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6"/>
  </p:handoutMasterIdLst>
  <p:sldIdLst>
    <p:sldId id="258" r:id="rId5"/>
    <p:sldId id="274" r:id="rId6"/>
    <p:sldId id="275" r:id="rId7"/>
    <p:sldId id="273" r:id="rId8"/>
    <p:sldId id="277" r:id="rId9"/>
    <p:sldId id="276" r:id="rId10"/>
    <p:sldId id="257" r:id="rId11"/>
    <p:sldId id="259" r:id="rId12"/>
    <p:sldId id="278" r:id="rId13"/>
    <p:sldId id="279" r:id="rId14"/>
    <p:sldId id="280" r:id="rId15"/>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ricia de Cos" initials="PdC" lastIdx="2" clrIdx="0">
    <p:extLst>
      <p:ext uri="{19B8F6BF-5375-455C-9EA6-DF929625EA0E}">
        <p15:presenceInfo xmlns:p15="http://schemas.microsoft.com/office/powerpoint/2012/main" userId="S-1-5-21-2608872058-1432505909-2668327341-11108" providerId="AD"/>
      </p:ext>
    </p:extLst>
  </p:cmAuthor>
  <p:cmAuthor id="2" name="Michelle McIntosh" initials="MM" lastIdx="1" clrIdx="1">
    <p:extLst>
      <p:ext uri="{19B8F6BF-5375-455C-9EA6-DF929625EA0E}">
        <p15:presenceInfo xmlns:p15="http://schemas.microsoft.com/office/powerpoint/2012/main" userId="S-1-5-21-2608872058-1432505909-2668327341-84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37" autoAdjust="0"/>
  </p:normalViewPr>
  <p:slideViewPr>
    <p:cSldViewPr snapToGrid="0">
      <p:cViewPr varScale="1">
        <p:scale>
          <a:sx n="67" d="100"/>
          <a:sy n="67" d="100"/>
        </p:scale>
        <p:origin x="32" y="60"/>
      </p:cViewPr>
      <p:guideLst/>
    </p:cSldViewPr>
  </p:slideViewPr>
  <p:notesTextViewPr>
    <p:cViewPr>
      <p:scale>
        <a:sx n="1" d="1"/>
        <a:sy n="1" d="1"/>
      </p:scale>
      <p:origin x="0" y="0"/>
    </p:cViewPr>
  </p:notesTextViewPr>
  <p:notesViewPr>
    <p:cSldViewPr snapToGrid="0">
      <p:cViewPr varScale="1">
        <p:scale>
          <a:sx n="61" d="100"/>
          <a:sy n="61"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r>
              <a:rPr lang="en-US" dirty="0"/>
              <a:t>California Workforce Pathways</a:t>
            </a:r>
          </a:p>
          <a:p>
            <a:r>
              <a:rPr lang="en-US" dirty="0"/>
              <a:t>Joint Advisory Committee</a:t>
            </a:r>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r>
              <a:rPr lang="en-US" dirty="0"/>
              <a:t>Item 01 Slides</a:t>
            </a:r>
          </a:p>
          <a:p>
            <a:r>
              <a:rPr lang="en-US" dirty="0"/>
              <a:t>September 13, 2019</a:t>
            </a:r>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dirty="0"/>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logo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logo for the California Coll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3" name="Picture 2" descr="The logo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logo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logo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logo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logo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logo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logo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logo for career technical education in California. CTE, Learning that works for California."/>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ECD2-3E19-420C-9615-1281C8952A3E}"/>
              </a:ext>
            </a:extLst>
          </p:cNvPr>
          <p:cNvSpPr>
            <a:spLocks noGrp="1"/>
          </p:cNvSpPr>
          <p:nvPr>
            <p:ph type="ctrTitle"/>
          </p:nvPr>
        </p:nvSpPr>
        <p:spPr>
          <a:xfrm>
            <a:off x="2437344" y="393408"/>
            <a:ext cx="9381251" cy="3470253"/>
          </a:xfrm>
        </p:spPr>
        <p:txBody>
          <a:bodyPr/>
          <a:lstStyle/>
          <a:p>
            <a:r>
              <a:rPr lang="en-US" sz="5400" b="1" dirty="0">
                <a:effectLst/>
              </a:rPr>
              <a:t>Career Technical Education Incentive Grant and K-12 Strong Workforce Program Updates</a:t>
            </a:r>
          </a:p>
        </p:txBody>
      </p:sp>
    </p:spTree>
    <p:extLst>
      <p:ext uri="{BB962C8B-B14F-4D97-AF65-F5344CB8AC3E}">
        <p14:creationId xmlns:p14="http://schemas.microsoft.com/office/powerpoint/2010/main" val="3499327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K-12 SWP Objectives (3)</a:t>
            </a:r>
            <a:br>
              <a:rPr lang="en-US"/>
            </a:br>
            <a:endParaRPr lang="en-US" dirty="0"/>
          </a:p>
        </p:txBody>
      </p:sp>
      <p:sp>
        <p:nvSpPr>
          <p:cNvPr id="6" name="Content Placeholder 5"/>
          <p:cNvSpPr>
            <a:spLocks noGrp="1"/>
          </p:cNvSpPr>
          <p:nvPr>
            <p:ph idx="1"/>
          </p:nvPr>
        </p:nvSpPr>
        <p:spPr/>
        <p:txBody>
          <a:bodyPr/>
          <a:lstStyle/>
          <a:p>
            <a:pPr marL="457200" indent="-457200" fontAlgn="base"/>
            <a:r>
              <a:rPr lang="en-US" dirty="0"/>
              <a:t>Lead to completion of industry-valued certificates, degrees, or transfers to four-year university or college.</a:t>
            </a:r>
          </a:p>
          <a:p>
            <a:pPr marL="457200" indent="-457200" fontAlgn="base"/>
            <a:endParaRPr lang="en-US" dirty="0"/>
          </a:p>
          <a:p>
            <a:pPr marL="457200" indent="-457200" fontAlgn="base"/>
            <a:r>
              <a:rPr lang="en-US" dirty="0"/>
              <a:t>Prepare students upon completion of education to enter into employment in occupations for which there is documented demand and which pay a livable wage.</a:t>
            </a:r>
          </a:p>
          <a:p>
            <a:pPr marL="457200" indent="-457200" fontAlgn="base"/>
            <a:endParaRPr lang="en-US" dirty="0"/>
          </a:p>
          <a:p>
            <a:pPr marL="457200" indent="-457200" fontAlgn="base"/>
            <a:r>
              <a:rPr lang="en-US" dirty="0"/>
              <a:t>Contribute toward meeting the projected need for one million completers of CTE programs aligned with the state’s labor markets.</a:t>
            </a:r>
          </a:p>
        </p:txBody>
      </p:sp>
    </p:spTree>
    <p:extLst>
      <p:ext uri="{BB962C8B-B14F-4D97-AF65-F5344CB8AC3E}">
        <p14:creationId xmlns:p14="http://schemas.microsoft.com/office/powerpoint/2010/main" val="3274000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44693" y="2703378"/>
            <a:ext cx="9670810" cy="1405060"/>
          </a:xfrm>
        </p:spPr>
        <p:txBody>
          <a:bodyPr/>
          <a:lstStyle/>
          <a:p>
            <a:r>
              <a:rPr lang="en-US" dirty="0"/>
              <a:t>Review</a:t>
            </a:r>
            <a:br>
              <a:rPr lang="en-US" dirty="0"/>
            </a:br>
            <a:r>
              <a:rPr lang="en-US" dirty="0"/>
              <a:t>Matrix of Metrics</a:t>
            </a:r>
            <a:br>
              <a:rPr lang="en-US" dirty="0"/>
            </a:br>
            <a:endParaRPr lang="en-US" dirty="0"/>
          </a:p>
        </p:txBody>
      </p:sp>
    </p:spTree>
    <p:extLst>
      <p:ext uri="{BB962C8B-B14F-4D97-AF65-F5344CB8AC3E}">
        <p14:creationId xmlns:p14="http://schemas.microsoft.com/office/powerpoint/2010/main" val="84136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Planning</a:t>
            </a:r>
          </a:p>
        </p:txBody>
      </p:sp>
      <p:sp>
        <p:nvSpPr>
          <p:cNvPr id="3" name="Content Placeholder 2"/>
          <p:cNvSpPr>
            <a:spLocks noGrp="1"/>
          </p:cNvSpPr>
          <p:nvPr>
            <p:ph idx="1"/>
          </p:nvPr>
        </p:nvSpPr>
        <p:spPr>
          <a:xfrm>
            <a:off x="2154725" y="1527586"/>
            <a:ext cx="10037275" cy="4067457"/>
          </a:xfrm>
        </p:spPr>
        <p:txBody>
          <a:bodyPr/>
          <a:lstStyle/>
          <a:p>
            <a:pPr marL="0" indent="0">
              <a:buNone/>
            </a:pPr>
            <a:r>
              <a:rPr lang="en-US" dirty="0"/>
              <a:t>Proposed Timeline</a:t>
            </a:r>
          </a:p>
          <a:p>
            <a:r>
              <a:rPr lang="en-US" sz="2400" dirty="0"/>
              <a:t>FY 19-20 Career Technical Education Incentive Grant (CTEIG) application to be released September 16, 2019.</a:t>
            </a:r>
          </a:p>
          <a:p>
            <a:r>
              <a:rPr lang="en-US" sz="2400" dirty="0"/>
              <a:t>FY 19-20 CTEIG application due November 15, 2019</a:t>
            </a:r>
          </a:p>
          <a:p>
            <a:r>
              <a:rPr lang="en-US" sz="2400" dirty="0"/>
              <a:t>FY 19-20 Kindergarten through Grade Twelve Strong Workforce Program (K-12 SWP) application released October 1, online application to be released November 1, 2019</a:t>
            </a:r>
          </a:p>
          <a:p>
            <a:r>
              <a:rPr lang="en-US" sz="2400" dirty="0"/>
              <a:t>FY 19-20 K-12 SWP application due December 18, 2019</a:t>
            </a:r>
          </a:p>
          <a:p>
            <a:r>
              <a:rPr lang="en-US" sz="2400" dirty="0"/>
              <a:t>FY 19-20 CTEIG awarded during SBE January, 2020 </a:t>
            </a:r>
          </a:p>
          <a:p>
            <a:r>
              <a:rPr lang="en-US" sz="2400" dirty="0"/>
              <a:t>FY 20-21 CTEIG application released January, 2020</a:t>
            </a:r>
          </a:p>
          <a:p>
            <a:r>
              <a:rPr lang="en-US" sz="2400" dirty="0"/>
              <a:t>FY 19-20 K-12 SWP awarded February, 2020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2160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Intersegmental Common Objectives</a:t>
            </a:r>
          </a:p>
        </p:txBody>
      </p:sp>
      <p:sp>
        <p:nvSpPr>
          <p:cNvPr id="3" name="Content Placeholder 2"/>
          <p:cNvSpPr>
            <a:spLocks noGrp="1"/>
          </p:cNvSpPr>
          <p:nvPr>
            <p:ph idx="1"/>
          </p:nvPr>
        </p:nvSpPr>
        <p:spPr/>
        <p:txBody>
          <a:bodyPr/>
          <a:lstStyle/>
          <a:p>
            <a:r>
              <a:rPr lang="en-US" sz="2400" dirty="0"/>
              <a:t>Reduce administrative burden (1</a:t>
            </a:r>
            <a:r>
              <a:rPr lang="en-US" sz="2400" baseline="30000" dirty="0"/>
              <a:t>st</a:t>
            </a:r>
            <a:r>
              <a:rPr lang="en-US" sz="2400" dirty="0"/>
              <a:t> priority)</a:t>
            </a:r>
          </a:p>
          <a:p>
            <a:r>
              <a:rPr lang="en-US" sz="2400" dirty="0"/>
              <a:t>Message how CTEIG and K-12 SWP are complimentary to each other (2</a:t>
            </a:r>
            <a:r>
              <a:rPr lang="en-US" sz="2400" baseline="30000" dirty="0"/>
              <a:t>nd</a:t>
            </a:r>
            <a:r>
              <a:rPr lang="en-US" sz="2400" dirty="0"/>
              <a:t> priority)</a:t>
            </a:r>
          </a:p>
          <a:p>
            <a:r>
              <a:rPr lang="en-US" sz="2400" dirty="0"/>
              <a:t>Improve and incentivize collaboration (3</a:t>
            </a:r>
            <a:r>
              <a:rPr lang="en-US" sz="2400" baseline="30000" dirty="0"/>
              <a:t>rd</a:t>
            </a:r>
            <a:r>
              <a:rPr lang="en-US" sz="2400" dirty="0"/>
              <a:t> priority)</a:t>
            </a:r>
          </a:p>
          <a:p>
            <a:r>
              <a:rPr lang="en-US" sz="2400" dirty="0"/>
              <a:t>Create shared terminology and definitions</a:t>
            </a:r>
          </a:p>
          <a:p>
            <a:r>
              <a:rPr lang="en-US" sz="2400" dirty="0"/>
              <a:t>Develop strategies to improve high quality career technical education (CTE), College/Career Indicator (CCI), and programs of study</a:t>
            </a:r>
          </a:p>
          <a:p>
            <a:r>
              <a:rPr lang="en-US" sz="2400" dirty="0"/>
              <a:t>Develop model pathways that cross segments and lead to improved student outcomes and close the achievement gap</a:t>
            </a:r>
          </a:p>
          <a:p>
            <a:endParaRPr lang="en-US" dirty="0"/>
          </a:p>
        </p:txBody>
      </p:sp>
    </p:spTree>
    <p:extLst>
      <p:ext uri="{BB962C8B-B14F-4D97-AF65-F5344CB8AC3E}">
        <p14:creationId xmlns:p14="http://schemas.microsoft.com/office/powerpoint/2010/main" val="226235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ECD2-3E19-420C-9615-1281C8952A3E}"/>
              </a:ext>
            </a:extLst>
          </p:cNvPr>
          <p:cNvSpPr>
            <a:spLocks noGrp="1"/>
          </p:cNvSpPr>
          <p:nvPr>
            <p:ph type="ctrTitle"/>
          </p:nvPr>
        </p:nvSpPr>
        <p:spPr>
          <a:xfrm>
            <a:off x="2437344" y="393408"/>
            <a:ext cx="9381251" cy="3470253"/>
          </a:xfrm>
        </p:spPr>
        <p:txBody>
          <a:bodyPr/>
          <a:lstStyle/>
          <a:p>
            <a:r>
              <a:rPr lang="en-US" b="1" dirty="0">
                <a:effectLst/>
              </a:rPr>
              <a:t>Career Technical Education Incentive Grant Update</a:t>
            </a:r>
          </a:p>
        </p:txBody>
      </p:sp>
    </p:spTree>
    <p:extLst>
      <p:ext uri="{BB962C8B-B14F-4D97-AF65-F5344CB8AC3E}">
        <p14:creationId xmlns:p14="http://schemas.microsoft.com/office/powerpoint/2010/main" val="3107385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 </a:t>
            </a:r>
            <a:r>
              <a:rPr lang="en-US" sz="2400" dirty="0"/>
              <a:t>Updates to Fiscal Year 2019-20 Application include:</a:t>
            </a:r>
          </a:p>
          <a:p>
            <a:pPr lvl="1"/>
            <a:r>
              <a:rPr lang="en-US" sz="2400" dirty="0"/>
              <a:t>Match question clarified on Program Grant Management System (PGMS)</a:t>
            </a:r>
          </a:p>
          <a:p>
            <a:pPr lvl="1"/>
            <a:r>
              <a:rPr lang="en-US" sz="2400" dirty="0"/>
              <a:t>Some positive consideration questions added to PGMS</a:t>
            </a:r>
          </a:p>
          <a:p>
            <a:pPr lvl="1"/>
            <a:r>
              <a:rPr lang="en-US" sz="2400" dirty="0"/>
              <a:t>High Quality CTE Evaluation revised for non-duplication </a:t>
            </a:r>
          </a:p>
          <a:p>
            <a:pPr lvl="1"/>
            <a:r>
              <a:rPr lang="en-US" sz="2400" dirty="0"/>
              <a:t>Narrative includes strengths and areas of opportunities and plans </a:t>
            </a:r>
          </a:p>
          <a:p>
            <a:pPr lvl="1"/>
            <a:r>
              <a:rPr lang="en-US" sz="2400" dirty="0"/>
              <a:t>Budget by object codes with narrative</a:t>
            </a:r>
          </a:p>
          <a:p>
            <a:pPr lvl="1"/>
            <a:r>
              <a:rPr lang="en-US" sz="2400" dirty="0"/>
              <a:t>Included points for the Local Control Accountability Plan inclusion</a:t>
            </a:r>
          </a:p>
          <a:p>
            <a:pPr lvl="1"/>
            <a:r>
              <a:rPr lang="en-US" sz="2400" dirty="0"/>
              <a:t>Total points possible is 55</a:t>
            </a:r>
          </a:p>
          <a:p>
            <a:pPr lvl="1"/>
            <a:endParaRPr lang="en-US" dirty="0"/>
          </a:p>
          <a:p>
            <a:pPr marL="457200" lvl="1" indent="0">
              <a:buNone/>
            </a:pPr>
            <a:endParaRPr lang="en-US" dirty="0"/>
          </a:p>
        </p:txBody>
      </p:sp>
      <p:sp>
        <p:nvSpPr>
          <p:cNvPr id="4" name="Title 1"/>
          <p:cNvSpPr>
            <a:spLocks noGrp="1"/>
          </p:cNvSpPr>
          <p:nvPr>
            <p:ph type="title"/>
          </p:nvPr>
        </p:nvSpPr>
        <p:spPr/>
        <p:txBody>
          <a:bodyPr/>
          <a:lstStyle/>
          <a:p>
            <a:r>
              <a:rPr lang="en-US" dirty="0"/>
              <a:t>Career Technical Education Incentive Grant</a:t>
            </a:r>
          </a:p>
        </p:txBody>
      </p:sp>
    </p:spTree>
    <p:extLst>
      <p:ext uri="{BB962C8B-B14F-4D97-AF65-F5344CB8AC3E}">
        <p14:creationId xmlns:p14="http://schemas.microsoft.com/office/powerpoint/2010/main" val="3346149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Career Technical Education Incentive Grant </a:t>
            </a:r>
            <a:r>
              <a:rPr lang="en-US" sz="2800" dirty="0"/>
              <a:t>(2)</a:t>
            </a:r>
            <a:endParaRPr lang="en-US" sz="4000" dirty="0"/>
          </a:p>
        </p:txBody>
      </p:sp>
      <p:sp>
        <p:nvSpPr>
          <p:cNvPr id="3" name="Content Placeholder 2"/>
          <p:cNvSpPr>
            <a:spLocks noGrp="1"/>
          </p:cNvSpPr>
          <p:nvPr>
            <p:ph idx="1"/>
          </p:nvPr>
        </p:nvSpPr>
        <p:spPr>
          <a:xfrm>
            <a:off x="2323070" y="2229633"/>
            <a:ext cx="9670810" cy="3947329"/>
          </a:xfrm>
        </p:spPr>
        <p:txBody>
          <a:bodyPr/>
          <a:lstStyle/>
          <a:p>
            <a:pPr marL="0" indent="0">
              <a:buNone/>
            </a:pPr>
            <a:endParaRPr lang="en-US" dirty="0"/>
          </a:p>
          <a:p>
            <a:r>
              <a:rPr lang="en-US" dirty="0"/>
              <a:t>FY 17-18 Data Collection – Part II Completed </a:t>
            </a:r>
          </a:p>
          <a:p>
            <a:pPr marL="0" indent="0">
              <a:buNone/>
            </a:pPr>
            <a:endParaRPr lang="en-US" dirty="0"/>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861551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0223" y="921443"/>
            <a:ext cx="9381251" cy="2455562"/>
          </a:xfrm>
        </p:spPr>
        <p:txBody>
          <a:bodyPr/>
          <a:lstStyle/>
          <a:p>
            <a:r>
              <a:rPr lang="en-US" dirty="0">
                <a:effectLst/>
              </a:rPr>
              <a:t>K-12 Strong Workforce Program Update</a:t>
            </a:r>
          </a:p>
        </p:txBody>
      </p:sp>
    </p:spTree>
    <p:extLst>
      <p:ext uri="{BB962C8B-B14F-4D97-AF65-F5344CB8AC3E}">
        <p14:creationId xmlns:p14="http://schemas.microsoft.com/office/powerpoint/2010/main" val="2343313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K-12 SWP Objectives</a:t>
            </a:r>
            <a:endParaRPr lang="en-US" dirty="0"/>
          </a:p>
        </p:txBody>
      </p:sp>
      <p:sp>
        <p:nvSpPr>
          <p:cNvPr id="9" name="Content Placeholder 8"/>
          <p:cNvSpPr>
            <a:spLocks noGrp="1"/>
          </p:cNvSpPr>
          <p:nvPr>
            <p:ph idx="1"/>
          </p:nvPr>
        </p:nvSpPr>
        <p:spPr/>
        <p:txBody>
          <a:bodyPr/>
          <a:lstStyle/>
          <a:p>
            <a:pPr marL="457200" indent="-457200" fontAlgn="base"/>
            <a:r>
              <a:rPr lang="en-US" dirty="0"/>
              <a:t>To support essential collaboration across education systems between the K–12 sector and community colleges, or intersegmental partnerships, with involvement from industry businesses and organizations in strengthening CTE programs and pathways aligned with regional workforce needs.</a:t>
            </a:r>
            <a:endParaRPr lang="en-US" b="1" dirty="0"/>
          </a:p>
          <a:p>
            <a:pPr fontAlgn="base"/>
            <a:endParaRPr lang="en-US" dirty="0"/>
          </a:p>
          <a:p>
            <a:pPr marL="457200" indent="-457200" fontAlgn="base"/>
            <a:r>
              <a:rPr lang="en-US" dirty="0"/>
              <a:t>To support LEAs in developing and implementing high-quality, Kindergarten through Grade Fourteen CTE course sequences, programs, and pathways that:</a:t>
            </a:r>
          </a:p>
        </p:txBody>
      </p:sp>
    </p:spTree>
    <p:extLst>
      <p:ext uri="{BB962C8B-B14F-4D97-AF65-F5344CB8AC3E}">
        <p14:creationId xmlns:p14="http://schemas.microsoft.com/office/powerpoint/2010/main" val="2792480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K-12 SWP Objectives (2)</a:t>
            </a:r>
            <a:endParaRPr lang="en-US" dirty="0"/>
          </a:p>
        </p:txBody>
      </p:sp>
      <p:sp>
        <p:nvSpPr>
          <p:cNvPr id="6" name="Content Placeholder 5"/>
          <p:cNvSpPr>
            <a:spLocks noGrp="1"/>
          </p:cNvSpPr>
          <p:nvPr>
            <p:ph idx="1"/>
          </p:nvPr>
        </p:nvSpPr>
        <p:spPr/>
        <p:txBody>
          <a:bodyPr/>
          <a:lstStyle/>
          <a:p>
            <a:pPr marL="457200" indent="-457200" fontAlgn="base"/>
            <a:r>
              <a:rPr lang="en-US" dirty="0"/>
              <a:t>Facilitate K–12 student exploration and selection of learning opportunities leading to career paths.</a:t>
            </a:r>
          </a:p>
          <a:p>
            <a:pPr fontAlgn="base"/>
            <a:endParaRPr lang="en-US" dirty="0"/>
          </a:p>
          <a:p>
            <a:pPr marL="457200" indent="-457200" fontAlgn="base"/>
            <a:r>
              <a:rPr lang="en-US" dirty="0"/>
              <a:t>Build foundational career path skills and knowledge essential to subsequent success in college and early career exploration. </a:t>
            </a:r>
          </a:p>
          <a:p>
            <a:pPr marL="457200" indent="-457200" fontAlgn="base"/>
            <a:endParaRPr lang="en-US" dirty="0"/>
          </a:p>
          <a:p>
            <a:pPr marL="457200" indent="-457200" fontAlgn="base"/>
            <a:r>
              <a:rPr lang="en-US" dirty="0"/>
              <a:t>Enable a seamless and successful transition from secondary to postsecondary education within the same or related career paths.</a:t>
            </a:r>
          </a:p>
        </p:txBody>
      </p:sp>
    </p:spTree>
    <p:extLst>
      <p:ext uri="{BB962C8B-B14F-4D97-AF65-F5344CB8AC3E}">
        <p14:creationId xmlns:p14="http://schemas.microsoft.com/office/powerpoint/2010/main" val="3632634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E4BCF4D8983C40A36124FC3310ACB6" ma:contentTypeVersion="10" ma:contentTypeDescription="Create a new document." ma:contentTypeScope="" ma:versionID="2c9824a6bd758681bd2ac6de0ae196e3">
  <xsd:schema xmlns:xsd="http://www.w3.org/2001/XMLSchema" xmlns:xs="http://www.w3.org/2001/XMLSchema" xmlns:p="http://schemas.microsoft.com/office/2006/metadata/properties" xmlns:ns3="c879b346-0b7d-453e-989e-4db3ade23c72" xmlns:ns4="89474bdd-c09e-4360-a4ae-bc1ba9dad73d" targetNamespace="http://schemas.microsoft.com/office/2006/metadata/properties" ma:root="true" ma:fieldsID="28a86eac2c00b3985b1d4a693a81b614" ns3:_="" ns4:_="">
    <xsd:import namespace="c879b346-0b7d-453e-989e-4db3ade23c72"/>
    <xsd:import namespace="89474bdd-c09e-4360-a4ae-bc1ba9dad73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79b346-0b7d-453e-989e-4db3ade23c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9474bdd-c09e-4360-a4ae-bc1ba9dad73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74A197-9B8C-4D94-ACD5-B0EEB49E136C}">
  <ds:schemaRefs>
    <ds:schemaRef ds:uri="http://schemas.microsoft.com/sharepoint/v3/contenttype/forms"/>
  </ds:schemaRefs>
</ds:datastoreItem>
</file>

<file path=customXml/itemProps2.xml><?xml version="1.0" encoding="utf-8"?>
<ds:datastoreItem xmlns:ds="http://schemas.openxmlformats.org/officeDocument/2006/customXml" ds:itemID="{0AE278E5-38CA-45BB-8095-AC50FC68B559}">
  <ds:schemaRefs>
    <ds:schemaRef ds:uri="http://schemas.openxmlformats.org/package/2006/metadata/core-properties"/>
    <ds:schemaRef ds:uri="c879b346-0b7d-453e-989e-4db3ade23c72"/>
    <ds:schemaRef ds:uri="http://purl.org/dc/dcmitype/"/>
    <ds:schemaRef ds:uri="http://schemas.microsoft.com/office/infopath/2007/PartnerControls"/>
    <ds:schemaRef ds:uri="http://purl.org/dc/elements/1.1/"/>
    <ds:schemaRef ds:uri="http://schemas.microsoft.com/office/2006/metadata/properties"/>
    <ds:schemaRef ds:uri="89474bdd-c09e-4360-a4ae-bc1ba9dad73d"/>
    <ds:schemaRef ds:uri="http://schemas.microsoft.com/office/2006/documentManagement/types"/>
    <ds:schemaRef ds:uri="http://www.w3.org/XML/1998/namespace"/>
    <ds:schemaRef ds:uri="http://purl.org/dc/terms/"/>
  </ds:schemaRefs>
</ds:datastoreItem>
</file>

<file path=customXml/itemProps3.xml><?xml version="1.0" encoding="utf-8"?>
<ds:datastoreItem xmlns:ds="http://schemas.openxmlformats.org/officeDocument/2006/customXml" ds:itemID="{D2480DEA-8B87-4C83-B5D3-F5BC35DB83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79b346-0b7d-453e-989e-4db3ade23c72"/>
    <ds:schemaRef ds:uri="89474bdd-c09e-4360-a4ae-bc1ba9dad7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1204</TotalTime>
  <Words>479</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Career Technical Education Incentive Grant and K-12 Strong Workforce Program Updates</vt:lpstr>
      <vt:lpstr>Common Planning</vt:lpstr>
      <vt:lpstr>Intersegmental Common Objectives</vt:lpstr>
      <vt:lpstr>Career Technical Education Incentive Grant Update</vt:lpstr>
      <vt:lpstr>Career Technical Education Incentive Grant</vt:lpstr>
      <vt:lpstr>Career Technical Education Incentive Grant (2)</vt:lpstr>
      <vt:lpstr>K-12 Strong Workforce Program Update</vt:lpstr>
      <vt:lpstr>K-12 SWP Objectives</vt:lpstr>
      <vt:lpstr>K-12 SWP Objectives (2)</vt:lpstr>
      <vt:lpstr>K-12 SWP Objectives (3) </vt:lpstr>
      <vt:lpstr>Review Matrix of Metrics </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WPJAC July 2019 Agenda Item 01 Slides - General Information (CA Dept of Education)</dc:title>
  <dc:subject>Career Technical Education Incentive Grant and K–12 Strong Workforce update for the Workforce Pathways Joint Advisory Committee (WPJAC).</dc:subject>
  <dc:creator>69</dc:creator>
  <cp:keywords/>
  <dc:description/>
  <cp:lastModifiedBy>Marc Shaffer</cp:lastModifiedBy>
  <cp:revision>2</cp:revision>
  <cp:lastPrinted>2019-06-26T18:25:55Z</cp:lastPrinted>
  <dcterms:created xsi:type="dcterms:W3CDTF">2017-09-26T18:37:33Z</dcterms:created>
  <dcterms:modified xsi:type="dcterms:W3CDTF">2026-03-02T21:49:26Z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0x0101009AE4BCF4D8983C40A36124FC3310ACB6</vt:lpwstr>
  </property>
</Properties>
</file>