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4" r:id="rId1"/>
    <p:sldMasterId id="2147483659" r:id="rId2"/>
    <p:sldMasterId id="2147483648" r:id="rId3"/>
    <p:sldMasterId id="2147483664" r:id="rId4"/>
    <p:sldMasterId id="2147483671" r:id="rId5"/>
    <p:sldMasterId id="2147483676" r:id="rId6"/>
    <p:sldMasterId id="2147483681" r:id="rId7"/>
    <p:sldMasterId id="2147483687" r:id="rId8"/>
  </p:sldMasterIdLst>
  <p:notesMasterIdLst>
    <p:notesMasterId r:id="rId67"/>
  </p:notesMasterIdLst>
  <p:handoutMasterIdLst>
    <p:handoutMasterId r:id="rId68"/>
  </p:handoutMasterIdLst>
  <p:sldIdLst>
    <p:sldId id="256" r:id="rId9"/>
    <p:sldId id="2147472485" r:id="rId10"/>
    <p:sldId id="2147472480" r:id="rId11"/>
    <p:sldId id="3141" r:id="rId12"/>
    <p:sldId id="273" r:id="rId13"/>
    <p:sldId id="2147472475" r:id="rId14"/>
    <p:sldId id="2147472358" r:id="rId15"/>
    <p:sldId id="2147472464" r:id="rId16"/>
    <p:sldId id="2147472478" r:id="rId17"/>
    <p:sldId id="2147472459" r:id="rId18"/>
    <p:sldId id="2147472460" r:id="rId19"/>
    <p:sldId id="2147472357" r:id="rId20"/>
    <p:sldId id="2147472481" r:id="rId21"/>
    <p:sldId id="2147472457" r:id="rId22"/>
    <p:sldId id="2147472439" r:id="rId23"/>
    <p:sldId id="2147472413" r:id="rId24"/>
    <p:sldId id="2147472455" r:id="rId25"/>
    <p:sldId id="2147472461" r:id="rId26"/>
    <p:sldId id="2147472440" r:id="rId27"/>
    <p:sldId id="2147472456" r:id="rId28"/>
    <p:sldId id="2147472356" r:id="rId29"/>
    <p:sldId id="2147472382" r:id="rId30"/>
    <p:sldId id="2147472384" r:id="rId31"/>
    <p:sldId id="2147472462" r:id="rId32"/>
    <p:sldId id="2147472350" r:id="rId33"/>
    <p:sldId id="2147472486" r:id="rId34"/>
    <p:sldId id="2147472463" r:id="rId35"/>
    <p:sldId id="2147472443" r:id="rId36"/>
    <p:sldId id="2147472465" r:id="rId37"/>
    <p:sldId id="2147472442" r:id="rId38"/>
    <p:sldId id="2147472466" r:id="rId39"/>
    <p:sldId id="2147472381" r:id="rId40"/>
    <p:sldId id="2147472407" r:id="rId41"/>
    <p:sldId id="2147472408" r:id="rId42"/>
    <p:sldId id="2147472467" r:id="rId43"/>
    <p:sldId id="2147472447" r:id="rId44"/>
    <p:sldId id="2147472468" r:id="rId45"/>
    <p:sldId id="2147472444" r:id="rId46"/>
    <p:sldId id="2147472469" r:id="rId47"/>
    <p:sldId id="2147472338" r:id="rId48"/>
    <p:sldId id="2147472445" r:id="rId49"/>
    <p:sldId id="2147472470" r:id="rId50"/>
    <p:sldId id="2147472446" r:id="rId51"/>
    <p:sldId id="2147472482" r:id="rId52"/>
    <p:sldId id="2147472483" r:id="rId53"/>
    <p:sldId id="314" r:id="rId54"/>
    <p:sldId id="316" r:id="rId55"/>
    <p:sldId id="2147472474" r:id="rId56"/>
    <p:sldId id="2147472449" r:id="rId57"/>
    <p:sldId id="2147472472" r:id="rId58"/>
    <p:sldId id="2147472451" r:id="rId59"/>
    <p:sldId id="2147472473" r:id="rId60"/>
    <p:sldId id="2147472471" r:id="rId61"/>
    <p:sldId id="2147472484" r:id="rId62"/>
    <p:sldId id="267" r:id="rId63"/>
    <p:sldId id="2147472383" r:id="rId64"/>
    <p:sldId id="2147472479" r:id="rId65"/>
    <p:sldId id="32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6D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45" autoAdjust="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07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627B7-3F94-F1D6-8486-1D0860933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7980A-8BA3-8C61-071B-9E1B3221C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543D9-5904-5AED-0AFA-67C8E2EC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38D8-DDD3-05E3-9738-23993333D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31230-F6B9-A886-9D84-11E5A4A7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9AE4A9-0605-61CF-51BB-CD494B39F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4419E-AF6F-D840-B8A0-30F3A4709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2D729-D904-AABF-606D-07BC02F52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6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5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C917A-3135-41C6-FC59-52AE35F7A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A5A43-9875-FC7B-339C-201E6950E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1C501C-7684-7ED2-72F7-2DEF71D2D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634E-DBDA-0589-F97F-DDB0E6674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9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26B5F-06D5-989D-934A-9867E6597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FD98C-E742-01CE-5EA8-05D5E0A32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9D23F-5233-34D5-1C2E-47684FCAE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17D72-5FD8-04B5-605C-27886166B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499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70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E2599-B6DD-4604-94C4-ECDEF8D69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05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E2599-B6DD-4604-94C4-ECDEF8D69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8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4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297F-8CB2-2E29-9C12-1491BADE0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8E665-8579-FEE9-F96F-15677EDBF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6C376-5163-6285-A352-F9403C45B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16464-C67D-6D89-E69D-83B8AF53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9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84ACB-272B-3A34-95C1-EBCA5B59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46491-9F14-2FA9-D7B6-509911DCA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9FE46-0791-45AF-39A2-808261563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3361-141F-5B82-39F6-1170E5504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8AC56-4C8D-D42E-A737-EF2B8F5D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1AF33-63D8-6ABF-E42A-89EA68028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CE66F-9F94-D196-B797-D0EBF6BF3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18B3-264B-8946-E35A-AE2830321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5814-C293-AD72-10F0-541B9AAD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F6FE7-6DF9-F478-0C39-FE2DF9011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72496-FA43-77ED-6E7C-ADE8C666F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6F7E5-A821-F045-FB18-0941A8BC1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0C01D-3824-D1E7-F54A-86D82BA8B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E4698-5721-1305-721D-4C78BA1E9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B25C6-913A-A6E2-0EAB-4656AD292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8CA79-D5F5-72B8-4792-4F874D290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007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513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B3D4-6DC9-93BB-0931-D57683B8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C14C9-D5D6-451C-2671-C9FEFE5FD6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528763"/>
            <a:ext cx="11887200" cy="1900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6CBEB-BFDD-3F49-D730-FD4CEB454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3519488"/>
            <a:ext cx="3032125" cy="982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2709F7-D72D-516F-26CF-E9D695C4FC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06788" y="3519488"/>
            <a:ext cx="2673350" cy="982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8FDAD7-FF0F-B39B-39BD-04215AE236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6988" y="3519488"/>
            <a:ext cx="2824162" cy="982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EE8A77-0539-1DF6-14A3-639705EB4B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7813" y="4849813"/>
            <a:ext cx="3032125" cy="118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C6D20E2-1414-57DD-1A32-8EB419FE83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6788" y="4849813"/>
            <a:ext cx="2673350" cy="118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5A65F89-DED2-643F-AB86-1BECE0415BD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6988" y="4849813"/>
            <a:ext cx="2824162" cy="1330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6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1"/>
            <a:ext cx="5852160" cy="1862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1862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5CA5E-9822-715D-5C72-D8C14E31F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5537200"/>
            <a:ext cx="11887200" cy="88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F4393F-DC82-CF8F-1E58-0782661727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3597275"/>
            <a:ext cx="5852160" cy="1697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DD2EC1-7EB3-80D1-1EE4-73D561E361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7440" y="3597275"/>
            <a:ext cx="5852160" cy="1697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914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69406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6940608" cy="44206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012" y="203799"/>
            <a:ext cx="4852587" cy="58551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3743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2424545" cy="21818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A190E-D504-D4AD-DCD8-7FC4B5BFB4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5018" y="1690194"/>
            <a:ext cx="2269692" cy="21716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73BC93-82EB-E4DC-A360-828AB14EE5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120" y="1771155"/>
            <a:ext cx="2498725" cy="2090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ED2E3E-8C70-6D2C-C0E2-563E63DECE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400" y="4022725"/>
            <a:ext cx="2424545" cy="18494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785406-2C46-34D1-071C-6644231F35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5019" y="4024168"/>
            <a:ext cx="2269692" cy="1951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8781F3D-558D-5B12-6195-366D9966AD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682" y="4022581"/>
            <a:ext cx="2570163" cy="1952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6FB069E-457C-F482-91B0-52FF883738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7025" y="1800225"/>
            <a:ext cx="2628900" cy="206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4C50AC0-D21D-E082-80DB-B59C3607AE0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025" y="4022725"/>
            <a:ext cx="2628900" cy="195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269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2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6" r:id="rId3"/>
    <p:sldLayoutId id="2147483657" r:id="rId4"/>
    <p:sldLayoutId id="214748365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253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descreenerwebseri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ci/cl/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bogarcia@cde.ca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brynelson@cde.ca.gov" TargetMode="Externa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287B-3956-4411-90CB-C098D6858A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dirty="0"/>
              <a:t>Screening Multilingual Learners for Risk of Reading Difficulties</a:t>
            </a:r>
            <a:br>
              <a:rPr lang="en-US" sz="4400" dirty="0"/>
            </a:br>
            <a:r>
              <a:rPr lang="en-US" sz="3000" dirty="0"/>
              <a:t>Statewide Literacy Office</a:t>
            </a:r>
            <a:br>
              <a:rPr lang="en-US" sz="4400" dirty="0"/>
            </a:br>
            <a:r>
              <a:rPr lang="en-US" sz="2400" dirty="0">
                <a:cs typeface="Arial"/>
              </a:rPr>
              <a:t>March 4, 2025</a:t>
            </a:r>
            <a:br>
              <a:rPr lang="en-US" sz="2400" dirty="0">
                <a:cs typeface="Arial"/>
              </a:rPr>
            </a:br>
            <a:br>
              <a:rPr lang="en-US" sz="2400" dirty="0">
                <a:cs typeface="Arial"/>
              </a:rPr>
            </a:b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90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E3F1D0-6150-7A09-EDE6-A2EE6BFA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941829"/>
          </a:xfrm>
        </p:spPr>
        <p:txBody>
          <a:bodyPr>
            <a:normAutofit/>
          </a:bodyPr>
          <a:lstStyle/>
          <a:p>
            <a:r>
              <a:rPr lang="en-US" sz="4000" dirty="0"/>
              <a:t>Examining </a:t>
            </a:r>
            <a:r>
              <a:rPr lang="en-US" sz="4000" i="1" dirty="0"/>
              <a:t>EC </a:t>
            </a:r>
            <a:r>
              <a:rPr lang="en-US" sz="4000" dirty="0"/>
              <a:t>Sec. 53008 (h)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7F30E-10AC-8A38-CF4B-4B442884E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1544"/>
            <a:ext cx="11887200" cy="52983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baseline="0" dirty="0"/>
              <a:t>Pupils who do not speak sufficient English to be screened with an English-language instrument shall be screened … in their </a:t>
            </a:r>
            <a:r>
              <a:rPr lang="en-US" b="1" i="1" strike="noStrike" baseline="0" dirty="0"/>
              <a:t>primary language</a:t>
            </a:r>
            <a:r>
              <a:rPr lang="en-US" b="0" i="0" u="none" strike="noStrike" baseline="0" dirty="0"/>
              <a:t> …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0" i="0" u="none" strike="noStrike" baseline="0" dirty="0"/>
              <a:t>If a screening instrument is not available in at least one language in which a pupil is proficient, … the pupil … shall be evaluated through an </a:t>
            </a:r>
            <a:r>
              <a:rPr lang="en-US" b="1" i="1" strike="noStrike" baseline="0" dirty="0"/>
              <a:t>analysis of the pupil’s developmental history, educational history, &amp; literacy progress</a:t>
            </a:r>
            <a:r>
              <a:rPr lang="en-US" b="0" i="0" u="none" strike="noStrike" baseline="0" dirty="0"/>
              <a:t>, taking into account the </a:t>
            </a:r>
            <a:r>
              <a:rPr lang="en-US" b="1" i="1" strike="noStrike" baseline="0" dirty="0"/>
              <a:t>pupil’s home background &amp; evolving English language abilities</a:t>
            </a:r>
            <a:r>
              <a:rPr lang="en-US" b="0" i="0" u="none" strike="noStrike" baseline="0" dirty="0"/>
              <a:t>, including speaking, listening, reading, spelling, &amp; writing, consistent with the CA Dyslexia Guidelines. </a:t>
            </a:r>
          </a:p>
        </p:txBody>
      </p:sp>
    </p:spTree>
    <p:extLst>
      <p:ext uri="{BB962C8B-B14F-4D97-AF65-F5344CB8AC3E}">
        <p14:creationId xmlns:p14="http://schemas.microsoft.com/office/powerpoint/2010/main" val="183707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2231D-5862-92FD-6002-E19FD896B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D540DD-CCD7-FDE5-37CA-D67BD1D4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941829"/>
          </a:xfrm>
        </p:spPr>
        <p:txBody>
          <a:bodyPr>
            <a:normAutofit/>
          </a:bodyPr>
          <a:lstStyle/>
          <a:p>
            <a:r>
              <a:rPr lang="en-US" sz="4000" dirty="0"/>
              <a:t>Examining </a:t>
            </a:r>
            <a:r>
              <a:rPr lang="en-US" sz="4000" i="1" dirty="0"/>
              <a:t>EC </a:t>
            </a:r>
            <a:r>
              <a:rPr lang="en-US" sz="4000" dirty="0"/>
              <a:t>Sec. 53008 (h) 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6AE91-2D92-EE71-D5E0-EE22CFD57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50730"/>
            <a:ext cx="11887200" cy="52983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0" i="0" u="none" strike="noStrike" baseline="0" dirty="0"/>
              <a:t>Components of screening instruments that do not require English language proficiency may be used in this evaluation.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0" i="0" u="none" strike="noStrike" baseline="0" dirty="0"/>
              <a:t>When a pupil acquires sufficient English language knowledge and fluency to be able to be assessed using … [an English-language] instrument … or if a screening instrument in their primary language becomes available, the LEA shall assess that pupil using the appropriate screening instrument.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5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F9C8-A767-0173-E70D-210778DD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5D09-494E-3DDD-6954-DEDC7656F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67" y="1707275"/>
            <a:ext cx="10784265" cy="43812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/>
              <a:t>“Beginning in 2025</a:t>
            </a:r>
            <a:r>
              <a:rPr lang="en-US" sz="3600" i="1" dirty="0">
                <a:cs typeface="Arial" panose="020B0604020202020204" pitchFamily="34" charset="0"/>
              </a:rPr>
              <a:t>‒</a:t>
            </a:r>
            <a:r>
              <a:rPr lang="en-US" sz="3600" dirty="0"/>
              <a:t>26, and annually thereafter, an LEA … shall assess each pupil in kindergarten and grades one and two for risk of reading difficulties,” … “including possible neurological disorders such as dyslexia ...” (e), (b)</a:t>
            </a:r>
          </a:p>
        </p:txBody>
      </p:sp>
    </p:spTree>
    <p:extLst>
      <p:ext uri="{BB962C8B-B14F-4D97-AF65-F5344CB8AC3E}">
        <p14:creationId xmlns:p14="http://schemas.microsoft.com/office/powerpoint/2010/main" val="226312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92608-3CDC-7473-3C7E-CD645A4F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481" y="211617"/>
            <a:ext cx="7285037" cy="530064"/>
          </a:xfrm>
        </p:spPr>
        <p:txBody>
          <a:bodyPr>
            <a:normAutofit/>
          </a:bodyPr>
          <a:lstStyle/>
          <a:p>
            <a:r>
              <a:rPr lang="en-US" sz="2800" dirty="0"/>
              <a:t>WHEN should SCREENING occur?</a:t>
            </a:r>
          </a:p>
        </p:txBody>
      </p:sp>
      <p:pic>
        <p:nvPicPr>
          <p:cNvPr id="12" name="Content Placeholder 11" descr="Blue multidirectional arrow">
            <a:extLst>
              <a:ext uri="{FF2B5EF4-FFF2-40B4-BE49-F238E27FC236}">
                <a16:creationId xmlns:a16="http://schemas.microsoft.com/office/drawing/2014/main" id="{E420DFE9-FB0E-2AA3-4CC7-965A78791B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527448"/>
            <a:ext cx="11348720" cy="1423589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B76B11-C01C-B893-7FAA-9ACD9D82F9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843" y="1039179"/>
            <a:ext cx="2733675" cy="447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Beginning of year?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4A5B0CA9-22D7-3A84-A7C2-152FB98E2737}"/>
              </a:ext>
            </a:extLst>
          </p:cNvPr>
          <p:cNvSpPr txBox="1">
            <a:spLocks/>
          </p:cNvSpPr>
          <p:nvPr/>
        </p:nvSpPr>
        <p:spPr>
          <a:xfrm>
            <a:off x="4939822" y="1082282"/>
            <a:ext cx="2290287" cy="388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Middle of year?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61B3A6-5E69-BADE-3D10-6529349E52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62071" y="1084701"/>
            <a:ext cx="1950085" cy="418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End of year?</a:t>
            </a:r>
          </a:p>
        </p:txBody>
      </p:sp>
      <p:pic>
        <p:nvPicPr>
          <p:cNvPr id="17" name="Content Placeholder 16" descr="New student circle arrow pointing to screen within 45 arrows circle.">
            <a:extLst>
              <a:ext uri="{FF2B5EF4-FFF2-40B4-BE49-F238E27FC236}">
                <a16:creationId xmlns:a16="http://schemas.microsoft.com/office/drawing/2014/main" id="{FFD721A5-7288-FC31-70BF-2A3DCABA44A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658" y="3671728"/>
            <a:ext cx="6253399" cy="2974656"/>
          </a:xfrm>
        </p:spPr>
      </p:pic>
      <p:pic>
        <p:nvPicPr>
          <p:cNvPr id="15" name="Content Placeholder 14" descr="Notification at least 15 days in advance circle arrow pointing to Screening Date arrow pointing to Notification of results within 45 days circle.">
            <a:extLst>
              <a:ext uri="{FF2B5EF4-FFF2-40B4-BE49-F238E27FC236}">
                <a16:creationId xmlns:a16="http://schemas.microsoft.com/office/drawing/2014/main" id="{06022604-F95B-9FB0-482D-4D3123A9E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527449"/>
            <a:ext cx="7636033" cy="509242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2745E-70F8-05F9-6C7B-650DACF826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72475" y="2478487"/>
            <a:ext cx="3667125" cy="36378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/>
                </a:solidFill>
              </a:rPr>
              <a:t>Timeline Considerations: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Conducted annually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Sufficient instruction for a valid assessment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By grade level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In English, Spanish, or both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Frequency within year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</a:rPr>
              <a:t>Tasks administered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7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469F7-1D3B-19F0-1F96-4F20A90DA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503" y="2514600"/>
            <a:ext cx="10216056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Considerations &amp; Questions for Screening Multilingual Learners</a:t>
            </a:r>
          </a:p>
        </p:txBody>
      </p:sp>
    </p:spTree>
    <p:extLst>
      <p:ext uri="{BB962C8B-B14F-4D97-AF65-F5344CB8AC3E}">
        <p14:creationId xmlns:p14="http://schemas.microsoft.com/office/powerpoint/2010/main" val="195000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08D08-ED41-F9B2-66EF-B23750BE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CF4D-98EE-E23D-CCE7-4056BEEA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2591"/>
            <a:ext cx="11887200" cy="1379903"/>
          </a:xfrm>
        </p:spPr>
        <p:txBody>
          <a:bodyPr>
            <a:normAutofit/>
          </a:bodyPr>
          <a:lstStyle/>
          <a:p>
            <a:r>
              <a:rPr lang="en-US" sz="4000" dirty="0"/>
              <a:t>Considerations &amp; Questions for Screening Multilingual Learners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5A93-3912-02C9-E9E5-655B8342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2007909"/>
            <a:ext cx="11803930" cy="4850091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dirty="0"/>
              <a:t>How do we avoid the over- or under-identification of multilingual learners as being at risk for reading difficulties?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How do we determine if a student has “sufficient English to be screened with an English-language instrument”?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Is screening different for students in dual immersion programs?</a:t>
            </a:r>
          </a:p>
        </p:txBody>
      </p:sp>
    </p:spTree>
    <p:extLst>
      <p:ext uri="{BB962C8B-B14F-4D97-AF65-F5344CB8AC3E}">
        <p14:creationId xmlns:p14="http://schemas.microsoft.com/office/powerpoint/2010/main" val="304733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655A-C53C-70D4-1F5B-8D0DFEC2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11190"/>
            <a:ext cx="11887200" cy="1276208"/>
          </a:xfrm>
        </p:spPr>
        <p:txBody>
          <a:bodyPr>
            <a:normAutofit/>
          </a:bodyPr>
          <a:lstStyle/>
          <a:p>
            <a:r>
              <a:rPr lang="en-US" sz="4000" dirty="0"/>
              <a:t>Considerations &amp; Questions for Screening Multilingual Learners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B4F5-4479-62CB-1B2B-57AF0F2B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838227"/>
            <a:ext cx="12140152" cy="5773917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dirty="0"/>
              <a:t>May we assess multilingual learners in Spanish even if they have “sufficient” English?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How do we evaluate risk if no instrument is available in a student’s language? 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How do we screen students who use American Sign Language (ASL)?</a:t>
            </a:r>
          </a:p>
        </p:txBody>
      </p:sp>
    </p:spTree>
    <p:extLst>
      <p:ext uri="{BB962C8B-B14F-4D97-AF65-F5344CB8AC3E}">
        <p14:creationId xmlns:p14="http://schemas.microsoft.com/office/powerpoint/2010/main" val="35992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E1C18-F189-298E-4442-0EF72DFA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ACF9-E488-4C50-C9A2-BDEEEC8D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11190"/>
            <a:ext cx="11887200" cy="1276208"/>
          </a:xfrm>
        </p:spPr>
        <p:txBody>
          <a:bodyPr>
            <a:normAutofit/>
          </a:bodyPr>
          <a:lstStyle/>
          <a:p>
            <a:r>
              <a:rPr lang="en-US" sz="4000" dirty="0"/>
              <a:t>Considerations &amp; Questions for Screening Multilingual Learners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D747-87E6-CAE1-0CD2-D8AE3AE1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838227"/>
            <a:ext cx="11887199" cy="5773917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dirty="0"/>
              <a:t>What are components that do not require English language proficiency?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Do we provide follow-up support &amp; services for multilingual learners in English or Spanish or both? 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May we use the results of the screening to satisfy Reclassification Criterion 4?</a:t>
            </a:r>
          </a:p>
        </p:txBody>
      </p:sp>
    </p:spTree>
    <p:extLst>
      <p:ext uri="{BB962C8B-B14F-4D97-AF65-F5344CB8AC3E}">
        <p14:creationId xmlns:p14="http://schemas.microsoft.com/office/powerpoint/2010/main" val="386756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84406-C94D-F6D5-3CDB-13B608A6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8FD4-EA1A-40EB-A07F-CA4040DF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43684"/>
            <a:ext cx="11887200" cy="1325563"/>
          </a:xfrm>
        </p:spPr>
        <p:txBody>
          <a:bodyPr>
            <a:noAutofit/>
          </a:bodyPr>
          <a:lstStyle/>
          <a:p>
            <a:r>
              <a:rPr lang="en-US" sz="4800" dirty="0"/>
              <a:t>Avoiding Over- &amp; Under-Identification of Multilingual Learners as Being at Risk for Reading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113434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C964E-048B-3F18-1F32-E53AFFEF3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7001-A75C-4B0F-2B08-A960558D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Over- &amp; Under-Identification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57CB2-82A9-EBFE-1C16-93787B4E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8864"/>
            <a:ext cx="11887200" cy="517467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dirty="0"/>
              <a:t>Selection criteria for screening instruments</a:t>
            </a:r>
          </a:p>
          <a:p>
            <a:pPr marL="822960" lvl="1" indent="-365760">
              <a:lnSpc>
                <a:spcPct val="100000"/>
              </a:lnSpc>
              <a:spcBef>
                <a:spcPts val="600"/>
              </a:spcBef>
            </a:pPr>
            <a:r>
              <a:rPr lang="en-US" sz="3000" dirty="0"/>
              <a:t>Evidence-based, culturally, linguistically, &amp; developmentally appropriate screening instruments in primary languages of CA students (b), (c)</a:t>
            </a:r>
          </a:p>
          <a:p>
            <a:pPr marL="822960" lvl="1" indent="-365760">
              <a:lnSpc>
                <a:spcPct val="100000"/>
              </a:lnSpc>
              <a:spcBef>
                <a:spcPts val="600"/>
              </a:spcBef>
            </a:pPr>
            <a:r>
              <a:rPr lang="en-US" sz="3000" dirty="0"/>
              <a:t>Normed &amp; validated on populations that include multilingual students (g)(1)(C)</a:t>
            </a:r>
          </a:p>
          <a:p>
            <a:pPr marL="822960" lvl="1" indent="-365760">
              <a:lnSpc>
                <a:spcPct val="100000"/>
              </a:lnSpc>
              <a:spcBef>
                <a:spcPts val="600"/>
              </a:spcBef>
            </a:pPr>
            <a:r>
              <a:rPr lang="en-US" sz="3000" dirty="0"/>
              <a:t>Guidance for educators and family members on results and services (g)(1)(E)</a:t>
            </a:r>
          </a:p>
          <a:p>
            <a:pPr marL="365760" indent="-36576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1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C3F98-3F68-2642-B646-74610E6D9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4F954C-8553-4DF8-A576-9A989D36B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Presenters</a:t>
            </a:r>
          </a:p>
        </p:txBody>
      </p:sp>
      <p:pic>
        <p:nvPicPr>
          <p:cNvPr id="14" name="Content Placeholder 13" descr="Nancy Brynelson">
            <a:extLst>
              <a:ext uri="{FF2B5EF4-FFF2-40B4-BE49-F238E27FC236}">
                <a16:creationId xmlns:a16="http://schemas.microsoft.com/office/drawing/2014/main" id="{367D25F2-C218-C0D6-E640-29DBBA023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756" y="1518384"/>
            <a:ext cx="1881256" cy="259332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7E646-1FF4-7561-9EE6-FBB5518235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994" y="4204244"/>
            <a:ext cx="3403371" cy="184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Nancy Brynelson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Statewide Literacy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Co-Director</a:t>
            </a:r>
          </a:p>
        </p:txBody>
      </p:sp>
      <p:pic>
        <p:nvPicPr>
          <p:cNvPr id="16" name="Content Placeholder 15" descr="Dr. Bonnie Garcia">
            <a:extLst>
              <a:ext uri="{FF2B5EF4-FFF2-40B4-BE49-F238E27FC236}">
                <a16:creationId xmlns:a16="http://schemas.microsoft.com/office/drawing/2014/main" id="{C3F009BF-BA0A-EC38-81BB-BBB5CEF817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5372" y="1572887"/>
            <a:ext cx="1881256" cy="2587832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95FE87-7551-D781-C177-516C903644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3026" y="4204244"/>
            <a:ext cx="3666144" cy="17538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Bonnie Garcia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Statewide Literacy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Co-Director</a:t>
            </a:r>
          </a:p>
        </p:txBody>
      </p:sp>
      <p:pic>
        <p:nvPicPr>
          <p:cNvPr id="2" name="Content Placeholder 15" descr="Geqigula Dlamini">
            <a:extLst>
              <a:ext uri="{FF2B5EF4-FFF2-40B4-BE49-F238E27FC236}">
                <a16:creationId xmlns:a16="http://schemas.microsoft.com/office/drawing/2014/main" id="{8DEAB7C3-8EDA-C163-62AF-99C455758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8240" y="1718216"/>
            <a:ext cx="1881256" cy="2393489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90177D6-6F82-3C83-A732-B9B68B9AD26A}"/>
              </a:ext>
            </a:extLst>
          </p:cNvPr>
          <p:cNvSpPr txBox="1">
            <a:spLocks/>
          </p:cNvSpPr>
          <p:nvPr/>
        </p:nvSpPr>
        <p:spPr>
          <a:xfrm>
            <a:off x="8032636" y="4204244"/>
            <a:ext cx="3666144" cy="175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Geqigula Dlamini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Administrator, Language Policy &amp; Leadership Office</a:t>
            </a:r>
          </a:p>
        </p:txBody>
      </p:sp>
    </p:spTree>
    <p:extLst>
      <p:ext uri="{BB962C8B-B14F-4D97-AF65-F5344CB8AC3E}">
        <p14:creationId xmlns:p14="http://schemas.microsoft.com/office/powerpoint/2010/main" val="36893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37BDA-C6C3-E48E-4155-4BF619295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0D89-DD90-BE6F-06EC-9ACC12E4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Over- &amp; Under-Identification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CB218-42DB-CCC4-A1D4-1558F76C7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0050"/>
            <a:ext cx="11887200" cy="4804481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dirty="0"/>
              <a:t>Administration of screening instruments and processes</a:t>
            </a:r>
          </a:p>
          <a:p>
            <a:pPr marL="822960" lvl="1" indent="-365760">
              <a:lnSpc>
                <a:spcPct val="100000"/>
              </a:lnSpc>
              <a:spcBef>
                <a:spcPts val="600"/>
              </a:spcBef>
            </a:pPr>
            <a:r>
              <a:rPr lang="en-US" sz="3000" dirty="0"/>
              <a:t>Screening in primary language if students do not speak sufficient English to be screened with an English-language instrument (h)</a:t>
            </a:r>
          </a:p>
          <a:p>
            <a:pPr marL="822960" lvl="1" indent="-365760">
              <a:lnSpc>
                <a:spcPct val="100000"/>
              </a:lnSpc>
              <a:spcBef>
                <a:spcPts val="600"/>
              </a:spcBef>
            </a:pPr>
            <a:r>
              <a:rPr lang="en-US" sz="3000" dirty="0"/>
              <a:t>Use of alternate process if no instrument is available in primary language (h)</a:t>
            </a:r>
          </a:p>
          <a:p>
            <a:pPr marL="822960" lvl="1" indent="-365760">
              <a:lnSpc>
                <a:spcPct val="100000"/>
              </a:lnSpc>
            </a:pPr>
            <a:endParaRPr lang="en-US" dirty="0"/>
          </a:p>
          <a:p>
            <a:pPr marL="365760" indent="-36576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8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680-F591-8DDB-D55B-B03F46B6B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EB2B-3BA6-C4A3-8F29-B92239D8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7" y="235088"/>
            <a:ext cx="11571112" cy="651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Avoiding Over- &amp; Under-Identification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30BA1-1435-7420-B5CC-8AD04328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44" y="1122855"/>
            <a:ext cx="11727585" cy="5151821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Purposes of screening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/>
              <a:t>“Screening results shall be used as a </a:t>
            </a:r>
            <a:r>
              <a:rPr lang="en-US" sz="3000" b="1" i="1" dirty="0"/>
              <a:t>flag for potential risk</a:t>
            </a:r>
            <a:r>
              <a:rPr lang="en-US" sz="3000" dirty="0"/>
              <a:t> for reading difficulties, </a:t>
            </a:r>
            <a:r>
              <a:rPr lang="en-US" sz="3000" b="1" i="1" dirty="0"/>
              <a:t>not as a diagnosis</a:t>
            </a:r>
            <a:r>
              <a:rPr lang="en-US" sz="3000" dirty="0"/>
              <a:t> of a disability.” (l)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/>
              <a:t>“Results … shall be used as a </a:t>
            </a:r>
            <a:r>
              <a:rPr lang="en-US" sz="3000" b="1" i="1" dirty="0"/>
              <a:t>part of a broader process</a:t>
            </a:r>
            <a:r>
              <a:rPr lang="en-US" sz="3000" dirty="0"/>
              <a:t> that further evaluates pupil needs and progress, identifies supports for classroom instruction, enables targeted individual intervention as needed, &amp; allows for further diagnosis if concerns do not resolve.” (l)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64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D7F7D-C3A7-28D9-82F7-4A1ED165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A631-6E66-B1E9-881F-E33856CA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202969"/>
          </a:xfrm>
        </p:spPr>
        <p:txBody>
          <a:bodyPr>
            <a:normAutofit/>
          </a:bodyPr>
          <a:lstStyle/>
          <a:p>
            <a:r>
              <a:rPr lang="en-US" sz="4000" dirty="0"/>
              <a:t>Avoiding Over- &amp; Under-Identification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86C8-FECF-A209-54B1-35AE4BC5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91" y="1406769"/>
            <a:ext cx="11547764" cy="501883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</a:t>
            </a:r>
            <a:r>
              <a:rPr lang="en-US" dirty="0">
                <a:solidFill>
                  <a:schemeClr val="bg1"/>
                </a:solidFill>
              </a:rPr>
              <a:t>pproved screening instruments </a:t>
            </a:r>
            <a:r>
              <a:rPr lang="en-US" dirty="0"/>
              <a:t>are</a:t>
            </a:r>
            <a:r>
              <a:rPr lang="en-US" dirty="0">
                <a:solidFill>
                  <a:schemeClr val="bg1"/>
                </a:solidFill>
              </a:rPr>
              <a:t> to include “guidance &amp; resources … informed by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i="1" dirty="0">
                <a:solidFill>
                  <a:schemeClr val="bg1"/>
                </a:solidFill>
              </a:rPr>
              <a:t>ELA/ELD Framework</a:t>
            </a:r>
            <a:endParaRPr lang="en-US" sz="3000" dirty="0">
              <a:solidFill>
                <a:schemeClr val="bg1"/>
              </a:solidFill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i="1" dirty="0">
                <a:solidFill>
                  <a:schemeClr val="bg1"/>
                </a:solidFill>
              </a:rPr>
              <a:t>CA Dyslexia Guidelines</a:t>
            </a:r>
            <a:endParaRPr lang="en-US" sz="3000" dirty="0">
              <a:solidFill>
                <a:schemeClr val="bg1"/>
              </a:solidFill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K</a:t>
            </a:r>
            <a:r>
              <a:rPr lang="en-US" sz="3000" dirty="0">
                <a:solidFill>
                  <a:schemeClr val="bg1"/>
                </a:solidFill>
              </a:rPr>
              <a:t>nowledge of effective interventions for the specific needs of individual students</a:t>
            </a:r>
          </a:p>
          <a:p>
            <a:pPr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…and reflect a tiered interventions model aligned with the </a:t>
            </a:r>
            <a:r>
              <a:rPr lang="en-US" b="1" i="1" dirty="0"/>
              <a:t>Multi-Tiered Systems of Support</a:t>
            </a:r>
            <a:r>
              <a:rPr lang="en-US" dirty="0"/>
              <a:t>.” (g)(1)(E)</a:t>
            </a:r>
          </a:p>
        </p:txBody>
      </p:sp>
    </p:spTree>
    <p:extLst>
      <p:ext uri="{BB962C8B-B14F-4D97-AF65-F5344CB8AC3E}">
        <p14:creationId xmlns:p14="http://schemas.microsoft.com/office/powerpoint/2010/main" val="4141034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3803-18D3-0A71-AFBD-E29B1635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C1A4-4846-9220-E526-6233DAE5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800"/>
            <a:ext cx="11887200" cy="1068820"/>
          </a:xfrm>
        </p:spPr>
        <p:txBody>
          <a:bodyPr>
            <a:normAutofit/>
          </a:bodyPr>
          <a:lstStyle/>
          <a:p>
            <a:r>
              <a:rPr lang="en-US" sz="4000" dirty="0"/>
              <a:t>Avoiding Over- &amp; Under-Identification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BC77-1D54-4E12-354B-2A54C7B7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72620"/>
            <a:ext cx="11887200" cy="4931511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Unacceptable uses of screening results (m)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Screening results “shall not to be used for any high-stakes purpose, including but not limited to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</a:rPr>
              <a:t>Teacher evaluation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</a:rPr>
              <a:t>Accountability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</a:rPr>
              <a:t>Grade promotion or retention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</a:rPr>
              <a:t>Identification for gifted or talented education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b="1" i="1" dirty="0">
                <a:solidFill>
                  <a:schemeClr val="bg1"/>
                </a:solidFill>
              </a:rPr>
              <a:t>Reclassification of English learners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</a:rPr>
              <a:t>Identification as an individual with exceptional needs.”</a:t>
            </a:r>
          </a:p>
        </p:txBody>
      </p:sp>
    </p:spTree>
    <p:extLst>
      <p:ext uri="{BB962C8B-B14F-4D97-AF65-F5344CB8AC3E}">
        <p14:creationId xmlns:p14="http://schemas.microsoft.com/office/powerpoint/2010/main" val="238264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2DBFE-8DAF-1DC1-6615-82FA8819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65F8-0BB9-7390-CCBE-2704D382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43684"/>
            <a:ext cx="11887200" cy="1325563"/>
          </a:xfrm>
        </p:spPr>
        <p:txBody>
          <a:bodyPr>
            <a:noAutofit/>
          </a:bodyPr>
          <a:lstStyle/>
          <a:p>
            <a:r>
              <a:rPr lang="en-US" sz="4800" dirty="0"/>
              <a:t>Determining if a Student Speaks Sufficient English to be Screened with an English-Language Instrument (1)</a:t>
            </a:r>
          </a:p>
        </p:txBody>
      </p:sp>
    </p:spTree>
    <p:extLst>
      <p:ext uri="{BB962C8B-B14F-4D97-AF65-F5344CB8AC3E}">
        <p14:creationId xmlns:p14="http://schemas.microsoft.com/office/powerpoint/2010/main" val="215914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1E1D-A880-554C-7C5A-7A13B1F2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801"/>
            <a:ext cx="11887200" cy="1803676"/>
          </a:xfrm>
        </p:spPr>
        <p:txBody>
          <a:bodyPr>
            <a:normAutofit fontScale="90000"/>
          </a:bodyPr>
          <a:lstStyle/>
          <a:p>
            <a:pPr marL="365760" indent="-365760">
              <a:lnSpc>
                <a:spcPct val="100000"/>
              </a:lnSpc>
            </a:pPr>
            <a:r>
              <a:rPr lang="en-US" sz="4000" dirty="0"/>
              <a:t>Determining if a Student Speaks Sufficient English to Be Screened with an English-Language Instrument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859C-3EC8-D84D-0D01-C6B4B9FE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07478"/>
            <a:ext cx="11887200" cy="5304398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dirty="0"/>
              <a:t>Consult information provided with approved screening instruments for guidance on making this determination. </a:t>
            </a:r>
          </a:p>
          <a:p>
            <a:pPr lvl="1" fontAlgn="base">
              <a:lnSpc>
                <a:spcPct val="100000"/>
              </a:lnSpc>
            </a:pPr>
            <a:r>
              <a:rPr lang="en-US" sz="3000" dirty="0"/>
              <a:t>Start by reviewing the Information Overview for each instrument posted on CDE’s California Literacy web page.</a:t>
            </a:r>
          </a:p>
          <a:p>
            <a:pPr fontAlgn="base">
              <a:lnSpc>
                <a:spcPct val="100000"/>
              </a:lnSpc>
            </a:pPr>
            <a:r>
              <a:rPr lang="en-US" dirty="0"/>
              <a:t>Students who do not speak sufficient English must be screened in their primary language (if an approved instrument is available). </a:t>
            </a:r>
          </a:p>
        </p:txBody>
      </p:sp>
    </p:spTree>
    <p:extLst>
      <p:ext uri="{BB962C8B-B14F-4D97-AF65-F5344CB8AC3E}">
        <p14:creationId xmlns:p14="http://schemas.microsoft.com/office/powerpoint/2010/main" val="2582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322F4-59ED-2B96-2995-3A642781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CAA3-CEF3-0575-71C8-8DCBA489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Overview – Skills Measured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9C5861-0E8A-19CC-25D0-F3E74744C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25769"/>
            <a:ext cx="11887200" cy="4738997"/>
          </a:xfrm>
        </p:spPr>
        <p:txBody>
          <a:bodyPr>
            <a:normAutofit/>
          </a:bodyPr>
          <a:lstStyle/>
          <a:p>
            <a:r>
              <a:rPr lang="en-US" sz="2800"/>
              <a:t>Include</a:t>
            </a:r>
            <a:endParaRPr lang="en-US" sz="2800" dirty="0"/>
          </a:p>
          <a:p>
            <a:pPr lvl="1"/>
            <a:r>
              <a:rPr lang="en-US" sz="2400" dirty="0"/>
              <a:t>Skills measured per 53008</a:t>
            </a:r>
          </a:p>
          <a:p>
            <a:pPr lvl="1"/>
            <a:r>
              <a:rPr lang="en-US" sz="2400" dirty="0"/>
              <a:t>Name of task</a:t>
            </a:r>
          </a:p>
          <a:p>
            <a:pPr lvl="1"/>
            <a:r>
              <a:rPr lang="en-US" sz="2400" dirty="0"/>
              <a:t>Grade level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Screening instruments and categories of skills measured</a:t>
            </a:r>
          </a:p>
          <a:p>
            <a:pPr lvl="1"/>
            <a:r>
              <a:rPr lang="en-US" sz="2400" dirty="0"/>
              <a:t>Amira: Universal Screening</a:t>
            </a:r>
          </a:p>
          <a:p>
            <a:pPr lvl="1"/>
            <a:r>
              <a:rPr lang="en-US" sz="2400" dirty="0" err="1"/>
              <a:t>mCLASS</a:t>
            </a:r>
            <a:r>
              <a:rPr lang="en-US" sz="2400" dirty="0"/>
              <a:t> – DIBELS 8 &amp; </a:t>
            </a:r>
            <a:r>
              <a:rPr lang="en-US" sz="2400" dirty="0" err="1"/>
              <a:t>mCLASS</a:t>
            </a:r>
            <a:r>
              <a:rPr lang="en-US" sz="2400" dirty="0"/>
              <a:t> Lectura: Required, additional/optional</a:t>
            </a:r>
          </a:p>
          <a:p>
            <a:pPr lvl="1"/>
            <a:r>
              <a:rPr lang="en-US" sz="2400" dirty="0"/>
              <a:t>Multitudes: Initial universal screening, follow-up screening, additional/optional</a:t>
            </a:r>
          </a:p>
          <a:p>
            <a:pPr lvl="1"/>
            <a:r>
              <a:rPr lang="en-US" sz="2400" dirty="0"/>
              <a:t>ROAR – Required, recommended, additional/optional</a:t>
            </a:r>
          </a:p>
        </p:txBody>
      </p:sp>
    </p:spTree>
    <p:extLst>
      <p:ext uri="{BB962C8B-B14F-4D97-AF65-F5344CB8AC3E}">
        <p14:creationId xmlns:p14="http://schemas.microsoft.com/office/powerpoint/2010/main" val="1804398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762A-63CA-B69F-9898-EAC54CEB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868-0DF1-5126-F888-B23D5628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43684"/>
            <a:ext cx="11887200" cy="1325563"/>
          </a:xfrm>
        </p:spPr>
        <p:txBody>
          <a:bodyPr>
            <a:noAutofit/>
          </a:bodyPr>
          <a:lstStyle/>
          <a:p>
            <a:r>
              <a:rPr lang="en-US" sz="4800" dirty="0"/>
              <a:t>Screening Multilingual Learners in Both English &amp; Spanish (1)</a:t>
            </a:r>
          </a:p>
        </p:txBody>
      </p:sp>
    </p:spTree>
    <p:extLst>
      <p:ext uri="{BB962C8B-B14F-4D97-AF65-F5344CB8AC3E}">
        <p14:creationId xmlns:p14="http://schemas.microsoft.com/office/powerpoint/2010/main" val="1260613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B264-A1AA-A181-9214-59EAE6DD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13120"/>
            <a:ext cx="11887200" cy="1325563"/>
          </a:xfrm>
        </p:spPr>
        <p:txBody>
          <a:bodyPr>
            <a:normAutofit/>
          </a:bodyPr>
          <a:lstStyle/>
          <a:p>
            <a:r>
              <a:rPr lang="en-US" dirty="0"/>
              <a:t>Screening Multilingual Learners in Both English &amp;  Spanish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182C1-D63F-7FC8-1D88-2D8A7F5F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35756"/>
            <a:ext cx="11887200" cy="50159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a student speaks sufficient English to be screening with an English-language instrument, the students must be screened in English (h)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LEAs may also choose to administer screenings in Spanish. “Nothing in this section restricts LEAs from providing additional pupil screenings or diagnostic evaluations, as appropriate.” (e)</a:t>
            </a:r>
          </a:p>
        </p:txBody>
      </p:sp>
    </p:spTree>
    <p:extLst>
      <p:ext uri="{BB962C8B-B14F-4D97-AF65-F5344CB8AC3E}">
        <p14:creationId xmlns:p14="http://schemas.microsoft.com/office/powerpoint/2010/main" val="720098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73AF-8F26-C057-FFE7-FD8B8EF5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958E-8E94-F83E-26E2-2653EA8B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43684"/>
            <a:ext cx="11887200" cy="1325563"/>
          </a:xfrm>
        </p:spPr>
        <p:txBody>
          <a:bodyPr>
            <a:noAutofit/>
          </a:bodyPr>
          <a:lstStyle/>
          <a:p>
            <a:r>
              <a:rPr lang="en-US" sz="4800" dirty="0"/>
              <a:t>Screening Students in Dual Immersion Programs (1)</a:t>
            </a:r>
          </a:p>
        </p:txBody>
      </p:sp>
    </p:spTree>
    <p:extLst>
      <p:ext uri="{BB962C8B-B14F-4D97-AF65-F5344CB8AC3E}">
        <p14:creationId xmlns:p14="http://schemas.microsoft.com/office/powerpoint/2010/main" val="237238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765407-1560-9494-9D80-6322344B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8" name="Content Placeholder 7" descr="Alesha Moreno-Ramirez">
            <a:extLst>
              <a:ext uri="{FF2B5EF4-FFF2-40B4-BE49-F238E27FC236}">
                <a16:creationId xmlns:a16="http://schemas.microsoft.com/office/drawing/2014/main" id="{B13A36BA-4E9B-E2DA-73F3-54A23DC7BA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1442604"/>
            <a:ext cx="2687782" cy="317269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1208C-274C-88B5-D609-2653E1881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9920" y="4752614"/>
            <a:ext cx="585216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Alesha Moreno-Ramirez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Director, Multilingual Support Division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66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372A-BDAE-6C9E-B281-B25EB955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24516"/>
            <a:ext cx="11887200" cy="1325563"/>
          </a:xfrm>
        </p:spPr>
        <p:txBody>
          <a:bodyPr>
            <a:normAutofit/>
          </a:bodyPr>
          <a:lstStyle/>
          <a:p>
            <a:r>
              <a:rPr lang="en-US" dirty="0"/>
              <a:t>Screening Students in Dual Immersion Programs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4DF9-567D-CB82-79D9-28295A61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51" y="1997447"/>
            <a:ext cx="11403980" cy="46479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Requirements for screening apply to all students in kindergarten through grade two regardless of program type.</a:t>
            </a:r>
          </a:p>
          <a:p>
            <a:pPr>
              <a:lnSpc>
                <a:spcPct val="100000"/>
              </a:lnSpc>
            </a:pPr>
            <a:r>
              <a:rPr lang="en-US" dirty="0"/>
              <a:t>LEAs may choose to conduct additional screenings to reflect students’ language of instruction.</a:t>
            </a:r>
          </a:p>
        </p:txBody>
      </p:sp>
    </p:spTree>
    <p:extLst>
      <p:ext uri="{BB962C8B-B14F-4D97-AF65-F5344CB8AC3E}">
        <p14:creationId xmlns:p14="http://schemas.microsoft.com/office/powerpoint/2010/main" val="316359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FA45C-C3F1-D40B-3AD2-2F251375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3F35-85CB-D84D-93EF-06E99F1D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43684"/>
            <a:ext cx="11887200" cy="1325563"/>
          </a:xfrm>
        </p:spPr>
        <p:txBody>
          <a:bodyPr>
            <a:noAutofit/>
          </a:bodyPr>
          <a:lstStyle/>
          <a:p>
            <a:r>
              <a:rPr lang="en-US" sz="4800" dirty="0"/>
              <a:t>Evaluating Risk if No Instrument Is Available in a Student’s Language (1) </a:t>
            </a:r>
          </a:p>
        </p:txBody>
      </p:sp>
    </p:spTree>
    <p:extLst>
      <p:ext uri="{BB962C8B-B14F-4D97-AF65-F5344CB8AC3E}">
        <p14:creationId xmlns:p14="http://schemas.microsoft.com/office/powerpoint/2010/main" val="2396590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5FC2B-56BB-AC00-E098-23A38C1C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D8A1-1F31-C04C-F661-1635A0A6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</a:pPr>
            <a:r>
              <a:rPr lang="en-US" sz="4000" dirty="0"/>
              <a:t>Evaluating Risk if No Instrument Is Available in a Student’s Language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8E277-51AD-AD34-7CFF-7CEFE3B8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9363"/>
            <a:ext cx="11887200" cy="4945009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en-US" sz="3000" dirty="0"/>
              <a:t>LEA must develop &amp; implement a process for evaluating risk: 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Through an analysis of the student’s… </a:t>
            </a:r>
          </a:p>
          <a:p>
            <a:pPr lvl="2" fontAlgn="base"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</a:rPr>
              <a:t>Developmental history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Educational history</a:t>
            </a:r>
          </a:p>
          <a:p>
            <a:pPr lvl="2" fontAlgn="base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Literacy progress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Taking into account the student’s… </a:t>
            </a:r>
          </a:p>
          <a:p>
            <a:pPr lvl="2" fontAlgn="base"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bg1"/>
                </a:solidFill>
              </a:rPr>
              <a:t>Home background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</a:rPr>
              <a:t>Evolving English language abilities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b="0" i="0" u="none" strike="noStrike" baseline="0" dirty="0">
                <a:solidFill>
                  <a:schemeClr val="bg1"/>
                </a:solidFill>
              </a:rPr>
              <a:t>ncluding speaking, listening, reading, spelling, &amp; writing, consistent with the CA Dyslexia Guidelines.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E3A7-E00C-3573-3237-3A19D91F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Types &amp; Sources of Information for Evaluating Risk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BAAD38-EF94-37FC-B847-C3E57BE4E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174776"/>
              </p:ext>
            </p:extLst>
          </p:nvPr>
        </p:nvGraphicFramePr>
        <p:xfrm>
          <a:off x="289932" y="1586473"/>
          <a:ext cx="11653025" cy="506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245">
                  <a:extLst>
                    <a:ext uri="{9D8B030D-6E8A-4147-A177-3AD203B41FA5}">
                      <a16:colId xmlns:a16="http://schemas.microsoft.com/office/drawing/2014/main" val="3635630460"/>
                    </a:ext>
                  </a:extLst>
                </a:gridCol>
                <a:gridCol w="1998195">
                  <a:extLst>
                    <a:ext uri="{9D8B030D-6E8A-4147-A177-3AD203B41FA5}">
                      <a16:colId xmlns:a16="http://schemas.microsoft.com/office/drawing/2014/main" val="2621589261"/>
                    </a:ext>
                  </a:extLst>
                </a:gridCol>
                <a:gridCol w="1998195">
                  <a:extLst>
                    <a:ext uri="{9D8B030D-6E8A-4147-A177-3AD203B41FA5}">
                      <a16:colId xmlns:a16="http://schemas.microsoft.com/office/drawing/2014/main" val="223877617"/>
                    </a:ext>
                  </a:extLst>
                </a:gridCol>
                <a:gridCol w="1998195">
                  <a:extLst>
                    <a:ext uri="{9D8B030D-6E8A-4147-A177-3AD203B41FA5}">
                      <a16:colId xmlns:a16="http://schemas.microsoft.com/office/drawing/2014/main" val="1053351049"/>
                    </a:ext>
                  </a:extLst>
                </a:gridCol>
                <a:gridCol w="1998195">
                  <a:extLst>
                    <a:ext uri="{9D8B030D-6E8A-4147-A177-3AD203B41FA5}">
                      <a16:colId xmlns:a16="http://schemas.microsoft.com/office/drawing/2014/main" val="1515937304"/>
                    </a:ext>
                  </a:extLst>
                </a:gridCol>
              </a:tblGrid>
              <a:tr h="131822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Areas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What to collect?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/>
                        <a:t>From whom or where?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/>
                        <a:t>Information Form?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Who will collect &amp; how?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896915"/>
                  </a:ext>
                </a:extLst>
              </a:tr>
              <a:tr h="703052">
                <a:tc>
                  <a:txBody>
                    <a:bodyPr/>
                    <a:lstStyle/>
                    <a:p>
                      <a:r>
                        <a:rPr lang="en-US" sz="2600" dirty="0"/>
                        <a:t>Developmental History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2090512"/>
                  </a:ext>
                </a:extLst>
              </a:tr>
              <a:tr h="703052">
                <a:tc>
                  <a:txBody>
                    <a:bodyPr/>
                    <a:lstStyle/>
                    <a:p>
                      <a:r>
                        <a:rPr lang="en-US" sz="2600" dirty="0"/>
                        <a:t>Educational History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926350"/>
                  </a:ext>
                </a:extLst>
              </a:tr>
              <a:tr h="703052">
                <a:tc>
                  <a:txBody>
                    <a:bodyPr/>
                    <a:lstStyle/>
                    <a:p>
                      <a:r>
                        <a:rPr lang="en-US" sz="2600" dirty="0"/>
                        <a:t>Literacy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027178"/>
                  </a:ext>
                </a:extLst>
              </a:tr>
              <a:tr h="703052">
                <a:tc>
                  <a:txBody>
                    <a:bodyPr/>
                    <a:lstStyle/>
                    <a:p>
                      <a:r>
                        <a:rPr lang="en-US" sz="2600" dirty="0"/>
                        <a:t>Home Background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8057886"/>
                  </a:ext>
                </a:extLst>
              </a:tr>
              <a:tr h="849521">
                <a:tc>
                  <a:txBody>
                    <a:bodyPr/>
                    <a:lstStyle/>
                    <a:p>
                      <a:r>
                        <a:rPr lang="en-US" sz="2600" dirty="0"/>
                        <a:t>Evolving English Language Abilities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96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49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44272-D79D-5B44-2E78-D4DC76DE6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54D1-D8A5-1D32-0BD8-8F427C82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9215"/>
            <a:ext cx="11887200" cy="1181596"/>
          </a:xfrm>
        </p:spPr>
        <p:txBody>
          <a:bodyPr>
            <a:normAutofit/>
          </a:bodyPr>
          <a:lstStyle/>
          <a:p>
            <a:r>
              <a:rPr lang="en-US" sz="4000" dirty="0"/>
              <a:t>Considering the Information Collected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6DE8A2-576B-B657-FA64-01768805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60449"/>
            <a:ext cx="11887200" cy="5218336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tabLst>
                <a:tab pos="365760" algn="l"/>
              </a:tabLst>
            </a:pPr>
            <a:r>
              <a:rPr lang="en-US" dirty="0"/>
              <a:t>Taking all information into consideration, what is the child’s literacy profile? </a:t>
            </a:r>
            <a:r>
              <a:rPr lang="en-US" sz="3000" dirty="0"/>
              <a:t>(</a:t>
            </a:r>
            <a:r>
              <a:rPr lang="en-US" sz="3000" i="1" dirty="0"/>
              <a:t>ELA/ELD Framework</a:t>
            </a:r>
            <a:r>
              <a:rPr lang="en-US" sz="3000" dirty="0"/>
              <a:t>, Ch. 9, pp. 888-891)</a:t>
            </a:r>
          </a:p>
          <a:p>
            <a:pPr indent="-365760">
              <a:lnSpc>
                <a:spcPct val="100000"/>
              </a:lnSpc>
            </a:pPr>
            <a:r>
              <a:rPr lang="en-US" dirty="0"/>
              <a:t>What profile might indicate risk for reading difficulties? </a:t>
            </a:r>
          </a:p>
          <a:p>
            <a:pPr marL="914400" lvl="1"/>
            <a:r>
              <a:rPr lang="en-US" dirty="0"/>
              <a:t>By grade</a:t>
            </a:r>
          </a:p>
          <a:p>
            <a:pPr marL="914400" lvl="1"/>
            <a:r>
              <a:rPr lang="en-US" dirty="0"/>
              <a:t>By previous schooling experience</a:t>
            </a:r>
          </a:p>
          <a:p>
            <a:pPr marL="914400" lvl="1"/>
            <a:r>
              <a:rPr lang="en-US" dirty="0"/>
              <a:t>Other factors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What are next steps? </a:t>
            </a:r>
          </a:p>
          <a:p>
            <a:pPr marL="365760" indent="-365760">
              <a:lnSpc>
                <a:spcPct val="100000"/>
              </a:lnSpc>
            </a:pPr>
            <a:r>
              <a:rPr lang="en-US" dirty="0"/>
              <a:t>LEAs have flexibility to design a process that is responsive to community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508406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E454-DD5A-C325-645B-C9843506C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4A33-80A3-B2D1-1A03-07731040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343684"/>
            <a:ext cx="11887200" cy="1325563"/>
          </a:xfrm>
        </p:spPr>
        <p:txBody>
          <a:bodyPr>
            <a:noAutofit/>
          </a:bodyPr>
          <a:lstStyle/>
          <a:p>
            <a:r>
              <a:rPr lang="en-US" sz="4800" dirty="0"/>
              <a:t>Screening Students Who Use ASL (1)</a:t>
            </a:r>
          </a:p>
        </p:txBody>
      </p:sp>
    </p:spTree>
    <p:extLst>
      <p:ext uri="{BB962C8B-B14F-4D97-AF65-F5344CB8AC3E}">
        <p14:creationId xmlns:p14="http://schemas.microsoft.com/office/powerpoint/2010/main" val="23105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9DB5-805D-2F6C-F222-60081A13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Students Who Use ASL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96261-E2C6-8BA6-D2ED-9F3E6CD9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None of the approved screening instruments were specifically designed to assess students who use ASL.</a:t>
            </a:r>
          </a:p>
          <a:p>
            <a:pPr>
              <a:lnSpc>
                <a:spcPct val="100000"/>
              </a:lnSpc>
            </a:pPr>
            <a:r>
              <a:rPr lang="en-US" dirty="0"/>
              <a:t>Consult information provided with approved screening instruments for accommodations for deaf students.</a:t>
            </a:r>
          </a:p>
          <a:p>
            <a:pPr>
              <a:lnSpc>
                <a:spcPct val="100000"/>
              </a:lnSpc>
            </a:pPr>
            <a:r>
              <a:rPr lang="en-US" dirty="0"/>
              <a:t>Develop a process for evaluating risk when</a:t>
            </a:r>
            <a:r>
              <a:rPr lang="en-US" sz="3200" dirty="0"/>
              <a:t> no instrument is available in a student’s language, considering suggestions just presented.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90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048A-7F36-5E0A-A0BC-37FB0684D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193E-A674-D660-A60E-EA5A9A0B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1" y="2343684"/>
            <a:ext cx="11463454" cy="1904931"/>
          </a:xfrm>
        </p:spPr>
        <p:txBody>
          <a:bodyPr>
            <a:noAutofit/>
          </a:bodyPr>
          <a:lstStyle/>
          <a:p>
            <a:r>
              <a:rPr lang="en-US" sz="4800" dirty="0"/>
              <a:t>Components of Screening Instruments that Do Not Require English Language Proficiency (1)</a:t>
            </a:r>
          </a:p>
        </p:txBody>
      </p:sp>
    </p:spTree>
    <p:extLst>
      <p:ext uri="{BB962C8B-B14F-4D97-AF65-F5344CB8AC3E}">
        <p14:creationId xmlns:p14="http://schemas.microsoft.com/office/powerpoint/2010/main" val="1043212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4365-73A0-7EFE-151C-AC9E469C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647303"/>
          </a:xfrm>
        </p:spPr>
        <p:txBody>
          <a:bodyPr>
            <a:normAutofit/>
          </a:bodyPr>
          <a:lstStyle/>
          <a:p>
            <a:r>
              <a:rPr lang="en-US" sz="4000" dirty="0"/>
              <a:t>Components of Screening Instruments Do Not Require English Language Proficiency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B7949-3B69-A5C4-0FBD-5C4D24684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50534"/>
            <a:ext cx="11887200" cy="50159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0" i="0" dirty="0">
                <a:effectLst/>
              </a:rPr>
              <a:t>“Components of screening instruments that do not require English language proficiency may be used in this evaluation.”</a:t>
            </a:r>
            <a:r>
              <a:rPr lang="en-US" dirty="0"/>
              <a:t> (h)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Consult with vendors of approved screening instruments to determine the components or tasks that do not require English language proficiency.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6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FA8BA-8FEE-4218-F807-E24E7B98A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76D1-520C-264F-0202-CEDD5068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1" y="2343684"/>
            <a:ext cx="11463454" cy="1904931"/>
          </a:xfrm>
        </p:spPr>
        <p:txBody>
          <a:bodyPr>
            <a:noAutofit/>
          </a:bodyPr>
          <a:lstStyle/>
          <a:p>
            <a:r>
              <a:rPr lang="en-US" sz="4800" dirty="0"/>
              <a:t>Determining Supports &amp; Services for Students Identified as Being at Risk (1)</a:t>
            </a:r>
          </a:p>
        </p:txBody>
      </p:sp>
    </p:spTree>
    <p:extLst>
      <p:ext uri="{BB962C8B-B14F-4D97-AF65-F5344CB8AC3E}">
        <p14:creationId xmlns:p14="http://schemas.microsoft.com/office/powerpoint/2010/main" val="32194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27F0-7873-0517-3C05-98324B0E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BBF26-C550-C0F4-A7AB-F213F0B0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378533"/>
            <a:ext cx="11615854" cy="484041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Welcome &amp; Introductions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Overview of Screening Requirements 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Considerations &amp; Questions for Screening Multilingual Learners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Next Steps: Local Educational Agency (LEA) Responsibilities &amp; Flexibilities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Resources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Q and A</a:t>
            </a:r>
          </a:p>
          <a:p>
            <a:pPr indent="-365760">
              <a:lnSpc>
                <a:spcPct val="100000"/>
              </a:lnSpc>
            </a:pPr>
            <a:endParaRPr lang="en-US" sz="3600" dirty="0"/>
          </a:p>
          <a:p>
            <a:pPr lvl="1" indent="-365760">
              <a:lnSpc>
                <a:spcPct val="100000"/>
              </a:lnSpc>
            </a:pPr>
            <a:endParaRPr lang="en-US" sz="3600" dirty="0"/>
          </a:p>
          <a:p>
            <a:pPr indent="-365760">
              <a:lnSpc>
                <a:spcPct val="100000"/>
              </a:lnSpc>
            </a:pPr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36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1E1D-A880-554C-7C5A-7A13B1F2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298068"/>
            <a:ext cx="11340790" cy="1078246"/>
          </a:xfrm>
        </p:spPr>
        <p:txBody>
          <a:bodyPr>
            <a:noAutofit/>
          </a:bodyPr>
          <a:lstStyle/>
          <a:p>
            <a:r>
              <a:rPr lang="en-US" sz="4000" dirty="0"/>
              <a:t>Determining Supports &amp; Services for Students Identified as Being at Risk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2859C-3EC8-D84D-0D01-C6B4B9FE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73154"/>
            <a:ext cx="11887200" cy="4835949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2800" dirty="0"/>
              <a:t>If a student is identified as being at risk, LEAs “shall provide … supports &amp; services, appropriate to the specific challenges identified …, which may include, among other[s], any of the following: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Evidence-based literacy instruction focused on specific needs.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Progress monitoring.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Early intervention in the regular general education program.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One-on-one or small group tutoring.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Further evaluation or diagnostic assessment.” (l)</a:t>
            </a:r>
          </a:p>
          <a:p>
            <a:pPr marL="0" lvl="1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9241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4988-5034-CA3E-52A6-3B629095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513489"/>
          </a:xfrm>
        </p:spPr>
        <p:txBody>
          <a:bodyPr>
            <a:normAutofit/>
          </a:bodyPr>
          <a:lstStyle/>
          <a:p>
            <a:r>
              <a:rPr lang="en-US" sz="4000" dirty="0"/>
              <a:t>Determining Supports &amp; Services for Students Identified as Being at Risk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DEDC-8AF3-FFCD-207D-AAA1DEB6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7288"/>
            <a:ext cx="11887200" cy="459523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Possible considerations for multilingual learners identified as being at risk for reading difficulties:</a:t>
            </a:r>
          </a:p>
          <a:p>
            <a:pPr marL="568325"/>
            <a:r>
              <a:rPr lang="en-US" dirty="0"/>
              <a:t>Language of screening (English &amp;/or Spanish, other)</a:t>
            </a:r>
          </a:p>
          <a:p>
            <a:pPr marL="568325"/>
            <a:r>
              <a:rPr lang="en-US" dirty="0"/>
              <a:t>Screening results by task &amp; language</a:t>
            </a:r>
          </a:p>
          <a:p>
            <a:pPr marL="568325"/>
            <a:r>
              <a:rPr lang="en-US" dirty="0"/>
              <a:t>Guidance provided by screening instrument(s)</a:t>
            </a:r>
          </a:p>
          <a:p>
            <a:pPr marL="568325"/>
            <a:r>
              <a:rPr lang="en-US" dirty="0"/>
              <a:t>Program type &amp; language(s) of core literacy instruction</a:t>
            </a:r>
          </a:p>
        </p:txBody>
      </p:sp>
    </p:spTree>
    <p:extLst>
      <p:ext uri="{BB962C8B-B14F-4D97-AF65-F5344CB8AC3E}">
        <p14:creationId xmlns:p14="http://schemas.microsoft.com/office/powerpoint/2010/main" val="3470491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664F3-C2EF-65FA-2456-637D95668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D48C-229C-4121-EEF5-247ABA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1" y="2343684"/>
            <a:ext cx="11463454" cy="1904931"/>
          </a:xfrm>
        </p:spPr>
        <p:txBody>
          <a:bodyPr>
            <a:noAutofit/>
          </a:bodyPr>
          <a:lstStyle/>
          <a:p>
            <a:r>
              <a:rPr lang="en-US" sz="4800" dirty="0"/>
              <a:t>Use of Screening Results for Reclassification (1)</a:t>
            </a:r>
          </a:p>
        </p:txBody>
      </p:sp>
    </p:spTree>
    <p:extLst>
      <p:ext uri="{BB962C8B-B14F-4D97-AF65-F5344CB8AC3E}">
        <p14:creationId xmlns:p14="http://schemas.microsoft.com/office/powerpoint/2010/main" val="3762245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1345-53EA-5EA8-6882-B0DDD591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16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 of Screening Results for Reclassification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D718-D4FD-B597-4507-673EE3B8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8661"/>
            <a:ext cx="11887200" cy="5015901"/>
          </a:xfrm>
        </p:spPr>
        <p:txBody>
          <a:bodyPr/>
          <a:lstStyle/>
          <a:p>
            <a:pPr marL="0" lvl="1" indent="0" fontAlgn="base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Screening results “shall not to be used for any high-stakes purpose, including, but not limited to, … r</a:t>
            </a:r>
            <a:r>
              <a:rPr lang="en-US" sz="3600" dirty="0">
                <a:solidFill>
                  <a:schemeClr val="bg1"/>
                </a:solidFill>
              </a:rPr>
              <a:t>eclassification of English learners …” (m)</a:t>
            </a:r>
          </a:p>
          <a:p>
            <a:pPr marL="457200" lvl="1" indent="-457200" fontAlgn="base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</a:rPr>
              <a:t>Screening instruments are normed &amp; validated to predict risk of reading difficulties.</a:t>
            </a:r>
          </a:p>
          <a:p>
            <a:pPr marL="457200" lvl="1" indent="-457200" fontAlgn="base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They cannot be used for reclassification.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52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B148-529F-C1A1-ABA2-32EF2C27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Reclassification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E064-CA2A-263A-5023-66E747939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11477726" cy="5015901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Reclassification is the process whereby a student is reclassified from English learner (EL) status to Reclassified Fluent English Proficient status.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Reclassification can take place at any time during the academic year, immediately upon the student meeting all the criteria.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Each LEA establishes a locally-approved </a:t>
            </a:r>
            <a:br>
              <a:rPr lang="en-US" sz="3200" dirty="0"/>
            </a:br>
            <a:r>
              <a:rPr lang="en-US" sz="3200" dirty="0"/>
              <a:t>reclassification process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5D4E54-62B5-69C7-B265-0E6843523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1" y="4358481"/>
            <a:ext cx="2970415" cy="1981200"/>
          </a:xfrm>
        </p:spPr>
      </p:pic>
    </p:spTree>
    <p:extLst>
      <p:ext uri="{BB962C8B-B14F-4D97-AF65-F5344CB8AC3E}">
        <p14:creationId xmlns:p14="http://schemas.microsoft.com/office/powerpoint/2010/main" val="3455867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971A5A-DF85-1306-1D59-9265D733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Reclassification Criteria Overview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385D0F-0BAE-66C3-63E2-D4AF1FE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" y="1710531"/>
            <a:ext cx="4013200" cy="2667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8D01E-AFC8-2796-024D-543FB2528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452881"/>
            <a:ext cx="7162800" cy="5201320"/>
          </a:xfrm>
        </p:spPr>
        <p:txBody>
          <a:bodyPr/>
          <a:lstStyle/>
          <a:p>
            <a:pPr marL="56832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</a:pPr>
            <a:r>
              <a:rPr lang="en-US" sz="3000" dirty="0"/>
              <a:t>Assessment of English Language Proficiency with Summative English Language Proficiency Assessments for California (ELPAC) or Summative Alternate ELPAC</a:t>
            </a:r>
          </a:p>
          <a:p>
            <a:pPr marL="56832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</a:pPr>
            <a:r>
              <a:rPr lang="en-US" sz="3000" dirty="0"/>
              <a:t>Teacher evaluation</a:t>
            </a:r>
          </a:p>
          <a:p>
            <a:pPr marL="56832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</a:pPr>
            <a:r>
              <a:rPr lang="en-US" sz="3000" dirty="0"/>
              <a:t>Parent Opinion and Consultation</a:t>
            </a:r>
          </a:p>
          <a:p>
            <a:pPr marL="568325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</a:pPr>
            <a:r>
              <a:rPr lang="en-US" sz="3000" dirty="0"/>
              <a:t>Basic Skills Relative to English Proficient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43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3081"/>
            <a:ext cx="11887200" cy="1215019"/>
          </a:xfrm>
        </p:spPr>
        <p:txBody>
          <a:bodyPr>
            <a:noAutofit/>
          </a:bodyPr>
          <a:lstStyle/>
          <a:p>
            <a:br>
              <a:rPr lang="en-US" sz="4000" b="1" dirty="0"/>
            </a:br>
            <a:r>
              <a:rPr lang="en-US" sz="4000" dirty="0"/>
              <a:t>Criterion 4: Basic Skills Relative to English Proficient Students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5992" y="1642239"/>
            <a:ext cx="11468100" cy="501600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Comparison of EL student performance to the performance of native English speakers of the same age in basic skills is locally determined.</a:t>
            </a:r>
          </a:p>
          <a:p>
            <a:pPr marL="939800" lvl="1" indent="-431800">
              <a:lnSpc>
                <a:spcPct val="100000"/>
              </a:lnSpc>
              <a:spcBef>
                <a:spcPts val="1000"/>
              </a:spcBef>
              <a:buSzPts val="3200"/>
            </a:pPr>
            <a:r>
              <a:rPr lang="en-US" dirty="0"/>
              <a:t>Demonstrates whether the pupil is sufficiently proficient in English to participate effectively in a curriculum designed for pupils of the same age whose native language is English.</a:t>
            </a:r>
            <a:endParaRPr lang="fr-FR" dirty="0"/>
          </a:p>
          <a:p>
            <a:pPr>
              <a:lnSpc>
                <a:spcPct val="100000"/>
              </a:lnSpc>
            </a:pPr>
            <a:r>
              <a:rPr lang="en-US" sz="2800" dirty="0"/>
              <a:t>The LEA establishes the empirical range of performance in basic skills when setting the criteria for reclassification and considers the overall achievement goals set for all students.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127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900"/>
            <a:ext cx="11887200" cy="1203915"/>
          </a:xfrm>
        </p:spPr>
        <p:txBody>
          <a:bodyPr>
            <a:noAutofit/>
          </a:bodyPr>
          <a:lstStyle/>
          <a:p>
            <a:br>
              <a:rPr lang="en-US" b="1" dirty="0"/>
            </a:br>
            <a:r>
              <a:rPr lang="en-US" sz="4000" dirty="0"/>
              <a:t>Helpful Related Terms for Criterion 4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242043"/>
            <a:ext cx="11887200" cy="5344615"/>
          </a:xfrm>
        </p:spPr>
        <p:txBody>
          <a:bodyPr vert="horz" lIns="45720" tIns="45720" rIns="45720" bIns="45720" rtlCol="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dirty="0"/>
              <a:t>Performance in basic skills: </a:t>
            </a:r>
            <a:r>
              <a:rPr lang="en-US" dirty="0"/>
              <a:t>The score and/or performance level resulting from a recent administration of an objective assessment of basic skills in English (e.g., Smarter Balanced assessments, district benchmarks).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dirty="0"/>
              <a:t>Range of performance in basic skills: </a:t>
            </a:r>
            <a:r>
              <a:rPr lang="en-US" dirty="0"/>
              <a:t>A range of scores on the assessment of basic skills in English that corresponds to a performance level or a range within a performance level.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b="1" dirty="0"/>
              <a:t>Students of the same age: </a:t>
            </a:r>
            <a:r>
              <a:rPr lang="en-US" dirty="0"/>
              <a:t>English-proficient students who are enrolled in the same grade as the student who is being considered for reclassification.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3595263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4F1C0-495D-F4C4-CC5D-674F07039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DE5A8-E5ED-B1E2-12F2-B24668B06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Next Steps: LEA Responsibilities &amp; Flexibilities</a:t>
            </a:r>
          </a:p>
        </p:txBody>
      </p:sp>
    </p:spTree>
    <p:extLst>
      <p:ext uri="{BB962C8B-B14F-4D97-AF65-F5344CB8AC3E}">
        <p14:creationId xmlns:p14="http://schemas.microsoft.com/office/powerpoint/2010/main" val="552757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A0E5-FD4B-A3A0-CD99-6FCFDC3C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Responsibilities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8E47-662F-66EE-981B-0E4781ABE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887200" cy="5117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Adopt an approved screening instrument by June 30, 2025</a:t>
            </a:r>
          </a:p>
          <a:p>
            <a:pPr>
              <a:lnSpc>
                <a:spcPct val="100000"/>
              </a:lnSpc>
            </a:pPr>
            <a:r>
              <a:rPr lang="en-US" dirty="0"/>
              <a:t>Administer screenings beginning in 2025-2026 </a:t>
            </a:r>
          </a:p>
          <a:p>
            <a:pPr>
              <a:lnSpc>
                <a:spcPct val="100000"/>
              </a:lnSpc>
            </a:pPr>
            <a:r>
              <a:rPr lang="en-US" dirty="0"/>
              <a:t>Determine if students speak sufficient English to be screened in English (based on instrument guidelines)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screening in English or student’s primary language</a:t>
            </a:r>
          </a:p>
          <a:p>
            <a:pPr>
              <a:lnSpc>
                <a:spcPct val="100000"/>
              </a:lnSpc>
            </a:pPr>
            <a:r>
              <a:rPr lang="en-US" dirty="0"/>
              <a:t>Evaluate risk if no instrument is available in student’s language </a:t>
            </a:r>
          </a:p>
          <a:p>
            <a:pPr>
              <a:lnSpc>
                <a:spcPct val="100000"/>
              </a:lnSpc>
            </a:pPr>
            <a:r>
              <a:rPr lang="en-US" dirty="0"/>
              <a:t>Follow timelines for screening of newly enrolled students &amp; notifications to parents &amp; guardians</a:t>
            </a:r>
          </a:p>
        </p:txBody>
      </p:sp>
    </p:spTree>
    <p:extLst>
      <p:ext uri="{BB962C8B-B14F-4D97-AF65-F5344CB8AC3E}">
        <p14:creationId xmlns:p14="http://schemas.microsoft.com/office/powerpoint/2010/main" val="159794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FE4E-8E5A-A05B-D63E-042117E41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FA929-DBD4-3D1A-0F27-324351ED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78235" cy="958085"/>
          </a:xfrm>
        </p:spPr>
        <p:txBody>
          <a:bodyPr/>
          <a:lstStyle/>
          <a:p>
            <a:r>
              <a:rPr lang="en-US" dirty="0"/>
              <a:t>Webinar Padlet</a:t>
            </a:r>
          </a:p>
        </p:txBody>
      </p:sp>
      <p:pic>
        <p:nvPicPr>
          <p:cNvPr id="6" name="Content Placeholder 5" descr="Screenshot of the padlet fot the Screening for Risk of Difficulties series.">
            <a:extLst>
              <a:ext uri="{FF2B5EF4-FFF2-40B4-BE49-F238E27FC236}">
                <a16:creationId xmlns:a16="http://schemas.microsoft.com/office/drawing/2014/main" id="{B2843E46-8982-B716-1598-1E9AC804E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3" y="951717"/>
            <a:ext cx="9232153" cy="5492317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E604F-B344-545C-C2F5-1732FAD2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4708" y="5267736"/>
            <a:ext cx="5717988" cy="1105048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sz="4800" dirty="0">
                <a:solidFill>
                  <a:schemeClr val="tx1"/>
                </a:solidFill>
              </a:rPr>
              <a:t>Webinar Padlet</a:t>
            </a:r>
          </a:p>
          <a:p>
            <a:pPr marL="0" indent="0" algn="r">
              <a:buNone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hlinkClick r:id="rId3" tooltip="Webinar Padlet: Screening for Risk of Reading Difficulties Ser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https://tinyurl.com/cdescreenerwebseries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4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2913C-AB5E-AAB3-8D7A-DE80FD758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DA56-C24E-6D87-EACE-5145C79F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Responsibilities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8852-23E3-8EBA-9EE9-BA7434B28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548946" cy="5117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Develop &amp; translate notification letters (before &amp; after screenings, including all required elements, scheduling, opt-outs, exemptions, results, supports &amp; services)</a:t>
            </a:r>
          </a:p>
          <a:p>
            <a:pPr>
              <a:lnSpc>
                <a:spcPct val="100000"/>
              </a:lnSpc>
            </a:pPr>
            <a:r>
              <a:rPr lang="en-US" dirty="0"/>
              <a:t>Determine supports &amp; services for students identified as at risk, including resources for families and educators</a:t>
            </a:r>
          </a:p>
          <a:p>
            <a:pPr>
              <a:lnSpc>
                <a:spcPct val="100000"/>
              </a:lnSpc>
            </a:pPr>
            <a:r>
              <a:rPr lang="en-US" dirty="0"/>
              <a:t>Refrain from using screening results for unacceptable purposes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44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0391D-E8FD-CB3D-4220-4D5686125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418C-F40B-3098-B92D-259832B6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161"/>
            <a:ext cx="11887200" cy="877868"/>
          </a:xfrm>
        </p:spPr>
        <p:txBody>
          <a:bodyPr/>
          <a:lstStyle/>
          <a:p>
            <a:r>
              <a:rPr lang="en-US" dirty="0"/>
              <a:t>LEA Flexibilities to Determine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D256-3810-1D93-B44D-5894EBA7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9298"/>
            <a:ext cx="11887200" cy="5675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Multi-Tiered System of Support, including assessment, core instruction, intervention, family engagement, professional learning</a:t>
            </a:r>
          </a:p>
          <a:p>
            <a:pPr>
              <a:lnSpc>
                <a:spcPct val="100000"/>
              </a:lnSpc>
            </a:pPr>
            <a:r>
              <a:rPr lang="en-US" dirty="0"/>
              <a:t>Process for selecting screening instrument(s) to adopt</a:t>
            </a:r>
          </a:p>
          <a:p>
            <a:pPr>
              <a:lnSpc>
                <a:spcPct val="100000"/>
              </a:lnSpc>
            </a:pPr>
            <a:r>
              <a:rPr lang="en-US" dirty="0"/>
              <a:t>When, where, how often, &amp; in what mode to screen (within instrument guidelines)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Screening schedule (month &amp; time) &amp; location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Assessment tasks to administer, if any, beyond required tasks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95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44CA6-284B-D172-2BEB-84698BF82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1064-6A2C-745D-948A-9A9B1B2F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82581"/>
            <a:ext cx="11887200" cy="1011684"/>
          </a:xfrm>
        </p:spPr>
        <p:txBody>
          <a:bodyPr/>
          <a:lstStyle/>
          <a:p>
            <a:r>
              <a:rPr lang="en-US" dirty="0"/>
              <a:t>LEA Flexibilities to Determine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A0B4-C933-6F81-5F21-B7D783F96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94265"/>
            <a:ext cx="11734800" cy="4728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Personnel to conduct screenings &amp; professional learning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“</a:t>
            </a:r>
            <a:r>
              <a:rPr lang="en-US" sz="3200" b="0" i="0" strike="noStrike" baseline="0" dirty="0"/>
              <a:t>appropriately trained school employee</a:t>
            </a:r>
            <a:r>
              <a:rPr lang="en-US" sz="3200" b="0" i="0" u="none" strike="noStrike" baseline="0" dirty="0"/>
              <a:t>, including, but not limited to, a certificated teacher …” (o)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dirty="0"/>
              <a:t>How to evaluate risk if no instrument is available in a student’s language </a:t>
            </a:r>
          </a:p>
          <a:p>
            <a:pPr>
              <a:lnSpc>
                <a:spcPct val="100000"/>
              </a:lnSpc>
            </a:pPr>
            <a:r>
              <a:rPr lang="en-US" dirty="0"/>
              <a:t>Specific form of communication with parents &amp; guardians</a:t>
            </a:r>
          </a:p>
          <a:p>
            <a:pPr>
              <a:lnSpc>
                <a:spcPct val="100000"/>
              </a:lnSpc>
            </a:pPr>
            <a:r>
              <a:rPr lang="en-US" dirty="0"/>
              <a:t>Specific supports and services for students identified as being at risk of reading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1729225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F978B-14F3-F1F3-85E5-2BAA05C58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5956-AB2C-0548-F4D5-566E97853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783074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DDB-2167-8589-0FBA-C2154C7B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68012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CDE Website &gt; California Literacy Web Page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FD62-791F-591F-C6A2-D3A673DE6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747521"/>
            <a:ext cx="11887200" cy="4906680"/>
          </a:xfrm>
        </p:spPr>
        <p:txBody>
          <a:bodyPr numCol="2">
            <a:normAutofit fontScale="92500" lnSpcReduction="20000"/>
          </a:bodyPr>
          <a:lstStyle/>
          <a:p>
            <a:pPr marL="285750" lvl="0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Screening Instruments &amp; Information Overviews</a:t>
            </a:r>
          </a:p>
          <a:p>
            <a:pPr marL="285750" lvl="0" indent="-28575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Communication &amp; Resources </a:t>
            </a:r>
          </a:p>
          <a:p>
            <a:pPr marL="685800" lvl="1" indent="-22860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Frequently Asked Questions</a:t>
            </a:r>
          </a:p>
          <a:p>
            <a:pPr marL="685800" lvl="1" indent="-22860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Letters to the Field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“Adoption Toolkit” (Curricular &amp; Improvement Support Committee, </a:t>
            </a:r>
            <a:b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 County Superintendents)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Literacy Screening Professional Development Funding 2024–25</a:t>
            </a:r>
            <a:endParaRPr lang="en-US" sz="2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br>
              <a:rPr lang="en-US" sz="2800" b="1" dirty="0"/>
            </a:br>
            <a:br>
              <a:rPr lang="en-US" sz="2800" b="1" dirty="0"/>
            </a:br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Policy</a:t>
            </a:r>
          </a:p>
          <a:p>
            <a:pPr marL="68580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Education Code 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Section 53008</a:t>
            </a:r>
          </a:p>
          <a:p>
            <a:pPr marL="68580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Reading Difficulties Risk Screener Selection Panel </a:t>
            </a:r>
          </a:p>
          <a:p>
            <a:pPr marL="68580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California Dyslexia Guidelines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Other</a:t>
            </a:r>
          </a:p>
          <a:p>
            <a:pPr marL="685800" lvl="1" indent="-228600" algn="l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Announcements &amp; Webinars tabs will include future and archived webinars. </a:t>
            </a:r>
          </a:p>
          <a:p>
            <a:pPr marL="685800" lvl="1" indent="-228600" algn="l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See Padlet for all resources</a:t>
            </a:r>
            <a:endParaRPr lang="en-US" u="non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F3159-9348-8529-8CDC-DAA1F2A61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995680"/>
            <a:ext cx="11887200" cy="965200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dirty="0"/>
              <a:t>Screening Tab </a:t>
            </a:r>
            <a:r>
              <a:rPr lang="en-US" sz="38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2" tooltip="California Litera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https://www.cde.ca.gov/ci/cl/</a:t>
            </a:r>
            <a:endParaRPr lang="en-US" sz="3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19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2782FA-41EE-C774-4C7B-A680E8BD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Screening for Risk of Reading Difficulties </a:t>
            </a:r>
            <a:br>
              <a:rPr lang="en-US" sz="4400" dirty="0"/>
            </a:br>
            <a:r>
              <a:rPr lang="en-US" sz="4400" dirty="0"/>
              <a:t>Webinars Series 2025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7CF05-7CA0-B7EA-BD20-6F9C61A4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January 21, 2025 – Overview of Screening Requirements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February 12, 2025 – Role of Screening in a Multi-Tiered System of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				  </a:t>
            </a:r>
            <a:r>
              <a:rPr lang="en-US" sz="2800" dirty="0">
                <a:effectLst/>
              </a:rPr>
              <a:t>Support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March 4, 2025  </a:t>
            </a:r>
            <a:r>
              <a:rPr lang="en-US" sz="2800" dirty="0"/>
              <a:t>– Screening Multilingual Students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March 25, 2025 – </a:t>
            </a:r>
            <a:r>
              <a:rPr lang="en-US" sz="2800" dirty="0"/>
              <a:t>Addressing Reading Difficulties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09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A736-87C4-1B99-1E97-62AE6576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to Support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A69F-6788-2DAD-8C01-3AEEE1AFF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1" y="1529362"/>
            <a:ext cx="11714018" cy="5124839"/>
          </a:xfrm>
        </p:spPr>
        <p:txBody>
          <a:bodyPr>
            <a:normAutofit/>
          </a:bodyPr>
          <a:lstStyle/>
          <a:p>
            <a:pPr marL="0" lvl="1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2024</a:t>
            </a:r>
            <a:r>
              <a:rPr lang="en-US" sz="3200" dirty="0">
                <a:cs typeface="Arial" panose="020B0604020202020204" pitchFamily="34" charset="0"/>
              </a:rPr>
              <a:t>‒25</a:t>
            </a:r>
            <a:endParaRPr lang="en-US" sz="3200" dirty="0"/>
          </a:p>
          <a:p>
            <a:pPr marL="45720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$25 million one-time Prop 98 General Funds to support training for educators to administer screenings</a:t>
            </a:r>
          </a:p>
          <a:p>
            <a:pPr marL="45720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Funds apportioned January 2025 @ $21.16 per K-2 pupil</a:t>
            </a:r>
          </a:p>
          <a:p>
            <a:pPr marL="0" indent="0" fontAlgn="base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/>
              <a:t>2025</a:t>
            </a:r>
            <a:r>
              <a:rPr lang="en-US" dirty="0">
                <a:cs typeface="Arial" panose="020B0604020202020204" pitchFamily="34" charset="0"/>
              </a:rPr>
              <a:t>‒26 as </a:t>
            </a:r>
            <a:r>
              <a:rPr lang="en-US" b="1" i="1" dirty="0">
                <a:cs typeface="Arial" panose="020B0604020202020204" pitchFamily="34" charset="0"/>
              </a:rPr>
              <a:t>p</a:t>
            </a:r>
            <a:r>
              <a:rPr lang="en-US" b="1" i="1" dirty="0"/>
              <a:t>roposed</a:t>
            </a:r>
            <a:r>
              <a:rPr lang="en-US" dirty="0"/>
              <a:t> </a:t>
            </a:r>
            <a:r>
              <a:rPr lang="en-US" dirty="0">
                <a:cs typeface="Arial" panose="020B0604020202020204" pitchFamily="34" charset="0"/>
              </a:rPr>
              <a:t>by the Governor</a:t>
            </a:r>
          </a:p>
          <a:p>
            <a:pPr marL="457200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$40 million one-time Prop 98 General Funds to support the purchase of screening materials and training for educators to administer literacy screenings</a:t>
            </a:r>
          </a:p>
        </p:txBody>
      </p:sp>
    </p:spTree>
    <p:extLst>
      <p:ext uri="{BB962C8B-B14F-4D97-AF65-F5344CB8AC3E}">
        <p14:creationId xmlns:p14="http://schemas.microsoft.com/office/powerpoint/2010/main" val="242612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6691AE-8B91-E227-98AA-17F4A3EE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pic>
        <p:nvPicPr>
          <p:cNvPr id="16" name="Content Placeholder 15" descr="Dr. Bonnie Garcia">
            <a:extLst>
              <a:ext uri="{FF2B5EF4-FFF2-40B4-BE49-F238E27FC236}">
                <a16:creationId xmlns:a16="http://schemas.microsoft.com/office/drawing/2014/main" id="{E3BE657E-FA18-D56F-E19B-6AA9ADE148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08" y="1529362"/>
            <a:ext cx="1881256" cy="2587832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576262-6EB3-3ECC-7F72-0886D96A3F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360" y="4209733"/>
            <a:ext cx="5100320" cy="1753869"/>
          </a:xfrm>
        </p:spPr>
        <p:txBody>
          <a:bodyPr>
            <a:noAutofit/>
          </a:bodyPr>
          <a:lstStyle/>
          <a:p>
            <a:r>
              <a:rPr lang="en-US" sz="2800" dirty="0"/>
              <a:t>Dr. Bonnie Garcia</a:t>
            </a:r>
          </a:p>
          <a:p>
            <a:pPr lvl="1"/>
            <a:r>
              <a:rPr lang="en-US" sz="2400" dirty="0"/>
              <a:t>Statewide Literacy Co-Director</a:t>
            </a:r>
          </a:p>
          <a:p>
            <a:pPr lvl="1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bogarcia@cde.ca.gov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/>
              <a:t>916-445-7098</a:t>
            </a:r>
          </a:p>
        </p:txBody>
      </p:sp>
      <p:pic>
        <p:nvPicPr>
          <p:cNvPr id="14" name="Content Placeholder 13" descr="Nancy Brynelson">
            <a:extLst>
              <a:ext uri="{FF2B5EF4-FFF2-40B4-BE49-F238E27FC236}">
                <a16:creationId xmlns:a16="http://schemas.microsoft.com/office/drawing/2014/main" id="{E86970B5-C8D0-4BF3-65EB-B44AA6866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1438" y="1523873"/>
            <a:ext cx="1881256" cy="259332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14A955-3212-726A-27C9-81CEC2BAA8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8080" y="4209733"/>
            <a:ext cx="5100320" cy="1841499"/>
          </a:xfrm>
        </p:spPr>
        <p:txBody>
          <a:bodyPr>
            <a:normAutofit/>
          </a:bodyPr>
          <a:lstStyle/>
          <a:p>
            <a:r>
              <a:rPr lang="en-US" sz="2800" dirty="0"/>
              <a:t>Nancy Brynelson</a:t>
            </a:r>
          </a:p>
          <a:p>
            <a:pPr lvl="1"/>
            <a:r>
              <a:rPr lang="en-US" sz="2400" dirty="0"/>
              <a:t>Statewide Literacy Co-Director</a:t>
            </a:r>
          </a:p>
          <a:p>
            <a:pPr lvl="1"/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nbrynelson@cde.ca.gov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/>
              <a:t>916-445-2426</a:t>
            </a:r>
          </a:p>
        </p:txBody>
      </p:sp>
    </p:spTree>
    <p:extLst>
      <p:ext uri="{BB962C8B-B14F-4D97-AF65-F5344CB8AC3E}">
        <p14:creationId xmlns:p14="http://schemas.microsoft.com/office/powerpoint/2010/main" val="3124632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79A0B-B74B-5DE3-5CE0-20EF41FE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6444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281-8802-84D8-7FAB-21FAE16F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933B-DD84-5970-7F03-3FEC31CD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11582400" cy="50159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Refresh knowledge of screening requirements </a:t>
            </a:r>
          </a:p>
          <a:p>
            <a:pPr lvl="1">
              <a:lnSpc>
                <a:spcPct val="100000"/>
              </a:lnSpc>
            </a:pPr>
            <a:r>
              <a:rPr lang="en-US" sz="3200" i="1" dirty="0"/>
              <a:t>Education Code </a:t>
            </a:r>
            <a:r>
              <a:rPr lang="en-US" sz="3200" dirty="0"/>
              <a:t>(EC) Section 53008 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Understand specific requirements for screening multilingual learners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Understand LEA responsibilities and flexibilities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Become familiar with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341716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4A809-B68E-1FC1-C766-6C8B9518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8674-8C5D-940E-5C52-162507BD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“California for All Kids”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441E-2A26-88AF-F647-F17FD208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638300"/>
            <a:ext cx="10984090" cy="42206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/>
              <a:t>“All kindergarten through second grade students will be screened for risk of reading difficulties, increasing early identification and support.” </a:t>
            </a:r>
          </a:p>
          <a:p>
            <a:pPr marL="1939925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Quoted from the </a:t>
            </a:r>
            <a:r>
              <a:rPr lang="en-US" i="1" dirty="0"/>
              <a:t>Governor’s Budget Summary ― 2025</a:t>
            </a:r>
            <a:r>
              <a:rPr lang="en-US" i="1" dirty="0">
                <a:cs typeface="Arial" panose="020B0604020202020204" pitchFamily="34" charset="0"/>
              </a:rPr>
              <a:t>‒</a:t>
            </a:r>
            <a:r>
              <a:rPr lang="en-US" i="1" dirty="0"/>
              <a:t>26, </a:t>
            </a:r>
            <a:r>
              <a:rPr lang="en-US" dirty="0"/>
              <a:t>pp. 13</a:t>
            </a:r>
            <a:r>
              <a:rPr lang="en-US" sz="3200" dirty="0">
                <a:cs typeface="Arial" panose="020B0604020202020204" pitchFamily="34" charset="0"/>
              </a:rPr>
              <a:t>‒</a:t>
            </a:r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198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AF171-8B02-38F4-AF13-C19865BD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A26492-79D8-766D-A420-2F82DF563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Overview of Screening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0796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ACD39-6AAB-A73D-EE02-F3C71EDF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D65F-4D4D-1E27-1765-7978777D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066855"/>
          </a:xfrm>
        </p:spPr>
        <p:txBody>
          <a:bodyPr>
            <a:normAutofit/>
          </a:bodyPr>
          <a:lstStyle/>
          <a:p>
            <a:r>
              <a:rPr lang="en-US" sz="4000" dirty="0"/>
              <a:t>Key Provisions of </a:t>
            </a:r>
            <a:r>
              <a:rPr lang="en-US" sz="4000" i="1" dirty="0"/>
              <a:t>EC </a:t>
            </a:r>
            <a:r>
              <a:rPr lang="en-US" sz="4000" dirty="0"/>
              <a:t>Section 53008 for LEAs (1)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2880-BF7F-4DBA-11B9-DE2F64AE5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1270655"/>
            <a:ext cx="5852160" cy="5015901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None/>
              <a:tabLst>
                <a:tab pos="1084263" algn="l"/>
              </a:tabLst>
            </a:pPr>
            <a:r>
              <a:rPr lang="en-US" sz="3000" dirty="0"/>
              <a:t>(a)	Legislative intent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None/>
              <a:tabLst>
                <a:tab pos="1084263" algn="l"/>
              </a:tabLst>
            </a:pPr>
            <a:r>
              <a:rPr lang="en-US" sz="3000" dirty="0"/>
              <a:t>(d)	Board adoption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None/>
              <a:tabLst>
                <a:tab pos="1084263" algn="l"/>
              </a:tabLst>
            </a:pPr>
            <a:r>
              <a:rPr lang="en-US" sz="3000" dirty="0"/>
              <a:t>(e)	Timeline to assess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1084263" algn="l"/>
              </a:tabLst>
            </a:pPr>
            <a:r>
              <a:rPr lang="en-US" sz="3000" dirty="0"/>
              <a:t>(f)	New students</a:t>
            </a:r>
          </a:p>
          <a:p>
            <a:pPr marL="1141413" indent="-1141413">
              <a:lnSpc>
                <a:spcPct val="100000"/>
              </a:lnSpc>
              <a:spcBef>
                <a:spcPts val="600"/>
              </a:spcBef>
              <a:buNone/>
              <a:tabLst>
                <a:tab pos="1084263" algn="l"/>
              </a:tabLst>
            </a:pPr>
            <a:r>
              <a:rPr lang="en-US" sz="3000" dirty="0"/>
              <a:t>(g)(2)	Not a diagnosis for special education or 504</a:t>
            </a:r>
          </a:p>
          <a:p>
            <a:pPr marL="1141413" indent="-1141413">
              <a:lnSpc>
                <a:spcPct val="100000"/>
              </a:lnSpc>
              <a:spcBef>
                <a:spcPts val="600"/>
              </a:spcBef>
              <a:buNone/>
              <a:tabLst>
                <a:tab pos="1084263" algn="l"/>
              </a:tabLst>
            </a:pPr>
            <a:r>
              <a:rPr lang="en-US" sz="3000" dirty="0"/>
              <a:t>(h)	Multilingual learners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‒</a:t>
            </a:r>
            <a:r>
              <a:rPr lang="en-US" sz="3000" dirty="0"/>
              <a:t> </a:t>
            </a:r>
            <a:r>
              <a:rPr lang="en-US" sz="2800" dirty="0"/>
              <a:t>“Pupils who do not speak sufficient English to be screened with an English-language instrument…”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1141413" algn="l"/>
              </a:tabLs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CF836-FAF7-FE47-43AC-E3F8F95D7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70654"/>
            <a:ext cx="6096000" cy="5015901"/>
          </a:xfrm>
        </p:spPr>
        <p:txBody>
          <a:bodyPr>
            <a:normAutofit lnSpcReduction="10000"/>
          </a:bodyPr>
          <a:lstStyle/>
          <a:p>
            <a:pPr marL="1141413" indent="-1141413">
              <a:lnSpc>
                <a:spcPct val="100000"/>
              </a:lnSpc>
              <a:spcBef>
                <a:spcPts val="600"/>
              </a:spcBef>
              <a:buNone/>
              <a:tabLst>
                <a:tab pos="1141413" algn="l"/>
              </a:tabLst>
            </a:pPr>
            <a:r>
              <a:rPr lang="en-US" sz="3000" dirty="0"/>
              <a:t>(i)	Exemptions; (e), (f), &amp; (j) Opt-outs</a:t>
            </a:r>
          </a:p>
          <a:p>
            <a:pPr marL="1141413" indent="-1141413">
              <a:lnSpc>
                <a:spcPct val="100000"/>
              </a:lnSpc>
              <a:spcBef>
                <a:spcPts val="600"/>
              </a:spcBef>
              <a:buNone/>
              <a:tabLst>
                <a:tab pos="1141413" algn="l"/>
              </a:tabLst>
            </a:pPr>
            <a:r>
              <a:rPr lang="en-US" sz="3000" dirty="0"/>
              <a:t>(j), (k)	Notifications to parents &amp; guardians</a:t>
            </a:r>
          </a:p>
          <a:p>
            <a:pPr marL="1141413" indent="-1141413">
              <a:lnSpc>
                <a:spcPct val="100000"/>
              </a:lnSpc>
              <a:spcBef>
                <a:spcPts val="600"/>
              </a:spcBef>
              <a:buAutoNum type="alphaLcParenBoth" startAt="12"/>
              <a:tabLst>
                <a:tab pos="1141413" algn="l"/>
              </a:tabLst>
            </a:pPr>
            <a:r>
              <a:rPr lang="en-US" sz="3000" dirty="0"/>
              <a:t>Supports &amp; services for students identified at risk</a:t>
            </a:r>
          </a:p>
          <a:p>
            <a:pPr marL="1141413" indent="-1141413">
              <a:lnSpc>
                <a:spcPct val="100000"/>
              </a:lnSpc>
              <a:spcBef>
                <a:spcPts val="600"/>
              </a:spcBef>
              <a:buAutoNum type="alphaLcParenBoth" startAt="12"/>
              <a:tabLst>
                <a:tab pos="1141413" algn="l"/>
              </a:tabLst>
            </a:pPr>
            <a:r>
              <a:rPr lang="en-US" sz="3000" dirty="0"/>
              <a:t>Unacceptable uses of results</a:t>
            </a:r>
          </a:p>
          <a:p>
            <a:pPr marL="1141413" indent="-1141413">
              <a:lnSpc>
                <a:spcPct val="100000"/>
              </a:lnSpc>
              <a:spcBef>
                <a:spcPts val="600"/>
              </a:spcBef>
              <a:buAutoNum type="alphaLcParenBoth" startAt="12"/>
              <a:tabLst>
                <a:tab pos="1141413" algn="l"/>
              </a:tabLst>
            </a:pPr>
            <a:r>
              <a:rPr lang="en-US" sz="3000" dirty="0"/>
              <a:t>Translation of notifications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1141413" algn="l"/>
              </a:tabLst>
            </a:pPr>
            <a:r>
              <a:rPr lang="en-US" sz="3000" dirty="0"/>
              <a:t>(o)	Definitions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99804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2726</Words>
  <Application>Microsoft Office PowerPoint</Application>
  <PresentationFormat>Widescreen</PresentationFormat>
  <Paragraphs>288</Paragraphs>
  <Slides>58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1_CDE Set 1</vt:lpstr>
      <vt:lpstr>Screening Multilingual Learners for Risk of Reading Difficulties Statewide Literacy Office March 4, 2025  </vt:lpstr>
      <vt:lpstr>Webinar Presenters</vt:lpstr>
      <vt:lpstr>Welcome!</vt:lpstr>
      <vt:lpstr>Agenda</vt:lpstr>
      <vt:lpstr>Webinar Padlet</vt:lpstr>
      <vt:lpstr>Webinar Objectives</vt:lpstr>
      <vt:lpstr>“California for All Kids”</vt:lpstr>
      <vt:lpstr>Overview of Screening Requirements</vt:lpstr>
      <vt:lpstr>Key Provisions of EC Section 53008 for LEAs (1)</vt:lpstr>
      <vt:lpstr>Examining EC Sec. 53008 (h) (1)</vt:lpstr>
      <vt:lpstr>Examining EC Sec. 53008 (h) (2)</vt:lpstr>
      <vt:lpstr>Required in California</vt:lpstr>
      <vt:lpstr>WHEN should SCREENING occur?</vt:lpstr>
      <vt:lpstr>Considerations &amp; Questions for Screening Multilingual Learners</vt:lpstr>
      <vt:lpstr>Considerations &amp; Questions for Screening Multilingual Learners (1)</vt:lpstr>
      <vt:lpstr>Considerations &amp; Questions for Screening Multilingual Learners (2)</vt:lpstr>
      <vt:lpstr>Considerations &amp; Questions for Screening Multilingual Learners (3)</vt:lpstr>
      <vt:lpstr>Avoiding Over- &amp; Under-Identification of Multilingual Learners as Being at Risk for Reading Difficulties</vt:lpstr>
      <vt:lpstr>Avoiding Over- &amp; Under-Identification (1)</vt:lpstr>
      <vt:lpstr>Avoiding Over- &amp; Under-Identification (2)</vt:lpstr>
      <vt:lpstr>Avoiding Over- &amp; Under-Identification (3)</vt:lpstr>
      <vt:lpstr>Avoiding Over- &amp; Under-Identification (4)</vt:lpstr>
      <vt:lpstr>Avoiding Over- &amp; Under-Identification (5)</vt:lpstr>
      <vt:lpstr>Determining if a Student Speaks Sufficient English to be Screened with an English-Language Instrument (1)</vt:lpstr>
      <vt:lpstr>Determining if a Student Speaks Sufficient English to Be Screened with an English-Language Instrument (2)</vt:lpstr>
      <vt:lpstr>Information Overview – Skills Measured</vt:lpstr>
      <vt:lpstr>Screening Multilingual Learners in Both English &amp; Spanish (1)</vt:lpstr>
      <vt:lpstr>Screening Multilingual Learners in Both English &amp;  Spanish (2)</vt:lpstr>
      <vt:lpstr>Screening Students in Dual Immersion Programs (1)</vt:lpstr>
      <vt:lpstr>Screening Students in Dual Immersion Programs (2)</vt:lpstr>
      <vt:lpstr>Evaluating Risk if No Instrument Is Available in a Student’s Language (1) </vt:lpstr>
      <vt:lpstr>Evaluating Risk if No Instrument Is Available in a Student’s Language (2)</vt:lpstr>
      <vt:lpstr>Possible Types &amp; Sources of Information for Evaluating Risk</vt:lpstr>
      <vt:lpstr>Considering the Information Collected</vt:lpstr>
      <vt:lpstr>Screening Students Who Use ASL (1)</vt:lpstr>
      <vt:lpstr>Screening Students Who Use ASL (2)</vt:lpstr>
      <vt:lpstr>Components of Screening Instruments that Do Not Require English Language Proficiency (1)</vt:lpstr>
      <vt:lpstr>Components of Screening Instruments Do Not Require English Language Proficiency (2)</vt:lpstr>
      <vt:lpstr>Determining Supports &amp; Services for Students Identified as Being at Risk (1)</vt:lpstr>
      <vt:lpstr>Determining Supports &amp; Services for Students Identified as Being at Risk (2)</vt:lpstr>
      <vt:lpstr>Determining Supports &amp; Services for Students Identified as Being at Risk (3)</vt:lpstr>
      <vt:lpstr>Use of Screening Results for Reclassification (1)</vt:lpstr>
      <vt:lpstr>Use of Screening Results for Reclassification (2)</vt:lpstr>
      <vt:lpstr>Reclassification Overview</vt:lpstr>
      <vt:lpstr>Reclassification Criteria Overview</vt:lpstr>
      <vt:lpstr> Criterion 4: Basic Skills Relative to English Proficient Students </vt:lpstr>
      <vt:lpstr> Helpful Related Terms for Criterion 4 </vt:lpstr>
      <vt:lpstr>Next Steps: LEA Responsibilities &amp; Flexibilities</vt:lpstr>
      <vt:lpstr>LEA Responsibilities (1)</vt:lpstr>
      <vt:lpstr>LEA Responsibilities (2)</vt:lpstr>
      <vt:lpstr>LEA Flexibilities to Determine (1)</vt:lpstr>
      <vt:lpstr>LEA Flexibilities to Determine (2)</vt:lpstr>
      <vt:lpstr>Resources</vt:lpstr>
      <vt:lpstr>CDE Website &gt; California Literacy Web Page</vt:lpstr>
      <vt:lpstr>Screening for Risk of Reading Difficulties  Webinars Series 2025 </vt:lpstr>
      <vt:lpstr>Funding to Support Screening</vt:lpstr>
      <vt:lpstr>Contacts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SRRD Webinar Presentation 3 - California Literacy (CA Dept of Education)</dc:title>
  <dc:subject>Screening for Risk of Reading Difficulities Session 3 webinar powerpoint presentation.</dc:subject>
  <dc:creator/>
  <cp:lastModifiedBy/>
  <cp:revision>1</cp:revision>
  <dcterms:created xsi:type="dcterms:W3CDTF">2025-06-26T21:51:59Z</dcterms:created>
  <dcterms:modified xsi:type="dcterms:W3CDTF">2025-08-04T22:19:07Z</dcterms:modified>
</cp:coreProperties>
</file>