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  <p:sldMasterId id="2147483687" r:id="rId6"/>
    <p:sldMasterId id="2147483699" r:id="rId7"/>
  </p:sldMasterIdLst>
  <p:notesMasterIdLst>
    <p:notesMasterId r:id="rId31"/>
  </p:notesMasterIdLst>
  <p:sldIdLst>
    <p:sldId id="583" r:id="rId8"/>
    <p:sldId id="536" r:id="rId9"/>
    <p:sldId id="537" r:id="rId10"/>
    <p:sldId id="569" r:id="rId11"/>
    <p:sldId id="563" r:id="rId12"/>
    <p:sldId id="571" r:id="rId13"/>
    <p:sldId id="570" r:id="rId14"/>
    <p:sldId id="572" r:id="rId15"/>
    <p:sldId id="573" r:id="rId16"/>
    <p:sldId id="574" r:id="rId17"/>
    <p:sldId id="575" r:id="rId18"/>
    <p:sldId id="576" r:id="rId19"/>
    <p:sldId id="577" r:id="rId20"/>
    <p:sldId id="341" r:id="rId21"/>
    <p:sldId id="578" r:id="rId22"/>
    <p:sldId id="579" r:id="rId23"/>
    <p:sldId id="580" r:id="rId24"/>
    <p:sldId id="581" r:id="rId25"/>
    <p:sldId id="343" r:id="rId26"/>
    <p:sldId id="344" r:id="rId27"/>
    <p:sldId id="345" r:id="rId28"/>
    <p:sldId id="542" r:id="rId29"/>
    <p:sldId id="584" r:id="rId30"/>
  </p:sldIdLst>
  <p:sldSz cx="12192000" cy="6858000"/>
  <p:notesSz cx="6858000" cy="24669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C4357E-23BD-4C41-83E6-95FB14319B4A}">
          <p14:sldIdLst>
            <p14:sldId id="583"/>
            <p14:sldId id="536"/>
            <p14:sldId id="537"/>
            <p14:sldId id="569"/>
            <p14:sldId id="563"/>
            <p14:sldId id="571"/>
            <p14:sldId id="570"/>
            <p14:sldId id="572"/>
            <p14:sldId id="573"/>
            <p14:sldId id="574"/>
            <p14:sldId id="575"/>
            <p14:sldId id="576"/>
            <p14:sldId id="577"/>
            <p14:sldId id="341"/>
            <p14:sldId id="578"/>
            <p14:sldId id="579"/>
            <p14:sldId id="580"/>
            <p14:sldId id="581"/>
            <p14:sldId id="343"/>
            <p14:sldId id="344"/>
            <p14:sldId id="345"/>
            <p14:sldId id="542"/>
            <p14:sldId id="584"/>
          </p14:sldIdLst>
        </p14:section>
        <p14:section name="Untitled Section" id="{3EFBA680-3356-442E-82B2-BC9B8EDF94B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7872" autoAdjust="0"/>
  </p:normalViewPr>
  <p:slideViewPr>
    <p:cSldViewPr snapToGrid="0">
      <p:cViewPr varScale="1">
        <p:scale>
          <a:sx n="54" d="100"/>
          <a:sy n="54" d="100"/>
        </p:scale>
        <p:origin x="2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A7DCB02-E8DB-44AD-B21A-54340FBE411A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4E1A20B-623F-4062-9304-2C48577F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4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A20B-623F-4062-9304-2C48577F7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27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84278-E2A2-9542-ADE2-0905B59135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778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84278-E2A2-9542-ADE2-0905B59135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507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84278-E2A2-9542-ADE2-0905B59135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935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84278-E2A2-9542-ADE2-0905B59135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98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A20B-623F-4062-9304-2C48577F7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7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84278-E2A2-9542-ADE2-0905B59135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280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84278-E2A2-9542-ADE2-0905B59135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02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A20B-623F-4062-9304-2C48577F7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6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A20B-623F-4062-9304-2C48577F7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8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A20B-623F-4062-9304-2C48577F7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A20B-623F-4062-9304-2C48577F7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1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A20B-623F-4062-9304-2C48577F7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59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A20B-623F-4062-9304-2C48577F7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1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84278-E2A2-9542-ADE2-0905B59135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49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84278-E2A2-9542-ADE2-0905B59135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14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gradFill rotWithShape="0">
              <a:gsLst>
                <a:gs pos="0">
                  <a:srgbClr val="F17157"/>
                </a:gs>
                <a:gs pos="100000">
                  <a:srgbClr val="FAD0C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>
                <a:solidFill>
                  <a:srgbClr val="070C51"/>
                </a:solidFill>
                <a:latin typeface="Arial" panose="020B0604020202020204" pitchFamily="34" charset="0"/>
              </a:rPr>
            </a:br>
            <a:r>
              <a:rPr lang="en-US" altLang="en-US" sz="1100">
                <a:solidFill>
                  <a:srgbClr val="070C51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695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1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9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48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1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9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95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72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0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2D79B-17C2-3C43-9ACD-C8E391DC2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056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21899-08BF-9E41-B1DF-4313AEA0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8B7-9425-E644-802D-478108B5E15B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12D6D-0117-034F-BF29-A6936989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FF3D9-387C-4146-8A82-8BD8E3BE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0EA40-4F33-1447-A323-F69FEC80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9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94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85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01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35ACD9-0DAA-478F-B516-11CD936CED7B}" type="datetimeFigureOut">
              <a:rPr lang="en-US"/>
              <a:pPr>
                <a:defRPr/>
              </a:pPr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0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8A20-EF59-4942-9A63-CD671853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31DD0-CF41-864C-B2AF-78830DA61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D0535-101F-314B-905D-D25AE5AB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83F3-FDBB-9E4E-9635-AEFF5A54186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6D485-8EFD-5848-9244-834ED101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A8626-06E7-9B40-B41F-BE196CC6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EB2-F130-9B41-A48A-66E74B605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6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9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1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45CA088-98AF-4DF2-8493-E1610DC2B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527050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317500" y="2066925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1">
                <a:solidFill>
                  <a:srgbClr val="070C51"/>
                </a:solidFill>
                <a:latin typeface="Arial" panose="020B0604020202020204" pitchFamily="34" charset="0"/>
              </a:rPr>
              <a:t>TONY</a:t>
            </a:r>
            <a:r>
              <a:rPr lang="en-US" altLang="en-US" sz="1200" b="1" baseline="0">
                <a:solidFill>
                  <a:srgbClr val="070C51"/>
                </a:solidFill>
                <a:latin typeface="Arial" panose="020B0604020202020204" pitchFamily="34" charset="0"/>
              </a:rPr>
              <a:t> THURMOND</a:t>
            </a:r>
            <a:br>
              <a:rPr lang="en-US" altLang="en-US" sz="1000" b="1">
                <a:solidFill>
                  <a:srgbClr val="070C51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070C51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>
                <a:solidFill>
                  <a:srgbClr val="070C51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070C51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AB5295-B866-9F4A-9B48-05D995C06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0C2ED-7D38-F84B-B117-E3568DC64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8BA36-2A0F-5845-8AEE-586346C32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583F3-FDBB-9E4E-9635-AEFF5A54186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A968A-721D-644A-A375-BC2E5B9E7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F491F-B62A-0E47-9E6C-5EF17D55A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60EB2-F130-9B41-A48A-66E74B605DE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F98B7E-9AEB-9A4F-9650-F812CE874D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8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D13B7-C6D1-CA44-BFE4-E5B24EA758B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FC11EB-11C0-7B47-9A99-FFF7A482B61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1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45B66-D750-144C-9D1D-6518BD0A2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D0A7-8380-4B4D-9D87-AFA0A91BF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AC169-4C4D-6D42-89B1-B6EDF9E3B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398B7-9425-E644-802D-478108B5E15B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14299-F5B2-4446-B0A1-80B4755CD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D979A-6ABC-DF4B-BCFA-7A7DC235A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0EA40-4F33-1447-A323-F69FEC8066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B969B0-BA32-6E4C-80A7-26831F4AD6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0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yQdeYjXUh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elf-compassion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pixelthoughts.co/" TargetMode="External"/><Relationship Id="rId5" Type="http://schemas.openxmlformats.org/officeDocument/2006/relationships/hyperlink" Target="https://www.mindfulschools.org/" TargetMode="External"/><Relationship Id="rId4" Type="http://schemas.openxmlformats.org/officeDocument/2006/relationships/hyperlink" Target="https://greatergood.berkeley.ed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m.com/" TargetMode="External"/><Relationship Id="rId7" Type="http://schemas.openxmlformats.org/officeDocument/2006/relationships/hyperlink" Target="https://apps.apple.com/us/app/peak-brain-training/id80622318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insighttimer.com/" TargetMode="External"/><Relationship Id="rId5" Type="http://schemas.openxmlformats.org/officeDocument/2006/relationships/hyperlink" Target="https://apps.apple.com/us/app/happify-for-stress-worry/id730601963" TargetMode="External"/><Relationship Id="rId4" Type="http://schemas.openxmlformats.org/officeDocument/2006/relationships/hyperlink" Target="https://apps.apple.com/us/app/chill-mindfulness-inspiration/id98650949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OVID19@cde.ca.go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a.org/for-educators/covid1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ft.org/covid-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ci/cr/d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de.ca.gov/ls/he/hn/covid19webinars.asp" TargetMode="External"/><Relationship Id="rId4" Type="http://schemas.openxmlformats.org/officeDocument/2006/relationships/hyperlink" Target="https://www.cde.ca.gov/ls/he/hn/coronavirus.as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DA37-E4AB-4518-9F2D-90A18961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926" y="2159152"/>
            <a:ext cx="6920968" cy="2774228"/>
          </a:xfrm>
        </p:spPr>
        <p:txBody>
          <a:bodyPr/>
          <a:lstStyle/>
          <a:p>
            <a:r>
              <a:rPr lang="en-US" sz="2400" dirty="0"/>
              <a:t>Virtual Support Circle for Educators During COVID-19</a:t>
            </a:r>
          </a:p>
        </p:txBody>
      </p:sp>
      <p:pic>
        <p:nvPicPr>
          <p:cNvPr id="3" name="Picture 4" descr="Virtual Support Circle for Educators During COVID-19 Thursday. May 7, at 4 p.m. Facebook.com/CAEducation&#10;Led by State Superintendent Tony Thurmond #STRONGERTOGETHER">
            <a:extLst>
              <a:ext uri="{FF2B5EF4-FFF2-40B4-BE49-F238E27FC236}">
                <a16:creationId xmlns:a16="http://schemas.microsoft.com/office/drawing/2014/main" id="{2092C806-C671-49FB-83D1-882B1AAAD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14" y="273064"/>
            <a:ext cx="7359285" cy="61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20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0877E-7F29-4B4D-9760-63D0B0374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56" y="500063"/>
            <a:ext cx="9829800" cy="1325563"/>
          </a:xfrm>
        </p:spPr>
        <p:txBody>
          <a:bodyPr>
            <a:normAutofit/>
          </a:bodyPr>
          <a:lstStyle/>
          <a:p>
            <a:pPr algn="ctr"/>
            <a:r>
              <a:rPr lang="en-US" sz="5333" b="1" dirty="0">
                <a:latin typeface="Arial" panose="020B0604020202020204" pitchFamily="34" charset="0"/>
                <a:cs typeface="Arial" panose="020B0604020202020204" pitchFamily="34" charset="0"/>
              </a:rPr>
              <a:t>Survey Says…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3035C-3169-5646-A917-2E0E57D24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157" y="1825625"/>
            <a:ext cx="9508672" cy="4351339"/>
          </a:xfrm>
        </p:spPr>
        <p:txBody>
          <a:bodyPr>
            <a:noAutofit/>
          </a:bodyPr>
          <a:lstStyle/>
          <a:p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Anxious </a:t>
            </a:r>
          </a:p>
          <a:p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Fearful</a:t>
            </a:r>
          </a:p>
          <a:p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Worried </a:t>
            </a:r>
          </a:p>
          <a:p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Overwhelmed</a:t>
            </a:r>
          </a:p>
          <a:p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Sad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2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Yale Center for Emotional Intelligence and CASEL </a:t>
            </a:r>
          </a:p>
        </p:txBody>
      </p:sp>
    </p:spTree>
    <p:extLst>
      <p:ext uri="{BB962C8B-B14F-4D97-AF65-F5344CB8AC3E}">
        <p14:creationId xmlns:p14="http://schemas.microsoft.com/office/powerpoint/2010/main" val="129351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1629-6DE1-7142-ADF3-4AE1C2E3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859" y="811676"/>
            <a:ext cx="10208941" cy="105406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 Time Goes 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0EC1-B056-234E-AF0E-34E452318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378" y="1865746"/>
            <a:ext cx="9751423" cy="4581236"/>
          </a:xfrm>
        </p:spPr>
        <p:txBody>
          <a:bodyPr>
            <a:noAutofit/>
          </a:bodyPr>
          <a:lstStyle/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Unsafe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Lack of control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Hopelessness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Powerlessness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Confusion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Grief</a:t>
            </a:r>
          </a:p>
        </p:txBody>
      </p:sp>
    </p:spTree>
    <p:extLst>
      <p:ext uri="{BB962C8B-B14F-4D97-AF65-F5344CB8AC3E}">
        <p14:creationId xmlns:p14="http://schemas.microsoft.com/office/powerpoint/2010/main" val="144299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1629-6DE1-7142-ADF3-4AE1C2E3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859" y="811676"/>
            <a:ext cx="10208941" cy="1325563"/>
          </a:xfrm>
        </p:spPr>
        <p:txBody>
          <a:bodyPr>
            <a:normAutofit/>
          </a:bodyPr>
          <a:lstStyle/>
          <a:p>
            <a:pPr algn="ctr"/>
            <a:r>
              <a:rPr lang="en-US" sz="5333" b="1" dirty="0">
                <a:latin typeface="Arial" panose="020B0604020202020204" pitchFamily="34" charset="0"/>
                <a:cs typeface="Arial" panose="020B0604020202020204" pitchFamily="34" charset="0"/>
              </a:rPr>
              <a:t>What We Need To Feel Most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0EC1-B056-234E-AF0E-34E452318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085" y="2833187"/>
            <a:ext cx="9742715" cy="3659687"/>
          </a:xfrm>
        </p:spPr>
        <p:txBody>
          <a:bodyPr/>
          <a:lstStyle/>
          <a:p>
            <a:pPr font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 sense of safety</a:t>
            </a:r>
          </a:p>
          <a:p>
            <a:pPr font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Connectedness</a:t>
            </a:r>
          </a:p>
          <a:p>
            <a:pPr font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  <a:p>
            <a:pPr font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Hope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95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20CB0-6940-1946-A5F9-3A3E8291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50006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Strategies to Promote Wellness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3ED94-1559-F740-AA6A-175E8BD21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833" y="1957869"/>
            <a:ext cx="6478312" cy="4351339"/>
          </a:xfrm>
        </p:spPr>
        <p:txBody>
          <a:bodyPr/>
          <a:lstStyle/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Psychological Regulation</a:t>
            </a:r>
          </a:p>
          <a:p>
            <a:pPr lvl="1"/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Mindful breathing </a:t>
            </a:r>
          </a:p>
          <a:p>
            <a:pPr lvl="1"/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Positive Self-Talk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 Positive relationships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Engaging in joyful activities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3F88E-D981-9146-86EC-D9A91BF38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2198" y="1925616"/>
            <a:ext cx="5436268" cy="4351339"/>
          </a:xfrm>
        </p:spPr>
        <p:txBody>
          <a:bodyPr/>
          <a:lstStyle/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Self-Care</a:t>
            </a:r>
          </a:p>
          <a:p>
            <a:pPr lvl="1"/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Sleep, Nutrition, Movement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Practicing gratitude 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Practicing forgiveness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710C5-E015-E145-94DF-A69C0DC64700}"/>
              </a:ext>
            </a:extLst>
          </p:cNvPr>
          <p:cNvSpPr txBox="1"/>
          <p:nvPr/>
        </p:nvSpPr>
        <p:spPr>
          <a:xfrm>
            <a:off x="469902" y="5803939"/>
            <a:ext cx="10978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Adapted from the of work of Marc Brackett, Yale Center for Emotional Intelligence  </a:t>
            </a:r>
          </a:p>
        </p:txBody>
      </p:sp>
      <p:cxnSp>
        <p:nvCxnSpPr>
          <p:cNvPr id="7" name="Straight Connector 6" descr="divider between sections">
            <a:extLst>
              <a:ext uri="{FF2B5EF4-FFF2-40B4-BE49-F238E27FC236}">
                <a16:creationId xmlns:a16="http://schemas.microsoft.com/office/drawing/2014/main" id="{541AC8CE-615D-458F-894D-A15DC598C312}"/>
              </a:ext>
            </a:extLst>
          </p:cNvPr>
          <p:cNvCxnSpPr/>
          <p:nvPr/>
        </p:nvCxnSpPr>
        <p:spPr>
          <a:xfrm>
            <a:off x="0" y="565135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26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3EAD-898C-4D82-B5A2-BADD2D5F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28" y="5262653"/>
            <a:ext cx="10435705" cy="794551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Self-Compassion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21E728-D763-40B2-AB1F-FF83A4A15CBF}"/>
              </a:ext>
            </a:extLst>
          </p:cNvPr>
          <p:cNvSpPr/>
          <p:nvPr/>
        </p:nvSpPr>
        <p:spPr>
          <a:xfrm>
            <a:off x="327202" y="1112579"/>
            <a:ext cx="3421149" cy="93306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–</a:t>
            </a:r>
          </a:p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Kindness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8DCD44-27A4-4268-99A3-D52DC509E319}"/>
              </a:ext>
            </a:extLst>
          </p:cNvPr>
          <p:cNvSpPr/>
          <p:nvPr/>
        </p:nvSpPr>
        <p:spPr>
          <a:xfrm>
            <a:off x="4374888" y="1112579"/>
            <a:ext cx="3339869" cy="93306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</a:p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13E402-663C-4C2C-B94F-A165AC0297D2}"/>
              </a:ext>
            </a:extLst>
          </p:cNvPr>
          <p:cNvSpPr/>
          <p:nvPr/>
        </p:nvSpPr>
        <p:spPr>
          <a:xfrm>
            <a:off x="8410177" y="1112579"/>
            <a:ext cx="3214256" cy="93306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Mindfulness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02131E-2332-45BC-824F-755CAA7871DF}"/>
              </a:ext>
            </a:extLst>
          </p:cNvPr>
          <p:cNvSpPr/>
          <p:nvPr/>
        </p:nvSpPr>
        <p:spPr>
          <a:xfrm>
            <a:off x="4097771" y="2294702"/>
            <a:ext cx="3814756" cy="284191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Seeing one’s experiences as part of the larger human experience rather than as separating and isolating.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A95148-9376-4B43-87A9-7764E857936F}"/>
              </a:ext>
            </a:extLst>
          </p:cNvPr>
          <p:cNvSpPr/>
          <p:nvPr/>
        </p:nvSpPr>
        <p:spPr>
          <a:xfrm>
            <a:off x="68609" y="2280009"/>
            <a:ext cx="3687183" cy="283741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Extending kindness and understanding to oneself rather than harsh self-criticism and judgment.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111FD9-FC0C-47BF-A222-EA1048A9DF38}"/>
              </a:ext>
            </a:extLst>
          </p:cNvPr>
          <p:cNvSpPr/>
          <p:nvPr/>
        </p:nvSpPr>
        <p:spPr>
          <a:xfrm>
            <a:off x="8294254" y="2300831"/>
            <a:ext cx="3586809" cy="2841917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Holding one’s painful thoughts and feelings in balanced awareness rather than over-identifying with them.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715D6-0965-4CBA-98D9-92BC995D5628}"/>
              </a:ext>
            </a:extLst>
          </p:cNvPr>
          <p:cNvSpPr txBox="1"/>
          <p:nvPr/>
        </p:nvSpPr>
        <p:spPr>
          <a:xfrm>
            <a:off x="1122780" y="6242447"/>
            <a:ext cx="9426397" cy="584775"/>
          </a:xfrm>
          <a:prstGeom prst="rect">
            <a:avLst/>
          </a:prstGeom>
          <a:solidFill>
            <a:srgbClr val="CD0535"/>
          </a:solidFill>
        </p:spPr>
        <p:txBody>
          <a:bodyPr wrap="square" rtlCol="0">
            <a:spAutoFit/>
          </a:bodyPr>
          <a:lstStyle/>
          <a:p>
            <a:pPr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white"/>
                </a:solidFill>
                <a:cs typeface="Arial" panose="020B0604020202020204" pitchFamily="34" charset="0"/>
              </a:rPr>
              <a:t>Based on work by Kristin Neff. </a:t>
            </a:r>
            <a:r>
              <a:rPr lang="en-US" sz="3200" i="1" dirty="0">
                <a:solidFill>
                  <a:prstClr val="white"/>
                </a:solidFill>
                <a:cs typeface="Arial" panose="020B0604020202020204" pitchFamily="34" charset="0"/>
              </a:rPr>
              <a:t>Self and Identity</a:t>
            </a:r>
            <a:endParaRPr lang="en-US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52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F59E0-8302-3B47-8055-6BFAD8204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41" y="484035"/>
            <a:ext cx="5976896" cy="142521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Self Compassion Break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36900" y="1400761"/>
            <a:ext cx="6675627" cy="169036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https://youtu.be/AyQdeYjXUhE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68552"/>
            <a:ext cx="12192001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6" y="2633700"/>
            <a:ext cx="8072888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 descr="girl in heart logo thinking &quot;May I learn to accept myself as I am.&quot;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1" r="3" b="20143"/>
          <a:stretch/>
        </p:blipFill>
        <p:spPr>
          <a:xfrm>
            <a:off x="2184400" y="2742909"/>
            <a:ext cx="7823200" cy="334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91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4D28D1-EC2D-304B-A879-7924C9C0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369" y="798286"/>
            <a:ext cx="9987579" cy="76925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n-US" sz="5333" b="1" dirty="0">
                <a:latin typeface="Arial" panose="020B0604020202020204" pitchFamily="34" charset="0"/>
                <a:cs typeface="Arial" panose="020B0604020202020204" pitchFamily="34" charset="0"/>
              </a:rPr>
              <a:t>Activity Steps 1–3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6DACC0-938A-4047-A1D2-16F34BA90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7" y="1567544"/>
            <a:ext cx="11849348" cy="5016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467" b="1" dirty="0">
                <a:latin typeface="Arial" panose="020B0604020202020204" pitchFamily="34" charset="0"/>
                <a:cs typeface="Arial" panose="020B0604020202020204" pitchFamily="34" charset="0"/>
              </a:rPr>
              <a:t>STEP 1 </a:t>
            </a:r>
            <a:r>
              <a:rPr lang="en-US" sz="3467" dirty="0">
                <a:latin typeface="Arial" panose="020B0604020202020204" pitchFamily="34" charset="0"/>
                <a:cs typeface="Arial" panose="020B0604020202020204" pitchFamily="34" charset="0"/>
              </a:rPr>
              <a:t>- Think of a situation that is causing you pain, stress, or fear</a:t>
            </a:r>
            <a:br>
              <a:rPr lang="en-US" sz="34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50" b="1" dirty="0">
                <a:latin typeface="Arial"/>
                <a:cs typeface="Arial"/>
              </a:rPr>
              <a:t>STEP 2 </a:t>
            </a:r>
            <a:r>
              <a:rPr lang="en-US" sz="3450" dirty="0">
                <a:latin typeface="Arial"/>
                <a:cs typeface="Arial"/>
              </a:rPr>
              <a:t>-</a:t>
            </a:r>
            <a:r>
              <a:rPr lang="en-US" sz="3450" b="1" dirty="0">
                <a:latin typeface="Arial"/>
                <a:cs typeface="Arial"/>
              </a:rPr>
              <a:t> </a:t>
            </a:r>
            <a:r>
              <a:rPr lang="en-US" sz="3450" dirty="0">
                <a:latin typeface="Arial"/>
                <a:cs typeface="Arial"/>
              </a:rPr>
              <a:t>See if you can feel the sensation of the emotion in your body—shoulders, back, stomach, muscles...</a:t>
            </a:r>
            <a:br>
              <a:rPr lang="en-US" sz="3450" dirty="0">
                <a:latin typeface="Arial"/>
                <a:cs typeface="Arial"/>
              </a:rPr>
            </a:br>
            <a:r>
              <a:rPr lang="en-US" sz="1300" dirty="0">
                <a:latin typeface="Arial"/>
                <a:cs typeface="Arial"/>
              </a:rPr>
              <a:t> </a:t>
            </a:r>
            <a:endParaRPr lang="en-US" sz="3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50" b="1" dirty="0">
                <a:latin typeface="Arial"/>
                <a:cs typeface="Arial"/>
              </a:rPr>
              <a:t>STEP 3 </a:t>
            </a:r>
            <a:r>
              <a:rPr lang="en-US" sz="3450" dirty="0">
                <a:latin typeface="Arial"/>
                <a:cs typeface="Arial"/>
              </a:rPr>
              <a:t>-</a:t>
            </a:r>
            <a:r>
              <a:rPr lang="en-US" sz="3450" b="1" dirty="0">
                <a:latin typeface="Arial"/>
                <a:cs typeface="Arial"/>
              </a:rPr>
              <a:t> </a:t>
            </a:r>
            <a:r>
              <a:rPr lang="en-US" sz="3450" dirty="0">
                <a:latin typeface="Arial"/>
                <a:cs typeface="Arial"/>
              </a:rPr>
              <a:t>Say to yourself: “This is a moment of suffering”- Notice what is going on without judgment if it’s good or bad- It just is.- Say whatever you feel: “This hurts”- “This is stress”- “This sucks”- Whatever feels right for you</a:t>
            </a:r>
          </a:p>
        </p:txBody>
      </p:sp>
    </p:spTree>
    <p:extLst>
      <p:ext uri="{BB962C8B-B14F-4D97-AF65-F5344CB8AC3E}">
        <p14:creationId xmlns:p14="http://schemas.microsoft.com/office/powerpoint/2010/main" val="22192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86FB8-BC92-424D-BFE8-9F215C92A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612" y="783773"/>
            <a:ext cx="9987579" cy="78377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n-US" sz="5333" b="1" dirty="0">
                <a:latin typeface="Arial" panose="020B0604020202020204" pitchFamily="34" charset="0"/>
                <a:cs typeface="Arial" panose="020B0604020202020204" pitchFamily="34" charset="0"/>
              </a:rPr>
              <a:t>Activity Steps 4–5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1317B-09FF-5541-880C-CA810849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7" y="1854620"/>
            <a:ext cx="11422741" cy="5170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67" b="1" dirty="0">
                <a:latin typeface="Arial" panose="020B0604020202020204" pitchFamily="34" charset="0"/>
                <a:cs typeface="Arial" panose="020B0604020202020204" pitchFamily="34" charset="0"/>
              </a:rPr>
              <a:t>STEP 4 </a:t>
            </a:r>
            <a:r>
              <a:rPr lang="en-US" sz="3467" dirty="0">
                <a:latin typeface="Arial" panose="020B0604020202020204" pitchFamily="34" charset="0"/>
                <a:cs typeface="Arial" panose="020B0604020202020204" pitchFamily="34" charset="0"/>
              </a:rPr>
              <a:t>- Say to yourself: “Suffering is a part of life”- Here it is important to recognize common humanity with others- You can say: “Other people feel this way- “I am not alone”- We all have struggles in our lives” </a:t>
            </a:r>
          </a:p>
          <a:p>
            <a:pPr marL="0" indent="0">
              <a:buNone/>
            </a:pPr>
            <a:r>
              <a:rPr lang="en-US" sz="3467" b="1" dirty="0">
                <a:latin typeface="Arial" panose="020B0604020202020204" pitchFamily="34" charset="0"/>
                <a:cs typeface="Arial" panose="020B0604020202020204" pitchFamily="34" charset="0"/>
              </a:rPr>
              <a:t>STEP 5 </a:t>
            </a:r>
            <a:r>
              <a:rPr lang="en-US" sz="3467" dirty="0">
                <a:latin typeface="Arial" panose="020B0604020202020204" pitchFamily="34" charset="0"/>
                <a:cs typeface="Arial" panose="020B0604020202020204" pitchFamily="34" charset="0"/>
              </a:rPr>
              <a:t>- Put your hands over your heart- Feel the warmth- Tell yourself: “May I be kind to myself”- Express self-kindness- May “I give myself the compassion I need”- “May I learn to accept myself as I am”- “May I be strong”- Whatever feels right for you</a:t>
            </a:r>
          </a:p>
          <a:p>
            <a:endParaRPr lang="en-US" sz="34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9780A8-E279-8B43-8852-726C9988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653" y="640080"/>
            <a:ext cx="4349985" cy="6217920"/>
          </a:xfrm>
        </p:spPr>
        <p:txBody>
          <a:bodyPr vert="horz" lIns="121920" tIns="60960" rIns="121920" bIns="60960" rtlCol="0" anchor="ctr">
            <a:normAutofit fontScale="90000"/>
          </a:bodyPr>
          <a:lstStyle/>
          <a:p>
            <a:pPr defTabSz="1219170"/>
            <a:r>
              <a:rPr lang="en-US" sz="4250" b="1" dirty="0">
                <a:latin typeface="Arial"/>
                <a:cs typeface="Arial"/>
              </a:rPr>
              <a:t>Final Thoughts…</a:t>
            </a:r>
            <a:br>
              <a:rPr lang="en-US" sz="42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/>
                <a:cs typeface="Arial"/>
              </a:rPr>
              <a:t>Remember your </a:t>
            </a:r>
            <a:r>
              <a:rPr lang="en-US" sz="3700" b="1" dirty="0">
                <a:solidFill>
                  <a:srgbClr val="FF0000"/>
                </a:solidFill>
                <a:latin typeface="Arial"/>
                <a:cs typeface="Arial"/>
              </a:rPr>
              <a:t>HUGS</a:t>
            </a:r>
            <a:r>
              <a:rPr lang="en-US" sz="3700" b="1" dirty="0">
                <a:latin typeface="Arial"/>
                <a:cs typeface="Arial"/>
              </a:rPr>
              <a:t>.</a:t>
            </a:r>
            <a:r>
              <a:rPr lang="en-US" sz="37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/>
                <a:cs typeface="Arial"/>
              </a:rPr>
              <a:t>Do everything with: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lang="en-US" sz="3700" dirty="0">
                <a:latin typeface="Arial"/>
                <a:cs typeface="Arial"/>
              </a:rPr>
              <a:t>umility</a:t>
            </a:r>
            <a:r>
              <a:rPr lang="en-US" sz="3700" b="1" dirty="0">
                <a:latin typeface="Arial"/>
                <a:cs typeface="Arial"/>
              </a:rPr>
              <a:t> </a:t>
            </a:r>
            <a:b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b="1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lang="en-US" sz="3700" dirty="0">
                <a:latin typeface="Arial"/>
                <a:cs typeface="Arial"/>
              </a:rPr>
              <a:t>nderstanding</a:t>
            </a:r>
            <a:r>
              <a:rPr lang="en-US" sz="3700" b="1" dirty="0">
                <a:latin typeface="Arial"/>
                <a:cs typeface="Arial"/>
              </a:rPr>
              <a:t> </a:t>
            </a:r>
            <a:b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lang="en-US" sz="3700" dirty="0">
                <a:latin typeface="Arial"/>
                <a:cs typeface="Arial"/>
              </a:rPr>
              <a:t>race</a:t>
            </a:r>
            <a:r>
              <a:rPr lang="en-US" sz="3700" b="1" dirty="0">
                <a:latin typeface="Arial"/>
                <a:cs typeface="Arial"/>
              </a:rPr>
              <a:t> </a:t>
            </a:r>
            <a:r>
              <a:rPr lang="en-US" sz="3700" dirty="0">
                <a:latin typeface="Arial"/>
                <a:cs typeface="Arial"/>
              </a:rPr>
              <a:t>&amp; in a spirit of</a:t>
            </a:r>
            <a:b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3700" dirty="0">
                <a:latin typeface="Arial"/>
                <a:cs typeface="Arial"/>
              </a:rPr>
              <a:t>ervice</a:t>
            </a:r>
            <a:r>
              <a:rPr lang="en-US" sz="3700" b="1" dirty="0">
                <a:latin typeface="Arial"/>
                <a:cs typeface="Arial"/>
              </a:rPr>
              <a:t> </a:t>
            </a:r>
            <a:b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7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A8EA49-487B-4E62-AC3C-3D4A96EF0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F3C8D54F-CA08-42F3-9924-FBA3CB680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209" y="484632"/>
            <a:ext cx="6594521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 descr="heart with hands  wrapped around it forming a hug">
            <a:extLst>
              <a:ext uri="{FF2B5EF4-FFF2-40B4-BE49-F238E27FC236}">
                <a16:creationId xmlns:a16="http://schemas.microsoft.com/office/drawing/2014/main" id="{51B20274-0453-0647-9496-2F5305D53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73" r="-2" b="15283"/>
          <a:stretch/>
        </p:blipFill>
        <p:spPr>
          <a:xfrm>
            <a:off x="951882" y="965595"/>
            <a:ext cx="5632217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738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34337E2-C825-8A4C-8F90-659D215E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8053"/>
            <a:ext cx="10515600" cy="10305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Resources - Websites for Well-Being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B6C85-7734-144A-82CB-10B7C38A6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543" y="2187583"/>
            <a:ext cx="10913349" cy="368458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Self-Compassion.org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https://self-compassion.org/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Greater Good Science Center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https://greatergood.berkeley.edu/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Mindful Schools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https://www.mindfulschools.org/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Pixel Thoughts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https://www.pixelthoughts.co/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1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13F1-85E4-45D9-86BA-75F2742D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038" y="1434052"/>
            <a:ext cx="9144000" cy="1143000"/>
          </a:xfrm>
        </p:spPr>
        <p:txBody>
          <a:bodyPr/>
          <a:lstStyle/>
          <a:p>
            <a:r>
              <a:rPr lang="en-US" sz="5400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89F84-639B-4F48-9F3D-81583CEF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234" y="3429000"/>
            <a:ext cx="4647609" cy="11430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Dr. Stephanie Gregson</a:t>
            </a:r>
          </a:p>
          <a:p>
            <a:pPr marL="0" indent="0" algn="ctr">
              <a:buNone/>
            </a:pPr>
            <a:r>
              <a:rPr lang="en-US" dirty="0"/>
              <a:t>Chief Deputy Superintendent of Public Instruction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00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34337E2-C825-8A4C-8F90-659D215E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53192"/>
            <a:ext cx="11789873" cy="10305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867" b="1" dirty="0">
                <a:latin typeface="Arial" panose="020B0604020202020204" pitchFamily="34" charset="0"/>
                <a:cs typeface="Arial" panose="020B0604020202020204" pitchFamily="34" charset="0"/>
              </a:rPr>
              <a:t>Resources - Apps for Well-Being </a:t>
            </a:r>
            <a:br>
              <a:rPr lang="en-US" sz="5867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9C52B22-36E0-FB46-B28E-424645406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488" y="1661417"/>
            <a:ext cx="11557785" cy="368458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Calm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https://www.calm.com/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Chill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https://apps.apple.com/us/app/chill-mindfulness-inspiration/id986509491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Happify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https://apps.apple.com/us/app/happify-for-stress-worry/id730601963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Insight Timer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https://insighttimer.com/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https://apps.apple.com/us/app/peak-brain-training/id806223188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36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585D8286-9F3A-4C80-84CE-01A18829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339" y="0"/>
            <a:ext cx="12332677" cy="6858000"/>
          </a:xfrm>
        </p:spPr>
        <p:txBody>
          <a:bodyPr/>
          <a:lstStyle/>
          <a:p>
            <a:pPr algn="ctr"/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3" name="Picture 2" descr="San Diego County Office of Education. Future without Boundaries ">
            <a:extLst>
              <a:ext uri="{FF2B5EF4-FFF2-40B4-BE49-F238E27FC236}">
                <a16:creationId xmlns:a16="http://schemas.microsoft.com/office/drawing/2014/main" id="{7166A85B-2180-4B38-899E-6C7BC9862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700" y="1761205"/>
            <a:ext cx="3888288" cy="16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2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18F5B-1319-4345-876B-B9BC1F4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531" y="2743200"/>
            <a:ext cx="7963144" cy="1143000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Please let us know how we can continue to support you and your families at </a:t>
            </a:r>
            <a:r>
              <a:rPr lang="en-US" sz="2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COVID19@cde.ca.gov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8009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1ACA6-1DB7-4439-9F85-9FD9060D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494" y="1981200"/>
            <a:ext cx="7422777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Posted by the California Department of Education | May 2020</a:t>
            </a:r>
          </a:p>
        </p:txBody>
      </p:sp>
    </p:spTree>
    <p:extLst>
      <p:ext uri="{BB962C8B-B14F-4D97-AF65-F5344CB8AC3E}">
        <p14:creationId xmlns:p14="http://schemas.microsoft.com/office/powerpoint/2010/main" val="12303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350F-011F-42C6-B9B7-D07B165E5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872" y="1025770"/>
            <a:ext cx="9144000" cy="4806460"/>
          </a:xfrm>
        </p:spPr>
        <p:txBody>
          <a:bodyPr/>
          <a:lstStyle/>
          <a:p>
            <a:r>
              <a:rPr lang="en-US" sz="5400" dirty="0"/>
              <a:t>Opening Remarks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Tony Thurmond,</a:t>
            </a:r>
            <a:br>
              <a:rPr lang="en-US" sz="3200" dirty="0"/>
            </a:br>
            <a:r>
              <a:rPr lang="en-US" sz="3200" dirty="0"/>
              <a:t>State Superintendent of Public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5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C615-0611-42E3-8C59-912E9E50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10" y="-2462427"/>
            <a:ext cx="9144000" cy="1143000"/>
          </a:xfrm>
        </p:spPr>
        <p:txBody>
          <a:bodyPr/>
          <a:lstStyle/>
          <a:p>
            <a:r>
              <a:rPr lang="en-US" sz="5400"/>
              <a:t>Educator Voices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B960E-52E7-426A-8678-A1B9947DC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Juan Garibay: Education Support Professional, Newhall Unified School District</a:t>
            </a:r>
          </a:p>
          <a:p>
            <a:r>
              <a:rPr lang="en-US" sz="2800" dirty="0"/>
              <a:t>Jose Alcala:  Alternative High School History/Social Studies Teacher, Moreno Valley Unified School District</a:t>
            </a:r>
            <a:endParaRPr lang="en-US" sz="2800" dirty="0">
              <a:cs typeface="Arial"/>
            </a:endParaRPr>
          </a:p>
          <a:p>
            <a:r>
              <a:rPr lang="en-US" sz="2800" dirty="0" err="1"/>
              <a:t>Brannin</a:t>
            </a:r>
            <a:r>
              <a:rPr lang="en-US" sz="2800" dirty="0"/>
              <a:t> Dorsey: 1st Grade Teacher, Fremont Unified School District</a:t>
            </a:r>
            <a:endParaRPr lang="en-US" sz="2800" dirty="0">
              <a:cs typeface="Arial"/>
            </a:endParaRPr>
          </a:p>
          <a:p>
            <a:r>
              <a:rPr lang="en-US" sz="2800" dirty="0"/>
              <a:t>Sarah Robinson: High School Spanish Teacher, Redondo Beach Unified School District</a:t>
            </a:r>
            <a:endParaRPr lang="en-US" sz="2800" dirty="0">
              <a:cs typeface="Arial"/>
            </a:endParaRPr>
          </a:p>
          <a:p>
            <a:endParaRPr lang="en-US" dirty="0"/>
          </a:p>
          <a:p>
            <a:pPr lvl="0"/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3289B4-CA69-44D7-9BFD-65F26E1589DC}"/>
              </a:ext>
            </a:extLst>
          </p:cNvPr>
          <p:cNvSpPr txBox="1">
            <a:spLocks/>
          </p:cNvSpPr>
          <p:nvPr/>
        </p:nvSpPr>
        <p:spPr bwMode="auto">
          <a:xfrm>
            <a:off x="2120900" y="381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cs typeface="Arial"/>
              </a:rPr>
              <a:t>Educator Voices</a:t>
            </a:r>
          </a:p>
        </p:txBody>
      </p:sp>
    </p:spTree>
    <p:extLst>
      <p:ext uri="{BB962C8B-B14F-4D97-AF65-F5344CB8AC3E}">
        <p14:creationId xmlns:p14="http://schemas.microsoft.com/office/powerpoint/2010/main" val="155069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69F4-DB7D-4EEF-9434-7965663D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0" y="381000"/>
            <a:ext cx="9144000" cy="1143000"/>
          </a:xfrm>
        </p:spPr>
        <p:txBody>
          <a:bodyPr/>
          <a:lstStyle/>
          <a:p>
            <a:r>
              <a:rPr lang="en-US" dirty="0"/>
              <a:t>Online Resources (1)</a:t>
            </a:r>
            <a:endParaRPr lang="en-US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5A46D-62C4-480B-B465-20B5734EF801}"/>
              </a:ext>
            </a:extLst>
          </p:cNvPr>
          <p:cNvSpPr txBox="1"/>
          <p:nvPr/>
        </p:nvSpPr>
        <p:spPr>
          <a:xfrm>
            <a:off x="2578562" y="1140688"/>
            <a:ext cx="9148211" cy="46166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800" dirty="0">
                <a:latin typeface="Arial"/>
                <a:cs typeface="Arial"/>
              </a:rPr>
              <a:t>California Teachers Association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https://www.cta.org/for-educators/covid19</a:t>
            </a:r>
            <a:endParaRPr lang="en-US" sz="2800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endParaRPr lang="en-US" sz="2800" u="sng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California Federation of Teachers 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800" u="sng" dirty="0">
                <a:solidFill>
                  <a:srgbClr val="0000FF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https://www.cft.org/covid-19</a:t>
            </a:r>
            <a:endParaRPr lang="en-US" sz="2800" u="sng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Employee Assistance Program (EAP)</a:t>
            </a:r>
            <a:endParaRPr lang="en-US" sz="2800" u="sng" dirty="0">
              <a:latin typeface="Arial"/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2800" dirty="0">
                <a:latin typeface="Arial"/>
                <a:cs typeface="Arial"/>
              </a:rPr>
              <a:t>Consult with your local Human Resources department</a:t>
            </a:r>
          </a:p>
          <a:p>
            <a:pPr>
              <a:buFont typeface="Symbol"/>
              <a:buChar char="•"/>
            </a:pP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8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69F4-DB7D-4EEF-9434-7965663D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0" y="381000"/>
            <a:ext cx="9144000" cy="1143000"/>
          </a:xfrm>
        </p:spPr>
        <p:txBody>
          <a:bodyPr/>
          <a:lstStyle/>
          <a:p>
            <a:r>
              <a:rPr lang="en-US" dirty="0"/>
              <a:t>Online Resources (2)</a:t>
            </a:r>
            <a:endParaRPr lang="en-US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5A46D-62C4-480B-B465-20B5734EF801}"/>
              </a:ext>
            </a:extLst>
          </p:cNvPr>
          <p:cNvSpPr txBox="1"/>
          <p:nvPr/>
        </p:nvSpPr>
        <p:spPr>
          <a:xfrm>
            <a:off x="2578562" y="1140688"/>
            <a:ext cx="9378248" cy="59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CFIRD Distance Learning web page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u="sng" dirty="0">
                <a:solidFill>
                  <a:srgbClr val="0000FF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https://www.cde.ca.gov/ci/cr/dl/</a:t>
            </a:r>
            <a:endParaRPr lang="en-US" sz="2800" u="sng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endParaRPr lang="en-US" sz="2800" u="sng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CDE COVID-19 web page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u="sng" dirty="0">
                <a:solidFill>
                  <a:srgbClr val="0000FF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https://www.cde.ca.gov/ls/he/hn/coronavirus.asp</a:t>
            </a:r>
            <a:endParaRPr lang="en-US" sz="2800" u="sng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14400" lvl="1" indent="-457200">
              <a:buFont typeface="Arial"/>
              <a:buChar char="•"/>
            </a:pPr>
            <a:endParaRPr lang="en-US" sz="2800" u="sng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CDE Coronavirus (COVID-19) webinars</a:t>
            </a:r>
            <a:endParaRPr lang="en-US" sz="2800" u="sng" dirty="0">
              <a:latin typeface="Arial"/>
              <a:cs typeface="Arial"/>
            </a:endParaRPr>
          </a:p>
          <a:p>
            <a:pPr lvl="1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https://www.cde.ca.gov/ls/he/hn/covid19webinars.asp</a:t>
            </a:r>
            <a:endParaRPr lang="en-US" sz="2800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br>
              <a:rPr lang="en-US" dirty="0"/>
            </a:br>
            <a:endParaRPr lang="en-US" sz="2800" u="sng" dirty="0">
              <a:cs typeface="Arial" panose="020B0604020202020204" pitchFamily="34" charset="0"/>
            </a:endParaRPr>
          </a:p>
          <a:p>
            <a:pPr lvl="1"/>
            <a:endParaRPr lang="en-US" sz="2800" u="sng" dirty="0"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41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05FD-4C47-4AD9-9A1F-C7385B5A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174" y="298587"/>
            <a:ext cx="8512431" cy="1676603"/>
          </a:xfrm>
        </p:spPr>
        <p:txBody>
          <a:bodyPr>
            <a:normAutofit/>
          </a:bodyPr>
          <a:lstStyle/>
          <a:p>
            <a:r>
              <a:rPr lang="en-US" sz="4000" dirty="0"/>
              <a:t>California Teacher of the Year 2020</a:t>
            </a:r>
            <a:endParaRPr lang="en-US" sz="4000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5D36-19EE-40BC-87C9-EFA067BB7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331" y="1849862"/>
            <a:ext cx="8908274" cy="1585684"/>
          </a:xfrm>
        </p:spPr>
        <p:txBody>
          <a:bodyPr>
            <a:normAutofit/>
          </a:bodyPr>
          <a:lstStyle/>
          <a:p>
            <a:r>
              <a:rPr lang="en-US" dirty="0"/>
              <a:t>Mandy Kelly: 6th Grade Teacher in Saddleback Valley Unified School District</a:t>
            </a:r>
            <a:endParaRPr lang="en-US" dirty="0">
              <a:cs typeface="Arial"/>
            </a:endParaRPr>
          </a:p>
          <a:p>
            <a:endParaRPr lang="en-US" sz="2200" dirty="0">
              <a:cs typeface="Arial"/>
            </a:endParaRPr>
          </a:p>
        </p:txBody>
      </p:sp>
      <p:pic>
        <p:nvPicPr>
          <p:cNvPr id="4" name="Picture 4" descr="Logo for the SEAKers (Students Engaging in Acts of Kindness) Est. 2016">
            <a:extLst>
              <a:ext uri="{FF2B5EF4-FFF2-40B4-BE49-F238E27FC236}">
                <a16:creationId xmlns:a16="http://schemas.microsoft.com/office/drawing/2014/main" id="{CE32EB47-CEE0-45ED-AEF8-81DAEE8A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85" b="3"/>
          <a:stretch/>
        </p:blipFill>
        <p:spPr>
          <a:xfrm>
            <a:off x="8333481" y="3041350"/>
            <a:ext cx="3318238" cy="3392228"/>
          </a:xfrm>
          <a:prstGeom prst="rect">
            <a:avLst/>
          </a:prstGeom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7B862D-FC0D-42D3-8FE0-7AFDBF257D51}"/>
              </a:ext>
            </a:extLst>
          </p:cNvPr>
          <p:cNvSpPr txBox="1"/>
          <p:nvPr/>
        </p:nvSpPr>
        <p:spPr>
          <a:xfrm>
            <a:off x="3049671" y="3980454"/>
            <a:ext cx="430678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The </a:t>
            </a:r>
            <a:r>
              <a:rPr lang="en-US" sz="2800" dirty="0" err="1">
                <a:latin typeface="Arial"/>
                <a:cs typeface="Arial"/>
              </a:rPr>
              <a:t>SEAKers</a:t>
            </a:r>
            <a:r>
              <a:rPr lang="en-US" sz="2800" dirty="0">
                <a:latin typeface="Arial"/>
                <a:cs typeface="Arial"/>
              </a:rPr>
              <a:t>!</a:t>
            </a:r>
            <a:endParaRPr lang="en-US" dirty="0"/>
          </a:p>
        </p:txBody>
      </p:sp>
      <p:pic>
        <p:nvPicPr>
          <p:cNvPr id="9" name="Picture 9" descr="Twitter logo">
            <a:extLst>
              <a:ext uri="{FF2B5EF4-FFF2-40B4-BE49-F238E27FC236}">
                <a16:creationId xmlns:a16="http://schemas.microsoft.com/office/drawing/2014/main" id="{2389D922-60B7-4E28-BF07-825CA18C2C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6" r="6061" b="1000"/>
          <a:stretch/>
        </p:blipFill>
        <p:spPr>
          <a:xfrm>
            <a:off x="3049671" y="5514165"/>
            <a:ext cx="891735" cy="919135"/>
          </a:xfrm>
          <a:prstGeom prst="rect">
            <a:avLst/>
          </a:prstGeom>
        </p:spPr>
      </p:pic>
      <p:pic>
        <p:nvPicPr>
          <p:cNvPr id="11" name="Picture 11" descr="Instagram logo">
            <a:extLst>
              <a:ext uri="{FF2B5EF4-FFF2-40B4-BE49-F238E27FC236}">
                <a16:creationId xmlns:a16="http://schemas.microsoft.com/office/drawing/2014/main" id="{CD8D3E26-8596-46D5-9EFE-1EBD738D1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564" y="5504697"/>
            <a:ext cx="886660" cy="9286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83FC7E-303B-49F3-A038-98B9EB1E7CB1}"/>
              </a:ext>
            </a:extLst>
          </p:cNvPr>
          <p:cNvSpPr txBox="1"/>
          <p:nvPr/>
        </p:nvSpPr>
        <p:spPr>
          <a:xfrm>
            <a:off x="5277518" y="570530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latin typeface="Arial"/>
              </a:rPr>
              <a:t>@the_seakers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8248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8C1E-9AFC-5843-B0DD-A44418999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192" y="2518707"/>
            <a:ext cx="9608631" cy="3936847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Prioritizing the Wellness of Self </a:t>
            </a:r>
            <a:br>
              <a:rPr lang="en-US" sz="70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 Madrigal-Weiss, Director </a:t>
            </a:r>
            <a:br>
              <a:rPr lang="en-US" sz="4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Wellness &amp; 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School Climate and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and Homeless Youth Education Programs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 County Office of Education </a:t>
            </a:r>
            <a:br>
              <a:rPr lang="en-US" sz="4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5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1629-6DE1-7142-ADF3-4AE1C2E3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0" y="681037"/>
            <a:ext cx="10515600" cy="1060679"/>
          </a:xfrm>
        </p:spPr>
        <p:txBody>
          <a:bodyPr>
            <a:normAutofit/>
          </a:bodyPr>
          <a:lstStyle/>
          <a:p>
            <a:pPr algn="ctr"/>
            <a:r>
              <a:rPr lang="en-US" sz="5333" b="1" dirty="0">
                <a:latin typeface="Arial" panose="020B0604020202020204" pitchFamily="34" charset="0"/>
                <a:cs typeface="Arial" panose="020B0604020202020204" pitchFamily="34" charset="0"/>
              </a:rPr>
              <a:t>More than Educators, We are….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0EC1-B056-234E-AF0E-34E452318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4361" y="1915886"/>
            <a:ext cx="4273785" cy="4852761"/>
          </a:xfrm>
        </p:spPr>
        <p:txBody>
          <a:bodyPr>
            <a:normAutofit lnSpcReduction="1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Parents 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Caregivers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Spouses 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Daughters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Siblings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FCD3C-7BD3-EC45-97B4-45DE073D9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8341" y="1915885"/>
            <a:ext cx="5181600" cy="4351339"/>
          </a:xfrm>
        </p:spPr>
        <p:txBody>
          <a:bodyPr>
            <a:normAutofit lnSpcReduction="1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Aunts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Uncles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Friends 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Colleagues 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Mentors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Neighbors</a:t>
            </a:r>
          </a:p>
          <a:p>
            <a:endParaRPr lang="en-US" sz="37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3235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77227576AC464F91B498F584149BED" ma:contentTypeVersion="4" ma:contentTypeDescription="Create a new document." ma:contentTypeScope="" ma:versionID="65009f50ce0a58ee125c81254a4cee6a">
  <xsd:schema xmlns:xsd="http://www.w3.org/2001/XMLSchema" xmlns:xs="http://www.w3.org/2001/XMLSchema" xmlns:p="http://schemas.microsoft.com/office/2006/metadata/properties" xmlns:ns2="b8f8a5da-85e9-4c64-b2b3-d5c38d765bad" targetNamespace="http://schemas.microsoft.com/office/2006/metadata/properties" ma:root="true" ma:fieldsID="9e6f5b4896151337c96edc3ef3edb281" ns2:_="">
    <xsd:import namespace="b8f8a5da-85e9-4c64-b2b3-d5c38d765b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8a5da-85e9-4c64-b2b3-d5c38d765b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42D725-876C-4A24-A149-7D0828B4A861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b8f8a5da-85e9-4c64-b2b3-d5c38d765bad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653532-865D-4B39-B465-D75A378106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3A59F7-A779-4416-9B2C-E5E0F78243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f8a5da-85e9-4c64-b2b3-d5c38d765b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860</Words>
  <Application>Microsoft Office PowerPoint</Application>
  <PresentationFormat>Widescreen</PresentationFormat>
  <Paragraphs>133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Narrow</vt:lpstr>
      <vt:lpstr>Arial,Sans-Serif</vt:lpstr>
      <vt:lpstr>Calibri</vt:lpstr>
      <vt:lpstr>Calibri Light</vt:lpstr>
      <vt:lpstr>Symbol</vt:lpstr>
      <vt:lpstr>Times</vt:lpstr>
      <vt:lpstr>Blank Presentation</vt:lpstr>
      <vt:lpstr>1_Custom Design</vt:lpstr>
      <vt:lpstr>Office Theme</vt:lpstr>
      <vt:lpstr>2_Custom Design</vt:lpstr>
      <vt:lpstr>Virtual Support Circle for Educators During COVID-19</vt:lpstr>
      <vt:lpstr>Welcome</vt:lpstr>
      <vt:lpstr>Opening Remarks  Tony Thurmond, State Superintendent of Public Instruction</vt:lpstr>
      <vt:lpstr>Educator Voices</vt:lpstr>
      <vt:lpstr>Online Resources (1)</vt:lpstr>
      <vt:lpstr>Online Resources (2)</vt:lpstr>
      <vt:lpstr>California Teacher of the Year 2020</vt:lpstr>
      <vt:lpstr>  Prioritizing the Wellness of Self   Mara Madrigal-Weiss, Director  Student Wellness &amp;  Positive School Climate and Foster and Homeless Youth Education Programs  San Diego County Office of Education  </vt:lpstr>
      <vt:lpstr>More than Educators, We are…. </vt:lpstr>
      <vt:lpstr>Survey Says… </vt:lpstr>
      <vt:lpstr>As Time Goes On….</vt:lpstr>
      <vt:lpstr>What We Need To Feel Most </vt:lpstr>
      <vt:lpstr>Strategies to Promote Wellness </vt:lpstr>
      <vt:lpstr>Self-Compassion</vt:lpstr>
      <vt:lpstr>Self Compassion Break </vt:lpstr>
      <vt:lpstr>Activity Steps 1–3</vt:lpstr>
      <vt:lpstr>Activity Steps 4–5</vt:lpstr>
      <vt:lpstr>Final Thoughts…  Remember your HUGS.  Do everything with:  Humility  Understanding  Grace &amp; in a spirit of Service  </vt:lpstr>
      <vt:lpstr>Resources - Websites for Well-Being </vt:lpstr>
      <vt:lpstr>Resources - Apps for Well-Being  </vt:lpstr>
      <vt:lpstr>  Thank you!</vt:lpstr>
      <vt:lpstr>Thank you!  Please let us know how we can continue to support you and your families at COVID19@cde.ca.gov </vt:lpstr>
      <vt:lpstr>PowerPoint Presentation</vt:lpstr>
    </vt:vector>
  </TitlesOfParts>
  <Company>CA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Support for Educators - Curriculum and Instructions Resources (CA Dept of Education)</dc:title>
  <dc:subject>Virtual Support for Educators Webinar features an online panel of educators and experts who share their experiences, tips for educator wellness, and resources.</dc:subject>
  <dc:creator>Debbie Carriker</dc:creator>
  <cp:lastModifiedBy>Grant Leung</cp:lastModifiedBy>
  <cp:revision>81</cp:revision>
  <cp:lastPrinted>2019-07-24T16:05:28Z</cp:lastPrinted>
  <dcterms:created xsi:type="dcterms:W3CDTF">2016-12-13T00:20:38Z</dcterms:created>
  <dcterms:modified xsi:type="dcterms:W3CDTF">2024-05-29T15:48:34Z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0x010100AB77227576AC464F91B498F584149BED</vt:lpwstr>
  </property>
</Properties>
</file>