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9"/>
  </p:notesMasterIdLst>
  <p:sldIdLst>
    <p:sldId id="607" r:id="rId2"/>
    <p:sldId id="531" r:id="rId3"/>
    <p:sldId id="604" r:id="rId4"/>
    <p:sldId id="470" r:id="rId5"/>
    <p:sldId id="603" r:id="rId6"/>
    <p:sldId id="601" r:id="rId7"/>
    <p:sldId id="597" r:id="rId8"/>
    <p:sldId id="602" r:id="rId9"/>
    <p:sldId id="599" r:id="rId10"/>
    <p:sldId id="605" r:id="rId11"/>
    <p:sldId id="472" r:id="rId12"/>
    <p:sldId id="469" r:id="rId13"/>
    <p:sldId id="473" r:id="rId14"/>
    <p:sldId id="477" r:id="rId15"/>
    <p:sldId id="474" r:id="rId16"/>
    <p:sldId id="475" r:id="rId17"/>
    <p:sldId id="60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50"/>
    <p:restoredTop sz="93792" autoAdjust="0"/>
  </p:normalViewPr>
  <p:slideViewPr>
    <p:cSldViewPr snapToGrid="0" snapToObjects="1">
      <p:cViewPr varScale="1">
        <p:scale>
          <a:sx n="64" d="100"/>
          <a:sy n="64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AF854-C5AC-4B3C-9B68-89D8682BC7F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ACBD0-A714-4543-9CFC-4673D05A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67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64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34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12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7004F-AC0E-4FF9-A9A4-4EC1F4EAF7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14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56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16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01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74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51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44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seal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seal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ln w="0"/>
                <a:effectLst/>
              </a:rPr>
              <a:t>CALIFORNIA</a:t>
            </a:r>
            <a:r>
              <a:rPr lang="en-US" sz="1600" b="1" baseline="0">
                <a:ln w="0"/>
                <a:effectLst/>
              </a:rPr>
              <a:t> COMMUNITY COLLEGES CHANCELLOR’S OFFICE</a:t>
            </a:r>
            <a:endParaRPr lang="en-US" sz="1600" b="1">
              <a:ln w="0"/>
              <a:effectLst/>
            </a:endParaRPr>
          </a:p>
          <a:p>
            <a:pPr algn="ctr"/>
            <a:r>
              <a:rPr lang="en-US" sz="140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seal for the California State Board of Education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ln w="0"/>
                <a:effectLst/>
              </a:rPr>
              <a:t>STATE BOARD</a:t>
            </a:r>
          </a:p>
          <a:p>
            <a:pPr algn="ctr"/>
            <a:r>
              <a:rPr lang="en-US" sz="1600" b="1">
                <a:ln w="0"/>
                <a:effectLst/>
              </a:rPr>
              <a:t>OF EDUCATION</a:t>
            </a:r>
          </a:p>
          <a:p>
            <a:pPr algn="ctr"/>
            <a:r>
              <a:rPr lang="en-US" sz="140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7700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00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seal for the California State Board of Education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1527086" y="635280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A3851B6-23E7-497B-A823-E03BDB88B983}" type="slidenum"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68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seal for the California State Board of Education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7086" y="635280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A3851B6-23E7-497B-A823-E03BDB88B983}" type="slidenum"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 title="California Community Colleges Chancellor's Office Seal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2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BAB1B-E2BB-B738-0342-0FF909448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1133147"/>
            <a:ext cx="9381251" cy="2455562"/>
          </a:xfrm>
        </p:spPr>
        <p:txBody>
          <a:bodyPr/>
          <a:lstStyle/>
          <a:p>
            <a:r>
              <a:rPr lang="en-US" sz="4400" dirty="0">
                <a:ln>
                  <a:solidFill>
                    <a:prstClr val="white">
                      <a:lumMod val="65000"/>
                    </a:prstClr>
                  </a:solidFill>
                </a:ln>
                <a:effectLst/>
                <a:latin typeface="Arial"/>
                <a:cs typeface="Arial"/>
              </a:rPr>
              <a:t>An Update on the California State Plan for Career Technical Education</a:t>
            </a:r>
            <a:br>
              <a:rPr lang="en-US" sz="4400" dirty="0">
                <a:ln>
                  <a:solidFill>
                    <a:prstClr val="white">
                      <a:lumMod val="65000"/>
                    </a:prstClr>
                  </a:solidFill>
                </a:ln>
                <a:effectLst/>
              </a:rPr>
            </a:br>
            <a:r>
              <a:rPr lang="en-US" sz="4400" dirty="0">
                <a:ln>
                  <a:solidFill>
                    <a:prstClr val="white">
                      <a:lumMod val="65000"/>
                    </a:prstClr>
                  </a:solidFill>
                </a:ln>
                <a:effectLst/>
                <a:latin typeface="Arial"/>
                <a:cs typeface="Arial"/>
              </a:rPr>
              <a:t>Item 02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5C84E-47DF-972B-2708-B998D774E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7343" y="3899157"/>
            <a:ext cx="9381251" cy="8188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August 6, 2021</a:t>
            </a:r>
          </a:p>
        </p:txBody>
      </p:sp>
    </p:spTree>
    <p:extLst>
      <p:ext uri="{BB962C8B-B14F-4D97-AF65-F5344CB8AC3E}">
        <p14:creationId xmlns:p14="http://schemas.microsoft.com/office/powerpoint/2010/main" val="260193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CDAC-0BC2-470B-A215-3D0B4C940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473174"/>
            <a:ext cx="9670810" cy="1405060"/>
          </a:xfrm>
        </p:spPr>
        <p:txBody>
          <a:bodyPr/>
          <a:lstStyle/>
          <a:p>
            <a:pPr marL="0" indent="0"/>
            <a:r>
              <a:rPr lang="en-US" dirty="0"/>
              <a:t>Discussion on Timeline</a:t>
            </a:r>
          </a:p>
        </p:txBody>
      </p:sp>
    </p:spTree>
    <p:extLst>
      <p:ext uri="{BB962C8B-B14F-4D97-AF65-F5344CB8AC3E}">
        <p14:creationId xmlns:p14="http://schemas.microsoft.com/office/powerpoint/2010/main" val="130727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51359"/>
            <a:ext cx="9670810" cy="966650"/>
          </a:xfrm>
        </p:spPr>
        <p:txBody>
          <a:bodyPr/>
          <a:lstStyle/>
          <a:p>
            <a:pPr algn="ctr"/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Phased Approach</a:t>
            </a:r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298621"/>
              </p:ext>
            </p:extLst>
          </p:nvPr>
        </p:nvGraphicFramePr>
        <p:xfrm>
          <a:off x="2551471" y="1831975"/>
          <a:ext cx="8996516" cy="419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921">
                  <a:extLst>
                    <a:ext uri="{9D8B030D-6E8A-4147-A177-3AD203B41FA5}">
                      <a16:colId xmlns:a16="http://schemas.microsoft.com/office/drawing/2014/main" val="2353009130"/>
                    </a:ext>
                  </a:extLst>
                </a:gridCol>
                <a:gridCol w="5038398">
                  <a:extLst>
                    <a:ext uri="{9D8B030D-6E8A-4147-A177-3AD203B41FA5}">
                      <a16:colId xmlns:a16="http://schemas.microsoft.com/office/drawing/2014/main" val="3128201246"/>
                    </a:ext>
                  </a:extLst>
                </a:gridCol>
                <a:gridCol w="2883197">
                  <a:extLst>
                    <a:ext uri="{9D8B030D-6E8A-4147-A177-3AD203B41FA5}">
                      <a16:colId xmlns:a16="http://schemas.microsoft.com/office/drawing/2014/main" val="3171827626"/>
                    </a:ext>
                  </a:extLst>
                </a:gridCol>
              </a:tblGrid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OUTLINE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 OF ACTIVITIES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804979"/>
                  </a:ext>
                </a:extLst>
              </a:tr>
              <a:tr h="1012041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Engaging Stakeholders and Understanding the Context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Jul 2021– Nov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971121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Drafting the State Plan for CTE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Nov 2021–May 2022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23968"/>
                  </a:ext>
                </a:extLst>
              </a:tr>
              <a:tr h="1012041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 Regional Implementation of the State Plan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Jun 2022–May 2023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85413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Measuring Outcomes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Apr 2023–Jul 2023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7186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15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Phase 1</a:t>
            </a:r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566890"/>
            <a:ext cx="9670810" cy="423093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Engaging Stakeholders and Understanding the Context (Jul – Nov 2021)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Background Research - review of materials including plans, notes, reports, etc. (Jul/Aug 2021)</a:t>
            </a:r>
          </a:p>
          <a:p>
            <a:pPr>
              <a:spcAft>
                <a:spcPts val="1200"/>
              </a:spcAft>
            </a:pPr>
            <a:r>
              <a:rPr lang="en-US" dirty="0"/>
              <a:t>Planning for two study sessions for the CWPJAC in Sep and Nov</a:t>
            </a:r>
            <a:r>
              <a:rPr lang="en-US" dirty="0">
                <a:solidFill>
                  <a:srgbClr val="00B050"/>
                </a:solidFill>
              </a:rPr>
              <a:t>.</a:t>
            </a:r>
            <a:r>
              <a:rPr lang="en-US" dirty="0"/>
              <a:t> (Aug 2021)</a:t>
            </a:r>
          </a:p>
          <a:p>
            <a:pPr>
              <a:spcAft>
                <a:spcPts val="1200"/>
              </a:spcAft>
            </a:pPr>
            <a:r>
              <a:rPr lang="en-US" dirty="0"/>
              <a:t>Plan and conduct up to 15 virtual focus groups with regional stakeholders</a:t>
            </a:r>
            <a:r>
              <a:rPr lang="en-US" dirty="0">
                <a:solidFill>
                  <a:srgbClr val="00B050"/>
                </a:solidFill>
              </a:rPr>
              <a:t>.</a:t>
            </a:r>
            <a:r>
              <a:rPr lang="en-US" dirty="0"/>
              <a:t> (Aug - Nov 2021)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3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Phase 2</a:t>
            </a:r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314" y="1295401"/>
            <a:ext cx="9670810" cy="451357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Drafting the State Plan for CTE (Nov 2021 – May 2022)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Synthesize Research, input from the CWPJAC study sessions, virtual focus groups. (Nov 2021)</a:t>
            </a:r>
          </a:p>
          <a:p>
            <a:pPr>
              <a:spcAft>
                <a:spcPts val="1200"/>
              </a:spcAft>
            </a:pPr>
            <a:r>
              <a:rPr lang="en-US" dirty="0"/>
              <a:t>Draft State Plan using an iterative process. (Dec 2021 -  Mar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Draft State Plan for CWPJAC approval. (Mar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Design</a:t>
            </a:r>
            <a:r>
              <a:rPr lang="en-US" b="1" dirty="0"/>
              <a:t> </a:t>
            </a:r>
            <a:r>
              <a:rPr lang="en-US" dirty="0"/>
              <a:t>a communications and dissemination strategy for the state plan. (Apr 2022)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64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Phase 2 </a:t>
            </a:r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314" y="1295401"/>
            <a:ext cx="9670810" cy="451357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Drafting the State Plan for CTE (Dec 2021 – May 2022)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Manage public comments process. (Apr/May 2022)</a:t>
            </a:r>
          </a:p>
          <a:p>
            <a:pPr>
              <a:spcAft>
                <a:spcPts val="1200"/>
              </a:spcAft>
            </a:pPr>
            <a:r>
              <a:rPr lang="en-US" dirty="0"/>
              <a:t>Finalize State Plan for CWPJAC approval. (May 2022)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28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3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221" y="1371600"/>
            <a:ext cx="9670810" cy="4481977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Supporting Regional Implementation of the State Plan (Jun 2022 – May 2023)</a:t>
            </a:r>
          </a:p>
          <a:p>
            <a:pPr>
              <a:spcAft>
                <a:spcPts val="1200"/>
              </a:spcAft>
            </a:pPr>
            <a:r>
              <a:rPr lang="en-US" dirty="0"/>
              <a:t>Conduct Town Halls in regions across the state (Jun - Aug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Development of State and Regional Implementation Plans (Sep 2022 - Apr 2023)</a:t>
            </a:r>
          </a:p>
          <a:p>
            <a:pPr>
              <a:spcAft>
                <a:spcPts val="1200"/>
              </a:spcAft>
            </a:pPr>
            <a:r>
              <a:rPr lang="en-US" dirty="0"/>
              <a:t>Statewide virtual implementation meetings (May 2023)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50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4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/>
              <a:t>Measuring Outcomes (Apr - Jul 2023)</a:t>
            </a:r>
          </a:p>
          <a:p>
            <a:pPr>
              <a:spcAft>
                <a:spcPts val="1200"/>
              </a:spcAft>
            </a:pPr>
            <a:r>
              <a:rPr lang="en-US"/>
              <a:t>Development of Outcomes Dashboard </a:t>
            </a:r>
          </a:p>
          <a:p>
            <a:pPr>
              <a:spcAft>
                <a:spcPts val="1200"/>
              </a:spcAft>
            </a:pPr>
            <a:r>
              <a:rPr lang="en-US"/>
              <a:t>Key metrics and benchmarks aligned to the priorities in the State Plan for CTE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18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4B67-B0B6-4782-B1D4-91FE23558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968014"/>
            <a:ext cx="9670810" cy="1405060"/>
          </a:xfrm>
        </p:spPr>
        <p:txBody>
          <a:bodyPr/>
          <a:lstStyle/>
          <a:p>
            <a:r>
              <a:rPr lang="en-US" dirty="0"/>
              <a:t>Questions and Discussion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8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89C83-6659-40DB-9CF9-8B680C984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B5275-9136-47A0-89AC-0EEC3FDC9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Context and Overview</a:t>
            </a:r>
          </a:p>
          <a:p>
            <a:r>
              <a:rPr lang="en-US" dirty="0"/>
              <a:t>Discussion on Study Sessions</a:t>
            </a:r>
          </a:p>
          <a:p>
            <a:r>
              <a:rPr lang="en-US" dirty="0"/>
              <a:t>Discussion on Focus Groups</a:t>
            </a:r>
          </a:p>
          <a:p>
            <a:r>
              <a:rPr lang="en-US" dirty="0"/>
              <a:t>Discussion on Timeline</a:t>
            </a:r>
          </a:p>
        </p:txBody>
      </p:sp>
    </p:spTree>
    <p:extLst>
      <p:ext uri="{BB962C8B-B14F-4D97-AF65-F5344CB8AC3E}">
        <p14:creationId xmlns:p14="http://schemas.microsoft.com/office/powerpoint/2010/main" val="74652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D67AB5-327C-4BBF-979D-C272419AA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656048"/>
            <a:ext cx="9670810" cy="1405060"/>
          </a:xfrm>
        </p:spPr>
        <p:txBody>
          <a:bodyPr/>
          <a:lstStyle/>
          <a:p>
            <a:pPr marL="0" indent="0"/>
            <a:r>
              <a:rPr lang="en-US" dirty="0"/>
              <a:t>Project Context and Overview</a:t>
            </a:r>
          </a:p>
        </p:txBody>
      </p:sp>
    </p:spTree>
    <p:extLst>
      <p:ext uri="{BB962C8B-B14F-4D97-AF65-F5344CB8AC3E}">
        <p14:creationId xmlns:p14="http://schemas.microsoft.com/office/powerpoint/2010/main" val="150979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380" y="17921"/>
            <a:ext cx="9670810" cy="1194999"/>
          </a:xfrm>
        </p:spPr>
        <p:txBody>
          <a:bodyPr/>
          <a:lstStyle/>
          <a:p>
            <a:r>
              <a:rPr lang="en-US" sz="4400"/>
              <a:t>State Plan Framework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18948-4599-45E9-9A79-927DC779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809451"/>
            <a:ext cx="9670810" cy="633255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With Equity and Access at the Foundation</a:t>
            </a:r>
          </a:p>
        </p:txBody>
      </p:sp>
      <p:graphicFrame>
        <p:nvGraphicFramePr>
          <p:cNvPr id="3" name="Table 2" descr="State Plan Framework 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306247"/>
              </p:ext>
            </p:extLst>
          </p:nvPr>
        </p:nvGraphicFramePr>
        <p:xfrm>
          <a:off x="2314604" y="1322471"/>
          <a:ext cx="9490362" cy="516664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09796">
                  <a:extLst>
                    <a:ext uri="{9D8B030D-6E8A-4147-A177-3AD203B41FA5}">
                      <a16:colId xmlns:a16="http://schemas.microsoft.com/office/drawing/2014/main" val="1655746687"/>
                    </a:ext>
                  </a:extLst>
                </a:gridCol>
                <a:gridCol w="1811867">
                  <a:extLst>
                    <a:ext uri="{9D8B030D-6E8A-4147-A177-3AD203B41FA5}">
                      <a16:colId xmlns:a16="http://schemas.microsoft.com/office/drawing/2014/main" val="2165849035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69611959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56743975"/>
                    </a:ext>
                  </a:extLst>
                </a:gridCol>
                <a:gridCol w="1661899">
                  <a:extLst>
                    <a:ext uri="{9D8B030D-6E8A-4147-A177-3AD203B41FA5}">
                      <a16:colId xmlns:a16="http://schemas.microsoft.com/office/drawing/2014/main" val="3158428113"/>
                    </a:ext>
                  </a:extLst>
                </a:gridCol>
              </a:tblGrid>
              <a:tr h="875522">
                <a:tc>
                  <a:txBody>
                    <a:bodyPr/>
                    <a:lstStyle/>
                    <a:p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Plan Framework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Supply that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 meets the Demand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Effective Delivery and Support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Data that informs the investments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12231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</a:rPr>
                        <a:t>Career Pathways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9969408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</a:rPr>
                        <a:t>CTE Teacher Prep and Pipeline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504651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</a:rPr>
                        <a:t>Dual Enrollment</a:t>
                      </a:r>
                      <a:endParaRPr lang="en-US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3014262"/>
                  </a:ext>
                </a:extLst>
              </a:tr>
              <a:tr h="6128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</a:rPr>
                        <a:t>Regional Partnership Development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8750278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</a:rPr>
                        <a:t>Work</a:t>
                      </a:r>
                      <a:r>
                        <a:rPr lang="en-US" sz="2400" b="1" baseline="0">
                          <a:solidFill>
                            <a:schemeClr val="tx1"/>
                          </a:solidFill>
                        </a:rPr>
                        <a:t>based Learning</a:t>
                      </a:r>
                      <a:endParaRPr lang="en-US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91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96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97ED-8BAE-4062-BF42-6C4765AD9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505446"/>
            <a:ext cx="9670810" cy="1405060"/>
          </a:xfrm>
        </p:spPr>
        <p:txBody>
          <a:bodyPr/>
          <a:lstStyle/>
          <a:p>
            <a:pPr marL="0" indent="0"/>
            <a:r>
              <a:rPr lang="en-US" dirty="0"/>
              <a:t>Discussion on Study Sessions</a:t>
            </a:r>
          </a:p>
        </p:txBody>
      </p:sp>
    </p:spTree>
    <p:extLst>
      <p:ext uri="{BB962C8B-B14F-4D97-AF65-F5344CB8AC3E}">
        <p14:creationId xmlns:p14="http://schemas.microsoft.com/office/powerpoint/2010/main" val="248011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17" y="510551"/>
            <a:ext cx="9670810" cy="1149530"/>
          </a:xfrm>
        </p:spPr>
        <p:txBody>
          <a:bodyPr/>
          <a:lstStyle/>
          <a:p>
            <a:pPr algn="ctr"/>
            <a:r>
              <a:rPr lang="en-US" sz="4400" dirty="0"/>
              <a:t>Discussion on Study Sessions </a:t>
            </a:r>
            <a:r>
              <a:rPr lang="en-US" sz="3000" dirty="0"/>
              <a:t>(continued)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3210" y="1815606"/>
            <a:ext cx="8895806" cy="3368842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Session 1:</a:t>
            </a:r>
            <a:r>
              <a:rPr lang="en-US" dirty="0"/>
              <a:t> </a:t>
            </a:r>
            <a:r>
              <a:rPr lang="en-US" b="1" dirty="0"/>
              <a:t>A Bold Vision for CTE in CA (Sep)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What Has Changed?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Where Do We Want to Go?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Role of State Systems and Leaders in Driving Innovation in High-Quality CTE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Building and Sustaining Pathways Partnerships</a:t>
            </a:r>
          </a:p>
          <a:p>
            <a:pPr lvl="1"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779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17" y="510550"/>
            <a:ext cx="9670810" cy="1470649"/>
          </a:xfrm>
        </p:spPr>
        <p:txBody>
          <a:bodyPr/>
          <a:lstStyle/>
          <a:p>
            <a:r>
              <a:rPr lang="en-US" sz="4400" dirty="0"/>
              <a:t>Discussion on Study Sessions </a:t>
            </a:r>
            <a:r>
              <a:rPr lang="en-US" sz="3000" dirty="0"/>
              <a:t>(continued</a:t>
            </a:r>
            <a:r>
              <a:rPr lang="en-US" sz="3000" baseline="30000" dirty="0"/>
              <a:t>1</a:t>
            </a:r>
            <a:r>
              <a:rPr lang="en-US" sz="3000" dirty="0"/>
              <a:t>)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819" y="1841500"/>
            <a:ext cx="8895806" cy="4711700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Session 2:</a:t>
            </a:r>
            <a:r>
              <a:rPr lang="en-US" dirty="0"/>
              <a:t> </a:t>
            </a:r>
            <a:r>
              <a:rPr lang="en-US" b="1" dirty="0"/>
              <a:t>Innovative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/>
              <a:t>High-Quality CTE </a:t>
            </a:r>
            <a:r>
              <a:rPr lang="en-US" dirty="0"/>
              <a:t>(Nov)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Deep Dive: Areas of Innovation and Focus for the State Plan for CTE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Opportunities for Advancing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the Areas of Focus for California’s State Plan for CTE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Summary of Discussion and Next Steps</a:t>
            </a:r>
          </a:p>
          <a:p>
            <a:pPr lvl="1">
              <a:spcAft>
                <a:spcPts val="1200"/>
              </a:spcAft>
            </a:pPr>
            <a:endParaRPr lang="en-US" dirty="0"/>
          </a:p>
          <a:p>
            <a:pPr lvl="1">
              <a:spcAft>
                <a:spcPts val="1200"/>
              </a:spcAft>
            </a:pPr>
            <a:endParaRPr lang="en-US" dirty="0"/>
          </a:p>
          <a:p>
            <a:pPr lvl="1">
              <a:spcAft>
                <a:spcPts val="1200"/>
              </a:spcAft>
            </a:pPr>
            <a:endParaRPr lang="en-US" dirty="0"/>
          </a:p>
          <a:p>
            <a:pPr lvl="1"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8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A2F8E-7C24-4C5C-A266-D023CD3F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1688318"/>
            <a:ext cx="9670810" cy="1405060"/>
          </a:xfrm>
        </p:spPr>
        <p:txBody>
          <a:bodyPr/>
          <a:lstStyle/>
          <a:p>
            <a:r>
              <a:rPr lang="en-US" dirty="0"/>
              <a:t>Discussion on Focus Groups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17" y="510551"/>
            <a:ext cx="9670810" cy="1149530"/>
          </a:xfrm>
        </p:spPr>
        <p:txBody>
          <a:bodyPr/>
          <a:lstStyle/>
          <a:p>
            <a:pPr algn="ctr"/>
            <a:r>
              <a:rPr lang="en-US" sz="4400"/>
              <a:t>Discussion on Focus Groups</a:t>
            </a:r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3210" y="1815606"/>
            <a:ext cx="8895806" cy="336884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Leverage Feedback from Previously Conducted Perkins Stakeholders Meetings</a:t>
            </a:r>
          </a:p>
          <a:p>
            <a:pPr>
              <a:spcAft>
                <a:spcPts val="1200"/>
              </a:spcAft>
            </a:pPr>
            <a:r>
              <a:rPr lang="en-US" dirty="0"/>
              <a:t>15 Focus Group Meetings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Areas of Focus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Cross-Section of Stakeholders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97755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Widescreen</PresentationFormat>
  <Paragraphs>114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1_Office Theme</vt:lpstr>
      <vt:lpstr>An Update on the California State Plan for Career Technical Education Item 02</vt:lpstr>
      <vt:lpstr>Overview</vt:lpstr>
      <vt:lpstr>Project Context and Overview</vt:lpstr>
      <vt:lpstr>State Plan Framework</vt:lpstr>
      <vt:lpstr>Discussion on Study Sessions</vt:lpstr>
      <vt:lpstr>Discussion on Study Sessions (continued)</vt:lpstr>
      <vt:lpstr>Discussion on Study Sessions (continued1)</vt:lpstr>
      <vt:lpstr>Discussion on Focus Groups </vt:lpstr>
      <vt:lpstr>Discussion on Focus Groups</vt:lpstr>
      <vt:lpstr>Discussion on Timeline</vt:lpstr>
      <vt:lpstr>Phased Approach</vt:lpstr>
      <vt:lpstr>Phase 1</vt:lpstr>
      <vt:lpstr>Phase 2</vt:lpstr>
      <vt:lpstr>Phase 2 (continued)</vt:lpstr>
      <vt:lpstr>Phase 3</vt:lpstr>
      <vt:lpstr>Phase 4</vt:lpstr>
      <vt:lpstr>Questions and Discussion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Aug 21 Item 02 Slides - General Information (CA Dept of Education)</dc:title>
  <dc:subject>California Workforce Pathways Joint Advisory Committee (CWPJAC) presentation slides for agenda item 02 an update on the California state plan for career technical education.</dc:subject>
  <dc:creator/>
  <cp:lastModifiedBy/>
  <cp:revision>1</cp:revision>
  <dcterms:created xsi:type="dcterms:W3CDTF">2024-06-04T20:44:31Z</dcterms:created>
  <dcterms:modified xsi:type="dcterms:W3CDTF">2024-06-04T20:45:04Z</dcterms:modified>
</cp:coreProperties>
</file>