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3" r:id="rId2"/>
  </p:sldMasterIdLst>
  <p:notesMasterIdLst>
    <p:notesMasterId r:id="rId10"/>
  </p:notesMasterIdLst>
  <p:handoutMasterIdLst>
    <p:handoutMasterId r:id="rId11"/>
  </p:handoutMasterIdLst>
  <p:sldIdLst>
    <p:sldId id="256" r:id="rId3"/>
    <p:sldId id="599" r:id="rId4"/>
    <p:sldId id="600" r:id="rId5"/>
    <p:sldId id="466" r:id="rId6"/>
    <p:sldId id="597" r:id="rId7"/>
    <p:sldId id="595" r:id="rId8"/>
    <p:sldId id="596" r:id="rId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7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42" d="100"/>
          <a:sy n="142" d="100"/>
        </p:scale>
        <p:origin x="25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/>
              <a:t>September 25, 2020</a:t>
            </a:r>
          </a:p>
          <a:p>
            <a:r>
              <a:rPr lang="en-US" dirty="0"/>
              <a:t>Item 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54F5586-A821-4E56-9650-933E50306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94D6-A294-4528-80A6-9685813EA374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004F-AC0E-4FF9-A9A4-4EC1F4EAF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7004F-AC0E-4FF9-A9A4-4EC1F4EAF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1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572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4515B4-EC6A-4EC9-9A87-77048BFBBA97}"/>
              </a:ext>
            </a:extLst>
          </p:cNvPr>
          <p:cNvSpPr/>
          <p:nvPr userDrawn="1"/>
        </p:nvSpPr>
        <p:spPr>
          <a:xfrm>
            <a:off x="11550830" y="635280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2881259-AA62-45A9-A9A2-41309B101D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F688EC-D554-4321-ACF9-1FE2B21EB7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269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9CEE21B-3A86-3B4A-935C-DB7F5A9685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2180" y="5969131"/>
            <a:ext cx="632460" cy="632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1A1D9-FD7F-4AA4-AA9D-18DCCC7AE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th2Work@cde.c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5EC9D0-D19A-4106-ABF6-A2887B787B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498514" y="-298686"/>
            <a:ext cx="9693486" cy="606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700" dirty="0">
                <a:effectLst/>
                <a:ea typeface="Times New Roman" panose="02020603050405020304" pitchFamily="18" charset="0"/>
              </a:rPr>
              <a:t>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</a:t>
            </a:r>
            <a:br>
              <a:rPr lang="en-US" sz="2400" dirty="0"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7842" y="4163394"/>
            <a:ext cx="9381251" cy="8140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84402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8BE-9154-45FA-BF2B-A952A0C5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550058"/>
            <a:ext cx="9670810" cy="1405060"/>
          </a:xfrm>
        </p:spPr>
        <p:txBody>
          <a:bodyPr/>
          <a:lstStyle/>
          <a:p>
            <a:r>
              <a:rPr lang="en-US" dirty="0"/>
              <a:t>CTEIG and K –12 SWP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4FA4-DD5B-41A0-9CB8-F12C7E5E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Sister programs</a:t>
            </a:r>
          </a:p>
          <a:p>
            <a:r>
              <a:rPr lang="en-US" sz="3200" dirty="0"/>
              <a:t>California CTEIG program purpose is to </a:t>
            </a:r>
            <a:r>
              <a:rPr lang="en-US" sz="3200" b="1" dirty="0"/>
              <a:t>encourage, maintain, </a:t>
            </a:r>
            <a:r>
              <a:rPr lang="en-US" sz="3200" dirty="0"/>
              <a:t>and </a:t>
            </a:r>
            <a:r>
              <a:rPr lang="en-US" sz="3200" b="1" dirty="0"/>
              <a:t>strengthen the delivery of CTE programs.</a:t>
            </a:r>
          </a:p>
          <a:p>
            <a:r>
              <a:rPr lang="en-US" sz="3200" dirty="0"/>
              <a:t>K–12 SWP purpose is to </a:t>
            </a:r>
            <a:r>
              <a:rPr lang="en-US" sz="3200" b="1" dirty="0"/>
              <a:t>create, support, or expand high-quality CTE programs at the K–12 level that are aligned with the workforce development efforts </a:t>
            </a:r>
            <a:r>
              <a:rPr lang="en-US" sz="3200" dirty="0"/>
              <a:t>occurring through the Strong Workforce Program (SWP). </a:t>
            </a:r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8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6D0C-574B-43D3-A2E9-34C3312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745268"/>
            <a:ext cx="9670810" cy="1405060"/>
          </a:xfrm>
        </p:spPr>
        <p:txBody>
          <a:bodyPr/>
          <a:lstStyle/>
          <a:p>
            <a:r>
              <a:rPr lang="en-US" dirty="0"/>
              <a:t>CTEIG and K –12 SWP 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4796-800B-4181-9FDA-E236E507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2202881"/>
            <a:ext cx="9670810" cy="42309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CTEIG program specifically addresses high-quality CTE at the K–12 local educational agency (LEA) level, while the K–12 SWP connects K–12 LEA high-quality CTE programs that align to community college workforce development efforts creating seamless pathways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94367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29" y="382533"/>
            <a:ext cx="9713323" cy="2148793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CTEIG Application Process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787" y="2642839"/>
            <a:ext cx="8895806" cy="3144643"/>
          </a:xfrm>
        </p:spPr>
        <p:txBody>
          <a:bodyPr>
            <a:noAutofit/>
          </a:bodyPr>
          <a:lstStyle/>
          <a:p>
            <a:r>
              <a:rPr lang="en-US" sz="3200" dirty="0"/>
              <a:t>FY 2021-22 Application released on April 7, 2021</a:t>
            </a:r>
          </a:p>
          <a:p>
            <a:r>
              <a:rPr lang="en-US" sz="3200" dirty="0"/>
              <a:t>Applications due June 2, 2021</a:t>
            </a:r>
          </a:p>
          <a:p>
            <a:r>
              <a:rPr lang="en-US" sz="3200" dirty="0"/>
              <a:t>Career and College Transition Division to read and score grants during June through August</a:t>
            </a:r>
          </a:p>
          <a:p>
            <a:r>
              <a:rPr lang="en-US" sz="3200" dirty="0"/>
              <a:t>January 2022 anticipated State Board of Education approval of allocations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883060-9A1D-4471-AC6D-D88850F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317" y="839325"/>
            <a:ext cx="9670810" cy="1149530"/>
          </a:xfrm>
        </p:spPr>
        <p:txBody>
          <a:bodyPr/>
          <a:lstStyle/>
          <a:p>
            <a:r>
              <a:rPr lang="en-US" sz="4400" dirty="0"/>
              <a:t>Fiscal Year 2021–22 </a:t>
            </a:r>
            <a:br>
              <a:rPr lang="en-US" sz="4400" dirty="0"/>
            </a:br>
            <a:r>
              <a:rPr lang="en-US" sz="4400" dirty="0"/>
              <a:t>Career Technical Education Incentive Grant Application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F18A-66AB-4A71-AF61-62BC2000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19" y="2528819"/>
            <a:ext cx="8895806" cy="423986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Changes to the FY 2021–22  Application</a:t>
            </a:r>
          </a:p>
          <a:p>
            <a:pPr lvl="0"/>
            <a:r>
              <a:rPr lang="en-US" sz="3200" dirty="0"/>
              <a:t>Total grant funds available: $300 million</a:t>
            </a:r>
          </a:p>
          <a:p>
            <a:pPr lvl="0"/>
            <a:r>
              <a:rPr lang="en-US" sz="3200" dirty="0"/>
              <a:t>Applicant match must be encumbered during the first fiscal year of the grant</a:t>
            </a:r>
          </a:p>
          <a:p>
            <a:pPr lvl="0"/>
            <a:r>
              <a:rPr lang="en-US" sz="3200" dirty="0"/>
              <a:t>CTE-based Advanced Placement, International Baccalaureate and dual enrollment programs are eligible to apply for CTEIG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65E540-517E-477A-B14D-30FCE6BD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498050"/>
            <a:ext cx="9550061" cy="1103297"/>
          </a:xfrm>
        </p:spPr>
        <p:txBody>
          <a:bodyPr/>
          <a:lstStyle/>
          <a:p>
            <a:r>
              <a:rPr lang="en-US" sz="4400" dirty="0"/>
              <a:t>Member Comments 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9B38A9-A43B-4396-8965-E8E1701B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435099"/>
            <a:ext cx="9550062" cy="482502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Members,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dirty="0"/>
              <a:t>Please use the “Raise Hand” feature in Zoom which can be found in the “Participant” tab. Staff will call your name so you can make your comment.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/>
              <a:t>Please remember to lower your hand and place yourself on mute after you have completed your comment.</a:t>
            </a:r>
          </a:p>
        </p:txBody>
      </p:sp>
    </p:spTree>
    <p:extLst>
      <p:ext uri="{BB962C8B-B14F-4D97-AF65-F5344CB8AC3E}">
        <p14:creationId xmlns:p14="http://schemas.microsoft.com/office/powerpoint/2010/main" val="199383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B47517-D549-4132-93C8-6C2C90DF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4485"/>
            <a:ext cx="9550061" cy="1103297"/>
          </a:xfrm>
        </p:spPr>
        <p:txBody>
          <a:bodyPr/>
          <a:lstStyle/>
          <a:p>
            <a:r>
              <a:rPr lang="en-US" sz="4400" dirty="0"/>
              <a:t>Public Comment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B1C465-C2BE-4B45-9D1B-4BECF0E2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070" y="1153551"/>
            <a:ext cx="9550062" cy="510657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Zoom</a:t>
            </a:r>
          </a:p>
          <a:p>
            <a:pPr marL="0" indent="0">
              <a:buNone/>
            </a:pPr>
            <a:r>
              <a:rPr lang="en-US" sz="2400" dirty="0"/>
              <a:t>Register at: </a:t>
            </a:r>
            <a:r>
              <a:rPr lang="en-US" sz="2400" strike="sngStrike" dirty="0"/>
              <a:t>https://us02web.zoom.us/webinar/register/WN_NHMP3Wl9QQaHNikgfj2FsA</a:t>
            </a:r>
            <a:r>
              <a:rPr lang="en-US" sz="2400" dirty="0"/>
              <a:t> [Link is no longer valid and has been removed.]</a:t>
            </a:r>
          </a:p>
          <a:p>
            <a:pPr marL="0" indent="0">
              <a:buNone/>
            </a:pPr>
            <a:r>
              <a:rPr lang="en-US" sz="2400" dirty="0"/>
              <a:t>When logging into Zoom please use your first and last name to provide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Email</a:t>
            </a:r>
          </a:p>
          <a:p>
            <a:pPr marL="0" lvl="1" indent="0">
              <a:buNone/>
            </a:pPr>
            <a:r>
              <a:rPr lang="en-US" sz="2400" dirty="0">
                <a:hlinkClick r:id="rId3" tooltip="Link tot he Path 2 Work Email Address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b="1" dirty="0"/>
              <a:t>Phone</a:t>
            </a:r>
          </a:p>
          <a:p>
            <a:pPr marL="0" lvl="1" indent="0">
              <a:buNone/>
            </a:pPr>
            <a:r>
              <a:rPr lang="fr-FR" sz="2400" dirty="0"/>
              <a:t>712-432-0075, Participant Access Code: 651905#</a:t>
            </a:r>
          </a:p>
          <a:p>
            <a:pPr marL="0" lvl="1" indent="0"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</p:spTree>
    <p:extLst>
      <p:ext uri="{BB962C8B-B14F-4D97-AF65-F5344CB8AC3E}">
        <p14:creationId xmlns:p14="http://schemas.microsoft.com/office/powerpoint/2010/main" val="309570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39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Source Sans Pro</vt:lpstr>
      <vt:lpstr>Times New Roman</vt:lpstr>
      <vt:lpstr>Office Theme</vt:lpstr>
      <vt:lpstr>California Community Colleges - Primary (White)</vt:lpstr>
      <vt:lpstr>Career Technical Education Incentive Grant (CTEIG) and the Kindergarten through Grade Twelve Strong Workforce Program (K–12 SWP): Update on the 2021–22 CTEIG Application Process and Timeline; the 2021–22 K–12 SWP Application Process and Timeline; and Kindergarten through Grade Fourteen (K–14) Technical Assistance Providers and Workforce Pathways Coordinators.    </vt:lpstr>
      <vt:lpstr>CTEIG and K –12 SWP</vt:lpstr>
      <vt:lpstr>CTEIG and K –12 SWP  Continued</vt:lpstr>
      <vt:lpstr>Fiscal Year 2021–22  CTEIG Application Process</vt:lpstr>
      <vt:lpstr>Fiscal Year 2021–22  Career Technical Education Incentive Grant Application</vt:lpstr>
      <vt:lpstr>Member Comments </vt:lpstr>
      <vt:lpstr>Public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September 21 Agenda Item 03 Slides 1 - General Information (CA Dept of Education)</dc:title>
  <dc:subject>California Workforce Pathways Joint Advisory Committee (CWPJAC) Update on the Career Technical Education Incentive Grant and Kindergarten Through Grade Twelve Strong Workforce Program.</dc:subject>
  <dc:creator/>
  <cp:lastModifiedBy/>
  <cp:revision>1</cp:revision>
  <dcterms:created xsi:type="dcterms:W3CDTF">2024-06-04T20:39:14Z</dcterms:created>
  <dcterms:modified xsi:type="dcterms:W3CDTF">2024-06-04T20:42:04Z</dcterms:modified>
</cp:coreProperties>
</file>