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84" r:id="rId4"/>
    <p:sldId id="283" r:id="rId5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37" autoAdjust="0"/>
  </p:normalViewPr>
  <p:slideViewPr>
    <p:cSldViewPr snapToGrid="0">
      <p:cViewPr varScale="1">
        <p:scale>
          <a:sx n="91" d="100"/>
          <a:sy n="91" d="100"/>
        </p:scale>
        <p:origin x="6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285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r>
              <a:rPr lang="en-US" dirty="0" smtClean="0"/>
              <a:t>California Workforce Pathways</a:t>
            </a:r>
          </a:p>
          <a:p>
            <a:r>
              <a:rPr lang="en-US" dirty="0" smtClean="0"/>
              <a:t>Joint Advisory Committee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r>
              <a:rPr lang="en-US" dirty="0" smtClean="0"/>
              <a:t>Item 02 Slides</a:t>
            </a:r>
          </a:p>
          <a:p>
            <a:r>
              <a:rPr lang="en-US" dirty="0" smtClean="0"/>
              <a:t>February 19,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054F5586-A821-4E56-9650-933E50306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53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225"/>
            <a:ext cx="5588000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CC4FD-49AC-465D-A676-A8B603D6B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140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7000">
              <a:schemeClr val="accent1">
                <a:lumMod val="75000"/>
              </a:schemeClr>
            </a:gs>
            <a:gs pos="15000">
              <a:schemeClr val="accent1">
                <a:lumMod val="75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7344" y="393409"/>
            <a:ext cx="9381251" cy="2455562"/>
          </a:xfrm>
          <a:prstGeom prst="rect">
            <a:avLst/>
          </a:prstGeom>
        </p:spPr>
        <p:txBody>
          <a:bodyPr anchor="ctr"/>
          <a:lstStyle>
            <a:lvl1pPr algn="ctr">
              <a:defRPr sz="7200" b="1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870163" y="5418476"/>
            <a:ext cx="248440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cap="none" spc="0" dirty="0" smtClean="0">
                <a:ln w="0"/>
                <a:solidFill>
                  <a:schemeClr val="tx1"/>
                </a:solidFill>
                <a:effectLst/>
              </a:rPr>
              <a:t>CALIFORNIA DEPARTMENT </a:t>
            </a:r>
          </a:p>
          <a:p>
            <a:pPr algn="ctr"/>
            <a:r>
              <a:rPr lang="en-US" sz="1600" b="1" cap="none" spc="0" dirty="0" smtClean="0">
                <a:ln w="0"/>
                <a:solidFill>
                  <a:schemeClr val="tx1"/>
                </a:solidFill>
                <a:effectLst/>
              </a:rPr>
              <a:t>OF </a:t>
            </a:r>
            <a:r>
              <a:rPr lang="en-US" sz="1600" b="1" kern="1200" dirty="0" smtClean="0">
                <a:ln w="0"/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</a:t>
            </a:r>
          </a:p>
          <a:p>
            <a:pPr algn="ctr"/>
            <a:r>
              <a:rPr lang="en-US" sz="1400" b="0" cap="none" spc="0" dirty="0" smtClean="0">
                <a:ln w="0"/>
                <a:solidFill>
                  <a:schemeClr val="tx1"/>
                </a:solidFill>
                <a:effectLst/>
              </a:rPr>
              <a:t>Tony Thurmond,</a:t>
            </a:r>
          </a:p>
          <a:p>
            <a:pPr algn="ctr"/>
            <a:r>
              <a:rPr lang="en-US" sz="1400" b="0" cap="none" spc="0" dirty="0" smtClean="0">
                <a:ln w="0"/>
                <a:solidFill>
                  <a:schemeClr val="tx1"/>
                </a:solidFill>
                <a:effectLst/>
              </a:rPr>
              <a:t>State Superintendent of </a:t>
            </a:r>
          </a:p>
          <a:p>
            <a:pPr algn="ctr"/>
            <a:r>
              <a:rPr lang="en-US" sz="1400" b="0" cap="none" spc="0" dirty="0" smtClean="0">
                <a:ln w="0"/>
                <a:solidFill>
                  <a:schemeClr val="tx1"/>
                </a:solidFill>
                <a:effectLst/>
              </a:rPr>
              <a:t>Public Instruction</a:t>
            </a:r>
            <a:endParaRPr lang="en-US" sz="1400" b="0" cap="none" spc="0" dirty="0">
              <a:ln w="0"/>
              <a:solidFill>
                <a:schemeClr val="tx1"/>
              </a:solidFill>
              <a:effectLst/>
            </a:endParaRPr>
          </a:p>
        </p:txBody>
      </p:sp>
      <p:pic>
        <p:nvPicPr>
          <p:cNvPr id="4" name="Picture 3" descr="The logo for the California Department of Education" title="California Department of Education Seal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482" y="4486529"/>
            <a:ext cx="938971" cy="938971"/>
          </a:xfrm>
          <a:prstGeom prst="rect">
            <a:avLst/>
          </a:prstGeom>
        </p:spPr>
      </p:pic>
      <p:pic>
        <p:nvPicPr>
          <p:cNvPr id="5" name="Picture 4" descr="The logo for the California Collunity Colleges Chancellor's Office" title="California Collunity Colleges Chancellor's Office Seal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609" y="4548691"/>
            <a:ext cx="876809" cy="876809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13314" y="5425500"/>
            <a:ext cx="238340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n w="0"/>
                <a:effectLst/>
              </a:rPr>
              <a:t>CALIFORNIA</a:t>
            </a:r>
            <a:r>
              <a:rPr lang="en-US" sz="1600" b="1" baseline="0" dirty="0" smtClean="0">
                <a:ln w="0"/>
                <a:effectLst/>
              </a:rPr>
              <a:t> COMMUNITY COLLEGES CHANCELLOR’S OFFICE</a:t>
            </a:r>
            <a:endParaRPr lang="en-US" sz="1600" b="1" dirty="0" smtClean="0">
              <a:ln w="0"/>
              <a:effectLst/>
            </a:endParaRPr>
          </a:p>
          <a:p>
            <a:pPr algn="ctr"/>
            <a:r>
              <a:rPr lang="en-US" sz="1400" dirty="0" smtClean="0">
                <a:ln w="0"/>
                <a:effectLst/>
              </a:rPr>
              <a:t>Eloy Ortiz Oakley, Chancellor</a:t>
            </a:r>
            <a:endParaRPr lang="en-US" sz="1400" dirty="0">
              <a:ln w="0"/>
              <a:effectLst/>
            </a:endParaRP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 flipV="1">
            <a:off x="9645010" y="2767616"/>
            <a:ext cx="552443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 descr="The logo for the California State Board of Education" title="State Board of Education Seal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046" y="4548691"/>
            <a:ext cx="922457" cy="919941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2323071" y="5425500"/>
            <a:ext cx="24844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n w="0"/>
                <a:effectLst/>
              </a:rPr>
              <a:t>STATE BOARD</a:t>
            </a:r>
          </a:p>
          <a:p>
            <a:pPr algn="ctr"/>
            <a:r>
              <a:rPr lang="en-US" sz="1600" b="1" dirty="0" smtClean="0">
                <a:ln w="0"/>
                <a:effectLst/>
              </a:rPr>
              <a:t>OF EDUCATION</a:t>
            </a:r>
          </a:p>
          <a:p>
            <a:pPr algn="ctr"/>
            <a:r>
              <a:rPr lang="en-US" sz="1400" dirty="0" smtClean="0">
                <a:ln w="0"/>
                <a:effectLst/>
              </a:rPr>
              <a:t>Michael Kirst, Ph.D.,</a:t>
            </a:r>
          </a:p>
          <a:p>
            <a:pPr algn="ctr"/>
            <a:r>
              <a:rPr lang="en-US" sz="1400" dirty="0" smtClean="0">
                <a:ln w="0"/>
                <a:effectLst/>
              </a:rPr>
              <a:t>State Board President</a:t>
            </a:r>
            <a:endParaRPr lang="en-US" sz="1400" dirty="0">
              <a:ln w="0"/>
              <a:effectLst/>
            </a:endParaRPr>
          </a:p>
        </p:txBody>
      </p:sp>
      <p:pic>
        <p:nvPicPr>
          <p:cNvPr id="14" name="Picture 13" descr="The logo for career technical education in California. CTE, Learning that works for California." title="California career technical education logo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437343" y="2943048"/>
            <a:ext cx="9381251" cy="1384561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95720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7000">
              <a:schemeClr val="accent1">
                <a:lumMod val="75000"/>
              </a:schemeClr>
            </a:gs>
            <a:gs pos="15000">
              <a:schemeClr val="accent1">
                <a:lumMod val="75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5"/>
            <a:ext cx="9030729" cy="1571959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2302209"/>
            <a:ext cx="9030730" cy="387475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0680" y="6334919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EBF1CEF3-BBD9-437A-B4C7-8968022D38F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lowchart: Stored Data 6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he logo for career technical education in California. CTE, Learning that works for California." title="California career technical education logo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0" name="Picture 9" descr="The logo for the California Department of Education" title="California Department of Education Seal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2" name="Picture 11" descr="The logo for the California Community Colleges Chancellor's Office" title="California Community Colleges Chancellor's Office Seal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1" name="Picture 10" descr="The logo for the California State Board of Education" title="State Board of Education Seal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92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gradFill>
          <a:gsLst>
            <a:gs pos="7000">
              <a:schemeClr val="accent1">
                <a:lumMod val="75000"/>
              </a:schemeClr>
            </a:gs>
            <a:gs pos="15000">
              <a:schemeClr val="accent1">
                <a:lumMod val="75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5"/>
            <a:ext cx="9030729" cy="1583991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3070" y="2286001"/>
            <a:ext cx="4469616" cy="3890962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126" y="2286001"/>
            <a:ext cx="4469674" cy="3890962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Stored Data 8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The logo for career technical education in California. CTE, Learning that works for California." title="California career technical education logo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0680" y="6334919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EBF1CEF3-BBD9-437A-B4C7-8968022D38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The logo for the California Department of Education" title="California Department of Education Seal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4" name="Picture 13" descr="The logo for the California Community Colleges Chancellor's Office" title="California Community Colleges Chancellor's Office Seal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7" name="Picture 16" descr="The logo for the California State Board of Education" title="State Board of Education Seal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06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00">
              <a:schemeClr val="accent1">
                <a:lumMod val="75000"/>
              </a:schemeClr>
            </a:gs>
            <a:gs pos="15000">
              <a:schemeClr val="accent1">
                <a:lumMod val="75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5347707"/>
            <a:ext cx="1169774" cy="1169774"/>
          </a:xfrm>
          <a:prstGeom prst="rect">
            <a:avLst/>
          </a:prstGeom>
        </p:spPr>
      </p:pic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logo for career technical education in California. CTE, Learning that works for California." title="California career technical education logo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4" name="Picture 13" descr="The logo for the California Department of Education" title="California Department of Education Seal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5" name="Picture 14" descr="The logo for the California Community Colleges Chancellor's Office" title="California Community Colleges Chancellor's Office Seal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8" name="Picture 17" descr="The logo for the California State Board of Education" title="State Board of Education Seal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1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2437342" y="325821"/>
            <a:ext cx="9381251" cy="326294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</a:pPr>
            <a:r>
              <a:rPr lang="en-US" sz="4000" dirty="0" smtClean="0"/>
              <a:t>State CTE Initiatives Update</a:t>
            </a:r>
            <a:br>
              <a:rPr lang="en-US" sz="4000" dirty="0" smtClean="0"/>
            </a:br>
            <a:r>
              <a:rPr lang="en-US" sz="4000" dirty="0" smtClean="0"/>
              <a:t>Career Technical Education Incentive Grant and </a:t>
            </a:r>
            <a:br>
              <a:rPr lang="en-US" sz="4000" dirty="0" smtClean="0"/>
            </a:br>
            <a:r>
              <a:rPr lang="en-US" sz="4000" dirty="0" smtClean="0"/>
              <a:t>Kindergarten thorough 12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Strong Workforce Program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39973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4670" y="172720"/>
            <a:ext cx="9030729" cy="1447735"/>
          </a:xfrm>
        </p:spPr>
        <p:txBody>
          <a:bodyPr/>
          <a:lstStyle/>
          <a:p>
            <a:r>
              <a:rPr lang="en-US" sz="4000" dirty="0" smtClean="0"/>
              <a:t>Career Technical Education Incentive Grant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2110" y="1524001"/>
            <a:ext cx="9030730" cy="4840271"/>
          </a:xfrm>
        </p:spPr>
        <p:txBody>
          <a:bodyPr/>
          <a:lstStyle/>
          <a:p>
            <a:r>
              <a:rPr lang="en-US" dirty="0" smtClean="0"/>
              <a:t>$150 Million ongoing funding</a:t>
            </a:r>
          </a:p>
          <a:p>
            <a:r>
              <a:rPr lang="en-US" dirty="0" smtClean="0"/>
              <a:t>Request For Applications released on December 19, 2018. Application submission window closed on January 25, 2019</a:t>
            </a:r>
          </a:p>
          <a:p>
            <a:r>
              <a:rPr lang="en-US" dirty="0" smtClean="0"/>
              <a:t>The California Department of Education received 378 applications total</a:t>
            </a:r>
          </a:p>
          <a:p>
            <a:r>
              <a:rPr lang="en-US" dirty="0" smtClean="0"/>
              <a:t>42 application were not eligible </a:t>
            </a:r>
          </a:p>
          <a:p>
            <a:r>
              <a:rPr lang="en-US" dirty="0" smtClean="0"/>
              <a:t>Total amount requested was approximately $352 </a:t>
            </a:r>
            <a:r>
              <a:rPr lang="en-US" dirty="0"/>
              <a:t>M</a:t>
            </a:r>
            <a:r>
              <a:rPr lang="en-US" dirty="0" smtClean="0"/>
              <a:t>illion</a:t>
            </a:r>
          </a:p>
          <a:p>
            <a:r>
              <a:rPr lang="en-US" dirty="0" smtClean="0"/>
              <a:t>March State Board of Education allocations will </a:t>
            </a:r>
            <a:r>
              <a:rPr lang="en-US" smtClean="0"/>
              <a:t>be presented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CEF3-BBD9-437A-B4C7-8968022D38F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1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K–12 Strong Workforce Program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2302209"/>
            <a:ext cx="9030730" cy="4397835"/>
          </a:xfrm>
        </p:spPr>
        <p:txBody>
          <a:bodyPr/>
          <a:lstStyle/>
          <a:p>
            <a:r>
              <a:rPr lang="en-US" dirty="0" smtClean="0"/>
              <a:t>$164 Million in ongoing funding for Career Technical Education</a:t>
            </a:r>
          </a:p>
          <a:p>
            <a:r>
              <a:rPr lang="en-US" dirty="0" smtClean="0"/>
              <a:t>Request For Applications(RFA) is in process, deadline for applications is March 15, 2019</a:t>
            </a:r>
          </a:p>
          <a:p>
            <a:r>
              <a:rPr lang="en-US" dirty="0" smtClean="0"/>
              <a:t>K–12 Selection Committee members are in place to score applications once RFA closes</a:t>
            </a:r>
          </a:p>
          <a:p>
            <a:r>
              <a:rPr lang="en-US" dirty="0" smtClean="0"/>
              <a:t>Notification of grant awards is April 30, 2019</a:t>
            </a:r>
          </a:p>
          <a:p>
            <a:r>
              <a:rPr lang="en-US" dirty="0" smtClean="0"/>
              <a:t>NOVA application platform demonstration</a:t>
            </a:r>
          </a:p>
          <a:p>
            <a:r>
              <a:rPr lang="en-US" dirty="0" smtClean="0"/>
              <a:t>Questions??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CEF3-BBD9-437A-B4C7-8968022D38F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955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620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126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State CTE Initiatives Update Career Technical Education Incentive Grant and  Kindergarten thorough 12th Grade Strong Workforce Program </vt:lpstr>
      <vt:lpstr>Career Technical Education Incentive Grant</vt:lpstr>
      <vt:lpstr>K–12 Strong Workforce Program </vt:lpstr>
      <vt:lpstr>Thank you </vt:lpstr>
    </vt:vector>
  </TitlesOfParts>
  <Company>CA Department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CTEIG and K-12 Strong Workforce Program - California Workforce Pathways (CA Dept of Education)</dc:title>
  <dc:subject>State CTE Initiatives Update Career Technical Education Incentive Grant and Kindergarten thorough 12th Grade Strong Workforce Program.</dc:subject>
  <dc:creator>Lisa Reimers</dc:creator>
  <cp:lastModifiedBy>Samuel Lee</cp:lastModifiedBy>
  <cp:revision>79</cp:revision>
  <cp:lastPrinted>2018-12-28T20:59:49Z</cp:lastPrinted>
  <dcterms:created xsi:type="dcterms:W3CDTF">2017-09-26T18:37:33Z</dcterms:created>
  <dcterms:modified xsi:type="dcterms:W3CDTF">2019-02-15T18:40:33Z</dcterms:modified>
</cp:coreProperties>
</file>