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91" r:id="rId5"/>
    <p:sldId id="259" r:id="rId6"/>
    <p:sldId id="288" r:id="rId7"/>
    <p:sldId id="287" r:id="rId8"/>
    <p:sldId id="286" r:id="rId9"/>
    <p:sldId id="260" r:id="rId10"/>
    <p:sldId id="289" r:id="rId11"/>
    <p:sldId id="276" r:id="rId12"/>
    <p:sldId id="284" r:id="rId13"/>
    <p:sldId id="279" r:id="rId14"/>
    <p:sldId id="278" r:id="rId15"/>
    <p:sldId id="280" r:id="rId16"/>
    <p:sldId id="274" r:id="rId17"/>
    <p:sldId id="285" r:id="rId18"/>
    <p:sldId id="281" r:id="rId19"/>
    <p:sldId id="282" r:id="rId20"/>
    <p:sldId id="283" r:id="rId21"/>
    <p:sldId id="273" r:id="rId22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de Cos" initials="PdC" lastIdx="4" clrIdx="0">
    <p:extLst>
      <p:ext uri="{19B8F6BF-5375-455C-9EA6-DF929625EA0E}">
        <p15:presenceInfo xmlns:p15="http://schemas.microsoft.com/office/powerpoint/2012/main" userId="S-1-5-21-2608872058-1432505909-2668327341-111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48" autoAdjust="0"/>
    <p:restoredTop sz="94671" autoAdjust="0"/>
  </p:normalViewPr>
  <p:slideViewPr>
    <p:cSldViewPr snapToGrid="0">
      <p:cViewPr varScale="1">
        <p:scale>
          <a:sx n="106" d="100"/>
          <a:sy n="106" d="100"/>
        </p:scale>
        <p:origin x="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2856" y="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r>
              <a:rPr lang="en-US" dirty="0"/>
              <a:t>California Workforce Pathways</a:t>
            </a:r>
          </a:p>
          <a:p>
            <a:r>
              <a:rPr lang="en-US" dirty="0"/>
              <a:t>Joint Advisory Committee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r>
              <a:rPr lang="en-US" dirty="0"/>
              <a:t>January 31, 2020</a:t>
            </a:r>
          </a:p>
          <a:p>
            <a:r>
              <a:rPr lang="en-US" dirty="0"/>
              <a:t>Item 01 Slides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054F5586-A821-4E56-9650-933E50306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53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4B0EB8-055F-4A4F-8256-5C10A37D0E37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225"/>
            <a:ext cx="5588000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4794D-2380-40A0-9EB8-938C911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8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7344" y="393409"/>
            <a:ext cx="9381251" cy="2455562"/>
          </a:xfrm>
          <a:prstGeom prst="rect">
            <a:avLst/>
          </a:prstGeom>
        </p:spPr>
        <p:txBody>
          <a:bodyPr anchor="ctr"/>
          <a:lstStyle>
            <a:lvl1pPr algn="ctr">
              <a:defRPr sz="7200" b="1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870163" y="5418476"/>
            <a:ext cx="248440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/>
              </a:rPr>
              <a:t>CALIFORNIA DEPARTMENT 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/>
              </a:rPr>
              <a:t>OF </a:t>
            </a:r>
            <a:r>
              <a:rPr lang="en-US" sz="1600" b="1" kern="1200" dirty="0">
                <a:ln w="0"/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Tony Thurmond,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State Superintendent of 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Public Instruction</a:t>
            </a:r>
          </a:p>
        </p:txBody>
      </p:sp>
      <p:pic>
        <p:nvPicPr>
          <p:cNvPr id="4" name="Picture 3" descr="Seal of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482" y="4486529"/>
            <a:ext cx="938971" cy="938971"/>
          </a:xfrm>
          <a:prstGeom prst="rect">
            <a:avLst/>
          </a:prstGeom>
        </p:spPr>
      </p:pic>
      <p:pic>
        <p:nvPicPr>
          <p:cNvPr id="5" name="Picture 4" descr="Seal of the California Community Colleges Chancellor's Offic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609" y="4548691"/>
            <a:ext cx="876809" cy="876809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13314" y="5425500"/>
            <a:ext cx="238340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effectLst/>
              </a:rPr>
              <a:t>CALIFORNIA</a:t>
            </a:r>
            <a:r>
              <a:rPr lang="en-US" sz="1600" b="1" baseline="0" dirty="0">
                <a:ln w="0"/>
                <a:effectLst/>
              </a:rPr>
              <a:t> COMMUNITY COLLEGES CHANCELLOR’S OFFICE</a:t>
            </a:r>
            <a:endParaRPr lang="en-US" sz="1600" b="1" dirty="0">
              <a:ln w="0"/>
              <a:effectLst/>
            </a:endParaRPr>
          </a:p>
          <a:p>
            <a:pPr algn="ctr"/>
            <a:r>
              <a:rPr lang="en-US" sz="1400" dirty="0">
                <a:ln w="0"/>
                <a:effectLst/>
              </a:rPr>
              <a:t>Eloy Ortiz Oakley, Chancellor</a:t>
            </a: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 flipV="1">
            <a:off x="9645010" y="2767616"/>
            <a:ext cx="552443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 descr="Seal of the California State Board of Educatio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046" y="4548691"/>
            <a:ext cx="922457" cy="919941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323071" y="5425500"/>
            <a:ext cx="2484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effectLst/>
              </a:rPr>
              <a:t>STATE BOARD</a:t>
            </a:r>
          </a:p>
          <a:p>
            <a:pPr algn="ctr"/>
            <a:r>
              <a:rPr lang="en-US" sz="1600" b="1" dirty="0">
                <a:ln w="0"/>
                <a:effectLst/>
              </a:rPr>
              <a:t>OF EDUCATION</a:t>
            </a:r>
          </a:p>
          <a:p>
            <a:pPr algn="ctr"/>
            <a:r>
              <a:rPr lang="en-US" sz="1400" dirty="0">
                <a:ln w="0"/>
                <a:effectLst/>
              </a:rPr>
              <a:t>Linda Darling-Hammond,</a:t>
            </a:r>
          </a:p>
          <a:p>
            <a:pPr algn="ctr"/>
            <a:r>
              <a:rPr lang="en-US" sz="1400" dirty="0">
                <a:ln w="0"/>
                <a:effectLst/>
              </a:rPr>
              <a:t>State Board President</a:t>
            </a:r>
          </a:p>
        </p:txBody>
      </p:sp>
      <p:pic>
        <p:nvPicPr>
          <p:cNvPr id="14" name="Picture 13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6046B504-8DA2-42C3-8E6E-32C3E1620F9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436813" y="2955925"/>
            <a:ext cx="9381251" cy="12311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720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6031"/>
            <a:ext cx="9670810" cy="42309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lowchart: Stored Data 6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0" name="Picture 9" descr="Seal of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2" name="Picture 11" descr="Seal of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1" name="Picture 10" descr="Seal of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92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3069" y="1957754"/>
            <a:ext cx="4722499" cy="421921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03477" y="1957753"/>
            <a:ext cx="4690403" cy="4219209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Stored Data 8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2" name="Picture 11" descr="Seal of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4" name="Picture 13" descr="Seal of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7" name="Picture 16" descr="Seal of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4064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Flowchart: Stored Data 6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31340" y="261992"/>
            <a:ext cx="1035558" cy="805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487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 rot="10800000" flipH="1" flipV="1">
            <a:off x="470614" y="5347707"/>
            <a:ext cx="1169774" cy="1169774"/>
          </a:xfrm>
          <a:prstGeom prst="rect">
            <a:avLst/>
          </a:prstGeom>
        </p:spPr>
      </p:pic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4" name="Picture 13" descr="Seal of the California Department of Education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5" name="Picture 14" descr="Seal of the California Community Colleges Chancellor's Office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8" name="Picture 17" descr="Seal of the California State Board of Education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1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50478-2BD1-4B06-87CC-27E192393E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7344" y="972529"/>
            <a:ext cx="9381251" cy="2455562"/>
          </a:xfrm>
        </p:spPr>
        <p:txBody>
          <a:bodyPr/>
          <a:lstStyle/>
          <a:p>
            <a:r>
              <a:rPr lang="en-US" dirty="0"/>
              <a:t>Career Technical Education Incentive Grant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F50B-96F0-42A7-BB73-6AC35185D0D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436813" y="3453765"/>
            <a:ext cx="9381251" cy="1231106"/>
          </a:xfrm>
        </p:spPr>
        <p:txBody>
          <a:bodyPr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Posted by California Department of Education</a:t>
            </a: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January 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688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Elements of CTE Programs or Pathways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4010" y="2001414"/>
            <a:ext cx="9868930" cy="3947329"/>
          </a:xfrm>
        </p:spPr>
        <p:txBody>
          <a:bodyPr/>
          <a:lstStyle/>
          <a:p>
            <a:pPr marL="552450" indent="-51435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3000"/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Leverage CTE efforts including CTEIG, the Strengthening Career and Technical Education for the 21</a:t>
            </a:r>
            <a:r>
              <a:rPr lang="en-US" baseline="30000" dirty="0">
                <a:solidFill>
                  <a:srgbClr val="000000"/>
                </a:solidFill>
              </a:rPr>
              <a:t>st</a:t>
            </a:r>
            <a:r>
              <a:rPr lang="en-US" dirty="0">
                <a:solidFill>
                  <a:srgbClr val="000000"/>
                </a:solidFill>
              </a:rPr>
              <a:t> Century Act (Perkins V), and the Strong Workforce Program</a:t>
            </a:r>
          </a:p>
          <a:p>
            <a:pPr marL="552450" indent="-51435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3000"/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Foster collaborative partnerships between K–12 and California Community Colleges (CCCs)</a:t>
            </a:r>
          </a:p>
          <a:p>
            <a:pPr marL="552450" indent="-51435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3000"/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Align to regional priorities and opportunities</a:t>
            </a:r>
          </a:p>
          <a:p>
            <a:pPr marL="552450" indent="-51435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3000"/>
              <a:buFont typeface="+mj-lt"/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Offer pathways with high-quality CTE curriculum and instruction</a:t>
            </a:r>
          </a:p>
          <a:p>
            <a:pPr marL="914400" lvl="1" indent="-41910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3000"/>
              <a:buChar char="○"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243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en-US" dirty="0">
                <a:solidFill>
                  <a:srgbClr val="000000"/>
                </a:solidFill>
              </a:rPr>
              <a:t>–</a:t>
            </a:r>
            <a:r>
              <a:rPr lang="en-US" dirty="0"/>
              <a:t>12 SWP Timeline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FB7657C-D3F4-964E-B647-E427B07CC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648497"/>
            <a:ext cx="9670810" cy="4528466"/>
          </a:xfrm>
        </p:spPr>
        <p:txBody>
          <a:bodyPr/>
          <a:lstStyle/>
          <a:p>
            <a:r>
              <a:rPr lang="en-US" dirty="0"/>
              <a:t>Application released: November 1, 2019</a:t>
            </a:r>
          </a:p>
          <a:p>
            <a:r>
              <a:rPr lang="en-US" dirty="0"/>
              <a:t>Applications due to the CCCCO: December 18, 2019</a:t>
            </a:r>
          </a:p>
          <a:p>
            <a:r>
              <a:rPr lang="en-US" dirty="0"/>
              <a:t>Applications reviewed and scored: February 21, 2020</a:t>
            </a:r>
          </a:p>
          <a:p>
            <a:r>
              <a:rPr lang="en-US" dirty="0"/>
              <a:t>Awards announced: late February 2020</a:t>
            </a:r>
          </a:p>
          <a:p>
            <a:r>
              <a:rPr lang="en-US" dirty="0"/>
              <a:t>$150,000,000 total in awards to LEAs based on Average Daily Attendance (ADA)</a:t>
            </a:r>
          </a:p>
          <a:p>
            <a:pPr marL="914400" lvl="1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2400" dirty="0">
                <a:solidFill>
                  <a:srgbClr val="000000"/>
                </a:solidFill>
              </a:rPr>
              <a:t>Up to 140 ADA	— Up to    $250,000</a:t>
            </a:r>
          </a:p>
          <a:p>
            <a:pPr marL="914400" lvl="1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2400" dirty="0">
                <a:solidFill>
                  <a:srgbClr val="000000"/>
                </a:solidFill>
              </a:rPr>
              <a:t>Up to 550 ADA	— Up to    $500,000</a:t>
            </a:r>
          </a:p>
          <a:p>
            <a:pPr marL="914400" lvl="1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2400" dirty="0">
                <a:solidFill>
                  <a:srgbClr val="000000"/>
                </a:solidFill>
              </a:rPr>
              <a:t>Up to 10,000 ADA    — Up to $1,000,000</a:t>
            </a:r>
          </a:p>
          <a:p>
            <a:pPr marL="914400" lvl="1" indent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2400" dirty="0">
                <a:solidFill>
                  <a:srgbClr val="000000"/>
                </a:solidFill>
              </a:rPr>
              <a:t>Over 10,000 ADA     — Up to $2,000,000</a:t>
            </a:r>
            <a:endParaRPr lang="en-US" sz="24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443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K12 SWP Review and Award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FB7657C-D3F4-964E-B647-E427B07CC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Applications read, reviewed, and scored by Regional Selection Committees</a:t>
            </a:r>
          </a:p>
          <a:p>
            <a:r>
              <a:rPr lang="en-US" dirty="0"/>
              <a:t>Eight Regional teams</a:t>
            </a:r>
          </a:p>
          <a:p>
            <a:r>
              <a:rPr lang="en-US" dirty="0"/>
              <a:t>Approximately 200 Selection Committee members across the state</a:t>
            </a:r>
          </a:p>
          <a:p>
            <a:r>
              <a:rPr lang="en-US" dirty="0"/>
              <a:t>Representatives of K</a:t>
            </a:r>
            <a:r>
              <a:rPr lang="en-US" dirty="0">
                <a:solidFill>
                  <a:srgbClr val="000000"/>
                </a:solidFill>
              </a:rPr>
              <a:t>–</a:t>
            </a:r>
            <a:r>
              <a:rPr lang="en-US" dirty="0"/>
              <a:t>12 CTE, Charters, Counselors, and Business and Industry</a:t>
            </a:r>
            <a:endParaRPr lang="en-US" sz="24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354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46140-DA64-416F-8B24-725B07432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en-US" dirty="0">
                <a:solidFill>
                  <a:srgbClr val="000000"/>
                </a:solidFill>
              </a:rPr>
              <a:t>–</a:t>
            </a:r>
            <a:r>
              <a:rPr lang="en-US" dirty="0"/>
              <a:t>12 SWP </a:t>
            </a:r>
            <a:br>
              <a:rPr lang="en-US" dirty="0"/>
            </a:br>
            <a:r>
              <a:rPr lang="en-US" dirty="0"/>
              <a:t>Year One and Year Two</a:t>
            </a:r>
          </a:p>
        </p:txBody>
      </p:sp>
      <p:graphicFrame>
        <p:nvGraphicFramePr>
          <p:cNvPr id="4" name="Content Placeholder 3" descr="Table shows applications and dollars submitted&#10;">
            <a:extLst>
              <a:ext uri="{FF2B5EF4-FFF2-40B4-BE49-F238E27FC236}">
                <a16:creationId xmlns:a16="http://schemas.microsoft.com/office/drawing/2014/main" id="{ED7FC9DA-D1DA-1D42-9EFA-3C2CF8B85C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468147"/>
              </p:ext>
            </p:extLst>
          </p:nvPr>
        </p:nvGraphicFramePr>
        <p:xfrm>
          <a:off x="2323070" y="2472368"/>
          <a:ext cx="9165021" cy="351994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69581">
                  <a:extLst>
                    <a:ext uri="{9D8B030D-6E8A-4147-A177-3AD203B41FA5}">
                      <a16:colId xmlns:a16="http://schemas.microsoft.com/office/drawing/2014/main" val="3127574767"/>
                    </a:ext>
                  </a:extLst>
                </a:gridCol>
                <a:gridCol w="2487648">
                  <a:extLst>
                    <a:ext uri="{9D8B030D-6E8A-4147-A177-3AD203B41FA5}">
                      <a16:colId xmlns:a16="http://schemas.microsoft.com/office/drawing/2014/main" val="474772672"/>
                    </a:ext>
                  </a:extLst>
                </a:gridCol>
                <a:gridCol w="2507792">
                  <a:extLst>
                    <a:ext uri="{9D8B030D-6E8A-4147-A177-3AD203B41FA5}">
                      <a16:colId xmlns:a16="http://schemas.microsoft.com/office/drawing/2014/main" val="1365355024"/>
                    </a:ext>
                  </a:extLst>
                </a:gridCol>
              </a:tblGrid>
              <a:tr h="525533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–12 SWP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Year One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Year Two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161278"/>
                  </a:ext>
                </a:extLst>
              </a:tr>
              <a:tr h="525533">
                <a:tc>
                  <a:txBody>
                    <a:bodyPr/>
                    <a:lstStyle/>
                    <a:p>
                      <a:r>
                        <a:rPr lang="en-US" sz="2400" dirty="0"/>
                        <a:t>Total number</a:t>
                      </a:r>
                      <a:r>
                        <a:rPr lang="en-US" sz="2400" baseline="0" dirty="0"/>
                        <a:t> of</a:t>
                      </a:r>
                      <a:r>
                        <a:rPr lang="en-US" sz="2400" dirty="0"/>
                        <a:t> applications submitted 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478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302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8146"/>
                  </a:ext>
                </a:extLst>
              </a:tr>
              <a:tr h="5255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Total number of applications awarded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242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(pending)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055198"/>
                  </a:ext>
                </a:extLst>
              </a:tr>
              <a:tr h="5255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Total amount requested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$265,732,872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$248,574,537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017225"/>
                  </a:ext>
                </a:extLst>
              </a:tr>
              <a:tr h="525533">
                <a:tc>
                  <a:txBody>
                    <a:bodyPr/>
                    <a:lstStyle/>
                    <a:p>
                      <a:r>
                        <a:rPr lang="en-US" sz="2400" dirty="0"/>
                        <a:t>Total amount allocated/awarded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$150,000,000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$150,000,000 (pending)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904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083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46140-DA64-416F-8B24-725B07432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1948" y="187573"/>
            <a:ext cx="9670810" cy="824482"/>
          </a:xfrm>
        </p:spPr>
        <p:txBody>
          <a:bodyPr/>
          <a:lstStyle/>
          <a:p>
            <a:r>
              <a:rPr lang="en-US" sz="4000" dirty="0"/>
              <a:t>K</a:t>
            </a:r>
            <a:r>
              <a:rPr lang="en-US" sz="4000" dirty="0">
                <a:solidFill>
                  <a:srgbClr val="000000"/>
                </a:solidFill>
              </a:rPr>
              <a:t>–</a:t>
            </a:r>
            <a:r>
              <a:rPr lang="en-US" sz="4000" dirty="0"/>
              <a:t>12 SWP Year One and Year Two</a:t>
            </a:r>
          </a:p>
        </p:txBody>
      </p:sp>
      <p:graphicFrame>
        <p:nvGraphicFramePr>
          <p:cNvPr id="6" name="Table 5" descr="A chart showing the K-12 SWP application differences from fiscal year 2018-19 and fiscal year 2019-20.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201392"/>
              </p:ext>
            </p:extLst>
          </p:nvPr>
        </p:nvGraphicFramePr>
        <p:xfrm>
          <a:off x="292963" y="1157893"/>
          <a:ext cx="11611992" cy="54269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{793D81CF-94F2-401A-BA57-92F5A7B2D0C5}</a:tableStyleId>
              </a:tblPr>
              <a:tblGrid>
                <a:gridCol w="2874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6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56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472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Applications by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Region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Application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Count</a:t>
                      </a:r>
                      <a:br>
                        <a:rPr lang="en-US" sz="2400" dirty="0">
                          <a:effectLst/>
                        </a:rPr>
                      </a:br>
                      <a:r>
                        <a:rPr lang="en-US" sz="2400" dirty="0">
                          <a:effectLst/>
                        </a:rPr>
                        <a:t>(2018–19)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Grant Funds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Requested</a:t>
                      </a:r>
                      <a:br>
                        <a:rPr lang="en-US" sz="2400" dirty="0">
                          <a:effectLst/>
                        </a:rPr>
                      </a:br>
                      <a:r>
                        <a:rPr lang="en-US" sz="2400" dirty="0">
                          <a:effectLst/>
                        </a:rPr>
                        <a:t>(2018–19)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Application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Count</a:t>
                      </a:r>
                      <a:br>
                        <a:rPr lang="en-US" sz="2400" dirty="0">
                          <a:effectLst/>
                        </a:rPr>
                      </a:br>
                      <a:r>
                        <a:rPr lang="en-US" sz="2400" dirty="0">
                          <a:effectLst/>
                        </a:rPr>
                        <a:t>(2019–20)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Grant Funds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Requested</a:t>
                      </a:r>
                      <a:br>
                        <a:rPr lang="en-US" sz="2400">
                          <a:effectLst/>
                        </a:rPr>
                      </a:br>
                      <a:r>
                        <a:rPr lang="en-US" sz="2400">
                          <a:effectLst/>
                        </a:rPr>
                        <a:t>(2019–20)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3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North/Far North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148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$27,755,195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87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$30,068,891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3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Los Angeles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93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$48,126,497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46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$57,080,240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3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Bay Area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69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$62,029,137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45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$37,894,836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98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Central/Mother Lode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65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$33,928,973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35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$34,322,714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98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Inland Empire/Desert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47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$33,712,168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31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$25,343,351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3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San Diego/Imperial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32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$26,656,301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31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$24,695,087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3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Orange County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17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$23,167,497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14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$17,216,216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98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South Central Coast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7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$13,125,362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13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$21,953,202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3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Total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478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$268,501,130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302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$248,574,537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90" marR="5090" marT="509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744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en-US" dirty="0">
                <a:solidFill>
                  <a:srgbClr val="000000"/>
                </a:solidFill>
              </a:rPr>
              <a:t>–</a:t>
            </a:r>
            <a:r>
              <a:rPr lang="en-US" dirty="0"/>
              <a:t>12 SWP Support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FB7657C-D3F4-964E-B647-E427B07CC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946031"/>
            <a:ext cx="9290861" cy="4230931"/>
          </a:xfrm>
        </p:spPr>
        <p:txBody>
          <a:bodyPr/>
          <a:lstStyle/>
          <a:p>
            <a:pPr marL="0" lvl="1" indent="0">
              <a:buNone/>
            </a:pPr>
            <a:r>
              <a:rPr lang="en-US" b="1" dirty="0"/>
              <a:t>8 K</a:t>
            </a:r>
            <a:r>
              <a:rPr lang="en-US" dirty="0">
                <a:solidFill>
                  <a:srgbClr val="000000"/>
                </a:solidFill>
              </a:rPr>
              <a:t>–</a:t>
            </a:r>
            <a:r>
              <a:rPr lang="en-US" b="1" dirty="0"/>
              <a:t>12 Technical Assistance Providers (K</a:t>
            </a:r>
            <a:r>
              <a:rPr lang="en-US" dirty="0">
                <a:solidFill>
                  <a:srgbClr val="000000"/>
                </a:solidFill>
              </a:rPr>
              <a:t>–</a:t>
            </a:r>
            <a:r>
              <a:rPr lang="en-US" b="1" dirty="0"/>
              <a:t>12 TAPs)</a:t>
            </a:r>
          </a:p>
          <a:p>
            <a:pPr lvl="1">
              <a:spcAft>
                <a:spcPts val="1800"/>
              </a:spcAft>
            </a:pPr>
            <a:r>
              <a:rPr lang="en-US" dirty="0"/>
              <a:t>Provide regional leadership in the development, administration, and organization of Pathway Improvement initiatives</a:t>
            </a:r>
          </a:p>
          <a:p>
            <a:pPr marL="0" lvl="1" indent="0">
              <a:buNone/>
            </a:pPr>
            <a:r>
              <a:rPr lang="en-US" b="1" dirty="0"/>
              <a:t>72 K</a:t>
            </a:r>
            <a:r>
              <a:rPr lang="en-US" dirty="0">
                <a:solidFill>
                  <a:srgbClr val="000000"/>
                </a:solidFill>
              </a:rPr>
              <a:t>–</a:t>
            </a:r>
            <a:r>
              <a:rPr lang="en-US" b="1" dirty="0"/>
              <a:t>12 Pathway Coordinators (K</a:t>
            </a:r>
            <a:r>
              <a:rPr lang="en-US" dirty="0">
                <a:solidFill>
                  <a:srgbClr val="000000"/>
                </a:solidFill>
              </a:rPr>
              <a:t>–</a:t>
            </a:r>
            <a:r>
              <a:rPr lang="en-US" b="1" dirty="0"/>
              <a:t>12 PCs)</a:t>
            </a:r>
          </a:p>
          <a:p>
            <a:pPr lvl="1"/>
            <a:r>
              <a:rPr lang="en-US" dirty="0"/>
              <a:t>Support, link, and align program development efforts funded by the CTEIG, the K</a:t>
            </a:r>
            <a:r>
              <a:rPr lang="en-US" dirty="0">
                <a:solidFill>
                  <a:srgbClr val="000000"/>
                </a:solidFill>
              </a:rPr>
              <a:t>–</a:t>
            </a:r>
            <a:r>
              <a:rPr lang="en-US" dirty="0"/>
              <a:t>12 SWP and the Community College Strong Workforce Program investments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562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205490"/>
          </a:xfrm>
        </p:spPr>
        <p:txBody>
          <a:bodyPr/>
          <a:lstStyle/>
          <a:p>
            <a:r>
              <a:rPr lang="en-US" dirty="0"/>
              <a:t>Pathway Coordinators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570617"/>
            <a:ext cx="9670810" cy="5056094"/>
          </a:xfrm>
        </p:spPr>
        <p:txBody>
          <a:bodyPr/>
          <a:lstStyle/>
          <a:p>
            <a:r>
              <a:rPr lang="en-US" dirty="0"/>
              <a:t>72 coordinators: one per Community College district</a:t>
            </a:r>
          </a:p>
          <a:p>
            <a:r>
              <a:rPr lang="en-US" dirty="0"/>
              <a:t>11 CTEIG coordinators will be transitioned into this role, 61 will be new hires</a:t>
            </a:r>
          </a:p>
          <a:p>
            <a:r>
              <a:rPr lang="en-US" dirty="0"/>
              <a:t> Timeline for hiring:</a:t>
            </a:r>
          </a:p>
          <a:p>
            <a:pPr lvl="2"/>
            <a:r>
              <a:rPr lang="en-US" dirty="0"/>
              <a:t>Dec 20</a:t>
            </a:r>
            <a:r>
              <a:rPr lang="en-US" baseline="30000" dirty="0"/>
              <a:t>th</a:t>
            </a:r>
            <a:r>
              <a:rPr lang="en-US" dirty="0"/>
              <a:t>- Applications for host LEA’s available online</a:t>
            </a:r>
          </a:p>
          <a:p>
            <a:pPr lvl="2"/>
            <a:r>
              <a:rPr lang="en-US" dirty="0"/>
              <a:t>Dec 20</a:t>
            </a:r>
            <a:r>
              <a:rPr lang="en-US" baseline="30000" dirty="0"/>
              <a:t>th</a:t>
            </a:r>
            <a:r>
              <a:rPr lang="en-US" dirty="0"/>
              <a:t>- Job description released with applications</a:t>
            </a:r>
          </a:p>
          <a:p>
            <a:pPr lvl="2"/>
            <a:r>
              <a:rPr lang="en-US" dirty="0"/>
              <a:t>Jan 31</a:t>
            </a:r>
            <a:r>
              <a:rPr lang="en-US" baseline="30000" dirty="0"/>
              <a:t>st</a:t>
            </a:r>
            <a:r>
              <a:rPr lang="en-US" dirty="0"/>
              <a:t>- Deadline to identify host LEA’s</a:t>
            </a:r>
          </a:p>
          <a:p>
            <a:pPr lvl="2"/>
            <a:r>
              <a:rPr lang="en-US" dirty="0"/>
              <a:t>Feb 25</a:t>
            </a:r>
            <a:r>
              <a:rPr lang="en-US" baseline="30000" dirty="0"/>
              <a:t>th</a:t>
            </a:r>
            <a:r>
              <a:rPr lang="en-US" dirty="0"/>
              <a:t>- Fiscal Agent to execute contracts with Host LEA</a:t>
            </a:r>
          </a:p>
          <a:p>
            <a:pPr lvl="2"/>
            <a:r>
              <a:rPr lang="en-US" dirty="0"/>
              <a:t>April 20</a:t>
            </a:r>
            <a:r>
              <a:rPr lang="en-US" baseline="30000" dirty="0"/>
              <a:t>th</a:t>
            </a:r>
            <a:r>
              <a:rPr lang="en-US" dirty="0"/>
              <a:t>- Host LEAs to have hired Pathway coordinators and communicate that to regional consortium</a:t>
            </a:r>
          </a:p>
          <a:p>
            <a:pPr lvl="2"/>
            <a:r>
              <a:rPr lang="en-US" dirty="0"/>
              <a:t>June- Onboarding and Training for Pathway Coordinators and K</a:t>
            </a:r>
            <a:r>
              <a:rPr lang="en-US" dirty="0">
                <a:solidFill>
                  <a:srgbClr val="000000"/>
                </a:solidFill>
              </a:rPr>
              <a:t>–</a:t>
            </a:r>
            <a:r>
              <a:rPr lang="en-US" dirty="0"/>
              <a:t>14 TAPs</a:t>
            </a:r>
          </a:p>
        </p:txBody>
      </p:sp>
    </p:spTree>
    <p:extLst>
      <p:ext uri="{BB962C8B-B14F-4D97-AF65-F5344CB8AC3E}">
        <p14:creationId xmlns:p14="http://schemas.microsoft.com/office/powerpoint/2010/main" val="441502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en-US" dirty="0">
                <a:solidFill>
                  <a:srgbClr val="000000"/>
                </a:solidFill>
              </a:rPr>
              <a:t>–</a:t>
            </a:r>
            <a:r>
              <a:rPr lang="en-US" dirty="0"/>
              <a:t>14 Technical Assistance Providers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 Total: One per region</a:t>
            </a:r>
          </a:p>
          <a:p>
            <a:pPr marL="0" indent="0">
              <a:buNone/>
            </a:pPr>
            <a:r>
              <a:rPr lang="en-US" dirty="0"/>
              <a:t>Current Status:</a:t>
            </a:r>
          </a:p>
          <a:p>
            <a:pPr lvl="1"/>
            <a:r>
              <a:rPr lang="en-US" dirty="0"/>
              <a:t>1- complete</a:t>
            </a:r>
          </a:p>
          <a:p>
            <a:pPr lvl="1"/>
            <a:r>
              <a:rPr lang="en-US" dirty="0"/>
              <a:t>4- pending CO approval </a:t>
            </a:r>
          </a:p>
          <a:p>
            <a:pPr lvl="2"/>
            <a:r>
              <a:rPr lang="en-US" dirty="0"/>
              <a:t>expected before the end of January</a:t>
            </a:r>
          </a:p>
          <a:p>
            <a:pPr lvl="1"/>
            <a:r>
              <a:rPr lang="en-US" dirty="0"/>
              <a:t>3- pending submission from the field</a:t>
            </a:r>
          </a:p>
          <a:p>
            <a:r>
              <a:rPr lang="en-US" dirty="0"/>
              <a:t>K</a:t>
            </a:r>
            <a:r>
              <a:rPr lang="en-US" dirty="0">
                <a:solidFill>
                  <a:srgbClr val="000000"/>
                </a:solidFill>
              </a:rPr>
              <a:t>–</a:t>
            </a:r>
            <a:r>
              <a:rPr lang="en-US" dirty="0"/>
              <a:t>14 will participate in the Onboarding and training scheduled for June.</a:t>
            </a:r>
          </a:p>
        </p:txBody>
      </p:sp>
    </p:spTree>
    <p:extLst>
      <p:ext uri="{BB962C8B-B14F-4D97-AF65-F5344CB8AC3E}">
        <p14:creationId xmlns:p14="http://schemas.microsoft.com/office/powerpoint/2010/main" val="3131066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6626D-C373-46F1-A83E-E4A2665E9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Planning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5305F-E636-421A-B2A0-39FBF09EE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CDE and the CCCCO January 13</a:t>
            </a:r>
            <a:r>
              <a:rPr lang="en-US" baseline="30000" dirty="0"/>
              <a:t>th</a:t>
            </a:r>
            <a:r>
              <a:rPr lang="en-US" dirty="0"/>
              <a:t> meeting</a:t>
            </a:r>
          </a:p>
          <a:p>
            <a:r>
              <a:rPr lang="en-US" dirty="0"/>
              <a:t>Fiscal Year (FY) 2020</a:t>
            </a:r>
            <a:r>
              <a:rPr lang="en-US" dirty="0">
                <a:solidFill>
                  <a:srgbClr val="000000"/>
                </a:solidFill>
              </a:rPr>
              <a:t>–</a:t>
            </a:r>
            <a:r>
              <a:rPr lang="en-US" dirty="0"/>
              <a:t>21 plan</a:t>
            </a:r>
          </a:p>
          <a:p>
            <a:r>
              <a:rPr lang="en-US" dirty="0"/>
              <a:t>FY 2021</a:t>
            </a:r>
            <a:r>
              <a:rPr lang="en-US" dirty="0">
                <a:solidFill>
                  <a:srgbClr val="000000"/>
                </a:solidFill>
              </a:rPr>
              <a:t>–</a:t>
            </a:r>
            <a:r>
              <a:rPr lang="en-US" dirty="0"/>
              <a:t>22 plan</a:t>
            </a:r>
          </a:p>
          <a:p>
            <a:r>
              <a:rPr lang="en-US" dirty="0"/>
              <a:t>Data discussion</a:t>
            </a:r>
          </a:p>
        </p:txBody>
      </p:sp>
    </p:spTree>
    <p:extLst>
      <p:ext uri="{BB962C8B-B14F-4D97-AF65-F5344CB8AC3E}">
        <p14:creationId xmlns:p14="http://schemas.microsoft.com/office/powerpoint/2010/main" val="2566789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Technical Education Incentive Grant (CTEIG) </a:t>
            </a:r>
            <a:r>
              <a:rPr lang="en-US" sz="2400" dirty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1533"/>
            <a:ext cx="9670810" cy="4772418"/>
          </a:xfrm>
        </p:spPr>
        <p:txBody>
          <a:bodyPr/>
          <a:lstStyle/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The purpose of this program is to encourage, maintain, and strengthen the delivery of </a:t>
            </a:r>
            <a:br>
              <a:rPr lang="en-US" sz="3200" dirty="0"/>
            </a:br>
            <a:r>
              <a:rPr lang="en-US" sz="3200" dirty="0"/>
              <a:t>high-quality career technical education (CTE) programs. 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California </a:t>
            </a:r>
            <a:r>
              <a:rPr lang="en-US" sz="3200" i="1" dirty="0"/>
              <a:t>Education Code (EC) </a:t>
            </a:r>
            <a:r>
              <a:rPr lang="en-US" sz="3200" dirty="0"/>
              <a:t>Sections 53070–53076.4</a:t>
            </a:r>
          </a:p>
        </p:txBody>
      </p:sp>
    </p:spTree>
    <p:extLst>
      <p:ext uri="{BB962C8B-B14F-4D97-AF65-F5344CB8AC3E}">
        <p14:creationId xmlns:p14="http://schemas.microsoft.com/office/powerpoint/2010/main" val="279248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Technical Education Incentive Grant (CTEIG) </a:t>
            </a:r>
            <a:r>
              <a:rPr lang="en-US" sz="2400" dirty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1533"/>
            <a:ext cx="9670810" cy="4772418"/>
          </a:xfrm>
        </p:spPr>
        <p:txBody>
          <a:bodyPr/>
          <a:lstStyle/>
          <a:p>
            <a:r>
              <a:rPr lang="en-US" dirty="0"/>
              <a:t>Application released September 16, 2019</a:t>
            </a:r>
          </a:p>
          <a:p>
            <a:r>
              <a:rPr lang="en-US" dirty="0"/>
              <a:t>Applications due to CDE on November 15, 2019</a:t>
            </a:r>
          </a:p>
          <a:p>
            <a:pPr>
              <a:spcAft>
                <a:spcPts val="600"/>
              </a:spcAft>
            </a:pPr>
            <a:r>
              <a:rPr lang="en-US" dirty="0"/>
              <a:t>The January State Board of Education (SBE) item was postponed: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To ensure the allocation model is accurate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To develop a plan of action to report the funding allocations to the SBE in March 2020</a:t>
            </a:r>
          </a:p>
          <a:p>
            <a:pPr lvl="1"/>
            <a:r>
              <a:rPr lang="en-US" dirty="0"/>
              <a:t>To finalize data collection methodology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446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Career Technical Education Incentive Grant (CTEIG) </a:t>
            </a:r>
            <a:r>
              <a:rPr lang="en-US" sz="2400" dirty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1533"/>
            <a:ext cx="9670810" cy="477241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Plan to go to March SBE Meeting with the following: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337 grantees total grantees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20 grantees Small Category &lt;140 ADA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53 grantees Medium Category 141-550 ADA</a:t>
            </a:r>
          </a:p>
          <a:p>
            <a:pPr lvl="1"/>
            <a:r>
              <a:rPr lang="en-US" dirty="0"/>
              <a:t>264 grantees Large Category &gt;550 ADA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00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196449"/>
            <a:ext cx="9670810" cy="1055301"/>
          </a:xfrm>
        </p:spPr>
        <p:txBody>
          <a:bodyPr/>
          <a:lstStyle/>
          <a:p>
            <a:r>
              <a:rPr lang="en-US" sz="4400" dirty="0"/>
              <a:t>CTEIG 2018–20 Comparisons</a:t>
            </a:r>
          </a:p>
        </p:txBody>
      </p:sp>
      <p:graphicFrame>
        <p:nvGraphicFramePr>
          <p:cNvPr id="8" name="Table 7" descr="A chart showing the CTEIG application differences from fiscal year 2018-19 and fiscal year 2019-20.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195965"/>
              </p:ext>
            </p:extLst>
          </p:nvPr>
        </p:nvGraphicFramePr>
        <p:xfrm>
          <a:off x="2323070" y="1168400"/>
          <a:ext cx="9670812" cy="539495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{7E9639D4-E3E2-4D34-9284-5A2195B3D0D7}</a:tableStyleId>
              </a:tblPr>
              <a:tblGrid>
                <a:gridCol w="3894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0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2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3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758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Comparisons</a:t>
                      </a:r>
                    </a:p>
                  </a:txBody>
                  <a:tcPr marL="63037" marR="6303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2018–19 Data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2019–20 Data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Difference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09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Monetary Ask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$352,906,066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$934,286,308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$581,380,242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94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Applicants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379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378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-1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94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Applied Single LEA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340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328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-12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62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Applied Consortia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39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50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11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62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Approved Single LEA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337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337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594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Approved LEA Consortia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231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186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-45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594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Funded Applications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337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337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509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Funded &lt;140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22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20</a:t>
                      </a:r>
                      <a:endParaRPr lang="en-US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-2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5091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Total Funded 141-549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45</a:t>
                      </a:r>
                      <a:endParaRPr lang="en-US" sz="2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53</a:t>
                      </a:r>
                      <a:endParaRPr lang="en-US" sz="2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</a:rPr>
                        <a:t>8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509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 Funded &gt;550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270</a:t>
                      </a:r>
                      <a:endParaRPr lang="en-US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264</a:t>
                      </a:r>
                      <a:endParaRPr lang="en-US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-6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037" marR="63037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129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CTEIG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Data Survey</a:t>
            </a:r>
          </a:p>
        </p:txBody>
      </p:sp>
    </p:spTree>
    <p:extLst>
      <p:ext uri="{BB962C8B-B14F-4D97-AF65-F5344CB8AC3E}">
        <p14:creationId xmlns:p14="http://schemas.microsoft.com/office/powerpoint/2010/main" val="4103424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433DB-C45B-4C8C-B8D9-CF1E6497D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Matrix of Metrix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9E771-E14C-423E-B3A3-99A6C0605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Updated to include Perkins V language</a:t>
            </a:r>
          </a:p>
        </p:txBody>
      </p:sp>
    </p:spTree>
    <p:extLst>
      <p:ext uri="{BB962C8B-B14F-4D97-AF65-F5344CB8AC3E}">
        <p14:creationId xmlns:p14="http://schemas.microsoft.com/office/powerpoint/2010/main" val="1348525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the K</a:t>
            </a:r>
            <a:r>
              <a:rPr lang="en-US" dirty="0">
                <a:solidFill>
                  <a:srgbClr val="000000"/>
                </a:solidFill>
              </a:rPr>
              <a:t>–</a:t>
            </a:r>
            <a:r>
              <a:rPr lang="en-US" dirty="0"/>
              <a:t>12 SWP </a:t>
            </a:r>
            <a:r>
              <a:rPr lang="en-US" sz="2400" dirty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770186"/>
            <a:ext cx="9670810" cy="3947329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buClr>
                <a:srgbClr val="53575A"/>
              </a:buClr>
              <a:buSzPts val="3000"/>
              <a:buNone/>
            </a:pPr>
            <a:r>
              <a:rPr lang="en-US" dirty="0">
                <a:solidFill>
                  <a:srgbClr val="000000"/>
                </a:solidFill>
              </a:rPr>
              <a:t>The Kindergarten through Grade Twelve (K–12 SWP) is a joint effort between the California Community Colleges Chancellor’s Office (CCCCO) and the California Department of Education (CDE) designed to: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001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the </a:t>
            </a:r>
            <a:r>
              <a:rPr lang="en-US"/>
              <a:t>K</a:t>
            </a:r>
            <a:r>
              <a:rPr lang="en-US">
                <a:solidFill>
                  <a:srgbClr val="000000"/>
                </a:solidFill>
              </a:rPr>
              <a:t>–</a:t>
            </a:r>
            <a:r>
              <a:rPr lang="en-US"/>
              <a:t>12 SWP </a:t>
            </a:r>
            <a:r>
              <a:rPr lang="en-US" sz="240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770186"/>
            <a:ext cx="9670810" cy="4692959"/>
          </a:xfrm>
        </p:spPr>
        <p:txBody>
          <a:bodyPr/>
          <a:lstStyle/>
          <a:p>
            <a:pPr marL="457200" lvl="0" indent="-4191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3000"/>
            </a:pPr>
            <a:r>
              <a:rPr lang="en-US" dirty="0">
                <a:solidFill>
                  <a:srgbClr val="000000"/>
                </a:solidFill>
              </a:rPr>
              <a:t>Support intersegmental partnerships between Local Education Agencies (LEAs) and California community colleges to strengthen career technical education (CTE) programs and pathways aligned with regional workforce needs.</a:t>
            </a:r>
          </a:p>
          <a:p>
            <a:pPr marL="457200" lvl="0" indent="-4191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ts val="3000"/>
            </a:pPr>
            <a:r>
              <a:rPr lang="en-US" dirty="0">
                <a:solidFill>
                  <a:srgbClr val="000000"/>
                </a:solidFill>
              </a:rPr>
              <a:t>Support LEAs in developing and implementing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high-quality, Kindergarten through Grade Fourteen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(K–14) CTE course sequences, programs, and pathways.</a:t>
            </a:r>
          </a:p>
        </p:txBody>
      </p:sp>
    </p:spTree>
    <p:extLst>
      <p:ext uri="{BB962C8B-B14F-4D97-AF65-F5344CB8AC3E}">
        <p14:creationId xmlns:p14="http://schemas.microsoft.com/office/powerpoint/2010/main" val="1635486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8BB4149DB56643A7524376D43BE555" ma:contentTypeVersion="10" ma:contentTypeDescription="Create a new document." ma:contentTypeScope="" ma:versionID="8c42fc30b1c8e15ba0bba346c2c33890">
  <xsd:schema xmlns:xsd="http://www.w3.org/2001/XMLSchema" xmlns:xs="http://www.w3.org/2001/XMLSchema" xmlns:p="http://schemas.microsoft.com/office/2006/metadata/properties" xmlns:ns3="0bb52a69-017d-4317-9dde-86eefc68c425" targetNamespace="http://schemas.microsoft.com/office/2006/metadata/properties" ma:root="true" ma:fieldsID="6a59740f5646ba67da7ddcde41115aa6" ns3:_="">
    <xsd:import namespace="0bb52a69-017d-4317-9dde-86eefc68c42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b52a69-017d-4317-9dde-86eefc68c4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0DBB51-7E94-4376-A5C7-875BFBA49920}">
  <ds:schemaRefs>
    <ds:schemaRef ds:uri="http://purl.org/dc/elements/1.1/"/>
    <ds:schemaRef ds:uri="http://schemas.microsoft.com/office/2006/metadata/properties"/>
    <ds:schemaRef ds:uri="0bb52a69-017d-4317-9dde-86eefc68c425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9EB2D37-0B51-4908-807C-D95EADF65E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b52a69-017d-4317-9dde-86eefc68c42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6C143EC-17B1-420D-821C-95C4EDBC98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976</Words>
  <Application>Microsoft Office PowerPoint</Application>
  <PresentationFormat>Widescreen</PresentationFormat>
  <Paragraphs>195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Career Technical Education Incentive Grant</vt:lpstr>
      <vt:lpstr>Career Technical Education Incentive Grant (CTEIG) (1)</vt:lpstr>
      <vt:lpstr>Career Technical Education Incentive Grant (CTEIG) (2)</vt:lpstr>
      <vt:lpstr>Career Technical Education Incentive Grant (CTEIG) (3)</vt:lpstr>
      <vt:lpstr>CTEIG 2018–20 Comparisons</vt:lpstr>
      <vt:lpstr>CTEIG</vt:lpstr>
      <vt:lpstr>Review Matrix of Metrix</vt:lpstr>
      <vt:lpstr>Overview of the K–12 SWP (1)</vt:lpstr>
      <vt:lpstr>Overview of the K–12 SWP (2)</vt:lpstr>
      <vt:lpstr>Key Elements of CTE Programs or Pathways</vt:lpstr>
      <vt:lpstr>K–12 SWP Timeline</vt:lpstr>
      <vt:lpstr>K12 SWP Review and Award</vt:lpstr>
      <vt:lpstr>K–12 SWP  Year One and Year Two</vt:lpstr>
      <vt:lpstr>K–12 SWP Year One and Year Two</vt:lpstr>
      <vt:lpstr>K–12 SWP Support</vt:lpstr>
      <vt:lpstr>Pathway Coordinators</vt:lpstr>
      <vt:lpstr>K–14 Technical Assistance Providers</vt:lpstr>
      <vt:lpstr>Common Planning Meeting</vt:lpstr>
    </vt:vector>
  </TitlesOfParts>
  <Company>CA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CWPJAC January 2020 Agenda Item 01 Slides - General Information (CA Dept of Education)</dc:title>
  <dc:subject>Career Technical Education Incentive Grant.</dc:subject>
  <dc:creator>Lisa Reimers</dc:creator>
  <cp:lastModifiedBy>Marc Shaffer</cp:lastModifiedBy>
  <cp:revision>123</cp:revision>
  <cp:lastPrinted>2020-01-17T21:09:19Z</cp:lastPrinted>
  <dcterms:created xsi:type="dcterms:W3CDTF">2017-09-26T18:37:33Z</dcterms:created>
  <dcterms:modified xsi:type="dcterms:W3CDTF">2022-08-24T02:18:17Z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0x010100068BB4149DB56643A7524376D43BE555</vt:lpwstr>
  </property>
</Properties>
</file>