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33.xml" ContentType="application/vnd.openxmlformats-officedocument.presentationml.notesSlide+xml"/>
  <Override PartName="/ppt/notesSlides/notesSlide34.xml" ContentType="application/vnd.openxmlformats-officedocument.presentationml.notesSlide+xml"/>
  <Override PartName="/ppt/notesSlides/notesSlide35.xml" ContentType="application/vnd.openxmlformats-officedocument.presentationml.notesSlide+xml"/>
  <Override PartName="/ppt/notesSlides/notesSlide36.xml" ContentType="application/vnd.openxmlformats-officedocument.presentationml.notesSlide+xml"/>
  <Override PartName="/ppt/notesSlides/notesSlide3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4"/>
  </p:notesMasterIdLst>
  <p:handoutMasterIdLst>
    <p:handoutMasterId r:id="rId45"/>
  </p:handoutMasterIdLst>
  <p:sldIdLst>
    <p:sldId id="256" r:id="rId2"/>
    <p:sldId id="336" r:id="rId3"/>
    <p:sldId id="268" r:id="rId4"/>
    <p:sldId id="402" r:id="rId5"/>
    <p:sldId id="298" r:id="rId6"/>
    <p:sldId id="384" r:id="rId7"/>
    <p:sldId id="385" r:id="rId8"/>
    <p:sldId id="383" r:id="rId9"/>
    <p:sldId id="386" r:id="rId10"/>
    <p:sldId id="387" r:id="rId11"/>
    <p:sldId id="388" r:id="rId12"/>
    <p:sldId id="389" r:id="rId13"/>
    <p:sldId id="391" r:id="rId14"/>
    <p:sldId id="277" r:id="rId15"/>
    <p:sldId id="358" r:id="rId16"/>
    <p:sldId id="367" r:id="rId17"/>
    <p:sldId id="357" r:id="rId18"/>
    <p:sldId id="300" r:id="rId19"/>
    <p:sldId id="392" r:id="rId20"/>
    <p:sldId id="393" r:id="rId21"/>
    <p:sldId id="394" r:id="rId22"/>
    <p:sldId id="372" r:id="rId23"/>
    <p:sldId id="301" r:id="rId24"/>
    <p:sldId id="395" r:id="rId25"/>
    <p:sldId id="373" r:id="rId26"/>
    <p:sldId id="362" r:id="rId27"/>
    <p:sldId id="396" r:id="rId28"/>
    <p:sldId id="368" r:id="rId29"/>
    <p:sldId id="302" r:id="rId30"/>
    <p:sldId id="344" r:id="rId31"/>
    <p:sldId id="369" r:id="rId32"/>
    <p:sldId id="303" r:id="rId33"/>
    <p:sldId id="363" r:id="rId34"/>
    <p:sldId id="397" r:id="rId35"/>
    <p:sldId id="400" r:id="rId36"/>
    <p:sldId id="401" r:id="rId37"/>
    <p:sldId id="370" r:id="rId38"/>
    <p:sldId id="398" r:id="rId39"/>
    <p:sldId id="399" r:id="rId40"/>
    <p:sldId id="304" r:id="rId41"/>
    <p:sldId id="335" r:id="rId42"/>
    <p:sldId id="377" r:id="rId43"/>
  </p:sldIdLst>
  <p:sldSz cx="12192000" cy="6858000"/>
  <p:notesSz cx="6985000" cy="92837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Heather Mattson" initials="HM" lastIdx="11" clrIdx="0">
    <p:extLst>
      <p:ext uri="{19B8F6BF-5375-455C-9EA6-DF929625EA0E}">
        <p15:presenceInfo xmlns:p15="http://schemas.microsoft.com/office/powerpoint/2012/main" userId="S::hmattso@wested.org::1d702c12-3074-4d99-af32-becdc3eb2439" providerId="AD"/>
      </p:ext>
    </p:extLst>
  </p:cmAuthor>
  <p:cmAuthor id="2" name="Pradeep Kotamraju" initials="PK" lastIdx="1" clrIdx="1">
    <p:extLst>
      <p:ext uri="{19B8F6BF-5375-455C-9EA6-DF929625EA0E}">
        <p15:presenceInfo xmlns:p15="http://schemas.microsoft.com/office/powerpoint/2012/main" userId="S-1-5-21-2608872058-1432505909-2668327341-2974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07" autoAdjust="0"/>
    <p:restoredTop sz="96374" autoAdjust="0"/>
  </p:normalViewPr>
  <p:slideViewPr>
    <p:cSldViewPr snapToGrid="0">
      <p:cViewPr varScale="1">
        <p:scale>
          <a:sx n="108" d="100"/>
          <a:sy n="108" d="100"/>
        </p:scale>
        <p:origin x="78" y="10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50" d="100"/>
        <a:sy n="150" d="100"/>
      </p:scale>
      <p:origin x="0" y="-12400"/>
    </p:cViewPr>
  </p:sorterViewPr>
  <p:notesViewPr>
    <p:cSldViewPr snapToGrid="0">
      <p:cViewPr varScale="1">
        <p:scale>
          <a:sx n="83" d="100"/>
          <a:sy n="83" d="100"/>
        </p:scale>
        <p:origin x="3822" y="9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presProps" Target="presProps.xml"/><Relationship Id="rId50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viewProps" Target="viewProps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l">
              <a:defRPr sz="1200"/>
            </a:lvl1pPr>
          </a:lstStyle>
          <a:p>
            <a:r>
              <a:rPr lang="en-US" dirty="0"/>
              <a:t>California Workforce Pathways</a:t>
            </a:r>
          </a:p>
          <a:p>
            <a:r>
              <a:rPr lang="en-US" dirty="0"/>
              <a:t>Joint Advisory Committee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56550" y="0"/>
            <a:ext cx="3026833" cy="465797"/>
          </a:xfrm>
          <a:prstGeom prst="rect">
            <a:avLst/>
          </a:prstGeom>
        </p:spPr>
        <p:txBody>
          <a:bodyPr vert="horz" lIns="92958" tIns="46479" rIns="92958" bIns="46479" rtlCol="0"/>
          <a:lstStyle>
            <a:lvl1pPr algn="r">
              <a:defRPr sz="1200"/>
            </a:lvl1pPr>
          </a:lstStyle>
          <a:p>
            <a:r>
              <a:rPr lang="en-US" dirty="0"/>
              <a:t>Item 01</a:t>
            </a:r>
          </a:p>
          <a:p>
            <a:r>
              <a:rPr lang="en-US" dirty="0"/>
              <a:t>November 25, 2019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56550" y="8817904"/>
            <a:ext cx="3026833" cy="465796"/>
          </a:xfrm>
          <a:prstGeom prst="rect">
            <a:avLst/>
          </a:prstGeom>
        </p:spPr>
        <p:txBody>
          <a:bodyPr vert="horz" lIns="92958" tIns="46479" rIns="92958" bIns="46479" rtlCol="0" anchor="b"/>
          <a:lstStyle>
            <a:lvl1pPr algn="r">
              <a:defRPr sz="1200"/>
            </a:lvl1pPr>
          </a:lstStyle>
          <a:p>
            <a:fld id="{054F5586-A821-4E56-9650-933E5030624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95534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56050" y="0"/>
            <a:ext cx="3027363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0194D6-A294-4528-80A6-9685813EA374}" type="datetimeFigureOut">
              <a:rPr lang="en-US" smtClean="0"/>
              <a:t>6/18/2021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06438" y="1160463"/>
            <a:ext cx="5572125" cy="31337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8500" y="4467225"/>
            <a:ext cx="5588000" cy="3656013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56050" y="8818563"/>
            <a:ext cx="3027363" cy="46513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1D7004F-AC0E-4FF9-A9A4-4EC1F4EAF7FB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49888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3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3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3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0.xml"/><Relationship Id="rId1" Type="http://schemas.openxmlformats.org/officeDocument/2006/relationships/notesMaster" Target="../notesMasters/notesMaster1.xml"/></Relationships>
</file>

<file path=ppt/notesSlides/_rels/notesSlide3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1.xml"/><Relationship Id="rId1" Type="http://schemas.openxmlformats.org/officeDocument/2006/relationships/notesMaster" Target="../notesMasters/notesMaster1.xml"/></Relationships>
</file>

<file path=ppt/notesSlides/_rels/notesSlide3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395749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Plan Development and Consultation</a:t>
            </a:r>
          </a:p>
          <a:p>
            <a:endParaRPr lang="en-US" sz="1800" b="1" dirty="0"/>
          </a:p>
          <a:p>
            <a:r>
              <a:rPr lang="en-US" sz="1800" b="1" dirty="0"/>
              <a:t>Led by State Board, and supported by CDE and CCCCO, internal planning; organized stakeholder meetings, and public meeting, reporting to the CWPJAC and other boards</a:t>
            </a:r>
          </a:p>
          <a:p>
            <a:endParaRPr lang="en-US" sz="1800" b="1" dirty="0"/>
          </a:p>
          <a:p>
            <a:r>
              <a:rPr lang="en-US" sz="1800" b="1" dirty="0"/>
              <a:t>Status Quo on distribution of funds</a:t>
            </a:r>
          </a:p>
          <a:p>
            <a:endParaRPr lang="en-US" sz="1800" b="1" dirty="0"/>
          </a:p>
          <a:p>
            <a:r>
              <a:rPr lang="en-US" sz="1800" b="1" dirty="0"/>
              <a:t>Fleshed out the Public Comment Process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686393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0770282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7986753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Local control  - secondary program approval based on the federal law; CC program approval through local processes established.</a:t>
            </a:r>
          </a:p>
          <a:p>
            <a:endParaRPr lang="en-US" sz="1800" b="1" dirty="0"/>
          </a:p>
          <a:p>
            <a:r>
              <a:rPr lang="en-US" sz="1800" b="1" dirty="0"/>
              <a:t>Electronic products used to inform about the programs</a:t>
            </a:r>
          </a:p>
          <a:p>
            <a:endParaRPr lang="en-US" sz="1800" b="1" dirty="0"/>
          </a:p>
          <a:p>
            <a:r>
              <a:rPr lang="en-US" sz="1800" b="1" dirty="0"/>
              <a:t>Predominance of state programs</a:t>
            </a:r>
          </a:p>
          <a:p>
            <a:endParaRPr lang="en-US" sz="1800" b="1" dirty="0"/>
          </a:p>
          <a:p>
            <a:r>
              <a:rPr lang="en-US" sz="1800" b="1" dirty="0"/>
              <a:t>LMI foundational to state and federal programs</a:t>
            </a:r>
          </a:p>
          <a:p>
            <a:endParaRPr lang="en-US" sz="1800" b="1" dirty="0"/>
          </a:p>
          <a:p>
            <a:r>
              <a:rPr lang="en-US" sz="1800" b="1" dirty="0"/>
              <a:t>Local Application/CLNA</a:t>
            </a:r>
          </a:p>
          <a:p>
            <a:endParaRPr lang="en-US" dirty="0"/>
          </a:p>
          <a:p>
            <a:r>
              <a:rPr lang="en-US" sz="1800" b="1" dirty="0"/>
              <a:t>Size, scope, and quality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22926570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Local control  - secondary program approval based on the federal law; CC program approval through local processes established.</a:t>
            </a:r>
          </a:p>
          <a:p>
            <a:endParaRPr lang="en-US" sz="1800" b="1" dirty="0"/>
          </a:p>
          <a:p>
            <a:r>
              <a:rPr lang="en-US" sz="1800" b="1" dirty="0"/>
              <a:t>Electronic products used to inform about the programs</a:t>
            </a:r>
          </a:p>
          <a:p>
            <a:endParaRPr lang="en-US" sz="1800" b="1" dirty="0"/>
          </a:p>
          <a:p>
            <a:r>
              <a:rPr lang="en-US" sz="1800" b="1" dirty="0"/>
              <a:t>Predominance of state programs</a:t>
            </a:r>
          </a:p>
          <a:p>
            <a:endParaRPr lang="en-US" sz="1800" b="1" dirty="0"/>
          </a:p>
          <a:p>
            <a:r>
              <a:rPr lang="en-US" sz="1800" b="1" dirty="0"/>
              <a:t>LMI foundational to state and federal programs</a:t>
            </a:r>
          </a:p>
          <a:p>
            <a:endParaRPr lang="en-US" sz="1800" b="1" dirty="0"/>
          </a:p>
          <a:p>
            <a:r>
              <a:rPr lang="en-US" sz="1800" b="1" dirty="0"/>
              <a:t>Local Application/CLNA</a:t>
            </a:r>
          </a:p>
          <a:p>
            <a:endParaRPr lang="en-US" dirty="0"/>
          </a:p>
          <a:p>
            <a:r>
              <a:rPr lang="en-US" sz="1800" b="1" dirty="0"/>
              <a:t>Size, scope, and quality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294029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Plan Development and Consultation</a:t>
            </a:r>
          </a:p>
          <a:p>
            <a:endParaRPr lang="en-US" sz="1800" b="1" dirty="0"/>
          </a:p>
          <a:p>
            <a:r>
              <a:rPr lang="en-US" sz="1800" b="1" dirty="0"/>
              <a:t>Led by State Board, and supported by CDE and CCCCO, internal planning; organized stakeholder meetings, and public meeting, reporting to the CWPJAC and other boards</a:t>
            </a:r>
          </a:p>
          <a:p>
            <a:endParaRPr lang="en-US" sz="1800" b="1" dirty="0"/>
          </a:p>
          <a:p>
            <a:r>
              <a:rPr lang="en-US" sz="1800" b="1" dirty="0"/>
              <a:t>Status Quo on distribution of funds</a:t>
            </a:r>
          </a:p>
          <a:p>
            <a:endParaRPr lang="en-US" sz="1800" b="1" dirty="0"/>
          </a:p>
          <a:p>
            <a:r>
              <a:rPr lang="en-US" sz="1800" b="1" dirty="0"/>
              <a:t>Fleshed out the Public Comment Process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89362805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Plan Development and Consultation</a:t>
            </a:r>
          </a:p>
          <a:p>
            <a:endParaRPr lang="en-US" sz="1800" b="1" dirty="0"/>
          </a:p>
          <a:p>
            <a:r>
              <a:rPr lang="en-US" sz="1800" b="1" dirty="0"/>
              <a:t>Led by State Board, and supported by CDE and CCCCO, internal planning; organized stakeholder meetings, and public meeting, reporting to the CWPJAC and other boards</a:t>
            </a:r>
          </a:p>
          <a:p>
            <a:endParaRPr lang="en-US" sz="1800" b="1" dirty="0"/>
          </a:p>
          <a:p>
            <a:r>
              <a:rPr lang="en-US" sz="1800" b="1" dirty="0"/>
              <a:t>Status Quo on distribution of funds</a:t>
            </a:r>
          </a:p>
          <a:p>
            <a:endParaRPr lang="en-US" sz="1800" b="1" dirty="0"/>
          </a:p>
          <a:p>
            <a:r>
              <a:rPr lang="en-US" sz="1800" b="1" dirty="0"/>
              <a:t>Fleshed out the Public Comment Process</a:t>
            </a:r>
          </a:p>
          <a:p>
            <a:endParaRPr lang="en-US" sz="800" dirty="0"/>
          </a:p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4214470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25827070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Description of programs targeting special populations</a:t>
            </a:r>
          </a:p>
          <a:p>
            <a:endParaRPr lang="en-US" sz="1800" b="1" dirty="0"/>
          </a:p>
          <a:p>
            <a:r>
              <a:rPr lang="en-US" sz="1800" b="1" dirty="0"/>
              <a:t>Access and equity</a:t>
            </a:r>
          </a:p>
          <a:p>
            <a:endParaRPr lang="en-US" sz="1800" b="1" dirty="0"/>
          </a:p>
          <a:p>
            <a:r>
              <a:rPr lang="en-US" sz="1800" b="1" dirty="0"/>
              <a:t>Outcomes</a:t>
            </a:r>
          </a:p>
          <a:p>
            <a:endParaRPr lang="en-US" sz="1800" b="1" dirty="0"/>
          </a:p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47810046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Description of programs targeting special populations</a:t>
            </a:r>
          </a:p>
          <a:p>
            <a:endParaRPr lang="en-US" sz="1800" b="1" dirty="0"/>
          </a:p>
          <a:p>
            <a:r>
              <a:rPr lang="en-US" sz="1800" b="1" dirty="0"/>
              <a:t>Access and equity</a:t>
            </a:r>
          </a:p>
          <a:p>
            <a:endParaRPr lang="en-US" sz="1800" b="1" dirty="0"/>
          </a:p>
          <a:p>
            <a:r>
              <a:rPr lang="en-US" sz="1800" b="1" dirty="0"/>
              <a:t>Outcomes</a:t>
            </a:r>
          </a:p>
          <a:p>
            <a:endParaRPr lang="en-US" sz="1800" b="1" dirty="0"/>
          </a:p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53487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Review slide</a:t>
            </a:r>
          </a:p>
          <a:p>
            <a:endParaRPr lang="en-US" sz="1800" b="1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Slide Presentation will be by major prompt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Will address member comments from November 7, 2019 meeting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Then we will have facilitated discussion for each major prompt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US" sz="1800" b="1" dirty="0"/>
              <a:t>Discuss Timeline and Next Steps</a:t>
            </a:r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8958092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23951136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6584674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10638300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0770695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Distribution of funds stays</a:t>
            </a:r>
          </a:p>
          <a:p>
            <a:endParaRPr lang="en-US" sz="1800" b="1" dirty="0"/>
          </a:p>
          <a:p>
            <a:r>
              <a:rPr lang="en-US" sz="1800" b="1" dirty="0"/>
              <a:t>PS waiver </a:t>
            </a:r>
          </a:p>
          <a:p>
            <a:endParaRPr lang="en-US" sz="1800" b="1" dirty="0"/>
          </a:p>
          <a:p>
            <a:r>
              <a:rPr lang="en-US" sz="1800" b="1" dirty="0"/>
              <a:t>Reserve funds</a:t>
            </a:r>
          </a:p>
          <a:p>
            <a:endParaRPr lang="en-US" sz="1800" b="1" dirty="0"/>
          </a:p>
          <a:p>
            <a:r>
              <a:rPr lang="en-US" sz="1800" b="1" dirty="0"/>
              <a:t>MOE</a:t>
            </a:r>
          </a:p>
          <a:p>
            <a:endParaRPr lang="en-US" sz="18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7227371"/>
      </p:ext>
    </p:extLst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3223141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4010111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>
          <a:xfrm>
            <a:off x="663729" y="4599428"/>
            <a:ext cx="5588000" cy="3656013"/>
          </a:xfrm>
        </p:spPr>
        <p:txBody>
          <a:bodyPr/>
          <a:lstStyle/>
          <a:p>
            <a:r>
              <a:rPr lang="en-US" sz="1800" b="1" dirty="0"/>
              <a:t>Quality Indicator choice</a:t>
            </a:r>
          </a:p>
          <a:p>
            <a:endParaRPr lang="en-US" sz="1800" b="1" dirty="0"/>
          </a:p>
          <a:p>
            <a:r>
              <a:rPr lang="en-US" sz="1800" b="1" dirty="0"/>
              <a:t>SDPL baselines and targets</a:t>
            </a:r>
          </a:p>
          <a:p>
            <a:endParaRPr lang="en-US" sz="1800" b="1" dirty="0"/>
          </a:p>
          <a:p>
            <a:r>
              <a:rPr lang="en-US" sz="1800" b="1" dirty="0"/>
              <a:t>Public comment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277012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01111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25365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8930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9124559"/>
      </p:ext>
    </p:extLst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878918"/>
      </p:ext>
    </p:extLst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8373131"/>
      </p:ext>
    </p:extLst>
  </p:cSld>
  <p:clrMapOvr>
    <a:masterClrMapping/>
  </p:clrMapOvr>
</p:notes>
</file>

<file path=ppt/notesSlides/notesSlide3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3991150"/>
      </p:ext>
    </p:extLst>
  </p:cSld>
  <p:clrMapOvr>
    <a:masterClrMapping/>
  </p:clrMapOvr>
</p:notes>
</file>

<file path=ppt/notesSlides/notesSlide3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39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90677158"/>
      </p:ext>
    </p:extLst>
  </p:cSld>
  <p:clrMapOvr>
    <a:masterClrMapping/>
  </p:clrMapOvr>
</p:notes>
</file>

<file path=ppt/notesSlides/notesSlide3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40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7542959"/>
      </p:ext>
    </p:extLst>
  </p:cSld>
  <p:clrMapOvr>
    <a:masterClrMapping/>
  </p:clrMapOvr>
</p:notes>
</file>

<file path=ppt/notesSlides/notesSlide3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41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8412290"/>
      </p:ext>
    </p:extLst>
  </p:cSld>
  <p:clrMapOvr>
    <a:masterClrMapping/>
  </p:clrMapOvr>
</p:notes>
</file>

<file path=ppt/notesSlides/notesSlide3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42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656617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62982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/>
              <a:t>Looking at Attachment 3 (page reference document), Program Administration and Implementation  is over half the document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/>
              <a:t>Covers several parts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600" b="1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600" b="1" dirty="0"/>
              <a:t>As a result, facilitated discussion is broken up for this section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6114505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2758930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800" b="1" dirty="0"/>
              <a:t>Special thanks to Patricia De Cos and Pam </a:t>
            </a:r>
            <a:r>
              <a:rPr lang="en-US" sz="1800" b="1" dirty="0" err="1"/>
              <a:t>Castleman</a:t>
            </a:r>
            <a:r>
              <a:rPr lang="en-US" sz="1800" b="1" dirty="0"/>
              <a:t> for tightening up</a:t>
            </a:r>
            <a:r>
              <a:rPr lang="en-US" sz="1800" b="1" baseline="0" dirty="0"/>
              <a:t> and fine tuning the document</a:t>
            </a:r>
          </a:p>
          <a:p>
            <a:endParaRPr lang="en-US" sz="1800" b="1" baseline="0" dirty="0"/>
          </a:p>
          <a:p>
            <a:r>
              <a:rPr lang="en-US" sz="1800" b="1" baseline="0" dirty="0"/>
              <a:t>Would like also like to thank the </a:t>
            </a:r>
            <a:r>
              <a:rPr lang="en-US" sz="1800" b="1" baseline="0" dirty="0" err="1"/>
              <a:t>WestEd</a:t>
            </a:r>
            <a:r>
              <a:rPr lang="en-US" sz="1800" b="1" baseline="0" dirty="0"/>
              <a:t> Comprehensive Center for the shaping up the document to where it is now</a:t>
            </a:r>
          </a:p>
          <a:p>
            <a:endParaRPr lang="en-US" sz="1800" dirty="0"/>
          </a:p>
          <a:p>
            <a:r>
              <a:rPr lang="en-US" sz="1800" b="1" dirty="0"/>
              <a:t>My thanks to CCTD staff for getting the document to </a:t>
            </a:r>
            <a:r>
              <a:rPr lang="en-US" sz="1800" b="1" dirty="0" err="1"/>
              <a:t>aling</a:t>
            </a:r>
            <a:r>
              <a:rPr lang="en-US" sz="1800" b="1" dirty="0"/>
              <a:t> with the CDE correspondence guide rules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7889480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96469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sz="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D7004F-AC0E-4FF9-A9A4-4EC1F4EAF7FB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54959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2.png"/><Relationship Id="rId4" Type="http://schemas.openxmlformats.org/officeDocument/2006/relationships/image" Target="../media/image4.gif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37344" y="393409"/>
            <a:ext cx="9381251" cy="2455562"/>
          </a:xfrm>
          <a:prstGeom prst="rect">
            <a:avLst/>
          </a:prstGeom>
        </p:spPr>
        <p:txBody>
          <a:bodyPr anchor="ctr"/>
          <a:lstStyle>
            <a:lvl1pPr algn="ctr">
              <a:defRPr sz="7200" b="1">
                <a:ln>
                  <a:solidFill>
                    <a:schemeClr val="bg1">
                      <a:lumMod val="65000"/>
                    </a:schemeClr>
                  </a:solidFill>
                </a:ln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5870163" y="5418476"/>
            <a:ext cx="2484409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CALIFORNIA DEPARTMENT </a:t>
            </a:r>
          </a:p>
          <a:p>
            <a:pPr algn="ctr"/>
            <a:r>
              <a:rPr lang="en-US" sz="1600" b="1" cap="none" spc="0" dirty="0">
                <a:ln w="0"/>
                <a:solidFill>
                  <a:schemeClr val="tx1"/>
                </a:solidFill>
                <a:effectLst/>
              </a:rPr>
              <a:t>OF </a:t>
            </a:r>
            <a:r>
              <a:rPr lang="en-US" sz="1600" b="1" kern="1200" dirty="0">
                <a:ln w="0"/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EDUCATION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Tony Thurmond,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State Superintendent of </a:t>
            </a:r>
          </a:p>
          <a:p>
            <a:pPr algn="ctr"/>
            <a:r>
              <a:rPr lang="en-US" sz="1400" b="0" cap="none" spc="0" dirty="0">
                <a:ln w="0"/>
                <a:solidFill>
                  <a:schemeClr val="tx1"/>
                </a:solidFill>
                <a:effectLst/>
              </a:rPr>
              <a:t>Public Instruction</a:t>
            </a:r>
          </a:p>
        </p:txBody>
      </p:sp>
      <p:pic>
        <p:nvPicPr>
          <p:cNvPr id="4" name="Picture 3" descr="The seal for the California Department of Education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658482" y="4486529"/>
            <a:ext cx="938971" cy="938971"/>
          </a:xfrm>
          <a:prstGeom prst="rect">
            <a:avLst/>
          </a:prstGeom>
        </p:spPr>
      </p:pic>
      <p:pic>
        <p:nvPicPr>
          <p:cNvPr id="5" name="Picture 4" descr="The seal for the California Community Colleges Chancellor's Office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66609" y="4548691"/>
            <a:ext cx="876809" cy="876809"/>
          </a:xfrm>
          <a:prstGeom prst="rect">
            <a:avLst/>
          </a:prstGeom>
        </p:spPr>
      </p:pic>
      <p:sp>
        <p:nvSpPr>
          <p:cNvPr id="12" name="TextBox 11"/>
          <p:cNvSpPr txBox="1"/>
          <p:nvPr userDrawn="1"/>
        </p:nvSpPr>
        <p:spPr>
          <a:xfrm>
            <a:off x="9213314" y="5425500"/>
            <a:ext cx="2383401" cy="104644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CALIFORNIA</a:t>
            </a:r>
            <a:r>
              <a:rPr lang="en-US" sz="1600" b="1" baseline="0" dirty="0">
                <a:ln w="0"/>
                <a:effectLst/>
              </a:rPr>
              <a:t> COMMUNITY COLLEGES CHANCELLOR’S OFFICE</a:t>
            </a:r>
            <a:endParaRPr lang="en-US" sz="1600" b="1" dirty="0">
              <a:ln w="0"/>
              <a:effectLst/>
            </a:endParaRPr>
          </a:p>
          <a:p>
            <a:pPr algn="ctr"/>
            <a:r>
              <a:rPr lang="en-US" sz="1400" dirty="0">
                <a:ln w="0"/>
                <a:effectLst/>
              </a:rPr>
              <a:t>Eloy Ortiz Oakley, Chancellor</a:t>
            </a:r>
          </a:p>
        </p:txBody>
      </p:sp>
      <p:sp>
        <p:nvSpPr>
          <p:cNvPr id="6" name="Rectangle 2"/>
          <p:cNvSpPr>
            <a:spLocks noChangeArrowheads="1"/>
          </p:cNvSpPr>
          <p:nvPr userDrawn="1"/>
        </p:nvSpPr>
        <p:spPr bwMode="auto">
          <a:xfrm flipV="1">
            <a:off x="9645010" y="2767616"/>
            <a:ext cx="5524439" cy="4571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 dirty="0"/>
          </a:p>
        </p:txBody>
      </p:sp>
      <p:pic>
        <p:nvPicPr>
          <p:cNvPr id="3" name="Picture 2" descr="The seal for the California State Board of Education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104046" y="4548691"/>
            <a:ext cx="922457" cy="919941"/>
          </a:xfrm>
          <a:prstGeom prst="rect">
            <a:avLst/>
          </a:prstGeom>
        </p:spPr>
      </p:pic>
      <p:sp>
        <p:nvSpPr>
          <p:cNvPr id="13" name="TextBox 12"/>
          <p:cNvSpPr txBox="1"/>
          <p:nvPr userDrawn="1"/>
        </p:nvSpPr>
        <p:spPr>
          <a:xfrm>
            <a:off x="2323071" y="5425500"/>
            <a:ext cx="248440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600" b="1" dirty="0">
                <a:ln w="0"/>
                <a:effectLst/>
              </a:rPr>
              <a:t>STATE BOARD</a:t>
            </a:r>
          </a:p>
          <a:p>
            <a:pPr algn="ctr"/>
            <a:r>
              <a:rPr lang="en-US" sz="1600" b="1" dirty="0">
                <a:ln w="0"/>
                <a:effectLst/>
              </a:rPr>
              <a:t>OF EDUCATION</a:t>
            </a:r>
          </a:p>
          <a:p>
            <a:pPr algn="ctr"/>
            <a:r>
              <a:rPr lang="en-US" sz="1400" dirty="0">
                <a:ln w="0"/>
                <a:effectLst/>
              </a:rPr>
              <a:t>Linda Darling-Hammond,</a:t>
            </a:r>
          </a:p>
          <a:p>
            <a:pPr algn="ctr"/>
            <a:r>
              <a:rPr lang="en-US" sz="1400" dirty="0">
                <a:ln w="0"/>
                <a:effectLst/>
              </a:rPr>
              <a:t>State Board President</a:t>
            </a:r>
          </a:p>
        </p:txBody>
      </p:sp>
      <p:pic>
        <p:nvPicPr>
          <p:cNvPr id="14" name="Picture 13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sp>
        <p:nvSpPr>
          <p:cNvPr id="16" name="Content Placeholder 2"/>
          <p:cNvSpPr>
            <a:spLocks noGrp="1"/>
          </p:cNvSpPr>
          <p:nvPr>
            <p:ph idx="1"/>
          </p:nvPr>
        </p:nvSpPr>
        <p:spPr>
          <a:xfrm>
            <a:off x="2437343" y="2943048"/>
            <a:ext cx="9381251" cy="1384561"/>
          </a:xfrm>
          <a:prstGeom prst="rect">
            <a:avLst/>
          </a:prstGeom>
        </p:spPr>
        <p:txBody>
          <a:bodyPr/>
          <a:lstStyle>
            <a:lvl1pPr algn="ctr"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 algn="ctr">
              <a:defRPr/>
            </a:lvl2pPr>
            <a:lvl3pPr algn="ctr">
              <a:defRPr/>
            </a:lvl3pPr>
            <a:lvl4pPr algn="ctr">
              <a:defRPr/>
            </a:lvl4pPr>
            <a:lvl5pPr algn="ctr">
              <a:defRPr/>
            </a:lvl5pPr>
          </a:lstStyle>
          <a:p>
            <a:pPr lvl="0"/>
            <a:r>
              <a:rPr lang="en-US" dirty="0"/>
              <a:t>Click to edit Master text style</a:t>
            </a:r>
          </a:p>
        </p:txBody>
      </p:sp>
    </p:spTree>
    <p:extLst>
      <p:ext uri="{BB962C8B-B14F-4D97-AF65-F5344CB8AC3E}">
        <p14:creationId xmlns:p14="http://schemas.microsoft.com/office/powerpoint/2010/main" val="29572015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bg>
      <p:bgPr>
        <a:gradFill>
          <a:gsLst>
            <a:gs pos="100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230931"/>
          </a:xfrm>
          <a:prstGeom prst="rect">
            <a:avLst/>
          </a:prstGeo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Flowchart: Stored Data 6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9" name="Picture 8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0" name="Picture 9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2" name="Picture 11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1" name="Picture 10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4" name="Rectangle 3">
            <a:extLst>
              <a:ext uri="{FF2B5EF4-FFF2-40B4-BE49-F238E27FC236}">
                <a16:creationId xmlns:a16="http://schemas.microsoft.com/office/drawing/2014/main" id="{0A4515B4-EC6A-4EC9-9A87-77048BFBBA97}"/>
              </a:ext>
            </a:extLst>
          </p:cNvPr>
          <p:cNvSpPr/>
          <p:nvPr userDrawn="1"/>
        </p:nvSpPr>
        <p:spPr>
          <a:xfrm>
            <a:off x="11550830" y="6352807"/>
            <a:ext cx="4667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fld id="{22881259-AA62-45A9-A9A2-41309B101DA6}" type="slidenum">
              <a:rPr lang="en-US" smtClean="0">
                <a:latin typeface="Arial" panose="020B0604020202020204" pitchFamily="34" charset="0"/>
                <a:cs typeface="Arial" panose="020B0604020202020204" pitchFamily="34" charset="0"/>
              </a:rPr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59282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323069" y="1957754"/>
            <a:ext cx="4722499" cy="4219210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03477" y="1957753"/>
            <a:ext cx="4690403" cy="4219209"/>
          </a:xfrm>
          <a:prstGeom prst="rect">
            <a:avLst/>
          </a:prstGeom>
        </p:spPr>
        <p:txBody>
          <a:bodyPr/>
          <a:lstStyle>
            <a:lvl1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 sz="28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 sz="21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Flowchart: Stored Data 8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0" name="Picture 9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2" name="Picture 11" descr="The seal for the California Department of Education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4" name="Picture 13" descr="The seal for the California Community Colleges Chancellor's Office"/>
          <p:cNvPicPr>
            <a:picLocks noChangeAspect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7" name="Picture 16" descr="The seal for the California State Board of Education"/>
          <p:cNvPicPr>
            <a:picLocks noChangeAspect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  <a:prstGeom prst="rect">
            <a:avLst/>
          </a:prstGeom>
          <a:ln>
            <a:noFill/>
          </a:ln>
        </p:spPr>
        <p:txBody>
          <a:bodyPr anchor="ctr"/>
          <a:lstStyle>
            <a:lvl1pPr algn="ctr">
              <a:defRPr sz="5400" b="1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9240648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gif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image" Target="../media/image1.png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75000"/>
              </a:schemeClr>
            </a:gs>
            <a:gs pos="15000">
              <a:schemeClr val="accent1">
                <a:lumMod val="60000"/>
                <a:lumOff val="40000"/>
              </a:schemeClr>
            </a:gs>
            <a:gs pos="25000">
              <a:schemeClr val="accent1">
                <a:lumMod val="40000"/>
                <a:lumOff val="60000"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5347707"/>
            <a:ext cx="1169774" cy="1169774"/>
          </a:xfrm>
          <a:prstGeom prst="rect">
            <a:avLst/>
          </a:prstGeom>
        </p:spPr>
      </p:pic>
      <p:sp>
        <p:nvSpPr>
          <p:cNvPr id="8" name="Flowchart: Stored Data 7"/>
          <p:cNvSpPr/>
          <p:nvPr userDrawn="1"/>
        </p:nvSpPr>
        <p:spPr>
          <a:xfrm>
            <a:off x="407773" y="0"/>
            <a:ext cx="1915298" cy="6858001"/>
          </a:xfrm>
          <a:prstGeom prst="flowChartOnlineStorage">
            <a:avLst/>
          </a:prstGeom>
          <a:solidFill>
            <a:schemeClr val="bg1"/>
          </a:solidFill>
          <a:ln>
            <a:noFill/>
          </a:ln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9" name="Rectangle 8"/>
          <p:cNvSpPr/>
          <p:nvPr userDrawn="1"/>
        </p:nvSpPr>
        <p:spPr>
          <a:xfrm>
            <a:off x="0" y="0"/>
            <a:ext cx="1062681" cy="6858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12" name="Picture 11" descr="The logo for career technical education in California. CTE, Learning that works for California."/>
          <p:cNvPicPr>
            <a:picLocks noChangeAspect="1"/>
          </p:cNvPicPr>
          <p:nvPr userDrawn="1"/>
        </p:nvPicPr>
        <p:blipFill>
          <a:blip r:embed="rId6"/>
          <a:stretch>
            <a:fillRect/>
          </a:stretch>
        </p:blipFill>
        <p:spPr>
          <a:xfrm>
            <a:off x="293500" y="393408"/>
            <a:ext cx="1524003" cy="1185674"/>
          </a:xfrm>
          <a:prstGeom prst="rect">
            <a:avLst/>
          </a:prstGeom>
        </p:spPr>
      </p:pic>
      <p:pic>
        <p:nvPicPr>
          <p:cNvPr id="14" name="Picture 13" descr="The logo for the California Department of Education"/>
          <p:cNvPicPr>
            <a:picLocks noChangeAspect="1"/>
          </p:cNvPicPr>
          <p:nvPr userDrawn="1"/>
        </p:nvPicPr>
        <p:blipFill>
          <a:blip r:embed="rId5"/>
          <a:stretch>
            <a:fillRect/>
          </a:stretch>
        </p:blipFill>
        <p:spPr>
          <a:xfrm rot="10800000" flipH="1" flipV="1">
            <a:off x="470614" y="3987484"/>
            <a:ext cx="1169774" cy="1169774"/>
          </a:xfrm>
          <a:prstGeom prst="rect">
            <a:avLst/>
          </a:prstGeom>
        </p:spPr>
      </p:pic>
      <p:pic>
        <p:nvPicPr>
          <p:cNvPr id="15" name="Picture 14" descr="The logo for the California Community Colleges Chancellor's Office"/>
          <p:cNvPicPr>
            <a:picLocks noChangeAspect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613" y="5262363"/>
            <a:ext cx="1169774" cy="1169774"/>
          </a:xfrm>
          <a:prstGeom prst="rect">
            <a:avLst/>
          </a:prstGeom>
        </p:spPr>
      </p:pic>
      <p:pic>
        <p:nvPicPr>
          <p:cNvPr id="18" name="Picture 17" descr="The logo for the California State Board of Education"/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976" y="2716157"/>
            <a:ext cx="1169411" cy="11662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132117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2" r:id="rId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2.xml"/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3.xml"/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4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5.xml"/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6.xml"/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7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5400" dirty="0"/>
              <a:t>Draft Federal </a:t>
            </a:r>
            <a:br>
              <a:rPr lang="en-US" sz="5400" dirty="0"/>
            </a:br>
            <a:r>
              <a:rPr lang="en-US" sz="5400" dirty="0"/>
              <a:t>Perkins V State Plan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2437343" y="3175805"/>
            <a:ext cx="9381251" cy="1080312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Posted by California Department of Education</a:t>
            </a:r>
            <a:br>
              <a:rPr lang="en-US" dirty="0"/>
            </a:br>
            <a:r>
              <a:rPr lang="en-US" dirty="0"/>
              <a:t>January 31, 2020</a:t>
            </a:r>
          </a:p>
        </p:txBody>
      </p:sp>
    </p:spTree>
    <p:extLst>
      <p:ext uri="{BB962C8B-B14F-4D97-AF65-F5344CB8AC3E}">
        <p14:creationId xmlns:p14="http://schemas.microsoft.com/office/powerpoint/2010/main" val="18440209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</p:spPr>
        <p:txBody>
          <a:bodyPr/>
          <a:lstStyle/>
          <a:p>
            <a:r>
              <a:rPr lang="en-US" sz="4400" dirty="0"/>
              <a:t>Draft Federal Perkins V State Plan: </a:t>
            </a:r>
            <a:br>
              <a:rPr lang="en-US" sz="4400" dirty="0"/>
            </a:br>
            <a:r>
              <a:rPr lang="en-US" sz="4400" dirty="0"/>
              <a:t>Public Comment Process </a:t>
            </a:r>
            <a:r>
              <a:rPr lang="en-US" sz="2400" dirty="0"/>
              <a:t>(3)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Review of Summary document (Attachment 04) shows:</a:t>
            </a:r>
          </a:p>
          <a:p>
            <a:pPr marL="914400" lvl="2" indent="-45720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dirty="0"/>
              <a:t>Responses received across the strands (359 Total)</a:t>
            </a:r>
          </a:p>
          <a:p>
            <a:pPr marL="914400" lvl="2" indent="-45720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dirty="0"/>
              <a:t>Nearly half of the commenters were from CTE</a:t>
            </a:r>
          </a:p>
          <a:p>
            <a:pPr marL="914400" lvl="2" indent="-45720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dirty="0"/>
              <a:t>Several commenters from outside of CTE but within education</a:t>
            </a:r>
          </a:p>
          <a:p>
            <a:pPr marL="914400" lvl="2" indent="-45720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dirty="0"/>
              <a:t>Few commenters from outside of education</a:t>
            </a:r>
          </a:p>
          <a:p>
            <a:pPr marL="914400" lvl="2" indent="-457200"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dirty="0"/>
              <a:t>Commenters included students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8347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</p:spPr>
        <p:txBody>
          <a:bodyPr/>
          <a:lstStyle/>
          <a:p>
            <a:r>
              <a:rPr lang="en-US" sz="4400" dirty="0"/>
              <a:t>Draft Federal Perkins V State Plan: </a:t>
            </a:r>
            <a:br>
              <a:rPr lang="en-US" sz="4400" dirty="0"/>
            </a:br>
            <a:r>
              <a:rPr lang="en-US" sz="4400" dirty="0"/>
              <a:t>Public Comment Process </a:t>
            </a:r>
            <a:r>
              <a:rPr lang="en-US" sz="2400" dirty="0"/>
              <a:t>(4)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400" dirty="0"/>
              <a:t>Review of Summary document (Attachment 04) shows how the State responded sample of </a:t>
            </a:r>
            <a:r>
              <a:rPr lang="en-US" sz="2400" b="1" i="1" dirty="0"/>
              <a:t>frequently mentioned issues</a:t>
            </a:r>
            <a:r>
              <a:rPr lang="en-US" sz="2400" dirty="0"/>
              <a:t>: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Included in the updated Draft Federal Perkins V State Plan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Excluded because not under the scope of the Federal Application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Deferred to when the Federal Perkins V Act is fully implemented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sz="2400" dirty="0"/>
              <a:t>Deferred to the California CTE State Plan to be developed during Fiscal Year 2021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727306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</p:spPr>
        <p:txBody>
          <a:bodyPr/>
          <a:lstStyle/>
          <a:p>
            <a:r>
              <a:rPr lang="en-US" sz="4400" dirty="0"/>
              <a:t>Draft Federal Perkins V State Plan: </a:t>
            </a:r>
            <a:br>
              <a:rPr lang="en-US" sz="4400" dirty="0"/>
            </a:br>
            <a:r>
              <a:rPr lang="en-US" sz="4400" dirty="0"/>
              <a:t>Public Comment Process </a:t>
            </a:r>
            <a:r>
              <a:rPr lang="en-US" sz="2400" dirty="0"/>
              <a:t>(5) </a:t>
            </a:r>
            <a:endParaRPr lang="en-US" sz="40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1FBA094-5536-4585-9644-7EAA23C8F83B}"/>
              </a:ext>
            </a:extLst>
          </p:cNvPr>
          <p:cNvSpPr txBox="1"/>
          <p:nvPr/>
        </p:nvSpPr>
        <p:spPr>
          <a:xfrm>
            <a:off x="2550253" y="2069292"/>
            <a:ext cx="879166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Arial" panose="020B0604020202020204" pitchFamily="34" charset="0"/>
                <a:cs typeface="Arial" panose="020B0604020202020204" pitchFamily="34" charset="0"/>
              </a:rPr>
              <a:t>State responses to individual comments: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92081" y="2759978"/>
            <a:ext cx="9670810" cy="3588068"/>
          </a:xfrm>
        </p:spPr>
        <p:txBody>
          <a:bodyPr wrap="square" bIns="365760" numCol="2" spcCol="182880"/>
          <a:lstStyle/>
          <a:p>
            <a:pPr lvl="1"/>
            <a:r>
              <a:rPr lang="en-US" sz="2400" dirty="0"/>
              <a:t>Agree and Added</a:t>
            </a:r>
          </a:p>
          <a:p>
            <a:pPr lvl="1"/>
            <a:r>
              <a:rPr lang="en-US" sz="2400" dirty="0"/>
              <a:t>Clarified</a:t>
            </a:r>
          </a:p>
          <a:p>
            <a:pPr lvl="1"/>
            <a:r>
              <a:rPr lang="en-US" sz="2400" dirty="0"/>
              <a:t>Already in Draft Federal Perkins V State Plan</a:t>
            </a:r>
          </a:p>
          <a:p>
            <a:pPr lvl="1"/>
            <a:r>
              <a:rPr lang="en-US" sz="2400" dirty="0"/>
              <a:t>Beyond the scope of the application</a:t>
            </a:r>
          </a:p>
          <a:p>
            <a:pPr lvl="1"/>
            <a:r>
              <a:rPr lang="en-US" sz="2400" dirty="0"/>
              <a:t>Excluded because not under the scope of the Federal Application</a:t>
            </a:r>
          </a:p>
          <a:p>
            <a:pPr lvl="1"/>
            <a:endParaRPr lang="en-US" sz="2400" dirty="0"/>
          </a:p>
          <a:p>
            <a:pPr lvl="1"/>
            <a:r>
              <a:rPr lang="en-US" sz="2400" dirty="0"/>
              <a:t>Defer to CA State Plan for CTE</a:t>
            </a:r>
          </a:p>
          <a:p>
            <a:pPr lvl="1"/>
            <a:r>
              <a:rPr lang="en-US" sz="2400" dirty="0"/>
              <a:t>Defer to Perkins V Implementation</a:t>
            </a:r>
          </a:p>
          <a:p>
            <a:pPr lvl="1"/>
            <a:r>
              <a:rPr lang="en-US" sz="2400" dirty="0"/>
              <a:t>System Alignment</a:t>
            </a:r>
          </a:p>
          <a:p>
            <a:pPr lvl="1"/>
            <a:r>
              <a:rPr lang="en-US" sz="2400" dirty="0"/>
              <a:t>Every Student Succeeds Act (ESSA)</a:t>
            </a:r>
          </a:p>
          <a:p>
            <a:pPr lvl="1"/>
            <a:r>
              <a:rPr lang="en-US" sz="2400" dirty="0"/>
              <a:t>Accountability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54558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Draft Federal Perkins V State Plan: </a:t>
            </a:r>
            <a:br>
              <a:rPr lang="en-US" sz="4400" dirty="0"/>
            </a:br>
            <a:r>
              <a:rPr lang="en-US" sz="4400" dirty="0"/>
              <a:t>Public Comment Process </a:t>
            </a:r>
            <a:r>
              <a:rPr lang="en-US" sz="2400" dirty="0"/>
              <a:t>(6)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743200"/>
            <a:ext cx="9670810" cy="107644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members.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0426593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397172"/>
          </a:xfrm>
        </p:spPr>
        <p:txBody>
          <a:bodyPr/>
          <a:lstStyle/>
          <a:p>
            <a:r>
              <a:rPr lang="en-US" sz="4400" dirty="0"/>
              <a:t>Draft Federal Perkins V State Plan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Development and Consultation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28552"/>
            <a:ext cx="9376561" cy="4594167"/>
          </a:xfrm>
        </p:spPr>
        <p:txBody>
          <a:bodyPr>
            <a:normAutofit/>
          </a:bodyPr>
          <a:lstStyle/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Stakeholder/Key Informant Consultation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Guiding Policy Principles/Essential Elements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Introduction of the Joint Management Team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Stakeholder Meetings/Key Informant Input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Public Comment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Amount and Uses of Funds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Roles and Responsibilities</a:t>
            </a:r>
          </a:p>
          <a:p>
            <a:pPr marL="914400" lvl="1" indent="-45720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Distribution of Funds</a:t>
            </a:r>
          </a:p>
        </p:txBody>
      </p:sp>
    </p:spTree>
    <p:extLst>
      <p:ext uri="{BB962C8B-B14F-4D97-AF65-F5344CB8AC3E}">
        <p14:creationId xmlns:p14="http://schemas.microsoft.com/office/powerpoint/2010/main" val="361039365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13798"/>
          </a:xfrm>
        </p:spPr>
        <p:txBody>
          <a:bodyPr/>
          <a:lstStyle/>
          <a:p>
            <a:r>
              <a:rPr lang="en-US" sz="4400" dirty="0"/>
              <a:t>Draft Federal Perkins V State Plan</a:t>
            </a:r>
            <a:r>
              <a:rPr lang="en-US" sz="4400" b="1" dirty="0">
                <a:latin typeface="Arial" panose="020B0604020202020204" pitchFamily="34" charset="0"/>
                <a:cs typeface="Arial" panose="020B0604020202020204" pitchFamily="34" charset="0"/>
              </a:rPr>
              <a:t> Development and Consultation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099256"/>
            <a:ext cx="9376561" cy="4423464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What Has Changed: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Detailed out the process used to receive public comment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Included direct suggestions from commenters</a:t>
            </a:r>
          </a:p>
        </p:txBody>
      </p:sp>
    </p:spTree>
    <p:extLst>
      <p:ext uri="{BB962C8B-B14F-4D97-AF65-F5344CB8AC3E}">
        <p14:creationId xmlns:p14="http://schemas.microsoft.com/office/powerpoint/2010/main" val="404385731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400" dirty="0"/>
              <a:t>Draft Federal Perkins V State Plan Development and Consultation </a:t>
            </a:r>
            <a:r>
              <a:rPr lang="en-US" sz="2400" dirty="0"/>
              <a:t>(3)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743200"/>
            <a:ext cx="9670810" cy="107644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7044707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63674"/>
          </a:xfrm>
        </p:spPr>
        <p:txBody>
          <a:bodyPr/>
          <a:lstStyle/>
          <a:p>
            <a:r>
              <a:rPr lang="en-US" sz="4800" dirty="0"/>
              <a:t>Program Administration and Implementation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099256"/>
            <a:ext cx="9376561" cy="4018911"/>
          </a:xfrm>
        </p:spPr>
        <p:txBody>
          <a:bodyPr>
            <a:normAutofit/>
          </a:bodyPr>
          <a:lstStyle/>
          <a:p>
            <a:pPr lvl="1"/>
            <a:r>
              <a:rPr lang="en-US" dirty="0"/>
              <a:t>State CTE and workforce development programs aligned to education, and skill needs of employers</a:t>
            </a:r>
          </a:p>
          <a:p>
            <a:pPr lvl="1"/>
            <a:r>
              <a:rPr lang="en-US" dirty="0"/>
              <a:t>State strategic vision</a:t>
            </a:r>
          </a:p>
          <a:p>
            <a:pPr lvl="1"/>
            <a:r>
              <a:rPr lang="en-US" dirty="0"/>
              <a:t>Joint planning to support vision and goals</a:t>
            </a:r>
          </a:p>
          <a:p>
            <a:pPr lvl="1"/>
            <a:r>
              <a:rPr lang="en-US" dirty="0"/>
              <a:t>Leadership funds</a:t>
            </a:r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53699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3070" y="416640"/>
            <a:ext cx="9670810" cy="1264170"/>
          </a:xfrm>
        </p:spPr>
        <p:txBody>
          <a:bodyPr/>
          <a:lstStyle/>
          <a:p>
            <a:pPr algn="ctr"/>
            <a:r>
              <a:rPr lang="en-US" sz="4800" dirty="0"/>
              <a:t>Program Administration and Implementation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(2)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91486" y="2163544"/>
            <a:ext cx="9376561" cy="3874948"/>
          </a:xfrm>
        </p:spPr>
        <p:txBody>
          <a:bodyPr>
            <a:normAutofit/>
          </a:bodyPr>
          <a:lstStyle/>
          <a:p>
            <a:r>
              <a:rPr lang="en-US" dirty="0"/>
              <a:t>CTE programs and programs of study implementation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Description of CTE programs and programs of study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Program Approval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Role of Eligible Agency in Program Administration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Dual Enrollment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9625190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2323070" y="416641"/>
            <a:ext cx="9670810" cy="1264170"/>
          </a:xfrm>
        </p:spPr>
        <p:txBody>
          <a:bodyPr/>
          <a:lstStyle/>
          <a:p>
            <a:pPr algn="ctr"/>
            <a:r>
              <a:rPr lang="en-US" sz="4800" dirty="0"/>
              <a:t>Program Administration and Implementation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(3)</a:t>
            </a:r>
            <a:endParaRPr lang="en-US" sz="4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105974"/>
            <a:ext cx="9376561" cy="3320042"/>
          </a:xfrm>
        </p:spPr>
        <p:txBody>
          <a:bodyPr>
            <a:normAutofit/>
          </a:bodyPr>
          <a:lstStyle/>
          <a:p>
            <a:r>
              <a:rPr lang="en-US" dirty="0"/>
              <a:t> CTE programs and programs of study implementation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Local Application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Comprehensive Local Needs Assessment (CLNA)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Size, Scope, and Quality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10862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4BB2642E-D813-4B0F-A247-122BD98D3F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759"/>
            <a:ext cx="9030730" cy="1280161"/>
          </a:xfrm>
        </p:spPr>
        <p:txBody>
          <a:bodyPr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Presentation Overview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1CA508-F281-4397-9E5A-0EA7AFA809C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645920"/>
            <a:ext cx="9670810" cy="5047957"/>
          </a:xfrm>
        </p:spPr>
        <p:txBody>
          <a:bodyPr>
            <a:normAutofit/>
          </a:bodyPr>
          <a:lstStyle/>
          <a:p>
            <a:pPr>
              <a:lnSpc>
                <a:spcPct val="100000"/>
              </a:lnSpc>
            </a:pPr>
            <a:r>
              <a:rPr lang="en-US" dirty="0"/>
              <a:t>Timeline: November 25, 2019 – April 15, 2020</a:t>
            </a:r>
          </a:p>
          <a:p>
            <a:pPr>
              <a:lnSpc>
                <a:spcPct val="100000"/>
              </a:lnSpc>
            </a:pPr>
            <a:r>
              <a:rPr lang="en-US" dirty="0"/>
              <a:t>The Draft Federal Strengthening Career and Technical Education for the 21st Century Act (Perkins V) State Plan Discussion</a:t>
            </a:r>
          </a:p>
          <a:p>
            <a:pPr marL="800100" lvl="3" indent="-34290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Process for incorporating public comment and feedback into the Draft Federal Perkins V State Plan</a:t>
            </a:r>
          </a:p>
          <a:p>
            <a:pPr marL="800100" lvl="3" indent="-34290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Brief content overview</a:t>
            </a:r>
          </a:p>
          <a:p>
            <a:pPr marL="800100" lvl="3" indent="-34290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Significant types of changes</a:t>
            </a:r>
          </a:p>
          <a:p>
            <a:pPr marL="800100" lvl="3" indent="-342900">
              <a:lnSpc>
                <a:spcPct val="100000"/>
              </a:lnSpc>
              <a:spcBef>
                <a:spcPts val="1000"/>
              </a:spcBef>
              <a:buFont typeface="Courier New" panose="02070309020205020404" pitchFamily="49" charset="0"/>
              <a:buChar char="o"/>
            </a:pPr>
            <a:r>
              <a:rPr lang="en-US" sz="2400" dirty="0"/>
              <a:t>Facilitated discussion and comments from the California Workforce Joint Advisory Committee (CWPJAC) members on each major prompt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336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13798"/>
          </a:xfrm>
        </p:spPr>
        <p:txBody>
          <a:bodyPr/>
          <a:lstStyle/>
          <a:p>
            <a:r>
              <a:rPr lang="en-US" sz="4800" dirty="0"/>
              <a:t>Program Administration and Implementation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(4)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61804"/>
            <a:ext cx="9376561" cy="4560916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What Has Changed: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Based on public comment</a:t>
            </a:r>
          </a:p>
          <a:p>
            <a:pPr marL="1377950" lvl="2" indent="-4635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Under kindergarten through grades twelve (K–12) programs, including Expanded Learning Programs under Out-of-School, and Extended Opportunities</a:t>
            </a:r>
          </a:p>
          <a:p>
            <a:pPr marL="1377950" lvl="2" indent="-4635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Language added about School to Prison Pipeline</a:t>
            </a:r>
          </a:p>
          <a:p>
            <a:pPr marL="1377950" lvl="2" indent="-4635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Highlighted the importance of the regionalization of CTE programs</a:t>
            </a:r>
          </a:p>
          <a:p>
            <a:pPr marL="1377950" lvl="2" indent="-4635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Under CCCCO programs include Baccalaureate programs</a:t>
            </a:r>
          </a:p>
        </p:txBody>
      </p:sp>
    </p:spTree>
    <p:extLst>
      <p:ext uri="{BB962C8B-B14F-4D97-AF65-F5344CB8AC3E}">
        <p14:creationId xmlns:p14="http://schemas.microsoft.com/office/powerpoint/2010/main" val="33585289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13798"/>
          </a:xfrm>
        </p:spPr>
        <p:txBody>
          <a:bodyPr/>
          <a:lstStyle/>
          <a:p>
            <a:r>
              <a:rPr lang="en-US" sz="4800" dirty="0"/>
              <a:t>Program Administration and Implementation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(5)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0195" y="2073947"/>
            <a:ext cx="9376561" cy="4560916"/>
          </a:xfrm>
        </p:spPr>
        <p:txBody>
          <a:bodyPr>
            <a:normAutofit lnSpcReduction="10000"/>
          </a:bodyPr>
          <a:lstStyle/>
          <a:p>
            <a:pPr marL="0" indent="0">
              <a:spcBef>
                <a:spcPts val="600"/>
              </a:spcBef>
              <a:spcAft>
                <a:spcPts val="600"/>
              </a:spcAft>
              <a:buNone/>
            </a:pPr>
            <a:r>
              <a:rPr lang="en-US" dirty="0"/>
              <a:t>What Has Changed: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Suggested edits from November 25, 2019 CWPJAC meeting, from the SBE, CDE, and CCCCO staff</a:t>
            </a:r>
          </a:p>
          <a:p>
            <a:pPr marL="1377950" lvl="2" indent="-4635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Create Work-Based Learning (WBL) as a broader category</a:t>
            </a:r>
          </a:p>
          <a:p>
            <a:pPr marL="1377950" lvl="2" indent="-4635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In the Vision section, spell out more of the effort currently being undertaken for updating the Workforce Innovation and Opportunity Act (WIOA) State Plan</a:t>
            </a:r>
          </a:p>
          <a:p>
            <a:pPr marL="1377950" lvl="2" indent="-4635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Added language related to Cradle to Career initiative</a:t>
            </a:r>
          </a:p>
          <a:p>
            <a:pPr marL="1377950" lvl="2" indent="-463550">
              <a:spcBef>
                <a:spcPts val="600"/>
              </a:spcBef>
              <a:spcAft>
                <a:spcPts val="600"/>
              </a:spcAft>
              <a:buFont typeface="Courier New" panose="02070309020205020404" pitchFamily="49" charset="0"/>
              <a:buChar char="o"/>
            </a:pPr>
            <a:r>
              <a:rPr lang="en-US" dirty="0"/>
              <a:t>Highlighted the separate efforts by the CDE and CCCCO on the CLNA – indicate future alignment</a:t>
            </a:r>
          </a:p>
        </p:txBody>
      </p:sp>
    </p:spTree>
    <p:extLst>
      <p:ext uri="{BB962C8B-B14F-4D97-AF65-F5344CB8AC3E}">
        <p14:creationId xmlns:p14="http://schemas.microsoft.com/office/powerpoint/2010/main" val="15799609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Program Administration and Implementation </a:t>
            </a:r>
            <a:r>
              <a:rPr lang="en-US" sz="2400" dirty="0"/>
              <a:t>(6)</a:t>
            </a:r>
            <a:endParaRPr lang="en-US" sz="4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693324"/>
            <a:ext cx="9670810" cy="34836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3914703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23070" y="365124"/>
            <a:ext cx="9670810" cy="1546803"/>
          </a:xfrm>
        </p:spPr>
        <p:txBody>
          <a:bodyPr/>
          <a:lstStyle/>
          <a:p>
            <a:r>
              <a:rPr lang="en-US" sz="4800" dirty="0"/>
              <a:t>Meeting the Needs of </a:t>
            </a:r>
            <a:br>
              <a:rPr lang="en-US" sz="4800" dirty="0"/>
            </a:br>
            <a:r>
              <a:rPr lang="en-US" sz="4800" dirty="0"/>
              <a:t>Special Populations </a:t>
            </a:r>
            <a:r>
              <a:rPr lang="en-US" sz="2400" dirty="0"/>
              <a:t>(1)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2112134"/>
            <a:ext cx="9376561" cy="4135167"/>
          </a:xfrm>
        </p:spPr>
        <p:txBody>
          <a:bodyPr>
            <a:normAutofit/>
          </a:bodyPr>
          <a:lstStyle/>
          <a:p>
            <a:pPr marL="457200" lvl="1" indent="-457200">
              <a:buNone/>
            </a:pPr>
            <a:r>
              <a:rPr lang="en-US" dirty="0"/>
              <a:t>What Has Changed:</a:t>
            </a:r>
          </a:p>
          <a:p>
            <a:pPr marL="457200" lvl="1" indent="-457200"/>
            <a:r>
              <a:rPr lang="en-US" dirty="0"/>
              <a:t>Based on public comment</a:t>
            </a:r>
          </a:p>
          <a:p>
            <a:pPr marL="914400" lvl="2" indent="-457200">
              <a:buFont typeface="Courier New" panose="02070309020205020404" pitchFamily="49" charset="0"/>
              <a:buChar char="o"/>
            </a:pPr>
            <a:r>
              <a:rPr lang="en-US" dirty="0"/>
              <a:t>Included language on Individualized Education Program (IEP) and 504 plans to assist students with disabilities</a:t>
            </a:r>
          </a:p>
          <a:p>
            <a:pPr marL="914400" lvl="2" indent="-457200">
              <a:buFont typeface="Courier New" panose="02070309020205020404" pitchFamily="49" charset="0"/>
              <a:buChar char="o"/>
            </a:pPr>
            <a:r>
              <a:rPr lang="en-US" dirty="0"/>
              <a:t>Added language related to the Work Ability Index (WAI) program</a:t>
            </a:r>
          </a:p>
          <a:p>
            <a:pPr marL="914400" lvl="2" indent="-457200">
              <a:buFont typeface="Courier New" panose="02070309020205020404" pitchFamily="49" charset="0"/>
              <a:buChar char="o"/>
            </a:pPr>
            <a:r>
              <a:rPr lang="en-US" dirty="0"/>
              <a:t>Added programmatic coordination across the CDE departments</a:t>
            </a:r>
          </a:p>
          <a:p>
            <a:pPr marL="914400" lvl="2" indent="-457200"/>
            <a:endParaRPr lang="en-US" dirty="0"/>
          </a:p>
          <a:p>
            <a:pPr marL="914400" lvl="2" indent="-457200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3954369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23070" y="365124"/>
            <a:ext cx="9670810" cy="1546803"/>
          </a:xfrm>
        </p:spPr>
        <p:txBody>
          <a:bodyPr/>
          <a:lstStyle/>
          <a:p>
            <a:r>
              <a:rPr lang="en-US" sz="4800" dirty="0"/>
              <a:t>Meeting the Needs of </a:t>
            </a:r>
            <a:br>
              <a:rPr lang="en-US" sz="4800" dirty="0"/>
            </a:br>
            <a:r>
              <a:rPr lang="en-US" sz="4800" dirty="0"/>
              <a:t>Special Populations </a:t>
            </a:r>
            <a:r>
              <a:rPr lang="en-US" sz="2400" dirty="0"/>
              <a:t>(2)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11928"/>
            <a:ext cx="9376561" cy="4335374"/>
          </a:xfrm>
        </p:spPr>
        <p:txBody>
          <a:bodyPr>
            <a:normAutofit/>
          </a:bodyPr>
          <a:lstStyle/>
          <a:p>
            <a:pPr marL="457200" lvl="1" indent="-457200">
              <a:buNone/>
            </a:pPr>
            <a:r>
              <a:rPr lang="en-US" dirty="0"/>
              <a:t>What Has Changed:</a:t>
            </a:r>
          </a:p>
          <a:p>
            <a:pPr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Suggested edits from November 25, 2019 CWPJAC meeting, from the SBE, CDE, and CCCCO staff</a:t>
            </a:r>
          </a:p>
          <a:p>
            <a:pPr marL="914400" lvl="2" indent="-457200">
              <a:buFont typeface="Courier New" panose="02070309020205020404" pitchFamily="49" charset="0"/>
              <a:buChar char="o"/>
            </a:pPr>
            <a:r>
              <a:rPr lang="en-US" dirty="0"/>
              <a:t>Added language that linked the CLNA, SDPLs, and professional development and leadership (Educator Workforce Investment Grant [EWIG] and 21st Century California School Leadership Academy [21CSLA])</a:t>
            </a:r>
          </a:p>
          <a:p>
            <a:pPr marL="914400" lvl="2" indent="-457200">
              <a:buFont typeface="Courier New" panose="02070309020205020404" pitchFamily="49" charset="0"/>
              <a:buChar char="o"/>
            </a:pPr>
            <a:r>
              <a:rPr lang="en-US" dirty="0"/>
              <a:t>Added programmatic coordination regarding the holistic address of WBL</a:t>
            </a:r>
          </a:p>
          <a:p>
            <a:pPr marL="914400" lvl="2" indent="-457200"/>
            <a:endParaRPr lang="en-US" dirty="0"/>
          </a:p>
          <a:p>
            <a:pPr marL="914400" lvl="2" indent="-457200"/>
            <a:endParaRPr lang="en-US" dirty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6153453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Meeting the Needs of </a:t>
            </a:r>
            <a:br>
              <a:rPr lang="en-US" sz="4800" dirty="0"/>
            </a:br>
            <a:r>
              <a:rPr lang="en-US" sz="4800" dirty="0"/>
              <a:t>Special Populations </a:t>
            </a:r>
            <a:r>
              <a:rPr lang="en-US" sz="2400" dirty="0"/>
              <a:t>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859578"/>
            <a:ext cx="9670810" cy="3317384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</a:t>
            </a:r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932353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530176"/>
          </a:xfrm>
        </p:spPr>
        <p:txBody>
          <a:bodyPr/>
          <a:lstStyle/>
          <a:p>
            <a:r>
              <a:rPr lang="en-US" sz="4800" dirty="0"/>
              <a:t>Preparing Teachers </a:t>
            </a:r>
            <a:br>
              <a:rPr lang="en-US" sz="4800" dirty="0"/>
            </a:br>
            <a:r>
              <a:rPr lang="en-US" sz="4800" dirty="0"/>
              <a:t>and Faculty </a:t>
            </a:r>
            <a:r>
              <a:rPr lang="en-US" sz="2400" dirty="0"/>
              <a:t>(1)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895302"/>
            <a:ext cx="9376561" cy="4352000"/>
          </a:xfrm>
        </p:spPr>
        <p:txBody>
          <a:bodyPr>
            <a:normAutofit/>
          </a:bodyPr>
          <a:lstStyle/>
          <a:p>
            <a:pPr marL="457200" lvl="1" indent="-457200">
              <a:buNone/>
            </a:pPr>
            <a:r>
              <a:rPr lang="en-US" dirty="0"/>
              <a:t>What Has Changed:</a:t>
            </a:r>
          </a:p>
          <a:p>
            <a:pPr lvl="1"/>
            <a:r>
              <a:rPr lang="en-US" dirty="0"/>
              <a:t>Based on public comment</a:t>
            </a:r>
          </a:p>
          <a:p>
            <a:pPr marL="1377950" lvl="2" indent="-463550">
              <a:buFont typeface="Courier New" panose="02070309020205020404" pitchFamily="49" charset="0"/>
              <a:buChar char="o"/>
            </a:pPr>
            <a:r>
              <a:rPr lang="en-US" dirty="0"/>
              <a:t>Provided a description of several teacher preparation and professional development opportunities targeted towards CTE teachers</a:t>
            </a:r>
          </a:p>
          <a:p>
            <a:pPr marL="1377950" lvl="2" indent="-463550">
              <a:buFont typeface="Courier New" panose="02070309020205020404" pitchFamily="49" charset="0"/>
              <a:buChar char="o"/>
            </a:pPr>
            <a:r>
              <a:rPr lang="en-US" dirty="0"/>
              <a:t>Clarified the process of CTE teacher credentialing</a:t>
            </a:r>
          </a:p>
          <a:p>
            <a:pPr lvl="1"/>
            <a:endParaRPr lang="en-US" sz="32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601007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530176"/>
          </a:xfrm>
        </p:spPr>
        <p:txBody>
          <a:bodyPr/>
          <a:lstStyle/>
          <a:p>
            <a:r>
              <a:rPr lang="en-US" sz="4800" dirty="0"/>
              <a:t>Preparing Teachers </a:t>
            </a:r>
            <a:br>
              <a:rPr lang="en-US" sz="4800" dirty="0"/>
            </a:br>
            <a:r>
              <a:rPr lang="en-US" sz="4800" dirty="0"/>
              <a:t>and Faculty </a:t>
            </a:r>
            <a:r>
              <a:rPr lang="en-US" sz="2400" dirty="0"/>
              <a:t>(2)</a:t>
            </a:r>
            <a:endParaRPr lang="en-US" sz="80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895302"/>
            <a:ext cx="9376561" cy="4352000"/>
          </a:xfrm>
        </p:spPr>
        <p:txBody>
          <a:bodyPr>
            <a:normAutofit/>
          </a:bodyPr>
          <a:lstStyle/>
          <a:p>
            <a:pPr marL="457200" lvl="1" indent="-457200">
              <a:buNone/>
            </a:pPr>
            <a:r>
              <a:rPr lang="en-US" dirty="0"/>
              <a:t>What Has Changed: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Suggested edits from November 25, 2019 CWPJAC meeting, from SBE, CDE, and CCCCO staff</a:t>
            </a:r>
          </a:p>
          <a:p>
            <a:pPr marL="1377950" lvl="2" indent="-463550">
              <a:buFont typeface="Courier New" panose="02070309020205020404" pitchFamily="49" charset="0"/>
              <a:buChar char="o"/>
            </a:pPr>
            <a:r>
              <a:rPr lang="en-US" dirty="0"/>
              <a:t>Added language and a concluding paragraph to connect Perkins V teacher and faculty preparation requirements to the critical need in California to resolve to the overall teacher and faculty shortage</a:t>
            </a:r>
          </a:p>
          <a:p>
            <a:pPr lvl="1"/>
            <a:endParaRPr lang="en-US" sz="3200" dirty="0"/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5246901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Preparing Teachers </a:t>
            </a:r>
            <a:br>
              <a:rPr lang="en-US" dirty="0"/>
            </a:br>
            <a:r>
              <a:rPr lang="en-US" dirty="0"/>
              <a:t>and Faculty </a:t>
            </a:r>
            <a:r>
              <a:rPr lang="en-US" sz="2400" dirty="0"/>
              <a:t>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793076"/>
            <a:ext cx="9670810" cy="3383886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</a:t>
            </a:r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4198770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205766"/>
          </a:xfrm>
        </p:spPr>
        <p:txBody>
          <a:bodyPr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Fiscal Responsibility </a:t>
            </a:r>
            <a:r>
              <a:rPr lang="en-US" sz="2400" b="1" dirty="0">
                <a:latin typeface="Arial" panose="020B0604020202020204" pitchFamily="34" charset="0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570892"/>
            <a:ext cx="9770820" cy="4921981"/>
          </a:xfrm>
        </p:spPr>
        <p:txBody>
          <a:bodyPr>
            <a:normAutofit/>
          </a:bodyPr>
          <a:lstStyle/>
          <a:p>
            <a:r>
              <a:rPr lang="en-US" dirty="0"/>
              <a:t>Criteria and process for approving funds for eligible recipients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Academic achievement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Skill attainment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Local economic and education needs</a:t>
            </a:r>
          </a:p>
          <a:p>
            <a:r>
              <a:rPr lang="en-US" dirty="0"/>
              <a:t>Distribution of Funds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Secondary/postsecondary/adult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Consortia</a:t>
            </a:r>
          </a:p>
          <a:p>
            <a:pPr lvl="1"/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70234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80905"/>
          </a:xfrm>
        </p:spPr>
        <p:txBody>
          <a:bodyPr/>
          <a:lstStyle/>
          <a:p>
            <a:r>
              <a:rPr lang="en-US" sz="4800" dirty="0"/>
              <a:t>Project Timeline </a:t>
            </a:r>
            <a:r>
              <a:rPr lang="en-US" sz="2400" dirty="0"/>
              <a:t>(1)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546843"/>
          </a:xfrm>
        </p:spPr>
        <p:txBody>
          <a:bodyPr>
            <a:normAutofit lnSpcReduction="1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November 25, 2019: The CWPJAC may approve the Draft Federal Perkins V State Plan for public comment</a:t>
            </a:r>
          </a:p>
          <a:p>
            <a:pPr>
              <a:lnSpc>
                <a:spcPct val="120000"/>
              </a:lnSpc>
            </a:pPr>
            <a:r>
              <a:rPr lang="en-US" dirty="0"/>
              <a:t>December 2019: Public Comment (In-person and virtual)</a:t>
            </a:r>
          </a:p>
          <a:p>
            <a:pPr>
              <a:lnSpc>
                <a:spcPct val="120000"/>
              </a:lnSpc>
            </a:pPr>
            <a:r>
              <a:rPr lang="en-US" dirty="0"/>
              <a:t>December 2019: Memo for the January 2020 State Board Meeting</a:t>
            </a:r>
          </a:p>
          <a:p>
            <a:pPr>
              <a:lnSpc>
                <a:spcPct val="120000"/>
              </a:lnSpc>
            </a:pPr>
            <a:r>
              <a:rPr lang="en-US" dirty="0"/>
              <a:t>Mid–January 2020: Next version of Draft Federal </a:t>
            </a:r>
            <a:br>
              <a:rPr lang="en-US" dirty="0"/>
            </a:br>
            <a:r>
              <a:rPr lang="en-US" dirty="0"/>
              <a:t>Perkins V State Plan, with updates and public comment responses goes to the CWPJAC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1148665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205766"/>
          </a:xfrm>
        </p:spPr>
        <p:txBody>
          <a:bodyPr/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Fiscal Responsibility </a:t>
            </a:r>
            <a:r>
              <a:rPr lang="en-US" sz="2400" dirty="0"/>
              <a:t>(2)</a:t>
            </a:r>
            <a:endParaRPr lang="en-US" sz="2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570892"/>
            <a:ext cx="9770820" cy="4921981"/>
          </a:xfrm>
        </p:spPr>
        <p:txBody>
          <a:bodyPr>
            <a:normAutofit/>
          </a:bodyPr>
          <a:lstStyle/>
          <a:p>
            <a:r>
              <a:rPr lang="en-US" dirty="0"/>
              <a:t>Allocation criteria for secondary local eligible recipients (LEAs)</a:t>
            </a:r>
          </a:p>
          <a:p>
            <a:r>
              <a:rPr lang="en-US" dirty="0"/>
              <a:t> Allocation criteria for post-secondary LEAs</a:t>
            </a:r>
          </a:p>
          <a:p>
            <a:r>
              <a:rPr lang="en-US" dirty="0"/>
              <a:t> Describing year-to-year adjustments in allocation criteria</a:t>
            </a:r>
          </a:p>
          <a:p>
            <a:r>
              <a:rPr lang="en-US" dirty="0"/>
              <a:t>Application for a waiver to the secondary allocation formula</a:t>
            </a:r>
          </a:p>
          <a:p>
            <a:r>
              <a:rPr lang="en-US" dirty="0"/>
              <a:t>Application for a waiver to the postsecondary allocation formula</a:t>
            </a:r>
          </a:p>
          <a:p>
            <a:r>
              <a:rPr lang="en-US" dirty="0"/>
              <a:t>Criteria for awarding reserve funds to LEAs</a:t>
            </a:r>
          </a:p>
          <a:p>
            <a:r>
              <a:rPr lang="en-US" dirty="0"/>
              <a:t> State Maintenance of Effort</a:t>
            </a:r>
          </a:p>
        </p:txBody>
      </p:sp>
    </p:spTree>
    <p:extLst>
      <p:ext uri="{BB962C8B-B14F-4D97-AF65-F5344CB8AC3E}">
        <p14:creationId xmlns:p14="http://schemas.microsoft.com/office/powerpoint/2010/main" val="11729660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800" dirty="0"/>
              <a:t>Fiscal Responsibility </a:t>
            </a:r>
            <a:r>
              <a:rPr lang="en-US" sz="2400" dirty="0"/>
              <a:t>(3)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693324"/>
            <a:ext cx="9670810" cy="3483638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447983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578" y="365127"/>
            <a:ext cx="9670810" cy="1205765"/>
          </a:xfrm>
        </p:spPr>
        <p:txBody>
          <a:bodyPr/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Accountability for Results </a:t>
            </a:r>
            <a:r>
              <a:rPr lang="en-US" sz="2400" dirty="0"/>
              <a:t>(1)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570892"/>
            <a:ext cx="9770820" cy="4921981"/>
          </a:xfrm>
        </p:spPr>
        <p:txBody>
          <a:bodyPr>
            <a:normAutofit/>
          </a:bodyPr>
          <a:lstStyle/>
          <a:p>
            <a:r>
              <a:rPr lang="en-US" dirty="0"/>
              <a:t>Identifying and including one (1) indicator of program quality Distribution of Funds</a:t>
            </a:r>
          </a:p>
          <a:p>
            <a:r>
              <a:rPr lang="en-US" dirty="0"/>
              <a:t>The SDPLs baselines and targets</a:t>
            </a:r>
          </a:p>
          <a:p>
            <a:r>
              <a:rPr lang="en-US" dirty="0"/>
              <a:t> Procedure for arriving at the SDPLs baselines and targets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Public comment process to the CTE accountability framework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An explanation of the SDPL alignment to other measures</a:t>
            </a:r>
          </a:p>
          <a:p>
            <a:r>
              <a:rPr lang="en-US" dirty="0"/>
              <a:t>Public Comment to SDPL</a:t>
            </a:r>
          </a:p>
          <a:p>
            <a:r>
              <a:rPr lang="en-US" dirty="0"/>
              <a:t>Addressing disparities and gaps in performance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3784010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578" y="365127"/>
            <a:ext cx="9670810" cy="1205765"/>
          </a:xfrm>
        </p:spPr>
        <p:txBody>
          <a:bodyPr/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Accountability for Results </a:t>
            </a:r>
            <a:r>
              <a:rPr lang="en-US" sz="2400" dirty="0"/>
              <a:t>(2)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570892"/>
            <a:ext cx="9770820" cy="4921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Has Changed:</a:t>
            </a:r>
          </a:p>
          <a:p>
            <a:pPr lvl="1"/>
            <a:r>
              <a:rPr lang="en-US" dirty="0"/>
              <a:t>Based on public comment (including webinar)</a:t>
            </a:r>
          </a:p>
          <a:p>
            <a:pPr marL="1377950" lvl="2" indent="-463550">
              <a:buFont typeface="Courier New" panose="02070309020205020404" pitchFamily="49" charset="0"/>
              <a:buChar char="o"/>
            </a:pPr>
            <a:r>
              <a:rPr lang="en-US" dirty="0"/>
              <a:t>Made connections to accountability projections for ESSA</a:t>
            </a:r>
          </a:p>
          <a:p>
            <a:pPr marL="1377950" lvl="2" indent="-463550">
              <a:buFont typeface="Courier New" panose="02070309020205020404" pitchFamily="49" charset="0"/>
              <a:buChar char="o"/>
            </a:pPr>
            <a:r>
              <a:rPr lang="en-US" dirty="0"/>
              <a:t>Affirmed why College Credit courses was selected as the secondary quality indicator</a:t>
            </a:r>
          </a:p>
          <a:p>
            <a:pPr marL="1377950" lvl="2" indent="-463550">
              <a:buFont typeface="Courier New" panose="02070309020205020404" pitchFamily="49" charset="0"/>
              <a:buChar char="o"/>
            </a:pPr>
            <a:r>
              <a:rPr lang="en-US" dirty="0"/>
              <a:t>Indicated how articulated credits could be included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8183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578" y="365127"/>
            <a:ext cx="9670810" cy="1205765"/>
          </a:xfrm>
        </p:spPr>
        <p:txBody>
          <a:bodyPr/>
          <a:lstStyle/>
          <a:p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Accountability for Results </a:t>
            </a:r>
            <a:r>
              <a:rPr lang="en-US" sz="2400" dirty="0"/>
              <a:t>(3)</a:t>
            </a:r>
            <a:endParaRPr lang="en-US" sz="2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570892"/>
            <a:ext cx="9770820" cy="4921981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What Has Changed:</a:t>
            </a:r>
          </a:p>
          <a:p>
            <a:pPr lvl="1">
              <a:spcBef>
                <a:spcPts val="600"/>
              </a:spcBef>
              <a:spcAft>
                <a:spcPts val="600"/>
              </a:spcAft>
            </a:pPr>
            <a:r>
              <a:rPr lang="en-US" dirty="0"/>
              <a:t>Suggested edits from November 25, 2019 CWPJAC meeting, from the SBE, CDE, and CCCCO staff</a:t>
            </a:r>
          </a:p>
          <a:p>
            <a:pPr marL="1377950" lvl="2" indent="-463550">
              <a:buFont typeface="Courier New" panose="02070309020205020404" pitchFamily="49" charset="0"/>
              <a:buChar char="o"/>
            </a:pPr>
            <a:r>
              <a:rPr lang="en-US" dirty="0"/>
              <a:t>Listed out the eight Perkins V accountability indicators </a:t>
            </a:r>
          </a:p>
          <a:p>
            <a:pPr marL="1377950" lvl="2" indent="-463550">
              <a:buFont typeface="Courier New" panose="02070309020205020404" pitchFamily="49" charset="0"/>
              <a:buChar char="o"/>
            </a:pPr>
            <a:r>
              <a:rPr lang="en-US" dirty="0"/>
              <a:t>Described more fully how the SDPLs were arrived at</a:t>
            </a:r>
          </a:p>
          <a:p>
            <a:pPr marL="1377950" lvl="2" indent="-463550">
              <a:buFont typeface="Courier New" panose="02070309020205020404" pitchFamily="49" charset="0"/>
              <a:buChar char="o"/>
            </a:pPr>
            <a:r>
              <a:rPr lang="en-US" dirty="0"/>
              <a:t>Made connections to accountability projections for ESSA projections (see next slide)</a:t>
            </a:r>
          </a:p>
          <a:p>
            <a:pPr lvl="2"/>
            <a:endParaRPr lang="en-US" dirty="0"/>
          </a:p>
          <a:p>
            <a:pPr lvl="2"/>
            <a:endParaRPr lang="en-US" dirty="0"/>
          </a:p>
          <a:p>
            <a:pPr lvl="2"/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3599962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91846" y="363927"/>
            <a:ext cx="10002242" cy="1405060"/>
          </a:xfrm>
        </p:spPr>
        <p:txBody>
          <a:bodyPr/>
          <a:lstStyle/>
          <a:p>
            <a:r>
              <a:rPr lang="en-US" sz="4400" dirty="0"/>
              <a:t>Data Comparison:  CTE Concentrators Versus All Students </a:t>
            </a:r>
            <a:r>
              <a:rPr lang="en-US" sz="2400" dirty="0"/>
              <a:t>(1)</a:t>
            </a:r>
          </a:p>
        </p:txBody>
      </p:sp>
      <p:graphicFrame>
        <p:nvGraphicFramePr>
          <p:cNvPr id="2" name="Table 1" descr="Table comparing metrics for 2018-19 and 2017-18 CTE Concentrators and all studen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78687644"/>
              </p:ext>
            </p:extLst>
          </p:nvPr>
        </p:nvGraphicFramePr>
        <p:xfrm>
          <a:off x="2303928" y="1880361"/>
          <a:ext cx="9717742" cy="411702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712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97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4673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024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165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058514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Metric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2018</a:t>
                      </a:r>
                      <a:r>
                        <a:rPr lang="en-US" sz="2400" kern="1200" dirty="0">
                          <a:effectLst/>
                        </a:rPr>
                        <a:t>–</a:t>
                      </a:r>
                      <a:r>
                        <a:rPr lang="en-US" sz="2400" dirty="0"/>
                        <a:t>19 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CTE Concentrators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2018</a:t>
                      </a:r>
                      <a:r>
                        <a:rPr lang="en-US" sz="2400" kern="1200" dirty="0">
                          <a:effectLst/>
                        </a:rPr>
                        <a:t>–19</a:t>
                      </a:r>
                      <a:r>
                        <a:rPr lang="en-US" sz="2400" kern="1200" baseline="0" dirty="0">
                          <a:effectLst/>
                        </a:rPr>
                        <a:t> </a:t>
                      </a:r>
                      <a:br>
                        <a:rPr lang="en-US" sz="2400" kern="1200" baseline="0" dirty="0">
                          <a:effectLst/>
                        </a:rPr>
                      </a:br>
                      <a:r>
                        <a:rPr lang="en-US" sz="2400" kern="1200" baseline="0" dirty="0">
                          <a:effectLst/>
                        </a:rPr>
                        <a:t>All Students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2017</a:t>
                      </a:r>
                      <a:r>
                        <a:rPr lang="en-US" sz="2400" kern="1200" dirty="0">
                          <a:effectLst/>
                        </a:rPr>
                        <a:t>–</a:t>
                      </a:r>
                      <a:r>
                        <a:rPr lang="en-US" sz="2400" dirty="0"/>
                        <a:t>18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CTE Concentrators</a:t>
                      </a:r>
                      <a:endParaRPr lang="en-US" sz="24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2017</a:t>
                      </a:r>
                      <a:r>
                        <a:rPr lang="en-US" sz="2400" kern="1200" dirty="0">
                          <a:effectLst/>
                        </a:rPr>
                        <a:t>–18</a:t>
                      </a:r>
                      <a:r>
                        <a:rPr lang="en-US" sz="2400" kern="1200" baseline="0" dirty="0">
                          <a:effectLst/>
                        </a:rPr>
                        <a:t> </a:t>
                      </a:r>
                      <a:br>
                        <a:rPr lang="en-US" sz="2400" kern="1200" baseline="0" dirty="0">
                          <a:effectLst/>
                        </a:rPr>
                      </a:br>
                      <a:r>
                        <a:rPr lang="en-US" sz="2400" kern="1200" baseline="0" dirty="0">
                          <a:effectLst/>
                        </a:rPr>
                        <a:t>All Students</a:t>
                      </a:r>
                      <a:endParaRPr lang="en-US" sz="2400" b="1" kern="1200" dirty="0"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58514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4-Year Cohort Graduation Rate (</a:t>
                      </a:r>
                      <a:r>
                        <a:rPr lang="en-US" sz="2400" dirty="0" err="1"/>
                        <a:t>1S1</a:t>
                      </a:r>
                      <a:r>
                        <a:rPr lang="en-US" sz="2400" dirty="0"/>
                        <a:t>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97.9%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84.5%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97.2%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83.0%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25487653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91846" y="363927"/>
            <a:ext cx="10002242" cy="1405060"/>
          </a:xfrm>
        </p:spPr>
        <p:txBody>
          <a:bodyPr/>
          <a:lstStyle/>
          <a:p>
            <a:r>
              <a:rPr lang="en-US" sz="4400" dirty="0"/>
              <a:t>Data Comparison:  CTE Concentrators Versus All Students </a:t>
            </a:r>
            <a:r>
              <a:rPr lang="en-US" sz="2400" dirty="0"/>
              <a:t>(2)</a:t>
            </a:r>
          </a:p>
        </p:txBody>
      </p:sp>
      <p:graphicFrame>
        <p:nvGraphicFramePr>
          <p:cNvPr id="2" name="Table 1" descr="Table comparing metrics for 2018-19 and 2017-18 CTE Concentrators and all studen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92060436"/>
              </p:ext>
            </p:extLst>
          </p:nvPr>
        </p:nvGraphicFramePr>
        <p:xfrm>
          <a:off x="2294964" y="1837765"/>
          <a:ext cx="9799124" cy="4141692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19274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1289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950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8007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923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296381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Metric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2018</a:t>
                      </a:r>
                      <a:r>
                        <a:rPr lang="en-US" sz="2400" kern="1200" dirty="0">
                          <a:effectLst/>
                        </a:rPr>
                        <a:t>–</a:t>
                      </a:r>
                      <a:r>
                        <a:rPr lang="en-US" sz="2400" dirty="0"/>
                        <a:t>19 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CTE Concentrators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2018</a:t>
                      </a:r>
                      <a:r>
                        <a:rPr lang="en-US" sz="2400" kern="1200" dirty="0">
                          <a:effectLst/>
                        </a:rPr>
                        <a:t>–19</a:t>
                      </a:r>
                      <a:r>
                        <a:rPr lang="en-US" sz="2400" kern="1200" baseline="0" dirty="0">
                          <a:effectLst/>
                        </a:rPr>
                        <a:t> </a:t>
                      </a:r>
                      <a:br>
                        <a:rPr lang="en-US" sz="2400" kern="1200" baseline="0" dirty="0">
                          <a:effectLst/>
                        </a:rPr>
                      </a:br>
                      <a:r>
                        <a:rPr lang="en-US" sz="2400" kern="1200" baseline="0" dirty="0">
                          <a:effectLst/>
                        </a:rPr>
                        <a:t>All Students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2017</a:t>
                      </a:r>
                      <a:r>
                        <a:rPr lang="en-US" sz="2400" kern="1200" dirty="0">
                          <a:effectLst/>
                        </a:rPr>
                        <a:t>–</a:t>
                      </a:r>
                      <a:r>
                        <a:rPr lang="en-US" sz="2400" dirty="0"/>
                        <a:t>18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CTE Concentrators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2017</a:t>
                      </a:r>
                      <a:r>
                        <a:rPr lang="en-US" sz="2400" kern="1200" dirty="0">
                          <a:effectLst/>
                        </a:rPr>
                        <a:t>–18</a:t>
                      </a:r>
                      <a:r>
                        <a:rPr lang="en-US" sz="2400" kern="1200" baseline="0" dirty="0">
                          <a:effectLst/>
                        </a:rPr>
                        <a:t> </a:t>
                      </a:r>
                      <a:br>
                        <a:rPr lang="en-US" sz="2400" kern="1200" baseline="0" dirty="0">
                          <a:effectLst/>
                        </a:rPr>
                      </a:br>
                      <a:r>
                        <a:rPr lang="en-US" sz="2400" kern="1200" baseline="0" dirty="0">
                          <a:effectLst/>
                        </a:rPr>
                        <a:t>All Students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193195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English Language Arts (</a:t>
                      </a:r>
                      <a:r>
                        <a:rPr lang="en-US" sz="2400" dirty="0" err="1"/>
                        <a:t>2S1</a:t>
                      </a:r>
                      <a:r>
                        <a:rPr lang="en-US" sz="2400" dirty="0"/>
                        <a:t>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60.6%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57.3%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62.4%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56.0%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26058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Mathematics (</a:t>
                      </a:r>
                      <a:r>
                        <a:rPr lang="en-US" sz="2400" dirty="0" err="1"/>
                        <a:t>2S2</a:t>
                      </a:r>
                      <a:r>
                        <a:rPr lang="en-US" sz="2400" dirty="0"/>
                        <a:t>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33.0%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32.2%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32.5%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31.4%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26058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Science* (</a:t>
                      </a:r>
                      <a:r>
                        <a:rPr lang="en-US" sz="2400" dirty="0" err="1"/>
                        <a:t>2S3</a:t>
                      </a:r>
                      <a:r>
                        <a:rPr lang="en-US" sz="2400" dirty="0"/>
                        <a:t>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NA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27.7%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NA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NA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5E61A33-4DF7-4ACC-A8A3-617D59C33A23}"/>
              </a:ext>
            </a:extLst>
          </p:cNvPr>
          <p:cNvSpPr txBox="1"/>
          <p:nvPr/>
        </p:nvSpPr>
        <p:spPr>
          <a:xfrm>
            <a:off x="2532469" y="6103352"/>
            <a:ext cx="6692214" cy="461665"/>
          </a:xfrm>
          <a:prstGeom prst="rect">
            <a:avLst/>
          </a:prstGeom>
          <a:solidFill>
            <a:schemeClr val="bg1"/>
          </a:solidFill>
        </p:spPr>
        <p:txBody>
          <a:bodyPr wrap="square" rtlCol="0" anchor="ctr" anchorCtr="0">
            <a:spAutoFit/>
          </a:bodyPr>
          <a:lstStyle/>
          <a:p>
            <a:pPr lvl="0">
              <a:spcBef>
                <a:spcPts val="1200"/>
              </a:spcBef>
            </a:pPr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*Science is only available for 2018–19 cohort</a:t>
            </a:r>
          </a:p>
        </p:txBody>
      </p:sp>
    </p:spTree>
    <p:extLst>
      <p:ext uri="{BB962C8B-B14F-4D97-AF65-F5344CB8AC3E}">
        <p14:creationId xmlns:p14="http://schemas.microsoft.com/office/powerpoint/2010/main" val="4290374599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2091846" y="390932"/>
            <a:ext cx="10002242" cy="1405060"/>
          </a:xfrm>
        </p:spPr>
        <p:txBody>
          <a:bodyPr/>
          <a:lstStyle/>
          <a:p>
            <a:r>
              <a:rPr lang="en-US" sz="4400" dirty="0"/>
              <a:t>Data Comparison:  CTE Concentrators Versus All Students </a:t>
            </a:r>
            <a:r>
              <a:rPr lang="en-US" sz="2400" dirty="0"/>
              <a:t>(3)</a:t>
            </a:r>
          </a:p>
        </p:txBody>
      </p:sp>
      <p:graphicFrame>
        <p:nvGraphicFramePr>
          <p:cNvPr id="2" name="Table 1" descr="Table comparing metrics for 2018-19 and 2017-18 CTE Concentrators and all students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4524731"/>
              </p:ext>
            </p:extLst>
          </p:nvPr>
        </p:nvGraphicFramePr>
        <p:xfrm>
          <a:off x="2178425" y="1897453"/>
          <a:ext cx="9915663" cy="2791088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217842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308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6882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12894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5247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1824942"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Metric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2018</a:t>
                      </a:r>
                      <a:r>
                        <a:rPr lang="en-US" sz="2400" kern="1200" dirty="0">
                          <a:effectLst/>
                        </a:rPr>
                        <a:t>–</a:t>
                      </a:r>
                      <a:r>
                        <a:rPr lang="en-US" sz="2400" dirty="0"/>
                        <a:t>19 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CTE Concentrators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2018</a:t>
                      </a:r>
                      <a:r>
                        <a:rPr lang="en-US" sz="2400" kern="1200" dirty="0">
                          <a:effectLst/>
                        </a:rPr>
                        <a:t>–19</a:t>
                      </a:r>
                      <a:r>
                        <a:rPr lang="en-US" sz="2400" kern="1200" baseline="0" dirty="0">
                          <a:effectLst/>
                        </a:rPr>
                        <a:t> </a:t>
                      </a:r>
                      <a:br>
                        <a:rPr lang="en-US" sz="2400" kern="1200" baseline="0" dirty="0">
                          <a:effectLst/>
                        </a:rPr>
                      </a:br>
                      <a:r>
                        <a:rPr lang="en-US" sz="2400" kern="1200" baseline="0" dirty="0">
                          <a:effectLst/>
                        </a:rPr>
                        <a:t>All Students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2017</a:t>
                      </a:r>
                      <a:r>
                        <a:rPr lang="en-US" sz="2400" kern="1200" dirty="0">
                          <a:effectLst/>
                        </a:rPr>
                        <a:t>–</a:t>
                      </a:r>
                      <a:r>
                        <a:rPr lang="en-US" sz="2400" dirty="0"/>
                        <a:t>18</a:t>
                      </a:r>
                      <a:br>
                        <a:rPr lang="en-US" sz="2400" dirty="0"/>
                      </a:br>
                      <a:r>
                        <a:rPr lang="en-US" sz="2400" dirty="0"/>
                        <a:t>CTE Concentrators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400" dirty="0"/>
                        <a:t>2017</a:t>
                      </a:r>
                      <a:r>
                        <a:rPr lang="en-US" sz="2400" kern="1200" dirty="0">
                          <a:effectLst/>
                        </a:rPr>
                        <a:t>–18</a:t>
                      </a:r>
                      <a:r>
                        <a:rPr lang="en-US" sz="2400" kern="1200" baseline="0" dirty="0">
                          <a:effectLst/>
                        </a:rPr>
                        <a:t> </a:t>
                      </a:r>
                      <a:br>
                        <a:rPr lang="en-US" sz="2400" kern="1200" baseline="0" dirty="0">
                          <a:effectLst/>
                        </a:rPr>
                      </a:br>
                      <a:r>
                        <a:rPr lang="en-US" sz="2400" kern="1200" baseline="0" dirty="0">
                          <a:effectLst/>
                        </a:rPr>
                        <a:t>All Students</a:t>
                      </a:r>
                      <a:endParaRPr lang="en-US" sz="2400" b="1" kern="1200" dirty="0">
                        <a:solidFill>
                          <a:schemeClr val="lt1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66146">
                <a:tc>
                  <a:txBody>
                    <a:bodyPr/>
                    <a:lstStyle/>
                    <a:p>
                      <a:pPr algn="l"/>
                      <a:r>
                        <a:rPr lang="en-US" sz="2400" dirty="0"/>
                        <a:t>College Credit Courses* (</a:t>
                      </a:r>
                      <a:r>
                        <a:rPr lang="en-US" sz="2400" dirty="0" err="1"/>
                        <a:t>5S2</a:t>
                      </a:r>
                      <a:r>
                        <a:rPr lang="en-US" sz="2400" dirty="0"/>
                        <a:t>)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21.6%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21.1%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11.8%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400" dirty="0"/>
                        <a:t>12.1%</a:t>
                      </a:r>
                      <a:endParaRPr lang="en-US" sz="240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95E61A33-4DF7-4ACC-A8A3-617D59C33A23}"/>
              </a:ext>
            </a:extLst>
          </p:cNvPr>
          <p:cNvSpPr txBox="1"/>
          <p:nvPr/>
        </p:nvSpPr>
        <p:spPr>
          <a:xfrm>
            <a:off x="2408908" y="5107137"/>
            <a:ext cx="9368118" cy="830997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lvl="0"/>
            <a:r>
              <a:rPr lang="en-US" sz="2400" dirty="0">
                <a:latin typeface="Arial" panose="020B0604020202020204" pitchFamily="34" charset="0"/>
                <a:cs typeface="Arial" panose="020B0604020202020204" pitchFamily="34" charset="0"/>
              </a:rPr>
              <a:t>* College Credit Courses includes all levels of preparation. For All Students prepared and approaching prepared is included.</a:t>
            </a:r>
          </a:p>
        </p:txBody>
      </p:sp>
    </p:spTree>
    <p:extLst>
      <p:ext uri="{BB962C8B-B14F-4D97-AF65-F5344CB8AC3E}">
        <p14:creationId xmlns:p14="http://schemas.microsoft.com/office/powerpoint/2010/main" val="2464413053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Accountability for Results </a:t>
            </a:r>
            <a:r>
              <a:rPr lang="en-US" sz="2400" dirty="0"/>
              <a:t>(4)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42248" y="1633934"/>
            <a:ext cx="8848138" cy="4214775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Return to SDPL Table</a:t>
            </a:r>
          </a:p>
          <a:p>
            <a:pPr lvl="1"/>
            <a:r>
              <a:rPr lang="en-US" dirty="0"/>
              <a:t>Four-Year Graduation Rate: 90 percent of actual value (97.9 percent)</a:t>
            </a:r>
          </a:p>
          <a:p>
            <a:pPr lvl="1"/>
            <a:r>
              <a:rPr lang="en-US" dirty="0"/>
              <a:t>ESSA Seven-Year Projection for Graduation Rate: 90 percent</a:t>
            </a:r>
          </a:p>
          <a:p>
            <a:pPr lvl="1"/>
            <a:r>
              <a:rPr lang="en-US" dirty="0"/>
              <a:t>Post Program Placement: 90 percent of estimated value</a:t>
            </a:r>
          </a:p>
          <a:p>
            <a:pPr lvl="1"/>
            <a:r>
              <a:rPr lang="en-US" dirty="0"/>
              <a:t>Science values used were for all students</a:t>
            </a:r>
          </a:p>
          <a:p>
            <a:pPr lvl="1"/>
            <a:r>
              <a:rPr lang="en-US" dirty="0"/>
              <a:t>Projected Values can be maintained for two years in a row</a:t>
            </a:r>
          </a:p>
        </p:txBody>
      </p:sp>
    </p:spTree>
    <p:extLst>
      <p:ext uri="{BB962C8B-B14F-4D97-AF65-F5344CB8AC3E}">
        <p14:creationId xmlns:p14="http://schemas.microsoft.com/office/powerpoint/2010/main" val="1927486655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Accountability for Results </a:t>
            </a:r>
            <a:r>
              <a:rPr lang="en-US" sz="2400" dirty="0"/>
              <a:t>(5)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547948E-BFD3-984F-9401-A0F90822C3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593571"/>
            <a:ext cx="9670810" cy="3583391"/>
          </a:xfrm>
        </p:spPr>
        <p:txBody>
          <a:bodyPr/>
          <a:lstStyle/>
          <a:p>
            <a:pPr marL="0" indent="0" algn="ctr">
              <a:buNone/>
            </a:pPr>
            <a:r>
              <a:rPr lang="en-US" dirty="0"/>
              <a:t>Facilitated discussion and comments from </a:t>
            </a:r>
            <a:br>
              <a:rPr lang="en-US" dirty="0"/>
            </a:br>
            <a:r>
              <a:rPr lang="en-US" dirty="0"/>
              <a:t>CWPJAC members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700306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80905"/>
          </a:xfrm>
        </p:spPr>
        <p:txBody>
          <a:bodyPr/>
          <a:lstStyle/>
          <a:p>
            <a:r>
              <a:rPr lang="en-US" sz="4800" dirty="0"/>
              <a:t>Project Timeline </a:t>
            </a:r>
            <a:r>
              <a:rPr lang="en-US" sz="2400" dirty="0"/>
              <a:t>(2)</a:t>
            </a:r>
            <a:endParaRPr lang="en-US" sz="4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2"/>
            <a:ext cx="9670810" cy="3398700"/>
          </a:xfrm>
        </p:spPr>
        <p:txBody>
          <a:bodyPr>
            <a:normAutofit fontScale="92500" lnSpcReduction="20000"/>
          </a:bodyPr>
          <a:lstStyle/>
          <a:p>
            <a:pPr>
              <a:lnSpc>
                <a:spcPct val="120000"/>
              </a:lnSpc>
            </a:pPr>
            <a:r>
              <a:rPr lang="en-US" dirty="0"/>
              <a:t>January 31, 2020: CWPJAC Meeting</a:t>
            </a:r>
          </a:p>
          <a:p>
            <a:pPr>
              <a:lnSpc>
                <a:spcPct val="120000"/>
              </a:lnSpc>
            </a:pPr>
            <a:r>
              <a:rPr lang="en-US" dirty="0"/>
              <a:t>March 2020: State Board of Education (SBE) Meeting, California Community Colleges Board of Governors (BOG) Meeting </a:t>
            </a:r>
          </a:p>
          <a:p>
            <a:pPr>
              <a:lnSpc>
                <a:spcPct val="120000"/>
              </a:lnSpc>
            </a:pPr>
            <a:r>
              <a:rPr lang="en-US" dirty="0"/>
              <a:t>March-April 2020: Governor’s Office review</a:t>
            </a:r>
          </a:p>
          <a:p>
            <a:pPr>
              <a:lnSpc>
                <a:spcPct val="120000"/>
              </a:lnSpc>
            </a:pPr>
            <a:r>
              <a:rPr lang="en-US" b="1" dirty="0"/>
              <a:t>April 15, 2020: Submission to United States Department of Education (USDE)</a:t>
            </a:r>
          </a:p>
          <a:p>
            <a:pPr marL="228600" lvl="1"/>
            <a:endParaRPr lang="en-US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7840929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28578" y="365127"/>
            <a:ext cx="9670810" cy="1405060"/>
          </a:xfrm>
        </p:spPr>
        <p:txBody>
          <a:bodyPr/>
          <a:lstStyle/>
          <a:p>
            <a:pPr algn="ctr"/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Assurances, Certifications,</a:t>
            </a:r>
            <a:b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US" sz="4800" b="1" dirty="0">
                <a:latin typeface="Arial" panose="020B0604020202020204" pitchFamily="34" charset="0"/>
                <a:cs typeface="Arial" panose="020B0604020202020204" pitchFamily="34" charset="0"/>
              </a:rPr>
              <a:t>and Other 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3060" y="1770187"/>
            <a:ext cx="9770820" cy="4722686"/>
          </a:xfrm>
        </p:spPr>
        <p:txBody>
          <a:bodyPr>
            <a:normAutofit fontScale="92500"/>
          </a:bodyPr>
          <a:lstStyle/>
          <a:p>
            <a:r>
              <a:rPr lang="en-US" dirty="0"/>
              <a:t>Make Draft Federal Perkins V State Plan available for public comment for at least 30 days</a:t>
            </a:r>
          </a:p>
          <a:p>
            <a:r>
              <a:rPr lang="en-US" dirty="0"/>
              <a:t>Funds for promoting preparation towards high-skill, high-wage, or in-demand industry sectors, including non-traditional fields</a:t>
            </a:r>
          </a:p>
          <a:p>
            <a:r>
              <a:rPr lang="en-US" dirty="0"/>
              <a:t>Provision of technical assistance, including closing gaps in student participation, and performance in CTE programs</a:t>
            </a:r>
          </a:p>
          <a:p>
            <a:r>
              <a:rPr lang="en-US" dirty="0"/>
              <a:t>Comply with the auditing of funds provided under Perkins V</a:t>
            </a:r>
          </a:p>
          <a:p>
            <a:r>
              <a:rPr lang="en-US" dirty="0"/>
              <a:t>Assure no individual/organization receives direct financial benefit</a:t>
            </a:r>
          </a:p>
          <a:p>
            <a:r>
              <a:rPr lang="en-US" dirty="0"/>
              <a:t>Provide funds for CTE programs for individuals in State correctional and juvenile justice facilities</a:t>
            </a:r>
          </a:p>
        </p:txBody>
      </p:sp>
    </p:spTree>
    <p:extLst>
      <p:ext uri="{BB962C8B-B14F-4D97-AF65-F5344CB8AC3E}">
        <p14:creationId xmlns:p14="http://schemas.microsoft.com/office/powerpoint/2010/main" val="2441750309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96944" y="2061556"/>
            <a:ext cx="9670810" cy="2629715"/>
          </a:xfrm>
        </p:spPr>
        <p:txBody>
          <a:bodyPr/>
          <a:lstStyle/>
          <a:p>
            <a:r>
              <a:rPr lang="en-US" dirty="0"/>
              <a:t>OTHER COMMENTS</a:t>
            </a:r>
          </a:p>
        </p:txBody>
      </p:sp>
    </p:spTree>
    <p:extLst>
      <p:ext uri="{BB962C8B-B14F-4D97-AF65-F5344CB8AC3E}">
        <p14:creationId xmlns:p14="http://schemas.microsoft.com/office/powerpoint/2010/main" val="1752527421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09823" y="2408350"/>
            <a:ext cx="9670810" cy="2334437"/>
          </a:xfrm>
        </p:spPr>
        <p:txBody>
          <a:bodyPr/>
          <a:lstStyle/>
          <a:p>
            <a:r>
              <a:rPr lang="en-US" dirty="0"/>
              <a:t>ACTION ON DRAFT FEDERAL PERKINS V </a:t>
            </a:r>
            <a:br>
              <a:rPr lang="en-US" dirty="0"/>
            </a:br>
            <a:r>
              <a:rPr lang="en-US" dirty="0"/>
              <a:t>STATE PLAN</a:t>
            </a:r>
            <a:r>
              <a:rPr lang="en-US" sz="6000" dirty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45037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70BB66B-2362-4DF0-98CC-095BC2F8F1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</p:spPr>
        <p:txBody>
          <a:bodyPr/>
          <a:lstStyle/>
          <a:p>
            <a:r>
              <a:rPr lang="en-US" sz="4800" dirty="0"/>
              <a:t>Draft Federal Perkins V State Plan: Major Prompts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AA798-4BAF-4319-95AE-F5AC1C4329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1770186"/>
            <a:ext cx="9670810" cy="4862108"/>
          </a:xfrm>
        </p:spPr>
        <p:txBody>
          <a:bodyPr/>
          <a:lstStyle/>
          <a:p>
            <a:r>
              <a:rPr lang="en-US" sz="2400" dirty="0"/>
              <a:t>Draft Federal Perkins V State Plan development and consultation</a:t>
            </a:r>
          </a:p>
          <a:p>
            <a:r>
              <a:rPr lang="en-US" sz="2400" dirty="0"/>
              <a:t>State’s vision for education and workforce development</a:t>
            </a:r>
          </a:p>
          <a:p>
            <a:r>
              <a:rPr lang="en-US" sz="2400" dirty="0"/>
              <a:t>Career technical education (CTE) programs/programs of study implementation</a:t>
            </a:r>
          </a:p>
          <a:p>
            <a:r>
              <a:rPr lang="en-US" sz="2400" dirty="0"/>
              <a:t>Meeting the needs of special populations</a:t>
            </a:r>
          </a:p>
          <a:p>
            <a:r>
              <a:rPr lang="en-US" sz="2400" dirty="0"/>
              <a:t>Preparing teachers and faculty</a:t>
            </a:r>
          </a:p>
          <a:p>
            <a:r>
              <a:rPr lang="en-US" sz="2400" dirty="0"/>
              <a:t>Fiscal responsibility</a:t>
            </a:r>
          </a:p>
          <a:p>
            <a:r>
              <a:rPr lang="en-US" sz="2400" dirty="0"/>
              <a:t>Accountability for results</a:t>
            </a:r>
          </a:p>
          <a:p>
            <a:r>
              <a:rPr lang="en-US" sz="2400" dirty="0"/>
              <a:t>Budget</a:t>
            </a:r>
          </a:p>
          <a:p>
            <a:r>
              <a:rPr lang="en-US" sz="2400" dirty="0"/>
              <a:t>State-determined performance levels (SDPL)</a:t>
            </a:r>
          </a:p>
        </p:txBody>
      </p:sp>
    </p:spTree>
    <p:extLst>
      <p:ext uri="{BB962C8B-B14F-4D97-AF65-F5344CB8AC3E}">
        <p14:creationId xmlns:p14="http://schemas.microsoft.com/office/powerpoint/2010/main" val="4994425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80905"/>
          </a:xfrm>
        </p:spPr>
        <p:txBody>
          <a:bodyPr/>
          <a:lstStyle/>
          <a:p>
            <a:r>
              <a:rPr lang="en-US" sz="4800" dirty="0"/>
              <a:t>Steps Taken Since Last CWPJAC Meeting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323070" y="1946031"/>
            <a:ext cx="9670810" cy="4068403"/>
          </a:xfrm>
        </p:spPr>
        <p:txBody>
          <a:bodyPr>
            <a:normAutofit lnSpcReduction="10000"/>
          </a:bodyPr>
          <a:lstStyle/>
          <a:p>
            <a:pPr>
              <a:lnSpc>
                <a:spcPct val="110000"/>
              </a:lnSpc>
            </a:pPr>
            <a:r>
              <a:rPr lang="en-US" dirty="0"/>
              <a:t>November 25, 2019: CWPJAC  approved the Draft Federal Perkins V State Plan for public comment</a:t>
            </a:r>
          </a:p>
          <a:p>
            <a:pPr>
              <a:lnSpc>
                <a:spcPct val="110000"/>
              </a:lnSpc>
            </a:pPr>
            <a:r>
              <a:rPr lang="en-US" dirty="0"/>
              <a:t>December 2, 2019 through, January 3, 2020: Public Comment </a:t>
            </a:r>
          </a:p>
          <a:p>
            <a:pPr>
              <a:lnSpc>
                <a:spcPct val="110000"/>
              </a:lnSpc>
            </a:pPr>
            <a:r>
              <a:rPr lang="en-US" dirty="0"/>
              <a:t>December 2019: December SBE Memorandum</a:t>
            </a:r>
          </a:p>
          <a:p>
            <a:pPr>
              <a:lnSpc>
                <a:spcPct val="110000"/>
              </a:lnSpc>
            </a:pPr>
            <a:r>
              <a:rPr lang="en-US" dirty="0"/>
              <a:t>January 8, 2020: Received initial input from the SBE</a:t>
            </a:r>
          </a:p>
          <a:p>
            <a:pPr>
              <a:lnSpc>
                <a:spcPct val="110000"/>
              </a:lnSpc>
            </a:pPr>
            <a:r>
              <a:rPr lang="en-US" dirty="0"/>
              <a:t>January 2020: Incorporated feedback and public comment into Draft Federal Perkins V State Plan</a:t>
            </a:r>
          </a:p>
        </p:txBody>
      </p:sp>
    </p:spTree>
    <p:extLst>
      <p:ext uri="{BB962C8B-B14F-4D97-AF65-F5344CB8AC3E}">
        <p14:creationId xmlns:p14="http://schemas.microsoft.com/office/powerpoint/2010/main" val="5406546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B3884C-5C51-C04D-8669-5CF9AB7D329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5"/>
            <a:ext cx="9670810" cy="1580905"/>
          </a:xfrm>
        </p:spPr>
        <p:txBody>
          <a:bodyPr/>
          <a:lstStyle/>
          <a:p>
            <a:r>
              <a:rPr lang="en-US" sz="4000" dirty="0"/>
              <a:t>Process for Updating the Draft Federal Perkins V State Plan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28AA158-8246-EB46-8F3D-FCCBE74E77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073498"/>
            <a:ext cx="9670810" cy="4693651"/>
          </a:xfrm>
        </p:spPr>
        <p:txBody>
          <a:bodyPr/>
          <a:lstStyle/>
          <a:p>
            <a:r>
              <a:rPr lang="en-US" sz="2400" dirty="0"/>
              <a:t>The California Department of Education (CDE) updated the Draft Federal Perkins V State Plan based on all feedback, including public comments</a:t>
            </a:r>
          </a:p>
          <a:p>
            <a:r>
              <a:rPr lang="en-US" sz="2400" dirty="0"/>
              <a:t>The California Community Colleges Chancellor’s Office (CCCCO) provided additional feedback, specifically on public comments</a:t>
            </a:r>
          </a:p>
          <a:p>
            <a:r>
              <a:rPr lang="en-US" sz="2400" dirty="0"/>
              <a:t>SBE staff suggested edits initially to update the Draft Federal Perkins V State Plan, </a:t>
            </a:r>
            <a:r>
              <a:rPr lang="en-US" sz="2400" dirty="0">
                <a:sym typeface="Wingdings" pitchFamily="2" charset="2"/>
              </a:rPr>
              <a:t>which the CDE staff have incorporated </a:t>
            </a:r>
            <a:endParaRPr lang="en-US" sz="2400" dirty="0"/>
          </a:p>
          <a:p>
            <a:r>
              <a:rPr lang="en-US" sz="2400" dirty="0"/>
              <a:t>508 Compliance – Digital and Web Accessibility review </a:t>
            </a:r>
            <a:r>
              <a:rPr lang="en-US" sz="2400" dirty="0">
                <a:sym typeface="Wingdings" pitchFamily="2" charset="2"/>
              </a:rPr>
              <a:t>– posting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0714578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</p:spPr>
        <p:txBody>
          <a:bodyPr/>
          <a:lstStyle/>
          <a:p>
            <a:r>
              <a:rPr lang="en-US" sz="4400" dirty="0"/>
              <a:t>Draft Federal Perkins V State Plan: Public Comment Process </a:t>
            </a:r>
            <a:r>
              <a:rPr lang="en-US" sz="2400" dirty="0"/>
              <a:t>(1)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23070" y="2163651"/>
            <a:ext cx="9670810" cy="4013311"/>
          </a:xfrm>
        </p:spPr>
        <p:txBody>
          <a:bodyPr/>
          <a:lstStyle/>
          <a:p>
            <a:r>
              <a:rPr lang="en-US" dirty="0"/>
              <a:t>December 2, 2019 through, January 3, 2020: </a:t>
            </a:r>
            <a:br>
              <a:rPr lang="en-US" dirty="0"/>
            </a:br>
            <a:r>
              <a:rPr lang="en-US" dirty="0"/>
              <a:t>Public Comment 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In-Person Meetings</a:t>
            </a:r>
          </a:p>
          <a:p>
            <a:pPr marL="914400" lvl="1" indent="-457200">
              <a:buFont typeface="Courier New" panose="02070309020205020404" pitchFamily="49" charset="0"/>
              <a:buChar char="o"/>
            </a:pPr>
            <a:r>
              <a:rPr lang="en-US" dirty="0"/>
              <a:t>Web-based Input</a:t>
            </a:r>
          </a:p>
          <a:p>
            <a:r>
              <a:rPr lang="en-US" dirty="0"/>
              <a:t>Accountability Public Comment Webinar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705984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21331B2E-2147-4C08-960D-28387449B8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323070" y="365126"/>
            <a:ext cx="9670810" cy="1405060"/>
          </a:xfrm>
        </p:spPr>
        <p:txBody>
          <a:bodyPr/>
          <a:lstStyle/>
          <a:p>
            <a:r>
              <a:rPr lang="en-US" sz="4400" dirty="0"/>
              <a:t>Draft Federal Perkins V State Plan: Public Comment Process </a:t>
            </a:r>
            <a:r>
              <a:rPr lang="en-US" sz="2400" dirty="0"/>
              <a:t>(2) </a:t>
            </a:r>
            <a:endParaRPr lang="en-US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3F241AC-BA7D-4D15-B9AD-274A944CFB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WestEd</a:t>
            </a:r>
            <a:r>
              <a:rPr lang="en-US" dirty="0"/>
              <a:t> developed a process for reviewing feedback</a:t>
            </a:r>
          </a:p>
          <a:p>
            <a:r>
              <a:rPr lang="en-US" dirty="0" err="1"/>
              <a:t>WestEd</a:t>
            </a:r>
            <a:r>
              <a:rPr lang="en-US" dirty="0"/>
              <a:t> reviewed input feedback from accountability webinar and provided highlights</a:t>
            </a:r>
          </a:p>
          <a:p>
            <a:r>
              <a:rPr lang="en-US" dirty="0"/>
              <a:t>SBE, CDE, and CCCCO staff met all day on January 10 to review each comment, and assigned follow up steps for staff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1600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4680</TotalTime>
  <Words>2422</Words>
  <Application>Microsoft Office PowerPoint</Application>
  <PresentationFormat>Widescreen</PresentationFormat>
  <Paragraphs>384</Paragraphs>
  <Slides>42</Slides>
  <Notes>37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42</vt:i4>
      </vt:variant>
    </vt:vector>
  </HeadingPairs>
  <TitlesOfParts>
    <vt:vector size="47" baseType="lpstr">
      <vt:lpstr>Arial</vt:lpstr>
      <vt:lpstr>Calibri</vt:lpstr>
      <vt:lpstr>Courier New</vt:lpstr>
      <vt:lpstr>Wingdings</vt:lpstr>
      <vt:lpstr>Office Theme</vt:lpstr>
      <vt:lpstr>Draft Federal  Perkins V State Plan</vt:lpstr>
      <vt:lpstr>Presentation Overview</vt:lpstr>
      <vt:lpstr>Project Timeline (1)</vt:lpstr>
      <vt:lpstr>Project Timeline (2)</vt:lpstr>
      <vt:lpstr>Draft Federal Perkins V State Plan: Major Prompts</vt:lpstr>
      <vt:lpstr>Steps Taken Since Last CWPJAC Meeting</vt:lpstr>
      <vt:lpstr>Process for Updating the Draft Federal Perkins V State Plan Document</vt:lpstr>
      <vt:lpstr>Draft Federal Perkins V State Plan: Public Comment Process (1) </vt:lpstr>
      <vt:lpstr>Draft Federal Perkins V State Plan: Public Comment Process (2) </vt:lpstr>
      <vt:lpstr>Draft Federal Perkins V State Plan:  Public Comment Process (3) </vt:lpstr>
      <vt:lpstr>Draft Federal Perkins V State Plan:  Public Comment Process (4) </vt:lpstr>
      <vt:lpstr>Draft Federal Perkins V State Plan:  Public Comment Process (5) </vt:lpstr>
      <vt:lpstr>Draft Federal Perkins V State Plan:  Public Comment Process (6)</vt:lpstr>
      <vt:lpstr>Draft Federal Perkins V State Plan Development and Consultation (1)</vt:lpstr>
      <vt:lpstr>Draft Federal Perkins V State Plan Development and Consultation (2)</vt:lpstr>
      <vt:lpstr>Draft Federal Perkins V State Plan Development and Consultation (3)</vt:lpstr>
      <vt:lpstr>Program Administration and Implementation (1)</vt:lpstr>
      <vt:lpstr>Program Administration and Implementation (2)</vt:lpstr>
      <vt:lpstr>Program Administration and Implementation (3)</vt:lpstr>
      <vt:lpstr>Program Administration and Implementation (4)</vt:lpstr>
      <vt:lpstr>Program Administration and Implementation (5)</vt:lpstr>
      <vt:lpstr>Program Administration and Implementation (6)</vt:lpstr>
      <vt:lpstr>Meeting the Needs of  Special Populations (1)</vt:lpstr>
      <vt:lpstr>Meeting the Needs of  Special Populations (2)</vt:lpstr>
      <vt:lpstr>Meeting the Needs of  Special Populations (3)</vt:lpstr>
      <vt:lpstr>Preparing Teachers  and Faculty (1)</vt:lpstr>
      <vt:lpstr>Preparing Teachers  and Faculty (2)</vt:lpstr>
      <vt:lpstr>Preparing Teachers  and Faculty (3)</vt:lpstr>
      <vt:lpstr>Fiscal Responsibility (1)</vt:lpstr>
      <vt:lpstr>Fiscal Responsibility (2)</vt:lpstr>
      <vt:lpstr>Fiscal Responsibility (3)</vt:lpstr>
      <vt:lpstr>Accountability for Results (1)</vt:lpstr>
      <vt:lpstr>Accountability for Results (2)</vt:lpstr>
      <vt:lpstr>Accountability for Results (3)</vt:lpstr>
      <vt:lpstr>Data Comparison:  CTE Concentrators Versus All Students (1)</vt:lpstr>
      <vt:lpstr>Data Comparison:  CTE Concentrators Versus All Students (2)</vt:lpstr>
      <vt:lpstr>Data Comparison:  CTE Concentrators Versus All Students (3)</vt:lpstr>
      <vt:lpstr>Accountability for Results (4)</vt:lpstr>
      <vt:lpstr>Accountability for Results (5)</vt:lpstr>
      <vt:lpstr>Assurances, Certifications, and Other Forms</vt:lpstr>
      <vt:lpstr>OTHER COMMENTS</vt:lpstr>
      <vt:lpstr>ACTION ON DRAFT FEDERAL PERKINS V  STATE PLAN </vt:lpstr>
    </vt:vector>
  </TitlesOfParts>
  <Company>CA Department of Education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CWPJAC January 2020 Agenda Item 04 Slides - General Information (CA Dept of Education)</dc:title>
  <dc:subject>Draft Federal Perkins V State Plan Presentation.</dc:subject>
  <dc:creator>Lisa Reimers</dc:creator>
  <cp:lastModifiedBy>Marc Shaffer</cp:lastModifiedBy>
  <cp:revision>349</cp:revision>
  <cp:lastPrinted>2020-01-29T18:53:27Z</cp:lastPrinted>
  <dcterms:created xsi:type="dcterms:W3CDTF">2017-09-26T18:37:33Z</dcterms:created>
  <dcterms:modified xsi:type="dcterms:W3CDTF">2021-06-18T17:25:17Z</dcterms:modified>
</cp:coreProperties>
</file>