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36" r:id="rId3"/>
    <p:sldId id="413" r:id="rId4"/>
    <p:sldId id="430" r:id="rId5"/>
    <p:sldId id="422" r:id="rId6"/>
    <p:sldId id="433" r:id="rId7"/>
    <p:sldId id="426" r:id="rId8"/>
    <p:sldId id="427" r:id="rId9"/>
    <p:sldId id="434" r:id="rId10"/>
    <p:sldId id="383" r:id="rId11"/>
    <p:sldId id="423" r:id="rId12"/>
    <p:sldId id="435" r:id="rId13"/>
    <p:sldId id="415" r:id="rId14"/>
    <p:sldId id="424" r:id="rId15"/>
    <p:sldId id="425" r:id="rId16"/>
    <p:sldId id="428" r:id="rId17"/>
    <p:sldId id="429" r:id="rId18"/>
    <p:sldId id="436" r:id="rId19"/>
    <p:sldId id="437" r:id="rId20"/>
    <p:sldId id="431" r:id="rId21"/>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Mattson" initials="HM" lastIdx="16" clrIdx="0">
    <p:extLst>
      <p:ext uri="{19B8F6BF-5375-455C-9EA6-DF929625EA0E}">
        <p15:presenceInfo xmlns:p15="http://schemas.microsoft.com/office/powerpoint/2012/main" userId="S::hmattso@wested.org::1d702c12-3074-4d99-af32-becdc3eb2439" providerId="AD"/>
      </p:ext>
    </p:extLst>
  </p:cmAuthor>
  <p:cmAuthor id="2" name="Pradeep Kotamraju" initials="PK" lastIdx="1" clrIdx="1">
    <p:extLst>
      <p:ext uri="{19B8F6BF-5375-455C-9EA6-DF929625EA0E}">
        <p15:presenceInfo xmlns:p15="http://schemas.microsoft.com/office/powerpoint/2012/main" userId="S-1-5-21-2608872058-1432505909-2668327341-297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78" autoAdjust="0"/>
    <p:restoredTop sz="94580" autoAdjust="0"/>
  </p:normalViewPr>
  <p:slideViewPr>
    <p:cSldViewPr snapToGrid="0">
      <p:cViewPr varScale="1">
        <p:scale>
          <a:sx n="69" d="100"/>
          <a:sy n="69" d="100"/>
        </p:scale>
        <p:origin x="126" y="4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9606"/>
    </p:cViewPr>
  </p:sorterViewPr>
  <p:notesViewPr>
    <p:cSldViewPr snapToGrid="0">
      <p:cViewPr varScale="1">
        <p:scale>
          <a:sx n="83" d="100"/>
          <a:sy n="83"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dirty="0"/>
              <a:t>California Workforce Pathways</a:t>
            </a:r>
          </a:p>
          <a:p>
            <a:r>
              <a:rPr lang="en-US" dirty="0"/>
              <a:t>Joint Advisory Committee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r>
              <a:rPr lang="en-US" dirty="0"/>
              <a:t>Item 01</a:t>
            </a:r>
          </a:p>
          <a:p>
            <a:r>
              <a:rPr lang="en-US" dirty="0"/>
              <a:t>May 8, 2020</a:t>
            </a:r>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054F5586-A821-4E56-9650-933E50306241}" type="slidenum">
              <a:rPr lang="en-US" smtClean="0"/>
              <a:t>‹#›</a:t>
            </a:fld>
            <a:endParaRPr lang="en-US" dirty="0"/>
          </a:p>
        </p:txBody>
      </p:sp>
    </p:spTree>
    <p:extLst>
      <p:ext uri="{BB962C8B-B14F-4D97-AF65-F5344CB8AC3E}">
        <p14:creationId xmlns:p14="http://schemas.microsoft.com/office/powerpoint/2010/main" val="1189553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A10194D6-A294-4528-80A6-9685813EA374}" type="datetimeFigureOut">
              <a:rPr lang="en-US" smtClean="0"/>
              <a:t>5/7/2020</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81D7004F-AC0E-4FF9-A9A4-4EC1F4EAF7FB}" type="slidenum">
              <a:rPr lang="en-US" smtClean="0"/>
              <a:t>‹#›</a:t>
            </a:fld>
            <a:endParaRPr lang="en-US" dirty="0"/>
          </a:p>
        </p:txBody>
      </p:sp>
    </p:spTree>
    <p:extLst>
      <p:ext uri="{BB962C8B-B14F-4D97-AF65-F5344CB8AC3E}">
        <p14:creationId xmlns:p14="http://schemas.microsoft.com/office/powerpoint/2010/main" val="524988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4374" y="4467225"/>
            <a:ext cx="5572126" cy="4118722"/>
          </a:xfrm>
        </p:spPr>
        <p:txBody>
          <a:bodyPr/>
          <a:lstStyle/>
          <a:p>
            <a:r>
              <a:rPr lang="en-US" dirty="0"/>
              <a:t>Good Morning.</a:t>
            </a:r>
          </a:p>
          <a:p>
            <a:endParaRPr lang="en-US" dirty="0"/>
          </a:p>
          <a:p>
            <a:r>
              <a:rPr lang="en-US" dirty="0"/>
              <a:t>This agenda item will address several sub-items.</a:t>
            </a:r>
          </a:p>
          <a:p>
            <a:endParaRPr lang="en-US" dirty="0"/>
          </a:p>
          <a:p>
            <a:r>
              <a:rPr lang="en-US" dirty="0"/>
              <a:t>I would like to thank Patricia De Cos for painstaking review of the documents.  Her review makes the product always much better.  </a:t>
            </a:r>
          </a:p>
          <a:p>
            <a:endParaRPr lang="en-US" dirty="0"/>
          </a:p>
          <a:p>
            <a:r>
              <a:rPr lang="en-US" dirty="0"/>
              <a:t>I would like to thank my colleagues on the– Sheneui Weber, Sandra, Sanchez, Jeff </a:t>
            </a:r>
            <a:r>
              <a:rPr lang="en-US" dirty="0" err="1"/>
              <a:t>Mrzek</a:t>
            </a:r>
            <a:r>
              <a:rPr lang="en-US" dirty="0"/>
              <a:t>, Maureen White, and JC Mbomeda.  We have provided  information from the CCCCO, only as items of interest</a:t>
            </a:r>
          </a:p>
          <a:p>
            <a:endParaRPr lang="en-US" dirty="0"/>
          </a:p>
          <a:p>
            <a:r>
              <a:rPr lang="en-US" dirty="0"/>
              <a:t>I would like CDE staff, particularly the Perkins unit led by Michelle McIntosh.  Staff knowledge and expertise is what I drew upon to prepare the two agenda items.</a:t>
            </a:r>
          </a:p>
          <a:p>
            <a:endParaRPr lang="en-US" dirty="0"/>
          </a:p>
          <a:p>
            <a:r>
              <a:rPr lang="en-US" dirty="0"/>
              <a:t>I would like Pam Castleman and Lisa Reimers help guide us through the bells and whistles to enable conducting this virtual meeting.</a:t>
            </a:r>
          </a:p>
          <a:p>
            <a:endParaRPr lang="en-US" dirty="0"/>
          </a:p>
          <a:p>
            <a:r>
              <a:rPr lang="en-US" dirty="0"/>
              <a:t>Thank you to Branch Office, Stephanie Pappas for keeping all line of communication open, and Rachel Moran to help us take notes today. </a:t>
            </a:r>
          </a:p>
          <a:p>
            <a:endParaRPr lang="en-US" dirty="0"/>
          </a:p>
          <a:p>
            <a:r>
              <a:rPr lang="en-US" dirty="0"/>
              <a:t>Last but not least I would like thank the West Ed Comprehensive Center  - Jennifer </a:t>
            </a:r>
            <a:r>
              <a:rPr lang="en-US" dirty="0" err="1"/>
              <a:t>Zoeffel</a:t>
            </a:r>
            <a:r>
              <a:rPr lang="en-US" dirty="0"/>
              <a:t> and Heather Mattson, for their guidance</a:t>
            </a:r>
          </a:p>
        </p:txBody>
      </p:sp>
      <p:sp>
        <p:nvSpPr>
          <p:cNvPr id="4" name="Slide Number Placeholder 3"/>
          <p:cNvSpPr>
            <a:spLocks noGrp="1"/>
          </p:cNvSpPr>
          <p:nvPr>
            <p:ph type="sldNum" sz="quarter" idx="5"/>
          </p:nvPr>
        </p:nvSpPr>
        <p:spPr/>
        <p:txBody>
          <a:bodyPr/>
          <a:lstStyle/>
          <a:p>
            <a:fld id="{81D7004F-AC0E-4FF9-A9A4-4EC1F4EAF7FB}" type="slidenum">
              <a:rPr lang="en-US" smtClean="0"/>
              <a:t>1</a:t>
            </a:fld>
            <a:endParaRPr lang="en-US" dirty="0"/>
          </a:p>
        </p:txBody>
      </p:sp>
    </p:spTree>
    <p:extLst>
      <p:ext uri="{BB962C8B-B14F-4D97-AF65-F5344CB8AC3E}">
        <p14:creationId xmlns:p14="http://schemas.microsoft.com/office/powerpoint/2010/main" val="2743957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Two letters from ED (OCTAE)</a:t>
            </a:r>
          </a:p>
          <a:p>
            <a:endParaRPr lang="en-US" sz="1600" b="1" dirty="0"/>
          </a:p>
          <a:p>
            <a:pPr marL="742950" lvl="1" indent="-285750">
              <a:buFontTx/>
              <a:buChar char="-"/>
            </a:pPr>
            <a:r>
              <a:rPr lang="en-US" sz="1600" b="1" dirty="0"/>
              <a:t>On State Plan submission</a:t>
            </a:r>
          </a:p>
          <a:p>
            <a:pPr marL="742950" lvl="1" indent="-285750">
              <a:buFontTx/>
              <a:buChar char="-"/>
            </a:pPr>
            <a:r>
              <a:rPr lang="en-US" sz="1600" b="1" dirty="0"/>
              <a:t>On local application process and procedures</a:t>
            </a:r>
          </a:p>
          <a:p>
            <a:endParaRPr lang="en-US" sz="1600" b="1" dirty="0"/>
          </a:p>
          <a:p>
            <a:r>
              <a:rPr lang="en-US" sz="1600" b="1" dirty="0"/>
              <a:t>Informed ED about the delayed submission and has been granted</a:t>
            </a:r>
          </a:p>
        </p:txBody>
      </p:sp>
      <p:sp>
        <p:nvSpPr>
          <p:cNvPr id="4" name="Slide Number Placeholder 3"/>
          <p:cNvSpPr>
            <a:spLocks noGrp="1"/>
          </p:cNvSpPr>
          <p:nvPr>
            <p:ph type="sldNum" sz="quarter" idx="5"/>
          </p:nvPr>
        </p:nvSpPr>
        <p:spPr/>
        <p:txBody>
          <a:bodyPr/>
          <a:lstStyle/>
          <a:p>
            <a:fld id="{81D7004F-AC0E-4FF9-A9A4-4EC1F4EAF7FB}" type="slidenum">
              <a:rPr lang="en-US" smtClean="0"/>
              <a:t>10</a:t>
            </a:fld>
            <a:endParaRPr lang="en-US" dirty="0"/>
          </a:p>
        </p:txBody>
      </p:sp>
    </p:spTree>
    <p:extLst>
      <p:ext uri="{BB962C8B-B14F-4D97-AF65-F5344CB8AC3E}">
        <p14:creationId xmlns:p14="http://schemas.microsoft.com/office/powerpoint/2010/main" val="3280670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Review slide:</a:t>
            </a:r>
          </a:p>
          <a:p>
            <a:endParaRPr lang="en-US" sz="1600" b="1" dirty="0"/>
          </a:p>
          <a:p>
            <a:r>
              <a:rPr lang="en-US" sz="1600" b="1" dirty="0"/>
              <a:t>Discuss Attachments here</a:t>
            </a:r>
          </a:p>
          <a:p>
            <a:endParaRPr lang="en-US" sz="1600" b="1" dirty="0"/>
          </a:p>
          <a:p>
            <a:r>
              <a:rPr lang="en-US" sz="1600" b="1" dirty="0"/>
              <a:t>Result:  the substantially approvable local application</a:t>
            </a:r>
          </a:p>
        </p:txBody>
      </p:sp>
      <p:sp>
        <p:nvSpPr>
          <p:cNvPr id="4" name="Slide Number Placeholder 3"/>
          <p:cNvSpPr>
            <a:spLocks noGrp="1"/>
          </p:cNvSpPr>
          <p:nvPr>
            <p:ph type="sldNum" sz="quarter" idx="5"/>
          </p:nvPr>
        </p:nvSpPr>
        <p:spPr/>
        <p:txBody>
          <a:bodyPr/>
          <a:lstStyle/>
          <a:p>
            <a:fld id="{81D7004F-AC0E-4FF9-A9A4-4EC1F4EAF7FB}" type="slidenum">
              <a:rPr lang="en-US" smtClean="0"/>
              <a:t>11</a:t>
            </a:fld>
            <a:endParaRPr lang="en-US" dirty="0"/>
          </a:p>
        </p:txBody>
      </p:sp>
    </p:spTree>
    <p:extLst>
      <p:ext uri="{BB962C8B-B14F-4D97-AF65-F5344CB8AC3E}">
        <p14:creationId xmlns:p14="http://schemas.microsoft.com/office/powerpoint/2010/main" val="2594275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7882" y="4467225"/>
            <a:ext cx="5849471" cy="4233022"/>
          </a:xfrm>
        </p:spPr>
        <p:txBody>
          <a:bodyPr/>
          <a:lstStyle/>
          <a:p>
            <a:r>
              <a:rPr lang="en-US" sz="1800" dirty="0"/>
              <a:t>Ask for Member Comments</a:t>
            </a:r>
          </a:p>
        </p:txBody>
      </p:sp>
      <p:sp>
        <p:nvSpPr>
          <p:cNvPr id="4" name="Slide Number Placeholder 3"/>
          <p:cNvSpPr>
            <a:spLocks noGrp="1"/>
          </p:cNvSpPr>
          <p:nvPr>
            <p:ph type="sldNum" sz="quarter" idx="5"/>
          </p:nvPr>
        </p:nvSpPr>
        <p:spPr/>
        <p:txBody>
          <a:bodyPr/>
          <a:lstStyle/>
          <a:p>
            <a:fld id="{81D7004F-AC0E-4FF9-A9A4-4EC1F4EAF7FB}" type="slidenum">
              <a:rPr lang="en-US" smtClean="0"/>
              <a:t>12</a:t>
            </a:fld>
            <a:endParaRPr lang="en-US" dirty="0"/>
          </a:p>
        </p:txBody>
      </p:sp>
    </p:spTree>
    <p:extLst>
      <p:ext uri="{BB962C8B-B14F-4D97-AF65-F5344CB8AC3E}">
        <p14:creationId xmlns:p14="http://schemas.microsoft.com/office/powerpoint/2010/main" val="3611883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0563" y="4467225"/>
            <a:ext cx="5588000" cy="3656013"/>
          </a:xfrm>
        </p:spPr>
        <p:txBody>
          <a:bodyPr/>
          <a:lstStyle/>
          <a:p>
            <a:r>
              <a:rPr lang="en-US" sz="1600" b="1" dirty="0"/>
              <a:t>Review Slide</a:t>
            </a:r>
          </a:p>
          <a:p>
            <a:endParaRPr lang="en-US" sz="1600" b="1" dirty="0"/>
          </a:p>
          <a:p>
            <a:r>
              <a:rPr lang="en-US" sz="1600" b="1" dirty="0"/>
              <a:t>Local application is an electronic submission into the Program Grants Management System (PGMS)</a:t>
            </a:r>
          </a:p>
          <a:p>
            <a:endParaRPr lang="en-US" sz="1600" b="1" dirty="0"/>
          </a:p>
          <a:p>
            <a:r>
              <a:rPr lang="en-US" sz="1600" b="1" dirty="0"/>
              <a:t>Local recipients of Perkins funds are familiar with these components</a:t>
            </a:r>
          </a:p>
          <a:p>
            <a:endParaRPr lang="en-US" sz="1600" b="1" dirty="0"/>
          </a:p>
          <a:p>
            <a:r>
              <a:rPr lang="en-US" sz="1600" b="1" dirty="0"/>
              <a:t>New is the CLNA</a:t>
            </a:r>
          </a:p>
        </p:txBody>
      </p:sp>
      <p:sp>
        <p:nvSpPr>
          <p:cNvPr id="4" name="Slide Number Placeholder 3"/>
          <p:cNvSpPr>
            <a:spLocks noGrp="1"/>
          </p:cNvSpPr>
          <p:nvPr>
            <p:ph type="sldNum" sz="quarter" idx="5"/>
          </p:nvPr>
        </p:nvSpPr>
        <p:spPr/>
        <p:txBody>
          <a:bodyPr/>
          <a:lstStyle/>
          <a:p>
            <a:fld id="{81D7004F-AC0E-4FF9-A9A4-4EC1F4EAF7FB}" type="slidenum">
              <a:rPr lang="en-US" smtClean="0"/>
              <a:t>13</a:t>
            </a:fld>
            <a:endParaRPr lang="en-US" dirty="0"/>
          </a:p>
        </p:txBody>
      </p:sp>
    </p:spTree>
    <p:extLst>
      <p:ext uri="{BB962C8B-B14F-4D97-AF65-F5344CB8AC3E}">
        <p14:creationId xmlns:p14="http://schemas.microsoft.com/office/powerpoint/2010/main" val="605423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Review Slide</a:t>
            </a:r>
          </a:p>
        </p:txBody>
      </p:sp>
      <p:sp>
        <p:nvSpPr>
          <p:cNvPr id="4" name="Slide Number Placeholder 3"/>
          <p:cNvSpPr>
            <a:spLocks noGrp="1"/>
          </p:cNvSpPr>
          <p:nvPr>
            <p:ph type="sldNum" sz="quarter" idx="5"/>
          </p:nvPr>
        </p:nvSpPr>
        <p:spPr/>
        <p:txBody>
          <a:bodyPr/>
          <a:lstStyle/>
          <a:p>
            <a:fld id="{81D7004F-AC0E-4FF9-A9A4-4EC1F4EAF7FB}" type="slidenum">
              <a:rPr lang="en-US" smtClean="0"/>
              <a:t>14</a:t>
            </a:fld>
            <a:endParaRPr lang="en-US" dirty="0"/>
          </a:p>
        </p:txBody>
      </p:sp>
    </p:spTree>
    <p:extLst>
      <p:ext uri="{BB962C8B-B14F-4D97-AF65-F5344CB8AC3E}">
        <p14:creationId xmlns:p14="http://schemas.microsoft.com/office/powerpoint/2010/main" val="1402435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Review Slide</a:t>
            </a:r>
          </a:p>
        </p:txBody>
      </p:sp>
      <p:sp>
        <p:nvSpPr>
          <p:cNvPr id="4" name="Slide Number Placeholder 3"/>
          <p:cNvSpPr>
            <a:spLocks noGrp="1"/>
          </p:cNvSpPr>
          <p:nvPr>
            <p:ph type="sldNum" sz="quarter" idx="5"/>
          </p:nvPr>
        </p:nvSpPr>
        <p:spPr/>
        <p:txBody>
          <a:bodyPr/>
          <a:lstStyle/>
          <a:p>
            <a:fld id="{81D7004F-AC0E-4FF9-A9A4-4EC1F4EAF7FB}" type="slidenum">
              <a:rPr lang="en-US" smtClean="0"/>
              <a:t>15</a:t>
            </a:fld>
            <a:endParaRPr lang="en-US" dirty="0"/>
          </a:p>
        </p:txBody>
      </p:sp>
    </p:spTree>
    <p:extLst>
      <p:ext uri="{BB962C8B-B14F-4D97-AF65-F5344CB8AC3E}">
        <p14:creationId xmlns:p14="http://schemas.microsoft.com/office/powerpoint/2010/main" val="1015041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0375" y="4467224"/>
            <a:ext cx="5588000" cy="3656013"/>
          </a:xfrm>
        </p:spPr>
        <p:txBody>
          <a:bodyPr/>
          <a:lstStyle/>
          <a:p>
            <a:r>
              <a:rPr lang="en-US" sz="1600" b="1" dirty="0"/>
              <a:t>Go through Timeline </a:t>
            </a:r>
          </a:p>
        </p:txBody>
      </p:sp>
      <p:sp>
        <p:nvSpPr>
          <p:cNvPr id="4" name="Slide Number Placeholder 3"/>
          <p:cNvSpPr>
            <a:spLocks noGrp="1"/>
          </p:cNvSpPr>
          <p:nvPr>
            <p:ph type="sldNum" sz="quarter" idx="5"/>
          </p:nvPr>
        </p:nvSpPr>
        <p:spPr/>
        <p:txBody>
          <a:bodyPr/>
          <a:lstStyle/>
          <a:p>
            <a:fld id="{81D7004F-AC0E-4FF9-A9A4-4EC1F4EAF7FB}" type="slidenum">
              <a:rPr lang="en-US" smtClean="0"/>
              <a:t>16</a:t>
            </a:fld>
            <a:endParaRPr lang="en-US" dirty="0"/>
          </a:p>
        </p:txBody>
      </p:sp>
    </p:spTree>
    <p:extLst>
      <p:ext uri="{BB962C8B-B14F-4D97-AF65-F5344CB8AC3E}">
        <p14:creationId xmlns:p14="http://schemas.microsoft.com/office/powerpoint/2010/main" val="1165146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Review Slide</a:t>
            </a:r>
          </a:p>
        </p:txBody>
      </p:sp>
      <p:sp>
        <p:nvSpPr>
          <p:cNvPr id="4" name="Slide Number Placeholder 3"/>
          <p:cNvSpPr>
            <a:spLocks noGrp="1"/>
          </p:cNvSpPr>
          <p:nvPr>
            <p:ph type="sldNum" sz="quarter" idx="5"/>
          </p:nvPr>
        </p:nvSpPr>
        <p:spPr/>
        <p:txBody>
          <a:bodyPr/>
          <a:lstStyle/>
          <a:p>
            <a:fld id="{81D7004F-AC0E-4FF9-A9A4-4EC1F4EAF7FB}" type="slidenum">
              <a:rPr lang="en-US" smtClean="0"/>
              <a:t>17</a:t>
            </a:fld>
            <a:endParaRPr lang="en-US" dirty="0"/>
          </a:p>
        </p:txBody>
      </p:sp>
    </p:spTree>
    <p:extLst>
      <p:ext uri="{BB962C8B-B14F-4D97-AF65-F5344CB8AC3E}">
        <p14:creationId xmlns:p14="http://schemas.microsoft.com/office/powerpoint/2010/main" val="1170428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7882" y="4467225"/>
            <a:ext cx="5849471" cy="4233022"/>
          </a:xfrm>
        </p:spPr>
        <p:txBody>
          <a:bodyPr/>
          <a:lstStyle/>
          <a:p>
            <a:r>
              <a:rPr lang="en-US" sz="1800" dirty="0"/>
              <a:t>Ask for Member Comments</a:t>
            </a:r>
          </a:p>
        </p:txBody>
      </p:sp>
      <p:sp>
        <p:nvSpPr>
          <p:cNvPr id="4" name="Slide Number Placeholder 3"/>
          <p:cNvSpPr>
            <a:spLocks noGrp="1"/>
          </p:cNvSpPr>
          <p:nvPr>
            <p:ph type="sldNum" sz="quarter" idx="5"/>
          </p:nvPr>
        </p:nvSpPr>
        <p:spPr/>
        <p:txBody>
          <a:bodyPr/>
          <a:lstStyle/>
          <a:p>
            <a:fld id="{81D7004F-AC0E-4FF9-A9A4-4EC1F4EAF7FB}" type="slidenum">
              <a:rPr lang="en-US" smtClean="0"/>
              <a:t>18</a:t>
            </a:fld>
            <a:endParaRPr lang="en-US" dirty="0"/>
          </a:p>
        </p:txBody>
      </p:sp>
    </p:spTree>
    <p:extLst>
      <p:ext uri="{BB962C8B-B14F-4D97-AF65-F5344CB8AC3E}">
        <p14:creationId xmlns:p14="http://schemas.microsoft.com/office/powerpoint/2010/main" val="26701280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4375" y="1160463"/>
            <a:ext cx="5572125" cy="3133725"/>
          </a:xfrm>
        </p:spPr>
      </p:sp>
      <p:sp>
        <p:nvSpPr>
          <p:cNvPr id="3" name="Notes Placeholder 2"/>
          <p:cNvSpPr>
            <a:spLocks noGrp="1"/>
          </p:cNvSpPr>
          <p:nvPr>
            <p:ph type="body" idx="1"/>
          </p:nvPr>
        </p:nvSpPr>
        <p:spPr/>
        <p:txBody>
          <a:bodyPr/>
          <a:lstStyle/>
          <a:p>
            <a:r>
              <a:rPr lang="en-US" dirty="0"/>
              <a:t>Ask for Public Comment</a:t>
            </a:r>
          </a:p>
        </p:txBody>
      </p:sp>
      <p:sp>
        <p:nvSpPr>
          <p:cNvPr id="4" name="Slide Number Placeholder 3"/>
          <p:cNvSpPr>
            <a:spLocks noGrp="1"/>
          </p:cNvSpPr>
          <p:nvPr>
            <p:ph type="sldNum" sz="quarter" idx="5"/>
          </p:nvPr>
        </p:nvSpPr>
        <p:spPr/>
        <p:txBody>
          <a:bodyPr/>
          <a:lstStyle/>
          <a:p>
            <a:fld id="{81D7004F-AC0E-4FF9-A9A4-4EC1F4EAF7FB}" type="slidenum">
              <a:rPr lang="en-US" smtClean="0"/>
              <a:t>19</a:t>
            </a:fld>
            <a:endParaRPr lang="en-US" dirty="0"/>
          </a:p>
        </p:txBody>
      </p:sp>
    </p:spTree>
    <p:extLst>
      <p:ext uri="{BB962C8B-B14F-4D97-AF65-F5344CB8AC3E}">
        <p14:creationId xmlns:p14="http://schemas.microsoft.com/office/powerpoint/2010/main" val="4151485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89179" y="4522310"/>
            <a:ext cx="5588000" cy="3656013"/>
          </a:xfrm>
        </p:spPr>
        <p:txBody>
          <a:bodyPr/>
          <a:lstStyle/>
          <a:p>
            <a:pPr lvl="0"/>
            <a:r>
              <a:rPr lang="en-US" sz="1600" dirty="0"/>
              <a:t>Review Items on slide</a:t>
            </a:r>
          </a:p>
          <a:p>
            <a:pPr lvl="0"/>
            <a:endParaRPr lang="en-US" sz="1600" dirty="0"/>
          </a:p>
          <a:p>
            <a:pPr lvl="0"/>
            <a:r>
              <a:rPr lang="en-US" sz="1600" dirty="0"/>
              <a:t>Several sub-topics and will be taken in turn</a:t>
            </a:r>
          </a:p>
        </p:txBody>
      </p:sp>
      <p:sp>
        <p:nvSpPr>
          <p:cNvPr id="4" name="Slide Number Placeholder 3"/>
          <p:cNvSpPr>
            <a:spLocks noGrp="1"/>
          </p:cNvSpPr>
          <p:nvPr>
            <p:ph type="sldNum" sz="quarter" idx="5"/>
          </p:nvPr>
        </p:nvSpPr>
        <p:spPr/>
        <p:txBody>
          <a:bodyPr/>
          <a:lstStyle/>
          <a:p>
            <a:fld id="{81D7004F-AC0E-4FF9-A9A4-4EC1F4EAF7FB}" type="slidenum">
              <a:rPr lang="en-US" smtClean="0"/>
              <a:t>2</a:t>
            </a:fld>
            <a:endParaRPr lang="en-US" dirty="0"/>
          </a:p>
        </p:txBody>
      </p:sp>
    </p:spTree>
    <p:extLst>
      <p:ext uri="{BB962C8B-B14F-4D97-AF65-F5344CB8AC3E}">
        <p14:creationId xmlns:p14="http://schemas.microsoft.com/office/powerpoint/2010/main" val="36289580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4375" y="1160463"/>
            <a:ext cx="5572125"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D7004F-AC0E-4FF9-A9A4-4EC1F4EAF7FB}" type="slidenum">
              <a:rPr lang="en-US" smtClean="0"/>
              <a:t>20</a:t>
            </a:fld>
            <a:endParaRPr lang="en-US" dirty="0"/>
          </a:p>
        </p:txBody>
      </p:sp>
    </p:spTree>
    <p:extLst>
      <p:ext uri="{BB962C8B-B14F-4D97-AF65-F5344CB8AC3E}">
        <p14:creationId xmlns:p14="http://schemas.microsoft.com/office/powerpoint/2010/main" val="629547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8500" y="1212850"/>
            <a:ext cx="5572125" cy="3133725"/>
          </a:xfrm>
        </p:spPr>
      </p:sp>
      <p:sp>
        <p:nvSpPr>
          <p:cNvPr id="3" name="Notes Placeholder 2"/>
          <p:cNvSpPr>
            <a:spLocks noGrp="1"/>
          </p:cNvSpPr>
          <p:nvPr>
            <p:ph type="body" idx="1"/>
          </p:nvPr>
        </p:nvSpPr>
        <p:spPr>
          <a:xfrm>
            <a:off x="698500" y="4467225"/>
            <a:ext cx="5580063" cy="4109616"/>
          </a:xfrm>
        </p:spPr>
        <p:txBody>
          <a:bodyPr/>
          <a:lstStyle/>
          <a:p>
            <a:r>
              <a:rPr lang="en-US" sz="1800" dirty="0"/>
              <a:t>Go through slide</a:t>
            </a:r>
          </a:p>
          <a:p>
            <a:pPr marL="342900" indent="-342900">
              <a:buAutoNum type="arabicPeriod"/>
            </a:pPr>
            <a:endParaRPr lang="en-US" sz="1800" dirty="0"/>
          </a:p>
          <a:p>
            <a:r>
              <a:rPr lang="en-US" sz="1800" dirty="0"/>
              <a:t>Thank members for their approval of the federal Perkins V State Plan</a:t>
            </a:r>
          </a:p>
          <a:p>
            <a:endParaRPr lang="en-US" sz="1800" dirty="0"/>
          </a:p>
          <a:p>
            <a:r>
              <a:rPr lang="en-US" sz="1800" dirty="0"/>
              <a:t>Mention postponement of BOG meeting </a:t>
            </a:r>
          </a:p>
        </p:txBody>
      </p:sp>
      <p:sp>
        <p:nvSpPr>
          <p:cNvPr id="4" name="Slide Number Placeholder 3"/>
          <p:cNvSpPr>
            <a:spLocks noGrp="1"/>
          </p:cNvSpPr>
          <p:nvPr>
            <p:ph type="sldNum" sz="quarter" idx="5"/>
          </p:nvPr>
        </p:nvSpPr>
        <p:spPr/>
        <p:txBody>
          <a:bodyPr/>
          <a:lstStyle/>
          <a:p>
            <a:fld id="{81D7004F-AC0E-4FF9-A9A4-4EC1F4EAF7FB}" type="slidenum">
              <a:rPr lang="en-US" smtClean="0"/>
              <a:t>3</a:t>
            </a:fld>
            <a:endParaRPr lang="en-US" dirty="0"/>
          </a:p>
        </p:txBody>
      </p:sp>
    </p:spTree>
    <p:extLst>
      <p:ext uri="{BB962C8B-B14F-4D97-AF65-F5344CB8AC3E}">
        <p14:creationId xmlns:p14="http://schemas.microsoft.com/office/powerpoint/2010/main" val="4002343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8500" y="1212850"/>
            <a:ext cx="5572125" cy="3133725"/>
          </a:xfrm>
        </p:spPr>
      </p:sp>
      <p:sp>
        <p:nvSpPr>
          <p:cNvPr id="3" name="Notes Placeholder 2"/>
          <p:cNvSpPr>
            <a:spLocks noGrp="1"/>
          </p:cNvSpPr>
          <p:nvPr>
            <p:ph type="body" idx="1"/>
          </p:nvPr>
        </p:nvSpPr>
        <p:spPr>
          <a:xfrm>
            <a:off x="698500" y="4467225"/>
            <a:ext cx="5580063" cy="4109616"/>
          </a:xfrm>
        </p:spPr>
        <p:txBody>
          <a:bodyPr/>
          <a:lstStyle/>
          <a:p>
            <a:pPr lvl="0">
              <a:defRPr/>
            </a:pPr>
            <a:r>
              <a:rPr lang="en-US" sz="1400" dirty="0"/>
              <a:t>Review Slide</a:t>
            </a:r>
          </a:p>
          <a:p>
            <a:pPr lvl="0">
              <a:defRPr/>
            </a:pPr>
            <a:endParaRPr lang="en-US" sz="1400" dirty="0"/>
          </a:p>
        </p:txBody>
      </p:sp>
      <p:sp>
        <p:nvSpPr>
          <p:cNvPr id="4" name="Slide Number Placeholder 3"/>
          <p:cNvSpPr>
            <a:spLocks noGrp="1"/>
          </p:cNvSpPr>
          <p:nvPr>
            <p:ph type="sldNum" sz="quarter" idx="5"/>
          </p:nvPr>
        </p:nvSpPr>
        <p:spPr/>
        <p:txBody>
          <a:bodyPr/>
          <a:lstStyle/>
          <a:p>
            <a:fld id="{81D7004F-AC0E-4FF9-A9A4-4EC1F4EAF7FB}" type="slidenum">
              <a:rPr lang="en-US" smtClean="0"/>
              <a:t>4</a:t>
            </a:fld>
            <a:endParaRPr lang="en-US" dirty="0"/>
          </a:p>
        </p:txBody>
      </p:sp>
      <p:sp>
        <p:nvSpPr>
          <p:cNvPr id="5" name="Notes Placeholder 2">
            <a:extLst>
              <a:ext uri="{FF2B5EF4-FFF2-40B4-BE49-F238E27FC236}">
                <a16:creationId xmlns:a16="http://schemas.microsoft.com/office/drawing/2014/main" id="{D2AD004F-1007-4144-95F0-13AB5EB0445E}"/>
              </a:ext>
            </a:extLst>
          </p:cNvPr>
          <p:cNvSpPr txBox="1">
            <a:spLocks/>
          </p:cNvSpPr>
          <p:nvPr/>
        </p:nvSpPr>
        <p:spPr>
          <a:xfrm>
            <a:off x="537882" y="4467225"/>
            <a:ext cx="5849471" cy="4233022"/>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defRPr/>
            </a:pPr>
            <a:endParaRPr lang="en-US" sz="1400" dirty="0"/>
          </a:p>
          <a:p>
            <a:pPr>
              <a:defRPr/>
            </a:pPr>
            <a:r>
              <a:rPr lang="en-US" sz="1400" dirty="0"/>
              <a:t>DOF review included:</a:t>
            </a:r>
          </a:p>
          <a:p>
            <a:pPr lvl="1">
              <a:defRPr/>
            </a:pPr>
            <a:endParaRPr lang="en-US" sz="1400" dirty="0"/>
          </a:p>
          <a:p>
            <a:pPr marL="342900" indent="-342900">
              <a:buFont typeface="+mj-lt"/>
              <a:buAutoNum type="arabicPeriod"/>
              <a:defRPr/>
            </a:pPr>
            <a:r>
              <a:rPr lang="en-US" sz="1400" dirty="0"/>
              <a:t>Refined the Maintenance of Effort (MOE) section</a:t>
            </a:r>
          </a:p>
          <a:p>
            <a:pPr marL="342900" indent="-342900">
              <a:buFont typeface="+mj-lt"/>
              <a:buAutoNum type="arabicPeriod"/>
              <a:defRPr/>
            </a:pPr>
            <a:endParaRPr lang="en-US" sz="1400" dirty="0"/>
          </a:p>
          <a:p>
            <a:pPr marL="342900" indent="-342900">
              <a:buFont typeface="+mj-lt"/>
              <a:buAutoNum type="arabicPeriod"/>
              <a:defRPr/>
            </a:pPr>
            <a:r>
              <a:rPr lang="en-US" sz="1400" dirty="0"/>
              <a:t>Streamlining the teacher and faculty preparation section, specifically related to reference to policy recommendations that potentially create significant costs to the state.  Will revisit when developing the CA CTE State Plan</a:t>
            </a:r>
          </a:p>
          <a:p>
            <a:pPr marL="342900" indent="-342900">
              <a:buFont typeface="+mj-lt"/>
              <a:buAutoNum type="arabicPeriod"/>
            </a:pPr>
            <a:endParaRPr lang="en-US" sz="1400" dirty="0"/>
          </a:p>
          <a:p>
            <a:pPr marL="342900" indent="-342900">
              <a:buFont typeface="+mj-lt"/>
              <a:buAutoNum type="arabicPeriod"/>
            </a:pPr>
            <a:r>
              <a:rPr lang="en-US" sz="1400" dirty="0"/>
              <a:t>Clarifying the role of the California community colleges in preparing students for enrollment into K-12 Teachers program provided by four-year post-secondary institutions and collaborations of those entities with K-12 local educational agencies;</a:t>
            </a:r>
          </a:p>
          <a:p>
            <a:pPr marL="342900" indent="-342900">
              <a:buFont typeface="+mj-lt"/>
              <a:buAutoNum type="arabicPeriod"/>
            </a:pPr>
            <a:endParaRPr lang="en-US" sz="1800" dirty="0"/>
          </a:p>
          <a:p>
            <a:pPr marL="342900" indent="-342900">
              <a:buFont typeface="+mj-lt"/>
              <a:buAutoNum type="arabicPeriod"/>
            </a:pPr>
            <a:r>
              <a:rPr lang="en-US" sz="1400" dirty="0"/>
              <a:t>Clarifying budget act references, and cited budget amounts for the adult education delivery system, and </a:t>
            </a:r>
          </a:p>
          <a:p>
            <a:pPr marL="342900" indent="-342900">
              <a:buFont typeface="+mj-lt"/>
              <a:buAutoNum type="arabicPeriod"/>
            </a:pPr>
            <a:endParaRPr lang="en-US" sz="1400" dirty="0"/>
          </a:p>
          <a:p>
            <a:pPr marL="342900" indent="-342900">
              <a:buFont typeface="+mj-lt"/>
              <a:buAutoNum type="arabicPeriod"/>
            </a:pPr>
            <a:r>
              <a:rPr lang="en-US" sz="1400" dirty="0"/>
              <a:t>Clarifying comments that were overly broad and/or views that Finance believed were misaligned with the Administration</a:t>
            </a:r>
          </a:p>
          <a:p>
            <a:pPr marL="342900" indent="-342900">
              <a:buFont typeface="+mj-lt"/>
              <a:buAutoNum type="arabicPeriod"/>
            </a:pPr>
            <a:endParaRPr lang="en-US" sz="1400" dirty="0"/>
          </a:p>
          <a:p>
            <a:endParaRPr lang="en-US" sz="1800" dirty="0"/>
          </a:p>
        </p:txBody>
      </p:sp>
    </p:spTree>
    <p:extLst>
      <p:ext uri="{BB962C8B-B14F-4D97-AF65-F5344CB8AC3E}">
        <p14:creationId xmlns:p14="http://schemas.microsoft.com/office/powerpoint/2010/main" val="3935287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D7004F-AC0E-4FF9-A9A4-4EC1F4EAF7FB}" type="slidenum">
              <a:rPr lang="en-US" smtClean="0"/>
              <a:t>5</a:t>
            </a:fld>
            <a:endParaRPr lang="en-US" dirty="0"/>
          </a:p>
        </p:txBody>
      </p:sp>
      <p:sp>
        <p:nvSpPr>
          <p:cNvPr id="5" name="Notes Placeholder 4">
            <a:extLst>
              <a:ext uri="{FF2B5EF4-FFF2-40B4-BE49-F238E27FC236}">
                <a16:creationId xmlns:a16="http://schemas.microsoft.com/office/drawing/2014/main" id="{38B9262C-D1E9-4C52-A29D-74C670B77947}"/>
              </a:ext>
            </a:extLst>
          </p:cNvPr>
          <p:cNvSpPr>
            <a:spLocks noGrp="1"/>
          </p:cNvSpPr>
          <p:nvPr>
            <p:ph type="body" sz="quarter" idx="3"/>
          </p:nvPr>
        </p:nvSpPr>
        <p:spPr/>
        <p:txBody>
          <a:bodyPr/>
          <a:lstStyle/>
          <a:p>
            <a:r>
              <a:rPr lang="en-US" dirty="0"/>
              <a:t>STOP HERE FOR COMMENTS</a:t>
            </a:r>
          </a:p>
          <a:p>
            <a:endParaRPr lang="en-US" dirty="0"/>
          </a:p>
        </p:txBody>
      </p:sp>
    </p:spTree>
    <p:extLst>
      <p:ext uri="{BB962C8B-B14F-4D97-AF65-F5344CB8AC3E}">
        <p14:creationId xmlns:p14="http://schemas.microsoft.com/office/powerpoint/2010/main" val="1532112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D7004F-AC0E-4FF9-A9A4-4EC1F4EAF7FB}" type="slidenum">
              <a:rPr lang="en-US" smtClean="0"/>
              <a:t>6</a:t>
            </a:fld>
            <a:endParaRPr lang="en-US" dirty="0"/>
          </a:p>
        </p:txBody>
      </p:sp>
      <p:sp>
        <p:nvSpPr>
          <p:cNvPr id="6" name="Notes Placeholder 5">
            <a:extLst>
              <a:ext uri="{FF2B5EF4-FFF2-40B4-BE49-F238E27FC236}">
                <a16:creationId xmlns:a16="http://schemas.microsoft.com/office/drawing/2014/main" id="{C1F492DF-1BCA-4067-9F16-2B08D543D76F}"/>
              </a:ext>
            </a:extLst>
          </p:cNvPr>
          <p:cNvSpPr>
            <a:spLocks noGrp="1"/>
          </p:cNvSpPr>
          <p:nvPr>
            <p:ph type="body" sz="quarter" idx="3"/>
          </p:nvPr>
        </p:nvSpPr>
        <p:spPr/>
        <p:txBody>
          <a:bodyPr/>
          <a:lstStyle/>
          <a:p>
            <a:r>
              <a:rPr lang="en-US" dirty="0"/>
              <a:t>Ask for member comments</a:t>
            </a:r>
          </a:p>
        </p:txBody>
      </p:sp>
    </p:spTree>
    <p:extLst>
      <p:ext uri="{BB962C8B-B14F-4D97-AF65-F5344CB8AC3E}">
        <p14:creationId xmlns:p14="http://schemas.microsoft.com/office/powerpoint/2010/main" val="4049049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225"/>
            <a:ext cx="5580063" cy="4109616"/>
          </a:xfrm>
        </p:spPr>
        <p:txBody>
          <a:bodyPr/>
          <a:lstStyle/>
          <a:p>
            <a:pPr marR="0" lvl="0" algn="l" defTabSz="914400" rtl="0" eaLnBrk="1" fontAlgn="auto" latinLnBrk="0" hangingPunct="1">
              <a:lnSpc>
                <a:spcPct val="100000"/>
              </a:lnSpc>
              <a:spcBef>
                <a:spcPts val="0"/>
              </a:spcBef>
              <a:spcAft>
                <a:spcPts val="0"/>
              </a:spcAft>
              <a:buClrTx/>
              <a:buSzTx/>
              <a:tabLst/>
              <a:defRPr/>
            </a:pPr>
            <a:r>
              <a:rPr lang="en-US" sz="1800" dirty="0"/>
              <a:t>Review the Slide</a:t>
            </a:r>
          </a:p>
          <a:p>
            <a:pPr marR="0" lvl="0" algn="l" defTabSz="914400" rtl="0" eaLnBrk="1" fontAlgn="auto" latinLnBrk="0" hangingPunct="1">
              <a:lnSpc>
                <a:spcPct val="100000"/>
              </a:lnSpc>
              <a:spcBef>
                <a:spcPts val="0"/>
              </a:spcBef>
              <a:spcAft>
                <a:spcPts val="0"/>
              </a:spcAft>
              <a:buClrTx/>
              <a:buSzTx/>
              <a:tabLst/>
              <a:defRPr/>
            </a:pPr>
            <a:endParaRPr lang="en-US" sz="1800" dirty="0"/>
          </a:p>
          <a:p>
            <a:pPr marR="0" lvl="0" algn="l" defTabSz="914400" rtl="0" eaLnBrk="1" fontAlgn="auto" latinLnBrk="0" hangingPunct="1">
              <a:lnSpc>
                <a:spcPct val="100000"/>
              </a:lnSpc>
              <a:spcBef>
                <a:spcPts val="0"/>
              </a:spcBef>
              <a:spcAft>
                <a:spcPts val="0"/>
              </a:spcAft>
              <a:buClrTx/>
              <a:buSzTx/>
              <a:tabLst/>
              <a:defRPr/>
            </a:pPr>
            <a:r>
              <a:rPr lang="en-US" sz="1800" dirty="0"/>
              <a:t>CTE Distance Learning webinar</a:t>
            </a:r>
          </a:p>
        </p:txBody>
      </p:sp>
      <p:sp>
        <p:nvSpPr>
          <p:cNvPr id="4" name="Slide Number Placeholder 3"/>
          <p:cNvSpPr>
            <a:spLocks noGrp="1"/>
          </p:cNvSpPr>
          <p:nvPr>
            <p:ph type="sldNum" sz="quarter" idx="5"/>
          </p:nvPr>
        </p:nvSpPr>
        <p:spPr/>
        <p:txBody>
          <a:bodyPr/>
          <a:lstStyle/>
          <a:p>
            <a:fld id="{81D7004F-AC0E-4FF9-A9A4-4EC1F4EAF7FB}" type="slidenum">
              <a:rPr lang="en-US" smtClean="0"/>
              <a:t>7</a:t>
            </a:fld>
            <a:endParaRPr lang="en-US" dirty="0"/>
          </a:p>
        </p:txBody>
      </p:sp>
    </p:spTree>
    <p:extLst>
      <p:ext uri="{BB962C8B-B14F-4D97-AF65-F5344CB8AC3E}">
        <p14:creationId xmlns:p14="http://schemas.microsoft.com/office/powerpoint/2010/main" val="259901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225"/>
            <a:ext cx="5580063" cy="4109616"/>
          </a:xfrm>
        </p:spPr>
        <p:txBody>
          <a:bodyPr/>
          <a:lstStyle/>
          <a:p>
            <a:r>
              <a:rPr lang="en-US" sz="1800" dirty="0"/>
              <a:t>Review Slide (Stop here  for comments)</a:t>
            </a:r>
          </a:p>
          <a:p>
            <a:endParaRPr lang="en-US" sz="1800" dirty="0"/>
          </a:p>
        </p:txBody>
      </p:sp>
      <p:sp>
        <p:nvSpPr>
          <p:cNvPr id="4" name="Slide Number Placeholder 3"/>
          <p:cNvSpPr>
            <a:spLocks noGrp="1"/>
          </p:cNvSpPr>
          <p:nvPr>
            <p:ph type="sldNum" sz="quarter" idx="5"/>
          </p:nvPr>
        </p:nvSpPr>
        <p:spPr/>
        <p:txBody>
          <a:bodyPr/>
          <a:lstStyle/>
          <a:p>
            <a:fld id="{81D7004F-AC0E-4FF9-A9A4-4EC1F4EAF7FB}" type="slidenum">
              <a:rPr lang="en-US" smtClean="0"/>
              <a:t>8</a:t>
            </a:fld>
            <a:endParaRPr lang="en-US" dirty="0"/>
          </a:p>
        </p:txBody>
      </p:sp>
    </p:spTree>
    <p:extLst>
      <p:ext uri="{BB962C8B-B14F-4D97-AF65-F5344CB8AC3E}">
        <p14:creationId xmlns:p14="http://schemas.microsoft.com/office/powerpoint/2010/main" val="813590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7882" y="4467225"/>
            <a:ext cx="5849471" cy="4233022"/>
          </a:xfrm>
        </p:spPr>
        <p:txBody>
          <a:bodyPr/>
          <a:lstStyle/>
          <a:p>
            <a:r>
              <a:rPr lang="en-US" sz="1800" dirty="0"/>
              <a:t>Ask for Member comments</a:t>
            </a:r>
          </a:p>
        </p:txBody>
      </p:sp>
      <p:sp>
        <p:nvSpPr>
          <p:cNvPr id="4" name="Slide Number Placeholder 3"/>
          <p:cNvSpPr>
            <a:spLocks noGrp="1"/>
          </p:cNvSpPr>
          <p:nvPr>
            <p:ph type="sldNum" sz="quarter" idx="5"/>
          </p:nvPr>
        </p:nvSpPr>
        <p:spPr/>
        <p:txBody>
          <a:bodyPr/>
          <a:lstStyle/>
          <a:p>
            <a:fld id="{81D7004F-AC0E-4FF9-A9A4-4EC1F4EAF7FB}" type="slidenum">
              <a:rPr lang="en-US" smtClean="0"/>
              <a:t>9</a:t>
            </a:fld>
            <a:endParaRPr lang="en-US" dirty="0"/>
          </a:p>
        </p:txBody>
      </p:sp>
    </p:spTree>
    <p:extLst>
      <p:ext uri="{BB962C8B-B14F-4D97-AF65-F5344CB8AC3E}">
        <p14:creationId xmlns:p14="http://schemas.microsoft.com/office/powerpoint/2010/main" val="3505487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7344" y="393409"/>
            <a:ext cx="9381251" cy="2455562"/>
          </a:xfrm>
          <a:prstGeom prst="rect">
            <a:avLst/>
          </a:prstGeom>
        </p:spPr>
        <p:txBody>
          <a:bodyPr anchor="ctr"/>
          <a:lstStyle>
            <a:lvl1pPr algn="ctr">
              <a:defRPr sz="7200" b="1">
                <a:ln>
                  <a:solidFill>
                    <a:schemeClr val="bg1">
                      <a:lumMod val="65000"/>
                    </a:schemeClr>
                  </a:solid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7" name="Rectangle 6"/>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5870163" y="5418476"/>
            <a:ext cx="2484409" cy="1231106"/>
          </a:xfrm>
          <a:prstGeom prst="rect">
            <a:avLst/>
          </a:prstGeom>
          <a:noFill/>
        </p:spPr>
        <p:txBody>
          <a:bodyPr wrap="square" rtlCol="0">
            <a:spAutoFit/>
          </a:bodyPr>
          <a:lstStyle/>
          <a:p>
            <a:pPr algn="ctr"/>
            <a:r>
              <a:rPr lang="en-US" sz="1600" b="1" cap="none" spc="0" dirty="0">
                <a:ln w="0"/>
                <a:solidFill>
                  <a:schemeClr val="tx1"/>
                </a:solidFill>
                <a:effectLst/>
              </a:rPr>
              <a:t>CALIFORNIA DEPARTMENT </a:t>
            </a:r>
          </a:p>
          <a:p>
            <a:pPr algn="ctr"/>
            <a:r>
              <a:rPr lang="en-US" sz="1600" b="1" cap="none" spc="0" dirty="0">
                <a:ln w="0"/>
                <a:solidFill>
                  <a:schemeClr val="tx1"/>
                </a:solidFill>
                <a:effectLst/>
              </a:rPr>
              <a:t>OF </a:t>
            </a:r>
            <a:r>
              <a:rPr lang="en-US" sz="1600" b="1" kern="1200" dirty="0">
                <a:ln w="0"/>
                <a:solidFill>
                  <a:schemeClr val="tx1"/>
                </a:solidFill>
                <a:effectLst/>
                <a:latin typeface="+mn-lt"/>
                <a:ea typeface="+mn-ea"/>
                <a:cs typeface="+mn-cs"/>
              </a:rPr>
              <a:t>EDUCATION</a:t>
            </a:r>
          </a:p>
          <a:p>
            <a:pPr algn="ctr"/>
            <a:r>
              <a:rPr lang="en-US" sz="1400" b="0" cap="none" spc="0" dirty="0">
                <a:ln w="0"/>
                <a:solidFill>
                  <a:schemeClr val="tx1"/>
                </a:solidFill>
                <a:effectLst/>
              </a:rPr>
              <a:t>Tony Thurmond,</a:t>
            </a:r>
          </a:p>
          <a:p>
            <a:pPr algn="ctr"/>
            <a:r>
              <a:rPr lang="en-US" sz="1400" b="0" cap="none" spc="0" dirty="0">
                <a:ln w="0"/>
                <a:solidFill>
                  <a:schemeClr val="tx1"/>
                </a:solidFill>
                <a:effectLst/>
              </a:rPr>
              <a:t>State Superintendent of </a:t>
            </a:r>
          </a:p>
          <a:p>
            <a:pPr algn="ctr"/>
            <a:r>
              <a:rPr lang="en-US" sz="1400" b="0" cap="none" spc="0" dirty="0">
                <a:ln w="0"/>
                <a:solidFill>
                  <a:schemeClr val="tx1"/>
                </a:solidFill>
                <a:effectLst/>
              </a:rPr>
              <a:t>Public Instruction</a:t>
            </a:r>
          </a:p>
        </p:txBody>
      </p:sp>
      <p:pic>
        <p:nvPicPr>
          <p:cNvPr id="4" name="Picture 3" descr="The seal for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58482" y="4486529"/>
            <a:ext cx="938971" cy="938971"/>
          </a:xfrm>
          <a:prstGeom prst="rect">
            <a:avLst/>
          </a:prstGeom>
        </p:spPr>
      </p:pic>
      <p:pic>
        <p:nvPicPr>
          <p:cNvPr id="5" name="Picture 4" descr="The seal for the California Collunity Colleges Chancellor's Offic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6609" y="4548691"/>
            <a:ext cx="876809" cy="876809"/>
          </a:xfrm>
          <a:prstGeom prst="rect">
            <a:avLst/>
          </a:prstGeom>
        </p:spPr>
      </p:pic>
      <p:sp>
        <p:nvSpPr>
          <p:cNvPr id="12" name="TextBox 11"/>
          <p:cNvSpPr txBox="1"/>
          <p:nvPr userDrawn="1"/>
        </p:nvSpPr>
        <p:spPr>
          <a:xfrm>
            <a:off x="9213314" y="5425500"/>
            <a:ext cx="2383401" cy="1046440"/>
          </a:xfrm>
          <a:prstGeom prst="rect">
            <a:avLst/>
          </a:prstGeom>
          <a:noFill/>
        </p:spPr>
        <p:txBody>
          <a:bodyPr wrap="square" rtlCol="0">
            <a:spAutoFit/>
          </a:bodyPr>
          <a:lstStyle/>
          <a:p>
            <a:pPr algn="ctr"/>
            <a:r>
              <a:rPr lang="en-US" sz="1600" b="1" dirty="0">
                <a:ln w="0"/>
                <a:effectLst/>
              </a:rPr>
              <a:t>CALIFORNIA</a:t>
            </a:r>
            <a:r>
              <a:rPr lang="en-US" sz="1600" b="1" baseline="0" dirty="0">
                <a:ln w="0"/>
                <a:effectLst/>
              </a:rPr>
              <a:t> COMMUNITY COLLEGES CHANCELLOR’S OFFICE</a:t>
            </a:r>
            <a:endParaRPr lang="en-US" sz="1600" b="1" dirty="0">
              <a:ln w="0"/>
              <a:effectLst/>
            </a:endParaRPr>
          </a:p>
          <a:p>
            <a:pPr algn="ctr"/>
            <a:r>
              <a:rPr lang="en-US" sz="1400" dirty="0">
                <a:ln w="0"/>
                <a:effectLst/>
              </a:rPr>
              <a:t>Eloy Ortiz Oakley, Chancellor</a:t>
            </a:r>
          </a:p>
        </p:txBody>
      </p:sp>
      <p:sp>
        <p:nvSpPr>
          <p:cNvPr id="6" name="Rectangle 2"/>
          <p:cNvSpPr>
            <a:spLocks noChangeArrowheads="1"/>
          </p:cNvSpPr>
          <p:nvPr userDrawn="1"/>
        </p:nvSpPr>
        <p:spPr bwMode="auto">
          <a:xfrm flipV="1">
            <a:off x="9645010" y="2767616"/>
            <a:ext cx="55244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pic>
        <p:nvPicPr>
          <p:cNvPr id="3" name="Picture 2" descr="The seal for the California State Board of Educati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04046" y="4548691"/>
            <a:ext cx="922457" cy="919941"/>
          </a:xfrm>
          <a:prstGeom prst="rect">
            <a:avLst/>
          </a:prstGeom>
        </p:spPr>
      </p:pic>
      <p:sp>
        <p:nvSpPr>
          <p:cNvPr id="13" name="TextBox 12"/>
          <p:cNvSpPr txBox="1"/>
          <p:nvPr userDrawn="1"/>
        </p:nvSpPr>
        <p:spPr>
          <a:xfrm>
            <a:off x="2323071" y="5425500"/>
            <a:ext cx="2484409" cy="1015663"/>
          </a:xfrm>
          <a:prstGeom prst="rect">
            <a:avLst/>
          </a:prstGeom>
          <a:noFill/>
        </p:spPr>
        <p:txBody>
          <a:bodyPr wrap="square" rtlCol="0">
            <a:spAutoFit/>
          </a:bodyPr>
          <a:lstStyle/>
          <a:p>
            <a:pPr algn="ctr"/>
            <a:r>
              <a:rPr lang="en-US" sz="1600" b="1" dirty="0">
                <a:ln w="0"/>
                <a:effectLst/>
              </a:rPr>
              <a:t>STATE BOARD</a:t>
            </a:r>
          </a:p>
          <a:p>
            <a:pPr algn="ctr"/>
            <a:r>
              <a:rPr lang="en-US" sz="1600" b="1" dirty="0">
                <a:ln w="0"/>
                <a:effectLst/>
              </a:rPr>
              <a:t>OF EDUCATION</a:t>
            </a:r>
          </a:p>
          <a:p>
            <a:pPr algn="ctr"/>
            <a:r>
              <a:rPr lang="en-US" sz="1400" dirty="0">
                <a:ln w="0"/>
                <a:effectLst/>
              </a:rPr>
              <a:t>Linda Darling-Hammond,</a:t>
            </a:r>
          </a:p>
          <a:p>
            <a:pPr algn="ctr"/>
            <a:r>
              <a:rPr lang="en-US" sz="1400" dirty="0">
                <a:ln w="0"/>
                <a:effectLst/>
              </a:rPr>
              <a:t>State Board President</a:t>
            </a:r>
          </a:p>
        </p:txBody>
      </p:sp>
      <p:pic>
        <p:nvPicPr>
          <p:cNvPr id="14" name="Picture 13" descr="The logo for career technical education in California. CTE, Learning that works for California."/>
          <p:cNvPicPr>
            <a:picLocks noChangeAspect="1"/>
          </p:cNvPicPr>
          <p:nvPr userDrawn="1"/>
        </p:nvPicPr>
        <p:blipFill>
          <a:blip r:embed="rId5"/>
          <a:stretch>
            <a:fillRect/>
          </a:stretch>
        </p:blipFill>
        <p:spPr>
          <a:xfrm>
            <a:off x="293500" y="393408"/>
            <a:ext cx="1524003" cy="1185674"/>
          </a:xfrm>
          <a:prstGeom prst="rect">
            <a:avLst/>
          </a:prstGeom>
        </p:spPr>
      </p:pic>
      <p:sp>
        <p:nvSpPr>
          <p:cNvPr id="16" name="Content Placeholder 2"/>
          <p:cNvSpPr>
            <a:spLocks noGrp="1"/>
          </p:cNvSpPr>
          <p:nvPr>
            <p:ph idx="1"/>
          </p:nvPr>
        </p:nvSpPr>
        <p:spPr>
          <a:xfrm>
            <a:off x="2437343" y="2943048"/>
            <a:ext cx="9381251" cy="1384561"/>
          </a:xfrm>
          <a:prstGeom prst="rect">
            <a:avLst/>
          </a:prstGeom>
        </p:spPr>
        <p:txBody>
          <a:bodyPr/>
          <a:lstStyle>
            <a:lvl1pPr algn="ctr">
              <a:defRPr>
                <a:latin typeface="Arial" panose="020B0604020202020204" pitchFamily="34" charset="0"/>
                <a:cs typeface="Arial" panose="020B0604020202020204" pitchFamily="34" charset="0"/>
              </a:defRPr>
            </a:lvl1pPr>
            <a:lvl2pPr algn="ctr">
              <a:defRPr/>
            </a:lvl2pPr>
            <a:lvl3pPr algn="ctr">
              <a:defRPr/>
            </a:lvl3pPr>
            <a:lvl4pPr algn="ctr">
              <a:defRPr/>
            </a:lvl4pPr>
            <a:lvl5pPr algn="ctr">
              <a:defRPr/>
            </a:lvl5pPr>
          </a:lstStyle>
          <a:p>
            <a:pPr lvl="0"/>
            <a:r>
              <a:rPr lang="en-US" dirty="0"/>
              <a:t>Click to edit Master text style</a:t>
            </a:r>
          </a:p>
        </p:txBody>
      </p:sp>
    </p:spTree>
    <p:extLst>
      <p:ext uri="{BB962C8B-B14F-4D97-AF65-F5344CB8AC3E}">
        <p14:creationId xmlns:p14="http://schemas.microsoft.com/office/powerpoint/2010/main" val="295720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100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323070" y="1946031"/>
            <a:ext cx="9670810" cy="4230931"/>
          </a:xfrm>
          <a:prstGeom prst="rect">
            <a:avLst/>
          </a:prstGeom>
        </p:spPr>
        <p:txBody>
          <a:bodyPr/>
          <a:lstStyle>
            <a:lvl1pPr>
              <a:defRPr>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4" name="Rectangle 3">
            <a:extLst>
              <a:ext uri="{FF2B5EF4-FFF2-40B4-BE49-F238E27FC236}">
                <a16:creationId xmlns:a16="http://schemas.microsoft.com/office/drawing/2014/main" id="{0A4515B4-EC6A-4EC9-9A87-77048BFBBA97}"/>
              </a:ext>
            </a:extLst>
          </p:cNvPr>
          <p:cNvSpPr/>
          <p:nvPr userDrawn="1"/>
        </p:nvSpPr>
        <p:spPr>
          <a:xfrm>
            <a:off x="11550830" y="6352807"/>
            <a:ext cx="466794" cy="369332"/>
          </a:xfrm>
          <a:prstGeom prst="rect">
            <a:avLst/>
          </a:prstGeom>
        </p:spPr>
        <p:txBody>
          <a:bodyPr wrap="none">
            <a:spAutoFit/>
          </a:bodyPr>
          <a:lstStyle/>
          <a:p>
            <a:fld id="{22881259-AA62-45A9-A9A2-41309B101DA6}" type="slidenum">
              <a:rPr lang="en-US" smtClean="0">
                <a:latin typeface="Arial" panose="020B0604020202020204" pitchFamily="34" charset="0"/>
                <a:cs typeface="Arial" panose="020B0604020202020204" pitchFamily="34" charset="0"/>
              </a:rPr>
              <a:pPr/>
              <a:t>‹#›</a:t>
            </a:fld>
            <a:endParaRPr lang="en-US" dirty="0"/>
          </a:p>
        </p:txBody>
      </p:sp>
    </p:spTree>
    <p:extLst>
      <p:ext uri="{BB962C8B-B14F-4D97-AF65-F5344CB8AC3E}">
        <p14:creationId xmlns:p14="http://schemas.microsoft.com/office/powerpoint/2010/main" val="388592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23069" y="1957754"/>
            <a:ext cx="4722499" cy="4219210"/>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303477" y="1957753"/>
            <a:ext cx="4690403" cy="4219209"/>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Stored Data 8"/>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2" name="Picture 11"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4" name="Picture 13"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7" name="Picture 16"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15"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92406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5"/>
          <a:stretch>
            <a:fillRect/>
          </a:stretch>
        </p:blipFill>
        <p:spPr>
          <a:xfrm rot="10800000" flipH="1" flipV="1">
            <a:off x="470614" y="5347707"/>
            <a:ext cx="1169774" cy="1169774"/>
          </a:xfrm>
          <a:prstGeom prst="rect">
            <a:avLst/>
          </a:prstGeom>
        </p:spPr>
      </p:pic>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logo for career technical education in California. CTE, Learning that works for California."/>
          <p:cNvPicPr>
            <a:picLocks noChangeAspect="1"/>
          </p:cNvPicPr>
          <p:nvPr userDrawn="1"/>
        </p:nvPicPr>
        <p:blipFill>
          <a:blip r:embed="rId6"/>
          <a:stretch>
            <a:fillRect/>
          </a:stretch>
        </p:blipFill>
        <p:spPr>
          <a:xfrm>
            <a:off x="293500" y="393408"/>
            <a:ext cx="1524003" cy="1185674"/>
          </a:xfrm>
          <a:prstGeom prst="rect">
            <a:avLst/>
          </a:prstGeom>
        </p:spPr>
      </p:pic>
      <p:pic>
        <p:nvPicPr>
          <p:cNvPr id="14" name="Picture 13" descr="The logo for the California Department of Education"/>
          <p:cNvPicPr>
            <a:picLocks noChangeAspect="1"/>
          </p:cNvPicPr>
          <p:nvPr userDrawn="1"/>
        </p:nvPicPr>
        <p:blipFill>
          <a:blip r:embed="rId5"/>
          <a:stretch>
            <a:fillRect/>
          </a:stretch>
        </p:blipFill>
        <p:spPr>
          <a:xfrm rot="10800000" flipH="1" flipV="1">
            <a:off x="470614" y="3987484"/>
            <a:ext cx="1169774" cy="1169774"/>
          </a:xfrm>
          <a:prstGeom prst="rect">
            <a:avLst/>
          </a:prstGeom>
        </p:spPr>
      </p:pic>
      <p:pic>
        <p:nvPicPr>
          <p:cNvPr id="15" name="Picture 14" descr="The logo for the California Community Colleges Chancellor's Office"/>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8" name="Picture 17" descr="The logo for the California State Board of Education"/>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41321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zoom.us/webinar/register/WN_yg1DgFqYQzS8G_iTXWwUC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Path2Work@cde.c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437345" y="3429000"/>
            <a:ext cx="9381251" cy="1080312"/>
          </a:xfrm>
        </p:spPr>
        <p:txBody>
          <a:bodyPr/>
          <a:lstStyle/>
          <a:p>
            <a:pPr marL="0" indent="0">
              <a:buNone/>
            </a:pPr>
            <a:r>
              <a:rPr lang="en-US" sz="2400" dirty="0"/>
              <a:t>Posted by California Department of Education</a:t>
            </a:r>
            <a:br>
              <a:rPr lang="en-US" sz="2400" dirty="0"/>
            </a:br>
            <a:r>
              <a:rPr lang="en-US" sz="2400" dirty="0"/>
              <a:t>May 8, 2020</a:t>
            </a:r>
          </a:p>
        </p:txBody>
      </p:sp>
      <p:sp>
        <p:nvSpPr>
          <p:cNvPr id="2" name="Title 1"/>
          <p:cNvSpPr>
            <a:spLocks noGrp="1"/>
          </p:cNvSpPr>
          <p:nvPr>
            <p:ph type="ctrTitle"/>
          </p:nvPr>
        </p:nvSpPr>
        <p:spPr>
          <a:xfrm>
            <a:off x="2437345" y="393409"/>
            <a:ext cx="9158910" cy="2839546"/>
          </a:xfrm>
        </p:spPr>
        <p:txBody>
          <a:bodyPr/>
          <a:lstStyle/>
          <a:p>
            <a:r>
              <a:rPr lang="en-US" sz="2800" dirty="0">
                <a:effectLst/>
              </a:rPr>
              <a:t>The </a:t>
            </a:r>
            <a:r>
              <a:rPr lang="en-US" sz="2800" i="1" dirty="0">
                <a:effectLst/>
              </a:rPr>
              <a:t>Strengthening Career and Technical Education for the 21</a:t>
            </a:r>
            <a:r>
              <a:rPr lang="en-US" sz="2800" i="1" baseline="30000" dirty="0">
                <a:effectLst/>
              </a:rPr>
              <a:t>st</a:t>
            </a:r>
            <a:r>
              <a:rPr lang="en-US" sz="2800" i="1" dirty="0">
                <a:effectLst/>
              </a:rPr>
              <a:t> Century Act</a:t>
            </a:r>
            <a:r>
              <a:rPr lang="en-US" sz="2800" dirty="0">
                <a:effectLst/>
              </a:rPr>
              <a:t>: Update on Federal Perkins V State Plan Submission and Flexibilities by the Federal Department of Education</a:t>
            </a:r>
          </a:p>
        </p:txBody>
      </p:sp>
    </p:spTree>
    <p:extLst>
      <p:ext uri="{BB962C8B-B14F-4D97-AF65-F5344CB8AC3E}">
        <p14:creationId xmlns:p14="http://schemas.microsoft.com/office/powerpoint/2010/main" val="1844020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241AC-BA7D-4D15-B9AD-274A944CFBB5}"/>
              </a:ext>
            </a:extLst>
          </p:cNvPr>
          <p:cNvSpPr>
            <a:spLocks noGrp="1"/>
          </p:cNvSpPr>
          <p:nvPr>
            <p:ph idx="1"/>
          </p:nvPr>
        </p:nvSpPr>
        <p:spPr>
          <a:xfrm>
            <a:off x="2323070" y="1966129"/>
            <a:ext cx="9670810" cy="4220067"/>
          </a:xfrm>
        </p:spPr>
        <p:txBody>
          <a:bodyPr/>
          <a:lstStyle/>
          <a:p>
            <a:pPr>
              <a:spcAft>
                <a:spcPts val="600"/>
              </a:spcAft>
            </a:pPr>
            <a:r>
              <a:rPr lang="en-US" sz="3600" dirty="0"/>
              <a:t>Office of Career, Technical, and Adult Education (OCTAE) at ED issued two letters, March 27, 2020 and April 10, 2020</a:t>
            </a:r>
          </a:p>
          <a:p>
            <a:pPr>
              <a:spcAft>
                <a:spcPts val="600"/>
              </a:spcAft>
            </a:pPr>
            <a:r>
              <a:rPr lang="en-US" sz="3600" dirty="0"/>
              <a:t>Flexibilities were provided for State Plan submission</a:t>
            </a:r>
          </a:p>
          <a:p>
            <a:r>
              <a:rPr lang="en-US" sz="3600" dirty="0"/>
              <a:t>CA has chosen to delay submission till June 15, 2020 and has been granted by ED</a:t>
            </a:r>
          </a:p>
          <a:p>
            <a:endParaRPr lang="en-US" sz="3600" dirty="0"/>
          </a:p>
          <a:p>
            <a:pPr marL="457200" lvl="1" indent="0">
              <a:buNone/>
            </a:pPr>
            <a:endParaRPr lang="en-US" sz="3600" dirty="0"/>
          </a:p>
        </p:txBody>
      </p:sp>
      <p:sp>
        <p:nvSpPr>
          <p:cNvPr id="4" name="Title 1">
            <a:extLst>
              <a:ext uri="{FF2B5EF4-FFF2-40B4-BE49-F238E27FC236}">
                <a16:creationId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COVID-19 Flexibilities with Regard to Perkins V </a:t>
            </a:r>
            <a:r>
              <a:rPr lang="en-US" sz="2400" dirty="0"/>
              <a:t>(1) </a:t>
            </a:r>
            <a:endParaRPr lang="en-US" sz="2800" dirty="0"/>
          </a:p>
        </p:txBody>
      </p:sp>
    </p:spTree>
    <p:extLst>
      <p:ext uri="{BB962C8B-B14F-4D97-AF65-F5344CB8AC3E}">
        <p14:creationId xmlns:p14="http://schemas.microsoft.com/office/powerpoint/2010/main" val="317059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241AC-BA7D-4D15-B9AD-274A944CFBB5}"/>
              </a:ext>
            </a:extLst>
          </p:cNvPr>
          <p:cNvSpPr>
            <a:spLocks noGrp="1"/>
          </p:cNvSpPr>
          <p:nvPr>
            <p:ph idx="1"/>
          </p:nvPr>
        </p:nvSpPr>
        <p:spPr>
          <a:xfrm>
            <a:off x="2234935" y="1690708"/>
            <a:ext cx="9670810" cy="4952463"/>
          </a:xfrm>
        </p:spPr>
        <p:txBody>
          <a:bodyPr/>
          <a:lstStyle/>
          <a:p>
            <a:pPr>
              <a:spcAft>
                <a:spcPts val="600"/>
              </a:spcAft>
            </a:pPr>
            <a:r>
              <a:rPr lang="en-US" sz="3600" dirty="0"/>
              <a:t>ED: Flexibilities were provided for how local recipients of Perkins funds  were to submit the local application</a:t>
            </a:r>
          </a:p>
          <a:p>
            <a:pPr>
              <a:spcAft>
                <a:spcPts val="600"/>
              </a:spcAft>
            </a:pPr>
            <a:r>
              <a:rPr lang="en-US" sz="3600" dirty="0"/>
              <a:t>CDE: Sent a letter on April 17, 2020 asking local recipients to delay submission of local application</a:t>
            </a:r>
          </a:p>
          <a:p>
            <a:r>
              <a:rPr lang="en-US" sz="3600" dirty="0"/>
              <a:t>CDE: Created a substantially approvable local application for local recipients of Perkins V funds</a:t>
            </a:r>
          </a:p>
          <a:p>
            <a:endParaRPr lang="en-US" sz="3600" dirty="0"/>
          </a:p>
          <a:p>
            <a:pPr marL="457200" lvl="1" indent="0">
              <a:buNone/>
            </a:pPr>
            <a:endParaRPr lang="en-US" sz="3600" dirty="0"/>
          </a:p>
        </p:txBody>
      </p:sp>
      <p:sp>
        <p:nvSpPr>
          <p:cNvPr id="4" name="Title 1">
            <a:extLst>
              <a:ext uri="{FF2B5EF4-FFF2-40B4-BE49-F238E27FC236}">
                <a16:creationId xmlns:a16="http://schemas.microsoft.com/office/drawing/2014/main" id="{21331B2E-2147-4C08-960D-28387449B8BC}"/>
              </a:ext>
            </a:extLst>
          </p:cNvPr>
          <p:cNvSpPr>
            <a:spLocks noGrp="1"/>
          </p:cNvSpPr>
          <p:nvPr>
            <p:ph type="title"/>
          </p:nvPr>
        </p:nvSpPr>
        <p:spPr>
          <a:xfrm>
            <a:off x="2323070" y="365126"/>
            <a:ext cx="9670810" cy="1405060"/>
          </a:xfrm>
        </p:spPr>
        <p:txBody>
          <a:bodyPr/>
          <a:lstStyle/>
          <a:p>
            <a:r>
              <a:rPr lang="en-US" sz="4400" dirty="0"/>
              <a:t>COVID-19 Flexibilities with Regard to Perkins V </a:t>
            </a:r>
            <a:r>
              <a:rPr lang="en-US" sz="2400" dirty="0"/>
              <a:t>(2) </a:t>
            </a:r>
            <a:endParaRPr lang="en-US" sz="2800" dirty="0"/>
          </a:p>
        </p:txBody>
      </p:sp>
    </p:spTree>
    <p:extLst>
      <p:ext uri="{BB962C8B-B14F-4D97-AF65-F5344CB8AC3E}">
        <p14:creationId xmlns:p14="http://schemas.microsoft.com/office/powerpoint/2010/main" val="1527073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EB2E658-B5F6-4BA3-BE49-C374C2092952}"/>
              </a:ext>
            </a:extLst>
          </p:cNvPr>
          <p:cNvSpPr>
            <a:spLocks noGrp="1"/>
          </p:cNvSpPr>
          <p:nvPr>
            <p:ph idx="1"/>
          </p:nvPr>
        </p:nvSpPr>
        <p:spPr>
          <a:xfrm>
            <a:off x="2323070" y="1153551"/>
            <a:ext cx="9550062" cy="5106572"/>
          </a:xfrm>
        </p:spPr>
        <p:txBody>
          <a:bodyPr/>
          <a:lstStyle/>
          <a:p>
            <a:pPr marL="0" lvl="1" indent="0">
              <a:lnSpc>
                <a:spcPct val="100000"/>
              </a:lnSpc>
              <a:spcBef>
                <a:spcPts val="0"/>
              </a:spcBef>
              <a:spcAft>
                <a:spcPts val="3600"/>
              </a:spcAft>
              <a:buNone/>
            </a:pPr>
            <a:r>
              <a:rPr lang="en-US" sz="3200" dirty="0"/>
              <a:t>Members, </a:t>
            </a:r>
          </a:p>
          <a:p>
            <a:pPr marL="0" lvl="1" indent="0">
              <a:lnSpc>
                <a:spcPct val="100000"/>
              </a:lnSpc>
              <a:spcBef>
                <a:spcPts val="0"/>
              </a:spcBef>
              <a:spcAft>
                <a:spcPts val="3600"/>
              </a:spcAft>
              <a:buNone/>
            </a:pPr>
            <a:r>
              <a:rPr lang="en-US" sz="3200" dirty="0"/>
              <a:t>Please use the “Raise Hand” feature in Zoom which can be found in the “Participant” tab. Staff will call your name so you can your comment.</a:t>
            </a:r>
          </a:p>
          <a:p>
            <a:pPr marL="0" lvl="1" indent="0">
              <a:lnSpc>
                <a:spcPct val="100000"/>
              </a:lnSpc>
              <a:spcBef>
                <a:spcPts val="0"/>
              </a:spcBef>
              <a:spcAft>
                <a:spcPts val="2400"/>
              </a:spcAft>
              <a:buNone/>
            </a:pPr>
            <a:r>
              <a:rPr lang="en-US" sz="3200" dirty="0"/>
              <a:t>Please remember to place yourself on mute after you have completed your comment.</a:t>
            </a:r>
          </a:p>
        </p:txBody>
      </p:sp>
      <p:sp>
        <p:nvSpPr>
          <p:cNvPr id="9" name="Title 1">
            <a:extLst>
              <a:ext uri="{FF2B5EF4-FFF2-40B4-BE49-F238E27FC236}">
                <a16:creationId xmlns:a16="http://schemas.microsoft.com/office/drawing/2014/main" id="{FC77DEFC-D495-4598-9500-AC6671591288}"/>
              </a:ext>
            </a:extLst>
          </p:cNvPr>
          <p:cNvSpPr>
            <a:spLocks noGrp="1"/>
          </p:cNvSpPr>
          <p:nvPr>
            <p:ph type="title"/>
          </p:nvPr>
        </p:nvSpPr>
        <p:spPr>
          <a:xfrm>
            <a:off x="2323070" y="148728"/>
            <a:ext cx="9670810" cy="1103297"/>
          </a:xfrm>
        </p:spPr>
        <p:txBody>
          <a:bodyPr/>
          <a:lstStyle/>
          <a:p>
            <a:r>
              <a:rPr lang="en-US" sz="4400" dirty="0"/>
              <a:t>Member Comments </a:t>
            </a:r>
            <a:r>
              <a:rPr lang="en-US" sz="2400" dirty="0"/>
              <a:t>(3)</a:t>
            </a:r>
          </a:p>
        </p:txBody>
      </p:sp>
    </p:spTree>
    <p:extLst>
      <p:ext uri="{BB962C8B-B14F-4D97-AF65-F5344CB8AC3E}">
        <p14:creationId xmlns:p14="http://schemas.microsoft.com/office/powerpoint/2010/main" val="2833538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241AC-BA7D-4D15-B9AD-274A944CFBB5}"/>
              </a:ext>
            </a:extLst>
          </p:cNvPr>
          <p:cNvSpPr>
            <a:spLocks noGrp="1"/>
          </p:cNvSpPr>
          <p:nvPr>
            <p:ph idx="1"/>
          </p:nvPr>
        </p:nvSpPr>
        <p:spPr>
          <a:xfrm>
            <a:off x="2323070" y="1553788"/>
            <a:ext cx="9509046" cy="4939086"/>
          </a:xfrm>
        </p:spPr>
        <p:txBody>
          <a:bodyPr/>
          <a:lstStyle/>
          <a:p>
            <a:pPr marL="0" indent="0">
              <a:spcAft>
                <a:spcPts val="600"/>
              </a:spcAft>
              <a:buNone/>
            </a:pPr>
            <a:r>
              <a:rPr lang="en-US" dirty="0"/>
              <a:t>Components of a Local Application Plan:</a:t>
            </a:r>
          </a:p>
          <a:p>
            <a:pPr lvl="1">
              <a:spcAft>
                <a:spcPts val="600"/>
              </a:spcAft>
            </a:pPr>
            <a:r>
              <a:rPr lang="en-US" dirty="0"/>
              <a:t>Assurances</a:t>
            </a:r>
          </a:p>
          <a:p>
            <a:pPr lvl="1">
              <a:spcAft>
                <a:spcPts val="600"/>
              </a:spcAft>
            </a:pPr>
            <a:r>
              <a:rPr lang="en-US" dirty="0"/>
              <a:t>Stakeholders</a:t>
            </a:r>
          </a:p>
          <a:p>
            <a:pPr lvl="1">
              <a:spcAft>
                <a:spcPts val="600"/>
              </a:spcAft>
            </a:pPr>
            <a:r>
              <a:rPr lang="en-US" dirty="0"/>
              <a:t>State Determined Performance Levels</a:t>
            </a:r>
          </a:p>
          <a:p>
            <a:pPr lvl="1">
              <a:spcAft>
                <a:spcPts val="600"/>
              </a:spcAft>
            </a:pPr>
            <a:r>
              <a:rPr lang="en-US" dirty="0"/>
              <a:t>Comprehensive Local Needs Assessment</a:t>
            </a:r>
          </a:p>
          <a:p>
            <a:pPr lvl="1">
              <a:spcAft>
                <a:spcPts val="600"/>
              </a:spcAft>
            </a:pPr>
            <a:r>
              <a:rPr lang="en-US" dirty="0"/>
              <a:t>Budget Builder</a:t>
            </a:r>
          </a:p>
          <a:p>
            <a:pPr lvl="1">
              <a:spcAft>
                <a:spcPts val="600"/>
              </a:spcAft>
            </a:pPr>
            <a:r>
              <a:rPr lang="en-US" dirty="0"/>
              <a:t>Budget Viewer</a:t>
            </a:r>
          </a:p>
          <a:p>
            <a:pPr lvl="1">
              <a:spcAft>
                <a:spcPts val="600"/>
              </a:spcAft>
            </a:pPr>
            <a:r>
              <a:rPr lang="en-US" dirty="0"/>
              <a:t>Local CTE Program Changes Update</a:t>
            </a:r>
          </a:p>
          <a:p>
            <a:pPr lvl="1">
              <a:spcAft>
                <a:spcPts val="600"/>
              </a:spcAft>
            </a:pPr>
            <a:r>
              <a:rPr lang="en-US" dirty="0"/>
              <a:t>Signature Authorization</a:t>
            </a:r>
          </a:p>
          <a:p>
            <a:pPr lvl="1"/>
            <a:endParaRPr lang="en-US" sz="3600" dirty="0"/>
          </a:p>
          <a:p>
            <a:endParaRPr lang="en-US" sz="3600" dirty="0"/>
          </a:p>
          <a:p>
            <a:pPr marL="457200" lvl="1" indent="0">
              <a:buNone/>
            </a:pPr>
            <a:endParaRPr lang="en-US" dirty="0"/>
          </a:p>
        </p:txBody>
      </p:sp>
      <p:sp>
        <p:nvSpPr>
          <p:cNvPr id="4" name="Title 1">
            <a:extLst>
              <a:ext uri="{FF2B5EF4-FFF2-40B4-BE49-F238E27FC236}">
                <a16:creationId xmlns:a16="http://schemas.microsoft.com/office/drawing/2014/main" id="{21331B2E-2147-4C08-960D-28387449B8BC}"/>
              </a:ext>
            </a:extLst>
          </p:cNvPr>
          <p:cNvSpPr>
            <a:spLocks noGrp="1"/>
          </p:cNvSpPr>
          <p:nvPr>
            <p:ph type="title"/>
          </p:nvPr>
        </p:nvSpPr>
        <p:spPr>
          <a:xfrm>
            <a:off x="2323070" y="148728"/>
            <a:ext cx="9670810" cy="1405060"/>
          </a:xfrm>
        </p:spPr>
        <p:txBody>
          <a:bodyPr/>
          <a:lstStyle/>
          <a:p>
            <a:r>
              <a:rPr lang="en-US" sz="4400" dirty="0"/>
              <a:t>Substantially Approvable </a:t>
            </a:r>
            <a:br>
              <a:rPr lang="en-US" sz="4400" dirty="0"/>
            </a:br>
            <a:r>
              <a:rPr lang="en-US" sz="4400" dirty="0"/>
              <a:t>Local Application </a:t>
            </a:r>
            <a:r>
              <a:rPr lang="en-US" sz="2400" dirty="0"/>
              <a:t>(1) </a:t>
            </a:r>
          </a:p>
        </p:txBody>
      </p:sp>
    </p:spTree>
    <p:extLst>
      <p:ext uri="{BB962C8B-B14F-4D97-AF65-F5344CB8AC3E}">
        <p14:creationId xmlns:p14="http://schemas.microsoft.com/office/powerpoint/2010/main" val="4008778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241AC-BA7D-4D15-B9AD-274A944CFBB5}"/>
              </a:ext>
            </a:extLst>
          </p:cNvPr>
          <p:cNvSpPr>
            <a:spLocks noGrp="1"/>
          </p:cNvSpPr>
          <p:nvPr>
            <p:ph idx="1"/>
          </p:nvPr>
        </p:nvSpPr>
        <p:spPr>
          <a:xfrm>
            <a:off x="2323070" y="1717964"/>
            <a:ext cx="8923662" cy="3597674"/>
          </a:xfrm>
        </p:spPr>
        <p:txBody>
          <a:bodyPr/>
          <a:lstStyle/>
          <a:p>
            <a:pPr marL="0" indent="0">
              <a:spcAft>
                <a:spcPts val="1200"/>
              </a:spcAft>
              <a:buNone/>
            </a:pPr>
            <a:r>
              <a:rPr lang="en-US" sz="3600" dirty="0"/>
              <a:t>What is the Substantially Approvable </a:t>
            </a:r>
            <a:br>
              <a:rPr lang="en-US" sz="3600" dirty="0"/>
            </a:br>
            <a:r>
              <a:rPr lang="en-US" sz="3600" dirty="0"/>
              <a:t>Local Application requires and allows for:</a:t>
            </a:r>
          </a:p>
          <a:p>
            <a:pPr lvl="1">
              <a:spcAft>
                <a:spcPts val="600"/>
              </a:spcAft>
            </a:pPr>
            <a:r>
              <a:rPr lang="en-US" sz="3200" dirty="0"/>
              <a:t>Written in a manner that is familiar to the local recipients</a:t>
            </a:r>
          </a:p>
          <a:p>
            <a:pPr lvl="1"/>
            <a:r>
              <a:rPr lang="en-US" sz="3200" dirty="0"/>
              <a:t>Added in information that is new under Perkins V such as Comprehensive Local Needs Assessment</a:t>
            </a:r>
          </a:p>
          <a:p>
            <a:pPr lvl="1"/>
            <a:endParaRPr lang="en-US" sz="3600" dirty="0"/>
          </a:p>
          <a:p>
            <a:endParaRPr lang="en-US" sz="3600" dirty="0"/>
          </a:p>
          <a:p>
            <a:pPr marL="457200" lvl="1" indent="0">
              <a:buNone/>
            </a:pPr>
            <a:endParaRPr lang="en-US" dirty="0"/>
          </a:p>
        </p:txBody>
      </p:sp>
      <p:sp>
        <p:nvSpPr>
          <p:cNvPr id="4" name="Title 1">
            <a:extLst>
              <a:ext uri="{FF2B5EF4-FFF2-40B4-BE49-F238E27FC236}">
                <a16:creationId xmlns:a16="http://schemas.microsoft.com/office/drawing/2014/main" id="{21331B2E-2147-4C08-960D-28387449B8BC}"/>
              </a:ext>
            </a:extLst>
          </p:cNvPr>
          <p:cNvSpPr>
            <a:spLocks noGrp="1"/>
          </p:cNvSpPr>
          <p:nvPr>
            <p:ph type="title"/>
          </p:nvPr>
        </p:nvSpPr>
        <p:spPr>
          <a:xfrm>
            <a:off x="2323070" y="148728"/>
            <a:ext cx="9670810" cy="1405060"/>
          </a:xfrm>
        </p:spPr>
        <p:txBody>
          <a:bodyPr/>
          <a:lstStyle/>
          <a:p>
            <a:r>
              <a:rPr lang="en-US" sz="4400" dirty="0"/>
              <a:t>Substantially Approvable </a:t>
            </a:r>
            <a:br>
              <a:rPr lang="en-US" sz="4400" dirty="0"/>
            </a:br>
            <a:r>
              <a:rPr lang="en-US" sz="4400" dirty="0"/>
              <a:t>Local Application </a:t>
            </a:r>
            <a:r>
              <a:rPr lang="en-US" sz="2400" dirty="0"/>
              <a:t>(2) </a:t>
            </a:r>
          </a:p>
        </p:txBody>
      </p:sp>
    </p:spTree>
    <p:extLst>
      <p:ext uri="{BB962C8B-B14F-4D97-AF65-F5344CB8AC3E}">
        <p14:creationId xmlns:p14="http://schemas.microsoft.com/office/powerpoint/2010/main" val="1094135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241AC-BA7D-4D15-B9AD-274A944CFBB5}"/>
              </a:ext>
            </a:extLst>
          </p:cNvPr>
          <p:cNvSpPr>
            <a:spLocks noGrp="1"/>
          </p:cNvSpPr>
          <p:nvPr>
            <p:ph idx="1"/>
          </p:nvPr>
        </p:nvSpPr>
        <p:spPr>
          <a:xfrm>
            <a:off x="2323070" y="1801090"/>
            <a:ext cx="9088916" cy="4236151"/>
          </a:xfrm>
        </p:spPr>
        <p:txBody>
          <a:bodyPr/>
          <a:lstStyle/>
          <a:p>
            <a:pPr marL="0" indent="0">
              <a:spcAft>
                <a:spcPts val="1200"/>
              </a:spcAft>
              <a:buNone/>
            </a:pPr>
            <a:r>
              <a:rPr lang="en-US" sz="3600" dirty="0"/>
              <a:t>What is the Substantially Approvable </a:t>
            </a:r>
            <a:br>
              <a:rPr lang="en-US" sz="3600" dirty="0"/>
            </a:br>
            <a:r>
              <a:rPr lang="en-US" sz="3600" dirty="0"/>
              <a:t>Local Application requires and allows for:</a:t>
            </a:r>
          </a:p>
          <a:p>
            <a:pPr lvl="1">
              <a:spcAft>
                <a:spcPts val="600"/>
              </a:spcAft>
            </a:pPr>
            <a:r>
              <a:rPr lang="en-US" sz="3600" dirty="0"/>
              <a:t>Complete an assurance-like document with check boxes for even of the seven components of the local application plan</a:t>
            </a:r>
          </a:p>
          <a:p>
            <a:pPr lvl="1"/>
            <a:r>
              <a:rPr lang="en-US" sz="3600" dirty="0"/>
              <a:t>Local recipients can begin using 2020-21 Perkins V funds July 1, 2020</a:t>
            </a:r>
          </a:p>
          <a:p>
            <a:endParaRPr lang="en-US" sz="3600" dirty="0"/>
          </a:p>
          <a:p>
            <a:pPr marL="457200" lvl="1" indent="0">
              <a:buNone/>
            </a:pPr>
            <a:endParaRPr lang="en-US" dirty="0"/>
          </a:p>
        </p:txBody>
      </p:sp>
      <p:sp>
        <p:nvSpPr>
          <p:cNvPr id="4" name="Title 1">
            <a:extLst>
              <a:ext uri="{FF2B5EF4-FFF2-40B4-BE49-F238E27FC236}">
                <a16:creationId xmlns:a16="http://schemas.microsoft.com/office/drawing/2014/main" id="{21331B2E-2147-4C08-960D-28387449B8BC}"/>
              </a:ext>
            </a:extLst>
          </p:cNvPr>
          <p:cNvSpPr>
            <a:spLocks noGrp="1"/>
          </p:cNvSpPr>
          <p:nvPr>
            <p:ph type="title"/>
          </p:nvPr>
        </p:nvSpPr>
        <p:spPr>
          <a:xfrm>
            <a:off x="2323070" y="148728"/>
            <a:ext cx="9670810" cy="1405060"/>
          </a:xfrm>
        </p:spPr>
        <p:txBody>
          <a:bodyPr/>
          <a:lstStyle/>
          <a:p>
            <a:r>
              <a:rPr lang="en-US" sz="4400" dirty="0"/>
              <a:t>Substantially Approvable </a:t>
            </a:r>
            <a:br>
              <a:rPr lang="en-US" sz="4400" dirty="0"/>
            </a:br>
            <a:r>
              <a:rPr lang="en-US" sz="4400" dirty="0"/>
              <a:t>Local Application </a:t>
            </a:r>
            <a:r>
              <a:rPr lang="en-US" sz="2400" dirty="0"/>
              <a:t>(3) </a:t>
            </a:r>
          </a:p>
        </p:txBody>
      </p:sp>
    </p:spTree>
    <p:extLst>
      <p:ext uri="{BB962C8B-B14F-4D97-AF65-F5344CB8AC3E}">
        <p14:creationId xmlns:p14="http://schemas.microsoft.com/office/powerpoint/2010/main" val="126627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241AC-BA7D-4D15-B9AD-274A944CFBB5}"/>
              </a:ext>
            </a:extLst>
          </p:cNvPr>
          <p:cNvSpPr>
            <a:spLocks noGrp="1"/>
          </p:cNvSpPr>
          <p:nvPr>
            <p:ph idx="1"/>
          </p:nvPr>
        </p:nvSpPr>
        <p:spPr>
          <a:xfrm>
            <a:off x="2323070" y="1786596"/>
            <a:ext cx="9564130" cy="4250645"/>
          </a:xfrm>
        </p:spPr>
        <p:txBody>
          <a:bodyPr/>
          <a:lstStyle/>
          <a:p>
            <a:pPr>
              <a:spcAft>
                <a:spcPts val="1200"/>
              </a:spcAft>
            </a:pPr>
            <a:r>
              <a:rPr lang="en-US" sz="3600" dirty="0"/>
              <a:t>May15, 2020: Substantial Approvable Application Form Sent Out to Perkins V local recipients</a:t>
            </a:r>
          </a:p>
          <a:p>
            <a:r>
              <a:rPr lang="en-US" sz="3600" dirty="0"/>
              <a:t>June 15, 2020: Completed Substantial Approvable Application Form retuned by Perkins V local recipients</a:t>
            </a:r>
          </a:p>
          <a:p>
            <a:endParaRPr lang="en-US" sz="3600" dirty="0"/>
          </a:p>
          <a:p>
            <a:endParaRPr lang="en-US" sz="3600" dirty="0"/>
          </a:p>
          <a:p>
            <a:pPr marL="457200" lvl="1" indent="0">
              <a:buNone/>
            </a:pPr>
            <a:endParaRPr lang="en-US" dirty="0"/>
          </a:p>
        </p:txBody>
      </p:sp>
      <p:sp>
        <p:nvSpPr>
          <p:cNvPr id="4" name="Title 1">
            <a:extLst>
              <a:ext uri="{FF2B5EF4-FFF2-40B4-BE49-F238E27FC236}">
                <a16:creationId xmlns:a16="http://schemas.microsoft.com/office/drawing/2014/main" id="{21331B2E-2147-4C08-960D-28387449B8BC}"/>
              </a:ext>
            </a:extLst>
          </p:cNvPr>
          <p:cNvSpPr>
            <a:spLocks noGrp="1"/>
          </p:cNvSpPr>
          <p:nvPr>
            <p:ph type="title"/>
          </p:nvPr>
        </p:nvSpPr>
        <p:spPr>
          <a:xfrm>
            <a:off x="2323070" y="148728"/>
            <a:ext cx="9670810" cy="1405060"/>
          </a:xfrm>
        </p:spPr>
        <p:txBody>
          <a:bodyPr/>
          <a:lstStyle/>
          <a:p>
            <a:r>
              <a:rPr lang="en-US" sz="4400" dirty="0"/>
              <a:t>Submission Timeline for </a:t>
            </a:r>
            <a:br>
              <a:rPr lang="en-US" sz="4400" dirty="0"/>
            </a:br>
            <a:r>
              <a:rPr lang="en-US" sz="4400" dirty="0"/>
              <a:t>Local Application </a:t>
            </a:r>
            <a:r>
              <a:rPr lang="en-US" sz="2400" dirty="0"/>
              <a:t>(1)</a:t>
            </a:r>
          </a:p>
        </p:txBody>
      </p:sp>
    </p:spTree>
    <p:extLst>
      <p:ext uri="{BB962C8B-B14F-4D97-AF65-F5344CB8AC3E}">
        <p14:creationId xmlns:p14="http://schemas.microsoft.com/office/powerpoint/2010/main" val="1557119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F241AC-BA7D-4D15-B9AD-274A944CFBB5}"/>
              </a:ext>
            </a:extLst>
          </p:cNvPr>
          <p:cNvSpPr>
            <a:spLocks noGrp="1"/>
          </p:cNvSpPr>
          <p:nvPr>
            <p:ph idx="1"/>
          </p:nvPr>
        </p:nvSpPr>
        <p:spPr>
          <a:xfrm>
            <a:off x="2323070" y="1828800"/>
            <a:ext cx="9564130" cy="4285970"/>
          </a:xfrm>
        </p:spPr>
        <p:txBody>
          <a:bodyPr/>
          <a:lstStyle/>
          <a:p>
            <a:pPr>
              <a:spcAft>
                <a:spcPts val="1200"/>
              </a:spcAft>
            </a:pPr>
            <a:r>
              <a:rPr lang="en-US" sz="3600" dirty="0"/>
              <a:t>September 15, 2020: CDE receives on or before completed Local Application including CLNA summary</a:t>
            </a:r>
          </a:p>
          <a:p>
            <a:r>
              <a:rPr lang="en-US" sz="3600" dirty="0"/>
              <a:t>December 15, 2020: CDE receives on or before the final Local Application with all revisions</a:t>
            </a:r>
          </a:p>
          <a:p>
            <a:pPr marL="0" indent="0">
              <a:buNone/>
            </a:pPr>
            <a:r>
              <a:rPr lang="en-US" sz="3600" dirty="0"/>
              <a:t> </a:t>
            </a:r>
          </a:p>
          <a:p>
            <a:endParaRPr lang="en-US" sz="3600" dirty="0"/>
          </a:p>
          <a:p>
            <a:endParaRPr lang="en-US" sz="3600" dirty="0"/>
          </a:p>
          <a:p>
            <a:pPr marL="457200" lvl="1" indent="0">
              <a:buNone/>
            </a:pPr>
            <a:endParaRPr lang="en-US" dirty="0"/>
          </a:p>
        </p:txBody>
      </p:sp>
      <p:sp>
        <p:nvSpPr>
          <p:cNvPr id="4" name="Title 1">
            <a:extLst>
              <a:ext uri="{FF2B5EF4-FFF2-40B4-BE49-F238E27FC236}">
                <a16:creationId xmlns:a16="http://schemas.microsoft.com/office/drawing/2014/main" id="{21331B2E-2147-4C08-960D-28387449B8BC}"/>
              </a:ext>
            </a:extLst>
          </p:cNvPr>
          <p:cNvSpPr>
            <a:spLocks noGrp="1"/>
          </p:cNvSpPr>
          <p:nvPr>
            <p:ph type="title"/>
          </p:nvPr>
        </p:nvSpPr>
        <p:spPr>
          <a:xfrm>
            <a:off x="2323070" y="148728"/>
            <a:ext cx="9670810" cy="1405060"/>
          </a:xfrm>
        </p:spPr>
        <p:txBody>
          <a:bodyPr/>
          <a:lstStyle/>
          <a:p>
            <a:r>
              <a:rPr lang="en-US" sz="4400" dirty="0"/>
              <a:t>Submission Timeline for </a:t>
            </a:r>
            <a:br>
              <a:rPr lang="en-US" sz="4400" dirty="0"/>
            </a:br>
            <a:r>
              <a:rPr lang="en-US" sz="4400" dirty="0"/>
              <a:t>Local Application </a:t>
            </a:r>
            <a:r>
              <a:rPr lang="en-US" sz="2400" dirty="0"/>
              <a:t>(2)</a:t>
            </a:r>
          </a:p>
        </p:txBody>
      </p:sp>
    </p:spTree>
    <p:extLst>
      <p:ext uri="{BB962C8B-B14F-4D97-AF65-F5344CB8AC3E}">
        <p14:creationId xmlns:p14="http://schemas.microsoft.com/office/powerpoint/2010/main" val="2647261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EB2E658-B5F6-4BA3-BE49-C374C2092952}"/>
              </a:ext>
            </a:extLst>
          </p:cNvPr>
          <p:cNvSpPr>
            <a:spLocks noGrp="1"/>
          </p:cNvSpPr>
          <p:nvPr>
            <p:ph idx="1"/>
          </p:nvPr>
        </p:nvSpPr>
        <p:spPr>
          <a:xfrm>
            <a:off x="2323070" y="1153551"/>
            <a:ext cx="9550062" cy="5106572"/>
          </a:xfrm>
        </p:spPr>
        <p:txBody>
          <a:bodyPr/>
          <a:lstStyle/>
          <a:p>
            <a:pPr marL="0" lvl="1" indent="0">
              <a:lnSpc>
                <a:spcPct val="100000"/>
              </a:lnSpc>
              <a:spcBef>
                <a:spcPts val="0"/>
              </a:spcBef>
              <a:spcAft>
                <a:spcPts val="3600"/>
              </a:spcAft>
              <a:buNone/>
            </a:pPr>
            <a:r>
              <a:rPr lang="en-US" sz="3200" dirty="0"/>
              <a:t>Members, </a:t>
            </a:r>
          </a:p>
          <a:p>
            <a:pPr marL="0" lvl="1" indent="0">
              <a:lnSpc>
                <a:spcPct val="100000"/>
              </a:lnSpc>
              <a:spcBef>
                <a:spcPts val="0"/>
              </a:spcBef>
              <a:spcAft>
                <a:spcPts val="3600"/>
              </a:spcAft>
              <a:buNone/>
            </a:pPr>
            <a:r>
              <a:rPr lang="en-US" sz="3200" dirty="0"/>
              <a:t>Please use the “Raise Hand” feature in Zoom which can be found in the “Participant” tab. Staff will call your name so you can your comment.</a:t>
            </a:r>
          </a:p>
          <a:p>
            <a:pPr marL="0" lvl="1" indent="0">
              <a:lnSpc>
                <a:spcPct val="100000"/>
              </a:lnSpc>
              <a:spcBef>
                <a:spcPts val="0"/>
              </a:spcBef>
              <a:spcAft>
                <a:spcPts val="2400"/>
              </a:spcAft>
              <a:buNone/>
            </a:pPr>
            <a:r>
              <a:rPr lang="en-US" sz="3200" dirty="0"/>
              <a:t>Please remember to place yourself on mute after you have completed your comment.</a:t>
            </a:r>
          </a:p>
        </p:txBody>
      </p:sp>
      <p:sp>
        <p:nvSpPr>
          <p:cNvPr id="9" name="Title 1">
            <a:extLst>
              <a:ext uri="{FF2B5EF4-FFF2-40B4-BE49-F238E27FC236}">
                <a16:creationId xmlns:a16="http://schemas.microsoft.com/office/drawing/2014/main" id="{FC77DEFC-D495-4598-9500-AC6671591288}"/>
              </a:ext>
            </a:extLst>
          </p:cNvPr>
          <p:cNvSpPr>
            <a:spLocks noGrp="1"/>
          </p:cNvSpPr>
          <p:nvPr>
            <p:ph type="title"/>
          </p:nvPr>
        </p:nvSpPr>
        <p:spPr>
          <a:xfrm>
            <a:off x="2323070" y="148728"/>
            <a:ext cx="9670810" cy="1103297"/>
          </a:xfrm>
        </p:spPr>
        <p:txBody>
          <a:bodyPr/>
          <a:lstStyle/>
          <a:p>
            <a:r>
              <a:rPr lang="en-US" sz="4400" dirty="0"/>
              <a:t>Member Comments </a:t>
            </a:r>
            <a:r>
              <a:rPr lang="en-US" sz="2400" dirty="0"/>
              <a:t>(4)</a:t>
            </a:r>
          </a:p>
        </p:txBody>
      </p:sp>
    </p:spTree>
    <p:extLst>
      <p:ext uri="{BB962C8B-B14F-4D97-AF65-F5344CB8AC3E}">
        <p14:creationId xmlns:p14="http://schemas.microsoft.com/office/powerpoint/2010/main" val="1156478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EB1C465-C2BE-4B45-9D1B-4BECF0E2605F}"/>
              </a:ext>
            </a:extLst>
          </p:cNvPr>
          <p:cNvSpPr>
            <a:spLocks noGrp="1"/>
          </p:cNvSpPr>
          <p:nvPr>
            <p:ph idx="1"/>
          </p:nvPr>
        </p:nvSpPr>
        <p:spPr>
          <a:xfrm>
            <a:off x="2323070" y="1153551"/>
            <a:ext cx="9550062" cy="5106572"/>
          </a:xfrm>
        </p:spPr>
        <p:txBody>
          <a:bodyPr/>
          <a:lstStyle/>
          <a:p>
            <a:pPr marL="0" lvl="1" indent="0">
              <a:lnSpc>
                <a:spcPct val="100000"/>
              </a:lnSpc>
              <a:spcBef>
                <a:spcPts val="0"/>
              </a:spcBef>
              <a:buNone/>
            </a:pPr>
            <a:r>
              <a:rPr lang="en-US" b="1" dirty="0"/>
              <a:t>Zoom</a:t>
            </a:r>
          </a:p>
          <a:p>
            <a:pPr marL="0" indent="0">
              <a:buNone/>
            </a:pPr>
            <a:r>
              <a:rPr lang="en-US" sz="2400" dirty="0"/>
              <a:t>Register at: </a:t>
            </a:r>
            <a:r>
              <a:rPr lang="en-US" sz="2400" u="sng" dirty="0">
                <a:hlinkClick r:id="rId3" tooltip="Link to the CWPJAC Zoom Meeting"/>
              </a:rPr>
              <a:t>https://zoom.us/webinar/register/WN_yg1DgFqYQzS8G_iTXWwUCg</a:t>
            </a:r>
            <a:endParaRPr lang="en-US" sz="2400" dirty="0"/>
          </a:p>
          <a:p>
            <a:pPr marL="0" indent="0">
              <a:buNone/>
            </a:pPr>
            <a:r>
              <a:rPr lang="en-US" sz="2400" dirty="0"/>
              <a:t>When logging into Zoom please use your first and last name to provide public comment.</a:t>
            </a:r>
          </a:p>
          <a:p>
            <a:pPr marL="0" lvl="1" indent="0">
              <a:spcBef>
                <a:spcPts val="1200"/>
              </a:spcBef>
              <a:buNone/>
            </a:pPr>
            <a:r>
              <a:rPr lang="en-US" b="1" dirty="0"/>
              <a:t>Email</a:t>
            </a:r>
          </a:p>
          <a:p>
            <a:pPr marL="0" lvl="1" indent="0">
              <a:buNone/>
            </a:pPr>
            <a:r>
              <a:rPr lang="en-US" sz="2400" dirty="0">
                <a:hlinkClick r:id="rId4" tooltip="Link tot he Path 2 Work Email Address"/>
              </a:rPr>
              <a:t>Path2Work@cde.ca.gov</a:t>
            </a:r>
            <a:r>
              <a:rPr lang="en-US" sz="2400" dirty="0"/>
              <a:t> and include the following: </a:t>
            </a:r>
          </a:p>
          <a:p>
            <a:pPr marL="0" lvl="1" indent="0">
              <a:buNone/>
            </a:pPr>
            <a:r>
              <a:rPr lang="en-US" sz="2400" dirty="0"/>
              <a:t>1) your name; 2) your affiliation, if any; 3) the agenda item number (i.e., Item 01); and 4) your public comment.</a:t>
            </a:r>
          </a:p>
          <a:p>
            <a:pPr marL="0" lvl="1" indent="0">
              <a:spcBef>
                <a:spcPts val="1200"/>
              </a:spcBef>
              <a:buNone/>
            </a:pPr>
            <a:r>
              <a:rPr lang="en-US" b="1" dirty="0"/>
              <a:t>Phone</a:t>
            </a:r>
          </a:p>
          <a:p>
            <a:pPr marL="0" lvl="1" indent="0">
              <a:buNone/>
            </a:pPr>
            <a:r>
              <a:rPr lang="en-US" sz="2400" dirty="0"/>
              <a:t>712-432-0075, Access Code: 651905#</a:t>
            </a:r>
          </a:p>
          <a:p>
            <a:pPr marL="0" lvl="1" indent="0">
              <a:buNone/>
            </a:pPr>
            <a:r>
              <a:rPr lang="en-US" sz="2400" dirty="0"/>
              <a:t>Press *6 during the public comment period to be added to the queue.</a:t>
            </a:r>
          </a:p>
        </p:txBody>
      </p:sp>
      <p:sp>
        <p:nvSpPr>
          <p:cNvPr id="6" name="Title 1">
            <a:extLst>
              <a:ext uri="{FF2B5EF4-FFF2-40B4-BE49-F238E27FC236}">
                <a16:creationId xmlns:a16="http://schemas.microsoft.com/office/drawing/2014/main" id="{4BB47517-D549-4132-93C8-6C2C90DFFF73}"/>
              </a:ext>
            </a:extLst>
          </p:cNvPr>
          <p:cNvSpPr>
            <a:spLocks noGrp="1"/>
          </p:cNvSpPr>
          <p:nvPr>
            <p:ph type="title"/>
          </p:nvPr>
        </p:nvSpPr>
        <p:spPr>
          <a:xfrm>
            <a:off x="2323070" y="148728"/>
            <a:ext cx="9670810" cy="1103297"/>
          </a:xfrm>
        </p:spPr>
        <p:txBody>
          <a:bodyPr/>
          <a:lstStyle/>
          <a:p>
            <a:r>
              <a:rPr lang="en-US" sz="4400" dirty="0"/>
              <a:t>Public Comment</a:t>
            </a:r>
            <a:endParaRPr lang="en-US" sz="2400" dirty="0"/>
          </a:p>
        </p:txBody>
      </p:sp>
    </p:spTree>
    <p:extLst>
      <p:ext uri="{BB962C8B-B14F-4D97-AF65-F5344CB8AC3E}">
        <p14:creationId xmlns:p14="http://schemas.microsoft.com/office/powerpoint/2010/main" val="2432622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1CA508-F281-4397-9E5A-0EA7AFA809C7}"/>
              </a:ext>
            </a:extLst>
          </p:cNvPr>
          <p:cNvSpPr>
            <a:spLocks noGrp="1"/>
          </p:cNvSpPr>
          <p:nvPr>
            <p:ph idx="1"/>
          </p:nvPr>
        </p:nvSpPr>
        <p:spPr>
          <a:xfrm>
            <a:off x="2323070" y="1690255"/>
            <a:ext cx="9670810" cy="4207625"/>
          </a:xfrm>
        </p:spPr>
        <p:txBody>
          <a:bodyPr>
            <a:normAutofit/>
          </a:bodyPr>
          <a:lstStyle/>
          <a:p>
            <a:pPr>
              <a:lnSpc>
                <a:spcPct val="100000"/>
              </a:lnSpc>
              <a:spcAft>
                <a:spcPts val="600"/>
              </a:spcAft>
            </a:pPr>
            <a:r>
              <a:rPr lang="en-US" dirty="0"/>
              <a:t>Update on the Federal Perkins V State Plan Submission</a:t>
            </a:r>
          </a:p>
          <a:p>
            <a:pPr>
              <a:lnSpc>
                <a:spcPct val="100000"/>
              </a:lnSpc>
              <a:spcAft>
                <a:spcPts val="600"/>
              </a:spcAft>
            </a:pPr>
            <a:r>
              <a:rPr lang="en-US" sz="2800" dirty="0"/>
              <a:t>Update on the California State Plan for CTE</a:t>
            </a:r>
          </a:p>
          <a:p>
            <a:pPr>
              <a:lnSpc>
                <a:spcPct val="100000"/>
              </a:lnSpc>
              <a:spcAft>
                <a:spcPts val="600"/>
              </a:spcAft>
            </a:pPr>
            <a:r>
              <a:rPr lang="en-US" sz="2800" dirty="0"/>
              <a:t>Flexibilities by the Federal Department of Education Resulting from COVID-19</a:t>
            </a:r>
          </a:p>
          <a:p>
            <a:pPr>
              <a:lnSpc>
                <a:spcPct val="100000"/>
              </a:lnSpc>
            </a:pPr>
            <a:r>
              <a:rPr lang="en-US" sz="2800" dirty="0"/>
              <a:t>Approval of the Draft 2020-21 Perkins V Substantially Approvable Secondary Local Application Plan Form</a:t>
            </a:r>
            <a:endParaRPr lang="en-US" sz="1400" dirty="0"/>
          </a:p>
        </p:txBody>
      </p:sp>
      <p:sp>
        <p:nvSpPr>
          <p:cNvPr id="4" name="Title 1">
            <a:extLst>
              <a:ext uri="{FF2B5EF4-FFF2-40B4-BE49-F238E27FC236}">
                <a16:creationId xmlns:a16="http://schemas.microsoft.com/office/drawing/2014/main" id="{4BB2642E-D813-4B0F-A247-122BD98D3F94}"/>
              </a:ext>
            </a:extLst>
          </p:cNvPr>
          <p:cNvSpPr>
            <a:spLocks noGrp="1"/>
          </p:cNvSpPr>
          <p:nvPr>
            <p:ph type="title"/>
          </p:nvPr>
        </p:nvSpPr>
        <p:spPr>
          <a:xfrm>
            <a:off x="2323070" y="476595"/>
            <a:ext cx="9300894" cy="731521"/>
          </a:xfrm>
        </p:spPr>
        <p:txBody>
          <a:bodyPr/>
          <a:lstStyle/>
          <a:p>
            <a:pPr algn="ctr"/>
            <a:r>
              <a:rPr lang="en-US" sz="4800" b="1" dirty="0">
                <a:latin typeface="Arial" panose="020B0604020202020204" pitchFamily="34" charset="0"/>
                <a:cs typeface="Arial" panose="020B0604020202020204" pitchFamily="34" charset="0"/>
              </a:rPr>
              <a:t>Presentation Overview</a:t>
            </a:r>
          </a:p>
        </p:txBody>
      </p:sp>
    </p:spTree>
    <p:extLst>
      <p:ext uri="{BB962C8B-B14F-4D97-AF65-F5344CB8AC3E}">
        <p14:creationId xmlns:p14="http://schemas.microsoft.com/office/powerpoint/2010/main" val="3967336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9823" y="1773382"/>
            <a:ext cx="9670810" cy="2969405"/>
          </a:xfrm>
        </p:spPr>
        <p:txBody>
          <a:bodyPr/>
          <a:lstStyle/>
          <a:p>
            <a:r>
              <a:rPr lang="en-US" dirty="0"/>
              <a:t>Action on the </a:t>
            </a:r>
            <a:br>
              <a:rPr lang="en-US" dirty="0"/>
            </a:br>
            <a:r>
              <a:rPr lang="en-US" dirty="0"/>
              <a:t>Substantially Approvable </a:t>
            </a:r>
            <a:br>
              <a:rPr lang="en-US" dirty="0"/>
            </a:br>
            <a:r>
              <a:rPr lang="en-US" dirty="0"/>
              <a:t>Local Application</a:t>
            </a:r>
          </a:p>
        </p:txBody>
      </p:sp>
    </p:spTree>
    <p:extLst>
      <p:ext uri="{BB962C8B-B14F-4D97-AF65-F5344CB8AC3E}">
        <p14:creationId xmlns:p14="http://schemas.microsoft.com/office/powerpoint/2010/main" val="389594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AA158-8246-EB46-8F3D-FCCBE74E771D}"/>
              </a:ext>
            </a:extLst>
          </p:cNvPr>
          <p:cNvSpPr>
            <a:spLocks noGrp="1"/>
          </p:cNvSpPr>
          <p:nvPr>
            <p:ph idx="1"/>
          </p:nvPr>
        </p:nvSpPr>
        <p:spPr>
          <a:xfrm>
            <a:off x="2323070" y="1983545"/>
            <a:ext cx="9398877" cy="4637592"/>
          </a:xfrm>
        </p:spPr>
        <p:txBody>
          <a:bodyPr/>
          <a:lstStyle/>
          <a:p>
            <a:pPr marL="280988" indent="-280988">
              <a:spcAft>
                <a:spcPts val="1200"/>
              </a:spcAft>
            </a:pPr>
            <a:r>
              <a:rPr lang="en-US" sz="3600" dirty="0"/>
              <a:t>Plan approved at March 2, 2020 California Workforce Pathways Joint Advisory Committee (CWPJAC) meeting; forwarded to State Board of Education (SBE)</a:t>
            </a:r>
          </a:p>
          <a:p>
            <a:pPr marL="280988" indent="-280988">
              <a:spcAft>
                <a:spcPts val="1200"/>
              </a:spcAft>
            </a:pPr>
            <a:r>
              <a:rPr lang="en-US" sz="3600" dirty="0"/>
              <a:t>Plan approved at the March 11, 2020 SBE meeting; forwarded to Governor’s Office</a:t>
            </a:r>
          </a:p>
          <a:p>
            <a:pPr>
              <a:spcAft>
                <a:spcPts val="1200"/>
              </a:spcAft>
            </a:pPr>
            <a:endParaRPr lang="en-US" sz="3600" dirty="0"/>
          </a:p>
          <a:p>
            <a:pPr>
              <a:spcAft>
                <a:spcPts val="1200"/>
              </a:spcAft>
            </a:pPr>
            <a:endParaRPr lang="en-US" sz="3600" dirty="0"/>
          </a:p>
          <a:p>
            <a:pPr>
              <a:spcAft>
                <a:spcPts val="1200"/>
              </a:spcAft>
            </a:pPr>
            <a:endParaRPr lang="en-US" sz="2400" dirty="0"/>
          </a:p>
          <a:p>
            <a:pPr>
              <a:spcAft>
                <a:spcPts val="1200"/>
              </a:spcAft>
            </a:pPr>
            <a:endParaRPr lang="en-US" sz="2400" dirty="0"/>
          </a:p>
        </p:txBody>
      </p:sp>
      <p:sp>
        <p:nvSpPr>
          <p:cNvPr id="2" name="Title 1">
            <a:extLst>
              <a:ext uri="{FF2B5EF4-FFF2-40B4-BE49-F238E27FC236}">
                <a16:creationId xmlns:a16="http://schemas.microsoft.com/office/drawing/2014/main" id="{0CB3884C-5C51-C04D-8669-5CF9AB7D3296}"/>
              </a:ext>
            </a:extLst>
          </p:cNvPr>
          <p:cNvSpPr>
            <a:spLocks noGrp="1"/>
          </p:cNvSpPr>
          <p:nvPr>
            <p:ph type="title"/>
          </p:nvPr>
        </p:nvSpPr>
        <p:spPr>
          <a:xfrm>
            <a:off x="2323070" y="110169"/>
            <a:ext cx="9287039" cy="1619479"/>
          </a:xfrm>
        </p:spPr>
        <p:txBody>
          <a:bodyPr/>
          <a:lstStyle/>
          <a:p>
            <a:r>
              <a:rPr lang="en-US" sz="4000" dirty="0"/>
              <a:t>Update on the </a:t>
            </a:r>
            <a:br>
              <a:rPr lang="en-US" sz="4000" dirty="0"/>
            </a:br>
            <a:r>
              <a:rPr lang="en-US" sz="4000" dirty="0"/>
              <a:t>Federal Perkins V State Plan Submission </a:t>
            </a:r>
            <a:r>
              <a:rPr lang="en-US" sz="2400" dirty="0"/>
              <a:t>(1)</a:t>
            </a:r>
          </a:p>
        </p:txBody>
      </p:sp>
    </p:spTree>
    <p:extLst>
      <p:ext uri="{BB962C8B-B14F-4D97-AF65-F5344CB8AC3E}">
        <p14:creationId xmlns:p14="http://schemas.microsoft.com/office/powerpoint/2010/main" val="333714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AA158-8246-EB46-8F3D-FCCBE74E771D}"/>
              </a:ext>
            </a:extLst>
          </p:cNvPr>
          <p:cNvSpPr>
            <a:spLocks noGrp="1"/>
          </p:cNvSpPr>
          <p:nvPr>
            <p:ph idx="1"/>
          </p:nvPr>
        </p:nvSpPr>
        <p:spPr>
          <a:xfrm>
            <a:off x="2323070" y="2008909"/>
            <a:ext cx="9398877" cy="4612228"/>
          </a:xfrm>
        </p:spPr>
        <p:txBody>
          <a:bodyPr/>
          <a:lstStyle/>
          <a:p>
            <a:pPr>
              <a:spcAft>
                <a:spcPts val="600"/>
              </a:spcAft>
            </a:pPr>
            <a:r>
              <a:rPr lang="en-US" sz="3600" dirty="0"/>
              <a:t>Plan forwarded to the Board of Governors (BOG); to be presented as an information item at the May 2020 BOG meeting</a:t>
            </a:r>
          </a:p>
          <a:p>
            <a:pPr>
              <a:spcAft>
                <a:spcPts val="600"/>
              </a:spcAft>
            </a:pPr>
            <a:r>
              <a:rPr lang="en-US" sz="3600" dirty="0"/>
              <a:t>Governor’s Office used a staged approach to review</a:t>
            </a:r>
          </a:p>
          <a:p>
            <a:pPr>
              <a:spcAft>
                <a:spcPts val="600"/>
              </a:spcAft>
            </a:pPr>
            <a:r>
              <a:rPr lang="en-US" sz="3600" dirty="0"/>
              <a:t>Initial Review by the Department of Finance (DOF); approved and forwarded to Governor’s Office</a:t>
            </a:r>
          </a:p>
          <a:p>
            <a:endParaRPr lang="en-US" sz="3600" dirty="0"/>
          </a:p>
          <a:p>
            <a:endParaRPr lang="en-US" sz="3600" dirty="0"/>
          </a:p>
          <a:p>
            <a:endParaRPr lang="en-US" sz="2400" dirty="0"/>
          </a:p>
          <a:p>
            <a:endParaRPr lang="en-US" sz="2400" dirty="0"/>
          </a:p>
        </p:txBody>
      </p:sp>
      <p:sp>
        <p:nvSpPr>
          <p:cNvPr id="2" name="Title 1">
            <a:extLst>
              <a:ext uri="{FF2B5EF4-FFF2-40B4-BE49-F238E27FC236}">
                <a16:creationId xmlns:a16="http://schemas.microsoft.com/office/drawing/2014/main" id="{0CB3884C-5C51-C04D-8669-5CF9AB7D3296}"/>
              </a:ext>
            </a:extLst>
          </p:cNvPr>
          <p:cNvSpPr>
            <a:spLocks noGrp="1"/>
          </p:cNvSpPr>
          <p:nvPr>
            <p:ph type="title"/>
          </p:nvPr>
        </p:nvSpPr>
        <p:spPr>
          <a:xfrm>
            <a:off x="2323070" y="110169"/>
            <a:ext cx="9398877" cy="1619479"/>
          </a:xfrm>
        </p:spPr>
        <p:txBody>
          <a:bodyPr/>
          <a:lstStyle/>
          <a:p>
            <a:r>
              <a:rPr lang="en-US" sz="4000" dirty="0"/>
              <a:t>Update on the </a:t>
            </a:r>
            <a:br>
              <a:rPr lang="en-US" sz="4000" dirty="0"/>
            </a:br>
            <a:r>
              <a:rPr lang="en-US" sz="4000" dirty="0"/>
              <a:t>Federal Perkins V State Plan Submission </a:t>
            </a:r>
            <a:r>
              <a:rPr lang="en-US" sz="2400" dirty="0"/>
              <a:t>(2)</a:t>
            </a:r>
          </a:p>
        </p:txBody>
      </p:sp>
    </p:spTree>
    <p:extLst>
      <p:ext uri="{BB962C8B-B14F-4D97-AF65-F5344CB8AC3E}">
        <p14:creationId xmlns:p14="http://schemas.microsoft.com/office/powerpoint/2010/main" val="941615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AA158-8246-EB46-8F3D-FCCBE74E771D}"/>
              </a:ext>
            </a:extLst>
          </p:cNvPr>
          <p:cNvSpPr>
            <a:spLocks noGrp="1"/>
          </p:cNvSpPr>
          <p:nvPr>
            <p:ph idx="1"/>
          </p:nvPr>
        </p:nvSpPr>
        <p:spPr>
          <a:xfrm>
            <a:off x="2323070" y="2105891"/>
            <a:ext cx="9398877" cy="4515246"/>
          </a:xfrm>
        </p:spPr>
        <p:txBody>
          <a:bodyPr/>
          <a:lstStyle/>
          <a:p>
            <a:pPr>
              <a:spcAft>
                <a:spcPts val="600"/>
              </a:spcAft>
            </a:pPr>
            <a:r>
              <a:rPr lang="en-US" sz="3600" dirty="0"/>
              <a:t>Awaiting final decision by Governor’s Office</a:t>
            </a:r>
          </a:p>
          <a:p>
            <a:r>
              <a:rPr lang="en-US" sz="3600" dirty="0"/>
              <a:t>New date for submitting Plan to US Department of Education (ED) is June 15, 2020; delayed because of COVID-19</a:t>
            </a:r>
          </a:p>
          <a:p>
            <a:endParaRPr lang="en-US" sz="3600" dirty="0"/>
          </a:p>
          <a:p>
            <a:endParaRPr lang="en-US" sz="2400" dirty="0"/>
          </a:p>
          <a:p>
            <a:endParaRPr lang="en-US" sz="2400" dirty="0"/>
          </a:p>
        </p:txBody>
      </p:sp>
      <p:sp>
        <p:nvSpPr>
          <p:cNvPr id="2" name="Title 1">
            <a:extLst>
              <a:ext uri="{FF2B5EF4-FFF2-40B4-BE49-F238E27FC236}">
                <a16:creationId xmlns:a16="http://schemas.microsoft.com/office/drawing/2014/main" id="{0CB3884C-5C51-C04D-8669-5CF9AB7D3296}"/>
              </a:ext>
            </a:extLst>
          </p:cNvPr>
          <p:cNvSpPr>
            <a:spLocks noGrp="1"/>
          </p:cNvSpPr>
          <p:nvPr>
            <p:ph type="title"/>
          </p:nvPr>
        </p:nvSpPr>
        <p:spPr>
          <a:xfrm>
            <a:off x="2323070" y="110169"/>
            <a:ext cx="9398877" cy="1619479"/>
          </a:xfrm>
        </p:spPr>
        <p:txBody>
          <a:bodyPr/>
          <a:lstStyle/>
          <a:p>
            <a:r>
              <a:rPr lang="en-US" sz="4000" dirty="0"/>
              <a:t>Update on the </a:t>
            </a:r>
            <a:br>
              <a:rPr lang="en-US" sz="4000" dirty="0"/>
            </a:br>
            <a:r>
              <a:rPr lang="en-US" sz="4000" dirty="0"/>
              <a:t>Federal Perkins V State Plan Submission </a:t>
            </a:r>
            <a:r>
              <a:rPr lang="en-US" sz="2400" dirty="0"/>
              <a:t>(3)</a:t>
            </a:r>
          </a:p>
        </p:txBody>
      </p:sp>
    </p:spTree>
    <p:extLst>
      <p:ext uri="{BB962C8B-B14F-4D97-AF65-F5344CB8AC3E}">
        <p14:creationId xmlns:p14="http://schemas.microsoft.com/office/powerpoint/2010/main" val="2841466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EB2E658-B5F6-4BA3-BE49-C374C2092952}"/>
              </a:ext>
            </a:extLst>
          </p:cNvPr>
          <p:cNvSpPr>
            <a:spLocks noGrp="1"/>
          </p:cNvSpPr>
          <p:nvPr>
            <p:ph idx="1"/>
          </p:nvPr>
        </p:nvSpPr>
        <p:spPr>
          <a:xfrm>
            <a:off x="2323070" y="1153551"/>
            <a:ext cx="9550062" cy="5106572"/>
          </a:xfrm>
        </p:spPr>
        <p:txBody>
          <a:bodyPr/>
          <a:lstStyle/>
          <a:p>
            <a:pPr marL="0" lvl="1" indent="0">
              <a:lnSpc>
                <a:spcPct val="100000"/>
              </a:lnSpc>
              <a:spcBef>
                <a:spcPts val="0"/>
              </a:spcBef>
              <a:spcAft>
                <a:spcPts val="3600"/>
              </a:spcAft>
              <a:buNone/>
            </a:pPr>
            <a:r>
              <a:rPr lang="en-US" sz="3200" dirty="0"/>
              <a:t>Members, </a:t>
            </a:r>
          </a:p>
          <a:p>
            <a:pPr marL="0" lvl="1" indent="0">
              <a:lnSpc>
                <a:spcPct val="100000"/>
              </a:lnSpc>
              <a:spcBef>
                <a:spcPts val="0"/>
              </a:spcBef>
              <a:spcAft>
                <a:spcPts val="3600"/>
              </a:spcAft>
              <a:buNone/>
            </a:pPr>
            <a:r>
              <a:rPr lang="en-US" sz="3200" dirty="0"/>
              <a:t>Please use the “Raise Hand” feature in Zoom which can be found in the “Participant” tab. Staff will call your name so you can your comment.</a:t>
            </a:r>
          </a:p>
          <a:p>
            <a:pPr marL="0" lvl="1" indent="0">
              <a:lnSpc>
                <a:spcPct val="100000"/>
              </a:lnSpc>
              <a:spcBef>
                <a:spcPts val="0"/>
              </a:spcBef>
              <a:spcAft>
                <a:spcPts val="2400"/>
              </a:spcAft>
              <a:buNone/>
            </a:pPr>
            <a:r>
              <a:rPr lang="en-US" sz="3200" dirty="0"/>
              <a:t>Please remember to place yourself on mute after you have completed your comment.</a:t>
            </a:r>
          </a:p>
        </p:txBody>
      </p:sp>
      <p:sp>
        <p:nvSpPr>
          <p:cNvPr id="9" name="Title 1">
            <a:extLst>
              <a:ext uri="{FF2B5EF4-FFF2-40B4-BE49-F238E27FC236}">
                <a16:creationId xmlns:a16="http://schemas.microsoft.com/office/drawing/2014/main" id="{FC77DEFC-D495-4598-9500-AC6671591288}"/>
              </a:ext>
            </a:extLst>
          </p:cNvPr>
          <p:cNvSpPr>
            <a:spLocks noGrp="1"/>
          </p:cNvSpPr>
          <p:nvPr>
            <p:ph type="title"/>
          </p:nvPr>
        </p:nvSpPr>
        <p:spPr>
          <a:xfrm>
            <a:off x="2323070" y="148728"/>
            <a:ext cx="9670810" cy="1103297"/>
          </a:xfrm>
        </p:spPr>
        <p:txBody>
          <a:bodyPr/>
          <a:lstStyle/>
          <a:p>
            <a:r>
              <a:rPr lang="en-US" sz="4400" dirty="0"/>
              <a:t>Member Comments</a:t>
            </a:r>
            <a:endParaRPr lang="en-US" sz="2400" dirty="0"/>
          </a:p>
        </p:txBody>
      </p:sp>
    </p:spTree>
    <p:extLst>
      <p:ext uri="{BB962C8B-B14F-4D97-AF65-F5344CB8AC3E}">
        <p14:creationId xmlns:p14="http://schemas.microsoft.com/office/powerpoint/2010/main" val="10042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AA158-8246-EB46-8F3D-FCCBE74E771D}"/>
              </a:ext>
            </a:extLst>
          </p:cNvPr>
          <p:cNvSpPr>
            <a:spLocks noGrp="1"/>
          </p:cNvSpPr>
          <p:nvPr>
            <p:ph idx="1"/>
          </p:nvPr>
        </p:nvSpPr>
        <p:spPr>
          <a:xfrm>
            <a:off x="2323070" y="1729648"/>
            <a:ext cx="9398877" cy="4891489"/>
          </a:xfrm>
        </p:spPr>
        <p:txBody>
          <a:bodyPr/>
          <a:lstStyle/>
          <a:p>
            <a:pPr>
              <a:spcAft>
                <a:spcPts val="1200"/>
              </a:spcAft>
            </a:pPr>
            <a:r>
              <a:rPr lang="en-US" dirty="0"/>
              <a:t>Staff of the SBE, CDE, and CCCCO continue to discuss the California Comprehensive State Plan for Career Technical Education (CTE)</a:t>
            </a:r>
          </a:p>
          <a:p>
            <a:pPr>
              <a:spcAft>
                <a:spcPts val="1200"/>
              </a:spcAft>
            </a:pPr>
            <a:r>
              <a:rPr lang="en-US" dirty="0"/>
              <a:t>COVID-19 disruptions are creating new opportunities for how to move forward</a:t>
            </a:r>
          </a:p>
          <a:p>
            <a:r>
              <a:rPr lang="en-US" dirty="0"/>
              <a:t>Staff have been exploring different ways in which high-quality college and career pathways will be offered in the future</a:t>
            </a:r>
          </a:p>
          <a:p>
            <a:endParaRPr lang="en-US" sz="3600" dirty="0"/>
          </a:p>
          <a:p>
            <a:endParaRPr lang="en-US" sz="2400" dirty="0"/>
          </a:p>
          <a:p>
            <a:endParaRPr lang="en-US" sz="2400" dirty="0"/>
          </a:p>
        </p:txBody>
      </p:sp>
      <p:sp>
        <p:nvSpPr>
          <p:cNvPr id="2" name="Title 1">
            <a:extLst>
              <a:ext uri="{FF2B5EF4-FFF2-40B4-BE49-F238E27FC236}">
                <a16:creationId xmlns:a16="http://schemas.microsoft.com/office/drawing/2014/main" id="{0CB3884C-5C51-C04D-8669-5CF9AB7D3296}"/>
              </a:ext>
            </a:extLst>
          </p:cNvPr>
          <p:cNvSpPr>
            <a:spLocks noGrp="1"/>
          </p:cNvSpPr>
          <p:nvPr>
            <p:ph type="title"/>
          </p:nvPr>
        </p:nvSpPr>
        <p:spPr>
          <a:xfrm>
            <a:off x="2323070" y="110169"/>
            <a:ext cx="9670810" cy="1619479"/>
          </a:xfrm>
        </p:spPr>
        <p:txBody>
          <a:bodyPr/>
          <a:lstStyle/>
          <a:p>
            <a:r>
              <a:rPr lang="en-US" sz="4000" dirty="0"/>
              <a:t>Update on the </a:t>
            </a:r>
            <a:br>
              <a:rPr lang="en-US" sz="4000" dirty="0"/>
            </a:br>
            <a:r>
              <a:rPr lang="en-US" sz="4000" dirty="0"/>
              <a:t>California State Plan for CTE </a:t>
            </a:r>
            <a:r>
              <a:rPr lang="en-US" sz="2400" dirty="0"/>
              <a:t>(1)</a:t>
            </a:r>
          </a:p>
        </p:txBody>
      </p:sp>
    </p:spTree>
    <p:extLst>
      <p:ext uri="{BB962C8B-B14F-4D97-AF65-F5344CB8AC3E}">
        <p14:creationId xmlns:p14="http://schemas.microsoft.com/office/powerpoint/2010/main" val="3105565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AA158-8246-EB46-8F3D-FCCBE74E771D}"/>
              </a:ext>
            </a:extLst>
          </p:cNvPr>
          <p:cNvSpPr>
            <a:spLocks noGrp="1"/>
          </p:cNvSpPr>
          <p:nvPr>
            <p:ph idx="1"/>
          </p:nvPr>
        </p:nvSpPr>
        <p:spPr>
          <a:xfrm>
            <a:off x="2323070" y="1729648"/>
            <a:ext cx="9398877" cy="4891489"/>
          </a:xfrm>
        </p:spPr>
        <p:txBody>
          <a:bodyPr/>
          <a:lstStyle/>
          <a:p>
            <a:pPr>
              <a:spcAft>
                <a:spcPts val="1200"/>
              </a:spcAft>
            </a:pPr>
            <a:r>
              <a:rPr lang="en-US" dirty="0"/>
              <a:t>What changes would be required for administering CTE by local secondary and postsecondary career pathway programs.</a:t>
            </a:r>
          </a:p>
          <a:p>
            <a:pPr>
              <a:spcAft>
                <a:spcPts val="1200"/>
              </a:spcAft>
            </a:pPr>
            <a:r>
              <a:rPr lang="en-US" dirty="0"/>
              <a:t>How the interrelationships between different education sectors as well as with workforce sectors would have to evolve.</a:t>
            </a:r>
          </a:p>
          <a:p>
            <a:endParaRPr lang="en-US" sz="3600" dirty="0"/>
          </a:p>
          <a:p>
            <a:endParaRPr lang="en-US" sz="2400" dirty="0"/>
          </a:p>
          <a:p>
            <a:endParaRPr lang="en-US" sz="2400" dirty="0"/>
          </a:p>
        </p:txBody>
      </p:sp>
      <p:sp>
        <p:nvSpPr>
          <p:cNvPr id="2" name="Title 1">
            <a:extLst>
              <a:ext uri="{FF2B5EF4-FFF2-40B4-BE49-F238E27FC236}">
                <a16:creationId xmlns:a16="http://schemas.microsoft.com/office/drawing/2014/main" id="{0CB3884C-5C51-C04D-8669-5CF9AB7D3296}"/>
              </a:ext>
            </a:extLst>
          </p:cNvPr>
          <p:cNvSpPr>
            <a:spLocks noGrp="1"/>
          </p:cNvSpPr>
          <p:nvPr>
            <p:ph type="title"/>
          </p:nvPr>
        </p:nvSpPr>
        <p:spPr>
          <a:xfrm>
            <a:off x="2323070" y="110169"/>
            <a:ext cx="9670810" cy="1619479"/>
          </a:xfrm>
        </p:spPr>
        <p:txBody>
          <a:bodyPr/>
          <a:lstStyle/>
          <a:p>
            <a:r>
              <a:rPr lang="en-US" sz="4000" dirty="0"/>
              <a:t>Update on the </a:t>
            </a:r>
            <a:br>
              <a:rPr lang="en-US" sz="4000" dirty="0"/>
            </a:br>
            <a:r>
              <a:rPr lang="en-US" sz="4000" dirty="0"/>
              <a:t>California State Plan for CTE </a:t>
            </a:r>
            <a:r>
              <a:rPr lang="en-US" sz="2400" dirty="0"/>
              <a:t>(2)</a:t>
            </a:r>
          </a:p>
        </p:txBody>
      </p:sp>
    </p:spTree>
    <p:extLst>
      <p:ext uri="{BB962C8B-B14F-4D97-AF65-F5344CB8AC3E}">
        <p14:creationId xmlns:p14="http://schemas.microsoft.com/office/powerpoint/2010/main" val="3237586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EB2E658-B5F6-4BA3-BE49-C374C2092952}"/>
              </a:ext>
            </a:extLst>
          </p:cNvPr>
          <p:cNvSpPr>
            <a:spLocks noGrp="1"/>
          </p:cNvSpPr>
          <p:nvPr>
            <p:ph idx="1"/>
          </p:nvPr>
        </p:nvSpPr>
        <p:spPr>
          <a:xfrm>
            <a:off x="2323070" y="1153551"/>
            <a:ext cx="9550062" cy="5106572"/>
          </a:xfrm>
        </p:spPr>
        <p:txBody>
          <a:bodyPr/>
          <a:lstStyle/>
          <a:p>
            <a:pPr marL="0" lvl="1" indent="0">
              <a:lnSpc>
                <a:spcPct val="100000"/>
              </a:lnSpc>
              <a:spcBef>
                <a:spcPts val="0"/>
              </a:spcBef>
              <a:spcAft>
                <a:spcPts val="3600"/>
              </a:spcAft>
              <a:buNone/>
            </a:pPr>
            <a:r>
              <a:rPr lang="en-US" sz="3200" dirty="0"/>
              <a:t>Members, </a:t>
            </a:r>
          </a:p>
          <a:p>
            <a:pPr marL="0" lvl="1" indent="0">
              <a:lnSpc>
                <a:spcPct val="100000"/>
              </a:lnSpc>
              <a:spcBef>
                <a:spcPts val="0"/>
              </a:spcBef>
              <a:spcAft>
                <a:spcPts val="3600"/>
              </a:spcAft>
              <a:buNone/>
            </a:pPr>
            <a:r>
              <a:rPr lang="en-US" sz="3200" dirty="0"/>
              <a:t>Please use the “Raise Hand” feature in Zoom which can be found in the “Participant” tab. Staff will call your name so you can your comment.</a:t>
            </a:r>
          </a:p>
          <a:p>
            <a:pPr marL="0" lvl="1" indent="0">
              <a:lnSpc>
                <a:spcPct val="100000"/>
              </a:lnSpc>
              <a:spcBef>
                <a:spcPts val="0"/>
              </a:spcBef>
              <a:spcAft>
                <a:spcPts val="2400"/>
              </a:spcAft>
              <a:buNone/>
            </a:pPr>
            <a:r>
              <a:rPr lang="en-US" sz="3200" dirty="0"/>
              <a:t>Please remember to place yourself on mute after you have completed your comment.</a:t>
            </a:r>
          </a:p>
        </p:txBody>
      </p:sp>
      <p:sp>
        <p:nvSpPr>
          <p:cNvPr id="9" name="Title 1">
            <a:extLst>
              <a:ext uri="{FF2B5EF4-FFF2-40B4-BE49-F238E27FC236}">
                <a16:creationId xmlns:a16="http://schemas.microsoft.com/office/drawing/2014/main" id="{FC77DEFC-D495-4598-9500-AC6671591288}"/>
              </a:ext>
            </a:extLst>
          </p:cNvPr>
          <p:cNvSpPr>
            <a:spLocks noGrp="1"/>
          </p:cNvSpPr>
          <p:nvPr>
            <p:ph type="title"/>
          </p:nvPr>
        </p:nvSpPr>
        <p:spPr>
          <a:xfrm>
            <a:off x="2323070" y="148728"/>
            <a:ext cx="9670810" cy="1103297"/>
          </a:xfrm>
        </p:spPr>
        <p:txBody>
          <a:bodyPr/>
          <a:lstStyle/>
          <a:p>
            <a:r>
              <a:rPr lang="en-US" sz="4400" dirty="0"/>
              <a:t>Member Comments </a:t>
            </a:r>
            <a:r>
              <a:rPr lang="en-US" sz="2400" dirty="0"/>
              <a:t>(2)</a:t>
            </a:r>
          </a:p>
        </p:txBody>
      </p:sp>
    </p:spTree>
    <p:extLst>
      <p:ext uri="{BB962C8B-B14F-4D97-AF65-F5344CB8AC3E}">
        <p14:creationId xmlns:p14="http://schemas.microsoft.com/office/powerpoint/2010/main" val="927952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6210</TotalTime>
  <Words>1483</Words>
  <Application>Microsoft Office PowerPoint</Application>
  <PresentationFormat>Widescreen</PresentationFormat>
  <Paragraphs>183</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The Strengthening Career and Technical Education for the 21st Century Act: Update on Federal Perkins V State Plan Submission and Flexibilities by the Federal Department of Education</vt:lpstr>
      <vt:lpstr>Presentation Overview</vt:lpstr>
      <vt:lpstr>Update on the  Federal Perkins V State Plan Submission (1)</vt:lpstr>
      <vt:lpstr>Update on the  Federal Perkins V State Plan Submission (2)</vt:lpstr>
      <vt:lpstr>Update on the  Federal Perkins V State Plan Submission (3)</vt:lpstr>
      <vt:lpstr>Member Comments</vt:lpstr>
      <vt:lpstr>Update on the  California State Plan for CTE (1)</vt:lpstr>
      <vt:lpstr>Update on the  California State Plan for CTE (2)</vt:lpstr>
      <vt:lpstr>Member Comments (2)</vt:lpstr>
      <vt:lpstr>COVID-19 Flexibilities with Regard to Perkins V (1) </vt:lpstr>
      <vt:lpstr>COVID-19 Flexibilities with Regard to Perkins V (2) </vt:lpstr>
      <vt:lpstr>Member Comments (3)</vt:lpstr>
      <vt:lpstr>Substantially Approvable  Local Application (1) </vt:lpstr>
      <vt:lpstr>Substantially Approvable  Local Application (2) </vt:lpstr>
      <vt:lpstr>Substantially Approvable  Local Application (3) </vt:lpstr>
      <vt:lpstr>Submission Timeline for  Local Application (1)</vt:lpstr>
      <vt:lpstr>Submission Timeline for  Local Application (2)</vt:lpstr>
      <vt:lpstr>Member Comments (4)</vt:lpstr>
      <vt:lpstr>Public Comment</vt:lpstr>
      <vt:lpstr>Action on the  Substantially Approvable  Local Application</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CWPJAC May 2020 Agenda Item 01 Slides - General Information (CA Dept of Education)</dc:title>
  <dc:subject>Draft Federal Perkins V State Plan Presentation.</dc:subject>
  <dc:creator>Lisa Reimers</dc:creator>
  <cp:lastModifiedBy>Lisa Reimers</cp:lastModifiedBy>
  <cp:revision>481</cp:revision>
  <cp:lastPrinted>2020-01-29T18:53:27Z</cp:lastPrinted>
  <dcterms:created xsi:type="dcterms:W3CDTF">2017-09-26T18:37:33Z</dcterms:created>
  <dcterms:modified xsi:type="dcterms:W3CDTF">2020-05-07T18:12:16Z</dcterms:modified>
</cp:coreProperties>
</file>