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8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37" autoAdjust="0"/>
  </p:normalViewPr>
  <p:slideViewPr>
    <p:cSldViewPr snapToGrid="0">
      <p:cViewPr varScale="1">
        <p:scale>
          <a:sx n="91" d="100"/>
          <a:sy n="91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1847069-E887-4ECB-B17D-F63BB43103F3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 smtClean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 smtClean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 smtClean="0">
                <a:ln w="0"/>
                <a:solidFill>
                  <a:schemeClr val="tx1"/>
                </a:solidFill>
                <a:effectLst/>
              </a:rPr>
              <a:t>Public Instruction</a:t>
            </a:r>
            <a:endParaRPr lang="en-US" sz="1400" b="0" cap="none" spc="0" dirty="0">
              <a:ln w="0"/>
              <a:solidFill>
                <a:schemeClr val="tx1"/>
              </a:solidFill>
              <a:effectLst/>
            </a:endParaRPr>
          </a:p>
        </p:txBody>
      </p:sp>
      <p:pic>
        <p:nvPicPr>
          <p:cNvPr id="4" name="Picture 3" descr="The logo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logo for the California Coll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CALIFORNIA</a:t>
            </a:r>
            <a:r>
              <a:rPr lang="en-US" sz="1600" b="1" baseline="0" dirty="0" smtClean="0">
                <a:ln w="0"/>
                <a:effectLst/>
              </a:rPr>
              <a:t> COMMUNITY COLLEGES CHANCELLOR’S OFFICE</a:t>
            </a:r>
            <a:endParaRPr lang="en-US" sz="1600" b="1" dirty="0" smtClean="0">
              <a:ln w="0"/>
              <a:effectLst/>
            </a:endParaRPr>
          </a:p>
          <a:p>
            <a:pPr algn="ctr"/>
            <a:r>
              <a:rPr lang="en-US" sz="1400" dirty="0" smtClean="0">
                <a:ln w="0"/>
                <a:effectLst/>
              </a:rPr>
              <a:t>Eloy Ortiz Oakley, Chancellor</a:t>
            </a:r>
            <a:endParaRPr lang="en-US" sz="1400" dirty="0">
              <a:ln w="0"/>
              <a:effectLst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2" descr="The logo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 smtClean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 smtClean="0">
                <a:ln w="0"/>
                <a:effectLst/>
              </a:rPr>
              <a:t>State Board President</a:t>
            </a:r>
            <a:endParaRPr lang="en-US" sz="1400" dirty="0">
              <a:ln w="0"/>
              <a:effectLst/>
            </a:endParaRP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logo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logo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logo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C8ECD2-3E19-420C-9615-1281C8952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7344" y="393408"/>
            <a:ext cx="9381251" cy="3470253"/>
          </a:xfrm>
        </p:spPr>
        <p:txBody>
          <a:bodyPr/>
          <a:lstStyle/>
          <a:p>
            <a:r>
              <a:rPr lang="en-US" b="1" dirty="0" smtClean="0"/>
              <a:t>Career Technical Education Incentive Grant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9327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Submitted and Awarded </a:t>
            </a:r>
            <a:r>
              <a:rPr lang="en-US" dirty="0" smtClean="0"/>
              <a:t>Applications </a:t>
            </a:r>
            <a:r>
              <a:rPr lang="en-US" sz="2000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42159"/>
            <a:ext cx="9670810" cy="3934803"/>
          </a:xfrm>
        </p:spPr>
        <p:txBody>
          <a:bodyPr/>
          <a:lstStyle/>
          <a:p>
            <a:r>
              <a:rPr lang="en-US" dirty="0"/>
              <a:t>Of the 478 applications submitted statewide, a total of 242 applications were awarded funds.</a:t>
            </a:r>
          </a:p>
          <a:p>
            <a:endParaRPr lang="en-US" dirty="0"/>
          </a:p>
          <a:p>
            <a:r>
              <a:rPr lang="en-US" dirty="0"/>
              <a:t>On average, the regions awarded funds to 53.5% of the total submitted applications.</a:t>
            </a:r>
          </a:p>
          <a:p>
            <a:endParaRPr lang="en-US" dirty="0"/>
          </a:p>
          <a:p>
            <a:r>
              <a:rPr lang="en-US" dirty="0"/>
              <a:t>The range of awarded funds varies from amounts of less than $10,000 to more than </a:t>
            </a:r>
            <a:r>
              <a:rPr lang="en-US" dirty="0" smtClean="0"/>
              <a:t>$</a:t>
            </a:r>
            <a:r>
              <a:rPr lang="en-US" dirty="0"/>
              <a:t>4 million.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8457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CTEIG &amp; </a:t>
            </a:r>
            <a:r>
              <a:rPr lang="en-US" sz="4800" dirty="0" smtClean="0"/>
              <a:t>K-12 </a:t>
            </a:r>
            <a:r>
              <a:rPr lang="en-US" sz="4800" dirty="0"/>
              <a:t>SWP Applicants/Awardees </a:t>
            </a:r>
            <a:r>
              <a:rPr lang="en-US" sz="4800" dirty="0" smtClean="0"/>
              <a:t>Crosswalk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79112"/>
            <a:ext cx="9670810" cy="41978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400" dirty="0"/>
              <a:t>In total, 262 unique </a:t>
            </a:r>
            <a:r>
              <a:rPr lang="en-US" sz="2400" b="1" dirty="0"/>
              <a:t>applicants</a:t>
            </a:r>
            <a:r>
              <a:rPr lang="en-US" sz="2400" dirty="0"/>
              <a:t> submitted 478 applications requesting </a:t>
            </a:r>
            <a:r>
              <a:rPr lang="en-US" sz="2400" dirty="0" smtClean="0"/>
              <a:t>K-12 </a:t>
            </a:r>
            <a:r>
              <a:rPr lang="en-US" sz="2400" dirty="0"/>
              <a:t>SWP funds.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Of </a:t>
            </a:r>
            <a:r>
              <a:rPr lang="en-US" sz="2400" dirty="0"/>
              <a:t>the 262 unique </a:t>
            </a:r>
            <a:r>
              <a:rPr lang="en-US" sz="2400" b="1" dirty="0"/>
              <a:t>applicants</a:t>
            </a:r>
            <a:r>
              <a:rPr lang="en-US" sz="2400" dirty="0"/>
              <a:t>, 220 applicants, or 84%, indicated that they had also </a:t>
            </a:r>
            <a:r>
              <a:rPr lang="en-US" sz="2400" b="1" dirty="0"/>
              <a:t>applied</a:t>
            </a:r>
            <a:r>
              <a:rPr lang="en-US" sz="2400" dirty="0"/>
              <a:t> for CTEIG funds.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 </a:t>
            </a:r>
            <a:r>
              <a:rPr lang="en-US" sz="2400" dirty="0" smtClean="0"/>
              <a:t>Of </a:t>
            </a:r>
            <a:r>
              <a:rPr lang="en-US" sz="2400" dirty="0"/>
              <a:t>the 171 unique </a:t>
            </a:r>
            <a:r>
              <a:rPr lang="en-US" sz="2400" b="1" dirty="0"/>
              <a:t>applicants who were awarded </a:t>
            </a:r>
            <a:r>
              <a:rPr lang="en-US" sz="2400" b="1" dirty="0" smtClean="0"/>
              <a:t>K-12 </a:t>
            </a:r>
            <a:r>
              <a:rPr lang="en-US" sz="2400" b="1" dirty="0"/>
              <a:t>SWP funds</a:t>
            </a:r>
            <a:r>
              <a:rPr lang="en-US" sz="2400" dirty="0"/>
              <a:t>, 151 of them, or 88%, indicated that they had also applied for CTEIG funds.</a:t>
            </a:r>
          </a:p>
          <a:p>
            <a:pPr>
              <a:spcAft>
                <a:spcPts val="600"/>
              </a:spcAft>
            </a:pPr>
            <a:r>
              <a:rPr lang="en-US" sz="2400" dirty="0"/>
              <a:t> </a:t>
            </a:r>
            <a:r>
              <a:rPr lang="en-US" sz="2400" dirty="0" smtClean="0"/>
              <a:t>Of </a:t>
            </a:r>
            <a:r>
              <a:rPr lang="en-US" sz="2400" dirty="0"/>
              <a:t>the 171 unique </a:t>
            </a:r>
            <a:r>
              <a:rPr lang="en-US" sz="2400" b="1" dirty="0"/>
              <a:t>applicants who were awarded </a:t>
            </a:r>
            <a:r>
              <a:rPr lang="en-US" sz="2400" b="1" dirty="0" smtClean="0"/>
              <a:t>K-12 </a:t>
            </a:r>
            <a:r>
              <a:rPr lang="en-US" sz="2400" b="1" dirty="0"/>
              <a:t>SWP funds</a:t>
            </a:r>
            <a:r>
              <a:rPr lang="en-US" sz="2400" dirty="0"/>
              <a:t>, 126 of them, or 83%, indicated that they had applied for CTEIG funds and were </a:t>
            </a:r>
            <a:r>
              <a:rPr lang="en-US" sz="2400" b="1" dirty="0"/>
              <a:t>awarded</a:t>
            </a:r>
            <a:r>
              <a:rPr lang="en-US" sz="2400" dirty="0"/>
              <a:t> CTEIG funds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277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by ADA </a:t>
            </a:r>
            <a:r>
              <a:rPr lang="en-US" dirty="0" smtClean="0"/>
              <a:t>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Across the regions, funds were awarded to LEAs reporting the following ADA ranges:</a:t>
            </a:r>
          </a:p>
          <a:p>
            <a:pPr marL="914400"/>
            <a:r>
              <a:rPr lang="en-US" dirty="0"/>
              <a:t>13 LEAs – ADA of 140 or fewer</a:t>
            </a:r>
          </a:p>
          <a:p>
            <a:pPr marL="914400"/>
            <a:r>
              <a:rPr lang="en-US" dirty="0"/>
              <a:t>17 LEAs – ADA between 141–550</a:t>
            </a:r>
          </a:p>
          <a:p>
            <a:pPr marL="914400"/>
            <a:r>
              <a:rPr lang="en-US" dirty="0"/>
              <a:t>134 LEAs – ADA between 551–10,000</a:t>
            </a:r>
          </a:p>
          <a:p>
            <a:pPr marL="914400"/>
            <a:r>
              <a:rPr lang="en-US" dirty="0"/>
              <a:t>78 LEAs – ADA of 10,001 or more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35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vs. Non-rural K-12 Districts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29633"/>
            <a:ext cx="9670810" cy="3947329"/>
          </a:xfrm>
        </p:spPr>
        <p:txBody>
          <a:bodyPr/>
          <a:lstStyle/>
          <a:p>
            <a:pPr marL="457200" indent="-457200" fontAlgn="base">
              <a:spcAft>
                <a:spcPts val="1800"/>
              </a:spcAft>
            </a:pPr>
            <a:r>
              <a:rPr lang="en-US" dirty="0">
                <a:solidFill>
                  <a:srgbClr val="000000"/>
                </a:solidFill>
              </a:rPr>
              <a:t>Of the 242 awarded applications, 44 applications, or 18%, are from rural LEAs.</a:t>
            </a:r>
          </a:p>
          <a:p>
            <a:pPr marL="457200" indent="-457200" fontAlgn="base">
              <a:spcAft>
                <a:spcPts val="1800"/>
              </a:spcAft>
            </a:pPr>
            <a:r>
              <a:rPr lang="en-US" dirty="0" smtClean="0">
                <a:solidFill>
                  <a:srgbClr val="000000"/>
                </a:solidFill>
              </a:rPr>
              <a:t>North </a:t>
            </a:r>
            <a:r>
              <a:rPr lang="en-US" dirty="0">
                <a:solidFill>
                  <a:srgbClr val="000000"/>
                </a:solidFill>
              </a:rPr>
              <a:t>Far North awarded funds to 29 applications from rural LEAs, representing 41% of its awarded applications, or 12% of the total awarded applications statewide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6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vs. Non-rural K-12 </a:t>
            </a:r>
            <a:r>
              <a:rPr lang="en-US" dirty="0" smtClean="0"/>
              <a:t>Districts </a:t>
            </a:r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spcAft>
                <a:spcPts val="1800"/>
              </a:spcAft>
              <a:buNone/>
            </a:pPr>
            <a:r>
              <a:rPr lang="en-US" sz="2400" dirty="0">
                <a:solidFill>
                  <a:srgbClr val="000000"/>
                </a:solidFill>
              </a:rPr>
              <a:t>In descending order, following are the number of awarded applications to rural LEAs by region: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North Far North		(29)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Central Mother Lode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6)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Bay Area		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5)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San Diego/Imperial 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2)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Inland Empire/Desert 	(1)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Los Angeles 	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1)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Orange County	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0)</a:t>
            </a:r>
          </a:p>
          <a:p>
            <a:pPr marL="1428750" lvl="2" indent="-514350" fontAlgn="base"/>
            <a:r>
              <a:rPr lang="en-US" dirty="0">
                <a:solidFill>
                  <a:srgbClr val="000000"/>
                </a:solidFill>
              </a:rPr>
              <a:t>South Central Coast 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360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School </a:t>
            </a:r>
            <a:r>
              <a:rPr lang="en-US" dirty="0" smtClean="0"/>
              <a:t>Dropouts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442575"/>
            <a:ext cx="9670810" cy="373438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</a:rPr>
              <a:t>Statewide, 142 awarded applications, or 59% of total awarded applications, proposed </a:t>
            </a:r>
            <a:r>
              <a:rPr lang="en-US" dirty="0" smtClean="0">
                <a:solidFill>
                  <a:srgbClr val="000000"/>
                </a:solidFill>
              </a:rPr>
              <a:t>K-12 </a:t>
            </a:r>
            <a:r>
              <a:rPr lang="en-US" dirty="0">
                <a:solidFill>
                  <a:srgbClr val="000000"/>
                </a:solidFill>
              </a:rPr>
              <a:t>SWP projects that are serving high school dropouts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2865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Among the 242 awarded applications, 199 LEAs (i.e., K-12 district or school, ROP/ROC, County Office of Education) have reported collaborative partnerships with an industry-based entity, community organization, and/or a workforce development board, accounting for 82% of the awarded applications </a:t>
            </a:r>
            <a:r>
              <a:rPr lang="en-US" dirty="0" smtClean="0"/>
              <a:t>statewide.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50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Technical Education Incentive Grant (CTEIG)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29633"/>
            <a:ext cx="9670810" cy="3947329"/>
          </a:xfrm>
        </p:spPr>
        <p:txBody>
          <a:bodyPr/>
          <a:lstStyle/>
          <a:p>
            <a:r>
              <a:rPr lang="en-US" dirty="0" smtClean="0"/>
              <a:t>First 3 rounds expenditure deadlines extended.</a:t>
            </a:r>
          </a:p>
          <a:p>
            <a:pPr marL="0" indent="0">
              <a:buNone/>
            </a:pPr>
            <a:r>
              <a:rPr lang="en-US" dirty="0" smtClean="0"/>
              <a:t>   (see letter)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FY 17-18 Data Collection – Part I Completed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(see snapshot)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FY 17-18 Data Collection – Part II due June 30, 2019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2480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CTEIG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FY 18-19 Grant Award Notifications (GANs) in </a:t>
            </a:r>
            <a:r>
              <a:rPr lang="en-US" dirty="0" smtClean="0"/>
              <a:t>process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(see Number of Awards &amp; Funding by County)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FY 2019 -20 grant application to be released fall 2019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Recommend going back to Small, Medium, and Large Categories instead of Large A, Large B, and Large 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42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K-12 </a:t>
            </a:r>
            <a:r>
              <a:rPr lang="en-US" dirty="0"/>
              <a:t>Strong Workforce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2018-19 Applications and Awards Summary Findings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31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Figure 1 - Table" descr="Summary of Applications submitted, 2018–19 K-12 SWP Regional Allocations, and Total Requested Funding&#10;" title="Figure 1">
            <a:extLst>
              <a:ext uri="{FF2B5EF4-FFF2-40B4-BE49-F238E27FC236}">
                <a16:creationId xmlns:a16="http://schemas.microsoft.com/office/drawing/2014/main" xmlns="" id="{95E476BA-821E-4CDD-B405-C614A5F7E4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3225419"/>
              </p:ext>
            </p:extLst>
          </p:nvPr>
        </p:nvGraphicFramePr>
        <p:xfrm>
          <a:off x="3496427" y="2709246"/>
          <a:ext cx="6787442" cy="3685876"/>
        </p:xfrm>
        <a:graphic>
          <a:graphicData uri="http://schemas.openxmlformats.org/drawingml/2006/table">
            <a:tbl>
              <a:tblPr firstRow="1"/>
              <a:tblGrid>
                <a:gridCol w="1445780">
                  <a:extLst>
                    <a:ext uri="{9D8B030D-6E8A-4147-A177-3AD203B41FA5}">
                      <a16:colId xmlns:a16="http://schemas.microsoft.com/office/drawing/2014/main" xmlns="" val="1581881252"/>
                    </a:ext>
                  </a:extLst>
                </a:gridCol>
                <a:gridCol w="1368525">
                  <a:extLst>
                    <a:ext uri="{9D8B030D-6E8A-4147-A177-3AD203B41FA5}">
                      <a16:colId xmlns:a16="http://schemas.microsoft.com/office/drawing/2014/main" xmlns="" val="2060349860"/>
                    </a:ext>
                  </a:extLst>
                </a:gridCol>
                <a:gridCol w="1291270">
                  <a:extLst>
                    <a:ext uri="{9D8B030D-6E8A-4147-A177-3AD203B41FA5}">
                      <a16:colId xmlns:a16="http://schemas.microsoft.com/office/drawing/2014/main" xmlns="" val="4255412278"/>
                    </a:ext>
                  </a:extLst>
                </a:gridCol>
                <a:gridCol w="1136758">
                  <a:extLst>
                    <a:ext uri="{9D8B030D-6E8A-4147-A177-3AD203B41FA5}">
                      <a16:colId xmlns:a16="http://schemas.microsoft.com/office/drawing/2014/main" xmlns="" val="2954370319"/>
                    </a:ext>
                  </a:extLst>
                </a:gridCol>
                <a:gridCol w="1545109">
                  <a:extLst>
                    <a:ext uri="{9D8B030D-6E8A-4147-A177-3AD203B41FA5}">
                      <a16:colId xmlns:a16="http://schemas.microsoft.com/office/drawing/2014/main" xmlns="" val="1771446544"/>
                    </a:ext>
                  </a:extLst>
                </a:gridCol>
              </a:tblGrid>
              <a:tr h="58445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995" indent="285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Applications Submitted</a:t>
                      </a:r>
                    </a:p>
                    <a:p>
                      <a:pPr marL="0" marR="86995" lvl="0" indent="28575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(Quantity/%</a:t>
                      </a:r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Requested Funding by Region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2018–2019 Regional Allocations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Requested Funding over Regional Allocation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3456544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 Area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69/14%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$66,617,810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$29,422,144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($37,195,666)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60442194"/>
                  </a:ext>
                </a:extLst>
              </a:tr>
              <a:tr h="3913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Mother Lode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65/14%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$30,127,023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$22,371,470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($7,873,035)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6124623"/>
                  </a:ext>
                </a:extLst>
              </a:tr>
              <a:tr h="3913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Inland Empire Desert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47/10%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$26,892,444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$18,961,442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($7,931,002)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41076446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Angeles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93/19%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$54,629,621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$26,059,654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($28,569,967)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0978434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North/Far North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147/31%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$27,659,787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$14,819,649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($12,722,656)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9505004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 County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17/4%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$19,631,385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$12,828,373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($6,803,012)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14182750"/>
                  </a:ext>
                </a:extLst>
              </a:tr>
              <a:tr h="39138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Diego/Imperial  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32/7%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$26,364,151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$14,701,200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($11,662,951)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85005364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 Coast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7/1%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$13,810,651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$10,836,068 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($2,974,583)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41587080"/>
                  </a:ext>
                </a:extLst>
              </a:tr>
              <a:tr h="266500">
                <a:tc>
                  <a:txBody>
                    <a:bodyPr/>
                    <a:lstStyle/>
                    <a:p>
                      <a:pPr marR="57150" indent="-17145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478-100%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635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$265,732,872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$150,000,000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0800" algn="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C0504D"/>
                          </a:solidFill>
                          <a:effectLst/>
                          <a:latin typeface="Calibri" panose="020F0502020204030204" pitchFamily="34" charset="0"/>
                        </a:rPr>
                        <a:t>($115,732,872)</a:t>
                      </a:r>
                      <a:endParaRPr lang="en-US" sz="1200" dirty="0">
                        <a:effectLst/>
                      </a:endParaRPr>
                    </a:p>
                  </a:txBody>
                  <a:tcPr marL="61844" marR="61844" marT="61844" marB="61844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1112276"/>
                  </a:ext>
                </a:extLst>
              </a:tr>
            </a:tbl>
          </a:graphicData>
        </a:graphic>
      </p:graphicFrame>
      <p:sp>
        <p:nvSpPr>
          <p:cNvPr id="3" name="Figure 1 Title"/>
          <p:cNvSpPr>
            <a:spLocks noGrp="1"/>
          </p:cNvSpPr>
          <p:nvPr>
            <p:ph idx="1"/>
          </p:nvPr>
        </p:nvSpPr>
        <p:spPr>
          <a:xfrm>
            <a:off x="2323070" y="1818313"/>
            <a:ext cx="9670810" cy="72249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Figure 1</a:t>
            </a:r>
            <a:r>
              <a:rPr lang="en-US" sz="2400" dirty="0"/>
              <a:t>. Summary of Applications submitted, 2018–19 </a:t>
            </a:r>
            <a:r>
              <a:rPr lang="en-US" sz="2400" dirty="0" smtClean="0"/>
              <a:t>K-12 </a:t>
            </a:r>
            <a:r>
              <a:rPr lang="en-US" sz="2400" dirty="0"/>
              <a:t>SWP Regional Allocations, and Total Requested Funding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K-12 </a:t>
            </a:r>
            <a:r>
              <a:rPr lang="en-US" sz="4400" dirty="0"/>
              <a:t>SWP Applications Submitted and Requested Funds</a:t>
            </a:r>
          </a:p>
        </p:txBody>
      </p:sp>
    </p:spTree>
    <p:extLst>
      <p:ext uri="{BB962C8B-B14F-4D97-AF65-F5344CB8AC3E}">
        <p14:creationId xmlns:p14="http://schemas.microsoft.com/office/powerpoint/2010/main" val="4096827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K-12 </a:t>
            </a:r>
            <a:r>
              <a:rPr lang="en-US" sz="4400" dirty="0"/>
              <a:t>SWP Applications Submitted and Requested </a:t>
            </a:r>
            <a:r>
              <a:rPr lang="en-US" sz="4400" dirty="0" smtClean="0"/>
              <a:t>Funds </a:t>
            </a:r>
            <a:r>
              <a:rPr lang="en-US" sz="2000" dirty="0" smtClean="0"/>
              <a:t>(2)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92263"/>
            <a:ext cx="9670810" cy="3884699"/>
          </a:xfrm>
        </p:spPr>
        <p:txBody>
          <a:bodyPr/>
          <a:lstStyle/>
          <a:p>
            <a:r>
              <a:rPr lang="en-US" dirty="0"/>
              <a:t>In all, 478 applications were submitted statewide for </a:t>
            </a:r>
            <a:r>
              <a:rPr lang="en-US" dirty="0" smtClean="0"/>
              <a:t>K-12 </a:t>
            </a:r>
            <a:r>
              <a:rPr lang="en-US" dirty="0"/>
              <a:t>SWP funds, requesting a total amount of $265,732,872.</a:t>
            </a:r>
          </a:p>
          <a:p>
            <a:endParaRPr lang="en-US" dirty="0"/>
          </a:p>
          <a:p>
            <a:r>
              <a:rPr lang="en-US" dirty="0"/>
              <a:t>Total requested funding from LEAs exceeded the state’s allocation of $150 million by more than $115 million.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519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K-12 </a:t>
            </a:r>
            <a:r>
              <a:rPr lang="en-US" sz="4400" dirty="0"/>
              <a:t>SWP Applications Submitted and Requested </a:t>
            </a:r>
            <a:r>
              <a:rPr lang="en-US" sz="4400" dirty="0" smtClean="0"/>
              <a:t>Funds </a:t>
            </a:r>
            <a:r>
              <a:rPr lang="en-US" sz="2000" dirty="0" smtClean="0"/>
              <a:t>(3)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204581"/>
            <a:ext cx="9670810" cy="3972381"/>
          </a:xfrm>
        </p:spPr>
        <p:txBody>
          <a:bodyPr/>
          <a:lstStyle/>
          <a:p>
            <a:r>
              <a:rPr lang="en-US" dirty="0"/>
              <a:t>The North Far North region received 148 </a:t>
            </a:r>
            <a:r>
              <a:rPr lang="en-US" dirty="0" smtClean="0"/>
              <a:t>applications</a:t>
            </a:r>
            <a:r>
              <a:rPr lang="en-US" dirty="0"/>
              <a:t>, the highest number of applicants, while the South Central Coast region received the least number of applications at seven.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4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K-12 </a:t>
            </a:r>
            <a:r>
              <a:rPr lang="en-US" sz="4400" dirty="0"/>
              <a:t>SWP Applications Submitted and Requested </a:t>
            </a:r>
            <a:r>
              <a:rPr lang="en-US" sz="4400" dirty="0" smtClean="0"/>
              <a:t>Funds </a:t>
            </a:r>
            <a:r>
              <a:rPr lang="en-US" sz="2000" dirty="0" smtClean="0"/>
              <a:t>(4)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104373"/>
            <a:ext cx="9670810" cy="407258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number of applications submitted, the number of applications awarded, and the awarded amounts varied greatly by region.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For </a:t>
            </a:r>
            <a:r>
              <a:rPr lang="en-US" dirty="0"/>
              <a:t>comparison, North Far North awarded 70 proposals (the most), ranging from approximately $11,000 to $975,000, while South Central Coast awarded 4 proposals (the least), ranging from approximately $1.6 million to $4.3 million.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98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Figure 2 - Table" descr="Summary of submitted applications and requested funds compared to awarded applications and funds.&#10;" title="Figure 2">
            <a:extLst>
              <a:ext uri="{FF2B5EF4-FFF2-40B4-BE49-F238E27FC236}">
                <a16:creationId xmlns:a16="http://schemas.microsoft.com/office/drawing/2014/main" xmlns="" id="{6039460B-5C9C-4525-80FF-F9001683F8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743604"/>
              </p:ext>
            </p:extLst>
          </p:nvPr>
        </p:nvGraphicFramePr>
        <p:xfrm>
          <a:off x="3722285" y="2592888"/>
          <a:ext cx="6872380" cy="3888274"/>
        </p:xfrm>
        <a:graphic>
          <a:graphicData uri="http://schemas.openxmlformats.org/drawingml/2006/table">
            <a:tbl>
              <a:tblPr firstRow="1"/>
              <a:tblGrid>
                <a:gridCol w="2122340">
                  <a:extLst>
                    <a:ext uri="{9D8B030D-6E8A-4147-A177-3AD203B41FA5}">
                      <a16:colId xmlns:a16="http://schemas.microsoft.com/office/drawing/2014/main" xmlns="" val="279353685"/>
                    </a:ext>
                  </a:extLst>
                </a:gridCol>
                <a:gridCol w="1026438">
                  <a:extLst>
                    <a:ext uri="{9D8B030D-6E8A-4147-A177-3AD203B41FA5}">
                      <a16:colId xmlns:a16="http://schemas.microsoft.com/office/drawing/2014/main" xmlns="" val="691944660"/>
                    </a:ext>
                  </a:extLst>
                </a:gridCol>
                <a:gridCol w="1500184">
                  <a:extLst>
                    <a:ext uri="{9D8B030D-6E8A-4147-A177-3AD203B41FA5}">
                      <a16:colId xmlns:a16="http://schemas.microsoft.com/office/drawing/2014/main" xmlns="" val="1966087392"/>
                    </a:ext>
                  </a:extLst>
                </a:gridCol>
                <a:gridCol w="1099324">
                  <a:extLst>
                    <a:ext uri="{9D8B030D-6E8A-4147-A177-3AD203B41FA5}">
                      <a16:colId xmlns:a16="http://schemas.microsoft.com/office/drawing/2014/main" xmlns="" val="937437260"/>
                    </a:ext>
                  </a:extLst>
                </a:gridCol>
                <a:gridCol w="1124094">
                  <a:extLst>
                    <a:ext uri="{9D8B030D-6E8A-4147-A177-3AD203B41FA5}">
                      <a16:colId xmlns:a16="http://schemas.microsoft.com/office/drawing/2014/main" xmlns="" val="2116509614"/>
                    </a:ext>
                  </a:extLst>
                </a:gridCol>
              </a:tblGrid>
              <a:tr h="45389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Region</a:t>
                      </a:r>
                      <a:r>
                        <a:rPr lang="en-US" sz="1200" dirty="0">
                          <a:effectLst/>
                        </a:rPr>
                        <a:t/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6995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of Applications Submitted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86995" indent="28575"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Requested Funding by Region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Quantity of Applications Awarded</a:t>
                      </a:r>
                      <a:endParaRPr lang="en-US" sz="1200" dirty="0" smtClean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Awarded Funding by Region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208458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 Area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$66,617,810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29, 422,144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8389386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Central Mother Lode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$30,127,023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22,371,470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4614888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Inland Empire Desert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$26,892,444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18,961,442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4145838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Los Angeles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$54,629,621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26,059,654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078405"/>
                  </a:ext>
                </a:extLst>
              </a:tr>
              <a:tr h="31546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North/Far North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$27,659,787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14,819,649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694823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Orange County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$19,631,385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12,828,373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292119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Diego/Imperial  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$23,364,151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14,701,200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587644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Central Coast 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$13,810,651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323130"/>
                          </a:solidFill>
                          <a:effectLst/>
                          <a:latin typeface="Arial" panose="020B0604020202020204" pitchFamily="34" charset="0"/>
                        </a:rPr>
                        <a:t>$</a:t>
                      </a:r>
                      <a:r>
                        <a:rPr lang="en-US" sz="1200" b="0" i="0" u="none" strike="noStrike" dirty="0">
                          <a:solidFill>
                            <a:srgbClr val="323130"/>
                          </a:solidFill>
                          <a:effectLst/>
                          <a:latin typeface="Arial" panose="020B0604020202020204" pitchFamily="34" charset="0"/>
                        </a:rPr>
                        <a:t>10,836,068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453631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R="57150" indent="-17145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800" marR="1016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63500"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$265,732,872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  <a:endParaRPr lang="en-US" sz="1200" dirty="0">
                        <a:effectLst/>
                      </a:endParaRPr>
                    </a:p>
                  </a:txBody>
                  <a:tcPr marL="49046" marR="49046" marT="49046" marB="4904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150,000,000</a:t>
                      </a:r>
                      <a:endParaRPr lang="en-US" sz="1200" dirty="0">
                        <a:effectLst/>
                      </a:endParaRPr>
                    </a:p>
                  </a:txBody>
                  <a:tcPr marL="56403" marR="56403" marT="35313" marB="3531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06054475"/>
                  </a:ext>
                </a:extLst>
              </a:tr>
            </a:tbl>
          </a:graphicData>
        </a:graphic>
      </p:graphicFrame>
      <p:sp>
        <p:nvSpPr>
          <p:cNvPr id="3" name="Figure 2 Title"/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72201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Figure 2</a:t>
            </a:r>
            <a:r>
              <a:rPr lang="en-US" sz="2400" dirty="0"/>
              <a:t>. Summary of submitted applications and requested funds compared to awarded applications and funds.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Submitted </a:t>
            </a:r>
            <a:r>
              <a:rPr lang="en-US" sz="4400" dirty="0"/>
              <a:t>and Awarded </a:t>
            </a:r>
            <a:r>
              <a:rPr lang="en-US" sz="4400" dirty="0" smtClean="0"/>
              <a:t>Applications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5364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853</Words>
  <Application>Microsoft Office PowerPoint</Application>
  <PresentationFormat>Widescreen</PresentationFormat>
  <Paragraphs>167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Career Technical Education Incentive Grant</vt:lpstr>
      <vt:lpstr>Career Technical Education Incentive Grant (CTEIG)</vt:lpstr>
      <vt:lpstr>CTEIG</vt:lpstr>
      <vt:lpstr>K-12 Strong Workforce Program</vt:lpstr>
      <vt:lpstr>K-12 SWP Applications Submitted and Requested Funds</vt:lpstr>
      <vt:lpstr>K-12 SWP Applications Submitted and Requested Funds (2)</vt:lpstr>
      <vt:lpstr>K-12 SWP Applications Submitted and Requested Funds (3)</vt:lpstr>
      <vt:lpstr>K-12 SWP Applications Submitted and Requested Funds (4)</vt:lpstr>
      <vt:lpstr>Submitted and Awarded Applications</vt:lpstr>
      <vt:lpstr>Submitted and Awarded Applications (2)</vt:lpstr>
      <vt:lpstr>CTEIG &amp; K-12 SWP Applicants/Awardees Crosswalk</vt:lpstr>
      <vt:lpstr>Distribution by ADA Size</vt:lpstr>
      <vt:lpstr>Rural vs. Non-rural K-12 Districts</vt:lpstr>
      <vt:lpstr>Rural vs. Non-rural K-12 Districts (2)</vt:lpstr>
      <vt:lpstr>High School Dropouts</vt:lpstr>
      <vt:lpstr>Partnerships</vt:lpstr>
    </vt:vector>
  </TitlesOfParts>
  <Company>CA 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Technical Education Incentive Grant - California Workforce Pathways (CA Dept of Education)</dc:title>
  <dc:subject>Update on California State Initiatives: the Career Technical Education Incentive Grant (CTEIG), and the K-12 SWP.</dc:subject>
  <dc:creator>Lisa Reimers</dc:creator>
  <cp:lastModifiedBy>Windows User</cp:lastModifiedBy>
  <cp:revision>63</cp:revision>
  <cp:lastPrinted>2018-08-21T21:20:46Z</cp:lastPrinted>
  <dcterms:created xsi:type="dcterms:W3CDTF">2017-09-26T18:37:33Z</dcterms:created>
  <dcterms:modified xsi:type="dcterms:W3CDTF">2019-05-17T19:45:58Z</dcterms:modified>
</cp:coreProperties>
</file>