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3" r:id="rId5"/>
    <p:sldMasterId id="2147483661" r:id="rId6"/>
  </p:sldMasterIdLst>
  <p:notesMasterIdLst>
    <p:notesMasterId r:id="rId53"/>
  </p:notesMasterIdLst>
  <p:handoutMasterIdLst>
    <p:handoutMasterId r:id="rId54"/>
  </p:handoutMasterIdLst>
  <p:sldIdLst>
    <p:sldId id="468" r:id="rId7"/>
    <p:sldId id="469" r:id="rId8"/>
    <p:sldId id="571" r:id="rId9"/>
    <p:sldId id="257" r:id="rId10"/>
    <p:sldId id="258" r:id="rId11"/>
    <p:sldId id="559" r:id="rId12"/>
    <p:sldId id="560" r:id="rId13"/>
    <p:sldId id="572" r:id="rId14"/>
    <p:sldId id="269" r:id="rId15"/>
    <p:sldId id="589" r:id="rId16"/>
    <p:sldId id="585" r:id="rId17"/>
    <p:sldId id="590" r:id="rId18"/>
    <p:sldId id="591" r:id="rId19"/>
    <p:sldId id="593" r:id="rId20"/>
    <p:sldId id="574" r:id="rId21"/>
    <p:sldId id="595" r:id="rId22"/>
    <p:sldId id="594" r:id="rId23"/>
    <p:sldId id="575" r:id="rId24"/>
    <p:sldId id="587" r:id="rId25"/>
    <p:sldId id="562" r:id="rId26"/>
    <p:sldId id="563" r:id="rId27"/>
    <p:sldId id="564" r:id="rId28"/>
    <p:sldId id="542" r:id="rId29"/>
    <p:sldId id="576" r:id="rId30"/>
    <p:sldId id="577" r:id="rId31"/>
    <p:sldId id="588" r:id="rId32"/>
    <p:sldId id="578" r:id="rId33"/>
    <p:sldId id="579" r:id="rId34"/>
    <p:sldId id="499" r:id="rId35"/>
    <p:sldId id="488" r:id="rId36"/>
    <p:sldId id="479" r:id="rId37"/>
    <p:sldId id="489" r:id="rId38"/>
    <p:sldId id="486" r:id="rId39"/>
    <p:sldId id="512" r:id="rId40"/>
    <p:sldId id="513" r:id="rId41"/>
    <p:sldId id="596" r:id="rId42"/>
    <p:sldId id="553" r:id="rId43"/>
    <p:sldId id="555" r:id="rId44"/>
    <p:sldId id="581" r:id="rId45"/>
    <p:sldId id="558" r:id="rId46"/>
    <p:sldId id="580" r:id="rId47"/>
    <p:sldId id="582" r:id="rId48"/>
    <p:sldId id="583" r:id="rId49"/>
    <p:sldId id="584" r:id="rId50"/>
    <p:sldId id="528" r:id="rId51"/>
    <p:sldId id="441" r:id="rId5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de Cos" initials="PdC" lastIdx="47" clrIdx="0">
    <p:extLst>
      <p:ext uri="{19B8F6BF-5375-455C-9EA6-DF929625EA0E}">
        <p15:presenceInfo xmlns:p15="http://schemas.microsoft.com/office/powerpoint/2012/main" userId="S-1-5-21-2608872058-1432505909-2668327341-11108" providerId="AD"/>
      </p:ext>
    </p:extLst>
  </p:cmAuthor>
  <p:cmAuthor id="2" name="SBE-LT" initials="S" lastIdx="10" clrIdx="1">
    <p:extLst>
      <p:ext uri="{19B8F6BF-5375-455C-9EA6-DF929625EA0E}">
        <p15:presenceInfo xmlns:p15="http://schemas.microsoft.com/office/powerpoint/2012/main" userId="S-1-5-21-2608872058-1432505909-2668327341-18520" providerId="AD"/>
      </p:ext>
    </p:extLst>
  </p:cmAuthor>
  <p:cmAuthor id="3" name="Michelle McIntosh" initials="MM" lastIdx="4" clrIdx="2">
    <p:extLst>
      <p:ext uri="{19B8F6BF-5375-455C-9EA6-DF929625EA0E}">
        <p15:presenceInfo xmlns:p15="http://schemas.microsoft.com/office/powerpoint/2012/main" userId="S-1-5-21-2608872058-1432505909-2668327341-8402" providerId="AD"/>
      </p:ext>
    </p:extLst>
  </p:cmAuthor>
  <p:cmAuthor id="4" name="Sanchez, Sandra" initials="SS" lastIdx="7" clrIdx="3">
    <p:extLst>
      <p:ext uri="{19B8F6BF-5375-455C-9EA6-DF929625EA0E}">
        <p15:presenceInfo xmlns:p15="http://schemas.microsoft.com/office/powerpoint/2012/main" userId="S-1-5-21-497965403-1571489503-621696214-17931" providerId="AD"/>
      </p:ext>
    </p:extLst>
  </p:cmAuthor>
  <p:cmAuthor id="5" name="Pradeep Kotamraju" initials="PK" lastIdx="20" clrIdx="4">
    <p:extLst>
      <p:ext uri="{19B8F6BF-5375-455C-9EA6-DF929625EA0E}">
        <p15:presenceInfo xmlns:p15="http://schemas.microsoft.com/office/powerpoint/2012/main" userId="S-1-5-21-2608872058-1432505909-2668327341-29740" providerId="AD"/>
      </p:ext>
    </p:extLst>
  </p:cmAuthor>
  <p:cmAuthor id="6" name="Grace Calisi" initials="GC" lastIdx="4" clrIdx="5">
    <p:extLst>
      <p:ext uri="{19B8F6BF-5375-455C-9EA6-DF929625EA0E}">
        <p15:presenceInfo xmlns:p15="http://schemas.microsoft.com/office/powerpoint/2012/main" userId="S::gcalisi@wested.org::1ca03daa-1b35-4073-a7a9-b6bb8f44c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3750" autoAdjust="0"/>
  </p:normalViewPr>
  <p:slideViewPr>
    <p:cSldViewPr snapToGrid="0">
      <p:cViewPr varScale="1">
        <p:scale>
          <a:sx n="92" d="100"/>
          <a:sy n="92" d="100"/>
        </p:scale>
        <p:origin x="1152" y="9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4" d="100"/>
        <a:sy n="124" d="100"/>
      </p:scale>
      <p:origin x="0" y="-14256"/>
    </p:cViewPr>
  </p:sorterViewPr>
  <p:notesViewPr>
    <p:cSldViewPr snapToGrid="0">
      <p:cViewPr varScale="1">
        <p:scale>
          <a:sx n="83" d="100"/>
          <a:sy n="83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California Workforce Pathways</a:t>
            </a:r>
          </a:p>
          <a:p>
            <a:r>
              <a:rPr lang="en-US" dirty="0"/>
              <a:t>Joint Advisory Committee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r>
              <a:rPr lang="en-US" dirty="0"/>
              <a:t>November 20, 2020</a:t>
            </a:r>
          </a:p>
          <a:p>
            <a:r>
              <a:rPr lang="en-US" dirty="0"/>
              <a:t>Item 02 Slides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54F5586-A821-4E56-9650-933E50306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5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0EB8-055F-4A4F-8256-5C10A37D0E3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4794D-2380-40A0-9EB8-938C91149E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4794D-2380-40A0-9EB8-938C91149E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0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AutoNum type="arabicPeriod" startAt="3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803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794D-2380-40A0-9EB8-938C91149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71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794D-2380-40A0-9EB8-938C91149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529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794D-2380-40A0-9EB8-938C91149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27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794D-2380-40A0-9EB8-938C91149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76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794D-2380-40A0-9EB8-938C91149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898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794D-2380-40A0-9EB8-938C91149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513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794D-2380-40A0-9EB8-938C91149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723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794D-2380-40A0-9EB8-938C91149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403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794D-2380-40A0-9EB8-938C91149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74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4794D-2380-40A0-9EB8-938C91149E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6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794D-2380-40A0-9EB8-938C91149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119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Member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38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4794D-2380-40A0-9EB8-938C91149E5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65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grades 7 and 8</a:t>
            </a:r>
          </a:p>
          <a:p>
            <a:endParaRPr lang="en-US" dirty="0"/>
          </a:p>
          <a:p>
            <a:r>
              <a:rPr lang="en-US" dirty="0"/>
              <a:t>For meeting compliance one way; for analytics potential for two-way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4794D-2380-40A0-9EB8-938C91149E5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71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Member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480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4794D-2380-40A0-9EB8-938C91149E5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0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By changing in direction, focus, and emphasis regarding CTEIG and K-12 SWP metrics recommendations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4794D-2380-40A0-9EB8-938C91149E5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25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4794D-2380-40A0-9EB8-938C91149E5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74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27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6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4794D-2380-40A0-9EB8-938C91149E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894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85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2411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Note: The exact timing dependent on CALPADS data collection as well as progress on the California Accountability Dashboard and the development of the career component of College and Career Indicators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2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634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20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Member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271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Public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8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/>
              <a:t>The purpose of this program is to encourage, maintain, and strengthen the delivery of high-quality career technical education (CTE) programs. 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dirty="0"/>
              <a:t>California </a:t>
            </a:r>
            <a:r>
              <a:rPr lang="en-US" i="1" dirty="0"/>
              <a:t>Education Code, s</a:t>
            </a:r>
            <a:r>
              <a:rPr lang="en-US" dirty="0"/>
              <a:t>ections 53070–53076.4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4794D-2380-40A0-9EB8-938C91149E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5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Member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43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4794D-2380-40A0-9EB8-938C91149E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4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4794D-2380-40A0-9EB8-938C91149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1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AutoNum type="arabicPeriod" startAt="3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220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AutoNum type="arabicPeriod" startAt="3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91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7344" y="393409"/>
            <a:ext cx="9381251" cy="2455562"/>
          </a:xfrm>
          <a:prstGeom prst="rect">
            <a:avLst/>
          </a:prstGeom>
        </p:spPr>
        <p:txBody>
          <a:bodyPr anchor="ctr"/>
          <a:lstStyle>
            <a:lvl1pPr algn="ctr">
              <a:defRPr sz="72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0163" y="5418476"/>
            <a:ext cx="2484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CALIFORNIA DEPARTMENT 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OF </a:t>
            </a:r>
            <a:r>
              <a:rPr lang="en-US" sz="1600" b="1" kern="1200" dirty="0">
                <a:ln w="0"/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Tony Thurmond,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State Superintendent of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Public Instruction</a:t>
            </a:r>
          </a:p>
        </p:txBody>
      </p:sp>
      <p:pic>
        <p:nvPicPr>
          <p:cNvPr id="4" name="Picture 3" descr="The logo for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82" y="4486529"/>
            <a:ext cx="938971" cy="938971"/>
          </a:xfrm>
          <a:prstGeom prst="rect">
            <a:avLst/>
          </a:prstGeom>
        </p:spPr>
      </p:pic>
      <p:pic>
        <p:nvPicPr>
          <p:cNvPr id="5" name="Picture 4" descr="The logo for the California Collunity Colleges Chancellor's Offi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09" y="4548691"/>
            <a:ext cx="876809" cy="87680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213314" y="5425500"/>
            <a:ext cx="23834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CALIFORNIA</a:t>
            </a:r>
            <a:r>
              <a:rPr lang="en-US" sz="1600" b="1" baseline="0" dirty="0">
                <a:ln w="0"/>
                <a:effectLst/>
              </a:rPr>
              <a:t> COMMUNITY COLLEGES CHANCELLOR’S OFFICE</a:t>
            </a:r>
            <a:endParaRPr lang="en-US" sz="1600" b="1" dirty="0">
              <a:ln w="0"/>
              <a:effectLst/>
            </a:endParaRPr>
          </a:p>
          <a:p>
            <a:pPr algn="ctr"/>
            <a:r>
              <a:rPr lang="en-US" sz="1400" dirty="0">
                <a:ln w="0"/>
                <a:effectLst/>
              </a:rPr>
              <a:t>Eloy Ortiz Oakley, Chancellor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flipV="1">
            <a:off x="9645010" y="2767616"/>
            <a:ext cx="5524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" name="Picture 2" descr="The logo for the California State Board of Educat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46" y="4548691"/>
            <a:ext cx="922457" cy="91994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23071" y="5425500"/>
            <a:ext cx="2484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STATE BOARD</a:t>
            </a:r>
          </a:p>
          <a:p>
            <a:pPr algn="ctr"/>
            <a:r>
              <a:rPr lang="en-US" sz="1600" b="1" dirty="0">
                <a:ln w="0"/>
                <a:effectLst/>
              </a:rPr>
              <a:t>OF EDUCATION</a:t>
            </a:r>
          </a:p>
          <a:p>
            <a:pPr algn="ctr"/>
            <a:r>
              <a:rPr lang="en-US" sz="1400" dirty="0">
                <a:ln w="0"/>
                <a:effectLst/>
              </a:rPr>
              <a:t>Linda Darling-Hammond,</a:t>
            </a:r>
          </a:p>
          <a:p>
            <a:pPr algn="ctr"/>
            <a:r>
              <a:rPr lang="en-US" sz="1400" dirty="0">
                <a:ln w="0"/>
                <a:effectLst/>
              </a:rPr>
              <a:t>State Board President</a:t>
            </a:r>
          </a:p>
        </p:txBody>
      </p:sp>
      <p:pic>
        <p:nvPicPr>
          <p:cNvPr id="14" name="Picture 13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437343" y="2943048"/>
            <a:ext cx="9381251" cy="138456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95720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E0CC-1A1C-4861-BDAF-EF4CC2876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2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ED20-8062-40E1-950F-CBE38199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6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7344" y="393409"/>
            <a:ext cx="9381251" cy="2455562"/>
          </a:xfrm>
          <a:prstGeom prst="rect">
            <a:avLst/>
          </a:prstGeom>
        </p:spPr>
        <p:txBody>
          <a:bodyPr anchor="ctr"/>
          <a:lstStyle>
            <a:lvl1pPr algn="ctr">
              <a:defRPr sz="72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0163" y="5418476"/>
            <a:ext cx="2484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CALIFORNIA DEPARTMENT 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OF </a:t>
            </a:r>
            <a:r>
              <a:rPr lang="en-US" sz="1600" b="1" kern="1200" dirty="0">
                <a:ln w="0"/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Tony Thurmond,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State Superintendent of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Public Instruction</a:t>
            </a:r>
          </a:p>
        </p:txBody>
      </p:sp>
      <p:pic>
        <p:nvPicPr>
          <p:cNvPr id="4" name="Picture 3" descr="The seal for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82" y="4486529"/>
            <a:ext cx="938971" cy="938971"/>
          </a:xfrm>
          <a:prstGeom prst="rect">
            <a:avLst/>
          </a:prstGeom>
        </p:spPr>
      </p:pic>
      <p:pic>
        <p:nvPicPr>
          <p:cNvPr id="5" name="Picture 4" descr="The seal for the California Collunity Colleges Chancellor's Offi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09" y="4548691"/>
            <a:ext cx="876809" cy="87680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213314" y="5425500"/>
            <a:ext cx="23834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CALIFORNIA</a:t>
            </a:r>
            <a:r>
              <a:rPr lang="en-US" sz="1600" b="1" baseline="0" dirty="0">
                <a:ln w="0"/>
                <a:effectLst/>
              </a:rPr>
              <a:t> COMMUNITY COLLEGES CHANCELLOR’S OFFICE</a:t>
            </a:r>
            <a:endParaRPr lang="en-US" sz="1600" b="1" dirty="0">
              <a:ln w="0"/>
              <a:effectLst/>
            </a:endParaRPr>
          </a:p>
          <a:p>
            <a:pPr algn="ctr"/>
            <a:r>
              <a:rPr lang="en-US" sz="1400" dirty="0">
                <a:ln w="0"/>
                <a:effectLst/>
              </a:rPr>
              <a:t>Eloy Ortiz Oakley, Chancellor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flipV="1">
            <a:off x="9645010" y="2767616"/>
            <a:ext cx="5524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" name="Picture 2" descr="The seal for the California State Board of Educat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46" y="4548691"/>
            <a:ext cx="922457" cy="91994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23071" y="5425500"/>
            <a:ext cx="2484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STATE BOARD</a:t>
            </a:r>
          </a:p>
          <a:p>
            <a:pPr algn="ctr"/>
            <a:r>
              <a:rPr lang="en-US" sz="1600" b="1" dirty="0">
                <a:ln w="0"/>
                <a:effectLst/>
              </a:rPr>
              <a:t>OF EDUCATION</a:t>
            </a:r>
          </a:p>
          <a:p>
            <a:pPr algn="ctr"/>
            <a:r>
              <a:rPr lang="en-US" sz="1400" dirty="0">
                <a:ln w="0"/>
                <a:effectLst/>
              </a:rPr>
              <a:t>Linda Darling-Hammond,</a:t>
            </a:r>
          </a:p>
          <a:p>
            <a:pPr algn="ctr"/>
            <a:r>
              <a:rPr lang="en-US" sz="1400" dirty="0">
                <a:ln w="0"/>
                <a:effectLst/>
              </a:rPr>
              <a:t>State Board President</a:t>
            </a:r>
          </a:p>
        </p:txBody>
      </p:sp>
      <p:pic>
        <p:nvPicPr>
          <p:cNvPr id="14" name="Picture 13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437343" y="2943048"/>
            <a:ext cx="9381251" cy="138456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6414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00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070" y="1946031"/>
            <a:ext cx="9670810" cy="42309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Stored Data 6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0" name="Picture 9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2" name="Picture 11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1" name="Picture 10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4515B4-EC6A-4EC9-9A87-77048BFBBA97}"/>
              </a:ext>
            </a:extLst>
          </p:cNvPr>
          <p:cNvSpPr/>
          <p:nvPr userDrawn="1"/>
        </p:nvSpPr>
        <p:spPr>
          <a:xfrm>
            <a:off x="11550830" y="635280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2881259-AA62-45A9-A9A2-41309B101DA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8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3069" y="1957754"/>
            <a:ext cx="4722499" cy="421921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3477" y="1957753"/>
            <a:ext cx="4690403" cy="421920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Stored Data 8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2" name="Picture 11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4" name="Picture 13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7" name="Picture 16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0D2C95-4826-4248-BEB2-B088830EC3FB}"/>
              </a:ext>
            </a:extLst>
          </p:cNvPr>
          <p:cNvSpPr/>
          <p:nvPr userDrawn="1"/>
        </p:nvSpPr>
        <p:spPr>
          <a:xfrm>
            <a:off x="11550830" y="635280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2881259-AA62-45A9-A9A2-41309B101DA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5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0C2D-370D-48F1-B07E-4DEA69C73B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                     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DC509-91F0-4E68-A04C-06B96F11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99F8-90E1-40F9-A636-8C8AD09BD069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9FDE6-3570-48CB-8C76-28C09406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DE4BC-76FF-4C91-B270-F8756CCD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D6-4F24-4ADE-AC20-8CBE6328E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4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070" y="1946031"/>
            <a:ext cx="9670810" cy="42309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Stored Data 6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0" name="Picture 9" descr="The logo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2" name="Picture 11" descr="The logo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1" name="Picture 10" descr="The logo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EABCB6D-2B50-44B9-93E1-D12624E05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69005" y="631031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2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3069" y="1957754"/>
            <a:ext cx="4722499" cy="421921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3477" y="1957753"/>
            <a:ext cx="4690403" cy="421920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Stored Data 8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2" name="Picture 11" descr="The logo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4" name="Picture 13" descr="The logo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7" name="Picture 16" descr="The logo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D1996EDD-3F0D-414E-BA64-0CF8F862355A}"/>
              </a:ext>
            </a:extLst>
          </p:cNvPr>
          <p:cNvSpPr txBox="1">
            <a:spLocks/>
          </p:cNvSpPr>
          <p:nvPr userDrawn="1"/>
        </p:nvSpPr>
        <p:spPr>
          <a:xfrm>
            <a:off x="8869004" y="624957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34E7AA-586C-4B13-A389-1429762DA24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6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929F-470F-4DD2-AD7A-31D45834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EF754-0773-40D3-A77C-16E2B7DD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0322-70D7-433E-ABBD-093B9677FB30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CB99F-8905-4D4E-B9D3-B5F066BC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1233C-E291-491A-BCE0-2EFFE0D8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CB67-4048-4696-B2CD-3B4540B0D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4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9F688EC-D554-4321-ACF9-1FE2B21EB72C}"/>
              </a:ext>
            </a:extLst>
          </p:cNvPr>
          <p:cNvSpPr txBox="1">
            <a:spLocks/>
          </p:cNvSpPr>
          <p:nvPr userDrawn="1"/>
        </p:nvSpPr>
        <p:spPr>
          <a:xfrm>
            <a:off x="8763000" y="62696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1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5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0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6F23-07ED-43F0-9BD5-8F639867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9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FC73-1847-4979-9B5D-D9E59F6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9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 flipH="1" flipV="1">
            <a:off x="470614" y="5347707"/>
            <a:ext cx="1169774" cy="1169774"/>
          </a:xfrm>
          <a:prstGeom prst="rect">
            <a:avLst/>
          </a:prstGeom>
        </p:spPr>
      </p:pic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4" name="Picture 13" descr="The logo for the California Department of Education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5" name="Picture 14" descr="The logo for the California Community Colleges Chancellor's Office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8" name="Picture 17" descr="The logo for the California State Board of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1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9CEE21B-3A86-3B4A-935C-DB7F5A96859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02180" y="5969131"/>
            <a:ext cx="632460" cy="6324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4F1A1D9-FD7F-4AA4-AA9D-18DCCC7AE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 flipH="1" flipV="1">
            <a:off x="470614" y="5347707"/>
            <a:ext cx="1169774" cy="1169774"/>
          </a:xfrm>
          <a:prstGeom prst="rect">
            <a:avLst/>
          </a:prstGeom>
        </p:spPr>
      </p:pic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4" name="Picture 13" descr="The logo for the California Department of Education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5" name="Picture 14" descr="The logo for the California Community Colleges Chancellor's Office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8" name="Picture 17" descr="The logo for the California State Board of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2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webinar/register/WN_H8L2b5njQY2vmsTgcqS2LQ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ath2Work@cde.ca.g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5B56-8318-4282-8F68-23A9E3E91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344" y="393408"/>
            <a:ext cx="9381251" cy="2974045"/>
          </a:xfrm>
        </p:spPr>
        <p:txBody>
          <a:bodyPr/>
          <a:lstStyle/>
          <a:p>
            <a:r>
              <a:rPr lang="en-US" sz="4000" dirty="0">
                <a:ea typeface="Times New Roman" panose="02020603050405020304" pitchFamily="18" charset="0"/>
              </a:rPr>
              <a:t>Updates on the Career Technical Education Incentive Grant and the Kindergarten through Grade Twelve Strong Workforce Program</a:t>
            </a:r>
            <a:endParaRPr lang="en-US" sz="40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0F7CA08-B6B4-49CA-9D1A-F71BA85B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343" y="3578469"/>
            <a:ext cx="9381251" cy="7491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Posted by California Department of Education</a:t>
            </a:r>
            <a:br>
              <a:rPr lang="en-US" sz="2400" dirty="0"/>
            </a:br>
            <a:r>
              <a:rPr lang="en-US" sz="2400" dirty="0"/>
              <a:t>November 20,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010A8-D4B0-4FEE-92B9-9DFA8306D6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1407" y="6282029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7934E7AA-586C-4B13-A389-1429762DA247}" type="slidenum">
              <a:rPr lang="en-US" sz="1800" smtClean="0"/>
              <a:pPr algn="r"/>
              <a:t>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180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71E7-B73F-4D19-9BC5-75FC2884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K–12 SWP Applications </a:t>
            </a:r>
            <a:br>
              <a:rPr lang="en-US" dirty="0"/>
            </a:br>
            <a:r>
              <a:rPr lang="en-US" dirty="0"/>
              <a:t>Rounds 1, 2, and 3 </a:t>
            </a:r>
            <a:r>
              <a:rPr lang="en-US" sz="2400" dirty="0"/>
              <a:t>(1)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02A3B45-2099-41B2-A5C5-D7FDFD6EB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41828"/>
              </p:ext>
            </p:extLst>
          </p:nvPr>
        </p:nvGraphicFramePr>
        <p:xfrm>
          <a:off x="838200" y="1825625"/>
          <a:ext cx="10515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464">
                  <a:extLst>
                    <a:ext uri="{9D8B030D-6E8A-4147-A177-3AD203B41FA5}">
                      <a16:colId xmlns:a16="http://schemas.microsoft.com/office/drawing/2014/main" val="17921609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158181741"/>
                    </a:ext>
                  </a:extLst>
                </a:gridCol>
                <a:gridCol w="1922318">
                  <a:extLst>
                    <a:ext uri="{9D8B030D-6E8A-4147-A177-3AD203B41FA5}">
                      <a16:colId xmlns:a16="http://schemas.microsoft.com/office/drawing/2014/main" val="1549870656"/>
                    </a:ext>
                  </a:extLst>
                </a:gridCol>
                <a:gridCol w="2074718">
                  <a:extLst>
                    <a:ext uri="{9D8B030D-6E8A-4147-A177-3AD203B41FA5}">
                      <a16:colId xmlns:a16="http://schemas.microsoft.com/office/drawing/2014/main" val="3335848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Round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Round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Round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67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Total number of applications submitted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304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4172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Total number of applications awarded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(pending)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931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Total amount requested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$265,732,872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$248,574,537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$221,543,026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34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Total amount allocated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$150,000,000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$150,000,000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$150,000,000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11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i="1" dirty="0">
                          <a:solidFill>
                            <a:srgbClr val="000000"/>
                          </a:solidFill>
                        </a:rPr>
                        <a:t>Total amount requested in excess of amount allocated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i="1" dirty="0">
                          <a:solidFill>
                            <a:srgbClr val="000000"/>
                          </a:solidFill>
                        </a:rPr>
                        <a:t>$115,792,872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i="1" dirty="0">
                          <a:solidFill>
                            <a:srgbClr val="000000"/>
                          </a:solidFill>
                        </a:rPr>
                        <a:t>$98,574,537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1" dirty="0">
                          <a:solidFill>
                            <a:srgbClr val="000000"/>
                          </a:solidFill>
                        </a:rPr>
                        <a:t>$71,543,026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463224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670E0-C04F-4BDB-B721-54C76AA431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2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B498-6A7B-5D47-9DC2-7F4CB147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 of K–12 SWP Applications </a:t>
            </a:r>
            <a:br>
              <a:rPr lang="en-US" sz="4000" dirty="0"/>
            </a:br>
            <a:r>
              <a:rPr lang="en-US" sz="4000" dirty="0"/>
              <a:t>Rounds 1, 2, and 3 </a:t>
            </a:r>
            <a:r>
              <a:rPr lang="en-US" sz="2400" dirty="0"/>
              <a:t>(2)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E8109-DCD4-402B-A6F3-8CEB0AB9E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Aft>
                <a:spcPts val="1200"/>
              </a:spcAft>
              <a:buNone/>
              <a:defRPr/>
            </a:pPr>
            <a:r>
              <a:rPr lang="en-US" b="1" dirty="0">
                <a:solidFill>
                  <a:srgbClr val="002F6D"/>
                </a:solidFill>
                <a:latin typeface="Source Sans Pro"/>
              </a:rPr>
              <a:t>Repeat </a:t>
            </a:r>
            <a:r>
              <a:rPr lang="en-US" b="1" dirty="0">
                <a:solidFill>
                  <a:srgbClr val="002F6D"/>
                </a:solidFill>
              </a:rPr>
              <a:t>K–12 </a:t>
            </a:r>
            <a:r>
              <a:rPr lang="en-US" b="1" dirty="0">
                <a:solidFill>
                  <a:srgbClr val="002F6D"/>
                </a:solidFill>
                <a:latin typeface="Source Sans Pro"/>
              </a:rPr>
              <a:t>SWP applicants and awardees: </a:t>
            </a:r>
          </a:p>
          <a:p>
            <a:pPr marL="285750" lvl="0" indent="-285750">
              <a:spcAft>
                <a:spcPts val="1200"/>
              </a:spcAft>
              <a:defRPr/>
            </a:pPr>
            <a:r>
              <a:rPr lang="en-US" dirty="0">
                <a:solidFill>
                  <a:srgbClr val="002F6D"/>
                </a:solidFill>
                <a:latin typeface="Source Sans Pro"/>
              </a:rPr>
              <a:t>74% of applications </a:t>
            </a:r>
            <a:r>
              <a:rPr lang="en-US" b="1" dirty="0">
                <a:solidFill>
                  <a:srgbClr val="002F6D"/>
                </a:solidFill>
                <a:latin typeface="Source Sans Pro"/>
              </a:rPr>
              <a:t>awarded</a:t>
            </a:r>
            <a:r>
              <a:rPr lang="en-US" dirty="0">
                <a:solidFill>
                  <a:srgbClr val="002F6D"/>
                </a:solidFill>
                <a:latin typeface="Source Sans Pro"/>
              </a:rPr>
              <a:t> in Round 2 (174 of 234) were awarded </a:t>
            </a:r>
            <a:r>
              <a:rPr lang="en-US" dirty="0">
                <a:solidFill>
                  <a:srgbClr val="002F6D"/>
                </a:solidFill>
              </a:rPr>
              <a:t>K–12 </a:t>
            </a:r>
            <a:r>
              <a:rPr lang="en-US" dirty="0">
                <a:solidFill>
                  <a:srgbClr val="002F6D"/>
                </a:solidFill>
                <a:latin typeface="Source Sans Pro"/>
              </a:rPr>
              <a:t>SWP funds in Round 1.</a:t>
            </a:r>
          </a:p>
          <a:p>
            <a:pPr marL="285750" lvl="0" indent="-285750">
              <a:spcAft>
                <a:spcPts val="1200"/>
              </a:spcAft>
              <a:defRPr/>
            </a:pPr>
            <a:r>
              <a:rPr lang="en-US" dirty="0">
                <a:solidFill>
                  <a:srgbClr val="002F6D"/>
                </a:solidFill>
                <a:latin typeface="Source Sans Pro"/>
              </a:rPr>
              <a:t>75% of applications </a:t>
            </a:r>
            <a:r>
              <a:rPr lang="en-US" b="1" dirty="0">
                <a:solidFill>
                  <a:srgbClr val="002F6D"/>
                </a:solidFill>
                <a:latin typeface="Source Sans Pro"/>
              </a:rPr>
              <a:t>submitted</a:t>
            </a:r>
            <a:r>
              <a:rPr lang="en-US" dirty="0">
                <a:solidFill>
                  <a:srgbClr val="002F6D"/>
                </a:solidFill>
                <a:latin typeface="Source Sans Pro"/>
              </a:rPr>
              <a:t> in Round 3 (228 of 304) were awarded </a:t>
            </a:r>
            <a:r>
              <a:rPr lang="en-US" dirty="0">
                <a:solidFill>
                  <a:srgbClr val="002F6D"/>
                </a:solidFill>
              </a:rPr>
              <a:t>K–12 </a:t>
            </a:r>
            <a:r>
              <a:rPr lang="en-US" dirty="0">
                <a:solidFill>
                  <a:srgbClr val="002F6D"/>
                </a:solidFill>
                <a:latin typeface="Source Sans Pro"/>
              </a:rPr>
              <a:t>SWP funds in Round 2.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4486D3A-0265-4766-B56B-ADE284A536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1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67F9-D308-4B02-93E6-2C2DF0D3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810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Summary of K–12 SWP Applications by Region </a:t>
            </a:r>
            <a:r>
              <a:rPr lang="en-US" sz="2800" dirty="0"/>
              <a:t>(1)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0E07AD-79F6-4BF7-883B-2AEB3A9A5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921151"/>
              </p:ext>
            </p:extLst>
          </p:nvPr>
        </p:nvGraphicFramePr>
        <p:xfrm>
          <a:off x="838200" y="882650"/>
          <a:ext cx="10515603" cy="460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545">
                  <a:extLst>
                    <a:ext uri="{9D8B030D-6E8A-4147-A177-3AD203B41FA5}">
                      <a16:colId xmlns:a16="http://schemas.microsoft.com/office/drawing/2014/main" val="369171235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89199371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838639832"/>
                    </a:ext>
                  </a:extLst>
                </a:gridCol>
                <a:gridCol w="987137">
                  <a:extLst>
                    <a:ext uri="{9D8B030D-6E8A-4147-A177-3AD203B41FA5}">
                      <a16:colId xmlns:a16="http://schemas.microsoft.com/office/drawing/2014/main" val="1370902248"/>
                    </a:ext>
                  </a:extLst>
                </a:gridCol>
                <a:gridCol w="1589809">
                  <a:extLst>
                    <a:ext uri="{9D8B030D-6E8A-4147-A177-3AD203B41FA5}">
                      <a16:colId xmlns:a16="http://schemas.microsoft.com/office/drawing/2014/main" val="386179573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015711583"/>
                    </a:ext>
                  </a:extLst>
                </a:gridCol>
                <a:gridCol w="1846121">
                  <a:extLst>
                    <a:ext uri="{9D8B030D-6E8A-4147-A177-3AD203B41FA5}">
                      <a16:colId xmlns:a16="http://schemas.microsoft.com/office/drawing/2014/main" val="2726025780"/>
                    </a:ext>
                  </a:extLst>
                </a:gridCol>
              </a:tblGrid>
              <a:tr h="2078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REGION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ROUND 1 APPLICATIONS SUBMITTED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ROUND 1 AMOUNTS REQUESTED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ROUND 2 APPLICATIONS SUBMITTED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ROUND 2 AMOUNTS REQUESTED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ROUND 3 APPLICATIONS SUBMITTED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ROUND 3 AMOUNTS REQUESTED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34999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solidFill>
                            <a:srgbClr val="000000"/>
                          </a:solidFill>
                          <a:effectLst/>
                        </a:rPr>
                        <a:t>Bay Area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69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$62,029,137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$37,894,836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$55,373,167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05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solidFill>
                            <a:srgbClr val="000000"/>
                          </a:solidFill>
                          <a:effectLst/>
                        </a:rPr>
                        <a:t>Central/Mother Lode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$33,928,973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$34,322,714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$23,270,377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749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solidFill>
                            <a:srgbClr val="000000"/>
                          </a:solidFill>
                          <a:effectLst/>
                        </a:rPr>
                        <a:t>Inland Empire/Desert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$33,712,168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$25,343,351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$23,517,762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09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solidFill>
                            <a:srgbClr val="000000"/>
                          </a:solidFill>
                          <a:effectLst/>
                        </a:rPr>
                        <a:t>Los Angeles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93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$48,126,497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$57,080,240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$38,589,956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2666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695FB-D3E8-4EBB-96EA-1C26D4802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6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67F9-D308-4B02-93E6-2C2DF0D3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810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Summary of K–12 SWP Applications by Region </a:t>
            </a:r>
            <a:r>
              <a:rPr lang="en-US" sz="2800" dirty="0"/>
              <a:t>(2)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0E07AD-79F6-4BF7-883B-2AEB3A9A5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187183"/>
              </p:ext>
            </p:extLst>
          </p:nvPr>
        </p:nvGraphicFramePr>
        <p:xfrm>
          <a:off x="838200" y="882650"/>
          <a:ext cx="10515603" cy="460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545">
                  <a:extLst>
                    <a:ext uri="{9D8B030D-6E8A-4147-A177-3AD203B41FA5}">
                      <a16:colId xmlns:a16="http://schemas.microsoft.com/office/drawing/2014/main" val="369171235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89199371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838639832"/>
                    </a:ext>
                  </a:extLst>
                </a:gridCol>
                <a:gridCol w="987137">
                  <a:extLst>
                    <a:ext uri="{9D8B030D-6E8A-4147-A177-3AD203B41FA5}">
                      <a16:colId xmlns:a16="http://schemas.microsoft.com/office/drawing/2014/main" val="1370902248"/>
                    </a:ext>
                  </a:extLst>
                </a:gridCol>
                <a:gridCol w="1589809">
                  <a:extLst>
                    <a:ext uri="{9D8B030D-6E8A-4147-A177-3AD203B41FA5}">
                      <a16:colId xmlns:a16="http://schemas.microsoft.com/office/drawing/2014/main" val="386179573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015711583"/>
                    </a:ext>
                  </a:extLst>
                </a:gridCol>
                <a:gridCol w="1846121">
                  <a:extLst>
                    <a:ext uri="{9D8B030D-6E8A-4147-A177-3AD203B41FA5}">
                      <a16:colId xmlns:a16="http://schemas.microsoft.com/office/drawing/2014/main" val="2726025780"/>
                    </a:ext>
                  </a:extLst>
                </a:gridCol>
              </a:tblGrid>
              <a:tr h="2078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REGION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ROUND 1 APPLICATIONS SUBMITTED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ROUND 1 AMOUNTS REQUESTED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ROUND 2 APPLICATIONS SUBMITTED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ROUND 2 AMOUNTS REQUESTED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ROUND 3 APPLICATIONS SUBMITTED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ROUND 3 AMOUNTS REQUESTED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34999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solidFill>
                            <a:srgbClr val="000000"/>
                          </a:solidFill>
                          <a:effectLst/>
                        </a:rPr>
                        <a:t>North/Far North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148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$27,755,195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87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$30,068,891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$26,045,421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05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solidFill>
                            <a:srgbClr val="000000"/>
                          </a:solidFill>
                          <a:effectLst/>
                        </a:rPr>
                        <a:t>Orange County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$23,167,497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$17,216,216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$17,294,418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749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solidFill>
                            <a:srgbClr val="000000"/>
                          </a:solidFill>
                          <a:effectLst/>
                        </a:rPr>
                        <a:t>San Diego/Imperial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$26,656,301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$24,695,087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$19,900,295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09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solidFill>
                            <a:srgbClr val="000000"/>
                          </a:solidFill>
                          <a:effectLst/>
                        </a:rPr>
                        <a:t>South Central Coast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$13,125,362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spc="-10" dirty="0">
                          <a:solidFill>
                            <a:srgbClr val="000000"/>
                          </a:solidFill>
                          <a:effectLst/>
                        </a:rPr>
                        <a:t>$21,953,202</a:t>
                      </a:r>
                      <a:endParaRPr lang="en-US" sz="2400" b="0" kern="120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$17,551,630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2666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695FB-D3E8-4EBB-96EA-1C26D4802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1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626B-4F42-479F-AE0F-70F9BBF5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Summary of K–12 SWP Applications by Region </a:t>
            </a:r>
            <a:r>
              <a:rPr lang="en-US" sz="3200" dirty="0"/>
              <a:t>(3)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43A9-686D-4B3F-9408-5A20663B7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0000"/>
                </a:solidFill>
              </a:rPr>
              <a:t>TOTALS:</a:t>
            </a:r>
          </a:p>
          <a:p>
            <a:r>
              <a:rPr lang="en-US" b="1" dirty="0">
                <a:solidFill>
                  <a:srgbClr val="000000"/>
                </a:solidFill>
              </a:rPr>
              <a:t>Round One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478 applications received requesting $268,501,130</a:t>
            </a:r>
          </a:p>
          <a:p>
            <a:r>
              <a:rPr lang="en-US" b="1" dirty="0">
                <a:solidFill>
                  <a:srgbClr val="000000"/>
                </a:solidFill>
              </a:rPr>
              <a:t>Round Two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302 applications received requesting $248,574,537</a:t>
            </a:r>
          </a:p>
          <a:p>
            <a:r>
              <a:rPr lang="en-US" b="1" dirty="0">
                <a:solidFill>
                  <a:srgbClr val="000000"/>
                </a:solidFill>
              </a:rPr>
              <a:t>Round Three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304 applications received requesting $221,543,026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6055E-747B-4C6C-96B1-3CB9D992F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4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B498-6A7B-5D47-9DC2-7F4CB147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K–12 SWP Round 3 Selection Committee </a:t>
            </a:r>
            <a:r>
              <a:rPr lang="en-US" sz="2400" dirty="0"/>
              <a:t>(1)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D5749-D76B-BD41-9921-47C933BBD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427"/>
            <a:ext cx="10515600" cy="413971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600" dirty="0">
                <a:solidFill>
                  <a:srgbClr val="000000"/>
                </a:solidFill>
              </a:rPr>
              <a:t>Approximately 188 Selection Committee members are currently participating in the Round 3 review and award process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600" dirty="0">
                <a:solidFill>
                  <a:srgbClr val="000000"/>
                </a:solidFill>
              </a:rPr>
              <a:t>Over half (52%) of Round 3 Selection Committee members are returning from Round 2.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600" dirty="0">
                <a:solidFill>
                  <a:srgbClr val="000000"/>
                </a:solidFill>
              </a:rPr>
              <a:t>A majority of Round 3 members represent LEAs (52%), followed by Community Colleges (26%), Business and Industry (11%), and Other (9% Workforce Development Boards, nonprofits, government offices).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4486D3A-0265-4766-B56B-ADE284A536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7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B498-6A7B-5D47-9DC2-7F4CB147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K–12 SWP Round 3 Selection Committee </a:t>
            </a:r>
            <a:r>
              <a:rPr lang="en-US" sz="2400" dirty="0"/>
              <a:t>(2)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D5749-D76B-BD41-9921-47C933BBD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427"/>
            <a:ext cx="10515600" cy="413971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600" dirty="0">
                <a:solidFill>
                  <a:srgbClr val="000000"/>
                </a:solidFill>
              </a:rPr>
              <a:t>The CCCCO provided Regional Chairs and kindergarten through grade fourteen (K–14) Technical Assistance Providers (TAPs) with standard training materials including, agendas, calibration tools, and K–12 SWP resources.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600" dirty="0">
                <a:solidFill>
                  <a:srgbClr val="000000"/>
                </a:solidFill>
              </a:rPr>
              <a:t>All received training on the intent of K–12 SWP, their region’s priorities, scoring and calibrating applications, and importance of remaining impartial.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4486D3A-0265-4766-B56B-ADE284A536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4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6243-50EF-46FE-9B65-ED8B21F9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>
                <a:sym typeface="Source Sans Pro"/>
              </a:rPr>
              <a:t>–</a:t>
            </a:r>
            <a:r>
              <a:rPr lang="en-US" dirty="0"/>
              <a:t>12 SWP 2020 Timeline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8B4A95-D4F7-4495-9223-E5AB73189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83525"/>
              </p:ext>
            </p:extLst>
          </p:nvPr>
        </p:nvGraphicFramePr>
        <p:xfrm>
          <a:off x="838200" y="1825625"/>
          <a:ext cx="10515600" cy="3782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573">
                  <a:extLst>
                    <a:ext uri="{9D8B030D-6E8A-4147-A177-3AD203B41FA5}">
                      <a16:colId xmlns:a16="http://schemas.microsoft.com/office/drawing/2014/main" val="1103959190"/>
                    </a:ext>
                  </a:extLst>
                </a:gridCol>
                <a:gridCol w="7665027">
                  <a:extLst>
                    <a:ext uri="{9D8B030D-6E8A-4147-A177-3AD203B41FA5}">
                      <a16:colId xmlns:a16="http://schemas.microsoft.com/office/drawing/2014/main" val="200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ym typeface="Source Sans Pro"/>
                        </a:rPr>
                        <a:t>DATE</a:t>
                      </a:r>
                      <a:endParaRPr sz="2400" b="1" dirty="0"/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Source Sans Pro"/>
                        </a:rPr>
                        <a:t>EVENT</a:t>
                      </a:r>
                      <a:endParaRPr sz="2400" b="1" dirty="0"/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317954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sym typeface="Source Sans Pro"/>
                        </a:rPr>
                        <a:t>October 16, 2020</a:t>
                      </a:r>
                      <a:endParaRPr sz="2400" dirty="0">
                        <a:solidFill>
                          <a:srgbClr val="000000"/>
                        </a:solidFill>
                      </a:endParaRPr>
                    </a:p>
                  </a:txBody>
                  <a:tcPr marL="54593" marR="36820" marT="27296" marB="2729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sym typeface="Source Sans Pro"/>
                        </a:rPr>
                        <a:t>K–12 SWP Applications due in NOVA system</a:t>
                      </a:r>
                      <a:endParaRPr sz="2400" dirty="0">
                        <a:solidFill>
                          <a:srgbClr val="000000"/>
                        </a:solidFill>
                      </a:endParaRPr>
                    </a:p>
                  </a:txBody>
                  <a:tcPr marL="54593" marR="36820" marT="27296" marB="27296" anchor="ctr"/>
                </a:tc>
                <a:extLst>
                  <a:ext uri="{0D108BD9-81ED-4DB2-BD59-A6C34878D82A}">
                    <a16:rowId xmlns:a16="http://schemas.microsoft.com/office/drawing/2014/main" val="401923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October 19-23, 2020</a:t>
                      </a:r>
                      <a:endParaRPr sz="2400" dirty="0">
                        <a:solidFill>
                          <a:srgbClr val="000000"/>
                        </a:solidFill>
                      </a:endParaRPr>
                    </a:p>
                  </a:txBody>
                  <a:tcPr marL="54593" marR="36820" marT="27296" marB="2729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Selection Committee member training</a:t>
                      </a:r>
                      <a:endParaRPr sz="2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593" marR="36820" marT="27296" marB="27296" anchor="ctr"/>
                </a:tc>
                <a:extLst>
                  <a:ext uri="{0D108BD9-81ED-4DB2-BD59-A6C34878D82A}">
                    <a16:rowId xmlns:a16="http://schemas.microsoft.com/office/drawing/2014/main" val="311385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sym typeface="Source Sans Pro"/>
                        </a:rPr>
                        <a:t>October 26 – </a:t>
                      </a:r>
                    </a:p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sym typeface="Source Sans Pro"/>
                        </a:rPr>
                        <a:t>November 20, 2020</a:t>
                      </a:r>
                      <a:endParaRPr sz="2400" dirty="0">
                        <a:solidFill>
                          <a:srgbClr val="000000"/>
                        </a:solidFill>
                      </a:endParaRPr>
                    </a:p>
                  </a:txBody>
                  <a:tcPr marL="54593" marR="36820" marT="27296" marB="2729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"/>
                        </a:rPr>
                        <a:t>Selection Committees review applications and submit nominations of proposed grantees to CCCCO</a:t>
                      </a:r>
                      <a:endParaRPr sz="2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593" marR="36820" marT="27296" marB="27296" anchor="ctr"/>
                </a:tc>
                <a:extLst>
                  <a:ext uri="{0D108BD9-81ED-4DB2-BD59-A6C34878D82A}">
                    <a16:rowId xmlns:a16="http://schemas.microsoft.com/office/drawing/2014/main" val="261043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sym typeface="Source Sans Pro"/>
                        </a:rPr>
                        <a:t>November 25, 2020</a:t>
                      </a:r>
                      <a:endParaRPr sz="2400" dirty="0">
                        <a:solidFill>
                          <a:srgbClr val="000000"/>
                        </a:solidFill>
                      </a:endParaRPr>
                    </a:p>
                  </a:txBody>
                  <a:tcPr marL="54593" marR="36820" marT="27296" marB="2729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sym typeface="Source Sans Pro"/>
                        </a:rPr>
                        <a:t>K–12 SWP preliminary awards announced</a:t>
                      </a:r>
                      <a:endParaRPr sz="2400" dirty="0">
                        <a:solidFill>
                          <a:srgbClr val="000000"/>
                        </a:solidFill>
                      </a:endParaRPr>
                    </a:p>
                  </a:txBody>
                  <a:tcPr marL="54593" marR="36820" marT="27296" marB="27296" anchor="ctr"/>
                </a:tc>
                <a:extLst>
                  <a:ext uri="{0D108BD9-81ED-4DB2-BD59-A6C34878D82A}">
                    <a16:rowId xmlns:a16="http://schemas.microsoft.com/office/drawing/2014/main" val="360473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December 9, 2020</a:t>
                      </a:r>
                      <a:endParaRPr sz="2400" dirty="0">
                        <a:solidFill>
                          <a:srgbClr val="000000"/>
                        </a:solidFill>
                      </a:endParaRPr>
                    </a:p>
                  </a:txBody>
                  <a:tcPr marL="54593" marR="36820" marT="27296" marB="2729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Appeals due to the Strong Workforce Program Regional Consortium</a:t>
                      </a:r>
                      <a:endParaRPr sz="2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593" marR="36820" marT="27296" marB="27296" anchor="ctr"/>
                </a:tc>
                <a:extLst>
                  <a:ext uri="{0D108BD9-81ED-4DB2-BD59-A6C34878D82A}">
                    <a16:rowId xmlns:a16="http://schemas.microsoft.com/office/drawing/2014/main" val="286061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January 15, 2021</a:t>
                      </a:r>
                      <a:endParaRPr sz="2400" dirty="0">
                        <a:solidFill>
                          <a:srgbClr val="000000"/>
                        </a:solidFill>
                      </a:endParaRPr>
                    </a:p>
                  </a:txBody>
                  <a:tcPr marL="54593" marR="36820" marT="27296" marB="2729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Regional Consortia communicate intent to award funds to LEAs and initiate 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ubcontract process </a:t>
                      </a:r>
                      <a:endParaRPr sz="2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593" marR="36820" marT="27296" marB="27296" anchor="ctr"/>
                </a:tc>
                <a:extLst>
                  <a:ext uri="{0D108BD9-81ED-4DB2-BD59-A6C34878D82A}">
                    <a16:rowId xmlns:a16="http://schemas.microsoft.com/office/drawing/2014/main" val="252832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January 2021</a:t>
                      </a:r>
                      <a:endParaRPr sz="2400" dirty="0">
                        <a:solidFill>
                          <a:srgbClr val="000000"/>
                        </a:solidFill>
                      </a:endParaRPr>
                    </a:p>
                  </a:txBody>
                  <a:tcPr marL="54593" marR="36820" marT="27296" marB="2729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ource Sans Pro"/>
                        </a:rPr>
                        <a:t>–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 SWP Round 3 project term begins</a:t>
                      </a:r>
                      <a:endParaRPr sz="2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593" marR="36820" marT="27296" marB="27296" anchor="ctr"/>
                </a:tc>
                <a:extLst>
                  <a:ext uri="{0D108BD9-81ED-4DB2-BD59-A6C34878D82A}">
                    <a16:rowId xmlns:a16="http://schemas.microsoft.com/office/drawing/2014/main" val="345808681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0B378-AEFB-422E-A177-BBCB9754E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68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9448-E8A3-44E8-9DD0-F008F783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1851" cy="1325563"/>
          </a:xfrm>
        </p:spPr>
        <p:txBody>
          <a:bodyPr>
            <a:noAutofit/>
          </a:bodyPr>
          <a:lstStyle/>
          <a:p>
            <a:r>
              <a:rPr lang="en-US" sz="4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Measuring the Work of </a:t>
            </a:r>
            <a:r>
              <a:rPr lang="en-US" sz="4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K–12 SWP Round 1 Grantees </a:t>
            </a:r>
            <a:br>
              <a:rPr lang="en-US" sz="3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</a:br>
            <a:r>
              <a:rPr lang="en-US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Survey Response Rates </a:t>
            </a:r>
            <a:r>
              <a:rPr 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(1)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3F221-59F4-4BF1-AF4B-8F59371B1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085AAA6-A739-0149-9331-72DD245FC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60348"/>
              </p:ext>
            </p:extLst>
          </p:nvPr>
        </p:nvGraphicFramePr>
        <p:xfrm>
          <a:off x="1375170" y="1546263"/>
          <a:ext cx="9441659" cy="375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224">
                  <a:extLst>
                    <a:ext uri="{9D8B030D-6E8A-4147-A177-3AD203B41FA5}">
                      <a16:colId xmlns:a16="http://schemas.microsoft.com/office/drawing/2014/main" val="2126658391"/>
                    </a:ext>
                  </a:extLst>
                </a:gridCol>
                <a:gridCol w="1997598">
                  <a:extLst>
                    <a:ext uri="{9D8B030D-6E8A-4147-A177-3AD203B41FA5}">
                      <a16:colId xmlns:a16="http://schemas.microsoft.com/office/drawing/2014/main" val="3367610755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74721208"/>
                    </a:ext>
                  </a:extLst>
                </a:gridCol>
                <a:gridCol w="2486024">
                  <a:extLst>
                    <a:ext uri="{9D8B030D-6E8A-4147-A177-3AD203B41FA5}">
                      <a16:colId xmlns:a16="http://schemas.microsoft.com/office/drawing/2014/main" val="1372435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NUMBER OF DISTINCT AGENCY GRANTS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NUMBER OF SURVEYS 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PERCENT OF SURVEYS COMPLETED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840703"/>
                  </a:ext>
                </a:extLst>
              </a:tr>
              <a:tr h="3139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Bay Area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976818115"/>
                  </a:ext>
                </a:extLst>
              </a:tr>
              <a:tr h="3784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Central/Mother Lode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2890683263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Inland Empire/Desert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439022733"/>
                  </a:ext>
                </a:extLst>
              </a:tr>
              <a:tr h="3644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Los Angeles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1315732464"/>
                  </a:ext>
                </a:extLst>
              </a:tr>
              <a:tr h="3146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North/Far North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186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227292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78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9448-E8A3-44E8-9DD0-F008F783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1851" cy="1325563"/>
          </a:xfrm>
        </p:spPr>
        <p:txBody>
          <a:bodyPr>
            <a:noAutofit/>
          </a:bodyPr>
          <a:lstStyle/>
          <a:p>
            <a:r>
              <a:rPr lang="en-US" sz="4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Measuring the Work of </a:t>
            </a:r>
            <a:r>
              <a:rPr lang="en-US" sz="4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K–12 SWP Round 1 Grantees </a:t>
            </a:r>
            <a:br>
              <a:rPr lang="en-US" sz="3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</a:br>
            <a:r>
              <a:rPr lang="en-US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Survey Response Rates </a:t>
            </a:r>
            <a:r>
              <a:rPr 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(2)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3F221-59F4-4BF1-AF4B-8F59371B1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085AAA6-A739-0149-9331-72DD245FC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879862"/>
              </p:ext>
            </p:extLst>
          </p:nvPr>
        </p:nvGraphicFramePr>
        <p:xfrm>
          <a:off x="1375170" y="1546263"/>
          <a:ext cx="9441659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224">
                  <a:extLst>
                    <a:ext uri="{9D8B030D-6E8A-4147-A177-3AD203B41FA5}">
                      <a16:colId xmlns:a16="http://schemas.microsoft.com/office/drawing/2014/main" val="2126658391"/>
                    </a:ext>
                  </a:extLst>
                </a:gridCol>
                <a:gridCol w="1997598">
                  <a:extLst>
                    <a:ext uri="{9D8B030D-6E8A-4147-A177-3AD203B41FA5}">
                      <a16:colId xmlns:a16="http://schemas.microsoft.com/office/drawing/2014/main" val="3367610755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74721208"/>
                    </a:ext>
                  </a:extLst>
                </a:gridCol>
                <a:gridCol w="2486024">
                  <a:extLst>
                    <a:ext uri="{9D8B030D-6E8A-4147-A177-3AD203B41FA5}">
                      <a16:colId xmlns:a16="http://schemas.microsoft.com/office/drawing/2014/main" val="1372435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NUMBER OF DISTINCT AGENCY GRANTS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NUMBER OF SURVEYS 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PERCENT OF SURVEYS COMPLETED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840703"/>
                  </a:ext>
                </a:extLst>
              </a:tr>
              <a:tr h="3790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Orange County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26344056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San Diego/Imperial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2561383063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South Central Coast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+mj-cs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909679714"/>
                  </a:ext>
                </a:extLst>
              </a:tr>
              <a:tr h="4288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Source Sans Pro" panose="020B0503030403020204" pitchFamily="34" charset="0"/>
                          <a:cs typeface="+mj-cs"/>
                        </a:rPr>
                        <a:t>TOTAL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651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590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3309364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48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D185-47A7-43B7-B382-F76C04C8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Item 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79C7-245B-4A04-806C-6EDDA8E7C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2400" dirty="0">
                <a:ea typeface="Times New Roman" panose="02020603050405020304" pitchFamily="18" charset="0"/>
              </a:rPr>
              <a:t>The 2020–21 Career Technical Education Incentive Grant (CTEIG) Application 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ea typeface="Times New Roman" panose="02020603050405020304" pitchFamily="18" charset="0"/>
              </a:rPr>
              <a:t>The 2020–21 Kindergarten through Grade Twelve Strong Workforce Program (K–12 SWP) Application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ea typeface="Times New Roman" panose="02020603050405020304" pitchFamily="18" charset="0"/>
              </a:rPr>
              <a:t>Memorandum of Understanding (MOU) on Data Sharing between the California Department of Education (CDE) and the California Community Colleges Chancellor’s Office (CCCCO)</a:t>
            </a:r>
          </a:p>
          <a:p>
            <a:r>
              <a:rPr lang="en-US" sz="2400" dirty="0">
                <a:ea typeface="Times New Roman" panose="02020603050405020304" pitchFamily="18" charset="0"/>
              </a:rPr>
              <a:t>Recommendations on the 2020 CTEIG and K–12 SWP Metrics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B0C70-B2C2-4DDE-8218-C176B1998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z="1800" smtClean="0"/>
              <a:pPr/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240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F2C537-97D0-2E4B-B08F-87DF1775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Measuring the Work of </a:t>
            </a:r>
            <a:r>
              <a:rPr lang="en-US" sz="3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K–12 SWP Round 1 Grantees </a:t>
            </a:r>
            <a:br>
              <a:rPr lang="en-US" sz="3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</a:br>
            <a:r>
              <a:rPr lang="en-US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Preliminary Observations 1</a:t>
            </a:r>
            <a:endParaRPr lang="en-US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CC8D6-BE91-4C76-B5BC-EE1C8CA2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60375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700"/>
              <a:buNone/>
              <a:defRPr/>
            </a:pPr>
            <a:r>
              <a:rPr lang="en-US" sz="3300" dirty="0">
                <a:solidFill>
                  <a:srgbClr val="000000"/>
                </a:solidFill>
                <a:latin typeface="Source Sans Pro"/>
                <a:ea typeface="Source Sans Pro"/>
                <a:sym typeface="Helvetica Neue"/>
              </a:rPr>
              <a:t>How round 1 funds were allocated, by purpose of work (N=590):</a:t>
            </a:r>
          </a:p>
          <a:p>
            <a:pPr marL="1258888" lvl="1" indent="-341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700"/>
              <a:defRPr/>
            </a:pPr>
            <a:r>
              <a:rPr lang="en-US" sz="3000" dirty="0">
                <a:solidFill>
                  <a:srgbClr val="000000"/>
                </a:solidFill>
                <a:latin typeface="Source Sans Pro"/>
                <a:ea typeface="Source Sans Pro"/>
                <a:sym typeface="Helvetica Neue"/>
              </a:rPr>
              <a:t>39%: Implement Cross-Sector Work </a:t>
            </a:r>
          </a:p>
          <a:p>
            <a:pPr marL="1258888" lvl="1" indent="-341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700"/>
              <a:defRPr/>
            </a:pPr>
            <a:r>
              <a:rPr lang="en-US" sz="3000" dirty="0">
                <a:solidFill>
                  <a:srgbClr val="000000"/>
                </a:solidFill>
                <a:latin typeface="Source Sans Pro"/>
                <a:ea typeface="Source Sans Pro"/>
                <a:sym typeface="Helvetica Neue"/>
              </a:rPr>
              <a:t>25%: Improve and/or Modify an Existing Pathway</a:t>
            </a:r>
          </a:p>
          <a:p>
            <a:pPr marL="1258888" lvl="1" indent="-341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700"/>
              <a:defRPr/>
            </a:pPr>
            <a:r>
              <a:rPr lang="en-US" sz="3000" dirty="0">
                <a:solidFill>
                  <a:srgbClr val="000000"/>
                </a:solidFill>
                <a:latin typeface="Source Sans Pro"/>
                <a:ea typeface="Source Sans Pro"/>
                <a:sym typeface="Helvetica Neue"/>
              </a:rPr>
              <a:t>7%: Expand and/or Scale an Existing Pathway</a:t>
            </a:r>
          </a:p>
          <a:p>
            <a:pPr marL="1258888" lvl="1" indent="-341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700"/>
              <a:defRPr/>
            </a:pPr>
            <a:r>
              <a:rPr lang="en-US" sz="3000" dirty="0">
                <a:solidFill>
                  <a:srgbClr val="000000"/>
                </a:solidFill>
                <a:latin typeface="Source Sans Pro"/>
                <a:ea typeface="Source Sans Pro"/>
                <a:sym typeface="Helvetica Neue"/>
              </a:rPr>
              <a:t>4%: Create a New Pathway</a:t>
            </a:r>
          </a:p>
          <a:p>
            <a:pPr marL="1258888" lvl="1" indent="-341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700"/>
              <a:defRPr/>
            </a:pPr>
            <a:endParaRPr lang="en-US" sz="3000" i="1" dirty="0">
              <a:solidFill>
                <a:srgbClr val="000000"/>
              </a:solidFill>
              <a:latin typeface="Source Sans Pro"/>
              <a:ea typeface="Source Sans Pro"/>
              <a:sym typeface="Helvetica Neue"/>
            </a:endParaRPr>
          </a:p>
          <a:p>
            <a:pPr marL="91757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700"/>
              <a:buNone/>
              <a:defRPr/>
            </a:pPr>
            <a:r>
              <a:rPr lang="en-US" sz="3000" i="1" dirty="0">
                <a:solidFill>
                  <a:srgbClr val="000000"/>
                </a:solidFill>
                <a:latin typeface="Source Sans Pro"/>
                <a:ea typeface="Source Sans Pro"/>
                <a:sym typeface="Helvetica Neue"/>
              </a:rPr>
              <a:t>25% of grantees selected more than one of the above purposes of work.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635D3-076E-4F7C-AF61-1F4313FD8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0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0332-CB20-984C-832C-2FD0B452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932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Measuring the Work of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K–12 SWP Round 1 Grantees </a:t>
            </a:r>
            <a:br>
              <a:rPr lang="en-US" sz="4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</a:br>
            <a:r>
              <a:rPr lang="en-US" sz="32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Preliminary Observations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01C60-22C2-194C-AC6F-EC41A65E9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5480" cy="3654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  <a:sym typeface="Helvetica Neue"/>
              </a:rPr>
              <a:t>How round 1 funds were allocated, by s</a:t>
            </a:r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</a:rPr>
              <a:t>pecific strategies or activities (N=548):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76%: Integrating career readiness/soft skills into CTE courses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74%: Procuring equipment and/or materials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74%: Embedding work-based learning into course curriculum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7D133-BFE0-EF4C-A79A-DDA82F2A5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27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F2DA4D-E031-2B46-9B30-F50D4E6E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932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Measuring the Work of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K–12 SWP Round 1 Grantees </a:t>
            </a:r>
            <a:br>
              <a:rPr lang="en-US" sz="4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</a:br>
            <a:r>
              <a:rPr lang="en-US" sz="32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Preliminary Observations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74C8-2B83-804B-BEFB-80BF7FB4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ource Sans Pro"/>
                <a:ea typeface="Source Sans Pro"/>
                <a:sym typeface="Helvetica Neue"/>
              </a:rPr>
              <a:t>How round 1 funds were allocated, by CTE Sector (Top 5 Sectors)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28AB6AB-289B-9948-A0B8-FC45F2A9C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47182"/>
              </p:ext>
            </p:extLst>
          </p:nvPr>
        </p:nvGraphicFramePr>
        <p:xfrm>
          <a:off x="957580" y="2405741"/>
          <a:ext cx="1027684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854">
                  <a:extLst>
                    <a:ext uri="{9D8B030D-6E8A-4147-A177-3AD203B41FA5}">
                      <a16:colId xmlns:a16="http://schemas.microsoft.com/office/drawing/2014/main" val="966669105"/>
                    </a:ext>
                  </a:extLst>
                </a:gridCol>
                <a:gridCol w="2241451">
                  <a:extLst>
                    <a:ext uri="{9D8B030D-6E8A-4147-A177-3AD203B41FA5}">
                      <a16:colId xmlns:a16="http://schemas.microsoft.com/office/drawing/2014/main" val="3380892769"/>
                    </a:ext>
                  </a:extLst>
                </a:gridCol>
                <a:gridCol w="1818535">
                  <a:extLst>
                    <a:ext uri="{9D8B030D-6E8A-4147-A177-3AD203B41FA5}">
                      <a16:colId xmlns:a16="http://schemas.microsoft.com/office/drawing/2014/main" val="2927392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CTE Sector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Agency Grants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Courses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07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Science and Medical Technology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798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5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Arts, Media, and Entertainment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1178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764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and Communication Technologies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436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9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Transportation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41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Agriculture and Natural Resources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55614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B1191-7A2A-8547-ACBF-C12FEDF86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9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7E0C-0EB4-4A9E-B682-E30F8DDF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7538" cy="1325563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/>
              <a:t>12 SWP Key Talent: Tiered System of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870DD-4091-4E0D-BFE7-E2B6D785B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Key Talent: Tiered System of Support </a:t>
            </a:r>
          </a:p>
          <a:p>
            <a:pPr>
              <a:spcBef>
                <a:spcPts val="0"/>
              </a:spcBef>
              <a:buFont typeface="Wingdings"/>
              <a:buChar char="Ø"/>
            </a:pPr>
            <a:r>
              <a:rPr lang="en-US" dirty="0">
                <a:solidFill>
                  <a:srgbClr val="000000"/>
                </a:solidFill>
              </a:rPr>
              <a:t>K–14 TAPs and K–12 Pathway Coordinators (PCs) received training in how to complete the survey, how to access data, and how to support LEAs to complete the survey.</a:t>
            </a:r>
          </a:p>
          <a:p>
            <a:pPr>
              <a:spcBef>
                <a:spcPts val="0"/>
              </a:spcBef>
              <a:buFont typeface="Wingdings"/>
              <a:buChar char="Ø"/>
            </a:pPr>
            <a:r>
              <a:rPr lang="en-US" dirty="0">
                <a:solidFill>
                  <a:srgbClr val="000000"/>
                </a:solidFill>
              </a:rPr>
              <a:t>K–14 TAPs received additional training on how to support K–12 PCs. </a:t>
            </a:r>
          </a:p>
          <a:p>
            <a:pPr>
              <a:spcBef>
                <a:spcPts val="0"/>
              </a:spcBef>
              <a:buFont typeface="Wingdings"/>
              <a:buChar char="Ø"/>
            </a:pPr>
            <a:r>
              <a:rPr lang="en-US" dirty="0">
                <a:solidFill>
                  <a:srgbClr val="000000"/>
                </a:solidFill>
              </a:rPr>
              <a:t>K–12 PCs worked directly with LEAs to ensure receipt and completion of survey.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E6A34-C7AF-4083-8BE5-556564D8C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13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2EDA-E1B7-DA43-8640-0C388F82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1838" cy="1325563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/>
              <a:t>14 TAPs by Region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F33632-F42A-6945-83F3-BF82C2C82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358512"/>
              </p:ext>
            </p:extLst>
          </p:nvPr>
        </p:nvGraphicFramePr>
        <p:xfrm>
          <a:off x="838200" y="1500189"/>
          <a:ext cx="10515600" cy="419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925">
                  <a:extLst>
                    <a:ext uri="{9D8B030D-6E8A-4147-A177-3AD203B41FA5}">
                      <a16:colId xmlns:a16="http://schemas.microsoft.com/office/drawing/2014/main" val="2126658391"/>
                    </a:ext>
                  </a:extLst>
                </a:gridCol>
                <a:gridCol w="6924675">
                  <a:extLst>
                    <a:ext uri="{9D8B030D-6E8A-4147-A177-3AD203B41FA5}">
                      <a16:colId xmlns:a16="http://schemas.microsoft.com/office/drawing/2014/main" val="3367610755"/>
                    </a:ext>
                  </a:extLst>
                </a:gridCol>
              </a:tblGrid>
              <a:tr h="64293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K</a:t>
                      </a:r>
                      <a:r>
                        <a:rPr lang="en-US" sz="2400" dirty="0">
                          <a:extLst>
                            <a:ext uri="http://customooxmlschemas.google.com/">
          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          </a:ext>
                          </a:extLst>
                        </a:rPr>
                        <a:t>–</a:t>
                      </a:r>
                      <a:r>
                        <a:rPr lang="en-US" sz="2400" dirty="0">
                          <a:latin typeface="+mj-lt"/>
                        </a:rPr>
                        <a:t>14 TAPs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84070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Bay Area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Sharon Turner &amp; Don Harjo Daves-Rougeaux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976818115"/>
                  </a:ext>
                </a:extLst>
              </a:tr>
              <a:tr h="428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Central/Mother Lode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Diane Baeza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2890683263"/>
                  </a:ext>
                </a:extLst>
              </a:tr>
              <a:tr h="428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Inland Empire/Desert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Stephanie Murillo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439022733"/>
                  </a:ext>
                </a:extLst>
              </a:tr>
              <a:tr h="428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Los Angeles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Amy Kaufman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1315732464"/>
                  </a:ext>
                </a:extLst>
              </a:tr>
              <a:tr h="428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North/Far North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Tanya Meyer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2272929153"/>
                  </a:ext>
                </a:extLst>
              </a:tr>
              <a:tr h="428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Orange County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Gustavo Chamorro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2634405623"/>
                  </a:ext>
                </a:extLst>
              </a:tr>
              <a:tr h="428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San Diego/Imperial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Leslie Wisdom 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2561383063"/>
                  </a:ext>
                </a:extLst>
              </a:tr>
              <a:tr h="428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South Central Coast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Dr. Giselle Bice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9096797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77C0C-0912-0C48-AD8E-B95762C68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2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2EDA-E1B7-DA43-8640-0C388F82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1838" cy="1325563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/>
              <a:t>12 PCs by Region </a:t>
            </a:r>
            <a:r>
              <a:rPr lang="en-US" sz="2400" dirty="0"/>
              <a:t>(1)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F33632-F42A-6945-83F3-BF82C2C82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132818"/>
              </p:ext>
            </p:extLst>
          </p:nvPr>
        </p:nvGraphicFramePr>
        <p:xfrm>
          <a:off x="838200" y="1312994"/>
          <a:ext cx="10891837" cy="302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59">
                  <a:extLst>
                    <a:ext uri="{9D8B030D-6E8A-4147-A177-3AD203B41FA5}">
                      <a16:colId xmlns:a16="http://schemas.microsoft.com/office/drawing/2014/main" val="2126658391"/>
                    </a:ext>
                  </a:extLst>
                </a:gridCol>
                <a:gridCol w="2786842">
                  <a:extLst>
                    <a:ext uri="{9D8B030D-6E8A-4147-A177-3AD203B41FA5}">
                      <a16:colId xmlns:a16="http://schemas.microsoft.com/office/drawing/2014/main" val="3367610755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317179559"/>
                    </a:ext>
                  </a:extLst>
                </a:gridCol>
                <a:gridCol w="2071686">
                  <a:extLst>
                    <a:ext uri="{9D8B030D-6E8A-4147-A177-3AD203B41FA5}">
                      <a16:colId xmlns:a16="http://schemas.microsoft.com/office/drawing/2014/main" val="891980297"/>
                    </a:ext>
                  </a:extLst>
                </a:gridCol>
              </a:tblGrid>
              <a:tr h="471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HIRED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ALLOCATED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PERCENT FILLED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840703"/>
                  </a:ext>
                </a:extLst>
              </a:tr>
              <a:tr h="1005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Bay Area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18*</a:t>
                      </a: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54610" marR="54610" marT="36830" marB="36830" anchor="ctr"/>
                </a:tc>
                <a:extLst>
                  <a:ext uri="{0D108BD9-81ED-4DB2-BD59-A6C34878D82A}">
                    <a16:rowId xmlns:a16="http://schemas.microsoft.com/office/drawing/2014/main" val="976818115"/>
                  </a:ext>
                </a:extLst>
              </a:tr>
              <a:tr h="377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Central/Mother Lode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7 + (1) turnover</a:t>
                      </a: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88 %</a:t>
                      </a:r>
                    </a:p>
                  </a:txBody>
                  <a:tcPr marL="54610" marR="54610" marT="36830" marB="36830" anchor="ctr"/>
                </a:tc>
                <a:extLst>
                  <a:ext uri="{0D108BD9-81ED-4DB2-BD59-A6C34878D82A}">
                    <a16:rowId xmlns:a16="http://schemas.microsoft.com/office/drawing/2014/main" val="2890683263"/>
                  </a:ext>
                </a:extLst>
              </a:tr>
              <a:tr h="2807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Inland Empire/Desert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54610" marR="54610" marT="36830" marB="36830" anchor="ctr"/>
                </a:tc>
                <a:extLst>
                  <a:ext uri="{0D108BD9-81ED-4DB2-BD59-A6C34878D82A}">
                    <a16:rowId xmlns:a16="http://schemas.microsoft.com/office/drawing/2014/main" val="439022733"/>
                  </a:ext>
                </a:extLst>
              </a:tr>
              <a:tr h="3313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Los Angeles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10 </a:t>
                      </a: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91 %</a:t>
                      </a:r>
                    </a:p>
                  </a:txBody>
                  <a:tcPr marL="54610" marR="54610" marT="36830" marB="36830" anchor="ctr"/>
                </a:tc>
                <a:extLst>
                  <a:ext uri="{0D108BD9-81ED-4DB2-BD59-A6C34878D82A}">
                    <a16:rowId xmlns:a16="http://schemas.microsoft.com/office/drawing/2014/main" val="1315732464"/>
                  </a:ext>
                </a:extLst>
              </a:tr>
              <a:tr h="26087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North/Far North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10 + (1) turnover</a:t>
                      </a: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4610" marR="54610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91 %</a:t>
                      </a:r>
                    </a:p>
                  </a:txBody>
                  <a:tcPr marL="54610" marR="54610" marT="36830" marB="36830" anchor="ctr"/>
                </a:tc>
                <a:extLst>
                  <a:ext uri="{0D108BD9-81ED-4DB2-BD59-A6C34878D82A}">
                    <a16:rowId xmlns:a16="http://schemas.microsoft.com/office/drawing/2014/main" val="22729291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80DFDB-737A-2747-AF5A-DBF148B38D70}"/>
              </a:ext>
            </a:extLst>
          </p:cNvPr>
          <p:cNvSpPr txBox="1"/>
          <p:nvPr/>
        </p:nvSpPr>
        <p:spPr>
          <a:xfrm>
            <a:off x="2445567" y="4649184"/>
            <a:ext cx="767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*Additional Bay Area </a:t>
            </a:r>
            <a:r>
              <a:rPr lang="en-US" sz="2400" dirty="0">
                <a:solidFill>
                  <a:srgbClr val="000000"/>
                </a:solidFill>
              </a:rPr>
              <a:t>K–12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PC not reflective of SWP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77C0C-0912-0C48-AD8E-B95762C68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65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2EDA-E1B7-DA43-8640-0C388F82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1838" cy="1325563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/>
              <a:t>12 PCs by Region </a:t>
            </a:r>
            <a:r>
              <a:rPr lang="en-US" sz="2400" dirty="0"/>
              <a:t>(2)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F33632-F42A-6945-83F3-BF82C2C82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182556"/>
              </p:ext>
            </p:extLst>
          </p:nvPr>
        </p:nvGraphicFramePr>
        <p:xfrm>
          <a:off x="838200" y="1312994"/>
          <a:ext cx="10891837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59">
                  <a:extLst>
                    <a:ext uri="{9D8B030D-6E8A-4147-A177-3AD203B41FA5}">
                      <a16:colId xmlns:a16="http://schemas.microsoft.com/office/drawing/2014/main" val="2126658391"/>
                    </a:ext>
                  </a:extLst>
                </a:gridCol>
                <a:gridCol w="2786842">
                  <a:extLst>
                    <a:ext uri="{9D8B030D-6E8A-4147-A177-3AD203B41FA5}">
                      <a16:colId xmlns:a16="http://schemas.microsoft.com/office/drawing/2014/main" val="3367610755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317179559"/>
                    </a:ext>
                  </a:extLst>
                </a:gridCol>
                <a:gridCol w="2071686">
                  <a:extLst>
                    <a:ext uri="{9D8B030D-6E8A-4147-A177-3AD203B41FA5}">
                      <a16:colId xmlns:a16="http://schemas.microsoft.com/office/drawing/2014/main" val="891980297"/>
                    </a:ext>
                  </a:extLst>
                </a:gridCol>
              </a:tblGrid>
              <a:tr h="471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HIRED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ALLOCATED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PERCENT FILLED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840703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Orange County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2634405623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San Diego/Imperial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83 %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2561383063"/>
                  </a:ext>
                </a:extLst>
              </a:tr>
              <a:tr h="1793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South Central Coast</a:t>
                      </a:r>
                      <a:endParaRPr lang="en-US" sz="2400" b="0" spc="-1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-Bold"/>
                      </a:endParaRP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0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909679714"/>
                  </a:ext>
                </a:extLst>
              </a:tr>
              <a:tr h="4288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-Bold"/>
                        </a:rPr>
                        <a:t>TOTAL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1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68**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1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4610" marR="54610" marT="36830" marB="3683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1" kern="120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94 %</a:t>
                      </a:r>
                    </a:p>
                  </a:txBody>
                  <a:tcPr marL="54610" marR="54610" marT="36830" marB="36830"/>
                </a:tc>
                <a:extLst>
                  <a:ext uri="{0D108BD9-81ED-4DB2-BD59-A6C34878D82A}">
                    <a16:rowId xmlns:a16="http://schemas.microsoft.com/office/drawing/2014/main" val="20918097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80DFDB-737A-2747-AF5A-DBF148B38D70}"/>
              </a:ext>
            </a:extLst>
          </p:cNvPr>
          <p:cNvSpPr txBox="1"/>
          <p:nvPr/>
        </p:nvSpPr>
        <p:spPr>
          <a:xfrm>
            <a:off x="2954755" y="4379838"/>
            <a:ext cx="628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** Additional Bay Area hire not included in total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77C0C-0912-0C48-AD8E-B95762C68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03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7E0C-0EB4-4A9E-B682-E30F8DDF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/>
              <a:t>12 SWP Key Talent Staff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870DD-4091-4E0D-BFE7-E2B6D785B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10/16/2020</a:t>
            </a:r>
            <a:r>
              <a:rPr lang="en-US" dirty="0">
                <a:solidFill>
                  <a:srgbClr val="000000"/>
                </a:solidFill>
              </a:rPr>
              <a:t>: Cal PASS Plus MOU Requirements &amp; Data Upload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(K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14 TAPs)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11/17/2020: </a:t>
            </a:r>
            <a:r>
              <a:rPr lang="en-US" dirty="0">
                <a:solidFill>
                  <a:srgbClr val="000000"/>
                </a:solidFill>
              </a:rPr>
              <a:t>Building K14 Pathways Utilizing Alignment, Articulation, and/or Dual Enrollment Strategies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(K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14 TAPs and K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12 PCs)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12/15/2020</a:t>
            </a:r>
            <a:r>
              <a:rPr lang="en-US" dirty="0">
                <a:solidFill>
                  <a:srgbClr val="000000"/>
                </a:solidFill>
              </a:rPr>
              <a:t>: Integrating Work Based Learning into Career Pathways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(K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14 TAPs and 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12 PCs)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1/27/2021: </a:t>
            </a:r>
            <a:r>
              <a:rPr lang="en-US" dirty="0">
                <a:solidFill>
                  <a:srgbClr val="000000"/>
                </a:solidFill>
              </a:rPr>
              <a:t>Role of Business &amp; Industry on Advisory Committees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(K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14 TAPs and K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12 PCs)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E6A34-C7AF-4083-8BE5-556564D8C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90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435099"/>
            <a:ext cx="9550062" cy="4825023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Members,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Please use the “Raise Hand” feature in Zoom which can be found in the “Participant” tab. Staff will call your name so you can make your comment.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/>
              <a:t>Please remember to lower your hand and place yourself on mute after you have completed your comment.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1" cy="1103297"/>
          </a:xfrm>
        </p:spPr>
        <p:txBody>
          <a:bodyPr/>
          <a:lstStyle/>
          <a:p>
            <a:r>
              <a:rPr lang="en-US" sz="4400" dirty="0"/>
              <a:t>Member Comments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0799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571" y="1399142"/>
            <a:ext cx="8229600" cy="3404212"/>
          </a:xfrm>
        </p:spPr>
        <p:txBody>
          <a:bodyPr/>
          <a:lstStyle/>
          <a:p>
            <a:r>
              <a:rPr lang="en-US" dirty="0">
                <a:ea typeface="Times New Roman" panose="02020603050405020304" pitchFamily="18" charset="0"/>
              </a:rPr>
              <a:t>MOU on Data Sharing Between the 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CDE and CCCCO</a:t>
            </a:r>
          </a:p>
        </p:txBody>
      </p:sp>
    </p:spTree>
    <p:extLst>
      <p:ext uri="{BB962C8B-B14F-4D97-AF65-F5344CB8AC3E}">
        <p14:creationId xmlns:p14="http://schemas.microsoft.com/office/powerpoint/2010/main" val="420729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571" y="1399142"/>
            <a:ext cx="8229600" cy="3404212"/>
          </a:xfrm>
        </p:spPr>
        <p:txBody>
          <a:bodyPr/>
          <a:lstStyle/>
          <a:p>
            <a:r>
              <a:rPr lang="en-US" dirty="0"/>
              <a:t>CTEIG Application Update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75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54A0-7DBD-4ACB-80A2-937FAE06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962" y="365125"/>
            <a:ext cx="8989113" cy="721803"/>
          </a:xfrm>
        </p:spPr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CTEIG and K–12 SWP MOU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pic>
        <p:nvPicPr>
          <p:cNvPr id="4" name="Picture 3" descr="Two intersecting ovals, one for the CDE, the other for the CCCCO. In the intersecting section, which represents joint agency work, is spilt into two pieces, one for the CTEIG/K-12 SWP Matrix of Metrics and the other section for Other CDE/CCCCO Data Exchange.">
            <a:extLst>
              <a:ext uri="{FF2B5EF4-FFF2-40B4-BE49-F238E27FC236}">
                <a16:creationId xmlns:a16="http://schemas.microsoft.com/office/drawing/2014/main" id="{BDAFE464-1CBC-4016-83DC-EE641367F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3" y="1152676"/>
            <a:ext cx="8811312" cy="535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03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E787-95B0-4D84-8396-8DBB3AB7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400" dirty="0"/>
            </a:br>
            <a:r>
              <a:rPr lang="en-US" sz="4400" dirty="0"/>
              <a:t>The CTEIG and K–12 SWP MOU </a:t>
            </a:r>
            <a:r>
              <a:rPr lang="en-US" sz="2400" dirty="0"/>
              <a:t>(2)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9A74-3C93-405C-85EE-CEE806FBA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/>
            <a:r>
              <a:rPr lang="en-US" sz="3200" dirty="0"/>
              <a:t>Further discussion since last CWPJAC meeting</a:t>
            </a:r>
          </a:p>
          <a:p>
            <a:pPr marL="914400" lvl="1" indent="-457200"/>
            <a:endParaRPr lang="en-US" sz="3200" dirty="0"/>
          </a:p>
          <a:p>
            <a:pPr marL="914400" lvl="1" indent="-457200"/>
            <a:r>
              <a:rPr lang="en-US" sz="3200" dirty="0"/>
              <a:t>Settled on data transfer to meet K</a:t>
            </a:r>
            <a:r>
              <a:rPr lang="en-US" sz="3200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–</a:t>
            </a:r>
            <a:r>
              <a:rPr lang="en-US" sz="3200" dirty="0"/>
              <a:t>12 SWP statute </a:t>
            </a:r>
          </a:p>
          <a:p>
            <a:pPr marL="914400" lvl="1" indent="-457200"/>
            <a:endParaRPr lang="en-US" sz="3200" dirty="0"/>
          </a:p>
          <a:p>
            <a:pPr marL="914400" lvl="1" indent="-457200"/>
            <a:r>
              <a:rPr lang="en-US" sz="3200" dirty="0"/>
              <a:t>Program Data to be shared is CTE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AFAAA-AB54-4840-A5B1-FF024B5D9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07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E787-95B0-4D84-8396-8DBB3AB7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400" dirty="0"/>
            </a:br>
            <a:r>
              <a:rPr lang="en-US" sz="4400" dirty="0"/>
              <a:t>The CTEIG and K–12 SWP MOU </a:t>
            </a:r>
            <a:r>
              <a:rPr lang="en-US" sz="2400" dirty="0"/>
              <a:t>(3)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BC7B6-A675-449E-8AAE-2039A83B9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spcAft>
                <a:spcPts val="1000"/>
              </a:spcAft>
            </a:pPr>
            <a:r>
              <a:rPr lang="en-US" sz="3200" dirty="0"/>
              <a:t>Ongoing meetings between agencies to finalize MOU.</a:t>
            </a:r>
          </a:p>
          <a:p>
            <a:pPr marL="914400" lvl="1" indent="-457200">
              <a:spcAft>
                <a:spcPts val="1000"/>
              </a:spcAft>
            </a:pPr>
            <a:endParaRPr lang="en-US" sz="3200" dirty="0"/>
          </a:p>
          <a:p>
            <a:pPr marL="914400" lvl="1" indent="-457200"/>
            <a:r>
              <a:rPr lang="en-US" sz="3200" dirty="0"/>
              <a:t>Intent: MOU in place by the FY 2021–22 application cycle.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AFAAA-AB54-4840-A5B1-FF024B5D9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69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435099"/>
            <a:ext cx="9550062" cy="4825023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Members,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Please use the “Raise Hand” feature in Zoom which can be found in the “Participant” tab. Staff will call your name so you can make your comment.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/>
              <a:t>Please remember to lower your hand and place yourself on mute after you have completed your comment.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1" cy="1103297"/>
          </a:xfrm>
        </p:spPr>
        <p:txBody>
          <a:bodyPr/>
          <a:lstStyle/>
          <a:p>
            <a:r>
              <a:rPr lang="en-US" sz="4400" dirty="0"/>
              <a:t>Member Comments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3548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61" y="1399142"/>
            <a:ext cx="8758410" cy="3404212"/>
          </a:xfrm>
        </p:spPr>
        <p:txBody>
          <a:bodyPr/>
          <a:lstStyle/>
          <a:p>
            <a:r>
              <a:rPr lang="en-US" dirty="0">
                <a:ea typeface="Times New Roman" panose="02020603050405020304" pitchFamily="18" charset="0"/>
              </a:rPr>
              <a:t>Recommendations 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on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the 2020 </a:t>
            </a:r>
            <a:b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CTEIG and K–12 </a:t>
            </a:r>
            <a:r>
              <a:rPr lang="en-US" dirty="0">
                <a:ea typeface="Times New Roman" panose="02020603050405020304" pitchFamily="18" charset="0"/>
              </a:rPr>
              <a:t>SWP Metrics</a:t>
            </a:r>
          </a:p>
        </p:txBody>
      </p:sp>
    </p:spTree>
    <p:extLst>
      <p:ext uri="{BB962C8B-B14F-4D97-AF65-F5344CB8AC3E}">
        <p14:creationId xmlns:p14="http://schemas.microsoft.com/office/powerpoint/2010/main" val="1396494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C1E8B0-DB1E-4FA9-834E-7FB697F5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372" y="611162"/>
            <a:ext cx="9690589" cy="887571"/>
          </a:xfrm>
        </p:spPr>
        <p:txBody>
          <a:bodyPr/>
          <a:lstStyle/>
          <a:p>
            <a:br>
              <a:rPr lang="en-US" sz="4400" dirty="0"/>
            </a:br>
            <a:r>
              <a:rPr lang="en-US" sz="4400" dirty="0"/>
              <a:t>CTEIG and K–12 SWP </a:t>
            </a:r>
            <a:br>
              <a:rPr lang="en-US" sz="4400" dirty="0"/>
            </a:br>
            <a:r>
              <a:rPr lang="en-US" sz="4400" dirty="0"/>
              <a:t>Metrics Discussion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9C2CDF-EA46-44A6-944F-4F68BF0EC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922" y="1498733"/>
            <a:ext cx="9144326" cy="5008084"/>
          </a:xfrm>
        </p:spPr>
        <p:txBody>
          <a:bodyPr/>
          <a:lstStyle/>
          <a:p>
            <a:pPr lvl="0"/>
            <a:r>
              <a:rPr lang="en-US" dirty="0"/>
              <a:t>Level setting from September 25, 2020 CWPJAC meeting </a:t>
            </a:r>
          </a:p>
          <a:p>
            <a:pPr lvl="0"/>
            <a:endParaRPr lang="en-US" dirty="0"/>
          </a:p>
          <a:p>
            <a:r>
              <a:rPr lang="en-US" dirty="0"/>
              <a:t>Recommending a phased approach to possible changes in the legislation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Providing a rationale for the phased approach</a:t>
            </a:r>
          </a:p>
          <a:p>
            <a:pPr lvl="0"/>
            <a:endParaRPr lang="en-US" dirty="0"/>
          </a:p>
          <a:p>
            <a:r>
              <a:rPr lang="en-US" dirty="0"/>
              <a:t>Staff is recommending no change to the metrics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93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6045-F728-450F-99DA-7411DDD8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139AA-C849-4B93-8D9A-757F32D71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CDE and CCCCO staff recommend that the California Workforce Pathways Joint Advisory Committee (CWPJAC) review and approve a phased approach for refining and updating of the CTEIG and the K–12 SWP data metrics.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Permit staff to make any necessary, non-substantive clarifying edits on this phased approach which is included in a Legislative Report on the CTEIG and the K–12 SWP programs.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FEAD9-33C6-4FF2-ADE7-93A08A46A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4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AE1F-7750-4E62-AF24-2F4B9C0C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601" y="1253567"/>
            <a:ext cx="9437616" cy="5069174"/>
          </a:xfrm>
        </p:spPr>
        <p:txBody>
          <a:bodyPr/>
          <a:lstStyle/>
          <a:p>
            <a:r>
              <a:rPr lang="en-US" dirty="0"/>
              <a:t>Moved Away from the Matrix of Metrics seen in September CWPJAC Item</a:t>
            </a:r>
          </a:p>
          <a:p>
            <a:endParaRPr lang="en-US" dirty="0"/>
          </a:p>
          <a:p>
            <a:r>
              <a:rPr lang="en-US" dirty="0"/>
              <a:t>Examined similarities in, and differences between, the CTEIG and K–12 SWP metrics</a:t>
            </a:r>
          </a:p>
          <a:p>
            <a:endParaRPr lang="en-US" dirty="0"/>
          </a:p>
          <a:p>
            <a:r>
              <a:rPr lang="en-US" dirty="0"/>
              <a:t>Approached Department of Finance (DOF) regarding the CTEIG and K–12 SWP metrics</a:t>
            </a:r>
          </a:p>
          <a:p>
            <a:endParaRPr lang="en-US" dirty="0"/>
          </a:p>
          <a:p>
            <a:r>
              <a:rPr lang="en-US" dirty="0"/>
              <a:t>Currently examining underlying data challenges and opportunities and working toward resolution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C1E8B0-DB1E-4FA9-834E-7FB697F5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152" y="154236"/>
            <a:ext cx="9694065" cy="1369764"/>
          </a:xfrm>
        </p:spPr>
        <p:txBody>
          <a:bodyPr/>
          <a:lstStyle/>
          <a:p>
            <a:r>
              <a:rPr lang="en-US" sz="4400" dirty="0"/>
              <a:t>Level Setting </a:t>
            </a:r>
          </a:p>
        </p:txBody>
      </p:sp>
    </p:spTree>
    <p:extLst>
      <p:ext uri="{BB962C8B-B14F-4D97-AF65-F5344CB8AC3E}">
        <p14:creationId xmlns:p14="http://schemas.microsoft.com/office/powerpoint/2010/main" val="1219061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69" y="1294784"/>
            <a:ext cx="9550062" cy="4825023"/>
          </a:xfrm>
        </p:spPr>
        <p:txBody>
          <a:bodyPr/>
          <a:lstStyle/>
          <a:p>
            <a:r>
              <a:rPr lang="en-US" dirty="0"/>
              <a:t>Ensured adherence to the legislative intent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Considered the student population of interest </a:t>
            </a:r>
          </a:p>
          <a:p>
            <a:endParaRPr lang="en-US" dirty="0"/>
          </a:p>
          <a:p>
            <a:r>
              <a:rPr lang="en-US" dirty="0"/>
              <a:t>Examined the crossover among potential CTEIG and the K–12 SWP grantees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1" cy="566889"/>
          </a:xfrm>
        </p:spPr>
        <p:txBody>
          <a:bodyPr/>
          <a:lstStyle/>
          <a:p>
            <a:r>
              <a:rPr lang="en-US" sz="4400" dirty="0"/>
              <a:t>Basic Assumptions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6849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69" y="1294784"/>
            <a:ext cx="9550062" cy="48250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Taken into consideration existing state and federal accountability processes and procedures.</a:t>
            </a:r>
          </a:p>
          <a:p>
            <a:endParaRPr lang="en-US" dirty="0"/>
          </a:p>
          <a:p>
            <a:r>
              <a:rPr lang="en-US" dirty="0"/>
              <a:t>Noting that any differences in data performance reported is at LEA level not student level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1" cy="1445896"/>
          </a:xfrm>
        </p:spPr>
        <p:txBody>
          <a:bodyPr/>
          <a:lstStyle/>
          <a:p>
            <a:r>
              <a:rPr lang="en-US" sz="4400" dirty="0"/>
              <a:t>Basic Assumptions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75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407F-7B99-499C-8049-9184D7F2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CTEIG </a:t>
            </a:r>
            <a:br>
              <a:rPr lang="en-US" dirty="0"/>
            </a:br>
            <a:r>
              <a:rPr lang="en-US" dirty="0"/>
              <a:t>Application Update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6C971-65F5-4F3C-A0B7-95AD3068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Applicants were notified the CTEIG item was moved from the November to the January State Board of Education (SBE) meeting.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Grant Award Notifications (GANs) are being prepared by CDE staff to be sent to all grantees upon SBE approval.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CDE staff preparing for FY 2021</a:t>
            </a:r>
            <a:r>
              <a:rPr lang="en-US" sz="3200" dirty="0">
                <a:ea typeface="Times New Roman" panose="02020603050405020304" pitchFamily="18" charset="0"/>
              </a:rPr>
              <a:t>–</a:t>
            </a:r>
            <a:r>
              <a:rPr lang="en-US" sz="3200" dirty="0"/>
              <a:t>22 application process.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41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68" y="1016488"/>
            <a:ext cx="9550062" cy="48250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CTEIG and K–12 SWP Metrics and the CWPJAC </a:t>
            </a:r>
            <a:r>
              <a:rPr lang="en-US" i="1" dirty="0"/>
              <a:t>Guiding Policy Principles</a:t>
            </a:r>
            <a:endParaRPr lang="en-US" dirty="0"/>
          </a:p>
          <a:p>
            <a:pPr lvl="1"/>
            <a:r>
              <a:rPr lang="en-US" dirty="0"/>
              <a:t>Requires replacing the previous 11 elements with the current 12 Essential Elements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Need to connect metrics to the 12 Essential Elements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12 Essential Elements better suited to qualitative data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2" cy="1295759"/>
          </a:xfrm>
        </p:spPr>
        <p:txBody>
          <a:bodyPr/>
          <a:lstStyle/>
          <a:p>
            <a:r>
              <a:rPr lang="en-US" sz="4400" dirty="0"/>
              <a:t>Phased Approach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5590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68" y="1016488"/>
            <a:ext cx="9550062" cy="48250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Operationalizing the CTEIG and K–12 SWP Metrics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Using indicators to reflect intent of metrics identified in the two statutes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Linking to already existing state accountability efforts in the California Accountability Dashboard and the College and Career Indicators (CCI)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Timeline related to the CTE data collection process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2" cy="1295759"/>
          </a:xfrm>
        </p:spPr>
        <p:txBody>
          <a:bodyPr/>
          <a:lstStyle/>
          <a:p>
            <a:r>
              <a:rPr lang="en-US" sz="4400" dirty="0"/>
              <a:t>Phased Approach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9252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68" y="1016488"/>
            <a:ext cx="9550062" cy="48250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Phase I indicators: Summer 2021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Phase II indicators: Summer 2021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Phase III indicators: Summer 2022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2" cy="1295759"/>
          </a:xfrm>
        </p:spPr>
        <p:txBody>
          <a:bodyPr/>
          <a:lstStyle/>
          <a:p>
            <a:r>
              <a:rPr lang="en-US" sz="4400" dirty="0"/>
              <a:t>Phased Approach Timeline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5007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69" y="755375"/>
            <a:ext cx="9550062" cy="55924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Working on qualitative and quantitative data runs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Working on guidance to infuse the CWPJAC Guiding Policy Principles in the implementation of state and federal programs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Long-term goal: Aligning CTEIG and K–12 SWP metrics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9"/>
            <a:ext cx="9550062" cy="752420"/>
          </a:xfrm>
        </p:spPr>
        <p:txBody>
          <a:bodyPr/>
          <a:lstStyle/>
          <a:p>
            <a:r>
              <a:rPr lang="en-US" sz="4400" dirty="0"/>
              <a:t>Moving Forward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303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69" y="755375"/>
            <a:ext cx="9405105" cy="55924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CDE and CCCCO staff recommend that the California Workforce Pathways Joint Advisory Committee (CWPJAC) review and approve: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 phased approach for refining and updating of the CTEIG and the K–12 SWP data metrics.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Permitting staff to make any necessary, non-substantive clarifying edits to this phased approach.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9"/>
            <a:ext cx="9550062" cy="752420"/>
          </a:xfrm>
        </p:spPr>
        <p:txBody>
          <a:bodyPr/>
          <a:lstStyle/>
          <a:p>
            <a:r>
              <a:rPr lang="en-US" sz="4400" dirty="0"/>
              <a:t>Recommendation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0091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435099"/>
            <a:ext cx="9550062" cy="4825023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Members,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Please use the “Raise Hand” feature in Zoom which can be found in the “Participant” tab. Staff will call your name so you can make your comment.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/>
              <a:t>Please remember to lower your hand and place yourself on mute after you have completed your comment.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1" cy="1103297"/>
          </a:xfrm>
        </p:spPr>
        <p:txBody>
          <a:bodyPr/>
          <a:lstStyle/>
          <a:p>
            <a:r>
              <a:rPr lang="en-US" sz="4400" dirty="0"/>
              <a:t>Member Comments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4027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B1C465-C2BE-4B45-9D1B-4BECF0E2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153551"/>
            <a:ext cx="9550062" cy="5106572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Zoom</a:t>
            </a:r>
          </a:p>
          <a:p>
            <a:r>
              <a:rPr lang="en-US" sz="2400" dirty="0"/>
              <a:t>Register at: </a:t>
            </a:r>
            <a:r>
              <a:rPr lang="en-US" sz="2400" u="sng" dirty="0">
                <a:hlinkClick r:id="rId3"/>
              </a:rPr>
              <a:t>https://us02web.zoom.us/webinar/register/WN_H8L2b5njQY2vmsTgcqS2LQ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When logging into Zoom please use your first and last name to provide public comment.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b="1" dirty="0"/>
              <a:t>Email</a:t>
            </a:r>
          </a:p>
          <a:p>
            <a:pPr marL="0" lvl="1" indent="0">
              <a:buNone/>
            </a:pPr>
            <a:r>
              <a:rPr lang="en-US" sz="2400" dirty="0">
                <a:hlinkClick r:id="rId4" tooltip="Link tot he Path 2 Work Email Address"/>
              </a:rPr>
              <a:t>Path2Work@cde.ca.gov</a:t>
            </a:r>
            <a:r>
              <a:rPr lang="en-US" sz="2400" dirty="0"/>
              <a:t> and include the following: </a:t>
            </a:r>
          </a:p>
          <a:p>
            <a:pPr marL="0" lvl="1" indent="0">
              <a:buNone/>
            </a:pPr>
            <a:r>
              <a:rPr lang="en-US" sz="2400" dirty="0"/>
              <a:t>1) your name; 2) your affiliation, if any; 3) the agenda item number (i.e., Item 01); and 4) your public comment.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b="1" dirty="0"/>
              <a:t>Phone</a:t>
            </a:r>
          </a:p>
          <a:p>
            <a:pPr marL="0" lvl="1" indent="0">
              <a:buNone/>
            </a:pPr>
            <a:r>
              <a:rPr lang="fr-FR" sz="2400" dirty="0"/>
              <a:t>712-432-0075, Participant Access Code: 651905#</a:t>
            </a:r>
          </a:p>
          <a:p>
            <a:pPr marL="0" lvl="1" indent="0">
              <a:buNone/>
            </a:pPr>
            <a:r>
              <a:rPr lang="en-US" sz="2400" dirty="0"/>
              <a:t>Press *6 during the public comment period to be added to the queue.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B47517-D549-4132-93C8-6C2C90DF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1" cy="1103297"/>
          </a:xfrm>
        </p:spPr>
        <p:txBody>
          <a:bodyPr/>
          <a:lstStyle/>
          <a:p>
            <a:r>
              <a:rPr lang="en-US" sz="4400" dirty="0"/>
              <a:t>Public Comment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262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A551-B0EA-40C1-B11E-54902E8DD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650381"/>
            <a:ext cx="9670810" cy="4526582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dirty="0"/>
              <a:t>Final expenditure reports for FY 2016–17 and 2018–19 are due by January 31, 2021.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Progress expenditure reports for FY 2017–18 and 2019–20 are due by January 31, 2021.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Technical Assistance Webinars to be held November and December.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199045-1973-4FF0-AE09-77A912B4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</p:spPr>
        <p:txBody>
          <a:bodyPr/>
          <a:lstStyle/>
          <a:p>
            <a:r>
              <a:rPr lang="en-US" sz="4800" dirty="0"/>
              <a:t>CTEIG Expenditure Reporting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83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A551-B0EA-40C1-B11E-54902E8D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Included in the overall CTE data reporting for the state to avoid duplication and burden on LEAs.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All CTEIG Metrics to be reported in </a:t>
            </a:r>
            <a:r>
              <a:rPr lang="en-US" dirty="0"/>
              <a:t>California Longitudinal Pupil Achievement Data System (CALPADS) </a:t>
            </a:r>
            <a:r>
              <a:rPr lang="en-US" sz="2800" dirty="0"/>
              <a:t>by March 5, 2021.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Technical Assistance Webinars to be held in December and January. </a:t>
            </a:r>
          </a:p>
          <a:p>
            <a:pPr lvl="1"/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B51BA5-2316-43E4-9E9C-3DD4DFA9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</p:spPr>
        <p:txBody>
          <a:bodyPr/>
          <a:lstStyle/>
          <a:p>
            <a:r>
              <a:rPr lang="en-US" dirty="0"/>
              <a:t>CTEIG Data Reporting </a:t>
            </a:r>
            <a:br>
              <a:rPr lang="en-US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975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435099"/>
            <a:ext cx="9550062" cy="4825023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Members,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Please use the “Raise Hand” feature in Zoom which can be found in the “Participant” tab. Staff will call your name so you can make your comment.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/>
              <a:t>Please remember to lower your hand and place yourself on mute after you have completed your comment.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1" cy="1103297"/>
          </a:xfrm>
        </p:spPr>
        <p:txBody>
          <a:bodyPr/>
          <a:lstStyle/>
          <a:p>
            <a:r>
              <a:rPr lang="en-US" sz="4400" dirty="0"/>
              <a:t>Member Comments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24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571" y="1399142"/>
            <a:ext cx="8229600" cy="3404212"/>
          </a:xfrm>
        </p:spPr>
        <p:txBody>
          <a:bodyPr/>
          <a:lstStyle/>
          <a:p>
            <a:r>
              <a:rPr lang="en-US" dirty="0"/>
              <a:t>K–12 SWP</a:t>
            </a:r>
            <a:br>
              <a:rPr lang="en-US" dirty="0"/>
            </a:br>
            <a:r>
              <a:rPr lang="en-US" dirty="0"/>
              <a:t>Application Update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4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Status of the 2020–21 </a:t>
            </a:r>
            <a:r>
              <a:rPr lang="en-US" dirty="0"/>
              <a:t>K–12 SWP Application and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Measuring the Work of </a:t>
            </a:r>
            <a:b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"/>
                  </a:ext>
                </a:extLst>
              </a:rPr>
            </a:b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K–12 Round 1 Grantees 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524000" y="3602697"/>
            <a:ext cx="9144009" cy="48083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November 20, 2020</a:t>
            </a:r>
          </a:p>
        </p:txBody>
      </p:sp>
    </p:spTree>
    <p:extLst>
      <p:ext uri="{BB962C8B-B14F-4D97-AF65-F5344CB8AC3E}">
        <p14:creationId xmlns:p14="http://schemas.microsoft.com/office/powerpoint/2010/main" val="332828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BB4149DB56643A7524376D43BE555" ma:contentTypeVersion="13" ma:contentTypeDescription="Create a new document." ma:contentTypeScope="" ma:versionID="1323a51a7bcda1d807ed8fd8bf54e375">
  <xsd:schema xmlns:xsd="http://www.w3.org/2001/XMLSchema" xmlns:xs="http://www.w3.org/2001/XMLSchema" xmlns:p="http://schemas.microsoft.com/office/2006/metadata/properties" xmlns:ns3="0bb52a69-017d-4317-9dde-86eefc68c425" xmlns:ns4="85277ba7-f4ce-4090-a5ae-2690180b07da" targetNamespace="http://schemas.microsoft.com/office/2006/metadata/properties" ma:root="true" ma:fieldsID="a2212a2245d0073e2c5d3d7dffe082ed" ns3:_="" ns4:_="">
    <xsd:import namespace="0bb52a69-017d-4317-9dde-86eefc68c425"/>
    <xsd:import namespace="85277ba7-f4ce-4090-a5ae-2690180b07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52a69-017d-4317-9dde-86eefc68c4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77ba7-f4ce-4090-a5ae-2690180b07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0DBB51-7E94-4376-A5C7-875BFBA4992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0bb52a69-017d-4317-9dde-86eefc68c425"/>
    <ds:schemaRef ds:uri="http://schemas.microsoft.com/office/infopath/2007/PartnerControls"/>
    <ds:schemaRef ds:uri="85277ba7-f4ce-4090-a5ae-2690180b07d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C143EC-17B1-420D-821C-95C4EDBC98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541A73-E3AB-4B21-B909-6481AFD7E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52a69-017d-4317-9dde-86eefc68c425"/>
    <ds:schemaRef ds:uri="85277ba7-f4ce-4090-a5ae-2690180b0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8106</TotalTime>
  <Words>2665</Words>
  <Application>Microsoft Office PowerPoint</Application>
  <PresentationFormat>Widescreen</PresentationFormat>
  <Paragraphs>522</Paragraphs>
  <Slides>46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Calibri-Bold</vt:lpstr>
      <vt:lpstr>Helvetica Neue</vt:lpstr>
      <vt:lpstr>Source Sans Pro</vt:lpstr>
      <vt:lpstr>Times New Roman</vt:lpstr>
      <vt:lpstr>Wingdings</vt:lpstr>
      <vt:lpstr>Office Theme</vt:lpstr>
      <vt:lpstr>California Community Colleges - Primary (White)</vt:lpstr>
      <vt:lpstr>1_Office Theme</vt:lpstr>
      <vt:lpstr>Updates on the Career Technical Education Incentive Grant and the Kindergarten through Grade Twelve Strong Workforce Program</vt:lpstr>
      <vt:lpstr>Overview of Item 02</vt:lpstr>
      <vt:lpstr>CTEIG Application Update</vt:lpstr>
      <vt:lpstr>CTEIG  Application Update </vt:lpstr>
      <vt:lpstr>CTEIG Expenditure Reporting </vt:lpstr>
      <vt:lpstr>CTEIG Data Reporting  </vt:lpstr>
      <vt:lpstr>Member Comments </vt:lpstr>
      <vt:lpstr>K–12 SWP Application Update</vt:lpstr>
      <vt:lpstr>Status of the 2020–21 K–12 SWP Application and Measuring the Work of  K–12 Round 1 Grantees </vt:lpstr>
      <vt:lpstr>Summary of K–12 SWP Applications  Rounds 1, 2, and 3 (1)</vt:lpstr>
      <vt:lpstr>Summary of K–12 SWP Applications  Rounds 1, 2, and 3 (2)</vt:lpstr>
      <vt:lpstr>Summary of K–12 SWP Applications by Region (1) </vt:lpstr>
      <vt:lpstr>Summary of K–12 SWP Applications by Region (2) </vt:lpstr>
      <vt:lpstr>Summary of K–12 SWP Applications by Region (3) </vt:lpstr>
      <vt:lpstr>K–12 SWP Round 3 Selection Committee (1)</vt:lpstr>
      <vt:lpstr>K–12 SWP Round 3 Selection Committee (2)</vt:lpstr>
      <vt:lpstr>K–12 SWP 2020 Timeline</vt:lpstr>
      <vt:lpstr>Measuring the Work of K–12 SWP Round 1 Grantees  Survey Response Rates (1)</vt:lpstr>
      <vt:lpstr>Measuring the Work of K–12 SWP Round 1 Grantees  Survey Response Rates (2)</vt:lpstr>
      <vt:lpstr>Measuring the Work of K–12 SWP Round 1 Grantees  Preliminary Observations 1</vt:lpstr>
      <vt:lpstr>Measuring the Work of K–12 SWP Round 1 Grantees  Preliminary Observations 2</vt:lpstr>
      <vt:lpstr>Measuring the Work of K–12 SWP Round 1 Grantees  Preliminary Observations 3</vt:lpstr>
      <vt:lpstr>K–12 SWP Key Talent: Tiered System of Support</vt:lpstr>
      <vt:lpstr>K–14 TAPs by Region</vt:lpstr>
      <vt:lpstr>K–12 PCs by Region (1)</vt:lpstr>
      <vt:lpstr>K–12 PCs by Region (2)</vt:lpstr>
      <vt:lpstr>K–12 SWP Key Talent Staff Development</vt:lpstr>
      <vt:lpstr>Member Comments </vt:lpstr>
      <vt:lpstr>MOU on Data Sharing Between the  CDE and CCCCO</vt:lpstr>
      <vt:lpstr>The CTEIG and K–12 SWP MOU (1)</vt:lpstr>
      <vt:lpstr> The CTEIG and K–12 SWP MOU (2) </vt:lpstr>
      <vt:lpstr> The CTEIG and K–12 SWP MOU (3) </vt:lpstr>
      <vt:lpstr>Member Comments </vt:lpstr>
      <vt:lpstr>Recommendations  on the 2020  CTEIG and K–12 SWP Metrics</vt:lpstr>
      <vt:lpstr> CTEIG and K–12 SWP  Metrics Discussion  </vt:lpstr>
      <vt:lpstr>Recommendation</vt:lpstr>
      <vt:lpstr>Level Setting </vt:lpstr>
      <vt:lpstr>Basic Assumptions </vt:lpstr>
      <vt:lpstr>Basic Assumptions </vt:lpstr>
      <vt:lpstr>Phased Approach</vt:lpstr>
      <vt:lpstr>Phased Approach</vt:lpstr>
      <vt:lpstr>Phased Approach Timeline</vt:lpstr>
      <vt:lpstr>Moving Forward</vt:lpstr>
      <vt:lpstr>Recommendation</vt:lpstr>
      <vt:lpstr>Member Comments </vt:lpstr>
      <vt:lpstr>Public Comment</vt:lpstr>
    </vt:vector>
  </TitlesOfParts>
  <Company>CA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Technical Education Incentive Grant and K-12 Strong Workforce Program - California Workforce Pathways (CA Dept of Education)</dc:title>
  <dc:subject>Update on California State Initiatives: the Career Technical Education Incentive Grant (CTEIG), and the K-12 SWP.</dc:subject>
  <dc:creator>CDE</dc:creator>
  <cp:lastModifiedBy>Lisa Reimers</cp:lastModifiedBy>
  <cp:revision>400</cp:revision>
  <cp:lastPrinted>2020-01-17T21:09:19Z</cp:lastPrinted>
  <dcterms:created xsi:type="dcterms:W3CDTF">2017-09-26T18:37:33Z</dcterms:created>
  <dcterms:modified xsi:type="dcterms:W3CDTF">2020-11-17T17:35:47Z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0x010100068BB4149DB56643A7524376D43BE555</vt:lpwstr>
  </property>
</Properties>
</file>