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36" r:id="rId3"/>
    <p:sldId id="364" r:id="rId4"/>
    <p:sldId id="298" r:id="rId5"/>
    <p:sldId id="266" r:id="rId6"/>
    <p:sldId id="296" r:id="rId7"/>
    <p:sldId id="277" r:id="rId8"/>
    <p:sldId id="358" r:id="rId9"/>
    <p:sldId id="367" r:id="rId10"/>
    <p:sldId id="357" r:id="rId11"/>
    <p:sldId id="359" r:id="rId12"/>
    <p:sldId id="371" r:id="rId13"/>
    <p:sldId id="300" r:id="rId14"/>
    <p:sldId id="360" r:id="rId15"/>
    <p:sldId id="378" r:id="rId16"/>
    <p:sldId id="361" r:id="rId17"/>
    <p:sldId id="372" r:id="rId18"/>
    <p:sldId id="301" r:id="rId19"/>
    <p:sldId id="373" r:id="rId20"/>
    <p:sldId id="362" r:id="rId21"/>
    <p:sldId id="368" r:id="rId22"/>
    <p:sldId id="302" r:id="rId23"/>
    <p:sldId id="344" r:id="rId24"/>
    <p:sldId id="369" r:id="rId25"/>
    <p:sldId id="303" r:id="rId26"/>
    <p:sldId id="363" r:id="rId27"/>
    <p:sldId id="370" r:id="rId28"/>
    <p:sldId id="304" r:id="rId29"/>
    <p:sldId id="335" r:id="rId30"/>
    <p:sldId id="375" r:id="rId31"/>
    <p:sldId id="268" r:id="rId32"/>
    <p:sldId id="379" r:id="rId33"/>
    <p:sldId id="382" r:id="rId34"/>
    <p:sldId id="381" r:id="rId35"/>
    <p:sldId id="350" r:id="rId36"/>
    <p:sldId id="377" r:id="rId37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ather Mattson" initials="HM" lastIdx="2" clrIdx="0">
    <p:extLst>
      <p:ext uri="{19B8F6BF-5375-455C-9EA6-DF929625EA0E}">
        <p15:presenceInfo xmlns:p15="http://schemas.microsoft.com/office/powerpoint/2012/main" userId="S::hmattso@wested.org::1d702c12-3074-4d99-af32-becdc3eb2439" providerId="AD"/>
      </p:ext>
    </p:extLst>
  </p:cmAuthor>
  <p:cmAuthor id="2" name="Pradeep Kotamraju" initials="PK" lastIdx="1" clrIdx="1">
    <p:extLst>
      <p:ext uri="{19B8F6BF-5375-455C-9EA6-DF929625EA0E}">
        <p15:presenceInfo xmlns:p15="http://schemas.microsoft.com/office/powerpoint/2012/main" userId="S-1-5-21-2608872058-1432505909-2668327341-297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5" autoAdjust="0"/>
    <p:restoredTop sz="73061" autoAdjust="0"/>
  </p:normalViewPr>
  <p:slideViewPr>
    <p:cSldViewPr snapToGrid="0">
      <p:cViewPr varScale="1">
        <p:scale>
          <a:sx n="83" d="100"/>
          <a:sy n="83" d="100"/>
        </p:scale>
        <p:origin x="5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14256"/>
    </p:cViewPr>
  </p:sorterViewPr>
  <p:notesViewPr>
    <p:cSldViewPr snapToGrid="0">
      <p:cViewPr varScale="1">
        <p:scale>
          <a:sx n="61" d="100"/>
          <a:sy n="61" d="100"/>
        </p:scale>
        <p:origin x="285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 dirty="0"/>
              <a:t>California Workforce Pathways</a:t>
            </a:r>
          </a:p>
          <a:p>
            <a:r>
              <a:rPr lang="en-US" dirty="0"/>
              <a:t>Joint Advisory Committee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r>
              <a:rPr lang="en-US" dirty="0"/>
              <a:t>Item 01</a:t>
            </a:r>
          </a:p>
          <a:p>
            <a:r>
              <a:rPr lang="en-US" dirty="0"/>
              <a:t>November 25,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54F5586-A821-4E56-9650-933E503062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553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194D6-A294-4528-80A6-9685813EA374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7004F-AC0E-4FF9-A9A4-4EC1F4EAF7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88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957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322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926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17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7404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6577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8100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5846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2273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2231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770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9580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111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3731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429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122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8729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5893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5210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288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5770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279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42314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566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145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944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884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49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863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800" dirty="0"/>
          </a:p>
          <a:p>
            <a:endParaRPr lang="en-US" sz="800" dirty="0"/>
          </a:p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86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4" y="393409"/>
            <a:ext cx="9381251" cy="2455562"/>
          </a:xfrm>
          <a:prstGeom prst="rect">
            <a:avLst/>
          </a:prstGeom>
        </p:spPr>
        <p:txBody>
          <a:bodyPr anchor="ctr"/>
          <a:lstStyle>
            <a:lvl1pPr algn="ctr">
              <a:defRPr sz="7200" b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870163" y="5418476"/>
            <a:ext cx="24844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CALIFORNIA DEPARTMENT 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OF </a:t>
            </a:r>
            <a:r>
              <a:rPr lang="en-US" sz="1600" b="1" kern="1200" dirty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Tony Thurmond,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State Superintendent of 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Public Instruction</a:t>
            </a:r>
          </a:p>
        </p:txBody>
      </p:sp>
      <p:pic>
        <p:nvPicPr>
          <p:cNvPr id="4" name="Picture 3" descr="The seal for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82" y="4486529"/>
            <a:ext cx="938971" cy="938971"/>
          </a:xfrm>
          <a:prstGeom prst="rect">
            <a:avLst/>
          </a:prstGeom>
        </p:spPr>
      </p:pic>
      <p:pic>
        <p:nvPicPr>
          <p:cNvPr id="5" name="Picture 4" descr="The seal for the California Collunity Colleges Chancellor's Offic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09" y="4548691"/>
            <a:ext cx="876809" cy="87680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13314" y="5425500"/>
            <a:ext cx="23834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CALIFORNIA</a:t>
            </a:r>
            <a:r>
              <a:rPr lang="en-US" sz="1600" b="1" baseline="0" dirty="0">
                <a:ln w="0"/>
                <a:effectLst/>
              </a:rPr>
              <a:t> COMMUNITY COLLEGES CHANCELLOR’S OFFICE</a:t>
            </a:r>
            <a:endParaRPr lang="en-US" sz="1600" b="1" dirty="0">
              <a:ln w="0"/>
              <a:effectLst/>
            </a:endParaRPr>
          </a:p>
          <a:p>
            <a:pPr algn="ctr"/>
            <a:r>
              <a:rPr lang="en-US" sz="1400" dirty="0">
                <a:ln w="0"/>
                <a:effectLst/>
              </a:rPr>
              <a:t>Eloy Ortiz Oakley, Chancellor</a:t>
            </a: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flipV="1">
            <a:off x="9645010" y="2767616"/>
            <a:ext cx="55244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3" name="Picture 2" descr="The seal for the California State Board of Educatio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046" y="4548691"/>
            <a:ext cx="922457" cy="91994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23071" y="5425500"/>
            <a:ext cx="2484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STATE BOARD</a:t>
            </a:r>
          </a:p>
          <a:p>
            <a:pPr algn="ctr"/>
            <a:r>
              <a:rPr lang="en-US" sz="1600" b="1" dirty="0">
                <a:ln w="0"/>
                <a:effectLst/>
              </a:rPr>
              <a:t>OF EDUCATION</a:t>
            </a:r>
          </a:p>
          <a:p>
            <a:pPr algn="ctr"/>
            <a:r>
              <a:rPr lang="en-US" sz="1400" dirty="0">
                <a:ln w="0"/>
                <a:effectLst/>
              </a:rPr>
              <a:t>Linda Darling-Hammond,</a:t>
            </a:r>
          </a:p>
          <a:p>
            <a:pPr algn="ctr"/>
            <a:r>
              <a:rPr lang="en-US" sz="1400" dirty="0">
                <a:ln w="0"/>
                <a:effectLst/>
              </a:rPr>
              <a:t>State Board President</a:t>
            </a:r>
          </a:p>
        </p:txBody>
      </p:sp>
      <p:pic>
        <p:nvPicPr>
          <p:cNvPr id="14" name="Picture 13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437343" y="2943048"/>
            <a:ext cx="9381251" cy="1384561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9572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100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2309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0" name="Picture 9" descr="The seal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2" name="Picture 11" descr="The seal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1" name="Picture 10" descr="The seal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2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3069" y="1957754"/>
            <a:ext cx="4722499" cy="421921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3477" y="1957753"/>
            <a:ext cx="4690403" cy="421920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Stored Data 8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2" name="Picture 11" descr="The seal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4" name="Picture 13" descr="The seal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7" name="Picture 16" descr="The seal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40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5347707"/>
            <a:ext cx="1169774" cy="1169774"/>
          </a:xfrm>
          <a:prstGeom prst="rect">
            <a:avLst/>
          </a:prstGeom>
        </p:spPr>
      </p:pic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4" name="Picture 13" descr="The logo for the California Department of Education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5" name="Picture 14" descr="The logo for the California Community Colleges Chancellor's Office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8" name="Picture 17" descr="The logo for the California State Board of Education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1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California Perkins V </a:t>
            </a:r>
            <a:br>
              <a:rPr lang="en-US" sz="5400" dirty="0"/>
            </a:br>
            <a:r>
              <a:rPr lang="en-US" sz="5400" dirty="0"/>
              <a:t>State Plan for </a:t>
            </a:r>
            <a:br>
              <a:rPr lang="en-US" sz="5400" dirty="0"/>
            </a:br>
            <a:r>
              <a:rPr lang="en-US" sz="5400" dirty="0"/>
              <a:t>Career Technical Education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37343" y="3175805"/>
            <a:ext cx="9381251" cy="108031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Posted by California Department of Education</a:t>
            </a:r>
            <a:br>
              <a:rPr lang="en-US" dirty="0"/>
            </a:br>
            <a:r>
              <a:rPr lang="en-US" dirty="0"/>
              <a:t>November 25, 2019</a:t>
            </a:r>
          </a:p>
        </p:txBody>
      </p:sp>
    </p:spTree>
    <p:extLst>
      <p:ext uri="{BB962C8B-B14F-4D97-AF65-F5344CB8AC3E}">
        <p14:creationId xmlns:p14="http://schemas.microsoft.com/office/powerpoint/2010/main" val="1844020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828800"/>
            <a:ext cx="9376561" cy="4289367"/>
          </a:xfrm>
        </p:spPr>
        <p:txBody>
          <a:bodyPr>
            <a:normAutofit/>
          </a:bodyPr>
          <a:lstStyle/>
          <a:p>
            <a:pPr lvl="1"/>
            <a:r>
              <a:rPr lang="en-US" sz="3200" dirty="0"/>
              <a:t>State CTE and workforce development programs aligned to education and skill needs of employers</a:t>
            </a:r>
          </a:p>
          <a:p>
            <a:pPr lvl="1"/>
            <a:r>
              <a:rPr lang="en-US" sz="3200" dirty="0"/>
              <a:t>State strategic vision</a:t>
            </a:r>
          </a:p>
          <a:p>
            <a:pPr lvl="1"/>
            <a:r>
              <a:rPr lang="en-US" sz="3200" dirty="0"/>
              <a:t>Joint planning to support vision and goals</a:t>
            </a:r>
          </a:p>
          <a:p>
            <a:pPr lvl="1"/>
            <a:r>
              <a:rPr lang="en-US" sz="3200" dirty="0"/>
              <a:t>Leadership funds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63674"/>
          </a:xfrm>
        </p:spPr>
        <p:txBody>
          <a:bodyPr/>
          <a:lstStyle/>
          <a:p>
            <a:pPr algn="ctr"/>
            <a:r>
              <a:rPr lang="en-US" sz="4800" dirty="0"/>
              <a:t>State Vision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36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612669"/>
            <a:ext cx="9376561" cy="500426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Addressing comments from the November 7 CWPJAC meeting</a:t>
            </a:r>
          </a:p>
          <a:p>
            <a:pPr lvl="1"/>
            <a:r>
              <a:rPr lang="en-US" dirty="0"/>
              <a:t>Put all CTE and workforce development programs under this prompt</a:t>
            </a:r>
          </a:p>
          <a:p>
            <a:pPr lvl="1"/>
            <a:r>
              <a:rPr lang="en-US" dirty="0"/>
              <a:t>Presented the SBE, the Board of Governors (BOG) vison, mission, and goals</a:t>
            </a:r>
          </a:p>
          <a:p>
            <a:pPr lvl="1"/>
            <a:r>
              <a:rPr lang="en-US" dirty="0"/>
              <a:t>Connected to CWPJAC Guiding Policy Principles</a:t>
            </a:r>
          </a:p>
          <a:p>
            <a:pPr lvl="1"/>
            <a:r>
              <a:rPr lang="en-US" dirty="0"/>
              <a:t>Introduced a vision (courtesy Vice Chair Sun)</a:t>
            </a:r>
          </a:p>
          <a:p>
            <a:pPr lvl="1"/>
            <a:r>
              <a:rPr lang="en-US" dirty="0"/>
              <a:t>Described the Local Control Funding Formula (LCFF)/Local Control Accountability Plan (LCAP) as well as the Student Centered Funding Formula (SCFF)</a:t>
            </a:r>
          </a:p>
          <a:p>
            <a:pPr lvl="1"/>
            <a:r>
              <a:rPr lang="en-US" dirty="0"/>
              <a:t>Connections to Workforce Development System</a:t>
            </a:r>
          </a:p>
          <a:p>
            <a:pPr lvl="1"/>
            <a:r>
              <a:rPr lang="en-US" dirty="0"/>
              <a:t>Included stakeholder comments about alignment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247543"/>
          </a:xfrm>
        </p:spPr>
        <p:txBody>
          <a:bodyPr/>
          <a:lstStyle/>
          <a:p>
            <a:pPr algn="ctr"/>
            <a:r>
              <a:rPr lang="en-US" sz="4800" dirty="0"/>
              <a:t>State Vision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/>
              <a:t>2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077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Vision for Education and Workforce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47948E-BFD3-984F-9401-A0F90822C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2842953"/>
            <a:ext cx="9670810" cy="333400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Facilitated discussion and comments from </a:t>
            </a:r>
            <a:br>
              <a:rPr lang="en-US" dirty="0"/>
            </a:br>
            <a:r>
              <a:rPr lang="en-US" dirty="0"/>
              <a:t>CWPJAC members.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766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4233" y="1629295"/>
            <a:ext cx="9376561" cy="4742303"/>
          </a:xfrm>
        </p:spPr>
        <p:txBody>
          <a:bodyPr>
            <a:normAutofit/>
          </a:bodyPr>
          <a:lstStyle/>
          <a:p>
            <a:r>
              <a:rPr lang="en-US" dirty="0"/>
              <a:t> CTE programs and programs of study implementation</a:t>
            </a:r>
          </a:p>
          <a:p>
            <a:pPr lvl="1"/>
            <a:r>
              <a:rPr lang="en-US" dirty="0"/>
              <a:t>Description of CTE programs and programs of study</a:t>
            </a:r>
          </a:p>
          <a:p>
            <a:pPr lvl="1"/>
            <a:r>
              <a:rPr lang="en-US" dirty="0"/>
              <a:t>Program Approval</a:t>
            </a:r>
          </a:p>
          <a:p>
            <a:pPr lvl="1"/>
            <a:r>
              <a:rPr lang="en-US" dirty="0"/>
              <a:t>Role of Eligible Agency in Program Administration</a:t>
            </a:r>
          </a:p>
          <a:p>
            <a:pPr lvl="1"/>
            <a:r>
              <a:rPr lang="en-US" dirty="0"/>
              <a:t>Dual Enrollment</a:t>
            </a:r>
          </a:p>
          <a:p>
            <a:pPr lvl="1"/>
            <a:r>
              <a:rPr lang="en-US" dirty="0"/>
              <a:t>Stakeholder input</a:t>
            </a:r>
          </a:p>
          <a:p>
            <a:pPr lvl="1"/>
            <a:r>
              <a:rPr lang="en-US" dirty="0"/>
              <a:t>Local Application</a:t>
            </a:r>
          </a:p>
          <a:p>
            <a:pPr lvl="1"/>
            <a:r>
              <a:rPr lang="en-US" dirty="0"/>
              <a:t>Comprehensive Local Needs </a:t>
            </a:r>
            <a:r>
              <a:rPr lang="en-US" dirty="0" smtClean="0"/>
              <a:t>Assessment (CLNA)</a:t>
            </a:r>
            <a:endParaRPr lang="en-US" dirty="0"/>
          </a:p>
          <a:p>
            <a:pPr lvl="1"/>
            <a:r>
              <a:rPr lang="en-US" dirty="0"/>
              <a:t>Size, Scope, and Quality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670810" cy="1264170"/>
          </a:xfrm>
        </p:spPr>
        <p:txBody>
          <a:bodyPr/>
          <a:lstStyle/>
          <a:p>
            <a:pPr algn="ctr"/>
            <a:r>
              <a:rPr lang="en-US" sz="4800" dirty="0"/>
              <a:t>CTE Programs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251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562794"/>
            <a:ext cx="9376561" cy="508184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Addressing comments from the November 7 CWPJAC meeting</a:t>
            </a:r>
          </a:p>
          <a:p>
            <a:pPr lvl="1"/>
            <a:r>
              <a:rPr lang="en-US" dirty="0"/>
              <a:t>Called out the balance between state leadership and local control</a:t>
            </a:r>
          </a:p>
          <a:p>
            <a:pPr lvl="1"/>
            <a:r>
              <a:rPr lang="en-US" dirty="0"/>
              <a:t>Used the definitions to set out the secondary and community college program approval process</a:t>
            </a:r>
          </a:p>
          <a:p>
            <a:pPr lvl="1"/>
            <a:r>
              <a:rPr lang="en-US" dirty="0"/>
              <a:t>Expanded on the community college program approval process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197668"/>
          </a:xfrm>
        </p:spPr>
        <p:txBody>
          <a:bodyPr/>
          <a:lstStyle/>
          <a:p>
            <a:r>
              <a:rPr lang="en-US" sz="4800" dirty="0"/>
              <a:t>CTE Programs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536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562794"/>
            <a:ext cx="9376561" cy="508184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Addressing comments from the November 7 CWPJAC meeting</a:t>
            </a:r>
          </a:p>
          <a:p>
            <a:pPr lvl="1"/>
            <a:r>
              <a:rPr lang="en-US" dirty="0"/>
              <a:t>Introduced the definition of a secondary CTE concentrator</a:t>
            </a:r>
          </a:p>
          <a:p>
            <a:pPr lvl="1"/>
            <a:r>
              <a:rPr lang="en-US" dirty="0"/>
              <a:t>Tightened language around size, scope, and quality</a:t>
            </a:r>
          </a:p>
          <a:p>
            <a:pPr lvl="1"/>
            <a:r>
              <a:rPr lang="en-US" dirty="0"/>
              <a:t>Brief description of the federal program monitoring process as related the Perkins federal grant </a:t>
            </a:r>
            <a:br>
              <a:rPr lang="en-US" dirty="0"/>
            </a:br>
            <a:r>
              <a:rPr lang="en-US" dirty="0"/>
              <a:t>(Item 01 Addendum 1)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197668"/>
          </a:xfrm>
        </p:spPr>
        <p:txBody>
          <a:bodyPr/>
          <a:lstStyle/>
          <a:p>
            <a:r>
              <a:rPr lang="en-US" sz="4800" dirty="0"/>
              <a:t>CTE Programs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938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579419"/>
            <a:ext cx="9376561" cy="507788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Addressing comments from the November 7 CWPJAC meeting</a:t>
            </a:r>
          </a:p>
          <a:p>
            <a:pPr lvl="1"/>
            <a:r>
              <a:rPr lang="en-US" dirty="0"/>
              <a:t>Connected special population requirements in the Plan guide to the California’s focus on access and equity through the Guiding Policy Principles and Essential Elements</a:t>
            </a:r>
          </a:p>
          <a:p>
            <a:pPr lvl="1"/>
            <a:r>
              <a:rPr lang="en-US" dirty="0"/>
              <a:t>Expanded on the stakeholder involvement in CTE programming</a:t>
            </a:r>
          </a:p>
          <a:p>
            <a:pPr lvl="1"/>
            <a:r>
              <a:rPr lang="en-US" dirty="0"/>
              <a:t>Included stakeholder comments</a:t>
            </a:r>
          </a:p>
          <a:p>
            <a:pPr lvl="1"/>
            <a:r>
              <a:rPr lang="en-US" dirty="0"/>
              <a:t>Tightened up the section on the </a:t>
            </a:r>
            <a:r>
              <a:rPr lang="en-US" dirty="0" smtClean="0"/>
              <a:t>CLNA/local </a:t>
            </a:r>
            <a:r>
              <a:rPr lang="en-US" dirty="0"/>
              <a:t>application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670810" cy="1214294"/>
          </a:xfrm>
        </p:spPr>
        <p:txBody>
          <a:bodyPr/>
          <a:lstStyle/>
          <a:p>
            <a:r>
              <a:rPr lang="en-US" sz="4800" dirty="0"/>
              <a:t>CTE Programs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401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Programs of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47948E-BFD3-984F-9401-A0F90822C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2693324"/>
            <a:ext cx="9670810" cy="34836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Facilitated discussion and comments from </a:t>
            </a:r>
            <a:br>
              <a:rPr lang="en-US" dirty="0"/>
            </a:br>
            <a:r>
              <a:rPr lang="en-US" dirty="0"/>
              <a:t>CWPJAC members.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147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11928"/>
            <a:ext cx="9376561" cy="43353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Addressing comments from the November 7 CWPJAC meeting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Program Strategies</a:t>
            </a:r>
          </a:p>
          <a:p>
            <a:pPr lvl="1"/>
            <a:r>
              <a:rPr lang="en-US" dirty="0"/>
              <a:t>Added Guided Pathway discussion</a:t>
            </a:r>
          </a:p>
          <a:p>
            <a:pPr lvl="1"/>
            <a:r>
              <a:rPr lang="en-US" dirty="0"/>
              <a:t>Added language regarding high-quality CTE courses and programs not being a bar</a:t>
            </a:r>
          </a:p>
          <a:p>
            <a:pPr lvl="1"/>
            <a:r>
              <a:rPr lang="en-US" dirty="0"/>
              <a:t>Identified why inclusion of stakeholder comments were relevant</a:t>
            </a:r>
          </a:p>
          <a:p>
            <a:pPr lvl="1"/>
            <a:r>
              <a:rPr lang="en-US" dirty="0"/>
              <a:t>Need for continued conversation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323070" y="365124"/>
            <a:ext cx="9670810" cy="1546803"/>
          </a:xfrm>
        </p:spPr>
        <p:txBody>
          <a:bodyPr/>
          <a:lstStyle/>
          <a:p>
            <a:r>
              <a:rPr lang="en-US" sz="4800" dirty="0"/>
              <a:t>Meeting the Needs of </a:t>
            </a:r>
            <a:br>
              <a:rPr lang="en-US" sz="4800" dirty="0"/>
            </a:br>
            <a:r>
              <a:rPr lang="en-US" sz="4800" dirty="0"/>
              <a:t>Special Populations </a:t>
            </a:r>
            <a:r>
              <a:rPr lang="en-US" sz="2400" dirty="0"/>
              <a:t>(1)</a:t>
            </a:r>
            <a:endParaRPr lang="en-US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954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the Needs of </a:t>
            </a:r>
            <a:br>
              <a:rPr lang="en-US" dirty="0"/>
            </a:br>
            <a:r>
              <a:rPr lang="en-US" dirty="0"/>
              <a:t>Special Populations </a:t>
            </a:r>
            <a:r>
              <a:rPr lang="en-US" sz="2400" dirty="0"/>
              <a:t>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47948E-BFD3-984F-9401-A0F90822C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2859578"/>
            <a:ext cx="9670810" cy="331738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Facilitated discussion and comments from </a:t>
            </a:r>
            <a:br>
              <a:rPr lang="en-US" dirty="0"/>
            </a:br>
            <a:r>
              <a:rPr lang="en-US" dirty="0"/>
              <a:t>CWPJAC members.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323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1CA508-F281-4397-9E5A-0EA7AFA80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645920"/>
            <a:ext cx="9670810" cy="5047957"/>
          </a:xfrm>
        </p:spPr>
        <p:txBody>
          <a:bodyPr>
            <a:normAutofit fontScale="92500"/>
          </a:bodyPr>
          <a:lstStyle/>
          <a:p>
            <a:r>
              <a:rPr lang="en-US" dirty="0"/>
              <a:t>The Strengthening Career and Technical Education for the 21st Century Act (Perkins V) Plan Discussion</a:t>
            </a:r>
          </a:p>
          <a:p>
            <a:pPr lvl="2"/>
            <a:r>
              <a:rPr lang="en-US" sz="2800" dirty="0"/>
              <a:t>Process for incorporating the California Workforce Pathways Joint Advisory Committee (CWPJAC) feedback</a:t>
            </a:r>
          </a:p>
          <a:p>
            <a:pPr lvl="2"/>
            <a:r>
              <a:rPr lang="en-US" sz="2800" dirty="0"/>
              <a:t>Cycle to review each major prompts</a:t>
            </a:r>
          </a:p>
          <a:p>
            <a:pPr lvl="3"/>
            <a:r>
              <a:rPr lang="en-US" sz="2800" dirty="0"/>
              <a:t>Brief content overview</a:t>
            </a:r>
          </a:p>
          <a:p>
            <a:pPr lvl="3"/>
            <a:r>
              <a:rPr lang="en-US" sz="2800" dirty="0"/>
              <a:t>Significant types of changes</a:t>
            </a:r>
          </a:p>
          <a:p>
            <a:pPr lvl="3"/>
            <a:r>
              <a:rPr lang="en-US" sz="2800" dirty="0"/>
              <a:t>Facilitated discussion and comments from the CWPJAC members of each major and minor prompt</a:t>
            </a:r>
          </a:p>
          <a:p>
            <a:r>
              <a:rPr lang="en-US" dirty="0"/>
              <a:t>Public Comment</a:t>
            </a:r>
          </a:p>
          <a:p>
            <a:r>
              <a:rPr lang="en-US" dirty="0"/>
              <a:t>Timeline/Next Steps November 25, 2019 – April 15, 2020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4BB2642E-D813-4B0F-A247-122BD98D3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365759"/>
            <a:ext cx="9030730" cy="1280161"/>
          </a:xfrm>
        </p:spPr>
        <p:txBody>
          <a:bodyPr/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Presentation Overview</a:t>
            </a:r>
          </a:p>
        </p:txBody>
      </p:sp>
    </p:spTree>
    <p:extLst>
      <p:ext uri="{BB962C8B-B14F-4D97-AF65-F5344CB8AC3E}">
        <p14:creationId xmlns:p14="http://schemas.microsoft.com/office/powerpoint/2010/main" val="3967336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895302"/>
            <a:ext cx="9376561" cy="4352000"/>
          </a:xfrm>
        </p:spPr>
        <p:txBody>
          <a:bodyPr>
            <a:normAutofit/>
          </a:bodyPr>
          <a:lstStyle/>
          <a:p>
            <a:pPr lvl="1"/>
            <a:r>
              <a:rPr lang="en-US" sz="3200" dirty="0"/>
              <a:t>Teacher recruitment and retention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Addressing comments from the November 7 CWPJAC meeting</a:t>
            </a:r>
          </a:p>
          <a:p>
            <a:pPr lvl="1"/>
            <a:r>
              <a:rPr lang="en-US" sz="3200" dirty="0"/>
              <a:t>Inclusion of Government Pension Offset Issue</a:t>
            </a:r>
          </a:p>
          <a:p>
            <a:pPr lvl="1"/>
            <a:r>
              <a:rPr lang="en-US" sz="3200" dirty="0"/>
              <a:t>Have language on the recommendations brought forward to the California Commission on Teacher Credentialing (CTC) </a:t>
            </a:r>
            <a:br>
              <a:rPr lang="en-US" sz="3200" dirty="0"/>
            </a:br>
            <a:r>
              <a:rPr lang="en-US" sz="3200" dirty="0"/>
              <a:t>(Item 01 Addendum 1)</a:t>
            </a:r>
          </a:p>
          <a:p>
            <a:pPr lvl="1"/>
            <a:endParaRPr lang="en-US" sz="32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530176"/>
          </a:xfrm>
        </p:spPr>
        <p:txBody>
          <a:bodyPr/>
          <a:lstStyle/>
          <a:p>
            <a:r>
              <a:rPr lang="en-US" sz="4800" dirty="0"/>
              <a:t>Preparing Teachers </a:t>
            </a:r>
            <a:br>
              <a:rPr lang="en-US" sz="4800" dirty="0"/>
            </a:br>
            <a:r>
              <a:rPr lang="en-US" sz="4800" dirty="0"/>
              <a:t>and Faculty </a:t>
            </a:r>
            <a:r>
              <a:rPr lang="en-US" sz="2400" dirty="0"/>
              <a:t>(1)</a:t>
            </a:r>
            <a:endParaRPr lang="en-US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6010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Teachers </a:t>
            </a:r>
            <a:br>
              <a:rPr lang="en-US" dirty="0"/>
            </a:br>
            <a:r>
              <a:rPr lang="en-US" dirty="0"/>
              <a:t>and Faculty </a:t>
            </a:r>
            <a:r>
              <a:rPr lang="en-US" sz="2400" dirty="0"/>
              <a:t>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47948E-BFD3-984F-9401-A0F90822C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2793076"/>
            <a:ext cx="9670810" cy="338388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Facilitated discussion and comments from </a:t>
            </a:r>
            <a:br>
              <a:rPr lang="en-US" dirty="0"/>
            </a:br>
            <a:r>
              <a:rPr lang="en-US" dirty="0"/>
              <a:t>CWPJAC members.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987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060" y="1570892"/>
            <a:ext cx="9770820" cy="4921981"/>
          </a:xfrm>
        </p:spPr>
        <p:txBody>
          <a:bodyPr>
            <a:normAutofit/>
          </a:bodyPr>
          <a:lstStyle/>
          <a:p>
            <a:r>
              <a:rPr lang="en-US" dirty="0"/>
              <a:t>Criteria and process for approving funds for eligible recipients</a:t>
            </a:r>
          </a:p>
          <a:p>
            <a:pPr lvl="1"/>
            <a:r>
              <a:rPr lang="en-US" dirty="0" smtClean="0"/>
              <a:t>Academic </a:t>
            </a:r>
            <a:r>
              <a:rPr lang="en-US" dirty="0"/>
              <a:t>achievement</a:t>
            </a:r>
          </a:p>
          <a:p>
            <a:pPr lvl="1"/>
            <a:r>
              <a:rPr lang="en-US" dirty="0" smtClean="0"/>
              <a:t>Skill </a:t>
            </a:r>
            <a:r>
              <a:rPr lang="en-US" dirty="0"/>
              <a:t>attainment</a:t>
            </a:r>
          </a:p>
          <a:p>
            <a:pPr lvl="1"/>
            <a:r>
              <a:rPr lang="en-US" dirty="0" smtClean="0"/>
              <a:t>Local </a:t>
            </a:r>
            <a:r>
              <a:rPr lang="en-US" dirty="0"/>
              <a:t>economic and education needs</a:t>
            </a:r>
          </a:p>
          <a:p>
            <a:r>
              <a:rPr lang="en-US" dirty="0"/>
              <a:t>Distribution of Funds</a:t>
            </a:r>
          </a:p>
          <a:p>
            <a:pPr lvl="1"/>
            <a:r>
              <a:rPr lang="en-US" dirty="0" smtClean="0"/>
              <a:t>Secondary/postsecondary/adult</a:t>
            </a:r>
            <a:endParaRPr lang="en-US" dirty="0"/>
          </a:p>
          <a:p>
            <a:pPr lvl="1"/>
            <a:r>
              <a:rPr lang="en-US" dirty="0"/>
              <a:t>Consortia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205766"/>
          </a:xfrm>
        </p:spPr>
        <p:txBody>
          <a:bodyPr/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Fiscal Responsibility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2477023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060" y="1570892"/>
            <a:ext cx="9770820" cy="4921981"/>
          </a:xfrm>
        </p:spPr>
        <p:txBody>
          <a:bodyPr>
            <a:normAutofit/>
          </a:bodyPr>
          <a:lstStyle/>
          <a:p>
            <a:r>
              <a:rPr lang="en-US" dirty="0"/>
              <a:t>Allocation criteria for secondary local eligible recipients (LEAs)</a:t>
            </a:r>
          </a:p>
          <a:p>
            <a:r>
              <a:rPr lang="en-US" dirty="0"/>
              <a:t> Allocation criteria for post-secondary LEAs</a:t>
            </a:r>
          </a:p>
          <a:p>
            <a:r>
              <a:rPr lang="en-US" dirty="0"/>
              <a:t> Describing year-to-year adjustments in allocation criteria</a:t>
            </a:r>
          </a:p>
          <a:p>
            <a:r>
              <a:rPr lang="en-US" dirty="0"/>
              <a:t>Application for a waiver to the secondary allocation formula</a:t>
            </a:r>
          </a:p>
          <a:p>
            <a:r>
              <a:rPr lang="en-US" dirty="0"/>
              <a:t>Application for a waiver to the </a:t>
            </a:r>
            <a:r>
              <a:rPr lang="en-US" dirty="0" smtClean="0"/>
              <a:t>postsecondary </a:t>
            </a:r>
            <a:r>
              <a:rPr lang="en-US" dirty="0"/>
              <a:t>allocation formula</a:t>
            </a:r>
          </a:p>
          <a:p>
            <a:r>
              <a:rPr lang="en-US" dirty="0"/>
              <a:t>Criteria for awarding reserve funds to LEAs</a:t>
            </a:r>
          </a:p>
          <a:p>
            <a:r>
              <a:rPr lang="en-US" dirty="0"/>
              <a:t> State maintenance of effort (MOE)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205766"/>
          </a:xfrm>
        </p:spPr>
        <p:txBody>
          <a:bodyPr/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Fiscal Responsibility </a:t>
            </a:r>
            <a:r>
              <a:rPr lang="en-US" sz="2400" dirty="0"/>
              <a:t>(2)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9660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Responsibility </a:t>
            </a:r>
            <a:r>
              <a:rPr lang="en-US" sz="2400" dirty="0"/>
              <a:t>(3)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47948E-BFD3-984F-9401-A0F90822C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2693324"/>
            <a:ext cx="9670810" cy="34836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Facilitated discussion and comments from </a:t>
            </a:r>
            <a:br>
              <a:rPr lang="en-US" dirty="0"/>
            </a:br>
            <a:r>
              <a:rPr lang="en-US" dirty="0"/>
              <a:t>CWPJAC members.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4798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060" y="1570892"/>
            <a:ext cx="9770820" cy="4921981"/>
          </a:xfrm>
        </p:spPr>
        <p:txBody>
          <a:bodyPr>
            <a:normAutofit/>
          </a:bodyPr>
          <a:lstStyle/>
          <a:p>
            <a:r>
              <a:rPr lang="en-US" dirty="0"/>
              <a:t>Identifying and including one (1) indicator of program quality Distribution of Funds</a:t>
            </a:r>
          </a:p>
          <a:p>
            <a:r>
              <a:rPr lang="en-US" dirty="0"/>
              <a:t>The SDPLs baselines and targets</a:t>
            </a:r>
          </a:p>
          <a:p>
            <a:r>
              <a:rPr lang="en-US" dirty="0"/>
              <a:t> Procedure for arriving at the SDPLs baselines and targets</a:t>
            </a:r>
          </a:p>
          <a:p>
            <a:pPr lvl="1"/>
            <a:r>
              <a:rPr lang="en-US" dirty="0"/>
              <a:t>Public comment process to the CTE accountability framework</a:t>
            </a:r>
          </a:p>
          <a:p>
            <a:pPr lvl="1"/>
            <a:r>
              <a:rPr lang="en-US" dirty="0"/>
              <a:t>An explanation of the SDPL alignment to other measures</a:t>
            </a:r>
          </a:p>
          <a:p>
            <a:r>
              <a:rPr lang="en-US" dirty="0"/>
              <a:t>Public Comment to SDPL</a:t>
            </a:r>
          </a:p>
          <a:p>
            <a:r>
              <a:rPr lang="en-US" dirty="0"/>
              <a:t>Addressing disparities and gaps in performance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578" y="365127"/>
            <a:ext cx="9670810" cy="1205765"/>
          </a:xfrm>
        </p:spPr>
        <p:txBody>
          <a:bodyPr/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Accountability for Results </a:t>
            </a:r>
            <a:r>
              <a:rPr lang="en-US" sz="2400" dirty="0"/>
              <a:t>(1)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63784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060" y="1570892"/>
            <a:ext cx="9770820" cy="492198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Addressing comments from November 7 CWPJAC meeting</a:t>
            </a:r>
          </a:p>
          <a:p>
            <a:pPr lvl="1"/>
            <a:r>
              <a:rPr lang="en-US" dirty="0"/>
              <a:t>Provided context for the Perkins accountability measures by describing California’s accountability model</a:t>
            </a:r>
          </a:p>
          <a:p>
            <a:pPr lvl="1"/>
            <a:r>
              <a:rPr lang="en-US" dirty="0"/>
              <a:t>Made connections to accountability projections for ESSA</a:t>
            </a:r>
          </a:p>
          <a:p>
            <a:pPr lvl="1"/>
            <a:r>
              <a:rPr lang="en-US" dirty="0"/>
              <a:t>Described more fully how the SDPLs were arrived at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578" y="365127"/>
            <a:ext cx="9670810" cy="1205765"/>
          </a:xfrm>
        </p:spPr>
        <p:txBody>
          <a:bodyPr/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Accountability for Results </a:t>
            </a:r>
            <a:r>
              <a:rPr lang="en-US" sz="2400" dirty="0"/>
              <a:t>(2)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981833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Accountability for Results </a:t>
            </a:r>
            <a:r>
              <a:rPr lang="en-US" sz="2400" dirty="0"/>
              <a:t>(3)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47948E-BFD3-984F-9401-A0F90822C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2593571"/>
            <a:ext cx="9670810" cy="358339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Facilitated discussion and comments from </a:t>
            </a:r>
            <a:br>
              <a:rPr lang="en-US" dirty="0"/>
            </a:br>
            <a:r>
              <a:rPr lang="en-US" dirty="0"/>
              <a:t>CWPJAC members.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130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060" y="1770187"/>
            <a:ext cx="9770820" cy="4722686"/>
          </a:xfrm>
        </p:spPr>
        <p:txBody>
          <a:bodyPr>
            <a:normAutofit fontScale="92500"/>
          </a:bodyPr>
          <a:lstStyle/>
          <a:p>
            <a:r>
              <a:rPr lang="en-US" dirty="0"/>
              <a:t>Make State plan available for public comment for at least 30 days</a:t>
            </a:r>
          </a:p>
          <a:p>
            <a:r>
              <a:rPr lang="en-US" dirty="0"/>
              <a:t>Funds for promoting preparation towards high-skill, high-wage, or in-demand industry sectors, including non-traditional fields</a:t>
            </a:r>
          </a:p>
          <a:p>
            <a:r>
              <a:rPr lang="en-US" dirty="0"/>
              <a:t>Provision of technical assistance, including closing gaps in student participation and performance in CTE programs.</a:t>
            </a:r>
          </a:p>
          <a:p>
            <a:r>
              <a:rPr lang="en-US" dirty="0"/>
              <a:t>Comply with the auditing of funds provided under Perkins V</a:t>
            </a:r>
          </a:p>
          <a:p>
            <a:r>
              <a:rPr lang="en-US" dirty="0"/>
              <a:t>Assure no individual/organization receives direct financial benefit</a:t>
            </a:r>
          </a:p>
          <a:p>
            <a:r>
              <a:rPr lang="en-US" dirty="0"/>
              <a:t>Provide funds for CTE programs for individuals in State correctional and juvenile justice facilities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578" y="365127"/>
            <a:ext cx="9670810" cy="1405060"/>
          </a:xfrm>
        </p:spPr>
        <p:txBody>
          <a:bodyPr/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Assurances, Certifications,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and Other Forms</a:t>
            </a:r>
          </a:p>
        </p:txBody>
      </p:sp>
    </p:spTree>
    <p:extLst>
      <p:ext uri="{BB962C8B-B14F-4D97-AF65-F5344CB8AC3E}">
        <p14:creationId xmlns:p14="http://schemas.microsoft.com/office/powerpoint/2010/main" val="24417503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6944" y="2061556"/>
            <a:ext cx="9670810" cy="2629715"/>
          </a:xfrm>
        </p:spPr>
        <p:txBody>
          <a:bodyPr/>
          <a:lstStyle/>
          <a:p>
            <a:r>
              <a:rPr lang="en-US" dirty="0"/>
              <a:t>OTHER COMMENTS</a:t>
            </a:r>
          </a:p>
        </p:txBody>
      </p:sp>
    </p:spTree>
    <p:extLst>
      <p:ext uri="{BB962C8B-B14F-4D97-AF65-F5344CB8AC3E}">
        <p14:creationId xmlns:p14="http://schemas.microsoft.com/office/powerpoint/2010/main" val="1752527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B3884C-5C51-C04D-8669-5CF9AB7D3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365125"/>
            <a:ext cx="9670810" cy="1580905"/>
          </a:xfrm>
        </p:spPr>
        <p:txBody>
          <a:bodyPr/>
          <a:lstStyle/>
          <a:p>
            <a:r>
              <a:rPr lang="en-US" sz="4800" dirty="0"/>
              <a:t>Process for Incorporating CWPJAC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8AA158-8246-EB46-8F3D-FCCBE74E7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639964"/>
          </a:xfrm>
        </p:spPr>
        <p:txBody>
          <a:bodyPr/>
          <a:lstStyle/>
          <a:p>
            <a:r>
              <a:rPr lang="en-US" dirty="0"/>
              <a:t>23 pages of notes taken during the November 7 CWPJAC meeting</a:t>
            </a:r>
          </a:p>
          <a:p>
            <a:r>
              <a:rPr lang="en-US" dirty="0"/>
              <a:t>The California Department of Education (CDE) took an initial pass of edits based on those notes</a:t>
            </a:r>
          </a:p>
          <a:p>
            <a:r>
              <a:rPr lang="en-US" dirty="0"/>
              <a:t>Concurrently, the California Community Colleges Chancellor’s Office (CCCCO) and the State Board of Education (SBE) staff provided a secondary round of edits  </a:t>
            </a:r>
            <a:r>
              <a:rPr lang="en-US" dirty="0">
                <a:sym typeface="Wingdings" pitchFamily="2" charset="2"/>
              </a:rPr>
              <a:t>which CDE staff incorporated </a:t>
            </a:r>
            <a:endParaRPr lang="en-US" dirty="0"/>
          </a:p>
          <a:p>
            <a:r>
              <a:rPr lang="en-US" dirty="0"/>
              <a:t>WestEd editorial review  </a:t>
            </a:r>
            <a:r>
              <a:rPr lang="en-US" dirty="0">
                <a:sym typeface="Wingdings" pitchFamily="2" charset="2"/>
              </a:rPr>
              <a:t>– CDE staff incorporated changes</a:t>
            </a:r>
            <a:endParaRPr lang="en-US" dirty="0"/>
          </a:p>
          <a:p>
            <a:r>
              <a:rPr lang="en-US" dirty="0"/>
              <a:t>508 compliance review </a:t>
            </a:r>
            <a:r>
              <a:rPr lang="en-US" dirty="0">
                <a:sym typeface="Wingdings" pitchFamily="2" charset="2"/>
              </a:rPr>
              <a:t>– posting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4775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6944" y="2144684"/>
            <a:ext cx="9670810" cy="2496711"/>
          </a:xfrm>
        </p:spPr>
        <p:txBody>
          <a:bodyPr/>
          <a:lstStyle/>
          <a:p>
            <a:r>
              <a:rPr lang="en-US" dirty="0"/>
              <a:t>PUBLIC COMMENT</a:t>
            </a:r>
          </a:p>
        </p:txBody>
      </p:sp>
    </p:spTree>
    <p:extLst>
      <p:ext uri="{BB962C8B-B14F-4D97-AF65-F5344CB8AC3E}">
        <p14:creationId xmlns:p14="http://schemas.microsoft.com/office/powerpoint/2010/main" val="25364999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546843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5100" dirty="0"/>
              <a:t>November 25, 2019: The CWPJAC may approve the draft Perkins V State Plan for public comment</a:t>
            </a:r>
          </a:p>
          <a:p>
            <a:pPr>
              <a:lnSpc>
                <a:spcPct val="120000"/>
              </a:lnSpc>
            </a:pPr>
            <a:r>
              <a:rPr lang="en-US" sz="5100" dirty="0"/>
              <a:t>December 2019: Public Comment (In person and virtual)</a:t>
            </a:r>
          </a:p>
          <a:p>
            <a:pPr>
              <a:lnSpc>
                <a:spcPct val="120000"/>
              </a:lnSpc>
            </a:pPr>
            <a:r>
              <a:rPr lang="en-US" sz="5100" dirty="0"/>
              <a:t>December 2019: Memo for the January 2020 State Board Meeting</a:t>
            </a:r>
          </a:p>
          <a:p>
            <a:pPr>
              <a:lnSpc>
                <a:spcPct val="120000"/>
              </a:lnSpc>
            </a:pPr>
            <a:r>
              <a:rPr lang="en-US" sz="5100" dirty="0"/>
              <a:t>Mid-January 2020: Next version of plan, with updates and public comment responses goes to the CWPJAC</a:t>
            </a:r>
          </a:p>
          <a:p>
            <a:pPr>
              <a:lnSpc>
                <a:spcPct val="120000"/>
              </a:lnSpc>
            </a:pPr>
            <a:r>
              <a:rPr lang="en-US" sz="5100" dirty="0"/>
              <a:t>January 31, 2020: CWPJAC Meeting</a:t>
            </a:r>
          </a:p>
          <a:p>
            <a:pPr>
              <a:lnSpc>
                <a:spcPct val="120000"/>
              </a:lnSpc>
            </a:pPr>
            <a:r>
              <a:rPr lang="en-US" sz="5100" dirty="0"/>
              <a:t>March 2020: SBE Meeting, BOG Meeting </a:t>
            </a:r>
          </a:p>
          <a:p>
            <a:pPr>
              <a:lnSpc>
                <a:spcPct val="120000"/>
              </a:lnSpc>
            </a:pP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March-April: Governor’s Office review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670810" cy="1580905"/>
          </a:xfrm>
        </p:spPr>
        <p:txBody>
          <a:bodyPr/>
          <a:lstStyle/>
          <a:p>
            <a:r>
              <a:rPr lang="en-US" sz="4800" dirty="0"/>
              <a:t>Project Timeline</a:t>
            </a:r>
          </a:p>
        </p:txBody>
      </p:sp>
    </p:spTree>
    <p:extLst>
      <p:ext uri="{BB962C8B-B14F-4D97-AF65-F5344CB8AC3E}">
        <p14:creationId xmlns:p14="http://schemas.microsoft.com/office/powerpoint/2010/main" val="24511486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546843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20000"/>
              </a:lnSpc>
              <a:buNone/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December 2, 2019</a:t>
            </a:r>
          </a:p>
          <a:p>
            <a:pPr marL="1878013" lvl="1" indent="-282575">
              <a:lnSpc>
                <a:spcPct val="120000"/>
              </a:lnSpc>
            </a:pPr>
            <a:r>
              <a:rPr lang="en-US" sz="3200" dirty="0"/>
              <a:t>10:00 A.M.–12:00 P.M.</a:t>
            </a:r>
          </a:p>
          <a:p>
            <a:pPr marL="1828800" lvl="1">
              <a:lnSpc>
                <a:spcPct val="120000"/>
              </a:lnSpc>
            </a:pPr>
            <a:r>
              <a:rPr lang="en-US" sz="3200" dirty="0"/>
              <a:t>1:00–3:00 P.M.</a:t>
            </a:r>
          </a:p>
          <a:p>
            <a:pPr marL="457200" lvl="1" indent="0">
              <a:lnSpc>
                <a:spcPct val="120000"/>
              </a:lnSpc>
              <a:spcBef>
                <a:spcPts val="2400"/>
              </a:spcBef>
              <a:buNone/>
            </a:pPr>
            <a:r>
              <a:rPr lang="en-US" dirty="0" smtClean="0"/>
              <a:t>North </a:t>
            </a:r>
            <a:r>
              <a:rPr lang="en-US" dirty="0"/>
              <a:t>Orange County Community College </a:t>
            </a:r>
            <a:r>
              <a:rPr lang="en-US" dirty="0" smtClean="0"/>
              <a:t>District</a:t>
            </a:r>
            <a:endParaRPr lang="en-US" dirty="0"/>
          </a:p>
          <a:p>
            <a:pPr marL="457200" lvl="1" indent="0">
              <a:lnSpc>
                <a:spcPct val="120000"/>
              </a:lnSpc>
              <a:buNone/>
            </a:pPr>
            <a:r>
              <a:rPr lang="en-US" dirty="0" smtClean="0"/>
              <a:t>Boardroom, Room 101 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nn-NO" dirty="0" smtClean="0"/>
              <a:t>1830 </a:t>
            </a:r>
            <a:r>
              <a:rPr lang="nn-NO" dirty="0"/>
              <a:t>W. Romneya </a:t>
            </a:r>
            <a:r>
              <a:rPr lang="nn-NO" dirty="0" smtClean="0"/>
              <a:t>Drive 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nn-NO" dirty="0" smtClean="0"/>
              <a:t>Anaheim</a:t>
            </a:r>
            <a:r>
              <a:rPr lang="nn-NO" dirty="0"/>
              <a:t>, CA 92801</a:t>
            </a:r>
            <a:endParaRPr lang="en-US" dirty="0"/>
          </a:p>
          <a:p>
            <a:pPr lvl="1">
              <a:lnSpc>
                <a:spcPct val="120000"/>
              </a:lnSpc>
            </a:pP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670810" cy="158090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4800" dirty="0"/>
              <a:t>Public Meeting </a:t>
            </a:r>
            <a:r>
              <a:rPr lang="en-US" sz="4800" dirty="0" smtClean="0"/>
              <a:t>Sessions </a:t>
            </a:r>
            <a:r>
              <a:rPr lang="en-US" sz="2400" dirty="0" smtClean="0"/>
              <a:t>(1)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224649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546843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20000"/>
              </a:lnSpc>
              <a:buNone/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December 9, 2019</a:t>
            </a:r>
          </a:p>
          <a:p>
            <a:pPr marL="1878013" lvl="1" indent="-282575">
              <a:lnSpc>
                <a:spcPct val="120000"/>
              </a:lnSpc>
            </a:pPr>
            <a:r>
              <a:rPr lang="en-US" sz="3200" dirty="0"/>
              <a:t>10:00 A.M.–12:00 P.M.</a:t>
            </a:r>
          </a:p>
          <a:p>
            <a:pPr marL="1828800" lvl="1">
              <a:lnSpc>
                <a:spcPct val="120000"/>
              </a:lnSpc>
            </a:pPr>
            <a:r>
              <a:rPr lang="en-US" sz="3200" dirty="0"/>
              <a:t>1:00–3:00 P.M.</a:t>
            </a:r>
          </a:p>
          <a:p>
            <a:pPr marL="457200" lvl="1" indent="0">
              <a:lnSpc>
                <a:spcPct val="120000"/>
              </a:lnSpc>
              <a:spcBef>
                <a:spcPts val="2400"/>
              </a:spcBef>
              <a:buNone/>
            </a:pPr>
            <a:r>
              <a:rPr lang="en-US" dirty="0" smtClean="0"/>
              <a:t>Christopher Center Building, WestEd Offices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dirty="0"/>
              <a:t>Capitol Room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fr-FR" dirty="0"/>
              <a:t>1000 G Street, Suite 500 </a:t>
            </a:r>
            <a:endParaRPr lang="nn-NO" dirty="0" smtClean="0"/>
          </a:p>
          <a:p>
            <a:pPr marL="457200" lvl="1" indent="0">
              <a:lnSpc>
                <a:spcPct val="120000"/>
              </a:lnSpc>
              <a:buNone/>
            </a:pPr>
            <a:r>
              <a:rPr lang="nn-NO" dirty="0" smtClean="0"/>
              <a:t>Sacramento, </a:t>
            </a:r>
            <a:r>
              <a:rPr lang="nn-NO" dirty="0"/>
              <a:t>CA 95814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670810" cy="158090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4800" dirty="0"/>
              <a:t>Public Meeting </a:t>
            </a:r>
            <a:r>
              <a:rPr lang="en-US" sz="4800" dirty="0" smtClean="0"/>
              <a:t>Sessions </a:t>
            </a:r>
            <a:r>
              <a:rPr lang="en-US" sz="2400" dirty="0" smtClean="0"/>
              <a:t>(2)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835569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610196"/>
            <a:ext cx="9670810" cy="3882678"/>
          </a:xfrm>
        </p:spPr>
        <p:txBody>
          <a:bodyPr>
            <a:normAutofit/>
          </a:bodyPr>
          <a:lstStyle/>
          <a:p>
            <a:pPr marL="49213" lvl="1" indent="0" algn="ctr">
              <a:lnSpc>
                <a:spcPct val="120000"/>
              </a:lnSpc>
              <a:buNone/>
            </a:pPr>
            <a:r>
              <a:rPr lang="en-US" sz="3000" dirty="0" smtClean="0"/>
              <a:t>CDE and CCCCO staff are planning to host 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virtual public meeting session.</a:t>
            </a:r>
            <a:endParaRPr lang="en-US" dirty="0"/>
          </a:p>
          <a:p>
            <a:pPr lvl="1">
              <a:lnSpc>
                <a:spcPct val="120000"/>
              </a:lnSpc>
            </a:pP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670810" cy="158090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4800" dirty="0"/>
              <a:t>Public Meeting </a:t>
            </a:r>
            <a:r>
              <a:rPr lang="en-US" sz="4800" dirty="0" smtClean="0"/>
              <a:t>Sessions </a:t>
            </a:r>
            <a:r>
              <a:rPr lang="en-US" sz="2400" dirty="0" smtClean="0"/>
              <a:t>(3)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417730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006" y="2560320"/>
            <a:ext cx="8680938" cy="350580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Perkins V State Plan is due to the United States Department of Education, Office of Career, Technical, and Adult Education on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April 15, 2020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1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887226"/>
          </a:xfrm>
        </p:spPr>
        <p:txBody>
          <a:bodyPr/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Project Timeline: 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Submission of the Plan</a:t>
            </a:r>
          </a:p>
        </p:txBody>
      </p:sp>
    </p:spTree>
    <p:extLst>
      <p:ext uri="{BB962C8B-B14F-4D97-AF65-F5344CB8AC3E}">
        <p14:creationId xmlns:p14="http://schemas.microsoft.com/office/powerpoint/2010/main" val="21209874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6944" y="2820943"/>
            <a:ext cx="9670810" cy="1870328"/>
          </a:xfrm>
        </p:spPr>
        <p:txBody>
          <a:bodyPr/>
          <a:lstStyle/>
          <a:p>
            <a:r>
              <a:rPr lang="en-US" dirty="0"/>
              <a:t>ACTION ON PERKINS V STATE PLAN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450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BAA798-4BAF-4319-95AE-F5AC1C432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928552"/>
            <a:ext cx="9670810" cy="4703742"/>
          </a:xfrm>
        </p:spPr>
        <p:txBody>
          <a:bodyPr/>
          <a:lstStyle/>
          <a:p>
            <a:r>
              <a:rPr lang="en-US" sz="2600" dirty="0"/>
              <a:t>Plan development and consultation</a:t>
            </a:r>
          </a:p>
          <a:p>
            <a:r>
              <a:rPr lang="en-US" sz="2600" dirty="0"/>
              <a:t>State’s vision for education and workforce development</a:t>
            </a:r>
          </a:p>
          <a:p>
            <a:r>
              <a:rPr lang="en-US" sz="2600" dirty="0"/>
              <a:t>Career technical education (CTE) programs/programs of study implementation</a:t>
            </a:r>
          </a:p>
          <a:p>
            <a:r>
              <a:rPr lang="en-US" sz="2600" dirty="0"/>
              <a:t>Meeting the needs of special populations</a:t>
            </a:r>
          </a:p>
          <a:p>
            <a:r>
              <a:rPr lang="en-US" sz="2600" dirty="0"/>
              <a:t>Preparing teachers and faculty</a:t>
            </a:r>
          </a:p>
          <a:p>
            <a:r>
              <a:rPr lang="en-US" sz="2600" dirty="0"/>
              <a:t>Fiscal responsibility</a:t>
            </a:r>
          </a:p>
          <a:p>
            <a:r>
              <a:rPr lang="en-US" sz="2600" dirty="0"/>
              <a:t>Accountability for results</a:t>
            </a:r>
          </a:p>
          <a:p>
            <a:r>
              <a:rPr lang="en-US" sz="2600" dirty="0"/>
              <a:t>Budget</a:t>
            </a:r>
          </a:p>
          <a:p>
            <a:r>
              <a:rPr lang="en-US" sz="2600" dirty="0"/>
              <a:t>State-determined performance levels (SDPL)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0BB66B-2362-4DF0-98CC-095BC2F8F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</p:spPr>
        <p:txBody>
          <a:bodyPr/>
          <a:lstStyle/>
          <a:p>
            <a:r>
              <a:rPr lang="en-US" sz="4800" dirty="0"/>
              <a:t>Perkins V State Plan: </a:t>
            </a:r>
            <a:br>
              <a:rPr lang="en-US" sz="4800" dirty="0"/>
            </a:br>
            <a:r>
              <a:rPr lang="en-US" sz="4800" dirty="0"/>
              <a:t>Major Prompts</a:t>
            </a:r>
          </a:p>
        </p:txBody>
      </p:sp>
    </p:spTree>
    <p:extLst>
      <p:ext uri="{BB962C8B-B14F-4D97-AF65-F5344CB8AC3E}">
        <p14:creationId xmlns:p14="http://schemas.microsoft.com/office/powerpoint/2010/main" val="499442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862051"/>
            <a:ext cx="9670810" cy="4501872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Glossary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List of commonly used acronyms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Guiding Policy Principles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Statewide Advisory Committee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CWPJAC meeting dates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State Plan Stakeholder Group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List of public hearing dates and locations</a:t>
            </a:r>
          </a:p>
          <a:p>
            <a:pPr lvl="1">
              <a:spcBef>
                <a:spcPts val="1200"/>
              </a:spcBef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558709C4-DE1C-4DD8-A4AD-698F9C0D0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Perkins V State Plan: Appendices </a:t>
            </a:r>
            <a:r>
              <a:rPr lang="en-US" sz="2400" dirty="0"/>
              <a:t>(1)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67564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BAA798-4BAF-4319-95AE-F5AC1C432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2111433"/>
            <a:ext cx="9670810" cy="4629336"/>
          </a:xfrm>
        </p:spPr>
        <p:txBody>
          <a:bodyPr/>
          <a:lstStyle/>
          <a:p>
            <a:r>
              <a:rPr lang="en-US" dirty="0"/>
              <a:t>Responses to Field Recommendations from website and statewide public hearings</a:t>
            </a:r>
          </a:p>
          <a:p>
            <a:r>
              <a:rPr lang="en-US" dirty="0"/>
              <a:t>Certifications Regarding Lobbying; Debarment and Suspension, and Other Matters; and Drug-Free Workplace Requirements</a:t>
            </a:r>
          </a:p>
          <a:p>
            <a:r>
              <a:rPr lang="en-US" dirty="0"/>
              <a:t>Assurances and Non-Construction Programs</a:t>
            </a:r>
          </a:p>
          <a:p>
            <a:r>
              <a:rPr lang="en-US" dirty="0"/>
              <a:t>The CCCCO request to submit a Waiver of the Section 132 Distribution Formula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558709C4-DE1C-4DD8-A4AD-698F9C0D0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365125"/>
            <a:ext cx="9670810" cy="1563427"/>
          </a:xfrm>
        </p:spPr>
        <p:txBody>
          <a:bodyPr/>
          <a:lstStyle/>
          <a:p>
            <a:r>
              <a:rPr lang="en-US" sz="4800" dirty="0"/>
              <a:t>Perkins V State Plan: Appendices </a:t>
            </a:r>
            <a:r>
              <a:rPr lang="en-US" sz="2400" dirty="0"/>
              <a:t>(2)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9250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28552"/>
            <a:ext cx="9376561" cy="459416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Stakeholder/Key Informant Consultation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Guiding Policy Principles/Essential Elements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Introduction of the Joint Management Team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Stakeholder Meetings/Key Informant Input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Amount and Uses of Funds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Roles and Responsibilities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Distribution of Funds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397172"/>
          </a:xfrm>
        </p:spPr>
        <p:txBody>
          <a:bodyPr/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Plan Development and Consultation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3610393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61804"/>
            <a:ext cx="9376561" cy="456091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Public Comment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Face-to-Face Meetings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Input at Conferences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Virtual Public Comment Feedback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Addressing comments from the November 7 CWPJAC meeting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Distinctions made between stakeholders, key informants, and public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Expanded to multiple venues to address key stakeholder groups (e.g. teachers)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Included distribution of funds discussion here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13798"/>
          </a:xfrm>
        </p:spPr>
        <p:txBody>
          <a:bodyPr/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Plan Development and Consultation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4043857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Development and Consultation </a:t>
            </a:r>
            <a:r>
              <a:rPr lang="en-US" sz="2800" dirty="0"/>
              <a:t>(3)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47948E-BFD3-984F-9401-A0F90822C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2743200"/>
            <a:ext cx="9670810" cy="107644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Facilitated discussion and comments from </a:t>
            </a:r>
            <a:br>
              <a:rPr lang="en-US" dirty="0"/>
            </a:br>
            <a:r>
              <a:rPr lang="en-US" dirty="0"/>
              <a:t>CWPJAC members.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447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2535</TotalTime>
  <Words>1323</Words>
  <Application>Microsoft Office PowerPoint</Application>
  <PresentationFormat>Widescreen</PresentationFormat>
  <Paragraphs>241</Paragraphs>
  <Slides>36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Wingdings</vt:lpstr>
      <vt:lpstr>Office Theme</vt:lpstr>
      <vt:lpstr>California Perkins V  State Plan for  Career Technical Education</vt:lpstr>
      <vt:lpstr>Presentation Overview</vt:lpstr>
      <vt:lpstr>Process for Incorporating CWPJAC Feedback</vt:lpstr>
      <vt:lpstr>Perkins V State Plan:  Major Prompts</vt:lpstr>
      <vt:lpstr>Perkins V State Plan: Appendices (1) </vt:lpstr>
      <vt:lpstr>Perkins V State Plan: Appendices (2) </vt:lpstr>
      <vt:lpstr>Plan Development and Consultation (1)</vt:lpstr>
      <vt:lpstr>Plan Development and Consultation (2)</vt:lpstr>
      <vt:lpstr>Plan Development and Consultation (3)</vt:lpstr>
      <vt:lpstr>State Vision (1)</vt:lpstr>
      <vt:lpstr>State Vision (2)</vt:lpstr>
      <vt:lpstr>State Vision for Education and Workforce Development</vt:lpstr>
      <vt:lpstr>CTE Programs (1)</vt:lpstr>
      <vt:lpstr>CTE Programs (2)</vt:lpstr>
      <vt:lpstr>CTE Programs (3)</vt:lpstr>
      <vt:lpstr>CTE Programs (4)</vt:lpstr>
      <vt:lpstr>Programs of Study</vt:lpstr>
      <vt:lpstr>Meeting the Needs of  Special Populations (1)</vt:lpstr>
      <vt:lpstr>Meeting the Needs of  Special Populations (2)</vt:lpstr>
      <vt:lpstr>Preparing Teachers  and Faculty (1)</vt:lpstr>
      <vt:lpstr>Preparing Teachers  and Faculty (2)</vt:lpstr>
      <vt:lpstr>Fiscal Responsibility (1)</vt:lpstr>
      <vt:lpstr>Fiscal Responsibility (2)</vt:lpstr>
      <vt:lpstr>Fiscal Responsibility (3)</vt:lpstr>
      <vt:lpstr>Accountability for Results (1)</vt:lpstr>
      <vt:lpstr>Accountability for Results (2)</vt:lpstr>
      <vt:lpstr>Accountability for Results (3)</vt:lpstr>
      <vt:lpstr>Assurances, Certifications, and Other Forms</vt:lpstr>
      <vt:lpstr>OTHER COMMENTS</vt:lpstr>
      <vt:lpstr>PUBLIC COMMENT</vt:lpstr>
      <vt:lpstr>Project Timeline</vt:lpstr>
      <vt:lpstr>Public Meeting Sessions (1)</vt:lpstr>
      <vt:lpstr>Public Meeting Sessions (2)</vt:lpstr>
      <vt:lpstr>Public Meeting Sessions (3)</vt:lpstr>
      <vt:lpstr>Project Timeline:  Submission of the Plan</vt:lpstr>
      <vt:lpstr>ACTION ON PERKINS V STATE PLAN </vt:lpstr>
    </vt:vector>
  </TitlesOfParts>
  <Company>CA Department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CWPJAC November 25 2019 Agenda Item 01 Slides - General Information (CA Dept of Education)</dc:title>
  <dc:subject>California Perkins V State Plan for Career Technical Education.</dc:subject>
  <dc:creator>Lisa Reimers</dc:creator>
  <cp:lastModifiedBy>Windows User</cp:lastModifiedBy>
  <cp:revision>254</cp:revision>
  <cp:lastPrinted>2018-08-21T21:20:46Z</cp:lastPrinted>
  <dcterms:created xsi:type="dcterms:W3CDTF">2017-09-26T18:37:33Z</dcterms:created>
  <dcterms:modified xsi:type="dcterms:W3CDTF">2019-11-22T19:03:40Z</dcterms:modified>
</cp:coreProperties>
</file>