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6"/>
  </p:handoutMasterIdLst>
  <p:sldIdLst>
    <p:sldId id="258" r:id="rId5"/>
    <p:sldId id="274" r:id="rId6"/>
    <p:sldId id="275" r:id="rId7"/>
    <p:sldId id="273" r:id="rId8"/>
    <p:sldId id="277" r:id="rId9"/>
    <p:sldId id="276" r:id="rId10"/>
    <p:sldId id="257" r:id="rId11"/>
    <p:sldId id="259" r:id="rId12"/>
    <p:sldId id="278" r:id="rId13"/>
    <p:sldId id="279" r:id="rId14"/>
    <p:sldId id="280" r:id="rId15"/>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ia de Cos" initials="PdC" lastIdx="2" clrIdx="0">
    <p:extLst>
      <p:ext uri="{19B8F6BF-5375-455C-9EA6-DF929625EA0E}">
        <p15:presenceInfo xmlns:p15="http://schemas.microsoft.com/office/powerpoint/2012/main" userId="S-1-5-21-2608872058-1432505909-2668327341-11108" providerId="AD"/>
      </p:ext>
    </p:extLst>
  </p:cmAuthor>
  <p:cmAuthor id="2" name="Michelle McIntosh" initials="MM" lastIdx="1" clrIdx="1">
    <p:extLst>
      <p:ext uri="{19B8F6BF-5375-455C-9EA6-DF929625EA0E}">
        <p15:presenceInfo xmlns:p15="http://schemas.microsoft.com/office/powerpoint/2012/main" userId="S-1-5-21-2608872058-1432505909-2668327341-8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37" autoAdjust="0"/>
  </p:normalViewPr>
  <p:slideViewPr>
    <p:cSldViewPr snapToGrid="0">
      <p:cViewPr varScale="1">
        <p:scale>
          <a:sx n="74" d="100"/>
          <a:sy n="74" d="100"/>
        </p:scale>
        <p:origin x="54" y="78"/>
      </p:cViewPr>
      <p:guideLst/>
    </p:cSldViewPr>
  </p:slideViewPr>
  <p:notesTextViewPr>
    <p:cViewPr>
      <p:scale>
        <a:sx n="1" d="1"/>
        <a:sy n="1" d="1"/>
      </p:scale>
      <p:origin x="0" y="0"/>
    </p:cViewPr>
  </p:notesTextViewPr>
  <p:notesViewPr>
    <p:cSldViewPr snapToGrid="0">
      <p:cViewPr varScale="1">
        <p:scale>
          <a:sx n="61" d="100"/>
          <a:sy n="61"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dirty="0" smtClean="0"/>
              <a:t>California Workforce Pathways</a:t>
            </a:r>
          </a:p>
          <a:p>
            <a:r>
              <a:rPr lang="en-US" dirty="0" smtClean="0"/>
              <a:t>Joint Advisory Committee</a:t>
            </a:r>
            <a:endParaRPr lang="en-US" dirty="0"/>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r>
              <a:rPr lang="en-US" dirty="0" smtClean="0"/>
              <a:t>Item 01 Slides</a:t>
            </a:r>
          </a:p>
          <a:p>
            <a:r>
              <a:rPr lang="en-US" dirty="0" smtClean="0"/>
              <a:t>September 13, 2019</a:t>
            </a:r>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dirty="0"/>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smtClean="0">
                <a:ln w="0"/>
                <a:solidFill>
                  <a:schemeClr val="tx1"/>
                </a:solidFill>
                <a:effectLst/>
              </a:rPr>
              <a:t>CALIFORNIA DEPARTMENT </a:t>
            </a:r>
          </a:p>
          <a:p>
            <a:pPr algn="ctr"/>
            <a:r>
              <a:rPr lang="en-US" sz="1600" b="1" cap="none" spc="0" dirty="0" smtClean="0">
                <a:ln w="0"/>
                <a:solidFill>
                  <a:schemeClr val="tx1"/>
                </a:solidFill>
                <a:effectLst/>
              </a:rPr>
              <a:t>OF </a:t>
            </a:r>
            <a:r>
              <a:rPr lang="en-US" sz="1600" b="1" kern="1200" dirty="0" smtClean="0">
                <a:ln w="0"/>
                <a:solidFill>
                  <a:schemeClr val="tx1"/>
                </a:solidFill>
                <a:effectLst/>
                <a:latin typeface="+mn-lt"/>
                <a:ea typeface="+mn-ea"/>
                <a:cs typeface="+mn-cs"/>
              </a:rPr>
              <a:t>EDUCATION</a:t>
            </a:r>
          </a:p>
          <a:p>
            <a:pPr algn="ctr"/>
            <a:r>
              <a:rPr lang="en-US" sz="1400" b="0" cap="none" spc="0" dirty="0" smtClean="0">
                <a:ln w="0"/>
                <a:solidFill>
                  <a:schemeClr val="tx1"/>
                </a:solidFill>
                <a:effectLst/>
              </a:rPr>
              <a:t>Tony Thurmond,</a:t>
            </a:r>
          </a:p>
          <a:p>
            <a:pPr algn="ctr"/>
            <a:r>
              <a:rPr lang="en-US" sz="1400" b="0" cap="none" spc="0" dirty="0" smtClean="0">
                <a:ln w="0"/>
                <a:solidFill>
                  <a:schemeClr val="tx1"/>
                </a:solidFill>
                <a:effectLst/>
              </a:rPr>
              <a:t>State Superintendent of </a:t>
            </a:r>
          </a:p>
          <a:p>
            <a:pPr algn="ctr"/>
            <a:r>
              <a:rPr lang="en-US" sz="1400" b="0" cap="none" spc="0" dirty="0" smtClean="0">
                <a:ln w="0"/>
                <a:solidFill>
                  <a:schemeClr val="tx1"/>
                </a:solidFill>
                <a:effectLst/>
              </a:rPr>
              <a:t>Public Instruction</a:t>
            </a:r>
            <a:endParaRPr lang="en-US" sz="1400" b="0" cap="none" spc="0" dirty="0">
              <a:ln w="0"/>
              <a:solidFill>
                <a:schemeClr val="tx1"/>
              </a:solidFill>
              <a:effectLst/>
            </a:endParaRPr>
          </a:p>
        </p:txBody>
      </p:sp>
      <p:pic>
        <p:nvPicPr>
          <p:cNvPr id="4" name="Picture 3" descr="The logo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logo for the California Coll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smtClean="0">
                <a:ln w="0"/>
                <a:effectLst/>
              </a:rPr>
              <a:t>CALIFORNIA</a:t>
            </a:r>
            <a:r>
              <a:rPr lang="en-US" sz="1600" b="1" baseline="0" dirty="0" smtClean="0">
                <a:ln w="0"/>
                <a:effectLst/>
              </a:rPr>
              <a:t> COMMUNITY COLLEGES CHANCELLOR’S OFFICE</a:t>
            </a:r>
            <a:endParaRPr lang="en-US" sz="1600" b="1" dirty="0" smtClean="0">
              <a:ln w="0"/>
              <a:effectLst/>
            </a:endParaRPr>
          </a:p>
          <a:p>
            <a:pPr algn="ctr"/>
            <a:r>
              <a:rPr lang="en-US" sz="1400" dirty="0" smtClean="0">
                <a:ln w="0"/>
                <a:effectLst/>
              </a:rPr>
              <a:t>Eloy Ortiz Oakley, Chancellor</a:t>
            </a:r>
            <a:endParaRPr lang="en-US" sz="1400" dirty="0">
              <a:ln w="0"/>
              <a:effectLst/>
            </a:endParaRP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3" name="Picture 2" descr="The logo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smtClean="0">
                <a:ln w="0"/>
                <a:effectLst/>
              </a:rPr>
              <a:t>STATE BOARD</a:t>
            </a:r>
          </a:p>
          <a:p>
            <a:pPr algn="ctr"/>
            <a:r>
              <a:rPr lang="en-US" sz="1600" b="1" dirty="0" smtClean="0">
                <a:ln w="0"/>
                <a:effectLst/>
              </a:rPr>
              <a:t>OF EDUCATION</a:t>
            </a:r>
          </a:p>
          <a:p>
            <a:pPr algn="ctr"/>
            <a:r>
              <a:rPr lang="en-US" sz="1400" dirty="0" smtClean="0">
                <a:ln w="0"/>
                <a:effectLst/>
              </a:rPr>
              <a:t>Linda Darling-Hammond,</a:t>
            </a:r>
          </a:p>
          <a:p>
            <a:pPr algn="ctr"/>
            <a:r>
              <a:rPr lang="en-US" sz="1400" dirty="0" smtClean="0">
                <a:ln w="0"/>
                <a:effectLst/>
              </a:rPr>
              <a:t>State Board President</a:t>
            </a:r>
            <a:endParaRPr lang="en-US" sz="1400" dirty="0">
              <a:ln w="0"/>
              <a:effectLst/>
            </a:endParaRP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smtClean="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logo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logo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logo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logo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logo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logo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logo for career technical education in California. CTE, Learning that works for California."/>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C8ECD2-3E19-420C-9615-1281C8952A3E}"/>
              </a:ext>
            </a:extLst>
          </p:cNvPr>
          <p:cNvSpPr>
            <a:spLocks noGrp="1"/>
          </p:cNvSpPr>
          <p:nvPr>
            <p:ph type="ctrTitle"/>
          </p:nvPr>
        </p:nvSpPr>
        <p:spPr>
          <a:xfrm>
            <a:off x="2437344" y="393408"/>
            <a:ext cx="9381251" cy="3470253"/>
          </a:xfrm>
        </p:spPr>
        <p:txBody>
          <a:bodyPr/>
          <a:lstStyle/>
          <a:p>
            <a:r>
              <a:rPr lang="en-US" sz="5400" b="1" dirty="0" smtClean="0"/>
              <a:t>Career Technical Education Incentive Grant and K-12 Strong Workforce Program Updates</a:t>
            </a:r>
            <a:endParaRPr lang="en-US" sz="5400" b="1" dirty="0"/>
          </a:p>
        </p:txBody>
      </p:sp>
    </p:spTree>
    <p:extLst>
      <p:ext uri="{BB962C8B-B14F-4D97-AF65-F5344CB8AC3E}">
        <p14:creationId xmlns:p14="http://schemas.microsoft.com/office/powerpoint/2010/main" val="3499327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K-12 SWP Objectives (3)</a:t>
            </a:r>
            <a:br>
              <a:rPr lang="en-US" smtClean="0"/>
            </a:br>
            <a:endParaRPr lang="en-US" dirty="0"/>
          </a:p>
        </p:txBody>
      </p:sp>
      <p:sp>
        <p:nvSpPr>
          <p:cNvPr id="6" name="Content Placeholder 5"/>
          <p:cNvSpPr>
            <a:spLocks noGrp="1"/>
          </p:cNvSpPr>
          <p:nvPr>
            <p:ph idx="1"/>
          </p:nvPr>
        </p:nvSpPr>
        <p:spPr/>
        <p:txBody>
          <a:bodyPr/>
          <a:lstStyle/>
          <a:p>
            <a:pPr marL="457200" indent="-457200" fontAlgn="base"/>
            <a:r>
              <a:rPr lang="en-US" dirty="0"/>
              <a:t>Lead to completion of industry-valued certificates, degrees, or transfers to four-year university or college.</a:t>
            </a:r>
          </a:p>
          <a:p>
            <a:pPr marL="457200" indent="-457200" fontAlgn="base"/>
            <a:endParaRPr lang="en-US" dirty="0"/>
          </a:p>
          <a:p>
            <a:pPr marL="457200" indent="-457200" fontAlgn="base"/>
            <a:r>
              <a:rPr lang="en-US" dirty="0"/>
              <a:t>Prepare students upon completion of education to enter into employment in occupations for which there is documented demand and which pay a livable wage.</a:t>
            </a:r>
          </a:p>
          <a:p>
            <a:pPr marL="457200" indent="-457200" fontAlgn="base"/>
            <a:endParaRPr lang="en-US" dirty="0"/>
          </a:p>
          <a:p>
            <a:pPr marL="457200" indent="-457200" fontAlgn="base"/>
            <a:r>
              <a:rPr lang="en-US" dirty="0"/>
              <a:t>Contribute toward meeting the projected need for one million completers of CTE programs aligned with the state’s labor markets</a:t>
            </a:r>
            <a:r>
              <a:rPr lang="en-US" dirty="0" smtClean="0"/>
              <a:t>.</a:t>
            </a:r>
            <a:endParaRPr lang="en-US" dirty="0"/>
          </a:p>
        </p:txBody>
      </p:sp>
    </p:spTree>
    <p:extLst>
      <p:ext uri="{BB962C8B-B14F-4D97-AF65-F5344CB8AC3E}">
        <p14:creationId xmlns:p14="http://schemas.microsoft.com/office/powerpoint/2010/main" val="3274000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44693" y="2703378"/>
            <a:ext cx="9670810" cy="1405060"/>
          </a:xfrm>
        </p:spPr>
        <p:txBody>
          <a:bodyPr/>
          <a:lstStyle/>
          <a:p>
            <a:r>
              <a:rPr lang="en-US" dirty="0"/>
              <a:t>Review</a:t>
            </a:r>
            <a:br>
              <a:rPr lang="en-US" dirty="0"/>
            </a:br>
            <a:r>
              <a:rPr lang="en-US" dirty="0"/>
              <a:t>Matrix of Metrics</a:t>
            </a:r>
            <a:br>
              <a:rPr lang="en-US" dirty="0"/>
            </a:br>
            <a:endParaRPr lang="en-US" dirty="0"/>
          </a:p>
        </p:txBody>
      </p:sp>
    </p:spTree>
    <p:extLst>
      <p:ext uri="{BB962C8B-B14F-4D97-AF65-F5344CB8AC3E}">
        <p14:creationId xmlns:p14="http://schemas.microsoft.com/office/powerpoint/2010/main" val="84136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Planning</a:t>
            </a:r>
            <a:endParaRPr lang="en-US" dirty="0"/>
          </a:p>
        </p:txBody>
      </p:sp>
      <p:sp>
        <p:nvSpPr>
          <p:cNvPr id="3" name="Content Placeholder 2"/>
          <p:cNvSpPr>
            <a:spLocks noGrp="1"/>
          </p:cNvSpPr>
          <p:nvPr>
            <p:ph idx="1"/>
          </p:nvPr>
        </p:nvSpPr>
        <p:spPr>
          <a:xfrm>
            <a:off x="2154725" y="1527586"/>
            <a:ext cx="10037275" cy="4067457"/>
          </a:xfrm>
        </p:spPr>
        <p:txBody>
          <a:bodyPr/>
          <a:lstStyle/>
          <a:p>
            <a:pPr marL="0" indent="0">
              <a:buNone/>
            </a:pPr>
            <a:r>
              <a:rPr lang="en-US" dirty="0" smtClean="0"/>
              <a:t>Proposed Timeline</a:t>
            </a:r>
          </a:p>
          <a:p>
            <a:r>
              <a:rPr lang="en-US" sz="2400" dirty="0" smtClean="0"/>
              <a:t>FY 19-20 </a:t>
            </a:r>
            <a:r>
              <a:rPr lang="en-US" sz="2400" dirty="0" smtClean="0"/>
              <a:t>Career Technical Education Incentive Grant (CTEIG) </a:t>
            </a:r>
            <a:r>
              <a:rPr lang="en-US" sz="2400" dirty="0" smtClean="0"/>
              <a:t>application to be released September 16, 2019.</a:t>
            </a:r>
          </a:p>
          <a:p>
            <a:r>
              <a:rPr lang="en-US" sz="2400" dirty="0" smtClean="0"/>
              <a:t>FY 19-20 CTEIG application due November 15, 2019</a:t>
            </a:r>
          </a:p>
          <a:p>
            <a:r>
              <a:rPr lang="en-US" sz="2400" dirty="0" smtClean="0"/>
              <a:t>FY 19-20 </a:t>
            </a:r>
            <a:r>
              <a:rPr lang="en-US" sz="2400" dirty="0" smtClean="0"/>
              <a:t>Kindergarten through Grade Twelve Strong Workforce Program (K-12 SWP) application </a:t>
            </a:r>
            <a:r>
              <a:rPr lang="en-US" sz="2400" dirty="0" smtClean="0"/>
              <a:t>released October 1, online application to be released November 1, 2019</a:t>
            </a:r>
          </a:p>
          <a:p>
            <a:r>
              <a:rPr lang="en-US" sz="2400" dirty="0" smtClean="0"/>
              <a:t>FY 19-20 K-12 SWP application due December 18, 2019</a:t>
            </a:r>
          </a:p>
          <a:p>
            <a:r>
              <a:rPr lang="en-US" sz="2400" dirty="0"/>
              <a:t>FY 19-20 CTEIG awarded during SBE </a:t>
            </a:r>
            <a:r>
              <a:rPr lang="en-US" sz="2400" dirty="0" smtClean="0"/>
              <a:t>January, 2020 </a:t>
            </a:r>
          </a:p>
          <a:p>
            <a:r>
              <a:rPr lang="en-US" sz="2400" dirty="0"/>
              <a:t>FY 20-21 </a:t>
            </a:r>
            <a:r>
              <a:rPr lang="en-US" sz="2400" dirty="0" smtClean="0"/>
              <a:t>CTEIG </a:t>
            </a:r>
            <a:r>
              <a:rPr lang="en-US" sz="2400" dirty="0" smtClean="0"/>
              <a:t>application released January, 2020</a:t>
            </a:r>
          </a:p>
          <a:p>
            <a:r>
              <a:rPr lang="en-US" sz="2400" dirty="0" smtClean="0"/>
              <a:t>FY 19-20 K-12 SWP awarded February, 2020</a:t>
            </a:r>
            <a:endParaRPr lang="en-US" sz="2400"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72160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Intersegmental Common Objectives</a:t>
            </a:r>
            <a:endParaRPr lang="en-US" dirty="0"/>
          </a:p>
        </p:txBody>
      </p:sp>
      <p:sp>
        <p:nvSpPr>
          <p:cNvPr id="3" name="Content Placeholder 2"/>
          <p:cNvSpPr>
            <a:spLocks noGrp="1"/>
          </p:cNvSpPr>
          <p:nvPr>
            <p:ph idx="1"/>
          </p:nvPr>
        </p:nvSpPr>
        <p:spPr/>
        <p:txBody>
          <a:bodyPr/>
          <a:lstStyle/>
          <a:p>
            <a:r>
              <a:rPr lang="en-US" sz="2400" dirty="0" smtClean="0"/>
              <a:t>Reduce administrative burden (1</a:t>
            </a:r>
            <a:r>
              <a:rPr lang="en-US" sz="2400" baseline="30000" dirty="0" smtClean="0"/>
              <a:t>st</a:t>
            </a:r>
            <a:r>
              <a:rPr lang="en-US" sz="2400" dirty="0" smtClean="0"/>
              <a:t> priority)</a:t>
            </a:r>
          </a:p>
          <a:p>
            <a:r>
              <a:rPr lang="en-US" sz="2400" dirty="0" smtClean="0"/>
              <a:t>Message how CTEIG and K-12 </a:t>
            </a:r>
            <a:r>
              <a:rPr lang="en-US" sz="2400" dirty="0" smtClean="0"/>
              <a:t>SWP are </a:t>
            </a:r>
            <a:r>
              <a:rPr lang="en-US" sz="2400" dirty="0" smtClean="0"/>
              <a:t>complimentary to each other (2</a:t>
            </a:r>
            <a:r>
              <a:rPr lang="en-US" sz="2400" baseline="30000" dirty="0" smtClean="0"/>
              <a:t>nd</a:t>
            </a:r>
            <a:r>
              <a:rPr lang="en-US" sz="2400" dirty="0" smtClean="0"/>
              <a:t> priority)</a:t>
            </a:r>
          </a:p>
          <a:p>
            <a:r>
              <a:rPr lang="en-US" sz="2400" dirty="0" smtClean="0"/>
              <a:t>Improve and incentivize collaboration (3</a:t>
            </a:r>
            <a:r>
              <a:rPr lang="en-US" sz="2400" baseline="30000" dirty="0" smtClean="0"/>
              <a:t>rd</a:t>
            </a:r>
            <a:r>
              <a:rPr lang="en-US" sz="2400" dirty="0" smtClean="0"/>
              <a:t> priority)</a:t>
            </a:r>
          </a:p>
          <a:p>
            <a:r>
              <a:rPr lang="en-US" sz="2400" dirty="0" smtClean="0"/>
              <a:t>Create shared terminology and definitions</a:t>
            </a:r>
          </a:p>
          <a:p>
            <a:r>
              <a:rPr lang="en-US" sz="2400" dirty="0" smtClean="0"/>
              <a:t>Develop strategies to improve high quality </a:t>
            </a:r>
            <a:r>
              <a:rPr lang="en-US" sz="2400" dirty="0" smtClean="0"/>
              <a:t>career technical education (CTE), College/Career Indicator (CCI), </a:t>
            </a:r>
            <a:r>
              <a:rPr lang="en-US" sz="2400" dirty="0" smtClean="0"/>
              <a:t>and programs of study</a:t>
            </a:r>
          </a:p>
          <a:p>
            <a:r>
              <a:rPr lang="en-US" sz="2400" dirty="0" smtClean="0"/>
              <a:t>Develop model pathways that cross segments and lead to improved student outcomes and close the achievement gap</a:t>
            </a:r>
          </a:p>
          <a:p>
            <a:endParaRPr lang="en-US" dirty="0"/>
          </a:p>
        </p:txBody>
      </p:sp>
    </p:spTree>
    <p:extLst>
      <p:ext uri="{BB962C8B-B14F-4D97-AF65-F5344CB8AC3E}">
        <p14:creationId xmlns:p14="http://schemas.microsoft.com/office/powerpoint/2010/main" val="2262351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C8ECD2-3E19-420C-9615-1281C8952A3E}"/>
              </a:ext>
            </a:extLst>
          </p:cNvPr>
          <p:cNvSpPr>
            <a:spLocks noGrp="1"/>
          </p:cNvSpPr>
          <p:nvPr>
            <p:ph type="ctrTitle"/>
          </p:nvPr>
        </p:nvSpPr>
        <p:spPr>
          <a:xfrm>
            <a:off x="2437344" y="393408"/>
            <a:ext cx="9381251" cy="3470253"/>
          </a:xfrm>
        </p:spPr>
        <p:txBody>
          <a:bodyPr/>
          <a:lstStyle/>
          <a:p>
            <a:r>
              <a:rPr lang="en-US" b="1" dirty="0" smtClean="0"/>
              <a:t>Career Technical Education Incentive Grant Update</a:t>
            </a:r>
            <a:endParaRPr lang="en-US" b="1" dirty="0"/>
          </a:p>
        </p:txBody>
      </p:sp>
    </p:spTree>
    <p:extLst>
      <p:ext uri="{BB962C8B-B14F-4D97-AF65-F5344CB8AC3E}">
        <p14:creationId xmlns:p14="http://schemas.microsoft.com/office/powerpoint/2010/main" val="310738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a:t>
            </a:r>
            <a:r>
              <a:rPr lang="en-US" sz="2400" dirty="0" smtClean="0"/>
              <a:t>Updates to </a:t>
            </a:r>
            <a:r>
              <a:rPr lang="en-US" sz="2400" dirty="0" smtClean="0"/>
              <a:t>Fiscal Year 2019-20 </a:t>
            </a:r>
            <a:r>
              <a:rPr lang="en-US" sz="2400" dirty="0" smtClean="0"/>
              <a:t>Application include:</a:t>
            </a:r>
          </a:p>
          <a:p>
            <a:pPr lvl="1"/>
            <a:r>
              <a:rPr lang="en-US" sz="2400" dirty="0" smtClean="0"/>
              <a:t>Match question clarified on </a:t>
            </a:r>
            <a:r>
              <a:rPr lang="en-US" sz="2400" dirty="0"/>
              <a:t>Program Grant Management </a:t>
            </a:r>
            <a:r>
              <a:rPr lang="en-US" sz="2400" dirty="0" smtClean="0"/>
              <a:t>System (PGMS)</a:t>
            </a:r>
          </a:p>
          <a:p>
            <a:pPr lvl="1"/>
            <a:r>
              <a:rPr lang="en-US" sz="2400" dirty="0" smtClean="0"/>
              <a:t>Some positive consideration questions added to PGMS</a:t>
            </a:r>
          </a:p>
          <a:p>
            <a:pPr lvl="1"/>
            <a:r>
              <a:rPr lang="en-US" sz="2400" dirty="0" smtClean="0"/>
              <a:t>High Quality CTE Evaluation revised for non-duplication </a:t>
            </a:r>
          </a:p>
          <a:p>
            <a:pPr lvl="1"/>
            <a:r>
              <a:rPr lang="en-US" sz="2400" dirty="0" smtClean="0"/>
              <a:t>Narrative includes strengths and areas of opportunities and plans </a:t>
            </a:r>
          </a:p>
          <a:p>
            <a:pPr lvl="1"/>
            <a:r>
              <a:rPr lang="en-US" sz="2400" dirty="0" smtClean="0"/>
              <a:t>Budget by object codes with narrative</a:t>
            </a:r>
          </a:p>
          <a:p>
            <a:pPr lvl="1"/>
            <a:r>
              <a:rPr lang="en-US" sz="2400" dirty="0" smtClean="0"/>
              <a:t>Included points for </a:t>
            </a:r>
            <a:r>
              <a:rPr lang="en-US" sz="2400" dirty="0" smtClean="0"/>
              <a:t>the Local Control Accountability Plan </a:t>
            </a:r>
            <a:r>
              <a:rPr lang="en-US" sz="2400" dirty="0" smtClean="0"/>
              <a:t>inclusion</a:t>
            </a:r>
          </a:p>
          <a:p>
            <a:pPr lvl="1"/>
            <a:r>
              <a:rPr lang="en-US" sz="2400" dirty="0" smtClean="0"/>
              <a:t>Total points possible is </a:t>
            </a:r>
            <a:r>
              <a:rPr lang="en-US" sz="2400" dirty="0" smtClean="0"/>
              <a:t>55</a:t>
            </a:r>
            <a:endParaRPr lang="en-US" sz="2400" dirty="0" smtClean="0"/>
          </a:p>
          <a:p>
            <a:pPr lvl="1"/>
            <a:endParaRPr lang="en-US" dirty="0" smtClean="0"/>
          </a:p>
          <a:p>
            <a:pPr marL="457200" lvl="1" indent="0">
              <a:buNone/>
            </a:pPr>
            <a:endParaRPr lang="en-US" dirty="0" smtClean="0"/>
          </a:p>
        </p:txBody>
      </p:sp>
      <p:sp>
        <p:nvSpPr>
          <p:cNvPr id="4" name="Title 1"/>
          <p:cNvSpPr>
            <a:spLocks noGrp="1"/>
          </p:cNvSpPr>
          <p:nvPr>
            <p:ph type="title"/>
          </p:nvPr>
        </p:nvSpPr>
        <p:spPr/>
        <p:txBody>
          <a:bodyPr/>
          <a:lstStyle/>
          <a:p>
            <a:r>
              <a:rPr lang="en-US" dirty="0" smtClean="0"/>
              <a:t>Career Technical Education Incentive </a:t>
            </a:r>
            <a:r>
              <a:rPr lang="en-US" dirty="0" smtClean="0"/>
              <a:t>Grant</a:t>
            </a:r>
            <a:endParaRPr lang="en-US" dirty="0"/>
          </a:p>
        </p:txBody>
      </p:sp>
    </p:spTree>
    <p:extLst>
      <p:ext uri="{BB962C8B-B14F-4D97-AF65-F5344CB8AC3E}">
        <p14:creationId xmlns:p14="http://schemas.microsoft.com/office/powerpoint/2010/main" val="334614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Technical Education Incentive </a:t>
            </a:r>
            <a:r>
              <a:rPr lang="en-US" dirty="0" smtClean="0"/>
              <a:t>Grant </a:t>
            </a:r>
            <a:r>
              <a:rPr lang="en-US" sz="2800" dirty="0" smtClean="0"/>
              <a:t>(2)</a:t>
            </a:r>
            <a:endParaRPr lang="en-US" sz="4000" dirty="0"/>
          </a:p>
        </p:txBody>
      </p:sp>
      <p:sp>
        <p:nvSpPr>
          <p:cNvPr id="3" name="Content Placeholder 2"/>
          <p:cNvSpPr>
            <a:spLocks noGrp="1"/>
          </p:cNvSpPr>
          <p:nvPr>
            <p:ph idx="1"/>
          </p:nvPr>
        </p:nvSpPr>
        <p:spPr>
          <a:xfrm>
            <a:off x="2323070" y="2229633"/>
            <a:ext cx="9670810" cy="3947329"/>
          </a:xfrm>
        </p:spPr>
        <p:txBody>
          <a:bodyPr/>
          <a:lstStyle/>
          <a:p>
            <a:pPr marL="0" indent="0">
              <a:buNone/>
            </a:pPr>
            <a:endParaRPr lang="en-US" dirty="0" smtClean="0"/>
          </a:p>
          <a:p>
            <a:r>
              <a:rPr lang="en-US" dirty="0" smtClean="0"/>
              <a:t>FY 17-18 Data Collection – Part II Completed </a:t>
            </a:r>
          </a:p>
          <a:p>
            <a:pPr marL="0" indent="0">
              <a:buNone/>
            </a:pPr>
            <a:endParaRPr lang="en-US" dirty="0" smtClean="0"/>
          </a:p>
          <a:p>
            <a:pPr marL="0" indent="0">
              <a:buNone/>
            </a:pPr>
            <a:r>
              <a:rPr lang="en-US" dirty="0"/>
              <a:t> </a:t>
            </a:r>
            <a:r>
              <a:rPr lang="en-US" dirty="0" smtClean="0"/>
              <a:t> </a:t>
            </a:r>
          </a:p>
          <a:p>
            <a:pPr marL="0" indent="0">
              <a:buNone/>
            </a:pPr>
            <a:endParaRPr lang="en-US" dirty="0" smtClean="0"/>
          </a:p>
        </p:txBody>
      </p:sp>
    </p:spTree>
    <p:extLst>
      <p:ext uri="{BB962C8B-B14F-4D97-AF65-F5344CB8AC3E}">
        <p14:creationId xmlns:p14="http://schemas.microsoft.com/office/powerpoint/2010/main" val="2861551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0223" y="921443"/>
            <a:ext cx="9381251" cy="2455562"/>
          </a:xfrm>
        </p:spPr>
        <p:txBody>
          <a:bodyPr/>
          <a:lstStyle/>
          <a:p>
            <a:r>
              <a:rPr lang="en-US" dirty="0" smtClean="0"/>
              <a:t>K-12 </a:t>
            </a:r>
            <a:r>
              <a:rPr lang="en-US" dirty="0"/>
              <a:t>Strong Workforce </a:t>
            </a:r>
            <a:r>
              <a:rPr lang="en-US" dirty="0" smtClean="0"/>
              <a:t>Program Update</a:t>
            </a:r>
            <a:endParaRPr lang="en-US" dirty="0"/>
          </a:p>
        </p:txBody>
      </p:sp>
    </p:spTree>
    <p:extLst>
      <p:ext uri="{BB962C8B-B14F-4D97-AF65-F5344CB8AC3E}">
        <p14:creationId xmlns:p14="http://schemas.microsoft.com/office/powerpoint/2010/main" val="234331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K-12 SWP Objectives</a:t>
            </a:r>
            <a:endParaRPr lang="en-US" dirty="0"/>
          </a:p>
        </p:txBody>
      </p:sp>
      <p:sp>
        <p:nvSpPr>
          <p:cNvPr id="9" name="Content Placeholder 8"/>
          <p:cNvSpPr>
            <a:spLocks noGrp="1"/>
          </p:cNvSpPr>
          <p:nvPr>
            <p:ph idx="1"/>
          </p:nvPr>
        </p:nvSpPr>
        <p:spPr/>
        <p:txBody>
          <a:bodyPr/>
          <a:lstStyle/>
          <a:p>
            <a:pPr marL="457200" indent="-457200" fontAlgn="base"/>
            <a:r>
              <a:rPr lang="en-US" dirty="0"/>
              <a:t>To support essential collaboration across education systems between the K–12 sector and community colleges, or intersegmental partnerships, with involvement from industry businesses and organizations in strengthening CTE programs and pathways aligned with regional workforce needs.</a:t>
            </a:r>
            <a:endParaRPr lang="en-US" b="1" dirty="0"/>
          </a:p>
          <a:p>
            <a:pPr fontAlgn="base"/>
            <a:endParaRPr lang="en-US" dirty="0"/>
          </a:p>
          <a:p>
            <a:pPr marL="457200" indent="-457200" fontAlgn="base"/>
            <a:r>
              <a:rPr lang="en-US" dirty="0"/>
              <a:t>To support LEAs in developing and implementing high-quality, Kindergarten through Grade Fourteen CTE course sequences, programs, and pathways that</a:t>
            </a:r>
            <a:r>
              <a:rPr lang="en-US" dirty="0" smtClean="0"/>
              <a:t>:</a:t>
            </a:r>
            <a:endParaRPr lang="en-US" dirty="0"/>
          </a:p>
        </p:txBody>
      </p:sp>
    </p:spTree>
    <p:extLst>
      <p:ext uri="{BB962C8B-B14F-4D97-AF65-F5344CB8AC3E}">
        <p14:creationId xmlns:p14="http://schemas.microsoft.com/office/powerpoint/2010/main" val="279248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K-12 SWP Objectives (2)</a:t>
            </a:r>
            <a:endParaRPr lang="en-US" dirty="0"/>
          </a:p>
        </p:txBody>
      </p:sp>
      <p:sp>
        <p:nvSpPr>
          <p:cNvPr id="6" name="Content Placeholder 5"/>
          <p:cNvSpPr>
            <a:spLocks noGrp="1"/>
          </p:cNvSpPr>
          <p:nvPr>
            <p:ph idx="1"/>
          </p:nvPr>
        </p:nvSpPr>
        <p:spPr/>
        <p:txBody>
          <a:bodyPr/>
          <a:lstStyle/>
          <a:p>
            <a:pPr marL="457200" indent="-457200" fontAlgn="base"/>
            <a:r>
              <a:rPr lang="en-US" dirty="0"/>
              <a:t>Facilitate K–12 student exploration and selection of learning opportunities leading to career paths.</a:t>
            </a:r>
          </a:p>
          <a:p>
            <a:pPr fontAlgn="base"/>
            <a:endParaRPr lang="en-US" dirty="0"/>
          </a:p>
          <a:p>
            <a:pPr marL="457200" indent="-457200" fontAlgn="base"/>
            <a:r>
              <a:rPr lang="en-US" dirty="0"/>
              <a:t>Build foundational career path skills and knowledge essential to subsequent success in college and early career exploration. </a:t>
            </a:r>
          </a:p>
          <a:p>
            <a:pPr marL="457200" indent="-457200" fontAlgn="base"/>
            <a:endParaRPr lang="en-US" dirty="0"/>
          </a:p>
          <a:p>
            <a:pPr marL="457200" indent="-457200" fontAlgn="base"/>
            <a:r>
              <a:rPr lang="en-US" dirty="0"/>
              <a:t>Enable a seamless and successful transition from secondary to postsecondary education within the same or related career paths</a:t>
            </a:r>
            <a:r>
              <a:rPr lang="en-US" dirty="0" smtClean="0"/>
              <a:t>.</a:t>
            </a:r>
            <a:endParaRPr lang="en-US" dirty="0"/>
          </a:p>
        </p:txBody>
      </p:sp>
    </p:spTree>
    <p:extLst>
      <p:ext uri="{BB962C8B-B14F-4D97-AF65-F5344CB8AC3E}">
        <p14:creationId xmlns:p14="http://schemas.microsoft.com/office/powerpoint/2010/main" val="3632634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E4BCF4D8983C40A36124FC3310ACB6" ma:contentTypeVersion="10" ma:contentTypeDescription="Create a new document." ma:contentTypeScope="" ma:versionID="2c9824a6bd758681bd2ac6de0ae196e3">
  <xsd:schema xmlns:xsd="http://www.w3.org/2001/XMLSchema" xmlns:xs="http://www.w3.org/2001/XMLSchema" xmlns:p="http://schemas.microsoft.com/office/2006/metadata/properties" xmlns:ns3="c879b346-0b7d-453e-989e-4db3ade23c72" xmlns:ns4="89474bdd-c09e-4360-a4ae-bc1ba9dad73d" targetNamespace="http://schemas.microsoft.com/office/2006/metadata/properties" ma:root="true" ma:fieldsID="28a86eac2c00b3985b1d4a693a81b614" ns3:_="" ns4:_="">
    <xsd:import namespace="c879b346-0b7d-453e-989e-4db3ade23c72"/>
    <xsd:import namespace="89474bdd-c09e-4360-a4ae-bc1ba9dad73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79b346-0b7d-453e-989e-4db3ade23c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474bdd-c09e-4360-a4ae-bc1ba9dad73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E278E5-38CA-45BB-8095-AC50FC68B559}">
  <ds:schemaRefs>
    <ds:schemaRef ds:uri="http://purl.org/dc/terms/"/>
    <ds:schemaRef ds:uri="http://schemas.openxmlformats.org/package/2006/metadata/core-properties"/>
    <ds:schemaRef ds:uri="c879b346-0b7d-453e-989e-4db3ade23c72"/>
    <ds:schemaRef ds:uri="http://schemas.microsoft.com/office/2006/documentManagement/types"/>
    <ds:schemaRef ds:uri="http://schemas.microsoft.com/office/infopath/2007/PartnerControls"/>
    <ds:schemaRef ds:uri="http://purl.org/dc/elements/1.1/"/>
    <ds:schemaRef ds:uri="http://schemas.microsoft.com/office/2006/metadata/properties"/>
    <ds:schemaRef ds:uri="89474bdd-c09e-4360-a4ae-bc1ba9dad73d"/>
    <ds:schemaRef ds:uri="http://www.w3.org/XML/1998/namespace"/>
    <ds:schemaRef ds:uri="http://purl.org/dc/dcmitype/"/>
  </ds:schemaRefs>
</ds:datastoreItem>
</file>

<file path=customXml/itemProps2.xml><?xml version="1.0" encoding="utf-8"?>
<ds:datastoreItem xmlns:ds="http://schemas.openxmlformats.org/officeDocument/2006/customXml" ds:itemID="{4374A197-9B8C-4D94-ACD5-B0EEB49E136C}">
  <ds:schemaRefs>
    <ds:schemaRef ds:uri="http://schemas.microsoft.com/sharepoint/v3/contenttype/forms"/>
  </ds:schemaRefs>
</ds:datastoreItem>
</file>

<file path=customXml/itemProps3.xml><?xml version="1.0" encoding="utf-8"?>
<ds:datastoreItem xmlns:ds="http://schemas.openxmlformats.org/officeDocument/2006/customXml" ds:itemID="{D2480DEA-8B87-4C83-B5D3-F5BC35DB83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79b346-0b7d-453e-989e-4db3ade23c72"/>
    <ds:schemaRef ds:uri="89474bdd-c09e-4360-a4ae-bc1ba9dad7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1202</TotalTime>
  <Words>448</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Career Technical Education Incentive Grant and K-12 Strong Workforce Program Updates</vt:lpstr>
      <vt:lpstr>Common Planning</vt:lpstr>
      <vt:lpstr>Intersegmental Common Objectives</vt:lpstr>
      <vt:lpstr>Career Technical Education Incentive Grant Update</vt:lpstr>
      <vt:lpstr>Career Technical Education Incentive Grant</vt:lpstr>
      <vt:lpstr>Career Technical Education Incentive Grant (2)</vt:lpstr>
      <vt:lpstr>K-12 Strong Workforce Program Update</vt:lpstr>
      <vt:lpstr>K-12 SWP Objectives</vt:lpstr>
      <vt:lpstr>K-12 SWP Objectives (2)</vt:lpstr>
      <vt:lpstr>K-12 SWP Objectives (3) </vt:lpstr>
      <vt:lpstr>Review Matrix of Metrics </vt:lpstr>
    </vt:vector>
  </TitlesOfParts>
  <Company>California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WPJAC July 2019 Agenda Item 01 Slides - Career Technical Education (CA Dept of Education)</dc:title>
  <dc:subject>Career Technical Education Incentive Grant and K–12 Strong Workforce.</dc:subject>
  <dc:creator>69</dc:creator>
  <cp:keywords/>
  <dc:description/>
  <cp:lastPrinted>2019-06-26T18:25:55Z</cp:lastPrinted>
  <dcterms:created xsi:type="dcterms:W3CDTF">2017-09-26T18:37:33Z</dcterms:created>
  <dcterms:modified xsi:type="dcterms:W3CDTF">2019-08-30T21:51:25Z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0x0101009AE4BCF4D8983C40A36124FC3310ACB6</vt:lpwstr>
  </property>
</Properties>
</file>