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664" r:id="rId7"/>
    <p:sldMasterId id="2147483671" r:id="rId8"/>
    <p:sldMasterId id="2147483676" r:id="rId9"/>
    <p:sldMasterId id="2147483681" r:id="rId10"/>
    <p:sldMasterId id="2147483705" r:id="rId11"/>
    <p:sldMasterId id="2147483648" r:id="rId12"/>
    <p:sldMasterId id="2147483724" r:id="rId13"/>
  </p:sldMasterIdLst>
  <p:notesMasterIdLst>
    <p:notesMasterId r:id="rId50"/>
  </p:notesMasterIdLst>
  <p:handoutMasterIdLst>
    <p:handoutMasterId r:id="rId51"/>
  </p:handoutMasterIdLst>
  <p:sldIdLst>
    <p:sldId id="332" r:id="rId14"/>
    <p:sldId id="408" r:id="rId15"/>
    <p:sldId id="446" r:id="rId16"/>
    <p:sldId id="506" r:id="rId17"/>
    <p:sldId id="485" r:id="rId18"/>
    <p:sldId id="439" r:id="rId19"/>
    <p:sldId id="523" r:id="rId20"/>
    <p:sldId id="448" r:id="rId21"/>
    <p:sldId id="522" r:id="rId22"/>
    <p:sldId id="510" r:id="rId23"/>
    <p:sldId id="483" r:id="rId24"/>
    <p:sldId id="517" r:id="rId25"/>
    <p:sldId id="449" r:id="rId26"/>
    <p:sldId id="460" r:id="rId27"/>
    <p:sldId id="518" r:id="rId28"/>
    <p:sldId id="521" r:id="rId29"/>
    <p:sldId id="498" r:id="rId30"/>
    <p:sldId id="462" r:id="rId31"/>
    <p:sldId id="480" r:id="rId32"/>
    <p:sldId id="440" r:id="rId33"/>
    <p:sldId id="441" r:id="rId34"/>
    <p:sldId id="529" r:id="rId35"/>
    <p:sldId id="519" r:id="rId36"/>
    <p:sldId id="524" r:id="rId37"/>
    <p:sldId id="530" r:id="rId38"/>
    <p:sldId id="482" r:id="rId39"/>
    <p:sldId id="457" r:id="rId40"/>
    <p:sldId id="520" r:id="rId41"/>
    <p:sldId id="488" r:id="rId42"/>
    <p:sldId id="481" r:id="rId43"/>
    <p:sldId id="461" r:id="rId44"/>
    <p:sldId id="463" r:id="rId45"/>
    <p:sldId id="390" r:id="rId46"/>
    <p:sldId id="407" r:id="rId47"/>
    <p:sldId id="527" r:id="rId48"/>
    <p:sldId id="37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8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0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2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FFE699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95EBF-E2B5-A85D-7A75-70E171B5B836}" v="129" dt="2022-02-24T05:45:46.149"/>
    <p1510:client id="{04EDB4C8-5F24-8F67-4296-BBC4A1F52B18}" v="68" dt="2022-02-24T00:14:31.634"/>
    <p1510:client id="{079A4CC2-1254-2431-9993-659781DE2F7C}" v="23" dt="2022-02-24T19:27:52.262"/>
    <p1510:client id="{1314E274-48F8-7B79-9643-3FF2580B637F}" v="28" dt="2022-02-24T01:40:22.545"/>
    <p1510:client id="{2E64BCAD-1F8D-50A7-8903-99117BC5F016}" v="53" dt="2022-02-24T05:03:37.382"/>
    <p1510:client id="{3193D0D6-DB21-B62D-208F-D1C4A357042A}" v="5" dt="2022-02-23T21:12:32.826"/>
    <p1510:client id="{5CD3F2CD-10F6-ABF0-02A4-3940A445F014}" v="25" dt="2022-02-24T05:16:12.986"/>
    <p1510:client id="{694DD6B0-C739-EEB1-64B4-7A113E9F4D89}" v="67" dt="2022-02-24T02:46:25.119"/>
    <p1510:client id="{9716F5CF-5F8F-93FA-9B20-2BD44E1681D5}" v="9" dt="2022-02-23T23:27:20.217"/>
    <p1510:client id="{C3495EC6-0915-6A73-7611-CA7EFDF15D26}" v="2" dt="2022-02-24T15:58:31.276"/>
    <p1510:client id="{CF81B07E-4EEC-295E-FB92-EC43CF504F5F}" v="1063" dt="2022-02-24T01:49:28.509"/>
    <p1510:client id="{D5C235AD-9B5D-3DAC-8C5B-75B4F0F47174}" v="125" dt="2022-02-24T02:29:43.214"/>
    <p1510:client id="{E333B074-DAF6-52AE-C124-3C89E54FAF94}" v="1789" dt="2022-02-24T06:33:35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08" autoAdjust="0"/>
    <p:restoredTop sz="70588" autoAdjust="0"/>
  </p:normalViewPr>
  <p:slideViewPr>
    <p:cSldViewPr snapToGrid="0">
      <p:cViewPr varScale="1">
        <p:scale>
          <a:sx n="67" d="100"/>
          <a:sy n="67" d="100"/>
        </p:scale>
        <p:origin x="824" y="56"/>
      </p:cViewPr>
      <p:guideLst/>
    </p:cSldViewPr>
  </p:slideViewPr>
  <p:outlineViewPr>
    <p:cViewPr>
      <p:scale>
        <a:sx n="33" d="100"/>
        <a:sy n="33" d="100"/>
      </p:scale>
      <p:origin x="0" y="-329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0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0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9C295-3134-4104-9692-25F3FD3AB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7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9C295-3134-4104-9692-25F3FD3ABD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4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1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3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8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9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29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8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0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5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7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7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7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1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3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3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79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b="1" dirty="0">
              <a:cs typeface="Calibri"/>
            </a:endParaRPr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21" r:id="rId4"/>
    <p:sldLayoutId id="2147483710" r:id="rId5"/>
    <p:sldLayoutId id="2147483729" r:id="rId6"/>
    <p:sldLayoutId id="214748372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1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PKWorkforceRFA@cde.c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gs/e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www.cde.ca.gov/ci/gs/e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csesa.org/regi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/>
                <a:ea typeface="+mj-lt"/>
                <a:cs typeface="Arial"/>
              </a:rPr>
              <a:t>Universal </a:t>
            </a:r>
            <a:r>
              <a:rPr lang="en-US" sz="5000" b="1" dirty="0" err="1">
                <a:latin typeface="Arial"/>
                <a:ea typeface="+mj-lt"/>
                <a:cs typeface="Arial"/>
              </a:rPr>
              <a:t>PreKindergarten</a:t>
            </a:r>
            <a:r>
              <a:rPr lang="en-US" sz="5000" b="1" dirty="0">
                <a:latin typeface="Arial"/>
                <a:ea typeface="+mj-lt"/>
                <a:cs typeface="Arial"/>
              </a:rPr>
              <a:t> (UPK) Implementation: 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Community Engagement and 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Partnerships Webinar 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 dirty="0">
                <a:latin typeface="Arial"/>
                <a:ea typeface="+mj-lt"/>
                <a:cs typeface="Arial"/>
              </a:rPr>
              <a:t>February 24,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069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UPK Implementation Schedule: </a:t>
            </a:r>
            <a:br>
              <a:rPr lang="en-US" sz="4000" b="1" dirty="0">
                <a:latin typeface="Arial"/>
                <a:cs typeface="Calibri"/>
              </a:rPr>
            </a:br>
            <a:r>
              <a:rPr lang="en-US" sz="4000" dirty="0">
                <a:latin typeface="Arial"/>
                <a:cs typeface="Calibri"/>
              </a:rPr>
              <a:t>TK and Early Admittance TK (ETK)</a:t>
            </a:r>
          </a:p>
        </p:txBody>
      </p:sp>
      <p:graphicFrame>
        <p:nvGraphicFramePr>
          <p:cNvPr id="8" name="Table 7" descr="Table of Universal Prekindergarten Implementation schedule. ">
            <a:extLst>
              <a:ext uri="{FF2B5EF4-FFF2-40B4-BE49-F238E27FC236}">
                <a16:creationId xmlns:a16="http://schemas.microsoft.com/office/drawing/2014/main" id="{15C5BEC8-DE33-436E-8A8F-773D069C4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35544"/>
              </p:ext>
            </p:extLst>
          </p:nvPr>
        </p:nvGraphicFramePr>
        <p:xfrm>
          <a:off x="0" y="1548853"/>
          <a:ext cx="12174993" cy="412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734952083"/>
                    </a:ext>
                  </a:extLst>
                </a:gridCol>
                <a:gridCol w="1627906">
                  <a:extLst>
                    <a:ext uri="{9D8B030D-6E8A-4147-A177-3AD203B41FA5}">
                      <a16:colId xmlns:a16="http://schemas.microsoft.com/office/drawing/2014/main" val="2913617985"/>
                    </a:ext>
                  </a:extLst>
                </a:gridCol>
                <a:gridCol w="1645227">
                  <a:extLst>
                    <a:ext uri="{9D8B030D-6E8A-4147-A177-3AD203B41FA5}">
                      <a16:colId xmlns:a16="http://schemas.microsoft.com/office/drawing/2014/main" val="4177620216"/>
                    </a:ext>
                  </a:extLst>
                </a:gridCol>
                <a:gridCol w="1662542">
                  <a:extLst>
                    <a:ext uri="{9D8B030D-6E8A-4147-A177-3AD203B41FA5}">
                      <a16:colId xmlns:a16="http://schemas.microsoft.com/office/drawing/2014/main" val="1729692326"/>
                    </a:ext>
                  </a:extLst>
                </a:gridCol>
                <a:gridCol w="1628228">
                  <a:extLst>
                    <a:ext uri="{9D8B030D-6E8A-4147-A177-3AD203B41FA5}">
                      <a16:colId xmlns:a16="http://schemas.microsoft.com/office/drawing/2014/main" val="3332171900"/>
                    </a:ext>
                  </a:extLst>
                </a:gridCol>
                <a:gridCol w="1610590">
                  <a:extLst>
                    <a:ext uri="{9D8B030D-6E8A-4147-A177-3AD203B41FA5}">
                      <a16:colId xmlns:a16="http://schemas.microsoft.com/office/drawing/2014/main" val="283769593"/>
                    </a:ext>
                  </a:extLst>
                </a:gridCol>
              </a:tblGrid>
              <a:tr h="519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Birthdays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2021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–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2022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–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2023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–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2024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–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2025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–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94680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Sep. 2 – Dec. 2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66648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Dec. 3 – Feb. 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27317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Feb. 3 – Apr. 2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71534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Apr. 3 – Jun. 2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40182"/>
                  </a:ext>
                </a:extLst>
              </a:tr>
              <a:tr h="57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7780" algn="l"/>
                        </a:tabLst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Jun. 3 – Jun. 30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TK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48383"/>
                  </a:ext>
                </a:extLst>
              </a:tr>
              <a:tr h="607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July 1 </a:t>
                      </a: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– 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Sep.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287780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841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93324" y="6500674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3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46" y="0"/>
            <a:ext cx="1168449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UPK Implementation Schedule: </a:t>
            </a:r>
            <a:br>
              <a:rPr lang="en-US" sz="4000" b="1" dirty="0">
                <a:latin typeface="Arial"/>
                <a:cs typeface="Calibri"/>
              </a:rPr>
            </a:br>
            <a:r>
              <a:rPr lang="en-US" sz="4000" dirty="0">
                <a:latin typeface="Arial"/>
                <a:cs typeface="Calibri"/>
              </a:rPr>
              <a:t>CSPP Expansion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4" y="1580221"/>
            <a:ext cx="11887200" cy="4627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000" dirty="0">
                <a:latin typeface="Arial"/>
                <a:cs typeface="Arial"/>
              </a:rPr>
              <a:t>Request for Applications (RFA) will be released today</a:t>
            </a:r>
            <a:endParaRPr lang="en-US" sz="3000" dirty="0">
              <a:latin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000" dirty="0">
                <a:latin typeface="Arial"/>
                <a:cs typeface="Arial"/>
              </a:rPr>
              <a:t>$130 million in CSPP Expansion funds available to local educational agencies (LEAs) to provide both part-day and full-day CSPP</a:t>
            </a:r>
            <a:endParaRPr lang="en-US" sz="3000" dirty="0">
              <a:latin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000" dirty="0">
                <a:latin typeface="Arial"/>
                <a:cs typeface="Arial"/>
              </a:rPr>
              <a:t>LEAs may apply to provide direct, center-based CSPP services, subcontract services with another entity, including CBOs, or provide services through a family child care home education network (FCCHEN)</a:t>
            </a:r>
          </a:p>
          <a:p>
            <a:pPr marL="457200" indent="-457200"/>
            <a:r>
              <a:rPr lang="en-US" sz="3000" dirty="0">
                <a:latin typeface="Arial"/>
                <a:cs typeface="Arial"/>
              </a:rPr>
              <a:t>An instructional webinar will be offered shortly following the release of the RFA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77202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4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BD71-44D9-4274-94AD-C8A4CBB8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/>
                <a:cs typeface="Calibri"/>
              </a:rPr>
              <a:t>UPK Implementation Schedule:</a:t>
            </a:r>
            <a:r>
              <a:rPr lang="en-US" sz="4000" dirty="0">
                <a:latin typeface="Arial"/>
                <a:cs typeface="Calibri"/>
              </a:rPr>
              <a:t> </a:t>
            </a:r>
            <a:br>
              <a:rPr lang="en-US" sz="4000" dirty="0">
                <a:latin typeface="Arial"/>
                <a:cs typeface="Calibri"/>
              </a:rPr>
            </a:br>
            <a:r>
              <a:rPr lang="en-US" sz="4000" dirty="0">
                <a:latin typeface="Arial"/>
                <a:cs typeface="Calibri"/>
              </a:rPr>
              <a:t>Supports for Planning and Implementation (P&amp;I)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6DA9-0E33-4925-B116-8507EE99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42099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$200 million UPK P&amp;I Grant Allocations Will Be Updated Soon 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$175.5 million UPK P&amp;I Grant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$24.5 million UPK P&amp;I Countywide and Capacity Grant</a:t>
            </a:r>
          </a:p>
          <a:p>
            <a:r>
              <a:rPr lang="en-US" dirty="0">
                <a:latin typeface="Arial"/>
                <a:cs typeface="Arial"/>
              </a:rPr>
              <a:t>The Early Education Teacher Development Grant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Did you or an LEA you know submit an eligible letter of intent (LOI) by February 2nd at 5 p.m.?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RFA to be released shortly</a:t>
            </a:r>
            <a:endParaRPr lang="en-US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Questions? Email </a:t>
            </a:r>
            <a:r>
              <a:rPr lang="en-US" sz="2400" dirty="0">
                <a:solidFill>
                  <a:srgbClr val="FFE699"/>
                </a:solidFill>
                <a:latin typeface="Arial"/>
                <a:cs typeface="Arial"/>
                <a:hlinkClick r:id="rId3" tooltip="UPK Workforce RFA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UPKWorkforceRFA@cde.ca.gov</a:t>
            </a:r>
            <a:r>
              <a:rPr lang="en-US" sz="2400" dirty="0">
                <a:solidFill>
                  <a:srgbClr val="FFE699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AA90-20A0-4641-97C1-1E64243CC86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77202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2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8323-A568-4A2D-9549-245A418F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0"/>
            <a:ext cx="11887200" cy="953162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/>
                <a:cs typeface="Arial"/>
              </a:rPr>
              <a:t>UPK Guidance</a:t>
            </a:r>
            <a:endParaRPr lang="en-US" sz="4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CD76-EB2D-4CE9-A186-0B48D81A5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1003"/>
            <a:ext cx="12035745" cy="5094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800" dirty="0">
                <a:latin typeface="Arial"/>
                <a:cs typeface="Arial"/>
              </a:rPr>
              <a:t>On February 14, the California Department of Education (CDE) uploaded guidance to our website that corresponds to the template for LEAs to implement UPK.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800" dirty="0">
                <a:latin typeface="Arial"/>
                <a:cs typeface="Arial"/>
              </a:rPr>
              <a:t>It can be found at </a:t>
            </a:r>
            <a:r>
              <a:rPr lang="en-US" sz="2800" dirty="0">
                <a:solidFill>
                  <a:srgbClr val="FFE699"/>
                </a:solidFill>
                <a:latin typeface="Arial"/>
                <a:cs typeface="Arial"/>
                <a:hlinkClick r:id="rId3" tooltip="CDE Elementary web page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800" dirty="0">
                <a:solidFill>
                  <a:srgbClr val="FFE699"/>
                </a:solidFill>
                <a:latin typeface="Arial"/>
                <a:ea typeface="+mn-lt"/>
                <a:cs typeface="Arial"/>
                <a:hlinkClick r:id="rId3" tooltip="CDE Elementary web page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://www.cde.ca.gov/ci/gs/em/</a:t>
            </a:r>
            <a:r>
              <a:rPr lang="en-US" sz="2800" dirty="0">
                <a:solidFill>
                  <a:srgbClr val="FFE699"/>
                </a:solidFill>
                <a:latin typeface="Arial"/>
                <a:ea typeface="+mn-lt"/>
                <a:cs typeface="Arial"/>
              </a:rPr>
              <a:t> </a:t>
            </a:r>
            <a:endParaRPr lang="en-US" sz="2800" dirty="0">
              <a:solidFill>
                <a:srgbClr val="FFE699"/>
              </a:solidFill>
              <a:latin typeface="Arial"/>
              <a:cs typeface="Arial"/>
            </a:endParaRPr>
          </a:p>
          <a:p>
            <a:pPr marL="457200" indent="-457200"/>
            <a:r>
              <a:rPr lang="en-US" sz="2800" dirty="0">
                <a:latin typeface="Arial"/>
                <a:cs typeface="Arial"/>
              </a:rPr>
              <a:t>The UPK Planning and Implementation Guidance Volume 1 includes information on the following: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latin typeface="Arial"/>
                <a:ea typeface="+mn-lt"/>
                <a:cs typeface="Arial"/>
              </a:rPr>
              <a:t>Guidance Introduction and General Information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latin typeface="Arial"/>
                <a:ea typeface="+mn-lt"/>
                <a:cs typeface="Arial"/>
              </a:rPr>
              <a:t>Projected Enrollment and Needs Assessment 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latin typeface="Arial"/>
                <a:ea typeface="+mn-lt"/>
                <a:cs typeface="Arial"/>
              </a:rPr>
              <a:t>Focus Area A: Vision and Coherence Program Models and Funding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latin typeface="Arial"/>
                <a:ea typeface="+mn-lt"/>
                <a:cs typeface="Arial"/>
              </a:rPr>
              <a:t>Focus Area B: Community Engagement and Partnerships Opportunities to engage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the community</a:t>
            </a:r>
            <a:endParaRPr lang="en-US" sz="2400" dirty="0">
              <a:latin typeface="Arial"/>
              <a:ea typeface="+mn-lt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dirty="0">
                <a:latin typeface="Arial"/>
                <a:ea typeface="+mn-lt"/>
                <a:cs typeface="Arial"/>
              </a:rPr>
              <a:t>Focus Area E: Facilities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Requirements and Resources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2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483A-649A-46CC-9D37-56D60A4572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359025" y="6172200"/>
            <a:ext cx="1528175" cy="54175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3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Projected Needs and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1679"/>
            <a:ext cx="11887200" cy="41253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CDE has enrollment projections for some local education agencies (LEAs) and sent those emails directly to each LEA on Wednesday, February 23</a:t>
            </a:r>
          </a:p>
          <a:p>
            <a:r>
              <a:rPr lang="en-US" dirty="0">
                <a:latin typeface="Arial"/>
                <a:cs typeface="Arial"/>
              </a:rPr>
              <a:t>These figures are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latin typeface="Arial"/>
                <a:cs typeface="Calibri"/>
              </a:rPr>
              <a:t>provided as one tool LEAs can consider when developing their TK and kindergarten enrollment projections</a:t>
            </a:r>
          </a:p>
          <a:p>
            <a:r>
              <a:rPr lang="en-US" dirty="0">
                <a:latin typeface="Arial"/>
                <a:ea typeface="+mn-lt"/>
                <a:cs typeface="+mn-lt"/>
              </a:rPr>
              <a:t>More information can be found in the UPK Planning and Implementation Guidance</a:t>
            </a:r>
            <a:endParaRPr lang="en-US" dirty="0">
              <a:latin typeface="Arial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92537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2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7DA5-6109-4084-8E05-99AC7252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9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/>
                <a:cs typeface="Arial"/>
              </a:rPr>
              <a:t>Full-Day Programs That Meet Family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BF14-4B02-49D9-8C9F-0BD5E82FF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8705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Statute requires LEAs to plan how all four-year-old children in their attendance area will have full-day programs the year before Kindergarten that meet family needs</a:t>
            </a:r>
          </a:p>
          <a:p>
            <a:r>
              <a:rPr lang="en-US" dirty="0">
                <a:latin typeface="Arial"/>
                <a:cs typeface="Arial"/>
              </a:rPr>
              <a:t>These needs can be met through a variety of programs providing rich early learning and care, including TK, CSPP, Head Start, other early learning and care programs, expanded learning, private preschool, and more</a:t>
            </a:r>
          </a:p>
          <a:p>
            <a:r>
              <a:rPr lang="en-US" dirty="0">
                <a:latin typeface="Arial"/>
                <a:cs typeface="Arial"/>
              </a:rPr>
              <a:t>Having different UPK models builds capacity to provide high-quality programs to support child outcomes, and allows families meaningful choice while also providing equitable opportunities</a:t>
            </a:r>
            <a:endParaRPr lang="en-US" dirty="0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62C05-7BB0-452C-814D-E012EAD77B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81520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8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9A41-28B3-4517-A564-A62083C6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5533292" cy="5446724"/>
          </a:xfrm>
        </p:spPr>
        <p:txBody>
          <a:bodyPr>
            <a:normAutofit/>
          </a:bodyPr>
          <a:lstStyle/>
          <a:p>
            <a:r>
              <a:rPr lang="en-US" sz="4400" dirty="0"/>
              <a:t>Role of Community Agencies/Partners</a:t>
            </a:r>
          </a:p>
        </p:txBody>
      </p:sp>
      <p:pic>
        <p:nvPicPr>
          <p:cNvPr id="5" name="Picture 5" descr="Three children, outside, two facing each other holding balls with orange sticks, one child standing further back.">
            <a:extLst>
              <a:ext uri="{FF2B5EF4-FFF2-40B4-BE49-F238E27FC236}">
                <a16:creationId xmlns:a16="http://schemas.microsoft.com/office/drawing/2014/main" id="{CC0B0173-3217-4954-946C-9523F6FBC72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789979" y="1264506"/>
            <a:ext cx="6226175" cy="39116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7C40F6-E899-4510-8B39-8FF0EAC1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8862" y="5436578"/>
            <a:ext cx="7233138" cy="58908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800" dirty="0"/>
              <a:t>Photo Credit: </a:t>
            </a:r>
            <a:r>
              <a:rPr lang="en-US" sz="2800" dirty="0" err="1"/>
              <a:t>Thermalito</a:t>
            </a:r>
            <a:r>
              <a:rPr lang="en-US" sz="2800" dirty="0"/>
              <a:t> Preschool; Poplar, CA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2EEA-531C-4A4D-BDE7-18D7FBFB0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6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CE65-CCA2-457B-9C7D-C0D2074D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19283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County Office of Education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1CC4-7C9A-437B-926E-BD25D559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4362"/>
            <a:ext cx="11887200" cy="50159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en-US" dirty="0">
                <a:latin typeface="Arial"/>
                <a:cs typeface="Arial"/>
              </a:rPr>
              <a:t>County Offices of Education (COEs) are receiving funding to support countywide UPK Planning.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/>
                <a:cs typeface="Arial"/>
              </a:rPr>
              <a:t>As part of this, COEs should be helping LEAs in their county with planning and supporting countywide planning and capacity building of UPK. This includes, but is not limited to: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‒"/>
            </a:pPr>
            <a:r>
              <a:rPr lang="en-US" dirty="0">
                <a:latin typeface="Arial"/>
                <a:cs typeface="Arial"/>
              </a:rPr>
              <a:t>Helping LEAs think through which community partners to engage and how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‒"/>
            </a:pPr>
            <a:r>
              <a:rPr lang="en-US" dirty="0">
                <a:latin typeface="Arial"/>
                <a:cs typeface="Arial"/>
              </a:rPr>
              <a:t>Convening LEAs and CBOs to support conversations around how full-day PreK opportunities can be provided to all children the year before kindergarten</a:t>
            </a:r>
          </a:p>
          <a:p>
            <a:pPr lvl="1">
              <a:buFontTx/>
              <a:buChar char="‒"/>
            </a:pPr>
            <a:r>
              <a:rPr lang="en-US" dirty="0">
                <a:latin typeface="Arial"/>
                <a:cs typeface="Arial"/>
              </a:rPr>
              <a:t>Potentially supporting county conversations around serving three-year-old children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D005C-5A0B-4B9C-A11A-9781C4F6AFC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59486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6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1861"/>
            <a:ext cx="11887200" cy="78375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"/>
                <a:cs typeface="Calibri"/>
              </a:rPr>
              <a:t>School Site and LEA Level Community Engagement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8" y="1022583"/>
            <a:ext cx="11503152" cy="5012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School Site level</a:t>
            </a:r>
          </a:p>
          <a:p>
            <a:r>
              <a:rPr lang="en-US" sz="2800" dirty="0">
                <a:latin typeface="Arial"/>
                <a:cs typeface="Arial"/>
              </a:rPr>
              <a:t>Parent Teacher Association (PTA) Meetings</a:t>
            </a:r>
            <a:endParaRPr lang="en-US" dirty="0"/>
          </a:p>
          <a:p>
            <a:r>
              <a:rPr lang="en-US" sz="2800" dirty="0">
                <a:latin typeface="Arial"/>
                <a:cs typeface="Arial"/>
              </a:rPr>
              <a:t>English Learner Advisory Committee (ELAC)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School Site Council (SSC)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LEA Level</a:t>
            </a:r>
          </a:p>
          <a:p>
            <a:r>
              <a:rPr lang="en-US" sz="2800" dirty="0">
                <a:latin typeface="Arial"/>
                <a:cs typeface="Arial"/>
              </a:rPr>
              <a:t>Special Education Local Plan Area (SELPA) </a:t>
            </a:r>
          </a:p>
          <a:p>
            <a:r>
              <a:rPr lang="en-US" sz="2800" dirty="0">
                <a:latin typeface="Arial"/>
                <a:cs typeface="Arial"/>
              </a:rPr>
              <a:t>Community Advisory Committee (CAC) 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latin typeface="Arial"/>
                <a:cs typeface="Arial"/>
              </a:rPr>
              <a:t>Local Control Accountability Plan (LCAP) Input Sessions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Tribal Community Input Sessions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418505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8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Community-Level Community Engagement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98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Community-Level partners for Early Education planning include, but are not limited to: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Arial"/>
                <a:cs typeface="Arial"/>
              </a:rPr>
              <a:t>Resource and Referral Agencies (R&amp;Rs)</a:t>
            </a:r>
            <a:endParaRPr lang="en-US" dirty="0">
              <a:cs typeface="Calibri"/>
            </a:endParaRPr>
          </a:p>
          <a:p>
            <a:r>
              <a:rPr lang="en-US" dirty="0">
                <a:latin typeface="Arial"/>
                <a:cs typeface="Arial"/>
              </a:rPr>
              <a:t>Local Child Care and Development Planning Councils (LPCs)</a:t>
            </a:r>
          </a:p>
          <a:p>
            <a:r>
              <a:rPr lang="en-US" dirty="0">
                <a:latin typeface="Arial"/>
                <a:cs typeface="Arial"/>
              </a:rPr>
              <a:t>First 5 County Commissions </a:t>
            </a:r>
          </a:p>
          <a:p>
            <a:r>
              <a:rPr lang="en-US" dirty="0">
                <a:latin typeface="Arial"/>
                <a:cs typeface="Arial"/>
              </a:rPr>
              <a:t>Quality Counts California (QCC)</a:t>
            </a:r>
          </a:p>
          <a:p>
            <a:r>
              <a:rPr lang="en-US" dirty="0">
                <a:latin typeface="Arial"/>
                <a:cs typeface="Arial"/>
              </a:rPr>
              <a:t>Family Empowerment Centers (FECs)</a:t>
            </a:r>
          </a:p>
          <a:p>
            <a:r>
              <a:rPr lang="en-US" dirty="0">
                <a:latin typeface="Arial"/>
                <a:cs typeface="Arial"/>
              </a:rPr>
              <a:t>Head Start Policy Council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77202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8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165294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Calibri"/>
              </a:rPr>
              <a:t>Welcome and </a:t>
            </a:r>
            <a:r>
              <a:rPr lang="en-US" sz="4400" dirty="0">
                <a:latin typeface="Arial"/>
                <a:cs typeface="Calibri"/>
              </a:rPr>
              <a:t>Introductions</a:t>
            </a:r>
            <a:endParaRPr lang="en-US" sz="4400" b="1" dirty="0">
              <a:latin typeface="Arial"/>
              <a:cs typeface="Calibri"/>
            </a:endParaRPr>
          </a:p>
        </p:txBody>
      </p:sp>
      <p:pic>
        <p:nvPicPr>
          <p:cNvPr id="7" name="Picture 7" descr="A collage of children stating Everyone Belongs - Todos Somos Unidos">
            <a:extLst>
              <a:ext uri="{FF2B5EF4-FFF2-40B4-BE49-F238E27FC236}">
                <a16:creationId xmlns:a16="http://schemas.microsoft.com/office/drawing/2014/main" id="{BF84417D-E79D-48A5-B6A0-BE6271EF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1065" y="948871"/>
            <a:ext cx="7640368" cy="50397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172200"/>
            <a:ext cx="2743200" cy="502601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FAD9-3C58-4FAC-9903-454C7973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157"/>
            <a:ext cx="12192000" cy="1314011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/>
                <a:cs typeface="Arial"/>
              </a:rPr>
              <a:t>Child Care Resource and Referral (R&amp;Rs) Programs </a:t>
            </a:r>
            <a:br>
              <a:rPr lang="en-US" sz="3200" b="1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endParaRPr lang="en-US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997-8832-43BD-A585-65D75750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57231"/>
            <a:ext cx="12039600" cy="46441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Arial"/>
                <a:ea typeface="+mn-lt"/>
                <a:cs typeface="+mn-lt"/>
              </a:rPr>
              <a:t>R&amp;Rs are mandated by both federal and state laws (Child Care and Development Block Grant [CCDBG] and Welfare &amp; Institution Code [WIC])</a:t>
            </a:r>
            <a:endParaRPr lang="en-US" sz="3000" dirty="0">
              <a:latin typeface="Arial"/>
              <a:cs typeface="Arial"/>
            </a:endParaRPr>
          </a:p>
          <a:p>
            <a:r>
              <a:rPr lang="en-US" sz="3000" dirty="0">
                <a:latin typeface="Arial"/>
                <a:ea typeface="+mn-lt"/>
                <a:cs typeface="+mn-lt"/>
              </a:rPr>
              <a:t>There are 69 locally-based R&amp;Rs throughout the state of California and one (1) Child Care Resource and Referral Network</a:t>
            </a:r>
            <a:endParaRPr lang="en-US" sz="3000" dirty="0">
              <a:latin typeface="Arial"/>
              <a:cs typeface="Calibri"/>
            </a:endParaRPr>
          </a:p>
          <a:p>
            <a:r>
              <a:rPr lang="en-US" sz="3000" b="1" dirty="0">
                <a:latin typeface="Arial"/>
                <a:cs typeface="Calibri"/>
              </a:rPr>
              <a:t>Major responsibilities include:</a:t>
            </a:r>
            <a:endParaRPr lang="en-US" sz="3000" b="1" dirty="0">
              <a:latin typeface="Arial" panose="020B0604020202020204" pitchFamily="34" charset="0"/>
              <a:cs typeface="Calibri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Providing families with child care information based on their needs, along with other support services</a:t>
            </a:r>
            <a:endParaRPr lang="en-US" sz="2800" dirty="0">
              <a:latin typeface="Arial"/>
              <a:ea typeface="+mn-lt"/>
              <a:cs typeface="+mn-lt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Recruit, train, and support child care providers</a:t>
            </a:r>
            <a:endParaRPr lang="en-US" sz="2800" dirty="0">
              <a:latin typeface="Arial"/>
              <a:ea typeface="+mn-lt"/>
              <a:cs typeface="+mn-lt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Collect data from parents and child care providers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Calibri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Calibri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EA4A-FBCA-4F62-AE25-B7FBE5D67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5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92CD-F63D-4505-A36F-9B323270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Local Planning Councils (LPCs)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BE6A-F97B-49AB-8B9B-5B944B81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5" y="1475875"/>
            <a:ext cx="11967409" cy="4325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LPCs are </a:t>
            </a:r>
            <a:r>
              <a:rPr lang="en-US" b="1" dirty="0">
                <a:latin typeface="Arial"/>
                <a:cs typeface="Arial"/>
              </a:rPr>
              <a:t>required </a:t>
            </a:r>
            <a:r>
              <a:rPr lang="en-US" sz="3200" b="1" dirty="0">
                <a:latin typeface="Arial"/>
                <a:cs typeface="Arial"/>
              </a:rPr>
              <a:t>by </a:t>
            </a:r>
            <a:r>
              <a:rPr lang="en-US" b="1" dirty="0">
                <a:latin typeface="Arial"/>
                <a:cs typeface="Arial"/>
              </a:rPr>
              <a:t>WIC</a:t>
            </a:r>
            <a:r>
              <a:rPr lang="en-US" sz="3200" b="1" dirty="0">
                <a:latin typeface="Arial"/>
                <a:cs typeface="Arial"/>
              </a:rPr>
              <a:t> and their major responsibilities are: </a:t>
            </a:r>
          </a:p>
          <a:p>
            <a:r>
              <a:rPr lang="en-US" sz="2800" dirty="0">
                <a:latin typeface="Arial"/>
                <a:ea typeface="+mn-lt"/>
                <a:cs typeface="Arial"/>
              </a:rPr>
              <a:t>Provide a forum for the identification of local priorities for child care and the development of policies to meet the needs identified within those priorities</a:t>
            </a:r>
            <a:endParaRPr lang="en-US" sz="2800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By May 30 of each year, submit to the California Department of Social Services and the State Department of Education the local priorities 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ea typeface="+mn-lt"/>
                <a:cs typeface="Arial"/>
              </a:rPr>
              <a:t>Conduct a needs assessment of child care needs in the county no less frequently than once every five years</a:t>
            </a:r>
            <a:endParaRPr lang="en-US" sz="3200" dirty="0">
              <a:solidFill>
                <a:schemeClr val="bg1"/>
              </a:solidFill>
              <a:latin typeface="Arial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60611-B201-4A0E-9EDF-EA294FC5739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22034" y="6379833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8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494A-E698-4CCE-A62F-AE0AFBBA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/>
                <a:ea typeface="+mj-lt"/>
                <a:cs typeface="+mj-lt"/>
              </a:rPr>
              <a:t>COEs Already Play Key Roles Around Early Learning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C14EF-3AAF-47E4-990E-8CFD4316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" y="1961389"/>
            <a:ext cx="11887200" cy="42362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ea typeface="+mn-lt"/>
                <a:cs typeface="Arial"/>
              </a:rPr>
              <a:t>Out of 58 County Offices of Education, currently: 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ea typeface="+mn-lt"/>
                <a:cs typeface="Arial"/>
              </a:rPr>
              <a:t>41 provide TK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ea typeface="+mn-lt"/>
                <a:cs typeface="Arial"/>
              </a:rPr>
              <a:t>38 have CSPP contracts  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ea typeface="+mn-lt"/>
                <a:cs typeface="Arial"/>
              </a:rPr>
              <a:t>50 operate the Local Planning Councils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ea typeface="+mn-lt"/>
                <a:cs typeface="Arial"/>
              </a:rPr>
              <a:t>15 operate Resource and Referral Agencies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ea typeface="+mn-lt"/>
                <a:cs typeface="Arial"/>
              </a:rPr>
              <a:t>30+ are the lead for Quality Counts California consortia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7507C-6239-4241-9151-01C5E4E0F3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55680" y="6172200"/>
            <a:ext cx="731520" cy="50901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3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9A41-28B3-4517-A564-A62083C6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5474677" cy="5845309"/>
          </a:xfrm>
        </p:spPr>
        <p:txBody>
          <a:bodyPr>
            <a:normAutofit/>
          </a:bodyPr>
          <a:lstStyle/>
          <a:p>
            <a:r>
              <a:rPr lang="en-US" sz="4400" dirty="0"/>
              <a:t>Leveraging Programs Providing Direct Services to Children</a:t>
            </a:r>
          </a:p>
        </p:txBody>
      </p:sp>
      <p:pic>
        <p:nvPicPr>
          <p:cNvPr id="5" name="Picture 5" descr="Child outdoor smiling with rubber toy in one hand.">
            <a:extLst>
              <a:ext uri="{FF2B5EF4-FFF2-40B4-BE49-F238E27FC236}">
                <a16:creationId xmlns:a16="http://schemas.microsoft.com/office/drawing/2014/main" id="{CC0B0173-3217-4954-946C-9523F6FBC72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92" y="782638"/>
            <a:ext cx="6658708" cy="4450102"/>
          </a:xfrm>
          <a:prstGeom prst="round2Diag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0BFD89-B323-4A0A-AEF1-7E2FC849A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338" y="5334000"/>
            <a:ext cx="7549662" cy="11795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Photo Credit: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Kidango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Decoto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Center; Union City, CA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2EEA-531C-4A4D-BDE7-18D7FBFB0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AB67-C9F4-4F4B-9C1A-6F020437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8125"/>
            <a:ext cx="11887200" cy="83673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Calibri"/>
              </a:rPr>
              <a:t>Select State Funded Early Learning and Care Programs</a:t>
            </a:r>
            <a:endParaRPr lang="en-US" sz="2800" b="1" dirty="0">
              <a:latin typeface="Arial"/>
              <a:cs typeface="Arial"/>
            </a:endParaRPr>
          </a:p>
        </p:txBody>
      </p:sp>
      <p:graphicFrame>
        <p:nvGraphicFramePr>
          <p:cNvPr id="5" name="Table 5" descr="Table of State Funded Early Learning and Care Programs.">
            <a:extLst>
              <a:ext uri="{FF2B5EF4-FFF2-40B4-BE49-F238E27FC236}">
                <a16:creationId xmlns:a16="http://schemas.microsoft.com/office/drawing/2014/main" id="{0D8EBCAA-EA2C-4113-9F4F-62D6FB100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197863"/>
              </p:ext>
            </p:extLst>
          </p:nvPr>
        </p:nvGraphicFramePr>
        <p:xfrm>
          <a:off x="51759" y="617508"/>
          <a:ext cx="120618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750">
                  <a:extLst>
                    <a:ext uri="{9D8B030D-6E8A-4147-A177-3AD203B41FA5}">
                      <a16:colId xmlns:a16="http://schemas.microsoft.com/office/drawing/2014/main" val="445830754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578074369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787886953"/>
                    </a:ext>
                  </a:extLst>
                </a:gridCol>
                <a:gridCol w="5695925">
                  <a:extLst>
                    <a:ext uri="{9D8B030D-6E8A-4147-A177-3AD203B41FA5}">
                      <a16:colId xmlns:a16="http://schemas.microsoft.com/office/drawing/2014/main" val="3242038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</a:rPr>
                        <a:t>Acronym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</a:rPr>
                        <a:t>Funding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</a:rPr>
                        <a:t>Brief Description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3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California State Preschool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CSPP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Direct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Provides PreK to 3-4 year old children, and expanded learning to TK and K students.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41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General Child Care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CCTR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Direct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Provides child care to children aged 0-12.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2934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CA Migrant Center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CMIG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Direct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Provides child care to children aged 0-12 from migrant families.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8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CalWORKs Child Care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Voucher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Provides child care to children aged 0-12 from CalWORKs families.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0122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CA Alternative Payment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CAPP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Voucher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Provides child care to children aged 0-12.</a:t>
                      </a:r>
                      <a:endParaRPr lang="en-US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04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CA Migrant Alternative Payment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</a:rPr>
                        <a:t>CMAP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Arial"/>
                        </a:rPr>
                        <a:t>Voucher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latin typeface="Arial"/>
                        </a:rPr>
                        <a:t>Provides child care to children aged 0-12 from migrant families.</a:t>
                      </a:r>
                      <a:endParaRPr lang="en-US" sz="24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786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71C3C-E58C-46AD-95A6-8DE9AE0BE4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15600" y="6400801"/>
            <a:ext cx="1295400" cy="4572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24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229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D805-7964-47FE-84DE-1FB3D999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Head Start Programs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F609-D2FF-4DDD-9EF5-E1F3AF7A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37659"/>
            <a:ext cx="11887200" cy="354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ea typeface="+mn-lt"/>
                <a:cs typeface="+mn-lt"/>
              </a:rPr>
              <a:t>A federally administered program that provides grants directly to organizations in local communities 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Services are provided in a variety of settings </a:t>
            </a:r>
          </a:p>
          <a:p>
            <a:r>
              <a:rPr lang="en-US" dirty="0">
                <a:latin typeface="Arial"/>
                <a:ea typeface="+mn-lt"/>
                <a:cs typeface="+mn-lt"/>
              </a:rPr>
              <a:t>Provides comprehensive services such as developmental and health screenings that are included in the Performance Standards. </a:t>
            </a:r>
            <a:endParaRPr lang="en-US" dirty="0">
              <a:latin typeface="Arial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6B779-92F4-4024-B7AE-47601CD0565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4846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29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155"/>
            <a:ext cx="11887200" cy="8706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CSPP Eligibility Criteria (Current Law)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92" y="798034"/>
            <a:ext cx="11887200" cy="542955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>
              <a:spcAft>
                <a:spcPts val="1200"/>
              </a:spcAft>
              <a:buNone/>
            </a:pPr>
            <a:r>
              <a:rPr lang="en-US" sz="2600" dirty="0">
                <a:latin typeface="Arial"/>
                <a:ea typeface="+mn-lt"/>
                <a:cs typeface="Arial"/>
              </a:rPr>
              <a:t>Three and four-year old children—as well as TK and kindergarten-age children are eligible for part- and full-day CSPP if the child's family is: </a:t>
            </a:r>
            <a:endParaRPr lang="en-US" sz="2600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742950" indent="-514350">
              <a:spcBef>
                <a:spcPts val="800"/>
              </a:spcBef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A cash aid recipient</a:t>
            </a:r>
            <a:endParaRPr lang="en-US" sz="2400" dirty="0">
              <a:latin typeface="Calibri" panose="020F0502020204030204"/>
              <a:ea typeface="+mn-lt"/>
              <a:cs typeface="Calibri" panose="020F0502020204030204"/>
            </a:endParaRPr>
          </a:p>
          <a:p>
            <a:pPr marL="742950" indent="-514350">
              <a:spcBef>
                <a:spcPts val="800"/>
              </a:spcBef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Income eligible (income below 85% of state median income)</a:t>
            </a:r>
            <a:endParaRPr lang="en-US" sz="2400" dirty="0">
              <a:ea typeface="+mn-lt"/>
              <a:cs typeface="+mn-lt"/>
            </a:endParaRPr>
          </a:p>
          <a:p>
            <a:pPr marL="7429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Homeless</a:t>
            </a:r>
          </a:p>
          <a:p>
            <a:pPr marL="7429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One whose children receive child protective services or identified or at risk </a:t>
            </a:r>
          </a:p>
          <a:p>
            <a:pPr marL="742950" indent="-514350">
              <a:spcBef>
                <a:spcPts val="800"/>
              </a:spcBef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Lives within and attends a CSPP program within the attendance boundaries of a school where 80 percent or more of pupils are eligible for free- or reduced-price meals</a:t>
            </a:r>
            <a:endParaRPr lang="en-US" sz="2400" dirty="0">
              <a:latin typeface="Arial"/>
              <a:ea typeface="+mn-lt"/>
              <a:cs typeface="Calibri" panose="020F0502020204030204"/>
            </a:endParaRPr>
          </a:p>
          <a:p>
            <a:pPr indent="0">
              <a:spcAft>
                <a:spcPts val="1000"/>
              </a:spcAft>
              <a:buNone/>
            </a:pPr>
            <a:r>
              <a:rPr lang="en-US" sz="2600" dirty="0">
                <a:latin typeface="Arial"/>
                <a:ea typeface="+mn-lt"/>
                <a:cs typeface="Arial"/>
              </a:rPr>
              <a:t>For Part-Day CSPP only: </a:t>
            </a:r>
            <a:endParaRPr lang="en-US" sz="2600" dirty="0">
              <a:latin typeface="Arial"/>
              <a:ea typeface="+mn-lt"/>
              <a:cs typeface="Calibri" panose="020F0502020204030204"/>
            </a:endParaRPr>
          </a:p>
          <a:p>
            <a:pPr marL="742950" indent="-514350">
              <a:buFont typeface="+mj-lt"/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Children from families with incomes slightly above the income threshold</a:t>
            </a:r>
          </a:p>
          <a:p>
            <a:pPr marL="742950" indent="-514350">
              <a:buFont typeface="+mj-lt"/>
              <a:buAutoNum type="arabicPeriod"/>
            </a:pPr>
            <a:r>
              <a:rPr lang="en-US" sz="2400" dirty="0">
                <a:latin typeface="Arial"/>
                <a:ea typeface="+mn-lt"/>
                <a:cs typeface="Arial"/>
              </a:rPr>
              <a:t>Children with exceptional needs with income above eligibility threshold</a:t>
            </a:r>
            <a:endParaRPr lang="en-US" sz="2400" dirty="0">
              <a:latin typeface="Arial" panose="020B0604020202020204" pitchFamily="34" charset="0"/>
              <a:ea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95896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1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56276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Expanded Learning and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059"/>
            <a:ext cx="12117236" cy="51222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2600" b="1" dirty="0">
                <a:latin typeface="Arial"/>
                <a:ea typeface="+mn-lt"/>
                <a:cs typeface="Arial"/>
              </a:rPr>
              <a:t>Expanded Learning</a:t>
            </a:r>
            <a:r>
              <a:rPr lang="en-US" sz="2600" dirty="0">
                <a:latin typeface="Arial"/>
                <a:ea typeface="+mn-lt"/>
                <a:cs typeface="Arial"/>
              </a:rPr>
              <a:t> includes before-school, after-school, summer, or intersession learning programs that focus on developing the academic, social, emotional, and physical needs and interests of pupils through hands-on, engaging learning experiences. </a:t>
            </a:r>
            <a:endParaRPr lang="en-US" sz="2600" dirty="0">
              <a:latin typeface="Arial"/>
              <a:cs typeface="Arial"/>
            </a:endParaRPr>
          </a:p>
          <a:p>
            <a:pPr marL="457200" indent="-457200"/>
            <a:r>
              <a:rPr lang="en-US" sz="2600" b="1" dirty="0">
                <a:latin typeface="Arial"/>
                <a:ea typeface="+mn-lt"/>
                <a:cs typeface="Arial"/>
              </a:rPr>
              <a:t>Expanded Learning Opportunities Program (ELO-P) </a:t>
            </a:r>
            <a:r>
              <a:rPr lang="en-US" sz="2600" dirty="0">
                <a:latin typeface="Arial"/>
                <a:ea typeface="+mn-lt"/>
                <a:cs typeface="Arial"/>
              </a:rPr>
              <a:t>provides funding for after-school and summer school enrichment programs for TK through sixth grade. A full day is defined as in-person before- or after-school expanded learning opportunities that, when added to daily instructional minutes, are no fewer than nine hours of combined instructional time.</a:t>
            </a:r>
            <a:endParaRPr lang="en-US" sz="2600" dirty="0">
              <a:latin typeface="Arial"/>
              <a:cs typeface="Arial"/>
            </a:endParaRPr>
          </a:p>
          <a:p>
            <a:pPr marL="1028700" lvl="1" indent="-342900">
              <a:buFont typeface="Arial" panose="020B0604020202020204" pitchFamily="34" charset="0"/>
              <a:buChar char="‒"/>
            </a:pPr>
            <a:r>
              <a:rPr lang="en-US" sz="2400" b="1" dirty="0">
                <a:latin typeface="Arial"/>
                <a:ea typeface="+mn-lt"/>
                <a:cs typeface="Arial"/>
              </a:rPr>
              <a:t>After-School Education and Safety (ASES)</a:t>
            </a:r>
            <a:r>
              <a:rPr lang="en-US" sz="2400" dirty="0">
                <a:latin typeface="Arial"/>
                <a:ea typeface="+mn-lt"/>
                <a:cs typeface="Arial"/>
              </a:rPr>
              <a:t> </a:t>
            </a:r>
          </a:p>
          <a:p>
            <a:pPr marL="1028700" lvl="1" indent="-342900">
              <a:buFont typeface="Arial" panose="020B0604020202020204" pitchFamily="34" charset="0"/>
              <a:buChar char="‒"/>
            </a:pPr>
            <a:r>
              <a:rPr lang="en-US" sz="2400" b="1" dirty="0">
                <a:latin typeface="Arial"/>
                <a:ea typeface="+mn-lt"/>
                <a:cs typeface="Arial"/>
              </a:rPr>
              <a:t>21st Century Community Learning Centers</a:t>
            </a:r>
            <a:endParaRPr lang="en-US" sz="2400" dirty="0">
              <a:latin typeface="Arial"/>
              <a:cs typeface="Arial"/>
            </a:endParaRPr>
          </a:p>
          <a:p>
            <a:pPr marL="457200" indent="-457200"/>
            <a:r>
              <a:rPr lang="en-US" sz="2600" b="1" dirty="0">
                <a:latin typeface="Arial"/>
                <a:ea typeface="+mn-lt"/>
                <a:cs typeface="Arial"/>
              </a:rPr>
              <a:t>Head Start, CSPP, and Early Learning and Care</a:t>
            </a:r>
            <a:r>
              <a:rPr lang="en-US" sz="2600" dirty="0">
                <a:latin typeface="Arial"/>
                <a:ea typeface="+mn-lt"/>
                <a:cs typeface="Arial"/>
              </a:rPr>
              <a:t> providers described above also contribute to this fabric of extended learning and care.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52278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0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9A41-28B3-4517-A564-A62083C6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8"/>
            <a:ext cx="5744308" cy="5810139"/>
          </a:xfrm>
        </p:spPr>
        <p:txBody>
          <a:bodyPr>
            <a:normAutofit/>
          </a:bodyPr>
          <a:lstStyle/>
          <a:p>
            <a:r>
              <a:rPr lang="en-US" sz="4400" dirty="0"/>
              <a:t>Models for Layering Programs to Meet Family Needs</a:t>
            </a:r>
          </a:p>
        </p:txBody>
      </p:sp>
      <p:pic>
        <p:nvPicPr>
          <p:cNvPr id="5" name="Picture 5" descr="A child standing in front of a stack of blocks with one hand touching top block.">
            <a:extLst>
              <a:ext uri="{FF2B5EF4-FFF2-40B4-BE49-F238E27FC236}">
                <a16:creationId xmlns:a16="http://schemas.microsoft.com/office/drawing/2014/main" id="{CC0B0173-3217-4954-946C-9523F6FBC72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23682" b="23682"/>
          <a:stretch>
            <a:fillRect/>
          </a:stretch>
        </p:blipFill>
        <p:spPr>
          <a:xfrm>
            <a:off x="6048009" y="527295"/>
            <a:ext cx="6015037" cy="4654550"/>
          </a:xfrm>
          <a:prstGeom prst="round2Diag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A66507-60EA-4512-B153-AEA50BE3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6031" y="5287108"/>
            <a:ext cx="6564922" cy="104335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Photo Credit: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Lighthouse for Children CDC, Fresno CA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2EEA-531C-4A4D-BDE7-18D7FBFB07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621108" y="5978769"/>
            <a:ext cx="1418492" cy="773723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4476"/>
            <a:ext cx="11887200" cy="77766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/>
                <a:cs typeface="Calibri"/>
              </a:rPr>
              <a:t>Funding Sources to Support UPK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0" y="1095375"/>
            <a:ext cx="11743427" cy="4350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TK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Arial"/>
                <a:cs typeface="Arial"/>
              </a:rPr>
              <a:t>CSPP Expansion Funding and Existing CSPP Contracts</a:t>
            </a:r>
            <a:endParaRPr lang="en-US" dirty="0">
              <a:cs typeface="Calibri"/>
            </a:endParaRPr>
          </a:p>
          <a:p>
            <a:r>
              <a:rPr lang="en-US" dirty="0">
                <a:latin typeface="Arial"/>
                <a:cs typeface="Arial"/>
              </a:rPr>
              <a:t>Expanded Learning</a:t>
            </a:r>
          </a:p>
          <a:p>
            <a:r>
              <a:rPr lang="en-US" dirty="0">
                <a:latin typeface="Arial"/>
                <a:cs typeface="Arial"/>
              </a:rPr>
              <a:t>Every Students Succeeds Act (ESSA) funds</a:t>
            </a:r>
          </a:p>
          <a:p>
            <a:r>
              <a:rPr lang="en-US" dirty="0">
                <a:latin typeface="Arial"/>
                <a:cs typeface="Arial"/>
              </a:rPr>
              <a:t>Community Schools 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Arial"/>
                <a:cs typeface="Arial"/>
              </a:rPr>
              <a:t>Universal Meals Program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Arial"/>
                <a:cs typeface="Arial"/>
              </a:rPr>
              <a:t>Subsidized Child Care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34514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3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A623-051F-406A-86A7-752829D8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Why Early Learning Matters</a:t>
            </a:r>
            <a:endParaRPr lang="en-US" sz="4000" dirty="0">
              <a:latin typeface="Arial"/>
              <a:ea typeface="+mj-l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FB51D-DB6B-4856-80DE-5C473596F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/>
                <a:ea typeface="+mn-lt"/>
                <a:cs typeface="Arial"/>
              </a:rPr>
              <a:t>Brain science</a:t>
            </a:r>
            <a:r>
              <a:rPr lang="en-US" dirty="0">
                <a:latin typeface="Arial"/>
                <a:ea typeface="+mn-lt"/>
                <a:cs typeface="Arial"/>
              </a:rPr>
              <a:t> shows that 90% of a child’s brain growth happens by 5 years old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latin typeface="Arial"/>
                <a:ea typeface="+mn-lt"/>
                <a:cs typeface="Arial"/>
              </a:rPr>
              <a:t>Early intervention</a:t>
            </a:r>
            <a:r>
              <a:rPr lang="en-US" dirty="0">
                <a:latin typeface="Arial"/>
                <a:ea typeface="+mn-lt"/>
                <a:cs typeface="Arial"/>
              </a:rPr>
              <a:t> is more effective in terms of cost and health than later remediation</a:t>
            </a:r>
            <a:endParaRPr lang="en-US" dirty="0">
              <a:latin typeface="Calibri" panose="020F0502020204030204"/>
              <a:ea typeface="+mn-lt"/>
              <a:cs typeface="Calibri" panose="020F0502020204030204"/>
            </a:endParaRPr>
          </a:p>
          <a:p>
            <a:r>
              <a:rPr lang="en-US" dirty="0">
                <a:latin typeface="Arial"/>
                <a:ea typeface="+mn-lt"/>
                <a:cs typeface="Arial"/>
              </a:rPr>
              <a:t>Preschool</a:t>
            </a:r>
            <a:r>
              <a:rPr lang="en-US" b="1" dirty="0">
                <a:latin typeface="Arial"/>
                <a:ea typeface="+mn-lt"/>
                <a:cs typeface="Arial"/>
              </a:rPr>
              <a:t> Prepares Children for School</a:t>
            </a:r>
            <a:r>
              <a:rPr lang="en-US" dirty="0">
                <a:latin typeface="Arial"/>
                <a:ea typeface="+mn-lt"/>
                <a:cs typeface="Arial"/>
              </a:rPr>
              <a:t> and Kindergarten</a:t>
            </a:r>
          </a:p>
          <a:p>
            <a:r>
              <a:rPr lang="en-US" dirty="0">
                <a:latin typeface="Arial"/>
                <a:ea typeface="+mn-lt"/>
                <a:cs typeface="Arial"/>
              </a:rPr>
              <a:t>Preschool has </a:t>
            </a:r>
            <a:r>
              <a:rPr lang="en-US" b="1" dirty="0">
                <a:latin typeface="Arial"/>
                <a:ea typeface="+mn-lt"/>
                <a:cs typeface="Arial"/>
              </a:rPr>
              <a:t>long term Impacts </a:t>
            </a:r>
            <a:r>
              <a:rPr lang="en-US" dirty="0">
                <a:latin typeface="Arial"/>
                <a:ea typeface="+mn-lt"/>
                <a:cs typeface="Arial"/>
              </a:rPr>
              <a:t>on school progress, graduation, and future life outcomes</a:t>
            </a:r>
          </a:p>
          <a:p>
            <a:r>
              <a:rPr lang="en-US" dirty="0">
                <a:latin typeface="Arial"/>
                <a:ea typeface="+mn-lt"/>
                <a:cs typeface="Arial"/>
              </a:rPr>
              <a:t>Preschool has </a:t>
            </a:r>
            <a:r>
              <a:rPr lang="en-US" b="1" dirty="0">
                <a:latin typeface="Arial"/>
                <a:ea typeface="+mn-lt"/>
                <a:cs typeface="Arial"/>
              </a:rPr>
              <a:t>enduring benefits</a:t>
            </a:r>
            <a:r>
              <a:rPr lang="en-US" dirty="0">
                <a:latin typeface="Arial"/>
                <a:ea typeface="+mn-lt"/>
                <a:cs typeface="Arial"/>
              </a:rPr>
              <a:t> that do not fade</a:t>
            </a:r>
          </a:p>
          <a:p>
            <a:endParaRPr lang="en-US" dirty="0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F6098-EDDE-45FF-B3C4-83AD72B798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89117" y="6271986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3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028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9371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/>
                <a:cs typeface="Calibri"/>
              </a:rPr>
              <a:t>Part-Day and Full-Day 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3206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Part-Day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A minimum of three hours, and no more than four hours, of instruction per day, including recess and excluding lunch, for a total of 36,000 instructional minutes total over a school year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Provides ability to stack classes with two sessions per day to serve more children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Full-Day </a:t>
            </a:r>
            <a:endParaRPr lang="en-US" i="1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More than four hours a day if they are operating as part of an early primary program</a:t>
            </a:r>
            <a:endParaRPr lang="en-US" i="1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Supportive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of working families</a:t>
            </a:r>
            <a:endParaRPr lang="en-US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Maximizes student learning opportunities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59487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70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" y="-117219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Choosing Models of Service Delivery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229753"/>
            <a:ext cx="11887200" cy="47646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latin typeface="Arial"/>
                <a:cs typeface="Arial"/>
              </a:rPr>
              <a:t>CSPP</a:t>
            </a:r>
          </a:p>
          <a:p>
            <a:pPr marL="1143000" lvl="1" indent="-457200">
              <a:buFontTx/>
              <a:buChar char="‒"/>
            </a:pPr>
            <a:r>
              <a:rPr lang="en-US" dirty="0">
                <a:latin typeface="Arial"/>
                <a:cs typeface="Arial"/>
              </a:rPr>
              <a:t>Additional funding</a:t>
            </a:r>
            <a:endParaRPr lang="en-US" dirty="0">
              <a:ea typeface="+mn-lt"/>
              <a:cs typeface="+mn-lt"/>
            </a:endParaRPr>
          </a:p>
          <a:p>
            <a:pPr marL="1143000" lvl="1" indent="-457200">
              <a:buFontTx/>
              <a:buChar char="‒"/>
            </a:pPr>
            <a:r>
              <a:rPr lang="en-US" dirty="0">
                <a:latin typeface="Arial"/>
                <a:cs typeface="Arial"/>
              </a:rPr>
              <a:t>Income-based qualifications</a:t>
            </a:r>
            <a:endParaRPr lang="en-US" b="1" dirty="0">
              <a:latin typeface="Arial"/>
              <a:cs typeface="Arial"/>
            </a:endParaRPr>
          </a:p>
          <a:p>
            <a:pPr marL="1143000" lvl="1" indent="-457200">
              <a:spcAft>
                <a:spcPts val="1200"/>
              </a:spcAft>
              <a:buFontTx/>
              <a:buChar char="‒"/>
            </a:pPr>
            <a:r>
              <a:rPr lang="en-US" dirty="0">
                <a:latin typeface="Arial"/>
                <a:cs typeface="Arial"/>
              </a:rPr>
              <a:t>CSPP requirements such as Early Childhood Environment Rating Scale (ECERS) and Desired Results Developmental Profile (DRDP)</a:t>
            </a:r>
          </a:p>
          <a:p>
            <a:r>
              <a:rPr lang="en-US" b="1" dirty="0">
                <a:latin typeface="Arial"/>
                <a:cs typeface="Arial"/>
              </a:rPr>
              <a:t>Head Start </a:t>
            </a:r>
            <a:endParaRPr lang="en-US" dirty="0">
              <a:cs typeface="Calibri"/>
            </a:endParaRPr>
          </a:p>
          <a:p>
            <a:pPr marL="1143000" lvl="1" indent="-457200">
              <a:buFontTx/>
              <a:buChar char="‒"/>
            </a:pPr>
            <a:r>
              <a:rPr lang="en-US" dirty="0">
                <a:latin typeface="Arial"/>
                <a:cs typeface="Arial"/>
              </a:rPr>
              <a:t>Additional funding</a:t>
            </a:r>
            <a:endParaRPr lang="en-US" dirty="0">
              <a:ea typeface="+mn-lt"/>
              <a:cs typeface="+mn-lt"/>
            </a:endParaRPr>
          </a:p>
          <a:p>
            <a:pPr marL="1143000" lvl="1" indent="-457200">
              <a:buFontTx/>
              <a:buChar char="‒"/>
            </a:pPr>
            <a:r>
              <a:rPr lang="en-US" dirty="0">
                <a:latin typeface="Arial"/>
                <a:cs typeface="Arial"/>
              </a:rPr>
              <a:t>Very low-income communities </a:t>
            </a:r>
            <a:endParaRPr lang="en-US" dirty="0">
              <a:cs typeface="Calibri"/>
            </a:endParaRPr>
          </a:p>
          <a:p>
            <a:pPr marL="1143000" lvl="1" indent="-457200">
              <a:buFontTx/>
              <a:buChar char="‒"/>
            </a:pPr>
            <a:r>
              <a:rPr lang="en-US" dirty="0">
                <a:latin typeface="Arial"/>
                <a:cs typeface="Arial"/>
              </a:rPr>
              <a:t>Additional Head Start Performance Standards (requirements) such as Classroom Assessment Scoring System (CLASS)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408979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9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001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Facilities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394460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California Preschool, Transitional, Kindergarten, and Full-Day Kindergarten Facilities Grant Program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School districts and county offices of education may apply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School districts can also apply for the facility funding on behalf of charter schools who operate on district property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Funding may be used to construct or modify existing facilities 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Arial"/>
                <a:cs typeface="Arial"/>
              </a:rPr>
              <a:t>Applicants may apply for grant funds in advance of having a CSPP contract in place, indicating in the application for grant funding as a "future contractor."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77202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01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5980-7054-41E2-94F7-10464418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 (Q&amp;A)</a:t>
            </a:r>
          </a:p>
        </p:txBody>
      </p:sp>
      <p:pic>
        <p:nvPicPr>
          <p:cNvPr id="5" name="Picture 5" descr="Children playing outside. One child with head on ground balancing legs on a large ball.">
            <a:extLst>
              <a:ext uri="{FF2B5EF4-FFF2-40B4-BE49-F238E27FC236}">
                <a16:creationId xmlns:a16="http://schemas.microsoft.com/office/drawing/2014/main" id="{B2B636F4-3CE5-4C78-A67A-A44F2522D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61" y="1650255"/>
            <a:ext cx="5455916" cy="364638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AF32FC-5D1A-4169-9D4F-7E768929D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969" y="5748814"/>
            <a:ext cx="11254154" cy="110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 Credit: Patricia Angulo's Family Child Care; Thousand Palms,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2E51A-D522-4B66-8305-A5826208129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55569" y="6084277"/>
            <a:ext cx="1101969" cy="773723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33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40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CD86-824B-40AC-99E2-48FC26BD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70012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/>
                <a:cs typeface="Arial"/>
              </a:rPr>
              <a:t>Upcoming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5C61-6B5E-465B-92FF-74BCA013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1458205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000" b="1" dirty="0">
                <a:latin typeface="Arial"/>
                <a:ea typeface="+mn-lt"/>
                <a:cs typeface="Arial"/>
              </a:rPr>
              <a:t>March 4 from 10:00 a.m. - 11:00 a.m.</a:t>
            </a:r>
            <a:r>
              <a:rPr lang="en-US" sz="3000" dirty="0">
                <a:latin typeface="Arial"/>
                <a:ea typeface="+mn-lt"/>
                <a:cs typeface="Arial"/>
              </a:rPr>
              <a:t> Early Education Division will host their monthly webinar with an updated Governor's Budget summary and specific CSPP focus in certain areas </a:t>
            </a:r>
            <a:endParaRPr lang="en-US" sz="3000" dirty="0">
              <a:latin typeface="Arial"/>
              <a:cs typeface="Arial"/>
            </a:endParaRPr>
          </a:p>
          <a:p>
            <a:pPr>
              <a:spcAft>
                <a:spcPts val="2400"/>
              </a:spcAft>
            </a:pPr>
            <a:r>
              <a:rPr lang="en-US" sz="3000" b="1" dirty="0">
                <a:latin typeface="Arial"/>
                <a:cs typeface="Arial"/>
              </a:rPr>
              <a:t>March 8 at 3:00 p.m. </a:t>
            </a:r>
            <a:r>
              <a:rPr lang="en-US" sz="3000" dirty="0">
                <a:latin typeface="Arial"/>
                <a:cs typeface="Arial"/>
              </a:rPr>
              <a:t>or</a:t>
            </a:r>
            <a:r>
              <a:rPr lang="en-US" sz="3000" b="1" dirty="0">
                <a:latin typeface="Arial"/>
                <a:cs typeface="Arial"/>
              </a:rPr>
              <a:t> March 10 at 3:00 p.m. </a:t>
            </a:r>
            <a:r>
              <a:rPr lang="en-US" sz="3000" dirty="0">
                <a:latin typeface="Arial"/>
                <a:cs typeface="Arial"/>
              </a:rPr>
              <a:t>Coffee with Patty: Using the DRDP with Specialized Populations 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171450" indent="-171450">
              <a:buFont typeface="Arial,Sans-Serif" panose="020B0604020202020204" pitchFamily="34" charset="0"/>
            </a:pPr>
            <a:r>
              <a:rPr lang="en-US" sz="3000" b="1" dirty="0">
                <a:latin typeface="Arial"/>
                <a:cs typeface="Arial"/>
              </a:rPr>
              <a:t>We are planning to hold more webinars; the dates are yet to be determined</a:t>
            </a:r>
            <a:r>
              <a:rPr lang="en-US" sz="3000" b="1" dirty="0">
                <a:latin typeface="Arial"/>
                <a:ea typeface="+mn-lt"/>
                <a:cs typeface="Arial"/>
              </a:rPr>
              <a:t>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600" dirty="0">
                <a:latin typeface="Arial"/>
                <a:cs typeface="Arial"/>
              </a:rPr>
              <a:t>P-3 Webinar: Supporting Children with Disabilities in Inclusive P-3 Settings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600" dirty="0">
                <a:latin typeface="Arial"/>
                <a:ea typeface="+mn-lt"/>
                <a:cs typeface="Arial"/>
              </a:rPr>
              <a:t>UPK Webinar Tentatively on Facilities, Services, and 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B75E2-58C8-4254-B79C-F10747C2636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47540" y="6172200"/>
            <a:ext cx="1039660" cy="5166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10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9946-9F3E-4CE9-9EF6-04D22E97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6013269" cy="57267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what area(s) might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need more information or assistance?</a:t>
            </a:r>
          </a:p>
        </p:txBody>
      </p:sp>
      <p:pic>
        <p:nvPicPr>
          <p:cNvPr id="5" name="Picture" descr="Child, indoor playing with pretend cash register, holding scanner to one ear.">
            <a:extLst>
              <a:ext uri="{FF2B5EF4-FFF2-40B4-BE49-F238E27FC236}">
                <a16:creationId xmlns:a16="http://schemas.microsoft.com/office/drawing/2014/main" id="{B384B505-8DB2-48F1-86FE-FADD424354CD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5668" y="-1"/>
            <a:ext cx="6026329" cy="5394961"/>
          </a:xfrm>
          <a:prstGeom prst="flowChartDelay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46B6A3A-467B-4BBA-86BA-CFCE36B19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0" y="5426531"/>
            <a:ext cx="5425440" cy="85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 Credit: Debra Manrique Family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Child Care; Oxnard, 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E8E4A-D41A-4D32-8177-60A78EBE1C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23951" y="6054635"/>
            <a:ext cx="906940" cy="685800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35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71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 dirty="0"/>
              <a:t>Closing and Next Steps</a:t>
            </a:r>
            <a:endParaRPr sz="4000" dirty="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151779" y="1638302"/>
            <a:ext cx="11802177" cy="40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r>
              <a:rPr lang="en-US" sz="3200" dirty="0"/>
              <a:t>Inbox for questions and comments: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2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r>
              <a:rPr lang="en-US" sz="32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We will post this webinar: </a:t>
            </a:r>
            <a:r>
              <a:rPr lang="en-US" sz="32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200" dirty="0"/>
              <a:t> </a:t>
            </a:r>
            <a:endParaRPr lang="en-US" dirty="0"/>
          </a:p>
          <a:p>
            <a:pPr marL="685800" indent="0">
              <a:spcBef>
                <a:spcPts val="500"/>
              </a:spcBef>
              <a:buNone/>
            </a:pPr>
            <a:endParaRPr lang="en-US" sz="36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/>
              <a:t>We look forward to more opportunities to discuss </a:t>
            </a:r>
            <a:endParaRPr lang="en-US" sz="36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/>
              <a:t>the implementation of UPK! </a:t>
            </a:r>
            <a:endParaRPr lang="en-US" sz="3600" dirty="0"/>
          </a:p>
          <a:p>
            <a:pPr marL="0" indent="0">
              <a:spcBef>
                <a:spcPts val="500"/>
              </a:spcBef>
              <a:buNone/>
            </a:pPr>
            <a:endParaRPr lang="en-US" b="1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9C76-9484-43F5-B83F-E3740671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50" y="-158496"/>
            <a:ext cx="11887200" cy="15578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Arial"/>
                <a:cs typeface="Arial"/>
              </a:rPr>
              <a:t>Early Education is Most Effective </a:t>
            </a:r>
            <a:br>
              <a:rPr lang="en-US" sz="4000" b="1" dirty="0">
                <a:latin typeface="Arial"/>
                <a:cs typeface="Arial"/>
              </a:rPr>
            </a:br>
            <a:r>
              <a:rPr lang="en-US" sz="4000" b="1" dirty="0">
                <a:latin typeface="Arial"/>
                <a:cs typeface="Arial"/>
              </a:rPr>
              <a:t>When it is High Quality</a:t>
            </a:r>
            <a:endParaRPr lang="en-US" sz="4000" b="1" dirty="0">
              <a:latin typeface="Arial"/>
              <a:ea typeface="+mj-l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F548-C013-4086-B6D9-4E43B5DC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005"/>
            <a:ext cx="12016595" cy="50823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/>
                <a:cs typeface="Arial"/>
              </a:rPr>
              <a:t>Programs should: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cs typeface="Arial"/>
              </a:rPr>
              <a:t>Have well-qualified educators paid a livable wage </a:t>
            </a:r>
            <a:endParaRPr lang="en-US" sz="26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cs typeface="Calibri"/>
              </a:rPr>
              <a:t>Use a developmentally-informed program with domain-specific curricula that includes intentional teaching</a:t>
            </a:r>
            <a:endParaRPr lang="en-US" sz="2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cs typeface="Arial"/>
              </a:rPr>
              <a:t>Have adequate learning time for students </a:t>
            </a:r>
            <a:endParaRPr lang="en-US" sz="26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cs typeface="Calibri"/>
              </a:rPr>
              <a:t>Provide scaffolded, intentional instruction embedded into playful activities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cs typeface="Calibri"/>
              </a:rPr>
              <a:t>Design environments to sustain and nourish children’s natural curiosity and passion for learning.</a:t>
            </a:r>
            <a:endParaRPr lang="en-US" sz="2600" dirty="0"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ea typeface="+mn-lt"/>
                <a:cs typeface="+mn-lt"/>
              </a:rPr>
              <a:t>Provide educators with support and foster mechanisms for ongoing program improvement.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/>
                <a:cs typeface="Calibri"/>
              </a:rPr>
              <a:t>Ensure Preschool through Third Grade (P-3) alignment across curriculum, instruction, assessments, and professional learning</a:t>
            </a:r>
            <a:endParaRPr lang="en-US" dirty="0">
              <a:latin typeface="Arial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/>
              <a:cs typeface="Calibri"/>
            </a:endParaRPr>
          </a:p>
          <a:p>
            <a:endParaRPr lang="en-US" dirty="0">
              <a:latin typeface="Arial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4CE79-C75A-4E84-B04E-E7944BAE63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98189" y="6308271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4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98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FB75-83CF-49DE-AE75-C95E20AB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Calibri"/>
              </a:rPr>
              <a:t>Benefits of Implementing Inclusive 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37C5-B95D-4ECB-8C84-677F38AE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20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ea typeface="+mn-lt"/>
                <a:cs typeface="+mn-lt"/>
              </a:rPr>
              <a:t>Helps reduce the need for future special education services</a:t>
            </a:r>
            <a:endParaRPr lang="en-US" dirty="0">
              <a:latin typeface="Arial"/>
              <a:ea typeface="+mn-lt"/>
              <a:cs typeface="Arial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Decrease long-term special education costs</a:t>
            </a:r>
            <a:endParaRPr lang="en-US" dirty="0">
              <a:latin typeface="Arial"/>
              <a:ea typeface="+mn-lt"/>
              <a:cs typeface="Calibri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Increase student academic achievement</a:t>
            </a:r>
          </a:p>
          <a:p>
            <a:r>
              <a:rPr lang="en-US" dirty="0">
                <a:latin typeface="Arial"/>
                <a:ea typeface="+mn-lt"/>
                <a:cs typeface="+mn-lt"/>
              </a:rPr>
              <a:t>Children with disabilities can make significant developmental and learning progress </a:t>
            </a:r>
          </a:p>
          <a:p>
            <a:r>
              <a:rPr lang="en-US" dirty="0">
                <a:latin typeface="Arial"/>
                <a:ea typeface="+mn-lt"/>
                <a:cs typeface="+mn-lt"/>
              </a:rPr>
              <a:t>Same-age peers without disabilities show positive development, social, and attitudinal outcomes</a:t>
            </a:r>
            <a:endParaRPr lang="en-US" dirty="0">
              <a:latin typeface="Arial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F9097-81B1-4D9A-AEB4-741441B49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32660" y="6377202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6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p of California county superintendents educational services association regions.&#10;&#10;">
            <a:extLst>
              <a:ext uri="{FF2B5EF4-FFF2-40B4-BE49-F238E27FC236}">
                <a16:creationId xmlns:a16="http://schemas.microsoft.com/office/drawing/2014/main" id="{8CFB8811-CC40-4EC1-9354-20AEC560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73721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/>
                <a:cs typeface="Arial"/>
              </a:rPr>
              <a:t>Who is in the ‘room’ with us today?</a:t>
            </a:r>
          </a:p>
        </p:txBody>
      </p:sp>
      <p:pic>
        <p:nvPicPr>
          <p:cNvPr id="3" name="Picture 5" descr="Map of California county superintendents educational services association regions. ">
            <a:extLst>
              <a:ext uri="{FF2B5EF4-FFF2-40B4-BE49-F238E27FC236}">
                <a16:creationId xmlns:a16="http://schemas.microsoft.com/office/drawing/2014/main" id="{653B3C4F-E889-4D31-887A-FEEBC7C2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898825"/>
            <a:ext cx="4318000" cy="5060349"/>
          </a:xfrm>
          <a:prstGeom prst="round2Diag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9FA71-1233-49F3-940C-09F926855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1052" y="977660"/>
            <a:ext cx="6987971" cy="48502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County Superintendents Educational Services Association (CCSESA) regions:</a:t>
            </a:r>
            <a:endParaRPr lang="en-US" sz="2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Northern CA: Regions 1 and 2 (orange)</a:t>
            </a:r>
            <a:endParaRPr lang="en-US" sz="2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Greater Sacramento: Regions 3 and 6 (blue)</a:t>
            </a:r>
            <a:endParaRPr lang="en-US" sz="2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Bay Area/Coastal: Regions 4 and 5 (purple)</a:t>
            </a:r>
            <a:endParaRPr lang="en-US" sz="2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Central Valley: Region 7 (green)</a:t>
            </a:r>
            <a:endParaRPr lang="en-US" sz="2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Inland Empire: Region 10 (yellow)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Southern CA: Regions 8, 9 and 11 (red)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CCSESA: 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 tooltip="California CCSESA County Region Ma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http://CCSESA.org/regions/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19669-C1CA-4FDF-94B7-27617203706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271343" y="6172199"/>
            <a:ext cx="1615858" cy="5166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C491-A556-4116-90B4-3446340A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6072130" cy="527158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Review of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Universal 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PreKindergarten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</p:txBody>
      </p:sp>
      <p:pic>
        <p:nvPicPr>
          <p:cNvPr id="11" name="Content Placeholder 10" descr="A collage of preschool aged children at the UPS Preschool in Camarillo California.">
            <a:extLst>
              <a:ext uri="{FF2B5EF4-FFF2-40B4-BE49-F238E27FC236}">
                <a16:creationId xmlns:a16="http://schemas.microsoft.com/office/drawing/2014/main" id="{5EF142F2-C266-43EF-90BB-04E6BAE80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57441" y="588463"/>
            <a:ext cx="5851525" cy="46263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94FE7C-5948-4306-938B-924F7533C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6570" y="5310130"/>
            <a:ext cx="6356732" cy="7160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Photo Credit: UPS Preschool; Camarillo, 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81EE8-0646-4006-90A1-6C50196026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96530" y="6172200"/>
            <a:ext cx="1090670" cy="537072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7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0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/>
                <a:cs typeface="Arial"/>
              </a:rPr>
              <a:t>What is UPK?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5"/>
            <a:ext cx="6182839" cy="5059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UPK will bring together programs across early learning and K-12, relying heavily on Universal Transitional Kindergarten (UTK) and California State Preschool Program (CSPP), as well as Head Start, community-based organizations (CBOs), and private preschool.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Universal </a:t>
            </a:r>
            <a:r>
              <a:rPr lang="en-US" sz="2400" dirty="0">
                <a:latin typeface="Arial"/>
                <a:cs typeface="Arial"/>
              </a:rPr>
              <a:t>means that by 2025–26,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regardless of background, race, zip code, immigration status, or income level – </a:t>
            </a:r>
            <a:r>
              <a:rPr lang="en-US" sz="2400" b="1" dirty="0">
                <a:latin typeface="Arial"/>
                <a:cs typeface="Arial"/>
              </a:rPr>
              <a:t>every </a:t>
            </a:r>
            <a:r>
              <a:rPr lang="en-US" sz="2400" dirty="0">
                <a:latin typeface="Arial"/>
                <a:cs typeface="Arial"/>
              </a:rPr>
              <a:t>child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400" dirty="0">
                <a:latin typeface="Arial"/>
                <a:cs typeface="Arial"/>
              </a:rPr>
              <a:t> has access to a quality learning experience the year before Kindergarten.</a:t>
            </a:r>
            <a:endParaRPr lang="en-US" sz="2400" dirty="0">
              <a:ea typeface="+mn-lt"/>
              <a:cs typeface="+mn-lt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B835-2AAF-4F79-8223-AC76E071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94071"/>
            <a:ext cx="11887200" cy="1325563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/>
                <a:cs typeface="Arial"/>
              </a:rPr>
              <a:t>How Do Transitional Kindergarten (TK), </a:t>
            </a:r>
            <a:br>
              <a:rPr lang="en-US" sz="3800" b="1" dirty="0">
                <a:latin typeface="Arial"/>
                <a:cs typeface="Arial"/>
              </a:rPr>
            </a:br>
            <a:r>
              <a:rPr lang="en-US" sz="3800" b="1" dirty="0">
                <a:latin typeface="Arial"/>
                <a:cs typeface="Arial"/>
              </a:rPr>
              <a:t>UPK, and P-3 Alignment Work Together?</a:t>
            </a:r>
            <a:endParaRPr lang="en-US" sz="3800" dirty="0"/>
          </a:p>
        </p:txBody>
      </p:sp>
      <p:pic>
        <p:nvPicPr>
          <p:cNvPr id="7" name="Content Placeholder 6" descr="Picture of three circles overlapping together with title boxes showing P-3, UPK, and TK.">
            <a:extLst>
              <a:ext uri="{FF2B5EF4-FFF2-40B4-BE49-F238E27FC236}">
                <a16:creationId xmlns:a16="http://schemas.microsoft.com/office/drawing/2014/main" id="{1C51F263-F344-443D-9226-E3024B56F0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6" y="1230579"/>
            <a:ext cx="4170555" cy="45657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9B748-A8C1-498D-9996-7F3870669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3940" y="1611883"/>
            <a:ext cx="7432089" cy="459587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integral program in the mixed delivery system for achieving UPK. It will be the only program that must serve any four-year-old child that wants to enroll by 2025</a:t>
            </a: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26.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mixed-delivery system of UTK, CSPP, Head Start, expanded learning, private providers, and more. It provides every four-year-old child access to high quality learning the year before Kindergarten.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P-3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Connects UPK with Kindergarten, 1st, 2nd, and 3rd grade. It aligns developmentally informed best practices, UPK– 3rd grade.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0C364-D85F-46DB-9C77-EAB7F49FE30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52831" y="6371771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9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75569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Niki Niknia</DisplayName>
        <AccountId>33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9B6559-0ED3-4D0D-99E2-1A30FBBF8114}">
  <ds:schemaRefs>
    <ds:schemaRef ds:uri="http://purl.org/dc/terms/"/>
    <ds:schemaRef ds:uri="http://schemas.openxmlformats.org/package/2006/metadata/core-properties"/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d173ea53-e63a-4839-8c69-aececa15c40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79981-4D15-429D-AE2A-51E317984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3ea53-e63a-4839-8c69-aececa15c404"/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2498</Words>
  <Application>Microsoft Office PowerPoint</Application>
  <PresentationFormat>Widescreen</PresentationFormat>
  <Paragraphs>346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Arial,Sans-Serif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Universal PreKindergarten (UPK) Implementation:  Community Engagement and  Partnerships Webinar   Early Education Division (EED)  February 24, 2022</vt:lpstr>
      <vt:lpstr>Welcome and Introductions</vt:lpstr>
      <vt:lpstr>Why Early Learning Matters</vt:lpstr>
      <vt:lpstr>Early Education is Most Effective  When it is High Quality</vt:lpstr>
      <vt:lpstr>Benefits of Implementing Inclusive Settings</vt:lpstr>
      <vt:lpstr>Who is in the ‘room’ with us today?</vt:lpstr>
      <vt:lpstr>Review of Universal  PreKindergarten Implementation</vt:lpstr>
      <vt:lpstr>What is UPK?</vt:lpstr>
      <vt:lpstr>How Do Transitional Kindergarten (TK),  UPK, and P-3 Alignment Work Together?</vt:lpstr>
      <vt:lpstr>UPK Implementation Schedule:  TK and Early Admittance TK (ETK)</vt:lpstr>
      <vt:lpstr>UPK Implementation Schedule:  CSPP Expansion</vt:lpstr>
      <vt:lpstr>UPK Implementation Schedule:  Supports for Planning and Implementation (P&amp;I)</vt:lpstr>
      <vt:lpstr>UPK Guidance</vt:lpstr>
      <vt:lpstr>Projected Needs and Assessment</vt:lpstr>
      <vt:lpstr>Full-Day Programs That Meet Family Needs</vt:lpstr>
      <vt:lpstr>Role of Community Agencies/Partners</vt:lpstr>
      <vt:lpstr>County Office of Education Role</vt:lpstr>
      <vt:lpstr>School Site and LEA Level Community Engagement</vt:lpstr>
      <vt:lpstr>Community-Level Community Engagement</vt:lpstr>
      <vt:lpstr>Child Care Resource and Referral (R&amp;Rs) Programs   </vt:lpstr>
      <vt:lpstr>Local Planning Councils (LPCs)</vt:lpstr>
      <vt:lpstr>COEs Already Play Key Roles Around Early Learning</vt:lpstr>
      <vt:lpstr>Leveraging Programs Providing Direct Services to Children</vt:lpstr>
      <vt:lpstr>Select State Funded Early Learning and Care Programs</vt:lpstr>
      <vt:lpstr>Head Start Programs</vt:lpstr>
      <vt:lpstr>CSPP Eligibility Criteria (Current Law)</vt:lpstr>
      <vt:lpstr>Expanded Learning and Care</vt:lpstr>
      <vt:lpstr>Models for Layering Programs to Meet Family Needs</vt:lpstr>
      <vt:lpstr>Funding Sources to Support UPK Implementation</vt:lpstr>
      <vt:lpstr>Part-Day and Full-Day TK</vt:lpstr>
      <vt:lpstr>Choosing Models of Service Delivery</vt:lpstr>
      <vt:lpstr>Facilities</vt:lpstr>
      <vt:lpstr>Live Questions and Answers (Q&amp;A)</vt:lpstr>
      <vt:lpstr>Upcoming Webinars</vt:lpstr>
      <vt:lpstr>In what area(s) might  you need more information or assistance?</vt:lpstr>
      <vt:lpstr>Closing and Next Steps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UPK Webinar slides - Elementary (CA Dept. of Education)</dc:title>
  <dc:subject>EED February UPK PowerPoint slides for presentations posted on the CDE webpage.</dc:subject>
  <dc:creator>Brandon Rood</dc:creator>
  <cp:lastModifiedBy>Alice Ludwig</cp:lastModifiedBy>
  <cp:revision>28</cp:revision>
  <dcterms:created xsi:type="dcterms:W3CDTF">2020-08-25T03:09:04Z</dcterms:created>
  <dcterms:modified xsi:type="dcterms:W3CDTF">2023-08-08T16:37:08Z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