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5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6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7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8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9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10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11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2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4"/>
    <p:sldMasterId id="2147483752" r:id="rId5"/>
    <p:sldMasterId id="2147483713" r:id="rId6"/>
    <p:sldMasterId id="2147483746" r:id="rId7"/>
    <p:sldMasterId id="2147483732" r:id="rId8"/>
    <p:sldMasterId id="2147483676" r:id="rId9"/>
    <p:sldMasterId id="2147483681" r:id="rId10"/>
    <p:sldMasterId id="2147483705" r:id="rId11"/>
    <p:sldMasterId id="2147483648" r:id="rId12"/>
    <p:sldMasterId id="2147483724" r:id="rId13"/>
    <p:sldMasterId id="2147483686" r:id="rId14"/>
    <p:sldMasterId id="2147483660" r:id="rId15"/>
    <p:sldMasterId id="2147483737" r:id="rId16"/>
  </p:sldMasterIdLst>
  <p:notesMasterIdLst>
    <p:notesMasterId r:id="rId29"/>
  </p:notesMasterIdLst>
  <p:handoutMasterIdLst>
    <p:handoutMasterId r:id="rId30"/>
  </p:handoutMasterIdLst>
  <p:sldIdLst>
    <p:sldId id="332" r:id="rId17"/>
    <p:sldId id="408" r:id="rId18"/>
    <p:sldId id="550" r:id="rId19"/>
    <p:sldId id="588" r:id="rId20"/>
    <p:sldId id="585" r:id="rId21"/>
    <p:sldId id="563" r:id="rId22"/>
    <p:sldId id="378" r:id="rId23"/>
    <p:sldId id="562" r:id="rId24"/>
    <p:sldId id="538" r:id="rId25"/>
    <p:sldId id="576" r:id="rId26"/>
    <p:sldId id="542" r:id="rId27"/>
    <p:sldId id="539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9E39222-84DD-B4F8-5140-AD4996079EC3}" name="Sara Dawson" initials="SD" userId="S::sdawson@cde.ca.gov::d832d985-03a2-4533-b4e7-ec1ef93cb65d" providerId="AD"/>
  <p188:author id="{D5C5E035-7AFA-54FA-06CB-5A30120D5F89}" name="Jennifer Osalbo" initials="JO" userId="S::josalbo@cde.ca.gov::01bce0eb-f15d-40d4-8858-3c9510062403" providerId="AD"/>
  <p188:author id="{BB09A639-4BD3-13D3-CCCC-8C387DCBDEE7}" name="Patrisia Gonzalez" initials="PG" userId="S::pgonzalez@cde.ca.gov::bcc36c34-930b-4a6d-8cd5-2978d7bf765a" providerId="AD"/>
  <p188:author id="{26C3F33A-708E-1B43-C893-CD8FF36A412A}" name="Virginia Early" initials="VE" userId="S::vearly@cde.ca.gov::42929ea7-4389-4ffc-bd0b-f8133d7ef99f" providerId="AD"/>
  <p188:author id="{109CF33B-E027-BC56-BEC9-C44C2AF4D0B4}" name="Brianne Rood" initials="BR" userId="S::brood@cde.ca.gov::d693d9a5-1a35-4a36-9bcb-7e6b07df75c7" providerId="AD"/>
  <p188:author id="{A8462756-B012-613E-F700-C15D4738DA9A}" name="Alana Pinsler" initials="AP" userId="S::apinsler@cde.ca.gov::d336b2b8-3478-4328-8ca2-dbdae80dba75" providerId="AD"/>
  <p188:author id="{A87BE489-8FA2-08D6-8483-B336F28E20D8}" name="Stephen Propheter" initials="SP" userId="S::spropheter@cde.ca.gov::11fb58e5-2f2b-4a13-b081-018d2675a5df" providerId="AD"/>
  <p188:author id="{6C788EB1-EEEC-CD89-6A62-9BEB1E1D9CFC}" name="Mai Thao" initials="MT" userId="S::mthao@cde.ca.gov::a1f588c4-1fd5-47ad-9f59-ef46fe4cb68b" providerId="AD"/>
  <p188:author id="{5682DCC4-12CB-B179-6A69-E456F1DF90EC}" name="Benjamin Allen" initials="BA" userId="S::ballen@cde.ca.gov::b29a26e3-71b0-4857-ab65-a43961ab0cd4" providerId="AD"/>
  <p188:author id="{C64FECD9-E80C-DC9A-41AD-2388F599732A}" name="Eddie Tanimoto" initials="ET" userId="S::etanimoto@cde.ca.gov::878a6b70-e153-44f4-b25c-45853eb12a2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Propheter" initials="SP" lastIdx="9" clrIdx="0">
    <p:extLst>
      <p:ext uri="{19B8F6BF-5375-455C-9EA6-DF929625EA0E}">
        <p15:presenceInfo xmlns:p15="http://schemas.microsoft.com/office/powerpoint/2012/main" userId="S::spropheter@cde.ca.gov::11fb58e5-2f2b-4a13-b081-018d2675a5df" providerId="AD"/>
      </p:ext>
    </p:extLst>
  </p:cmAuthor>
  <p:cmAuthor id="2" name="Brianne Rood" initials="BR" lastIdx="3" clrIdx="1">
    <p:extLst>
      <p:ext uri="{19B8F6BF-5375-455C-9EA6-DF929625EA0E}">
        <p15:presenceInfo xmlns:p15="http://schemas.microsoft.com/office/powerpoint/2012/main" userId="S::brood@cde.ca.gov::d693d9a5-1a35-4a36-9bcb-7e6b07df75c7" providerId="AD"/>
      </p:ext>
    </p:extLst>
  </p:cmAuthor>
  <p:cmAuthor id="3" name="Jennifer Zoffel" initials="JZ" lastIdx="5" clrIdx="2">
    <p:extLst>
      <p:ext uri="{19B8F6BF-5375-455C-9EA6-DF929625EA0E}">
        <p15:presenceInfo xmlns:p15="http://schemas.microsoft.com/office/powerpoint/2012/main" userId="S::jzoffel@wested.org::a079f361-4628-467f-a920-d461dff60d83" providerId="AD"/>
      </p:ext>
    </p:extLst>
  </p:cmAuthor>
  <p:cmAuthor id="4" name="Brianne Rood" initials="BR [2]" lastIdx="3" clrIdx="3">
    <p:extLst>
      <p:ext uri="{19B8F6BF-5375-455C-9EA6-DF929625EA0E}">
        <p15:presenceInfo xmlns:p15="http://schemas.microsoft.com/office/powerpoint/2012/main" userId="S-1-5-21-2608872058-1432505909-2668327341-27143" providerId="AD"/>
      </p:ext>
    </p:extLst>
  </p:cmAuthor>
  <p:cmAuthor id="5" name="Jennifer Osalbo" initials="JO" lastIdx="41" clrIdx="4">
    <p:extLst>
      <p:ext uri="{19B8F6BF-5375-455C-9EA6-DF929625EA0E}">
        <p15:presenceInfo xmlns:p15="http://schemas.microsoft.com/office/powerpoint/2012/main" userId="Jennifer Osalbo" providerId="None"/>
      </p:ext>
    </p:extLst>
  </p:cmAuthor>
  <p:cmAuthor id="6" name="Jennifer Osalbo" initials="JO [2]" lastIdx="26" clrIdx="5">
    <p:extLst>
      <p:ext uri="{19B8F6BF-5375-455C-9EA6-DF929625EA0E}">
        <p15:presenceInfo xmlns:p15="http://schemas.microsoft.com/office/powerpoint/2012/main" userId="S::josalbo@cde.ca.gov::01bce0eb-f15d-40d4-8858-3c9510062403" providerId="AD"/>
      </p:ext>
    </p:extLst>
  </p:cmAuthor>
  <p:cmAuthor id="7" name="Virginia Early" initials="VE" lastIdx="30" clrIdx="6">
    <p:extLst>
      <p:ext uri="{19B8F6BF-5375-455C-9EA6-DF929625EA0E}">
        <p15:presenceInfo xmlns:p15="http://schemas.microsoft.com/office/powerpoint/2012/main" userId="S::vearly@cde.ca.gov::42929ea7-4389-4ffc-bd0b-f8133d7ef99f" providerId="AD"/>
      </p:ext>
    </p:extLst>
  </p:cmAuthor>
  <p:cmAuthor id="8" name="Benjamin Allen" initials="BA" lastIdx="4" clrIdx="7">
    <p:extLst>
      <p:ext uri="{19B8F6BF-5375-455C-9EA6-DF929625EA0E}">
        <p15:presenceInfo xmlns:p15="http://schemas.microsoft.com/office/powerpoint/2012/main" userId="S::ballen@cde.ca.gov::b29a26e3-71b0-4857-ab65-a43961ab0cd4" providerId="AD"/>
      </p:ext>
    </p:extLst>
  </p:cmAuthor>
  <p:cmAuthor id="9" name="Alana Pinsler" initials="AP" lastIdx="3" clrIdx="8">
    <p:extLst>
      <p:ext uri="{19B8F6BF-5375-455C-9EA6-DF929625EA0E}">
        <p15:presenceInfo xmlns:p15="http://schemas.microsoft.com/office/powerpoint/2012/main" userId="S::apinsler@cde.ca.gov::d336b2b8-3478-4328-8ca2-dbdae80dba75" providerId="AD"/>
      </p:ext>
    </p:extLst>
  </p:cmAuthor>
  <p:cmAuthor id="10" name="Sara Dawson" initials="SD" lastIdx="13" clrIdx="9">
    <p:extLst>
      <p:ext uri="{19B8F6BF-5375-455C-9EA6-DF929625EA0E}">
        <p15:presenceInfo xmlns:p15="http://schemas.microsoft.com/office/powerpoint/2012/main" userId="S::sdawson@cde.ca.gov::d832d985-03a2-4533-b4e7-ec1ef93cb65d" providerId="AD"/>
      </p:ext>
    </p:extLst>
  </p:cmAuthor>
  <p:cmAuthor id="11" name="Mai Thao" initials="MT" lastIdx="1" clrIdx="10">
    <p:extLst>
      <p:ext uri="{19B8F6BF-5375-455C-9EA6-DF929625EA0E}">
        <p15:presenceInfo xmlns:p15="http://schemas.microsoft.com/office/powerpoint/2012/main" userId="S-1-5-21-2608872058-1432505909-2668327341-32852" providerId="AD"/>
      </p:ext>
    </p:extLst>
  </p:cmAuthor>
  <p:cmAuthor id="12" name="Angela Data" initials="AD" lastIdx="15" clrIdx="11">
    <p:extLst>
      <p:ext uri="{19B8F6BF-5375-455C-9EA6-DF929625EA0E}">
        <p15:presenceInfo xmlns:p15="http://schemas.microsoft.com/office/powerpoint/2012/main" userId="S::adata@cde.ca.gov::ec94e811-808f-4def-9e33-21c6de2dd6a5" providerId="AD"/>
      </p:ext>
    </p:extLst>
  </p:cmAuthor>
  <p:cmAuthor id="13" name="Eddie Tanimoto" initials="ET" lastIdx="3" clrIdx="12">
    <p:extLst>
      <p:ext uri="{19B8F6BF-5375-455C-9EA6-DF929625EA0E}">
        <p15:presenceInfo xmlns:p15="http://schemas.microsoft.com/office/powerpoint/2012/main" userId="S::etanimoto@cde.ca.gov::878a6b70-e153-44f4-b25c-45853eb12a2e" providerId="AD"/>
      </p:ext>
    </p:extLst>
  </p:cmAuthor>
  <p:cmAuthor id="14" name="Stacy Anagnostopoulos" initials="SA" lastIdx="4" clrIdx="13">
    <p:extLst>
      <p:ext uri="{19B8F6BF-5375-455C-9EA6-DF929625EA0E}">
        <p15:presenceInfo xmlns:p15="http://schemas.microsoft.com/office/powerpoint/2012/main" userId="S::sanagnostopoulos@cde.ca.gov::a53ab0fa-b256-4bab-9dba-2f8d8d286f4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E699"/>
    <a:srgbClr val="E9EBF5"/>
    <a:srgbClr val="4B6D0B"/>
    <a:srgbClr val="0B4A4A"/>
    <a:srgbClr val="6D0B4B"/>
    <a:srgbClr val="507C96"/>
    <a:srgbClr val="FDFDFE"/>
    <a:srgbClr val="B9AD86"/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814" autoAdjust="0"/>
    <p:restoredTop sz="96201" autoAdjust="0"/>
  </p:normalViewPr>
  <p:slideViewPr>
    <p:cSldViewPr snapToGrid="0">
      <p:cViewPr varScale="1">
        <p:scale>
          <a:sx n="105" d="100"/>
          <a:sy n="105" d="100"/>
        </p:scale>
        <p:origin x="15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" Type="http://schemas.openxmlformats.org/officeDocument/2006/relationships/customXml" Target="../customXml/item3.xml"/><Relationship Id="rId21" Type="http://schemas.openxmlformats.org/officeDocument/2006/relationships/slide" Target="slides/slide5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3.xml"/><Relationship Id="rId20" Type="http://schemas.openxmlformats.org/officeDocument/2006/relationships/slide" Target="slides/slide4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8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slide" Target="slides/slide7.xml"/><Relationship Id="rId28" Type="http://schemas.openxmlformats.org/officeDocument/2006/relationships/slide" Target="slides/slide12.xml"/><Relationship Id="rId36" Type="http://schemas.microsoft.com/office/2018/10/relationships/authors" Target="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3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931343-2F6C-4EC9-9DC2-9270877BDB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7EEC52-11A2-463D-8A0E-792EF2BC214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8BE69-669F-416A-93EF-12E394687B13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2C21C6-577A-414D-80D9-7CC98EBCB7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581264-43C8-4B2A-8249-E8564476D45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29019-704D-4805-9B43-8A1089A6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62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10321-FE7C-41D5-A6A6-9361CA1AFD5B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2AC79-A108-4FDF-A0BE-96CEB0D6F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69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631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096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117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92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27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97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828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85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4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US" dirty="0"/>
          </a:p>
        </p:txBody>
      </p:sp>
      <p:sp>
        <p:nvSpPr>
          <p:cNvPr id="494" name="Google Shape;494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" name="Google Shape;254;p16:notes">
            <a:extLst>
              <a:ext uri="{FF2B5EF4-FFF2-40B4-BE49-F238E27FC236}">
                <a16:creationId xmlns:a16="http://schemas.microsoft.com/office/drawing/2014/main" id="{EA30F840-0464-4F31-8FC3-58738BCC3FD1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11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49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1" y="2649"/>
            <a:ext cx="12191999" cy="6852702"/>
          </a:xfrm>
          <a:prstGeom prst="rect">
            <a:avLst/>
          </a:prstGeom>
          <a:solidFill>
            <a:srgbClr val="0C4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2867816" y="1390650"/>
            <a:ext cx="9153525" cy="3347821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4048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51570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516547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053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65858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43729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32188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4589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137208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125077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54873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Google Shape;40;p5">
            <a:extLst>
              <a:ext uri="{FF2B5EF4-FFF2-40B4-BE49-F238E27FC236}">
                <a16:creationId xmlns:a16="http://schemas.microsoft.com/office/drawing/2014/main" id="{9FD6E66A-D84D-45A9-93BA-C134ECF80DD4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0980260" y="6172200"/>
            <a:ext cx="90694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07964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4200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87970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308046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759337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0923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9928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9972466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160447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4716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9737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Google Shape;40;p5">
            <a:extLst>
              <a:ext uri="{FF2B5EF4-FFF2-40B4-BE49-F238E27FC236}">
                <a16:creationId xmlns:a16="http://schemas.microsoft.com/office/drawing/2014/main" id="{BD089685-8E3D-4FD0-8556-D9F8CF86050D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0980260" y="6172200"/>
            <a:ext cx="90694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965938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233966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511687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3009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1" y="2649"/>
            <a:ext cx="12191999" cy="6852702"/>
          </a:xfrm>
          <a:prstGeom prst="rect">
            <a:avLst/>
          </a:prstGeom>
          <a:solidFill>
            <a:srgbClr val="0C4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341320" y="182881"/>
            <a:ext cx="11680022" cy="147828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DEE983-71A8-42AF-8B02-DF032CB2DD2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514475" y="1800225"/>
            <a:ext cx="9260205" cy="31369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540484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  <a:lvl2pPr marL="685800" indent="-228600">
              <a:buFont typeface="Arial" panose="020B0604020202020204" pitchFamily="34" charset="0"/>
              <a:buChar char="‒"/>
              <a:defRPr sz="2800">
                <a:solidFill>
                  <a:schemeClr val="bg1"/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400">
                <a:solidFill>
                  <a:schemeClr val="bg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</a:defRPr>
            </a:lvl4pPr>
            <a:lvl5pPr marL="2057400" indent="-228600">
              <a:buFont typeface="Wingdings" panose="05000000000000000000" pitchFamily="2" charset="2"/>
              <a:buChar char="v"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74813-043C-43CB-9E82-7CAA19F318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964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74813-043C-43CB-9E82-7CAA19F318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938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2280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2280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74813-043C-43CB-9E82-7CAA19F318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1BA3769-9C0F-4F8D-A4FD-1D00A03775C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2400" y="4122738"/>
            <a:ext cx="5851525" cy="19732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209AE68-C82E-40D7-A973-6A632269277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88075" y="4122738"/>
            <a:ext cx="5851525" cy="19732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00345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32449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The official seal of the California Department of Education">
            <a:extLst>
              <a:ext uri="{FF2B5EF4-FFF2-40B4-BE49-F238E27FC236}">
                <a16:creationId xmlns:a16="http://schemas.microsoft.com/office/drawing/2014/main" id="{9327F4AD-5BBF-43C4-AF18-70C77C9617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8081" y="2448361"/>
            <a:ext cx="2355839" cy="238037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74813-043C-43CB-9E82-7CAA19F318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915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+ image">
  <p:cSld name="Title + 1 column + imag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6"/>
          <p:cNvSpPr/>
          <p:nvPr/>
        </p:nvSpPr>
        <p:spPr>
          <a:xfrm>
            <a:off x="-9333" y="471600"/>
            <a:ext cx="168400" cy="944400"/>
          </a:xfrm>
          <a:prstGeom prst="rect">
            <a:avLst/>
          </a:prstGeom>
          <a:gradFill>
            <a:gsLst>
              <a:gs pos="0">
                <a:srgbClr val="0073BB">
                  <a:alpha val="40000"/>
                </a:srgbClr>
              </a:gs>
              <a:gs pos="100000">
                <a:schemeClr val="accen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86"/>
          <p:cNvSpPr/>
          <p:nvPr/>
        </p:nvSpPr>
        <p:spPr>
          <a:xfrm>
            <a:off x="8127833" y="-4800"/>
            <a:ext cx="4064000" cy="6867600"/>
          </a:xfrm>
          <a:prstGeom prst="rect">
            <a:avLst/>
          </a:prstGeom>
          <a:gradFill>
            <a:gsLst>
              <a:gs pos="0">
                <a:srgbClr val="0070C0">
                  <a:alpha val="45098"/>
                </a:srgbClr>
              </a:gs>
              <a:gs pos="100000">
                <a:schemeClr val="accent2"/>
              </a:gs>
            </a:gsLst>
            <a:lin ang="10800000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86"/>
          <p:cNvSpPr/>
          <p:nvPr/>
        </p:nvSpPr>
        <p:spPr>
          <a:xfrm>
            <a:off x="11565600" y="6231600"/>
            <a:ext cx="626400" cy="626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86"/>
          <p:cNvSpPr txBox="1">
            <a:spLocks noGrp="1"/>
          </p:cNvSpPr>
          <p:nvPr>
            <p:ph type="sldNum" idx="12"/>
          </p:nvPr>
        </p:nvSpPr>
        <p:spPr>
          <a:xfrm>
            <a:off x="11565433" y="6231533"/>
            <a:ext cx="6264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18" name="Google Shape;18;p86"/>
          <p:cNvSpPr txBox="1">
            <a:spLocks noGrp="1"/>
          </p:cNvSpPr>
          <p:nvPr>
            <p:ph type="title"/>
          </p:nvPr>
        </p:nvSpPr>
        <p:spPr>
          <a:xfrm>
            <a:off x="406400" y="473433"/>
            <a:ext cx="5923200" cy="9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6"/>
          <p:cNvSpPr txBox="1">
            <a:spLocks noGrp="1"/>
          </p:cNvSpPr>
          <p:nvPr>
            <p:ph type="body" idx="1"/>
          </p:nvPr>
        </p:nvSpPr>
        <p:spPr>
          <a:xfrm>
            <a:off x="1045533" y="1936467"/>
            <a:ext cx="5284000" cy="4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507987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353E43"/>
              </a:buClr>
              <a:buSzPts val="2400"/>
              <a:buFont typeface="Noto Sans Symbols"/>
              <a:buChar char="▪"/>
              <a:defRPr>
                <a:latin typeface="Arial"/>
                <a:ea typeface="Arial"/>
                <a:cs typeface="Arial"/>
                <a:sym typeface="Arial"/>
              </a:defRPr>
            </a:lvl1pPr>
            <a:lvl2pPr marL="1219170" lvl="1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828754" lvl="2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marL="2438339" lvl="3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marL="3047924" lvl="4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marL="3657509" lvl="5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marL="4267093" lvl="6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7pPr>
            <a:lvl8pPr marL="4876678" lvl="7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8pPr>
            <a:lvl9pPr marL="5486263" lvl="8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9492476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8"/>
          <p:cNvSpPr/>
          <p:nvPr/>
        </p:nvSpPr>
        <p:spPr>
          <a:xfrm>
            <a:off x="-9333" y="471600"/>
            <a:ext cx="168400" cy="944400"/>
          </a:xfrm>
          <a:prstGeom prst="rect">
            <a:avLst/>
          </a:prstGeom>
          <a:gradFill>
            <a:gsLst>
              <a:gs pos="0">
                <a:srgbClr val="0073BB">
                  <a:alpha val="40000"/>
                </a:srgbClr>
              </a:gs>
              <a:gs pos="100000">
                <a:schemeClr val="accen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88"/>
          <p:cNvSpPr/>
          <p:nvPr/>
        </p:nvSpPr>
        <p:spPr>
          <a:xfrm>
            <a:off x="11565600" y="6231600"/>
            <a:ext cx="626400" cy="626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88"/>
          <p:cNvSpPr txBox="1">
            <a:spLocks noGrp="1"/>
          </p:cNvSpPr>
          <p:nvPr>
            <p:ph type="title"/>
          </p:nvPr>
        </p:nvSpPr>
        <p:spPr>
          <a:xfrm>
            <a:off x="406400" y="473433"/>
            <a:ext cx="11299600" cy="9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8"/>
          <p:cNvSpPr txBox="1">
            <a:spLocks noGrp="1"/>
          </p:cNvSpPr>
          <p:nvPr>
            <p:ph type="body" idx="1"/>
          </p:nvPr>
        </p:nvSpPr>
        <p:spPr>
          <a:xfrm>
            <a:off x="1514667" y="1600200"/>
            <a:ext cx="9162800" cy="46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507987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▪"/>
              <a:defRPr>
                <a:latin typeface="Arial"/>
                <a:ea typeface="Arial"/>
                <a:cs typeface="Arial"/>
                <a:sym typeface="Arial"/>
              </a:defRPr>
            </a:lvl1pPr>
            <a:lvl2pPr marL="1219170" lvl="1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828754" lvl="2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marL="2438339" lvl="3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marL="3047924" lvl="4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marL="3657509" lvl="5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marL="4267093" lvl="6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7pPr>
            <a:lvl8pPr marL="4876678" lvl="7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8pPr>
            <a:lvl9pPr marL="5486263" lvl="8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9pPr>
          </a:lstStyle>
          <a:p>
            <a:endParaRPr/>
          </a:p>
        </p:txBody>
      </p:sp>
      <p:sp>
        <p:nvSpPr>
          <p:cNvPr id="32" name="Google Shape;32;p88"/>
          <p:cNvSpPr txBox="1">
            <a:spLocks noGrp="1"/>
          </p:cNvSpPr>
          <p:nvPr>
            <p:ph type="sldNum" idx="12"/>
          </p:nvPr>
        </p:nvSpPr>
        <p:spPr>
          <a:xfrm>
            <a:off x="11565433" y="6231533"/>
            <a:ext cx="6264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3971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4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DBD7B-14AB-4126-A7D9-5B72261A4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23D966-52AB-413E-AD45-4A1E9C211017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E01CC0A-3AAD-4840-A6FB-94CB054D50E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84175" y="1792288"/>
            <a:ext cx="4068763" cy="24876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6FE5670-5B17-48D0-BF50-2D5AAFF4FE5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394325" y="1792288"/>
            <a:ext cx="4133850" cy="2643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1C6C9F9-BA0F-44E2-979C-2AE63F1D047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4435475"/>
            <a:ext cx="3667125" cy="16081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DBD0BD0-BB01-4FFD-96BF-9FB032ABA0D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72200" y="4608513"/>
            <a:ext cx="4808538" cy="1435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62586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1"/>
          <p:cNvSpPr/>
          <p:nvPr/>
        </p:nvSpPr>
        <p:spPr>
          <a:xfrm>
            <a:off x="-9333" y="471600"/>
            <a:ext cx="168400" cy="944400"/>
          </a:xfrm>
          <a:prstGeom prst="rect">
            <a:avLst/>
          </a:prstGeom>
          <a:gradFill>
            <a:gsLst>
              <a:gs pos="0">
                <a:srgbClr val="0073BB">
                  <a:alpha val="40000"/>
                </a:srgbClr>
              </a:gs>
              <a:gs pos="100000">
                <a:schemeClr val="accen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91"/>
          <p:cNvSpPr/>
          <p:nvPr/>
        </p:nvSpPr>
        <p:spPr>
          <a:xfrm>
            <a:off x="11565600" y="6231600"/>
            <a:ext cx="626400" cy="626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91"/>
          <p:cNvSpPr txBox="1">
            <a:spLocks noGrp="1"/>
          </p:cNvSpPr>
          <p:nvPr>
            <p:ph type="title"/>
          </p:nvPr>
        </p:nvSpPr>
        <p:spPr>
          <a:xfrm>
            <a:off x="406400" y="473433"/>
            <a:ext cx="11299600" cy="9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1"/>
          <p:cNvSpPr txBox="1">
            <a:spLocks noGrp="1"/>
          </p:cNvSpPr>
          <p:nvPr>
            <p:ph type="sldNum" idx="12"/>
          </p:nvPr>
        </p:nvSpPr>
        <p:spPr>
          <a:xfrm>
            <a:off x="11565433" y="6231533"/>
            <a:ext cx="6264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8506561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2"/>
          <p:cNvSpPr/>
          <p:nvPr/>
        </p:nvSpPr>
        <p:spPr>
          <a:xfrm>
            <a:off x="11565600" y="6231600"/>
            <a:ext cx="626400" cy="626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92"/>
          <p:cNvSpPr txBox="1">
            <a:spLocks noGrp="1"/>
          </p:cNvSpPr>
          <p:nvPr>
            <p:ph type="body" idx="1"/>
          </p:nvPr>
        </p:nvSpPr>
        <p:spPr>
          <a:xfrm>
            <a:off x="352167" y="5913600"/>
            <a:ext cx="11230000" cy="9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609585" lvl="0" indent="-304792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1400"/>
              <a:buNone/>
              <a:defRPr sz="3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/>
          </a:p>
        </p:txBody>
      </p:sp>
      <p:sp>
        <p:nvSpPr>
          <p:cNvPr id="46" name="Google Shape;46;p92"/>
          <p:cNvSpPr txBox="1">
            <a:spLocks noGrp="1"/>
          </p:cNvSpPr>
          <p:nvPr>
            <p:ph type="sldNum" idx="12"/>
          </p:nvPr>
        </p:nvSpPr>
        <p:spPr>
          <a:xfrm>
            <a:off x="11565433" y="6231533"/>
            <a:ext cx="6264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47" name="Google Shape;47;p92"/>
          <p:cNvSpPr/>
          <p:nvPr/>
        </p:nvSpPr>
        <p:spPr>
          <a:xfrm>
            <a:off x="-9333" y="5913600"/>
            <a:ext cx="168400" cy="944400"/>
          </a:xfrm>
          <a:prstGeom prst="rect">
            <a:avLst/>
          </a:prstGeom>
          <a:gradFill>
            <a:gsLst>
              <a:gs pos="0">
                <a:srgbClr val="0073BB">
                  <a:alpha val="40000"/>
                </a:srgbClr>
              </a:gs>
              <a:gs pos="100000">
                <a:schemeClr val="accen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84026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1_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50"/>
          <p:cNvSpPr/>
          <p:nvPr/>
        </p:nvSpPr>
        <p:spPr>
          <a:xfrm>
            <a:off x="1" y="2649"/>
            <a:ext cx="12191999" cy="6852702"/>
          </a:xfrm>
          <a:prstGeom prst="rect">
            <a:avLst/>
          </a:prstGeom>
          <a:solidFill>
            <a:srgbClr val="0C4A6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50"/>
          <p:cNvSpPr/>
          <p:nvPr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rgbClr val="2E75B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50" descr="The official seal of the California Department of Education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41319" y="3900876"/>
            <a:ext cx="2355839" cy="2380379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50"/>
          <p:cNvSpPr txBox="1"/>
          <p:nvPr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CALIFORNIA DEPARTMENT OF EDUCATION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Tony Thurmond, State Superintendent of Public Instruction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50"/>
          <p:cNvSpPr txBox="1">
            <a:spLocks noGrp="1"/>
          </p:cNvSpPr>
          <p:nvPr>
            <p:ph type="ctrTitle"/>
          </p:nvPr>
        </p:nvSpPr>
        <p:spPr>
          <a:xfrm>
            <a:off x="2867816" y="1390650"/>
            <a:ext cx="9153525" cy="3347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1"/>
          <p:cNvSpPr txBox="1"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1"/>
          <p:cNvSpPr txBox="1"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  <a:defRPr sz="3200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‒"/>
              <a:defRPr sz="2800">
                <a:solidFill>
                  <a:schemeClr val="lt1"/>
                </a:solidFill>
              </a:defRPr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urier New"/>
              <a:buChar char="o"/>
              <a:defRPr sz="2400">
                <a:solidFill>
                  <a:schemeClr val="lt1"/>
                </a:solidFill>
              </a:defRPr>
            </a:lvl3pPr>
            <a:lvl4pPr marL="1828800" lvl="3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▪"/>
              <a:defRPr sz="2400">
                <a:solidFill>
                  <a:schemeClr val="lt1"/>
                </a:solidFill>
              </a:defRPr>
            </a:lvl4pPr>
            <a:lvl5pPr marL="2286000" lvl="4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❖"/>
              <a:defRPr sz="2400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51"/>
          <p:cNvSpPr txBox="1">
            <a:spLocks noGrp="1"/>
          </p:cNvSpPr>
          <p:nvPr>
            <p:ph type="sldNum" idx="12"/>
          </p:nvPr>
        </p:nvSpPr>
        <p:spPr>
          <a:xfrm>
            <a:off x="9296400" y="630967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4"/>
          <p:cNvSpPr txBox="1"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4"/>
          <p:cNvSpPr txBox="1"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" name="Google Shape;40;p5">
            <a:extLst>
              <a:ext uri="{FF2B5EF4-FFF2-40B4-BE49-F238E27FC236}">
                <a16:creationId xmlns:a16="http://schemas.microsoft.com/office/drawing/2014/main" id="{A0AED226-E261-4B94-8E03-6B05CFF63AF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0980260" y="6172200"/>
            <a:ext cx="90694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5"/>
          <p:cNvSpPr txBox="1"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5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5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6"/>
          <p:cNvSpPr txBox="1"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6"/>
          <p:cNvSpPr txBox="1">
            <a:spLocks noGrp="1"/>
          </p:cNvSpPr>
          <p:nvPr>
            <p:ph type="body" idx="1"/>
          </p:nvPr>
        </p:nvSpPr>
        <p:spPr>
          <a:xfrm>
            <a:off x="152400" y="1638300"/>
            <a:ext cx="5852160" cy="5015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‒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❖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56"/>
          <p:cNvSpPr txBox="1">
            <a:spLocks noGrp="1"/>
          </p:cNvSpPr>
          <p:nvPr>
            <p:ph type="body" idx="2"/>
          </p:nvPr>
        </p:nvSpPr>
        <p:spPr>
          <a:xfrm>
            <a:off x="6187440" y="1638299"/>
            <a:ext cx="5852160" cy="5015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‒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❖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6"/>
          <p:cNvSpPr txBox="1">
            <a:spLocks noGrp="1"/>
          </p:cNvSpPr>
          <p:nvPr>
            <p:ph type="sldNum" idx="12"/>
          </p:nvPr>
        </p:nvSpPr>
        <p:spPr>
          <a:xfrm>
            <a:off x="9296400" y="630967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7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57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57"/>
          <p:cNvSpPr txBox="1">
            <a:spLocks noGrp="1"/>
          </p:cNvSpPr>
          <p:nvPr>
            <p:ph type="sldNum" idx="12"/>
          </p:nvPr>
        </p:nvSpPr>
        <p:spPr>
          <a:xfrm>
            <a:off x="9296400" y="630967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2_Two Conten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59"/>
          <p:cNvSpPr txBox="1">
            <a:spLocks noGrp="1"/>
          </p:cNvSpPr>
          <p:nvPr>
            <p:ph type="title"/>
          </p:nvPr>
        </p:nvSpPr>
        <p:spPr>
          <a:xfrm>
            <a:off x="177800" y="189707"/>
            <a:ext cx="11851640" cy="694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490A"/>
              </a:buClr>
              <a:buSzPts val="18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59"/>
          <p:cNvSpPr txBox="1">
            <a:spLocks noGrp="1"/>
          </p:cNvSpPr>
          <p:nvPr>
            <p:ph type="body" idx="1"/>
          </p:nvPr>
        </p:nvSpPr>
        <p:spPr>
          <a:xfrm>
            <a:off x="177800" y="1151067"/>
            <a:ext cx="3657600" cy="20686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5242A"/>
              </a:buClr>
              <a:buSzPts val="1800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5242A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5242A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5242A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5242A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59"/>
          <p:cNvSpPr txBox="1">
            <a:spLocks noGrp="1"/>
          </p:cNvSpPr>
          <p:nvPr>
            <p:ph type="body" idx="2"/>
          </p:nvPr>
        </p:nvSpPr>
        <p:spPr>
          <a:xfrm>
            <a:off x="4267200" y="1151067"/>
            <a:ext cx="3657600" cy="20686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5242A"/>
              </a:buClr>
              <a:buSzPts val="1800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5242A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5242A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5242A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5242A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59"/>
          <p:cNvSpPr txBox="1">
            <a:spLocks noGrp="1"/>
          </p:cNvSpPr>
          <p:nvPr>
            <p:ph type="body" idx="3"/>
          </p:nvPr>
        </p:nvSpPr>
        <p:spPr>
          <a:xfrm>
            <a:off x="2164413" y="3968074"/>
            <a:ext cx="3657600" cy="2087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5242A"/>
              </a:buClr>
              <a:buSzPts val="1800"/>
              <a:buFont typeface="Arial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5242A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5242A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5242A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5242A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59"/>
          <p:cNvSpPr txBox="1">
            <a:spLocks noGrp="1"/>
          </p:cNvSpPr>
          <p:nvPr>
            <p:ph type="body" idx="4"/>
          </p:nvPr>
        </p:nvSpPr>
        <p:spPr>
          <a:xfrm>
            <a:off x="6330013" y="3987384"/>
            <a:ext cx="3657600" cy="20686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5242A"/>
              </a:buClr>
              <a:buSzPts val="1800"/>
              <a:buFont typeface="Arial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5242A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5242A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5242A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5242A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59"/>
          <p:cNvSpPr txBox="1">
            <a:spLocks noGrp="1"/>
          </p:cNvSpPr>
          <p:nvPr>
            <p:ph type="body" idx="5"/>
          </p:nvPr>
        </p:nvSpPr>
        <p:spPr>
          <a:xfrm>
            <a:off x="8371840" y="1151067"/>
            <a:ext cx="3657600" cy="20686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5242A"/>
              </a:buClr>
              <a:buSzPts val="1800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5242A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5242A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5242A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5242A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" name="Google Shape;40;p5">
            <a:extLst>
              <a:ext uri="{FF2B5EF4-FFF2-40B4-BE49-F238E27FC236}">
                <a16:creationId xmlns:a16="http://schemas.microsoft.com/office/drawing/2014/main" id="{E8222C81-47D4-42C7-969D-0B94ABD2C6D6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0980260" y="6172200"/>
            <a:ext cx="90694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61"/>
          <p:cNvSpPr/>
          <p:nvPr/>
        </p:nvSpPr>
        <p:spPr>
          <a:xfrm>
            <a:off x="1" y="2649"/>
            <a:ext cx="12191999" cy="6852702"/>
          </a:xfrm>
          <a:prstGeom prst="rect">
            <a:avLst/>
          </a:prstGeom>
          <a:solidFill>
            <a:srgbClr val="0C4A6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61"/>
          <p:cNvSpPr/>
          <p:nvPr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rgbClr val="2E75B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57;p61" descr="The official seal of the California Department of Education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41319" y="3900876"/>
            <a:ext cx="2355839" cy="2380379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61"/>
          <p:cNvSpPr txBox="1"/>
          <p:nvPr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CALIFORNIA DEPARTMENT OF EDUCATION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Tony Thurmond, State Superintendent of Public Instruction</a:t>
            </a:r>
            <a:endParaRPr/>
          </a:p>
        </p:txBody>
      </p:sp>
      <p:sp>
        <p:nvSpPr>
          <p:cNvPr id="59" name="Google Shape;59;p61"/>
          <p:cNvSpPr txBox="1">
            <a:spLocks noGrp="1"/>
          </p:cNvSpPr>
          <p:nvPr>
            <p:ph type="ctrTitle"/>
          </p:nvPr>
        </p:nvSpPr>
        <p:spPr>
          <a:xfrm>
            <a:off x="341320" y="182881"/>
            <a:ext cx="11680022" cy="147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61"/>
          <p:cNvSpPr txBox="1">
            <a:spLocks noGrp="1"/>
          </p:cNvSpPr>
          <p:nvPr>
            <p:ph type="body" idx="1"/>
          </p:nvPr>
        </p:nvSpPr>
        <p:spPr>
          <a:xfrm>
            <a:off x="1514475" y="1800225"/>
            <a:ext cx="9260205" cy="31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‒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❖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32449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The official seal of the California Department of Education">
            <a:extLst>
              <a:ext uri="{FF2B5EF4-FFF2-40B4-BE49-F238E27FC236}">
                <a16:creationId xmlns:a16="http://schemas.microsoft.com/office/drawing/2014/main" id="{9327F4AD-5BBF-43C4-AF18-70C77C9617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8081" y="2448361"/>
            <a:ext cx="2355839" cy="238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99156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wo Content">
  <p:cSld name="1_Two Conten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62"/>
          <p:cNvSpPr txBox="1"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62"/>
          <p:cNvSpPr txBox="1">
            <a:spLocks noGrp="1"/>
          </p:cNvSpPr>
          <p:nvPr>
            <p:ph type="body" idx="1"/>
          </p:nvPr>
        </p:nvSpPr>
        <p:spPr>
          <a:xfrm>
            <a:off x="152400" y="1638300"/>
            <a:ext cx="5852160" cy="2280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‒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❖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62"/>
          <p:cNvSpPr txBox="1">
            <a:spLocks noGrp="1"/>
          </p:cNvSpPr>
          <p:nvPr>
            <p:ph type="body" idx="2"/>
          </p:nvPr>
        </p:nvSpPr>
        <p:spPr>
          <a:xfrm>
            <a:off x="6187440" y="1638299"/>
            <a:ext cx="5852160" cy="2280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‒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❖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62"/>
          <p:cNvSpPr txBox="1">
            <a:spLocks noGrp="1"/>
          </p:cNvSpPr>
          <p:nvPr>
            <p:ph type="sldNum" idx="12"/>
          </p:nvPr>
        </p:nvSpPr>
        <p:spPr>
          <a:xfrm>
            <a:off x="9296400" y="630967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" name="Google Shape;66;p62"/>
          <p:cNvSpPr txBox="1">
            <a:spLocks noGrp="1"/>
          </p:cNvSpPr>
          <p:nvPr>
            <p:ph type="body" idx="3"/>
          </p:nvPr>
        </p:nvSpPr>
        <p:spPr>
          <a:xfrm>
            <a:off x="152400" y="4122738"/>
            <a:ext cx="5851525" cy="1973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‒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❖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62"/>
          <p:cNvSpPr txBox="1">
            <a:spLocks noGrp="1"/>
          </p:cNvSpPr>
          <p:nvPr>
            <p:ph type="body" idx="4"/>
          </p:nvPr>
        </p:nvSpPr>
        <p:spPr>
          <a:xfrm>
            <a:off x="6188075" y="4122738"/>
            <a:ext cx="5851525" cy="1973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‒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❖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 Slide">
  <p:cSld name="End Slide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63"/>
          <p:cNvSpPr txBox="1">
            <a:spLocks noGrp="1"/>
          </p:cNvSpPr>
          <p:nvPr>
            <p:ph type="title"/>
          </p:nvPr>
        </p:nvSpPr>
        <p:spPr>
          <a:xfrm>
            <a:off x="152400" y="832449"/>
            <a:ext cx="118872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70" name="Google Shape;70;p63" descr="The official seal of the California Department of Education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918081" y="2448361"/>
            <a:ext cx="2355839" cy="2380379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63"/>
          <p:cNvSpPr txBox="1">
            <a:spLocks noGrp="1"/>
          </p:cNvSpPr>
          <p:nvPr>
            <p:ph type="sldNum" idx="12"/>
          </p:nvPr>
        </p:nvSpPr>
        <p:spPr>
          <a:xfrm>
            <a:off x="9296400" y="630967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149D05-DD72-47E2-AC34-B09AF83C27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0C4A6D"/>
                </a:solidFill>
              </a:defRPr>
            </a:lvl1pPr>
          </a:lstStyle>
          <a:p>
            <a:fld id="{434DB716-4346-4392-B904-40164E6AF3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9702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  <a:lvl2pPr marL="685800" indent="-228600">
              <a:buFont typeface="Arial" panose="020B0604020202020204" pitchFamily="34" charset="0"/>
              <a:buChar char="‒"/>
              <a:defRPr sz="2800">
                <a:solidFill>
                  <a:schemeClr val="bg1"/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</a:defRPr>
            </a:lvl3pPr>
            <a:lvl4pPr marL="1657350" indent="-285750"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4pPr>
            <a:lvl5pPr marL="2114550" indent="-285750">
              <a:buFont typeface="Wingdings" panose="05000000000000000000" pitchFamily="2" charset="2"/>
              <a:buChar char="v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EB7F6-0C65-4A88-BD3C-24AC894FE8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DB716-4346-4392-B904-40164E6AF3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0463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52400" y="1638300"/>
            <a:ext cx="5852160" cy="501590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1A1727-E17E-46EE-B40A-8B7F00CA53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DB716-4346-4392-B904-40164E6AF3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3373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CF5B4F-051D-4897-BF09-E083248B0A2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DB716-4346-4392-B904-40164E6AF3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9239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1" y="2649"/>
            <a:ext cx="12191999" cy="6852702"/>
          </a:xfrm>
          <a:prstGeom prst="rect">
            <a:avLst/>
          </a:prstGeom>
          <a:solidFill>
            <a:srgbClr val="0C4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341319" y="61041"/>
            <a:ext cx="11636368" cy="1329610"/>
          </a:xfrm>
        </p:spPr>
        <p:txBody>
          <a:bodyPr anchor="ctr"/>
          <a:lstStyle>
            <a:lvl1pPr algn="ctr">
              <a:defRPr sz="6000">
                <a:solidFill>
                  <a:srgbClr val="99FF9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539649-5F7A-4C9D-B668-07F1C88F2D0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54200" y="1566863"/>
            <a:ext cx="10123488" cy="3171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685800" indent="-228600">
              <a:buFont typeface="Arial" panose="020B0604020202020204" pitchFamily="34" charset="0"/>
              <a:buChar char="‒"/>
              <a:defRPr sz="3000">
                <a:solidFill>
                  <a:schemeClr val="bg1"/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800">
                <a:solidFill>
                  <a:schemeClr val="bg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600">
                <a:solidFill>
                  <a:schemeClr val="bg1"/>
                </a:solidFill>
              </a:defRPr>
            </a:lvl4pPr>
            <a:lvl5pPr marL="2057400" indent="-228600">
              <a:buFont typeface="Wingdings" panose="05000000000000000000" pitchFamily="2" charset="2"/>
              <a:buChar char="v"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201098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1" y="2649"/>
            <a:ext cx="12191999" cy="6852702"/>
          </a:xfrm>
          <a:prstGeom prst="rect">
            <a:avLst/>
          </a:prstGeom>
          <a:solidFill>
            <a:srgbClr val="0C4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341319" y="61041"/>
            <a:ext cx="11636368" cy="132961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539649-5F7A-4C9D-B668-07F1C88F2D0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54200" y="1566863"/>
            <a:ext cx="10123488" cy="3171825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685800" indent="-228600">
              <a:buFont typeface="Arial" panose="020B0604020202020204" pitchFamily="34" charset="0"/>
              <a:buChar char="•"/>
              <a:defRPr sz="3000">
                <a:solidFill>
                  <a:schemeClr val="bg1"/>
                </a:solidFill>
              </a:defRPr>
            </a:lvl2pPr>
            <a:lvl3pPr marL="1143000" indent="-228600"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 sz="2600">
                <a:solidFill>
                  <a:schemeClr val="bg1"/>
                </a:solidFill>
              </a:defRPr>
            </a:lvl4pPr>
            <a:lvl5pPr marL="2057400" indent="-22860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201098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4422866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9D5211-F6B9-42B5-8EA5-81EA7F24EA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1493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44098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44098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12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Title and Content 3">
  <p:cSld name="2_Title and Content 3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/>
          <p:nvPr/>
        </p:nvSpPr>
        <p:spPr>
          <a:xfrm>
            <a:off x="11037977" y="4488954"/>
            <a:ext cx="1151255" cy="2369185"/>
          </a:xfrm>
          <a:custGeom>
            <a:avLst/>
            <a:gdLst/>
            <a:ahLst/>
            <a:cxnLst/>
            <a:rect l="l" t="t" r="r" b="b"/>
            <a:pathLst>
              <a:path w="1151254" h="2369184" extrusionOk="0">
                <a:moveTo>
                  <a:pt x="1150975" y="0"/>
                </a:moveTo>
                <a:lnTo>
                  <a:pt x="0" y="2369045"/>
                </a:lnTo>
                <a:lnTo>
                  <a:pt x="1150975" y="2369045"/>
                </a:lnTo>
                <a:lnTo>
                  <a:pt x="1150975" y="0"/>
                </a:lnTo>
                <a:close/>
              </a:path>
            </a:pathLst>
          </a:custGeom>
          <a:solidFill>
            <a:srgbClr val="386EA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480152" y="603169"/>
            <a:ext cx="10035447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3200" b="1" i="0">
                <a:solidFill>
                  <a:srgbClr val="386EA3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479425" y="1527605"/>
            <a:ext cx="10036174" cy="4053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9" name="Google Shape;39;p5"/>
          <p:cNvPicPr preferRelativeResize="0"/>
          <p:nvPr/>
        </p:nvPicPr>
        <p:blipFill rotWithShape="1">
          <a:blip r:embed="rId2">
            <a:alphaModFix/>
          </a:blip>
          <a:srcRect r="42999" b="-301"/>
          <a:stretch/>
        </p:blipFill>
        <p:spPr>
          <a:xfrm>
            <a:off x="480152" y="5926166"/>
            <a:ext cx="3504597" cy="523033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10980260" y="6172200"/>
            <a:ext cx="90694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83740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4032">
          <p15:clr>
            <a:srgbClr val="FBAE40"/>
          </p15:clr>
        </p15:guide>
      </p15:sldGuideLst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4422866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9D5211-F6B9-42B5-8EA5-81EA7F24EA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1493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44098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44098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1241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73323-0A4B-4291-A37F-4135FE20B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34D7B9-365F-4C6A-B80F-15C87BBCFB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207E85D-F070-4B7F-9FE4-CDAEB177FCD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47919" y="1714500"/>
            <a:ext cx="5003311" cy="228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BB35A39-33A5-4793-8D4D-18E01C32543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02350" y="1749425"/>
            <a:ext cx="5476875" cy="24622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37DBBE6-0E4C-4A49-A93B-C4312111E2E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619375" y="4343400"/>
            <a:ext cx="6076950" cy="19526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92754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58900"/>
            <a:ext cx="5852160" cy="24036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2424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6BDE543-094E-40E0-BF3B-8C1FBBCF322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2400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DAC9E9C-0CC5-42F6-926A-496D9EA65C5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88075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175568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58900"/>
            <a:ext cx="5852160" cy="240364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242425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6BDE543-094E-40E0-BF3B-8C1FBBCF322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2400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DAC9E9C-0CC5-42F6-926A-496D9EA65C5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88075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17556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32449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The official seal of the California Department of Education">
            <a:extLst>
              <a:ext uri="{FF2B5EF4-FFF2-40B4-BE49-F238E27FC236}">
                <a16:creationId xmlns:a16="http://schemas.microsoft.com/office/drawing/2014/main" id="{9327F4AD-5BBF-43C4-AF18-70C77C9617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8081" y="2448361"/>
            <a:ext cx="2355839" cy="238037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A6C063-05E6-4B81-9F11-8D88327370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2910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slide 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D2F62-2E1A-415E-8588-0D10ECAD5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3B0444-9EC7-4457-9BF5-9298D13FA2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7838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149D05-DD72-47E2-AC34-B09AF83C27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0C4A6D"/>
                </a:solidFill>
              </a:defRPr>
            </a:lvl1pPr>
          </a:lstStyle>
          <a:p>
            <a:fld id="{434DB716-4346-4392-B904-40164E6AF3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8860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2867816" y="1390650"/>
            <a:ext cx="9153525" cy="3347821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7010046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340484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userDrawn="1">
  <p:cSld name="Title + 1 colum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8"/>
          <p:cNvSpPr/>
          <p:nvPr/>
        </p:nvSpPr>
        <p:spPr>
          <a:xfrm>
            <a:off x="-9333" y="471600"/>
            <a:ext cx="168400" cy="944400"/>
          </a:xfrm>
          <a:prstGeom prst="rect">
            <a:avLst/>
          </a:prstGeom>
          <a:gradFill>
            <a:gsLst>
              <a:gs pos="0">
                <a:srgbClr val="0073BB">
                  <a:alpha val="40000"/>
                </a:srgbClr>
              </a:gs>
              <a:gs pos="100000">
                <a:schemeClr val="accen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88"/>
          <p:cNvSpPr/>
          <p:nvPr/>
        </p:nvSpPr>
        <p:spPr>
          <a:xfrm>
            <a:off x="11565600" y="6231600"/>
            <a:ext cx="626400" cy="626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88"/>
          <p:cNvSpPr txBox="1">
            <a:spLocks noGrp="1"/>
          </p:cNvSpPr>
          <p:nvPr>
            <p:ph type="body" idx="1"/>
          </p:nvPr>
        </p:nvSpPr>
        <p:spPr>
          <a:xfrm>
            <a:off x="1514667" y="1600200"/>
            <a:ext cx="9162800" cy="46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507987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▪"/>
              <a:defRPr>
                <a:latin typeface="Arial"/>
                <a:ea typeface="Arial"/>
                <a:cs typeface="Arial"/>
                <a:sym typeface="Arial"/>
              </a:defRPr>
            </a:lvl1pPr>
            <a:lvl2pPr marL="1219170" lvl="1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828754" lvl="2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marL="2438339" lvl="3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marL="3047924" lvl="4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marL="3657509" lvl="5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marL="4267093" lvl="6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7pPr>
            <a:lvl8pPr marL="4876678" lvl="7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8pPr>
            <a:lvl9pPr marL="5486263" lvl="8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9pPr>
          </a:lstStyle>
          <a:p>
            <a:endParaRPr/>
          </a:p>
        </p:txBody>
      </p:sp>
      <p:sp>
        <p:nvSpPr>
          <p:cNvPr id="32" name="Google Shape;32;p88"/>
          <p:cNvSpPr txBox="1">
            <a:spLocks noGrp="1"/>
          </p:cNvSpPr>
          <p:nvPr>
            <p:ph type="sldNum" idx="12"/>
          </p:nvPr>
        </p:nvSpPr>
        <p:spPr>
          <a:xfrm>
            <a:off x="11565433" y="6231533"/>
            <a:ext cx="6264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4670560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5836109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32449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The official seal of the California Department of Education">
            <a:extLst>
              <a:ext uri="{FF2B5EF4-FFF2-40B4-BE49-F238E27FC236}">
                <a16:creationId xmlns:a16="http://schemas.microsoft.com/office/drawing/2014/main" id="{9327F4AD-5BBF-43C4-AF18-70C77C9617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8081" y="2448361"/>
            <a:ext cx="2355839" cy="238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13034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 Slide 4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DBD7B-14AB-4126-A7D9-5B72261A4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23D966-52AB-413E-AD45-4A1E9C211017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E01CC0A-3AAD-4840-A6FB-94CB054D50E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84175" y="1792288"/>
            <a:ext cx="4068763" cy="24876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6FE5670-5B17-48D0-BF50-2D5AAFF4FE5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394325" y="1792288"/>
            <a:ext cx="4133850" cy="2643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1C6C9F9-BA0F-44E2-979C-2AE63F1D047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4435475"/>
            <a:ext cx="3667125" cy="16081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DBD0BD0-BB01-4FFD-96BF-9FB032ABA0D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72200" y="4608513"/>
            <a:ext cx="4808538" cy="1435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949373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2280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2280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74813-043C-43CB-9E82-7CAA19F318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1BA3769-9C0F-4F8D-A4FD-1D00A03775C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2400" y="4122738"/>
            <a:ext cx="5851525" cy="19732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209AE68-C82E-40D7-A973-6A632269277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88075" y="4122738"/>
            <a:ext cx="5851525" cy="19732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1411838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/>
          <p:nvPr/>
        </p:nvSpPr>
        <p:spPr>
          <a:xfrm>
            <a:off x="-9333" y="471600"/>
            <a:ext cx="168400" cy="944400"/>
          </a:xfrm>
          <a:prstGeom prst="rect">
            <a:avLst/>
          </a:prstGeom>
          <a:gradFill>
            <a:gsLst>
              <a:gs pos="0">
                <a:srgbClr val="0073BB">
                  <a:alpha val="40000"/>
                </a:srgbClr>
              </a:gs>
              <a:gs pos="100000">
                <a:schemeClr val="accen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0"/>
          <p:cNvSpPr/>
          <p:nvPr/>
        </p:nvSpPr>
        <p:spPr>
          <a:xfrm>
            <a:off x="11565600" y="6231600"/>
            <a:ext cx="626400" cy="626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0"/>
          <p:cNvSpPr txBox="1">
            <a:spLocks noGrp="1"/>
          </p:cNvSpPr>
          <p:nvPr>
            <p:ph type="title"/>
          </p:nvPr>
        </p:nvSpPr>
        <p:spPr>
          <a:xfrm>
            <a:off x="406400" y="473433"/>
            <a:ext cx="11299600" cy="9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rial"/>
              <a:buNone/>
              <a:defRPr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body" idx="1"/>
          </p:nvPr>
        </p:nvSpPr>
        <p:spPr>
          <a:xfrm>
            <a:off x="1514667" y="1600200"/>
            <a:ext cx="9162800" cy="46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▪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▫"/>
              <a:defRPr/>
            </a:lvl2pPr>
            <a:lvl3pPr marL="1371600" lvl="2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▫"/>
              <a:defRPr/>
            </a:lvl3pPr>
            <a:lvl4pPr marL="1828800" lvl="3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▫"/>
              <a:defRPr/>
            </a:lvl4pPr>
            <a:lvl5pPr marL="2286000" lvl="4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▫"/>
              <a:defRPr/>
            </a:lvl5pPr>
            <a:lvl6pPr marL="2743200" lvl="5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▫"/>
              <a:defRPr/>
            </a:lvl6pPr>
            <a:lvl7pPr marL="3200400" lvl="6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▫"/>
              <a:defRPr/>
            </a:lvl7pPr>
            <a:lvl8pPr marL="3657600" lvl="7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▫"/>
              <a:defRPr/>
            </a:lvl8pPr>
            <a:lvl9pPr marL="4114800" lvl="8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▫"/>
              <a:defRPr/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sldNum" idx="12"/>
          </p:nvPr>
        </p:nvSpPr>
        <p:spPr>
          <a:xfrm>
            <a:off x="11565433" y="6231533"/>
            <a:ext cx="6264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637395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E9C11-4AFE-037D-7D43-8D336EB6C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E4D252-1A5E-E240-511C-80B8360E31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7D411-1465-FE99-CCAE-A94BF91F0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6F259-776A-5DF1-AB15-8C277554C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6590C-5F41-0518-EC91-EDCFA3F9D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93F9-31CB-416C-AC5F-F656B7E4C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937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1" y="2649"/>
            <a:ext cx="12191999" cy="6852702"/>
          </a:xfrm>
          <a:prstGeom prst="rect">
            <a:avLst/>
          </a:prstGeom>
          <a:solidFill>
            <a:srgbClr val="0C4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2867816" y="1390650"/>
            <a:ext cx="9153525" cy="3347821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404843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9079648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9659385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32449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The official seal of the California Department of Education">
            <a:extLst>
              <a:ext uri="{FF2B5EF4-FFF2-40B4-BE49-F238E27FC236}">
                <a16:creationId xmlns:a16="http://schemas.microsoft.com/office/drawing/2014/main" id="{9327F4AD-5BBF-43C4-AF18-70C77C9617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8081" y="2448361"/>
            <a:ext cx="2355839" cy="238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991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8"/>
          <p:cNvSpPr/>
          <p:nvPr/>
        </p:nvSpPr>
        <p:spPr>
          <a:xfrm>
            <a:off x="-9333" y="471600"/>
            <a:ext cx="168400" cy="944400"/>
          </a:xfrm>
          <a:prstGeom prst="rect">
            <a:avLst/>
          </a:prstGeom>
          <a:gradFill>
            <a:gsLst>
              <a:gs pos="0">
                <a:srgbClr val="0073BB">
                  <a:alpha val="40000"/>
                </a:srgbClr>
              </a:gs>
              <a:gs pos="100000">
                <a:schemeClr val="accen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88"/>
          <p:cNvSpPr/>
          <p:nvPr/>
        </p:nvSpPr>
        <p:spPr>
          <a:xfrm>
            <a:off x="11565600" y="6231600"/>
            <a:ext cx="626400" cy="626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88"/>
          <p:cNvSpPr txBox="1">
            <a:spLocks noGrp="1"/>
          </p:cNvSpPr>
          <p:nvPr>
            <p:ph type="title"/>
          </p:nvPr>
        </p:nvSpPr>
        <p:spPr>
          <a:xfrm>
            <a:off x="406400" y="473433"/>
            <a:ext cx="11299600" cy="9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8"/>
          <p:cNvSpPr txBox="1">
            <a:spLocks noGrp="1"/>
          </p:cNvSpPr>
          <p:nvPr>
            <p:ph type="body" idx="1"/>
          </p:nvPr>
        </p:nvSpPr>
        <p:spPr>
          <a:xfrm>
            <a:off x="1514667" y="1600200"/>
            <a:ext cx="9162800" cy="46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507987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▪"/>
              <a:defRPr>
                <a:latin typeface="Arial"/>
                <a:ea typeface="Arial"/>
                <a:cs typeface="Arial"/>
                <a:sym typeface="Arial"/>
              </a:defRPr>
            </a:lvl1pPr>
            <a:lvl2pPr marL="1219170" lvl="1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828754" lvl="2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marL="2438339" lvl="3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marL="3047924" lvl="4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marL="3657509" lvl="5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marL="4267093" lvl="6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7pPr>
            <a:lvl8pPr marL="4876678" lvl="7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8pPr>
            <a:lvl9pPr marL="5486263" lvl="8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9pPr>
          </a:lstStyle>
          <a:p>
            <a:endParaRPr/>
          </a:p>
        </p:txBody>
      </p:sp>
      <p:sp>
        <p:nvSpPr>
          <p:cNvPr id="32" name="Google Shape;32;p88"/>
          <p:cNvSpPr txBox="1">
            <a:spLocks noGrp="1"/>
          </p:cNvSpPr>
          <p:nvPr>
            <p:ph type="sldNum" idx="12"/>
          </p:nvPr>
        </p:nvSpPr>
        <p:spPr>
          <a:xfrm>
            <a:off x="11565433" y="6231533"/>
            <a:ext cx="6264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4670560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Title and Content 3">
  <p:cSld name="2_Title and Content 3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/>
          <p:nvPr/>
        </p:nvSpPr>
        <p:spPr>
          <a:xfrm>
            <a:off x="11037977" y="4488954"/>
            <a:ext cx="1151255" cy="2369185"/>
          </a:xfrm>
          <a:custGeom>
            <a:avLst/>
            <a:gdLst/>
            <a:ahLst/>
            <a:cxnLst/>
            <a:rect l="l" t="t" r="r" b="b"/>
            <a:pathLst>
              <a:path w="1151254" h="2369184" extrusionOk="0">
                <a:moveTo>
                  <a:pt x="1150975" y="0"/>
                </a:moveTo>
                <a:lnTo>
                  <a:pt x="0" y="2369045"/>
                </a:lnTo>
                <a:lnTo>
                  <a:pt x="1150975" y="2369045"/>
                </a:lnTo>
                <a:lnTo>
                  <a:pt x="1150975" y="0"/>
                </a:lnTo>
                <a:close/>
              </a:path>
            </a:pathLst>
          </a:custGeom>
          <a:solidFill>
            <a:srgbClr val="386EA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480152" y="603169"/>
            <a:ext cx="10035447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3200" b="1" i="0">
                <a:solidFill>
                  <a:srgbClr val="386EA3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479425" y="1527605"/>
            <a:ext cx="10036174" cy="4053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9" name="Google Shape;39;p5"/>
          <p:cNvPicPr preferRelativeResize="0"/>
          <p:nvPr/>
        </p:nvPicPr>
        <p:blipFill rotWithShape="1">
          <a:blip r:embed="rId2">
            <a:alphaModFix/>
          </a:blip>
          <a:srcRect r="42999" b="-301"/>
          <a:stretch/>
        </p:blipFill>
        <p:spPr>
          <a:xfrm>
            <a:off x="480152" y="5926166"/>
            <a:ext cx="3504597" cy="523033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10980260" y="6172200"/>
            <a:ext cx="90694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83740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4032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2280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2280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74813-043C-43CB-9E82-7CAA19F318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1BA3769-9C0F-4F8D-A4FD-1D00A03775C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2400" y="4122738"/>
            <a:ext cx="5851525" cy="19732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209AE68-C82E-40D7-A973-6A632269277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88075" y="4122738"/>
            <a:ext cx="5851525" cy="19732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3843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388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4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5" Type="http://schemas.openxmlformats.org/officeDocument/2006/relationships/theme" Target="../theme/theme10.xml"/><Relationship Id="rId4" Type="http://schemas.openxmlformats.org/officeDocument/2006/relationships/slideLayout" Target="../slideLayouts/slideLayout55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5" Type="http://schemas.openxmlformats.org/officeDocument/2006/relationships/slideLayout" Target="../slideLayouts/slideLayout72.xml"/><Relationship Id="rId4" Type="http://schemas.openxmlformats.org/officeDocument/2006/relationships/slideLayout" Target="../slideLayouts/slideLayout71.xml"/><Relationship Id="rId9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8.xml"/><Relationship Id="rId7" Type="http://schemas.openxmlformats.org/officeDocument/2006/relationships/theme" Target="../theme/theme13.xml"/><Relationship Id="rId2" Type="http://schemas.openxmlformats.org/officeDocument/2006/relationships/slideLayout" Target="../slideLayouts/slideLayout77.xml"/><Relationship Id="rId1" Type="http://schemas.openxmlformats.org/officeDocument/2006/relationships/slideLayout" Target="../slideLayouts/slideLayout76.xml"/><Relationship Id="rId6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20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3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7.xml"/><Relationship Id="rId10" Type="http://schemas.openxmlformats.org/officeDocument/2006/relationships/theme" Target="../theme/theme8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theme" Target="../theme/theme9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28EC11-7AAC-4049-9A83-CF2265C43055}"/>
              </a:ext>
            </a:extLst>
          </p:cNvPr>
          <p:cNvSpPr/>
          <p:nvPr userDrawn="1"/>
        </p:nvSpPr>
        <p:spPr>
          <a:xfrm rot="5400000">
            <a:off x="5730240" y="396240"/>
            <a:ext cx="731520" cy="121919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Google Shape;40;p5">
            <a:extLst>
              <a:ext uri="{FF2B5EF4-FFF2-40B4-BE49-F238E27FC236}">
                <a16:creationId xmlns:a16="http://schemas.microsoft.com/office/drawing/2014/main" id="{BB33C76D-A160-4E3E-9140-EE2DE7105F15}"/>
              </a:ext>
            </a:extLst>
          </p:cNvPr>
          <p:cNvSpPr txBox="1">
            <a:spLocks noGrp="1"/>
          </p:cNvSpPr>
          <p:nvPr>
            <p:ph type="sldNum" idx="4"/>
          </p:nvPr>
        </p:nvSpPr>
        <p:spPr>
          <a:xfrm>
            <a:off x="10980260" y="6172200"/>
            <a:ext cx="90694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7388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719" r:id="rId2"/>
    <p:sldLayoutId id="2147483720" r:id="rId3"/>
    <p:sldLayoutId id="2147483730" r:id="rId4"/>
    <p:sldLayoutId id="2147483721" r:id="rId5"/>
    <p:sldLayoutId id="2147483710" r:id="rId6"/>
    <p:sldLayoutId id="2147483729" r:id="rId7"/>
    <p:sldLayoutId id="2147483723" r:id="rId8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B21DF1-DF34-4171-AB97-A671C0101B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6400" y="62890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fld id="{434DB716-4346-4392-B904-40164E6AF3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9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‒"/>
        <a:defRPr sz="3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v"/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28EC11-7AAC-4049-9A83-CF2265C43055}"/>
              </a:ext>
            </a:extLst>
          </p:cNvPr>
          <p:cNvSpPr/>
          <p:nvPr userDrawn="1"/>
        </p:nvSpPr>
        <p:spPr>
          <a:xfrm rot="5400000">
            <a:off x="5730240" y="396240"/>
            <a:ext cx="731520" cy="121919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1"/>
            <a:ext cx="11887200" cy="4488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294452-BD1E-480D-83DF-78B1FFBA8E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6400" y="63096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4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687" r:id="rId2"/>
    <p:sldLayoutId id="2147483688" r:id="rId3"/>
    <p:sldLayoutId id="2147483689" r:id="rId4"/>
    <p:sldLayoutId id="2147483734" r:id="rId5"/>
    <p:sldLayoutId id="2147483735" r:id="rId6"/>
    <p:sldLayoutId id="2147483703" r:id="rId7"/>
    <p:sldLayoutId id="2147483690" r:id="rId8"/>
    <p:sldLayoutId id="2147483736" r:id="rId9"/>
    <p:sldLayoutId id="2147483691" r:id="rId10"/>
    <p:sldLayoutId id="2147483738" r:id="rId11"/>
    <p:sldLayoutId id="2147483692" r:id="rId12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bg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indent="-3429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28EC11-7AAC-4049-9A83-CF2265C43055}"/>
              </a:ext>
            </a:extLst>
          </p:cNvPr>
          <p:cNvSpPr/>
          <p:nvPr userDrawn="1"/>
        </p:nvSpPr>
        <p:spPr>
          <a:xfrm rot="5400000">
            <a:off x="5730240" y="396240"/>
            <a:ext cx="731520" cy="121919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237274-9532-496B-88C1-E5C8B9CD93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bg1"/>
                </a:solidFill>
              </a:defRPr>
            </a:lvl1pPr>
          </a:lstStyle>
          <a:p>
            <a:fld id="{496352C5-DF58-44E9-A77B-67620FD6E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13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  <p:sldLayoutId id="2147483669" r:id="rId8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28EC11-7AAC-4049-9A83-CF2265C43055}"/>
              </a:ext>
            </a:extLst>
          </p:cNvPr>
          <p:cNvSpPr/>
          <p:nvPr userDrawn="1"/>
        </p:nvSpPr>
        <p:spPr>
          <a:xfrm rot="5400000">
            <a:off x="5730240" y="396240"/>
            <a:ext cx="731520" cy="121919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7388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656" r:id="rId2"/>
    <p:sldLayoutId id="2147483657" r:id="rId3"/>
    <p:sldLayoutId id="2147483658" r:id="rId4"/>
    <p:sldLayoutId id="2147483751" r:id="rId5"/>
    <p:sldLayoutId id="2147483722" r:id="rId6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52400" y="203800"/>
            <a:ext cx="11887200" cy="6450401"/>
          </a:xfrm>
          <a:prstGeom prst="rect">
            <a:avLst/>
          </a:prstGeom>
          <a:noFill/>
          <a:ln w="25400" cmpd="sng">
            <a:solidFill>
              <a:srgbClr val="ED8B6F"/>
            </a:solidFill>
            <a:miter lim="800000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402199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11" r:id="rId2"/>
    <p:sldLayoutId id="2147483712" r:id="rId3"/>
    <p:sldLayoutId id="2147483744" r:id="rId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4A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C4A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C4A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52400" y="203800"/>
            <a:ext cx="11887200" cy="6450401"/>
          </a:xfrm>
          <a:prstGeom prst="rect">
            <a:avLst/>
          </a:prstGeom>
          <a:noFill/>
          <a:ln w="25400" cmpd="sng">
            <a:solidFill>
              <a:srgbClr val="ED8B6F"/>
            </a:solidFill>
            <a:miter lim="800000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87770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56017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45" r:id="rId2"/>
    <p:sldLayoutId id="2147483739" r:id="rId3"/>
    <p:sldLayoutId id="2147483740" r:id="rId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4A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C4A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C4A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939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42" r:id="rId2"/>
    <p:sldLayoutId id="2147483674" r:id="rId3"/>
    <p:sldLayoutId id="2147483675" r:id="rId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" y="6654200"/>
            <a:ext cx="12192000" cy="203799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49843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4A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C4A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C4A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" y="6654200"/>
            <a:ext cx="12192000" cy="203799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9901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28EC11-7AAC-4049-9A83-CF2265C43055}"/>
              </a:ext>
            </a:extLst>
          </p:cNvPr>
          <p:cNvSpPr/>
          <p:nvPr userDrawn="1"/>
        </p:nvSpPr>
        <p:spPr>
          <a:xfrm rot="5400000">
            <a:off x="5730240" y="396240"/>
            <a:ext cx="731520" cy="121919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96400" y="63096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fld id="{2AA74813-043C-43CB-9E82-7CAA19F318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8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4" r:id="rId4"/>
    <p:sldLayoutId id="2147483709" r:id="rId5"/>
    <p:sldLayoutId id="2147483670" r:id="rId6"/>
    <p:sldLayoutId id="2147483671" r:id="rId7"/>
    <p:sldLayoutId id="2147483672" r:id="rId8"/>
    <p:sldLayoutId id="2147483673" r:id="rId9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‒"/>
        <a:defRPr sz="3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600" kern="1200">
          <a:solidFill>
            <a:schemeClr val="bg1"/>
          </a:solidFill>
          <a:latin typeface="+mn-lt"/>
          <a:ea typeface="+mn-ea"/>
          <a:cs typeface="+mn-cs"/>
        </a:defRPr>
      </a:lvl4pPr>
      <a:lvl5pPr marL="2171700" indent="-3429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v"/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4A6D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9"/>
          <p:cNvSpPr/>
          <p:nvPr/>
        </p:nvSpPr>
        <p:spPr>
          <a:xfrm rot="5400000">
            <a:off x="5730240" y="396240"/>
            <a:ext cx="731520" cy="12191998"/>
          </a:xfrm>
          <a:prstGeom prst="rect">
            <a:avLst/>
          </a:prstGeom>
          <a:solidFill>
            <a:srgbClr val="2E75B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49"/>
          <p:cNvSpPr txBox="1"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Arial"/>
              <a:buNone/>
              <a:defRPr sz="3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49"/>
          <p:cNvSpPr txBox="1"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191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Char char="‒"/>
              <a:defRPr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ourier New"/>
              <a:buChar char="o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❖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49"/>
          <p:cNvSpPr txBox="1">
            <a:spLocks noGrp="1"/>
          </p:cNvSpPr>
          <p:nvPr>
            <p:ph type="sldNum" idx="12"/>
          </p:nvPr>
        </p:nvSpPr>
        <p:spPr>
          <a:xfrm>
            <a:off x="9296400" y="630967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748" r:id="rId7"/>
    <p:sldLayoutId id="2147483749" r:id="rId8"/>
    <p:sldLayoutId id="2147483750" r:id="rId9"/>
    <p:sldLayoutId id="214748365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ginfo.legislature.ca.gov/faces/billNavClient.xhtml?bill_id=202120220SB154" TargetMode="External"/><Relationship Id="rId2" Type="http://schemas.openxmlformats.org/officeDocument/2006/relationships/hyperlink" Target="https://www.ebudget.ca.gov/FullBudgetSummary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eginfo.legislature.ca.gov/faces/billNavClient.xhtml?bill_id=202120220AB181" TargetMode="External"/><Relationship Id="rId4" Type="http://schemas.openxmlformats.org/officeDocument/2006/relationships/hyperlink" Target="https://leginfo.legislature.ca.gov/faces/billNavClient.xhtml?bill_id=202120220AB210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ca.gov/ls/ex/elopinfo.asp#elopfaqs" TargetMode="External"/><Relationship Id="rId7" Type="http://schemas.openxmlformats.org/officeDocument/2006/relationships/hyperlink" Target="mailto:ExpandedLearning@cde.ca.gov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fterschoolnetwork.org/elo-program" TargetMode="External"/><Relationship Id="rId5" Type="http://schemas.openxmlformats.org/officeDocument/2006/relationships/hyperlink" Target="https://www.cde.ca.gov/ls/ex/elofaq.asp" TargetMode="External"/><Relationship Id="rId4" Type="http://schemas.openxmlformats.org/officeDocument/2006/relationships/hyperlink" Target="https://www.cde.ca.gov/ls/ex/documents/elopprogplanguide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gs.ca.gov/OPSC/Services/Page-Content/Office-of-Public-School-Construction-Services-List-Folder/Access-Full-Day-Kindergarten-Facilities-Grant-Program-Fundin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Lindsey.Gordon@dgs.ca.gov" TargetMode="External"/><Relationship Id="rId4" Type="http://schemas.openxmlformats.org/officeDocument/2006/relationships/hyperlink" Target="mailto:Joshua.Potter@dgs.ca.go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UPK@cde.ca.gov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3.xml"/><Relationship Id="rId4" Type="http://schemas.openxmlformats.org/officeDocument/2006/relationships/hyperlink" Target="https://www.cde.ca.gov/ci/gs/e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ca.gov/sp/cd/ci/assignments.as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0.xml"/><Relationship Id="rId5" Type="http://schemas.openxmlformats.org/officeDocument/2006/relationships/hyperlink" Target="mailto:EEDTitle5@cde.ca.gov" TargetMode="External"/><Relationship Id="rId4" Type="http://schemas.openxmlformats.org/officeDocument/2006/relationships/hyperlink" Target="https://www.cde.ca.gov/fg/aa/cd/faad.asp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educatorstogether.org/groups/e0cfjrjf/upk-p-3" TargetMode="External"/><Relationship Id="rId7" Type="http://schemas.openxmlformats.org/officeDocument/2006/relationships/hyperlink" Target="https://www.cde.ca.gov/ls/ex/sosexplearncontacts.asp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de.ca.gov/ci/gs/em/upkofficehours.asp" TargetMode="External"/><Relationship Id="rId5" Type="http://schemas.openxmlformats.org/officeDocument/2006/relationships/hyperlink" Target="https://www.cde.ca.gov/ci/gs/em/kinderfaq.asp" TargetMode="External"/><Relationship Id="rId4" Type="http://schemas.openxmlformats.org/officeDocument/2006/relationships/hyperlink" Target="https://www.cde.ca.gov/ci/gs/e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2D5E9-546C-4D65-AA9D-B7400DA22F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87580" y="53502"/>
            <a:ext cx="12254442" cy="5036658"/>
          </a:xfrm>
        </p:spPr>
        <p:txBody>
          <a:bodyPr>
            <a:normAutofit/>
          </a:bodyPr>
          <a:lstStyle/>
          <a:p>
            <a:br>
              <a:rPr lang="en-US" sz="3000" b="1">
                <a:latin typeface="Arial" panose="020B0604020202020204" pitchFamily="34" charset="0"/>
                <a:ea typeface="+mj-lt"/>
                <a:cs typeface="Arial" panose="020B0604020202020204" pitchFamily="34" charset="0"/>
              </a:rPr>
            </a:br>
            <a:r>
              <a:rPr lang="en-US" sz="5000" b="1">
                <a:latin typeface="Arial"/>
                <a:ea typeface="+mj-lt"/>
                <a:cs typeface="Arial"/>
              </a:rPr>
              <a:t>Universal </a:t>
            </a:r>
            <a:r>
              <a:rPr lang="en-US" sz="5000" b="1" err="1">
                <a:latin typeface="Arial"/>
                <a:ea typeface="+mj-lt"/>
                <a:cs typeface="Arial"/>
              </a:rPr>
              <a:t>PreKindergarten</a:t>
            </a:r>
            <a:r>
              <a:rPr lang="en-US" sz="5000" b="1">
                <a:latin typeface="Arial"/>
                <a:ea typeface="+mj-lt"/>
                <a:cs typeface="Arial"/>
              </a:rPr>
              <a:t> (UPK) Implementation</a:t>
            </a:r>
            <a:br>
              <a:rPr lang="en-US" sz="5000" b="1">
                <a:latin typeface="Arial"/>
                <a:ea typeface="+mj-lt"/>
                <a:cs typeface="Arial"/>
              </a:rPr>
            </a:br>
            <a:r>
              <a:rPr lang="en-US" sz="5000" b="1">
                <a:latin typeface="Arial"/>
                <a:ea typeface="+mj-lt"/>
                <a:cs typeface="Arial"/>
              </a:rPr>
              <a:t>Office Hour </a:t>
            </a:r>
            <a:br>
              <a:rPr lang="en-US" sz="5000" b="1">
                <a:latin typeface="Arial"/>
                <a:ea typeface="+mj-lt"/>
                <a:cs typeface="Arial"/>
              </a:rPr>
            </a:br>
            <a:br>
              <a:rPr lang="en-US" sz="3000" b="1">
                <a:latin typeface="Arial" panose="020B0604020202020204" pitchFamily="34" charset="0"/>
                <a:ea typeface="+mj-lt"/>
                <a:cs typeface="Arial" panose="020B0604020202020204" pitchFamily="34" charset="0"/>
              </a:rPr>
            </a:br>
            <a:r>
              <a:rPr lang="en-US" sz="3600" b="1">
                <a:latin typeface="Arial"/>
                <a:ea typeface="+mj-lt"/>
                <a:cs typeface="Arial"/>
              </a:rPr>
              <a:t>Early Education Division (EED)</a:t>
            </a:r>
            <a:br>
              <a:rPr lang="en-US" sz="3000" b="1">
                <a:latin typeface="Arial" panose="020B0604020202020204" pitchFamily="34" charset="0"/>
                <a:ea typeface="+mj-lt"/>
                <a:cs typeface="Arial" panose="020B0604020202020204" pitchFamily="34" charset="0"/>
              </a:rPr>
            </a:br>
            <a:br>
              <a:rPr lang="en-US" sz="3000" b="1">
                <a:latin typeface="Arial" panose="020B0604020202020204" pitchFamily="34" charset="0"/>
                <a:ea typeface="+mj-lt"/>
                <a:cs typeface="Arial" panose="020B0604020202020204" pitchFamily="34" charset="0"/>
              </a:rPr>
            </a:br>
            <a:r>
              <a:rPr lang="en-US" sz="3000">
                <a:latin typeface="Arial"/>
                <a:ea typeface="+mj-lt"/>
                <a:cs typeface="Arial"/>
              </a:rPr>
              <a:t>  September 14, 2022</a:t>
            </a:r>
          </a:p>
        </p:txBody>
      </p:sp>
    </p:spTree>
    <p:extLst>
      <p:ext uri="{BB962C8B-B14F-4D97-AF65-F5344CB8AC3E}">
        <p14:creationId xmlns:p14="http://schemas.microsoft.com/office/powerpoint/2010/main" val="3201823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A301C-4D0C-A155-0124-313885053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86658"/>
            <a:ext cx="11887200" cy="1325563"/>
          </a:xfrm>
        </p:spPr>
        <p:txBody>
          <a:bodyPr/>
          <a:lstStyle/>
          <a:p>
            <a:r>
              <a:rPr lang="en-US">
                <a:latin typeface="Arial"/>
                <a:cs typeface="Calibri"/>
              </a:rPr>
              <a:t>Budget Resources</a:t>
            </a:r>
            <a:endParaRPr lang="en-US">
              <a:latin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8BCED-4A88-AEF7-CA3E-E51FD6209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60436"/>
            <a:ext cx="11887200" cy="54937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</a:pPr>
            <a:r>
              <a:rPr lang="en-US" sz="3000" dirty="0">
                <a:latin typeface="Arial"/>
                <a:ea typeface="+mn-lt"/>
                <a:cs typeface="+mn-lt"/>
              </a:rPr>
              <a:t>Final Budget Summary </a:t>
            </a:r>
            <a:endParaRPr lang="en-US" sz="3000" dirty="0">
              <a:latin typeface="Arial"/>
              <a:cs typeface="Calibri" panose="020F0502020204030204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E699"/>
                </a:solidFill>
                <a:latin typeface="Arial"/>
                <a:ea typeface="+mn-lt"/>
                <a:cs typeface="+mn-lt"/>
                <a:hlinkClick r:id="rId2" tooltip="Final Budget Summary 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https://www.ebudget.ca.gov/FullBudgetSummary.pdf</a:t>
            </a:r>
            <a:endParaRPr lang="en-US" dirty="0">
              <a:solidFill>
                <a:srgbClr val="FFE699"/>
              </a:solidFill>
              <a:latin typeface="Arial"/>
              <a:ea typeface="+mn-lt"/>
              <a:cs typeface="+mn-lt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</a:pPr>
            <a:r>
              <a:rPr lang="en-US" sz="3000" dirty="0">
                <a:latin typeface="Arial"/>
                <a:ea typeface="+mn-lt"/>
                <a:cs typeface="+mn-lt"/>
              </a:rPr>
              <a:t>Senate Bill (SB) 154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E699"/>
                </a:solidFill>
                <a:latin typeface="Arial"/>
                <a:ea typeface="+mn-lt"/>
                <a:cs typeface="+mn-lt"/>
                <a:hlinkClick r:id="rId3" tooltip="Senate Bill 15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https://leginfo.legislature.ca.gov/faces/billNavClient.xhtml?bill_id=202120220SB154</a:t>
            </a:r>
            <a:r>
              <a:rPr lang="en-US" dirty="0">
                <a:solidFill>
                  <a:srgbClr val="FFE699"/>
                </a:solidFill>
                <a:latin typeface="Arial"/>
                <a:ea typeface="+mn-lt"/>
                <a:cs typeface="+mn-lt"/>
              </a:rPr>
              <a:t> </a:t>
            </a:r>
            <a:endParaRPr lang="en-US" dirty="0">
              <a:solidFill>
                <a:srgbClr val="FFE699"/>
              </a:solidFill>
              <a:latin typeface="Arial"/>
              <a:cs typeface="Calibri" panose="020F0502020204030204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</a:pPr>
            <a:r>
              <a:rPr lang="en-US" sz="3000" dirty="0">
                <a:latin typeface="Arial"/>
                <a:ea typeface="+mn-lt"/>
                <a:cs typeface="+mn-lt"/>
              </a:rPr>
              <a:t>Assembly Bill (AB) 210 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E699"/>
                </a:solidFill>
                <a:latin typeface="Arial"/>
                <a:ea typeface="+mn-lt"/>
                <a:cs typeface="+mn-lt"/>
                <a:hlinkClick r:id="rId4" tooltip="Assembly Bill 2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https://leginfo.legislature.ca.gov/faces/billNavClient.xhtml?bill_id=202120220AB210</a:t>
            </a:r>
            <a:r>
              <a:rPr lang="en-US" dirty="0">
                <a:solidFill>
                  <a:srgbClr val="FFE699"/>
                </a:solidFill>
                <a:latin typeface="Arial"/>
                <a:ea typeface="+mn-lt"/>
                <a:cs typeface="+mn-lt"/>
              </a:rPr>
              <a:t> </a:t>
            </a:r>
            <a:endParaRPr lang="en-US" dirty="0">
              <a:solidFill>
                <a:srgbClr val="FFE699"/>
              </a:solidFill>
              <a:latin typeface="Arial"/>
              <a:cs typeface="Calibri" panose="020F0502020204030204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</a:pPr>
            <a:r>
              <a:rPr lang="en-US" sz="3000" dirty="0">
                <a:latin typeface="Arial"/>
                <a:ea typeface="+mn-lt"/>
                <a:cs typeface="+mn-lt"/>
              </a:rPr>
              <a:t>AB 181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E699"/>
                </a:solidFill>
                <a:latin typeface="Arial"/>
                <a:ea typeface="+mn-lt"/>
                <a:cs typeface="+mn-lt"/>
                <a:hlinkClick r:id="rId5" tooltip="Assembly Bill 18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Bill Text - AB-181 Education finance: education omnibus budget trailer bill.</a:t>
            </a:r>
            <a:endParaRPr lang="en-US" dirty="0">
              <a:solidFill>
                <a:srgbClr val="FFE699"/>
              </a:solidFill>
              <a:latin typeface="Arial"/>
              <a:cs typeface="Calibri" panose="020F050202020403020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2D4F18-5E7E-E30B-5BE1-F8AF1514CC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38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07935-863F-4455-B31D-4E73900B0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9534"/>
            <a:ext cx="11887200" cy="1325563"/>
          </a:xfrm>
        </p:spPr>
        <p:txBody>
          <a:bodyPr>
            <a:normAutofit/>
          </a:bodyPr>
          <a:lstStyle/>
          <a:p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Expanded Learning Opportunities Program (ELO-P)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A690C-9CF2-47B2-8AC1-23C8476FF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31481"/>
            <a:ext cx="11887200" cy="4625266"/>
          </a:xfrm>
        </p:spPr>
        <p:txBody>
          <a:bodyPr>
            <a:norm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ELO-P Main Page: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tooltip="ELO-P Main Pag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https://www.cde.ca.gov/ls/ex/elopinfo.asp#elopfaqs</a:t>
            </a:r>
            <a:r>
              <a:rPr lang="en-US" sz="26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ELO-P Program Plan Guide: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tooltip="ELO-P Program Plan Gu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https://www.cde.ca.gov/ls/ex/documents/elopprogplanguide.pdf</a:t>
            </a:r>
            <a:r>
              <a:rPr lang="en-US" sz="26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ELO-P FAQs: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tooltip="ELO-P FAQ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https://www.cde.ca.gov/ls/ex/elofaq.asp</a:t>
            </a:r>
            <a:r>
              <a:rPr lang="en-US" sz="26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ELO-P Fireside Chats: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6" tooltip="ELO-P Fireside Chat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https://www.afterschoolnetwork.org/elo-program</a:t>
            </a:r>
            <a:r>
              <a:rPr lang="en-US" sz="26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ELO-P Email Box: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7" tooltip="ELO-P email box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ExpandedLearning@cde.ca.gov</a:t>
            </a:r>
            <a:endParaRPr lang="en-US" sz="2600" dirty="0">
              <a:solidFill>
                <a:srgbClr val="FFE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079C3C-D42E-4C68-BC12-BE236CBFE74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0980260" y="6172200"/>
            <a:ext cx="906940" cy="540070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400" dirty="0" smtClean="0">
                <a:latin typeface="Arial"/>
              </a:rPr>
              <a:t>11</a:t>
            </a:fld>
            <a:endParaRPr lang="en-US" sz="240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7237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07935-863F-4455-B31D-4E73900B0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83747"/>
            <a:ext cx="11887200" cy="1112448"/>
          </a:xfrm>
        </p:spPr>
        <p:txBody>
          <a:bodyPr/>
          <a:lstStyle/>
          <a:p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Facilities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A690C-9CF2-47B2-8AC1-23C8476FF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028701"/>
            <a:ext cx="11887200" cy="5143499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Access California Preschool, Transitional, Kindergarten and Full-Day Kindergarten Facilities Grant Program Funding (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FDK grant program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42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tooltip="Access California Preschool, Transitional, Kindergarten and Full-Day Kindergarten Facilities Grant Program Fundin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https://www.dgs.ca.gov/OPSC/Services/Page-Content/Office-of-Public-School-Construction-Services-List-Folder/Access-Full-Day-Kindergarten-Facilities-Grant-Program-Funding</a:t>
            </a:r>
            <a:endParaRPr lang="en-US" sz="4200" dirty="0">
              <a:solidFill>
                <a:srgbClr val="FFE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800"/>
              </a:spcAft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Facilities Contacts: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800"/>
              </a:spcAft>
            </a:pP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Joshua Potter</a:t>
            </a:r>
          </a:p>
          <a:p>
            <a:pPr lvl="2"/>
            <a:r>
              <a:rPr lang="en-US" sz="3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Phone: 279-946-8454</a:t>
            </a:r>
          </a:p>
          <a:p>
            <a:pPr lvl="2">
              <a:spcAft>
                <a:spcPts val="600"/>
              </a:spcAft>
            </a:pPr>
            <a:r>
              <a:rPr lang="en-US" sz="3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en-US" sz="38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tooltip="Joshua Potter emai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Joshua.Potter@dgs.ca.gov</a:t>
            </a:r>
            <a:r>
              <a:rPr lang="en-US" sz="38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1">
              <a:spcAft>
                <a:spcPts val="800"/>
              </a:spcAft>
            </a:pP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Lindsey Gordon</a:t>
            </a:r>
          </a:p>
          <a:p>
            <a:pPr lvl="2"/>
            <a:r>
              <a:rPr lang="en-US" sz="3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Phone: 279-946-8458</a:t>
            </a:r>
          </a:p>
          <a:p>
            <a:pPr lvl="2"/>
            <a:r>
              <a:rPr lang="en-US" sz="3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en-US" sz="38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tooltip="Lindsey Gordon emai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Lindsey.Gordon@dgs.ca.gov</a:t>
            </a:r>
            <a:endParaRPr lang="en-US" sz="3800" dirty="0">
              <a:solidFill>
                <a:srgbClr val="FFE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079C3C-D42E-4C68-BC12-BE236CBFE74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0980260" y="6172200"/>
            <a:ext cx="906940" cy="540070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400" dirty="0" smtClean="0">
                <a:latin typeface="Arial"/>
              </a:rPr>
              <a:t>12</a:t>
            </a:fld>
            <a:endParaRPr lang="en-US" sz="240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7725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DB00A-8284-43BE-9BF1-6A79D9174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613" y="-266981"/>
            <a:ext cx="118872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Welcome and Introductions</a:t>
            </a:r>
          </a:p>
        </p:txBody>
      </p:sp>
      <p:pic>
        <p:nvPicPr>
          <p:cNvPr id="12" name="Content Placeholder 11" descr="Collage of pictures of children with the words Everyone Belongs Todos Somos Unidos.">
            <a:extLst>
              <a:ext uri="{FF2B5EF4-FFF2-40B4-BE49-F238E27FC236}">
                <a16:creationId xmlns:a16="http://schemas.microsoft.com/office/drawing/2014/main" id="{908A3EF3-1CE7-4920-B920-377D486F51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283" y="886862"/>
            <a:ext cx="7591005" cy="5016500"/>
          </a:xfr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4E30B-7D8E-43F8-8C45-AC156E7F4A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74813-043C-43CB-9E82-7CAA19F3182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08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DCAAA-C1EE-F5F2-97D8-16DB09096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277" y="-56963"/>
            <a:ext cx="11887200" cy="1325563"/>
          </a:xfrm>
        </p:spPr>
        <p:txBody>
          <a:bodyPr/>
          <a:lstStyle/>
          <a:p>
            <a:r>
              <a:rPr lang="en-US" b="1" dirty="0">
                <a:latin typeface="Arial"/>
                <a:cs typeface="Arial"/>
              </a:rPr>
              <a:t>CDE Recent Webinars </a:t>
            </a:r>
            <a:endParaRPr lang="en-US" dirty="0"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E22C0-FBF5-F94B-62A6-484A2D1320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0531" y="1559140"/>
            <a:ext cx="11728962" cy="401776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3000"/>
              </a:spcAft>
            </a:pPr>
            <a:r>
              <a:rPr lang="en-US" sz="4000" dirty="0">
                <a:latin typeface="Arial"/>
                <a:ea typeface="Calibri"/>
                <a:cs typeface="Arial"/>
              </a:rPr>
              <a:t>Fiscal Year (FY) 2022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4000" dirty="0">
                <a:latin typeface="Arial"/>
                <a:ea typeface="Calibri"/>
                <a:cs typeface="Arial"/>
              </a:rPr>
              <a:t>23 Attendance Accounting and Instructional Time Requirements Webinar</a:t>
            </a:r>
          </a:p>
          <a:p>
            <a:r>
              <a:rPr lang="en-US" sz="4000" dirty="0">
                <a:latin typeface="Arial"/>
                <a:ea typeface="Calibri"/>
                <a:cs typeface="Arial"/>
              </a:rPr>
              <a:t>Early Education Division September Webinar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FAC527-2222-414B-87DD-1590DF08CC0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1458049" y="6246649"/>
            <a:ext cx="602428" cy="360371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133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0A6D8-6F7E-A1C7-CBAF-90033A3D9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74647"/>
            <a:ext cx="11887200" cy="1377829"/>
          </a:xfrm>
        </p:spPr>
        <p:txBody>
          <a:bodyPr>
            <a:normAutofit/>
          </a:bodyPr>
          <a:lstStyle/>
          <a:p>
            <a:r>
              <a:rPr lang="en-US" sz="4400">
                <a:ea typeface="+mj-lt"/>
                <a:cs typeface="+mj-lt"/>
              </a:rPr>
              <a:t>UPK Planning and Implementation </a:t>
            </a:r>
            <a:br>
              <a:rPr lang="en-US" sz="4400">
                <a:ea typeface="+mj-lt"/>
                <a:cs typeface="+mj-lt"/>
              </a:rPr>
            </a:br>
            <a:r>
              <a:rPr lang="en-US" sz="4400">
                <a:cs typeface="Arial"/>
              </a:rPr>
              <a:t>Key Dates</a:t>
            </a:r>
            <a:endParaRPr lang="en-US" sz="4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A9036-6809-04A4-00E4-F3E4D1A1E5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3433" y="1741813"/>
            <a:ext cx="12038567" cy="489210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br>
              <a:rPr lang="en-US" sz="2400" b="1" dirty="0">
                <a:ea typeface="+mn-lt"/>
                <a:cs typeface="+mn-lt"/>
              </a:rPr>
            </a:br>
            <a:r>
              <a:rPr lang="en-US" sz="3000" dirty="0">
                <a:ea typeface="+mn-lt"/>
                <a:cs typeface="+mn-lt"/>
              </a:rPr>
              <a:t>Local educational agencies (LEAs) and county offices of education (COEs) that received UPK Planning and Implementation grant funds must meet all deadlines for reporting as a condition of grant apportionment.</a:t>
            </a:r>
            <a:endParaRPr lang="en-US" sz="3000" b="1" dirty="0">
              <a:ea typeface="+mn-lt"/>
              <a:cs typeface="+mn-lt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800" b="1" dirty="0">
                <a:ea typeface="+mn-lt"/>
                <a:cs typeface="+mn-lt"/>
              </a:rPr>
              <a:t>August 19, 2022:</a:t>
            </a:r>
            <a:r>
              <a:rPr lang="en-US" sz="2800" dirty="0">
                <a:ea typeface="+mn-lt"/>
                <a:cs typeface="+mn-lt"/>
              </a:rPr>
              <a:t> UPK programmatic surveys was distributed </a:t>
            </a:r>
            <a:endParaRPr lang="en-US" sz="2800" dirty="0">
              <a:cs typeface="Arial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800" b="1" dirty="0">
                <a:ea typeface="+mn-lt"/>
                <a:cs typeface="+mn-lt"/>
              </a:rPr>
              <a:t>September 30, 2022:</a:t>
            </a:r>
            <a:r>
              <a:rPr lang="en-US" sz="2800" dirty="0">
                <a:ea typeface="+mn-lt"/>
                <a:cs typeface="+mn-lt"/>
              </a:rPr>
              <a:t> Final due date for survey submission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84E39-4C12-3DA2-4377-3A5FA1318D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31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342F5-561F-458C-9D9C-2EA10BCDB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45" y="-197983"/>
            <a:ext cx="11887200" cy="1325563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Asking Questions</a:t>
            </a:r>
            <a:endParaRPr lang="en-US" dirty="0"/>
          </a:p>
        </p:txBody>
      </p:sp>
      <p:pic>
        <p:nvPicPr>
          <p:cNvPr id="14" name="Content Placeholder 13" descr="Zoom Message &quot;What does UPK stand for?&quot;. An arrow is pointing to the thumbs up icon used for upvoting. Another arrow is pointing to a comment box used for responding to the message. ">
            <a:extLst>
              <a:ext uri="{FF2B5EF4-FFF2-40B4-BE49-F238E27FC236}">
                <a16:creationId xmlns:a16="http://schemas.microsoft.com/office/drawing/2014/main" id="{5BE5D171-9350-4C5E-86CC-21490AE8235D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5351"/>
            <a:ext cx="6511878" cy="1616690"/>
          </a:xfrm>
        </p:spPr>
      </p:pic>
      <p:pic>
        <p:nvPicPr>
          <p:cNvPr id="16" name="Content Placeholder 15" descr="Response to &quot;What does UPK stand for?&quot; reads &quot;And What's the difference between UPK and UTK?&quot; The thumbs up icon has a number 2 next to it, representing 2 upvotes.">
            <a:extLst>
              <a:ext uri="{FF2B5EF4-FFF2-40B4-BE49-F238E27FC236}">
                <a16:creationId xmlns:a16="http://schemas.microsoft.com/office/drawing/2014/main" id="{43473B19-D951-46B6-9B5F-81866D1029BD}"/>
              </a:ext>
            </a:extLst>
          </p:cNvPr>
          <p:cNvPicPr>
            <a:picLocks noGrp="1" noChangeAspect="1"/>
          </p:cNvPicPr>
          <p:nvPr>
            <p:ph sz="quarter" idx="1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298" y="2246137"/>
            <a:ext cx="5530902" cy="2365725"/>
          </a:xfrm>
        </p:spPr>
      </p:pic>
      <p:pic>
        <p:nvPicPr>
          <p:cNvPr id="18" name="Content Placeholder 17" descr="Image of Zoom tool bar that shows the participants with the number 15, Q&amp;A, Polls, Share Screen, Raise Hand circled in red, Record and Live Transcript.">
            <a:extLst>
              <a:ext uri="{FF2B5EF4-FFF2-40B4-BE49-F238E27FC236}">
                <a16:creationId xmlns:a16="http://schemas.microsoft.com/office/drawing/2014/main" id="{4456524C-40A4-4857-BB3C-16F94759C4FD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15" y="4905029"/>
            <a:ext cx="9155017" cy="919779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ED3182-859E-4EC7-8543-9AFE1F7D586E}"/>
              </a:ext>
            </a:extLst>
          </p:cNvPr>
          <p:cNvSpPr>
            <a:spLocks noGrp="1"/>
          </p:cNvSpPr>
          <p:nvPr>
            <p:ph type="sldNum" idx="10"/>
          </p:nvPr>
        </p:nvSpPr>
        <p:spPr>
          <a:xfrm>
            <a:off x="10980260" y="6338888"/>
            <a:ext cx="906940" cy="276999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400" dirty="0" smtClean="0">
                <a:latin typeface="Arial"/>
              </a:rPr>
              <a:t>5</a:t>
            </a:fld>
            <a:endParaRPr lang="en-US" sz="240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8941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8503B-2397-4BBD-8E0A-0AA11529F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6139" y="2116575"/>
            <a:ext cx="4037045" cy="1960903"/>
          </a:xfrm>
        </p:spPr>
        <p:txBody>
          <a:bodyPr>
            <a:normAutofit/>
          </a:bodyPr>
          <a:lstStyle/>
          <a:p>
            <a:r>
              <a:rPr lang="en-US" sz="4000" dirty="0">
                <a:cs typeface="Arial"/>
              </a:rPr>
              <a:t>Questions</a:t>
            </a:r>
            <a:br>
              <a:rPr lang="en-US" sz="4000" dirty="0">
                <a:cs typeface="Arial"/>
              </a:rPr>
            </a:br>
            <a:r>
              <a:rPr lang="en-US" sz="4000" dirty="0">
                <a:cs typeface="Arial"/>
              </a:rPr>
              <a:t>&amp;</a:t>
            </a:r>
            <a:br>
              <a:rPr lang="en-US" sz="4000" dirty="0">
                <a:cs typeface="Arial"/>
              </a:rPr>
            </a:br>
            <a:r>
              <a:rPr lang="en-US" sz="4000" dirty="0">
                <a:cs typeface="Arial"/>
              </a:rPr>
              <a:t>Answers</a:t>
            </a:r>
          </a:p>
        </p:txBody>
      </p:sp>
      <p:pic>
        <p:nvPicPr>
          <p:cNvPr id="8" name="Content Placeholder 8" descr="Child, outdoor in front of water table playing with a rubber water toy.">
            <a:extLst>
              <a:ext uri="{FF2B5EF4-FFF2-40B4-BE49-F238E27FC236}">
                <a16:creationId xmlns:a16="http://schemas.microsoft.com/office/drawing/2014/main" id="{627D138C-718F-47A7-9ACB-E9D6B57F090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343" y="438539"/>
            <a:ext cx="7140668" cy="4772361"/>
          </a:xfr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F1B36E-31D8-4F6B-A342-9C9661356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2223" y="5379875"/>
            <a:ext cx="5852160" cy="84364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-1828800">
              <a:buNone/>
            </a:pPr>
            <a:r>
              <a:rPr lang="en-US" sz="2400" dirty="0">
                <a:ea typeface="+mn-lt"/>
                <a:cs typeface="+mn-lt"/>
              </a:rPr>
              <a:t>Photo Credit: </a:t>
            </a:r>
            <a:r>
              <a:rPr lang="en-US" sz="2400" dirty="0" err="1">
                <a:ea typeface="+mn-lt"/>
                <a:cs typeface="+mn-lt"/>
              </a:rPr>
              <a:t>Kidango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Decoto</a:t>
            </a:r>
            <a:r>
              <a:rPr lang="en-US" sz="2400" dirty="0">
                <a:ea typeface="+mn-lt"/>
                <a:cs typeface="+mn-lt"/>
              </a:rPr>
              <a:t> Center; Union City, 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41A327-3A17-46EA-BDFD-7B15909AB8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608DE-72A6-4621-8C24-CDFC0FE1ED3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69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E79"/>
        </a:solidFill>
        <a:effectLst/>
      </p:bgPr>
    </p:bg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Title"/>
          <p:cNvSpPr txBox="1"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Arial"/>
              <a:buNone/>
            </a:pPr>
            <a:r>
              <a:rPr lang="en-US" sz="4000" dirty="0"/>
              <a:t>Closing and Next Steps</a:t>
            </a:r>
            <a:endParaRPr sz="4000" dirty="0"/>
          </a:p>
        </p:txBody>
      </p:sp>
      <p:sp>
        <p:nvSpPr>
          <p:cNvPr id="497" name="Content Placeholder"/>
          <p:cNvSpPr txBox="1">
            <a:spLocks noGrp="1"/>
          </p:cNvSpPr>
          <p:nvPr>
            <p:ph type="body" idx="1"/>
          </p:nvPr>
        </p:nvSpPr>
        <p:spPr>
          <a:xfrm>
            <a:off x="-523956" y="1408659"/>
            <a:ext cx="13161723" cy="4279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1" indent="0" algn="ctr">
              <a:buNone/>
            </a:pPr>
            <a:endParaRPr lang="en-US" sz="3000" dirty="0"/>
          </a:p>
          <a:p>
            <a:pPr marL="457200" lvl="1" indent="0" algn="ctr">
              <a:lnSpc>
                <a:spcPct val="150000"/>
              </a:lnSpc>
              <a:buNone/>
            </a:pPr>
            <a:r>
              <a:rPr lang="en-US" sz="3000" dirty="0"/>
              <a:t>Inbox for questions and comments: </a:t>
            </a:r>
            <a:r>
              <a:rPr lang="en-US" sz="3000" dirty="0">
                <a:solidFill>
                  <a:schemeClr val="accent4">
                    <a:lumMod val="40000"/>
                    <a:lumOff val="60000"/>
                  </a:schemeClr>
                </a:solidFill>
                <a:hlinkClick r:id="rId3" tooltip="UPK email box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UPK</a:t>
            </a:r>
            <a:r>
              <a:rPr lang="en-US" sz="3000" u="sng" dirty="0">
                <a:solidFill>
                  <a:schemeClr val="accent4">
                    <a:lumMod val="40000"/>
                    <a:lumOff val="60000"/>
                  </a:schemeClr>
                </a:solidFill>
                <a:hlinkClick r:id="rId3" tooltip="UPK email box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@cde.ca.gov</a:t>
            </a:r>
            <a:r>
              <a:rPr lang="en-US" sz="3000" u="sng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 </a:t>
            </a:r>
            <a:endParaRPr lang="en-US" sz="3000" dirty="0"/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3000" dirty="0"/>
              <a:t>  We will post this week's slides on: </a:t>
            </a:r>
            <a:r>
              <a:rPr lang="en-US" sz="3000" u="sng" dirty="0">
                <a:solidFill>
                  <a:srgbClr val="FFE699"/>
                </a:solidFill>
                <a:hlinkClick r:id="rId4" tooltip="CDE Elementary web pag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https://www.cde.ca.gov/ci/gs/em/</a:t>
            </a:r>
            <a:r>
              <a:rPr lang="en-US" sz="3000" dirty="0"/>
              <a:t> </a:t>
            </a:r>
          </a:p>
          <a:p>
            <a:pPr marL="0" indent="0" algn="ctr">
              <a:lnSpc>
                <a:spcPct val="150000"/>
              </a:lnSpc>
              <a:spcBef>
                <a:spcPts val="500"/>
              </a:spcBef>
              <a:buNone/>
            </a:pPr>
            <a:r>
              <a:rPr lang="en-US" sz="3000" dirty="0"/>
              <a:t>We look forward to more opportunities to discuss </a:t>
            </a:r>
          </a:p>
          <a:p>
            <a:pPr marL="0" indent="0" algn="ctr">
              <a:lnSpc>
                <a:spcPct val="150000"/>
              </a:lnSpc>
              <a:spcBef>
                <a:spcPts val="500"/>
              </a:spcBef>
              <a:buNone/>
            </a:pPr>
            <a:r>
              <a:rPr lang="en-US" sz="3000" dirty="0"/>
              <a:t>the implementation of UPK! </a:t>
            </a:r>
            <a:endParaRPr lang="en-US" sz="3000" b="1" dirty="0"/>
          </a:p>
          <a:p>
            <a:pPr marL="0" indent="0" algn="ctr">
              <a:lnSpc>
                <a:spcPct val="150000"/>
              </a:lnSpc>
              <a:spcBef>
                <a:spcPts val="500"/>
              </a:spcBef>
              <a:buNone/>
            </a:pPr>
            <a:r>
              <a:rPr lang="en-US" sz="3000" b="1" dirty="0"/>
              <a:t>Thank you!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C9CCE-4010-4F9D-A79A-FCE0DDB9DD1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0598226" y="6309676"/>
            <a:ext cx="1441373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146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65D0A-ACE7-4573-90AC-0580A2071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730" y="-94781"/>
            <a:ext cx="11887200" cy="83190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cs typeface="Arial"/>
              </a:rPr>
              <a:t>Resources</a:t>
            </a:r>
            <a:endParaRPr lang="en-US" sz="4000" dirty="0">
              <a:solidFill>
                <a:schemeClr val="bg1"/>
              </a:solidFill>
              <a:cs typeface="Arial" panose="020B060402020202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BAFC1-8BE9-4377-8016-60D037472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392" y="602167"/>
            <a:ext cx="11887200" cy="551871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>
                <a:ea typeface="+mn-lt"/>
                <a:cs typeface="+mn-lt"/>
              </a:rPr>
              <a:t>Program Quality Implementation (PQI) Office Regional Consultants</a:t>
            </a:r>
            <a:r>
              <a:rPr lang="en-US" sz="2400" dirty="0">
                <a:ea typeface="+mn-lt"/>
                <a:cs typeface="+mn-lt"/>
              </a:rPr>
              <a:t> </a:t>
            </a:r>
            <a:endParaRPr lang="en-US" sz="2400" u="sng" dirty="0">
              <a:solidFill>
                <a:srgbClr val="FFFF80"/>
              </a:solidFill>
              <a:cs typeface="Arial" panose="020B0604020202020204"/>
            </a:endParaRPr>
          </a:p>
          <a:p>
            <a:pPr lvl="1">
              <a:spcBef>
                <a:spcPts val="1000"/>
              </a:spcBef>
              <a:spcAft>
                <a:spcPts val="1000"/>
              </a:spcAft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600" u="sng" dirty="0">
                <a:solidFill>
                  <a:schemeClr val="accent4">
                    <a:lumMod val="40000"/>
                    <a:lumOff val="60000"/>
                  </a:schemeClr>
                </a:solidFill>
                <a:cs typeface="Arial" panose="020B0604020202020204"/>
                <a:hlinkClick r:id="rId3" tooltip="EED Consultant Regional Assignments web pag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https://www.cde.ca.gov/sp/cd/ci/assignments.asp</a:t>
            </a:r>
            <a:endParaRPr lang="en-US" sz="2600" u="sng" dirty="0">
              <a:solidFill>
                <a:schemeClr val="accent4">
                  <a:lumMod val="40000"/>
                  <a:lumOff val="60000"/>
                </a:schemeClr>
              </a:solidFill>
              <a:cs typeface="Arial" panose="020B0604020202020204"/>
            </a:endParaRPr>
          </a:p>
          <a:p>
            <a:pPr lvl="2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/>
              </a:rPr>
              <a:t>Consultants are most easily reached by email </a:t>
            </a:r>
          </a:p>
          <a:p>
            <a:pPr lvl="2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/>
              </a:rPr>
              <a:t>or</a:t>
            </a:r>
            <a:r>
              <a:rPr lang="en-US" sz="2400" dirty="0">
                <a:ea typeface="+mn-lt"/>
                <a:cs typeface="+mn-lt"/>
              </a:rPr>
              <a:t> by phone at 916-322-6233</a:t>
            </a:r>
          </a:p>
          <a:p>
            <a:pPr marL="0" indent="-114300">
              <a:spcAft>
                <a:spcPts val="1000"/>
              </a:spcAft>
              <a:buNone/>
            </a:pPr>
            <a:r>
              <a:rPr lang="en-US" sz="2800" b="1" dirty="0">
                <a:ea typeface="+mn-lt"/>
                <a:cs typeface="+mn-lt"/>
              </a:rPr>
              <a:t>Early Education and Nutrition Fiscal Services (EENFS), Fiscal Apportionment Analyst Directory</a:t>
            </a:r>
            <a:endParaRPr lang="en-US" dirty="0">
              <a:ea typeface="+mn-lt"/>
              <a:cs typeface="+mn-lt"/>
            </a:endParaRPr>
          </a:p>
          <a:p>
            <a:pPr lvl="1">
              <a:spcAft>
                <a:spcPts val="1000"/>
              </a:spcAft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400" u="sng" dirty="0">
                <a:solidFill>
                  <a:schemeClr val="accent4">
                    <a:lumMod val="40000"/>
                    <a:lumOff val="60000"/>
                  </a:schemeClr>
                </a:solidFill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https://www.cde.ca.gov/fg/aa/cd/faad.asp</a:t>
            </a:r>
            <a:r>
              <a:rPr lang="en-US" sz="2400" u="sng" dirty="0">
                <a:solidFill>
                  <a:schemeClr val="accent4">
                    <a:lumMod val="40000"/>
                    <a:lumOff val="60000"/>
                  </a:schemeClr>
                </a:solidFill>
                <a:ea typeface="+mn-lt"/>
                <a:cs typeface="+mn-lt"/>
              </a:rPr>
              <a:t> </a:t>
            </a:r>
            <a:endParaRPr lang="en-US" sz="2400" dirty="0">
              <a:solidFill>
                <a:schemeClr val="accent4">
                  <a:lumMod val="40000"/>
                  <a:lumOff val="60000"/>
                </a:schemeClr>
              </a:solidFill>
              <a:ea typeface="+mn-lt"/>
              <a:cs typeface="+mn-lt"/>
            </a:endParaRPr>
          </a:p>
          <a:p>
            <a:pPr marL="0" indent="-114300">
              <a:spcAft>
                <a:spcPts val="1000"/>
              </a:spcAft>
              <a:buNone/>
            </a:pPr>
            <a:r>
              <a:rPr lang="en-US" sz="2800" b="1" dirty="0">
                <a:ea typeface="+mn-lt"/>
                <a:cs typeface="+mn-lt"/>
              </a:rPr>
              <a:t>Regulation Related Questions</a:t>
            </a:r>
            <a:endParaRPr lang="en-US" sz="2800" dirty="0">
              <a:cs typeface="Arial"/>
            </a:endParaRPr>
          </a:p>
          <a:p>
            <a:pPr lvl="1">
              <a:spcAft>
                <a:spcPts val="1000"/>
              </a:spcAft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cs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EEDTitle5@cde.ca.gov</a:t>
            </a:r>
            <a:endParaRPr lang="en-US" sz="2400" dirty="0">
              <a:solidFill>
                <a:schemeClr val="accent4">
                  <a:lumMod val="40000"/>
                  <a:lumOff val="60000"/>
                </a:schemeClr>
              </a:solidFill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74813-043C-43CB-9E82-7CAA19F3182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350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3C12D-470C-486C-91A9-EFC19201F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11887200" cy="914787"/>
          </a:xfrm>
        </p:spPr>
        <p:txBody>
          <a:bodyPr/>
          <a:lstStyle/>
          <a:p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UPK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F4096-E3D1-4761-9493-097D21AF2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8502"/>
            <a:ext cx="12192000" cy="577168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8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California Educators Together: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tooltip="California Educators Togethe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https://www.caeducatorstogether.org/groups/e0cfjrjf/upk-p-3</a:t>
            </a:r>
            <a:r>
              <a:rPr lang="en-US" sz="26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spcAft>
                <a:spcPts val="8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UPK Resources:</a:t>
            </a:r>
          </a:p>
          <a:p>
            <a:pPr lvl="1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tooltip="UPK Resource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https://www.cde.ca.gov/ci/gs/em/</a:t>
            </a:r>
            <a:endParaRPr lang="en-US" sz="2600" dirty="0">
              <a:solidFill>
                <a:srgbClr val="FFE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UPK FAQs:</a:t>
            </a:r>
          </a:p>
          <a:p>
            <a:pPr lvl="1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tooltip="UPK FAQ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https://www.cde.ca.gov/ci/gs/em/kinderfaq.asp</a:t>
            </a:r>
            <a:endParaRPr lang="en-US" sz="2600" dirty="0">
              <a:solidFill>
                <a:srgbClr val="FFE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UPK Office Hour:</a:t>
            </a:r>
          </a:p>
          <a:p>
            <a:pPr lvl="1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6" tooltip="UPK Office Hour web pag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https://www.cde.ca.gov/ci/gs/em/upkofficehours.asp</a:t>
            </a:r>
            <a:endParaRPr lang="en-US" sz="2600" dirty="0">
              <a:solidFill>
                <a:srgbClr val="FFE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System of Support for Expanded Learning:</a:t>
            </a:r>
          </a:p>
          <a:p>
            <a:pPr lvl="1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7" tooltip="System of Support for Expanded Learnin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https://www.cde.ca.gov/ls/ex/sosexplearncontacts.asp</a:t>
            </a:r>
            <a:endParaRPr lang="en-US" sz="2600" dirty="0">
              <a:solidFill>
                <a:srgbClr val="FFE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Kindergarten through Grade 12 (K-12) Omnibus Trailer Bill:</a:t>
            </a:r>
          </a:p>
          <a:p>
            <a:pPr lvl="1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600" strike="sngStrike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https://esd.dof.ca.gov/trailer-bill/public/trailerBill/pdf/527</a:t>
            </a:r>
            <a:r>
              <a:rPr lang="en-US" sz="26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[Link no longer available]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A559E4-5ED5-4739-8088-E953F1B7BD5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0980260" y="6172200"/>
            <a:ext cx="1006725" cy="503784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400" dirty="0" smtClean="0">
                <a:latin typeface="Arial"/>
              </a:rPr>
              <a:t>9</a:t>
            </a:fld>
            <a:endParaRPr lang="en-US" sz="240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8229720"/>
      </p:ext>
    </p:extLst>
  </p:cSld>
  <p:clrMapOvr>
    <a:masterClrMapping/>
  </p:clrMapOvr>
</p:sld>
</file>

<file path=ppt/theme/theme1.xml><?xml version="1.0" encoding="utf-8"?>
<a:theme xmlns:a="http://schemas.openxmlformats.org/drawingml/2006/main" name="CDE Set 1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CDE Set 5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DE Set 1">
  <a:themeElements>
    <a:clrScheme name="Custom 20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66"/>
      </a:hlink>
      <a:folHlink>
        <a:srgbClr val="FFC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DE Set 1">
  <a:themeElements>
    <a:clrScheme name="CDE Se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FFFF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DE Set 1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DE Set 2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DE Set 3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DE Set 4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DE Set 5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DE Set 6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DE Set 7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DE Set 1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E1E180"/>
      </a:hlink>
      <a:folHlink>
        <a:srgbClr val="FFC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DE Set 1">
  <a:themeElements>
    <a:clrScheme name="Custom 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E1E180"/>
      </a:hlink>
      <a:folHlink>
        <a:srgbClr val="FFC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7A379D3C8A3145B9B5460A5FBAA94E" ma:contentTypeVersion="12" ma:contentTypeDescription="Create a new document." ma:contentTypeScope="" ma:versionID="b9528dc1bcd2589b02bbc73bec2734cc">
  <xsd:schema xmlns:xsd="http://www.w3.org/2001/XMLSchema" xmlns:xs="http://www.w3.org/2001/XMLSchema" xmlns:p="http://schemas.microsoft.com/office/2006/metadata/properties" xmlns:ns2="d173ea53-e63a-4839-8c69-aececa15c404" xmlns:ns3="6a92aa00-d659-46d6-b4cf-e266ad63a1ef" targetNamespace="http://schemas.microsoft.com/office/2006/metadata/properties" ma:root="true" ma:fieldsID="40da850488f41daeafd5036038226fa5" ns2:_="" ns3:_="">
    <xsd:import namespace="d173ea53-e63a-4839-8c69-aececa15c404"/>
    <xsd:import namespace="6a92aa00-d659-46d6-b4cf-e266ad63a1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73ea53-e63a-4839-8c69-aececa15c4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92aa00-d659-46d6-b4cf-e266ad63a1e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a92aa00-d659-46d6-b4cf-e266ad63a1ef">
      <UserInfo>
        <DisplayName>Assadya Ross</DisplayName>
        <AccountId>33</AccountId>
        <AccountType/>
      </UserInfo>
      <UserInfo>
        <DisplayName>Sara Dawson</DisplayName>
        <AccountId>135</AccountId>
        <AccountType/>
      </UserInfo>
      <UserInfo>
        <DisplayName>Mai Thao</DisplayName>
        <AccountId>132</AccountId>
        <AccountType/>
      </UserInfo>
      <UserInfo>
        <DisplayName>Kim Nguyen</DisplayName>
        <AccountId>147</AccountId>
        <AccountType/>
      </UserInfo>
      <UserInfo>
        <DisplayName>Kerra Lancaster</DisplayName>
        <AccountId>292</AccountId>
        <AccountType/>
      </UserInfo>
      <UserInfo>
        <DisplayName>Sandra Flores</DisplayName>
        <AccountId>217</AccountId>
        <AccountType/>
      </UserInfo>
      <UserInfo>
        <DisplayName>Sandi Ridge</DisplayName>
        <AccountId>436</AccountId>
        <AccountType/>
      </UserInfo>
      <UserInfo>
        <DisplayName>Sandra Patitucci</DisplayName>
        <AccountId>79</AccountId>
        <AccountType/>
      </UserInfo>
      <UserInfo>
        <DisplayName>Virginia Early</DisplayName>
        <AccountId>115</AccountId>
        <AccountType/>
      </UserInfo>
      <UserInfo>
        <DisplayName>Jennifer Osalbo</DisplayName>
        <AccountId>169</AccountId>
        <AccountType/>
      </UserInfo>
      <UserInfo>
        <DisplayName>Bryan Boyd</DisplayName>
        <AccountId>461</AccountId>
        <AccountType/>
      </UserInfo>
      <UserInfo>
        <DisplayName>Diana Lua</DisplayName>
        <AccountId>218</AccountId>
        <AccountType/>
      </UserInfo>
      <UserInfo>
        <DisplayName>Angela Data</DisplayName>
        <AccountId>365</AccountId>
        <AccountType/>
      </UserInfo>
      <UserInfo>
        <DisplayName>Silvia Figueroa</DisplayName>
        <AccountId>146</AccountId>
        <AccountType/>
      </UserInfo>
      <UserInfo>
        <DisplayName>Olivia DeMarais</DisplayName>
        <AccountId>95</AccountId>
        <AccountType/>
      </UserInfo>
      <UserInfo>
        <DisplayName>Alana Pinsler</DisplayName>
        <AccountId>25</AccountId>
        <AccountType/>
      </UserInfo>
      <UserInfo>
        <DisplayName>Brianne Rood</DisplayName>
        <AccountId>14</AccountId>
        <AccountType/>
      </UserInfo>
      <UserInfo>
        <DisplayName>Stephen Propheter</DisplayName>
        <AccountId>10</AccountId>
        <AccountType/>
      </UserInfo>
      <UserInfo>
        <DisplayName>Stephanie Farland</DisplayName>
        <AccountId>433</AccountId>
        <AccountType/>
      </UserInfo>
      <UserInfo>
        <DisplayName>Benjamin Allen</DisplayName>
        <AccountId>60</AccountId>
        <AccountType/>
      </UserInfo>
      <UserInfo>
        <DisplayName>Sterling Williams</DisplayName>
        <AccountId>273</AccountId>
        <AccountType/>
      </UserInfo>
      <UserInfo>
        <DisplayName>Nadia Kersey</DisplayName>
        <AccountId>136</AccountId>
        <AccountType/>
      </UserInfo>
      <UserInfo>
        <DisplayName>Jen Taylor</DisplayName>
        <AccountId>462</AccountId>
        <AccountType/>
      </UserInfo>
      <UserInfo>
        <DisplayName>Teresa Maldonado</DisplayName>
        <AccountId>216</AccountId>
        <AccountType/>
      </UserInfo>
      <UserInfo>
        <DisplayName>Stacy Anagnostopoulos</DisplayName>
        <AccountId>359</AccountId>
        <AccountType/>
      </UserInfo>
      <UserInfo>
        <DisplayName>Crystal Devlin</DisplayName>
        <AccountId>38</AccountId>
        <AccountType/>
      </UserInfo>
      <UserInfo>
        <DisplayName>Shanna BirkholzVasquez</DisplayName>
        <AccountId>367</AccountId>
        <AccountType/>
      </UserInfo>
      <UserInfo>
        <DisplayName>Amira Elmallah</DisplayName>
        <AccountId>538</AccountId>
        <AccountType/>
      </UserInfo>
      <UserInfo>
        <DisplayName>Kate MoheyEldin</DisplayName>
        <AccountId>133</AccountId>
        <AccountType/>
      </UserInfo>
      <UserInfo>
        <DisplayName>Cassandra Lewis</DisplayName>
        <AccountId>80</AccountId>
        <AccountType/>
      </UserInfo>
      <UserInfo>
        <DisplayName>Niki Niknia</DisplayName>
        <AccountId>24</AccountId>
        <AccountType/>
      </UserInfo>
      <UserInfo>
        <DisplayName>Jayme Richards</DisplayName>
        <AccountId>586</AccountId>
        <AccountType/>
      </UserInfo>
      <UserInfo>
        <DisplayName>Carly Nodohara</DisplayName>
        <AccountId>54</AccountId>
        <AccountType/>
      </UserInfo>
      <UserInfo>
        <DisplayName>Yashima Daniels</DisplayName>
        <AccountId>159</AccountId>
        <AccountType/>
      </UserInfo>
      <UserInfo>
        <DisplayName>Lindsey Castillo</DisplayName>
        <AccountId>605</AccountId>
        <AccountType/>
      </UserInfo>
      <UserInfo>
        <DisplayName>Sheila Self</DisplayName>
        <AccountId>12</AccountId>
        <AccountType/>
      </UserInfo>
      <UserInfo>
        <DisplayName>Linda Morales</DisplayName>
        <AccountId>41</AccountId>
        <AccountType/>
      </UserInfo>
      <UserInfo>
        <DisplayName>Kim McMillan</DisplayName>
        <AccountId>82</AccountId>
        <AccountType/>
      </UserInfo>
      <UserInfo>
        <DisplayName>Danielle Davis</DisplayName>
        <AccountId>90</AccountId>
        <AccountType/>
      </UserInfo>
      <UserInfo>
        <DisplayName>Eddie Tanimoto</DisplayName>
        <AccountId>166</AccountId>
        <AccountType/>
      </UserInfo>
      <UserInfo>
        <DisplayName>Mai Xiong</DisplayName>
        <AccountId>42</AccountId>
        <AccountType/>
      </UserInfo>
      <UserInfo>
        <DisplayName>Amy Silva</DisplayName>
        <AccountId>138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0191934-4B4B-4A9C-BA31-51F13663C2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F79981-4D15-429D-AE2A-51E317984ECF}">
  <ds:schemaRefs>
    <ds:schemaRef ds:uri="6a92aa00-d659-46d6-b4cf-e266ad63a1ef"/>
    <ds:schemaRef ds:uri="d173ea53-e63a-4839-8c69-aececa15c40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A9B6559-0ED3-4D0D-99E2-1A30FBBF8114}">
  <ds:schemaRefs>
    <ds:schemaRef ds:uri="d173ea53-e63a-4839-8c69-aececa15c404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6a92aa00-d659-46d6-b4cf-e266ad63a1e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698</Words>
  <Application>Microsoft Office PowerPoint</Application>
  <PresentationFormat>Widescreen</PresentationFormat>
  <Paragraphs>93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13</vt:i4>
      </vt:variant>
      <vt:variant>
        <vt:lpstr>Slide Titles</vt:lpstr>
      </vt:variant>
      <vt:variant>
        <vt:i4>12</vt:i4>
      </vt:variant>
    </vt:vector>
  </HeadingPairs>
  <TitlesOfParts>
    <vt:vector size="32" baseType="lpstr">
      <vt:lpstr>Arial</vt:lpstr>
      <vt:lpstr>Calibri</vt:lpstr>
      <vt:lpstr>Cambria</vt:lpstr>
      <vt:lpstr>Courier New</vt:lpstr>
      <vt:lpstr>DM Sans</vt:lpstr>
      <vt:lpstr>Noto Sans Symbols</vt:lpstr>
      <vt:lpstr>Wingdings</vt:lpstr>
      <vt:lpstr>CDE Set 1</vt:lpstr>
      <vt:lpstr>CDE Set 2</vt:lpstr>
      <vt:lpstr>CDE Set 3</vt:lpstr>
      <vt:lpstr>CDE Set 4</vt:lpstr>
      <vt:lpstr>CDE Set 5</vt:lpstr>
      <vt:lpstr>CDE Set 6</vt:lpstr>
      <vt:lpstr>CDE Set 7</vt:lpstr>
      <vt:lpstr>CDE Set 1</vt:lpstr>
      <vt:lpstr>CDE Set 1</vt:lpstr>
      <vt:lpstr>CDE Set 5</vt:lpstr>
      <vt:lpstr>CDE Set 1</vt:lpstr>
      <vt:lpstr>CDE Set 1</vt:lpstr>
      <vt:lpstr>CDE Set 1</vt:lpstr>
      <vt:lpstr> Universal PreKindergarten (UPK) Implementation Office Hour   Early Education Division (EED)    September 14, 2022</vt:lpstr>
      <vt:lpstr>Welcome and Introductions</vt:lpstr>
      <vt:lpstr>CDE Recent Webinars </vt:lpstr>
      <vt:lpstr>UPK Planning and Implementation  Key Dates</vt:lpstr>
      <vt:lpstr>Asking Questions</vt:lpstr>
      <vt:lpstr>Questions &amp; Answers</vt:lpstr>
      <vt:lpstr>Closing and Next Steps</vt:lpstr>
      <vt:lpstr>Resources</vt:lpstr>
      <vt:lpstr>UPK Resources</vt:lpstr>
      <vt:lpstr>Budget Resources</vt:lpstr>
      <vt:lpstr>Expanded Learning Opportunities Program (ELO-P) Resources</vt:lpstr>
      <vt:lpstr>Facilities Resources</vt:lpstr>
    </vt:vector>
  </TitlesOfParts>
  <Company>California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EED September 14 UPK Office Hour - Elementary (CA Dept of Education)</dc:title>
  <dc:subject>Early Education May Universal PreKindergarten (UPK) Office Hour PowerPoint slides for the September 14 presentation posted on the CDE web page.</dc:subject>
  <dc:creator>Brandon Rood</dc:creator>
  <cp:lastModifiedBy>Alice Ludwig</cp:lastModifiedBy>
  <cp:revision>8</cp:revision>
  <dcterms:created xsi:type="dcterms:W3CDTF">2020-08-25T03:09:04Z</dcterms:created>
  <dcterms:modified xsi:type="dcterms:W3CDTF">2023-09-07T22:24:54Z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0x0101008C7A379D3C8A3145B9B5460A5FBAA94E</vt:lpwstr>
  </property>
</Properties>
</file>