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0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1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2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1"/>
    <p:sldMasterId id="2147483752" r:id="rId2"/>
    <p:sldMasterId id="2147483713" r:id="rId3"/>
    <p:sldMasterId id="2147483746" r:id="rId4"/>
    <p:sldMasterId id="2147483732" r:id="rId5"/>
    <p:sldMasterId id="2147483676" r:id="rId6"/>
    <p:sldMasterId id="2147483681" r:id="rId7"/>
    <p:sldMasterId id="2147483705" r:id="rId8"/>
    <p:sldMasterId id="2147483724" r:id="rId9"/>
    <p:sldMasterId id="2147483686" r:id="rId10"/>
    <p:sldMasterId id="2147483754" r:id="rId11"/>
    <p:sldMasterId id="2147483660" r:id="rId12"/>
    <p:sldMasterId id="2147483737" r:id="rId13"/>
  </p:sldMasterIdLst>
  <p:notesMasterIdLst>
    <p:notesMasterId r:id="rId26"/>
  </p:notesMasterIdLst>
  <p:handoutMasterIdLst>
    <p:handoutMasterId r:id="rId27"/>
  </p:handoutMasterIdLst>
  <p:sldIdLst>
    <p:sldId id="606" r:id="rId14"/>
    <p:sldId id="607" r:id="rId15"/>
    <p:sldId id="620" r:id="rId16"/>
    <p:sldId id="618" r:id="rId17"/>
    <p:sldId id="611" r:id="rId18"/>
    <p:sldId id="612" r:id="rId19"/>
    <p:sldId id="613" r:id="rId20"/>
    <p:sldId id="614" r:id="rId21"/>
    <p:sldId id="615" r:id="rId22"/>
    <p:sldId id="616" r:id="rId23"/>
    <p:sldId id="617" r:id="rId24"/>
    <p:sldId id="62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7" name="Auth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FF66"/>
    <a:srgbClr val="E9EBF5"/>
    <a:srgbClr val="4B6D0B"/>
    <a:srgbClr val="0B4A4A"/>
    <a:srgbClr val="6D0B4B"/>
    <a:srgbClr val="507C96"/>
    <a:srgbClr val="FDFDFE"/>
    <a:srgbClr val="B9AD8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99F2A-5C11-9F65-F373-787707156320}" v="1" dt="2023-04-12T22:26:00.810"/>
    <p1510:client id="{B3DAD0BC-AB83-4743-97E7-F61F3BF3F478}" v="71" dt="2023-04-12T22:39:17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5268" autoAdjust="0"/>
  </p:normalViewPr>
  <p:slideViewPr>
    <p:cSldViewPr snapToGrid="0">
      <p:cViewPr varScale="1">
        <p:scale>
          <a:sx n="86" d="100"/>
          <a:sy n="86" d="100"/>
        </p:scale>
        <p:origin x="9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microsoft.com/office/2018/10/relationships/authors" Target="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1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4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1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9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66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9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6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6"/>
          <p:cNvSpPr/>
          <p:nvPr/>
        </p:nvSpPr>
        <p:spPr>
          <a:xfrm>
            <a:off x="8127833" y="-4800"/>
            <a:ext cx="4064000" cy="6867600"/>
          </a:xfrm>
          <a:prstGeom prst="rect">
            <a:avLst/>
          </a:prstGeom>
          <a:gradFill>
            <a:gsLst>
              <a:gs pos="0">
                <a:srgbClr val="0070C0">
                  <a:alpha val="45098"/>
                </a:srgbClr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6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86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8" name="Google Shape;18;p86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59232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6"/>
          <p:cNvSpPr txBox="1">
            <a:spLocks noGrp="1"/>
          </p:cNvSpPr>
          <p:nvPr>
            <p:ph type="body" idx="1"/>
          </p:nvPr>
        </p:nvSpPr>
        <p:spPr>
          <a:xfrm>
            <a:off x="1045533" y="1936467"/>
            <a:ext cx="5284000" cy="4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53E43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924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97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25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1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1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1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1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506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2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2"/>
          <p:cNvSpPr txBox="1">
            <a:spLocks noGrp="1"/>
          </p:cNvSpPr>
          <p:nvPr>
            <p:ph type="body" idx="1"/>
          </p:nvPr>
        </p:nvSpPr>
        <p:spPr>
          <a:xfrm>
            <a:off x="352167" y="5913600"/>
            <a:ext cx="11230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6" name="Google Shape;46;p92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47" name="Google Shape;47;p92"/>
          <p:cNvSpPr/>
          <p:nvPr/>
        </p:nvSpPr>
        <p:spPr>
          <a:xfrm>
            <a:off x="-9333" y="5913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4026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Font typeface="Wingdings" panose="05000000000000000000" pitchFamily="2" charset="2"/>
              <a:buChar char="v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EB7F6-0C65-4A88-BD3C-24AC894FE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52400" y="1638300"/>
            <a:ext cx="5852160" cy="50159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A1727-E17E-46EE-B40A-8B7F00CA53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CF5B4F-051D-4897-BF09-E083248B0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+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3439D-32AA-4754-AD97-252E54ED4BF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4835525"/>
            <a:ext cx="7974013" cy="1038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A87D-85C9-4BBD-8D1E-3203C529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A87BF-A826-4874-BDE2-B9A134EE00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096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B5C1-0633-4795-ADB3-059D250CC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10EBA-E301-4C5E-B68C-5BFDDFA3A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CD1AD-FB7F-4DA9-85F9-024E38F0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17EA6-C039-485C-A5E5-5FB5F83B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E8819-0107-41C9-96EB-3076D9F0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E782-0684-4090-9D91-792D96C8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4633-AC42-4792-BF2D-1B99EFC96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9CD74-C926-4422-AEC0-34985B3E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A8AFA-BAA1-4E73-814E-F969D44D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0A52-4878-4C72-AEF5-FA27009F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369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06D8-8F90-42E2-B52A-04785567B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D9A98-A06C-4DAA-9E7F-6A3C2F7C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5B6F4-9A26-4120-AD3F-FF0C50C9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3D915-2088-4233-B013-C6E0BD2E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EAAF6-FA08-4F61-9276-07879243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401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453F-A9F2-4731-8B1F-AE8ECEAE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FC77-1495-44E8-AFAF-AD07D168F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59787-A531-4FD5-AEFF-9354C40A2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B117D-4D83-453D-81CD-A7331203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25A59-4060-4EF7-8A75-68DA587E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FF7B5-7D10-42C9-A89E-228A5A0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1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B7BE2-280D-4B49-8852-E305AA2D1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8DEE-91E3-44F8-A87B-A3888227A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BEE5D-450D-4115-AA4D-EB9EEE74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9FDD3-E8F3-4997-82E1-4DFDB5CED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44952-A7F4-4DE6-9114-E629B33AE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A7927-27C8-4CCE-BCC8-F228205D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19FD6-7AF5-402C-BE2F-AE884457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0DBA6-E90C-41FE-B797-05D34685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42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C658-D681-4EE0-9EC5-7E983D82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A1AF0-ECF4-4112-B05C-B49D21E0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9CE4-DABA-4420-96BC-06712A39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71E97-9B10-4AB1-BAB8-2DC2DCB3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54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55629-5AC2-4369-B584-8A15304E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ED282-C53A-4B93-BA52-31267324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37B18-DD01-4E01-8185-493D444A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34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8669-CD69-4DC0-A0EB-E391B2A16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2403C-0907-4B2D-9E0B-C17C4BCB9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06F59-0F2B-4711-97A2-D7D41981E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D0C71-EB38-40C2-B8BF-F8C5928F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04B22-B78F-43EA-B4F0-FC69E1E6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CD11C-ABB6-4298-AEF1-9097C613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15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689F0-ACDE-49C2-8756-43BCD322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12358-C227-420D-9F06-C13D7D2A8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4BBAC-7CE5-4CFE-9D57-FCADE46C5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1D09C-064C-449C-A7D0-AD4EC7F7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12E63-6FF9-4604-A9A4-058FAC14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5E318-EF8F-403B-B88A-427A1F6F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94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6433-2101-4A8F-B32F-82F144347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B8217-E958-4ED6-9FEF-68EF549F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91605-4A60-41DF-BAE4-5F8EBDE4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CD172-3E16-4FCF-9C46-1F59FA10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9F1A-EDD4-40A6-BE53-84430D6A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178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EBBD8-EEB4-4F05-BD9A-151C6418A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6D33D-B68F-4028-B469-64E7B80B9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0172C-AFA8-44DE-BB8D-33F78C4C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9BBAF-9AC3-4E05-956C-54743AC6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8A5C3-ED3E-4855-AB87-F15C797B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01004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4849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83610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03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4937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41183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63739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9C11-4AFE-037D-7D43-8D336EB6C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4D252-1A5E-E240-511C-80B8360E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D411-1465-FE99-CCAE-A94BF91F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F259-776A-5DF1-AB15-8C277554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590C-5F41-0518-EC91-EDCFA3F9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F9-31CB-416C-AC5F-F656B7E4C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3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0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9" r:id="rId2"/>
    <p:sldLayoutId id="2147483720" r:id="rId3"/>
    <p:sldLayoutId id="2147483730" r:id="rId4"/>
    <p:sldLayoutId id="2147483721" r:id="rId5"/>
    <p:sldLayoutId id="2147483710" r:id="rId6"/>
    <p:sldLayoutId id="2147483729" r:id="rId7"/>
    <p:sldLayoutId id="2147483723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7" r:id="rId2"/>
    <p:sldLayoutId id="2147483688" r:id="rId3"/>
    <p:sldLayoutId id="2147483689" r:id="rId4"/>
    <p:sldLayoutId id="2147483734" r:id="rId5"/>
    <p:sldLayoutId id="2147483735" r:id="rId6"/>
    <p:sldLayoutId id="2147483703" r:id="rId7"/>
    <p:sldLayoutId id="2147483690" r:id="rId8"/>
    <p:sldLayoutId id="2147483736" r:id="rId9"/>
    <p:sldLayoutId id="2147483691" r:id="rId10"/>
    <p:sldLayoutId id="2147483753" r:id="rId11"/>
    <p:sldLayoutId id="2147483738" r:id="rId12"/>
    <p:sldLayoutId id="2147483692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3E748-FD09-41EE-8893-801AAE50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8AAFB-F1FB-4FE7-B1F6-29F8EB379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159B2-6EFA-4E0F-90C9-E533DE103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9143-B2C5-4CF8-B8DF-FB08D99DCEA4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ECE29-7A30-4F55-8052-9892A1E20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D291-EEFD-4663-B5CF-A66B85ABE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5814-C419-4C3E-AB96-BDDB15816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9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37274-9532-496B-88C1-E5C8B9CD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fld id="{496352C5-DF58-44E9-A77B-67620FD6E8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6" r:id="rId2"/>
    <p:sldLayoutId id="2147483657" r:id="rId3"/>
    <p:sldLayoutId id="2147483658" r:id="rId4"/>
    <p:sldLayoutId id="2147483751" r:id="rId5"/>
    <p:sldLayoutId id="2147483722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11" r:id="rId2"/>
    <p:sldLayoutId id="2147483712" r:id="rId3"/>
    <p:sldLayoutId id="2147483744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9" r:id="rId3"/>
    <p:sldLayoutId id="214748374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2" r:id="rId2"/>
    <p:sldLayoutId id="2147483674" r:id="rId3"/>
    <p:sldLayoutId id="214748367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4" r:id="rId4"/>
    <p:sldLayoutId id="214748370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21DF1-DF34-4171-AB97-A671C0101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shua.Potter@dgs.ca.gov" TargetMode="External"/><Relationship Id="rId2" Type="http://schemas.openxmlformats.org/officeDocument/2006/relationships/hyperlink" Target="https://www.dgs.ca.gov/OPSC/Services/Page-Content/Office-of-Public-School-Construction-Services-List-Folder/Access-Full-Day-Kindergarten-Facilities-Grant-Program-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dsey.Gordon@dgs.ca.go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aa/cd/faad.asp" TargetMode="External"/><Relationship Id="rId2" Type="http://schemas.openxmlformats.org/officeDocument/2006/relationships/hyperlink" Target="https://www.cde.ca.gov/sp/cd/ci/assignment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EDTitle5@cde.ca.go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UPK@cde.c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e.ca.gov/ci/gs/em/upkofficehours.asp" TargetMode="External"/><Relationship Id="rId4" Type="http://schemas.openxmlformats.org/officeDocument/2006/relationships/hyperlink" Target="mailto:UPKPlanningGrant@cde.ca.g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ci/gs/em/" TargetMode="External"/><Relationship Id="rId2" Type="http://schemas.openxmlformats.org/officeDocument/2006/relationships/hyperlink" Target="https://www.caeducatorstogether.org/groups/e0cfjrjf/upk-p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ls/ex/sosexplearncontacts.asp" TargetMode="External"/><Relationship Id="rId5" Type="http://schemas.openxmlformats.org/officeDocument/2006/relationships/hyperlink" Target="https://www.cde.ca.gov/ci/gs/em/upkofficehours.asp" TargetMode="External"/><Relationship Id="rId4" Type="http://schemas.openxmlformats.org/officeDocument/2006/relationships/hyperlink" Target="https://www.cde.ca.gov/ci/gs/em/kinderfaq.a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ls/ex/documents/elopprogplanguide.pdf" TargetMode="External"/><Relationship Id="rId2" Type="http://schemas.openxmlformats.org/officeDocument/2006/relationships/hyperlink" Target="https://www.cde.ca.gov/ls/ex/elopinfo.asp#elopfaq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xpandedLearning@cde.ca.gov" TargetMode="External"/><Relationship Id="rId5" Type="http://schemas.openxmlformats.org/officeDocument/2006/relationships/hyperlink" Target="https://www.afterschoolnetwork.org/elo-program" TargetMode="External"/><Relationship Id="rId4" Type="http://schemas.openxmlformats.org/officeDocument/2006/relationships/hyperlink" Target="https://www.cde.ca.gov/ls/ex/elofaq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51AC6B-1609-4C57-A2E6-A5C3E360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5" y="-85450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dirty="0"/>
          </a:p>
        </p:txBody>
      </p:sp>
      <p:pic>
        <p:nvPicPr>
          <p:cNvPr id="8" name="Content Placeholder 7" descr="Collage of preschool children with the words &quot;Everyone Belongs, Todos Somos Unidos&quot;.">
            <a:extLst>
              <a:ext uri="{FF2B5EF4-FFF2-40B4-BE49-F238E27FC236}">
                <a16:creationId xmlns:a16="http://schemas.microsoft.com/office/drawing/2014/main" id="{DF38615F-14EA-4D57-8382-11D5C1745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29" y="1181100"/>
            <a:ext cx="7319364" cy="48369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77EFD-DD1A-4CC7-BBA6-A1C3B95B32D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065101" y="6181627"/>
            <a:ext cx="972927" cy="501977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0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FADE5-51D3-49CF-9B4F-1ACC6DDA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07" y="-154420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Facilities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A7C7-5BB9-47CA-8D36-F1E0B3F95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40" y="978424"/>
            <a:ext cx="11887200" cy="5015901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spcBef>
                <a:spcPts val="6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Access California Preschool, Transitional, Kindergarten and Full-Day Kindergarten (FDK) Facilities Grant Program Funding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Access California Preschool, Transitional, Kindergarten and Full-Day Kindergarten Facilities Grant Program Fun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https://www.dgs.ca.gov/OPSC/Services/Page-Content/Office-of-Public-School-Construction-Services-List-Folder/Access-Full-Day-Kindergarten-Facilities-Grant-Program-Funding</a:t>
            </a:r>
            <a:endParaRPr lang="en-US" sz="42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Bef>
                <a:spcPts val="12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Facilities Contacts: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Joshua Potter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279-946-8454</a:t>
            </a:r>
          </a:p>
          <a:p>
            <a:pPr marL="1485900" lvl="2" indent="-571500">
              <a:spcAft>
                <a:spcPts val="600"/>
              </a:spcAft>
            </a:pP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Joshua Potter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Joshua.Potter@dgs.ca.gov</a:t>
            </a:r>
            <a:endParaRPr lang="en-US" sz="38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Lindsey Gordon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279-946-8458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Lindsey Gordon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Lindsey.Gordon@dgs.ca.gov</a:t>
            </a:r>
            <a:endParaRPr lang="en-US" sz="38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7AA75-6413-40CC-99B9-E738A60DE99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6427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9DB4-7315-40E3-8BCF-B85F9A84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Other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8723-D836-4883-B982-68BBE8190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Program Quality Implementation (PQI) Office Regional Consultants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2" tooltip="Program Quality Implementation (PQI) Office Regional Consultants 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https://www.cde.ca.gov/sp/cd/ci/assignments.asp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Consultants are most easily reached by email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or by phone at 916-322-6233​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Early Education and Nutrition Fiscal Services (EENFS), Fiscal Apportionment Analyst Directory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3" tooltip="EENFS Fiscal Apportionment Analyst Directory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https://www.cde.ca.gov/fg/aa/cd/faad.asp</a:t>
            </a:r>
            <a:endParaRPr lang="en-US" sz="2600" dirty="0">
              <a:solidFill>
                <a:srgbClr val="FFE699"/>
              </a:solidFill>
              <a:latin typeface="Arial"/>
              <a:cs typeface="Arial"/>
            </a:endParaRP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Regulation Related Questions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4" tooltip="Title 5 Regu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EEDTitle5@cde.ca.gov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6BABF-B55A-4211-AD82-6E9699CB8E6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8312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16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30908E-D199-4E52-BCC7-7ED52B01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11" y="816745"/>
            <a:ext cx="11887200" cy="1927193"/>
          </a:xfrm>
        </p:spPr>
        <p:txBody>
          <a:bodyPr>
            <a:normAutofit fontScale="90000"/>
          </a:bodyPr>
          <a:lstStyle/>
          <a:p>
            <a:pPr marL="0" indent="0">
              <a:spcAft>
                <a:spcPts val="240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look forward to more opportunities to discuss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UPK! </a:t>
            </a:r>
            <a:br>
              <a:rPr lang="en-US" b="1" dirty="0">
                <a:solidFill>
                  <a:srgbClr val="FFFFFF"/>
                </a:solidFill>
                <a:cs typeface="Segoe UI"/>
              </a:rPr>
            </a:br>
            <a:r>
              <a:rPr lang="en-US" b="1" dirty="0">
                <a:solidFill>
                  <a:srgbClr val="FFFFFF"/>
                </a:solidFill>
                <a:cs typeface="Segoe UI"/>
              </a:rPr>
              <a:t>Thank you!</a:t>
            </a:r>
            <a:r>
              <a:rPr lang="en-US" dirty="0">
                <a:cs typeface="Segoe UI"/>
              </a:rPr>
              <a:t>​</a:t>
            </a:r>
            <a:br>
              <a:rPr lang="en-US" dirty="0">
                <a:cs typeface="Segoe UI"/>
              </a:rPr>
            </a:br>
            <a:br>
              <a:rPr lang="en-US" dirty="0">
                <a:cs typeface="Segoe UI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AA83B-2A18-420E-8A55-2A67EA32A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FE6D9A-BC1F-48E1-94EE-C0D4C4F4D0E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27411" y="5092978"/>
            <a:ext cx="6518429" cy="10382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cs typeface="Segoe UI"/>
              </a:rPr>
              <a:t>California Department of Education </a:t>
            </a:r>
          </a:p>
          <a:p>
            <a:pPr marL="0" indent="0" algn="ctr">
              <a:buNone/>
            </a:pPr>
            <a:r>
              <a:rPr lang="en-US" dirty="0">
                <a:cs typeface="Segoe UI"/>
              </a:rPr>
              <a:t>April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9E9D3-173D-4136-BAF1-D29AA009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6" y="-17327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P-3 Upcoming Webinars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0AF92-083F-4CD4-8568-F0EF4362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" y="1457888"/>
            <a:ext cx="11887200" cy="39422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P-3 Webinar: Transition to Elementary School Toolkit </a:t>
            </a:r>
          </a:p>
          <a:p>
            <a:pPr lvl="1">
              <a:spcAft>
                <a:spcPts val="3000"/>
              </a:spcAft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2023 at 3:30pm</a:t>
            </a:r>
          </a:p>
          <a:p>
            <a:pPr rtl="0"/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P-3 Webinar: The Importance of Play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August (Date to be determine [TBD]), 2023 at 3:30pm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77AF-808E-4FA2-BEBE-BF18C474CA3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59" y="6172200"/>
            <a:ext cx="1102883" cy="611155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2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9E9D3-173D-4136-BAF1-D29AA009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33" y="74645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Upcoming Dual Language Learner Support Webinar Series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0AF92-083F-4CD4-8568-F0EF4362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" y="1821783"/>
            <a:ext cx="11829691" cy="47143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Part One</a:t>
            </a:r>
            <a:r>
              <a:rPr lang="en-US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Identifying Dual Language Learners (DLLs) in California State Preschool Programs (CSPPs)</a:t>
            </a:r>
            <a:endParaRPr lang="en-US" dirty="0">
              <a:effectLst/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Part Two </a:t>
            </a:r>
            <a:r>
              <a:rPr lang="en-US" b="1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May </a:t>
            </a: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16</a:t>
            </a:r>
            <a:r>
              <a:rPr lang="en-US" b="1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2023</a:t>
            </a: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3:00-4:30pm</a:t>
            </a:r>
            <a:r>
              <a:rPr lang="en-US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Data Reporting DLLs in CSPPs </a:t>
            </a:r>
            <a:endParaRPr lang="en-US" dirty="0">
              <a:effectLst/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Part Three June 13, </a:t>
            </a:r>
            <a:r>
              <a:rPr lang="en-US" b="1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2023</a:t>
            </a:r>
            <a:r>
              <a:rPr lang="en-US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3:00-4:30pm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: Supporting DLLs in CSPPs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77AF-808E-4FA2-BEBE-BF18C474CA3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59" y="6172200"/>
            <a:ext cx="1102883" cy="611155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2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9E9D3-173D-4136-BAF1-D29AA009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6" y="-17327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Elephants and Rumors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0AF92-083F-4CD4-8568-F0EF4362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6" y="1152290"/>
            <a:ext cx="11887200" cy="522444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Rumor: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local educational agencies (LEAs) need to develop a plan for the 2022–23 Universal PreKindergarten Planning &amp; Implementation (UPK P&amp;I) Grant. 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Truth: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Only LEAs that did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develop the plan required for the 2021–22 UPK P&amp;I Grant, are required to develop a plan for the 2022–23 UPK P&amp;I Grant. This plan should have been presented for consideration to the governing board or body at a public meeting by March 30, 2023.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Rumor: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no changes to allowable fund usage for the 2022–23 UPK P&amp;I grant?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Truth: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2022–23 UPK P&amp;I Grant now includes classroom operating costs as an allowable expense. These funds now cover costs associated with expanding Transitional Kindergarten (TK) age eligibility faster than required by law.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77AF-808E-4FA2-BEBE-BF18C474CA3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59" y="6172200"/>
            <a:ext cx="1102883" cy="611155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4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4480-ECF5-4281-B4F5-51E84591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7" y="-150765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Asking Questions</a:t>
            </a:r>
            <a:endParaRPr lang="en-US" dirty="0"/>
          </a:p>
        </p:txBody>
      </p:sp>
      <p:pic>
        <p:nvPicPr>
          <p:cNvPr id="9" name="Content Placeholder 8" descr="Zoom Message &quot;What does UPK stand for?&quot;. An arrow is pointing to the thumbs up icon used for upvoting. Another arrow is pointing to a comment box used for responding to the message. ">
            <a:extLst>
              <a:ext uri="{FF2B5EF4-FFF2-40B4-BE49-F238E27FC236}">
                <a16:creationId xmlns:a16="http://schemas.microsoft.com/office/drawing/2014/main" id="{B7322FEA-8266-4B91-86C9-170359D4D66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933060"/>
            <a:ext cx="6753270" cy="1674364"/>
          </a:xfrm>
        </p:spPr>
      </p:pic>
      <p:pic>
        <p:nvPicPr>
          <p:cNvPr id="11" name="Content Placeholder 10" descr="Response to &quot;What does UPK stand for?&quot; reads &quot;And What's the difference between UPK and UTK?&quot; The thumbs up icon has a number 2 next to it, representing 2 upvotes.">
            <a:extLst>
              <a:ext uri="{FF2B5EF4-FFF2-40B4-BE49-F238E27FC236}">
                <a16:creationId xmlns:a16="http://schemas.microsoft.com/office/drawing/2014/main" id="{A2AB4EF3-8BC6-429F-941C-A98D884076A4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25" y="2349573"/>
            <a:ext cx="5492561" cy="2352863"/>
          </a:xfrm>
        </p:spPr>
      </p:pic>
      <p:pic>
        <p:nvPicPr>
          <p:cNvPr id="17" name="Content Placeholder 16" descr="Image of Zoom tool bar that shows the participants with the number 15, Q&amp;A, Polls, Share Screen, Raise Hand circled in red, Record and Live Transcript.">
            <a:extLst>
              <a:ext uri="{FF2B5EF4-FFF2-40B4-BE49-F238E27FC236}">
                <a16:creationId xmlns:a16="http://schemas.microsoft.com/office/drawing/2014/main" id="{840A64C3-A943-4D49-B6A9-A7AC9D3A6FC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" y="5054471"/>
            <a:ext cx="9548340" cy="96377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33F2E-364D-47C6-B224-51A8F6BFD44E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89591" y="5948264"/>
            <a:ext cx="990916" cy="76044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0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2F54-B412-421F-838D-64723D6B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809" y="1838045"/>
            <a:ext cx="6297038" cy="28506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Questions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&amp;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Answers</a:t>
            </a:r>
            <a:endParaRPr lang="en-US" dirty="0"/>
          </a:p>
        </p:txBody>
      </p:sp>
      <p:pic>
        <p:nvPicPr>
          <p:cNvPr id="9" name="Content Placeholder 8" descr="Child, outdoor playing with water and toy.">
            <a:extLst>
              <a:ext uri="{FF2B5EF4-FFF2-40B4-BE49-F238E27FC236}">
                <a16:creationId xmlns:a16="http://schemas.microsoft.com/office/drawing/2014/main" id="{9BB285BF-61C8-499B-9A87-A9D98B24320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0" y="468232"/>
            <a:ext cx="7285664" cy="485279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037A9-DD3F-438F-A2B4-563322520F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186" y="5476335"/>
            <a:ext cx="7431933" cy="827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Photo Credit: Kidango Decoto Center; Union City, CA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18083-0584-40FD-A0CE-87D43E541B08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80260" y="6172200"/>
            <a:ext cx="906940" cy="53015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1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C790-3272-4D6F-8217-8A344A1D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26" y="-69579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Closing and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520B5-2566-4DC1-8601-03436C672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19" y="1166960"/>
            <a:ext cx="11887200" cy="5015901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Inbox for questions and comments: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UPK@cde.ca.gov</a:t>
            </a:r>
            <a:r>
              <a:rPr lang="en-US" sz="27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Inbox for UPK P&amp;I Grant questions: 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UPK P&amp;I Grant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UPKPlanningGrant@cde.ca.gov</a:t>
            </a:r>
            <a:endParaRPr lang="en-US" sz="27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post this week's </a:t>
            </a:r>
            <a:r>
              <a:rPr lang="en-US" sz="3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soon</a:t>
            </a: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4200"/>
              </a:spcAft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5" tooltip="Universal PreKindergarten Office Hours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r>
              <a:rPr lang="en-US" sz="27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endParaRPr lang="en-US" sz="27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70ACC-3615-4A61-9BF7-D80CB706BF7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37789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5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6B58-940E-4C40-9999-38EFAFF0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92126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UPK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8F38-2CF9-41E1-959A-9C0450639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9" y="1119825"/>
            <a:ext cx="11887200" cy="5015901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California Educators Together: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California Educators Togeth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https://www.caeducatorstogether.org/groups/e0cfjrjf/upk-p-3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Resources: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Resourc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frequently asked questions (FAQs):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UPK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https://www.cde.ca.gov/ci/gs/em/kinderfaq.asp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Office Hour: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UPK Office Hour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System of Support for Expanded Learning: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/>
                <a:cs typeface="Arial"/>
                <a:hlinkClick r:id="rId6" tooltip="System of Support for Expanded Learn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https://www.cde.ca.gov/ls/ex/sosexplearncontacts.asp</a:t>
            </a:r>
            <a:endParaRPr lang="en-US" sz="2400" dirty="0">
              <a:solidFill>
                <a:srgbClr val="FFE699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284F0-06D5-4CBE-967A-8E0E4FD16A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2656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3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F960-DEEE-442C-9580-0FAD0633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Expanded Learning Opportunities Program (ELO-P)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865C-0814-4E5F-A930-7EFFAD93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600" dirty="0">
                <a:latin typeface="Arial"/>
                <a:cs typeface="Arial"/>
              </a:rPr>
              <a:t>ELO-P Main Page: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ELO-P Main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https://www.cde.ca.gov/ls/ex/elopinfo.asp#elopfaqs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Program Plan Guide: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ELO-P Program Plan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https://www.cde.ca.gov/ls/ex/documents/elopprogplanguide.pdf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FAQs: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ELO-P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https://www.cde.ca.gov/ls/ex/elofaq.asp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Fireside Chats: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ELO-P Fireside Cha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https://www.afterschoolnetwork.org/elo-program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Email Box: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ELO-P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ExpandedLearning@cde.ca.gov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F4D1A-6AED-4870-8798-99AB4E8CE3F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51140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46584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Widescreen</PresentationFormat>
  <Paragraphs>88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35" baseType="lpstr">
      <vt:lpstr>Arial</vt:lpstr>
      <vt:lpstr>Arial,Sans-Serif</vt:lpstr>
      <vt:lpstr>Calibri</vt:lpstr>
      <vt:lpstr>Calibri Light</vt:lpstr>
      <vt:lpstr>Cambria</vt:lpstr>
      <vt:lpstr>Courier New</vt:lpstr>
      <vt:lpstr>DM Sans</vt:lpstr>
      <vt:lpstr>Noto Sans Symbols</vt:lpstr>
      <vt:lpstr>Segoe UI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1</vt:lpstr>
      <vt:lpstr>CDE Set 5</vt:lpstr>
      <vt:lpstr>CDE Set 1</vt:lpstr>
      <vt:lpstr>Custom Design</vt:lpstr>
      <vt:lpstr>CDE Set 1</vt:lpstr>
      <vt:lpstr>CDE Set 1</vt:lpstr>
      <vt:lpstr>Welcome and Introductions</vt:lpstr>
      <vt:lpstr>P-3 Upcoming Webinars</vt:lpstr>
      <vt:lpstr>Upcoming Dual Language Learner Support Webinar Series</vt:lpstr>
      <vt:lpstr>Elephants and Rumors</vt:lpstr>
      <vt:lpstr>Asking Questions</vt:lpstr>
      <vt:lpstr>Questions​ &amp;​ Answers</vt:lpstr>
      <vt:lpstr>Closing and Next Steps</vt:lpstr>
      <vt:lpstr>UPK Resources</vt:lpstr>
      <vt:lpstr>Expanded Learning Opportunities Program (ELO-P) Resources</vt:lpstr>
      <vt:lpstr>Facilities Resources</vt:lpstr>
      <vt:lpstr>Other Resources</vt:lpstr>
      <vt:lpstr>We look forward to more opportunities to discuss ​ the implementation of UPK!  Thank you!​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UPK Office Hours Slides - Elementary (CA Dept of Education)</dc:title>
  <dc:subject>Powerpoint slides used for the April 12, 2023 Universal Prekindergarten (UPK) Office Hours.</dc:subject>
  <dc:creator/>
  <cp:lastModifiedBy/>
  <cp:revision>1</cp:revision>
  <dcterms:created xsi:type="dcterms:W3CDTF">2023-04-13T17:07:39Z</dcterms:created>
  <dcterms:modified xsi:type="dcterms:W3CDTF">2023-04-14T21:01:59Z</dcterms:modified>
</cp:coreProperties>
</file>