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handoutMasterIdLst>
    <p:handoutMasterId r:id="rId50"/>
  </p:handoutMasterIdLst>
  <p:sldIdLst>
    <p:sldId id="256" r:id="rId5"/>
    <p:sldId id="689" r:id="rId6"/>
    <p:sldId id="712" r:id="rId7"/>
    <p:sldId id="726" r:id="rId8"/>
    <p:sldId id="718" r:id="rId9"/>
    <p:sldId id="735" r:id="rId10"/>
    <p:sldId id="331" r:id="rId11"/>
    <p:sldId id="709" r:id="rId12"/>
    <p:sldId id="727" r:id="rId13"/>
    <p:sldId id="720" r:id="rId14"/>
    <p:sldId id="690" r:id="rId15"/>
    <p:sldId id="691" r:id="rId16"/>
    <p:sldId id="693" r:id="rId17"/>
    <p:sldId id="692" r:id="rId18"/>
    <p:sldId id="711" r:id="rId19"/>
    <p:sldId id="257" r:id="rId20"/>
    <p:sldId id="258" r:id="rId21"/>
    <p:sldId id="695" r:id="rId22"/>
    <p:sldId id="694" r:id="rId23"/>
    <p:sldId id="696" r:id="rId24"/>
    <p:sldId id="729" r:id="rId25"/>
    <p:sldId id="728" r:id="rId26"/>
    <p:sldId id="730" r:id="rId27"/>
    <p:sldId id="697" r:id="rId28"/>
    <p:sldId id="731" r:id="rId29"/>
    <p:sldId id="698" r:id="rId30"/>
    <p:sldId id="699" r:id="rId31"/>
    <p:sldId id="732" r:id="rId32"/>
    <p:sldId id="700" r:id="rId33"/>
    <p:sldId id="715" r:id="rId34"/>
    <p:sldId id="703" r:id="rId35"/>
    <p:sldId id="704" r:id="rId36"/>
    <p:sldId id="716" r:id="rId37"/>
    <p:sldId id="714" r:id="rId38"/>
    <p:sldId id="717" r:id="rId39"/>
    <p:sldId id="733" r:id="rId40"/>
    <p:sldId id="734" r:id="rId41"/>
    <p:sldId id="701" r:id="rId42"/>
    <p:sldId id="702" r:id="rId43"/>
    <p:sldId id="710" r:id="rId44"/>
    <p:sldId id="713" r:id="rId45"/>
    <p:sldId id="705" r:id="rId46"/>
    <p:sldId id="706" r:id="rId47"/>
    <p:sldId id="707"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518361-48F4-D52C-F9F2-07F1BC59A561}" name="DeLena Foreman" initials="DF" userId="S::DForeman@cde.ca.gov::ac964ce0-8775-4a35-a747-851cbc5c2c5d" providerId="AD"/>
  <p188:author id="{2ADFFAA9-B3E5-B8B7-3A51-5A8906C49031}" name="Julia Agostinelli" initials="JA" userId="S::jagostinelli@cde.ca.gov::de5e76bf-c2b9-44a8-a4ae-4fe921e80ce1" providerId="AD"/>
  <p188:author id="{18FB3FB1-98DF-02DA-0041-85386ED8A683}" name="Jennifer Howerter" initials="JH" userId="a4b3dd288f93d5bc" providerId="Windows Live"/>
  <p188:author id="{2B39CCF5-2A38-7D9E-A379-3212F249FD26}" name="Jennifer" initials="J" userId="Jennif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nh Tran" initials="HT" lastIdx="3" clrIdx="0">
    <p:extLst>
      <p:ext uri="{19B8F6BF-5375-455C-9EA6-DF929625EA0E}">
        <p15:presenceInfo xmlns:p15="http://schemas.microsoft.com/office/powerpoint/2012/main" userId="S-1-5-21-2608872058-1432505909-2668327341-34463" providerId="AD"/>
      </p:ext>
    </p:extLst>
  </p:cmAuthor>
  <p:cmAuthor id="2" name="Jennifer Howerter" initials="JH" lastIdx="3" clrIdx="1">
    <p:extLst>
      <p:ext uri="{19B8F6BF-5375-455C-9EA6-DF929625EA0E}">
        <p15:presenceInfo xmlns:p15="http://schemas.microsoft.com/office/powerpoint/2012/main" userId="a4b3dd288f93d5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93883" autoAdjust="0"/>
  </p:normalViewPr>
  <p:slideViewPr>
    <p:cSldViewPr snapToGrid="0">
      <p:cViewPr varScale="1">
        <p:scale>
          <a:sx n="113" d="100"/>
          <a:sy n="113" d="100"/>
        </p:scale>
        <p:origin x="67" y="9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5E57FB-0FF9-4914-A6C2-53376A76E0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A54F6EF-D6CB-4612-A677-B4F899D72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34FA38-DD25-4539-8876-55DA939EEB9A}" type="datetimeFigureOut">
              <a:rPr lang="en-US" smtClean="0"/>
              <a:t>6/6/2024</a:t>
            </a:fld>
            <a:endParaRPr lang="en-US"/>
          </a:p>
        </p:txBody>
      </p:sp>
      <p:sp>
        <p:nvSpPr>
          <p:cNvPr id="4" name="Footer Placeholder 3">
            <a:extLst>
              <a:ext uri="{FF2B5EF4-FFF2-40B4-BE49-F238E27FC236}">
                <a16:creationId xmlns:a16="http://schemas.microsoft.com/office/drawing/2014/main" id="{F3B90FC8-6537-476A-A167-F6A9B0ABBE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5B2D68-29D3-4B73-A781-3B97126356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8EE140-825E-4D36-B96B-9AAE7DDAB04C}" type="slidenum">
              <a:rPr lang="en-US" smtClean="0"/>
              <a:t>‹#›</a:t>
            </a:fld>
            <a:endParaRPr lang="en-US"/>
          </a:p>
        </p:txBody>
      </p:sp>
    </p:spTree>
    <p:extLst>
      <p:ext uri="{BB962C8B-B14F-4D97-AF65-F5344CB8AC3E}">
        <p14:creationId xmlns:p14="http://schemas.microsoft.com/office/powerpoint/2010/main" val="1196652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5C646-7850-4023-A965-97B0DCA68CF6}" type="datetimeFigureOut">
              <a:rPr lang="en-US" smtClean="0"/>
              <a:t>6/6/2024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79DA3-6828-4D1F-9E61-D0CAFC8F9126}" type="slidenum">
              <a:rPr lang="en-US" smtClean="0"/>
              <a:t>‹#›</a:t>
            </a:fld>
            <a:endParaRPr lang="en-US"/>
          </a:p>
        </p:txBody>
      </p:sp>
    </p:spTree>
    <p:extLst>
      <p:ext uri="{BB962C8B-B14F-4D97-AF65-F5344CB8AC3E}">
        <p14:creationId xmlns:p14="http://schemas.microsoft.com/office/powerpoint/2010/main" val="119002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e.ca.gov/pd/ps/lcrsprogram.as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Hello, and thank you for attending our webinar on the Literacy Coaches and Reading Specialists (LCRS) program. </a:t>
            </a:r>
          </a:p>
        </p:txBody>
      </p:sp>
      <p:sp>
        <p:nvSpPr>
          <p:cNvPr id="4" name="Slide Number Placeholder 3"/>
          <p:cNvSpPr>
            <a:spLocks noGrp="1"/>
          </p:cNvSpPr>
          <p:nvPr>
            <p:ph type="sldNum" sz="quarter" idx="5"/>
          </p:nvPr>
        </p:nvSpPr>
        <p:spPr/>
        <p:txBody>
          <a:bodyPr/>
          <a:lstStyle/>
          <a:p>
            <a:fld id="{C8279DA3-6828-4D1F-9E61-D0CAFC8F9126}" type="slidenum">
              <a:rPr lang="en-US" smtClean="0"/>
              <a:t>1</a:t>
            </a:fld>
            <a:endParaRPr lang="en-US"/>
          </a:p>
        </p:txBody>
      </p:sp>
    </p:spTree>
    <p:extLst>
      <p:ext uri="{BB962C8B-B14F-4D97-AF65-F5344CB8AC3E}">
        <p14:creationId xmlns:p14="http://schemas.microsoft.com/office/powerpoint/2010/main" val="91220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dirty="0"/>
              <a:t>To further support the SSPI, the CDE is supporting literacy in a variety of other programs as well. </a:t>
            </a:r>
            <a:r>
              <a:rPr lang="en-US" i="1" dirty="0"/>
              <a:t>Read bullets.</a:t>
            </a:r>
            <a:r>
              <a:rPr lang="en-US" i="0" dirty="0"/>
              <a:t> </a:t>
            </a:r>
          </a:p>
          <a:p>
            <a:endParaRPr lang="en-US" i="0" dirty="0"/>
          </a:p>
          <a:p>
            <a:r>
              <a:rPr lang="en-US" i="0" dirty="0"/>
              <a:t>Links to resources from each of these programs will be shared at the end of this webinar. We encourage you to build upon the great work that is already happening across the state. </a:t>
            </a:r>
          </a:p>
          <a:p>
            <a:endParaRPr lang="en-US" i="0" dirty="0"/>
          </a:p>
          <a:p>
            <a:r>
              <a:rPr lang="en-US" i="0" dirty="0"/>
              <a:t>For more information about the SSPI’s literacy initiative, visit </a:t>
            </a:r>
            <a:r>
              <a:rPr lang="en-US" i="1" dirty="0"/>
              <a:t>read URL. </a:t>
            </a:r>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10</a:t>
            </a:fld>
            <a:endParaRPr lang="en-US"/>
          </a:p>
        </p:txBody>
      </p:sp>
    </p:spTree>
    <p:extLst>
      <p:ext uri="{BB962C8B-B14F-4D97-AF65-F5344CB8AC3E}">
        <p14:creationId xmlns:p14="http://schemas.microsoft.com/office/powerpoint/2010/main" val="217189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i="0"/>
              <a:t>Now let’s go into an overview of the LCRS program.</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8279DA3-6828-4D1F-9E61-D0CAFC8F9126}" type="slidenum">
              <a:rPr lang="en-US" smtClean="0"/>
              <a:t>11</a:t>
            </a:fld>
            <a:endParaRPr lang="en-US"/>
          </a:p>
        </p:txBody>
      </p:sp>
    </p:spTree>
    <p:extLst>
      <p:ext uri="{BB962C8B-B14F-4D97-AF65-F5344CB8AC3E}">
        <p14:creationId xmlns:p14="http://schemas.microsoft.com/office/powerpoint/2010/main" val="310635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i="1">
                <a:latin typeface="Arial" panose="020B0604020202020204" pitchFamily="34" charset="0"/>
                <a:cs typeface="Arial" panose="020B0604020202020204" pitchFamily="34" charset="0"/>
              </a:rPr>
              <a:t>Read slide.</a:t>
            </a:r>
          </a:p>
        </p:txBody>
      </p:sp>
      <p:sp>
        <p:nvSpPr>
          <p:cNvPr id="4" name="Slide Number Placeholder 3"/>
          <p:cNvSpPr>
            <a:spLocks noGrp="1"/>
          </p:cNvSpPr>
          <p:nvPr>
            <p:ph type="sldNum" sz="quarter" idx="5"/>
          </p:nvPr>
        </p:nvSpPr>
        <p:spPr/>
        <p:txBody>
          <a:bodyPr/>
          <a:lstStyle/>
          <a:p>
            <a:fld id="{C8279DA3-6828-4D1F-9E61-D0CAFC8F9126}" type="slidenum">
              <a:rPr lang="en-US" smtClean="0"/>
              <a:t>12</a:t>
            </a:fld>
            <a:endParaRPr lang="en-US"/>
          </a:p>
        </p:txBody>
      </p:sp>
    </p:spTree>
    <p:extLst>
      <p:ext uri="{BB962C8B-B14F-4D97-AF65-F5344CB8AC3E}">
        <p14:creationId xmlns:p14="http://schemas.microsoft.com/office/powerpoint/2010/main" val="343904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i="1">
                <a:latin typeface="Arial" panose="020B0604020202020204" pitchFamily="34" charset="0"/>
                <a:cs typeface="Arial" panose="020B0604020202020204" pitchFamily="34" charset="0"/>
              </a:rPr>
              <a:t>Read slide.</a:t>
            </a:r>
          </a:p>
          <a:p>
            <a:endParaRPr lang="en-US"/>
          </a:p>
        </p:txBody>
      </p:sp>
      <p:sp>
        <p:nvSpPr>
          <p:cNvPr id="4" name="Slide Number Placeholder 3"/>
          <p:cNvSpPr>
            <a:spLocks noGrp="1"/>
          </p:cNvSpPr>
          <p:nvPr>
            <p:ph type="sldNum" sz="quarter" idx="5"/>
          </p:nvPr>
        </p:nvSpPr>
        <p:spPr/>
        <p:txBody>
          <a:bodyPr/>
          <a:lstStyle/>
          <a:p>
            <a:fld id="{C8279DA3-6828-4D1F-9E61-D0CAFC8F9126}" type="slidenum">
              <a:rPr lang="en-US" smtClean="0"/>
              <a:t>13</a:t>
            </a:fld>
            <a:endParaRPr lang="en-US"/>
          </a:p>
        </p:txBody>
      </p:sp>
    </p:spTree>
    <p:extLst>
      <p:ext uri="{BB962C8B-B14F-4D97-AF65-F5344CB8AC3E}">
        <p14:creationId xmlns:p14="http://schemas.microsoft.com/office/powerpoint/2010/main" val="946704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i="1" dirty="0">
                <a:latin typeface="Arial" panose="020B0604020202020204" pitchFamily="34" charset="0"/>
                <a:cs typeface="Arial" panose="020B0604020202020204" pitchFamily="34" charset="0"/>
              </a:rPr>
              <a:t>Read slide.</a:t>
            </a:r>
          </a:p>
          <a:p>
            <a:pPr>
              <a:spcAft>
                <a:spcPts val="1200"/>
              </a:spcAft>
            </a:pPr>
            <a:endParaRPr lang="en-US" i="1" dirty="0">
              <a:latin typeface="Arial" panose="020B0604020202020204" pitchFamily="34" charset="0"/>
              <a:cs typeface="Arial" panose="020B0604020202020204" pitchFamily="34" charset="0"/>
            </a:endParaRPr>
          </a:p>
          <a:p>
            <a:pPr>
              <a:spcAft>
                <a:spcPts val="1200"/>
              </a:spcAft>
            </a:pPr>
            <a:r>
              <a:rPr lang="en-US" i="0" dirty="0">
                <a:latin typeface="Arial" panose="020B0604020202020204" pitchFamily="34" charset="0"/>
                <a:cs typeface="Arial" panose="020B0604020202020204" pitchFamily="34" charset="0"/>
              </a:rPr>
              <a:t>And now I will hand it over to my colleague Julie Klein Briggs for her to go over specifics regarding allocations and apportionments. </a:t>
            </a:r>
          </a:p>
          <a:p>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14</a:t>
            </a:fld>
            <a:endParaRPr lang="en-US"/>
          </a:p>
        </p:txBody>
      </p:sp>
    </p:spTree>
    <p:extLst>
      <p:ext uri="{BB962C8B-B14F-4D97-AF65-F5344CB8AC3E}">
        <p14:creationId xmlns:p14="http://schemas.microsoft.com/office/powerpoint/2010/main" val="4272329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Julie Klein Briggs / School Fiscal Services Division (SFSD):</a:t>
            </a:r>
          </a:p>
          <a:p>
            <a:r>
              <a:rPr lang="en-US" dirty="0"/>
              <a:t>Hello, I am Julie Klein Briggs with the Categorical Allocations and Audit Resolution (CAAR) Office within CDE’s SFSD.  Our office is responsible for the allocation and apportionment of funds for the LCRS Grant Program.</a:t>
            </a:r>
          </a:p>
          <a:p>
            <a:endParaRPr lang="en-US" i="0" dirty="0"/>
          </a:p>
          <a:p>
            <a:r>
              <a:rPr lang="en-US" i="0" dirty="0">
                <a:solidFill>
                  <a:srgbClr val="FF0000"/>
                </a:solidFill>
              </a:rPr>
              <a:t>Today I will talk briefly to some of the key fiscal details.  </a:t>
            </a:r>
          </a:p>
          <a:p>
            <a:endParaRPr lang="en-US" i="0" dirty="0">
              <a:solidFill>
                <a:srgbClr val="FF0000"/>
              </a:solidFill>
            </a:endParaRPr>
          </a:p>
          <a:p>
            <a:r>
              <a:rPr lang="en-US" i="0" dirty="0">
                <a:solidFill>
                  <a:srgbClr val="FF0000"/>
                </a:solidFill>
                <a:highlight>
                  <a:srgbClr val="FFFF00"/>
                </a:highlight>
              </a:rPr>
              <a:t>The entities eligible for this funding are identified in the statute as Elementary School Sites that are operated by a school district or county office of education, or an eligible site may also be a charter school.  A school site </a:t>
            </a:r>
            <a:r>
              <a:rPr lang="en-US" i="0" u="sng" dirty="0">
                <a:solidFill>
                  <a:srgbClr val="FF0000"/>
                </a:solidFill>
                <a:highlight>
                  <a:srgbClr val="FFFF00"/>
                </a:highlight>
              </a:rPr>
              <a:t>must</a:t>
            </a:r>
            <a:r>
              <a:rPr lang="en-US" i="0" dirty="0">
                <a:solidFill>
                  <a:srgbClr val="FF0000"/>
                </a:solidFill>
                <a:highlight>
                  <a:srgbClr val="FFFF00"/>
                </a:highlight>
              </a:rPr>
              <a:t> have an unduplicated pupil percentage of 97 percent or greater for </a:t>
            </a:r>
            <a:r>
              <a:rPr lang="en-US" sz="1200" dirty="0"/>
              <a:t>Grades K</a:t>
            </a:r>
            <a:r>
              <a:rPr lang="en-US" sz="1200" dirty="0">
                <a:latin typeface="Arial" panose="020B0604020202020204" pitchFamily="34" charset="0"/>
                <a:cs typeface="Arial" panose="020B0604020202020204" pitchFamily="34" charset="0"/>
              </a:rPr>
              <a:t>–</a:t>
            </a:r>
            <a:r>
              <a:rPr lang="en-US" sz="1200" dirty="0"/>
              <a:t>3</a:t>
            </a:r>
            <a:r>
              <a:rPr lang="en-US" i="0" dirty="0">
                <a:solidFill>
                  <a:srgbClr val="FF0000"/>
                </a:solidFill>
                <a:highlight>
                  <a:srgbClr val="FFFF00"/>
                </a:highlight>
              </a:rPr>
              <a:t>.  </a:t>
            </a:r>
            <a:r>
              <a:rPr lang="en-US" b="0" i="0" dirty="0">
                <a:solidFill>
                  <a:srgbClr val="FF0000"/>
                </a:solidFill>
                <a:highlight>
                  <a:srgbClr val="FFFF00"/>
                </a:highlight>
              </a:rPr>
              <a:t>Please note this percentage is determined using 2021–22 data for pupils eligible for Free or Reduced Price Meals, English language learners and youth in foster care.  It is a separate calculation for g</a:t>
            </a:r>
            <a:r>
              <a:rPr lang="en-US" sz="1200" dirty="0"/>
              <a:t>rades K</a:t>
            </a:r>
            <a:r>
              <a:rPr lang="en-US" sz="1200" dirty="0">
                <a:latin typeface="Arial" panose="020B0604020202020204" pitchFamily="34" charset="0"/>
                <a:cs typeface="Arial" panose="020B0604020202020204" pitchFamily="34" charset="0"/>
              </a:rPr>
              <a:t>–</a:t>
            </a:r>
            <a:r>
              <a:rPr lang="en-US" sz="1200" dirty="0"/>
              <a:t>3 </a:t>
            </a:r>
            <a:r>
              <a:rPr lang="en-US" b="0" i="0" dirty="0">
                <a:solidFill>
                  <a:srgbClr val="FF0000"/>
                </a:solidFill>
                <a:highlight>
                  <a:srgbClr val="FFFF00"/>
                </a:highlight>
              </a:rPr>
              <a:t>only and does not include data for additional grades served at the site.</a:t>
            </a:r>
          </a:p>
          <a:p>
            <a:endParaRPr lang="en-US" i="0" dirty="0">
              <a:solidFill>
                <a:srgbClr val="FF0000"/>
              </a:solidFill>
            </a:endParaRPr>
          </a:p>
          <a:p>
            <a:r>
              <a:rPr lang="en-US" i="0" dirty="0">
                <a:solidFill>
                  <a:srgbClr val="FF0000"/>
                </a:solidFill>
              </a:rPr>
              <a:t>The program is formula driven and there is no application required in order to receive the funds. The funding formula for this program requires an equal amount per pupil in g</a:t>
            </a:r>
            <a:r>
              <a:rPr lang="en-US" sz="1200" dirty="0"/>
              <a:t>rades K</a:t>
            </a:r>
            <a:r>
              <a:rPr lang="en-US" sz="1200" dirty="0">
                <a:latin typeface="Arial" panose="020B0604020202020204" pitchFamily="34" charset="0"/>
                <a:cs typeface="Arial" panose="020B0604020202020204" pitchFamily="34" charset="0"/>
              </a:rPr>
              <a:t>–</a:t>
            </a:r>
            <a:r>
              <a:rPr lang="en-US" sz="1200" dirty="0"/>
              <a:t>3 </a:t>
            </a:r>
            <a:r>
              <a:rPr lang="en-US" i="0" dirty="0">
                <a:solidFill>
                  <a:srgbClr val="FF0000"/>
                </a:solidFill>
              </a:rPr>
              <a:t>and also establishes a minimum funding level of $450,000 per eligible school site.  </a:t>
            </a:r>
          </a:p>
          <a:p>
            <a:endParaRPr lang="en-US" i="0" dirty="0">
              <a:solidFill>
                <a:srgbClr val="FF0000"/>
              </a:solidFill>
            </a:endParaRPr>
          </a:p>
          <a:p>
            <a:r>
              <a:rPr lang="en-US" i="0" dirty="0">
                <a:solidFill>
                  <a:srgbClr val="FF0000"/>
                </a:solidFill>
              </a:rPr>
              <a:t>And while there is no application required to receive funds, this program did provide an opportunity for eligible LEAs to opt out of program participation for one or more eligible school sites.  LEAs that elected to decline funds had a deadline of September 30, 2022, to notify CDE of that decision by submitting the online Opt-Out Form. Funds for any non-participants will be reallocated to other participating school sites, this means the per pupil amount will be increased slightly for other participants and the same minimum funding level will apply.</a:t>
            </a:r>
          </a:p>
        </p:txBody>
      </p:sp>
      <p:sp>
        <p:nvSpPr>
          <p:cNvPr id="4" name="Slide Number Placeholder 3"/>
          <p:cNvSpPr>
            <a:spLocks noGrp="1"/>
          </p:cNvSpPr>
          <p:nvPr>
            <p:ph type="sldNum" sz="quarter" idx="5"/>
          </p:nvPr>
        </p:nvSpPr>
        <p:spPr/>
        <p:txBody>
          <a:bodyPr/>
          <a:lstStyle/>
          <a:p>
            <a:fld id="{1210CC61-4BC1-4CC4-8462-9005641291A6}" type="slidenum">
              <a:rPr lang="en-US" smtClean="0"/>
              <a:t>15</a:t>
            </a:fld>
            <a:endParaRPr lang="en-US"/>
          </a:p>
        </p:txBody>
      </p:sp>
    </p:spTree>
    <p:extLst>
      <p:ext uri="{BB962C8B-B14F-4D97-AF65-F5344CB8AC3E}">
        <p14:creationId xmlns:p14="http://schemas.microsoft.com/office/powerpoint/2010/main" val="1373292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Julie Klein Briggs / SFSD:</a:t>
            </a:r>
          </a:p>
          <a:p>
            <a:endParaRPr lang="en-US" b="0" i="0" dirty="0"/>
          </a:p>
          <a:p>
            <a:r>
              <a:rPr lang="en-US" b="0" i="0" dirty="0"/>
              <a:t>The amount we calculate for each eligible school site is referred to as the Allocation. In August we posted a Schedule of Estimated Allocations on our funding results web page for all eligible school sites. Our office plans to post Final Allocations in approximately January 2023, that will reflect a reallocation of funds from any non-participants.  </a:t>
            </a:r>
          </a:p>
          <a:p>
            <a:endParaRPr lang="en-US" b="0" i="0" dirty="0"/>
          </a:p>
          <a:p>
            <a:r>
              <a:rPr lang="en-US" b="0" i="0" dirty="0"/>
              <a:t>The Apportionment (or payment) for the LCRS Grant Program is planned for approximately January 2023 and will reflect 100 percent of the calculated allocation.  </a:t>
            </a:r>
          </a:p>
          <a:p>
            <a:endParaRPr lang="en-US" b="0" i="0" dirty="0"/>
          </a:p>
          <a:p>
            <a:r>
              <a:rPr lang="en-US" b="0" i="0" dirty="0"/>
              <a:t>Regarding funding availability, these funds will be available for encumbrance through June 30, 2027.  </a:t>
            </a:r>
          </a:p>
          <a:p>
            <a:endParaRPr lang="en-US" b="0" i="0" dirty="0"/>
          </a:p>
          <a:p>
            <a:r>
              <a:rPr lang="en-US" b="0" i="0" dirty="0"/>
              <a:t>For accounting purposes, LEAs will use </a:t>
            </a:r>
            <a:r>
              <a:rPr lang="en-US" b="0" i="0" dirty="0">
                <a:solidFill>
                  <a:srgbClr val="000000"/>
                </a:solidFill>
                <a:effectLst/>
                <a:latin typeface="Arial" panose="020B0604020202020204" pitchFamily="34" charset="0"/>
              </a:rPr>
              <a:t>Standardized Account Code Software (</a:t>
            </a:r>
            <a:r>
              <a:rPr lang="en-US" b="0" i="0" dirty="0"/>
              <a:t>SACS) Resource Code 6211, titled Literacy Coaches and Reading Specialists Grant Program.  </a:t>
            </a:r>
          </a:p>
          <a:p>
            <a:endParaRPr lang="en-US" dirty="0"/>
          </a:p>
        </p:txBody>
      </p:sp>
      <p:sp>
        <p:nvSpPr>
          <p:cNvPr id="4" name="Slide Number Placeholder 3"/>
          <p:cNvSpPr>
            <a:spLocks noGrp="1"/>
          </p:cNvSpPr>
          <p:nvPr>
            <p:ph type="sldNum" sz="quarter" idx="5"/>
          </p:nvPr>
        </p:nvSpPr>
        <p:spPr/>
        <p:txBody>
          <a:bodyPr/>
          <a:lstStyle/>
          <a:p>
            <a:fld id="{1210CC61-4BC1-4CC4-8462-9005641291A6}" type="slidenum">
              <a:rPr lang="en-US" smtClean="0"/>
              <a:t>16</a:t>
            </a:fld>
            <a:endParaRPr lang="en-US"/>
          </a:p>
        </p:txBody>
      </p:sp>
    </p:spTree>
    <p:extLst>
      <p:ext uri="{BB962C8B-B14F-4D97-AF65-F5344CB8AC3E}">
        <p14:creationId xmlns:p14="http://schemas.microsoft.com/office/powerpoint/2010/main" val="916223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Julie Klein Briggs / SFSD:</a:t>
            </a:r>
          </a:p>
          <a:p>
            <a:endParaRPr lang="en-US" dirty="0"/>
          </a:p>
          <a:p>
            <a:r>
              <a:rPr lang="en-US" dirty="0"/>
              <a:t>Lastly, fiscal resources such as funding results, frequently asked questions and links to the statute are available on our fiscal web page.  </a:t>
            </a:r>
            <a:r>
              <a:rPr lang="en-US" b="0" i="0" dirty="0"/>
              <a:t>Questions regarding the calculation or apportionment of funds may be directed to our office at CAAR@cde.ca.gov.  </a:t>
            </a:r>
          </a:p>
          <a:p>
            <a:endParaRPr lang="en-US" b="0" i="0" dirty="0"/>
          </a:p>
          <a:p>
            <a:r>
              <a:rPr lang="en-US" b="0" i="0" dirty="0"/>
              <a:t>Thank you.</a:t>
            </a:r>
          </a:p>
          <a:p>
            <a:endParaRPr lang="en-US" b="0" i="0" dirty="0"/>
          </a:p>
          <a:p>
            <a:endParaRPr lang="en-US" dirty="0"/>
          </a:p>
        </p:txBody>
      </p:sp>
      <p:sp>
        <p:nvSpPr>
          <p:cNvPr id="4" name="Slide Number Placeholder 3"/>
          <p:cNvSpPr>
            <a:spLocks noGrp="1"/>
          </p:cNvSpPr>
          <p:nvPr>
            <p:ph type="sldNum" sz="quarter" idx="5"/>
          </p:nvPr>
        </p:nvSpPr>
        <p:spPr/>
        <p:txBody>
          <a:bodyPr/>
          <a:lstStyle/>
          <a:p>
            <a:fld id="{1210CC61-4BC1-4CC4-8462-9005641291A6}" type="slidenum">
              <a:rPr lang="en-US" smtClean="0"/>
              <a:t>17</a:t>
            </a:fld>
            <a:endParaRPr lang="en-US"/>
          </a:p>
        </p:txBody>
      </p:sp>
    </p:spTree>
    <p:extLst>
      <p:ext uri="{BB962C8B-B14F-4D97-AF65-F5344CB8AC3E}">
        <p14:creationId xmlns:p14="http://schemas.microsoft.com/office/powerpoint/2010/main" val="552921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In summary… r</a:t>
            </a:r>
            <a:r>
              <a:rPr lang="en-US" i="1">
                <a:latin typeface="Arial" panose="020B0604020202020204" pitchFamily="34" charset="0"/>
                <a:cs typeface="Arial" panose="020B0604020202020204" pitchFamily="34" charset="0"/>
              </a:rPr>
              <a:t>ead slide.</a:t>
            </a:r>
          </a:p>
          <a:p>
            <a:endParaRPr lang="en-US"/>
          </a:p>
        </p:txBody>
      </p:sp>
      <p:sp>
        <p:nvSpPr>
          <p:cNvPr id="4" name="Slide Number Placeholder 3"/>
          <p:cNvSpPr>
            <a:spLocks noGrp="1"/>
          </p:cNvSpPr>
          <p:nvPr>
            <p:ph type="sldNum" sz="quarter" idx="5"/>
          </p:nvPr>
        </p:nvSpPr>
        <p:spPr/>
        <p:txBody>
          <a:bodyPr/>
          <a:lstStyle/>
          <a:p>
            <a:fld id="{C8279DA3-6828-4D1F-9E61-D0CAFC8F9126}" type="slidenum">
              <a:rPr lang="en-US" smtClean="0"/>
              <a:t>18</a:t>
            </a:fld>
            <a:endParaRPr lang="en-US"/>
          </a:p>
        </p:txBody>
      </p:sp>
    </p:spTree>
    <p:extLst>
      <p:ext uri="{BB962C8B-B14F-4D97-AF65-F5344CB8AC3E}">
        <p14:creationId xmlns:p14="http://schemas.microsoft.com/office/powerpoint/2010/main" val="3832801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i="0" dirty="0">
                <a:latin typeface="Arial" panose="020B0604020202020204" pitchFamily="34" charset="0"/>
                <a:cs typeface="Arial" panose="020B0604020202020204" pitchFamily="34" charset="0"/>
              </a:rPr>
              <a:t>So let’s move into allowable uses of funds.</a:t>
            </a:r>
          </a:p>
          <a:p>
            <a:pPr>
              <a:spcAft>
                <a:spcPts val="1200"/>
              </a:spcAft>
            </a:pPr>
            <a:endParaRPr lang="en-US" i="0" dirty="0">
              <a:latin typeface="Arial" panose="020B0604020202020204" pitchFamily="34" charset="0"/>
              <a:cs typeface="Arial" panose="020B0604020202020204" pitchFamily="34" charset="0"/>
            </a:endParaRPr>
          </a:p>
          <a:p>
            <a:pPr>
              <a:spcAft>
                <a:spcPts val="1200"/>
              </a:spcAft>
            </a:pPr>
            <a:r>
              <a:rPr lang="en-US" i="1" dirty="0">
                <a:latin typeface="Arial" panose="020B0604020202020204" pitchFamily="34" charset="0"/>
                <a:cs typeface="Arial" panose="020B0604020202020204" pitchFamily="34" charset="0"/>
              </a:rPr>
              <a:t>Read slide. </a:t>
            </a:r>
          </a:p>
        </p:txBody>
      </p:sp>
      <p:sp>
        <p:nvSpPr>
          <p:cNvPr id="4" name="Slide Number Placeholder 3"/>
          <p:cNvSpPr>
            <a:spLocks noGrp="1"/>
          </p:cNvSpPr>
          <p:nvPr>
            <p:ph type="sldNum" sz="quarter" idx="5"/>
          </p:nvPr>
        </p:nvSpPr>
        <p:spPr/>
        <p:txBody>
          <a:bodyPr/>
          <a:lstStyle/>
          <a:p>
            <a:fld id="{C8279DA3-6828-4D1F-9E61-D0CAFC8F9126}" type="slidenum">
              <a:rPr lang="en-US" smtClean="0"/>
              <a:t>19</a:t>
            </a:fld>
            <a:endParaRPr lang="en-US"/>
          </a:p>
        </p:txBody>
      </p:sp>
    </p:spTree>
    <p:extLst>
      <p:ext uri="{BB962C8B-B14F-4D97-AF65-F5344CB8AC3E}">
        <p14:creationId xmlns:p14="http://schemas.microsoft.com/office/powerpoint/2010/main" val="218077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pPr>
              <a:spcAft>
                <a:spcPts val="1200"/>
              </a:spcAft>
            </a:pPr>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Before we begin, I have some housekeeping details to share with you.</a:t>
            </a:r>
          </a:p>
          <a:p>
            <a:pPr>
              <a:spcAft>
                <a:spcPts val="1200"/>
              </a:spcAft>
            </a:pPr>
            <a:endParaRPr lang="en-US" dirty="0">
              <a:latin typeface="Arial" panose="020B0604020202020204" pitchFamily="34" charset="0"/>
              <a:cs typeface="Arial" panose="020B0604020202020204" pitchFamily="34" charset="0"/>
            </a:endParaRPr>
          </a:p>
          <a:p>
            <a:pPr marL="171450" indent="-1714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All webinar participants have been placed on mute.</a:t>
            </a:r>
          </a:p>
          <a:p>
            <a:pPr marL="0" indent="0">
              <a:spcAft>
                <a:spcPts val="1200"/>
              </a:spcAft>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indent="-1714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Please try to hold your questions until the end of the webinar. The presentation will address many of your questions. The question and answer session will occur toward the end of the webinar, and at that time, please submit your questions to us. </a:t>
            </a:r>
          </a:p>
          <a:p>
            <a:pPr marL="0" indent="0">
              <a:spcAft>
                <a:spcPts val="1200"/>
              </a:spcAft>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indent="-171450">
              <a:spcAft>
                <a:spcPts val="1200"/>
              </a:spcAft>
              <a:buFont typeface="Arial" panose="020B0604020202020204" pitchFamily="34" charset="0"/>
              <a:buChar char="•"/>
              <a:defRPr/>
            </a:pPr>
            <a:r>
              <a:rPr lang="en-US" dirty="0">
                <a:latin typeface="Arial" panose="020B0604020202020204" pitchFamily="34" charset="0"/>
                <a:cs typeface="Arial" panose="020B0604020202020204" pitchFamily="34" charset="0"/>
              </a:rPr>
              <a:t>These PowerPoint slides with notes will be available on the California Department of Education (CDE) LCRS Grant program web page at </a:t>
            </a:r>
            <a:r>
              <a:rPr lang="en-US" sz="1200" dirty="0">
                <a:latin typeface="Arial" panose="020B0604020202020204" pitchFamily="34" charset="0"/>
                <a:ea typeface="+mn-lt"/>
                <a:cs typeface="Arial" panose="020B0604020202020204" pitchFamily="34" charset="0"/>
                <a:hlinkClick r:id="rId3"/>
              </a:rPr>
              <a:t>https://www.cde.ca.gov/pd/ps/lcrsprogram.asp</a:t>
            </a:r>
            <a:r>
              <a:rPr lang="en-US" sz="1200" dirty="0">
                <a:latin typeface="Arial" panose="020B0604020202020204" pitchFamily="34" charset="0"/>
                <a:ea typeface="+mn-lt"/>
                <a:cs typeface="Arial" panose="020B0604020202020204" pitchFamily="34" charset="0"/>
              </a:rPr>
              <a:t> </a:t>
            </a:r>
          </a:p>
          <a:p>
            <a:pPr marL="171450" indent="-171450">
              <a:spcAft>
                <a:spcPts val="1200"/>
              </a:spcAft>
              <a:buFont typeface="Arial" panose="020B0604020202020204" pitchFamily="34" charset="0"/>
              <a:buChar char="•"/>
              <a:defRPr/>
            </a:pPr>
            <a:endParaRPr lang="en-US" sz="1200" dirty="0">
              <a:latin typeface="Arial" panose="020B0604020202020204" pitchFamily="34" charset="0"/>
              <a:ea typeface="+mn-lt"/>
              <a:cs typeface="Arial" panose="020B0604020202020204" pitchFamily="34" charset="0"/>
            </a:endParaRPr>
          </a:p>
          <a:p>
            <a:pPr marL="171450" indent="-171450">
              <a:spcAft>
                <a:spcPts val="1200"/>
              </a:spcAft>
              <a:buFont typeface="Arial" panose="020B0604020202020204" pitchFamily="34" charset="0"/>
              <a:buChar char="•"/>
              <a:defRPr/>
            </a:pPr>
            <a:r>
              <a:rPr lang="en-US" sz="1200" dirty="0">
                <a:latin typeface="Arial" panose="020B0604020202020204" pitchFamily="34" charset="0"/>
                <a:ea typeface="+mn-lt"/>
                <a:cs typeface="Arial" panose="020B0604020202020204" pitchFamily="34" charset="0"/>
              </a:rPr>
              <a:t>And now I will hand it over to Deputy Cheryl Cotton to officially welcome you!</a:t>
            </a:r>
          </a:p>
        </p:txBody>
      </p:sp>
      <p:sp>
        <p:nvSpPr>
          <p:cNvPr id="4" name="Slide Number Placeholder 3"/>
          <p:cNvSpPr>
            <a:spLocks noGrp="1"/>
          </p:cNvSpPr>
          <p:nvPr>
            <p:ph type="sldNum" sz="quarter" idx="10"/>
          </p:nvPr>
        </p:nvSpPr>
        <p:spPr/>
        <p:txBody>
          <a:bodyPr/>
          <a:lstStyle/>
          <a:p>
            <a:fld id="{959E779C-9ADE-44A1-8072-EF7F172A3590}" type="slidenum">
              <a:rPr lang="en-US" smtClean="0"/>
              <a:t>2</a:t>
            </a:fld>
            <a:endParaRPr lang="en-US"/>
          </a:p>
        </p:txBody>
      </p:sp>
    </p:spTree>
    <p:extLst>
      <p:ext uri="{BB962C8B-B14F-4D97-AF65-F5344CB8AC3E}">
        <p14:creationId xmlns:p14="http://schemas.microsoft.com/office/powerpoint/2010/main" val="4293741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The authorizing statute provides additional information on expenditures for school literacy programs. This includes… </a:t>
            </a:r>
            <a:r>
              <a:rPr lang="en-US" i="1" dirty="0">
                <a:latin typeface="Arial" panose="020B0604020202020204" pitchFamily="34" charset="0"/>
                <a:cs typeface="Arial" panose="020B0604020202020204" pitchFamily="34" charset="0"/>
              </a:rPr>
              <a:t>read slide.</a:t>
            </a:r>
          </a:p>
          <a:p>
            <a:pPr>
              <a:spcAft>
                <a:spcPts val="1200"/>
              </a:spcAft>
            </a:pPr>
            <a:endParaRPr lang="en-US" i="1" dirty="0">
              <a:latin typeface="Arial" panose="020B0604020202020204" pitchFamily="34" charset="0"/>
              <a:cs typeface="Arial" panose="020B0604020202020204" pitchFamily="34" charset="0"/>
            </a:endParaRPr>
          </a:p>
          <a:p>
            <a:pPr>
              <a:spcAft>
                <a:spcPts val="1200"/>
              </a:spcAft>
            </a:pPr>
            <a:r>
              <a:rPr lang="en-US" i="0" dirty="0">
                <a:latin typeface="Arial" panose="020B0604020202020204" pitchFamily="34" charset="0"/>
                <a:cs typeface="Arial" panose="020B0604020202020204" pitchFamily="34" charset="0"/>
              </a:rPr>
              <a:t>Let’s pause here. Hiring a literacy coach or reading specialist is a major use of these funds. How many of you are planning to hire a literacy coach or reading specialist? </a:t>
            </a:r>
            <a:r>
              <a:rPr lang="en-US" i="1" dirty="0">
                <a:latin typeface="Arial" panose="020B0604020202020204" pitchFamily="34" charset="0"/>
                <a:cs typeface="Arial" panose="020B0604020202020204" pitchFamily="34" charset="0"/>
              </a:rPr>
              <a:t>Launch poll</a:t>
            </a:r>
            <a:r>
              <a:rPr lang="en-US" i="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C8279DA3-6828-4D1F-9E61-D0CAFC8F9126}" type="slidenum">
              <a:rPr lang="en-US" smtClean="0"/>
              <a:t>20</a:t>
            </a:fld>
            <a:endParaRPr lang="en-US"/>
          </a:p>
        </p:txBody>
      </p:sp>
    </p:spTree>
    <p:extLst>
      <p:ext uri="{BB962C8B-B14F-4D97-AF65-F5344CB8AC3E}">
        <p14:creationId xmlns:p14="http://schemas.microsoft.com/office/powerpoint/2010/main" val="949250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a:p>
            <a:endParaRPr lang="en-US" i="1" dirty="0"/>
          </a:p>
          <a:p>
            <a:r>
              <a:rPr lang="en-US" i="0" dirty="0"/>
              <a:t>Let’s go to our next question.</a:t>
            </a:r>
          </a:p>
        </p:txBody>
      </p:sp>
      <p:sp>
        <p:nvSpPr>
          <p:cNvPr id="4" name="Slide Number Placeholder 3"/>
          <p:cNvSpPr>
            <a:spLocks noGrp="1"/>
          </p:cNvSpPr>
          <p:nvPr>
            <p:ph type="sldNum" sz="quarter" idx="5"/>
          </p:nvPr>
        </p:nvSpPr>
        <p:spPr/>
        <p:txBody>
          <a:bodyPr/>
          <a:lstStyle/>
          <a:p>
            <a:fld id="{C8279DA3-6828-4D1F-9E61-D0CAFC8F9126}" type="slidenum">
              <a:rPr lang="en-US" smtClean="0"/>
              <a:t>21</a:t>
            </a:fld>
            <a:endParaRPr lang="en-US"/>
          </a:p>
        </p:txBody>
      </p:sp>
    </p:spTree>
    <p:extLst>
      <p:ext uri="{BB962C8B-B14F-4D97-AF65-F5344CB8AC3E}">
        <p14:creationId xmlns:p14="http://schemas.microsoft.com/office/powerpoint/2010/main" val="143127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a:p>
            <a:endParaRPr lang="en-US" i="1" dirty="0"/>
          </a:p>
          <a:p>
            <a:r>
              <a:rPr lang="en-US" i="0" dirty="0"/>
              <a:t>Let’s go to our next question.</a:t>
            </a:r>
          </a:p>
          <a:p>
            <a:endParaRPr lang="en-US" i="1" dirty="0"/>
          </a:p>
        </p:txBody>
      </p:sp>
      <p:sp>
        <p:nvSpPr>
          <p:cNvPr id="4" name="Slide Number Placeholder 3"/>
          <p:cNvSpPr>
            <a:spLocks noGrp="1"/>
          </p:cNvSpPr>
          <p:nvPr>
            <p:ph type="sldNum" sz="quarter" idx="5"/>
          </p:nvPr>
        </p:nvSpPr>
        <p:spPr/>
        <p:txBody>
          <a:bodyPr/>
          <a:lstStyle/>
          <a:p>
            <a:fld id="{C8279DA3-6828-4D1F-9E61-D0CAFC8F9126}" type="slidenum">
              <a:rPr lang="en-US" smtClean="0"/>
              <a:t>22</a:t>
            </a:fld>
            <a:endParaRPr lang="en-US"/>
          </a:p>
        </p:txBody>
      </p:sp>
    </p:spTree>
    <p:extLst>
      <p:ext uri="{BB962C8B-B14F-4D97-AF65-F5344CB8AC3E}">
        <p14:creationId xmlns:p14="http://schemas.microsoft.com/office/powerpoint/2010/main" val="2277602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a:p>
            <a:endParaRPr lang="en-US" i="1" dirty="0"/>
          </a:p>
          <a:p>
            <a:r>
              <a:rPr lang="en-US" i="0" dirty="0"/>
              <a:t>Thanks for participating in these questions! Let’s get back to the presentation to learn more about allowable expenses.</a:t>
            </a:r>
          </a:p>
        </p:txBody>
      </p:sp>
      <p:sp>
        <p:nvSpPr>
          <p:cNvPr id="4" name="Slide Number Placeholder 3"/>
          <p:cNvSpPr>
            <a:spLocks noGrp="1"/>
          </p:cNvSpPr>
          <p:nvPr>
            <p:ph type="sldNum" sz="quarter" idx="5"/>
          </p:nvPr>
        </p:nvSpPr>
        <p:spPr/>
        <p:txBody>
          <a:bodyPr/>
          <a:lstStyle/>
          <a:p>
            <a:fld id="{C8279DA3-6828-4D1F-9E61-D0CAFC8F9126}" type="slidenum">
              <a:rPr lang="en-US" smtClean="0"/>
              <a:t>23</a:t>
            </a:fld>
            <a:endParaRPr lang="en-US"/>
          </a:p>
        </p:txBody>
      </p:sp>
    </p:spTree>
    <p:extLst>
      <p:ext uri="{BB962C8B-B14F-4D97-AF65-F5344CB8AC3E}">
        <p14:creationId xmlns:p14="http://schemas.microsoft.com/office/powerpoint/2010/main" val="67460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i="1" dirty="0">
                <a:latin typeface="Arial" panose="020B0604020202020204" pitchFamily="34" charset="0"/>
                <a:cs typeface="Arial" panose="020B0604020202020204" pitchFamily="34" charset="0"/>
              </a:rPr>
              <a:t>Read slide.</a:t>
            </a:r>
          </a:p>
          <a:p>
            <a:pPr>
              <a:spcAft>
                <a:spcPts val="1200"/>
              </a:spcAft>
            </a:pPr>
            <a:endParaRPr lang="en-US" i="1" dirty="0">
              <a:latin typeface="Arial" panose="020B0604020202020204" pitchFamily="34" charset="0"/>
              <a:cs typeface="Arial" panose="020B0604020202020204" pitchFamily="34" charset="0"/>
            </a:endParaRPr>
          </a:p>
          <a:p>
            <a:pPr>
              <a:spcAft>
                <a:spcPts val="1200"/>
              </a:spcAft>
            </a:pPr>
            <a:r>
              <a:rPr lang="en-US" i="0" dirty="0">
                <a:latin typeface="Arial" panose="020B0604020202020204" pitchFamily="34" charset="0"/>
                <a:cs typeface="Arial" panose="020B0604020202020204" pitchFamily="34" charset="0"/>
              </a:rPr>
              <a:t>What activities do you plan on spending LCRS funds on? </a:t>
            </a:r>
            <a:r>
              <a:rPr lang="en-US" i="1" dirty="0">
                <a:latin typeface="Arial" panose="020B0604020202020204" pitchFamily="34" charset="0"/>
                <a:cs typeface="Arial" panose="020B0604020202020204" pitchFamily="34" charset="0"/>
              </a:rPr>
              <a:t>Launch poll.</a:t>
            </a: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8279DA3-6828-4D1F-9E61-D0CAFC8F9126}" type="slidenum">
              <a:rPr lang="en-US" smtClean="0"/>
              <a:t>24</a:t>
            </a:fld>
            <a:endParaRPr lang="en-US"/>
          </a:p>
        </p:txBody>
      </p:sp>
    </p:spTree>
    <p:extLst>
      <p:ext uri="{BB962C8B-B14F-4D97-AF65-F5344CB8AC3E}">
        <p14:creationId xmlns:p14="http://schemas.microsoft.com/office/powerpoint/2010/main" val="3230929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p:txBody>
      </p:sp>
      <p:sp>
        <p:nvSpPr>
          <p:cNvPr id="4" name="Slide Number Placeholder 3"/>
          <p:cNvSpPr>
            <a:spLocks noGrp="1"/>
          </p:cNvSpPr>
          <p:nvPr>
            <p:ph type="sldNum" sz="quarter" idx="5"/>
          </p:nvPr>
        </p:nvSpPr>
        <p:spPr/>
        <p:txBody>
          <a:bodyPr/>
          <a:lstStyle/>
          <a:p>
            <a:fld id="{C8279DA3-6828-4D1F-9E61-D0CAFC8F9126}" type="slidenum">
              <a:rPr lang="en-US" smtClean="0"/>
              <a:t>25</a:t>
            </a:fld>
            <a:endParaRPr lang="en-US"/>
          </a:p>
        </p:txBody>
      </p:sp>
    </p:spTree>
    <p:extLst>
      <p:ext uri="{BB962C8B-B14F-4D97-AF65-F5344CB8AC3E}">
        <p14:creationId xmlns:p14="http://schemas.microsoft.com/office/powerpoint/2010/main" val="2516615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i="1">
                <a:latin typeface="Arial" panose="020B0604020202020204" pitchFamily="34" charset="0"/>
                <a:cs typeface="Arial" panose="020B0604020202020204" pitchFamily="34" charset="0"/>
              </a:rPr>
              <a:t>Read slide.</a:t>
            </a:r>
          </a:p>
          <a:p>
            <a:endParaRPr lang="en-US"/>
          </a:p>
        </p:txBody>
      </p:sp>
      <p:sp>
        <p:nvSpPr>
          <p:cNvPr id="4" name="Slide Number Placeholder 3"/>
          <p:cNvSpPr>
            <a:spLocks noGrp="1"/>
          </p:cNvSpPr>
          <p:nvPr>
            <p:ph type="sldNum" sz="quarter" idx="5"/>
          </p:nvPr>
        </p:nvSpPr>
        <p:spPr/>
        <p:txBody>
          <a:bodyPr/>
          <a:lstStyle/>
          <a:p>
            <a:fld id="{C8279DA3-6828-4D1F-9E61-D0CAFC8F9126}" type="slidenum">
              <a:rPr lang="en-US" smtClean="0"/>
              <a:t>26</a:t>
            </a:fld>
            <a:endParaRPr lang="en-US"/>
          </a:p>
        </p:txBody>
      </p:sp>
    </p:spTree>
    <p:extLst>
      <p:ext uri="{BB962C8B-B14F-4D97-AF65-F5344CB8AC3E}">
        <p14:creationId xmlns:p14="http://schemas.microsoft.com/office/powerpoint/2010/main" val="4039971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i="1" dirty="0">
                <a:latin typeface="Arial" panose="020B0604020202020204" pitchFamily="34" charset="0"/>
                <a:cs typeface="Arial" panose="020B0604020202020204" pitchFamily="34" charset="0"/>
              </a:rPr>
              <a:t>Read slide.</a:t>
            </a:r>
          </a:p>
          <a:p>
            <a:endParaRPr lang="en-US" dirty="0"/>
          </a:p>
          <a:p>
            <a:r>
              <a:rPr lang="en-US" i="0" dirty="0"/>
              <a:t>Do you plan to use LCRS funds for an evidence-based family literacy initiative? </a:t>
            </a:r>
            <a:r>
              <a:rPr lang="en-US" i="1" dirty="0"/>
              <a:t>Launch poll</a:t>
            </a:r>
            <a:r>
              <a:rPr lang="en-US" i="0" dirty="0"/>
              <a:t>. </a:t>
            </a:r>
          </a:p>
        </p:txBody>
      </p:sp>
      <p:sp>
        <p:nvSpPr>
          <p:cNvPr id="4" name="Slide Number Placeholder 3"/>
          <p:cNvSpPr>
            <a:spLocks noGrp="1"/>
          </p:cNvSpPr>
          <p:nvPr>
            <p:ph type="sldNum" sz="quarter" idx="5"/>
          </p:nvPr>
        </p:nvSpPr>
        <p:spPr/>
        <p:txBody>
          <a:bodyPr/>
          <a:lstStyle/>
          <a:p>
            <a:fld id="{C8279DA3-6828-4D1F-9E61-D0CAFC8F9126}" type="slidenum">
              <a:rPr lang="en-US" smtClean="0"/>
              <a:t>27</a:t>
            </a:fld>
            <a:endParaRPr lang="en-US"/>
          </a:p>
        </p:txBody>
      </p:sp>
    </p:spTree>
    <p:extLst>
      <p:ext uri="{BB962C8B-B14F-4D97-AF65-F5344CB8AC3E}">
        <p14:creationId xmlns:p14="http://schemas.microsoft.com/office/powerpoint/2010/main" val="1612520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p:txBody>
      </p:sp>
      <p:sp>
        <p:nvSpPr>
          <p:cNvPr id="4" name="Slide Number Placeholder 3"/>
          <p:cNvSpPr>
            <a:spLocks noGrp="1"/>
          </p:cNvSpPr>
          <p:nvPr>
            <p:ph type="sldNum" sz="quarter" idx="5"/>
          </p:nvPr>
        </p:nvSpPr>
        <p:spPr/>
        <p:txBody>
          <a:bodyPr/>
          <a:lstStyle/>
          <a:p>
            <a:fld id="{C8279DA3-6828-4D1F-9E61-D0CAFC8F9126}" type="slidenum">
              <a:rPr lang="en-US" smtClean="0"/>
              <a:t>28</a:t>
            </a:fld>
            <a:endParaRPr lang="en-US"/>
          </a:p>
        </p:txBody>
      </p:sp>
    </p:spTree>
    <p:extLst>
      <p:ext uri="{BB962C8B-B14F-4D97-AF65-F5344CB8AC3E}">
        <p14:creationId xmlns:p14="http://schemas.microsoft.com/office/powerpoint/2010/main" val="2420698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i="1" dirty="0">
                <a:latin typeface="Arial" panose="020B0604020202020204" pitchFamily="34" charset="0"/>
                <a:cs typeface="Arial" panose="020B0604020202020204" pitchFamily="34" charset="0"/>
              </a:rPr>
              <a:t>Read slide.</a:t>
            </a:r>
          </a:p>
          <a:p>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29</a:t>
            </a:fld>
            <a:endParaRPr lang="en-US"/>
          </a:p>
        </p:txBody>
      </p:sp>
    </p:spTree>
    <p:extLst>
      <p:ext uri="{BB962C8B-B14F-4D97-AF65-F5344CB8AC3E}">
        <p14:creationId xmlns:p14="http://schemas.microsoft.com/office/powerpoint/2010/main" val="387125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a:p>
            <a:endParaRPr lang="en-US" dirty="0"/>
          </a:p>
          <a:p>
            <a:r>
              <a:rPr lang="en-US" dirty="0"/>
              <a:t>Thank you so much for joining us today in our first webinar for the LCRS program. Today we will… </a:t>
            </a:r>
            <a:r>
              <a:rPr lang="en-US" i="1" dirty="0"/>
              <a:t>read slide</a:t>
            </a:r>
            <a:r>
              <a:rPr lang="en-US" i="0" dirty="0"/>
              <a:t>.</a:t>
            </a:r>
          </a:p>
          <a:p>
            <a:endParaRPr lang="en-US" i="0" dirty="0"/>
          </a:p>
          <a:p>
            <a:r>
              <a:rPr lang="en-US" i="0" dirty="0"/>
              <a:t>Let’s do a quick poll. We’d like to know who is joining us today. </a:t>
            </a:r>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3</a:t>
            </a:fld>
            <a:endParaRPr lang="en-US"/>
          </a:p>
        </p:txBody>
      </p:sp>
    </p:spTree>
    <p:extLst>
      <p:ext uri="{BB962C8B-B14F-4D97-AF65-F5344CB8AC3E}">
        <p14:creationId xmlns:p14="http://schemas.microsoft.com/office/powerpoint/2010/main" val="1604934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Jennifer</a:t>
            </a:r>
          </a:p>
          <a:p>
            <a:endParaRPr lang="en-US" i="0" dirty="0"/>
          </a:p>
          <a:p>
            <a:r>
              <a:rPr lang="en-US" i="0" dirty="0"/>
              <a:t>LEAs can anticipate reporting on the following metrics. This is subject to change. </a:t>
            </a:r>
            <a:r>
              <a:rPr lang="en-US" i="1" dirty="0"/>
              <a:t>Read slide.</a:t>
            </a:r>
            <a:endParaRPr lang="en-US" i="0" dirty="0"/>
          </a:p>
        </p:txBody>
      </p:sp>
      <p:sp>
        <p:nvSpPr>
          <p:cNvPr id="4" name="Slide Number Placeholder 3"/>
          <p:cNvSpPr>
            <a:spLocks noGrp="1"/>
          </p:cNvSpPr>
          <p:nvPr>
            <p:ph type="sldNum" sz="quarter" idx="5"/>
          </p:nvPr>
        </p:nvSpPr>
        <p:spPr/>
        <p:txBody>
          <a:bodyPr/>
          <a:lstStyle/>
          <a:p>
            <a:fld id="{C8279DA3-6828-4D1F-9E61-D0CAFC8F9126}" type="slidenum">
              <a:rPr lang="en-US" smtClean="0"/>
              <a:t>30</a:t>
            </a:fld>
            <a:endParaRPr lang="en-US"/>
          </a:p>
        </p:txBody>
      </p:sp>
    </p:spTree>
    <p:extLst>
      <p:ext uri="{BB962C8B-B14F-4D97-AF65-F5344CB8AC3E}">
        <p14:creationId xmlns:p14="http://schemas.microsoft.com/office/powerpoint/2010/main" val="2753067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We have a variety of supports lined up for you.</a:t>
            </a:r>
          </a:p>
          <a:p>
            <a:pPr>
              <a:spcAft>
                <a:spcPts val="1200"/>
              </a:spcAft>
            </a:pPr>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As part of this program, the Legislature has provided an additional $25 million for a County Office of Education (COE) to support the LCRS work. </a:t>
            </a:r>
          </a:p>
          <a:p>
            <a:pPr>
              <a:spcAft>
                <a:spcPts val="1200"/>
              </a:spcAft>
            </a:pPr>
            <a:r>
              <a:rPr lang="en-US" i="1" dirty="0">
                <a:latin typeface="Arial" panose="020B0604020202020204" pitchFamily="34" charset="0"/>
                <a:cs typeface="Arial" panose="020B0604020202020204" pitchFamily="34" charset="0"/>
              </a:rPr>
              <a:t>Read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8279DA3-6828-4D1F-9E61-D0CAFC8F9126}" type="slidenum">
              <a:rPr lang="en-US" smtClean="0"/>
              <a:t>31</a:t>
            </a:fld>
            <a:endParaRPr lang="en-US"/>
          </a:p>
        </p:txBody>
      </p:sp>
    </p:spTree>
    <p:extLst>
      <p:ext uri="{BB962C8B-B14F-4D97-AF65-F5344CB8AC3E}">
        <p14:creationId xmlns:p14="http://schemas.microsoft.com/office/powerpoint/2010/main" val="726058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i="1">
                <a:latin typeface="Arial" panose="020B0604020202020204" pitchFamily="34" charset="0"/>
                <a:cs typeface="Arial" panose="020B0604020202020204" pitchFamily="34" charset="0"/>
              </a:rPr>
              <a:t>Read slide.</a:t>
            </a:r>
          </a:p>
          <a:p>
            <a:endParaRPr lang="en-US"/>
          </a:p>
        </p:txBody>
      </p:sp>
      <p:sp>
        <p:nvSpPr>
          <p:cNvPr id="4" name="Slide Number Placeholder 3"/>
          <p:cNvSpPr>
            <a:spLocks noGrp="1"/>
          </p:cNvSpPr>
          <p:nvPr>
            <p:ph type="sldNum" sz="quarter" idx="5"/>
          </p:nvPr>
        </p:nvSpPr>
        <p:spPr/>
        <p:txBody>
          <a:bodyPr/>
          <a:lstStyle/>
          <a:p>
            <a:fld id="{C8279DA3-6828-4D1F-9E61-D0CAFC8F9126}" type="slidenum">
              <a:rPr lang="en-US" smtClean="0"/>
              <a:t>32</a:t>
            </a:fld>
            <a:endParaRPr lang="en-US"/>
          </a:p>
        </p:txBody>
      </p:sp>
    </p:spTree>
    <p:extLst>
      <p:ext uri="{BB962C8B-B14F-4D97-AF65-F5344CB8AC3E}">
        <p14:creationId xmlns:p14="http://schemas.microsoft.com/office/powerpoint/2010/main" val="1436237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Jennifer</a:t>
            </a:r>
          </a:p>
          <a:p>
            <a:endParaRPr lang="en-US"/>
          </a:p>
          <a:p>
            <a:r>
              <a:rPr lang="en-US" i="1"/>
              <a:t>Read slide</a:t>
            </a:r>
            <a:r>
              <a:rPr lang="en-US" i="0"/>
              <a:t>.</a:t>
            </a:r>
          </a:p>
          <a:p>
            <a:endParaRPr lang="en-US" i="0"/>
          </a:p>
          <a:p>
            <a:r>
              <a:rPr lang="en-US" i="0"/>
              <a:t>For more information, please visit this web page </a:t>
            </a:r>
            <a:r>
              <a:rPr lang="en-US" i="1"/>
              <a:t>read URL.</a:t>
            </a:r>
          </a:p>
        </p:txBody>
      </p:sp>
      <p:sp>
        <p:nvSpPr>
          <p:cNvPr id="4" name="Slide Number Placeholder 3"/>
          <p:cNvSpPr>
            <a:spLocks noGrp="1"/>
          </p:cNvSpPr>
          <p:nvPr>
            <p:ph type="sldNum" sz="quarter" idx="5"/>
          </p:nvPr>
        </p:nvSpPr>
        <p:spPr/>
        <p:txBody>
          <a:bodyPr/>
          <a:lstStyle/>
          <a:p>
            <a:fld id="{C8279DA3-6828-4D1F-9E61-D0CAFC8F9126}" type="slidenum">
              <a:rPr lang="en-US" smtClean="0"/>
              <a:t>33</a:t>
            </a:fld>
            <a:endParaRPr lang="en-US"/>
          </a:p>
        </p:txBody>
      </p:sp>
    </p:spTree>
    <p:extLst>
      <p:ext uri="{BB962C8B-B14F-4D97-AF65-F5344CB8AC3E}">
        <p14:creationId xmlns:p14="http://schemas.microsoft.com/office/powerpoint/2010/main" val="1203612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Jennifer</a:t>
            </a:r>
          </a:p>
          <a:p>
            <a:endParaRPr lang="en-US"/>
          </a:p>
          <a:p>
            <a:r>
              <a:rPr lang="en-US" i="1"/>
              <a:t>Read slide</a:t>
            </a:r>
            <a:r>
              <a:rPr lang="en-US" i="0"/>
              <a:t>. This survey will help us and the awarded COE provide the supports you need for this program. We appreciate your responses!</a:t>
            </a:r>
            <a:endParaRPr lang="en-US" i="1"/>
          </a:p>
        </p:txBody>
      </p:sp>
      <p:sp>
        <p:nvSpPr>
          <p:cNvPr id="4" name="Slide Number Placeholder 3"/>
          <p:cNvSpPr>
            <a:spLocks noGrp="1"/>
          </p:cNvSpPr>
          <p:nvPr>
            <p:ph type="sldNum" sz="quarter" idx="5"/>
          </p:nvPr>
        </p:nvSpPr>
        <p:spPr/>
        <p:txBody>
          <a:bodyPr/>
          <a:lstStyle/>
          <a:p>
            <a:fld id="{C8279DA3-6828-4D1F-9E61-D0CAFC8F9126}" type="slidenum">
              <a:rPr lang="en-US" smtClean="0"/>
              <a:t>34</a:t>
            </a:fld>
            <a:endParaRPr lang="en-US"/>
          </a:p>
        </p:txBody>
      </p:sp>
    </p:spTree>
    <p:extLst>
      <p:ext uri="{BB962C8B-B14F-4D97-AF65-F5344CB8AC3E}">
        <p14:creationId xmlns:p14="http://schemas.microsoft.com/office/powerpoint/2010/main" val="1650398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dirty="0"/>
              <a:t>An important step in any project is planning. We encourage you as a first step in this project to engage in a needs assessment process to inform a school literacy plan—whether it is a plan you already have in place or a plan you will create. The CDE has a lot of excellent resources in developing a school literacy plan, and we intend on providing additional technical assistance sessions focused on that.</a:t>
            </a:r>
          </a:p>
          <a:p>
            <a:endParaRPr lang="en-US" dirty="0"/>
          </a:p>
          <a:p>
            <a:r>
              <a:rPr lang="en-US" dirty="0"/>
              <a:t>So, as mentioned, this webinar will be the first in a series. We would like to offer spaces in the webinar and in other ways for you to share the successes and best practices happening at your schools as well as needed supports. Stay tuned for future invitations! </a:t>
            </a:r>
          </a:p>
          <a:p>
            <a:endParaRPr lang="en-US" dirty="0"/>
          </a:p>
          <a:p>
            <a:r>
              <a:rPr lang="en-US" dirty="0"/>
              <a:t>We want to build a community among those of us receiving LCRS funds. Together, we are all committing to the work of improving literacy outcomes for students. We are excited for the road ahead! </a:t>
            </a:r>
          </a:p>
          <a:p>
            <a:endParaRPr lang="en-US" dirty="0"/>
          </a:p>
          <a:p>
            <a:r>
              <a:rPr lang="en-US" dirty="0"/>
              <a:t>Now that we’ve shared some of our ideas on supports, we’d like to hear yours. What future webinar topics would you like to see? What other supports can the CDE offer?</a:t>
            </a:r>
          </a:p>
        </p:txBody>
      </p:sp>
      <p:sp>
        <p:nvSpPr>
          <p:cNvPr id="4" name="Slide Number Placeholder 3"/>
          <p:cNvSpPr>
            <a:spLocks noGrp="1"/>
          </p:cNvSpPr>
          <p:nvPr>
            <p:ph type="sldNum" sz="quarter" idx="5"/>
          </p:nvPr>
        </p:nvSpPr>
        <p:spPr/>
        <p:txBody>
          <a:bodyPr/>
          <a:lstStyle/>
          <a:p>
            <a:fld id="{C8279DA3-6828-4D1F-9E61-D0CAFC8F9126}" type="slidenum">
              <a:rPr lang="en-US" smtClean="0"/>
              <a:t>35</a:t>
            </a:fld>
            <a:endParaRPr lang="en-US"/>
          </a:p>
        </p:txBody>
      </p:sp>
    </p:spTree>
    <p:extLst>
      <p:ext uri="{BB962C8B-B14F-4D97-AF65-F5344CB8AC3E}">
        <p14:creationId xmlns:p14="http://schemas.microsoft.com/office/powerpoint/2010/main" val="1694020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a:p>
            <a:endParaRPr lang="en-US" i="1" dirty="0"/>
          </a:p>
          <a:p>
            <a:r>
              <a:rPr lang="en-US" i="0" dirty="0"/>
              <a:t>Let’s go to our next question.</a:t>
            </a:r>
          </a:p>
          <a:p>
            <a:endParaRPr lang="en-US" i="1" dirty="0"/>
          </a:p>
        </p:txBody>
      </p:sp>
      <p:sp>
        <p:nvSpPr>
          <p:cNvPr id="4" name="Slide Number Placeholder 3"/>
          <p:cNvSpPr>
            <a:spLocks noGrp="1"/>
          </p:cNvSpPr>
          <p:nvPr>
            <p:ph type="sldNum" sz="quarter" idx="5"/>
          </p:nvPr>
        </p:nvSpPr>
        <p:spPr/>
        <p:txBody>
          <a:bodyPr/>
          <a:lstStyle/>
          <a:p>
            <a:fld id="{C8279DA3-6828-4D1F-9E61-D0CAFC8F9126}" type="slidenum">
              <a:rPr lang="en-US" smtClean="0"/>
              <a:t>36</a:t>
            </a:fld>
            <a:endParaRPr lang="en-US"/>
          </a:p>
        </p:txBody>
      </p:sp>
    </p:spTree>
    <p:extLst>
      <p:ext uri="{BB962C8B-B14F-4D97-AF65-F5344CB8AC3E}">
        <p14:creationId xmlns:p14="http://schemas.microsoft.com/office/powerpoint/2010/main" val="13433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p:txBody>
      </p:sp>
      <p:sp>
        <p:nvSpPr>
          <p:cNvPr id="4" name="Slide Number Placeholder 3"/>
          <p:cNvSpPr>
            <a:spLocks noGrp="1"/>
          </p:cNvSpPr>
          <p:nvPr>
            <p:ph type="sldNum" sz="quarter" idx="5"/>
          </p:nvPr>
        </p:nvSpPr>
        <p:spPr/>
        <p:txBody>
          <a:bodyPr/>
          <a:lstStyle/>
          <a:p>
            <a:fld id="{C8279DA3-6828-4D1F-9E61-D0CAFC8F9126}" type="slidenum">
              <a:rPr lang="en-US" smtClean="0"/>
              <a:t>37</a:t>
            </a:fld>
            <a:endParaRPr lang="en-US"/>
          </a:p>
        </p:txBody>
      </p:sp>
    </p:spTree>
    <p:extLst>
      <p:ext uri="{BB962C8B-B14F-4D97-AF65-F5344CB8AC3E}">
        <p14:creationId xmlns:p14="http://schemas.microsoft.com/office/powerpoint/2010/main" val="2407718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This is a tentative timeline of events. We will provide one more in depth on the LCRS web page.</a:t>
            </a:r>
          </a:p>
          <a:p>
            <a:endParaRPr lang="en-US">
              <a:latin typeface="Arial" panose="020B0604020202020204" pitchFamily="34" charset="0"/>
              <a:cs typeface="Arial" panose="020B0604020202020204" pitchFamily="34" charset="0"/>
            </a:endParaRPr>
          </a:p>
          <a:p>
            <a:pPr>
              <a:spcAft>
                <a:spcPts val="1200"/>
              </a:spcAft>
            </a:pPr>
            <a:r>
              <a:rPr lang="en-US" i="1">
                <a:latin typeface="Arial" panose="020B0604020202020204" pitchFamily="34" charset="0"/>
                <a:cs typeface="Arial" panose="020B0604020202020204" pitchFamily="34" charset="0"/>
              </a:rPr>
              <a:t>Read slide.</a:t>
            </a:r>
          </a:p>
        </p:txBody>
      </p:sp>
      <p:sp>
        <p:nvSpPr>
          <p:cNvPr id="4" name="Slide Number Placeholder 3"/>
          <p:cNvSpPr>
            <a:spLocks noGrp="1"/>
          </p:cNvSpPr>
          <p:nvPr>
            <p:ph type="sldNum" sz="quarter" idx="5"/>
          </p:nvPr>
        </p:nvSpPr>
        <p:spPr/>
        <p:txBody>
          <a:bodyPr/>
          <a:lstStyle/>
          <a:p>
            <a:fld id="{C8279DA3-6828-4D1F-9E61-D0CAFC8F9126}" type="slidenum">
              <a:rPr lang="en-US" smtClean="0"/>
              <a:t>38</a:t>
            </a:fld>
            <a:endParaRPr lang="en-US"/>
          </a:p>
        </p:txBody>
      </p:sp>
    </p:spTree>
    <p:extLst>
      <p:ext uri="{BB962C8B-B14F-4D97-AF65-F5344CB8AC3E}">
        <p14:creationId xmlns:p14="http://schemas.microsoft.com/office/powerpoint/2010/main" val="3441340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a:cs typeface="Arial"/>
              </a:rPr>
              <a:t>Jennifer:</a:t>
            </a:r>
          </a:p>
          <a:p>
            <a:pPr>
              <a:spcAft>
                <a:spcPts val="1200"/>
              </a:spcAft>
            </a:pPr>
            <a:endParaRPr lang="en-US" dirty="0">
              <a:latin typeface="Arial"/>
              <a:cs typeface="Arial"/>
            </a:endParaRPr>
          </a:p>
          <a:p>
            <a:pPr>
              <a:spcAft>
                <a:spcPts val="1200"/>
              </a:spcAft>
            </a:pPr>
            <a:r>
              <a:rPr lang="en-US" dirty="0">
                <a:latin typeface="Arial"/>
                <a:cs typeface="Arial"/>
              </a:rPr>
              <a:t>For the next several slides, I will be sharing some resources to support you in this grant program. </a:t>
            </a:r>
          </a:p>
          <a:p>
            <a:endParaRPr lang="en-US" dirty="0">
              <a:latin typeface="Arial" panose="020B0604020202020204" pitchFamily="34" charset="0"/>
              <a:cs typeface="Arial" panose="020B0604020202020204" pitchFamily="34" charset="0"/>
            </a:endParaRPr>
          </a:p>
          <a:p>
            <a:pPr>
              <a:spcAft>
                <a:spcPts val="1200"/>
              </a:spcAft>
            </a:pPr>
            <a:r>
              <a:rPr lang="en-US" dirty="0">
                <a:latin typeface="Arial"/>
                <a:cs typeface="Arial"/>
              </a:rPr>
              <a:t>Make sure, in particular, to bookmark these two pages for information on both the program and funding side. Future webinars will be announced on this LCRS Program web page.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spcAft>
                <a:spcPts val="1200"/>
              </a:spcAft>
            </a:pPr>
            <a:r>
              <a:rPr lang="en-US" i="1" dirty="0">
                <a:latin typeface="Arial"/>
                <a:cs typeface="Arial"/>
              </a:rPr>
              <a:t>Read slide.</a:t>
            </a:r>
          </a:p>
          <a:p>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39</a:t>
            </a:fld>
            <a:endParaRPr lang="en-US"/>
          </a:p>
        </p:txBody>
      </p:sp>
    </p:spTree>
    <p:extLst>
      <p:ext uri="{BB962C8B-B14F-4D97-AF65-F5344CB8AC3E}">
        <p14:creationId xmlns:p14="http://schemas.microsoft.com/office/powerpoint/2010/main" val="376192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a:p>
            <a:endParaRPr lang="en-US" dirty="0"/>
          </a:p>
          <a:p>
            <a:r>
              <a:rPr lang="en-US" i="1" dirty="0"/>
              <a:t>Read slide. Wait for participants to respond. Julia shares her screen for the responses.</a:t>
            </a:r>
          </a:p>
        </p:txBody>
      </p:sp>
      <p:sp>
        <p:nvSpPr>
          <p:cNvPr id="4" name="Slide Number Placeholder 3"/>
          <p:cNvSpPr>
            <a:spLocks noGrp="1"/>
          </p:cNvSpPr>
          <p:nvPr>
            <p:ph type="sldNum" sz="quarter" idx="5"/>
          </p:nvPr>
        </p:nvSpPr>
        <p:spPr/>
        <p:txBody>
          <a:bodyPr/>
          <a:lstStyle/>
          <a:p>
            <a:fld id="{C8279DA3-6828-4D1F-9E61-D0CAFC8F9126}" type="slidenum">
              <a:rPr lang="en-US" smtClean="0"/>
              <a:t>4</a:t>
            </a:fld>
            <a:endParaRPr lang="en-US"/>
          </a:p>
        </p:txBody>
      </p:sp>
    </p:spTree>
    <p:extLst>
      <p:ext uri="{BB962C8B-B14F-4D97-AF65-F5344CB8AC3E}">
        <p14:creationId xmlns:p14="http://schemas.microsoft.com/office/powerpoint/2010/main" val="1416615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dirty="0"/>
              <a:t>Remember at the beginning of the webinar, I mentioned all of those other grant programs connected to literacy. Make sure to check out these other resources as well. </a:t>
            </a:r>
            <a:r>
              <a:rPr lang="en-US" i="1" dirty="0"/>
              <a:t>Read slide.</a:t>
            </a:r>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40</a:t>
            </a:fld>
            <a:endParaRPr lang="en-US"/>
          </a:p>
        </p:txBody>
      </p:sp>
    </p:spTree>
    <p:extLst>
      <p:ext uri="{BB962C8B-B14F-4D97-AF65-F5344CB8AC3E}">
        <p14:creationId xmlns:p14="http://schemas.microsoft.com/office/powerpoint/2010/main" val="493780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dirty="0"/>
              <a:t>Make sure to check out these other resources as well. </a:t>
            </a:r>
            <a:r>
              <a:rPr lang="en-US" i="1" dirty="0"/>
              <a:t>Read slide.</a:t>
            </a:r>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41</a:t>
            </a:fld>
            <a:endParaRPr lang="en-US"/>
          </a:p>
        </p:txBody>
      </p:sp>
    </p:spTree>
    <p:extLst>
      <p:ext uri="{BB962C8B-B14F-4D97-AF65-F5344CB8AC3E}">
        <p14:creationId xmlns:p14="http://schemas.microsoft.com/office/powerpoint/2010/main" val="969629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We will now take questions. Some questions may require additional research. For those questions and others, we will post the answers on the LCRS frequently asked questions web page. If you would like access to these questions earlier, feel free to email us. </a:t>
            </a:r>
          </a:p>
        </p:txBody>
      </p:sp>
      <p:sp>
        <p:nvSpPr>
          <p:cNvPr id="4" name="Slide Number Placeholder 3"/>
          <p:cNvSpPr>
            <a:spLocks noGrp="1"/>
          </p:cNvSpPr>
          <p:nvPr>
            <p:ph type="sldNum" sz="quarter" idx="5"/>
          </p:nvPr>
        </p:nvSpPr>
        <p:spPr/>
        <p:txBody>
          <a:bodyPr/>
          <a:lstStyle/>
          <a:p>
            <a:fld id="{C8279DA3-6828-4D1F-9E61-D0CAFC8F9126}" type="slidenum">
              <a:rPr lang="en-US" smtClean="0"/>
              <a:t>42</a:t>
            </a:fld>
            <a:endParaRPr lang="en-US"/>
          </a:p>
        </p:txBody>
      </p:sp>
    </p:spTree>
    <p:extLst>
      <p:ext uri="{BB962C8B-B14F-4D97-AF65-F5344CB8AC3E}">
        <p14:creationId xmlns:p14="http://schemas.microsoft.com/office/powerpoint/2010/main" val="3393662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i="1">
                <a:latin typeface="Arial" panose="020B0604020202020204" pitchFamily="34" charset="0"/>
                <a:cs typeface="Arial" panose="020B0604020202020204" pitchFamily="34" charset="0"/>
              </a:rPr>
              <a:t>Read slide.</a:t>
            </a:r>
          </a:p>
          <a:p>
            <a:endParaRPr lang="en-US"/>
          </a:p>
        </p:txBody>
      </p:sp>
      <p:sp>
        <p:nvSpPr>
          <p:cNvPr id="4" name="Slide Number Placeholder 3"/>
          <p:cNvSpPr>
            <a:spLocks noGrp="1"/>
          </p:cNvSpPr>
          <p:nvPr>
            <p:ph type="sldNum" sz="quarter" idx="5"/>
          </p:nvPr>
        </p:nvSpPr>
        <p:spPr/>
        <p:txBody>
          <a:bodyPr/>
          <a:lstStyle/>
          <a:p>
            <a:fld id="{C8279DA3-6828-4D1F-9E61-D0CAFC8F9126}" type="slidenum">
              <a:rPr lang="en-US" smtClean="0"/>
              <a:t>43</a:t>
            </a:fld>
            <a:endParaRPr lang="en-US"/>
          </a:p>
        </p:txBody>
      </p:sp>
    </p:spTree>
    <p:extLst>
      <p:ext uri="{BB962C8B-B14F-4D97-AF65-F5344CB8AC3E}">
        <p14:creationId xmlns:p14="http://schemas.microsoft.com/office/powerpoint/2010/main" val="4192801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Jennifer:</a:t>
            </a:r>
          </a:p>
          <a:p>
            <a:endParaRPr lang="en-US">
              <a:latin typeface="Arial" panose="020B0604020202020204" pitchFamily="34" charset="0"/>
              <a:cs typeface="Arial" panose="020B0604020202020204" pitchFamily="34" charset="0"/>
            </a:endParaRPr>
          </a:p>
          <a:p>
            <a:pPr>
              <a:spcAft>
                <a:spcPts val="1200"/>
              </a:spcAft>
            </a:pPr>
            <a:r>
              <a:rPr lang="en-US" i="1">
                <a:latin typeface="Arial" panose="020B0604020202020204" pitchFamily="34" charset="0"/>
                <a:cs typeface="Arial" panose="020B0604020202020204" pitchFamily="34" charset="0"/>
              </a:rPr>
              <a:t>Read slide.</a:t>
            </a:r>
          </a:p>
          <a:p>
            <a:endParaRPr lang="en-US"/>
          </a:p>
        </p:txBody>
      </p:sp>
      <p:sp>
        <p:nvSpPr>
          <p:cNvPr id="4" name="Slide Number Placeholder 3"/>
          <p:cNvSpPr>
            <a:spLocks noGrp="1"/>
          </p:cNvSpPr>
          <p:nvPr>
            <p:ph type="sldNum" sz="quarter" idx="5"/>
          </p:nvPr>
        </p:nvSpPr>
        <p:spPr/>
        <p:txBody>
          <a:bodyPr/>
          <a:lstStyle/>
          <a:p>
            <a:fld id="{C8279DA3-6828-4D1F-9E61-D0CAFC8F9126}" type="slidenum">
              <a:rPr lang="en-US" smtClean="0"/>
              <a:t>44</a:t>
            </a:fld>
            <a:endParaRPr lang="en-US"/>
          </a:p>
        </p:txBody>
      </p:sp>
    </p:spTree>
    <p:extLst>
      <p:ext uri="{BB962C8B-B14F-4D97-AF65-F5344CB8AC3E}">
        <p14:creationId xmlns:p14="http://schemas.microsoft.com/office/powerpoint/2010/main" val="339458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a:p>
            <a:endParaRPr lang="en-US" dirty="0"/>
          </a:p>
          <a:p>
            <a:r>
              <a:rPr lang="en-US" dirty="0"/>
              <a:t>The SSPI’s vision for this program is establishing a community, a partnership between you, us at the CDE, and supports throughout the state, all committed to improving literacy outcomes for our students. </a:t>
            </a:r>
          </a:p>
          <a:p>
            <a:endParaRPr lang="en-US" dirty="0"/>
          </a:p>
          <a:p>
            <a:r>
              <a:rPr lang="en-US" dirty="0"/>
              <a:t>This is the first of many webinars that we will host throughout the LCRS program period. We want these spaces to be a time for us to come together and learn from each other: sharing best practices and bright spots. And also a time for us to support each other: sharing areas of need and connecting with each other to share resources and tools.</a:t>
            </a:r>
          </a:p>
          <a:p>
            <a:endParaRPr lang="en-US" dirty="0"/>
          </a:p>
          <a:p>
            <a:r>
              <a:rPr lang="en-US" dirty="0"/>
              <a:t>We hope you will join us! </a:t>
            </a:r>
          </a:p>
          <a:p>
            <a:endParaRPr lang="en-US" dirty="0"/>
          </a:p>
          <a:p>
            <a:r>
              <a:rPr lang="en-US" i="1" dirty="0"/>
              <a:t>Introduces SSPI.</a:t>
            </a:r>
          </a:p>
        </p:txBody>
      </p:sp>
      <p:sp>
        <p:nvSpPr>
          <p:cNvPr id="4" name="Slide Number Placeholder 3"/>
          <p:cNvSpPr>
            <a:spLocks noGrp="1"/>
          </p:cNvSpPr>
          <p:nvPr>
            <p:ph type="sldNum" sz="quarter" idx="5"/>
          </p:nvPr>
        </p:nvSpPr>
        <p:spPr/>
        <p:txBody>
          <a:bodyPr/>
          <a:lstStyle/>
          <a:p>
            <a:fld id="{C8279DA3-6828-4D1F-9E61-D0CAFC8F9126}" type="slidenum">
              <a:rPr lang="en-US" smtClean="0"/>
              <a:t>5</a:t>
            </a:fld>
            <a:endParaRPr lang="en-US"/>
          </a:p>
        </p:txBody>
      </p:sp>
    </p:spTree>
    <p:extLst>
      <p:ext uri="{BB962C8B-B14F-4D97-AF65-F5344CB8AC3E}">
        <p14:creationId xmlns:p14="http://schemas.microsoft.com/office/powerpoint/2010/main" val="84048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SSPI will speak here.</a:t>
            </a:r>
          </a:p>
        </p:txBody>
      </p:sp>
      <p:sp>
        <p:nvSpPr>
          <p:cNvPr id="4" name="Slide Number Placeholder 3"/>
          <p:cNvSpPr>
            <a:spLocks noGrp="1"/>
          </p:cNvSpPr>
          <p:nvPr>
            <p:ph type="sldNum" sz="quarter" idx="5"/>
          </p:nvPr>
        </p:nvSpPr>
        <p:spPr/>
        <p:txBody>
          <a:bodyPr/>
          <a:lstStyle/>
          <a:p>
            <a:fld id="{C8279DA3-6828-4D1F-9E61-D0CAFC8F9126}" type="slidenum">
              <a:rPr lang="en-US" smtClean="0"/>
              <a:t>6</a:t>
            </a:fld>
            <a:endParaRPr lang="en-US"/>
          </a:p>
        </p:txBody>
      </p:sp>
    </p:spTree>
    <p:extLst>
      <p:ext uri="{BB962C8B-B14F-4D97-AF65-F5344CB8AC3E}">
        <p14:creationId xmlns:p14="http://schemas.microsoft.com/office/powerpoint/2010/main" val="4271950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Jennifer:</a:t>
            </a:r>
          </a:p>
          <a:p>
            <a:pPr>
              <a:spcAft>
                <a:spcPts val="1200"/>
              </a:spcAft>
            </a:pPr>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Thank you, and welcome again everyone. This technical assistance webinar is provided by the Educator Excellence and Equity Division (EEED) at the CDE.</a:t>
            </a:r>
          </a:p>
          <a:p>
            <a:pPr>
              <a:spcAft>
                <a:spcPts val="1200"/>
              </a:spcAft>
            </a:pPr>
            <a:r>
              <a:rPr lang="en-US" dirty="0">
                <a:latin typeface="Arial" panose="020B0604020202020204" pitchFamily="34" charset="0"/>
                <a:cs typeface="Arial" panose="020B0604020202020204" pitchFamily="34" charset="0"/>
              </a:rPr>
              <a:t>My name is Jennifer Howerter, and I am an Education Programs Consultant in the Professional Learning Innovations Office. </a:t>
            </a:r>
          </a:p>
        </p:txBody>
      </p:sp>
      <p:sp>
        <p:nvSpPr>
          <p:cNvPr id="4" name="Slide Number Placeholder 3"/>
          <p:cNvSpPr>
            <a:spLocks noGrp="1"/>
          </p:cNvSpPr>
          <p:nvPr>
            <p:ph type="sldNum" sz="quarter" idx="10"/>
          </p:nvPr>
        </p:nvSpPr>
        <p:spPr/>
        <p:txBody>
          <a:bodyPr/>
          <a:lstStyle/>
          <a:p>
            <a:fld id="{959E779C-9ADE-44A1-8072-EF7F172A3590}" type="slidenum">
              <a:rPr lang="en-US" smtClean="0"/>
              <a:t>7</a:t>
            </a:fld>
            <a:endParaRPr lang="en-US"/>
          </a:p>
        </p:txBody>
      </p:sp>
    </p:spTree>
    <p:extLst>
      <p:ext uri="{BB962C8B-B14F-4D97-AF65-F5344CB8AC3E}">
        <p14:creationId xmlns:p14="http://schemas.microsoft.com/office/powerpoint/2010/main" val="18420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dirty="0"/>
              <a:t>The SSPI has pledged to support local educational agencies across California to ensure all California students can read by the third grade by 2026. The LCRS is an important part of that work! Having the support of literacy coaches and reading specialists in schools helps all students make gains in literacy, especially those students struggling to read. </a:t>
            </a:r>
          </a:p>
          <a:p>
            <a:endParaRPr lang="en-US" dirty="0"/>
          </a:p>
          <a:p>
            <a:r>
              <a:rPr lang="en-US" dirty="0"/>
              <a:t>How many of you have heard of the SSPI’s goal of all students learning to read by third grade by 2026? </a:t>
            </a:r>
            <a:r>
              <a:rPr lang="en-US" i="1" dirty="0"/>
              <a:t>Launch poll.</a:t>
            </a:r>
            <a:endParaRPr lang="en-US" dirty="0"/>
          </a:p>
          <a:p>
            <a:endParaRPr lang="en-US" dirty="0"/>
          </a:p>
        </p:txBody>
      </p:sp>
      <p:sp>
        <p:nvSpPr>
          <p:cNvPr id="4" name="Slide Number Placeholder 3"/>
          <p:cNvSpPr>
            <a:spLocks noGrp="1"/>
          </p:cNvSpPr>
          <p:nvPr>
            <p:ph type="sldNum" sz="quarter" idx="5"/>
          </p:nvPr>
        </p:nvSpPr>
        <p:spPr/>
        <p:txBody>
          <a:bodyPr/>
          <a:lstStyle/>
          <a:p>
            <a:fld id="{C8279DA3-6828-4D1F-9E61-D0CAFC8F9126}" type="slidenum">
              <a:rPr lang="en-US" smtClean="0"/>
              <a:t>8</a:t>
            </a:fld>
            <a:endParaRPr lang="en-US"/>
          </a:p>
        </p:txBody>
      </p:sp>
    </p:spTree>
    <p:extLst>
      <p:ext uri="{BB962C8B-B14F-4D97-AF65-F5344CB8AC3E}">
        <p14:creationId xmlns:p14="http://schemas.microsoft.com/office/powerpoint/2010/main" val="180594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i="1" dirty="0"/>
              <a:t>Read slide. Wait for participants to respond. Julia shares her screen for the responses.</a:t>
            </a:r>
          </a:p>
        </p:txBody>
      </p:sp>
      <p:sp>
        <p:nvSpPr>
          <p:cNvPr id="4" name="Slide Number Placeholder 3"/>
          <p:cNvSpPr>
            <a:spLocks noGrp="1"/>
          </p:cNvSpPr>
          <p:nvPr>
            <p:ph type="sldNum" sz="quarter" idx="5"/>
          </p:nvPr>
        </p:nvSpPr>
        <p:spPr/>
        <p:txBody>
          <a:bodyPr/>
          <a:lstStyle/>
          <a:p>
            <a:fld id="{C8279DA3-6828-4D1F-9E61-D0CAFC8F9126}" type="slidenum">
              <a:rPr lang="en-US" smtClean="0"/>
              <a:t>9</a:t>
            </a:fld>
            <a:endParaRPr lang="en-US"/>
          </a:p>
        </p:txBody>
      </p:sp>
    </p:spTree>
    <p:extLst>
      <p:ext uri="{BB962C8B-B14F-4D97-AF65-F5344CB8AC3E}">
        <p14:creationId xmlns:p14="http://schemas.microsoft.com/office/powerpoint/2010/main" val="28402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63"/>
          <p:cNvSpPr txBox="1"/>
          <p:nvPr/>
        </p:nvSpPr>
        <p:spPr>
          <a:xfrm>
            <a:off x="1524000" y="5710237"/>
            <a:ext cx="6066000" cy="522400"/>
          </a:xfrm>
          <a:prstGeom prst="rect">
            <a:avLst/>
          </a:prstGeom>
          <a:no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467" b="0" i="0" u="none" strike="noStrike" cap="none" dirty="0">
                <a:solidFill>
                  <a:schemeClr val="accent4">
                    <a:lumMod val="50000"/>
                  </a:schemeClr>
                </a:solidFill>
                <a:latin typeface="Arial"/>
                <a:ea typeface="Arial"/>
                <a:cs typeface="Arial"/>
                <a:sym typeface="Arial"/>
              </a:rPr>
              <a:t>CALIFORNIA DEPARTMENT OF EDUCATION</a:t>
            </a:r>
            <a:endParaRPr sz="1467" b="0" i="0" u="none" strike="noStrike" cap="none" dirty="0">
              <a:solidFill>
                <a:schemeClr val="accent4">
                  <a:lumMod val="50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467" b="0" i="0" u="none" strike="noStrike" cap="none" dirty="0">
                <a:solidFill>
                  <a:schemeClr val="accent4">
                    <a:lumMod val="50000"/>
                  </a:schemeClr>
                </a:solidFill>
                <a:latin typeface="Arial"/>
                <a:ea typeface="Arial"/>
                <a:cs typeface="Arial"/>
                <a:sym typeface="Arial"/>
              </a:rPr>
              <a:t>Tony Thurmond, State Superintendent of Public Instruction</a:t>
            </a:r>
            <a:endParaRPr sz="1467" b="0" i="0" u="none" strike="noStrike" cap="none" dirty="0">
              <a:solidFill>
                <a:schemeClr val="accent4">
                  <a:lumMod val="50000"/>
                </a:schemeClr>
              </a:solidFill>
              <a:latin typeface="Arial"/>
              <a:ea typeface="Arial"/>
              <a:cs typeface="Arial"/>
              <a:sym typeface="Arial"/>
            </a:endParaRPr>
          </a:p>
        </p:txBody>
      </p:sp>
      <p:sp>
        <p:nvSpPr>
          <p:cNvPr id="18" name="Google Shape;18;p63"/>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1100"/>
              <a:buNone/>
              <a:defRPr sz="6000"/>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19" name="Google Shape;19;p63"/>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r>
              <a:rPr lang="en-US"/>
              <a:t>Click to edit Master subtitle style</a:t>
            </a:r>
            <a:endParaRPr/>
          </a:p>
        </p:txBody>
      </p:sp>
      <p:sp>
        <p:nvSpPr>
          <p:cNvPr id="20" name="Google Shape;20;p6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6/6/2024</a:t>
            </a:fld>
            <a:endParaRPr lang="en-US"/>
          </a:p>
        </p:txBody>
      </p:sp>
      <p:sp>
        <p:nvSpPr>
          <p:cNvPr id="21" name="Google Shape;21;p6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22" name="Google Shape;22;p6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2460925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28"/>
        <p:cNvGrpSpPr/>
        <p:nvPr/>
      </p:nvGrpSpPr>
      <p:grpSpPr>
        <a:xfrm>
          <a:off x="0" y="0"/>
          <a:ext cx="0" cy="0"/>
          <a:chOff x="0" y="0"/>
          <a:chExt cx="0" cy="0"/>
        </a:xfrm>
      </p:grpSpPr>
      <p:sp>
        <p:nvSpPr>
          <p:cNvPr id="129" name="Google Shape;129;p81"/>
          <p:cNvSpPr txBox="1">
            <a:spLocks noGrp="1"/>
          </p:cNvSpPr>
          <p:nvPr>
            <p:ph type="title"/>
          </p:nvPr>
        </p:nvSpPr>
        <p:spPr>
          <a:xfrm>
            <a:off x="1354137" y="365125"/>
            <a:ext cx="9480400" cy="13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1100"/>
              <a:buNone/>
              <a:defRPr/>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130" name="Google Shape;130;p81"/>
          <p:cNvSpPr txBox="1">
            <a:spLocks noGrp="1"/>
          </p:cNvSpPr>
          <p:nvPr>
            <p:ph type="body" idx="1"/>
          </p:nvPr>
        </p:nvSpPr>
        <p:spPr>
          <a:xfrm rot="5400000">
            <a:off x="3918888" y="-738975"/>
            <a:ext cx="4351200" cy="9480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31" name="Google Shape;131;p8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6/6/2024</a:t>
            </a:fld>
            <a:endParaRPr lang="en-US"/>
          </a:p>
        </p:txBody>
      </p:sp>
      <p:sp>
        <p:nvSpPr>
          <p:cNvPr id="132" name="Google Shape;132;p8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133" name="Google Shape;133;p8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151509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4"/>
        <p:cNvGrpSpPr/>
        <p:nvPr/>
      </p:nvGrpSpPr>
      <p:grpSpPr>
        <a:xfrm>
          <a:off x="0" y="0"/>
          <a:ext cx="0" cy="0"/>
          <a:chOff x="0" y="0"/>
          <a:chExt cx="0" cy="0"/>
        </a:xfrm>
      </p:grpSpPr>
      <p:sp>
        <p:nvSpPr>
          <p:cNvPr id="135" name="Google Shape;135;p82"/>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1100"/>
              <a:buNone/>
              <a:defRPr/>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136" name="Google Shape;136;p82"/>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37" name="Google Shape;137;p8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6/6/2024</a:t>
            </a:fld>
            <a:endParaRPr lang="en-US"/>
          </a:p>
        </p:txBody>
      </p:sp>
      <p:sp>
        <p:nvSpPr>
          <p:cNvPr id="138" name="Google Shape;138;p8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139" name="Google Shape;139;p8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303051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se Slide (No Content)">
  <p:cSld name="Base Slide (No Content)">
    <p:spTree>
      <p:nvGrpSpPr>
        <p:cNvPr id="1" name="Shape 154"/>
        <p:cNvGrpSpPr/>
        <p:nvPr/>
      </p:nvGrpSpPr>
      <p:grpSpPr>
        <a:xfrm>
          <a:off x="0" y="0"/>
          <a:ext cx="0" cy="0"/>
          <a:chOff x="0" y="0"/>
          <a:chExt cx="0" cy="0"/>
        </a:xfrm>
      </p:grpSpPr>
      <p:sp>
        <p:nvSpPr>
          <p:cNvPr id="155" name="Google Shape;155;g8365557339_0_121"/>
          <p:cNvSpPr txBox="1"/>
          <p:nvPr/>
        </p:nvSpPr>
        <p:spPr>
          <a:xfrm>
            <a:off x="2209800" y="1600200"/>
            <a:ext cx="4580400" cy="2690800"/>
          </a:xfrm>
          <a:prstGeom prst="rect">
            <a:avLst/>
          </a:prstGeom>
          <a:noFill/>
          <a:ln>
            <a:noFill/>
          </a:ln>
        </p:spPr>
        <p:txBody>
          <a:bodyPr spcFirstLastPara="1" wrap="square" lIns="91433" tIns="45700" rIns="91433" bIns="45700"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5067" b="1" i="0" u="none" strike="noStrike" cap="none">
              <a:solidFill>
                <a:schemeClr val="dk1"/>
              </a:solidFill>
              <a:latin typeface="Corbel"/>
              <a:ea typeface="Corbel"/>
              <a:cs typeface="Corbel"/>
              <a:sym typeface="Corbel"/>
            </a:endParaRPr>
          </a:p>
        </p:txBody>
      </p:sp>
      <p:sp>
        <p:nvSpPr>
          <p:cNvPr id="156" name="Google Shape;156;g8365557339_0_121"/>
          <p:cNvSpPr txBox="1"/>
          <p:nvPr/>
        </p:nvSpPr>
        <p:spPr>
          <a:xfrm>
            <a:off x="362124" y="6424429"/>
            <a:ext cx="407200" cy="292800"/>
          </a:xfrm>
          <a:prstGeom prst="rect">
            <a:avLst/>
          </a:prstGeom>
          <a:noFill/>
          <a:ln>
            <a:noFill/>
          </a:ln>
        </p:spPr>
        <p:txBody>
          <a:bodyPr spcFirstLastPara="1" wrap="square" lIns="91433" tIns="45700" rIns="91433" bIns="45700" anchor="ctr" anchorCtr="1">
            <a:noAutofit/>
          </a:bodyPr>
          <a:lstStyle/>
          <a:p>
            <a:pPr marL="0" marR="0" lvl="0" indent="0" algn="l" rtl="0">
              <a:spcBef>
                <a:spcPts val="0"/>
              </a:spcBef>
              <a:spcAft>
                <a:spcPts val="0"/>
              </a:spcAft>
              <a:buNone/>
            </a:pPr>
            <a:fld id="{00000000-1234-1234-1234-123412341234}" type="slidenum">
              <a:rPr lang="en" sz="1333" b="1" i="0" u="none" strike="noStrike" cap="none">
                <a:solidFill>
                  <a:schemeClr val="lt1"/>
                </a:solidFill>
                <a:latin typeface="Trebuchet MS"/>
                <a:ea typeface="Trebuchet MS"/>
                <a:cs typeface="Trebuchet MS"/>
                <a:sym typeface="Trebuchet MS"/>
              </a:rPr>
              <a:pPr marL="0" marR="0" lvl="0" indent="0" algn="l" rtl="0">
                <a:spcBef>
                  <a:spcPts val="0"/>
                </a:spcBef>
                <a:spcAft>
                  <a:spcPts val="0"/>
                </a:spcAft>
                <a:buNone/>
              </a:pPr>
              <a:t>‹#›</a:t>
            </a:fld>
            <a:endParaRPr sz="1333" b="1"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4229419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3"/>
        <p:cNvGrpSpPr/>
        <p:nvPr/>
      </p:nvGrpSpPr>
      <p:grpSpPr>
        <a:xfrm>
          <a:off x="0" y="0"/>
          <a:ext cx="0" cy="0"/>
          <a:chOff x="0" y="0"/>
          <a:chExt cx="0" cy="0"/>
        </a:xfrm>
      </p:grpSpPr>
      <p:sp>
        <p:nvSpPr>
          <p:cNvPr id="24" name="Google Shape;24;p64"/>
          <p:cNvSpPr txBox="1">
            <a:spLocks noGrp="1"/>
          </p:cNvSpPr>
          <p:nvPr>
            <p:ph type="title"/>
          </p:nvPr>
        </p:nvSpPr>
        <p:spPr>
          <a:xfrm>
            <a:off x="839788" y="457200"/>
            <a:ext cx="3932400" cy="16000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1100"/>
              <a:buNone/>
              <a:defRPr sz="3200"/>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25" name="Google Shape;25;p64"/>
          <p:cNvSpPr>
            <a:spLocks noGrp="1"/>
          </p:cNvSpPr>
          <p:nvPr>
            <p:ph type="pic" idx="2"/>
          </p:nvPr>
        </p:nvSpPr>
        <p:spPr>
          <a:xfrm>
            <a:off x="5183188" y="987425"/>
            <a:ext cx="6172000" cy="4873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2100"/>
              <a:buFont typeface="Century Gothic"/>
              <a:buNone/>
              <a:defRPr sz="28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800"/>
              <a:buFont typeface="Noto Sans Symbols"/>
              <a:buNone/>
              <a:defRPr sz="24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500"/>
              <a:buFont typeface="Noto Sans Symbols"/>
              <a:buNone/>
              <a:defRPr sz="2000"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26" name="Google Shape;26;p64"/>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pPr lvl="0"/>
            <a:r>
              <a:rPr lang="en-US"/>
              <a:t>Click to edit Master text styles</a:t>
            </a:r>
          </a:p>
        </p:txBody>
      </p:sp>
      <p:sp>
        <p:nvSpPr>
          <p:cNvPr id="27" name="Google Shape;27;p6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6/6/2024</a:t>
            </a:fld>
            <a:endParaRPr lang="en-US"/>
          </a:p>
        </p:txBody>
      </p:sp>
      <p:sp>
        <p:nvSpPr>
          <p:cNvPr id="28" name="Google Shape;28;p6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29" name="Google Shape;29;p6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100428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1354137" y="365125"/>
            <a:ext cx="9480400" cy="13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1100"/>
              <a:buNone/>
              <a:defRPr sz="4000"/>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32" name="Google Shape;32;p65"/>
          <p:cNvSpPr txBox="1">
            <a:spLocks noGrp="1"/>
          </p:cNvSpPr>
          <p:nvPr>
            <p:ph type="body" idx="1"/>
          </p:nvPr>
        </p:nvSpPr>
        <p:spPr>
          <a:xfrm>
            <a:off x="1354137" y="1825625"/>
            <a:ext cx="94804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sz="2400"/>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33" name="Google Shape;33;p6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6/6/2024</a:t>
            </a:fld>
            <a:endParaRPr lang="en-US"/>
          </a:p>
        </p:txBody>
      </p:sp>
      <p:sp>
        <p:nvSpPr>
          <p:cNvPr id="34" name="Google Shape;34;p6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35" name="Google Shape;35;p6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393940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3">
  <p:cSld name="Custom layout 3">
    <p:bg>
      <p:bgPr>
        <a:solidFill>
          <a:srgbClr val="FFFFFF"/>
        </a:solidFill>
        <a:effectLst/>
      </p:bgPr>
    </p:bg>
    <p:spTree>
      <p:nvGrpSpPr>
        <p:cNvPr id="1" name="Shape 70"/>
        <p:cNvGrpSpPr/>
        <p:nvPr/>
      </p:nvGrpSpPr>
      <p:grpSpPr>
        <a:xfrm>
          <a:off x="0" y="0"/>
          <a:ext cx="0" cy="0"/>
          <a:chOff x="0" y="0"/>
          <a:chExt cx="0" cy="0"/>
        </a:xfrm>
      </p:grpSpPr>
      <p:sp>
        <p:nvSpPr>
          <p:cNvPr id="71" name="Google Shape;71;p71"/>
          <p:cNvSpPr/>
          <p:nvPr/>
        </p:nvSpPr>
        <p:spPr>
          <a:xfrm>
            <a:off x="0" y="0"/>
            <a:ext cx="12192000" cy="6858000"/>
          </a:xfrm>
          <a:prstGeom prst="rect">
            <a:avLst/>
          </a:prstGeom>
          <a:solidFill>
            <a:srgbClr val="0076A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 name="Google Shape;72;p71"/>
          <p:cNvSpPr/>
          <p:nvPr/>
        </p:nvSpPr>
        <p:spPr>
          <a:xfrm>
            <a:off x="898400" y="719000"/>
            <a:ext cx="10395200" cy="5420000"/>
          </a:xfrm>
          <a:prstGeom prst="rect">
            <a:avLst/>
          </a:prstGeom>
          <a:solidFill>
            <a:srgbClr val="FFFFFF"/>
          </a:solidFill>
          <a:ln w="114300" cap="flat" cmpd="thinThick">
            <a:solidFill>
              <a:srgbClr val="FFFFFF"/>
            </a:solidFill>
            <a:prstDash val="solid"/>
            <a:miter lim="8000"/>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 name="Google Shape;73;p71"/>
          <p:cNvSpPr txBox="1">
            <a:spLocks noGrp="1"/>
          </p:cNvSpPr>
          <p:nvPr>
            <p:ph type="sldNum" idx="12"/>
          </p:nvPr>
        </p:nvSpPr>
        <p:spPr>
          <a:xfrm>
            <a:off x="11296611" y="6217623"/>
            <a:ext cx="731600" cy="52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rgbClr val="FFFFFF"/>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271197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9"/>
        <p:cNvGrpSpPr/>
        <p:nvPr/>
      </p:nvGrpSpPr>
      <p:grpSpPr>
        <a:xfrm>
          <a:off x="0" y="0"/>
          <a:ext cx="0" cy="0"/>
          <a:chOff x="0" y="0"/>
          <a:chExt cx="0" cy="0"/>
        </a:xfrm>
      </p:grpSpPr>
      <p:sp>
        <p:nvSpPr>
          <p:cNvPr id="80" name="Google Shape;80;p73"/>
          <p:cNvSpPr txBox="1">
            <a:spLocks noGrp="1"/>
          </p:cNvSpPr>
          <p:nvPr>
            <p:ph type="title"/>
          </p:nvPr>
        </p:nvSpPr>
        <p:spPr>
          <a:xfrm>
            <a:off x="1354137" y="365125"/>
            <a:ext cx="9480400" cy="13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1100"/>
              <a:buNone/>
              <a:defRPr/>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81" name="Google Shape;81;p7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6/6/2024</a:t>
            </a:fld>
            <a:endParaRPr lang="en-US"/>
          </a:p>
        </p:txBody>
      </p:sp>
      <p:sp>
        <p:nvSpPr>
          <p:cNvPr id="82" name="Google Shape;82;p7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83" name="Google Shape;83;p7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21824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4"/>
        <p:cNvGrpSpPr/>
        <p:nvPr/>
      </p:nvGrpSpPr>
      <p:grpSpPr>
        <a:xfrm>
          <a:off x="0" y="0"/>
          <a:ext cx="0" cy="0"/>
          <a:chOff x="0" y="0"/>
          <a:chExt cx="0" cy="0"/>
        </a:xfrm>
      </p:grpSpPr>
      <p:sp>
        <p:nvSpPr>
          <p:cNvPr id="85" name="Google Shape;85;p74"/>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1100"/>
              <a:buNone/>
              <a:defRPr sz="6000"/>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86" name="Google Shape;86;p74"/>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pPr lvl="0"/>
            <a:r>
              <a:rPr lang="en-US"/>
              <a:t>Click to edit Master text styles</a:t>
            </a:r>
          </a:p>
        </p:txBody>
      </p:sp>
      <p:sp>
        <p:nvSpPr>
          <p:cNvPr id="87" name="Google Shape;87;p7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6/6/2024</a:t>
            </a:fld>
            <a:endParaRPr lang="en-US"/>
          </a:p>
        </p:txBody>
      </p:sp>
      <p:sp>
        <p:nvSpPr>
          <p:cNvPr id="88" name="Google Shape;88;p7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89" name="Google Shape;89;p7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38936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78"/>
          <p:cNvSpPr txBox="1">
            <a:spLocks noGrp="1"/>
          </p:cNvSpPr>
          <p:nvPr>
            <p:ph type="title"/>
          </p:nvPr>
        </p:nvSpPr>
        <p:spPr>
          <a:xfrm>
            <a:off x="1354137" y="365125"/>
            <a:ext cx="9480400" cy="13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1100"/>
              <a:buNone/>
              <a:defRPr/>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110" name="Google Shape;110;p78"/>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1" name="Google Shape;111;p78"/>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2" name="Google Shape;112;p7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6/6/2024</a:t>
            </a:fld>
            <a:endParaRPr lang="en-US"/>
          </a:p>
        </p:txBody>
      </p:sp>
      <p:sp>
        <p:nvSpPr>
          <p:cNvPr id="113" name="Google Shape;113;p7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114" name="Google Shape;114;p7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428888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79"/>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1100"/>
              <a:buNone/>
              <a:defRPr/>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r>
              <a:rPr lang="en-US"/>
              <a:t>Click to edit Master title style</a:t>
            </a:r>
            <a:endParaRPr/>
          </a:p>
        </p:txBody>
      </p:sp>
      <p:sp>
        <p:nvSpPr>
          <p:cNvPr id="117" name="Google Shape;117;p79"/>
          <p:cNvSpPr txBox="1">
            <a:spLocks noGrp="1"/>
          </p:cNvSpPr>
          <p:nvPr>
            <p:ph type="body" idx="1"/>
          </p:nvPr>
        </p:nvSpPr>
        <p:spPr>
          <a:xfrm>
            <a:off x="839788" y="1681163"/>
            <a:ext cx="5157600" cy="8240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18" name="Google Shape;118;p79"/>
          <p:cNvSpPr txBox="1">
            <a:spLocks noGrp="1"/>
          </p:cNvSpPr>
          <p:nvPr>
            <p:ph type="body" idx="2"/>
          </p:nvPr>
        </p:nvSpPr>
        <p:spPr>
          <a:xfrm>
            <a:off x="839788" y="2505075"/>
            <a:ext cx="5157600" cy="368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9" name="Google Shape;119;p79"/>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20" name="Google Shape;120;p79"/>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21" name="Google Shape;121;p7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6/6/2024</a:t>
            </a:fld>
            <a:endParaRPr lang="en-US"/>
          </a:p>
        </p:txBody>
      </p:sp>
      <p:sp>
        <p:nvSpPr>
          <p:cNvPr id="122" name="Google Shape;122;p7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123" name="Google Shape;123;p7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266805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
        <p:cNvGrpSpPr/>
        <p:nvPr/>
      </p:nvGrpSpPr>
      <p:grpSpPr>
        <a:xfrm>
          <a:off x="0" y="0"/>
          <a:ext cx="0" cy="0"/>
          <a:chOff x="0" y="0"/>
          <a:chExt cx="0" cy="0"/>
        </a:xfrm>
      </p:grpSpPr>
      <p:sp>
        <p:nvSpPr>
          <p:cNvPr id="125" name="Google Shape;125;p8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fld id="{ADE29F90-616E-40CF-9481-851F918A714E}" type="datetimeFigureOut">
              <a:rPr lang="en-US" smtClean="0"/>
              <a:t>6/6/2024</a:t>
            </a:fld>
            <a:endParaRPr lang="en-US"/>
          </a:p>
        </p:txBody>
      </p:sp>
      <p:sp>
        <p:nvSpPr>
          <p:cNvPr id="126" name="Google Shape;126;p8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lang="en-US"/>
          </a:p>
        </p:txBody>
      </p:sp>
      <p:sp>
        <p:nvSpPr>
          <p:cNvPr id="127" name="Google Shape;127;p8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Tree>
    <p:extLst>
      <p:ext uri="{BB962C8B-B14F-4D97-AF65-F5344CB8AC3E}">
        <p14:creationId xmlns:p14="http://schemas.microsoft.com/office/powerpoint/2010/main" val="24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6A3"/>
        </a:solidFill>
        <a:effectLst/>
      </p:bgPr>
    </p:bg>
    <p:spTree>
      <p:nvGrpSpPr>
        <p:cNvPr id="1" name="Shape 5"/>
        <p:cNvGrpSpPr/>
        <p:nvPr/>
      </p:nvGrpSpPr>
      <p:grpSpPr>
        <a:xfrm>
          <a:off x="0" y="0"/>
          <a:ext cx="0" cy="0"/>
          <a:chOff x="0" y="0"/>
          <a:chExt cx="0" cy="0"/>
        </a:xfrm>
      </p:grpSpPr>
      <p:sp>
        <p:nvSpPr>
          <p:cNvPr id="6" name="Google Shape;6;p62"/>
          <p:cNvSpPr/>
          <p:nvPr/>
        </p:nvSpPr>
        <p:spPr>
          <a:xfrm>
            <a:off x="10026651" y="1027113"/>
            <a:ext cx="2025600" cy="1776400"/>
          </a:xfrm>
          <a:prstGeom prst="roundRect">
            <a:avLst>
              <a:gd name="adj" fmla="val 9496"/>
            </a:avLst>
          </a:prstGeom>
          <a:solidFill>
            <a:schemeClr val="dk2">
              <a:alpha val="61568"/>
            </a:scheme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7" name="Google Shape;7;p62"/>
          <p:cNvSpPr/>
          <p:nvPr/>
        </p:nvSpPr>
        <p:spPr>
          <a:xfrm>
            <a:off x="657225" y="220663"/>
            <a:ext cx="10944400" cy="6318400"/>
          </a:xfrm>
          <a:prstGeom prst="roundRect">
            <a:avLst>
              <a:gd name="adj" fmla="val 4944"/>
            </a:avLst>
          </a:prstGeom>
          <a:solidFill>
            <a:srgbClr val="FFFFF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8" name="Google Shape;8;p62"/>
          <p:cNvSpPr txBox="1">
            <a:spLocks noGrp="1"/>
          </p:cNvSpPr>
          <p:nvPr>
            <p:ph type="title"/>
          </p:nvPr>
        </p:nvSpPr>
        <p:spPr>
          <a:xfrm>
            <a:off x="1354137" y="365125"/>
            <a:ext cx="9480400" cy="13256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1pPr>
            <a:lvl2pPr marR="0" lvl="1"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2pPr>
            <a:lvl3pPr marR="0" lvl="2"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3pPr>
            <a:lvl4pPr marR="0" lvl="3"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4pPr>
            <a:lvl5pPr marR="0" lvl="4"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5pPr>
            <a:lvl6pPr marR="0" lvl="5"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6pPr>
            <a:lvl7pPr marR="0" lvl="6"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7pPr>
            <a:lvl8pPr marR="0" lvl="7"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8pPr>
            <a:lvl9pPr marR="0" lvl="8" algn="ctr" rtl="0">
              <a:lnSpc>
                <a:spcPct val="90000"/>
              </a:lnSpc>
              <a:spcBef>
                <a:spcPts val="0"/>
              </a:spcBef>
              <a:spcAft>
                <a:spcPts val="0"/>
              </a:spcAft>
              <a:buClr>
                <a:srgbClr val="000000"/>
              </a:buClr>
              <a:buSzPts val="1100"/>
              <a:buFont typeface="Arial"/>
              <a:buNone/>
              <a:defRPr sz="3300" b="0" i="0" u="none" strike="noStrike" cap="none">
                <a:solidFill>
                  <a:srgbClr val="993300"/>
                </a:solidFill>
                <a:latin typeface="Arial"/>
                <a:ea typeface="Arial"/>
                <a:cs typeface="Arial"/>
                <a:sym typeface="Arial"/>
              </a:defRPr>
            </a:lvl9pPr>
          </a:lstStyle>
          <a:p>
            <a:endParaRPr/>
          </a:p>
        </p:txBody>
      </p:sp>
      <p:sp>
        <p:nvSpPr>
          <p:cNvPr id="9" name="Google Shape;9;p62"/>
          <p:cNvSpPr txBox="1">
            <a:spLocks noGrp="1"/>
          </p:cNvSpPr>
          <p:nvPr>
            <p:ph type="body" idx="1"/>
          </p:nvPr>
        </p:nvSpPr>
        <p:spPr>
          <a:xfrm>
            <a:off x="1354137" y="1825625"/>
            <a:ext cx="94804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Century Gothic"/>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 name="Google Shape;10;p6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fld id="{ADE29F90-616E-40CF-9481-851F918A714E}" type="datetimeFigureOut">
              <a:rPr lang="en-US" smtClean="0"/>
              <a:t>6/6/2024</a:t>
            </a:fld>
            <a:endParaRPr lang="en-US"/>
          </a:p>
        </p:txBody>
      </p:sp>
      <p:sp>
        <p:nvSpPr>
          <p:cNvPr id="11" name="Google Shape;11;p6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lang="en-US"/>
          </a:p>
        </p:txBody>
      </p:sp>
      <p:sp>
        <p:nvSpPr>
          <p:cNvPr id="12" name="Google Shape;12;p6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3C9E5B19-8A10-4314-878F-6F589FFA9F8A}" type="slidenum">
              <a:rPr lang="en-US" smtClean="0"/>
              <a:t>‹#›</a:t>
            </a:fld>
            <a:endParaRPr lang="en-US"/>
          </a:p>
        </p:txBody>
      </p:sp>
      <p:sp>
        <p:nvSpPr>
          <p:cNvPr id="13" name="Google Shape;13;p62"/>
          <p:cNvSpPr/>
          <p:nvPr/>
        </p:nvSpPr>
        <p:spPr>
          <a:xfrm>
            <a:off x="11353800" y="576263"/>
            <a:ext cx="2025600" cy="724000"/>
          </a:xfrm>
          <a:prstGeom prst="roundRect">
            <a:avLst>
              <a:gd name="adj" fmla="val 10267"/>
            </a:avLst>
          </a:prstGeom>
          <a:solidFill>
            <a:schemeClr val="accent6">
              <a:alpha val="49411"/>
            </a:scheme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14" name="Google Shape;14;p62"/>
          <p:cNvSpPr/>
          <p:nvPr/>
        </p:nvSpPr>
        <p:spPr>
          <a:xfrm>
            <a:off x="10496551" y="-485775"/>
            <a:ext cx="1268400" cy="1192400"/>
          </a:xfrm>
          <a:prstGeom prst="roundRect">
            <a:avLst>
              <a:gd name="adj" fmla="val 7929"/>
            </a:avLst>
          </a:prstGeom>
          <a:solidFill>
            <a:srgbClr val="56A9F3">
              <a:alpha val="6549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15" name="Google Shape;15;p62" descr="Official Seal of the California Department of Educaiton"/>
          <p:cNvPicPr preferRelativeResize="0"/>
          <p:nvPr/>
        </p:nvPicPr>
        <p:blipFill rotWithShape="1">
          <a:blip r:embed="rId14">
            <a:alphaModFix/>
          </a:blip>
          <a:srcRect/>
          <a:stretch/>
        </p:blipFill>
        <p:spPr>
          <a:xfrm>
            <a:off x="100013" y="5389563"/>
            <a:ext cx="1295400" cy="1293811"/>
          </a:xfrm>
          <a:prstGeom prst="rect">
            <a:avLst/>
          </a:prstGeom>
          <a:noFill/>
          <a:ln>
            <a:noFill/>
          </a:ln>
        </p:spPr>
      </p:pic>
    </p:spTree>
    <p:extLst>
      <p:ext uri="{BB962C8B-B14F-4D97-AF65-F5344CB8AC3E}">
        <p14:creationId xmlns:p14="http://schemas.microsoft.com/office/powerpoint/2010/main" val="338310449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7" r:id="rId5"/>
    <p:sldLayoutId id="2147483668" r:id="rId6"/>
    <p:sldLayoutId id="2147483670" r:id="rId7"/>
    <p:sldLayoutId id="2147483671" r:id="rId8"/>
    <p:sldLayoutId id="2147483672" r:id="rId9"/>
    <p:sldLayoutId id="2147483673" r:id="rId10"/>
    <p:sldLayoutId id="2147483674" r:id="rId11"/>
    <p:sldLayoutId id="2147483678" r:id="rId1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40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ca.gov/nr/ne/yr21/yr21rel67.asp"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fg/fo/r14/litcoaches22result.asp"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fg/aa/ca/literacycoaches.asp"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mailto:CAAR@cde.ca.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ca.gov/pd/ps/lcrsprogram.as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ca.gov/pd/ps/lcrsprogram.asp"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tc.ca.gov/educator-prep/grant-funded-programs/reading-and-lit-supp-auth-incentive"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e.ca.gov/ci/pl/lcrsprogram.asp"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www.cde.ca.gov/fg/fo/r14/litcoaches22result.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cde.ca.gov/sp/el/rm/ewigelrmpolicy.asp" TargetMode="External"/><Relationship Id="rId3" Type="http://schemas.openxmlformats.org/officeDocument/2006/relationships/hyperlink" Target="https://www.cde.ca.gov/ci/pl/elsbgrant.asp" TargetMode="External"/><Relationship Id="rId7" Type="http://schemas.openxmlformats.org/officeDocument/2006/relationships/hyperlink" Target="https://www.caeducatorstogether.org/groups/comprehensive-literacy-state-development-grant-resource-repository"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www.cde.ca.gov/pd/ps/documents/cacompstatelitplan.pdf" TargetMode="External"/><Relationship Id="rId5" Type="http://schemas.openxmlformats.org/officeDocument/2006/relationships/hyperlink" Target="https://www.cde.ca.gov/ci/pl/clsd.asp" TargetMode="External"/><Relationship Id="rId10" Type="http://schemas.openxmlformats.org/officeDocument/2006/relationships/hyperlink" Target="https://www.cde.ca.gov/ci/cr/dy/cadyslexiainitiative.asp" TargetMode="External"/><Relationship Id="rId4" Type="http://schemas.openxmlformats.org/officeDocument/2006/relationships/hyperlink" Target="https://www.cde.ca.gov/ci/pl/riigrant.asp" TargetMode="External"/><Relationship Id="rId9" Type="http://schemas.openxmlformats.org/officeDocument/2006/relationships/hyperlink" Target="https://ccil.cast.org/hom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cde.ca.gov/pd/ee/peatrecruitment.asp"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www.caeducatorstogether.org/resources/117780/what-does-the-research-tell-us-about-teacher-leadership" TargetMode="External"/><Relationship Id="rId5" Type="http://schemas.openxmlformats.org/officeDocument/2006/relationships/hyperlink" Target="https://ies.ed.gov/ncee/edlabs/infographics/pdf/REL_NEI_Instructional_Coaching_for_ELA.pdf" TargetMode="External"/><Relationship Id="rId4" Type="http://schemas.openxmlformats.org/officeDocument/2006/relationships/hyperlink" Target="https://learningforward.org/wp-content/uploads/2017/08/coaching-for-impact.pd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mailto:PLIO@cde.ca.gov"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mailto:CAAR@cde.ca.gov"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ca.gov/nr/ne/yr21/yr21rel67.asp"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3D57-AB3A-ABDA-33E6-091CA6196CDC}"/>
              </a:ext>
            </a:extLst>
          </p:cNvPr>
          <p:cNvSpPr>
            <a:spLocks noGrp="1"/>
          </p:cNvSpPr>
          <p:nvPr>
            <p:ph type="ctrTitle"/>
          </p:nvPr>
        </p:nvSpPr>
        <p:spPr/>
        <p:txBody>
          <a:bodyPr/>
          <a:lstStyle/>
          <a:p>
            <a:pPr>
              <a:lnSpc>
                <a:spcPct val="100000"/>
              </a:lnSpc>
            </a:pPr>
            <a:r>
              <a:rPr lang="en-US" dirty="0"/>
              <a:t>Literacy Coaches and Reading Specialists Program Series</a:t>
            </a:r>
          </a:p>
        </p:txBody>
      </p:sp>
      <p:sp>
        <p:nvSpPr>
          <p:cNvPr id="3" name="Subtitle 2">
            <a:extLst>
              <a:ext uri="{FF2B5EF4-FFF2-40B4-BE49-F238E27FC236}">
                <a16:creationId xmlns:a16="http://schemas.microsoft.com/office/drawing/2014/main" id="{1272D941-F636-4A6E-F4C5-5EF0550A6C29}"/>
              </a:ext>
            </a:extLst>
          </p:cNvPr>
          <p:cNvSpPr>
            <a:spLocks noGrp="1"/>
          </p:cNvSpPr>
          <p:nvPr>
            <p:ph type="subTitle" idx="1"/>
          </p:nvPr>
        </p:nvSpPr>
        <p:spPr/>
        <p:txBody>
          <a:bodyPr/>
          <a:lstStyle/>
          <a:p>
            <a:r>
              <a:rPr lang="en-US" sz="3200"/>
              <a:t>December 5, 2022</a:t>
            </a:r>
          </a:p>
          <a:p>
            <a:r>
              <a:rPr lang="en-US" sz="3200"/>
              <a:t>Webinar 1</a:t>
            </a:r>
          </a:p>
        </p:txBody>
      </p:sp>
    </p:spTree>
    <p:extLst>
      <p:ext uri="{BB962C8B-B14F-4D97-AF65-F5344CB8AC3E}">
        <p14:creationId xmlns:p14="http://schemas.microsoft.com/office/powerpoint/2010/main" val="2542512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27451-6135-FDB3-F400-EC3058F56723}"/>
              </a:ext>
            </a:extLst>
          </p:cNvPr>
          <p:cNvSpPr>
            <a:spLocks noGrp="1"/>
          </p:cNvSpPr>
          <p:nvPr>
            <p:ph type="title"/>
          </p:nvPr>
        </p:nvSpPr>
        <p:spPr/>
        <p:txBody>
          <a:bodyPr/>
          <a:lstStyle/>
          <a:p>
            <a:r>
              <a:rPr lang="en-US" dirty="0">
                <a:latin typeface="+mj-lt"/>
              </a:rPr>
              <a:t>California’s Literacy Goals (2)</a:t>
            </a:r>
          </a:p>
        </p:txBody>
      </p:sp>
      <p:sp>
        <p:nvSpPr>
          <p:cNvPr id="5" name="Text Placeholder 4">
            <a:extLst>
              <a:ext uri="{FF2B5EF4-FFF2-40B4-BE49-F238E27FC236}">
                <a16:creationId xmlns:a16="http://schemas.microsoft.com/office/drawing/2014/main" id="{7CA1F273-60A9-FFA7-A557-3E2B43C7493C}"/>
              </a:ext>
            </a:extLst>
          </p:cNvPr>
          <p:cNvSpPr>
            <a:spLocks noGrp="1"/>
          </p:cNvSpPr>
          <p:nvPr>
            <p:ph type="body" idx="1"/>
          </p:nvPr>
        </p:nvSpPr>
        <p:spPr>
          <a:xfrm>
            <a:off x="1354137" y="1445905"/>
            <a:ext cx="9480400" cy="4351200"/>
          </a:xfrm>
        </p:spPr>
        <p:txBody>
          <a:bodyPr/>
          <a:lstStyle/>
          <a:p>
            <a:pPr marL="186262" indent="0">
              <a:lnSpc>
                <a:spcPct val="100000"/>
              </a:lnSpc>
              <a:spcBef>
                <a:spcPts val="0"/>
              </a:spcBef>
              <a:spcAft>
                <a:spcPts val="600"/>
              </a:spcAft>
              <a:buNone/>
            </a:pPr>
            <a:r>
              <a:rPr lang="en-US" dirty="0"/>
              <a:t>The SSPI is working toward a goal of ensuring all California students can read by the third grade by 2026.</a:t>
            </a:r>
          </a:p>
          <a:p>
            <a:pPr>
              <a:lnSpc>
                <a:spcPct val="100000"/>
              </a:lnSpc>
              <a:spcBef>
                <a:spcPts val="0"/>
              </a:spcBef>
              <a:spcAft>
                <a:spcPts val="600"/>
              </a:spcAft>
            </a:pPr>
            <a:r>
              <a:rPr lang="en-US" dirty="0"/>
              <a:t>LCRS program</a:t>
            </a:r>
          </a:p>
          <a:p>
            <a:pPr>
              <a:lnSpc>
                <a:spcPct val="100000"/>
              </a:lnSpc>
              <a:spcBef>
                <a:spcPts val="0"/>
              </a:spcBef>
              <a:spcAft>
                <a:spcPts val="600"/>
              </a:spcAft>
            </a:pPr>
            <a:r>
              <a:rPr lang="en-US" dirty="0"/>
              <a:t>ELSB grant</a:t>
            </a:r>
          </a:p>
          <a:p>
            <a:pPr>
              <a:lnSpc>
                <a:spcPct val="100000"/>
              </a:lnSpc>
              <a:spcBef>
                <a:spcPts val="0"/>
              </a:spcBef>
              <a:spcAft>
                <a:spcPts val="600"/>
              </a:spcAft>
            </a:pPr>
            <a:r>
              <a:rPr lang="en-US" dirty="0"/>
              <a:t>RII grant</a:t>
            </a:r>
          </a:p>
          <a:p>
            <a:pPr>
              <a:lnSpc>
                <a:spcPct val="100000"/>
              </a:lnSpc>
              <a:spcBef>
                <a:spcPts val="0"/>
              </a:spcBef>
              <a:spcAft>
                <a:spcPts val="600"/>
              </a:spcAft>
            </a:pPr>
            <a:r>
              <a:rPr lang="en-US" dirty="0"/>
              <a:t>CLSD grant</a:t>
            </a:r>
          </a:p>
          <a:p>
            <a:pPr>
              <a:lnSpc>
                <a:spcPct val="100000"/>
              </a:lnSpc>
              <a:spcBef>
                <a:spcPts val="0"/>
              </a:spcBef>
              <a:spcAft>
                <a:spcPts val="600"/>
              </a:spcAft>
            </a:pPr>
            <a:r>
              <a:rPr lang="en-US" dirty="0"/>
              <a:t>Comprehensive SLP</a:t>
            </a:r>
          </a:p>
          <a:p>
            <a:pPr>
              <a:lnSpc>
                <a:spcPct val="100000"/>
              </a:lnSpc>
              <a:spcBef>
                <a:spcPts val="0"/>
              </a:spcBef>
              <a:spcAft>
                <a:spcPts val="600"/>
              </a:spcAft>
            </a:pPr>
            <a:r>
              <a:rPr lang="en-US" dirty="0"/>
              <a:t>EWIGs: English Learner Roadmap and Special Education</a:t>
            </a:r>
          </a:p>
          <a:p>
            <a:pPr>
              <a:lnSpc>
                <a:spcPct val="100000"/>
              </a:lnSpc>
              <a:spcBef>
                <a:spcPts val="0"/>
              </a:spcBef>
              <a:spcAft>
                <a:spcPts val="600"/>
              </a:spcAft>
            </a:pPr>
            <a:r>
              <a:rPr lang="en-US" dirty="0"/>
              <a:t>CDI </a:t>
            </a:r>
          </a:p>
          <a:p>
            <a:pPr marL="186262" indent="0" algn="ctr">
              <a:lnSpc>
                <a:spcPct val="100000"/>
              </a:lnSpc>
              <a:spcBef>
                <a:spcPts val="0"/>
              </a:spcBef>
              <a:spcAft>
                <a:spcPts val="600"/>
              </a:spcAft>
              <a:buNone/>
            </a:pPr>
            <a:r>
              <a:rPr lang="en-US" dirty="0">
                <a:solidFill>
                  <a:schemeClr val="accent1">
                    <a:lumMod val="75000"/>
                  </a:schemeClr>
                </a:solidFill>
                <a:hlinkClick r:id="rId3" tooltip="SSPI literacy initiative">
                  <a:extLst>
                    <a:ext uri="{A12FA001-AC4F-418D-AE19-62706E023703}">
                      <ahyp:hlinkClr xmlns:ahyp="http://schemas.microsoft.com/office/drawing/2018/hyperlinkcolor" val="tx"/>
                    </a:ext>
                  </a:extLst>
                </a:hlinkClick>
              </a:rPr>
              <a:t>https://www.cde.ca.gov/nr/ne/yr21/yr21rel67.asp</a:t>
            </a:r>
            <a:r>
              <a:rPr lang="en-US" dirty="0">
                <a:solidFill>
                  <a:schemeClr val="accent1">
                    <a:lumMod val="75000"/>
                  </a:schemeClr>
                </a:solidFill>
              </a:rPr>
              <a:t> </a:t>
            </a:r>
          </a:p>
        </p:txBody>
      </p:sp>
    </p:spTree>
    <p:extLst>
      <p:ext uri="{BB962C8B-B14F-4D97-AF65-F5344CB8AC3E}">
        <p14:creationId xmlns:p14="http://schemas.microsoft.com/office/powerpoint/2010/main" val="23969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A18D2-DA91-16A0-669A-6D551C132DB6}"/>
              </a:ext>
            </a:extLst>
          </p:cNvPr>
          <p:cNvSpPr>
            <a:spLocks noGrp="1"/>
          </p:cNvSpPr>
          <p:nvPr>
            <p:ph type="title"/>
          </p:nvPr>
        </p:nvSpPr>
        <p:spPr>
          <a:xfrm>
            <a:off x="831851" y="1709739"/>
            <a:ext cx="10515600" cy="2127743"/>
          </a:xfrm>
        </p:spPr>
        <p:txBody>
          <a:bodyPr/>
          <a:lstStyle/>
          <a:p>
            <a:r>
              <a:rPr lang="en-US"/>
              <a:t>Overview</a:t>
            </a:r>
          </a:p>
        </p:txBody>
      </p:sp>
    </p:spTree>
    <p:extLst>
      <p:ext uri="{BB962C8B-B14F-4D97-AF65-F5344CB8AC3E}">
        <p14:creationId xmlns:p14="http://schemas.microsoft.com/office/powerpoint/2010/main" val="128060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5413-E3E8-DB36-93EA-3AD98832B62E}"/>
              </a:ext>
            </a:extLst>
          </p:cNvPr>
          <p:cNvSpPr>
            <a:spLocks noGrp="1"/>
          </p:cNvSpPr>
          <p:nvPr>
            <p:ph type="title"/>
          </p:nvPr>
        </p:nvSpPr>
        <p:spPr/>
        <p:txBody>
          <a:bodyPr/>
          <a:lstStyle/>
          <a:p>
            <a:r>
              <a:rPr lang="en-US">
                <a:latin typeface="+mj-lt"/>
              </a:rPr>
              <a:t>Authorizing Statute (1)</a:t>
            </a:r>
          </a:p>
        </p:txBody>
      </p:sp>
      <p:sp>
        <p:nvSpPr>
          <p:cNvPr id="3" name="Text Placeholder 2">
            <a:extLst>
              <a:ext uri="{FF2B5EF4-FFF2-40B4-BE49-F238E27FC236}">
                <a16:creationId xmlns:a16="http://schemas.microsoft.com/office/drawing/2014/main" id="{8E98CE6C-579D-81E8-708A-40A7E9A3453A}"/>
              </a:ext>
            </a:extLst>
          </p:cNvPr>
          <p:cNvSpPr>
            <a:spLocks noGrp="1"/>
          </p:cNvSpPr>
          <p:nvPr>
            <p:ph type="body" idx="1"/>
          </p:nvPr>
        </p:nvSpPr>
        <p:spPr/>
        <p:txBody>
          <a:bodyPr/>
          <a:lstStyle/>
          <a:p>
            <a:pPr marL="186262" indent="0">
              <a:buNone/>
            </a:pPr>
            <a:r>
              <a:rPr lang="en-US" sz="2800"/>
              <a:t>Assembly Bill 181, Section 137 (Chapter 52, Statutes of 2022) authorizes the LCRS program. The sum of $250 million was appropriated from the General Fund to the SSPI for the LCRS program. Of the total funding, the SSPI allocated $225 million to eligible school sites to develop school literacy programs, employ and train literacy coaches and reading and literacy specialists, and develop and implement interventions for students in need of targeted literacy support.</a:t>
            </a:r>
          </a:p>
        </p:txBody>
      </p:sp>
    </p:spTree>
    <p:extLst>
      <p:ext uri="{BB962C8B-B14F-4D97-AF65-F5344CB8AC3E}">
        <p14:creationId xmlns:p14="http://schemas.microsoft.com/office/powerpoint/2010/main" val="388862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190D-53FE-57BF-E106-91FC32F0DF9E}"/>
              </a:ext>
            </a:extLst>
          </p:cNvPr>
          <p:cNvSpPr>
            <a:spLocks noGrp="1"/>
          </p:cNvSpPr>
          <p:nvPr>
            <p:ph type="title"/>
          </p:nvPr>
        </p:nvSpPr>
        <p:spPr/>
        <p:txBody>
          <a:bodyPr/>
          <a:lstStyle/>
          <a:p>
            <a:r>
              <a:rPr lang="en-US">
                <a:latin typeface="+mj-lt"/>
              </a:rPr>
              <a:t>Authorizing Statute (2)</a:t>
            </a:r>
          </a:p>
        </p:txBody>
      </p:sp>
      <p:sp>
        <p:nvSpPr>
          <p:cNvPr id="3" name="Text Placeholder 2">
            <a:extLst>
              <a:ext uri="{FF2B5EF4-FFF2-40B4-BE49-F238E27FC236}">
                <a16:creationId xmlns:a16="http://schemas.microsoft.com/office/drawing/2014/main" id="{6BC4C99D-1799-D070-B44F-6F602C853942}"/>
              </a:ext>
            </a:extLst>
          </p:cNvPr>
          <p:cNvSpPr>
            <a:spLocks noGrp="1"/>
          </p:cNvSpPr>
          <p:nvPr>
            <p:ph type="body" idx="1"/>
          </p:nvPr>
        </p:nvSpPr>
        <p:spPr>
          <a:xfrm>
            <a:off x="1354137" y="1419225"/>
            <a:ext cx="9480400" cy="4666782"/>
          </a:xfrm>
        </p:spPr>
        <p:txBody>
          <a:bodyPr/>
          <a:lstStyle/>
          <a:p>
            <a:pPr marL="186262" indent="0">
              <a:lnSpc>
                <a:spcPct val="100000"/>
              </a:lnSpc>
              <a:spcBef>
                <a:spcPts val="0"/>
              </a:spcBef>
              <a:spcAft>
                <a:spcPts val="1200"/>
              </a:spcAft>
              <a:buNone/>
            </a:pPr>
            <a:r>
              <a:rPr lang="en-US" sz="2800"/>
              <a:t>Funds were allocated based on an eligible site’s enrollment in kindergarten or any of grades one to three (K–3), inclusive, so that no local educational agency (LEA) shall receive less than $450,000 per eligible school site. Grant amounts were determined using 2021–22 school enrollment data determined as of the California Longitudinal Pupil Achievement Data System Fall 1 Certification.</a:t>
            </a:r>
          </a:p>
          <a:p>
            <a:pPr marL="186262" indent="0">
              <a:lnSpc>
                <a:spcPct val="100000"/>
              </a:lnSpc>
              <a:spcBef>
                <a:spcPts val="0"/>
              </a:spcBef>
              <a:spcAft>
                <a:spcPts val="1200"/>
              </a:spcAft>
              <a:buNone/>
            </a:pPr>
            <a:r>
              <a:rPr lang="en-US" sz="2800"/>
              <a:t>Funds may be expended through the 2027 fiscal year. Any funds not encumbered by June 30, 2027, must be returned to the CDE.</a:t>
            </a:r>
          </a:p>
        </p:txBody>
      </p:sp>
    </p:spTree>
    <p:extLst>
      <p:ext uri="{BB962C8B-B14F-4D97-AF65-F5344CB8AC3E}">
        <p14:creationId xmlns:p14="http://schemas.microsoft.com/office/powerpoint/2010/main" val="336165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C901-3413-019C-5132-5BC9235B8391}"/>
              </a:ext>
            </a:extLst>
          </p:cNvPr>
          <p:cNvSpPr>
            <a:spLocks noGrp="1"/>
          </p:cNvSpPr>
          <p:nvPr>
            <p:ph type="title"/>
          </p:nvPr>
        </p:nvSpPr>
        <p:spPr/>
        <p:txBody>
          <a:bodyPr/>
          <a:lstStyle/>
          <a:p>
            <a:r>
              <a:rPr lang="en-US">
                <a:latin typeface="+mj-lt"/>
              </a:rPr>
              <a:t>Authorizing Statute (3)</a:t>
            </a:r>
          </a:p>
        </p:txBody>
      </p:sp>
      <p:sp>
        <p:nvSpPr>
          <p:cNvPr id="3" name="Text Placeholder 2">
            <a:extLst>
              <a:ext uri="{FF2B5EF4-FFF2-40B4-BE49-F238E27FC236}">
                <a16:creationId xmlns:a16="http://schemas.microsoft.com/office/drawing/2014/main" id="{C5E56BB1-9F6E-62C7-3387-C71D03C27687}"/>
              </a:ext>
            </a:extLst>
          </p:cNvPr>
          <p:cNvSpPr>
            <a:spLocks noGrp="1"/>
          </p:cNvSpPr>
          <p:nvPr>
            <p:ph type="body" idx="1"/>
          </p:nvPr>
        </p:nvSpPr>
        <p:spPr/>
        <p:txBody>
          <a:bodyPr/>
          <a:lstStyle/>
          <a:p>
            <a:pPr marL="186262" indent="0">
              <a:buNone/>
            </a:pPr>
            <a:r>
              <a:rPr lang="en-US" sz="2800" dirty="0"/>
              <a:t>Of the funds appropriated, $25 million is available for the SSPI, in collaboration with the Commission on Teacher Credentialing (CTC), and subject to the approval of the Executive Director of the State Board of Education, to select a county office of education (COE), through a competitive process, to develop and provide training for educators to become literacy coaches and reading and literacy specialists.</a:t>
            </a:r>
          </a:p>
        </p:txBody>
      </p:sp>
    </p:spTree>
    <p:extLst>
      <p:ext uri="{BB962C8B-B14F-4D97-AF65-F5344CB8AC3E}">
        <p14:creationId xmlns:p14="http://schemas.microsoft.com/office/powerpoint/2010/main" val="3067454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487514-DAFB-40D9-A24A-2B82E81E0233}"/>
              </a:ext>
            </a:extLst>
          </p:cNvPr>
          <p:cNvSpPr>
            <a:spLocks noGrp="1"/>
          </p:cNvSpPr>
          <p:nvPr>
            <p:ph type="title"/>
          </p:nvPr>
        </p:nvSpPr>
        <p:spPr>
          <a:xfrm>
            <a:off x="914400" y="365125"/>
            <a:ext cx="10416745" cy="1325600"/>
          </a:xfrm>
        </p:spPr>
        <p:txBody>
          <a:bodyPr/>
          <a:lstStyle/>
          <a:p>
            <a:r>
              <a:rPr lang="en-US"/>
              <a:t>Allocations and Apportionments (1)</a:t>
            </a:r>
          </a:p>
        </p:txBody>
      </p:sp>
      <p:sp>
        <p:nvSpPr>
          <p:cNvPr id="5" name="Content Placeholder 4">
            <a:extLst>
              <a:ext uri="{FF2B5EF4-FFF2-40B4-BE49-F238E27FC236}">
                <a16:creationId xmlns:a16="http://schemas.microsoft.com/office/drawing/2014/main" id="{FBA7F9C4-6E3E-4625-8EFE-8F70651D2144}"/>
              </a:ext>
            </a:extLst>
          </p:cNvPr>
          <p:cNvSpPr>
            <a:spLocks noGrp="1"/>
          </p:cNvSpPr>
          <p:nvPr>
            <p:ph idx="1"/>
          </p:nvPr>
        </p:nvSpPr>
        <p:spPr>
          <a:xfrm>
            <a:off x="1354137" y="1825625"/>
            <a:ext cx="10150004" cy="4351200"/>
          </a:xfrm>
        </p:spPr>
        <p:txBody>
          <a:bodyPr/>
          <a:lstStyle/>
          <a:p>
            <a:r>
              <a:rPr lang="en-US" b="1" dirty="0"/>
              <a:t>Eligible Entities</a:t>
            </a:r>
          </a:p>
          <a:p>
            <a:pPr lvl="1"/>
            <a:r>
              <a:rPr lang="en-US" sz="2400" dirty="0"/>
              <a:t>Elementary school sites operated by a LEA</a:t>
            </a:r>
          </a:p>
          <a:p>
            <a:pPr lvl="1"/>
            <a:r>
              <a:rPr lang="en-US" sz="2400" dirty="0"/>
              <a:t>97 Percent unduplicated pupil percentage for Grades K</a:t>
            </a:r>
            <a:r>
              <a:rPr lang="en-US" sz="2400" dirty="0">
                <a:latin typeface="Arial" panose="020B0604020202020204" pitchFamily="34" charset="0"/>
                <a:cs typeface="Arial" panose="020B0604020202020204" pitchFamily="34" charset="0"/>
              </a:rPr>
              <a:t>–</a:t>
            </a:r>
            <a:r>
              <a:rPr lang="en-US" sz="2400" dirty="0"/>
              <a:t>3</a:t>
            </a:r>
          </a:p>
          <a:p>
            <a:pPr lvl="2"/>
            <a:r>
              <a:rPr lang="en-US" sz="2400" dirty="0"/>
              <a:t>Calculated using 2021</a:t>
            </a:r>
            <a:r>
              <a:rPr lang="en-US" sz="2400" dirty="0">
                <a:latin typeface="Arial" panose="020B0604020202020204" pitchFamily="34" charset="0"/>
                <a:cs typeface="Arial" panose="020B0604020202020204" pitchFamily="34" charset="0"/>
              </a:rPr>
              <a:t>–</a:t>
            </a:r>
            <a:r>
              <a:rPr lang="en-US" sz="2400" dirty="0"/>
              <a:t>22 data</a:t>
            </a:r>
          </a:p>
          <a:p>
            <a:r>
              <a:rPr lang="en-US" b="1" dirty="0"/>
              <a:t>Funding Formula</a:t>
            </a:r>
          </a:p>
          <a:p>
            <a:pPr lvl="1"/>
            <a:r>
              <a:rPr lang="en-US" sz="2400" dirty="0"/>
              <a:t>Equal amount per pupil in Grades K</a:t>
            </a:r>
            <a:r>
              <a:rPr lang="en-US" sz="2400" dirty="0">
                <a:latin typeface="Arial" panose="020B0604020202020204" pitchFamily="34" charset="0"/>
                <a:cs typeface="Arial" panose="020B0604020202020204" pitchFamily="34" charset="0"/>
              </a:rPr>
              <a:t>–</a:t>
            </a:r>
            <a:r>
              <a:rPr lang="en-US" sz="2400" dirty="0"/>
              <a:t>3</a:t>
            </a:r>
          </a:p>
          <a:p>
            <a:pPr lvl="1"/>
            <a:r>
              <a:rPr lang="en-US" sz="2400" dirty="0"/>
              <a:t>Minimum funding of $450,000 per eligible school site</a:t>
            </a:r>
          </a:p>
          <a:p>
            <a:r>
              <a:rPr lang="en-US" b="1" dirty="0"/>
              <a:t>Opt-Out Provision</a:t>
            </a:r>
          </a:p>
          <a:p>
            <a:pPr lvl="1"/>
            <a:r>
              <a:rPr lang="en-US" sz="2400" dirty="0"/>
              <a:t>Eligible school sites were able to opt-out by September 30, 2022</a:t>
            </a:r>
          </a:p>
          <a:p>
            <a:pPr lvl="1"/>
            <a:r>
              <a:rPr lang="en-US" sz="2400" dirty="0"/>
              <a:t>Funds for non-participants will be reallocated</a:t>
            </a:r>
          </a:p>
          <a:p>
            <a:endParaRPr lang="en-US" b="1" dirty="0"/>
          </a:p>
        </p:txBody>
      </p:sp>
    </p:spTree>
    <p:extLst>
      <p:ext uri="{BB962C8B-B14F-4D97-AF65-F5344CB8AC3E}">
        <p14:creationId xmlns:p14="http://schemas.microsoft.com/office/powerpoint/2010/main" val="1917741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6A9B-B3E6-45F3-873C-EFF4F3747000}"/>
              </a:ext>
            </a:extLst>
          </p:cNvPr>
          <p:cNvSpPr>
            <a:spLocks noGrp="1"/>
          </p:cNvSpPr>
          <p:nvPr>
            <p:ph type="title"/>
          </p:nvPr>
        </p:nvSpPr>
        <p:spPr>
          <a:xfrm>
            <a:off x="838200" y="365125"/>
            <a:ext cx="10515600" cy="1325600"/>
          </a:xfrm>
        </p:spPr>
        <p:txBody>
          <a:bodyPr/>
          <a:lstStyle/>
          <a:p>
            <a:r>
              <a:rPr lang="en-US"/>
              <a:t>Allocations and Apportionments (2)</a:t>
            </a:r>
          </a:p>
        </p:txBody>
      </p:sp>
      <p:sp>
        <p:nvSpPr>
          <p:cNvPr id="3" name="Content Placeholder 2">
            <a:extLst>
              <a:ext uri="{FF2B5EF4-FFF2-40B4-BE49-F238E27FC236}">
                <a16:creationId xmlns:a16="http://schemas.microsoft.com/office/drawing/2014/main" id="{93F3EB0F-2EC1-4B24-B2F8-D2434800D1FC}"/>
              </a:ext>
            </a:extLst>
          </p:cNvPr>
          <p:cNvSpPr>
            <a:spLocks noGrp="1"/>
          </p:cNvSpPr>
          <p:nvPr>
            <p:ph idx="1"/>
          </p:nvPr>
        </p:nvSpPr>
        <p:spPr>
          <a:xfrm>
            <a:off x="838200" y="1491993"/>
            <a:ext cx="11353800" cy="4667250"/>
          </a:xfrm>
        </p:spPr>
        <p:txBody>
          <a:bodyPr>
            <a:noAutofit/>
          </a:bodyPr>
          <a:lstStyle/>
          <a:p>
            <a:r>
              <a:rPr lang="en-US" b="1" dirty="0"/>
              <a:t>Allocations</a:t>
            </a:r>
          </a:p>
          <a:p>
            <a:pPr lvl="1"/>
            <a:r>
              <a:rPr lang="en-US" sz="2400" dirty="0"/>
              <a:t>Estimated Allocations are available on the fiscal web page</a:t>
            </a:r>
          </a:p>
          <a:p>
            <a:pPr marL="1201738" lvl="1" indent="0">
              <a:buNone/>
            </a:pPr>
            <a:r>
              <a:rPr lang="en-US" sz="2400" dirty="0">
                <a:solidFill>
                  <a:schemeClr val="accent1">
                    <a:lumMod val="75000"/>
                  </a:schemeClr>
                </a:solidFill>
                <a:hlinkClick r:id="rId3" tooltip="LCRS fiscal web page">
                  <a:extLst>
                    <a:ext uri="{A12FA001-AC4F-418D-AE19-62706E023703}">
                      <ahyp:hlinkClr xmlns:ahyp="http://schemas.microsoft.com/office/drawing/2018/hyperlinkcolor" val="tx"/>
                    </a:ext>
                  </a:extLst>
                </a:hlinkClick>
              </a:rPr>
              <a:t>https://www.cde.ca.gov/fg/fo/r14/litcoaches22result.asp</a:t>
            </a:r>
            <a:r>
              <a:rPr lang="en-US" sz="2400" dirty="0">
                <a:solidFill>
                  <a:schemeClr val="accent1">
                    <a:lumMod val="75000"/>
                  </a:schemeClr>
                </a:solidFill>
              </a:rPr>
              <a:t> </a:t>
            </a:r>
          </a:p>
          <a:p>
            <a:pPr lvl="1"/>
            <a:r>
              <a:rPr lang="en-US" sz="2400" dirty="0"/>
              <a:t>Final Allocations will be available in approximately January 2023</a:t>
            </a:r>
            <a:endParaRPr lang="en-US" sz="2400" i="1" dirty="0">
              <a:solidFill>
                <a:srgbClr val="00B0F0"/>
              </a:solidFill>
            </a:endParaRPr>
          </a:p>
          <a:p>
            <a:r>
              <a:rPr lang="en-US" b="1" dirty="0"/>
              <a:t>Apportionment </a:t>
            </a:r>
          </a:p>
          <a:p>
            <a:pPr lvl="1"/>
            <a:r>
              <a:rPr lang="en-US" sz="2400" dirty="0"/>
              <a:t>CDE plans to release 100 percent of funds in one payment</a:t>
            </a:r>
          </a:p>
          <a:p>
            <a:pPr lvl="1"/>
            <a:r>
              <a:rPr lang="en-US" sz="2400" dirty="0"/>
              <a:t>Approximately January 2023</a:t>
            </a:r>
            <a:endParaRPr lang="en-US" sz="2400" i="1" dirty="0">
              <a:solidFill>
                <a:srgbClr val="00B0F0"/>
              </a:solidFill>
            </a:endParaRPr>
          </a:p>
          <a:p>
            <a:r>
              <a:rPr lang="en-US" b="1" dirty="0"/>
              <a:t>Funding Availability</a:t>
            </a:r>
          </a:p>
          <a:p>
            <a:pPr lvl="1"/>
            <a:r>
              <a:rPr lang="en-US" sz="2400" dirty="0"/>
              <a:t>Funds are available for encumbrance through June 30, 2027</a:t>
            </a:r>
          </a:p>
          <a:p>
            <a:r>
              <a:rPr lang="en-US" b="1" dirty="0"/>
              <a:t>SACS Resource Code</a:t>
            </a:r>
          </a:p>
          <a:p>
            <a:pPr lvl="1"/>
            <a:r>
              <a:rPr lang="en-US" sz="2400" dirty="0"/>
              <a:t>6211, Literacy Coaches and Reading Specialists Grant Program</a:t>
            </a:r>
          </a:p>
          <a:p>
            <a:endParaRPr lang="en-US" dirty="0"/>
          </a:p>
        </p:txBody>
      </p:sp>
    </p:spTree>
    <p:extLst>
      <p:ext uri="{BB962C8B-B14F-4D97-AF65-F5344CB8AC3E}">
        <p14:creationId xmlns:p14="http://schemas.microsoft.com/office/powerpoint/2010/main" val="755954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B047F-EA3F-4364-885C-43BA824FADA7}"/>
              </a:ext>
            </a:extLst>
          </p:cNvPr>
          <p:cNvSpPr>
            <a:spLocks noGrp="1"/>
          </p:cNvSpPr>
          <p:nvPr>
            <p:ph type="title"/>
          </p:nvPr>
        </p:nvSpPr>
        <p:spPr>
          <a:xfrm>
            <a:off x="852616" y="365125"/>
            <a:ext cx="10738022" cy="1325600"/>
          </a:xfrm>
        </p:spPr>
        <p:txBody>
          <a:bodyPr/>
          <a:lstStyle/>
          <a:p>
            <a:r>
              <a:rPr lang="en-US"/>
              <a:t>Allocations and Apportionments (3)</a:t>
            </a:r>
          </a:p>
        </p:txBody>
      </p:sp>
      <p:sp>
        <p:nvSpPr>
          <p:cNvPr id="3" name="Content Placeholder 2">
            <a:extLst>
              <a:ext uri="{FF2B5EF4-FFF2-40B4-BE49-F238E27FC236}">
                <a16:creationId xmlns:a16="http://schemas.microsoft.com/office/drawing/2014/main" id="{99B6FF30-8BFB-4A1C-AB7A-14F2793D12E4}"/>
              </a:ext>
            </a:extLst>
          </p:cNvPr>
          <p:cNvSpPr>
            <a:spLocks noGrp="1"/>
          </p:cNvSpPr>
          <p:nvPr>
            <p:ph idx="1"/>
          </p:nvPr>
        </p:nvSpPr>
        <p:spPr/>
        <p:txBody>
          <a:bodyPr/>
          <a:lstStyle/>
          <a:p>
            <a:r>
              <a:rPr lang="en-US" b="1" dirty="0"/>
              <a:t>Fiscal Resources</a:t>
            </a:r>
          </a:p>
          <a:p>
            <a:pPr lvl="1"/>
            <a:r>
              <a:rPr lang="en-US" sz="2400" dirty="0">
                <a:solidFill>
                  <a:schemeClr val="accent1">
                    <a:lumMod val="75000"/>
                  </a:schemeClr>
                </a:solidFill>
                <a:hlinkClick r:id="rId3" tooltip="LCRS fiscal resources">
                  <a:extLst>
                    <a:ext uri="{A12FA001-AC4F-418D-AE19-62706E023703}">
                      <ahyp:hlinkClr xmlns:ahyp="http://schemas.microsoft.com/office/drawing/2018/hyperlinkcolor" val="tx"/>
                    </a:ext>
                  </a:extLst>
                </a:hlinkClick>
              </a:rPr>
              <a:t>https://www.cde.ca.gov/fg/aa/ca/literacycoaches.asp</a:t>
            </a:r>
            <a:r>
              <a:rPr lang="en-US" sz="2400" dirty="0">
                <a:solidFill>
                  <a:schemeClr val="accent1">
                    <a:lumMod val="75000"/>
                  </a:schemeClr>
                </a:solidFill>
              </a:rPr>
              <a:t> </a:t>
            </a:r>
          </a:p>
          <a:p>
            <a:pPr lvl="1"/>
            <a:r>
              <a:rPr lang="en-US" sz="2400" dirty="0"/>
              <a:t>Questions:  </a:t>
            </a:r>
            <a:r>
              <a:rPr lang="en-US" sz="2400" dirty="0">
                <a:solidFill>
                  <a:schemeClr val="accent1">
                    <a:lumMod val="75000"/>
                  </a:schemeClr>
                </a:solidFill>
                <a:hlinkClick r:id="rId4">
                  <a:extLst>
                    <a:ext uri="{A12FA001-AC4F-418D-AE19-62706E023703}">
                      <ahyp:hlinkClr xmlns:ahyp="http://schemas.microsoft.com/office/drawing/2018/hyperlinkcolor" val="tx"/>
                    </a:ext>
                  </a:extLst>
                </a:hlinkClick>
              </a:rPr>
              <a:t>CAAR@cde.ca.gov</a:t>
            </a:r>
            <a:r>
              <a:rPr lang="en-US" sz="2400" dirty="0">
                <a:solidFill>
                  <a:schemeClr val="accent1">
                    <a:lumMod val="75000"/>
                  </a:schemeClr>
                </a:solidFill>
              </a:rPr>
              <a:t> </a:t>
            </a:r>
          </a:p>
        </p:txBody>
      </p:sp>
    </p:spTree>
    <p:extLst>
      <p:ext uri="{BB962C8B-B14F-4D97-AF65-F5344CB8AC3E}">
        <p14:creationId xmlns:p14="http://schemas.microsoft.com/office/powerpoint/2010/main" val="4033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6C21-02A2-2CB0-7796-DEDAD2B4D18B}"/>
              </a:ext>
            </a:extLst>
          </p:cNvPr>
          <p:cNvSpPr>
            <a:spLocks noGrp="1"/>
          </p:cNvSpPr>
          <p:nvPr>
            <p:ph type="title"/>
          </p:nvPr>
        </p:nvSpPr>
        <p:spPr/>
        <p:txBody>
          <a:bodyPr/>
          <a:lstStyle/>
          <a:p>
            <a:r>
              <a:rPr lang="en-US">
                <a:latin typeface="+mj-lt"/>
              </a:rPr>
              <a:t>Literacy Coaches and Reading Specialists Funds</a:t>
            </a:r>
          </a:p>
        </p:txBody>
      </p:sp>
      <p:sp>
        <p:nvSpPr>
          <p:cNvPr id="3" name="Text Placeholder 2">
            <a:extLst>
              <a:ext uri="{FF2B5EF4-FFF2-40B4-BE49-F238E27FC236}">
                <a16:creationId xmlns:a16="http://schemas.microsoft.com/office/drawing/2014/main" id="{5D7FFC64-95D5-03F1-52B3-1BCBD4CD9665}"/>
              </a:ext>
            </a:extLst>
          </p:cNvPr>
          <p:cNvSpPr>
            <a:spLocks noGrp="1"/>
          </p:cNvSpPr>
          <p:nvPr>
            <p:ph type="body" idx="1"/>
          </p:nvPr>
        </p:nvSpPr>
        <p:spPr/>
        <p:txBody>
          <a:bodyPr/>
          <a:lstStyle/>
          <a:p>
            <a:pPr marL="186262" indent="0">
              <a:lnSpc>
                <a:spcPct val="100000"/>
              </a:lnSpc>
              <a:spcBef>
                <a:spcPts val="0"/>
              </a:spcBef>
              <a:spcAft>
                <a:spcPts val="1200"/>
              </a:spcAft>
              <a:buNone/>
            </a:pPr>
            <a:r>
              <a:rPr lang="en-US" sz="2800"/>
              <a:t>$250 million total</a:t>
            </a:r>
          </a:p>
          <a:p>
            <a:pPr>
              <a:lnSpc>
                <a:spcPct val="100000"/>
              </a:lnSpc>
              <a:spcBef>
                <a:spcPts val="0"/>
              </a:spcBef>
              <a:spcAft>
                <a:spcPts val="1200"/>
              </a:spcAft>
            </a:pPr>
            <a:r>
              <a:rPr lang="en-US" sz="2800"/>
              <a:t>$225 million to eligible sites, with a minimum of $450,000</a:t>
            </a:r>
          </a:p>
          <a:p>
            <a:pPr>
              <a:lnSpc>
                <a:spcPct val="100000"/>
              </a:lnSpc>
              <a:spcBef>
                <a:spcPts val="0"/>
              </a:spcBef>
              <a:spcAft>
                <a:spcPts val="1200"/>
              </a:spcAft>
            </a:pPr>
            <a:r>
              <a:rPr lang="en-US" sz="2800"/>
              <a:t>$25 million available as a competitive grant to a COE</a:t>
            </a:r>
          </a:p>
          <a:p>
            <a:pPr>
              <a:lnSpc>
                <a:spcPct val="100000"/>
              </a:lnSpc>
              <a:spcBef>
                <a:spcPts val="0"/>
              </a:spcBef>
              <a:spcAft>
                <a:spcPts val="1200"/>
              </a:spcAft>
            </a:pPr>
            <a:r>
              <a:rPr lang="en-US" sz="2800"/>
              <a:t>Funds must be encumbered by June 30, 2027</a:t>
            </a:r>
          </a:p>
          <a:p>
            <a:endParaRPr lang="en-US" sz="2800"/>
          </a:p>
        </p:txBody>
      </p:sp>
    </p:spTree>
    <p:extLst>
      <p:ext uri="{BB962C8B-B14F-4D97-AF65-F5344CB8AC3E}">
        <p14:creationId xmlns:p14="http://schemas.microsoft.com/office/powerpoint/2010/main" val="3852421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632E6-0949-20F4-EB5E-FA28CE8B8277}"/>
              </a:ext>
            </a:extLst>
          </p:cNvPr>
          <p:cNvSpPr>
            <a:spLocks noGrp="1"/>
          </p:cNvSpPr>
          <p:nvPr>
            <p:ph type="title"/>
          </p:nvPr>
        </p:nvSpPr>
        <p:spPr/>
        <p:txBody>
          <a:bodyPr/>
          <a:lstStyle/>
          <a:p>
            <a:r>
              <a:rPr lang="en-US">
                <a:latin typeface="+mj-lt"/>
              </a:rPr>
              <a:t>Allowable Uses of Funds</a:t>
            </a:r>
          </a:p>
        </p:txBody>
      </p:sp>
      <p:sp>
        <p:nvSpPr>
          <p:cNvPr id="3" name="Text Placeholder 2">
            <a:extLst>
              <a:ext uri="{FF2B5EF4-FFF2-40B4-BE49-F238E27FC236}">
                <a16:creationId xmlns:a16="http://schemas.microsoft.com/office/drawing/2014/main" id="{610389B1-675F-6B89-3568-022A8E48C9A9}"/>
              </a:ext>
            </a:extLst>
          </p:cNvPr>
          <p:cNvSpPr>
            <a:spLocks noGrp="1"/>
          </p:cNvSpPr>
          <p:nvPr>
            <p:ph type="body" idx="1"/>
          </p:nvPr>
        </p:nvSpPr>
        <p:spPr/>
        <p:txBody>
          <a:bodyPr/>
          <a:lstStyle/>
          <a:p>
            <a:pPr marL="186262" indent="0">
              <a:lnSpc>
                <a:spcPct val="100000"/>
              </a:lnSpc>
              <a:spcBef>
                <a:spcPts val="0"/>
              </a:spcBef>
              <a:spcAft>
                <a:spcPts val="1200"/>
              </a:spcAft>
              <a:buNone/>
            </a:pPr>
            <a:r>
              <a:rPr lang="en-US" sz="2800" dirty="0"/>
              <a:t>LCRS funds are to be used for:</a:t>
            </a:r>
          </a:p>
          <a:p>
            <a:pPr>
              <a:lnSpc>
                <a:spcPct val="100000"/>
              </a:lnSpc>
              <a:spcBef>
                <a:spcPts val="0"/>
              </a:spcBef>
              <a:spcAft>
                <a:spcPts val="1200"/>
              </a:spcAft>
            </a:pPr>
            <a:r>
              <a:rPr lang="en-US" sz="2800" dirty="0"/>
              <a:t>Developing school literacy programs</a:t>
            </a:r>
          </a:p>
          <a:p>
            <a:pPr>
              <a:lnSpc>
                <a:spcPct val="100000"/>
              </a:lnSpc>
              <a:spcBef>
                <a:spcPts val="0"/>
              </a:spcBef>
              <a:spcAft>
                <a:spcPts val="1200"/>
              </a:spcAft>
            </a:pPr>
            <a:r>
              <a:rPr lang="en-US" sz="2800" dirty="0"/>
              <a:t>Employing and training literacy coaches and reading and literacy specialists</a:t>
            </a:r>
          </a:p>
          <a:p>
            <a:pPr>
              <a:lnSpc>
                <a:spcPct val="100000"/>
              </a:lnSpc>
              <a:spcBef>
                <a:spcPts val="0"/>
              </a:spcBef>
              <a:spcAft>
                <a:spcPts val="1200"/>
              </a:spcAft>
            </a:pPr>
            <a:r>
              <a:rPr lang="en-US" sz="2800" dirty="0"/>
              <a:t>Developing and implementing interventions for students in need of targeted literacy support</a:t>
            </a:r>
          </a:p>
        </p:txBody>
      </p:sp>
    </p:spTree>
    <p:extLst>
      <p:ext uri="{BB962C8B-B14F-4D97-AF65-F5344CB8AC3E}">
        <p14:creationId xmlns:p14="http://schemas.microsoft.com/office/powerpoint/2010/main" val="2649073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mj-lt"/>
              </a:rPr>
              <a:t>Housekeeping</a:t>
            </a:r>
          </a:p>
        </p:txBody>
      </p:sp>
      <p:sp>
        <p:nvSpPr>
          <p:cNvPr id="3" name="Content Placeholder 2"/>
          <p:cNvSpPr>
            <a:spLocks noGrp="1"/>
          </p:cNvSpPr>
          <p:nvPr>
            <p:ph idx="1"/>
          </p:nvPr>
        </p:nvSpPr>
        <p:spPr>
          <a:xfrm>
            <a:off x="1406331" y="1690725"/>
            <a:ext cx="9376012" cy="4278571"/>
          </a:xfrm>
        </p:spPr>
        <p:txBody>
          <a:bodyPr vert="horz" lIns="91440" tIns="45720" rIns="91440" bIns="45720" rtlCol="0" anchor="t">
            <a:noAutofit/>
          </a:bodyPr>
          <a:lstStyle/>
          <a:p>
            <a:pPr>
              <a:lnSpc>
                <a:spcPct val="100000"/>
              </a:lnSpc>
              <a:spcBef>
                <a:spcPts val="0"/>
              </a:spcBef>
              <a:spcAft>
                <a:spcPts val="1200"/>
              </a:spcAft>
            </a:pPr>
            <a:r>
              <a:rPr lang="en-US" sz="2800" dirty="0"/>
              <a:t>All webinar participants have been placed on mute.</a:t>
            </a:r>
          </a:p>
          <a:p>
            <a:pPr>
              <a:lnSpc>
                <a:spcPct val="100000"/>
              </a:lnSpc>
              <a:spcBef>
                <a:spcPts val="0"/>
              </a:spcBef>
              <a:spcAft>
                <a:spcPts val="1200"/>
              </a:spcAft>
            </a:pPr>
            <a:r>
              <a:rPr lang="en-US" sz="2800" dirty="0"/>
              <a:t>Please hold questions until the end.</a:t>
            </a:r>
          </a:p>
          <a:p>
            <a:pPr>
              <a:lnSpc>
                <a:spcPct val="100000"/>
              </a:lnSpc>
              <a:spcBef>
                <a:spcPts val="0"/>
              </a:spcBef>
              <a:spcAft>
                <a:spcPts val="1200"/>
              </a:spcAft>
            </a:pPr>
            <a:r>
              <a:rPr lang="en-US" sz="2800" dirty="0"/>
              <a:t>The slides will be available on the California Department of Education (CDE) Literacy Coaches and Reading Specialists (LCRS) web page at </a:t>
            </a:r>
            <a:r>
              <a:rPr lang="en-US" sz="2800" dirty="0">
                <a:solidFill>
                  <a:schemeClr val="accent1">
                    <a:lumMod val="75000"/>
                  </a:schemeClr>
                </a:solidFill>
                <a:ea typeface="+mn-lt"/>
                <a:cs typeface="+mn-lt"/>
                <a:hlinkClick r:id="rId3" tooltip="Literacy Coaches and Reading Specialists Web Page ">
                  <a:extLst>
                    <a:ext uri="{A12FA001-AC4F-418D-AE19-62706E023703}">
                      <ahyp:hlinkClr xmlns:ahyp="http://schemas.microsoft.com/office/drawing/2018/hyperlinkcolor" val="tx"/>
                    </a:ext>
                  </a:extLst>
                </a:hlinkClick>
              </a:rPr>
              <a:t>https://www.cde.ca.gov/pd/ps/lcrsprogram.asp</a:t>
            </a:r>
            <a:r>
              <a:rPr lang="en-US" sz="2800" dirty="0">
                <a:solidFill>
                  <a:schemeClr val="accent1">
                    <a:lumMod val="75000"/>
                  </a:schemeClr>
                </a:solidFill>
                <a:ea typeface="+mn-lt"/>
                <a:cs typeface="+mn-lt"/>
              </a:rPr>
              <a:t> </a:t>
            </a:r>
          </a:p>
        </p:txBody>
      </p:sp>
    </p:spTree>
    <p:extLst>
      <p:ext uri="{BB962C8B-B14F-4D97-AF65-F5344CB8AC3E}">
        <p14:creationId xmlns:p14="http://schemas.microsoft.com/office/powerpoint/2010/main" val="1725339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5AD4-1B6F-B4A5-FE77-26B1012EB9E2}"/>
              </a:ext>
            </a:extLst>
          </p:cNvPr>
          <p:cNvSpPr>
            <a:spLocks noGrp="1"/>
          </p:cNvSpPr>
          <p:nvPr>
            <p:ph type="title"/>
          </p:nvPr>
        </p:nvSpPr>
        <p:spPr/>
        <p:txBody>
          <a:bodyPr/>
          <a:lstStyle/>
          <a:p>
            <a:r>
              <a:rPr lang="en-US">
                <a:latin typeface="+mj-lt"/>
              </a:rPr>
              <a:t>School Literacy Programs (1)</a:t>
            </a:r>
          </a:p>
        </p:txBody>
      </p:sp>
      <p:sp>
        <p:nvSpPr>
          <p:cNvPr id="3" name="Text Placeholder 2">
            <a:extLst>
              <a:ext uri="{FF2B5EF4-FFF2-40B4-BE49-F238E27FC236}">
                <a16:creationId xmlns:a16="http://schemas.microsoft.com/office/drawing/2014/main" id="{7F991C70-05A1-20B4-6CCA-6D17C826AEEC}"/>
              </a:ext>
            </a:extLst>
          </p:cNvPr>
          <p:cNvSpPr>
            <a:spLocks noGrp="1"/>
          </p:cNvSpPr>
          <p:nvPr>
            <p:ph type="body" idx="1"/>
          </p:nvPr>
        </p:nvSpPr>
        <p:spPr>
          <a:xfrm>
            <a:off x="1354137" y="1825625"/>
            <a:ext cx="9906530" cy="4351200"/>
          </a:xfrm>
        </p:spPr>
        <p:txBody>
          <a:bodyPr/>
          <a:lstStyle/>
          <a:p>
            <a:pPr marL="186055" indent="0">
              <a:lnSpc>
                <a:spcPct val="100000"/>
              </a:lnSpc>
              <a:spcBef>
                <a:spcPts val="0"/>
              </a:spcBef>
              <a:spcAft>
                <a:spcPts val="1200"/>
              </a:spcAft>
              <a:buNone/>
            </a:pPr>
            <a:r>
              <a:rPr lang="en-US" sz="2600" dirty="0">
                <a:latin typeface="+mn-lt"/>
              </a:rPr>
              <a:t>Expenditures for school literacy programs include:</a:t>
            </a:r>
          </a:p>
          <a:p>
            <a:pPr marL="608965" indent="-422910" algn="l">
              <a:lnSpc>
                <a:spcPct val="100000"/>
              </a:lnSpc>
              <a:spcBef>
                <a:spcPts val="0"/>
              </a:spcBef>
              <a:spcAft>
                <a:spcPts val="1200"/>
              </a:spcAft>
              <a:buSzPct val="100000"/>
              <a:buFont typeface="+mj-lt"/>
              <a:buAutoNum type="arabicPeriod"/>
            </a:pPr>
            <a:r>
              <a:rPr lang="en-US" sz="2600" b="0" i="0" dirty="0">
                <a:solidFill>
                  <a:srgbClr val="000000"/>
                </a:solidFill>
                <a:effectLst/>
                <a:latin typeface="+mn-lt"/>
              </a:rPr>
              <a:t>Developing a school literacy plan that includes goals and actions to improve literacy acquisition for pupils in preschool, if applicable, and kindergarten or any of grades </a:t>
            </a:r>
            <a:r>
              <a:rPr lang="en-US" sz="2600" dirty="0">
                <a:solidFill>
                  <a:srgbClr val="000000"/>
                </a:solidFill>
                <a:latin typeface="+mn-lt"/>
              </a:rPr>
              <a:t>one</a:t>
            </a:r>
            <a:r>
              <a:rPr lang="en-US" sz="2600" b="0" i="0" dirty="0">
                <a:solidFill>
                  <a:srgbClr val="000000"/>
                </a:solidFill>
                <a:effectLst/>
                <a:latin typeface="+mn-lt"/>
              </a:rPr>
              <a:t> </a:t>
            </a:r>
            <a:r>
              <a:rPr lang="en-US" sz="2600" dirty="0">
                <a:solidFill>
                  <a:srgbClr val="000000"/>
                </a:solidFill>
                <a:latin typeface="+mn-lt"/>
              </a:rPr>
              <a:t>through</a:t>
            </a:r>
            <a:r>
              <a:rPr lang="en-US" sz="2600" b="0" i="0" dirty="0">
                <a:solidFill>
                  <a:srgbClr val="000000"/>
                </a:solidFill>
                <a:effectLst/>
                <a:latin typeface="+mn-lt"/>
              </a:rPr>
              <a:t> </a:t>
            </a:r>
            <a:r>
              <a:rPr lang="en-US" sz="2600" dirty="0">
                <a:solidFill>
                  <a:srgbClr val="000000"/>
                </a:solidFill>
                <a:latin typeface="+mn-lt"/>
              </a:rPr>
              <a:t>three</a:t>
            </a:r>
            <a:r>
              <a:rPr lang="en-US" sz="2600" b="0" i="0" dirty="0">
                <a:solidFill>
                  <a:srgbClr val="000000"/>
                </a:solidFill>
                <a:effectLst/>
                <a:latin typeface="+mn-lt"/>
              </a:rPr>
              <a:t>, inclusive. The plan shall identify metrics to measure progress toward the goals and actions.</a:t>
            </a:r>
          </a:p>
          <a:p>
            <a:pPr marL="608965" indent="-422910" algn="l">
              <a:lnSpc>
                <a:spcPct val="100000"/>
              </a:lnSpc>
              <a:spcBef>
                <a:spcPts val="0"/>
              </a:spcBef>
              <a:spcAft>
                <a:spcPts val="1200"/>
              </a:spcAft>
              <a:buSzPct val="100000"/>
              <a:buFont typeface="+mj-lt"/>
              <a:buAutoNum type="arabicPeriod"/>
            </a:pPr>
            <a:r>
              <a:rPr lang="en-US" sz="2600" b="0" i="0" dirty="0">
                <a:solidFill>
                  <a:srgbClr val="000000"/>
                </a:solidFill>
                <a:effectLst/>
                <a:latin typeface="+mn-lt"/>
              </a:rPr>
              <a:t>Hiring at least one literacy coach or reading and literacy specialist per school to support educators and pupils in improving literacy instruction and pupil outcomes.</a:t>
            </a:r>
          </a:p>
        </p:txBody>
      </p:sp>
    </p:spTree>
    <p:extLst>
      <p:ext uri="{BB962C8B-B14F-4D97-AF65-F5344CB8AC3E}">
        <p14:creationId xmlns:p14="http://schemas.microsoft.com/office/powerpoint/2010/main" val="377306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(3)</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Do you plan to hire literacy coaches and/or reading specialists using LCRS funds for eligible school sites?</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1060992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(4)</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If you plan to hire a reading specialist and/or literacy coach, when do you anticipate starting your recruitment process?</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2377463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(5)</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What barriers, if any, do you anticipate having in hiring a literacy coach and/or reading specialist? </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3475499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DC57-C98E-AA48-1488-895ECD4C256E}"/>
              </a:ext>
            </a:extLst>
          </p:cNvPr>
          <p:cNvSpPr>
            <a:spLocks noGrp="1"/>
          </p:cNvSpPr>
          <p:nvPr>
            <p:ph type="title"/>
          </p:nvPr>
        </p:nvSpPr>
        <p:spPr>
          <a:xfrm>
            <a:off x="1354137" y="365125"/>
            <a:ext cx="9480400" cy="699177"/>
          </a:xfrm>
        </p:spPr>
        <p:txBody>
          <a:bodyPr/>
          <a:lstStyle/>
          <a:p>
            <a:r>
              <a:rPr lang="en-US">
                <a:latin typeface="+mj-lt"/>
              </a:rPr>
              <a:t>School Literacy Programs (2)</a:t>
            </a:r>
          </a:p>
        </p:txBody>
      </p:sp>
      <p:sp>
        <p:nvSpPr>
          <p:cNvPr id="3" name="Text Placeholder 2">
            <a:extLst>
              <a:ext uri="{FF2B5EF4-FFF2-40B4-BE49-F238E27FC236}">
                <a16:creationId xmlns:a16="http://schemas.microsoft.com/office/drawing/2014/main" id="{EFA9B5A6-34E9-AE7A-CED0-12F7CAF90912}"/>
              </a:ext>
            </a:extLst>
          </p:cNvPr>
          <p:cNvSpPr>
            <a:spLocks noGrp="1"/>
          </p:cNvSpPr>
          <p:nvPr>
            <p:ph type="body" idx="1"/>
          </p:nvPr>
        </p:nvSpPr>
        <p:spPr>
          <a:xfrm>
            <a:off x="629587" y="1184223"/>
            <a:ext cx="11047751" cy="5308652"/>
          </a:xfrm>
        </p:spPr>
        <p:txBody>
          <a:bodyPr/>
          <a:lstStyle/>
          <a:p>
            <a:pPr marL="700405" indent="-514350" algn="l">
              <a:spcAft>
                <a:spcPts val="1200"/>
              </a:spcAft>
              <a:buSzPct val="100000"/>
              <a:buFont typeface="+mj-lt"/>
              <a:buAutoNum type="arabicPeriod" startAt="3"/>
            </a:pPr>
            <a:r>
              <a:rPr lang="en-US" b="0" i="0" dirty="0">
                <a:solidFill>
                  <a:srgbClr val="000000"/>
                </a:solidFill>
                <a:effectLst/>
                <a:latin typeface="+mj-lt"/>
              </a:rPr>
              <a:t>Increasing access to evidence-based literacy instruction, through strategies, including, but not limited to, any of the following:</a:t>
            </a:r>
            <a:endParaRPr lang="en-US" dirty="0"/>
          </a:p>
          <a:p>
            <a:pPr marL="1033145" lvl="1" indent="-342900">
              <a:lnSpc>
                <a:spcPct val="100000"/>
              </a:lnSpc>
              <a:spcBef>
                <a:spcPts val="0"/>
              </a:spcBef>
              <a:spcAft>
                <a:spcPts val="1200"/>
              </a:spcAft>
              <a:buSzPct val="100000"/>
              <a:buFont typeface="Arial" panose="020B0604020202020204" pitchFamily="34" charset="0"/>
              <a:buChar char="•"/>
            </a:pPr>
            <a:r>
              <a:rPr lang="en-US" sz="2400" b="0" i="0" dirty="0">
                <a:solidFill>
                  <a:srgbClr val="000000"/>
                </a:solidFill>
                <a:effectLst/>
                <a:latin typeface="+mj-lt"/>
              </a:rPr>
              <a:t>Providing bilingual reading specialists to support dual language acquisition and English language development (ELD) programs.</a:t>
            </a:r>
          </a:p>
          <a:p>
            <a:pPr marL="1033145" lvl="1" indent="-342900">
              <a:lnSpc>
                <a:spcPct val="100000"/>
              </a:lnSpc>
              <a:spcBef>
                <a:spcPts val="0"/>
              </a:spcBef>
              <a:spcAft>
                <a:spcPts val="1200"/>
              </a:spcAft>
              <a:buSzPct val="100000"/>
              <a:buFont typeface="Arial" panose="020B0604020202020204" pitchFamily="34" charset="0"/>
              <a:buChar char="•"/>
            </a:pPr>
            <a:r>
              <a:rPr lang="en-US" sz="2400" b="0" i="0" dirty="0">
                <a:solidFill>
                  <a:srgbClr val="000000"/>
                </a:solidFill>
                <a:effectLst/>
                <a:latin typeface="+mj-lt"/>
              </a:rPr>
              <a:t>Developing and implementing culturally responsive curriculum and instruction.</a:t>
            </a:r>
          </a:p>
          <a:p>
            <a:pPr marL="1033145" lvl="1" indent="-342900">
              <a:lnSpc>
                <a:spcPct val="100000"/>
              </a:lnSpc>
              <a:spcBef>
                <a:spcPts val="0"/>
              </a:spcBef>
              <a:spcAft>
                <a:spcPts val="1200"/>
              </a:spcAft>
              <a:buSzPct val="100000"/>
              <a:buFont typeface="Arial" panose="020B0604020202020204" pitchFamily="34" charset="0"/>
              <a:buChar char="•"/>
            </a:pPr>
            <a:r>
              <a:rPr lang="en-US" sz="2400" b="0" i="0" dirty="0">
                <a:solidFill>
                  <a:srgbClr val="000000"/>
                </a:solidFill>
                <a:effectLst/>
                <a:latin typeface="+mj-lt"/>
              </a:rPr>
              <a:t>Providing professional development for educators and school leaders in literacy instruction and the use of data to identify and support struggling pupils.</a:t>
            </a:r>
          </a:p>
          <a:p>
            <a:pPr marL="1033145" lvl="1" indent="-342900">
              <a:lnSpc>
                <a:spcPct val="100000"/>
              </a:lnSpc>
              <a:spcBef>
                <a:spcPts val="0"/>
              </a:spcBef>
              <a:spcAft>
                <a:spcPts val="1200"/>
              </a:spcAft>
              <a:buSzPct val="100000"/>
              <a:buFont typeface="Arial" panose="020B0604020202020204" pitchFamily="34" charset="0"/>
              <a:buChar char="•"/>
            </a:pPr>
            <a:r>
              <a:rPr lang="en-US" sz="2400" b="0" i="0" dirty="0">
                <a:solidFill>
                  <a:srgbClr val="000000"/>
                </a:solidFill>
                <a:effectLst/>
                <a:latin typeface="+mj-lt"/>
              </a:rPr>
              <a:t>Providing professional development for educators and school leaders regarding implementation </a:t>
            </a:r>
            <a:r>
              <a:rPr lang="en-US" sz="2400" dirty="0">
                <a:solidFill>
                  <a:srgbClr val="000000"/>
                </a:solidFill>
                <a:latin typeface="+mj-lt"/>
              </a:rPr>
              <a:t>of English</a:t>
            </a:r>
            <a:r>
              <a:rPr lang="en-US" sz="2400" b="0" i="0" dirty="0">
                <a:solidFill>
                  <a:srgbClr val="000000"/>
                </a:solidFill>
                <a:effectLst/>
                <a:latin typeface="+mj-lt"/>
              </a:rPr>
              <a:t> Language Arts/ELD Framework and the use of data to support effective instruction.</a:t>
            </a:r>
          </a:p>
          <a:p>
            <a:pPr marL="608965" indent="-422910">
              <a:spcAft>
                <a:spcPts val="1200"/>
              </a:spcAft>
            </a:pPr>
            <a:endParaRPr lang="en-US" sz="2800" dirty="0">
              <a:latin typeface="+mj-lt"/>
            </a:endParaRPr>
          </a:p>
        </p:txBody>
      </p:sp>
    </p:spTree>
    <p:extLst>
      <p:ext uri="{BB962C8B-B14F-4D97-AF65-F5344CB8AC3E}">
        <p14:creationId xmlns:p14="http://schemas.microsoft.com/office/powerpoint/2010/main" val="3656865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(6)</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Select the activities for which you will plan to use LCRS funds.</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1549873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120-35E8-895B-8976-C5CFADB67E2F}"/>
              </a:ext>
            </a:extLst>
          </p:cNvPr>
          <p:cNvSpPr>
            <a:spLocks noGrp="1"/>
          </p:cNvSpPr>
          <p:nvPr>
            <p:ph type="title"/>
          </p:nvPr>
        </p:nvSpPr>
        <p:spPr/>
        <p:txBody>
          <a:bodyPr/>
          <a:lstStyle/>
          <a:p>
            <a:r>
              <a:rPr lang="en-US">
                <a:latin typeface="+mj-lt"/>
              </a:rPr>
              <a:t>School Literacy Programs (3)</a:t>
            </a:r>
          </a:p>
        </p:txBody>
      </p:sp>
      <p:sp>
        <p:nvSpPr>
          <p:cNvPr id="3" name="Text Placeholder 2">
            <a:extLst>
              <a:ext uri="{FF2B5EF4-FFF2-40B4-BE49-F238E27FC236}">
                <a16:creationId xmlns:a16="http://schemas.microsoft.com/office/drawing/2014/main" id="{46C7881F-4B3C-CE79-2660-279BE72F0866}"/>
              </a:ext>
            </a:extLst>
          </p:cNvPr>
          <p:cNvSpPr>
            <a:spLocks noGrp="1"/>
          </p:cNvSpPr>
          <p:nvPr>
            <p:ph type="body" idx="1"/>
          </p:nvPr>
        </p:nvSpPr>
        <p:spPr>
          <a:xfrm>
            <a:off x="792541" y="1514006"/>
            <a:ext cx="10041996" cy="4646951"/>
          </a:xfrm>
        </p:spPr>
        <p:txBody>
          <a:bodyPr/>
          <a:lstStyle/>
          <a:p>
            <a:pPr marL="643462" indent="-457200" algn="l">
              <a:lnSpc>
                <a:spcPct val="100000"/>
              </a:lnSpc>
              <a:spcBef>
                <a:spcPts val="0"/>
              </a:spcBef>
              <a:spcAft>
                <a:spcPts val="1200"/>
              </a:spcAft>
              <a:buSzPct val="100000"/>
              <a:buFont typeface="+mj-lt"/>
              <a:buAutoNum type="arabicPeriod" startAt="4"/>
            </a:pPr>
            <a:r>
              <a:rPr lang="en-US" sz="2800" b="0" i="0">
                <a:solidFill>
                  <a:srgbClr val="000000"/>
                </a:solidFill>
                <a:effectLst/>
                <a:latin typeface="Helvetica Neue"/>
              </a:rPr>
              <a:t>Establishing an evidence-based family literacy initiative, which may include but is not limited to, the following:</a:t>
            </a:r>
          </a:p>
          <a:p>
            <a:pPr marL="742950" lvl="1" indent="-285750" algn="l">
              <a:lnSpc>
                <a:spcPct val="100000"/>
              </a:lnSpc>
              <a:spcBef>
                <a:spcPts val="0"/>
              </a:spcBef>
              <a:spcAft>
                <a:spcPts val="1200"/>
              </a:spcAft>
              <a:buSzPct val="100000"/>
              <a:buFont typeface="Arial" panose="020B0604020202020204" pitchFamily="34" charset="0"/>
              <a:buChar char="•"/>
            </a:pPr>
            <a:r>
              <a:rPr lang="en-US" sz="2800" b="0" i="0">
                <a:solidFill>
                  <a:srgbClr val="000000"/>
                </a:solidFill>
                <a:effectLst/>
                <a:latin typeface="Helvetica Neue"/>
              </a:rPr>
              <a:t>Family literacy plans that identify literacy and biliteracy goals, benchmarks, and roles for all family members.</a:t>
            </a:r>
          </a:p>
          <a:p>
            <a:pPr marL="742950" lvl="1" indent="-285750" algn="l">
              <a:lnSpc>
                <a:spcPct val="100000"/>
              </a:lnSpc>
              <a:spcBef>
                <a:spcPts val="0"/>
              </a:spcBef>
              <a:spcAft>
                <a:spcPts val="1200"/>
              </a:spcAft>
              <a:buSzPct val="100000"/>
              <a:buFont typeface="Arial" panose="020B0604020202020204" pitchFamily="34" charset="0"/>
              <a:buChar char="•"/>
            </a:pPr>
            <a:r>
              <a:rPr lang="en-US" sz="2800" b="0" i="0">
                <a:solidFill>
                  <a:srgbClr val="000000"/>
                </a:solidFill>
                <a:effectLst/>
                <a:latin typeface="Helvetica Neue"/>
              </a:rPr>
              <a:t>Family literacy home visiting programs, including, but not limited to, “</a:t>
            </a:r>
            <a:r>
              <a:rPr lang="en-US" sz="2800" b="0" i="0" err="1">
                <a:solidFill>
                  <a:srgbClr val="000000"/>
                </a:solidFill>
                <a:effectLst/>
                <a:latin typeface="Helvetica Neue"/>
              </a:rPr>
              <a:t>promotora</a:t>
            </a:r>
            <a:r>
              <a:rPr lang="en-US" sz="2800" b="0" i="0">
                <a:solidFill>
                  <a:srgbClr val="000000"/>
                </a:solidFill>
                <a:effectLst/>
                <a:latin typeface="Helvetica Neue"/>
              </a:rPr>
              <a:t>” family literacy outreach specialists. LEAs may establish literacy and biliteracy home visits to engage families in how to best support their pupils and every family member in reaching their literacy goals.</a:t>
            </a:r>
          </a:p>
          <a:p>
            <a:pPr>
              <a:spcAft>
                <a:spcPts val="1200"/>
              </a:spcAft>
            </a:pPr>
            <a:endParaRPr lang="en-US"/>
          </a:p>
        </p:txBody>
      </p:sp>
    </p:spTree>
    <p:extLst>
      <p:ext uri="{BB962C8B-B14F-4D97-AF65-F5344CB8AC3E}">
        <p14:creationId xmlns:p14="http://schemas.microsoft.com/office/powerpoint/2010/main" val="301320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31C5-F282-4615-DEBF-E29FE0894EF3}"/>
              </a:ext>
            </a:extLst>
          </p:cNvPr>
          <p:cNvSpPr>
            <a:spLocks noGrp="1"/>
          </p:cNvSpPr>
          <p:nvPr>
            <p:ph type="title"/>
          </p:nvPr>
        </p:nvSpPr>
        <p:spPr/>
        <p:txBody>
          <a:bodyPr/>
          <a:lstStyle/>
          <a:p>
            <a:r>
              <a:rPr lang="en-US">
                <a:latin typeface="+mj-lt"/>
              </a:rPr>
              <a:t>School Literacy Programs (4)</a:t>
            </a:r>
          </a:p>
        </p:txBody>
      </p:sp>
      <p:sp>
        <p:nvSpPr>
          <p:cNvPr id="3" name="Text Placeholder 2">
            <a:extLst>
              <a:ext uri="{FF2B5EF4-FFF2-40B4-BE49-F238E27FC236}">
                <a16:creationId xmlns:a16="http://schemas.microsoft.com/office/drawing/2014/main" id="{1693AE0C-E0A6-8BEF-CAFF-686CA82308A3}"/>
              </a:ext>
            </a:extLst>
          </p:cNvPr>
          <p:cNvSpPr>
            <a:spLocks noGrp="1"/>
          </p:cNvSpPr>
          <p:nvPr>
            <p:ph type="body" idx="1"/>
          </p:nvPr>
        </p:nvSpPr>
        <p:spPr/>
        <p:txBody>
          <a:bodyPr/>
          <a:lstStyle/>
          <a:p>
            <a:pPr marL="742950" lvl="1" indent="-285750" algn="l">
              <a:lnSpc>
                <a:spcPct val="100000"/>
              </a:lnSpc>
              <a:spcBef>
                <a:spcPts val="0"/>
              </a:spcBef>
              <a:spcAft>
                <a:spcPts val="1200"/>
              </a:spcAft>
              <a:buSzPct val="100000"/>
              <a:buFont typeface="Arial" panose="020B0604020202020204" pitchFamily="34" charset="0"/>
              <a:buChar char="•"/>
            </a:pPr>
            <a:r>
              <a:rPr lang="en-US" sz="2800" b="0" i="0">
                <a:solidFill>
                  <a:srgbClr val="000000"/>
                </a:solidFill>
                <a:effectLst/>
                <a:latin typeface="Helvetica Neue"/>
              </a:rPr>
              <a:t>Extended-day, summer, or weekend family institutes related to literacy and biliteracy. LEAs are encouraged to work with in-house expanded learning programs to establish literacy and biliteracy support programs and literacy enrichment programs during after school, weekend, and summer hours.</a:t>
            </a:r>
          </a:p>
          <a:p>
            <a:pPr marL="742950" lvl="1" indent="-285750" algn="l">
              <a:lnSpc>
                <a:spcPct val="100000"/>
              </a:lnSpc>
              <a:spcBef>
                <a:spcPts val="0"/>
              </a:spcBef>
              <a:spcAft>
                <a:spcPts val="1200"/>
              </a:spcAft>
              <a:buSzPct val="100000"/>
              <a:buFont typeface="Arial" panose="020B0604020202020204" pitchFamily="34" charset="0"/>
              <a:buChar char="•"/>
            </a:pPr>
            <a:r>
              <a:rPr lang="en-US" sz="2800" b="0" i="0">
                <a:solidFill>
                  <a:srgbClr val="000000"/>
                </a:solidFill>
                <a:effectLst/>
                <a:latin typeface="Helvetica Neue"/>
              </a:rPr>
              <a:t>Public library family literacy partnerships, including, but not limited to, digital tools to support whole family literacy.</a:t>
            </a:r>
            <a:endParaRPr lang="en-US" sz="2800"/>
          </a:p>
        </p:txBody>
      </p:sp>
    </p:spTree>
    <p:extLst>
      <p:ext uri="{BB962C8B-B14F-4D97-AF65-F5344CB8AC3E}">
        <p14:creationId xmlns:p14="http://schemas.microsoft.com/office/powerpoint/2010/main" val="2490178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(7)</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Do you plan to use LCRS funds for an evidence-based family literacy initiative? </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1865958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B507-3CC4-DB17-0CF1-6FE96B240232}"/>
              </a:ext>
            </a:extLst>
          </p:cNvPr>
          <p:cNvSpPr>
            <a:spLocks noGrp="1"/>
          </p:cNvSpPr>
          <p:nvPr>
            <p:ph type="title"/>
          </p:nvPr>
        </p:nvSpPr>
        <p:spPr>
          <a:xfrm>
            <a:off x="1354137" y="365125"/>
            <a:ext cx="9480400" cy="879059"/>
          </a:xfrm>
        </p:spPr>
        <p:txBody>
          <a:bodyPr/>
          <a:lstStyle/>
          <a:p>
            <a:r>
              <a:rPr lang="en-US">
                <a:latin typeface="+mj-lt"/>
              </a:rPr>
              <a:t>Reporting (1)</a:t>
            </a:r>
          </a:p>
        </p:txBody>
      </p:sp>
      <p:sp>
        <p:nvSpPr>
          <p:cNvPr id="3" name="Text Placeholder 2">
            <a:extLst>
              <a:ext uri="{FF2B5EF4-FFF2-40B4-BE49-F238E27FC236}">
                <a16:creationId xmlns:a16="http://schemas.microsoft.com/office/drawing/2014/main" id="{D420D5ED-889C-D072-FFE3-C97A2BC8593A}"/>
              </a:ext>
            </a:extLst>
          </p:cNvPr>
          <p:cNvSpPr>
            <a:spLocks noGrp="1"/>
          </p:cNvSpPr>
          <p:nvPr>
            <p:ph type="body" idx="1"/>
          </p:nvPr>
        </p:nvSpPr>
        <p:spPr>
          <a:xfrm>
            <a:off x="1229194" y="1244183"/>
            <a:ext cx="10200806" cy="5248691"/>
          </a:xfrm>
        </p:spPr>
        <p:txBody>
          <a:bodyPr/>
          <a:lstStyle/>
          <a:p>
            <a:pPr marL="608965" indent="-422910">
              <a:lnSpc>
                <a:spcPct val="100000"/>
              </a:lnSpc>
              <a:spcBef>
                <a:spcPts val="0"/>
              </a:spcBef>
              <a:spcAft>
                <a:spcPts val="1200"/>
              </a:spcAft>
            </a:pPr>
            <a:r>
              <a:rPr lang="en-US" sz="2800" dirty="0"/>
              <a:t>Annual reports will be due no later than September 30 each fiscal year. The first annual report will be due </a:t>
            </a:r>
            <a:br>
              <a:rPr lang="en-US" sz="2800" dirty="0"/>
            </a:br>
            <a:r>
              <a:rPr lang="en-US" sz="2800" dirty="0"/>
              <a:t>September 30, 2023. </a:t>
            </a:r>
            <a:endParaRPr lang="en-US" dirty="0"/>
          </a:p>
          <a:p>
            <a:pPr marL="608965" indent="-422910">
              <a:lnSpc>
                <a:spcPct val="100000"/>
              </a:lnSpc>
              <a:spcBef>
                <a:spcPts val="0"/>
              </a:spcBef>
              <a:spcAft>
                <a:spcPts val="1200"/>
              </a:spcAft>
            </a:pPr>
            <a:r>
              <a:rPr lang="en-US" sz="2800" dirty="0"/>
              <a:t>A final report is expected by spring 2027 and no later than June 30, 2027.</a:t>
            </a:r>
          </a:p>
          <a:p>
            <a:pPr marL="608965" indent="-422910">
              <a:lnSpc>
                <a:spcPct val="100000"/>
              </a:lnSpc>
              <a:spcBef>
                <a:spcPts val="0"/>
              </a:spcBef>
              <a:spcAft>
                <a:spcPts val="1200"/>
              </a:spcAft>
            </a:pPr>
            <a:r>
              <a:rPr lang="en-US" sz="2800" dirty="0"/>
              <a:t>A reporting template will be available on the LCRS web page: </a:t>
            </a:r>
            <a:r>
              <a:rPr lang="en-US" sz="2800" dirty="0">
                <a:solidFill>
                  <a:schemeClr val="accent1">
                    <a:lumMod val="75000"/>
                  </a:schemeClr>
                </a:solidFill>
                <a:hlinkClick r:id="rId3" tooltip="Literacy Coaches and Reading Specialists Web Page ">
                  <a:extLst>
                    <a:ext uri="{A12FA001-AC4F-418D-AE19-62706E023703}">
                      <ahyp:hlinkClr xmlns:ahyp="http://schemas.microsoft.com/office/drawing/2018/hyperlinkcolor" val="tx"/>
                    </a:ext>
                  </a:extLst>
                </a:hlinkClick>
              </a:rPr>
              <a:t>https://www.cde.ca.gov/pd/ps/lcrsprogram.asp</a:t>
            </a:r>
            <a:r>
              <a:rPr lang="en-US" sz="2800" dirty="0">
                <a:solidFill>
                  <a:schemeClr val="accent1">
                    <a:lumMod val="75000"/>
                  </a:schemeClr>
                </a:solidFill>
              </a:rPr>
              <a:t> </a:t>
            </a:r>
          </a:p>
          <a:p>
            <a:pPr marL="608965" indent="-422910">
              <a:lnSpc>
                <a:spcPct val="100000"/>
              </a:lnSpc>
              <a:spcBef>
                <a:spcPts val="0"/>
              </a:spcBef>
              <a:spcAft>
                <a:spcPts val="1200"/>
              </a:spcAft>
            </a:pPr>
            <a:r>
              <a:rPr lang="en-US" sz="2800" dirty="0"/>
              <a:t>The CDE is requiring annual reporting as a response to requests for detailed information in the legislative report, to justify future funding opportunities, and to confirm funding is being appropriately used and tracked at the local level.</a:t>
            </a:r>
          </a:p>
        </p:txBody>
      </p:sp>
    </p:spTree>
    <p:extLst>
      <p:ext uri="{BB962C8B-B14F-4D97-AF65-F5344CB8AC3E}">
        <p14:creationId xmlns:p14="http://schemas.microsoft.com/office/powerpoint/2010/main" val="170647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72F4-77D3-0496-B7B0-9E16C9E57D51}"/>
              </a:ext>
            </a:extLst>
          </p:cNvPr>
          <p:cNvSpPr>
            <a:spLocks noGrp="1"/>
          </p:cNvSpPr>
          <p:nvPr>
            <p:ph type="title"/>
          </p:nvPr>
        </p:nvSpPr>
        <p:spPr/>
        <p:txBody>
          <a:bodyPr/>
          <a:lstStyle/>
          <a:p>
            <a:r>
              <a:rPr lang="en-US"/>
              <a:t>Welcome and Agenda</a:t>
            </a:r>
          </a:p>
        </p:txBody>
      </p:sp>
      <p:sp>
        <p:nvSpPr>
          <p:cNvPr id="3" name="Text Placeholder 2">
            <a:extLst>
              <a:ext uri="{FF2B5EF4-FFF2-40B4-BE49-F238E27FC236}">
                <a16:creationId xmlns:a16="http://schemas.microsoft.com/office/drawing/2014/main" id="{D419AFEE-FBED-DFD2-1785-6C98069D79EC}"/>
              </a:ext>
            </a:extLst>
          </p:cNvPr>
          <p:cNvSpPr>
            <a:spLocks noGrp="1"/>
          </p:cNvSpPr>
          <p:nvPr>
            <p:ph type="body" idx="1"/>
          </p:nvPr>
        </p:nvSpPr>
        <p:spPr>
          <a:xfrm>
            <a:off x="1354137" y="1459865"/>
            <a:ext cx="9480400" cy="4351200"/>
          </a:xfrm>
        </p:spPr>
        <p:txBody>
          <a:bodyPr/>
          <a:lstStyle/>
          <a:p>
            <a:r>
              <a:rPr lang="en-US" dirty="0"/>
              <a:t>Opening remarks from the State Superintendent of Public Instruction (SSPI)</a:t>
            </a:r>
          </a:p>
          <a:p>
            <a:r>
              <a:rPr lang="en-US" dirty="0"/>
              <a:t>Overview of the LCRS program</a:t>
            </a:r>
          </a:p>
          <a:p>
            <a:r>
              <a:rPr lang="en-US" dirty="0"/>
              <a:t>Allocations and apportionments</a:t>
            </a:r>
          </a:p>
          <a:p>
            <a:r>
              <a:rPr lang="en-US" dirty="0"/>
              <a:t>Allowed expenditures</a:t>
            </a:r>
          </a:p>
          <a:p>
            <a:r>
              <a:rPr lang="en-US" dirty="0"/>
              <a:t>Reporting</a:t>
            </a:r>
          </a:p>
          <a:p>
            <a:r>
              <a:rPr lang="en-US" dirty="0"/>
              <a:t>Additional supports</a:t>
            </a:r>
          </a:p>
          <a:p>
            <a:r>
              <a:rPr lang="en-US" dirty="0"/>
              <a:t>Next steps</a:t>
            </a:r>
          </a:p>
          <a:p>
            <a:r>
              <a:rPr lang="en-US" dirty="0"/>
              <a:t>Resources</a:t>
            </a:r>
          </a:p>
          <a:p>
            <a:r>
              <a:rPr lang="en-US" dirty="0"/>
              <a:t>Questions and answers</a:t>
            </a:r>
          </a:p>
          <a:p>
            <a:r>
              <a:rPr lang="en-US" dirty="0"/>
              <a:t>Closing</a:t>
            </a:r>
          </a:p>
          <a:p>
            <a:endParaRPr lang="en-US" dirty="0"/>
          </a:p>
        </p:txBody>
      </p:sp>
    </p:spTree>
    <p:extLst>
      <p:ext uri="{BB962C8B-B14F-4D97-AF65-F5344CB8AC3E}">
        <p14:creationId xmlns:p14="http://schemas.microsoft.com/office/powerpoint/2010/main" val="3916891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7B19-A9EC-4677-B6AD-365023B30B19}"/>
              </a:ext>
            </a:extLst>
          </p:cNvPr>
          <p:cNvSpPr>
            <a:spLocks noGrp="1"/>
          </p:cNvSpPr>
          <p:nvPr>
            <p:ph type="title"/>
          </p:nvPr>
        </p:nvSpPr>
        <p:spPr/>
        <p:txBody>
          <a:bodyPr/>
          <a:lstStyle/>
          <a:p>
            <a:r>
              <a:rPr lang="en-US"/>
              <a:t>Reporting (2)</a:t>
            </a:r>
          </a:p>
        </p:txBody>
      </p:sp>
      <p:sp>
        <p:nvSpPr>
          <p:cNvPr id="3" name="Text Placeholder 2">
            <a:extLst>
              <a:ext uri="{FF2B5EF4-FFF2-40B4-BE49-F238E27FC236}">
                <a16:creationId xmlns:a16="http://schemas.microsoft.com/office/drawing/2014/main" id="{815A9656-A7D3-FFDB-0F1D-759E48625BA6}"/>
              </a:ext>
            </a:extLst>
          </p:cNvPr>
          <p:cNvSpPr>
            <a:spLocks noGrp="1"/>
          </p:cNvSpPr>
          <p:nvPr>
            <p:ph type="body" idx="1"/>
          </p:nvPr>
        </p:nvSpPr>
        <p:spPr>
          <a:xfrm>
            <a:off x="1354137" y="1635777"/>
            <a:ext cx="9480400" cy="4351200"/>
          </a:xfrm>
        </p:spPr>
        <p:txBody>
          <a:bodyPr/>
          <a:lstStyle/>
          <a:p>
            <a:pPr marL="186262" indent="0">
              <a:buNone/>
            </a:pPr>
            <a:r>
              <a:rPr lang="en-US" dirty="0"/>
              <a:t>Metrics in the annual report include, but are not limited to:</a:t>
            </a:r>
          </a:p>
          <a:p>
            <a:r>
              <a:rPr lang="en-US" dirty="0"/>
              <a:t>Funds spent on literacy coaches and reading specialists</a:t>
            </a:r>
          </a:p>
          <a:p>
            <a:r>
              <a:rPr lang="en-US" dirty="0"/>
              <a:t>Information on school literacy plans and professional learning, including topics of events offered, roles and numbers of participants served, and funds spent for this purpose</a:t>
            </a:r>
          </a:p>
          <a:p>
            <a:r>
              <a:rPr lang="en-US" dirty="0"/>
              <a:t>Information on family literacy plans, outreach specialists, and events, including number of events and families served</a:t>
            </a:r>
          </a:p>
          <a:p>
            <a:r>
              <a:rPr lang="en-US" dirty="0"/>
              <a:t>Impact on student achievement using state and local assessments, disaggregated by student subgroup</a:t>
            </a:r>
          </a:p>
          <a:p>
            <a:r>
              <a:rPr lang="en-US" dirty="0"/>
              <a:t>Successes and challenges</a:t>
            </a:r>
          </a:p>
        </p:txBody>
      </p:sp>
    </p:spTree>
    <p:extLst>
      <p:ext uri="{BB962C8B-B14F-4D97-AF65-F5344CB8AC3E}">
        <p14:creationId xmlns:p14="http://schemas.microsoft.com/office/powerpoint/2010/main" val="307069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2F7F-7207-A01C-A5D5-CC346C2C4325}"/>
              </a:ext>
            </a:extLst>
          </p:cNvPr>
          <p:cNvSpPr>
            <a:spLocks noGrp="1"/>
          </p:cNvSpPr>
          <p:nvPr>
            <p:ph type="title"/>
          </p:nvPr>
        </p:nvSpPr>
        <p:spPr/>
        <p:txBody>
          <a:bodyPr/>
          <a:lstStyle/>
          <a:p>
            <a:r>
              <a:rPr lang="en-US">
                <a:latin typeface="+mj-lt"/>
              </a:rPr>
              <a:t>County Office of Education Supports (1)</a:t>
            </a:r>
          </a:p>
        </p:txBody>
      </p:sp>
      <p:sp>
        <p:nvSpPr>
          <p:cNvPr id="3" name="Text Placeholder 2">
            <a:extLst>
              <a:ext uri="{FF2B5EF4-FFF2-40B4-BE49-F238E27FC236}">
                <a16:creationId xmlns:a16="http://schemas.microsoft.com/office/drawing/2014/main" id="{5BD63638-4969-3F91-9C55-DEADB7459C7B}"/>
              </a:ext>
            </a:extLst>
          </p:cNvPr>
          <p:cNvSpPr>
            <a:spLocks noGrp="1"/>
          </p:cNvSpPr>
          <p:nvPr>
            <p:ph type="body" idx="1"/>
          </p:nvPr>
        </p:nvSpPr>
        <p:spPr>
          <a:xfrm>
            <a:off x="1354136" y="1825625"/>
            <a:ext cx="9872663" cy="4351200"/>
          </a:xfrm>
        </p:spPr>
        <p:txBody>
          <a:bodyPr/>
          <a:lstStyle/>
          <a:p>
            <a:pPr marL="186262" indent="0">
              <a:lnSpc>
                <a:spcPct val="100000"/>
              </a:lnSpc>
              <a:spcBef>
                <a:spcPts val="0"/>
              </a:spcBef>
              <a:spcAft>
                <a:spcPts val="1200"/>
              </a:spcAft>
              <a:buNone/>
            </a:pPr>
            <a:r>
              <a:rPr lang="en-US" sz="2800"/>
              <a:t>The sum of $25 million will be available via a competitive grant to a COE. This COE will develop and provide training for educators to become literacy coaches and reading and literacy specialists. LEAs with eligible sites should consider working with this COE to take advantage of the supports it will provide for all allowable expenditures for this program. </a:t>
            </a:r>
          </a:p>
        </p:txBody>
      </p:sp>
    </p:spTree>
    <p:extLst>
      <p:ext uri="{BB962C8B-B14F-4D97-AF65-F5344CB8AC3E}">
        <p14:creationId xmlns:p14="http://schemas.microsoft.com/office/powerpoint/2010/main" val="2173821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2F7F-7207-A01C-A5D5-CC346C2C4325}"/>
              </a:ext>
            </a:extLst>
          </p:cNvPr>
          <p:cNvSpPr>
            <a:spLocks noGrp="1"/>
          </p:cNvSpPr>
          <p:nvPr>
            <p:ph type="title"/>
          </p:nvPr>
        </p:nvSpPr>
        <p:spPr/>
        <p:txBody>
          <a:bodyPr/>
          <a:lstStyle/>
          <a:p>
            <a:r>
              <a:rPr lang="en-US">
                <a:latin typeface="+mj-lt"/>
              </a:rPr>
              <a:t>County Office of Education Supports (2)</a:t>
            </a:r>
          </a:p>
        </p:txBody>
      </p:sp>
      <p:sp>
        <p:nvSpPr>
          <p:cNvPr id="3" name="Text Placeholder 2">
            <a:extLst>
              <a:ext uri="{FF2B5EF4-FFF2-40B4-BE49-F238E27FC236}">
                <a16:creationId xmlns:a16="http://schemas.microsoft.com/office/drawing/2014/main" id="{5BD63638-4969-3F91-9C55-DEADB7459C7B}"/>
              </a:ext>
            </a:extLst>
          </p:cNvPr>
          <p:cNvSpPr>
            <a:spLocks noGrp="1"/>
          </p:cNvSpPr>
          <p:nvPr>
            <p:ph type="body" idx="1"/>
          </p:nvPr>
        </p:nvSpPr>
        <p:spPr>
          <a:xfrm>
            <a:off x="1354136" y="1690725"/>
            <a:ext cx="9872663" cy="4486100"/>
          </a:xfrm>
        </p:spPr>
        <p:txBody>
          <a:bodyPr/>
          <a:lstStyle/>
          <a:p>
            <a:pPr marL="186262" indent="0">
              <a:lnSpc>
                <a:spcPct val="100000"/>
              </a:lnSpc>
              <a:spcBef>
                <a:spcPts val="0"/>
              </a:spcBef>
              <a:spcAft>
                <a:spcPts val="1200"/>
              </a:spcAft>
              <a:buNone/>
            </a:pPr>
            <a:r>
              <a:rPr lang="en-US" sz="2800"/>
              <a:t>The CDE will prioritize applicants with demonstrated success </a:t>
            </a:r>
            <a:r>
              <a:rPr lang="en-US" sz="2800">
                <a:effectLst/>
                <a:latin typeface="Arial" panose="020B0604020202020204" pitchFamily="34" charset="0"/>
                <a:ea typeface="Times New Roman" panose="02020603050405020304" pitchFamily="18" charset="0"/>
              </a:rPr>
              <a:t>in improving literacy, especially among underperforming pupil subgroups, as well as for those planning on partnering with institutions of higher education with demonstrated success in providing statewide professional development for expert literacy practice. </a:t>
            </a:r>
          </a:p>
          <a:p>
            <a:pPr marL="186262" indent="0">
              <a:lnSpc>
                <a:spcPct val="100000"/>
              </a:lnSpc>
              <a:spcBef>
                <a:spcPts val="0"/>
              </a:spcBef>
              <a:spcAft>
                <a:spcPts val="1200"/>
              </a:spcAft>
              <a:buNone/>
            </a:pPr>
            <a:r>
              <a:rPr lang="en-US" sz="2800">
                <a:latin typeface="Arial" panose="020B0604020202020204" pitchFamily="34" charset="0"/>
                <a:ea typeface="Times New Roman" panose="02020603050405020304" pitchFamily="18" charset="0"/>
              </a:rPr>
              <a:t>Additionally, the grantee will </a:t>
            </a:r>
            <a:r>
              <a:rPr lang="en-US" sz="2800">
                <a:effectLst/>
                <a:latin typeface="Arial" panose="020B0604020202020204" pitchFamily="34" charset="0"/>
                <a:ea typeface="Times New Roman" panose="02020603050405020304" pitchFamily="18" charset="0"/>
              </a:rPr>
              <a:t>consider the preparation program standards set by CTC for reading and literacy in developing the standards for educator training.</a:t>
            </a:r>
            <a:endParaRPr lang="en-US" sz="2800"/>
          </a:p>
        </p:txBody>
      </p:sp>
    </p:spTree>
    <p:extLst>
      <p:ext uri="{BB962C8B-B14F-4D97-AF65-F5344CB8AC3E}">
        <p14:creationId xmlns:p14="http://schemas.microsoft.com/office/powerpoint/2010/main" val="1279849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540A-D552-D75C-95C0-DF39292BB526}"/>
              </a:ext>
            </a:extLst>
          </p:cNvPr>
          <p:cNvSpPr>
            <a:spLocks noGrp="1"/>
          </p:cNvSpPr>
          <p:nvPr>
            <p:ph type="title"/>
          </p:nvPr>
        </p:nvSpPr>
        <p:spPr/>
        <p:txBody>
          <a:bodyPr/>
          <a:lstStyle/>
          <a:p>
            <a:r>
              <a:rPr lang="en-US"/>
              <a:t>Additional Funding</a:t>
            </a:r>
          </a:p>
        </p:txBody>
      </p:sp>
      <p:sp>
        <p:nvSpPr>
          <p:cNvPr id="3" name="Text Placeholder 2">
            <a:extLst>
              <a:ext uri="{FF2B5EF4-FFF2-40B4-BE49-F238E27FC236}">
                <a16:creationId xmlns:a16="http://schemas.microsoft.com/office/drawing/2014/main" id="{771736A1-5B74-929B-56BA-3D3988E929EF}"/>
              </a:ext>
            </a:extLst>
          </p:cNvPr>
          <p:cNvSpPr>
            <a:spLocks noGrp="1"/>
          </p:cNvSpPr>
          <p:nvPr>
            <p:ph type="body" idx="1"/>
          </p:nvPr>
        </p:nvSpPr>
        <p:spPr>
          <a:xfrm>
            <a:off x="1354136" y="1825625"/>
            <a:ext cx="9934547" cy="4351200"/>
          </a:xfrm>
        </p:spPr>
        <p:txBody>
          <a:bodyPr/>
          <a:lstStyle/>
          <a:p>
            <a:pPr marL="186262" indent="0">
              <a:buNone/>
            </a:pPr>
            <a:r>
              <a:rPr lang="en-US" sz="2800" b="0" i="0" dirty="0">
                <a:solidFill>
                  <a:srgbClr val="333333"/>
                </a:solidFill>
                <a:effectLst/>
                <a:latin typeface="+mj-lt"/>
              </a:rPr>
              <a:t>The California state budget signed by the Governor in July 2022 includes $15 million from the General Fund for the Reading and Literacy Supplementary Authorization Incentive Grant Program. A one-time grant award of up to $2,500 per participating teacher are available to LEAs to support the preparation of credentialed teachers to earn a supplementary authorization in reading and literacy and provide instruction in reading and literacy coursework in settings authorized by the underlying credential. </a:t>
            </a:r>
          </a:p>
          <a:p>
            <a:pPr marL="186262" indent="0" algn="ctr">
              <a:buNone/>
            </a:pPr>
            <a:r>
              <a:rPr lang="en-US" sz="2800" dirty="0">
                <a:solidFill>
                  <a:schemeClr val="accent1">
                    <a:lumMod val="75000"/>
                  </a:schemeClr>
                </a:solidFill>
                <a:latin typeface="+mj-lt"/>
                <a:hlinkClick r:id="rId3" tooltip="CTC grant">
                  <a:extLst>
                    <a:ext uri="{A12FA001-AC4F-418D-AE19-62706E023703}">
                      <ahyp:hlinkClr xmlns:ahyp="http://schemas.microsoft.com/office/drawing/2018/hyperlinkcolor" val="tx"/>
                    </a:ext>
                  </a:extLst>
                </a:hlinkClick>
              </a:rPr>
              <a:t>https://www.ctc.ca.gov/educator-prep/grant-funded-programs/reading-and-lit-supp-auth-incentive</a:t>
            </a:r>
            <a:r>
              <a:rPr lang="en-US" sz="2800" dirty="0">
                <a:solidFill>
                  <a:schemeClr val="accent1">
                    <a:lumMod val="75000"/>
                  </a:schemeClr>
                </a:solidFill>
                <a:latin typeface="+mj-lt"/>
              </a:rPr>
              <a:t> </a:t>
            </a:r>
          </a:p>
        </p:txBody>
      </p:sp>
    </p:spTree>
    <p:extLst>
      <p:ext uri="{BB962C8B-B14F-4D97-AF65-F5344CB8AC3E}">
        <p14:creationId xmlns:p14="http://schemas.microsoft.com/office/powerpoint/2010/main" val="3608596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61D3-37C2-EE90-C66F-68079709CA1A}"/>
              </a:ext>
            </a:extLst>
          </p:cNvPr>
          <p:cNvSpPr>
            <a:spLocks noGrp="1"/>
          </p:cNvSpPr>
          <p:nvPr>
            <p:ph type="title"/>
          </p:nvPr>
        </p:nvSpPr>
        <p:spPr/>
        <p:txBody>
          <a:bodyPr/>
          <a:lstStyle/>
          <a:p>
            <a:r>
              <a:rPr lang="en-US"/>
              <a:t>Survey</a:t>
            </a:r>
          </a:p>
        </p:txBody>
      </p:sp>
      <p:sp>
        <p:nvSpPr>
          <p:cNvPr id="3" name="Text Placeholder 2">
            <a:extLst>
              <a:ext uri="{FF2B5EF4-FFF2-40B4-BE49-F238E27FC236}">
                <a16:creationId xmlns:a16="http://schemas.microsoft.com/office/drawing/2014/main" id="{9FCB57ED-1648-5AF6-A8DA-9DFD8774D607}"/>
              </a:ext>
            </a:extLst>
          </p:cNvPr>
          <p:cNvSpPr>
            <a:spLocks noGrp="1"/>
          </p:cNvSpPr>
          <p:nvPr>
            <p:ph type="body" idx="1"/>
          </p:nvPr>
        </p:nvSpPr>
        <p:spPr/>
        <p:txBody>
          <a:bodyPr/>
          <a:lstStyle/>
          <a:p>
            <a:pPr marL="186262" indent="0">
              <a:buNone/>
            </a:pPr>
            <a:r>
              <a:rPr lang="en-US" sz="2800"/>
              <a:t>The CDE will send out a survey to all LEAs receiving LCRS funds to inquire about:</a:t>
            </a:r>
          </a:p>
          <a:p>
            <a:r>
              <a:rPr lang="en-US" sz="2800"/>
              <a:t>Plans for spending the funds</a:t>
            </a:r>
          </a:p>
          <a:p>
            <a:r>
              <a:rPr lang="en-US" sz="2800"/>
              <a:t>Current context</a:t>
            </a:r>
          </a:p>
          <a:p>
            <a:r>
              <a:rPr lang="en-US" sz="2800"/>
              <a:t>Potential challenges</a:t>
            </a:r>
          </a:p>
        </p:txBody>
      </p:sp>
    </p:spTree>
    <p:extLst>
      <p:ext uri="{BB962C8B-B14F-4D97-AF65-F5344CB8AC3E}">
        <p14:creationId xmlns:p14="http://schemas.microsoft.com/office/powerpoint/2010/main" val="1261016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2164-5A0C-B64B-475D-4EA5B7D41561}"/>
              </a:ext>
            </a:extLst>
          </p:cNvPr>
          <p:cNvSpPr>
            <a:spLocks noGrp="1"/>
          </p:cNvSpPr>
          <p:nvPr>
            <p:ph type="title"/>
          </p:nvPr>
        </p:nvSpPr>
        <p:spPr/>
        <p:txBody>
          <a:bodyPr/>
          <a:lstStyle/>
          <a:p>
            <a:r>
              <a:rPr lang="en-US"/>
              <a:t>Next Steps</a:t>
            </a:r>
          </a:p>
        </p:txBody>
      </p:sp>
      <p:sp>
        <p:nvSpPr>
          <p:cNvPr id="3" name="Text Placeholder 2">
            <a:extLst>
              <a:ext uri="{FF2B5EF4-FFF2-40B4-BE49-F238E27FC236}">
                <a16:creationId xmlns:a16="http://schemas.microsoft.com/office/drawing/2014/main" id="{F7127A27-861E-6AC8-23E9-515BB57E5A9D}"/>
              </a:ext>
            </a:extLst>
          </p:cNvPr>
          <p:cNvSpPr>
            <a:spLocks noGrp="1"/>
          </p:cNvSpPr>
          <p:nvPr>
            <p:ph type="body" idx="1"/>
          </p:nvPr>
        </p:nvSpPr>
        <p:spPr/>
        <p:txBody>
          <a:bodyPr/>
          <a:lstStyle/>
          <a:p>
            <a:r>
              <a:rPr lang="en-US" sz="2800" dirty="0"/>
              <a:t>School literacy plans</a:t>
            </a:r>
          </a:p>
          <a:p>
            <a:r>
              <a:rPr lang="en-US" sz="2800" dirty="0"/>
              <a:t>Additional webinars</a:t>
            </a:r>
          </a:p>
          <a:p>
            <a:r>
              <a:rPr lang="en-US" sz="2800" dirty="0"/>
              <a:t>Spaces to share best practices and areas in need of support</a:t>
            </a:r>
          </a:p>
          <a:p>
            <a:r>
              <a:rPr lang="en-US" sz="2800" dirty="0"/>
              <a:t>Commitment to the work of improving literacy outcomes for students</a:t>
            </a:r>
          </a:p>
        </p:txBody>
      </p:sp>
    </p:spTree>
    <p:extLst>
      <p:ext uri="{BB962C8B-B14F-4D97-AF65-F5344CB8AC3E}">
        <p14:creationId xmlns:p14="http://schemas.microsoft.com/office/powerpoint/2010/main" val="324412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(8)</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What other topics would you like our LCRS grant webinars to cover?</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3962595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(9)</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Are there other supports you would like to receive from the CDE for this grant?</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3150249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C2BD-BAA9-0C1E-899D-329CF71C5CD5}"/>
              </a:ext>
            </a:extLst>
          </p:cNvPr>
          <p:cNvSpPr>
            <a:spLocks noGrp="1"/>
          </p:cNvSpPr>
          <p:nvPr>
            <p:ph type="title"/>
          </p:nvPr>
        </p:nvSpPr>
        <p:spPr/>
        <p:txBody>
          <a:bodyPr/>
          <a:lstStyle/>
          <a:p>
            <a:r>
              <a:rPr lang="en-US">
                <a:latin typeface="+mj-lt"/>
              </a:rPr>
              <a:t>Timeline</a:t>
            </a:r>
          </a:p>
        </p:txBody>
      </p:sp>
      <p:graphicFrame>
        <p:nvGraphicFramePr>
          <p:cNvPr id="4" name="Table 4" descr="Date: early 2023, spring 2023, september 30, 2023&#10;&#10;activity: full apportionment, coe awarded, first report due">
            <a:extLst>
              <a:ext uri="{FF2B5EF4-FFF2-40B4-BE49-F238E27FC236}">
                <a16:creationId xmlns:a16="http://schemas.microsoft.com/office/drawing/2014/main" id="{C4EFC333-2792-CC02-607E-419CCCE1791A}"/>
              </a:ext>
            </a:extLst>
          </p:cNvPr>
          <p:cNvGraphicFramePr>
            <a:graphicFrameLocks noGrp="1"/>
          </p:cNvGraphicFramePr>
          <p:nvPr>
            <p:extLst>
              <p:ext uri="{D42A27DB-BD31-4B8C-83A1-F6EECF244321}">
                <p14:modId xmlns:p14="http://schemas.microsoft.com/office/powerpoint/2010/main" val="2930980739"/>
              </p:ext>
            </p:extLst>
          </p:nvPr>
        </p:nvGraphicFramePr>
        <p:xfrm>
          <a:off x="1574799" y="2074331"/>
          <a:ext cx="9480400" cy="2737556"/>
        </p:xfrm>
        <a:graphic>
          <a:graphicData uri="http://schemas.openxmlformats.org/drawingml/2006/table">
            <a:tbl>
              <a:tblPr firstRow="1" bandRow="1">
                <a:tableStyleId>{5C22544A-7EE6-4342-B048-85BDC9FD1C3A}</a:tableStyleId>
              </a:tblPr>
              <a:tblGrid>
                <a:gridCol w="4740200">
                  <a:extLst>
                    <a:ext uri="{9D8B030D-6E8A-4147-A177-3AD203B41FA5}">
                      <a16:colId xmlns:a16="http://schemas.microsoft.com/office/drawing/2014/main" val="3056116494"/>
                    </a:ext>
                  </a:extLst>
                </a:gridCol>
                <a:gridCol w="4740200">
                  <a:extLst>
                    <a:ext uri="{9D8B030D-6E8A-4147-A177-3AD203B41FA5}">
                      <a16:colId xmlns:a16="http://schemas.microsoft.com/office/drawing/2014/main" val="183588085"/>
                    </a:ext>
                  </a:extLst>
                </a:gridCol>
              </a:tblGrid>
              <a:tr h="684389">
                <a:tc>
                  <a:txBody>
                    <a:bodyPr/>
                    <a:lstStyle/>
                    <a:p>
                      <a:pPr algn="ctr"/>
                      <a:r>
                        <a:rPr lang="en-US" sz="2800" dirty="0"/>
                        <a:t>Date</a:t>
                      </a:r>
                    </a:p>
                  </a:txBody>
                  <a:tcPr/>
                </a:tc>
                <a:tc>
                  <a:txBody>
                    <a:bodyPr/>
                    <a:lstStyle/>
                    <a:p>
                      <a:pPr algn="ctr"/>
                      <a:r>
                        <a:rPr lang="en-US" sz="2800"/>
                        <a:t>Activity</a:t>
                      </a:r>
                    </a:p>
                  </a:txBody>
                  <a:tcPr/>
                </a:tc>
                <a:extLst>
                  <a:ext uri="{0D108BD9-81ED-4DB2-BD59-A6C34878D82A}">
                    <a16:rowId xmlns:a16="http://schemas.microsoft.com/office/drawing/2014/main" val="3700951593"/>
                  </a:ext>
                </a:extLst>
              </a:tr>
              <a:tr h="684389">
                <a:tc>
                  <a:txBody>
                    <a:bodyPr/>
                    <a:lstStyle/>
                    <a:p>
                      <a:r>
                        <a:rPr lang="en-US" sz="2800"/>
                        <a:t>Early 2023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a:t>Full Apportionment</a:t>
                      </a:r>
                    </a:p>
                  </a:txBody>
                  <a:tcPr/>
                </a:tc>
                <a:extLst>
                  <a:ext uri="{0D108BD9-81ED-4DB2-BD59-A6C34878D82A}">
                    <a16:rowId xmlns:a16="http://schemas.microsoft.com/office/drawing/2014/main" val="1114277585"/>
                  </a:ext>
                </a:extLst>
              </a:tr>
              <a:tr h="684389">
                <a:tc>
                  <a:txBody>
                    <a:bodyPr/>
                    <a:lstStyle/>
                    <a:p>
                      <a:r>
                        <a:rPr lang="en-US" sz="2800"/>
                        <a:t>Spring 2023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a:t>COE awarded</a:t>
                      </a:r>
                    </a:p>
                  </a:txBody>
                  <a:tcPr/>
                </a:tc>
                <a:extLst>
                  <a:ext uri="{0D108BD9-81ED-4DB2-BD59-A6C34878D82A}">
                    <a16:rowId xmlns:a16="http://schemas.microsoft.com/office/drawing/2014/main" val="895857934"/>
                  </a:ext>
                </a:extLst>
              </a:tr>
              <a:tr h="684389">
                <a:tc>
                  <a:txBody>
                    <a:bodyPr/>
                    <a:lstStyle/>
                    <a:p>
                      <a:r>
                        <a:rPr lang="en-US" sz="2800"/>
                        <a:t>September 30, 2023</a:t>
                      </a:r>
                    </a:p>
                  </a:txBody>
                  <a:tcPr/>
                </a:tc>
                <a:tc>
                  <a:txBody>
                    <a:bodyPr/>
                    <a:lstStyle/>
                    <a:p>
                      <a:r>
                        <a:rPr lang="en-US" sz="2800" dirty="0"/>
                        <a:t>First report due</a:t>
                      </a:r>
                    </a:p>
                  </a:txBody>
                  <a:tcPr/>
                </a:tc>
                <a:extLst>
                  <a:ext uri="{0D108BD9-81ED-4DB2-BD59-A6C34878D82A}">
                    <a16:rowId xmlns:a16="http://schemas.microsoft.com/office/drawing/2014/main" val="2091515064"/>
                  </a:ext>
                </a:extLst>
              </a:tr>
            </a:tbl>
          </a:graphicData>
        </a:graphic>
      </p:graphicFrame>
    </p:spTree>
    <p:extLst>
      <p:ext uri="{BB962C8B-B14F-4D97-AF65-F5344CB8AC3E}">
        <p14:creationId xmlns:p14="http://schemas.microsoft.com/office/powerpoint/2010/main" val="3902953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19CB-B7A6-B8E4-95D9-AC8B01916BF0}"/>
              </a:ext>
            </a:extLst>
          </p:cNvPr>
          <p:cNvSpPr>
            <a:spLocks noGrp="1"/>
          </p:cNvSpPr>
          <p:nvPr>
            <p:ph type="title"/>
          </p:nvPr>
        </p:nvSpPr>
        <p:spPr/>
        <p:txBody>
          <a:bodyPr/>
          <a:lstStyle/>
          <a:p>
            <a:r>
              <a:rPr lang="en-US">
                <a:latin typeface="+mj-lt"/>
              </a:rPr>
              <a:t>Resources (1)</a:t>
            </a:r>
          </a:p>
        </p:txBody>
      </p:sp>
      <p:sp>
        <p:nvSpPr>
          <p:cNvPr id="3" name="Text Placeholder 2">
            <a:extLst>
              <a:ext uri="{FF2B5EF4-FFF2-40B4-BE49-F238E27FC236}">
                <a16:creationId xmlns:a16="http://schemas.microsoft.com/office/drawing/2014/main" id="{DD28BE4B-46A9-23BD-6A53-83543EFCA0C6}"/>
              </a:ext>
            </a:extLst>
          </p:cNvPr>
          <p:cNvSpPr>
            <a:spLocks noGrp="1"/>
          </p:cNvSpPr>
          <p:nvPr>
            <p:ph type="body" idx="1"/>
          </p:nvPr>
        </p:nvSpPr>
        <p:spPr/>
        <p:txBody>
          <a:bodyPr/>
          <a:lstStyle/>
          <a:p>
            <a:pPr>
              <a:lnSpc>
                <a:spcPct val="100000"/>
              </a:lnSpc>
              <a:spcBef>
                <a:spcPts val="0"/>
              </a:spcBef>
              <a:spcAft>
                <a:spcPts val="1200"/>
              </a:spcAft>
            </a:pPr>
            <a:r>
              <a:rPr lang="en-US" sz="2800" dirty="0"/>
              <a:t>LCRS Program web page: </a:t>
            </a:r>
            <a:r>
              <a:rPr lang="en-US" sz="2800" dirty="0">
                <a:solidFill>
                  <a:schemeClr val="accent1">
                    <a:lumMod val="75000"/>
                  </a:schemeClr>
                </a:solidFill>
                <a:hlinkClick r:id="rId3" tooltip="Literacy Coaches and Reading Specialists Web Page ">
                  <a:extLst>
                    <a:ext uri="{A12FA001-AC4F-418D-AE19-62706E023703}">
                      <ahyp:hlinkClr xmlns:ahyp="http://schemas.microsoft.com/office/drawing/2018/hyperlinkcolor" val="tx"/>
                    </a:ext>
                  </a:extLst>
                </a:hlinkClick>
              </a:rPr>
              <a:t>https://www.cde.ca.gov/ci/pl/lcrsprogram.asp</a:t>
            </a:r>
            <a:endParaRPr lang="en-US" sz="2800" dirty="0">
              <a:solidFill>
                <a:schemeClr val="accent1">
                  <a:lumMod val="75000"/>
                </a:schemeClr>
              </a:solidFill>
            </a:endParaRPr>
          </a:p>
          <a:p>
            <a:pPr>
              <a:lnSpc>
                <a:spcPct val="100000"/>
              </a:lnSpc>
              <a:spcBef>
                <a:spcPts val="0"/>
              </a:spcBef>
              <a:spcAft>
                <a:spcPts val="1200"/>
              </a:spcAft>
            </a:pPr>
            <a:r>
              <a:rPr lang="en-US" sz="2800" dirty="0"/>
              <a:t>LCRS Funding web page: </a:t>
            </a:r>
            <a:r>
              <a:rPr lang="en-US" sz="2800" dirty="0">
                <a:solidFill>
                  <a:schemeClr val="accent1">
                    <a:lumMod val="75000"/>
                  </a:schemeClr>
                </a:solidFill>
                <a:hlinkClick r:id="rId4" tooltip="Literacy Coaches and Reading Specialists Funding Web Page ">
                  <a:extLst>
                    <a:ext uri="{A12FA001-AC4F-418D-AE19-62706E023703}">
                      <ahyp:hlinkClr xmlns:ahyp="http://schemas.microsoft.com/office/drawing/2018/hyperlinkcolor" val="tx"/>
                    </a:ext>
                  </a:extLst>
                </a:hlinkClick>
              </a:rPr>
              <a:t>https://www.cde.ca.gov/fg/fo/r14/litcoaches22result.asp</a:t>
            </a:r>
            <a:endParaRPr lang="en-US" sz="2800" dirty="0">
              <a:solidFill>
                <a:schemeClr val="accent1">
                  <a:lumMod val="75000"/>
                </a:schemeClr>
              </a:solidFill>
            </a:endParaRPr>
          </a:p>
          <a:p>
            <a:endParaRPr lang="en-US" dirty="0"/>
          </a:p>
        </p:txBody>
      </p:sp>
    </p:spTree>
    <p:extLst>
      <p:ext uri="{BB962C8B-B14F-4D97-AF65-F5344CB8AC3E}">
        <p14:creationId xmlns:p14="http://schemas.microsoft.com/office/powerpoint/2010/main" val="26864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(1)</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p:txBody>
          <a:bodyPr/>
          <a:lstStyle/>
          <a:p>
            <a:pPr marL="186262" indent="0" algn="ctr">
              <a:buNone/>
            </a:pPr>
            <a:r>
              <a:rPr lang="en-US" sz="3600" dirty="0"/>
              <a:t>What role are you in at your local educational agency?</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23877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67F6-AF3B-CBA0-D84D-A4E0B6BB8107}"/>
              </a:ext>
            </a:extLst>
          </p:cNvPr>
          <p:cNvSpPr>
            <a:spLocks noGrp="1"/>
          </p:cNvSpPr>
          <p:nvPr>
            <p:ph type="title"/>
          </p:nvPr>
        </p:nvSpPr>
        <p:spPr/>
        <p:txBody>
          <a:bodyPr/>
          <a:lstStyle/>
          <a:p>
            <a:r>
              <a:rPr lang="en-US">
                <a:latin typeface="+mj-lt"/>
              </a:rPr>
              <a:t>Resources (2)</a:t>
            </a:r>
          </a:p>
        </p:txBody>
      </p:sp>
      <p:sp>
        <p:nvSpPr>
          <p:cNvPr id="3" name="Text Placeholder 2">
            <a:extLst>
              <a:ext uri="{FF2B5EF4-FFF2-40B4-BE49-F238E27FC236}">
                <a16:creationId xmlns:a16="http://schemas.microsoft.com/office/drawing/2014/main" id="{32CDF671-F64F-451C-D8A2-8A68A7B50957}"/>
              </a:ext>
            </a:extLst>
          </p:cNvPr>
          <p:cNvSpPr>
            <a:spLocks noGrp="1"/>
          </p:cNvSpPr>
          <p:nvPr>
            <p:ph type="body" idx="1"/>
          </p:nvPr>
        </p:nvSpPr>
        <p:spPr>
          <a:xfrm>
            <a:off x="1213658" y="1253400"/>
            <a:ext cx="10291157" cy="4351200"/>
          </a:xfrm>
        </p:spPr>
        <p:txBody>
          <a:bodyPr/>
          <a:lstStyle/>
          <a:p>
            <a:r>
              <a:rPr lang="en-US" dirty="0"/>
              <a:t>ELSB: </a:t>
            </a:r>
            <a:r>
              <a:rPr lang="en-US" dirty="0">
                <a:solidFill>
                  <a:schemeClr val="accent1">
                    <a:lumMod val="75000"/>
                  </a:schemeClr>
                </a:solidFill>
                <a:hlinkClick r:id="rId3" tooltip="ELSB Grant">
                  <a:extLst>
                    <a:ext uri="{A12FA001-AC4F-418D-AE19-62706E023703}">
                      <ahyp:hlinkClr xmlns:ahyp="http://schemas.microsoft.com/office/drawing/2018/hyperlinkcolor" val="tx"/>
                    </a:ext>
                  </a:extLst>
                </a:hlinkClick>
              </a:rPr>
              <a:t>https://www.cde.ca.gov/ci/pl/elsbgrant.asp</a:t>
            </a:r>
            <a:r>
              <a:rPr lang="en-US" dirty="0">
                <a:solidFill>
                  <a:schemeClr val="accent1">
                    <a:lumMod val="75000"/>
                  </a:schemeClr>
                </a:solidFill>
              </a:rPr>
              <a:t> </a:t>
            </a:r>
          </a:p>
          <a:p>
            <a:r>
              <a:rPr lang="en-US" dirty="0"/>
              <a:t>RII: </a:t>
            </a:r>
            <a:r>
              <a:rPr lang="en-US" dirty="0">
                <a:solidFill>
                  <a:schemeClr val="accent1">
                    <a:lumMod val="75000"/>
                  </a:schemeClr>
                </a:solidFill>
                <a:hlinkClick r:id="rId4" tooltip="RII Grant">
                  <a:extLst>
                    <a:ext uri="{A12FA001-AC4F-418D-AE19-62706E023703}">
                      <ahyp:hlinkClr xmlns:ahyp="http://schemas.microsoft.com/office/drawing/2018/hyperlinkcolor" val="tx"/>
                    </a:ext>
                  </a:extLst>
                </a:hlinkClick>
              </a:rPr>
              <a:t>https://www.cde.ca.gov/ci/pl/riigrant.asp</a:t>
            </a:r>
            <a:r>
              <a:rPr lang="en-US" dirty="0">
                <a:solidFill>
                  <a:schemeClr val="accent1">
                    <a:lumMod val="75000"/>
                  </a:schemeClr>
                </a:solidFill>
              </a:rPr>
              <a:t> </a:t>
            </a:r>
          </a:p>
          <a:p>
            <a:r>
              <a:rPr lang="en-US" dirty="0"/>
              <a:t>CLSD: </a:t>
            </a:r>
            <a:r>
              <a:rPr lang="en-US" dirty="0">
                <a:solidFill>
                  <a:schemeClr val="accent1">
                    <a:lumMod val="75000"/>
                  </a:schemeClr>
                </a:solidFill>
                <a:hlinkClick r:id="rId5" tooltip="CLSD Grant">
                  <a:extLst>
                    <a:ext uri="{A12FA001-AC4F-418D-AE19-62706E023703}">
                      <ahyp:hlinkClr xmlns:ahyp="http://schemas.microsoft.com/office/drawing/2018/hyperlinkcolor" val="tx"/>
                    </a:ext>
                  </a:extLst>
                </a:hlinkClick>
              </a:rPr>
              <a:t>https://www.cde.ca.gov/ci/pl/clsd.asp</a:t>
            </a:r>
            <a:r>
              <a:rPr lang="en-US" dirty="0">
                <a:solidFill>
                  <a:schemeClr val="accent1">
                    <a:lumMod val="75000"/>
                  </a:schemeClr>
                </a:solidFill>
              </a:rPr>
              <a:t> </a:t>
            </a:r>
          </a:p>
          <a:p>
            <a:r>
              <a:rPr lang="en-US" dirty="0"/>
              <a:t>SLP: </a:t>
            </a:r>
            <a:r>
              <a:rPr lang="en-US" dirty="0">
                <a:solidFill>
                  <a:schemeClr val="accent1">
                    <a:lumMod val="75000"/>
                  </a:schemeClr>
                </a:solidFill>
                <a:hlinkClick r:id="rId6" tooltip="SLP">
                  <a:extLst>
                    <a:ext uri="{A12FA001-AC4F-418D-AE19-62706E023703}">
                      <ahyp:hlinkClr xmlns:ahyp="http://schemas.microsoft.com/office/drawing/2018/hyperlinkcolor" val="tx"/>
                    </a:ext>
                  </a:extLst>
                </a:hlinkClick>
              </a:rPr>
              <a:t>https://www.cde.ca.gov/ci/pl/documents/cacompstatelitplan.pdf</a:t>
            </a:r>
            <a:r>
              <a:rPr lang="en-US" dirty="0">
                <a:solidFill>
                  <a:schemeClr val="accent1">
                    <a:lumMod val="75000"/>
                  </a:schemeClr>
                </a:solidFill>
              </a:rPr>
              <a:t> </a:t>
            </a:r>
          </a:p>
          <a:p>
            <a:r>
              <a:rPr lang="en-US" dirty="0"/>
              <a:t>Literacy Resources Repository: </a:t>
            </a:r>
            <a:r>
              <a:rPr lang="en-US" dirty="0">
                <a:solidFill>
                  <a:schemeClr val="accent1">
                    <a:lumMod val="75000"/>
                  </a:schemeClr>
                </a:solidFill>
                <a:hlinkClick r:id="rId7" tooltip="Literacy Resources Repository">
                  <a:extLst>
                    <a:ext uri="{A12FA001-AC4F-418D-AE19-62706E023703}">
                      <ahyp:hlinkClr xmlns:ahyp="http://schemas.microsoft.com/office/drawing/2018/hyperlinkcolor" val="tx"/>
                    </a:ext>
                  </a:extLst>
                </a:hlinkClick>
              </a:rPr>
              <a:t>https://www.caeducatorstogether.org/groups/comprehensive-literacy-state-development-grant-resource-repository</a:t>
            </a:r>
            <a:r>
              <a:rPr lang="en-US" dirty="0">
                <a:solidFill>
                  <a:schemeClr val="accent1">
                    <a:lumMod val="75000"/>
                  </a:schemeClr>
                </a:solidFill>
              </a:rPr>
              <a:t> </a:t>
            </a:r>
          </a:p>
          <a:p>
            <a:r>
              <a:rPr lang="en-US" dirty="0"/>
              <a:t>EWIG: English Learner Roadmap: </a:t>
            </a:r>
            <a:r>
              <a:rPr lang="en-US" dirty="0">
                <a:solidFill>
                  <a:schemeClr val="accent1">
                    <a:lumMod val="75000"/>
                  </a:schemeClr>
                </a:solidFill>
                <a:hlinkClick r:id="rId8" tooltip="EWIG: English Learner Roadmap">
                  <a:extLst>
                    <a:ext uri="{A12FA001-AC4F-418D-AE19-62706E023703}">
                      <ahyp:hlinkClr xmlns:ahyp="http://schemas.microsoft.com/office/drawing/2018/hyperlinkcolor" val="tx"/>
                    </a:ext>
                  </a:extLst>
                </a:hlinkClick>
              </a:rPr>
              <a:t>https://www.cde.ca.gov/sp/el/rm/ewigelrmpolicy.asp</a:t>
            </a:r>
            <a:r>
              <a:rPr lang="en-US" dirty="0">
                <a:solidFill>
                  <a:schemeClr val="accent1">
                    <a:lumMod val="75000"/>
                  </a:schemeClr>
                </a:solidFill>
              </a:rPr>
              <a:t> </a:t>
            </a:r>
          </a:p>
          <a:p>
            <a:r>
              <a:rPr lang="en-US" dirty="0"/>
              <a:t>EWIG: Special Education: </a:t>
            </a:r>
            <a:r>
              <a:rPr lang="en-US" dirty="0">
                <a:solidFill>
                  <a:schemeClr val="accent1">
                    <a:lumMod val="75000"/>
                  </a:schemeClr>
                </a:solidFill>
                <a:hlinkClick r:id="rId9" tooltip="EWIG: Special Education">
                  <a:extLst>
                    <a:ext uri="{A12FA001-AC4F-418D-AE19-62706E023703}">
                      <ahyp:hlinkClr xmlns:ahyp="http://schemas.microsoft.com/office/drawing/2018/hyperlinkcolor" val="tx"/>
                    </a:ext>
                  </a:extLst>
                </a:hlinkClick>
              </a:rPr>
              <a:t>https://ccil.cast.org/home</a:t>
            </a:r>
            <a:r>
              <a:rPr lang="en-US" dirty="0">
                <a:solidFill>
                  <a:schemeClr val="accent1">
                    <a:lumMod val="75000"/>
                  </a:schemeClr>
                </a:solidFill>
              </a:rPr>
              <a:t> </a:t>
            </a:r>
          </a:p>
          <a:p>
            <a:r>
              <a:rPr lang="en-US" dirty="0"/>
              <a:t>CDI: </a:t>
            </a:r>
            <a:r>
              <a:rPr lang="en-US" dirty="0">
                <a:solidFill>
                  <a:schemeClr val="accent1">
                    <a:lumMod val="75000"/>
                  </a:schemeClr>
                </a:solidFill>
                <a:hlinkClick r:id="rId10" tooltip="CDI">
                  <a:extLst>
                    <a:ext uri="{A12FA001-AC4F-418D-AE19-62706E023703}">
                      <ahyp:hlinkClr xmlns:ahyp="http://schemas.microsoft.com/office/drawing/2018/hyperlinkcolor" val="tx"/>
                    </a:ext>
                  </a:extLst>
                </a:hlinkClick>
              </a:rPr>
              <a:t>https://www.cde.ca.gov/ci/cr/dy/cadyslexiainitiative.asp</a:t>
            </a:r>
            <a:r>
              <a:rPr lang="en-US" dirty="0">
                <a:solidFill>
                  <a:schemeClr val="accent1">
                    <a:lumMod val="75000"/>
                  </a:schemeClr>
                </a:solidFill>
              </a:rPr>
              <a:t> </a:t>
            </a:r>
          </a:p>
        </p:txBody>
      </p:sp>
    </p:spTree>
    <p:extLst>
      <p:ext uri="{BB962C8B-B14F-4D97-AF65-F5344CB8AC3E}">
        <p14:creationId xmlns:p14="http://schemas.microsoft.com/office/powerpoint/2010/main" val="1148217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67F6-AF3B-CBA0-D84D-A4E0B6BB8107}"/>
              </a:ext>
            </a:extLst>
          </p:cNvPr>
          <p:cNvSpPr>
            <a:spLocks noGrp="1"/>
          </p:cNvSpPr>
          <p:nvPr>
            <p:ph type="title"/>
          </p:nvPr>
        </p:nvSpPr>
        <p:spPr/>
        <p:txBody>
          <a:bodyPr/>
          <a:lstStyle/>
          <a:p>
            <a:r>
              <a:rPr lang="en-US">
                <a:latin typeface="+mj-lt"/>
              </a:rPr>
              <a:t>Resources (3)</a:t>
            </a:r>
          </a:p>
        </p:txBody>
      </p:sp>
      <p:sp>
        <p:nvSpPr>
          <p:cNvPr id="3" name="Text Placeholder 2">
            <a:extLst>
              <a:ext uri="{FF2B5EF4-FFF2-40B4-BE49-F238E27FC236}">
                <a16:creationId xmlns:a16="http://schemas.microsoft.com/office/drawing/2014/main" id="{32CDF671-F64F-451C-D8A2-8A68A7B50957}"/>
              </a:ext>
            </a:extLst>
          </p:cNvPr>
          <p:cNvSpPr>
            <a:spLocks noGrp="1"/>
          </p:cNvSpPr>
          <p:nvPr>
            <p:ph type="body" idx="1"/>
          </p:nvPr>
        </p:nvSpPr>
        <p:spPr>
          <a:xfrm>
            <a:off x="1213658" y="1253400"/>
            <a:ext cx="10291157" cy="4351200"/>
          </a:xfrm>
        </p:spPr>
        <p:txBody>
          <a:bodyPr/>
          <a:lstStyle/>
          <a:p>
            <a:r>
              <a:rPr lang="en-US" dirty="0"/>
              <a:t>Teacher Recruitment Strategies: </a:t>
            </a:r>
            <a:r>
              <a:rPr lang="en-US" dirty="0">
                <a:solidFill>
                  <a:schemeClr val="accent1">
                    <a:lumMod val="75000"/>
                  </a:schemeClr>
                </a:solidFill>
                <a:hlinkClick r:id="rId3" tooltip="teacher recruitment strategies">
                  <a:extLst>
                    <a:ext uri="{A12FA001-AC4F-418D-AE19-62706E023703}">
                      <ahyp:hlinkClr xmlns:ahyp="http://schemas.microsoft.com/office/drawing/2018/hyperlinkcolor" val="tx"/>
                    </a:ext>
                  </a:extLst>
                </a:hlinkClick>
              </a:rPr>
              <a:t>https://www.cde.ca.gov/ci/pl/peatrecruitment.asp</a:t>
            </a:r>
            <a:r>
              <a:rPr lang="en-US" dirty="0">
                <a:solidFill>
                  <a:schemeClr val="accent1">
                    <a:lumMod val="75000"/>
                  </a:schemeClr>
                </a:solidFill>
              </a:rPr>
              <a:t> </a:t>
            </a:r>
          </a:p>
          <a:p>
            <a:r>
              <a:rPr lang="en-US" dirty="0"/>
              <a:t>Coaching for Impact: </a:t>
            </a:r>
            <a:r>
              <a:rPr lang="en-US" dirty="0">
                <a:solidFill>
                  <a:schemeClr val="accent1">
                    <a:lumMod val="75000"/>
                  </a:schemeClr>
                </a:solidFill>
                <a:hlinkClick r:id="rId4" tooltip="coaching for impact">
                  <a:extLst>
                    <a:ext uri="{A12FA001-AC4F-418D-AE19-62706E023703}">
                      <ahyp:hlinkClr xmlns:ahyp="http://schemas.microsoft.com/office/drawing/2018/hyperlinkcolor" val="tx"/>
                    </a:ext>
                  </a:extLst>
                </a:hlinkClick>
              </a:rPr>
              <a:t>https://learningforward.org/wp-content/uploads/2017/08/coaching-for-impact.pdf</a:t>
            </a:r>
            <a:r>
              <a:rPr lang="en-US" dirty="0">
                <a:solidFill>
                  <a:schemeClr val="accent1">
                    <a:lumMod val="75000"/>
                  </a:schemeClr>
                </a:solidFill>
              </a:rPr>
              <a:t> </a:t>
            </a:r>
          </a:p>
          <a:p>
            <a:r>
              <a:rPr lang="en-US" dirty="0"/>
              <a:t>Instructional Coaching for English Language Arts: </a:t>
            </a:r>
            <a:r>
              <a:rPr lang="en-US" dirty="0">
                <a:solidFill>
                  <a:schemeClr val="accent1">
                    <a:lumMod val="75000"/>
                  </a:schemeClr>
                </a:solidFill>
                <a:hlinkClick r:id="rId5" tooltip="instructional coaching for ela">
                  <a:extLst>
                    <a:ext uri="{A12FA001-AC4F-418D-AE19-62706E023703}">
                      <ahyp:hlinkClr xmlns:ahyp="http://schemas.microsoft.com/office/drawing/2018/hyperlinkcolor" val="tx"/>
                    </a:ext>
                  </a:extLst>
                </a:hlinkClick>
              </a:rPr>
              <a:t>https://ies.ed.gov/ncee/edlabs/infographics/pdf/REL_NEI_Instructional_Coaching_for_ELA.pdf</a:t>
            </a:r>
            <a:r>
              <a:rPr lang="en-US" dirty="0">
                <a:solidFill>
                  <a:schemeClr val="accent1">
                    <a:lumMod val="75000"/>
                  </a:schemeClr>
                </a:solidFill>
              </a:rPr>
              <a:t> </a:t>
            </a:r>
          </a:p>
          <a:p>
            <a:r>
              <a:rPr lang="en-US" dirty="0"/>
              <a:t>Teacher Leadership: </a:t>
            </a:r>
            <a:r>
              <a:rPr lang="en-US" dirty="0">
                <a:solidFill>
                  <a:schemeClr val="accent1">
                    <a:lumMod val="75000"/>
                  </a:schemeClr>
                </a:solidFill>
                <a:hlinkClick r:id="rId6" tooltip="teacher leadership">
                  <a:extLst>
                    <a:ext uri="{A12FA001-AC4F-418D-AE19-62706E023703}">
                      <ahyp:hlinkClr xmlns:ahyp="http://schemas.microsoft.com/office/drawing/2018/hyperlinkcolor" val="tx"/>
                    </a:ext>
                  </a:extLst>
                </a:hlinkClick>
              </a:rPr>
              <a:t>https://www.caeducatorstogether.org/resources/117780/what-does-the-research-tell-us-about-teacher-leadership</a:t>
            </a:r>
            <a:r>
              <a:rPr lang="en-US" dirty="0">
                <a:solidFill>
                  <a:schemeClr val="accent1">
                    <a:lumMod val="75000"/>
                  </a:schemeClr>
                </a:solidFill>
              </a:rPr>
              <a:t> </a:t>
            </a:r>
          </a:p>
        </p:txBody>
      </p:sp>
    </p:spTree>
    <p:extLst>
      <p:ext uri="{BB962C8B-B14F-4D97-AF65-F5344CB8AC3E}">
        <p14:creationId xmlns:p14="http://schemas.microsoft.com/office/powerpoint/2010/main" val="1938486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2E901E-B940-3B51-22A9-4ED863D8FAC2}"/>
              </a:ext>
            </a:extLst>
          </p:cNvPr>
          <p:cNvSpPr>
            <a:spLocks noGrp="1"/>
          </p:cNvSpPr>
          <p:nvPr>
            <p:ph type="title"/>
          </p:nvPr>
        </p:nvSpPr>
        <p:spPr>
          <a:xfrm>
            <a:off x="831851" y="1709739"/>
            <a:ext cx="10515600" cy="1719261"/>
          </a:xfrm>
        </p:spPr>
        <p:txBody>
          <a:bodyPr/>
          <a:lstStyle/>
          <a:p>
            <a:r>
              <a:rPr lang="en-US"/>
              <a:t>Questions?</a:t>
            </a:r>
          </a:p>
        </p:txBody>
      </p:sp>
      <p:sp>
        <p:nvSpPr>
          <p:cNvPr id="5" name="Text Placeholder 4">
            <a:extLst>
              <a:ext uri="{FF2B5EF4-FFF2-40B4-BE49-F238E27FC236}">
                <a16:creationId xmlns:a16="http://schemas.microsoft.com/office/drawing/2014/main" id="{AAB82A2A-B5AC-2207-4FFC-E4E50D5B42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65045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F08FB1-F114-FF4C-BF8F-E8A8F123E75B}"/>
              </a:ext>
            </a:extLst>
          </p:cNvPr>
          <p:cNvSpPr>
            <a:spLocks noGrp="1"/>
          </p:cNvSpPr>
          <p:nvPr>
            <p:ph type="title"/>
          </p:nvPr>
        </p:nvSpPr>
        <p:spPr/>
        <p:txBody>
          <a:bodyPr/>
          <a:lstStyle/>
          <a:p>
            <a:r>
              <a:rPr lang="en-US">
                <a:latin typeface="+mj-lt"/>
              </a:rPr>
              <a:t>Contacts</a:t>
            </a:r>
          </a:p>
        </p:txBody>
      </p:sp>
      <p:sp>
        <p:nvSpPr>
          <p:cNvPr id="5" name="Text Placeholder 4">
            <a:extLst>
              <a:ext uri="{FF2B5EF4-FFF2-40B4-BE49-F238E27FC236}">
                <a16:creationId xmlns:a16="http://schemas.microsoft.com/office/drawing/2014/main" id="{0BB60585-9FAD-2F32-7031-BA00B1BEADC7}"/>
              </a:ext>
            </a:extLst>
          </p:cNvPr>
          <p:cNvSpPr>
            <a:spLocks noGrp="1"/>
          </p:cNvSpPr>
          <p:nvPr>
            <p:ph type="body" idx="1"/>
          </p:nvPr>
        </p:nvSpPr>
        <p:spPr/>
        <p:txBody>
          <a:bodyPr/>
          <a:lstStyle/>
          <a:p>
            <a:pPr marL="186262" indent="0" algn="ctr">
              <a:buNone/>
            </a:pPr>
            <a:r>
              <a:rPr lang="en-US" sz="2800" dirty="0"/>
              <a:t>LCRS Program questions:</a:t>
            </a:r>
          </a:p>
          <a:p>
            <a:pPr marL="186262" indent="0" algn="ctr">
              <a:buNone/>
            </a:pPr>
            <a:r>
              <a:rPr lang="en-US" sz="2800" dirty="0">
                <a:solidFill>
                  <a:schemeClr val="accent1">
                    <a:lumMod val="75000"/>
                  </a:schemeClr>
                </a:solidFill>
                <a:hlinkClick r:id="rId3">
                  <a:extLst>
                    <a:ext uri="{A12FA001-AC4F-418D-AE19-62706E023703}">
                      <ahyp:hlinkClr xmlns:ahyp="http://schemas.microsoft.com/office/drawing/2018/hyperlinkcolor" val="tx"/>
                    </a:ext>
                  </a:extLst>
                </a:hlinkClick>
              </a:rPr>
              <a:t>PLIO@cde.ca.gov</a:t>
            </a:r>
            <a:endParaRPr lang="en-US" sz="2800" dirty="0">
              <a:solidFill>
                <a:schemeClr val="accent1">
                  <a:lumMod val="75000"/>
                </a:schemeClr>
              </a:solidFill>
            </a:endParaRPr>
          </a:p>
          <a:p>
            <a:pPr marL="186262" indent="0" algn="ctr">
              <a:buNone/>
            </a:pPr>
            <a:endParaRPr lang="en-US" sz="2800" dirty="0"/>
          </a:p>
          <a:p>
            <a:pPr marL="186262" indent="0" algn="ctr">
              <a:buNone/>
            </a:pPr>
            <a:r>
              <a:rPr lang="en-US" sz="2800" dirty="0"/>
              <a:t>LCRS Funding questions:</a:t>
            </a:r>
          </a:p>
          <a:p>
            <a:pPr marL="186262" indent="0" algn="ctr">
              <a:buNone/>
            </a:pPr>
            <a:r>
              <a:rPr lang="en-US" sz="2800" dirty="0">
                <a:solidFill>
                  <a:schemeClr val="accent1">
                    <a:lumMod val="75000"/>
                  </a:schemeClr>
                </a:solidFill>
                <a:hlinkClick r:id="rId4">
                  <a:extLst>
                    <a:ext uri="{A12FA001-AC4F-418D-AE19-62706E023703}">
                      <ahyp:hlinkClr xmlns:ahyp="http://schemas.microsoft.com/office/drawing/2018/hyperlinkcolor" val="tx"/>
                    </a:ext>
                  </a:extLst>
                </a:hlinkClick>
              </a:rPr>
              <a:t>CAAR@cde.ca.gov</a:t>
            </a:r>
            <a:r>
              <a:rPr lang="en-US" sz="2800" dirty="0">
                <a:solidFill>
                  <a:schemeClr val="accent1">
                    <a:lumMod val="75000"/>
                  </a:schemeClr>
                </a:solidFill>
              </a:rPr>
              <a:t> </a:t>
            </a:r>
          </a:p>
        </p:txBody>
      </p:sp>
    </p:spTree>
    <p:extLst>
      <p:ext uri="{BB962C8B-B14F-4D97-AF65-F5344CB8AC3E}">
        <p14:creationId xmlns:p14="http://schemas.microsoft.com/office/powerpoint/2010/main" val="551291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96FF8-0582-C090-7F3D-7748C20050E4}"/>
              </a:ext>
            </a:extLst>
          </p:cNvPr>
          <p:cNvSpPr>
            <a:spLocks noGrp="1"/>
          </p:cNvSpPr>
          <p:nvPr>
            <p:ph type="title"/>
          </p:nvPr>
        </p:nvSpPr>
        <p:spPr>
          <a:xfrm>
            <a:off x="831851" y="1709739"/>
            <a:ext cx="10515600" cy="2247664"/>
          </a:xfrm>
        </p:spPr>
        <p:txBody>
          <a:bodyPr/>
          <a:lstStyle/>
          <a:p>
            <a:r>
              <a:rPr lang="en-US"/>
              <a:t>Thank you!</a:t>
            </a:r>
          </a:p>
        </p:txBody>
      </p:sp>
      <p:sp>
        <p:nvSpPr>
          <p:cNvPr id="5" name="Text Placeholder 4">
            <a:extLst>
              <a:ext uri="{FF2B5EF4-FFF2-40B4-BE49-F238E27FC236}">
                <a16:creationId xmlns:a16="http://schemas.microsoft.com/office/drawing/2014/main" id="{81896E18-1E4F-DEE4-D6F1-A72FEC0207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9982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1583-BC6D-C347-12EA-3123E7F1D437}"/>
              </a:ext>
            </a:extLst>
          </p:cNvPr>
          <p:cNvSpPr>
            <a:spLocks noGrp="1"/>
          </p:cNvSpPr>
          <p:nvPr>
            <p:ph type="title"/>
          </p:nvPr>
        </p:nvSpPr>
        <p:spPr/>
        <p:txBody>
          <a:bodyPr/>
          <a:lstStyle/>
          <a:p>
            <a:r>
              <a:rPr lang="en-US"/>
              <a:t>Literacy Coaches and Reading Specialists Program Community</a:t>
            </a:r>
          </a:p>
        </p:txBody>
      </p:sp>
      <p:sp>
        <p:nvSpPr>
          <p:cNvPr id="3" name="Text Placeholder 2">
            <a:extLst>
              <a:ext uri="{FF2B5EF4-FFF2-40B4-BE49-F238E27FC236}">
                <a16:creationId xmlns:a16="http://schemas.microsoft.com/office/drawing/2014/main" id="{AD54A85B-956F-1893-7349-8C03FB0A3ECA}"/>
              </a:ext>
            </a:extLst>
          </p:cNvPr>
          <p:cNvSpPr>
            <a:spLocks noGrp="1"/>
          </p:cNvSpPr>
          <p:nvPr>
            <p:ph type="body" idx="1"/>
          </p:nvPr>
        </p:nvSpPr>
        <p:spPr/>
        <p:txBody>
          <a:bodyPr/>
          <a:lstStyle/>
          <a:p>
            <a:r>
              <a:rPr lang="en-US" sz="2800"/>
              <a:t>Establishing a community, all committed to improving literacy outcomes for our students</a:t>
            </a:r>
          </a:p>
          <a:p>
            <a:r>
              <a:rPr lang="en-US" sz="2800"/>
              <a:t>Sharing best practices and bright spots</a:t>
            </a:r>
          </a:p>
          <a:p>
            <a:r>
              <a:rPr lang="en-US" sz="2800"/>
              <a:t>Supporting each other in areas of need</a:t>
            </a:r>
          </a:p>
          <a:p>
            <a:endParaRPr lang="en-US" sz="2800"/>
          </a:p>
          <a:p>
            <a:pPr marL="186262" indent="0" algn="ctr">
              <a:buNone/>
            </a:pPr>
            <a:r>
              <a:rPr lang="en-US" sz="2800"/>
              <a:t>Join us on all future webinars!</a:t>
            </a:r>
          </a:p>
        </p:txBody>
      </p:sp>
    </p:spTree>
    <p:extLst>
      <p:ext uri="{BB962C8B-B14F-4D97-AF65-F5344CB8AC3E}">
        <p14:creationId xmlns:p14="http://schemas.microsoft.com/office/powerpoint/2010/main" val="255613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7826-4BBE-0C1B-5DB0-871FFF152CC9}"/>
              </a:ext>
            </a:extLst>
          </p:cNvPr>
          <p:cNvSpPr>
            <a:spLocks noGrp="1"/>
          </p:cNvSpPr>
          <p:nvPr>
            <p:ph type="title"/>
          </p:nvPr>
        </p:nvSpPr>
        <p:spPr/>
        <p:txBody>
          <a:bodyPr/>
          <a:lstStyle/>
          <a:p>
            <a:r>
              <a:rPr lang="en-US" dirty="0"/>
              <a:t>State Superintendent of Public Instruction</a:t>
            </a:r>
          </a:p>
        </p:txBody>
      </p:sp>
      <p:pic>
        <p:nvPicPr>
          <p:cNvPr id="5" name="Picture 4" descr="SSPI ">
            <a:extLst>
              <a:ext uri="{FF2B5EF4-FFF2-40B4-BE49-F238E27FC236}">
                <a16:creationId xmlns:a16="http://schemas.microsoft.com/office/drawing/2014/main" id="{5478ED32-B584-2C83-DA84-16923F821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561" y="1690725"/>
            <a:ext cx="4517552" cy="3967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4225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mj-lt"/>
              </a:rPr>
              <a:t>Introduction</a:t>
            </a:r>
          </a:p>
        </p:txBody>
      </p:sp>
      <p:sp>
        <p:nvSpPr>
          <p:cNvPr id="3" name="Content Placeholder 2"/>
          <p:cNvSpPr>
            <a:spLocks noGrp="1"/>
          </p:cNvSpPr>
          <p:nvPr>
            <p:ph idx="1"/>
          </p:nvPr>
        </p:nvSpPr>
        <p:spPr>
          <a:xfrm>
            <a:off x="1354239" y="1825625"/>
            <a:ext cx="9479666" cy="4351338"/>
          </a:xfrm>
        </p:spPr>
        <p:txBody>
          <a:bodyPr/>
          <a:lstStyle/>
          <a:p>
            <a:pPr marL="0" indent="0" algn="ctr">
              <a:lnSpc>
                <a:spcPct val="100000"/>
              </a:lnSpc>
              <a:spcBef>
                <a:spcPts val="0"/>
              </a:spcBef>
              <a:spcAft>
                <a:spcPts val="1200"/>
              </a:spcAft>
              <a:buNone/>
            </a:pPr>
            <a:r>
              <a:rPr lang="en-US" sz="2800"/>
              <a:t>Jennifer Howerter</a:t>
            </a:r>
          </a:p>
          <a:p>
            <a:pPr marL="0" indent="0" algn="ctr">
              <a:lnSpc>
                <a:spcPct val="100000"/>
              </a:lnSpc>
              <a:spcBef>
                <a:spcPts val="0"/>
              </a:spcBef>
              <a:spcAft>
                <a:spcPts val="1200"/>
              </a:spcAft>
              <a:buNone/>
            </a:pPr>
            <a:r>
              <a:rPr lang="en-US" sz="2800"/>
              <a:t>Education Programs Consultant</a:t>
            </a:r>
          </a:p>
          <a:p>
            <a:pPr marL="0" indent="0" algn="ctr">
              <a:buNone/>
            </a:pPr>
            <a:endParaRPr lang="en-US" sz="2800"/>
          </a:p>
          <a:p>
            <a:pPr marL="0" indent="0" algn="ctr">
              <a:buNone/>
            </a:pPr>
            <a:r>
              <a:rPr lang="en-US" sz="2800"/>
              <a:t>Educator Excellence and Equity Division </a:t>
            </a:r>
          </a:p>
          <a:p>
            <a:pPr marL="0" indent="0" algn="ctr">
              <a:lnSpc>
                <a:spcPct val="100000"/>
              </a:lnSpc>
              <a:spcBef>
                <a:spcPts val="1200"/>
              </a:spcBef>
              <a:buNone/>
            </a:pPr>
            <a:r>
              <a:rPr lang="en-US" sz="2800"/>
              <a:t>CDE</a:t>
            </a:r>
          </a:p>
        </p:txBody>
      </p:sp>
    </p:spTree>
    <p:extLst>
      <p:ext uri="{BB962C8B-B14F-4D97-AF65-F5344CB8AC3E}">
        <p14:creationId xmlns:p14="http://schemas.microsoft.com/office/powerpoint/2010/main" val="114579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27451-6135-FDB3-F400-EC3058F56723}"/>
              </a:ext>
            </a:extLst>
          </p:cNvPr>
          <p:cNvSpPr>
            <a:spLocks noGrp="1"/>
          </p:cNvSpPr>
          <p:nvPr>
            <p:ph type="title"/>
          </p:nvPr>
        </p:nvSpPr>
        <p:spPr/>
        <p:txBody>
          <a:bodyPr/>
          <a:lstStyle/>
          <a:p>
            <a:r>
              <a:rPr lang="en-US" dirty="0">
                <a:latin typeface="+mj-lt"/>
              </a:rPr>
              <a:t>California’s Literacy Goals (1)</a:t>
            </a:r>
          </a:p>
        </p:txBody>
      </p:sp>
      <p:sp>
        <p:nvSpPr>
          <p:cNvPr id="5" name="Text Placeholder 4">
            <a:extLst>
              <a:ext uri="{FF2B5EF4-FFF2-40B4-BE49-F238E27FC236}">
                <a16:creationId xmlns:a16="http://schemas.microsoft.com/office/drawing/2014/main" id="{7CA1F273-60A9-FFA7-A557-3E2B43C7493C}"/>
              </a:ext>
            </a:extLst>
          </p:cNvPr>
          <p:cNvSpPr>
            <a:spLocks noGrp="1"/>
          </p:cNvSpPr>
          <p:nvPr>
            <p:ph type="body" idx="1"/>
          </p:nvPr>
        </p:nvSpPr>
        <p:spPr>
          <a:xfrm>
            <a:off x="1354137" y="1586107"/>
            <a:ext cx="9480400" cy="4906768"/>
          </a:xfrm>
        </p:spPr>
        <p:txBody>
          <a:bodyPr/>
          <a:lstStyle/>
          <a:p>
            <a:pPr marL="186262" indent="0">
              <a:lnSpc>
                <a:spcPct val="100000"/>
              </a:lnSpc>
              <a:spcBef>
                <a:spcPts val="0"/>
              </a:spcBef>
              <a:spcAft>
                <a:spcPts val="600"/>
              </a:spcAft>
              <a:buNone/>
            </a:pPr>
            <a:r>
              <a:rPr lang="en-US" dirty="0"/>
              <a:t>The SSPI is working toward a goal of ensuring all California students can read by the third grade by 2026.</a:t>
            </a:r>
          </a:p>
          <a:p>
            <a:pPr>
              <a:lnSpc>
                <a:spcPct val="100000"/>
              </a:lnSpc>
              <a:spcBef>
                <a:spcPts val="0"/>
              </a:spcBef>
              <a:spcAft>
                <a:spcPts val="600"/>
              </a:spcAft>
            </a:pPr>
            <a:r>
              <a:rPr lang="en-US" dirty="0"/>
              <a:t>LCRS program</a:t>
            </a:r>
          </a:p>
          <a:p>
            <a:pPr>
              <a:lnSpc>
                <a:spcPct val="100000"/>
              </a:lnSpc>
              <a:spcBef>
                <a:spcPts val="0"/>
              </a:spcBef>
              <a:spcAft>
                <a:spcPts val="600"/>
              </a:spcAft>
            </a:pPr>
            <a:r>
              <a:rPr lang="en-US" dirty="0"/>
              <a:t>Early Literacy Support Block (ELSB) grant</a:t>
            </a:r>
          </a:p>
          <a:p>
            <a:pPr>
              <a:lnSpc>
                <a:spcPct val="100000"/>
              </a:lnSpc>
              <a:spcBef>
                <a:spcPts val="0"/>
              </a:spcBef>
              <a:spcAft>
                <a:spcPts val="600"/>
              </a:spcAft>
            </a:pPr>
            <a:r>
              <a:rPr lang="en-US" dirty="0"/>
              <a:t>Reading Instruction and Intervention (RII) grant</a:t>
            </a:r>
          </a:p>
          <a:p>
            <a:pPr>
              <a:lnSpc>
                <a:spcPct val="100000"/>
              </a:lnSpc>
              <a:spcBef>
                <a:spcPts val="0"/>
              </a:spcBef>
              <a:spcAft>
                <a:spcPts val="600"/>
              </a:spcAft>
            </a:pPr>
            <a:r>
              <a:rPr lang="en-US" dirty="0"/>
              <a:t>Comprehensive Literacy State Development (CLSD) grant</a:t>
            </a:r>
          </a:p>
          <a:p>
            <a:pPr>
              <a:lnSpc>
                <a:spcPct val="100000"/>
              </a:lnSpc>
              <a:spcBef>
                <a:spcPts val="0"/>
              </a:spcBef>
              <a:spcAft>
                <a:spcPts val="600"/>
              </a:spcAft>
            </a:pPr>
            <a:r>
              <a:rPr lang="en-US" dirty="0"/>
              <a:t>Comprehensive State Literacy Plan (SLP)</a:t>
            </a:r>
          </a:p>
          <a:p>
            <a:pPr>
              <a:lnSpc>
                <a:spcPct val="100000"/>
              </a:lnSpc>
              <a:spcBef>
                <a:spcPts val="0"/>
              </a:spcBef>
              <a:spcAft>
                <a:spcPts val="600"/>
              </a:spcAft>
            </a:pPr>
            <a:r>
              <a:rPr lang="en-US" dirty="0"/>
              <a:t>Educator Workforce Investment Grants (EWIGs): English Learner Roadmap and Special Education</a:t>
            </a:r>
          </a:p>
          <a:p>
            <a:pPr>
              <a:lnSpc>
                <a:spcPct val="100000"/>
              </a:lnSpc>
              <a:spcBef>
                <a:spcPts val="0"/>
              </a:spcBef>
              <a:spcAft>
                <a:spcPts val="600"/>
              </a:spcAft>
            </a:pPr>
            <a:r>
              <a:rPr lang="en-US" dirty="0"/>
              <a:t>California Dyslexia Initiative (CDI) </a:t>
            </a:r>
            <a:r>
              <a:rPr lang="en-US" dirty="0">
                <a:solidFill>
                  <a:schemeClr val="accent1">
                    <a:lumMod val="75000"/>
                  </a:schemeClr>
                </a:solidFill>
                <a:hlinkClick r:id="rId3" tooltip="California Dyslexia Initiative">
                  <a:extLst>
                    <a:ext uri="{A12FA001-AC4F-418D-AE19-62706E023703}">
                      <ahyp:hlinkClr xmlns:ahyp="http://schemas.microsoft.com/office/drawing/2018/hyperlinkcolor" val="tx"/>
                    </a:ext>
                  </a:extLst>
                </a:hlinkClick>
              </a:rPr>
              <a:t>https://www.cde.ca.gov/nr/ne/yr21/yr21rel67.asp</a:t>
            </a:r>
            <a:r>
              <a:rPr lang="en-US" dirty="0">
                <a:solidFill>
                  <a:schemeClr val="accent1">
                    <a:lumMod val="75000"/>
                  </a:schemeClr>
                </a:solidFill>
              </a:rPr>
              <a:t> </a:t>
            </a:r>
          </a:p>
        </p:txBody>
      </p:sp>
    </p:spTree>
    <p:extLst>
      <p:ext uri="{BB962C8B-B14F-4D97-AF65-F5344CB8AC3E}">
        <p14:creationId xmlns:p14="http://schemas.microsoft.com/office/powerpoint/2010/main" val="269193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5512-847C-FBBB-6120-2938BB6E5D0B}"/>
              </a:ext>
            </a:extLst>
          </p:cNvPr>
          <p:cNvSpPr>
            <a:spLocks noGrp="1"/>
          </p:cNvSpPr>
          <p:nvPr>
            <p:ph type="title"/>
          </p:nvPr>
        </p:nvSpPr>
        <p:spPr/>
        <p:txBody>
          <a:bodyPr/>
          <a:lstStyle/>
          <a:p>
            <a:r>
              <a:rPr lang="en-US" dirty="0"/>
              <a:t>Poll Everywhere (2)</a:t>
            </a:r>
          </a:p>
        </p:txBody>
      </p:sp>
      <p:sp>
        <p:nvSpPr>
          <p:cNvPr id="3" name="Text Placeholder 2">
            <a:extLst>
              <a:ext uri="{FF2B5EF4-FFF2-40B4-BE49-F238E27FC236}">
                <a16:creationId xmlns:a16="http://schemas.microsoft.com/office/drawing/2014/main" id="{4AAD2733-CC5C-C46B-25E7-583CEAD4F55C}"/>
              </a:ext>
            </a:extLst>
          </p:cNvPr>
          <p:cNvSpPr>
            <a:spLocks noGrp="1"/>
          </p:cNvSpPr>
          <p:nvPr>
            <p:ph type="body" idx="1"/>
          </p:nvPr>
        </p:nvSpPr>
        <p:spPr>
          <a:xfrm>
            <a:off x="1354137" y="1476491"/>
            <a:ext cx="9480400" cy="4351200"/>
          </a:xfrm>
        </p:spPr>
        <p:txBody>
          <a:bodyPr/>
          <a:lstStyle/>
          <a:p>
            <a:pPr marL="186262" indent="0" algn="ctr">
              <a:buNone/>
            </a:pPr>
            <a:r>
              <a:rPr lang="en-US" sz="3600" dirty="0"/>
              <a:t>How familiar are you with the SSPI’s goal for all California students to be reading by third grade by 2026?</a:t>
            </a:r>
          </a:p>
          <a:p>
            <a:pPr marL="186262" indent="0" algn="ctr">
              <a:buNone/>
            </a:pPr>
            <a:endParaRPr lang="en-US" sz="3600" dirty="0"/>
          </a:p>
          <a:p>
            <a:pPr marL="186262" indent="0">
              <a:buNone/>
            </a:pPr>
            <a:r>
              <a:rPr lang="en-US" dirty="0"/>
              <a:t>Respond at pollev.com/eequity732 (case sensitive)</a:t>
            </a:r>
          </a:p>
          <a:p>
            <a:pPr marL="186262" indent="0">
              <a:buNone/>
            </a:pPr>
            <a:endParaRPr lang="en-US" sz="1200" dirty="0"/>
          </a:p>
          <a:p>
            <a:pPr marL="186262" indent="0" algn="ctr">
              <a:buNone/>
            </a:pPr>
            <a:r>
              <a:rPr lang="en-US" dirty="0"/>
              <a:t>OR</a:t>
            </a:r>
          </a:p>
          <a:p>
            <a:pPr marL="186262" indent="0">
              <a:buNone/>
            </a:pPr>
            <a:endParaRPr lang="en-US" sz="1200" dirty="0"/>
          </a:p>
          <a:p>
            <a:pPr marL="186262" indent="0">
              <a:buNone/>
            </a:pPr>
            <a:r>
              <a:rPr lang="en-US" dirty="0"/>
              <a:t>Text the message “EEQUITY732” to the phone number “22333” to join the poll and respond via text message</a:t>
            </a:r>
          </a:p>
        </p:txBody>
      </p:sp>
    </p:spTree>
    <p:extLst>
      <p:ext uri="{BB962C8B-B14F-4D97-AF65-F5344CB8AC3E}">
        <p14:creationId xmlns:p14="http://schemas.microsoft.com/office/powerpoint/2010/main" val="633108746"/>
      </p:ext>
    </p:extLst>
  </p:cSld>
  <p:clrMapOvr>
    <a:masterClrMapping/>
  </p:clrMapOvr>
</p:sld>
</file>

<file path=ppt/theme/theme1.xml><?xml version="1.0" encoding="utf-8"?>
<a:theme xmlns:a="http://schemas.openxmlformats.org/drawingml/2006/main" name="fixed notes">
  <a:themeElements>
    <a:clrScheme name="Custom 5">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C37400"/>
      </a:hlink>
      <a:folHlink>
        <a:srgbClr val="3ECC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xed notes" id="{D4FFABE9-87EB-49FB-90CA-44C401FDD1D9}" vid="{A15CD1F5-508C-46E9-8610-E1F75FDE77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3" ma:contentTypeDescription="Create a new document." ma:contentTypeScope="" ma:versionID="427f3713fd327d3d76a8673a3d989de2">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05cf0bd7884008ce121e664b8afdfe36"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DateModifi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DateModified" ma:index="20" nillable="true" ma:displayName="Date Modified" ma:format="DateTime" ma:internalName="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Modified xmlns="f89dec18-d0c2-45d2-8a15-31051f2519f8" xsi:nil="true"/>
  </documentManagement>
</p:properties>
</file>

<file path=customXml/itemProps1.xml><?xml version="1.0" encoding="utf-8"?>
<ds:datastoreItem xmlns:ds="http://schemas.openxmlformats.org/officeDocument/2006/customXml" ds:itemID="{065FED07-568B-4E58-BB49-0C38ED50DEB3}">
  <ds:schemaRefs>
    <ds:schemaRef ds:uri="http://schemas.microsoft.com/sharepoint/v3/contenttype/forms"/>
  </ds:schemaRefs>
</ds:datastoreItem>
</file>

<file path=customXml/itemProps2.xml><?xml version="1.0" encoding="utf-8"?>
<ds:datastoreItem xmlns:ds="http://schemas.openxmlformats.org/officeDocument/2006/customXml" ds:itemID="{88779877-CB57-492B-A90E-FF74F7A5A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1aae30ff-d7bc-47e3-882e-cd3423d00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99A43A-AA15-48AD-8617-DF0FDD27D4EE}">
  <ds:schemaRefs>
    <ds:schemaRef ds:uri="f89dec18-d0c2-45d2-8a15-31051f2519f8"/>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aae30ff-d7bc-47e3-882e-cd3423d00d62"/>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fixed notes</Template>
  <TotalTime>734</TotalTime>
  <Words>4560</Words>
  <Application>Microsoft Office PowerPoint</Application>
  <PresentationFormat>Widescreen</PresentationFormat>
  <Paragraphs>495</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Century Gothic</vt:lpstr>
      <vt:lpstr>Corbel</vt:lpstr>
      <vt:lpstr>Helvetica Neue</vt:lpstr>
      <vt:lpstr>Noto Sans Symbols</vt:lpstr>
      <vt:lpstr>Trebuchet MS</vt:lpstr>
      <vt:lpstr>fixed notes</vt:lpstr>
      <vt:lpstr>Literacy Coaches and Reading Specialists Program Series</vt:lpstr>
      <vt:lpstr>Housekeeping</vt:lpstr>
      <vt:lpstr>Welcome and Agenda</vt:lpstr>
      <vt:lpstr>Poll Everywhere (1)</vt:lpstr>
      <vt:lpstr>Literacy Coaches and Reading Specialists Program Community</vt:lpstr>
      <vt:lpstr>State Superintendent of Public Instruction</vt:lpstr>
      <vt:lpstr>Introduction</vt:lpstr>
      <vt:lpstr>California’s Literacy Goals (1)</vt:lpstr>
      <vt:lpstr>Poll Everywhere (2)</vt:lpstr>
      <vt:lpstr>California’s Literacy Goals (2)</vt:lpstr>
      <vt:lpstr>Overview</vt:lpstr>
      <vt:lpstr>Authorizing Statute (1)</vt:lpstr>
      <vt:lpstr>Authorizing Statute (2)</vt:lpstr>
      <vt:lpstr>Authorizing Statute (3)</vt:lpstr>
      <vt:lpstr>Allocations and Apportionments (1)</vt:lpstr>
      <vt:lpstr>Allocations and Apportionments (2)</vt:lpstr>
      <vt:lpstr>Allocations and Apportionments (3)</vt:lpstr>
      <vt:lpstr>Literacy Coaches and Reading Specialists Funds</vt:lpstr>
      <vt:lpstr>Allowable Uses of Funds</vt:lpstr>
      <vt:lpstr>School Literacy Programs (1)</vt:lpstr>
      <vt:lpstr>Poll Everywhere (3)</vt:lpstr>
      <vt:lpstr>Poll Everywhere (4)</vt:lpstr>
      <vt:lpstr>Poll Everywhere (5)</vt:lpstr>
      <vt:lpstr>School Literacy Programs (2)</vt:lpstr>
      <vt:lpstr>Poll Everywhere (6)</vt:lpstr>
      <vt:lpstr>School Literacy Programs (3)</vt:lpstr>
      <vt:lpstr>School Literacy Programs (4)</vt:lpstr>
      <vt:lpstr>Poll Everywhere (7)</vt:lpstr>
      <vt:lpstr>Reporting (1)</vt:lpstr>
      <vt:lpstr>Reporting (2)</vt:lpstr>
      <vt:lpstr>County Office of Education Supports (1)</vt:lpstr>
      <vt:lpstr>County Office of Education Supports (2)</vt:lpstr>
      <vt:lpstr>Additional Funding</vt:lpstr>
      <vt:lpstr>Survey</vt:lpstr>
      <vt:lpstr>Next Steps</vt:lpstr>
      <vt:lpstr>Poll Everywhere (8)</vt:lpstr>
      <vt:lpstr>Poll Everywhere (9)</vt:lpstr>
      <vt:lpstr>Timeline</vt:lpstr>
      <vt:lpstr>Resources (1)</vt:lpstr>
      <vt:lpstr>Resources (2)</vt:lpstr>
      <vt:lpstr>Resources (3)</vt:lpstr>
      <vt:lpstr>Questions?</vt:lpstr>
      <vt:lpstr>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LCRS Program TA Webinar December 5, 2022 - Professional Learning (CA Dept of Education)</dc:title>
  <dc:subject>Webinar slides from the December 5, 2022 Literacy Coaches and Reading Specialists (LCRS) Program Technical Assistance (TA) Webinar.</dc:subject>
  <dc:creator/>
  <cp:lastModifiedBy>Christopher Slaven</cp:lastModifiedBy>
  <cp:revision>17</cp:revision>
  <dcterms:created xsi:type="dcterms:W3CDTF">2022-10-17T20:45:23Z</dcterms:created>
  <dcterms:modified xsi:type="dcterms:W3CDTF">2024-06-06T23:38:03Z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y fmtid="{D5CDD505-2E9C-101B-9397-08002B2CF9AE}" pid="3" name="MediaServiceImageTags">
    <vt:lpwstr/>
  </property>
</Properties>
</file>