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780" r:id="rId2"/>
    <p:sldMasterId id="2147483792" r:id="rId3"/>
  </p:sldMasterIdLst>
  <p:notesMasterIdLst>
    <p:notesMasterId r:id="rId42"/>
  </p:notesMasterIdLst>
  <p:handoutMasterIdLst>
    <p:handoutMasterId r:id="rId43"/>
  </p:handoutMasterIdLst>
  <p:sldIdLst>
    <p:sldId id="484" r:id="rId4"/>
    <p:sldId id="560" r:id="rId5"/>
    <p:sldId id="570" r:id="rId6"/>
    <p:sldId id="525" r:id="rId7"/>
    <p:sldId id="568" r:id="rId8"/>
    <p:sldId id="569" r:id="rId9"/>
    <p:sldId id="588" r:id="rId10"/>
    <p:sldId id="589" r:id="rId11"/>
    <p:sldId id="591" r:id="rId12"/>
    <p:sldId id="592" r:id="rId13"/>
    <p:sldId id="314" r:id="rId14"/>
    <p:sldId id="593" r:id="rId15"/>
    <p:sldId id="594" r:id="rId16"/>
    <p:sldId id="595" r:id="rId17"/>
    <p:sldId id="566" r:id="rId18"/>
    <p:sldId id="596" r:id="rId19"/>
    <p:sldId id="581" r:id="rId20"/>
    <p:sldId id="540" r:id="rId21"/>
    <p:sldId id="598" r:id="rId22"/>
    <p:sldId id="565" r:id="rId23"/>
    <p:sldId id="571" r:id="rId24"/>
    <p:sldId id="542" r:id="rId25"/>
    <p:sldId id="599" r:id="rId26"/>
    <p:sldId id="543" r:id="rId27"/>
    <p:sldId id="600" r:id="rId28"/>
    <p:sldId id="573" r:id="rId29"/>
    <p:sldId id="574" r:id="rId30"/>
    <p:sldId id="575" r:id="rId31"/>
    <p:sldId id="558" r:id="rId32"/>
    <p:sldId id="601" r:id="rId33"/>
    <p:sldId id="602" r:id="rId34"/>
    <p:sldId id="576" r:id="rId35"/>
    <p:sldId id="603" r:id="rId36"/>
    <p:sldId id="604" r:id="rId37"/>
    <p:sldId id="579" r:id="rId38"/>
    <p:sldId id="580" r:id="rId39"/>
    <p:sldId id="605" r:id="rId40"/>
    <p:sldId id="608" r:id="rId4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45" autoAdjust="0"/>
    <p:restoredTop sz="83549" autoAdjust="0"/>
  </p:normalViewPr>
  <p:slideViewPr>
    <p:cSldViewPr snapToGrid="0">
      <p:cViewPr>
        <p:scale>
          <a:sx n="100" d="100"/>
          <a:sy n="100" d="100"/>
        </p:scale>
        <p:origin x="444" y="2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379" y="38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0A950-FF3B-42E8-9AAE-BB5C958569A6}" type="doc">
      <dgm:prSet loTypeId="urn:microsoft.com/office/officeart/2005/8/layout/chevron1" loCatId="process" qsTypeId="urn:microsoft.com/office/officeart/2005/8/quickstyle/simple1" qsCatId="simple" csTypeId="urn:microsoft.com/office/officeart/2005/8/colors/colorful5" csCatId="colorful" phldr="1"/>
      <dgm:spPr/>
    </dgm:pt>
    <dgm:pt modelId="{76BBA7CC-88A7-4F87-843F-F0DE9037F818}">
      <dgm:prSet phldrT="[Text]" custT="1"/>
      <dgm:spPr/>
      <dgm:t>
        <a:bodyPr/>
        <a:lstStyle/>
        <a:p>
          <a:r>
            <a:rPr lang="en-US" sz="2400" dirty="0"/>
            <a:t>Gather and analyze school level data</a:t>
          </a:r>
        </a:p>
      </dgm:t>
    </dgm:pt>
    <dgm:pt modelId="{92835ECD-2667-4D17-9918-742C0A93F122}" type="parTrans" cxnId="{F72DEA79-B84D-4D19-97FD-E19E0E566DB6}">
      <dgm:prSet/>
      <dgm:spPr/>
      <dgm:t>
        <a:bodyPr/>
        <a:lstStyle/>
        <a:p>
          <a:endParaRPr lang="en-US" sz="2400"/>
        </a:p>
      </dgm:t>
    </dgm:pt>
    <dgm:pt modelId="{61975329-AFA4-4CAA-9105-B38A82E78A4F}" type="sibTrans" cxnId="{F72DEA79-B84D-4D19-97FD-E19E0E566DB6}">
      <dgm:prSet/>
      <dgm:spPr/>
      <dgm:t>
        <a:bodyPr/>
        <a:lstStyle/>
        <a:p>
          <a:endParaRPr lang="en-US" sz="2400"/>
        </a:p>
      </dgm:t>
    </dgm:pt>
    <dgm:pt modelId="{4DEA3A53-7963-4D7A-BF2D-1FB6FEC3C340}">
      <dgm:prSet phldrT="[Text]" custT="1"/>
      <dgm:spPr/>
      <dgm:t>
        <a:bodyPr/>
        <a:lstStyle/>
        <a:p>
          <a:r>
            <a:rPr lang="en-US" sz="2400" dirty="0"/>
            <a:t>Determine specific systemic root causes</a:t>
          </a:r>
        </a:p>
      </dgm:t>
    </dgm:pt>
    <dgm:pt modelId="{C70BCAF6-C1A5-42F2-BD65-818816D3E37F}" type="parTrans" cxnId="{A1612522-51E3-448D-A4AA-83B4AA7C6139}">
      <dgm:prSet/>
      <dgm:spPr/>
      <dgm:t>
        <a:bodyPr/>
        <a:lstStyle/>
        <a:p>
          <a:endParaRPr lang="en-US" sz="2400"/>
        </a:p>
      </dgm:t>
    </dgm:pt>
    <dgm:pt modelId="{7A241FBC-1FA7-41B3-BA08-3F5397E6EE07}" type="sibTrans" cxnId="{A1612522-51E3-448D-A4AA-83B4AA7C6139}">
      <dgm:prSet/>
      <dgm:spPr/>
      <dgm:t>
        <a:bodyPr/>
        <a:lstStyle/>
        <a:p>
          <a:endParaRPr lang="en-US" sz="2400"/>
        </a:p>
      </dgm:t>
    </dgm:pt>
    <dgm:pt modelId="{9CF62226-0870-4489-96A0-52E57139D43E}">
      <dgm:prSet phldrT="[Text]" custT="1"/>
      <dgm:spPr/>
      <dgm:t>
        <a:bodyPr/>
        <a:lstStyle/>
        <a:p>
          <a:r>
            <a:rPr lang="en-US" sz="2400" dirty="0"/>
            <a:t>Identify strategies, goals, timelines</a:t>
          </a:r>
        </a:p>
      </dgm:t>
    </dgm:pt>
    <dgm:pt modelId="{A85B3D33-DF28-4BC6-81B5-F6A5E5C40860}" type="parTrans" cxnId="{F4BA0F7F-9396-4F4A-AE2F-3C5BD1296FBD}">
      <dgm:prSet/>
      <dgm:spPr/>
      <dgm:t>
        <a:bodyPr/>
        <a:lstStyle/>
        <a:p>
          <a:endParaRPr lang="en-US" sz="2400"/>
        </a:p>
      </dgm:t>
    </dgm:pt>
    <dgm:pt modelId="{AE82401A-CA1D-4968-A20F-8547D6478BE5}" type="sibTrans" cxnId="{F4BA0F7F-9396-4F4A-AE2F-3C5BD1296FBD}">
      <dgm:prSet/>
      <dgm:spPr/>
      <dgm:t>
        <a:bodyPr/>
        <a:lstStyle/>
        <a:p>
          <a:endParaRPr lang="en-US" sz="2400"/>
        </a:p>
      </dgm:t>
    </dgm:pt>
    <dgm:pt modelId="{B37F22F1-2F5B-4A7A-9A32-77785BA4BADC}">
      <dgm:prSet custT="1"/>
      <dgm:spPr/>
      <dgm:t>
        <a:bodyPr/>
        <a:lstStyle/>
        <a:p>
          <a:r>
            <a:rPr lang="en-US" sz="2400" dirty="0"/>
            <a:t>Develop a plan, budget, monitoring</a:t>
          </a:r>
        </a:p>
      </dgm:t>
    </dgm:pt>
    <dgm:pt modelId="{48C494FC-64D0-4E0F-9DD8-49D276A98ACA}" type="parTrans" cxnId="{ED333728-E626-42F2-BBC9-4C9F320E02A1}">
      <dgm:prSet/>
      <dgm:spPr/>
      <dgm:t>
        <a:bodyPr/>
        <a:lstStyle/>
        <a:p>
          <a:endParaRPr lang="en-US" sz="2400"/>
        </a:p>
      </dgm:t>
    </dgm:pt>
    <dgm:pt modelId="{CFFE121B-3212-4D56-A5CD-171C2D717063}" type="sibTrans" cxnId="{ED333728-E626-42F2-BBC9-4C9F320E02A1}">
      <dgm:prSet/>
      <dgm:spPr/>
      <dgm:t>
        <a:bodyPr/>
        <a:lstStyle/>
        <a:p>
          <a:endParaRPr lang="en-US" sz="2400"/>
        </a:p>
      </dgm:t>
    </dgm:pt>
    <dgm:pt modelId="{60105203-69E0-4DC7-A211-DFC20DCF97FC}" type="pres">
      <dgm:prSet presAssocID="{AD30A950-FF3B-42E8-9AAE-BB5C958569A6}" presName="Name0" presStyleCnt="0">
        <dgm:presLayoutVars>
          <dgm:dir/>
          <dgm:animLvl val="lvl"/>
          <dgm:resizeHandles val="exact"/>
        </dgm:presLayoutVars>
      </dgm:prSet>
      <dgm:spPr/>
    </dgm:pt>
    <dgm:pt modelId="{7512C8A8-A9FB-48F8-8460-EF1E0503074B}" type="pres">
      <dgm:prSet presAssocID="{76BBA7CC-88A7-4F87-843F-F0DE9037F818}" presName="parTxOnly" presStyleLbl="node1" presStyleIdx="0" presStyleCnt="4">
        <dgm:presLayoutVars>
          <dgm:chMax val="0"/>
          <dgm:chPref val="0"/>
          <dgm:bulletEnabled val="1"/>
        </dgm:presLayoutVars>
      </dgm:prSet>
      <dgm:spPr/>
    </dgm:pt>
    <dgm:pt modelId="{91DABCA8-7E84-4BAA-A666-38784DCD1B8A}" type="pres">
      <dgm:prSet presAssocID="{61975329-AFA4-4CAA-9105-B38A82E78A4F}" presName="parTxOnlySpace" presStyleCnt="0"/>
      <dgm:spPr/>
    </dgm:pt>
    <dgm:pt modelId="{ECE09311-C0CD-4816-B389-678EEF1C4CCD}" type="pres">
      <dgm:prSet presAssocID="{4DEA3A53-7963-4D7A-BF2D-1FB6FEC3C340}" presName="parTxOnly" presStyleLbl="node1" presStyleIdx="1" presStyleCnt="4">
        <dgm:presLayoutVars>
          <dgm:chMax val="0"/>
          <dgm:chPref val="0"/>
          <dgm:bulletEnabled val="1"/>
        </dgm:presLayoutVars>
      </dgm:prSet>
      <dgm:spPr/>
    </dgm:pt>
    <dgm:pt modelId="{28233FFD-8DB4-4093-976D-B43B965E7494}" type="pres">
      <dgm:prSet presAssocID="{7A241FBC-1FA7-41B3-BA08-3F5397E6EE07}" presName="parTxOnlySpace" presStyleCnt="0"/>
      <dgm:spPr/>
    </dgm:pt>
    <dgm:pt modelId="{606F252B-CC32-4EB6-A257-30501A9FE0FE}" type="pres">
      <dgm:prSet presAssocID="{9CF62226-0870-4489-96A0-52E57139D43E}" presName="parTxOnly" presStyleLbl="node1" presStyleIdx="2" presStyleCnt="4">
        <dgm:presLayoutVars>
          <dgm:chMax val="0"/>
          <dgm:chPref val="0"/>
          <dgm:bulletEnabled val="1"/>
        </dgm:presLayoutVars>
      </dgm:prSet>
      <dgm:spPr/>
    </dgm:pt>
    <dgm:pt modelId="{DA132645-86C9-419A-8E57-BB911CE9DBFD}" type="pres">
      <dgm:prSet presAssocID="{AE82401A-CA1D-4968-A20F-8547D6478BE5}" presName="parTxOnlySpace" presStyleCnt="0"/>
      <dgm:spPr/>
    </dgm:pt>
    <dgm:pt modelId="{CEE24A8D-F552-4043-8520-ED7C2F68852B}" type="pres">
      <dgm:prSet presAssocID="{B37F22F1-2F5B-4A7A-9A32-77785BA4BADC}" presName="parTxOnly" presStyleLbl="node1" presStyleIdx="3" presStyleCnt="4">
        <dgm:presLayoutVars>
          <dgm:chMax val="0"/>
          <dgm:chPref val="0"/>
          <dgm:bulletEnabled val="1"/>
        </dgm:presLayoutVars>
      </dgm:prSet>
      <dgm:spPr/>
    </dgm:pt>
  </dgm:ptLst>
  <dgm:cxnLst>
    <dgm:cxn modelId="{A1612522-51E3-448D-A4AA-83B4AA7C6139}" srcId="{AD30A950-FF3B-42E8-9AAE-BB5C958569A6}" destId="{4DEA3A53-7963-4D7A-BF2D-1FB6FEC3C340}" srcOrd="1" destOrd="0" parTransId="{C70BCAF6-C1A5-42F2-BD65-818816D3E37F}" sibTransId="{7A241FBC-1FA7-41B3-BA08-3F5397E6EE07}"/>
    <dgm:cxn modelId="{ED333728-E626-42F2-BBC9-4C9F320E02A1}" srcId="{AD30A950-FF3B-42E8-9AAE-BB5C958569A6}" destId="{B37F22F1-2F5B-4A7A-9A32-77785BA4BADC}" srcOrd="3" destOrd="0" parTransId="{48C494FC-64D0-4E0F-9DD8-49D276A98ACA}" sibTransId="{CFFE121B-3212-4D56-A5CD-171C2D717063}"/>
    <dgm:cxn modelId="{0653E433-A195-4C88-8FC6-DAAF5EF91DDA}" type="presOf" srcId="{B37F22F1-2F5B-4A7A-9A32-77785BA4BADC}" destId="{CEE24A8D-F552-4043-8520-ED7C2F68852B}" srcOrd="0" destOrd="0" presId="urn:microsoft.com/office/officeart/2005/8/layout/chevron1"/>
    <dgm:cxn modelId="{EBE6D060-94B1-4BFE-90DC-FE7D63CFA600}" type="presOf" srcId="{76BBA7CC-88A7-4F87-843F-F0DE9037F818}" destId="{7512C8A8-A9FB-48F8-8460-EF1E0503074B}" srcOrd="0" destOrd="0" presId="urn:microsoft.com/office/officeart/2005/8/layout/chevron1"/>
    <dgm:cxn modelId="{508B9161-405B-405F-AB84-E287C3DA5F8F}" type="presOf" srcId="{9CF62226-0870-4489-96A0-52E57139D43E}" destId="{606F252B-CC32-4EB6-A257-30501A9FE0FE}" srcOrd="0" destOrd="0" presId="urn:microsoft.com/office/officeart/2005/8/layout/chevron1"/>
    <dgm:cxn modelId="{F72DEA79-B84D-4D19-97FD-E19E0E566DB6}" srcId="{AD30A950-FF3B-42E8-9AAE-BB5C958569A6}" destId="{76BBA7CC-88A7-4F87-843F-F0DE9037F818}" srcOrd="0" destOrd="0" parTransId="{92835ECD-2667-4D17-9918-742C0A93F122}" sibTransId="{61975329-AFA4-4CAA-9105-B38A82E78A4F}"/>
    <dgm:cxn modelId="{F4BA0F7F-9396-4F4A-AE2F-3C5BD1296FBD}" srcId="{AD30A950-FF3B-42E8-9AAE-BB5C958569A6}" destId="{9CF62226-0870-4489-96A0-52E57139D43E}" srcOrd="2" destOrd="0" parTransId="{A85B3D33-DF28-4BC6-81B5-F6A5E5C40860}" sibTransId="{AE82401A-CA1D-4968-A20F-8547D6478BE5}"/>
    <dgm:cxn modelId="{23900A8C-E71E-4481-B358-83590CF36393}" type="presOf" srcId="{4DEA3A53-7963-4D7A-BF2D-1FB6FEC3C340}" destId="{ECE09311-C0CD-4816-B389-678EEF1C4CCD}" srcOrd="0" destOrd="0" presId="urn:microsoft.com/office/officeart/2005/8/layout/chevron1"/>
    <dgm:cxn modelId="{B92A23E0-1FB6-4E73-A85B-164448D34DF3}" type="presOf" srcId="{AD30A950-FF3B-42E8-9AAE-BB5C958569A6}" destId="{60105203-69E0-4DC7-A211-DFC20DCF97FC}" srcOrd="0" destOrd="0" presId="urn:microsoft.com/office/officeart/2005/8/layout/chevron1"/>
    <dgm:cxn modelId="{1F5919C2-FDDD-43B0-A463-32C7767F82F8}" type="presParOf" srcId="{60105203-69E0-4DC7-A211-DFC20DCF97FC}" destId="{7512C8A8-A9FB-48F8-8460-EF1E0503074B}" srcOrd="0" destOrd="0" presId="urn:microsoft.com/office/officeart/2005/8/layout/chevron1"/>
    <dgm:cxn modelId="{AD04FE00-F016-4AA5-8521-69B1F027958C}" type="presParOf" srcId="{60105203-69E0-4DC7-A211-DFC20DCF97FC}" destId="{91DABCA8-7E84-4BAA-A666-38784DCD1B8A}" srcOrd="1" destOrd="0" presId="urn:microsoft.com/office/officeart/2005/8/layout/chevron1"/>
    <dgm:cxn modelId="{58D406A2-B054-44DD-9C44-A81AC1A06795}" type="presParOf" srcId="{60105203-69E0-4DC7-A211-DFC20DCF97FC}" destId="{ECE09311-C0CD-4816-B389-678EEF1C4CCD}" srcOrd="2" destOrd="0" presId="urn:microsoft.com/office/officeart/2005/8/layout/chevron1"/>
    <dgm:cxn modelId="{39A9B82D-57FD-46EF-960C-1DDAD39EB9C6}" type="presParOf" srcId="{60105203-69E0-4DC7-A211-DFC20DCF97FC}" destId="{28233FFD-8DB4-4093-976D-B43B965E7494}" srcOrd="3" destOrd="0" presId="urn:microsoft.com/office/officeart/2005/8/layout/chevron1"/>
    <dgm:cxn modelId="{1381CA00-650F-4F22-95C3-82C37C13CE8D}" type="presParOf" srcId="{60105203-69E0-4DC7-A211-DFC20DCF97FC}" destId="{606F252B-CC32-4EB6-A257-30501A9FE0FE}" srcOrd="4" destOrd="0" presId="urn:microsoft.com/office/officeart/2005/8/layout/chevron1"/>
    <dgm:cxn modelId="{5D3E9FAC-E6FA-4996-B4C7-7886AB217D58}" type="presParOf" srcId="{60105203-69E0-4DC7-A211-DFC20DCF97FC}" destId="{DA132645-86C9-419A-8E57-BB911CE9DBFD}" srcOrd="5" destOrd="0" presId="urn:microsoft.com/office/officeart/2005/8/layout/chevron1"/>
    <dgm:cxn modelId="{062DE6E0-785A-4A3B-8058-B990EB785331}" type="presParOf" srcId="{60105203-69E0-4DC7-A211-DFC20DCF97FC}" destId="{CEE24A8D-F552-4043-8520-ED7C2F68852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B3FB84-7AC6-4F84-801D-2CFC3DF4981A}" type="doc">
      <dgm:prSet loTypeId="urn:microsoft.com/office/officeart/2005/8/layout/hProcess3" loCatId="process" qsTypeId="urn:microsoft.com/office/officeart/2005/8/quickstyle/simple1" qsCatId="simple" csTypeId="urn:microsoft.com/office/officeart/2005/8/colors/accent1_2" csCatId="accent1" phldr="1"/>
      <dgm:spPr/>
    </dgm:pt>
    <dgm:pt modelId="{C920859A-5BE1-4B21-A816-CC96D130B144}">
      <dgm:prSet phldrT="[Text]" custT="1"/>
      <dgm:spPr/>
      <dgm:t>
        <a:bodyPr/>
        <a:lstStyle/>
        <a:p>
          <a:r>
            <a:rPr lang="en-US" sz="2400" b="1"/>
            <a:t>Gather and analyze </a:t>
          </a:r>
        </a:p>
        <a:p>
          <a:r>
            <a:rPr lang="en-US" sz="2400" b="1"/>
            <a:t>school-level data.</a:t>
          </a:r>
        </a:p>
      </dgm:t>
      <dgm:extLst>
        <a:ext uri="{E40237B7-FDA0-4F09-8148-C483321AD2D9}">
          <dgm14:cNvPr xmlns:dgm14="http://schemas.microsoft.com/office/drawing/2010/diagram" id="0" name="" descr="Gather and analyze &#10;school-level data.&#10;"/>
        </a:ext>
      </dgm:extLst>
    </dgm:pt>
    <dgm:pt modelId="{88BD049E-587C-4E79-8B32-0820D8F941EA}" type="parTrans" cxnId="{65D62F8E-543B-41BA-9F17-D137170DC0B5}">
      <dgm:prSet/>
      <dgm:spPr/>
      <dgm:t>
        <a:bodyPr/>
        <a:lstStyle/>
        <a:p>
          <a:endParaRPr lang="en-US"/>
        </a:p>
      </dgm:t>
    </dgm:pt>
    <dgm:pt modelId="{8FFB08AD-DD69-45B3-B6E2-E8B0A90CC373}" type="sibTrans" cxnId="{65D62F8E-543B-41BA-9F17-D137170DC0B5}">
      <dgm:prSet/>
      <dgm:spPr/>
      <dgm:t>
        <a:bodyPr/>
        <a:lstStyle/>
        <a:p>
          <a:endParaRPr lang="en-US"/>
        </a:p>
      </dgm:t>
    </dgm:pt>
    <dgm:pt modelId="{AF5DB5EF-1397-48A7-9B0C-FAECE34728D9}" type="pres">
      <dgm:prSet presAssocID="{40B3FB84-7AC6-4F84-801D-2CFC3DF4981A}" presName="Name0" presStyleCnt="0">
        <dgm:presLayoutVars>
          <dgm:dir/>
          <dgm:animLvl val="lvl"/>
          <dgm:resizeHandles val="exact"/>
        </dgm:presLayoutVars>
      </dgm:prSet>
      <dgm:spPr/>
    </dgm:pt>
    <dgm:pt modelId="{54C45D88-9F05-415F-8807-6EBFB8149E2B}" type="pres">
      <dgm:prSet presAssocID="{40B3FB84-7AC6-4F84-801D-2CFC3DF4981A}" presName="dummy" presStyleCnt="0"/>
      <dgm:spPr/>
    </dgm:pt>
    <dgm:pt modelId="{18F99B19-82CF-44B5-ADBA-10827F195D3C}" type="pres">
      <dgm:prSet presAssocID="{40B3FB84-7AC6-4F84-801D-2CFC3DF4981A}" presName="linH" presStyleCnt="0"/>
      <dgm:spPr/>
    </dgm:pt>
    <dgm:pt modelId="{E2F05B12-D57C-40E3-A5A7-DBBE6C78F6C8}" type="pres">
      <dgm:prSet presAssocID="{40B3FB84-7AC6-4F84-801D-2CFC3DF4981A}" presName="padding1" presStyleCnt="0"/>
      <dgm:spPr/>
    </dgm:pt>
    <dgm:pt modelId="{B107E662-8A2D-4561-BA71-12059845FBA3}" type="pres">
      <dgm:prSet presAssocID="{C920859A-5BE1-4B21-A816-CC96D130B144}" presName="linV" presStyleCnt="0"/>
      <dgm:spPr/>
    </dgm:pt>
    <dgm:pt modelId="{14C95D40-173C-47A0-9C3D-8780E8C8C6A5}" type="pres">
      <dgm:prSet presAssocID="{C920859A-5BE1-4B21-A816-CC96D130B144}" presName="spVertical1" presStyleCnt="0"/>
      <dgm:spPr/>
    </dgm:pt>
    <dgm:pt modelId="{7CFC1814-FA4F-488B-8FC9-AB9BF8B28431}" type="pres">
      <dgm:prSet presAssocID="{C920859A-5BE1-4B21-A816-CC96D130B144}" presName="parTx" presStyleLbl="revTx" presStyleIdx="0" presStyleCnt="1">
        <dgm:presLayoutVars>
          <dgm:chMax val="0"/>
          <dgm:chPref val="0"/>
          <dgm:bulletEnabled val="1"/>
        </dgm:presLayoutVars>
      </dgm:prSet>
      <dgm:spPr/>
    </dgm:pt>
    <dgm:pt modelId="{B47F9AD9-B99C-43F2-BE92-7133763B8B76}" type="pres">
      <dgm:prSet presAssocID="{C920859A-5BE1-4B21-A816-CC96D130B144}" presName="spVertical2" presStyleCnt="0"/>
      <dgm:spPr/>
    </dgm:pt>
    <dgm:pt modelId="{ECC378C2-0EE3-4077-B6AA-025431DBC1D7}" type="pres">
      <dgm:prSet presAssocID="{C920859A-5BE1-4B21-A816-CC96D130B144}" presName="spVertical3" presStyleCnt="0"/>
      <dgm:spPr/>
    </dgm:pt>
    <dgm:pt modelId="{715F7E21-D0D1-41BF-A3DA-92759363F659}" type="pres">
      <dgm:prSet presAssocID="{40B3FB84-7AC6-4F84-801D-2CFC3DF4981A}" presName="padding2" presStyleCnt="0"/>
      <dgm:spPr/>
    </dgm:pt>
    <dgm:pt modelId="{6BCC58A0-8452-4EC2-9204-A60C2FBB63BD}" type="pres">
      <dgm:prSet presAssocID="{40B3FB84-7AC6-4F84-801D-2CFC3DF4981A}" presName="negArrow" presStyleCnt="0"/>
      <dgm:spPr/>
    </dgm:pt>
    <dgm:pt modelId="{60AD881A-2803-4B91-B613-2FFA556AA2AA}" type="pres">
      <dgm:prSet presAssocID="{40B3FB84-7AC6-4F84-801D-2CFC3DF4981A}" presName="backgroundArrow" presStyleLbl="node1" presStyleIdx="0" presStyleCnt="1" custLinFactNeighborX="-664" custLinFactNeighborY="352"/>
      <dgm:spPr>
        <a:solidFill>
          <a:schemeClr val="accent5"/>
        </a:solidFill>
      </dgm:spPr>
      <dgm:extLst>
        <a:ext uri="{E40237B7-FDA0-4F09-8148-C483321AD2D9}">
          <dgm14:cNvPr xmlns:dgm14="http://schemas.microsoft.com/office/drawing/2010/diagram" id="0" name="" descr="Step 1 from the framework. Gather and analyze school-level data. &#10;"/>
        </a:ext>
      </dgm:extLst>
    </dgm:pt>
  </dgm:ptLst>
  <dgm:cxnLst>
    <dgm:cxn modelId="{E1E27F77-18C8-4E92-B125-8B254DC7CDB6}" type="presOf" srcId="{40B3FB84-7AC6-4F84-801D-2CFC3DF4981A}" destId="{AF5DB5EF-1397-48A7-9B0C-FAECE34728D9}" srcOrd="0" destOrd="0" presId="urn:microsoft.com/office/officeart/2005/8/layout/hProcess3"/>
    <dgm:cxn modelId="{65D62F8E-543B-41BA-9F17-D137170DC0B5}" srcId="{40B3FB84-7AC6-4F84-801D-2CFC3DF4981A}" destId="{C920859A-5BE1-4B21-A816-CC96D130B144}" srcOrd="0" destOrd="0" parTransId="{88BD049E-587C-4E79-8B32-0820D8F941EA}" sibTransId="{8FFB08AD-DD69-45B3-B6E2-E8B0A90CC373}"/>
    <dgm:cxn modelId="{A48528D7-54D6-4F7B-A5AC-738658DDDCFB}" type="presOf" srcId="{C920859A-5BE1-4B21-A816-CC96D130B144}" destId="{7CFC1814-FA4F-488B-8FC9-AB9BF8B28431}" srcOrd="0" destOrd="0" presId="urn:microsoft.com/office/officeart/2005/8/layout/hProcess3"/>
    <dgm:cxn modelId="{2348795C-A863-4E0C-AA25-E3E7D6031736}" type="presParOf" srcId="{AF5DB5EF-1397-48A7-9B0C-FAECE34728D9}" destId="{54C45D88-9F05-415F-8807-6EBFB8149E2B}" srcOrd="0" destOrd="0" presId="urn:microsoft.com/office/officeart/2005/8/layout/hProcess3"/>
    <dgm:cxn modelId="{35A1E779-D4AC-4C84-8D70-6DDA9FB29574}" type="presParOf" srcId="{AF5DB5EF-1397-48A7-9B0C-FAECE34728D9}" destId="{18F99B19-82CF-44B5-ADBA-10827F195D3C}" srcOrd="1" destOrd="0" presId="urn:microsoft.com/office/officeart/2005/8/layout/hProcess3"/>
    <dgm:cxn modelId="{D8B90BD4-C9B1-4848-877A-1224DFCFC227}" type="presParOf" srcId="{18F99B19-82CF-44B5-ADBA-10827F195D3C}" destId="{E2F05B12-D57C-40E3-A5A7-DBBE6C78F6C8}" srcOrd="0" destOrd="0" presId="urn:microsoft.com/office/officeart/2005/8/layout/hProcess3"/>
    <dgm:cxn modelId="{E57D24C1-737D-4B0A-A9B8-5FD0ADEC8165}" type="presParOf" srcId="{18F99B19-82CF-44B5-ADBA-10827F195D3C}" destId="{B107E662-8A2D-4561-BA71-12059845FBA3}" srcOrd="1" destOrd="0" presId="urn:microsoft.com/office/officeart/2005/8/layout/hProcess3"/>
    <dgm:cxn modelId="{A1BFC505-008C-4058-801A-9E44D6C427A8}" type="presParOf" srcId="{B107E662-8A2D-4561-BA71-12059845FBA3}" destId="{14C95D40-173C-47A0-9C3D-8780E8C8C6A5}" srcOrd="0" destOrd="0" presId="urn:microsoft.com/office/officeart/2005/8/layout/hProcess3"/>
    <dgm:cxn modelId="{97EE0AE1-B25D-477A-AC9A-3E95093D7D55}" type="presParOf" srcId="{B107E662-8A2D-4561-BA71-12059845FBA3}" destId="{7CFC1814-FA4F-488B-8FC9-AB9BF8B28431}" srcOrd="1" destOrd="0" presId="urn:microsoft.com/office/officeart/2005/8/layout/hProcess3"/>
    <dgm:cxn modelId="{751BA624-5472-4A65-B48F-AFD0F2125A24}" type="presParOf" srcId="{B107E662-8A2D-4561-BA71-12059845FBA3}" destId="{B47F9AD9-B99C-43F2-BE92-7133763B8B76}" srcOrd="2" destOrd="0" presId="urn:microsoft.com/office/officeart/2005/8/layout/hProcess3"/>
    <dgm:cxn modelId="{2DA592D4-2CC8-4BD8-BE3F-95FBBF056BEA}" type="presParOf" srcId="{B107E662-8A2D-4561-BA71-12059845FBA3}" destId="{ECC378C2-0EE3-4077-B6AA-025431DBC1D7}" srcOrd="3" destOrd="0" presId="urn:microsoft.com/office/officeart/2005/8/layout/hProcess3"/>
    <dgm:cxn modelId="{AF1CC1C8-7894-4184-99A9-FFDB5F1D8ED6}" type="presParOf" srcId="{18F99B19-82CF-44B5-ADBA-10827F195D3C}" destId="{715F7E21-D0D1-41BF-A3DA-92759363F659}" srcOrd="2" destOrd="0" presId="urn:microsoft.com/office/officeart/2005/8/layout/hProcess3"/>
    <dgm:cxn modelId="{402C0251-4AFA-454C-B2F8-E9DF84C5FABF}" type="presParOf" srcId="{18F99B19-82CF-44B5-ADBA-10827F195D3C}" destId="{6BCC58A0-8452-4EC2-9204-A60C2FBB63BD}" srcOrd="3" destOrd="0" presId="urn:microsoft.com/office/officeart/2005/8/layout/hProcess3"/>
    <dgm:cxn modelId="{A4B432A8-9A66-4E4C-8D3A-C20D69EF273D}" type="presParOf" srcId="{18F99B19-82CF-44B5-ADBA-10827F195D3C}" destId="{60AD881A-2803-4B91-B613-2FFA556AA2AA}"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10ACA7-B34C-4A90-A7A8-174D2237FC1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A735650-3A16-427C-8E90-C256955EE1A3}">
      <dgm:prSet custT="1"/>
      <dgm:spPr/>
      <dgm:t>
        <a:bodyPr/>
        <a:lstStyle/>
        <a:p>
          <a:pPr>
            <a:lnSpc>
              <a:spcPct val="100000"/>
            </a:lnSpc>
          </a:pPr>
          <a:r>
            <a:rPr lang="en-US" sz="2400" dirty="0"/>
            <a:t>Human Resources Department	</a:t>
          </a:r>
        </a:p>
      </dgm:t>
    </dgm:pt>
    <dgm:pt modelId="{FE769AC9-66BC-4D51-A8E9-CB01308DE047}" type="parTrans" cxnId="{43C2D64C-74B9-4CF0-BE53-FA3E96DC750C}">
      <dgm:prSet/>
      <dgm:spPr/>
      <dgm:t>
        <a:bodyPr/>
        <a:lstStyle/>
        <a:p>
          <a:endParaRPr lang="en-US"/>
        </a:p>
      </dgm:t>
    </dgm:pt>
    <dgm:pt modelId="{32CE1D87-B519-4604-A6A7-7A2095BE48B5}" type="sibTrans" cxnId="{43C2D64C-74B9-4CF0-BE53-FA3E96DC750C}">
      <dgm:prSet/>
      <dgm:spPr/>
      <dgm:t>
        <a:bodyPr/>
        <a:lstStyle/>
        <a:p>
          <a:endParaRPr lang="en-US"/>
        </a:p>
      </dgm:t>
    </dgm:pt>
    <dgm:pt modelId="{683BCBAF-2788-471A-9095-40D3582705BF}">
      <dgm:prSet custT="1"/>
      <dgm:spPr/>
      <dgm:t>
        <a:bodyPr/>
        <a:lstStyle/>
        <a:p>
          <a:pPr>
            <a:lnSpc>
              <a:spcPct val="100000"/>
            </a:lnSpc>
          </a:pPr>
          <a:r>
            <a:rPr lang="en-US" sz="2400" dirty="0"/>
            <a:t>Teacher Principal Coaches     	      </a:t>
          </a:r>
        </a:p>
      </dgm:t>
    </dgm:pt>
    <dgm:pt modelId="{FC1AA55F-FA3F-4A91-BC29-D04DDCBB35A8}" type="parTrans" cxnId="{65E3884F-3CC8-4F5E-A52C-D59D19B14860}">
      <dgm:prSet/>
      <dgm:spPr/>
      <dgm:t>
        <a:bodyPr/>
        <a:lstStyle/>
        <a:p>
          <a:endParaRPr lang="en-US"/>
        </a:p>
      </dgm:t>
    </dgm:pt>
    <dgm:pt modelId="{C42CEA62-EF21-4C0F-A025-57C232AF9704}" type="sibTrans" cxnId="{65E3884F-3CC8-4F5E-A52C-D59D19B14860}">
      <dgm:prSet/>
      <dgm:spPr/>
      <dgm:t>
        <a:bodyPr/>
        <a:lstStyle/>
        <a:p>
          <a:endParaRPr lang="en-US"/>
        </a:p>
      </dgm:t>
    </dgm:pt>
    <dgm:pt modelId="{3EB63A43-0461-4974-8EA0-FC2B5E2AAEF4}">
      <dgm:prSet/>
      <dgm:spPr/>
      <dgm:t>
        <a:bodyPr/>
        <a:lstStyle/>
        <a:p>
          <a:pPr>
            <a:lnSpc>
              <a:spcPct val="100000"/>
            </a:lnSpc>
          </a:pPr>
          <a:r>
            <a:rPr lang="en-US" dirty="0"/>
            <a:t>Curriculum and Instruction</a:t>
          </a:r>
        </a:p>
      </dgm:t>
    </dgm:pt>
    <dgm:pt modelId="{71F7B6E7-4CD0-402F-B4DF-4DFD6E63FE60}" type="parTrans" cxnId="{E02E90FD-0E65-486E-9144-44A6ABEBD610}">
      <dgm:prSet/>
      <dgm:spPr/>
      <dgm:t>
        <a:bodyPr/>
        <a:lstStyle/>
        <a:p>
          <a:endParaRPr lang="en-US"/>
        </a:p>
      </dgm:t>
    </dgm:pt>
    <dgm:pt modelId="{3310A06F-BDFB-47BE-B251-6DB46FAAEABA}" type="sibTrans" cxnId="{E02E90FD-0E65-486E-9144-44A6ABEBD610}">
      <dgm:prSet/>
      <dgm:spPr/>
      <dgm:t>
        <a:bodyPr/>
        <a:lstStyle/>
        <a:p>
          <a:endParaRPr lang="en-US"/>
        </a:p>
      </dgm:t>
    </dgm:pt>
    <dgm:pt modelId="{0D6A74AA-F80D-4809-8B58-E92B3315C4EA}">
      <dgm:prSet/>
      <dgm:spPr/>
      <dgm:t>
        <a:bodyPr/>
        <a:lstStyle/>
        <a:p>
          <a:pPr>
            <a:lnSpc>
              <a:spcPct val="100000"/>
            </a:lnSpc>
          </a:pPr>
          <a:r>
            <a:rPr lang="en-US" dirty="0"/>
            <a:t>Finance</a:t>
          </a:r>
        </a:p>
      </dgm:t>
    </dgm:pt>
    <dgm:pt modelId="{06497E17-B125-4544-8127-0DE2A9ED3A01}" type="parTrans" cxnId="{266AFD15-E631-47B0-B23C-F54F813ED943}">
      <dgm:prSet/>
      <dgm:spPr/>
      <dgm:t>
        <a:bodyPr/>
        <a:lstStyle/>
        <a:p>
          <a:endParaRPr lang="en-US"/>
        </a:p>
      </dgm:t>
    </dgm:pt>
    <dgm:pt modelId="{7914E777-43F6-4BD5-A361-758C8635092F}" type="sibTrans" cxnId="{266AFD15-E631-47B0-B23C-F54F813ED943}">
      <dgm:prSet/>
      <dgm:spPr/>
      <dgm:t>
        <a:bodyPr/>
        <a:lstStyle/>
        <a:p>
          <a:endParaRPr lang="en-US"/>
        </a:p>
      </dgm:t>
    </dgm:pt>
    <dgm:pt modelId="{1E6092E8-1616-44FC-B2C9-32721706BF90}">
      <dgm:prSet/>
      <dgm:spPr/>
      <dgm:t>
        <a:bodyPr/>
        <a:lstStyle/>
        <a:p>
          <a:pPr>
            <a:lnSpc>
              <a:spcPct val="100000"/>
            </a:lnSpc>
          </a:pPr>
          <a:r>
            <a:rPr lang="en-US" dirty="0"/>
            <a:t>Data and Assessment</a:t>
          </a:r>
        </a:p>
      </dgm:t>
    </dgm:pt>
    <dgm:pt modelId="{784C2A76-A5B8-4D13-8648-F67233557C8E}" type="parTrans" cxnId="{2869C19F-1C95-4842-A1ED-A9CD916EEC4A}">
      <dgm:prSet/>
      <dgm:spPr/>
      <dgm:t>
        <a:bodyPr/>
        <a:lstStyle/>
        <a:p>
          <a:endParaRPr lang="en-US"/>
        </a:p>
      </dgm:t>
    </dgm:pt>
    <dgm:pt modelId="{341E8C1F-15CB-4330-91CE-9152AFAEC696}" type="sibTrans" cxnId="{2869C19F-1C95-4842-A1ED-A9CD916EEC4A}">
      <dgm:prSet/>
      <dgm:spPr/>
      <dgm:t>
        <a:bodyPr/>
        <a:lstStyle/>
        <a:p>
          <a:endParaRPr lang="en-US"/>
        </a:p>
      </dgm:t>
    </dgm:pt>
    <dgm:pt modelId="{260EDC6F-198F-47AE-A808-F69831D979D6}" type="pres">
      <dgm:prSet presAssocID="{BA10ACA7-B34C-4A90-A7A8-174D2237FC1F}" presName="root" presStyleCnt="0">
        <dgm:presLayoutVars>
          <dgm:dir/>
          <dgm:resizeHandles val="exact"/>
        </dgm:presLayoutVars>
      </dgm:prSet>
      <dgm:spPr/>
    </dgm:pt>
    <dgm:pt modelId="{B7AD05C5-BCCD-487D-B016-00E372F8C017}" type="pres">
      <dgm:prSet presAssocID="{9A735650-3A16-427C-8E90-C256955EE1A3}" presName="compNode" presStyleCnt="0"/>
      <dgm:spPr/>
    </dgm:pt>
    <dgm:pt modelId="{8C72372E-527D-438E-83D8-93EC9C568BCB}" type="pres">
      <dgm:prSet presAssocID="{9A735650-3A16-427C-8E90-C256955EE1A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53671CDD-5473-4379-A25C-C6E914700DC4}" type="pres">
      <dgm:prSet presAssocID="{9A735650-3A16-427C-8E90-C256955EE1A3}" presName="spaceRect" presStyleCnt="0"/>
      <dgm:spPr/>
    </dgm:pt>
    <dgm:pt modelId="{F1E6A3FA-5EC6-4921-8698-116999C3449A}" type="pres">
      <dgm:prSet presAssocID="{9A735650-3A16-427C-8E90-C256955EE1A3}" presName="textRect" presStyleLbl="revTx" presStyleIdx="0" presStyleCnt="5">
        <dgm:presLayoutVars>
          <dgm:chMax val="1"/>
          <dgm:chPref val="1"/>
        </dgm:presLayoutVars>
      </dgm:prSet>
      <dgm:spPr/>
    </dgm:pt>
    <dgm:pt modelId="{D8605353-A8B9-4EE6-A8ED-6E6C1DFA34A7}" type="pres">
      <dgm:prSet presAssocID="{32CE1D87-B519-4604-A6A7-7A2095BE48B5}" presName="sibTrans" presStyleCnt="0"/>
      <dgm:spPr/>
    </dgm:pt>
    <dgm:pt modelId="{728F9151-E5D0-40F3-8855-CD0514620628}" type="pres">
      <dgm:prSet presAssocID="{683BCBAF-2788-471A-9095-40D3582705BF}" presName="compNode" presStyleCnt="0"/>
      <dgm:spPr/>
    </dgm:pt>
    <dgm:pt modelId="{64D04492-741B-4172-8066-D4569FB3954A}" type="pres">
      <dgm:prSet presAssocID="{683BCBAF-2788-471A-9095-40D3582705B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C15A7A0A-E99B-4A59-BCD3-369EA7018232}" type="pres">
      <dgm:prSet presAssocID="{683BCBAF-2788-471A-9095-40D3582705BF}" presName="spaceRect" presStyleCnt="0"/>
      <dgm:spPr/>
    </dgm:pt>
    <dgm:pt modelId="{06C62D1C-D878-4BC0-B2D8-BC4A10888AEC}" type="pres">
      <dgm:prSet presAssocID="{683BCBAF-2788-471A-9095-40D3582705BF}" presName="textRect" presStyleLbl="revTx" presStyleIdx="1" presStyleCnt="5">
        <dgm:presLayoutVars>
          <dgm:chMax val="1"/>
          <dgm:chPref val="1"/>
        </dgm:presLayoutVars>
      </dgm:prSet>
      <dgm:spPr/>
    </dgm:pt>
    <dgm:pt modelId="{6029A0C2-9E1D-4522-93F7-68C14CFAAFA6}" type="pres">
      <dgm:prSet presAssocID="{C42CEA62-EF21-4C0F-A025-57C232AF9704}" presName="sibTrans" presStyleCnt="0"/>
      <dgm:spPr/>
    </dgm:pt>
    <dgm:pt modelId="{1F9F7F28-AE4E-4780-A8C2-AFDDF6136830}" type="pres">
      <dgm:prSet presAssocID="{3EB63A43-0461-4974-8EA0-FC2B5E2AAEF4}" presName="compNode" presStyleCnt="0"/>
      <dgm:spPr/>
    </dgm:pt>
    <dgm:pt modelId="{53682D99-691E-48C3-B42C-B8FF6BF1F778}" type="pres">
      <dgm:prSet presAssocID="{3EB63A43-0461-4974-8EA0-FC2B5E2AAE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033046D4-F685-42D8-ABC0-F06F37ADE0BD}" type="pres">
      <dgm:prSet presAssocID="{3EB63A43-0461-4974-8EA0-FC2B5E2AAEF4}" presName="spaceRect" presStyleCnt="0"/>
      <dgm:spPr/>
    </dgm:pt>
    <dgm:pt modelId="{F85E8F77-867B-4FA5-ADE1-305FBF732B26}" type="pres">
      <dgm:prSet presAssocID="{3EB63A43-0461-4974-8EA0-FC2B5E2AAEF4}" presName="textRect" presStyleLbl="revTx" presStyleIdx="2" presStyleCnt="5">
        <dgm:presLayoutVars>
          <dgm:chMax val="1"/>
          <dgm:chPref val="1"/>
        </dgm:presLayoutVars>
      </dgm:prSet>
      <dgm:spPr/>
    </dgm:pt>
    <dgm:pt modelId="{4C83BFAD-BB66-4078-A9B8-894D2630ACB6}" type="pres">
      <dgm:prSet presAssocID="{3310A06F-BDFB-47BE-B251-6DB46FAAEABA}" presName="sibTrans" presStyleCnt="0"/>
      <dgm:spPr/>
    </dgm:pt>
    <dgm:pt modelId="{D57CE613-2F81-480F-AC9C-C441F6B1BA6D}" type="pres">
      <dgm:prSet presAssocID="{0D6A74AA-F80D-4809-8B58-E92B3315C4EA}" presName="compNode" presStyleCnt="0"/>
      <dgm:spPr/>
    </dgm:pt>
    <dgm:pt modelId="{3F94F356-4F8E-431B-BB06-03638891C79D}" type="pres">
      <dgm:prSet presAssocID="{0D6A74AA-F80D-4809-8B58-E92B3315C4E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FC74C9C1-638D-4DE9-B1FA-A7F61C140EF6}" type="pres">
      <dgm:prSet presAssocID="{0D6A74AA-F80D-4809-8B58-E92B3315C4EA}" presName="spaceRect" presStyleCnt="0"/>
      <dgm:spPr/>
    </dgm:pt>
    <dgm:pt modelId="{150543EA-BEC4-4DAC-8B9C-C6D44C6A72CD}" type="pres">
      <dgm:prSet presAssocID="{0D6A74AA-F80D-4809-8B58-E92B3315C4EA}" presName="textRect" presStyleLbl="revTx" presStyleIdx="3" presStyleCnt="5">
        <dgm:presLayoutVars>
          <dgm:chMax val="1"/>
          <dgm:chPref val="1"/>
        </dgm:presLayoutVars>
      </dgm:prSet>
      <dgm:spPr/>
    </dgm:pt>
    <dgm:pt modelId="{A3BE525F-1FCC-42F8-9850-8A548A04E426}" type="pres">
      <dgm:prSet presAssocID="{7914E777-43F6-4BD5-A361-758C8635092F}" presName="sibTrans" presStyleCnt="0"/>
      <dgm:spPr/>
    </dgm:pt>
    <dgm:pt modelId="{7298A396-33E1-42CB-9D95-C408A96D4410}" type="pres">
      <dgm:prSet presAssocID="{1E6092E8-1616-44FC-B2C9-32721706BF90}" presName="compNode" presStyleCnt="0"/>
      <dgm:spPr/>
    </dgm:pt>
    <dgm:pt modelId="{48C41E58-AFB0-4379-9FCE-6336A4174F28}" type="pres">
      <dgm:prSet presAssocID="{1E6092E8-1616-44FC-B2C9-32721706BF9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7E50F27D-9AC8-4996-B587-6962E5D1C503}" type="pres">
      <dgm:prSet presAssocID="{1E6092E8-1616-44FC-B2C9-32721706BF90}" presName="spaceRect" presStyleCnt="0"/>
      <dgm:spPr/>
    </dgm:pt>
    <dgm:pt modelId="{E6B00041-E2AB-4F39-80EA-844C69ECA751}" type="pres">
      <dgm:prSet presAssocID="{1E6092E8-1616-44FC-B2C9-32721706BF90}" presName="textRect" presStyleLbl="revTx" presStyleIdx="4" presStyleCnt="5">
        <dgm:presLayoutVars>
          <dgm:chMax val="1"/>
          <dgm:chPref val="1"/>
        </dgm:presLayoutVars>
      </dgm:prSet>
      <dgm:spPr/>
    </dgm:pt>
  </dgm:ptLst>
  <dgm:cxnLst>
    <dgm:cxn modelId="{266AFD15-E631-47B0-B23C-F54F813ED943}" srcId="{BA10ACA7-B34C-4A90-A7A8-174D2237FC1F}" destId="{0D6A74AA-F80D-4809-8B58-E92B3315C4EA}" srcOrd="3" destOrd="0" parTransId="{06497E17-B125-4544-8127-0DE2A9ED3A01}" sibTransId="{7914E777-43F6-4BD5-A361-758C8635092F}"/>
    <dgm:cxn modelId="{78C0971B-9FAB-485C-BB18-48C122472FDB}" type="presOf" srcId="{3EB63A43-0461-4974-8EA0-FC2B5E2AAEF4}" destId="{F85E8F77-867B-4FA5-ADE1-305FBF732B26}" srcOrd="0" destOrd="0" presId="urn:microsoft.com/office/officeart/2018/2/layout/IconLabelList"/>
    <dgm:cxn modelId="{8D79D134-9BB0-429E-BB78-6D83D46617B3}" type="presOf" srcId="{9A735650-3A16-427C-8E90-C256955EE1A3}" destId="{F1E6A3FA-5EC6-4921-8698-116999C3449A}" srcOrd="0" destOrd="0" presId="urn:microsoft.com/office/officeart/2018/2/layout/IconLabelList"/>
    <dgm:cxn modelId="{43C2D64C-74B9-4CF0-BE53-FA3E96DC750C}" srcId="{BA10ACA7-B34C-4A90-A7A8-174D2237FC1F}" destId="{9A735650-3A16-427C-8E90-C256955EE1A3}" srcOrd="0" destOrd="0" parTransId="{FE769AC9-66BC-4D51-A8E9-CB01308DE047}" sibTransId="{32CE1D87-B519-4604-A6A7-7A2095BE48B5}"/>
    <dgm:cxn modelId="{65E3884F-3CC8-4F5E-A52C-D59D19B14860}" srcId="{BA10ACA7-B34C-4A90-A7A8-174D2237FC1F}" destId="{683BCBAF-2788-471A-9095-40D3582705BF}" srcOrd="1" destOrd="0" parTransId="{FC1AA55F-FA3F-4A91-BC29-D04DDCBB35A8}" sibTransId="{C42CEA62-EF21-4C0F-A025-57C232AF9704}"/>
    <dgm:cxn modelId="{C2DD7F88-BCA2-4C33-B39E-C6CF0FDBEA73}" type="presOf" srcId="{1E6092E8-1616-44FC-B2C9-32721706BF90}" destId="{E6B00041-E2AB-4F39-80EA-844C69ECA751}" srcOrd="0" destOrd="0" presId="urn:microsoft.com/office/officeart/2018/2/layout/IconLabelList"/>
    <dgm:cxn modelId="{2869C19F-1C95-4842-A1ED-A9CD916EEC4A}" srcId="{BA10ACA7-B34C-4A90-A7A8-174D2237FC1F}" destId="{1E6092E8-1616-44FC-B2C9-32721706BF90}" srcOrd="4" destOrd="0" parTransId="{784C2A76-A5B8-4D13-8648-F67233557C8E}" sibTransId="{341E8C1F-15CB-4330-91CE-9152AFAEC696}"/>
    <dgm:cxn modelId="{26A5D09F-C58C-4F75-B76F-62B0E3A30DEF}" type="presOf" srcId="{683BCBAF-2788-471A-9095-40D3582705BF}" destId="{06C62D1C-D878-4BC0-B2D8-BC4A10888AEC}" srcOrd="0" destOrd="0" presId="urn:microsoft.com/office/officeart/2018/2/layout/IconLabelList"/>
    <dgm:cxn modelId="{934A68D5-8096-477D-8278-056E127DE3A8}" type="presOf" srcId="{0D6A74AA-F80D-4809-8B58-E92B3315C4EA}" destId="{150543EA-BEC4-4DAC-8B9C-C6D44C6A72CD}" srcOrd="0" destOrd="0" presId="urn:microsoft.com/office/officeart/2018/2/layout/IconLabelList"/>
    <dgm:cxn modelId="{6BAC75D6-A46C-4E7C-8704-EADFCEFCADBA}" type="presOf" srcId="{BA10ACA7-B34C-4A90-A7A8-174D2237FC1F}" destId="{260EDC6F-198F-47AE-A808-F69831D979D6}" srcOrd="0" destOrd="0" presId="urn:microsoft.com/office/officeart/2018/2/layout/IconLabelList"/>
    <dgm:cxn modelId="{E02E90FD-0E65-486E-9144-44A6ABEBD610}" srcId="{BA10ACA7-B34C-4A90-A7A8-174D2237FC1F}" destId="{3EB63A43-0461-4974-8EA0-FC2B5E2AAEF4}" srcOrd="2" destOrd="0" parTransId="{71F7B6E7-4CD0-402F-B4DF-4DFD6E63FE60}" sibTransId="{3310A06F-BDFB-47BE-B251-6DB46FAAEABA}"/>
    <dgm:cxn modelId="{DCE574BA-C463-45E0-9BEF-BF9768C5E52B}" type="presParOf" srcId="{260EDC6F-198F-47AE-A808-F69831D979D6}" destId="{B7AD05C5-BCCD-487D-B016-00E372F8C017}" srcOrd="0" destOrd="0" presId="urn:microsoft.com/office/officeart/2018/2/layout/IconLabelList"/>
    <dgm:cxn modelId="{D2445E47-4EAA-47C1-B8AA-A2992741C895}" type="presParOf" srcId="{B7AD05C5-BCCD-487D-B016-00E372F8C017}" destId="{8C72372E-527D-438E-83D8-93EC9C568BCB}" srcOrd="0" destOrd="0" presId="urn:microsoft.com/office/officeart/2018/2/layout/IconLabelList"/>
    <dgm:cxn modelId="{7367CF8F-C950-40D2-8A0D-69BD31FBE8CA}" type="presParOf" srcId="{B7AD05C5-BCCD-487D-B016-00E372F8C017}" destId="{53671CDD-5473-4379-A25C-C6E914700DC4}" srcOrd="1" destOrd="0" presId="urn:microsoft.com/office/officeart/2018/2/layout/IconLabelList"/>
    <dgm:cxn modelId="{0F02523E-FD6C-49E2-80D6-8DF18BA86393}" type="presParOf" srcId="{B7AD05C5-BCCD-487D-B016-00E372F8C017}" destId="{F1E6A3FA-5EC6-4921-8698-116999C3449A}" srcOrd="2" destOrd="0" presId="urn:microsoft.com/office/officeart/2018/2/layout/IconLabelList"/>
    <dgm:cxn modelId="{4955B762-89E7-49AB-8DD3-5AA683DF97A4}" type="presParOf" srcId="{260EDC6F-198F-47AE-A808-F69831D979D6}" destId="{D8605353-A8B9-4EE6-A8ED-6E6C1DFA34A7}" srcOrd="1" destOrd="0" presId="urn:microsoft.com/office/officeart/2018/2/layout/IconLabelList"/>
    <dgm:cxn modelId="{D5BDE693-AABB-4EF3-AF38-4C2CA306E803}" type="presParOf" srcId="{260EDC6F-198F-47AE-A808-F69831D979D6}" destId="{728F9151-E5D0-40F3-8855-CD0514620628}" srcOrd="2" destOrd="0" presId="urn:microsoft.com/office/officeart/2018/2/layout/IconLabelList"/>
    <dgm:cxn modelId="{AC174CE7-2F10-4F2B-BD94-FF8AEC0F7847}" type="presParOf" srcId="{728F9151-E5D0-40F3-8855-CD0514620628}" destId="{64D04492-741B-4172-8066-D4569FB3954A}" srcOrd="0" destOrd="0" presId="urn:microsoft.com/office/officeart/2018/2/layout/IconLabelList"/>
    <dgm:cxn modelId="{BE782F93-57AC-4439-9882-7F79D5DEAE5B}" type="presParOf" srcId="{728F9151-E5D0-40F3-8855-CD0514620628}" destId="{C15A7A0A-E99B-4A59-BCD3-369EA7018232}" srcOrd="1" destOrd="0" presId="urn:microsoft.com/office/officeart/2018/2/layout/IconLabelList"/>
    <dgm:cxn modelId="{2ED714E7-7294-4306-BB58-A7F9DAF2B0B2}" type="presParOf" srcId="{728F9151-E5D0-40F3-8855-CD0514620628}" destId="{06C62D1C-D878-4BC0-B2D8-BC4A10888AEC}" srcOrd="2" destOrd="0" presId="urn:microsoft.com/office/officeart/2018/2/layout/IconLabelList"/>
    <dgm:cxn modelId="{CDCB9CE6-CF59-4252-B7F7-DA5AE1C10CA5}" type="presParOf" srcId="{260EDC6F-198F-47AE-A808-F69831D979D6}" destId="{6029A0C2-9E1D-4522-93F7-68C14CFAAFA6}" srcOrd="3" destOrd="0" presId="urn:microsoft.com/office/officeart/2018/2/layout/IconLabelList"/>
    <dgm:cxn modelId="{46E95B0E-EE12-4961-B2A2-C3D57639C2D3}" type="presParOf" srcId="{260EDC6F-198F-47AE-A808-F69831D979D6}" destId="{1F9F7F28-AE4E-4780-A8C2-AFDDF6136830}" srcOrd="4" destOrd="0" presId="urn:microsoft.com/office/officeart/2018/2/layout/IconLabelList"/>
    <dgm:cxn modelId="{D854C025-085C-48D6-9DCA-241B12095488}" type="presParOf" srcId="{1F9F7F28-AE4E-4780-A8C2-AFDDF6136830}" destId="{53682D99-691E-48C3-B42C-B8FF6BF1F778}" srcOrd="0" destOrd="0" presId="urn:microsoft.com/office/officeart/2018/2/layout/IconLabelList"/>
    <dgm:cxn modelId="{571984C6-6A4D-4835-89E9-42EBFBA254B8}" type="presParOf" srcId="{1F9F7F28-AE4E-4780-A8C2-AFDDF6136830}" destId="{033046D4-F685-42D8-ABC0-F06F37ADE0BD}" srcOrd="1" destOrd="0" presId="urn:microsoft.com/office/officeart/2018/2/layout/IconLabelList"/>
    <dgm:cxn modelId="{5B0F1E8A-CF85-4B3D-851A-9DB7110416A7}" type="presParOf" srcId="{1F9F7F28-AE4E-4780-A8C2-AFDDF6136830}" destId="{F85E8F77-867B-4FA5-ADE1-305FBF732B26}" srcOrd="2" destOrd="0" presId="urn:microsoft.com/office/officeart/2018/2/layout/IconLabelList"/>
    <dgm:cxn modelId="{2F1A2D3A-B168-42B3-8F3B-C1AEED3EEC29}" type="presParOf" srcId="{260EDC6F-198F-47AE-A808-F69831D979D6}" destId="{4C83BFAD-BB66-4078-A9B8-894D2630ACB6}" srcOrd="5" destOrd="0" presId="urn:microsoft.com/office/officeart/2018/2/layout/IconLabelList"/>
    <dgm:cxn modelId="{C9AA2EDA-5941-4B9D-96BE-84A491B145C6}" type="presParOf" srcId="{260EDC6F-198F-47AE-A808-F69831D979D6}" destId="{D57CE613-2F81-480F-AC9C-C441F6B1BA6D}" srcOrd="6" destOrd="0" presId="urn:microsoft.com/office/officeart/2018/2/layout/IconLabelList"/>
    <dgm:cxn modelId="{54BF009F-2EC1-48D0-9509-B6D8AD6F4CF5}" type="presParOf" srcId="{D57CE613-2F81-480F-AC9C-C441F6B1BA6D}" destId="{3F94F356-4F8E-431B-BB06-03638891C79D}" srcOrd="0" destOrd="0" presId="urn:microsoft.com/office/officeart/2018/2/layout/IconLabelList"/>
    <dgm:cxn modelId="{CDA7EA95-470C-444D-88E1-8EAFF8DF86E4}" type="presParOf" srcId="{D57CE613-2F81-480F-AC9C-C441F6B1BA6D}" destId="{FC74C9C1-638D-4DE9-B1FA-A7F61C140EF6}" srcOrd="1" destOrd="0" presId="urn:microsoft.com/office/officeart/2018/2/layout/IconLabelList"/>
    <dgm:cxn modelId="{9A544078-6A4A-4614-A7C4-FE9DC5493E24}" type="presParOf" srcId="{D57CE613-2F81-480F-AC9C-C441F6B1BA6D}" destId="{150543EA-BEC4-4DAC-8B9C-C6D44C6A72CD}" srcOrd="2" destOrd="0" presId="urn:microsoft.com/office/officeart/2018/2/layout/IconLabelList"/>
    <dgm:cxn modelId="{41F3578D-5F4E-4D14-AA19-1DC6A4DD69CF}" type="presParOf" srcId="{260EDC6F-198F-47AE-A808-F69831D979D6}" destId="{A3BE525F-1FCC-42F8-9850-8A548A04E426}" srcOrd="7" destOrd="0" presId="urn:microsoft.com/office/officeart/2018/2/layout/IconLabelList"/>
    <dgm:cxn modelId="{468743C0-D7F1-417D-A032-F34D53DA1431}" type="presParOf" srcId="{260EDC6F-198F-47AE-A808-F69831D979D6}" destId="{7298A396-33E1-42CB-9D95-C408A96D4410}" srcOrd="8" destOrd="0" presId="urn:microsoft.com/office/officeart/2018/2/layout/IconLabelList"/>
    <dgm:cxn modelId="{23F1F6F9-AE10-4B09-8BD0-5999F624FAE5}" type="presParOf" srcId="{7298A396-33E1-42CB-9D95-C408A96D4410}" destId="{48C41E58-AFB0-4379-9FCE-6336A4174F28}" srcOrd="0" destOrd="0" presId="urn:microsoft.com/office/officeart/2018/2/layout/IconLabelList"/>
    <dgm:cxn modelId="{10060D62-C65E-433D-8DF2-B2C2029E1E0D}" type="presParOf" srcId="{7298A396-33E1-42CB-9D95-C408A96D4410}" destId="{7E50F27D-9AC8-4996-B587-6962E5D1C503}" srcOrd="1" destOrd="0" presId="urn:microsoft.com/office/officeart/2018/2/layout/IconLabelList"/>
    <dgm:cxn modelId="{E324AC8C-C12F-4BCF-8DEA-72967672F949}" type="presParOf" srcId="{7298A396-33E1-42CB-9D95-C408A96D4410}" destId="{E6B00041-E2AB-4F39-80EA-844C69ECA75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517556-B27A-44E6-BF64-10F41456A538}" type="doc">
      <dgm:prSet loTypeId="urn:microsoft.com/office/officeart/2005/8/layout/chevron1" loCatId="process" qsTypeId="urn:microsoft.com/office/officeart/2005/8/quickstyle/simple1" qsCatId="simple" csTypeId="urn:microsoft.com/office/officeart/2005/8/colors/accent1_2" csCatId="accent1" phldr="1"/>
      <dgm:spPr/>
    </dgm:pt>
    <dgm:pt modelId="{D25B63AE-CE30-41B3-9A8B-4917741C7BE8}">
      <dgm:prSet phldrT="[Text]"/>
      <dgm:spPr>
        <a:solidFill>
          <a:srgbClr val="BA3CBD"/>
        </a:solidFill>
      </dgm:spPr>
      <dgm:t>
        <a:bodyPr/>
        <a:lstStyle/>
        <a:p>
          <a:r>
            <a:rPr lang="en-US" dirty="0"/>
            <a:t>Identify strategies, goals, timelines</a:t>
          </a:r>
        </a:p>
      </dgm:t>
    </dgm:pt>
    <dgm:pt modelId="{2D61E1F5-7135-4A16-9F31-45B263711CCE}" type="parTrans" cxnId="{991F53BD-FC9C-45F1-AB27-9E52681F9A55}">
      <dgm:prSet/>
      <dgm:spPr/>
      <dgm:t>
        <a:bodyPr/>
        <a:lstStyle/>
        <a:p>
          <a:endParaRPr lang="en-US"/>
        </a:p>
      </dgm:t>
    </dgm:pt>
    <dgm:pt modelId="{3ED526FD-D0E6-4B7A-A146-54BFD41D7E25}" type="sibTrans" cxnId="{991F53BD-FC9C-45F1-AB27-9E52681F9A55}">
      <dgm:prSet/>
      <dgm:spPr/>
      <dgm:t>
        <a:bodyPr/>
        <a:lstStyle/>
        <a:p>
          <a:endParaRPr lang="en-US"/>
        </a:p>
      </dgm:t>
    </dgm:pt>
    <dgm:pt modelId="{D10BD00F-7314-4966-A84B-CDF266E607A9}" type="pres">
      <dgm:prSet presAssocID="{9C517556-B27A-44E6-BF64-10F41456A538}" presName="Name0" presStyleCnt="0">
        <dgm:presLayoutVars>
          <dgm:dir/>
          <dgm:animLvl val="lvl"/>
          <dgm:resizeHandles val="exact"/>
        </dgm:presLayoutVars>
      </dgm:prSet>
      <dgm:spPr/>
    </dgm:pt>
    <dgm:pt modelId="{82F65533-A122-4C11-B789-6F3556145A6C}" type="pres">
      <dgm:prSet presAssocID="{D25B63AE-CE30-41B3-9A8B-4917741C7BE8}" presName="parTxOnly" presStyleLbl="node1" presStyleIdx="0" presStyleCnt="1">
        <dgm:presLayoutVars>
          <dgm:chMax val="0"/>
          <dgm:chPref val="0"/>
          <dgm:bulletEnabled val="1"/>
        </dgm:presLayoutVars>
      </dgm:prSet>
      <dgm:spPr/>
    </dgm:pt>
  </dgm:ptLst>
  <dgm:cxnLst>
    <dgm:cxn modelId="{72771E67-7E13-4209-BAE3-09FC71B55C44}" type="presOf" srcId="{D25B63AE-CE30-41B3-9A8B-4917741C7BE8}" destId="{82F65533-A122-4C11-B789-6F3556145A6C}" srcOrd="0" destOrd="0" presId="urn:microsoft.com/office/officeart/2005/8/layout/chevron1"/>
    <dgm:cxn modelId="{CD421394-2AEF-4325-9CB6-941A2BC98689}" type="presOf" srcId="{9C517556-B27A-44E6-BF64-10F41456A538}" destId="{D10BD00F-7314-4966-A84B-CDF266E607A9}" srcOrd="0" destOrd="0" presId="urn:microsoft.com/office/officeart/2005/8/layout/chevron1"/>
    <dgm:cxn modelId="{991F53BD-FC9C-45F1-AB27-9E52681F9A55}" srcId="{9C517556-B27A-44E6-BF64-10F41456A538}" destId="{D25B63AE-CE30-41B3-9A8B-4917741C7BE8}" srcOrd="0" destOrd="0" parTransId="{2D61E1F5-7135-4A16-9F31-45B263711CCE}" sibTransId="{3ED526FD-D0E6-4B7A-A146-54BFD41D7E25}"/>
    <dgm:cxn modelId="{ED5341CF-BD9B-4D92-B289-DBED2D69E490}" type="presParOf" srcId="{D10BD00F-7314-4966-A84B-CDF266E607A9}" destId="{82F65533-A122-4C11-B789-6F3556145A6C}"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2C8A8-A9FB-48F8-8460-EF1E0503074B}">
      <dsp:nvSpPr>
        <dsp:cNvPr id="0" name=""/>
        <dsp:cNvSpPr/>
      </dsp:nvSpPr>
      <dsp:spPr>
        <a:xfrm>
          <a:off x="5486" y="1655844"/>
          <a:ext cx="3193585" cy="127743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Gather and analyze school level data</a:t>
          </a:r>
        </a:p>
      </dsp:txBody>
      <dsp:txXfrm>
        <a:off x="644203" y="1655844"/>
        <a:ext cx="1916151" cy="1277434"/>
      </dsp:txXfrm>
    </dsp:sp>
    <dsp:sp modelId="{ECE09311-C0CD-4816-B389-678EEF1C4CCD}">
      <dsp:nvSpPr>
        <dsp:cNvPr id="0" name=""/>
        <dsp:cNvSpPr/>
      </dsp:nvSpPr>
      <dsp:spPr>
        <a:xfrm>
          <a:off x="2879713" y="1655844"/>
          <a:ext cx="3193585" cy="1277434"/>
        </a:xfrm>
        <a:prstGeom prst="chevron">
          <a:avLst/>
        </a:prstGeom>
        <a:solidFill>
          <a:schemeClr val="accent5">
            <a:hueOff val="6200561"/>
            <a:satOff val="-2368"/>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Determine specific systemic root causes</a:t>
          </a:r>
        </a:p>
      </dsp:txBody>
      <dsp:txXfrm>
        <a:off x="3518430" y="1655844"/>
        <a:ext cx="1916151" cy="1277434"/>
      </dsp:txXfrm>
    </dsp:sp>
    <dsp:sp modelId="{606F252B-CC32-4EB6-A257-30501A9FE0FE}">
      <dsp:nvSpPr>
        <dsp:cNvPr id="0" name=""/>
        <dsp:cNvSpPr/>
      </dsp:nvSpPr>
      <dsp:spPr>
        <a:xfrm>
          <a:off x="5753940" y="1655844"/>
          <a:ext cx="3193585" cy="1277434"/>
        </a:xfrm>
        <a:prstGeom prst="chevron">
          <a:avLst/>
        </a:prstGeom>
        <a:solidFill>
          <a:schemeClr val="accent5">
            <a:hueOff val="12401122"/>
            <a:satOff val="-4736"/>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Identify strategies, goals, timelines</a:t>
          </a:r>
        </a:p>
      </dsp:txBody>
      <dsp:txXfrm>
        <a:off x="6392657" y="1655844"/>
        <a:ext cx="1916151" cy="1277434"/>
      </dsp:txXfrm>
    </dsp:sp>
    <dsp:sp modelId="{CEE24A8D-F552-4043-8520-ED7C2F68852B}">
      <dsp:nvSpPr>
        <dsp:cNvPr id="0" name=""/>
        <dsp:cNvSpPr/>
      </dsp:nvSpPr>
      <dsp:spPr>
        <a:xfrm>
          <a:off x="8628167" y="1655844"/>
          <a:ext cx="3193585" cy="1277434"/>
        </a:xfrm>
        <a:prstGeom prst="chevron">
          <a:avLst/>
        </a:prstGeom>
        <a:solidFill>
          <a:schemeClr val="accent5">
            <a:hueOff val="18601683"/>
            <a:satOff val="-7104"/>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Develop a plan, budget, monitoring</a:t>
          </a:r>
        </a:p>
      </dsp:txBody>
      <dsp:txXfrm>
        <a:off x="9266884" y="1655844"/>
        <a:ext cx="1916151" cy="1277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D881A-2803-4B91-B613-2FFA556AA2AA}">
      <dsp:nvSpPr>
        <dsp:cNvPr id="0" name=""/>
        <dsp:cNvSpPr/>
      </dsp:nvSpPr>
      <dsp:spPr>
        <a:xfrm>
          <a:off x="0" y="12181"/>
          <a:ext cx="4803423" cy="3024000"/>
        </a:xfrm>
        <a:prstGeom prst="rightArrow">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1814-FA4F-488B-8FC9-AB9BF8B28431}">
      <dsp:nvSpPr>
        <dsp:cNvPr id="0" name=""/>
        <dsp:cNvSpPr/>
      </dsp:nvSpPr>
      <dsp:spPr>
        <a:xfrm>
          <a:off x="387463" y="762090"/>
          <a:ext cx="3935617"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b="1" kern="1200"/>
            <a:t>Gather and analyze </a:t>
          </a:r>
        </a:p>
        <a:p>
          <a:pPr marL="0" lvl="0" indent="0" algn="ctr" defTabSz="1066800">
            <a:lnSpc>
              <a:spcPct val="90000"/>
            </a:lnSpc>
            <a:spcBef>
              <a:spcPct val="0"/>
            </a:spcBef>
            <a:spcAft>
              <a:spcPct val="35000"/>
            </a:spcAft>
            <a:buNone/>
          </a:pPr>
          <a:r>
            <a:rPr lang="en-US" sz="2400" b="1" kern="1200"/>
            <a:t>school-level data.</a:t>
          </a:r>
        </a:p>
      </dsp:txBody>
      <dsp:txXfrm>
        <a:off x="387463" y="762090"/>
        <a:ext cx="3935617" cy="151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2372E-527D-438E-83D8-93EC9C568BCB}">
      <dsp:nvSpPr>
        <dsp:cNvPr id="0" name=""/>
        <dsp:cNvSpPr/>
      </dsp:nvSpPr>
      <dsp:spPr>
        <a:xfrm>
          <a:off x="489253" y="893710"/>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6A3FA-5EC6-4921-8698-116999C3449A}">
      <dsp:nvSpPr>
        <dsp:cNvPr id="0" name=""/>
        <dsp:cNvSpPr/>
      </dsp:nvSpPr>
      <dsp:spPr>
        <a:xfrm>
          <a:off x="4405"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Human Resources Department	</a:t>
          </a:r>
        </a:p>
      </dsp:txBody>
      <dsp:txXfrm>
        <a:off x="4405" y="2072371"/>
        <a:ext cx="1763085" cy="1388430"/>
      </dsp:txXfrm>
    </dsp:sp>
    <dsp:sp modelId="{64D04492-741B-4172-8066-D4569FB3954A}">
      <dsp:nvSpPr>
        <dsp:cNvPr id="0" name=""/>
        <dsp:cNvSpPr/>
      </dsp:nvSpPr>
      <dsp:spPr>
        <a:xfrm>
          <a:off x="2560879" y="893710"/>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62D1C-D878-4BC0-B2D8-BC4A10888AEC}">
      <dsp:nvSpPr>
        <dsp:cNvPr id="0" name=""/>
        <dsp:cNvSpPr/>
      </dsp:nvSpPr>
      <dsp:spPr>
        <a:xfrm>
          <a:off x="2076031"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Teacher Principal Coaches     	      </a:t>
          </a:r>
        </a:p>
      </dsp:txBody>
      <dsp:txXfrm>
        <a:off x="2076031" y="2072371"/>
        <a:ext cx="1763085" cy="1388430"/>
      </dsp:txXfrm>
    </dsp:sp>
    <dsp:sp modelId="{53682D99-691E-48C3-B42C-B8FF6BF1F778}">
      <dsp:nvSpPr>
        <dsp:cNvPr id="0" name=""/>
        <dsp:cNvSpPr/>
      </dsp:nvSpPr>
      <dsp:spPr>
        <a:xfrm>
          <a:off x="4632505" y="893710"/>
          <a:ext cx="793388" cy="79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E8F77-867B-4FA5-ADE1-305FBF732B26}">
      <dsp:nvSpPr>
        <dsp:cNvPr id="0" name=""/>
        <dsp:cNvSpPr/>
      </dsp:nvSpPr>
      <dsp:spPr>
        <a:xfrm>
          <a:off x="4147657"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Curriculum and Instruction</a:t>
          </a:r>
        </a:p>
      </dsp:txBody>
      <dsp:txXfrm>
        <a:off x="4147657" y="2072371"/>
        <a:ext cx="1763085" cy="1388430"/>
      </dsp:txXfrm>
    </dsp:sp>
    <dsp:sp modelId="{3F94F356-4F8E-431B-BB06-03638891C79D}">
      <dsp:nvSpPr>
        <dsp:cNvPr id="0" name=""/>
        <dsp:cNvSpPr/>
      </dsp:nvSpPr>
      <dsp:spPr>
        <a:xfrm>
          <a:off x="6704131" y="893710"/>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0543EA-BEC4-4DAC-8B9C-C6D44C6A72CD}">
      <dsp:nvSpPr>
        <dsp:cNvPr id="0" name=""/>
        <dsp:cNvSpPr/>
      </dsp:nvSpPr>
      <dsp:spPr>
        <a:xfrm>
          <a:off x="6219283"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Finance</a:t>
          </a:r>
        </a:p>
      </dsp:txBody>
      <dsp:txXfrm>
        <a:off x="6219283" y="2072371"/>
        <a:ext cx="1763085" cy="1388430"/>
      </dsp:txXfrm>
    </dsp:sp>
    <dsp:sp modelId="{48C41E58-AFB0-4379-9FCE-6336A4174F28}">
      <dsp:nvSpPr>
        <dsp:cNvPr id="0" name=""/>
        <dsp:cNvSpPr/>
      </dsp:nvSpPr>
      <dsp:spPr>
        <a:xfrm>
          <a:off x="8775757" y="893710"/>
          <a:ext cx="793388" cy="793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B00041-E2AB-4F39-80EA-844C69ECA751}">
      <dsp:nvSpPr>
        <dsp:cNvPr id="0" name=""/>
        <dsp:cNvSpPr/>
      </dsp:nvSpPr>
      <dsp:spPr>
        <a:xfrm>
          <a:off x="8290908"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Data and Assessment</a:t>
          </a:r>
        </a:p>
      </dsp:txBody>
      <dsp:txXfrm>
        <a:off x="8290908" y="2072371"/>
        <a:ext cx="1763085" cy="1388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65533-A122-4C11-B789-6F3556145A6C}">
      <dsp:nvSpPr>
        <dsp:cNvPr id="0" name=""/>
        <dsp:cNvSpPr/>
      </dsp:nvSpPr>
      <dsp:spPr>
        <a:xfrm>
          <a:off x="0" y="384048"/>
          <a:ext cx="5781822" cy="2312728"/>
        </a:xfrm>
        <a:prstGeom prst="chevron">
          <a:avLst/>
        </a:prstGeom>
        <a:solidFill>
          <a:srgbClr val="BA3CB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US" sz="4100" kern="1200" dirty="0"/>
            <a:t>Identify strategies, goals, timelines</a:t>
          </a:r>
        </a:p>
      </dsp:txBody>
      <dsp:txXfrm>
        <a:off x="1156364" y="384048"/>
        <a:ext cx="3469094" cy="23127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3/5/2025</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3/5/2025</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2126329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295246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350990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68997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1689617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3735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036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273118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0436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314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3549416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1537253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671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18937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3618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15324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5941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1620801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8579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0000"/>
              </a:lnSpc>
              <a:spcBef>
                <a:spcPts val="0"/>
              </a:spcBef>
              <a:spcAft>
                <a:spcPts val="18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9492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0000"/>
              </a:lnSpc>
              <a:spcBef>
                <a:spcPts val="0"/>
              </a:spcBef>
              <a:spcAft>
                <a:spcPts val="18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1767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2788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0000"/>
              </a:lnSpc>
              <a:spcBef>
                <a:spcPts val="0"/>
              </a:spcBef>
              <a:spcAft>
                <a:spcPts val="18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487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2820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10815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13047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3567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7869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56858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4239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317100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202593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49483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42527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377927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675357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3/5/2025</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66182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2195119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834458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3/5/2025</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2606646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3/5/2025</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273238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lnSpc>
                <a:spcPct val="100000"/>
              </a:lnSpc>
              <a:spcBef>
                <a:spcPts val="0"/>
              </a:spcBef>
              <a:spcAft>
                <a:spcPts val="12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3/5/2025</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1873459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3/5/2025</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284754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3/5/2025</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192825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3/5/2025</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106566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3/5/2025</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3446623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3/5/2025</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1101791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37F4-3375-0083-529C-217704669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BFAB5-F96D-2BCE-993D-18E986763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D3E1C5-2DD1-24F8-76F6-4D428947704B}"/>
              </a:ext>
            </a:extLst>
          </p:cNvPr>
          <p:cNvSpPr>
            <a:spLocks noGrp="1"/>
          </p:cNvSpPr>
          <p:nvPr>
            <p:ph type="dt" sz="half" idx="10"/>
          </p:nvPr>
        </p:nvSpPr>
        <p:spPr/>
        <p:txBody>
          <a:bodyPr/>
          <a:lstStyle/>
          <a:p>
            <a:fld id="{88F493F3-9FF1-4AA9-88E7-DA78374C3A58}" type="datetimeFigureOut">
              <a:rPr lang="en-US" smtClean="0"/>
              <a:t>3/5/2025</a:t>
            </a:fld>
            <a:endParaRPr lang="en-US"/>
          </a:p>
        </p:txBody>
      </p:sp>
      <p:sp>
        <p:nvSpPr>
          <p:cNvPr id="5" name="Footer Placeholder 4">
            <a:extLst>
              <a:ext uri="{FF2B5EF4-FFF2-40B4-BE49-F238E27FC236}">
                <a16:creationId xmlns:a16="http://schemas.microsoft.com/office/drawing/2014/main" id="{6BC16D90-B6E9-2EA9-25F0-FAD8BD95D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FE494-9D59-B082-24C4-B5D20DD0B65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69205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D556-6D18-E313-EA21-A18A78AA3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C188D-2B04-A7FD-B424-F0AB071FC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494C6-800E-2090-075A-FACEE5AC3CD5}"/>
              </a:ext>
            </a:extLst>
          </p:cNvPr>
          <p:cNvSpPr>
            <a:spLocks noGrp="1"/>
          </p:cNvSpPr>
          <p:nvPr>
            <p:ph type="dt" sz="half" idx="10"/>
          </p:nvPr>
        </p:nvSpPr>
        <p:spPr/>
        <p:txBody>
          <a:bodyPr/>
          <a:lstStyle/>
          <a:p>
            <a:fld id="{88F493F3-9FF1-4AA9-88E7-DA78374C3A58}" type="datetimeFigureOut">
              <a:rPr lang="en-US" smtClean="0"/>
              <a:t>3/5/2025</a:t>
            </a:fld>
            <a:endParaRPr lang="en-US"/>
          </a:p>
        </p:txBody>
      </p:sp>
      <p:sp>
        <p:nvSpPr>
          <p:cNvPr id="5" name="Footer Placeholder 4">
            <a:extLst>
              <a:ext uri="{FF2B5EF4-FFF2-40B4-BE49-F238E27FC236}">
                <a16:creationId xmlns:a16="http://schemas.microsoft.com/office/drawing/2014/main" id="{C5AE3B65-D0F3-56A1-A8E7-020714278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AFCD2-46CA-F792-7B41-B137632EE606}"/>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265843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CC2-53AA-5E90-5EED-BC8DE3497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5AEA8-49B3-20CF-A438-0B236145B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C223E-297D-5F14-B37E-3D995857CA8E}"/>
              </a:ext>
            </a:extLst>
          </p:cNvPr>
          <p:cNvSpPr>
            <a:spLocks noGrp="1"/>
          </p:cNvSpPr>
          <p:nvPr>
            <p:ph type="dt" sz="half" idx="10"/>
          </p:nvPr>
        </p:nvSpPr>
        <p:spPr/>
        <p:txBody>
          <a:bodyPr/>
          <a:lstStyle/>
          <a:p>
            <a:fld id="{88F493F3-9FF1-4AA9-88E7-DA78374C3A58}" type="datetimeFigureOut">
              <a:rPr lang="en-US" smtClean="0"/>
              <a:t>3/5/2025</a:t>
            </a:fld>
            <a:endParaRPr lang="en-US"/>
          </a:p>
        </p:txBody>
      </p:sp>
      <p:sp>
        <p:nvSpPr>
          <p:cNvPr id="5" name="Footer Placeholder 4">
            <a:extLst>
              <a:ext uri="{FF2B5EF4-FFF2-40B4-BE49-F238E27FC236}">
                <a16:creationId xmlns:a16="http://schemas.microsoft.com/office/drawing/2014/main" id="{17F3B438-C1B4-EC99-D6F9-55D35AD3A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FEAA-8FF7-C77E-9280-BABAE3A03CD1}"/>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556359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7C59-1126-2657-02EE-EF7732098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B62A4-E5D8-2834-0550-5961A2224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67C928-0B7A-F2F1-BD9A-12D171B25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0A462-BD4A-1D00-170D-BDD777FCB843}"/>
              </a:ext>
            </a:extLst>
          </p:cNvPr>
          <p:cNvSpPr>
            <a:spLocks noGrp="1"/>
          </p:cNvSpPr>
          <p:nvPr>
            <p:ph type="dt" sz="half" idx="10"/>
          </p:nvPr>
        </p:nvSpPr>
        <p:spPr/>
        <p:txBody>
          <a:bodyPr/>
          <a:lstStyle/>
          <a:p>
            <a:fld id="{88F493F3-9FF1-4AA9-88E7-DA78374C3A58}" type="datetimeFigureOut">
              <a:rPr lang="en-US" smtClean="0"/>
              <a:t>3/5/2025</a:t>
            </a:fld>
            <a:endParaRPr lang="en-US"/>
          </a:p>
        </p:txBody>
      </p:sp>
      <p:sp>
        <p:nvSpPr>
          <p:cNvPr id="6" name="Footer Placeholder 5">
            <a:extLst>
              <a:ext uri="{FF2B5EF4-FFF2-40B4-BE49-F238E27FC236}">
                <a16:creationId xmlns:a16="http://schemas.microsoft.com/office/drawing/2014/main" id="{F063E63B-EAB0-7C77-C3B3-4F40F4056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C9C32-0FCF-C53E-20FC-DF3D53BBA0DA}"/>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086834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BFF6-C4D3-0B38-66E1-DC8FC53B6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4944E-BEF5-9876-9E5C-3D0C930A0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69995-E15A-6A73-D9E3-AE3BD2A07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0EA9E-21F9-166A-84E7-341A3AA3F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8D5F7-D0E9-3438-EC4C-BF06D1BD8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CD4C1-7429-7101-E961-957F0E34B81D}"/>
              </a:ext>
            </a:extLst>
          </p:cNvPr>
          <p:cNvSpPr>
            <a:spLocks noGrp="1"/>
          </p:cNvSpPr>
          <p:nvPr>
            <p:ph type="dt" sz="half" idx="10"/>
          </p:nvPr>
        </p:nvSpPr>
        <p:spPr/>
        <p:txBody>
          <a:bodyPr/>
          <a:lstStyle/>
          <a:p>
            <a:fld id="{88F493F3-9FF1-4AA9-88E7-DA78374C3A58}" type="datetimeFigureOut">
              <a:rPr lang="en-US" smtClean="0"/>
              <a:t>3/5/2025</a:t>
            </a:fld>
            <a:endParaRPr lang="en-US"/>
          </a:p>
        </p:txBody>
      </p:sp>
      <p:sp>
        <p:nvSpPr>
          <p:cNvPr id="8" name="Footer Placeholder 7">
            <a:extLst>
              <a:ext uri="{FF2B5EF4-FFF2-40B4-BE49-F238E27FC236}">
                <a16:creationId xmlns:a16="http://schemas.microsoft.com/office/drawing/2014/main" id="{5123F13D-60FA-F149-EF21-046110AA2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B0559-62CA-4DE9-AE36-D8402157047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437799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9607-DB6F-2132-53E0-73CA3EBFE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25785-AA8D-E2A8-5743-4111264BC347}"/>
              </a:ext>
            </a:extLst>
          </p:cNvPr>
          <p:cNvSpPr>
            <a:spLocks noGrp="1"/>
          </p:cNvSpPr>
          <p:nvPr>
            <p:ph type="dt" sz="half" idx="10"/>
          </p:nvPr>
        </p:nvSpPr>
        <p:spPr/>
        <p:txBody>
          <a:bodyPr/>
          <a:lstStyle/>
          <a:p>
            <a:fld id="{88F493F3-9FF1-4AA9-88E7-DA78374C3A58}" type="datetimeFigureOut">
              <a:rPr lang="en-US" smtClean="0"/>
              <a:t>3/5/2025</a:t>
            </a:fld>
            <a:endParaRPr lang="en-US"/>
          </a:p>
        </p:txBody>
      </p:sp>
      <p:sp>
        <p:nvSpPr>
          <p:cNvPr id="4" name="Footer Placeholder 3">
            <a:extLst>
              <a:ext uri="{FF2B5EF4-FFF2-40B4-BE49-F238E27FC236}">
                <a16:creationId xmlns:a16="http://schemas.microsoft.com/office/drawing/2014/main" id="{C833DE30-6FE1-BB12-3AC2-80708F337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CD222-FA61-B465-4325-3018270E98D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202710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28692-2FC1-F1D5-BFDB-7861B5392EE3}"/>
              </a:ext>
            </a:extLst>
          </p:cNvPr>
          <p:cNvSpPr>
            <a:spLocks noGrp="1"/>
          </p:cNvSpPr>
          <p:nvPr>
            <p:ph type="dt" sz="half" idx="10"/>
          </p:nvPr>
        </p:nvSpPr>
        <p:spPr/>
        <p:txBody>
          <a:bodyPr/>
          <a:lstStyle/>
          <a:p>
            <a:fld id="{88F493F3-9FF1-4AA9-88E7-DA78374C3A58}" type="datetimeFigureOut">
              <a:rPr lang="en-US" smtClean="0"/>
              <a:t>3/5/2025</a:t>
            </a:fld>
            <a:endParaRPr lang="en-US"/>
          </a:p>
        </p:txBody>
      </p:sp>
      <p:sp>
        <p:nvSpPr>
          <p:cNvPr id="3" name="Footer Placeholder 2">
            <a:extLst>
              <a:ext uri="{FF2B5EF4-FFF2-40B4-BE49-F238E27FC236}">
                <a16:creationId xmlns:a16="http://schemas.microsoft.com/office/drawing/2014/main" id="{46F8C3D3-F9BC-8894-CB15-019E90ED2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A5EC7-89B8-944C-5328-9445F96B273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679026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4C30-D54B-B0CA-4A70-A8BDEEB9B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F5DA2-768D-9274-BF9F-ADE69EFC0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C5291B-0B05-C68F-BD0D-65ABCB673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D5A4E-E0F2-77A4-D885-088AAECDA8F3}"/>
              </a:ext>
            </a:extLst>
          </p:cNvPr>
          <p:cNvSpPr>
            <a:spLocks noGrp="1"/>
          </p:cNvSpPr>
          <p:nvPr>
            <p:ph type="dt" sz="half" idx="10"/>
          </p:nvPr>
        </p:nvSpPr>
        <p:spPr/>
        <p:txBody>
          <a:bodyPr/>
          <a:lstStyle/>
          <a:p>
            <a:fld id="{88F493F3-9FF1-4AA9-88E7-DA78374C3A58}" type="datetimeFigureOut">
              <a:rPr lang="en-US" smtClean="0"/>
              <a:t>3/5/2025</a:t>
            </a:fld>
            <a:endParaRPr lang="en-US"/>
          </a:p>
        </p:txBody>
      </p:sp>
      <p:sp>
        <p:nvSpPr>
          <p:cNvPr id="6" name="Footer Placeholder 5">
            <a:extLst>
              <a:ext uri="{FF2B5EF4-FFF2-40B4-BE49-F238E27FC236}">
                <a16:creationId xmlns:a16="http://schemas.microsoft.com/office/drawing/2014/main" id="{0A08EC1F-ECF2-BAF5-3F46-91DEE85A5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FEAC0-71A1-3D49-ECD6-49701788A843}"/>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37940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67E-F818-6245-CE60-88011E58D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B190F9-1D3F-CAD2-BCB8-3D0A164AB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D185F-C040-0071-0299-1C66808C7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02EE3-BF3A-562E-516E-FBDEA6556265}"/>
              </a:ext>
            </a:extLst>
          </p:cNvPr>
          <p:cNvSpPr>
            <a:spLocks noGrp="1"/>
          </p:cNvSpPr>
          <p:nvPr>
            <p:ph type="dt" sz="half" idx="10"/>
          </p:nvPr>
        </p:nvSpPr>
        <p:spPr/>
        <p:txBody>
          <a:bodyPr/>
          <a:lstStyle/>
          <a:p>
            <a:fld id="{88F493F3-9FF1-4AA9-88E7-DA78374C3A58}" type="datetimeFigureOut">
              <a:rPr lang="en-US" smtClean="0"/>
              <a:t>3/5/2025</a:t>
            </a:fld>
            <a:endParaRPr lang="en-US"/>
          </a:p>
        </p:txBody>
      </p:sp>
      <p:sp>
        <p:nvSpPr>
          <p:cNvPr id="6" name="Footer Placeholder 5">
            <a:extLst>
              <a:ext uri="{FF2B5EF4-FFF2-40B4-BE49-F238E27FC236}">
                <a16:creationId xmlns:a16="http://schemas.microsoft.com/office/drawing/2014/main" id="{84DF29A4-5909-4258-40B3-FF8305D90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E80D6-814F-2B6E-BCA9-242F26E4F918}"/>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022835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D986-3951-5931-7DE5-AA74C045D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085C5-3275-8CAE-8549-30BE5801D1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2FFEE-3D2A-7FC4-F180-96B1F372E3C5}"/>
              </a:ext>
            </a:extLst>
          </p:cNvPr>
          <p:cNvSpPr>
            <a:spLocks noGrp="1"/>
          </p:cNvSpPr>
          <p:nvPr>
            <p:ph type="dt" sz="half" idx="10"/>
          </p:nvPr>
        </p:nvSpPr>
        <p:spPr/>
        <p:txBody>
          <a:bodyPr/>
          <a:lstStyle/>
          <a:p>
            <a:fld id="{88F493F3-9FF1-4AA9-88E7-DA78374C3A58}" type="datetimeFigureOut">
              <a:rPr lang="en-US" smtClean="0"/>
              <a:t>3/5/2025</a:t>
            </a:fld>
            <a:endParaRPr lang="en-US"/>
          </a:p>
        </p:txBody>
      </p:sp>
      <p:sp>
        <p:nvSpPr>
          <p:cNvPr id="5" name="Footer Placeholder 4">
            <a:extLst>
              <a:ext uri="{FF2B5EF4-FFF2-40B4-BE49-F238E27FC236}">
                <a16:creationId xmlns:a16="http://schemas.microsoft.com/office/drawing/2014/main" id="{CD35B60B-DC5A-5669-960C-C620E7251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9E5D-0D5E-8875-0272-B32841E3FE8E}"/>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865649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12AC9-5921-E038-A539-C79F052AB7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25E66-0349-94E4-45A4-163684EE9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72A42-6D8F-4DA8-2AC3-9B779AA95FDE}"/>
              </a:ext>
            </a:extLst>
          </p:cNvPr>
          <p:cNvSpPr>
            <a:spLocks noGrp="1"/>
          </p:cNvSpPr>
          <p:nvPr>
            <p:ph type="dt" sz="half" idx="10"/>
          </p:nvPr>
        </p:nvSpPr>
        <p:spPr/>
        <p:txBody>
          <a:bodyPr/>
          <a:lstStyle/>
          <a:p>
            <a:fld id="{88F493F3-9FF1-4AA9-88E7-DA78374C3A58}" type="datetimeFigureOut">
              <a:rPr lang="en-US" smtClean="0"/>
              <a:t>3/5/2025</a:t>
            </a:fld>
            <a:endParaRPr lang="en-US"/>
          </a:p>
        </p:txBody>
      </p:sp>
      <p:sp>
        <p:nvSpPr>
          <p:cNvPr id="5" name="Footer Placeholder 4">
            <a:extLst>
              <a:ext uri="{FF2B5EF4-FFF2-40B4-BE49-F238E27FC236}">
                <a16:creationId xmlns:a16="http://schemas.microsoft.com/office/drawing/2014/main" id="{D43F3425-156D-4A20-0C9A-9BAC90BF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A378-21F6-DBFC-6907-F583DBF9E0AC}"/>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92289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3/5/2025</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3/5/2025</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3/5/2025</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3/5/2025</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3/5/2025</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3/5/2025</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3/5/2025</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3/5/2025</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8067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100000"/>
        </a:lnSpc>
        <a:spcBef>
          <a:spcPts val="0"/>
        </a:spcBef>
        <a:spcAft>
          <a:spcPts val="12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1A588-FBFA-2B5D-E1F9-DAACE649B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F01D05-19C5-F94E-30B2-BBFA4DB8E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6E0D-ADD4-96C0-6E7A-472EA603F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493F3-9FF1-4AA9-88E7-DA78374C3A58}" type="datetimeFigureOut">
              <a:rPr lang="en-US" smtClean="0"/>
              <a:t>3/5/2025</a:t>
            </a:fld>
            <a:endParaRPr lang="en-US"/>
          </a:p>
        </p:txBody>
      </p:sp>
      <p:sp>
        <p:nvSpPr>
          <p:cNvPr id="5" name="Footer Placeholder 4">
            <a:extLst>
              <a:ext uri="{FF2B5EF4-FFF2-40B4-BE49-F238E27FC236}">
                <a16:creationId xmlns:a16="http://schemas.microsoft.com/office/drawing/2014/main" id="{A2967BF1-A025-1D35-BEED-C68276DFD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F4A50D-177E-6776-29F4-9FB3D36B6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45E71-45BC-4C44-91E1-D5BCD0B65582}" type="slidenum">
              <a:rPr lang="en-US" smtClean="0"/>
              <a:t>‹#›</a:t>
            </a:fld>
            <a:endParaRPr lang="en-US"/>
          </a:p>
        </p:txBody>
      </p:sp>
    </p:spTree>
    <p:extLst>
      <p:ext uri="{BB962C8B-B14F-4D97-AF65-F5344CB8AC3E}">
        <p14:creationId xmlns:p14="http://schemas.microsoft.com/office/powerpoint/2010/main" val="41810764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hyperlink" Target="mailto:join-Title-II@mlist.cde.ca.gov" TargetMode="External"/><Relationship Id="rId5" Type="http://schemas.openxmlformats.org/officeDocument/2006/relationships/hyperlink" Target="mailto:TitleII@cde.ca.gov" TargetMode="External"/><Relationship Id="rId4" Type="http://schemas.openxmlformats.org/officeDocument/2006/relationships/hyperlink" Target="https://www.cde.ca.gov/ci/pl/title2parta.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eaLnBrk="1" fontAlgn="auto" hangingPunct="1">
              <a:lnSpc>
                <a:spcPct val="150000"/>
              </a:lnSpc>
              <a:defRPr/>
            </a:pPr>
            <a:r>
              <a:rPr lang="en-US" sz="2800" b="1" dirty="0">
                <a:solidFill>
                  <a:schemeClr val="tx1"/>
                </a:solidFill>
              </a:rPr>
              <a:t>SEI 04: Identify and address disparities</a:t>
            </a:r>
            <a:endParaRPr lang="en-US" dirty="0" err="1">
              <a:solidFill>
                <a:schemeClr val="tx1"/>
              </a:solidFil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E40B-366B-8F83-A561-7D8AAD28400E}"/>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Educator Equity Data (2)</a:t>
            </a:r>
          </a:p>
        </p:txBody>
      </p:sp>
      <p:sp>
        <p:nvSpPr>
          <p:cNvPr id="5" name="Content Placeholder 4">
            <a:extLst>
              <a:ext uri="{FF2B5EF4-FFF2-40B4-BE49-F238E27FC236}">
                <a16:creationId xmlns:a16="http://schemas.microsoft.com/office/drawing/2014/main" id="{7FDA9D09-01DD-D404-4B09-9D357675ABB4}"/>
              </a:ext>
            </a:extLst>
          </p:cNvPr>
          <p:cNvSpPr>
            <a:spLocks noGrp="1"/>
          </p:cNvSpPr>
          <p:nvPr>
            <p:ph idx="1"/>
          </p:nvPr>
        </p:nvSpPr>
        <p:spPr>
          <a:xfrm>
            <a:off x="1097279" y="1845734"/>
            <a:ext cx="6454987" cy="4023360"/>
          </a:xfrm>
        </p:spPr>
        <p:txBody>
          <a:bodyPr>
            <a:normAutofit/>
          </a:bodyPr>
          <a:lstStyle/>
          <a:p>
            <a:pPr marL="0" indent="0">
              <a:lnSpc>
                <a:spcPct val="100000"/>
              </a:lnSpc>
              <a:spcBef>
                <a:spcPts val="0"/>
              </a:spcBef>
              <a:spcAft>
                <a:spcPts val="1200"/>
              </a:spcAft>
              <a:buNone/>
            </a:pPr>
            <a:r>
              <a:rPr lang="en-US" b="1" dirty="0">
                <a:solidFill>
                  <a:schemeClr val="tx1"/>
                </a:solidFill>
              </a:rPr>
              <a:t>Teacher Level Data</a:t>
            </a:r>
          </a:p>
          <a:p>
            <a:pPr>
              <a:lnSpc>
                <a:spcPct val="100000"/>
              </a:lnSpc>
              <a:spcBef>
                <a:spcPts val="0"/>
              </a:spcBef>
              <a:spcAft>
                <a:spcPts val="0"/>
              </a:spcAft>
            </a:pPr>
            <a:r>
              <a:rPr lang="en-US" dirty="0">
                <a:solidFill>
                  <a:schemeClr val="tx1"/>
                </a:solidFill>
              </a:rPr>
              <a:t>Number of ineffective teachers</a:t>
            </a:r>
          </a:p>
          <a:p>
            <a:pPr>
              <a:lnSpc>
                <a:spcPct val="100000"/>
              </a:lnSpc>
              <a:spcBef>
                <a:spcPts val="0"/>
              </a:spcBef>
              <a:spcAft>
                <a:spcPts val="0"/>
              </a:spcAft>
            </a:pPr>
            <a:r>
              <a:rPr lang="en-US" dirty="0">
                <a:solidFill>
                  <a:schemeClr val="tx1"/>
                </a:solidFill>
              </a:rPr>
              <a:t>Number of out-of-field teachers</a:t>
            </a:r>
          </a:p>
          <a:p>
            <a:pPr>
              <a:lnSpc>
                <a:spcPct val="100000"/>
              </a:lnSpc>
              <a:spcBef>
                <a:spcPts val="0"/>
              </a:spcBef>
              <a:spcAft>
                <a:spcPts val="0"/>
              </a:spcAft>
            </a:pPr>
            <a:r>
              <a:rPr lang="en-US" dirty="0">
                <a:solidFill>
                  <a:schemeClr val="tx1"/>
                </a:solidFill>
              </a:rPr>
              <a:t>Number of inexperienced teachers</a:t>
            </a:r>
          </a:p>
          <a:p>
            <a:pPr>
              <a:lnSpc>
                <a:spcPct val="100000"/>
              </a:lnSpc>
              <a:spcBef>
                <a:spcPts val="0"/>
              </a:spcBef>
              <a:spcAft>
                <a:spcPts val="0"/>
              </a:spcAft>
            </a:pPr>
            <a:r>
              <a:rPr lang="en-US" dirty="0">
                <a:solidFill>
                  <a:schemeClr val="tx1"/>
                </a:solidFill>
              </a:rPr>
              <a:t>Total number of teachers</a:t>
            </a:r>
          </a:p>
          <a:p>
            <a:pPr>
              <a:lnSpc>
                <a:spcPct val="100000"/>
              </a:lnSpc>
              <a:spcBef>
                <a:spcPts val="0"/>
              </a:spcBef>
              <a:spcAft>
                <a:spcPts val="0"/>
              </a:spcAft>
            </a:pPr>
            <a:r>
              <a:rPr lang="en-US" dirty="0">
                <a:solidFill>
                  <a:schemeClr val="tx1"/>
                </a:solidFill>
              </a:rPr>
              <a:t>School site</a:t>
            </a:r>
          </a:p>
          <a:p>
            <a:pPr marL="0" indent="0">
              <a:buNone/>
            </a:pPr>
            <a:endParaRPr lang="en-US" dirty="0"/>
          </a:p>
        </p:txBody>
      </p:sp>
      <p:pic>
        <p:nvPicPr>
          <p:cNvPr id="9" name="Graphic 8" descr="Teacher">
            <a:extLst>
              <a:ext uri="{FF2B5EF4-FFF2-40B4-BE49-F238E27FC236}">
                <a16:creationId xmlns:a16="http://schemas.microsoft.com/office/drawing/2014/main" id="{7F1CFD1C-1085-CF8B-6564-0DC5BB5736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4838CA3C-D329-9E87-2902-F37DE95EDB6C}"/>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10</a:t>
            </a:fld>
            <a:endParaRPr lang="en-US" altLang="en-US"/>
          </a:p>
        </p:txBody>
      </p:sp>
    </p:spTree>
    <p:extLst>
      <p:ext uri="{BB962C8B-B14F-4D97-AF65-F5344CB8AC3E}">
        <p14:creationId xmlns:p14="http://schemas.microsoft.com/office/powerpoint/2010/main" val="382778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E3AA-06B4-4296-8932-8FA6A5F9126B}"/>
              </a:ext>
            </a:extLst>
          </p:cNvPr>
          <p:cNvSpPr>
            <a:spLocks noGrp="1"/>
          </p:cNvSpPr>
          <p:nvPr>
            <p:ph type="title"/>
          </p:nvPr>
        </p:nvSpPr>
        <p:spPr>
          <a:xfrm>
            <a:off x="1310575" y="417253"/>
            <a:ext cx="9170894" cy="1246684"/>
          </a:xfrm>
          <a:solidFill>
            <a:schemeClr val="bg1"/>
          </a:solidFill>
        </p:spPr>
        <p:txBody>
          <a:bodyPr>
            <a:normAutofit/>
          </a:bodyPr>
          <a:lstStyle/>
          <a:p>
            <a:r>
              <a:rPr lang="en-US" dirty="0">
                <a:solidFill>
                  <a:schemeClr val="tx1"/>
                </a:solidFill>
              </a:rPr>
              <a:t>Educator Equity Data Tables</a:t>
            </a:r>
          </a:p>
        </p:txBody>
      </p:sp>
      <p:sp>
        <p:nvSpPr>
          <p:cNvPr id="4" name="Slide Number Placeholder 3">
            <a:extLst>
              <a:ext uri="{FF2B5EF4-FFF2-40B4-BE49-F238E27FC236}">
                <a16:creationId xmlns:a16="http://schemas.microsoft.com/office/drawing/2014/main" id="{8A1092D8-69D9-4FD8-B544-5F055DE7775E}"/>
              </a:ext>
            </a:extLst>
          </p:cNvPr>
          <p:cNvSpPr>
            <a:spLocks noGrp="1"/>
          </p:cNvSpPr>
          <p:nvPr>
            <p:ph type="sldNum" sz="quarter" idx="12"/>
          </p:nvPr>
        </p:nvSpPr>
        <p:spPr/>
        <p:txBody>
          <a:bodyPr/>
          <a:lstStyle/>
          <a:p>
            <a:fld id="{469BC29B-CD14-4172-9B93-F334EF7BA94E}" type="slidenum">
              <a:rPr lang="en-US" smtClean="0"/>
              <a:t>11</a:t>
            </a:fld>
            <a:endParaRPr lang="en-US"/>
          </a:p>
        </p:txBody>
      </p:sp>
      <p:pic>
        <p:nvPicPr>
          <p:cNvPr id="3" name="Content Placeholder 5" descr="Educator Equity Template screenshot">
            <a:extLst>
              <a:ext uri="{FF2B5EF4-FFF2-40B4-BE49-F238E27FC236}">
                <a16:creationId xmlns:a16="http://schemas.microsoft.com/office/drawing/2014/main" id="{FCEC08BB-3F9D-6A09-E255-48FC529076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924" y="2435672"/>
            <a:ext cx="11884151" cy="1082985"/>
          </a:xfrm>
        </p:spPr>
      </p:pic>
    </p:spTree>
    <p:extLst>
      <p:ext uri="{BB962C8B-B14F-4D97-AF65-F5344CB8AC3E}">
        <p14:creationId xmlns:p14="http://schemas.microsoft.com/office/powerpoint/2010/main" val="16096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1C14-2E1F-6AA5-2D67-47A287C446D2}"/>
              </a:ext>
            </a:extLst>
          </p:cNvPr>
          <p:cNvSpPr>
            <a:spLocks noGrp="1"/>
          </p:cNvSpPr>
          <p:nvPr>
            <p:ph type="title"/>
          </p:nvPr>
        </p:nvSpPr>
        <p:spPr>
          <a:xfrm>
            <a:off x="1096963" y="287339"/>
            <a:ext cx="10058400" cy="1151496"/>
          </a:xfrm>
        </p:spPr>
        <p:txBody>
          <a:bodyPr/>
          <a:lstStyle/>
          <a:p>
            <a:r>
              <a:rPr lang="en-US" dirty="0">
                <a:solidFill>
                  <a:schemeClr val="tx1"/>
                </a:solidFill>
              </a:rPr>
              <a:t>Teacher Equity Definitions (1)</a:t>
            </a:r>
          </a:p>
        </p:txBody>
      </p:sp>
      <p:sp>
        <p:nvSpPr>
          <p:cNvPr id="4" name="Slide Number Placeholder 3">
            <a:extLst>
              <a:ext uri="{FF2B5EF4-FFF2-40B4-BE49-F238E27FC236}">
                <a16:creationId xmlns:a16="http://schemas.microsoft.com/office/drawing/2014/main" id="{3B0CCD99-BB2D-9F95-394A-2C6125303F69}"/>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graphicFrame>
        <p:nvGraphicFramePr>
          <p:cNvPr id="6" name="Content Placeholder 5" descr="Teacher equity definition chart. Ineffective teacher definition">
            <a:extLst>
              <a:ext uri="{FF2B5EF4-FFF2-40B4-BE49-F238E27FC236}">
                <a16:creationId xmlns:a16="http://schemas.microsoft.com/office/drawing/2014/main" id="{1465211E-A139-39EE-F935-1B3F681BEF80}"/>
              </a:ext>
            </a:extLst>
          </p:cNvPr>
          <p:cNvGraphicFramePr>
            <a:graphicFrameLocks/>
          </p:cNvGraphicFramePr>
          <p:nvPr>
            <p:extLst>
              <p:ext uri="{D42A27DB-BD31-4B8C-83A1-F6EECF244321}">
                <p14:modId xmlns:p14="http://schemas.microsoft.com/office/powerpoint/2010/main" val="679222444"/>
              </p:ext>
            </p:extLst>
          </p:nvPr>
        </p:nvGraphicFramePr>
        <p:xfrm>
          <a:off x="1096963" y="1541033"/>
          <a:ext cx="10292696" cy="4617720"/>
        </p:xfrm>
        <a:graphic>
          <a:graphicData uri="http://schemas.openxmlformats.org/drawingml/2006/table">
            <a:tbl>
              <a:tblPr firstRow="1" bandRow="1">
                <a:tableStyleId>{5C22544A-7EE6-4342-B048-85BDC9FD1C3A}</a:tableStyleId>
              </a:tblPr>
              <a:tblGrid>
                <a:gridCol w="1628887">
                  <a:extLst>
                    <a:ext uri="{9D8B030D-6E8A-4147-A177-3AD203B41FA5}">
                      <a16:colId xmlns:a16="http://schemas.microsoft.com/office/drawing/2014/main" val="3849317242"/>
                    </a:ext>
                  </a:extLst>
                </a:gridCol>
                <a:gridCol w="8663809">
                  <a:extLst>
                    <a:ext uri="{9D8B030D-6E8A-4147-A177-3AD203B41FA5}">
                      <a16:colId xmlns:a16="http://schemas.microsoft.com/office/drawing/2014/main" val="681353281"/>
                    </a:ext>
                  </a:extLst>
                </a:gridCol>
              </a:tblGrid>
              <a:tr h="501926">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4115794">
                <a:tc>
                  <a:txBody>
                    <a:bodyPr/>
                    <a:lstStyle/>
                    <a:p>
                      <a:r>
                        <a:rPr lang="en-US" sz="2400" dirty="0">
                          <a:solidFill>
                            <a:schemeClr val="tx1"/>
                          </a:solidFill>
                        </a:rPr>
                        <a:t>Ineffective Teacher</a:t>
                      </a:r>
                    </a:p>
                  </a:txBody>
                  <a:tcPr/>
                </a:tc>
                <a:tc>
                  <a:txBody>
                    <a:bodyPr/>
                    <a:lstStyle/>
                    <a:p>
                      <a:pPr lvl="0">
                        <a:spcAft>
                          <a:spcPts val="1200"/>
                        </a:spcAft>
                      </a:pPr>
                      <a:r>
                        <a:rPr lang="en-US" sz="2400" kern="1200" dirty="0">
                          <a:solidFill>
                            <a:schemeClr val="tx1"/>
                          </a:solidFill>
                          <a:effectLst/>
                          <a:latin typeface="+mn-lt"/>
                          <a:ea typeface="+mn-ea"/>
                          <a:cs typeface="+mn-cs"/>
                        </a:rPr>
                        <a:t>An individual whose assignment is legally authorized by an emergency permit that does not require possession of a full teaching license. Teachers with the following limited emergency permits would be considered ineffective:</a:t>
                      </a: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Provisional Internship Permits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Short-Term Staff Permits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Variable Term Waivers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Substitute permits or Teaching Permits for Statutory Leave holders serving as the teacher of record</a:t>
                      </a:r>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738727513"/>
                  </a:ext>
                </a:extLst>
              </a:tr>
            </a:tbl>
          </a:graphicData>
        </a:graphic>
      </p:graphicFrame>
    </p:spTree>
    <p:extLst>
      <p:ext uri="{BB962C8B-B14F-4D97-AF65-F5344CB8AC3E}">
        <p14:creationId xmlns:p14="http://schemas.microsoft.com/office/powerpoint/2010/main" val="22284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1C14-2E1F-6AA5-2D67-47A287C446D2}"/>
              </a:ext>
            </a:extLst>
          </p:cNvPr>
          <p:cNvSpPr>
            <a:spLocks noGrp="1"/>
          </p:cNvSpPr>
          <p:nvPr>
            <p:ph type="title"/>
          </p:nvPr>
        </p:nvSpPr>
        <p:spPr>
          <a:xfrm>
            <a:off x="1096963" y="287339"/>
            <a:ext cx="10058400" cy="1151496"/>
          </a:xfrm>
        </p:spPr>
        <p:txBody>
          <a:bodyPr/>
          <a:lstStyle/>
          <a:p>
            <a:r>
              <a:rPr lang="en-US" dirty="0">
                <a:solidFill>
                  <a:schemeClr val="tx1"/>
                </a:solidFill>
              </a:rPr>
              <a:t>Teacher Equity Definitions (2)</a:t>
            </a:r>
          </a:p>
        </p:txBody>
      </p:sp>
      <p:sp>
        <p:nvSpPr>
          <p:cNvPr id="4" name="Slide Number Placeholder 3">
            <a:extLst>
              <a:ext uri="{FF2B5EF4-FFF2-40B4-BE49-F238E27FC236}">
                <a16:creationId xmlns:a16="http://schemas.microsoft.com/office/drawing/2014/main" id="{3B0CCD99-BB2D-9F95-394A-2C6125303F69}"/>
              </a:ext>
            </a:extLst>
          </p:cNvPr>
          <p:cNvSpPr>
            <a:spLocks noGrp="1"/>
          </p:cNvSpPr>
          <p:nvPr>
            <p:ph type="sldNum" sz="quarter" idx="12"/>
          </p:nvPr>
        </p:nvSpPr>
        <p:spPr/>
        <p:txBody>
          <a:bodyPr/>
          <a:lstStyle/>
          <a:p>
            <a:fld id="{4E637404-0BCF-4192-AEAE-F6A882F231C4}" type="slidenum">
              <a:rPr lang="en-US" altLang="en-US" smtClean="0"/>
              <a:pPr/>
              <a:t>13</a:t>
            </a:fld>
            <a:endParaRPr lang="en-US" altLang="en-US"/>
          </a:p>
        </p:txBody>
      </p:sp>
      <p:graphicFrame>
        <p:nvGraphicFramePr>
          <p:cNvPr id="3" name="Content Placeholder 5" descr="Teacher equity definition chart. Definition of out-of-field teacher. ">
            <a:extLst>
              <a:ext uri="{FF2B5EF4-FFF2-40B4-BE49-F238E27FC236}">
                <a16:creationId xmlns:a16="http://schemas.microsoft.com/office/drawing/2014/main" id="{13AB84FA-F254-7F1E-AAAB-AB98A05EEBB2}"/>
              </a:ext>
            </a:extLst>
          </p:cNvPr>
          <p:cNvGraphicFramePr>
            <a:graphicFrameLocks noGrp="1"/>
          </p:cNvGraphicFramePr>
          <p:nvPr>
            <p:ph idx="1"/>
          </p:nvPr>
        </p:nvGraphicFramePr>
        <p:xfrm>
          <a:off x="828449" y="1725669"/>
          <a:ext cx="10595428" cy="4602480"/>
        </p:xfrm>
        <a:graphic>
          <a:graphicData uri="http://schemas.openxmlformats.org/drawingml/2006/table">
            <a:tbl>
              <a:tblPr firstRow="1" bandRow="1">
                <a:tableStyleId>{5C22544A-7EE6-4342-B048-85BDC9FD1C3A}</a:tableStyleId>
              </a:tblPr>
              <a:tblGrid>
                <a:gridCol w="1843314">
                  <a:extLst>
                    <a:ext uri="{9D8B030D-6E8A-4147-A177-3AD203B41FA5}">
                      <a16:colId xmlns:a16="http://schemas.microsoft.com/office/drawing/2014/main" val="3849317242"/>
                    </a:ext>
                  </a:extLst>
                </a:gridCol>
                <a:gridCol w="8752114">
                  <a:extLst>
                    <a:ext uri="{9D8B030D-6E8A-4147-A177-3AD203B41FA5}">
                      <a16:colId xmlns:a16="http://schemas.microsoft.com/office/drawing/2014/main" val="681353281"/>
                    </a:ext>
                  </a:extLst>
                </a:gridCol>
              </a:tblGrid>
              <a:tr h="442962">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3986660">
                <a:tc>
                  <a:txBody>
                    <a:bodyPr/>
                    <a:lstStyle/>
                    <a:p>
                      <a:r>
                        <a:rPr lang="en-US" sz="2400" dirty="0"/>
                        <a:t>Out-of-field teacher</a:t>
                      </a:r>
                    </a:p>
                  </a:txBody>
                  <a:tcPr/>
                </a:tc>
                <a:tc>
                  <a:txBody>
                    <a:bodyPr/>
                    <a:lstStyle/>
                    <a:p>
                      <a:pPr>
                        <a:spcAft>
                          <a:spcPts val="1200"/>
                        </a:spcAft>
                      </a:pPr>
                      <a:r>
                        <a:rPr lang="en-US" sz="2400" kern="1200" dirty="0">
                          <a:solidFill>
                            <a:schemeClr val="dk1"/>
                          </a:solidFill>
                          <a:effectLst/>
                          <a:latin typeface="+mn-lt"/>
                          <a:ea typeface="+mn-ea"/>
                          <a:cs typeface="+mn-cs"/>
                        </a:rPr>
                        <a:t>A credentialed teacher who has not yet demonstrated subject matter competence in the subject area(s) or for the student population to which he or she is assigned. Under this definition, the following limited permits will be considered out of the field:</a:t>
                      </a: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General Education Limited Assignment Permit (GELAP)</a:t>
                      </a: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Special Education Limited Assignment Permit  (SELAP)</a:t>
                      </a: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Short-Term Waivers</a:t>
                      </a:r>
                      <a:endParaRPr lang="en-US" sz="2400" kern="1200" dirty="0">
                        <a:solidFill>
                          <a:schemeClr val="dk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Emergency EL or Bilingual Authorization Permits</a:t>
                      </a:r>
                      <a:endParaRPr lang="en-US" sz="2400" kern="1200" dirty="0">
                        <a:solidFill>
                          <a:schemeClr val="dk1"/>
                        </a:solidFill>
                        <a:effectLst/>
                        <a:latin typeface="+mn-lt"/>
                        <a:ea typeface="+mn-ea"/>
                        <a:cs typeface="+mn-cs"/>
                      </a:endParaRPr>
                    </a:p>
                    <a:p>
                      <a:pPr marL="28575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Local Assignment Options </a:t>
                      </a:r>
                      <a:r>
                        <a:rPr lang="en-US" sz="2400" b="0" i="1" kern="1200" dirty="0">
                          <a:solidFill>
                            <a:schemeClr val="dk1"/>
                          </a:solidFill>
                          <a:effectLst/>
                          <a:latin typeface="+mn-lt"/>
                          <a:ea typeface="+mn-ea"/>
                          <a:cs typeface="+mn-cs"/>
                        </a:rPr>
                        <a:t>except Title 5 Section 80005[b]</a:t>
                      </a:r>
                    </a:p>
                  </a:txBody>
                  <a:tcPr/>
                </a:tc>
                <a:extLst>
                  <a:ext uri="{0D108BD9-81ED-4DB2-BD59-A6C34878D82A}">
                    <a16:rowId xmlns:a16="http://schemas.microsoft.com/office/drawing/2014/main" val="1738727513"/>
                  </a:ext>
                </a:extLst>
              </a:tr>
            </a:tbl>
          </a:graphicData>
        </a:graphic>
      </p:graphicFrame>
    </p:spTree>
    <p:extLst>
      <p:ext uri="{BB962C8B-B14F-4D97-AF65-F5344CB8AC3E}">
        <p14:creationId xmlns:p14="http://schemas.microsoft.com/office/powerpoint/2010/main" val="151264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C79A-3B8E-14AA-7711-4BFB918530FE}"/>
              </a:ext>
            </a:extLst>
          </p:cNvPr>
          <p:cNvSpPr>
            <a:spLocks noGrp="1"/>
          </p:cNvSpPr>
          <p:nvPr>
            <p:ph type="title"/>
          </p:nvPr>
        </p:nvSpPr>
        <p:spPr/>
        <p:txBody>
          <a:bodyPr/>
          <a:lstStyle/>
          <a:p>
            <a:r>
              <a:rPr lang="en-US" dirty="0">
                <a:solidFill>
                  <a:schemeClr val="tx1"/>
                </a:solidFill>
              </a:rPr>
              <a:t>Teacher Equity Definitions (3)</a:t>
            </a:r>
          </a:p>
        </p:txBody>
      </p:sp>
      <p:sp>
        <p:nvSpPr>
          <p:cNvPr id="4" name="Slide Number Placeholder 3">
            <a:extLst>
              <a:ext uri="{FF2B5EF4-FFF2-40B4-BE49-F238E27FC236}">
                <a16:creationId xmlns:a16="http://schemas.microsoft.com/office/drawing/2014/main" id="{7FBCF79E-AA05-69F0-8279-136D5551036D}"/>
              </a:ext>
            </a:extLst>
          </p:cNvPr>
          <p:cNvSpPr>
            <a:spLocks noGrp="1"/>
          </p:cNvSpPr>
          <p:nvPr>
            <p:ph type="sldNum" sz="quarter" idx="12"/>
          </p:nvPr>
        </p:nvSpPr>
        <p:spPr/>
        <p:txBody>
          <a:bodyPr/>
          <a:lstStyle/>
          <a:p>
            <a:fld id="{4E637404-0BCF-4192-AEAE-F6A882F231C4}" type="slidenum">
              <a:rPr lang="en-US" altLang="en-US" smtClean="0"/>
              <a:pPr/>
              <a:t>14</a:t>
            </a:fld>
            <a:endParaRPr lang="en-US" altLang="en-US"/>
          </a:p>
        </p:txBody>
      </p:sp>
      <p:graphicFrame>
        <p:nvGraphicFramePr>
          <p:cNvPr id="5" name="Content Placeholder 5" descr="Teacher equity definition chart. Definition of inexperienced teacher, low income students, and minority students. ">
            <a:extLst>
              <a:ext uri="{FF2B5EF4-FFF2-40B4-BE49-F238E27FC236}">
                <a16:creationId xmlns:a16="http://schemas.microsoft.com/office/drawing/2014/main" id="{7319BCE5-F45D-5059-A9DD-7313785FFA6F}"/>
              </a:ext>
            </a:extLst>
          </p:cNvPr>
          <p:cNvGraphicFramePr>
            <a:graphicFrameLocks noGrp="1"/>
          </p:cNvGraphicFramePr>
          <p:nvPr>
            <p:ph idx="1"/>
          </p:nvPr>
        </p:nvGraphicFramePr>
        <p:xfrm>
          <a:off x="908705" y="1736725"/>
          <a:ext cx="10595428" cy="3728771"/>
        </p:xfrm>
        <a:graphic>
          <a:graphicData uri="http://schemas.openxmlformats.org/drawingml/2006/table">
            <a:tbl>
              <a:tblPr firstRow="1" bandRow="1">
                <a:tableStyleId>{5C22544A-7EE6-4342-B048-85BDC9FD1C3A}</a:tableStyleId>
              </a:tblPr>
              <a:tblGrid>
                <a:gridCol w="2254056">
                  <a:extLst>
                    <a:ext uri="{9D8B030D-6E8A-4147-A177-3AD203B41FA5}">
                      <a16:colId xmlns:a16="http://schemas.microsoft.com/office/drawing/2014/main" val="3849317242"/>
                    </a:ext>
                  </a:extLst>
                </a:gridCol>
                <a:gridCol w="8341372">
                  <a:extLst>
                    <a:ext uri="{9D8B030D-6E8A-4147-A177-3AD203B41FA5}">
                      <a16:colId xmlns:a16="http://schemas.microsoft.com/office/drawing/2014/main" val="681353281"/>
                    </a:ext>
                  </a:extLst>
                </a:gridCol>
              </a:tblGrid>
              <a:tr h="163421">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1023628">
                <a:tc>
                  <a:txBody>
                    <a:bodyPr/>
                    <a:lstStyle/>
                    <a:p>
                      <a:r>
                        <a:rPr lang="en-US" sz="2400" dirty="0"/>
                        <a:t>Inexperienced Teacher</a:t>
                      </a:r>
                    </a:p>
                  </a:txBody>
                  <a:tcPr/>
                </a:tc>
                <a:tc>
                  <a:txBody>
                    <a:bodyPr/>
                    <a:lstStyle/>
                    <a:p>
                      <a:pPr>
                        <a:spcAft>
                          <a:spcPts val="1200"/>
                        </a:spcAft>
                      </a:pPr>
                      <a:r>
                        <a:rPr lang="en-US" sz="2400" kern="1200" dirty="0">
                          <a:solidFill>
                            <a:schemeClr val="dk1"/>
                          </a:solidFill>
                          <a:effectLst/>
                          <a:latin typeface="+mn-lt"/>
                          <a:ea typeface="+mn-ea"/>
                          <a:cs typeface="+mn-cs"/>
                        </a:rPr>
                        <a:t>A teacher who has two or fewer years of teaching experience.</a:t>
                      </a:r>
                    </a:p>
                  </a:txBody>
                  <a:tcPr/>
                </a:tc>
                <a:extLst>
                  <a:ext uri="{0D108BD9-81ED-4DB2-BD59-A6C34878D82A}">
                    <a16:rowId xmlns:a16="http://schemas.microsoft.com/office/drawing/2014/main" val="1738727513"/>
                  </a:ext>
                </a:extLst>
              </a:tr>
              <a:tr h="768539">
                <a:tc>
                  <a:txBody>
                    <a:bodyPr/>
                    <a:lstStyle/>
                    <a:p>
                      <a:pPr>
                        <a:spcAft>
                          <a:spcPts val="1200"/>
                        </a:spcAft>
                      </a:pPr>
                      <a:r>
                        <a:rPr lang="en-US" sz="2400"/>
                        <a:t>Low-Income</a:t>
                      </a:r>
                      <a:endParaRPr lang="en-US" sz="2400" dirty="0"/>
                    </a:p>
                  </a:txBody>
                  <a:tcPr/>
                </a:tc>
                <a:tc>
                  <a:txBody>
                    <a:bodyPr/>
                    <a:lstStyle/>
                    <a:p>
                      <a:pPr>
                        <a:spcAft>
                          <a:spcPts val="1200"/>
                        </a:spcAft>
                      </a:pPr>
                      <a:r>
                        <a:rPr lang="en-US" sz="2400" kern="1200" dirty="0">
                          <a:solidFill>
                            <a:schemeClr val="dk1"/>
                          </a:solidFill>
                          <a:effectLst/>
                          <a:latin typeface="+mn-lt"/>
                          <a:ea typeface="+mn-ea"/>
                          <a:cs typeface="+mn-cs"/>
                        </a:rPr>
                        <a:t>A student who is eligible to receive Free or Reduced-Price Meals</a:t>
                      </a:r>
                    </a:p>
                  </a:txBody>
                  <a:tcPr/>
                </a:tc>
                <a:extLst>
                  <a:ext uri="{0D108BD9-81ED-4DB2-BD59-A6C34878D82A}">
                    <a16:rowId xmlns:a16="http://schemas.microsoft.com/office/drawing/2014/main" val="3527626670"/>
                  </a:ext>
                </a:extLst>
              </a:tr>
              <a:tr h="1424983">
                <a:tc>
                  <a:txBody>
                    <a:bodyPr/>
                    <a:lstStyle/>
                    <a:p>
                      <a:pPr>
                        <a:spcBef>
                          <a:spcPts val="0"/>
                        </a:spcBef>
                        <a:spcAft>
                          <a:spcPts val="1200"/>
                        </a:spcAft>
                      </a:pPr>
                      <a:r>
                        <a:rPr lang="en-US" sz="2400"/>
                        <a:t>Minority Student</a:t>
                      </a:r>
                      <a:endParaRPr lang="en-US" sz="2400" dirty="0"/>
                    </a:p>
                  </a:txBody>
                  <a:tcPr/>
                </a:tc>
                <a:tc>
                  <a:txBody>
                    <a:bodyPr/>
                    <a:lstStyle/>
                    <a:p>
                      <a:pPr>
                        <a:spcAft>
                          <a:spcPts val="1200"/>
                        </a:spcAft>
                      </a:pPr>
                      <a:r>
                        <a:rPr lang="en-US" sz="2400" kern="1200" dirty="0">
                          <a:solidFill>
                            <a:schemeClr val="dk1"/>
                          </a:solidFill>
                          <a:effectLst/>
                          <a:latin typeface="+mn-lt"/>
                          <a:ea typeface="+mn-ea"/>
                          <a:cs typeface="+mn-cs"/>
                        </a:rPr>
                        <a:t>A student who is American Indian/Alaska Native, Asian, African American, Filipino, Native Hawaiian/Pacific Islander, Hispanic, or Two or More Races Not Hispanic.</a:t>
                      </a:r>
                    </a:p>
                  </a:txBody>
                  <a:tcPr/>
                </a:tc>
                <a:extLst>
                  <a:ext uri="{0D108BD9-81ED-4DB2-BD59-A6C34878D82A}">
                    <a16:rowId xmlns:a16="http://schemas.microsoft.com/office/drawing/2014/main" val="2729031479"/>
                  </a:ext>
                </a:extLst>
              </a:tr>
            </a:tbl>
          </a:graphicData>
        </a:graphic>
      </p:graphicFrame>
    </p:spTree>
    <p:extLst>
      <p:ext uri="{BB962C8B-B14F-4D97-AF65-F5344CB8AC3E}">
        <p14:creationId xmlns:p14="http://schemas.microsoft.com/office/powerpoint/2010/main" val="412273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3BAD7CAA-A4AC-5990-43E2-CE45900C6076}"/>
              </a:ext>
            </a:extLst>
          </p:cNvPr>
          <p:cNvSpPr>
            <a:spLocks noGrp="1"/>
          </p:cNvSpPr>
          <p:nvPr>
            <p:ph type="title"/>
          </p:nvPr>
        </p:nvSpPr>
        <p:spPr>
          <a:xfrm>
            <a:off x="280220" y="516836"/>
            <a:ext cx="6794998" cy="1321254"/>
          </a:xfrm>
        </p:spPr>
        <p:txBody>
          <a:bodyPr>
            <a:normAutofit/>
          </a:bodyPr>
          <a:lstStyle/>
          <a:p>
            <a:r>
              <a:rPr lang="en-US" sz="4000" dirty="0">
                <a:solidFill>
                  <a:srgbClr val="FFFFFF"/>
                </a:solidFill>
              </a:rPr>
              <a:t>Educator Equity Data Question (1)</a:t>
            </a:r>
          </a:p>
        </p:txBody>
      </p:sp>
      <p:sp>
        <p:nvSpPr>
          <p:cNvPr id="3" name="Content Placeholder 2">
            <a:extLst>
              <a:ext uri="{FF2B5EF4-FFF2-40B4-BE49-F238E27FC236}">
                <a16:creationId xmlns:a16="http://schemas.microsoft.com/office/drawing/2014/main" id="{4FB2608A-72F6-736A-E111-8A5C0122454F}"/>
              </a:ext>
            </a:extLst>
          </p:cNvPr>
          <p:cNvSpPr>
            <a:spLocks noGrp="1"/>
          </p:cNvSpPr>
          <p:nvPr>
            <p:ph idx="1"/>
          </p:nvPr>
        </p:nvSpPr>
        <p:spPr>
          <a:xfrm>
            <a:off x="280219" y="1838090"/>
            <a:ext cx="7075204" cy="4783936"/>
          </a:xfrm>
        </p:spPr>
        <p:txBody>
          <a:bodyPr>
            <a:noAutofit/>
          </a:bodyPr>
          <a:lstStyle/>
          <a:p>
            <a:pPr marL="0" indent="0" rtl="0" fontAlgn="base">
              <a:spcBef>
                <a:spcPts val="0"/>
              </a:spcBef>
              <a:spcAft>
                <a:spcPts val="1200"/>
              </a:spcAft>
              <a:buNone/>
            </a:pPr>
            <a:r>
              <a:rPr lang="en-US" sz="2400" b="1" i="0" u="none" strike="noStrike" dirty="0">
                <a:solidFill>
                  <a:srgbClr val="FFFFFF"/>
                </a:solidFill>
                <a:effectLst/>
                <a:latin typeface="Arial" panose="020B0604020202020204" pitchFamily="34" charset="0"/>
              </a:rPr>
              <a:t>Question: </a:t>
            </a:r>
            <a:r>
              <a:rPr lang="en-US" sz="2400" b="0" i="0" u="none" strike="noStrike" dirty="0">
                <a:solidFill>
                  <a:srgbClr val="FFFFFF"/>
                </a:solidFill>
                <a:effectLst/>
                <a:latin typeface="Arial" panose="020B0604020202020204" pitchFamily="34" charset="0"/>
              </a:rPr>
              <a:t>What are comparable schools/sites? </a:t>
            </a:r>
            <a:endParaRPr lang="en-US" sz="2400" b="0" i="0" dirty="0">
              <a:solidFill>
                <a:srgbClr val="FFFFFF"/>
              </a:solidFill>
              <a:effectLst/>
              <a:latin typeface="Segoe UI" panose="020B0502040204020203" pitchFamily="34" charset="0"/>
            </a:endParaRPr>
          </a:p>
          <a:p>
            <a:pPr marL="0" indent="0" rtl="0" fontAlgn="base">
              <a:spcBef>
                <a:spcPts val="0"/>
              </a:spcBef>
              <a:spcAft>
                <a:spcPts val="1200"/>
              </a:spcAft>
              <a:buNone/>
            </a:pPr>
            <a:r>
              <a:rPr lang="en-US" sz="2400" b="1" i="0" u="none" strike="noStrike" dirty="0">
                <a:solidFill>
                  <a:srgbClr val="FFFFFF"/>
                </a:solidFill>
                <a:effectLst/>
                <a:latin typeface="Arial" panose="020B0604020202020204" pitchFamily="34" charset="0"/>
              </a:rPr>
              <a:t>Answer: </a:t>
            </a:r>
            <a:r>
              <a:rPr lang="en-US" sz="2400" b="0" i="0" u="none" strike="noStrike" dirty="0">
                <a:solidFill>
                  <a:srgbClr val="FFFFFF"/>
                </a:solidFill>
                <a:effectLst/>
                <a:latin typeface="Arial" panose="020B0604020202020204" pitchFamily="34" charset="0"/>
              </a:rPr>
              <a:t>Compare all schools within each grade span grouping, such as elementary, middle, and high school. If the school's grade levels are not reflected in the data tables, the LEA should exercise its own discretion in assigning the Grade Span Group to the school. i.e., kindergarten to grade six, grades six to twelve, etc.</a:t>
            </a:r>
            <a:endParaRPr lang="en-US" sz="2400" b="0" i="0" dirty="0">
              <a:solidFill>
                <a:srgbClr val="FFFFFF"/>
              </a:solidFill>
              <a:effectLst/>
              <a:latin typeface="Segoe UI" panose="020B0502040204020203" pitchFamily="34" charset="0"/>
            </a:endParaRPr>
          </a:p>
          <a:p>
            <a:pPr marL="0" indent="0" rtl="0" fontAlgn="base">
              <a:spcBef>
                <a:spcPts val="0"/>
              </a:spcBef>
              <a:spcAft>
                <a:spcPts val="1200"/>
              </a:spcAft>
              <a:buNone/>
            </a:pPr>
            <a:r>
              <a:rPr lang="en-US" sz="2400" b="0" i="1" dirty="0">
                <a:solidFill>
                  <a:srgbClr val="FFFFFF"/>
                </a:solidFill>
                <a:effectLst/>
                <a:latin typeface="Arial" panose="020B0604020202020204" pitchFamily="34" charset="0"/>
              </a:rPr>
              <a:t>Continuation high schools are different from traditional high schools and are not considered comparable.</a:t>
            </a:r>
            <a:endParaRPr lang="en-US" sz="2400" b="0" i="0" dirty="0">
              <a:solidFill>
                <a:srgbClr val="FFFFFF"/>
              </a:solidFill>
              <a:effectLst/>
              <a:latin typeface="Segoe UI" panose="020B0502040204020203" pitchFamily="34" charset="0"/>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Orange coloured pencil standing out from the crowd of black pencils">
            <a:extLst>
              <a:ext uri="{FF2B5EF4-FFF2-40B4-BE49-F238E27FC236}">
                <a16:creationId xmlns:a16="http://schemas.microsoft.com/office/drawing/2014/main" id="{E314A2F9-A694-D125-5C42-1AEBD241EABA}"/>
              </a:ext>
            </a:extLst>
          </p:cNvPr>
          <p:cNvPicPr>
            <a:picLocks noChangeAspect="1"/>
          </p:cNvPicPr>
          <p:nvPr/>
        </p:nvPicPr>
        <p:blipFill rotWithShape="1">
          <a:blip r:embed="rId3"/>
          <a:srcRect l="12750" r="47179"/>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FC3BA979-F1CD-B2C3-BE11-4711FC838B5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15</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42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339214" y="516836"/>
            <a:ext cx="6736004" cy="1179230"/>
          </a:xfrm>
        </p:spPr>
        <p:txBody>
          <a:bodyPr>
            <a:normAutofit/>
          </a:bodyPr>
          <a:lstStyle/>
          <a:p>
            <a:r>
              <a:rPr lang="en-US" sz="4000" dirty="0">
                <a:solidFill>
                  <a:srgbClr val="FFFFFF"/>
                </a:solidFill>
              </a:rPr>
              <a:t>Data Question (2)</a:t>
            </a:r>
          </a:p>
        </p:txBody>
      </p: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339213" y="1902542"/>
            <a:ext cx="7144672" cy="3986429"/>
          </a:xfrm>
        </p:spPr>
        <p:txBody>
          <a:bodyPr>
            <a:noAutofit/>
          </a:bodyPr>
          <a:lstStyle/>
          <a:p>
            <a:pPr marL="0" indent="0">
              <a:lnSpc>
                <a:spcPct val="100000"/>
              </a:lnSpc>
              <a:spcBef>
                <a:spcPts val="0"/>
              </a:spcBef>
              <a:spcAft>
                <a:spcPts val="1200"/>
              </a:spcAft>
              <a:buNone/>
            </a:pPr>
            <a:r>
              <a:rPr lang="en-US" sz="2600" b="1" dirty="0">
                <a:solidFill>
                  <a:schemeClr val="bg1"/>
                </a:solidFill>
              </a:rPr>
              <a:t>Question: </a:t>
            </a:r>
            <a:r>
              <a:rPr lang="en-US" sz="2600" dirty="0">
                <a:solidFill>
                  <a:schemeClr val="bg1"/>
                </a:solidFill>
              </a:rPr>
              <a:t>What is the definition of a disparity?</a:t>
            </a:r>
          </a:p>
          <a:p>
            <a:pPr marL="0" indent="0">
              <a:lnSpc>
                <a:spcPct val="100000"/>
              </a:lnSpc>
              <a:spcBef>
                <a:spcPts val="0"/>
              </a:spcBef>
              <a:spcAft>
                <a:spcPts val="1200"/>
              </a:spcAft>
              <a:buNone/>
            </a:pPr>
            <a:r>
              <a:rPr lang="en-US" sz="2600" b="1" dirty="0">
                <a:solidFill>
                  <a:schemeClr val="bg1"/>
                </a:solidFill>
              </a:rPr>
              <a:t>Answer: </a:t>
            </a:r>
            <a:r>
              <a:rPr lang="en-US" sz="2600" dirty="0">
                <a:solidFill>
                  <a:schemeClr val="bg1"/>
                </a:solidFill>
              </a:rPr>
              <a:t>The Every Student Succeeds Act does not define when a disparity exists. However, the CDE is working to support LEAs in this process. When looking at the data, answer the question – are low-income or minority students taught at a higher rate by ineffective, inexperienced, or out-of-field teachers?</a:t>
            </a: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Yellow question mark">
            <a:extLst>
              <a:ext uri="{FF2B5EF4-FFF2-40B4-BE49-F238E27FC236}">
                <a16:creationId xmlns:a16="http://schemas.microsoft.com/office/drawing/2014/main" id="{DF67AA54-8270-9E6F-6C5B-100536E29C06}"/>
              </a:ext>
            </a:extLst>
          </p:cNvPr>
          <p:cNvPicPr>
            <a:picLocks noChangeAspect="1"/>
          </p:cNvPicPr>
          <p:nvPr/>
        </p:nvPicPr>
        <p:blipFill rotWithShape="1">
          <a:blip r:embed="rId3"/>
          <a:srcRect l="47439" r="12490"/>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16</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427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6297-C1E9-E40D-6FB5-C1BFCEC88398}"/>
              </a:ext>
            </a:extLst>
          </p:cNvPr>
          <p:cNvSpPr>
            <a:spLocks noGrp="1"/>
          </p:cNvSpPr>
          <p:nvPr>
            <p:ph type="title"/>
          </p:nvPr>
        </p:nvSpPr>
        <p:spPr/>
        <p:txBody>
          <a:bodyPr/>
          <a:lstStyle/>
          <a:p>
            <a:r>
              <a:rPr lang="en-US" dirty="0">
                <a:solidFill>
                  <a:schemeClr val="tx1"/>
                </a:solidFill>
              </a:rPr>
              <a:t>Example of Disparities – High School</a:t>
            </a:r>
          </a:p>
        </p:txBody>
      </p:sp>
      <p:graphicFrame>
        <p:nvGraphicFramePr>
          <p:cNvPr id="5" name="Table 5">
            <a:extLst>
              <a:ext uri="{FF2B5EF4-FFF2-40B4-BE49-F238E27FC236}">
                <a16:creationId xmlns:a16="http://schemas.microsoft.com/office/drawing/2014/main" id="{78BC4569-48FE-01BB-A5FE-DDCCABC7AE20}"/>
              </a:ext>
            </a:extLst>
          </p:cNvPr>
          <p:cNvGraphicFramePr>
            <a:graphicFrameLocks noGrp="1"/>
          </p:cNvGraphicFramePr>
          <p:nvPr>
            <p:ph idx="1"/>
          </p:nvPr>
        </p:nvGraphicFramePr>
        <p:xfrm>
          <a:off x="399818" y="1894390"/>
          <a:ext cx="11086330" cy="3961409"/>
        </p:xfrm>
        <a:graphic>
          <a:graphicData uri="http://schemas.openxmlformats.org/drawingml/2006/table">
            <a:tbl>
              <a:tblPr firstRow="1" bandRow="1">
                <a:tableStyleId>{5C22544A-7EE6-4342-B048-85BDC9FD1C3A}</a:tableStyleId>
              </a:tblPr>
              <a:tblGrid>
                <a:gridCol w="899593">
                  <a:extLst>
                    <a:ext uri="{9D8B030D-6E8A-4147-A177-3AD203B41FA5}">
                      <a16:colId xmlns:a16="http://schemas.microsoft.com/office/drawing/2014/main" val="1129390039"/>
                    </a:ext>
                  </a:extLst>
                </a:gridCol>
                <a:gridCol w="1780673">
                  <a:extLst>
                    <a:ext uri="{9D8B030D-6E8A-4147-A177-3AD203B41FA5}">
                      <a16:colId xmlns:a16="http://schemas.microsoft.com/office/drawing/2014/main" val="2487939521"/>
                    </a:ext>
                  </a:extLst>
                </a:gridCol>
                <a:gridCol w="1315453">
                  <a:extLst>
                    <a:ext uri="{9D8B030D-6E8A-4147-A177-3AD203B41FA5}">
                      <a16:colId xmlns:a16="http://schemas.microsoft.com/office/drawing/2014/main" val="1424694542"/>
                    </a:ext>
                  </a:extLst>
                </a:gridCol>
                <a:gridCol w="1588168">
                  <a:extLst>
                    <a:ext uri="{9D8B030D-6E8A-4147-A177-3AD203B41FA5}">
                      <a16:colId xmlns:a16="http://schemas.microsoft.com/office/drawing/2014/main" val="3118384794"/>
                    </a:ext>
                  </a:extLst>
                </a:gridCol>
                <a:gridCol w="2261938">
                  <a:extLst>
                    <a:ext uri="{9D8B030D-6E8A-4147-A177-3AD203B41FA5}">
                      <a16:colId xmlns:a16="http://schemas.microsoft.com/office/drawing/2014/main" val="2790810136"/>
                    </a:ext>
                  </a:extLst>
                </a:gridCol>
                <a:gridCol w="1732546">
                  <a:extLst>
                    <a:ext uri="{9D8B030D-6E8A-4147-A177-3AD203B41FA5}">
                      <a16:colId xmlns:a16="http://schemas.microsoft.com/office/drawing/2014/main" val="947310363"/>
                    </a:ext>
                  </a:extLst>
                </a:gridCol>
                <a:gridCol w="1507959">
                  <a:extLst>
                    <a:ext uri="{9D8B030D-6E8A-4147-A177-3AD203B41FA5}">
                      <a16:colId xmlns:a16="http://schemas.microsoft.com/office/drawing/2014/main" val="252536037"/>
                    </a:ext>
                  </a:extLst>
                </a:gridCol>
              </a:tblGrid>
              <a:tr h="914171">
                <a:tc>
                  <a:txBody>
                    <a:bodyPr/>
                    <a:lstStyle/>
                    <a:p>
                      <a:r>
                        <a:rPr lang="en-US" sz="2400" dirty="0"/>
                        <a:t>Site</a:t>
                      </a:r>
                    </a:p>
                  </a:txBody>
                  <a:tcPr/>
                </a:tc>
                <a:tc>
                  <a:txBody>
                    <a:bodyPr/>
                    <a:lstStyle/>
                    <a:p>
                      <a:r>
                        <a:rPr lang="en-US" sz="2400" dirty="0"/>
                        <a:t>Enrollment</a:t>
                      </a:r>
                    </a:p>
                  </a:txBody>
                  <a:tcPr/>
                </a:tc>
                <a:tc>
                  <a:txBody>
                    <a:bodyPr/>
                    <a:lstStyle/>
                    <a:p>
                      <a:r>
                        <a:rPr lang="en-US" sz="2400" dirty="0"/>
                        <a:t>Low Income</a:t>
                      </a:r>
                    </a:p>
                  </a:txBody>
                  <a:tcPr/>
                </a:tc>
                <a:tc>
                  <a:txBody>
                    <a:bodyPr/>
                    <a:lstStyle/>
                    <a:p>
                      <a:r>
                        <a:rPr lang="en-US" sz="2400" dirty="0"/>
                        <a:t>Minority</a:t>
                      </a:r>
                    </a:p>
                  </a:txBody>
                  <a:tcPr/>
                </a:tc>
                <a:tc>
                  <a:txBody>
                    <a:bodyPr/>
                    <a:lstStyle/>
                    <a:p>
                      <a:r>
                        <a:rPr lang="en-US" sz="2400" dirty="0"/>
                        <a:t>Inexperienced</a:t>
                      </a:r>
                    </a:p>
                  </a:txBody>
                  <a:tcPr/>
                </a:tc>
                <a:tc>
                  <a:txBody>
                    <a:bodyPr/>
                    <a:lstStyle/>
                    <a:p>
                      <a:r>
                        <a:rPr lang="en-US" sz="2400" dirty="0"/>
                        <a:t>Ineffective</a:t>
                      </a:r>
                    </a:p>
                  </a:txBody>
                  <a:tcPr/>
                </a:tc>
                <a:tc>
                  <a:txBody>
                    <a:bodyPr/>
                    <a:lstStyle/>
                    <a:p>
                      <a:r>
                        <a:rPr lang="en-US" sz="2400" dirty="0"/>
                        <a:t>Out-of-Field</a:t>
                      </a:r>
                    </a:p>
                  </a:txBody>
                  <a:tcPr/>
                </a:tc>
                <a:extLst>
                  <a:ext uri="{0D108BD9-81ED-4DB2-BD59-A6C34878D82A}">
                    <a16:rowId xmlns:a16="http://schemas.microsoft.com/office/drawing/2014/main" val="2050603776"/>
                  </a:ext>
                </a:extLst>
              </a:tr>
              <a:tr h="507873">
                <a:tc>
                  <a:txBody>
                    <a:bodyPr/>
                    <a:lstStyle/>
                    <a:p>
                      <a:r>
                        <a:rPr lang="en-US" sz="2400" dirty="0"/>
                        <a:t>E</a:t>
                      </a:r>
                    </a:p>
                  </a:txBody>
                  <a:tcPr anchor="ctr" anchorCtr="1"/>
                </a:tc>
                <a:tc>
                  <a:txBody>
                    <a:bodyPr/>
                    <a:lstStyle/>
                    <a:p>
                      <a:r>
                        <a:rPr lang="en-US" sz="2400" dirty="0"/>
                        <a:t>994</a:t>
                      </a:r>
                    </a:p>
                  </a:txBody>
                  <a:tcPr anchor="ctr" anchorCtr="1"/>
                </a:tc>
                <a:tc>
                  <a:txBody>
                    <a:bodyPr/>
                    <a:lstStyle/>
                    <a:p>
                      <a:r>
                        <a:rPr lang="en-US" sz="2400" dirty="0"/>
                        <a:t>62%</a:t>
                      </a:r>
                    </a:p>
                  </a:txBody>
                  <a:tcPr anchor="ctr" anchorCtr="1"/>
                </a:tc>
                <a:tc>
                  <a:txBody>
                    <a:bodyPr/>
                    <a:lstStyle/>
                    <a:p>
                      <a:r>
                        <a:rPr lang="en-US" sz="2400" dirty="0"/>
                        <a:t>94%</a:t>
                      </a:r>
                    </a:p>
                  </a:txBody>
                  <a:tcPr anchor="ctr" anchorCtr="1"/>
                </a:tc>
                <a:tc>
                  <a:txBody>
                    <a:bodyPr/>
                    <a:lstStyle/>
                    <a:p>
                      <a:r>
                        <a:rPr lang="en-US" sz="2400" dirty="0"/>
                        <a:t>24%</a:t>
                      </a:r>
                    </a:p>
                  </a:txBody>
                  <a:tcPr anchor="ctr" anchorCtr="1"/>
                </a:tc>
                <a:tc>
                  <a:txBody>
                    <a:bodyPr/>
                    <a:lstStyle/>
                    <a:p>
                      <a:r>
                        <a:rPr lang="en-US" sz="2400" dirty="0"/>
                        <a:t>30%</a:t>
                      </a:r>
                    </a:p>
                  </a:txBody>
                  <a:tcPr anchor="ctr" anchorCtr="1"/>
                </a:tc>
                <a:tc>
                  <a:txBody>
                    <a:bodyPr/>
                    <a:lstStyle/>
                    <a:p>
                      <a:r>
                        <a:rPr lang="en-US" sz="2400" dirty="0"/>
                        <a:t>25%</a:t>
                      </a:r>
                    </a:p>
                  </a:txBody>
                  <a:tcPr anchor="ctr" anchorCtr="1"/>
                </a:tc>
                <a:extLst>
                  <a:ext uri="{0D108BD9-81ED-4DB2-BD59-A6C34878D82A}">
                    <a16:rowId xmlns:a16="http://schemas.microsoft.com/office/drawing/2014/main" val="1494544113"/>
                  </a:ext>
                </a:extLst>
              </a:tr>
              <a:tr h="507873">
                <a:tc>
                  <a:txBody>
                    <a:bodyPr/>
                    <a:lstStyle/>
                    <a:p>
                      <a:r>
                        <a:rPr lang="en-US" sz="2400" dirty="0"/>
                        <a:t>B</a:t>
                      </a:r>
                    </a:p>
                  </a:txBody>
                  <a:tcPr anchor="ctr" anchorCtr="1"/>
                </a:tc>
                <a:tc>
                  <a:txBody>
                    <a:bodyPr/>
                    <a:lstStyle/>
                    <a:p>
                      <a:r>
                        <a:rPr lang="en-US" sz="2400" dirty="0"/>
                        <a:t>1096</a:t>
                      </a:r>
                    </a:p>
                  </a:txBody>
                  <a:tcPr anchor="ctr" anchorCtr="1"/>
                </a:tc>
                <a:tc>
                  <a:txBody>
                    <a:bodyPr/>
                    <a:lstStyle/>
                    <a:p>
                      <a:r>
                        <a:rPr lang="en-US" sz="2400" dirty="0"/>
                        <a:t>49%</a:t>
                      </a:r>
                    </a:p>
                  </a:txBody>
                  <a:tcPr anchor="ctr" anchorCtr="1"/>
                </a:tc>
                <a:tc>
                  <a:txBody>
                    <a:bodyPr/>
                    <a:lstStyle/>
                    <a:p>
                      <a:r>
                        <a:rPr lang="en-US" sz="2400" dirty="0"/>
                        <a:t>82%</a:t>
                      </a:r>
                    </a:p>
                  </a:txBody>
                  <a:tcPr anchor="ctr" anchorCtr="1"/>
                </a:tc>
                <a:tc>
                  <a:txBody>
                    <a:bodyPr/>
                    <a:lstStyle/>
                    <a:p>
                      <a:r>
                        <a:rPr lang="en-US" sz="2400" dirty="0"/>
                        <a:t>10%</a:t>
                      </a:r>
                    </a:p>
                  </a:txBody>
                  <a:tcPr anchor="ctr" anchorCtr="1"/>
                </a:tc>
                <a:tc>
                  <a:txBody>
                    <a:bodyPr/>
                    <a:lstStyle/>
                    <a:p>
                      <a:r>
                        <a:rPr lang="en-US" sz="2400" dirty="0"/>
                        <a:t>18%</a:t>
                      </a:r>
                    </a:p>
                  </a:txBody>
                  <a:tcPr anchor="ctr" anchorCtr="1"/>
                </a:tc>
                <a:tc>
                  <a:txBody>
                    <a:bodyPr/>
                    <a:lstStyle/>
                    <a:p>
                      <a:r>
                        <a:rPr lang="en-US" sz="2400" dirty="0"/>
                        <a:t>8%</a:t>
                      </a:r>
                    </a:p>
                  </a:txBody>
                  <a:tcPr anchor="ctr" anchorCtr="1"/>
                </a:tc>
                <a:extLst>
                  <a:ext uri="{0D108BD9-81ED-4DB2-BD59-A6C34878D82A}">
                    <a16:rowId xmlns:a16="http://schemas.microsoft.com/office/drawing/2014/main" val="2786854363"/>
                  </a:ext>
                </a:extLst>
              </a:tr>
              <a:tr h="507873">
                <a:tc>
                  <a:txBody>
                    <a:bodyPr/>
                    <a:lstStyle/>
                    <a:p>
                      <a:r>
                        <a:rPr lang="en-US" sz="2400" dirty="0"/>
                        <a:t>A</a:t>
                      </a:r>
                    </a:p>
                  </a:txBody>
                  <a:tcPr anchor="ctr" anchorCtr="1"/>
                </a:tc>
                <a:tc>
                  <a:txBody>
                    <a:bodyPr/>
                    <a:lstStyle/>
                    <a:p>
                      <a:r>
                        <a:rPr lang="en-US" sz="2400" dirty="0"/>
                        <a:t>1703</a:t>
                      </a:r>
                    </a:p>
                  </a:txBody>
                  <a:tcPr anchor="ctr" anchorCtr="1"/>
                </a:tc>
                <a:tc>
                  <a:txBody>
                    <a:bodyPr/>
                    <a:lstStyle/>
                    <a:p>
                      <a:r>
                        <a:rPr lang="en-US" sz="2400" dirty="0"/>
                        <a:t>46%</a:t>
                      </a:r>
                    </a:p>
                  </a:txBody>
                  <a:tcPr anchor="ctr" anchorCtr="1"/>
                </a:tc>
                <a:tc>
                  <a:txBody>
                    <a:bodyPr/>
                    <a:lstStyle/>
                    <a:p>
                      <a:r>
                        <a:rPr lang="en-US" sz="2400" dirty="0"/>
                        <a:t>83%</a:t>
                      </a:r>
                    </a:p>
                  </a:txBody>
                  <a:tcPr anchor="ctr" anchorCtr="1"/>
                </a:tc>
                <a:tc>
                  <a:txBody>
                    <a:bodyPr/>
                    <a:lstStyle/>
                    <a:p>
                      <a:r>
                        <a:rPr lang="en-US" sz="2400" dirty="0"/>
                        <a:t>14%</a:t>
                      </a:r>
                    </a:p>
                  </a:txBody>
                  <a:tcPr anchor="ctr" anchorCtr="1"/>
                </a:tc>
                <a:tc>
                  <a:txBody>
                    <a:bodyPr/>
                    <a:lstStyle/>
                    <a:p>
                      <a:r>
                        <a:rPr lang="en-US" sz="2400" dirty="0"/>
                        <a:t>19%</a:t>
                      </a:r>
                    </a:p>
                  </a:txBody>
                  <a:tcPr anchor="ctr" anchorCtr="1"/>
                </a:tc>
                <a:tc>
                  <a:txBody>
                    <a:bodyPr/>
                    <a:lstStyle/>
                    <a:p>
                      <a:r>
                        <a:rPr lang="en-US" sz="2400" dirty="0"/>
                        <a:t>5%</a:t>
                      </a:r>
                    </a:p>
                  </a:txBody>
                  <a:tcPr anchor="ctr" anchorCtr="1"/>
                </a:tc>
                <a:extLst>
                  <a:ext uri="{0D108BD9-81ED-4DB2-BD59-A6C34878D82A}">
                    <a16:rowId xmlns:a16="http://schemas.microsoft.com/office/drawing/2014/main" val="148929053"/>
                  </a:ext>
                </a:extLst>
              </a:tr>
              <a:tr h="507873">
                <a:tc>
                  <a:txBody>
                    <a:bodyPr/>
                    <a:lstStyle/>
                    <a:p>
                      <a:r>
                        <a:rPr lang="en-US" sz="2400" dirty="0"/>
                        <a:t>F</a:t>
                      </a:r>
                    </a:p>
                  </a:txBody>
                  <a:tcPr anchor="ctr" anchorCtr="1"/>
                </a:tc>
                <a:tc>
                  <a:txBody>
                    <a:bodyPr/>
                    <a:lstStyle/>
                    <a:p>
                      <a:r>
                        <a:rPr lang="en-US" sz="2400" dirty="0"/>
                        <a:t>1697</a:t>
                      </a:r>
                    </a:p>
                  </a:txBody>
                  <a:tcPr anchor="ctr" anchorCtr="1"/>
                </a:tc>
                <a:tc>
                  <a:txBody>
                    <a:bodyPr/>
                    <a:lstStyle/>
                    <a:p>
                      <a:r>
                        <a:rPr lang="en-US" sz="2400" dirty="0"/>
                        <a:t>30%</a:t>
                      </a:r>
                    </a:p>
                  </a:txBody>
                  <a:tcPr anchor="ctr" anchorCtr="1"/>
                </a:tc>
                <a:tc>
                  <a:txBody>
                    <a:bodyPr/>
                    <a:lstStyle/>
                    <a:p>
                      <a:r>
                        <a:rPr lang="en-US" sz="2400" dirty="0"/>
                        <a:t>60%</a:t>
                      </a:r>
                    </a:p>
                  </a:txBody>
                  <a:tcPr anchor="ctr" anchorCtr="1"/>
                </a:tc>
                <a:tc>
                  <a:txBody>
                    <a:bodyPr/>
                    <a:lstStyle/>
                    <a:p>
                      <a:r>
                        <a:rPr lang="en-US" sz="2400" dirty="0"/>
                        <a:t>6%</a:t>
                      </a:r>
                    </a:p>
                  </a:txBody>
                  <a:tcPr anchor="ctr" anchorCtr="1"/>
                </a:tc>
                <a:tc>
                  <a:txBody>
                    <a:bodyPr/>
                    <a:lstStyle/>
                    <a:p>
                      <a:r>
                        <a:rPr lang="en-US" sz="2400" dirty="0"/>
                        <a:t>2%</a:t>
                      </a:r>
                    </a:p>
                  </a:txBody>
                  <a:tcPr anchor="ctr" anchorCtr="1"/>
                </a:tc>
                <a:tc>
                  <a:txBody>
                    <a:bodyPr/>
                    <a:lstStyle/>
                    <a:p>
                      <a:r>
                        <a:rPr lang="en-US" sz="2400" dirty="0"/>
                        <a:t>8%</a:t>
                      </a:r>
                    </a:p>
                  </a:txBody>
                  <a:tcPr anchor="ctr" anchorCtr="1"/>
                </a:tc>
                <a:extLst>
                  <a:ext uri="{0D108BD9-81ED-4DB2-BD59-A6C34878D82A}">
                    <a16:rowId xmlns:a16="http://schemas.microsoft.com/office/drawing/2014/main" val="869434991"/>
                  </a:ext>
                </a:extLst>
              </a:tr>
              <a:tr h="507873">
                <a:tc>
                  <a:txBody>
                    <a:bodyPr/>
                    <a:lstStyle/>
                    <a:p>
                      <a:r>
                        <a:rPr lang="en-US" sz="2400" dirty="0"/>
                        <a:t>D</a:t>
                      </a:r>
                    </a:p>
                  </a:txBody>
                  <a:tcPr anchor="ctr" anchorCtr="1"/>
                </a:tc>
                <a:tc>
                  <a:txBody>
                    <a:bodyPr/>
                    <a:lstStyle/>
                    <a:p>
                      <a:r>
                        <a:rPr lang="en-US" sz="2400" dirty="0"/>
                        <a:t>1590</a:t>
                      </a:r>
                    </a:p>
                  </a:txBody>
                  <a:tcPr anchor="ctr" anchorCtr="1"/>
                </a:tc>
                <a:tc>
                  <a:txBody>
                    <a:bodyPr/>
                    <a:lstStyle/>
                    <a:p>
                      <a:r>
                        <a:rPr lang="en-US" sz="2400" dirty="0"/>
                        <a:t>24%</a:t>
                      </a:r>
                    </a:p>
                  </a:txBody>
                  <a:tcPr anchor="ctr" anchorCtr="1"/>
                </a:tc>
                <a:tc>
                  <a:txBody>
                    <a:bodyPr/>
                    <a:lstStyle/>
                    <a:p>
                      <a:r>
                        <a:rPr lang="en-US" sz="2400" dirty="0"/>
                        <a:t>60%</a:t>
                      </a:r>
                    </a:p>
                  </a:txBody>
                  <a:tcPr anchor="ctr" anchorCtr="1"/>
                </a:tc>
                <a:tc>
                  <a:txBody>
                    <a:bodyPr/>
                    <a:lstStyle/>
                    <a:p>
                      <a:r>
                        <a:rPr lang="en-US" sz="2400" dirty="0"/>
                        <a:t>6%</a:t>
                      </a:r>
                    </a:p>
                  </a:txBody>
                  <a:tcPr anchor="ctr" anchorCtr="1"/>
                </a:tc>
                <a:tc>
                  <a:txBody>
                    <a:bodyPr/>
                    <a:lstStyle/>
                    <a:p>
                      <a:r>
                        <a:rPr lang="en-US" sz="2400" dirty="0"/>
                        <a:t>5%</a:t>
                      </a:r>
                    </a:p>
                  </a:txBody>
                  <a:tcPr anchor="ctr" anchorCtr="1"/>
                </a:tc>
                <a:tc>
                  <a:txBody>
                    <a:bodyPr/>
                    <a:lstStyle/>
                    <a:p>
                      <a:r>
                        <a:rPr lang="en-US" sz="2400" dirty="0"/>
                        <a:t>10%</a:t>
                      </a:r>
                    </a:p>
                  </a:txBody>
                  <a:tcPr anchor="ctr" anchorCtr="1"/>
                </a:tc>
                <a:extLst>
                  <a:ext uri="{0D108BD9-81ED-4DB2-BD59-A6C34878D82A}">
                    <a16:rowId xmlns:a16="http://schemas.microsoft.com/office/drawing/2014/main" val="1093494245"/>
                  </a:ext>
                </a:extLst>
              </a:tr>
              <a:tr h="507873">
                <a:tc>
                  <a:txBody>
                    <a:bodyPr/>
                    <a:lstStyle/>
                    <a:p>
                      <a:r>
                        <a:rPr lang="en-US" sz="2400" dirty="0"/>
                        <a:t>C</a:t>
                      </a:r>
                    </a:p>
                  </a:txBody>
                  <a:tcPr anchor="ctr" anchorCtr="1"/>
                </a:tc>
                <a:tc>
                  <a:txBody>
                    <a:bodyPr/>
                    <a:lstStyle/>
                    <a:p>
                      <a:r>
                        <a:rPr lang="en-US" sz="2400" dirty="0"/>
                        <a:t>1775</a:t>
                      </a:r>
                    </a:p>
                  </a:txBody>
                  <a:tcPr anchor="ctr" anchorCtr="1"/>
                </a:tc>
                <a:tc>
                  <a:txBody>
                    <a:bodyPr/>
                    <a:lstStyle/>
                    <a:p>
                      <a:r>
                        <a:rPr lang="en-US" sz="2400" dirty="0"/>
                        <a:t>9%</a:t>
                      </a:r>
                    </a:p>
                  </a:txBody>
                  <a:tcPr anchor="ctr" anchorCtr="1"/>
                </a:tc>
                <a:tc>
                  <a:txBody>
                    <a:bodyPr/>
                    <a:lstStyle/>
                    <a:p>
                      <a:r>
                        <a:rPr lang="en-US" sz="2400" dirty="0"/>
                        <a:t>51%</a:t>
                      </a:r>
                    </a:p>
                  </a:txBody>
                  <a:tcPr anchor="ctr" anchorCtr="1"/>
                </a:tc>
                <a:tc>
                  <a:txBody>
                    <a:bodyPr/>
                    <a:lstStyle/>
                    <a:p>
                      <a:r>
                        <a:rPr lang="en-US" sz="2400" dirty="0"/>
                        <a:t>5%</a:t>
                      </a:r>
                    </a:p>
                  </a:txBody>
                  <a:tcPr anchor="ctr" anchorCtr="1"/>
                </a:tc>
                <a:tc>
                  <a:txBody>
                    <a:bodyPr/>
                    <a:lstStyle/>
                    <a:p>
                      <a:r>
                        <a:rPr lang="en-US" sz="2400" dirty="0"/>
                        <a:t>5%</a:t>
                      </a:r>
                    </a:p>
                  </a:txBody>
                  <a:tcPr anchor="ctr" anchorCtr="1"/>
                </a:tc>
                <a:tc>
                  <a:txBody>
                    <a:bodyPr/>
                    <a:lstStyle/>
                    <a:p>
                      <a:r>
                        <a:rPr lang="en-US" sz="2400" dirty="0"/>
                        <a:t>2%</a:t>
                      </a:r>
                    </a:p>
                  </a:txBody>
                  <a:tcPr anchor="ctr" anchorCtr="1"/>
                </a:tc>
                <a:extLst>
                  <a:ext uri="{0D108BD9-81ED-4DB2-BD59-A6C34878D82A}">
                    <a16:rowId xmlns:a16="http://schemas.microsoft.com/office/drawing/2014/main" val="3220687658"/>
                  </a:ext>
                </a:extLst>
              </a:tr>
            </a:tbl>
          </a:graphicData>
        </a:graphic>
      </p:graphicFrame>
      <p:sp>
        <p:nvSpPr>
          <p:cNvPr id="4" name="Slide Number Placeholder 3">
            <a:extLst>
              <a:ext uri="{FF2B5EF4-FFF2-40B4-BE49-F238E27FC236}">
                <a16:creationId xmlns:a16="http://schemas.microsoft.com/office/drawing/2014/main" id="{17B4180E-F2BA-4DFA-78BB-3287F4DC6206}"/>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71875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398206" y="516835"/>
            <a:ext cx="7020233" cy="1666501"/>
          </a:xfrm>
        </p:spPr>
        <p:txBody>
          <a:bodyPr>
            <a:normAutofit/>
          </a:bodyPr>
          <a:lstStyle/>
          <a:p>
            <a:r>
              <a:rPr lang="en-US" sz="4600" dirty="0">
                <a:solidFill>
                  <a:srgbClr val="FFFFFF"/>
                </a:solidFill>
              </a:rPr>
              <a:t>Educator Equity </a:t>
            </a:r>
            <a:br>
              <a:rPr lang="en-US" sz="4600" dirty="0">
                <a:solidFill>
                  <a:srgbClr val="FFFFFF"/>
                </a:solidFill>
              </a:rPr>
            </a:br>
            <a:r>
              <a:rPr lang="en-US" sz="4600" dirty="0">
                <a:solidFill>
                  <a:srgbClr val="FFFFFF"/>
                </a:solidFill>
              </a:rPr>
              <a:t>Data Question (4)</a:t>
            </a:r>
          </a:p>
        </p:txBody>
      </p: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398206" y="2236304"/>
            <a:ext cx="6677011" cy="4104861"/>
          </a:xfrm>
        </p:spPr>
        <p:txBody>
          <a:bodyPr>
            <a:normAutofit/>
          </a:bodyPr>
          <a:lstStyle/>
          <a:p>
            <a:pPr marL="0" indent="0">
              <a:buNone/>
            </a:pPr>
            <a:r>
              <a:rPr lang="en-US" sz="2400" b="1" dirty="0">
                <a:solidFill>
                  <a:srgbClr val="FFFFFF"/>
                </a:solidFill>
              </a:rPr>
              <a:t>Key Questions:</a:t>
            </a:r>
          </a:p>
          <a:p>
            <a:pPr marL="342900" marR="0" lvl="0" indent="-342900">
              <a:spcBef>
                <a:spcPts val="0"/>
              </a:spcBef>
              <a:buFont typeface="+mj-lt"/>
              <a:buAutoNum type="arabicPeriod"/>
            </a:pPr>
            <a:r>
              <a:rPr lang="en-US" sz="2400" dirty="0">
                <a:solidFill>
                  <a:srgbClr val="FFFFFF"/>
                </a:solidFill>
                <a:effectLst/>
                <a:latin typeface="Arial" panose="020B0604020202020204" pitchFamily="34" charset="0"/>
                <a:ea typeface="Arial" panose="020B0604020202020204" pitchFamily="34" charset="0"/>
                <a:cs typeface="Arial" panose="020B0604020202020204" pitchFamily="34" charset="0"/>
              </a:rPr>
              <a:t>Are schools with a higher percentage of low-income students taught at a higher rate by ineffective, out-of-field, or inexperienced teachers?</a:t>
            </a:r>
          </a:p>
          <a:p>
            <a:pPr marL="342900" marR="0" lvl="0" indent="-342900">
              <a:spcBef>
                <a:spcPts val="0"/>
              </a:spcBef>
              <a:buFont typeface="+mj-lt"/>
              <a:buAutoNum type="arabicPeriod"/>
            </a:pPr>
            <a:r>
              <a:rPr lang="en-US" sz="2400" dirty="0">
                <a:solidFill>
                  <a:srgbClr val="FFFFFF"/>
                </a:solidFill>
                <a:effectLst/>
                <a:latin typeface="Arial" panose="020B0604020202020204" pitchFamily="34" charset="0"/>
                <a:ea typeface="Arial" panose="020B0604020202020204" pitchFamily="34" charset="0"/>
                <a:cs typeface="Arial" panose="020B0604020202020204" pitchFamily="34" charset="0"/>
              </a:rPr>
              <a:t>Are schools with a higher percentage of minority students taught at a higher rate by ineffective, out-of-field, or inexperienced teachers?</a:t>
            </a: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Angled shot of pen on a graph">
            <a:extLst>
              <a:ext uri="{FF2B5EF4-FFF2-40B4-BE49-F238E27FC236}">
                <a16:creationId xmlns:a16="http://schemas.microsoft.com/office/drawing/2014/main" id="{2DF9A6DE-3759-5080-A013-A7FDF45886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18</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2870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5181601" y="634946"/>
            <a:ext cx="6368142" cy="1450757"/>
          </a:xfrm>
        </p:spPr>
        <p:txBody>
          <a:bodyPr>
            <a:normAutofit/>
          </a:bodyPr>
          <a:lstStyle/>
          <a:p>
            <a:r>
              <a:rPr lang="en-US" dirty="0"/>
              <a:t>Educator Equity Data Question (5)</a:t>
            </a:r>
          </a:p>
        </p:txBody>
      </p:sp>
      <p:pic>
        <p:nvPicPr>
          <p:cNvPr id="15" name="Picture 14" descr="Question mark on green pastel background">
            <a:extLst>
              <a:ext uri="{FF2B5EF4-FFF2-40B4-BE49-F238E27FC236}">
                <a16:creationId xmlns:a16="http://schemas.microsoft.com/office/drawing/2014/main" id="{E60082A0-0A67-C6D8-4C8C-CC1A6F8B1169}"/>
              </a:ext>
            </a:extLst>
          </p:cNvPr>
          <p:cNvPicPr>
            <a:picLocks noChangeAspect="1"/>
          </p:cNvPicPr>
          <p:nvPr/>
        </p:nvPicPr>
        <p:blipFill rotWithShape="1">
          <a:blip r:embed="rId3"/>
          <a:srcRect l="44592" r="4597" b="-2"/>
          <a:stretch/>
        </p:blipFill>
        <p:spPr>
          <a:xfrm>
            <a:off x="20" y="-12128"/>
            <a:ext cx="4654276" cy="6870127"/>
          </a:xfrm>
          <a:prstGeom prst="rect">
            <a:avLst/>
          </a:prstGeom>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5181601" y="2198914"/>
            <a:ext cx="6368142" cy="3670180"/>
          </a:xfrm>
        </p:spPr>
        <p:txBody>
          <a:bodyPr>
            <a:normAutofit/>
          </a:bodyPr>
          <a:lstStyle/>
          <a:p>
            <a:pPr marL="0" marR="0" lvl="0" indent="0">
              <a:spcBef>
                <a:spcPts val="0"/>
              </a:spcBef>
              <a:spcAft>
                <a:spcPts val="1200"/>
              </a:spcAft>
              <a:buNone/>
            </a:pPr>
            <a:r>
              <a:rPr lang="en-US" b="1" dirty="0">
                <a:latin typeface="Arial" panose="020B0604020202020204" pitchFamily="34" charset="0"/>
                <a:ea typeface="Arial" panose="020B0604020202020204" pitchFamily="34" charset="0"/>
                <a:cs typeface="Arial" panose="020B0604020202020204" pitchFamily="34" charset="0"/>
              </a:rPr>
              <a:t>Question: </a:t>
            </a:r>
            <a:r>
              <a:rPr lang="en-US" sz="2800" dirty="0">
                <a:latin typeface="Arial" panose="020B0604020202020204" pitchFamily="34" charset="0"/>
                <a:ea typeface="Arial" panose="020B0604020202020204" pitchFamily="34" charset="0"/>
                <a:cs typeface="Arial" panose="020B0604020202020204" pitchFamily="34" charset="0"/>
              </a:rPr>
              <a:t>Does an LEA need to have both low-income and minority taught at a higher rate?</a:t>
            </a:r>
          </a:p>
          <a:p>
            <a:pPr marL="0" marR="0" lvl="0" indent="0">
              <a:spcBef>
                <a:spcPts val="0"/>
              </a:spcBef>
              <a:spcAft>
                <a:spcPts val="1200"/>
              </a:spcAft>
              <a:buNone/>
            </a:pPr>
            <a:r>
              <a:rPr lang="en-US" sz="2800" b="1" dirty="0">
                <a:latin typeface="Arial" panose="020B0604020202020204" pitchFamily="34" charset="0"/>
                <a:ea typeface="Arial" panose="020B0604020202020204" pitchFamily="34" charset="0"/>
                <a:cs typeface="Arial" panose="020B0604020202020204" pitchFamily="34" charset="0"/>
              </a:rPr>
              <a:t>Answer: </a:t>
            </a:r>
            <a:r>
              <a:rPr lang="en-US" sz="2800" dirty="0">
                <a:latin typeface="Arial" panose="020B0604020202020204" pitchFamily="34" charset="0"/>
                <a:ea typeface="Arial" panose="020B0604020202020204" pitchFamily="34" charset="0"/>
                <a:cs typeface="Arial" panose="020B0604020202020204" pitchFamily="34" charset="0"/>
              </a:rPr>
              <a:t>No. If the LEA </a:t>
            </a:r>
            <a:r>
              <a:rPr lang="en-US" dirty="0">
                <a:latin typeface="Arial" panose="020B0604020202020204" pitchFamily="34" charset="0"/>
                <a:ea typeface="Arial" panose="020B0604020202020204" pitchFamily="34" charset="0"/>
                <a:cs typeface="Arial" panose="020B0604020202020204" pitchFamily="34" charset="0"/>
              </a:rPr>
              <a:t>has</a:t>
            </a:r>
            <a:r>
              <a:rPr lang="en-US" sz="2800" dirty="0">
                <a:latin typeface="Arial" panose="020B0604020202020204" pitchFamily="34" charset="0"/>
                <a:ea typeface="Arial" panose="020B0604020202020204" pitchFamily="34" charset="0"/>
                <a:cs typeface="Arial" panose="020B0604020202020204" pitchFamily="34" charset="0"/>
              </a:rPr>
              <a:t> either low-income or minority, then the LEA must address the disparity.</a:t>
            </a:r>
            <a:endParaRPr lang="en-US" sz="2800" b="1" dirty="0">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19</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4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9A449-852E-417F-A1DF-1ACA06E1E85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Agenda</a:t>
            </a:r>
          </a:p>
        </p:txBody>
      </p:sp>
      <p:pic>
        <p:nvPicPr>
          <p:cNvPr id="6" name="Picture 5" descr="Person writing on a notepad">
            <a:extLst>
              <a:ext uri="{FF2B5EF4-FFF2-40B4-BE49-F238E27FC236}">
                <a16:creationId xmlns:a16="http://schemas.microsoft.com/office/drawing/2014/main" id="{2E2AE2FD-8C55-472A-F9EF-3F1288E47A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4094CB-3F88-BD1A-2777-FA1F72CE720A}"/>
              </a:ext>
            </a:extLst>
          </p:cNvPr>
          <p:cNvSpPr>
            <a:spLocks noGrp="1"/>
          </p:cNvSpPr>
          <p:nvPr>
            <p:ph idx="1"/>
          </p:nvPr>
        </p:nvSpPr>
        <p:spPr>
          <a:xfrm>
            <a:off x="5181601" y="2198914"/>
            <a:ext cx="6368142" cy="3670180"/>
          </a:xfrm>
        </p:spPr>
        <p:txBody>
          <a:bodyPr>
            <a:noAutofit/>
          </a:bodyPr>
          <a:lstStyle/>
          <a:p>
            <a:pPr>
              <a:lnSpc>
                <a:spcPct val="100000"/>
              </a:lnSpc>
              <a:spcBef>
                <a:spcPts val="0"/>
              </a:spcBef>
              <a:spcAft>
                <a:spcPts val="1200"/>
              </a:spcAft>
            </a:pPr>
            <a:r>
              <a:rPr lang="en-US" dirty="0">
                <a:solidFill>
                  <a:schemeClr val="tx1"/>
                </a:solidFill>
              </a:rPr>
              <a:t>Legal requirements for Supporting Effective Instruction (SEI) 04: Identify and Address Disparities</a:t>
            </a:r>
          </a:p>
          <a:p>
            <a:pPr>
              <a:lnSpc>
                <a:spcPct val="100000"/>
              </a:lnSpc>
              <a:spcBef>
                <a:spcPts val="0"/>
              </a:spcBef>
              <a:spcAft>
                <a:spcPts val="1200"/>
              </a:spcAft>
            </a:pPr>
            <a:r>
              <a:rPr lang="en-US" dirty="0">
                <a:solidFill>
                  <a:schemeClr val="tx1"/>
                </a:solidFill>
              </a:rPr>
              <a:t>Evidence request</a:t>
            </a:r>
          </a:p>
          <a:p>
            <a:pPr>
              <a:lnSpc>
                <a:spcPct val="100000"/>
              </a:lnSpc>
              <a:spcBef>
                <a:spcPts val="0"/>
              </a:spcBef>
              <a:spcAft>
                <a:spcPts val="1200"/>
              </a:spcAft>
            </a:pPr>
            <a:r>
              <a:rPr lang="en-US" dirty="0">
                <a:solidFill>
                  <a:schemeClr val="tx1"/>
                </a:solidFill>
              </a:rPr>
              <a:t>Frequently asked questions</a:t>
            </a:r>
          </a:p>
          <a:p>
            <a:pPr>
              <a:lnSpc>
                <a:spcPct val="100000"/>
              </a:lnSpc>
              <a:spcBef>
                <a:spcPts val="0"/>
              </a:spcBef>
              <a:spcAft>
                <a:spcPts val="1200"/>
              </a:spcAft>
            </a:pPr>
            <a:r>
              <a:rPr lang="en-US" dirty="0">
                <a:solidFill>
                  <a:schemeClr val="tx1"/>
                </a:solidFill>
              </a:rPr>
              <a:t>Best practices</a:t>
            </a:r>
          </a:p>
          <a:p>
            <a:pPr marL="200025" lvl="1" indent="0">
              <a:lnSpc>
                <a:spcPct val="100000"/>
              </a:lnSpc>
              <a:spcAft>
                <a:spcPts val="1200"/>
              </a:spcAft>
              <a:buNone/>
            </a:pPr>
            <a:endParaRPr lang="en-US" dirty="0">
              <a:solidFill>
                <a:schemeClr val="tx1"/>
              </a:solidFill>
            </a:endParaRPr>
          </a:p>
          <a:p>
            <a:pPr marL="200025" lvl="1" indent="0">
              <a:lnSpc>
                <a:spcPct val="100000"/>
              </a:lnSpc>
              <a:spcAft>
                <a:spcPts val="1200"/>
              </a:spcAft>
              <a:buNone/>
            </a:pPr>
            <a:r>
              <a:rPr lang="en-US" dirty="0">
                <a:solidFill>
                  <a:schemeClr val="tx1"/>
                </a:solidFill>
              </a:rPr>
              <a:t>Slide notes are present throughout this presentation.</a:t>
            </a:r>
          </a:p>
        </p:txBody>
      </p:sp>
      <p:sp>
        <p:nvSpPr>
          <p:cNvPr id="4" name="Slide Number Placeholder 3">
            <a:extLst>
              <a:ext uri="{FF2B5EF4-FFF2-40B4-BE49-F238E27FC236}">
                <a16:creationId xmlns:a16="http://schemas.microsoft.com/office/drawing/2014/main" id="{39A99EDD-0F07-B644-6830-882C276B2E3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338508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DC23-C496-CD8B-B773-D353144351CA}"/>
              </a:ext>
            </a:extLst>
          </p:cNvPr>
          <p:cNvSpPr>
            <a:spLocks noGrp="1"/>
          </p:cNvSpPr>
          <p:nvPr>
            <p:ph type="title"/>
          </p:nvPr>
        </p:nvSpPr>
        <p:spPr/>
        <p:txBody>
          <a:bodyPr/>
          <a:lstStyle/>
          <a:p>
            <a:r>
              <a:rPr lang="en-US" dirty="0">
                <a:solidFill>
                  <a:schemeClr val="tx1"/>
                </a:solidFill>
              </a:rPr>
              <a:t>Example of Disparity</a:t>
            </a:r>
          </a:p>
        </p:txBody>
      </p:sp>
      <p:sp>
        <p:nvSpPr>
          <p:cNvPr id="3" name="Content Placeholder 2">
            <a:extLst>
              <a:ext uri="{FF2B5EF4-FFF2-40B4-BE49-F238E27FC236}">
                <a16:creationId xmlns:a16="http://schemas.microsoft.com/office/drawing/2014/main" id="{508A76B5-7095-D44E-43E1-A4DA2F3A2A93}"/>
              </a:ext>
            </a:extLst>
          </p:cNvPr>
          <p:cNvSpPr>
            <a:spLocks noGrp="1"/>
          </p:cNvSpPr>
          <p:nvPr>
            <p:ph sz="half" idx="1"/>
          </p:nvPr>
        </p:nvSpPr>
        <p:spPr/>
        <p:txBody>
          <a:bodyPr/>
          <a:lstStyle/>
          <a:p>
            <a:pPr marL="0" indent="0">
              <a:buNone/>
            </a:pPr>
            <a:r>
              <a:rPr lang="en-US" sz="2800" b="1" dirty="0">
                <a:solidFill>
                  <a:schemeClr val="tx1"/>
                </a:solidFill>
                <a:latin typeface="+mj-lt"/>
              </a:rPr>
              <a:t>Definition</a:t>
            </a:r>
          </a:p>
          <a:p>
            <a:pPr marL="0" indent="0">
              <a:lnSpc>
                <a:spcPct val="100000"/>
              </a:lnSpc>
              <a:spcBef>
                <a:spcPts val="0"/>
              </a:spcBef>
              <a:spcAft>
                <a:spcPts val="1200"/>
              </a:spcAft>
              <a:buNone/>
            </a:pPr>
            <a:r>
              <a:rPr lang="en-US" sz="2800" dirty="0">
                <a:solidFill>
                  <a:schemeClr val="tx1"/>
                </a:solidFill>
                <a:latin typeface="+mj-lt"/>
              </a:rPr>
              <a:t>The difference between the rate at which low-income or minority students are taught by effective, in-field, and experienced teachers, compared to their higher-income, non-minority counterparts.</a:t>
            </a:r>
          </a:p>
          <a:p>
            <a:pPr marL="0" indent="0">
              <a:buNone/>
            </a:pPr>
            <a:endParaRPr lang="en-US" dirty="0">
              <a:solidFill>
                <a:schemeClr val="tx1"/>
              </a:solidFill>
            </a:endParaRPr>
          </a:p>
        </p:txBody>
      </p:sp>
      <p:sp>
        <p:nvSpPr>
          <p:cNvPr id="4" name="Content Placeholder 3">
            <a:extLst>
              <a:ext uri="{FF2B5EF4-FFF2-40B4-BE49-F238E27FC236}">
                <a16:creationId xmlns:a16="http://schemas.microsoft.com/office/drawing/2014/main" id="{B5079581-C28C-7BB9-3779-2E178F9EF760}"/>
              </a:ext>
            </a:extLst>
          </p:cNvPr>
          <p:cNvSpPr>
            <a:spLocks noGrp="1"/>
          </p:cNvSpPr>
          <p:nvPr>
            <p:ph sz="half" idx="2"/>
          </p:nvPr>
        </p:nvSpPr>
        <p:spPr/>
        <p:txBody>
          <a:bodyPr/>
          <a:lstStyle/>
          <a:p>
            <a:pPr marL="0" indent="0">
              <a:buNone/>
            </a:pPr>
            <a:r>
              <a:rPr lang="en-US" sz="2800" b="1" dirty="0">
                <a:solidFill>
                  <a:schemeClr val="tx1"/>
                </a:solidFill>
                <a:latin typeface="+mj-lt"/>
              </a:rPr>
              <a:t>Example</a:t>
            </a:r>
          </a:p>
          <a:p>
            <a:pPr marL="0" indent="0">
              <a:lnSpc>
                <a:spcPct val="100000"/>
              </a:lnSpc>
              <a:spcBef>
                <a:spcPts val="0"/>
              </a:spcBef>
              <a:spcAft>
                <a:spcPts val="1200"/>
              </a:spcAft>
              <a:buNone/>
            </a:pPr>
            <a:r>
              <a:rPr lang="en-US" sz="2800" dirty="0">
                <a:solidFill>
                  <a:schemeClr val="tx1"/>
                </a:solidFill>
                <a:latin typeface="+mj-lt"/>
              </a:rPr>
              <a:t>Twelve percent of teachers in an LEA’s highest-poverty school are inexperienced compared to 2 percent of teachers in the lowest-poverty schools. This LEA has an educator equity gap of 10 percentage points. </a:t>
            </a:r>
          </a:p>
          <a:p>
            <a:pPr marL="0" indent="0">
              <a:buNone/>
            </a:pPr>
            <a:endParaRPr lang="en-US" dirty="0">
              <a:solidFill>
                <a:schemeClr val="tx1"/>
              </a:solidFill>
            </a:endParaRPr>
          </a:p>
        </p:txBody>
      </p:sp>
      <p:sp>
        <p:nvSpPr>
          <p:cNvPr id="5" name="Slide Number Placeholder 4">
            <a:extLst>
              <a:ext uri="{FF2B5EF4-FFF2-40B4-BE49-F238E27FC236}">
                <a16:creationId xmlns:a16="http://schemas.microsoft.com/office/drawing/2014/main" id="{C63CCFE8-55B3-DD56-C455-DAAA2ACC89C0}"/>
              </a:ext>
            </a:extLst>
          </p:cNvPr>
          <p:cNvSpPr>
            <a:spLocks noGrp="1"/>
          </p:cNvSpPr>
          <p:nvPr>
            <p:ph type="sldNum" sz="quarter" idx="12"/>
          </p:nvPr>
        </p:nvSpPr>
        <p:spPr/>
        <p:txBody>
          <a:bodyPr/>
          <a:lstStyle/>
          <a:p>
            <a:fld id="{0560CF5E-9218-46D4-A0AE-B5C073203588}" type="slidenum">
              <a:rPr lang="en-US" altLang="en-US" smtClean="0"/>
              <a:pPr/>
              <a:t>20</a:t>
            </a:fld>
            <a:endParaRPr lang="en-US" altLang="en-US"/>
          </a:p>
        </p:txBody>
      </p:sp>
    </p:spTree>
    <p:extLst>
      <p:ext uri="{BB962C8B-B14F-4D97-AF65-F5344CB8AC3E}">
        <p14:creationId xmlns:p14="http://schemas.microsoft.com/office/powerpoint/2010/main" val="229742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266338-FF8A-3A02-25E9-D2A731DD978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E3E1B19B-7E54-70DF-BC90-0678E0824AA0}"/>
              </a:ext>
            </a:extLst>
          </p:cNvPr>
          <p:cNvSpPr>
            <a:spLocks noGrp="1"/>
          </p:cNvSpPr>
          <p:nvPr>
            <p:ph type="title"/>
          </p:nvPr>
        </p:nvSpPr>
        <p:spPr/>
        <p:txBody>
          <a:bodyPr/>
          <a:lstStyle/>
          <a:p>
            <a:r>
              <a:rPr lang="en-US" dirty="0">
                <a:solidFill>
                  <a:schemeClr val="tx1"/>
                </a:solidFill>
              </a:rPr>
              <a:t>Step 2</a:t>
            </a:r>
          </a:p>
        </p:txBody>
      </p:sp>
      <p:grpSp>
        <p:nvGrpSpPr>
          <p:cNvPr id="5" name="Group 4" descr="Step 2 from framework graphic. Determine specific and systemic root causes.">
            <a:extLst>
              <a:ext uri="{FF2B5EF4-FFF2-40B4-BE49-F238E27FC236}">
                <a16:creationId xmlns:a16="http://schemas.microsoft.com/office/drawing/2014/main" id="{58D3F9F9-69A9-CA30-61C7-358A9F2C1DAF}"/>
              </a:ext>
            </a:extLst>
          </p:cNvPr>
          <p:cNvGrpSpPr/>
          <p:nvPr/>
        </p:nvGrpSpPr>
        <p:grpSpPr>
          <a:xfrm>
            <a:off x="3446458" y="2773398"/>
            <a:ext cx="4840940" cy="2218764"/>
            <a:chOff x="2687360" y="314835"/>
            <a:chExt cx="2980267" cy="1192106"/>
          </a:xfrm>
        </p:grpSpPr>
        <p:sp>
          <p:nvSpPr>
            <p:cNvPr id="6" name="Arrow: Chevron 5">
              <a:extLst>
                <a:ext uri="{FF2B5EF4-FFF2-40B4-BE49-F238E27FC236}">
                  <a16:creationId xmlns:a16="http://schemas.microsoft.com/office/drawing/2014/main" id="{E43308A4-5A7C-563D-95B6-0D1802CE454B}"/>
                </a:ext>
              </a:extLst>
            </p:cNvPr>
            <p:cNvSpPr/>
            <p:nvPr/>
          </p:nvSpPr>
          <p:spPr>
            <a:xfrm>
              <a:off x="2687360" y="314835"/>
              <a:ext cx="2980267" cy="1192106"/>
            </a:xfrm>
            <a:prstGeom prst="chevron">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7" name="Arrow: Chevron 4">
              <a:extLst>
                <a:ext uri="{FF2B5EF4-FFF2-40B4-BE49-F238E27FC236}">
                  <a16:creationId xmlns:a16="http://schemas.microsoft.com/office/drawing/2014/main" id="{66D2B463-39E9-6DDE-B426-C4FFA23F6A9F}"/>
                </a:ext>
              </a:extLst>
            </p:cNvPr>
            <p:cNvSpPr txBox="1"/>
            <p:nvPr/>
          </p:nvSpPr>
          <p:spPr>
            <a:xfrm>
              <a:off x="3283413" y="384801"/>
              <a:ext cx="1677055" cy="1122139"/>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4011" tIns="28004" rIns="28004" bIns="28004" numCol="1" spcCol="1270" anchor="ctr" anchorCtr="0">
              <a:noAutofit/>
            </a:bodyPr>
            <a:lstStyle/>
            <a:p>
              <a:pPr marL="0" marR="0" lvl="0" indent="0" algn="ctr" defTabSz="933450" rtl="0" eaLnBrk="0" fontAlgn="base" latinLnBrk="0" hangingPunct="0">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Determine specific and systemic root causes</a:t>
              </a:r>
            </a:p>
          </p:txBody>
        </p:sp>
      </p:grpSp>
    </p:spTree>
    <p:extLst>
      <p:ext uri="{BB962C8B-B14F-4D97-AF65-F5344CB8AC3E}">
        <p14:creationId xmlns:p14="http://schemas.microsoft.com/office/powerpoint/2010/main" val="990427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Root Cause Analysis (1) </a:t>
            </a:r>
          </a:p>
        </p:txBody>
      </p:sp>
      <p:sp>
        <p:nvSpPr>
          <p:cNvPr id="3" name="Content Placeholder 2">
            <a:extLst>
              <a:ext uri="{FF2B5EF4-FFF2-40B4-BE49-F238E27FC236}">
                <a16:creationId xmlns:a16="http://schemas.microsoft.com/office/drawing/2014/main" id="{D50B58BE-4E0B-27B5-E4C0-DE4C7BA7CCB3}"/>
              </a:ext>
            </a:extLst>
          </p:cNvPr>
          <p:cNvSpPr>
            <a:spLocks noGrp="1"/>
          </p:cNvSpPr>
          <p:nvPr>
            <p:ph idx="1"/>
          </p:nvPr>
        </p:nvSpPr>
        <p:spPr>
          <a:xfrm>
            <a:off x="1097280" y="1737360"/>
            <a:ext cx="6654019" cy="4372186"/>
          </a:xfrm>
        </p:spPr>
        <p:txBody>
          <a:bodyPr>
            <a:noAutofit/>
          </a:bodyPr>
          <a:lstStyle/>
          <a:p>
            <a:pPr marL="0" indent="0">
              <a:buNone/>
            </a:pPr>
            <a:r>
              <a:rPr lang="en-US" sz="2400" b="1" dirty="0">
                <a:solidFill>
                  <a:schemeClr val="tx1"/>
                </a:solidFill>
              </a:rPr>
              <a:t>Develop Equity Leadership Team</a:t>
            </a:r>
          </a:p>
          <a:p>
            <a:pPr marL="0" indent="0">
              <a:spcBef>
                <a:spcPts val="0"/>
              </a:spcBef>
              <a:spcAft>
                <a:spcPts val="1200"/>
              </a:spcAft>
              <a:buNone/>
            </a:pPr>
            <a:r>
              <a:rPr lang="en-US" sz="2400" dirty="0">
                <a:solidFill>
                  <a:schemeClr val="tx1"/>
                </a:solidFill>
                <a:effectLst/>
                <a:latin typeface="Arial" panose="020B0604020202020204" pitchFamily="34" charset="0"/>
                <a:ea typeface="Arial" panose="020B0604020202020204" pitchFamily="34" charset="0"/>
              </a:rPr>
              <a:t>The equity leadership team does the foundational work for the program improvement process for providing equitable access to teachers. The Equity Leadership Team </a:t>
            </a:r>
            <a:r>
              <a:rPr lang="en-US" sz="2400" dirty="0">
                <a:solidFill>
                  <a:schemeClr val="tx1"/>
                </a:solidFill>
                <a:latin typeface="Arial" panose="020B0604020202020204" pitchFamily="34" charset="0"/>
              </a:rPr>
              <a:t>should be 3–7 people. Begin by identifying key offices and staff directly engaged in policies and initiatives impacting teacher recruitment, retention, and development. To ensure that efforts are coherent and well-coordinated, it is essential that a diverse team be part of the planning and oversight process.</a:t>
            </a:r>
            <a:endParaRPr lang="en-US" sz="2400" dirty="0">
              <a:solidFill>
                <a:schemeClr val="tx1"/>
              </a:solidFill>
              <a:effectLst/>
              <a:latin typeface="Arial" panose="020B0604020202020204" pitchFamily="34" charset="0"/>
              <a:ea typeface="Arial" panose="020B0604020202020204" pitchFamily="34" charset="0"/>
            </a:endParaRPr>
          </a:p>
        </p:txBody>
      </p:sp>
      <p:pic>
        <p:nvPicPr>
          <p:cNvPr id="8" name="Graphic 7" descr="Group">
            <a:extLst>
              <a:ext uri="{FF2B5EF4-FFF2-40B4-BE49-F238E27FC236}">
                <a16:creationId xmlns:a16="http://schemas.microsoft.com/office/drawing/2014/main" id="{4BC57970-CE31-B9AC-05CD-DB7484D0BF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22</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706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9359-EF82-624E-FAC0-328056E4D297}"/>
              </a:ext>
            </a:extLst>
          </p:cNvPr>
          <p:cNvSpPr>
            <a:spLocks noGrp="1"/>
          </p:cNvSpPr>
          <p:nvPr>
            <p:ph type="title"/>
          </p:nvPr>
        </p:nvSpPr>
        <p:spPr/>
        <p:txBody>
          <a:bodyPr/>
          <a:lstStyle/>
          <a:p>
            <a:r>
              <a:rPr lang="en-US" dirty="0">
                <a:solidFill>
                  <a:schemeClr val="tx1"/>
                </a:solidFill>
              </a:rPr>
              <a:t>Root Cause Analysis (2)</a:t>
            </a:r>
          </a:p>
        </p:txBody>
      </p:sp>
      <p:graphicFrame>
        <p:nvGraphicFramePr>
          <p:cNvPr id="6" name="Content Placeholder 2" descr="•Human Resources Department&#10;•Teacher Principal Coaches     &#10;•Curriculum and Instruction&#10;•Finance&#10;•Data and Assessment">
            <a:extLst>
              <a:ext uri="{FF2B5EF4-FFF2-40B4-BE49-F238E27FC236}">
                <a16:creationId xmlns:a16="http://schemas.microsoft.com/office/drawing/2014/main" id="{8D48D0B1-B198-E44E-8806-E99BD38867BC}"/>
              </a:ext>
            </a:extLst>
          </p:cNvPr>
          <p:cNvGraphicFramePr>
            <a:graphicFrameLocks noGrp="1"/>
          </p:cNvGraphicFramePr>
          <p:nvPr>
            <p:ph idx="1"/>
            <p:extLst>
              <p:ext uri="{D42A27DB-BD31-4B8C-83A1-F6EECF244321}">
                <p14:modId xmlns:p14="http://schemas.microsoft.com/office/powerpoint/2010/main" val="2565310251"/>
              </p:ext>
            </p:extLst>
          </p:nvPr>
        </p:nvGraphicFramePr>
        <p:xfrm>
          <a:off x="1096963" y="1846263"/>
          <a:ext cx="10058400" cy="435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5A99D95-DFBB-02BB-856F-826CE465FA7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3860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4896466" y="634946"/>
            <a:ext cx="6931740" cy="1450757"/>
          </a:xfrm>
        </p:spPr>
        <p:txBody>
          <a:bodyPr>
            <a:normAutofit/>
          </a:bodyPr>
          <a:lstStyle/>
          <a:p>
            <a:r>
              <a:rPr lang="en-US" dirty="0">
                <a:solidFill>
                  <a:schemeClr val="tx1"/>
                </a:solidFill>
              </a:rPr>
              <a:t>Root Causes Analysis (3)</a:t>
            </a:r>
          </a:p>
        </p:txBody>
      </p:sp>
      <p:pic>
        <p:nvPicPr>
          <p:cNvPr id="6" name="Picture 5" descr="Two business people working at a table">
            <a:extLst>
              <a:ext uri="{FF2B5EF4-FFF2-40B4-BE49-F238E27FC236}">
                <a16:creationId xmlns:a16="http://schemas.microsoft.com/office/drawing/2014/main" id="{F9A0BF47-4009-4372-90CB-567442FD80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5181601" y="2198914"/>
            <a:ext cx="6368142" cy="3670180"/>
          </a:xfrm>
        </p:spPr>
        <p:txBody>
          <a:bodyPr>
            <a:normAutofit/>
          </a:bodyPr>
          <a:lstStyle/>
          <a:p>
            <a:pPr marL="0" indent="0">
              <a:spcBef>
                <a:spcPts val="0"/>
              </a:spcBef>
              <a:spcAft>
                <a:spcPts val="1200"/>
              </a:spcAft>
              <a:buNone/>
            </a:pPr>
            <a:r>
              <a:rPr lang="en-US" sz="2400" b="1" dirty="0">
                <a:solidFill>
                  <a:schemeClr val="tx1"/>
                </a:solidFill>
              </a:rPr>
              <a:t>Key Questions:</a:t>
            </a:r>
          </a:p>
          <a:p>
            <a:pPr marL="514350" indent="-514350">
              <a:spcBef>
                <a:spcPts val="0"/>
              </a:spcBef>
              <a:spcAft>
                <a:spcPts val="1200"/>
              </a:spcAft>
              <a:buFont typeface="+mj-lt"/>
              <a:buAutoNum type="arabicPeriod"/>
            </a:pPr>
            <a:r>
              <a:rPr lang="en-US" sz="2400" dirty="0">
                <a:solidFill>
                  <a:schemeClr val="tx1"/>
                </a:solidFill>
              </a:rPr>
              <a:t>What are the factors that are likely contributing to the disparity?</a:t>
            </a:r>
          </a:p>
          <a:p>
            <a:pPr marL="514350" indent="-514350">
              <a:spcBef>
                <a:spcPts val="0"/>
              </a:spcBef>
              <a:spcAft>
                <a:spcPts val="1200"/>
              </a:spcAft>
              <a:buFont typeface="+mj-lt"/>
              <a:buAutoNum type="arabicPeriod"/>
            </a:pPr>
            <a:r>
              <a:rPr lang="en-US" sz="2400" dirty="0">
                <a:solidFill>
                  <a:schemeClr val="tx1"/>
                </a:solidFill>
              </a:rPr>
              <a:t>Are there common challenges across schools?</a:t>
            </a:r>
          </a:p>
          <a:p>
            <a:pPr marL="514350" indent="-514350">
              <a:spcBef>
                <a:spcPts val="0"/>
              </a:spcBef>
              <a:spcAft>
                <a:spcPts val="1200"/>
              </a:spcAft>
              <a:buFont typeface="+mj-lt"/>
              <a:buAutoNum type="arabicPeriod"/>
            </a:pPr>
            <a:r>
              <a:rPr lang="en-US" sz="2400" dirty="0">
                <a:solidFill>
                  <a:schemeClr val="tx1"/>
                </a:solidFill>
              </a:rPr>
              <a:t>What challenges are school-specific? </a:t>
            </a:r>
          </a:p>
        </p:txBody>
      </p:sp>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24</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689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a:xfrm>
            <a:off x="5181601" y="962532"/>
            <a:ext cx="6368142" cy="985535"/>
          </a:xfrm>
        </p:spPr>
        <p:txBody>
          <a:bodyPr>
            <a:normAutofit/>
          </a:bodyPr>
          <a:lstStyle/>
          <a:p>
            <a:r>
              <a:rPr lang="en-US" sz="4600" dirty="0">
                <a:solidFill>
                  <a:schemeClr val="tx1"/>
                </a:solidFill>
              </a:rPr>
              <a:t>Root Cause Analysis (4) </a:t>
            </a:r>
          </a:p>
        </p:txBody>
      </p:sp>
      <p:pic>
        <p:nvPicPr>
          <p:cNvPr id="6" name="Picture 5" descr="Formulas written on a blackboard">
            <a:extLst>
              <a:ext uri="{FF2B5EF4-FFF2-40B4-BE49-F238E27FC236}">
                <a16:creationId xmlns:a16="http://schemas.microsoft.com/office/drawing/2014/main" id="{3AA76F9E-8925-3654-08E8-6A7F3839E7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0B58BE-4E0B-27B5-E4C0-DE4C7BA7CCB3}"/>
              </a:ext>
            </a:extLst>
          </p:cNvPr>
          <p:cNvSpPr>
            <a:spLocks noGrp="1"/>
          </p:cNvSpPr>
          <p:nvPr>
            <p:ph idx="1"/>
          </p:nvPr>
        </p:nvSpPr>
        <p:spPr>
          <a:xfrm>
            <a:off x="5181601" y="2198914"/>
            <a:ext cx="6368142" cy="4384766"/>
          </a:xfrm>
        </p:spPr>
        <p:txBody>
          <a:bodyPr>
            <a:noAutofit/>
          </a:bodyPr>
          <a:lstStyle/>
          <a:p>
            <a:pPr marL="0" indent="0">
              <a:spcAft>
                <a:spcPts val="1200"/>
              </a:spcAft>
              <a:buNone/>
            </a:pPr>
            <a:r>
              <a:rPr lang="en-US" sz="2400" b="1" dirty="0">
                <a:solidFill>
                  <a:schemeClr val="tx1"/>
                </a:solidFill>
              </a:rPr>
              <a:t>Key Action</a:t>
            </a:r>
          </a:p>
          <a:p>
            <a:pPr marL="0" indent="0">
              <a:spcBef>
                <a:spcPts val="0"/>
              </a:spcBef>
              <a:spcAft>
                <a:spcPts val="1200"/>
              </a:spcAft>
              <a:buNone/>
            </a:pPr>
            <a:r>
              <a:rPr lang="en-US" sz="2400" dirty="0">
                <a:solidFill>
                  <a:schemeClr val="tx1"/>
                </a:solidFill>
              </a:rPr>
              <a:t>Determine what protocol(s) will be used to identify root causes. A root cause analysis is a process that leads to narrowing the potential cause of a problem to specific areas of focus. </a:t>
            </a:r>
          </a:p>
          <a:p>
            <a:pPr marL="720725" lvl="1" indent="-514350">
              <a:spcAft>
                <a:spcPts val="1200"/>
              </a:spcAft>
            </a:pPr>
            <a:r>
              <a:rPr lang="en-US" dirty="0">
                <a:solidFill>
                  <a:schemeClr val="tx1"/>
                </a:solidFill>
                <a:effectLst/>
                <a:latin typeface="Arial" panose="020B0604020202020204" pitchFamily="34" charset="0"/>
                <a:ea typeface="Arial" panose="020B0604020202020204" pitchFamily="34" charset="0"/>
              </a:rPr>
              <a:t>The most important function of this process is for the LEA to use evidence and data to gain a deeper understanding of the possible cause(s). Focus on system challenges, not symptoms.</a:t>
            </a:r>
            <a:endParaRPr lang="en-US" dirty="0">
              <a:solidFill>
                <a:schemeClr val="tx1"/>
              </a:solidFill>
            </a:endParaRPr>
          </a:p>
        </p:txBody>
      </p:sp>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25</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655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a:xfrm>
            <a:off x="5006236" y="371900"/>
            <a:ext cx="6368142" cy="1320463"/>
          </a:xfrm>
        </p:spPr>
        <p:txBody>
          <a:bodyPr vert="horz" lIns="91440" tIns="45720" rIns="91440" bIns="45720" rtlCol="0" anchor="b">
            <a:normAutofit/>
          </a:bodyPr>
          <a:lstStyle/>
          <a:p>
            <a:pPr eaLnBrk="1" hangingPunct="1"/>
            <a:r>
              <a:rPr lang="en-US" sz="4600" dirty="0">
                <a:solidFill>
                  <a:schemeClr val="tx1"/>
                </a:solidFill>
              </a:rPr>
              <a:t>Root Cause Analysis (5) </a:t>
            </a:r>
          </a:p>
        </p:txBody>
      </p:sp>
      <p:pic>
        <p:nvPicPr>
          <p:cNvPr id="6" name="Picture 5" descr="White puzzle with one red piece">
            <a:extLst>
              <a:ext uri="{FF2B5EF4-FFF2-40B4-BE49-F238E27FC236}">
                <a16:creationId xmlns:a16="http://schemas.microsoft.com/office/drawing/2014/main" id="{C689D665-D69E-D1E3-455A-6436FD4A7EF8}"/>
              </a:ext>
            </a:extLst>
          </p:cNvPr>
          <p:cNvPicPr>
            <a:picLocks noChangeAspect="1"/>
          </p:cNvPicPr>
          <p:nvPr/>
        </p:nvPicPr>
        <p:blipFill rotWithShape="1">
          <a:blip r:embed="rId3"/>
          <a:srcRect l="31748" r="30144"/>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D50B58BE-4E0B-27B5-E4C0-DE4C7BA7CCB3}"/>
              </a:ext>
            </a:extLst>
          </p:cNvPr>
          <p:cNvSpPr>
            <a:spLocks noGrp="1"/>
          </p:cNvSpPr>
          <p:nvPr>
            <p:ph sz="half" idx="1"/>
          </p:nvPr>
        </p:nvSpPr>
        <p:spPr>
          <a:xfrm>
            <a:off x="5006236" y="1785554"/>
            <a:ext cx="6368142" cy="6331311"/>
          </a:xfrm>
        </p:spPr>
        <p:txBody>
          <a:bodyPr vert="horz" lIns="0" tIns="45720" rIns="0" bIns="45720" rtlCol="0">
            <a:normAutofit fontScale="40000" lnSpcReduction="20000"/>
          </a:bodyPr>
          <a:lstStyle/>
          <a:p>
            <a:pPr marL="0" marR="0" indent="0" eaLnBrk="1" hangingPunct="1">
              <a:lnSpc>
                <a:spcPct val="120000"/>
              </a:lnSpc>
              <a:spcBef>
                <a:spcPts val="0"/>
              </a:spcBef>
              <a:buClr>
                <a:schemeClr val="accent1"/>
              </a:buClr>
              <a:buFont typeface="Calibri" panose="020F0502020204030204" pitchFamily="34" charset="0"/>
              <a:buNone/>
            </a:pPr>
            <a:r>
              <a:rPr lang="en-US" sz="6000" dirty="0">
                <a:solidFill>
                  <a:schemeClr val="tx1"/>
                </a:solidFill>
                <a:effectLst/>
              </a:rPr>
              <a:t>At the end of the process, you should be able to leverage points that you have identified for improving outcomes. These conclusions will guide your theory of action and the development of the educator equity plan.</a:t>
            </a:r>
          </a:p>
          <a:p>
            <a:pPr marL="0" marR="0" lvl="0" indent="0" eaLnBrk="1" hangingPunct="1">
              <a:lnSpc>
                <a:spcPct val="120000"/>
              </a:lnSpc>
              <a:spcBef>
                <a:spcPts val="0"/>
              </a:spcBef>
              <a:buClr>
                <a:schemeClr val="accent1"/>
              </a:buClr>
              <a:buFont typeface="Calibri" panose="020F0502020204030204" pitchFamily="34" charset="0"/>
              <a:buNone/>
            </a:pPr>
            <a:r>
              <a:rPr lang="en-US" sz="6000" dirty="0">
                <a:solidFill>
                  <a:schemeClr val="tx1"/>
                </a:solidFill>
                <a:effectLst/>
              </a:rPr>
              <a:t>Start to build an understanding of the factors that contribute to inequities by reviewing the policies and processes that might be contributing to the prioritized problems. </a:t>
            </a:r>
            <a:endParaRPr lang="en-US" sz="6000" dirty="0">
              <a:solidFill>
                <a:schemeClr val="tx1"/>
              </a:solidFill>
            </a:endParaRPr>
          </a:p>
          <a:p>
            <a:pPr marL="0" marR="0" lvl="0" indent="0" eaLnBrk="1" hangingPunct="1">
              <a:lnSpc>
                <a:spcPct val="120000"/>
              </a:lnSpc>
              <a:spcBef>
                <a:spcPts val="0"/>
              </a:spcBef>
              <a:buClr>
                <a:schemeClr val="accent1"/>
              </a:buClr>
              <a:buFont typeface="Calibri" panose="020F0502020204030204" pitchFamily="34" charset="0"/>
              <a:buNone/>
            </a:pPr>
            <a:r>
              <a:rPr lang="en-US" sz="6000" dirty="0">
                <a:solidFill>
                  <a:schemeClr val="tx1"/>
                </a:solidFill>
                <a:effectLst/>
              </a:rPr>
              <a:t>Engaging in a programmatic self-assessment may help with this process. </a:t>
            </a:r>
          </a:p>
          <a:p>
            <a:pPr marL="0" marR="0" lvl="0" indent="0" eaLnBrk="1" hangingPunct="1">
              <a:lnSpc>
                <a:spcPct val="90000"/>
              </a:lnSpc>
              <a:spcBef>
                <a:spcPts val="0"/>
              </a:spcBef>
              <a:spcAft>
                <a:spcPts val="0"/>
              </a:spcAft>
              <a:buClr>
                <a:schemeClr val="accent1"/>
              </a:buClr>
              <a:buFont typeface="Calibri" panose="020F0502020204030204" pitchFamily="34" charset="0"/>
              <a:buNone/>
            </a:pPr>
            <a:endParaRPr lang="en-US" sz="1800" dirty="0">
              <a:solidFill>
                <a:schemeClr val="tx1"/>
              </a:solidFill>
              <a:effectLst/>
            </a:endParaRPr>
          </a:p>
        </p:txBody>
      </p:sp>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a:solidFill>
                  <a:schemeClr val="tx1">
                    <a:lumMod val="75000"/>
                    <a:lumOff val="25000"/>
                  </a:schemeClr>
                </a:solidFill>
                <a:latin typeface="+mn-lt"/>
              </a:rPr>
              <a:pPr>
                <a:spcAft>
                  <a:spcPts val="600"/>
                </a:spcAft>
              </a:pPr>
              <a:t>26</a:t>
            </a:fld>
            <a:endParaRPr lang="en-US" altLang="en-US" sz="1050">
              <a:solidFill>
                <a:schemeClr val="tx1">
                  <a:lumMod val="75000"/>
                  <a:lumOff val="25000"/>
                </a:schemeClr>
              </a:solidFill>
              <a:latin typeface="+mn-lt"/>
            </a:endParaRPr>
          </a:p>
        </p:txBody>
      </p:sp>
    </p:spTree>
    <p:extLst>
      <p:ext uri="{BB962C8B-B14F-4D97-AF65-F5344CB8AC3E}">
        <p14:creationId xmlns:p14="http://schemas.microsoft.com/office/powerpoint/2010/main" val="284486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4887-B631-525E-D14B-9EC43971B58A}"/>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Self Assessment (1)</a:t>
            </a:r>
          </a:p>
        </p:txBody>
      </p:sp>
      <p:sp>
        <p:nvSpPr>
          <p:cNvPr id="3" name="Content Placeholder 2">
            <a:extLst>
              <a:ext uri="{FF2B5EF4-FFF2-40B4-BE49-F238E27FC236}">
                <a16:creationId xmlns:a16="http://schemas.microsoft.com/office/drawing/2014/main" id="{E8924B7C-0405-0D3B-351D-75E3DEACE9E3}"/>
              </a:ext>
            </a:extLst>
          </p:cNvPr>
          <p:cNvSpPr>
            <a:spLocks noGrp="1"/>
          </p:cNvSpPr>
          <p:nvPr>
            <p:ph idx="1"/>
          </p:nvPr>
        </p:nvSpPr>
        <p:spPr>
          <a:xfrm>
            <a:off x="1097279" y="1845734"/>
            <a:ext cx="6454987" cy="4023360"/>
          </a:xfrm>
        </p:spPr>
        <p:txBody>
          <a:bodyPr>
            <a:normAutofit/>
          </a:bodyPr>
          <a:lstStyle/>
          <a:p>
            <a:pPr marL="0" indent="0">
              <a:spcBef>
                <a:spcPts val="0"/>
              </a:spcBef>
              <a:spcAft>
                <a:spcPts val="1200"/>
              </a:spcAft>
              <a:buNone/>
            </a:pPr>
            <a:r>
              <a:rPr lang="en-US" dirty="0">
                <a:solidFill>
                  <a:schemeClr val="tx1"/>
                </a:solidFill>
                <a:effectLst/>
                <a:latin typeface="Arial" panose="020B0604020202020204" pitchFamily="34" charset="0"/>
                <a:ea typeface="Arial" panose="020B0604020202020204" pitchFamily="34" charset="0"/>
              </a:rPr>
              <a:t>A programmatic self-assessment focused on the relevant teacher equity data gathered, along with the policies, procedures, and practices related to providing equitable access to teachers in the LEA, may highlight symptoms contributing to disparities. </a:t>
            </a:r>
            <a:endParaRPr lang="en-US" b="1" dirty="0">
              <a:solidFill>
                <a:schemeClr val="tx1"/>
              </a:solidFill>
            </a:endParaRPr>
          </a:p>
        </p:txBody>
      </p:sp>
      <p:pic>
        <p:nvPicPr>
          <p:cNvPr id="8" name="Graphic 7" descr="Classroom">
            <a:extLst>
              <a:ext uri="{FF2B5EF4-FFF2-40B4-BE49-F238E27FC236}">
                <a16:creationId xmlns:a16="http://schemas.microsoft.com/office/drawing/2014/main" id="{99DEA05F-3460-0559-694C-AA97692CC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27</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9253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9A554887-B631-525E-D14B-9EC43971B58A}"/>
              </a:ext>
            </a:extLst>
          </p:cNvPr>
          <p:cNvSpPr>
            <a:spLocks noGrp="1"/>
          </p:cNvSpPr>
          <p:nvPr>
            <p:ph type="title"/>
          </p:nvPr>
        </p:nvSpPr>
        <p:spPr>
          <a:xfrm>
            <a:off x="1097280" y="516835"/>
            <a:ext cx="5977937" cy="875867"/>
          </a:xfrm>
        </p:spPr>
        <p:txBody>
          <a:bodyPr>
            <a:normAutofit/>
          </a:bodyPr>
          <a:lstStyle/>
          <a:p>
            <a:r>
              <a:rPr lang="en-US" sz="4000" dirty="0">
                <a:solidFill>
                  <a:srgbClr val="FFFFFF"/>
                </a:solidFill>
              </a:rPr>
              <a:t>Self Assessment (2)</a:t>
            </a:r>
          </a:p>
        </p:txBody>
      </p:sp>
      <p:sp>
        <p:nvSpPr>
          <p:cNvPr id="3" name="Content Placeholder 2">
            <a:extLst>
              <a:ext uri="{FF2B5EF4-FFF2-40B4-BE49-F238E27FC236}">
                <a16:creationId xmlns:a16="http://schemas.microsoft.com/office/drawing/2014/main" id="{E8924B7C-0405-0D3B-351D-75E3DEACE9E3}"/>
              </a:ext>
            </a:extLst>
          </p:cNvPr>
          <p:cNvSpPr>
            <a:spLocks noGrp="1"/>
          </p:cNvSpPr>
          <p:nvPr>
            <p:ph idx="1"/>
          </p:nvPr>
        </p:nvSpPr>
        <p:spPr>
          <a:xfrm>
            <a:off x="534572" y="1519312"/>
            <a:ext cx="6540645" cy="4369660"/>
          </a:xfrm>
        </p:spPr>
        <p:txBody>
          <a:bodyPr>
            <a:noAutofit/>
          </a:bodyPr>
          <a:lstStyle/>
          <a:p>
            <a:pPr marL="0" marR="0" indent="0">
              <a:spcBef>
                <a:spcPts val="0"/>
              </a:spcBef>
              <a:spcAft>
                <a:spcPts val="1200"/>
              </a:spcAft>
              <a:buNone/>
            </a:pPr>
            <a:r>
              <a:rPr lang="en-US" sz="2400" dirty="0">
                <a:solidFill>
                  <a:srgbClr val="FFFFFF"/>
                </a:solidFill>
                <a:effectLst/>
                <a:ea typeface="Arial" panose="020B0604020202020204" pitchFamily="34" charset="0"/>
              </a:rPr>
              <a:t>A programmatic self-assessment should include the following elements:</a:t>
            </a:r>
          </a:p>
          <a:p>
            <a:pPr marL="342900" marR="0" lvl="0" indent="-342900">
              <a:spcBef>
                <a:spcPts val="0"/>
              </a:spcBef>
              <a:spcAft>
                <a:spcPts val="1200"/>
              </a:spcAft>
              <a:buFont typeface="Arial" panose="020B0604020202020204" pitchFamily="34" charset="0"/>
              <a:buChar char="●"/>
            </a:pPr>
            <a:r>
              <a:rPr lang="en-US" sz="2400" dirty="0">
                <a:solidFill>
                  <a:srgbClr val="FFFFFF"/>
                </a:solidFill>
                <a:effectLst/>
                <a:ea typeface="Noto Sans Symbols"/>
                <a:cs typeface="Noto Sans Symbols"/>
              </a:rPr>
              <a:t>Reflective review of information on policies, procedures, and practices relevant to providing equitable access to teachers (beyond questions of compliance).</a:t>
            </a:r>
          </a:p>
          <a:p>
            <a:pPr marL="342900" marR="0" lvl="0" indent="-342900">
              <a:spcBef>
                <a:spcPts val="0"/>
              </a:spcBef>
              <a:spcAft>
                <a:spcPts val="1200"/>
              </a:spcAft>
              <a:buFont typeface="Arial" panose="020B0604020202020204" pitchFamily="34" charset="0"/>
              <a:buChar char="●"/>
            </a:pPr>
            <a:r>
              <a:rPr lang="en-US" sz="2400" dirty="0">
                <a:solidFill>
                  <a:srgbClr val="FFFFFF"/>
                </a:solidFill>
                <a:ea typeface="Noto Sans Symbols"/>
                <a:cs typeface="Noto Sans Symbols"/>
              </a:rPr>
              <a:t>Review of all existing LEA-wide and schoolwide initiatives.</a:t>
            </a:r>
          </a:p>
          <a:p>
            <a:pPr marL="342900" marR="0" lvl="0" indent="-342900">
              <a:spcBef>
                <a:spcPts val="0"/>
              </a:spcBef>
              <a:spcAft>
                <a:spcPts val="1200"/>
              </a:spcAft>
              <a:buFont typeface="Arial" panose="020B0604020202020204" pitchFamily="34" charset="0"/>
              <a:buChar char="●"/>
            </a:pPr>
            <a:r>
              <a:rPr lang="en-US" sz="2400" dirty="0">
                <a:solidFill>
                  <a:srgbClr val="FFFFFF"/>
                </a:solidFill>
                <a:effectLst/>
                <a:ea typeface="Noto Sans Symbols"/>
                <a:cs typeface="Noto Sans Symbols"/>
              </a:rPr>
              <a:t>Engage educational partners through surveys, focus groups, interviews.</a:t>
            </a:r>
          </a:p>
          <a:p>
            <a:pPr marL="342900" marR="0" lvl="0" indent="-342900">
              <a:spcBef>
                <a:spcPts val="0"/>
              </a:spcBef>
              <a:spcAft>
                <a:spcPts val="1200"/>
              </a:spcAft>
              <a:buFont typeface="Arial" panose="020B0604020202020204" pitchFamily="34" charset="0"/>
              <a:buChar char="●"/>
            </a:pPr>
            <a:r>
              <a:rPr lang="en-US" sz="2400" dirty="0">
                <a:solidFill>
                  <a:srgbClr val="FFFFFF"/>
                </a:solidFill>
                <a:ea typeface="Noto Sans Symbols"/>
                <a:cs typeface="Noto Sans Symbols"/>
              </a:rPr>
              <a:t>Share results of self-assessment with educational partners and get feedback.</a:t>
            </a:r>
            <a:endParaRPr lang="en-US" sz="2400" dirty="0">
              <a:solidFill>
                <a:srgbClr val="FFFFFF"/>
              </a:solidFill>
              <a:effectLst/>
              <a:ea typeface="Noto Sans Symbols"/>
              <a:cs typeface="Noto Sans Symbols"/>
            </a:endParaRPr>
          </a:p>
        </p:txBody>
      </p:sp>
      <p:sp>
        <p:nvSpPr>
          <p:cNvPr id="19" name="Rectangle 18">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Glasses on top of a book">
            <a:extLst>
              <a:ext uri="{FF2B5EF4-FFF2-40B4-BE49-F238E27FC236}">
                <a16:creationId xmlns:a16="http://schemas.microsoft.com/office/drawing/2014/main" id="{7C0AA97E-23FD-FC11-E3AA-43D78ED5EC5F}"/>
              </a:ext>
            </a:extLst>
          </p:cNvPr>
          <p:cNvPicPr>
            <a:picLocks noChangeAspect="1"/>
          </p:cNvPicPr>
          <p:nvPr/>
        </p:nvPicPr>
        <p:blipFill rotWithShape="1">
          <a:blip r:embed="rId3"/>
          <a:srcRect l="15557" r="40197" b="-1"/>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28</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2153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9A554887-B631-525E-D14B-9EC43971B58A}"/>
              </a:ext>
            </a:extLst>
          </p:cNvPr>
          <p:cNvSpPr>
            <a:spLocks noGrp="1"/>
          </p:cNvSpPr>
          <p:nvPr>
            <p:ph type="title"/>
          </p:nvPr>
        </p:nvSpPr>
        <p:spPr>
          <a:xfrm>
            <a:off x="1097280" y="118621"/>
            <a:ext cx="5977937" cy="988408"/>
          </a:xfrm>
        </p:spPr>
        <p:txBody>
          <a:bodyPr>
            <a:normAutofit/>
          </a:bodyPr>
          <a:lstStyle/>
          <a:p>
            <a:r>
              <a:rPr lang="en-US" sz="4000" dirty="0">
                <a:solidFill>
                  <a:srgbClr val="FFFFFF"/>
                </a:solidFill>
              </a:rPr>
              <a:t>Self Assessment (3)</a:t>
            </a:r>
          </a:p>
        </p:txBody>
      </p:sp>
      <p:sp>
        <p:nvSpPr>
          <p:cNvPr id="3" name="Content Placeholder 2">
            <a:extLst>
              <a:ext uri="{FF2B5EF4-FFF2-40B4-BE49-F238E27FC236}">
                <a16:creationId xmlns:a16="http://schemas.microsoft.com/office/drawing/2014/main" id="{E8924B7C-0405-0D3B-351D-75E3DEACE9E3}"/>
              </a:ext>
            </a:extLst>
          </p:cNvPr>
          <p:cNvSpPr>
            <a:spLocks noGrp="1"/>
          </p:cNvSpPr>
          <p:nvPr>
            <p:ph idx="1"/>
          </p:nvPr>
        </p:nvSpPr>
        <p:spPr>
          <a:xfrm>
            <a:off x="478302" y="1107029"/>
            <a:ext cx="6596915" cy="4954541"/>
          </a:xfrm>
        </p:spPr>
        <p:txBody>
          <a:bodyPr>
            <a:noAutofit/>
          </a:bodyPr>
          <a:lstStyle/>
          <a:p>
            <a:pPr marL="0" marR="0" indent="0">
              <a:spcBef>
                <a:spcPts val="0"/>
              </a:spcBef>
              <a:spcAft>
                <a:spcPts val="1200"/>
              </a:spcAft>
              <a:buNone/>
            </a:pPr>
            <a:r>
              <a:rPr lang="en-US" sz="2400" dirty="0">
                <a:solidFill>
                  <a:srgbClr val="FFFFFF"/>
                </a:solidFill>
                <a:effectLst/>
                <a:ea typeface="Arial" panose="020B0604020202020204" pitchFamily="34" charset="0"/>
              </a:rPr>
              <a:t>Quality human capital system should include strategies for optimizing teacher and principal effectiveness:</a:t>
            </a:r>
          </a:p>
          <a:p>
            <a:pPr marL="457200" marR="0" indent="-457200">
              <a:spcBef>
                <a:spcPts val="0"/>
              </a:spcBef>
              <a:spcAft>
                <a:spcPts val="1200"/>
              </a:spcAft>
              <a:buAutoNum type="arabicPeriod"/>
            </a:pPr>
            <a:r>
              <a:rPr lang="en-US" sz="2400" dirty="0">
                <a:solidFill>
                  <a:srgbClr val="FFFFFF"/>
                </a:solidFill>
                <a:ea typeface="Noto Sans Symbols"/>
                <a:cs typeface="Noto Sans Symbols"/>
              </a:rPr>
              <a:t>Optimizing a new teacher and principal supply.</a:t>
            </a:r>
          </a:p>
          <a:p>
            <a:pPr marL="457200" marR="0" indent="-457200">
              <a:spcBef>
                <a:spcPts val="0"/>
              </a:spcBef>
              <a:spcAft>
                <a:spcPts val="1200"/>
              </a:spcAft>
              <a:buAutoNum type="arabicPeriod"/>
            </a:pPr>
            <a:r>
              <a:rPr lang="en-US" sz="2400" dirty="0">
                <a:solidFill>
                  <a:srgbClr val="FFFFFF"/>
                </a:solidFill>
                <a:effectLst/>
                <a:ea typeface="Noto Sans Symbols"/>
                <a:cs typeface="Noto Sans Symbols"/>
              </a:rPr>
              <a:t>Boosting the effectiveness of all teachers and principals.</a:t>
            </a:r>
          </a:p>
          <a:p>
            <a:pPr marL="457200" marR="0" indent="-457200">
              <a:spcBef>
                <a:spcPts val="0"/>
              </a:spcBef>
              <a:spcAft>
                <a:spcPts val="1200"/>
              </a:spcAft>
              <a:buAutoNum type="arabicPeriod"/>
            </a:pPr>
            <a:r>
              <a:rPr lang="en-US" sz="2400" dirty="0">
                <a:solidFill>
                  <a:srgbClr val="FFFFFF"/>
                </a:solidFill>
                <a:ea typeface="Noto Sans Symbols"/>
                <a:cs typeface="Noto Sans Symbols"/>
              </a:rPr>
              <a:t>Retaining and leveraging the most effective teachers and principals.</a:t>
            </a:r>
          </a:p>
          <a:p>
            <a:pPr marL="457200" marR="0" indent="-457200">
              <a:spcBef>
                <a:spcPts val="0"/>
              </a:spcBef>
              <a:spcAft>
                <a:spcPts val="1200"/>
              </a:spcAft>
              <a:buAutoNum type="arabicPeriod"/>
            </a:pPr>
            <a:r>
              <a:rPr lang="en-US" sz="2400" dirty="0">
                <a:solidFill>
                  <a:srgbClr val="FFFFFF"/>
                </a:solidFill>
                <a:effectLst/>
                <a:ea typeface="Noto Sans Symbols"/>
                <a:cs typeface="Noto Sans Symbols"/>
              </a:rPr>
              <a:t>Prioritize effective teachers and principals fo</a:t>
            </a:r>
            <a:r>
              <a:rPr lang="en-US" sz="2400" dirty="0">
                <a:solidFill>
                  <a:srgbClr val="FFFFFF"/>
                </a:solidFill>
                <a:ea typeface="Noto Sans Symbols"/>
                <a:cs typeface="Noto Sans Symbols"/>
              </a:rPr>
              <a:t>r high-need students.</a:t>
            </a:r>
          </a:p>
          <a:p>
            <a:pPr marL="457200" marR="0" indent="-457200">
              <a:spcBef>
                <a:spcPts val="0"/>
              </a:spcBef>
              <a:spcAft>
                <a:spcPts val="1200"/>
              </a:spcAft>
              <a:buAutoNum type="arabicPeriod"/>
            </a:pPr>
            <a:r>
              <a:rPr lang="en-US" sz="2400" dirty="0">
                <a:solidFill>
                  <a:srgbClr val="FFFFFF"/>
                </a:solidFill>
                <a:effectLst/>
                <a:ea typeface="Noto Sans Symbols"/>
                <a:cs typeface="Noto Sans Symbols"/>
              </a:rPr>
              <a:t>Improving or exiting persistently less effective teache</a:t>
            </a:r>
            <a:r>
              <a:rPr lang="en-US" sz="2400" dirty="0">
                <a:solidFill>
                  <a:srgbClr val="FFFFFF"/>
                </a:solidFill>
                <a:ea typeface="Noto Sans Symbols"/>
                <a:cs typeface="Noto Sans Symbols"/>
              </a:rPr>
              <a:t>rs and principals.</a:t>
            </a:r>
            <a:endParaRPr lang="en-US" sz="2400" dirty="0">
              <a:solidFill>
                <a:srgbClr val="FFFFFF"/>
              </a:solidFill>
              <a:effectLst/>
              <a:ea typeface="Noto Sans Symbols"/>
              <a:cs typeface="Noto Sans Symbols"/>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Orange coloured pencil standing out from the crowd of black pencils">
            <a:extLst>
              <a:ext uri="{FF2B5EF4-FFF2-40B4-BE49-F238E27FC236}">
                <a16:creationId xmlns:a16="http://schemas.microsoft.com/office/drawing/2014/main" id="{2435240A-84D3-C6C7-E653-1E4F85C8C557}"/>
              </a:ext>
            </a:extLst>
          </p:cNvPr>
          <p:cNvPicPr>
            <a:picLocks noChangeAspect="1"/>
          </p:cNvPicPr>
          <p:nvPr/>
        </p:nvPicPr>
        <p:blipFill rotWithShape="1">
          <a:blip r:embed="rId3"/>
          <a:srcRect l="12750" r="47179"/>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29</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430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Title II Purpose </a:t>
            </a: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140647" y="1916318"/>
            <a:ext cx="7524673" cy="4095014"/>
          </a:xfrm>
        </p:spPr>
        <p:txBody>
          <a:bodyPr>
            <a:noAutofit/>
          </a:bodyPr>
          <a:lstStyle/>
          <a:p>
            <a:pPr lvl="0">
              <a:spcBef>
                <a:spcPts val="0"/>
              </a:spcBef>
              <a:spcAft>
                <a:spcPts val="1200"/>
              </a:spcAft>
            </a:pPr>
            <a:r>
              <a:rPr lang="en-US" sz="2400" dirty="0">
                <a:solidFill>
                  <a:schemeClr val="tx1"/>
                </a:solidFill>
              </a:rPr>
              <a:t>Increasing student achievement consistent with the challenging state academic standards.</a:t>
            </a:r>
          </a:p>
          <a:p>
            <a:pPr lvl="0">
              <a:spcBef>
                <a:spcPts val="0"/>
              </a:spcBef>
              <a:spcAft>
                <a:spcPts val="1200"/>
              </a:spcAft>
            </a:pPr>
            <a:r>
              <a:rPr lang="en-US" sz="2400" dirty="0">
                <a:solidFill>
                  <a:schemeClr val="tx1"/>
                </a:solidFill>
              </a:rPr>
              <a:t>Improving the quality and effectiveness of teachers, principals, and other school leaders.</a:t>
            </a:r>
          </a:p>
          <a:p>
            <a:pPr lvl="0">
              <a:spcBef>
                <a:spcPts val="0"/>
              </a:spcBef>
              <a:spcAft>
                <a:spcPts val="1200"/>
              </a:spcAft>
            </a:pPr>
            <a:r>
              <a:rPr lang="en-US" sz="2400" dirty="0">
                <a:solidFill>
                  <a:schemeClr val="tx1"/>
                </a:solidFill>
              </a:rPr>
              <a:t>Increasing the number of teachers, principals, and other school leaders who are effective in improving student academic achievement in schools.</a:t>
            </a:r>
          </a:p>
          <a:p>
            <a:pPr lvl="0">
              <a:spcBef>
                <a:spcPts val="0"/>
              </a:spcBef>
              <a:spcAft>
                <a:spcPts val="1200"/>
              </a:spcAft>
            </a:pPr>
            <a:r>
              <a:rPr lang="en-US" sz="2400" dirty="0">
                <a:solidFill>
                  <a:schemeClr val="tx1"/>
                </a:solidFill>
              </a:rPr>
              <a:t>Providing low-income and minority students greater access to effective teachers, principals, and other school leaders.</a:t>
            </a:r>
          </a:p>
          <a:p>
            <a:pPr marL="0" lvl="0" indent="0" algn="r">
              <a:spcBef>
                <a:spcPts val="0"/>
              </a:spcBef>
              <a:spcAft>
                <a:spcPts val="120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p:txBody>
      </p:sp>
      <p:pic>
        <p:nvPicPr>
          <p:cNvPr id="6" name="Picture 5" descr="Abstract blurred public library with bookshelves">
            <a:extLst>
              <a:ext uri="{FF2B5EF4-FFF2-40B4-BE49-F238E27FC236}">
                <a16:creationId xmlns:a16="http://schemas.microsoft.com/office/drawing/2014/main" id="{9F6C635F-BD8B-7DE4-2312-ABD84C1507D2}"/>
              </a:ext>
            </a:extLst>
          </p:cNvPr>
          <p:cNvPicPr>
            <a:picLocks noChangeAspect="1"/>
          </p:cNvPicPr>
          <p:nvPr/>
        </p:nvPicPr>
        <p:blipFill rotWithShape="1">
          <a:blip r:embed="rId3"/>
          <a:srcRect l="16219" r="38560" b="1"/>
          <a:stretch/>
        </p:blipFill>
        <p:spPr>
          <a:xfrm>
            <a:off x="8804155" y="1916318"/>
            <a:ext cx="2351525" cy="3471012"/>
          </a:xfrm>
          <a:prstGeom prst="rect">
            <a:avLst/>
          </a:prstGeom>
        </p:spPr>
      </p:pic>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pPr>
                <a:spcAft>
                  <a:spcPts val="600"/>
                </a:spcAft>
              </a:pPr>
              <a:t>3</a:t>
            </a:fld>
            <a:endParaRPr lang="en-US" altLang="en-US"/>
          </a:p>
        </p:txBody>
      </p:sp>
    </p:spTree>
    <p:extLst>
      <p:ext uri="{BB962C8B-B14F-4D97-AF65-F5344CB8AC3E}">
        <p14:creationId xmlns:p14="http://schemas.microsoft.com/office/powerpoint/2010/main" val="254102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B7BD-2F6C-48D7-9B51-40709233BB7A}"/>
              </a:ext>
            </a:extLst>
          </p:cNvPr>
          <p:cNvSpPr>
            <a:spLocks noGrp="1"/>
          </p:cNvSpPr>
          <p:nvPr>
            <p:ph type="title"/>
          </p:nvPr>
        </p:nvSpPr>
        <p:spPr>
          <a:xfrm>
            <a:off x="9342578" y="1617149"/>
            <a:ext cx="2716237" cy="1325563"/>
          </a:xfrm>
        </p:spPr>
        <p:txBody>
          <a:bodyPr>
            <a:noAutofit/>
          </a:bodyPr>
          <a:lstStyle/>
          <a:p>
            <a:r>
              <a:rPr lang="en-US" sz="2800" dirty="0">
                <a:latin typeface="Arial" panose="020B0604020202020204" pitchFamily="34" charset="0"/>
                <a:cs typeface="Arial" panose="020B0604020202020204" pitchFamily="34" charset="0"/>
              </a:rPr>
              <a:t>Example of Self Assessment (1)</a:t>
            </a:r>
          </a:p>
        </p:txBody>
      </p:sp>
      <p:pic>
        <p:nvPicPr>
          <p:cNvPr id="5" name="Content Placeholder 4" descr="Screenshot of Self Assessment">
            <a:extLst>
              <a:ext uri="{FF2B5EF4-FFF2-40B4-BE49-F238E27FC236}">
                <a16:creationId xmlns:a16="http://schemas.microsoft.com/office/drawing/2014/main" id="{9EF1D983-5600-DDFD-22F4-45850886DE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486" y="700208"/>
            <a:ext cx="8872092" cy="5447373"/>
          </a:xfrm>
        </p:spPr>
      </p:pic>
    </p:spTree>
    <p:extLst>
      <p:ext uri="{BB962C8B-B14F-4D97-AF65-F5344CB8AC3E}">
        <p14:creationId xmlns:p14="http://schemas.microsoft.com/office/powerpoint/2010/main" val="143663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1C81-10F2-E05E-E1AD-971B18A58166}"/>
              </a:ext>
            </a:extLst>
          </p:cNvPr>
          <p:cNvSpPr>
            <a:spLocks noGrp="1"/>
          </p:cNvSpPr>
          <p:nvPr>
            <p:ph type="title"/>
          </p:nvPr>
        </p:nvSpPr>
        <p:spPr>
          <a:xfrm>
            <a:off x="8918917" y="1630621"/>
            <a:ext cx="2984169" cy="613934"/>
          </a:xfrm>
        </p:spPr>
        <p:txBody>
          <a:bodyPr>
            <a:normAutofit fontScale="90000"/>
          </a:bodyPr>
          <a:lstStyle/>
          <a:p>
            <a:r>
              <a:rPr lang="en-US" sz="3200" dirty="0">
                <a:solidFill>
                  <a:schemeClr val="tx1"/>
                </a:solidFill>
              </a:rPr>
              <a:t>Example of Self Assessment (2)</a:t>
            </a:r>
          </a:p>
        </p:txBody>
      </p:sp>
      <p:pic>
        <p:nvPicPr>
          <p:cNvPr id="9" name="Content Placeholder 8" descr="Screenshot of a self-assessment tool available on web page">
            <a:extLst>
              <a:ext uri="{FF2B5EF4-FFF2-40B4-BE49-F238E27FC236}">
                <a16:creationId xmlns:a16="http://schemas.microsoft.com/office/drawing/2014/main" id="{94ACC086-D71E-3D21-D3D3-23934DD87A4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88914" y="263429"/>
            <a:ext cx="8334581" cy="6331141"/>
          </a:xfr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4294967295"/>
          </p:nvPr>
        </p:nvSpPr>
        <p:spPr>
          <a:xfrm>
            <a:off x="10879138" y="6456363"/>
            <a:ext cx="1312862"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5323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p:txBody>
          <a:bodyPr/>
          <a:lstStyle/>
          <a:p>
            <a:r>
              <a:rPr lang="en-US" dirty="0">
                <a:solidFill>
                  <a:schemeClr val="tx1"/>
                </a:solidFill>
              </a:rPr>
              <a:t>Educational Partner Engagement</a:t>
            </a:r>
          </a:p>
        </p:txBody>
      </p:sp>
      <p:sp>
        <p:nvSpPr>
          <p:cNvPr id="3" name="Content Placeholder 2">
            <a:extLst>
              <a:ext uri="{FF2B5EF4-FFF2-40B4-BE49-F238E27FC236}">
                <a16:creationId xmlns:a16="http://schemas.microsoft.com/office/drawing/2014/main" id="{D50B58BE-4E0B-27B5-E4C0-DE4C7BA7CCB3}"/>
              </a:ext>
            </a:extLst>
          </p:cNvPr>
          <p:cNvSpPr>
            <a:spLocks noGrp="1"/>
          </p:cNvSpPr>
          <p:nvPr>
            <p:ph sz="half" idx="1"/>
          </p:nvPr>
        </p:nvSpPr>
        <p:spPr>
          <a:xfrm>
            <a:off x="1097278" y="1845733"/>
            <a:ext cx="10058400" cy="4388811"/>
          </a:xfrm>
        </p:spPr>
        <p:txBody>
          <a:bodyPr/>
          <a:lstStyle/>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Share the focus areas with those who best understand the problem, such as district staff, principals, teachers, and families  </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With these sources of input, brainstorm as many potential drivers of the problem as possible.</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Brainstorm potential drivers of those factors to get to an increasing level of specificity on underlying issues. </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Prioritize three to four factors that are (1) most related to the problem and (2) most actionable at the district level. </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Categorize the root causes by grouping the causes into categories.</a:t>
            </a:r>
          </a:p>
        </p:txBody>
      </p:sp>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5006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5156-4544-276E-9C1A-8FF79DDE7AD6}"/>
              </a:ext>
            </a:extLst>
          </p:cNvPr>
          <p:cNvSpPr>
            <a:spLocks noGrp="1"/>
          </p:cNvSpPr>
          <p:nvPr>
            <p:ph type="title"/>
          </p:nvPr>
        </p:nvSpPr>
        <p:spPr/>
        <p:txBody>
          <a:bodyPr/>
          <a:lstStyle/>
          <a:p>
            <a:r>
              <a:rPr lang="en-US" dirty="0">
                <a:solidFill>
                  <a:schemeClr val="tx1"/>
                </a:solidFill>
              </a:rPr>
              <a:t>Step 3</a:t>
            </a:r>
          </a:p>
        </p:txBody>
      </p:sp>
      <p:graphicFrame>
        <p:nvGraphicFramePr>
          <p:cNvPr id="5" name="Content Placeholder 4">
            <a:extLst>
              <a:ext uri="{FF2B5EF4-FFF2-40B4-BE49-F238E27FC236}">
                <a16:creationId xmlns:a16="http://schemas.microsoft.com/office/drawing/2014/main" id="{4770344B-547B-EC49-DB27-5F9F13469D82}"/>
              </a:ext>
              <a:ext uri="{C183D7F6-B498-43B3-948B-1728B52AA6E4}">
                <adec:decorative xmlns:adec="http://schemas.microsoft.com/office/drawing/2017/decorative" val="1"/>
              </a:ext>
            </a:extLst>
          </p:cNvPr>
          <p:cNvGraphicFramePr>
            <a:graphicFrameLocks noGrp="1"/>
          </p:cNvGraphicFramePr>
          <p:nvPr>
            <p:ph idx="1"/>
          </p:nvPr>
        </p:nvGraphicFramePr>
        <p:xfrm>
          <a:off x="3516923" y="2419643"/>
          <a:ext cx="5781822" cy="308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9477851-C445-1930-3069-EDC8D4A3D6A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7083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D9DF-ECAE-39CB-4B0B-9DCC74D8FDE7}"/>
              </a:ext>
            </a:extLst>
          </p:cNvPr>
          <p:cNvSpPr>
            <a:spLocks noGrp="1"/>
          </p:cNvSpPr>
          <p:nvPr>
            <p:ph type="title"/>
          </p:nvPr>
        </p:nvSpPr>
        <p:spPr/>
        <p:txBody>
          <a:bodyPr/>
          <a:lstStyle/>
          <a:p>
            <a:r>
              <a:rPr lang="en-US" dirty="0">
                <a:solidFill>
                  <a:schemeClr val="tx1"/>
                </a:solidFill>
              </a:rPr>
              <a:t>Example Educator Equity Goal</a:t>
            </a:r>
          </a:p>
        </p:txBody>
      </p:sp>
      <p:sp>
        <p:nvSpPr>
          <p:cNvPr id="3" name="Content Placeholder 2">
            <a:extLst>
              <a:ext uri="{FF2B5EF4-FFF2-40B4-BE49-F238E27FC236}">
                <a16:creationId xmlns:a16="http://schemas.microsoft.com/office/drawing/2014/main" id="{3231368E-533A-0A48-6916-9443FB837575}"/>
              </a:ext>
            </a:extLst>
          </p:cNvPr>
          <p:cNvSpPr>
            <a:spLocks noGrp="1"/>
          </p:cNvSpPr>
          <p:nvPr>
            <p:ph idx="1"/>
          </p:nvPr>
        </p:nvSpPr>
        <p:spPr/>
        <p:txBody>
          <a:bodyPr/>
          <a:lstStyle/>
          <a:p>
            <a:pPr marL="0" indent="0">
              <a:buNone/>
            </a:pPr>
            <a:r>
              <a:rPr lang="en-US" b="1" dirty="0">
                <a:solidFill>
                  <a:schemeClr val="tx1"/>
                </a:solidFill>
              </a:rPr>
              <a:t>Goal: </a:t>
            </a:r>
            <a:r>
              <a:rPr lang="en-US" dirty="0">
                <a:solidFill>
                  <a:schemeClr val="tx1"/>
                </a:solidFill>
              </a:rPr>
              <a:t>Increase the percentage of effective teachers in the district’s lowest-performing schools (name the schools) by 30 percent over three years.</a:t>
            </a:r>
          </a:p>
          <a:p>
            <a:pPr marL="0" indent="0">
              <a:buNone/>
            </a:pPr>
            <a:r>
              <a:rPr lang="en-US" b="1" dirty="0">
                <a:solidFill>
                  <a:schemeClr val="tx1"/>
                </a:solidFill>
              </a:rPr>
              <a:t>Root Cause</a:t>
            </a:r>
            <a:r>
              <a:rPr lang="en-US" dirty="0">
                <a:solidFill>
                  <a:schemeClr val="tx1"/>
                </a:solidFill>
              </a:rPr>
              <a:t>: Teachers are not receiving adequate feedback and support from their principals.</a:t>
            </a:r>
          </a:p>
          <a:p>
            <a:pPr marL="0" indent="0">
              <a:buNone/>
            </a:pPr>
            <a:r>
              <a:rPr lang="en-US" b="1" dirty="0">
                <a:solidFill>
                  <a:schemeClr val="tx1"/>
                </a:solidFill>
              </a:rPr>
              <a:t>Strategy: </a:t>
            </a:r>
            <a:r>
              <a:rPr lang="en-US" dirty="0">
                <a:solidFill>
                  <a:schemeClr val="tx1"/>
                </a:solidFill>
              </a:rPr>
              <a:t>Improving teacher performance through principal supervision and support. </a:t>
            </a:r>
          </a:p>
        </p:txBody>
      </p:sp>
      <p:sp>
        <p:nvSpPr>
          <p:cNvPr id="4" name="Slide Number Placeholder 3">
            <a:extLst>
              <a:ext uri="{FF2B5EF4-FFF2-40B4-BE49-F238E27FC236}">
                <a16:creationId xmlns:a16="http://schemas.microsoft.com/office/drawing/2014/main" id="{0FF58D32-B1E3-3F97-94ED-9570FE15870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9836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BF35-372B-1819-8F1E-D43EF23EA668}"/>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Strategies and Goals</a:t>
            </a:r>
          </a:p>
        </p:txBody>
      </p:sp>
      <p:pic>
        <p:nvPicPr>
          <p:cNvPr id="6" name="Picture 5" descr="Three arrows on bullseye">
            <a:extLst>
              <a:ext uri="{FF2B5EF4-FFF2-40B4-BE49-F238E27FC236}">
                <a16:creationId xmlns:a16="http://schemas.microsoft.com/office/drawing/2014/main" id="{99571EDE-C13B-EAAC-82F0-856415DFBDE6}"/>
              </a:ext>
            </a:extLst>
          </p:cNvPr>
          <p:cNvPicPr>
            <a:picLocks noChangeAspect="1"/>
          </p:cNvPicPr>
          <p:nvPr/>
        </p:nvPicPr>
        <p:blipFill rotWithShape="1">
          <a:blip r:embed="rId3"/>
          <a:srcRect l="4107" r="37488" b="-1"/>
          <a:stretch/>
        </p:blipFill>
        <p:spPr>
          <a:xfrm>
            <a:off x="1076432" y="1916318"/>
            <a:ext cx="3094997" cy="3471012"/>
          </a:xfrm>
          <a:prstGeom prst="rect">
            <a:avLst/>
          </a:prstGeom>
        </p:spPr>
      </p:pic>
      <p:sp>
        <p:nvSpPr>
          <p:cNvPr id="3" name="Content Placeholder 2">
            <a:extLst>
              <a:ext uri="{FF2B5EF4-FFF2-40B4-BE49-F238E27FC236}">
                <a16:creationId xmlns:a16="http://schemas.microsoft.com/office/drawing/2014/main" id="{5B78F16F-EF11-FF4C-7AD5-3E48934712E0}"/>
              </a:ext>
            </a:extLst>
          </p:cNvPr>
          <p:cNvSpPr>
            <a:spLocks noGrp="1"/>
          </p:cNvSpPr>
          <p:nvPr>
            <p:ph idx="1"/>
          </p:nvPr>
        </p:nvSpPr>
        <p:spPr>
          <a:xfrm>
            <a:off x="4171429" y="1737361"/>
            <a:ext cx="7788342" cy="4722424"/>
          </a:xfrm>
        </p:spPr>
        <p:txBody>
          <a:bodyPr>
            <a:normAutofit lnSpcReduction="10000"/>
          </a:bodyPr>
          <a:lstStyle/>
          <a:p>
            <a:pPr marL="0" indent="0">
              <a:lnSpc>
                <a:spcPct val="110000"/>
              </a:lnSpc>
              <a:spcBef>
                <a:spcPts val="0"/>
              </a:spcBef>
              <a:buNone/>
            </a:pPr>
            <a:r>
              <a:rPr lang="en-US" sz="2400" dirty="0">
                <a:solidFill>
                  <a:schemeClr val="tx1"/>
                </a:solidFill>
              </a:rPr>
              <a:t>Develop an equity goal that addresses the identified focus areas and disparities. The goal should identify the impacted schools and meet the “SMART-E” criteria</a:t>
            </a:r>
          </a:p>
          <a:p>
            <a:pPr marL="0" indent="0">
              <a:lnSpc>
                <a:spcPct val="110000"/>
              </a:lnSpc>
              <a:spcBef>
                <a:spcPts val="0"/>
              </a:spcBef>
              <a:buNone/>
            </a:pPr>
            <a:r>
              <a:rPr lang="en-US" sz="2400" b="1" dirty="0">
                <a:solidFill>
                  <a:schemeClr val="tx1"/>
                </a:solidFill>
              </a:rPr>
              <a:t>S</a:t>
            </a:r>
            <a:r>
              <a:rPr lang="en-US" sz="2400" dirty="0">
                <a:solidFill>
                  <a:schemeClr val="tx1"/>
                </a:solidFill>
              </a:rPr>
              <a:t>pecific</a:t>
            </a:r>
            <a:r>
              <a:rPr lang="en-US" sz="2400" b="1" dirty="0">
                <a:solidFill>
                  <a:schemeClr val="tx1"/>
                </a:solidFill>
              </a:rPr>
              <a:t>: </a:t>
            </a:r>
            <a:r>
              <a:rPr lang="en-US" sz="2400" dirty="0">
                <a:solidFill>
                  <a:schemeClr val="tx1"/>
                </a:solidFill>
              </a:rPr>
              <a:t>Is it clear and straightforward?</a:t>
            </a:r>
          </a:p>
          <a:p>
            <a:pPr marL="0" indent="0">
              <a:lnSpc>
                <a:spcPct val="110000"/>
              </a:lnSpc>
              <a:spcBef>
                <a:spcPts val="0"/>
              </a:spcBef>
              <a:buNone/>
            </a:pPr>
            <a:r>
              <a:rPr lang="en-US" sz="2400" b="1" dirty="0">
                <a:solidFill>
                  <a:schemeClr val="tx1"/>
                </a:solidFill>
              </a:rPr>
              <a:t>M</a:t>
            </a:r>
            <a:r>
              <a:rPr lang="en-US" sz="2400" dirty="0">
                <a:solidFill>
                  <a:schemeClr val="tx1"/>
                </a:solidFill>
              </a:rPr>
              <a:t>easurable: Can it be measured with data?</a:t>
            </a:r>
          </a:p>
          <a:p>
            <a:pPr marL="0" indent="0">
              <a:lnSpc>
                <a:spcPct val="110000"/>
              </a:lnSpc>
              <a:spcBef>
                <a:spcPts val="0"/>
              </a:spcBef>
              <a:buNone/>
            </a:pPr>
            <a:r>
              <a:rPr lang="en-US" sz="2400" b="1" dirty="0">
                <a:solidFill>
                  <a:schemeClr val="tx1"/>
                </a:solidFill>
              </a:rPr>
              <a:t>A</a:t>
            </a:r>
            <a:r>
              <a:rPr lang="en-US" sz="2400" dirty="0">
                <a:solidFill>
                  <a:schemeClr val="tx1"/>
                </a:solidFill>
              </a:rPr>
              <a:t>mbitious: Is it a stretch for the district?</a:t>
            </a:r>
          </a:p>
          <a:p>
            <a:pPr marL="0" indent="0">
              <a:lnSpc>
                <a:spcPct val="110000"/>
              </a:lnSpc>
              <a:spcBef>
                <a:spcPts val="0"/>
              </a:spcBef>
              <a:buNone/>
            </a:pPr>
            <a:r>
              <a:rPr lang="en-US" sz="2400" b="1" dirty="0">
                <a:solidFill>
                  <a:schemeClr val="tx1"/>
                </a:solidFill>
              </a:rPr>
              <a:t>R</a:t>
            </a:r>
            <a:r>
              <a:rPr lang="en-US" sz="2400" dirty="0">
                <a:solidFill>
                  <a:schemeClr val="tx1"/>
                </a:solidFill>
              </a:rPr>
              <a:t>easonable: Is it realistic and achievable?</a:t>
            </a:r>
          </a:p>
          <a:p>
            <a:pPr marL="0" indent="0">
              <a:lnSpc>
                <a:spcPct val="110000"/>
              </a:lnSpc>
              <a:spcBef>
                <a:spcPts val="0"/>
              </a:spcBef>
              <a:buNone/>
            </a:pPr>
            <a:r>
              <a:rPr lang="en-US" sz="2400" b="1" dirty="0">
                <a:solidFill>
                  <a:schemeClr val="tx1"/>
                </a:solidFill>
              </a:rPr>
              <a:t>T</a:t>
            </a:r>
            <a:r>
              <a:rPr lang="en-US" sz="2400" dirty="0">
                <a:solidFill>
                  <a:schemeClr val="tx1"/>
                </a:solidFill>
              </a:rPr>
              <a:t>imely: Is it attached to a time frame?</a:t>
            </a:r>
          </a:p>
          <a:p>
            <a:pPr marL="0" indent="0">
              <a:lnSpc>
                <a:spcPct val="110000"/>
              </a:lnSpc>
              <a:spcBef>
                <a:spcPts val="0"/>
              </a:spcBef>
              <a:buNone/>
            </a:pPr>
            <a:r>
              <a:rPr lang="en-US" sz="2400" b="1" dirty="0">
                <a:solidFill>
                  <a:schemeClr val="tx1"/>
                </a:solidFill>
              </a:rPr>
              <a:t>E</a:t>
            </a:r>
            <a:r>
              <a:rPr lang="en-US" sz="2400" dirty="0">
                <a:solidFill>
                  <a:schemeClr val="tx1"/>
                </a:solidFill>
              </a:rPr>
              <a:t>quity-oriented: Are prioritized schools or student populations embedded in the goal?</a:t>
            </a:r>
          </a:p>
        </p:txBody>
      </p:sp>
      <p:sp>
        <p:nvSpPr>
          <p:cNvPr id="4" name="Slide Number Placeholder 3">
            <a:extLst>
              <a:ext uri="{FF2B5EF4-FFF2-40B4-BE49-F238E27FC236}">
                <a16:creationId xmlns:a16="http://schemas.microsoft.com/office/drawing/2014/main" id="{975C6FDC-739B-0440-EA7F-1C3D8DB06954}"/>
              </a:ext>
            </a:extLst>
          </p:cNvPr>
          <p:cNvSpPr>
            <a:spLocks noGrp="1"/>
          </p:cNvSpPr>
          <p:nvPr>
            <p:ph type="sldNum" sz="quarter" idx="12"/>
          </p:nvPr>
        </p:nvSpPr>
        <p:spPr>
          <a:xfrm>
            <a:off x="9900458" y="6459785"/>
            <a:ext cx="1312025"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fld id="{4E637404-0BCF-4192-AEAE-F6A882F231C4}" type="slidenum">
              <a:rPr kumimoji="0" lang="en-US" altLang="en-US" b="0" i="0" u="none" strike="noStrike" kern="1200" cap="none" spc="0" normalizeH="0" baseline="0" noProof="0">
                <a:ln>
                  <a:noFill/>
                </a:ln>
                <a:effectLst/>
                <a:uLnTx/>
                <a:uFillTx/>
                <a:latin typeface="Arial" panose="020B0604020202020204" pitchFamily="34" charset="0"/>
                <a:ea typeface="+mn-ea"/>
                <a:cs typeface="+mn-cs"/>
              </a:rPr>
              <a:pPr marL="0" marR="0" lvl="0" indent="0" defTabSz="914400" rtl="0" eaLnBrk="1" fontAlgn="base" latinLnBrk="0" hangingPunct="1">
                <a:spcBef>
                  <a:spcPct val="0"/>
                </a:spcBef>
                <a:spcAft>
                  <a:spcPts val="600"/>
                </a:spcAft>
                <a:buClrTx/>
                <a:buSzTx/>
                <a:buFontTx/>
                <a:buNone/>
                <a:tabLst/>
                <a:defRPr/>
              </a:pPr>
              <a:t>35</a:t>
            </a:fld>
            <a:endParaRPr kumimoji="0" lang="en-US" altLang="en-US" b="0" i="0" u="none" strike="noStrike" kern="1200" cap="none" spc="0" normalizeH="0" baseline="0" noProof="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2294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25" name="Rectangle 2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21066E4-EBAA-6B97-4F25-CD0E5872AD9E}"/>
              </a:ext>
            </a:extLst>
          </p:cNvPr>
          <p:cNvSpPr>
            <a:spLocks noGrp="1"/>
          </p:cNvSpPr>
          <p:nvPr>
            <p:ph type="title"/>
          </p:nvPr>
        </p:nvSpPr>
        <p:spPr>
          <a:xfrm>
            <a:off x="5181601" y="634946"/>
            <a:ext cx="6368142" cy="1450757"/>
          </a:xfrm>
        </p:spPr>
        <p:txBody>
          <a:bodyPr vert="horz" lIns="91440" tIns="45720" rIns="91440" bIns="45720" rtlCol="0">
            <a:normAutofit/>
          </a:bodyPr>
          <a:lstStyle/>
          <a:p>
            <a:pPr eaLnBrk="1" hangingPunct="1"/>
            <a:r>
              <a:rPr lang="en-US" dirty="0">
                <a:solidFill>
                  <a:schemeClr val="tx1"/>
                </a:solidFill>
              </a:rPr>
              <a:t>Educator Equity  Question (1)</a:t>
            </a:r>
          </a:p>
        </p:txBody>
      </p:sp>
      <p:pic>
        <p:nvPicPr>
          <p:cNvPr id="6" name="Picture 5" descr="Caselle con punto interrogativo">
            <a:extLst>
              <a:ext uri="{FF2B5EF4-FFF2-40B4-BE49-F238E27FC236}">
                <a16:creationId xmlns:a16="http://schemas.microsoft.com/office/drawing/2014/main" id="{D52F984B-4F93-4FF6-3EE6-141A00A3199D}"/>
              </a:ext>
            </a:extLst>
          </p:cNvPr>
          <p:cNvPicPr>
            <a:picLocks noChangeAspect="1"/>
          </p:cNvPicPr>
          <p:nvPr/>
        </p:nvPicPr>
        <p:blipFill rotWithShape="1">
          <a:blip r:embed="rId3"/>
          <a:srcRect l="33886" r="28007"/>
          <a:stretch/>
        </p:blipFill>
        <p:spPr>
          <a:xfrm>
            <a:off x="20" y="-12128"/>
            <a:ext cx="4654276" cy="6870127"/>
          </a:xfrm>
          <a:prstGeom prst="rect">
            <a:avLst/>
          </a:prstGeom>
        </p:spPr>
      </p:pic>
      <p:cxnSp>
        <p:nvCxnSpPr>
          <p:cNvPr id="27" name="Straight Connector 2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A49DD6-CF42-CE3F-A616-CAE72318E1F0}"/>
              </a:ext>
            </a:extLst>
          </p:cNvPr>
          <p:cNvSpPr>
            <a:spLocks noGrp="1"/>
          </p:cNvSpPr>
          <p:nvPr>
            <p:ph idx="1"/>
          </p:nvPr>
        </p:nvSpPr>
        <p:spPr>
          <a:xfrm>
            <a:off x="4822723" y="2198914"/>
            <a:ext cx="7197212" cy="4393612"/>
          </a:xfrm>
        </p:spPr>
        <p:txBody>
          <a:bodyPr vert="horz" lIns="91440" tIns="45720" rIns="91440" bIns="45720" rtlCol="0">
            <a:noAutofit/>
          </a:bodyPr>
          <a:lstStyle/>
          <a:p>
            <a:pPr marL="0" indent="0">
              <a:spcBef>
                <a:spcPts val="0"/>
              </a:spcBef>
              <a:spcAft>
                <a:spcPts val="1200"/>
              </a:spcAft>
              <a:buNone/>
            </a:pPr>
            <a:r>
              <a:rPr lang="en-US" sz="2400" b="1" dirty="0">
                <a:solidFill>
                  <a:schemeClr val="tx1"/>
                </a:solidFill>
              </a:rPr>
              <a:t>Question: </a:t>
            </a:r>
            <a:r>
              <a:rPr lang="en-US" sz="2400" dirty="0">
                <a:solidFill>
                  <a:schemeClr val="tx1"/>
                </a:solidFill>
              </a:rPr>
              <a:t>Are districts required to reassign teachers to different classrooms or schools to address the disparities?</a:t>
            </a:r>
          </a:p>
          <a:p>
            <a:pPr marL="0" indent="0">
              <a:spcBef>
                <a:spcPts val="0"/>
              </a:spcBef>
              <a:spcAft>
                <a:spcPts val="1200"/>
              </a:spcAft>
              <a:buNone/>
            </a:pPr>
            <a:r>
              <a:rPr lang="en-US" sz="2400" b="1" dirty="0">
                <a:solidFill>
                  <a:schemeClr val="tx1"/>
                </a:solidFill>
              </a:rPr>
              <a:t>Answer:</a:t>
            </a:r>
            <a:r>
              <a:rPr lang="en-US" sz="2400" dirty="0">
                <a:solidFill>
                  <a:schemeClr val="tx1"/>
                </a:solidFill>
              </a:rPr>
              <a:t> LEAs with educator equity gaps may change staffing to address disparities. However, reassigning teachers is optional under ESSA, and may not address the root causes of this disparity. </a:t>
            </a:r>
          </a:p>
          <a:p>
            <a:pPr marL="0" indent="0">
              <a:spcBef>
                <a:spcPts val="0"/>
              </a:spcBef>
              <a:spcAft>
                <a:spcPts val="1200"/>
              </a:spcAft>
              <a:buNone/>
            </a:pPr>
            <a:r>
              <a:rPr lang="en-US" sz="2400" dirty="0">
                <a:solidFill>
                  <a:schemeClr val="tx1"/>
                </a:solidFill>
              </a:rPr>
              <a:t>LEAs are encouraged to approach the educator equity gap collaboratively with all educational partners to address disparities.</a:t>
            </a:r>
          </a:p>
        </p:txBody>
      </p:sp>
      <p:sp>
        <p:nvSpPr>
          <p:cNvPr id="4" name="Slide Number Placeholder 3">
            <a:extLst>
              <a:ext uri="{FF2B5EF4-FFF2-40B4-BE49-F238E27FC236}">
                <a16:creationId xmlns:a16="http://schemas.microsoft.com/office/drawing/2014/main" id="{B3970D3A-0159-CFD9-8D64-487052AD004B}"/>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36</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a:ea typeface="+mn-ea"/>
              <a:cs typeface="+mn-cs"/>
            </a:endParaRPr>
          </a:p>
        </p:txBody>
      </p:sp>
    </p:spTree>
    <p:extLst>
      <p:ext uri="{BB962C8B-B14F-4D97-AF65-F5344CB8AC3E}">
        <p14:creationId xmlns:p14="http://schemas.microsoft.com/office/powerpoint/2010/main" val="39429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97F4C-8B4D-F1E6-5C03-0E7BBFE7D824}"/>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Educator Equity  Question (2)</a:t>
            </a:r>
          </a:p>
        </p:txBody>
      </p:sp>
      <p:pic>
        <p:nvPicPr>
          <p:cNvPr id="6" name="Picture 5" descr="Question mark against red wall">
            <a:extLst>
              <a:ext uri="{FF2B5EF4-FFF2-40B4-BE49-F238E27FC236}">
                <a16:creationId xmlns:a16="http://schemas.microsoft.com/office/drawing/2014/main" id="{0823133F-430D-8C62-B17F-F412C710DC8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30" name="Straight Connector 2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07952E-C40A-D97B-4D6C-54B1F8595882}"/>
              </a:ext>
            </a:extLst>
          </p:cNvPr>
          <p:cNvSpPr>
            <a:spLocks noGrp="1"/>
          </p:cNvSpPr>
          <p:nvPr>
            <p:ph idx="1"/>
          </p:nvPr>
        </p:nvSpPr>
        <p:spPr>
          <a:xfrm>
            <a:off x="5181601" y="2198914"/>
            <a:ext cx="6368142" cy="3670180"/>
          </a:xfrm>
        </p:spPr>
        <p:txBody>
          <a:bodyPr>
            <a:normAutofit/>
          </a:bodyPr>
          <a:lstStyle/>
          <a:p>
            <a:pPr marL="0" indent="0" rtl="0" fontAlgn="base">
              <a:spcBef>
                <a:spcPts val="0"/>
              </a:spcBef>
              <a:spcAft>
                <a:spcPts val="1200"/>
              </a:spcAft>
              <a:buNone/>
            </a:pPr>
            <a:r>
              <a:rPr lang="en-US" sz="2400" b="1" i="0" u="none" strike="noStrike" dirty="0">
                <a:solidFill>
                  <a:schemeClr val="tx1"/>
                </a:solidFill>
                <a:effectLst/>
                <a:latin typeface="Arial" panose="020B0604020202020204" pitchFamily="34" charset="0"/>
              </a:rPr>
              <a:t>Question:</a:t>
            </a:r>
            <a:r>
              <a:rPr lang="en-US" sz="2400" b="0" i="0" u="none" strike="noStrike" dirty="0">
                <a:solidFill>
                  <a:schemeClr val="tx1"/>
                </a:solidFill>
                <a:effectLst/>
                <a:latin typeface="Arial" panose="020B0604020202020204" pitchFamily="34" charset="0"/>
              </a:rPr>
              <a:t> If there is a disparity, can the LEA use Title II funds to address the disparity?</a:t>
            </a:r>
            <a:r>
              <a:rPr lang="en-US" sz="2400" b="0" i="0" dirty="0">
                <a:solidFill>
                  <a:schemeClr val="tx1"/>
                </a:solidFill>
                <a:effectLst/>
                <a:latin typeface="Arial" panose="020B0604020202020204" pitchFamily="34" charset="0"/>
              </a:rPr>
              <a:t>​</a:t>
            </a:r>
            <a:endParaRPr lang="en-US" sz="2400" b="0" i="0" dirty="0">
              <a:solidFill>
                <a:schemeClr val="tx1"/>
              </a:solidFill>
              <a:effectLst/>
              <a:latin typeface="Segoe UI" panose="020B0502040204020203" pitchFamily="34" charset="0"/>
            </a:endParaRPr>
          </a:p>
          <a:p>
            <a:pPr marL="0" indent="0" rtl="0" fontAlgn="base">
              <a:spcBef>
                <a:spcPts val="0"/>
              </a:spcBef>
              <a:spcAft>
                <a:spcPts val="1200"/>
              </a:spcAft>
              <a:buNone/>
            </a:pPr>
            <a:r>
              <a:rPr lang="en-US" sz="2400" b="1" i="0" u="none" strike="noStrike" dirty="0">
                <a:solidFill>
                  <a:schemeClr val="tx1"/>
                </a:solidFill>
                <a:effectLst/>
                <a:latin typeface="Arial" panose="020B0604020202020204" pitchFamily="34" charset="0"/>
              </a:rPr>
              <a:t>Answer: </a:t>
            </a:r>
            <a:r>
              <a:rPr lang="en-US" sz="2400" dirty="0">
                <a:solidFill>
                  <a:schemeClr val="tx1"/>
                </a:solidFill>
                <a:latin typeface="Arial" panose="020B0604020202020204" pitchFamily="34" charset="0"/>
              </a:rPr>
              <a:t>The Elementary and </a:t>
            </a:r>
            <a:r>
              <a:rPr lang="en-US" sz="2400" b="0" i="0" u="none" strike="noStrike" dirty="0">
                <a:solidFill>
                  <a:schemeClr val="tx1"/>
                </a:solidFill>
                <a:effectLst/>
                <a:latin typeface="Arial" panose="020B0604020202020204" pitchFamily="34" charset="0"/>
              </a:rPr>
              <a:t>Secondary Education Act (ESEA) explicitly indicates that LEAs may use Title II, Part A funds to address identified disparities in access to excellent teachers.</a:t>
            </a:r>
            <a:r>
              <a:rPr lang="en-US" sz="2400" b="0" i="0" dirty="0">
                <a:solidFill>
                  <a:schemeClr val="tx1"/>
                </a:solidFill>
                <a:effectLst/>
                <a:latin typeface="Arial" panose="020B0604020202020204" pitchFamily="34" charset="0"/>
              </a:rPr>
              <a:t>​</a:t>
            </a:r>
            <a:endParaRPr lang="en-US" sz="2400" b="0" i="0" dirty="0">
              <a:solidFill>
                <a:schemeClr val="tx1"/>
              </a:solidFill>
              <a:effectLst/>
              <a:latin typeface="Segoe UI" panose="020B0502040204020203" pitchFamily="34" charset="0"/>
            </a:endParaRPr>
          </a:p>
          <a:p>
            <a:pPr marL="0" indent="0" rtl="0" fontAlgn="base">
              <a:spcBef>
                <a:spcPts val="0"/>
              </a:spcBef>
              <a:spcAft>
                <a:spcPts val="1200"/>
              </a:spcAft>
              <a:buNone/>
            </a:pPr>
            <a:r>
              <a:rPr lang="en-US" sz="2400" b="0" i="0" u="none" strike="noStrike" dirty="0">
                <a:solidFill>
                  <a:schemeClr val="tx1"/>
                </a:solidFill>
                <a:effectLst/>
                <a:latin typeface="Arial" panose="020B0604020202020204" pitchFamily="34" charset="0"/>
              </a:rPr>
              <a:t>   ESEA Section 2103[b][3][B]</a:t>
            </a:r>
            <a:endParaRPr lang="en-US" sz="2400" b="0" i="0" dirty="0">
              <a:solidFill>
                <a:schemeClr val="tx1"/>
              </a:solidFill>
              <a:effectLst/>
              <a:latin typeface="Segoe UI" panose="020B0502040204020203" pitchFamily="34" charset="0"/>
            </a:endParaRP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371234FA-B3ED-B37F-06A2-B4A2815BB702}"/>
              </a:ext>
            </a:extLst>
          </p:cNvPr>
          <p:cNvSpPr>
            <a:spLocks noGrp="1"/>
          </p:cNvSpPr>
          <p:nvPr>
            <p:ph type="sldNum" sz="quarter" idx="12"/>
          </p:nvPr>
        </p:nvSpPr>
        <p:spPr>
          <a:xfrm>
            <a:off x="9900458" y="6459785"/>
            <a:ext cx="1312025"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fld id="{4E637404-0BCF-4192-AEAE-F6A882F231C4}" type="slidenum">
              <a:rPr kumimoji="0" lang="en-US" altLang="en-US"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mn-cs"/>
              </a:rPr>
              <a:pPr marL="0" marR="0" lvl="0" indent="0" defTabSz="914400" rtl="0" eaLnBrk="1" fontAlgn="base" latinLnBrk="0" hangingPunct="1">
                <a:spcBef>
                  <a:spcPct val="0"/>
                </a:spcBef>
                <a:spcAft>
                  <a:spcPts val="600"/>
                </a:spcAft>
                <a:buClrTx/>
                <a:buSzTx/>
                <a:buFontTx/>
                <a:buNone/>
                <a:tabLst/>
                <a:defRPr/>
              </a:pPr>
              <a:t>37</a:t>
            </a:fld>
            <a:endParaRPr kumimoji="0" lang="en-US" altLang="en-US"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286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Contact and Resources</a:t>
            </a:r>
          </a:p>
        </p:txBody>
      </p:sp>
      <p:pic>
        <p:nvPicPr>
          <p:cNvPr id="6" name="Picture 5" descr="Person holding mouse">
            <a:extLst>
              <a:ext uri="{FF2B5EF4-FFF2-40B4-BE49-F238E27FC236}">
                <a16:creationId xmlns:a16="http://schemas.microsoft.com/office/drawing/2014/main" id="{DE0D680F-E51F-2152-D4DB-6A51A429DDA7}"/>
              </a:ext>
            </a:extLst>
          </p:cNvPr>
          <p:cNvPicPr>
            <a:picLocks noChangeAspect="1"/>
          </p:cNvPicPr>
          <p:nvPr/>
        </p:nvPicPr>
        <p:blipFill rotWithShape="1">
          <a:blip r:embed="rId3"/>
          <a:srcRect l="29084" r="25696"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4849318" y="2198914"/>
            <a:ext cx="7232753" cy="3670180"/>
          </a:xfrm>
        </p:spPr>
        <p:txBody>
          <a:bodyPr>
            <a:normAutofit/>
          </a:bodyPr>
          <a:lstStyle/>
          <a:p>
            <a:pPr marL="0" indent="0">
              <a:lnSpc>
                <a:spcPct val="90000"/>
              </a:lnSpc>
              <a:spcBef>
                <a:spcPts val="0"/>
              </a:spcBef>
              <a:spcAft>
                <a:spcPts val="1800"/>
              </a:spcAft>
              <a:buNone/>
            </a:pPr>
            <a:r>
              <a:rPr lang="en-US" sz="2600" b="1" dirty="0">
                <a:solidFill>
                  <a:schemeClr val="tx1"/>
                </a:solidFill>
              </a:rPr>
              <a:t>Title II web page: </a:t>
            </a:r>
            <a:r>
              <a:rPr lang="en-US" sz="2600" dirty="0">
                <a:hlinkClick r:id="rId4" tooltip="Title II web page"/>
              </a:rPr>
              <a:t>https://www.cde.ca.gov/ci/pl/title2parta.asp</a:t>
            </a:r>
            <a:endParaRPr lang="en-US" sz="2600" dirty="0"/>
          </a:p>
          <a:p>
            <a:pPr marL="0" indent="0">
              <a:lnSpc>
                <a:spcPct val="90000"/>
              </a:lnSpc>
              <a:spcBef>
                <a:spcPts val="0"/>
              </a:spcBef>
              <a:spcAft>
                <a:spcPts val="1800"/>
              </a:spcAft>
              <a:buNone/>
            </a:pPr>
            <a:r>
              <a:rPr lang="en-US" sz="2600" b="1" dirty="0">
                <a:solidFill>
                  <a:schemeClr val="tx1"/>
                </a:solidFill>
              </a:rPr>
              <a:t>Title II Email: </a:t>
            </a:r>
            <a:r>
              <a:rPr lang="en-US" sz="2600" dirty="0">
                <a:hlinkClick r:id="rId5"/>
              </a:rPr>
              <a:t>TitleII@cde.ca.gov</a:t>
            </a:r>
            <a:endParaRPr lang="en-US" sz="2600" dirty="0"/>
          </a:p>
          <a:p>
            <a:pPr marL="0" indent="0">
              <a:lnSpc>
                <a:spcPct val="90000"/>
              </a:lnSpc>
              <a:spcBef>
                <a:spcPts val="0"/>
              </a:spcBef>
              <a:spcAft>
                <a:spcPts val="1800"/>
              </a:spcAft>
              <a:buNone/>
            </a:pPr>
            <a:r>
              <a:rPr lang="en-US" sz="2600" dirty="0">
                <a:solidFill>
                  <a:schemeClr val="tx1"/>
                </a:solidFill>
                <a:cs typeface="Arial"/>
              </a:rPr>
              <a:t>If you are not already on our listserv, please take a moment and send a blank email to </a:t>
            </a:r>
            <a:r>
              <a:rPr lang="en-US" sz="2600" dirty="0">
                <a:hlinkClick r:id="rId6"/>
              </a:rPr>
              <a:t>join-Title-II@mlist.cde.ca.gov</a:t>
            </a:r>
            <a:endParaRPr lang="en-US" sz="2600" dirty="0"/>
          </a:p>
          <a:p>
            <a:pPr marL="0" indent="0">
              <a:lnSpc>
                <a:spcPct val="90000"/>
              </a:lnSpc>
              <a:spcBef>
                <a:spcPts val="0"/>
              </a:spcBef>
              <a:spcAft>
                <a:spcPts val="1800"/>
              </a:spcAft>
              <a:buNone/>
            </a:pPr>
            <a:r>
              <a:rPr lang="en-US" sz="2600" b="1" dirty="0">
                <a:solidFill>
                  <a:schemeClr val="tx1"/>
                </a:solidFill>
                <a:cs typeface="Arial"/>
              </a:rPr>
              <a:t>Thank You!</a:t>
            </a:r>
          </a:p>
          <a:p>
            <a:pPr marL="0" indent="0">
              <a:lnSpc>
                <a:spcPct val="90000"/>
              </a:lnSpc>
              <a:buNone/>
            </a:pPr>
            <a:endParaRPr lang="en-US" sz="2600" dirty="0"/>
          </a:p>
          <a:p>
            <a:pPr marL="0" indent="0">
              <a:lnSpc>
                <a:spcPct val="90000"/>
              </a:lnSpc>
              <a:buNone/>
            </a:pPr>
            <a:endParaRPr lang="en-US" sz="26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38</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129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9A449-852E-417F-A1DF-1ACA06E1E85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Identify and Address Disparities </a:t>
            </a:r>
          </a:p>
        </p:txBody>
      </p:sp>
      <p:pic>
        <p:nvPicPr>
          <p:cNvPr id="6" name="Picture 5" descr="Glasses on top of a book">
            <a:extLst>
              <a:ext uri="{FF2B5EF4-FFF2-40B4-BE49-F238E27FC236}">
                <a16:creationId xmlns:a16="http://schemas.microsoft.com/office/drawing/2014/main" id="{3BE04E16-C685-2DA2-975A-F3E669047CA7}"/>
              </a:ext>
            </a:extLst>
          </p:cNvPr>
          <p:cNvPicPr>
            <a:picLocks noChangeAspect="1"/>
          </p:cNvPicPr>
          <p:nvPr/>
        </p:nvPicPr>
        <p:blipFill rotWithShape="1">
          <a:blip r:embed="rId3"/>
          <a:srcRect l="14893" r="40225"/>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4094CB-3F88-BD1A-2777-FA1F72CE720A}"/>
              </a:ext>
            </a:extLst>
          </p:cNvPr>
          <p:cNvSpPr>
            <a:spLocks noGrp="1"/>
          </p:cNvSpPr>
          <p:nvPr>
            <p:ph idx="1"/>
          </p:nvPr>
        </p:nvSpPr>
        <p:spPr>
          <a:xfrm>
            <a:off x="5181601" y="2198914"/>
            <a:ext cx="6368142" cy="3670180"/>
          </a:xfrm>
        </p:spPr>
        <p:txBody>
          <a:bodyPr>
            <a:normAutofit/>
          </a:bodyPr>
          <a:lstStyle/>
          <a:p>
            <a:pPr marL="0" indent="0">
              <a:buNone/>
            </a:pP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a:t>
            </a:r>
            <a:r>
              <a:rPr lang="en-US" dirty="0">
                <a:solidFill>
                  <a:schemeClr val="tx1"/>
                </a:solidFill>
                <a:latin typeface="Arial" panose="020B0604020202020204" pitchFamily="34" charset="0"/>
                <a:ea typeface="Arial" panose="020B0604020202020204" pitchFamily="34" charset="0"/>
                <a:cs typeface="Times New Roman" panose="02020603050405020304" pitchFamily="18" charset="0"/>
              </a:rPr>
              <a:t>local educational agency (LEA)</a:t>
            </a: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shall identify and address any disparities that result in low-income students and minority students being taught at higher rates than other students by ineffective, inexperienced, or out-of-field teachers. </a:t>
            </a:r>
          </a:p>
          <a:p>
            <a:pPr marL="0" indent="0" algn="r">
              <a:spcBef>
                <a:spcPts val="0"/>
              </a:spcBef>
              <a:spcAft>
                <a:spcPts val="1200"/>
              </a:spcAft>
              <a:buNone/>
            </a:pP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20 </a:t>
            </a:r>
            <a:r>
              <a:rPr lang="en-US" i="1" cap="all"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U.S.C.</a:t>
            </a: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Section 6312[b][2]</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39A99EDD-0F07-B644-6830-882C276B2E3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4</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11910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9437-A36A-3565-AB5F-E849760344BD}"/>
              </a:ext>
            </a:extLst>
          </p:cNvPr>
          <p:cNvSpPr>
            <a:spLocks noGrp="1"/>
          </p:cNvSpPr>
          <p:nvPr>
            <p:ph type="title"/>
          </p:nvPr>
        </p:nvSpPr>
        <p:spPr/>
        <p:txBody>
          <a:bodyPr/>
          <a:lstStyle/>
          <a:p>
            <a:r>
              <a:rPr lang="en-US" sz="4800" dirty="0">
                <a:solidFill>
                  <a:schemeClr val="tx1"/>
                </a:solidFill>
              </a:rPr>
              <a:t>Identify and Address Disparities Evidence (1)</a:t>
            </a:r>
            <a:endParaRPr lang="en-US" dirty="0">
              <a:solidFill>
                <a:schemeClr val="tx1"/>
              </a:solidFill>
            </a:endParaRPr>
          </a:p>
        </p:txBody>
      </p:sp>
      <p:graphicFrame>
        <p:nvGraphicFramePr>
          <p:cNvPr id="5" name="Table 5">
            <a:extLst>
              <a:ext uri="{FF2B5EF4-FFF2-40B4-BE49-F238E27FC236}">
                <a16:creationId xmlns:a16="http://schemas.microsoft.com/office/drawing/2014/main" id="{20E814AF-0B9B-FB0B-D44C-CFC6BA2582C5}"/>
              </a:ext>
            </a:extLst>
          </p:cNvPr>
          <p:cNvGraphicFramePr>
            <a:graphicFrameLocks noGrp="1"/>
          </p:cNvGraphicFramePr>
          <p:nvPr>
            <p:ph idx="1"/>
            <p:extLst>
              <p:ext uri="{D42A27DB-BD31-4B8C-83A1-F6EECF244321}">
                <p14:modId xmlns:p14="http://schemas.microsoft.com/office/powerpoint/2010/main" val="1956659626"/>
              </p:ext>
            </p:extLst>
          </p:nvPr>
        </p:nvGraphicFramePr>
        <p:xfrm>
          <a:off x="766482" y="1736725"/>
          <a:ext cx="10851777" cy="4206240"/>
        </p:xfrm>
        <a:graphic>
          <a:graphicData uri="http://schemas.openxmlformats.org/drawingml/2006/table">
            <a:tbl>
              <a:tblPr firstRow="1" bandRow="1">
                <a:tableStyleId>{5C22544A-7EE6-4342-B048-85BDC9FD1C3A}</a:tableStyleId>
              </a:tblPr>
              <a:tblGrid>
                <a:gridCol w="2380130">
                  <a:extLst>
                    <a:ext uri="{9D8B030D-6E8A-4147-A177-3AD203B41FA5}">
                      <a16:colId xmlns:a16="http://schemas.microsoft.com/office/drawing/2014/main" val="1650157858"/>
                    </a:ext>
                  </a:extLst>
                </a:gridCol>
                <a:gridCol w="8471647">
                  <a:extLst>
                    <a:ext uri="{9D8B030D-6E8A-4147-A177-3AD203B41FA5}">
                      <a16:colId xmlns:a16="http://schemas.microsoft.com/office/drawing/2014/main" val="3122786512"/>
                    </a:ext>
                  </a:extLst>
                </a:gridCol>
              </a:tblGrid>
              <a:tr h="370840">
                <a:tc>
                  <a:txBody>
                    <a:bodyPr/>
                    <a:lstStyle/>
                    <a:p>
                      <a:r>
                        <a:rPr lang="en-US" sz="2400" dirty="0"/>
                        <a:t>Item</a:t>
                      </a:r>
                    </a:p>
                  </a:txBody>
                  <a:tcPr/>
                </a:tc>
                <a:tc>
                  <a:txBody>
                    <a:bodyPr/>
                    <a:lstStyle/>
                    <a:p>
                      <a:r>
                        <a:rPr lang="en-US" sz="2400" dirty="0"/>
                        <a:t>Item Description and Instructions</a:t>
                      </a:r>
                    </a:p>
                  </a:txBody>
                  <a:tcPr/>
                </a:tc>
                <a:extLst>
                  <a:ext uri="{0D108BD9-81ED-4DB2-BD59-A6C34878D82A}">
                    <a16:rowId xmlns:a16="http://schemas.microsoft.com/office/drawing/2014/main" val="201487476"/>
                  </a:ext>
                </a:extLst>
              </a:tr>
              <a:tr h="370840">
                <a:tc>
                  <a:txBody>
                    <a:bodyPr/>
                    <a:lstStyle/>
                    <a:p>
                      <a:r>
                        <a:rPr lang="en-US" sz="2400" b="0" i="0" kern="1200" dirty="0">
                          <a:solidFill>
                            <a:schemeClr val="tx1"/>
                          </a:solidFill>
                          <a:effectLst/>
                          <a:latin typeface="+mn-lt"/>
                          <a:ea typeface="+mn-ea"/>
                          <a:cs typeface="+mn-cs"/>
                        </a:rPr>
                        <a:t>LEA Level Planning </a:t>
                      </a:r>
                    </a:p>
                    <a:p>
                      <a:r>
                        <a:rPr lang="en-US" sz="2400" b="0" i="0" kern="1200" dirty="0">
                          <a:solidFill>
                            <a:schemeClr val="tx1"/>
                          </a:solidFill>
                          <a:effectLst/>
                          <a:latin typeface="+mn-lt"/>
                          <a:ea typeface="+mn-ea"/>
                          <a:cs typeface="+mn-cs"/>
                        </a:rPr>
                        <a:t>Documents</a:t>
                      </a:r>
                      <a:endParaRPr lang="en-US" sz="2400" dirty="0">
                        <a:solidFill>
                          <a:schemeClr val="tx1"/>
                        </a:solidFill>
                      </a:endParaRPr>
                    </a:p>
                  </a:txBody>
                  <a:tcPr/>
                </a:tc>
                <a:tc>
                  <a:txBody>
                    <a:bodyPr/>
                    <a:lstStyle/>
                    <a:p>
                      <a:r>
                        <a:rPr lang="en-US" sz="2400" b="0" i="0" kern="1200" dirty="0">
                          <a:solidFill>
                            <a:schemeClr val="tx1"/>
                          </a:solidFill>
                          <a:effectLst/>
                          <a:latin typeface="+mn-lt"/>
                          <a:ea typeface="+mn-ea"/>
                          <a:cs typeface="+mn-cs"/>
                        </a:rPr>
                        <a:t>The currently approved Local Control and Accountability Plan (LCAP) and LCAP Federal Addendum.</a:t>
                      </a:r>
                    </a:p>
                    <a:p>
                      <a:r>
                        <a:rPr lang="en-US" sz="2400" kern="1200" dirty="0">
                          <a:solidFill>
                            <a:schemeClr val="tx1"/>
                          </a:solidFill>
                          <a:effectLst/>
                          <a:latin typeface="+mn-lt"/>
                          <a:ea typeface="+mn-ea"/>
                          <a:cs typeface="+mn-cs"/>
                        </a:rPr>
                        <a:t>Describe how the LEA reviews and revises the LCAP Federal Addendum—Title I, Part A Educator Equity provision. Provide evidence of the LEAs process for identifying and addressing disparities that result in low-income and minority students being taught at higher rates than other students by ineffective, inexperienced, or out-of-field teachers. If the LEA identified disparities, the LEA must upload evidence of how it will address or has addressed those disparities. </a:t>
                      </a:r>
                      <a:endParaRPr lang="en-US" sz="2400" dirty="0">
                        <a:solidFill>
                          <a:schemeClr val="tx1"/>
                        </a:solidFill>
                      </a:endParaRPr>
                    </a:p>
                  </a:txBody>
                  <a:tcPr/>
                </a:tc>
                <a:extLst>
                  <a:ext uri="{0D108BD9-81ED-4DB2-BD59-A6C34878D82A}">
                    <a16:rowId xmlns:a16="http://schemas.microsoft.com/office/drawing/2014/main" val="2900935958"/>
                  </a:ext>
                </a:extLst>
              </a:tr>
            </a:tbl>
          </a:graphicData>
        </a:graphic>
      </p:graphicFrame>
      <p:sp>
        <p:nvSpPr>
          <p:cNvPr id="4" name="Slide Number Placeholder 3">
            <a:extLst>
              <a:ext uri="{FF2B5EF4-FFF2-40B4-BE49-F238E27FC236}">
                <a16:creationId xmlns:a16="http://schemas.microsoft.com/office/drawing/2014/main" id="{4DACC34C-098D-0974-9235-F89E6010B183}"/>
              </a:ext>
            </a:extLst>
          </p:cNvPr>
          <p:cNvSpPr>
            <a:spLocks noGrp="1"/>
          </p:cNvSpPr>
          <p:nvPr>
            <p:ph type="sldNum" sz="quarter" idx="12"/>
          </p:nvPr>
        </p:nvSpPr>
        <p:spPr/>
        <p:txBody>
          <a:bodyPr/>
          <a:lstStyle/>
          <a:p>
            <a:fld id="{4E637404-0BCF-4192-AEAE-F6A882F231C4}" type="slidenum">
              <a:rPr lang="en-US" altLang="en-US" smtClean="0"/>
              <a:pPr/>
              <a:t>5</a:t>
            </a:fld>
            <a:endParaRPr lang="en-US" altLang="en-US"/>
          </a:p>
        </p:txBody>
      </p:sp>
    </p:spTree>
    <p:extLst>
      <p:ext uri="{BB962C8B-B14F-4D97-AF65-F5344CB8AC3E}">
        <p14:creationId xmlns:p14="http://schemas.microsoft.com/office/powerpoint/2010/main" val="369554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9437-A36A-3565-AB5F-E849760344BD}"/>
              </a:ext>
            </a:extLst>
          </p:cNvPr>
          <p:cNvSpPr>
            <a:spLocks noGrp="1"/>
          </p:cNvSpPr>
          <p:nvPr>
            <p:ph type="title"/>
          </p:nvPr>
        </p:nvSpPr>
        <p:spPr>
          <a:xfrm>
            <a:off x="1066800" y="287338"/>
            <a:ext cx="10058400" cy="1449387"/>
          </a:xfrm>
        </p:spPr>
        <p:txBody>
          <a:bodyPr/>
          <a:lstStyle/>
          <a:p>
            <a:r>
              <a:rPr lang="en-US" sz="4800" dirty="0">
                <a:solidFill>
                  <a:schemeClr val="tx1"/>
                </a:solidFill>
              </a:rPr>
              <a:t>Identify and Address Disparities Evidence (2)</a:t>
            </a:r>
            <a:endParaRPr lang="en-US" dirty="0">
              <a:solidFill>
                <a:schemeClr val="tx1"/>
              </a:solidFill>
            </a:endParaRPr>
          </a:p>
        </p:txBody>
      </p:sp>
      <p:graphicFrame>
        <p:nvGraphicFramePr>
          <p:cNvPr id="5" name="Table 5">
            <a:extLst>
              <a:ext uri="{FF2B5EF4-FFF2-40B4-BE49-F238E27FC236}">
                <a16:creationId xmlns:a16="http://schemas.microsoft.com/office/drawing/2014/main" id="{20E814AF-0B9B-FB0B-D44C-CFC6BA2582C5}"/>
              </a:ext>
            </a:extLst>
          </p:cNvPr>
          <p:cNvGraphicFramePr>
            <a:graphicFrameLocks noGrp="1"/>
          </p:cNvGraphicFramePr>
          <p:nvPr>
            <p:ph idx="1"/>
            <p:extLst>
              <p:ext uri="{D42A27DB-BD31-4B8C-83A1-F6EECF244321}">
                <p14:modId xmlns:p14="http://schemas.microsoft.com/office/powerpoint/2010/main" val="933997775"/>
              </p:ext>
            </p:extLst>
          </p:nvPr>
        </p:nvGraphicFramePr>
        <p:xfrm>
          <a:off x="1096963" y="1846263"/>
          <a:ext cx="10058400" cy="3108960"/>
        </p:xfrm>
        <a:graphic>
          <a:graphicData uri="http://schemas.openxmlformats.org/drawingml/2006/table">
            <a:tbl>
              <a:tblPr firstRow="1" bandRow="1">
                <a:tableStyleId>{5C22544A-7EE6-4342-B048-85BDC9FD1C3A}</a:tableStyleId>
              </a:tblPr>
              <a:tblGrid>
                <a:gridCol w="3625349">
                  <a:extLst>
                    <a:ext uri="{9D8B030D-6E8A-4147-A177-3AD203B41FA5}">
                      <a16:colId xmlns:a16="http://schemas.microsoft.com/office/drawing/2014/main" val="1650157858"/>
                    </a:ext>
                  </a:extLst>
                </a:gridCol>
                <a:gridCol w="6433051">
                  <a:extLst>
                    <a:ext uri="{9D8B030D-6E8A-4147-A177-3AD203B41FA5}">
                      <a16:colId xmlns:a16="http://schemas.microsoft.com/office/drawing/2014/main" val="3122786512"/>
                    </a:ext>
                  </a:extLst>
                </a:gridCol>
              </a:tblGrid>
              <a:tr h="370840">
                <a:tc>
                  <a:txBody>
                    <a:bodyPr/>
                    <a:lstStyle/>
                    <a:p>
                      <a:r>
                        <a:rPr lang="en-US" sz="2400" dirty="0"/>
                        <a:t>Item</a:t>
                      </a:r>
                    </a:p>
                  </a:txBody>
                  <a:tcPr/>
                </a:tc>
                <a:tc>
                  <a:txBody>
                    <a:bodyPr/>
                    <a:lstStyle/>
                    <a:p>
                      <a:r>
                        <a:rPr lang="en-US" sz="2400" dirty="0"/>
                        <a:t>Item Description and Instructions</a:t>
                      </a:r>
                    </a:p>
                  </a:txBody>
                  <a:tcPr/>
                </a:tc>
                <a:extLst>
                  <a:ext uri="{0D108BD9-81ED-4DB2-BD59-A6C34878D82A}">
                    <a16:rowId xmlns:a16="http://schemas.microsoft.com/office/drawing/2014/main" val="201487476"/>
                  </a:ext>
                </a:extLst>
              </a:tr>
              <a:tr h="370840">
                <a:tc>
                  <a:txBody>
                    <a:bodyPr/>
                    <a:lstStyle/>
                    <a:p>
                      <a:r>
                        <a:rPr lang="en-US" sz="2400" dirty="0">
                          <a:solidFill>
                            <a:schemeClr val="tx1"/>
                          </a:solidFill>
                        </a:rPr>
                        <a:t>Educator Equity Data</a:t>
                      </a:r>
                    </a:p>
                  </a:txBody>
                  <a:tcPr/>
                </a:tc>
                <a:tc>
                  <a:txBody>
                    <a:bodyPr/>
                    <a:lstStyle/>
                    <a:p>
                      <a:r>
                        <a:rPr lang="en-US" sz="2400" kern="1200" dirty="0">
                          <a:solidFill>
                            <a:schemeClr val="tx1"/>
                          </a:solidFill>
                          <a:effectLst/>
                          <a:latin typeface="+mn-lt"/>
                          <a:ea typeface="+mn-ea"/>
                          <a:cs typeface="+mn-cs"/>
                        </a:rPr>
                        <a:t>The current Educator Equity Data that includes data on comparable sites by grade span. Data should include the number and percentage of ineffective, inexperienced, and out-of-field teachers as well as the number and percentage of low-income and minority students at all sites.</a:t>
                      </a:r>
                      <a:endParaRPr lang="en-US" sz="2400" dirty="0">
                        <a:solidFill>
                          <a:schemeClr val="tx1"/>
                        </a:solidFill>
                      </a:endParaRPr>
                    </a:p>
                  </a:txBody>
                  <a:tcPr/>
                </a:tc>
                <a:extLst>
                  <a:ext uri="{0D108BD9-81ED-4DB2-BD59-A6C34878D82A}">
                    <a16:rowId xmlns:a16="http://schemas.microsoft.com/office/drawing/2014/main" val="2900935958"/>
                  </a:ext>
                </a:extLst>
              </a:tr>
            </a:tbl>
          </a:graphicData>
        </a:graphic>
      </p:graphicFrame>
      <p:sp>
        <p:nvSpPr>
          <p:cNvPr id="4" name="Slide Number Placeholder 3">
            <a:extLst>
              <a:ext uri="{FF2B5EF4-FFF2-40B4-BE49-F238E27FC236}">
                <a16:creationId xmlns:a16="http://schemas.microsoft.com/office/drawing/2014/main" id="{4DACC34C-098D-0974-9235-F89E6010B183}"/>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spTree>
    <p:extLst>
      <p:ext uri="{BB962C8B-B14F-4D97-AF65-F5344CB8AC3E}">
        <p14:creationId xmlns:p14="http://schemas.microsoft.com/office/powerpoint/2010/main" val="204763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A13A-3CCB-3CEB-4376-1236619DB4F7}"/>
              </a:ext>
            </a:extLst>
          </p:cNvPr>
          <p:cNvSpPr>
            <a:spLocks noGrp="1"/>
          </p:cNvSpPr>
          <p:nvPr>
            <p:ph type="title"/>
          </p:nvPr>
        </p:nvSpPr>
        <p:spPr>
          <a:xfrm>
            <a:off x="496711" y="287338"/>
            <a:ext cx="11255022" cy="1449387"/>
          </a:xfrm>
        </p:spPr>
        <p:txBody>
          <a:bodyPr>
            <a:normAutofit/>
          </a:bodyPr>
          <a:lstStyle/>
          <a:p>
            <a:r>
              <a:rPr lang="en-US" sz="4600" dirty="0">
                <a:solidFill>
                  <a:schemeClr val="tx1"/>
                </a:solidFill>
              </a:rPr>
              <a:t>Identify and Address Disparities Framework</a:t>
            </a:r>
          </a:p>
        </p:txBody>
      </p:sp>
      <p:graphicFrame>
        <p:nvGraphicFramePr>
          <p:cNvPr id="5" name="Content Placeholder 4" descr="Framework for identifying and addressing disparities.&#10;•Gather and analyze school level data&#10;•Determine specific systemic root causes&#10;•Identify strategies, goals, timelines&#10;•Develop a plan, budget, monitoring&#10;">
            <a:extLst>
              <a:ext uri="{FF2B5EF4-FFF2-40B4-BE49-F238E27FC236}">
                <a16:creationId xmlns:a16="http://schemas.microsoft.com/office/drawing/2014/main" id="{ADDD8599-C686-7D81-3EE3-4296EBB76322}"/>
              </a:ext>
            </a:extLst>
          </p:cNvPr>
          <p:cNvGraphicFramePr>
            <a:graphicFrameLocks noGrp="1"/>
          </p:cNvGraphicFramePr>
          <p:nvPr>
            <p:ph idx="1"/>
            <p:extLst>
              <p:ext uri="{D42A27DB-BD31-4B8C-83A1-F6EECF244321}">
                <p14:modId xmlns:p14="http://schemas.microsoft.com/office/powerpoint/2010/main" val="402030441"/>
              </p:ext>
            </p:extLst>
          </p:nvPr>
        </p:nvGraphicFramePr>
        <p:xfrm>
          <a:off x="209862" y="1736726"/>
          <a:ext cx="11827240" cy="4589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BA512A0-9C94-F83F-75C4-988EE41185A9}"/>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78186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EF94-9A53-A596-0B33-B6FBF1E57F0D}"/>
              </a:ext>
            </a:extLst>
          </p:cNvPr>
          <p:cNvSpPr>
            <a:spLocks noGrp="1"/>
          </p:cNvSpPr>
          <p:nvPr>
            <p:ph type="title"/>
          </p:nvPr>
        </p:nvSpPr>
        <p:spPr/>
        <p:txBody>
          <a:bodyPr/>
          <a:lstStyle/>
          <a:p>
            <a:r>
              <a:rPr lang="en-US" dirty="0">
                <a:solidFill>
                  <a:schemeClr val="tx1"/>
                </a:solidFill>
              </a:rPr>
              <a:t>Step 1</a:t>
            </a:r>
          </a:p>
        </p:txBody>
      </p:sp>
      <p:graphicFrame>
        <p:nvGraphicFramePr>
          <p:cNvPr id="5" name="Content Placeholder 4" descr="Step 1 from framework graphic. Gather and analyze school level data. ">
            <a:extLst>
              <a:ext uri="{FF2B5EF4-FFF2-40B4-BE49-F238E27FC236}">
                <a16:creationId xmlns:a16="http://schemas.microsoft.com/office/drawing/2014/main" id="{EC996BC9-BF71-11D2-7320-58A03F27D24D}"/>
              </a:ext>
            </a:extLst>
          </p:cNvPr>
          <p:cNvGraphicFramePr>
            <a:graphicFrameLocks noGrp="1"/>
          </p:cNvGraphicFramePr>
          <p:nvPr>
            <p:ph idx="1"/>
            <p:extLst>
              <p:ext uri="{D42A27DB-BD31-4B8C-83A1-F6EECF244321}">
                <p14:modId xmlns:p14="http://schemas.microsoft.com/office/powerpoint/2010/main" val="3433032727"/>
              </p:ext>
            </p:extLst>
          </p:nvPr>
        </p:nvGraphicFramePr>
        <p:xfrm>
          <a:off x="4007555" y="2173641"/>
          <a:ext cx="4803423" cy="303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AA9A6F8-AF82-5564-1EAF-0B68D47C247C}"/>
              </a:ext>
            </a:extLst>
          </p:cNvPr>
          <p:cNvSpPr>
            <a:spLocks noGrp="1"/>
          </p:cNvSpPr>
          <p:nvPr>
            <p:ph type="sldNum" sz="quarter" idx="12"/>
          </p:nvPr>
        </p:nvSpPr>
        <p:spPr/>
        <p:txBody>
          <a:bodyPr/>
          <a:lstStyle/>
          <a:p>
            <a:fld id="{4E637404-0BCF-4192-AEAE-F6A882F231C4}" type="slidenum">
              <a:rPr lang="en-US" altLang="en-US" smtClean="0"/>
              <a:pPr/>
              <a:t>8</a:t>
            </a:fld>
            <a:endParaRPr lang="en-US" altLang="en-US"/>
          </a:p>
        </p:txBody>
      </p:sp>
    </p:spTree>
    <p:extLst>
      <p:ext uri="{BB962C8B-B14F-4D97-AF65-F5344CB8AC3E}">
        <p14:creationId xmlns:p14="http://schemas.microsoft.com/office/powerpoint/2010/main" val="103415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E40B-366B-8F83-A561-7D8AAD28400E}"/>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Educator Equity Data (1)</a:t>
            </a:r>
          </a:p>
        </p:txBody>
      </p:sp>
      <p:sp>
        <p:nvSpPr>
          <p:cNvPr id="5" name="Content Placeholder 4">
            <a:extLst>
              <a:ext uri="{FF2B5EF4-FFF2-40B4-BE49-F238E27FC236}">
                <a16:creationId xmlns:a16="http://schemas.microsoft.com/office/drawing/2014/main" id="{7FDA9D09-01DD-D404-4B09-9D357675ABB4}"/>
              </a:ext>
            </a:extLst>
          </p:cNvPr>
          <p:cNvSpPr>
            <a:spLocks noGrp="1"/>
          </p:cNvSpPr>
          <p:nvPr>
            <p:ph idx="1"/>
          </p:nvPr>
        </p:nvSpPr>
        <p:spPr>
          <a:xfrm>
            <a:off x="1097279" y="1845734"/>
            <a:ext cx="6454987" cy="4023360"/>
          </a:xfrm>
        </p:spPr>
        <p:txBody>
          <a:bodyPr>
            <a:normAutofit/>
          </a:bodyPr>
          <a:lstStyle/>
          <a:p>
            <a:pPr marL="0" indent="0">
              <a:lnSpc>
                <a:spcPct val="100000"/>
              </a:lnSpc>
              <a:spcBef>
                <a:spcPts val="0"/>
              </a:spcBef>
              <a:spcAft>
                <a:spcPts val="1200"/>
              </a:spcAft>
              <a:buNone/>
            </a:pPr>
            <a:r>
              <a:rPr lang="en-US" b="1" dirty="0">
                <a:solidFill>
                  <a:schemeClr val="tx1"/>
                </a:solidFill>
              </a:rPr>
              <a:t>Student Level Data</a:t>
            </a:r>
          </a:p>
          <a:p>
            <a:pPr>
              <a:lnSpc>
                <a:spcPct val="100000"/>
              </a:lnSpc>
              <a:spcBef>
                <a:spcPts val="0"/>
              </a:spcBef>
              <a:spcAft>
                <a:spcPts val="0"/>
              </a:spcAft>
            </a:pPr>
            <a:r>
              <a:rPr lang="en-US" dirty="0">
                <a:solidFill>
                  <a:schemeClr val="tx1"/>
                </a:solidFill>
              </a:rPr>
              <a:t>Number of low-income students</a:t>
            </a:r>
          </a:p>
          <a:p>
            <a:pPr>
              <a:lnSpc>
                <a:spcPct val="100000"/>
              </a:lnSpc>
              <a:spcBef>
                <a:spcPts val="0"/>
              </a:spcBef>
              <a:spcAft>
                <a:spcPts val="0"/>
              </a:spcAft>
            </a:pPr>
            <a:r>
              <a:rPr lang="en-US" dirty="0">
                <a:solidFill>
                  <a:schemeClr val="tx1"/>
                </a:solidFill>
              </a:rPr>
              <a:t>Number of minority students</a:t>
            </a:r>
          </a:p>
          <a:p>
            <a:pPr>
              <a:lnSpc>
                <a:spcPct val="100000"/>
              </a:lnSpc>
              <a:spcBef>
                <a:spcPts val="0"/>
              </a:spcBef>
              <a:spcAft>
                <a:spcPts val="0"/>
              </a:spcAft>
            </a:pPr>
            <a:r>
              <a:rPr lang="en-US" dirty="0">
                <a:solidFill>
                  <a:schemeClr val="tx1"/>
                </a:solidFill>
              </a:rPr>
              <a:t>School site</a:t>
            </a:r>
          </a:p>
          <a:p>
            <a:pPr>
              <a:lnSpc>
                <a:spcPct val="100000"/>
              </a:lnSpc>
              <a:spcBef>
                <a:spcPts val="0"/>
              </a:spcBef>
              <a:spcAft>
                <a:spcPts val="0"/>
              </a:spcAft>
            </a:pPr>
            <a:r>
              <a:rPr lang="en-US" dirty="0">
                <a:solidFill>
                  <a:schemeClr val="tx1"/>
                </a:solidFill>
              </a:rPr>
              <a:t>Total enrollment</a:t>
            </a:r>
          </a:p>
        </p:txBody>
      </p:sp>
      <p:pic>
        <p:nvPicPr>
          <p:cNvPr id="9" name="Graphic 8" descr="Schoolhouse">
            <a:extLst>
              <a:ext uri="{FF2B5EF4-FFF2-40B4-BE49-F238E27FC236}">
                <a16:creationId xmlns:a16="http://schemas.microsoft.com/office/drawing/2014/main" id="{CE74820D-FAB0-2952-F622-8D62FD5E5D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4838CA3C-D329-9E87-2902-F37DE95EDB6C}"/>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9</a:t>
            </a:fld>
            <a:endParaRPr lang="en-US" altLang="en-US"/>
          </a:p>
        </p:txBody>
      </p:sp>
    </p:spTree>
    <p:extLst>
      <p:ext uri="{BB962C8B-B14F-4D97-AF65-F5344CB8AC3E}">
        <p14:creationId xmlns:p14="http://schemas.microsoft.com/office/powerpoint/2010/main" val="469685610"/>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1_Retrospect">
  <a:themeElements>
    <a:clrScheme name="Custom 17">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2148</Words>
  <Application>Microsoft Office PowerPoint</Application>
  <PresentationFormat>Widescreen</PresentationFormat>
  <Paragraphs>297</Paragraphs>
  <Slides>38</Slides>
  <Notes>38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Calibri Light</vt:lpstr>
      <vt:lpstr>Noto Sans Symbols</vt:lpstr>
      <vt:lpstr>Segoe UI</vt:lpstr>
      <vt:lpstr>Retrospect</vt:lpstr>
      <vt:lpstr>1_Retrospect</vt:lpstr>
      <vt:lpstr>Custom Design</vt:lpstr>
      <vt:lpstr>Title II, Part A Supporting Effective Instruction</vt:lpstr>
      <vt:lpstr>Agenda</vt:lpstr>
      <vt:lpstr>Title II Purpose </vt:lpstr>
      <vt:lpstr>Identify and Address Disparities </vt:lpstr>
      <vt:lpstr>Identify and Address Disparities Evidence (1)</vt:lpstr>
      <vt:lpstr>Identify and Address Disparities Evidence (2)</vt:lpstr>
      <vt:lpstr>Identify and Address Disparities Framework</vt:lpstr>
      <vt:lpstr>Step 1</vt:lpstr>
      <vt:lpstr>Educator Equity Data (1)</vt:lpstr>
      <vt:lpstr>Educator Equity Data (2)</vt:lpstr>
      <vt:lpstr>Educator Equity Data Tables</vt:lpstr>
      <vt:lpstr>Teacher Equity Definitions (1)</vt:lpstr>
      <vt:lpstr>Teacher Equity Definitions (2)</vt:lpstr>
      <vt:lpstr>Teacher Equity Definitions (3)</vt:lpstr>
      <vt:lpstr>Educator Equity Data Question (1)</vt:lpstr>
      <vt:lpstr>Data Question (2)</vt:lpstr>
      <vt:lpstr>Example of Disparities – High School</vt:lpstr>
      <vt:lpstr>Educator Equity  Data Question (4)</vt:lpstr>
      <vt:lpstr>Educator Equity Data Question (5)</vt:lpstr>
      <vt:lpstr>Example of Disparity</vt:lpstr>
      <vt:lpstr>Step 2</vt:lpstr>
      <vt:lpstr>Root Cause Analysis (1) </vt:lpstr>
      <vt:lpstr>Root Cause Analysis (2)</vt:lpstr>
      <vt:lpstr>Root Causes Analysis (3)</vt:lpstr>
      <vt:lpstr>Root Cause Analysis (4) </vt:lpstr>
      <vt:lpstr>Root Cause Analysis (5) </vt:lpstr>
      <vt:lpstr>Self Assessment (1)</vt:lpstr>
      <vt:lpstr>Self Assessment (2)</vt:lpstr>
      <vt:lpstr>Self Assessment (3)</vt:lpstr>
      <vt:lpstr>Example of Self Assessment (1)</vt:lpstr>
      <vt:lpstr>Example of Self Assessment (2)</vt:lpstr>
      <vt:lpstr>Educational Partner Engagement</vt:lpstr>
      <vt:lpstr>Step 3</vt:lpstr>
      <vt:lpstr>Example Educator Equity Goal</vt:lpstr>
      <vt:lpstr>Strategies and Goals</vt:lpstr>
      <vt:lpstr>Educator Equity  Question (1)</vt:lpstr>
      <vt:lpstr>Educator Equity  Question (2)</vt:lpstr>
      <vt:lpstr>Contact and Resources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04 Federal Program Monitoring - Professional Learning (CA Dept of Education)</dc:title>
  <dc:subject>Supporting Effective Instruction (SEI) 04: Identify and Address Disparities Resources presentation reviewing instructions, criteria, guidance, and resources for LEAs to meet federal program requirements.</dc:subject>
  <dc:creator/>
  <cp:revision>2</cp:revision>
  <dcterms:created xsi:type="dcterms:W3CDTF">2025-03-05T18:44:30Z</dcterms:created>
  <dcterms:modified xsi:type="dcterms:W3CDTF">2025-03-05T18:45:07Z</dcterms:modified>
</cp:coreProperties>
</file>