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1.xml" ContentType="application/vnd.openxmlformats-officedocument.themeOverr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 id="2147483779" r:id="rId2"/>
  </p:sldMasterIdLst>
  <p:notesMasterIdLst>
    <p:notesMasterId r:id="rId48"/>
  </p:notesMasterIdLst>
  <p:handoutMasterIdLst>
    <p:handoutMasterId r:id="rId49"/>
  </p:handoutMasterIdLst>
  <p:sldIdLst>
    <p:sldId id="484" r:id="rId3"/>
    <p:sldId id="507" r:id="rId4"/>
    <p:sldId id="606" r:id="rId5"/>
    <p:sldId id="607" r:id="rId6"/>
    <p:sldId id="604" r:id="rId7"/>
    <p:sldId id="575" r:id="rId8"/>
    <p:sldId id="576" r:id="rId9"/>
    <p:sldId id="608" r:id="rId10"/>
    <p:sldId id="623" r:id="rId11"/>
    <p:sldId id="577" r:id="rId12"/>
    <p:sldId id="610" r:id="rId13"/>
    <p:sldId id="535" r:id="rId14"/>
    <p:sldId id="584" r:id="rId15"/>
    <p:sldId id="536" r:id="rId16"/>
    <p:sldId id="579" r:id="rId17"/>
    <p:sldId id="580" r:id="rId18"/>
    <p:sldId id="581" r:id="rId19"/>
    <p:sldId id="582" r:id="rId20"/>
    <p:sldId id="547" r:id="rId21"/>
    <p:sldId id="596" r:id="rId22"/>
    <p:sldId id="548" r:id="rId23"/>
    <p:sldId id="597" r:id="rId24"/>
    <p:sldId id="598" r:id="rId25"/>
    <p:sldId id="563" r:id="rId26"/>
    <p:sldId id="599" r:id="rId27"/>
    <p:sldId id="627" r:id="rId28"/>
    <p:sldId id="586" r:id="rId29"/>
    <p:sldId id="555" r:id="rId30"/>
    <p:sldId id="561" r:id="rId31"/>
    <p:sldId id="562" r:id="rId32"/>
    <p:sldId id="565" r:id="rId33"/>
    <p:sldId id="625" r:id="rId34"/>
    <p:sldId id="589" r:id="rId35"/>
    <p:sldId id="600" r:id="rId36"/>
    <p:sldId id="602" r:id="rId37"/>
    <p:sldId id="626" r:id="rId38"/>
    <p:sldId id="591" r:id="rId39"/>
    <p:sldId id="614" r:id="rId40"/>
    <p:sldId id="525" r:id="rId41"/>
    <p:sldId id="615" r:id="rId42"/>
    <p:sldId id="533" r:id="rId43"/>
    <p:sldId id="534" r:id="rId44"/>
    <p:sldId id="616" r:id="rId45"/>
    <p:sldId id="619" r:id="rId46"/>
    <p:sldId id="628" r:id="rId47"/>
  </p:sldIdLst>
  <p:sldSz cx="12192000" cy="6858000"/>
  <p:notesSz cx="69850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79383" autoAdjust="0"/>
  </p:normalViewPr>
  <p:slideViewPr>
    <p:cSldViewPr snapToGrid="0">
      <p:cViewPr varScale="1">
        <p:scale>
          <a:sx n="97" d="100"/>
          <a:sy n="97" d="100"/>
        </p:scale>
        <p:origin x="1421" y="77"/>
      </p:cViewPr>
      <p:guideLst>
        <p:guide orient="horz" pos="2160"/>
        <p:guide pos="3840"/>
      </p:guideLst>
    </p:cSldViewPr>
  </p:slideViewPr>
  <p:outlineViewPr>
    <p:cViewPr>
      <p:scale>
        <a:sx n="33" d="100"/>
        <a:sy n="33" d="100"/>
      </p:scale>
      <p:origin x="0" y="-19092"/>
    </p:cViewPr>
  </p:outlin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9C04F-A97E-4053-80E2-531DA65C359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1C6E8BC-2950-4260-83C0-EC357C0C3D7C}">
      <dgm:prSet/>
      <dgm:spPr/>
      <dgm:t>
        <a:bodyPr/>
        <a:lstStyle/>
        <a:p>
          <a:r>
            <a:rPr lang="en-US" dirty="0">
              <a:solidFill>
                <a:schemeClr val="bg2"/>
              </a:solidFill>
            </a:rPr>
            <a:t>Instructional Coaching</a:t>
          </a:r>
        </a:p>
      </dgm:t>
    </dgm:pt>
    <dgm:pt modelId="{9BD029CF-7538-407F-B4FE-92552F247680}" type="parTrans" cxnId="{0F652148-8B8D-4CD3-A62B-4D357CB719BD}">
      <dgm:prSet/>
      <dgm:spPr/>
      <dgm:t>
        <a:bodyPr/>
        <a:lstStyle/>
        <a:p>
          <a:endParaRPr lang="en-US">
            <a:solidFill>
              <a:schemeClr val="bg2"/>
            </a:solidFill>
          </a:endParaRPr>
        </a:p>
      </dgm:t>
    </dgm:pt>
    <dgm:pt modelId="{AD0728ED-B250-4BD5-AC42-6FD6CD23AB59}" type="sibTrans" cxnId="{0F652148-8B8D-4CD3-A62B-4D357CB719BD}">
      <dgm:prSet/>
      <dgm:spPr/>
      <dgm:t>
        <a:bodyPr/>
        <a:lstStyle/>
        <a:p>
          <a:endParaRPr lang="en-US">
            <a:solidFill>
              <a:schemeClr val="bg2"/>
            </a:solidFill>
          </a:endParaRPr>
        </a:p>
      </dgm:t>
    </dgm:pt>
    <dgm:pt modelId="{8BFF68B7-D9C3-4979-A233-D173F5831491}">
      <dgm:prSet/>
      <dgm:spPr/>
      <dgm:t>
        <a:bodyPr/>
        <a:lstStyle/>
        <a:p>
          <a:r>
            <a:rPr lang="en-US" dirty="0">
              <a:solidFill>
                <a:schemeClr val="bg2"/>
              </a:solidFill>
            </a:rPr>
            <a:t>Professional Learning Communities</a:t>
          </a:r>
        </a:p>
      </dgm:t>
    </dgm:pt>
    <dgm:pt modelId="{C7E4EEF9-2C25-4872-BCEF-CCB44F61F85B}" type="parTrans" cxnId="{7ECDFE3B-0256-441E-808F-93373CD42899}">
      <dgm:prSet/>
      <dgm:spPr/>
      <dgm:t>
        <a:bodyPr/>
        <a:lstStyle/>
        <a:p>
          <a:endParaRPr lang="en-US">
            <a:solidFill>
              <a:schemeClr val="bg2"/>
            </a:solidFill>
          </a:endParaRPr>
        </a:p>
      </dgm:t>
    </dgm:pt>
    <dgm:pt modelId="{C85E2AAF-16C8-4631-B7A0-9962B4D195B2}" type="sibTrans" cxnId="{7ECDFE3B-0256-441E-808F-93373CD42899}">
      <dgm:prSet/>
      <dgm:spPr/>
      <dgm:t>
        <a:bodyPr/>
        <a:lstStyle/>
        <a:p>
          <a:endParaRPr lang="en-US">
            <a:solidFill>
              <a:schemeClr val="bg2"/>
            </a:solidFill>
          </a:endParaRPr>
        </a:p>
      </dgm:t>
    </dgm:pt>
    <dgm:pt modelId="{2387AF81-85FF-4C2C-88BF-B1920F0D6964}">
      <dgm:prSet/>
      <dgm:spPr/>
      <dgm:t>
        <a:bodyPr/>
        <a:lstStyle/>
        <a:p>
          <a:r>
            <a:rPr lang="en-US" dirty="0">
              <a:solidFill>
                <a:schemeClr val="bg2"/>
              </a:solidFill>
            </a:rPr>
            <a:t>Principal Leadership</a:t>
          </a:r>
        </a:p>
      </dgm:t>
    </dgm:pt>
    <dgm:pt modelId="{202FAF67-2E7E-41D5-8DF9-0DD4F0293881}" type="parTrans" cxnId="{EFC527C6-9356-4836-93FA-D627DA1B6416}">
      <dgm:prSet/>
      <dgm:spPr/>
      <dgm:t>
        <a:bodyPr/>
        <a:lstStyle/>
        <a:p>
          <a:endParaRPr lang="en-US">
            <a:solidFill>
              <a:schemeClr val="bg2"/>
            </a:solidFill>
          </a:endParaRPr>
        </a:p>
      </dgm:t>
    </dgm:pt>
    <dgm:pt modelId="{F4236121-1166-4EC0-A0C0-7A978FAF721B}" type="sibTrans" cxnId="{EFC527C6-9356-4836-93FA-D627DA1B6416}">
      <dgm:prSet/>
      <dgm:spPr/>
      <dgm:t>
        <a:bodyPr/>
        <a:lstStyle/>
        <a:p>
          <a:endParaRPr lang="en-US">
            <a:solidFill>
              <a:schemeClr val="bg2"/>
            </a:solidFill>
          </a:endParaRPr>
        </a:p>
      </dgm:t>
    </dgm:pt>
    <dgm:pt modelId="{472028B1-C5C8-43EB-8E20-ACC9CADEA2AA}">
      <dgm:prSet/>
      <dgm:spPr/>
      <dgm:t>
        <a:bodyPr/>
        <a:lstStyle/>
        <a:p>
          <a:r>
            <a:rPr lang="en-US" dirty="0">
              <a:solidFill>
                <a:schemeClr val="bg2"/>
              </a:solidFill>
            </a:rPr>
            <a:t>Teacher Leadership</a:t>
          </a:r>
        </a:p>
      </dgm:t>
    </dgm:pt>
    <dgm:pt modelId="{F269E04E-1D4B-45C8-A73D-F83BA8ED14D9}" type="parTrans" cxnId="{67FF4C3C-036A-4FAC-9C78-38021B2C3073}">
      <dgm:prSet/>
      <dgm:spPr/>
      <dgm:t>
        <a:bodyPr/>
        <a:lstStyle/>
        <a:p>
          <a:endParaRPr lang="en-US">
            <a:solidFill>
              <a:schemeClr val="bg2"/>
            </a:solidFill>
          </a:endParaRPr>
        </a:p>
      </dgm:t>
    </dgm:pt>
    <dgm:pt modelId="{3EF6854A-9D15-45EE-B224-E6D8CDA64BC0}" type="sibTrans" cxnId="{67FF4C3C-036A-4FAC-9C78-38021B2C3073}">
      <dgm:prSet/>
      <dgm:spPr/>
      <dgm:t>
        <a:bodyPr/>
        <a:lstStyle/>
        <a:p>
          <a:endParaRPr lang="en-US">
            <a:solidFill>
              <a:schemeClr val="bg2"/>
            </a:solidFill>
          </a:endParaRPr>
        </a:p>
      </dgm:t>
    </dgm:pt>
    <dgm:pt modelId="{23F4E505-420A-4011-B4E1-9B367EE115CE}">
      <dgm:prSet/>
      <dgm:spPr/>
      <dgm:t>
        <a:bodyPr/>
        <a:lstStyle/>
        <a:p>
          <a:r>
            <a:rPr lang="en-US" dirty="0">
              <a:solidFill>
                <a:schemeClr val="bg2"/>
              </a:solidFill>
            </a:rPr>
            <a:t>Induction and Mentoring</a:t>
          </a:r>
        </a:p>
      </dgm:t>
    </dgm:pt>
    <dgm:pt modelId="{1E81B7A5-DDB2-49B1-845B-5D32E6D49ACE}" type="parTrans" cxnId="{15A8E068-C279-4043-8FBE-05915817A840}">
      <dgm:prSet/>
      <dgm:spPr/>
      <dgm:t>
        <a:bodyPr/>
        <a:lstStyle/>
        <a:p>
          <a:endParaRPr lang="en-US">
            <a:solidFill>
              <a:schemeClr val="bg2"/>
            </a:solidFill>
          </a:endParaRPr>
        </a:p>
      </dgm:t>
    </dgm:pt>
    <dgm:pt modelId="{0A5A726E-4EDA-4DDF-85FD-853D8CC70AA5}" type="sibTrans" cxnId="{15A8E068-C279-4043-8FBE-05915817A840}">
      <dgm:prSet/>
      <dgm:spPr/>
      <dgm:t>
        <a:bodyPr/>
        <a:lstStyle/>
        <a:p>
          <a:endParaRPr lang="en-US">
            <a:solidFill>
              <a:schemeClr val="bg2"/>
            </a:solidFill>
          </a:endParaRPr>
        </a:p>
      </dgm:t>
    </dgm:pt>
    <dgm:pt modelId="{05DAE5EE-828C-45AF-8F04-32B052DA993D}" type="pres">
      <dgm:prSet presAssocID="{FEE9C04F-A97E-4053-80E2-531DA65C3594}" presName="linear" presStyleCnt="0">
        <dgm:presLayoutVars>
          <dgm:animLvl val="lvl"/>
          <dgm:resizeHandles val="exact"/>
        </dgm:presLayoutVars>
      </dgm:prSet>
      <dgm:spPr/>
    </dgm:pt>
    <dgm:pt modelId="{3D463F70-8C97-4A3F-B444-81CA90A3C3F7}" type="pres">
      <dgm:prSet presAssocID="{C1C6E8BC-2950-4260-83C0-EC357C0C3D7C}" presName="parentText" presStyleLbl="node1" presStyleIdx="0" presStyleCnt="5">
        <dgm:presLayoutVars>
          <dgm:chMax val="0"/>
          <dgm:bulletEnabled val="1"/>
        </dgm:presLayoutVars>
      </dgm:prSet>
      <dgm:spPr/>
    </dgm:pt>
    <dgm:pt modelId="{B1CE2B6A-F932-4255-AE46-9097F02B39C1}" type="pres">
      <dgm:prSet presAssocID="{AD0728ED-B250-4BD5-AC42-6FD6CD23AB59}" presName="spacer" presStyleCnt="0"/>
      <dgm:spPr/>
    </dgm:pt>
    <dgm:pt modelId="{B2525C0B-CD85-46DC-8964-02B16914F7EF}" type="pres">
      <dgm:prSet presAssocID="{8BFF68B7-D9C3-4979-A233-D173F5831491}" presName="parentText" presStyleLbl="node1" presStyleIdx="1" presStyleCnt="5">
        <dgm:presLayoutVars>
          <dgm:chMax val="0"/>
          <dgm:bulletEnabled val="1"/>
        </dgm:presLayoutVars>
      </dgm:prSet>
      <dgm:spPr/>
    </dgm:pt>
    <dgm:pt modelId="{179D469A-0651-4C8A-80EA-CF2FFAD436AA}" type="pres">
      <dgm:prSet presAssocID="{C85E2AAF-16C8-4631-B7A0-9962B4D195B2}" presName="spacer" presStyleCnt="0"/>
      <dgm:spPr/>
    </dgm:pt>
    <dgm:pt modelId="{9B504499-1130-4BA1-8CEE-6BFD8FEA8514}" type="pres">
      <dgm:prSet presAssocID="{2387AF81-85FF-4C2C-88BF-B1920F0D6964}" presName="parentText" presStyleLbl="node1" presStyleIdx="2" presStyleCnt="5">
        <dgm:presLayoutVars>
          <dgm:chMax val="0"/>
          <dgm:bulletEnabled val="1"/>
        </dgm:presLayoutVars>
      </dgm:prSet>
      <dgm:spPr/>
    </dgm:pt>
    <dgm:pt modelId="{70240264-57C3-4726-829D-31744C7B31AF}" type="pres">
      <dgm:prSet presAssocID="{F4236121-1166-4EC0-A0C0-7A978FAF721B}" presName="spacer" presStyleCnt="0"/>
      <dgm:spPr/>
    </dgm:pt>
    <dgm:pt modelId="{65613066-86FF-4EDF-89A8-4FF94B5DFD5A}" type="pres">
      <dgm:prSet presAssocID="{472028B1-C5C8-43EB-8E20-ACC9CADEA2AA}" presName="parentText" presStyleLbl="node1" presStyleIdx="3" presStyleCnt="5">
        <dgm:presLayoutVars>
          <dgm:chMax val="0"/>
          <dgm:bulletEnabled val="1"/>
        </dgm:presLayoutVars>
      </dgm:prSet>
      <dgm:spPr/>
    </dgm:pt>
    <dgm:pt modelId="{4AA20945-E6D6-4A68-ADDE-0825407DB664}" type="pres">
      <dgm:prSet presAssocID="{3EF6854A-9D15-45EE-B224-E6D8CDA64BC0}" presName="spacer" presStyleCnt="0"/>
      <dgm:spPr/>
    </dgm:pt>
    <dgm:pt modelId="{74EE37C1-C52E-4FA4-A34A-ABE398EC0665}" type="pres">
      <dgm:prSet presAssocID="{23F4E505-420A-4011-B4E1-9B367EE115CE}" presName="parentText" presStyleLbl="node1" presStyleIdx="4" presStyleCnt="5">
        <dgm:presLayoutVars>
          <dgm:chMax val="0"/>
          <dgm:bulletEnabled val="1"/>
        </dgm:presLayoutVars>
      </dgm:prSet>
      <dgm:spPr/>
    </dgm:pt>
  </dgm:ptLst>
  <dgm:cxnLst>
    <dgm:cxn modelId="{E7F69719-A23D-4856-8389-23994507FC33}" type="presOf" srcId="{8BFF68B7-D9C3-4979-A233-D173F5831491}" destId="{B2525C0B-CD85-46DC-8964-02B16914F7EF}" srcOrd="0" destOrd="0" presId="urn:microsoft.com/office/officeart/2005/8/layout/vList2"/>
    <dgm:cxn modelId="{2922DA1E-0F04-49F4-8D7E-E0F8164CDC98}" type="presOf" srcId="{472028B1-C5C8-43EB-8E20-ACC9CADEA2AA}" destId="{65613066-86FF-4EDF-89A8-4FF94B5DFD5A}" srcOrd="0" destOrd="0" presId="urn:microsoft.com/office/officeart/2005/8/layout/vList2"/>
    <dgm:cxn modelId="{7ECDFE3B-0256-441E-808F-93373CD42899}" srcId="{FEE9C04F-A97E-4053-80E2-531DA65C3594}" destId="{8BFF68B7-D9C3-4979-A233-D173F5831491}" srcOrd="1" destOrd="0" parTransId="{C7E4EEF9-2C25-4872-BCEF-CCB44F61F85B}" sibTransId="{C85E2AAF-16C8-4631-B7A0-9962B4D195B2}"/>
    <dgm:cxn modelId="{67FF4C3C-036A-4FAC-9C78-38021B2C3073}" srcId="{FEE9C04F-A97E-4053-80E2-531DA65C3594}" destId="{472028B1-C5C8-43EB-8E20-ACC9CADEA2AA}" srcOrd="3" destOrd="0" parTransId="{F269E04E-1D4B-45C8-A73D-F83BA8ED14D9}" sibTransId="{3EF6854A-9D15-45EE-B224-E6D8CDA64BC0}"/>
    <dgm:cxn modelId="{0F652148-8B8D-4CD3-A62B-4D357CB719BD}" srcId="{FEE9C04F-A97E-4053-80E2-531DA65C3594}" destId="{C1C6E8BC-2950-4260-83C0-EC357C0C3D7C}" srcOrd="0" destOrd="0" parTransId="{9BD029CF-7538-407F-B4FE-92552F247680}" sibTransId="{AD0728ED-B250-4BD5-AC42-6FD6CD23AB59}"/>
    <dgm:cxn modelId="{15A8E068-C279-4043-8FBE-05915817A840}" srcId="{FEE9C04F-A97E-4053-80E2-531DA65C3594}" destId="{23F4E505-420A-4011-B4E1-9B367EE115CE}" srcOrd="4" destOrd="0" parTransId="{1E81B7A5-DDB2-49B1-845B-5D32E6D49ACE}" sibTransId="{0A5A726E-4EDA-4DDF-85FD-853D8CC70AA5}"/>
    <dgm:cxn modelId="{6325E99C-CA59-47D2-AADE-CE3768ABA5C5}" type="presOf" srcId="{FEE9C04F-A97E-4053-80E2-531DA65C3594}" destId="{05DAE5EE-828C-45AF-8F04-32B052DA993D}" srcOrd="0" destOrd="0" presId="urn:microsoft.com/office/officeart/2005/8/layout/vList2"/>
    <dgm:cxn modelId="{78BEECA7-FE39-41EC-8ADB-13F8D7EF42DD}" type="presOf" srcId="{23F4E505-420A-4011-B4E1-9B367EE115CE}" destId="{74EE37C1-C52E-4FA4-A34A-ABE398EC0665}" srcOrd="0" destOrd="0" presId="urn:microsoft.com/office/officeart/2005/8/layout/vList2"/>
    <dgm:cxn modelId="{4A9269BD-BA43-42D5-893D-1DA89CBE4331}" type="presOf" srcId="{C1C6E8BC-2950-4260-83C0-EC357C0C3D7C}" destId="{3D463F70-8C97-4A3F-B444-81CA90A3C3F7}" srcOrd="0" destOrd="0" presId="urn:microsoft.com/office/officeart/2005/8/layout/vList2"/>
    <dgm:cxn modelId="{EFC527C6-9356-4836-93FA-D627DA1B6416}" srcId="{FEE9C04F-A97E-4053-80E2-531DA65C3594}" destId="{2387AF81-85FF-4C2C-88BF-B1920F0D6964}" srcOrd="2" destOrd="0" parTransId="{202FAF67-2E7E-41D5-8DF9-0DD4F0293881}" sibTransId="{F4236121-1166-4EC0-A0C0-7A978FAF721B}"/>
    <dgm:cxn modelId="{C7ABD5ED-CBFD-4526-AB0C-DEBC5A611709}" type="presOf" srcId="{2387AF81-85FF-4C2C-88BF-B1920F0D6964}" destId="{9B504499-1130-4BA1-8CEE-6BFD8FEA8514}" srcOrd="0" destOrd="0" presId="urn:microsoft.com/office/officeart/2005/8/layout/vList2"/>
    <dgm:cxn modelId="{C7FF98C5-D44E-439A-AA7B-F71F0AC7ED47}" type="presParOf" srcId="{05DAE5EE-828C-45AF-8F04-32B052DA993D}" destId="{3D463F70-8C97-4A3F-B444-81CA90A3C3F7}" srcOrd="0" destOrd="0" presId="urn:microsoft.com/office/officeart/2005/8/layout/vList2"/>
    <dgm:cxn modelId="{CE544FA5-5027-46F9-9614-A0ECF594EDA6}" type="presParOf" srcId="{05DAE5EE-828C-45AF-8F04-32B052DA993D}" destId="{B1CE2B6A-F932-4255-AE46-9097F02B39C1}" srcOrd="1" destOrd="0" presId="urn:microsoft.com/office/officeart/2005/8/layout/vList2"/>
    <dgm:cxn modelId="{EBEA22F7-3734-486D-9275-59B0DB5CD250}" type="presParOf" srcId="{05DAE5EE-828C-45AF-8F04-32B052DA993D}" destId="{B2525C0B-CD85-46DC-8964-02B16914F7EF}" srcOrd="2" destOrd="0" presId="urn:microsoft.com/office/officeart/2005/8/layout/vList2"/>
    <dgm:cxn modelId="{3AE5D6C7-67B7-4220-B591-8D0AB3A34A93}" type="presParOf" srcId="{05DAE5EE-828C-45AF-8F04-32B052DA993D}" destId="{179D469A-0651-4C8A-80EA-CF2FFAD436AA}" srcOrd="3" destOrd="0" presId="urn:microsoft.com/office/officeart/2005/8/layout/vList2"/>
    <dgm:cxn modelId="{C85302C1-C6DB-4C3B-BFC7-ABFD8932197B}" type="presParOf" srcId="{05DAE5EE-828C-45AF-8F04-32B052DA993D}" destId="{9B504499-1130-4BA1-8CEE-6BFD8FEA8514}" srcOrd="4" destOrd="0" presId="urn:microsoft.com/office/officeart/2005/8/layout/vList2"/>
    <dgm:cxn modelId="{A3C3B4E6-CFBE-48FB-8AA6-F72C876F3FE1}" type="presParOf" srcId="{05DAE5EE-828C-45AF-8F04-32B052DA993D}" destId="{70240264-57C3-4726-829D-31744C7B31AF}" srcOrd="5" destOrd="0" presId="urn:microsoft.com/office/officeart/2005/8/layout/vList2"/>
    <dgm:cxn modelId="{9519E6C4-7848-493B-8BC3-5FD45B15C450}" type="presParOf" srcId="{05DAE5EE-828C-45AF-8F04-32B052DA993D}" destId="{65613066-86FF-4EDF-89A8-4FF94B5DFD5A}" srcOrd="6" destOrd="0" presId="urn:microsoft.com/office/officeart/2005/8/layout/vList2"/>
    <dgm:cxn modelId="{5AE11F0C-C495-45E2-9254-99BC92819D79}" type="presParOf" srcId="{05DAE5EE-828C-45AF-8F04-32B052DA993D}" destId="{4AA20945-E6D6-4A68-ADDE-0825407DB664}" srcOrd="7" destOrd="0" presId="urn:microsoft.com/office/officeart/2005/8/layout/vList2"/>
    <dgm:cxn modelId="{C8C31C0A-BD8E-43E5-BD95-1EDEEFE1E437}" type="presParOf" srcId="{05DAE5EE-828C-45AF-8F04-32B052DA993D}" destId="{74EE37C1-C52E-4FA4-A34A-ABE398EC0665}" srcOrd="8"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9C04F-A97E-4053-80E2-531DA65C35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1C6E8BC-2950-4260-83C0-EC357C0C3D7C}">
      <dgm:prSet/>
      <dgm:spPr/>
      <dgm:t>
        <a:bodyPr/>
        <a:lstStyle/>
        <a:p>
          <a:r>
            <a:rPr lang="en-US" dirty="0"/>
            <a:t>Instructional Coaching</a:t>
          </a:r>
        </a:p>
      </dgm:t>
      <dgm:extLst>
        <a:ext uri="{E40237B7-FDA0-4F09-8148-C483321AD2D9}">
          <dgm14:cNvPr xmlns:dgm14="http://schemas.microsoft.com/office/drawing/2010/diagram" id="0" name="" descr="Instructional coaching&#10;professional learning communities&#10;principal leadership&#10;teacher leadership&#10;induction and mentoring"/>
        </a:ext>
      </dgm:extLst>
    </dgm:pt>
    <dgm:pt modelId="{9BD029CF-7538-407F-B4FE-92552F247680}" type="parTrans" cxnId="{0F652148-8B8D-4CD3-A62B-4D357CB719BD}">
      <dgm:prSet/>
      <dgm:spPr/>
      <dgm:t>
        <a:bodyPr/>
        <a:lstStyle/>
        <a:p>
          <a:endParaRPr lang="en-US"/>
        </a:p>
      </dgm:t>
    </dgm:pt>
    <dgm:pt modelId="{AD0728ED-B250-4BD5-AC42-6FD6CD23AB59}" type="sibTrans" cxnId="{0F652148-8B8D-4CD3-A62B-4D357CB719BD}">
      <dgm:prSet/>
      <dgm:spPr/>
      <dgm:t>
        <a:bodyPr/>
        <a:lstStyle/>
        <a:p>
          <a:endParaRPr lang="en-US"/>
        </a:p>
      </dgm:t>
    </dgm:pt>
    <dgm:pt modelId="{8BFF68B7-D9C3-4979-A233-D173F5831491}">
      <dgm:prSet/>
      <dgm:spPr/>
      <dgm:t>
        <a:bodyPr/>
        <a:lstStyle/>
        <a:p>
          <a:r>
            <a:rPr lang="en-US" dirty="0"/>
            <a:t>Professional Learning Communities</a:t>
          </a:r>
        </a:p>
      </dgm:t>
    </dgm:pt>
    <dgm:pt modelId="{C7E4EEF9-2C25-4872-BCEF-CCB44F61F85B}" type="parTrans" cxnId="{7ECDFE3B-0256-441E-808F-93373CD42899}">
      <dgm:prSet/>
      <dgm:spPr/>
      <dgm:t>
        <a:bodyPr/>
        <a:lstStyle/>
        <a:p>
          <a:endParaRPr lang="en-US"/>
        </a:p>
      </dgm:t>
    </dgm:pt>
    <dgm:pt modelId="{C85E2AAF-16C8-4631-B7A0-9962B4D195B2}" type="sibTrans" cxnId="{7ECDFE3B-0256-441E-808F-93373CD42899}">
      <dgm:prSet/>
      <dgm:spPr/>
      <dgm:t>
        <a:bodyPr/>
        <a:lstStyle/>
        <a:p>
          <a:endParaRPr lang="en-US"/>
        </a:p>
      </dgm:t>
    </dgm:pt>
    <dgm:pt modelId="{2387AF81-85FF-4C2C-88BF-B1920F0D6964}">
      <dgm:prSet/>
      <dgm:spPr/>
      <dgm:t>
        <a:bodyPr/>
        <a:lstStyle/>
        <a:p>
          <a:r>
            <a:rPr lang="en-US" dirty="0"/>
            <a:t>Principal Leadership</a:t>
          </a:r>
        </a:p>
      </dgm:t>
    </dgm:pt>
    <dgm:pt modelId="{202FAF67-2E7E-41D5-8DF9-0DD4F0293881}" type="parTrans" cxnId="{EFC527C6-9356-4836-93FA-D627DA1B6416}">
      <dgm:prSet/>
      <dgm:spPr/>
      <dgm:t>
        <a:bodyPr/>
        <a:lstStyle/>
        <a:p>
          <a:endParaRPr lang="en-US"/>
        </a:p>
      </dgm:t>
    </dgm:pt>
    <dgm:pt modelId="{F4236121-1166-4EC0-A0C0-7A978FAF721B}" type="sibTrans" cxnId="{EFC527C6-9356-4836-93FA-D627DA1B6416}">
      <dgm:prSet/>
      <dgm:spPr/>
      <dgm:t>
        <a:bodyPr/>
        <a:lstStyle/>
        <a:p>
          <a:endParaRPr lang="en-US"/>
        </a:p>
      </dgm:t>
    </dgm:pt>
    <dgm:pt modelId="{472028B1-C5C8-43EB-8E20-ACC9CADEA2AA}">
      <dgm:prSet/>
      <dgm:spPr/>
      <dgm:t>
        <a:bodyPr/>
        <a:lstStyle/>
        <a:p>
          <a:r>
            <a:rPr lang="en-US" dirty="0"/>
            <a:t>Teacher Leadership</a:t>
          </a:r>
        </a:p>
      </dgm:t>
    </dgm:pt>
    <dgm:pt modelId="{F269E04E-1D4B-45C8-A73D-F83BA8ED14D9}" type="parTrans" cxnId="{67FF4C3C-036A-4FAC-9C78-38021B2C3073}">
      <dgm:prSet/>
      <dgm:spPr/>
      <dgm:t>
        <a:bodyPr/>
        <a:lstStyle/>
        <a:p>
          <a:endParaRPr lang="en-US"/>
        </a:p>
      </dgm:t>
    </dgm:pt>
    <dgm:pt modelId="{3EF6854A-9D15-45EE-B224-E6D8CDA64BC0}" type="sibTrans" cxnId="{67FF4C3C-036A-4FAC-9C78-38021B2C3073}">
      <dgm:prSet/>
      <dgm:spPr/>
      <dgm:t>
        <a:bodyPr/>
        <a:lstStyle/>
        <a:p>
          <a:endParaRPr lang="en-US"/>
        </a:p>
      </dgm:t>
    </dgm:pt>
    <dgm:pt modelId="{23F4E505-420A-4011-B4E1-9B367EE115CE}">
      <dgm:prSet/>
      <dgm:spPr/>
      <dgm:t>
        <a:bodyPr/>
        <a:lstStyle/>
        <a:p>
          <a:r>
            <a:rPr lang="en-US" dirty="0"/>
            <a:t>Induction and Mentoring</a:t>
          </a:r>
        </a:p>
      </dgm:t>
    </dgm:pt>
    <dgm:pt modelId="{1E81B7A5-DDB2-49B1-845B-5D32E6D49ACE}" type="parTrans" cxnId="{15A8E068-C279-4043-8FBE-05915817A840}">
      <dgm:prSet/>
      <dgm:spPr/>
      <dgm:t>
        <a:bodyPr/>
        <a:lstStyle/>
        <a:p>
          <a:endParaRPr lang="en-US"/>
        </a:p>
      </dgm:t>
    </dgm:pt>
    <dgm:pt modelId="{0A5A726E-4EDA-4DDF-85FD-853D8CC70AA5}" type="sibTrans" cxnId="{15A8E068-C279-4043-8FBE-05915817A840}">
      <dgm:prSet/>
      <dgm:spPr/>
      <dgm:t>
        <a:bodyPr/>
        <a:lstStyle/>
        <a:p>
          <a:endParaRPr lang="en-US"/>
        </a:p>
      </dgm:t>
    </dgm:pt>
    <dgm:pt modelId="{05DAE5EE-828C-45AF-8F04-32B052DA993D}" type="pres">
      <dgm:prSet presAssocID="{FEE9C04F-A97E-4053-80E2-531DA65C3594}" presName="linear" presStyleCnt="0">
        <dgm:presLayoutVars>
          <dgm:animLvl val="lvl"/>
          <dgm:resizeHandles val="exact"/>
        </dgm:presLayoutVars>
      </dgm:prSet>
      <dgm:spPr/>
    </dgm:pt>
    <dgm:pt modelId="{3D463F70-8C97-4A3F-B444-81CA90A3C3F7}" type="pres">
      <dgm:prSet presAssocID="{C1C6E8BC-2950-4260-83C0-EC357C0C3D7C}" presName="parentText" presStyleLbl="node1" presStyleIdx="0" presStyleCnt="5">
        <dgm:presLayoutVars>
          <dgm:chMax val="0"/>
          <dgm:bulletEnabled val="1"/>
        </dgm:presLayoutVars>
      </dgm:prSet>
      <dgm:spPr/>
    </dgm:pt>
    <dgm:pt modelId="{B1CE2B6A-F932-4255-AE46-9097F02B39C1}" type="pres">
      <dgm:prSet presAssocID="{AD0728ED-B250-4BD5-AC42-6FD6CD23AB59}" presName="spacer" presStyleCnt="0"/>
      <dgm:spPr/>
    </dgm:pt>
    <dgm:pt modelId="{B2525C0B-CD85-46DC-8964-02B16914F7EF}" type="pres">
      <dgm:prSet presAssocID="{8BFF68B7-D9C3-4979-A233-D173F5831491}" presName="parentText" presStyleLbl="node1" presStyleIdx="1" presStyleCnt="5">
        <dgm:presLayoutVars>
          <dgm:chMax val="0"/>
          <dgm:bulletEnabled val="1"/>
        </dgm:presLayoutVars>
      </dgm:prSet>
      <dgm:spPr/>
    </dgm:pt>
    <dgm:pt modelId="{179D469A-0651-4C8A-80EA-CF2FFAD436AA}" type="pres">
      <dgm:prSet presAssocID="{C85E2AAF-16C8-4631-B7A0-9962B4D195B2}" presName="spacer" presStyleCnt="0"/>
      <dgm:spPr/>
    </dgm:pt>
    <dgm:pt modelId="{9B504499-1130-4BA1-8CEE-6BFD8FEA8514}" type="pres">
      <dgm:prSet presAssocID="{2387AF81-85FF-4C2C-88BF-B1920F0D6964}" presName="parentText" presStyleLbl="node1" presStyleIdx="2" presStyleCnt="5">
        <dgm:presLayoutVars>
          <dgm:chMax val="0"/>
          <dgm:bulletEnabled val="1"/>
        </dgm:presLayoutVars>
      </dgm:prSet>
      <dgm:spPr/>
    </dgm:pt>
    <dgm:pt modelId="{70240264-57C3-4726-829D-31744C7B31AF}" type="pres">
      <dgm:prSet presAssocID="{F4236121-1166-4EC0-A0C0-7A978FAF721B}" presName="spacer" presStyleCnt="0"/>
      <dgm:spPr/>
    </dgm:pt>
    <dgm:pt modelId="{65613066-86FF-4EDF-89A8-4FF94B5DFD5A}" type="pres">
      <dgm:prSet presAssocID="{472028B1-C5C8-43EB-8E20-ACC9CADEA2AA}" presName="parentText" presStyleLbl="node1" presStyleIdx="3" presStyleCnt="5">
        <dgm:presLayoutVars>
          <dgm:chMax val="0"/>
          <dgm:bulletEnabled val="1"/>
        </dgm:presLayoutVars>
      </dgm:prSet>
      <dgm:spPr/>
    </dgm:pt>
    <dgm:pt modelId="{4AA20945-E6D6-4A68-ADDE-0825407DB664}" type="pres">
      <dgm:prSet presAssocID="{3EF6854A-9D15-45EE-B224-E6D8CDA64BC0}" presName="spacer" presStyleCnt="0"/>
      <dgm:spPr/>
    </dgm:pt>
    <dgm:pt modelId="{74EE37C1-C52E-4FA4-A34A-ABE398EC0665}" type="pres">
      <dgm:prSet presAssocID="{23F4E505-420A-4011-B4E1-9B367EE115CE}" presName="parentText" presStyleLbl="node1" presStyleIdx="4" presStyleCnt="5">
        <dgm:presLayoutVars>
          <dgm:chMax val="0"/>
          <dgm:bulletEnabled val="1"/>
        </dgm:presLayoutVars>
      </dgm:prSet>
      <dgm:spPr/>
    </dgm:pt>
  </dgm:ptLst>
  <dgm:cxnLst>
    <dgm:cxn modelId="{E7F69719-A23D-4856-8389-23994507FC33}" type="presOf" srcId="{8BFF68B7-D9C3-4979-A233-D173F5831491}" destId="{B2525C0B-CD85-46DC-8964-02B16914F7EF}" srcOrd="0" destOrd="0" presId="urn:microsoft.com/office/officeart/2005/8/layout/vList2"/>
    <dgm:cxn modelId="{2922DA1E-0F04-49F4-8D7E-E0F8164CDC98}" type="presOf" srcId="{472028B1-C5C8-43EB-8E20-ACC9CADEA2AA}" destId="{65613066-86FF-4EDF-89A8-4FF94B5DFD5A}" srcOrd="0" destOrd="0" presId="urn:microsoft.com/office/officeart/2005/8/layout/vList2"/>
    <dgm:cxn modelId="{7ECDFE3B-0256-441E-808F-93373CD42899}" srcId="{FEE9C04F-A97E-4053-80E2-531DA65C3594}" destId="{8BFF68B7-D9C3-4979-A233-D173F5831491}" srcOrd="1" destOrd="0" parTransId="{C7E4EEF9-2C25-4872-BCEF-CCB44F61F85B}" sibTransId="{C85E2AAF-16C8-4631-B7A0-9962B4D195B2}"/>
    <dgm:cxn modelId="{67FF4C3C-036A-4FAC-9C78-38021B2C3073}" srcId="{FEE9C04F-A97E-4053-80E2-531DA65C3594}" destId="{472028B1-C5C8-43EB-8E20-ACC9CADEA2AA}" srcOrd="3" destOrd="0" parTransId="{F269E04E-1D4B-45C8-A73D-F83BA8ED14D9}" sibTransId="{3EF6854A-9D15-45EE-B224-E6D8CDA64BC0}"/>
    <dgm:cxn modelId="{0F652148-8B8D-4CD3-A62B-4D357CB719BD}" srcId="{FEE9C04F-A97E-4053-80E2-531DA65C3594}" destId="{C1C6E8BC-2950-4260-83C0-EC357C0C3D7C}" srcOrd="0" destOrd="0" parTransId="{9BD029CF-7538-407F-B4FE-92552F247680}" sibTransId="{AD0728ED-B250-4BD5-AC42-6FD6CD23AB59}"/>
    <dgm:cxn modelId="{15A8E068-C279-4043-8FBE-05915817A840}" srcId="{FEE9C04F-A97E-4053-80E2-531DA65C3594}" destId="{23F4E505-420A-4011-B4E1-9B367EE115CE}" srcOrd="4" destOrd="0" parTransId="{1E81B7A5-DDB2-49B1-845B-5D32E6D49ACE}" sibTransId="{0A5A726E-4EDA-4DDF-85FD-853D8CC70AA5}"/>
    <dgm:cxn modelId="{6325E99C-CA59-47D2-AADE-CE3768ABA5C5}" type="presOf" srcId="{FEE9C04F-A97E-4053-80E2-531DA65C3594}" destId="{05DAE5EE-828C-45AF-8F04-32B052DA993D}" srcOrd="0" destOrd="0" presId="urn:microsoft.com/office/officeart/2005/8/layout/vList2"/>
    <dgm:cxn modelId="{78BEECA7-FE39-41EC-8ADB-13F8D7EF42DD}" type="presOf" srcId="{23F4E505-420A-4011-B4E1-9B367EE115CE}" destId="{74EE37C1-C52E-4FA4-A34A-ABE398EC0665}" srcOrd="0" destOrd="0" presId="urn:microsoft.com/office/officeart/2005/8/layout/vList2"/>
    <dgm:cxn modelId="{4A9269BD-BA43-42D5-893D-1DA89CBE4331}" type="presOf" srcId="{C1C6E8BC-2950-4260-83C0-EC357C0C3D7C}" destId="{3D463F70-8C97-4A3F-B444-81CA90A3C3F7}" srcOrd="0" destOrd="0" presId="urn:microsoft.com/office/officeart/2005/8/layout/vList2"/>
    <dgm:cxn modelId="{EFC527C6-9356-4836-93FA-D627DA1B6416}" srcId="{FEE9C04F-A97E-4053-80E2-531DA65C3594}" destId="{2387AF81-85FF-4C2C-88BF-B1920F0D6964}" srcOrd="2" destOrd="0" parTransId="{202FAF67-2E7E-41D5-8DF9-0DD4F0293881}" sibTransId="{F4236121-1166-4EC0-A0C0-7A978FAF721B}"/>
    <dgm:cxn modelId="{C7ABD5ED-CBFD-4526-AB0C-DEBC5A611709}" type="presOf" srcId="{2387AF81-85FF-4C2C-88BF-B1920F0D6964}" destId="{9B504499-1130-4BA1-8CEE-6BFD8FEA8514}" srcOrd="0" destOrd="0" presId="urn:microsoft.com/office/officeart/2005/8/layout/vList2"/>
    <dgm:cxn modelId="{C7FF98C5-D44E-439A-AA7B-F71F0AC7ED47}" type="presParOf" srcId="{05DAE5EE-828C-45AF-8F04-32B052DA993D}" destId="{3D463F70-8C97-4A3F-B444-81CA90A3C3F7}" srcOrd="0" destOrd="0" presId="urn:microsoft.com/office/officeart/2005/8/layout/vList2"/>
    <dgm:cxn modelId="{CE544FA5-5027-46F9-9614-A0ECF594EDA6}" type="presParOf" srcId="{05DAE5EE-828C-45AF-8F04-32B052DA993D}" destId="{B1CE2B6A-F932-4255-AE46-9097F02B39C1}" srcOrd="1" destOrd="0" presId="urn:microsoft.com/office/officeart/2005/8/layout/vList2"/>
    <dgm:cxn modelId="{EBEA22F7-3734-486D-9275-59B0DB5CD250}" type="presParOf" srcId="{05DAE5EE-828C-45AF-8F04-32B052DA993D}" destId="{B2525C0B-CD85-46DC-8964-02B16914F7EF}" srcOrd="2" destOrd="0" presId="urn:microsoft.com/office/officeart/2005/8/layout/vList2"/>
    <dgm:cxn modelId="{3AE5D6C7-67B7-4220-B591-8D0AB3A34A93}" type="presParOf" srcId="{05DAE5EE-828C-45AF-8F04-32B052DA993D}" destId="{179D469A-0651-4C8A-80EA-CF2FFAD436AA}" srcOrd="3" destOrd="0" presId="urn:microsoft.com/office/officeart/2005/8/layout/vList2"/>
    <dgm:cxn modelId="{C85302C1-C6DB-4C3B-BFC7-ABFD8932197B}" type="presParOf" srcId="{05DAE5EE-828C-45AF-8F04-32B052DA993D}" destId="{9B504499-1130-4BA1-8CEE-6BFD8FEA8514}" srcOrd="4" destOrd="0" presId="urn:microsoft.com/office/officeart/2005/8/layout/vList2"/>
    <dgm:cxn modelId="{A3C3B4E6-CFBE-48FB-8AA6-F72C876F3FE1}" type="presParOf" srcId="{05DAE5EE-828C-45AF-8F04-32B052DA993D}" destId="{70240264-57C3-4726-829D-31744C7B31AF}" srcOrd="5" destOrd="0" presId="urn:microsoft.com/office/officeart/2005/8/layout/vList2"/>
    <dgm:cxn modelId="{9519E6C4-7848-493B-8BC3-5FD45B15C450}" type="presParOf" srcId="{05DAE5EE-828C-45AF-8F04-32B052DA993D}" destId="{65613066-86FF-4EDF-89A8-4FF94B5DFD5A}" srcOrd="6" destOrd="0" presId="urn:microsoft.com/office/officeart/2005/8/layout/vList2"/>
    <dgm:cxn modelId="{5AE11F0C-C495-45E2-9254-99BC92819D79}" type="presParOf" srcId="{05DAE5EE-828C-45AF-8F04-32B052DA993D}" destId="{4AA20945-E6D6-4A68-ADDE-0825407DB664}" srcOrd="7" destOrd="0" presId="urn:microsoft.com/office/officeart/2005/8/layout/vList2"/>
    <dgm:cxn modelId="{C8C31C0A-BD8E-43E5-BD95-1EDEEFE1E437}" type="presParOf" srcId="{05DAE5EE-828C-45AF-8F04-32B052DA993D}" destId="{74EE37C1-C52E-4FA4-A34A-ABE398EC0665}"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63F70-8C97-4A3F-B444-81CA90A3C3F7}">
      <dsp:nvSpPr>
        <dsp:cNvPr id="0" name=""/>
        <dsp:cNvSpPr/>
      </dsp:nvSpPr>
      <dsp:spPr>
        <a:xfrm>
          <a:off x="0" y="76863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solidFill>
            </a:rPr>
            <a:t>Instructional Coaching</a:t>
          </a:r>
        </a:p>
      </dsp:txBody>
      <dsp:txXfrm>
        <a:off x="36553" y="805189"/>
        <a:ext cx="6724569" cy="675694"/>
      </dsp:txXfrm>
    </dsp:sp>
    <dsp:sp modelId="{B2525C0B-CD85-46DC-8964-02B16914F7EF}">
      <dsp:nvSpPr>
        <dsp:cNvPr id="0" name=""/>
        <dsp:cNvSpPr/>
      </dsp:nvSpPr>
      <dsp:spPr>
        <a:xfrm>
          <a:off x="0" y="160959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solidFill>
            </a:rPr>
            <a:t>Professional Learning Communities</a:t>
          </a:r>
        </a:p>
      </dsp:txBody>
      <dsp:txXfrm>
        <a:off x="36553" y="1646149"/>
        <a:ext cx="6724569" cy="675694"/>
      </dsp:txXfrm>
    </dsp:sp>
    <dsp:sp modelId="{9B504499-1130-4BA1-8CEE-6BFD8FEA8514}">
      <dsp:nvSpPr>
        <dsp:cNvPr id="0" name=""/>
        <dsp:cNvSpPr/>
      </dsp:nvSpPr>
      <dsp:spPr>
        <a:xfrm>
          <a:off x="0" y="245055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solidFill>
            </a:rPr>
            <a:t>Principal Leadership</a:t>
          </a:r>
        </a:p>
      </dsp:txBody>
      <dsp:txXfrm>
        <a:off x="36553" y="2487109"/>
        <a:ext cx="6724569" cy="675694"/>
      </dsp:txXfrm>
    </dsp:sp>
    <dsp:sp modelId="{65613066-86FF-4EDF-89A8-4FF94B5DFD5A}">
      <dsp:nvSpPr>
        <dsp:cNvPr id="0" name=""/>
        <dsp:cNvSpPr/>
      </dsp:nvSpPr>
      <dsp:spPr>
        <a:xfrm>
          <a:off x="0" y="329151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solidFill>
            </a:rPr>
            <a:t>Teacher Leadership</a:t>
          </a:r>
        </a:p>
      </dsp:txBody>
      <dsp:txXfrm>
        <a:off x="36553" y="3328069"/>
        <a:ext cx="6724569" cy="675694"/>
      </dsp:txXfrm>
    </dsp:sp>
    <dsp:sp modelId="{74EE37C1-C52E-4FA4-A34A-ABE398EC0665}">
      <dsp:nvSpPr>
        <dsp:cNvPr id="0" name=""/>
        <dsp:cNvSpPr/>
      </dsp:nvSpPr>
      <dsp:spPr>
        <a:xfrm>
          <a:off x="0" y="413247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solidFill>
            </a:rPr>
            <a:t>Induction and Mentoring</a:t>
          </a:r>
        </a:p>
      </dsp:txBody>
      <dsp:txXfrm>
        <a:off x="36553" y="4169029"/>
        <a:ext cx="6724569" cy="675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63F70-8C97-4A3F-B444-81CA90A3C3F7}">
      <dsp:nvSpPr>
        <dsp:cNvPr id="0" name=""/>
        <dsp:cNvSpPr/>
      </dsp:nvSpPr>
      <dsp:spPr>
        <a:xfrm>
          <a:off x="0" y="76863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Instructional Coaching</a:t>
          </a:r>
        </a:p>
      </dsp:txBody>
      <dsp:txXfrm>
        <a:off x="36553" y="805189"/>
        <a:ext cx="6724569" cy="675694"/>
      </dsp:txXfrm>
    </dsp:sp>
    <dsp:sp modelId="{B2525C0B-CD85-46DC-8964-02B16914F7EF}">
      <dsp:nvSpPr>
        <dsp:cNvPr id="0" name=""/>
        <dsp:cNvSpPr/>
      </dsp:nvSpPr>
      <dsp:spPr>
        <a:xfrm>
          <a:off x="0" y="160959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Professional Learning Communities</a:t>
          </a:r>
        </a:p>
      </dsp:txBody>
      <dsp:txXfrm>
        <a:off x="36553" y="1646149"/>
        <a:ext cx="6724569" cy="675694"/>
      </dsp:txXfrm>
    </dsp:sp>
    <dsp:sp modelId="{9B504499-1130-4BA1-8CEE-6BFD8FEA8514}">
      <dsp:nvSpPr>
        <dsp:cNvPr id="0" name=""/>
        <dsp:cNvSpPr/>
      </dsp:nvSpPr>
      <dsp:spPr>
        <a:xfrm>
          <a:off x="0" y="245055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Principal Leadership</a:t>
          </a:r>
        </a:p>
      </dsp:txBody>
      <dsp:txXfrm>
        <a:off x="36553" y="2487109"/>
        <a:ext cx="6724569" cy="675694"/>
      </dsp:txXfrm>
    </dsp:sp>
    <dsp:sp modelId="{65613066-86FF-4EDF-89A8-4FF94B5DFD5A}">
      <dsp:nvSpPr>
        <dsp:cNvPr id="0" name=""/>
        <dsp:cNvSpPr/>
      </dsp:nvSpPr>
      <dsp:spPr>
        <a:xfrm>
          <a:off x="0" y="329151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Teacher Leadership</a:t>
          </a:r>
        </a:p>
      </dsp:txBody>
      <dsp:txXfrm>
        <a:off x="36553" y="3328069"/>
        <a:ext cx="6724569" cy="675694"/>
      </dsp:txXfrm>
    </dsp:sp>
    <dsp:sp modelId="{74EE37C1-C52E-4FA4-A34A-ABE398EC0665}">
      <dsp:nvSpPr>
        <dsp:cNvPr id="0" name=""/>
        <dsp:cNvSpPr/>
      </dsp:nvSpPr>
      <dsp:spPr>
        <a:xfrm>
          <a:off x="0" y="413247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Induction and Mentoring</a:t>
          </a:r>
        </a:p>
      </dsp:txBody>
      <dsp:txXfrm>
        <a:off x="36553" y="4169029"/>
        <a:ext cx="6724569"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1" y="1"/>
            <a:ext cx="3027466" cy="466087"/>
          </a:xfrm>
          <a:prstGeom prst="rect">
            <a:avLst/>
          </a:prstGeom>
        </p:spPr>
        <p:txBody>
          <a:bodyPr vert="horz" lIns="92953" tIns="46477" rIns="92953" bIns="4647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55953" y="1"/>
            <a:ext cx="3027466" cy="466087"/>
          </a:xfrm>
          <a:prstGeom prst="rect">
            <a:avLst/>
          </a:prstGeom>
        </p:spPr>
        <p:txBody>
          <a:bodyPr vert="horz" lIns="92953" tIns="46477" rIns="92953" bIns="46477"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6/6/2024</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1" y="8817613"/>
            <a:ext cx="3027466" cy="466087"/>
          </a:xfrm>
          <a:prstGeom prst="rect">
            <a:avLst/>
          </a:prstGeom>
        </p:spPr>
        <p:txBody>
          <a:bodyPr vert="horz" lIns="92953" tIns="46477" rIns="92953" bIns="46477"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55953" y="8817613"/>
            <a:ext cx="3027466" cy="466087"/>
          </a:xfrm>
          <a:prstGeom prst="rect">
            <a:avLst/>
          </a:prstGeom>
        </p:spPr>
        <p:txBody>
          <a:bodyPr vert="horz" wrap="square" lIns="92953" tIns="46477" rIns="92953" bIns="46477"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1" y="1"/>
            <a:ext cx="3027466" cy="466087"/>
          </a:xfrm>
          <a:prstGeom prst="rect">
            <a:avLst/>
          </a:prstGeom>
        </p:spPr>
        <p:txBody>
          <a:bodyPr vert="horz" lIns="92953" tIns="46477" rIns="92953" bIns="4647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55953" y="1"/>
            <a:ext cx="3027466" cy="466087"/>
          </a:xfrm>
          <a:prstGeom prst="rect">
            <a:avLst/>
          </a:prstGeom>
        </p:spPr>
        <p:txBody>
          <a:bodyPr vert="horz" lIns="92953" tIns="46477" rIns="92953" bIns="46477"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6/6/2024</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09613" y="1160463"/>
            <a:ext cx="5565775" cy="3132137"/>
          </a:xfrm>
          <a:prstGeom prst="rect">
            <a:avLst/>
          </a:prstGeom>
          <a:noFill/>
          <a:ln w="12700">
            <a:solidFill>
              <a:prstClr val="black"/>
            </a:solidFill>
          </a:ln>
        </p:spPr>
        <p:txBody>
          <a:bodyPr vert="horz" lIns="92953" tIns="46477" rIns="92953" bIns="46477"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699133" y="4467464"/>
            <a:ext cx="5586735" cy="3655774"/>
          </a:xfrm>
          <a:prstGeom prst="rect">
            <a:avLst/>
          </a:prstGeom>
        </p:spPr>
        <p:txBody>
          <a:bodyPr vert="horz" lIns="92953" tIns="46477" rIns="92953" bIns="4647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1" y="8817613"/>
            <a:ext cx="3027466" cy="466087"/>
          </a:xfrm>
          <a:prstGeom prst="rect">
            <a:avLst/>
          </a:prstGeom>
        </p:spPr>
        <p:txBody>
          <a:bodyPr vert="horz" lIns="92953" tIns="46477" rIns="92953" bIns="4647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55953" y="8817613"/>
            <a:ext cx="3027466" cy="466087"/>
          </a:xfrm>
          <a:prstGeom prst="rect">
            <a:avLst/>
          </a:prstGeom>
        </p:spPr>
        <p:txBody>
          <a:bodyPr vert="horz" wrap="square" lIns="92953" tIns="46477" rIns="92953" bIns="46477"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Welcome and thank you for attending our Title II Use of Funds Webinar.</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b="0" i="0" u="none" strike="noStrike" dirty="0">
                <a:solidFill>
                  <a:srgbClr val="000000"/>
                </a:solidFill>
                <a:effectLst/>
                <a:latin typeface="Arial" panose="020B0604020202020204" pitchFamily="34" charset="0"/>
              </a:rPr>
              <a:t>Before we talk about professional learning, we must review the definition of PD. The ESSA defines PD as activities that are sustained, intensive, collaborative, job-embedded, data-driven, personalized or based on information from an evaluation and support system, and classroom-focused rather than PD that stands alone and does not connect to a larger school-wide or individualized plan.</a:t>
            </a:r>
            <a:endParaRPr lang="en-US" sz="1200"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2188442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t>Within PD, we have additional categories. Instructional coaching, professional learning communities, principal and teacher leadership, and induction and mentoring.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11</a:t>
            </a:fld>
            <a:endParaRPr lang="en-US" altLang="en-US"/>
          </a:p>
        </p:txBody>
      </p:sp>
    </p:spTree>
    <p:extLst>
      <p:ext uri="{BB962C8B-B14F-4D97-AF65-F5344CB8AC3E}">
        <p14:creationId xmlns:p14="http://schemas.microsoft.com/office/powerpoint/2010/main" val="2757308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baseline="0" dirty="0">
                <a:solidFill>
                  <a:srgbClr val="000000"/>
                </a:solidFill>
              </a:rPr>
              <a:t>Principal leadership is second only to teaching among school-related factors as an influence on learning. </a:t>
            </a:r>
          </a:p>
          <a:p>
            <a:pPr marL="0" indent="0">
              <a:buNone/>
            </a:pPr>
            <a:r>
              <a:rPr lang="en-US" sz="1200" b="0" i="0" u="none" strike="noStrike" baseline="0" dirty="0">
                <a:solidFill>
                  <a:srgbClr val="000000"/>
                </a:solidFill>
              </a:rPr>
              <a:t>Effective pre-service and in-service principal training programs should be aligned with the California Professional Standards for Education Leaders and may include high-quality mentoring and coaching, peer observations, visits to other schools, principal's networks, and conferences, participation in PD with teachers, and guided “walk-throughs” of schools to look at practices in classrooms and consider how to evaluate/improve learning and teaching.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2074866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rgbClr val="000000"/>
                </a:solidFill>
              </a:rPr>
              <a:t>Here is an example from an LEA that I’d like to share with you. </a:t>
            </a:r>
          </a:p>
          <a:p>
            <a:pPr marL="0" indent="0">
              <a:buNone/>
            </a:pPr>
            <a:r>
              <a:rPr lang="en-US" sz="1200" dirty="0">
                <a:solidFill>
                  <a:srgbClr val="000000"/>
                </a:solidFill>
              </a:rPr>
              <a:t>Based on the data, an LEA conducted a root causes analysis to better understand why certain sites had high turnover compared to other sites. All sites were Title I and had similar demographics. The LEA discovered that the effectiveness of the principal at certain sites was contributing to the turnover.</a:t>
            </a:r>
          </a:p>
          <a:p>
            <a:pPr marL="0" indent="0">
              <a:buNone/>
            </a:pPr>
            <a:r>
              <a:rPr lang="en-US" sz="1200" b="0" i="0" u="none" strike="noStrike" baseline="0" dirty="0">
                <a:solidFill>
                  <a:srgbClr val="000000"/>
                </a:solidFill>
              </a:rPr>
              <a:t>The LEA developed a 3–4-year plan focused on coach up or coach out. </a:t>
            </a:r>
          </a:p>
          <a:p>
            <a:pPr marL="0" indent="0">
              <a:buNone/>
            </a:pPr>
            <a:r>
              <a:rPr lang="en-US" sz="1200" b="0" i="0" u="none" strike="noStrike" baseline="0" dirty="0">
                <a:solidFill>
                  <a:srgbClr val="000000"/>
                </a:solidFill>
              </a:rPr>
              <a:t>Title II was used to </a:t>
            </a:r>
            <a:r>
              <a:rPr lang="en-US" sz="1200" dirty="0">
                <a:solidFill>
                  <a:srgbClr val="000000"/>
                </a:solidFill>
              </a:rPr>
              <a:t>hire site-based principal coaches. The coaching was intensive and focused on instructional leadership. </a:t>
            </a:r>
          </a:p>
          <a:p>
            <a:pPr marL="0" indent="0">
              <a:buNone/>
            </a:pPr>
            <a:r>
              <a:rPr lang="en-US" sz="1200" b="0" i="0" u="none" strike="noStrike" baseline="0" dirty="0">
                <a:solidFill>
                  <a:srgbClr val="000000"/>
                </a:solidFill>
              </a:rPr>
              <a:t>Principals reported either loving the support </a:t>
            </a:r>
            <a:r>
              <a:rPr lang="en-US" sz="1200" dirty="0">
                <a:solidFill>
                  <a:srgbClr val="000000"/>
                </a:solidFill>
              </a:rPr>
              <a:t>and growing, and others left.</a:t>
            </a:r>
            <a:endParaRPr lang="en-US" sz="1200" b="0" i="0" u="none" strike="noStrike" baseline="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533251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baseline="0" dirty="0">
                <a:solidFill>
                  <a:srgbClr val="000000"/>
                </a:solidFill>
              </a:rPr>
              <a:t>Teacher leadership career pathways enable individual teachers to extend the reach of their expertise beyond their own classrooms. </a:t>
            </a:r>
          </a:p>
          <a:p>
            <a:pPr marL="0" indent="0">
              <a:buNone/>
            </a:pPr>
            <a:r>
              <a:rPr lang="en-US" sz="1200" b="0" i="0" u="none" strike="noStrike" baseline="0" dirty="0">
                <a:solidFill>
                  <a:srgbClr val="000000"/>
                </a:solidFill>
              </a:rPr>
              <a:t>The use of teacher leaders, rather than vendors, to perform coaching services related to instruction, curriculum, or data provides incentives for teachers, builds upon strengths, and fosters a more cohesive staff climate and culture while building LEA capacity to increase student learning and student achievement.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2803177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Induction and mentoring</a:t>
            </a:r>
          </a:p>
          <a:p>
            <a:pPr marL="0" indent="0">
              <a:buNone/>
            </a:pPr>
            <a:r>
              <a:rPr lang="en-US" sz="1200" b="0" i="0" u="none" strike="noStrike" baseline="0" dirty="0">
                <a:solidFill>
                  <a:srgbClr val="000000"/>
                </a:solidFill>
              </a:rPr>
              <a:t>High-quality mentoring and induction programs provide new teachers with PD, research-based resources, and formative assessment tools for beginning teachers, mentors, and school leaders, as well as technical assistance and capacity building for program leaders. </a:t>
            </a:r>
          </a:p>
          <a:p>
            <a:pPr marL="0" indent="0">
              <a:buNone/>
            </a:pPr>
            <a:endParaRPr lang="en-US" sz="1200" b="0" i="0" u="none" strike="noStrike" baseline="0" dirty="0">
              <a:solidFill>
                <a:srgbClr val="000000"/>
              </a:solidFill>
            </a:endParaRPr>
          </a:p>
          <a:p>
            <a:pPr marL="0" indent="0">
              <a:buNone/>
            </a:pPr>
            <a:r>
              <a:rPr lang="en-US" sz="1200" b="0" i="0" u="none" strike="noStrike" baseline="0" dirty="0">
                <a:solidFill>
                  <a:srgbClr val="000000"/>
                </a:solidFill>
              </a:rPr>
              <a:t>In successful models, full-time mentors are carefully selected and receive more than 100 hours of training annually. Teachers receive two years of coaching, meeting with their assigned mentors weekly for a minimum of 180 minutes per month. Mentors and teachers work through a system of formative assessments, including tools to guide observation cycles and to develop teachers’ skills in lesson planning and analyzing student work.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a:p>
        </p:txBody>
      </p:sp>
    </p:spTree>
    <p:extLst>
      <p:ext uri="{BB962C8B-B14F-4D97-AF65-F5344CB8AC3E}">
        <p14:creationId xmlns:p14="http://schemas.microsoft.com/office/powerpoint/2010/main" val="3536991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activities that are allowable under Title II:</a:t>
            </a:r>
          </a:p>
          <a:p>
            <a:pPr marL="171450" indent="-171450">
              <a:buFont typeface="Arial" panose="020B0604020202020204" pitchFamily="34" charset="0"/>
              <a:buChar char="•"/>
            </a:pPr>
            <a:r>
              <a:rPr lang="en-US" dirty="0"/>
              <a:t>Those PDs are based on a needs assessment, part of the Title II plan, and meet the federal definition of PD. </a:t>
            </a:r>
          </a:p>
          <a:p>
            <a:pPr marL="171450" indent="-171450">
              <a:buFont typeface="Arial" panose="020B0604020202020204" pitchFamily="34" charset="0"/>
              <a:buChar char="•"/>
            </a:pPr>
            <a:r>
              <a:rPr lang="en-US" dirty="0"/>
              <a:t>Teachers can receive stipends for </a:t>
            </a:r>
            <a:r>
              <a:rPr lang="en-US" sz="1200" dirty="0"/>
              <a:t>time outside normal scheduled hours to: 1) participate in professional learning; or 2) lead or participate in training that improve content knowledge or classroom practice.</a:t>
            </a:r>
          </a:p>
          <a:p>
            <a:endParaRPr lang="en-US" sz="1200" dirty="0"/>
          </a:p>
          <a:p>
            <a:r>
              <a:rPr lang="en-US" sz="1200" dirty="0"/>
              <a:t>Non-Eligible Activities: </a:t>
            </a:r>
          </a:p>
          <a:p>
            <a:pPr marL="171450" indent="-171450">
              <a:buFont typeface="Arial" panose="020B0604020202020204" pitchFamily="34" charset="0"/>
              <a:buChar char="•"/>
            </a:pPr>
            <a:r>
              <a:rPr lang="en-US" sz="1200" dirty="0"/>
              <a:t>Training required as a school such as mandated child abuse reporting or first aid/CPR</a:t>
            </a:r>
          </a:p>
          <a:p>
            <a:pPr marL="171450" indent="-171450">
              <a:buFont typeface="Arial" panose="020B0604020202020204" pitchFamily="34" charset="0"/>
              <a:buChar char="•"/>
            </a:pPr>
            <a:r>
              <a:rPr lang="en-US" sz="1200" dirty="0"/>
              <a:t>Workshop or conference that is not related to a sustainable series of PD activities </a:t>
            </a:r>
          </a:p>
          <a:p>
            <a:pPr marL="171450" indent="-171450">
              <a:buFont typeface="Arial" panose="020B0604020202020204" pitchFamily="34" charset="0"/>
              <a:buChar char="•"/>
            </a:pPr>
            <a:r>
              <a:rPr lang="en-US" sz="1200" dirty="0"/>
              <a:t>Paying staff with Title II funds to attend PD activities during contract hours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a:p>
        </p:txBody>
      </p:sp>
    </p:spTree>
    <p:extLst>
      <p:ext uri="{BB962C8B-B14F-4D97-AF65-F5344CB8AC3E}">
        <p14:creationId xmlns:p14="http://schemas.microsoft.com/office/powerpoint/2010/main" val="2379523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Eligible activities</a:t>
            </a:r>
          </a:p>
          <a:p>
            <a:pPr marL="171450" indent="-171450">
              <a:buFont typeface="Arial" panose="020B0604020202020204" pitchFamily="34" charset="0"/>
              <a:buChar char="•"/>
            </a:pPr>
            <a:r>
              <a:rPr lang="en-US" sz="1200" dirty="0"/>
              <a:t>Professional Learning Community meetings focused on PD for staff outside of normal contract hours</a:t>
            </a:r>
          </a:p>
          <a:p>
            <a:pPr marL="171450" indent="-171450">
              <a:buFont typeface="Arial" panose="020B0604020202020204" pitchFamily="34" charset="0"/>
              <a:buChar char="•"/>
            </a:pPr>
            <a:r>
              <a:rPr lang="en-US" sz="1200" dirty="0"/>
              <a:t>Increase student attendance and engagement</a:t>
            </a:r>
          </a:p>
          <a:p>
            <a:pPr marL="171450" indent="-171450">
              <a:buFont typeface="Arial" panose="020B0604020202020204" pitchFamily="34" charset="0"/>
              <a:buChar char="•"/>
            </a:pPr>
            <a:r>
              <a:rPr lang="en-US" sz="1200" dirty="0"/>
              <a:t>Learning strategies for a culturally diverse classroom</a:t>
            </a:r>
          </a:p>
          <a:p>
            <a:endParaRPr lang="en-US" dirty="0"/>
          </a:p>
          <a:p>
            <a:pPr marL="0" indent="0">
              <a:buFont typeface="Arial" panose="020B0604020202020204" pitchFamily="34" charset="0"/>
              <a:buNone/>
            </a:pPr>
            <a:r>
              <a:rPr lang="en-US" dirty="0"/>
              <a:t>Non-Eligible Activities</a:t>
            </a:r>
          </a:p>
          <a:p>
            <a:pPr marL="171450" indent="-171450">
              <a:buFont typeface="Arial" panose="020B0604020202020204" pitchFamily="34" charset="0"/>
              <a:buChar char="•"/>
            </a:pPr>
            <a:r>
              <a:rPr lang="en-US" sz="1200" dirty="0"/>
              <a:t>Developing curriculum, assessments, or standards</a:t>
            </a:r>
          </a:p>
          <a:p>
            <a:pPr marL="171450" indent="-171450">
              <a:buFont typeface="Arial" panose="020B0604020202020204" pitchFamily="34" charset="0"/>
              <a:buChar char="•"/>
            </a:pPr>
            <a:r>
              <a:rPr lang="en-US" sz="1200" dirty="0"/>
              <a:t>Basic training to implement a curriculum</a:t>
            </a:r>
          </a:p>
          <a:p>
            <a:pPr marL="171450" indent="-171450">
              <a:buFont typeface="Arial" panose="020B0604020202020204" pitchFamily="34" charset="0"/>
              <a:buChar char="•"/>
            </a:pPr>
            <a:r>
              <a:rPr lang="en-US" sz="1200" dirty="0"/>
              <a:t>Purchase of any curriculum materials for students</a:t>
            </a:r>
          </a:p>
          <a:p>
            <a:pPr marL="171450" indent="-171450">
              <a:buFont typeface="Arial" panose="020B0604020202020204" pitchFamily="34" charset="0"/>
              <a:buChar char="•"/>
            </a:pPr>
            <a:r>
              <a:rPr lang="en-US" sz="1200" dirty="0"/>
              <a:t>Payments for tutors</a:t>
            </a:r>
          </a:p>
          <a:p>
            <a:pPr marL="171450" indent="-171450">
              <a:buFont typeface="Arial" panose="020B0604020202020204" pitchFamily="34" charset="0"/>
              <a:buChar char="•"/>
            </a:pPr>
            <a:r>
              <a:rPr lang="en-US" sz="1200" dirty="0"/>
              <a:t>Training for non-instructional staff </a:t>
            </a:r>
          </a:p>
          <a:p>
            <a:pPr marL="171450" indent="-171450">
              <a:buFont typeface="Arial" panose="020B0604020202020204" pitchFamily="34" charset="0"/>
              <a:buChar char="•"/>
            </a:pPr>
            <a:r>
              <a:rPr lang="en-US" sz="1200" dirty="0"/>
              <a:t>Meals and refreshments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a:p>
        </p:txBody>
      </p:sp>
    </p:spTree>
    <p:extLst>
      <p:ext uri="{BB962C8B-B14F-4D97-AF65-F5344CB8AC3E}">
        <p14:creationId xmlns:p14="http://schemas.microsoft.com/office/powerpoint/2010/main" val="334543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lastly, here are a few more examples of eligible and non-eligible activities. This is not an exhaustive list, but rather a sample of a few examples to help clarify some common questions from the field. Please contact our office if you have specific questions or would like further information about anything we have presented.</a:t>
            </a:r>
          </a:p>
          <a:p>
            <a:endParaRPr lang="en-US" dirty="0"/>
          </a:p>
          <a:p>
            <a:r>
              <a:rPr lang="en-US" dirty="0"/>
              <a:t>Eligible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Substitutes so teachers can attend PD (that meets the ESSA definition of PD)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Substitutes so teachers can observe other teachers</a:t>
            </a:r>
          </a:p>
          <a:p>
            <a:endParaRPr lang="en-US" dirty="0"/>
          </a:p>
          <a:p>
            <a:r>
              <a:rPr lang="en-US" dirty="0"/>
              <a:t>Non-Eligible activities:</a:t>
            </a:r>
          </a:p>
          <a:p>
            <a:pPr marL="171450" indent="-171450">
              <a:buFont typeface="Arial" panose="020B0604020202020204" pitchFamily="34" charset="0"/>
              <a:buChar char="•"/>
            </a:pPr>
            <a:r>
              <a:rPr lang="en-US" sz="1200" dirty="0"/>
              <a:t>Textbook adoption</a:t>
            </a:r>
          </a:p>
          <a:p>
            <a:pPr marL="171450" indent="-171450">
              <a:buFont typeface="Arial" panose="020B0604020202020204" pitchFamily="34" charset="0"/>
              <a:buChar char="•"/>
            </a:pPr>
            <a:r>
              <a:rPr lang="en-US" sz="1200" dirty="0"/>
              <a:t>Furnishing of training rooms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18</a:t>
            </a:fld>
            <a:endParaRPr lang="en-US" altLang="en-US"/>
          </a:p>
        </p:txBody>
      </p:sp>
    </p:spTree>
    <p:extLst>
      <p:ext uri="{BB962C8B-B14F-4D97-AF65-F5344CB8AC3E}">
        <p14:creationId xmlns:p14="http://schemas.microsoft.com/office/powerpoint/2010/main" val="1688086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Arial" panose="020B0604020202020204" pitchFamily="34" charset="0"/>
              </a:rPr>
              <a:t>Non-Eligible Activities:</a:t>
            </a:r>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Font typeface="+mj-lt"/>
              <a:buAutoNum type="arabicPeriod"/>
            </a:pPr>
            <a:r>
              <a:rPr lang="en-US" sz="1800" b="0" i="0" u="none" strike="noStrike" dirty="0">
                <a:solidFill>
                  <a:srgbClr val="000000"/>
                </a:solidFill>
                <a:effectLst/>
                <a:latin typeface="Arial" panose="020B0604020202020204" pitchFamily="34" charset="0"/>
              </a:rPr>
              <a:t>Food (outside of travel reimbursement)*</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Arial" panose="020B0604020202020204" pitchFamily="34" charset="0"/>
              </a:rPr>
              <a:t>Equipment*</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Arial" panose="020B0604020202020204" pitchFamily="34" charset="0"/>
              </a:rPr>
              <a:t>Student Materials*</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Arial" panose="020B0604020202020204" pitchFamily="34" charset="0"/>
              </a:rPr>
              <a:t>Positions (outside of Title II purpose) </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Arial" panose="020B0604020202020204" pitchFamily="34" charset="0"/>
              </a:rPr>
              <a:t>PD (outside of Title II purpose)</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buFont typeface="+mj-lt"/>
              <a:buNone/>
            </a:pP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r>
              <a:rPr lang="en-US" b="0" i="0" u="none" strike="noStrike" dirty="0">
                <a:solidFill>
                  <a:srgbClr val="000000"/>
                </a:solidFill>
                <a:effectLst/>
                <a:latin typeface="Arial" panose="020B0604020202020204" pitchFamily="34" charset="0"/>
              </a:rPr>
              <a:t>*Cost that may never be charged to Title II</a:t>
            </a:r>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19</a:t>
            </a:fld>
            <a:endParaRPr lang="en-US" altLang="en-US"/>
          </a:p>
        </p:txBody>
      </p:sp>
    </p:spTree>
    <p:extLst>
      <p:ext uri="{BB962C8B-B14F-4D97-AF65-F5344CB8AC3E}">
        <p14:creationId xmlns:p14="http://schemas.microsoft.com/office/powerpoint/2010/main" val="225882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Before we get into the uses of funds, it’s vital that we first understand the purpose of Title II. </a:t>
            </a:r>
          </a:p>
          <a:p>
            <a:r>
              <a:rPr lang="en-US" sz="1200" dirty="0">
                <a:latin typeface="Arial" panose="020B0604020202020204" pitchFamily="34" charset="0"/>
                <a:cs typeface="Arial" panose="020B0604020202020204" pitchFamily="34" charset="0"/>
              </a:rPr>
              <a:t>The purpose of Title II, Part A is: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Increase student achievement consistent with the challenging state academic standards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Improve the quality and effectiveness of teachers, principals, and other school leaders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Increase the number of teachers, principals, and other school leaders who are effective in improving student academic achievement in schools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Provide low-income and minority students greater access to effective teachers, principals, and other school leaders</a:t>
            </a:r>
          </a:p>
          <a:p>
            <a:endParaRPr lang="en-US" sz="1200" dirty="0">
              <a:latin typeface="Arial" panose="020B0604020202020204" pitchFamily="34" charset="0"/>
              <a:cs typeface="Arial" panose="020B0604020202020204" pitchFamily="34" charset="0"/>
            </a:endParaRPr>
          </a:p>
          <a:p>
            <a:r>
              <a:rPr lang="en-US" sz="1200" dirty="0">
                <a:effectLst/>
                <a:latin typeface="Arial" panose="020B0604020202020204" pitchFamily="34" charset="0"/>
                <a:ea typeface="MS PGothic" panose="020B0600070205080204" pitchFamily="34" charset="-128"/>
                <a:cs typeface="Arial" panose="020B0604020202020204" pitchFamily="34" charset="0"/>
              </a:rPr>
              <a:t>Title II, Part A funded activities in your district should address the areas of greatest need identified through the needs assessment process.</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a:cs typeface="Arial"/>
              </a:rPr>
              <a:t>The </a:t>
            </a:r>
            <a:r>
              <a:rPr lang="en-US" dirty="0">
                <a:latin typeface="Arial"/>
                <a:cs typeface="Arial"/>
              </a:rPr>
              <a:t>ESSA definition of the term “school leader” means a principal, assistant principal, or other individual who is:</a:t>
            </a:r>
          </a:p>
          <a:p>
            <a:pPr marL="0" indent="0">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An employee or officer of an elementary school or secondary school, LEA, or other entity operating an elementary school or secondary school; and</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Responsible for the daily instructional leadership and managerial operations in the elementary school or secondary school building. </a:t>
            </a: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940584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800"/>
              </a:spcAft>
              <a:buNone/>
            </a:pPr>
            <a:r>
              <a:rPr lang="en-US" b="1" dirty="0">
                <a:latin typeface="Arial" panose="020B0604020202020204" pitchFamily="34" charset="0"/>
                <a:cs typeface="Arial" panose="020B0604020202020204" pitchFamily="34" charset="0"/>
              </a:rPr>
              <a:t>Examples of positions that do not meet ESSA’s definition of school leader:</a:t>
            </a:r>
          </a:p>
          <a:p>
            <a:pPr marL="0" indent="0">
              <a:lnSpc>
                <a:spcPct val="100000"/>
              </a:lnSpc>
              <a:spcBef>
                <a:spcPts val="0"/>
              </a:spcBef>
              <a:spcAft>
                <a:spcPts val="1800"/>
              </a:spcAft>
              <a:buNone/>
            </a:pPr>
            <a:endParaRPr lang="en-US" b="1" dirty="0">
              <a:latin typeface="Arial" panose="020B0604020202020204" pitchFamily="34" charset="0"/>
              <a:cs typeface="Arial" panose="020B0604020202020204" pitchFamily="34" charset="0"/>
            </a:endParaRPr>
          </a:p>
          <a:p>
            <a:pPr marL="228600" indent="-228600">
              <a:lnSpc>
                <a:spcPct val="100000"/>
              </a:lnSpc>
              <a:spcBef>
                <a:spcPts val="0"/>
              </a:spcBef>
              <a:spcAft>
                <a:spcPts val="0"/>
              </a:spcAft>
              <a:buFont typeface="+mj-lt"/>
              <a:buAutoNum type="arabicPeriod"/>
            </a:pPr>
            <a:r>
              <a:rPr lang="en-US" dirty="0">
                <a:latin typeface="Arial" panose="020B0604020202020204" pitchFamily="34" charset="0"/>
                <a:cs typeface="Arial" panose="020B0604020202020204" pitchFamily="34" charset="0"/>
              </a:rPr>
              <a:t>Counselor</a:t>
            </a:r>
          </a:p>
          <a:p>
            <a:pPr marL="228600" indent="-228600">
              <a:lnSpc>
                <a:spcPct val="100000"/>
              </a:lnSpc>
              <a:spcBef>
                <a:spcPts val="0"/>
              </a:spcBef>
              <a:spcAft>
                <a:spcPts val="0"/>
              </a:spcAft>
              <a:buFont typeface="+mj-lt"/>
              <a:buAutoNum type="arabicPeriod"/>
            </a:pPr>
            <a:r>
              <a:rPr lang="en-US" dirty="0">
                <a:latin typeface="Arial" panose="020B0604020202020204" pitchFamily="34" charset="0"/>
                <a:cs typeface="Arial" panose="020B0604020202020204" pitchFamily="34" charset="0"/>
              </a:rPr>
              <a:t>Translator</a:t>
            </a:r>
          </a:p>
          <a:p>
            <a:pPr marL="228600" indent="-228600">
              <a:lnSpc>
                <a:spcPct val="100000"/>
              </a:lnSpc>
              <a:spcBef>
                <a:spcPts val="0"/>
              </a:spcBef>
              <a:spcAft>
                <a:spcPts val="0"/>
              </a:spcAft>
              <a:buFont typeface="+mj-lt"/>
              <a:buAutoNum type="arabicPeriod"/>
            </a:pPr>
            <a:r>
              <a:rPr lang="en-US" dirty="0">
                <a:latin typeface="Arial" panose="020B0604020202020204" pitchFamily="34" charset="0"/>
                <a:cs typeface="Arial" panose="020B0604020202020204" pitchFamily="34" charset="0"/>
              </a:rPr>
              <a:t>Activity Director</a:t>
            </a:r>
          </a:p>
          <a:p>
            <a:pPr marL="228600" indent="-228600">
              <a:lnSpc>
                <a:spcPct val="100000"/>
              </a:lnSpc>
              <a:spcBef>
                <a:spcPts val="0"/>
              </a:spcBef>
              <a:spcAft>
                <a:spcPts val="0"/>
              </a:spcAft>
              <a:buFont typeface="+mj-lt"/>
              <a:buAutoNum type="arabicPeriod"/>
            </a:pPr>
            <a:r>
              <a:rPr lang="en-US" dirty="0">
                <a:latin typeface="Arial" panose="020B0604020202020204" pitchFamily="34" charset="0"/>
                <a:cs typeface="Arial" panose="020B0604020202020204" pitchFamily="34" charset="0"/>
              </a:rPr>
              <a:t>Assistant Superintendent/Superintendent</a:t>
            </a:r>
          </a:p>
          <a:p>
            <a:pPr marL="228600" indent="-228600">
              <a:lnSpc>
                <a:spcPct val="100000"/>
              </a:lnSpc>
              <a:spcBef>
                <a:spcPts val="0"/>
              </a:spcBef>
              <a:spcAft>
                <a:spcPts val="0"/>
              </a:spcAft>
              <a:buFont typeface="+mj-lt"/>
              <a:buAutoNum type="arabicPeriod"/>
            </a:pPr>
            <a:r>
              <a:rPr lang="en-US" dirty="0">
                <a:latin typeface="Arial" panose="020B0604020202020204" pitchFamily="34" charset="0"/>
                <a:cs typeface="Arial" panose="020B0604020202020204" pitchFamily="34" charset="0"/>
              </a:rPr>
              <a:t>Chief Business Officer</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2923406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b="0" dirty="0">
                <a:latin typeface="Arial" panose="020B0604020202020204" pitchFamily="34" charset="0"/>
                <a:cs typeface="Arial" panose="020B0604020202020204" pitchFamily="34" charset="0"/>
              </a:rPr>
              <a:t>May Title II, Part A funds be used to pay the salaries for the Director of Curriculum and Instruction, Curriculum Coordinator, and PD Director?</a:t>
            </a:r>
          </a:p>
          <a:p>
            <a:pPr marL="0" indent="0" algn="l">
              <a:buNone/>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a:pPr/>
              <a:t>22</a:t>
            </a:fld>
            <a:endParaRPr lang="en-US" altLang="en-US"/>
          </a:p>
        </p:txBody>
      </p:sp>
    </p:spTree>
    <p:extLst>
      <p:ext uri="{BB962C8B-B14F-4D97-AF65-F5344CB8AC3E}">
        <p14:creationId xmlns:p14="http://schemas.microsoft.com/office/powerpoint/2010/main" val="1430168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0" dirty="0">
                <a:latin typeface="Arial" panose="020B0604020202020204" pitchFamily="34" charset="0"/>
                <a:cs typeface="Arial" panose="020B0604020202020204" pitchFamily="34" charset="0"/>
              </a:rPr>
              <a:t>May Title II, Part A funds be used to pay the salaries for the Director of Curriculum and Instruction, Curriculum Coordinator, and PD Director?</a:t>
            </a:r>
          </a:p>
          <a:p>
            <a:pPr marL="0" indent="0" algn="l">
              <a:buNone/>
            </a:pPr>
            <a:endParaRPr lang="en-US" b="0" dirty="0">
              <a:latin typeface="Arial" panose="020B0604020202020204" pitchFamily="34" charset="0"/>
              <a:cs typeface="Arial" panose="020B0604020202020204" pitchFamily="34" charset="0"/>
            </a:endParaRPr>
          </a:p>
          <a:p>
            <a:pPr marL="0" indent="0" algn="l">
              <a:buNone/>
            </a:pPr>
            <a:r>
              <a:rPr lang="en-US" b="0" i="0" dirty="0">
                <a:solidFill>
                  <a:srgbClr val="000000"/>
                </a:solidFill>
                <a:effectLst/>
                <a:latin typeface="Arial" panose="020B0604020202020204" pitchFamily="34" charset="0"/>
                <a:cs typeface="Arial" panose="020B0604020202020204" pitchFamily="34" charset="0"/>
              </a:rPr>
              <a:t>Probably not; please contact the Title II Office.</a:t>
            </a:r>
          </a:p>
          <a:p>
            <a:pPr marL="0" indent="0" algn="l">
              <a:buNone/>
            </a:pPr>
            <a:endParaRPr lang="en-US" b="0" i="0" dirty="0">
              <a:solidFill>
                <a:srgbClr val="000000"/>
              </a:solidFill>
              <a:effectLst/>
              <a:latin typeface="Arial" panose="020B0604020202020204" pitchFamily="34" charset="0"/>
              <a:cs typeface="Arial" panose="020B0604020202020204" pitchFamily="34" charset="0"/>
            </a:endParaRPr>
          </a:p>
          <a:p>
            <a:pPr marL="0" indent="0" algn="l">
              <a:buNone/>
            </a:pPr>
            <a:r>
              <a:rPr lang="en-US" b="0" i="0" dirty="0">
                <a:solidFill>
                  <a:srgbClr val="000000"/>
                </a:solidFill>
                <a:effectLst/>
                <a:latin typeface="Arial" panose="020B0604020202020204" pitchFamily="34" charset="0"/>
                <a:cs typeface="Arial" panose="020B0604020202020204" pitchFamily="34" charset="0"/>
              </a:rPr>
              <a:t>When we work with LEAs to determine allowability for these positions, we ask a few questions to help determine allowability. These are not the only factors that determine allowability, but they start the conversation. </a:t>
            </a:r>
          </a:p>
          <a:p>
            <a:pPr marL="0" indent="0" algn="l">
              <a:buNone/>
            </a:pPr>
            <a:r>
              <a:rPr lang="en-US" b="0" i="0" dirty="0">
                <a:solidFill>
                  <a:srgbClr val="000000"/>
                </a:solidFill>
                <a:effectLst/>
                <a:latin typeface="Arial" panose="020B0604020202020204" pitchFamily="34" charset="0"/>
                <a:cs typeface="Arial" panose="020B0604020202020204" pitchFamily="34" charset="0"/>
              </a:rPr>
              <a:t>We ask how this position was paid for in the past to check for supplanting.</a:t>
            </a:r>
          </a:p>
          <a:p>
            <a:pPr marL="0" indent="0" algn="l">
              <a:buNone/>
            </a:pPr>
            <a:r>
              <a:rPr lang="en-US" b="0" i="0" dirty="0">
                <a:solidFill>
                  <a:srgbClr val="000000"/>
                </a:solidFill>
                <a:effectLst/>
                <a:latin typeface="Arial" panose="020B0604020202020204" pitchFamily="34" charset="0"/>
                <a:cs typeface="Arial" panose="020B0604020202020204" pitchFamily="34" charset="0"/>
              </a:rPr>
              <a:t>In the absence of Title II, would the LEA still have this position?</a:t>
            </a:r>
          </a:p>
          <a:p>
            <a:pPr marL="0" indent="0" algn="l">
              <a:buNone/>
            </a:pPr>
            <a:endParaRPr lang="en-US" b="0" i="0" dirty="0">
              <a:solidFill>
                <a:srgbClr val="000000"/>
              </a:solidFill>
              <a:effectLst/>
              <a:latin typeface="Arial" panose="020B0604020202020204" pitchFamily="34" charset="0"/>
              <a:cs typeface="Arial" panose="020B0604020202020204" pitchFamily="34" charset="0"/>
            </a:endParaRPr>
          </a:p>
          <a:p>
            <a:pPr marL="0" indent="0" algn="l">
              <a:buNone/>
            </a:pPr>
            <a:r>
              <a:rPr lang="en-US" b="0" i="0" dirty="0">
                <a:solidFill>
                  <a:srgbClr val="000000"/>
                </a:solidFill>
                <a:effectLst/>
                <a:latin typeface="Arial" panose="020B0604020202020204" pitchFamily="34" charset="0"/>
                <a:cs typeface="Arial" panose="020B0604020202020204" pitchFamily="34" charset="0"/>
              </a:rPr>
              <a:t>The further from students, the less allowable Title II becomes; generally speaking. </a:t>
            </a:r>
            <a:endParaRPr lang="en-US" b="0" dirty="0">
              <a:latin typeface="Arial" panose="020B0604020202020204" pitchFamily="34" charset="0"/>
              <a:cs typeface="Arial" panose="020B0604020202020204" pitchFamily="34" charset="0"/>
            </a:endParaRPr>
          </a:p>
          <a:p>
            <a:pPr>
              <a:lnSpc>
                <a:spcPct val="90000"/>
              </a:lnSpc>
              <a:spcBef>
                <a:spcPts val="1200"/>
              </a:spcBef>
              <a:spcAft>
                <a:spcPts val="200"/>
              </a:spcAft>
            </a:pPr>
            <a:endParaRPr lang="en-US" b="0" dirty="0">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a:pPr/>
              <a:t>23</a:t>
            </a:fld>
            <a:endParaRPr lang="en-US" altLang="en-US"/>
          </a:p>
        </p:txBody>
      </p:sp>
    </p:spTree>
    <p:extLst>
      <p:ext uri="{BB962C8B-B14F-4D97-AF65-F5344CB8AC3E}">
        <p14:creationId xmlns:p14="http://schemas.microsoft.com/office/powerpoint/2010/main" val="3847754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panose="020B0604020202020204" pitchFamily="34" charset="0"/>
                <a:cs typeface="Arial" panose="020B0604020202020204" pitchFamily="34" charset="0"/>
              </a:rPr>
              <a:t>A teacher asks to attend a training about integrating music into their classroom instruction. Is this allowable?</a:t>
            </a:r>
            <a:endParaRPr lang="en-US" dirty="0">
              <a:latin typeface="Arial" panose="020B0604020202020204" pitchFamily="34" charset="0"/>
              <a:ea typeface="Calibri"/>
              <a:cs typeface="Arial" panose="020B0604020202020204" pitchFamily="34" charset="0"/>
            </a:endParaRPr>
          </a:p>
          <a:p>
            <a:endParaRPr lang="en-US" dirty="0">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a:pPr/>
              <a:t>24</a:t>
            </a:fld>
            <a:endParaRPr lang="en-US" altLang="en-US"/>
          </a:p>
        </p:txBody>
      </p:sp>
    </p:spTree>
    <p:extLst>
      <p:ext uri="{BB962C8B-B14F-4D97-AF65-F5344CB8AC3E}">
        <p14:creationId xmlns:p14="http://schemas.microsoft.com/office/powerpoint/2010/main" val="3919698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spcAft>
                <a:spcPts val="200"/>
              </a:spcAft>
            </a:pPr>
            <a:r>
              <a:rPr lang="en-US" dirty="0">
                <a:latin typeface="Arial" panose="020B0604020202020204" pitchFamily="34" charset="0"/>
                <a:cs typeface="Arial" panose="020B0604020202020204" pitchFamily="34" charset="0"/>
              </a:rPr>
              <a:t>A teacher asks to attend a training about integrating music into their classroom instruction. Is this allowable?</a:t>
            </a:r>
          </a:p>
          <a:p>
            <a:pPr>
              <a:lnSpc>
                <a:spcPct val="90000"/>
              </a:lnSpc>
              <a:spcBef>
                <a:spcPts val="1200"/>
              </a:spcBef>
              <a:spcAft>
                <a:spcPts val="200"/>
              </a:spcAft>
            </a:pPr>
            <a:endParaRPr lang="en-US" dirty="0">
              <a:latin typeface="Arial" panose="020B0604020202020204" pitchFamily="34" charset="0"/>
              <a:cs typeface="Arial" panose="020B0604020202020204" pitchFamily="34" charset="0"/>
            </a:endParaRPr>
          </a:p>
          <a:p>
            <a:pPr>
              <a:lnSpc>
                <a:spcPct val="90000"/>
              </a:lnSpc>
              <a:spcBef>
                <a:spcPts val="1200"/>
              </a:spcBef>
              <a:spcAft>
                <a:spcPts val="200"/>
              </a:spcAft>
            </a:pPr>
            <a:r>
              <a:rPr lang="en-US" b="1" dirty="0">
                <a:latin typeface="Arial" panose="020B0604020202020204" pitchFamily="34" charset="0"/>
                <a:cs typeface="Arial" panose="020B0604020202020204" pitchFamily="34" charset="0"/>
              </a:rPr>
              <a:t>Maybe. </a:t>
            </a:r>
            <a:r>
              <a:rPr lang="en-US" dirty="0">
                <a:latin typeface="Arial" panose="020B0604020202020204" pitchFamily="34" charset="0"/>
                <a:cs typeface="Arial" panose="020B0604020202020204" pitchFamily="34" charset="0"/>
              </a:rPr>
              <a:t>Remember that the ESSA definition of PD does not include PD that stands alone and does not connect to a larger schoolwide or individualized plan.</a:t>
            </a:r>
          </a:p>
          <a:p>
            <a:pPr>
              <a:lnSpc>
                <a:spcPct val="90000"/>
              </a:lnSpc>
              <a:spcBef>
                <a:spcPts val="1200"/>
              </a:spcBef>
              <a:spcAft>
                <a:spcPts val="200"/>
              </a:spcAft>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a:pPr/>
              <a:t>25</a:t>
            </a:fld>
            <a:endParaRPr lang="en-US" altLang="en-US"/>
          </a:p>
        </p:txBody>
      </p:sp>
    </p:spTree>
    <p:extLst>
      <p:ext uri="{BB962C8B-B14F-4D97-AF65-F5344CB8AC3E}">
        <p14:creationId xmlns:p14="http://schemas.microsoft.com/office/powerpoint/2010/main" val="218039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Recruitment and Retention</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26</a:t>
            </a:fld>
            <a:endParaRPr lang="en-US" altLang="en-US"/>
          </a:p>
        </p:txBody>
      </p:sp>
    </p:spTree>
    <p:extLst>
      <p:ext uri="{BB962C8B-B14F-4D97-AF65-F5344CB8AC3E}">
        <p14:creationId xmlns:p14="http://schemas.microsoft.com/office/powerpoint/2010/main" val="3922619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uses of funds from Title II that are grouped under recruitment and retention include:</a:t>
            </a:r>
          </a:p>
          <a:p>
            <a:pPr marL="171450" indent="-171450">
              <a:buFont typeface="Arial" panose="020B0604020202020204" pitchFamily="34" charset="0"/>
              <a:buChar char="•"/>
            </a:pPr>
            <a:r>
              <a:rPr lang="en-US" dirty="0"/>
              <a:t>Recruiting and retaining effective teachers</a:t>
            </a:r>
          </a:p>
          <a:p>
            <a:pPr marL="171450" indent="-171450">
              <a:buFont typeface="Arial" panose="020B0604020202020204" pitchFamily="34" charset="0"/>
              <a:buChar char="•"/>
            </a:pPr>
            <a:r>
              <a:rPr lang="en-US" dirty="0"/>
              <a:t>Recruiting individuals from other fields</a:t>
            </a:r>
          </a:p>
          <a:p>
            <a:pPr marL="171450" indent="-171450">
              <a:buFont typeface="Arial" panose="020B0604020202020204" pitchFamily="34" charset="0"/>
              <a:buChar char="•"/>
            </a:pPr>
            <a:r>
              <a:rPr lang="en-US" dirty="0"/>
              <a:t>Evaluation and support systems</a:t>
            </a:r>
          </a:p>
          <a:p>
            <a:pPr marL="171450" indent="-171450">
              <a:buFont typeface="Arial" panose="020B0604020202020204" pitchFamily="34" charset="0"/>
              <a:buChar char="•"/>
            </a:pPr>
            <a:r>
              <a:rPr lang="en-US" dirty="0"/>
              <a:t>Feedback mechanisms to improve working conditions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27</a:t>
            </a:fld>
            <a:endParaRPr lang="en-US" altLang="en-US"/>
          </a:p>
        </p:txBody>
      </p:sp>
    </p:spTree>
    <p:extLst>
      <p:ext uri="{BB962C8B-B14F-4D97-AF65-F5344CB8AC3E}">
        <p14:creationId xmlns:p14="http://schemas.microsoft.com/office/powerpoint/2010/main" val="713426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257655"/>
            <a:r>
              <a:rPr lang="en-US" dirty="0"/>
              <a:t>Example: Oakland Unified School District (OUSD) piloted an online platform that supported from beyond evaluation and compliance to personalized coaching. OUSD continued to use their formal observation process as negotiated with their union during this process. </a:t>
            </a:r>
          </a:p>
          <a:p>
            <a:pPr marL="0" lvl="0" indent="-257655"/>
            <a:r>
              <a:rPr lang="en-US" dirty="0"/>
              <a:t>This was a multi-year investment that focused on effectively training teachers and principal evaluators to implement the program. </a:t>
            </a:r>
          </a:p>
          <a:p>
            <a:pPr marL="0" lvl="0" indent="-257655"/>
            <a:r>
              <a:rPr lang="en-US" dirty="0">
                <a:cs typeface="Arial"/>
              </a:rPr>
              <a:t>Title II may be used to pay for the program, training hours after contract hours, and coaches focused on the implementation and fidelity of the program. </a:t>
            </a:r>
          </a:p>
          <a:p>
            <a:pPr marL="0" lvl="0" indent="-257655" defTabSz="912205">
              <a:spcAft>
                <a:spcPts val="1197"/>
              </a:spcAft>
            </a:pPr>
            <a:r>
              <a:rPr lang="en-US" dirty="0">
                <a:cs typeface="Arial"/>
              </a:rPr>
              <a:t>Title II was not used in the training and implementation of the formal observation process as required by the union.  </a:t>
            </a:r>
          </a:p>
          <a:p>
            <a:pPr marL="0" lvl="0" indent="-257655"/>
            <a:endParaRPr lang="en-US" dirty="0">
              <a:cs typeface="Arial"/>
            </a:endParaRPr>
          </a:p>
          <a:p>
            <a:pPr marL="0" lvl="0" indent="-257655"/>
            <a:r>
              <a:rPr lang="en-US" dirty="0">
                <a:cs typeface="Arial"/>
              </a:rPr>
              <a:t>(For reference only: https://www2.ed.gov/policy/elsec/leg/essa/essatitleiipartaguidance.pdf - p. 13)</a:t>
            </a:r>
          </a:p>
          <a:p>
            <a:pPr marL="0" lvl="0" indent="-257655"/>
            <a:endParaRPr lang="en-US" dirty="0">
              <a:cs typeface="Arial"/>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28</a:t>
            </a:fld>
            <a:endParaRPr lang="en-US" altLang="en-US"/>
          </a:p>
        </p:txBody>
      </p:sp>
    </p:spTree>
    <p:extLst>
      <p:ext uri="{BB962C8B-B14F-4D97-AF65-F5344CB8AC3E}">
        <p14:creationId xmlns:p14="http://schemas.microsoft.com/office/powerpoint/2010/main" val="2021804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a few activities that are allowable and some that are not.</a:t>
            </a:r>
          </a:p>
          <a:p>
            <a:r>
              <a:rPr lang="en-US" dirty="0"/>
              <a:t>Remember, all of these must first be based on a needs assessment. </a:t>
            </a:r>
          </a:p>
          <a:p>
            <a:endParaRPr lang="en-US" dirty="0"/>
          </a:p>
          <a:p>
            <a:r>
              <a:rPr lang="en-US" dirty="0"/>
              <a:t>Advertising and job fairs – this would be above and beyond what the LEA is currently doing. For example, the annual </a:t>
            </a:r>
            <a:r>
              <a:rPr lang="en-US" dirty="0" err="1"/>
              <a:t>EdJoin</a:t>
            </a:r>
            <a:r>
              <a:rPr lang="en-US" dirty="0"/>
              <a:t> subscription is not allowable. This is considered part of what an LEA would do regardless of Title II funding. Please also remember that advertising and job fairs charged to Title II must only be for teachers, principals, and other school leaders. Other school leaders are those who directly impact instruction. Counselors are not considered “other school leaders” under this definition. </a:t>
            </a:r>
          </a:p>
          <a:p>
            <a:endParaRPr lang="en-US" dirty="0"/>
          </a:p>
          <a:p>
            <a:r>
              <a:rPr lang="en-US" dirty="0"/>
              <a:t>Stipends, bonuses, or signing bonuses are all an option. Again, this would only be for teachers, principals, and other school leaders. If you are interested in pursuing this option, our office is happy to provide support. </a:t>
            </a:r>
          </a:p>
          <a:p>
            <a:endParaRPr lang="en-US" dirty="0"/>
          </a:p>
          <a:p>
            <a:r>
              <a:rPr lang="en-US" dirty="0"/>
              <a:t>Other allowable activities include incentives to work in high-need schools, which may also need to also negotiated with unions, but is still an option with Title II. </a:t>
            </a:r>
          </a:p>
          <a:p>
            <a:endParaRPr lang="en-US" dirty="0"/>
          </a:p>
          <a:p>
            <a:r>
              <a:rPr lang="en-US" dirty="0"/>
              <a:t>Some activities that are not allowable under Title II for recruitment include supplanting state funds that the LEA has received for recruiting, fees or other costs associated with acquiring a new home, and the loss on the sale of a former home. </a:t>
            </a:r>
          </a:p>
          <a:p>
            <a:endParaRPr lang="en-US" dirty="0"/>
          </a:p>
          <a:p>
            <a:r>
              <a:rPr lang="en-US" dirty="0"/>
              <a:t>(For reference only: https://education.mn.gov/MDE/dse/ESEA/t2/)</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29</a:t>
            </a:fld>
            <a:endParaRPr lang="en-US" altLang="en-US"/>
          </a:p>
        </p:txBody>
      </p:sp>
    </p:spTree>
    <p:extLst>
      <p:ext uri="{BB962C8B-B14F-4D97-AF65-F5344CB8AC3E}">
        <p14:creationId xmlns:p14="http://schemas.microsoft.com/office/powerpoint/2010/main" val="333315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Local educational agencies (LEA) are encouraged to prioritize strategies and activities that will have the </a:t>
            </a:r>
            <a:r>
              <a:rPr lang="en-US" b="1" dirty="0">
                <a:latin typeface="Arial"/>
                <a:cs typeface="Arial"/>
              </a:rPr>
              <a:t>highest impact </a:t>
            </a:r>
            <a:r>
              <a:rPr lang="en-US" dirty="0">
                <a:latin typeface="Arial"/>
                <a:cs typeface="Arial"/>
              </a:rPr>
              <a:t>on teaching and learning to result in </a:t>
            </a:r>
            <a:r>
              <a:rPr lang="en-US" b="1" dirty="0">
                <a:latin typeface="Arial"/>
                <a:cs typeface="Arial"/>
              </a:rPr>
              <a:t>the highest level of academic achievement</a:t>
            </a:r>
            <a:r>
              <a:rPr lang="en-US" dirty="0">
                <a:latin typeface="Arial"/>
                <a:cs typeface="Arial"/>
              </a:rPr>
              <a:t>.</a:t>
            </a:r>
          </a:p>
          <a:p>
            <a:br>
              <a:rPr lang="en-US" dirty="0">
                <a:latin typeface="Arial"/>
                <a:cs typeface="Arial"/>
              </a:rPr>
            </a:br>
            <a:r>
              <a:rPr lang="en-US" dirty="0">
                <a:latin typeface="Arial"/>
                <a:cs typeface="Arial"/>
              </a:rPr>
              <a:t>Again, remember that the intent and purpose of Title II is to ensure that students from low-income families and minority students have greater access to effective teachers, principals, and other school leaders. (p. 23, Title 2 Guidance)</a:t>
            </a:r>
          </a:p>
          <a:p>
            <a:endParaRPr lang="en-US" dirty="0">
              <a:latin typeface="Arial"/>
              <a:cs typeface="Arial"/>
            </a:endParaRPr>
          </a:p>
          <a:p>
            <a:r>
              <a:rPr lang="en-US" dirty="0">
                <a:latin typeface="Arial"/>
                <a:cs typeface="Arial"/>
              </a:rPr>
              <a:t>When determining which of the many allowable Title II strategies and activities will have the </a:t>
            </a:r>
            <a:r>
              <a:rPr lang="en-US" b="1" dirty="0">
                <a:latin typeface="Arial"/>
                <a:cs typeface="Arial"/>
              </a:rPr>
              <a:t>highest impact</a:t>
            </a:r>
            <a:r>
              <a:rPr lang="en-US" dirty="0">
                <a:latin typeface="Arial"/>
                <a:cs typeface="Arial"/>
              </a:rPr>
              <a:t>, U.S. Department of Education (ED) guidance suggests LEAs use a five-step framework.</a:t>
            </a:r>
          </a:p>
          <a:p>
            <a:endParaRPr lang="en-US" dirty="0"/>
          </a:p>
          <a:p>
            <a:r>
              <a:rPr lang="en-US" dirty="0">
                <a:latin typeface="Arial"/>
                <a:cs typeface="Arial"/>
              </a:rPr>
              <a:t>ED 2016 Title II, Part A Guidance, p. 30. Pages 29</a:t>
            </a:r>
            <a:r>
              <a:rPr lang="en-US" dirty="0">
                <a:latin typeface="Arial" panose="020B0604020202020204" pitchFamily="34" charset="0"/>
                <a:cs typeface="Arial" panose="020B0604020202020204" pitchFamily="34" charset="0"/>
              </a:rPr>
              <a:t>–</a:t>
            </a:r>
            <a:r>
              <a:rPr lang="en-US" dirty="0">
                <a:latin typeface="Arial"/>
                <a:cs typeface="Arial"/>
              </a:rPr>
              <a:t>35 of ED’s guidance contain more information about these five steps.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1959237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with additional recruitment activities that are allowable under Title II. LEAs can use Title II to cover travel costs associated with recruiting events as long as the recruitment is supplemental. </a:t>
            </a:r>
          </a:p>
          <a:p>
            <a:br>
              <a:rPr lang="en-US" dirty="0"/>
            </a:br>
            <a:r>
              <a:rPr lang="en-US" dirty="0"/>
              <a:t>A few more activities that Title II will not support surrounding recruitment include:</a:t>
            </a:r>
          </a:p>
          <a:p>
            <a:pPr marL="228600" indent="-228600">
              <a:buAutoNum type="arabicPeriod"/>
            </a:pPr>
            <a:r>
              <a:rPr lang="en-US" dirty="0"/>
              <a:t>Continuing mortgage principal and interest payments on a home being sold</a:t>
            </a:r>
          </a:p>
          <a:p>
            <a:pPr marL="228600" indent="-228600">
              <a:buAutoNum type="arabicPeriod"/>
            </a:pPr>
            <a:r>
              <a:rPr lang="en-US" dirty="0"/>
              <a:t>Income taxes paid by an employee related to reimbursed relocation costs. </a:t>
            </a:r>
          </a:p>
          <a:p>
            <a:endParaRPr lang="en-US" dirty="0"/>
          </a:p>
          <a:p>
            <a:r>
              <a:rPr lang="en-US" dirty="0"/>
              <a:t>(For reference only: https://education.mn.gov/MDE/dse/ESEA/t2/)</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30</a:t>
            </a:fld>
            <a:endParaRPr lang="en-US" altLang="en-US"/>
          </a:p>
        </p:txBody>
      </p:sp>
    </p:spTree>
    <p:extLst>
      <p:ext uri="{BB962C8B-B14F-4D97-AF65-F5344CB8AC3E}">
        <p14:creationId xmlns:p14="http://schemas.microsoft.com/office/powerpoint/2010/main" val="938300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Retention activities allowable under Title II include:</a:t>
            </a:r>
          </a:p>
          <a:p>
            <a:pPr marL="171450" indent="-171450">
              <a:buFont typeface="Arial" panose="020B0604020202020204" pitchFamily="34" charset="0"/>
              <a:buChar char="•"/>
            </a:pPr>
            <a:r>
              <a:rPr lang="en-US" dirty="0"/>
              <a:t>Bonuses</a:t>
            </a:r>
          </a:p>
          <a:p>
            <a:pPr marL="171450" indent="-171450">
              <a:buFont typeface="Arial" panose="020B0604020202020204" pitchFamily="34" charset="0"/>
              <a:buChar char="•"/>
            </a:pPr>
            <a:r>
              <a:rPr lang="en-US" dirty="0"/>
              <a:t>Differential Pay</a:t>
            </a:r>
          </a:p>
          <a:p>
            <a:pPr marL="171450" indent="-171450">
              <a:buFont typeface="Arial" panose="020B0604020202020204" pitchFamily="34" charset="0"/>
              <a:buChar char="•"/>
            </a:pPr>
            <a:r>
              <a:rPr lang="en-US" dirty="0"/>
              <a:t>Costs of state testes for a teacher to add a licensure endorsement</a:t>
            </a:r>
          </a:p>
          <a:p>
            <a:endParaRPr lang="en-US" dirty="0"/>
          </a:p>
          <a:p>
            <a:r>
              <a:rPr lang="en-US" dirty="0"/>
              <a:t>These activities are not allowable for private schools or staff members that are not supported by Title II. Title II can not be used for cost-of-living or collective bargaining increases.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31</a:t>
            </a:fld>
            <a:endParaRPr lang="en-US" altLang="en-US"/>
          </a:p>
        </p:txBody>
      </p:sp>
    </p:spTree>
    <p:extLst>
      <p:ext uri="{BB962C8B-B14F-4D97-AF65-F5344CB8AC3E}">
        <p14:creationId xmlns:p14="http://schemas.microsoft.com/office/powerpoint/2010/main" val="3067681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t>Now let’s take a look at how Title II can support effective teaching strategies.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32</a:t>
            </a:fld>
            <a:endParaRPr lang="en-US" altLang="en-US"/>
          </a:p>
        </p:txBody>
      </p:sp>
    </p:spTree>
    <p:extLst>
      <p:ext uri="{BB962C8B-B14F-4D97-AF65-F5344CB8AC3E}">
        <p14:creationId xmlns:p14="http://schemas.microsoft.com/office/powerpoint/2010/main" val="1536898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effective teaching strategies listed under Title II allowable uses of funds include:</a:t>
            </a:r>
          </a:p>
          <a:p>
            <a:pPr marL="171450" indent="-171450">
              <a:buFont typeface="Arial" panose="020B0604020202020204" pitchFamily="34" charset="0"/>
              <a:buChar char="•"/>
            </a:pPr>
            <a:r>
              <a:rPr lang="en-US" dirty="0"/>
              <a:t>Effective teaching of English Language Learning</a:t>
            </a:r>
          </a:p>
          <a:p>
            <a:pPr marL="171450" indent="-171450">
              <a:buFont typeface="Arial" panose="020B0604020202020204" pitchFamily="34" charset="0"/>
              <a:buChar char="•"/>
            </a:pPr>
            <a:r>
              <a:rPr lang="en-US" dirty="0"/>
              <a:t>Effective teaching of children with disabilities</a:t>
            </a:r>
          </a:p>
          <a:p>
            <a:pPr marL="171450" indent="-171450">
              <a:buFont typeface="Arial" panose="020B0604020202020204" pitchFamily="34" charset="0"/>
              <a:buChar char="•"/>
            </a:pPr>
            <a:r>
              <a:rPr lang="en-US" dirty="0"/>
              <a:t>Increased knowledge and ability to teach early childhood</a:t>
            </a:r>
          </a:p>
          <a:p>
            <a:pPr marL="171450" indent="-171450">
              <a:buFont typeface="Arial" panose="020B0604020202020204" pitchFamily="34" charset="0"/>
              <a:buChar char="•"/>
            </a:pPr>
            <a:r>
              <a:rPr lang="en-US" dirty="0"/>
              <a:t>High-quality instruction of science, technology, engineering, and mathematics</a:t>
            </a:r>
          </a:p>
          <a:p>
            <a:pPr marL="171450" indent="-171450">
              <a:buFont typeface="Arial" panose="020B0604020202020204" pitchFamily="34" charset="0"/>
              <a:buChar char="•"/>
            </a:pPr>
            <a:r>
              <a:rPr lang="en-US" dirty="0"/>
              <a:t>Implementation of formative assessments</a:t>
            </a:r>
          </a:p>
          <a:p>
            <a:pPr marL="171450" indent="-171450">
              <a:buFont typeface="Arial" panose="020B0604020202020204" pitchFamily="34" charset="0"/>
              <a:buChar char="•"/>
            </a:pPr>
            <a:r>
              <a:rPr lang="en-US" dirty="0"/>
              <a:t>Instructional services provided by libraries</a:t>
            </a:r>
          </a:p>
          <a:p>
            <a:pPr marL="171450" indent="-171450">
              <a:buFont typeface="Arial" panose="020B0604020202020204" pitchFamily="34" charset="0"/>
              <a:buChar char="•"/>
            </a:pPr>
            <a:r>
              <a:rPr lang="en-US" dirty="0"/>
              <a:t>Effectively integrate technology into curricula and instruction</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33</a:t>
            </a:fld>
            <a:endParaRPr lang="en-US" altLang="en-US"/>
          </a:p>
        </p:txBody>
      </p:sp>
    </p:spTree>
    <p:extLst>
      <p:ext uri="{BB962C8B-B14F-4D97-AF65-F5344CB8AC3E}">
        <p14:creationId xmlns:p14="http://schemas.microsoft.com/office/powerpoint/2010/main" val="3593659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Arial" panose="020B0604020202020204" pitchFamily="34" charset="0"/>
                <a:cs typeface="Arial" panose="020B0604020202020204" pitchFamily="34" charset="0"/>
              </a:rPr>
              <a:t>Effectively integrating technology into curricula and instruction.</a:t>
            </a: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US" sz="1200" b="0" i="0" u="none" strike="noStrike" baseline="0" dirty="0">
                <a:solidFill>
                  <a:srgbClr val="000000"/>
                </a:solidFill>
                <a:latin typeface="Arial" panose="020B0604020202020204" pitchFamily="34" charset="0"/>
                <a:cs typeface="Arial" panose="020B0604020202020204" pitchFamily="34" charset="0"/>
              </a:rPr>
              <a:t>Example: Coaches might help educators learn to use selected devices, platforms, online assessments, or digital materials, or to implement technology-supported, content-specific instructional practice.</a:t>
            </a:r>
          </a:p>
          <a:p>
            <a:pPr marL="0" indent="0">
              <a:buNone/>
            </a:pPr>
            <a:r>
              <a:rPr lang="en-US" sz="1200" dirty="0">
                <a:solidFill>
                  <a:srgbClr val="000000"/>
                </a:solidFill>
                <a:latin typeface="Arial" panose="020B0604020202020204" pitchFamily="34" charset="0"/>
                <a:cs typeface="Arial" panose="020B0604020202020204" pitchFamily="34" charset="0"/>
              </a:rPr>
              <a:t>Title II can not be used to purchase technology such as laptops, servers, screens, projectors, TVs, headphones, or other equipment</a:t>
            </a:r>
            <a:endParaRPr lang="en-US" sz="12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34</a:t>
            </a:fld>
            <a:endParaRPr lang="en-US" altLang="en-US"/>
          </a:p>
        </p:txBody>
      </p:sp>
    </p:spTree>
    <p:extLst>
      <p:ext uri="{BB962C8B-B14F-4D97-AF65-F5344CB8AC3E}">
        <p14:creationId xmlns:p14="http://schemas.microsoft.com/office/powerpoint/2010/main" val="808313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solidFill>
                  <a:srgbClr val="000000"/>
                </a:solidFill>
              </a:rPr>
              <a:t>Charging Title II for an entire online PD system may not be allowable. All PD offerings would need to be Title II allowable and supplemental. </a:t>
            </a:r>
          </a:p>
          <a:p>
            <a:pPr marL="0" indent="0">
              <a:buNone/>
            </a:pPr>
            <a:r>
              <a:rPr lang="en-US" b="0" i="0" u="none" strike="noStrike" baseline="0" dirty="0">
                <a:solidFill>
                  <a:srgbClr val="000000"/>
                </a:solidFill>
              </a:rPr>
              <a:t>Please contact our office if </a:t>
            </a:r>
            <a:r>
              <a:rPr lang="en-US" dirty="0">
                <a:solidFill>
                  <a:srgbClr val="000000"/>
                </a:solidFill>
              </a:rPr>
              <a:t>your LEA is considering this option. </a:t>
            </a:r>
            <a:endParaRPr lang="en-US" b="0" i="0" u="none" strike="noStrike" baseline="0" dirty="0">
              <a:solidFill>
                <a:srgbClr val="000000"/>
              </a:solidFill>
            </a:endParaRPr>
          </a:p>
          <a:p>
            <a:pPr marL="0" marR="0" lvl="0" indent="0" algn="l" defTabSz="914400" rtl="0" eaLnBrk="0" fontAlgn="base" latinLnBrk="0" hangingPunct="0">
              <a:lnSpc>
                <a:spcPct val="100000"/>
              </a:lnSpc>
              <a:spcBef>
                <a:spcPts val="0"/>
              </a:spcBef>
              <a:spcAft>
                <a:spcPts val="1200"/>
              </a:spcAft>
              <a:buClrTx/>
              <a:buSzTx/>
              <a:buFontTx/>
              <a:buNone/>
              <a:tabLst/>
              <a:defRPr/>
            </a:pPr>
            <a:endParaRPr lang="en-US" b="0" i="0" u="none" strike="noStrike" baseline="0" dirty="0">
              <a:solidFill>
                <a:srgbClr val="000000"/>
              </a:solidFill>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35</a:t>
            </a:fld>
            <a:endParaRPr lang="en-US" altLang="en-US"/>
          </a:p>
        </p:txBody>
      </p:sp>
    </p:spTree>
    <p:extLst>
      <p:ext uri="{BB962C8B-B14F-4D97-AF65-F5344CB8AC3E}">
        <p14:creationId xmlns:p14="http://schemas.microsoft.com/office/powerpoint/2010/main" val="1425446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t>And the last category: Understanding and Supporting the Whole Child.</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36</a:t>
            </a:fld>
            <a:endParaRPr lang="en-US" altLang="en-US"/>
          </a:p>
        </p:txBody>
      </p:sp>
    </p:spTree>
    <p:extLst>
      <p:ext uri="{BB962C8B-B14F-4D97-AF65-F5344CB8AC3E}">
        <p14:creationId xmlns:p14="http://schemas.microsoft.com/office/powerpoint/2010/main" val="2646264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II uses of funds grouped under Understanding and Supporting the Whole Child are:</a:t>
            </a:r>
          </a:p>
          <a:p>
            <a:pPr marL="171450" indent="-171450">
              <a:buFont typeface="Arial" panose="020B0604020202020204" pitchFamily="34" charset="0"/>
              <a:buChar char="•"/>
            </a:pPr>
            <a:r>
              <a:rPr lang="en-US" dirty="0"/>
              <a:t>Career readiness education</a:t>
            </a:r>
          </a:p>
          <a:p>
            <a:pPr marL="171450" indent="-171450">
              <a:buFont typeface="Arial" panose="020B0604020202020204" pitchFamily="34" charset="0"/>
              <a:buChar char="•"/>
            </a:pPr>
            <a:r>
              <a:rPr lang="en-US" dirty="0"/>
              <a:t>Training to recognize and prevent sexual abuse</a:t>
            </a:r>
          </a:p>
          <a:p>
            <a:pPr marL="171450" indent="-171450">
              <a:buFont typeface="Arial" panose="020B0604020202020204" pitchFamily="34" charset="0"/>
              <a:buChar char="•"/>
            </a:pPr>
            <a:r>
              <a:rPr lang="en-US" dirty="0"/>
              <a:t>Instructional practices for gifted and talented students</a:t>
            </a:r>
          </a:p>
          <a:p>
            <a:pPr marL="171450" indent="-171450">
              <a:buFont typeface="Arial" panose="020B0604020202020204" pitchFamily="34" charset="0"/>
              <a:buChar char="•"/>
            </a:pPr>
            <a:r>
              <a:rPr lang="en-US" dirty="0"/>
              <a:t>Supporting students affected by trauma and/or mental illness</a:t>
            </a:r>
          </a:p>
          <a:p>
            <a:pPr marL="171450" marR="0" lvl="0" indent="-1714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dirty="0">
                <a:solidFill>
                  <a:schemeClr val="tx1"/>
                </a:solidFill>
                <a:latin typeface="Arial" panose="020B0604020202020204" pitchFamily="34" charset="0"/>
              </a:rPr>
              <a:t>S</a:t>
            </a:r>
            <a:r>
              <a:rPr lang="en-US" b="0" i="0" dirty="0">
                <a:solidFill>
                  <a:schemeClr val="tx1"/>
                </a:solidFill>
                <a:effectLst/>
                <a:latin typeface="Arial" panose="020B0604020202020204" pitchFamily="34" charset="0"/>
              </a:rPr>
              <a:t>chool conditions for student learning</a:t>
            </a:r>
            <a:endParaRPr lang="en-US" dirty="0">
              <a:solidFill>
                <a:schemeClr val="tx1"/>
              </a:solidFill>
            </a:endParaRP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37</a:t>
            </a:fld>
            <a:endParaRPr lang="en-US" altLang="en-US"/>
          </a:p>
        </p:txBody>
      </p:sp>
    </p:spTree>
    <p:extLst>
      <p:ext uri="{BB962C8B-B14F-4D97-AF65-F5344CB8AC3E}">
        <p14:creationId xmlns:p14="http://schemas.microsoft.com/office/powerpoint/2010/main" val="1861819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t>Supplement, Not Supplant</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38</a:t>
            </a:fld>
            <a:endParaRPr lang="en-US" altLang="en-US"/>
          </a:p>
        </p:txBody>
      </p:sp>
    </p:spTree>
    <p:extLst>
      <p:ext uri="{BB962C8B-B14F-4D97-AF65-F5344CB8AC3E}">
        <p14:creationId xmlns:p14="http://schemas.microsoft.com/office/powerpoint/2010/main" val="2366669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Funds made under this title shall be used to supplement, and not supplant, non-federal funds that would otherwise be used for activities authorized under this title. </a:t>
            </a:r>
          </a:p>
          <a:p>
            <a:pPr marL="0" indent="0">
              <a:buNone/>
            </a:pPr>
            <a:endParaRPr lang="en-US" sz="1200" dirty="0"/>
          </a:p>
          <a:p>
            <a:pPr marL="0" indent="0">
              <a:buNone/>
            </a:pPr>
            <a:r>
              <a:rPr lang="en-US" sz="1200" dirty="0"/>
              <a:t>The LEA may not use Title II funds to pay for activities that, in the absence of these funds, would be provided with state and local funds. </a:t>
            </a:r>
          </a:p>
          <a:p>
            <a:endParaRPr lang="en-US" dirty="0"/>
          </a:p>
          <a:p>
            <a:r>
              <a:rPr lang="en-US" dirty="0"/>
              <a:t>(For reference only: Georgia Title II, Part A Handbook p. 11)</a:t>
            </a:r>
          </a:p>
          <a:p>
            <a:pPr marL="0" indent="0">
              <a:buNone/>
            </a:pP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39</a:t>
            </a:fld>
            <a:endParaRPr lang="en-US" altLang="en-US"/>
          </a:p>
        </p:txBody>
      </p:sp>
    </p:spTree>
    <p:extLst>
      <p:ext uri="{BB962C8B-B14F-4D97-AF65-F5344CB8AC3E}">
        <p14:creationId xmlns:p14="http://schemas.microsoft.com/office/powerpoint/2010/main" val="367213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Let’s take a look at the framework. </a:t>
            </a:r>
          </a:p>
          <a:p>
            <a:pPr marL="0" indent="0">
              <a:buNone/>
            </a:pPr>
            <a:endParaRPr lang="en-US" dirty="0"/>
          </a:p>
          <a:p>
            <a:pPr marL="228600" indent="-228600">
              <a:buFont typeface="+mj-lt"/>
              <a:buAutoNum type="arabicPeriod"/>
            </a:pPr>
            <a:r>
              <a:rPr lang="en-US" dirty="0"/>
              <a:t>The first step when determining how to use Title II starts with local needs. Title II does not require LEAs to conduct a separate needs assessment; rather LEAs should use their data and Local Control and Accountability Plan (LCAP) process to identify their local needs. Title II is to address these needs. What we have seen in some situations is an LEA will look at the uses of funds for Title II and select an activity based on what they want at that time. The concern with this is that it may not be connected to a larger system-wide strategy, or maybe the professional development (PD) does not meet the Every Student Succeeds Act (ESSA) definition of PD. During Federal Program Monitoring reviews, the first question we ask when determining allowability is, “what are your needs? Based on what data?” The same goes for LEAs who are conducting equitable services for private schools. The use of Title II must be based on the needs at a system level, not an individual level; </a:t>
            </a:r>
          </a:p>
          <a:p>
            <a:pPr marL="228600" indent="-228600">
              <a:buFont typeface="+mj-lt"/>
              <a:buAutoNum type="arabicPeriod"/>
            </a:pPr>
            <a:endParaRPr lang="en-US" dirty="0"/>
          </a:p>
          <a:p>
            <a:pPr marL="228600" indent="-228600">
              <a:buFont typeface="+mj-lt"/>
              <a:buAutoNum type="arabicPeriod"/>
            </a:pPr>
            <a:r>
              <a:rPr lang="en-US" dirty="0"/>
              <a:t>Next, consider the highest impact strategy based on evidence;</a:t>
            </a:r>
          </a:p>
          <a:p>
            <a:pPr marL="228600" indent="-228600">
              <a:buFont typeface="+mj-lt"/>
              <a:buAutoNum type="arabicPeriod"/>
            </a:pPr>
            <a:endParaRPr lang="en-US" dirty="0"/>
          </a:p>
          <a:p>
            <a:pPr marL="228600" indent="-228600">
              <a:buFont typeface="+mj-lt"/>
              <a:buAutoNum type="arabicPeriod"/>
            </a:pPr>
            <a:r>
              <a:rPr lang="en-US" dirty="0"/>
              <a:t>LEAs are to develop a robust implementation plan. This can be incorporated into your LCAP, and the California Department of Education (CDE) encourages LEAS to incorporate their federal funds and activities into their LCAP. Doing so provides a more transparent and robust educational plan; </a:t>
            </a:r>
          </a:p>
          <a:p>
            <a:pPr marL="228600" indent="-228600">
              <a:buFont typeface="+mj-lt"/>
              <a:buAutoNum type="arabicPeriod"/>
            </a:pPr>
            <a:endParaRPr lang="en-US" dirty="0"/>
          </a:p>
          <a:p>
            <a:pPr marL="228600" indent="-228600">
              <a:buFont typeface="+mj-lt"/>
              <a:buAutoNum type="arabicPeriod"/>
            </a:pPr>
            <a:r>
              <a:rPr lang="en-US" dirty="0"/>
              <a:t>Provide adequate resources so the implementation is well-supported. Here is where LEAs can braid or blend their funding; and </a:t>
            </a:r>
          </a:p>
          <a:p>
            <a:pPr marL="228600" indent="-228600">
              <a:buFont typeface="+mj-lt"/>
              <a:buAutoNum type="arabicPeriod"/>
            </a:pPr>
            <a:endParaRPr lang="en-US" dirty="0"/>
          </a:p>
          <a:p>
            <a:pPr marL="228600" indent="-228600">
              <a:buFont typeface="+mj-lt"/>
              <a:buAutoNum type="arabicPeriod"/>
            </a:pPr>
            <a:r>
              <a:rPr lang="en-US" dirty="0"/>
              <a:t>Of course, LEAs should gather information regularly to examine the effectiveness of the strategy for next steps. </a:t>
            </a:r>
          </a:p>
          <a:p>
            <a:pPr marL="513116" indent="-513116">
              <a:buAutoNum type="arabicPeriod"/>
            </a:pPr>
            <a:endParaRPr lang="en-US" dirty="0"/>
          </a:p>
          <a:p>
            <a:pPr marL="0" indent="0">
              <a:buNone/>
            </a:pPr>
            <a:r>
              <a:rPr lang="en-US" dirty="0"/>
              <a:t>Using this framework will help to maximize Title II funds.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31599180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whether a fiscal expenditure </a:t>
            </a:r>
            <a:r>
              <a:rPr lang="en-US" b="1" dirty="0"/>
              <a:t>supplements and does not supplant</a:t>
            </a:r>
            <a:r>
              <a:rPr lang="en-US" dirty="0"/>
              <a:t>, school districts must run the following tests: </a:t>
            </a:r>
            <a:br>
              <a:rPr lang="en-US" dirty="0"/>
            </a:br>
            <a:endParaRPr lang="en-US" dirty="0"/>
          </a:p>
          <a:p>
            <a:r>
              <a:rPr lang="en-US" b="1" dirty="0"/>
              <a:t>Test I</a:t>
            </a:r>
            <a:r>
              <a:rPr lang="en-US" dirty="0"/>
              <a:t>: Are the services that the district wants to fund with ESSA funds required under state, local, or another federal law? If they are, then it is presumed to supplant. </a:t>
            </a:r>
          </a:p>
          <a:p>
            <a:r>
              <a:rPr lang="en-US" b="1" dirty="0"/>
              <a:t>Test II</a:t>
            </a:r>
            <a:r>
              <a:rPr lang="en-US" dirty="0"/>
              <a:t>: Were state or local funds used in the past to pay for these services? If they were, it is presumed to supplant. </a:t>
            </a:r>
          </a:p>
          <a:p>
            <a:r>
              <a:rPr lang="en-US" b="1" dirty="0"/>
              <a:t>Test III</a:t>
            </a:r>
            <a:r>
              <a:rPr lang="en-US" dirty="0"/>
              <a:t>:</a:t>
            </a:r>
            <a:r>
              <a:rPr lang="en-US" b="1" dirty="0"/>
              <a:t> </a:t>
            </a:r>
            <a:r>
              <a:rPr lang="en-US" dirty="0"/>
              <a:t>Are the same services being provided in other schools paid for with state or local funds? If they are, then it is presumed to supplant.</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40</a:t>
            </a:fld>
            <a:endParaRPr lang="en-US" altLang="en-US"/>
          </a:p>
        </p:txBody>
      </p:sp>
    </p:spTree>
    <p:extLst>
      <p:ext uri="{BB962C8B-B14F-4D97-AF65-F5344CB8AC3E}">
        <p14:creationId xmlns:p14="http://schemas.microsoft.com/office/powerpoint/2010/main" val="1248745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Arial" panose="020B0604020202020204" pitchFamily="34" charset="0"/>
                <a:cs typeface="Arial" panose="020B0604020202020204" pitchFamily="34" charset="0"/>
              </a:rPr>
              <a:t>For example, suppose that state law requires a minimum amount of state funding to be used for professional development to improve teacher knowledge of core academic subjects, which is an allowed use of local Title II, Part A funds.​</a:t>
            </a:r>
          </a:p>
          <a:p>
            <a:r>
              <a:rPr lang="en-US" sz="1200" dirty="0">
                <a:solidFill>
                  <a:srgbClr val="000000"/>
                </a:solidFill>
                <a:latin typeface="Arial" panose="020B0604020202020204" pitchFamily="34" charset="0"/>
                <a:cs typeface="Arial" panose="020B0604020202020204" pitchFamily="34" charset="0"/>
              </a:rPr>
              <a:t>​</a:t>
            </a:r>
          </a:p>
          <a:p>
            <a:r>
              <a:rPr lang="en-US" sz="1200" dirty="0">
                <a:solidFill>
                  <a:srgbClr val="000000"/>
                </a:solidFill>
                <a:latin typeface="Arial" panose="020B0604020202020204" pitchFamily="34" charset="0"/>
                <a:cs typeface="Arial" panose="020B0604020202020204" pitchFamily="34" charset="0"/>
              </a:rPr>
              <a:t>LEAs would be expected to expend the minimum amount of state funding on professional development, and only use Title II-A funding for supplemental professional development (above the minimum state-funded amount).​</a:t>
            </a:r>
          </a:p>
          <a:p>
            <a:r>
              <a:rPr lang="en-US" sz="1200" dirty="0">
                <a:solidFill>
                  <a:srgbClr val="000000"/>
                </a:solidFill>
                <a:latin typeface="Arial" panose="020B0604020202020204" pitchFamily="34" charset="0"/>
                <a:cs typeface="Arial" panose="020B0604020202020204" pitchFamily="34" charset="0"/>
              </a:rPr>
              <a:t>​</a:t>
            </a:r>
          </a:p>
          <a:p>
            <a:r>
              <a:rPr lang="en-US" sz="1200" dirty="0">
                <a:solidFill>
                  <a:srgbClr val="000000"/>
                </a:solidFill>
                <a:latin typeface="Arial" panose="020B0604020202020204" pitchFamily="34" charset="0"/>
                <a:cs typeface="Arial" panose="020B0604020202020204" pitchFamily="34" charset="0"/>
              </a:rPr>
              <a:t>The LEA could not count its Title II funds toward meeting the state law requirement, as that would be considered supplanting. ​</a:t>
            </a:r>
          </a:p>
          <a:p>
            <a:endParaRPr lang="en-US" sz="1200" dirty="0">
              <a:solidFill>
                <a:srgbClr val="000000"/>
              </a:solidFill>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(For reference only: Georgia Handbook p. 11; 2 CFR Section 200.403(d); ESEA/ESSA, Section 2301, 8521(c); FP Handbook; Audit Compliance Supplement; SBOE Rule Section 160-5-1-.22) ​</a:t>
            </a:r>
          </a:p>
          <a:p>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41</a:t>
            </a:fld>
            <a:endParaRPr lang="en-US" altLang="en-US"/>
          </a:p>
        </p:txBody>
      </p:sp>
    </p:spTree>
    <p:extLst>
      <p:ext uri="{BB962C8B-B14F-4D97-AF65-F5344CB8AC3E}">
        <p14:creationId xmlns:p14="http://schemas.microsoft.com/office/powerpoint/2010/main" val="2714651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Arial" panose="020B0604020202020204" pitchFamily="34" charset="0"/>
              </a:rPr>
              <a:t>If an LEA has a precipitous decline in financial resources, they may be able to use federal funds to supplement the loss in funding. </a:t>
            </a:r>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Arial" panose="020B0604020202020204" pitchFamily="34" charset="0"/>
              </a:rPr>
              <a:t>The ESSA does not define “precipitous.”</a:t>
            </a:r>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Arial" panose="020B0604020202020204" pitchFamily="34" charset="0"/>
              </a:rPr>
              <a:t>However, if there has been an abrupt, steep drop in financial resources available to support elementary or secondary education, this may be considered a precipitous decline.</a:t>
            </a:r>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Segoe UI" panose="020B0502040204020203" pitchFamily="34" charset="0"/>
              </a:rPr>
              <a:t>An LEA may rebut a presumption of supplanting by demonstrating that, absent the Title II funds, the LEA would not have paid for the cost. </a:t>
            </a:r>
            <a:r>
              <a:rPr lang="en-US" b="0" i="0" dirty="0">
                <a:solidFill>
                  <a:srgbClr val="000000"/>
                </a:solidFill>
                <a:effectLst/>
                <a:latin typeface="Segoe UI" panose="020B0502040204020203" pitchFamily="34" charset="0"/>
              </a:rPr>
              <a:t>​</a:t>
            </a:r>
            <a:br>
              <a:rPr lang="en-US" b="0" i="0" dirty="0">
                <a:solidFill>
                  <a:srgbClr val="000000"/>
                </a:solidFill>
                <a:effectLst/>
                <a:latin typeface="Segoe UI" panose="020B0502040204020203" pitchFamily="34" charset="0"/>
              </a:rPr>
            </a:br>
            <a:r>
              <a:rPr lang="en-US" b="0" i="0" dirty="0">
                <a:solidFill>
                  <a:srgbClr val="444444"/>
                </a:solidFill>
                <a:effectLst/>
                <a:latin typeface="Segoe UI" panose="020B0502040204020203" pitchFamily="34" charset="0"/>
              </a:rPr>
              <a:t>​</a:t>
            </a:r>
            <a:br>
              <a:rPr lang="en-US" b="0" i="0" dirty="0">
                <a:solidFill>
                  <a:srgbClr val="444444"/>
                </a:solidFill>
                <a:effectLst/>
                <a:latin typeface="Segoe UI" panose="020B0502040204020203" pitchFamily="34" charset="0"/>
              </a:rPr>
            </a:br>
            <a:r>
              <a:rPr lang="en-US" b="0" i="0" u="none" strike="noStrike" dirty="0">
                <a:solidFill>
                  <a:srgbClr val="000000"/>
                </a:solidFill>
                <a:effectLst/>
                <a:latin typeface="Segoe UI" panose="020B0502040204020203" pitchFamily="34" charset="0"/>
              </a:rPr>
              <a:t>For example, suppose that last year an LEA paid for a PD on reading interventions in its elementary and middle schools, but this year, due to a decline in non-federal resources, it is only offering the PD in elementary schools. If the LEA establishes that the decline in non-federal sources resulted in it being unable to continue the PD, that rebuts the presumption of supplanting based on the service being paid previously with non-federal funds, and Title II could pick up the supplemental PD costs. </a:t>
            </a:r>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Arial" panose="020B0604020202020204" pitchFamily="34" charset="0"/>
              </a:rPr>
              <a:t>Please reach out to the Title II office to discuss this. </a:t>
            </a:r>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Arial" panose="020B0604020202020204" pitchFamily="34" charset="0"/>
              </a:rPr>
              <a:t>(For reference only: https://oese.ed.gov/files/2020/06/CARES-Act-Programs-Maintenance-of-Effort-FAQ.pdf)</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42</a:t>
            </a:fld>
            <a:endParaRPr lang="en-US" altLang="en-US"/>
          </a:p>
        </p:txBody>
      </p:sp>
    </p:spTree>
    <p:extLst>
      <p:ext uri="{BB962C8B-B14F-4D97-AF65-F5344CB8AC3E}">
        <p14:creationId xmlns:p14="http://schemas.microsoft.com/office/powerpoint/2010/main" val="3283057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to consider</a:t>
            </a:r>
          </a:p>
          <a:p>
            <a:pPr marL="171450" indent="-171450">
              <a:buFont typeface="Arial" panose="020B0604020202020204" pitchFamily="34" charset="0"/>
              <a:buChar char="•"/>
            </a:pPr>
            <a:r>
              <a:rPr lang="en-US" dirty="0"/>
              <a:t>Is this reasonable and necessary?</a:t>
            </a:r>
          </a:p>
          <a:p>
            <a:pPr marL="171450" indent="-171450">
              <a:buFont typeface="Arial" panose="020B0604020202020204" pitchFamily="34" charset="0"/>
              <a:buChar char="•"/>
            </a:pPr>
            <a:r>
              <a:rPr lang="en-US" dirty="0"/>
              <a:t>Is this required?</a:t>
            </a:r>
          </a:p>
          <a:p>
            <a:pPr marL="171450" indent="-171450">
              <a:buFont typeface="Arial" panose="020B0604020202020204" pitchFamily="34" charset="0"/>
              <a:buChar char="•"/>
            </a:pPr>
            <a:r>
              <a:rPr lang="en-US" dirty="0"/>
              <a:t>How would this be paid for in the absence of Title II, Part A funds?</a:t>
            </a:r>
          </a:p>
          <a:p>
            <a:pPr marL="171450" indent="-171450">
              <a:buFont typeface="Arial" panose="020B0604020202020204" pitchFamily="34" charset="0"/>
              <a:buChar char="•"/>
            </a:pPr>
            <a:r>
              <a:rPr lang="en-US" dirty="0"/>
              <a:t>Which funding source paid for this last year?</a:t>
            </a:r>
          </a:p>
          <a:p>
            <a:pPr marL="171450" indent="-171450">
              <a:buFont typeface="Arial" panose="020B0604020202020204" pitchFamily="34" charset="0"/>
              <a:buChar char="•"/>
            </a:pPr>
            <a:r>
              <a:rPr lang="en-US" dirty="0"/>
              <a:t>Which areas of need were identified in the needs assessments (district and school levels)?</a:t>
            </a:r>
          </a:p>
          <a:p>
            <a:pPr marL="171450" indent="-171450">
              <a:buFont typeface="Arial" panose="020B0604020202020204" pitchFamily="34" charset="0"/>
              <a:buChar char="•"/>
            </a:pPr>
            <a:r>
              <a:rPr lang="en-US" dirty="0"/>
              <a:t>How can the district maximize funding?</a:t>
            </a:r>
          </a:p>
          <a:p>
            <a:pPr marL="171450" indent="-171450">
              <a:buFont typeface="Arial" panose="020B0604020202020204" pitchFamily="34" charset="0"/>
              <a:buChar char="•"/>
            </a:pPr>
            <a:r>
              <a:rPr lang="en-US" dirty="0"/>
              <a:t>Is this the best use of these funds?</a:t>
            </a:r>
          </a:p>
          <a:p>
            <a:pPr marL="171450" indent="-171450">
              <a:buFont typeface="Arial" panose="020B0604020202020204" pitchFamily="34" charset="0"/>
              <a:buChar char="•"/>
            </a:pPr>
            <a:r>
              <a:rPr lang="en-US" dirty="0"/>
              <a:t>How is the district coordinating programs?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43</a:t>
            </a:fld>
            <a:endParaRPr lang="en-US" altLang="en-US"/>
          </a:p>
        </p:txBody>
      </p:sp>
    </p:spTree>
    <p:extLst>
      <p:ext uri="{BB962C8B-B14F-4D97-AF65-F5344CB8AC3E}">
        <p14:creationId xmlns:p14="http://schemas.microsoft.com/office/powerpoint/2010/main" val="4125461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reminders</a:t>
            </a:r>
          </a:p>
          <a:p>
            <a:pPr marL="171450" indent="-171450">
              <a:buFont typeface="Arial" panose="020B0604020202020204" pitchFamily="34" charset="0"/>
              <a:buChar char="•"/>
            </a:pPr>
            <a:r>
              <a:rPr lang="en-US" dirty="0"/>
              <a:t>Not all allowable expenses are Impactful</a:t>
            </a:r>
            <a:endParaRPr lang="en-US" b="1" dirty="0"/>
          </a:p>
          <a:p>
            <a:pPr marL="628650" lvl="1" indent="-171450">
              <a:buFont typeface="Arial" panose="020B0604020202020204" pitchFamily="34" charset="0"/>
              <a:buChar char="•"/>
            </a:pPr>
            <a:r>
              <a:rPr lang="en-US" dirty="0"/>
              <a:t>Too costly</a:t>
            </a:r>
          </a:p>
          <a:p>
            <a:pPr marL="628650" lvl="1" indent="-171450">
              <a:buFont typeface="Arial" panose="020B0604020202020204" pitchFamily="34" charset="0"/>
              <a:buChar char="•"/>
            </a:pPr>
            <a:r>
              <a:rPr lang="en-US" dirty="0"/>
              <a:t>Failure to build capacity</a:t>
            </a:r>
          </a:p>
          <a:p>
            <a:pPr marL="628650" lvl="1" indent="-171450">
              <a:buFont typeface="Arial" panose="020B0604020202020204" pitchFamily="34" charset="0"/>
              <a:buChar char="•"/>
            </a:pPr>
            <a:r>
              <a:rPr lang="en-US" dirty="0"/>
              <a:t>Not using resources to support identified needs from needs assessment</a:t>
            </a:r>
          </a:p>
          <a:p>
            <a:pPr marL="171450" indent="-171450">
              <a:buFont typeface="Arial" panose="020B0604020202020204" pitchFamily="34" charset="0"/>
              <a:buChar char="•"/>
            </a:pPr>
            <a:r>
              <a:rPr lang="en-US" dirty="0"/>
              <a:t>Must be aligned to the needs assessment </a:t>
            </a:r>
          </a:p>
          <a:p>
            <a:pPr marL="171450" indent="-171450">
              <a:buFont typeface="Arial" panose="020B0604020202020204" pitchFamily="34" charset="0"/>
              <a:buChar char="•"/>
            </a:pPr>
            <a:r>
              <a:rPr lang="en-US" dirty="0"/>
              <a:t>Must be reasonable, allowable, and necessary</a:t>
            </a:r>
          </a:p>
          <a:p>
            <a:pPr marL="171450" indent="-171450">
              <a:buFont typeface="Arial" panose="020B0604020202020204" pitchFamily="34" charset="0"/>
              <a:buChar char="•"/>
            </a:pPr>
            <a:r>
              <a:rPr lang="en-US" dirty="0"/>
              <a:t>May not supplant</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44</a:t>
            </a:fld>
            <a:endParaRPr lang="en-US" altLang="en-US"/>
          </a:p>
        </p:txBody>
      </p:sp>
    </p:spTree>
    <p:extLst>
      <p:ext uri="{BB962C8B-B14F-4D97-AF65-F5344CB8AC3E}">
        <p14:creationId xmlns:p14="http://schemas.microsoft.com/office/powerpoint/2010/main" val="3904239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cs typeface="Arial"/>
              </a:rPr>
              <a:t>Contact and resources are found on the slide.</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45</a:t>
            </a:fld>
            <a:endParaRPr lang="en-US" altLang="en-US"/>
          </a:p>
        </p:txBody>
      </p:sp>
    </p:spTree>
    <p:extLst>
      <p:ext uri="{BB962C8B-B14F-4D97-AF65-F5344CB8AC3E}">
        <p14:creationId xmlns:p14="http://schemas.microsoft.com/office/powerpoint/2010/main" val="133087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maximize Title II, LEAs must engage in meaningful consultation with a broad range of educational partners which includes teachers, principals, families, paraprofessionals, community partners, and other specialized instructional support personnel. </a:t>
            </a:r>
          </a:p>
          <a:p>
            <a:endParaRPr lang="en-US" dirty="0"/>
          </a:p>
          <a:p>
            <a:r>
              <a:rPr lang="en-US" dirty="0"/>
              <a:t>Once needs have been identified, LEAs, along with educational partners through consultation, determine the approaches most likely to be effective. The Title II plan does not happen in isolation which is why CDE recommends federal funds and activities be included in the LCAP.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47365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a:cs typeface="Arial"/>
              </a:rPr>
              <a:t>The ESSA lists 16 authorized activities for Title II. We want to emphasize that LEAs must conduct their needs assessment through the LCAP process. The LEA can then determine what activities from Title II will support their goals and strategies. LEAs should not go directly to the use of funds and select what they would like. Furthermore, some of the activities listed under the use of funds have restrictions that make them difficult to implement.</a:t>
            </a: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63958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a:cs typeface="Arial"/>
              </a:rPr>
              <a:t>Here are the remaining authorized activities listed in ESSA for Title II. Again, you’ll notice that child abuse training is listed, and in California, this is a legal requirement at the State level, and using Title II funds may be supplanting. </a:t>
            </a:r>
          </a:p>
          <a:p>
            <a:pPr marL="0" marR="0" lvl="0" indent="0" algn="l" defTabSz="914400" rtl="0" eaLnBrk="0" fontAlgn="base" latinLnBrk="0" hangingPunct="0">
              <a:lnSpc>
                <a:spcPct val="100000"/>
              </a:lnSpc>
              <a:spcBef>
                <a:spcPts val="0"/>
              </a:spcBef>
              <a:spcAft>
                <a:spcPts val="1200"/>
              </a:spcAft>
              <a:buClrTx/>
              <a:buSzTx/>
              <a:buFontTx/>
              <a:buNone/>
              <a:tabLst/>
              <a:defRPr/>
            </a:pPr>
            <a:endParaRPr lang="en-US" dirty="0">
              <a:latin typeface="Arial"/>
              <a:cs typeface="Arial"/>
            </a:endParaRPr>
          </a:p>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a:cs typeface="Arial"/>
              </a:rPr>
              <a:t>In addition, please reach out to our office if you are using Title II funds or plan to use Title II funds to support class size reduction. </a:t>
            </a: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92895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a:cs typeface="Arial"/>
              </a:rPr>
              <a:t>We have condensed the 16 authorized uses of funds into 4 main themes in the areas of Professional Learning, Recruitment and Retention, Effective Teaching Strategies, and Understanding and Supporting the Whole Child. During today's Webinar, we will highlight and provide examples of the most common and impactful activities funded with Title II, Part A.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1292590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a:cs typeface="Arial"/>
              </a:rPr>
              <a:t>Professional Learning </a:t>
            </a:r>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4144102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dirty="0">
                <a:solidFill>
                  <a:schemeClr val="bg1"/>
                </a:solidFill>
              </a:rPr>
              <a:t>Tony Thurmond, </a:t>
            </a:r>
            <a:r>
              <a:rPr lang="en-US" altLang="en-US" sz="1100" dirty="0">
                <a:solidFill>
                  <a:schemeClr val="bg1"/>
                </a:solidFill>
              </a:rPr>
              <a:t>State Superintendent of Public Instruction				        California Department of Education</a:t>
            </a:r>
            <a:endParaRPr lang="en-US" altLang="en-US" sz="1200" b="1" dirty="0">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E361-7A9C-B4F0-B380-4212AB20A0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A3A35-9B28-86C6-E132-BB31A9A38199}"/>
              </a:ext>
            </a:extLst>
          </p:cNvPr>
          <p:cNvSpPr>
            <a:spLocks noGrp="1"/>
          </p:cNvSpPr>
          <p:nvPr>
            <p:ph type="dt" sz="half" idx="10"/>
          </p:nvPr>
        </p:nvSpPr>
        <p:spPr/>
        <p:txBody>
          <a:bodyPr/>
          <a:lstStyle/>
          <a:p>
            <a:pPr>
              <a:defRPr/>
            </a:pPr>
            <a:fld id="{2750CDC1-944D-48FD-91A9-13A256572382}" type="datetime1">
              <a:rPr lang="en-US" smtClean="0"/>
              <a:pPr>
                <a:defRPr/>
              </a:pPr>
              <a:t>6/6/2024</a:t>
            </a:fld>
            <a:endParaRPr lang="en-US"/>
          </a:p>
        </p:txBody>
      </p:sp>
      <p:sp>
        <p:nvSpPr>
          <p:cNvPr id="4" name="Footer Placeholder 3">
            <a:extLst>
              <a:ext uri="{FF2B5EF4-FFF2-40B4-BE49-F238E27FC236}">
                <a16:creationId xmlns:a16="http://schemas.microsoft.com/office/drawing/2014/main" id="{8E2D6C2A-73A8-195C-B25E-4182CAE4919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A452B2F-9A4B-BE1E-A7AE-E801F93C5E25}"/>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Tree>
    <p:extLst>
      <p:ext uri="{BB962C8B-B14F-4D97-AF65-F5344CB8AC3E}">
        <p14:creationId xmlns:p14="http://schemas.microsoft.com/office/powerpoint/2010/main" val="43024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E361-7A9C-B4F0-B380-4212AB20A059}"/>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99A3A35-9B28-86C6-E132-BB31A9A38199}"/>
              </a:ext>
            </a:extLst>
          </p:cNvPr>
          <p:cNvSpPr>
            <a:spLocks noGrp="1"/>
          </p:cNvSpPr>
          <p:nvPr>
            <p:ph type="dt" sz="half" idx="10"/>
          </p:nvPr>
        </p:nvSpPr>
        <p:spPr/>
        <p:txBody>
          <a:bodyPr/>
          <a:lstStyle/>
          <a:p>
            <a:pPr>
              <a:defRPr/>
            </a:pPr>
            <a:fld id="{2750CDC1-944D-48FD-91A9-13A256572382}" type="datetime1">
              <a:rPr lang="en-US" smtClean="0"/>
              <a:pPr>
                <a:defRPr/>
              </a:pPr>
              <a:t>6/6/2024</a:t>
            </a:fld>
            <a:endParaRPr lang="en-US"/>
          </a:p>
        </p:txBody>
      </p:sp>
      <p:sp>
        <p:nvSpPr>
          <p:cNvPr id="4" name="Footer Placeholder 3">
            <a:extLst>
              <a:ext uri="{FF2B5EF4-FFF2-40B4-BE49-F238E27FC236}">
                <a16:creationId xmlns:a16="http://schemas.microsoft.com/office/drawing/2014/main" id="{8E2D6C2A-73A8-195C-B25E-4182CAE4919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A452B2F-9A4B-BE1E-A7AE-E801F93C5E25}"/>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Tree>
    <p:extLst>
      <p:ext uri="{BB962C8B-B14F-4D97-AF65-F5344CB8AC3E}">
        <p14:creationId xmlns:p14="http://schemas.microsoft.com/office/powerpoint/2010/main" val="685037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6/6/2024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351497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6/6/2024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3688" y="0"/>
            <a:ext cx="8088311" cy="6858000"/>
          </a:xfrm>
          <a:solidFill>
            <a:schemeClr val="bg2"/>
          </a:solidFill>
        </p:spPr>
        <p:txBody>
          <a:bodyPr anchor="ctr"/>
          <a:lstStyle>
            <a:lvl1pPr>
              <a:lnSpc>
                <a:spcPct val="100000"/>
              </a:lnSpc>
              <a:spcBef>
                <a:spcPts val="120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6/6/2024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080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753BB5-94E3-DACB-20D5-843BAF8EB9B3}"/>
              </a:ext>
            </a:extLst>
          </p:cNvPr>
          <p:cNvSpPr/>
          <p:nvPr userDrawn="1"/>
        </p:nvSpPr>
        <p:spPr>
          <a:xfrm>
            <a:off x="0" y="0"/>
            <a:ext cx="12192000" cy="68770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6/6/2024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
        <p:nvSpPr>
          <p:cNvPr id="15" name="Rectangle: Rounded Corners 14">
            <a:extLst>
              <a:ext uri="{FF2B5EF4-FFF2-40B4-BE49-F238E27FC236}">
                <a16:creationId xmlns:a16="http://schemas.microsoft.com/office/drawing/2014/main" id="{704E7E1E-7208-F24C-2F86-114938D3F673}"/>
              </a:ext>
            </a:extLst>
          </p:cNvPr>
          <p:cNvSpPr/>
          <p:nvPr userDrawn="1"/>
        </p:nvSpPr>
        <p:spPr>
          <a:xfrm>
            <a:off x="1771055" y="788125"/>
            <a:ext cx="8686800" cy="5029200"/>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5925" y="1436485"/>
            <a:ext cx="6858000" cy="3657600"/>
          </a:xfrm>
        </p:spPr>
        <p:txBody>
          <a:bodyPr anchor="ctr" anchorCtr="0"/>
          <a:lstStyle>
            <a:lvl1pPr algn="ctr">
              <a:defRPr sz="3600" b="0">
                <a:solidFill>
                  <a:srgbClr val="FFFFFF"/>
                </a:solidFill>
              </a:defRPr>
            </a:lvl1pPr>
          </a:lstStyle>
          <a:p>
            <a:r>
              <a:rPr lang="en-US"/>
              <a:t>Click to edit Master title style</a:t>
            </a:r>
          </a:p>
        </p:txBody>
      </p:sp>
    </p:spTree>
    <p:extLst>
      <p:ext uri="{BB962C8B-B14F-4D97-AF65-F5344CB8AC3E}">
        <p14:creationId xmlns:p14="http://schemas.microsoft.com/office/powerpoint/2010/main" val="4192733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A4F3D6-7D7E-9320-8667-9B677D2E1FC9}"/>
              </a:ext>
            </a:extLst>
          </p:cNvPr>
          <p:cNvSpPr/>
          <p:nvPr userDrawn="1"/>
        </p:nvSpPr>
        <p:spPr>
          <a:xfrm>
            <a:off x="9525" y="-1"/>
            <a:ext cx="12252960" cy="52244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rot="5400000">
            <a:off x="6077927" y="-892964"/>
            <a:ext cx="63500" cy="12252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76318B4-D44D-41E1-8EEB-4ADF2A05EC19}"/>
              </a:ext>
            </a:extLst>
          </p:cNvPr>
          <p:cNvSpPr/>
          <p:nvPr/>
        </p:nvSpPr>
        <p:spPr>
          <a:xfrm>
            <a:off x="0" y="5257800"/>
            <a:ext cx="12252960" cy="1600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3FD63F68-5E38-2DD1-3C11-35D5952A631A}"/>
              </a:ext>
            </a:extLst>
          </p:cNvPr>
          <p:cNvSpPr>
            <a:spLocks noGrp="1"/>
          </p:cNvSpPr>
          <p:nvPr>
            <p:ph type="title"/>
          </p:nvPr>
        </p:nvSpPr>
        <p:spPr>
          <a:xfrm>
            <a:off x="1096963" y="287338"/>
            <a:ext cx="10058400" cy="1449387"/>
          </a:xfrm>
        </p:spPr>
        <p:txBody>
          <a:bodyPr/>
          <a:lstStyle/>
          <a:p>
            <a:r>
              <a:rPr lang="en-US" dirty="0"/>
              <a:t>Click to edit Master title style</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6/6/2024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81174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8004508"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7996371"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8113218" y="0"/>
            <a:ext cx="4050792" cy="685799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6/6/2024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dirty="0"/>
          </a:p>
        </p:txBody>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465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5_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D6FC62-5B63-47B1-9A42-D417C603F77F}"/>
              </a:ext>
            </a:extLst>
          </p:cNvPr>
          <p:cNvSpPr/>
          <p:nvPr/>
        </p:nvSpPr>
        <p:spPr>
          <a:xfrm>
            <a:off x="410786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76318B4-D44D-41E1-8EEB-4ADF2A05EC19}"/>
              </a:ext>
            </a:extLst>
          </p:cNvPr>
          <p:cNvSpPr/>
          <p:nvPr/>
        </p:nvSpPr>
        <p:spPr>
          <a:xfrm>
            <a:off x="4165581" y="0"/>
            <a:ext cx="8004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152" y="0"/>
            <a:ext cx="4050792" cy="685799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448214" y="374073"/>
            <a:ext cx="7291039" cy="1242291"/>
          </a:xfrm>
        </p:spPr>
        <p:txBody>
          <a:bodyPr/>
          <a:lstStyle>
            <a:lvl1pPr>
              <a:defRPr sz="3600" b="0">
                <a:solidFill>
                  <a:schemeClr val="tx1"/>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7A4FCBC9-78F8-A029-6599-7F5B9ADF20E0}"/>
              </a:ext>
            </a:extLst>
          </p:cNvPr>
          <p:cNvCxnSpPr/>
          <p:nvPr userDrawn="1"/>
        </p:nvCxnSpPr>
        <p:spPr>
          <a:xfrm>
            <a:off x="4424053" y="1630488"/>
            <a:ext cx="73152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4448214" y="1810327"/>
            <a:ext cx="7291039" cy="4494877"/>
          </a:xfrm>
        </p:spPr>
        <p:txBody>
          <a:bodyPr lIns="91440" rIns="91440">
            <a:normAutofit/>
          </a:bodyPr>
          <a:lstStyle>
            <a:lvl1pPr marL="0" indent="0">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6/6/2024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dirty="0"/>
          </a:p>
        </p:txBody>
      </p:sp>
    </p:spTree>
    <p:extLst>
      <p:ext uri="{BB962C8B-B14F-4D97-AF65-F5344CB8AC3E}">
        <p14:creationId xmlns:p14="http://schemas.microsoft.com/office/powerpoint/2010/main" val="2149880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7_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D6FC62-5B63-47B1-9A42-D417C603F77F}"/>
              </a:ext>
            </a:extLst>
          </p:cNvPr>
          <p:cNvSpPr/>
          <p:nvPr/>
        </p:nvSpPr>
        <p:spPr>
          <a:xfrm>
            <a:off x="410786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152" y="0"/>
            <a:ext cx="4050792" cy="685799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448214" y="374073"/>
            <a:ext cx="7291039" cy="1242291"/>
          </a:xfrm>
        </p:spPr>
        <p:txBody>
          <a:bodyPr/>
          <a:lstStyle>
            <a:lvl1pPr>
              <a:defRPr sz="3600" b="0">
                <a:solidFill>
                  <a:schemeClr val="tx1"/>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7A4FCBC9-78F8-A029-6599-7F5B9ADF20E0}"/>
              </a:ext>
            </a:extLst>
          </p:cNvPr>
          <p:cNvCxnSpPr/>
          <p:nvPr userDrawn="1"/>
        </p:nvCxnSpPr>
        <p:spPr>
          <a:xfrm>
            <a:off x="4424053" y="1630488"/>
            <a:ext cx="73152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4448214" y="1810327"/>
            <a:ext cx="7291039" cy="4494877"/>
          </a:xfrm>
        </p:spPr>
        <p:txBody>
          <a:bodyPr lIns="91440" rIns="91440">
            <a:normAutofit/>
          </a:bodyPr>
          <a:lstStyle>
            <a:lvl1pPr marL="0" indent="0">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6/6/2024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dirty="0"/>
          </a:p>
        </p:txBody>
      </p:sp>
    </p:spTree>
    <p:extLst>
      <p:ext uri="{BB962C8B-B14F-4D97-AF65-F5344CB8AC3E}">
        <p14:creationId xmlns:p14="http://schemas.microsoft.com/office/powerpoint/2010/main" val="279043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37F4-3375-0083-529C-217704669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BFAB5-F96D-2BCE-993D-18E986763B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D3E1C5-2DD1-24F8-76F6-4D428947704B}"/>
              </a:ext>
            </a:extLst>
          </p:cNvPr>
          <p:cNvSpPr>
            <a:spLocks noGrp="1"/>
          </p:cNvSpPr>
          <p:nvPr>
            <p:ph type="dt" sz="half" idx="10"/>
          </p:nvPr>
        </p:nvSpPr>
        <p:spPr/>
        <p:txBody>
          <a:bodyPr/>
          <a:lstStyle/>
          <a:p>
            <a:fld id="{88F493F3-9FF1-4AA9-88E7-DA78374C3A58}" type="datetimeFigureOut">
              <a:rPr lang="en-US" smtClean="0"/>
              <a:t>6/6/2024</a:t>
            </a:fld>
            <a:endParaRPr lang="en-US"/>
          </a:p>
        </p:txBody>
      </p:sp>
      <p:sp>
        <p:nvSpPr>
          <p:cNvPr id="5" name="Footer Placeholder 4">
            <a:extLst>
              <a:ext uri="{FF2B5EF4-FFF2-40B4-BE49-F238E27FC236}">
                <a16:creationId xmlns:a16="http://schemas.microsoft.com/office/drawing/2014/main" id="{6BC16D90-B6E9-2EA9-25F0-FAD8BD95D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FE494-9D59-B082-24C4-B5D20DD0B650}"/>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468531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D556-6D18-E313-EA21-A18A78AA3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C188D-2B04-A7FD-B424-F0AB071FC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494C6-800E-2090-075A-FACEE5AC3CD5}"/>
              </a:ext>
            </a:extLst>
          </p:cNvPr>
          <p:cNvSpPr>
            <a:spLocks noGrp="1"/>
          </p:cNvSpPr>
          <p:nvPr>
            <p:ph type="dt" sz="half" idx="10"/>
          </p:nvPr>
        </p:nvSpPr>
        <p:spPr/>
        <p:txBody>
          <a:bodyPr/>
          <a:lstStyle/>
          <a:p>
            <a:fld id="{88F493F3-9FF1-4AA9-88E7-DA78374C3A58}" type="datetimeFigureOut">
              <a:rPr lang="en-US" smtClean="0"/>
              <a:t>6/6/2024</a:t>
            </a:fld>
            <a:endParaRPr lang="en-US"/>
          </a:p>
        </p:txBody>
      </p:sp>
      <p:sp>
        <p:nvSpPr>
          <p:cNvPr id="5" name="Footer Placeholder 4">
            <a:extLst>
              <a:ext uri="{FF2B5EF4-FFF2-40B4-BE49-F238E27FC236}">
                <a16:creationId xmlns:a16="http://schemas.microsoft.com/office/drawing/2014/main" id="{C5AE3B65-D0F3-56A1-A8E7-020714278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AFCD2-46CA-F792-7B41-B137632EE606}"/>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23637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CC2-53AA-5E90-5EED-BC8DE34978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5AEA8-49B3-20CF-A438-0B236145B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FC223E-297D-5F14-B37E-3D995857CA8E}"/>
              </a:ext>
            </a:extLst>
          </p:cNvPr>
          <p:cNvSpPr>
            <a:spLocks noGrp="1"/>
          </p:cNvSpPr>
          <p:nvPr>
            <p:ph type="dt" sz="half" idx="10"/>
          </p:nvPr>
        </p:nvSpPr>
        <p:spPr/>
        <p:txBody>
          <a:bodyPr/>
          <a:lstStyle/>
          <a:p>
            <a:fld id="{88F493F3-9FF1-4AA9-88E7-DA78374C3A58}" type="datetimeFigureOut">
              <a:rPr lang="en-US" smtClean="0"/>
              <a:t>6/6/2024</a:t>
            </a:fld>
            <a:endParaRPr lang="en-US"/>
          </a:p>
        </p:txBody>
      </p:sp>
      <p:sp>
        <p:nvSpPr>
          <p:cNvPr id="5" name="Footer Placeholder 4">
            <a:extLst>
              <a:ext uri="{FF2B5EF4-FFF2-40B4-BE49-F238E27FC236}">
                <a16:creationId xmlns:a16="http://schemas.microsoft.com/office/drawing/2014/main" id="{17F3B438-C1B4-EC99-D6F9-55D35AD3A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1FEAA-8FF7-C77E-9280-BABAE3A03CD1}"/>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977452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7C59-1126-2657-02EE-EF7732098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B62A4-E5D8-2834-0550-5961A2224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67C928-0B7A-F2F1-BD9A-12D171B25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10A462-BD4A-1D00-170D-BDD777FCB843}"/>
              </a:ext>
            </a:extLst>
          </p:cNvPr>
          <p:cNvSpPr>
            <a:spLocks noGrp="1"/>
          </p:cNvSpPr>
          <p:nvPr>
            <p:ph type="dt" sz="half" idx="10"/>
          </p:nvPr>
        </p:nvSpPr>
        <p:spPr/>
        <p:txBody>
          <a:bodyPr/>
          <a:lstStyle/>
          <a:p>
            <a:fld id="{88F493F3-9FF1-4AA9-88E7-DA78374C3A58}" type="datetimeFigureOut">
              <a:rPr lang="en-US" smtClean="0"/>
              <a:t>6/6/2024</a:t>
            </a:fld>
            <a:endParaRPr lang="en-US"/>
          </a:p>
        </p:txBody>
      </p:sp>
      <p:sp>
        <p:nvSpPr>
          <p:cNvPr id="6" name="Footer Placeholder 5">
            <a:extLst>
              <a:ext uri="{FF2B5EF4-FFF2-40B4-BE49-F238E27FC236}">
                <a16:creationId xmlns:a16="http://schemas.microsoft.com/office/drawing/2014/main" id="{F063E63B-EAB0-7C77-C3B3-4F40F4056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C9C32-0FCF-C53E-20FC-DF3D53BBA0DA}"/>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582845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BFF6-C4D3-0B38-66E1-DC8FC53B6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24944E-BEF5-9876-9E5C-3D0C930A0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B69995-E15A-6A73-D9E3-AE3BD2A07A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E0EA9E-21F9-166A-84E7-341A3AA3F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8D5F7-D0E9-3438-EC4C-BF06D1BD82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CD4C1-7429-7101-E961-957F0E34B81D}"/>
              </a:ext>
            </a:extLst>
          </p:cNvPr>
          <p:cNvSpPr>
            <a:spLocks noGrp="1"/>
          </p:cNvSpPr>
          <p:nvPr>
            <p:ph type="dt" sz="half" idx="10"/>
          </p:nvPr>
        </p:nvSpPr>
        <p:spPr/>
        <p:txBody>
          <a:bodyPr/>
          <a:lstStyle/>
          <a:p>
            <a:fld id="{88F493F3-9FF1-4AA9-88E7-DA78374C3A58}" type="datetimeFigureOut">
              <a:rPr lang="en-US" smtClean="0"/>
              <a:t>6/6/2024</a:t>
            </a:fld>
            <a:endParaRPr lang="en-US"/>
          </a:p>
        </p:txBody>
      </p:sp>
      <p:sp>
        <p:nvSpPr>
          <p:cNvPr id="8" name="Footer Placeholder 7">
            <a:extLst>
              <a:ext uri="{FF2B5EF4-FFF2-40B4-BE49-F238E27FC236}">
                <a16:creationId xmlns:a16="http://schemas.microsoft.com/office/drawing/2014/main" id="{5123F13D-60FA-F149-EF21-046110AA2D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8B0559-62CA-4DE9-AE36-D84021570479}"/>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645302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9607-DB6F-2132-53E0-73CA3EBFEA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A25785-AA8D-E2A8-5743-4111264BC347}"/>
              </a:ext>
            </a:extLst>
          </p:cNvPr>
          <p:cNvSpPr>
            <a:spLocks noGrp="1"/>
          </p:cNvSpPr>
          <p:nvPr>
            <p:ph type="dt" sz="half" idx="10"/>
          </p:nvPr>
        </p:nvSpPr>
        <p:spPr/>
        <p:txBody>
          <a:bodyPr/>
          <a:lstStyle/>
          <a:p>
            <a:fld id="{88F493F3-9FF1-4AA9-88E7-DA78374C3A58}" type="datetimeFigureOut">
              <a:rPr lang="en-US" smtClean="0"/>
              <a:t>6/6/2024</a:t>
            </a:fld>
            <a:endParaRPr lang="en-US"/>
          </a:p>
        </p:txBody>
      </p:sp>
      <p:sp>
        <p:nvSpPr>
          <p:cNvPr id="4" name="Footer Placeholder 3">
            <a:extLst>
              <a:ext uri="{FF2B5EF4-FFF2-40B4-BE49-F238E27FC236}">
                <a16:creationId xmlns:a16="http://schemas.microsoft.com/office/drawing/2014/main" id="{C833DE30-6FE1-BB12-3AC2-80708F337A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CCD222-FA61-B465-4325-3018270E98D0}"/>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521623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28692-2FC1-F1D5-BFDB-7861B5392EE3}"/>
              </a:ext>
            </a:extLst>
          </p:cNvPr>
          <p:cNvSpPr>
            <a:spLocks noGrp="1"/>
          </p:cNvSpPr>
          <p:nvPr>
            <p:ph type="dt" sz="half" idx="10"/>
          </p:nvPr>
        </p:nvSpPr>
        <p:spPr/>
        <p:txBody>
          <a:bodyPr/>
          <a:lstStyle/>
          <a:p>
            <a:fld id="{88F493F3-9FF1-4AA9-88E7-DA78374C3A58}" type="datetimeFigureOut">
              <a:rPr lang="en-US" smtClean="0"/>
              <a:t>6/6/2024</a:t>
            </a:fld>
            <a:endParaRPr lang="en-US"/>
          </a:p>
        </p:txBody>
      </p:sp>
      <p:sp>
        <p:nvSpPr>
          <p:cNvPr id="3" name="Footer Placeholder 2">
            <a:extLst>
              <a:ext uri="{FF2B5EF4-FFF2-40B4-BE49-F238E27FC236}">
                <a16:creationId xmlns:a16="http://schemas.microsoft.com/office/drawing/2014/main" id="{46F8C3D3-F9BC-8894-CB15-019E90ED25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CA5EC7-89B8-944C-5328-9445F96B2739}"/>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085583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4C30-D54B-B0CA-4A70-A8BDEEB9B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F5DA2-768D-9274-BF9F-ADE69EFC0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C5291B-0B05-C68F-BD0D-65ABCB673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D5A4E-E0F2-77A4-D885-088AAECDA8F3}"/>
              </a:ext>
            </a:extLst>
          </p:cNvPr>
          <p:cNvSpPr>
            <a:spLocks noGrp="1"/>
          </p:cNvSpPr>
          <p:nvPr>
            <p:ph type="dt" sz="half" idx="10"/>
          </p:nvPr>
        </p:nvSpPr>
        <p:spPr/>
        <p:txBody>
          <a:bodyPr/>
          <a:lstStyle/>
          <a:p>
            <a:fld id="{88F493F3-9FF1-4AA9-88E7-DA78374C3A58}" type="datetimeFigureOut">
              <a:rPr lang="en-US" smtClean="0"/>
              <a:t>6/6/2024</a:t>
            </a:fld>
            <a:endParaRPr lang="en-US"/>
          </a:p>
        </p:txBody>
      </p:sp>
      <p:sp>
        <p:nvSpPr>
          <p:cNvPr id="6" name="Footer Placeholder 5">
            <a:extLst>
              <a:ext uri="{FF2B5EF4-FFF2-40B4-BE49-F238E27FC236}">
                <a16:creationId xmlns:a16="http://schemas.microsoft.com/office/drawing/2014/main" id="{0A08EC1F-ECF2-BAF5-3F46-91DEE85A5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FEAC0-71A1-3D49-ECD6-49701788A843}"/>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376779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A67E-F818-6245-CE60-88011E58D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B190F9-1D3F-CAD2-BCB8-3D0A164AB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5D185F-C040-0071-0299-1C66808C7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02EE3-BF3A-562E-516E-FBDEA6556265}"/>
              </a:ext>
            </a:extLst>
          </p:cNvPr>
          <p:cNvSpPr>
            <a:spLocks noGrp="1"/>
          </p:cNvSpPr>
          <p:nvPr>
            <p:ph type="dt" sz="half" idx="10"/>
          </p:nvPr>
        </p:nvSpPr>
        <p:spPr/>
        <p:txBody>
          <a:bodyPr/>
          <a:lstStyle/>
          <a:p>
            <a:fld id="{88F493F3-9FF1-4AA9-88E7-DA78374C3A58}" type="datetimeFigureOut">
              <a:rPr lang="en-US" smtClean="0"/>
              <a:t>6/6/2024</a:t>
            </a:fld>
            <a:endParaRPr lang="en-US"/>
          </a:p>
        </p:txBody>
      </p:sp>
      <p:sp>
        <p:nvSpPr>
          <p:cNvPr id="6" name="Footer Placeholder 5">
            <a:extLst>
              <a:ext uri="{FF2B5EF4-FFF2-40B4-BE49-F238E27FC236}">
                <a16:creationId xmlns:a16="http://schemas.microsoft.com/office/drawing/2014/main" id="{84DF29A4-5909-4258-40B3-FF8305D900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E80D6-814F-2B6E-BCA9-242F26E4F918}"/>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547023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D986-3951-5931-7DE5-AA74C045D7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E085C5-3275-8CAE-8549-30BE5801D1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2FFEE-3D2A-7FC4-F180-96B1F372E3C5}"/>
              </a:ext>
            </a:extLst>
          </p:cNvPr>
          <p:cNvSpPr>
            <a:spLocks noGrp="1"/>
          </p:cNvSpPr>
          <p:nvPr>
            <p:ph type="dt" sz="half" idx="10"/>
          </p:nvPr>
        </p:nvSpPr>
        <p:spPr/>
        <p:txBody>
          <a:bodyPr/>
          <a:lstStyle/>
          <a:p>
            <a:fld id="{88F493F3-9FF1-4AA9-88E7-DA78374C3A58}" type="datetimeFigureOut">
              <a:rPr lang="en-US" smtClean="0"/>
              <a:t>6/6/2024</a:t>
            </a:fld>
            <a:endParaRPr lang="en-US"/>
          </a:p>
        </p:txBody>
      </p:sp>
      <p:sp>
        <p:nvSpPr>
          <p:cNvPr id="5" name="Footer Placeholder 4">
            <a:extLst>
              <a:ext uri="{FF2B5EF4-FFF2-40B4-BE49-F238E27FC236}">
                <a16:creationId xmlns:a16="http://schemas.microsoft.com/office/drawing/2014/main" id="{CD35B60B-DC5A-5669-960C-C620E7251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79E5D-0D5E-8875-0272-B32841E3FE8E}"/>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38138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412AC9-5921-E038-A539-C79F052AB7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025E66-0349-94E4-45A4-163684EE93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72A42-6D8F-4DA8-2AC3-9B779AA95FDE}"/>
              </a:ext>
            </a:extLst>
          </p:cNvPr>
          <p:cNvSpPr>
            <a:spLocks noGrp="1"/>
          </p:cNvSpPr>
          <p:nvPr>
            <p:ph type="dt" sz="half" idx="10"/>
          </p:nvPr>
        </p:nvSpPr>
        <p:spPr/>
        <p:txBody>
          <a:bodyPr/>
          <a:lstStyle/>
          <a:p>
            <a:fld id="{88F493F3-9FF1-4AA9-88E7-DA78374C3A58}" type="datetimeFigureOut">
              <a:rPr lang="en-US" smtClean="0"/>
              <a:t>6/6/2024</a:t>
            </a:fld>
            <a:endParaRPr lang="en-US"/>
          </a:p>
        </p:txBody>
      </p:sp>
      <p:sp>
        <p:nvSpPr>
          <p:cNvPr id="5" name="Footer Placeholder 4">
            <a:extLst>
              <a:ext uri="{FF2B5EF4-FFF2-40B4-BE49-F238E27FC236}">
                <a16:creationId xmlns:a16="http://schemas.microsoft.com/office/drawing/2014/main" id="{D43F3425-156D-4A20-0C9A-9BAC90BF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1A378-21F6-DBFC-6907-F583DBF9E0AC}"/>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09219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6/6/2024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6/6/2024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lnSpc>
                <a:spcPct val="100000"/>
              </a:lnSpc>
              <a:spcBef>
                <a:spcPts val="0"/>
              </a:spcBef>
              <a:spcAft>
                <a:spcPts val="12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6/6/2024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6/6/2024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6/6/2024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6/6/2024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6/6/2024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91" r:id="rId10"/>
    <p:sldLayoutId id="2147483797" r:id="rId11"/>
    <p:sldLayoutId id="2147483796" r:id="rId12"/>
    <p:sldLayoutId id="2147483778" r:id="rId13"/>
    <p:sldLayoutId id="2147483793" r:id="rId14"/>
    <p:sldLayoutId id="2147483799" r:id="rId15"/>
    <p:sldLayoutId id="2147483795" r:id="rId16"/>
    <p:sldLayoutId id="2147483794" r:id="rId17"/>
    <p:sldLayoutId id="2147483798" r:id="rId18"/>
    <p:sldLayoutId id="2147483800" r:id="rId19"/>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100000"/>
        </a:lnSpc>
        <a:spcBef>
          <a:spcPts val="0"/>
        </a:spcBef>
        <a:spcAft>
          <a:spcPts val="12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1A588-FBFA-2B5D-E1F9-DAACE649BE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F01D05-19C5-F94E-30B2-BBFA4DB8E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46E0D-ADD4-96C0-6E7A-472EA603F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493F3-9FF1-4AA9-88E7-DA78374C3A58}" type="datetimeFigureOut">
              <a:rPr lang="en-US" smtClean="0"/>
              <a:t>6/6/2024</a:t>
            </a:fld>
            <a:endParaRPr lang="en-US"/>
          </a:p>
        </p:txBody>
      </p:sp>
      <p:sp>
        <p:nvSpPr>
          <p:cNvPr id="5" name="Footer Placeholder 4">
            <a:extLst>
              <a:ext uri="{FF2B5EF4-FFF2-40B4-BE49-F238E27FC236}">
                <a16:creationId xmlns:a16="http://schemas.microsoft.com/office/drawing/2014/main" id="{A2967BF1-A025-1D35-BEED-C68276DFDA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F4A50D-177E-6776-29F4-9FB3D36B6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45E71-45BC-4C44-91E1-D5BCD0B65582}" type="slidenum">
              <a:rPr lang="en-US" smtClean="0"/>
              <a:t>‹#›</a:t>
            </a:fld>
            <a:endParaRPr lang="en-US"/>
          </a:p>
        </p:txBody>
      </p:sp>
    </p:spTree>
    <p:extLst>
      <p:ext uri="{BB962C8B-B14F-4D97-AF65-F5344CB8AC3E}">
        <p14:creationId xmlns:p14="http://schemas.microsoft.com/office/powerpoint/2010/main" val="406045765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hyperlink" Target="mailto:join-Title-II@mlist.cde.ca.gov" TargetMode="External"/><Relationship Id="rId2" Type="http://schemas.openxmlformats.org/officeDocument/2006/relationships/slideLayout" Target="../slideLayouts/slideLayout19.xml"/><Relationship Id="rId1" Type="http://schemas.openxmlformats.org/officeDocument/2006/relationships/themeOverride" Target="../theme/themeOverride1.xml"/><Relationship Id="rId6" Type="http://schemas.openxmlformats.org/officeDocument/2006/relationships/hyperlink" Target="mailto:TitleII@cde.ca.gov" TargetMode="External"/><Relationship Id="rId5" Type="http://schemas.openxmlformats.org/officeDocument/2006/relationships/hyperlink" Target="https://www.cde.ca.gov/ci/pl/title2parta.asp"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00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528763"/>
          </a:xfrm>
        </p:spPr>
        <p:txBody>
          <a:bodyPr rtlCol="0">
            <a:normAutofit lnSpcReduction="10000"/>
          </a:bodyPr>
          <a:lstStyle/>
          <a:p>
            <a:pPr algn="ctr" eaLnBrk="1" fontAlgn="auto" hangingPunct="1">
              <a:lnSpc>
                <a:spcPct val="150000"/>
              </a:lnSpc>
              <a:defRPr/>
            </a:pPr>
            <a:r>
              <a:rPr lang="en-US" sz="2800" b="1" dirty="0">
                <a:solidFill>
                  <a:schemeClr val="tx1"/>
                </a:solidFill>
              </a:rPr>
              <a:t>Use of Funds Webinar</a:t>
            </a:r>
          </a:p>
          <a:p>
            <a:pPr algn="ctr" eaLnBrk="1" fontAlgn="auto" hangingPunct="1">
              <a:lnSpc>
                <a:spcPct val="150000"/>
              </a:lnSpc>
              <a:defRPr/>
            </a:pPr>
            <a:r>
              <a:rPr lang="en-US" sz="2800" b="1" dirty="0">
                <a:solidFill>
                  <a:schemeClr val="tx1"/>
                </a:solidFill>
              </a:rPr>
              <a:t>2023</a:t>
            </a:r>
          </a:p>
          <a:p>
            <a:pPr algn="ctr" eaLnBrk="1" fontAlgn="auto" hangingPunct="1">
              <a:lnSpc>
                <a:spcPct val="150000"/>
              </a:lnSpc>
              <a:defRPr/>
            </a:pPr>
            <a:endParaRPr lang="en-US" sz="2800" b="1" dirty="0">
              <a:solidFill>
                <a:schemeClr val="tx1"/>
              </a:solidFill>
              <a:cs typeface="Arial"/>
            </a:endParaRP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41E0-73BC-A2B3-5B6F-2093B27127AB}"/>
              </a:ext>
            </a:extLst>
          </p:cNvPr>
          <p:cNvSpPr>
            <a:spLocks noGrp="1"/>
          </p:cNvSpPr>
          <p:nvPr>
            <p:ph type="title"/>
          </p:nvPr>
        </p:nvSpPr>
        <p:spPr/>
        <p:txBody>
          <a:bodyPr/>
          <a:lstStyle/>
          <a:p>
            <a:r>
              <a:rPr lang="en-US" dirty="0"/>
              <a:t>Professional Development (1)</a:t>
            </a:r>
          </a:p>
        </p:txBody>
      </p:sp>
      <p:sp>
        <p:nvSpPr>
          <p:cNvPr id="3" name="Content Placeholder 2">
            <a:extLst>
              <a:ext uri="{FF2B5EF4-FFF2-40B4-BE49-F238E27FC236}">
                <a16:creationId xmlns:a16="http://schemas.microsoft.com/office/drawing/2014/main" id="{E0674818-AA09-89BA-A4C5-77214892C2D8}"/>
              </a:ext>
            </a:extLst>
          </p:cNvPr>
          <p:cNvSpPr>
            <a:spLocks noGrp="1"/>
          </p:cNvSpPr>
          <p:nvPr>
            <p:ph idx="1"/>
          </p:nvPr>
        </p:nvSpPr>
        <p:spPr/>
        <p:txBody>
          <a:bodyPr/>
          <a:lstStyle/>
          <a:p>
            <a:pPr marL="0" indent="0">
              <a:buNone/>
            </a:pPr>
            <a:r>
              <a:rPr lang="en-US" sz="2800" b="0" i="0" u="none" strike="noStrike" dirty="0">
                <a:solidFill>
                  <a:srgbClr val="000000"/>
                </a:solidFill>
                <a:effectLst/>
                <a:latin typeface="Arial" panose="020B0604020202020204" pitchFamily="34" charset="0"/>
              </a:rPr>
              <a:t>The Every Student Succeeds Act (ESSA) defines PD as activities that are sustained, intensive, collaborative, job-embedded, data-driven, personalized or based on information from an evaluation and support system, and classroom-focused rather than PD that stands alone and does not connect to a larger school-wide or individualized plan</a:t>
            </a:r>
            <a:r>
              <a:rPr lang="en-US" sz="2000" b="0" i="0" u="none" strike="noStrike" dirty="0">
                <a:solidFill>
                  <a:srgbClr val="000000"/>
                </a:solidFill>
                <a:effectLst/>
                <a:latin typeface="Arial" panose="020B0604020202020204" pitchFamily="34" charset="0"/>
              </a:rPr>
              <a:t>.</a:t>
            </a:r>
            <a:endParaRPr lang="en-US" sz="3200" dirty="0"/>
          </a:p>
          <a:p>
            <a:endParaRPr lang="en-US" dirty="0"/>
          </a:p>
        </p:txBody>
      </p:sp>
      <p:sp>
        <p:nvSpPr>
          <p:cNvPr id="4" name="Slide Number Placeholder 3">
            <a:extLst>
              <a:ext uri="{FF2B5EF4-FFF2-40B4-BE49-F238E27FC236}">
                <a16:creationId xmlns:a16="http://schemas.microsoft.com/office/drawing/2014/main" id="{70F97C49-F5B8-34F8-51A1-9BC1C18D483B}"/>
              </a:ext>
            </a:extLst>
          </p:cNvPr>
          <p:cNvSpPr>
            <a:spLocks noGrp="1"/>
          </p:cNvSpPr>
          <p:nvPr>
            <p:ph type="sldNum" sz="quarter" idx="12"/>
          </p:nvPr>
        </p:nvSpPr>
        <p:spPr/>
        <p:txBody>
          <a:bodyPr/>
          <a:lstStyle/>
          <a:p>
            <a:fld id="{4E637404-0BCF-4192-AEAE-F6A882F231C4}" type="slidenum">
              <a:rPr lang="en-US" altLang="en-US" smtClean="0"/>
              <a:pPr/>
              <a:t>10</a:t>
            </a:fld>
            <a:endParaRPr lang="en-US" altLang="en-US"/>
          </a:p>
        </p:txBody>
      </p:sp>
    </p:spTree>
    <p:extLst>
      <p:ext uri="{BB962C8B-B14F-4D97-AF65-F5344CB8AC3E}">
        <p14:creationId xmlns:p14="http://schemas.microsoft.com/office/powerpoint/2010/main" val="2358094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F72F67-E21F-D749-19AC-AEB26E1392FC}"/>
              </a:ext>
            </a:extLst>
          </p:cNvPr>
          <p:cNvSpPr>
            <a:spLocks noGrp="1"/>
          </p:cNvSpPr>
          <p:nvPr>
            <p:ph type="title"/>
          </p:nvPr>
        </p:nvSpPr>
        <p:spPr>
          <a:xfrm>
            <a:off x="282633" y="374073"/>
            <a:ext cx="3507971" cy="2170823"/>
          </a:xfrm>
        </p:spPr>
        <p:txBody>
          <a:bodyPr>
            <a:normAutofit/>
          </a:bodyPr>
          <a:lstStyle/>
          <a:p>
            <a:r>
              <a:rPr lang="en-US" sz="4400" dirty="0">
                <a:solidFill>
                  <a:srgbClr val="FFFFFF"/>
                </a:solidFill>
              </a:rPr>
              <a:t>Professional Development (2)</a:t>
            </a:r>
            <a:endParaRPr lang="en-US" sz="4400" dirty="0"/>
          </a:p>
        </p:txBody>
      </p:sp>
      <p:graphicFrame>
        <p:nvGraphicFramePr>
          <p:cNvPr id="20" name="Content Placeholder 2" descr="Instructional coaching&#10;professional learning communities&#10;principal leadership&#10;teacher leadership&#10;induction and mentoring">
            <a:extLst>
              <a:ext uri="{FF2B5EF4-FFF2-40B4-BE49-F238E27FC236}">
                <a16:creationId xmlns:a16="http://schemas.microsoft.com/office/drawing/2014/main" id="{22B5DD45-ABF4-BAF9-F088-075155C4C08C}"/>
              </a:ext>
            </a:extLst>
          </p:cNvPr>
          <p:cNvGraphicFramePr>
            <a:graphicFrameLocks/>
          </p:cNvGraphicFramePr>
          <p:nvPr>
            <p:extLst>
              <p:ext uri="{D42A27DB-BD31-4B8C-83A1-F6EECF244321}">
                <p14:modId xmlns:p14="http://schemas.microsoft.com/office/powerpoint/2010/main" val="402208047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83D5D22-A454-93AC-A973-861E64A127F3}"/>
              </a:ext>
            </a:extLst>
          </p:cNvPr>
          <p:cNvSpPr>
            <a:spLocks noGrp="1"/>
          </p:cNvSpPr>
          <p:nvPr>
            <p:ph type="sldNum" sz="quarter" idx="12"/>
          </p:nvPr>
        </p:nvSpPr>
        <p:spPr/>
        <p:txBody>
          <a:bodyPr/>
          <a:lstStyle/>
          <a:p>
            <a:fld id="{4E637404-0BCF-4192-AEAE-F6A882F231C4}" type="slidenum">
              <a:rPr lang="en-US" altLang="en-US" smtClean="0"/>
              <a:pPr/>
              <a:t>11</a:t>
            </a:fld>
            <a:endParaRPr lang="en-US" altLang="en-US"/>
          </a:p>
        </p:txBody>
      </p:sp>
      <p:sp>
        <p:nvSpPr>
          <p:cNvPr id="22" name="Content Placeholder 21" descr="Professional Development categories">
            <a:extLst>
              <a:ext uri="{FF2B5EF4-FFF2-40B4-BE49-F238E27FC236}">
                <a16:creationId xmlns:a16="http://schemas.microsoft.com/office/drawing/2014/main" id="{8E4C33A8-97F2-3F72-A7F3-41A4D700DC9E}"/>
              </a:ext>
            </a:extLst>
          </p:cNvPr>
          <p:cNvSpPr>
            <a:spLocks noGrp="1"/>
          </p:cNvSpPr>
          <p:nvPr>
            <p:ph idx="1"/>
          </p:nvPr>
        </p:nvSpPr>
        <p:spPr/>
        <p:txBody>
          <a:bodyPr/>
          <a:lstStyle/>
          <a:p>
            <a:endParaRPr lang="en-US" dirty="0"/>
          </a:p>
          <a:p>
            <a:endParaRPr lang="en-US" dirty="0"/>
          </a:p>
        </p:txBody>
      </p:sp>
      <p:graphicFrame>
        <p:nvGraphicFramePr>
          <p:cNvPr id="23" name="Content Placeholder 2" descr="Instructional Coaching&#10;Professional Learning Communities&#10;Principal Leadership&#10;Teacher Leadership&#10;Induction and Mentoring">
            <a:extLst>
              <a:ext uri="{FF2B5EF4-FFF2-40B4-BE49-F238E27FC236}">
                <a16:creationId xmlns:a16="http://schemas.microsoft.com/office/drawing/2014/main" id="{4F4AD2C2-3A21-4B07-8978-CAD4391A5CA0}"/>
              </a:ext>
            </a:extLst>
          </p:cNvPr>
          <p:cNvGraphicFramePr>
            <a:graphicFrameLocks/>
          </p:cNvGraphicFramePr>
          <p:nvPr>
            <p:extLst>
              <p:ext uri="{D42A27DB-BD31-4B8C-83A1-F6EECF244321}">
                <p14:modId xmlns:p14="http://schemas.microsoft.com/office/powerpoint/2010/main" val="1476296707"/>
              </p:ext>
            </p:extLst>
          </p:nvPr>
        </p:nvGraphicFramePr>
        <p:xfrm>
          <a:off x="4894263" y="792163"/>
          <a:ext cx="6797675" cy="56499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3913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43E0-2682-C43C-5DE5-0DEF17F9CDE4}"/>
              </a:ext>
            </a:extLst>
          </p:cNvPr>
          <p:cNvSpPr>
            <a:spLocks noGrp="1"/>
          </p:cNvSpPr>
          <p:nvPr>
            <p:ph type="title"/>
          </p:nvPr>
        </p:nvSpPr>
        <p:spPr/>
        <p:txBody>
          <a:bodyPr/>
          <a:lstStyle/>
          <a:p>
            <a:r>
              <a:rPr lang="en-US" dirty="0"/>
              <a:t>Principal Leadership (1)</a:t>
            </a:r>
          </a:p>
        </p:txBody>
      </p:sp>
      <p:sp>
        <p:nvSpPr>
          <p:cNvPr id="3" name="Content Placeholder 2">
            <a:extLst>
              <a:ext uri="{FF2B5EF4-FFF2-40B4-BE49-F238E27FC236}">
                <a16:creationId xmlns:a16="http://schemas.microsoft.com/office/drawing/2014/main" id="{2570B8E5-51C5-1C84-CD67-A47847B15A18}"/>
              </a:ext>
            </a:extLst>
          </p:cNvPr>
          <p:cNvSpPr>
            <a:spLocks noGrp="1"/>
          </p:cNvSpPr>
          <p:nvPr>
            <p:ph idx="1"/>
          </p:nvPr>
        </p:nvSpPr>
        <p:spPr/>
        <p:txBody>
          <a:bodyPr/>
          <a:lstStyle/>
          <a:p>
            <a:pPr marL="0" indent="0">
              <a:buNone/>
            </a:pPr>
            <a:r>
              <a:rPr lang="en-US" sz="2400" b="0" i="0" u="none" strike="noStrike" baseline="0" dirty="0">
                <a:solidFill>
                  <a:srgbClr val="000000"/>
                </a:solidFill>
              </a:rPr>
              <a:t>Principal leadership is second only to teaching among school-related factors as an influence on learning. </a:t>
            </a:r>
          </a:p>
          <a:p>
            <a:pPr marL="0" indent="0">
              <a:buNone/>
            </a:pPr>
            <a:r>
              <a:rPr lang="en-US" sz="2400" b="0" i="0" u="none" strike="noStrike" baseline="0" dirty="0">
                <a:solidFill>
                  <a:srgbClr val="000000"/>
                </a:solidFill>
              </a:rPr>
              <a:t>Effective pre-service and in-service principal training programs should be aligned with the California Professional Standards for Education Leaders and may include high-quality mentoring and coaching, peer observations, visits to other schools, principal's networks, and conferences, participation in PD with teachers, and guided “walk-throughs” of schools to look at practices in classrooms and consider how to evaluate/improve learning and teaching. </a:t>
            </a:r>
          </a:p>
          <a:p>
            <a:pPr marL="0" indent="0">
              <a:buNone/>
            </a:pPr>
            <a:endParaRPr lang="en-US" sz="18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AB57342-29D1-09D0-19E6-6F48CB31EC38}"/>
              </a:ext>
            </a:extLst>
          </p:cNvPr>
          <p:cNvSpPr>
            <a:spLocks noGrp="1"/>
          </p:cNvSpPr>
          <p:nvPr>
            <p:ph type="sldNum" sz="quarter" idx="12"/>
          </p:nvPr>
        </p:nvSpPr>
        <p:spPr/>
        <p:txBody>
          <a:bodyPr/>
          <a:lstStyle/>
          <a:p>
            <a:fld id="{4E637404-0BCF-4192-AEAE-F6A882F231C4}" type="slidenum">
              <a:rPr lang="en-US" altLang="en-US" smtClean="0"/>
              <a:pPr/>
              <a:t>12</a:t>
            </a:fld>
            <a:endParaRPr lang="en-US" altLang="en-US"/>
          </a:p>
        </p:txBody>
      </p:sp>
    </p:spTree>
    <p:extLst>
      <p:ext uri="{BB962C8B-B14F-4D97-AF65-F5344CB8AC3E}">
        <p14:creationId xmlns:p14="http://schemas.microsoft.com/office/powerpoint/2010/main" val="315504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43E0-2682-C43C-5DE5-0DEF17F9CDE4}"/>
              </a:ext>
            </a:extLst>
          </p:cNvPr>
          <p:cNvSpPr>
            <a:spLocks noGrp="1"/>
          </p:cNvSpPr>
          <p:nvPr>
            <p:ph type="title"/>
          </p:nvPr>
        </p:nvSpPr>
        <p:spPr/>
        <p:txBody>
          <a:bodyPr/>
          <a:lstStyle/>
          <a:p>
            <a:r>
              <a:rPr lang="en-US" dirty="0"/>
              <a:t>Principal Leadership (2)</a:t>
            </a:r>
          </a:p>
        </p:txBody>
      </p:sp>
      <p:sp>
        <p:nvSpPr>
          <p:cNvPr id="3" name="Content Placeholder 2">
            <a:extLst>
              <a:ext uri="{FF2B5EF4-FFF2-40B4-BE49-F238E27FC236}">
                <a16:creationId xmlns:a16="http://schemas.microsoft.com/office/drawing/2014/main" id="{2570B8E5-51C5-1C84-CD67-A47847B15A18}"/>
              </a:ext>
            </a:extLst>
          </p:cNvPr>
          <p:cNvSpPr>
            <a:spLocks noGrp="1"/>
          </p:cNvSpPr>
          <p:nvPr>
            <p:ph idx="1"/>
          </p:nvPr>
        </p:nvSpPr>
        <p:spPr/>
        <p:txBody>
          <a:bodyPr/>
          <a:lstStyle/>
          <a:p>
            <a:pPr marL="0" indent="0">
              <a:buNone/>
            </a:pPr>
            <a:r>
              <a:rPr lang="en-US" sz="2400" dirty="0">
                <a:solidFill>
                  <a:srgbClr val="000000"/>
                </a:solidFill>
              </a:rPr>
              <a:t>Based on the data, an LEA conducted a root causes analysis to better understand why certain sites had high turnover compared to other sites. All sites were Title I and had similar demographics. The LEA discovered that the effectiveness of the principal at certain sites was contributing to the turnover.</a:t>
            </a:r>
          </a:p>
          <a:p>
            <a:pPr marL="0" indent="0">
              <a:buNone/>
            </a:pPr>
            <a:r>
              <a:rPr lang="en-US" sz="2400" b="0" i="0" u="none" strike="noStrike" baseline="0" dirty="0">
                <a:solidFill>
                  <a:srgbClr val="000000"/>
                </a:solidFill>
              </a:rPr>
              <a:t>The LEA developed a 3–4-year plan focused on coach up or coach out. </a:t>
            </a:r>
          </a:p>
          <a:p>
            <a:pPr marL="0" indent="0">
              <a:buNone/>
            </a:pPr>
            <a:r>
              <a:rPr lang="en-US" sz="2400" b="0" i="0" u="none" strike="noStrike" baseline="0" dirty="0">
                <a:solidFill>
                  <a:srgbClr val="000000"/>
                </a:solidFill>
              </a:rPr>
              <a:t>Title II was used to </a:t>
            </a:r>
            <a:r>
              <a:rPr lang="en-US" sz="2400" dirty="0">
                <a:solidFill>
                  <a:srgbClr val="000000"/>
                </a:solidFill>
              </a:rPr>
              <a:t>hire site-based principal coaches. The coaching was intensive and focused on instructional leadership. </a:t>
            </a:r>
          </a:p>
          <a:p>
            <a:pPr marL="0" indent="0">
              <a:buNone/>
            </a:pPr>
            <a:endParaRPr lang="en-US" sz="18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AB57342-29D1-09D0-19E6-6F48CB31EC38}"/>
              </a:ext>
            </a:extLst>
          </p:cNvPr>
          <p:cNvSpPr>
            <a:spLocks noGrp="1"/>
          </p:cNvSpPr>
          <p:nvPr>
            <p:ph type="sldNum" sz="quarter" idx="12"/>
          </p:nvPr>
        </p:nvSpPr>
        <p:spPr/>
        <p:txBody>
          <a:bodyPr/>
          <a:lstStyle/>
          <a:p>
            <a:fld id="{4E637404-0BCF-4192-AEAE-F6A882F231C4}" type="slidenum">
              <a:rPr lang="en-US" altLang="en-US" smtClean="0"/>
              <a:pPr/>
              <a:t>13</a:t>
            </a:fld>
            <a:endParaRPr lang="en-US" altLang="en-US"/>
          </a:p>
        </p:txBody>
      </p:sp>
    </p:spTree>
    <p:extLst>
      <p:ext uri="{BB962C8B-B14F-4D97-AF65-F5344CB8AC3E}">
        <p14:creationId xmlns:p14="http://schemas.microsoft.com/office/powerpoint/2010/main" val="3802329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DEF0-9A2F-D65B-53A0-AA1DD2346E41}"/>
              </a:ext>
            </a:extLst>
          </p:cNvPr>
          <p:cNvSpPr>
            <a:spLocks noGrp="1"/>
          </p:cNvSpPr>
          <p:nvPr>
            <p:ph type="title"/>
          </p:nvPr>
        </p:nvSpPr>
        <p:spPr/>
        <p:txBody>
          <a:bodyPr/>
          <a:lstStyle/>
          <a:p>
            <a:r>
              <a:rPr lang="en-US" dirty="0"/>
              <a:t>Teacher Leadership</a:t>
            </a:r>
          </a:p>
        </p:txBody>
      </p:sp>
      <p:sp>
        <p:nvSpPr>
          <p:cNvPr id="3" name="Content Placeholder 2">
            <a:extLst>
              <a:ext uri="{FF2B5EF4-FFF2-40B4-BE49-F238E27FC236}">
                <a16:creationId xmlns:a16="http://schemas.microsoft.com/office/drawing/2014/main" id="{F1A51E49-1CD3-C962-3818-DBAFF2A30DC2}"/>
              </a:ext>
            </a:extLst>
          </p:cNvPr>
          <p:cNvSpPr>
            <a:spLocks noGrp="1"/>
          </p:cNvSpPr>
          <p:nvPr>
            <p:ph idx="1"/>
          </p:nvPr>
        </p:nvSpPr>
        <p:spPr/>
        <p:txBody>
          <a:bodyPr/>
          <a:lstStyle/>
          <a:p>
            <a:pPr marL="0" indent="0">
              <a:buNone/>
            </a:pPr>
            <a:r>
              <a:rPr lang="en-US" sz="2400" b="0" i="0" u="none" strike="noStrike" baseline="0" dirty="0">
                <a:solidFill>
                  <a:srgbClr val="000000"/>
                </a:solidFill>
              </a:rPr>
              <a:t>Teacher leadership career pathways enable individual teachers to extend the reach of their expertise beyond their own classrooms. </a:t>
            </a:r>
          </a:p>
          <a:p>
            <a:pPr marL="0" indent="0">
              <a:buNone/>
            </a:pPr>
            <a:r>
              <a:rPr lang="en-US" sz="2400" b="0" i="0" u="none" strike="noStrike" baseline="0" dirty="0">
                <a:solidFill>
                  <a:srgbClr val="000000"/>
                </a:solidFill>
              </a:rPr>
              <a:t>The use of teacher leaders, rather than vendors, to perform coaching services related to instruction, curriculum, or data provides incentives for teachers, builds upon strengths, and fosters a more cohesive staff climate and culture while building LEA capacity to increase student learning and student achievement. </a:t>
            </a:r>
          </a:p>
          <a:p>
            <a:pPr marL="0" indent="0">
              <a:buNone/>
            </a:pPr>
            <a:endParaRPr lang="en-US" sz="18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CE6EA3F-5DFB-0FE5-ECE7-48CDEEFC3CD9}"/>
              </a:ext>
            </a:extLst>
          </p:cNvPr>
          <p:cNvSpPr>
            <a:spLocks noGrp="1"/>
          </p:cNvSpPr>
          <p:nvPr>
            <p:ph type="sldNum" sz="quarter" idx="12"/>
          </p:nvPr>
        </p:nvSpPr>
        <p:spPr/>
        <p:txBody>
          <a:bodyPr/>
          <a:lstStyle/>
          <a:p>
            <a:fld id="{4E637404-0BCF-4192-AEAE-F6A882F231C4}" type="slidenum">
              <a:rPr lang="en-US" altLang="en-US" smtClean="0"/>
              <a:pPr/>
              <a:t>14</a:t>
            </a:fld>
            <a:endParaRPr lang="en-US" altLang="en-US"/>
          </a:p>
        </p:txBody>
      </p:sp>
    </p:spTree>
    <p:extLst>
      <p:ext uri="{BB962C8B-B14F-4D97-AF65-F5344CB8AC3E}">
        <p14:creationId xmlns:p14="http://schemas.microsoft.com/office/powerpoint/2010/main" val="2017826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DA75-10B4-D5D2-A2D8-6243D25C0539}"/>
              </a:ext>
            </a:extLst>
          </p:cNvPr>
          <p:cNvSpPr>
            <a:spLocks noGrp="1"/>
          </p:cNvSpPr>
          <p:nvPr>
            <p:ph type="title"/>
          </p:nvPr>
        </p:nvSpPr>
        <p:spPr/>
        <p:txBody>
          <a:bodyPr/>
          <a:lstStyle/>
          <a:p>
            <a:r>
              <a:rPr lang="en-US" dirty="0"/>
              <a:t>Induction and Mentoring</a:t>
            </a:r>
          </a:p>
        </p:txBody>
      </p:sp>
      <p:sp>
        <p:nvSpPr>
          <p:cNvPr id="3" name="Content Placeholder 2">
            <a:extLst>
              <a:ext uri="{FF2B5EF4-FFF2-40B4-BE49-F238E27FC236}">
                <a16:creationId xmlns:a16="http://schemas.microsoft.com/office/drawing/2014/main" id="{875E4692-6AC3-2309-9BB5-D8BC5DA6A6F8}"/>
              </a:ext>
            </a:extLst>
          </p:cNvPr>
          <p:cNvSpPr>
            <a:spLocks noGrp="1"/>
          </p:cNvSpPr>
          <p:nvPr>
            <p:ph idx="1"/>
          </p:nvPr>
        </p:nvSpPr>
        <p:spPr/>
        <p:txBody>
          <a:bodyPr/>
          <a:lstStyle/>
          <a:p>
            <a:pPr marL="0" indent="0">
              <a:buNone/>
            </a:pPr>
            <a:r>
              <a:rPr lang="en-US" sz="2400" b="0" i="0" u="none" strike="noStrike" baseline="0" dirty="0">
                <a:solidFill>
                  <a:srgbClr val="000000"/>
                </a:solidFill>
              </a:rPr>
              <a:t>High-quality mentoring and induction programs provide new teachers with PD, research-based resources, and formative assessment tools for beginning teachers, mentors, and school leaders, as well as technical assistance and capacity building for program leaders. </a:t>
            </a:r>
          </a:p>
          <a:p>
            <a:pPr marL="0" indent="0">
              <a:buNone/>
            </a:pPr>
            <a:r>
              <a:rPr lang="en-US" sz="2400" b="0" i="0" u="none" strike="noStrike" baseline="0" dirty="0">
                <a:solidFill>
                  <a:srgbClr val="000000"/>
                </a:solidFill>
              </a:rPr>
              <a:t>In successful models, full-time mentors are carefully selected and receive more than 100 hours of training annually. Teachers receive two years of coaching, meeting with their assigned mentors weekly for a minimum of 180 minutes per month. Mentors and teachers work through a system of formative assessments, including tools to guide observation cycles and to develop teachers’ skills in lesson planning and analyzing student work. </a:t>
            </a:r>
          </a:p>
          <a:p>
            <a:pPr marL="0" indent="0">
              <a:buNone/>
            </a:pPr>
            <a:r>
              <a:rPr lang="en-US" sz="2400" b="0" i="0" u="none" strike="noStrike" baseline="0" dirty="0">
                <a:solidFill>
                  <a:srgbClr val="000000"/>
                </a:solidFill>
              </a:rPr>
              <a:t>  </a:t>
            </a:r>
          </a:p>
          <a:p>
            <a:endParaRPr lang="en-US" dirty="0"/>
          </a:p>
        </p:txBody>
      </p:sp>
      <p:sp>
        <p:nvSpPr>
          <p:cNvPr id="4" name="Slide Number Placeholder 3">
            <a:extLst>
              <a:ext uri="{FF2B5EF4-FFF2-40B4-BE49-F238E27FC236}">
                <a16:creationId xmlns:a16="http://schemas.microsoft.com/office/drawing/2014/main" id="{B2C3C138-7B1C-EFA9-9CD4-81F2CF2B3746}"/>
              </a:ext>
            </a:extLst>
          </p:cNvPr>
          <p:cNvSpPr>
            <a:spLocks noGrp="1"/>
          </p:cNvSpPr>
          <p:nvPr>
            <p:ph type="sldNum" sz="quarter" idx="12"/>
          </p:nvPr>
        </p:nvSpPr>
        <p:spPr/>
        <p:txBody>
          <a:bodyPr/>
          <a:lstStyle/>
          <a:p>
            <a:fld id="{4E637404-0BCF-4192-AEAE-F6A882F231C4}" type="slidenum">
              <a:rPr lang="en-US" altLang="en-US" smtClean="0"/>
              <a:pPr/>
              <a:t>15</a:t>
            </a:fld>
            <a:endParaRPr lang="en-US" altLang="en-US"/>
          </a:p>
        </p:txBody>
      </p:sp>
    </p:spTree>
    <p:extLst>
      <p:ext uri="{BB962C8B-B14F-4D97-AF65-F5344CB8AC3E}">
        <p14:creationId xmlns:p14="http://schemas.microsoft.com/office/powerpoint/2010/main" val="3965598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F0D77-A334-F3D4-0098-B47B63544714}"/>
              </a:ext>
            </a:extLst>
          </p:cNvPr>
          <p:cNvSpPr>
            <a:spLocks noGrp="1"/>
          </p:cNvSpPr>
          <p:nvPr>
            <p:ph type="title"/>
          </p:nvPr>
        </p:nvSpPr>
        <p:spPr/>
        <p:txBody>
          <a:bodyPr>
            <a:normAutofit/>
          </a:bodyPr>
          <a:lstStyle/>
          <a:p>
            <a:r>
              <a:rPr lang="en-US" sz="4400" dirty="0"/>
              <a:t>Professional Development Activities (1)</a:t>
            </a:r>
          </a:p>
        </p:txBody>
      </p:sp>
      <p:graphicFrame>
        <p:nvGraphicFramePr>
          <p:cNvPr id="5" name="Table 5" descr="Table of professional development activities">
            <a:extLst>
              <a:ext uri="{FF2B5EF4-FFF2-40B4-BE49-F238E27FC236}">
                <a16:creationId xmlns:a16="http://schemas.microsoft.com/office/drawing/2014/main" id="{84EABF42-F57D-71FE-A45D-5C46AD09EBA6}"/>
              </a:ext>
            </a:extLst>
          </p:cNvPr>
          <p:cNvGraphicFramePr>
            <a:graphicFrameLocks noGrp="1"/>
          </p:cNvGraphicFramePr>
          <p:nvPr>
            <p:ph idx="1"/>
            <p:extLst>
              <p:ext uri="{D42A27DB-BD31-4B8C-83A1-F6EECF244321}">
                <p14:modId xmlns:p14="http://schemas.microsoft.com/office/powerpoint/2010/main" val="14544772"/>
              </p:ext>
            </p:extLst>
          </p:nvPr>
        </p:nvGraphicFramePr>
        <p:xfrm>
          <a:off x="1071278" y="1734960"/>
          <a:ext cx="10058400" cy="41452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4263011121"/>
                    </a:ext>
                  </a:extLst>
                </a:gridCol>
                <a:gridCol w="5029200">
                  <a:extLst>
                    <a:ext uri="{9D8B030D-6E8A-4147-A177-3AD203B41FA5}">
                      <a16:colId xmlns:a16="http://schemas.microsoft.com/office/drawing/2014/main" val="2648327482"/>
                    </a:ext>
                  </a:extLst>
                </a:gridCol>
              </a:tblGrid>
              <a:tr h="370840">
                <a:tc>
                  <a:txBody>
                    <a:bodyPr/>
                    <a:lstStyle/>
                    <a:p>
                      <a:r>
                        <a:rPr lang="en-US" sz="2400" dirty="0"/>
                        <a:t>Eligible Activities</a:t>
                      </a:r>
                    </a:p>
                  </a:txBody>
                  <a:tcPr/>
                </a:tc>
                <a:tc>
                  <a:txBody>
                    <a:bodyPr/>
                    <a:lstStyle/>
                    <a:p>
                      <a:r>
                        <a:rPr lang="en-US" sz="2400" dirty="0"/>
                        <a:t>Non-Eligible Activities</a:t>
                      </a:r>
                    </a:p>
                  </a:txBody>
                  <a:tcPr/>
                </a:tc>
                <a:extLst>
                  <a:ext uri="{0D108BD9-81ED-4DB2-BD59-A6C34878D82A}">
                    <a16:rowId xmlns:a16="http://schemas.microsoft.com/office/drawing/2014/main" val="689339941"/>
                  </a:ext>
                </a:extLst>
              </a:tr>
              <a:tr h="370840">
                <a:tc>
                  <a:txBody>
                    <a:bodyPr/>
                    <a:lstStyle/>
                    <a:p>
                      <a:pPr marL="342900" indent="-342900">
                        <a:spcAft>
                          <a:spcPts val="1200"/>
                        </a:spcAft>
                        <a:buFont typeface="Arial" panose="020B0604020202020204" pitchFamily="34" charset="0"/>
                        <a:buChar char="•"/>
                      </a:pPr>
                      <a:r>
                        <a:rPr lang="en-US" sz="2400" dirty="0"/>
                        <a:t>Activities that meet the federal definition of PD and are based on a needs assessment</a:t>
                      </a:r>
                    </a:p>
                    <a:p>
                      <a:pPr marL="342900" indent="-342900">
                        <a:spcAft>
                          <a:spcPts val="1200"/>
                        </a:spcAft>
                        <a:buFont typeface="Arial" panose="020B0604020202020204" pitchFamily="34" charset="0"/>
                        <a:buChar char="•"/>
                      </a:pPr>
                      <a:r>
                        <a:rPr lang="en-US" sz="2400" dirty="0"/>
                        <a:t>Teacher stipends for time outside normal scheduled hours to: 1) participate in professional learning; or 2) lead or participate in trainings that improve content knowledge or classroom practice</a:t>
                      </a:r>
                    </a:p>
                  </a:txBody>
                  <a:tcPr/>
                </a:tc>
                <a:tc>
                  <a:txBody>
                    <a:bodyPr/>
                    <a:lstStyle/>
                    <a:p>
                      <a:pPr marL="342900" indent="-342900">
                        <a:spcAft>
                          <a:spcPts val="1200"/>
                        </a:spcAft>
                        <a:buFont typeface="Arial" panose="020B0604020202020204" pitchFamily="34" charset="0"/>
                        <a:buChar char="•"/>
                      </a:pPr>
                      <a:r>
                        <a:rPr lang="en-US" sz="2400" dirty="0"/>
                        <a:t>Training required as a school such as mandated child abuse reporting or first aid/CPR</a:t>
                      </a:r>
                    </a:p>
                    <a:p>
                      <a:pPr marL="342900" indent="-342900">
                        <a:spcAft>
                          <a:spcPts val="1200"/>
                        </a:spcAft>
                        <a:buFont typeface="Arial" panose="020B0604020202020204" pitchFamily="34" charset="0"/>
                        <a:buChar char="•"/>
                      </a:pPr>
                      <a:r>
                        <a:rPr lang="en-US" sz="2400" dirty="0"/>
                        <a:t>Workshop or conference that is not related to a sustainable series of PD activities </a:t>
                      </a:r>
                    </a:p>
                    <a:p>
                      <a:pPr marL="342900" indent="-342900">
                        <a:spcAft>
                          <a:spcPts val="1200"/>
                        </a:spcAft>
                        <a:buFont typeface="Arial" panose="020B0604020202020204" pitchFamily="34" charset="0"/>
                        <a:buChar char="•"/>
                      </a:pPr>
                      <a:r>
                        <a:rPr lang="en-US" sz="2400" dirty="0"/>
                        <a:t>Paying staff with Title II funds to attend PD activities during contract hours</a:t>
                      </a:r>
                    </a:p>
                  </a:txBody>
                  <a:tcPr/>
                </a:tc>
                <a:extLst>
                  <a:ext uri="{0D108BD9-81ED-4DB2-BD59-A6C34878D82A}">
                    <a16:rowId xmlns:a16="http://schemas.microsoft.com/office/drawing/2014/main" val="190655154"/>
                  </a:ext>
                </a:extLst>
              </a:tr>
            </a:tbl>
          </a:graphicData>
        </a:graphic>
      </p:graphicFrame>
      <p:sp>
        <p:nvSpPr>
          <p:cNvPr id="4" name="Slide Number Placeholder 3">
            <a:extLst>
              <a:ext uri="{FF2B5EF4-FFF2-40B4-BE49-F238E27FC236}">
                <a16:creationId xmlns:a16="http://schemas.microsoft.com/office/drawing/2014/main" id="{441528A1-9ECF-6913-70F3-C6019125E75F}"/>
              </a:ext>
            </a:extLst>
          </p:cNvPr>
          <p:cNvSpPr>
            <a:spLocks noGrp="1"/>
          </p:cNvSpPr>
          <p:nvPr>
            <p:ph type="sldNum" sz="quarter" idx="12"/>
          </p:nvPr>
        </p:nvSpPr>
        <p:spPr/>
        <p:txBody>
          <a:bodyPr/>
          <a:lstStyle/>
          <a:p>
            <a:fld id="{4E637404-0BCF-4192-AEAE-F6A882F231C4}" type="slidenum">
              <a:rPr lang="en-US" altLang="en-US" smtClean="0"/>
              <a:pPr/>
              <a:t>16</a:t>
            </a:fld>
            <a:endParaRPr lang="en-US" altLang="en-US"/>
          </a:p>
        </p:txBody>
      </p:sp>
    </p:spTree>
    <p:extLst>
      <p:ext uri="{BB962C8B-B14F-4D97-AF65-F5344CB8AC3E}">
        <p14:creationId xmlns:p14="http://schemas.microsoft.com/office/powerpoint/2010/main" val="1165289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F0D77-A334-F3D4-0098-B47B63544714}"/>
              </a:ext>
            </a:extLst>
          </p:cNvPr>
          <p:cNvSpPr>
            <a:spLocks noGrp="1"/>
          </p:cNvSpPr>
          <p:nvPr>
            <p:ph type="title"/>
          </p:nvPr>
        </p:nvSpPr>
        <p:spPr/>
        <p:txBody>
          <a:bodyPr>
            <a:normAutofit/>
          </a:bodyPr>
          <a:lstStyle/>
          <a:p>
            <a:r>
              <a:rPr lang="en-US" sz="4400" dirty="0"/>
              <a:t>Professional Development Activities (2)</a:t>
            </a:r>
          </a:p>
        </p:txBody>
      </p:sp>
      <p:graphicFrame>
        <p:nvGraphicFramePr>
          <p:cNvPr id="5" name="Table 5" descr="Table of professional development activities part 2">
            <a:extLst>
              <a:ext uri="{FF2B5EF4-FFF2-40B4-BE49-F238E27FC236}">
                <a16:creationId xmlns:a16="http://schemas.microsoft.com/office/drawing/2014/main" id="{84EABF42-F57D-71FE-A45D-5C46AD09EBA6}"/>
              </a:ext>
            </a:extLst>
          </p:cNvPr>
          <p:cNvGraphicFramePr>
            <a:graphicFrameLocks noGrp="1"/>
          </p:cNvGraphicFramePr>
          <p:nvPr>
            <p:ph idx="1"/>
            <p:extLst>
              <p:ext uri="{D42A27DB-BD31-4B8C-83A1-F6EECF244321}">
                <p14:modId xmlns:p14="http://schemas.microsoft.com/office/powerpoint/2010/main" val="4057862569"/>
              </p:ext>
            </p:extLst>
          </p:nvPr>
        </p:nvGraphicFramePr>
        <p:xfrm>
          <a:off x="952500" y="1736725"/>
          <a:ext cx="10287000" cy="4602480"/>
        </p:xfrm>
        <a:graphic>
          <a:graphicData uri="http://schemas.openxmlformats.org/drawingml/2006/table">
            <a:tbl>
              <a:tblPr firstRow="1" bandRow="1">
                <a:tableStyleId>{5C22544A-7EE6-4342-B048-85BDC9FD1C3A}</a:tableStyleId>
              </a:tblPr>
              <a:tblGrid>
                <a:gridCol w="5143500">
                  <a:extLst>
                    <a:ext uri="{9D8B030D-6E8A-4147-A177-3AD203B41FA5}">
                      <a16:colId xmlns:a16="http://schemas.microsoft.com/office/drawing/2014/main" val="4263011121"/>
                    </a:ext>
                  </a:extLst>
                </a:gridCol>
                <a:gridCol w="5143500">
                  <a:extLst>
                    <a:ext uri="{9D8B030D-6E8A-4147-A177-3AD203B41FA5}">
                      <a16:colId xmlns:a16="http://schemas.microsoft.com/office/drawing/2014/main" val="2648327482"/>
                    </a:ext>
                  </a:extLst>
                </a:gridCol>
              </a:tblGrid>
              <a:tr h="370840">
                <a:tc>
                  <a:txBody>
                    <a:bodyPr/>
                    <a:lstStyle/>
                    <a:p>
                      <a:r>
                        <a:rPr lang="en-US" sz="2400" dirty="0"/>
                        <a:t>Eligible Activities</a:t>
                      </a:r>
                    </a:p>
                  </a:txBody>
                  <a:tcPr/>
                </a:tc>
                <a:tc>
                  <a:txBody>
                    <a:bodyPr/>
                    <a:lstStyle/>
                    <a:p>
                      <a:r>
                        <a:rPr lang="en-US" sz="2400"/>
                        <a:t>Non-Eligible Activities</a:t>
                      </a:r>
                    </a:p>
                  </a:txBody>
                  <a:tcPr/>
                </a:tc>
                <a:extLst>
                  <a:ext uri="{0D108BD9-81ED-4DB2-BD59-A6C34878D82A}">
                    <a16:rowId xmlns:a16="http://schemas.microsoft.com/office/drawing/2014/main" val="689339941"/>
                  </a:ext>
                </a:extLst>
              </a:tr>
              <a:tr h="370840">
                <a:tc>
                  <a:txBody>
                    <a:bodyPr/>
                    <a:lstStyle/>
                    <a:p>
                      <a:pPr marL="342900" indent="-342900">
                        <a:spcAft>
                          <a:spcPts val="1200"/>
                        </a:spcAft>
                        <a:buFont typeface="Arial" panose="020B0604020202020204" pitchFamily="34" charset="0"/>
                        <a:buChar char="•"/>
                      </a:pPr>
                      <a:r>
                        <a:rPr lang="en-US" sz="2400" dirty="0"/>
                        <a:t>Professional Learning Community meetings focused on PD for staff outside of normal contract hours</a:t>
                      </a:r>
                    </a:p>
                    <a:p>
                      <a:pPr marL="342900" indent="-342900">
                        <a:spcAft>
                          <a:spcPts val="1200"/>
                        </a:spcAft>
                        <a:buFont typeface="Arial" panose="020B0604020202020204" pitchFamily="34" charset="0"/>
                        <a:buChar char="•"/>
                      </a:pPr>
                      <a:r>
                        <a:rPr lang="en-US" sz="2400" dirty="0"/>
                        <a:t>Increase student attendance and engagement</a:t>
                      </a:r>
                    </a:p>
                    <a:p>
                      <a:pPr marL="342900" indent="-342900">
                        <a:spcAft>
                          <a:spcPts val="1200"/>
                        </a:spcAft>
                        <a:buFont typeface="Arial" panose="020B0604020202020204" pitchFamily="34" charset="0"/>
                        <a:buChar char="•"/>
                      </a:pPr>
                      <a:r>
                        <a:rPr lang="en-US" sz="2400" dirty="0"/>
                        <a:t>Learn strategies for a culturally diverse classroom</a:t>
                      </a:r>
                    </a:p>
                    <a:p>
                      <a:pPr marL="342900" indent="-342900">
                        <a:buFont typeface="Arial" panose="020B0604020202020204" pitchFamily="34" charset="0"/>
                        <a:buChar char="•"/>
                      </a:pPr>
                      <a:endParaRPr lang="en-US" sz="2400" dirty="0"/>
                    </a:p>
                  </a:txBody>
                  <a:tcPr/>
                </a:tc>
                <a:tc>
                  <a:txBody>
                    <a:bodyPr/>
                    <a:lstStyle/>
                    <a:p>
                      <a:pPr marL="342900" indent="-342900">
                        <a:spcAft>
                          <a:spcPts val="1200"/>
                        </a:spcAft>
                        <a:buFont typeface="Arial" panose="020B0604020202020204" pitchFamily="34" charset="0"/>
                        <a:buChar char="•"/>
                      </a:pPr>
                      <a:r>
                        <a:rPr lang="en-US" sz="2400" dirty="0"/>
                        <a:t>Developing curriculum, assessments, or standards</a:t>
                      </a:r>
                    </a:p>
                    <a:p>
                      <a:pPr marL="342900" indent="-342900">
                        <a:spcAft>
                          <a:spcPts val="1200"/>
                        </a:spcAft>
                        <a:buFont typeface="Arial" panose="020B0604020202020204" pitchFamily="34" charset="0"/>
                        <a:buChar char="•"/>
                      </a:pPr>
                      <a:r>
                        <a:rPr lang="en-US" sz="2400" dirty="0"/>
                        <a:t>Basic training to implement a curriculum</a:t>
                      </a:r>
                    </a:p>
                    <a:p>
                      <a:pPr marL="342900" indent="-342900">
                        <a:spcAft>
                          <a:spcPts val="1200"/>
                        </a:spcAft>
                        <a:buFont typeface="Arial" panose="020B0604020202020204" pitchFamily="34" charset="0"/>
                        <a:buChar char="•"/>
                      </a:pPr>
                      <a:r>
                        <a:rPr lang="en-US" sz="2400" dirty="0"/>
                        <a:t>Purchase of any curriculum materials for students</a:t>
                      </a:r>
                    </a:p>
                    <a:p>
                      <a:pPr marL="342900" indent="-342900">
                        <a:spcAft>
                          <a:spcPts val="1200"/>
                        </a:spcAft>
                        <a:buFont typeface="Arial" panose="020B0604020202020204" pitchFamily="34" charset="0"/>
                        <a:buChar char="•"/>
                      </a:pPr>
                      <a:r>
                        <a:rPr lang="en-US" sz="2400" dirty="0"/>
                        <a:t>Payments for tutors</a:t>
                      </a:r>
                    </a:p>
                    <a:p>
                      <a:pPr marL="342900" indent="-342900">
                        <a:spcAft>
                          <a:spcPts val="1200"/>
                        </a:spcAft>
                        <a:buFont typeface="Arial" panose="020B0604020202020204" pitchFamily="34" charset="0"/>
                        <a:buChar char="•"/>
                      </a:pPr>
                      <a:r>
                        <a:rPr lang="en-US" sz="2400" dirty="0"/>
                        <a:t>Training for non-instructional staff </a:t>
                      </a:r>
                    </a:p>
                    <a:p>
                      <a:pPr marL="342900" indent="-342900">
                        <a:spcAft>
                          <a:spcPts val="1200"/>
                        </a:spcAft>
                        <a:buFont typeface="Arial" panose="020B0604020202020204" pitchFamily="34" charset="0"/>
                        <a:buChar char="•"/>
                      </a:pPr>
                      <a:r>
                        <a:rPr lang="en-US" sz="2400" dirty="0"/>
                        <a:t>Meals and refreshments</a:t>
                      </a:r>
                    </a:p>
                  </a:txBody>
                  <a:tcPr/>
                </a:tc>
                <a:extLst>
                  <a:ext uri="{0D108BD9-81ED-4DB2-BD59-A6C34878D82A}">
                    <a16:rowId xmlns:a16="http://schemas.microsoft.com/office/drawing/2014/main" val="190655154"/>
                  </a:ext>
                </a:extLst>
              </a:tr>
            </a:tbl>
          </a:graphicData>
        </a:graphic>
      </p:graphicFrame>
      <p:sp>
        <p:nvSpPr>
          <p:cNvPr id="4" name="Slide Number Placeholder 3">
            <a:extLst>
              <a:ext uri="{FF2B5EF4-FFF2-40B4-BE49-F238E27FC236}">
                <a16:creationId xmlns:a16="http://schemas.microsoft.com/office/drawing/2014/main" id="{441528A1-9ECF-6913-70F3-C6019125E75F}"/>
              </a:ext>
            </a:extLst>
          </p:cNvPr>
          <p:cNvSpPr>
            <a:spLocks noGrp="1"/>
          </p:cNvSpPr>
          <p:nvPr>
            <p:ph type="sldNum" sz="quarter" idx="12"/>
          </p:nvPr>
        </p:nvSpPr>
        <p:spPr/>
        <p:txBody>
          <a:bodyPr/>
          <a:lstStyle/>
          <a:p>
            <a:fld id="{4E637404-0BCF-4192-AEAE-F6A882F231C4}" type="slidenum">
              <a:rPr lang="en-US" altLang="en-US" smtClean="0"/>
              <a:pPr/>
              <a:t>17</a:t>
            </a:fld>
            <a:endParaRPr lang="en-US" altLang="en-US"/>
          </a:p>
        </p:txBody>
      </p:sp>
    </p:spTree>
    <p:extLst>
      <p:ext uri="{BB962C8B-B14F-4D97-AF65-F5344CB8AC3E}">
        <p14:creationId xmlns:p14="http://schemas.microsoft.com/office/powerpoint/2010/main" val="1109169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F0D77-A334-F3D4-0098-B47B63544714}"/>
              </a:ext>
            </a:extLst>
          </p:cNvPr>
          <p:cNvSpPr>
            <a:spLocks noGrp="1"/>
          </p:cNvSpPr>
          <p:nvPr>
            <p:ph type="title"/>
          </p:nvPr>
        </p:nvSpPr>
        <p:spPr/>
        <p:txBody>
          <a:bodyPr>
            <a:normAutofit/>
          </a:bodyPr>
          <a:lstStyle/>
          <a:p>
            <a:r>
              <a:rPr lang="en-US" sz="4400" dirty="0"/>
              <a:t>Professional Development Activities (3)</a:t>
            </a:r>
          </a:p>
        </p:txBody>
      </p:sp>
      <p:graphicFrame>
        <p:nvGraphicFramePr>
          <p:cNvPr id="5" name="Table 5" descr="Table of professional development activities part 3">
            <a:extLst>
              <a:ext uri="{FF2B5EF4-FFF2-40B4-BE49-F238E27FC236}">
                <a16:creationId xmlns:a16="http://schemas.microsoft.com/office/drawing/2014/main" id="{84EABF42-F57D-71FE-A45D-5C46AD09EBA6}"/>
              </a:ext>
            </a:extLst>
          </p:cNvPr>
          <p:cNvGraphicFramePr>
            <a:graphicFrameLocks noGrp="1"/>
          </p:cNvGraphicFramePr>
          <p:nvPr>
            <p:ph idx="1"/>
            <p:extLst>
              <p:ext uri="{D42A27DB-BD31-4B8C-83A1-F6EECF244321}">
                <p14:modId xmlns:p14="http://schemas.microsoft.com/office/powerpoint/2010/main" val="457620327"/>
              </p:ext>
            </p:extLst>
          </p:nvPr>
        </p:nvGraphicFramePr>
        <p:xfrm>
          <a:off x="1096963" y="1846263"/>
          <a:ext cx="10058400" cy="25298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4263011121"/>
                    </a:ext>
                  </a:extLst>
                </a:gridCol>
                <a:gridCol w="5029200">
                  <a:extLst>
                    <a:ext uri="{9D8B030D-6E8A-4147-A177-3AD203B41FA5}">
                      <a16:colId xmlns:a16="http://schemas.microsoft.com/office/drawing/2014/main" val="2648327482"/>
                    </a:ext>
                  </a:extLst>
                </a:gridCol>
              </a:tblGrid>
              <a:tr h="370840">
                <a:tc>
                  <a:txBody>
                    <a:bodyPr/>
                    <a:lstStyle/>
                    <a:p>
                      <a:r>
                        <a:rPr lang="en-US" sz="2400" dirty="0"/>
                        <a:t>Eligible Activities</a:t>
                      </a:r>
                    </a:p>
                  </a:txBody>
                  <a:tcPr/>
                </a:tc>
                <a:tc>
                  <a:txBody>
                    <a:bodyPr/>
                    <a:lstStyle/>
                    <a:p>
                      <a:r>
                        <a:rPr lang="en-US" sz="2400"/>
                        <a:t>Non-Eligible Activities</a:t>
                      </a:r>
                    </a:p>
                  </a:txBody>
                  <a:tcPr/>
                </a:tc>
                <a:extLst>
                  <a:ext uri="{0D108BD9-81ED-4DB2-BD59-A6C34878D82A}">
                    <a16:rowId xmlns:a16="http://schemas.microsoft.com/office/drawing/2014/main" val="689339941"/>
                  </a:ext>
                </a:extLst>
              </a:tr>
              <a:tr h="370840">
                <a:tc>
                  <a:txBody>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t>Substitutes so teachers can attend PD (that meets the ESSA’s definition of PD)</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t>Substitutes so teachers can observe other teachers</a:t>
                      </a:r>
                    </a:p>
                  </a:txBody>
                  <a:tcPr/>
                </a:tc>
                <a:tc>
                  <a:txBody>
                    <a:bodyPr/>
                    <a:lstStyle/>
                    <a:p>
                      <a:pPr marL="342900" indent="-342900">
                        <a:spcAft>
                          <a:spcPts val="1200"/>
                        </a:spcAft>
                        <a:buFont typeface="Arial" panose="020B0604020202020204" pitchFamily="34" charset="0"/>
                        <a:buChar char="•"/>
                      </a:pPr>
                      <a:r>
                        <a:rPr lang="en-US" sz="2400" dirty="0"/>
                        <a:t>Textbook adoption</a:t>
                      </a:r>
                    </a:p>
                    <a:p>
                      <a:pPr marL="342900" indent="-342900">
                        <a:buFont typeface="Arial" panose="020B0604020202020204" pitchFamily="34" charset="0"/>
                        <a:buChar char="•"/>
                      </a:pPr>
                      <a:r>
                        <a:rPr lang="en-US" sz="2400" dirty="0"/>
                        <a:t>Furnishing of training rooms</a:t>
                      </a:r>
                    </a:p>
                  </a:txBody>
                  <a:tcPr/>
                </a:tc>
                <a:extLst>
                  <a:ext uri="{0D108BD9-81ED-4DB2-BD59-A6C34878D82A}">
                    <a16:rowId xmlns:a16="http://schemas.microsoft.com/office/drawing/2014/main" val="190655154"/>
                  </a:ext>
                </a:extLst>
              </a:tr>
            </a:tbl>
          </a:graphicData>
        </a:graphic>
      </p:graphicFrame>
      <p:sp>
        <p:nvSpPr>
          <p:cNvPr id="4" name="Slide Number Placeholder 3">
            <a:extLst>
              <a:ext uri="{FF2B5EF4-FFF2-40B4-BE49-F238E27FC236}">
                <a16:creationId xmlns:a16="http://schemas.microsoft.com/office/drawing/2014/main" id="{441528A1-9ECF-6913-70F3-C6019125E75F}"/>
              </a:ext>
            </a:extLst>
          </p:cNvPr>
          <p:cNvSpPr>
            <a:spLocks noGrp="1"/>
          </p:cNvSpPr>
          <p:nvPr>
            <p:ph type="sldNum" sz="quarter" idx="12"/>
          </p:nvPr>
        </p:nvSpPr>
        <p:spPr/>
        <p:txBody>
          <a:bodyPr/>
          <a:lstStyle/>
          <a:p>
            <a:fld id="{4E637404-0BCF-4192-AEAE-F6A882F231C4}" type="slidenum">
              <a:rPr lang="en-US" altLang="en-US" smtClean="0"/>
              <a:pPr/>
              <a:t>18</a:t>
            </a:fld>
            <a:endParaRPr lang="en-US" altLang="en-US"/>
          </a:p>
        </p:txBody>
      </p:sp>
    </p:spTree>
    <p:extLst>
      <p:ext uri="{BB962C8B-B14F-4D97-AF65-F5344CB8AC3E}">
        <p14:creationId xmlns:p14="http://schemas.microsoft.com/office/powerpoint/2010/main" val="186370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5B0F-F60B-76F6-A045-265EB1FCEA35}"/>
              </a:ext>
            </a:extLst>
          </p:cNvPr>
          <p:cNvSpPr>
            <a:spLocks noGrp="1"/>
          </p:cNvSpPr>
          <p:nvPr>
            <p:ph type="title"/>
          </p:nvPr>
        </p:nvSpPr>
        <p:spPr/>
        <p:txBody>
          <a:bodyPr/>
          <a:lstStyle/>
          <a:p>
            <a:r>
              <a:rPr lang="en-US" dirty="0"/>
              <a:t>Use of Funds </a:t>
            </a:r>
          </a:p>
        </p:txBody>
      </p:sp>
      <p:sp>
        <p:nvSpPr>
          <p:cNvPr id="3" name="Content Placeholder 2">
            <a:extLst>
              <a:ext uri="{FF2B5EF4-FFF2-40B4-BE49-F238E27FC236}">
                <a16:creationId xmlns:a16="http://schemas.microsoft.com/office/drawing/2014/main" id="{5A42969C-DA29-3A37-A5A6-7FA1A0F1288B}"/>
              </a:ext>
            </a:extLst>
          </p:cNvPr>
          <p:cNvSpPr>
            <a:spLocks noGrp="1"/>
          </p:cNvSpPr>
          <p:nvPr>
            <p:ph idx="1"/>
          </p:nvPr>
        </p:nvSpPr>
        <p:spPr/>
        <p:txBody>
          <a:bodyPr/>
          <a:lstStyle/>
          <a:p>
            <a:pPr marL="0" indent="0">
              <a:lnSpc>
                <a:spcPct val="100000"/>
              </a:lnSpc>
              <a:spcBef>
                <a:spcPts val="0"/>
              </a:spcBef>
              <a:spcAft>
                <a:spcPts val="1200"/>
              </a:spcAft>
              <a:buNone/>
            </a:pPr>
            <a:r>
              <a:rPr lang="en-US" b="1" dirty="0">
                <a:solidFill>
                  <a:srgbClr val="000000"/>
                </a:solidFill>
              </a:rPr>
              <a:t>Non-Eligible Activities:</a:t>
            </a:r>
          </a:p>
          <a:p>
            <a:pPr marL="514350" indent="-514350">
              <a:lnSpc>
                <a:spcPct val="100000"/>
              </a:lnSpc>
              <a:spcBef>
                <a:spcPts val="0"/>
              </a:spcBef>
              <a:spcAft>
                <a:spcPts val="0"/>
              </a:spcAft>
              <a:buAutoNum type="arabicPeriod"/>
            </a:pPr>
            <a:r>
              <a:rPr lang="en-US" dirty="0">
                <a:solidFill>
                  <a:srgbClr val="000000"/>
                </a:solidFill>
              </a:rPr>
              <a:t>Food (outside of travel reimbursement)*</a:t>
            </a:r>
          </a:p>
          <a:p>
            <a:pPr marL="514350" indent="-514350">
              <a:lnSpc>
                <a:spcPct val="100000"/>
              </a:lnSpc>
              <a:spcBef>
                <a:spcPts val="0"/>
              </a:spcBef>
              <a:spcAft>
                <a:spcPts val="0"/>
              </a:spcAft>
              <a:buAutoNum type="arabicPeriod"/>
            </a:pPr>
            <a:r>
              <a:rPr lang="en-US" dirty="0">
                <a:solidFill>
                  <a:srgbClr val="000000"/>
                </a:solidFill>
              </a:rPr>
              <a:t>Equipment*</a:t>
            </a:r>
          </a:p>
          <a:p>
            <a:pPr marL="514350" indent="-514350">
              <a:lnSpc>
                <a:spcPct val="100000"/>
              </a:lnSpc>
              <a:spcBef>
                <a:spcPts val="0"/>
              </a:spcBef>
              <a:spcAft>
                <a:spcPts val="0"/>
              </a:spcAft>
              <a:buAutoNum type="arabicPeriod"/>
            </a:pPr>
            <a:r>
              <a:rPr lang="en-US" dirty="0">
                <a:solidFill>
                  <a:srgbClr val="000000"/>
                </a:solidFill>
              </a:rPr>
              <a:t>Student Materials*</a:t>
            </a:r>
          </a:p>
          <a:p>
            <a:pPr marL="514350" indent="-514350">
              <a:lnSpc>
                <a:spcPct val="100000"/>
              </a:lnSpc>
              <a:spcBef>
                <a:spcPts val="0"/>
              </a:spcBef>
              <a:spcAft>
                <a:spcPts val="0"/>
              </a:spcAft>
              <a:buAutoNum type="arabicPeriod"/>
            </a:pPr>
            <a:r>
              <a:rPr lang="en-US" dirty="0">
                <a:solidFill>
                  <a:srgbClr val="000000"/>
                </a:solidFill>
              </a:rPr>
              <a:t>Positions (outside of Title II purpose) </a:t>
            </a:r>
          </a:p>
          <a:p>
            <a:pPr marL="514350" indent="-514350">
              <a:lnSpc>
                <a:spcPct val="100000"/>
              </a:lnSpc>
              <a:spcBef>
                <a:spcPts val="0"/>
              </a:spcBef>
              <a:spcAft>
                <a:spcPts val="1200"/>
              </a:spcAft>
              <a:buAutoNum type="arabicPeriod"/>
            </a:pPr>
            <a:r>
              <a:rPr lang="en-US" dirty="0">
                <a:solidFill>
                  <a:srgbClr val="000000"/>
                </a:solidFill>
              </a:rPr>
              <a:t>PD (outside of Title II purpose)</a:t>
            </a:r>
          </a:p>
          <a:p>
            <a:pPr marL="0" indent="0">
              <a:lnSpc>
                <a:spcPct val="100000"/>
              </a:lnSpc>
              <a:spcBef>
                <a:spcPts val="0"/>
              </a:spcBef>
              <a:spcAft>
                <a:spcPts val="1200"/>
              </a:spcAft>
              <a:buNone/>
            </a:pPr>
            <a:r>
              <a:rPr lang="en-US" dirty="0">
                <a:solidFill>
                  <a:srgbClr val="000000"/>
                </a:solidFill>
              </a:rPr>
              <a:t>*Cost that may never be charged to Title II</a:t>
            </a:r>
          </a:p>
          <a:p>
            <a:pPr marL="0" indent="0">
              <a:buNone/>
            </a:pPr>
            <a:endParaRPr lang="en-US" dirty="0"/>
          </a:p>
        </p:txBody>
      </p:sp>
      <p:sp>
        <p:nvSpPr>
          <p:cNvPr id="4" name="Slide Number Placeholder 3">
            <a:extLst>
              <a:ext uri="{FF2B5EF4-FFF2-40B4-BE49-F238E27FC236}">
                <a16:creationId xmlns:a16="http://schemas.microsoft.com/office/drawing/2014/main" id="{3EF87C7B-04C9-FC09-9CA4-53DABB934BFD}"/>
              </a:ext>
            </a:extLst>
          </p:cNvPr>
          <p:cNvSpPr>
            <a:spLocks noGrp="1"/>
          </p:cNvSpPr>
          <p:nvPr>
            <p:ph type="sldNum" sz="quarter" idx="12"/>
          </p:nvPr>
        </p:nvSpPr>
        <p:spPr/>
        <p:txBody>
          <a:bodyPr/>
          <a:lstStyle/>
          <a:p>
            <a:fld id="{4E637404-0BCF-4192-AEAE-F6A882F231C4}" type="slidenum">
              <a:rPr lang="en-US" altLang="en-US" smtClean="0"/>
              <a:pPr/>
              <a:t>19</a:t>
            </a:fld>
            <a:endParaRPr lang="en-US" altLang="en-US"/>
          </a:p>
        </p:txBody>
      </p:sp>
    </p:spTree>
    <p:extLst>
      <p:ext uri="{BB962C8B-B14F-4D97-AF65-F5344CB8AC3E}">
        <p14:creationId xmlns:p14="http://schemas.microsoft.com/office/powerpoint/2010/main" val="213060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t>Purpose of Title II (1)</a:t>
            </a:r>
            <a:endParaRPr lang="en-US" sz="1800" dirty="0"/>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896533"/>
            <a:ext cx="10058400" cy="4304242"/>
          </a:xfrm>
        </p:spPr>
        <p:txBody>
          <a:bodyPr/>
          <a:lstStyle/>
          <a:p>
            <a:pPr lvl="0">
              <a:lnSpc>
                <a:spcPct val="100000"/>
              </a:lnSpc>
              <a:spcBef>
                <a:spcPts val="0"/>
              </a:spcBef>
              <a:spcAft>
                <a:spcPts val="1200"/>
              </a:spcAft>
            </a:pPr>
            <a:r>
              <a:rPr lang="en-US" sz="2400" dirty="0"/>
              <a:t>Increasing student achievement consistent with the challenging state academic standards</a:t>
            </a:r>
          </a:p>
          <a:p>
            <a:pPr lvl="0">
              <a:lnSpc>
                <a:spcPct val="100000"/>
              </a:lnSpc>
              <a:spcBef>
                <a:spcPts val="0"/>
              </a:spcBef>
              <a:spcAft>
                <a:spcPts val="1200"/>
              </a:spcAft>
            </a:pPr>
            <a:r>
              <a:rPr lang="en-US" sz="2400" dirty="0"/>
              <a:t>Improving the quality and effectiveness of teachers, principals, and other school leaders</a:t>
            </a:r>
          </a:p>
          <a:p>
            <a:pPr lvl="0">
              <a:lnSpc>
                <a:spcPct val="100000"/>
              </a:lnSpc>
              <a:spcBef>
                <a:spcPts val="0"/>
              </a:spcBef>
              <a:spcAft>
                <a:spcPts val="1200"/>
              </a:spcAft>
            </a:pPr>
            <a:r>
              <a:rPr lang="en-US" sz="2400" dirty="0"/>
              <a:t>Increasing the number of teachers, principals, and other school leaders who are effective in improving student academic achievement in schools</a:t>
            </a:r>
          </a:p>
          <a:p>
            <a:pPr lvl="0">
              <a:lnSpc>
                <a:spcPct val="100000"/>
              </a:lnSpc>
              <a:spcBef>
                <a:spcPts val="0"/>
              </a:spcBef>
              <a:spcAft>
                <a:spcPts val="1200"/>
              </a:spcAft>
            </a:pPr>
            <a:r>
              <a:rPr lang="en-US" sz="2400" dirty="0"/>
              <a:t>Providing low-income and minority students greater access to effective teachers, principals, and other school leaders</a:t>
            </a:r>
          </a:p>
          <a:p>
            <a:pPr marL="0" lvl="0" indent="0" algn="r">
              <a:lnSpc>
                <a:spcPct val="100000"/>
              </a:lnSpc>
              <a:spcBef>
                <a:spcPts val="0"/>
              </a:spcBef>
              <a:spcAft>
                <a:spcPts val="1200"/>
              </a:spcAft>
              <a:buNone/>
            </a:pPr>
            <a:r>
              <a:rPr lang="en-US" sz="2400" dirty="0"/>
              <a:t>20 </a:t>
            </a:r>
            <a:r>
              <a:rPr lang="en-US" sz="2400" i="1" dirty="0"/>
              <a:t>United States Code </a:t>
            </a:r>
            <a:r>
              <a:rPr lang="en-US" sz="2400" dirty="0"/>
              <a:t>(</a:t>
            </a:r>
            <a:r>
              <a:rPr lang="en-US" sz="2400" i="1" cap="all" dirty="0"/>
              <a:t>U.S.C.</a:t>
            </a:r>
            <a:r>
              <a:rPr lang="en-US" sz="2400" cap="all" dirty="0"/>
              <a:t>)</a:t>
            </a:r>
            <a:r>
              <a:rPr lang="en-US" sz="2400" dirty="0"/>
              <a:t> Section 6601</a:t>
            </a:r>
          </a:p>
          <a:p>
            <a:pPr marL="0" indent="0">
              <a:spcAft>
                <a:spcPts val="1200"/>
              </a:spcAft>
              <a:buNone/>
            </a:pPr>
            <a:endParaRPr lang="en-US" dirty="0"/>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pPr/>
              <a:t>2</a:t>
            </a:fld>
            <a:endParaRPr lang="en-US" altLang="en-US"/>
          </a:p>
        </p:txBody>
      </p:sp>
    </p:spTree>
    <p:extLst>
      <p:ext uri="{BB962C8B-B14F-4D97-AF65-F5344CB8AC3E}">
        <p14:creationId xmlns:p14="http://schemas.microsoft.com/office/powerpoint/2010/main" val="3193100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D562-7A08-41E9-8E17-71F62091A5DA}"/>
              </a:ext>
            </a:extLst>
          </p:cNvPr>
          <p:cNvSpPr>
            <a:spLocks noGrp="1"/>
          </p:cNvSpPr>
          <p:nvPr>
            <p:ph type="title"/>
          </p:nvPr>
        </p:nvSpPr>
        <p:spPr/>
        <p:txBody>
          <a:bodyPr/>
          <a:lstStyle/>
          <a:p>
            <a:r>
              <a:rPr lang="en-US" dirty="0"/>
              <a:t>Other School Leader Definition</a:t>
            </a:r>
          </a:p>
        </p:txBody>
      </p:sp>
      <p:sp>
        <p:nvSpPr>
          <p:cNvPr id="3" name="Content Placeholder 2">
            <a:extLst>
              <a:ext uri="{FF2B5EF4-FFF2-40B4-BE49-F238E27FC236}">
                <a16:creationId xmlns:a16="http://schemas.microsoft.com/office/drawing/2014/main" id="{B71871AF-8FC4-40A5-BBE7-C7525288167C}"/>
              </a:ext>
            </a:extLst>
          </p:cNvPr>
          <p:cNvSpPr>
            <a:spLocks noGrp="1"/>
          </p:cNvSpPr>
          <p:nvPr>
            <p:ph idx="1"/>
          </p:nvPr>
        </p:nvSpPr>
        <p:spPr>
          <a:xfrm>
            <a:off x="1096963" y="1846263"/>
            <a:ext cx="10058400" cy="4354512"/>
          </a:xfrm>
        </p:spPr>
        <p:txBody>
          <a:bodyPr/>
          <a:lstStyle/>
          <a:p>
            <a:pPr marL="0" indent="0">
              <a:lnSpc>
                <a:spcPct val="100000"/>
              </a:lnSpc>
              <a:spcBef>
                <a:spcPts val="0"/>
              </a:spcBef>
              <a:spcAft>
                <a:spcPts val="1200"/>
              </a:spcAft>
              <a:buNone/>
            </a:pPr>
            <a:r>
              <a:rPr lang="en-US" dirty="0">
                <a:solidFill>
                  <a:srgbClr val="000000"/>
                </a:solidFill>
              </a:rPr>
              <a:t>The ESSA’s definition of the term “school leader” means a principal, assistant principal, or other individual who is:</a:t>
            </a:r>
          </a:p>
          <a:p>
            <a:pPr lvl="1">
              <a:lnSpc>
                <a:spcPct val="100000"/>
              </a:lnSpc>
              <a:spcBef>
                <a:spcPts val="0"/>
              </a:spcBef>
              <a:spcAft>
                <a:spcPts val="1200"/>
              </a:spcAft>
            </a:pPr>
            <a:r>
              <a:rPr lang="en-US" dirty="0">
                <a:solidFill>
                  <a:srgbClr val="000000"/>
                </a:solidFill>
              </a:rPr>
              <a:t>An employee or officer of an elementary school or secondary school, LEA, or other entity operating an elementary school or secondary school; and</a:t>
            </a:r>
          </a:p>
          <a:p>
            <a:pPr lvl="1">
              <a:lnSpc>
                <a:spcPct val="100000"/>
              </a:lnSpc>
              <a:spcBef>
                <a:spcPts val="0"/>
              </a:spcBef>
              <a:spcAft>
                <a:spcPts val="1200"/>
              </a:spcAft>
            </a:pPr>
            <a:r>
              <a:rPr lang="en-US" dirty="0">
                <a:solidFill>
                  <a:srgbClr val="000000"/>
                </a:solidFill>
              </a:rPr>
              <a:t>Responsible for the daily instructional leadership and managerial operations in the elementary school or secondary school building. </a:t>
            </a:r>
          </a:p>
          <a:p>
            <a:pPr marL="200025" lvl="1" indent="0" algn="r">
              <a:lnSpc>
                <a:spcPct val="100000"/>
              </a:lnSpc>
              <a:spcBef>
                <a:spcPts val="0"/>
              </a:spcBef>
              <a:spcAft>
                <a:spcPts val="1200"/>
              </a:spcAft>
              <a:buNone/>
            </a:pPr>
            <a:r>
              <a:rPr lang="en-US" dirty="0">
                <a:solidFill>
                  <a:srgbClr val="000000"/>
                </a:solidFill>
              </a:rPr>
              <a:t>20 </a:t>
            </a:r>
            <a:r>
              <a:rPr lang="en-US" i="1" dirty="0">
                <a:solidFill>
                  <a:srgbClr val="000000"/>
                </a:solidFill>
              </a:rPr>
              <a:t>U.S.C. </a:t>
            </a:r>
            <a:r>
              <a:rPr lang="en-US" dirty="0">
                <a:solidFill>
                  <a:srgbClr val="000000"/>
                </a:solidFill>
              </a:rPr>
              <a:t>Section 8101(44)</a:t>
            </a:r>
          </a:p>
          <a:p>
            <a:pPr marL="0" indent="0">
              <a:lnSpc>
                <a:spcPct val="100000"/>
              </a:lnSpc>
              <a:spcBef>
                <a:spcPts val="0"/>
              </a:spcBef>
              <a:spcAft>
                <a:spcPts val="1200"/>
              </a:spcAft>
              <a:buNone/>
            </a:pPr>
            <a:endParaRPr lang="en-US" b="1" dirty="0">
              <a:solidFill>
                <a:srgbClr val="000000"/>
              </a:solidFill>
            </a:endParaRPr>
          </a:p>
          <a:p>
            <a:pPr marL="0" indent="0">
              <a:buNone/>
            </a:pPr>
            <a:endParaRPr lang="en-US" b="1" dirty="0"/>
          </a:p>
        </p:txBody>
      </p:sp>
      <p:sp>
        <p:nvSpPr>
          <p:cNvPr id="4" name="Slide Number Placeholder 3">
            <a:extLst>
              <a:ext uri="{FF2B5EF4-FFF2-40B4-BE49-F238E27FC236}">
                <a16:creationId xmlns:a16="http://schemas.microsoft.com/office/drawing/2014/main" id="{9BD5A597-520E-491B-9A16-27E4C71D839B}"/>
              </a:ext>
            </a:extLst>
          </p:cNvPr>
          <p:cNvSpPr>
            <a:spLocks noGrp="1"/>
          </p:cNvSpPr>
          <p:nvPr>
            <p:ph type="sldNum" sz="quarter" idx="12"/>
          </p:nvPr>
        </p:nvSpPr>
        <p:spPr/>
        <p:txBody>
          <a:bodyPr/>
          <a:lstStyle/>
          <a:p>
            <a:fld id="{4E637404-0BCF-4192-AEAE-F6A882F231C4}" type="slidenum">
              <a:rPr lang="en-US" altLang="en-US" smtClean="0"/>
              <a:pPr/>
              <a:t>20</a:t>
            </a:fld>
            <a:endParaRPr lang="en-US" altLang="en-US"/>
          </a:p>
        </p:txBody>
      </p:sp>
    </p:spTree>
    <p:extLst>
      <p:ext uri="{BB962C8B-B14F-4D97-AF65-F5344CB8AC3E}">
        <p14:creationId xmlns:p14="http://schemas.microsoft.com/office/powerpoint/2010/main" val="2947855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5B0F-F60B-76F6-A045-265EB1FCEA35}"/>
              </a:ext>
            </a:extLst>
          </p:cNvPr>
          <p:cNvSpPr>
            <a:spLocks noGrp="1"/>
          </p:cNvSpPr>
          <p:nvPr>
            <p:ph type="title"/>
          </p:nvPr>
        </p:nvSpPr>
        <p:spPr/>
        <p:txBody>
          <a:bodyPr/>
          <a:lstStyle/>
          <a:p>
            <a:r>
              <a:rPr lang="en-US" dirty="0"/>
              <a:t>Other School Leader</a:t>
            </a:r>
          </a:p>
        </p:txBody>
      </p:sp>
      <p:sp>
        <p:nvSpPr>
          <p:cNvPr id="3" name="Content Placeholder 2">
            <a:extLst>
              <a:ext uri="{FF2B5EF4-FFF2-40B4-BE49-F238E27FC236}">
                <a16:creationId xmlns:a16="http://schemas.microsoft.com/office/drawing/2014/main" id="{5A42969C-DA29-3A37-A5A6-7FA1A0F1288B}"/>
              </a:ext>
            </a:extLst>
          </p:cNvPr>
          <p:cNvSpPr>
            <a:spLocks noGrp="1"/>
          </p:cNvSpPr>
          <p:nvPr>
            <p:ph idx="1"/>
          </p:nvPr>
        </p:nvSpPr>
        <p:spPr/>
        <p:txBody>
          <a:bodyPr/>
          <a:lstStyle/>
          <a:p>
            <a:pPr marL="0" indent="0">
              <a:lnSpc>
                <a:spcPct val="100000"/>
              </a:lnSpc>
              <a:spcBef>
                <a:spcPts val="0"/>
              </a:spcBef>
              <a:spcAft>
                <a:spcPts val="1200"/>
              </a:spcAft>
              <a:buNone/>
            </a:pPr>
            <a:r>
              <a:rPr lang="en-US" b="1" dirty="0">
                <a:solidFill>
                  <a:srgbClr val="000000"/>
                </a:solidFill>
              </a:rPr>
              <a:t>Examples of positions that do not meet the ESSA’s definition of school leader:</a:t>
            </a:r>
          </a:p>
          <a:p>
            <a:pPr marL="514350" indent="-514350">
              <a:lnSpc>
                <a:spcPct val="100000"/>
              </a:lnSpc>
              <a:spcBef>
                <a:spcPts val="0"/>
              </a:spcBef>
              <a:spcAft>
                <a:spcPts val="0"/>
              </a:spcAft>
              <a:buAutoNum type="arabicPeriod"/>
            </a:pPr>
            <a:r>
              <a:rPr lang="en-US" dirty="0">
                <a:solidFill>
                  <a:srgbClr val="000000"/>
                </a:solidFill>
              </a:rPr>
              <a:t>Counselor</a:t>
            </a:r>
          </a:p>
          <a:p>
            <a:pPr marL="514350" indent="-514350">
              <a:lnSpc>
                <a:spcPct val="100000"/>
              </a:lnSpc>
              <a:spcBef>
                <a:spcPts val="0"/>
              </a:spcBef>
              <a:spcAft>
                <a:spcPts val="0"/>
              </a:spcAft>
              <a:buAutoNum type="arabicPeriod"/>
            </a:pPr>
            <a:r>
              <a:rPr lang="en-US" dirty="0">
                <a:solidFill>
                  <a:srgbClr val="000000"/>
                </a:solidFill>
              </a:rPr>
              <a:t>Translator</a:t>
            </a:r>
          </a:p>
          <a:p>
            <a:pPr marL="514350" indent="-514350">
              <a:lnSpc>
                <a:spcPct val="100000"/>
              </a:lnSpc>
              <a:spcBef>
                <a:spcPts val="0"/>
              </a:spcBef>
              <a:spcAft>
                <a:spcPts val="0"/>
              </a:spcAft>
              <a:buAutoNum type="arabicPeriod"/>
            </a:pPr>
            <a:r>
              <a:rPr lang="en-US" dirty="0">
                <a:solidFill>
                  <a:srgbClr val="000000"/>
                </a:solidFill>
              </a:rPr>
              <a:t>Activity Director</a:t>
            </a:r>
            <a:endParaRPr lang="en-US" dirty="0">
              <a:solidFill>
                <a:srgbClr val="000000"/>
              </a:solidFill>
              <a:cs typeface="Arial"/>
            </a:endParaRPr>
          </a:p>
          <a:p>
            <a:pPr marL="514350" indent="-514350">
              <a:lnSpc>
                <a:spcPct val="100000"/>
              </a:lnSpc>
              <a:spcBef>
                <a:spcPts val="0"/>
              </a:spcBef>
              <a:spcAft>
                <a:spcPts val="0"/>
              </a:spcAft>
              <a:buAutoNum type="arabicPeriod"/>
            </a:pPr>
            <a:r>
              <a:rPr lang="en-US" dirty="0">
                <a:solidFill>
                  <a:srgbClr val="000000"/>
                </a:solidFill>
              </a:rPr>
              <a:t>Assistant Superintendent/Superintendent</a:t>
            </a:r>
            <a:endParaRPr lang="en-US" dirty="0">
              <a:solidFill>
                <a:srgbClr val="000000"/>
              </a:solidFill>
              <a:cs typeface="Arial"/>
            </a:endParaRPr>
          </a:p>
          <a:p>
            <a:pPr marL="514350" indent="-514350">
              <a:lnSpc>
                <a:spcPct val="100000"/>
              </a:lnSpc>
              <a:spcBef>
                <a:spcPts val="0"/>
              </a:spcBef>
              <a:spcAft>
                <a:spcPts val="0"/>
              </a:spcAft>
              <a:buAutoNum type="arabicPeriod"/>
            </a:pPr>
            <a:r>
              <a:rPr lang="en-US" dirty="0">
                <a:solidFill>
                  <a:srgbClr val="000000"/>
                </a:solidFill>
              </a:rPr>
              <a:t>Chief Business Officer</a:t>
            </a:r>
          </a:p>
          <a:p>
            <a:pPr marL="0" indent="0">
              <a:buNone/>
            </a:pPr>
            <a:endParaRPr lang="en-US" dirty="0"/>
          </a:p>
        </p:txBody>
      </p:sp>
      <p:sp>
        <p:nvSpPr>
          <p:cNvPr id="4" name="Slide Number Placeholder 3">
            <a:extLst>
              <a:ext uri="{FF2B5EF4-FFF2-40B4-BE49-F238E27FC236}">
                <a16:creationId xmlns:a16="http://schemas.microsoft.com/office/drawing/2014/main" id="{3EF87C7B-04C9-FC09-9CA4-53DABB934BFD}"/>
              </a:ext>
            </a:extLst>
          </p:cNvPr>
          <p:cNvSpPr>
            <a:spLocks noGrp="1"/>
          </p:cNvSpPr>
          <p:nvPr>
            <p:ph type="sldNum" sz="quarter" idx="12"/>
          </p:nvPr>
        </p:nvSpPr>
        <p:spPr/>
        <p:txBody>
          <a:bodyPr/>
          <a:lstStyle/>
          <a:p>
            <a:fld id="{4E637404-0BCF-4192-AEAE-F6A882F231C4}" type="slidenum">
              <a:rPr lang="en-US" altLang="en-US" smtClean="0"/>
              <a:pPr/>
              <a:t>21</a:t>
            </a:fld>
            <a:endParaRPr lang="en-US" altLang="en-US"/>
          </a:p>
        </p:txBody>
      </p:sp>
    </p:spTree>
    <p:extLst>
      <p:ext uri="{BB962C8B-B14F-4D97-AF65-F5344CB8AC3E}">
        <p14:creationId xmlns:p14="http://schemas.microsoft.com/office/powerpoint/2010/main" val="2540665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5520-CDFA-D107-C00C-04F11B75BC1A}"/>
              </a:ext>
            </a:extLst>
          </p:cNvPr>
          <p:cNvSpPr>
            <a:spLocks noGrp="1"/>
          </p:cNvSpPr>
          <p:nvPr>
            <p:ph type="title"/>
          </p:nvPr>
        </p:nvSpPr>
        <p:spPr/>
        <p:txBody>
          <a:bodyPr/>
          <a:lstStyle/>
          <a:p>
            <a:r>
              <a:rPr lang="en-US" dirty="0"/>
              <a:t>Use of Funds Poll (1) </a:t>
            </a:r>
          </a:p>
        </p:txBody>
      </p:sp>
      <p:sp>
        <p:nvSpPr>
          <p:cNvPr id="3" name="Content Placeholder 2">
            <a:extLst>
              <a:ext uri="{FF2B5EF4-FFF2-40B4-BE49-F238E27FC236}">
                <a16:creationId xmlns:a16="http://schemas.microsoft.com/office/drawing/2014/main" id="{5F17D382-B0CB-F292-7254-087A62A46B40}"/>
              </a:ext>
            </a:extLst>
          </p:cNvPr>
          <p:cNvSpPr>
            <a:spLocks noGrp="1"/>
          </p:cNvSpPr>
          <p:nvPr>
            <p:ph idx="1"/>
          </p:nvPr>
        </p:nvSpPr>
        <p:spPr/>
        <p:txBody>
          <a:bodyPr/>
          <a:lstStyle/>
          <a:p>
            <a:pPr marL="0" indent="0" algn="l">
              <a:lnSpc>
                <a:spcPct val="100000"/>
              </a:lnSpc>
              <a:spcBef>
                <a:spcPts val="0"/>
              </a:spcBef>
              <a:spcAft>
                <a:spcPts val="1200"/>
              </a:spcAft>
              <a:buNone/>
            </a:pPr>
            <a:r>
              <a:rPr lang="en-US" b="1" dirty="0">
                <a:solidFill>
                  <a:srgbClr val="000000"/>
                </a:solidFill>
              </a:rPr>
              <a:t>Question:</a:t>
            </a:r>
          </a:p>
          <a:p>
            <a:pPr marL="0" indent="0" algn="l">
              <a:lnSpc>
                <a:spcPct val="100000"/>
              </a:lnSpc>
              <a:spcBef>
                <a:spcPts val="0"/>
              </a:spcBef>
              <a:spcAft>
                <a:spcPts val="1200"/>
              </a:spcAft>
              <a:buNone/>
            </a:pPr>
            <a:r>
              <a:rPr lang="en-US" dirty="0">
                <a:solidFill>
                  <a:srgbClr val="000000"/>
                </a:solidFill>
              </a:rPr>
              <a:t>May Title II, Part A funds be used to pay the salaries for the Director of Curriculum and Instruction, Curriculum Coordinator, and PD Director?</a:t>
            </a:r>
          </a:p>
          <a:p>
            <a:pPr marL="0" indent="0">
              <a:buNone/>
            </a:pPr>
            <a:endParaRPr lang="en-US" dirty="0"/>
          </a:p>
        </p:txBody>
      </p:sp>
      <p:sp>
        <p:nvSpPr>
          <p:cNvPr id="4" name="Slide Number Placeholder 3">
            <a:extLst>
              <a:ext uri="{FF2B5EF4-FFF2-40B4-BE49-F238E27FC236}">
                <a16:creationId xmlns:a16="http://schemas.microsoft.com/office/drawing/2014/main" id="{0A52AD25-F60A-F188-26BD-0C97965EB3FE}"/>
              </a:ext>
            </a:extLst>
          </p:cNvPr>
          <p:cNvSpPr>
            <a:spLocks noGrp="1"/>
          </p:cNvSpPr>
          <p:nvPr>
            <p:ph type="sldNum" sz="quarter" idx="12"/>
          </p:nvPr>
        </p:nvSpPr>
        <p:spPr/>
        <p:txBody>
          <a:bodyPr/>
          <a:lstStyle/>
          <a:p>
            <a:fld id="{4E637404-0BCF-4192-AEAE-F6A882F231C4}" type="slidenum">
              <a:rPr lang="en-US" altLang="en-US" smtClean="0"/>
              <a:pPr/>
              <a:t>22</a:t>
            </a:fld>
            <a:endParaRPr lang="en-US" altLang="en-US"/>
          </a:p>
        </p:txBody>
      </p:sp>
    </p:spTree>
    <p:extLst>
      <p:ext uri="{BB962C8B-B14F-4D97-AF65-F5344CB8AC3E}">
        <p14:creationId xmlns:p14="http://schemas.microsoft.com/office/powerpoint/2010/main" val="2296168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5520-CDFA-D107-C00C-04F11B75BC1A}"/>
              </a:ext>
            </a:extLst>
          </p:cNvPr>
          <p:cNvSpPr>
            <a:spLocks noGrp="1"/>
          </p:cNvSpPr>
          <p:nvPr>
            <p:ph type="title"/>
          </p:nvPr>
        </p:nvSpPr>
        <p:spPr/>
        <p:txBody>
          <a:bodyPr/>
          <a:lstStyle/>
          <a:p>
            <a:r>
              <a:rPr lang="en-US" dirty="0"/>
              <a:t>Use of Funds Poll (2) </a:t>
            </a:r>
          </a:p>
        </p:txBody>
      </p:sp>
      <p:sp>
        <p:nvSpPr>
          <p:cNvPr id="3" name="Content Placeholder 2">
            <a:extLst>
              <a:ext uri="{FF2B5EF4-FFF2-40B4-BE49-F238E27FC236}">
                <a16:creationId xmlns:a16="http://schemas.microsoft.com/office/drawing/2014/main" id="{5F17D382-B0CB-F292-7254-087A62A46B40}"/>
              </a:ext>
            </a:extLst>
          </p:cNvPr>
          <p:cNvSpPr>
            <a:spLocks noGrp="1"/>
          </p:cNvSpPr>
          <p:nvPr>
            <p:ph idx="1"/>
          </p:nvPr>
        </p:nvSpPr>
        <p:spPr/>
        <p:txBody>
          <a:bodyPr/>
          <a:lstStyle/>
          <a:p>
            <a:pPr marL="0" indent="0" algn="l">
              <a:lnSpc>
                <a:spcPct val="100000"/>
              </a:lnSpc>
              <a:spcBef>
                <a:spcPts val="0"/>
              </a:spcBef>
              <a:spcAft>
                <a:spcPts val="1200"/>
              </a:spcAft>
              <a:buNone/>
            </a:pPr>
            <a:r>
              <a:rPr lang="en-US" b="1" dirty="0">
                <a:solidFill>
                  <a:srgbClr val="000000"/>
                </a:solidFill>
              </a:rPr>
              <a:t>Answer: </a:t>
            </a:r>
          </a:p>
          <a:p>
            <a:pPr marL="0" indent="0" algn="l">
              <a:lnSpc>
                <a:spcPct val="100000"/>
              </a:lnSpc>
              <a:spcBef>
                <a:spcPts val="0"/>
              </a:spcBef>
              <a:spcAft>
                <a:spcPts val="1200"/>
              </a:spcAft>
              <a:buNone/>
            </a:pPr>
            <a:r>
              <a:rPr lang="en-US" b="0" i="0" dirty="0">
                <a:solidFill>
                  <a:srgbClr val="000000"/>
                </a:solidFill>
                <a:effectLst/>
                <a:latin typeface="Helvetica Neue"/>
              </a:rPr>
              <a:t>Probably not; please contact </a:t>
            </a:r>
            <a:r>
              <a:rPr lang="en-US" dirty="0">
                <a:solidFill>
                  <a:srgbClr val="000000"/>
                </a:solidFill>
                <a:latin typeface="Helvetica Neue"/>
              </a:rPr>
              <a:t>t</a:t>
            </a:r>
            <a:r>
              <a:rPr lang="en-US" b="0" i="0" dirty="0">
                <a:solidFill>
                  <a:srgbClr val="000000"/>
                </a:solidFill>
                <a:effectLst/>
                <a:latin typeface="Helvetica Neue"/>
              </a:rPr>
              <a:t>he Title II Office.</a:t>
            </a:r>
            <a:endParaRPr lang="en-US" dirty="0">
              <a:solidFill>
                <a:srgbClr val="000000"/>
              </a:solidFill>
            </a:endParaRPr>
          </a:p>
        </p:txBody>
      </p:sp>
      <p:sp>
        <p:nvSpPr>
          <p:cNvPr id="4" name="Slide Number Placeholder 3">
            <a:extLst>
              <a:ext uri="{FF2B5EF4-FFF2-40B4-BE49-F238E27FC236}">
                <a16:creationId xmlns:a16="http://schemas.microsoft.com/office/drawing/2014/main" id="{0A52AD25-F60A-F188-26BD-0C97965EB3FE}"/>
              </a:ext>
            </a:extLst>
          </p:cNvPr>
          <p:cNvSpPr>
            <a:spLocks noGrp="1"/>
          </p:cNvSpPr>
          <p:nvPr>
            <p:ph type="sldNum" sz="quarter" idx="12"/>
          </p:nvPr>
        </p:nvSpPr>
        <p:spPr/>
        <p:txBody>
          <a:bodyPr/>
          <a:lstStyle/>
          <a:p>
            <a:fld id="{4E637404-0BCF-4192-AEAE-F6A882F231C4}" type="slidenum">
              <a:rPr lang="en-US" altLang="en-US" smtClean="0"/>
              <a:pPr/>
              <a:t>23</a:t>
            </a:fld>
            <a:endParaRPr lang="en-US" altLang="en-US"/>
          </a:p>
        </p:txBody>
      </p:sp>
    </p:spTree>
    <p:extLst>
      <p:ext uri="{BB962C8B-B14F-4D97-AF65-F5344CB8AC3E}">
        <p14:creationId xmlns:p14="http://schemas.microsoft.com/office/powerpoint/2010/main" val="2476436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E7FC-0550-AD33-D2A3-88C7A088269F}"/>
              </a:ext>
            </a:extLst>
          </p:cNvPr>
          <p:cNvSpPr>
            <a:spLocks noGrp="1"/>
          </p:cNvSpPr>
          <p:nvPr>
            <p:ph type="title"/>
          </p:nvPr>
        </p:nvSpPr>
        <p:spPr/>
        <p:txBody>
          <a:bodyPr/>
          <a:lstStyle/>
          <a:p>
            <a:r>
              <a:rPr lang="en-US" dirty="0"/>
              <a:t>Use of Funds Poll (3)</a:t>
            </a:r>
          </a:p>
        </p:txBody>
      </p:sp>
      <p:sp>
        <p:nvSpPr>
          <p:cNvPr id="3" name="Content Placeholder 2">
            <a:extLst>
              <a:ext uri="{FF2B5EF4-FFF2-40B4-BE49-F238E27FC236}">
                <a16:creationId xmlns:a16="http://schemas.microsoft.com/office/drawing/2014/main" id="{4BB5DE01-AC93-1114-2BC2-0643679A2E79}"/>
              </a:ext>
            </a:extLst>
          </p:cNvPr>
          <p:cNvSpPr>
            <a:spLocks noGrp="1"/>
          </p:cNvSpPr>
          <p:nvPr>
            <p:ph idx="1"/>
          </p:nvPr>
        </p:nvSpPr>
        <p:spPr/>
        <p:txBody>
          <a:bodyPr/>
          <a:lstStyle/>
          <a:p>
            <a:pPr marL="0" indent="0">
              <a:lnSpc>
                <a:spcPct val="100000"/>
              </a:lnSpc>
              <a:spcBef>
                <a:spcPts val="0"/>
              </a:spcBef>
              <a:spcAft>
                <a:spcPts val="1200"/>
              </a:spcAft>
              <a:buNone/>
            </a:pPr>
            <a:r>
              <a:rPr lang="en-US" b="1" dirty="0">
                <a:solidFill>
                  <a:srgbClr val="000000"/>
                </a:solidFill>
              </a:rPr>
              <a:t>Question:</a:t>
            </a:r>
          </a:p>
          <a:p>
            <a:pPr marL="0" indent="0">
              <a:lnSpc>
                <a:spcPct val="100000"/>
              </a:lnSpc>
              <a:spcBef>
                <a:spcPts val="0"/>
              </a:spcBef>
              <a:spcAft>
                <a:spcPts val="1200"/>
              </a:spcAft>
              <a:buNone/>
            </a:pPr>
            <a:r>
              <a:rPr lang="en-US" dirty="0">
                <a:solidFill>
                  <a:srgbClr val="000000"/>
                </a:solidFill>
              </a:rPr>
              <a:t>A teacher asks to attend a training about integrating music into their classroom instruction. Is this allowable?</a:t>
            </a:r>
          </a:p>
          <a:p>
            <a:pPr marL="0" indent="0">
              <a:buNone/>
            </a:pPr>
            <a:endParaRPr lang="en-US" dirty="0"/>
          </a:p>
        </p:txBody>
      </p:sp>
      <p:sp>
        <p:nvSpPr>
          <p:cNvPr id="4" name="Slide Number Placeholder 3">
            <a:extLst>
              <a:ext uri="{FF2B5EF4-FFF2-40B4-BE49-F238E27FC236}">
                <a16:creationId xmlns:a16="http://schemas.microsoft.com/office/drawing/2014/main" id="{B6972EB7-FBAC-5FE6-8E4F-820743ABFB85}"/>
              </a:ext>
            </a:extLst>
          </p:cNvPr>
          <p:cNvSpPr>
            <a:spLocks noGrp="1"/>
          </p:cNvSpPr>
          <p:nvPr>
            <p:ph type="sldNum" sz="quarter" idx="12"/>
          </p:nvPr>
        </p:nvSpPr>
        <p:spPr/>
        <p:txBody>
          <a:bodyPr/>
          <a:lstStyle/>
          <a:p>
            <a:fld id="{4E637404-0BCF-4192-AEAE-F6A882F231C4}" type="slidenum">
              <a:rPr lang="en-US" altLang="en-US" smtClean="0"/>
              <a:pPr/>
              <a:t>24</a:t>
            </a:fld>
            <a:endParaRPr lang="en-US" altLang="en-US"/>
          </a:p>
        </p:txBody>
      </p:sp>
    </p:spTree>
    <p:extLst>
      <p:ext uri="{BB962C8B-B14F-4D97-AF65-F5344CB8AC3E}">
        <p14:creationId xmlns:p14="http://schemas.microsoft.com/office/powerpoint/2010/main" val="3190767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E7FC-0550-AD33-D2A3-88C7A088269F}"/>
              </a:ext>
            </a:extLst>
          </p:cNvPr>
          <p:cNvSpPr>
            <a:spLocks noGrp="1"/>
          </p:cNvSpPr>
          <p:nvPr>
            <p:ph type="title"/>
          </p:nvPr>
        </p:nvSpPr>
        <p:spPr/>
        <p:txBody>
          <a:bodyPr/>
          <a:lstStyle/>
          <a:p>
            <a:r>
              <a:rPr lang="en-US" dirty="0"/>
              <a:t>Use of Funds Poll (4)</a:t>
            </a:r>
          </a:p>
        </p:txBody>
      </p:sp>
      <p:sp>
        <p:nvSpPr>
          <p:cNvPr id="3" name="Content Placeholder 2">
            <a:extLst>
              <a:ext uri="{FF2B5EF4-FFF2-40B4-BE49-F238E27FC236}">
                <a16:creationId xmlns:a16="http://schemas.microsoft.com/office/drawing/2014/main" id="{4BB5DE01-AC93-1114-2BC2-0643679A2E79}"/>
              </a:ext>
            </a:extLst>
          </p:cNvPr>
          <p:cNvSpPr>
            <a:spLocks noGrp="1"/>
          </p:cNvSpPr>
          <p:nvPr>
            <p:ph idx="1"/>
          </p:nvPr>
        </p:nvSpPr>
        <p:spPr/>
        <p:txBody>
          <a:bodyPr/>
          <a:lstStyle/>
          <a:p>
            <a:pPr marL="0" indent="0">
              <a:lnSpc>
                <a:spcPct val="100000"/>
              </a:lnSpc>
              <a:spcBef>
                <a:spcPts val="0"/>
              </a:spcBef>
              <a:spcAft>
                <a:spcPts val="1200"/>
              </a:spcAft>
              <a:buNone/>
            </a:pPr>
            <a:r>
              <a:rPr lang="en-US" b="1" dirty="0">
                <a:solidFill>
                  <a:srgbClr val="000000"/>
                </a:solidFill>
                <a:cs typeface="Arial"/>
              </a:rPr>
              <a:t>Answer:</a:t>
            </a:r>
          </a:p>
          <a:p>
            <a:pPr marL="0" indent="0">
              <a:lnSpc>
                <a:spcPct val="100000"/>
              </a:lnSpc>
              <a:spcBef>
                <a:spcPts val="0"/>
              </a:spcBef>
              <a:spcAft>
                <a:spcPts val="1200"/>
              </a:spcAft>
              <a:buNone/>
            </a:pPr>
            <a:r>
              <a:rPr lang="en-US" b="1" dirty="0">
                <a:solidFill>
                  <a:srgbClr val="000000"/>
                </a:solidFill>
                <a:cs typeface="Arial"/>
              </a:rPr>
              <a:t>Maybe. </a:t>
            </a:r>
            <a:r>
              <a:rPr lang="en-US" dirty="0">
                <a:solidFill>
                  <a:srgbClr val="000000"/>
                </a:solidFill>
                <a:cs typeface="Arial"/>
              </a:rPr>
              <a:t>T</a:t>
            </a:r>
            <a:r>
              <a:rPr lang="en-US" dirty="0">
                <a:solidFill>
                  <a:srgbClr val="000000"/>
                </a:solidFill>
                <a:cs typeface="Calibri"/>
              </a:rPr>
              <a:t>he</a:t>
            </a:r>
            <a:r>
              <a:rPr lang="en-US" dirty="0">
                <a:solidFill>
                  <a:srgbClr val="000000"/>
                </a:solidFill>
                <a:latin typeface="Arial"/>
                <a:cs typeface="Calibri"/>
              </a:rPr>
              <a:t> ESSA’s definition of PD does not include PD that stands alone and does not connect to a larger schoolwide or individualized plan.</a:t>
            </a:r>
          </a:p>
          <a:p>
            <a:pPr marL="0" indent="0">
              <a:buNone/>
            </a:pPr>
            <a:endParaRPr lang="en-US" b="1" dirty="0">
              <a:cs typeface="Arial"/>
            </a:endParaRPr>
          </a:p>
          <a:p>
            <a:pPr marL="0" indent="0">
              <a:buNone/>
            </a:pPr>
            <a:endParaRPr lang="en-US" dirty="0">
              <a:cs typeface="Arial"/>
            </a:endParaRPr>
          </a:p>
        </p:txBody>
      </p:sp>
      <p:sp>
        <p:nvSpPr>
          <p:cNvPr id="4" name="Slide Number Placeholder 3">
            <a:extLst>
              <a:ext uri="{FF2B5EF4-FFF2-40B4-BE49-F238E27FC236}">
                <a16:creationId xmlns:a16="http://schemas.microsoft.com/office/drawing/2014/main" id="{B6972EB7-FBAC-5FE6-8E4F-820743ABFB85}"/>
              </a:ext>
            </a:extLst>
          </p:cNvPr>
          <p:cNvSpPr>
            <a:spLocks noGrp="1"/>
          </p:cNvSpPr>
          <p:nvPr>
            <p:ph type="sldNum" sz="quarter" idx="12"/>
          </p:nvPr>
        </p:nvSpPr>
        <p:spPr/>
        <p:txBody>
          <a:bodyPr/>
          <a:lstStyle/>
          <a:p>
            <a:fld id="{4E637404-0BCF-4192-AEAE-F6A882F231C4}" type="slidenum">
              <a:rPr lang="en-US" altLang="en-US" smtClean="0"/>
              <a:pPr/>
              <a:t>25</a:t>
            </a:fld>
            <a:endParaRPr lang="en-US" altLang="en-US"/>
          </a:p>
        </p:txBody>
      </p:sp>
    </p:spTree>
    <p:extLst>
      <p:ext uri="{BB962C8B-B14F-4D97-AF65-F5344CB8AC3E}">
        <p14:creationId xmlns:p14="http://schemas.microsoft.com/office/powerpoint/2010/main" val="279770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8B0C60-0DC6-B702-8F61-B97419E2B7EA}"/>
              </a:ext>
            </a:extLst>
          </p:cNvPr>
          <p:cNvSpPr>
            <a:spLocks noGrp="1"/>
          </p:cNvSpPr>
          <p:nvPr>
            <p:ph type="title"/>
          </p:nvPr>
        </p:nvSpPr>
        <p:spPr/>
        <p:txBody>
          <a:bodyPr>
            <a:normAutofit/>
          </a:bodyPr>
          <a:lstStyle/>
          <a:p>
            <a:r>
              <a:rPr lang="en-US" sz="7200" kern="1200" dirty="0">
                <a:solidFill>
                  <a:schemeClr val="lt1"/>
                </a:solidFill>
                <a:latin typeface="+mn-lt"/>
                <a:ea typeface="+mn-ea"/>
                <a:cs typeface="+mn-cs"/>
              </a:rPr>
              <a:t>Recruitment and Retention</a:t>
            </a:r>
            <a:endParaRPr lang="en-US" sz="7200" dirty="0"/>
          </a:p>
        </p:txBody>
      </p:sp>
      <p:sp>
        <p:nvSpPr>
          <p:cNvPr id="2" name="Slide Number Placeholder 1">
            <a:extLst>
              <a:ext uri="{FF2B5EF4-FFF2-40B4-BE49-F238E27FC236}">
                <a16:creationId xmlns:a16="http://schemas.microsoft.com/office/drawing/2014/main" id="{D11176FC-5721-90FB-8DF1-DA822EAB8816}"/>
              </a:ext>
            </a:extLst>
          </p:cNvPr>
          <p:cNvSpPr>
            <a:spLocks noGrp="1"/>
          </p:cNvSpPr>
          <p:nvPr>
            <p:ph type="sldNum" sz="quarter" idx="12"/>
          </p:nvPr>
        </p:nvSpPr>
        <p:spPr/>
        <p:txBody>
          <a:bodyPr/>
          <a:lstStyle/>
          <a:p>
            <a:fld id="{CA4CA259-E64F-4C45-902E-B71A103945FE}" type="slidenum">
              <a:rPr lang="en-US" altLang="en-US" smtClean="0"/>
              <a:pPr/>
              <a:t>26</a:t>
            </a:fld>
            <a:endParaRPr lang="en-US" altLang="en-US"/>
          </a:p>
        </p:txBody>
      </p:sp>
    </p:spTree>
    <p:extLst>
      <p:ext uri="{BB962C8B-B14F-4D97-AF65-F5344CB8AC3E}">
        <p14:creationId xmlns:p14="http://schemas.microsoft.com/office/powerpoint/2010/main" val="1463825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8F60A-A8F4-CAB4-76BF-2102F602ACD5}"/>
              </a:ext>
            </a:extLst>
          </p:cNvPr>
          <p:cNvSpPr>
            <a:spLocks noGrp="1"/>
          </p:cNvSpPr>
          <p:nvPr>
            <p:ph type="title"/>
          </p:nvPr>
        </p:nvSpPr>
        <p:spPr/>
        <p:txBody>
          <a:bodyPr/>
          <a:lstStyle/>
          <a:p>
            <a:r>
              <a:rPr lang="en-US" dirty="0"/>
              <a:t>Recruitment and Retention (1)</a:t>
            </a:r>
          </a:p>
        </p:txBody>
      </p:sp>
      <p:sp>
        <p:nvSpPr>
          <p:cNvPr id="3" name="Content Placeholder 2">
            <a:extLst>
              <a:ext uri="{FF2B5EF4-FFF2-40B4-BE49-F238E27FC236}">
                <a16:creationId xmlns:a16="http://schemas.microsoft.com/office/drawing/2014/main" id="{4A952EBB-BB6B-A02A-B0AA-9EDF95D3D7A2}"/>
              </a:ext>
            </a:extLst>
          </p:cNvPr>
          <p:cNvSpPr>
            <a:spLocks noGrp="1"/>
          </p:cNvSpPr>
          <p:nvPr>
            <p:ph idx="1"/>
          </p:nvPr>
        </p:nvSpPr>
        <p:spPr/>
        <p:txBody>
          <a:bodyPr/>
          <a:lstStyle/>
          <a:p>
            <a:pPr>
              <a:spcAft>
                <a:spcPts val="0"/>
              </a:spcAft>
            </a:pPr>
            <a:r>
              <a:rPr lang="en-US" dirty="0"/>
              <a:t>Recruiting and retaining effective teachers</a:t>
            </a:r>
          </a:p>
          <a:p>
            <a:pPr>
              <a:spcAft>
                <a:spcPts val="0"/>
              </a:spcAft>
            </a:pPr>
            <a:r>
              <a:rPr lang="en-US" dirty="0"/>
              <a:t>Recruiting individuals from other fields</a:t>
            </a:r>
          </a:p>
          <a:p>
            <a:pPr>
              <a:spcAft>
                <a:spcPts val="0"/>
              </a:spcAft>
            </a:pPr>
            <a:r>
              <a:rPr lang="en-US" dirty="0"/>
              <a:t>Evaluation and support systems</a:t>
            </a:r>
          </a:p>
          <a:p>
            <a:pPr>
              <a:spcAft>
                <a:spcPts val="0"/>
              </a:spcAft>
            </a:pPr>
            <a:r>
              <a:rPr lang="en-US" dirty="0"/>
              <a:t>Feedback mechanisms to improve working conditions</a:t>
            </a:r>
          </a:p>
        </p:txBody>
      </p:sp>
      <p:sp>
        <p:nvSpPr>
          <p:cNvPr id="4" name="Slide Number Placeholder 3">
            <a:extLst>
              <a:ext uri="{FF2B5EF4-FFF2-40B4-BE49-F238E27FC236}">
                <a16:creationId xmlns:a16="http://schemas.microsoft.com/office/drawing/2014/main" id="{45FE6E1F-A247-56D5-E276-F8B92BCA85E7}"/>
              </a:ext>
            </a:extLst>
          </p:cNvPr>
          <p:cNvSpPr>
            <a:spLocks noGrp="1"/>
          </p:cNvSpPr>
          <p:nvPr>
            <p:ph type="sldNum" sz="quarter" idx="12"/>
          </p:nvPr>
        </p:nvSpPr>
        <p:spPr/>
        <p:txBody>
          <a:bodyPr/>
          <a:lstStyle/>
          <a:p>
            <a:fld id="{4E637404-0BCF-4192-AEAE-F6A882F231C4}" type="slidenum">
              <a:rPr lang="en-US" altLang="en-US" smtClean="0"/>
              <a:pPr/>
              <a:t>27</a:t>
            </a:fld>
            <a:endParaRPr lang="en-US" altLang="en-US"/>
          </a:p>
        </p:txBody>
      </p:sp>
    </p:spTree>
    <p:extLst>
      <p:ext uri="{BB962C8B-B14F-4D97-AF65-F5344CB8AC3E}">
        <p14:creationId xmlns:p14="http://schemas.microsoft.com/office/powerpoint/2010/main" val="1935451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B539-2E1D-03DD-003B-8F94F94E30E4}"/>
              </a:ext>
            </a:extLst>
          </p:cNvPr>
          <p:cNvSpPr>
            <a:spLocks noGrp="1"/>
          </p:cNvSpPr>
          <p:nvPr>
            <p:ph type="title"/>
          </p:nvPr>
        </p:nvSpPr>
        <p:spPr/>
        <p:txBody>
          <a:bodyPr/>
          <a:lstStyle/>
          <a:p>
            <a:r>
              <a:rPr lang="en-US" dirty="0"/>
              <a:t>Recruitment and Retention (2)</a:t>
            </a:r>
          </a:p>
        </p:txBody>
      </p:sp>
      <p:sp>
        <p:nvSpPr>
          <p:cNvPr id="3" name="Content Placeholder 2">
            <a:extLst>
              <a:ext uri="{FF2B5EF4-FFF2-40B4-BE49-F238E27FC236}">
                <a16:creationId xmlns:a16="http://schemas.microsoft.com/office/drawing/2014/main" id="{EB3EADEA-3F46-B052-FD65-5A7CD302263B}"/>
              </a:ext>
            </a:extLst>
          </p:cNvPr>
          <p:cNvSpPr>
            <a:spLocks noGrp="1"/>
          </p:cNvSpPr>
          <p:nvPr>
            <p:ph idx="1"/>
          </p:nvPr>
        </p:nvSpPr>
        <p:spPr>
          <a:xfrm>
            <a:off x="951997" y="1736725"/>
            <a:ext cx="10511870" cy="4354512"/>
          </a:xfrm>
        </p:spPr>
        <p:txBody>
          <a:bodyPr/>
          <a:lstStyle/>
          <a:p>
            <a:pPr marL="200025" lvl="1" indent="0">
              <a:buNone/>
            </a:pPr>
            <a:r>
              <a:rPr lang="en-US" dirty="0"/>
              <a:t>Example: Oakland Unified School District (OUSD) piloted an online platform that supported from beyond evaluation and compliance to personalized coaching. OUSD continued to use their formal observation process as negotiated with their union during this process. </a:t>
            </a:r>
          </a:p>
          <a:p>
            <a:pPr marL="200025" lvl="1" indent="0">
              <a:buNone/>
            </a:pPr>
            <a:r>
              <a:rPr lang="en-US" dirty="0">
                <a:cs typeface="Arial"/>
              </a:rPr>
              <a:t>Title II </a:t>
            </a:r>
            <a:r>
              <a:rPr lang="en-US" b="1" dirty="0">
                <a:cs typeface="Arial"/>
              </a:rPr>
              <a:t>may be used </a:t>
            </a:r>
            <a:r>
              <a:rPr lang="en-US" dirty="0">
                <a:cs typeface="Arial"/>
              </a:rPr>
              <a:t>to pay for the program, training hours after contract hours, and coaches focused on the implementation and fidelity of the program. If Title II is used, the educator evaluation system must include multiple measures: value-added student achievement, student surveys, family feedback, etc. </a:t>
            </a:r>
          </a:p>
          <a:p>
            <a:pPr marL="200025" lvl="1" indent="0">
              <a:buNone/>
            </a:pPr>
            <a:r>
              <a:rPr lang="en-US" dirty="0">
                <a:cs typeface="Arial"/>
              </a:rPr>
              <a:t>Title II </a:t>
            </a:r>
            <a:r>
              <a:rPr lang="en-US" b="1" dirty="0">
                <a:cs typeface="Arial"/>
              </a:rPr>
              <a:t>was not used </a:t>
            </a:r>
            <a:r>
              <a:rPr lang="en-US" dirty="0">
                <a:cs typeface="Arial"/>
              </a:rPr>
              <a:t>in the training and implementation of the formal observation process as required by the union.  </a:t>
            </a:r>
          </a:p>
          <a:p>
            <a:pPr marL="0" indent="0">
              <a:buNone/>
            </a:pPr>
            <a:endParaRPr lang="en-US" dirty="0"/>
          </a:p>
        </p:txBody>
      </p:sp>
      <p:sp>
        <p:nvSpPr>
          <p:cNvPr id="4" name="Slide Number Placeholder 3">
            <a:extLst>
              <a:ext uri="{FF2B5EF4-FFF2-40B4-BE49-F238E27FC236}">
                <a16:creationId xmlns:a16="http://schemas.microsoft.com/office/drawing/2014/main" id="{369F1BF5-DA43-22DA-4011-A54CDC1D990D}"/>
              </a:ext>
            </a:extLst>
          </p:cNvPr>
          <p:cNvSpPr>
            <a:spLocks noGrp="1"/>
          </p:cNvSpPr>
          <p:nvPr>
            <p:ph type="sldNum" sz="quarter" idx="12"/>
          </p:nvPr>
        </p:nvSpPr>
        <p:spPr/>
        <p:txBody>
          <a:bodyPr/>
          <a:lstStyle/>
          <a:p>
            <a:fld id="{4E637404-0BCF-4192-AEAE-F6A882F231C4}" type="slidenum">
              <a:rPr lang="en-US" altLang="en-US" smtClean="0"/>
              <a:pPr/>
              <a:t>28</a:t>
            </a:fld>
            <a:endParaRPr lang="en-US" altLang="en-US"/>
          </a:p>
        </p:txBody>
      </p:sp>
    </p:spTree>
    <p:extLst>
      <p:ext uri="{BB962C8B-B14F-4D97-AF65-F5344CB8AC3E}">
        <p14:creationId xmlns:p14="http://schemas.microsoft.com/office/powerpoint/2010/main" val="3540430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0597-0BA7-7269-3A5A-518DB7994EB1}"/>
              </a:ext>
            </a:extLst>
          </p:cNvPr>
          <p:cNvSpPr>
            <a:spLocks noGrp="1"/>
          </p:cNvSpPr>
          <p:nvPr>
            <p:ph type="title"/>
          </p:nvPr>
        </p:nvSpPr>
        <p:spPr/>
        <p:txBody>
          <a:bodyPr/>
          <a:lstStyle/>
          <a:p>
            <a:r>
              <a:rPr lang="en-US" dirty="0"/>
              <a:t>Recruitment Activities (1)</a:t>
            </a:r>
          </a:p>
        </p:txBody>
      </p:sp>
      <p:graphicFrame>
        <p:nvGraphicFramePr>
          <p:cNvPr id="5" name="Table 5" descr="table of recruitment activities">
            <a:extLst>
              <a:ext uri="{FF2B5EF4-FFF2-40B4-BE49-F238E27FC236}">
                <a16:creationId xmlns:a16="http://schemas.microsoft.com/office/drawing/2014/main" id="{8F16EA17-F16D-70A9-64B4-A66C3D4CA0B7}"/>
              </a:ext>
            </a:extLst>
          </p:cNvPr>
          <p:cNvGraphicFramePr>
            <a:graphicFrameLocks noGrp="1"/>
          </p:cNvGraphicFramePr>
          <p:nvPr>
            <p:ph idx="1"/>
            <p:extLst>
              <p:ext uri="{D42A27DB-BD31-4B8C-83A1-F6EECF244321}">
                <p14:modId xmlns:p14="http://schemas.microsoft.com/office/powerpoint/2010/main" val="3745846521"/>
              </p:ext>
            </p:extLst>
          </p:nvPr>
        </p:nvGraphicFramePr>
        <p:xfrm>
          <a:off x="1096963" y="1736725"/>
          <a:ext cx="10058402" cy="4602480"/>
        </p:xfrm>
        <a:graphic>
          <a:graphicData uri="http://schemas.openxmlformats.org/drawingml/2006/table">
            <a:tbl>
              <a:tblPr firstRow="1" bandRow="1">
                <a:tableStyleId>{5C22544A-7EE6-4342-B048-85BDC9FD1C3A}</a:tableStyleId>
              </a:tblPr>
              <a:tblGrid>
                <a:gridCol w="5029201">
                  <a:extLst>
                    <a:ext uri="{9D8B030D-6E8A-4147-A177-3AD203B41FA5}">
                      <a16:colId xmlns:a16="http://schemas.microsoft.com/office/drawing/2014/main" val="3694951278"/>
                    </a:ext>
                  </a:extLst>
                </a:gridCol>
                <a:gridCol w="5029201">
                  <a:extLst>
                    <a:ext uri="{9D8B030D-6E8A-4147-A177-3AD203B41FA5}">
                      <a16:colId xmlns:a16="http://schemas.microsoft.com/office/drawing/2014/main" val="821507370"/>
                    </a:ext>
                  </a:extLst>
                </a:gridCol>
              </a:tblGrid>
              <a:tr h="370840">
                <a:tc>
                  <a:txBody>
                    <a:bodyPr/>
                    <a:lstStyle/>
                    <a:p>
                      <a:r>
                        <a:rPr lang="en-US" sz="2400" dirty="0"/>
                        <a:t>Eligible Activities</a:t>
                      </a:r>
                    </a:p>
                  </a:txBody>
                  <a:tcPr/>
                </a:tc>
                <a:tc>
                  <a:txBody>
                    <a:bodyPr/>
                    <a:lstStyle/>
                    <a:p>
                      <a:r>
                        <a:rPr lang="en-US" sz="2400"/>
                        <a:t>Non-Eligible Activities</a:t>
                      </a:r>
                    </a:p>
                  </a:txBody>
                  <a:tcPr/>
                </a:tc>
                <a:extLst>
                  <a:ext uri="{0D108BD9-81ED-4DB2-BD59-A6C34878D82A}">
                    <a16:rowId xmlns:a16="http://schemas.microsoft.com/office/drawing/2014/main" val="204785985"/>
                  </a:ext>
                </a:extLst>
              </a:tr>
              <a:tr h="370840">
                <a:tc>
                  <a:txBody>
                    <a:bodyPr/>
                    <a:lstStyle/>
                    <a:p>
                      <a:pPr marL="342900" indent="-342900">
                        <a:spcAft>
                          <a:spcPts val="1200"/>
                        </a:spcAft>
                        <a:buFont typeface="Arial" panose="020B0604020202020204" pitchFamily="34" charset="0"/>
                        <a:buChar char="•"/>
                      </a:pPr>
                      <a:r>
                        <a:rPr lang="en-US" sz="2400" dirty="0"/>
                        <a:t>Advertising and job fairs</a:t>
                      </a:r>
                    </a:p>
                    <a:p>
                      <a:pPr marL="342900" indent="-342900">
                        <a:spcAft>
                          <a:spcPts val="1200"/>
                        </a:spcAft>
                        <a:buFont typeface="Arial" panose="020B0604020202020204" pitchFamily="34" charset="0"/>
                        <a:buChar char="•"/>
                      </a:pPr>
                      <a:r>
                        <a:rPr lang="en-US" sz="2400" dirty="0"/>
                        <a:t>Stipend or bonus for recruiting a teacher, principal, or other school leader</a:t>
                      </a:r>
                    </a:p>
                    <a:p>
                      <a:pPr marL="342900" indent="-342900">
                        <a:spcAft>
                          <a:spcPts val="1200"/>
                        </a:spcAft>
                        <a:buFont typeface="Arial" panose="020B0604020202020204" pitchFamily="34" charset="0"/>
                        <a:buChar char="•"/>
                      </a:pPr>
                      <a:r>
                        <a:rPr lang="en-US" sz="2400" dirty="0"/>
                        <a:t>Signing bonuses</a:t>
                      </a:r>
                    </a:p>
                    <a:p>
                      <a:pPr marL="342900" indent="-342900">
                        <a:spcAft>
                          <a:spcPts val="1200"/>
                        </a:spcAft>
                        <a:buFont typeface="Arial" panose="020B0604020202020204" pitchFamily="34" charset="0"/>
                        <a:buChar char="•"/>
                      </a:pPr>
                      <a:r>
                        <a:rPr lang="en-US" sz="2400" dirty="0"/>
                        <a:t>Salary differentials</a:t>
                      </a:r>
                    </a:p>
                    <a:p>
                      <a:pPr marL="342900" indent="-342900">
                        <a:spcAft>
                          <a:spcPts val="1200"/>
                        </a:spcAft>
                        <a:buFont typeface="Arial" panose="020B0604020202020204" pitchFamily="34" charset="0"/>
                        <a:buChar char="•"/>
                      </a:pPr>
                      <a:r>
                        <a:rPr lang="en-US" sz="2400" dirty="0"/>
                        <a:t>Incentive pay to work in high-need subjects or schools</a:t>
                      </a:r>
                    </a:p>
                    <a:p>
                      <a:pPr marL="342900" indent="-342900">
                        <a:spcAft>
                          <a:spcPts val="1200"/>
                        </a:spcAft>
                        <a:buFont typeface="Arial" panose="020B0604020202020204" pitchFamily="34" charset="0"/>
                        <a:buChar char="•"/>
                      </a:pPr>
                      <a:r>
                        <a:rPr lang="en-US" sz="2400" dirty="0"/>
                        <a:t>Relocation costs</a:t>
                      </a:r>
                    </a:p>
                  </a:txBody>
                  <a:tcPr/>
                </a:tc>
                <a:tc>
                  <a:txBody>
                    <a:bodyPr/>
                    <a:lstStyle/>
                    <a:p>
                      <a:pPr marL="342900" indent="-342900">
                        <a:spcAft>
                          <a:spcPts val="1200"/>
                        </a:spcAft>
                        <a:buFont typeface="Arial" panose="020B0604020202020204" pitchFamily="34" charset="0"/>
                        <a:buChar char="•"/>
                      </a:pPr>
                      <a:r>
                        <a:rPr lang="en-US" sz="2400" dirty="0"/>
                        <a:t>Not allowed for non-instructional staff</a:t>
                      </a:r>
                    </a:p>
                    <a:p>
                      <a:pPr marL="342900" indent="-342900">
                        <a:spcAft>
                          <a:spcPts val="1200"/>
                        </a:spcAft>
                        <a:buFont typeface="Arial" panose="020B0604020202020204" pitchFamily="34" charset="0"/>
                        <a:buChar char="•"/>
                      </a:pPr>
                      <a:r>
                        <a:rPr lang="en-US" sz="2400" dirty="0"/>
                        <a:t>Supplanting state funds received for recruiting</a:t>
                      </a:r>
                    </a:p>
                    <a:p>
                      <a:pPr marL="342900" indent="-342900">
                        <a:spcAft>
                          <a:spcPts val="1200"/>
                        </a:spcAft>
                        <a:buFont typeface="Arial" panose="020B0604020202020204" pitchFamily="34" charset="0"/>
                        <a:buChar char="•"/>
                      </a:pPr>
                      <a:r>
                        <a:rPr lang="en-US" sz="2400" dirty="0"/>
                        <a:t>Fees and other costs associated with acquiring a new home</a:t>
                      </a:r>
                    </a:p>
                    <a:p>
                      <a:pPr marL="342900" indent="-342900">
                        <a:spcAft>
                          <a:spcPts val="1200"/>
                        </a:spcAft>
                        <a:buFont typeface="Arial" panose="020B0604020202020204" pitchFamily="34" charset="0"/>
                        <a:buChar char="•"/>
                      </a:pPr>
                      <a:r>
                        <a:rPr lang="en-US" sz="2400" dirty="0"/>
                        <a:t>A loss on the sale of a former home</a:t>
                      </a:r>
                    </a:p>
                  </a:txBody>
                  <a:tcPr/>
                </a:tc>
                <a:extLst>
                  <a:ext uri="{0D108BD9-81ED-4DB2-BD59-A6C34878D82A}">
                    <a16:rowId xmlns:a16="http://schemas.microsoft.com/office/drawing/2014/main" val="3739061591"/>
                  </a:ext>
                </a:extLst>
              </a:tr>
            </a:tbl>
          </a:graphicData>
        </a:graphic>
      </p:graphicFrame>
      <p:sp>
        <p:nvSpPr>
          <p:cNvPr id="4" name="Slide Number Placeholder 3">
            <a:extLst>
              <a:ext uri="{FF2B5EF4-FFF2-40B4-BE49-F238E27FC236}">
                <a16:creationId xmlns:a16="http://schemas.microsoft.com/office/drawing/2014/main" id="{105E24D4-9A3A-9732-B2A7-775C45E8312F}"/>
              </a:ext>
            </a:extLst>
          </p:cNvPr>
          <p:cNvSpPr>
            <a:spLocks noGrp="1"/>
          </p:cNvSpPr>
          <p:nvPr>
            <p:ph type="sldNum" sz="quarter" idx="12"/>
          </p:nvPr>
        </p:nvSpPr>
        <p:spPr/>
        <p:txBody>
          <a:bodyPr/>
          <a:lstStyle/>
          <a:p>
            <a:fld id="{4E637404-0BCF-4192-AEAE-F6A882F231C4}" type="slidenum">
              <a:rPr lang="en-US" altLang="en-US" smtClean="0"/>
              <a:pPr/>
              <a:t>29</a:t>
            </a:fld>
            <a:endParaRPr lang="en-US" altLang="en-US"/>
          </a:p>
        </p:txBody>
      </p:sp>
    </p:spTree>
    <p:extLst>
      <p:ext uri="{BB962C8B-B14F-4D97-AF65-F5344CB8AC3E}">
        <p14:creationId xmlns:p14="http://schemas.microsoft.com/office/powerpoint/2010/main" val="151620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47FF-F217-5DC9-6AD9-C39B011B5F5C}"/>
              </a:ext>
            </a:extLst>
          </p:cNvPr>
          <p:cNvSpPr>
            <a:spLocks noGrp="1"/>
          </p:cNvSpPr>
          <p:nvPr>
            <p:ph type="title"/>
          </p:nvPr>
        </p:nvSpPr>
        <p:spPr>
          <a:xfrm>
            <a:off x="1057619" y="374073"/>
            <a:ext cx="6444868" cy="1256423"/>
          </a:xfrm>
        </p:spPr>
        <p:txBody>
          <a:bodyPr>
            <a:normAutofit/>
          </a:bodyPr>
          <a:lstStyle/>
          <a:p>
            <a:r>
              <a:rPr lang="en-US" sz="4800" dirty="0">
                <a:solidFill>
                  <a:srgbClr val="FFFFFF"/>
                </a:solidFill>
              </a:rPr>
              <a:t>Purpose of Title II (2)</a:t>
            </a:r>
            <a:endParaRPr lang="en-US" sz="4800" dirty="0"/>
          </a:p>
        </p:txBody>
      </p:sp>
      <p:sp>
        <p:nvSpPr>
          <p:cNvPr id="4" name="Text Placeholder 3">
            <a:extLst>
              <a:ext uri="{FF2B5EF4-FFF2-40B4-BE49-F238E27FC236}">
                <a16:creationId xmlns:a16="http://schemas.microsoft.com/office/drawing/2014/main" id="{F9BD1457-4BA2-653C-E2FF-0FD7836EA0E9}"/>
              </a:ext>
            </a:extLst>
          </p:cNvPr>
          <p:cNvSpPr>
            <a:spLocks noGrp="1"/>
          </p:cNvSpPr>
          <p:nvPr>
            <p:ph type="body" sz="half" idx="2"/>
          </p:nvPr>
        </p:nvSpPr>
        <p:spPr>
          <a:xfrm>
            <a:off x="1057619" y="1883884"/>
            <a:ext cx="6444868" cy="4693185"/>
          </a:xfrm>
        </p:spPr>
        <p:txBody>
          <a:bodyPr>
            <a:normAutofit fontScale="62500" lnSpcReduction="20000"/>
          </a:bodyPr>
          <a:lstStyle/>
          <a:p>
            <a:pPr marL="285750" indent="-285750">
              <a:lnSpc>
                <a:spcPct val="110000"/>
              </a:lnSpc>
              <a:buFont typeface="Arial" panose="020B0604020202020204" pitchFamily="34" charset="0"/>
              <a:buChar char="•"/>
            </a:pPr>
            <a:r>
              <a:rPr lang="en-US" sz="3800" dirty="0">
                <a:solidFill>
                  <a:srgbClr val="FFFFFF"/>
                </a:solidFill>
                <a:cs typeface="Arial"/>
              </a:rPr>
              <a:t>Local educational agencies (LEAs) are encouraged to prioritize strategies and activities that will have the </a:t>
            </a:r>
            <a:r>
              <a:rPr lang="en-US" sz="3800" b="1" dirty="0">
                <a:solidFill>
                  <a:srgbClr val="FFFFFF"/>
                </a:solidFill>
                <a:cs typeface="Arial"/>
              </a:rPr>
              <a:t>highest impact </a:t>
            </a:r>
            <a:r>
              <a:rPr lang="en-US" sz="3800" dirty="0">
                <a:solidFill>
                  <a:srgbClr val="FFFFFF"/>
                </a:solidFill>
                <a:cs typeface="Arial"/>
              </a:rPr>
              <a:t>on teaching and learning to result in </a:t>
            </a:r>
            <a:r>
              <a:rPr lang="en-US" sz="3800" b="1" dirty="0">
                <a:solidFill>
                  <a:srgbClr val="FFFFFF"/>
                </a:solidFill>
                <a:cs typeface="Arial"/>
              </a:rPr>
              <a:t>the highest level of academic achievement</a:t>
            </a:r>
            <a:r>
              <a:rPr lang="en-US" sz="3800" dirty="0">
                <a:solidFill>
                  <a:srgbClr val="FFFFFF"/>
                </a:solidFill>
                <a:cs typeface="Arial"/>
              </a:rPr>
              <a:t>.</a:t>
            </a:r>
          </a:p>
          <a:p>
            <a:pPr marL="285750" indent="-285750">
              <a:lnSpc>
                <a:spcPct val="110000"/>
              </a:lnSpc>
              <a:buFont typeface="Arial" panose="020B0604020202020204" pitchFamily="34" charset="0"/>
              <a:buChar char="•"/>
            </a:pPr>
            <a:r>
              <a:rPr lang="en-US" sz="3800" dirty="0">
                <a:solidFill>
                  <a:srgbClr val="FFFFFF"/>
                </a:solidFill>
                <a:cs typeface="Arial"/>
              </a:rPr>
              <a:t>When determining which of the many allowable Title II strategies and activities will have the </a:t>
            </a:r>
            <a:r>
              <a:rPr lang="en-US" sz="3800" b="1" dirty="0">
                <a:solidFill>
                  <a:srgbClr val="FFFFFF"/>
                </a:solidFill>
                <a:cs typeface="Arial"/>
              </a:rPr>
              <a:t>highest impact</a:t>
            </a:r>
            <a:r>
              <a:rPr lang="en-US" sz="3800" dirty="0">
                <a:solidFill>
                  <a:srgbClr val="FFFFFF"/>
                </a:solidFill>
                <a:cs typeface="Arial"/>
              </a:rPr>
              <a:t>, U.S. Department of Education guidance suggests LEAs use a five-step framework.</a:t>
            </a:r>
            <a:endParaRPr lang="en-US" sz="3800" dirty="0">
              <a:solidFill>
                <a:srgbClr val="FFFFFF"/>
              </a:solidFill>
            </a:endParaRPr>
          </a:p>
          <a:p>
            <a:endParaRPr lang="en-US" dirty="0"/>
          </a:p>
        </p:txBody>
      </p:sp>
      <p:pic>
        <p:nvPicPr>
          <p:cNvPr id="6" name="Content Placeholder 5" descr="Abstract blurred public library with bookshelves.">
            <a:extLst>
              <a:ext uri="{FF2B5EF4-FFF2-40B4-BE49-F238E27FC236}">
                <a16:creationId xmlns:a16="http://schemas.microsoft.com/office/drawing/2014/main" id="{3BBCA332-980A-8B61-2A03-8BBA4B1A3C81}"/>
              </a:ext>
            </a:extLst>
          </p:cNvPr>
          <p:cNvPicPr>
            <a:picLocks noGrp="1" noChangeAspect="1"/>
          </p:cNvPicPr>
          <p:nvPr>
            <p:ph idx="1"/>
          </p:nvPr>
        </p:nvPicPr>
        <p:blipFill rotWithShape="1">
          <a:blip r:embed="rId3"/>
          <a:srcRect l="16541" r="38880" b="-1"/>
          <a:stretch/>
        </p:blipFill>
        <p:spPr>
          <a:xfrm>
            <a:off x="8064348" y="1"/>
            <a:ext cx="4131324" cy="6858000"/>
          </a:xfrm>
          <a:prstGeom prst="rect">
            <a:avLst/>
          </a:prstGeom>
        </p:spPr>
      </p:pic>
      <p:sp>
        <p:nvSpPr>
          <p:cNvPr id="5" name="Slide Number Placeholder 4">
            <a:extLst>
              <a:ext uri="{FF2B5EF4-FFF2-40B4-BE49-F238E27FC236}">
                <a16:creationId xmlns:a16="http://schemas.microsoft.com/office/drawing/2014/main" id="{163BBAC1-409A-CD3E-47C3-5CB90213A993}"/>
              </a:ext>
            </a:extLst>
          </p:cNvPr>
          <p:cNvSpPr>
            <a:spLocks noGrp="1"/>
          </p:cNvSpPr>
          <p:nvPr>
            <p:ph type="sldNum" sz="quarter" idx="12"/>
          </p:nvPr>
        </p:nvSpPr>
        <p:spPr/>
        <p:txBody>
          <a:bodyPr/>
          <a:lstStyle/>
          <a:p>
            <a:fld id="{CA4CA259-E64F-4C45-902E-B71A103945FE}" type="slidenum">
              <a:rPr lang="en-US" altLang="en-US" smtClean="0"/>
              <a:pPr/>
              <a:t>3</a:t>
            </a:fld>
            <a:endParaRPr lang="en-US" altLang="en-US" dirty="0"/>
          </a:p>
        </p:txBody>
      </p:sp>
    </p:spTree>
    <p:extLst>
      <p:ext uri="{BB962C8B-B14F-4D97-AF65-F5344CB8AC3E}">
        <p14:creationId xmlns:p14="http://schemas.microsoft.com/office/powerpoint/2010/main" val="1318969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0597-0BA7-7269-3A5A-518DB7994EB1}"/>
              </a:ext>
            </a:extLst>
          </p:cNvPr>
          <p:cNvSpPr>
            <a:spLocks noGrp="1"/>
          </p:cNvSpPr>
          <p:nvPr>
            <p:ph type="title"/>
          </p:nvPr>
        </p:nvSpPr>
        <p:spPr/>
        <p:txBody>
          <a:bodyPr/>
          <a:lstStyle/>
          <a:p>
            <a:r>
              <a:rPr lang="en-US" dirty="0"/>
              <a:t>Recruitment Activities (2)</a:t>
            </a:r>
          </a:p>
        </p:txBody>
      </p:sp>
      <p:graphicFrame>
        <p:nvGraphicFramePr>
          <p:cNvPr id="5" name="Table 5" descr="table of recruitment activities part 2">
            <a:extLst>
              <a:ext uri="{FF2B5EF4-FFF2-40B4-BE49-F238E27FC236}">
                <a16:creationId xmlns:a16="http://schemas.microsoft.com/office/drawing/2014/main" id="{8F16EA17-F16D-70A9-64B4-A66C3D4CA0B7}"/>
              </a:ext>
            </a:extLst>
          </p:cNvPr>
          <p:cNvGraphicFramePr>
            <a:graphicFrameLocks noGrp="1"/>
          </p:cNvGraphicFramePr>
          <p:nvPr>
            <p:ph idx="1"/>
            <p:extLst>
              <p:ext uri="{D42A27DB-BD31-4B8C-83A1-F6EECF244321}">
                <p14:modId xmlns:p14="http://schemas.microsoft.com/office/powerpoint/2010/main" val="1628450463"/>
              </p:ext>
            </p:extLst>
          </p:nvPr>
        </p:nvGraphicFramePr>
        <p:xfrm>
          <a:off x="1096963" y="1846263"/>
          <a:ext cx="10058400" cy="289560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694951278"/>
                    </a:ext>
                  </a:extLst>
                </a:gridCol>
                <a:gridCol w="5029200">
                  <a:extLst>
                    <a:ext uri="{9D8B030D-6E8A-4147-A177-3AD203B41FA5}">
                      <a16:colId xmlns:a16="http://schemas.microsoft.com/office/drawing/2014/main" val="821507370"/>
                    </a:ext>
                  </a:extLst>
                </a:gridCol>
              </a:tblGrid>
              <a:tr h="370840">
                <a:tc>
                  <a:txBody>
                    <a:bodyPr/>
                    <a:lstStyle/>
                    <a:p>
                      <a:r>
                        <a:rPr lang="en-US" sz="2400" dirty="0"/>
                        <a:t>Eligible Activities</a:t>
                      </a:r>
                    </a:p>
                  </a:txBody>
                  <a:tcPr/>
                </a:tc>
                <a:tc>
                  <a:txBody>
                    <a:bodyPr/>
                    <a:lstStyle/>
                    <a:p>
                      <a:r>
                        <a:rPr lang="en-US" sz="2400"/>
                        <a:t>Non-Eligible Activities</a:t>
                      </a:r>
                    </a:p>
                  </a:txBody>
                  <a:tcPr/>
                </a:tc>
                <a:extLst>
                  <a:ext uri="{0D108BD9-81ED-4DB2-BD59-A6C34878D82A}">
                    <a16:rowId xmlns:a16="http://schemas.microsoft.com/office/drawing/2014/main" val="204785985"/>
                  </a:ext>
                </a:extLst>
              </a:tr>
              <a:tr h="370840">
                <a:tc>
                  <a:txBody>
                    <a:bodyPr/>
                    <a:lstStyle/>
                    <a:p>
                      <a:pPr marL="342900" indent="-342900">
                        <a:spcAft>
                          <a:spcPts val="1200"/>
                        </a:spcAft>
                        <a:buFont typeface="Arial" panose="020B0604020202020204" pitchFamily="34" charset="0"/>
                        <a:buChar char="•"/>
                      </a:pPr>
                      <a:r>
                        <a:rPr lang="en-US" sz="2400" dirty="0"/>
                        <a:t>Costs of state-approved assessments to qualify as an instructional paraprofessional</a:t>
                      </a:r>
                    </a:p>
                    <a:p>
                      <a:pPr marL="342900" indent="-342900">
                        <a:spcAft>
                          <a:spcPts val="1200"/>
                        </a:spcAft>
                        <a:buFont typeface="Arial" panose="020B0604020202020204" pitchFamily="34" charset="0"/>
                        <a:buChar char="•"/>
                      </a:pPr>
                      <a:r>
                        <a:rPr lang="en-US" sz="2400" dirty="0"/>
                        <a:t>Travel costs of employees while engaged in recruiting events</a:t>
                      </a:r>
                    </a:p>
                  </a:txBody>
                  <a:tcPr/>
                </a:tc>
                <a:tc>
                  <a:txBody>
                    <a:bodyPr/>
                    <a:lstStyle/>
                    <a:p>
                      <a:pPr marL="342900" indent="-342900">
                        <a:spcAft>
                          <a:spcPts val="1200"/>
                        </a:spcAft>
                        <a:buFont typeface="Arial" panose="020B0604020202020204" pitchFamily="34" charset="0"/>
                        <a:buChar char="•"/>
                      </a:pPr>
                      <a:r>
                        <a:rPr lang="en-US" sz="2400" dirty="0"/>
                        <a:t>Continuing mortgage principal and interest payments on a home being sold</a:t>
                      </a:r>
                    </a:p>
                    <a:p>
                      <a:pPr marL="342900" indent="-342900">
                        <a:spcAft>
                          <a:spcPts val="1200"/>
                        </a:spcAft>
                        <a:buFont typeface="Arial" panose="020B0604020202020204" pitchFamily="34" charset="0"/>
                        <a:buChar char="•"/>
                      </a:pPr>
                      <a:r>
                        <a:rPr lang="en-US" sz="2400" dirty="0"/>
                        <a:t>Income taxes paid by an employee related to reimbursed relocation costs</a:t>
                      </a:r>
                    </a:p>
                  </a:txBody>
                  <a:tcPr/>
                </a:tc>
                <a:extLst>
                  <a:ext uri="{0D108BD9-81ED-4DB2-BD59-A6C34878D82A}">
                    <a16:rowId xmlns:a16="http://schemas.microsoft.com/office/drawing/2014/main" val="3739061591"/>
                  </a:ext>
                </a:extLst>
              </a:tr>
            </a:tbl>
          </a:graphicData>
        </a:graphic>
      </p:graphicFrame>
      <p:sp>
        <p:nvSpPr>
          <p:cNvPr id="4" name="Slide Number Placeholder 3">
            <a:extLst>
              <a:ext uri="{FF2B5EF4-FFF2-40B4-BE49-F238E27FC236}">
                <a16:creationId xmlns:a16="http://schemas.microsoft.com/office/drawing/2014/main" id="{105E24D4-9A3A-9732-B2A7-775C45E8312F}"/>
              </a:ext>
            </a:extLst>
          </p:cNvPr>
          <p:cNvSpPr>
            <a:spLocks noGrp="1"/>
          </p:cNvSpPr>
          <p:nvPr>
            <p:ph type="sldNum" sz="quarter" idx="12"/>
          </p:nvPr>
        </p:nvSpPr>
        <p:spPr/>
        <p:txBody>
          <a:bodyPr/>
          <a:lstStyle/>
          <a:p>
            <a:fld id="{4E637404-0BCF-4192-AEAE-F6A882F231C4}" type="slidenum">
              <a:rPr lang="en-US" altLang="en-US" smtClean="0"/>
              <a:pPr/>
              <a:t>30</a:t>
            </a:fld>
            <a:endParaRPr lang="en-US" altLang="en-US"/>
          </a:p>
        </p:txBody>
      </p:sp>
    </p:spTree>
    <p:extLst>
      <p:ext uri="{BB962C8B-B14F-4D97-AF65-F5344CB8AC3E}">
        <p14:creationId xmlns:p14="http://schemas.microsoft.com/office/powerpoint/2010/main" val="1595659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1EA0-0363-E27C-AD4B-E9A868C40D9F}"/>
              </a:ext>
            </a:extLst>
          </p:cNvPr>
          <p:cNvSpPr>
            <a:spLocks noGrp="1"/>
          </p:cNvSpPr>
          <p:nvPr>
            <p:ph type="title"/>
          </p:nvPr>
        </p:nvSpPr>
        <p:spPr/>
        <p:txBody>
          <a:bodyPr/>
          <a:lstStyle/>
          <a:p>
            <a:r>
              <a:rPr lang="en-US" dirty="0"/>
              <a:t>Retention Activities (3) </a:t>
            </a:r>
          </a:p>
        </p:txBody>
      </p:sp>
      <p:graphicFrame>
        <p:nvGraphicFramePr>
          <p:cNvPr id="5" name="Table 5" descr="table of retention activities">
            <a:extLst>
              <a:ext uri="{FF2B5EF4-FFF2-40B4-BE49-F238E27FC236}">
                <a16:creationId xmlns:a16="http://schemas.microsoft.com/office/drawing/2014/main" id="{7CAA356F-4F3B-BED0-BB4F-9B46A9241831}"/>
              </a:ext>
            </a:extLst>
          </p:cNvPr>
          <p:cNvGraphicFramePr>
            <a:graphicFrameLocks noGrp="1"/>
          </p:cNvGraphicFramePr>
          <p:nvPr>
            <p:ph idx="1"/>
            <p:extLst>
              <p:ext uri="{D42A27DB-BD31-4B8C-83A1-F6EECF244321}">
                <p14:modId xmlns:p14="http://schemas.microsoft.com/office/powerpoint/2010/main" val="2848092676"/>
              </p:ext>
            </p:extLst>
          </p:nvPr>
        </p:nvGraphicFramePr>
        <p:xfrm>
          <a:off x="1096963" y="1868329"/>
          <a:ext cx="10058400" cy="44500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339523686"/>
                    </a:ext>
                  </a:extLst>
                </a:gridCol>
                <a:gridCol w="5029200">
                  <a:extLst>
                    <a:ext uri="{9D8B030D-6E8A-4147-A177-3AD203B41FA5}">
                      <a16:colId xmlns:a16="http://schemas.microsoft.com/office/drawing/2014/main" val="3188331515"/>
                    </a:ext>
                  </a:extLst>
                </a:gridCol>
              </a:tblGrid>
              <a:tr h="370840">
                <a:tc>
                  <a:txBody>
                    <a:bodyPr/>
                    <a:lstStyle/>
                    <a:p>
                      <a:r>
                        <a:rPr lang="en-US" sz="2400" dirty="0"/>
                        <a:t>Eligible Activities</a:t>
                      </a:r>
                    </a:p>
                  </a:txBody>
                  <a:tcPr/>
                </a:tc>
                <a:tc>
                  <a:txBody>
                    <a:bodyPr/>
                    <a:lstStyle/>
                    <a:p>
                      <a:r>
                        <a:rPr lang="en-US" sz="2400"/>
                        <a:t>Non-Eligible Activities</a:t>
                      </a:r>
                    </a:p>
                  </a:txBody>
                  <a:tcPr/>
                </a:tc>
                <a:extLst>
                  <a:ext uri="{0D108BD9-81ED-4DB2-BD59-A6C34878D82A}">
                    <a16:rowId xmlns:a16="http://schemas.microsoft.com/office/drawing/2014/main" val="2016196260"/>
                  </a:ext>
                </a:extLst>
              </a:tr>
              <a:tr h="370840">
                <a:tc>
                  <a:txBody>
                    <a:bodyPr/>
                    <a:lstStyle/>
                    <a:p>
                      <a:pPr marL="342900" indent="-342900">
                        <a:spcAft>
                          <a:spcPts val="1200"/>
                        </a:spcAft>
                        <a:buFont typeface="Arial" panose="020B0604020202020204" pitchFamily="34" charset="0"/>
                        <a:buChar char="•"/>
                      </a:pPr>
                      <a:r>
                        <a:rPr lang="en-US" sz="2400" dirty="0"/>
                        <a:t>Bonuses</a:t>
                      </a:r>
                    </a:p>
                    <a:p>
                      <a:pPr marL="342900" indent="-342900">
                        <a:spcAft>
                          <a:spcPts val="1200"/>
                        </a:spcAft>
                        <a:buFont typeface="Arial" panose="020B0604020202020204" pitchFamily="34" charset="0"/>
                        <a:buChar char="•"/>
                      </a:pPr>
                      <a:r>
                        <a:rPr lang="en-US" sz="2400" dirty="0"/>
                        <a:t>Differential pay</a:t>
                      </a:r>
                    </a:p>
                    <a:p>
                      <a:pPr marL="342900" indent="-342900">
                        <a:spcAft>
                          <a:spcPts val="1200"/>
                        </a:spcAft>
                        <a:buFont typeface="Arial" panose="020B0604020202020204" pitchFamily="34" charset="0"/>
                        <a:buChar char="•"/>
                      </a:pPr>
                      <a:r>
                        <a:rPr lang="en-US" sz="2400" dirty="0"/>
                        <a:t>Costs of state tests for a teacher to add a license endorsement</a:t>
                      </a:r>
                    </a:p>
                  </a:txBody>
                  <a:tcPr/>
                </a:tc>
                <a:tc>
                  <a:txBody>
                    <a:bodyPr/>
                    <a:lstStyle/>
                    <a:p>
                      <a:pPr marL="342900" indent="-342900">
                        <a:spcAft>
                          <a:spcPts val="1200"/>
                        </a:spcAft>
                        <a:buFont typeface="Arial" panose="020B0604020202020204" pitchFamily="34" charset="0"/>
                        <a:buChar char="•"/>
                      </a:pPr>
                      <a:r>
                        <a:rPr lang="en-US" sz="2400" dirty="0"/>
                        <a:t>Not allowed for private schools</a:t>
                      </a:r>
                    </a:p>
                    <a:p>
                      <a:pPr marL="342900" indent="-342900">
                        <a:spcAft>
                          <a:spcPts val="1200"/>
                        </a:spcAft>
                        <a:buFont typeface="Arial" panose="020B0604020202020204" pitchFamily="34" charset="0"/>
                        <a:buChar char="•"/>
                      </a:pPr>
                      <a:r>
                        <a:rPr lang="en-US" sz="2400" dirty="0"/>
                        <a:t>Not allowed for non-instructional staff</a:t>
                      </a:r>
                    </a:p>
                    <a:p>
                      <a:pPr marL="342900" indent="-342900">
                        <a:spcAft>
                          <a:spcPts val="1200"/>
                        </a:spcAft>
                        <a:buFont typeface="Arial" panose="020B0604020202020204" pitchFamily="34" charset="0"/>
                        <a:buChar char="•"/>
                      </a:pPr>
                      <a:r>
                        <a:rPr lang="en-US" sz="2400" dirty="0"/>
                        <a:t>Supplanting state funds </a:t>
                      </a:r>
                    </a:p>
                    <a:p>
                      <a:pPr marL="342900" indent="-342900">
                        <a:spcAft>
                          <a:spcPts val="1200"/>
                        </a:spcAft>
                        <a:buFont typeface="Arial" panose="020B0604020202020204" pitchFamily="34" charset="0"/>
                        <a:buChar char="•"/>
                      </a:pPr>
                      <a:r>
                        <a:rPr lang="en-US" sz="2400" dirty="0"/>
                        <a:t>Cost-of-living or collective bargaining increases</a:t>
                      </a:r>
                    </a:p>
                    <a:p>
                      <a:pPr marL="342900" indent="-342900">
                        <a:spcAft>
                          <a:spcPts val="1200"/>
                        </a:spcAft>
                        <a:buFont typeface="Arial" panose="020B0604020202020204" pitchFamily="34" charset="0"/>
                        <a:buChar char="•"/>
                      </a:pPr>
                      <a:r>
                        <a:rPr lang="en-US" sz="2400" dirty="0"/>
                        <a:t>Costs for required Continuing Education Units and license renewal</a:t>
                      </a:r>
                    </a:p>
                  </a:txBody>
                  <a:tcPr/>
                </a:tc>
                <a:extLst>
                  <a:ext uri="{0D108BD9-81ED-4DB2-BD59-A6C34878D82A}">
                    <a16:rowId xmlns:a16="http://schemas.microsoft.com/office/drawing/2014/main" val="4270322078"/>
                  </a:ext>
                </a:extLst>
              </a:tr>
            </a:tbl>
          </a:graphicData>
        </a:graphic>
      </p:graphicFrame>
      <p:sp>
        <p:nvSpPr>
          <p:cNvPr id="4" name="Slide Number Placeholder 3">
            <a:extLst>
              <a:ext uri="{FF2B5EF4-FFF2-40B4-BE49-F238E27FC236}">
                <a16:creationId xmlns:a16="http://schemas.microsoft.com/office/drawing/2014/main" id="{856C1FFB-B887-BBDF-0405-66EC816BEB38}"/>
              </a:ext>
            </a:extLst>
          </p:cNvPr>
          <p:cNvSpPr>
            <a:spLocks noGrp="1"/>
          </p:cNvSpPr>
          <p:nvPr>
            <p:ph type="sldNum" sz="quarter" idx="12"/>
          </p:nvPr>
        </p:nvSpPr>
        <p:spPr/>
        <p:txBody>
          <a:bodyPr/>
          <a:lstStyle/>
          <a:p>
            <a:fld id="{4E637404-0BCF-4192-AEAE-F6A882F231C4}" type="slidenum">
              <a:rPr lang="en-US" altLang="en-US" smtClean="0"/>
              <a:pPr/>
              <a:t>31</a:t>
            </a:fld>
            <a:endParaRPr lang="en-US" altLang="en-US"/>
          </a:p>
        </p:txBody>
      </p:sp>
    </p:spTree>
    <p:extLst>
      <p:ext uri="{BB962C8B-B14F-4D97-AF65-F5344CB8AC3E}">
        <p14:creationId xmlns:p14="http://schemas.microsoft.com/office/powerpoint/2010/main" val="2970074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BCE99D-F670-19A1-319A-76E4587BFC8B}"/>
              </a:ext>
            </a:extLst>
          </p:cNvPr>
          <p:cNvSpPr>
            <a:spLocks noGrp="1"/>
          </p:cNvSpPr>
          <p:nvPr>
            <p:ph type="title"/>
          </p:nvPr>
        </p:nvSpPr>
        <p:spPr/>
        <p:txBody>
          <a:bodyPr/>
          <a:lstStyle/>
          <a:p>
            <a:r>
              <a:rPr lang="en-US" sz="7200" kern="1200" dirty="0">
                <a:solidFill>
                  <a:schemeClr val="lt1"/>
                </a:solidFill>
                <a:latin typeface="+mn-lt"/>
                <a:ea typeface="+mn-ea"/>
                <a:cs typeface="+mn-cs"/>
              </a:rPr>
              <a:t>Effective Teaching </a:t>
            </a:r>
            <a:r>
              <a:rPr lang="en-US" sz="7200" dirty="0">
                <a:solidFill>
                  <a:schemeClr val="lt1"/>
                </a:solidFill>
                <a:latin typeface="+mn-lt"/>
                <a:ea typeface="+mn-ea"/>
                <a:cs typeface="+mn-cs"/>
              </a:rPr>
              <a:t>S</a:t>
            </a:r>
            <a:r>
              <a:rPr lang="en-US" sz="7200" kern="1200" dirty="0">
                <a:solidFill>
                  <a:schemeClr val="lt1"/>
                </a:solidFill>
                <a:latin typeface="+mn-lt"/>
                <a:ea typeface="+mn-ea"/>
                <a:cs typeface="+mn-cs"/>
              </a:rPr>
              <a:t>trategies</a:t>
            </a:r>
            <a:br>
              <a:rPr lang="en-US" sz="1050" kern="1200" dirty="0"/>
            </a:br>
            <a:endParaRPr lang="en-US" dirty="0"/>
          </a:p>
        </p:txBody>
      </p:sp>
      <p:sp>
        <p:nvSpPr>
          <p:cNvPr id="5" name="Slide Number Placeholder 4">
            <a:extLst>
              <a:ext uri="{FF2B5EF4-FFF2-40B4-BE49-F238E27FC236}">
                <a16:creationId xmlns:a16="http://schemas.microsoft.com/office/drawing/2014/main" id="{98756F95-9C41-3F5E-997C-177B8F345952}"/>
              </a:ext>
            </a:extLst>
          </p:cNvPr>
          <p:cNvSpPr>
            <a:spLocks noGrp="1"/>
          </p:cNvSpPr>
          <p:nvPr>
            <p:ph type="sldNum" sz="quarter" idx="12"/>
          </p:nvPr>
        </p:nvSpPr>
        <p:spPr/>
        <p:txBody>
          <a:bodyPr/>
          <a:lstStyle/>
          <a:p>
            <a:fld id="{CA4CA259-E64F-4C45-902E-B71A103945FE}" type="slidenum">
              <a:rPr lang="en-US" altLang="en-US" smtClean="0"/>
              <a:pPr/>
              <a:t>32</a:t>
            </a:fld>
            <a:endParaRPr lang="en-US" altLang="en-US"/>
          </a:p>
        </p:txBody>
      </p:sp>
    </p:spTree>
    <p:extLst>
      <p:ext uri="{BB962C8B-B14F-4D97-AF65-F5344CB8AC3E}">
        <p14:creationId xmlns:p14="http://schemas.microsoft.com/office/powerpoint/2010/main" val="2525474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AD39-C392-1E2B-ED4A-BEC34CB2129B}"/>
              </a:ext>
            </a:extLst>
          </p:cNvPr>
          <p:cNvSpPr>
            <a:spLocks noGrp="1"/>
          </p:cNvSpPr>
          <p:nvPr>
            <p:ph type="title"/>
          </p:nvPr>
        </p:nvSpPr>
        <p:spPr/>
        <p:txBody>
          <a:bodyPr/>
          <a:lstStyle/>
          <a:p>
            <a:r>
              <a:rPr lang="en-US" dirty="0"/>
              <a:t>Effective Teaching Strategies (1)</a:t>
            </a:r>
          </a:p>
        </p:txBody>
      </p:sp>
      <p:sp>
        <p:nvSpPr>
          <p:cNvPr id="3" name="Content Placeholder 2">
            <a:extLst>
              <a:ext uri="{FF2B5EF4-FFF2-40B4-BE49-F238E27FC236}">
                <a16:creationId xmlns:a16="http://schemas.microsoft.com/office/drawing/2014/main" id="{E23B30BC-B14B-1696-AB04-A8B2D064CF45}"/>
              </a:ext>
            </a:extLst>
          </p:cNvPr>
          <p:cNvSpPr>
            <a:spLocks noGrp="1"/>
          </p:cNvSpPr>
          <p:nvPr>
            <p:ph idx="1"/>
          </p:nvPr>
        </p:nvSpPr>
        <p:spPr/>
        <p:txBody>
          <a:bodyPr/>
          <a:lstStyle/>
          <a:p>
            <a:r>
              <a:rPr lang="en-US" dirty="0"/>
              <a:t>Effective teaching of English Language Learning</a:t>
            </a:r>
          </a:p>
          <a:p>
            <a:r>
              <a:rPr lang="en-US" dirty="0"/>
              <a:t>Effective teaching of children with disabilities</a:t>
            </a:r>
          </a:p>
          <a:p>
            <a:r>
              <a:rPr lang="en-US" dirty="0"/>
              <a:t>Increased knowledge and ability to teach early childhood</a:t>
            </a:r>
          </a:p>
          <a:p>
            <a:r>
              <a:rPr lang="en-US" dirty="0"/>
              <a:t>High-quality instruction of science, technology, engineering and mathematics</a:t>
            </a:r>
          </a:p>
          <a:p>
            <a:r>
              <a:rPr lang="en-US" dirty="0"/>
              <a:t>Implementation of formative assessments</a:t>
            </a:r>
          </a:p>
          <a:p>
            <a:r>
              <a:rPr lang="en-US" dirty="0"/>
              <a:t>Instructional services provided by libraries</a:t>
            </a:r>
          </a:p>
          <a:p>
            <a:r>
              <a:rPr lang="en-US" dirty="0"/>
              <a:t>Effectively integrate technology into curricula and instruction</a:t>
            </a:r>
          </a:p>
          <a:p>
            <a:pPr marL="0" indent="0">
              <a:buNone/>
            </a:pPr>
            <a:endParaRPr lang="en-US" dirty="0"/>
          </a:p>
        </p:txBody>
      </p:sp>
      <p:sp>
        <p:nvSpPr>
          <p:cNvPr id="4" name="Slide Number Placeholder 3">
            <a:extLst>
              <a:ext uri="{FF2B5EF4-FFF2-40B4-BE49-F238E27FC236}">
                <a16:creationId xmlns:a16="http://schemas.microsoft.com/office/drawing/2014/main" id="{47CB98CD-4B91-FE21-C6EB-EE8A24889D13}"/>
              </a:ext>
            </a:extLst>
          </p:cNvPr>
          <p:cNvSpPr>
            <a:spLocks noGrp="1"/>
          </p:cNvSpPr>
          <p:nvPr>
            <p:ph type="sldNum" sz="quarter" idx="12"/>
          </p:nvPr>
        </p:nvSpPr>
        <p:spPr/>
        <p:txBody>
          <a:bodyPr/>
          <a:lstStyle/>
          <a:p>
            <a:fld id="{4E637404-0BCF-4192-AEAE-F6A882F231C4}" type="slidenum">
              <a:rPr lang="en-US" altLang="en-US" smtClean="0"/>
              <a:pPr/>
              <a:t>33</a:t>
            </a:fld>
            <a:endParaRPr lang="en-US" altLang="en-US"/>
          </a:p>
        </p:txBody>
      </p:sp>
    </p:spTree>
    <p:extLst>
      <p:ext uri="{BB962C8B-B14F-4D97-AF65-F5344CB8AC3E}">
        <p14:creationId xmlns:p14="http://schemas.microsoft.com/office/powerpoint/2010/main" val="4186437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AD39-C392-1E2B-ED4A-BEC34CB2129B}"/>
              </a:ext>
            </a:extLst>
          </p:cNvPr>
          <p:cNvSpPr>
            <a:spLocks noGrp="1"/>
          </p:cNvSpPr>
          <p:nvPr>
            <p:ph type="title"/>
          </p:nvPr>
        </p:nvSpPr>
        <p:spPr/>
        <p:txBody>
          <a:bodyPr/>
          <a:lstStyle/>
          <a:p>
            <a:r>
              <a:rPr lang="en-US" dirty="0"/>
              <a:t>Effective Teaching Strategies (2)</a:t>
            </a:r>
          </a:p>
        </p:txBody>
      </p:sp>
      <p:sp>
        <p:nvSpPr>
          <p:cNvPr id="3" name="Content Placeholder 2">
            <a:extLst>
              <a:ext uri="{FF2B5EF4-FFF2-40B4-BE49-F238E27FC236}">
                <a16:creationId xmlns:a16="http://schemas.microsoft.com/office/drawing/2014/main" id="{E23B30BC-B14B-1696-AB04-A8B2D064CF45}"/>
              </a:ext>
            </a:extLst>
          </p:cNvPr>
          <p:cNvSpPr>
            <a:spLocks noGrp="1"/>
          </p:cNvSpPr>
          <p:nvPr>
            <p:ph idx="1"/>
          </p:nvPr>
        </p:nvSpPr>
        <p:spPr>
          <a:xfrm>
            <a:off x="1152624" y="1846263"/>
            <a:ext cx="10260280" cy="4354512"/>
          </a:xfrm>
        </p:spPr>
        <p:txBody>
          <a:bodyPr/>
          <a:lstStyle/>
          <a:p>
            <a:pPr marL="0" indent="0">
              <a:buNone/>
            </a:pPr>
            <a:r>
              <a:rPr lang="en-US" b="1" dirty="0"/>
              <a:t>Effectively integrating technology into curricula and instruction</a:t>
            </a:r>
            <a:r>
              <a:rPr lang="en-US" dirty="0"/>
              <a:t>.</a:t>
            </a:r>
            <a:endParaRPr lang="en-US" sz="2400" b="0" i="0" u="none" strike="noStrike" baseline="0" dirty="0">
              <a:solidFill>
                <a:srgbClr val="000000"/>
              </a:solidFill>
              <a:latin typeface="+mj-lt"/>
            </a:endParaRPr>
          </a:p>
          <a:p>
            <a:pPr marL="0" indent="0">
              <a:buNone/>
            </a:pPr>
            <a:r>
              <a:rPr lang="en-US" b="0" i="0" u="none" strike="noStrike" baseline="0" dirty="0">
                <a:solidFill>
                  <a:srgbClr val="000000"/>
                </a:solidFill>
              </a:rPr>
              <a:t>Example: Coaches might help educators learn to use selected devices, platforms, online assessments, or digital materials, or to implement technology-supported, content-specific instructional practice.</a:t>
            </a:r>
          </a:p>
          <a:p>
            <a:pPr marL="0" indent="0">
              <a:buNone/>
            </a:pPr>
            <a:r>
              <a:rPr lang="en-US" dirty="0">
                <a:solidFill>
                  <a:srgbClr val="000000"/>
                </a:solidFill>
              </a:rPr>
              <a:t>Title II can not be used to purchase technology such as laptops, servers, screens, projectors, TVs, headphones, or other equipment.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7CB98CD-4B91-FE21-C6EB-EE8A24889D13}"/>
              </a:ext>
            </a:extLst>
          </p:cNvPr>
          <p:cNvSpPr>
            <a:spLocks noGrp="1"/>
          </p:cNvSpPr>
          <p:nvPr>
            <p:ph type="sldNum" sz="quarter" idx="12"/>
          </p:nvPr>
        </p:nvSpPr>
        <p:spPr/>
        <p:txBody>
          <a:bodyPr/>
          <a:lstStyle/>
          <a:p>
            <a:fld id="{4E637404-0BCF-4192-AEAE-F6A882F231C4}" type="slidenum">
              <a:rPr lang="en-US" altLang="en-US" smtClean="0"/>
              <a:pPr/>
              <a:t>34</a:t>
            </a:fld>
            <a:endParaRPr lang="en-US" altLang="en-US"/>
          </a:p>
        </p:txBody>
      </p:sp>
    </p:spTree>
    <p:extLst>
      <p:ext uri="{BB962C8B-B14F-4D97-AF65-F5344CB8AC3E}">
        <p14:creationId xmlns:p14="http://schemas.microsoft.com/office/powerpoint/2010/main" val="2905218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AD39-C392-1E2B-ED4A-BEC34CB2129B}"/>
              </a:ext>
            </a:extLst>
          </p:cNvPr>
          <p:cNvSpPr>
            <a:spLocks noGrp="1"/>
          </p:cNvSpPr>
          <p:nvPr>
            <p:ph type="title"/>
          </p:nvPr>
        </p:nvSpPr>
        <p:spPr/>
        <p:txBody>
          <a:bodyPr/>
          <a:lstStyle/>
          <a:p>
            <a:r>
              <a:rPr lang="en-US" dirty="0"/>
              <a:t>Effective Teaching Strategies (3)</a:t>
            </a:r>
          </a:p>
        </p:txBody>
      </p:sp>
      <p:sp>
        <p:nvSpPr>
          <p:cNvPr id="3" name="Content Placeholder 2">
            <a:extLst>
              <a:ext uri="{FF2B5EF4-FFF2-40B4-BE49-F238E27FC236}">
                <a16:creationId xmlns:a16="http://schemas.microsoft.com/office/drawing/2014/main" id="{E23B30BC-B14B-1696-AB04-A8B2D064CF45}"/>
              </a:ext>
            </a:extLst>
          </p:cNvPr>
          <p:cNvSpPr>
            <a:spLocks noGrp="1"/>
          </p:cNvSpPr>
          <p:nvPr>
            <p:ph idx="1"/>
          </p:nvPr>
        </p:nvSpPr>
        <p:spPr>
          <a:xfrm>
            <a:off x="1141607" y="1846263"/>
            <a:ext cx="10260280" cy="4354512"/>
          </a:xfrm>
        </p:spPr>
        <p:txBody>
          <a:bodyPr/>
          <a:lstStyle/>
          <a:p>
            <a:pPr marL="0" indent="0">
              <a:buNone/>
            </a:pPr>
            <a:r>
              <a:rPr lang="en-US" b="1" dirty="0"/>
              <a:t>Effectively integrate technology into curricula and instruction</a:t>
            </a:r>
            <a:r>
              <a:rPr lang="en-US" dirty="0"/>
              <a:t>.</a:t>
            </a:r>
            <a:endParaRPr lang="en-US" sz="2400" b="0" i="0" u="none" strike="noStrike" baseline="0" dirty="0">
              <a:solidFill>
                <a:srgbClr val="000000"/>
              </a:solidFill>
              <a:latin typeface="+mj-lt"/>
            </a:endParaRPr>
          </a:p>
          <a:p>
            <a:pPr marL="0" indent="0">
              <a:buNone/>
            </a:pPr>
            <a:r>
              <a:rPr lang="en-US" dirty="0">
                <a:solidFill>
                  <a:srgbClr val="000000"/>
                </a:solidFill>
              </a:rPr>
              <a:t>Charging Title II for an entire online PD system may not be allowable. All PD offerings would need to be Title II allowable and supplemental. </a:t>
            </a:r>
          </a:p>
          <a:p>
            <a:pPr marL="0" indent="0">
              <a:buNone/>
            </a:pPr>
            <a:r>
              <a:rPr lang="en-US" b="0" i="0" u="none" strike="noStrike" baseline="0" dirty="0">
                <a:solidFill>
                  <a:srgbClr val="000000"/>
                </a:solidFill>
              </a:rPr>
              <a:t>Please contact our office if your</a:t>
            </a:r>
            <a:r>
              <a:rPr lang="en-US" dirty="0">
                <a:solidFill>
                  <a:srgbClr val="000000"/>
                </a:solidFill>
              </a:rPr>
              <a:t> LEA is considering this option. </a:t>
            </a:r>
            <a:endParaRPr lang="en-US" b="0" i="0" u="none" strike="noStrike" baseline="0" dirty="0">
              <a:solidFill>
                <a:srgbClr val="000000"/>
              </a:solidFill>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7CB98CD-4B91-FE21-C6EB-EE8A24889D13}"/>
              </a:ext>
            </a:extLst>
          </p:cNvPr>
          <p:cNvSpPr>
            <a:spLocks noGrp="1"/>
          </p:cNvSpPr>
          <p:nvPr>
            <p:ph type="sldNum" sz="quarter" idx="12"/>
          </p:nvPr>
        </p:nvSpPr>
        <p:spPr/>
        <p:txBody>
          <a:bodyPr/>
          <a:lstStyle/>
          <a:p>
            <a:fld id="{4E637404-0BCF-4192-AEAE-F6A882F231C4}" type="slidenum">
              <a:rPr lang="en-US" altLang="en-US" smtClean="0"/>
              <a:pPr/>
              <a:t>35</a:t>
            </a:fld>
            <a:endParaRPr lang="en-US" altLang="en-US"/>
          </a:p>
        </p:txBody>
      </p:sp>
    </p:spTree>
    <p:extLst>
      <p:ext uri="{BB962C8B-B14F-4D97-AF65-F5344CB8AC3E}">
        <p14:creationId xmlns:p14="http://schemas.microsoft.com/office/powerpoint/2010/main" val="657980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3C4C1D-FA56-4AB0-009B-375071B5A3B6}"/>
              </a:ext>
            </a:extLst>
          </p:cNvPr>
          <p:cNvSpPr>
            <a:spLocks noGrp="1"/>
          </p:cNvSpPr>
          <p:nvPr>
            <p:ph type="title"/>
          </p:nvPr>
        </p:nvSpPr>
        <p:spPr/>
        <p:txBody>
          <a:bodyPr>
            <a:noAutofit/>
          </a:bodyPr>
          <a:lstStyle/>
          <a:p>
            <a:r>
              <a:rPr lang="en-US" sz="7200" kern="1200" dirty="0">
                <a:solidFill>
                  <a:schemeClr val="lt1"/>
                </a:solidFill>
                <a:latin typeface="+mn-lt"/>
                <a:ea typeface="+mn-ea"/>
                <a:cs typeface="+mn-cs"/>
              </a:rPr>
              <a:t>Understanding and Supporting the Whole Child</a:t>
            </a:r>
            <a:endParaRPr lang="en-US" sz="7200" dirty="0"/>
          </a:p>
        </p:txBody>
      </p:sp>
      <p:sp>
        <p:nvSpPr>
          <p:cNvPr id="5" name="Slide Number Placeholder 4">
            <a:extLst>
              <a:ext uri="{FF2B5EF4-FFF2-40B4-BE49-F238E27FC236}">
                <a16:creationId xmlns:a16="http://schemas.microsoft.com/office/drawing/2014/main" id="{5ECA4FDC-7D9B-A7F5-D762-CF237A6CF2A0}"/>
              </a:ext>
            </a:extLst>
          </p:cNvPr>
          <p:cNvSpPr>
            <a:spLocks noGrp="1"/>
          </p:cNvSpPr>
          <p:nvPr>
            <p:ph type="sldNum" sz="quarter" idx="12"/>
          </p:nvPr>
        </p:nvSpPr>
        <p:spPr/>
        <p:txBody>
          <a:bodyPr/>
          <a:lstStyle/>
          <a:p>
            <a:fld id="{CA4CA259-E64F-4C45-902E-B71A103945FE}" type="slidenum">
              <a:rPr lang="en-US" altLang="en-US" smtClean="0"/>
              <a:pPr/>
              <a:t>36</a:t>
            </a:fld>
            <a:endParaRPr lang="en-US" altLang="en-US"/>
          </a:p>
        </p:txBody>
      </p:sp>
    </p:spTree>
    <p:extLst>
      <p:ext uri="{BB962C8B-B14F-4D97-AF65-F5344CB8AC3E}">
        <p14:creationId xmlns:p14="http://schemas.microsoft.com/office/powerpoint/2010/main" val="2002041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1EBD-51DF-4A68-65F7-E03D0A97A15E}"/>
              </a:ext>
            </a:extLst>
          </p:cNvPr>
          <p:cNvSpPr>
            <a:spLocks noGrp="1"/>
          </p:cNvSpPr>
          <p:nvPr>
            <p:ph type="title"/>
          </p:nvPr>
        </p:nvSpPr>
        <p:spPr/>
        <p:txBody>
          <a:bodyPr>
            <a:normAutofit/>
          </a:bodyPr>
          <a:lstStyle/>
          <a:p>
            <a:r>
              <a:rPr lang="en-US" dirty="0"/>
              <a:t>Understanding and Supporting </a:t>
            </a:r>
            <a:br>
              <a:rPr lang="en-US" dirty="0"/>
            </a:br>
            <a:r>
              <a:rPr lang="en-US" dirty="0"/>
              <a:t>the Whole Child</a:t>
            </a:r>
          </a:p>
        </p:txBody>
      </p:sp>
      <p:sp>
        <p:nvSpPr>
          <p:cNvPr id="3" name="Content Placeholder 2">
            <a:extLst>
              <a:ext uri="{FF2B5EF4-FFF2-40B4-BE49-F238E27FC236}">
                <a16:creationId xmlns:a16="http://schemas.microsoft.com/office/drawing/2014/main" id="{04F17471-5656-0A57-D25B-BD40C35D73E2}"/>
              </a:ext>
            </a:extLst>
          </p:cNvPr>
          <p:cNvSpPr>
            <a:spLocks noGrp="1"/>
          </p:cNvSpPr>
          <p:nvPr>
            <p:ph idx="1"/>
          </p:nvPr>
        </p:nvSpPr>
        <p:spPr/>
        <p:txBody>
          <a:bodyPr/>
          <a:lstStyle/>
          <a:p>
            <a:pPr>
              <a:spcAft>
                <a:spcPts val="0"/>
              </a:spcAft>
            </a:pPr>
            <a:r>
              <a:rPr lang="en-US" dirty="0">
                <a:solidFill>
                  <a:schemeClr val="tx1"/>
                </a:solidFill>
              </a:rPr>
              <a:t>Career readiness education</a:t>
            </a:r>
          </a:p>
          <a:p>
            <a:pPr>
              <a:spcAft>
                <a:spcPts val="0"/>
              </a:spcAft>
            </a:pPr>
            <a:r>
              <a:rPr lang="en-US" dirty="0">
                <a:solidFill>
                  <a:schemeClr val="tx1"/>
                </a:solidFill>
              </a:rPr>
              <a:t>Training to recognize and prevent sexual abuse</a:t>
            </a:r>
          </a:p>
          <a:p>
            <a:pPr>
              <a:spcAft>
                <a:spcPts val="0"/>
              </a:spcAft>
            </a:pPr>
            <a:r>
              <a:rPr lang="en-US" dirty="0">
                <a:solidFill>
                  <a:schemeClr val="tx1"/>
                </a:solidFill>
              </a:rPr>
              <a:t>Instructional practices for gifted and talented students</a:t>
            </a:r>
          </a:p>
          <a:p>
            <a:pPr>
              <a:spcAft>
                <a:spcPts val="0"/>
              </a:spcAft>
            </a:pPr>
            <a:r>
              <a:rPr lang="en-US" dirty="0">
                <a:solidFill>
                  <a:schemeClr val="tx1"/>
                </a:solidFill>
              </a:rPr>
              <a:t>Supporting students affected by trauma and/or mental illness</a:t>
            </a:r>
          </a:p>
          <a:p>
            <a:pPr>
              <a:spcAft>
                <a:spcPts val="0"/>
              </a:spcAft>
            </a:pPr>
            <a:r>
              <a:rPr lang="en-US" dirty="0">
                <a:solidFill>
                  <a:schemeClr val="tx1"/>
                </a:solidFill>
                <a:latin typeface="Arial" panose="020B0604020202020204" pitchFamily="34" charset="0"/>
              </a:rPr>
              <a:t>S</a:t>
            </a:r>
            <a:r>
              <a:rPr lang="en-US" b="0" i="0" dirty="0">
                <a:solidFill>
                  <a:schemeClr val="tx1"/>
                </a:solidFill>
                <a:effectLst/>
                <a:latin typeface="Arial" panose="020B0604020202020204" pitchFamily="34" charset="0"/>
              </a:rPr>
              <a:t>chool conditions for student learning</a:t>
            </a:r>
            <a:endParaRPr lang="en-US" dirty="0">
              <a:solidFill>
                <a:schemeClr val="tx1"/>
              </a:solidFill>
            </a:endParaRPr>
          </a:p>
          <a:p>
            <a:pPr marL="0" indent="0">
              <a:buNone/>
            </a:pPr>
            <a:endParaRPr lang="en-US" dirty="0"/>
          </a:p>
        </p:txBody>
      </p:sp>
      <p:sp>
        <p:nvSpPr>
          <p:cNvPr id="4" name="Slide Number Placeholder 3">
            <a:extLst>
              <a:ext uri="{FF2B5EF4-FFF2-40B4-BE49-F238E27FC236}">
                <a16:creationId xmlns:a16="http://schemas.microsoft.com/office/drawing/2014/main" id="{403B4E09-C1A8-CB1E-800E-B4C22C5CA03B}"/>
              </a:ext>
            </a:extLst>
          </p:cNvPr>
          <p:cNvSpPr>
            <a:spLocks noGrp="1"/>
          </p:cNvSpPr>
          <p:nvPr>
            <p:ph type="sldNum" sz="quarter" idx="12"/>
          </p:nvPr>
        </p:nvSpPr>
        <p:spPr/>
        <p:txBody>
          <a:bodyPr/>
          <a:lstStyle/>
          <a:p>
            <a:fld id="{4E637404-0BCF-4192-AEAE-F6A882F231C4}" type="slidenum">
              <a:rPr lang="en-US" altLang="en-US" smtClean="0"/>
              <a:pPr/>
              <a:t>37</a:t>
            </a:fld>
            <a:endParaRPr lang="en-US" altLang="en-US"/>
          </a:p>
        </p:txBody>
      </p:sp>
    </p:spTree>
    <p:extLst>
      <p:ext uri="{BB962C8B-B14F-4D97-AF65-F5344CB8AC3E}">
        <p14:creationId xmlns:p14="http://schemas.microsoft.com/office/powerpoint/2010/main" val="1092495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2078-1B23-E0A4-6139-5928483CD0A2}"/>
              </a:ext>
            </a:extLst>
          </p:cNvPr>
          <p:cNvSpPr>
            <a:spLocks noGrp="1"/>
          </p:cNvSpPr>
          <p:nvPr>
            <p:ph type="title"/>
          </p:nvPr>
        </p:nvSpPr>
        <p:spPr>
          <a:xfrm>
            <a:off x="1096963" y="287337"/>
            <a:ext cx="10058400" cy="3458397"/>
          </a:xfrm>
        </p:spPr>
        <p:txBody>
          <a:bodyPr>
            <a:noAutofit/>
          </a:bodyPr>
          <a:lstStyle/>
          <a:p>
            <a:pPr algn="ctr"/>
            <a:r>
              <a:rPr lang="en-US" sz="8000" dirty="0"/>
              <a:t>Supplement, </a:t>
            </a:r>
            <a:br>
              <a:rPr lang="en-US" sz="8000" dirty="0"/>
            </a:br>
            <a:r>
              <a:rPr lang="en-US" sz="8000" dirty="0"/>
              <a:t>Not Supplant </a:t>
            </a:r>
          </a:p>
        </p:txBody>
      </p:sp>
      <p:sp>
        <p:nvSpPr>
          <p:cNvPr id="3" name="Slide Number Placeholder 2">
            <a:extLst>
              <a:ext uri="{FF2B5EF4-FFF2-40B4-BE49-F238E27FC236}">
                <a16:creationId xmlns:a16="http://schemas.microsoft.com/office/drawing/2014/main" id="{DAD526CF-CB50-2A36-ACF6-7A8094A4F124}"/>
              </a:ext>
            </a:extLst>
          </p:cNvPr>
          <p:cNvSpPr>
            <a:spLocks noGrp="1"/>
          </p:cNvSpPr>
          <p:nvPr>
            <p:ph type="sldNum" sz="quarter" idx="12"/>
          </p:nvPr>
        </p:nvSpPr>
        <p:spPr/>
        <p:txBody>
          <a:bodyPr/>
          <a:lstStyle/>
          <a:p>
            <a:fld id="{E0992538-8C1F-431F-A22E-68D7CB0E9938}" type="slidenum">
              <a:rPr lang="en-US" altLang="en-US" smtClean="0"/>
              <a:pPr/>
              <a:t>38</a:t>
            </a:fld>
            <a:endParaRPr lang="en-US" altLang="en-US"/>
          </a:p>
        </p:txBody>
      </p:sp>
    </p:spTree>
    <p:extLst>
      <p:ext uri="{BB962C8B-B14F-4D97-AF65-F5344CB8AC3E}">
        <p14:creationId xmlns:p14="http://schemas.microsoft.com/office/powerpoint/2010/main" val="678442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18F43-92AC-A851-7551-453BDBBD9DAC}"/>
              </a:ext>
            </a:extLst>
          </p:cNvPr>
          <p:cNvSpPr>
            <a:spLocks noGrp="1"/>
          </p:cNvSpPr>
          <p:nvPr>
            <p:ph type="title"/>
          </p:nvPr>
        </p:nvSpPr>
        <p:spPr/>
        <p:txBody>
          <a:bodyPr/>
          <a:lstStyle/>
          <a:p>
            <a:r>
              <a:rPr lang="en-US" dirty="0"/>
              <a:t>Supplement, Not Supplant (1)</a:t>
            </a:r>
          </a:p>
        </p:txBody>
      </p:sp>
      <p:sp>
        <p:nvSpPr>
          <p:cNvPr id="3" name="Content Placeholder 2">
            <a:extLst>
              <a:ext uri="{FF2B5EF4-FFF2-40B4-BE49-F238E27FC236}">
                <a16:creationId xmlns:a16="http://schemas.microsoft.com/office/drawing/2014/main" id="{6E769EC8-E343-74B8-B3C3-9814CDA37523}"/>
              </a:ext>
            </a:extLst>
          </p:cNvPr>
          <p:cNvSpPr>
            <a:spLocks noGrp="1"/>
          </p:cNvSpPr>
          <p:nvPr>
            <p:ph idx="1"/>
          </p:nvPr>
        </p:nvSpPr>
        <p:spPr>
          <a:xfrm>
            <a:off x="1105946" y="1846263"/>
            <a:ext cx="10058400" cy="4354512"/>
          </a:xfrm>
        </p:spPr>
        <p:txBody>
          <a:bodyPr/>
          <a:lstStyle/>
          <a:p>
            <a:pPr marL="0" indent="0">
              <a:buNone/>
            </a:pPr>
            <a:r>
              <a:rPr lang="en-US" sz="2400" dirty="0">
                <a:solidFill>
                  <a:schemeClr val="tx1"/>
                </a:solidFill>
              </a:rPr>
              <a:t>Funds made under this title shall be used to supplement, and not supplant, non-federal funds that would otherwise be used for activities authorized under this title. </a:t>
            </a:r>
          </a:p>
          <a:p>
            <a:pPr marL="0" indent="0">
              <a:buNone/>
            </a:pPr>
            <a:r>
              <a:rPr lang="en-US" sz="2400" dirty="0">
                <a:solidFill>
                  <a:schemeClr val="tx1"/>
                </a:solidFill>
              </a:rPr>
              <a:t>The LEA may not use Title II funds to pay for activities that, in the absence of these funds, would be provided with state and local funds. </a:t>
            </a:r>
          </a:p>
          <a:p>
            <a:pPr marL="0" indent="0">
              <a:buNone/>
            </a:pPr>
            <a:endParaRPr lang="en-US" sz="2400" dirty="0"/>
          </a:p>
        </p:txBody>
      </p:sp>
      <p:sp>
        <p:nvSpPr>
          <p:cNvPr id="4" name="Slide Number Placeholder 3">
            <a:extLst>
              <a:ext uri="{FF2B5EF4-FFF2-40B4-BE49-F238E27FC236}">
                <a16:creationId xmlns:a16="http://schemas.microsoft.com/office/drawing/2014/main" id="{A9A67990-C942-A8E9-AD1E-6DBCDB2243DB}"/>
              </a:ext>
            </a:extLst>
          </p:cNvPr>
          <p:cNvSpPr>
            <a:spLocks noGrp="1"/>
          </p:cNvSpPr>
          <p:nvPr>
            <p:ph type="sldNum" sz="quarter" idx="12"/>
          </p:nvPr>
        </p:nvSpPr>
        <p:spPr/>
        <p:txBody>
          <a:bodyPr/>
          <a:lstStyle/>
          <a:p>
            <a:fld id="{4E637404-0BCF-4192-AEAE-F6A882F231C4}" type="slidenum">
              <a:rPr lang="en-US" altLang="en-US" smtClean="0"/>
              <a:pPr/>
              <a:t>39</a:t>
            </a:fld>
            <a:endParaRPr lang="en-US" altLang="en-US"/>
          </a:p>
        </p:txBody>
      </p:sp>
    </p:spTree>
    <p:extLst>
      <p:ext uri="{BB962C8B-B14F-4D97-AF65-F5344CB8AC3E}">
        <p14:creationId xmlns:p14="http://schemas.microsoft.com/office/powerpoint/2010/main" val="25444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EB0C-3A44-E02A-3BA7-4EC58B4871C0}"/>
              </a:ext>
            </a:extLst>
          </p:cNvPr>
          <p:cNvSpPr>
            <a:spLocks noGrp="1"/>
          </p:cNvSpPr>
          <p:nvPr>
            <p:ph type="title"/>
          </p:nvPr>
        </p:nvSpPr>
        <p:spPr/>
        <p:txBody>
          <a:bodyPr/>
          <a:lstStyle/>
          <a:p>
            <a:r>
              <a:rPr lang="en-US" dirty="0">
                <a:cs typeface="Arial"/>
              </a:rPr>
              <a:t>Title II Uses of Funds Framework</a:t>
            </a:r>
            <a:endParaRPr lang="en-US" dirty="0"/>
          </a:p>
        </p:txBody>
      </p:sp>
      <p:sp>
        <p:nvSpPr>
          <p:cNvPr id="4" name="Slide Number Placeholder 3">
            <a:extLst>
              <a:ext uri="{FF2B5EF4-FFF2-40B4-BE49-F238E27FC236}">
                <a16:creationId xmlns:a16="http://schemas.microsoft.com/office/drawing/2014/main" id="{A7EB82F8-4446-B445-F113-0F36C9440247}"/>
              </a:ext>
            </a:extLst>
          </p:cNvPr>
          <p:cNvSpPr>
            <a:spLocks noGrp="1"/>
          </p:cNvSpPr>
          <p:nvPr>
            <p:ph type="sldNum" sz="quarter" idx="12"/>
          </p:nvPr>
        </p:nvSpPr>
        <p:spPr/>
        <p:txBody>
          <a:bodyPr/>
          <a:lstStyle/>
          <a:p>
            <a:fld id="{4E637404-0BCF-4192-AEAE-F6A882F231C4}" type="slidenum">
              <a:rPr lang="en-US" altLang="en-US" smtClean="0"/>
              <a:pPr/>
              <a:t>4</a:t>
            </a:fld>
            <a:endParaRPr lang="en-US" altLang="en-US"/>
          </a:p>
        </p:txBody>
      </p:sp>
      <p:sp>
        <p:nvSpPr>
          <p:cNvPr id="3" name="Content Placeholder 2">
            <a:extLst>
              <a:ext uri="{FF2B5EF4-FFF2-40B4-BE49-F238E27FC236}">
                <a16:creationId xmlns:a16="http://schemas.microsoft.com/office/drawing/2014/main" id="{F9AC5DD0-3769-DD38-C3C1-3829784F7185}"/>
              </a:ext>
            </a:extLst>
          </p:cNvPr>
          <p:cNvSpPr>
            <a:spLocks noGrp="1"/>
          </p:cNvSpPr>
          <p:nvPr>
            <p:ph idx="1"/>
          </p:nvPr>
        </p:nvSpPr>
        <p:spPr/>
        <p:txBody>
          <a:bodyPr/>
          <a:lstStyle/>
          <a:p>
            <a:pPr marL="514350" indent="-514350">
              <a:buFont typeface="+mj-lt"/>
              <a:buAutoNum type="arabicPeriod"/>
            </a:pPr>
            <a:r>
              <a:rPr lang="en-US" dirty="0"/>
              <a:t>Choose interventions aligned with identified local needs; </a:t>
            </a:r>
          </a:p>
          <a:p>
            <a:pPr marL="514350" indent="-514350">
              <a:buFont typeface="+mj-lt"/>
              <a:buAutoNum type="arabicPeriod"/>
            </a:pPr>
            <a:r>
              <a:rPr lang="en-US" dirty="0"/>
              <a:t>Consider the highest impact strategy based on evidence;</a:t>
            </a:r>
          </a:p>
          <a:p>
            <a:pPr marL="514350" indent="-514350">
              <a:buFont typeface="+mj-lt"/>
              <a:buAutoNum type="arabicPeriod"/>
            </a:pPr>
            <a:r>
              <a:rPr lang="en-US" dirty="0"/>
              <a:t>Develop a robust implementation plan; </a:t>
            </a:r>
          </a:p>
          <a:p>
            <a:pPr marL="514350" indent="-514350">
              <a:buFont typeface="+mj-lt"/>
              <a:buAutoNum type="arabicPeriod"/>
            </a:pPr>
            <a:r>
              <a:rPr lang="en-US" dirty="0"/>
              <a:t>Provide adequate resources so the implementation is well-supported; and </a:t>
            </a:r>
          </a:p>
          <a:p>
            <a:pPr marL="514350" indent="-514350">
              <a:buFont typeface="+mj-lt"/>
              <a:buAutoNum type="arabicPeriod"/>
            </a:pPr>
            <a:r>
              <a:rPr lang="en-US" dirty="0"/>
              <a:t>Gather information regularly to examine the effectiveness of the strategy for next steps.</a:t>
            </a:r>
          </a:p>
        </p:txBody>
      </p:sp>
    </p:spTree>
    <p:extLst>
      <p:ext uri="{BB962C8B-B14F-4D97-AF65-F5344CB8AC3E}">
        <p14:creationId xmlns:p14="http://schemas.microsoft.com/office/powerpoint/2010/main" val="3362256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0543D0-96A9-8650-7E27-13AAEA7E124A}"/>
              </a:ext>
            </a:extLst>
          </p:cNvPr>
          <p:cNvSpPr>
            <a:spLocks noGrp="1"/>
          </p:cNvSpPr>
          <p:nvPr>
            <p:ph type="title"/>
          </p:nvPr>
        </p:nvSpPr>
        <p:spPr/>
        <p:txBody>
          <a:bodyPr>
            <a:normAutofit/>
          </a:bodyPr>
          <a:lstStyle/>
          <a:p>
            <a:r>
              <a:rPr lang="en-US" dirty="0"/>
              <a:t>Supplement, Not Supplant (2)</a:t>
            </a:r>
            <a:r>
              <a:rPr lang="en-US" dirty="0">
                <a:solidFill>
                  <a:srgbClr val="FFFFFF"/>
                </a:solidFill>
              </a:rPr>
              <a:t>ant (2</a:t>
            </a:r>
            <a:r>
              <a:rPr lang="en-US" sz="4400" dirty="0">
                <a:solidFill>
                  <a:srgbClr val="FFFFFF"/>
                </a:solidFill>
              </a:rPr>
              <a:t>)</a:t>
            </a:r>
            <a:endParaRPr lang="en-US" sz="4400" dirty="0"/>
          </a:p>
        </p:txBody>
      </p:sp>
      <p:sp>
        <p:nvSpPr>
          <p:cNvPr id="6" name="Content Placeholder 5">
            <a:extLst>
              <a:ext uri="{FF2B5EF4-FFF2-40B4-BE49-F238E27FC236}">
                <a16:creationId xmlns:a16="http://schemas.microsoft.com/office/drawing/2014/main" id="{DBC44943-EEB6-D46C-44C9-98263609FB07}"/>
              </a:ext>
            </a:extLst>
          </p:cNvPr>
          <p:cNvSpPr>
            <a:spLocks noGrp="1"/>
          </p:cNvSpPr>
          <p:nvPr>
            <p:ph idx="1"/>
          </p:nvPr>
        </p:nvSpPr>
        <p:spPr/>
        <p:txBody>
          <a:bodyPr/>
          <a:lstStyle/>
          <a:p>
            <a:pPr marL="58738" indent="0">
              <a:spcBef>
                <a:spcPts val="0"/>
              </a:spcBef>
              <a:buNone/>
            </a:pPr>
            <a:r>
              <a:rPr lang="en-US" sz="2400" dirty="0"/>
              <a:t>To determine whether a fiscal expenditure </a:t>
            </a:r>
            <a:r>
              <a:rPr lang="en-US" sz="2400" b="1" dirty="0"/>
              <a:t>supplements and does not supplant</a:t>
            </a:r>
            <a:r>
              <a:rPr lang="en-US" sz="2400" dirty="0"/>
              <a:t>, school districts must run the following tests: </a:t>
            </a:r>
          </a:p>
          <a:p>
            <a:pPr marL="457200" indent="-234950">
              <a:spcBef>
                <a:spcPts val="0"/>
              </a:spcBef>
            </a:pPr>
            <a:r>
              <a:rPr lang="en-US" sz="2400" b="1" dirty="0"/>
              <a:t>Test I</a:t>
            </a:r>
            <a:r>
              <a:rPr lang="en-US" sz="2400" dirty="0"/>
              <a:t>: Are the services that the district wants to fund with ESSA funds required under state, local, or another federal law? If they are, then it is presumed to supplant. </a:t>
            </a:r>
          </a:p>
          <a:p>
            <a:pPr marL="457200" indent="-234950">
              <a:spcBef>
                <a:spcPts val="0"/>
              </a:spcBef>
            </a:pPr>
            <a:r>
              <a:rPr lang="en-US" sz="2400" b="1" dirty="0"/>
              <a:t>Test II</a:t>
            </a:r>
            <a:r>
              <a:rPr lang="en-US" sz="2400" dirty="0"/>
              <a:t>: Were state or local funds used in the past to pay for these services? If they were, it is presumed to supplant. </a:t>
            </a:r>
          </a:p>
          <a:p>
            <a:pPr marL="457200" indent="-234950">
              <a:spcBef>
                <a:spcPts val="0"/>
              </a:spcBef>
            </a:pPr>
            <a:r>
              <a:rPr lang="en-US" sz="2400" b="1" dirty="0"/>
              <a:t>Test III</a:t>
            </a:r>
            <a:r>
              <a:rPr lang="en-US" sz="2400" dirty="0"/>
              <a:t>:</a:t>
            </a:r>
            <a:r>
              <a:rPr lang="en-US" sz="2400" b="1" dirty="0"/>
              <a:t> </a:t>
            </a:r>
            <a:r>
              <a:rPr lang="en-US" sz="2400" dirty="0"/>
              <a:t>Are the same services being provided in other schools paid for with state or local funds? If they are, then it is presumed to supplant.</a:t>
            </a:r>
          </a:p>
        </p:txBody>
      </p:sp>
      <p:sp>
        <p:nvSpPr>
          <p:cNvPr id="4" name="Slide Number Placeholder 3">
            <a:extLst>
              <a:ext uri="{FF2B5EF4-FFF2-40B4-BE49-F238E27FC236}">
                <a16:creationId xmlns:a16="http://schemas.microsoft.com/office/drawing/2014/main" id="{775C7E3F-9E34-320D-5B9E-BA57386E6F0F}"/>
              </a:ext>
            </a:extLst>
          </p:cNvPr>
          <p:cNvSpPr>
            <a:spLocks noGrp="1"/>
          </p:cNvSpPr>
          <p:nvPr>
            <p:ph type="sldNum" sz="quarter" idx="12"/>
          </p:nvPr>
        </p:nvSpPr>
        <p:spPr/>
        <p:txBody>
          <a:bodyPr/>
          <a:lstStyle/>
          <a:p>
            <a:fld id="{4E637404-0BCF-4192-AEAE-F6A882F231C4}" type="slidenum">
              <a:rPr lang="en-US" altLang="en-US" smtClean="0"/>
              <a:pPr/>
              <a:t>40</a:t>
            </a:fld>
            <a:endParaRPr lang="en-US" altLang="en-US"/>
          </a:p>
        </p:txBody>
      </p:sp>
    </p:spTree>
    <p:extLst>
      <p:ext uri="{BB962C8B-B14F-4D97-AF65-F5344CB8AC3E}">
        <p14:creationId xmlns:p14="http://schemas.microsoft.com/office/powerpoint/2010/main" val="3072790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70F04-233B-0A9E-85F9-72439F0423BA}"/>
              </a:ext>
            </a:extLst>
          </p:cNvPr>
          <p:cNvSpPr>
            <a:spLocks noGrp="1"/>
          </p:cNvSpPr>
          <p:nvPr>
            <p:ph type="title"/>
          </p:nvPr>
        </p:nvSpPr>
        <p:spPr/>
        <p:txBody>
          <a:bodyPr/>
          <a:lstStyle/>
          <a:p>
            <a:r>
              <a:rPr lang="en-US" dirty="0"/>
              <a:t>Supplement, Not Supplant (3)</a:t>
            </a:r>
          </a:p>
        </p:txBody>
      </p:sp>
      <p:sp>
        <p:nvSpPr>
          <p:cNvPr id="3" name="Content Placeholder 2">
            <a:extLst>
              <a:ext uri="{FF2B5EF4-FFF2-40B4-BE49-F238E27FC236}">
                <a16:creationId xmlns:a16="http://schemas.microsoft.com/office/drawing/2014/main" id="{D39032FC-B9EB-FEA7-F2B4-21FD08E11596}"/>
              </a:ext>
            </a:extLst>
          </p:cNvPr>
          <p:cNvSpPr>
            <a:spLocks noGrp="1"/>
          </p:cNvSpPr>
          <p:nvPr>
            <p:ph idx="1"/>
          </p:nvPr>
        </p:nvSpPr>
        <p:spPr>
          <a:xfrm>
            <a:off x="1096963" y="1947333"/>
            <a:ext cx="10058400" cy="4143904"/>
          </a:xfrm>
        </p:spPr>
        <p:txBody>
          <a:bodyPr/>
          <a:lstStyle/>
          <a:p>
            <a:pPr marL="0" indent="0">
              <a:buNone/>
            </a:pPr>
            <a:r>
              <a:rPr lang="en-US" sz="2400" b="0" u="none" strike="noStrike" baseline="0" dirty="0">
                <a:solidFill>
                  <a:srgbClr val="000000"/>
                </a:solidFill>
              </a:rPr>
              <a:t>For example, suppose that state law requires a minimum amount of state funding to be used for professional development to improve teacher knowledge of core academic subjects, which is an allowed use of local Title II, Part A funds.​</a:t>
            </a:r>
          </a:p>
          <a:p>
            <a:pPr marL="0" indent="0">
              <a:buNone/>
            </a:pPr>
            <a:r>
              <a:rPr lang="en-US" sz="2400" b="0" u="none" strike="noStrike" baseline="0" dirty="0">
                <a:solidFill>
                  <a:srgbClr val="000000"/>
                </a:solidFill>
              </a:rPr>
              <a:t>LEAs would be expected to expend the minimum amount of state funding on professional development, and only use Title II-A funding for supplemental professional development (above the minimum state-funded amount).​</a:t>
            </a:r>
          </a:p>
          <a:p>
            <a:pPr marL="0" indent="0">
              <a:buNone/>
            </a:pPr>
            <a:r>
              <a:rPr lang="en-US" sz="2400" b="0" u="none" strike="noStrike" baseline="0" dirty="0">
                <a:solidFill>
                  <a:srgbClr val="000000"/>
                </a:solidFill>
              </a:rPr>
              <a:t>The LEA could not count its Title II funds toward meeting the state law requirement, as that would be considered supplanting. ​</a:t>
            </a:r>
            <a:endParaRPr lang="en-US" sz="2400" dirty="0"/>
          </a:p>
        </p:txBody>
      </p:sp>
      <p:sp>
        <p:nvSpPr>
          <p:cNvPr id="4" name="Slide Number Placeholder 3">
            <a:extLst>
              <a:ext uri="{FF2B5EF4-FFF2-40B4-BE49-F238E27FC236}">
                <a16:creationId xmlns:a16="http://schemas.microsoft.com/office/drawing/2014/main" id="{58F068D3-9DD3-9C3C-DADF-E9436EFE98FA}"/>
              </a:ext>
            </a:extLst>
          </p:cNvPr>
          <p:cNvSpPr>
            <a:spLocks noGrp="1"/>
          </p:cNvSpPr>
          <p:nvPr>
            <p:ph type="sldNum" sz="quarter" idx="12"/>
          </p:nvPr>
        </p:nvSpPr>
        <p:spPr/>
        <p:txBody>
          <a:bodyPr/>
          <a:lstStyle/>
          <a:p>
            <a:fld id="{4E637404-0BCF-4192-AEAE-F6A882F231C4}" type="slidenum">
              <a:rPr lang="en-US" altLang="en-US" smtClean="0"/>
              <a:pPr/>
              <a:t>41</a:t>
            </a:fld>
            <a:endParaRPr lang="en-US" altLang="en-US"/>
          </a:p>
        </p:txBody>
      </p:sp>
    </p:spTree>
    <p:extLst>
      <p:ext uri="{BB962C8B-B14F-4D97-AF65-F5344CB8AC3E}">
        <p14:creationId xmlns:p14="http://schemas.microsoft.com/office/powerpoint/2010/main" val="3472577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DB7B-DBC2-F1E8-9DA0-C16BF3FBE889}"/>
              </a:ext>
            </a:extLst>
          </p:cNvPr>
          <p:cNvSpPr>
            <a:spLocks noGrp="1"/>
          </p:cNvSpPr>
          <p:nvPr>
            <p:ph type="title"/>
          </p:nvPr>
        </p:nvSpPr>
        <p:spPr/>
        <p:txBody>
          <a:bodyPr/>
          <a:lstStyle/>
          <a:p>
            <a:r>
              <a:rPr lang="en-US"/>
              <a:t>Supplement, Not Supplant (4)</a:t>
            </a:r>
          </a:p>
        </p:txBody>
      </p:sp>
      <p:sp>
        <p:nvSpPr>
          <p:cNvPr id="3" name="Content Placeholder 2">
            <a:extLst>
              <a:ext uri="{FF2B5EF4-FFF2-40B4-BE49-F238E27FC236}">
                <a16:creationId xmlns:a16="http://schemas.microsoft.com/office/drawing/2014/main" id="{140978CC-68AA-472B-5E24-3F9B6EEBCB3E}"/>
              </a:ext>
            </a:extLst>
          </p:cNvPr>
          <p:cNvSpPr>
            <a:spLocks noGrp="1"/>
          </p:cNvSpPr>
          <p:nvPr>
            <p:ph idx="1"/>
          </p:nvPr>
        </p:nvSpPr>
        <p:spPr/>
        <p:txBody>
          <a:bodyPr/>
          <a:lstStyle/>
          <a:p>
            <a:pPr marL="0" indent="0">
              <a:buNone/>
            </a:pPr>
            <a:r>
              <a:rPr lang="en-US" dirty="0">
                <a:solidFill>
                  <a:schemeClr val="tx1"/>
                </a:solidFill>
              </a:rPr>
              <a:t>If an LEA has a precipitous decline in financial resources, they may be able to use federal funds to supplement the loss in funding. </a:t>
            </a:r>
          </a:p>
          <a:p>
            <a:pPr marL="0" indent="0">
              <a:buNone/>
            </a:pPr>
            <a:r>
              <a:rPr lang="en-US" dirty="0">
                <a:solidFill>
                  <a:schemeClr val="tx1"/>
                </a:solidFill>
              </a:rPr>
              <a:t>The ESSA does not define “precipitous.”</a:t>
            </a:r>
          </a:p>
          <a:p>
            <a:pPr marL="0" indent="0">
              <a:buNone/>
            </a:pPr>
            <a:r>
              <a:rPr lang="en-US" dirty="0">
                <a:solidFill>
                  <a:schemeClr val="tx1"/>
                </a:solidFill>
              </a:rPr>
              <a:t>However, if there has been an abrupt, steep drop in financial resources available to support elementary or secondary education, this may be considered a precipitous decline.</a:t>
            </a:r>
          </a:p>
          <a:p>
            <a:pPr marL="0" indent="0">
              <a:buNone/>
            </a:pPr>
            <a:r>
              <a:rPr lang="en-US" dirty="0">
                <a:solidFill>
                  <a:schemeClr val="tx1"/>
                </a:solidFill>
              </a:rPr>
              <a:t>Please reach out to the Title II office to discuss. </a:t>
            </a:r>
            <a:endParaRPr lang="en-US" dirty="0">
              <a:solidFill>
                <a:schemeClr val="tx1"/>
              </a:solidFill>
              <a:cs typeface="Arial"/>
            </a:endParaRPr>
          </a:p>
        </p:txBody>
      </p:sp>
      <p:sp>
        <p:nvSpPr>
          <p:cNvPr id="4" name="Slide Number Placeholder 3">
            <a:extLst>
              <a:ext uri="{FF2B5EF4-FFF2-40B4-BE49-F238E27FC236}">
                <a16:creationId xmlns:a16="http://schemas.microsoft.com/office/drawing/2014/main" id="{E549D7DD-DE06-2C2F-8210-83E08A805545}"/>
              </a:ext>
            </a:extLst>
          </p:cNvPr>
          <p:cNvSpPr>
            <a:spLocks noGrp="1"/>
          </p:cNvSpPr>
          <p:nvPr>
            <p:ph type="sldNum" sz="quarter" idx="12"/>
          </p:nvPr>
        </p:nvSpPr>
        <p:spPr/>
        <p:txBody>
          <a:bodyPr/>
          <a:lstStyle/>
          <a:p>
            <a:fld id="{4E637404-0BCF-4192-AEAE-F6A882F231C4}" type="slidenum">
              <a:rPr lang="en-US" altLang="en-US" smtClean="0"/>
              <a:pPr/>
              <a:t>42</a:t>
            </a:fld>
            <a:endParaRPr lang="en-US" altLang="en-US"/>
          </a:p>
        </p:txBody>
      </p:sp>
    </p:spTree>
    <p:extLst>
      <p:ext uri="{BB962C8B-B14F-4D97-AF65-F5344CB8AC3E}">
        <p14:creationId xmlns:p14="http://schemas.microsoft.com/office/powerpoint/2010/main" val="1438476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8D1151-D5B8-749D-1F96-53970D1C7804}"/>
              </a:ext>
            </a:extLst>
          </p:cNvPr>
          <p:cNvSpPr>
            <a:spLocks noGrp="1"/>
          </p:cNvSpPr>
          <p:nvPr>
            <p:ph type="title"/>
          </p:nvPr>
        </p:nvSpPr>
        <p:spPr>
          <a:xfrm>
            <a:off x="605928" y="374073"/>
            <a:ext cx="6863508" cy="1234390"/>
          </a:xfrm>
        </p:spPr>
        <p:txBody>
          <a:bodyPr>
            <a:normAutofit/>
          </a:bodyPr>
          <a:lstStyle/>
          <a:p>
            <a:r>
              <a:rPr lang="en-US" sz="4800" dirty="0">
                <a:solidFill>
                  <a:srgbClr val="FFFFFF"/>
                </a:solidFill>
              </a:rPr>
              <a:t>Questions to Consider</a:t>
            </a:r>
            <a:endParaRPr lang="en-US" sz="4800" dirty="0"/>
          </a:p>
        </p:txBody>
      </p:sp>
      <p:sp>
        <p:nvSpPr>
          <p:cNvPr id="7" name="Text Placeholder 6">
            <a:extLst>
              <a:ext uri="{FF2B5EF4-FFF2-40B4-BE49-F238E27FC236}">
                <a16:creationId xmlns:a16="http://schemas.microsoft.com/office/drawing/2014/main" id="{580DE53A-EAF6-83E7-8AA4-046E3F5821AA}"/>
              </a:ext>
            </a:extLst>
          </p:cNvPr>
          <p:cNvSpPr>
            <a:spLocks noGrp="1"/>
          </p:cNvSpPr>
          <p:nvPr>
            <p:ph type="body" sz="half" idx="2"/>
          </p:nvPr>
        </p:nvSpPr>
        <p:spPr>
          <a:xfrm>
            <a:off x="605928" y="1817783"/>
            <a:ext cx="6863508" cy="4487421"/>
          </a:xfrm>
        </p:spPr>
        <p:txBody>
          <a:bodyPr>
            <a:normAutofit fontScale="92500" lnSpcReduction="20000"/>
          </a:bodyPr>
          <a:lstStyle/>
          <a:p>
            <a:pPr marL="342900" indent="-342900">
              <a:lnSpc>
                <a:spcPct val="110000"/>
              </a:lnSpc>
              <a:buFont typeface="Arial" panose="020B0604020202020204" pitchFamily="34" charset="0"/>
              <a:buChar char="•"/>
            </a:pPr>
            <a:r>
              <a:rPr lang="en-US" sz="2400" dirty="0"/>
              <a:t>Is this reasonable and necessary?</a:t>
            </a:r>
          </a:p>
          <a:p>
            <a:pPr marL="342900" indent="-342900">
              <a:lnSpc>
                <a:spcPct val="110000"/>
              </a:lnSpc>
              <a:buFont typeface="Arial" panose="020B0604020202020204" pitchFamily="34" charset="0"/>
              <a:buChar char="•"/>
            </a:pPr>
            <a:r>
              <a:rPr lang="en-US" sz="2400" dirty="0"/>
              <a:t>Is this required?</a:t>
            </a:r>
          </a:p>
          <a:p>
            <a:pPr marL="342900" indent="-342900">
              <a:lnSpc>
                <a:spcPct val="110000"/>
              </a:lnSpc>
              <a:buFont typeface="Arial" panose="020B0604020202020204" pitchFamily="34" charset="0"/>
              <a:buChar char="•"/>
            </a:pPr>
            <a:r>
              <a:rPr lang="en-US" sz="2400" dirty="0"/>
              <a:t>How would this be paid for in the absence of </a:t>
            </a:r>
            <a:br>
              <a:rPr lang="en-US" sz="2400" dirty="0"/>
            </a:br>
            <a:r>
              <a:rPr lang="en-US" sz="2400" dirty="0"/>
              <a:t>Title II, Part A funds?</a:t>
            </a:r>
          </a:p>
          <a:p>
            <a:pPr marL="342900" indent="-342900">
              <a:lnSpc>
                <a:spcPct val="110000"/>
              </a:lnSpc>
              <a:buFont typeface="Arial" panose="020B0604020202020204" pitchFamily="34" charset="0"/>
              <a:buChar char="•"/>
            </a:pPr>
            <a:r>
              <a:rPr lang="en-US" sz="2400" dirty="0"/>
              <a:t>Which funding source paid for this last year?</a:t>
            </a:r>
          </a:p>
          <a:p>
            <a:pPr marL="342900" indent="-342900">
              <a:lnSpc>
                <a:spcPct val="110000"/>
              </a:lnSpc>
              <a:buFont typeface="Arial" panose="020B0604020202020204" pitchFamily="34" charset="0"/>
              <a:buChar char="•"/>
            </a:pPr>
            <a:r>
              <a:rPr lang="en-US" sz="2400" dirty="0"/>
              <a:t>Which areas of need were identified in the needs assessments (district and school levels)?</a:t>
            </a:r>
          </a:p>
          <a:p>
            <a:pPr marL="342900" indent="-342900">
              <a:lnSpc>
                <a:spcPct val="110000"/>
              </a:lnSpc>
              <a:buFont typeface="Arial" panose="020B0604020202020204" pitchFamily="34" charset="0"/>
              <a:buChar char="•"/>
            </a:pPr>
            <a:r>
              <a:rPr lang="en-US" sz="2400" dirty="0"/>
              <a:t>How can the district maximize funding?</a:t>
            </a:r>
          </a:p>
          <a:p>
            <a:pPr marL="342900" indent="-342900">
              <a:lnSpc>
                <a:spcPct val="110000"/>
              </a:lnSpc>
              <a:buFont typeface="Arial" panose="020B0604020202020204" pitchFamily="34" charset="0"/>
              <a:buChar char="•"/>
            </a:pPr>
            <a:r>
              <a:rPr lang="en-US" sz="2400" dirty="0"/>
              <a:t>Is this the best use of these funds?</a:t>
            </a:r>
          </a:p>
          <a:p>
            <a:pPr marL="342900" indent="-342900">
              <a:lnSpc>
                <a:spcPct val="110000"/>
              </a:lnSpc>
              <a:buFont typeface="Arial" panose="020B0604020202020204" pitchFamily="34" charset="0"/>
              <a:buChar char="•"/>
            </a:pPr>
            <a:r>
              <a:rPr lang="en-US" sz="2400" dirty="0"/>
              <a:t>How is the district coordinating programs?</a:t>
            </a:r>
          </a:p>
        </p:txBody>
      </p:sp>
      <p:pic>
        <p:nvPicPr>
          <p:cNvPr id="8" name="Content Placeholder 7" descr="Magnifying glass showing declining performance.">
            <a:extLst>
              <a:ext uri="{FF2B5EF4-FFF2-40B4-BE49-F238E27FC236}">
                <a16:creationId xmlns:a16="http://schemas.microsoft.com/office/drawing/2014/main" id="{7565B6C1-9FDB-F322-BC5F-353DD9534988}"/>
              </a:ext>
            </a:extLst>
          </p:cNvPr>
          <p:cNvPicPr>
            <a:picLocks noGrp="1" noChangeAspect="1"/>
          </p:cNvPicPr>
          <p:nvPr>
            <p:ph idx="1"/>
          </p:nvPr>
        </p:nvPicPr>
        <p:blipFill rotWithShape="1">
          <a:blip r:embed="rId3"/>
          <a:srcRect l="12467" r="42954" b="-1"/>
          <a:stretch/>
        </p:blipFill>
        <p:spPr>
          <a:xfrm>
            <a:off x="8064347" y="0"/>
            <a:ext cx="4099078" cy="6857999"/>
          </a:xfrm>
          <a:prstGeom prst="rect">
            <a:avLst/>
          </a:prstGeom>
        </p:spPr>
      </p:pic>
      <p:sp>
        <p:nvSpPr>
          <p:cNvPr id="4" name="Slide Number Placeholder 3">
            <a:extLst>
              <a:ext uri="{FF2B5EF4-FFF2-40B4-BE49-F238E27FC236}">
                <a16:creationId xmlns:a16="http://schemas.microsoft.com/office/drawing/2014/main" id="{125D858A-0248-3111-EF59-46D2E4E472A5}"/>
              </a:ext>
            </a:extLst>
          </p:cNvPr>
          <p:cNvSpPr>
            <a:spLocks noGrp="1"/>
          </p:cNvSpPr>
          <p:nvPr>
            <p:ph type="sldNum" sz="quarter" idx="12"/>
          </p:nvPr>
        </p:nvSpPr>
        <p:spPr/>
        <p:txBody>
          <a:bodyPr/>
          <a:lstStyle/>
          <a:p>
            <a:fld id="{4E637404-0BCF-4192-AEAE-F6A882F231C4}" type="slidenum">
              <a:rPr lang="en-US" altLang="en-US" smtClean="0">
                <a:solidFill>
                  <a:schemeClr val="bg1"/>
                </a:solidFill>
              </a:rPr>
              <a:pPr/>
              <a:t>43</a:t>
            </a:fld>
            <a:endParaRPr lang="en-US" altLang="en-US" dirty="0">
              <a:solidFill>
                <a:schemeClr val="bg1"/>
              </a:solidFill>
            </a:endParaRPr>
          </a:p>
        </p:txBody>
      </p:sp>
    </p:spTree>
    <p:extLst>
      <p:ext uri="{BB962C8B-B14F-4D97-AF65-F5344CB8AC3E}">
        <p14:creationId xmlns:p14="http://schemas.microsoft.com/office/powerpoint/2010/main" val="3326006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187FA7-4653-78E5-290A-42C8E600217D}"/>
              </a:ext>
            </a:extLst>
          </p:cNvPr>
          <p:cNvSpPr>
            <a:spLocks noGrp="1"/>
          </p:cNvSpPr>
          <p:nvPr>
            <p:ph type="title"/>
          </p:nvPr>
        </p:nvSpPr>
        <p:spPr/>
        <p:txBody>
          <a:bodyPr>
            <a:normAutofit/>
          </a:bodyPr>
          <a:lstStyle/>
          <a:p>
            <a:r>
              <a:rPr lang="en-US" sz="4800" dirty="0"/>
              <a:t>Important Reminders</a:t>
            </a:r>
          </a:p>
        </p:txBody>
      </p:sp>
      <p:pic>
        <p:nvPicPr>
          <p:cNvPr id="7" name="Content Placeholder 6" descr="Calculator, pen, compass, money and a paper with graphs printed on it .">
            <a:extLst>
              <a:ext uri="{FF2B5EF4-FFF2-40B4-BE49-F238E27FC236}">
                <a16:creationId xmlns:a16="http://schemas.microsoft.com/office/drawing/2014/main" id="{30334566-60B9-2EBB-DF6D-DAB170A0EE28}"/>
              </a:ext>
            </a:extLst>
          </p:cNvPr>
          <p:cNvPicPr>
            <a:picLocks noGrp="1" noChangeAspect="1"/>
          </p:cNvPicPr>
          <p:nvPr>
            <p:ph idx="1"/>
          </p:nvPr>
        </p:nvPicPr>
        <p:blipFill rotWithShape="1">
          <a:blip r:embed="rId3"/>
          <a:srcRect l="19133" t="1" r="22862" b="1"/>
          <a:stretch/>
        </p:blipFill>
        <p:spPr>
          <a:xfrm>
            <a:off x="0" y="0"/>
            <a:ext cx="4120308" cy="6858000"/>
          </a:xfrm>
          <a:prstGeom prst="rect">
            <a:avLst/>
          </a:prstGeom>
        </p:spPr>
      </p:pic>
      <p:sp>
        <p:nvSpPr>
          <p:cNvPr id="4" name="Text Placeholder 3">
            <a:extLst>
              <a:ext uri="{FF2B5EF4-FFF2-40B4-BE49-F238E27FC236}">
                <a16:creationId xmlns:a16="http://schemas.microsoft.com/office/drawing/2014/main" id="{9635486E-A683-3C03-6372-4E66764A3170}"/>
              </a:ext>
            </a:extLst>
          </p:cNvPr>
          <p:cNvSpPr>
            <a:spLocks noGrp="1"/>
          </p:cNvSpPr>
          <p:nvPr>
            <p:ph type="body" sz="half" idx="2"/>
          </p:nvPr>
        </p:nvSpPr>
        <p:spPr/>
        <p:txBody>
          <a:bodyPr/>
          <a:lstStyle/>
          <a:p>
            <a:pPr marL="342900" indent="-342900">
              <a:spcBef>
                <a:spcPts val="0"/>
              </a:spcBef>
              <a:spcAft>
                <a:spcPts val="1200"/>
              </a:spcAft>
              <a:buFont typeface="Arial" panose="020B0604020202020204" pitchFamily="34" charset="0"/>
              <a:buChar char="•"/>
            </a:pPr>
            <a:r>
              <a:rPr lang="en-US" sz="2400" dirty="0"/>
              <a:t>Not all allowable expenses are Impactful</a:t>
            </a:r>
            <a:endParaRPr lang="en-US" sz="2400" b="1" dirty="0">
              <a:cs typeface="Arial"/>
            </a:endParaRPr>
          </a:p>
          <a:p>
            <a:pPr marL="804863" lvl="1" indent="-342900">
              <a:spcBef>
                <a:spcPts val="0"/>
              </a:spcBef>
              <a:spcAft>
                <a:spcPts val="1200"/>
              </a:spcAft>
              <a:buFont typeface="Courier New" panose="02070309020205020404" pitchFamily="49" charset="0"/>
              <a:buChar char="o"/>
            </a:pPr>
            <a:r>
              <a:rPr lang="en-US" sz="2400" dirty="0"/>
              <a:t>Too costly</a:t>
            </a:r>
            <a:endParaRPr lang="en-US" sz="2400" dirty="0">
              <a:cs typeface="Arial"/>
            </a:endParaRPr>
          </a:p>
          <a:p>
            <a:pPr marL="804863" lvl="1" indent="-342900">
              <a:spcBef>
                <a:spcPts val="0"/>
              </a:spcBef>
              <a:spcAft>
                <a:spcPts val="1200"/>
              </a:spcAft>
              <a:buFont typeface="Courier New" panose="02070309020205020404" pitchFamily="49" charset="0"/>
              <a:buChar char="o"/>
            </a:pPr>
            <a:r>
              <a:rPr lang="en-US" sz="2400" dirty="0"/>
              <a:t>Failure to build capacity</a:t>
            </a:r>
            <a:endParaRPr lang="en-US" sz="2400" dirty="0">
              <a:cs typeface="Arial"/>
            </a:endParaRPr>
          </a:p>
          <a:p>
            <a:pPr marL="804863" lvl="1" indent="-342900">
              <a:spcBef>
                <a:spcPts val="0"/>
              </a:spcBef>
              <a:spcAft>
                <a:spcPts val="1200"/>
              </a:spcAft>
              <a:buFont typeface="Courier New" panose="02070309020205020404" pitchFamily="49" charset="0"/>
              <a:buChar char="o"/>
            </a:pPr>
            <a:r>
              <a:rPr lang="en-US" sz="2400" dirty="0"/>
              <a:t>Not using resources to support identified needs from needs assessment</a:t>
            </a:r>
            <a:endParaRPr lang="en-US" sz="2400" dirty="0">
              <a:cs typeface="Arial"/>
            </a:endParaRPr>
          </a:p>
          <a:p>
            <a:pPr marL="342900" indent="-342900">
              <a:spcBef>
                <a:spcPts val="0"/>
              </a:spcBef>
              <a:spcAft>
                <a:spcPts val="1200"/>
              </a:spcAft>
              <a:buFont typeface="Arial" panose="020B0604020202020204" pitchFamily="34" charset="0"/>
              <a:buChar char="•"/>
            </a:pPr>
            <a:r>
              <a:rPr lang="en-US" sz="2400" dirty="0"/>
              <a:t>Must be aligned to the needs assessment </a:t>
            </a:r>
            <a:endParaRPr lang="en-US" sz="2400" dirty="0">
              <a:cs typeface="Arial"/>
            </a:endParaRPr>
          </a:p>
          <a:p>
            <a:pPr marL="342900" indent="-342900">
              <a:spcBef>
                <a:spcPts val="0"/>
              </a:spcBef>
              <a:spcAft>
                <a:spcPts val="1200"/>
              </a:spcAft>
              <a:buFont typeface="Arial" panose="020B0604020202020204" pitchFamily="34" charset="0"/>
              <a:buChar char="•"/>
            </a:pPr>
            <a:r>
              <a:rPr lang="en-US" sz="2400" dirty="0"/>
              <a:t>Must be reasonable, allowable, and necessary</a:t>
            </a:r>
            <a:endParaRPr lang="en-US" sz="2400" dirty="0">
              <a:cs typeface="Arial"/>
            </a:endParaRPr>
          </a:p>
          <a:p>
            <a:pPr marL="342900" indent="-342900">
              <a:spcBef>
                <a:spcPts val="0"/>
              </a:spcBef>
              <a:spcAft>
                <a:spcPts val="1200"/>
              </a:spcAft>
              <a:buFont typeface="Arial" panose="020B0604020202020204" pitchFamily="34" charset="0"/>
              <a:buChar char="•"/>
            </a:pPr>
            <a:r>
              <a:rPr lang="en-US" sz="2400" dirty="0"/>
              <a:t>Must supplement, not supplant</a:t>
            </a:r>
            <a:endParaRPr lang="en-US" sz="2400" dirty="0">
              <a:cs typeface="Arial"/>
            </a:endParaRPr>
          </a:p>
          <a:p>
            <a:endParaRPr lang="en-US" dirty="0"/>
          </a:p>
        </p:txBody>
      </p:sp>
      <p:sp>
        <p:nvSpPr>
          <p:cNvPr id="5" name="Slide Number Placeholder 4">
            <a:extLst>
              <a:ext uri="{FF2B5EF4-FFF2-40B4-BE49-F238E27FC236}">
                <a16:creationId xmlns:a16="http://schemas.microsoft.com/office/drawing/2014/main" id="{8F987B01-430D-8E87-6C20-DB773D54E600}"/>
              </a:ext>
            </a:extLst>
          </p:cNvPr>
          <p:cNvSpPr>
            <a:spLocks noGrp="1"/>
          </p:cNvSpPr>
          <p:nvPr>
            <p:ph type="sldNum" sz="quarter" idx="12"/>
          </p:nvPr>
        </p:nvSpPr>
        <p:spPr/>
        <p:txBody>
          <a:bodyPr/>
          <a:lstStyle/>
          <a:p>
            <a:fld id="{CA4CA259-E64F-4C45-902E-B71A103945FE}" type="slidenum">
              <a:rPr lang="en-US" altLang="en-US" smtClean="0"/>
              <a:pPr/>
              <a:t>44</a:t>
            </a:fld>
            <a:endParaRPr lang="en-US" altLang="en-US"/>
          </a:p>
        </p:txBody>
      </p:sp>
    </p:spTree>
    <p:extLst>
      <p:ext uri="{BB962C8B-B14F-4D97-AF65-F5344CB8AC3E}">
        <p14:creationId xmlns:p14="http://schemas.microsoft.com/office/powerpoint/2010/main" val="1063618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518542-EFB6-6BE2-FC98-E76F68C7F005}"/>
              </a:ext>
            </a:extLst>
          </p:cNvPr>
          <p:cNvSpPr>
            <a:spLocks noGrp="1"/>
          </p:cNvSpPr>
          <p:nvPr>
            <p:ph type="title"/>
          </p:nvPr>
        </p:nvSpPr>
        <p:spPr/>
        <p:txBody>
          <a:bodyPr>
            <a:normAutofit/>
          </a:bodyPr>
          <a:lstStyle/>
          <a:p>
            <a:r>
              <a:rPr lang="en-US" sz="4800" dirty="0"/>
              <a:t>Contact and Resources</a:t>
            </a:r>
          </a:p>
        </p:txBody>
      </p:sp>
      <p:pic>
        <p:nvPicPr>
          <p:cNvPr id="14" name="Content Placeholder 13" descr="Person holding computer mouse and a wood carving of the &quot;@&quot; symbol on desk.">
            <a:extLst>
              <a:ext uri="{FF2B5EF4-FFF2-40B4-BE49-F238E27FC236}">
                <a16:creationId xmlns:a16="http://schemas.microsoft.com/office/drawing/2014/main" id="{752593A3-0366-1334-0601-02C8DE4766DF}"/>
              </a:ext>
            </a:extLst>
          </p:cNvPr>
          <p:cNvPicPr>
            <a:picLocks noGrp="1" noChangeAspect="1"/>
          </p:cNvPicPr>
          <p:nvPr>
            <p:ph idx="1"/>
          </p:nvPr>
        </p:nvPicPr>
        <p:blipFill rotWithShape="1">
          <a:blip r:embed="rId4"/>
          <a:srcRect l="20152" t="783" r="13498" b="-1"/>
          <a:stretch/>
        </p:blipFill>
        <p:spPr>
          <a:xfrm>
            <a:off x="0" y="0"/>
            <a:ext cx="4091360" cy="6857999"/>
          </a:xfrm>
          <a:prstGeom prst="rect">
            <a:avLst/>
          </a:prstGeom>
        </p:spPr>
      </p:pic>
      <p:sp>
        <p:nvSpPr>
          <p:cNvPr id="11" name="Text Placeholder 10">
            <a:extLst>
              <a:ext uri="{FF2B5EF4-FFF2-40B4-BE49-F238E27FC236}">
                <a16:creationId xmlns:a16="http://schemas.microsoft.com/office/drawing/2014/main" id="{68D5433A-D966-3819-8C4A-AA43A5E2A9AB}"/>
              </a:ext>
            </a:extLst>
          </p:cNvPr>
          <p:cNvSpPr>
            <a:spLocks noGrp="1"/>
          </p:cNvSpPr>
          <p:nvPr>
            <p:ph type="body" sz="half" idx="2"/>
          </p:nvPr>
        </p:nvSpPr>
        <p:spPr/>
        <p:txBody>
          <a:bodyPr>
            <a:normAutofit/>
          </a:bodyPr>
          <a:lstStyle/>
          <a:p>
            <a:pPr marL="0" indent="0">
              <a:lnSpc>
                <a:spcPct val="100000"/>
              </a:lnSpc>
              <a:spcBef>
                <a:spcPts val="0"/>
              </a:spcBef>
              <a:spcAft>
                <a:spcPts val="1200"/>
              </a:spcAft>
              <a:buNone/>
            </a:pPr>
            <a:r>
              <a:rPr lang="en-US" sz="2800" b="1" dirty="0"/>
              <a:t>Title II web page is found at </a:t>
            </a:r>
            <a:r>
              <a:rPr lang="en-US" sz="2800" dirty="0">
                <a:hlinkClick r:id="rId5"/>
              </a:rPr>
              <a:t>https://www.cde.ca.gov/ci/pl/title2parta.asp</a:t>
            </a:r>
            <a:r>
              <a:rPr lang="en-US" sz="2800" dirty="0"/>
              <a:t> </a:t>
            </a:r>
          </a:p>
          <a:p>
            <a:pPr marL="0" indent="0">
              <a:lnSpc>
                <a:spcPct val="100000"/>
              </a:lnSpc>
              <a:spcBef>
                <a:spcPts val="0"/>
              </a:spcBef>
              <a:spcAft>
                <a:spcPts val="1200"/>
              </a:spcAft>
              <a:buNone/>
            </a:pPr>
            <a:r>
              <a:rPr lang="en-US" sz="2800" b="1" dirty="0"/>
              <a:t>Title II Email: </a:t>
            </a:r>
            <a:r>
              <a:rPr lang="en-US" sz="2800" dirty="0">
                <a:hlinkClick r:id="rId6"/>
              </a:rPr>
              <a:t>TitleII@cde.ca.gov</a:t>
            </a:r>
            <a:endParaRPr lang="en-US" sz="2800" dirty="0"/>
          </a:p>
          <a:p>
            <a:pPr marL="0" indent="0">
              <a:lnSpc>
                <a:spcPct val="100000"/>
              </a:lnSpc>
              <a:spcBef>
                <a:spcPts val="0"/>
              </a:spcBef>
              <a:spcAft>
                <a:spcPts val="1200"/>
              </a:spcAft>
              <a:buNone/>
            </a:pPr>
            <a:r>
              <a:rPr lang="en-US" sz="2800" dirty="0">
                <a:cs typeface="Arial"/>
              </a:rPr>
              <a:t>If you are not already on our listserv, please take a moment and send a blank email to</a:t>
            </a:r>
            <a:br>
              <a:rPr lang="en-US" sz="2800" dirty="0">
                <a:cs typeface="Arial"/>
              </a:rPr>
            </a:br>
            <a:r>
              <a:rPr lang="en-US" sz="2800" dirty="0">
                <a:hlinkClick r:id="rId7"/>
              </a:rPr>
              <a:t>join-Title-II@mlist.cde.ca.gov</a:t>
            </a:r>
            <a:endParaRPr lang="en-US" sz="2800" dirty="0"/>
          </a:p>
          <a:p>
            <a:pPr marL="0" indent="0">
              <a:lnSpc>
                <a:spcPct val="100000"/>
              </a:lnSpc>
              <a:spcBef>
                <a:spcPts val="2400"/>
              </a:spcBef>
              <a:spcAft>
                <a:spcPts val="1200"/>
              </a:spcAft>
              <a:buNone/>
            </a:pPr>
            <a:r>
              <a:rPr lang="en-US" sz="2800" b="1" dirty="0">
                <a:cs typeface="Arial"/>
              </a:rPr>
              <a:t>Thank You!</a:t>
            </a:r>
          </a:p>
        </p:txBody>
      </p:sp>
      <p:sp>
        <p:nvSpPr>
          <p:cNvPr id="5" name="Slide Number Placeholder 4">
            <a:extLst>
              <a:ext uri="{FF2B5EF4-FFF2-40B4-BE49-F238E27FC236}">
                <a16:creationId xmlns:a16="http://schemas.microsoft.com/office/drawing/2014/main" id="{7ACCA34E-D29B-BCC6-494A-94691BB0C8B6}"/>
              </a:ext>
            </a:extLst>
          </p:cNvPr>
          <p:cNvSpPr>
            <a:spLocks noGrp="1"/>
          </p:cNvSpPr>
          <p:nvPr>
            <p:ph type="sldNum" sz="quarter" idx="12"/>
          </p:nvPr>
        </p:nvSpPr>
        <p:spPr/>
        <p:txBody>
          <a:bodyPr/>
          <a:lstStyle/>
          <a:p>
            <a:fld id="{CA4CA259-E64F-4C45-902E-B71A103945FE}" type="slidenum">
              <a:rPr lang="en-US" altLang="en-US" smtClean="0"/>
              <a:pPr/>
              <a:t>45</a:t>
            </a:fld>
            <a:endParaRPr lang="en-US" altLang="en-US" dirty="0"/>
          </a:p>
        </p:txBody>
      </p:sp>
    </p:spTree>
    <p:extLst>
      <p:ext uri="{BB962C8B-B14F-4D97-AF65-F5344CB8AC3E}">
        <p14:creationId xmlns:p14="http://schemas.microsoft.com/office/powerpoint/2010/main" val="321859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E92B41-50CE-78B0-E717-A24CDC8CC451}"/>
              </a:ext>
            </a:extLst>
          </p:cNvPr>
          <p:cNvSpPr>
            <a:spLocks noGrp="1"/>
          </p:cNvSpPr>
          <p:nvPr>
            <p:ph type="title"/>
          </p:nvPr>
        </p:nvSpPr>
        <p:spPr>
          <a:xfrm>
            <a:off x="282633" y="374072"/>
            <a:ext cx="3507971" cy="3162341"/>
          </a:xfrm>
        </p:spPr>
        <p:txBody>
          <a:bodyPr>
            <a:normAutofit/>
          </a:bodyPr>
          <a:lstStyle/>
          <a:p>
            <a:r>
              <a:rPr lang="en-US" sz="4400" dirty="0">
                <a:solidFill>
                  <a:srgbClr val="FFFFFF"/>
                </a:solidFill>
              </a:rPr>
              <a:t>Cyclical </a:t>
            </a:r>
            <a:r>
              <a:rPr lang="en-US" sz="4800" dirty="0">
                <a:solidFill>
                  <a:srgbClr val="FFFFFF"/>
                </a:solidFill>
              </a:rPr>
              <a:t>Framework</a:t>
            </a:r>
            <a:r>
              <a:rPr lang="en-US" sz="4400" dirty="0">
                <a:solidFill>
                  <a:srgbClr val="FFFFFF"/>
                </a:solidFill>
              </a:rPr>
              <a:t> to Maximize </a:t>
            </a:r>
            <a:br>
              <a:rPr lang="en-US" sz="4400" dirty="0">
                <a:solidFill>
                  <a:srgbClr val="FFFFFF"/>
                </a:solidFill>
              </a:rPr>
            </a:br>
            <a:r>
              <a:rPr lang="en-US" sz="4400" dirty="0">
                <a:solidFill>
                  <a:srgbClr val="FFFFFF"/>
                </a:solidFill>
              </a:rPr>
              <a:t>Title II</a:t>
            </a:r>
            <a:endParaRPr lang="en-US" sz="4400" dirty="0"/>
          </a:p>
        </p:txBody>
      </p:sp>
      <p:pic>
        <p:nvPicPr>
          <p:cNvPr id="8" name="Content Placeholder 5" descr="Diagram of the Consultation Process:&#10;1. Identify Local Needs&#10;2. Select Approach&#10;3. Plan&#10;4. Implement&#10;5. Examine and Reflect">
            <a:extLst>
              <a:ext uri="{FF2B5EF4-FFF2-40B4-BE49-F238E27FC236}">
                <a16:creationId xmlns:a16="http://schemas.microsoft.com/office/drawing/2014/main" id="{5981C901-F7B4-3456-ABBC-A21BFE0A275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4450814" y="34489"/>
            <a:ext cx="7508274" cy="6823511"/>
          </a:xfrm>
          <a:prstGeom prst="rect">
            <a:avLst/>
          </a:prstGeom>
        </p:spPr>
      </p:pic>
      <p:sp>
        <p:nvSpPr>
          <p:cNvPr id="4" name="Slide Number Placeholder 3">
            <a:extLst>
              <a:ext uri="{FF2B5EF4-FFF2-40B4-BE49-F238E27FC236}">
                <a16:creationId xmlns:a16="http://schemas.microsoft.com/office/drawing/2014/main" id="{691FC06F-0F49-9C37-CB29-9F124D0D8321}"/>
              </a:ext>
            </a:extLst>
          </p:cNvPr>
          <p:cNvSpPr>
            <a:spLocks noGrp="1"/>
          </p:cNvSpPr>
          <p:nvPr>
            <p:ph type="sldNum" sz="quarter" idx="12"/>
          </p:nvPr>
        </p:nvSpPr>
        <p:spPr/>
        <p:txBody>
          <a:bodyPr/>
          <a:lstStyle/>
          <a:p>
            <a:fld id="{4E637404-0BCF-4192-AEAE-F6A882F231C4}" type="slidenum">
              <a:rPr lang="en-US" altLang="en-US" smtClean="0"/>
              <a:pPr/>
              <a:t>5</a:t>
            </a:fld>
            <a:endParaRPr lang="en-US" altLang="en-US" dirty="0"/>
          </a:p>
        </p:txBody>
      </p:sp>
    </p:spTree>
    <p:extLst>
      <p:ext uri="{BB962C8B-B14F-4D97-AF65-F5344CB8AC3E}">
        <p14:creationId xmlns:p14="http://schemas.microsoft.com/office/powerpoint/2010/main" val="408029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F4EB-98E3-375F-92D5-FA9C6D14EF02}"/>
              </a:ext>
            </a:extLst>
          </p:cNvPr>
          <p:cNvSpPr>
            <a:spLocks noGrp="1"/>
          </p:cNvSpPr>
          <p:nvPr>
            <p:ph type="title"/>
          </p:nvPr>
        </p:nvSpPr>
        <p:spPr/>
        <p:txBody>
          <a:bodyPr/>
          <a:lstStyle/>
          <a:p>
            <a:r>
              <a:rPr lang="en-US" dirty="0"/>
              <a:t>Title II Authorized Activities (1)</a:t>
            </a:r>
          </a:p>
        </p:txBody>
      </p:sp>
      <p:sp>
        <p:nvSpPr>
          <p:cNvPr id="8" name="Content Placeholder 7">
            <a:extLst>
              <a:ext uri="{FF2B5EF4-FFF2-40B4-BE49-F238E27FC236}">
                <a16:creationId xmlns:a16="http://schemas.microsoft.com/office/drawing/2014/main" id="{29ACE183-606B-8AE0-6F46-35893D1665A4}"/>
              </a:ext>
            </a:extLst>
          </p:cNvPr>
          <p:cNvSpPr>
            <a:spLocks noGrp="1"/>
          </p:cNvSpPr>
          <p:nvPr>
            <p:ph idx="1"/>
          </p:nvPr>
        </p:nvSpPr>
        <p:spPr/>
        <p:txBody>
          <a:bodyPr/>
          <a:lstStyle/>
          <a:p>
            <a:pPr marR="0" algn="l" rtl="0" eaLnBrk="1" fontAlgn="auto" latinLnBrk="0" hangingPunct="1">
              <a:spcBef>
                <a:spcPts val="0"/>
              </a:spcBef>
            </a:pPr>
            <a:r>
              <a:rPr lang="en-US" dirty="0">
                <a:solidFill>
                  <a:schemeClr val="tx1"/>
                </a:solidFill>
              </a:rPr>
              <a:t>Evaluation and Support System</a:t>
            </a:r>
          </a:p>
          <a:p>
            <a:pPr marR="0" algn="l" rtl="0" eaLnBrk="1" fontAlgn="auto" latinLnBrk="0" hangingPunct="1">
              <a:spcBef>
                <a:spcPts val="0"/>
              </a:spcBef>
            </a:pPr>
            <a:r>
              <a:rPr lang="en-US" dirty="0">
                <a:solidFill>
                  <a:schemeClr val="tx1"/>
                </a:solidFill>
              </a:rPr>
              <a:t>High Quality Professional Development (PD)</a:t>
            </a:r>
          </a:p>
          <a:p>
            <a:pPr marR="0" algn="l" rtl="0" eaLnBrk="1" fontAlgn="auto" latinLnBrk="0" hangingPunct="1">
              <a:spcBef>
                <a:spcPts val="0"/>
              </a:spcBef>
            </a:pPr>
            <a:r>
              <a:rPr lang="en-US" dirty="0">
                <a:solidFill>
                  <a:schemeClr val="tx1"/>
                </a:solidFill>
              </a:rPr>
              <a:t>Recruiting, Hiring, and Retaining Effective Teachers</a:t>
            </a:r>
          </a:p>
          <a:p>
            <a:pPr marR="0" algn="l" rtl="0" eaLnBrk="1" fontAlgn="auto" latinLnBrk="0" hangingPunct="1">
              <a:spcBef>
                <a:spcPts val="0"/>
              </a:spcBef>
            </a:pPr>
            <a:r>
              <a:rPr lang="en-US" dirty="0">
                <a:solidFill>
                  <a:schemeClr val="tx1"/>
                </a:solidFill>
              </a:rPr>
              <a:t>Recruiting from Other Fields</a:t>
            </a:r>
          </a:p>
          <a:p>
            <a:pPr algn="l" rtl="0" eaLnBrk="1" fontAlgn="t" latinLnBrk="0" hangingPunct="1">
              <a:spcBef>
                <a:spcPts val="0"/>
              </a:spcBef>
            </a:pPr>
            <a:r>
              <a:rPr lang="en-US" dirty="0">
                <a:solidFill>
                  <a:schemeClr val="tx1"/>
                </a:solidFill>
              </a:rPr>
              <a:t>In-Service Training</a:t>
            </a:r>
          </a:p>
          <a:p>
            <a:pPr marR="0" algn="l" rtl="0" eaLnBrk="1" fontAlgn="auto" latinLnBrk="0" hangingPunct="1">
              <a:spcBef>
                <a:spcPts val="0"/>
              </a:spcBef>
            </a:pPr>
            <a:r>
              <a:rPr lang="en-US" dirty="0">
                <a:solidFill>
                  <a:schemeClr val="tx1"/>
                </a:solidFill>
              </a:rPr>
              <a:t>Effective Strategies to Support English Language Learners and Students with Disabilities</a:t>
            </a:r>
          </a:p>
          <a:p>
            <a:pPr marL="0" indent="0">
              <a:buNone/>
            </a:pPr>
            <a:endParaRPr lang="en-US" dirty="0"/>
          </a:p>
        </p:txBody>
      </p:sp>
      <p:sp>
        <p:nvSpPr>
          <p:cNvPr id="4" name="Slide Number Placeholder 3">
            <a:extLst>
              <a:ext uri="{FF2B5EF4-FFF2-40B4-BE49-F238E27FC236}">
                <a16:creationId xmlns:a16="http://schemas.microsoft.com/office/drawing/2014/main" id="{C1FB9C70-B3D8-7EAE-AF4F-95354259EDA5}"/>
              </a:ext>
            </a:extLst>
          </p:cNvPr>
          <p:cNvSpPr>
            <a:spLocks noGrp="1"/>
          </p:cNvSpPr>
          <p:nvPr>
            <p:ph type="sldNum" sz="quarter" idx="12"/>
          </p:nvPr>
        </p:nvSpPr>
        <p:spPr/>
        <p:txBody>
          <a:bodyPr/>
          <a:lstStyle/>
          <a:p>
            <a:fld id="{4E637404-0BCF-4192-AEAE-F6A882F231C4}" type="slidenum">
              <a:rPr lang="en-US" altLang="en-US" smtClean="0"/>
              <a:pPr/>
              <a:t>6</a:t>
            </a:fld>
            <a:endParaRPr lang="en-US" altLang="en-US"/>
          </a:p>
        </p:txBody>
      </p:sp>
    </p:spTree>
    <p:extLst>
      <p:ext uri="{BB962C8B-B14F-4D97-AF65-F5344CB8AC3E}">
        <p14:creationId xmlns:p14="http://schemas.microsoft.com/office/powerpoint/2010/main" val="191947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F4EB-98E3-375F-92D5-FA9C6D14EF02}"/>
              </a:ext>
            </a:extLst>
          </p:cNvPr>
          <p:cNvSpPr>
            <a:spLocks noGrp="1"/>
          </p:cNvSpPr>
          <p:nvPr>
            <p:ph type="title"/>
          </p:nvPr>
        </p:nvSpPr>
        <p:spPr/>
        <p:txBody>
          <a:bodyPr/>
          <a:lstStyle/>
          <a:p>
            <a:r>
              <a:rPr lang="en-US" dirty="0"/>
              <a:t>Title II Authorized Activities (2)</a:t>
            </a:r>
          </a:p>
        </p:txBody>
      </p:sp>
      <p:sp>
        <p:nvSpPr>
          <p:cNvPr id="6" name="Content Placeholder 5">
            <a:extLst>
              <a:ext uri="{FF2B5EF4-FFF2-40B4-BE49-F238E27FC236}">
                <a16:creationId xmlns:a16="http://schemas.microsoft.com/office/drawing/2014/main" id="{0A58B28D-CF68-D111-C43C-6C0CD61CAD83}"/>
              </a:ext>
            </a:extLst>
          </p:cNvPr>
          <p:cNvSpPr>
            <a:spLocks noGrp="1"/>
          </p:cNvSpPr>
          <p:nvPr>
            <p:ph idx="1"/>
          </p:nvPr>
        </p:nvSpPr>
        <p:spPr>
          <a:xfrm>
            <a:off x="1096963" y="1904331"/>
            <a:ext cx="10613967" cy="4354512"/>
          </a:xfrm>
        </p:spPr>
        <p:txBody>
          <a:bodyPr/>
          <a:lstStyle/>
          <a:p>
            <a:pPr eaLnBrk="1" fontAlgn="auto" hangingPunct="1"/>
            <a:r>
              <a:rPr lang="en-US" sz="2600" dirty="0">
                <a:solidFill>
                  <a:schemeClr val="tx1"/>
                </a:solidFill>
              </a:rPr>
              <a:t>Developing Feedback Mechanism</a:t>
            </a:r>
          </a:p>
          <a:p>
            <a:pPr eaLnBrk="1" fontAlgn="auto" hangingPunct="1"/>
            <a:r>
              <a:rPr lang="en-US" sz="2600" dirty="0">
                <a:solidFill>
                  <a:schemeClr val="tx1"/>
                </a:solidFill>
              </a:rPr>
              <a:t>Child Abuse Training </a:t>
            </a:r>
          </a:p>
          <a:p>
            <a:pPr eaLnBrk="1" fontAlgn="t" hangingPunct="1"/>
            <a:r>
              <a:rPr lang="en-US" sz="2600" dirty="0">
                <a:solidFill>
                  <a:schemeClr val="tx1"/>
                </a:solidFill>
              </a:rPr>
              <a:t>Instructional Practices for Gifted and Talented</a:t>
            </a:r>
          </a:p>
          <a:p>
            <a:pPr eaLnBrk="1" fontAlgn="auto" hangingPunct="1"/>
            <a:r>
              <a:rPr lang="en-US" sz="2600" dirty="0">
                <a:solidFill>
                  <a:schemeClr val="tx1"/>
                </a:solidFill>
              </a:rPr>
              <a:t>PD for College and Career Transition</a:t>
            </a:r>
          </a:p>
          <a:p>
            <a:pPr eaLnBrk="1" fontAlgn="t" hangingPunct="1"/>
            <a:r>
              <a:rPr lang="en-US" sz="2600" dirty="0">
                <a:solidFill>
                  <a:schemeClr val="tx1"/>
                </a:solidFill>
              </a:rPr>
              <a:t>Math, Science, Technology, Engineering, and Computer Science PD</a:t>
            </a:r>
          </a:p>
          <a:p>
            <a:pPr eaLnBrk="1" fontAlgn="auto" hangingPunct="1"/>
            <a:r>
              <a:rPr lang="en-US" sz="2600" dirty="0">
                <a:solidFill>
                  <a:schemeClr val="tx1"/>
                </a:solidFill>
              </a:rPr>
              <a:t>Other Evidence-Based Strategies and Activities</a:t>
            </a:r>
          </a:p>
          <a:p>
            <a:pPr eaLnBrk="1" fontAlgn="auto" hangingPunct="1"/>
            <a:r>
              <a:rPr lang="en-US" sz="2600" dirty="0">
                <a:solidFill>
                  <a:schemeClr val="tx1"/>
                </a:solidFill>
              </a:rPr>
              <a:t>Class Size Reduction* (See notes)</a:t>
            </a:r>
          </a:p>
          <a:p>
            <a:pPr eaLnBrk="1" fontAlgn="auto" hangingPunct="1"/>
            <a:r>
              <a:rPr lang="en-US" sz="2600" dirty="0">
                <a:solidFill>
                  <a:schemeClr val="tx1"/>
                </a:solidFill>
              </a:rPr>
              <a:t>Early Education</a:t>
            </a:r>
          </a:p>
          <a:p>
            <a:endParaRPr lang="en-US" dirty="0"/>
          </a:p>
        </p:txBody>
      </p:sp>
      <p:sp>
        <p:nvSpPr>
          <p:cNvPr id="4" name="Slide Number Placeholder 3">
            <a:extLst>
              <a:ext uri="{FF2B5EF4-FFF2-40B4-BE49-F238E27FC236}">
                <a16:creationId xmlns:a16="http://schemas.microsoft.com/office/drawing/2014/main" id="{C1FB9C70-B3D8-7EAE-AF4F-95354259EDA5}"/>
              </a:ext>
            </a:extLst>
          </p:cNvPr>
          <p:cNvSpPr>
            <a:spLocks noGrp="1"/>
          </p:cNvSpPr>
          <p:nvPr>
            <p:ph type="sldNum" sz="quarter" idx="12"/>
          </p:nvPr>
        </p:nvSpPr>
        <p:spPr/>
        <p:txBody>
          <a:bodyPr/>
          <a:lstStyle/>
          <a:p>
            <a:fld id="{4E637404-0BCF-4192-AEAE-F6A882F231C4}" type="slidenum">
              <a:rPr lang="en-US" altLang="en-US" smtClean="0"/>
              <a:pPr/>
              <a:t>7</a:t>
            </a:fld>
            <a:endParaRPr lang="en-US" altLang="en-US"/>
          </a:p>
        </p:txBody>
      </p:sp>
    </p:spTree>
    <p:extLst>
      <p:ext uri="{BB962C8B-B14F-4D97-AF65-F5344CB8AC3E}">
        <p14:creationId xmlns:p14="http://schemas.microsoft.com/office/powerpoint/2010/main" val="225858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E861-3BAD-1734-1934-39AF8A3BC9AF}"/>
              </a:ext>
            </a:extLst>
          </p:cNvPr>
          <p:cNvSpPr>
            <a:spLocks noGrp="1"/>
          </p:cNvSpPr>
          <p:nvPr>
            <p:ph type="title"/>
          </p:nvPr>
        </p:nvSpPr>
        <p:spPr/>
        <p:txBody>
          <a:bodyPr/>
          <a:lstStyle/>
          <a:p>
            <a:r>
              <a:rPr lang="en-US" dirty="0"/>
              <a:t>Title II Uses of Funds</a:t>
            </a:r>
          </a:p>
        </p:txBody>
      </p:sp>
      <p:pic>
        <p:nvPicPr>
          <p:cNvPr id="6" name="Content Placeholder 5" descr="Four main themes of Title II, Part A - Uses of Funds:&#10;1. Professional Learning&#10;2. Recruitment and Retention&#10;3. Effective Teaching Strategies&#10;4. Understanding and Supporting the Whole Child">
            <a:extLst>
              <a:ext uri="{FF2B5EF4-FFF2-40B4-BE49-F238E27FC236}">
                <a16:creationId xmlns:a16="http://schemas.microsoft.com/office/drawing/2014/main" id="{A8D62F65-45AE-65DC-7B39-1A0AAD81466E}"/>
              </a:ext>
            </a:extLst>
          </p:cNvPr>
          <p:cNvPicPr>
            <a:picLocks noGrp="1" noChangeAspect="1"/>
          </p:cNvPicPr>
          <p:nvPr>
            <p:ph idx="1"/>
          </p:nvPr>
        </p:nvPicPr>
        <p:blipFill>
          <a:blip r:embed="rId3"/>
          <a:stretch>
            <a:fillRect/>
          </a:stretch>
        </p:blipFill>
        <p:spPr>
          <a:xfrm>
            <a:off x="3091471" y="1806766"/>
            <a:ext cx="5950256" cy="4445228"/>
          </a:xfrm>
        </p:spPr>
      </p:pic>
      <p:sp>
        <p:nvSpPr>
          <p:cNvPr id="4" name="Slide Number Placeholder 3">
            <a:extLst>
              <a:ext uri="{FF2B5EF4-FFF2-40B4-BE49-F238E27FC236}">
                <a16:creationId xmlns:a16="http://schemas.microsoft.com/office/drawing/2014/main" id="{1527E2F0-204B-31B4-43AE-79D83E5BD200}"/>
              </a:ext>
            </a:extLst>
          </p:cNvPr>
          <p:cNvSpPr>
            <a:spLocks noGrp="1"/>
          </p:cNvSpPr>
          <p:nvPr>
            <p:ph type="sldNum" sz="quarter" idx="12"/>
          </p:nvPr>
        </p:nvSpPr>
        <p:spPr/>
        <p:txBody>
          <a:bodyPr/>
          <a:lstStyle/>
          <a:p>
            <a:fld id="{4E637404-0BCF-4192-AEAE-F6A882F231C4}" type="slidenum">
              <a:rPr lang="en-US" altLang="en-US" smtClean="0"/>
              <a:pPr/>
              <a:t>8</a:t>
            </a:fld>
            <a:endParaRPr lang="en-US" altLang="en-US"/>
          </a:p>
        </p:txBody>
      </p:sp>
    </p:spTree>
    <p:extLst>
      <p:ext uri="{BB962C8B-B14F-4D97-AF65-F5344CB8AC3E}">
        <p14:creationId xmlns:p14="http://schemas.microsoft.com/office/powerpoint/2010/main" val="160505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F2B1EF-A8A1-F677-CBCB-9B3E9D710731}"/>
              </a:ext>
            </a:extLst>
          </p:cNvPr>
          <p:cNvSpPr>
            <a:spLocks noGrp="1"/>
          </p:cNvSpPr>
          <p:nvPr>
            <p:ph type="title"/>
          </p:nvPr>
        </p:nvSpPr>
        <p:spPr/>
        <p:txBody>
          <a:bodyPr/>
          <a:lstStyle/>
          <a:p>
            <a:r>
              <a:rPr lang="en-US" sz="7200" dirty="0">
                <a:cs typeface="Arial"/>
              </a:rPr>
              <a:t>Professional Learning </a:t>
            </a:r>
            <a:br>
              <a:rPr lang="en-US" sz="3600" kern="1200" dirty="0">
                <a:cs typeface="Arial"/>
              </a:rPr>
            </a:br>
            <a:endParaRPr lang="en-US" dirty="0"/>
          </a:p>
        </p:txBody>
      </p:sp>
      <p:sp>
        <p:nvSpPr>
          <p:cNvPr id="5" name="Slide Number Placeholder 4">
            <a:extLst>
              <a:ext uri="{FF2B5EF4-FFF2-40B4-BE49-F238E27FC236}">
                <a16:creationId xmlns:a16="http://schemas.microsoft.com/office/drawing/2014/main" id="{E2EF505C-1AA1-5447-CAE4-C21B94724F85}"/>
              </a:ext>
            </a:extLst>
          </p:cNvPr>
          <p:cNvSpPr>
            <a:spLocks noGrp="1"/>
          </p:cNvSpPr>
          <p:nvPr>
            <p:ph type="sldNum" sz="quarter" idx="12"/>
          </p:nvPr>
        </p:nvSpPr>
        <p:spPr/>
        <p:txBody>
          <a:bodyPr/>
          <a:lstStyle/>
          <a:p>
            <a:fld id="{CA4CA259-E64F-4C45-902E-B71A103945FE}" type="slidenum">
              <a:rPr lang="en-US" altLang="en-US" smtClean="0"/>
              <a:pPr/>
              <a:t>9</a:t>
            </a:fld>
            <a:endParaRPr lang="en-US" altLang="en-US"/>
          </a:p>
        </p:txBody>
      </p:sp>
    </p:spTree>
    <p:extLst>
      <p:ext uri="{BB962C8B-B14F-4D97-AF65-F5344CB8AC3E}">
        <p14:creationId xmlns:p14="http://schemas.microsoft.com/office/powerpoint/2010/main" val="645365626"/>
      </p:ext>
    </p:extLst>
  </p:cSld>
  <p:clrMapOvr>
    <a:masterClrMapping/>
  </p:clrMapOvr>
</p:sld>
</file>

<file path=ppt/theme/theme1.xml><?xml version="1.0" encoding="utf-8"?>
<a:theme xmlns:a="http://schemas.openxmlformats.org/drawingml/2006/main" name="Retrospect">
  <a:themeElements>
    <a:clrScheme name="Custom 1">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070C0"/>
      </a:hlink>
      <a:folHlink>
        <a:srgbClr val="6F6F74"/>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070C0"/>
    </a:hlink>
    <a:folHlink>
      <a:srgbClr val="6F6F74"/>
    </a:folHlink>
  </a:clrScheme>
</a:themeOverride>
</file>

<file path=docProps/app.xml><?xml version="1.0" encoding="utf-8"?>
<Properties xmlns="http://schemas.openxmlformats.org/officeDocument/2006/extended-properties" xmlns:vt="http://schemas.openxmlformats.org/officeDocument/2006/docPropsVTypes">
  <Template/>
  <TotalTime>0</TotalTime>
  <Words>6024</Words>
  <Application>Microsoft Office PowerPoint</Application>
  <PresentationFormat>Widescreen</PresentationFormat>
  <Paragraphs>536</Paragraphs>
  <Slides>45</Slides>
  <Notes>45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Calibri</vt:lpstr>
      <vt:lpstr>Calibri Light</vt:lpstr>
      <vt:lpstr>Courier New</vt:lpstr>
      <vt:lpstr>Helvetica Neue</vt:lpstr>
      <vt:lpstr>Segoe UI</vt:lpstr>
      <vt:lpstr>Times New Roman</vt:lpstr>
      <vt:lpstr>Retrospect</vt:lpstr>
      <vt:lpstr>Custom Design</vt:lpstr>
      <vt:lpstr>Title II, Part A Supporting Effective Instruction</vt:lpstr>
      <vt:lpstr>Purpose of Title II (1)</vt:lpstr>
      <vt:lpstr>Purpose of Title II (2)</vt:lpstr>
      <vt:lpstr>Title II Uses of Funds Framework</vt:lpstr>
      <vt:lpstr>Cyclical Framework to Maximize  Title II</vt:lpstr>
      <vt:lpstr>Title II Authorized Activities (1)</vt:lpstr>
      <vt:lpstr>Title II Authorized Activities (2)</vt:lpstr>
      <vt:lpstr>Title II Uses of Funds</vt:lpstr>
      <vt:lpstr>Professional Learning  </vt:lpstr>
      <vt:lpstr>Professional Development (1)</vt:lpstr>
      <vt:lpstr>Professional Development (2)</vt:lpstr>
      <vt:lpstr>Principal Leadership (1)</vt:lpstr>
      <vt:lpstr>Principal Leadership (2)</vt:lpstr>
      <vt:lpstr>Teacher Leadership</vt:lpstr>
      <vt:lpstr>Induction and Mentoring</vt:lpstr>
      <vt:lpstr>Professional Development Activities (1)</vt:lpstr>
      <vt:lpstr>Professional Development Activities (2)</vt:lpstr>
      <vt:lpstr>Professional Development Activities (3)</vt:lpstr>
      <vt:lpstr>Use of Funds </vt:lpstr>
      <vt:lpstr>Other School Leader Definition</vt:lpstr>
      <vt:lpstr>Other School Leader</vt:lpstr>
      <vt:lpstr>Use of Funds Poll (1) </vt:lpstr>
      <vt:lpstr>Use of Funds Poll (2) </vt:lpstr>
      <vt:lpstr>Use of Funds Poll (3)</vt:lpstr>
      <vt:lpstr>Use of Funds Poll (4)</vt:lpstr>
      <vt:lpstr>Recruitment and Retention</vt:lpstr>
      <vt:lpstr>Recruitment and Retention (1)</vt:lpstr>
      <vt:lpstr>Recruitment and Retention (2)</vt:lpstr>
      <vt:lpstr>Recruitment Activities (1)</vt:lpstr>
      <vt:lpstr>Recruitment Activities (2)</vt:lpstr>
      <vt:lpstr>Retention Activities (3) </vt:lpstr>
      <vt:lpstr>Effective Teaching Strategies </vt:lpstr>
      <vt:lpstr>Effective Teaching Strategies (1)</vt:lpstr>
      <vt:lpstr>Effective Teaching Strategies (2)</vt:lpstr>
      <vt:lpstr>Effective Teaching Strategies (3)</vt:lpstr>
      <vt:lpstr>Understanding and Supporting the Whole Child</vt:lpstr>
      <vt:lpstr>Understanding and Supporting  the Whole Child</vt:lpstr>
      <vt:lpstr>Supplement,  Not Supplant </vt:lpstr>
      <vt:lpstr>Supplement, Not Supplant (1)</vt:lpstr>
      <vt:lpstr>Supplement, Not Supplant (2)ant (2)</vt:lpstr>
      <vt:lpstr>Supplement, Not Supplant (3)</vt:lpstr>
      <vt:lpstr>Supplement, Not Supplant (4)</vt:lpstr>
      <vt:lpstr>Questions to Consider</vt:lpstr>
      <vt:lpstr>Important Reminders</vt:lpstr>
      <vt:lpstr>Contact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 Part A Funding - Professional Learning (CA Dept of Education)</dc:title>
  <dc:subject>Title II, Part A - Use of Funds Webinar.</dc:subject>
  <dc:creator/>
  <cp:lastModifiedBy/>
  <cp:revision>1</cp:revision>
  <dcterms:created xsi:type="dcterms:W3CDTF">2023-10-13T22:54:18Z</dcterms:created>
  <dcterms:modified xsi:type="dcterms:W3CDTF">2024-06-07T00:08:22Z</dcterms:modified>
</cp:coreProperties>
</file>