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0" r:id="rId2"/>
    <p:sldId id="258" r:id="rId3"/>
    <p:sldId id="271" r:id="rId4"/>
    <p:sldId id="272" r:id="rId5"/>
    <p:sldId id="274" r:id="rId6"/>
    <p:sldId id="401" r:id="rId7"/>
    <p:sldId id="399" r:id="rId8"/>
    <p:sldId id="398" r:id="rId9"/>
    <p:sldId id="400" r:id="rId10"/>
    <p:sldId id="380" r:id="rId11"/>
    <p:sldId id="38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ster Slide" id="{225AC35E-4C41-4A69-85D7-81CDC6D39759}">
          <p14:sldIdLst>
            <p14:sldId id="270"/>
            <p14:sldId id="258"/>
            <p14:sldId id="271"/>
            <p14:sldId id="272"/>
            <p14:sldId id="274"/>
            <p14:sldId id="401"/>
            <p14:sldId id="399"/>
            <p14:sldId id="398"/>
            <p14:sldId id="400"/>
            <p14:sldId id="380"/>
            <p14:sldId id="3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1" name="Author" initials="A" lastIdx="0" clrIdx="1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4052"/>
    <a:srgbClr val="CCD3DE"/>
    <a:srgbClr val="BEC6D4"/>
    <a:srgbClr val="71389E"/>
    <a:srgbClr val="975EC6"/>
    <a:srgbClr val="693494"/>
    <a:srgbClr val="965BC5"/>
    <a:srgbClr val="262626"/>
    <a:srgbClr val="003D55"/>
    <a:srgbClr val="0C5A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554392-2008-EB9D-3ACD-EF81C325EA17}" v="1" dt="2022-03-16T17:12:38.127"/>
    <p1510:client id="{4C9AFD9B-E4C8-9F96-B5AE-E4B400A9ADF4}" v="3" dt="2022-03-16T17:52:39.455"/>
    <p1510:client id="{4F316777-1D06-9E45-4AE7-CB8F786A4B7B}" v="90" dt="2022-03-16T17:45:11.845"/>
    <p1510:client id="{9A5F27E1-6915-4068-8032-195E2B1C3EB7}" v="5" dt="2022-03-16T16:11:50.8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72" y="40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E3908B-7448-4D43-8C22-9A07F8522A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DC3211-F02A-4992-953C-ED02D4C3C6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DF128-C3BE-42B2-BEBE-66A6FF5DB71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FC1C3-C463-41A9-982E-ADB1B8903D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06EF01-FADD-45E2-8354-F91E46DE41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16DAC-0561-4BE7-B752-5F481DC18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18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3E1B6-431C-427A-9189-4C7C5BA844E4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B0DBD-1D94-4779-B008-CFEC7A950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2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F5477-A919-46E9-BEBB-A72DF7B3405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61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F5477-A919-46E9-BEBB-A72DF7B3405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73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F5477-A919-46E9-BEBB-A72DF7B3405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46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301B5-20E9-4789-9A70-3D51EAF4EEC0}" type="slidenum">
              <a:rPr lang="es-MX" smtClean="0"/>
              <a:pPr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237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15AED132-33BC-4897-98DD-50BD00FAC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600" y="2208007"/>
            <a:ext cx="9347200" cy="2441986"/>
          </a:xfrm>
        </p:spPr>
        <p:txBody>
          <a:bodyPr/>
          <a:lstStyle>
            <a:lvl1pPr algn="ctr">
              <a:lnSpc>
                <a:spcPct val="100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California Department of Education">
            <a:extLst>
              <a:ext uri="{FF2B5EF4-FFF2-40B4-BE49-F238E27FC236}">
                <a16:creationId xmlns:a16="http://schemas.microsoft.com/office/drawing/2014/main" id="{4A957E21-4E77-468E-A923-7EC792D9BA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216885"/>
            <a:ext cx="1535715" cy="15357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AD2D85-2BB1-4F19-BB90-871CBEA8C3A8}"/>
              </a:ext>
            </a:extLst>
          </p:cNvPr>
          <p:cNvSpPr txBox="1"/>
          <p:nvPr userDrawn="1"/>
        </p:nvSpPr>
        <p:spPr>
          <a:xfrm>
            <a:off x="9764251" y="6272358"/>
            <a:ext cx="2163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3F41F2A-96A6-448D-B0E9-52E57D82F32E}" type="slidenum">
              <a:rPr lang="en-US" sz="2000" smtClean="0">
                <a:solidFill>
                  <a:schemeClr val="bg1"/>
                </a:solidFill>
                <a:latin typeface="+mj-lt"/>
              </a:rPr>
              <a:t>‹#›</a:t>
            </a:fld>
            <a:endParaRPr lang="en-US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7733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">
            <a:extLst>
              <a:ext uri="{FF2B5EF4-FFF2-40B4-BE49-F238E27FC236}">
                <a16:creationId xmlns:a16="http://schemas.microsoft.com/office/drawing/2014/main" id="{DE17EC12-8EDA-418C-95EA-B14FD469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14" y="2563577"/>
            <a:ext cx="9288972" cy="2476490"/>
          </a:xfrm>
        </p:spPr>
        <p:txBody>
          <a:bodyPr/>
          <a:lstStyle>
            <a:lvl1pPr algn="ctr">
              <a:defRPr sz="8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50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2712" y="1825625"/>
            <a:ext cx="560832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2301" y="1825625"/>
            <a:ext cx="560832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California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756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buFont typeface="Arial" panose="020B0604020202020204" pitchFamily="34" charset="0"/>
              <a:buChar char="–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SzPct val="50000"/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California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101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ngle Conten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257AD-90F9-4636-AD93-EC01DBF603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8366" y="1737684"/>
            <a:ext cx="11378548" cy="6563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CA0B99-E53F-4949-833B-5A7C7B2DA2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1219" y="2649358"/>
            <a:ext cx="1122766" cy="656382"/>
          </a:xfrm>
        </p:spPr>
        <p:txBody>
          <a:bodyPr/>
          <a:lstStyle/>
          <a:p>
            <a:pPr lvl="0"/>
            <a:r>
              <a:rPr lang="en-US"/>
              <a:t>Edit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41E97AF5-4827-4AB7-9526-82E02BC0FE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7117" y="3569714"/>
            <a:ext cx="1122766" cy="656382"/>
          </a:xfrm>
        </p:spPr>
        <p:txBody>
          <a:bodyPr/>
          <a:lstStyle/>
          <a:p>
            <a:pPr lvl="0"/>
            <a:r>
              <a:rPr lang="en-US"/>
              <a:t>Edit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6EFAA2FF-B5E4-4B08-817F-0A9C6F33AC7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67240" y="4564056"/>
            <a:ext cx="1122766" cy="656382"/>
          </a:xfrm>
        </p:spPr>
        <p:txBody>
          <a:bodyPr/>
          <a:lstStyle/>
          <a:p>
            <a:pPr lvl="0"/>
            <a:r>
              <a:rPr lang="en-US"/>
              <a:t>Edit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3E99C6DC-D364-42A3-8874-77BE4FF5C95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28199" y="5548524"/>
            <a:ext cx="1122766" cy="656382"/>
          </a:xfrm>
        </p:spPr>
        <p:txBody>
          <a:bodyPr/>
          <a:lstStyle/>
          <a:p>
            <a:pPr lvl="0"/>
            <a:r>
              <a:rPr lang="en-US"/>
              <a:t>Edit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EE50CF65-E9F9-4CA6-A500-7AABF8CB9DC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213408" y="2614546"/>
            <a:ext cx="8643014" cy="656382"/>
          </a:xfrm>
        </p:spPr>
        <p:txBody>
          <a:bodyPr/>
          <a:lstStyle/>
          <a:p>
            <a:pPr lvl="0"/>
            <a:r>
              <a:rPr lang="en-US"/>
              <a:t>Edit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0782E7DA-2E3E-4806-BA7A-33EE18DD954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213408" y="3601773"/>
            <a:ext cx="8643014" cy="656382"/>
          </a:xfrm>
        </p:spPr>
        <p:txBody>
          <a:bodyPr/>
          <a:lstStyle/>
          <a:p>
            <a:pPr lvl="0"/>
            <a:r>
              <a:rPr lang="en-US"/>
              <a:t>Edit</a:t>
            </a: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CB112596-19EF-41EA-A3F3-224C407664D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213408" y="4545767"/>
            <a:ext cx="8643014" cy="656382"/>
          </a:xfrm>
        </p:spPr>
        <p:txBody>
          <a:bodyPr/>
          <a:lstStyle/>
          <a:p>
            <a:pPr lvl="0"/>
            <a:r>
              <a:rPr lang="en-US"/>
              <a:t>Edit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C5A4A4FA-AFB2-4CB7-96B8-E74F0F81109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357495" y="5466754"/>
            <a:ext cx="8643014" cy="656382"/>
          </a:xfrm>
        </p:spPr>
        <p:txBody>
          <a:bodyPr/>
          <a:lstStyle/>
          <a:p>
            <a:pPr lvl="0"/>
            <a:r>
              <a:rPr lang="en-US"/>
              <a:t>Edit</a:t>
            </a:r>
          </a:p>
        </p:txBody>
      </p:sp>
    </p:spTree>
    <p:extLst>
      <p:ext uri="{BB962C8B-B14F-4D97-AF65-F5344CB8AC3E}">
        <p14:creationId xmlns:p14="http://schemas.microsoft.com/office/powerpoint/2010/main" val="2906364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15AED132-33BC-4897-98DD-50BD00FAC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545114"/>
            <a:ext cx="10858500" cy="2512786"/>
          </a:xfrm>
        </p:spPr>
        <p:txBody>
          <a:bodyPr/>
          <a:lstStyle>
            <a:lvl1pPr algn="ctr">
              <a:lnSpc>
                <a:spcPct val="100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E10945-0B93-4332-8B3E-ACA153FCF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050" y="1"/>
            <a:ext cx="12192000" cy="35451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EECBE1-2FCE-4BA0-B198-5CBCC0EA42DB}"/>
              </a:ext>
            </a:extLst>
          </p:cNvPr>
          <p:cNvSpPr txBox="1"/>
          <p:nvPr userDrawn="1"/>
        </p:nvSpPr>
        <p:spPr>
          <a:xfrm>
            <a:off x="9764251" y="6272358"/>
            <a:ext cx="2163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3F41F2A-96A6-448D-B0E9-52E57D82F32E}" type="slidenum">
              <a:rPr lang="en-US" sz="2000" smtClean="0">
                <a:solidFill>
                  <a:schemeClr val="bg1"/>
                </a:solidFill>
                <a:latin typeface="+mj-lt"/>
              </a:rPr>
              <a:t>‹#›</a:t>
            </a:fld>
            <a:endParaRPr lang="en-US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2251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2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81B619-22C3-4FAA-AD44-5C1076EAA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86100" y="0"/>
            <a:ext cx="6172200" cy="6858000"/>
          </a:xfrm>
          <a:prstGeom prst="rect">
            <a:avLst/>
          </a:prstGeom>
          <a:solidFill>
            <a:srgbClr val="35405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08610751-F01F-48A3-A6FC-FD433116B8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6100" y="304800"/>
            <a:ext cx="6172200" cy="5753099"/>
          </a:xfrm>
        </p:spPr>
        <p:txBody>
          <a:bodyPr/>
          <a:lstStyle>
            <a:lvl1pPr algn="ctr">
              <a:lnSpc>
                <a:spcPct val="100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45350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3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07CAC7-C460-47F3-BB1B-AE03FC9DC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860280" y="-103239"/>
            <a:ext cx="6375263" cy="69612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2CCCFFB3-2B0C-4737-8C2B-5847DB10CF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2200" y="304800"/>
            <a:ext cx="5334000" cy="5753100"/>
          </a:xfrm>
        </p:spPr>
        <p:txBody>
          <a:bodyPr/>
          <a:lstStyle>
            <a:lvl1pPr algn="ctr">
              <a:lnSpc>
                <a:spcPct val="100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83E519-8A80-4B7C-AB1B-734BE5A23A76}"/>
              </a:ext>
            </a:extLst>
          </p:cNvPr>
          <p:cNvSpPr txBox="1"/>
          <p:nvPr userDrawn="1"/>
        </p:nvSpPr>
        <p:spPr>
          <a:xfrm>
            <a:off x="9764251" y="6272358"/>
            <a:ext cx="2163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3F41F2A-96A6-448D-B0E9-52E57D82F32E}" type="slidenum">
              <a:rPr lang="en-US" sz="2000" smtClean="0">
                <a:solidFill>
                  <a:schemeClr val="bg1"/>
                </a:solidFill>
                <a:latin typeface="+mj-lt"/>
              </a:rPr>
              <a:t>‹#›</a:t>
            </a:fld>
            <a:endParaRPr lang="en-US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245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>
            <a:extLst>
              <a:ext uri="{FF2B5EF4-FFF2-40B4-BE49-F238E27FC236}">
                <a16:creationId xmlns:a16="http://schemas.microsoft.com/office/drawing/2014/main" id="{51E748A5-918B-4C07-80B1-6C2AE419F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04801"/>
            <a:ext cx="10858500" cy="133531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B24A5-BAD8-4DB2-B429-3BCE161EDA0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7699" y="1752600"/>
            <a:ext cx="10858499" cy="4305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568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>
            <a:extLst>
              <a:ext uri="{FF2B5EF4-FFF2-40B4-BE49-F238E27FC236}">
                <a16:creationId xmlns:a16="http://schemas.microsoft.com/office/drawing/2014/main" id="{51E748A5-918B-4C07-80B1-6C2AE419F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04800"/>
            <a:ext cx="5263816" cy="57531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6935034-F1E7-45C6-90F2-C602F782C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64478" y="429310"/>
            <a:ext cx="76200" cy="53625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DE89D9-B5B5-44B4-BD91-F317054FBE1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56684" y="304800"/>
            <a:ext cx="5187616" cy="575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0138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DC57D509-06F3-4F98-90AA-0EE7BD1D8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04801"/>
            <a:ext cx="10858500" cy="133531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251E4C-AE67-4F14-A791-DD173F4C2FC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7700" y="1752601"/>
            <a:ext cx="5448300" cy="4305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79F0BD1-2D27-4EBE-9EFF-C80453B02D1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57256" y="1752601"/>
            <a:ext cx="5148943" cy="43052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9344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1289BE7D-1215-472B-8E96-33B39885C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04800"/>
            <a:ext cx="10858500" cy="13208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F2AC34-E280-4117-AC49-8FDFCE9006B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7700" y="1752601"/>
            <a:ext cx="3400425" cy="4305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B9E7ACB-46E8-4425-AE03-6C52694602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76737" y="1752601"/>
            <a:ext cx="3400425" cy="4305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39A5F31-DAAD-418F-B6E7-C43CE4C5BAC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105775" y="1752601"/>
            <a:ext cx="3400425" cy="4305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0261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">
            <a:extLst>
              <a:ext uri="{FF2B5EF4-FFF2-40B4-BE49-F238E27FC236}">
                <a16:creationId xmlns:a16="http://schemas.microsoft.com/office/drawing/2014/main" id="{7699CDD5-D47B-4671-A89C-2BD3226A9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04800"/>
            <a:ext cx="10858500" cy="130628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C19936BF-D909-4B69-B0DC-2A31753C389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7700" y="1917701"/>
            <a:ext cx="5201556" cy="1817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79BD6580-94FF-4302-B7EE-6FFDCD78C0D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7699" y="4240212"/>
            <a:ext cx="5201557" cy="1817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">
            <a:extLst>
              <a:ext uri="{FF2B5EF4-FFF2-40B4-BE49-F238E27FC236}">
                <a16:creationId xmlns:a16="http://schemas.microsoft.com/office/drawing/2014/main" id="{2DC9D97D-4067-4D82-8F60-D276632FC8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72200" y="1917701"/>
            <a:ext cx="5143500" cy="1817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">
            <a:extLst>
              <a:ext uri="{FF2B5EF4-FFF2-40B4-BE49-F238E27FC236}">
                <a16:creationId xmlns:a16="http://schemas.microsoft.com/office/drawing/2014/main" id="{2F9F0E31-A4E6-4D62-8898-5A66B193033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4191620"/>
            <a:ext cx="5143500" cy="1817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721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30C03B-BE66-4A20-904D-4AE51F19DFB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47699" y="304800"/>
            <a:ext cx="10858499" cy="12290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8CDCDB8-35E9-418D-B336-9506574A0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698" y="1752600"/>
            <a:ext cx="10858500" cy="4305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F5DAB7-E57C-4D42-9810-3D581B18482F}"/>
              </a:ext>
            </a:extLst>
          </p:cNvPr>
          <p:cNvSpPr txBox="1"/>
          <p:nvPr userDrawn="1"/>
        </p:nvSpPr>
        <p:spPr>
          <a:xfrm>
            <a:off x="9429135" y="6233652"/>
            <a:ext cx="2379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FBAB6A2-DC84-480B-A003-7418EA822521}" type="slidenum">
              <a:rPr lang="en-US" sz="2000" smtClean="0">
                <a:latin typeface="+mj-lt"/>
              </a:rPr>
              <a:t>‹#›</a:t>
            </a:fld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460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2" r:id="rId2"/>
    <p:sldLayoutId id="2147483675" r:id="rId3"/>
    <p:sldLayoutId id="2147483674" r:id="rId4"/>
    <p:sldLayoutId id="2147483650" r:id="rId5"/>
    <p:sldLayoutId id="2147483676" r:id="rId6"/>
    <p:sldLayoutId id="2147483652" r:id="rId7"/>
    <p:sldLayoutId id="2147483658" r:id="rId8"/>
    <p:sldLayoutId id="2147483660" r:id="rId9"/>
    <p:sldLayoutId id="2147483673" r:id="rId10"/>
    <p:sldLayoutId id="2147483678" r:id="rId11"/>
    <p:sldLayoutId id="2147483679" r:id="rId12"/>
    <p:sldLayoutId id="2147483680" r:id="rId13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6000" b="1" kern="1200">
          <a:solidFill>
            <a:schemeClr val="tx1"/>
          </a:solidFill>
          <a:latin typeface="+mj-lt"/>
          <a:ea typeface="+mj-ea"/>
          <a:cs typeface="Aharoni" panose="02010803020104030203" pitchFamily="2" charset="-79"/>
        </a:defRPr>
      </a:lvl1pPr>
    </p:titleStyle>
    <p:bodyStyle>
      <a:lvl1pPr marL="365760" indent="-27432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tabLst>
          <a:tab pos="227013" algn="l"/>
        </a:tabLst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30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◦"/>
        <a:tabLst>
          <a:tab pos="347663" algn="l"/>
          <a:tab pos="569913" algn="ctr"/>
        </a:tabLst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438" indent="-2730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2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544638" indent="-2730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tabLst>
          <a:tab pos="117475" algn="ctr"/>
        </a:tabLst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1947863" indent="-2730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2"/>
        </a:buClr>
        <a:buFont typeface="Open Sans" panose="020B0606030504020204" pitchFamily="34" charset="0"/>
        <a:buChar char="−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04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84" userDrawn="1">
          <p15:clr>
            <a:srgbClr val="F26B43"/>
          </p15:clr>
        </p15:guide>
        <p15:guide id="5" pos="7248" userDrawn="1">
          <p15:clr>
            <a:srgbClr val="F26B43"/>
          </p15:clr>
        </p15:guide>
        <p15:guide id="6" orient="horz" pos="192" userDrawn="1">
          <p15:clr>
            <a:srgbClr val="F26B43"/>
          </p15:clr>
        </p15:guide>
        <p15:guide id="8" orient="horz" pos="38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LCFFESSAdata@cde.ca.gov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ca.gov/eo/ce/wc/wcmonitorfaq.asp" TargetMode="External"/><Relationship Id="rId2" Type="http://schemas.openxmlformats.org/officeDocument/2006/relationships/hyperlink" Target="https://www.cde.ca.gov/eo/ce/wc/willamsmonitoring.asp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5109ED5-69E9-4721-9CE3-6BF961E76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865" y="2418346"/>
            <a:ext cx="9347200" cy="2441986"/>
          </a:xfrm>
        </p:spPr>
        <p:txBody>
          <a:bodyPr/>
          <a:lstStyle/>
          <a:p>
            <a:r>
              <a:rPr lang="en-US" sz="5400"/>
              <a:t>Williams Case</a:t>
            </a:r>
            <a:br>
              <a:rPr lang="en-US" sz="5400"/>
            </a:br>
            <a:r>
              <a:rPr lang="en-US" sz="5400"/>
              <a:t>Schools Identified for Monitoring</a:t>
            </a:r>
            <a:br>
              <a:rPr lang="en-US" sz="5400"/>
            </a:br>
            <a:r>
              <a:rPr lang="en-US" sz="5400"/>
              <a:t>Office Hours</a:t>
            </a:r>
            <a:br>
              <a:rPr lang="en-US">
                <a:cs typeface="Aharoni"/>
              </a:rPr>
            </a:br>
            <a:r>
              <a:rPr lang="en-US" sz="3200" b="0">
                <a:cs typeface="Aharoni"/>
              </a:rPr>
              <a:t>March 16, 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73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B751DC-CAAE-4D2D-BAAE-B9BBA2C16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Please submit </a:t>
            </a:r>
            <a:r>
              <a:rPr lang="en-US" b="1"/>
              <a:t>all</a:t>
            </a:r>
            <a:r>
              <a:rPr lang="en-US"/>
              <a:t> questions in the Q&amp;A box.</a:t>
            </a:r>
          </a:p>
          <a:p>
            <a:r>
              <a:rPr lang="en-US"/>
              <a:t>The Chat box </a:t>
            </a:r>
            <a:r>
              <a:rPr lang="en-US" b="1"/>
              <a:t>will not </a:t>
            </a:r>
            <a:r>
              <a:rPr lang="en-US"/>
              <a:t>be monitored.</a:t>
            </a:r>
          </a:p>
          <a:p>
            <a:r>
              <a:rPr lang="en-US"/>
              <a:t>After this webinar, for questions regarding the schools identified for Williams monitoring, please email </a:t>
            </a:r>
            <a:r>
              <a:rPr lang="en-US">
                <a:hlinkClick r:id="rId3" tooltip="LCFF ESSA email"/>
              </a:rPr>
              <a:t>LCFFESSAdata@cde.ca.gov</a:t>
            </a:r>
            <a:r>
              <a:rPr lang="en-US"/>
              <a:t>.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04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  <p:pic>
        <p:nvPicPr>
          <p:cNvPr id="44" name="Content Placeholder 43" descr="Image of Thank you written in different languages.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34182" y="944828"/>
            <a:ext cx="8261798" cy="4665486"/>
          </a:xfrm>
          <a:prstGeom prst="rect">
            <a:avLst/>
          </a:prstGeom>
        </p:spPr>
      </p:pic>
      <p:pic>
        <p:nvPicPr>
          <p:cNvPr id="45" name="Content Placeholder 44" descr="Image of the word &quot;Thank you&quot;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28267" y="4627917"/>
            <a:ext cx="2933261" cy="76817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2DE81-99B0-4994-8256-4DBCB7338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Update to the Williams Legislation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EB39F-59C0-4A35-BAA8-1E7167B73463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47700" y="1752601"/>
            <a:ext cx="10858500" cy="43053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800"/>
              </a:spcBef>
            </a:pP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The prior Williams school list was based on the Academic Performance Index (API) decile rankings.</a:t>
            </a:r>
          </a:p>
          <a:p>
            <a:pPr>
              <a:spcBef>
                <a:spcPts val="1800"/>
              </a:spcBef>
            </a:pP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In October 2021, Assembly Bill (AB) 599 was signed into law and became effective on January 1, 2022.</a:t>
            </a:r>
          </a:p>
          <a:p>
            <a:pPr>
              <a:spcBef>
                <a:spcPts val="1800"/>
              </a:spcBef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AB 599 updates the criteria for schools eligible for monitoring under the Williams settlement legislation.</a:t>
            </a:r>
            <a:endParaRPr lang="en-US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727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2DE81-99B0-4994-8256-4DBCB7338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New Legislative Requirements for Williams Eligibility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EB39F-59C0-4A35-BAA8-1E7167B73463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47700" y="1752600"/>
            <a:ext cx="11015980" cy="489203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As outlined in AB 599, schools that meet the criteria listed below are eligible for monitoring under the Williams settlement legislation:</a:t>
            </a:r>
          </a:p>
          <a:p>
            <a:pPr lvl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Schools eligible for Comprehensive Support and Improvement (CSI) and Additional Targeted Support and Improvement (ATSI) in 2019-20; and</a:t>
            </a:r>
          </a:p>
          <a:p>
            <a:pPr lvl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Schools with fifteen percent or more of the school’s teachers that do not possess a valid and clear or preliminary teaching credential.</a:t>
            </a:r>
            <a:endParaRPr lang="en-US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777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2DE81-99B0-4994-8256-4DBCB7338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Alternative Schools in Williams Legislation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EB39F-59C0-4A35-BAA8-1E7167B73463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47700" y="1965961"/>
            <a:ext cx="11015980" cy="48920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Per AB 599, schools that have a Dashboard Alternative School Status (DASS) are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excluded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from the Williams list.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For example, a school that is in CSI – Graduation Rate but are also a DASS school will be </a:t>
            </a:r>
            <a:r>
              <a:rPr lang="en-US" altLang="en-US" sz="3200" b="1">
                <a:latin typeface="Arial" panose="020B0604020202020204" pitchFamily="34" charset="0"/>
                <a:cs typeface="Arial" panose="020B0604020202020204" pitchFamily="34" charset="0"/>
              </a:rPr>
              <a:t>excluded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 from the Williams list.</a:t>
            </a:r>
          </a:p>
        </p:txBody>
      </p:sp>
    </p:spTree>
    <p:extLst>
      <p:ext uri="{BB962C8B-B14F-4D97-AF65-F5344CB8AC3E}">
        <p14:creationId xmlns:p14="http://schemas.microsoft.com/office/powerpoint/2010/main" val="3815448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2DE81-99B0-4994-8256-4DBCB7338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223521"/>
            <a:ext cx="10858500" cy="1335314"/>
          </a:xfrm>
        </p:spPr>
        <p:txBody>
          <a:bodyPr/>
          <a:lstStyle/>
          <a:p>
            <a:r>
              <a:rPr lang="en-US" sz="4400"/>
              <a:t>School Identified for Williams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EB39F-59C0-4A35-BAA8-1E7167B73463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82880" y="1538516"/>
            <a:ext cx="11145520" cy="500452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On March 14, 2022, the list of schools identified for Williams monitoring was released.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list can be found on the Schools Identified for Monitoring webpage at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2" tooltip="Williams case web page"/>
              </a:rPr>
              <a:t>https://www.cde.ca.gov/eo/ce/wc/willamsmonitoring.asp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Based on the criteria outlined in AB 599 the list identifies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1,832 schools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Williams monitoring.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Additionally, there is a list of frequently asked questions regarding the list of schools identified for Williams monitoring requirements.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FAQs can be found on the Williams Case – Monitoring FAQ webpage at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3" tooltip="Williams Monitoring FAQs"/>
              </a:rPr>
              <a:t>https://www.cde.ca.gov/eo/ce/wc/wcmonitorfaq.asp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56197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3EA9-1004-C2EE-B4B6-F391E6872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Eligibility Criteria for CSI – Low Graduation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64071-B40C-CA53-2868-7134498B8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697" y="1752600"/>
            <a:ext cx="11260767" cy="4648200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3700" dirty="0">
                <a:latin typeface="Arial"/>
                <a:cs typeface="Arial"/>
              </a:rPr>
              <a:t>Using data from the 2019 California School Dashboard (Dashboard), the selection criteria for CSI – Low Graduation Rate are:</a:t>
            </a:r>
          </a:p>
          <a:p>
            <a:r>
              <a:rPr lang="en-US" sz="3700" dirty="0">
                <a:latin typeface="Arial"/>
                <a:cs typeface="Arial"/>
              </a:rPr>
              <a:t>Any public high school whose average graduation rate is below 68 percent for three consecutive years are automatically eligible for CSI – Graduation Rate, regardless of its Title I status. </a:t>
            </a:r>
            <a:endParaRPr lang="en-US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700" dirty="0">
                <a:latin typeface="Arial"/>
                <a:cs typeface="Arial"/>
              </a:rPr>
              <a:t>This calculation uses the combined four- and five-year graduation rate. </a:t>
            </a:r>
            <a:endParaRPr lang="en-US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700" dirty="0">
                <a:latin typeface="Arial"/>
                <a:cs typeface="Arial"/>
              </a:rPr>
              <a:t>For the 2019–2020 eligibility cycle, the average of two years of data was used for these criteria. Note: three consecutive years of data were not available for CSI – Low Graduation Rate determinations in 2019–20. </a:t>
            </a:r>
            <a:endParaRPr lang="en-US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700" dirty="0">
                <a:latin typeface="Arial"/>
                <a:cs typeface="Arial"/>
              </a:rPr>
              <a:t>AB 599 does not permit exiting schools from the list due to no longer being in the CSI – Low Graduation Rate category or other criteria.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50DB9-A121-5ED0-9D88-3E64B94A0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972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5663C-697F-4CBE-9E28-2F53991BF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0"/>
            <a:ext cx="10858500" cy="960437"/>
          </a:xfrm>
        </p:spPr>
        <p:txBody>
          <a:bodyPr>
            <a:normAutofit/>
          </a:bodyPr>
          <a:lstStyle/>
          <a:p>
            <a:r>
              <a:rPr lang="en-US" sz="4000"/>
              <a:t>Eligibility Criteria for CSI – Low Performing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53EA6A-00DF-4189-B311-940A3B8449E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7700" y="960437"/>
            <a:ext cx="10858499" cy="756603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Using data from the 2019 Dashboard, the selection criteria for CSI – Low Performing are:</a:t>
            </a:r>
          </a:p>
        </p:txBody>
      </p:sp>
      <p:pic>
        <p:nvPicPr>
          <p:cNvPr id="13" name="Content Placeholder 12" descr="Image of pie chart with all 5 sections in red.&#10;">
            <a:extLst>
              <a:ext uri="{FF2B5EF4-FFF2-40B4-BE49-F238E27FC236}">
                <a16:creationId xmlns:a16="http://schemas.microsoft.com/office/drawing/2014/main" id="{CD29E320-CD7E-444F-AF70-3987E4A31E0D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229677" y="2450675"/>
            <a:ext cx="1092200" cy="655637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4C9A40-31A5-42E1-92FC-185AA713B361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321877" y="2450675"/>
            <a:ext cx="8130299" cy="655637"/>
          </a:xfrm>
        </p:spPr>
        <p:txBody>
          <a:bodyPr>
            <a:normAutofit fontScale="92500" lnSpcReduction="10000"/>
          </a:bodyPr>
          <a:lstStyle/>
          <a:p>
            <a:pPr marL="0" lvl="1" indent="0">
              <a:spcBef>
                <a:spcPts val="1200"/>
              </a:spcBef>
              <a:spcAft>
                <a:spcPts val="1200"/>
              </a:spcAft>
              <a:buNone/>
              <a:tabLst>
                <a:tab pos="227013" algn="l"/>
              </a:tabLst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(or ‘Very Low’ ELPI status) indicators</a:t>
            </a:r>
          </a:p>
          <a:p>
            <a:endParaRPr lang="en-US" dirty="0"/>
          </a:p>
        </p:txBody>
      </p:sp>
      <p:pic>
        <p:nvPicPr>
          <p:cNvPr id="14" name="Content Placeholder 13" descr="Image of pie chart with 4 sections in red and 1 section in green.&#10;">
            <a:extLst>
              <a:ext uri="{FF2B5EF4-FFF2-40B4-BE49-F238E27FC236}">
                <a16:creationId xmlns:a16="http://schemas.microsoft.com/office/drawing/2014/main" id="{7BA40413-EF84-43E3-8A07-2FEA47E30CB8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1229677" y="3548810"/>
            <a:ext cx="1092200" cy="655637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CBB9596-44A3-49A8-9982-8A845794908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845337" y="3309190"/>
            <a:ext cx="8885726" cy="873125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(or ‘Very Low’ ELPI status) but one indicator of any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other color</a:t>
            </a:r>
          </a:p>
          <a:p>
            <a:endParaRPr lang="en-US" dirty="0"/>
          </a:p>
        </p:txBody>
      </p:sp>
      <p:pic>
        <p:nvPicPr>
          <p:cNvPr id="15" name="Content Placeholder 14" descr="Image of pie chart with 3 sections in red, 1 section in green and 1 section in yellow.&#10;">
            <a:extLst>
              <a:ext uri="{FF2B5EF4-FFF2-40B4-BE49-F238E27FC236}">
                <a16:creationId xmlns:a16="http://schemas.microsoft.com/office/drawing/2014/main" id="{ED7758A8-552C-425C-B7DF-CADC9F953689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5" cstate="print"/>
          <a:stretch>
            <a:fillRect/>
          </a:stretch>
        </p:blipFill>
        <p:spPr>
          <a:xfrm>
            <a:off x="1229677" y="4613068"/>
            <a:ext cx="1092200" cy="655637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6023FBB-2912-47BD-ADD6-76196C95C67A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845337" y="4415623"/>
            <a:ext cx="9660862" cy="954088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Five or more indicators where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majority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(or ‘Very Low’ ELPI status)</a:t>
            </a:r>
          </a:p>
        </p:txBody>
      </p:sp>
      <p:pic>
        <p:nvPicPr>
          <p:cNvPr id="16" name="Content Placeholder 15" descr="Image of pie chart with 2 sections in red and 3 sections in yellow.">
            <a:extLst>
              <a:ext uri="{FF2B5EF4-FFF2-40B4-BE49-F238E27FC236}">
                <a16:creationId xmlns:a16="http://schemas.microsoft.com/office/drawing/2014/main" id="{68D30243-F56D-477F-B6E8-39D24074B238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6" cstate="print"/>
          <a:stretch>
            <a:fillRect/>
          </a:stretch>
        </p:blipFill>
        <p:spPr>
          <a:xfrm>
            <a:off x="1228089" y="5603019"/>
            <a:ext cx="1093788" cy="657225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BF123ED-D2EA-470C-9FF2-93FD136415E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845337" y="5439691"/>
            <a:ext cx="9410881" cy="964796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(or ‘Very Low’ ELPI status) and orange indicators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19F498-9713-49FD-A4DE-605C3CCDBFD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257AD-90F9-4636-AD93-EC01DBF603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082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5663C-697F-4CBE-9E28-2F53991BF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0"/>
            <a:ext cx="10858500" cy="960437"/>
          </a:xfrm>
        </p:spPr>
        <p:txBody>
          <a:bodyPr>
            <a:normAutofit/>
          </a:bodyPr>
          <a:lstStyle/>
          <a:p>
            <a:r>
              <a:rPr lang="en-US" sz="4000"/>
              <a:t>Eligibility Criteria for ATSI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53EA6A-00DF-4189-B311-940A3B8449E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7700" y="1295717"/>
            <a:ext cx="10858499" cy="5196523"/>
          </a:xfrm>
        </p:spPr>
        <p:txBody>
          <a:bodyPr>
            <a:no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ATSI uses the same criteria listed in slide 6.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ATSI is at the student group level (e.g., race/ethnicity, English learner).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Requires two years of Dashboard data (i.e., 2018 and 2019 Dashboards)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student group has to meet the criteria in slide 6 in consecutive years (i.e., 2018 and 2019 Dashboards).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</a:pP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19F498-9713-49FD-A4DE-605C3CCDBFD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257AD-90F9-4636-AD93-EC01DBF603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73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5663C-697F-4CBE-9E28-2F53991BF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0"/>
            <a:ext cx="10858500" cy="960437"/>
          </a:xfrm>
        </p:spPr>
        <p:txBody>
          <a:bodyPr>
            <a:normAutofit/>
          </a:bodyPr>
          <a:lstStyle/>
          <a:p>
            <a:r>
              <a:rPr lang="en-US" sz="4000"/>
              <a:t>Eligibility Criteria for Teacher Credentialing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53EA6A-00DF-4189-B311-940A3B8449E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7700" y="1295717"/>
            <a:ext cx="10858499" cy="5196523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</a:pP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Any school with 15 percent or more of the school’s teachers that do not possess a valid and clear or preliminary teaching credential</a:t>
            </a:r>
          </a:p>
          <a:p>
            <a:pPr marL="457200" indent="-457200">
              <a:spcBef>
                <a:spcPts val="0"/>
              </a:spcBef>
            </a:pP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The formula used to calculate the teacher credentialing rate: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Number of teachers that have a teaching assignment and possess 			a valid and clear or preliminary teaching credential at the school 			on Census Day (i.e., October 2020)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en-US" sz="2600" i="1">
                <a:latin typeface="Arial" panose="020B0604020202020204" pitchFamily="34" charset="0"/>
                <a:cs typeface="Arial" panose="020B0604020202020204" pitchFamily="34" charset="0"/>
              </a:rPr>
              <a:t>			Divided by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600" b="1">
                <a:latin typeface="Arial" panose="020B0604020202020204" pitchFamily="34" charset="0"/>
                <a:cs typeface="Arial" panose="020B0604020202020204" pitchFamily="34" charset="0"/>
              </a:rPr>
              <a:t>Number of teachers that have a teaching assignment at the 		school on Census Day (i.e., October 2020)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600" i="1">
                <a:latin typeface="Arial" panose="020B0604020202020204" pitchFamily="34" charset="0"/>
                <a:cs typeface="Arial" panose="020B0604020202020204" pitchFamily="34" charset="0"/>
              </a:rPr>
              <a:t>Multiplied by 100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</a:pP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19F498-9713-49FD-A4DE-605C3CCDBFD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257AD-90F9-4636-AD93-EC01DBF603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868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ashboard">
      <a:dk1>
        <a:srgbClr val="354052"/>
      </a:dk1>
      <a:lt1>
        <a:sysClr val="window" lastClr="FFFFFF"/>
      </a:lt1>
      <a:dk2>
        <a:srgbClr val="2B50AC"/>
      </a:dk2>
      <a:lt2>
        <a:srgbClr val="EEECE1"/>
      </a:lt2>
      <a:accent1>
        <a:srgbClr val="426BD0"/>
      </a:accent1>
      <a:accent2>
        <a:srgbClr val="009543"/>
      </a:accent2>
      <a:accent3>
        <a:srgbClr val="FFB907"/>
      </a:accent3>
      <a:accent4>
        <a:srgbClr val="FF7418"/>
      </a:accent4>
      <a:accent5>
        <a:srgbClr val="E00D1F"/>
      </a:accent5>
      <a:accent6>
        <a:srgbClr val="354052"/>
      </a:accent6>
      <a:hlink>
        <a:srgbClr val="0000FF"/>
      </a:hlink>
      <a:folHlink>
        <a:srgbClr val="800080"/>
      </a:folHlink>
    </a:clrScheme>
    <a:fontScheme name="T4T">
      <a:majorFont>
        <a:latin typeface="Arial"/>
        <a:ea typeface="BIZ UDGothic"/>
        <a:cs typeface=""/>
      </a:majorFont>
      <a:minorFont>
        <a:latin typeface="Open Sans"/>
        <a:ea typeface="BIZ UD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804</Words>
  <Application>Microsoft Office PowerPoint</Application>
  <PresentationFormat>Widescreen</PresentationFormat>
  <Paragraphs>61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Aharoni</vt:lpstr>
      <vt:lpstr>Arial</vt:lpstr>
      <vt:lpstr>Calibri</vt:lpstr>
      <vt:lpstr>Courier New</vt:lpstr>
      <vt:lpstr>Open Sans</vt:lpstr>
      <vt:lpstr>Wingdings</vt:lpstr>
      <vt:lpstr>Office Theme</vt:lpstr>
      <vt:lpstr>Williams Case Schools Identified for Monitoring Office Hours March 16, 2022</vt:lpstr>
      <vt:lpstr>Update to the Williams Legislation</vt:lpstr>
      <vt:lpstr>New Legislative Requirements for Williams Eligibility</vt:lpstr>
      <vt:lpstr>Alternative Schools in Williams Legislation</vt:lpstr>
      <vt:lpstr>School Identified for Williams Monitoring</vt:lpstr>
      <vt:lpstr>Eligibility Criteria for CSI – Low Graduation Rate</vt:lpstr>
      <vt:lpstr>Eligibility Criteria for CSI – Low Performing</vt:lpstr>
      <vt:lpstr>Eligibility Criteria for ATSI</vt:lpstr>
      <vt:lpstr>Eligibility Criteria for Teacher Credentialing</vt:lpstr>
      <vt:lpstr>Questions</vt:lpstr>
      <vt:lpstr>Thank you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March 2022 - Williams Case Tools for Teachers (CA Dept of Education)</dc:title>
  <dc:subject>This presentation, hosted by the California Department of Education, provides information about the Smarter Balanced Tools for Teachers system.</dc:subject>
  <dc:creator/>
  <cp:lastModifiedBy/>
  <cp:revision>1</cp:revision>
  <dcterms:created xsi:type="dcterms:W3CDTF">2024-04-15T18:11:20Z</dcterms:created>
  <dcterms:modified xsi:type="dcterms:W3CDTF">2024-04-15T18:12:10Z</dcterms:modified>
</cp:coreProperties>
</file>