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774" r:id="rId1"/>
  </p:sldMasterIdLst>
  <p:notesMasterIdLst>
    <p:notesMasterId r:id="rId63"/>
  </p:notesMasterIdLst>
  <p:handoutMasterIdLst>
    <p:handoutMasterId r:id="rId64"/>
  </p:handoutMasterIdLst>
  <p:sldIdLst>
    <p:sldId id="1665" r:id="rId2"/>
    <p:sldId id="420" r:id="rId3"/>
    <p:sldId id="625" r:id="rId4"/>
    <p:sldId id="323" r:id="rId5"/>
    <p:sldId id="621" r:id="rId6"/>
    <p:sldId id="1666" r:id="rId7"/>
    <p:sldId id="324" r:id="rId8"/>
    <p:sldId id="1667" r:id="rId9"/>
    <p:sldId id="422" r:id="rId10"/>
    <p:sldId id="626" r:id="rId11"/>
    <p:sldId id="627" r:id="rId12"/>
    <p:sldId id="514" r:id="rId13"/>
    <p:sldId id="477" r:id="rId14"/>
    <p:sldId id="1668" r:id="rId15"/>
    <p:sldId id="517" r:id="rId16"/>
    <p:sldId id="1669" r:id="rId17"/>
    <p:sldId id="1670" r:id="rId18"/>
    <p:sldId id="603" r:id="rId19"/>
    <p:sldId id="527" r:id="rId20"/>
    <p:sldId id="528" r:id="rId21"/>
    <p:sldId id="529" r:id="rId22"/>
    <p:sldId id="521" r:id="rId23"/>
    <p:sldId id="526" r:id="rId24"/>
    <p:sldId id="616" r:id="rId25"/>
    <p:sldId id="519" r:id="rId26"/>
    <p:sldId id="533" r:id="rId27"/>
    <p:sldId id="330" r:id="rId28"/>
    <p:sldId id="618" r:id="rId29"/>
    <p:sldId id="604" r:id="rId30"/>
    <p:sldId id="1672" r:id="rId31"/>
    <p:sldId id="1671" r:id="rId32"/>
    <p:sldId id="629" r:id="rId33"/>
    <p:sldId id="402" r:id="rId34"/>
    <p:sldId id="630" r:id="rId35"/>
    <p:sldId id="631" r:id="rId36"/>
    <p:sldId id="426" r:id="rId37"/>
    <p:sldId id="513" r:id="rId38"/>
    <p:sldId id="611" r:id="rId39"/>
    <p:sldId id="610" r:id="rId40"/>
    <p:sldId id="628" r:id="rId41"/>
    <p:sldId id="1673" r:id="rId42"/>
    <p:sldId id="1674" r:id="rId43"/>
    <p:sldId id="1603" r:id="rId44"/>
    <p:sldId id="406" r:id="rId45"/>
    <p:sldId id="1639" r:id="rId46"/>
    <p:sldId id="606" r:id="rId47"/>
    <p:sldId id="443" r:id="rId48"/>
    <p:sldId id="444" r:id="rId49"/>
    <p:sldId id="1659" r:id="rId50"/>
    <p:sldId id="1675" r:id="rId51"/>
    <p:sldId id="615" r:id="rId52"/>
    <p:sldId id="1676" r:id="rId53"/>
    <p:sldId id="1677" r:id="rId54"/>
    <p:sldId id="1624" r:id="rId55"/>
    <p:sldId id="1651" r:id="rId56"/>
    <p:sldId id="607" r:id="rId57"/>
    <p:sldId id="432" r:id="rId58"/>
    <p:sldId id="414" r:id="rId59"/>
    <p:sldId id="368" r:id="rId60"/>
    <p:sldId id="1678" r:id="rId61"/>
    <p:sldId id="373" r:id="rId6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04A0"/>
    <a:srgbClr val="26377E"/>
    <a:srgbClr val="E7EBFD"/>
    <a:srgbClr val="DEEBF6"/>
    <a:srgbClr val="CCECFF"/>
    <a:srgbClr val="FFFFCC"/>
    <a:srgbClr val="BDD6EE"/>
    <a:srgbClr val="FF9D0D"/>
    <a:srgbClr val="C6C6C6"/>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A043F3-0122-4C4E-910C-EF17EA521E8E}" v="12" dt="2024-12-10T21:03:14.507"/>
    <p1510:client id="{E753903D-206E-85DD-F6AA-8FB7808A9234}" v="154" dt="2024-12-10T00:45:55.745"/>
    <p1510:client id="{F5A86775-DCF0-8D9E-8A58-FAE9A4C9FE78}" v="110" dt="2024-12-10T00:45:49.2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7" autoAdjust="0"/>
    <p:restoredTop sz="56422" autoAdjust="0"/>
  </p:normalViewPr>
  <p:slideViewPr>
    <p:cSldViewPr snapToGrid="0">
      <p:cViewPr varScale="1">
        <p:scale>
          <a:sx n="60" d="100"/>
          <a:sy n="60" d="100"/>
        </p:scale>
        <p:origin x="90" y="31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69"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154C6E1-5628-4B86-82DB-91F6FFC6A6BC}" type="datetimeFigureOut">
              <a:rPr lang="en-US" smtClean="0"/>
              <a:t>5/8/2025</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008A048-3F3D-4FD5-98BC-66D9CA518D76}" type="slidenum">
              <a:rPr lang="en-US" smtClean="0"/>
              <a:t>‹#›</a:t>
            </a:fld>
            <a:endParaRPr lang="en-US"/>
          </a:p>
        </p:txBody>
      </p:sp>
    </p:spTree>
    <p:extLst>
      <p:ext uri="{BB962C8B-B14F-4D97-AF65-F5344CB8AC3E}">
        <p14:creationId xmlns:p14="http://schemas.microsoft.com/office/powerpoint/2010/main" val="2535088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F0DD823-4B24-4612-9EC7-C43CE7648678}" type="datetimeFigureOut">
              <a:rPr lang="en-US" smtClean="0"/>
              <a:t>5/8/2025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4DE2599-B6DD-4604-94C4-ECDEF8D6962A}" type="slidenum">
              <a:rPr lang="en-US" smtClean="0"/>
              <a:t>‹#›</a:t>
            </a:fld>
            <a:endParaRPr lang="en-US"/>
          </a:p>
        </p:txBody>
      </p:sp>
    </p:spTree>
    <p:extLst>
      <p:ext uri="{BB962C8B-B14F-4D97-AF65-F5344CB8AC3E}">
        <p14:creationId xmlns:p14="http://schemas.microsoft.com/office/powerpoint/2010/main" val="409892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a:t>
            </a:fld>
            <a:endParaRPr lang="en-US"/>
          </a:p>
        </p:txBody>
      </p:sp>
    </p:spTree>
    <p:extLst>
      <p:ext uri="{BB962C8B-B14F-4D97-AF65-F5344CB8AC3E}">
        <p14:creationId xmlns:p14="http://schemas.microsoft.com/office/powerpoint/2010/main" val="14540390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highlight>
                <a:srgbClr val="FFFF00"/>
              </a:highlight>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36</a:t>
            </a:fld>
            <a:endParaRPr lang="en-US"/>
          </a:p>
        </p:txBody>
      </p:sp>
    </p:spTree>
    <p:extLst>
      <p:ext uri="{BB962C8B-B14F-4D97-AF65-F5344CB8AC3E}">
        <p14:creationId xmlns:p14="http://schemas.microsoft.com/office/powerpoint/2010/main" val="8262734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spcBef>
                <a:spcPts val="1200"/>
              </a:spcBef>
              <a:spcAft>
                <a:spcPts val="200"/>
              </a:spcAft>
            </a:pPr>
            <a:endParaRPr lang="en-US">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37</a:t>
            </a:fld>
            <a:endParaRPr lang="en-US"/>
          </a:p>
        </p:txBody>
      </p:sp>
    </p:spTree>
    <p:extLst>
      <p:ext uri="{BB962C8B-B14F-4D97-AF65-F5344CB8AC3E}">
        <p14:creationId xmlns:p14="http://schemas.microsoft.com/office/powerpoint/2010/main" val="21036785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39</a:t>
            </a:fld>
            <a:endParaRPr lang="en-US"/>
          </a:p>
        </p:txBody>
      </p:sp>
    </p:spTree>
    <p:extLst>
      <p:ext uri="{BB962C8B-B14F-4D97-AF65-F5344CB8AC3E}">
        <p14:creationId xmlns:p14="http://schemas.microsoft.com/office/powerpoint/2010/main" val="5329516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40</a:t>
            </a:fld>
            <a:endParaRPr lang="en-US"/>
          </a:p>
        </p:txBody>
      </p:sp>
    </p:spTree>
    <p:extLst>
      <p:ext uri="{BB962C8B-B14F-4D97-AF65-F5344CB8AC3E}">
        <p14:creationId xmlns:p14="http://schemas.microsoft.com/office/powerpoint/2010/main" val="10145756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fld id="{C4DE2599-B6DD-4604-94C4-ECDEF8D6962A}" type="slidenum">
              <a:rPr lang="en-US" smtClean="0"/>
              <a:t>43</a:t>
            </a:fld>
            <a:endParaRPr lang="en-US"/>
          </a:p>
        </p:txBody>
      </p:sp>
    </p:spTree>
    <p:extLst>
      <p:ext uri="{BB962C8B-B14F-4D97-AF65-F5344CB8AC3E}">
        <p14:creationId xmlns:p14="http://schemas.microsoft.com/office/powerpoint/2010/main" val="13973713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ea typeface="Calibri"/>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44</a:t>
            </a:fld>
            <a:endParaRPr lang="en-US"/>
          </a:p>
        </p:txBody>
      </p:sp>
    </p:spTree>
    <p:extLst>
      <p:ext uri="{BB962C8B-B14F-4D97-AF65-F5344CB8AC3E}">
        <p14:creationId xmlns:p14="http://schemas.microsoft.com/office/powerpoint/2010/main" val="30585105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ea typeface="Calibri"/>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45</a:t>
            </a:fld>
            <a:endParaRPr lang="en-US"/>
          </a:p>
        </p:txBody>
      </p:sp>
    </p:spTree>
    <p:extLst>
      <p:ext uri="{BB962C8B-B14F-4D97-AF65-F5344CB8AC3E}">
        <p14:creationId xmlns:p14="http://schemas.microsoft.com/office/powerpoint/2010/main" val="21472758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EC Section 52064(e)(5) has been revised to specify that LEAs that have a numerically significant English learner pupil subgroup and/or a numerically significant long-term English learner pupil subgroup must include specific actions in the LCAP related to, at a minimum, the language acquisition programs, as defined in EC Section 306, provided to pupils and professional development activities specific to English learners and/or long-term English learners. Pursuant to EC Section 52052(a)(3), a numerically significant number of English learners is one that consists of at least 30 students while a numerically significant number of long-term English learner students is one that consists of 15 students. The instructions for the LCAP template have been amended to include these statutorily required actions.</a:t>
            </a:r>
          </a:p>
          <a:p>
            <a:endParaRPr lang="en-US">
              <a:cs typeface="Calibri"/>
            </a:endParaRPr>
          </a:p>
          <a:p>
            <a:pPr marL="175895" indent="-175895">
              <a:lnSpc>
                <a:spcPct val="90000"/>
              </a:lnSpc>
              <a:spcBef>
                <a:spcPts val="1200"/>
              </a:spcBef>
              <a:spcAft>
                <a:spcPts val="200"/>
              </a:spcAft>
              <a:buFont typeface="Arial"/>
              <a:buChar char="•"/>
            </a:pPr>
            <a:r>
              <a:rPr lang="en-US"/>
              <a:t>When developing actions, LEAs are encouraged to refer back to the EL Roadmap and principles there to ensure that actions are aligned to LEA's plan and to the EL Roadmap. </a:t>
            </a:r>
            <a:endParaRPr lang="en-US">
              <a:cs typeface="Calibri"/>
            </a:endParaRPr>
          </a:p>
          <a:p>
            <a:pPr marL="175895" indent="-175895">
              <a:lnSpc>
                <a:spcPct val="90000"/>
              </a:lnSpc>
              <a:spcBef>
                <a:spcPts val="1200"/>
              </a:spcBef>
              <a:spcAft>
                <a:spcPts val="200"/>
              </a:spcAft>
              <a:buFont typeface="Arial"/>
              <a:buChar char="•"/>
            </a:pPr>
            <a:r>
              <a:rPr lang="en-US"/>
              <a:t>Add link to EL Roadmap to the LCAP Development Resource Web page (web page designed and moved forward for posting)</a:t>
            </a:r>
            <a:endParaRPr lang="en-US">
              <a:cs typeface="Calibri"/>
            </a:endParaRPr>
          </a:p>
          <a:p>
            <a:pPr marL="175895" indent="-175895">
              <a:lnSpc>
                <a:spcPct val="90000"/>
              </a:lnSpc>
              <a:spcBef>
                <a:spcPts val="1200"/>
              </a:spcBef>
              <a:spcAft>
                <a:spcPts val="200"/>
              </a:spcAft>
              <a:buFont typeface="Arial"/>
              <a:buChar char="•"/>
            </a:pPr>
            <a:r>
              <a:rPr lang="en-US"/>
              <a:t>Role of COEs</a:t>
            </a:r>
            <a:endParaRPr lang="en-US">
              <a:cs typeface="Calibri"/>
            </a:endParaRPr>
          </a:p>
          <a:p>
            <a:pPr marL="175895" indent="-175895">
              <a:lnSpc>
                <a:spcPct val="90000"/>
              </a:lnSpc>
              <a:spcBef>
                <a:spcPts val="1200"/>
              </a:spcBef>
              <a:spcAft>
                <a:spcPts val="200"/>
              </a:spcAft>
              <a:buFont typeface="Arial"/>
              <a:buChar char="•"/>
            </a:pPr>
            <a:r>
              <a:rPr lang="en-US"/>
              <a:t>Bright spots – do we reference the either the bright spots or the brief?</a:t>
            </a:r>
          </a:p>
          <a:p>
            <a:pPr marL="175895" indent="-175895">
              <a:lnSpc>
                <a:spcPct val="90000"/>
              </a:lnSpc>
              <a:spcBef>
                <a:spcPts val="1200"/>
              </a:spcBef>
              <a:spcAft>
                <a:spcPts val="200"/>
              </a:spcAft>
              <a:buFont typeface="Arial"/>
              <a:buChar char="•"/>
            </a:pPr>
            <a:r>
              <a:rPr lang="en-US"/>
              <a:t>Brief? </a:t>
            </a:r>
            <a:endParaRPr lang="en-US">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47</a:t>
            </a:fld>
            <a:endParaRPr lang="en-US"/>
          </a:p>
        </p:txBody>
      </p:sp>
    </p:spTree>
    <p:extLst>
      <p:ext uri="{BB962C8B-B14F-4D97-AF65-F5344CB8AC3E}">
        <p14:creationId xmlns:p14="http://schemas.microsoft.com/office/powerpoint/2010/main" val="20914428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EC</a:t>
            </a:r>
            <a:r>
              <a:rPr lang="en-US" dirty="0"/>
              <a:t> Section 52064(b)(2) added the requirement that an LEA eligible for technical assistance pursuant to </a:t>
            </a:r>
            <a:r>
              <a:rPr lang="en-US" i="1" dirty="0"/>
              <a:t>EC</a:t>
            </a:r>
            <a:r>
              <a:rPr lang="en-US" dirty="0"/>
              <a:t> sections 47607.3, 52071, 52071.5, 52072, or 52072.5 must include actions within the LCAP that address the work underway as part of technical assistance.</a:t>
            </a:r>
          </a:p>
          <a:p>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48</a:t>
            </a:fld>
            <a:endParaRPr lang="en-US"/>
          </a:p>
        </p:txBody>
      </p:sp>
    </p:spTree>
    <p:extLst>
      <p:ext uri="{BB962C8B-B14F-4D97-AF65-F5344CB8AC3E}">
        <p14:creationId xmlns:p14="http://schemas.microsoft.com/office/powerpoint/2010/main" val="33982867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DE2599-B6DD-4604-94C4-ECDEF8D6962A}" type="slidenum">
              <a:rPr lang="en-US" smtClean="0"/>
              <a:t>49</a:t>
            </a:fld>
            <a:endParaRPr lang="en-US"/>
          </a:p>
        </p:txBody>
      </p:sp>
    </p:spTree>
    <p:extLst>
      <p:ext uri="{BB962C8B-B14F-4D97-AF65-F5344CB8AC3E}">
        <p14:creationId xmlns:p14="http://schemas.microsoft.com/office/powerpoint/2010/main" val="3210215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4DE2599-B6DD-4604-94C4-ECDEF8D6962A}" type="slidenum">
              <a:rPr lang="en-US" smtClean="0"/>
              <a:t>4</a:t>
            </a:fld>
            <a:endParaRPr lang="en-US"/>
          </a:p>
        </p:txBody>
      </p:sp>
    </p:spTree>
    <p:extLst>
      <p:ext uri="{BB962C8B-B14F-4D97-AF65-F5344CB8AC3E}">
        <p14:creationId xmlns:p14="http://schemas.microsoft.com/office/powerpoint/2010/main" val="15756312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EC</a:t>
            </a:r>
            <a:r>
              <a:rPr lang="en-US" dirty="0"/>
              <a:t> Section 52064(e)(6) was amended to include the requirement that LEAs must include specific actions in the LCAP to address all instances where a school or student group within an LEA, or a student group within a school, receives the lowest performance level on one or more state indicators on the Dashboard</a:t>
            </a:r>
            <a:r>
              <a:rPr lang="en-US" i="1" dirty="0"/>
              <a:t>. EC </a:t>
            </a:r>
            <a:r>
              <a:rPr lang="en-US" dirty="0"/>
              <a:t>Section 52064(e)(6) further specifies that the results of the Dashboard in the year preceding the adoption of the LCAP determine the instances of low performance that apply for the three-year period in which the LCAP is in effect.</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50</a:t>
            </a:fld>
            <a:endParaRPr lang="en-US"/>
          </a:p>
        </p:txBody>
      </p:sp>
    </p:spTree>
    <p:extLst>
      <p:ext uri="{BB962C8B-B14F-4D97-AF65-F5344CB8AC3E}">
        <p14:creationId xmlns:p14="http://schemas.microsoft.com/office/powerpoint/2010/main" val="21260050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4DE2599-B6DD-4604-94C4-ECDEF8D6962A}" type="slidenum">
              <a:rPr lang="en-US" smtClean="0"/>
              <a:t>54</a:t>
            </a:fld>
            <a:endParaRPr lang="en-US"/>
          </a:p>
        </p:txBody>
      </p:sp>
    </p:spTree>
    <p:extLst>
      <p:ext uri="{BB962C8B-B14F-4D97-AF65-F5344CB8AC3E}">
        <p14:creationId xmlns:p14="http://schemas.microsoft.com/office/powerpoint/2010/main" val="34348327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Foundational Principles of the LCFF:</a:t>
            </a:r>
            <a:endParaRPr lang="en-US" dirty="0">
              <a:ea typeface="Calibri" panose="020F0502020204030204"/>
              <a:cs typeface="Calibri" panose="020F0502020204030204"/>
            </a:endParaRPr>
          </a:p>
          <a:p>
            <a:r>
              <a:rPr lang="en-US" dirty="0"/>
              <a:t>Local education agency (LEA)-level improvement that is based on multiple measures of success</a:t>
            </a:r>
            <a:endParaRPr lang="en-US" dirty="0">
              <a:ea typeface="Calibri" panose="020F0502020204030204"/>
              <a:cs typeface="Calibri" panose="020F0502020204030204"/>
            </a:endParaRPr>
          </a:p>
          <a:p>
            <a:pPr marL="171450" indent="-171450">
              <a:buFont typeface="Calibri"/>
              <a:buChar char="-"/>
            </a:pPr>
            <a:r>
              <a:rPr lang="en-US" dirty="0">
                <a:ea typeface="Calibri" panose="020F0502020204030204"/>
                <a:cs typeface="Calibri" panose="020F0502020204030204"/>
              </a:rPr>
              <a:t>The LEA has a wide variety of ways to measure success, different ways that they can include measures of progress to demonstrate success. </a:t>
            </a:r>
          </a:p>
          <a:p>
            <a:pPr marL="171450" indent="-171450">
              <a:buFont typeface="Calibri"/>
              <a:buChar char="-"/>
            </a:pPr>
            <a:endParaRPr lang="en-US" dirty="0"/>
          </a:p>
          <a:p>
            <a:pPr lvl="0"/>
            <a:r>
              <a:rPr lang="en-US" dirty="0"/>
              <a:t>Equity</a:t>
            </a:r>
            <a:endParaRPr lang="en-US" dirty="0">
              <a:ea typeface="Calibri" panose="020F0502020204030204"/>
              <a:cs typeface="Calibri" panose="020F0502020204030204"/>
            </a:endParaRPr>
          </a:p>
          <a:p>
            <a:pPr lvl="1"/>
            <a:r>
              <a:rPr lang="en-US" dirty="0"/>
              <a:t>Additional funding to address specific identified needs of students who are low income, English learners, and/or foster youth (i.e. unduplicated students)</a:t>
            </a:r>
            <a:endParaRPr lang="en-US" dirty="0">
              <a:ea typeface="Calibri" panose="020F0502020204030204"/>
              <a:cs typeface="Calibri" panose="020F0502020204030204"/>
            </a:endParaRPr>
          </a:p>
          <a:p>
            <a:pPr lvl="1"/>
            <a:r>
              <a:rPr lang="en-US" dirty="0"/>
              <a:t>Requirement to Increase or Improve Services in proportion to the increase in funding</a:t>
            </a:r>
            <a:endParaRPr lang="en-US" dirty="0">
              <a:ea typeface="Calibri"/>
              <a:cs typeface="Calibri"/>
            </a:endParaRPr>
          </a:p>
          <a:p>
            <a:pPr lvl="1"/>
            <a:r>
              <a:rPr lang="en-US" dirty="0">
                <a:ea typeface="Calibri"/>
                <a:cs typeface="Calibri"/>
              </a:rPr>
              <a:t>Required actions for student groups and schools performing at the lowest performing level</a:t>
            </a:r>
            <a:endParaRPr lang="en-US" dirty="0"/>
          </a:p>
          <a:p>
            <a:pPr lvl="1"/>
            <a:r>
              <a:rPr lang="en-US" dirty="0"/>
              <a:t>The LCAP operationalizes this principle of equity through the goals, measures of progress, and actions described in the LCAP</a:t>
            </a:r>
            <a:endParaRPr lang="en-US" dirty="0">
              <a:ea typeface="Calibri" panose="020F0502020204030204"/>
              <a:cs typeface="Calibri" panose="020F0502020204030204"/>
            </a:endParaRPr>
          </a:p>
          <a:p>
            <a:pPr lvl="0"/>
            <a:r>
              <a:rPr lang="en-US" dirty="0"/>
              <a:t>Subsidiarity</a:t>
            </a:r>
            <a:endParaRPr lang="en-US" dirty="0">
              <a:ea typeface="Calibri" panose="020F0502020204030204"/>
              <a:cs typeface="Calibri" panose="020F0502020204030204"/>
            </a:endParaRPr>
          </a:p>
          <a:p>
            <a:pPr lvl="1"/>
            <a:r>
              <a:rPr lang="en-US" dirty="0">
                <a:ea typeface="Calibri" panose="020F0502020204030204"/>
                <a:cs typeface="Calibri" panose="020F0502020204030204"/>
              </a:rPr>
              <a:t>Needs identified</a:t>
            </a:r>
            <a:endParaRPr lang="en-US" dirty="0"/>
          </a:p>
          <a:p>
            <a:pPr lvl="1"/>
            <a:r>
              <a:rPr lang="en-US" dirty="0">
                <a:ea typeface="Calibri"/>
                <a:cs typeface="Calibri"/>
              </a:rPr>
              <a:t>Actions designed to address the needs</a:t>
            </a:r>
            <a:endParaRPr lang="en-US" dirty="0"/>
          </a:p>
          <a:p>
            <a:pPr lvl="1"/>
            <a:r>
              <a:rPr lang="en-US" dirty="0"/>
              <a:t>Social and political issues are best dealt with at the local level</a:t>
            </a:r>
            <a:endParaRPr lang="en-US" dirty="0">
              <a:ea typeface="Calibri" panose="020F0502020204030204"/>
              <a:cs typeface="Calibri" panose="020F0502020204030204"/>
            </a:endParaRPr>
          </a:p>
          <a:p>
            <a:pPr lvl="1"/>
            <a:r>
              <a:rPr lang="en-US" dirty="0"/>
              <a:t>This approach necessitates transparency and collaboration with educational partners</a:t>
            </a:r>
            <a:endParaRPr lang="en-US" dirty="0">
              <a:ea typeface="Calibri" panose="020F0502020204030204"/>
              <a:cs typeface="Calibri" panose="020F0502020204030204"/>
            </a:endParaRP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8</a:t>
            </a:fld>
            <a:endParaRPr lang="en-US"/>
          </a:p>
        </p:txBody>
      </p:sp>
    </p:spTree>
    <p:extLst>
      <p:ext uri="{BB962C8B-B14F-4D97-AF65-F5344CB8AC3E}">
        <p14:creationId xmlns:p14="http://schemas.microsoft.com/office/powerpoint/2010/main" val="10736834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LCAP development process serves three distinct, but related functions: </a:t>
            </a:r>
            <a:endParaRPr lang="en-US" dirty="0">
              <a:ea typeface="Calibri" panose="020F0502020204030204"/>
              <a:cs typeface="Calibri" panose="020F0502020204030204"/>
            </a:endParaRPr>
          </a:p>
          <a:p>
            <a:pPr marL="171450" indent="-171450">
              <a:buFont typeface="Arial"/>
              <a:buChar char="•"/>
            </a:pPr>
            <a:r>
              <a:rPr lang="en-US" b="1" dirty="0"/>
              <a:t>Comprehensive Strategic Planning:</a:t>
            </a:r>
            <a:r>
              <a:rPr lang="en-US" dirty="0"/>
              <a:t> The process of developing and annually updating the LCAP supports comprehensive strategic planning</a:t>
            </a:r>
            <a:r>
              <a:rPr lang="en-US" i="1" dirty="0"/>
              <a:t>, </a:t>
            </a:r>
            <a:r>
              <a:rPr lang="en-US" dirty="0"/>
              <a:t>particularly to address and reduce disparities in opportunities and outcomes between student groups indicated by the California School Dashboard (California </a:t>
            </a:r>
            <a:r>
              <a:rPr lang="en-US" i="1" dirty="0"/>
              <a:t>Education Code</a:t>
            </a:r>
            <a:r>
              <a:rPr lang="en-US" dirty="0"/>
              <a:t> [</a:t>
            </a:r>
            <a:r>
              <a:rPr lang="en-US" i="1" dirty="0"/>
              <a:t>EC</a:t>
            </a:r>
            <a:r>
              <a:rPr lang="en-US" dirty="0"/>
              <a:t>] Section 52064[e][1]). Strategic planning that is comprehensive connects budgetary decisions to teaching and learning performance data. LEAs should continually evaluate the hard choices they make about the use of limited resources to meet student and community needs to ensure opportunities and outcomes are improved for all students.</a:t>
            </a:r>
            <a:endParaRPr lang="en-US" dirty="0">
              <a:ea typeface="Calibri"/>
              <a:cs typeface="Calibri"/>
            </a:endParaRPr>
          </a:p>
          <a:p>
            <a:pPr marL="171450" indent="-171450">
              <a:buFont typeface="Arial"/>
              <a:buChar char="•"/>
            </a:pPr>
            <a:r>
              <a:rPr lang="en-US" b="1" dirty="0"/>
              <a:t>Meaningful Engagement of Educational Partners: </a:t>
            </a:r>
            <a:r>
              <a:rPr lang="en-US" dirty="0"/>
              <a:t>The LCAP development process should result in an LCAP that reflects decisions made through meaningful engagement (</a:t>
            </a:r>
            <a:r>
              <a:rPr lang="en-US" i="1" dirty="0"/>
              <a:t>EC</a:t>
            </a:r>
            <a:r>
              <a:rPr lang="en-US" dirty="0"/>
              <a:t> Section 52064[e][1]). Local educational partners possess valuable perspectives and insights about an LEA's programs and services. Effective strategic planning will incorporate these perspectives and insights in order to identify potential goals and actions to be included in the LCAP.</a:t>
            </a:r>
            <a:endParaRPr lang="en-US" dirty="0">
              <a:ea typeface="Calibri"/>
              <a:cs typeface="Calibri"/>
            </a:endParaRPr>
          </a:p>
          <a:p>
            <a:pPr marL="171450" indent="-171450">
              <a:buFont typeface="Arial"/>
              <a:buChar char="•"/>
            </a:pPr>
            <a:r>
              <a:rPr lang="en-US" b="1" dirty="0"/>
              <a:t>Accountability and Compliance:</a:t>
            </a:r>
            <a:r>
              <a:rPr lang="en-US" dirty="0"/>
              <a:t> The LCAP serves an important accountability function because the nature of some LCAP template sections require LEAs to show that they have complied with various requirements specified in the LCFF statutes and regulations, most notably:</a:t>
            </a:r>
            <a:endParaRPr lang="en-US" dirty="0">
              <a:ea typeface="Calibri"/>
              <a:cs typeface="Calibri"/>
            </a:endParaRPr>
          </a:p>
          <a:p>
            <a:pPr marL="628650" lvl="1" indent="-171450">
              <a:buFont typeface="Arial"/>
              <a:buChar char="•"/>
            </a:pPr>
            <a:r>
              <a:rPr lang="en-US" dirty="0"/>
              <a:t>Demonstrating that LEAs are increasing or improving services for foster youth, English learners, including long-term English learners, and low-income students in proportion to the amount of additional funding those students generate under LCFF (</a:t>
            </a:r>
            <a:r>
              <a:rPr lang="en-US" i="1" dirty="0"/>
              <a:t>EC</a:t>
            </a:r>
            <a:r>
              <a:rPr lang="en-US" dirty="0"/>
              <a:t> Section 52064[b][4-6]).</a:t>
            </a:r>
            <a:endParaRPr lang="en-US" dirty="0">
              <a:ea typeface="Calibri"/>
              <a:cs typeface="Calibri"/>
            </a:endParaRPr>
          </a:p>
          <a:p>
            <a:pPr marL="628650" lvl="1" indent="-171450">
              <a:buFont typeface="Arial"/>
              <a:buChar char="•"/>
            </a:pPr>
            <a:r>
              <a:rPr lang="en-US" dirty="0"/>
              <a:t>Establishing goals, supported by actions and related expenditures, that address the statutory priority areas and statutory metrics (</a:t>
            </a:r>
            <a:r>
              <a:rPr lang="en-US" i="1" dirty="0"/>
              <a:t>EC</a:t>
            </a:r>
            <a:r>
              <a:rPr lang="en-US" dirty="0"/>
              <a:t> sections 52064[b][1] and [2]). </a:t>
            </a:r>
            <a:endParaRPr lang="en-US" dirty="0">
              <a:ea typeface="Calibri"/>
              <a:cs typeface="Calibri"/>
            </a:endParaRPr>
          </a:p>
          <a:p>
            <a:pPr marL="1085850" lvl="2" indent="-171450">
              <a:buFont typeface="Arial"/>
              <a:buChar char="•"/>
            </a:pPr>
            <a:r>
              <a:rPr lang="en-US" b="1" dirty="0"/>
              <a:t>NOTE:</a:t>
            </a:r>
            <a:r>
              <a:rPr lang="en-US" dirty="0"/>
              <a:t> As specified in </a:t>
            </a:r>
            <a:r>
              <a:rPr lang="en-US" i="1" dirty="0"/>
              <a:t>EC</a:t>
            </a:r>
            <a:r>
              <a:rPr lang="en-US" dirty="0"/>
              <a:t> Section 62064(b)(1), the LCAP must provide a description of the annual goals, for all pupils and each subgroup of pupils identified pursuant to </a:t>
            </a:r>
            <a:r>
              <a:rPr lang="en-US" i="1" dirty="0"/>
              <a:t>EC </a:t>
            </a:r>
            <a:r>
              <a:rPr lang="en-US" dirty="0"/>
              <a:t>Section 52052, to be achieved for each of the state priorities. Beginning in 2023–24, </a:t>
            </a:r>
            <a:r>
              <a:rPr lang="en-US" i="1" dirty="0"/>
              <a:t>EC</a:t>
            </a:r>
            <a:r>
              <a:rPr lang="en-US" dirty="0"/>
              <a:t> Section 52052 identifies long-term English learners as a separate and distinct pupil subgroup with a numerical significance at 15 students.</a:t>
            </a:r>
            <a:endParaRPr lang="en-US" dirty="0">
              <a:ea typeface="Calibri"/>
              <a:cs typeface="Calibri"/>
            </a:endParaRPr>
          </a:p>
          <a:p>
            <a:pPr marL="628650" lvl="1" indent="-171450">
              <a:buFont typeface="Arial"/>
              <a:buChar char="•"/>
            </a:pPr>
            <a:r>
              <a:rPr lang="en-US" dirty="0"/>
              <a:t>Annually reviewing and updating the LCAP to reflect progress toward the goals (</a:t>
            </a:r>
            <a:r>
              <a:rPr lang="en-US" i="1" dirty="0"/>
              <a:t>EC</a:t>
            </a:r>
            <a:r>
              <a:rPr lang="en-US" dirty="0"/>
              <a:t> Section 52064[b][7]).</a:t>
            </a:r>
            <a:endParaRPr lang="en-US" dirty="0">
              <a:ea typeface="Calibri"/>
              <a:cs typeface="Calibri"/>
            </a:endParaRPr>
          </a:p>
          <a:p>
            <a:pPr marL="628650" lvl="1" indent="-171450">
              <a:buFont typeface="Arial"/>
              <a:buChar char="•"/>
            </a:pPr>
            <a:r>
              <a:rPr lang="en-US" dirty="0"/>
              <a:t>Ensuring that all increases attributable to supplemental and concentration grant calculations, including concentration grant add-on funding and/or LCFF carryover, are reflected in the LCAP (</a:t>
            </a:r>
            <a:r>
              <a:rPr lang="en-US" i="1" dirty="0"/>
              <a:t>EC</a:t>
            </a:r>
            <a:r>
              <a:rPr lang="en-US" dirty="0"/>
              <a:t> sections 52064[b][6], [8], and [11]).</a:t>
            </a:r>
            <a:endParaRPr lang="en-US" dirty="0">
              <a:ea typeface="Calibri"/>
              <a:cs typeface="Calibri"/>
            </a:endParaRPr>
          </a:p>
          <a:p>
            <a:endParaRPr lang="en-US" dirty="0">
              <a:ea typeface="Calibri" panose="020F0502020204030204"/>
              <a:cs typeface="+mn-lt"/>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9</a:t>
            </a:fld>
            <a:endParaRPr lang="en-US"/>
          </a:p>
        </p:txBody>
      </p:sp>
    </p:spTree>
    <p:extLst>
      <p:ext uri="{BB962C8B-B14F-4D97-AF65-F5344CB8AC3E}">
        <p14:creationId xmlns:p14="http://schemas.microsoft.com/office/powerpoint/2010/main" val="653562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Sans-Serif"/>
              <a:buChar char="•"/>
            </a:pPr>
            <a:endParaRPr lang="en-US">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12</a:t>
            </a:fld>
            <a:endParaRPr lang="en-US"/>
          </a:p>
        </p:txBody>
      </p:sp>
    </p:spTree>
    <p:extLst>
      <p:ext uri="{BB962C8B-B14F-4D97-AF65-F5344CB8AC3E}">
        <p14:creationId xmlns:p14="http://schemas.microsoft.com/office/powerpoint/2010/main" val="6536401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5100" indent="-165100">
              <a:buClr>
                <a:schemeClr val="dk1"/>
              </a:buClr>
              <a:buSzPts val="1200"/>
              <a:buFont typeface="Arial"/>
              <a:buChar char="•"/>
            </a:pPr>
            <a:endParaRPr lang="en-US">
              <a:ea typeface="Calibri"/>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27</a:t>
            </a:fld>
            <a:endParaRPr lang="en-US"/>
          </a:p>
        </p:txBody>
      </p:sp>
    </p:spTree>
    <p:extLst>
      <p:ext uri="{BB962C8B-B14F-4D97-AF65-F5344CB8AC3E}">
        <p14:creationId xmlns:p14="http://schemas.microsoft.com/office/powerpoint/2010/main" val="3575559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spcBef>
                <a:spcPts val="1200"/>
              </a:spcBef>
              <a:spcAft>
                <a:spcPts val="200"/>
              </a:spcAft>
            </a:pPr>
            <a:endParaRPr lang="en-US">
              <a:highlight>
                <a:srgbClr val="FFFF00"/>
              </a:highlight>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33</a:t>
            </a:fld>
            <a:endParaRPr lang="en-US"/>
          </a:p>
        </p:txBody>
      </p:sp>
    </p:spTree>
    <p:extLst>
      <p:ext uri="{BB962C8B-B14F-4D97-AF65-F5344CB8AC3E}">
        <p14:creationId xmlns:p14="http://schemas.microsoft.com/office/powerpoint/2010/main" val="5930111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spcBef>
                <a:spcPts val="1200"/>
              </a:spcBef>
              <a:spcAft>
                <a:spcPts val="200"/>
              </a:spcAft>
            </a:pPr>
            <a:endParaRPr lang="en-US">
              <a:highlight>
                <a:srgbClr val="FFFF00"/>
              </a:highlight>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34</a:t>
            </a:fld>
            <a:endParaRPr lang="en-US"/>
          </a:p>
        </p:txBody>
      </p:sp>
    </p:spTree>
    <p:extLst>
      <p:ext uri="{BB962C8B-B14F-4D97-AF65-F5344CB8AC3E}">
        <p14:creationId xmlns:p14="http://schemas.microsoft.com/office/powerpoint/2010/main" val="4513240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highlight>
                <a:srgbClr val="FFFF00"/>
              </a:highlight>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35</a:t>
            </a:fld>
            <a:endParaRPr lang="en-US"/>
          </a:p>
        </p:txBody>
      </p:sp>
    </p:spTree>
    <p:extLst>
      <p:ext uri="{BB962C8B-B14F-4D97-AF65-F5344CB8AC3E}">
        <p14:creationId xmlns:p14="http://schemas.microsoft.com/office/powerpoint/2010/main" val="27308571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7" name="Rectangle 6"/>
          <p:cNvSpPr/>
          <p:nvPr/>
        </p:nvSpPr>
        <p:spPr>
          <a:xfrm>
            <a:off x="1" y="5677599"/>
            <a:ext cx="12192000" cy="118040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8" name="Rectangle 7"/>
          <p:cNvSpPr/>
          <p:nvPr/>
        </p:nvSpPr>
        <p:spPr>
          <a:xfrm>
            <a:off x="30480" y="5677599"/>
            <a:ext cx="12192000" cy="6648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6000" spc="-50" baseline="0">
                <a:solidFill>
                  <a:schemeClr val="tx1">
                    <a:lumMod val="85000"/>
                    <a:lumOff val="15000"/>
                  </a:schemeClr>
                </a:solidFill>
              </a:defRPr>
            </a:lvl1pPr>
          </a:lstStyle>
          <a:p>
            <a:r>
              <a:rPr lang="en-US"/>
              <a:t>Click to edit Master title style</a:t>
            </a:r>
          </a:p>
        </p:txBody>
      </p:sp>
      <p:sp>
        <p:nvSpPr>
          <p:cNvPr id="11" name="Content Placeholder 10">
            <a:extLst>
              <a:ext uri="{FF2B5EF4-FFF2-40B4-BE49-F238E27FC236}">
                <a16:creationId xmlns:a16="http://schemas.microsoft.com/office/drawing/2014/main" id="{208CF5AF-EBF1-B639-3FF9-59469EDFD7E8}"/>
              </a:ext>
            </a:extLst>
          </p:cNvPr>
          <p:cNvSpPr>
            <a:spLocks noGrp="1"/>
          </p:cNvSpPr>
          <p:nvPr>
            <p:ph sz="quarter" idx="13"/>
          </p:nvPr>
        </p:nvSpPr>
        <p:spPr>
          <a:xfrm>
            <a:off x="1096963" y="4459288"/>
            <a:ext cx="10058400" cy="11811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r>
              <a:rPr lang="en-US"/>
              <a:t>12/9/2024</a:t>
            </a:r>
          </a:p>
        </p:txBody>
      </p:sp>
      <p:sp>
        <p:nvSpPr>
          <p:cNvPr id="5" name="Footer Placeholder 4"/>
          <p:cNvSpPr>
            <a:spLocks noGrp="1"/>
          </p:cNvSpPr>
          <p:nvPr>
            <p:ph type="ftr" sz="quarter" idx="11"/>
          </p:nvPr>
        </p:nvSpPr>
        <p:spPr/>
        <p:txBody>
          <a:bodyPr/>
          <a:lstStyle/>
          <a:p>
            <a:r>
              <a:rPr lang="en-US"/>
              <a:t>California Department of Education</a:t>
            </a:r>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559344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45380"/>
            <a:ext cx="12188825" cy="1905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BDD6EE"/>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15" y="-384806"/>
            <a:ext cx="12191985" cy="4915076"/>
          </a:xfrm>
          <a:noFill/>
        </p:spPr>
        <p:txBody>
          <a:bodyPr lIns="457200" tIns="457200" anchor="t"/>
          <a:lstStyle>
            <a:lvl1pPr marL="0" indent="0">
              <a:buNone/>
              <a:defRPr sz="3200">
                <a:latin typeface="Arial Narrow" panose="020B060602020203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latin typeface="Arial Narrow" panose="020B0606020202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atin typeface="Arial Narrow" panose="020B0606020202030204" pitchFamily="34" charset="0"/>
              </a:defRPr>
            </a:lvl1pPr>
          </a:lstStyle>
          <a:p>
            <a:r>
              <a:rPr lang="en-US"/>
              <a:t>12/9/2024</a:t>
            </a:r>
          </a:p>
        </p:txBody>
      </p:sp>
      <p:sp>
        <p:nvSpPr>
          <p:cNvPr id="6" name="Footer Placeholder 5"/>
          <p:cNvSpPr>
            <a:spLocks noGrp="1"/>
          </p:cNvSpPr>
          <p:nvPr>
            <p:ph type="ftr" sz="quarter" idx="11"/>
          </p:nvPr>
        </p:nvSpPr>
        <p:spPr/>
        <p:txBody>
          <a:bodyPr/>
          <a:lstStyle>
            <a:lvl1pPr>
              <a:defRPr>
                <a:latin typeface="Arial Narrow" panose="020B0606020202030204" pitchFamily="34" charset="0"/>
              </a:defRPr>
            </a:lvl1pPr>
          </a:lstStyle>
          <a:p>
            <a:r>
              <a:rPr lang="en-US"/>
              <a:t>California Department of Education</a:t>
            </a:r>
          </a:p>
        </p:txBody>
      </p:sp>
      <p:sp>
        <p:nvSpPr>
          <p:cNvPr id="7" name="Slide Number Placeholder 6"/>
          <p:cNvSpPr>
            <a:spLocks noGrp="1"/>
          </p:cNvSpPr>
          <p:nvPr>
            <p:ph type="sldNum" sz="quarter" idx="12"/>
          </p:nvPr>
        </p:nvSpPr>
        <p:spPr/>
        <p:txBody>
          <a:bodyPr/>
          <a:lstStyle>
            <a:lvl1pPr>
              <a:defRPr>
                <a:latin typeface="Arial Narrow" panose="020B0606020202030204" pitchFamily="34" charset="0"/>
              </a:defRPr>
            </a:lvl1pPr>
          </a:lstStyle>
          <a:p>
            <a:fld id="{4FAB73BC-B049-4115-A692-8D63A059BFB8}" type="slidenum">
              <a:rPr lang="en-US" smtClean="0"/>
              <a:pPr/>
              <a:t>‹#›</a:t>
            </a:fld>
            <a:endParaRPr lang="en-US"/>
          </a:p>
        </p:txBody>
      </p:sp>
    </p:spTree>
    <p:extLst>
      <p:ext uri="{BB962C8B-B14F-4D97-AF65-F5344CB8AC3E}">
        <p14:creationId xmlns:p14="http://schemas.microsoft.com/office/powerpoint/2010/main" val="3911835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1884" y="286603"/>
            <a:ext cx="11030672" cy="1450757"/>
          </a:xfrm>
        </p:spPr>
        <p:txBody>
          <a:bodyPr/>
          <a:lstStyle/>
          <a:p>
            <a:r>
              <a:rPr lang="en-US"/>
              <a:t>Click to edit Master title style</a:t>
            </a:r>
          </a:p>
        </p:txBody>
      </p:sp>
      <p:sp>
        <p:nvSpPr>
          <p:cNvPr id="3" name="Content Placeholder 2"/>
          <p:cNvSpPr>
            <a:spLocks noGrp="1"/>
          </p:cNvSpPr>
          <p:nvPr>
            <p:ph idx="1"/>
          </p:nvPr>
        </p:nvSpPr>
        <p:spPr>
          <a:xfrm>
            <a:off x="601884" y="1967479"/>
            <a:ext cx="11030672" cy="4262187"/>
          </a:xfrm>
        </p:spPr>
        <p:txBody>
          <a:bodyPr/>
          <a:lstStyle>
            <a:lvl1pPr marL="0" indent="0">
              <a:lnSpc>
                <a:spcPct val="100000"/>
              </a:lnSpc>
              <a:spcBef>
                <a:spcPts val="600"/>
              </a:spcBef>
              <a:spcAft>
                <a:spcPts val="600"/>
              </a:spcAft>
              <a:buClr>
                <a:schemeClr val="tx1">
                  <a:lumMod val="75000"/>
                  <a:lumOff val="25000"/>
                </a:schemeClr>
              </a:buClr>
              <a:defRPr>
                <a:latin typeface="Arial" panose="020B0604020202020204" pitchFamily="34" charset="0"/>
                <a:cs typeface="Arial" panose="020B0604020202020204" pitchFamily="34" charset="0"/>
              </a:defRPr>
            </a:lvl1pPr>
            <a:lvl2pPr marL="0" indent="0">
              <a:lnSpc>
                <a:spcPct val="100000"/>
              </a:lnSpc>
              <a:spcBef>
                <a:spcPts val="600"/>
              </a:spcBef>
              <a:spcAft>
                <a:spcPts val="600"/>
              </a:spcAft>
              <a:buClr>
                <a:schemeClr val="tx1">
                  <a:lumMod val="75000"/>
                  <a:lumOff val="25000"/>
                </a:schemeClr>
              </a:buClr>
              <a:defRPr>
                <a:latin typeface="Arial" panose="020B0604020202020204" pitchFamily="34" charset="0"/>
                <a:cs typeface="Arial" panose="020B0604020202020204" pitchFamily="34" charset="0"/>
              </a:defRPr>
            </a:lvl2pPr>
            <a:lvl3pPr marL="0" indent="0">
              <a:lnSpc>
                <a:spcPct val="100000"/>
              </a:lnSpc>
              <a:spcBef>
                <a:spcPts val="600"/>
              </a:spcBef>
              <a:spcAft>
                <a:spcPts val="600"/>
              </a:spcAft>
              <a:buClr>
                <a:schemeClr val="tx1">
                  <a:lumMod val="75000"/>
                  <a:lumOff val="25000"/>
                </a:schemeClr>
              </a:buClr>
              <a:defRPr>
                <a:latin typeface="Arial" panose="020B0604020202020204" pitchFamily="34" charset="0"/>
                <a:cs typeface="Arial" panose="020B0604020202020204" pitchFamily="34" charset="0"/>
              </a:defRPr>
            </a:lvl3pPr>
            <a:lvl4pPr marL="0" indent="0">
              <a:lnSpc>
                <a:spcPct val="100000"/>
              </a:lnSpc>
              <a:spcBef>
                <a:spcPts val="600"/>
              </a:spcBef>
              <a:spcAft>
                <a:spcPts val="600"/>
              </a:spcAft>
              <a:buClr>
                <a:schemeClr val="tx1">
                  <a:lumMod val="75000"/>
                  <a:lumOff val="25000"/>
                </a:schemeClr>
              </a:buClr>
              <a:defRPr>
                <a:latin typeface="Arial" panose="020B0604020202020204" pitchFamily="34" charset="0"/>
                <a:cs typeface="Arial" panose="020B0604020202020204" pitchFamily="34" charset="0"/>
              </a:defRPr>
            </a:lvl4pPr>
            <a:lvl5pPr marL="0" indent="0">
              <a:lnSpc>
                <a:spcPct val="100000"/>
              </a:lnSpc>
              <a:spcBef>
                <a:spcPts val="600"/>
              </a:spcBef>
              <a:spcAft>
                <a:spcPts val="600"/>
              </a:spcAft>
              <a:buClr>
                <a:schemeClr val="tx1">
                  <a:lumMod val="75000"/>
                  <a:lumOff val="25000"/>
                </a:schemeClr>
              </a:buClr>
              <a:defRPr>
                <a:latin typeface="Arial" panose="020B0604020202020204" pitchFamily="34" charset="0"/>
                <a:cs typeface="Arial" panose="020B0604020202020204" pitchFamily="34" charset="0"/>
              </a:defRPr>
            </a:lvl5pPr>
          </a:lstStyle>
          <a:p>
            <a:pPr marL="176213" marR="0" lvl="0" indent="-176213" algn="l" defTabSz="914400" rtl="0" eaLnBrk="1" fontAlgn="auto" latinLnBrk="0" hangingPunct="1">
              <a:lnSpc>
                <a:spcPct val="90000"/>
              </a:lnSpc>
              <a:spcBef>
                <a:spcPts val="1200"/>
              </a:spcBef>
              <a:spcAft>
                <a:spcPts val="200"/>
              </a:spcAft>
              <a:buClr>
                <a:srgbClr val="3494BA"/>
              </a:buClr>
              <a:buSzPct val="100000"/>
              <a:buFont typeface="Arial" panose="020B0604020202020204" pitchFamily="34" charset="0"/>
              <a:buChar char="•"/>
              <a:tabLst/>
              <a:defRPr/>
            </a:pPr>
            <a:r>
              <a:rPr kumimoji="0" lang="en-US" sz="2400" b="0" i="0" u="none" strike="noStrike" kern="1200" cap="none" spc="0" normalizeH="0" baseline="0" noProof="0" dirty="0">
                <a:ln>
                  <a:noFill/>
                </a:ln>
                <a:solidFill>
                  <a:prstClr val="black">
                    <a:lumMod val="75000"/>
                    <a:lumOff val="25000"/>
                  </a:prstClr>
                </a:solidFill>
                <a:effectLst/>
                <a:uLnTx/>
                <a:uFillTx/>
                <a:latin typeface="Aptos Narrow" panose="020B0004020202020204" pitchFamily="34" charset="0"/>
                <a:ea typeface="+mn-ea"/>
                <a:cs typeface="Arial" panose="020B0604020202020204" pitchFamily="34" charset="0"/>
              </a:rPr>
              <a:t>Click to edit Master text styles</a:t>
            </a:r>
          </a:p>
          <a:p>
            <a:pPr marL="384048" marR="0" lvl="1" indent="-182880" algn="l" defTabSz="914400" rtl="0" eaLnBrk="1" fontAlgn="auto" latinLnBrk="0" hangingPunct="1">
              <a:lnSpc>
                <a:spcPct val="90000"/>
              </a:lnSpc>
              <a:spcBef>
                <a:spcPts val="200"/>
              </a:spcBef>
              <a:spcAft>
                <a:spcPts val="400"/>
              </a:spcAft>
              <a:buClr>
                <a:srgbClr val="3494BA"/>
              </a:buClr>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lumMod val="75000"/>
                    <a:lumOff val="25000"/>
                  </a:prstClr>
                </a:solidFill>
                <a:effectLst/>
                <a:uLnTx/>
                <a:uFillTx/>
                <a:latin typeface="Aptos Narrow" panose="020B0004020202020204" pitchFamily="34" charset="0"/>
                <a:ea typeface="+mn-ea"/>
                <a:cs typeface="Arial" panose="020B0604020202020204" pitchFamily="34" charset="0"/>
              </a:rPr>
              <a:t>Second level</a:t>
            </a:r>
          </a:p>
          <a:p>
            <a:pPr marL="566928" marR="0" lvl="2" indent="-182880" algn="l" defTabSz="914400" rtl="0" eaLnBrk="1" fontAlgn="auto" latinLnBrk="0" hangingPunct="1">
              <a:lnSpc>
                <a:spcPct val="90000"/>
              </a:lnSpc>
              <a:spcBef>
                <a:spcPts val="200"/>
              </a:spcBef>
              <a:spcAft>
                <a:spcPts val="400"/>
              </a:spcAft>
              <a:buClr>
                <a:srgbClr val="3494BA"/>
              </a:buClr>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lumMod val="75000"/>
                    <a:lumOff val="25000"/>
                  </a:prstClr>
                </a:solidFill>
                <a:effectLst/>
                <a:uLnTx/>
                <a:uFillTx/>
                <a:latin typeface="Aptos Narrow" panose="020B0004020202020204" pitchFamily="34" charset="0"/>
                <a:ea typeface="+mn-ea"/>
                <a:cs typeface="Arial" panose="020B0604020202020204" pitchFamily="34" charset="0"/>
              </a:rPr>
              <a:t>Third level</a:t>
            </a:r>
          </a:p>
          <a:p>
            <a:pPr marL="749808" marR="0" lvl="3" indent="-182880" algn="l" defTabSz="914400" rtl="0" eaLnBrk="1" fontAlgn="auto" latinLnBrk="0" hangingPunct="1">
              <a:lnSpc>
                <a:spcPct val="90000"/>
              </a:lnSpc>
              <a:spcBef>
                <a:spcPts val="200"/>
              </a:spcBef>
              <a:spcAft>
                <a:spcPts val="400"/>
              </a:spcAft>
              <a:buClr>
                <a:srgbClr val="3494BA"/>
              </a:buClr>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lumMod val="75000"/>
                    <a:lumOff val="25000"/>
                  </a:prstClr>
                </a:solidFill>
                <a:effectLst/>
                <a:uLnTx/>
                <a:uFillTx/>
                <a:latin typeface="Aptos Narrow" panose="020B0004020202020204" pitchFamily="34" charset="0"/>
                <a:ea typeface="+mn-ea"/>
                <a:cs typeface="Arial" panose="020B0604020202020204" pitchFamily="34" charset="0"/>
              </a:rPr>
              <a:t>Fourth level</a:t>
            </a:r>
          </a:p>
          <a:p>
            <a:pPr marL="932688" marR="0" lvl="4" indent="-182880" algn="l" defTabSz="914400" rtl="0" eaLnBrk="1" fontAlgn="auto" latinLnBrk="0" hangingPunct="1">
              <a:lnSpc>
                <a:spcPct val="90000"/>
              </a:lnSpc>
              <a:spcBef>
                <a:spcPts val="200"/>
              </a:spcBef>
              <a:spcAft>
                <a:spcPts val="400"/>
              </a:spcAft>
              <a:buClr>
                <a:srgbClr val="3494BA"/>
              </a:buClr>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lumMod val="75000"/>
                    <a:lumOff val="25000"/>
                  </a:prstClr>
                </a:solidFill>
                <a:effectLst/>
                <a:uLnTx/>
                <a:uFillTx/>
                <a:latin typeface="Aptos Narrow" panose="020B0004020202020204" pitchFamily="34" charset="0"/>
                <a:ea typeface="+mn-ea"/>
                <a:cs typeface="Arial" panose="020B0604020202020204" pitchFamily="34" charset="0"/>
              </a:rPr>
              <a:t>Fifth level</a:t>
            </a:r>
          </a:p>
        </p:txBody>
      </p:sp>
      <p:sp>
        <p:nvSpPr>
          <p:cNvPr id="4" name="Date Placeholder 3"/>
          <p:cNvSpPr>
            <a:spLocks noGrp="1"/>
          </p:cNvSpPr>
          <p:nvPr>
            <p:ph type="dt" sz="half" idx="10"/>
          </p:nvPr>
        </p:nvSpPr>
        <p:spPr>
          <a:xfrm>
            <a:off x="780836" y="6490215"/>
            <a:ext cx="2472271" cy="365125"/>
          </a:xfrm>
        </p:spPr>
        <p:txBody>
          <a:bodyPr/>
          <a:lstStyle/>
          <a:p>
            <a:r>
              <a:rPr lang="en-US"/>
              <a:t>12/9/2024</a:t>
            </a:r>
          </a:p>
        </p:txBody>
      </p:sp>
      <p:sp>
        <p:nvSpPr>
          <p:cNvPr id="5" name="Footer Placeholder 4"/>
          <p:cNvSpPr>
            <a:spLocks noGrp="1"/>
          </p:cNvSpPr>
          <p:nvPr>
            <p:ph type="ftr" sz="quarter" idx="11"/>
          </p:nvPr>
        </p:nvSpPr>
        <p:spPr/>
        <p:txBody>
          <a:bodyPr/>
          <a:lstStyle/>
          <a:p>
            <a:r>
              <a:rPr lang="en-US"/>
              <a:t>California Department of Education</a:t>
            </a:r>
          </a:p>
        </p:txBody>
      </p:sp>
      <p:sp>
        <p:nvSpPr>
          <p:cNvPr id="6" name="Slide Number Placeholder 5"/>
          <p:cNvSpPr>
            <a:spLocks noGrp="1"/>
          </p:cNvSpPr>
          <p:nvPr>
            <p:ph type="sldNum" sz="quarter" idx="12"/>
          </p:nvPr>
        </p:nvSpPr>
        <p:spPr/>
        <p:txBody>
          <a:bodyPr/>
          <a:lstStyle/>
          <a:p>
            <a:fld id="{4CE482DC-2269-4F26-9D2A-7E44B1A4CD85}" type="slidenum">
              <a:rPr lang="en-US" smtClean="0"/>
              <a:t>‹#›</a:t>
            </a:fld>
            <a:endParaRPr lang="en-US" dirty="0"/>
          </a:p>
        </p:txBody>
      </p:sp>
    </p:spTree>
    <p:extLst>
      <p:ext uri="{BB962C8B-B14F-4D97-AF65-F5344CB8AC3E}">
        <p14:creationId xmlns:p14="http://schemas.microsoft.com/office/powerpoint/2010/main" val="284542446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16449" y="758952"/>
            <a:ext cx="10539231" cy="3566160"/>
          </a:xfrm>
        </p:spPr>
        <p:txBody>
          <a:bodyPr anchor="b" anchorCtr="0">
            <a:normAutofit/>
          </a:bodyPr>
          <a:lstStyle>
            <a:lvl1pPr>
              <a:lnSpc>
                <a:spcPct val="85000"/>
              </a:lnSpc>
              <a:defRPr sz="6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616449" y="4453128"/>
            <a:ext cx="10539231" cy="1143000"/>
          </a:xfrm>
        </p:spPr>
        <p:txBody>
          <a:bodyPr lIns="91440" rIns="91440" anchor="t" anchorCtr="0">
            <a:normAutofit/>
          </a:bodyPr>
          <a:lstStyle>
            <a:lvl1pPr marL="0" indent="0">
              <a:buNone/>
              <a:defRPr sz="2400" cap="all" spc="200" baseline="0">
                <a:solidFill>
                  <a:schemeClr val="tx2"/>
                </a:solidFill>
                <a:latin typeface="Arial Narrow" panose="020B060602020203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r>
              <a:rPr lang="en-US"/>
              <a:t>12/9/2024</a:t>
            </a:r>
          </a:p>
        </p:txBody>
      </p:sp>
      <p:sp>
        <p:nvSpPr>
          <p:cNvPr id="5" name="Footer Placeholder 4"/>
          <p:cNvSpPr>
            <a:spLocks noGrp="1"/>
          </p:cNvSpPr>
          <p:nvPr>
            <p:ph type="ftr" sz="quarter" idx="11"/>
          </p:nvPr>
        </p:nvSpPr>
        <p:spPr/>
        <p:txBody>
          <a:bodyPr/>
          <a:lstStyle/>
          <a:p>
            <a:r>
              <a:rPr lang="en-US"/>
              <a:t>California Department of Education</a:t>
            </a:r>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2388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16449" y="758952"/>
            <a:ext cx="10539231" cy="3566160"/>
          </a:xfrm>
        </p:spPr>
        <p:txBody>
          <a:bodyPr anchor="b" anchorCtr="0">
            <a:normAutofit/>
          </a:bodyPr>
          <a:lstStyle>
            <a:lvl1pPr>
              <a:lnSpc>
                <a:spcPct val="85000"/>
              </a:lnSpc>
              <a:defRPr sz="6000" b="0">
                <a:solidFill>
                  <a:schemeClr val="tx1">
                    <a:lumMod val="85000"/>
                    <a:lumOff val="15000"/>
                  </a:schemeClr>
                </a:solidFill>
              </a:defRPr>
            </a:lvl1pPr>
          </a:lstStyle>
          <a:p>
            <a:r>
              <a:rPr lang="en-US"/>
              <a:t>Click to edit Master title style</a:t>
            </a:r>
          </a:p>
        </p:txBody>
      </p:sp>
      <p:sp>
        <p:nvSpPr>
          <p:cNvPr id="4" name="Date Placeholder 3"/>
          <p:cNvSpPr>
            <a:spLocks noGrp="1"/>
          </p:cNvSpPr>
          <p:nvPr>
            <p:ph type="dt" sz="half" idx="10"/>
          </p:nvPr>
        </p:nvSpPr>
        <p:spPr/>
        <p:txBody>
          <a:bodyPr/>
          <a:lstStyle/>
          <a:p>
            <a:r>
              <a:rPr lang="en-US"/>
              <a:t>12/9/2024</a:t>
            </a:r>
          </a:p>
        </p:txBody>
      </p:sp>
      <p:sp>
        <p:nvSpPr>
          <p:cNvPr id="5" name="Footer Placeholder 4"/>
          <p:cNvSpPr>
            <a:spLocks noGrp="1"/>
          </p:cNvSpPr>
          <p:nvPr>
            <p:ph type="ftr" sz="quarter" idx="11"/>
          </p:nvPr>
        </p:nvSpPr>
        <p:spPr/>
        <p:txBody>
          <a:bodyPr/>
          <a:lstStyle/>
          <a:p>
            <a:r>
              <a:rPr lang="en-US"/>
              <a:t>California Department of Education</a:t>
            </a:r>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1" name="Content Placeholder 10">
            <a:extLst>
              <a:ext uri="{FF2B5EF4-FFF2-40B4-BE49-F238E27FC236}">
                <a16:creationId xmlns:a16="http://schemas.microsoft.com/office/drawing/2014/main" id="{46C758DB-D4D9-A4D2-B0CA-E1DC04798408}"/>
              </a:ext>
            </a:extLst>
          </p:cNvPr>
          <p:cNvSpPr>
            <a:spLocks noGrp="1"/>
          </p:cNvSpPr>
          <p:nvPr>
            <p:ph sz="quarter" idx="13"/>
          </p:nvPr>
        </p:nvSpPr>
        <p:spPr>
          <a:xfrm>
            <a:off x="615950" y="4505325"/>
            <a:ext cx="10596563" cy="1365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8220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575353" y="286603"/>
            <a:ext cx="11003622" cy="1450757"/>
          </a:xfrm>
        </p:spPr>
        <p:txBody>
          <a:bodyPr/>
          <a:lstStyle/>
          <a:p>
            <a:r>
              <a:rPr lang="en-US"/>
              <a:t>Click to edit Master title style</a:t>
            </a:r>
          </a:p>
        </p:txBody>
      </p:sp>
      <p:sp>
        <p:nvSpPr>
          <p:cNvPr id="3" name="Content Placeholder 2"/>
          <p:cNvSpPr>
            <a:spLocks noGrp="1"/>
          </p:cNvSpPr>
          <p:nvPr>
            <p:ph sz="half" idx="1"/>
          </p:nvPr>
        </p:nvSpPr>
        <p:spPr>
          <a:xfrm>
            <a:off x="575353" y="1845735"/>
            <a:ext cx="5398728" cy="4023359"/>
          </a:xfrm>
        </p:spPr>
        <p:txBody>
          <a:bodyPr/>
          <a:lstStyle>
            <a:lvl1pPr>
              <a:defRPr>
                <a:latin typeface="Arial Narrow" panose="020B0606020202030204" pitchFamily="34" charset="0"/>
              </a:defRPr>
            </a:lvl1pPr>
            <a:lvl2pPr>
              <a:defRPr>
                <a:latin typeface="Arial Narrow" panose="020B0606020202030204" pitchFamily="34" charset="0"/>
              </a:defRPr>
            </a:lvl2pPr>
            <a:lvl3pPr>
              <a:defRPr>
                <a:latin typeface="Arial Narrow" panose="020B0606020202030204" pitchFamily="34" charset="0"/>
              </a:defRPr>
            </a:lvl3pPr>
            <a:lvl4pPr>
              <a:defRPr>
                <a:latin typeface="Arial Narrow" panose="020B0606020202030204" pitchFamily="34" charset="0"/>
              </a:defRPr>
            </a:lvl4pPr>
            <a:lvl5pPr>
              <a:defRPr>
                <a:latin typeface="Arial Narrow" panose="020B0606020202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19" y="1845735"/>
            <a:ext cx="5361055" cy="4023360"/>
          </a:xfrm>
        </p:spPr>
        <p:txBody>
          <a:bodyPr/>
          <a:lstStyle>
            <a:lvl1pPr>
              <a:defRPr>
                <a:latin typeface="Arial Narrow" panose="020B0606020202030204" pitchFamily="34" charset="0"/>
              </a:defRPr>
            </a:lvl1pPr>
            <a:lvl2pPr>
              <a:defRPr>
                <a:latin typeface="Arial Narrow" panose="020B0606020202030204" pitchFamily="34" charset="0"/>
              </a:defRPr>
            </a:lvl2pPr>
            <a:lvl3pPr>
              <a:defRPr>
                <a:latin typeface="Arial Narrow" panose="020B0606020202030204" pitchFamily="34" charset="0"/>
              </a:defRPr>
            </a:lvl3pPr>
            <a:lvl4pPr>
              <a:defRPr>
                <a:latin typeface="Arial Narrow" panose="020B0606020202030204" pitchFamily="34" charset="0"/>
              </a:defRPr>
            </a:lvl4pPr>
            <a:lvl5pPr>
              <a:defRPr>
                <a:latin typeface="Arial Narrow" panose="020B0606020202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12/9/2024</a:t>
            </a:r>
          </a:p>
        </p:txBody>
      </p:sp>
      <p:sp>
        <p:nvSpPr>
          <p:cNvPr id="6" name="Footer Placeholder 5"/>
          <p:cNvSpPr>
            <a:spLocks noGrp="1"/>
          </p:cNvSpPr>
          <p:nvPr>
            <p:ph type="ftr" sz="quarter" idx="11"/>
          </p:nvPr>
        </p:nvSpPr>
        <p:spPr/>
        <p:txBody>
          <a:bodyPr/>
          <a:lstStyle/>
          <a:p>
            <a:r>
              <a:rPr lang="en-US"/>
              <a:t>California Department of Education</a:t>
            </a:r>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779051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8" name="Title 7"/>
          <p:cNvSpPr>
            <a:spLocks noGrp="1"/>
          </p:cNvSpPr>
          <p:nvPr>
            <p:ph type="title"/>
          </p:nvPr>
        </p:nvSpPr>
        <p:spPr>
          <a:xfrm>
            <a:off x="575353" y="286603"/>
            <a:ext cx="11003622" cy="1450757"/>
          </a:xfrm>
        </p:spPr>
        <p:txBody>
          <a:bodyPr/>
          <a:lstStyle/>
          <a:p>
            <a:r>
              <a:rPr lang="en-US"/>
              <a:t>Click to edit Master title style</a:t>
            </a:r>
          </a:p>
        </p:txBody>
      </p:sp>
      <p:sp>
        <p:nvSpPr>
          <p:cNvPr id="3" name="Content Placeholder 2"/>
          <p:cNvSpPr>
            <a:spLocks noGrp="1"/>
          </p:cNvSpPr>
          <p:nvPr>
            <p:ph sz="half" idx="1"/>
          </p:nvPr>
        </p:nvSpPr>
        <p:spPr>
          <a:xfrm>
            <a:off x="575353" y="1845736"/>
            <a:ext cx="5398728" cy="2189552"/>
          </a:xfrm>
        </p:spPr>
        <p:txBody>
          <a:bodyPr/>
          <a:lstStyle>
            <a:lvl1pPr>
              <a:defRPr>
                <a:latin typeface="Arial Narrow" panose="020B0606020202030204" pitchFamily="34" charset="0"/>
              </a:defRPr>
            </a:lvl1pPr>
            <a:lvl2pPr>
              <a:defRPr>
                <a:latin typeface="Arial Narrow" panose="020B0606020202030204" pitchFamily="34" charset="0"/>
              </a:defRPr>
            </a:lvl2pPr>
            <a:lvl3pPr>
              <a:defRPr>
                <a:latin typeface="Arial Narrow" panose="020B0606020202030204" pitchFamily="34" charset="0"/>
              </a:defRPr>
            </a:lvl3pPr>
            <a:lvl4pPr>
              <a:defRPr>
                <a:latin typeface="Arial Narrow" panose="020B0606020202030204" pitchFamily="34" charset="0"/>
              </a:defRPr>
            </a:lvl4pPr>
            <a:lvl5pPr>
              <a:defRPr>
                <a:latin typeface="Arial Narrow" panose="020B0606020202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19" y="1845735"/>
            <a:ext cx="5361055" cy="2527482"/>
          </a:xfrm>
        </p:spPr>
        <p:txBody>
          <a:bodyPr/>
          <a:lstStyle>
            <a:lvl1pPr>
              <a:defRPr>
                <a:latin typeface="Arial Narrow" panose="020B0606020202030204" pitchFamily="34" charset="0"/>
              </a:defRPr>
            </a:lvl1pPr>
            <a:lvl2pPr>
              <a:defRPr>
                <a:latin typeface="Arial Narrow" panose="020B0606020202030204" pitchFamily="34" charset="0"/>
              </a:defRPr>
            </a:lvl2pPr>
            <a:lvl3pPr>
              <a:defRPr>
                <a:latin typeface="Arial Narrow" panose="020B0606020202030204" pitchFamily="34" charset="0"/>
              </a:defRPr>
            </a:lvl3pPr>
            <a:lvl4pPr>
              <a:defRPr>
                <a:latin typeface="Arial Narrow" panose="020B0606020202030204" pitchFamily="34" charset="0"/>
              </a:defRPr>
            </a:lvl4pPr>
            <a:lvl5pPr>
              <a:defRPr>
                <a:latin typeface="Arial Narrow" panose="020B0606020202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r>
              <a:rPr lang="en-US"/>
              <a:t>12/9/2024</a:t>
            </a:r>
          </a:p>
        </p:txBody>
      </p:sp>
      <p:sp>
        <p:nvSpPr>
          <p:cNvPr id="6" name="Footer Placeholder 5"/>
          <p:cNvSpPr>
            <a:spLocks noGrp="1"/>
          </p:cNvSpPr>
          <p:nvPr>
            <p:ph type="ftr" sz="quarter" idx="11"/>
          </p:nvPr>
        </p:nvSpPr>
        <p:spPr/>
        <p:txBody>
          <a:bodyPr/>
          <a:lstStyle/>
          <a:p>
            <a:r>
              <a:rPr lang="en-US"/>
              <a:t>California Department of Education</a:t>
            </a:r>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
        <p:nvSpPr>
          <p:cNvPr id="9" name="Content Placeholder 8">
            <a:extLst>
              <a:ext uri="{FF2B5EF4-FFF2-40B4-BE49-F238E27FC236}">
                <a16:creationId xmlns:a16="http://schemas.microsoft.com/office/drawing/2014/main" id="{4E1A6ABB-E9DA-FF8E-68A8-C4A85DB121AB}"/>
              </a:ext>
            </a:extLst>
          </p:cNvPr>
          <p:cNvSpPr>
            <a:spLocks noGrp="1"/>
          </p:cNvSpPr>
          <p:nvPr>
            <p:ph sz="quarter" idx="13"/>
          </p:nvPr>
        </p:nvSpPr>
        <p:spPr>
          <a:xfrm>
            <a:off x="1096963" y="5008563"/>
            <a:ext cx="10690225" cy="11334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74676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593846" y="263526"/>
            <a:ext cx="11015952" cy="1450757"/>
          </a:xfrm>
        </p:spPr>
        <p:txBody>
          <a:bodyPr/>
          <a:lstStyle/>
          <a:p>
            <a:r>
              <a:rPr lang="en-US"/>
              <a:t>Click to edit Master title style</a:t>
            </a:r>
          </a:p>
        </p:txBody>
      </p:sp>
      <p:sp>
        <p:nvSpPr>
          <p:cNvPr id="3" name="Text Placeholder 2"/>
          <p:cNvSpPr>
            <a:spLocks noGrp="1"/>
          </p:cNvSpPr>
          <p:nvPr>
            <p:ph type="body" idx="1"/>
          </p:nvPr>
        </p:nvSpPr>
        <p:spPr>
          <a:xfrm>
            <a:off x="593846" y="1846052"/>
            <a:ext cx="5441194" cy="736282"/>
          </a:xfrm>
        </p:spPr>
        <p:txBody>
          <a:bodyPr lIns="91440" rIns="91440" anchor="ctr">
            <a:normAutofit/>
          </a:bodyPr>
          <a:lstStyle>
            <a:lvl1pPr marL="0" indent="0">
              <a:buNone/>
              <a:defRPr sz="2000" b="0" cap="all" baseline="0">
                <a:solidFill>
                  <a:schemeClr val="tx2"/>
                </a:solidFill>
                <a:latin typeface="Arial Narrow" panose="020B0606020202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93846" y="2582335"/>
            <a:ext cx="5441194" cy="3286760"/>
          </a:xfrm>
        </p:spPr>
        <p:txBody>
          <a:bodyPr/>
          <a:lstStyle>
            <a:lvl1pPr>
              <a:defRPr>
                <a:latin typeface="Arial Narrow" panose="020B0606020202030204" pitchFamily="34" charset="0"/>
              </a:defRPr>
            </a:lvl1pPr>
            <a:lvl2pPr>
              <a:defRPr>
                <a:latin typeface="Arial Narrow" panose="020B0606020202030204" pitchFamily="34" charset="0"/>
              </a:defRPr>
            </a:lvl2pPr>
            <a:lvl3pPr>
              <a:defRPr>
                <a:latin typeface="Arial Narrow" panose="020B0606020202030204" pitchFamily="34" charset="0"/>
              </a:defRPr>
            </a:lvl3pPr>
            <a:lvl4pPr>
              <a:defRPr>
                <a:latin typeface="Arial Narrow" panose="020B0606020202030204" pitchFamily="34" charset="0"/>
              </a:defRPr>
            </a:lvl4pPr>
            <a:lvl5pPr>
              <a:defRPr>
                <a:latin typeface="Arial Narrow" panose="020B0606020202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5380234" cy="736282"/>
          </a:xfrm>
        </p:spPr>
        <p:txBody>
          <a:bodyPr lIns="91440" rIns="91440" anchor="ctr">
            <a:normAutofit/>
          </a:bodyPr>
          <a:lstStyle>
            <a:lvl1pPr marL="0" indent="0">
              <a:buNone/>
              <a:defRPr sz="2000" b="0" cap="all" baseline="0">
                <a:solidFill>
                  <a:schemeClr val="tx2"/>
                </a:solidFill>
                <a:latin typeface="Arial Narrow" panose="020B0606020202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5391878" cy="3286760"/>
          </a:xfrm>
        </p:spPr>
        <p:txBody>
          <a:bodyPr/>
          <a:lstStyle>
            <a:lvl1pPr>
              <a:defRPr>
                <a:latin typeface="Arial Narrow" panose="020B0606020202030204" pitchFamily="34" charset="0"/>
              </a:defRPr>
            </a:lvl1pPr>
            <a:lvl2pPr>
              <a:defRPr>
                <a:latin typeface="Arial Narrow" panose="020B0606020202030204" pitchFamily="34" charset="0"/>
              </a:defRPr>
            </a:lvl2pPr>
            <a:lvl3pPr>
              <a:defRPr>
                <a:latin typeface="Arial Narrow" panose="020B0606020202030204" pitchFamily="34" charset="0"/>
              </a:defRPr>
            </a:lvl3pPr>
            <a:lvl4pPr>
              <a:defRPr>
                <a:latin typeface="Arial Narrow" panose="020B0606020202030204" pitchFamily="34" charset="0"/>
              </a:defRPr>
            </a:lvl4pPr>
            <a:lvl5pPr>
              <a:defRPr>
                <a:latin typeface="Arial Narrow" panose="020B0606020202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12/9/2024</a:t>
            </a:r>
          </a:p>
        </p:txBody>
      </p:sp>
      <p:sp>
        <p:nvSpPr>
          <p:cNvPr id="8" name="Footer Placeholder 7"/>
          <p:cNvSpPr>
            <a:spLocks noGrp="1"/>
          </p:cNvSpPr>
          <p:nvPr>
            <p:ph type="ftr" sz="quarter" idx="11"/>
          </p:nvPr>
        </p:nvSpPr>
        <p:spPr/>
        <p:txBody>
          <a:bodyPr/>
          <a:lstStyle/>
          <a:p>
            <a:r>
              <a:rPr lang="en-US"/>
              <a:t>California Department of Education</a:t>
            </a:r>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73187179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Date Placeholder 2"/>
          <p:cNvSpPr>
            <a:spLocks noGrp="1"/>
          </p:cNvSpPr>
          <p:nvPr>
            <p:ph type="dt" sz="half" idx="10"/>
          </p:nvPr>
        </p:nvSpPr>
        <p:spPr/>
        <p:txBody>
          <a:bodyPr/>
          <a:lstStyle/>
          <a:p>
            <a:r>
              <a:rPr lang="en-US"/>
              <a:t>12/9/2024</a:t>
            </a:r>
          </a:p>
        </p:txBody>
      </p:sp>
      <p:sp>
        <p:nvSpPr>
          <p:cNvPr id="4" name="Footer Placeholder 3"/>
          <p:cNvSpPr>
            <a:spLocks noGrp="1"/>
          </p:cNvSpPr>
          <p:nvPr>
            <p:ph type="ftr" sz="quarter" idx="11"/>
          </p:nvPr>
        </p:nvSpPr>
        <p:spPr>
          <a:xfrm>
            <a:off x="3937413" y="6459784"/>
            <a:ext cx="4822804" cy="365125"/>
          </a:xfrm>
        </p:spPr>
        <p:txBody>
          <a:bodyPr/>
          <a:lstStyle/>
          <a:p>
            <a:r>
              <a:rPr lang="en-US"/>
              <a:t>California Department of Education</a:t>
            </a:r>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2423788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34434" y="-33090"/>
            <a:ext cx="2891983" cy="6858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lvl="0"/>
            <a:endParaRPr lang="en-US"/>
          </a:p>
        </p:txBody>
      </p:sp>
      <p:sp>
        <p:nvSpPr>
          <p:cNvPr id="9" name="Rectangle 8"/>
          <p:cNvSpPr/>
          <p:nvPr/>
        </p:nvSpPr>
        <p:spPr>
          <a:xfrm>
            <a:off x="2921151" y="34417"/>
            <a:ext cx="64008" cy="6858000"/>
          </a:xfrm>
          <a:prstGeom prst="rect">
            <a:avLst/>
          </a:prstGeom>
          <a:solidFill>
            <a:srgbClr val="BDD6EE"/>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2265452" cy="2286000"/>
          </a:xfrm>
        </p:spPr>
        <p:txBody>
          <a:bodyPr anchor="b">
            <a:normAutofit/>
          </a:bodyPr>
          <a:lstStyle>
            <a:lvl1pPr>
              <a:defRPr sz="3000" b="0">
                <a:solidFill>
                  <a:srgbClr val="FFFFFF"/>
                </a:solidFill>
              </a:defRPr>
            </a:lvl1pPr>
          </a:lstStyle>
          <a:p>
            <a:r>
              <a:rPr lang="en-US"/>
              <a:t>Click to edit Master title style</a:t>
            </a:r>
          </a:p>
        </p:txBody>
      </p:sp>
      <p:sp>
        <p:nvSpPr>
          <p:cNvPr id="3" name="Content Placeholder 2"/>
          <p:cNvSpPr>
            <a:spLocks noGrp="1"/>
          </p:cNvSpPr>
          <p:nvPr>
            <p:ph idx="1"/>
          </p:nvPr>
        </p:nvSpPr>
        <p:spPr>
          <a:xfrm>
            <a:off x="3349183" y="731519"/>
            <a:ext cx="8250341" cy="5463797"/>
          </a:xfrm>
        </p:spPr>
        <p:txBody>
          <a:bodyPr/>
          <a:lstStyle>
            <a:lvl1pPr>
              <a:defRPr>
                <a:latin typeface="Arial Narrow" panose="020B0606020202030204" pitchFamily="34" charset="0"/>
              </a:defRPr>
            </a:lvl1pPr>
            <a:lvl2pPr>
              <a:defRPr>
                <a:latin typeface="Arial Narrow" panose="020B0606020202030204" pitchFamily="34" charset="0"/>
              </a:defRPr>
            </a:lvl2pPr>
            <a:lvl3pPr>
              <a:defRPr>
                <a:latin typeface="Arial Narrow" panose="020B0606020202030204" pitchFamily="34" charset="0"/>
              </a:defRPr>
            </a:lvl3pPr>
            <a:lvl4pPr>
              <a:defRPr>
                <a:latin typeface="Arial Narrow" panose="020B0606020202030204" pitchFamily="34" charset="0"/>
              </a:defRPr>
            </a:lvl4pPr>
            <a:lvl5pPr>
              <a:defRPr>
                <a:latin typeface="Arial Narrow" panose="020B0606020202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926080"/>
            <a:ext cx="2265452" cy="3379124"/>
          </a:xfrm>
        </p:spPr>
        <p:txBody>
          <a:bodyPr lIns="91440" rIns="91440">
            <a:normAutofit/>
          </a:bodyPr>
          <a:lstStyle>
            <a:lvl1pPr marL="0" indent="0">
              <a:buNone/>
              <a:defRPr sz="2400">
                <a:solidFill>
                  <a:srgbClr val="FFFFFF"/>
                </a:solidFill>
                <a:latin typeface="Arial Narrow" panose="020B0606020202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189687" y="6382494"/>
            <a:ext cx="2618510" cy="365125"/>
          </a:xfrm>
        </p:spPr>
        <p:txBody>
          <a:bodyPr/>
          <a:lstStyle>
            <a:lvl1pPr algn="l">
              <a:defRPr/>
            </a:lvl1pPr>
          </a:lstStyle>
          <a:p>
            <a:r>
              <a:rPr lang="en-US"/>
              <a:t>12/9/2024</a:t>
            </a: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a:t>California Department of Education</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a:p>
        </p:txBody>
      </p:sp>
    </p:spTree>
    <p:extLst>
      <p:ext uri="{BB962C8B-B14F-4D97-AF65-F5344CB8AC3E}">
        <p14:creationId xmlns:p14="http://schemas.microsoft.com/office/powerpoint/2010/main" val="1886324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587994" y="285850"/>
            <a:ext cx="11021414"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597254" y="1880458"/>
            <a:ext cx="11021414"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latin typeface="Arial Narrow" panose="020B0606020202030204" pitchFamily="34" charset="0"/>
              </a:defRPr>
            </a:lvl1pPr>
          </a:lstStyle>
          <a:p>
            <a:r>
              <a:rPr lang="en-US"/>
              <a:t>12/9/2024</a:t>
            </a: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latin typeface="Arial Narrow" panose="020B0606020202030204" pitchFamily="34" charset="0"/>
              </a:defRPr>
            </a:lvl1pPr>
          </a:lstStyle>
          <a:p>
            <a:r>
              <a:rPr lang="en-US"/>
              <a:t>California Department of Education</a:t>
            </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2400">
                <a:solidFill>
                  <a:srgbClr val="FFFFFF"/>
                </a:solidFill>
                <a:latin typeface="Arial" panose="020B0604020202020204" pitchFamily="34" charset="0"/>
                <a:cs typeface="Arial" panose="020B0604020202020204" pitchFamily="34" charset="0"/>
              </a:defRPr>
            </a:lvl1pPr>
          </a:lstStyle>
          <a:p>
            <a:fld id="{4FAB73BC-B049-4115-A692-8D63A059BFB8}"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5508038"/>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85" r:id="rId4"/>
    <p:sldLayoutId id="2147483778" r:id="rId5"/>
    <p:sldLayoutId id="2147483784" r:id="rId6"/>
    <p:sldLayoutId id="2147483779" r:id="rId7"/>
    <p:sldLayoutId id="2147483780" r:id="rId8"/>
    <p:sldLayoutId id="2147483782" r:id="rId9"/>
    <p:sldLayoutId id="2147483783" r:id="rId10"/>
  </p:sldLayoutIdLst>
  <p:hf hdr="0" ftr="0" dt="0"/>
  <p:txStyles>
    <p:titleStyle>
      <a:lvl1pPr algn="l" defTabSz="914400" rtl="0" eaLnBrk="1" latinLnBrk="0" hangingPunct="1">
        <a:lnSpc>
          <a:spcPct val="85000"/>
        </a:lnSpc>
        <a:spcBef>
          <a:spcPct val="0"/>
        </a:spcBef>
        <a:buNone/>
        <a:defRPr sz="5400" kern="1200" spc="-50" baseline="0">
          <a:solidFill>
            <a:schemeClr val="tx1">
              <a:lumMod val="75000"/>
              <a:lumOff val="25000"/>
            </a:schemeClr>
          </a:solidFill>
          <a:latin typeface="Arial" panose="020B0604020202020204" pitchFamily="34" charset="0"/>
          <a:ea typeface="+mj-ea"/>
          <a:cs typeface="Arial" panose="020B0604020202020204" pitchFamily="34" charset="0"/>
        </a:defRPr>
      </a:lvl1pPr>
    </p:titleStyle>
    <p:bodyStyle>
      <a:lvl1pPr marL="176213" indent="-176213" algn="l" defTabSz="914400" rtl="0" eaLnBrk="1" latinLnBrk="0" hangingPunct="1">
        <a:lnSpc>
          <a:spcPct val="90000"/>
        </a:lnSpc>
        <a:spcBef>
          <a:spcPts val="1200"/>
        </a:spcBef>
        <a:spcAft>
          <a:spcPts val="200"/>
        </a:spcAft>
        <a:buClr>
          <a:schemeClr val="tx1">
            <a:lumMod val="75000"/>
            <a:lumOff val="25000"/>
          </a:schemeClr>
        </a:buClr>
        <a:buSzPct val="100000"/>
        <a:buFont typeface="Arial" panose="020B0604020202020204" pitchFamily="34" charset="0"/>
        <a:buChar char="•"/>
        <a:defRPr sz="2400" kern="1200">
          <a:solidFill>
            <a:schemeClr val="tx1">
              <a:lumMod val="75000"/>
              <a:lumOff val="25000"/>
            </a:schemeClr>
          </a:solidFill>
          <a:latin typeface="Arial" panose="020B0604020202020204" pitchFamily="34" charset="0"/>
          <a:ea typeface="+mn-ea"/>
          <a:cs typeface="Arial" panose="020B0604020202020204" pitchFamily="34" charset="0"/>
        </a:defRPr>
      </a:lvl1pPr>
      <a:lvl2pPr marL="384048" indent="-182880" algn="l" defTabSz="914400" rtl="0" eaLnBrk="1" latinLnBrk="0" hangingPunct="1">
        <a:lnSpc>
          <a:spcPct val="90000"/>
        </a:lnSpc>
        <a:spcBef>
          <a:spcPts val="200"/>
        </a:spcBef>
        <a:spcAft>
          <a:spcPts val="400"/>
        </a:spcAft>
        <a:buClr>
          <a:schemeClr val="tx1">
            <a:lumMod val="75000"/>
            <a:lumOff val="25000"/>
          </a:schemeClr>
        </a:buClr>
        <a:buFont typeface="Arial" panose="020B0604020202020204" pitchFamily="34" charset="0"/>
        <a:buChar char="•"/>
        <a:defRPr sz="2400" kern="1200">
          <a:solidFill>
            <a:schemeClr val="tx1">
              <a:lumMod val="75000"/>
              <a:lumOff val="25000"/>
            </a:schemeClr>
          </a:solidFill>
          <a:latin typeface="Arial" panose="020B0604020202020204" pitchFamily="34" charset="0"/>
          <a:ea typeface="+mn-ea"/>
          <a:cs typeface="Arial" panose="020B0604020202020204" pitchFamily="34" charset="0"/>
        </a:defRPr>
      </a:lvl2pPr>
      <a:lvl3pPr marL="566928" indent="-182880" algn="l" defTabSz="914400" rtl="0" eaLnBrk="1" latinLnBrk="0" hangingPunct="1">
        <a:lnSpc>
          <a:spcPct val="90000"/>
        </a:lnSpc>
        <a:spcBef>
          <a:spcPts val="200"/>
        </a:spcBef>
        <a:spcAft>
          <a:spcPts val="400"/>
        </a:spcAft>
        <a:buClr>
          <a:schemeClr val="tx1">
            <a:lumMod val="75000"/>
            <a:lumOff val="25000"/>
          </a:schemeClr>
        </a:buClr>
        <a:buFont typeface="Arial" panose="020B0604020202020204" pitchFamily="34" charset="0"/>
        <a:buChar char="•"/>
        <a:defRPr sz="2400" kern="1200">
          <a:solidFill>
            <a:schemeClr val="tx1">
              <a:lumMod val="75000"/>
              <a:lumOff val="25000"/>
            </a:schemeClr>
          </a:solidFill>
          <a:latin typeface="Arial" panose="020B0604020202020204" pitchFamily="34" charset="0"/>
          <a:ea typeface="+mn-ea"/>
          <a:cs typeface="Arial" panose="020B0604020202020204" pitchFamily="34" charset="0"/>
        </a:defRPr>
      </a:lvl3pPr>
      <a:lvl4pPr marL="749808" indent="-182880" algn="l" defTabSz="914400" rtl="0" eaLnBrk="1" latinLnBrk="0" hangingPunct="1">
        <a:lnSpc>
          <a:spcPct val="90000"/>
        </a:lnSpc>
        <a:spcBef>
          <a:spcPts val="200"/>
        </a:spcBef>
        <a:spcAft>
          <a:spcPts val="400"/>
        </a:spcAft>
        <a:buClr>
          <a:schemeClr val="tx1">
            <a:lumMod val="75000"/>
            <a:lumOff val="25000"/>
          </a:schemeClr>
        </a:buClr>
        <a:buFont typeface="Arial" panose="020B0604020202020204" pitchFamily="34" charset="0"/>
        <a:buChar char="•"/>
        <a:defRPr sz="2400" kern="1200">
          <a:solidFill>
            <a:schemeClr val="tx1">
              <a:lumMod val="75000"/>
              <a:lumOff val="25000"/>
            </a:schemeClr>
          </a:solidFill>
          <a:latin typeface="Arial" panose="020B0604020202020204" pitchFamily="34" charset="0"/>
          <a:ea typeface="+mn-ea"/>
          <a:cs typeface="Arial" panose="020B0604020202020204" pitchFamily="34" charset="0"/>
        </a:defRPr>
      </a:lvl4pPr>
      <a:lvl5pPr marL="932688" indent="-182880" algn="l" defTabSz="914400" rtl="0" eaLnBrk="1" latinLnBrk="0" hangingPunct="1">
        <a:lnSpc>
          <a:spcPct val="90000"/>
        </a:lnSpc>
        <a:spcBef>
          <a:spcPts val="200"/>
        </a:spcBef>
        <a:spcAft>
          <a:spcPts val="400"/>
        </a:spcAft>
        <a:buClr>
          <a:schemeClr val="tx1">
            <a:lumMod val="75000"/>
            <a:lumOff val="25000"/>
          </a:schemeClr>
        </a:buClr>
        <a:buFont typeface="Arial" panose="020B0604020202020204" pitchFamily="34" charset="0"/>
        <a:buChar char="•"/>
        <a:defRPr sz="2400" kern="1200">
          <a:solidFill>
            <a:schemeClr val="tx1">
              <a:lumMod val="75000"/>
              <a:lumOff val="25000"/>
            </a:schemeClr>
          </a:solidFill>
          <a:latin typeface="Arial" panose="020B0604020202020204" pitchFamily="34" charset="0"/>
          <a:ea typeface="+mn-ea"/>
          <a:cs typeface="Arial" panose="020B0604020202020204" pitchFamily="34"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12">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s://www.rawpixel.com/board/262245/education-images"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cde.ca.gov/re/lc/documents/lcffprioritiessummary.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www.cde.ca.gov/re/lc/documents/lcapactiontables2024.xlsx" TargetMode="External"/><Relationship Id="rId2" Type="http://schemas.openxmlformats.org/officeDocument/2006/relationships/hyperlink" Target="https://www.cde.ca.gov/re/lc/documents/adoptedlcaptemplate2025.docx" TargetMode="External"/><Relationship Id="rId1" Type="http://schemas.openxmlformats.org/officeDocument/2006/relationships/slideLayout" Target="../slideLayouts/slideLayout2.xml"/><Relationship Id="rId4" Type="http://schemas.openxmlformats.org/officeDocument/2006/relationships/hyperlink" Target="https://www.cde.ca.gov/re/lc/documents/budgetoverviewparent2025.xlsx"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3" Type="http://schemas.openxmlformats.org/officeDocument/2006/relationships/hyperlink" Target="https://www.cde.ca.gov/re/lc/lcapdevresources.asp" TargetMode="External"/><Relationship Id="rId2" Type="http://schemas.openxmlformats.org/officeDocument/2006/relationships/hyperlink" Target="https://www.cde.ca.gov/re/lc/" TargetMode="External"/><Relationship Id="rId1" Type="http://schemas.openxmlformats.org/officeDocument/2006/relationships/slideLayout" Target="../slideLayouts/slideLayout2.xml"/><Relationship Id="rId6" Type="http://schemas.openxmlformats.org/officeDocument/2006/relationships/hyperlink" Target="https://www.cde.ca.gov/fg/aa/lc/equitymultiplier.asp" TargetMode="External"/><Relationship Id="rId5" Type="http://schemas.openxmlformats.org/officeDocument/2006/relationships/hyperlink" Target="https://www.caschooldashboard.org/" TargetMode="External"/><Relationship Id="rId4" Type="http://schemas.openxmlformats.org/officeDocument/2006/relationships/hyperlink" Target="https://www.cde.ca.gov/re/lc/documents/lcffprioritiessummary.docx&#8203;" TargetMode="External"/></Relationships>
</file>

<file path=ppt/slides/_rels/slide61.xml.rels><?xml version="1.0" encoding="UTF-8" standalone="yes"?>
<Relationships xmlns="http://schemas.openxmlformats.org/package/2006/relationships"><Relationship Id="rId3" Type="http://schemas.openxmlformats.org/officeDocument/2006/relationships/hyperlink" Target="https://www.cde.ca.gov/fg/aa/lc/tuesdaysat2.asp" TargetMode="External"/><Relationship Id="rId2" Type="http://schemas.openxmlformats.org/officeDocument/2006/relationships/hyperlink" Target="mailto:LCFF@cde.ca.gov"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954E7-70D6-F325-3A2F-36E27B596FB9}"/>
              </a:ext>
            </a:extLst>
          </p:cNvPr>
          <p:cNvSpPr>
            <a:spLocks noGrp="1"/>
          </p:cNvSpPr>
          <p:nvPr>
            <p:ph type="ctrTitle"/>
          </p:nvPr>
        </p:nvSpPr>
        <p:spPr/>
        <p:txBody>
          <a:bodyPr/>
          <a:lstStyle/>
          <a:p>
            <a:r>
              <a:rPr lang="en-US" dirty="0">
                <a:latin typeface="Arial" panose="020B0604020202020204" pitchFamily="34" charset="0"/>
                <a:cs typeface="Arial" panose="020B0604020202020204" pitchFamily="34" charset="0"/>
              </a:rPr>
              <a:t>Goals and Actions</a:t>
            </a:r>
          </a:p>
        </p:txBody>
      </p:sp>
      <p:sp>
        <p:nvSpPr>
          <p:cNvPr id="3" name="Content Placeholder 2">
            <a:extLst>
              <a:ext uri="{FF2B5EF4-FFF2-40B4-BE49-F238E27FC236}">
                <a16:creationId xmlns:a16="http://schemas.microsoft.com/office/drawing/2014/main" id="{EBD498DE-F920-9909-6D79-9DE0F8DF0C38}"/>
              </a:ext>
            </a:extLst>
          </p:cNvPr>
          <p:cNvSpPr>
            <a:spLocks noGrp="1"/>
          </p:cNvSpPr>
          <p:nvPr>
            <p:ph sz="quarter" idx="13"/>
          </p:nvPr>
        </p:nvSpPr>
        <p:spPr>
          <a:xfrm>
            <a:off x="1097280" y="4410456"/>
            <a:ext cx="10058400" cy="1315276"/>
          </a:xfrm>
        </p:spPr>
        <p:txBody>
          <a:bodyPr>
            <a:normAutofit fontScale="92500" lnSpcReduction="20000"/>
          </a:bodyPr>
          <a:lstStyle/>
          <a:p>
            <a:pPr marL="0" indent="0">
              <a:buNone/>
            </a:pPr>
            <a:r>
              <a:rPr lang="en-US" sz="2600" dirty="0">
                <a:latin typeface="Arial" panose="020B0604020202020204" pitchFamily="34" charset="0"/>
              </a:rPr>
              <a:t>In The 2025–26 Local Control and Accountability Plan (LCAP)</a:t>
            </a:r>
          </a:p>
          <a:p>
            <a:pPr marL="0" indent="0">
              <a:buNone/>
            </a:pPr>
            <a:r>
              <a:rPr lang="en-US" sz="2600" dirty="0">
                <a:latin typeface="Arial" panose="020B0604020202020204" pitchFamily="34" charset="0"/>
              </a:rPr>
              <a:t>December 12, 2024</a:t>
            </a:r>
          </a:p>
          <a:p>
            <a:pPr marL="0" indent="0">
              <a:buNone/>
            </a:pPr>
            <a:r>
              <a:rPr lang="en-US" sz="2600" dirty="0">
                <a:latin typeface="Arial" panose="020B0604020202020204" pitchFamily="34" charset="0"/>
              </a:rPr>
              <a:t>California Department of Education (CDE)</a:t>
            </a:r>
            <a:endParaRPr lang="en-US" dirty="0">
              <a:latin typeface="Arial" panose="020B0604020202020204" pitchFamily="34" charset="0"/>
            </a:endParaRPr>
          </a:p>
        </p:txBody>
      </p:sp>
    </p:spTree>
    <p:extLst>
      <p:ext uri="{BB962C8B-B14F-4D97-AF65-F5344CB8AC3E}">
        <p14:creationId xmlns:p14="http://schemas.microsoft.com/office/powerpoint/2010/main" val="2998772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3C717-D954-AB66-9B5B-02824AD1D715}"/>
              </a:ext>
            </a:extLst>
          </p:cNvPr>
          <p:cNvSpPr>
            <a:spLocks noGrp="1"/>
          </p:cNvSpPr>
          <p:nvPr>
            <p:ph type="title"/>
          </p:nvPr>
        </p:nvSpPr>
        <p:spPr>
          <a:xfrm>
            <a:off x="136477" y="731519"/>
            <a:ext cx="2743200" cy="4100090"/>
          </a:xfrm>
        </p:spPr>
        <p:txBody>
          <a:bodyPr>
            <a:noAutofit/>
          </a:bodyPr>
          <a:lstStyle/>
          <a:p>
            <a:r>
              <a:rPr lang="en-US" sz="3600" dirty="0">
                <a:solidFill>
                  <a:srgbClr val="FFFFFF"/>
                </a:solidFill>
                <a:cs typeface="Arial"/>
              </a:rPr>
              <a:t>LCAP Function: </a:t>
            </a:r>
            <a:br>
              <a:rPr lang="en-US" sz="3600" dirty="0">
                <a:solidFill>
                  <a:srgbClr val="FFFFFF"/>
                </a:solidFill>
                <a:cs typeface="Arial"/>
              </a:rPr>
            </a:br>
            <a:br>
              <a:rPr lang="en-US" sz="3600" dirty="0">
                <a:solidFill>
                  <a:srgbClr val="FFFFFF"/>
                </a:solidFill>
                <a:cs typeface="Arial"/>
              </a:rPr>
            </a:br>
            <a:r>
              <a:rPr lang="en-US" sz="3600" dirty="0">
                <a:solidFill>
                  <a:srgbClr val="FFFFFF"/>
                </a:solidFill>
                <a:cs typeface="Arial"/>
              </a:rPr>
              <a:t>Meaningful Engagement of Educational Partners</a:t>
            </a:r>
            <a:endParaRPr lang="en-US" sz="3600" dirty="0"/>
          </a:p>
        </p:txBody>
      </p:sp>
      <p:sp>
        <p:nvSpPr>
          <p:cNvPr id="3" name="Content Placeholder 2">
            <a:extLst>
              <a:ext uri="{FF2B5EF4-FFF2-40B4-BE49-F238E27FC236}">
                <a16:creationId xmlns:a16="http://schemas.microsoft.com/office/drawing/2014/main" id="{305C0FA6-4E9E-E315-1F0C-DE5E72CCBAA2}"/>
              </a:ext>
            </a:extLst>
          </p:cNvPr>
          <p:cNvSpPr>
            <a:spLocks noGrp="1"/>
          </p:cNvSpPr>
          <p:nvPr>
            <p:ph idx="1"/>
          </p:nvPr>
        </p:nvSpPr>
        <p:spPr/>
        <p:txBody>
          <a:bodyPr/>
          <a:lstStyle/>
          <a:p>
            <a:r>
              <a:rPr lang="en-US" sz="2400" dirty="0">
                <a:latin typeface="Arial" panose="020B0604020202020204" pitchFamily="34" charset="0"/>
              </a:rPr>
              <a:t>The LCAP development process should result in an LCAP that reflects decisions made through meaningful engagement (California </a:t>
            </a:r>
            <a:r>
              <a:rPr lang="en-US" sz="2400" i="1" dirty="0">
                <a:latin typeface="Arial" panose="020B0604020202020204" pitchFamily="34" charset="0"/>
              </a:rPr>
              <a:t>Education Code </a:t>
            </a:r>
            <a:r>
              <a:rPr lang="en-US" sz="2400" dirty="0">
                <a:latin typeface="Arial" panose="020B0604020202020204" pitchFamily="34" charset="0"/>
              </a:rPr>
              <a:t>[</a:t>
            </a:r>
            <a:r>
              <a:rPr lang="en-US" sz="2400" i="1" dirty="0">
                <a:latin typeface="Arial" panose="020B0604020202020204" pitchFamily="34" charset="0"/>
              </a:rPr>
              <a:t>EC]</a:t>
            </a:r>
            <a:r>
              <a:rPr lang="en-US" sz="2400" dirty="0">
                <a:latin typeface="Arial" panose="020B0604020202020204" pitchFamily="34" charset="0"/>
              </a:rPr>
              <a:t> Section 52064[e][1]). Local educational partners possess valuable perspectives and insights about an LEA's programs and services.</a:t>
            </a:r>
          </a:p>
          <a:p>
            <a:endParaRPr lang="en-US" dirty="0">
              <a:latin typeface="Arial" panose="020B0604020202020204" pitchFamily="34" charset="0"/>
            </a:endParaRPr>
          </a:p>
          <a:p>
            <a:r>
              <a:rPr lang="en-US" sz="2400" dirty="0">
                <a:latin typeface="Arial" panose="020B0604020202020204" pitchFamily="34" charset="0"/>
              </a:rPr>
              <a:t>Effective strategic planning will incorporate these perspectives and insights in order to identify potential goals and actions to be included in the LCAP.</a:t>
            </a:r>
            <a:endParaRPr lang="en-US" dirty="0">
              <a:latin typeface="Arial" panose="020B0604020202020204" pitchFamily="34" charset="0"/>
            </a:endParaRPr>
          </a:p>
        </p:txBody>
      </p:sp>
      <p:sp>
        <p:nvSpPr>
          <p:cNvPr id="6" name="Slide Number Placeholder 5">
            <a:extLst>
              <a:ext uri="{FF2B5EF4-FFF2-40B4-BE49-F238E27FC236}">
                <a16:creationId xmlns:a16="http://schemas.microsoft.com/office/drawing/2014/main" id="{4FF5ADA0-C158-7269-50CA-0D7D86F4E24C}"/>
              </a:ext>
            </a:extLst>
          </p:cNvPr>
          <p:cNvSpPr>
            <a:spLocks noGrp="1"/>
          </p:cNvSpPr>
          <p:nvPr>
            <p:ph type="sldNum" sz="quarter" idx="12"/>
          </p:nvPr>
        </p:nvSpPr>
        <p:spPr/>
        <p:txBody>
          <a:bodyPr/>
          <a:lstStyle/>
          <a:p>
            <a:fld id="{4FAB73BC-B049-4115-A692-8D63A059BFB8}" type="slidenum">
              <a:rPr lang="en-US" smtClean="0"/>
              <a:pPr/>
              <a:t>10</a:t>
            </a:fld>
            <a:endParaRPr lang="en-US"/>
          </a:p>
        </p:txBody>
      </p:sp>
    </p:spTree>
    <p:extLst>
      <p:ext uri="{BB962C8B-B14F-4D97-AF65-F5344CB8AC3E}">
        <p14:creationId xmlns:p14="http://schemas.microsoft.com/office/powerpoint/2010/main" val="1721957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1F3FC-FA38-18E9-C3EF-83030AF8B987}"/>
              </a:ext>
            </a:extLst>
          </p:cNvPr>
          <p:cNvSpPr>
            <a:spLocks noGrp="1"/>
          </p:cNvSpPr>
          <p:nvPr>
            <p:ph type="title"/>
          </p:nvPr>
        </p:nvSpPr>
        <p:spPr>
          <a:xfrm>
            <a:off x="0" y="594358"/>
            <a:ext cx="2987040" cy="3754121"/>
          </a:xfrm>
        </p:spPr>
        <p:txBody>
          <a:bodyPr>
            <a:noAutofit/>
          </a:bodyPr>
          <a:lstStyle/>
          <a:p>
            <a:r>
              <a:rPr lang="en-US" sz="3600" dirty="0">
                <a:solidFill>
                  <a:srgbClr val="FFFFFF"/>
                </a:solidFill>
                <a:cs typeface="Arial"/>
              </a:rPr>
              <a:t>LCAP Function: </a:t>
            </a:r>
            <a:br>
              <a:rPr lang="en-US" sz="3600" dirty="0">
                <a:solidFill>
                  <a:srgbClr val="FFFFFF"/>
                </a:solidFill>
                <a:cs typeface="Arial"/>
              </a:rPr>
            </a:br>
            <a:br>
              <a:rPr lang="en-US" sz="3600" dirty="0">
                <a:solidFill>
                  <a:srgbClr val="FFFFFF"/>
                </a:solidFill>
                <a:cs typeface="Arial"/>
              </a:rPr>
            </a:br>
            <a:r>
              <a:rPr lang="en-US" sz="3200" dirty="0">
                <a:solidFill>
                  <a:srgbClr val="FFFFFF"/>
                </a:solidFill>
                <a:cs typeface="Arial"/>
              </a:rPr>
              <a:t>Comprehensive Strategic Planning</a:t>
            </a:r>
            <a:endParaRPr lang="en-US" sz="3200" dirty="0"/>
          </a:p>
        </p:txBody>
      </p:sp>
      <p:sp>
        <p:nvSpPr>
          <p:cNvPr id="3" name="Content Placeholder 2">
            <a:extLst>
              <a:ext uri="{FF2B5EF4-FFF2-40B4-BE49-F238E27FC236}">
                <a16:creationId xmlns:a16="http://schemas.microsoft.com/office/drawing/2014/main" id="{4BBDDF9C-75E2-DA6F-1441-09B2293BDF28}"/>
              </a:ext>
            </a:extLst>
          </p:cNvPr>
          <p:cNvSpPr>
            <a:spLocks noGrp="1"/>
          </p:cNvSpPr>
          <p:nvPr>
            <p:ph idx="1"/>
          </p:nvPr>
        </p:nvSpPr>
        <p:spPr/>
        <p:txBody>
          <a:bodyPr/>
          <a:lstStyle/>
          <a:p>
            <a:pPr lvl="0"/>
            <a:r>
              <a:rPr lang="en-US" sz="2400" kern="1200" dirty="0">
                <a:latin typeface="Arial" panose="020B0604020202020204" pitchFamily="34" charset="0"/>
              </a:rPr>
              <a:t>The process of developing and annually updating the LCAP shall support comprehensive strategic planning across the state priorities</a:t>
            </a:r>
            <a:r>
              <a:rPr lang="en-US" sz="2400" i="1" kern="1200" dirty="0">
                <a:latin typeface="Arial" panose="020B0604020202020204" pitchFamily="34" charset="0"/>
              </a:rPr>
              <a:t>, </a:t>
            </a:r>
            <a:r>
              <a:rPr lang="en-US" sz="2400" kern="1200" dirty="0">
                <a:latin typeface="Arial" panose="020B0604020202020204" pitchFamily="34" charset="0"/>
              </a:rPr>
              <a:t>particularly to address and reduce disparities in opportunities and outcomes between student groups indicated by the California School Dashboard; and any local priorities identified through engagement with local educational partners.  [</a:t>
            </a:r>
            <a:r>
              <a:rPr lang="en-US" sz="2400" i="1" kern="1200" dirty="0">
                <a:latin typeface="Arial" panose="020B0604020202020204" pitchFamily="34" charset="0"/>
              </a:rPr>
              <a:t>EC</a:t>
            </a:r>
            <a:r>
              <a:rPr lang="en-US" dirty="0">
                <a:latin typeface="Arial" panose="020B0604020202020204" pitchFamily="34" charset="0"/>
              </a:rPr>
              <a:t> Section </a:t>
            </a:r>
            <a:r>
              <a:rPr lang="en-US" sz="2400" kern="1200" dirty="0">
                <a:latin typeface="Arial" panose="020B0604020202020204" pitchFamily="34" charset="0"/>
              </a:rPr>
              <a:t>52064(e)(1)]</a:t>
            </a:r>
          </a:p>
          <a:p>
            <a:pPr lvl="0"/>
            <a:r>
              <a:rPr lang="en-US" sz="2400" dirty="0">
                <a:latin typeface="Arial" panose="020B0604020202020204" pitchFamily="34" charset="0"/>
              </a:rPr>
              <a:t>Strategic planning that is comprehensive connects budgetary decisions to teaching and learning performance data. </a:t>
            </a:r>
            <a:endParaRPr lang="en-US" dirty="0">
              <a:latin typeface="Arial" panose="020B0604020202020204" pitchFamily="34" charset="0"/>
            </a:endParaRPr>
          </a:p>
        </p:txBody>
      </p:sp>
      <p:sp>
        <p:nvSpPr>
          <p:cNvPr id="6" name="Slide Number Placeholder 5">
            <a:extLst>
              <a:ext uri="{FF2B5EF4-FFF2-40B4-BE49-F238E27FC236}">
                <a16:creationId xmlns:a16="http://schemas.microsoft.com/office/drawing/2014/main" id="{EBC6ACE9-7E83-AC1F-461B-C0EF935D5188}"/>
              </a:ext>
            </a:extLst>
          </p:cNvPr>
          <p:cNvSpPr>
            <a:spLocks noGrp="1"/>
          </p:cNvSpPr>
          <p:nvPr>
            <p:ph type="sldNum" sz="quarter" idx="12"/>
          </p:nvPr>
        </p:nvSpPr>
        <p:spPr/>
        <p:txBody>
          <a:bodyPr/>
          <a:lstStyle/>
          <a:p>
            <a:fld id="{4FAB73BC-B049-4115-A692-8D63A059BFB8}" type="slidenum">
              <a:rPr lang="en-US" smtClean="0"/>
              <a:pPr/>
              <a:t>11</a:t>
            </a:fld>
            <a:endParaRPr lang="en-US"/>
          </a:p>
        </p:txBody>
      </p:sp>
    </p:spTree>
    <p:extLst>
      <p:ext uri="{BB962C8B-B14F-4D97-AF65-F5344CB8AC3E}">
        <p14:creationId xmlns:p14="http://schemas.microsoft.com/office/powerpoint/2010/main" val="2887829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563B0-B6EC-81F0-9DD6-2E1A09799E83}"/>
              </a:ext>
            </a:extLst>
          </p:cNvPr>
          <p:cNvSpPr>
            <a:spLocks noGrp="1"/>
          </p:cNvSpPr>
          <p:nvPr>
            <p:ph type="title"/>
          </p:nvPr>
        </p:nvSpPr>
        <p:spPr>
          <a:xfrm>
            <a:off x="0" y="190098"/>
            <a:ext cx="2926080" cy="4422542"/>
          </a:xfrm>
        </p:spPr>
        <p:txBody>
          <a:bodyPr>
            <a:noAutofit/>
          </a:bodyPr>
          <a:lstStyle/>
          <a:p>
            <a:r>
              <a:rPr lang="en-US" sz="3600" dirty="0">
                <a:latin typeface="Arial"/>
                <a:cs typeface="Arial"/>
              </a:rPr>
              <a:t>LCAP Function:</a:t>
            </a:r>
            <a:br>
              <a:rPr lang="en-US" sz="3600" dirty="0">
                <a:latin typeface="Arial"/>
                <a:cs typeface="Arial"/>
              </a:rPr>
            </a:br>
            <a:br>
              <a:rPr lang="en-US" sz="3600" dirty="0">
                <a:latin typeface="Arial"/>
                <a:cs typeface="Arial"/>
              </a:rPr>
            </a:br>
            <a:r>
              <a:rPr lang="en-US" sz="3600" dirty="0">
                <a:latin typeface="Arial"/>
                <a:cs typeface="Arial"/>
              </a:rPr>
              <a:t>Accountability and Compliance </a:t>
            </a:r>
            <a:endParaRPr lang="en-US" sz="3600" dirty="0"/>
          </a:p>
        </p:txBody>
      </p:sp>
      <p:sp>
        <p:nvSpPr>
          <p:cNvPr id="3" name="Content Placeholder 2">
            <a:extLst>
              <a:ext uri="{FF2B5EF4-FFF2-40B4-BE49-F238E27FC236}">
                <a16:creationId xmlns:a16="http://schemas.microsoft.com/office/drawing/2014/main" id="{D990CE50-A302-156D-697B-0B6125C37F65}"/>
              </a:ext>
            </a:extLst>
          </p:cNvPr>
          <p:cNvSpPr>
            <a:spLocks noGrp="1"/>
          </p:cNvSpPr>
          <p:nvPr>
            <p:ph idx="1"/>
          </p:nvPr>
        </p:nvSpPr>
        <p:spPr>
          <a:xfrm>
            <a:off x="3164254" y="190098"/>
            <a:ext cx="8671367" cy="6634811"/>
          </a:xfrm>
        </p:spPr>
        <p:txBody>
          <a:bodyPr vert="horz" lIns="45720" tIns="45720" rIns="45720" bIns="45720" rtlCol="0" anchor="t">
            <a:noAutofit/>
          </a:bodyPr>
          <a:lstStyle/>
          <a:p>
            <a:pPr marL="171450" indent="-171450">
              <a:lnSpc>
                <a:spcPct val="100000"/>
              </a:lnSpc>
              <a:spcBef>
                <a:spcPts val="0"/>
              </a:spcBef>
              <a:spcAft>
                <a:spcPts val="0"/>
              </a:spcAft>
              <a:buFont typeface="Arial,Sans-Serif" panose="020B0604020202020204" pitchFamily="34" charset="0"/>
            </a:pPr>
            <a:r>
              <a:rPr lang="en-US" dirty="0">
                <a:latin typeface="Arial" panose="020B0604020202020204" pitchFamily="34" charset="0"/>
              </a:rPr>
              <a:t>The LCAP serves an important accountability function because the nature of some LCAP template sections require LEAs to show that they have complied with various requirements specified in the LCFF statutes and regulations, including but not limited to:</a:t>
            </a:r>
          </a:p>
          <a:p>
            <a:pPr marL="543560" lvl="1" indent="-342900">
              <a:lnSpc>
                <a:spcPct val="100000"/>
              </a:lnSpc>
              <a:spcBef>
                <a:spcPts val="0"/>
              </a:spcBef>
              <a:spcAft>
                <a:spcPts val="0"/>
              </a:spcAft>
            </a:pPr>
            <a:r>
              <a:rPr lang="en-US" dirty="0">
                <a:latin typeface="Arial" panose="020B0604020202020204" pitchFamily="34" charset="0"/>
              </a:rPr>
              <a:t>Meeting the increased or improved services requirement </a:t>
            </a:r>
          </a:p>
          <a:p>
            <a:pPr marL="543560" lvl="1" indent="-342900">
              <a:lnSpc>
                <a:spcPct val="100000"/>
              </a:lnSpc>
              <a:spcBef>
                <a:spcPts val="0"/>
              </a:spcBef>
              <a:spcAft>
                <a:spcPts val="0"/>
              </a:spcAft>
            </a:pPr>
            <a:r>
              <a:rPr lang="en-US" dirty="0">
                <a:latin typeface="Arial" panose="020B0604020202020204" pitchFamily="34" charset="0"/>
              </a:rPr>
              <a:t>Establishing goals, supported by actions and related expenditures, that address the statutory priority areas and statutory metrics. The LCAP must provide a description of the annual goals, for all students and each subgroup of pupils to be achieved for each of the state priorities. </a:t>
            </a:r>
          </a:p>
          <a:p>
            <a:pPr marL="543560" lvl="1" indent="-342900">
              <a:lnSpc>
                <a:spcPct val="100000"/>
              </a:lnSpc>
              <a:spcBef>
                <a:spcPts val="0"/>
              </a:spcBef>
              <a:spcAft>
                <a:spcPts val="0"/>
              </a:spcAft>
            </a:pPr>
            <a:r>
              <a:rPr lang="en-US" dirty="0">
                <a:effectLst/>
                <a:latin typeface="Arial" panose="020B0604020202020204" pitchFamily="34" charset="0"/>
              </a:rPr>
              <a:t>Annually reviewing and updating the LCAP to reflect progress toward the goals</a:t>
            </a:r>
            <a:r>
              <a:rPr lang="en-US" dirty="0">
                <a:latin typeface="Arial" panose="020B0604020202020204" pitchFamily="34" charset="0"/>
              </a:rPr>
              <a:t>.</a:t>
            </a:r>
          </a:p>
          <a:p>
            <a:pPr marL="543560" lvl="1" indent="-342900">
              <a:lnSpc>
                <a:spcPct val="100000"/>
              </a:lnSpc>
              <a:spcBef>
                <a:spcPts val="0"/>
              </a:spcBef>
              <a:spcAft>
                <a:spcPts val="0"/>
              </a:spcAft>
            </a:pPr>
            <a:r>
              <a:rPr lang="en-US" dirty="0">
                <a:effectLst/>
                <a:latin typeface="Arial" panose="020B0604020202020204" pitchFamily="34" charset="0"/>
              </a:rPr>
              <a:t>Ensuring that all increases attributable to supplemental and concentration grant calculations, including concentration grant add-on funding and/or LCFF carryover, are reflected in the LCAP</a:t>
            </a:r>
            <a:r>
              <a:rPr lang="en-US" dirty="0">
                <a:latin typeface="Arial" panose="020B0604020202020204" pitchFamily="34" charset="0"/>
              </a:rPr>
              <a:t>.</a:t>
            </a:r>
            <a:endParaRPr lang="en-US" dirty="0">
              <a:effectLst/>
              <a:latin typeface="Arial" panose="020B0604020202020204" pitchFamily="34" charset="0"/>
            </a:endParaRPr>
          </a:p>
        </p:txBody>
      </p:sp>
      <p:sp>
        <p:nvSpPr>
          <p:cNvPr id="4" name="Slide Number Placeholder 3">
            <a:extLst>
              <a:ext uri="{FF2B5EF4-FFF2-40B4-BE49-F238E27FC236}">
                <a16:creationId xmlns:a16="http://schemas.microsoft.com/office/drawing/2014/main" id="{32CB001C-FBBF-C3BF-E70E-AFDEA6C3838D}"/>
              </a:ext>
            </a:extLst>
          </p:cNvPr>
          <p:cNvSpPr>
            <a:spLocks noGrp="1"/>
          </p:cNvSpPr>
          <p:nvPr>
            <p:ph type="sldNum" sz="quarter" idx="12"/>
          </p:nvPr>
        </p:nvSpPr>
        <p:spPr/>
        <p:txBody>
          <a:bodyPr/>
          <a:lstStyle/>
          <a:p>
            <a:fld id="{1E47FE53-EBF0-4DA7-9D9D-CC1C3A20F3CB}" type="slidenum">
              <a:rPr lang="en-US" smtClean="0"/>
              <a:t>12</a:t>
            </a:fld>
            <a:endParaRPr lang="en-US"/>
          </a:p>
        </p:txBody>
      </p:sp>
    </p:spTree>
    <p:extLst>
      <p:ext uri="{BB962C8B-B14F-4D97-AF65-F5344CB8AC3E}">
        <p14:creationId xmlns:p14="http://schemas.microsoft.com/office/powerpoint/2010/main" val="18783186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1451C-F962-43EB-850D-6C5273CBC1AA}"/>
              </a:ext>
            </a:extLst>
          </p:cNvPr>
          <p:cNvSpPr>
            <a:spLocks noGrp="1"/>
          </p:cNvSpPr>
          <p:nvPr>
            <p:ph type="title"/>
          </p:nvPr>
        </p:nvSpPr>
        <p:spPr/>
        <p:txBody>
          <a:bodyPr vert="horz" lIns="91440" tIns="45720" rIns="91440" bIns="45720" rtlCol="0" anchor="b">
            <a:normAutofit/>
          </a:bodyPr>
          <a:lstStyle/>
          <a:p>
            <a:r>
              <a:rPr lang="en-US" dirty="0"/>
              <a:t>Goals: Template</a:t>
            </a:r>
          </a:p>
        </p:txBody>
      </p:sp>
      <p:sp>
        <p:nvSpPr>
          <p:cNvPr id="4" name="Slide Number Placeholder 3">
            <a:extLst>
              <a:ext uri="{FF2B5EF4-FFF2-40B4-BE49-F238E27FC236}">
                <a16:creationId xmlns:a16="http://schemas.microsoft.com/office/drawing/2014/main" id="{B0462FCB-6B18-4A27-8574-68167EA58C50}"/>
              </a:ext>
            </a:extLst>
          </p:cNvPr>
          <p:cNvSpPr>
            <a:spLocks noGrp="1"/>
          </p:cNvSpPr>
          <p:nvPr>
            <p:ph type="sldNum" sz="quarter" idx="12"/>
          </p:nvPr>
        </p:nvSpPr>
        <p:spPr/>
        <p:txBody>
          <a:bodyPr vert="horz" lIns="91440" tIns="45720" rIns="91440" bIns="45720" rtlCol="0" anchor="ctr">
            <a:normAutofit fontScale="92500" lnSpcReduction="20000"/>
          </a:bodyPr>
          <a:lstStyle/>
          <a:p>
            <a:fld id="{1E47FE53-EBF0-4DA7-9D9D-CC1C3A20F3CB}" type="slidenum">
              <a:rPr lang="en-US" smtClean="0"/>
              <a:pPr/>
              <a:t>13</a:t>
            </a:fld>
            <a:endParaRPr lang="en-US"/>
          </a:p>
        </p:txBody>
      </p:sp>
    </p:spTree>
    <p:extLst>
      <p:ext uri="{BB962C8B-B14F-4D97-AF65-F5344CB8AC3E}">
        <p14:creationId xmlns:p14="http://schemas.microsoft.com/office/powerpoint/2010/main" val="17088754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0A913-3F2E-BFCA-C3D1-8DD36BF35FC5}"/>
              </a:ext>
            </a:extLst>
          </p:cNvPr>
          <p:cNvSpPr>
            <a:spLocks noGrp="1"/>
          </p:cNvSpPr>
          <p:nvPr>
            <p:ph type="title"/>
          </p:nvPr>
        </p:nvSpPr>
        <p:spPr>
          <a:xfrm>
            <a:off x="182880" y="1874519"/>
            <a:ext cx="2621280" cy="2286000"/>
          </a:xfrm>
        </p:spPr>
        <p:txBody>
          <a:bodyPr>
            <a:noAutofit/>
          </a:bodyPr>
          <a:lstStyle/>
          <a:p>
            <a:r>
              <a:rPr lang="en-US" sz="3600" dirty="0">
                <a:latin typeface="Arial"/>
                <a:cs typeface="Arial"/>
              </a:rPr>
              <a:t>Overview of the components in the Goal Section </a:t>
            </a:r>
            <a:endParaRPr lang="en-US" sz="3600" dirty="0"/>
          </a:p>
        </p:txBody>
      </p:sp>
      <p:sp>
        <p:nvSpPr>
          <p:cNvPr id="3" name="Content Placeholder 2">
            <a:extLst>
              <a:ext uri="{FF2B5EF4-FFF2-40B4-BE49-F238E27FC236}">
                <a16:creationId xmlns:a16="http://schemas.microsoft.com/office/drawing/2014/main" id="{5FEFDBB0-7638-CF90-A5C5-8E17F86C7676}"/>
              </a:ext>
            </a:extLst>
          </p:cNvPr>
          <p:cNvSpPr>
            <a:spLocks noGrp="1"/>
          </p:cNvSpPr>
          <p:nvPr>
            <p:ph idx="1"/>
          </p:nvPr>
        </p:nvSpPr>
        <p:spPr/>
        <p:txBody>
          <a:bodyPr anchor="ctr">
            <a:normAutofit/>
          </a:bodyPr>
          <a:lstStyle/>
          <a:p>
            <a:pPr>
              <a:buClr>
                <a:schemeClr val="tx1">
                  <a:lumMod val="75000"/>
                  <a:lumOff val="25000"/>
                </a:schemeClr>
              </a:buClr>
            </a:pPr>
            <a:r>
              <a:rPr lang="en-US" sz="3200" dirty="0">
                <a:latin typeface="Arial" panose="020B0604020202020204" pitchFamily="34" charset="0"/>
              </a:rPr>
              <a:t>Goal Number</a:t>
            </a:r>
          </a:p>
          <a:p>
            <a:pPr>
              <a:buClr>
                <a:schemeClr val="tx1">
                  <a:lumMod val="75000"/>
                  <a:lumOff val="25000"/>
                </a:schemeClr>
              </a:buClr>
            </a:pPr>
            <a:r>
              <a:rPr lang="en-US" sz="3200" dirty="0">
                <a:latin typeface="Arial" panose="020B0604020202020204" pitchFamily="34" charset="0"/>
              </a:rPr>
              <a:t>Goal Description</a:t>
            </a:r>
          </a:p>
          <a:p>
            <a:pPr>
              <a:buClr>
                <a:schemeClr val="tx1">
                  <a:lumMod val="75000"/>
                  <a:lumOff val="25000"/>
                </a:schemeClr>
              </a:buClr>
            </a:pPr>
            <a:r>
              <a:rPr lang="en-US" sz="3200" dirty="0">
                <a:latin typeface="Arial" panose="020B0604020202020204" pitchFamily="34" charset="0"/>
              </a:rPr>
              <a:t>Type of Goal</a:t>
            </a:r>
          </a:p>
          <a:p>
            <a:pPr>
              <a:buClr>
                <a:schemeClr val="tx1">
                  <a:lumMod val="75000"/>
                  <a:lumOff val="25000"/>
                </a:schemeClr>
              </a:buClr>
            </a:pPr>
            <a:r>
              <a:rPr lang="en-US" sz="3200" dirty="0">
                <a:latin typeface="Arial" panose="020B0604020202020204" pitchFamily="34" charset="0"/>
              </a:rPr>
              <a:t>State Priorities Addressed</a:t>
            </a:r>
          </a:p>
          <a:p>
            <a:pPr>
              <a:buClr>
                <a:schemeClr val="tx1">
                  <a:lumMod val="75000"/>
                  <a:lumOff val="25000"/>
                </a:schemeClr>
              </a:buClr>
            </a:pPr>
            <a:r>
              <a:rPr lang="en-US" sz="3200" dirty="0">
                <a:latin typeface="Arial" panose="020B0604020202020204" pitchFamily="34" charset="0"/>
              </a:rPr>
              <a:t>Explanation of Why the LEA Developed the Goal</a:t>
            </a:r>
          </a:p>
          <a:p>
            <a:pPr>
              <a:buClr>
                <a:schemeClr val="tx1">
                  <a:lumMod val="75000"/>
                  <a:lumOff val="25000"/>
                </a:schemeClr>
              </a:buClr>
            </a:pPr>
            <a:r>
              <a:rPr lang="en-US" sz="3200" dirty="0">
                <a:latin typeface="Arial" panose="020B0604020202020204" pitchFamily="34" charset="0"/>
              </a:rPr>
              <a:t>Measuring and Reporting Results</a:t>
            </a:r>
          </a:p>
          <a:p>
            <a:pPr>
              <a:buClr>
                <a:schemeClr val="tx1">
                  <a:lumMod val="75000"/>
                  <a:lumOff val="25000"/>
                </a:schemeClr>
              </a:buClr>
            </a:pPr>
            <a:r>
              <a:rPr lang="en-US" sz="3200" dirty="0">
                <a:latin typeface="Arial" panose="020B0604020202020204" pitchFamily="34" charset="0"/>
              </a:rPr>
              <a:t>Goal Analysis</a:t>
            </a:r>
          </a:p>
          <a:p>
            <a:pPr>
              <a:buClr>
                <a:schemeClr val="tx1">
                  <a:lumMod val="75000"/>
                  <a:lumOff val="25000"/>
                </a:schemeClr>
              </a:buClr>
            </a:pPr>
            <a:r>
              <a:rPr lang="en-US" sz="3200" dirty="0">
                <a:latin typeface="Arial" panose="020B0604020202020204" pitchFamily="34" charset="0"/>
              </a:rPr>
              <a:t>Actions</a:t>
            </a:r>
          </a:p>
        </p:txBody>
      </p:sp>
      <p:sp>
        <p:nvSpPr>
          <p:cNvPr id="5" name="Slide Number Placeholder 4">
            <a:extLst>
              <a:ext uri="{FF2B5EF4-FFF2-40B4-BE49-F238E27FC236}">
                <a16:creationId xmlns:a16="http://schemas.microsoft.com/office/drawing/2014/main" id="{189F1E2D-A3E4-8503-EDB3-1943275ABC9E}"/>
              </a:ext>
            </a:extLst>
          </p:cNvPr>
          <p:cNvSpPr>
            <a:spLocks noGrp="1"/>
          </p:cNvSpPr>
          <p:nvPr>
            <p:ph type="sldNum" sz="quarter" idx="12"/>
          </p:nvPr>
        </p:nvSpPr>
        <p:spPr/>
        <p:txBody>
          <a:bodyPr/>
          <a:lstStyle/>
          <a:p>
            <a:fld id="{4FAB73BC-B049-4115-A692-8D63A059BFB8}" type="slidenum">
              <a:rPr lang="en-US" smtClean="0"/>
              <a:pPr/>
              <a:t>14</a:t>
            </a:fld>
            <a:endParaRPr lang="en-US"/>
          </a:p>
        </p:txBody>
      </p:sp>
    </p:spTree>
    <p:extLst>
      <p:ext uri="{BB962C8B-B14F-4D97-AF65-F5344CB8AC3E}">
        <p14:creationId xmlns:p14="http://schemas.microsoft.com/office/powerpoint/2010/main" val="2873757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1451C-F962-43EB-850D-6C5273CBC1AA}"/>
              </a:ext>
            </a:extLst>
          </p:cNvPr>
          <p:cNvSpPr>
            <a:spLocks noGrp="1"/>
          </p:cNvSpPr>
          <p:nvPr>
            <p:ph type="title"/>
          </p:nvPr>
        </p:nvSpPr>
        <p:spPr>
          <a:xfrm>
            <a:off x="616449" y="758952"/>
            <a:ext cx="10539231" cy="3566160"/>
          </a:xfrm>
        </p:spPr>
        <p:txBody>
          <a:bodyPr vert="horz" lIns="91440" tIns="45720" rIns="91440" bIns="45720" rtlCol="0" anchor="b">
            <a:normAutofit/>
          </a:bodyPr>
          <a:lstStyle/>
          <a:p>
            <a:r>
              <a:rPr lang="en-US" dirty="0"/>
              <a:t>Types of Goals</a:t>
            </a:r>
          </a:p>
        </p:txBody>
      </p:sp>
      <p:sp>
        <p:nvSpPr>
          <p:cNvPr id="4" name="Slide Number Placeholder 3">
            <a:extLst>
              <a:ext uri="{FF2B5EF4-FFF2-40B4-BE49-F238E27FC236}">
                <a16:creationId xmlns:a16="http://schemas.microsoft.com/office/drawing/2014/main" id="{B0462FCB-6B18-4A27-8574-68167EA58C50}"/>
              </a:ext>
            </a:extLst>
          </p:cNvPr>
          <p:cNvSpPr>
            <a:spLocks noGrp="1"/>
          </p:cNvSpPr>
          <p:nvPr>
            <p:ph type="sldNum" sz="quarter" idx="12"/>
          </p:nvPr>
        </p:nvSpPr>
        <p:spPr>
          <a:xfrm>
            <a:off x="9900458" y="6459785"/>
            <a:ext cx="1312025" cy="365125"/>
          </a:xfrm>
        </p:spPr>
        <p:txBody>
          <a:bodyPr vert="horz" lIns="91440" tIns="45720" rIns="91440" bIns="45720" rtlCol="0" anchor="ctr">
            <a:normAutofit fontScale="92500" lnSpcReduction="20000"/>
          </a:bodyPr>
          <a:lstStyle/>
          <a:p>
            <a:fld id="{1E47FE53-EBF0-4DA7-9D9D-CC1C3A20F3CB}" type="slidenum">
              <a:rPr lang="en-US" smtClean="0"/>
              <a:pPr/>
              <a:t>15</a:t>
            </a:fld>
            <a:endParaRPr lang="en-US"/>
          </a:p>
        </p:txBody>
      </p:sp>
    </p:spTree>
    <p:extLst>
      <p:ext uri="{BB962C8B-B14F-4D97-AF65-F5344CB8AC3E}">
        <p14:creationId xmlns:p14="http://schemas.microsoft.com/office/powerpoint/2010/main" val="28634810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E3ABC-0E89-07BA-BC04-B66CA69D69FF}"/>
              </a:ext>
            </a:extLst>
          </p:cNvPr>
          <p:cNvSpPr>
            <a:spLocks noGrp="1"/>
          </p:cNvSpPr>
          <p:nvPr>
            <p:ph type="title"/>
          </p:nvPr>
        </p:nvSpPr>
        <p:spPr/>
        <p:txBody>
          <a:bodyPr>
            <a:normAutofit/>
          </a:bodyPr>
          <a:lstStyle/>
          <a:p>
            <a:r>
              <a:rPr lang="en-US" sz="5400" dirty="0"/>
              <a:t>Types of Goals (2025–26 LCAP) (1)</a:t>
            </a:r>
          </a:p>
        </p:txBody>
      </p:sp>
      <p:sp>
        <p:nvSpPr>
          <p:cNvPr id="3" name="Content Placeholder 2">
            <a:extLst>
              <a:ext uri="{FF2B5EF4-FFF2-40B4-BE49-F238E27FC236}">
                <a16:creationId xmlns:a16="http://schemas.microsoft.com/office/drawing/2014/main" id="{1CAFB333-A7AA-EF8C-1BC3-9613749E1D97}"/>
              </a:ext>
            </a:extLst>
          </p:cNvPr>
          <p:cNvSpPr>
            <a:spLocks noGrp="1"/>
          </p:cNvSpPr>
          <p:nvPr>
            <p:ph idx="1"/>
          </p:nvPr>
        </p:nvSpPr>
        <p:spPr/>
        <p:txBody>
          <a:bodyPr/>
          <a:lstStyle/>
          <a:p>
            <a:pPr marL="342900" indent="-342900">
              <a:buClr>
                <a:schemeClr val="tx1">
                  <a:lumMod val="75000"/>
                  <a:lumOff val="25000"/>
                </a:schemeClr>
              </a:buClr>
            </a:pPr>
            <a:r>
              <a:rPr lang="en-US" sz="3000" b="1" dirty="0"/>
              <a:t>Focus Goal </a:t>
            </a:r>
            <a:r>
              <a:rPr lang="en-US" sz="3000" dirty="0"/>
              <a:t>– A Focus Goal is more concentrated in scope and may focus on a fewer number of metrics to measure improvement. A Focus Goal statement is time bound and makes clear how the goal is to be measured.</a:t>
            </a:r>
          </a:p>
          <a:p>
            <a:pPr marL="342900" indent="-342900">
              <a:buClr>
                <a:schemeClr val="tx1">
                  <a:lumMod val="75000"/>
                  <a:lumOff val="25000"/>
                </a:schemeClr>
              </a:buClr>
            </a:pPr>
            <a:r>
              <a:rPr lang="en-US" sz="3000" b="1" dirty="0"/>
              <a:t>Equity Multiplier Focus Goal </a:t>
            </a:r>
            <a:r>
              <a:rPr lang="en-US" sz="3000" dirty="0"/>
              <a:t>– A focus goal that is required for LEAs who are receiving Equity Multiplier Funding.</a:t>
            </a:r>
          </a:p>
          <a:p>
            <a:pPr marL="342900" indent="-342900">
              <a:buClr>
                <a:schemeClr val="tx1">
                  <a:lumMod val="75000"/>
                  <a:lumOff val="25000"/>
                </a:schemeClr>
              </a:buClr>
            </a:pPr>
            <a:endParaRPr lang="en-US" sz="3000" dirty="0"/>
          </a:p>
          <a:p>
            <a:pPr>
              <a:buClr>
                <a:schemeClr val="tx1">
                  <a:lumMod val="75000"/>
                  <a:lumOff val="25000"/>
                </a:schemeClr>
              </a:buClr>
              <a:buNone/>
            </a:pPr>
            <a:r>
              <a:rPr lang="en-US" sz="3000" dirty="0"/>
              <a:t>The LCAP template includes instructions for each type of goal.</a:t>
            </a:r>
            <a:endParaRPr lang="en-US" dirty="0"/>
          </a:p>
        </p:txBody>
      </p:sp>
      <p:sp>
        <p:nvSpPr>
          <p:cNvPr id="4" name="Slide Number Placeholder 3">
            <a:extLst>
              <a:ext uri="{FF2B5EF4-FFF2-40B4-BE49-F238E27FC236}">
                <a16:creationId xmlns:a16="http://schemas.microsoft.com/office/drawing/2014/main" id="{21C0FC1C-5B51-CC7E-5015-713BF7A282F0}"/>
              </a:ext>
            </a:extLst>
          </p:cNvPr>
          <p:cNvSpPr>
            <a:spLocks noGrp="1"/>
          </p:cNvSpPr>
          <p:nvPr>
            <p:ph type="sldNum" sz="quarter" idx="12"/>
          </p:nvPr>
        </p:nvSpPr>
        <p:spPr/>
        <p:txBody>
          <a:bodyPr/>
          <a:lstStyle/>
          <a:p>
            <a:fld id="{4CE482DC-2269-4F26-9D2A-7E44B1A4CD85}" type="slidenum">
              <a:rPr lang="en-US" smtClean="0"/>
              <a:t>16</a:t>
            </a:fld>
            <a:endParaRPr lang="en-US"/>
          </a:p>
        </p:txBody>
      </p:sp>
    </p:spTree>
    <p:extLst>
      <p:ext uri="{BB962C8B-B14F-4D97-AF65-F5344CB8AC3E}">
        <p14:creationId xmlns:p14="http://schemas.microsoft.com/office/powerpoint/2010/main" val="19436804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577BA1-2965-44B6-E7D8-782C35EC4B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BF5CD81-ED4E-7B4A-20F8-B8071701C733}"/>
              </a:ext>
            </a:extLst>
          </p:cNvPr>
          <p:cNvSpPr>
            <a:spLocks noGrp="1"/>
          </p:cNvSpPr>
          <p:nvPr>
            <p:ph type="title"/>
          </p:nvPr>
        </p:nvSpPr>
        <p:spPr/>
        <p:txBody>
          <a:bodyPr>
            <a:normAutofit/>
          </a:bodyPr>
          <a:lstStyle/>
          <a:p>
            <a:r>
              <a:rPr lang="en-US" sz="5400" dirty="0"/>
              <a:t>Types of Goals (2025–26 LCAP) (2)</a:t>
            </a:r>
          </a:p>
        </p:txBody>
      </p:sp>
      <p:sp>
        <p:nvSpPr>
          <p:cNvPr id="3" name="Content Placeholder 2">
            <a:extLst>
              <a:ext uri="{FF2B5EF4-FFF2-40B4-BE49-F238E27FC236}">
                <a16:creationId xmlns:a16="http://schemas.microsoft.com/office/drawing/2014/main" id="{885AA0A2-88A7-E7CD-425B-FCA4F742591B}"/>
              </a:ext>
            </a:extLst>
          </p:cNvPr>
          <p:cNvSpPr>
            <a:spLocks noGrp="1"/>
          </p:cNvSpPr>
          <p:nvPr>
            <p:ph idx="1"/>
          </p:nvPr>
        </p:nvSpPr>
        <p:spPr>
          <a:xfrm>
            <a:off x="601884" y="1737361"/>
            <a:ext cx="11030672" cy="4722424"/>
          </a:xfrm>
        </p:spPr>
        <p:txBody>
          <a:bodyPr>
            <a:normAutofit fontScale="92500" lnSpcReduction="10000"/>
          </a:bodyPr>
          <a:lstStyle/>
          <a:p>
            <a:pPr>
              <a:buClr>
                <a:schemeClr val="tx1">
                  <a:lumMod val="75000"/>
                  <a:lumOff val="25000"/>
                </a:schemeClr>
              </a:buClr>
              <a:buNone/>
            </a:pPr>
            <a:r>
              <a:rPr lang="en-US" sz="3000" dirty="0"/>
              <a:t>(continued from previous slide)</a:t>
            </a:r>
          </a:p>
          <a:p>
            <a:pPr marL="342900" indent="-342900">
              <a:buClr>
                <a:schemeClr val="tx1">
                  <a:lumMod val="75000"/>
                  <a:lumOff val="25000"/>
                </a:schemeClr>
              </a:buClr>
            </a:pPr>
            <a:r>
              <a:rPr lang="en-US" sz="3000" b="1" dirty="0"/>
              <a:t>Broad Goal </a:t>
            </a:r>
            <a:r>
              <a:rPr lang="en-US" sz="3000" dirty="0"/>
              <a:t>– A Broad Goal is less concentrated in its scope and may focus on improving performance across a wide range of metrics.</a:t>
            </a:r>
          </a:p>
          <a:p>
            <a:pPr marL="342900" indent="-342900">
              <a:buClr>
                <a:schemeClr val="tx1">
                  <a:lumMod val="75000"/>
                  <a:lumOff val="25000"/>
                </a:schemeClr>
              </a:buClr>
            </a:pPr>
            <a:r>
              <a:rPr lang="en-US" sz="3000" b="1" dirty="0"/>
              <a:t>Maintenance of Progress Goal </a:t>
            </a:r>
            <a:r>
              <a:rPr lang="en-US" sz="3000" dirty="0"/>
              <a:t>– A Maintenance of Progress Goal includes actions that may be ongoing without significant changes. This type of goal allows an LEA to track performance on any metrics not addressed in the other goals of the LCAP.</a:t>
            </a:r>
          </a:p>
          <a:p>
            <a:pPr>
              <a:buClr>
                <a:schemeClr val="tx1">
                  <a:lumMod val="75000"/>
                  <a:lumOff val="25000"/>
                </a:schemeClr>
              </a:buClr>
              <a:buNone/>
            </a:pPr>
            <a:endParaRPr lang="en-US" sz="3000" dirty="0"/>
          </a:p>
          <a:p>
            <a:pPr>
              <a:buClr>
                <a:schemeClr val="tx1">
                  <a:lumMod val="75000"/>
                  <a:lumOff val="25000"/>
                </a:schemeClr>
              </a:buClr>
              <a:buNone/>
            </a:pPr>
            <a:r>
              <a:rPr lang="en-US" sz="3000" dirty="0"/>
              <a:t>The LCAP template includes instructions for each type of goal.</a:t>
            </a:r>
          </a:p>
        </p:txBody>
      </p:sp>
      <p:sp>
        <p:nvSpPr>
          <p:cNvPr id="4" name="Slide Number Placeholder 3">
            <a:extLst>
              <a:ext uri="{FF2B5EF4-FFF2-40B4-BE49-F238E27FC236}">
                <a16:creationId xmlns:a16="http://schemas.microsoft.com/office/drawing/2014/main" id="{44342EAC-6B2C-C5FB-B7AC-2896CD5AFD3A}"/>
              </a:ext>
            </a:extLst>
          </p:cNvPr>
          <p:cNvSpPr>
            <a:spLocks noGrp="1"/>
          </p:cNvSpPr>
          <p:nvPr>
            <p:ph type="sldNum" sz="quarter" idx="12"/>
          </p:nvPr>
        </p:nvSpPr>
        <p:spPr/>
        <p:txBody>
          <a:bodyPr/>
          <a:lstStyle/>
          <a:p>
            <a:fld id="{4CE482DC-2269-4F26-9D2A-7E44B1A4CD85}" type="slidenum">
              <a:rPr lang="en-US" smtClean="0"/>
              <a:t>17</a:t>
            </a:fld>
            <a:endParaRPr lang="en-US"/>
          </a:p>
        </p:txBody>
      </p:sp>
    </p:spTree>
    <p:extLst>
      <p:ext uri="{BB962C8B-B14F-4D97-AF65-F5344CB8AC3E}">
        <p14:creationId xmlns:p14="http://schemas.microsoft.com/office/powerpoint/2010/main" val="17463787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1451C-F962-43EB-850D-6C5273CBC1AA}"/>
              </a:ext>
            </a:extLst>
          </p:cNvPr>
          <p:cNvSpPr>
            <a:spLocks noGrp="1"/>
          </p:cNvSpPr>
          <p:nvPr>
            <p:ph type="title"/>
          </p:nvPr>
        </p:nvSpPr>
        <p:spPr>
          <a:xfrm>
            <a:off x="616449" y="758952"/>
            <a:ext cx="10539231" cy="3566160"/>
          </a:xfrm>
        </p:spPr>
        <p:txBody>
          <a:bodyPr vert="horz" lIns="91440" tIns="45720" rIns="91440" bIns="45720" rtlCol="0" anchor="b">
            <a:normAutofit/>
          </a:bodyPr>
          <a:lstStyle/>
          <a:p>
            <a:r>
              <a:rPr lang="en-US" dirty="0"/>
              <a:t>Goals: Instructions</a:t>
            </a:r>
          </a:p>
        </p:txBody>
      </p:sp>
      <p:sp>
        <p:nvSpPr>
          <p:cNvPr id="4" name="Slide Number Placeholder 3">
            <a:extLst>
              <a:ext uri="{FF2B5EF4-FFF2-40B4-BE49-F238E27FC236}">
                <a16:creationId xmlns:a16="http://schemas.microsoft.com/office/drawing/2014/main" id="{B0462FCB-6B18-4A27-8574-68167EA58C50}"/>
              </a:ext>
            </a:extLst>
          </p:cNvPr>
          <p:cNvSpPr>
            <a:spLocks noGrp="1"/>
          </p:cNvSpPr>
          <p:nvPr>
            <p:ph type="sldNum" sz="quarter" idx="12"/>
          </p:nvPr>
        </p:nvSpPr>
        <p:spPr>
          <a:xfrm>
            <a:off x="9900458" y="6459785"/>
            <a:ext cx="1312025" cy="365125"/>
          </a:xfrm>
        </p:spPr>
        <p:txBody>
          <a:bodyPr vert="horz" lIns="91440" tIns="45720" rIns="91440" bIns="45720" rtlCol="0" anchor="ctr">
            <a:normAutofit fontScale="92500" lnSpcReduction="20000"/>
          </a:bodyPr>
          <a:lstStyle/>
          <a:p>
            <a:fld id="{1E47FE53-EBF0-4DA7-9D9D-CC1C3A20F3CB}" type="slidenum">
              <a:rPr lang="en-US" smtClean="0"/>
              <a:pPr/>
              <a:t>18</a:t>
            </a:fld>
            <a:endParaRPr lang="en-US"/>
          </a:p>
        </p:txBody>
      </p:sp>
    </p:spTree>
    <p:extLst>
      <p:ext uri="{BB962C8B-B14F-4D97-AF65-F5344CB8AC3E}">
        <p14:creationId xmlns:p14="http://schemas.microsoft.com/office/powerpoint/2010/main" val="11393715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EAD8-1F5C-5046-CDC4-C32192FD6F4A}"/>
              </a:ext>
            </a:extLst>
          </p:cNvPr>
          <p:cNvSpPr>
            <a:spLocks noGrp="1"/>
          </p:cNvSpPr>
          <p:nvPr>
            <p:ph type="title"/>
          </p:nvPr>
        </p:nvSpPr>
        <p:spPr/>
        <p:txBody>
          <a:bodyPr>
            <a:normAutofit/>
          </a:bodyPr>
          <a:lstStyle/>
          <a:p>
            <a:r>
              <a:rPr lang="en-US" sz="5400" dirty="0"/>
              <a:t>Instructions for Focus Goal (1 of 2)</a:t>
            </a:r>
          </a:p>
        </p:txBody>
      </p:sp>
      <p:sp>
        <p:nvSpPr>
          <p:cNvPr id="3" name="Content Placeholder 2">
            <a:extLst>
              <a:ext uri="{FF2B5EF4-FFF2-40B4-BE49-F238E27FC236}">
                <a16:creationId xmlns:a16="http://schemas.microsoft.com/office/drawing/2014/main" id="{710D5BB4-1C42-050B-28C9-E1C77630A4AC}"/>
              </a:ext>
            </a:extLst>
          </p:cNvPr>
          <p:cNvSpPr>
            <a:spLocks noGrp="1"/>
          </p:cNvSpPr>
          <p:nvPr>
            <p:ph idx="1"/>
          </p:nvPr>
        </p:nvSpPr>
        <p:spPr/>
        <p:txBody>
          <a:bodyPr vert="horz" lIns="0" tIns="45720" rIns="0" bIns="45720" rtlCol="0" anchor="t">
            <a:normAutofit/>
          </a:bodyPr>
          <a:lstStyle/>
          <a:p>
            <a:pPr marL="182880" indent="-182880"/>
            <a:r>
              <a:rPr lang="en-US" dirty="0"/>
              <a:t>Description: The description provided for a Focus Goal must be specific, measurable, and time bound. </a:t>
            </a:r>
          </a:p>
          <a:p>
            <a:pPr marL="182880" indent="-182880"/>
            <a:r>
              <a:rPr lang="en-US" dirty="0"/>
              <a:t>An LEA develops a Focus Goal to address areas of need that may require or benefit from a more specific and data intensive approach. </a:t>
            </a:r>
          </a:p>
          <a:p>
            <a:pPr marL="182880" indent="-182880"/>
            <a:r>
              <a:rPr lang="en-US" dirty="0"/>
              <a:t>The Focus Goal can explicitly reference the metric(s) by which achievement of the goal will be measured and the time frame according to which the LEA expects to achieve the goal.</a:t>
            </a:r>
          </a:p>
          <a:p>
            <a:pPr marL="182880" indent="-182880"/>
            <a:r>
              <a:rPr lang="en-US" dirty="0"/>
              <a:t>Type of Goal: Identify the type of goal being implemented as a Focus Goal.</a:t>
            </a:r>
          </a:p>
        </p:txBody>
      </p:sp>
      <p:sp>
        <p:nvSpPr>
          <p:cNvPr id="6" name="Slide Number Placeholder 5">
            <a:extLst>
              <a:ext uri="{FF2B5EF4-FFF2-40B4-BE49-F238E27FC236}">
                <a16:creationId xmlns:a16="http://schemas.microsoft.com/office/drawing/2014/main" id="{2E90A423-BBAC-45B7-9107-55325297DC84}"/>
              </a:ext>
            </a:extLst>
          </p:cNvPr>
          <p:cNvSpPr>
            <a:spLocks noGrp="1"/>
          </p:cNvSpPr>
          <p:nvPr>
            <p:ph type="sldNum" sz="quarter" idx="12"/>
          </p:nvPr>
        </p:nvSpPr>
        <p:spPr/>
        <p:txBody>
          <a:bodyPr/>
          <a:lstStyle/>
          <a:p>
            <a:fld id="{4CE482DC-2269-4F26-9D2A-7E44B1A4CD85}" type="slidenum">
              <a:rPr lang="en-US" smtClean="0"/>
              <a:t>19</a:t>
            </a:fld>
            <a:endParaRPr lang="en-US"/>
          </a:p>
        </p:txBody>
      </p:sp>
    </p:spTree>
    <p:extLst>
      <p:ext uri="{BB962C8B-B14F-4D97-AF65-F5344CB8AC3E}">
        <p14:creationId xmlns:p14="http://schemas.microsoft.com/office/powerpoint/2010/main" val="3528623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A69AD-531E-4D2D-BDE3-9119F23E634F}"/>
              </a:ext>
            </a:extLst>
          </p:cNvPr>
          <p:cNvSpPr>
            <a:spLocks noGrp="1"/>
          </p:cNvSpPr>
          <p:nvPr>
            <p:ph type="title"/>
          </p:nvPr>
        </p:nvSpPr>
        <p:spPr/>
        <p:txBody>
          <a:bodyPr>
            <a:normAutofit/>
          </a:bodyPr>
          <a:lstStyle/>
          <a:p>
            <a:r>
              <a:rPr lang="en-US" sz="5400" dirty="0"/>
              <a:t>Webinar Series</a:t>
            </a:r>
          </a:p>
        </p:txBody>
      </p:sp>
      <p:sp>
        <p:nvSpPr>
          <p:cNvPr id="9" name="Text Placeholder 8">
            <a:extLst>
              <a:ext uri="{FF2B5EF4-FFF2-40B4-BE49-F238E27FC236}">
                <a16:creationId xmlns:a16="http://schemas.microsoft.com/office/drawing/2014/main" id="{DDA3207A-87ED-3810-DF64-4F05980D5813}"/>
              </a:ext>
            </a:extLst>
          </p:cNvPr>
          <p:cNvSpPr>
            <a:spLocks noGrp="1"/>
          </p:cNvSpPr>
          <p:nvPr>
            <p:ph type="body" idx="1"/>
          </p:nvPr>
        </p:nvSpPr>
        <p:spPr/>
        <p:txBody>
          <a:bodyPr/>
          <a:lstStyle/>
          <a:p>
            <a:r>
              <a:rPr lang="en-US" b="1" dirty="0">
                <a:latin typeface="Arial" panose="020B0604020202020204" pitchFamily="34" charset="0"/>
              </a:rPr>
              <a:t>Tuesdays @ 2</a:t>
            </a:r>
          </a:p>
        </p:txBody>
      </p:sp>
      <p:sp>
        <p:nvSpPr>
          <p:cNvPr id="3" name="Content Placeholder 2">
            <a:extLst>
              <a:ext uri="{FF2B5EF4-FFF2-40B4-BE49-F238E27FC236}">
                <a16:creationId xmlns:a16="http://schemas.microsoft.com/office/drawing/2014/main" id="{2874C0FA-95F8-4B03-A80A-180839A2E3F7}"/>
              </a:ext>
            </a:extLst>
          </p:cNvPr>
          <p:cNvSpPr>
            <a:spLocks noGrp="1"/>
          </p:cNvSpPr>
          <p:nvPr>
            <p:ph sz="half" idx="2"/>
          </p:nvPr>
        </p:nvSpPr>
        <p:spPr/>
        <p:txBody>
          <a:bodyPr vert="horz" lIns="45720" tIns="45720" rIns="45720" bIns="45720" rtlCol="0" anchor="t">
            <a:normAutofit/>
          </a:bodyPr>
          <a:lstStyle/>
          <a:p>
            <a:pPr marL="175895" indent="-175895"/>
            <a:r>
              <a:rPr lang="en-US" dirty="0">
                <a:latin typeface="Arial" panose="020B0604020202020204" pitchFamily="34" charset="0"/>
              </a:rPr>
              <a:t>December 17th: Increased or Improved Services, Part I</a:t>
            </a:r>
            <a:endParaRPr lang="en-US" dirty="0">
              <a:solidFill>
                <a:srgbClr val="000000"/>
              </a:solidFill>
              <a:latin typeface="Arial" panose="020B0604020202020204" pitchFamily="34" charset="0"/>
            </a:endParaRPr>
          </a:p>
          <a:p>
            <a:pPr marL="175895" indent="-175895"/>
            <a:r>
              <a:rPr lang="en-US" dirty="0">
                <a:latin typeface="Arial" panose="020B0604020202020204" pitchFamily="34" charset="0"/>
              </a:rPr>
              <a:t>January 7th: Equity Multiplier Focus Goal</a:t>
            </a:r>
          </a:p>
          <a:p>
            <a:pPr marL="175895" indent="-175895"/>
            <a:r>
              <a:rPr lang="en-US" dirty="0">
                <a:latin typeface="Arial" panose="020B0604020202020204" pitchFamily="34" charset="0"/>
              </a:rPr>
              <a:t>January 14th: Learning Recovery Emergency Block Grant (LREBG) Actions and Descriptions</a:t>
            </a:r>
          </a:p>
        </p:txBody>
      </p:sp>
      <p:sp>
        <p:nvSpPr>
          <p:cNvPr id="10" name="Text Placeholder 9">
            <a:extLst>
              <a:ext uri="{FF2B5EF4-FFF2-40B4-BE49-F238E27FC236}">
                <a16:creationId xmlns:a16="http://schemas.microsoft.com/office/drawing/2014/main" id="{7E103D3E-383A-95A3-DE44-903DC1453B8B}"/>
              </a:ext>
            </a:extLst>
          </p:cNvPr>
          <p:cNvSpPr>
            <a:spLocks noGrp="1"/>
          </p:cNvSpPr>
          <p:nvPr>
            <p:ph type="body" sz="quarter" idx="3"/>
          </p:nvPr>
        </p:nvSpPr>
        <p:spPr/>
        <p:txBody>
          <a:bodyPr/>
          <a:lstStyle/>
          <a:p>
            <a:r>
              <a:rPr lang="en-US" b="1" dirty="0">
                <a:latin typeface="Arial" panose="020B0604020202020204" pitchFamily="34" charset="0"/>
              </a:rPr>
              <a:t>Thursdays @ 3</a:t>
            </a:r>
          </a:p>
        </p:txBody>
      </p:sp>
      <p:sp>
        <p:nvSpPr>
          <p:cNvPr id="4" name="Content Placeholder 3">
            <a:extLst>
              <a:ext uri="{FF2B5EF4-FFF2-40B4-BE49-F238E27FC236}">
                <a16:creationId xmlns:a16="http://schemas.microsoft.com/office/drawing/2014/main" id="{ED79EFAD-04A0-47FD-A5D2-05DE70FF4BF2}"/>
              </a:ext>
            </a:extLst>
          </p:cNvPr>
          <p:cNvSpPr>
            <a:spLocks noGrp="1"/>
          </p:cNvSpPr>
          <p:nvPr>
            <p:ph sz="quarter" idx="4"/>
          </p:nvPr>
        </p:nvSpPr>
        <p:spPr/>
        <p:txBody>
          <a:bodyPr vert="horz" lIns="45720" tIns="45720" rIns="45720" bIns="45720" rtlCol="0" anchor="t">
            <a:normAutofit/>
          </a:bodyPr>
          <a:lstStyle/>
          <a:p>
            <a:pPr marL="175895" indent="-175895"/>
            <a:r>
              <a:rPr lang="en-US" dirty="0">
                <a:latin typeface="Arial" panose="020B0604020202020204" pitchFamily="34" charset="0"/>
              </a:rPr>
              <a:t>December 19th: Increased or Improved Services, Part II</a:t>
            </a:r>
          </a:p>
        </p:txBody>
      </p:sp>
      <p:sp>
        <p:nvSpPr>
          <p:cNvPr id="5" name="Slide Number Placeholder 4">
            <a:extLst>
              <a:ext uri="{FF2B5EF4-FFF2-40B4-BE49-F238E27FC236}">
                <a16:creationId xmlns:a16="http://schemas.microsoft.com/office/drawing/2014/main" id="{B215FEF6-ECD0-4FD6-B964-480DB5FF7F01}"/>
              </a:ext>
            </a:extLst>
          </p:cNvPr>
          <p:cNvSpPr>
            <a:spLocks noGrp="1"/>
          </p:cNvSpPr>
          <p:nvPr>
            <p:ph type="sldNum" sz="quarter" idx="12"/>
          </p:nvPr>
        </p:nvSpPr>
        <p:spPr/>
        <p:txBody>
          <a:bodyPr/>
          <a:lstStyle/>
          <a:p>
            <a:fld id="{1E47FE53-EBF0-4DA7-9D9D-CC1C3A20F3CB}" type="slidenum">
              <a:rPr lang="en-US" smtClean="0"/>
              <a:pPr/>
              <a:t>2</a:t>
            </a:fld>
            <a:endParaRPr lang="en-US"/>
          </a:p>
        </p:txBody>
      </p:sp>
    </p:spTree>
    <p:extLst>
      <p:ext uri="{BB962C8B-B14F-4D97-AF65-F5344CB8AC3E}">
        <p14:creationId xmlns:p14="http://schemas.microsoft.com/office/powerpoint/2010/main" val="5141079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EAD8-1F5C-5046-CDC4-C32192FD6F4A}"/>
              </a:ext>
            </a:extLst>
          </p:cNvPr>
          <p:cNvSpPr>
            <a:spLocks noGrp="1"/>
          </p:cNvSpPr>
          <p:nvPr>
            <p:ph type="title"/>
          </p:nvPr>
        </p:nvSpPr>
        <p:spPr>
          <a:xfrm>
            <a:off x="601884" y="286603"/>
            <a:ext cx="11030672" cy="1450757"/>
          </a:xfrm>
        </p:spPr>
        <p:txBody>
          <a:bodyPr>
            <a:normAutofit/>
          </a:bodyPr>
          <a:lstStyle/>
          <a:p>
            <a:r>
              <a:rPr lang="en-US" sz="5400" dirty="0"/>
              <a:t>Instructions for Focus Goal (2 of 2)</a:t>
            </a:r>
          </a:p>
        </p:txBody>
      </p:sp>
      <p:sp>
        <p:nvSpPr>
          <p:cNvPr id="3" name="Content Placeholder 2">
            <a:extLst>
              <a:ext uri="{FF2B5EF4-FFF2-40B4-BE49-F238E27FC236}">
                <a16:creationId xmlns:a16="http://schemas.microsoft.com/office/drawing/2014/main" id="{710D5BB4-1C42-050B-28C9-E1C77630A4AC}"/>
              </a:ext>
            </a:extLst>
          </p:cNvPr>
          <p:cNvSpPr>
            <a:spLocks noGrp="1"/>
          </p:cNvSpPr>
          <p:nvPr>
            <p:ph idx="1"/>
          </p:nvPr>
        </p:nvSpPr>
        <p:spPr>
          <a:xfrm>
            <a:off x="601884" y="1967479"/>
            <a:ext cx="11030672" cy="4262187"/>
          </a:xfrm>
        </p:spPr>
        <p:txBody>
          <a:bodyPr vert="horz" lIns="0" tIns="45720" rIns="0" bIns="45720" rtlCol="0" anchor="t">
            <a:normAutofit/>
          </a:bodyPr>
          <a:lstStyle/>
          <a:p>
            <a:pPr marL="182880" indent="-182880"/>
            <a:r>
              <a:rPr lang="en-US" dirty="0"/>
              <a:t>Why: Explain why the LEA has chosen to prioritize this goal. </a:t>
            </a:r>
          </a:p>
          <a:p>
            <a:pPr marL="182880" indent="-182880"/>
            <a:r>
              <a:rPr lang="en-US" dirty="0"/>
              <a:t>An explanation must be based on Dashboard data or other locally collected data. </a:t>
            </a:r>
          </a:p>
          <a:p>
            <a:pPr marL="182880" indent="-182880"/>
            <a:r>
              <a:rPr lang="en-US" dirty="0"/>
              <a:t>LEAs must describe how the LEA identified this goal for focused attention, including relevant consultation with educational partners. </a:t>
            </a:r>
          </a:p>
          <a:p>
            <a:pPr marL="182880" indent="-182880"/>
            <a:r>
              <a:rPr lang="en-US" dirty="0"/>
              <a:t>LEAs are encouraged to promote transparency and understanding around the decision to pursue a focus goal.</a:t>
            </a:r>
          </a:p>
        </p:txBody>
      </p:sp>
      <p:sp>
        <p:nvSpPr>
          <p:cNvPr id="6" name="Slide Number Placeholder 5">
            <a:extLst>
              <a:ext uri="{FF2B5EF4-FFF2-40B4-BE49-F238E27FC236}">
                <a16:creationId xmlns:a16="http://schemas.microsoft.com/office/drawing/2014/main" id="{01288BF2-4AE6-ECAD-55AD-D6581C9940E1}"/>
              </a:ext>
            </a:extLst>
          </p:cNvPr>
          <p:cNvSpPr>
            <a:spLocks noGrp="1"/>
          </p:cNvSpPr>
          <p:nvPr>
            <p:ph type="sldNum" sz="quarter" idx="12"/>
          </p:nvPr>
        </p:nvSpPr>
        <p:spPr/>
        <p:txBody>
          <a:bodyPr/>
          <a:lstStyle/>
          <a:p>
            <a:fld id="{4CE482DC-2269-4F26-9D2A-7E44B1A4CD85}" type="slidenum">
              <a:rPr lang="en-US" smtClean="0"/>
              <a:t>20</a:t>
            </a:fld>
            <a:endParaRPr lang="en-US"/>
          </a:p>
        </p:txBody>
      </p:sp>
    </p:spTree>
    <p:extLst>
      <p:ext uri="{BB962C8B-B14F-4D97-AF65-F5344CB8AC3E}">
        <p14:creationId xmlns:p14="http://schemas.microsoft.com/office/powerpoint/2010/main" val="14615610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FB02F-B0D4-9D30-BDC0-213135D35F84}"/>
              </a:ext>
            </a:extLst>
          </p:cNvPr>
          <p:cNvSpPr>
            <a:spLocks noGrp="1"/>
          </p:cNvSpPr>
          <p:nvPr>
            <p:ph type="title"/>
          </p:nvPr>
        </p:nvSpPr>
        <p:spPr>
          <a:xfrm>
            <a:off x="601884" y="286603"/>
            <a:ext cx="11030672" cy="1450757"/>
          </a:xfrm>
        </p:spPr>
        <p:txBody>
          <a:bodyPr>
            <a:normAutofit/>
          </a:bodyPr>
          <a:lstStyle/>
          <a:p>
            <a:r>
              <a:rPr lang="en-US" sz="5400" dirty="0"/>
              <a:t> Equity Multiplier Focus Goal</a:t>
            </a:r>
          </a:p>
        </p:txBody>
      </p:sp>
      <p:sp>
        <p:nvSpPr>
          <p:cNvPr id="3" name="Content Placeholder 2">
            <a:extLst>
              <a:ext uri="{FF2B5EF4-FFF2-40B4-BE49-F238E27FC236}">
                <a16:creationId xmlns:a16="http://schemas.microsoft.com/office/drawing/2014/main" id="{67E12EA4-1B62-4B1B-EB73-CCFD21296067}"/>
              </a:ext>
            </a:extLst>
          </p:cNvPr>
          <p:cNvSpPr>
            <a:spLocks noGrp="1"/>
          </p:cNvSpPr>
          <p:nvPr>
            <p:ph idx="1"/>
          </p:nvPr>
        </p:nvSpPr>
        <p:spPr>
          <a:xfrm>
            <a:off x="601884" y="1967479"/>
            <a:ext cx="11030672" cy="4262187"/>
          </a:xfrm>
        </p:spPr>
        <p:txBody>
          <a:bodyPr vert="horz" lIns="0" tIns="45720" rIns="0" bIns="45720" rtlCol="0" anchor="t">
            <a:normAutofit/>
          </a:bodyPr>
          <a:lstStyle/>
          <a:p>
            <a:pPr>
              <a:buNone/>
            </a:pPr>
            <a:r>
              <a:rPr lang="en-US" dirty="0"/>
              <a:t>General overview:</a:t>
            </a:r>
          </a:p>
          <a:p>
            <a:pPr marL="182880" indent="-182880"/>
            <a:r>
              <a:rPr lang="en-US" dirty="0"/>
              <a:t>This is a specific focus goal. It is for one or more specific </a:t>
            </a:r>
            <a:r>
              <a:rPr lang="en-US" dirty="0" err="1"/>
              <a:t>schoolsites</a:t>
            </a:r>
            <a:r>
              <a:rPr lang="en-US" dirty="0"/>
              <a:t> that are receiving Equity Multiplier Funding. In addition to what is required for a general focus goal, there are some specific requirements related to Equity Multiplier Focus Goals. Those will be addressed in the Equity Multiplier Focus Goal presentation on</a:t>
            </a:r>
            <a:r>
              <a:rPr lang="en-US" dirty="0">
                <a:solidFill>
                  <a:schemeClr val="tx1"/>
                </a:solidFill>
              </a:rPr>
              <a:t> </a:t>
            </a:r>
            <a:r>
              <a:rPr lang="en-US" dirty="0"/>
              <a:t>Tuesday, January 7th. </a:t>
            </a:r>
          </a:p>
        </p:txBody>
      </p:sp>
      <p:sp>
        <p:nvSpPr>
          <p:cNvPr id="6" name="Slide Number Placeholder 5">
            <a:extLst>
              <a:ext uri="{FF2B5EF4-FFF2-40B4-BE49-F238E27FC236}">
                <a16:creationId xmlns:a16="http://schemas.microsoft.com/office/drawing/2014/main" id="{85566C6E-AE6D-BA5E-9FA9-F17476179CBA}"/>
              </a:ext>
            </a:extLst>
          </p:cNvPr>
          <p:cNvSpPr>
            <a:spLocks noGrp="1"/>
          </p:cNvSpPr>
          <p:nvPr>
            <p:ph type="sldNum" sz="quarter" idx="12"/>
          </p:nvPr>
        </p:nvSpPr>
        <p:spPr/>
        <p:txBody>
          <a:bodyPr/>
          <a:lstStyle/>
          <a:p>
            <a:fld id="{4CE482DC-2269-4F26-9D2A-7E44B1A4CD85}" type="slidenum">
              <a:rPr lang="en-US" smtClean="0"/>
              <a:t>21</a:t>
            </a:fld>
            <a:endParaRPr lang="en-US" dirty="0"/>
          </a:p>
        </p:txBody>
      </p:sp>
    </p:spTree>
    <p:extLst>
      <p:ext uri="{BB962C8B-B14F-4D97-AF65-F5344CB8AC3E}">
        <p14:creationId xmlns:p14="http://schemas.microsoft.com/office/powerpoint/2010/main" val="5183292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EC27A-4482-152D-C5DE-F5BD80F75161}"/>
              </a:ext>
            </a:extLst>
          </p:cNvPr>
          <p:cNvSpPr>
            <a:spLocks noGrp="1"/>
          </p:cNvSpPr>
          <p:nvPr>
            <p:ph type="title"/>
          </p:nvPr>
        </p:nvSpPr>
        <p:spPr>
          <a:xfrm>
            <a:off x="601884" y="286603"/>
            <a:ext cx="11030672" cy="1450757"/>
          </a:xfrm>
        </p:spPr>
        <p:txBody>
          <a:bodyPr>
            <a:normAutofit/>
          </a:bodyPr>
          <a:lstStyle/>
          <a:p>
            <a:r>
              <a:rPr lang="en-US" sz="5400" dirty="0"/>
              <a:t>Instructions for Broad Goal</a:t>
            </a:r>
          </a:p>
        </p:txBody>
      </p:sp>
      <p:sp>
        <p:nvSpPr>
          <p:cNvPr id="3" name="Content Placeholder 2">
            <a:extLst>
              <a:ext uri="{FF2B5EF4-FFF2-40B4-BE49-F238E27FC236}">
                <a16:creationId xmlns:a16="http://schemas.microsoft.com/office/drawing/2014/main" id="{018D7A7D-D9FA-9860-64C8-F6B374782074}"/>
              </a:ext>
            </a:extLst>
          </p:cNvPr>
          <p:cNvSpPr>
            <a:spLocks noGrp="1"/>
          </p:cNvSpPr>
          <p:nvPr>
            <p:ph idx="1"/>
          </p:nvPr>
        </p:nvSpPr>
        <p:spPr>
          <a:xfrm>
            <a:off x="601884" y="1967479"/>
            <a:ext cx="11030672" cy="4262187"/>
          </a:xfrm>
        </p:spPr>
        <p:txBody>
          <a:bodyPr vert="horz" lIns="0" tIns="45720" rIns="0" bIns="45720" rtlCol="0" anchor="t">
            <a:normAutofit lnSpcReduction="10000"/>
          </a:bodyPr>
          <a:lstStyle/>
          <a:p>
            <a:pPr marL="182880" indent="-182880"/>
            <a:r>
              <a:rPr lang="en-US" dirty="0"/>
              <a:t>Description: Describe what the LEA plans to achieve through the actions included in the goal. The description of a broad goal will be clearly aligned with the expected measurable outcomes included for the goal. The goal description organizes the actions and expected outcomes in a cohesive and consistent manner.  A goal description is specific enough to be measurable in either quantitative or qualitative terms. A broad goal is not as specific as a focus goal. While it is specific enough to be measurable, there are many different metrics for measuring progress toward the goal.</a:t>
            </a:r>
          </a:p>
          <a:p>
            <a:pPr marL="182880" indent="-182880"/>
            <a:r>
              <a:rPr lang="en-US" dirty="0"/>
              <a:t>Type of Goal: Identify the type of goal being implemented as a Broad Goal.</a:t>
            </a:r>
          </a:p>
          <a:p>
            <a:pPr marL="182880" indent="-182880"/>
            <a:r>
              <a:rPr lang="en-US" dirty="0"/>
              <a:t>Why: Explain why the LEA developed this goal and how the actions and metrics grouped together will help achieve the goal.</a:t>
            </a:r>
          </a:p>
        </p:txBody>
      </p:sp>
      <p:sp>
        <p:nvSpPr>
          <p:cNvPr id="6" name="Slide Number Placeholder 5">
            <a:extLst>
              <a:ext uri="{FF2B5EF4-FFF2-40B4-BE49-F238E27FC236}">
                <a16:creationId xmlns:a16="http://schemas.microsoft.com/office/drawing/2014/main" id="{62096580-C7F0-07A9-920F-F4BA94595933}"/>
              </a:ext>
            </a:extLst>
          </p:cNvPr>
          <p:cNvSpPr>
            <a:spLocks noGrp="1"/>
          </p:cNvSpPr>
          <p:nvPr>
            <p:ph type="sldNum" sz="quarter" idx="12"/>
          </p:nvPr>
        </p:nvSpPr>
        <p:spPr/>
        <p:txBody>
          <a:bodyPr/>
          <a:lstStyle/>
          <a:p>
            <a:fld id="{4CE482DC-2269-4F26-9D2A-7E44B1A4CD85}" type="slidenum">
              <a:rPr lang="en-US" smtClean="0"/>
              <a:t>22</a:t>
            </a:fld>
            <a:endParaRPr lang="en-US" dirty="0"/>
          </a:p>
        </p:txBody>
      </p:sp>
    </p:spTree>
    <p:extLst>
      <p:ext uri="{BB962C8B-B14F-4D97-AF65-F5344CB8AC3E}">
        <p14:creationId xmlns:p14="http://schemas.microsoft.com/office/powerpoint/2010/main" val="10378856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EC27A-4482-152D-C5DE-F5BD80F75161}"/>
              </a:ext>
            </a:extLst>
          </p:cNvPr>
          <p:cNvSpPr>
            <a:spLocks noGrp="1"/>
          </p:cNvSpPr>
          <p:nvPr>
            <p:ph type="title"/>
          </p:nvPr>
        </p:nvSpPr>
        <p:spPr>
          <a:xfrm>
            <a:off x="601884" y="286603"/>
            <a:ext cx="11030672" cy="1450757"/>
          </a:xfrm>
        </p:spPr>
        <p:txBody>
          <a:bodyPr>
            <a:noAutofit/>
          </a:bodyPr>
          <a:lstStyle/>
          <a:p>
            <a:r>
              <a:rPr lang="en-US" sz="5200" dirty="0"/>
              <a:t>Instructions for Maintenance of Progress Goal</a:t>
            </a:r>
          </a:p>
        </p:txBody>
      </p:sp>
      <p:sp>
        <p:nvSpPr>
          <p:cNvPr id="3" name="Content Placeholder 2">
            <a:extLst>
              <a:ext uri="{FF2B5EF4-FFF2-40B4-BE49-F238E27FC236}">
                <a16:creationId xmlns:a16="http://schemas.microsoft.com/office/drawing/2014/main" id="{018D7A7D-D9FA-9860-64C8-F6B374782074}"/>
              </a:ext>
            </a:extLst>
          </p:cNvPr>
          <p:cNvSpPr>
            <a:spLocks noGrp="1"/>
          </p:cNvSpPr>
          <p:nvPr>
            <p:ph idx="1"/>
          </p:nvPr>
        </p:nvSpPr>
        <p:spPr>
          <a:xfrm>
            <a:off x="601884" y="1967479"/>
            <a:ext cx="11030672" cy="4262187"/>
          </a:xfrm>
        </p:spPr>
        <p:txBody>
          <a:bodyPr vert="horz" lIns="0" tIns="45720" rIns="0" bIns="45720" rtlCol="0" anchor="t">
            <a:normAutofit fontScale="92500" lnSpcReduction="20000"/>
          </a:bodyPr>
          <a:lstStyle/>
          <a:p>
            <a:pPr marL="182880" indent="-182880"/>
            <a:r>
              <a:rPr lang="en-US" dirty="0"/>
              <a:t>Description: Describe how the LEA intends to maintain the progress made in the LCFF State Priorities not addressed by the other goals in the LCAP. </a:t>
            </a:r>
          </a:p>
          <a:p>
            <a:pPr marL="182880" indent="-182880"/>
            <a:r>
              <a:rPr lang="en-US" dirty="0"/>
              <a:t>Use this type of goal to address the state priorities and applicable metrics not addressed within the other goals in the LCAP. </a:t>
            </a:r>
          </a:p>
          <a:p>
            <a:pPr marL="182880" indent="-182880"/>
            <a:r>
              <a:rPr lang="en-US" dirty="0"/>
              <a:t>The state priorities and metrics to be addressed in this section are those for which the LEA, in consultation with educational partners, has determined to maintain actions and monitor progress while focusing implementation efforts on the actions covered by other goals in the LCAP.</a:t>
            </a:r>
          </a:p>
          <a:p>
            <a:pPr marL="182880" indent="-182880"/>
            <a:r>
              <a:rPr lang="en-US" dirty="0"/>
              <a:t>Type of Goal: Identify the type of goal being implemented as a Maintenance of Progress Goal.</a:t>
            </a:r>
          </a:p>
          <a:p>
            <a:pPr marL="182880" indent="-182880"/>
            <a:r>
              <a:rPr lang="en-US" dirty="0"/>
              <a:t>Why: Explain how the actions will sustain the progress exemplified by the related metrics.</a:t>
            </a:r>
          </a:p>
        </p:txBody>
      </p:sp>
      <p:sp>
        <p:nvSpPr>
          <p:cNvPr id="6" name="Slide Number Placeholder 5">
            <a:extLst>
              <a:ext uri="{FF2B5EF4-FFF2-40B4-BE49-F238E27FC236}">
                <a16:creationId xmlns:a16="http://schemas.microsoft.com/office/drawing/2014/main" id="{11A03C21-816E-B7DB-D6E3-F967EB4EB563}"/>
              </a:ext>
            </a:extLst>
          </p:cNvPr>
          <p:cNvSpPr>
            <a:spLocks noGrp="1"/>
          </p:cNvSpPr>
          <p:nvPr>
            <p:ph type="sldNum" sz="quarter" idx="12"/>
          </p:nvPr>
        </p:nvSpPr>
        <p:spPr/>
        <p:txBody>
          <a:bodyPr/>
          <a:lstStyle/>
          <a:p>
            <a:fld id="{4CE482DC-2269-4F26-9D2A-7E44B1A4CD85}" type="slidenum">
              <a:rPr lang="en-US" smtClean="0"/>
              <a:t>23</a:t>
            </a:fld>
            <a:endParaRPr lang="en-US"/>
          </a:p>
        </p:txBody>
      </p:sp>
    </p:spTree>
    <p:extLst>
      <p:ext uri="{BB962C8B-B14F-4D97-AF65-F5344CB8AC3E}">
        <p14:creationId xmlns:p14="http://schemas.microsoft.com/office/powerpoint/2010/main" val="37769903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6B14C-7B03-4794-2615-BE3921416CCB}"/>
              </a:ext>
            </a:extLst>
          </p:cNvPr>
          <p:cNvSpPr>
            <a:spLocks noGrp="1"/>
          </p:cNvSpPr>
          <p:nvPr>
            <p:ph type="title"/>
          </p:nvPr>
        </p:nvSpPr>
        <p:spPr>
          <a:xfrm>
            <a:off x="601884" y="286603"/>
            <a:ext cx="11030672" cy="1450757"/>
          </a:xfrm>
        </p:spPr>
        <p:txBody>
          <a:bodyPr>
            <a:normAutofit/>
          </a:bodyPr>
          <a:lstStyle/>
          <a:p>
            <a:r>
              <a:rPr lang="en-US" sz="5400" dirty="0"/>
              <a:t>Benefits of different types of goals</a:t>
            </a:r>
          </a:p>
        </p:txBody>
      </p:sp>
      <p:sp>
        <p:nvSpPr>
          <p:cNvPr id="3" name="Content Placeholder 2">
            <a:extLst>
              <a:ext uri="{FF2B5EF4-FFF2-40B4-BE49-F238E27FC236}">
                <a16:creationId xmlns:a16="http://schemas.microsoft.com/office/drawing/2014/main" id="{63356019-496B-0FE4-7226-88E774D746B5}"/>
              </a:ext>
            </a:extLst>
          </p:cNvPr>
          <p:cNvSpPr>
            <a:spLocks noGrp="1"/>
          </p:cNvSpPr>
          <p:nvPr>
            <p:ph idx="1"/>
          </p:nvPr>
        </p:nvSpPr>
        <p:spPr>
          <a:xfrm>
            <a:off x="601884" y="1967479"/>
            <a:ext cx="11030672" cy="4262187"/>
          </a:xfrm>
        </p:spPr>
        <p:txBody>
          <a:bodyPr vert="horz" lIns="0" tIns="45720" rIns="0" bIns="45720" rtlCol="0" anchor="t">
            <a:normAutofit/>
          </a:bodyPr>
          <a:lstStyle/>
          <a:p>
            <a:pPr marL="182880" indent="-182880"/>
            <a:r>
              <a:rPr lang="en-US" dirty="0"/>
              <a:t>Utilizing the different types of goals can help an LEA to streamline and focus its LCAP on the areas in of greatest need identified by the LEA. </a:t>
            </a:r>
          </a:p>
          <a:p>
            <a:pPr marL="365760" indent="-182880"/>
            <a:r>
              <a:rPr lang="en-US" dirty="0"/>
              <a:t>Are there student groups, schools and/or state priority areas that would benefit from a focused data intensive approach?</a:t>
            </a:r>
          </a:p>
          <a:p>
            <a:pPr marL="548640" lvl="1" indent="-182880"/>
            <a:r>
              <a:rPr lang="en-US" dirty="0"/>
              <a:t>Examples: Chronic absenteeism, Equity multiplier goals for schools</a:t>
            </a:r>
          </a:p>
          <a:p>
            <a:pPr marL="365760" indent="-182880"/>
            <a:r>
              <a:rPr lang="en-US" dirty="0"/>
              <a:t>Are there state priority areas that are not a high priority or are not areas of need for which progress can be maintained?</a:t>
            </a:r>
          </a:p>
          <a:p>
            <a:pPr marL="548640" indent="-182880"/>
            <a:r>
              <a:rPr lang="en-US" dirty="0"/>
              <a:t>Examples: Sufficient instructional materials, implementation of state standards, access to a broad course of study</a:t>
            </a:r>
          </a:p>
        </p:txBody>
      </p:sp>
      <p:sp>
        <p:nvSpPr>
          <p:cNvPr id="6" name="Slide Number Placeholder 5">
            <a:extLst>
              <a:ext uri="{FF2B5EF4-FFF2-40B4-BE49-F238E27FC236}">
                <a16:creationId xmlns:a16="http://schemas.microsoft.com/office/drawing/2014/main" id="{A1646FD5-C705-327A-74B7-04AFDB763C7D}"/>
              </a:ext>
            </a:extLst>
          </p:cNvPr>
          <p:cNvSpPr>
            <a:spLocks noGrp="1"/>
          </p:cNvSpPr>
          <p:nvPr>
            <p:ph type="sldNum" sz="quarter" idx="12"/>
          </p:nvPr>
        </p:nvSpPr>
        <p:spPr/>
        <p:txBody>
          <a:bodyPr/>
          <a:lstStyle/>
          <a:p>
            <a:fld id="{4CE482DC-2269-4F26-9D2A-7E44B1A4CD85}" type="slidenum">
              <a:rPr lang="en-US" smtClean="0"/>
              <a:t>24</a:t>
            </a:fld>
            <a:endParaRPr lang="en-US"/>
          </a:p>
        </p:txBody>
      </p:sp>
    </p:spTree>
    <p:extLst>
      <p:ext uri="{BB962C8B-B14F-4D97-AF65-F5344CB8AC3E}">
        <p14:creationId xmlns:p14="http://schemas.microsoft.com/office/powerpoint/2010/main" val="8056711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1451C-F962-43EB-850D-6C5273CBC1AA}"/>
              </a:ext>
            </a:extLst>
          </p:cNvPr>
          <p:cNvSpPr>
            <a:spLocks noGrp="1"/>
          </p:cNvSpPr>
          <p:nvPr>
            <p:ph type="title"/>
          </p:nvPr>
        </p:nvSpPr>
        <p:spPr>
          <a:xfrm>
            <a:off x="616449" y="758952"/>
            <a:ext cx="10539231" cy="3566160"/>
          </a:xfrm>
        </p:spPr>
        <p:txBody>
          <a:bodyPr vert="horz" lIns="91440" tIns="45720" rIns="91440" bIns="45720" rtlCol="0" anchor="b">
            <a:normAutofit/>
          </a:bodyPr>
          <a:lstStyle/>
          <a:p>
            <a:r>
              <a:rPr lang="en-US" dirty="0"/>
              <a:t>Important Information to Consider Prior to Developing a Goal</a:t>
            </a:r>
          </a:p>
        </p:txBody>
      </p:sp>
      <p:sp>
        <p:nvSpPr>
          <p:cNvPr id="4" name="Slide Number Placeholder 3">
            <a:extLst>
              <a:ext uri="{FF2B5EF4-FFF2-40B4-BE49-F238E27FC236}">
                <a16:creationId xmlns:a16="http://schemas.microsoft.com/office/drawing/2014/main" id="{B0462FCB-6B18-4A27-8574-68167EA58C50}"/>
              </a:ext>
            </a:extLst>
          </p:cNvPr>
          <p:cNvSpPr>
            <a:spLocks noGrp="1"/>
          </p:cNvSpPr>
          <p:nvPr>
            <p:ph type="sldNum" sz="quarter" idx="12"/>
          </p:nvPr>
        </p:nvSpPr>
        <p:spPr>
          <a:xfrm>
            <a:off x="9900458" y="6459785"/>
            <a:ext cx="1312025" cy="365125"/>
          </a:xfrm>
        </p:spPr>
        <p:txBody>
          <a:bodyPr vert="horz" lIns="91440" tIns="45720" rIns="91440" bIns="45720" rtlCol="0" anchor="ctr">
            <a:normAutofit fontScale="92500" lnSpcReduction="20000"/>
          </a:bodyPr>
          <a:lstStyle/>
          <a:p>
            <a:pPr lvl="0"/>
            <a:fld id="{1E47FE53-EBF0-4DA7-9D9D-CC1C3A20F3CB}" type="slidenum">
              <a:rPr lang="en-US" noProof="0" smtClean="0"/>
              <a:pPr lvl="0"/>
              <a:t>25</a:t>
            </a:fld>
            <a:endParaRPr lang="en-US" noProof="0"/>
          </a:p>
        </p:txBody>
      </p:sp>
    </p:spTree>
    <p:extLst>
      <p:ext uri="{BB962C8B-B14F-4D97-AF65-F5344CB8AC3E}">
        <p14:creationId xmlns:p14="http://schemas.microsoft.com/office/powerpoint/2010/main" val="13508863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 name="Rectangle 51">
            <a:extLst>
              <a:ext uri="{FF2B5EF4-FFF2-40B4-BE49-F238E27FC236}">
                <a16:creationId xmlns:a16="http://schemas.microsoft.com/office/drawing/2014/main" id="{116A904D-80BE-42BB-A96F-14D33FFE0D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53" name="Rectangle 52">
            <a:extLst>
              <a:ext uri="{FF2B5EF4-FFF2-40B4-BE49-F238E27FC236}">
                <a16:creationId xmlns:a16="http://schemas.microsoft.com/office/drawing/2014/main" id="{3E49CA6A-AA0D-433F-BA6F-E0F8DCBA8B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54" name="Straight Connector 53">
            <a:extLst>
              <a:ext uri="{FF2B5EF4-FFF2-40B4-BE49-F238E27FC236}">
                <a16:creationId xmlns:a16="http://schemas.microsoft.com/office/drawing/2014/main" id="{17706B1B-4321-47A1-B97B-3364729F729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55" name="Rectangle 54">
            <a:extLst>
              <a:ext uri="{FF2B5EF4-FFF2-40B4-BE49-F238E27FC236}">
                <a16:creationId xmlns:a16="http://schemas.microsoft.com/office/drawing/2014/main" id="{B6432BCE-DFD0-492A-825D-B06B19216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045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19F5B778-C67E-417B-9509-2F509EA615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614975"/>
            <a:ext cx="12188952" cy="2243025"/>
          </a:xfrm>
          <a:prstGeom prst="rect">
            <a:avLst/>
          </a:prstGeom>
          <a:solidFill>
            <a:srgbClr val="43666B"/>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E8D582C1-57D9-0761-0140-1881260A56B8}"/>
              </a:ext>
            </a:extLst>
          </p:cNvPr>
          <p:cNvSpPr>
            <a:spLocks noGrp="1"/>
          </p:cNvSpPr>
          <p:nvPr>
            <p:ph type="title"/>
          </p:nvPr>
        </p:nvSpPr>
        <p:spPr>
          <a:xfrm>
            <a:off x="1065197" y="4803243"/>
            <a:ext cx="10058400" cy="1957658"/>
          </a:xfrm>
        </p:spPr>
        <p:txBody>
          <a:bodyPr vert="horz" lIns="91440" tIns="45720" rIns="91440" bIns="45720" rtlCol="0" anchor="b">
            <a:noAutofit/>
          </a:bodyPr>
          <a:lstStyle/>
          <a:p>
            <a:r>
              <a:rPr lang="en-US" sz="3400" dirty="0">
                <a:solidFill>
                  <a:srgbClr val="FFFFFF"/>
                </a:solidFill>
              </a:rPr>
              <a:t>What have we learned? Through our comprehensive needs analysis, from any data analysis, from our educational partners and community? What are the current needs and how can we best address them?</a:t>
            </a:r>
          </a:p>
        </p:txBody>
      </p:sp>
      <p:pic>
        <p:nvPicPr>
          <p:cNvPr id="3" name="Picture 2">
            <a:extLst>
              <a:ext uri="{FF2B5EF4-FFF2-40B4-BE49-F238E27FC236}">
                <a16:creationId xmlns:a16="http://schemas.microsoft.com/office/drawing/2014/main" id="{8D53BF0B-68DD-F9D0-321F-733A708BBBCF}"/>
              </a:ext>
              <a:ext uri="{C183D7F6-B498-43B3-948B-1728B52AA6E4}">
                <adec:decorative xmlns:adec="http://schemas.microsoft.com/office/drawing/2017/decorative" val="1"/>
              </a:ext>
            </a:extLst>
          </p:cNvPr>
          <p:cNvPicPr>
            <a:picLocks noChangeAspect="1"/>
          </p:cNvPicPr>
          <p:nvPr/>
        </p:nvPicPr>
        <p:blipFill rotWithShape="1">
          <a:blip r:embed="rId2"/>
          <a:srcRect r="11048" b="2"/>
          <a:stretch/>
        </p:blipFill>
        <p:spPr>
          <a:xfrm>
            <a:off x="20" y="10"/>
            <a:ext cx="6048719" cy="4538900"/>
          </a:xfrm>
          <a:prstGeom prst="rect">
            <a:avLst/>
          </a:prstGeom>
        </p:spPr>
      </p:pic>
      <p:pic>
        <p:nvPicPr>
          <p:cNvPr id="6" name="Picture 5">
            <a:extLst>
              <a:ext uri="{FF2B5EF4-FFF2-40B4-BE49-F238E27FC236}">
                <a16:creationId xmlns:a16="http://schemas.microsoft.com/office/drawing/2014/main" id="{5CB6FEC8-0F22-26EC-17B3-6D85F708A722}"/>
              </a:ext>
              <a:ext uri="{C183D7F6-B498-43B3-948B-1728B52AA6E4}">
                <adec:decorative xmlns:adec="http://schemas.microsoft.com/office/drawing/2017/decorative" val="1"/>
              </a:ext>
            </a:extLst>
          </p:cNvPr>
          <p:cNvPicPr>
            <a:picLocks noChangeAspect="1"/>
          </p:cNvPicPr>
          <p:nvPr/>
        </p:nvPicPr>
        <p:blipFill rotWithShape="1">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a:stretch/>
        </p:blipFill>
        <p:spPr>
          <a:xfrm>
            <a:off x="6141720" y="1965"/>
            <a:ext cx="6050280" cy="4533324"/>
          </a:xfrm>
          <a:prstGeom prst="rect">
            <a:avLst/>
          </a:prstGeom>
        </p:spPr>
      </p:pic>
      <p:sp>
        <p:nvSpPr>
          <p:cNvPr id="57" name="Rectangle 56">
            <a:extLst>
              <a:ext uri="{FF2B5EF4-FFF2-40B4-BE49-F238E27FC236}">
                <a16:creationId xmlns:a16="http://schemas.microsoft.com/office/drawing/2014/main" id="{E88F05FB-902F-4AE9-81B6-9036CB580E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611354"/>
            <a:ext cx="12188952" cy="64008"/>
          </a:xfrm>
          <a:prstGeom prst="rect">
            <a:avLst/>
          </a:prstGeom>
          <a:solidFill>
            <a:srgbClr val="F5F14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7" name="Slide Number Placeholder 6">
            <a:extLst>
              <a:ext uri="{FF2B5EF4-FFF2-40B4-BE49-F238E27FC236}">
                <a16:creationId xmlns:a16="http://schemas.microsoft.com/office/drawing/2014/main" id="{B68024A6-A5F8-E225-C6BA-B90EF1E3CDCC}"/>
              </a:ext>
            </a:extLst>
          </p:cNvPr>
          <p:cNvSpPr>
            <a:spLocks noGrp="1"/>
          </p:cNvSpPr>
          <p:nvPr>
            <p:ph type="sldNum" sz="quarter" idx="12"/>
          </p:nvPr>
        </p:nvSpPr>
        <p:spPr/>
        <p:txBody>
          <a:bodyPr/>
          <a:lstStyle/>
          <a:p>
            <a:fld id="{4CE482DC-2269-4F26-9D2A-7E44B1A4CD85}" type="slidenum">
              <a:rPr lang="en-US" smtClean="0"/>
              <a:t>26</a:t>
            </a:fld>
            <a:endParaRPr lang="en-US" dirty="0"/>
          </a:p>
        </p:txBody>
      </p:sp>
    </p:spTree>
    <p:extLst>
      <p:ext uri="{BB962C8B-B14F-4D97-AF65-F5344CB8AC3E}">
        <p14:creationId xmlns:p14="http://schemas.microsoft.com/office/powerpoint/2010/main" val="1893235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E8A21-9829-4691-8B66-81B2724812AC}"/>
              </a:ext>
            </a:extLst>
          </p:cNvPr>
          <p:cNvSpPr>
            <a:spLocks noGrp="1"/>
          </p:cNvSpPr>
          <p:nvPr>
            <p:ph type="title"/>
          </p:nvPr>
        </p:nvSpPr>
        <p:spPr/>
        <p:txBody>
          <a:bodyPr>
            <a:normAutofit/>
          </a:bodyPr>
          <a:lstStyle/>
          <a:p>
            <a:r>
              <a:rPr lang="en-US" sz="5400" dirty="0"/>
              <a:t>Requirement for Goals</a:t>
            </a:r>
            <a:endParaRPr lang="en-US" sz="5400" dirty="0">
              <a:cs typeface="Arial"/>
            </a:endParaRPr>
          </a:p>
        </p:txBody>
      </p:sp>
      <p:sp>
        <p:nvSpPr>
          <p:cNvPr id="3" name="Content Placeholder 2">
            <a:extLst>
              <a:ext uri="{FF2B5EF4-FFF2-40B4-BE49-F238E27FC236}">
                <a16:creationId xmlns:a16="http://schemas.microsoft.com/office/drawing/2014/main" id="{2A241FD3-B190-4D7E-B504-99FBF7FDFF9F}"/>
              </a:ext>
            </a:extLst>
          </p:cNvPr>
          <p:cNvSpPr>
            <a:spLocks noGrp="1"/>
          </p:cNvSpPr>
          <p:nvPr>
            <p:ph idx="1"/>
          </p:nvPr>
        </p:nvSpPr>
        <p:spPr/>
        <p:txBody>
          <a:bodyPr vert="horz" lIns="45720" tIns="45720" rIns="45720" bIns="45720" rtlCol="0" anchor="t">
            <a:normAutofit lnSpcReduction="10000"/>
          </a:bodyPr>
          <a:lstStyle/>
          <a:p>
            <a:pPr marL="175895" lvl="0" indent="-175895"/>
            <a:r>
              <a:rPr lang="en-US" dirty="0">
                <a:cs typeface="Arial"/>
              </a:rPr>
              <a:t>The LCAP must include a description of the annual goals to be achieved for each student group for each state priority and for any local priorities identified by the local governing board or body of the school district or COE, or in the charter school petition</a:t>
            </a:r>
          </a:p>
          <a:p>
            <a:pPr marL="175895" indent="-175895"/>
            <a:r>
              <a:rPr lang="en-US" dirty="0">
                <a:cs typeface="Arial"/>
              </a:rPr>
              <a:t>LEAs are to pay particular attention to addressing and reducing disparities in opportunities and outcomes between student groups indicated by the California School Dashboard.</a:t>
            </a:r>
          </a:p>
          <a:p>
            <a:pPr marL="175895" indent="-175895"/>
            <a:r>
              <a:rPr lang="en-US" dirty="0">
                <a:cs typeface="Arial"/>
              </a:rPr>
              <a:t>Given this, how is the LEA using its resources to respond to TK–12 student and community needs, and address any performance gaps, including by meeting its obligation to increase or improve services for foster youth, English learners, and low-income students?</a:t>
            </a:r>
          </a:p>
        </p:txBody>
      </p:sp>
      <p:sp>
        <p:nvSpPr>
          <p:cNvPr id="4" name="Slide Number Placeholder 3">
            <a:extLst>
              <a:ext uri="{FF2B5EF4-FFF2-40B4-BE49-F238E27FC236}">
                <a16:creationId xmlns:a16="http://schemas.microsoft.com/office/drawing/2014/main" id="{9EEC4DAC-719B-4F90-94A1-127F831D5B3E}"/>
              </a:ext>
            </a:extLst>
          </p:cNvPr>
          <p:cNvSpPr>
            <a:spLocks noGrp="1"/>
          </p:cNvSpPr>
          <p:nvPr>
            <p:ph type="sldNum" sz="quarter" idx="12"/>
          </p:nvPr>
        </p:nvSpPr>
        <p:spPr/>
        <p:txBody>
          <a:bodyPr/>
          <a:lstStyle/>
          <a:p>
            <a:fld id="{1E47FE53-EBF0-4DA7-9D9D-CC1C3A20F3CB}" type="slidenum">
              <a:rPr lang="en-US" dirty="0" smtClean="0"/>
              <a:t>27</a:t>
            </a:fld>
            <a:endParaRPr lang="en-US"/>
          </a:p>
        </p:txBody>
      </p:sp>
    </p:spTree>
    <p:extLst>
      <p:ext uri="{BB962C8B-B14F-4D97-AF65-F5344CB8AC3E}">
        <p14:creationId xmlns:p14="http://schemas.microsoft.com/office/powerpoint/2010/main" val="24482052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A7AFC-EBBD-7FF8-26DA-E4A5660FB7CF}"/>
              </a:ext>
            </a:extLst>
          </p:cNvPr>
          <p:cNvSpPr>
            <a:spLocks noGrp="1"/>
          </p:cNvSpPr>
          <p:nvPr>
            <p:ph type="title"/>
          </p:nvPr>
        </p:nvSpPr>
        <p:spPr/>
        <p:txBody>
          <a:bodyPr>
            <a:noAutofit/>
          </a:bodyPr>
          <a:lstStyle/>
          <a:p>
            <a:r>
              <a:rPr lang="en-US" sz="5400" dirty="0"/>
              <a:t>Requirement to Address the LCFF State Priorities</a:t>
            </a:r>
          </a:p>
        </p:txBody>
      </p:sp>
      <p:sp>
        <p:nvSpPr>
          <p:cNvPr id="3" name="Content Placeholder 2">
            <a:extLst>
              <a:ext uri="{FF2B5EF4-FFF2-40B4-BE49-F238E27FC236}">
                <a16:creationId xmlns:a16="http://schemas.microsoft.com/office/drawing/2014/main" id="{A7A2DB79-4B26-4FD6-C5CE-86BB1F5D280F}"/>
              </a:ext>
            </a:extLst>
          </p:cNvPr>
          <p:cNvSpPr>
            <a:spLocks noGrp="1"/>
          </p:cNvSpPr>
          <p:nvPr>
            <p:ph idx="1"/>
          </p:nvPr>
        </p:nvSpPr>
        <p:spPr/>
        <p:txBody>
          <a:bodyPr vert="horz" lIns="0" tIns="45720" rIns="0" bIns="45720" rtlCol="0" anchor="t">
            <a:normAutofit/>
          </a:bodyPr>
          <a:lstStyle/>
          <a:p>
            <a:pPr marL="0" indent="0">
              <a:buNone/>
            </a:pPr>
            <a:r>
              <a:rPr lang="en-US" dirty="0">
                <a:cs typeface="Arial"/>
              </a:rPr>
              <a:t>At a minimum, the LCAP must address all LCFF priorities and associated metrics articulated in </a:t>
            </a:r>
            <a:r>
              <a:rPr lang="en-US" i="1" dirty="0">
                <a:cs typeface="Arial"/>
              </a:rPr>
              <a:t>EC</a:t>
            </a:r>
            <a:r>
              <a:rPr lang="en-US" dirty="0">
                <a:cs typeface="Arial"/>
              </a:rPr>
              <a:t> sections 52060(d) and 52066(d), as applicable to the LEA. The </a:t>
            </a:r>
            <a:r>
              <a:rPr lang="en-US" i="1" dirty="0">
                <a:cs typeface="Arial"/>
                <a:hlinkClick r:id="rId2"/>
              </a:rPr>
              <a:t>LCFF State Priorities Summary</a:t>
            </a:r>
            <a:r>
              <a:rPr lang="en-US" dirty="0">
                <a:cs typeface="Arial"/>
              </a:rPr>
              <a:t> provides a summary of </a:t>
            </a:r>
            <a:r>
              <a:rPr lang="en-US" i="1" dirty="0">
                <a:cs typeface="Arial"/>
              </a:rPr>
              <a:t>EC</a:t>
            </a:r>
            <a:r>
              <a:rPr lang="en-US" dirty="0">
                <a:cs typeface="Arial"/>
              </a:rPr>
              <a:t> sections 52060(d) and 52066(d) </a:t>
            </a:r>
            <a:r>
              <a:rPr lang="en-US" dirty="0">
                <a:solidFill>
                  <a:srgbClr val="000000"/>
                </a:solidFill>
                <a:cs typeface="Helvetica"/>
              </a:rPr>
              <a:t>to aid in the development of the LCAP</a:t>
            </a:r>
            <a:r>
              <a:rPr lang="en-US" dirty="0">
                <a:cs typeface="Arial"/>
              </a:rPr>
              <a:t>.</a:t>
            </a:r>
            <a:endParaRPr lang="en-US" dirty="0"/>
          </a:p>
          <a:p>
            <a:pPr marL="543560" lvl="1" indent="-342900"/>
            <a:r>
              <a:rPr lang="en-US" dirty="0">
                <a:cs typeface="Arial"/>
              </a:rPr>
              <a:t>LEAs must consider performance on the state and local indicators, including their locally collected and reported data for the local indicators that are included in the Dashboard, in determining whether and how to prioritize its goals within the LCAP. </a:t>
            </a:r>
          </a:p>
          <a:p>
            <a:pPr marL="543560" lvl="1" indent="-342900"/>
            <a:r>
              <a:rPr lang="en-US" dirty="0">
                <a:cs typeface="Arial"/>
              </a:rPr>
              <a:t>Goals may also address any local priorities. </a:t>
            </a:r>
          </a:p>
          <a:p>
            <a:pPr marL="543560" lvl="1" indent="-342900"/>
            <a:r>
              <a:rPr lang="en-US" dirty="0">
                <a:cs typeface="Arial"/>
              </a:rPr>
              <a:t>One goal may address multiple priorities</a:t>
            </a:r>
            <a:r>
              <a:rPr lang="en-US" dirty="0">
                <a:latin typeface="Arial Narrow"/>
                <a:cs typeface="Arial"/>
              </a:rPr>
              <a:t>. </a:t>
            </a:r>
            <a:endParaRPr lang="en-US" dirty="0">
              <a:latin typeface="Arial"/>
              <a:cs typeface="Arial"/>
            </a:endParaRPr>
          </a:p>
        </p:txBody>
      </p:sp>
      <p:sp>
        <p:nvSpPr>
          <p:cNvPr id="6" name="Slide Number Placeholder 5">
            <a:extLst>
              <a:ext uri="{FF2B5EF4-FFF2-40B4-BE49-F238E27FC236}">
                <a16:creationId xmlns:a16="http://schemas.microsoft.com/office/drawing/2014/main" id="{B018B0E5-98F7-ED82-5E43-AB6E3A18D96F}"/>
              </a:ext>
            </a:extLst>
          </p:cNvPr>
          <p:cNvSpPr>
            <a:spLocks noGrp="1"/>
          </p:cNvSpPr>
          <p:nvPr>
            <p:ph type="sldNum" sz="quarter" idx="12"/>
          </p:nvPr>
        </p:nvSpPr>
        <p:spPr/>
        <p:txBody>
          <a:bodyPr/>
          <a:lstStyle/>
          <a:p>
            <a:fld id="{4CE482DC-2269-4F26-9D2A-7E44B1A4CD85}" type="slidenum">
              <a:rPr lang="en-US" smtClean="0"/>
              <a:t>28</a:t>
            </a:fld>
            <a:endParaRPr lang="en-US"/>
          </a:p>
        </p:txBody>
      </p:sp>
    </p:spTree>
    <p:extLst>
      <p:ext uri="{BB962C8B-B14F-4D97-AF65-F5344CB8AC3E}">
        <p14:creationId xmlns:p14="http://schemas.microsoft.com/office/powerpoint/2010/main" val="34164855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1451C-F962-43EB-850D-6C5273CBC1AA}"/>
              </a:ext>
            </a:extLst>
          </p:cNvPr>
          <p:cNvSpPr>
            <a:spLocks noGrp="1"/>
          </p:cNvSpPr>
          <p:nvPr>
            <p:ph type="title"/>
          </p:nvPr>
        </p:nvSpPr>
        <p:spPr>
          <a:xfrm>
            <a:off x="616449" y="758952"/>
            <a:ext cx="10539231" cy="3566160"/>
          </a:xfrm>
        </p:spPr>
        <p:txBody>
          <a:bodyPr vert="horz" lIns="91440" tIns="45720" rIns="91440" bIns="45720" rtlCol="0" anchor="b">
            <a:normAutofit/>
          </a:bodyPr>
          <a:lstStyle/>
          <a:p>
            <a:r>
              <a:rPr lang="en-US" dirty="0"/>
              <a:t>Measuring and Reporting Results: Template and Instructions</a:t>
            </a:r>
          </a:p>
        </p:txBody>
      </p:sp>
      <p:sp>
        <p:nvSpPr>
          <p:cNvPr id="4" name="Slide Number Placeholder 3">
            <a:extLst>
              <a:ext uri="{FF2B5EF4-FFF2-40B4-BE49-F238E27FC236}">
                <a16:creationId xmlns:a16="http://schemas.microsoft.com/office/drawing/2014/main" id="{B0462FCB-6B18-4A27-8574-68167EA58C50}"/>
              </a:ext>
            </a:extLst>
          </p:cNvPr>
          <p:cNvSpPr>
            <a:spLocks noGrp="1"/>
          </p:cNvSpPr>
          <p:nvPr>
            <p:ph type="sldNum" sz="quarter" idx="12"/>
          </p:nvPr>
        </p:nvSpPr>
        <p:spPr>
          <a:xfrm>
            <a:off x="9900458" y="6459785"/>
            <a:ext cx="1312025" cy="365125"/>
          </a:xfrm>
        </p:spPr>
        <p:txBody>
          <a:bodyPr vert="horz" lIns="91440" tIns="45720" rIns="91440" bIns="45720" rtlCol="0" anchor="ctr">
            <a:normAutofit fontScale="92500" lnSpcReduction="20000"/>
          </a:bodyPr>
          <a:lstStyle/>
          <a:p>
            <a:pPr lvl="0"/>
            <a:fld id="{1E47FE53-EBF0-4DA7-9D9D-CC1C3A20F3CB}" type="slidenum">
              <a:rPr lang="en-US" noProof="0" smtClean="0"/>
              <a:pPr lvl="0"/>
              <a:t>29</a:t>
            </a:fld>
            <a:endParaRPr lang="en-US" noProof="0"/>
          </a:p>
        </p:txBody>
      </p:sp>
    </p:spTree>
    <p:extLst>
      <p:ext uri="{BB962C8B-B14F-4D97-AF65-F5344CB8AC3E}">
        <p14:creationId xmlns:p14="http://schemas.microsoft.com/office/powerpoint/2010/main" val="3660784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92E10-CFBF-31F6-17E2-9C7B932BB98D}"/>
              </a:ext>
            </a:extLst>
          </p:cNvPr>
          <p:cNvSpPr>
            <a:spLocks noGrp="1"/>
          </p:cNvSpPr>
          <p:nvPr>
            <p:ph type="title"/>
          </p:nvPr>
        </p:nvSpPr>
        <p:spPr/>
        <p:txBody>
          <a:bodyPr>
            <a:normAutofit/>
          </a:bodyPr>
          <a:lstStyle/>
          <a:p>
            <a:r>
              <a:rPr lang="en-US" sz="5400" dirty="0"/>
              <a:t>Template Files</a:t>
            </a:r>
          </a:p>
        </p:txBody>
      </p:sp>
      <p:sp>
        <p:nvSpPr>
          <p:cNvPr id="3" name="Content Placeholder 2">
            <a:extLst>
              <a:ext uri="{FF2B5EF4-FFF2-40B4-BE49-F238E27FC236}">
                <a16:creationId xmlns:a16="http://schemas.microsoft.com/office/drawing/2014/main" id="{88CD891D-E63F-2BDF-493B-7214AC6712C4}"/>
              </a:ext>
            </a:extLst>
          </p:cNvPr>
          <p:cNvSpPr>
            <a:spLocks noGrp="1"/>
          </p:cNvSpPr>
          <p:nvPr>
            <p:ph idx="1"/>
          </p:nvPr>
        </p:nvSpPr>
        <p:spPr/>
        <p:txBody>
          <a:bodyPr vert="horz" lIns="0" tIns="45720" rIns="0" bIns="45720" rtlCol="0" anchor="t">
            <a:normAutofit/>
          </a:bodyPr>
          <a:lstStyle/>
          <a:p>
            <a:pPr marL="342900" indent="-342900"/>
            <a:r>
              <a:rPr lang="en-US" dirty="0">
                <a:hlinkClick r:id="rId2"/>
              </a:rPr>
              <a:t>2025–26 LCAP Template</a:t>
            </a:r>
            <a:endParaRPr lang="en-US" dirty="0"/>
          </a:p>
          <a:p>
            <a:pPr marL="342900" indent="-342900"/>
            <a:r>
              <a:rPr lang="en-US" dirty="0">
                <a:hlinkClick r:id="rId3"/>
              </a:rPr>
              <a:t>2025–26 LCAP Action Tables Template</a:t>
            </a:r>
            <a:endParaRPr lang="en-US" dirty="0"/>
          </a:p>
          <a:p>
            <a:pPr marL="342900" indent="-342900"/>
            <a:r>
              <a:rPr lang="en-US" dirty="0">
                <a:hlinkClick r:id="rId4"/>
              </a:rPr>
              <a:t>Budget Overview for Parents Template</a:t>
            </a:r>
            <a:endParaRPr lang="en-US" dirty="0"/>
          </a:p>
        </p:txBody>
      </p:sp>
      <p:sp>
        <p:nvSpPr>
          <p:cNvPr id="6" name="Slide Number Placeholder 5">
            <a:extLst>
              <a:ext uri="{FF2B5EF4-FFF2-40B4-BE49-F238E27FC236}">
                <a16:creationId xmlns:a16="http://schemas.microsoft.com/office/drawing/2014/main" id="{AB8F01F4-C164-0C17-0A94-26C634822965}"/>
              </a:ext>
            </a:extLst>
          </p:cNvPr>
          <p:cNvSpPr>
            <a:spLocks noGrp="1"/>
          </p:cNvSpPr>
          <p:nvPr>
            <p:ph type="sldNum" sz="quarter" idx="12"/>
          </p:nvPr>
        </p:nvSpPr>
        <p:spPr/>
        <p:txBody>
          <a:bodyPr/>
          <a:lstStyle/>
          <a:p>
            <a:fld id="{4CE482DC-2269-4F26-9D2A-7E44B1A4CD85}" type="slidenum">
              <a:rPr lang="en-US" smtClean="0"/>
              <a:t>3</a:t>
            </a:fld>
            <a:endParaRPr lang="en-US"/>
          </a:p>
        </p:txBody>
      </p:sp>
    </p:spTree>
    <p:extLst>
      <p:ext uri="{BB962C8B-B14F-4D97-AF65-F5344CB8AC3E}">
        <p14:creationId xmlns:p14="http://schemas.microsoft.com/office/powerpoint/2010/main" val="2528219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D4948F-E3F7-C34C-5049-C47CD574BFB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E5A746B-7558-1465-4F50-BCAACC008520}"/>
              </a:ext>
            </a:extLst>
          </p:cNvPr>
          <p:cNvSpPr>
            <a:spLocks noGrp="1"/>
          </p:cNvSpPr>
          <p:nvPr>
            <p:ph type="title"/>
          </p:nvPr>
        </p:nvSpPr>
        <p:spPr>
          <a:xfrm>
            <a:off x="838200" y="365125"/>
            <a:ext cx="10515600" cy="1325563"/>
          </a:xfrm>
        </p:spPr>
        <p:txBody>
          <a:bodyPr>
            <a:normAutofit/>
          </a:bodyPr>
          <a:lstStyle/>
          <a:p>
            <a:r>
              <a:rPr lang="en-US" sz="5400" dirty="0"/>
              <a:t>Measuring and Reporting Results</a:t>
            </a:r>
          </a:p>
        </p:txBody>
      </p:sp>
      <p:graphicFrame>
        <p:nvGraphicFramePr>
          <p:cNvPr id="4" name="Content Placeholder 3" descr="How Measuring and Reporting Results Table looks in the Template">
            <a:extLst>
              <a:ext uri="{FF2B5EF4-FFF2-40B4-BE49-F238E27FC236}">
                <a16:creationId xmlns:a16="http://schemas.microsoft.com/office/drawing/2014/main" id="{F917E6B2-D27F-0E9B-5AF7-1906DEC10E70}"/>
              </a:ext>
            </a:extLst>
          </p:cNvPr>
          <p:cNvGraphicFramePr>
            <a:graphicFrameLocks noGrp="1"/>
          </p:cNvGraphicFramePr>
          <p:nvPr>
            <p:ph idx="1"/>
            <p:extLst>
              <p:ext uri="{D42A27DB-BD31-4B8C-83A1-F6EECF244321}">
                <p14:modId xmlns:p14="http://schemas.microsoft.com/office/powerpoint/2010/main" val="3859386412"/>
              </p:ext>
            </p:extLst>
          </p:nvPr>
        </p:nvGraphicFramePr>
        <p:xfrm>
          <a:off x="838200" y="1984641"/>
          <a:ext cx="10515604" cy="3657600"/>
        </p:xfrm>
        <a:graphic>
          <a:graphicData uri="http://schemas.openxmlformats.org/drawingml/2006/table">
            <a:tbl>
              <a:tblPr firstRow="1" firstCol="1"/>
              <a:tblGrid>
                <a:gridCol w="1381798">
                  <a:extLst>
                    <a:ext uri="{9D8B030D-6E8A-4147-A177-3AD203B41FA5}">
                      <a16:colId xmlns:a16="http://schemas.microsoft.com/office/drawing/2014/main" val="1903041340"/>
                    </a:ext>
                  </a:extLst>
                </a:gridCol>
                <a:gridCol w="1701791">
                  <a:extLst>
                    <a:ext uri="{9D8B030D-6E8A-4147-A177-3AD203B41FA5}">
                      <a16:colId xmlns:a16="http://schemas.microsoft.com/office/drawing/2014/main" val="2364666788"/>
                    </a:ext>
                  </a:extLst>
                </a:gridCol>
                <a:gridCol w="1352600">
                  <a:extLst>
                    <a:ext uri="{9D8B030D-6E8A-4147-A177-3AD203B41FA5}">
                      <a16:colId xmlns:a16="http://schemas.microsoft.com/office/drawing/2014/main" val="262319428"/>
                    </a:ext>
                  </a:extLst>
                </a:gridCol>
                <a:gridCol w="1476429">
                  <a:extLst>
                    <a:ext uri="{9D8B030D-6E8A-4147-A177-3AD203B41FA5}">
                      <a16:colId xmlns:a16="http://schemas.microsoft.com/office/drawing/2014/main" val="4082600108"/>
                    </a:ext>
                  </a:extLst>
                </a:gridCol>
                <a:gridCol w="1442952">
                  <a:extLst>
                    <a:ext uri="{9D8B030D-6E8A-4147-A177-3AD203B41FA5}">
                      <a16:colId xmlns:a16="http://schemas.microsoft.com/office/drawing/2014/main" val="3007841078"/>
                    </a:ext>
                  </a:extLst>
                </a:gridCol>
                <a:gridCol w="1579679">
                  <a:extLst>
                    <a:ext uri="{9D8B030D-6E8A-4147-A177-3AD203B41FA5}">
                      <a16:colId xmlns:a16="http://schemas.microsoft.com/office/drawing/2014/main" val="979169019"/>
                    </a:ext>
                  </a:extLst>
                </a:gridCol>
                <a:gridCol w="1580355">
                  <a:extLst>
                    <a:ext uri="{9D8B030D-6E8A-4147-A177-3AD203B41FA5}">
                      <a16:colId xmlns:a16="http://schemas.microsoft.com/office/drawing/2014/main" val="3280754037"/>
                    </a:ext>
                  </a:extLst>
                </a:gridCol>
              </a:tblGrid>
              <a:tr h="1343456">
                <a:tc>
                  <a:txBody>
                    <a:bodyPr/>
                    <a:lstStyle/>
                    <a:p>
                      <a:pPr marL="0" marR="0" algn="ctr">
                        <a:spcBef>
                          <a:spcPts val="0"/>
                        </a:spcBef>
                        <a:spcAft>
                          <a:spcPts val="600"/>
                        </a:spcAft>
                        <a:tabLst>
                          <a:tab pos="3234055" algn="l"/>
                        </a:tabLst>
                      </a:pPr>
                      <a:r>
                        <a:rPr lang="en-US" sz="2400">
                          <a:solidFill>
                            <a:srgbClr val="000000"/>
                          </a:solidFill>
                          <a:effectLst/>
                          <a:latin typeface="Arial" panose="020B0604020202020204" pitchFamily="34" charset="0"/>
                          <a:ea typeface="Calibri" panose="020F0502020204030204" pitchFamily="34" charset="0"/>
                          <a:cs typeface="Arial" panose="020B0604020202020204" pitchFamily="34" charset="0"/>
                        </a:rPr>
                        <a:t>Metric #</a:t>
                      </a:r>
                      <a:endParaRPr lang="en-US"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1439" marR="6143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marL="0" marR="0" algn="ctr">
                        <a:spcBef>
                          <a:spcPts val="0"/>
                        </a:spcBef>
                        <a:spcAft>
                          <a:spcPts val="600"/>
                        </a:spcAft>
                        <a:tabLst>
                          <a:tab pos="3234055" algn="l"/>
                        </a:tabLst>
                      </a:pPr>
                      <a:r>
                        <a:rPr lang="en-US" sz="2400">
                          <a:solidFill>
                            <a:srgbClr val="000000"/>
                          </a:solidFill>
                          <a:effectLst/>
                          <a:latin typeface="Arial" panose="020B0604020202020204" pitchFamily="34" charset="0"/>
                          <a:ea typeface="Calibri" panose="020F0502020204030204" pitchFamily="34" charset="0"/>
                          <a:cs typeface="Arial" panose="020B0604020202020204" pitchFamily="34" charset="0"/>
                        </a:rPr>
                        <a:t>Metric</a:t>
                      </a:r>
                      <a:endParaRPr lang="en-US"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1439" marR="6143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marL="0" marR="0" algn="ctr">
                        <a:spcBef>
                          <a:spcPts val="0"/>
                        </a:spcBef>
                        <a:spcAft>
                          <a:spcPts val="600"/>
                        </a:spcAft>
                        <a:tabLst>
                          <a:tab pos="3234055" algn="l"/>
                        </a:tabLst>
                      </a:pPr>
                      <a:r>
                        <a:rPr lang="en-US" sz="2400">
                          <a:solidFill>
                            <a:srgbClr val="000000"/>
                          </a:solidFill>
                          <a:effectLst/>
                          <a:latin typeface="Arial" panose="020B0604020202020204" pitchFamily="34" charset="0"/>
                          <a:ea typeface="Calibri" panose="020F0502020204030204" pitchFamily="34" charset="0"/>
                          <a:cs typeface="Arial" panose="020B0604020202020204" pitchFamily="34" charset="0"/>
                        </a:rPr>
                        <a:t>Baseline</a:t>
                      </a:r>
                      <a:endParaRPr lang="en-US"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1439" marR="6143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marL="0" marR="0" algn="ctr">
                        <a:spcBef>
                          <a:spcPts val="0"/>
                        </a:spcBef>
                        <a:spcAft>
                          <a:spcPts val="600"/>
                        </a:spcAft>
                        <a:tabLst>
                          <a:tab pos="3234055" algn="l"/>
                        </a:tabLst>
                      </a:pPr>
                      <a:r>
                        <a:rPr lang="en-US" sz="2400">
                          <a:solidFill>
                            <a:srgbClr val="000000"/>
                          </a:solidFill>
                          <a:effectLst/>
                          <a:latin typeface="Arial" panose="020B0604020202020204" pitchFamily="34" charset="0"/>
                          <a:ea typeface="Calibri" panose="020F0502020204030204" pitchFamily="34" charset="0"/>
                          <a:cs typeface="Arial" panose="020B0604020202020204" pitchFamily="34" charset="0"/>
                        </a:rPr>
                        <a:t>Year 1 Outcome </a:t>
                      </a:r>
                      <a:endParaRPr lang="en-US"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1439" marR="6143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marL="0" marR="0" algn="ctr">
                        <a:spcBef>
                          <a:spcPts val="0"/>
                        </a:spcBef>
                        <a:spcAft>
                          <a:spcPts val="600"/>
                        </a:spcAft>
                        <a:tabLst>
                          <a:tab pos="3234055" algn="l"/>
                        </a:tabLst>
                      </a:pPr>
                      <a:r>
                        <a:rPr lang="en-US" sz="2400">
                          <a:solidFill>
                            <a:srgbClr val="000000"/>
                          </a:solidFill>
                          <a:effectLst/>
                          <a:latin typeface="Arial" panose="020B0604020202020204" pitchFamily="34" charset="0"/>
                          <a:ea typeface="Calibri" panose="020F0502020204030204" pitchFamily="34" charset="0"/>
                          <a:cs typeface="Arial" panose="020B0604020202020204" pitchFamily="34" charset="0"/>
                        </a:rPr>
                        <a:t>Year 2 Outcome </a:t>
                      </a:r>
                      <a:endParaRPr lang="en-US"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1439" marR="6143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marL="0" marR="0" algn="ctr">
                        <a:spcBef>
                          <a:spcPts val="0"/>
                        </a:spcBef>
                        <a:spcAft>
                          <a:spcPts val="600"/>
                        </a:spcAft>
                        <a:tabLst>
                          <a:tab pos="3234055" algn="l"/>
                        </a:tabLst>
                      </a:pPr>
                      <a:r>
                        <a:rPr lang="en-US" sz="2400">
                          <a:solidFill>
                            <a:srgbClr val="000000"/>
                          </a:solidFill>
                          <a:effectLst/>
                          <a:latin typeface="Arial" panose="020B0604020202020204" pitchFamily="34" charset="0"/>
                          <a:ea typeface="Calibri" panose="020F0502020204030204" pitchFamily="34" charset="0"/>
                          <a:cs typeface="Arial" panose="020B0604020202020204" pitchFamily="34" charset="0"/>
                        </a:rPr>
                        <a:t>Target for Year 3 Outcome</a:t>
                      </a:r>
                      <a:endParaRPr lang="en-US"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1439" marR="6143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marL="0" marR="0" algn="ctr">
                        <a:spcBef>
                          <a:spcPts val="0"/>
                        </a:spcBef>
                        <a:spcAft>
                          <a:spcPts val="600"/>
                        </a:spcAft>
                        <a:tabLst>
                          <a:tab pos="3234055" algn="l"/>
                        </a:tabLst>
                      </a:pPr>
                      <a:r>
                        <a:rPr lang="en-US" sz="2400">
                          <a:solidFill>
                            <a:srgbClr val="000000"/>
                          </a:solidFill>
                          <a:effectLst/>
                          <a:latin typeface="Arial" panose="020B0604020202020204" pitchFamily="34" charset="0"/>
                          <a:ea typeface="Calibri" panose="020F0502020204030204" pitchFamily="34" charset="0"/>
                          <a:cs typeface="Arial" panose="020B0604020202020204" pitchFamily="34" charset="0"/>
                        </a:rPr>
                        <a:t>Current Difference from Baseline</a:t>
                      </a:r>
                      <a:endParaRPr lang="en-US"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1439" marR="6143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extLst>
                  <a:ext uri="{0D108BD9-81ED-4DB2-BD59-A6C34878D82A}">
                    <a16:rowId xmlns:a16="http://schemas.microsoft.com/office/drawing/2014/main" val="2176593997"/>
                  </a:ext>
                </a:extLst>
              </a:tr>
              <a:tr h="1998800">
                <a:tc>
                  <a:txBody>
                    <a:bodyPr/>
                    <a:lstStyle/>
                    <a:p>
                      <a:pPr marL="0" marR="0">
                        <a:spcBef>
                          <a:spcPts val="0"/>
                        </a:spcBef>
                        <a:spcAft>
                          <a:spcPts val="600"/>
                        </a:spcAft>
                        <a:tabLst>
                          <a:tab pos="3234055" algn="l"/>
                        </a:tabLst>
                      </a:pPr>
                      <a:r>
                        <a:rPr lang="en-US" sz="2400">
                          <a:solidFill>
                            <a:srgbClr val="000000"/>
                          </a:solidFill>
                          <a:effectLst/>
                          <a:latin typeface="Arial" panose="020B0604020202020204" pitchFamily="34" charset="0"/>
                          <a:ea typeface="Calibri" panose="020F0502020204030204" pitchFamily="34" charset="0"/>
                          <a:cs typeface="Arial" panose="020B0604020202020204" pitchFamily="34" charset="0"/>
                        </a:rPr>
                        <a:t>[Metric #]</a:t>
                      </a:r>
                      <a:endParaRPr lang="en-US"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1439" marR="61439" marT="0" marB="0">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tc>
                  <a:txBody>
                    <a:bodyPr/>
                    <a:lstStyle/>
                    <a:p>
                      <a:pPr marL="0" marR="0">
                        <a:spcBef>
                          <a:spcPts val="0"/>
                        </a:spcBef>
                        <a:spcAft>
                          <a:spcPts val="600"/>
                        </a:spcAft>
                        <a:tabLst>
                          <a:tab pos="3234055" algn="l"/>
                        </a:tabLst>
                      </a:pP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[Insert metric here]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1439" marR="61439" marT="0" marB="0">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tc>
                  <a:txBody>
                    <a:bodyPr/>
                    <a:lstStyle/>
                    <a:p>
                      <a:pPr marL="0" marR="0">
                        <a:spcBef>
                          <a:spcPts val="0"/>
                        </a:spcBef>
                        <a:spcAft>
                          <a:spcPts val="600"/>
                        </a:spcAft>
                        <a:tabLst>
                          <a:tab pos="3234055" algn="l"/>
                        </a:tabLst>
                      </a:pPr>
                      <a:r>
                        <a:rPr lang="en-US" sz="2400">
                          <a:solidFill>
                            <a:srgbClr val="000000"/>
                          </a:solidFill>
                          <a:effectLst/>
                          <a:latin typeface="Arial" panose="020B0604020202020204" pitchFamily="34" charset="0"/>
                          <a:ea typeface="Calibri" panose="020F0502020204030204" pitchFamily="34" charset="0"/>
                          <a:cs typeface="Arial" panose="020B0604020202020204" pitchFamily="34" charset="0"/>
                        </a:rPr>
                        <a:t>[Insert baseline here]</a:t>
                      </a:r>
                      <a:endParaRPr lang="en-US"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1439" marR="61439" marT="0" marB="0">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tc>
                  <a:txBody>
                    <a:bodyPr/>
                    <a:lstStyle/>
                    <a:p>
                      <a:pPr marL="0" marR="0">
                        <a:spcBef>
                          <a:spcPts val="0"/>
                        </a:spcBef>
                        <a:spcAft>
                          <a:spcPts val="600"/>
                        </a:spcAft>
                        <a:tabLst>
                          <a:tab pos="3234055" algn="l"/>
                        </a:tabLst>
                      </a:pPr>
                      <a:r>
                        <a:rPr lang="en-US" sz="2400">
                          <a:solidFill>
                            <a:srgbClr val="000000"/>
                          </a:solidFill>
                          <a:effectLst/>
                          <a:latin typeface="Arial" panose="020B0604020202020204" pitchFamily="34" charset="0"/>
                          <a:ea typeface="Calibri" panose="020F0502020204030204" pitchFamily="34" charset="0"/>
                          <a:cs typeface="Arial" panose="020B0604020202020204" pitchFamily="34" charset="0"/>
                        </a:rPr>
                        <a:t>[Insert outcome here]</a:t>
                      </a:r>
                      <a:endParaRPr lang="en-US"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1439" marR="61439" marT="0" marB="0">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tc>
                  <a:txBody>
                    <a:bodyPr/>
                    <a:lstStyle/>
                    <a:p>
                      <a:pPr marL="0" marR="0">
                        <a:spcBef>
                          <a:spcPts val="0"/>
                        </a:spcBef>
                        <a:spcAft>
                          <a:spcPts val="600"/>
                        </a:spcAft>
                        <a:tabLst>
                          <a:tab pos="3234055" algn="l"/>
                        </a:tabLst>
                      </a:pPr>
                      <a:r>
                        <a:rPr lang="en-US" sz="2400">
                          <a:solidFill>
                            <a:srgbClr val="000000"/>
                          </a:solidFill>
                          <a:effectLst/>
                          <a:latin typeface="Arial" panose="020B0604020202020204" pitchFamily="34" charset="0"/>
                          <a:ea typeface="Calibri" panose="020F0502020204030204" pitchFamily="34" charset="0"/>
                          <a:cs typeface="Arial" panose="020B0604020202020204" pitchFamily="34" charset="0"/>
                        </a:rPr>
                        <a:t>[Insert outcome here]</a:t>
                      </a:r>
                      <a:endParaRPr lang="en-US"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1439" marR="61439" marT="0" marB="0">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tc>
                  <a:txBody>
                    <a:bodyPr/>
                    <a:lstStyle/>
                    <a:p>
                      <a:pPr marL="0" marR="0">
                        <a:spcBef>
                          <a:spcPts val="0"/>
                        </a:spcBef>
                        <a:spcAft>
                          <a:spcPts val="600"/>
                        </a:spcAft>
                        <a:tabLst>
                          <a:tab pos="3234055" algn="l"/>
                        </a:tabLst>
                      </a:pPr>
                      <a:r>
                        <a:rPr lang="en-US" sz="2400">
                          <a:solidFill>
                            <a:srgbClr val="000000"/>
                          </a:solidFill>
                          <a:effectLst/>
                          <a:latin typeface="Arial" panose="020B0604020202020204" pitchFamily="34" charset="0"/>
                          <a:ea typeface="Calibri" panose="020F0502020204030204" pitchFamily="34" charset="0"/>
                          <a:cs typeface="Arial" panose="020B0604020202020204" pitchFamily="34" charset="0"/>
                        </a:rPr>
                        <a:t>[Insert target outcome here]</a:t>
                      </a:r>
                      <a:endParaRPr lang="en-US"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1439" marR="61439" marT="0" marB="0">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tc>
                  <a:txBody>
                    <a:bodyPr/>
                    <a:lstStyle/>
                    <a:p>
                      <a:pPr marL="0" marR="0">
                        <a:spcBef>
                          <a:spcPts val="0"/>
                        </a:spcBef>
                        <a:spcAft>
                          <a:spcPts val="600"/>
                        </a:spcAft>
                        <a:tabLst>
                          <a:tab pos="3234055" algn="l"/>
                        </a:tabLst>
                      </a:pP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[Insert </a:t>
                      </a:r>
                      <a:r>
                        <a:rPr lang="en-US" sz="2400" dirty="0">
                          <a:effectLst/>
                          <a:latin typeface="Arial" panose="020B0604020202020204" pitchFamily="34" charset="0"/>
                          <a:ea typeface="Calibri" panose="020F0502020204030204" pitchFamily="34" charset="0"/>
                          <a:cs typeface="Arial" panose="020B0604020202020204" pitchFamily="34" charset="0"/>
                        </a:rPr>
                        <a:t>current </a:t>
                      </a: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difference from baseline here]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1439" marR="61439" marT="0" marB="0">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extLst>
                  <a:ext uri="{0D108BD9-81ED-4DB2-BD59-A6C34878D82A}">
                    <a16:rowId xmlns:a16="http://schemas.microsoft.com/office/drawing/2014/main" val="4195023556"/>
                  </a:ext>
                </a:extLst>
              </a:tr>
            </a:tbl>
          </a:graphicData>
        </a:graphic>
      </p:graphicFrame>
      <p:sp>
        <p:nvSpPr>
          <p:cNvPr id="6" name="Slide Number Placeholder 5">
            <a:extLst>
              <a:ext uri="{FF2B5EF4-FFF2-40B4-BE49-F238E27FC236}">
                <a16:creationId xmlns:a16="http://schemas.microsoft.com/office/drawing/2014/main" id="{57FE48D5-67DF-8FD3-E9EB-03B274CE6F02}"/>
              </a:ext>
            </a:extLst>
          </p:cNvPr>
          <p:cNvSpPr>
            <a:spLocks noGrp="1"/>
          </p:cNvSpPr>
          <p:nvPr>
            <p:ph type="sldNum" sz="quarter" idx="12"/>
          </p:nvPr>
        </p:nvSpPr>
        <p:spPr>
          <a:xfrm>
            <a:off x="8610600" y="6356350"/>
            <a:ext cx="2743200" cy="365125"/>
          </a:xfrm>
        </p:spPr>
        <p:txBody>
          <a:bodyPr>
            <a:normAutofit fontScale="92500" lnSpcReduction="20000"/>
          </a:bodyPr>
          <a:lstStyle/>
          <a:p>
            <a:pPr>
              <a:spcAft>
                <a:spcPts val="600"/>
              </a:spcAft>
            </a:pPr>
            <a:fld id="{1E47FE53-EBF0-4DA7-9D9D-CC1C3A20F3CB}" type="slidenum">
              <a:rPr lang="en-US" smtClean="0"/>
              <a:pPr>
                <a:spcAft>
                  <a:spcPts val="600"/>
                </a:spcAft>
              </a:pPr>
              <a:t>30</a:t>
            </a:fld>
            <a:endParaRPr lang="en-US"/>
          </a:p>
        </p:txBody>
      </p:sp>
    </p:spTree>
    <p:extLst>
      <p:ext uri="{BB962C8B-B14F-4D97-AF65-F5344CB8AC3E}">
        <p14:creationId xmlns:p14="http://schemas.microsoft.com/office/powerpoint/2010/main" val="19256385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F007A-EE16-2387-EECA-E9CB87068AE3}"/>
              </a:ext>
            </a:extLst>
          </p:cNvPr>
          <p:cNvSpPr>
            <a:spLocks noGrp="1"/>
          </p:cNvSpPr>
          <p:nvPr>
            <p:ph type="title"/>
          </p:nvPr>
        </p:nvSpPr>
        <p:spPr/>
        <p:txBody>
          <a:bodyPr>
            <a:normAutofit/>
          </a:bodyPr>
          <a:lstStyle/>
          <a:p>
            <a:r>
              <a:rPr lang="en-US" sz="5400" dirty="0">
                <a:latin typeface="Arial Narrow"/>
              </a:rPr>
              <a:t>Reporting for 2025–26</a:t>
            </a:r>
            <a:endParaRPr lang="en-US" sz="5400" dirty="0"/>
          </a:p>
        </p:txBody>
      </p:sp>
      <p:sp>
        <p:nvSpPr>
          <p:cNvPr id="3" name="Content Placeholder 2">
            <a:extLst>
              <a:ext uri="{FF2B5EF4-FFF2-40B4-BE49-F238E27FC236}">
                <a16:creationId xmlns:a16="http://schemas.microsoft.com/office/drawing/2014/main" id="{F1F5E9BD-DDE4-C2C4-F921-D49A4A1037F9}"/>
              </a:ext>
            </a:extLst>
          </p:cNvPr>
          <p:cNvSpPr>
            <a:spLocks noGrp="1"/>
          </p:cNvSpPr>
          <p:nvPr>
            <p:ph idx="1"/>
          </p:nvPr>
        </p:nvSpPr>
        <p:spPr/>
        <p:txBody>
          <a:bodyPr/>
          <a:lstStyle/>
          <a:p>
            <a:pPr marL="171450" lvl="0" indent="-171450">
              <a:spcBef>
                <a:spcPts val="0"/>
              </a:spcBef>
              <a:spcAft>
                <a:spcPts val="0"/>
              </a:spcAft>
              <a:buClrTx/>
              <a:buSzTx/>
              <a:defRPr/>
            </a:pPr>
            <a:r>
              <a:rPr lang="en-US" sz="3000" dirty="0"/>
              <a:t>For the 2024–25 LCAP, complete the Metric #, Metric, Baseline, and Target for Year 3 Outcome</a:t>
            </a:r>
          </a:p>
          <a:p>
            <a:pPr marL="171450" indent="-171450"/>
            <a:r>
              <a:rPr lang="en-US" sz="3000" dirty="0"/>
              <a:t>Year 1 Outcome, Year 2 Outcome and Current Difference from Baseline will not be reported in the 2024–25 LCAP</a:t>
            </a:r>
            <a:endParaRPr lang="en-US" dirty="0"/>
          </a:p>
        </p:txBody>
      </p:sp>
      <p:sp>
        <p:nvSpPr>
          <p:cNvPr id="4" name="Slide Number Placeholder 3">
            <a:extLst>
              <a:ext uri="{FF2B5EF4-FFF2-40B4-BE49-F238E27FC236}">
                <a16:creationId xmlns:a16="http://schemas.microsoft.com/office/drawing/2014/main" id="{0136863F-3451-17E0-58B6-418DD841A988}"/>
              </a:ext>
            </a:extLst>
          </p:cNvPr>
          <p:cNvSpPr>
            <a:spLocks noGrp="1"/>
          </p:cNvSpPr>
          <p:nvPr>
            <p:ph type="sldNum" sz="quarter" idx="12"/>
          </p:nvPr>
        </p:nvSpPr>
        <p:spPr/>
        <p:txBody>
          <a:bodyPr/>
          <a:lstStyle/>
          <a:p>
            <a:fld id="{4CE482DC-2269-4F26-9D2A-7E44B1A4CD85}" type="slidenum">
              <a:rPr lang="en-US" smtClean="0"/>
              <a:t>31</a:t>
            </a:fld>
            <a:endParaRPr lang="en-US"/>
          </a:p>
        </p:txBody>
      </p:sp>
    </p:spTree>
    <p:extLst>
      <p:ext uri="{BB962C8B-B14F-4D97-AF65-F5344CB8AC3E}">
        <p14:creationId xmlns:p14="http://schemas.microsoft.com/office/powerpoint/2010/main" val="18716433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F8B39-92D4-7803-7E88-367D5E2BFFBC}"/>
              </a:ext>
            </a:extLst>
          </p:cNvPr>
          <p:cNvSpPr>
            <a:spLocks noGrp="1"/>
          </p:cNvSpPr>
          <p:nvPr>
            <p:ph type="title"/>
          </p:nvPr>
        </p:nvSpPr>
        <p:spPr>
          <a:xfrm>
            <a:off x="601884" y="286603"/>
            <a:ext cx="11030672" cy="1450757"/>
          </a:xfrm>
        </p:spPr>
        <p:txBody>
          <a:bodyPr>
            <a:normAutofit/>
          </a:bodyPr>
          <a:lstStyle/>
          <a:p>
            <a:r>
              <a:rPr lang="en-US" sz="5400" dirty="0"/>
              <a:t>Purpose of Metrics</a:t>
            </a:r>
          </a:p>
        </p:txBody>
      </p:sp>
      <p:sp>
        <p:nvSpPr>
          <p:cNvPr id="3" name="Content Placeholder 2">
            <a:extLst>
              <a:ext uri="{FF2B5EF4-FFF2-40B4-BE49-F238E27FC236}">
                <a16:creationId xmlns:a16="http://schemas.microsoft.com/office/drawing/2014/main" id="{7111A261-AFCD-30F1-A22F-E6C8FBDAA83A}"/>
              </a:ext>
            </a:extLst>
          </p:cNvPr>
          <p:cNvSpPr>
            <a:spLocks noGrp="1"/>
          </p:cNvSpPr>
          <p:nvPr>
            <p:ph idx="1"/>
          </p:nvPr>
        </p:nvSpPr>
        <p:spPr>
          <a:xfrm>
            <a:off x="601884" y="1967479"/>
            <a:ext cx="11030672" cy="4262187"/>
          </a:xfrm>
        </p:spPr>
        <p:txBody>
          <a:bodyPr vert="horz" lIns="0" tIns="45720" rIns="0" bIns="45720" rtlCol="0" anchor="t">
            <a:normAutofit/>
          </a:bodyPr>
          <a:lstStyle/>
          <a:p>
            <a:pPr marL="182880" indent="-182880"/>
            <a:r>
              <a:rPr lang="en-US" sz="3000" dirty="0"/>
              <a:t>Metrics support the LEA in:</a:t>
            </a:r>
          </a:p>
          <a:p>
            <a:pPr marL="365760" indent="-182880"/>
            <a:r>
              <a:rPr lang="en-US" sz="3000" dirty="0"/>
              <a:t>Identifying progress towards the stated goal</a:t>
            </a:r>
          </a:p>
          <a:p>
            <a:pPr marL="365760" indent="-182880"/>
            <a:r>
              <a:rPr lang="en-US" sz="3000" dirty="0"/>
              <a:t>Measuring the impact of actions within the goal </a:t>
            </a:r>
          </a:p>
          <a:p>
            <a:pPr marL="365760" indent="-182880"/>
            <a:r>
              <a:rPr lang="en-US" sz="3000" dirty="0"/>
              <a:t>Determining the effectiveness or ineffectiveness of actions </a:t>
            </a:r>
          </a:p>
        </p:txBody>
      </p:sp>
      <p:sp>
        <p:nvSpPr>
          <p:cNvPr id="6" name="Slide Number Placeholder 5">
            <a:extLst>
              <a:ext uri="{FF2B5EF4-FFF2-40B4-BE49-F238E27FC236}">
                <a16:creationId xmlns:a16="http://schemas.microsoft.com/office/drawing/2014/main" id="{7F7E7388-F7FE-6C5A-B3D4-83DDEB313121}"/>
              </a:ext>
            </a:extLst>
          </p:cNvPr>
          <p:cNvSpPr>
            <a:spLocks noGrp="1"/>
          </p:cNvSpPr>
          <p:nvPr>
            <p:ph type="sldNum" sz="quarter" idx="12"/>
          </p:nvPr>
        </p:nvSpPr>
        <p:spPr/>
        <p:txBody>
          <a:bodyPr/>
          <a:lstStyle/>
          <a:p>
            <a:fld id="{4CE482DC-2269-4F26-9D2A-7E44B1A4CD85}" type="slidenum">
              <a:rPr lang="en-US" smtClean="0"/>
              <a:t>32</a:t>
            </a:fld>
            <a:endParaRPr lang="en-US"/>
          </a:p>
        </p:txBody>
      </p:sp>
    </p:spTree>
    <p:extLst>
      <p:ext uri="{BB962C8B-B14F-4D97-AF65-F5344CB8AC3E}">
        <p14:creationId xmlns:p14="http://schemas.microsoft.com/office/powerpoint/2010/main" val="20473373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2A56D-C888-41B7-95C7-C72A51E410EE}"/>
              </a:ext>
            </a:extLst>
          </p:cNvPr>
          <p:cNvSpPr>
            <a:spLocks noGrp="1"/>
          </p:cNvSpPr>
          <p:nvPr>
            <p:ph type="title"/>
          </p:nvPr>
        </p:nvSpPr>
        <p:spPr>
          <a:xfrm>
            <a:off x="601884" y="286603"/>
            <a:ext cx="11030672" cy="1450757"/>
          </a:xfrm>
        </p:spPr>
        <p:txBody>
          <a:bodyPr>
            <a:normAutofit/>
          </a:bodyPr>
          <a:lstStyle/>
          <a:p>
            <a:r>
              <a:rPr lang="en-US" sz="4800" dirty="0"/>
              <a:t>Metrics Instructions - Measuring and Reporting Results: (1 of 2)</a:t>
            </a:r>
          </a:p>
        </p:txBody>
      </p:sp>
      <p:sp>
        <p:nvSpPr>
          <p:cNvPr id="3" name="Content Placeholder 2">
            <a:extLst>
              <a:ext uri="{FF2B5EF4-FFF2-40B4-BE49-F238E27FC236}">
                <a16:creationId xmlns:a16="http://schemas.microsoft.com/office/drawing/2014/main" id="{39F03FAE-EDF7-4CC7-A9BD-1CFF69B1D97C}"/>
              </a:ext>
            </a:extLst>
          </p:cNvPr>
          <p:cNvSpPr>
            <a:spLocks noGrp="1"/>
          </p:cNvSpPr>
          <p:nvPr>
            <p:ph idx="1"/>
          </p:nvPr>
        </p:nvSpPr>
        <p:spPr>
          <a:xfrm>
            <a:off x="601884" y="1967479"/>
            <a:ext cx="11030672" cy="4262187"/>
          </a:xfrm>
        </p:spPr>
        <p:txBody>
          <a:bodyPr vert="horz" lIns="0" tIns="45720" rIns="0" bIns="45720" rtlCol="0" anchor="t">
            <a:noAutofit/>
          </a:bodyPr>
          <a:lstStyle/>
          <a:p>
            <a:pPr marL="182880" indent="-182880"/>
            <a:r>
              <a:rPr lang="en-US" sz="2800" dirty="0"/>
              <a:t>For each LCAP year, identify the metric(s) that the LEA will use to track progress toward the expected outcomes.</a:t>
            </a:r>
          </a:p>
          <a:p>
            <a:pPr marL="182880" indent="-182880"/>
            <a:r>
              <a:rPr lang="en-US" sz="2800" dirty="0"/>
              <a:t>Metric = the standard of measure being used to determine progress towards the goal and/or to measure the effectiveness of one or more actions associated with the goal.</a:t>
            </a:r>
          </a:p>
          <a:p>
            <a:pPr marL="182880" lvl="1" indent="-182880">
              <a:buSzPct val="100000"/>
            </a:pPr>
            <a:r>
              <a:rPr lang="en-US" sz="2800" dirty="0"/>
              <a:t>LEAs must identify metrics for specific student groups, as appropriate, including expected outcomes that address and reduce disparities in outcomes between student groups.</a:t>
            </a:r>
          </a:p>
        </p:txBody>
      </p:sp>
      <p:sp>
        <p:nvSpPr>
          <p:cNvPr id="4" name="Slide Number Placeholder 3">
            <a:extLst>
              <a:ext uri="{FF2B5EF4-FFF2-40B4-BE49-F238E27FC236}">
                <a16:creationId xmlns:a16="http://schemas.microsoft.com/office/drawing/2014/main" id="{1192E750-0ED0-4993-9C14-DF6587894FF4}"/>
              </a:ext>
            </a:extLst>
          </p:cNvPr>
          <p:cNvSpPr>
            <a:spLocks noGrp="1"/>
          </p:cNvSpPr>
          <p:nvPr>
            <p:ph type="sldNum" sz="quarter" idx="12"/>
          </p:nvPr>
        </p:nvSpPr>
        <p:spPr>
          <a:xfrm>
            <a:off x="9900458" y="6459785"/>
            <a:ext cx="1312025" cy="365125"/>
          </a:xfrm>
        </p:spPr>
        <p:txBody>
          <a:bodyPr/>
          <a:lstStyle/>
          <a:p>
            <a:fld id="{1E47FE53-EBF0-4DA7-9D9D-CC1C3A20F3CB}" type="slidenum">
              <a:rPr lang="en-US" smtClean="0"/>
              <a:pPr/>
              <a:t>33</a:t>
            </a:fld>
            <a:endParaRPr lang="en-US"/>
          </a:p>
        </p:txBody>
      </p:sp>
    </p:spTree>
    <p:extLst>
      <p:ext uri="{BB962C8B-B14F-4D97-AF65-F5344CB8AC3E}">
        <p14:creationId xmlns:p14="http://schemas.microsoft.com/office/powerpoint/2010/main" val="10822292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2A56D-C888-41B7-95C7-C72A51E410EE}"/>
              </a:ext>
            </a:extLst>
          </p:cNvPr>
          <p:cNvSpPr>
            <a:spLocks noGrp="1"/>
          </p:cNvSpPr>
          <p:nvPr>
            <p:ph type="title"/>
          </p:nvPr>
        </p:nvSpPr>
        <p:spPr>
          <a:xfrm>
            <a:off x="601884" y="286603"/>
            <a:ext cx="11030672" cy="1450757"/>
          </a:xfrm>
        </p:spPr>
        <p:txBody>
          <a:bodyPr>
            <a:normAutofit/>
          </a:bodyPr>
          <a:lstStyle/>
          <a:p>
            <a:r>
              <a:rPr lang="en-US" sz="4800" dirty="0"/>
              <a:t>Metrics Instructions - Measuring and Reporting Results: (2 of 2)</a:t>
            </a:r>
          </a:p>
        </p:txBody>
      </p:sp>
      <p:sp>
        <p:nvSpPr>
          <p:cNvPr id="3" name="Content Placeholder 2">
            <a:extLst>
              <a:ext uri="{FF2B5EF4-FFF2-40B4-BE49-F238E27FC236}">
                <a16:creationId xmlns:a16="http://schemas.microsoft.com/office/drawing/2014/main" id="{39F03FAE-EDF7-4CC7-A9BD-1CFF69B1D97C}"/>
              </a:ext>
            </a:extLst>
          </p:cNvPr>
          <p:cNvSpPr>
            <a:spLocks noGrp="1"/>
          </p:cNvSpPr>
          <p:nvPr>
            <p:ph idx="1"/>
          </p:nvPr>
        </p:nvSpPr>
        <p:spPr>
          <a:xfrm>
            <a:off x="601884" y="1737360"/>
            <a:ext cx="11030672" cy="4599272"/>
          </a:xfrm>
        </p:spPr>
        <p:txBody>
          <a:bodyPr vert="horz" lIns="0" tIns="45720" rIns="0" bIns="45720" rtlCol="0" anchor="t">
            <a:noAutofit/>
          </a:bodyPr>
          <a:lstStyle/>
          <a:p>
            <a:pPr marL="182880" lvl="1" indent="-182880">
              <a:buSzPct val="100000"/>
            </a:pPr>
            <a:r>
              <a:rPr lang="en-US" sz="2800" dirty="0"/>
              <a:t>The metrics may be quantitative or qualitative; but at minimum, an LEA’s LCAP must include goals that are measured using all of the applicable metrics for the related state priorities, as applicable to the type of LEA.</a:t>
            </a:r>
          </a:p>
          <a:p>
            <a:pPr marL="182880" lvl="1" indent="-182880">
              <a:buSzPct val="100000"/>
            </a:pPr>
            <a:r>
              <a:rPr lang="en-US" sz="2800" dirty="0"/>
              <a:t>To the extent a state priority does not specify one or more metrics (such as implementation of state academic content and performance standards), the LEA must identify a metric to use within the LCAP. </a:t>
            </a:r>
          </a:p>
          <a:p>
            <a:pPr marL="182880" lvl="2" indent="-182880">
              <a:buSzPct val="100000"/>
            </a:pPr>
            <a:r>
              <a:rPr lang="en-US" sz="2800" dirty="0"/>
              <a:t>For these state priorities, LEAs are encouraged to use metrics based on or reported through the relevant local indicator self-reflection tools within the Dashboard.</a:t>
            </a:r>
          </a:p>
        </p:txBody>
      </p:sp>
      <p:sp>
        <p:nvSpPr>
          <p:cNvPr id="4" name="Slide Number Placeholder 3">
            <a:extLst>
              <a:ext uri="{FF2B5EF4-FFF2-40B4-BE49-F238E27FC236}">
                <a16:creationId xmlns:a16="http://schemas.microsoft.com/office/drawing/2014/main" id="{1192E750-0ED0-4993-9C14-DF6587894FF4}"/>
              </a:ext>
            </a:extLst>
          </p:cNvPr>
          <p:cNvSpPr>
            <a:spLocks noGrp="1"/>
          </p:cNvSpPr>
          <p:nvPr>
            <p:ph type="sldNum" sz="quarter" idx="12"/>
          </p:nvPr>
        </p:nvSpPr>
        <p:spPr>
          <a:xfrm>
            <a:off x="9900458" y="6459785"/>
            <a:ext cx="1312025" cy="365125"/>
          </a:xfrm>
        </p:spPr>
        <p:txBody>
          <a:bodyPr/>
          <a:lstStyle/>
          <a:p>
            <a:fld id="{1E47FE53-EBF0-4DA7-9D9D-CC1C3A20F3CB}" type="slidenum">
              <a:rPr lang="en-US" smtClean="0"/>
              <a:pPr/>
              <a:t>34</a:t>
            </a:fld>
            <a:endParaRPr lang="en-US"/>
          </a:p>
        </p:txBody>
      </p:sp>
    </p:spTree>
    <p:extLst>
      <p:ext uri="{BB962C8B-B14F-4D97-AF65-F5344CB8AC3E}">
        <p14:creationId xmlns:p14="http://schemas.microsoft.com/office/powerpoint/2010/main" val="41661755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2A56D-C888-41B7-95C7-C72A51E410EE}"/>
              </a:ext>
            </a:extLst>
          </p:cNvPr>
          <p:cNvSpPr>
            <a:spLocks noGrp="1"/>
          </p:cNvSpPr>
          <p:nvPr>
            <p:ph type="title"/>
          </p:nvPr>
        </p:nvSpPr>
        <p:spPr>
          <a:xfrm>
            <a:off x="601884" y="286603"/>
            <a:ext cx="11030672" cy="1450757"/>
          </a:xfrm>
        </p:spPr>
        <p:txBody>
          <a:bodyPr>
            <a:normAutofit fontScale="90000"/>
          </a:bodyPr>
          <a:lstStyle/>
          <a:p>
            <a:r>
              <a:rPr lang="en-US" sz="5400" dirty="0"/>
              <a:t>Required Metrics for LEA-wide Actions</a:t>
            </a:r>
          </a:p>
        </p:txBody>
      </p:sp>
      <p:sp>
        <p:nvSpPr>
          <p:cNvPr id="3" name="Content Placeholder 2">
            <a:extLst>
              <a:ext uri="{FF2B5EF4-FFF2-40B4-BE49-F238E27FC236}">
                <a16:creationId xmlns:a16="http://schemas.microsoft.com/office/drawing/2014/main" id="{39F03FAE-EDF7-4CC7-A9BD-1CFF69B1D97C}"/>
              </a:ext>
            </a:extLst>
          </p:cNvPr>
          <p:cNvSpPr>
            <a:spLocks noGrp="1"/>
          </p:cNvSpPr>
          <p:nvPr>
            <p:ph idx="1"/>
          </p:nvPr>
        </p:nvSpPr>
        <p:spPr>
          <a:xfrm>
            <a:off x="601884" y="1967479"/>
            <a:ext cx="11030672" cy="4262187"/>
          </a:xfrm>
        </p:spPr>
        <p:txBody>
          <a:bodyPr vert="horz" lIns="0" tIns="45720" rIns="0" bIns="45720" rtlCol="0" anchor="t">
            <a:noAutofit/>
          </a:bodyPr>
          <a:lstStyle/>
          <a:p>
            <a:pPr marL="182880" indent="-182880"/>
            <a:r>
              <a:rPr lang="en-US" sz="2600" dirty="0"/>
              <a:t>For each action identified as 1) contributing towards the requirement to increase or improve services for foster youth, English learners, including long-term English learners, and low-income students and 2) being provided on an LEA-wide basis, the LEA must identify one or more metrics to monitor the effectiveness of the action and its budgeted expenditures.  </a:t>
            </a:r>
          </a:p>
          <a:p>
            <a:pPr marL="182880" indent="-182880"/>
            <a:r>
              <a:rPr lang="en-US" sz="2600" dirty="0"/>
              <a:t>These required metrics may be identified within the action description or the first prompt in the increased or improved services section, however the description must clearly identify the metric(s) being used to monitor the effectiveness of the action and the action(s) that the metric(s) apply to.</a:t>
            </a:r>
          </a:p>
        </p:txBody>
      </p:sp>
      <p:sp>
        <p:nvSpPr>
          <p:cNvPr id="4" name="Slide Number Placeholder 3">
            <a:extLst>
              <a:ext uri="{FF2B5EF4-FFF2-40B4-BE49-F238E27FC236}">
                <a16:creationId xmlns:a16="http://schemas.microsoft.com/office/drawing/2014/main" id="{1192E750-0ED0-4993-9C14-DF6587894FF4}"/>
              </a:ext>
            </a:extLst>
          </p:cNvPr>
          <p:cNvSpPr>
            <a:spLocks noGrp="1"/>
          </p:cNvSpPr>
          <p:nvPr>
            <p:ph type="sldNum" sz="quarter" idx="12"/>
          </p:nvPr>
        </p:nvSpPr>
        <p:spPr>
          <a:xfrm>
            <a:off x="9900458" y="6459785"/>
            <a:ext cx="1312025" cy="365125"/>
          </a:xfrm>
        </p:spPr>
        <p:txBody>
          <a:bodyPr/>
          <a:lstStyle/>
          <a:p>
            <a:fld id="{1E47FE53-EBF0-4DA7-9D9D-CC1C3A20F3CB}" type="slidenum">
              <a:rPr lang="en-US" smtClean="0"/>
              <a:pPr/>
              <a:t>35</a:t>
            </a:fld>
            <a:endParaRPr lang="en-US"/>
          </a:p>
        </p:txBody>
      </p:sp>
    </p:spTree>
    <p:extLst>
      <p:ext uri="{BB962C8B-B14F-4D97-AF65-F5344CB8AC3E}">
        <p14:creationId xmlns:p14="http://schemas.microsoft.com/office/powerpoint/2010/main" val="3088084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2A56D-C888-41B7-95C7-C72A51E410EE}"/>
              </a:ext>
            </a:extLst>
          </p:cNvPr>
          <p:cNvSpPr>
            <a:spLocks noGrp="1"/>
          </p:cNvSpPr>
          <p:nvPr>
            <p:ph type="title"/>
          </p:nvPr>
        </p:nvSpPr>
        <p:spPr>
          <a:xfrm>
            <a:off x="601884" y="286603"/>
            <a:ext cx="11030672" cy="1450757"/>
          </a:xfrm>
        </p:spPr>
        <p:txBody>
          <a:bodyPr>
            <a:normAutofit fontScale="90000"/>
          </a:bodyPr>
          <a:lstStyle/>
          <a:p>
            <a:r>
              <a:rPr lang="en-US" sz="5400" dirty="0"/>
              <a:t>Required metrics for Equity Multiplier goals</a:t>
            </a:r>
          </a:p>
        </p:txBody>
      </p:sp>
      <p:sp>
        <p:nvSpPr>
          <p:cNvPr id="3" name="Content Placeholder 2">
            <a:extLst>
              <a:ext uri="{FF2B5EF4-FFF2-40B4-BE49-F238E27FC236}">
                <a16:creationId xmlns:a16="http://schemas.microsoft.com/office/drawing/2014/main" id="{39F03FAE-EDF7-4CC7-A9BD-1CFF69B1D97C}"/>
              </a:ext>
            </a:extLst>
          </p:cNvPr>
          <p:cNvSpPr>
            <a:spLocks noGrp="1"/>
          </p:cNvSpPr>
          <p:nvPr>
            <p:ph idx="1"/>
          </p:nvPr>
        </p:nvSpPr>
        <p:spPr>
          <a:xfrm>
            <a:off x="601884" y="1967479"/>
            <a:ext cx="11030672" cy="4262187"/>
          </a:xfrm>
        </p:spPr>
        <p:txBody>
          <a:bodyPr vert="horz" lIns="0" tIns="45720" rIns="0" bIns="45720" rtlCol="0" anchor="t">
            <a:noAutofit/>
          </a:bodyPr>
          <a:lstStyle/>
          <a:p>
            <a:pPr marL="182880" indent="-182880">
              <a:buFont typeface="Arial" panose="020B0604020202020204" pitchFamily="34" charset="0"/>
              <a:buChar char="•"/>
            </a:pPr>
            <a:r>
              <a:rPr lang="en-US" sz="2800" dirty="0"/>
              <a:t>For each Equity Multiplier goal the LEA must identify:</a:t>
            </a:r>
          </a:p>
          <a:p>
            <a:pPr marL="365760" lvl="5" indent="-182880">
              <a:spcBef>
                <a:spcPts val="1200"/>
              </a:spcBef>
              <a:buFont typeface="Arial" panose="020B0604020202020204" pitchFamily="34" charset="0"/>
              <a:buChar char="•"/>
            </a:pPr>
            <a:r>
              <a:rPr lang="en-US" sz="2800" dirty="0">
                <a:latin typeface="Arial" panose="020B0604020202020204" pitchFamily="34" charset="0"/>
                <a:cs typeface="Arial" panose="020B0604020202020204" pitchFamily="34" charset="0"/>
              </a:rPr>
              <a:t>The specific metrics for each identified student group at each specific </a:t>
            </a:r>
            <a:r>
              <a:rPr lang="en-US" sz="2800" dirty="0" err="1">
                <a:latin typeface="Arial" panose="020B0604020202020204" pitchFamily="34" charset="0"/>
                <a:cs typeface="Arial" panose="020B0604020202020204" pitchFamily="34" charset="0"/>
              </a:rPr>
              <a:t>schoolsite</a:t>
            </a:r>
            <a:r>
              <a:rPr lang="en-US" sz="2800" dirty="0">
                <a:latin typeface="Arial" panose="020B0604020202020204" pitchFamily="34" charset="0"/>
                <a:cs typeface="Arial" panose="020B0604020202020204" pitchFamily="34" charset="0"/>
              </a:rPr>
              <a:t>, as applicable, to measure the progress toward the goal; and/or</a:t>
            </a:r>
          </a:p>
          <a:p>
            <a:pPr marL="365760" lvl="5" indent="-182880">
              <a:spcBef>
                <a:spcPts val="1200"/>
              </a:spcBef>
              <a:buFont typeface="Arial" panose="020B0604020202020204" pitchFamily="34" charset="0"/>
              <a:buChar char="•"/>
            </a:pPr>
            <a:r>
              <a:rPr lang="en-US" sz="2800" dirty="0">
                <a:latin typeface="Arial" panose="020B0604020202020204" pitchFamily="34" charset="0"/>
                <a:cs typeface="Arial" panose="020B0604020202020204" pitchFamily="34" charset="0"/>
              </a:rPr>
              <a:t>The specific metrics used to measure progress in meeting the goal related to credentialing, subject matter preparation, or educator retention at each specific </a:t>
            </a:r>
            <a:r>
              <a:rPr lang="en-US" sz="2800" dirty="0" err="1">
                <a:latin typeface="Arial" panose="020B0604020202020204" pitchFamily="34" charset="0"/>
                <a:cs typeface="Arial" panose="020B0604020202020204" pitchFamily="34" charset="0"/>
              </a:rPr>
              <a:t>schoolsite</a:t>
            </a:r>
            <a:r>
              <a:rPr lang="en-US" sz="2800" dirty="0">
                <a:latin typeface="Arial" panose="020B0604020202020204" pitchFamily="34" charset="0"/>
                <a:cs typeface="Arial" panose="020B0604020202020204" pitchFamily="34" charset="0"/>
              </a:rPr>
              <a:t>.</a:t>
            </a:r>
          </a:p>
        </p:txBody>
      </p:sp>
      <p:sp>
        <p:nvSpPr>
          <p:cNvPr id="4" name="Slide Number Placeholder 3">
            <a:extLst>
              <a:ext uri="{FF2B5EF4-FFF2-40B4-BE49-F238E27FC236}">
                <a16:creationId xmlns:a16="http://schemas.microsoft.com/office/drawing/2014/main" id="{1192E750-0ED0-4993-9C14-DF6587894FF4}"/>
              </a:ext>
            </a:extLst>
          </p:cNvPr>
          <p:cNvSpPr>
            <a:spLocks noGrp="1"/>
          </p:cNvSpPr>
          <p:nvPr>
            <p:ph type="sldNum" sz="quarter" idx="12"/>
          </p:nvPr>
        </p:nvSpPr>
        <p:spPr>
          <a:xfrm>
            <a:off x="9900458" y="6459785"/>
            <a:ext cx="1312025" cy="365125"/>
          </a:xfrm>
        </p:spPr>
        <p:txBody>
          <a:bodyPr/>
          <a:lstStyle/>
          <a:p>
            <a:fld id="{1E47FE53-EBF0-4DA7-9D9D-CC1C3A20F3CB}" type="slidenum">
              <a:rPr lang="en-US" smtClean="0"/>
              <a:pPr/>
              <a:t>36</a:t>
            </a:fld>
            <a:endParaRPr lang="en-US"/>
          </a:p>
        </p:txBody>
      </p:sp>
    </p:spTree>
    <p:extLst>
      <p:ext uri="{BB962C8B-B14F-4D97-AF65-F5344CB8AC3E}">
        <p14:creationId xmlns:p14="http://schemas.microsoft.com/office/powerpoint/2010/main" val="14538019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5E851-AFE6-3133-F872-35ED558F9920}"/>
              </a:ext>
            </a:extLst>
          </p:cNvPr>
          <p:cNvSpPr>
            <a:spLocks noGrp="1"/>
          </p:cNvSpPr>
          <p:nvPr>
            <p:ph type="title"/>
          </p:nvPr>
        </p:nvSpPr>
        <p:spPr>
          <a:xfrm>
            <a:off x="601884" y="286603"/>
            <a:ext cx="11030672" cy="1450757"/>
          </a:xfrm>
        </p:spPr>
        <p:txBody>
          <a:bodyPr>
            <a:noAutofit/>
          </a:bodyPr>
          <a:lstStyle/>
          <a:p>
            <a:r>
              <a:rPr lang="en-US" sz="4800" dirty="0">
                <a:latin typeface="Arial Narrow"/>
              </a:rPr>
              <a:t>Metrics – Baseline and Target for Year 3 Outcome</a:t>
            </a:r>
          </a:p>
        </p:txBody>
      </p:sp>
      <p:sp>
        <p:nvSpPr>
          <p:cNvPr id="3" name="Content Placeholder 2">
            <a:extLst>
              <a:ext uri="{FF2B5EF4-FFF2-40B4-BE49-F238E27FC236}">
                <a16:creationId xmlns:a16="http://schemas.microsoft.com/office/drawing/2014/main" id="{E7BFC5F0-2E90-F95D-B891-D2A90594F7ED}"/>
              </a:ext>
            </a:extLst>
          </p:cNvPr>
          <p:cNvSpPr>
            <a:spLocks noGrp="1"/>
          </p:cNvSpPr>
          <p:nvPr>
            <p:ph idx="1"/>
          </p:nvPr>
        </p:nvSpPr>
        <p:spPr>
          <a:xfrm>
            <a:off x="601884" y="2072822"/>
            <a:ext cx="11030672" cy="3670252"/>
          </a:xfrm>
        </p:spPr>
        <p:txBody>
          <a:bodyPr vert="horz" lIns="0" tIns="45720" rIns="0" bIns="45720" rtlCol="0" anchor="t">
            <a:noAutofit/>
          </a:bodyPr>
          <a:lstStyle/>
          <a:p>
            <a:pPr marL="182880" indent="-182880"/>
            <a:r>
              <a:rPr lang="en-US" sz="2800" dirty="0"/>
              <a:t>Baseline should remain the same from the LCAP for 2024–25.</a:t>
            </a:r>
          </a:p>
          <a:p>
            <a:pPr marL="182880" indent="-182880"/>
            <a:r>
              <a:rPr lang="en-US" sz="2800" dirty="0"/>
              <a:t>Target for Year 3 Outcome should also remain the same from 2024-25</a:t>
            </a:r>
          </a:p>
          <a:p>
            <a:pPr>
              <a:buNone/>
            </a:pPr>
            <a:r>
              <a:rPr lang="en-US" sz="2800" i="1" dirty="0"/>
              <a:t>Note for Charter Schools: </a:t>
            </a:r>
            <a:r>
              <a:rPr lang="en-US" sz="2800" dirty="0"/>
              <a:t>Charter schools developing a one- or two-year LCAP may identify a Target for Year 1 or Target for Year 2, as applicable.</a:t>
            </a:r>
          </a:p>
        </p:txBody>
      </p:sp>
      <p:sp>
        <p:nvSpPr>
          <p:cNvPr id="6" name="Slide Number Placeholder 5">
            <a:extLst>
              <a:ext uri="{FF2B5EF4-FFF2-40B4-BE49-F238E27FC236}">
                <a16:creationId xmlns:a16="http://schemas.microsoft.com/office/drawing/2014/main" id="{575F50A3-F3DD-D075-AB72-E9AF07AC8042}"/>
              </a:ext>
            </a:extLst>
          </p:cNvPr>
          <p:cNvSpPr>
            <a:spLocks noGrp="1"/>
          </p:cNvSpPr>
          <p:nvPr>
            <p:ph type="sldNum" sz="quarter" idx="12"/>
          </p:nvPr>
        </p:nvSpPr>
        <p:spPr/>
        <p:txBody>
          <a:bodyPr/>
          <a:lstStyle/>
          <a:p>
            <a:fld id="{4CE482DC-2269-4F26-9D2A-7E44B1A4CD85}" type="slidenum">
              <a:rPr lang="en-US" smtClean="0"/>
              <a:t>37</a:t>
            </a:fld>
            <a:endParaRPr lang="en-US"/>
          </a:p>
        </p:txBody>
      </p:sp>
    </p:spTree>
    <p:extLst>
      <p:ext uri="{BB962C8B-B14F-4D97-AF65-F5344CB8AC3E}">
        <p14:creationId xmlns:p14="http://schemas.microsoft.com/office/powerpoint/2010/main" val="6342960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4D935-4EAF-4D59-8E76-105E82FAE135}"/>
              </a:ext>
            </a:extLst>
          </p:cNvPr>
          <p:cNvSpPr>
            <a:spLocks noGrp="1"/>
          </p:cNvSpPr>
          <p:nvPr>
            <p:ph type="title"/>
          </p:nvPr>
        </p:nvSpPr>
        <p:spPr>
          <a:xfrm>
            <a:off x="601884" y="286603"/>
            <a:ext cx="11030672" cy="1450757"/>
          </a:xfrm>
        </p:spPr>
        <p:txBody>
          <a:bodyPr>
            <a:normAutofit/>
          </a:bodyPr>
          <a:lstStyle/>
          <a:p>
            <a:r>
              <a:rPr lang="en-US" sz="5400" dirty="0"/>
              <a:t>Current Difference from Baseline</a:t>
            </a:r>
          </a:p>
        </p:txBody>
      </p:sp>
      <p:sp>
        <p:nvSpPr>
          <p:cNvPr id="3" name="Content Placeholder 2">
            <a:extLst>
              <a:ext uri="{FF2B5EF4-FFF2-40B4-BE49-F238E27FC236}">
                <a16:creationId xmlns:a16="http://schemas.microsoft.com/office/drawing/2014/main" id="{2886CAD7-DBDC-189C-45F9-1BFB85920061}"/>
              </a:ext>
            </a:extLst>
          </p:cNvPr>
          <p:cNvSpPr>
            <a:spLocks noGrp="1"/>
          </p:cNvSpPr>
          <p:nvPr>
            <p:ph idx="1"/>
          </p:nvPr>
        </p:nvSpPr>
        <p:spPr>
          <a:xfrm>
            <a:off x="601884" y="1967479"/>
            <a:ext cx="11030672" cy="4262187"/>
          </a:xfrm>
        </p:spPr>
        <p:txBody>
          <a:bodyPr vert="horz" lIns="0" tIns="45720" rIns="0" bIns="45720" rtlCol="0" anchor="t">
            <a:normAutofit/>
          </a:bodyPr>
          <a:lstStyle/>
          <a:p>
            <a:r>
              <a:rPr lang="en-US" sz="2800" dirty="0"/>
              <a:t>When completing the LCAP for 2025–26 and 2026–27, enter the current difference between the baseline and the yearly outcome, as applicable.</a:t>
            </a:r>
          </a:p>
          <a:p>
            <a:pPr>
              <a:buNone/>
            </a:pPr>
            <a:r>
              <a:rPr lang="en-US" sz="2800" i="1" dirty="0"/>
              <a:t>Note for Charter Schools</a:t>
            </a:r>
            <a:r>
              <a:rPr lang="en-US" sz="2800" dirty="0"/>
              <a:t>: Charter schools developing a one- or two-year LCAP will identify the current difference between the baseline and the yearly outcome for Year 1 and/or the current difference between the baseline and the yearly outcome for Year 2, as applicable.</a:t>
            </a:r>
            <a:endParaRPr lang="en-US" dirty="0"/>
          </a:p>
        </p:txBody>
      </p:sp>
      <p:sp>
        <p:nvSpPr>
          <p:cNvPr id="6" name="Slide Number Placeholder 5">
            <a:extLst>
              <a:ext uri="{FF2B5EF4-FFF2-40B4-BE49-F238E27FC236}">
                <a16:creationId xmlns:a16="http://schemas.microsoft.com/office/drawing/2014/main" id="{4D683EC0-4872-B5BE-816B-2DEF20826A89}"/>
              </a:ext>
            </a:extLst>
          </p:cNvPr>
          <p:cNvSpPr>
            <a:spLocks noGrp="1"/>
          </p:cNvSpPr>
          <p:nvPr>
            <p:ph type="sldNum" sz="quarter" idx="12"/>
          </p:nvPr>
        </p:nvSpPr>
        <p:spPr/>
        <p:txBody>
          <a:bodyPr/>
          <a:lstStyle/>
          <a:p>
            <a:fld id="{4CE482DC-2269-4F26-9D2A-7E44B1A4CD85}" type="slidenum">
              <a:rPr lang="en-US" smtClean="0"/>
              <a:t>38</a:t>
            </a:fld>
            <a:endParaRPr lang="en-US"/>
          </a:p>
        </p:txBody>
      </p:sp>
    </p:spTree>
    <p:extLst>
      <p:ext uri="{BB962C8B-B14F-4D97-AF65-F5344CB8AC3E}">
        <p14:creationId xmlns:p14="http://schemas.microsoft.com/office/powerpoint/2010/main" val="17734282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2FB18-B8C6-AD52-97BA-5A4042DB42F5}"/>
              </a:ext>
            </a:extLst>
          </p:cNvPr>
          <p:cNvSpPr>
            <a:spLocks noGrp="1"/>
          </p:cNvSpPr>
          <p:nvPr>
            <p:ph type="title"/>
          </p:nvPr>
        </p:nvSpPr>
        <p:spPr>
          <a:xfrm>
            <a:off x="580664" y="205235"/>
            <a:ext cx="11030672" cy="835187"/>
          </a:xfrm>
        </p:spPr>
        <p:txBody>
          <a:bodyPr>
            <a:normAutofit/>
          </a:bodyPr>
          <a:lstStyle/>
          <a:p>
            <a:r>
              <a:rPr lang="en-US" sz="5400" dirty="0">
                <a:solidFill>
                  <a:schemeClr val="tx1"/>
                </a:solidFill>
              </a:rPr>
              <a:t>Example of Metric</a:t>
            </a:r>
          </a:p>
        </p:txBody>
      </p:sp>
      <p:graphicFrame>
        <p:nvGraphicFramePr>
          <p:cNvPr id="5" name="Content Placeholder 4" descr="Example of Metric">
            <a:extLst>
              <a:ext uri="{FF2B5EF4-FFF2-40B4-BE49-F238E27FC236}">
                <a16:creationId xmlns:a16="http://schemas.microsoft.com/office/drawing/2014/main" id="{4682E2EA-AAF5-405D-285D-86FF9F209DAF}"/>
              </a:ext>
            </a:extLst>
          </p:cNvPr>
          <p:cNvGraphicFramePr>
            <a:graphicFrameLocks noGrp="1"/>
          </p:cNvGraphicFramePr>
          <p:nvPr>
            <p:ph idx="1"/>
            <p:extLst>
              <p:ext uri="{D42A27DB-BD31-4B8C-83A1-F6EECF244321}">
                <p14:modId xmlns:p14="http://schemas.microsoft.com/office/powerpoint/2010/main" val="1721941862"/>
              </p:ext>
            </p:extLst>
          </p:nvPr>
        </p:nvGraphicFramePr>
        <p:xfrm>
          <a:off x="176463" y="1040422"/>
          <a:ext cx="11871158" cy="5210353"/>
        </p:xfrm>
        <a:graphic>
          <a:graphicData uri="http://schemas.openxmlformats.org/drawingml/2006/table">
            <a:tbl>
              <a:tblPr firstRow="1" bandRow="1">
                <a:tableStyleId>{5C22544A-7EE6-4342-B048-85BDC9FD1C3A}</a:tableStyleId>
              </a:tblPr>
              <a:tblGrid>
                <a:gridCol w="3545305">
                  <a:extLst>
                    <a:ext uri="{9D8B030D-6E8A-4147-A177-3AD203B41FA5}">
                      <a16:colId xmlns:a16="http://schemas.microsoft.com/office/drawing/2014/main" val="4233643104"/>
                    </a:ext>
                  </a:extLst>
                </a:gridCol>
                <a:gridCol w="2045012">
                  <a:extLst>
                    <a:ext uri="{9D8B030D-6E8A-4147-A177-3AD203B41FA5}">
                      <a16:colId xmlns:a16="http://schemas.microsoft.com/office/drawing/2014/main" val="1800323796"/>
                    </a:ext>
                  </a:extLst>
                </a:gridCol>
                <a:gridCol w="1605469">
                  <a:extLst>
                    <a:ext uri="{9D8B030D-6E8A-4147-A177-3AD203B41FA5}">
                      <a16:colId xmlns:a16="http://schemas.microsoft.com/office/drawing/2014/main" val="1438074474"/>
                    </a:ext>
                  </a:extLst>
                </a:gridCol>
                <a:gridCol w="1519153">
                  <a:extLst>
                    <a:ext uri="{9D8B030D-6E8A-4147-A177-3AD203B41FA5}">
                      <a16:colId xmlns:a16="http://schemas.microsoft.com/office/drawing/2014/main" val="373495600"/>
                    </a:ext>
                  </a:extLst>
                </a:gridCol>
                <a:gridCol w="1501890">
                  <a:extLst>
                    <a:ext uri="{9D8B030D-6E8A-4147-A177-3AD203B41FA5}">
                      <a16:colId xmlns:a16="http://schemas.microsoft.com/office/drawing/2014/main" val="2604247528"/>
                    </a:ext>
                  </a:extLst>
                </a:gridCol>
                <a:gridCol w="1654329">
                  <a:extLst>
                    <a:ext uri="{9D8B030D-6E8A-4147-A177-3AD203B41FA5}">
                      <a16:colId xmlns:a16="http://schemas.microsoft.com/office/drawing/2014/main" val="1800814351"/>
                    </a:ext>
                  </a:extLst>
                </a:gridCol>
              </a:tblGrid>
              <a:tr h="1552753">
                <a:tc>
                  <a:txBody>
                    <a:bodyPr/>
                    <a:lstStyle/>
                    <a:p>
                      <a:pPr algn="ctr">
                        <a:lnSpc>
                          <a:spcPct val="100000"/>
                        </a:lnSpc>
                        <a:tabLst>
                          <a:tab pos="3234055" algn="l"/>
                        </a:tabLst>
                      </a:pPr>
                      <a:r>
                        <a:rPr lang="en-US" sz="2400" b="0" dirty="0">
                          <a:solidFill>
                            <a:srgbClr val="000000"/>
                          </a:solidFill>
                          <a:effectLst/>
                          <a:latin typeface="Arial" panose="020B0604020202020204" pitchFamily="34" charset="0"/>
                          <a:ea typeface="Arial" panose="020B0604020202020204" pitchFamily="34" charset="0"/>
                          <a:cs typeface="Arial" panose="020B0604020202020204" pitchFamily="34" charset="0"/>
                        </a:rPr>
                        <a:t>Metric</a:t>
                      </a:r>
                      <a:endParaRPr lang="en-US" sz="2400" b="0" dirty="0">
                        <a:effectLst/>
                        <a:latin typeface="Arial" panose="020B0604020202020204" pitchFamily="34" charset="0"/>
                        <a:cs typeface="Arial" panose="020B0604020202020204" pitchFamily="34" charset="0"/>
                      </a:endParaRPr>
                    </a:p>
                  </a:txBody>
                  <a:tcPr marL="68580" marR="68580"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algn="ctr">
                        <a:lnSpc>
                          <a:spcPct val="100000"/>
                        </a:lnSpc>
                        <a:tabLst>
                          <a:tab pos="3234055" algn="l"/>
                        </a:tabLst>
                      </a:pPr>
                      <a:r>
                        <a:rPr lang="en-US" sz="2400" b="0">
                          <a:solidFill>
                            <a:srgbClr val="000000"/>
                          </a:solidFill>
                          <a:effectLst/>
                          <a:latin typeface="Arial" panose="020B0604020202020204" pitchFamily="34" charset="0"/>
                          <a:ea typeface="Arial" panose="020B0604020202020204" pitchFamily="34" charset="0"/>
                          <a:cs typeface="Arial" panose="020B0604020202020204" pitchFamily="34" charset="0"/>
                        </a:rPr>
                        <a:t>Baseline</a:t>
                      </a:r>
                      <a:endParaRPr lang="en-US" sz="2400" b="0">
                        <a:effectLst/>
                        <a:latin typeface="Arial" panose="020B0604020202020204" pitchFamily="34" charset="0"/>
                        <a:cs typeface="Arial" panose="020B0604020202020204" pitchFamily="34" charset="0"/>
                      </a:endParaRPr>
                    </a:p>
                  </a:txBody>
                  <a:tcPr marL="68580" marR="68580"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algn="ctr">
                        <a:lnSpc>
                          <a:spcPct val="100000"/>
                        </a:lnSpc>
                      </a:pPr>
                      <a:r>
                        <a:rPr lang="en-US" sz="2400" b="0" dirty="0">
                          <a:solidFill>
                            <a:srgbClr val="1704A0"/>
                          </a:solidFill>
                          <a:effectLst/>
                          <a:latin typeface="Arial" panose="020B0604020202020204" pitchFamily="34" charset="0"/>
                          <a:ea typeface="Arial" panose="020B0604020202020204" pitchFamily="34" charset="0"/>
                          <a:cs typeface="Arial" panose="020B0604020202020204" pitchFamily="34" charset="0"/>
                        </a:rPr>
                        <a:t>Year 1 Outcome</a:t>
                      </a:r>
                      <a:r>
                        <a:rPr lang="en-US" sz="2400" b="0" dirty="0">
                          <a:solidFill>
                            <a:schemeClr val="accent5">
                              <a:lumMod val="75000"/>
                            </a:schemeClr>
                          </a:solidFill>
                          <a:effectLst/>
                          <a:latin typeface="Arial" panose="020B0604020202020204" pitchFamily="34" charset="0"/>
                          <a:ea typeface="Arial" panose="020B0604020202020204" pitchFamily="34" charset="0"/>
                          <a:cs typeface="Arial" panose="020B0604020202020204" pitchFamily="34" charset="0"/>
                        </a:rPr>
                        <a:t> </a:t>
                      </a:r>
                      <a:endParaRPr lang="en-US" sz="2400" b="0" dirty="0">
                        <a:solidFill>
                          <a:schemeClr val="accent5">
                            <a:lumMod val="75000"/>
                          </a:schemeClr>
                        </a:solidFill>
                        <a:effectLst/>
                        <a:latin typeface="Arial" panose="020B0604020202020204" pitchFamily="34" charset="0"/>
                        <a:cs typeface="Arial" panose="020B0604020202020204" pitchFamily="34" charset="0"/>
                      </a:endParaRPr>
                    </a:p>
                  </a:txBody>
                  <a:tcPr marL="68580" marR="68580"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algn="ctr">
                        <a:lnSpc>
                          <a:spcPct val="100000"/>
                        </a:lnSpc>
                      </a:pPr>
                      <a:r>
                        <a:rPr lang="en-US" sz="2400" b="0" dirty="0">
                          <a:solidFill>
                            <a:srgbClr val="000000"/>
                          </a:solidFill>
                          <a:effectLst/>
                          <a:latin typeface="Arial" panose="020B0604020202020204" pitchFamily="34" charset="0"/>
                          <a:ea typeface="Arial" panose="020B0604020202020204" pitchFamily="34" charset="0"/>
                          <a:cs typeface="Arial" panose="020B0604020202020204" pitchFamily="34" charset="0"/>
                        </a:rPr>
                        <a:t>Year 2 Outcome </a:t>
                      </a:r>
                      <a:endParaRPr lang="en-US" sz="2400" b="0" dirty="0">
                        <a:effectLst/>
                        <a:latin typeface="Arial" panose="020B0604020202020204" pitchFamily="34" charset="0"/>
                        <a:cs typeface="Arial" panose="020B0604020202020204" pitchFamily="34" charset="0"/>
                      </a:endParaRPr>
                    </a:p>
                  </a:txBody>
                  <a:tcPr marL="68580" marR="68580"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algn="ctr">
                        <a:lnSpc>
                          <a:spcPct val="100000"/>
                        </a:lnSpc>
                        <a:tabLst>
                          <a:tab pos="3234055" algn="l"/>
                        </a:tabLst>
                      </a:pPr>
                      <a:r>
                        <a:rPr lang="en-US" sz="2400" b="0" dirty="0">
                          <a:solidFill>
                            <a:srgbClr val="000000"/>
                          </a:solidFill>
                          <a:effectLst/>
                          <a:latin typeface="Arial" panose="020B0604020202020204" pitchFamily="34" charset="0"/>
                          <a:ea typeface="Arial" panose="020B0604020202020204" pitchFamily="34" charset="0"/>
                          <a:cs typeface="Arial" panose="020B0604020202020204" pitchFamily="34" charset="0"/>
                        </a:rPr>
                        <a:t>Target for Year 3 Outcome</a:t>
                      </a:r>
                      <a:endParaRPr lang="en-US" sz="2400" b="0" dirty="0">
                        <a:effectLst/>
                        <a:latin typeface="Arial" panose="020B0604020202020204" pitchFamily="34" charset="0"/>
                        <a:cs typeface="Arial" panose="020B0604020202020204" pitchFamily="34" charset="0"/>
                      </a:endParaRPr>
                    </a:p>
                  </a:txBody>
                  <a:tcPr marL="68580" marR="68580"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algn="ctr">
                        <a:lnSpc>
                          <a:spcPct val="100000"/>
                        </a:lnSpc>
                        <a:tabLst>
                          <a:tab pos="3234055" algn="l"/>
                        </a:tabLst>
                      </a:pPr>
                      <a:r>
                        <a:rPr lang="en-US" sz="2400" b="0" dirty="0">
                          <a:solidFill>
                            <a:srgbClr val="1704A0"/>
                          </a:solidFill>
                          <a:effectLst/>
                          <a:latin typeface="Arial" panose="020B0604020202020204" pitchFamily="34" charset="0"/>
                          <a:ea typeface="Arial" panose="020B0604020202020204" pitchFamily="34" charset="0"/>
                          <a:cs typeface="Arial" panose="020B0604020202020204" pitchFamily="34" charset="0"/>
                        </a:rPr>
                        <a:t>Current Difference from Baseline</a:t>
                      </a:r>
                      <a:endParaRPr lang="en-US" sz="2400" b="0" dirty="0">
                        <a:solidFill>
                          <a:srgbClr val="1704A0"/>
                        </a:solidFill>
                        <a:effectLst/>
                        <a:latin typeface="Arial" panose="020B0604020202020204" pitchFamily="34" charset="0"/>
                        <a:cs typeface="Arial" panose="020B0604020202020204" pitchFamily="34" charset="0"/>
                      </a:endParaRPr>
                    </a:p>
                  </a:txBody>
                  <a:tcPr marL="68580" marR="68580"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extLst>
                  <a:ext uri="{0D108BD9-81ED-4DB2-BD59-A6C34878D82A}">
                    <a16:rowId xmlns:a16="http://schemas.microsoft.com/office/drawing/2014/main" val="980121608"/>
                  </a:ext>
                </a:extLst>
              </a:tr>
              <a:tr h="3041238">
                <a:tc>
                  <a:txBody>
                    <a:bodyPr/>
                    <a:lstStyle/>
                    <a:p>
                      <a:pPr lvl="0" algn="l">
                        <a:lnSpc>
                          <a:spcPct val="100000"/>
                        </a:lnSpc>
                        <a:spcBef>
                          <a:spcPts val="0"/>
                        </a:spcBef>
                        <a:spcAft>
                          <a:spcPts val="0"/>
                        </a:spcAft>
                        <a:buNone/>
                      </a:pPr>
                      <a:r>
                        <a:rPr lang="en-US" sz="2400" b="0" i="0" u="none" strike="noStrike" noProof="0" dirty="0">
                          <a:effectLst/>
                          <a:latin typeface="Arial" panose="020B0604020202020204" pitchFamily="34" charset="0"/>
                          <a:cs typeface="Arial" panose="020B0604020202020204" pitchFamily="34" charset="0"/>
                        </a:rPr>
                        <a:t>Percentage of correct responses on the Interim District Common Assessment (Math) reported by student groups</a:t>
                      </a:r>
                    </a:p>
                    <a:p>
                      <a:pPr lvl="0" algn="l">
                        <a:lnSpc>
                          <a:spcPct val="100000"/>
                        </a:lnSpc>
                        <a:spcBef>
                          <a:spcPts val="0"/>
                        </a:spcBef>
                        <a:spcAft>
                          <a:spcPts val="0"/>
                        </a:spcAft>
                        <a:buNone/>
                      </a:pPr>
                      <a:r>
                        <a:rPr lang="en-US" sz="2400" b="0" i="0" u="none" strike="noStrike" noProof="0" dirty="0">
                          <a:effectLst/>
                          <a:latin typeface="Arial" panose="020B0604020202020204" pitchFamily="34" charset="0"/>
                          <a:cs typeface="Arial" panose="020B0604020202020204" pitchFamily="34" charset="0"/>
                        </a:rPr>
                        <a:t>Source: District Common Assessment Performance (Math)</a:t>
                      </a:r>
                      <a:endParaRPr lang="en-US" sz="2400" dirty="0">
                        <a:latin typeface="Arial" panose="020B0604020202020204" pitchFamily="34" charset="0"/>
                        <a:cs typeface="Arial" panose="020B0604020202020204" pitchFamily="34" charset="0"/>
                      </a:endParaRPr>
                    </a:p>
                  </a:txBody>
                  <a:tcPr marL="68580" marR="68580"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noFill/>
                  </a:tcPr>
                </a:tc>
                <a:tc>
                  <a:txBody>
                    <a:bodyPr/>
                    <a:lstStyle/>
                    <a:p>
                      <a:pPr lvl="0" algn="l">
                        <a:lnSpc>
                          <a:spcPct val="100000"/>
                        </a:lnSpc>
                        <a:spcBef>
                          <a:spcPts val="0"/>
                        </a:spcBef>
                        <a:spcAft>
                          <a:spcPts val="0"/>
                        </a:spcAft>
                        <a:buNone/>
                      </a:pPr>
                      <a:r>
                        <a:rPr lang="en-US" sz="2400" b="0" i="0" u="none" strike="noStrike" noProof="0">
                          <a:solidFill>
                            <a:srgbClr val="000000"/>
                          </a:solidFill>
                          <a:effectLst/>
                          <a:latin typeface="Arial" panose="020B0604020202020204" pitchFamily="34" charset="0"/>
                          <a:cs typeface="Arial" panose="020B0604020202020204" pitchFamily="34" charset="0"/>
                        </a:rPr>
                        <a:t>Low Income (LI): 63%</a:t>
                      </a:r>
                    </a:p>
                    <a:p>
                      <a:pPr lvl="0" algn="l">
                        <a:lnSpc>
                          <a:spcPct val="100000"/>
                        </a:lnSpc>
                        <a:spcBef>
                          <a:spcPts val="0"/>
                        </a:spcBef>
                        <a:spcAft>
                          <a:spcPts val="0"/>
                        </a:spcAft>
                        <a:buNone/>
                      </a:pPr>
                      <a:r>
                        <a:rPr lang="en-US" sz="2400" b="0" i="0" u="none" strike="noStrike" noProof="0">
                          <a:solidFill>
                            <a:srgbClr val="000000"/>
                          </a:solidFill>
                          <a:effectLst/>
                          <a:latin typeface="Arial" panose="020B0604020202020204" pitchFamily="34" charset="0"/>
                          <a:cs typeface="Arial" panose="020B0604020202020204" pitchFamily="34" charset="0"/>
                        </a:rPr>
                        <a:t>AA (African American): 60%</a:t>
                      </a:r>
                    </a:p>
                    <a:p>
                      <a:pPr lvl="0" algn="l">
                        <a:lnSpc>
                          <a:spcPct val="100000"/>
                        </a:lnSpc>
                        <a:spcBef>
                          <a:spcPts val="0"/>
                        </a:spcBef>
                        <a:spcAft>
                          <a:spcPts val="0"/>
                        </a:spcAft>
                        <a:buNone/>
                      </a:pPr>
                      <a:r>
                        <a:rPr lang="en-US" sz="2400" b="0" i="0" u="none" strike="noStrike" noProof="0">
                          <a:solidFill>
                            <a:srgbClr val="000000"/>
                          </a:solidFill>
                          <a:effectLst/>
                          <a:latin typeface="Arial" panose="020B0604020202020204" pitchFamily="34" charset="0"/>
                          <a:cs typeface="Arial" panose="020B0604020202020204" pitchFamily="34" charset="0"/>
                        </a:rPr>
                        <a:t>AI (American Indian): 64%</a:t>
                      </a:r>
                    </a:p>
                    <a:p>
                      <a:pPr lvl="0" algn="l">
                        <a:lnSpc>
                          <a:spcPct val="100000"/>
                        </a:lnSpc>
                        <a:spcBef>
                          <a:spcPts val="0"/>
                        </a:spcBef>
                        <a:spcAft>
                          <a:spcPts val="0"/>
                        </a:spcAft>
                        <a:buNone/>
                      </a:pPr>
                      <a:r>
                        <a:rPr lang="en-US" sz="2400" b="0" i="0" u="none" strike="noStrike" noProof="0">
                          <a:solidFill>
                            <a:srgbClr val="000000"/>
                          </a:solidFill>
                          <a:effectLst/>
                          <a:latin typeface="Arial" panose="020B0604020202020204" pitchFamily="34" charset="0"/>
                          <a:cs typeface="Arial" panose="020B0604020202020204" pitchFamily="34" charset="0"/>
                        </a:rPr>
                        <a:t>White (W): 70%</a:t>
                      </a:r>
                      <a:endParaRPr lang="en-US" sz="2400">
                        <a:latin typeface="Arial" panose="020B0604020202020204" pitchFamily="34" charset="0"/>
                        <a:cs typeface="Arial" panose="020B0604020202020204" pitchFamily="34" charset="0"/>
                      </a:endParaRPr>
                    </a:p>
                    <a:p>
                      <a:pPr lvl="0" algn="l">
                        <a:lnSpc>
                          <a:spcPct val="100000"/>
                        </a:lnSpc>
                        <a:spcBef>
                          <a:spcPts val="0"/>
                        </a:spcBef>
                        <a:spcAft>
                          <a:spcPts val="0"/>
                        </a:spcAft>
                        <a:buNone/>
                      </a:pPr>
                      <a:r>
                        <a:rPr lang="en-US" sz="2400" b="0" i="0" u="none" strike="noStrike" noProof="0">
                          <a:solidFill>
                            <a:srgbClr val="000000"/>
                          </a:solidFill>
                          <a:effectLst/>
                          <a:latin typeface="Arial" panose="020B0604020202020204" pitchFamily="34" charset="0"/>
                          <a:cs typeface="Arial" panose="020B0604020202020204" pitchFamily="34" charset="0"/>
                        </a:rPr>
                        <a:t>(2023-24)</a:t>
                      </a:r>
                    </a:p>
                  </a:txBody>
                  <a:tcPr marL="68580" marR="68580"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noFill/>
                  </a:tcPr>
                </a:tc>
                <a:tc>
                  <a:txBody>
                    <a:bodyPr/>
                    <a:lstStyle/>
                    <a:p>
                      <a:pPr lvl="0" algn="l">
                        <a:lnSpc>
                          <a:spcPct val="100000"/>
                        </a:lnSpc>
                        <a:spcBef>
                          <a:spcPts val="0"/>
                        </a:spcBef>
                        <a:spcAft>
                          <a:spcPts val="0"/>
                        </a:spcAft>
                        <a:buNone/>
                      </a:pPr>
                      <a:r>
                        <a:rPr lang="en-US" sz="2400" b="0" i="0" u="none" strike="noStrike" noProof="0" dirty="0">
                          <a:solidFill>
                            <a:srgbClr val="1704A0"/>
                          </a:solidFill>
                          <a:effectLst/>
                          <a:latin typeface="Arial" panose="020B0604020202020204" pitchFamily="34" charset="0"/>
                          <a:cs typeface="Arial" panose="020B0604020202020204" pitchFamily="34" charset="0"/>
                        </a:rPr>
                        <a:t>LI:  61%</a:t>
                      </a:r>
                    </a:p>
                    <a:p>
                      <a:pPr lvl="0" algn="l">
                        <a:lnSpc>
                          <a:spcPct val="100000"/>
                        </a:lnSpc>
                        <a:spcBef>
                          <a:spcPts val="0"/>
                        </a:spcBef>
                        <a:spcAft>
                          <a:spcPts val="0"/>
                        </a:spcAft>
                        <a:buNone/>
                      </a:pPr>
                      <a:r>
                        <a:rPr lang="en-US" sz="2400" b="0" i="0" u="none" strike="noStrike" noProof="0" dirty="0">
                          <a:solidFill>
                            <a:srgbClr val="1704A0"/>
                          </a:solidFill>
                          <a:effectLst/>
                          <a:latin typeface="Arial" panose="020B0604020202020204" pitchFamily="34" charset="0"/>
                          <a:cs typeface="Arial" panose="020B0604020202020204" pitchFamily="34" charset="0"/>
                        </a:rPr>
                        <a:t>AA:  65%</a:t>
                      </a:r>
                    </a:p>
                    <a:p>
                      <a:pPr lvl="0" algn="l">
                        <a:lnSpc>
                          <a:spcPct val="100000"/>
                        </a:lnSpc>
                        <a:spcBef>
                          <a:spcPts val="0"/>
                        </a:spcBef>
                        <a:spcAft>
                          <a:spcPts val="0"/>
                        </a:spcAft>
                        <a:buNone/>
                      </a:pPr>
                      <a:r>
                        <a:rPr lang="en-US" sz="2400" b="0" i="0" u="none" strike="noStrike" noProof="0" dirty="0">
                          <a:solidFill>
                            <a:srgbClr val="1704A0"/>
                          </a:solidFill>
                          <a:effectLst/>
                          <a:latin typeface="Arial" panose="020B0604020202020204" pitchFamily="34" charset="0"/>
                          <a:cs typeface="Arial" panose="020B0604020202020204" pitchFamily="34" charset="0"/>
                        </a:rPr>
                        <a:t>AI:  66%</a:t>
                      </a:r>
                    </a:p>
                    <a:p>
                      <a:pPr lvl="0" algn="l">
                        <a:lnSpc>
                          <a:spcPct val="100000"/>
                        </a:lnSpc>
                        <a:spcBef>
                          <a:spcPts val="0"/>
                        </a:spcBef>
                        <a:spcAft>
                          <a:spcPts val="0"/>
                        </a:spcAft>
                        <a:buNone/>
                      </a:pPr>
                      <a:r>
                        <a:rPr lang="en-US" sz="2400" b="0" i="0" u="none" strike="noStrike" noProof="0" dirty="0">
                          <a:solidFill>
                            <a:srgbClr val="1704A0"/>
                          </a:solidFill>
                          <a:effectLst/>
                          <a:latin typeface="Arial" panose="020B0604020202020204" pitchFamily="34" charset="0"/>
                          <a:cs typeface="Arial" panose="020B0604020202020204" pitchFamily="34" charset="0"/>
                        </a:rPr>
                        <a:t>W:  72%</a:t>
                      </a:r>
                      <a:endParaRPr lang="en-US" dirty="0">
                        <a:solidFill>
                          <a:srgbClr val="1704A0"/>
                        </a:solidFill>
                        <a:latin typeface="Arial" panose="020B0604020202020204" pitchFamily="34" charset="0"/>
                        <a:cs typeface="Arial" panose="020B0604020202020204" pitchFamily="34" charset="0"/>
                      </a:endParaRPr>
                    </a:p>
                  </a:txBody>
                  <a:tcPr marL="68580" marR="68580"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noFill/>
                  </a:tcPr>
                </a:tc>
                <a:tc>
                  <a:txBody>
                    <a:bodyPr/>
                    <a:lstStyle/>
                    <a:p>
                      <a:pPr>
                        <a:lnSpc>
                          <a:spcPct val="115000"/>
                        </a:lnSpc>
                        <a:tabLst>
                          <a:tab pos="3234055" algn="l"/>
                        </a:tabLst>
                      </a:pPr>
                      <a:r>
                        <a:rPr lang="en-US" sz="2400">
                          <a:effectLst/>
                          <a:latin typeface="Arial" panose="020B0604020202020204" pitchFamily="34" charset="0"/>
                          <a:cs typeface="Arial" panose="020B0604020202020204" pitchFamily="34" charset="0"/>
                        </a:rPr>
                        <a:t>NA</a:t>
                      </a:r>
                    </a:p>
                  </a:txBody>
                  <a:tcPr marL="68580" marR="68580"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noFill/>
                  </a:tcPr>
                </a:tc>
                <a:tc>
                  <a:txBody>
                    <a:bodyPr/>
                    <a:lstStyle/>
                    <a:p>
                      <a:pPr lvl="0" algn="l">
                        <a:lnSpc>
                          <a:spcPct val="100000"/>
                        </a:lnSpc>
                        <a:spcBef>
                          <a:spcPts val="0"/>
                        </a:spcBef>
                        <a:spcAft>
                          <a:spcPts val="0"/>
                        </a:spcAft>
                        <a:buNone/>
                      </a:pPr>
                      <a:endParaRPr lang="en-US" sz="1800" b="0" i="0" u="none" strike="noStrike" noProof="0">
                        <a:effectLst/>
                        <a:latin typeface="Arial" panose="020B0604020202020204" pitchFamily="34" charset="0"/>
                        <a:cs typeface="Arial" panose="020B0604020202020204" pitchFamily="34" charset="0"/>
                      </a:endParaRPr>
                    </a:p>
                    <a:p>
                      <a:pPr lvl="0" algn="l">
                        <a:lnSpc>
                          <a:spcPct val="100000"/>
                        </a:lnSpc>
                        <a:spcBef>
                          <a:spcPts val="0"/>
                        </a:spcBef>
                        <a:spcAft>
                          <a:spcPts val="0"/>
                        </a:spcAft>
                        <a:buNone/>
                      </a:pPr>
                      <a:r>
                        <a:rPr lang="en-US" sz="2400" b="0" i="0" u="none" strike="noStrike" noProof="0">
                          <a:effectLst/>
                          <a:latin typeface="Arial" panose="020B0604020202020204" pitchFamily="34" charset="0"/>
                          <a:cs typeface="Arial" panose="020B0604020202020204" pitchFamily="34" charset="0"/>
                        </a:rPr>
                        <a:t>LI: 69%</a:t>
                      </a:r>
                      <a:endParaRPr lang="en-US" sz="2400">
                        <a:latin typeface="Arial" panose="020B0604020202020204" pitchFamily="34" charset="0"/>
                        <a:cs typeface="Arial" panose="020B0604020202020204" pitchFamily="34" charset="0"/>
                      </a:endParaRPr>
                    </a:p>
                    <a:p>
                      <a:pPr lvl="0" algn="l">
                        <a:lnSpc>
                          <a:spcPct val="100000"/>
                        </a:lnSpc>
                        <a:spcBef>
                          <a:spcPts val="0"/>
                        </a:spcBef>
                        <a:spcAft>
                          <a:spcPts val="0"/>
                        </a:spcAft>
                        <a:buNone/>
                      </a:pPr>
                      <a:r>
                        <a:rPr lang="en-US" sz="2400" b="0" i="0" u="none" strike="noStrike" noProof="0">
                          <a:effectLst/>
                          <a:latin typeface="Arial" panose="020B0604020202020204" pitchFamily="34" charset="0"/>
                          <a:cs typeface="Arial" panose="020B0604020202020204" pitchFamily="34" charset="0"/>
                        </a:rPr>
                        <a:t>AA: 70%</a:t>
                      </a:r>
                      <a:endParaRPr lang="en-US" sz="2400">
                        <a:latin typeface="Arial" panose="020B0604020202020204" pitchFamily="34" charset="0"/>
                        <a:cs typeface="Arial" panose="020B0604020202020204" pitchFamily="34" charset="0"/>
                      </a:endParaRPr>
                    </a:p>
                    <a:p>
                      <a:pPr lvl="0" algn="l">
                        <a:lnSpc>
                          <a:spcPct val="100000"/>
                        </a:lnSpc>
                        <a:spcBef>
                          <a:spcPts val="0"/>
                        </a:spcBef>
                        <a:spcAft>
                          <a:spcPts val="0"/>
                        </a:spcAft>
                        <a:buNone/>
                      </a:pPr>
                      <a:r>
                        <a:rPr lang="en-US" sz="2400" b="0" i="0" u="none" strike="noStrike" noProof="0">
                          <a:effectLst/>
                          <a:latin typeface="Arial" panose="020B0604020202020204" pitchFamily="34" charset="0"/>
                          <a:cs typeface="Arial" panose="020B0604020202020204" pitchFamily="34" charset="0"/>
                        </a:rPr>
                        <a:t>AI: 72%</a:t>
                      </a:r>
                      <a:endParaRPr lang="en-US" sz="2400">
                        <a:latin typeface="Arial" panose="020B0604020202020204" pitchFamily="34" charset="0"/>
                        <a:cs typeface="Arial" panose="020B0604020202020204" pitchFamily="34" charset="0"/>
                      </a:endParaRPr>
                    </a:p>
                    <a:p>
                      <a:pPr lvl="0" algn="l">
                        <a:lnSpc>
                          <a:spcPct val="100000"/>
                        </a:lnSpc>
                        <a:spcBef>
                          <a:spcPts val="0"/>
                        </a:spcBef>
                        <a:spcAft>
                          <a:spcPts val="0"/>
                        </a:spcAft>
                        <a:buNone/>
                      </a:pPr>
                      <a:r>
                        <a:rPr lang="en-US" sz="2400" b="0" i="0" u="none" strike="noStrike" noProof="0">
                          <a:effectLst/>
                          <a:latin typeface="Arial" panose="020B0604020202020204" pitchFamily="34" charset="0"/>
                          <a:cs typeface="Arial" panose="020B0604020202020204" pitchFamily="34" charset="0"/>
                        </a:rPr>
                        <a:t>W: 78%</a:t>
                      </a:r>
                      <a:endParaRPr lang="en-US" sz="2400">
                        <a:latin typeface="Arial" panose="020B0604020202020204" pitchFamily="34" charset="0"/>
                        <a:cs typeface="Arial" panose="020B0604020202020204" pitchFamily="34" charset="0"/>
                      </a:endParaRPr>
                    </a:p>
                    <a:p>
                      <a:pPr lvl="0" algn="l">
                        <a:lnSpc>
                          <a:spcPct val="100000"/>
                        </a:lnSpc>
                        <a:spcBef>
                          <a:spcPts val="0"/>
                        </a:spcBef>
                        <a:spcAft>
                          <a:spcPts val="0"/>
                        </a:spcAft>
                        <a:buNone/>
                      </a:pPr>
                      <a:endParaRPr lang="en-US" sz="1800" b="0" i="0" u="none" strike="noStrike" noProof="0">
                        <a:effectLst/>
                        <a:latin typeface="Arial" panose="020B0604020202020204" pitchFamily="34" charset="0"/>
                        <a:cs typeface="Arial" panose="020B0604020202020204" pitchFamily="34" charset="0"/>
                      </a:endParaRPr>
                    </a:p>
                    <a:p>
                      <a:pPr lvl="0">
                        <a:lnSpc>
                          <a:spcPct val="114999"/>
                        </a:lnSpc>
                        <a:buNone/>
                      </a:pPr>
                      <a:endParaRPr lang="en-US" sz="1800" b="0" i="0" u="none" strike="noStrike" noProof="0">
                        <a:effectLst/>
                        <a:latin typeface="Arial" panose="020B0604020202020204" pitchFamily="34" charset="0"/>
                        <a:cs typeface="Arial" panose="020B0604020202020204" pitchFamily="34" charset="0"/>
                      </a:endParaRPr>
                    </a:p>
                  </a:txBody>
                  <a:tcPr marL="68580" marR="68580"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noFill/>
                  </a:tcPr>
                </a:tc>
                <a:tc>
                  <a:txBody>
                    <a:bodyPr/>
                    <a:lstStyle/>
                    <a:p>
                      <a:pPr lvl="0" algn="l">
                        <a:lnSpc>
                          <a:spcPct val="100000"/>
                        </a:lnSpc>
                        <a:spcBef>
                          <a:spcPts val="0"/>
                        </a:spcBef>
                        <a:spcAft>
                          <a:spcPts val="0"/>
                        </a:spcAft>
                        <a:buNone/>
                      </a:pPr>
                      <a:r>
                        <a:rPr lang="en-US" sz="2400" b="0" i="0" u="none" strike="noStrike" noProof="0" dirty="0">
                          <a:solidFill>
                            <a:srgbClr val="1704A0"/>
                          </a:solidFill>
                          <a:effectLst/>
                          <a:latin typeface="Arial" panose="020B0604020202020204" pitchFamily="34" charset="0"/>
                          <a:cs typeface="Arial" panose="020B0604020202020204" pitchFamily="34" charset="0"/>
                        </a:rPr>
                        <a:t>LI:  -2%</a:t>
                      </a:r>
                    </a:p>
                    <a:p>
                      <a:pPr lvl="0" algn="l">
                        <a:lnSpc>
                          <a:spcPct val="100000"/>
                        </a:lnSpc>
                        <a:spcBef>
                          <a:spcPts val="0"/>
                        </a:spcBef>
                        <a:spcAft>
                          <a:spcPts val="0"/>
                        </a:spcAft>
                        <a:buNone/>
                      </a:pPr>
                      <a:r>
                        <a:rPr lang="en-US" sz="2400" b="0" i="0" u="none" strike="noStrike" noProof="0" dirty="0">
                          <a:solidFill>
                            <a:srgbClr val="1704A0"/>
                          </a:solidFill>
                          <a:effectLst/>
                          <a:latin typeface="Arial" panose="020B0604020202020204" pitchFamily="34" charset="0"/>
                          <a:cs typeface="Arial" panose="020B0604020202020204" pitchFamily="34" charset="0"/>
                        </a:rPr>
                        <a:t>AA:  5%</a:t>
                      </a:r>
                    </a:p>
                    <a:p>
                      <a:pPr lvl="0" algn="l">
                        <a:lnSpc>
                          <a:spcPct val="100000"/>
                        </a:lnSpc>
                        <a:spcBef>
                          <a:spcPts val="0"/>
                        </a:spcBef>
                        <a:spcAft>
                          <a:spcPts val="0"/>
                        </a:spcAft>
                        <a:buNone/>
                      </a:pPr>
                      <a:r>
                        <a:rPr lang="en-US" sz="2400" b="0" i="0" u="none" strike="noStrike" noProof="0" dirty="0">
                          <a:solidFill>
                            <a:srgbClr val="1704A0"/>
                          </a:solidFill>
                          <a:effectLst/>
                          <a:latin typeface="Arial" panose="020B0604020202020204" pitchFamily="34" charset="0"/>
                          <a:cs typeface="Arial" panose="020B0604020202020204" pitchFamily="34" charset="0"/>
                        </a:rPr>
                        <a:t>AI:  2%</a:t>
                      </a:r>
                    </a:p>
                    <a:p>
                      <a:pPr lvl="0" algn="l">
                        <a:lnSpc>
                          <a:spcPct val="100000"/>
                        </a:lnSpc>
                        <a:spcBef>
                          <a:spcPts val="0"/>
                        </a:spcBef>
                        <a:spcAft>
                          <a:spcPts val="0"/>
                        </a:spcAft>
                        <a:buNone/>
                      </a:pPr>
                      <a:r>
                        <a:rPr lang="en-US" sz="2400" b="0" i="0" u="none" strike="noStrike" noProof="0" dirty="0">
                          <a:solidFill>
                            <a:srgbClr val="1704A0"/>
                          </a:solidFill>
                          <a:effectLst/>
                          <a:latin typeface="Arial" panose="020B0604020202020204" pitchFamily="34" charset="0"/>
                          <a:cs typeface="Arial" panose="020B0604020202020204" pitchFamily="34" charset="0"/>
                        </a:rPr>
                        <a:t>W:  2%</a:t>
                      </a:r>
                      <a:endParaRPr lang="en-US" sz="2400" dirty="0">
                        <a:solidFill>
                          <a:srgbClr val="1704A0"/>
                        </a:solidFill>
                        <a:effectLst/>
                        <a:latin typeface="Arial" panose="020B0604020202020204" pitchFamily="34" charset="0"/>
                        <a:cs typeface="Arial" panose="020B0604020202020204" pitchFamily="34" charset="0"/>
                      </a:endParaRPr>
                    </a:p>
                  </a:txBody>
                  <a:tcPr marL="68580" marR="68580"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noFill/>
                  </a:tcPr>
                </a:tc>
                <a:extLst>
                  <a:ext uri="{0D108BD9-81ED-4DB2-BD59-A6C34878D82A}">
                    <a16:rowId xmlns:a16="http://schemas.microsoft.com/office/drawing/2014/main" val="1356120969"/>
                  </a:ext>
                </a:extLst>
              </a:tr>
            </a:tbl>
          </a:graphicData>
        </a:graphic>
      </p:graphicFrame>
      <p:sp>
        <p:nvSpPr>
          <p:cNvPr id="6" name="Slide Number Placeholder 5">
            <a:extLst>
              <a:ext uri="{FF2B5EF4-FFF2-40B4-BE49-F238E27FC236}">
                <a16:creationId xmlns:a16="http://schemas.microsoft.com/office/drawing/2014/main" id="{B74D6CAA-4C0B-A598-5DA1-B376259FF58D}"/>
              </a:ext>
            </a:extLst>
          </p:cNvPr>
          <p:cNvSpPr>
            <a:spLocks noGrp="1"/>
          </p:cNvSpPr>
          <p:nvPr>
            <p:ph type="sldNum" sz="quarter" idx="12"/>
          </p:nvPr>
        </p:nvSpPr>
        <p:spPr/>
        <p:txBody>
          <a:bodyPr/>
          <a:lstStyle/>
          <a:p>
            <a:fld id="{4CE482DC-2269-4F26-9D2A-7E44B1A4CD85}" type="slidenum">
              <a:rPr lang="en-US" smtClean="0"/>
              <a:t>39</a:t>
            </a:fld>
            <a:endParaRPr lang="en-US"/>
          </a:p>
        </p:txBody>
      </p:sp>
    </p:spTree>
    <p:extLst>
      <p:ext uri="{BB962C8B-B14F-4D97-AF65-F5344CB8AC3E}">
        <p14:creationId xmlns:p14="http://schemas.microsoft.com/office/powerpoint/2010/main" val="4083600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58F11-0A1C-480E-9080-59DFDE945490}"/>
              </a:ext>
            </a:extLst>
          </p:cNvPr>
          <p:cNvSpPr>
            <a:spLocks noGrp="1"/>
          </p:cNvSpPr>
          <p:nvPr>
            <p:ph type="title"/>
          </p:nvPr>
        </p:nvSpPr>
        <p:spPr/>
        <p:txBody>
          <a:bodyPr>
            <a:normAutofit/>
          </a:bodyPr>
          <a:lstStyle/>
          <a:p>
            <a:r>
              <a:rPr lang="en-US" sz="5400" dirty="0">
                <a:solidFill>
                  <a:srgbClr val="435462"/>
                </a:solidFill>
              </a:rPr>
              <a:t>Purpose </a:t>
            </a:r>
          </a:p>
        </p:txBody>
      </p:sp>
      <p:sp>
        <p:nvSpPr>
          <p:cNvPr id="21" name="Content Placeholder 2">
            <a:extLst>
              <a:ext uri="{FF2B5EF4-FFF2-40B4-BE49-F238E27FC236}">
                <a16:creationId xmlns:a16="http://schemas.microsoft.com/office/drawing/2014/main" id="{1BA1ED0B-38F8-4D06-A661-716ACA4398B1}"/>
              </a:ext>
            </a:extLst>
          </p:cNvPr>
          <p:cNvSpPr>
            <a:spLocks noGrp="1"/>
          </p:cNvSpPr>
          <p:nvPr>
            <p:ph idx="1"/>
          </p:nvPr>
        </p:nvSpPr>
        <p:spPr/>
        <p:txBody>
          <a:bodyPr vert="horz" lIns="45720" tIns="45720" rIns="45720" bIns="45720" rtlCol="0">
            <a:normAutofit/>
          </a:bodyPr>
          <a:lstStyle/>
          <a:p>
            <a:pPr marL="0" indent="0">
              <a:buNone/>
            </a:pPr>
            <a:r>
              <a:rPr lang="en-US" dirty="0"/>
              <a:t>The purpose of this session is to:</a:t>
            </a:r>
          </a:p>
          <a:p>
            <a:pPr marL="457200" indent="-457200">
              <a:buClr>
                <a:schemeClr val="tx1">
                  <a:lumMod val="75000"/>
                  <a:lumOff val="25000"/>
                </a:schemeClr>
              </a:buClr>
              <a:buFont typeface="+mj-lt"/>
              <a:buAutoNum type="arabicPeriod"/>
            </a:pPr>
            <a:r>
              <a:rPr lang="en-US" dirty="0"/>
              <a:t>Discuss the Goals and Actions section and associated requirements</a:t>
            </a:r>
          </a:p>
          <a:p>
            <a:pPr marL="457200" indent="-457200">
              <a:buClr>
                <a:schemeClr val="tx1">
                  <a:lumMod val="75000"/>
                  <a:lumOff val="25000"/>
                </a:schemeClr>
              </a:buClr>
              <a:buFont typeface="+mj-lt"/>
              <a:buAutoNum type="arabicPeriod"/>
            </a:pPr>
            <a:r>
              <a:rPr lang="en-US" dirty="0">
                <a:cs typeface="Arial"/>
              </a:rPr>
              <a:t>Review important information for goal development</a:t>
            </a:r>
          </a:p>
        </p:txBody>
      </p:sp>
      <p:sp>
        <p:nvSpPr>
          <p:cNvPr id="4" name="Slide Number Placeholder 3">
            <a:extLst>
              <a:ext uri="{FF2B5EF4-FFF2-40B4-BE49-F238E27FC236}">
                <a16:creationId xmlns:a16="http://schemas.microsoft.com/office/drawing/2014/main" id="{0587E55F-CEAA-499E-9F73-1A902328487A}"/>
              </a:ext>
            </a:extLst>
          </p:cNvPr>
          <p:cNvSpPr>
            <a:spLocks noGrp="1"/>
          </p:cNvSpPr>
          <p:nvPr>
            <p:ph type="sldNum" sz="quarter" idx="12"/>
          </p:nvPr>
        </p:nvSpPr>
        <p:spPr/>
        <p:txBody>
          <a:bodyPr>
            <a:normAutofit fontScale="92500" lnSpcReduction="20000"/>
          </a:bodyPr>
          <a:lstStyle/>
          <a:p>
            <a:pPr>
              <a:spcAft>
                <a:spcPts val="600"/>
              </a:spcAft>
            </a:pPr>
            <a:fld id="{1E47FE53-EBF0-4DA7-9D9D-CC1C3A20F3CB}" type="slidenum">
              <a:rPr lang="en-US">
                <a:solidFill>
                  <a:schemeClr val="tx1">
                    <a:lumMod val="75000"/>
                    <a:lumOff val="25000"/>
                  </a:schemeClr>
                </a:solidFill>
              </a:rPr>
              <a:pPr>
                <a:spcAft>
                  <a:spcPts val="600"/>
                </a:spcAft>
              </a:pPr>
              <a:t>4</a:t>
            </a:fld>
            <a:endParaRPr lang="en-US">
              <a:solidFill>
                <a:schemeClr val="tx1">
                  <a:lumMod val="75000"/>
                  <a:lumOff val="25000"/>
                </a:schemeClr>
              </a:solidFill>
            </a:endParaRPr>
          </a:p>
        </p:txBody>
      </p:sp>
    </p:spTree>
    <p:extLst>
      <p:ext uri="{BB962C8B-B14F-4D97-AF65-F5344CB8AC3E}">
        <p14:creationId xmlns:p14="http://schemas.microsoft.com/office/powerpoint/2010/main" val="9059966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ED24F-E64E-4663-BA34-2555FA598C49}"/>
              </a:ext>
            </a:extLst>
          </p:cNvPr>
          <p:cNvSpPr>
            <a:spLocks noGrp="1"/>
          </p:cNvSpPr>
          <p:nvPr>
            <p:ph type="title"/>
          </p:nvPr>
        </p:nvSpPr>
        <p:spPr/>
        <p:txBody>
          <a:bodyPr>
            <a:normAutofit/>
          </a:bodyPr>
          <a:lstStyle/>
          <a:p>
            <a:r>
              <a:rPr lang="en-US" sz="5400" dirty="0">
                <a:solidFill>
                  <a:schemeClr val="tx1"/>
                </a:solidFill>
              </a:rPr>
              <a:t>Goal Analysis</a:t>
            </a:r>
          </a:p>
        </p:txBody>
      </p:sp>
      <p:sp>
        <p:nvSpPr>
          <p:cNvPr id="3" name="Content Placeholder 2">
            <a:extLst>
              <a:ext uri="{FF2B5EF4-FFF2-40B4-BE49-F238E27FC236}">
                <a16:creationId xmlns:a16="http://schemas.microsoft.com/office/drawing/2014/main" id="{39F73746-D8EE-5F3F-BE64-EB098E073F37}"/>
              </a:ext>
            </a:extLst>
          </p:cNvPr>
          <p:cNvSpPr>
            <a:spLocks noGrp="1"/>
          </p:cNvSpPr>
          <p:nvPr>
            <p:ph sz="half" idx="1"/>
          </p:nvPr>
        </p:nvSpPr>
        <p:spPr>
          <a:xfrm>
            <a:off x="838199" y="1825625"/>
            <a:ext cx="10374283" cy="4351338"/>
          </a:xfrm>
        </p:spPr>
        <p:txBody>
          <a:bodyPr vert="horz" lIns="0" tIns="45720" rIns="0" bIns="45720" rtlCol="0" anchor="t">
            <a:normAutofit/>
          </a:bodyPr>
          <a:lstStyle/>
          <a:p>
            <a:pPr marL="175895" indent="-175895"/>
            <a:r>
              <a:rPr lang="en-US" sz="3000" dirty="0">
                <a:latin typeface="Arial" panose="020B0604020202020204" pitchFamily="34" charset="0"/>
              </a:rPr>
              <a:t>LEAs will complete each prompt in the Goal Analysis as part of the 2025–26 LCAP. </a:t>
            </a:r>
          </a:p>
          <a:p>
            <a:pPr marL="175895" indent="-175895"/>
            <a:r>
              <a:rPr lang="en-US" sz="3000" dirty="0">
                <a:latin typeface="Arial" panose="020B0604020202020204" pitchFamily="34" charset="0"/>
              </a:rPr>
              <a:t>For more information, please refer to the Goal Analysis webinar from December 5.</a:t>
            </a:r>
          </a:p>
          <a:p>
            <a:pPr marL="175895" indent="-175895"/>
            <a:endParaRPr lang="en-US" sz="3000" dirty="0">
              <a:latin typeface="Arial" panose="020B0604020202020204" pitchFamily="34" charset="0"/>
            </a:endParaRPr>
          </a:p>
          <a:p>
            <a:pPr marL="0" indent="0">
              <a:buNone/>
            </a:pPr>
            <a:endParaRPr lang="en-US" sz="3000" dirty="0">
              <a:latin typeface="Arial" panose="020B0604020202020204" pitchFamily="34" charset="0"/>
            </a:endParaRPr>
          </a:p>
          <a:p>
            <a:pPr marL="0" indent="0">
              <a:buNone/>
            </a:pPr>
            <a:r>
              <a:rPr lang="en-US" sz="3000" dirty="0">
                <a:latin typeface="Arial" panose="020B0604020202020204" pitchFamily="34" charset="0"/>
              </a:rPr>
              <a:t>*see presentation notes</a:t>
            </a:r>
          </a:p>
        </p:txBody>
      </p:sp>
      <p:sp>
        <p:nvSpPr>
          <p:cNvPr id="8" name="Slide Number Placeholder 7">
            <a:extLst>
              <a:ext uri="{FF2B5EF4-FFF2-40B4-BE49-F238E27FC236}">
                <a16:creationId xmlns:a16="http://schemas.microsoft.com/office/drawing/2014/main" id="{37C6B709-F40E-4E55-9B65-453CC37908C0}"/>
              </a:ext>
            </a:extLst>
          </p:cNvPr>
          <p:cNvSpPr>
            <a:spLocks noGrp="1"/>
          </p:cNvSpPr>
          <p:nvPr>
            <p:ph type="sldNum" sz="quarter" idx="12"/>
          </p:nvPr>
        </p:nvSpPr>
        <p:spPr/>
        <p:txBody>
          <a:bodyPr/>
          <a:lstStyle/>
          <a:p>
            <a:fld id="{1E47FE53-EBF0-4DA7-9D9D-CC1C3A20F3CB}" type="slidenum">
              <a:rPr lang="en-US" smtClean="0"/>
              <a:pPr/>
              <a:t>40</a:t>
            </a:fld>
            <a:endParaRPr lang="en-US"/>
          </a:p>
        </p:txBody>
      </p:sp>
    </p:spTree>
    <p:extLst>
      <p:ext uri="{BB962C8B-B14F-4D97-AF65-F5344CB8AC3E}">
        <p14:creationId xmlns:p14="http://schemas.microsoft.com/office/powerpoint/2010/main" val="23499752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02728-2557-0AAB-A6C3-AEEA31E6870F}"/>
              </a:ext>
            </a:extLst>
          </p:cNvPr>
          <p:cNvSpPr>
            <a:spLocks noGrp="1"/>
          </p:cNvSpPr>
          <p:nvPr>
            <p:ph type="title"/>
          </p:nvPr>
        </p:nvSpPr>
        <p:spPr/>
        <p:txBody>
          <a:bodyPr>
            <a:normAutofit/>
          </a:bodyPr>
          <a:lstStyle/>
          <a:p>
            <a:r>
              <a:rPr lang="en-US" sz="5400" dirty="0"/>
              <a:t>REMINDER!!!</a:t>
            </a:r>
          </a:p>
        </p:txBody>
      </p:sp>
      <p:sp>
        <p:nvSpPr>
          <p:cNvPr id="3" name="Content Placeholder 2">
            <a:extLst>
              <a:ext uri="{FF2B5EF4-FFF2-40B4-BE49-F238E27FC236}">
                <a16:creationId xmlns:a16="http://schemas.microsoft.com/office/drawing/2014/main" id="{36A55E80-1733-EF3F-C7E5-681B0DBF1E7F}"/>
              </a:ext>
            </a:extLst>
          </p:cNvPr>
          <p:cNvSpPr>
            <a:spLocks noGrp="1"/>
          </p:cNvSpPr>
          <p:nvPr>
            <p:ph idx="1"/>
          </p:nvPr>
        </p:nvSpPr>
        <p:spPr/>
        <p:txBody>
          <a:bodyPr>
            <a:normAutofit/>
          </a:bodyPr>
          <a:lstStyle/>
          <a:p>
            <a:r>
              <a:rPr lang="en-US" sz="4200" dirty="0"/>
              <a:t>No Stand-Alone Annual Update</a:t>
            </a:r>
          </a:p>
        </p:txBody>
      </p:sp>
      <p:sp>
        <p:nvSpPr>
          <p:cNvPr id="4" name="Slide Number Placeholder 3">
            <a:extLst>
              <a:ext uri="{FF2B5EF4-FFF2-40B4-BE49-F238E27FC236}">
                <a16:creationId xmlns:a16="http://schemas.microsoft.com/office/drawing/2014/main" id="{6DAFD127-01D4-F174-D758-90FEFACEF228}"/>
              </a:ext>
            </a:extLst>
          </p:cNvPr>
          <p:cNvSpPr>
            <a:spLocks noGrp="1"/>
          </p:cNvSpPr>
          <p:nvPr>
            <p:ph type="sldNum" sz="quarter" idx="12"/>
          </p:nvPr>
        </p:nvSpPr>
        <p:spPr/>
        <p:txBody>
          <a:bodyPr/>
          <a:lstStyle/>
          <a:p>
            <a:fld id="{4CE482DC-2269-4F26-9D2A-7E44B1A4CD85}" type="slidenum">
              <a:rPr lang="en-US" smtClean="0"/>
              <a:t>41</a:t>
            </a:fld>
            <a:endParaRPr lang="en-US"/>
          </a:p>
        </p:txBody>
      </p:sp>
    </p:spTree>
    <p:extLst>
      <p:ext uri="{BB962C8B-B14F-4D97-AF65-F5344CB8AC3E}">
        <p14:creationId xmlns:p14="http://schemas.microsoft.com/office/powerpoint/2010/main" val="38059326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595E8-D96C-1C26-7E23-2B123DEFF5C7}"/>
              </a:ext>
            </a:extLst>
          </p:cNvPr>
          <p:cNvSpPr>
            <a:spLocks noGrp="1"/>
          </p:cNvSpPr>
          <p:nvPr>
            <p:ph type="title"/>
          </p:nvPr>
        </p:nvSpPr>
        <p:spPr/>
        <p:txBody>
          <a:bodyPr/>
          <a:lstStyle/>
          <a:p>
            <a:r>
              <a:rPr lang="en-US" dirty="0"/>
              <a:t>Actions: Template and Instructions</a:t>
            </a:r>
          </a:p>
        </p:txBody>
      </p:sp>
      <p:sp>
        <p:nvSpPr>
          <p:cNvPr id="4" name="Content Placeholder 3">
            <a:extLst>
              <a:ext uri="{FF2B5EF4-FFF2-40B4-BE49-F238E27FC236}">
                <a16:creationId xmlns:a16="http://schemas.microsoft.com/office/drawing/2014/main" id="{BCE041FA-7CAA-C0B5-751C-63E3805660FB}"/>
              </a:ext>
            </a:extLst>
          </p:cNvPr>
          <p:cNvSpPr>
            <a:spLocks noGrp="1"/>
          </p:cNvSpPr>
          <p:nvPr>
            <p:ph sz="quarter" idx="13"/>
          </p:nvPr>
        </p:nvSpPr>
        <p:spPr/>
        <p:txBody>
          <a:bodyPr>
            <a:normAutofit/>
          </a:bodyPr>
          <a:lstStyle/>
          <a:p>
            <a:pPr marL="0" indent="0">
              <a:buNone/>
            </a:pPr>
            <a:r>
              <a:rPr lang="en-US" sz="2600" cap="all" dirty="0"/>
              <a:t>How the goal will be achieved</a:t>
            </a:r>
          </a:p>
        </p:txBody>
      </p:sp>
      <p:sp>
        <p:nvSpPr>
          <p:cNvPr id="3" name="Slide Number Placeholder 2">
            <a:extLst>
              <a:ext uri="{FF2B5EF4-FFF2-40B4-BE49-F238E27FC236}">
                <a16:creationId xmlns:a16="http://schemas.microsoft.com/office/drawing/2014/main" id="{47030F30-611D-9B56-F872-8B8F7FFD362A}"/>
              </a:ext>
            </a:extLst>
          </p:cNvPr>
          <p:cNvSpPr>
            <a:spLocks noGrp="1"/>
          </p:cNvSpPr>
          <p:nvPr>
            <p:ph type="sldNum" sz="quarter" idx="12"/>
          </p:nvPr>
        </p:nvSpPr>
        <p:spPr/>
        <p:txBody>
          <a:bodyPr/>
          <a:lstStyle/>
          <a:p>
            <a:fld id="{4FAB73BC-B049-4115-A692-8D63A059BFB8}" type="slidenum">
              <a:rPr lang="en-US" smtClean="0"/>
              <a:t>42</a:t>
            </a:fld>
            <a:endParaRPr lang="en-US"/>
          </a:p>
        </p:txBody>
      </p:sp>
    </p:spTree>
    <p:extLst>
      <p:ext uri="{BB962C8B-B14F-4D97-AF65-F5344CB8AC3E}">
        <p14:creationId xmlns:p14="http://schemas.microsoft.com/office/powerpoint/2010/main" val="36990501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9894E-4945-4999-B425-E3CB01D4D33B}"/>
              </a:ext>
            </a:extLst>
          </p:cNvPr>
          <p:cNvSpPr>
            <a:spLocks noGrp="1"/>
          </p:cNvSpPr>
          <p:nvPr>
            <p:ph type="title"/>
          </p:nvPr>
        </p:nvSpPr>
        <p:spPr>
          <a:xfrm>
            <a:off x="838200" y="365125"/>
            <a:ext cx="10515600" cy="1325563"/>
          </a:xfrm>
        </p:spPr>
        <p:txBody>
          <a:bodyPr>
            <a:normAutofit/>
          </a:bodyPr>
          <a:lstStyle/>
          <a:p>
            <a:r>
              <a:rPr lang="en-US" sz="5400" dirty="0"/>
              <a:t>Actions</a:t>
            </a:r>
          </a:p>
        </p:txBody>
      </p:sp>
      <p:graphicFrame>
        <p:nvGraphicFramePr>
          <p:cNvPr id="15" name="Content Placeholder 14" descr="How the Action Table in Goals and Actions section looks in Template">
            <a:extLst>
              <a:ext uri="{FF2B5EF4-FFF2-40B4-BE49-F238E27FC236}">
                <a16:creationId xmlns:a16="http://schemas.microsoft.com/office/drawing/2014/main" id="{FD7E593F-22CC-4CC8-8692-C1AAB3CF1BED}"/>
              </a:ext>
            </a:extLst>
          </p:cNvPr>
          <p:cNvGraphicFramePr>
            <a:graphicFrameLocks noGrp="1"/>
          </p:cNvGraphicFramePr>
          <p:nvPr>
            <p:ph idx="1"/>
            <p:extLst>
              <p:ext uri="{D42A27DB-BD31-4B8C-83A1-F6EECF244321}">
                <p14:modId xmlns:p14="http://schemas.microsoft.com/office/powerpoint/2010/main" val="925660488"/>
              </p:ext>
            </p:extLst>
          </p:nvPr>
        </p:nvGraphicFramePr>
        <p:xfrm>
          <a:off x="321133" y="1870130"/>
          <a:ext cx="11569447" cy="4486219"/>
        </p:xfrm>
        <a:graphic>
          <a:graphicData uri="http://schemas.openxmlformats.org/drawingml/2006/table">
            <a:tbl>
              <a:tblPr firstRow="1" firstCol="1" bandRow="1"/>
              <a:tblGrid>
                <a:gridCol w="1141907">
                  <a:extLst>
                    <a:ext uri="{9D8B030D-6E8A-4147-A177-3AD203B41FA5}">
                      <a16:colId xmlns:a16="http://schemas.microsoft.com/office/drawing/2014/main" val="1078759858"/>
                    </a:ext>
                  </a:extLst>
                </a:gridCol>
                <a:gridCol w="2425099">
                  <a:extLst>
                    <a:ext uri="{9D8B030D-6E8A-4147-A177-3AD203B41FA5}">
                      <a16:colId xmlns:a16="http://schemas.microsoft.com/office/drawing/2014/main" val="424435042"/>
                    </a:ext>
                  </a:extLst>
                </a:gridCol>
                <a:gridCol w="4646261">
                  <a:extLst>
                    <a:ext uri="{9D8B030D-6E8A-4147-A177-3AD203B41FA5}">
                      <a16:colId xmlns:a16="http://schemas.microsoft.com/office/drawing/2014/main" val="1032312888"/>
                    </a:ext>
                  </a:extLst>
                </a:gridCol>
                <a:gridCol w="1577788">
                  <a:extLst>
                    <a:ext uri="{9D8B030D-6E8A-4147-A177-3AD203B41FA5}">
                      <a16:colId xmlns:a16="http://schemas.microsoft.com/office/drawing/2014/main" val="3019572202"/>
                    </a:ext>
                  </a:extLst>
                </a:gridCol>
                <a:gridCol w="1778392">
                  <a:extLst>
                    <a:ext uri="{9D8B030D-6E8A-4147-A177-3AD203B41FA5}">
                      <a16:colId xmlns:a16="http://schemas.microsoft.com/office/drawing/2014/main" val="2457372714"/>
                    </a:ext>
                  </a:extLst>
                </a:gridCol>
              </a:tblGrid>
              <a:tr h="919265">
                <a:tc>
                  <a:txBody>
                    <a:bodyPr/>
                    <a:lstStyle/>
                    <a:p>
                      <a:pPr marL="0" marR="0">
                        <a:spcBef>
                          <a:spcPts val="0"/>
                        </a:spcBef>
                        <a:spcAft>
                          <a:spcPts val="600"/>
                        </a:spcAft>
                        <a:tabLst>
                          <a:tab pos="3234055" algn="l"/>
                        </a:tabLst>
                      </a:pP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Action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23300" marR="23300" marT="23300" marB="23300" anchor="b">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marL="0" marR="0">
                        <a:spcBef>
                          <a:spcPts val="0"/>
                        </a:spcBef>
                        <a:spcAft>
                          <a:spcPts val="600"/>
                        </a:spcAft>
                        <a:tabLst>
                          <a:tab pos="3234055" algn="l"/>
                        </a:tabLst>
                      </a:pPr>
                      <a:r>
                        <a:rPr lang="en-US" sz="2400">
                          <a:solidFill>
                            <a:srgbClr val="000000"/>
                          </a:solidFill>
                          <a:effectLst/>
                          <a:latin typeface="Arial" panose="020B0604020202020204" pitchFamily="34" charset="0"/>
                          <a:ea typeface="Calibri" panose="020F0502020204030204" pitchFamily="34" charset="0"/>
                          <a:cs typeface="Arial" panose="020B0604020202020204" pitchFamily="34" charset="0"/>
                        </a:rPr>
                        <a:t>Title </a:t>
                      </a:r>
                      <a:endParaRPr lang="en-US" sz="2400">
                        <a:effectLst/>
                        <a:latin typeface="Arial" panose="020B0604020202020204" pitchFamily="34" charset="0"/>
                        <a:ea typeface="Times New Roman" panose="02020603050405020304" pitchFamily="18" charset="0"/>
                        <a:cs typeface="Times New Roman" panose="02020603050405020304" pitchFamily="18" charset="0"/>
                      </a:endParaRPr>
                    </a:p>
                  </a:txBody>
                  <a:tcPr marL="23300" marR="23300" marT="23300" marB="23300" anchor="b">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marL="0" marR="0">
                        <a:spcBef>
                          <a:spcPts val="0"/>
                        </a:spcBef>
                        <a:spcAft>
                          <a:spcPts val="600"/>
                        </a:spcAft>
                        <a:tabLst>
                          <a:tab pos="3234055" algn="l"/>
                        </a:tabLst>
                      </a:pPr>
                      <a:r>
                        <a:rPr lang="en-US" sz="2400">
                          <a:solidFill>
                            <a:srgbClr val="000000"/>
                          </a:solidFill>
                          <a:effectLst/>
                          <a:latin typeface="Arial" panose="020B0604020202020204" pitchFamily="34" charset="0"/>
                          <a:ea typeface="Calibri" panose="020F0502020204030204" pitchFamily="34" charset="0"/>
                          <a:cs typeface="Arial" panose="020B0604020202020204" pitchFamily="34" charset="0"/>
                        </a:rPr>
                        <a:t>Description</a:t>
                      </a:r>
                      <a:endParaRPr lang="en-US" sz="2400">
                        <a:effectLst/>
                        <a:latin typeface="Arial" panose="020B0604020202020204" pitchFamily="34" charset="0"/>
                        <a:ea typeface="Times New Roman" panose="02020603050405020304" pitchFamily="18" charset="0"/>
                        <a:cs typeface="Times New Roman" panose="02020603050405020304" pitchFamily="18" charset="0"/>
                      </a:endParaRPr>
                    </a:p>
                  </a:txBody>
                  <a:tcPr marL="23300" marR="23300" marT="23300" marB="23300" anchor="b">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marL="0" marR="0">
                        <a:spcBef>
                          <a:spcPts val="0"/>
                        </a:spcBef>
                        <a:spcAft>
                          <a:spcPts val="600"/>
                        </a:spcAft>
                        <a:tabLst>
                          <a:tab pos="3234055" algn="l"/>
                        </a:tabLst>
                      </a:pPr>
                      <a:r>
                        <a:rPr lang="en-US" sz="2400">
                          <a:solidFill>
                            <a:srgbClr val="000000"/>
                          </a:solidFill>
                          <a:effectLst/>
                          <a:latin typeface="Arial" panose="020B0604020202020204" pitchFamily="34" charset="0"/>
                          <a:ea typeface="Calibri" panose="020F0502020204030204" pitchFamily="34" charset="0"/>
                          <a:cs typeface="Arial" panose="020B0604020202020204" pitchFamily="34" charset="0"/>
                        </a:rPr>
                        <a:t>Total Funds </a:t>
                      </a:r>
                      <a:endParaRPr lang="en-US" sz="2400">
                        <a:effectLst/>
                        <a:latin typeface="Arial" panose="020B0604020202020204" pitchFamily="34" charset="0"/>
                        <a:ea typeface="Times New Roman" panose="02020603050405020304" pitchFamily="18" charset="0"/>
                        <a:cs typeface="Times New Roman" panose="02020603050405020304" pitchFamily="18" charset="0"/>
                      </a:endParaRPr>
                    </a:p>
                  </a:txBody>
                  <a:tcPr marL="23300" marR="23300" marT="23300" marB="23300" anchor="b">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marL="0" marR="0" algn="ctr">
                        <a:spcBef>
                          <a:spcPts val="0"/>
                        </a:spcBef>
                        <a:spcAft>
                          <a:spcPts val="600"/>
                        </a:spcAft>
                        <a:tabLst>
                          <a:tab pos="3234055" algn="l"/>
                        </a:tabLst>
                      </a:pPr>
                      <a:r>
                        <a:rPr lang="en-US" sz="2400">
                          <a:solidFill>
                            <a:srgbClr val="000000"/>
                          </a:solidFill>
                          <a:effectLst/>
                          <a:latin typeface="Arial" panose="020B0604020202020204" pitchFamily="34" charset="0"/>
                          <a:ea typeface="Calibri" panose="020F0502020204030204" pitchFamily="34" charset="0"/>
                          <a:cs typeface="Arial" panose="020B0604020202020204" pitchFamily="34" charset="0"/>
                        </a:rPr>
                        <a:t>Contributing</a:t>
                      </a:r>
                      <a:endParaRPr lang="en-US" sz="2400">
                        <a:effectLst/>
                        <a:latin typeface="Arial" panose="020B0604020202020204" pitchFamily="34" charset="0"/>
                        <a:ea typeface="Times New Roman" panose="02020603050405020304" pitchFamily="18" charset="0"/>
                        <a:cs typeface="Times New Roman" panose="02020603050405020304" pitchFamily="18" charset="0"/>
                      </a:endParaRPr>
                    </a:p>
                  </a:txBody>
                  <a:tcPr marL="23300" marR="23300" marT="23300" marB="23300" anchor="b">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extLst>
                  <a:ext uri="{0D108BD9-81ED-4DB2-BD59-A6C34878D82A}">
                    <a16:rowId xmlns:a16="http://schemas.microsoft.com/office/drawing/2014/main" val="3823127245"/>
                  </a:ext>
                </a:extLst>
              </a:tr>
              <a:tr h="1783477">
                <a:tc>
                  <a:txBody>
                    <a:bodyPr/>
                    <a:lstStyle/>
                    <a:p>
                      <a:pPr marL="0" marR="0" algn="ctr">
                        <a:spcBef>
                          <a:spcPts val="0"/>
                        </a:spcBef>
                        <a:spcAft>
                          <a:spcPts val="600"/>
                        </a:spcAft>
                        <a:tabLst>
                          <a:tab pos="3234055" algn="l"/>
                        </a:tabLst>
                      </a:pPr>
                      <a:r>
                        <a:rPr lang="en-US" sz="2400">
                          <a:solidFill>
                            <a:srgbClr val="000000"/>
                          </a:solidFill>
                          <a:effectLst/>
                          <a:latin typeface="Arial" panose="020B0604020202020204" pitchFamily="34" charset="0"/>
                          <a:ea typeface="Calibri" panose="020F0502020204030204" pitchFamily="34" charset="0"/>
                          <a:cs typeface="Arial" panose="020B0604020202020204" pitchFamily="34" charset="0"/>
                        </a:rPr>
                        <a:t>[Action #]</a:t>
                      </a:r>
                      <a:endParaRPr lang="en-US" sz="2400">
                        <a:effectLst/>
                        <a:latin typeface="Arial" panose="020B0604020202020204" pitchFamily="34" charset="0"/>
                        <a:ea typeface="Times New Roman" panose="02020603050405020304" pitchFamily="18" charset="0"/>
                        <a:cs typeface="Times New Roman" panose="02020603050405020304" pitchFamily="18" charset="0"/>
                      </a:endParaRPr>
                    </a:p>
                  </a:txBody>
                  <a:tcPr marL="23300" marR="23300" marT="23300" marB="2330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chemeClr val="bg1"/>
                    </a:solidFill>
                  </a:tcPr>
                </a:tc>
                <a:tc>
                  <a:txBody>
                    <a:bodyPr/>
                    <a:lstStyle/>
                    <a:p>
                      <a:pPr marL="0" marR="0">
                        <a:spcBef>
                          <a:spcPts val="0"/>
                        </a:spcBef>
                        <a:spcAft>
                          <a:spcPts val="600"/>
                        </a:spcAft>
                        <a:tabLst>
                          <a:tab pos="3234055" algn="l"/>
                        </a:tabLst>
                      </a:pPr>
                      <a:r>
                        <a:rPr lang="en-US" sz="2400">
                          <a:solidFill>
                            <a:srgbClr val="000000"/>
                          </a:solidFill>
                          <a:effectLst/>
                          <a:latin typeface="Arial" panose="020B0604020202020204" pitchFamily="34" charset="0"/>
                          <a:ea typeface="Calibri" panose="020F0502020204030204" pitchFamily="34" charset="0"/>
                          <a:cs typeface="Arial" panose="020B0604020202020204" pitchFamily="34" charset="0"/>
                        </a:rPr>
                        <a:t>[A short title for the action; this will appear in the Action tables]</a:t>
                      </a:r>
                      <a:endParaRPr lang="en-US" sz="2400">
                        <a:effectLst/>
                        <a:latin typeface="Arial" panose="020B0604020202020204" pitchFamily="34" charset="0"/>
                        <a:ea typeface="Times New Roman" panose="02020603050405020304" pitchFamily="18" charset="0"/>
                        <a:cs typeface="Times New Roman" panose="02020603050405020304" pitchFamily="18" charset="0"/>
                      </a:endParaRPr>
                    </a:p>
                  </a:txBody>
                  <a:tcPr marL="23300" marR="23300" marT="23300" marB="2330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chemeClr val="bg1"/>
                    </a:solidFill>
                  </a:tcPr>
                </a:tc>
                <a:tc>
                  <a:txBody>
                    <a:bodyPr/>
                    <a:lstStyle/>
                    <a:p>
                      <a:pPr marL="0" marR="0">
                        <a:spcBef>
                          <a:spcPts val="0"/>
                        </a:spcBef>
                        <a:spcAft>
                          <a:spcPts val="600"/>
                        </a:spcAft>
                        <a:tabLst>
                          <a:tab pos="3234055" algn="l"/>
                        </a:tabLst>
                      </a:pP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[A description of what the action is; may include a description of how the action contributes to increasing or improving services]</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23300" marR="23300" marT="23300" marB="23300">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chemeClr val="bg1"/>
                    </a:solidFill>
                  </a:tcPr>
                </a:tc>
                <a:tc>
                  <a:txBody>
                    <a:bodyPr/>
                    <a:lstStyle/>
                    <a:p>
                      <a:pPr marL="0" marR="0">
                        <a:spcBef>
                          <a:spcPts val="0"/>
                        </a:spcBef>
                        <a:spcAft>
                          <a:spcPts val="600"/>
                        </a:spcAft>
                        <a:tabLst>
                          <a:tab pos="3234055" algn="l"/>
                        </a:tabLst>
                      </a:pPr>
                      <a:r>
                        <a:rPr lang="en-US" sz="2400">
                          <a:solidFill>
                            <a:srgbClr val="000000"/>
                          </a:solidFill>
                          <a:effectLst/>
                          <a:latin typeface="Arial" panose="020B0604020202020204" pitchFamily="34" charset="0"/>
                          <a:ea typeface="Calibri" panose="020F0502020204030204" pitchFamily="34" charset="0"/>
                          <a:cs typeface="Arial" panose="020B0604020202020204" pitchFamily="34" charset="0"/>
                        </a:rPr>
                        <a:t>[$ 0.00]</a:t>
                      </a:r>
                      <a:endParaRPr lang="en-US" sz="2400">
                        <a:effectLst/>
                        <a:latin typeface="Arial" panose="020B0604020202020204" pitchFamily="34" charset="0"/>
                        <a:ea typeface="Times New Roman" panose="02020603050405020304" pitchFamily="18" charset="0"/>
                        <a:cs typeface="Times New Roman" panose="02020603050405020304" pitchFamily="18" charset="0"/>
                      </a:endParaRPr>
                    </a:p>
                  </a:txBody>
                  <a:tcPr marL="23300" marR="23300" marT="23300" marB="23300">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chemeClr val="bg1"/>
                    </a:solidFill>
                  </a:tcPr>
                </a:tc>
                <a:tc>
                  <a:txBody>
                    <a:bodyPr/>
                    <a:lstStyle/>
                    <a:p>
                      <a:pPr marL="0" marR="0" algn="ctr">
                        <a:spcBef>
                          <a:spcPts val="0"/>
                        </a:spcBef>
                        <a:spcAft>
                          <a:spcPts val="600"/>
                        </a:spcAft>
                        <a:tabLst>
                          <a:tab pos="3234055" algn="l"/>
                        </a:tabLst>
                      </a:pPr>
                      <a:r>
                        <a:rPr lang="en-US" sz="2400">
                          <a:solidFill>
                            <a:srgbClr val="000000"/>
                          </a:solidFill>
                          <a:effectLst/>
                          <a:latin typeface="Arial" panose="020B0604020202020204" pitchFamily="34" charset="0"/>
                          <a:ea typeface="Calibri" panose="020F0502020204030204" pitchFamily="34" charset="0"/>
                          <a:cs typeface="Arial" panose="020B0604020202020204" pitchFamily="34" charset="0"/>
                        </a:rPr>
                        <a:t>[Y/N]</a:t>
                      </a:r>
                      <a:endParaRPr lang="en-US" sz="2400">
                        <a:effectLst/>
                        <a:latin typeface="Arial" panose="020B0604020202020204" pitchFamily="34" charset="0"/>
                        <a:ea typeface="Times New Roman" panose="02020603050405020304" pitchFamily="18" charset="0"/>
                        <a:cs typeface="Times New Roman" panose="02020603050405020304" pitchFamily="18" charset="0"/>
                      </a:endParaRPr>
                    </a:p>
                  </a:txBody>
                  <a:tcPr marL="23300" marR="23300" marT="23300" marB="23300">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chemeClr val="bg1"/>
                    </a:solidFill>
                  </a:tcPr>
                </a:tc>
                <a:extLst>
                  <a:ext uri="{0D108BD9-81ED-4DB2-BD59-A6C34878D82A}">
                    <a16:rowId xmlns:a16="http://schemas.microsoft.com/office/drawing/2014/main" val="820492322"/>
                  </a:ext>
                </a:extLst>
              </a:tr>
              <a:tr h="1783477">
                <a:tc>
                  <a:txBody>
                    <a:bodyPr/>
                    <a:lstStyle/>
                    <a:p>
                      <a:pPr marL="0" marR="0" algn="ctr">
                        <a:spcBef>
                          <a:spcPts val="0"/>
                        </a:spcBef>
                        <a:spcAft>
                          <a:spcPts val="600"/>
                        </a:spcAft>
                        <a:tabLst>
                          <a:tab pos="3234055" algn="l"/>
                        </a:tabLst>
                      </a:pPr>
                      <a:r>
                        <a:rPr lang="en-US" sz="2400">
                          <a:solidFill>
                            <a:srgbClr val="000000"/>
                          </a:solidFill>
                          <a:effectLst/>
                          <a:latin typeface="Arial" panose="020B0604020202020204" pitchFamily="34" charset="0"/>
                          <a:ea typeface="Calibri" panose="020F0502020204030204" pitchFamily="34" charset="0"/>
                          <a:cs typeface="Arial" panose="020B0604020202020204" pitchFamily="34" charset="0"/>
                        </a:rPr>
                        <a:t>[Action #]</a:t>
                      </a:r>
                      <a:endParaRPr lang="en-US" sz="2400">
                        <a:effectLst/>
                        <a:latin typeface="Arial" panose="020B0604020202020204" pitchFamily="34" charset="0"/>
                        <a:ea typeface="Times New Roman" panose="02020603050405020304" pitchFamily="18" charset="0"/>
                        <a:cs typeface="Times New Roman" panose="02020603050405020304" pitchFamily="18" charset="0"/>
                      </a:endParaRPr>
                    </a:p>
                  </a:txBody>
                  <a:tcPr marL="23300" marR="23300" marT="23300" marB="2330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chemeClr val="bg1"/>
                    </a:solidFill>
                  </a:tcPr>
                </a:tc>
                <a:tc>
                  <a:txBody>
                    <a:bodyPr/>
                    <a:lstStyle/>
                    <a:p>
                      <a:pPr marL="0" marR="0">
                        <a:spcBef>
                          <a:spcPts val="0"/>
                        </a:spcBef>
                        <a:spcAft>
                          <a:spcPts val="600"/>
                        </a:spcAft>
                        <a:tabLst>
                          <a:tab pos="3234055" algn="l"/>
                        </a:tabLst>
                      </a:pPr>
                      <a:r>
                        <a:rPr lang="en-US" sz="2400">
                          <a:solidFill>
                            <a:srgbClr val="000000"/>
                          </a:solidFill>
                          <a:effectLst/>
                          <a:latin typeface="Arial" panose="020B0604020202020204" pitchFamily="34" charset="0"/>
                          <a:ea typeface="Calibri" panose="020F0502020204030204" pitchFamily="34" charset="0"/>
                          <a:cs typeface="Arial" panose="020B0604020202020204" pitchFamily="34" charset="0"/>
                        </a:rPr>
                        <a:t>[A short title for the action; this will appear in the Action tables]</a:t>
                      </a:r>
                      <a:endParaRPr lang="en-US" sz="2400">
                        <a:effectLst/>
                        <a:latin typeface="Arial" panose="020B0604020202020204" pitchFamily="34" charset="0"/>
                        <a:ea typeface="Times New Roman" panose="02020603050405020304" pitchFamily="18" charset="0"/>
                        <a:cs typeface="Times New Roman" panose="02020603050405020304" pitchFamily="18" charset="0"/>
                      </a:endParaRPr>
                    </a:p>
                  </a:txBody>
                  <a:tcPr marL="23300" marR="23300" marT="23300" marB="2330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chemeClr val="bg1"/>
                    </a:solidFill>
                  </a:tcPr>
                </a:tc>
                <a:tc>
                  <a:txBody>
                    <a:bodyPr/>
                    <a:lstStyle/>
                    <a:p>
                      <a:pPr marL="0" marR="0">
                        <a:spcBef>
                          <a:spcPts val="0"/>
                        </a:spcBef>
                        <a:spcAft>
                          <a:spcPts val="600"/>
                        </a:spcAft>
                        <a:tabLst>
                          <a:tab pos="3234055" algn="l"/>
                        </a:tabLst>
                      </a:pPr>
                      <a:r>
                        <a:rPr lang="en-US" sz="2400">
                          <a:solidFill>
                            <a:srgbClr val="000000"/>
                          </a:solidFill>
                          <a:effectLst/>
                          <a:latin typeface="Arial" panose="020B0604020202020204" pitchFamily="34" charset="0"/>
                          <a:ea typeface="Calibri" panose="020F0502020204030204" pitchFamily="34" charset="0"/>
                          <a:cs typeface="Arial" panose="020B0604020202020204" pitchFamily="34" charset="0"/>
                        </a:rPr>
                        <a:t>[A description of what the action is; may include a description of how the action contributes to increasing or improving services]</a:t>
                      </a:r>
                      <a:endParaRPr lang="en-US" sz="2400">
                        <a:effectLst/>
                        <a:latin typeface="Arial" panose="020B0604020202020204" pitchFamily="34" charset="0"/>
                        <a:ea typeface="Times New Roman" panose="02020603050405020304" pitchFamily="18" charset="0"/>
                        <a:cs typeface="Times New Roman" panose="02020603050405020304" pitchFamily="18" charset="0"/>
                      </a:endParaRPr>
                    </a:p>
                  </a:txBody>
                  <a:tcPr marL="23300" marR="23300" marT="23300" marB="23300">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chemeClr val="bg1"/>
                    </a:solidFill>
                  </a:tcPr>
                </a:tc>
                <a:tc>
                  <a:txBody>
                    <a:bodyPr/>
                    <a:lstStyle/>
                    <a:p>
                      <a:pPr marL="0" marR="0">
                        <a:spcBef>
                          <a:spcPts val="0"/>
                        </a:spcBef>
                        <a:spcAft>
                          <a:spcPts val="600"/>
                        </a:spcAft>
                        <a:tabLst>
                          <a:tab pos="3234055" algn="l"/>
                        </a:tabLst>
                      </a:pPr>
                      <a:r>
                        <a:rPr lang="en-US" sz="2400">
                          <a:solidFill>
                            <a:srgbClr val="000000"/>
                          </a:solidFill>
                          <a:effectLst/>
                          <a:latin typeface="Arial" panose="020B0604020202020204" pitchFamily="34" charset="0"/>
                          <a:ea typeface="Calibri" panose="020F0502020204030204" pitchFamily="34" charset="0"/>
                          <a:cs typeface="Arial" panose="020B0604020202020204" pitchFamily="34" charset="0"/>
                        </a:rPr>
                        <a:t>[$ 0.00]</a:t>
                      </a:r>
                      <a:endParaRPr lang="en-US" sz="2400">
                        <a:effectLst/>
                        <a:latin typeface="Arial" panose="020B0604020202020204" pitchFamily="34" charset="0"/>
                        <a:ea typeface="Times New Roman" panose="02020603050405020304" pitchFamily="18" charset="0"/>
                        <a:cs typeface="Times New Roman" panose="02020603050405020304" pitchFamily="18" charset="0"/>
                      </a:endParaRPr>
                    </a:p>
                  </a:txBody>
                  <a:tcPr marL="23300" marR="23300" marT="23300" marB="23300">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chemeClr val="bg1"/>
                    </a:solidFill>
                  </a:tcPr>
                </a:tc>
                <a:tc>
                  <a:txBody>
                    <a:bodyPr/>
                    <a:lstStyle/>
                    <a:p>
                      <a:pPr marL="0" marR="0" algn="ctr">
                        <a:spcBef>
                          <a:spcPts val="0"/>
                        </a:spcBef>
                        <a:spcAft>
                          <a:spcPts val="600"/>
                        </a:spcAft>
                        <a:tabLst>
                          <a:tab pos="3234055" algn="l"/>
                        </a:tabLst>
                      </a:pP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[Y/N]</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23300" marR="23300" marT="23300" marB="23300">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chemeClr val="bg1"/>
                    </a:solidFill>
                  </a:tcPr>
                </a:tc>
                <a:extLst>
                  <a:ext uri="{0D108BD9-81ED-4DB2-BD59-A6C34878D82A}">
                    <a16:rowId xmlns:a16="http://schemas.microsoft.com/office/drawing/2014/main" val="2141304222"/>
                  </a:ext>
                </a:extLst>
              </a:tr>
            </a:tbl>
          </a:graphicData>
        </a:graphic>
      </p:graphicFrame>
      <p:sp>
        <p:nvSpPr>
          <p:cNvPr id="6" name="Slide Number Placeholder 5">
            <a:extLst>
              <a:ext uri="{FF2B5EF4-FFF2-40B4-BE49-F238E27FC236}">
                <a16:creationId xmlns:a16="http://schemas.microsoft.com/office/drawing/2014/main" id="{F317FF90-645F-47D2-BA20-D864C6EF5EFA}"/>
              </a:ext>
            </a:extLst>
          </p:cNvPr>
          <p:cNvSpPr>
            <a:spLocks noGrp="1"/>
          </p:cNvSpPr>
          <p:nvPr>
            <p:ph type="sldNum" sz="quarter" idx="12"/>
          </p:nvPr>
        </p:nvSpPr>
        <p:spPr>
          <a:xfrm>
            <a:off x="8610600" y="6356350"/>
            <a:ext cx="2743200" cy="365125"/>
          </a:xfrm>
        </p:spPr>
        <p:txBody>
          <a:bodyPr/>
          <a:lstStyle/>
          <a:p>
            <a:fld id="{1E47FE53-EBF0-4DA7-9D9D-CC1C3A20F3CB}" type="slidenum">
              <a:rPr lang="en-US" smtClean="0"/>
              <a:pPr/>
              <a:t>43</a:t>
            </a:fld>
            <a:endParaRPr lang="en-US"/>
          </a:p>
        </p:txBody>
      </p:sp>
    </p:spTree>
    <p:extLst>
      <p:ext uri="{BB962C8B-B14F-4D97-AF65-F5344CB8AC3E}">
        <p14:creationId xmlns:p14="http://schemas.microsoft.com/office/powerpoint/2010/main" val="368529378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71943-D1B2-4EEE-99FA-F322C6D0B1C6}"/>
              </a:ext>
            </a:extLst>
          </p:cNvPr>
          <p:cNvSpPr>
            <a:spLocks noGrp="1"/>
          </p:cNvSpPr>
          <p:nvPr>
            <p:ph type="title"/>
          </p:nvPr>
        </p:nvSpPr>
        <p:spPr/>
        <p:txBody>
          <a:bodyPr>
            <a:normAutofit/>
          </a:bodyPr>
          <a:lstStyle/>
          <a:p>
            <a:r>
              <a:rPr lang="en-US" sz="5400" dirty="0">
                <a:latin typeface="Arial"/>
                <a:cs typeface="Arial"/>
              </a:rPr>
              <a:t>Actions Instructions (1 of 2) </a:t>
            </a:r>
            <a:endParaRPr lang="en-US" sz="5400" dirty="0">
              <a:solidFill>
                <a:srgbClr val="FF0000"/>
              </a:solidFill>
              <a:latin typeface="Arial"/>
              <a:cs typeface="Arial"/>
            </a:endParaRPr>
          </a:p>
        </p:txBody>
      </p:sp>
      <p:sp>
        <p:nvSpPr>
          <p:cNvPr id="3" name="Content Placeholder 2">
            <a:extLst>
              <a:ext uri="{FF2B5EF4-FFF2-40B4-BE49-F238E27FC236}">
                <a16:creationId xmlns:a16="http://schemas.microsoft.com/office/drawing/2014/main" id="{FA26795C-C134-4924-B4F4-0AAF0599F598}"/>
              </a:ext>
            </a:extLst>
          </p:cNvPr>
          <p:cNvSpPr>
            <a:spLocks noGrp="1"/>
          </p:cNvSpPr>
          <p:nvPr>
            <p:ph idx="1"/>
          </p:nvPr>
        </p:nvSpPr>
        <p:spPr>
          <a:xfrm>
            <a:off x="585759" y="1930940"/>
            <a:ext cx="11034445" cy="4708952"/>
          </a:xfrm>
        </p:spPr>
        <p:txBody>
          <a:bodyPr vert="horz" lIns="0" tIns="45720" rIns="0" bIns="45720" rtlCol="0" anchor="t">
            <a:normAutofit lnSpcReduction="10000"/>
          </a:bodyPr>
          <a:lstStyle/>
          <a:p>
            <a:pPr marL="182880" indent="-182880"/>
            <a:r>
              <a:rPr lang="en-US" dirty="0"/>
              <a:t>Title: Provide a short title for the action. This title will also appear in the action tables. </a:t>
            </a:r>
          </a:p>
          <a:p>
            <a:pPr marL="182880" indent="-182880"/>
            <a:r>
              <a:rPr lang="en-US" dirty="0"/>
              <a:t>Description: Provide a brief description of the action.</a:t>
            </a:r>
          </a:p>
          <a:p>
            <a:pPr marL="395288" lvl="1" indent="-182563">
              <a:buSzPct val="100000"/>
            </a:pPr>
            <a:r>
              <a:rPr lang="en-US" dirty="0"/>
              <a:t>For actions that contribute to meeting the increased or improved services requirement, the LEA may include an explanation of how each action is principally directed towards and effective in meeting the LEA's goals for unduplicated students, as described in the instructions for the Increased or Improved Services for Foster Youth, English Learners, and Low-Income Students section.</a:t>
            </a:r>
          </a:p>
          <a:p>
            <a:pPr marL="395288" lvl="4" indent="-182563">
              <a:buSzPct val="100000"/>
            </a:pPr>
            <a:r>
              <a:rPr lang="en-US" dirty="0"/>
              <a:t>This description may also include the identification of one or more specific metrics to measure the effectiveness of actions being provided on an LEA-wide basis. </a:t>
            </a:r>
            <a:endParaRPr lang="en-US" dirty="0">
              <a:latin typeface="Arial"/>
            </a:endParaRPr>
          </a:p>
        </p:txBody>
      </p:sp>
      <p:sp>
        <p:nvSpPr>
          <p:cNvPr id="4" name="Slide Number Placeholder 3">
            <a:extLst>
              <a:ext uri="{FF2B5EF4-FFF2-40B4-BE49-F238E27FC236}">
                <a16:creationId xmlns:a16="http://schemas.microsoft.com/office/drawing/2014/main" id="{64A00C82-C9EC-4CD9-BCDD-4EFA8DF2EB08}"/>
              </a:ext>
            </a:extLst>
          </p:cNvPr>
          <p:cNvSpPr>
            <a:spLocks noGrp="1"/>
          </p:cNvSpPr>
          <p:nvPr>
            <p:ph type="sldNum" sz="quarter" idx="12"/>
          </p:nvPr>
        </p:nvSpPr>
        <p:spPr/>
        <p:txBody>
          <a:bodyPr/>
          <a:lstStyle/>
          <a:p>
            <a:fld id="{1E47FE53-EBF0-4DA7-9D9D-CC1C3A20F3CB}" type="slidenum">
              <a:rPr lang="en-US" smtClean="0"/>
              <a:t>44</a:t>
            </a:fld>
            <a:endParaRPr lang="en-US"/>
          </a:p>
        </p:txBody>
      </p:sp>
    </p:spTree>
    <p:extLst>
      <p:ext uri="{BB962C8B-B14F-4D97-AF65-F5344CB8AC3E}">
        <p14:creationId xmlns:p14="http://schemas.microsoft.com/office/powerpoint/2010/main" val="39243173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71943-D1B2-4EEE-99FA-F322C6D0B1C6}"/>
              </a:ext>
            </a:extLst>
          </p:cNvPr>
          <p:cNvSpPr>
            <a:spLocks noGrp="1"/>
          </p:cNvSpPr>
          <p:nvPr>
            <p:ph type="title"/>
          </p:nvPr>
        </p:nvSpPr>
        <p:spPr/>
        <p:txBody>
          <a:bodyPr>
            <a:normAutofit/>
          </a:bodyPr>
          <a:lstStyle/>
          <a:p>
            <a:r>
              <a:rPr lang="en-US" sz="5400" dirty="0">
                <a:latin typeface="Arial"/>
                <a:cs typeface="Arial"/>
              </a:rPr>
              <a:t>Actions Instructions (2 of 2) </a:t>
            </a:r>
            <a:endParaRPr lang="en-US" sz="5400" dirty="0">
              <a:solidFill>
                <a:srgbClr val="FF0000"/>
              </a:solidFill>
              <a:latin typeface="Arial"/>
              <a:cs typeface="Arial"/>
            </a:endParaRPr>
          </a:p>
        </p:txBody>
      </p:sp>
      <p:sp>
        <p:nvSpPr>
          <p:cNvPr id="3" name="Content Placeholder 2">
            <a:extLst>
              <a:ext uri="{FF2B5EF4-FFF2-40B4-BE49-F238E27FC236}">
                <a16:creationId xmlns:a16="http://schemas.microsoft.com/office/drawing/2014/main" id="{FA26795C-C134-4924-B4F4-0AAF0599F598}"/>
              </a:ext>
            </a:extLst>
          </p:cNvPr>
          <p:cNvSpPr>
            <a:spLocks noGrp="1"/>
          </p:cNvSpPr>
          <p:nvPr>
            <p:ph idx="1"/>
          </p:nvPr>
        </p:nvSpPr>
        <p:spPr>
          <a:xfrm>
            <a:off x="585759" y="1930940"/>
            <a:ext cx="11034445" cy="4708952"/>
          </a:xfrm>
        </p:spPr>
        <p:txBody>
          <a:bodyPr vert="horz" lIns="0" tIns="45720" rIns="0" bIns="45720" rtlCol="0" anchor="t">
            <a:normAutofit/>
          </a:bodyPr>
          <a:lstStyle/>
          <a:p>
            <a:pPr marL="182880" indent="-182880"/>
            <a:r>
              <a:rPr lang="en-US" dirty="0"/>
              <a:t>Total Funds: Enter the total amount of expenditures associated with this action. Budgeted expenditures from specific fund sources will be provided in the action tables. </a:t>
            </a:r>
          </a:p>
          <a:p>
            <a:pPr marL="182880" indent="-182880"/>
            <a:r>
              <a:rPr lang="en-US" dirty="0"/>
              <a:t>Contributing: Indicate whether the action contributes to meeting the increased or improved services requirement as described in the Increased or Improved Services section using a “Y” for Yes or an “N” for No.</a:t>
            </a:r>
          </a:p>
          <a:p>
            <a:pPr marL="339725" indent="-182563"/>
            <a:r>
              <a:rPr lang="en-US" dirty="0"/>
              <a:t>For each contributing action, the LEA is required to provide a description in the Increased or Improved Services section of the LCAP.</a:t>
            </a:r>
          </a:p>
        </p:txBody>
      </p:sp>
      <p:sp>
        <p:nvSpPr>
          <p:cNvPr id="4" name="Slide Number Placeholder 3">
            <a:extLst>
              <a:ext uri="{FF2B5EF4-FFF2-40B4-BE49-F238E27FC236}">
                <a16:creationId xmlns:a16="http://schemas.microsoft.com/office/drawing/2014/main" id="{64A00C82-C9EC-4CD9-BCDD-4EFA8DF2EB08}"/>
              </a:ext>
            </a:extLst>
          </p:cNvPr>
          <p:cNvSpPr>
            <a:spLocks noGrp="1"/>
          </p:cNvSpPr>
          <p:nvPr>
            <p:ph type="sldNum" sz="quarter" idx="12"/>
          </p:nvPr>
        </p:nvSpPr>
        <p:spPr/>
        <p:txBody>
          <a:bodyPr/>
          <a:lstStyle/>
          <a:p>
            <a:fld id="{1E47FE53-EBF0-4DA7-9D9D-CC1C3A20F3CB}" type="slidenum">
              <a:rPr lang="en-US" smtClean="0"/>
              <a:t>45</a:t>
            </a:fld>
            <a:endParaRPr lang="en-US"/>
          </a:p>
        </p:txBody>
      </p:sp>
    </p:spTree>
    <p:extLst>
      <p:ext uri="{BB962C8B-B14F-4D97-AF65-F5344CB8AC3E}">
        <p14:creationId xmlns:p14="http://schemas.microsoft.com/office/powerpoint/2010/main" val="13419299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1451C-F962-43EB-850D-6C5273CBC1AA}"/>
              </a:ext>
            </a:extLst>
          </p:cNvPr>
          <p:cNvSpPr>
            <a:spLocks noGrp="1"/>
          </p:cNvSpPr>
          <p:nvPr>
            <p:ph type="title"/>
          </p:nvPr>
        </p:nvSpPr>
        <p:spPr>
          <a:xfrm>
            <a:off x="616449" y="758952"/>
            <a:ext cx="10539231" cy="3566160"/>
          </a:xfrm>
        </p:spPr>
        <p:txBody>
          <a:bodyPr vert="horz" lIns="91440" tIns="45720" rIns="91440" bIns="45720" rtlCol="0" anchor="b">
            <a:normAutofit/>
          </a:bodyPr>
          <a:lstStyle/>
          <a:p>
            <a:r>
              <a:rPr lang="en-US" dirty="0"/>
              <a:t>Required Actions</a:t>
            </a:r>
          </a:p>
        </p:txBody>
      </p:sp>
      <p:sp>
        <p:nvSpPr>
          <p:cNvPr id="4" name="Slide Number Placeholder 3">
            <a:extLst>
              <a:ext uri="{FF2B5EF4-FFF2-40B4-BE49-F238E27FC236}">
                <a16:creationId xmlns:a16="http://schemas.microsoft.com/office/drawing/2014/main" id="{B0462FCB-6B18-4A27-8574-68167EA58C50}"/>
              </a:ext>
            </a:extLst>
          </p:cNvPr>
          <p:cNvSpPr>
            <a:spLocks noGrp="1"/>
          </p:cNvSpPr>
          <p:nvPr>
            <p:ph type="sldNum" sz="quarter" idx="12"/>
          </p:nvPr>
        </p:nvSpPr>
        <p:spPr>
          <a:xfrm>
            <a:off x="9900458" y="6459785"/>
            <a:ext cx="1312025" cy="365125"/>
          </a:xfrm>
        </p:spPr>
        <p:txBody>
          <a:bodyPr vert="horz" lIns="91440" tIns="45720" rIns="91440" bIns="45720" rtlCol="0" anchor="ctr">
            <a:normAutofit fontScale="92500" lnSpcReduction="20000"/>
          </a:bodyPr>
          <a:lstStyle/>
          <a:p>
            <a:pPr lvl="0"/>
            <a:fld id="{1E47FE53-EBF0-4DA7-9D9D-CC1C3A20F3CB}" type="slidenum">
              <a:rPr lang="en-US" noProof="0" smtClean="0"/>
              <a:pPr lvl="0"/>
              <a:t>46</a:t>
            </a:fld>
            <a:endParaRPr lang="en-US" noProof="0"/>
          </a:p>
        </p:txBody>
      </p:sp>
    </p:spTree>
    <p:extLst>
      <p:ext uri="{BB962C8B-B14F-4D97-AF65-F5344CB8AC3E}">
        <p14:creationId xmlns:p14="http://schemas.microsoft.com/office/powerpoint/2010/main" val="178773821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A79AE-ED7F-B7A6-3193-7C6C4F6FA375}"/>
              </a:ext>
            </a:extLst>
          </p:cNvPr>
          <p:cNvSpPr>
            <a:spLocks noGrp="1"/>
          </p:cNvSpPr>
          <p:nvPr>
            <p:ph type="title"/>
          </p:nvPr>
        </p:nvSpPr>
        <p:spPr/>
        <p:txBody>
          <a:bodyPr>
            <a:normAutofit/>
          </a:bodyPr>
          <a:lstStyle/>
          <a:p>
            <a:r>
              <a:rPr lang="en-US" sz="5400" dirty="0">
                <a:cs typeface="Arial"/>
              </a:rPr>
              <a:t>Specific Actions for ELs and LTELS</a:t>
            </a:r>
            <a:endParaRPr lang="en-US" sz="5400" dirty="0"/>
          </a:p>
        </p:txBody>
      </p:sp>
      <p:sp>
        <p:nvSpPr>
          <p:cNvPr id="7" name="Content Placeholder 6">
            <a:extLst>
              <a:ext uri="{FF2B5EF4-FFF2-40B4-BE49-F238E27FC236}">
                <a16:creationId xmlns:a16="http://schemas.microsoft.com/office/drawing/2014/main" id="{D67742A0-2D08-CFA3-2003-89D3C7E22794}"/>
              </a:ext>
            </a:extLst>
          </p:cNvPr>
          <p:cNvSpPr>
            <a:spLocks noGrp="1"/>
          </p:cNvSpPr>
          <p:nvPr>
            <p:ph sz="quarter" idx="4294967295"/>
          </p:nvPr>
        </p:nvSpPr>
        <p:spPr>
          <a:xfrm>
            <a:off x="800407" y="1815309"/>
            <a:ext cx="10061046" cy="4566527"/>
          </a:xfrm>
        </p:spPr>
        <p:txBody>
          <a:bodyPr vert="horz" lIns="45720" tIns="45720" rIns="45720" bIns="45720" rtlCol="0" anchor="t">
            <a:noAutofit/>
          </a:bodyPr>
          <a:lstStyle/>
          <a:p>
            <a:pPr marL="0" indent="0">
              <a:buNone/>
            </a:pPr>
            <a:r>
              <a:rPr lang="en-US" dirty="0"/>
              <a:t>LEAs with 30 or more English learners and/or 15 or more long-term English learners must include specific actions in the LCAP related to, at a minimum: </a:t>
            </a:r>
          </a:p>
          <a:p>
            <a:pPr marL="383540" lvl="1">
              <a:spcBef>
                <a:spcPts val="1200"/>
              </a:spcBef>
            </a:pPr>
            <a:r>
              <a:rPr lang="en-US" dirty="0"/>
              <a:t>Language acquisition programs, as defined in </a:t>
            </a:r>
            <a:r>
              <a:rPr lang="en-US" i="1" dirty="0"/>
              <a:t>EC</a:t>
            </a:r>
            <a:r>
              <a:rPr lang="en-US" dirty="0"/>
              <a:t> Section 306, provided to students, and </a:t>
            </a:r>
          </a:p>
          <a:p>
            <a:pPr marL="383540" lvl="1">
              <a:spcBef>
                <a:spcPts val="1200"/>
              </a:spcBef>
            </a:pPr>
            <a:r>
              <a:rPr lang="en-US" dirty="0"/>
              <a:t>Professional development for teachers. </a:t>
            </a:r>
          </a:p>
          <a:p>
            <a:pPr marL="0" lvl="1" indent="0">
              <a:spcBef>
                <a:spcPts val="1200"/>
              </a:spcBef>
              <a:buNone/>
            </a:pPr>
            <a:r>
              <a:rPr lang="en-US" dirty="0"/>
              <a:t>If an LEA has both 30 or more English learners and 15 or more long-term English learners, the LEA must include actions for both English learners and long-term English learners.</a:t>
            </a:r>
          </a:p>
          <a:p>
            <a:pPr marL="0" lvl="1" indent="0">
              <a:spcBef>
                <a:spcPts val="1200"/>
              </a:spcBef>
              <a:buNone/>
            </a:pPr>
            <a:endParaRPr lang="en-US" sz="1200" dirty="0"/>
          </a:p>
          <a:p>
            <a:pPr marL="0" lvl="1" indent="0">
              <a:spcBef>
                <a:spcPts val="1200"/>
              </a:spcBef>
              <a:buNone/>
            </a:pPr>
            <a:r>
              <a:rPr lang="en-US" dirty="0">
                <a:solidFill>
                  <a:srgbClr val="404040"/>
                </a:solidFill>
              </a:rPr>
              <a:t>*see presentation notes</a:t>
            </a:r>
          </a:p>
        </p:txBody>
      </p:sp>
      <p:sp>
        <p:nvSpPr>
          <p:cNvPr id="4" name="Slide Number Placeholder 3">
            <a:extLst>
              <a:ext uri="{FF2B5EF4-FFF2-40B4-BE49-F238E27FC236}">
                <a16:creationId xmlns:a16="http://schemas.microsoft.com/office/drawing/2014/main" id="{2D214762-2D89-A6E3-6B6C-498B2529A554}"/>
              </a:ext>
            </a:extLst>
          </p:cNvPr>
          <p:cNvSpPr>
            <a:spLocks noGrp="1"/>
          </p:cNvSpPr>
          <p:nvPr>
            <p:ph type="sldNum" sz="quarter" idx="12"/>
          </p:nvPr>
        </p:nvSpPr>
        <p:spPr/>
        <p:txBody>
          <a:bodyPr/>
          <a:lstStyle/>
          <a:p>
            <a:fld id="{1E47FE53-EBF0-4DA7-9D9D-CC1C3A20F3CB}" type="slidenum">
              <a:rPr lang="en-US" smtClean="0"/>
              <a:t>47</a:t>
            </a:fld>
            <a:endParaRPr lang="en-US"/>
          </a:p>
        </p:txBody>
      </p:sp>
    </p:spTree>
    <p:extLst>
      <p:ext uri="{BB962C8B-B14F-4D97-AF65-F5344CB8AC3E}">
        <p14:creationId xmlns:p14="http://schemas.microsoft.com/office/powerpoint/2010/main" val="122547604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3CBB3-C8B7-3EB3-4DB9-66FFBD1A59C2}"/>
              </a:ext>
            </a:extLst>
          </p:cNvPr>
          <p:cNvSpPr>
            <a:spLocks noGrp="1"/>
          </p:cNvSpPr>
          <p:nvPr>
            <p:ph type="title"/>
          </p:nvPr>
        </p:nvSpPr>
        <p:spPr/>
        <p:txBody>
          <a:bodyPr>
            <a:normAutofit fontScale="90000"/>
          </a:bodyPr>
          <a:lstStyle/>
          <a:p>
            <a:r>
              <a:rPr lang="en-US" sz="5400" dirty="0">
                <a:cs typeface="Arial"/>
              </a:rPr>
              <a:t>Specific Actions for Technical Assistance</a:t>
            </a:r>
            <a:endParaRPr lang="en-US" sz="5400" dirty="0">
              <a:solidFill>
                <a:srgbClr val="FF0000"/>
              </a:solidFill>
              <a:cs typeface="Arial"/>
            </a:endParaRPr>
          </a:p>
        </p:txBody>
      </p:sp>
      <p:sp>
        <p:nvSpPr>
          <p:cNvPr id="7" name="Content Placeholder 6">
            <a:extLst>
              <a:ext uri="{FF2B5EF4-FFF2-40B4-BE49-F238E27FC236}">
                <a16:creationId xmlns:a16="http://schemas.microsoft.com/office/drawing/2014/main" id="{87662106-D452-94AF-C9BA-15BC21F14560}"/>
              </a:ext>
            </a:extLst>
          </p:cNvPr>
          <p:cNvSpPr>
            <a:spLocks noGrp="1"/>
          </p:cNvSpPr>
          <p:nvPr>
            <p:ph idx="1"/>
          </p:nvPr>
        </p:nvSpPr>
        <p:spPr>
          <a:xfrm>
            <a:off x="596639" y="2005539"/>
            <a:ext cx="10156106" cy="4108389"/>
          </a:xfrm>
        </p:spPr>
        <p:txBody>
          <a:bodyPr vert="horz" lIns="45720" tIns="45720" rIns="45720" bIns="45720" rtlCol="0" anchor="t">
            <a:normAutofit fontScale="25000" lnSpcReduction="20000"/>
          </a:bodyPr>
          <a:lstStyle/>
          <a:p>
            <a:pPr marL="0" indent="0">
              <a:buNone/>
            </a:pPr>
            <a:r>
              <a:rPr lang="en-US" sz="9600" dirty="0"/>
              <a:t>LEAs eligible for technical assistance pursuant to </a:t>
            </a:r>
            <a:r>
              <a:rPr lang="en-US" sz="9600" i="1" dirty="0"/>
              <a:t>EC</a:t>
            </a:r>
            <a:r>
              <a:rPr lang="en-US" sz="9600" dirty="0"/>
              <a:t> sections 47607.3, 52071, 52071.5, 52072, or 52072.5, must include specific actions within the LCAP related to its implementation of the work underway as part of technical assistance. This includes:</a:t>
            </a:r>
            <a:endParaRPr lang="en-US" sz="3200" dirty="0"/>
          </a:p>
          <a:p>
            <a:pPr marL="400050" indent="-400050">
              <a:lnSpc>
                <a:spcPct val="120000"/>
              </a:lnSpc>
              <a:buFont typeface="Arial" panose="020F0502020204030204" pitchFamily="34" charset="0"/>
              <a:buChar char="•"/>
            </a:pPr>
            <a:r>
              <a:rPr lang="en-US" sz="9600" dirty="0"/>
              <a:t>LEAs that have requested technical assistance from their county office of education (COE)</a:t>
            </a:r>
          </a:p>
          <a:p>
            <a:pPr marL="400050" indent="-400050">
              <a:lnSpc>
                <a:spcPct val="120000"/>
              </a:lnSpc>
              <a:buFont typeface="Arial" panose="020F0502020204030204" pitchFamily="34" charset="0"/>
              <a:buChar char="•"/>
            </a:pPr>
            <a:r>
              <a:rPr lang="en-US" sz="9600" dirty="0"/>
              <a:t>School districts or COEs that do not have an approvable LCAP by October 8</a:t>
            </a:r>
            <a:endParaRPr lang="en-US" dirty="0"/>
          </a:p>
          <a:p>
            <a:pPr marL="400050" indent="-400050">
              <a:lnSpc>
                <a:spcPct val="120000"/>
              </a:lnSpc>
              <a:buFont typeface="Arial" panose="020F0502020204030204" pitchFamily="34" charset="0"/>
              <a:buChar char="•"/>
            </a:pPr>
            <a:r>
              <a:rPr lang="en-US" sz="9600" dirty="0"/>
              <a:t>LEAs eligible for differentiated assistance</a:t>
            </a:r>
          </a:p>
          <a:p>
            <a:pPr>
              <a:lnSpc>
                <a:spcPct val="120000"/>
              </a:lnSpc>
              <a:buNone/>
            </a:pPr>
            <a:endParaRPr lang="en-US" sz="4800" dirty="0">
              <a:solidFill>
                <a:srgbClr val="000000"/>
              </a:solidFill>
            </a:endParaRPr>
          </a:p>
          <a:p>
            <a:pPr>
              <a:lnSpc>
                <a:spcPct val="120000"/>
              </a:lnSpc>
              <a:buNone/>
            </a:pPr>
            <a:r>
              <a:rPr lang="en-US" sz="9600" dirty="0">
                <a:solidFill>
                  <a:srgbClr val="000000"/>
                </a:solidFill>
              </a:rPr>
              <a:t>*see presentation notes</a:t>
            </a:r>
          </a:p>
        </p:txBody>
      </p:sp>
      <p:sp>
        <p:nvSpPr>
          <p:cNvPr id="4" name="Slide Number Placeholder 3">
            <a:extLst>
              <a:ext uri="{FF2B5EF4-FFF2-40B4-BE49-F238E27FC236}">
                <a16:creationId xmlns:a16="http://schemas.microsoft.com/office/drawing/2014/main" id="{A5D460C8-7426-1F9C-1430-5EE753378439}"/>
              </a:ext>
            </a:extLst>
          </p:cNvPr>
          <p:cNvSpPr>
            <a:spLocks noGrp="1"/>
          </p:cNvSpPr>
          <p:nvPr>
            <p:ph type="sldNum" sz="quarter" idx="12"/>
          </p:nvPr>
        </p:nvSpPr>
        <p:spPr/>
        <p:txBody>
          <a:bodyPr/>
          <a:lstStyle/>
          <a:p>
            <a:fld id="{1E47FE53-EBF0-4DA7-9D9D-CC1C3A20F3CB}" type="slidenum">
              <a:rPr lang="en-US" smtClean="0"/>
              <a:t>48</a:t>
            </a:fld>
            <a:endParaRPr lang="en-US"/>
          </a:p>
        </p:txBody>
      </p:sp>
    </p:spTree>
    <p:extLst>
      <p:ext uri="{BB962C8B-B14F-4D97-AF65-F5344CB8AC3E}">
        <p14:creationId xmlns:p14="http://schemas.microsoft.com/office/powerpoint/2010/main" val="34546299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noAutofit/>
          </a:bodyPr>
          <a:lstStyle/>
          <a:p>
            <a:r>
              <a:rPr lang="en-US" sz="5000" dirty="0"/>
              <a:t>Specific Actions for Student Groups</a:t>
            </a:r>
          </a:p>
        </p:txBody>
      </p:sp>
      <p:sp>
        <p:nvSpPr>
          <p:cNvPr id="3" name="Content Placeholder 2"/>
          <p:cNvSpPr>
            <a:spLocks noGrp="1"/>
          </p:cNvSpPr>
          <p:nvPr>
            <p:ph idx="1"/>
          </p:nvPr>
        </p:nvSpPr>
        <p:spPr>
          <a:xfrm>
            <a:off x="838200" y="2089159"/>
            <a:ext cx="10524180" cy="3999659"/>
          </a:xfrm>
        </p:spPr>
        <p:txBody>
          <a:bodyPr vert="horz" lIns="0" tIns="45720" rIns="0" bIns="45720" rtlCol="0" anchor="t">
            <a:normAutofit/>
          </a:bodyPr>
          <a:lstStyle/>
          <a:p>
            <a:pPr>
              <a:buNone/>
            </a:pPr>
            <a:r>
              <a:rPr lang="en-US" dirty="0"/>
              <a:t>Based on performance on the 2023 Dashboard, LEAs were required to include one or more specific actions. These required actions remain effective for the three-year LCAP cycle. Required actions are based on whether the LEA had Red indicators on the 2023 Dashboard for: </a:t>
            </a:r>
          </a:p>
          <a:p>
            <a:pPr marL="914400" lvl="1" indent="-457200">
              <a:buAutoNum type="arabicPeriod"/>
            </a:pPr>
            <a:r>
              <a:rPr lang="en-US" dirty="0"/>
              <a:t>a school within the LEA, </a:t>
            </a:r>
            <a:endParaRPr lang="en-US" dirty="0">
              <a:solidFill>
                <a:srgbClr val="000000"/>
              </a:solidFill>
            </a:endParaRPr>
          </a:p>
          <a:p>
            <a:pPr marL="914400" lvl="1" indent="-457200">
              <a:buAutoNum type="arabicPeriod"/>
            </a:pPr>
            <a:r>
              <a:rPr lang="en-US" dirty="0"/>
              <a:t>a student group within the LEA, and/or </a:t>
            </a:r>
            <a:endParaRPr lang="en-US" dirty="0">
              <a:solidFill>
                <a:srgbClr val="000000"/>
              </a:solidFill>
            </a:endParaRPr>
          </a:p>
          <a:p>
            <a:pPr marL="914400" lvl="1" indent="-457200">
              <a:buAutoNum type="arabicPeriod"/>
            </a:pPr>
            <a:r>
              <a:rPr lang="en-US" dirty="0"/>
              <a:t>a student group within any school within the LEA </a:t>
            </a:r>
          </a:p>
        </p:txBody>
      </p:sp>
      <p:sp>
        <p:nvSpPr>
          <p:cNvPr id="6" name="Slide Number Placeholder 5">
            <a:extLst>
              <a:ext uri="{FF2B5EF4-FFF2-40B4-BE49-F238E27FC236}">
                <a16:creationId xmlns:a16="http://schemas.microsoft.com/office/drawing/2014/main" id="{137CB177-5547-4969-BDAC-A41079ADF2B1}"/>
              </a:ext>
            </a:extLst>
          </p:cNvPr>
          <p:cNvSpPr>
            <a:spLocks noGrp="1"/>
          </p:cNvSpPr>
          <p:nvPr>
            <p:ph type="sldNum" sz="quarter" idx="12"/>
          </p:nvPr>
        </p:nvSpPr>
        <p:spPr>
          <a:xfrm>
            <a:off x="8610600" y="6356350"/>
            <a:ext cx="2743200" cy="365125"/>
          </a:xfrm>
        </p:spPr>
        <p:txBody>
          <a:bodyPr>
            <a:normAutofit fontScale="92500" lnSpcReduction="20000"/>
          </a:bodyPr>
          <a:lstStyle/>
          <a:p>
            <a:pPr>
              <a:spcAft>
                <a:spcPts val="600"/>
              </a:spcAft>
            </a:pPr>
            <a:fld id="{1E47FE53-EBF0-4DA7-9D9D-CC1C3A20F3CB}" type="slidenum">
              <a:rPr lang="en-US" smtClean="0"/>
              <a:pPr>
                <a:spcAft>
                  <a:spcPts val="600"/>
                </a:spcAft>
              </a:pPr>
              <a:t>49</a:t>
            </a:fld>
            <a:endParaRPr lang="en-US"/>
          </a:p>
        </p:txBody>
      </p:sp>
    </p:spTree>
    <p:extLst>
      <p:ext uri="{BB962C8B-B14F-4D97-AF65-F5344CB8AC3E}">
        <p14:creationId xmlns:p14="http://schemas.microsoft.com/office/powerpoint/2010/main" val="3779008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9050CF-4FDC-434B-AD62-870E31A80D81}"/>
              </a:ext>
            </a:extLst>
          </p:cNvPr>
          <p:cNvSpPr>
            <a:spLocks noGrp="1"/>
          </p:cNvSpPr>
          <p:nvPr>
            <p:ph type="title"/>
          </p:nvPr>
        </p:nvSpPr>
        <p:spPr/>
        <p:txBody>
          <a:bodyPr anchor="b">
            <a:normAutofit/>
          </a:bodyPr>
          <a:lstStyle/>
          <a:p>
            <a:r>
              <a:rPr lang="en-US" sz="5400" dirty="0"/>
              <a:t>Topics Covered in Other Sessions</a:t>
            </a:r>
          </a:p>
        </p:txBody>
      </p:sp>
      <p:sp>
        <p:nvSpPr>
          <p:cNvPr id="6" name="Content Placeholder 5">
            <a:extLst>
              <a:ext uri="{FF2B5EF4-FFF2-40B4-BE49-F238E27FC236}">
                <a16:creationId xmlns:a16="http://schemas.microsoft.com/office/drawing/2014/main" id="{12271E72-1547-5C9C-3B58-CE9AB8A6065C}"/>
              </a:ext>
            </a:extLst>
          </p:cNvPr>
          <p:cNvSpPr>
            <a:spLocks noGrp="1"/>
          </p:cNvSpPr>
          <p:nvPr>
            <p:ph idx="1"/>
          </p:nvPr>
        </p:nvSpPr>
        <p:spPr>
          <a:xfrm>
            <a:off x="748656" y="1967479"/>
            <a:ext cx="10883900" cy="4262187"/>
          </a:xfrm>
        </p:spPr>
        <p:txBody>
          <a:bodyPr vert="horz" lIns="0" tIns="45720" rIns="0" bIns="45720" rtlCol="0" anchor="t">
            <a:normAutofit/>
          </a:bodyPr>
          <a:lstStyle/>
          <a:p>
            <a:pPr>
              <a:buNone/>
            </a:pPr>
            <a:r>
              <a:rPr lang="en-US" dirty="0"/>
              <a:t>The following topics will not be discussed in depth today; they will be discussed in upcoming webinars: </a:t>
            </a:r>
          </a:p>
          <a:p>
            <a:pPr marL="342900" indent="-342900">
              <a:buClr>
                <a:schemeClr val="tx1">
                  <a:lumMod val="75000"/>
                  <a:lumOff val="25000"/>
                </a:schemeClr>
              </a:buClr>
              <a:buFont typeface="Arial" panose="020B0604020202020204" pitchFamily="34" charset="0"/>
              <a:buChar char="•"/>
            </a:pPr>
            <a:r>
              <a:rPr lang="en-US" dirty="0"/>
              <a:t>Specifics of Equity Multiplier Goals</a:t>
            </a:r>
          </a:p>
          <a:p>
            <a:pPr marL="342900" indent="-342900">
              <a:buClr>
                <a:schemeClr val="tx1">
                  <a:lumMod val="75000"/>
                  <a:lumOff val="25000"/>
                </a:schemeClr>
              </a:buClr>
            </a:pPr>
            <a:r>
              <a:rPr lang="en-US" dirty="0"/>
              <a:t>Specifics of LREBG Actions</a:t>
            </a:r>
          </a:p>
          <a:p>
            <a:pPr marL="342900" indent="-342900">
              <a:buClr>
                <a:schemeClr val="tx1">
                  <a:lumMod val="75000"/>
                  <a:lumOff val="25000"/>
                </a:schemeClr>
              </a:buClr>
              <a:buFont typeface="Arial" panose="020B0604020202020204" pitchFamily="34" charset="0"/>
              <a:buChar char="•"/>
            </a:pPr>
            <a:r>
              <a:rPr lang="en-US" dirty="0"/>
              <a:t>The requirement to increase or improve services, specifics related to actions that contribute towards meeting the requirement to increase or improve services, and the Action tables related to the increase or improve services requirements and actions. </a:t>
            </a:r>
          </a:p>
        </p:txBody>
      </p:sp>
      <p:sp>
        <p:nvSpPr>
          <p:cNvPr id="5" name="Slide Number Placeholder 4">
            <a:extLst>
              <a:ext uri="{FF2B5EF4-FFF2-40B4-BE49-F238E27FC236}">
                <a16:creationId xmlns:a16="http://schemas.microsoft.com/office/drawing/2014/main" id="{316AAE7B-D70D-1672-006E-A967E1203629}"/>
              </a:ext>
            </a:extLst>
          </p:cNvPr>
          <p:cNvSpPr>
            <a:spLocks noGrp="1"/>
          </p:cNvSpPr>
          <p:nvPr>
            <p:ph type="sldNum" sz="quarter" idx="12"/>
          </p:nvPr>
        </p:nvSpPr>
        <p:spPr/>
        <p:txBody>
          <a:bodyPr/>
          <a:lstStyle/>
          <a:p>
            <a:fld id="{4CE482DC-2269-4F26-9D2A-7E44B1A4CD85}" type="slidenum">
              <a:rPr lang="en-US" smtClean="0"/>
              <a:t>5</a:t>
            </a:fld>
            <a:endParaRPr lang="en-US"/>
          </a:p>
        </p:txBody>
      </p:sp>
    </p:spTree>
    <p:extLst>
      <p:ext uri="{BB962C8B-B14F-4D97-AF65-F5344CB8AC3E}">
        <p14:creationId xmlns:p14="http://schemas.microsoft.com/office/powerpoint/2010/main" val="384800136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01EC6-CF3E-D1C1-5828-94E5F2714528}"/>
              </a:ext>
            </a:extLst>
          </p:cNvPr>
          <p:cNvSpPr>
            <a:spLocks noGrp="1"/>
          </p:cNvSpPr>
          <p:nvPr>
            <p:ph type="title"/>
          </p:nvPr>
        </p:nvSpPr>
        <p:spPr/>
        <p:txBody>
          <a:bodyPr>
            <a:normAutofit/>
          </a:bodyPr>
          <a:lstStyle/>
          <a:p>
            <a:r>
              <a:rPr lang="en-US" sz="5400" dirty="0"/>
              <a:t>Specific Actions for LREBG</a:t>
            </a:r>
          </a:p>
        </p:txBody>
      </p:sp>
      <p:sp>
        <p:nvSpPr>
          <p:cNvPr id="3" name="Content Placeholder 2">
            <a:extLst>
              <a:ext uri="{FF2B5EF4-FFF2-40B4-BE49-F238E27FC236}">
                <a16:creationId xmlns:a16="http://schemas.microsoft.com/office/drawing/2014/main" id="{E0D5343F-5E52-EAC3-2964-112F4122C092}"/>
              </a:ext>
            </a:extLst>
          </p:cNvPr>
          <p:cNvSpPr>
            <a:spLocks noGrp="1"/>
          </p:cNvSpPr>
          <p:nvPr>
            <p:ph idx="1"/>
          </p:nvPr>
        </p:nvSpPr>
        <p:spPr>
          <a:xfrm>
            <a:off x="601884" y="1737360"/>
            <a:ext cx="11030672" cy="4722425"/>
          </a:xfrm>
        </p:spPr>
        <p:txBody>
          <a:bodyPr>
            <a:normAutofit/>
          </a:bodyPr>
          <a:lstStyle/>
          <a:p>
            <a:pPr marL="342900" indent="-342900">
              <a:lnSpc>
                <a:spcPct val="110000"/>
              </a:lnSpc>
              <a:spcBef>
                <a:spcPts val="1000"/>
              </a:spcBef>
              <a:spcAft>
                <a:spcPts val="0"/>
              </a:spcAft>
            </a:pPr>
            <a:r>
              <a:rPr lang="en-US" dirty="0">
                <a:latin typeface="Arial"/>
                <a:cs typeface="Arial"/>
              </a:rPr>
              <a:t>An LEA with unexpended LREBG funds must include one or more actions funded with LREBG funds within the 2025-26, 2026-27 and 2027-28 LCAPs.</a:t>
            </a:r>
            <a:endParaRPr lang="en-US" dirty="0">
              <a:solidFill>
                <a:srgbClr val="000000"/>
              </a:solidFill>
              <a:latin typeface="Arial"/>
              <a:cs typeface="Arial"/>
            </a:endParaRPr>
          </a:p>
          <a:p>
            <a:pPr marL="342900" indent="-342900">
              <a:lnSpc>
                <a:spcPct val="110000"/>
              </a:lnSpc>
              <a:spcBef>
                <a:spcPts val="1000"/>
              </a:spcBef>
              <a:spcAft>
                <a:spcPts val="0"/>
              </a:spcAft>
            </a:pPr>
            <a:r>
              <a:rPr lang="en-US" dirty="0">
                <a:latin typeface="Arial"/>
                <a:cs typeface="Arial"/>
              </a:rPr>
              <a:t>For each action supported by LREBG funding the action description must:</a:t>
            </a:r>
            <a:endParaRPr lang="en-US" dirty="0">
              <a:solidFill>
                <a:srgbClr val="000000"/>
              </a:solidFill>
              <a:latin typeface="Arial"/>
              <a:cs typeface="Arial"/>
            </a:endParaRPr>
          </a:p>
          <a:p>
            <a:pPr marL="566420" lvl="2" indent="-285750">
              <a:spcBef>
                <a:spcPts val="200"/>
              </a:spcBef>
              <a:spcAft>
                <a:spcPts val="400"/>
              </a:spcAft>
            </a:pPr>
            <a:r>
              <a:rPr lang="en-US" dirty="0">
                <a:latin typeface="Arial"/>
                <a:cs typeface="Arial"/>
              </a:rPr>
              <a:t>identify the action as an LREBG action;</a:t>
            </a:r>
            <a:endParaRPr lang="en-US" dirty="0">
              <a:solidFill>
                <a:srgbClr val="000000"/>
              </a:solidFill>
              <a:latin typeface="Arial"/>
              <a:cs typeface="Arial"/>
            </a:endParaRPr>
          </a:p>
          <a:p>
            <a:pPr marL="566420" lvl="2" indent="-285750">
              <a:spcBef>
                <a:spcPts val="200"/>
              </a:spcBef>
              <a:spcAft>
                <a:spcPts val="400"/>
              </a:spcAft>
            </a:pPr>
            <a:r>
              <a:rPr lang="en-US" dirty="0">
                <a:latin typeface="Arial"/>
                <a:cs typeface="Arial"/>
              </a:rPr>
              <a:t>include an explanation of how research supports the selected action;</a:t>
            </a:r>
            <a:endParaRPr lang="en-US" dirty="0">
              <a:solidFill>
                <a:srgbClr val="000000"/>
              </a:solidFill>
              <a:latin typeface="Arial"/>
              <a:cs typeface="Arial"/>
            </a:endParaRPr>
          </a:p>
          <a:p>
            <a:pPr marL="566420" lvl="2" indent="-285750">
              <a:spcBef>
                <a:spcPts val="200"/>
              </a:spcBef>
              <a:spcAft>
                <a:spcPts val="400"/>
              </a:spcAft>
            </a:pPr>
            <a:r>
              <a:rPr lang="en-US" dirty="0">
                <a:latin typeface="Arial"/>
                <a:cs typeface="Arial"/>
              </a:rPr>
              <a:t>identify the metric(s) being used to monitor the impact of the action; and</a:t>
            </a:r>
            <a:endParaRPr lang="en-US" dirty="0">
              <a:solidFill>
                <a:srgbClr val="000000"/>
              </a:solidFill>
              <a:latin typeface="Arial"/>
              <a:cs typeface="Arial"/>
            </a:endParaRPr>
          </a:p>
          <a:p>
            <a:pPr marL="566420" lvl="2" indent="-285750">
              <a:spcBef>
                <a:spcPts val="200"/>
              </a:spcBef>
              <a:spcAft>
                <a:spcPts val="400"/>
              </a:spcAft>
            </a:pPr>
            <a:r>
              <a:rPr lang="en-US" dirty="0">
                <a:latin typeface="Arial"/>
                <a:cs typeface="Arial"/>
              </a:rPr>
              <a:t>identify the amount of LREBG funds being used to support the action</a:t>
            </a:r>
            <a:endParaRPr lang="en-US" dirty="0"/>
          </a:p>
          <a:p>
            <a:pPr>
              <a:buNone/>
            </a:pPr>
            <a:endParaRPr lang="en-US" dirty="0"/>
          </a:p>
          <a:p>
            <a:pPr>
              <a:buNone/>
            </a:pPr>
            <a:r>
              <a:rPr lang="en-US" dirty="0"/>
              <a:t>*see presentation notes</a:t>
            </a:r>
          </a:p>
        </p:txBody>
      </p:sp>
      <p:sp>
        <p:nvSpPr>
          <p:cNvPr id="4" name="Slide Number Placeholder 3">
            <a:extLst>
              <a:ext uri="{FF2B5EF4-FFF2-40B4-BE49-F238E27FC236}">
                <a16:creationId xmlns:a16="http://schemas.microsoft.com/office/drawing/2014/main" id="{ADB87CEA-FFED-AE3D-0192-2CF3EAF735F9}"/>
              </a:ext>
            </a:extLst>
          </p:cNvPr>
          <p:cNvSpPr>
            <a:spLocks noGrp="1"/>
          </p:cNvSpPr>
          <p:nvPr>
            <p:ph type="sldNum" sz="quarter" idx="12"/>
          </p:nvPr>
        </p:nvSpPr>
        <p:spPr/>
        <p:txBody>
          <a:bodyPr/>
          <a:lstStyle/>
          <a:p>
            <a:fld id="{4CE482DC-2269-4F26-9D2A-7E44B1A4CD85}" type="slidenum">
              <a:rPr lang="en-US" smtClean="0"/>
              <a:t>50</a:t>
            </a:fld>
            <a:endParaRPr lang="en-US"/>
          </a:p>
        </p:txBody>
      </p:sp>
    </p:spTree>
    <p:extLst>
      <p:ext uri="{BB962C8B-B14F-4D97-AF65-F5344CB8AC3E}">
        <p14:creationId xmlns:p14="http://schemas.microsoft.com/office/powerpoint/2010/main" val="102360790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1451C-F962-43EB-850D-6C5273CBC1AA}"/>
              </a:ext>
            </a:extLst>
          </p:cNvPr>
          <p:cNvSpPr>
            <a:spLocks noGrp="1"/>
          </p:cNvSpPr>
          <p:nvPr>
            <p:ph type="title"/>
          </p:nvPr>
        </p:nvSpPr>
        <p:spPr/>
        <p:txBody>
          <a:bodyPr vert="horz" lIns="91440" tIns="45720" rIns="91440" bIns="45720" rtlCol="0" anchor="b">
            <a:noAutofit/>
          </a:bodyPr>
          <a:lstStyle/>
          <a:p>
            <a:r>
              <a:rPr lang="en-US" sz="5200" dirty="0"/>
              <a:t>Overlap Between Required Actions/Goals (1)</a:t>
            </a:r>
          </a:p>
        </p:txBody>
      </p:sp>
      <p:sp>
        <p:nvSpPr>
          <p:cNvPr id="3" name="Content Placeholder 2">
            <a:extLst>
              <a:ext uri="{FF2B5EF4-FFF2-40B4-BE49-F238E27FC236}">
                <a16:creationId xmlns:a16="http://schemas.microsoft.com/office/drawing/2014/main" id="{24AB4791-D572-05A5-7606-E6989DAB4773}"/>
              </a:ext>
            </a:extLst>
          </p:cNvPr>
          <p:cNvSpPr>
            <a:spLocks noGrp="1"/>
          </p:cNvSpPr>
          <p:nvPr>
            <p:ph idx="1"/>
          </p:nvPr>
        </p:nvSpPr>
        <p:spPr>
          <a:xfrm>
            <a:off x="601884" y="1699708"/>
            <a:ext cx="11357034" cy="4521200"/>
          </a:xfrm>
        </p:spPr>
        <p:txBody>
          <a:bodyPr vert="horz" lIns="0" tIns="45720" rIns="0" bIns="45720" rtlCol="0" anchor="t">
            <a:noAutofit/>
          </a:bodyPr>
          <a:lstStyle/>
          <a:p>
            <a:pPr marL="182880" indent="-182880"/>
            <a:r>
              <a:rPr lang="en-US" dirty="0"/>
              <a:t>A single action may meet multiple requirements.</a:t>
            </a:r>
          </a:p>
          <a:p>
            <a:pPr marL="365760" lvl="1" indent="-182880"/>
            <a:r>
              <a:rPr lang="en-US" dirty="0"/>
              <a:t>For example, a single action might address all the following requirements:</a:t>
            </a:r>
          </a:p>
          <a:p>
            <a:pPr marL="548640" lvl="1" indent="-182880"/>
            <a:r>
              <a:rPr lang="en-US" dirty="0"/>
              <a:t>A required action related to receiving technical assistance (the LEA is eligible for differentiated assistance based on the performance of ELs)</a:t>
            </a:r>
          </a:p>
          <a:p>
            <a:pPr marL="548640" lvl="1" indent="-182880"/>
            <a:r>
              <a:rPr lang="en-US" dirty="0"/>
              <a:t>A required action for English learners (the LEA has 30+ ELs)</a:t>
            </a:r>
          </a:p>
          <a:p>
            <a:pPr marL="548640" lvl="1" indent="-182880"/>
            <a:r>
              <a:rPr lang="en-US" dirty="0"/>
              <a:t>A required action for student groups performing in the Red on the 2023 Dashboard (the LEAs EL student group is performing in the Red on the 2023 Dashboard)</a:t>
            </a:r>
          </a:p>
        </p:txBody>
      </p:sp>
      <p:sp>
        <p:nvSpPr>
          <p:cNvPr id="4" name="Slide Number Placeholder 3">
            <a:extLst>
              <a:ext uri="{FF2B5EF4-FFF2-40B4-BE49-F238E27FC236}">
                <a16:creationId xmlns:a16="http://schemas.microsoft.com/office/drawing/2014/main" id="{B0462FCB-6B18-4A27-8574-68167EA58C50}"/>
              </a:ext>
            </a:extLst>
          </p:cNvPr>
          <p:cNvSpPr>
            <a:spLocks noGrp="1"/>
          </p:cNvSpPr>
          <p:nvPr>
            <p:ph type="sldNum" sz="quarter" idx="12"/>
          </p:nvPr>
        </p:nvSpPr>
        <p:spPr/>
        <p:txBody>
          <a:bodyPr vert="horz" lIns="91440" tIns="45720" rIns="91440" bIns="45720" rtlCol="0" anchor="ctr">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1E47FE53-EBF0-4DA7-9D9D-CC1C3A20F3CB}"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600"/>
                </a:spcAft>
                <a:buClrTx/>
                <a:buSzTx/>
                <a:buFontTx/>
                <a:buNone/>
                <a:tabLst/>
                <a:defRPr/>
              </a:pPr>
              <a:t>51</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8608516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AF8A54-B3EC-7A88-D604-8EB1BC1A6D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1DE61E-2F61-07CD-B3E7-8A0A352889AB}"/>
              </a:ext>
            </a:extLst>
          </p:cNvPr>
          <p:cNvSpPr>
            <a:spLocks noGrp="1"/>
          </p:cNvSpPr>
          <p:nvPr>
            <p:ph type="title"/>
          </p:nvPr>
        </p:nvSpPr>
        <p:spPr/>
        <p:txBody>
          <a:bodyPr vert="horz" lIns="91440" tIns="45720" rIns="91440" bIns="45720" rtlCol="0" anchor="b">
            <a:noAutofit/>
          </a:bodyPr>
          <a:lstStyle/>
          <a:p>
            <a:r>
              <a:rPr lang="en-US" sz="5200" dirty="0"/>
              <a:t>Overlap Between Required Actions/Goals (2)</a:t>
            </a:r>
          </a:p>
        </p:txBody>
      </p:sp>
      <p:sp>
        <p:nvSpPr>
          <p:cNvPr id="3" name="Content Placeholder 2">
            <a:extLst>
              <a:ext uri="{FF2B5EF4-FFF2-40B4-BE49-F238E27FC236}">
                <a16:creationId xmlns:a16="http://schemas.microsoft.com/office/drawing/2014/main" id="{E3E95989-4E9A-1C87-DE8E-0394F1A90858}"/>
              </a:ext>
            </a:extLst>
          </p:cNvPr>
          <p:cNvSpPr>
            <a:spLocks noGrp="1"/>
          </p:cNvSpPr>
          <p:nvPr>
            <p:ph idx="1"/>
          </p:nvPr>
        </p:nvSpPr>
        <p:spPr>
          <a:xfrm>
            <a:off x="601884" y="1954306"/>
            <a:ext cx="11357034" cy="4266602"/>
          </a:xfrm>
        </p:spPr>
        <p:txBody>
          <a:bodyPr vert="horz" lIns="0" tIns="45720" rIns="0" bIns="45720" rtlCol="0" anchor="t">
            <a:noAutofit/>
          </a:bodyPr>
          <a:lstStyle/>
          <a:p>
            <a:pPr>
              <a:buNone/>
            </a:pPr>
            <a:r>
              <a:rPr lang="en-US" dirty="0"/>
              <a:t>(continued from previous slide)</a:t>
            </a:r>
          </a:p>
          <a:p>
            <a:pPr marL="548640" lvl="1" indent="-182880"/>
            <a:r>
              <a:rPr lang="en-US" dirty="0"/>
              <a:t>An action required for an Equity Multiplier focus goal (the LEAs EL student group at the Equity Multiplier school is in the Red on the Dashboard)</a:t>
            </a:r>
          </a:p>
          <a:p>
            <a:pPr marL="548640" lvl="1" indent="-182880"/>
            <a:r>
              <a:rPr lang="en-US" dirty="0"/>
              <a:t>An action required for LREBG (an LEA with unexpended funds adds an action to benefit its enrolled English learners)</a:t>
            </a:r>
          </a:p>
        </p:txBody>
      </p:sp>
      <p:sp>
        <p:nvSpPr>
          <p:cNvPr id="4" name="Slide Number Placeholder 3">
            <a:extLst>
              <a:ext uri="{FF2B5EF4-FFF2-40B4-BE49-F238E27FC236}">
                <a16:creationId xmlns:a16="http://schemas.microsoft.com/office/drawing/2014/main" id="{6A3F404B-B099-7B1F-6831-54D7A68D563A}"/>
              </a:ext>
            </a:extLst>
          </p:cNvPr>
          <p:cNvSpPr>
            <a:spLocks noGrp="1"/>
          </p:cNvSpPr>
          <p:nvPr>
            <p:ph type="sldNum" sz="quarter" idx="12"/>
          </p:nvPr>
        </p:nvSpPr>
        <p:spPr/>
        <p:txBody>
          <a:bodyPr vert="horz" lIns="91440" tIns="45720" rIns="91440" bIns="45720" rtlCol="0" anchor="ctr">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1E47FE53-EBF0-4DA7-9D9D-CC1C3A20F3CB}"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600"/>
                </a:spcAft>
                <a:buClrTx/>
                <a:buSzTx/>
                <a:buFontTx/>
                <a:buNone/>
                <a:tabLst/>
                <a:defRPr/>
              </a:pPr>
              <a:t>52</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184309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24C00-B455-A450-C0A0-7A8DEBD604F0}"/>
              </a:ext>
            </a:extLst>
          </p:cNvPr>
          <p:cNvSpPr>
            <a:spLocks noGrp="1"/>
          </p:cNvSpPr>
          <p:nvPr>
            <p:ph type="title"/>
          </p:nvPr>
        </p:nvSpPr>
        <p:spPr/>
        <p:txBody>
          <a:bodyPr/>
          <a:lstStyle/>
          <a:p>
            <a:r>
              <a:rPr lang="en-US" dirty="0"/>
              <a:t>Action Tables </a:t>
            </a:r>
          </a:p>
        </p:txBody>
      </p:sp>
      <p:sp>
        <p:nvSpPr>
          <p:cNvPr id="3" name="Slide Number Placeholder 2">
            <a:extLst>
              <a:ext uri="{FF2B5EF4-FFF2-40B4-BE49-F238E27FC236}">
                <a16:creationId xmlns:a16="http://schemas.microsoft.com/office/drawing/2014/main" id="{F483B00F-26F3-9EF0-669A-C8A57434D75F}"/>
              </a:ext>
            </a:extLst>
          </p:cNvPr>
          <p:cNvSpPr>
            <a:spLocks noGrp="1"/>
          </p:cNvSpPr>
          <p:nvPr>
            <p:ph type="sldNum" sz="quarter" idx="12"/>
          </p:nvPr>
        </p:nvSpPr>
        <p:spPr/>
        <p:txBody>
          <a:bodyPr/>
          <a:lstStyle/>
          <a:p>
            <a:fld id="{4FAB73BC-B049-4115-A692-8D63A059BFB8}" type="slidenum">
              <a:rPr lang="en-US" smtClean="0"/>
              <a:t>53</a:t>
            </a:fld>
            <a:endParaRPr lang="en-US"/>
          </a:p>
        </p:txBody>
      </p:sp>
      <p:sp>
        <p:nvSpPr>
          <p:cNvPr id="4" name="Content Placeholder 3">
            <a:extLst>
              <a:ext uri="{FF2B5EF4-FFF2-40B4-BE49-F238E27FC236}">
                <a16:creationId xmlns:a16="http://schemas.microsoft.com/office/drawing/2014/main" id="{88BC3729-9989-E736-C6E1-ADEF5596B112}"/>
              </a:ext>
            </a:extLst>
          </p:cNvPr>
          <p:cNvSpPr>
            <a:spLocks noGrp="1"/>
          </p:cNvSpPr>
          <p:nvPr>
            <p:ph sz="quarter" idx="13"/>
          </p:nvPr>
        </p:nvSpPr>
        <p:spPr/>
        <p:txBody>
          <a:bodyPr/>
          <a:lstStyle/>
          <a:p>
            <a:pPr marL="0" indent="0">
              <a:buNone/>
            </a:pPr>
            <a:r>
              <a:rPr lang="en-US" cap="all" dirty="0"/>
              <a:t>Funding to Support Actions</a:t>
            </a:r>
          </a:p>
        </p:txBody>
      </p:sp>
    </p:spTree>
    <p:extLst>
      <p:ext uri="{BB962C8B-B14F-4D97-AF65-F5344CB8AC3E}">
        <p14:creationId xmlns:p14="http://schemas.microsoft.com/office/powerpoint/2010/main" val="178277687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AAE4C-A70F-4B18-8202-7F699693DED7}"/>
              </a:ext>
            </a:extLst>
          </p:cNvPr>
          <p:cNvSpPr>
            <a:spLocks noGrp="1"/>
          </p:cNvSpPr>
          <p:nvPr>
            <p:ph type="title"/>
          </p:nvPr>
        </p:nvSpPr>
        <p:spPr>
          <a:xfrm>
            <a:off x="838200" y="365125"/>
            <a:ext cx="10515600" cy="1325563"/>
          </a:xfrm>
        </p:spPr>
        <p:txBody>
          <a:bodyPr>
            <a:normAutofit/>
          </a:bodyPr>
          <a:lstStyle/>
          <a:p>
            <a:r>
              <a:rPr lang="en-US" sz="5400" dirty="0"/>
              <a:t>Action Table Requirements</a:t>
            </a:r>
          </a:p>
        </p:txBody>
      </p:sp>
      <p:sp>
        <p:nvSpPr>
          <p:cNvPr id="3" name="Content Placeholder 2">
            <a:extLst>
              <a:ext uri="{FF2B5EF4-FFF2-40B4-BE49-F238E27FC236}">
                <a16:creationId xmlns:a16="http://schemas.microsoft.com/office/drawing/2014/main" id="{EBD2CC3B-F33C-48C5-83CC-CE6DC1462C10}"/>
              </a:ext>
            </a:extLst>
          </p:cNvPr>
          <p:cNvSpPr>
            <a:spLocks noGrp="1"/>
          </p:cNvSpPr>
          <p:nvPr>
            <p:ph idx="1"/>
          </p:nvPr>
        </p:nvSpPr>
        <p:spPr>
          <a:xfrm>
            <a:off x="838200" y="1929384"/>
            <a:ext cx="10515600" cy="4251960"/>
          </a:xfrm>
        </p:spPr>
        <p:txBody>
          <a:bodyPr vert="horz" lIns="91440" tIns="45720" rIns="91440" bIns="45720" rtlCol="0" anchor="t">
            <a:normAutofit/>
          </a:bodyPr>
          <a:lstStyle/>
          <a:p>
            <a:pPr marL="226695" indent="-226695"/>
            <a:r>
              <a:rPr lang="en-US" dirty="0"/>
              <a:t>The following action tables are required to be included in the 2025–26 LCAP as adopted by the local governing board or governing body:</a:t>
            </a:r>
          </a:p>
          <a:p>
            <a:pPr marL="339725" lvl="1" indent="-226695"/>
            <a:r>
              <a:rPr lang="en-US" dirty="0"/>
              <a:t>Table 1: Total Planned Expenditures Table (for the 2025–26 Year)</a:t>
            </a:r>
          </a:p>
          <a:p>
            <a:pPr marL="339725" lvl="1" indent="-226695"/>
            <a:r>
              <a:rPr lang="en-US" dirty="0"/>
              <a:t>Table 2: Contributing Actions Table (for the 2025–26 Year)</a:t>
            </a:r>
          </a:p>
          <a:p>
            <a:pPr marL="339725" lvl="1" indent="-226695"/>
            <a:r>
              <a:rPr lang="en-US" dirty="0"/>
              <a:t>Table 3: Annual Update Table (for the 2024–25 Year)</a:t>
            </a:r>
          </a:p>
          <a:p>
            <a:pPr marL="339725" lvl="1" indent="-226695"/>
            <a:r>
              <a:rPr lang="en-US" dirty="0"/>
              <a:t>Table 4: Contributing Actions Annual Update Table (for the 2024–25 Year)</a:t>
            </a:r>
          </a:p>
          <a:p>
            <a:pPr marL="339725" lvl="1" indent="-226695"/>
            <a:r>
              <a:rPr lang="en-US" dirty="0"/>
              <a:t>Table 5: LCFF Carryover Table (for the 2024–25 Year)</a:t>
            </a:r>
          </a:p>
        </p:txBody>
      </p:sp>
      <p:sp>
        <p:nvSpPr>
          <p:cNvPr id="6" name="Slide Number Placeholder 5">
            <a:extLst>
              <a:ext uri="{FF2B5EF4-FFF2-40B4-BE49-F238E27FC236}">
                <a16:creationId xmlns:a16="http://schemas.microsoft.com/office/drawing/2014/main" id="{15872F30-8F56-46E3-A20C-DC61E7F7535E}"/>
              </a:ext>
            </a:extLst>
          </p:cNvPr>
          <p:cNvSpPr>
            <a:spLocks noGrp="1"/>
          </p:cNvSpPr>
          <p:nvPr>
            <p:ph type="sldNum" sz="quarter" idx="12"/>
          </p:nvPr>
        </p:nvSpPr>
        <p:spPr>
          <a:xfrm>
            <a:off x="8610600" y="6356350"/>
            <a:ext cx="2743200" cy="365125"/>
          </a:xfrm>
        </p:spPr>
        <p:txBody>
          <a:bodyPr>
            <a:normAutofit fontScale="92500" lnSpcReduction="20000"/>
          </a:bodyPr>
          <a:lstStyle/>
          <a:p>
            <a:pPr>
              <a:spcAft>
                <a:spcPts val="600"/>
              </a:spcAft>
            </a:pPr>
            <a:fld id="{1E47FE53-EBF0-4DA7-9D9D-CC1C3A20F3CB}" type="slidenum">
              <a:rPr lang="en-US" smtClean="0"/>
              <a:pPr>
                <a:spcAft>
                  <a:spcPts val="600"/>
                </a:spcAft>
              </a:pPr>
              <a:t>54</a:t>
            </a:fld>
            <a:endParaRPr lang="en-US"/>
          </a:p>
        </p:txBody>
      </p:sp>
    </p:spTree>
    <p:extLst>
      <p:ext uri="{BB962C8B-B14F-4D97-AF65-F5344CB8AC3E}">
        <p14:creationId xmlns:p14="http://schemas.microsoft.com/office/powerpoint/2010/main" val="55690665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1EEDE-882C-65E0-5B76-0F03B66E46C3}"/>
              </a:ext>
            </a:extLst>
          </p:cNvPr>
          <p:cNvSpPr>
            <a:spLocks noGrp="1"/>
          </p:cNvSpPr>
          <p:nvPr>
            <p:ph type="title"/>
          </p:nvPr>
        </p:nvSpPr>
        <p:spPr/>
        <p:txBody>
          <a:bodyPr>
            <a:normAutofit/>
          </a:bodyPr>
          <a:lstStyle/>
          <a:p>
            <a:r>
              <a:rPr lang="en-US" sz="5200" dirty="0"/>
              <a:t>Alignment of Contributing Action Expenditures</a:t>
            </a:r>
            <a:endParaRPr lang="en-US" sz="5200" dirty="0">
              <a:solidFill>
                <a:srgbClr val="FF0000"/>
              </a:solidFill>
            </a:endParaRPr>
          </a:p>
        </p:txBody>
      </p:sp>
      <p:sp>
        <p:nvSpPr>
          <p:cNvPr id="3" name="Content Placeholder 2">
            <a:extLst>
              <a:ext uri="{FF2B5EF4-FFF2-40B4-BE49-F238E27FC236}">
                <a16:creationId xmlns:a16="http://schemas.microsoft.com/office/drawing/2014/main" id="{0B8E1BFD-79E4-9D2C-9B1F-5DB3C5D23461}"/>
              </a:ext>
            </a:extLst>
          </p:cNvPr>
          <p:cNvSpPr>
            <a:spLocks noGrp="1"/>
          </p:cNvSpPr>
          <p:nvPr>
            <p:ph idx="1"/>
          </p:nvPr>
        </p:nvSpPr>
        <p:spPr/>
        <p:txBody>
          <a:bodyPr vert="horz" lIns="45720" tIns="45720" rIns="45720" bIns="45720" rtlCol="0" anchor="t">
            <a:normAutofit/>
          </a:bodyPr>
          <a:lstStyle/>
          <a:p>
            <a:pPr marL="182880" indent="-182880"/>
            <a:r>
              <a:rPr lang="en-US" dirty="0"/>
              <a:t>When completing the Goals and Actions section, it is imperative that LEAs compare the contributing action expenditure totals to ensure alignment with funding information provided in the Action tables.  </a:t>
            </a:r>
          </a:p>
          <a:p>
            <a:pPr marL="182880" indent="-182880"/>
            <a:r>
              <a:rPr lang="en-US" dirty="0"/>
              <a:t>It is also imperative that LEAs compare the funding information provided in the Action Tables with the information included in the Budget Overview for Parents to ensure that the information is aligned.</a:t>
            </a:r>
          </a:p>
          <a:p>
            <a:pPr marL="365760" lvl="1" indent="-182880"/>
            <a:r>
              <a:rPr lang="en-US" dirty="0"/>
              <a:t>For example, the amount of funds identified in the Total Budgeted Expenditures for High Needs Students in the LCAP field in the Budget Overview for Parents should align to the Total Planned Contributing Expenditures (LCFF Funds) field in the Contributing Actions Table.</a:t>
            </a:r>
          </a:p>
        </p:txBody>
      </p:sp>
      <p:sp>
        <p:nvSpPr>
          <p:cNvPr id="4" name="Slide Number Placeholder 3">
            <a:extLst>
              <a:ext uri="{FF2B5EF4-FFF2-40B4-BE49-F238E27FC236}">
                <a16:creationId xmlns:a16="http://schemas.microsoft.com/office/drawing/2014/main" id="{B7B663B5-D191-E7AC-774F-F80F7B6BFAC0}"/>
              </a:ext>
            </a:extLst>
          </p:cNvPr>
          <p:cNvSpPr>
            <a:spLocks noGrp="1"/>
          </p:cNvSpPr>
          <p:nvPr>
            <p:ph type="sldNum" sz="quarter" idx="12"/>
          </p:nvPr>
        </p:nvSpPr>
        <p:spPr/>
        <p:txBody>
          <a:bodyPr/>
          <a:lstStyle/>
          <a:p>
            <a:fld id="{1E47FE53-EBF0-4DA7-9D9D-CC1C3A20F3CB}" type="slidenum">
              <a:rPr lang="en-US" smtClean="0"/>
              <a:t>55</a:t>
            </a:fld>
            <a:endParaRPr lang="en-US"/>
          </a:p>
        </p:txBody>
      </p:sp>
    </p:spTree>
    <p:extLst>
      <p:ext uri="{BB962C8B-B14F-4D97-AF65-F5344CB8AC3E}">
        <p14:creationId xmlns:p14="http://schemas.microsoft.com/office/powerpoint/2010/main" val="214352956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1451C-F962-43EB-850D-6C5273CBC1AA}"/>
              </a:ext>
            </a:extLst>
          </p:cNvPr>
          <p:cNvSpPr>
            <a:spLocks noGrp="1"/>
          </p:cNvSpPr>
          <p:nvPr>
            <p:ph type="title"/>
          </p:nvPr>
        </p:nvSpPr>
        <p:spPr>
          <a:xfrm>
            <a:off x="616449" y="758952"/>
            <a:ext cx="10539231" cy="3566160"/>
          </a:xfrm>
        </p:spPr>
        <p:txBody>
          <a:bodyPr vert="horz" lIns="91440" tIns="45720" rIns="91440" bIns="45720" rtlCol="0" anchor="b">
            <a:normAutofit/>
          </a:bodyPr>
          <a:lstStyle/>
          <a:p>
            <a:r>
              <a:rPr lang="en-US" dirty="0"/>
              <a:t>Closing Thoughts</a:t>
            </a:r>
          </a:p>
        </p:txBody>
      </p:sp>
      <p:sp>
        <p:nvSpPr>
          <p:cNvPr id="4" name="Slide Number Placeholder 3">
            <a:extLst>
              <a:ext uri="{FF2B5EF4-FFF2-40B4-BE49-F238E27FC236}">
                <a16:creationId xmlns:a16="http://schemas.microsoft.com/office/drawing/2014/main" id="{B0462FCB-6B18-4A27-8574-68167EA58C50}"/>
              </a:ext>
            </a:extLst>
          </p:cNvPr>
          <p:cNvSpPr>
            <a:spLocks noGrp="1"/>
          </p:cNvSpPr>
          <p:nvPr>
            <p:ph type="sldNum" sz="quarter" idx="12"/>
          </p:nvPr>
        </p:nvSpPr>
        <p:spPr>
          <a:xfrm>
            <a:off x="9900458" y="6459785"/>
            <a:ext cx="1312025" cy="365125"/>
          </a:xfrm>
        </p:spPr>
        <p:txBody>
          <a:bodyPr vert="horz" lIns="91440" tIns="45720" rIns="91440" bIns="45720" rtlCol="0" anchor="ctr">
            <a:normAutofit fontScale="92500" lnSpcReduction="20000"/>
          </a:bodyPr>
          <a:lstStyle/>
          <a:p>
            <a:pPr lvl="0"/>
            <a:fld id="{1E47FE53-EBF0-4DA7-9D9D-CC1C3A20F3CB}" type="slidenum">
              <a:rPr lang="en-US" noProof="0" smtClean="0"/>
              <a:pPr lvl="0"/>
              <a:t>56</a:t>
            </a:fld>
            <a:endParaRPr lang="en-US" noProof="0"/>
          </a:p>
        </p:txBody>
      </p:sp>
    </p:spTree>
    <p:extLst>
      <p:ext uri="{BB962C8B-B14F-4D97-AF65-F5344CB8AC3E}">
        <p14:creationId xmlns:p14="http://schemas.microsoft.com/office/powerpoint/2010/main" val="305445347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C6FB8-FD76-49E6-B247-347249C0565C}"/>
              </a:ext>
            </a:extLst>
          </p:cNvPr>
          <p:cNvSpPr>
            <a:spLocks noGrp="1"/>
          </p:cNvSpPr>
          <p:nvPr>
            <p:ph type="title"/>
          </p:nvPr>
        </p:nvSpPr>
        <p:spPr/>
        <p:txBody>
          <a:bodyPr>
            <a:normAutofit fontScale="90000"/>
          </a:bodyPr>
          <a:lstStyle/>
          <a:p>
            <a:r>
              <a:rPr lang="en-US" sz="5400" dirty="0"/>
              <a:t>The “Through Line” in Goals and Actions </a:t>
            </a:r>
          </a:p>
        </p:txBody>
      </p:sp>
      <p:sp>
        <p:nvSpPr>
          <p:cNvPr id="3" name="Content Placeholder 2">
            <a:extLst>
              <a:ext uri="{FF2B5EF4-FFF2-40B4-BE49-F238E27FC236}">
                <a16:creationId xmlns:a16="http://schemas.microsoft.com/office/drawing/2014/main" id="{CB620CB9-AB8E-40D6-A447-6F85D921DDBF}"/>
              </a:ext>
            </a:extLst>
          </p:cNvPr>
          <p:cNvSpPr>
            <a:spLocks noGrp="1"/>
          </p:cNvSpPr>
          <p:nvPr>
            <p:ph idx="1"/>
          </p:nvPr>
        </p:nvSpPr>
        <p:spPr/>
        <p:txBody>
          <a:bodyPr vert="horz" lIns="0" tIns="45720" rIns="0" bIns="45720" rtlCol="0" anchor="t">
            <a:normAutofit/>
          </a:bodyPr>
          <a:lstStyle/>
          <a:p>
            <a:pPr marL="342900" indent="-342900">
              <a:buFont typeface="Arial" panose="020B0604020202020204" pitchFamily="34" charset="0"/>
              <a:buChar char="•"/>
            </a:pPr>
            <a:r>
              <a:rPr lang="en-US" dirty="0"/>
              <a:t>All components in the Goals are interrelated.</a:t>
            </a:r>
          </a:p>
          <a:p>
            <a:pPr marL="342900" indent="-342900">
              <a:buFont typeface="Arial" panose="020B0604020202020204" pitchFamily="34" charset="0"/>
              <a:buChar char="•"/>
            </a:pPr>
            <a:r>
              <a:rPr lang="en-US" dirty="0"/>
              <a:t>Ensure the unit of measure is consistent across each row when entering metric, baseline, yearly outcome and target outcome data.</a:t>
            </a:r>
          </a:p>
          <a:p>
            <a:pPr marL="342900" indent="-342900">
              <a:buFont typeface="Arial" panose="020B0604020202020204" pitchFamily="34" charset="0"/>
              <a:buChar char="•"/>
            </a:pPr>
            <a:r>
              <a:rPr lang="en-US" dirty="0"/>
              <a:t>Each metric should contribute data which measures progress towards its associated goal and is used to evaluate effectiveness.</a:t>
            </a:r>
          </a:p>
          <a:p>
            <a:pPr marL="342900" indent="-342900">
              <a:buFont typeface="Arial" panose="020B0604020202020204" pitchFamily="34" charset="0"/>
              <a:buChar char="•"/>
            </a:pPr>
            <a:r>
              <a:rPr lang="en-US" dirty="0"/>
              <a:t>Each action should demonstrably contribute to achieving its associated goal.</a:t>
            </a:r>
          </a:p>
          <a:p>
            <a:pPr marL="342900" indent="-342900"/>
            <a:r>
              <a:rPr lang="en-US" dirty="0"/>
              <a:t>The learnings from the Midyear Update inform updates to goals.</a:t>
            </a:r>
          </a:p>
        </p:txBody>
      </p:sp>
      <p:sp>
        <p:nvSpPr>
          <p:cNvPr id="4" name="Slide Number Placeholder 3">
            <a:extLst>
              <a:ext uri="{FF2B5EF4-FFF2-40B4-BE49-F238E27FC236}">
                <a16:creationId xmlns:a16="http://schemas.microsoft.com/office/drawing/2014/main" id="{6737C91A-BF07-4711-90E6-1AA93738DE8A}"/>
              </a:ext>
            </a:extLst>
          </p:cNvPr>
          <p:cNvSpPr>
            <a:spLocks noGrp="1"/>
          </p:cNvSpPr>
          <p:nvPr>
            <p:ph type="sldNum" sz="quarter" idx="12"/>
          </p:nvPr>
        </p:nvSpPr>
        <p:spPr/>
        <p:txBody>
          <a:bodyPr/>
          <a:lstStyle/>
          <a:p>
            <a:fld id="{1E47FE53-EBF0-4DA7-9D9D-CC1C3A20F3CB}" type="slidenum">
              <a:rPr lang="en-US" smtClean="0"/>
              <a:t>57</a:t>
            </a:fld>
            <a:endParaRPr lang="en-US"/>
          </a:p>
        </p:txBody>
      </p:sp>
    </p:spTree>
    <p:extLst>
      <p:ext uri="{BB962C8B-B14F-4D97-AF65-F5344CB8AC3E}">
        <p14:creationId xmlns:p14="http://schemas.microsoft.com/office/powerpoint/2010/main" val="227991065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08991-A5D5-49EB-A12D-8C664CF2049C}"/>
              </a:ext>
            </a:extLst>
          </p:cNvPr>
          <p:cNvSpPr>
            <a:spLocks noGrp="1"/>
          </p:cNvSpPr>
          <p:nvPr>
            <p:ph type="title"/>
          </p:nvPr>
        </p:nvSpPr>
        <p:spPr/>
        <p:txBody>
          <a:bodyPr>
            <a:normAutofit/>
          </a:bodyPr>
          <a:lstStyle/>
          <a:p>
            <a:r>
              <a:rPr lang="en-US" sz="5400" dirty="0"/>
              <a:t>Keep Explanations Simple</a:t>
            </a:r>
          </a:p>
        </p:txBody>
      </p:sp>
      <p:sp>
        <p:nvSpPr>
          <p:cNvPr id="3" name="Content Placeholder 2">
            <a:extLst>
              <a:ext uri="{FF2B5EF4-FFF2-40B4-BE49-F238E27FC236}">
                <a16:creationId xmlns:a16="http://schemas.microsoft.com/office/drawing/2014/main" id="{8DBB0EF8-D8F3-4D75-8326-74676D3517B1}"/>
              </a:ext>
            </a:extLst>
          </p:cNvPr>
          <p:cNvSpPr>
            <a:spLocks noGrp="1"/>
          </p:cNvSpPr>
          <p:nvPr>
            <p:ph idx="1"/>
          </p:nvPr>
        </p:nvSpPr>
        <p:spPr/>
        <p:txBody>
          <a:bodyPr vert="horz" lIns="0" tIns="45720" rIns="0" bIns="45720" rtlCol="0" anchor="t">
            <a:normAutofit/>
          </a:bodyPr>
          <a:lstStyle/>
          <a:p>
            <a:pPr marL="0" indent="0">
              <a:buNone/>
            </a:pPr>
            <a:r>
              <a:rPr lang="en-US" sz="3200" dirty="0"/>
              <a:t>Provide the community with descriptions that paint a succinct picture of how the needs of students are being addressed, what the goals are, and how the goals will be achieved. </a:t>
            </a:r>
          </a:p>
        </p:txBody>
      </p:sp>
      <p:sp>
        <p:nvSpPr>
          <p:cNvPr id="4" name="Slide Number Placeholder 3">
            <a:extLst>
              <a:ext uri="{FF2B5EF4-FFF2-40B4-BE49-F238E27FC236}">
                <a16:creationId xmlns:a16="http://schemas.microsoft.com/office/drawing/2014/main" id="{8AC26B78-01A0-40BA-8E76-44B9CA665BC7}"/>
              </a:ext>
            </a:extLst>
          </p:cNvPr>
          <p:cNvSpPr>
            <a:spLocks noGrp="1"/>
          </p:cNvSpPr>
          <p:nvPr>
            <p:ph type="sldNum" sz="quarter" idx="12"/>
          </p:nvPr>
        </p:nvSpPr>
        <p:spPr/>
        <p:txBody>
          <a:bodyPr/>
          <a:lstStyle/>
          <a:p>
            <a:fld id="{1E47FE53-EBF0-4DA7-9D9D-CC1C3A20F3CB}" type="slidenum">
              <a:rPr lang="en-US" smtClean="0"/>
              <a:t>58</a:t>
            </a:fld>
            <a:endParaRPr lang="en-US"/>
          </a:p>
        </p:txBody>
      </p:sp>
    </p:spTree>
    <p:extLst>
      <p:ext uri="{BB962C8B-B14F-4D97-AF65-F5344CB8AC3E}">
        <p14:creationId xmlns:p14="http://schemas.microsoft.com/office/powerpoint/2010/main" val="226534370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5CE27-755A-403A-9451-93E5D3793A71}"/>
              </a:ext>
            </a:extLst>
          </p:cNvPr>
          <p:cNvSpPr>
            <a:spLocks noGrp="1"/>
          </p:cNvSpPr>
          <p:nvPr>
            <p:ph type="title"/>
          </p:nvPr>
        </p:nvSpPr>
        <p:spPr>
          <a:xfrm>
            <a:off x="601884" y="286603"/>
            <a:ext cx="11030672" cy="1450757"/>
          </a:xfrm>
        </p:spPr>
        <p:txBody>
          <a:bodyPr>
            <a:normAutofit/>
          </a:bodyPr>
          <a:lstStyle/>
          <a:p>
            <a:r>
              <a:rPr lang="en-US" sz="5400" dirty="0"/>
              <a:t>Upcoming Webinars</a:t>
            </a:r>
          </a:p>
        </p:txBody>
      </p:sp>
      <p:sp>
        <p:nvSpPr>
          <p:cNvPr id="3" name="Content Placeholder 2">
            <a:extLst>
              <a:ext uri="{FF2B5EF4-FFF2-40B4-BE49-F238E27FC236}">
                <a16:creationId xmlns:a16="http://schemas.microsoft.com/office/drawing/2014/main" id="{B55C0A95-62E8-4DB9-9D10-FECFEA929E64}"/>
              </a:ext>
            </a:extLst>
          </p:cNvPr>
          <p:cNvSpPr>
            <a:spLocks noGrp="1"/>
          </p:cNvSpPr>
          <p:nvPr>
            <p:ph idx="1"/>
          </p:nvPr>
        </p:nvSpPr>
        <p:spPr>
          <a:xfrm>
            <a:off x="601884" y="1967479"/>
            <a:ext cx="11030672" cy="4262187"/>
          </a:xfrm>
        </p:spPr>
        <p:txBody>
          <a:bodyPr vert="horz" lIns="45720" tIns="45720" rIns="45720" bIns="45720" rtlCol="0" anchor="t">
            <a:normAutofit/>
          </a:bodyPr>
          <a:lstStyle/>
          <a:p>
            <a:r>
              <a:rPr lang="en-US" dirty="0"/>
              <a:t>Tuesday, December 17, 2024 at 2 p.m. - Increased or Improved Services, Part I</a:t>
            </a:r>
          </a:p>
          <a:p>
            <a:r>
              <a:rPr lang="en-US" dirty="0"/>
              <a:t>Thursday, December 19, 2024 at 3 p.m. - Increased or Improved Services, Part II</a:t>
            </a:r>
          </a:p>
          <a:p>
            <a:r>
              <a:rPr lang="en-US" dirty="0"/>
              <a:t>Tuesday, January 7th, 2025 at 2 p.m. - Equity Multiplier Focus Goal</a:t>
            </a:r>
          </a:p>
          <a:p>
            <a:r>
              <a:rPr lang="en-US" dirty="0"/>
              <a:t>Tuesday, January 14, 2025 at 2 p.m. - LREBG Actions and Descriptions</a:t>
            </a:r>
          </a:p>
        </p:txBody>
      </p:sp>
      <p:sp>
        <p:nvSpPr>
          <p:cNvPr id="4" name="Slide Number Placeholder 3">
            <a:extLst>
              <a:ext uri="{FF2B5EF4-FFF2-40B4-BE49-F238E27FC236}">
                <a16:creationId xmlns:a16="http://schemas.microsoft.com/office/drawing/2014/main" id="{1589E0A4-E849-4A9A-B0DB-ECA228E33E2B}"/>
              </a:ext>
            </a:extLst>
          </p:cNvPr>
          <p:cNvSpPr>
            <a:spLocks noGrp="1"/>
          </p:cNvSpPr>
          <p:nvPr>
            <p:ph type="sldNum" sz="quarter" idx="12"/>
          </p:nvPr>
        </p:nvSpPr>
        <p:spPr>
          <a:xfrm>
            <a:off x="9900458" y="6459785"/>
            <a:ext cx="1312025" cy="365125"/>
          </a:xfrm>
        </p:spPr>
        <p:txBody>
          <a:bodyPr/>
          <a:lstStyle/>
          <a:p>
            <a:fld id="{1E47FE53-EBF0-4DA7-9D9D-CC1C3A20F3CB}" type="slidenum">
              <a:rPr lang="en-US" smtClean="0"/>
              <a:pPr/>
              <a:t>59</a:t>
            </a:fld>
            <a:endParaRPr lang="en-US"/>
          </a:p>
        </p:txBody>
      </p:sp>
    </p:spTree>
    <p:extLst>
      <p:ext uri="{BB962C8B-B14F-4D97-AF65-F5344CB8AC3E}">
        <p14:creationId xmlns:p14="http://schemas.microsoft.com/office/powerpoint/2010/main" val="3581388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31B37-7F2C-8A0D-3126-5BBAD42D64CE}"/>
              </a:ext>
            </a:extLst>
          </p:cNvPr>
          <p:cNvSpPr>
            <a:spLocks noGrp="1"/>
          </p:cNvSpPr>
          <p:nvPr>
            <p:ph type="title"/>
          </p:nvPr>
        </p:nvSpPr>
        <p:spPr/>
        <p:txBody>
          <a:bodyPr>
            <a:normAutofit/>
          </a:bodyPr>
          <a:lstStyle/>
          <a:p>
            <a:r>
              <a:rPr lang="en-US" sz="5400" dirty="0"/>
              <a:t>Intended Audience</a:t>
            </a:r>
          </a:p>
        </p:txBody>
      </p:sp>
      <p:sp>
        <p:nvSpPr>
          <p:cNvPr id="3" name="Content Placeholder 2">
            <a:extLst>
              <a:ext uri="{FF2B5EF4-FFF2-40B4-BE49-F238E27FC236}">
                <a16:creationId xmlns:a16="http://schemas.microsoft.com/office/drawing/2014/main" id="{9DFF138E-A2FC-E6C4-7E60-59022723A843}"/>
              </a:ext>
            </a:extLst>
          </p:cNvPr>
          <p:cNvSpPr>
            <a:spLocks noGrp="1"/>
          </p:cNvSpPr>
          <p:nvPr>
            <p:ph sz="half" idx="1"/>
          </p:nvPr>
        </p:nvSpPr>
        <p:spPr>
          <a:xfrm>
            <a:off x="575352" y="2077513"/>
            <a:ext cx="11003621" cy="901698"/>
          </a:xfrm>
        </p:spPr>
        <p:txBody>
          <a:bodyPr/>
          <a:lstStyle/>
          <a:p>
            <a:pPr marL="0" indent="0">
              <a:buNone/>
            </a:pPr>
            <a:r>
              <a:rPr lang="en-US" dirty="0">
                <a:latin typeface="Arial" panose="020B0604020202020204" pitchFamily="34" charset="0"/>
              </a:rPr>
              <a:t>The intended audience for this presentation is anyone who will complete, review, or interact with the 2025–26  LCAP, including: </a:t>
            </a:r>
          </a:p>
        </p:txBody>
      </p:sp>
      <p:sp>
        <p:nvSpPr>
          <p:cNvPr id="4" name="Content Placeholder 3">
            <a:extLst>
              <a:ext uri="{FF2B5EF4-FFF2-40B4-BE49-F238E27FC236}">
                <a16:creationId xmlns:a16="http://schemas.microsoft.com/office/drawing/2014/main" id="{43A44A6A-5714-41AE-370E-E5E053D6C93C}"/>
              </a:ext>
            </a:extLst>
          </p:cNvPr>
          <p:cNvSpPr>
            <a:spLocks noGrp="1"/>
          </p:cNvSpPr>
          <p:nvPr>
            <p:ph sz="half" idx="2"/>
          </p:nvPr>
        </p:nvSpPr>
        <p:spPr>
          <a:xfrm>
            <a:off x="851567" y="2956805"/>
            <a:ext cx="4614956" cy="2527482"/>
          </a:xfrm>
        </p:spPr>
        <p:txBody>
          <a:bodyPr>
            <a:normAutofit lnSpcReduction="10000"/>
          </a:bodyPr>
          <a:lstStyle/>
          <a:p>
            <a:pPr marL="543560" lvl="1" indent="-342900">
              <a:lnSpc>
                <a:spcPct val="120000"/>
              </a:lnSpc>
              <a:spcBef>
                <a:spcPts val="0"/>
              </a:spcBef>
              <a:spcAft>
                <a:spcPts val="0"/>
              </a:spcAft>
              <a:buClr>
                <a:schemeClr val="tx1">
                  <a:lumMod val="75000"/>
                  <a:lumOff val="25000"/>
                </a:schemeClr>
              </a:buClr>
            </a:pPr>
            <a:r>
              <a:rPr lang="en-US" dirty="0">
                <a:latin typeface="Arial" panose="020B0604020202020204" pitchFamily="34" charset="0"/>
              </a:rPr>
              <a:t>Students</a:t>
            </a:r>
          </a:p>
          <a:p>
            <a:pPr marL="543560" lvl="1" indent="-342900">
              <a:lnSpc>
                <a:spcPct val="120000"/>
              </a:lnSpc>
              <a:spcBef>
                <a:spcPts val="0"/>
              </a:spcBef>
              <a:spcAft>
                <a:spcPts val="0"/>
              </a:spcAft>
              <a:buClr>
                <a:schemeClr val="tx1">
                  <a:lumMod val="75000"/>
                  <a:lumOff val="25000"/>
                </a:schemeClr>
              </a:buClr>
            </a:pPr>
            <a:r>
              <a:rPr lang="en-US" dirty="0">
                <a:latin typeface="Arial" panose="020B0604020202020204" pitchFamily="34" charset="0"/>
              </a:rPr>
              <a:t>Parents </a:t>
            </a:r>
            <a:endParaRPr lang="en-US" u="sng" strike="sngStrike" dirty="0">
              <a:latin typeface="Arial" panose="020B0604020202020204" pitchFamily="34" charset="0"/>
            </a:endParaRPr>
          </a:p>
          <a:p>
            <a:pPr marL="543560" lvl="1" indent="-342900">
              <a:lnSpc>
                <a:spcPct val="120000"/>
              </a:lnSpc>
              <a:spcBef>
                <a:spcPts val="0"/>
              </a:spcBef>
              <a:spcAft>
                <a:spcPts val="0"/>
              </a:spcAft>
              <a:buClr>
                <a:schemeClr val="tx1">
                  <a:lumMod val="75000"/>
                  <a:lumOff val="25000"/>
                </a:schemeClr>
              </a:buClr>
            </a:pPr>
            <a:r>
              <a:rPr lang="en-US" dirty="0">
                <a:latin typeface="Arial" panose="020B0604020202020204" pitchFamily="34" charset="0"/>
              </a:rPr>
              <a:t>Teachers</a:t>
            </a:r>
          </a:p>
          <a:p>
            <a:pPr marL="543560" lvl="1" indent="-342900">
              <a:lnSpc>
                <a:spcPct val="120000"/>
              </a:lnSpc>
              <a:spcBef>
                <a:spcPts val="0"/>
              </a:spcBef>
              <a:spcAft>
                <a:spcPts val="0"/>
              </a:spcAft>
              <a:buClr>
                <a:schemeClr val="tx1">
                  <a:lumMod val="75000"/>
                  <a:lumOff val="25000"/>
                </a:schemeClr>
              </a:buClr>
            </a:pPr>
            <a:r>
              <a:rPr lang="en-US" dirty="0">
                <a:latin typeface="Arial" panose="020B0604020202020204" pitchFamily="34" charset="0"/>
              </a:rPr>
              <a:t>Staff</a:t>
            </a:r>
          </a:p>
          <a:p>
            <a:pPr marL="543560" lvl="1" indent="-342900">
              <a:lnSpc>
                <a:spcPct val="120000"/>
              </a:lnSpc>
              <a:spcBef>
                <a:spcPts val="0"/>
              </a:spcBef>
              <a:spcAft>
                <a:spcPts val="0"/>
              </a:spcAft>
              <a:buClr>
                <a:schemeClr val="tx1">
                  <a:lumMod val="75000"/>
                  <a:lumOff val="25000"/>
                </a:schemeClr>
              </a:buClr>
            </a:pPr>
            <a:r>
              <a:rPr lang="en-US" dirty="0">
                <a:latin typeface="Arial" panose="020B0604020202020204" pitchFamily="34" charset="0"/>
              </a:rPr>
              <a:t>Principals</a:t>
            </a:r>
          </a:p>
          <a:p>
            <a:pPr marL="543560" lvl="1" indent="-342900">
              <a:lnSpc>
                <a:spcPct val="120000"/>
              </a:lnSpc>
              <a:spcBef>
                <a:spcPts val="0"/>
              </a:spcBef>
              <a:spcAft>
                <a:spcPts val="0"/>
              </a:spcAft>
              <a:buClr>
                <a:schemeClr val="tx1">
                  <a:lumMod val="75000"/>
                  <a:lumOff val="25000"/>
                </a:schemeClr>
              </a:buClr>
            </a:pPr>
            <a:r>
              <a:rPr lang="en-US" dirty="0">
                <a:latin typeface="Arial" panose="020B0604020202020204" pitchFamily="34" charset="0"/>
              </a:rPr>
              <a:t>Administrators</a:t>
            </a:r>
          </a:p>
        </p:txBody>
      </p:sp>
      <p:sp>
        <p:nvSpPr>
          <p:cNvPr id="6" name="Content Placeholder 5">
            <a:extLst>
              <a:ext uri="{FF2B5EF4-FFF2-40B4-BE49-F238E27FC236}">
                <a16:creationId xmlns:a16="http://schemas.microsoft.com/office/drawing/2014/main" id="{3C70A225-7F7D-8859-675A-487C597C7060}"/>
              </a:ext>
            </a:extLst>
          </p:cNvPr>
          <p:cNvSpPr>
            <a:spLocks noGrp="1"/>
          </p:cNvSpPr>
          <p:nvPr>
            <p:ph sz="quarter" idx="13"/>
          </p:nvPr>
        </p:nvSpPr>
        <p:spPr>
          <a:xfrm>
            <a:off x="5742738" y="2956805"/>
            <a:ext cx="5361055" cy="3162827"/>
          </a:xfrm>
        </p:spPr>
        <p:txBody>
          <a:bodyPr/>
          <a:lstStyle/>
          <a:p>
            <a:pPr marL="543560" lvl="1" indent="-342900">
              <a:lnSpc>
                <a:spcPct val="120000"/>
              </a:lnSpc>
              <a:spcBef>
                <a:spcPts val="0"/>
              </a:spcBef>
              <a:spcAft>
                <a:spcPts val="0"/>
              </a:spcAft>
              <a:buClr>
                <a:schemeClr val="tx1">
                  <a:lumMod val="75000"/>
                  <a:lumOff val="25000"/>
                </a:schemeClr>
              </a:buClr>
            </a:pPr>
            <a:r>
              <a:rPr lang="en-US" dirty="0"/>
              <a:t>Advisory committees</a:t>
            </a:r>
          </a:p>
          <a:p>
            <a:pPr marL="543560" lvl="1" indent="-342900">
              <a:lnSpc>
                <a:spcPct val="120000"/>
              </a:lnSpc>
              <a:spcBef>
                <a:spcPts val="0"/>
              </a:spcBef>
              <a:spcAft>
                <a:spcPts val="0"/>
              </a:spcAft>
              <a:buClr>
                <a:schemeClr val="tx1">
                  <a:lumMod val="75000"/>
                  <a:lumOff val="25000"/>
                </a:schemeClr>
              </a:buClr>
            </a:pPr>
            <a:r>
              <a:rPr lang="en-US" dirty="0"/>
              <a:t>Members of governing boards or bodies</a:t>
            </a:r>
          </a:p>
          <a:p>
            <a:pPr marL="543560" lvl="1" indent="-342900">
              <a:lnSpc>
                <a:spcPct val="120000"/>
              </a:lnSpc>
              <a:spcBef>
                <a:spcPts val="0"/>
              </a:spcBef>
              <a:spcAft>
                <a:spcPts val="0"/>
              </a:spcAft>
              <a:buClr>
                <a:schemeClr val="tx1">
                  <a:lumMod val="75000"/>
                  <a:lumOff val="25000"/>
                </a:schemeClr>
              </a:buClr>
            </a:pPr>
            <a:r>
              <a:rPr lang="en-US" dirty="0"/>
              <a:t>Community members</a:t>
            </a:r>
          </a:p>
          <a:p>
            <a:pPr marL="543560" lvl="1" indent="-342900">
              <a:lnSpc>
                <a:spcPct val="120000"/>
              </a:lnSpc>
              <a:spcBef>
                <a:spcPts val="0"/>
              </a:spcBef>
              <a:spcAft>
                <a:spcPts val="0"/>
              </a:spcAft>
              <a:buClr>
                <a:schemeClr val="tx1">
                  <a:lumMod val="75000"/>
                  <a:lumOff val="25000"/>
                </a:schemeClr>
              </a:buClr>
            </a:pPr>
            <a:r>
              <a:rPr lang="en-US" dirty="0"/>
              <a:t>Local bargaining units (COEs and districts)</a:t>
            </a:r>
          </a:p>
        </p:txBody>
      </p:sp>
      <p:sp>
        <p:nvSpPr>
          <p:cNvPr id="5" name="Slide Number Placeholder 4">
            <a:extLst>
              <a:ext uri="{FF2B5EF4-FFF2-40B4-BE49-F238E27FC236}">
                <a16:creationId xmlns:a16="http://schemas.microsoft.com/office/drawing/2014/main" id="{4D9EACDC-4131-975E-556F-C6658B127324}"/>
              </a:ext>
            </a:extLst>
          </p:cNvPr>
          <p:cNvSpPr>
            <a:spLocks noGrp="1"/>
          </p:cNvSpPr>
          <p:nvPr>
            <p:ph type="sldNum" sz="quarter" idx="12"/>
          </p:nvPr>
        </p:nvSpPr>
        <p:spPr/>
        <p:txBody>
          <a:bodyPr/>
          <a:lstStyle/>
          <a:p>
            <a:fld id="{4FAB73BC-B049-4115-A692-8D63A059BFB8}" type="slidenum">
              <a:rPr lang="en-US" smtClean="0"/>
              <a:t>6</a:t>
            </a:fld>
            <a:endParaRPr lang="en-US"/>
          </a:p>
        </p:txBody>
      </p:sp>
    </p:spTree>
    <p:extLst>
      <p:ext uri="{BB962C8B-B14F-4D97-AF65-F5344CB8AC3E}">
        <p14:creationId xmlns:p14="http://schemas.microsoft.com/office/powerpoint/2010/main" val="390683398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1223A-13ED-54D5-0B64-005454F75E38}"/>
              </a:ext>
            </a:extLst>
          </p:cNvPr>
          <p:cNvSpPr>
            <a:spLocks noGrp="1"/>
          </p:cNvSpPr>
          <p:nvPr>
            <p:ph type="title"/>
          </p:nvPr>
        </p:nvSpPr>
        <p:spPr/>
        <p:txBody>
          <a:bodyPr>
            <a:normAutofit/>
          </a:bodyPr>
          <a:lstStyle/>
          <a:p>
            <a:r>
              <a:rPr lang="en-US" sz="5400" dirty="0"/>
              <a:t>Resources</a:t>
            </a:r>
          </a:p>
        </p:txBody>
      </p:sp>
      <p:sp>
        <p:nvSpPr>
          <p:cNvPr id="3" name="Content Placeholder 2">
            <a:extLst>
              <a:ext uri="{FF2B5EF4-FFF2-40B4-BE49-F238E27FC236}">
                <a16:creationId xmlns:a16="http://schemas.microsoft.com/office/drawing/2014/main" id="{FD5C9A3D-D6BA-8195-7417-9BE9EA4AD408}"/>
              </a:ext>
            </a:extLst>
          </p:cNvPr>
          <p:cNvSpPr>
            <a:spLocks noGrp="1"/>
          </p:cNvSpPr>
          <p:nvPr>
            <p:ph idx="1"/>
          </p:nvPr>
        </p:nvSpPr>
        <p:spPr/>
        <p:txBody>
          <a:bodyPr/>
          <a:lstStyle/>
          <a:p>
            <a:r>
              <a:rPr lang="en-US" dirty="0">
                <a:hlinkClick r:id="rId2"/>
              </a:rPr>
              <a:t>LCAP web page</a:t>
            </a:r>
            <a:endParaRPr lang="en-US" dirty="0"/>
          </a:p>
          <a:p>
            <a:r>
              <a:rPr lang="en-US" dirty="0">
                <a:hlinkClick r:id="rId3"/>
              </a:rPr>
              <a:t>LCAP Development Resources</a:t>
            </a:r>
            <a:endParaRPr lang="en-US" dirty="0"/>
          </a:p>
          <a:p>
            <a:r>
              <a:rPr lang="en-US" dirty="0">
                <a:hlinkClick r:id="rId4"/>
              </a:rPr>
              <a:t>LCFF State Priorities Summary Document (DOCX)</a:t>
            </a:r>
            <a:endParaRPr lang="en-US" dirty="0"/>
          </a:p>
          <a:p>
            <a:r>
              <a:rPr lang="en-US" dirty="0">
                <a:hlinkClick r:id="rId5"/>
              </a:rPr>
              <a:t>California School Dashboard</a:t>
            </a:r>
            <a:endParaRPr lang="en-US" dirty="0"/>
          </a:p>
          <a:p>
            <a:r>
              <a:rPr lang="en-US" dirty="0">
                <a:hlinkClick r:id="rId6"/>
              </a:rPr>
              <a:t>LCFF web page</a:t>
            </a:r>
            <a:endParaRPr lang="en-US" dirty="0"/>
          </a:p>
        </p:txBody>
      </p:sp>
      <p:sp>
        <p:nvSpPr>
          <p:cNvPr id="4" name="Slide Number Placeholder 3">
            <a:extLst>
              <a:ext uri="{FF2B5EF4-FFF2-40B4-BE49-F238E27FC236}">
                <a16:creationId xmlns:a16="http://schemas.microsoft.com/office/drawing/2014/main" id="{B92D325C-F4BE-45C5-D0AC-54A9A3784992}"/>
              </a:ext>
            </a:extLst>
          </p:cNvPr>
          <p:cNvSpPr>
            <a:spLocks noGrp="1"/>
          </p:cNvSpPr>
          <p:nvPr>
            <p:ph type="sldNum" sz="quarter" idx="12"/>
          </p:nvPr>
        </p:nvSpPr>
        <p:spPr/>
        <p:txBody>
          <a:bodyPr/>
          <a:lstStyle/>
          <a:p>
            <a:fld id="{4CE482DC-2269-4F26-9D2A-7E44B1A4CD85}" type="slidenum">
              <a:rPr lang="en-US" smtClean="0"/>
              <a:t>60</a:t>
            </a:fld>
            <a:endParaRPr lang="en-US"/>
          </a:p>
        </p:txBody>
      </p:sp>
    </p:spTree>
    <p:extLst>
      <p:ext uri="{BB962C8B-B14F-4D97-AF65-F5344CB8AC3E}">
        <p14:creationId xmlns:p14="http://schemas.microsoft.com/office/powerpoint/2010/main" val="199541122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460B5-CC33-4A95-A1B0-666822E6079E}"/>
              </a:ext>
            </a:extLst>
          </p:cNvPr>
          <p:cNvSpPr>
            <a:spLocks noGrp="1"/>
          </p:cNvSpPr>
          <p:nvPr>
            <p:ph type="title"/>
          </p:nvPr>
        </p:nvSpPr>
        <p:spPr/>
        <p:txBody>
          <a:bodyPr/>
          <a:lstStyle/>
          <a:p>
            <a:r>
              <a:rPr lang="en-US" dirty="0"/>
              <a:t>Contact Information</a:t>
            </a:r>
          </a:p>
        </p:txBody>
      </p:sp>
      <p:sp>
        <p:nvSpPr>
          <p:cNvPr id="3" name="Content Placeholder 2">
            <a:extLst>
              <a:ext uri="{FF2B5EF4-FFF2-40B4-BE49-F238E27FC236}">
                <a16:creationId xmlns:a16="http://schemas.microsoft.com/office/drawing/2014/main" id="{B29B59A3-5C04-468A-9DF7-3D0CF1EE1B27}"/>
              </a:ext>
            </a:extLst>
          </p:cNvPr>
          <p:cNvSpPr>
            <a:spLocks noGrp="1"/>
          </p:cNvSpPr>
          <p:nvPr>
            <p:ph idx="1"/>
          </p:nvPr>
        </p:nvSpPr>
        <p:spPr/>
        <p:txBody>
          <a:bodyPr vert="horz" lIns="0" tIns="45720" rIns="0" bIns="45720" rtlCol="0" anchor="t">
            <a:normAutofit/>
          </a:bodyPr>
          <a:lstStyle/>
          <a:p>
            <a:pPr marL="383540" lvl="1"/>
            <a:r>
              <a:rPr lang="en-US" sz="2800" dirty="0"/>
              <a:t>If you have any questions related to the LCAP or LCFF, please contact the Local Agency Systems Support Office at </a:t>
            </a:r>
            <a:r>
              <a:rPr lang="en-US" sz="2800" dirty="0">
                <a:hlinkClick r:id="rId2"/>
              </a:rPr>
              <a:t>LCFF@cde.ca.gov</a:t>
            </a:r>
            <a:r>
              <a:rPr lang="en-US" sz="2800" dirty="0"/>
              <a:t>. </a:t>
            </a:r>
            <a:endParaRPr lang="en-US" sz="2800" dirty="0">
              <a:solidFill>
                <a:srgbClr val="1704A0"/>
              </a:solidFill>
            </a:endParaRPr>
          </a:p>
          <a:p>
            <a:pPr marL="383540" lvl="1"/>
            <a:endParaRPr lang="en-US" sz="2800" dirty="0">
              <a:solidFill>
                <a:srgbClr val="1704A0"/>
              </a:solidFill>
            </a:endParaRPr>
          </a:p>
          <a:p>
            <a:pPr marL="383540" lvl="1"/>
            <a:r>
              <a:rPr lang="en-US" sz="2800" dirty="0"/>
              <a:t>For additional information about this or other webinars in this series, including PowerPoint files, please see the </a:t>
            </a:r>
            <a:r>
              <a:rPr lang="en-US" sz="2800" dirty="0">
                <a:hlinkClick r:id="rId3"/>
              </a:rPr>
              <a:t>Tuesdays @ 2 web page </a:t>
            </a:r>
            <a:endParaRPr lang="en-US" sz="2800" dirty="0">
              <a:solidFill>
                <a:srgbClr val="1704A0"/>
              </a:solidFill>
            </a:endParaRPr>
          </a:p>
        </p:txBody>
      </p:sp>
      <p:sp>
        <p:nvSpPr>
          <p:cNvPr id="4" name="Slide Number Placeholder 3">
            <a:extLst>
              <a:ext uri="{FF2B5EF4-FFF2-40B4-BE49-F238E27FC236}">
                <a16:creationId xmlns:a16="http://schemas.microsoft.com/office/drawing/2014/main" id="{3C820972-B50B-4E9D-898D-047E01368832}"/>
              </a:ext>
            </a:extLst>
          </p:cNvPr>
          <p:cNvSpPr>
            <a:spLocks noGrp="1"/>
          </p:cNvSpPr>
          <p:nvPr>
            <p:ph type="sldNum" sz="quarter" idx="12"/>
          </p:nvPr>
        </p:nvSpPr>
        <p:spPr/>
        <p:txBody>
          <a:bodyPr/>
          <a:lstStyle/>
          <a:p>
            <a:fld id="{1E47FE53-EBF0-4DA7-9D9D-CC1C3A20F3CB}" type="slidenum">
              <a:rPr lang="en-US" smtClean="0"/>
              <a:t>61</a:t>
            </a:fld>
            <a:endParaRPr lang="en-US"/>
          </a:p>
        </p:txBody>
      </p:sp>
    </p:spTree>
    <p:extLst>
      <p:ext uri="{BB962C8B-B14F-4D97-AF65-F5344CB8AC3E}">
        <p14:creationId xmlns:p14="http://schemas.microsoft.com/office/powerpoint/2010/main" val="4153860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2C016-D1F3-4A64-AF23-9E0C2E4DACBB}"/>
              </a:ext>
            </a:extLst>
          </p:cNvPr>
          <p:cNvSpPr>
            <a:spLocks noGrp="1"/>
          </p:cNvSpPr>
          <p:nvPr>
            <p:ph type="title"/>
          </p:nvPr>
        </p:nvSpPr>
        <p:spPr>
          <a:xfrm>
            <a:off x="616449" y="758952"/>
            <a:ext cx="10539231" cy="3566160"/>
          </a:xfrm>
        </p:spPr>
        <p:txBody>
          <a:bodyPr vert="horz" lIns="91440" tIns="45720" rIns="91440" bIns="45720" rtlCol="0" anchor="b">
            <a:normAutofit/>
          </a:bodyPr>
          <a:lstStyle/>
          <a:p>
            <a:r>
              <a:rPr lang="en-US" dirty="0"/>
              <a:t>Foundational Information</a:t>
            </a:r>
          </a:p>
        </p:txBody>
      </p:sp>
      <p:sp>
        <p:nvSpPr>
          <p:cNvPr id="4" name="Slide Number Placeholder 3">
            <a:extLst>
              <a:ext uri="{FF2B5EF4-FFF2-40B4-BE49-F238E27FC236}">
                <a16:creationId xmlns:a16="http://schemas.microsoft.com/office/drawing/2014/main" id="{10DD60C7-82ED-4E67-A049-B0AC51B6E890}"/>
              </a:ext>
            </a:extLst>
          </p:cNvPr>
          <p:cNvSpPr>
            <a:spLocks noGrp="1"/>
          </p:cNvSpPr>
          <p:nvPr>
            <p:ph type="sldNum" sz="quarter" idx="12"/>
          </p:nvPr>
        </p:nvSpPr>
        <p:spPr>
          <a:xfrm>
            <a:off x="9900458" y="6459785"/>
            <a:ext cx="1312025" cy="365125"/>
          </a:xfrm>
        </p:spPr>
        <p:txBody>
          <a:bodyPr vert="horz" lIns="91440" tIns="45720" rIns="91440" bIns="45720" rtlCol="0" anchor="ctr">
            <a:normAutofit fontScale="92500" lnSpcReduction="20000"/>
          </a:bodyPr>
          <a:lstStyle/>
          <a:p>
            <a:fld id="{1E47FE53-EBF0-4DA7-9D9D-CC1C3A20F3CB}" type="slidenum">
              <a:rPr lang="en-US" smtClean="0"/>
              <a:pPr/>
              <a:t>7</a:t>
            </a:fld>
            <a:endParaRPr lang="en-US"/>
          </a:p>
        </p:txBody>
      </p:sp>
    </p:spTree>
    <p:extLst>
      <p:ext uri="{BB962C8B-B14F-4D97-AF65-F5344CB8AC3E}">
        <p14:creationId xmlns:p14="http://schemas.microsoft.com/office/powerpoint/2010/main" val="56007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C707D-3F76-603B-2A69-A1845C845619}"/>
              </a:ext>
            </a:extLst>
          </p:cNvPr>
          <p:cNvSpPr>
            <a:spLocks noGrp="1"/>
          </p:cNvSpPr>
          <p:nvPr>
            <p:ph type="title"/>
          </p:nvPr>
        </p:nvSpPr>
        <p:spPr/>
        <p:txBody>
          <a:bodyPr>
            <a:normAutofit fontScale="90000"/>
          </a:bodyPr>
          <a:lstStyle/>
          <a:p>
            <a:r>
              <a:rPr lang="en-US" sz="5400" dirty="0"/>
              <a:t>Foundational Principles of Local Control Funding Formula (LCFF)  </a:t>
            </a:r>
            <a:r>
              <a:rPr lang="en-US" sz="5400" dirty="0">
                <a:solidFill>
                  <a:srgbClr val="FF0000"/>
                </a:solidFill>
              </a:rPr>
              <a:t>  </a:t>
            </a:r>
            <a:endParaRPr lang="en-US" sz="5400" dirty="0"/>
          </a:p>
        </p:txBody>
      </p:sp>
      <p:sp>
        <p:nvSpPr>
          <p:cNvPr id="3" name="Content Placeholder 2">
            <a:extLst>
              <a:ext uri="{FF2B5EF4-FFF2-40B4-BE49-F238E27FC236}">
                <a16:creationId xmlns:a16="http://schemas.microsoft.com/office/drawing/2014/main" id="{D9FD37AF-172E-5F70-3261-E70C4FAF3638}"/>
              </a:ext>
            </a:extLst>
          </p:cNvPr>
          <p:cNvSpPr>
            <a:spLocks noGrp="1"/>
          </p:cNvSpPr>
          <p:nvPr>
            <p:ph sz="half" idx="1"/>
          </p:nvPr>
        </p:nvSpPr>
        <p:spPr>
          <a:xfrm>
            <a:off x="575353" y="2068567"/>
            <a:ext cx="11003621" cy="4060011"/>
          </a:xfrm>
        </p:spPr>
        <p:txBody>
          <a:bodyPr>
            <a:normAutofit lnSpcReduction="10000"/>
          </a:bodyPr>
          <a:lstStyle/>
          <a:p>
            <a:pPr marL="0" indent="0">
              <a:buNone/>
            </a:pPr>
            <a:r>
              <a:rPr lang="en-US" dirty="0">
                <a:latin typeface="Arial" panose="020B0604020202020204" pitchFamily="34" charset="0"/>
              </a:rPr>
              <a:t>Local education agency (LEA)-level improvement is based on </a:t>
            </a:r>
            <a:r>
              <a:rPr lang="en-US" b="1" dirty="0">
                <a:latin typeface="Arial" panose="020B0604020202020204" pitchFamily="34" charset="0"/>
              </a:rPr>
              <a:t>multiple measures of success</a:t>
            </a:r>
            <a:r>
              <a:rPr lang="en-US" dirty="0">
                <a:latin typeface="Arial" panose="020B0604020202020204" pitchFamily="34" charset="0"/>
              </a:rPr>
              <a:t>, both communicated in the LCAP and the California School Dashboard</a:t>
            </a:r>
          </a:p>
          <a:p>
            <a:pPr marL="0" indent="0">
              <a:buNone/>
            </a:pPr>
            <a:endParaRPr lang="en-US" dirty="0">
              <a:latin typeface="Arial" panose="020B0604020202020204" pitchFamily="34" charset="0"/>
            </a:endParaRPr>
          </a:p>
          <a:p>
            <a:pPr marL="0" indent="0">
              <a:buNone/>
            </a:pPr>
            <a:r>
              <a:rPr lang="en-US" b="1" dirty="0">
                <a:latin typeface="Arial" panose="020B0604020202020204" pitchFamily="34" charset="0"/>
              </a:rPr>
              <a:t>Equity</a:t>
            </a:r>
            <a:r>
              <a:rPr lang="en-US" dirty="0">
                <a:latin typeface="Arial" panose="020B0604020202020204" pitchFamily="34" charset="0"/>
              </a:rPr>
              <a:t>: the principle of equity is operationalized through the goals, measures of progress, actions and descriptions included in the LCAP.</a:t>
            </a:r>
          </a:p>
          <a:p>
            <a:pPr marL="0" indent="0">
              <a:buNone/>
            </a:pPr>
            <a:endParaRPr lang="en-US" dirty="0">
              <a:latin typeface="Arial" panose="020B0604020202020204" pitchFamily="34" charset="0"/>
            </a:endParaRPr>
          </a:p>
          <a:p>
            <a:pPr marL="0" indent="0">
              <a:buNone/>
            </a:pPr>
            <a:r>
              <a:rPr lang="en-US" b="1" dirty="0">
                <a:latin typeface="Arial" panose="020B0604020202020204" pitchFamily="34" charset="0"/>
              </a:rPr>
              <a:t>Subsidiarity</a:t>
            </a:r>
            <a:r>
              <a:rPr lang="en-US" dirty="0">
                <a:latin typeface="Arial" panose="020B0604020202020204" pitchFamily="34" charset="0"/>
              </a:rPr>
              <a:t>: LEAs address local needs of students that have been identified through an analysis of data and input from educational partners utilizing flexible funding and communicate their efforts through the LCAP.</a:t>
            </a:r>
          </a:p>
        </p:txBody>
      </p:sp>
      <p:sp>
        <p:nvSpPr>
          <p:cNvPr id="6" name="Content Placeholder 5">
            <a:extLst>
              <a:ext uri="{FF2B5EF4-FFF2-40B4-BE49-F238E27FC236}">
                <a16:creationId xmlns:a16="http://schemas.microsoft.com/office/drawing/2014/main" id="{0F5920B8-DF7D-800A-D82D-F29FB45D5C51}"/>
              </a:ext>
            </a:extLst>
          </p:cNvPr>
          <p:cNvSpPr>
            <a:spLocks noGrp="1"/>
          </p:cNvSpPr>
          <p:nvPr>
            <p:ph sz="quarter" idx="13"/>
          </p:nvPr>
        </p:nvSpPr>
        <p:spPr>
          <a:xfrm>
            <a:off x="1036003" y="5905747"/>
            <a:ext cx="3759517" cy="554038"/>
          </a:xfrm>
        </p:spPr>
        <p:txBody>
          <a:bodyPr/>
          <a:lstStyle/>
          <a:p>
            <a:pPr marL="0" indent="0">
              <a:buNone/>
            </a:pPr>
            <a:r>
              <a:rPr lang="en-US" dirty="0"/>
              <a:t>*see presentation notes</a:t>
            </a:r>
          </a:p>
        </p:txBody>
      </p:sp>
      <p:sp>
        <p:nvSpPr>
          <p:cNvPr id="5" name="Slide Number Placeholder 4">
            <a:extLst>
              <a:ext uri="{FF2B5EF4-FFF2-40B4-BE49-F238E27FC236}">
                <a16:creationId xmlns:a16="http://schemas.microsoft.com/office/drawing/2014/main" id="{7474CC94-AB66-B1B1-820F-63632CB99C00}"/>
              </a:ext>
            </a:extLst>
          </p:cNvPr>
          <p:cNvSpPr>
            <a:spLocks noGrp="1"/>
          </p:cNvSpPr>
          <p:nvPr>
            <p:ph type="sldNum" sz="quarter" idx="12"/>
          </p:nvPr>
        </p:nvSpPr>
        <p:spPr/>
        <p:txBody>
          <a:bodyPr/>
          <a:lstStyle/>
          <a:p>
            <a:fld id="{4FAB73BC-B049-4115-A692-8D63A059BFB8}" type="slidenum">
              <a:rPr lang="en-US" smtClean="0"/>
              <a:t>8</a:t>
            </a:fld>
            <a:endParaRPr lang="en-US"/>
          </a:p>
        </p:txBody>
      </p:sp>
      <p:sp>
        <p:nvSpPr>
          <p:cNvPr id="7" name="Rectangle: Rounded Corners 6">
            <a:extLst>
              <a:ext uri="{FF2B5EF4-FFF2-40B4-BE49-F238E27FC236}">
                <a16:creationId xmlns:a16="http://schemas.microsoft.com/office/drawing/2014/main" id="{B0242372-C7E5-3592-77C8-0FC11271E239}"/>
              </a:ext>
              <a:ext uri="{C183D7F6-B498-43B3-948B-1728B52AA6E4}">
                <adec:decorative xmlns:adec="http://schemas.microsoft.com/office/drawing/2017/decorative" val="1"/>
              </a:ext>
            </a:extLst>
          </p:cNvPr>
          <p:cNvSpPr/>
          <p:nvPr/>
        </p:nvSpPr>
        <p:spPr>
          <a:xfrm>
            <a:off x="426720" y="2068567"/>
            <a:ext cx="11189927" cy="1029226"/>
          </a:xfrm>
          <a:prstGeom prst="roundRect">
            <a:avLst/>
          </a:prstGeom>
          <a:noFill/>
          <a:ln>
            <a:solidFill>
              <a:schemeClr val="tx2">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56C264E4-B84A-4761-DF64-D1AA7DC3FB64}"/>
              </a:ext>
              <a:ext uri="{C183D7F6-B498-43B3-948B-1728B52AA6E4}">
                <adec:decorative xmlns:adec="http://schemas.microsoft.com/office/drawing/2017/decorative" val="1"/>
              </a:ext>
            </a:extLst>
          </p:cNvPr>
          <p:cNvSpPr/>
          <p:nvPr/>
        </p:nvSpPr>
        <p:spPr>
          <a:xfrm>
            <a:off x="426720" y="3429000"/>
            <a:ext cx="11189927" cy="796553"/>
          </a:xfrm>
          <a:prstGeom prst="roundRect">
            <a:avLst/>
          </a:prstGeom>
          <a:noFill/>
          <a:ln>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Rounded Corners 8">
            <a:extLst>
              <a:ext uri="{FF2B5EF4-FFF2-40B4-BE49-F238E27FC236}">
                <a16:creationId xmlns:a16="http://schemas.microsoft.com/office/drawing/2014/main" id="{3458CB02-5B30-5AD5-994D-B19594463CAD}"/>
              </a:ext>
              <a:ext uri="{C183D7F6-B498-43B3-948B-1728B52AA6E4}">
                <adec:decorative xmlns:adec="http://schemas.microsoft.com/office/drawing/2017/decorative" val="1"/>
              </a:ext>
            </a:extLst>
          </p:cNvPr>
          <p:cNvSpPr/>
          <p:nvPr/>
        </p:nvSpPr>
        <p:spPr>
          <a:xfrm>
            <a:off x="426720" y="4789433"/>
            <a:ext cx="11189927" cy="1116314"/>
          </a:xfrm>
          <a:prstGeom prst="roundRect">
            <a:avLst/>
          </a:prstGeom>
          <a:noFill/>
          <a:ln>
            <a:solidFill>
              <a:schemeClr val="tx2">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45528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AEAAF-4247-4920-A013-9B7A827B71D7}"/>
              </a:ext>
            </a:extLst>
          </p:cNvPr>
          <p:cNvSpPr>
            <a:spLocks noGrp="1"/>
          </p:cNvSpPr>
          <p:nvPr>
            <p:ph type="title"/>
          </p:nvPr>
        </p:nvSpPr>
        <p:spPr>
          <a:xfrm>
            <a:off x="327546" y="594359"/>
            <a:ext cx="2395106" cy="2286000"/>
          </a:xfrm>
        </p:spPr>
        <p:txBody>
          <a:bodyPr anchor="ctr">
            <a:normAutofit/>
          </a:bodyPr>
          <a:lstStyle/>
          <a:p>
            <a:r>
              <a:rPr lang="en-US" sz="4000" dirty="0">
                <a:solidFill>
                  <a:srgbClr val="FFFFFF"/>
                </a:solidFill>
              </a:rPr>
              <a:t>LCAP Functions</a:t>
            </a:r>
            <a:endParaRPr lang="en-US" sz="4000" dirty="0">
              <a:solidFill>
                <a:srgbClr val="FFFFFF"/>
              </a:solidFill>
              <a:cs typeface="Arial"/>
            </a:endParaRPr>
          </a:p>
        </p:txBody>
      </p:sp>
      <p:sp>
        <p:nvSpPr>
          <p:cNvPr id="3" name="Content Placeholder 2">
            <a:extLst>
              <a:ext uri="{FF2B5EF4-FFF2-40B4-BE49-F238E27FC236}">
                <a16:creationId xmlns:a16="http://schemas.microsoft.com/office/drawing/2014/main" id="{95237BA7-20FB-4957-8623-803448876C8F}"/>
              </a:ext>
            </a:extLst>
          </p:cNvPr>
          <p:cNvSpPr>
            <a:spLocks noGrp="1"/>
          </p:cNvSpPr>
          <p:nvPr>
            <p:ph idx="1"/>
          </p:nvPr>
        </p:nvSpPr>
        <p:spPr/>
        <p:txBody>
          <a:bodyPr vert="horz" lIns="45720" tIns="45720" rIns="45720" bIns="45720" rtlCol="0" anchor="ctr">
            <a:normAutofit/>
          </a:bodyPr>
          <a:lstStyle/>
          <a:p>
            <a:pPr marL="0" indent="0">
              <a:buNone/>
            </a:pPr>
            <a:r>
              <a:rPr lang="en-US" dirty="0">
                <a:latin typeface="Arial" panose="020B0604020202020204" pitchFamily="34" charset="0"/>
              </a:rPr>
              <a:t>The LCAP development process serves three distinct, but related functions: </a:t>
            </a:r>
          </a:p>
          <a:p>
            <a:pPr marL="457200" indent="-457200">
              <a:buFont typeface="+mj-lt"/>
              <a:buAutoNum type="arabicPeriod"/>
            </a:pPr>
            <a:r>
              <a:rPr lang="en-US" dirty="0">
                <a:latin typeface="Arial" panose="020B0604020202020204" pitchFamily="34" charset="0"/>
              </a:rPr>
              <a:t>Meaningful Engagement of Educational Partners</a:t>
            </a:r>
          </a:p>
          <a:p>
            <a:pPr marL="457200" indent="-457200">
              <a:buFont typeface="+mj-lt"/>
              <a:buAutoNum type="arabicPeriod"/>
            </a:pPr>
            <a:r>
              <a:rPr lang="en-US" dirty="0">
                <a:latin typeface="Arial" panose="020B0604020202020204" pitchFamily="34" charset="0"/>
              </a:rPr>
              <a:t>Comprehensive Strategic Planning</a:t>
            </a:r>
          </a:p>
          <a:p>
            <a:pPr marL="457200" indent="-457200">
              <a:buFont typeface="+mj-lt"/>
              <a:buAutoNum type="arabicPeriod"/>
            </a:pPr>
            <a:r>
              <a:rPr lang="en-US" dirty="0">
                <a:latin typeface="Arial" panose="020B0604020202020204" pitchFamily="34" charset="0"/>
              </a:rPr>
              <a:t>Accountability and Compliance</a:t>
            </a:r>
          </a:p>
          <a:p>
            <a:pPr marL="457200" indent="-457200">
              <a:buFont typeface="+mj-lt"/>
              <a:buAutoNum type="arabicPeriod"/>
            </a:pPr>
            <a:endParaRPr lang="en-US" dirty="0">
              <a:latin typeface="Arial" panose="020B0604020202020204" pitchFamily="34" charset="0"/>
            </a:endParaRPr>
          </a:p>
          <a:p>
            <a:pPr marL="0" indent="0">
              <a:buNone/>
            </a:pPr>
            <a:r>
              <a:rPr lang="en-US" dirty="0">
                <a:latin typeface="Arial" panose="020B0604020202020204" pitchFamily="34" charset="0"/>
              </a:rPr>
              <a:t>*see presentation notes</a:t>
            </a:r>
          </a:p>
        </p:txBody>
      </p:sp>
      <p:sp>
        <p:nvSpPr>
          <p:cNvPr id="5" name="Slide Number Placeholder 4">
            <a:extLst>
              <a:ext uri="{FF2B5EF4-FFF2-40B4-BE49-F238E27FC236}">
                <a16:creationId xmlns:a16="http://schemas.microsoft.com/office/drawing/2014/main" id="{AC370DF0-FC70-4839-B56B-69780FBE89AA}"/>
              </a:ext>
            </a:extLst>
          </p:cNvPr>
          <p:cNvSpPr>
            <a:spLocks noGrp="1"/>
          </p:cNvSpPr>
          <p:nvPr>
            <p:ph type="sldNum" sz="quarter" idx="12"/>
          </p:nvPr>
        </p:nvSpPr>
        <p:spPr/>
        <p:txBody>
          <a:bodyPr>
            <a:normAutofit fontScale="92500" lnSpcReduction="20000"/>
          </a:bodyPr>
          <a:lstStyle/>
          <a:p>
            <a:pPr>
              <a:spcAft>
                <a:spcPts val="600"/>
              </a:spcAft>
            </a:pPr>
            <a:fld id="{1E47FE53-EBF0-4DA7-9D9D-CC1C3A20F3CB}" type="slidenum">
              <a:rPr lang="en-US">
                <a:solidFill>
                  <a:schemeClr val="tx2"/>
                </a:solidFill>
              </a:rPr>
              <a:pPr>
                <a:spcAft>
                  <a:spcPts val="600"/>
                </a:spcAft>
              </a:pPr>
              <a:t>9</a:t>
            </a:fld>
            <a:endParaRPr lang="en-US">
              <a:solidFill>
                <a:schemeClr val="tx2"/>
              </a:solidFill>
            </a:endParaRPr>
          </a:p>
        </p:txBody>
      </p:sp>
    </p:spTree>
    <p:extLst>
      <p:ext uri="{BB962C8B-B14F-4D97-AF65-F5344CB8AC3E}">
        <p14:creationId xmlns:p14="http://schemas.microsoft.com/office/powerpoint/2010/main" val="575268860"/>
      </p:ext>
    </p:extLst>
  </p:cSld>
  <p:clrMapOvr>
    <a:masterClrMapping/>
  </p:clrMapOvr>
</p:sld>
</file>

<file path=ppt/theme/theme1.xml><?xml version="1.0" encoding="utf-8"?>
<a:theme xmlns:a="http://schemas.openxmlformats.org/drawingml/2006/main" name="Retrospect">
  <a:themeElements>
    <a:clrScheme name="Custom 24">
      <a:dk1>
        <a:sysClr val="windowText" lastClr="000000"/>
      </a:dk1>
      <a:lt1>
        <a:sysClr val="window" lastClr="FFFFFF"/>
      </a:lt1>
      <a:dk2>
        <a:srgbClr val="062E3D"/>
      </a:dk2>
      <a:lt2>
        <a:srgbClr val="DFE3E5"/>
      </a:lt2>
      <a:accent1>
        <a:srgbClr val="1CADE4"/>
      </a:accent1>
      <a:accent2>
        <a:srgbClr val="14496F"/>
      </a:accent2>
      <a:accent3>
        <a:srgbClr val="27CED7"/>
      </a:accent3>
      <a:accent4>
        <a:srgbClr val="42BA97"/>
      </a:accent4>
      <a:accent5>
        <a:srgbClr val="3E8853"/>
      </a:accent5>
      <a:accent6>
        <a:srgbClr val="62A39F"/>
      </a:accent6>
      <a:hlink>
        <a:srgbClr val="1704A0"/>
      </a:hlink>
      <a:folHlink>
        <a:srgbClr val="7030A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Theme3</Template>
  <TotalTime>0</TotalTime>
  <Words>5051</Words>
  <Application>Microsoft Office PowerPoint</Application>
  <PresentationFormat>Widescreen</PresentationFormat>
  <Paragraphs>425</Paragraphs>
  <Slides>61</Slides>
  <Notes>21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61</vt:i4>
      </vt:variant>
    </vt:vector>
  </HeadingPairs>
  <TitlesOfParts>
    <vt:vector size="68" baseType="lpstr">
      <vt:lpstr>Aptos Narrow</vt:lpstr>
      <vt:lpstr>Arial</vt:lpstr>
      <vt:lpstr>Arial Narrow</vt:lpstr>
      <vt:lpstr>Arial,Sans-Serif</vt:lpstr>
      <vt:lpstr>Calibri</vt:lpstr>
      <vt:lpstr>Helvetica</vt:lpstr>
      <vt:lpstr>Retrospect</vt:lpstr>
      <vt:lpstr>Goals and Actions</vt:lpstr>
      <vt:lpstr>Webinar Series</vt:lpstr>
      <vt:lpstr>Template Files</vt:lpstr>
      <vt:lpstr>Purpose </vt:lpstr>
      <vt:lpstr>Topics Covered in Other Sessions</vt:lpstr>
      <vt:lpstr>Intended Audience</vt:lpstr>
      <vt:lpstr>Foundational Information</vt:lpstr>
      <vt:lpstr>Foundational Principles of Local Control Funding Formula (LCFF)    </vt:lpstr>
      <vt:lpstr>LCAP Functions</vt:lpstr>
      <vt:lpstr>LCAP Function:   Meaningful Engagement of Educational Partners</vt:lpstr>
      <vt:lpstr>LCAP Function:   Comprehensive Strategic Planning</vt:lpstr>
      <vt:lpstr>LCAP Function:  Accountability and Compliance </vt:lpstr>
      <vt:lpstr>Goals: Template</vt:lpstr>
      <vt:lpstr>Overview of the components in the Goal Section </vt:lpstr>
      <vt:lpstr>Types of Goals</vt:lpstr>
      <vt:lpstr>Types of Goals (2025–26 LCAP) (1)</vt:lpstr>
      <vt:lpstr>Types of Goals (2025–26 LCAP) (2)</vt:lpstr>
      <vt:lpstr>Goals: Instructions</vt:lpstr>
      <vt:lpstr>Instructions for Focus Goal (1 of 2)</vt:lpstr>
      <vt:lpstr>Instructions for Focus Goal (2 of 2)</vt:lpstr>
      <vt:lpstr> Equity Multiplier Focus Goal</vt:lpstr>
      <vt:lpstr>Instructions for Broad Goal</vt:lpstr>
      <vt:lpstr>Instructions for Maintenance of Progress Goal</vt:lpstr>
      <vt:lpstr>Benefits of different types of goals</vt:lpstr>
      <vt:lpstr>Important Information to Consider Prior to Developing a Goal</vt:lpstr>
      <vt:lpstr>What have we learned? Through our comprehensive needs analysis, from any data analysis, from our educational partners and community? What are the current needs and how can we best address them?</vt:lpstr>
      <vt:lpstr>Requirement for Goals</vt:lpstr>
      <vt:lpstr>Requirement to Address the LCFF State Priorities</vt:lpstr>
      <vt:lpstr>Measuring and Reporting Results: Template and Instructions</vt:lpstr>
      <vt:lpstr>Measuring and Reporting Results</vt:lpstr>
      <vt:lpstr>Reporting for 2025–26</vt:lpstr>
      <vt:lpstr>Purpose of Metrics</vt:lpstr>
      <vt:lpstr>Metrics Instructions - Measuring and Reporting Results: (1 of 2)</vt:lpstr>
      <vt:lpstr>Metrics Instructions - Measuring and Reporting Results: (2 of 2)</vt:lpstr>
      <vt:lpstr>Required Metrics for LEA-wide Actions</vt:lpstr>
      <vt:lpstr>Required metrics for Equity Multiplier goals</vt:lpstr>
      <vt:lpstr>Metrics – Baseline and Target for Year 3 Outcome</vt:lpstr>
      <vt:lpstr>Current Difference from Baseline</vt:lpstr>
      <vt:lpstr>Example of Metric</vt:lpstr>
      <vt:lpstr>Goal Analysis</vt:lpstr>
      <vt:lpstr>REMINDER!!!</vt:lpstr>
      <vt:lpstr>Actions: Template and Instructions</vt:lpstr>
      <vt:lpstr>Actions</vt:lpstr>
      <vt:lpstr>Actions Instructions (1 of 2) </vt:lpstr>
      <vt:lpstr>Actions Instructions (2 of 2) </vt:lpstr>
      <vt:lpstr>Required Actions</vt:lpstr>
      <vt:lpstr>Specific Actions for ELs and LTELS</vt:lpstr>
      <vt:lpstr>Specific Actions for Technical Assistance</vt:lpstr>
      <vt:lpstr>Specific Actions for Student Groups</vt:lpstr>
      <vt:lpstr>Specific Actions for LREBG</vt:lpstr>
      <vt:lpstr>Overlap Between Required Actions/Goals (1)</vt:lpstr>
      <vt:lpstr>Overlap Between Required Actions/Goals (2)</vt:lpstr>
      <vt:lpstr>Action Tables </vt:lpstr>
      <vt:lpstr>Action Table Requirements</vt:lpstr>
      <vt:lpstr>Alignment of Contributing Action Expenditures</vt:lpstr>
      <vt:lpstr>Closing Thoughts</vt:lpstr>
      <vt:lpstr>The “Through Line” in Goals and Actions </vt:lpstr>
      <vt:lpstr>Keep Explanations Simple</vt:lpstr>
      <vt:lpstr>Upcoming Webinars</vt:lpstr>
      <vt:lpstr>Resources</vt:lpstr>
      <vt:lpstr>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Goals and Actions - LCFF (CA Dept of Education)</dc:title>
  <dc:subject>Thursdays @ 3 webinar presentation of the Goals and Actions section of the 2023-24 Local Control and Accountability Plan.</dc:subject>
  <dc:creator/>
  <cp:keywords>lcap, local, control, accountability, plan, template, instructions, stakeholders, educational, partners</cp:keywords>
  <cp:lastModifiedBy/>
  <cp:revision>1</cp:revision>
  <dcterms:created xsi:type="dcterms:W3CDTF">2025-05-08T16:42:28Z</dcterms:created>
  <dcterms:modified xsi:type="dcterms:W3CDTF">2025-05-08T17:58:30Z</dcterms:modified>
</cp:coreProperties>
</file>