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89" r:id="rId1"/>
  </p:sldMasterIdLst>
  <p:notesMasterIdLst>
    <p:notesMasterId r:id="rId39"/>
  </p:notesMasterIdLst>
  <p:handoutMasterIdLst>
    <p:handoutMasterId r:id="rId40"/>
  </p:handoutMasterIdLst>
  <p:sldIdLst>
    <p:sldId id="1710" r:id="rId2"/>
    <p:sldId id="1709" r:id="rId3"/>
    <p:sldId id="620" r:id="rId4"/>
    <p:sldId id="323" r:id="rId5"/>
    <p:sldId id="395" r:id="rId6"/>
    <p:sldId id="1711" r:id="rId7"/>
    <p:sldId id="1712" r:id="rId8"/>
    <p:sldId id="1713" r:id="rId9"/>
    <p:sldId id="541" r:id="rId10"/>
    <p:sldId id="574" r:id="rId11"/>
    <p:sldId id="573" r:id="rId12"/>
    <p:sldId id="542" r:id="rId13"/>
    <p:sldId id="575" r:id="rId14"/>
    <p:sldId id="576" r:id="rId15"/>
    <p:sldId id="543" r:id="rId16"/>
    <p:sldId id="577" r:id="rId17"/>
    <p:sldId id="544" r:id="rId18"/>
    <p:sldId id="552" r:id="rId19"/>
    <p:sldId id="578" r:id="rId20"/>
    <p:sldId id="582" r:id="rId21"/>
    <p:sldId id="579" r:id="rId22"/>
    <p:sldId id="545" r:id="rId23"/>
    <p:sldId id="549" r:id="rId24"/>
    <p:sldId id="580" r:id="rId25"/>
    <p:sldId id="571" r:id="rId26"/>
    <p:sldId id="623" r:id="rId27"/>
    <p:sldId id="624" r:id="rId28"/>
    <p:sldId id="625" r:id="rId29"/>
    <p:sldId id="626" r:id="rId30"/>
    <p:sldId id="627" r:id="rId31"/>
    <p:sldId id="628" r:id="rId32"/>
    <p:sldId id="553" r:id="rId33"/>
    <p:sldId id="413" r:id="rId34"/>
    <p:sldId id="583" r:id="rId35"/>
    <p:sldId id="368" r:id="rId36"/>
    <p:sldId id="373" r:id="rId37"/>
    <p:sldId id="434" r:id="rId3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BF6"/>
    <a:srgbClr val="FFFF66"/>
    <a:srgbClr val="1704A0"/>
    <a:srgbClr val="BDD6EE"/>
    <a:srgbClr val="FFFF00"/>
    <a:srgbClr val="FF9D0D"/>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0" autoAdjust="0"/>
    <p:restoredTop sz="86410" autoAdjust="0"/>
  </p:normalViewPr>
  <p:slideViewPr>
    <p:cSldViewPr snapToGrid="0">
      <p:cViewPr varScale="1">
        <p:scale>
          <a:sx n="59" d="100"/>
          <a:sy n="59" d="100"/>
        </p:scale>
        <p:origin x="72" y="76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54C6E1-5628-4B86-82DB-91F6FFC6A6BC}" type="datetimeFigureOut">
              <a:rPr lang="en-US" smtClean="0"/>
              <a:t>4/3/2026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008A048-3F3D-4FD5-98BC-66D9CA518D76}" type="slidenum">
              <a:rPr lang="en-US" smtClean="0"/>
              <a:t>‹#›</a:t>
            </a:fld>
            <a:endParaRPr lang="en-US"/>
          </a:p>
        </p:txBody>
      </p:sp>
    </p:spTree>
    <p:extLst>
      <p:ext uri="{BB962C8B-B14F-4D97-AF65-F5344CB8AC3E}">
        <p14:creationId xmlns:p14="http://schemas.microsoft.com/office/powerpoint/2010/main" val="2535088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F0DD823-4B24-4612-9EC7-C43CE7648678}" type="datetimeFigureOut">
              <a:rPr lang="en-US" smtClean="0"/>
              <a:t>4/3/2026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4DE2599-B6DD-4604-94C4-ECDEF8D6962A}" type="slidenum">
              <a:rPr lang="en-US" smtClean="0"/>
              <a:t>‹#›</a:t>
            </a:fld>
            <a:endParaRPr lang="en-US"/>
          </a:p>
        </p:txBody>
      </p:sp>
    </p:spTree>
    <p:extLst>
      <p:ext uri="{BB962C8B-B14F-4D97-AF65-F5344CB8AC3E}">
        <p14:creationId xmlns:p14="http://schemas.microsoft.com/office/powerpoint/2010/main" val="409892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a:t>
            </a:fld>
            <a:endParaRPr lang="en-US"/>
          </a:p>
        </p:txBody>
      </p:sp>
    </p:spTree>
    <p:extLst>
      <p:ext uri="{BB962C8B-B14F-4D97-AF65-F5344CB8AC3E}">
        <p14:creationId xmlns:p14="http://schemas.microsoft.com/office/powerpoint/2010/main" val="3304893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ea typeface="Calibri"/>
              <a:cs typeface="Calibri"/>
            </a:endParaRPr>
          </a:p>
          <a:p>
            <a:endParaRPr lang="en-US"/>
          </a:p>
        </p:txBody>
      </p:sp>
      <p:sp>
        <p:nvSpPr>
          <p:cNvPr id="4" name="Slide Number Placeholder 3"/>
          <p:cNvSpPr>
            <a:spLocks noGrp="1"/>
          </p:cNvSpPr>
          <p:nvPr>
            <p:ph type="sldNum" sz="quarter" idx="5"/>
          </p:nvPr>
        </p:nvSpPr>
        <p:spPr/>
        <p:txBody>
          <a:bodyPr/>
          <a:lstStyle/>
          <a:p>
            <a:fld id="{C4DE2599-B6DD-4604-94C4-ECDEF8D6962A}" type="slidenum">
              <a:rPr lang="en-US" smtClean="0"/>
              <a:t>4</a:t>
            </a:fld>
            <a:endParaRPr lang="en-US"/>
          </a:p>
        </p:txBody>
      </p:sp>
    </p:spTree>
    <p:extLst>
      <p:ext uri="{BB962C8B-B14F-4D97-AF65-F5344CB8AC3E}">
        <p14:creationId xmlns:p14="http://schemas.microsoft.com/office/powerpoint/2010/main" val="1575631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mn-lt"/>
              </a:rPr>
              <a:t>INFO FROM INSTRUCTIONS IN CURRENT TEMPLATE:</a:t>
            </a:r>
            <a:endParaRPr lang="en-US" dirty="0">
              <a:ea typeface="Calibri" panose="020F0502020204030204"/>
              <a:cs typeface="+mn-lt"/>
            </a:endParaRPr>
          </a:p>
          <a:p>
            <a:r>
              <a:rPr lang="en-US" dirty="0"/>
              <a:t>The LCAP development process serves three distinct, but related functions: </a:t>
            </a:r>
            <a:endParaRPr lang="en-US" dirty="0">
              <a:ea typeface="Calibri" panose="020F0502020204030204"/>
              <a:cs typeface="Calibri" panose="020F0502020204030204"/>
            </a:endParaRPr>
          </a:p>
          <a:p>
            <a:pPr marL="171450" indent="-171450">
              <a:buFont typeface="Arial"/>
              <a:buChar char="•"/>
            </a:pPr>
            <a:r>
              <a:rPr lang="en-US" b="1" dirty="0"/>
              <a:t>Comprehensive Strategic Planning:</a:t>
            </a:r>
            <a:r>
              <a:rPr lang="en-US" dirty="0"/>
              <a:t> The process of developing and annually updating the LCAP supports comprehensive strategic planning</a:t>
            </a:r>
            <a:r>
              <a:rPr lang="en-US" i="1" dirty="0"/>
              <a:t>, </a:t>
            </a:r>
            <a:r>
              <a:rPr lang="en-US" dirty="0"/>
              <a:t>particularly to address and reduce disparities in opportunities and outcomes between student groups indicated by the California School Dashboard (California </a:t>
            </a:r>
            <a:r>
              <a:rPr lang="en-US" i="1" dirty="0"/>
              <a:t>Education Code</a:t>
            </a:r>
            <a:r>
              <a:rPr lang="en-US" dirty="0"/>
              <a:t> [</a:t>
            </a:r>
            <a:r>
              <a:rPr lang="en-US" i="1" dirty="0"/>
              <a:t>EC</a:t>
            </a:r>
            <a:r>
              <a:rPr lang="en-US" dirty="0"/>
              <a:t>] Section 52064[e][1]). Strategic planning that is comprehensive connects budgetary decisions to teaching and learning performance data. LEAs should continually evaluate the hard choices they make about the use of limited resources to meet student and community needs to ensure opportunities and outcomes are improved for all students.</a:t>
            </a:r>
            <a:endParaRPr lang="en-US" dirty="0">
              <a:ea typeface="Calibri"/>
              <a:cs typeface="Calibri"/>
            </a:endParaRPr>
          </a:p>
          <a:p>
            <a:pPr marL="171450" indent="-171450">
              <a:buFont typeface="Arial"/>
              <a:buChar char="•"/>
            </a:pPr>
            <a:r>
              <a:rPr lang="en-US" b="1" dirty="0"/>
              <a:t>Meaningful Engagement of Educational Partners: </a:t>
            </a:r>
            <a:r>
              <a:rPr lang="en-US" dirty="0"/>
              <a:t>The LCAP development process should result in an LCAP that reflects decisions made through meaningful engagement (</a:t>
            </a:r>
            <a:r>
              <a:rPr lang="en-US" i="1" dirty="0"/>
              <a:t>EC</a:t>
            </a:r>
            <a:r>
              <a:rPr lang="en-US" dirty="0"/>
              <a:t> Section 52064[e][1]). Local educational partners possess valuable perspectives and insights about an LEA's programs and services. Effective strategic planning will incorporate these perspectives and insights in order to identify potential goals and actions to be included in the LCAP.</a:t>
            </a:r>
            <a:endParaRPr lang="en-US" dirty="0">
              <a:ea typeface="Calibri"/>
              <a:cs typeface="Calibri"/>
            </a:endParaRPr>
          </a:p>
          <a:p>
            <a:pPr marL="171450" indent="-171450">
              <a:buFont typeface="Arial"/>
              <a:buChar char="•"/>
            </a:pPr>
            <a:r>
              <a:rPr lang="en-US" b="1" dirty="0"/>
              <a:t>Accountability and Compliance:</a:t>
            </a:r>
            <a:r>
              <a:rPr lang="en-US" dirty="0"/>
              <a:t> The LCAP serves an important accountability function because the nature of some LCAP template sections require LEAs to show that they have complied with various requirements specified in the LCFF statutes and regulations, most notably:</a:t>
            </a:r>
            <a:endParaRPr lang="en-US" dirty="0">
              <a:ea typeface="Calibri"/>
              <a:cs typeface="Calibri"/>
            </a:endParaRPr>
          </a:p>
          <a:p>
            <a:pPr marL="628650" lvl="1" indent="-171450">
              <a:buFont typeface="Arial"/>
              <a:buChar char="•"/>
            </a:pPr>
            <a:r>
              <a:rPr lang="en-US" dirty="0"/>
              <a:t>Demonstrating that LEAs are increasing or improving services for foster youth, English learners, including long-term English learners, and low-income students in proportion to the amount of additional funding those students generate under LCFF (</a:t>
            </a:r>
            <a:r>
              <a:rPr lang="en-US" i="1" dirty="0"/>
              <a:t>EC</a:t>
            </a:r>
            <a:r>
              <a:rPr lang="en-US" dirty="0"/>
              <a:t> Section 52064[b][4-6]).</a:t>
            </a:r>
            <a:endParaRPr lang="en-US" dirty="0">
              <a:ea typeface="Calibri"/>
              <a:cs typeface="Calibri"/>
            </a:endParaRPr>
          </a:p>
          <a:p>
            <a:pPr marL="628650" lvl="1" indent="-171450">
              <a:buFont typeface="Arial"/>
              <a:buChar char="•"/>
            </a:pPr>
            <a:r>
              <a:rPr lang="en-US" dirty="0"/>
              <a:t>Establishing goals, supported by actions and related expenditures, that address the statutory priority areas and statutory metrics (</a:t>
            </a:r>
            <a:r>
              <a:rPr lang="en-US" i="1" dirty="0"/>
              <a:t>EC</a:t>
            </a:r>
            <a:r>
              <a:rPr lang="en-US" dirty="0"/>
              <a:t> sections 52064[b][1] and [2]). </a:t>
            </a:r>
            <a:endParaRPr lang="en-US" dirty="0">
              <a:ea typeface="Calibri"/>
              <a:cs typeface="Calibri"/>
            </a:endParaRPr>
          </a:p>
          <a:p>
            <a:pPr marL="1085850" lvl="2" indent="-171450">
              <a:buFont typeface="Arial"/>
              <a:buChar char="•"/>
            </a:pPr>
            <a:r>
              <a:rPr lang="en-US" b="1" dirty="0"/>
              <a:t>NOTE:</a:t>
            </a:r>
            <a:r>
              <a:rPr lang="en-US" dirty="0"/>
              <a:t> As specified in </a:t>
            </a:r>
            <a:r>
              <a:rPr lang="en-US" i="1" dirty="0"/>
              <a:t>EC</a:t>
            </a:r>
            <a:r>
              <a:rPr lang="en-US" dirty="0"/>
              <a:t> Section 62064(b)(1), the LCAP must provide a description of the annual goals, for all pupils and each subgroup of pupils identified pursuant to </a:t>
            </a:r>
            <a:r>
              <a:rPr lang="en-US" i="1" dirty="0"/>
              <a:t>EC </a:t>
            </a:r>
            <a:r>
              <a:rPr lang="en-US" dirty="0"/>
              <a:t>Section 52052, to be achieved for each of the state priorities. Beginning in 2023–24, </a:t>
            </a:r>
            <a:r>
              <a:rPr lang="en-US" i="1" dirty="0"/>
              <a:t>EC</a:t>
            </a:r>
            <a:r>
              <a:rPr lang="en-US" dirty="0"/>
              <a:t> Section 52052 identifies long-term English learners as a separate and distinct pupil subgroup with a numerical significance at 15 students.</a:t>
            </a:r>
            <a:endParaRPr lang="en-US" dirty="0">
              <a:ea typeface="Calibri"/>
              <a:cs typeface="Calibri"/>
            </a:endParaRPr>
          </a:p>
          <a:p>
            <a:pPr marL="628650" lvl="1" indent="-171450">
              <a:buFont typeface="Arial"/>
              <a:buChar char="•"/>
            </a:pPr>
            <a:r>
              <a:rPr lang="en-US" dirty="0"/>
              <a:t>Annually reviewing and updating the LCAP to reflect progress toward the goals (</a:t>
            </a:r>
            <a:r>
              <a:rPr lang="en-US" i="1" dirty="0"/>
              <a:t>EC</a:t>
            </a:r>
            <a:r>
              <a:rPr lang="en-US" dirty="0"/>
              <a:t> Section 52064[b][7]).</a:t>
            </a:r>
            <a:endParaRPr lang="en-US" dirty="0">
              <a:ea typeface="Calibri"/>
              <a:cs typeface="Calibri"/>
            </a:endParaRPr>
          </a:p>
          <a:p>
            <a:pPr marL="628650" lvl="1" indent="-171450">
              <a:buFont typeface="Arial"/>
              <a:buChar char="•"/>
            </a:pPr>
            <a:r>
              <a:rPr lang="en-US" dirty="0"/>
              <a:t>Ensuring that all increases attributable to supplemental and concentration grant calculations, including concentration grant add-on funding and/or LCFF carryover, are reflected in the LCAP (</a:t>
            </a:r>
            <a:r>
              <a:rPr lang="en-US" i="1" dirty="0"/>
              <a:t>EC</a:t>
            </a:r>
            <a:r>
              <a:rPr lang="en-US" dirty="0"/>
              <a:t> sections 52064[b][6], [8], and [11]).</a:t>
            </a:r>
          </a:p>
        </p:txBody>
      </p:sp>
      <p:sp>
        <p:nvSpPr>
          <p:cNvPr id="4" name="Slide Number Placeholder 3"/>
          <p:cNvSpPr>
            <a:spLocks noGrp="1"/>
          </p:cNvSpPr>
          <p:nvPr>
            <p:ph type="sldNum" sz="quarter" idx="5"/>
          </p:nvPr>
        </p:nvSpPr>
        <p:spPr/>
        <p:txBody>
          <a:bodyPr/>
          <a:lstStyle/>
          <a:p>
            <a:fld id="{C4DE2599-B6DD-4604-94C4-ECDEF8D6962A}" type="slidenum">
              <a:rPr lang="en-US" smtClean="0"/>
              <a:t>7</a:t>
            </a:fld>
            <a:endParaRPr lang="en-US"/>
          </a:p>
        </p:txBody>
      </p:sp>
    </p:spTree>
    <p:extLst>
      <p:ext uri="{BB962C8B-B14F-4D97-AF65-F5344CB8AC3E}">
        <p14:creationId xmlns:p14="http://schemas.microsoft.com/office/powerpoint/2010/main" val="1090004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C4DE2599-B6DD-4604-94C4-ECDEF8D6962A}" type="slidenum">
              <a:rPr lang="en-US" smtClean="0"/>
              <a:t>33</a:t>
            </a:fld>
            <a:endParaRPr lang="en-US"/>
          </a:p>
        </p:txBody>
      </p:sp>
    </p:spTree>
    <p:extLst>
      <p:ext uri="{BB962C8B-B14F-4D97-AF65-F5344CB8AC3E}">
        <p14:creationId xmlns:p14="http://schemas.microsoft.com/office/powerpoint/2010/main" val="31972468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Option 1">
    <p:spTree>
      <p:nvGrpSpPr>
        <p:cNvPr id="1" name=""/>
        <p:cNvGrpSpPr/>
        <p:nvPr/>
      </p:nvGrpSpPr>
      <p:grpSpPr>
        <a:xfrm>
          <a:off x="0" y="0"/>
          <a:ext cx="0" cy="0"/>
          <a:chOff x="0" y="0"/>
          <a:chExt cx="0" cy="0"/>
        </a:xfrm>
      </p:grpSpPr>
      <p:sp>
        <p:nvSpPr>
          <p:cNvPr id="7" name="Rectangle 6"/>
          <p:cNvSpPr/>
          <p:nvPr/>
        </p:nvSpPr>
        <p:spPr>
          <a:xfrm>
            <a:off x="3175" y="6418741"/>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0" y="635096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Rectangle 12"/>
          <p:cNvSpPr/>
          <p:nvPr userDrawn="1"/>
        </p:nvSpPr>
        <p:spPr>
          <a:xfrm>
            <a:off x="1097280" y="6506339"/>
            <a:ext cx="9985898" cy="261610"/>
          </a:xfrm>
          <a:prstGeom prst="rect">
            <a:avLst/>
          </a:prstGeom>
        </p:spPr>
        <p:txBody>
          <a:bodyPr wrap="square">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0" lang="en-US" altLang="en-US" sz="1100" b="1"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a:t>
            </a: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State Superintendent of Public Instruction				        California Department of Education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
        <p:nvSpPr>
          <p:cNvPr id="5" name="Content Placeholder 4">
            <a:extLst>
              <a:ext uri="{FF2B5EF4-FFF2-40B4-BE49-F238E27FC236}">
                <a16:creationId xmlns:a16="http://schemas.microsoft.com/office/drawing/2014/main" id="{C5DBE4F4-CB26-F98C-D785-B8AC0E54ECE5}"/>
              </a:ext>
            </a:extLst>
          </p:cNvPr>
          <p:cNvSpPr>
            <a:spLocks noGrp="1"/>
          </p:cNvSpPr>
          <p:nvPr>
            <p:ph sz="quarter" idx="10"/>
          </p:nvPr>
        </p:nvSpPr>
        <p:spPr>
          <a:xfrm>
            <a:off x="1096963" y="4473575"/>
            <a:ext cx="10058400" cy="14970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7807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964A3-A7E7-1956-860A-E796C9F343DE}"/>
              </a:ext>
            </a:extLst>
          </p:cNvPr>
          <p:cNvSpPr>
            <a:spLocks noGrp="1"/>
          </p:cNvSpPr>
          <p:nvPr>
            <p:ph type="title"/>
          </p:nvPr>
        </p:nvSpPr>
        <p:spPr>
          <a:xfrm>
            <a:off x="1097280" y="286604"/>
            <a:ext cx="10058400" cy="987026"/>
          </a:xfrm>
        </p:spPr>
        <p:txBody>
          <a:bodyPr/>
          <a:lstStyle/>
          <a:p>
            <a:r>
              <a:rPr lang="en-US" dirty="0"/>
              <a:t>Click to edit Master title style</a:t>
            </a:r>
          </a:p>
        </p:txBody>
      </p:sp>
      <p:sp>
        <p:nvSpPr>
          <p:cNvPr id="7" name="Content Placeholder 6">
            <a:extLst>
              <a:ext uri="{FF2B5EF4-FFF2-40B4-BE49-F238E27FC236}">
                <a16:creationId xmlns:a16="http://schemas.microsoft.com/office/drawing/2014/main" id="{FD7577A8-F0C2-FD07-6DBB-FFDC9525FE65}"/>
              </a:ext>
            </a:extLst>
          </p:cNvPr>
          <p:cNvSpPr>
            <a:spLocks noGrp="1"/>
          </p:cNvSpPr>
          <p:nvPr>
            <p:ph sz="quarter" idx="13"/>
          </p:nvPr>
        </p:nvSpPr>
        <p:spPr>
          <a:xfrm>
            <a:off x="1096963" y="1893888"/>
            <a:ext cx="2576512" cy="1698625"/>
          </a:xfrm>
        </p:spPr>
        <p:txBody>
          <a:bodyPr/>
          <a:lstStyle>
            <a:lvl1pPr>
              <a:defRPr baseline="0"/>
            </a:lvl1pPr>
            <a:lvl2pPr>
              <a:defRPr baseline="0"/>
            </a:lvl2pPr>
            <a:lvl3pPr>
              <a:defRPr baseline="0"/>
            </a:lvl3pPr>
            <a:lvl4pPr>
              <a:defRPr baseline="0"/>
            </a:lvl4pPr>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a:extLst>
              <a:ext uri="{FF2B5EF4-FFF2-40B4-BE49-F238E27FC236}">
                <a16:creationId xmlns:a16="http://schemas.microsoft.com/office/drawing/2014/main" id="{AE8327E8-FD44-3A27-DD44-AA07AD8842C8}"/>
              </a:ext>
            </a:extLst>
          </p:cNvPr>
          <p:cNvSpPr>
            <a:spLocks noGrp="1"/>
          </p:cNvSpPr>
          <p:nvPr>
            <p:ph sz="quarter" idx="14"/>
          </p:nvPr>
        </p:nvSpPr>
        <p:spPr>
          <a:xfrm>
            <a:off x="4164013" y="1893888"/>
            <a:ext cx="3003550" cy="1698625"/>
          </a:xfrm>
        </p:spPr>
        <p:txBody>
          <a:bodyPr/>
          <a:lstStyle>
            <a:lvl1pPr>
              <a:defRPr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D0222A44-7DB3-3558-847C-3E71E34BD046}"/>
              </a:ext>
            </a:extLst>
          </p:cNvPr>
          <p:cNvSpPr>
            <a:spLocks noGrp="1"/>
          </p:cNvSpPr>
          <p:nvPr>
            <p:ph sz="quarter" idx="15"/>
          </p:nvPr>
        </p:nvSpPr>
        <p:spPr>
          <a:xfrm>
            <a:off x="8066088" y="1893888"/>
            <a:ext cx="3003550" cy="16986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a:extLst>
              <a:ext uri="{FF2B5EF4-FFF2-40B4-BE49-F238E27FC236}">
                <a16:creationId xmlns:a16="http://schemas.microsoft.com/office/drawing/2014/main" id="{74153F30-94ED-7A23-5CE0-DE569175BD88}"/>
              </a:ext>
            </a:extLst>
          </p:cNvPr>
          <p:cNvSpPr>
            <a:spLocks noGrp="1"/>
          </p:cNvSpPr>
          <p:nvPr>
            <p:ph sz="quarter" idx="16"/>
          </p:nvPr>
        </p:nvSpPr>
        <p:spPr>
          <a:xfrm>
            <a:off x="1096963" y="3935413"/>
            <a:ext cx="2576512" cy="2171700"/>
          </a:xfrm>
        </p:spPr>
        <p:txBody>
          <a:bodyPr/>
          <a:lstStyle>
            <a:lvl1pPr>
              <a:defRPr baseline="0"/>
            </a:lvl1pPr>
            <a:lvl2pPr>
              <a:defRPr baseline="0"/>
            </a:lvl2pPr>
            <a:lvl3pPr>
              <a:defRPr baseline="0"/>
            </a:lvl3pPr>
            <a:lvl4pPr>
              <a:defRPr baseline="0"/>
            </a:lvl4pPr>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14">
            <a:extLst>
              <a:ext uri="{FF2B5EF4-FFF2-40B4-BE49-F238E27FC236}">
                <a16:creationId xmlns:a16="http://schemas.microsoft.com/office/drawing/2014/main" id="{326E474C-536D-793C-6BE5-B835450B524E}"/>
              </a:ext>
            </a:extLst>
          </p:cNvPr>
          <p:cNvSpPr>
            <a:spLocks noGrp="1"/>
          </p:cNvSpPr>
          <p:nvPr>
            <p:ph sz="quarter" idx="17"/>
          </p:nvPr>
        </p:nvSpPr>
        <p:spPr>
          <a:xfrm>
            <a:off x="4164013" y="3935413"/>
            <a:ext cx="3003550" cy="2171700"/>
          </a:xfrm>
        </p:spPr>
        <p:txBody>
          <a:bodyPr/>
          <a:lstStyle>
            <a:lvl1pPr>
              <a:defRPr baseline="0"/>
            </a:lvl1pPr>
            <a:lvl2pPr>
              <a:defRPr baseline="0"/>
            </a:lvl2pPr>
            <a:lvl3pPr>
              <a:defRPr baseline="0"/>
            </a:lvl3pPr>
            <a:lvl4pPr>
              <a:defRPr baseline="0"/>
            </a:lvl4pPr>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16">
            <a:extLst>
              <a:ext uri="{FF2B5EF4-FFF2-40B4-BE49-F238E27FC236}">
                <a16:creationId xmlns:a16="http://schemas.microsoft.com/office/drawing/2014/main" id="{1FB49656-E7FA-F6BB-D8FB-28A777DFFBE9}"/>
              </a:ext>
            </a:extLst>
          </p:cNvPr>
          <p:cNvSpPr>
            <a:spLocks noGrp="1"/>
          </p:cNvSpPr>
          <p:nvPr>
            <p:ph sz="quarter" idx="18"/>
          </p:nvPr>
        </p:nvSpPr>
        <p:spPr>
          <a:xfrm>
            <a:off x="8066088" y="3935413"/>
            <a:ext cx="3003550" cy="2171700"/>
          </a:xfrm>
        </p:spPr>
        <p:txBody>
          <a:bodyPr/>
          <a:lstStyle>
            <a:lvl1pPr>
              <a:defRPr baseline="0"/>
            </a:lvl1pPr>
            <a:lvl2pPr>
              <a:defRPr baseline="0"/>
            </a:lvl2pPr>
            <a:lvl3pPr>
              <a:defRPr baseline="0"/>
            </a:lvl3pPr>
            <a:lvl4pPr>
              <a:defRPr baseline="0"/>
            </a:lvl4pPr>
            <a:lvl5pPr>
              <a:defRPr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a:extLst>
              <a:ext uri="{FF2B5EF4-FFF2-40B4-BE49-F238E27FC236}">
                <a16:creationId xmlns:a16="http://schemas.microsoft.com/office/drawing/2014/main" id="{593E1C95-00FB-63AE-1E15-5DC2554F61DD}"/>
              </a:ext>
            </a:extLst>
          </p:cNvPr>
          <p:cNvSpPr>
            <a:spLocks noGrp="1"/>
          </p:cNvSpPr>
          <p:nvPr>
            <p:ph type="sldNum" sz="quarter" idx="12"/>
          </p:nvPr>
        </p:nvSpPr>
        <p:spPr>
          <a:xfrm>
            <a:off x="9825629" y="6431189"/>
            <a:ext cx="1312025" cy="426811"/>
          </a:xfrm>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1847983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December 4, 2025</a:t>
            </a:r>
          </a:p>
        </p:txBody>
      </p:sp>
      <p:sp>
        <p:nvSpPr>
          <p:cNvPr id="4" name="Footer Placeholder 3"/>
          <p:cNvSpPr>
            <a:spLocks noGrp="1"/>
          </p:cNvSpPr>
          <p:nvPr>
            <p:ph type="ftr" sz="quarter" idx="11"/>
          </p:nvPr>
        </p:nvSpPr>
        <p:spPr/>
        <p:txBody>
          <a:bodyPr/>
          <a:lstStyle/>
          <a:p>
            <a:r>
              <a:rPr lang="en-US"/>
              <a:t>California Department of Education</a:t>
            </a:r>
          </a:p>
        </p:txBody>
      </p:sp>
      <p:sp>
        <p:nvSpPr>
          <p:cNvPr id="5" name="Slide Number Placeholder 4"/>
          <p:cNvSpPr>
            <a:spLocks noGrp="1"/>
          </p:cNvSpPr>
          <p:nvPr>
            <p:ph type="sldNum" sz="quarter" idx="12"/>
          </p:nvPr>
        </p:nvSpPr>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2719227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sz="2400">
                <a:solidFill>
                  <a:schemeClr val="tx2"/>
                </a:solidFill>
              </a:defRPr>
            </a:lvl1pPr>
          </a:lstStyle>
          <a:p>
            <a:fld id="{1E47FE53-EBF0-4DA7-9D9D-CC1C3A20F3CB}" type="slidenum">
              <a:rPr lang="en-US" smtClean="0"/>
              <a:pPr/>
              <a:t>‹#›</a:t>
            </a:fld>
            <a:endParaRPr lang="en-US" sz="2400" dirty="0"/>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55974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282633" y="374073"/>
            <a:ext cx="3507971" cy="2506286"/>
          </a:xfrm>
        </p:spPr>
        <p:txBody>
          <a:bodyPr anchor="b">
            <a:norm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282633" y="2926080"/>
            <a:ext cx="3507971"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272741" y="374073"/>
            <a:ext cx="7631083" cy="59311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z="2400">
                <a:solidFill>
                  <a:schemeClr val="tx2"/>
                </a:solidFill>
              </a:defRPr>
            </a:lvl1pPr>
          </a:lstStyle>
          <a:p>
            <a:fld id="{1E47FE53-EBF0-4DA7-9D9D-CC1C3A20F3CB}" type="slidenum">
              <a:rPr lang="en-US" smtClean="0"/>
              <a:pPr/>
              <a:t>‹#›</a:t>
            </a:fld>
            <a:endParaRPr lang="en-US" sz="2400" dirty="0"/>
          </a:p>
        </p:txBody>
      </p:sp>
      <p:pic>
        <p:nvPicPr>
          <p:cNvPr id="12" name="Picture 11"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55974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04F3C93-C085-8A47-9A2A-6AD3F3D69F4E}"/>
              </a:ext>
            </a:extLst>
          </p:cNvPr>
          <p:cNvCxnSpPr>
            <a:cxnSpLocks/>
          </p:cNvCxnSpPr>
          <p:nvPr userDrawn="1"/>
        </p:nvCxnSpPr>
        <p:spPr>
          <a:xfrm flipH="1">
            <a:off x="10177670" y="0"/>
            <a:ext cx="478829" cy="1858457"/>
          </a:xfrm>
          <a:prstGeom prst="line">
            <a:avLst/>
          </a:prstGeom>
          <a:ln w="95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itle 10">
            <a:extLst>
              <a:ext uri="{FF2B5EF4-FFF2-40B4-BE49-F238E27FC236}">
                <a16:creationId xmlns:a16="http://schemas.microsoft.com/office/drawing/2014/main" id="{941283B3-F5BE-4FDF-829D-D1BE17F71653}"/>
              </a:ext>
            </a:extLst>
          </p:cNvPr>
          <p:cNvSpPr>
            <a:spLocks noGrp="1"/>
          </p:cNvSpPr>
          <p:nvPr>
            <p:ph type="ctrTitle"/>
          </p:nvPr>
        </p:nvSpPr>
        <p:spPr>
          <a:xfrm>
            <a:off x="381000" y="353427"/>
            <a:ext cx="11429999" cy="1198179"/>
          </a:xfrm>
          <a:custGeom>
            <a:avLst/>
            <a:gdLst>
              <a:gd name="connsiteX0" fmla="*/ 0 w 6192892"/>
              <a:gd name="connsiteY0" fmla="*/ 0 h 1198179"/>
              <a:gd name="connsiteX1" fmla="*/ 6192892 w 6192892"/>
              <a:gd name="connsiteY1" fmla="*/ 0 h 1198179"/>
              <a:gd name="connsiteX2" fmla="*/ 5947075 w 6192892"/>
              <a:gd name="connsiteY2" fmla="*/ 1198179 h 1198179"/>
              <a:gd name="connsiteX3" fmla="*/ 0 w 6192892"/>
              <a:gd name="connsiteY3" fmla="*/ 1198179 h 1198179"/>
            </a:gdLst>
            <a:ahLst/>
            <a:cxnLst>
              <a:cxn ang="0">
                <a:pos x="connsiteX0" y="connsiteY0"/>
              </a:cxn>
              <a:cxn ang="0">
                <a:pos x="connsiteX1" y="connsiteY1"/>
              </a:cxn>
              <a:cxn ang="0">
                <a:pos x="connsiteX2" y="connsiteY2"/>
              </a:cxn>
              <a:cxn ang="0">
                <a:pos x="connsiteX3" y="connsiteY3"/>
              </a:cxn>
            </a:cxnLst>
            <a:rect l="l" t="t" r="r" b="b"/>
            <a:pathLst>
              <a:path w="6192892" h="1198179">
                <a:moveTo>
                  <a:pt x="0" y="0"/>
                </a:moveTo>
                <a:lnTo>
                  <a:pt x="6192892" y="0"/>
                </a:lnTo>
                <a:lnTo>
                  <a:pt x="5947075" y="1198179"/>
                </a:lnTo>
                <a:lnTo>
                  <a:pt x="0" y="1198179"/>
                </a:lnTo>
                <a:close/>
              </a:path>
            </a:pathLst>
          </a:custGeom>
          <a:solidFill>
            <a:schemeClr val="accent2"/>
          </a:solidFill>
        </p:spPr>
        <p:txBody>
          <a:bodyPr wrap="square" lIns="320040" anchor="ctr">
            <a:noAutofit/>
          </a:bodyPr>
          <a:lstStyle>
            <a:lvl1pPr algn="l">
              <a:defRPr sz="4000" cap="all" spc="300" baseline="0">
                <a:solidFill>
                  <a:schemeClr val="bg1"/>
                </a:solidFill>
                <a:latin typeface="Bahnschrift" panose="020B0502040204020203" pitchFamily="34" charset="0"/>
              </a:defRPr>
            </a:lvl1pPr>
          </a:lstStyle>
          <a:p>
            <a:r>
              <a:rPr lang="en-US"/>
              <a:t>Click to edit Master title style</a:t>
            </a:r>
          </a:p>
        </p:txBody>
      </p:sp>
      <p:sp>
        <p:nvSpPr>
          <p:cNvPr id="17" name="Content Placeholder 16">
            <a:extLst>
              <a:ext uri="{FF2B5EF4-FFF2-40B4-BE49-F238E27FC236}">
                <a16:creationId xmlns:a16="http://schemas.microsoft.com/office/drawing/2014/main" id="{5D8D975D-D1D9-48FF-8624-C337B170B6F0}"/>
              </a:ext>
            </a:extLst>
          </p:cNvPr>
          <p:cNvSpPr>
            <a:spLocks noGrp="1"/>
          </p:cNvSpPr>
          <p:nvPr>
            <p:ph sz="quarter" idx="13"/>
          </p:nvPr>
        </p:nvSpPr>
        <p:spPr>
          <a:xfrm>
            <a:off x="381000" y="1703388"/>
            <a:ext cx="11430000" cy="450118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6">
            <a:extLst>
              <a:ext uri="{FF2B5EF4-FFF2-40B4-BE49-F238E27FC236}">
                <a16:creationId xmlns:a16="http://schemas.microsoft.com/office/drawing/2014/main" id="{BC536180-07E3-0112-BDCE-A3632D6AE671}"/>
              </a:ext>
            </a:extLst>
          </p:cNvPr>
          <p:cNvSpPr>
            <a:spLocks noGrp="1"/>
          </p:cNvSpPr>
          <p:nvPr>
            <p:ph type="dt" sz="half" idx="10"/>
          </p:nvPr>
        </p:nvSpPr>
        <p:spPr>
          <a:xfrm>
            <a:off x="1097280" y="6459785"/>
            <a:ext cx="2472271" cy="365125"/>
          </a:xfrm>
        </p:spPr>
        <p:txBody>
          <a:bodyPr/>
          <a:lstStyle/>
          <a:p>
            <a:r>
              <a:rPr lang="en-US"/>
              <a:t>December 4, 2025</a:t>
            </a:r>
          </a:p>
        </p:txBody>
      </p:sp>
      <p:sp>
        <p:nvSpPr>
          <p:cNvPr id="3" name="Footer Placeholder 7">
            <a:extLst>
              <a:ext uri="{FF2B5EF4-FFF2-40B4-BE49-F238E27FC236}">
                <a16:creationId xmlns:a16="http://schemas.microsoft.com/office/drawing/2014/main" id="{3EF18308-7E0B-24D3-16D2-5BF0DEE5137B}"/>
              </a:ext>
            </a:extLst>
          </p:cNvPr>
          <p:cNvSpPr>
            <a:spLocks noGrp="1"/>
          </p:cNvSpPr>
          <p:nvPr>
            <p:ph type="ftr" sz="quarter" idx="11"/>
          </p:nvPr>
        </p:nvSpPr>
        <p:spPr>
          <a:xfrm>
            <a:off x="3686185" y="6459785"/>
            <a:ext cx="4822804" cy="365125"/>
          </a:xfrm>
        </p:spPr>
        <p:txBody>
          <a:bodyPr/>
          <a:lstStyle/>
          <a:p>
            <a:r>
              <a:rPr lang="en-US"/>
              <a:t>California Department of Education</a:t>
            </a:r>
          </a:p>
        </p:txBody>
      </p:sp>
      <p:sp>
        <p:nvSpPr>
          <p:cNvPr id="5" name="Slide Number Placeholder 8">
            <a:extLst>
              <a:ext uri="{FF2B5EF4-FFF2-40B4-BE49-F238E27FC236}">
                <a16:creationId xmlns:a16="http://schemas.microsoft.com/office/drawing/2014/main" id="{67D132DC-3D20-46F5-AF49-5BA0614713B9}"/>
              </a:ext>
            </a:extLst>
          </p:cNvPr>
          <p:cNvSpPr>
            <a:spLocks noGrp="1"/>
          </p:cNvSpPr>
          <p:nvPr>
            <p:ph type="sldNum" sz="quarter" idx="12"/>
          </p:nvPr>
        </p:nvSpPr>
        <p:spPr>
          <a:xfrm>
            <a:off x="9825629" y="6431189"/>
            <a:ext cx="1312025" cy="365125"/>
          </a:xfrm>
        </p:spPr>
        <p:txBody>
          <a:bodyPr/>
          <a:lstStyle/>
          <a:p>
            <a:fld id="{1E47FE53-EBF0-4DA7-9D9D-CC1C3A20F3CB}" type="slidenum">
              <a:rPr lang="en-US" smtClean="0"/>
              <a:t>‹#›</a:t>
            </a:fld>
            <a:endParaRPr lang="en-US"/>
          </a:p>
        </p:txBody>
      </p:sp>
    </p:spTree>
    <p:extLst>
      <p:ext uri="{BB962C8B-B14F-4D97-AF65-F5344CB8AC3E}">
        <p14:creationId xmlns:p14="http://schemas.microsoft.com/office/powerpoint/2010/main" val="3025683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Option 2">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pic>
        <p:nvPicPr>
          <p:cNvPr id="12" name="Picture 11"/>
          <p:cNvPicPr>
            <a:picLocks noChangeAspect="1"/>
          </p:cNvPicPr>
          <p:nvPr userDrawn="1"/>
        </p:nvPicPr>
        <p:blipFill rotWithShape="1">
          <a:blip r:embed="rId3" cstate="print">
            <a:extLst>
              <a:ext uri="{28A0092B-C50C-407E-A947-70E740481C1C}">
                <a14:useLocalDpi xmlns:a14="http://schemas.microsoft.com/office/drawing/2010/main" val="0"/>
              </a:ext>
            </a:extLst>
          </a:blip>
          <a:srcRect l="4675"/>
          <a:stretch/>
        </p:blipFill>
        <p:spPr>
          <a:xfrm>
            <a:off x="440575" y="5685855"/>
            <a:ext cx="3333404" cy="666750"/>
          </a:xfrm>
          <a:prstGeom prst="rect">
            <a:avLst/>
          </a:prstGeom>
        </p:spPr>
      </p:pic>
      <p:sp>
        <p:nvSpPr>
          <p:cNvPr id="8" name="Rectangle 7"/>
          <p:cNvSpPr/>
          <p:nvPr/>
        </p:nvSpPr>
        <p:spPr>
          <a:xfrm>
            <a:off x="15" y="6342629"/>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userDrawn="1"/>
        </p:nvSpPr>
        <p:spPr>
          <a:xfrm>
            <a:off x="440575" y="6498595"/>
            <a:ext cx="10642603" cy="261610"/>
          </a:xfrm>
          <a:prstGeom prst="rect">
            <a:avLst/>
          </a:prstGeom>
        </p:spPr>
        <p:txBody>
          <a:bodyPr wrap="square">
            <a:spAutoFit/>
          </a:bodyPr>
          <a:lstStyle/>
          <a:p>
            <a:pPr marL="0" marR="0" lvl="0" indent="0" algn="l" defTabSz="914400" rtl="0" eaLnBrk="0" fontAlgn="base" latinLnBrk="0" hangingPunct="0">
              <a:lnSpc>
                <a:spcPct val="100000"/>
              </a:lnSpc>
              <a:spcBef>
                <a:spcPts val="800"/>
              </a:spcBef>
              <a:spcAft>
                <a:spcPct val="0"/>
              </a:spcAft>
              <a:buClrTx/>
              <a:buSzTx/>
              <a:buFontTx/>
              <a:buNone/>
              <a:tabLst/>
              <a:defRPr/>
            </a:pPr>
            <a:r>
              <a:rPr kumimoji="0" lang="en-US" altLang="en-US" sz="1100" b="0" i="0" u="none" strike="noStrike" kern="1200" cap="none" spc="0" normalizeH="0" baseline="0" noProof="0">
                <a:ln>
                  <a:noFill/>
                </a:ln>
                <a:solidFill>
                  <a:schemeClr val="bg1"/>
                </a:solidFill>
                <a:effectLst/>
                <a:uLnTx/>
                <a:uFillTx/>
                <a:latin typeface="Arial" panose="020B0604020202020204" pitchFamily="34" charset="0"/>
                <a:ea typeface="+mn-ea"/>
                <a:cs typeface="+mn-cs"/>
              </a:rPr>
              <a:t>Tony Thurmond, State Superintendent of Public Instruction</a:t>
            </a:r>
            <a:endParaRPr kumimoji="0" lang="en-US" altLang="en-US" sz="1200" b="1"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22482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ption 3">
    <p:spTree>
      <p:nvGrpSpPr>
        <p:cNvPr id="1" name=""/>
        <p:cNvGrpSpPr/>
        <p:nvPr/>
      </p:nvGrpSpPr>
      <p:grpSpPr>
        <a:xfrm>
          <a:off x="0" y="0"/>
          <a:ext cx="0" cy="0"/>
          <a:chOff x="0" y="0"/>
          <a:chExt cx="0" cy="0"/>
        </a:xfrm>
      </p:grpSpPr>
      <p:sp>
        <p:nvSpPr>
          <p:cNvPr id="16" name="Rectangle 15"/>
          <p:cNvSpPr/>
          <p:nvPr userDrawn="1"/>
        </p:nvSpPr>
        <p:spPr>
          <a:xfrm>
            <a:off x="0" y="0"/>
            <a:ext cx="1886297" cy="6334316"/>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485502" y="758952"/>
            <a:ext cx="9152313"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2485501" y="4455621"/>
            <a:ext cx="9155085"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p:cNvCxnSpPr/>
          <p:nvPr/>
        </p:nvCxnSpPr>
        <p:spPr>
          <a:xfrm>
            <a:off x="2576943" y="4343400"/>
            <a:ext cx="8988371"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4" name="Picture 11" descr="Official Seal of the California Department of Education"/>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5192" y="758952"/>
            <a:ext cx="145415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1"/>
          <p:cNvSpPr>
            <a:spLocks noChangeArrowheads="1"/>
          </p:cNvSpPr>
          <p:nvPr userDrawn="1"/>
        </p:nvSpPr>
        <p:spPr bwMode="auto">
          <a:xfrm>
            <a:off x="101367" y="2298827"/>
            <a:ext cx="1701800" cy="695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panose="02020603050405020304" pitchFamily="18" charset="0"/>
              </a:defRPr>
            </a:lvl1pPr>
            <a:lvl2pPr>
              <a:defRPr sz="2400">
                <a:solidFill>
                  <a:schemeClr val="tx1"/>
                </a:solidFill>
                <a:latin typeface="Times" panose="02020603050405020304" pitchFamily="18" charset="0"/>
              </a:defRPr>
            </a:lvl2pPr>
            <a:lvl3pPr>
              <a:defRPr sz="2400">
                <a:solidFill>
                  <a:schemeClr val="tx1"/>
                </a:solidFill>
                <a:latin typeface="Times" panose="02020603050405020304" pitchFamily="18" charset="0"/>
              </a:defRPr>
            </a:lvl3pPr>
            <a:lvl4pPr>
              <a:defRPr sz="2400">
                <a:solidFill>
                  <a:schemeClr val="tx1"/>
                </a:solidFill>
                <a:latin typeface="Times" panose="02020603050405020304" pitchFamily="18" charset="0"/>
              </a:defRPr>
            </a:lvl4pPr>
            <a:lvl5pPr>
              <a:defRPr sz="2400">
                <a:solidFill>
                  <a:schemeClr val="tx1"/>
                </a:solidFill>
                <a:latin typeface="Times" panose="02020603050405020304" pitchFamily="18" charset="0"/>
              </a:defRPr>
            </a:lvl5pPr>
            <a:lvl6pPr marL="457200" eaLnBrk="0" fontAlgn="base" hangingPunct="0">
              <a:spcBef>
                <a:spcPct val="0"/>
              </a:spcBef>
              <a:spcAft>
                <a:spcPct val="0"/>
              </a:spcAft>
              <a:defRPr sz="2400">
                <a:solidFill>
                  <a:schemeClr val="tx1"/>
                </a:solidFill>
                <a:latin typeface="Times" panose="02020603050405020304" pitchFamily="18" charset="0"/>
              </a:defRPr>
            </a:lvl6pPr>
            <a:lvl7pPr marL="914400" eaLnBrk="0" fontAlgn="base" hangingPunct="0">
              <a:spcBef>
                <a:spcPct val="0"/>
              </a:spcBef>
              <a:spcAft>
                <a:spcPct val="0"/>
              </a:spcAft>
              <a:defRPr sz="2400">
                <a:solidFill>
                  <a:schemeClr val="tx1"/>
                </a:solidFill>
                <a:latin typeface="Times" panose="02020603050405020304" pitchFamily="18" charset="0"/>
              </a:defRPr>
            </a:lvl7pPr>
            <a:lvl8pPr marL="1371600" eaLnBrk="0" fontAlgn="base" hangingPunct="0">
              <a:spcBef>
                <a:spcPct val="0"/>
              </a:spcBef>
              <a:spcAft>
                <a:spcPct val="0"/>
              </a:spcAft>
              <a:defRPr sz="2400">
                <a:solidFill>
                  <a:schemeClr val="tx1"/>
                </a:solidFill>
                <a:latin typeface="Times" panose="02020603050405020304" pitchFamily="18" charset="0"/>
              </a:defRPr>
            </a:lvl8pPr>
            <a:lvl9pPr marL="1828800" eaLnBrk="0" fontAlgn="base" hangingPunct="0">
              <a:spcBef>
                <a:spcPct val="0"/>
              </a:spcBef>
              <a:spcAft>
                <a:spcPct val="0"/>
              </a:spcAft>
              <a:defRPr sz="2400">
                <a:solidFill>
                  <a:schemeClr val="tx1"/>
                </a:solidFill>
                <a:latin typeface="Times" panose="02020603050405020304" pitchFamily="18" charset="0"/>
              </a:defRPr>
            </a:lvl9pPr>
          </a:lstStyle>
          <a:p>
            <a:pPr algn="ctr" eaLnBrk="1" fontAlgn="auto" hangingPunct="1">
              <a:spcBef>
                <a:spcPts val="0"/>
              </a:spcBef>
              <a:spcAft>
                <a:spcPts val="0"/>
              </a:spcAft>
              <a:defRPr/>
            </a:pPr>
            <a:r>
              <a:rPr lang="en-US" altLang="en-US" sz="1200" b="1">
                <a:solidFill>
                  <a:srgbClr val="070C51"/>
                </a:solidFill>
                <a:latin typeface="Arial" panose="020B0604020202020204" pitchFamily="34" charset="0"/>
              </a:rPr>
              <a:t>TONY</a:t>
            </a:r>
            <a:r>
              <a:rPr lang="en-US" altLang="en-US" sz="1200" b="1" baseline="0">
                <a:solidFill>
                  <a:srgbClr val="070C51"/>
                </a:solidFill>
                <a:latin typeface="Arial" panose="020B0604020202020204" pitchFamily="34" charset="0"/>
              </a:rPr>
              <a:t> THURMOND</a:t>
            </a:r>
            <a:br>
              <a:rPr lang="en-US" altLang="en-US" sz="1000" b="1">
                <a:solidFill>
                  <a:srgbClr val="070C51"/>
                </a:solidFill>
                <a:latin typeface="Arial" panose="020B0604020202020204" pitchFamily="34" charset="0"/>
              </a:rPr>
            </a:br>
            <a:r>
              <a:rPr lang="en-US" altLang="en-US" sz="1000">
                <a:solidFill>
                  <a:srgbClr val="070C51"/>
                </a:solidFill>
                <a:latin typeface="Arial" panose="020B0604020202020204" pitchFamily="34" charset="0"/>
              </a:rPr>
              <a:t>State Superintendent </a:t>
            </a:r>
            <a:br>
              <a:rPr lang="en-US" altLang="en-US" sz="1000">
                <a:solidFill>
                  <a:srgbClr val="070C51"/>
                </a:solidFill>
                <a:latin typeface="Arial" panose="020B0604020202020204" pitchFamily="34" charset="0"/>
              </a:rPr>
            </a:br>
            <a:r>
              <a:rPr lang="en-US" altLang="en-US" sz="1000">
                <a:solidFill>
                  <a:srgbClr val="070C51"/>
                </a:solidFill>
                <a:latin typeface="Arial" panose="020B0604020202020204" pitchFamily="34" charset="0"/>
              </a:rPr>
              <a:t>of Public Instruction</a:t>
            </a:r>
            <a:endParaRPr lang="en-US" altLang="en-US" sz="1000">
              <a:solidFill>
                <a:schemeClr val="tx2"/>
              </a:solidFill>
            </a:endParaRPr>
          </a:p>
        </p:txBody>
      </p:sp>
    </p:spTree>
    <p:extLst>
      <p:ext uri="{BB962C8B-B14F-4D97-AF65-F5344CB8AC3E}">
        <p14:creationId xmlns:p14="http://schemas.microsoft.com/office/powerpoint/2010/main" val="992142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825629" y="6456128"/>
            <a:ext cx="1312025" cy="365125"/>
          </a:xfrm>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3969906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26003"/>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11" name="Content Placeholder 10">
            <a:extLst>
              <a:ext uri="{FF2B5EF4-FFF2-40B4-BE49-F238E27FC236}">
                <a16:creationId xmlns:a16="http://schemas.microsoft.com/office/drawing/2014/main" id="{6E699396-566E-2667-C0B2-2B67DA526492}"/>
              </a:ext>
            </a:extLst>
          </p:cNvPr>
          <p:cNvSpPr>
            <a:spLocks noGrp="1"/>
          </p:cNvSpPr>
          <p:nvPr>
            <p:ph sz="quarter" idx="13"/>
          </p:nvPr>
        </p:nvSpPr>
        <p:spPr>
          <a:xfrm>
            <a:off x="1096963" y="4491038"/>
            <a:ext cx="10071100" cy="1095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December 4, 2025</a:t>
            </a:r>
          </a:p>
        </p:txBody>
      </p:sp>
      <p:sp>
        <p:nvSpPr>
          <p:cNvPr id="5" name="Footer Placeholder 4"/>
          <p:cNvSpPr>
            <a:spLocks noGrp="1"/>
          </p:cNvSpPr>
          <p:nvPr>
            <p:ph type="ftr" sz="quarter" idx="11"/>
          </p:nvPr>
        </p:nvSpPr>
        <p:spPr/>
        <p:txBody>
          <a:bodyPr/>
          <a:lstStyle/>
          <a:p>
            <a:r>
              <a:rPr lang="en-US"/>
              <a:t>California Department of Education</a:t>
            </a:r>
          </a:p>
        </p:txBody>
      </p:sp>
      <p:sp>
        <p:nvSpPr>
          <p:cNvPr id="6" name="Slide Number Placeholder 5"/>
          <p:cNvSpPr>
            <a:spLocks noGrp="1"/>
          </p:cNvSpPr>
          <p:nvPr>
            <p:ph type="sldNum" sz="quarter" idx="12"/>
          </p:nvPr>
        </p:nvSpPr>
        <p:spPr/>
        <p:txBody>
          <a:bodyPr/>
          <a:lstStyle/>
          <a:p>
            <a:fld id="{1E47FE53-EBF0-4DA7-9D9D-CC1C3A20F3C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3" name="Picture 12" descr="The Seal of the California Department of Educatio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1882174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Side-by-Sid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3"/>
            <a:ext cx="4937760" cy="4388811"/>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4"/>
            <a:ext cx="4937760" cy="438880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8366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Above and Below">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10058402" cy="2144375"/>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1097278" y="4098483"/>
            <a:ext cx="10058402" cy="2144375"/>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6"/>
          <p:cNvSpPr>
            <a:spLocks noGrp="1"/>
          </p:cNvSpPr>
          <p:nvPr>
            <p:ph type="sldNum" sz="quarter" idx="12"/>
          </p:nvPr>
        </p:nvSpPr>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1291907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350394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350520" y="1791706"/>
            <a:ext cx="3977640"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50520" y="2582334"/>
            <a:ext cx="397764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462534" y="1791706"/>
            <a:ext cx="3690866"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62534" y="2582334"/>
            <a:ext cx="3690866"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0FE861B8-B7D3-4909-A40A-E389DC07AC0B}"/>
              </a:ext>
            </a:extLst>
          </p:cNvPr>
          <p:cNvSpPr>
            <a:spLocks noGrp="1"/>
          </p:cNvSpPr>
          <p:nvPr>
            <p:ph type="body" sz="quarter" idx="13"/>
          </p:nvPr>
        </p:nvSpPr>
        <p:spPr>
          <a:xfrm>
            <a:off x="8287774" y="1791706"/>
            <a:ext cx="3553706" cy="736282"/>
          </a:xfrm>
        </p:spPr>
        <p:txBody>
          <a:bodyPr lIns="91440" rIns="91440" anchor="ctr">
            <a:noAutofit/>
          </a:bodyPr>
          <a:lstStyle>
            <a:lvl1pPr marL="0" indent="0" algn="ctr">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5">
            <a:extLst>
              <a:ext uri="{FF2B5EF4-FFF2-40B4-BE49-F238E27FC236}">
                <a16:creationId xmlns:a16="http://schemas.microsoft.com/office/drawing/2014/main" id="{BAEB4165-2532-4396-8892-A3B85BE16B43}"/>
              </a:ext>
            </a:extLst>
          </p:cNvPr>
          <p:cNvSpPr>
            <a:spLocks noGrp="1"/>
          </p:cNvSpPr>
          <p:nvPr>
            <p:ph sz="quarter" idx="14"/>
          </p:nvPr>
        </p:nvSpPr>
        <p:spPr>
          <a:xfrm>
            <a:off x="8287774" y="2582334"/>
            <a:ext cx="3553706"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sz="2400"/>
            </a:lvl1pPr>
          </a:lstStyle>
          <a:p>
            <a:fld id="{1E47FE53-EBF0-4DA7-9D9D-CC1C3A20F3CB}" type="slidenum">
              <a:rPr lang="en-US" smtClean="0"/>
              <a:pPr/>
              <a:t>‹#›</a:t>
            </a:fld>
            <a:endParaRPr lang="en-US" sz="2400" dirty="0"/>
          </a:p>
        </p:txBody>
      </p:sp>
    </p:spTree>
    <p:extLst>
      <p:ext uri="{BB962C8B-B14F-4D97-AF65-F5344CB8AC3E}">
        <p14:creationId xmlns:p14="http://schemas.microsoft.com/office/powerpoint/2010/main" val="380880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9113"/>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4"/>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3"/>
            <a:ext cx="10058400" cy="4355561"/>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r>
              <a:rPr lang="en-US"/>
              <a:t>December 4, 2025</a:t>
            </a: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California Department of Education</a:t>
            </a:r>
          </a:p>
        </p:txBody>
      </p:sp>
      <p:sp>
        <p:nvSpPr>
          <p:cNvPr id="6" name="Slide Number Placeholder 5"/>
          <p:cNvSpPr>
            <a:spLocks noGrp="1"/>
          </p:cNvSpPr>
          <p:nvPr>
            <p:ph type="sldNum" sz="quarter" idx="4"/>
          </p:nvPr>
        </p:nvSpPr>
        <p:spPr>
          <a:xfrm>
            <a:off x="9825629" y="6431189"/>
            <a:ext cx="1312025" cy="365125"/>
          </a:xfrm>
          <a:prstGeom prst="rect">
            <a:avLst/>
          </a:prstGeom>
        </p:spPr>
        <p:txBody>
          <a:bodyPr vert="horz" lIns="91440" tIns="45720" rIns="91440" bIns="45720" rtlCol="0" anchor="ctr"/>
          <a:lstStyle>
            <a:lvl1pPr algn="r">
              <a:defRPr sz="900">
                <a:solidFill>
                  <a:srgbClr val="FFFFFF"/>
                </a:solidFill>
              </a:defRPr>
            </a:lvl1pPr>
          </a:lstStyle>
          <a:p>
            <a:fld id="{1E47FE53-EBF0-4DA7-9D9D-CC1C3A20F3CB}"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The Seal of the California Department of Education"/>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1167569" y="6435367"/>
            <a:ext cx="406810" cy="403555"/>
          </a:xfrm>
          <a:prstGeom prst="rect">
            <a:avLst/>
          </a:prstGeom>
        </p:spPr>
      </p:pic>
    </p:spTree>
    <p:extLst>
      <p:ext uri="{BB962C8B-B14F-4D97-AF65-F5344CB8AC3E}">
        <p14:creationId xmlns:p14="http://schemas.microsoft.com/office/powerpoint/2010/main" val="3240565278"/>
      </p:ext>
    </p:extLst>
  </p:cSld>
  <p:clrMap bg1="lt1" tx1="dk1" bg2="lt2" tx2="dk2" accent1="accent1" accent2="accent2" accent3="accent3" accent4="accent4" accent5="accent5" accent6="accent6" hlink="hlink" folHlink="folHlink"/>
  <p:sldLayoutIdLst>
    <p:sldLayoutId id="2147483701" r:id="rId1"/>
    <p:sldLayoutId id="2147483690" r:id="rId2"/>
    <p:sldLayoutId id="2147483700" r:id="rId3"/>
    <p:sldLayoutId id="2147483691" r:id="rId4"/>
    <p:sldLayoutId id="2147483692" r:id="rId5"/>
    <p:sldLayoutId id="2147483693" r:id="rId6"/>
    <p:sldLayoutId id="2147483699" r:id="rId7"/>
    <p:sldLayoutId id="2147483694" r:id="rId8"/>
    <p:sldLayoutId id="2147483702" r:id="rId9"/>
    <p:sldLayoutId id="2147483752" r:id="rId10"/>
    <p:sldLayoutId id="2147483695" r:id="rId11"/>
    <p:sldLayoutId id="2147483750" r:id="rId12"/>
    <p:sldLayoutId id="2147483697" r:id="rId13"/>
    <p:sldLayoutId id="2147483751" r:id="rId14"/>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76213" indent="-176213" algn="l" defTabSz="914400" rtl="0" eaLnBrk="1" latinLnBrk="0" hangingPunct="1">
        <a:lnSpc>
          <a:spcPct val="90000"/>
        </a:lnSpc>
        <a:spcBef>
          <a:spcPts val="1200"/>
        </a:spcBef>
        <a:spcAft>
          <a:spcPts val="200"/>
        </a:spcAft>
        <a:buClrTx/>
        <a:buSzPct val="100000"/>
        <a:buFont typeface="Arial" panose="020B0604020202020204" pitchFamily="34" charset="0"/>
        <a:buChar char="•"/>
        <a:defRPr sz="2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Tx/>
        <a:buFont typeface="Calibri" pitchFamily="34" charset="0"/>
        <a:buChar char="◦"/>
        <a:defRPr sz="2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www.cde.ca.gov/fg/aa/lc/tuesdaysat2.asp"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cde.ca.gov/re/lc/documents/budgetoverviewparent.xlsx"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hyperlink" Target="https://www.cde.ca.gov/re/lc/documents/coebudgetoverviewparent2025.xlsx" TargetMode="External"/><Relationship Id="rId5" Type="http://schemas.openxmlformats.org/officeDocument/2006/relationships/hyperlink" Target="https://www.cde.ca.gov/re/lc/documents/lcapactiontables2024.xlsx" TargetMode="External"/><Relationship Id="rId4" Type="http://schemas.openxmlformats.org/officeDocument/2006/relationships/hyperlink" Target="https://www.cde.ca.gov/re/lc/documents/adoptedlcaptemplate2025.docx"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hyperlink" Target="https://systemofsupport.org/posts/2024/09/lrebg/" TargetMode="External"/><Relationship Id="rId2" Type="http://schemas.openxmlformats.org/officeDocument/2006/relationships/hyperlink" Target="https://sites.google.com/ccee-network.org/lcapresourcehub/home/informing-lcaps#h.955gp642p69q" TargetMode="Externa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hyperlink" Target="https://www.cde.ca.gov/fg/aa/lc/tuesdaysat2.asp" TargetMode="Externa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https://www.cde.ca.gov/fg/aa/lc/tuesdaysat2.asp" TargetMode="External"/><Relationship Id="rId2" Type="http://schemas.openxmlformats.org/officeDocument/2006/relationships/hyperlink" Target="mailto:LCFF@cde.ca.gov" TargetMode="Externa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514E5-A4C6-E19C-2853-924D487B9266}"/>
              </a:ext>
            </a:extLst>
          </p:cNvPr>
          <p:cNvSpPr>
            <a:spLocks noGrp="1"/>
          </p:cNvSpPr>
          <p:nvPr>
            <p:ph type="ctrTitle"/>
          </p:nvPr>
        </p:nvSpPr>
        <p:spPr/>
        <p:txBody>
          <a:bodyPr/>
          <a:lstStyle/>
          <a:p>
            <a:r>
              <a:rPr lang="en-US" dirty="0"/>
              <a:t>Goal Analysis</a:t>
            </a:r>
          </a:p>
        </p:txBody>
      </p:sp>
      <p:sp>
        <p:nvSpPr>
          <p:cNvPr id="3" name="Content Placeholder 2">
            <a:extLst>
              <a:ext uri="{FF2B5EF4-FFF2-40B4-BE49-F238E27FC236}">
                <a16:creationId xmlns:a16="http://schemas.microsoft.com/office/drawing/2014/main" id="{965049C4-1026-0A57-03E7-F66B04AB3F7A}"/>
              </a:ext>
            </a:extLst>
          </p:cNvPr>
          <p:cNvSpPr>
            <a:spLocks noGrp="1"/>
          </p:cNvSpPr>
          <p:nvPr>
            <p:ph sz="quarter" idx="10"/>
          </p:nvPr>
        </p:nvSpPr>
        <p:spPr/>
        <p:txBody>
          <a:bodyPr/>
          <a:lstStyle/>
          <a:p>
            <a:pPr marL="0" indent="0">
              <a:spcBef>
                <a:spcPts val="600"/>
              </a:spcBef>
              <a:spcAft>
                <a:spcPts val="0"/>
              </a:spcAft>
              <a:buNone/>
            </a:pPr>
            <a:r>
              <a:rPr lang="en-US" dirty="0">
                <a:solidFill>
                  <a:schemeClr val="tx1">
                    <a:lumMod val="85000"/>
                    <a:lumOff val="15000"/>
                  </a:schemeClr>
                </a:solidFill>
              </a:rPr>
              <a:t>California Department of Education</a:t>
            </a:r>
            <a:endParaRPr lang="en-US" dirty="0">
              <a:solidFill>
                <a:schemeClr val="tx1">
                  <a:lumMod val="85000"/>
                  <a:lumOff val="15000"/>
                </a:schemeClr>
              </a:solidFill>
              <a:cs typeface="Arial"/>
            </a:endParaRPr>
          </a:p>
          <a:p>
            <a:pPr marL="0" indent="0">
              <a:spcBef>
                <a:spcPts val="2400"/>
              </a:spcBef>
              <a:spcAft>
                <a:spcPts val="0"/>
              </a:spcAft>
              <a:buNone/>
            </a:pPr>
            <a:r>
              <a:rPr lang="en-US" dirty="0">
                <a:solidFill>
                  <a:schemeClr val="tx1">
                    <a:lumMod val="85000"/>
                    <a:lumOff val="15000"/>
                  </a:schemeClr>
                </a:solidFill>
              </a:rPr>
              <a:t>December 4, 2025</a:t>
            </a:r>
            <a:endParaRPr lang="en-US" dirty="0">
              <a:solidFill>
                <a:schemeClr val="tx1">
                  <a:lumMod val="85000"/>
                  <a:lumOff val="15000"/>
                </a:schemeClr>
              </a:solidFill>
              <a:cs typeface="Arial"/>
            </a:endParaRPr>
          </a:p>
        </p:txBody>
      </p:sp>
    </p:spTree>
    <p:extLst>
      <p:ext uri="{BB962C8B-B14F-4D97-AF65-F5344CB8AC3E}">
        <p14:creationId xmlns:p14="http://schemas.microsoft.com/office/powerpoint/2010/main" val="3121171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7536B-6022-43B2-25A1-B98FE9A83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D8D841-364C-01C0-4060-00C8675D74CC}"/>
              </a:ext>
            </a:extLst>
          </p:cNvPr>
          <p:cNvSpPr>
            <a:spLocks noGrp="1"/>
          </p:cNvSpPr>
          <p:nvPr>
            <p:ph type="title"/>
          </p:nvPr>
        </p:nvSpPr>
        <p:spPr>
          <a:xfrm>
            <a:off x="1097280" y="286603"/>
            <a:ext cx="10058400" cy="1450757"/>
          </a:xfrm>
        </p:spPr>
        <p:txBody>
          <a:bodyPr/>
          <a:lstStyle/>
          <a:p>
            <a:r>
              <a:rPr lang="en-US" dirty="0"/>
              <a:t>Prompt 1: Instructions</a:t>
            </a:r>
          </a:p>
        </p:txBody>
      </p:sp>
      <p:sp>
        <p:nvSpPr>
          <p:cNvPr id="11" name="Content Placeholder 10">
            <a:extLst>
              <a:ext uri="{FF2B5EF4-FFF2-40B4-BE49-F238E27FC236}">
                <a16:creationId xmlns:a16="http://schemas.microsoft.com/office/drawing/2014/main" id="{C631421D-E50B-9B31-B179-51C5DB940B4B}"/>
              </a:ext>
            </a:extLst>
          </p:cNvPr>
          <p:cNvSpPr>
            <a:spLocks noGrp="1"/>
          </p:cNvSpPr>
          <p:nvPr>
            <p:ph idx="1"/>
          </p:nvPr>
        </p:nvSpPr>
        <p:spPr/>
        <p:txBody>
          <a:bodyPr/>
          <a:lstStyle/>
          <a:p>
            <a:pPr>
              <a:spcBef>
                <a:spcPts val="600"/>
              </a:spcBef>
            </a:pPr>
            <a:r>
              <a:rPr lang="en-US"/>
              <a:t>Instructions:</a:t>
            </a:r>
          </a:p>
          <a:p>
            <a:pPr lvl="1">
              <a:spcBef>
                <a:spcPts val="600"/>
              </a:spcBef>
            </a:pPr>
            <a:r>
              <a:rPr lang="en-US"/>
              <a:t>Describe the overall implementation of the actions to achieve the articulated goal. </a:t>
            </a:r>
          </a:p>
          <a:p>
            <a:pPr lvl="2">
              <a:spcBef>
                <a:spcPts val="600"/>
              </a:spcBef>
            </a:pPr>
            <a:r>
              <a:rPr lang="en-US"/>
              <a:t>Include a discussion of relevant challenges and successes experienced with the implementation process.</a:t>
            </a:r>
          </a:p>
          <a:p>
            <a:pPr lvl="2">
              <a:spcBef>
                <a:spcPts val="600"/>
              </a:spcBef>
            </a:pPr>
            <a:r>
              <a:rPr lang="en-US"/>
              <a:t>This must include any instance where the LEA did not implement a planned action or implemented a planned action in a manner that differs substantively from how it was described in the adopted LCAP.  </a:t>
            </a:r>
          </a:p>
        </p:txBody>
      </p:sp>
      <p:sp>
        <p:nvSpPr>
          <p:cNvPr id="4" name="Slide Number Placeholder 3">
            <a:extLst>
              <a:ext uri="{FF2B5EF4-FFF2-40B4-BE49-F238E27FC236}">
                <a16:creationId xmlns:a16="http://schemas.microsoft.com/office/drawing/2014/main" id="{FA141496-5209-4FE6-CFC1-DAC67072E83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10</a:t>
            </a:fld>
            <a:endParaRPr lang="en-US"/>
          </a:p>
        </p:txBody>
      </p:sp>
    </p:spTree>
    <p:extLst>
      <p:ext uri="{BB962C8B-B14F-4D97-AF65-F5344CB8AC3E}">
        <p14:creationId xmlns:p14="http://schemas.microsoft.com/office/powerpoint/2010/main" val="966628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4AD25-D273-BF72-6CDB-D3B4F43474EF}"/>
              </a:ext>
            </a:extLst>
          </p:cNvPr>
          <p:cNvSpPr>
            <a:spLocks noGrp="1"/>
          </p:cNvSpPr>
          <p:nvPr>
            <p:ph type="title"/>
          </p:nvPr>
        </p:nvSpPr>
        <p:spPr/>
        <p:txBody>
          <a:bodyPr/>
          <a:lstStyle/>
          <a:p>
            <a:r>
              <a:rPr lang="en-US" dirty="0"/>
              <a:t>Prompt 1: Points to Consider</a:t>
            </a:r>
          </a:p>
        </p:txBody>
      </p:sp>
      <p:sp>
        <p:nvSpPr>
          <p:cNvPr id="3" name="Content Placeholder 2">
            <a:extLst>
              <a:ext uri="{FF2B5EF4-FFF2-40B4-BE49-F238E27FC236}">
                <a16:creationId xmlns:a16="http://schemas.microsoft.com/office/drawing/2014/main" id="{DB3D8E65-DAF1-0306-B157-D71E3B4D7E25}"/>
              </a:ext>
            </a:extLst>
          </p:cNvPr>
          <p:cNvSpPr>
            <a:spLocks noGrp="1"/>
          </p:cNvSpPr>
          <p:nvPr>
            <p:ph idx="1"/>
          </p:nvPr>
        </p:nvSpPr>
        <p:spPr/>
        <p:txBody>
          <a:bodyPr/>
          <a:lstStyle/>
          <a:p>
            <a:r>
              <a:rPr lang="en-US" dirty="0"/>
              <a:t>Prompt 1 relates to the programmatic implementation of the actions included in the goal and documents the LEAs implementation for the year.</a:t>
            </a:r>
          </a:p>
          <a:p>
            <a:r>
              <a:rPr lang="en-US" dirty="0"/>
              <a:t>The response must include a discussion of challenges and successes in implementation and must note any actions that were not implemented.</a:t>
            </a:r>
          </a:p>
          <a:p>
            <a:r>
              <a:rPr lang="en-US" dirty="0"/>
              <a:t>If there were no challenges or successes in implementing the goal then that should be called out.</a:t>
            </a:r>
          </a:p>
        </p:txBody>
      </p:sp>
      <p:sp>
        <p:nvSpPr>
          <p:cNvPr id="6" name="Slide Number Placeholder 5">
            <a:extLst>
              <a:ext uri="{FF2B5EF4-FFF2-40B4-BE49-F238E27FC236}">
                <a16:creationId xmlns:a16="http://schemas.microsoft.com/office/drawing/2014/main" id="{53DE923F-F30C-30FF-CFC2-6023C478C600}"/>
              </a:ext>
            </a:extLst>
          </p:cNvPr>
          <p:cNvSpPr>
            <a:spLocks noGrp="1"/>
          </p:cNvSpPr>
          <p:nvPr>
            <p:ph type="sldNum" sz="quarter" idx="12"/>
          </p:nvPr>
        </p:nvSpPr>
        <p:spPr/>
        <p:txBody>
          <a:bodyPr/>
          <a:lstStyle/>
          <a:p>
            <a:fld id="{1E47FE53-EBF0-4DA7-9D9D-CC1C3A20F3CB}" type="slidenum">
              <a:rPr lang="en-US" smtClean="0"/>
              <a:t>11</a:t>
            </a:fld>
            <a:endParaRPr lang="en-US"/>
          </a:p>
        </p:txBody>
      </p:sp>
    </p:spTree>
    <p:extLst>
      <p:ext uri="{BB962C8B-B14F-4D97-AF65-F5344CB8AC3E}">
        <p14:creationId xmlns:p14="http://schemas.microsoft.com/office/powerpoint/2010/main" val="3616089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lstStyle/>
          <a:p>
            <a:r>
              <a:rPr lang="en-US"/>
              <a:t>Prompt 2</a:t>
            </a:r>
          </a:p>
        </p:txBody>
      </p:sp>
      <p:sp>
        <p:nvSpPr>
          <p:cNvPr id="11" name="Content Placeholder 10">
            <a:extLst>
              <a:ext uri="{FF2B5EF4-FFF2-40B4-BE49-F238E27FC236}">
                <a16:creationId xmlns:a16="http://schemas.microsoft.com/office/drawing/2014/main" id="{062923AB-F72F-C8E8-544E-911C7DAA3643}"/>
              </a:ext>
            </a:extLst>
          </p:cNvPr>
          <p:cNvSpPr>
            <a:spLocks noGrp="1"/>
          </p:cNvSpPr>
          <p:nvPr>
            <p:ph idx="1"/>
          </p:nvPr>
        </p:nvSpPr>
        <p:spPr/>
        <p:txBody>
          <a:bodyPr/>
          <a:lstStyle/>
          <a:p>
            <a:r>
              <a:rPr lang="en-US" dirty="0"/>
              <a:t>Prompt: An explanation of material differences between Budgeted Expenditures and Estimated Actual Expenditures and/or Planned Percentages of Improved Services and Estimated Actual Percentages of Improved Services. ​</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12</a:t>
            </a:fld>
            <a:endParaRPr lang="en-US"/>
          </a:p>
        </p:txBody>
      </p:sp>
    </p:spTree>
    <p:extLst>
      <p:ext uri="{BB962C8B-B14F-4D97-AF65-F5344CB8AC3E}">
        <p14:creationId xmlns:p14="http://schemas.microsoft.com/office/powerpoint/2010/main" val="2046145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BA891-762A-920D-A492-DEE81510EE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CD6E65-B2B0-A7DA-9F7C-5B062DC85573}"/>
              </a:ext>
            </a:extLst>
          </p:cNvPr>
          <p:cNvSpPr>
            <a:spLocks noGrp="1"/>
          </p:cNvSpPr>
          <p:nvPr>
            <p:ph type="title"/>
          </p:nvPr>
        </p:nvSpPr>
        <p:spPr>
          <a:xfrm>
            <a:off x="1097280" y="286603"/>
            <a:ext cx="10058400" cy="1450757"/>
          </a:xfrm>
        </p:spPr>
        <p:txBody>
          <a:bodyPr/>
          <a:lstStyle/>
          <a:p>
            <a:r>
              <a:rPr lang="en-US" dirty="0"/>
              <a:t>Prompt 2: Instructions</a:t>
            </a:r>
          </a:p>
        </p:txBody>
      </p:sp>
      <p:sp>
        <p:nvSpPr>
          <p:cNvPr id="11" name="Content Placeholder 10">
            <a:extLst>
              <a:ext uri="{FF2B5EF4-FFF2-40B4-BE49-F238E27FC236}">
                <a16:creationId xmlns:a16="http://schemas.microsoft.com/office/drawing/2014/main" id="{FAAD9561-D5F3-770E-2CE2-0742336A0347}"/>
              </a:ext>
            </a:extLst>
          </p:cNvPr>
          <p:cNvSpPr>
            <a:spLocks noGrp="1"/>
          </p:cNvSpPr>
          <p:nvPr>
            <p:ph idx="1"/>
          </p:nvPr>
        </p:nvSpPr>
        <p:spPr/>
        <p:txBody>
          <a:bodyPr/>
          <a:lstStyle/>
          <a:p>
            <a:r>
              <a:rPr lang="en-US" dirty="0"/>
              <a:t>Instructions:</a:t>
            </a:r>
          </a:p>
          <a:p>
            <a:pPr lvl="1"/>
            <a:r>
              <a:rPr lang="en-US" dirty="0"/>
              <a:t>Explain material differences between Budgeted Expenditures and Estimated Actual Expenditures and between the Planned Percentages of Improved Services and Estimated Actual Percentages of Improved Services, as applicable. Minor variances in expenditures or percentages do not need to be addressed, and a dollar-for-dollar accounting is not required. </a:t>
            </a:r>
          </a:p>
        </p:txBody>
      </p:sp>
      <p:sp>
        <p:nvSpPr>
          <p:cNvPr id="4" name="Slide Number Placeholder 3">
            <a:extLst>
              <a:ext uri="{FF2B5EF4-FFF2-40B4-BE49-F238E27FC236}">
                <a16:creationId xmlns:a16="http://schemas.microsoft.com/office/drawing/2014/main" id="{1FF426EB-7D0C-D55B-07BC-9A1ECF7BE18A}"/>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13</a:t>
            </a:fld>
            <a:endParaRPr lang="en-US"/>
          </a:p>
        </p:txBody>
      </p:sp>
    </p:spTree>
    <p:extLst>
      <p:ext uri="{BB962C8B-B14F-4D97-AF65-F5344CB8AC3E}">
        <p14:creationId xmlns:p14="http://schemas.microsoft.com/office/powerpoint/2010/main" val="4265414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A1C43-401E-3B91-8F3C-76893C8D56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2FF778-5985-AEAF-8711-243A2E3917E6}"/>
              </a:ext>
            </a:extLst>
          </p:cNvPr>
          <p:cNvSpPr>
            <a:spLocks noGrp="1"/>
          </p:cNvSpPr>
          <p:nvPr>
            <p:ph type="title"/>
          </p:nvPr>
        </p:nvSpPr>
        <p:spPr>
          <a:xfrm>
            <a:off x="1097280" y="286603"/>
            <a:ext cx="10058400" cy="1450757"/>
          </a:xfrm>
        </p:spPr>
        <p:txBody>
          <a:bodyPr/>
          <a:lstStyle/>
          <a:p>
            <a:r>
              <a:rPr lang="en-US" dirty="0"/>
              <a:t>Prompt 2: Points to Consider</a:t>
            </a:r>
          </a:p>
        </p:txBody>
      </p:sp>
      <p:sp>
        <p:nvSpPr>
          <p:cNvPr id="11" name="Content Placeholder 10">
            <a:extLst>
              <a:ext uri="{FF2B5EF4-FFF2-40B4-BE49-F238E27FC236}">
                <a16:creationId xmlns:a16="http://schemas.microsoft.com/office/drawing/2014/main" id="{EDAC6C3D-B3D4-1C28-30E4-DBFF06D97BC8}"/>
              </a:ext>
            </a:extLst>
          </p:cNvPr>
          <p:cNvSpPr>
            <a:spLocks noGrp="1"/>
          </p:cNvSpPr>
          <p:nvPr>
            <p:ph idx="1"/>
          </p:nvPr>
        </p:nvSpPr>
        <p:spPr/>
        <p:txBody>
          <a:bodyPr>
            <a:normAutofit lnSpcReduction="10000"/>
          </a:bodyPr>
          <a:lstStyle/>
          <a:p>
            <a:r>
              <a:rPr lang="en-US" dirty="0"/>
              <a:t>Prompt 2 relates to the fiscal implementation of the actions included in the goal.</a:t>
            </a:r>
          </a:p>
          <a:p>
            <a:r>
              <a:rPr lang="en-US" dirty="0"/>
              <a:t>There is no definition of what constitutes a “material difference.” Each LEA must make that determination on its own based on its local conditions and educational partners.</a:t>
            </a:r>
          </a:p>
          <a:p>
            <a:r>
              <a:rPr lang="en-US" dirty="0"/>
              <a:t>Were there major changes in funding or towards the increased or improved services that need to be documented?</a:t>
            </a:r>
          </a:p>
          <a:p>
            <a:r>
              <a:rPr lang="en-US" dirty="0"/>
              <a:t>If there were no material differences in funding or increased/improved services then that should be documented.  </a:t>
            </a:r>
          </a:p>
        </p:txBody>
      </p:sp>
      <p:sp>
        <p:nvSpPr>
          <p:cNvPr id="4" name="Slide Number Placeholder 3">
            <a:extLst>
              <a:ext uri="{FF2B5EF4-FFF2-40B4-BE49-F238E27FC236}">
                <a16:creationId xmlns:a16="http://schemas.microsoft.com/office/drawing/2014/main" id="{70734F0D-70A2-96F1-919F-61E03FF974A7}"/>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14</a:t>
            </a:fld>
            <a:endParaRPr lang="en-US"/>
          </a:p>
        </p:txBody>
      </p:sp>
    </p:spTree>
    <p:extLst>
      <p:ext uri="{BB962C8B-B14F-4D97-AF65-F5344CB8AC3E}">
        <p14:creationId xmlns:p14="http://schemas.microsoft.com/office/powerpoint/2010/main" val="31144745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dirty="0"/>
              <a:t>Prompt 3</a:t>
            </a:r>
          </a:p>
        </p:txBody>
      </p:sp>
      <p:sp>
        <p:nvSpPr>
          <p:cNvPr id="11" name="Content Placeholder 10">
            <a:extLst>
              <a:ext uri="{FF2B5EF4-FFF2-40B4-BE49-F238E27FC236}">
                <a16:creationId xmlns:a16="http://schemas.microsoft.com/office/drawing/2014/main" id="{A58E008A-A00B-2C3D-CD56-BC7B08AF259E}"/>
              </a:ext>
            </a:extLst>
          </p:cNvPr>
          <p:cNvSpPr>
            <a:spLocks noGrp="1"/>
          </p:cNvSpPr>
          <p:nvPr>
            <p:ph idx="1"/>
          </p:nvPr>
        </p:nvSpPr>
        <p:spPr/>
        <p:txBody>
          <a:bodyPr/>
          <a:lstStyle/>
          <a:p>
            <a:r>
              <a:rPr lang="en-US" dirty="0"/>
              <a:t>Prompt: An explanation of how effective or ineffective the specific actions were in making progress toward the goal during the three-year LCAP cycle.​</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15</a:t>
            </a:fld>
            <a:endParaRPr lang="en-US"/>
          </a:p>
        </p:txBody>
      </p:sp>
    </p:spTree>
    <p:extLst>
      <p:ext uri="{BB962C8B-B14F-4D97-AF65-F5344CB8AC3E}">
        <p14:creationId xmlns:p14="http://schemas.microsoft.com/office/powerpoint/2010/main" val="4055431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E69A1-3AEA-42E5-A41F-D7964D95D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8F9BFB-4C6B-FC28-3C3A-19E5CDB0E221}"/>
              </a:ext>
            </a:extLst>
          </p:cNvPr>
          <p:cNvSpPr>
            <a:spLocks noGrp="1"/>
          </p:cNvSpPr>
          <p:nvPr>
            <p:ph type="title"/>
          </p:nvPr>
        </p:nvSpPr>
        <p:spPr>
          <a:xfrm>
            <a:off x="1097280" y="286603"/>
            <a:ext cx="10058400" cy="1450757"/>
          </a:xfrm>
        </p:spPr>
        <p:txBody>
          <a:bodyPr>
            <a:normAutofit/>
          </a:bodyPr>
          <a:lstStyle/>
          <a:p>
            <a:r>
              <a:rPr lang="en-US" dirty="0"/>
              <a:t>Prompt 3: Instructions (1)</a:t>
            </a:r>
          </a:p>
        </p:txBody>
      </p:sp>
      <p:sp>
        <p:nvSpPr>
          <p:cNvPr id="11" name="Content Placeholder 10">
            <a:extLst>
              <a:ext uri="{FF2B5EF4-FFF2-40B4-BE49-F238E27FC236}">
                <a16:creationId xmlns:a16="http://schemas.microsoft.com/office/drawing/2014/main" id="{B5BCAF66-5E05-08D8-62BC-1F1D9A278D55}"/>
              </a:ext>
            </a:extLst>
          </p:cNvPr>
          <p:cNvSpPr>
            <a:spLocks noGrp="1"/>
          </p:cNvSpPr>
          <p:nvPr>
            <p:ph idx="1"/>
          </p:nvPr>
        </p:nvSpPr>
        <p:spPr/>
        <p:txBody>
          <a:bodyPr/>
          <a:lstStyle/>
          <a:p>
            <a:r>
              <a:rPr lang="en-US" dirty="0"/>
              <a:t>Instructions:</a:t>
            </a:r>
          </a:p>
          <a:p>
            <a:pPr lvl="1"/>
            <a:r>
              <a:rPr lang="en-US" dirty="0"/>
              <a:t>Describe the effectiveness or ineffectiveness of the specific actions in making progress toward the goal during the three-year LCAP cycle. “Effectiveness” means the degree to which the actions were successful in producing the desired result and “ineffectiveness” means that the actions did not produce any significant or desired result. ​</a:t>
            </a:r>
          </a:p>
          <a:p>
            <a:pPr lvl="2"/>
            <a:r>
              <a:rPr lang="en-US" dirty="0"/>
              <a:t>In some cases, not all actions in a goal will be intended to improve performance on all of the metrics associated with the goal.</a:t>
            </a:r>
          </a:p>
        </p:txBody>
      </p:sp>
      <p:sp>
        <p:nvSpPr>
          <p:cNvPr id="4" name="Slide Number Placeholder 3">
            <a:extLst>
              <a:ext uri="{FF2B5EF4-FFF2-40B4-BE49-F238E27FC236}">
                <a16:creationId xmlns:a16="http://schemas.microsoft.com/office/drawing/2014/main" id="{1043B06D-CC9F-5821-A456-D1D6D6A7765A}"/>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16</a:t>
            </a:fld>
            <a:endParaRPr lang="en-US"/>
          </a:p>
        </p:txBody>
      </p:sp>
    </p:spTree>
    <p:extLst>
      <p:ext uri="{BB962C8B-B14F-4D97-AF65-F5344CB8AC3E}">
        <p14:creationId xmlns:p14="http://schemas.microsoft.com/office/powerpoint/2010/main" val="2971813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dirty="0"/>
              <a:t>Prompt 3: Instructions (2)</a:t>
            </a:r>
          </a:p>
        </p:txBody>
      </p:sp>
      <p:sp>
        <p:nvSpPr>
          <p:cNvPr id="11" name="Content Placeholder 10">
            <a:extLst>
              <a:ext uri="{FF2B5EF4-FFF2-40B4-BE49-F238E27FC236}">
                <a16:creationId xmlns:a16="http://schemas.microsoft.com/office/drawing/2014/main" id="{C2BB3680-02D0-5651-B43F-1EFF53E12B83}"/>
              </a:ext>
            </a:extLst>
          </p:cNvPr>
          <p:cNvSpPr>
            <a:spLocks noGrp="1"/>
          </p:cNvSpPr>
          <p:nvPr>
            <p:ph idx="1"/>
          </p:nvPr>
        </p:nvSpPr>
        <p:spPr/>
        <p:txBody>
          <a:bodyPr>
            <a:normAutofit/>
          </a:bodyPr>
          <a:lstStyle/>
          <a:p>
            <a:r>
              <a:rPr lang="en-US" dirty="0"/>
              <a:t>Instructions, continued:</a:t>
            </a:r>
          </a:p>
          <a:p>
            <a:pPr lvl="2"/>
            <a:r>
              <a:rPr lang="en-US" dirty="0"/>
              <a:t>When responding to this prompt, LEAs may assess the effectiveness of a single action or group of actions within the goal in the context of performance on a single metric or group of specific metrics within the goal that are applicable to the action(s). Grouping actions with metrics will allow for more robust analysis of whether the strategy the LEA is using to impact a specified set of metrics is working and increase transparency for educational partners. LEAs are encouraged to use such an approach when goals include multiple actions and metrics that are not closely associated.</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17</a:t>
            </a:fld>
            <a:endParaRPr lang="en-US"/>
          </a:p>
        </p:txBody>
      </p:sp>
    </p:spTree>
    <p:extLst>
      <p:ext uri="{BB962C8B-B14F-4D97-AF65-F5344CB8AC3E}">
        <p14:creationId xmlns:p14="http://schemas.microsoft.com/office/powerpoint/2010/main" val="413151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dirty="0"/>
              <a:t>Prompt 3: Instructions (3)</a:t>
            </a:r>
          </a:p>
        </p:txBody>
      </p:sp>
      <p:sp>
        <p:nvSpPr>
          <p:cNvPr id="11" name="Content Placeholder 10">
            <a:extLst>
              <a:ext uri="{FF2B5EF4-FFF2-40B4-BE49-F238E27FC236}">
                <a16:creationId xmlns:a16="http://schemas.microsoft.com/office/drawing/2014/main" id="{35201D62-80BF-B680-0C76-F3FBA6E48D74}"/>
              </a:ext>
            </a:extLst>
          </p:cNvPr>
          <p:cNvSpPr>
            <a:spLocks noGrp="1"/>
          </p:cNvSpPr>
          <p:nvPr>
            <p:ph idx="1"/>
          </p:nvPr>
        </p:nvSpPr>
        <p:spPr/>
        <p:txBody>
          <a:bodyPr/>
          <a:lstStyle/>
          <a:p>
            <a:r>
              <a:rPr lang="en-US" dirty="0"/>
              <a:t>Instructions, continued:</a:t>
            </a:r>
          </a:p>
          <a:p>
            <a:pPr lvl="2"/>
            <a:r>
              <a:rPr lang="en-US" dirty="0"/>
              <a:t>Beginning with the development of the 2024–25 LCAP, the LEA must change actions that have not proven effective over a three-year period.</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18</a:t>
            </a:fld>
            <a:endParaRPr lang="en-US"/>
          </a:p>
        </p:txBody>
      </p:sp>
    </p:spTree>
    <p:extLst>
      <p:ext uri="{BB962C8B-B14F-4D97-AF65-F5344CB8AC3E}">
        <p14:creationId xmlns:p14="http://schemas.microsoft.com/office/powerpoint/2010/main" val="1943604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A0C01-8A4F-1BEF-15FB-DC3E7EDCE9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9F743D-6C1A-5354-D467-8795C39C9D6F}"/>
              </a:ext>
            </a:extLst>
          </p:cNvPr>
          <p:cNvSpPr>
            <a:spLocks noGrp="1"/>
          </p:cNvSpPr>
          <p:nvPr>
            <p:ph type="title"/>
          </p:nvPr>
        </p:nvSpPr>
        <p:spPr>
          <a:xfrm>
            <a:off x="1097280" y="286603"/>
            <a:ext cx="10058400" cy="1450757"/>
          </a:xfrm>
        </p:spPr>
        <p:txBody>
          <a:bodyPr>
            <a:normAutofit/>
          </a:bodyPr>
          <a:lstStyle/>
          <a:p>
            <a:r>
              <a:rPr lang="en-US"/>
              <a:t>Prompt 3: Points to Consider (1)</a:t>
            </a:r>
          </a:p>
        </p:txBody>
      </p:sp>
      <p:sp>
        <p:nvSpPr>
          <p:cNvPr id="11" name="Content Placeholder 10">
            <a:extLst>
              <a:ext uri="{FF2B5EF4-FFF2-40B4-BE49-F238E27FC236}">
                <a16:creationId xmlns:a16="http://schemas.microsoft.com/office/drawing/2014/main" id="{1E287FEC-0EFB-E6EC-AB13-051C6831692C}"/>
              </a:ext>
            </a:extLst>
          </p:cNvPr>
          <p:cNvSpPr>
            <a:spLocks noGrp="1"/>
          </p:cNvSpPr>
          <p:nvPr>
            <p:ph idx="1"/>
          </p:nvPr>
        </p:nvSpPr>
        <p:spPr/>
        <p:txBody>
          <a:bodyPr vert="horz" lIns="45720" tIns="45720" rIns="45720" bIns="45720" rtlCol="0" anchor="t">
            <a:normAutofit lnSpcReduction="10000"/>
          </a:bodyPr>
          <a:lstStyle/>
          <a:p>
            <a:pPr marL="175895" indent="-175895"/>
            <a:r>
              <a:rPr lang="en-US" dirty="0"/>
              <a:t>All actions in the goal must be identified as either effective or ineffective within the response. Identification may be action-by-action or by grouping like actions.</a:t>
            </a:r>
          </a:p>
          <a:p>
            <a:pPr marL="175895" indent="-175895"/>
            <a:r>
              <a:rPr lang="en-US" dirty="0"/>
              <a:t>If it cannot be determined that an action produced any significant or desired result then the action must be identified as ineffective.</a:t>
            </a:r>
            <a:endParaRPr lang="en-US" dirty="0">
              <a:cs typeface="Arial"/>
            </a:endParaRPr>
          </a:p>
          <a:p>
            <a:pPr marL="175895" indent="-175895"/>
            <a:r>
              <a:rPr lang="en-US" dirty="0"/>
              <a:t>As the 2026–27 LCAP will be Year Three of the current three-year LCAP cycle, LEAs are not be required to change actions that are identified as ineffective. LEAs will only change actions deemed ineffective after three full years of implementation.</a:t>
            </a:r>
            <a:endParaRPr lang="en-US" dirty="0">
              <a:cs typeface="Arial"/>
            </a:endParaRPr>
          </a:p>
        </p:txBody>
      </p:sp>
      <p:sp>
        <p:nvSpPr>
          <p:cNvPr id="4" name="Slide Number Placeholder 3">
            <a:extLst>
              <a:ext uri="{FF2B5EF4-FFF2-40B4-BE49-F238E27FC236}">
                <a16:creationId xmlns:a16="http://schemas.microsoft.com/office/drawing/2014/main" id="{34393FD4-EC5D-456E-36F6-274F6D0A9DB9}"/>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19</a:t>
            </a:fld>
            <a:endParaRPr lang="en-US"/>
          </a:p>
        </p:txBody>
      </p:sp>
    </p:spTree>
    <p:extLst>
      <p:ext uri="{BB962C8B-B14F-4D97-AF65-F5344CB8AC3E}">
        <p14:creationId xmlns:p14="http://schemas.microsoft.com/office/powerpoint/2010/main" val="2711806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37F99-E715-380A-A5B5-DEBDF8AC5119}"/>
              </a:ext>
            </a:extLst>
          </p:cNvPr>
          <p:cNvSpPr>
            <a:spLocks noGrp="1"/>
          </p:cNvSpPr>
          <p:nvPr>
            <p:ph type="title"/>
          </p:nvPr>
        </p:nvSpPr>
        <p:spPr/>
        <p:txBody>
          <a:bodyPr/>
          <a:lstStyle/>
          <a:p>
            <a:r>
              <a:rPr lang="en-US" dirty="0"/>
              <a:t>Webinar Series</a:t>
            </a:r>
          </a:p>
        </p:txBody>
      </p:sp>
      <p:sp>
        <p:nvSpPr>
          <p:cNvPr id="3" name="Content Placeholder 2">
            <a:extLst>
              <a:ext uri="{FF2B5EF4-FFF2-40B4-BE49-F238E27FC236}">
                <a16:creationId xmlns:a16="http://schemas.microsoft.com/office/drawing/2014/main" id="{C65D96CC-DA6E-B302-C64D-BD2F09366140}"/>
              </a:ext>
            </a:extLst>
          </p:cNvPr>
          <p:cNvSpPr>
            <a:spLocks noGrp="1"/>
          </p:cNvSpPr>
          <p:nvPr>
            <p:ph idx="1"/>
          </p:nvPr>
        </p:nvSpPr>
        <p:spPr/>
        <p:txBody>
          <a:bodyPr/>
          <a:lstStyle/>
          <a:p>
            <a:r>
              <a:rPr lang="en-US" dirty="0"/>
              <a:t>December 9: Actions and Action Tables</a:t>
            </a:r>
          </a:p>
          <a:p>
            <a:r>
              <a:rPr lang="en-US" dirty="0"/>
              <a:t>December 11: Increased or Improved Services, Part 1</a:t>
            </a:r>
          </a:p>
          <a:p>
            <a:r>
              <a:rPr lang="en-US" dirty="0"/>
              <a:t>December 16: Increased or Improved Services, Part 2</a:t>
            </a:r>
          </a:p>
          <a:p>
            <a:pPr marL="0" indent="0">
              <a:buNone/>
            </a:pPr>
            <a:endParaRPr lang="en-US" dirty="0"/>
          </a:p>
          <a:p>
            <a:pPr marL="0" indent="0">
              <a:buNone/>
            </a:pPr>
            <a:r>
              <a:rPr lang="en-US" dirty="0"/>
              <a:t>To register, please visit the </a:t>
            </a:r>
            <a:r>
              <a:rPr lang="en-US" dirty="0">
                <a:hlinkClick r:id="rId2"/>
              </a:rPr>
              <a:t>Tuesdays @ 2 Webinar Series</a:t>
            </a:r>
            <a:r>
              <a:rPr lang="en-US" dirty="0"/>
              <a:t> web page.  </a:t>
            </a:r>
          </a:p>
        </p:txBody>
      </p:sp>
      <p:sp>
        <p:nvSpPr>
          <p:cNvPr id="6" name="Slide Number Placeholder 5">
            <a:extLst>
              <a:ext uri="{FF2B5EF4-FFF2-40B4-BE49-F238E27FC236}">
                <a16:creationId xmlns:a16="http://schemas.microsoft.com/office/drawing/2014/main" id="{E85F8F80-A0CF-9A54-4C19-83723DAE31CF}"/>
              </a:ext>
            </a:extLst>
          </p:cNvPr>
          <p:cNvSpPr>
            <a:spLocks noGrp="1"/>
          </p:cNvSpPr>
          <p:nvPr>
            <p:ph type="sldNum" sz="quarter" idx="12"/>
          </p:nvPr>
        </p:nvSpPr>
        <p:spPr/>
        <p:txBody>
          <a:bodyPr/>
          <a:lstStyle/>
          <a:p>
            <a:fld id="{1E47FE53-EBF0-4DA7-9D9D-CC1C3A20F3CB}" type="slidenum">
              <a:rPr lang="en-US" smtClean="0"/>
              <a:t>2</a:t>
            </a:fld>
            <a:endParaRPr lang="en-US"/>
          </a:p>
        </p:txBody>
      </p:sp>
    </p:spTree>
    <p:extLst>
      <p:ext uri="{BB962C8B-B14F-4D97-AF65-F5344CB8AC3E}">
        <p14:creationId xmlns:p14="http://schemas.microsoft.com/office/powerpoint/2010/main" val="29443024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94C32-4A58-CA95-0898-5F254BC644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189A64-99A5-2D6B-D03D-26205B589F2A}"/>
              </a:ext>
            </a:extLst>
          </p:cNvPr>
          <p:cNvSpPr>
            <a:spLocks noGrp="1"/>
          </p:cNvSpPr>
          <p:nvPr>
            <p:ph type="title"/>
          </p:nvPr>
        </p:nvSpPr>
        <p:spPr>
          <a:xfrm>
            <a:off x="1097280" y="286603"/>
            <a:ext cx="10058400" cy="1450757"/>
          </a:xfrm>
        </p:spPr>
        <p:txBody>
          <a:bodyPr>
            <a:normAutofit/>
          </a:bodyPr>
          <a:lstStyle/>
          <a:p>
            <a:r>
              <a:rPr lang="en-US" dirty="0"/>
              <a:t>Prompt 3: Points to Consider (2)</a:t>
            </a:r>
          </a:p>
        </p:txBody>
      </p:sp>
      <p:sp>
        <p:nvSpPr>
          <p:cNvPr id="11" name="Content Placeholder 10">
            <a:extLst>
              <a:ext uri="{FF2B5EF4-FFF2-40B4-BE49-F238E27FC236}">
                <a16:creationId xmlns:a16="http://schemas.microsoft.com/office/drawing/2014/main" id="{F8ACF5FF-2B24-AF54-5A2C-4A98AD1CBD5E}"/>
              </a:ext>
            </a:extLst>
          </p:cNvPr>
          <p:cNvSpPr>
            <a:spLocks noGrp="1"/>
          </p:cNvSpPr>
          <p:nvPr>
            <p:ph idx="1"/>
          </p:nvPr>
        </p:nvSpPr>
        <p:spPr/>
        <p:txBody>
          <a:bodyPr/>
          <a:lstStyle/>
          <a:p>
            <a:r>
              <a:rPr lang="en-US" dirty="0"/>
              <a:t>When assessing effectiveness of LEA-wide or schoolwide actions that are contributing to the requirement to increase or improve services LEAs must use the metrics associated with the LEA-wide or schoolwide actions as identified in the Increased or Improved Services section of the LCAP. </a:t>
            </a:r>
          </a:p>
          <a:p>
            <a:r>
              <a:rPr lang="en-US" dirty="0"/>
              <a:t>LEAs may use additional measures of progress, including input from educational partners, that is not specified in the LCAP when identifying an action as effective or ineffective.</a:t>
            </a:r>
          </a:p>
        </p:txBody>
      </p:sp>
      <p:sp>
        <p:nvSpPr>
          <p:cNvPr id="4" name="Slide Number Placeholder 3">
            <a:extLst>
              <a:ext uri="{FF2B5EF4-FFF2-40B4-BE49-F238E27FC236}">
                <a16:creationId xmlns:a16="http://schemas.microsoft.com/office/drawing/2014/main" id="{8B9800D8-75DE-D6FB-DFC0-1E3EA5C3873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20</a:t>
            </a:fld>
            <a:endParaRPr lang="en-US"/>
          </a:p>
        </p:txBody>
      </p:sp>
    </p:spTree>
    <p:extLst>
      <p:ext uri="{BB962C8B-B14F-4D97-AF65-F5344CB8AC3E}">
        <p14:creationId xmlns:p14="http://schemas.microsoft.com/office/powerpoint/2010/main" val="1544848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8FD5E-CDCA-0F9A-BAA3-271347631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DB4EB-6DDB-D3EB-A3EE-97FE10E001BB}"/>
              </a:ext>
            </a:extLst>
          </p:cNvPr>
          <p:cNvSpPr>
            <a:spLocks noGrp="1"/>
          </p:cNvSpPr>
          <p:nvPr>
            <p:ph type="title"/>
          </p:nvPr>
        </p:nvSpPr>
        <p:spPr>
          <a:xfrm>
            <a:off x="1097280" y="286603"/>
            <a:ext cx="10058400" cy="1450757"/>
          </a:xfrm>
        </p:spPr>
        <p:txBody>
          <a:bodyPr>
            <a:normAutofit/>
          </a:bodyPr>
          <a:lstStyle/>
          <a:p>
            <a:r>
              <a:rPr lang="en-US" dirty="0"/>
              <a:t>Prompt 4</a:t>
            </a:r>
          </a:p>
        </p:txBody>
      </p:sp>
      <p:sp>
        <p:nvSpPr>
          <p:cNvPr id="11" name="Content Placeholder 10">
            <a:extLst>
              <a:ext uri="{FF2B5EF4-FFF2-40B4-BE49-F238E27FC236}">
                <a16:creationId xmlns:a16="http://schemas.microsoft.com/office/drawing/2014/main" id="{E567B13A-3F56-540F-73BA-F901B13BEB58}"/>
              </a:ext>
            </a:extLst>
          </p:cNvPr>
          <p:cNvSpPr>
            <a:spLocks noGrp="1"/>
          </p:cNvSpPr>
          <p:nvPr>
            <p:ph idx="1"/>
          </p:nvPr>
        </p:nvSpPr>
        <p:spPr/>
        <p:txBody>
          <a:bodyPr/>
          <a:lstStyle/>
          <a:p>
            <a:r>
              <a:rPr lang="en-US"/>
              <a:t>Prompt: A description of any changes made to the planned goal, metrics, desired outcomes, or actions for the coming year that resulted from reflections on prior practice. </a:t>
            </a:r>
          </a:p>
        </p:txBody>
      </p:sp>
      <p:sp>
        <p:nvSpPr>
          <p:cNvPr id="4" name="Slide Number Placeholder 3">
            <a:extLst>
              <a:ext uri="{FF2B5EF4-FFF2-40B4-BE49-F238E27FC236}">
                <a16:creationId xmlns:a16="http://schemas.microsoft.com/office/drawing/2014/main" id="{7BE76BE4-4C0D-AC4F-E0A3-0E10DAD25018}"/>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21</a:t>
            </a:fld>
            <a:endParaRPr lang="en-US"/>
          </a:p>
        </p:txBody>
      </p:sp>
    </p:spTree>
    <p:extLst>
      <p:ext uri="{BB962C8B-B14F-4D97-AF65-F5344CB8AC3E}">
        <p14:creationId xmlns:p14="http://schemas.microsoft.com/office/powerpoint/2010/main" val="458417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a:t>Prompt 4: Instructions (1)</a:t>
            </a:r>
          </a:p>
        </p:txBody>
      </p:sp>
      <p:sp>
        <p:nvSpPr>
          <p:cNvPr id="11" name="Content Placeholder 10">
            <a:extLst>
              <a:ext uri="{FF2B5EF4-FFF2-40B4-BE49-F238E27FC236}">
                <a16:creationId xmlns:a16="http://schemas.microsoft.com/office/drawing/2014/main" id="{3E82FD73-1997-6B38-320E-D7EF0B79DAA3}"/>
              </a:ext>
            </a:extLst>
          </p:cNvPr>
          <p:cNvSpPr>
            <a:spLocks noGrp="1"/>
          </p:cNvSpPr>
          <p:nvPr>
            <p:ph idx="1"/>
          </p:nvPr>
        </p:nvSpPr>
        <p:spPr/>
        <p:txBody>
          <a:bodyPr/>
          <a:lstStyle/>
          <a:p>
            <a:r>
              <a:rPr lang="en-US" dirty="0"/>
              <a:t>Instructions:</a:t>
            </a:r>
          </a:p>
          <a:p>
            <a:pPr lvl="1"/>
            <a:r>
              <a:rPr lang="en-US" dirty="0"/>
              <a:t>Describe any changes made to this goal, expected outcomes, metrics, or actions to achieve this goal as a result of this analysis and analysis of the data provided in the Dashboard or other local data, as applicable.​</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22</a:t>
            </a:fld>
            <a:endParaRPr lang="en-US"/>
          </a:p>
        </p:txBody>
      </p:sp>
    </p:spTree>
    <p:extLst>
      <p:ext uri="{BB962C8B-B14F-4D97-AF65-F5344CB8AC3E}">
        <p14:creationId xmlns:p14="http://schemas.microsoft.com/office/powerpoint/2010/main" val="40990661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dirty="0"/>
              <a:t>Prompt 4: Instructions (2)</a:t>
            </a:r>
          </a:p>
        </p:txBody>
      </p:sp>
      <p:sp>
        <p:nvSpPr>
          <p:cNvPr id="11" name="Content Placeholder 10">
            <a:extLst>
              <a:ext uri="{FF2B5EF4-FFF2-40B4-BE49-F238E27FC236}">
                <a16:creationId xmlns:a16="http://schemas.microsoft.com/office/drawing/2014/main" id="{96939C10-6C56-8850-2841-C02F0E659F35}"/>
              </a:ext>
            </a:extLst>
          </p:cNvPr>
          <p:cNvSpPr>
            <a:spLocks noGrp="1"/>
          </p:cNvSpPr>
          <p:nvPr>
            <p:ph idx="1"/>
          </p:nvPr>
        </p:nvSpPr>
        <p:spPr/>
        <p:txBody>
          <a:bodyPr>
            <a:normAutofit/>
          </a:bodyPr>
          <a:lstStyle/>
          <a:p>
            <a:r>
              <a:rPr lang="en-US" dirty="0"/>
              <a:t>Instructions, continued:</a:t>
            </a:r>
          </a:p>
          <a:p>
            <a:pPr lvl="2"/>
            <a:r>
              <a:rPr lang="en-US" dirty="0"/>
              <a:t>As noted above, beginning with the development of the 2024–25 LCAP, the LEA must change actions that have not proven effective over a three-year period. For actions that have been identified as ineffective, the LEA must identify the ineffective action and must include a description of the following: </a:t>
            </a:r>
          </a:p>
          <a:p>
            <a:pPr lvl="3"/>
            <a:r>
              <a:rPr lang="en-US" dirty="0"/>
              <a:t>The reasons for the ineffectiveness, and</a:t>
            </a:r>
          </a:p>
          <a:p>
            <a:pPr lvl="3"/>
            <a:r>
              <a:rPr lang="en-US" dirty="0"/>
              <a:t>How changes to the action will result in a new or strengthened approach. </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23</a:t>
            </a:fld>
            <a:endParaRPr lang="en-US"/>
          </a:p>
        </p:txBody>
      </p:sp>
    </p:spTree>
    <p:extLst>
      <p:ext uri="{BB962C8B-B14F-4D97-AF65-F5344CB8AC3E}">
        <p14:creationId xmlns:p14="http://schemas.microsoft.com/office/powerpoint/2010/main" val="29023871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67D57-DCCD-4C9E-EFCE-58B2D4DF24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A92575-9C95-8211-AC36-7E03655725D3}"/>
              </a:ext>
            </a:extLst>
          </p:cNvPr>
          <p:cNvSpPr>
            <a:spLocks noGrp="1"/>
          </p:cNvSpPr>
          <p:nvPr>
            <p:ph type="title"/>
          </p:nvPr>
        </p:nvSpPr>
        <p:spPr>
          <a:xfrm>
            <a:off x="1097280" y="286603"/>
            <a:ext cx="10058400" cy="1450757"/>
          </a:xfrm>
        </p:spPr>
        <p:txBody>
          <a:bodyPr>
            <a:normAutofit/>
          </a:bodyPr>
          <a:lstStyle/>
          <a:p>
            <a:r>
              <a:rPr lang="en-US" dirty="0"/>
              <a:t>Prompt 4: Points to Consider </a:t>
            </a:r>
          </a:p>
        </p:txBody>
      </p:sp>
      <p:sp>
        <p:nvSpPr>
          <p:cNvPr id="11" name="Content Placeholder 10">
            <a:extLst>
              <a:ext uri="{FF2B5EF4-FFF2-40B4-BE49-F238E27FC236}">
                <a16:creationId xmlns:a16="http://schemas.microsoft.com/office/drawing/2014/main" id="{FFBEE795-0399-8762-279E-F5D7E0E4A2BA}"/>
              </a:ext>
            </a:extLst>
          </p:cNvPr>
          <p:cNvSpPr>
            <a:spLocks noGrp="1"/>
          </p:cNvSpPr>
          <p:nvPr>
            <p:ph idx="1"/>
          </p:nvPr>
        </p:nvSpPr>
        <p:spPr/>
        <p:txBody>
          <a:bodyPr vert="horz" lIns="45720" tIns="45720" rIns="45720" bIns="45720" rtlCol="0" anchor="t">
            <a:normAutofit lnSpcReduction="10000"/>
          </a:bodyPr>
          <a:lstStyle/>
          <a:p>
            <a:pPr marL="175895" indent="-175895"/>
            <a:r>
              <a:rPr lang="en-US" dirty="0">
                <a:solidFill>
                  <a:srgbClr val="404040"/>
                </a:solidFill>
                <a:cs typeface="Arial"/>
              </a:rPr>
              <a:t>As previously noted, since the</a:t>
            </a:r>
            <a:r>
              <a:rPr lang="en-US" dirty="0">
                <a:solidFill>
                  <a:schemeClr val="tx2"/>
                </a:solidFill>
                <a:cs typeface="Arial"/>
              </a:rPr>
              <a:t> 2026-27 LCAP year is the final year of the three-year LCAP cycle, LEAs are not yet required to change actions identified as ineffective.</a:t>
            </a:r>
          </a:p>
          <a:p>
            <a:pPr marL="175895" indent="-175895"/>
            <a:r>
              <a:rPr lang="en-US" dirty="0">
                <a:solidFill>
                  <a:schemeClr val="tx2"/>
                </a:solidFill>
              </a:rPr>
              <a:t>If there are </a:t>
            </a:r>
            <a:r>
              <a:rPr lang="en-US" b="1" i="1" dirty="0">
                <a:solidFill>
                  <a:schemeClr val="tx2"/>
                </a:solidFill>
              </a:rPr>
              <a:t>any</a:t>
            </a:r>
            <a:r>
              <a:rPr lang="en-US" dirty="0">
                <a:solidFill>
                  <a:schemeClr val="tx2"/>
                </a:solidFill>
              </a:rPr>
              <a:t> changes being made to the goal they must be documented in the response. </a:t>
            </a:r>
            <a:endParaRPr lang="en-US" dirty="0">
              <a:solidFill>
                <a:schemeClr val="tx2"/>
              </a:solidFill>
              <a:cs typeface="Arial"/>
            </a:endParaRPr>
          </a:p>
          <a:p>
            <a:pPr marL="566420" lvl="2">
              <a:buFont typeface="Wingdings" panose="020B0604020202020204" pitchFamily="34" charset="0"/>
              <a:buChar char="§"/>
            </a:pPr>
            <a:r>
              <a:rPr lang="en-US" dirty="0">
                <a:solidFill>
                  <a:schemeClr val="tx2"/>
                </a:solidFill>
                <a:ea typeface="+mn-lt"/>
                <a:cs typeface="+mn-lt"/>
              </a:rPr>
              <a:t>Describe any changes made to this goal, expected outcomes, metrics, or actions to achieve this goal as a result of this analysis and analysis of the data provided in the Dashboard or other local data, as applicable. </a:t>
            </a:r>
            <a:endParaRPr lang="en-US" dirty="0">
              <a:solidFill>
                <a:schemeClr val="tx2"/>
              </a:solidFill>
              <a:cs typeface="Arial"/>
            </a:endParaRPr>
          </a:p>
          <a:p>
            <a:pPr marL="175895" indent="-175895"/>
            <a:r>
              <a:rPr lang="en-US" dirty="0">
                <a:solidFill>
                  <a:schemeClr val="tx2"/>
                </a:solidFill>
                <a:cs typeface="Arial"/>
              </a:rPr>
              <a:t>If you have unexpended LREBG funds and are adding a new action as a result, note this change in prompt 4. </a:t>
            </a:r>
            <a:endParaRPr lang="en-US" dirty="0">
              <a:solidFill>
                <a:srgbClr val="404040"/>
              </a:solidFill>
              <a:cs typeface="Arial"/>
            </a:endParaRPr>
          </a:p>
        </p:txBody>
      </p:sp>
      <p:sp>
        <p:nvSpPr>
          <p:cNvPr id="4" name="Slide Number Placeholder 3">
            <a:extLst>
              <a:ext uri="{FF2B5EF4-FFF2-40B4-BE49-F238E27FC236}">
                <a16:creationId xmlns:a16="http://schemas.microsoft.com/office/drawing/2014/main" id="{506A63C1-ABEA-193D-7E28-DF5164454F6D}"/>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24</a:t>
            </a:fld>
            <a:endParaRPr lang="en-US"/>
          </a:p>
        </p:txBody>
      </p:sp>
    </p:spTree>
    <p:extLst>
      <p:ext uri="{BB962C8B-B14F-4D97-AF65-F5344CB8AC3E}">
        <p14:creationId xmlns:p14="http://schemas.microsoft.com/office/powerpoint/2010/main" val="2878847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084393F-EB07-ACAC-29D0-4C46A831B5CB}"/>
              </a:ext>
            </a:extLst>
          </p:cNvPr>
          <p:cNvSpPr>
            <a:spLocks noGrp="1"/>
          </p:cNvSpPr>
          <p:nvPr>
            <p:ph type="title"/>
          </p:nvPr>
        </p:nvSpPr>
        <p:spPr/>
        <p:txBody>
          <a:bodyPr/>
          <a:lstStyle/>
          <a:p>
            <a:r>
              <a:rPr lang="en-US" dirty="0"/>
              <a:t>Update Process</a:t>
            </a:r>
          </a:p>
        </p:txBody>
      </p:sp>
      <p:sp>
        <p:nvSpPr>
          <p:cNvPr id="4" name="Slide Number Placeholder 3">
            <a:extLst>
              <a:ext uri="{FF2B5EF4-FFF2-40B4-BE49-F238E27FC236}">
                <a16:creationId xmlns:a16="http://schemas.microsoft.com/office/drawing/2014/main" id="{F16CE3D9-BCFC-9261-2ECC-A548EE470CB9}"/>
              </a:ext>
            </a:extLst>
          </p:cNvPr>
          <p:cNvSpPr>
            <a:spLocks noGrp="1"/>
          </p:cNvSpPr>
          <p:nvPr>
            <p:ph type="sldNum" sz="quarter" idx="12"/>
          </p:nvPr>
        </p:nvSpPr>
        <p:spPr/>
        <p:txBody>
          <a:bodyPr/>
          <a:lstStyle/>
          <a:p>
            <a:fld id="{1E47FE53-EBF0-4DA7-9D9D-CC1C3A20F3CB}" type="slidenum">
              <a:rPr lang="en-US" sz="2400" smtClean="0"/>
              <a:t>25</a:t>
            </a:fld>
            <a:endParaRPr lang="en-US" sz="2400" dirty="0"/>
          </a:p>
        </p:txBody>
      </p:sp>
    </p:spTree>
    <p:extLst>
      <p:ext uri="{BB962C8B-B14F-4D97-AF65-F5344CB8AC3E}">
        <p14:creationId xmlns:p14="http://schemas.microsoft.com/office/powerpoint/2010/main" val="1293249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6CC9E-E87E-3AFE-720A-63C880EB373E}"/>
              </a:ext>
            </a:extLst>
          </p:cNvPr>
          <p:cNvSpPr>
            <a:spLocks noGrp="1"/>
          </p:cNvSpPr>
          <p:nvPr>
            <p:ph type="title"/>
          </p:nvPr>
        </p:nvSpPr>
        <p:spPr>
          <a:xfrm>
            <a:off x="282633" y="374072"/>
            <a:ext cx="3507971" cy="3303847"/>
          </a:xfrm>
        </p:spPr>
        <p:txBody>
          <a:bodyPr/>
          <a:lstStyle/>
          <a:p>
            <a:r>
              <a:rPr lang="en-US" dirty="0">
                <a:cs typeface="Arial"/>
              </a:rPr>
              <a:t>Annual Update Process</a:t>
            </a:r>
            <a:endParaRPr lang="en-US" dirty="0"/>
          </a:p>
        </p:txBody>
      </p:sp>
      <p:pic>
        <p:nvPicPr>
          <p:cNvPr id="7" name="Content Placeholder 6" descr="Vertical chevron list with the following steps: Assess Implementation, Gather and Analyze Data, Review Estimated Actuals, Evaluate Effectiveness, Determine Changes">
            <a:extLst>
              <a:ext uri="{FF2B5EF4-FFF2-40B4-BE49-F238E27FC236}">
                <a16:creationId xmlns:a16="http://schemas.microsoft.com/office/drawing/2014/main" id="{BFADA9D2-6C09-F0B7-3250-778E2F24D287}"/>
              </a:ext>
            </a:extLst>
          </p:cNvPr>
          <p:cNvPicPr>
            <a:picLocks noGrp="1" noChangeAspect="1"/>
          </p:cNvPicPr>
          <p:nvPr>
            <p:ph idx="1"/>
          </p:nvPr>
        </p:nvPicPr>
        <p:blipFill>
          <a:blip r:embed="rId2"/>
          <a:stretch>
            <a:fillRect/>
          </a:stretch>
        </p:blipFill>
        <p:spPr>
          <a:xfrm>
            <a:off x="4255896" y="639511"/>
            <a:ext cx="7653471" cy="5578977"/>
          </a:xfrm>
        </p:spPr>
      </p:pic>
      <p:sp>
        <p:nvSpPr>
          <p:cNvPr id="5" name="Slide Number Placeholder 4">
            <a:extLst>
              <a:ext uri="{FF2B5EF4-FFF2-40B4-BE49-F238E27FC236}">
                <a16:creationId xmlns:a16="http://schemas.microsoft.com/office/drawing/2014/main" id="{8ADC6FD4-8D91-5165-EFB0-D644C09D9FA0}"/>
              </a:ext>
            </a:extLst>
          </p:cNvPr>
          <p:cNvSpPr>
            <a:spLocks noGrp="1"/>
          </p:cNvSpPr>
          <p:nvPr>
            <p:ph type="sldNum" sz="quarter" idx="12"/>
          </p:nvPr>
        </p:nvSpPr>
        <p:spPr/>
        <p:txBody>
          <a:bodyPr/>
          <a:lstStyle/>
          <a:p>
            <a:fld id="{1E47FE53-EBF0-4DA7-9D9D-CC1C3A20F3CB}" type="slidenum">
              <a:rPr lang="en-US" smtClean="0"/>
              <a:t>26</a:t>
            </a:fld>
            <a:endParaRPr lang="en-US"/>
          </a:p>
        </p:txBody>
      </p:sp>
    </p:spTree>
    <p:extLst>
      <p:ext uri="{BB962C8B-B14F-4D97-AF65-F5344CB8AC3E}">
        <p14:creationId xmlns:p14="http://schemas.microsoft.com/office/powerpoint/2010/main" val="593172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DA5E7-4BDA-F34B-99BF-D112EB639A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8735AC-C7A0-42B5-9D85-51B991E81702}"/>
              </a:ext>
            </a:extLst>
          </p:cNvPr>
          <p:cNvSpPr>
            <a:spLocks noGrp="1"/>
          </p:cNvSpPr>
          <p:nvPr>
            <p:ph type="title"/>
          </p:nvPr>
        </p:nvSpPr>
        <p:spPr>
          <a:xfrm>
            <a:off x="1097280" y="286603"/>
            <a:ext cx="10058400" cy="1450757"/>
          </a:xfrm>
        </p:spPr>
        <p:txBody>
          <a:bodyPr>
            <a:normAutofit/>
          </a:bodyPr>
          <a:lstStyle/>
          <a:p>
            <a:r>
              <a:rPr lang="en-US" dirty="0"/>
              <a:t>Step 1 – Assess Implementation</a:t>
            </a:r>
          </a:p>
        </p:txBody>
      </p:sp>
      <p:sp>
        <p:nvSpPr>
          <p:cNvPr id="11" name="Content Placeholder 10">
            <a:extLst>
              <a:ext uri="{FF2B5EF4-FFF2-40B4-BE49-F238E27FC236}">
                <a16:creationId xmlns:a16="http://schemas.microsoft.com/office/drawing/2014/main" id="{1594557E-CF9A-1411-9EDE-E6696538FE72}"/>
              </a:ext>
            </a:extLst>
          </p:cNvPr>
          <p:cNvSpPr>
            <a:spLocks noGrp="1"/>
          </p:cNvSpPr>
          <p:nvPr>
            <p:ph idx="1"/>
          </p:nvPr>
        </p:nvSpPr>
        <p:spPr/>
        <p:txBody>
          <a:bodyPr>
            <a:normAutofit fontScale="92500" lnSpcReduction="10000"/>
          </a:bodyPr>
          <a:lstStyle/>
          <a:p>
            <a:r>
              <a:rPr lang="en-US" dirty="0"/>
              <a:t>What data and educational partner input informed the assessment of implementation?</a:t>
            </a:r>
          </a:p>
          <a:p>
            <a:r>
              <a:rPr lang="en-US" dirty="0"/>
              <a:t>What did the overall implementation look like?</a:t>
            </a:r>
          </a:p>
          <a:p>
            <a:r>
              <a:rPr lang="en-US" dirty="0"/>
              <a:t>What were the challenges?</a:t>
            </a:r>
          </a:p>
          <a:p>
            <a:r>
              <a:rPr lang="en-US" dirty="0"/>
              <a:t>What were the successes?</a:t>
            </a:r>
          </a:p>
          <a:p>
            <a:r>
              <a:rPr lang="en-US" dirty="0"/>
              <a:t>What are the instances where the LEA did not implement a planned action? What actions? </a:t>
            </a:r>
          </a:p>
          <a:p>
            <a:r>
              <a:rPr lang="en-US" dirty="0"/>
              <a:t>What are the instances in which the LEA implemented a planned action in a manner that differs substantively from how it was described in the adopted LCAP? What actions?</a:t>
            </a:r>
          </a:p>
        </p:txBody>
      </p:sp>
      <p:sp>
        <p:nvSpPr>
          <p:cNvPr id="4" name="Slide Number Placeholder 3">
            <a:extLst>
              <a:ext uri="{FF2B5EF4-FFF2-40B4-BE49-F238E27FC236}">
                <a16:creationId xmlns:a16="http://schemas.microsoft.com/office/drawing/2014/main" id="{64260857-2C5F-796E-5F44-0D35C7A2468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27</a:t>
            </a:fld>
            <a:endParaRPr lang="en-US"/>
          </a:p>
        </p:txBody>
      </p:sp>
    </p:spTree>
    <p:extLst>
      <p:ext uri="{BB962C8B-B14F-4D97-AF65-F5344CB8AC3E}">
        <p14:creationId xmlns:p14="http://schemas.microsoft.com/office/powerpoint/2010/main" val="3637608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3CD02-5B65-72F6-ED5E-6B4A2499A8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35302-6303-6E07-2714-BB476113F1F1}"/>
              </a:ext>
            </a:extLst>
          </p:cNvPr>
          <p:cNvSpPr>
            <a:spLocks noGrp="1"/>
          </p:cNvSpPr>
          <p:nvPr>
            <p:ph type="title"/>
          </p:nvPr>
        </p:nvSpPr>
        <p:spPr>
          <a:xfrm>
            <a:off x="1097280" y="286603"/>
            <a:ext cx="10058400" cy="1450757"/>
          </a:xfrm>
        </p:spPr>
        <p:txBody>
          <a:bodyPr>
            <a:normAutofit/>
          </a:bodyPr>
          <a:lstStyle/>
          <a:p>
            <a:r>
              <a:rPr lang="en-US" dirty="0"/>
              <a:t>Step 2 – Gather and Analyze Data</a:t>
            </a:r>
          </a:p>
        </p:txBody>
      </p:sp>
      <p:sp>
        <p:nvSpPr>
          <p:cNvPr id="11" name="Content Placeholder 10">
            <a:extLst>
              <a:ext uri="{FF2B5EF4-FFF2-40B4-BE49-F238E27FC236}">
                <a16:creationId xmlns:a16="http://schemas.microsoft.com/office/drawing/2014/main" id="{992178D1-26C7-7FCC-50EA-05EB6978F344}"/>
              </a:ext>
            </a:extLst>
          </p:cNvPr>
          <p:cNvSpPr>
            <a:spLocks noGrp="1"/>
          </p:cNvSpPr>
          <p:nvPr>
            <p:ph idx="1"/>
          </p:nvPr>
        </p:nvSpPr>
        <p:spPr/>
        <p:txBody>
          <a:bodyPr>
            <a:normAutofit lnSpcReduction="10000"/>
          </a:bodyPr>
          <a:lstStyle/>
          <a:p>
            <a:r>
              <a:rPr lang="en-US" dirty="0"/>
              <a:t>What data was compiled from the California School Dashboard and DataQuest?</a:t>
            </a:r>
          </a:p>
          <a:p>
            <a:r>
              <a:rPr lang="en-US" dirty="0"/>
              <a:t>What data was gathered locally?</a:t>
            </a:r>
          </a:p>
          <a:p>
            <a:r>
              <a:rPr lang="en-US" dirty="0"/>
              <a:t>What data was gathered from the review of local indicator implementation?</a:t>
            </a:r>
          </a:p>
          <a:p>
            <a:r>
              <a:rPr lang="en-US" dirty="0"/>
              <a:t>What feedback have educational partners shared?</a:t>
            </a:r>
          </a:p>
          <a:p>
            <a:r>
              <a:rPr lang="en-US" dirty="0"/>
              <a:t>What data will be reported in the Mid-year update? </a:t>
            </a:r>
          </a:p>
          <a:p>
            <a:r>
              <a:rPr lang="en-US" dirty="0"/>
              <a:t>Has data been disaggregated by low-income, EL, foster youth and/or other student subgroups?</a:t>
            </a:r>
          </a:p>
        </p:txBody>
      </p:sp>
      <p:sp>
        <p:nvSpPr>
          <p:cNvPr id="4" name="Slide Number Placeholder 3">
            <a:extLst>
              <a:ext uri="{FF2B5EF4-FFF2-40B4-BE49-F238E27FC236}">
                <a16:creationId xmlns:a16="http://schemas.microsoft.com/office/drawing/2014/main" id="{41C2C671-B823-54C8-1B75-A01CBAFEB0A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28</a:t>
            </a:fld>
            <a:endParaRPr lang="en-US"/>
          </a:p>
        </p:txBody>
      </p:sp>
    </p:spTree>
    <p:extLst>
      <p:ext uri="{BB962C8B-B14F-4D97-AF65-F5344CB8AC3E}">
        <p14:creationId xmlns:p14="http://schemas.microsoft.com/office/powerpoint/2010/main" val="19561258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B1668-A5FA-24EC-24CC-E682E0DA5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FABB0A-E3D6-0771-761D-F74F3D34BFE4}"/>
              </a:ext>
            </a:extLst>
          </p:cNvPr>
          <p:cNvSpPr>
            <a:spLocks noGrp="1"/>
          </p:cNvSpPr>
          <p:nvPr>
            <p:ph type="title"/>
          </p:nvPr>
        </p:nvSpPr>
        <p:spPr>
          <a:xfrm>
            <a:off x="1097280" y="286603"/>
            <a:ext cx="10058400" cy="1450757"/>
          </a:xfrm>
        </p:spPr>
        <p:txBody>
          <a:bodyPr>
            <a:normAutofit/>
          </a:bodyPr>
          <a:lstStyle/>
          <a:p>
            <a:r>
              <a:rPr lang="en-US" dirty="0"/>
              <a:t>Step 3 – Review Estimated Actuals</a:t>
            </a:r>
          </a:p>
        </p:txBody>
      </p:sp>
      <p:sp>
        <p:nvSpPr>
          <p:cNvPr id="11" name="Content Placeholder 10">
            <a:extLst>
              <a:ext uri="{FF2B5EF4-FFF2-40B4-BE49-F238E27FC236}">
                <a16:creationId xmlns:a16="http://schemas.microsoft.com/office/drawing/2014/main" id="{82F934E9-0A13-DA36-B86D-374BBBC24761}"/>
              </a:ext>
            </a:extLst>
          </p:cNvPr>
          <p:cNvSpPr>
            <a:spLocks noGrp="1"/>
          </p:cNvSpPr>
          <p:nvPr>
            <p:ph idx="1"/>
          </p:nvPr>
        </p:nvSpPr>
        <p:spPr/>
        <p:txBody>
          <a:bodyPr>
            <a:normAutofit lnSpcReduction="10000"/>
          </a:bodyPr>
          <a:lstStyle/>
          <a:p>
            <a:r>
              <a:rPr lang="en-US" dirty="0"/>
              <a:t>Were the expenditures for each action the same as the amount originally budgeted? Were the expenditures significantly higher or lower? By how much? </a:t>
            </a:r>
          </a:p>
          <a:p>
            <a:r>
              <a:rPr lang="en-US" dirty="0"/>
              <a:t>What was the reason for the expenditure being significantly different than the budgeted amount?</a:t>
            </a:r>
          </a:p>
          <a:p>
            <a:r>
              <a:rPr lang="en-US" dirty="0"/>
              <a:t>Were the Planned percentages to improve services the same as planned? Were they significantly higher or lower? By how much?</a:t>
            </a:r>
          </a:p>
          <a:p>
            <a:r>
              <a:rPr lang="en-US" dirty="0"/>
              <a:t>What caused the significant increase or decrease in the percentage to improve services?</a:t>
            </a:r>
          </a:p>
        </p:txBody>
      </p:sp>
      <p:sp>
        <p:nvSpPr>
          <p:cNvPr id="4" name="Slide Number Placeholder 3">
            <a:extLst>
              <a:ext uri="{FF2B5EF4-FFF2-40B4-BE49-F238E27FC236}">
                <a16:creationId xmlns:a16="http://schemas.microsoft.com/office/drawing/2014/main" id="{4DACB947-2CA3-B448-6EFF-3635F6D424EF}"/>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29</a:t>
            </a:fld>
            <a:endParaRPr lang="en-US"/>
          </a:p>
        </p:txBody>
      </p:sp>
    </p:spTree>
    <p:extLst>
      <p:ext uri="{BB962C8B-B14F-4D97-AF65-F5344CB8AC3E}">
        <p14:creationId xmlns:p14="http://schemas.microsoft.com/office/powerpoint/2010/main" val="1346503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896A7-BABB-435A-A544-08DFBC24D4CF}"/>
              </a:ext>
            </a:extLst>
          </p:cNvPr>
          <p:cNvSpPr>
            <a:spLocks noGrp="1"/>
          </p:cNvSpPr>
          <p:nvPr>
            <p:ph type="title"/>
          </p:nvPr>
        </p:nvSpPr>
        <p:spPr>
          <a:xfrm>
            <a:off x="838200" y="365125"/>
            <a:ext cx="10515600" cy="1325563"/>
          </a:xfrm>
        </p:spPr>
        <p:txBody>
          <a:bodyPr>
            <a:normAutofit/>
          </a:bodyPr>
          <a:lstStyle/>
          <a:p>
            <a:r>
              <a:rPr lang="en-US" sz="4400" dirty="0">
                <a:latin typeface="Arial"/>
                <a:cs typeface="Arial"/>
              </a:rPr>
              <a:t>Template Files</a:t>
            </a:r>
            <a:endParaRPr lang="en-US" sz="4400" dirty="0"/>
          </a:p>
        </p:txBody>
      </p:sp>
      <p:sp>
        <p:nvSpPr>
          <p:cNvPr id="3" name="Content Placeholder 2">
            <a:extLst>
              <a:ext uri="{FF2B5EF4-FFF2-40B4-BE49-F238E27FC236}">
                <a16:creationId xmlns:a16="http://schemas.microsoft.com/office/drawing/2014/main" id="{2B19BDD7-52D5-4415-A907-7A17E80CA85E}"/>
              </a:ext>
            </a:extLst>
          </p:cNvPr>
          <p:cNvSpPr>
            <a:spLocks noGrp="1"/>
          </p:cNvSpPr>
          <p:nvPr>
            <p:ph idx="1"/>
          </p:nvPr>
        </p:nvSpPr>
        <p:spPr>
          <a:xfrm>
            <a:off x="838200" y="1929384"/>
            <a:ext cx="10515600" cy="4251960"/>
          </a:xfrm>
        </p:spPr>
        <p:txBody>
          <a:bodyPr vert="horz" lIns="91440" tIns="45720" rIns="91440" bIns="45720" rtlCol="0" anchor="t">
            <a:normAutofit/>
          </a:bodyPr>
          <a:lstStyle/>
          <a:p>
            <a:pPr marL="175895" indent="-175895"/>
            <a:r>
              <a:rPr lang="en-US" dirty="0">
                <a:hlinkClick r:id="rId3"/>
              </a:rPr>
              <a:t>Budget Overview for Parents Template for 2026–27</a:t>
            </a:r>
            <a:r>
              <a:rPr lang="en-US" dirty="0"/>
              <a:t> </a:t>
            </a:r>
          </a:p>
          <a:p>
            <a:pPr marL="175895" indent="-175895"/>
            <a:r>
              <a:rPr lang="en-US" dirty="0">
                <a:cs typeface="Calibri"/>
                <a:hlinkClick r:id="rId4"/>
              </a:rPr>
              <a:t>Local Control and Accountability Plan (LCAP) Template for 2026–27</a:t>
            </a:r>
            <a:endParaRPr lang="en-US" dirty="0">
              <a:cs typeface="Arial"/>
            </a:endParaRPr>
          </a:p>
          <a:p>
            <a:pPr marL="175895" indent="-175895"/>
            <a:r>
              <a:rPr lang="en-US" dirty="0">
                <a:hlinkClick r:id="rId5"/>
              </a:rPr>
              <a:t>LCAP Action Tables Template for 2026–27</a:t>
            </a:r>
            <a:r>
              <a:rPr lang="en-US" dirty="0"/>
              <a:t> </a:t>
            </a:r>
            <a:endParaRPr lang="en-US" dirty="0">
              <a:cs typeface="Arial"/>
              <a:hlinkClick r:id="rId5"/>
            </a:endParaRPr>
          </a:p>
          <a:p>
            <a:pPr marL="175895" indent="-175895">
              <a:buFont typeface="Arial"/>
              <a:buChar char="•"/>
            </a:pPr>
            <a:r>
              <a:rPr lang="en-US" dirty="0">
                <a:solidFill>
                  <a:srgbClr val="1155CC"/>
                </a:solidFill>
                <a:cs typeface="Arial"/>
                <a:hlinkClick r:id="rId6"/>
              </a:rPr>
              <a:t>County Office Education (COE) LCFF Budget Overview for Parents for 2026–27</a:t>
            </a:r>
            <a:r>
              <a:rPr lang="en-US" dirty="0">
                <a:solidFill>
                  <a:srgbClr val="404040"/>
                </a:solidFill>
                <a:cs typeface="Arial"/>
              </a:rPr>
              <a:t> </a:t>
            </a:r>
            <a:endParaRPr lang="en-US" dirty="0"/>
          </a:p>
          <a:p>
            <a:pPr marL="0" indent="0">
              <a:buNone/>
            </a:pPr>
            <a:r>
              <a:rPr lang="en-US" dirty="0">
                <a:solidFill>
                  <a:schemeClr val="tx1"/>
                </a:solidFill>
                <a:cs typeface="Arial"/>
              </a:rPr>
              <a:t>Note: The template files are unchanged from 2025–26.</a:t>
            </a:r>
            <a:endParaRPr lang="en-US" dirty="0">
              <a:solidFill>
                <a:schemeClr val="tx1"/>
              </a:solidFill>
            </a:endParaRPr>
          </a:p>
        </p:txBody>
      </p:sp>
      <p:sp>
        <p:nvSpPr>
          <p:cNvPr id="6" name="Slide Number Placeholder 5">
            <a:extLst>
              <a:ext uri="{FF2B5EF4-FFF2-40B4-BE49-F238E27FC236}">
                <a16:creationId xmlns:a16="http://schemas.microsoft.com/office/drawing/2014/main" id="{9BD487D0-EC9E-F70F-1094-512E143F3EAC}"/>
              </a:ext>
            </a:extLst>
          </p:cNvPr>
          <p:cNvSpPr>
            <a:spLocks noGrp="1"/>
          </p:cNvSpPr>
          <p:nvPr>
            <p:ph type="sldNum" sz="quarter" idx="12"/>
          </p:nvPr>
        </p:nvSpPr>
        <p:spPr/>
        <p:txBody>
          <a:bodyPr/>
          <a:lstStyle/>
          <a:p>
            <a:fld id="{1E47FE53-EBF0-4DA7-9D9D-CC1C3A20F3CB}" type="slidenum">
              <a:rPr lang="en-US" smtClean="0"/>
              <a:t>3</a:t>
            </a:fld>
            <a:endParaRPr lang="en-US"/>
          </a:p>
        </p:txBody>
      </p:sp>
    </p:spTree>
    <p:extLst>
      <p:ext uri="{BB962C8B-B14F-4D97-AF65-F5344CB8AC3E}">
        <p14:creationId xmlns:p14="http://schemas.microsoft.com/office/powerpoint/2010/main" val="21055927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F5D4B-8127-F268-813B-98EB16E8D9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5F980-2F18-0E85-74C9-5EEB5E8FA6DB}"/>
              </a:ext>
            </a:extLst>
          </p:cNvPr>
          <p:cNvSpPr>
            <a:spLocks noGrp="1"/>
          </p:cNvSpPr>
          <p:nvPr>
            <p:ph type="title"/>
          </p:nvPr>
        </p:nvSpPr>
        <p:spPr>
          <a:xfrm>
            <a:off x="1097280" y="286603"/>
            <a:ext cx="10058400" cy="1450757"/>
          </a:xfrm>
        </p:spPr>
        <p:txBody>
          <a:bodyPr>
            <a:normAutofit/>
          </a:bodyPr>
          <a:lstStyle/>
          <a:p>
            <a:r>
              <a:rPr lang="en-US" dirty="0"/>
              <a:t>Step 4 – Evaluate Effectiveness</a:t>
            </a:r>
          </a:p>
        </p:txBody>
      </p:sp>
      <p:sp>
        <p:nvSpPr>
          <p:cNvPr id="11" name="Content Placeholder 10">
            <a:extLst>
              <a:ext uri="{FF2B5EF4-FFF2-40B4-BE49-F238E27FC236}">
                <a16:creationId xmlns:a16="http://schemas.microsoft.com/office/drawing/2014/main" id="{7EC34593-04C0-11DB-11DE-9EBA7AB58A2E}"/>
              </a:ext>
            </a:extLst>
          </p:cNvPr>
          <p:cNvSpPr>
            <a:spLocks noGrp="1"/>
          </p:cNvSpPr>
          <p:nvPr>
            <p:ph idx="1"/>
          </p:nvPr>
        </p:nvSpPr>
        <p:spPr/>
        <p:txBody>
          <a:bodyPr>
            <a:normAutofit lnSpcReduction="10000"/>
          </a:bodyPr>
          <a:lstStyle/>
          <a:p>
            <a:r>
              <a:rPr lang="en-US" dirty="0"/>
              <a:t>Identify whether or not each action was effective or ineffective in making progress towards the goal.</a:t>
            </a:r>
          </a:p>
          <a:p>
            <a:r>
              <a:rPr lang="en-US" dirty="0"/>
              <a:t>When grouping actions with metrics to do a more robust analysis, what stands out?</a:t>
            </a:r>
          </a:p>
          <a:p>
            <a:r>
              <a:rPr lang="en-US" dirty="0"/>
              <a:t>Are there trends related to the effective actions?</a:t>
            </a:r>
          </a:p>
          <a:p>
            <a:r>
              <a:rPr lang="en-US" dirty="0"/>
              <a:t>Are there trends related to ineffective actions?</a:t>
            </a:r>
          </a:p>
          <a:p>
            <a:r>
              <a:rPr lang="en-US" dirty="0"/>
              <a:t>What feedback have educational partners provided regarding effective and ineffective actions?</a:t>
            </a:r>
          </a:p>
          <a:p>
            <a:r>
              <a:rPr lang="en-US" dirty="0"/>
              <a:t>What gaps need to be addressed?</a:t>
            </a:r>
          </a:p>
        </p:txBody>
      </p:sp>
      <p:sp>
        <p:nvSpPr>
          <p:cNvPr id="4" name="Slide Number Placeholder 3">
            <a:extLst>
              <a:ext uri="{FF2B5EF4-FFF2-40B4-BE49-F238E27FC236}">
                <a16:creationId xmlns:a16="http://schemas.microsoft.com/office/drawing/2014/main" id="{113698E6-472F-44FA-10F0-435BCFE8497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30</a:t>
            </a:fld>
            <a:endParaRPr lang="en-US"/>
          </a:p>
        </p:txBody>
      </p:sp>
    </p:spTree>
    <p:extLst>
      <p:ext uri="{BB962C8B-B14F-4D97-AF65-F5344CB8AC3E}">
        <p14:creationId xmlns:p14="http://schemas.microsoft.com/office/powerpoint/2010/main" val="12554932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96844-48A4-0746-CDF5-C5BE6418B5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94F52-E610-DCD7-7269-B7CF1ED5678A}"/>
              </a:ext>
            </a:extLst>
          </p:cNvPr>
          <p:cNvSpPr>
            <a:spLocks noGrp="1"/>
          </p:cNvSpPr>
          <p:nvPr>
            <p:ph type="title"/>
          </p:nvPr>
        </p:nvSpPr>
        <p:spPr>
          <a:xfrm>
            <a:off x="1097280" y="286603"/>
            <a:ext cx="10058400" cy="1450757"/>
          </a:xfrm>
        </p:spPr>
        <p:txBody>
          <a:bodyPr>
            <a:normAutofit/>
          </a:bodyPr>
          <a:lstStyle/>
          <a:p>
            <a:r>
              <a:rPr lang="en-US" dirty="0"/>
              <a:t>Step 5 – Determine changes</a:t>
            </a:r>
          </a:p>
        </p:txBody>
      </p:sp>
      <p:sp>
        <p:nvSpPr>
          <p:cNvPr id="11" name="Content Placeholder 10">
            <a:extLst>
              <a:ext uri="{FF2B5EF4-FFF2-40B4-BE49-F238E27FC236}">
                <a16:creationId xmlns:a16="http://schemas.microsoft.com/office/drawing/2014/main" id="{DB555F63-1636-3ACF-D96B-EDCDDDAB5168}"/>
              </a:ext>
            </a:extLst>
          </p:cNvPr>
          <p:cNvSpPr>
            <a:spLocks noGrp="1"/>
          </p:cNvSpPr>
          <p:nvPr>
            <p:ph idx="1"/>
          </p:nvPr>
        </p:nvSpPr>
        <p:spPr/>
        <p:txBody>
          <a:bodyPr>
            <a:normAutofit fontScale="92500"/>
          </a:bodyPr>
          <a:lstStyle/>
          <a:p>
            <a:r>
              <a:rPr lang="en-US" dirty="0"/>
              <a:t>Are there changes that need to be made to the planned goal?</a:t>
            </a:r>
          </a:p>
          <a:p>
            <a:r>
              <a:rPr lang="en-US" dirty="0"/>
              <a:t>Are there changes needed to metrics or target outcomes?</a:t>
            </a:r>
          </a:p>
          <a:p>
            <a:r>
              <a:rPr lang="en-US" dirty="0"/>
              <a:t>How has input from educational partners helped to determine what changes to make?</a:t>
            </a:r>
          </a:p>
          <a:p>
            <a:r>
              <a:rPr lang="en-US" dirty="0"/>
              <a:t>Are there actions for the coming year that resulted from reflections on prior practice?</a:t>
            </a:r>
          </a:p>
          <a:p>
            <a:r>
              <a:rPr lang="en-US" dirty="0"/>
              <a:t>If an action is ineffective, what are the reasons for the ineffectiveness?</a:t>
            </a:r>
          </a:p>
          <a:p>
            <a:r>
              <a:rPr lang="en-US" dirty="0"/>
              <a:t>How might the changes result in a new or strengthened approach?</a:t>
            </a:r>
          </a:p>
        </p:txBody>
      </p:sp>
      <p:sp>
        <p:nvSpPr>
          <p:cNvPr id="4" name="Slide Number Placeholder 3">
            <a:extLst>
              <a:ext uri="{FF2B5EF4-FFF2-40B4-BE49-F238E27FC236}">
                <a16:creationId xmlns:a16="http://schemas.microsoft.com/office/drawing/2014/main" id="{DD91CE47-5C67-C384-075C-65842D663EC1}"/>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31</a:t>
            </a:fld>
            <a:endParaRPr lang="en-US"/>
          </a:p>
        </p:txBody>
      </p:sp>
    </p:spTree>
    <p:extLst>
      <p:ext uri="{BB962C8B-B14F-4D97-AF65-F5344CB8AC3E}">
        <p14:creationId xmlns:p14="http://schemas.microsoft.com/office/powerpoint/2010/main" val="25977609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normAutofit/>
          </a:bodyPr>
          <a:lstStyle/>
          <a:p>
            <a:r>
              <a:rPr lang="en-US" dirty="0"/>
              <a:t>Remember...</a:t>
            </a:r>
          </a:p>
        </p:txBody>
      </p:sp>
      <p:sp>
        <p:nvSpPr>
          <p:cNvPr id="11" name="Content Placeholder 10">
            <a:extLst>
              <a:ext uri="{FF2B5EF4-FFF2-40B4-BE49-F238E27FC236}">
                <a16:creationId xmlns:a16="http://schemas.microsoft.com/office/drawing/2014/main" id="{36AE4C1C-B6E2-09CC-9C54-A28D5D0E4381}"/>
              </a:ext>
            </a:extLst>
          </p:cNvPr>
          <p:cNvSpPr>
            <a:spLocks noGrp="1"/>
          </p:cNvSpPr>
          <p:nvPr>
            <p:ph idx="1"/>
          </p:nvPr>
        </p:nvSpPr>
        <p:spPr/>
        <p:txBody>
          <a:bodyPr vert="horz" lIns="45720" tIns="45720" rIns="45720" bIns="45720" rtlCol="0" anchor="t">
            <a:normAutofit/>
          </a:bodyPr>
          <a:lstStyle/>
          <a:p>
            <a:pPr marL="175895" indent="-175895"/>
            <a:r>
              <a:rPr lang="en-US" dirty="0"/>
              <a:t>Review the LCAP instructions; the prompts in the LCAP Template do not contain all the required information.</a:t>
            </a:r>
            <a:endParaRPr lang="en-US" dirty="0">
              <a:cs typeface="Arial"/>
            </a:endParaRPr>
          </a:p>
          <a:p>
            <a:pPr marL="175895" indent="-175895"/>
            <a:r>
              <a:rPr lang="en-US" dirty="0"/>
              <a:t>Please address the effectiveness or ineffectiveness of all actions within the goal. </a:t>
            </a:r>
            <a:endParaRPr lang="en-US" dirty="0">
              <a:cs typeface="Arial"/>
            </a:endParaRP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32</a:t>
            </a:fld>
            <a:endParaRPr lang="en-US"/>
          </a:p>
        </p:txBody>
      </p:sp>
    </p:spTree>
    <p:extLst>
      <p:ext uri="{BB962C8B-B14F-4D97-AF65-F5344CB8AC3E}">
        <p14:creationId xmlns:p14="http://schemas.microsoft.com/office/powerpoint/2010/main" val="13312437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0307B-9D02-4872-B806-D493A9DC62AC}"/>
              </a:ext>
            </a:extLst>
          </p:cNvPr>
          <p:cNvSpPr>
            <a:spLocks noGrp="1"/>
          </p:cNvSpPr>
          <p:nvPr>
            <p:ph type="title"/>
          </p:nvPr>
        </p:nvSpPr>
        <p:spPr/>
        <p:txBody>
          <a:bodyPr/>
          <a:lstStyle/>
          <a:p>
            <a:r>
              <a:rPr lang="en-US" dirty="0">
                <a:solidFill>
                  <a:schemeClr val="tx1">
                    <a:lumMod val="75000"/>
                    <a:lumOff val="25000"/>
                  </a:schemeClr>
                </a:solidFill>
              </a:rPr>
              <a:t>Closing Thoughts</a:t>
            </a:r>
          </a:p>
        </p:txBody>
      </p:sp>
      <p:sp>
        <p:nvSpPr>
          <p:cNvPr id="4" name="Slide Number Placeholder 3">
            <a:extLst>
              <a:ext uri="{FF2B5EF4-FFF2-40B4-BE49-F238E27FC236}">
                <a16:creationId xmlns:a16="http://schemas.microsoft.com/office/drawing/2014/main" id="{4D11DB02-E476-4CCA-A2A3-22EC1E1B379B}"/>
              </a:ext>
            </a:extLst>
          </p:cNvPr>
          <p:cNvSpPr>
            <a:spLocks noGrp="1"/>
          </p:cNvSpPr>
          <p:nvPr>
            <p:ph type="sldNum" sz="quarter" idx="12"/>
          </p:nvPr>
        </p:nvSpPr>
        <p:spPr/>
        <p:txBody>
          <a:bodyPr/>
          <a:lstStyle/>
          <a:p>
            <a:fld id="{1E47FE53-EBF0-4DA7-9D9D-CC1C3A20F3CB}" type="slidenum">
              <a:rPr lang="en-US" sz="2400" smtClean="0"/>
              <a:t>33</a:t>
            </a:fld>
            <a:endParaRPr lang="en-US" sz="2400" dirty="0"/>
          </a:p>
        </p:txBody>
      </p:sp>
    </p:spTree>
    <p:extLst>
      <p:ext uri="{BB962C8B-B14F-4D97-AF65-F5344CB8AC3E}">
        <p14:creationId xmlns:p14="http://schemas.microsoft.com/office/powerpoint/2010/main" val="15123168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930BA4C-BCCD-2F5E-C00F-9211FD142484}"/>
              </a:ext>
            </a:extLst>
          </p:cNvPr>
          <p:cNvSpPr>
            <a:spLocks noGrp="1"/>
          </p:cNvSpPr>
          <p:nvPr>
            <p:ph type="title"/>
          </p:nvPr>
        </p:nvSpPr>
        <p:spPr/>
        <p:txBody>
          <a:bodyPr/>
          <a:lstStyle/>
          <a:p>
            <a:r>
              <a:rPr lang="en-US" dirty="0"/>
              <a:t>Things to Consider</a:t>
            </a:r>
          </a:p>
        </p:txBody>
      </p:sp>
      <p:sp>
        <p:nvSpPr>
          <p:cNvPr id="8" name="Content Placeholder 7">
            <a:extLst>
              <a:ext uri="{FF2B5EF4-FFF2-40B4-BE49-F238E27FC236}">
                <a16:creationId xmlns:a16="http://schemas.microsoft.com/office/drawing/2014/main" id="{E4192195-2AE4-453D-D1D2-13F7B5E8E1A6}"/>
              </a:ext>
            </a:extLst>
          </p:cNvPr>
          <p:cNvSpPr>
            <a:spLocks noGrp="1"/>
          </p:cNvSpPr>
          <p:nvPr>
            <p:ph idx="1"/>
          </p:nvPr>
        </p:nvSpPr>
        <p:spPr/>
        <p:txBody>
          <a:bodyPr vert="horz" lIns="45720" tIns="45720" rIns="45720" bIns="45720" rtlCol="0" anchor="t">
            <a:normAutofit fontScale="92500"/>
          </a:bodyPr>
          <a:lstStyle/>
          <a:p>
            <a:pPr marL="175895" indent="-175895"/>
            <a:r>
              <a:rPr lang="en-US" dirty="0">
                <a:solidFill>
                  <a:schemeClr val="tx1"/>
                </a:solidFill>
              </a:rPr>
              <a:t>Engage educational partners, including LEAs who have unexpended LREBG funds, in the review of data.</a:t>
            </a:r>
            <a:endParaRPr lang="en-US" dirty="0">
              <a:solidFill>
                <a:schemeClr val="tx1"/>
              </a:solidFill>
              <a:cs typeface="Arial"/>
            </a:endParaRPr>
          </a:p>
          <a:p>
            <a:pPr marL="175895" indent="-175895"/>
            <a:r>
              <a:rPr lang="en-US" dirty="0">
                <a:solidFill>
                  <a:schemeClr val="tx1"/>
                </a:solidFill>
              </a:rPr>
              <a:t>Utilize ongoing processes, such a</a:t>
            </a:r>
            <a:r>
              <a:rPr lang="en-US" dirty="0"/>
              <a:t>s educational partner engagement, the data used to evaluate the implementation of the local indicators, differentiated assistance work and data collected as part of the mid-year update, to inform the analysis of the goals.</a:t>
            </a:r>
            <a:endParaRPr lang="en-US" dirty="0">
              <a:cs typeface="Arial"/>
            </a:endParaRPr>
          </a:p>
          <a:p>
            <a:pPr marL="175895" indent="-175895">
              <a:buClr>
                <a:schemeClr val="tx1">
                  <a:lumMod val="75000"/>
                  <a:lumOff val="25000"/>
                </a:schemeClr>
              </a:buClr>
            </a:pPr>
            <a:r>
              <a:rPr lang="en-US" b="0" i="0" u="sng" dirty="0">
                <a:solidFill>
                  <a:srgbClr val="388E9F"/>
                </a:solidFill>
                <a:effectLst/>
                <a:latin typeface="Arial"/>
                <a:cs typeface="Arial"/>
                <a:hlinkClick r:id="rId2"/>
              </a:rPr>
              <a:t>Resources for Sustaining Continuous Improvement</a:t>
            </a:r>
            <a:endParaRPr lang="en-US" dirty="0">
              <a:solidFill>
                <a:srgbClr val="388E9F"/>
              </a:solidFill>
              <a:latin typeface="Arial"/>
              <a:cs typeface="Arial"/>
              <a:hlinkClick r:id="" action="ppaction://noaction"/>
            </a:endParaRPr>
          </a:p>
          <a:p>
            <a:pPr marL="175895" indent="-175895">
              <a:buClr>
                <a:srgbClr val="404040"/>
              </a:buClr>
            </a:pPr>
            <a:r>
              <a:rPr lang="en-US" dirty="0">
                <a:solidFill>
                  <a:schemeClr val="tx2"/>
                </a:solidFill>
                <a:latin typeface="Arial"/>
                <a:ea typeface="+mn-lt"/>
                <a:cs typeface="+mn-lt"/>
              </a:rPr>
              <a:t>For more resources, please visit the </a:t>
            </a:r>
            <a:r>
              <a:rPr lang="en-US" dirty="0">
                <a:solidFill>
                  <a:srgbClr val="FF0000"/>
                </a:solidFill>
                <a:latin typeface="Arial"/>
                <a:ea typeface="+mn-lt"/>
                <a:cs typeface="+mn-lt"/>
                <a:hlinkClick r:id="rId3"/>
              </a:rPr>
              <a:t>Learning</a:t>
            </a:r>
            <a:r>
              <a:rPr lang="en-US" dirty="0">
                <a:solidFill>
                  <a:srgbClr val="FF0000"/>
                </a:solidFill>
                <a:ea typeface="+mn-lt"/>
                <a:cs typeface="+mn-lt"/>
                <a:hlinkClick r:id="rId3"/>
              </a:rPr>
              <a:t> Recovery Emergency Block Grant (LREBG) Resources - California Statewide System of Support</a:t>
            </a:r>
            <a:endParaRPr lang="en-US" dirty="0">
              <a:solidFill>
                <a:srgbClr val="FF0000"/>
              </a:solidFill>
              <a:ea typeface="+mn-lt"/>
              <a:cs typeface="+mn-lt"/>
            </a:endParaRPr>
          </a:p>
        </p:txBody>
      </p:sp>
      <p:sp>
        <p:nvSpPr>
          <p:cNvPr id="6" name="Slide Number Placeholder 5">
            <a:extLst>
              <a:ext uri="{FF2B5EF4-FFF2-40B4-BE49-F238E27FC236}">
                <a16:creationId xmlns:a16="http://schemas.microsoft.com/office/drawing/2014/main" id="{D646EA1B-547E-5400-1C00-8308C5AC9C5B}"/>
              </a:ext>
            </a:extLst>
          </p:cNvPr>
          <p:cNvSpPr>
            <a:spLocks noGrp="1"/>
          </p:cNvSpPr>
          <p:nvPr>
            <p:ph type="sldNum" sz="quarter" idx="12"/>
          </p:nvPr>
        </p:nvSpPr>
        <p:spPr/>
        <p:txBody>
          <a:bodyPr/>
          <a:lstStyle/>
          <a:p>
            <a:fld id="{1E47FE53-EBF0-4DA7-9D9D-CC1C3A20F3CB}" type="slidenum">
              <a:rPr lang="en-US" smtClean="0"/>
              <a:t>34</a:t>
            </a:fld>
            <a:endParaRPr lang="en-US"/>
          </a:p>
        </p:txBody>
      </p:sp>
    </p:spTree>
    <p:extLst>
      <p:ext uri="{BB962C8B-B14F-4D97-AF65-F5344CB8AC3E}">
        <p14:creationId xmlns:p14="http://schemas.microsoft.com/office/powerpoint/2010/main" val="26932607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5CE27-755A-403A-9451-93E5D3793A71}"/>
              </a:ext>
            </a:extLst>
          </p:cNvPr>
          <p:cNvSpPr>
            <a:spLocks noGrp="1"/>
          </p:cNvSpPr>
          <p:nvPr>
            <p:ph type="title"/>
          </p:nvPr>
        </p:nvSpPr>
        <p:spPr/>
        <p:txBody>
          <a:bodyPr/>
          <a:lstStyle/>
          <a:p>
            <a:r>
              <a:rPr lang="en-US" dirty="0"/>
              <a:t>Upcoming Webinars</a:t>
            </a:r>
          </a:p>
        </p:txBody>
      </p:sp>
      <p:sp>
        <p:nvSpPr>
          <p:cNvPr id="9" name="Content Placeholder 8">
            <a:extLst>
              <a:ext uri="{FF2B5EF4-FFF2-40B4-BE49-F238E27FC236}">
                <a16:creationId xmlns:a16="http://schemas.microsoft.com/office/drawing/2014/main" id="{F7BDD4F2-3EED-88D2-9AE7-F7B7F7826CF1}"/>
              </a:ext>
            </a:extLst>
          </p:cNvPr>
          <p:cNvSpPr>
            <a:spLocks noGrp="1"/>
          </p:cNvSpPr>
          <p:nvPr>
            <p:ph idx="1"/>
          </p:nvPr>
        </p:nvSpPr>
        <p:spPr/>
        <p:txBody>
          <a:bodyPr/>
          <a:lstStyle/>
          <a:p>
            <a:r>
              <a:rPr lang="en-US" dirty="0"/>
              <a:t>December 9: Actions and Action Tables</a:t>
            </a:r>
          </a:p>
          <a:p>
            <a:r>
              <a:rPr lang="en-US" dirty="0"/>
              <a:t>December 11: Increased or Improved Services, Part 1</a:t>
            </a:r>
          </a:p>
          <a:p>
            <a:r>
              <a:rPr lang="en-US" dirty="0"/>
              <a:t>December 16: Increased or Improved Services, Part 2</a:t>
            </a:r>
          </a:p>
          <a:p>
            <a:pPr marL="0" indent="0">
              <a:buNone/>
            </a:pPr>
            <a:endParaRPr lang="en-US" dirty="0"/>
          </a:p>
          <a:p>
            <a:pPr marL="0" indent="0">
              <a:buNone/>
            </a:pPr>
            <a:r>
              <a:rPr lang="en-US" dirty="0"/>
              <a:t>To register, please visit the </a:t>
            </a:r>
            <a:r>
              <a:rPr lang="en-US" dirty="0">
                <a:hlinkClick r:id="rId2"/>
              </a:rPr>
              <a:t>Tuesdays @ 2 Webinar Series</a:t>
            </a:r>
            <a:r>
              <a:rPr lang="en-US" dirty="0"/>
              <a:t> web page.  </a:t>
            </a:r>
          </a:p>
        </p:txBody>
      </p:sp>
      <p:sp>
        <p:nvSpPr>
          <p:cNvPr id="4" name="Slide Number Placeholder 3">
            <a:extLst>
              <a:ext uri="{FF2B5EF4-FFF2-40B4-BE49-F238E27FC236}">
                <a16:creationId xmlns:a16="http://schemas.microsoft.com/office/drawing/2014/main" id="{1589E0A4-E849-4A9A-B0DB-ECA228E33E2B}"/>
              </a:ext>
            </a:extLst>
          </p:cNvPr>
          <p:cNvSpPr>
            <a:spLocks noGrp="1"/>
          </p:cNvSpPr>
          <p:nvPr>
            <p:ph type="sldNum" sz="quarter" idx="12"/>
          </p:nvPr>
        </p:nvSpPr>
        <p:spPr/>
        <p:txBody>
          <a:bodyPr/>
          <a:lstStyle/>
          <a:p>
            <a:fld id="{1E47FE53-EBF0-4DA7-9D9D-CC1C3A20F3CB}" type="slidenum">
              <a:rPr lang="en-US" smtClean="0"/>
              <a:t>35</a:t>
            </a:fld>
            <a:endParaRPr lang="en-US"/>
          </a:p>
        </p:txBody>
      </p:sp>
    </p:spTree>
    <p:extLst>
      <p:ext uri="{BB962C8B-B14F-4D97-AF65-F5344CB8AC3E}">
        <p14:creationId xmlns:p14="http://schemas.microsoft.com/office/powerpoint/2010/main" val="3581388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60B5-CC33-4A95-A1B0-666822E6079E}"/>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B29B59A3-5C04-468A-9DF7-3D0CF1EE1B27}"/>
              </a:ext>
            </a:extLst>
          </p:cNvPr>
          <p:cNvSpPr>
            <a:spLocks noGrp="1"/>
          </p:cNvSpPr>
          <p:nvPr>
            <p:ph idx="1"/>
          </p:nvPr>
        </p:nvSpPr>
        <p:spPr/>
        <p:txBody>
          <a:bodyPr>
            <a:normAutofit/>
          </a:bodyPr>
          <a:lstStyle/>
          <a:p>
            <a:pPr lvl="1">
              <a:spcBef>
                <a:spcPts val="1200"/>
              </a:spcBef>
            </a:pPr>
            <a:r>
              <a:rPr lang="en-US" sz="2800" dirty="0"/>
              <a:t>If you have any questions related to the LCAP or LCFF, please contact the Local Agency Systems Support Office at </a:t>
            </a:r>
            <a:r>
              <a:rPr lang="en-US" sz="2800" dirty="0">
                <a:hlinkClick r:id="rId2"/>
              </a:rPr>
              <a:t>LCFF@cde.ca.gov</a:t>
            </a:r>
            <a:r>
              <a:rPr lang="en-US" sz="2800" dirty="0"/>
              <a:t> </a:t>
            </a:r>
            <a:endParaRPr lang="en-US" sz="2800" dirty="0">
              <a:solidFill>
                <a:srgbClr val="1704A0"/>
              </a:solidFill>
            </a:endParaRPr>
          </a:p>
          <a:p>
            <a:pPr lvl="1">
              <a:spcBef>
                <a:spcPts val="1200"/>
              </a:spcBef>
            </a:pPr>
            <a:r>
              <a:rPr lang="en-US" sz="2800" dirty="0"/>
              <a:t>For additional information about this or other webinars in this series, including PowerPoint files, please see the </a:t>
            </a:r>
            <a:r>
              <a:rPr lang="en-US" sz="2800" dirty="0">
                <a:hlinkClick r:id="rId3"/>
              </a:rPr>
              <a:t>Tuesdays @ 2 webpage</a:t>
            </a:r>
            <a:endParaRPr lang="en-US" sz="2800" dirty="0">
              <a:solidFill>
                <a:srgbClr val="1704A0"/>
              </a:solidFill>
            </a:endParaRPr>
          </a:p>
        </p:txBody>
      </p:sp>
      <p:sp>
        <p:nvSpPr>
          <p:cNvPr id="4" name="Slide Number Placeholder 3">
            <a:extLst>
              <a:ext uri="{FF2B5EF4-FFF2-40B4-BE49-F238E27FC236}">
                <a16:creationId xmlns:a16="http://schemas.microsoft.com/office/drawing/2014/main" id="{3C820972-B50B-4E9D-898D-047E01368832}"/>
              </a:ext>
            </a:extLst>
          </p:cNvPr>
          <p:cNvSpPr>
            <a:spLocks noGrp="1"/>
          </p:cNvSpPr>
          <p:nvPr>
            <p:ph type="sldNum" sz="quarter" idx="12"/>
          </p:nvPr>
        </p:nvSpPr>
        <p:spPr/>
        <p:txBody>
          <a:bodyPr/>
          <a:lstStyle/>
          <a:p>
            <a:fld id="{1E47FE53-EBF0-4DA7-9D9D-CC1C3A20F3CB}" type="slidenum">
              <a:rPr lang="en-US" smtClean="0"/>
              <a:t>36</a:t>
            </a:fld>
            <a:endParaRPr lang="en-US"/>
          </a:p>
        </p:txBody>
      </p:sp>
    </p:spTree>
    <p:extLst>
      <p:ext uri="{BB962C8B-B14F-4D97-AF65-F5344CB8AC3E}">
        <p14:creationId xmlns:p14="http://schemas.microsoft.com/office/powerpoint/2010/main" val="41538607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9B82C-63AC-4288-A976-F1F46803BE68}"/>
              </a:ext>
            </a:extLst>
          </p:cNvPr>
          <p:cNvSpPr>
            <a:spLocks noGrp="1"/>
          </p:cNvSpPr>
          <p:nvPr>
            <p:ph type="title"/>
          </p:nvPr>
        </p:nvSpPr>
        <p:spPr/>
        <p:txBody>
          <a:bodyPr/>
          <a:lstStyle/>
          <a:p>
            <a:r>
              <a:rPr lang="en-US" dirty="0">
                <a:solidFill>
                  <a:schemeClr val="tx1">
                    <a:lumMod val="75000"/>
                    <a:lumOff val="25000"/>
                  </a:schemeClr>
                </a:solidFill>
              </a:rPr>
              <a:t>Thank you!</a:t>
            </a:r>
          </a:p>
        </p:txBody>
      </p:sp>
      <p:sp>
        <p:nvSpPr>
          <p:cNvPr id="3" name="Text Placeholder 2">
            <a:extLst>
              <a:ext uri="{FF2B5EF4-FFF2-40B4-BE49-F238E27FC236}">
                <a16:creationId xmlns:a16="http://schemas.microsoft.com/office/drawing/2014/main" id="{52FF8B79-AE6A-4C1D-9A53-BACCB1DD075C}"/>
              </a:ext>
            </a:extLst>
          </p:cNvPr>
          <p:cNvSpPr>
            <a:spLocks noGrp="1"/>
          </p:cNvSpPr>
          <p:nvPr>
            <p:ph type="body" idx="4294967295"/>
          </p:nvPr>
        </p:nvSpPr>
        <p:spPr>
          <a:xfrm>
            <a:off x="1097280" y="4453128"/>
            <a:ext cx="10058400" cy="1143000"/>
          </a:xfrm>
        </p:spPr>
        <p:txBody>
          <a:bodyPr/>
          <a:lstStyle/>
          <a:p>
            <a:r>
              <a:rPr lang="en-US" cap="none" dirty="0">
                <a:solidFill>
                  <a:schemeClr val="tx1">
                    <a:lumMod val="75000"/>
                    <a:lumOff val="25000"/>
                  </a:schemeClr>
                </a:solidFill>
              </a:rPr>
              <a:t>We appreciate your time and all that you do for California’s students and families!</a:t>
            </a:r>
          </a:p>
        </p:txBody>
      </p:sp>
      <p:sp>
        <p:nvSpPr>
          <p:cNvPr id="4" name="Slide Number Placeholder 3">
            <a:extLst>
              <a:ext uri="{FF2B5EF4-FFF2-40B4-BE49-F238E27FC236}">
                <a16:creationId xmlns:a16="http://schemas.microsoft.com/office/drawing/2014/main" id="{7E0B854B-70F9-4054-9C42-569CEBA4BA86}"/>
              </a:ext>
            </a:extLst>
          </p:cNvPr>
          <p:cNvSpPr>
            <a:spLocks noGrp="1"/>
          </p:cNvSpPr>
          <p:nvPr>
            <p:ph type="sldNum" sz="quarter" idx="12"/>
          </p:nvPr>
        </p:nvSpPr>
        <p:spPr/>
        <p:txBody>
          <a:bodyPr/>
          <a:lstStyle/>
          <a:p>
            <a:fld id="{1E47FE53-EBF0-4DA7-9D9D-CC1C3A20F3CB}" type="slidenum">
              <a:rPr lang="en-US" sz="2400" smtClean="0"/>
              <a:t>37</a:t>
            </a:fld>
            <a:endParaRPr lang="en-US" sz="2400" dirty="0"/>
          </a:p>
        </p:txBody>
      </p:sp>
    </p:spTree>
    <p:extLst>
      <p:ext uri="{BB962C8B-B14F-4D97-AF65-F5344CB8AC3E}">
        <p14:creationId xmlns:p14="http://schemas.microsoft.com/office/powerpoint/2010/main" val="2262679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8F11-0A1C-480E-9080-59DFDE945490}"/>
              </a:ext>
            </a:extLst>
          </p:cNvPr>
          <p:cNvSpPr>
            <a:spLocks noGrp="1"/>
          </p:cNvSpPr>
          <p:nvPr>
            <p:ph type="title"/>
          </p:nvPr>
        </p:nvSpPr>
        <p:spPr>
          <a:xfrm>
            <a:off x="1097280" y="286603"/>
            <a:ext cx="10058400" cy="1450757"/>
          </a:xfrm>
        </p:spPr>
        <p:txBody>
          <a:bodyPr/>
          <a:lstStyle/>
          <a:p>
            <a:r>
              <a:rPr lang="en-US" dirty="0"/>
              <a:t>Purpose </a:t>
            </a:r>
          </a:p>
        </p:txBody>
      </p:sp>
      <p:sp>
        <p:nvSpPr>
          <p:cNvPr id="3" name="Content Placeholder 2">
            <a:extLst>
              <a:ext uri="{FF2B5EF4-FFF2-40B4-BE49-F238E27FC236}">
                <a16:creationId xmlns:a16="http://schemas.microsoft.com/office/drawing/2014/main" id="{1BA1ED0B-38F8-4D06-A661-716ACA4398B1}"/>
              </a:ext>
            </a:extLst>
          </p:cNvPr>
          <p:cNvSpPr>
            <a:spLocks noGrp="1"/>
          </p:cNvSpPr>
          <p:nvPr>
            <p:ph idx="1"/>
          </p:nvPr>
        </p:nvSpPr>
        <p:spPr>
          <a:xfrm>
            <a:off x="1097280" y="1845733"/>
            <a:ext cx="10058400" cy="4355561"/>
          </a:xfrm>
        </p:spPr>
        <p:txBody>
          <a:bodyPr vert="horz" lIns="45720" tIns="45720" rIns="45720" bIns="45720" rtlCol="0" anchor="t">
            <a:normAutofit/>
          </a:bodyPr>
          <a:lstStyle/>
          <a:p>
            <a:pPr marL="175895" indent="-175895"/>
            <a:r>
              <a:rPr lang="en-US" dirty="0"/>
              <a:t>The purpose of this session is to provide an overview of the 2026–27 Local Control and Accountability Plan (LCAP) Goal Analysis Section.</a:t>
            </a:r>
          </a:p>
          <a:p>
            <a:pPr marL="383540" lvl="1"/>
            <a:r>
              <a:rPr lang="en-US" dirty="0"/>
              <a:t>The template</a:t>
            </a:r>
            <a:endParaRPr lang="en-US" dirty="0">
              <a:cs typeface="Arial"/>
            </a:endParaRPr>
          </a:p>
          <a:p>
            <a:pPr marL="383540" lvl="1"/>
            <a:r>
              <a:rPr lang="en-US" dirty="0"/>
              <a:t>Instructions</a:t>
            </a:r>
            <a:endParaRPr lang="en-US" dirty="0">
              <a:cs typeface="Arial"/>
            </a:endParaRPr>
          </a:p>
          <a:p>
            <a:pPr marL="383540" lvl="1"/>
            <a:r>
              <a:rPr lang="en-US" dirty="0"/>
              <a:t>Update process</a:t>
            </a:r>
          </a:p>
          <a:p>
            <a:pPr marL="383540" lvl="1"/>
            <a:endParaRPr lang="en-US" dirty="0">
              <a:cs typeface="Arial"/>
            </a:endParaRPr>
          </a:p>
          <a:p>
            <a:pPr marL="383540" lvl="1"/>
            <a:endParaRPr lang="en-US" dirty="0">
              <a:cs typeface="Arial"/>
            </a:endParaRPr>
          </a:p>
          <a:p>
            <a:pPr marL="383540" lvl="1"/>
            <a:endParaRPr lang="en-US" dirty="0">
              <a:cs typeface="Arial"/>
            </a:endParaRPr>
          </a:p>
          <a:p>
            <a:pPr marL="200660" lvl="1" indent="0">
              <a:buNone/>
            </a:pPr>
            <a:r>
              <a:rPr lang="en-US" dirty="0">
                <a:cs typeface="Arial"/>
              </a:rPr>
              <a:t>*see notes throughout presentation</a:t>
            </a:r>
          </a:p>
        </p:txBody>
      </p:sp>
      <p:sp>
        <p:nvSpPr>
          <p:cNvPr id="4" name="Slide Number Placeholder 3">
            <a:extLst>
              <a:ext uri="{FF2B5EF4-FFF2-40B4-BE49-F238E27FC236}">
                <a16:creationId xmlns:a16="http://schemas.microsoft.com/office/drawing/2014/main" id="{0587E55F-CEAA-499E-9F73-1A902328487A}"/>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4</a:t>
            </a:fld>
            <a:endParaRPr lang="en-US"/>
          </a:p>
        </p:txBody>
      </p:sp>
    </p:spTree>
    <p:extLst>
      <p:ext uri="{BB962C8B-B14F-4D97-AF65-F5344CB8AC3E}">
        <p14:creationId xmlns:p14="http://schemas.microsoft.com/office/powerpoint/2010/main" val="905996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FDAA-7629-48DD-B0C6-92589D986CAE}"/>
              </a:ext>
            </a:extLst>
          </p:cNvPr>
          <p:cNvSpPr>
            <a:spLocks noGrp="1"/>
          </p:cNvSpPr>
          <p:nvPr>
            <p:ph type="title"/>
          </p:nvPr>
        </p:nvSpPr>
        <p:spPr/>
        <p:txBody>
          <a:bodyPr/>
          <a:lstStyle/>
          <a:p>
            <a:r>
              <a:rPr lang="en-US" dirty="0">
                <a:solidFill>
                  <a:srgbClr val="404040"/>
                </a:solidFill>
              </a:rPr>
              <a:t>Intended Audience</a:t>
            </a:r>
            <a:endParaRPr lang="en-US" dirty="0">
              <a:solidFill>
                <a:srgbClr val="404040"/>
              </a:solidFill>
              <a:cs typeface="Arial"/>
            </a:endParaRPr>
          </a:p>
        </p:txBody>
      </p:sp>
      <p:sp>
        <p:nvSpPr>
          <p:cNvPr id="3" name="Content Placeholder 2">
            <a:extLst>
              <a:ext uri="{FF2B5EF4-FFF2-40B4-BE49-F238E27FC236}">
                <a16:creationId xmlns:a16="http://schemas.microsoft.com/office/drawing/2014/main" id="{E272F426-3E3C-401A-87FF-C240B04D596B}"/>
              </a:ext>
            </a:extLst>
          </p:cNvPr>
          <p:cNvSpPr>
            <a:spLocks noGrp="1"/>
          </p:cNvSpPr>
          <p:nvPr>
            <p:ph idx="1"/>
          </p:nvPr>
        </p:nvSpPr>
        <p:spPr>
          <a:xfrm>
            <a:off x="1097280" y="1802803"/>
            <a:ext cx="10058400" cy="4355561"/>
          </a:xfrm>
        </p:spPr>
        <p:txBody>
          <a:bodyPr vert="horz" lIns="45720" tIns="45720" rIns="45720" bIns="45720" rtlCol="0" anchor="t">
            <a:normAutofit lnSpcReduction="10000"/>
          </a:bodyPr>
          <a:lstStyle/>
          <a:p>
            <a:pPr marL="175895" indent="-175895"/>
            <a:r>
              <a:rPr lang="en-US" dirty="0"/>
              <a:t>The intended audience for this presentation is anyone who will complete, review, or interact with the 2026–27  LCAP, including: </a:t>
            </a:r>
          </a:p>
          <a:p>
            <a:pPr marL="383540" lvl="1"/>
            <a:r>
              <a:rPr lang="en-US" dirty="0">
                <a:cs typeface="Arial"/>
              </a:rPr>
              <a:t>Students</a:t>
            </a:r>
            <a:endParaRPr lang="en-US" dirty="0"/>
          </a:p>
          <a:p>
            <a:pPr marL="383540" lvl="1"/>
            <a:r>
              <a:rPr lang="en-US" dirty="0"/>
              <a:t>Parents </a:t>
            </a:r>
            <a:endParaRPr lang="en-US" u="sng" strike="sngStrike" dirty="0">
              <a:cs typeface="Arial"/>
            </a:endParaRPr>
          </a:p>
          <a:p>
            <a:pPr marL="383540" lvl="1"/>
            <a:r>
              <a:rPr lang="en-US" dirty="0"/>
              <a:t>Teachers</a:t>
            </a:r>
            <a:endParaRPr lang="en-US" dirty="0">
              <a:cs typeface="Arial"/>
            </a:endParaRPr>
          </a:p>
          <a:p>
            <a:pPr marL="383540" lvl="1"/>
            <a:r>
              <a:rPr lang="en-US" dirty="0"/>
              <a:t>Staff</a:t>
            </a:r>
            <a:endParaRPr lang="en-US" dirty="0">
              <a:cs typeface="Arial"/>
            </a:endParaRPr>
          </a:p>
          <a:p>
            <a:pPr marL="383540" lvl="1"/>
            <a:r>
              <a:rPr lang="en-US" dirty="0">
                <a:cs typeface="Arial"/>
              </a:rPr>
              <a:t>Principals</a:t>
            </a:r>
            <a:endParaRPr lang="en-US" dirty="0"/>
          </a:p>
          <a:p>
            <a:pPr marL="383540" lvl="1"/>
            <a:r>
              <a:rPr lang="en-US" dirty="0"/>
              <a:t>Administrators</a:t>
            </a:r>
            <a:endParaRPr lang="en-US" dirty="0">
              <a:cs typeface="Arial"/>
            </a:endParaRPr>
          </a:p>
          <a:p>
            <a:pPr marL="383540" lvl="1"/>
            <a:r>
              <a:rPr lang="en-US" dirty="0"/>
              <a:t>Advisory committees</a:t>
            </a:r>
            <a:endParaRPr lang="en-US" dirty="0">
              <a:cs typeface="Arial"/>
            </a:endParaRPr>
          </a:p>
          <a:p>
            <a:pPr marL="383540" lvl="1"/>
            <a:r>
              <a:rPr lang="en-US" dirty="0"/>
              <a:t>Members of governing boards or bodies</a:t>
            </a:r>
            <a:endParaRPr lang="en-US" dirty="0">
              <a:cs typeface="Arial"/>
            </a:endParaRPr>
          </a:p>
        </p:txBody>
      </p:sp>
      <p:sp>
        <p:nvSpPr>
          <p:cNvPr id="4" name="Slide Number Placeholder 3">
            <a:extLst>
              <a:ext uri="{FF2B5EF4-FFF2-40B4-BE49-F238E27FC236}">
                <a16:creationId xmlns:a16="http://schemas.microsoft.com/office/drawing/2014/main" id="{22CDC491-3479-4D90-A5C8-7519160EB823}"/>
              </a:ext>
            </a:extLst>
          </p:cNvPr>
          <p:cNvSpPr>
            <a:spLocks noGrp="1"/>
          </p:cNvSpPr>
          <p:nvPr>
            <p:ph type="sldNum" sz="quarter" idx="12"/>
          </p:nvPr>
        </p:nvSpPr>
        <p:spPr/>
        <p:txBody>
          <a:bodyPr/>
          <a:lstStyle/>
          <a:p>
            <a:fld id="{1E47FE53-EBF0-4DA7-9D9D-CC1C3A20F3CB}" type="slidenum">
              <a:rPr lang="en-US" smtClean="0"/>
              <a:t>5</a:t>
            </a:fld>
            <a:endParaRPr lang="en-US"/>
          </a:p>
        </p:txBody>
      </p:sp>
    </p:spTree>
    <p:extLst>
      <p:ext uri="{BB962C8B-B14F-4D97-AF65-F5344CB8AC3E}">
        <p14:creationId xmlns:p14="http://schemas.microsoft.com/office/powerpoint/2010/main" val="3615838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92C4E-8488-EACE-DC93-9245F8AA8B55}"/>
              </a:ext>
            </a:extLst>
          </p:cNvPr>
          <p:cNvSpPr>
            <a:spLocks noGrp="1"/>
          </p:cNvSpPr>
          <p:nvPr>
            <p:ph type="title"/>
          </p:nvPr>
        </p:nvSpPr>
        <p:spPr>
          <a:xfrm>
            <a:off x="1066800" y="13970"/>
            <a:ext cx="10058400" cy="746329"/>
          </a:xfrm>
        </p:spPr>
        <p:txBody>
          <a:bodyPr/>
          <a:lstStyle/>
          <a:p>
            <a:r>
              <a:rPr lang="en-US" dirty="0"/>
              <a:t>Foundational Principles of the LCFF</a:t>
            </a:r>
          </a:p>
        </p:txBody>
      </p:sp>
      <p:pic>
        <p:nvPicPr>
          <p:cNvPr id="10" name="Content Placeholder 10" descr="Three squares positioned horizontally with the following pictures: muticolored bar graph, 3 stick figures on different levels reaching for an apple, 4 puzzle pieces with different colored hands reaching.">
            <a:extLst>
              <a:ext uri="{FF2B5EF4-FFF2-40B4-BE49-F238E27FC236}">
                <a16:creationId xmlns:a16="http://schemas.microsoft.com/office/drawing/2014/main" id="{94938D76-D1EC-D0EC-EB63-69243C38036B}"/>
              </a:ext>
            </a:extLst>
          </p:cNvPr>
          <p:cNvPicPr>
            <a:picLocks noGrp="1" noChangeAspect="1"/>
          </p:cNvPicPr>
          <p:nvPr>
            <p:ph sz="quarter" idx="13"/>
          </p:nvPr>
        </p:nvPicPr>
        <p:blipFill>
          <a:blip r:embed="rId2"/>
          <a:stretch>
            <a:fillRect/>
          </a:stretch>
        </p:blipFill>
        <p:spPr>
          <a:xfrm>
            <a:off x="1420548" y="587768"/>
            <a:ext cx="9350904" cy="2051749"/>
          </a:xfrm>
        </p:spPr>
      </p:pic>
      <p:sp>
        <p:nvSpPr>
          <p:cNvPr id="4" name="Content Placeholder 3">
            <a:extLst>
              <a:ext uri="{FF2B5EF4-FFF2-40B4-BE49-F238E27FC236}">
                <a16:creationId xmlns:a16="http://schemas.microsoft.com/office/drawing/2014/main" id="{BB6880E5-CA5E-FE79-1228-BFE87DADB478}"/>
              </a:ext>
            </a:extLst>
          </p:cNvPr>
          <p:cNvSpPr>
            <a:spLocks noGrp="1"/>
          </p:cNvSpPr>
          <p:nvPr>
            <p:ph sz="quarter" idx="14"/>
          </p:nvPr>
        </p:nvSpPr>
        <p:spPr>
          <a:xfrm>
            <a:off x="422103" y="2639517"/>
            <a:ext cx="3760430" cy="3458184"/>
          </a:xfrm>
        </p:spPr>
        <p:txBody>
          <a:bodyPr>
            <a:normAutofit fontScale="92500" lnSpcReduction="10000"/>
          </a:bodyPr>
          <a:lstStyle/>
          <a:p>
            <a:pPr marL="0" indent="0" algn="ctr">
              <a:buNone/>
            </a:pPr>
            <a:r>
              <a:rPr lang="en-US" b="1" dirty="0"/>
              <a:t>Multiple Measures of Success</a:t>
            </a:r>
          </a:p>
          <a:p>
            <a:pPr marL="0" indent="0" algn="ctr">
              <a:buNone/>
            </a:pPr>
            <a:r>
              <a:rPr lang="en-US" dirty="0"/>
              <a:t>Local Educational Agency (LEA)-level improvement is based on multiple measures of success, both in the LCAP and the California School Dashboard (Dashboard)</a:t>
            </a:r>
          </a:p>
        </p:txBody>
      </p:sp>
      <p:sp>
        <p:nvSpPr>
          <p:cNvPr id="5" name="Content Placeholder 4">
            <a:extLst>
              <a:ext uri="{FF2B5EF4-FFF2-40B4-BE49-F238E27FC236}">
                <a16:creationId xmlns:a16="http://schemas.microsoft.com/office/drawing/2014/main" id="{EC24C71E-82F1-4D77-E0AA-B29A218E37F3}"/>
              </a:ext>
            </a:extLst>
          </p:cNvPr>
          <p:cNvSpPr>
            <a:spLocks noGrp="1"/>
          </p:cNvSpPr>
          <p:nvPr>
            <p:ph sz="quarter" idx="15"/>
          </p:nvPr>
        </p:nvSpPr>
        <p:spPr>
          <a:xfrm>
            <a:off x="4405577" y="2567711"/>
            <a:ext cx="3380845" cy="3529990"/>
          </a:xfrm>
        </p:spPr>
        <p:txBody>
          <a:bodyPr>
            <a:normAutofit fontScale="92500"/>
          </a:bodyPr>
          <a:lstStyle/>
          <a:p>
            <a:pPr marL="0" indent="0" algn="ctr">
              <a:buNone/>
            </a:pPr>
            <a:r>
              <a:rPr lang="en-US" b="1" dirty="0"/>
              <a:t>Equity</a:t>
            </a:r>
          </a:p>
          <a:p>
            <a:pPr marL="0" indent="0" algn="ctr">
              <a:buNone/>
            </a:pPr>
            <a:r>
              <a:rPr lang="en-US" dirty="0"/>
              <a:t>The principle of equity is operationalized through the goals, measures of progress, actions and descriptions included in the LCAP.</a:t>
            </a:r>
          </a:p>
        </p:txBody>
      </p:sp>
      <p:sp>
        <p:nvSpPr>
          <p:cNvPr id="6" name="Content Placeholder 5">
            <a:extLst>
              <a:ext uri="{FF2B5EF4-FFF2-40B4-BE49-F238E27FC236}">
                <a16:creationId xmlns:a16="http://schemas.microsoft.com/office/drawing/2014/main" id="{B7E82B95-D8B0-878C-BD15-DC5EA8317BE1}"/>
              </a:ext>
            </a:extLst>
          </p:cNvPr>
          <p:cNvSpPr>
            <a:spLocks noGrp="1"/>
          </p:cNvSpPr>
          <p:nvPr>
            <p:ph sz="quarter" idx="16"/>
          </p:nvPr>
        </p:nvSpPr>
        <p:spPr>
          <a:xfrm>
            <a:off x="8259407" y="2639516"/>
            <a:ext cx="3510490" cy="3630715"/>
          </a:xfrm>
        </p:spPr>
        <p:txBody>
          <a:bodyPr>
            <a:normAutofit fontScale="92500" lnSpcReduction="20000"/>
          </a:bodyPr>
          <a:lstStyle/>
          <a:p>
            <a:pPr marL="0" indent="0" algn="ctr">
              <a:buNone/>
            </a:pPr>
            <a:r>
              <a:rPr lang="en-US" b="1" dirty="0"/>
              <a:t>Subsidiarity</a:t>
            </a:r>
          </a:p>
          <a:p>
            <a:pPr marL="0" indent="0" algn="ctr">
              <a:buNone/>
            </a:pPr>
            <a:r>
              <a:rPr lang="en-US" dirty="0"/>
              <a:t>LEAs address local needs of students that have been identified through an analysis of data and input from educational partners utilizing flexible funding and communicate their efforts through the LCAP.</a:t>
            </a:r>
          </a:p>
        </p:txBody>
      </p:sp>
      <p:sp>
        <p:nvSpPr>
          <p:cNvPr id="9" name="Slide Number Placeholder 8">
            <a:extLst>
              <a:ext uri="{FF2B5EF4-FFF2-40B4-BE49-F238E27FC236}">
                <a16:creationId xmlns:a16="http://schemas.microsoft.com/office/drawing/2014/main" id="{8E70F291-35D8-2030-5A6A-D19AC1201F11}"/>
              </a:ext>
            </a:extLst>
          </p:cNvPr>
          <p:cNvSpPr>
            <a:spLocks noGrp="1"/>
          </p:cNvSpPr>
          <p:nvPr>
            <p:ph type="sldNum" sz="quarter" idx="12"/>
          </p:nvPr>
        </p:nvSpPr>
        <p:spPr/>
        <p:txBody>
          <a:bodyPr/>
          <a:lstStyle/>
          <a:p>
            <a:fld id="{1E47FE53-EBF0-4DA7-9D9D-CC1C3A20F3CB}" type="slidenum">
              <a:rPr lang="en-US" smtClean="0"/>
              <a:pPr/>
              <a:t>6</a:t>
            </a:fld>
            <a:endParaRPr lang="en-US" sz="2400" dirty="0"/>
          </a:p>
        </p:txBody>
      </p:sp>
    </p:spTree>
    <p:extLst>
      <p:ext uri="{BB962C8B-B14F-4D97-AF65-F5344CB8AC3E}">
        <p14:creationId xmlns:p14="http://schemas.microsoft.com/office/powerpoint/2010/main" val="1458168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B95C0-A95E-549B-8DA4-B3D9FC21CFEC}"/>
              </a:ext>
            </a:extLst>
          </p:cNvPr>
          <p:cNvSpPr>
            <a:spLocks noGrp="1"/>
          </p:cNvSpPr>
          <p:nvPr>
            <p:ph type="title"/>
          </p:nvPr>
        </p:nvSpPr>
        <p:spPr/>
        <p:txBody>
          <a:bodyPr/>
          <a:lstStyle/>
          <a:p>
            <a:r>
              <a:rPr lang="en-US" dirty="0"/>
              <a:t>LCAP Development Process</a:t>
            </a:r>
          </a:p>
        </p:txBody>
      </p:sp>
      <p:pic>
        <p:nvPicPr>
          <p:cNvPr id="10" name="Content Placeholder 10" descr="Three circles positioned horizontally with the following pictures: bullseye with dart in the middle, 2 hands shaking, paper with items check marked.">
            <a:extLst>
              <a:ext uri="{FF2B5EF4-FFF2-40B4-BE49-F238E27FC236}">
                <a16:creationId xmlns:a16="http://schemas.microsoft.com/office/drawing/2014/main" id="{59B0394C-5FB5-4900-CCE5-A6C646BE5F49}"/>
              </a:ext>
            </a:extLst>
          </p:cNvPr>
          <p:cNvPicPr>
            <a:picLocks noGrp="1" noChangeAspect="1"/>
          </p:cNvPicPr>
          <p:nvPr>
            <p:ph sz="quarter" idx="13"/>
          </p:nvPr>
        </p:nvPicPr>
        <p:blipFill>
          <a:blip r:embed="rId3">
            <a:extLst>
              <a:ext uri="{28A0092B-C50C-407E-A947-70E740481C1C}">
                <a14:useLocalDpi xmlns:a14="http://schemas.microsoft.com/office/drawing/2010/main" val="0"/>
              </a:ext>
            </a:extLst>
          </a:blip>
          <a:srcRect/>
          <a:stretch/>
        </p:blipFill>
        <p:spPr>
          <a:xfrm>
            <a:off x="1221719" y="1407236"/>
            <a:ext cx="9892166" cy="2417590"/>
          </a:xfrm>
        </p:spPr>
      </p:pic>
      <p:sp>
        <p:nvSpPr>
          <p:cNvPr id="4" name="Content Placeholder 3">
            <a:extLst>
              <a:ext uri="{FF2B5EF4-FFF2-40B4-BE49-F238E27FC236}">
                <a16:creationId xmlns:a16="http://schemas.microsoft.com/office/drawing/2014/main" id="{2B4A1207-6BCD-DD46-A2F3-5C00F439F6BD}"/>
              </a:ext>
            </a:extLst>
          </p:cNvPr>
          <p:cNvSpPr>
            <a:spLocks noGrp="1"/>
          </p:cNvSpPr>
          <p:nvPr>
            <p:ph sz="quarter" idx="14"/>
          </p:nvPr>
        </p:nvSpPr>
        <p:spPr>
          <a:xfrm>
            <a:off x="865844" y="3805065"/>
            <a:ext cx="3003550" cy="1698625"/>
          </a:xfrm>
        </p:spPr>
        <p:txBody>
          <a:bodyPr/>
          <a:lstStyle/>
          <a:p>
            <a:pPr marL="0" indent="0" algn="ctr">
              <a:buNone/>
            </a:pPr>
            <a:r>
              <a:rPr lang="en-US" dirty="0"/>
              <a:t>Comprehensive Strategic Planning</a:t>
            </a:r>
          </a:p>
        </p:txBody>
      </p:sp>
      <p:sp>
        <p:nvSpPr>
          <p:cNvPr id="5" name="Content Placeholder 4">
            <a:extLst>
              <a:ext uri="{FF2B5EF4-FFF2-40B4-BE49-F238E27FC236}">
                <a16:creationId xmlns:a16="http://schemas.microsoft.com/office/drawing/2014/main" id="{E488CFFC-71B9-B574-CB37-26CA99C7F89C}"/>
              </a:ext>
            </a:extLst>
          </p:cNvPr>
          <p:cNvSpPr>
            <a:spLocks noGrp="1"/>
          </p:cNvSpPr>
          <p:nvPr>
            <p:ph sz="quarter" idx="15"/>
          </p:nvPr>
        </p:nvSpPr>
        <p:spPr>
          <a:xfrm>
            <a:off x="4594225" y="3958432"/>
            <a:ext cx="3003550" cy="1698625"/>
          </a:xfrm>
        </p:spPr>
        <p:txBody>
          <a:bodyPr/>
          <a:lstStyle/>
          <a:p>
            <a:pPr marL="0" indent="0" algn="ctr">
              <a:buNone/>
            </a:pPr>
            <a:r>
              <a:rPr lang="en-US" dirty="0"/>
              <a:t>Meaningful Engagement of Educational Partners</a:t>
            </a:r>
          </a:p>
        </p:txBody>
      </p:sp>
      <p:sp>
        <p:nvSpPr>
          <p:cNvPr id="6" name="Content Placeholder 5">
            <a:extLst>
              <a:ext uri="{FF2B5EF4-FFF2-40B4-BE49-F238E27FC236}">
                <a16:creationId xmlns:a16="http://schemas.microsoft.com/office/drawing/2014/main" id="{8E933696-4BD2-9643-4E53-B6771EF16068}"/>
              </a:ext>
            </a:extLst>
          </p:cNvPr>
          <p:cNvSpPr>
            <a:spLocks noGrp="1"/>
          </p:cNvSpPr>
          <p:nvPr>
            <p:ph sz="quarter" idx="16"/>
          </p:nvPr>
        </p:nvSpPr>
        <p:spPr>
          <a:xfrm>
            <a:off x="8749644" y="3879993"/>
            <a:ext cx="2576512" cy="2171700"/>
          </a:xfrm>
        </p:spPr>
        <p:txBody>
          <a:bodyPr/>
          <a:lstStyle/>
          <a:p>
            <a:pPr marL="0" indent="0" algn="ctr">
              <a:buNone/>
            </a:pPr>
            <a:r>
              <a:rPr lang="en-US" dirty="0"/>
              <a:t>Accountability &amp; Compliance</a:t>
            </a:r>
          </a:p>
        </p:txBody>
      </p:sp>
      <p:sp>
        <p:nvSpPr>
          <p:cNvPr id="9" name="Slide Number Placeholder 8">
            <a:extLst>
              <a:ext uri="{FF2B5EF4-FFF2-40B4-BE49-F238E27FC236}">
                <a16:creationId xmlns:a16="http://schemas.microsoft.com/office/drawing/2014/main" id="{3BF4074A-8A18-B868-E1EF-B2F9D9FF9E3E}"/>
              </a:ext>
            </a:extLst>
          </p:cNvPr>
          <p:cNvSpPr>
            <a:spLocks noGrp="1"/>
          </p:cNvSpPr>
          <p:nvPr>
            <p:ph type="sldNum" sz="quarter" idx="12"/>
          </p:nvPr>
        </p:nvSpPr>
        <p:spPr/>
        <p:txBody>
          <a:bodyPr/>
          <a:lstStyle/>
          <a:p>
            <a:fld id="{1E47FE53-EBF0-4DA7-9D9D-CC1C3A20F3CB}" type="slidenum">
              <a:rPr lang="en-US" smtClean="0"/>
              <a:pPr/>
              <a:t>7</a:t>
            </a:fld>
            <a:endParaRPr lang="en-US" sz="2400" dirty="0"/>
          </a:p>
        </p:txBody>
      </p:sp>
    </p:spTree>
    <p:extLst>
      <p:ext uri="{BB962C8B-B14F-4D97-AF65-F5344CB8AC3E}">
        <p14:creationId xmlns:p14="http://schemas.microsoft.com/office/powerpoint/2010/main" val="345812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0DE37-B103-E909-9A7C-EA06F3E406FD}"/>
              </a:ext>
            </a:extLst>
          </p:cNvPr>
          <p:cNvSpPr>
            <a:spLocks noGrp="1"/>
          </p:cNvSpPr>
          <p:nvPr>
            <p:ph type="title"/>
          </p:nvPr>
        </p:nvSpPr>
        <p:spPr/>
        <p:txBody>
          <a:bodyPr>
            <a:normAutofit/>
          </a:bodyPr>
          <a:lstStyle/>
          <a:p>
            <a:r>
              <a:rPr lang="en-US" sz="7500" dirty="0"/>
              <a:t>2026–27 Goal Analysis</a:t>
            </a:r>
          </a:p>
        </p:txBody>
      </p:sp>
      <p:sp>
        <p:nvSpPr>
          <p:cNvPr id="3" name="Content Placeholder 2">
            <a:extLst>
              <a:ext uri="{FF2B5EF4-FFF2-40B4-BE49-F238E27FC236}">
                <a16:creationId xmlns:a16="http://schemas.microsoft.com/office/drawing/2014/main" id="{0ADCA51C-98D7-3359-6FDB-A70CF355C071}"/>
              </a:ext>
            </a:extLst>
          </p:cNvPr>
          <p:cNvSpPr>
            <a:spLocks noGrp="1"/>
          </p:cNvSpPr>
          <p:nvPr>
            <p:ph sz="quarter" idx="13"/>
          </p:nvPr>
        </p:nvSpPr>
        <p:spPr/>
        <p:txBody>
          <a:bodyPr/>
          <a:lstStyle/>
          <a:p>
            <a:pPr marL="0" indent="0">
              <a:buNone/>
            </a:pPr>
            <a:r>
              <a:rPr lang="en-US" dirty="0"/>
              <a:t>A Walk Through the Prompts and Instructions</a:t>
            </a:r>
          </a:p>
        </p:txBody>
      </p:sp>
      <p:sp>
        <p:nvSpPr>
          <p:cNvPr id="6" name="Slide Number Placeholder 5">
            <a:extLst>
              <a:ext uri="{FF2B5EF4-FFF2-40B4-BE49-F238E27FC236}">
                <a16:creationId xmlns:a16="http://schemas.microsoft.com/office/drawing/2014/main" id="{A9D138E8-B0BB-CD86-E556-EC3284841A79}"/>
              </a:ext>
            </a:extLst>
          </p:cNvPr>
          <p:cNvSpPr>
            <a:spLocks noGrp="1"/>
          </p:cNvSpPr>
          <p:nvPr>
            <p:ph type="sldNum" sz="quarter" idx="12"/>
          </p:nvPr>
        </p:nvSpPr>
        <p:spPr/>
        <p:txBody>
          <a:bodyPr/>
          <a:lstStyle/>
          <a:p>
            <a:fld id="{1E47FE53-EBF0-4DA7-9D9D-CC1C3A20F3CB}" type="slidenum">
              <a:rPr lang="en-US" sz="2400" smtClean="0"/>
              <a:t>8</a:t>
            </a:fld>
            <a:endParaRPr lang="en-US" sz="2400" dirty="0"/>
          </a:p>
        </p:txBody>
      </p:sp>
    </p:spTree>
    <p:extLst>
      <p:ext uri="{BB962C8B-B14F-4D97-AF65-F5344CB8AC3E}">
        <p14:creationId xmlns:p14="http://schemas.microsoft.com/office/powerpoint/2010/main" val="3390799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F3CA7-7AE0-C0A9-DBCB-6EDECB7D05A0}"/>
              </a:ext>
            </a:extLst>
          </p:cNvPr>
          <p:cNvSpPr>
            <a:spLocks noGrp="1"/>
          </p:cNvSpPr>
          <p:nvPr>
            <p:ph type="title"/>
          </p:nvPr>
        </p:nvSpPr>
        <p:spPr>
          <a:xfrm>
            <a:off x="1097280" y="286603"/>
            <a:ext cx="10058400" cy="1450757"/>
          </a:xfrm>
        </p:spPr>
        <p:txBody>
          <a:bodyPr/>
          <a:lstStyle/>
          <a:p>
            <a:r>
              <a:rPr lang="en-US" dirty="0"/>
              <a:t>Prompt 1</a:t>
            </a:r>
          </a:p>
        </p:txBody>
      </p:sp>
      <p:sp>
        <p:nvSpPr>
          <p:cNvPr id="11" name="Content Placeholder 10">
            <a:extLst>
              <a:ext uri="{FF2B5EF4-FFF2-40B4-BE49-F238E27FC236}">
                <a16:creationId xmlns:a16="http://schemas.microsoft.com/office/drawing/2014/main" id="{3A1E3D02-3351-6589-D7F1-D98437714C1A}"/>
              </a:ext>
            </a:extLst>
          </p:cNvPr>
          <p:cNvSpPr>
            <a:spLocks noGrp="1"/>
          </p:cNvSpPr>
          <p:nvPr>
            <p:ph idx="1"/>
          </p:nvPr>
        </p:nvSpPr>
        <p:spPr/>
        <p:txBody>
          <a:bodyPr/>
          <a:lstStyle/>
          <a:p>
            <a:r>
              <a:rPr lang="en-US" dirty="0"/>
              <a:t>Prompt: A description of overall implementation, including any substantive differences in planned actions and actual implementation of these actions, and any relevant challenges and successes experienced with implementation.</a:t>
            </a:r>
          </a:p>
        </p:txBody>
      </p:sp>
      <p:sp>
        <p:nvSpPr>
          <p:cNvPr id="4" name="Slide Number Placeholder 3">
            <a:extLst>
              <a:ext uri="{FF2B5EF4-FFF2-40B4-BE49-F238E27FC236}">
                <a16:creationId xmlns:a16="http://schemas.microsoft.com/office/drawing/2014/main" id="{8997B6C3-F57C-A41D-49B3-5D90BCF6AC10}"/>
              </a:ext>
            </a:extLst>
          </p:cNvPr>
          <p:cNvSpPr>
            <a:spLocks noGrp="1"/>
          </p:cNvSpPr>
          <p:nvPr>
            <p:ph type="sldNum" sz="quarter" idx="12"/>
          </p:nvPr>
        </p:nvSpPr>
        <p:spPr>
          <a:xfrm>
            <a:off x="9825629" y="6456128"/>
            <a:ext cx="1312025" cy="365125"/>
          </a:xfrm>
        </p:spPr>
        <p:txBody>
          <a:bodyPr/>
          <a:lstStyle/>
          <a:p>
            <a:fld id="{1E47FE53-EBF0-4DA7-9D9D-CC1C3A20F3CB}" type="slidenum">
              <a:rPr lang="en-US" smtClean="0"/>
              <a:pPr/>
              <a:t>9</a:t>
            </a:fld>
            <a:endParaRPr lang="en-US"/>
          </a:p>
        </p:txBody>
      </p:sp>
    </p:spTree>
    <p:extLst>
      <p:ext uri="{BB962C8B-B14F-4D97-AF65-F5344CB8AC3E}">
        <p14:creationId xmlns:p14="http://schemas.microsoft.com/office/powerpoint/2010/main" val="1894063019"/>
      </p:ext>
    </p:extLst>
  </p:cSld>
  <p:clrMapOvr>
    <a:masterClrMapping/>
  </p:clrMapOvr>
</p:sld>
</file>

<file path=ppt/theme/theme1.xml><?xml version="1.0" encoding="utf-8"?>
<a:theme xmlns:a="http://schemas.openxmlformats.org/drawingml/2006/main" name="Retrospect">
  <a:themeElements>
    <a:clrScheme name="Custom 41">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1704A0"/>
      </a:hlink>
      <a:folHlink>
        <a:srgbClr val="7030A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BAB94BD4-5D6D-4148-AB57-A4CCF1FD4E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2513</Words>
  <Application>Microsoft Office PowerPoint</Application>
  <PresentationFormat>Widescreen</PresentationFormat>
  <Paragraphs>207</Paragraphs>
  <Slides>37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Bahnschrift</vt:lpstr>
      <vt:lpstr>Calibri</vt:lpstr>
      <vt:lpstr>Wingdings</vt:lpstr>
      <vt:lpstr>Retrospect</vt:lpstr>
      <vt:lpstr>Goal Analysis</vt:lpstr>
      <vt:lpstr>Webinar Series</vt:lpstr>
      <vt:lpstr>Template Files</vt:lpstr>
      <vt:lpstr>Purpose </vt:lpstr>
      <vt:lpstr>Intended Audience</vt:lpstr>
      <vt:lpstr>Foundational Principles of the LCFF</vt:lpstr>
      <vt:lpstr>LCAP Development Process</vt:lpstr>
      <vt:lpstr>2026–27 Goal Analysis</vt:lpstr>
      <vt:lpstr>Prompt 1</vt:lpstr>
      <vt:lpstr>Prompt 1: Instructions</vt:lpstr>
      <vt:lpstr>Prompt 1: Points to Consider</vt:lpstr>
      <vt:lpstr>Prompt 2</vt:lpstr>
      <vt:lpstr>Prompt 2: Instructions</vt:lpstr>
      <vt:lpstr>Prompt 2: Points to Consider</vt:lpstr>
      <vt:lpstr>Prompt 3</vt:lpstr>
      <vt:lpstr>Prompt 3: Instructions (1)</vt:lpstr>
      <vt:lpstr>Prompt 3: Instructions (2)</vt:lpstr>
      <vt:lpstr>Prompt 3: Instructions (3)</vt:lpstr>
      <vt:lpstr>Prompt 3: Points to Consider (1)</vt:lpstr>
      <vt:lpstr>Prompt 3: Points to Consider (2)</vt:lpstr>
      <vt:lpstr>Prompt 4</vt:lpstr>
      <vt:lpstr>Prompt 4: Instructions (1)</vt:lpstr>
      <vt:lpstr>Prompt 4: Instructions (2)</vt:lpstr>
      <vt:lpstr>Prompt 4: Points to Consider </vt:lpstr>
      <vt:lpstr>Update Process</vt:lpstr>
      <vt:lpstr>Annual Update Process</vt:lpstr>
      <vt:lpstr>Step 1 – Assess Implementation</vt:lpstr>
      <vt:lpstr>Step 2 – Gather and Analyze Data</vt:lpstr>
      <vt:lpstr>Step 3 – Review Estimated Actuals</vt:lpstr>
      <vt:lpstr>Step 4 – Evaluate Effectiveness</vt:lpstr>
      <vt:lpstr>Step 5 – Determine changes</vt:lpstr>
      <vt:lpstr>Remember...</vt:lpstr>
      <vt:lpstr>Closing Thoughts</vt:lpstr>
      <vt:lpstr>Things to Consider</vt:lpstr>
      <vt:lpstr>Upcoming Webinars</vt:lpstr>
      <vt:lpstr>Contact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 Analysis - LCFF (CA Dept of Education)</dc:title>
  <dc:subject>Thursdays @ 3 webinar presentation of the Goal Analysis section of the 2026-27 Local Control and Accountability Plan.</dc:subject>
  <dc:creator/>
  <cp:keywords>lcap, local, control, accountability, plan, template, instructions, stakeholders, educational, partners</cp:keywords>
  <cp:lastModifiedBy/>
  <cp:revision>1</cp:revision>
  <dcterms:created xsi:type="dcterms:W3CDTF">2026-04-03T21:07:46Z</dcterms:created>
  <dcterms:modified xsi:type="dcterms:W3CDTF">2026-04-03T22:50:24Z</dcterms:modified>
</cp:coreProperties>
</file>