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74" r:id="rId1"/>
  </p:sldMasterIdLst>
  <p:notesMasterIdLst>
    <p:notesMasterId r:id="rId31"/>
  </p:notesMasterIdLst>
  <p:handoutMasterIdLst>
    <p:handoutMasterId r:id="rId32"/>
  </p:handoutMasterIdLst>
  <p:sldIdLst>
    <p:sldId id="1661" r:id="rId2"/>
    <p:sldId id="1662" r:id="rId3"/>
    <p:sldId id="625" r:id="rId4"/>
    <p:sldId id="323" r:id="rId5"/>
    <p:sldId id="621" r:id="rId6"/>
    <p:sldId id="395" r:id="rId7"/>
    <p:sldId id="324" r:id="rId8"/>
    <p:sldId id="1667" r:id="rId9"/>
    <p:sldId id="422" r:id="rId10"/>
    <p:sldId id="1668" r:id="rId11"/>
    <p:sldId id="1669" r:id="rId12"/>
    <p:sldId id="406" r:id="rId13"/>
    <p:sldId id="1639" r:id="rId14"/>
    <p:sldId id="606" r:id="rId15"/>
    <p:sldId id="443" r:id="rId16"/>
    <p:sldId id="444" r:id="rId17"/>
    <p:sldId id="1659" r:id="rId18"/>
    <p:sldId id="1670" r:id="rId19"/>
    <p:sldId id="1660" r:id="rId20"/>
    <p:sldId id="615" r:id="rId21"/>
    <p:sldId id="1671" r:id="rId22"/>
    <p:sldId id="1624" r:id="rId23"/>
    <p:sldId id="1651" r:id="rId24"/>
    <p:sldId id="607" r:id="rId25"/>
    <p:sldId id="432" r:id="rId26"/>
    <p:sldId id="368" r:id="rId27"/>
    <p:sldId id="1678" r:id="rId28"/>
    <p:sldId id="1679" r:id="rId29"/>
    <p:sldId id="1680" r:id="rId3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04A0"/>
    <a:srgbClr val="26377E"/>
    <a:srgbClr val="E7EBFD"/>
    <a:srgbClr val="DEEBF6"/>
    <a:srgbClr val="CCECFF"/>
    <a:srgbClr val="FFFFCC"/>
    <a:srgbClr val="BDD6EE"/>
    <a:srgbClr val="FF9D0D"/>
    <a:srgbClr val="C6C6C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2" autoAdjust="0"/>
    <p:restoredTop sz="86453" autoAdjust="0"/>
  </p:normalViewPr>
  <p:slideViewPr>
    <p:cSldViewPr snapToGrid="0">
      <p:cViewPr varScale="1">
        <p:scale>
          <a:sx n="131" d="100"/>
          <a:sy n="131" d="100"/>
        </p:scale>
        <p:origin x="954" y="12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154C6E1-5628-4B86-82DB-91F6FFC6A6BC}" type="datetimeFigureOut">
              <a:rPr lang="en-US" smtClean="0"/>
              <a:t>4/7/2026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008A048-3F3D-4FD5-98BC-66D9CA518D76}" type="slidenum">
              <a:rPr lang="en-US" smtClean="0"/>
              <a:t>‹#›</a:t>
            </a:fld>
            <a:endParaRPr lang="en-US"/>
          </a:p>
        </p:txBody>
      </p:sp>
    </p:spTree>
    <p:extLst>
      <p:ext uri="{BB962C8B-B14F-4D97-AF65-F5344CB8AC3E}">
        <p14:creationId xmlns:p14="http://schemas.microsoft.com/office/powerpoint/2010/main" val="2535088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F0DD823-4B24-4612-9EC7-C43CE7648678}" type="datetimeFigureOut">
              <a:rPr lang="en-US" smtClean="0"/>
              <a:t>4/7/2026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4DE2599-B6DD-4604-94C4-ECDEF8D6962A}" type="slidenum">
              <a:rPr lang="en-US" smtClean="0"/>
              <a:t>‹#›</a:t>
            </a:fld>
            <a:endParaRPr lang="en-US"/>
          </a:p>
        </p:txBody>
      </p:sp>
    </p:spTree>
    <p:extLst>
      <p:ext uri="{BB962C8B-B14F-4D97-AF65-F5344CB8AC3E}">
        <p14:creationId xmlns:p14="http://schemas.microsoft.com/office/powerpoint/2010/main" val="409892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4DE2599-B6DD-4604-94C4-ECDEF8D6962A}" type="slidenum">
              <a:rPr lang="en-US" smtClean="0"/>
              <a:t>4</a:t>
            </a:fld>
            <a:endParaRPr lang="en-US"/>
          </a:p>
        </p:txBody>
      </p:sp>
    </p:spTree>
    <p:extLst>
      <p:ext uri="{BB962C8B-B14F-4D97-AF65-F5344CB8AC3E}">
        <p14:creationId xmlns:p14="http://schemas.microsoft.com/office/powerpoint/2010/main" val="1575631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EC</a:t>
            </a:r>
            <a:r>
              <a:rPr lang="en-US" dirty="0"/>
              <a:t> Section 52064(e)(6) was amended to include the requirement that LEAs must include specific actions in the LCAP to address all instances where a school or student group within an LEA, or a student group within a school, receives the lowest performance level on one or more state indicators on the Dashboard. </a:t>
            </a:r>
            <a:r>
              <a:rPr lang="en-US" i="1" dirty="0"/>
              <a:t>EC</a:t>
            </a:r>
            <a:r>
              <a:rPr lang="en-US" dirty="0"/>
              <a:t> Section 52064(e)(6) further specifies that the results of the Dashboard in the year preceding the adoption of the LCAP determine the instances of low performance that apply for the three-year period in which the LCAP is in effect.</a:t>
            </a:r>
          </a:p>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18</a:t>
            </a:fld>
            <a:endParaRPr lang="en-US"/>
          </a:p>
        </p:txBody>
      </p:sp>
    </p:spTree>
    <p:extLst>
      <p:ext uri="{BB962C8B-B14F-4D97-AF65-F5344CB8AC3E}">
        <p14:creationId xmlns:p14="http://schemas.microsoft.com/office/powerpoint/2010/main" val="256746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4DE2599-B6DD-4604-94C4-ECDEF8D6962A}" type="slidenum">
              <a:rPr lang="en-US" smtClean="0"/>
              <a:t>22</a:t>
            </a:fld>
            <a:endParaRPr lang="en-US"/>
          </a:p>
        </p:txBody>
      </p:sp>
    </p:spTree>
    <p:extLst>
      <p:ext uri="{BB962C8B-B14F-4D97-AF65-F5344CB8AC3E}">
        <p14:creationId xmlns:p14="http://schemas.microsoft.com/office/powerpoint/2010/main" val="3434832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Foundational Principles of the LCFF:</a:t>
            </a:r>
            <a:endParaRPr lang="en-US" dirty="0">
              <a:ea typeface="Calibri" panose="020F0502020204030204"/>
              <a:cs typeface="Calibri" panose="020F0502020204030204"/>
            </a:endParaRPr>
          </a:p>
          <a:p>
            <a:r>
              <a:rPr lang="en-US" dirty="0"/>
              <a:t>Local education agency (LEA)-level improvement that is based on multiple measures of success</a:t>
            </a:r>
            <a:endParaRPr lang="en-US" dirty="0">
              <a:ea typeface="Calibri" panose="020F0502020204030204"/>
              <a:cs typeface="Calibri" panose="020F0502020204030204"/>
            </a:endParaRPr>
          </a:p>
          <a:p>
            <a:pPr marL="171450" indent="-171450">
              <a:buFont typeface="Calibri"/>
              <a:buChar char="-"/>
            </a:pPr>
            <a:r>
              <a:rPr lang="en-US" dirty="0">
                <a:ea typeface="Calibri" panose="020F0502020204030204"/>
                <a:cs typeface="Calibri" panose="020F0502020204030204"/>
              </a:rPr>
              <a:t>The LEA has a wide variety of ways to measure success, different ways that they can include measures of progress to demonstrate success. </a:t>
            </a:r>
          </a:p>
          <a:p>
            <a:pPr marL="171450" indent="-171450">
              <a:buFont typeface="Calibri"/>
              <a:buChar char="-"/>
            </a:pPr>
            <a:endParaRPr lang="en-US" dirty="0"/>
          </a:p>
          <a:p>
            <a:pPr lvl="0"/>
            <a:r>
              <a:rPr lang="en-US" dirty="0"/>
              <a:t>Equity</a:t>
            </a:r>
            <a:endParaRPr lang="en-US" dirty="0">
              <a:ea typeface="Calibri" panose="020F0502020204030204"/>
              <a:cs typeface="Calibri" panose="020F0502020204030204"/>
            </a:endParaRPr>
          </a:p>
          <a:p>
            <a:pPr lvl="1"/>
            <a:r>
              <a:rPr lang="en-US" dirty="0"/>
              <a:t>Additional funding to address specific identified needs of students who are low income, English learners, and/or foster youth (i.e. unduplicated students)</a:t>
            </a:r>
            <a:endParaRPr lang="en-US" dirty="0">
              <a:ea typeface="Calibri" panose="020F0502020204030204"/>
              <a:cs typeface="Calibri" panose="020F0502020204030204"/>
            </a:endParaRPr>
          </a:p>
          <a:p>
            <a:pPr lvl="1"/>
            <a:r>
              <a:rPr lang="en-US" dirty="0"/>
              <a:t>Requirement to Increase or Improve Services in proportion to the increase in funding</a:t>
            </a:r>
            <a:endParaRPr lang="en-US" dirty="0">
              <a:ea typeface="Calibri"/>
              <a:cs typeface="Calibri"/>
            </a:endParaRPr>
          </a:p>
          <a:p>
            <a:pPr lvl="1"/>
            <a:r>
              <a:rPr lang="en-US" dirty="0">
                <a:ea typeface="Calibri"/>
                <a:cs typeface="Calibri"/>
              </a:rPr>
              <a:t>Required actions for student groups and schools performing at the lowest performing level</a:t>
            </a:r>
            <a:endParaRPr lang="en-US" dirty="0"/>
          </a:p>
          <a:p>
            <a:pPr lvl="1"/>
            <a:r>
              <a:rPr lang="en-US" dirty="0"/>
              <a:t>The LCAP operationalizes this principle of equity through the goals, measures of progress, and actions described in the LCAP</a:t>
            </a:r>
            <a:endParaRPr lang="en-US" dirty="0">
              <a:ea typeface="Calibri" panose="020F0502020204030204"/>
              <a:cs typeface="Calibri" panose="020F0502020204030204"/>
            </a:endParaRPr>
          </a:p>
          <a:p>
            <a:pPr lvl="0"/>
            <a:r>
              <a:rPr lang="en-US" dirty="0"/>
              <a:t>Subsidiarity</a:t>
            </a:r>
            <a:endParaRPr lang="en-US" dirty="0">
              <a:ea typeface="Calibri" panose="020F0502020204030204"/>
              <a:cs typeface="Calibri" panose="020F0502020204030204"/>
            </a:endParaRPr>
          </a:p>
          <a:p>
            <a:pPr lvl="1"/>
            <a:r>
              <a:rPr lang="en-US" dirty="0">
                <a:ea typeface="Calibri" panose="020F0502020204030204"/>
                <a:cs typeface="Calibri" panose="020F0502020204030204"/>
              </a:rPr>
              <a:t>Needs identified</a:t>
            </a:r>
            <a:endParaRPr lang="en-US" dirty="0"/>
          </a:p>
          <a:p>
            <a:pPr lvl="1"/>
            <a:r>
              <a:rPr lang="en-US" dirty="0">
                <a:ea typeface="Calibri"/>
                <a:cs typeface="Calibri"/>
              </a:rPr>
              <a:t>Actions designed to address the needs</a:t>
            </a:r>
            <a:endParaRPr lang="en-US" dirty="0"/>
          </a:p>
          <a:p>
            <a:pPr lvl="1"/>
            <a:r>
              <a:rPr lang="en-US" dirty="0"/>
              <a:t>Social and political issues are best dealt with at the local level</a:t>
            </a:r>
            <a:endParaRPr lang="en-US" dirty="0">
              <a:ea typeface="Calibri" panose="020F0502020204030204"/>
              <a:cs typeface="Calibri" panose="020F0502020204030204"/>
            </a:endParaRPr>
          </a:p>
          <a:p>
            <a:pPr lvl="1"/>
            <a:r>
              <a:rPr lang="en-US" dirty="0"/>
              <a:t>This approach necessitates transparency and collaboration with educational partners</a:t>
            </a:r>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8</a:t>
            </a:fld>
            <a:endParaRPr lang="en-US"/>
          </a:p>
        </p:txBody>
      </p:sp>
    </p:spTree>
    <p:extLst>
      <p:ext uri="{BB962C8B-B14F-4D97-AF65-F5344CB8AC3E}">
        <p14:creationId xmlns:p14="http://schemas.microsoft.com/office/powerpoint/2010/main" val="1073683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LCAP development process serves three distinct, but related functions: </a:t>
            </a:r>
            <a:endParaRPr lang="en-US">
              <a:ea typeface="Calibri" panose="020F0502020204030204"/>
              <a:cs typeface="Calibri" panose="020F0502020204030204"/>
            </a:endParaRPr>
          </a:p>
          <a:p>
            <a:pPr marL="171450" indent="-171450">
              <a:buFont typeface="Arial"/>
              <a:buChar char="•"/>
            </a:pPr>
            <a:r>
              <a:rPr lang="en-US" b="1"/>
              <a:t>Comprehensive Strategic Planning:</a:t>
            </a:r>
            <a:r>
              <a:rPr lang="en-US"/>
              <a:t> The process of developing and annually updating the LCAP supports comprehensive strategic planning</a:t>
            </a:r>
            <a:r>
              <a:rPr lang="en-US" i="1"/>
              <a:t>, </a:t>
            </a:r>
            <a:r>
              <a:rPr lang="en-US"/>
              <a:t>particularly to address and reduce disparities in opportunities and outcomes between student groups indicated by the California School Dashboard (California </a:t>
            </a:r>
            <a:r>
              <a:rPr lang="en-US" i="1"/>
              <a:t>Education Code</a:t>
            </a:r>
            <a:r>
              <a:rPr lang="en-US"/>
              <a:t> [</a:t>
            </a:r>
            <a:r>
              <a:rPr lang="en-US" i="1"/>
              <a:t>EC</a:t>
            </a:r>
            <a:r>
              <a:rPr lang="en-US"/>
              <a:t>] Section 52064[e][1]). Strategic planning that is comprehensive connects budgetary decisions to teaching and learning performance data. LEAs should continually evaluate the hard choices they make about the use of limited resources to meet student and community needs to ensure opportunities and outcomes are improved for all students.</a:t>
            </a:r>
            <a:endParaRPr lang="en-US">
              <a:ea typeface="Calibri"/>
              <a:cs typeface="Calibri"/>
            </a:endParaRPr>
          </a:p>
          <a:p>
            <a:pPr marL="171450" indent="-171450">
              <a:buFont typeface="Arial"/>
              <a:buChar char="•"/>
            </a:pPr>
            <a:r>
              <a:rPr lang="en-US" b="1"/>
              <a:t>Meaningful Engagement of Educational Partners: </a:t>
            </a:r>
            <a:r>
              <a:rPr lang="en-US"/>
              <a:t>The LCAP development process should result in an LCAP that reflects decisions made through meaningful engagement (</a:t>
            </a:r>
            <a:r>
              <a:rPr lang="en-US" i="1"/>
              <a:t>EC</a:t>
            </a:r>
            <a:r>
              <a:rPr lang="en-US"/>
              <a:t> Section 52064[e][1]). Local educational partners possess valuable perspectives and insights about an LEA's programs and services. Effective strategic planning will incorporate these perspectives and insights in order to identify potential goals and actions to be included in the LCAP.</a:t>
            </a:r>
            <a:endParaRPr lang="en-US">
              <a:ea typeface="Calibri"/>
              <a:cs typeface="Calibri"/>
            </a:endParaRPr>
          </a:p>
          <a:p>
            <a:pPr marL="171450" indent="-171450">
              <a:buFont typeface="Arial"/>
              <a:buChar char="•"/>
            </a:pPr>
            <a:r>
              <a:rPr lang="en-US" b="1"/>
              <a:t>Accountability and Compliance:</a:t>
            </a:r>
            <a:r>
              <a:rPr lang="en-US"/>
              <a:t> The LCAP serves an important accountability function because the nature of some LCAP template sections require LEAs to show that they have complied with various requirements specified in the LCFF statutes and regulations, most notably:</a:t>
            </a:r>
            <a:endParaRPr lang="en-US">
              <a:ea typeface="Calibri"/>
              <a:cs typeface="Calibri"/>
            </a:endParaRPr>
          </a:p>
          <a:p>
            <a:pPr marL="628650" lvl="1" indent="-171450">
              <a:buFont typeface="Arial"/>
              <a:buChar char="•"/>
            </a:pPr>
            <a:r>
              <a:rPr lang="en-US"/>
              <a:t>Demonstrating that LEAs are increasing or improving services for foster youth, English learners, including long-term English learners, and low-income students in proportion to the amount of additional funding those students generate under LCFF (</a:t>
            </a:r>
            <a:r>
              <a:rPr lang="en-US" i="1"/>
              <a:t>EC</a:t>
            </a:r>
            <a:r>
              <a:rPr lang="en-US"/>
              <a:t> Section 52064[b][4-6]).</a:t>
            </a:r>
            <a:endParaRPr lang="en-US">
              <a:ea typeface="Calibri"/>
              <a:cs typeface="Calibri"/>
            </a:endParaRPr>
          </a:p>
          <a:p>
            <a:pPr marL="628650" lvl="1" indent="-171450">
              <a:buFont typeface="Arial"/>
              <a:buChar char="•"/>
            </a:pPr>
            <a:r>
              <a:rPr lang="en-US"/>
              <a:t>Establishing goals, supported by actions and related expenditures, that address the statutory priority areas and statutory metrics (</a:t>
            </a:r>
            <a:r>
              <a:rPr lang="en-US" i="1"/>
              <a:t>EC</a:t>
            </a:r>
            <a:r>
              <a:rPr lang="en-US"/>
              <a:t> sections 52064[b][1] and [2]). </a:t>
            </a:r>
            <a:endParaRPr lang="en-US">
              <a:ea typeface="Calibri"/>
              <a:cs typeface="Calibri"/>
            </a:endParaRPr>
          </a:p>
          <a:p>
            <a:pPr marL="1085850" lvl="2" indent="-171450">
              <a:buFont typeface="Arial"/>
              <a:buChar char="•"/>
            </a:pPr>
            <a:r>
              <a:rPr lang="en-US" b="1"/>
              <a:t>NOTE:</a:t>
            </a:r>
            <a:r>
              <a:rPr lang="en-US"/>
              <a:t> As specified in </a:t>
            </a:r>
            <a:r>
              <a:rPr lang="en-US" i="1"/>
              <a:t>EC</a:t>
            </a:r>
            <a:r>
              <a:rPr lang="en-US"/>
              <a:t> Section 62064(b)(1), the LCAP must provide a description of the annual goals, for all pupils and each subgroup of pupils identified pursuant to </a:t>
            </a:r>
            <a:r>
              <a:rPr lang="en-US" i="1"/>
              <a:t>EC </a:t>
            </a:r>
            <a:r>
              <a:rPr lang="en-US"/>
              <a:t>Section 52052, to be achieved for each of the state priorities. Beginning in 2023–24, </a:t>
            </a:r>
            <a:r>
              <a:rPr lang="en-US" i="1"/>
              <a:t>EC</a:t>
            </a:r>
            <a:r>
              <a:rPr lang="en-US"/>
              <a:t> Section 52052 identifies long-term English learners as a separate and distinct pupil subgroup with a numerical significance at 15 students.</a:t>
            </a:r>
            <a:endParaRPr lang="en-US">
              <a:ea typeface="Calibri"/>
              <a:cs typeface="Calibri"/>
            </a:endParaRPr>
          </a:p>
          <a:p>
            <a:pPr marL="628650" lvl="1" indent="-171450">
              <a:buFont typeface="Arial"/>
              <a:buChar char="•"/>
            </a:pPr>
            <a:r>
              <a:rPr lang="en-US"/>
              <a:t>Annually reviewing and updating the LCAP to reflect progress toward the goals (</a:t>
            </a:r>
            <a:r>
              <a:rPr lang="en-US" i="1"/>
              <a:t>EC</a:t>
            </a:r>
            <a:r>
              <a:rPr lang="en-US"/>
              <a:t> Section 52064[b][7]).</a:t>
            </a:r>
            <a:endParaRPr lang="en-US">
              <a:ea typeface="Calibri"/>
              <a:cs typeface="Calibri"/>
            </a:endParaRPr>
          </a:p>
          <a:p>
            <a:pPr marL="628650" lvl="1" indent="-171450">
              <a:buFont typeface="Arial"/>
              <a:buChar char="•"/>
            </a:pPr>
            <a:r>
              <a:rPr lang="en-US"/>
              <a:t>Ensuring that all increases attributable to supplemental and concentration grant calculations, including concentration grant add-on funding and/or LCFF carryover, are reflected in the LCAP (</a:t>
            </a:r>
            <a:r>
              <a:rPr lang="en-US" i="1"/>
              <a:t>EC</a:t>
            </a:r>
            <a:r>
              <a:rPr lang="en-US"/>
              <a:t> sections 52064[b][6], [8], and [11]).</a:t>
            </a:r>
            <a:endParaRPr lang="en-US">
              <a:ea typeface="Calibri"/>
              <a:cs typeface="Calibri"/>
            </a:endParaRPr>
          </a:p>
          <a:p>
            <a:endParaRPr lang="en-US">
              <a:ea typeface="Calibri" panose="020F0502020204030204"/>
              <a:cs typeface="+mn-lt"/>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9</a:t>
            </a:fld>
            <a:endParaRPr lang="en-US"/>
          </a:p>
        </p:txBody>
      </p:sp>
    </p:spTree>
    <p:extLst>
      <p:ext uri="{BB962C8B-B14F-4D97-AF65-F5344CB8AC3E}">
        <p14:creationId xmlns:p14="http://schemas.microsoft.com/office/powerpoint/2010/main" val="65356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C4DE2599-B6DD-4604-94C4-ECDEF8D6962A}" type="slidenum">
              <a:rPr lang="en-US" smtClean="0"/>
              <a:t>11</a:t>
            </a:fld>
            <a:endParaRPr lang="en-US"/>
          </a:p>
        </p:txBody>
      </p:sp>
    </p:spTree>
    <p:extLst>
      <p:ext uri="{BB962C8B-B14F-4D97-AF65-F5344CB8AC3E}">
        <p14:creationId xmlns:p14="http://schemas.microsoft.com/office/powerpoint/2010/main" val="1397371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12</a:t>
            </a:fld>
            <a:endParaRPr lang="en-US"/>
          </a:p>
        </p:txBody>
      </p:sp>
    </p:spTree>
    <p:extLst>
      <p:ext uri="{BB962C8B-B14F-4D97-AF65-F5344CB8AC3E}">
        <p14:creationId xmlns:p14="http://schemas.microsoft.com/office/powerpoint/2010/main" val="3058510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13</a:t>
            </a:fld>
            <a:endParaRPr lang="en-US"/>
          </a:p>
        </p:txBody>
      </p:sp>
    </p:spTree>
    <p:extLst>
      <p:ext uri="{BB962C8B-B14F-4D97-AF65-F5344CB8AC3E}">
        <p14:creationId xmlns:p14="http://schemas.microsoft.com/office/powerpoint/2010/main" val="2147275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EC Section 52064(e)(5) has been revised to specify that LEAs that have a numerically significant English learner pupil subgroup and/or a numerically significant long-term English learner pupil subgroup must include specific actions in the LCAP related to, at a minimum, the language acquisition programs, as defined in EC Section 306, provided to pupils and professional development activities specific to English learners and/or long-term English learners. Pursuant to EC Section 52052(a)(3), a numerically significant number of English learners is one that consists of at least 30 students while a numerically significant number of long-term English learner students is one that consists of 15 students. The instructions for the LCAP template have been amended to include these statutorily required actions.</a:t>
            </a:r>
          </a:p>
          <a:p>
            <a:endParaRPr lang="en-US">
              <a:cs typeface="Calibri"/>
            </a:endParaRPr>
          </a:p>
          <a:p>
            <a:pPr marL="175895" indent="-175895">
              <a:lnSpc>
                <a:spcPct val="90000"/>
              </a:lnSpc>
              <a:spcBef>
                <a:spcPts val="1200"/>
              </a:spcBef>
              <a:spcAft>
                <a:spcPts val="200"/>
              </a:spcAft>
              <a:buFont typeface="Arial"/>
              <a:buChar char="•"/>
            </a:pPr>
            <a:r>
              <a:rPr lang="en-US"/>
              <a:t>When developing actions, LEAs are encouraged to refer back to the EL Roadmap and principles there to ensure that actions are aligned to LEA's plan and to the EL Roadmap. </a:t>
            </a:r>
            <a:endParaRPr lang="en-US">
              <a:cs typeface="Calibri"/>
            </a:endParaRPr>
          </a:p>
          <a:p>
            <a:pPr marL="175895" indent="-175895">
              <a:lnSpc>
                <a:spcPct val="90000"/>
              </a:lnSpc>
              <a:spcBef>
                <a:spcPts val="1200"/>
              </a:spcBef>
              <a:spcAft>
                <a:spcPts val="200"/>
              </a:spcAft>
              <a:buFont typeface="Arial"/>
              <a:buChar char="•"/>
            </a:pPr>
            <a:r>
              <a:rPr lang="en-US"/>
              <a:t>Add link to EL Roadmap to the LCAP Development Resource Web page (web page designed and moved forward for posting)</a:t>
            </a:r>
            <a:endParaRPr lang="en-US">
              <a:cs typeface="Calibri"/>
            </a:endParaRPr>
          </a:p>
          <a:p>
            <a:pPr marL="175895" indent="-175895">
              <a:lnSpc>
                <a:spcPct val="90000"/>
              </a:lnSpc>
              <a:spcBef>
                <a:spcPts val="1200"/>
              </a:spcBef>
              <a:spcAft>
                <a:spcPts val="200"/>
              </a:spcAft>
              <a:buFont typeface="Arial"/>
              <a:buChar char="•"/>
            </a:pPr>
            <a:r>
              <a:rPr lang="en-US"/>
              <a:t>Role of COEs</a:t>
            </a:r>
            <a:endParaRPr lang="en-US">
              <a:cs typeface="Calibri"/>
            </a:endParaRPr>
          </a:p>
          <a:p>
            <a:pPr marL="175895" indent="-175895">
              <a:lnSpc>
                <a:spcPct val="90000"/>
              </a:lnSpc>
              <a:spcBef>
                <a:spcPts val="1200"/>
              </a:spcBef>
              <a:spcAft>
                <a:spcPts val="200"/>
              </a:spcAft>
              <a:buFont typeface="Arial"/>
              <a:buChar char="•"/>
            </a:pPr>
            <a:r>
              <a:rPr lang="en-US"/>
              <a:t>Bright spots – do we reference the either the bright spots or the brief?</a:t>
            </a:r>
          </a:p>
          <a:p>
            <a:pPr marL="175895" indent="-175895">
              <a:lnSpc>
                <a:spcPct val="90000"/>
              </a:lnSpc>
              <a:spcBef>
                <a:spcPts val="1200"/>
              </a:spcBef>
              <a:spcAft>
                <a:spcPts val="200"/>
              </a:spcAft>
              <a:buFont typeface="Arial"/>
              <a:buChar char="•"/>
            </a:pPr>
            <a:r>
              <a:rPr lang="en-US"/>
              <a:t>Brief? </a:t>
            </a:r>
            <a:endParaRPr lang="en-US">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15</a:t>
            </a:fld>
            <a:endParaRPr lang="en-US"/>
          </a:p>
        </p:txBody>
      </p:sp>
    </p:spTree>
    <p:extLst>
      <p:ext uri="{BB962C8B-B14F-4D97-AF65-F5344CB8AC3E}">
        <p14:creationId xmlns:p14="http://schemas.microsoft.com/office/powerpoint/2010/main" val="2091442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EC</a:t>
            </a:r>
            <a:r>
              <a:rPr lang="en-US"/>
              <a:t> Section 52064(b)(2) added the requirement that an LEA eligible for technical assistance pursuant to </a:t>
            </a:r>
            <a:r>
              <a:rPr lang="en-US" i="1"/>
              <a:t>EC</a:t>
            </a:r>
            <a:r>
              <a:rPr lang="en-US"/>
              <a:t> sections 47607.3, 52071, 52071.5, 52072, or 52072.5 must include actions within the LCAP that address the work underway  as part of technical assistance</a:t>
            </a: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16</a:t>
            </a:fld>
            <a:endParaRPr lang="en-US"/>
          </a:p>
        </p:txBody>
      </p:sp>
    </p:spTree>
    <p:extLst>
      <p:ext uri="{BB962C8B-B14F-4D97-AF65-F5344CB8AC3E}">
        <p14:creationId xmlns:p14="http://schemas.microsoft.com/office/powerpoint/2010/main" val="33982867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DE2599-B6DD-4604-94C4-ECDEF8D6962A}" type="slidenum">
              <a:rPr lang="en-US" smtClean="0"/>
              <a:t>17</a:t>
            </a:fld>
            <a:endParaRPr lang="en-US"/>
          </a:p>
        </p:txBody>
      </p:sp>
    </p:spTree>
    <p:extLst>
      <p:ext uri="{BB962C8B-B14F-4D97-AF65-F5344CB8AC3E}">
        <p14:creationId xmlns:p14="http://schemas.microsoft.com/office/powerpoint/2010/main" val="3210215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ectangle 6"/>
          <p:cNvSpPr/>
          <p:nvPr/>
        </p:nvSpPr>
        <p:spPr>
          <a:xfrm>
            <a:off x="1" y="5677599"/>
            <a:ext cx="12192000" cy="118040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30480" y="5677599"/>
            <a:ext cx="12192000" cy="6648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000" spc="-50" baseline="0">
                <a:solidFill>
                  <a:schemeClr val="tx1">
                    <a:lumMod val="85000"/>
                    <a:lumOff val="1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r>
              <a:rPr lang="en-US"/>
              <a:t>12/9/2024</a:t>
            </a:r>
          </a:p>
        </p:txBody>
      </p:sp>
      <p:sp>
        <p:nvSpPr>
          <p:cNvPr id="5" name="Footer Placeholder 4"/>
          <p:cNvSpPr>
            <a:spLocks noGrp="1"/>
          </p:cNvSpPr>
          <p:nvPr>
            <p:ph type="ftr" sz="quarter" idx="11"/>
          </p:nvPr>
        </p:nvSpPr>
        <p:spPr/>
        <p:txBody>
          <a:bodyPr/>
          <a:lstStyle/>
          <a:p>
            <a:r>
              <a:rPr lang="en-US"/>
              <a:t>California Department of Education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Content Placeholder 10">
            <a:extLst>
              <a:ext uri="{FF2B5EF4-FFF2-40B4-BE49-F238E27FC236}">
                <a16:creationId xmlns:a16="http://schemas.microsoft.com/office/drawing/2014/main" id="{E4B76F0F-47F3-95DC-81CF-6EA6C01ED9BD}"/>
              </a:ext>
            </a:extLst>
          </p:cNvPr>
          <p:cNvSpPr>
            <a:spLocks noGrp="1"/>
          </p:cNvSpPr>
          <p:nvPr>
            <p:ph sz="quarter" idx="13"/>
          </p:nvPr>
        </p:nvSpPr>
        <p:spPr>
          <a:xfrm>
            <a:off x="1096963" y="4343400"/>
            <a:ext cx="10058400" cy="1181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59344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884" y="286603"/>
            <a:ext cx="11030672" cy="1450757"/>
          </a:xfrm>
        </p:spPr>
        <p:txBody>
          <a:bodyPr/>
          <a:lstStyle/>
          <a:p>
            <a:r>
              <a:rPr lang="en-US"/>
              <a:t>Click to edit Master title style</a:t>
            </a:r>
          </a:p>
        </p:txBody>
      </p:sp>
      <p:sp>
        <p:nvSpPr>
          <p:cNvPr id="3" name="Content Placeholder 2"/>
          <p:cNvSpPr>
            <a:spLocks noGrp="1"/>
          </p:cNvSpPr>
          <p:nvPr>
            <p:ph idx="1"/>
          </p:nvPr>
        </p:nvSpPr>
        <p:spPr>
          <a:xfrm>
            <a:off x="601884" y="1967479"/>
            <a:ext cx="11030672" cy="4262187"/>
          </a:xfrm>
        </p:spPr>
        <p:txBody>
          <a:bodyPr/>
          <a:lstStyle>
            <a:lvl1pPr marL="0" indent="0">
              <a:lnSpc>
                <a:spcPct val="100000"/>
              </a:lnSpc>
              <a:spcBef>
                <a:spcPts val="600"/>
              </a:spcBef>
              <a:spcAft>
                <a:spcPts val="600"/>
              </a:spcAft>
              <a:buClr>
                <a:schemeClr val="tx1">
                  <a:lumMod val="75000"/>
                  <a:lumOff val="25000"/>
                </a:schemeClr>
              </a:buClr>
              <a:defRPr>
                <a:latin typeface="Arial" panose="020B0604020202020204" pitchFamily="34" charset="0"/>
                <a:cs typeface="Arial" panose="020B0604020202020204" pitchFamily="34" charset="0"/>
              </a:defRPr>
            </a:lvl1pPr>
            <a:lvl2pPr marL="0" indent="0">
              <a:lnSpc>
                <a:spcPct val="100000"/>
              </a:lnSpc>
              <a:spcBef>
                <a:spcPts val="600"/>
              </a:spcBef>
              <a:spcAft>
                <a:spcPts val="600"/>
              </a:spcAft>
              <a:buClr>
                <a:schemeClr val="tx1">
                  <a:lumMod val="75000"/>
                  <a:lumOff val="25000"/>
                </a:schemeClr>
              </a:buClr>
              <a:defRPr>
                <a:latin typeface="Arial" panose="020B0604020202020204" pitchFamily="34" charset="0"/>
                <a:cs typeface="Arial" panose="020B0604020202020204" pitchFamily="34" charset="0"/>
              </a:defRPr>
            </a:lvl2pPr>
            <a:lvl3pPr marL="0" indent="0">
              <a:lnSpc>
                <a:spcPct val="100000"/>
              </a:lnSpc>
              <a:spcBef>
                <a:spcPts val="600"/>
              </a:spcBef>
              <a:spcAft>
                <a:spcPts val="600"/>
              </a:spcAft>
              <a:buClr>
                <a:schemeClr val="tx1">
                  <a:lumMod val="75000"/>
                  <a:lumOff val="25000"/>
                </a:schemeClr>
              </a:buClr>
              <a:defRPr>
                <a:latin typeface="Arial" panose="020B0604020202020204" pitchFamily="34" charset="0"/>
                <a:cs typeface="Arial" panose="020B0604020202020204" pitchFamily="34" charset="0"/>
              </a:defRPr>
            </a:lvl3pPr>
            <a:lvl4pPr marL="0" indent="0">
              <a:lnSpc>
                <a:spcPct val="100000"/>
              </a:lnSpc>
              <a:spcBef>
                <a:spcPts val="600"/>
              </a:spcBef>
              <a:spcAft>
                <a:spcPts val="600"/>
              </a:spcAft>
              <a:buClr>
                <a:schemeClr val="tx1">
                  <a:lumMod val="75000"/>
                  <a:lumOff val="25000"/>
                </a:schemeClr>
              </a:buClr>
              <a:defRPr>
                <a:latin typeface="Arial" panose="020B0604020202020204" pitchFamily="34" charset="0"/>
                <a:cs typeface="Arial" panose="020B0604020202020204" pitchFamily="34" charset="0"/>
              </a:defRPr>
            </a:lvl4pPr>
            <a:lvl5pPr marL="0" indent="0">
              <a:lnSpc>
                <a:spcPct val="100000"/>
              </a:lnSpc>
              <a:spcBef>
                <a:spcPts val="600"/>
              </a:spcBef>
              <a:spcAft>
                <a:spcPts val="600"/>
              </a:spcAft>
              <a:buClr>
                <a:schemeClr val="tx1">
                  <a:lumMod val="75000"/>
                  <a:lumOff val="25000"/>
                </a:schemeClr>
              </a:buClr>
              <a:defRPr>
                <a:latin typeface="Arial" panose="020B0604020202020204" pitchFamily="34" charset="0"/>
                <a:cs typeface="Arial" panose="020B0604020202020204" pitchFamily="34" charset="0"/>
              </a:defRPr>
            </a:lvl5pPr>
          </a:lstStyle>
          <a:p>
            <a:pPr marL="176213" marR="0" lvl="0" indent="-176213" algn="l" defTabSz="914400" rtl="0" eaLnBrk="1" fontAlgn="auto" latinLnBrk="0" hangingPunct="1">
              <a:lnSpc>
                <a:spcPct val="90000"/>
              </a:lnSpc>
              <a:spcBef>
                <a:spcPts val="1200"/>
              </a:spcBef>
              <a:spcAft>
                <a:spcPts val="200"/>
              </a:spcAft>
              <a:buClr>
                <a:srgbClr val="3494BA"/>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Click to edit Master text styles</a:t>
            </a:r>
          </a:p>
          <a:p>
            <a:pPr marL="384048" marR="0" lvl="1"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Second level</a:t>
            </a:r>
          </a:p>
          <a:p>
            <a:pPr marL="566928" marR="0" lvl="2"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Third level</a:t>
            </a:r>
          </a:p>
          <a:p>
            <a:pPr marL="749808" marR="0" lvl="3"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Fourth level</a:t>
            </a:r>
          </a:p>
          <a:p>
            <a:pPr marL="932688" marR="0" lvl="4"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Fifth level</a:t>
            </a:r>
          </a:p>
        </p:txBody>
      </p:sp>
      <p:sp>
        <p:nvSpPr>
          <p:cNvPr id="4" name="Date Placeholder 3"/>
          <p:cNvSpPr>
            <a:spLocks noGrp="1"/>
          </p:cNvSpPr>
          <p:nvPr>
            <p:ph type="dt" sz="half" idx="10"/>
          </p:nvPr>
        </p:nvSpPr>
        <p:spPr>
          <a:xfrm>
            <a:off x="780836" y="6490215"/>
            <a:ext cx="2472271" cy="365125"/>
          </a:xfrm>
        </p:spPr>
        <p:txBody>
          <a:bodyPr/>
          <a:lstStyle/>
          <a:p>
            <a:r>
              <a:rPr lang="en-US"/>
              <a:t>12/9/2024</a:t>
            </a:r>
          </a:p>
        </p:txBody>
      </p:sp>
      <p:sp>
        <p:nvSpPr>
          <p:cNvPr id="5" name="Footer Placeholder 4"/>
          <p:cNvSpPr>
            <a:spLocks noGrp="1"/>
          </p:cNvSpPr>
          <p:nvPr>
            <p:ph type="ftr" sz="quarter" idx="11"/>
          </p:nvPr>
        </p:nvSpPr>
        <p:spPr/>
        <p:txBody>
          <a:bodyPr/>
          <a:lstStyle/>
          <a:p>
            <a:r>
              <a:rPr lang="en-US"/>
              <a:t>California Department of Education</a:t>
            </a:r>
          </a:p>
        </p:txBody>
      </p:sp>
      <p:sp>
        <p:nvSpPr>
          <p:cNvPr id="6" name="Slide Number Placeholder 5"/>
          <p:cNvSpPr>
            <a:spLocks noGrp="1"/>
          </p:cNvSpPr>
          <p:nvPr>
            <p:ph type="sldNum" sz="quarter" idx="12"/>
          </p:nvPr>
        </p:nvSpPr>
        <p:spPr/>
        <p:txBody>
          <a:bodyPr/>
          <a:lstStyle/>
          <a:p>
            <a:fld id="{4CE482DC-2269-4F26-9D2A-7E44B1A4CD85}" type="slidenum">
              <a:rPr lang="en-US" smtClean="0"/>
              <a:t>‹#›</a:t>
            </a:fld>
            <a:endParaRPr lang="en-US" dirty="0"/>
          </a:p>
        </p:txBody>
      </p:sp>
    </p:spTree>
    <p:extLst>
      <p:ext uri="{BB962C8B-B14F-4D97-AF65-F5344CB8AC3E}">
        <p14:creationId xmlns:p14="http://schemas.microsoft.com/office/powerpoint/2010/main" val="38497270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884" y="286603"/>
            <a:ext cx="11030672" cy="1450757"/>
          </a:xfrm>
        </p:spPr>
        <p:txBody>
          <a:bodyPr/>
          <a:lstStyle/>
          <a:p>
            <a:r>
              <a:rPr lang="en-US" dirty="0"/>
              <a:t>Click to edit Master title style</a:t>
            </a:r>
          </a:p>
        </p:txBody>
      </p:sp>
      <p:sp>
        <p:nvSpPr>
          <p:cNvPr id="6" name="Slide Number Placeholder 5"/>
          <p:cNvSpPr>
            <a:spLocks noGrp="1"/>
          </p:cNvSpPr>
          <p:nvPr>
            <p:ph type="sldNum" sz="quarter" idx="12"/>
          </p:nvPr>
        </p:nvSpPr>
        <p:spPr>
          <a:xfrm>
            <a:off x="9900458" y="6330462"/>
            <a:ext cx="1312025" cy="527537"/>
          </a:xfrm>
        </p:spPr>
        <p:txBody>
          <a:bodyPr/>
          <a:lstStyle>
            <a:lvl1pPr>
              <a:defRPr sz="2400">
                <a:latin typeface="Arial" panose="020B0604020202020204" pitchFamily="34" charset="0"/>
                <a:cs typeface="Arial" panose="020B0604020202020204" pitchFamily="34" charset="0"/>
              </a:defRPr>
            </a:lvl1pPr>
          </a:lstStyle>
          <a:p>
            <a:fld id="{4CE482DC-2269-4F26-9D2A-7E44B1A4CD85}" type="slidenum">
              <a:rPr lang="en-US" smtClean="0"/>
              <a:pPr/>
              <a:t>‹#›</a:t>
            </a:fld>
            <a:endParaRPr lang="en-US" sz="2400" dirty="0"/>
          </a:p>
        </p:txBody>
      </p:sp>
      <p:sp>
        <p:nvSpPr>
          <p:cNvPr id="8" name="Content Placeholder 7">
            <a:extLst>
              <a:ext uri="{FF2B5EF4-FFF2-40B4-BE49-F238E27FC236}">
                <a16:creationId xmlns:a16="http://schemas.microsoft.com/office/drawing/2014/main" id="{5495D61D-28B3-8B3A-5A1F-383B5F408590}"/>
              </a:ext>
            </a:extLst>
          </p:cNvPr>
          <p:cNvSpPr>
            <a:spLocks noGrp="1"/>
          </p:cNvSpPr>
          <p:nvPr>
            <p:ph sz="quarter" idx="13"/>
          </p:nvPr>
        </p:nvSpPr>
        <p:spPr>
          <a:xfrm>
            <a:off x="601663" y="1955800"/>
            <a:ext cx="11031537" cy="41211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542446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175" y="6400800"/>
            <a:ext cx="12188825"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616449" y="758952"/>
            <a:ext cx="10539231" cy="356616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p>
        </p:txBody>
      </p:sp>
      <p:sp>
        <p:nvSpPr>
          <p:cNvPr id="6" name="Slide Number Placeholder 5"/>
          <p:cNvSpPr>
            <a:spLocks noGrp="1"/>
          </p:cNvSpPr>
          <p:nvPr>
            <p:ph type="sldNum" sz="quarter" idx="12"/>
          </p:nvPr>
        </p:nvSpPr>
        <p:spPr>
          <a:xfrm>
            <a:off x="9900458" y="6398325"/>
            <a:ext cx="1312025" cy="426586"/>
          </a:xfrm>
        </p:spPr>
        <p:txBody>
          <a:bodyPr/>
          <a:lstStyle>
            <a:lvl1pPr>
              <a:defRPr sz="2400">
                <a:latin typeface="Arial" panose="020B0604020202020204" pitchFamily="34" charset="0"/>
                <a:cs typeface="Arial" panose="020B0604020202020204" pitchFamily="34" charset="0"/>
              </a:defRPr>
            </a:lvl1pPr>
          </a:lstStyle>
          <a:p>
            <a:fld id="{4FAB73BC-B049-4115-A692-8D63A059BFB8}" type="slidenum">
              <a:rPr lang="en-US" smtClean="0"/>
              <a:pPr/>
              <a:t>‹#›</a:t>
            </a:fld>
            <a:endParaRPr lang="en-US" sz="2400"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Content Placeholder 10">
            <a:extLst>
              <a:ext uri="{FF2B5EF4-FFF2-40B4-BE49-F238E27FC236}">
                <a16:creationId xmlns:a16="http://schemas.microsoft.com/office/drawing/2014/main" id="{67514002-E1F5-422D-6198-46BC9AF365C5}"/>
              </a:ext>
            </a:extLst>
          </p:cNvPr>
          <p:cNvSpPr>
            <a:spLocks noGrp="1"/>
          </p:cNvSpPr>
          <p:nvPr>
            <p:ph sz="quarter" idx="13"/>
          </p:nvPr>
        </p:nvSpPr>
        <p:spPr>
          <a:xfrm>
            <a:off x="615950" y="4343400"/>
            <a:ext cx="10539413" cy="133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2388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575353" y="286603"/>
            <a:ext cx="11003622" cy="1450757"/>
          </a:xfrm>
        </p:spPr>
        <p:txBody>
          <a:bodyPr/>
          <a:lstStyle>
            <a:lvl1pPr>
              <a:defRPr sz="4200">
                <a:solidFill>
                  <a:schemeClr val="accent1">
                    <a:lumMod val="50000"/>
                  </a:schemeClr>
                </a:solidFill>
              </a:defRPr>
            </a:lvl1pPr>
          </a:lstStyle>
          <a:p>
            <a:r>
              <a:rPr lang="en-US" dirty="0"/>
              <a:t>Click to edit Master title style</a:t>
            </a:r>
          </a:p>
        </p:txBody>
      </p:sp>
      <p:sp>
        <p:nvSpPr>
          <p:cNvPr id="3" name="Content Placeholder 2"/>
          <p:cNvSpPr>
            <a:spLocks noGrp="1"/>
          </p:cNvSpPr>
          <p:nvPr>
            <p:ph sz="half" idx="1"/>
          </p:nvPr>
        </p:nvSpPr>
        <p:spPr>
          <a:xfrm>
            <a:off x="575353" y="1845735"/>
            <a:ext cx="5398728" cy="402335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7919" y="1845735"/>
            <a:ext cx="5361055" cy="402336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sz="2400">
                <a:latin typeface="Arial" panose="020B0604020202020204" pitchFamily="34" charset="0"/>
                <a:cs typeface="Arial" panose="020B0604020202020204" pitchFamily="34" charset="0"/>
              </a:defRPr>
            </a:lvl1pPr>
          </a:lstStyle>
          <a:p>
            <a:fld id="{4FAB73BC-B049-4115-A692-8D63A059BFB8}" type="slidenum">
              <a:rPr lang="en-US" smtClean="0"/>
              <a:pPr/>
              <a:t>‹#›</a:t>
            </a:fld>
            <a:endParaRPr lang="en-US" sz="2400" dirty="0"/>
          </a:p>
        </p:txBody>
      </p:sp>
    </p:spTree>
    <p:extLst>
      <p:ext uri="{BB962C8B-B14F-4D97-AF65-F5344CB8AC3E}">
        <p14:creationId xmlns:p14="http://schemas.microsoft.com/office/powerpoint/2010/main" val="3779051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593846" y="263526"/>
            <a:ext cx="11015952" cy="1450757"/>
          </a:xfrm>
        </p:spPr>
        <p:txBody>
          <a:bodyPr/>
          <a:lstStyle/>
          <a:p>
            <a:r>
              <a:rPr lang="en-US"/>
              <a:t>Click to edit Master title style</a:t>
            </a:r>
          </a:p>
        </p:txBody>
      </p:sp>
      <p:sp>
        <p:nvSpPr>
          <p:cNvPr id="3" name="Text Placeholder 2"/>
          <p:cNvSpPr>
            <a:spLocks noGrp="1"/>
          </p:cNvSpPr>
          <p:nvPr>
            <p:ph type="body" idx="1"/>
          </p:nvPr>
        </p:nvSpPr>
        <p:spPr>
          <a:xfrm>
            <a:off x="593846" y="1846052"/>
            <a:ext cx="5441194" cy="736282"/>
          </a:xfrm>
        </p:spPr>
        <p:txBody>
          <a:bodyPr lIns="91440" rIns="91440" anchor="ctr">
            <a:normAutofit/>
          </a:bodyPr>
          <a:lstStyle>
            <a:lvl1pPr marL="0" indent="0">
              <a:buNone/>
              <a:defRPr sz="2000" b="0" cap="all" baseline="0">
                <a:solidFill>
                  <a:schemeClr val="tx2"/>
                </a:solidFill>
                <a:latin typeface="Arial Narrow" panose="020B0606020202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93846" y="2582335"/>
            <a:ext cx="5441194" cy="3286760"/>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5380234" cy="736282"/>
          </a:xfrm>
        </p:spPr>
        <p:txBody>
          <a:bodyPr lIns="91440" rIns="91440" anchor="ctr">
            <a:normAutofit/>
          </a:bodyPr>
          <a:lstStyle>
            <a:lvl1pPr marL="0" indent="0">
              <a:buNone/>
              <a:defRPr sz="2000" b="0" cap="all" baseline="0">
                <a:solidFill>
                  <a:schemeClr val="tx2"/>
                </a:solidFill>
                <a:latin typeface="Arial Narrow" panose="020B0606020202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5391878" cy="3286760"/>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sz="2400">
                <a:latin typeface="Arial" panose="020B0604020202020204" pitchFamily="34" charset="0"/>
                <a:cs typeface="Arial" panose="020B0604020202020204" pitchFamily="34" charset="0"/>
              </a:defRPr>
            </a:lvl1pPr>
          </a:lstStyle>
          <a:p>
            <a:fld id="{4FAB73BC-B049-4115-A692-8D63A059BFB8}" type="slidenum">
              <a:rPr lang="en-US" smtClean="0"/>
              <a:pPr/>
              <a:t>‹#›</a:t>
            </a:fld>
            <a:endParaRPr lang="en-US" sz="2400" dirty="0"/>
          </a:p>
        </p:txBody>
      </p:sp>
    </p:spTree>
    <p:extLst>
      <p:ext uri="{BB962C8B-B14F-4D97-AF65-F5344CB8AC3E}">
        <p14:creationId xmlns:p14="http://schemas.microsoft.com/office/powerpoint/2010/main" val="373187179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Date Placeholder 2"/>
          <p:cNvSpPr>
            <a:spLocks noGrp="1"/>
          </p:cNvSpPr>
          <p:nvPr>
            <p:ph type="dt" sz="half" idx="10"/>
          </p:nvPr>
        </p:nvSpPr>
        <p:spPr/>
        <p:txBody>
          <a:bodyPr/>
          <a:lstStyle/>
          <a:p>
            <a:r>
              <a:rPr lang="en-US"/>
              <a:t>12/9/2024</a:t>
            </a:r>
          </a:p>
        </p:txBody>
      </p:sp>
      <p:sp>
        <p:nvSpPr>
          <p:cNvPr id="4" name="Footer Placeholder 3"/>
          <p:cNvSpPr>
            <a:spLocks noGrp="1"/>
          </p:cNvSpPr>
          <p:nvPr>
            <p:ph type="ftr" sz="quarter" idx="11"/>
          </p:nvPr>
        </p:nvSpPr>
        <p:spPr>
          <a:xfrm>
            <a:off x="3937413" y="6459784"/>
            <a:ext cx="4822804" cy="365125"/>
          </a:xfrm>
        </p:spPr>
        <p:txBody>
          <a:bodyPr/>
          <a:lstStyle/>
          <a:p>
            <a:r>
              <a:rPr lang="en-US"/>
              <a:t>California Department of Education</a:t>
            </a:r>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423788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34434" y="-33090"/>
            <a:ext cx="289198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lvl="0"/>
            <a:endParaRPr lang="en-US"/>
          </a:p>
        </p:txBody>
      </p:sp>
      <p:sp>
        <p:nvSpPr>
          <p:cNvPr id="9" name="Rectangle 8"/>
          <p:cNvSpPr/>
          <p:nvPr/>
        </p:nvSpPr>
        <p:spPr>
          <a:xfrm>
            <a:off x="2921151" y="34417"/>
            <a:ext cx="64008" cy="6858000"/>
          </a:xfrm>
          <a:prstGeom prst="rect">
            <a:avLst/>
          </a:prstGeom>
          <a:solidFill>
            <a:srgbClr val="BDD6EE"/>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457200" y="594359"/>
            <a:ext cx="2265452" cy="2286000"/>
          </a:xfrm>
        </p:spPr>
        <p:txBody>
          <a:bodyPr anchor="b">
            <a:normAutofit/>
          </a:bodyPr>
          <a:lstStyle>
            <a:lvl1pPr>
              <a:defRPr sz="3000" b="0">
                <a:solidFill>
                  <a:srgbClr val="FFFFFF"/>
                </a:solidFill>
              </a:defRPr>
            </a:lvl1pPr>
          </a:lstStyle>
          <a:p>
            <a:r>
              <a:rPr lang="en-US"/>
              <a:t>Click to edit Master title style</a:t>
            </a:r>
          </a:p>
        </p:txBody>
      </p:sp>
      <p:sp>
        <p:nvSpPr>
          <p:cNvPr id="3" name="Content Placeholder 2"/>
          <p:cNvSpPr>
            <a:spLocks noGrp="1"/>
          </p:cNvSpPr>
          <p:nvPr>
            <p:ph idx="1"/>
          </p:nvPr>
        </p:nvSpPr>
        <p:spPr>
          <a:xfrm>
            <a:off x="3349183" y="731519"/>
            <a:ext cx="8250341" cy="5463797"/>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2265452" cy="3379124"/>
          </a:xfrm>
        </p:spPr>
        <p:txBody>
          <a:bodyPr lIns="91440" rIns="91440">
            <a:normAutofit/>
          </a:bodyPr>
          <a:lstStyle>
            <a:lvl1pPr marL="0" indent="0">
              <a:buNone/>
              <a:defRPr sz="2400">
                <a:solidFill>
                  <a:srgbClr val="FFFFFF"/>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89687" y="6382494"/>
            <a:ext cx="2618510" cy="365125"/>
          </a:xfrm>
        </p:spPr>
        <p:txBody>
          <a:bodyPr/>
          <a:lstStyle>
            <a:lvl1pPr algn="l">
              <a:defRPr/>
            </a:lvl1pPr>
          </a:lstStyle>
          <a:p>
            <a:r>
              <a:rPr lang="en-US"/>
              <a:t>12/9/2024</a:t>
            </a: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California Department of Education</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188632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p:cNvSpPr/>
          <p:nvPr/>
        </p:nvSpPr>
        <p:spPr>
          <a:xfrm>
            <a:off x="0" y="4945380"/>
            <a:ext cx="12188825" cy="1905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4915076"/>
            <a:ext cx="12188825" cy="64008"/>
          </a:xfrm>
          <a:prstGeom prst="rect">
            <a:avLst/>
          </a:prstGeom>
          <a:solidFill>
            <a:srgbClr val="BDD6EE"/>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dirty="0"/>
              <a:t>Click to edit Master title style</a:t>
            </a:r>
          </a:p>
        </p:txBody>
      </p:sp>
      <p:sp>
        <p:nvSpPr>
          <p:cNvPr id="3" name="Picture Placeholder 2"/>
          <p:cNvSpPr>
            <a:spLocks noGrp="1" noChangeAspect="1"/>
          </p:cNvSpPr>
          <p:nvPr>
            <p:ph type="pic" idx="1"/>
          </p:nvPr>
        </p:nvSpPr>
        <p:spPr>
          <a:xfrm>
            <a:off x="15" y="-384806"/>
            <a:ext cx="12191985" cy="4915076"/>
          </a:xfrm>
          <a:noFill/>
        </p:spPr>
        <p:txBody>
          <a:bodyPr lIns="457200" tIns="457200" anchor="t"/>
          <a:lstStyle>
            <a:lvl1pPr marL="0" indent="0">
              <a:buNone/>
              <a:defRPr sz="3200">
                <a:latin typeface="Arial Narrow" panose="020B0606020202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Slide Number Placeholder 6"/>
          <p:cNvSpPr>
            <a:spLocks noGrp="1"/>
          </p:cNvSpPr>
          <p:nvPr>
            <p:ph type="sldNum" sz="quarter" idx="12"/>
          </p:nvPr>
        </p:nvSpPr>
        <p:spPr/>
        <p:txBody>
          <a:bodyPr/>
          <a:lstStyle>
            <a:lvl1pPr>
              <a:defRPr>
                <a:latin typeface="Arial Narrow" panose="020B0606020202030204" pitchFamily="34" charset="0"/>
              </a:defRPr>
            </a:lvl1pPr>
          </a:lstStyle>
          <a:p>
            <a:fld id="{4FAB73BC-B049-4115-A692-8D63A059BFB8}" type="slidenum">
              <a:rPr lang="en-US" smtClean="0"/>
              <a:pPr/>
              <a:t>‹#›</a:t>
            </a:fld>
            <a:endParaRPr lang="en-US"/>
          </a:p>
        </p:txBody>
      </p:sp>
      <p:sp>
        <p:nvSpPr>
          <p:cNvPr id="11" name="Content Placeholder 10">
            <a:extLst>
              <a:ext uri="{FF2B5EF4-FFF2-40B4-BE49-F238E27FC236}">
                <a16:creationId xmlns:a16="http://schemas.microsoft.com/office/drawing/2014/main" id="{22D07616-BE2D-9FE4-353B-C588418AD405}"/>
              </a:ext>
            </a:extLst>
          </p:cNvPr>
          <p:cNvSpPr>
            <a:spLocks noGrp="1"/>
          </p:cNvSpPr>
          <p:nvPr>
            <p:ph sz="quarter" idx="13"/>
          </p:nvPr>
        </p:nvSpPr>
        <p:spPr>
          <a:xfrm>
            <a:off x="1096963" y="5897563"/>
            <a:ext cx="10113962" cy="415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11835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8" name="Title 7"/>
          <p:cNvSpPr>
            <a:spLocks noGrp="1"/>
          </p:cNvSpPr>
          <p:nvPr>
            <p:ph type="title"/>
          </p:nvPr>
        </p:nvSpPr>
        <p:spPr>
          <a:xfrm>
            <a:off x="575353" y="286603"/>
            <a:ext cx="11003622" cy="1450757"/>
          </a:xfrm>
        </p:spPr>
        <p:txBody>
          <a:bodyPr/>
          <a:lstStyle/>
          <a:p>
            <a:r>
              <a:rPr lang="en-US"/>
              <a:t>Click to edit Master title style</a:t>
            </a:r>
          </a:p>
        </p:txBody>
      </p:sp>
      <p:sp>
        <p:nvSpPr>
          <p:cNvPr id="3" name="Content Placeholder 2"/>
          <p:cNvSpPr>
            <a:spLocks noGrp="1"/>
          </p:cNvSpPr>
          <p:nvPr>
            <p:ph sz="half" idx="1"/>
          </p:nvPr>
        </p:nvSpPr>
        <p:spPr>
          <a:xfrm>
            <a:off x="575353" y="1845736"/>
            <a:ext cx="5398728" cy="2189552"/>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19" y="1845735"/>
            <a:ext cx="5361055" cy="2527482"/>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r>
              <a:rPr lang="en-US"/>
              <a:t>12/9/2024</a:t>
            </a:r>
          </a:p>
        </p:txBody>
      </p:sp>
      <p:sp>
        <p:nvSpPr>
          <p:cNvPr id="6" name="Footer Placeholder 5"/>
          <p:cNvSpPr>
            <a:spLocks noGrp="1"/>
          </p:cNvSpPr>
          <p:nvPr>
            <p:ph type="ftr" sz="quarter" idx="11"/>
          </p:nvPr>
        </p:nvSpPr>
        <p:spPr/>
        <p:txBody>
          <a:bodyPr/>
          <a:lstStyle/>
          <a:p>
            <a:r>
              <a:rPr lang="en-US"/>
              <a:t>California Department of Education</a:t>
            </a:r>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
        <p:nvSpPr>
          <p:cNvPr id="9" name="Content Placeholder 8">
            <a:extLst>
              <a:ext uri="{FF2B5EF4-FFF2-40B4-BE49-F238E27FC236}">
                <a16:creationId xmlns:a16="http://schemas.microsoft.com/office/drawing/2014/main" id="{4E1A6ABB-E9DA-FF8E-68A8-C4A85DB121AB}"/>
              </a:ext>
            </a:extLst>
          </p:cNvPr>
          <p:cNvSpPr>
            <a:spLocks noGrp="1"/>
          </p:cNvSpPr>
          <p:nvPr>
            <p:ph sz="quarter" idx="13"/>
          </p:nvPr>
        </p:nvSpPr>
        <p:spPr>
          <a:xfrm>
            <a:off x="1096963" y="5008563"/>
            <a:ext cx="10690225" cy="1133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0864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88825" cy="6400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587994" y="285850"/>
            <a:ext cx="11021414"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97254" y="1880458"/>
            <a:ext cx="11021414"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latin typeface="Arial Narrow" panose="020B0606020202030204" pitchFamily="34" charset="0"/>
              </a:defRPr>
            </a:lvl1pPr>
          </a:lstStyle>
          <a:p>
            <a:r>
              <a:rPr lang="en-US"/>
              <a:t>12/9/2024</a:t>
            </a: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latin typeface="Arial Narrow" panose="020B0606020202030204" pitchFamily="34" charset="0"/>
              </a:defRPr>
            </a:lvl1pPr>
          </a:lstStyle>
          <a:p>
            <a:r>
              <a:rPr lang="en-US"/>
              <a:t>California Department of Education</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latin typeface="Arial Narrow" panose="020B0606020202030204" pitchFamily="34" charset="0"/>
              </a:defRPr>
            </a:lvl1pPr>
          </a:lstStyle>
          <a:p>
            <a:fld id="{4FAB73BC-B049-4115-A692-8D63A059BFB8}"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508038"/>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2" r:id="rId7"/>
    <p:sldLayoutId id="2147483783" r:id="rId8"/>
    <p:sldLayoutId id="2147483784" r:id="rId9"/>
    <p:sldLayoutId id="2147483785" r:id="rId10"/>
  </p:sldLayoutIdLst>
  <p:hf hdr="0"/>
  <p:txStyles>
    <p:title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Arial" panose="020B0604020202020204" pitchFamily="34" charset="0"/>
          <a:ea typeface="+mj-ea"/>
          <a:cs typeface="Arial" panose="020B0604020202020204" pitchFamily="34" charset="0"/>
        </a:defRPr>
      </a:lvl1pPr>
    </p:titleStyle>
    <p:bodyStyle>
      <a:lvl1pPr marL="176213" indent="-176213"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12"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cde.ca.gov/re/lc/lcapdevresources.asp" TargetMode="External"/><Relationship Id="rId2" Type="http://schemas.openxmlformats.org/officeDocument/2006/relationships/hyperlink" Target="https://www.cde.ca.gov/re/lc/" TargetMode="External"/><Relationship Id="rId1" Type="http://schemas.openxmlformats.org/officeDocument/2006/relationships/slideLayout" Target="../slideLayouts/slideLayout10.xml"/><Relationship Id="rId6" Type="http://schemas.openxmlformats.org/officeDocument/2006/relationships/hyperlink" Target="https://www.cde.ca.gov/fg/aa/lc/equitymultiplier.asp" TargetMode="External"/><Relationship Id="rId5" Type="http://schemas.openxmlformats.org/officeDocument/2006/relationships/hyperlink" Target="https://www.caschooldashboard.org/" TargetMode="External"/><Relationship Id="rId4" Type="http://schemas.openxmlformats.org/officeDocument/2006/relationships/hyperlink" Target="https://www.cde.ca.gov/re/lc/documents/lcffprioritiessummary.docx&#8203;"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cde.ca.gov/fg/aa/lc/tuesdaysat2.asp" TargetMode="External"/><Relationship Id="rId2" Type="http://schemas.openxmlformats.org/officeDocument/2006/relationships/hyperlink" Target="mailto:LCFF@cde.ca.gov" TargetMode="Externa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s://www.cde.ca.gov/re/lc/documents/lcapactiontables2024.xlsx" TargetMode="External"/><Relationship Id="rId2" Type="http://schemas.openxmlformats.org/officeDocument/2006/relationships/hyperlink" Target="https://www.cde.ca.gov/re/lc/documents/adoptedlcaptemplate2025.docx" TargetMode="External"/><Relationship Id="rId1" Type="http://schemas.openxmlformats.org/officeDocument/2006/relationships/slideLayout" Target="../slideLayouts/slideLayout2.xml"/><Relationship Id="rId5" Type="http://schemas.openxmlformats.org/officeDocument/2006/relationships/hyperlink" Target="https://www.cde.ca.gov/re/lc/documents/coebudgetoverviewparent2025.xlsx" TargetMode="External"/><Relationship Id="rId4" Type="http://schemas.openxmlformats.org/officeDocument/2006/relationships/hyperlink" Target="https://www.cde.ca.gov/re/lc/documents/budgetoverviewparent.xlsx"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4FC6D-CB4E-90DC-4710-F07451C4DFB6}"/>
              </a:ext>
            </a:extLst>
          </p:cNvPr>
          <p:cNvSpPr>
            <a:spLocks noGrp="1"/>
          </p:cNvSpPr>
          <p:nvPr>
            <p:ph type="ctrTitle"/>
          </p:nvPr>
        </p:nvSpPr>
        <p:spPr/>
        <p:txBody>
          <a:bodyPr/>
          <a:lstStyle/>
          <a:p>
            <a:r>
              <a:rPr lang="en-US" dirty="0">
                <a:solidFill>
                  <a:schemeClr val="tx1"/>
                </a:solidFill>
              </a:rPr>
              <a:t>Actions and Action Tables</a:t>
            </a:r>
            <a:endParaRPr lang="en-US" dirty="0"/>
          </a:p>
        </p:txBody>
      </p:sp>
      <p:sp>
        <p:nvSpPr>
          <p:cNvPr id="3" name="Content Placeholder 2">
            <a:extLst>
              <a:ext uri="{FF2B5EF4-FFF2-40B4-BE49-F238E27FC236}">
                <a16:creationId xmlns:a16="http://schemas.microsoft.com/office/drawing/2014/main" id="{864AF53D-DE78-1CF8-6D4F-1095F6DA03F3}"/>
              </a:ext>
            </a:extLst>
          </p:cNvPr>
          <p:cNvSpPr>
            <a:spLocks noGrp="1"/>
          </p:cNvSpPr>
          <p:nvPr>
            <p:ph sz="quarter" idx="13"/>
          </p:nvPr>
        </p:nvSpPr>
        <p:spPr>
          <a:xfrm>
            <a:off x="1096963" y="4343400"/>
            <a:ext cx="10058400" cy="1322614"/>
          </a:xfrm>
        </p:spPr>
        <p:txBody>
          <a:bodyPr>
            <a:normAutofit lnSpcReduction="10000"/>
          </a:bodyPr>
          <a:lstStyle/>
          <a:p>
            <a:pPr marL="0" indent="0">
              <a:spcBef>
                <a:spcPts val="600"/>
              </a:spcBef>
              <a:spcAft>
                <a:spcPts val="600"/>
              </a:spcAft>
              <a:buNone/>
            </a:pPr>
            <a:r>
              <a:rPr lang="en-US" kern="800" dirty="0">
                <a:solidFill>
                  <a:schemeClr val="tx1"/>
                </a:solidFill>
              </a:rPr>
              <a:t>In the 2026–27 Local Control and Accountability Plan (LCAP)</a:t>
            </a:r>
          </a:p>
          <a:p>
            <a:pPr marL="0" indent="0">
              <a:spcBef>
                <a:spcPts val="600"/>
              </a:spcBef>
              <a:spcAft>
                <a:spcPts val="600"/>
              </a:spcAft>
              <a:buNone/>
            </a:pPr>
            <a:r>
              <a:rPr lang="en-US" kern="800" dirty="0">
                <a:solidFill>
                  <a:schemeClr val="tx1"/>
                </a:solidFill>
              </a:rPr>
              <a:t>December 9, 2025</a:t>
            </a:r>
          </a:p>
          <a:p>
            <a:pPr marL="0" indent="0">
              <a:spcBef>
                <a:spcPts val="600"/>
              </a:spcBef>
              <a:spcAft>
                <a:spcPts val="600"/>
              </a:spcAft>
              <a:buNone/>
            </a:pPr>
            <a:r>
              <a:rPr lang="en-US" kern="800" dirty="0">
                <a:solidFill>
                  <a:schemeClr val="tx1"/>
                </a:solidFill>
              </a:rPr>
              <a:t>California Department of Education (CDE)</a:t>
            </a:r>
          </a:p>
        </p:txBody>
      </p:sp>
    </p:spTree>
    <p:extLst>
      <p:ext uri="{BB962C8B-B14F-4D97-AF65-F5344CB8AC3E}">
        <p14:creationId xmlns:p14="http://schemas.microsoft.com/office/powerpoint/2010/main" val="971938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DC82D-2ED4-CC6B-BA06-D66C7BDCFE5B}"/>
              </a:ext>
            </a:extLst>
          </p:cNvPr>
          <p:cNvSpPr>
            <a:spLocks noGrp="1"/>
          </p:cNvSpPr>
          <p:nvPr>
            <p:ph type="title"/>
          </p:nvPr>
        </p:nvSpPr>
        <p:spPr>
          <a:xfrm>
            <a:off x="1094014" y="758952"/>
            <a:ext cx="10061666" cy="3566160"/>
          </a:xfrm>
        </p:spPr>
        <p:txBody>
          <a:bodyPr>
            <a:normAutofit/>
          </a:bodyPr>
          <a:lstStyle/>
          <a:p>
            <a:r>
              <a:rPr lang="en-US" sz="5600" dirty="0"/>
              <a:t>Actions: Template and Instructions</a:t>
            </a:r>
          </a:p>
        </p:txBody>
      </p:sp>
      <p:sp>
        <p:nvSpPr>
          <p:cNvPr id="4" name="Content Placeholder 3">
            <a:extLst>
              <a:ext uri="{FF2B5EF4-FFF2-40B4-BE49-F238E27FC236}">
                <a16:creationId xmlns:a16="http://schemas.microsoft.com/office/drawing/2014/main" id="{AEAE8A77-873D-9837-D280-CE7E85CF8936}"/>
              </a:ext>
            </a:extLst>
          </p:cNvPr>
          <p:cNvSpPr>
            <a:spLocks noGrp="1"/>
          </p:cNvSpPr>
          <p:nvPr>
            <p:ph sz="quarter" idx="13"/>
          </p:nvPr>
        </p:nvSpPr>
        <p:spPr>
          <a:xfrm>
            <a:off x="1219199" y="4343400"/>
            <a:ext cx="9936163" cy="1339850"/>
          </a:xfrm>
        </p:spPr>
        <p:txBody>
          <a:bodyPr/>
          <a:lstStyle/>
          <a:p>
            <a:pPr marL="0" indent="0">
              <a:buNone/>
            </a:pPr>
            <a:r>
              <a:rPr lang="en-US" dirty="0"/>
              <a:t>How the goal will be achieved</a:t>
            </a:r>
          </a:p>
        </p:txBody>
      </p:sp>
      <p:sp>
        <p:nvSpPr>
          <p:cNvPr id="3" name="Slide Number Placeholder 2">
            <a:extLst>
              <a:ext uri="{FF2B5EF4-FFF2-40B4-BE49-F238E27FC236}">
                <a16:creationId xmlns:a16="http://schemas.microsoft.com/office/drawing/2014/main" id="{2E2EC1B2-5B57-A020-AD19-A492F408BCFB}"/>
              </a:ext>
            </a:extLst>
          </p:cNvPr>
          <p:cNvSpPr>
            <a:spLocks noGrp="1"/>
          </p:cNvSpPr>
          <p:nvPr>
            <p:ph type="sldNum" sz="quarter" idx="12"/>
          </p:nvPr>
        </p:nvSpPr>
        <p:spPr/>
        <p:txBody>
          <a:bodyPr/>
          <a:lstStyle/>
          <a:p>
            <a:fld id="{4FAB73BC-B049-4115-A692-8D63A059BFB8}" type="slidenum">
              <a:rPr lang="en-US" smtClean="0"/>
              <a:pPr/>
              <a:t>10</a:t>
            </a:fld>
            <a:endParaRPr lang="en-US" sz="2400" dirty="0"/>
          </a:p>
        </p:txBody>
      </p:sp>
    </p:spTree>
    <p:extLst>
      <p:ext uri="{BB962C8B-B14F-4D97-AF65-F5344CB8AC3E}">
        <p14:creationId xmlns:p14="http://schemas.microsoft.com/office/powerpoint/2010/main" val="1101288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9894E-4945-4999-B425-E3CB01D4D33B}"/>
              </a:ext>
            </a:extLst>
          </p:cNvPr>
          <p:cNvSpPr>
            <a:spLocks noGrp="1"/>
          </p:cNvSpPr>
          <p:nvPr>
            <p:ph type="title"/>
          </p:nvPr>
        </p:nvSpPr>
        <p:spPr>
          <a:xfrm>
            <a:off x="838200" y="365125"/>
            <a:ext cx="10515600" cy="1325563"/>
          </a:xfrm>
        </p:spPr>
        <p:txBody>
          <a:bodyPr>
            <a:normAutofit/>
          </a:bodyPr>
          <a:lstStyle/>
          <a:p>
            <a:r>
              <a:rPr lang="en-US" sz="4200" dirty="0">
                <a:solidFill>
                  <a:schemeClr val="accent1">
                    <a:lumMod val="50000"/>
                  </a:schemeClr>
                </a:solidFill>
              </a:rPr>
              <a:t>Actions</a:t>
            </a:r>
          </a:p>
        </p:txBody>
      </p:sp>
      <p:graphicFrame>
        <p:nvGraphicFramePr>
          <p:cNvPr id="15" name="Content Placeholder 14" descr="How the Action Table in Goals and Actions section looks in Template">
            <a:extLst>
              <a:ext uri="{FF2B5EF4-FFF2-40B4-BE49-F238E27FC236}">
                <a16:creationId xmlns:a16="http://schemas.microsoft.com/office/drawing/2014/main" id="{FD7E593F-22CC-4CC8-8692-C1AAB3CF1BED}"/>
              </a:ext>
            </a:extLst>
          </p:cNvPr>
          <p:cNvGraphicFramePr>
            <a:graphicFrameLocks noGrp="1"/>
          </p:cNvGraphicFramePr>
          <p:nvPr>
            <p:ph idx="1"/>
            <p:extLst>
              <p:ext uri="{D42A27DB-BD31-4B8C-83A1-F6EECF244321}">
                <p14:modId xmlns:p14="http://schemas.microsoft.com/office/powerpoint/2010/main" val="1974490492"/>
              </p:ext>
            </p:extLst>
          </p:nvPr>
        </p:nvGraphicFramePr>
        <p:xfrm>
          <a:off x="321133" y="1870130"/>
          <a:ext cx="11569447" cy="4486219"/>
        </p:xfrm>
        <a:graphic>
          <a:graphicData uri="http://schemas.openxmlformats.org/drawingml/2006/table">
            <a:tbl>
              <a:tblPr firstRow="1" firstCol="1" bandRow="1"/>
              <a:tblGrid>
                <a:gridCol w="1141907">
                  <a:extLst>
                    <a:ext uri="{9D8B030D-6E8A-4147-A177-3AD203B41FA5}">
                      <a16:colId xmlns:a16="http://schemas.microsoft.com/office/drawing/2014/main" val="1078759858"/>
                    </a:ext>
                  </a:extLst>
                </a:gridCol>
                <a:gridCol w="2425099">
                  <a:extLst>
                    <a:ext uri="{9D8B030D-6E8A-4147-A177-3AD203B41FA5}">
                      <a16:colId xmlns:a16="http://schemas.microsoft.com/office/drawing/2014/main" val="424435042"/>
                    </a:ext>
                  </a:extLst>
                </a:gridCol>
                <a:gridCol w="4646261">
                  <a:extLst>
                    <a:ext uri="{9D8B030D-6E8A-4147-A177-3AD203B41FA5}">
                      <a16:colId xmlns:a16="http://schemas.microsoft.com/office/drawing/2014/main" val="1032312888"/>
                    </a:ext>
                  </a:extLst>
                </a:gridCol>
                <a:gridCol w="1577788">
                  <a:extLst>
                    <a:ext uri="{9D8B030D-6E8A-4147-A177-3AD203B41FA5}">
                      <a16:colId xmlns:a16="http://schemas.microsoft.com/office/drawing/2014/main" val="3019572202"/>
                    </a:ext>
                  </a:extLst>
                </a:gridCol>
                <a:gridCol w="1778392">
                  <a:extLst>
                    <a:ext uri="{9D8B030D-6E8A-4147-A177-3AD203B41FA5}">
                      <a16:colId xmlns:a16="http://schemas.microsoft.com/office/drawing/2014/main" val="2457372714"/>
                    </a:ext>
                  </a:extLst>
                </a:gridCol>
              </a:tblGrid>
              <a:tr h="919265">
                <a:tc>
                  <a:txBody>
                    <a:bodyPr/>
                    <a:lstStyle/>
                    <a:p>
                      <a:pPr marL="0" marR="0">
                        <a:spcBef>
                          <a:spcPts val="0"/>
                        </a:spcBef>
                        <a:spcAft>
                          <a:spcPts val="600"/>
                        </a:spcAft>
                        <a:tabLst>
                          <a:tab pos="3234055" algn="l"/>
                        </a:tabLst>
                      </a:pP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nchor="b">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Title </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nchor="b">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Description</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nchor="b">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Total Funds </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nchor="b">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marL="0" marR="0" algn="ctr">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Contributing</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nchor="b">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extLst>
                  <a:ext uri="{0D108BD9-81ED-4DB2-BD59-A6C34878D82A}">
                    <a16:rowId xmlns:a16="http://schemas.microsoft.com/office/drawing/2014/main" val="3823127245"/>
                  </a:ext>
                </a:extLst>
              </a:tr>
              <a:tr h="1783477">
                <a:tc>
                  <a:txBody>
                    <a:bodyPr/>
                    <a:lstStyle/>
                    <a:p>
                      <a:pPr marL="0" marR="0" algn="ctr">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[Action #]</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chemeClr val="bg1"/>
                    </a:solidFill>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[A short title for the action; this will appear in the Action tables]</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chemeClr val="bg1"/>
                    </a:solidFill>
                  </a:tcPr>
                </a:tc>
                <a:tc>
                  <a:txBody>
                    <a:bodyPr/>
                    <a:lstStyle/>
                    <a:p>
                      <a:pPr marL="0" marR="0">
                        <a:spcBef>
                          <a:spcPts val="0"/>
                        </a:spcBef>
                        <a:spcAft>
                          <a:spcPts val="600"/>
                        </a:spcAft>
                        <a:tabLst>
                          <a:tab pos="3234055" algn="l"/>
                        </a:tabLst>
                      </a:pP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[A description of what the action is; may include a description of how the action contributes to increasing or improving services]</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chemeClr val="bg1"/>
                    </a:solidFill>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[$ 0.00]</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chemeClr val="bg1"/>
                    </a:solidFill>
                  </a:tcPr>
                </a:tc>
                <a:tc>
                  <a:txBody>
                    <a:bodyPr/>
                    <a:lstStyle/>
                    <a:p>
                      <a:pPr marL="0" marR="0" algn="ctr">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[Y/N]</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chemeClr val="bg1"/>
                    </a:solidFill>
                  </a:tcPr>
                </a:tc>
                <a:extLst>
                  <a:ext uri="{0D108BD9-81ED-4DB2-BD59-A6C34878D82A}">
                    <a16:rowId xmlns:a16="http://schemas.microsoft.com/office/drawing/2014/main" val="820492322"/>
                  </a:ext>
                </a:extLst>
              </a:tr>
              <a:tr h="1783477">
                <a:tc>
                  <a:txBody>
                    <a:bodyPr/>
                    <a:lstStyle/>
                    <a:p>
                      <a:pPr marL="0" marR="0" algn="ctr">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[Action #]</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chemeClr val="bg1"/>
                    </a:solidFill>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[A short title for the action; this will appear in the Action tables]</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chemeClr val="bg1"/>
                    </a:solidFill>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[A description of what the action is; may include a description of how the action contributes to increasing or improving services]</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chemeClr val="bg1"/>
                    </a:solidFill>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[$ 0.00]</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chemeClr val="bg1"/>
                    </a:solidFill>
                  </a:tcPr>
                </a:tc>
                <a:tc>
                  <a:txBody>
                    <a:bodyPr/>
                    <a:lstStyle/>
                    <a:p>
                      <a:pPr marL="0" marR="0" algn="ctr">
                        <a:spcBef>
                          <a:spcPts val="0"/>
                        </a:spcBef>
                        <a:spcAft>
                          <a:spcPts val="600"/>
                        </a:spcAft>
                        <a:tabLst>
                          <a:tab pos="3234055" algn="l"/>
                        </a:tabLst>
                      </a:pP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[Y/N]</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3300" marR="23300" marT="23300" marB="2330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chemeClr val="bg1"/>
                    </a:solidFill>
                  </a:tcPr>
                </a:tc>
                <a:extLst>
                  <a:ext uri="{0D108BD9-81ED-4DB2-BD59-A6C34878D82A}">
                    <a16:rowId xmlns:a16="http://schemas.microsoft.com/office/drawing/2014/main" val="2141304222"/>
                  </a:ext>
                </a:extLst>
              </a:tr>
            </a:tbl>
          </a:graphicData>
        </a:graphic>
      </p:graphicFrame>
      <p:sp>
        <p:nvSpPr>
          <p:cNvPr id="6" name="Slide Number Placeholder 5">
            <a:extLst>
              <a:ext uri="{FF2B5EF4-FFF2-40B4-BE49-F238E27FC236}">
                <a16:creationId xmlns:a16="http://schemas.microsoft.com/office/drawing/2014/main" id="{F317FF90-645F-47D2-BA20-D864C6EF5EFA}"/>
              </a:ext>
            </a:extLst>
          </p:cNvPr>
          <p:cNvSpPr>
            <a:spLocks noGrp="1"/>
          </p:cNvSpPr>
          <p:nvPr>
            <p:ph type="sldNum" sz="quarter" idx="12"/>
          </p:nvPr>
        </p:nvSpPr>
        <p:spPr>
          <a:xfrm>
            <a:off x="8610600" y="6481081"/>
            <a:ext cx="2743200" cy="365125"/>
          </a:xfrm>
        </p:spPr>
        <p:txBody>
          <a:bodyPr/>
          <a:lstStyle/>
          <a:p>
            <a:fld id="{1E47FE53-EBF0-4DA7-9D9D-CC1C3A20F3CB}" type="slidenum">
              <a:rPr lang="en-US" sz="2400" smtClean="0">
                <a:latin typeface="Arial" panose="020B0604020202020204" pitchFamily="34" charset="0"/>
                <a:cs typeface="Arial" panose="020B0604020202020204" pitchFamily="34" charset="0"/>
              </a:rPr>
              <a:pPr/>
              <a:t>11</a:t>
            </a:fld>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0993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71943-D1B2-4EEE-99FA-F322C6D0B1C6}"/>
              </a:ext>
            </a:extLst>
          </p:cNvPr>
          <p:cNvSpPr>
            <a:spLocks noGrp="1"/>
          </p:cNvSpPr>
          <p:nvPr>
            <p:ph type="title"/>
          </p:nvPr>
        </p:nvSpPr>
        <p:spPr/>
        <p:txBody>
          <a:bodyPr>
            <a:normAutofit/>
          </a:bodyPr>
          <a:lstStyle/>
          <a:p>
            <a:r>
              <a:rPr lang="en-US" sz="4200" dirty="0">
                <a:solidFill>
                  <a:schemeClr val="accent1">
                    <a:lumMod val="50000"/>
                  </a:schemeClr>
                </a:solidFill>
                <a:latin typeface="Arial"/>
                <a:cs typeface="Arial"/>
              </a:rPr>
              <a:t>Actions Instructions (1 of 2) </a:t>
            </a:r>
          </a:p>
        </p:txBody>
      </p:sp>
      <p:sp>
        <p:nvSpPr>
          <p:cNvPr id="3" name="Content Placeholder 2">
            <a:extLst>
              <a:ext uri="{FF2B5EF4-FFF2-40B4-BE49-F238E27FC236}">
                <a16:creationId xmlns:a16="http://schemas.microsoft.com/office/drawing/2014/main" id="{FA26795C-C134-4924-B4F4-0AAF0599F598}"/>
              </a:ext>
            </a:extLst>
          </p:cNvPr>
          <p:cNvSpPr>
            <a:spLocks noGrp="1"/>
          </p:cNvSpPr>
          <p:nvPr>
            <p:ph idx="4294967295"/>
          </p:nvPr>
        </p:nvSpPr>
        <p:spPr>
          <a:xfrm>
            <a:off x="585759" y="1930940"/>
            <a:ext cx="11034445" cy="4708952"/>
          </a:xfrm>
        </p:spPr>
        <p:txBody>
          <a:bodyPr vert="horz" lIns="0" tIns="45720" rIns="0" bIns="45720" rtlCol="0" anchor="t">
            <a:normAutofit/>
          </a:bodyPr>
          <a:lstStyle/>
          <a:p>
            <a:pPr marL="182880" indent="-182880"/>
            <a:r>
              <a:rPr lang="en-US" b="1" dirty="0"/>
              <a:t>Title:</a:t>
            </a:r>
            <a:r>
              <a:rPr lang="en-US" dirty="0"/>
              <a:t> Provide a short title for the action. This title will also appear in the action tables. </a:t>
            </a:r>
          </a:p>
          <a:p>
            <a:pPr marL="182880" indent="-182880"/>
            <a:r>
              <a:rPr lang="en-US" b="1" dirty="0"/>
              <a:t>Description:</a:t>
            </a:r>
            <a:r>
              <a:rPr lang="en-US" dirty="0"/>
              <a:t> Provide a brief description of the action.</a:t>
            </a:r>
          </a:p>
          <a:p>
            <a:pPr marL="395288" lvl="1" indent="-182563">
              <a:buSzPct val="100000"/>
            </a:pPr>
            <a:r>
              <a:rPr lang="en-US" dirty="0"/>
              <a:t>For actions that contribute to meeting the increased or improved services requirement, the LEA may include an explanation of how each action is principally directed towards and effective in meeting the LEA's goals for unduplicated students, as described in the instructions for the Increased or Improved Services for Foster Youth, English Learners (ELs), and Low-Income Students section.</a:t>
            </a:r>
          </a:p>
          <a:p>
            <a:pPr marL="395288" lvl="4" indent="-182563">
              <a:buSzPct val="100000"/>
            </a:pPr>
            <a:r>
              <a:rPr lang="en-US" dirty="0"/>
              <a:t>This description may also include the identification of one or more specific metrics to measure the effectiveness of actions being provided on an LEA-wide basis. </a:t>
            </a:r>
            <a:endParaRPr lang="en-US" dirty="0">
              <a:latin typeface="Arial"/>
            </a:endParaRPr>
          </a:p>
        </p:txBody>
      </p:sp>
      <p:sp>
        <p:nvSpPr>
          <p:cNvPr id="4" name="Slide Number Placeholder 3">
            <a:extLst>
              <a:ext uri="{FF2B5EF4-FFF2-40B4-BE49-F238E27FC236}">
                <a16:creationId xmlns:a16="http://schemas.microsoft.com/office/drawing/2014/main" id="{64A00C82-C9EC-4CD9-BCDD-4EFA8DF2EB08}"/>
              </a:ext>
            </a:extLst>
          </p:cNvPr>
          <p:cNvSpPr>
            <a:spLocks noGrp="1"/>
          </p:cNvSpPr>
          <p:nvPr>
            <p:ph type="sldNum" sz="quarter" idx="12"/>
          </p:nvPr>
        </p:nvSpPr>
        <p:spPr/>
        <p:txBody>
          <a:bodyPr/>
          <a:lstStyle/>
          <a:p>
            <a:fld id="{1E47FE53-EBF0-4DA7-9D9D-CC1C3A20F3CB}" type="slidenum">
              <a:rPr lang="en-US" smtClean="0"/>
              <a:t>12</a:t>
            </a:fld>
            <a:endParaRPr lang="en-US"/>
          </a:p>
        </p:txBody>
      </p:sp>
    </p:spTree>
    <p:extLst>
      <p:ext uri="{BB962C8B-B14F-4D97-AF65-F5344CB8AC3E}">
        <p14:creationId xmlns:p14="http://schemas.microsoft.com/office/powerpoint/2010/main" val="3924317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71943-D1B2-4EEE-99FA-F322C6D0B1C6}"/>
              </a:ext>
            </a:extLst>
          </p:cNvPr>
          <p:cNvSpPr>
            <a:spLocks noGrp="1"/>
          </p:cNvSpPr>
          <p:nvPr>
            <p:ph type="title"/>
          </p:nvPr>
        </p:nvSpPr>
        <p:spPr/>
        <p:txBody>
          <a:bodyPr>
            <a:normAutofit/>
          </a:bodyPr>
          <a:lstStyle/>
          <a:p>
            <a:r>
              <a:rPr lang="en-US" sz="4200" dirty="0">
                <a:solidFill>
                  <a:schemeClr val="accent1">
                    <a:lumMod val="50000"/>
                  </a:schemeClr>
                </a:solidFill>
                <a:latin typeface="Arial"/>
                <a:cs typeface="Arial"/>
              </a:rPr>
              <a:t>Actions Instructions (2 of 2) </a:t>
            </a:r>
          </a:p>
        </p:txBody>
      </p:sp>
      <p:sp>
        <p:nvSpPr>
          <p:cNvPr id="3" name="Content Placeholder 2">
            <a:extLst>
              <a:ext uri="{FF2B5EF4-FFF2-40B4-BE49-F238E27FC236}">
                <a16:creationId xmlns:a16="http://schemas.microsoft.com/office/drawing/2014/main" id="{FA26795C-C134-4924-B4F4-0AAF0599F598}"/>
              </a:ext>
            </a:extLst>
          </p:cNvPr>
          <p:cNvSpPr>
            <a:spLocks noGrp="1"/>
          </p:cNvSpPr>
          <p:nvPr>
            <p:ph idx="4294967295"/>
          </p:nvPr>
        </p:nvSpPr>
        <p:spPr>
          <a:xfrm>
            <a:off x="585759" y="1930940"/>
            <a:ext cx="11034445" cy="4708952"/>
          </a:xfrm>
        </p:spPr>
        <p:txBody>
          <a:bodyPr vert="horz" lIns="0" tIns="45720" rIns="0" bIns="45720" rtlCol="0" anchor="t">
            <a:normAutofit/>
          </a:bodyPr>
          <a:lstStyle/>
          <a:p>
            <a:pPr marL="182880" indent="-182880"/>
            <a:r>
              <a:rPr lang="en-US" b="1" dirty="0"/>
              <a:t>Total Funds:</a:t>
            </a:r>
            <a:r>
              <a:rPr lang="en-US" dirty="0"/>
              <a:t> Enter the total amount of expenditures associated with this action. Budgeted expenditures from specific fund sources will be provided in the action tables. </a:t>
            </a:r>
          </a:p>
          <a:p>
            <a:pPr marL="182880" indent="-182880"/>
            <a:r>
              <a:rPr lang="en-US" b="1" dirty="0"/>
              <a:t>Contributing:</a:t>
            </a:r>
            <a:r>
              <a:rPr lang="en-US" dirty="0"/>
              <a:t> Indicate whether the action contributes to meeting the increased or improved services requirement as described in the Increased or Improved Services section using a “Y” for Yes or an “N” for No.</a:t>
            </a:r>
          </a:p>
          <a:p>
            <a:pPr marL="339725" indent="-182245"/>
            <a:r>
              <a:rPr lang="en-US" dirty="0"/>
              <a:t>For each contributing action, the LEA is required to provide a description in the Increased or Improved Services section of the LCAP.</a:t>
            </a:r>
            <a:endParaRPr lang="en-US" dirty="0">
              <a:latin typeface="Arial"/>
            </a:endParaRPr>
          </a:p>
        </p:txBody>
      </p:sp>
      <p:sp>
        <p:nvSpPr>
          <p:cNvPr id="4" name="Slide Number Placeholder 3">
            <a:extLst>
              <a:ext uri="{FF2B5EF4-FFF2-40B4-BE49-F238E27FC236}">
                <a16:creationId xmlns:a16="http://schemas.microsoft.com/office/drawing/2014/main" id="{64A00C82-C9EC-4CD9-BCDD-4EFA8DF2EB08}"/>
              </a:ext>
            </a:extLst>
          </p:cNvPr>
          <p:cNvSpPr>
            <a:spLocks noGrp="1"/>
          </p:cNvSpPr>
          <p:nvPr>
            <p:ph type="sldNum" sz="quarter" idx="12"/>
          </p:nvPr>
        </p:nvSpPr>
        <p:spPr/>
        <p:txBody>
          <a:bodyPr/>
          <a:lstStyle/>
          <a:p>
            <a:fld id="{1E47FE53-EBF0-4DA7-9D9D-CC1C3A20F3CB}" type="slidenum">
              <a:rPr lang="en-US" smtClean="0"/>
              <a:t>13</a:t>
            </a:fld>
            <a:endParaRPr lang="en-US"/>
          </a:p>
        </p:txBody>
      </p:sp>
    </p:spTree>
    <p:extLst>
      <p:ext uri="{BB962C8B-B14F-4D97-AF65-F5344CB8AC3E}">
        <p14:creationId xmlns:p14="http://schemas.microsoft.com/office/powerpoint/2010/main" val="1341929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1451C-F962-43EB-850D-6C5273CBC1AA}"/>
              </a:ext>
            </a:extLst>
          </p:cNvPr>
          <p:cNvSpPr>
            <a:spLocks noGrp="1"/>
          </p:cNvSpPr>
          <p:nvPr>
            <p:ph type="title"/>
          </p:nvPr>
        </p:nvSpPr>
        <p:spPr>
          <a:xfrm>
            <a:off x="1097280" y="758952"/>
            <a:ext cx="10058400" cy="3566160"/>
          </a:xfrm>
        </p:spPr>
        <p:txBody>
          <a:bodyPr vert="horz" lIns="91440" tIns="45720" rIns="91440" bIns="45720" rtlCol="0" anchor="b">
            <a:normAutofit/>
          </a:bodyPr>
          <a:lstStyle/>
          <a:p>
            <a:r>
              <a:rPr lang="en-US" sz="5600" dirty="0"/>
              <a:t>Required Actions</a:t>
            </a:r>
          </a:p>
        </p:txBody>
      </p:sp>
      <p:sp>
        <p:nvSpPr>
          <p:cNvPr id="4" name="Slide Number Placeholder 3">
            <a:extLst>
              <a:ext uri="{FF2B5EF4-FFF2-40B4-BE49-F238E27FC236}">
                <a16:creationId xmlns:a16="http://schemas.microsoft.com/office/drawing/2014/main" id="{B0462FCB-6B18-4A27-8574-68167EA58C50}"/>
              </a:ext>
            </a:extLst>
          </p:cNvPr>
          <p:cNvSpPr>
            <a:spLocks noGrp="1"/>
          </p:cNvSpPr>
          <p:nvPr>
            <p:ph type="sldNum" sz="quarter" idx="12"/>
          </p:nvPr>
        </p:nvSpPr>
        <p:spPr>
          <a:xfrm>
            <a:off x="9900458" y="6351813"/>
            <a:ext cx="1312025" cy="473097"/>
          </a:xfrm>
        </p:spPr>
        <p:txBody>
          <a:bodyPr vert="horz" lIns="91440" tIns="45720" rIns="91440" bIns="45720" rtlCol="0" anchor="ctr">
            <a:normAutofit/>
          </a:bodyPr>
          <a:lstStyle/>
          <a:p>
            <a:pPr lvl="0"/>
            <a:fld id="{1E47FE53-EBF0-4DA7-9D9D-CC1C3A20F3CB}" type="slidenum">
              <a:rPr lang="en-US" noProof="0" smtClean="0"/>
              <a:pPr lvl="0"/>
              <a:t>14</a:t>
            </a:fld>
            <a:endParaRPr lang="en-US" noProof="0" dirty="0"/>
          </a:p>
        </p:txBody>
      </p:sp>
    </p:spTree>
    <p:extLst>
      <p:ext uri="{BB962C8B-B14F-4D97-AF65-F5344CB8AC3E}">
        <p14:creationId xmlns:p14="http://schemas.microsoft.com/office/powerpoint/2010/main" val="1787738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A79AE-ED7F-B7A6-3193-7C6C4F6FA375}"/>
              </a:ext>
            </a:extLst>
          </p:cNvPr>
          <p:cNvSpPr>
            <a:spLocks noGrp="1"/>
          </p:cNvSpPr>
          <p:nvPr>
            <p:ph type="title"/>
          </p:nvPr>
        </p:nvSpPr>
        <p:spPr/>
        <p:txBody>
          <a:bodyPr>
            <a:normAutofit/>
          </a:bodyPr>
          <a:lstStyle/>
          <a:p>
            <a:r>
              <a:rPr lang="en-US" sz="4200" dirty="0">
                <a:solidFill>
                  <a:schemeClr val="accent1">
                    <a:lumMod val="50000"/>
                  </a:schemeClr>
                </a:solidFill>
                <a:cs typeface="Arial"/>
              </a:rPr>
              <a:t>Specific Actions for English learners (ELs) and Long-Term English Learners (LTELS)</a:t>
            </a:r>
            <a:endParaRPr lang="en-US" sz="4200" dirty="0">
              <a:solidFill>
                <a:schemeClr val="accent1">
                  <a:lumMod val="50000"/>
                </a:schemeClr>
              </a:solidFill>
            </a:endParaRPr>
          </a:p>
        </p:txBody>
      </p:sp>
      <p:sp>
        <p:nvSpPr>
          <p:cNvPr id="7" name="Content Placeholder 6">
            <a:extLst>
              <a:ext uri="{FF2B5EF4-FFF2-40B4-BE49-F238E27FC236}">
                <a16:creationId xmlns:a16="http://schemas.microsoft.com/office/drawing/2014/main" id="{D67742A0-2D08-CFA3-2003-89D3C7E22794}"/>
              </a:ext>
            </a:extLst>
          </p:cNvPr>
          <p:cNvSpPr>
            <a:spLocks noGrp="1" noRot="1" noMove="1" noResize="1" noEditPoints="1" noAdjustHandles="1" noChangeArrowheads="1" noChangeShapeType="1"/>
          </p:cNvSpPr>
          <p:nvPr>
            <p:ph sz="quarter" idx="4294967295"/>
          </p:nvPr>
        </p:nvSpPr>
        <p:spPr>
          <a:xfrm>
            <a:off x="784365" y="1893257"/>
            <a:ext cx="10061046" cy="3903385"/>
          </a:xfrm>
        </p:spPr>
        <p:txBody>
          <a:bodyPr vert="horz" lIns="45720" tIns="45720" rIns="45720" bIns="45720" rtlCol="0" anchor="t">
            <a:noAutofit/>
          </a:bodyPr>
          <a:lstStyle/>
          <a:p>
            <a:pPr marL="0" indent="0">
              <a:buNone/>
            </a:pPr>
            <a:r>
              <a:rPr lang="en-US" dirty="0">
                <a:solidFill>
                  <a:schemeClr val="tx1"/>
                </a:solidFill>
              </a:rPr>
              <a:t>LEAs with 30 or more ELs and/or 15 or more LTELS must include specific actions in the LCAP related to, at a minimum: </a:t>
            </a:r>
          </a:p>
          <a:p>
            <a:pPr marL="383540" lvl="1">
              <a:spcBef>
                <a:spcPts val="1200"/>
              </a:spcBef>
            </a:pPr>
            <a:r>
              <a:rPr lang="en-US" dirty="0">
                <a:solidFill>
                  <a:schemeClr val="tx1"/>
                </a:solidFill>
              </a:rPr>
              <a:t>Language acquisition programs, as defined in California </a:t>
            </a:r>
            <a:r>
              <a:rPr lang="en-US" i="1" dirty="0">
                <a:solidFill>
                  <a:schemeClr val="tx1"/>
                </a:solidFill>
              </a:rPr>
              <a:t>Education Code</a:t>
            </a:r>
            <a:r>
              <a:rPr lang="en-US" dirty="0">
                <a:solidFill>
                  <a:schemeClr val="tx1"/>
                </a:solidFill>
              </a:rPr>
              <a:t> (</a:t>
            </a:r>
            <a:r>
              <a:rPr lang="en-US" i="1" dirty="0">
                <a:solidFill>
                  <a:schemeClr val="tx1"/>
                </a:solidFill>
              </a:rPr>
              <a:t>EC</a:t>
            </a:r>
            <a:r>
              <a:rPr lang="en-US" dirty="0">
                <a:solidFill>
                  <a:schemeClr val="tx1"/>
                </a:solidFill>
              </a:rPr>
              <a:t>) Section 306, provided to students, and </a:t>
            </a:r>
          </a:p>
          <a:p>
            <a:pPr marL="383540" lvl="1">
              <a:spcBef>
                <a:spcPts val="1200"/>
              </a:spcBef>
            </a:pPr>
            <a:r>
              <a:rPr lang="en-US" dirty="0">
                <a:solidFill>
                  <a:schemeClr val="tx1"/>
                </a:solidFill>
              </a:rPr>
              <a:t>Professional development for teachers. </a:t>
            </a:r>
          </a:p>
          <a:p>
            <a:pPr marL="0" lvl="1" indent="0">
              <a:spcBef>
                <a:spcPts val="1200"/>
              </a:spcBef>
              <a:buNone/>
            </a:pPr>
            <a:r>
              <a:rPr lang="en-US" dirty="0">
                <a:solidFill>
                  <a:schemeClr val="tx1"/>
                </a:solidFill>
              </a:rPr>
              <a:t>If an LEA has both 30 or more ELs and 15 or more LTELS, the LEA must include actions for both ELs and LTELS.</a:t>
            </a:r>
            <a:endParaRPr lang="en-US" dirty="0">
              <a:solidFill>
                <a:srgbClr val="404040"/>
              </a:solidFill>
              <a:cs typeface="Arial"/>
            </a:endParaRPr>
          </a:p>
        </p:txBody>
      </p:sp>
      <p:sp>
        <p:nvSpPr>
          <p:cNvPr id="4" name="Slide Number Placeholder 3">
            <a:extLst>
              <a:ext uri="{FF2B5EF4-FFF2-40B4-BE49-F238E27FC236}">
                <a16:creationId xmlns:a16="http://schemas.microsoft.com/office/drawing/2014/main" id="{2D214762-2D89-A6E3-6B6C-498B2529A554}"/>
              </a:ext>
            </a:extLst>
          </p:cNvPr>
          <p:cNvSpPr>
            <a:spLocks noGrp="1"/>
          </p:cNvSpPr>
          <p:nvPr>
            <p:ph type="sldNum" sz="quarter" idx="12"/>
          </p:nvPr>
        </p:nvSpPr>
        <p:spPr/>
        <p:txBody>
          <a:bodyPr/>
          <a:lstStyle/>
          <a:p>
            <a:fld id="{1E47FE53-EBF0-4DA7-9D9D-CC1C3A20F3CB}" type="slidenum">
              <a:rPr lang="en-US" smtClean="0"/>
              <a:t>15</a:t>
            </a:fld>
            <a:endParaRPr lang="en-US" dirty="0"/>
          </a:p>
        </p:txBody>
      </p:sp>
    </p:spTree>
    <p:extLst>
      <p:ext uri="{BB962C8B-B14F-4D97-AF65-F5344CB8AC3E}">
        <p14:creationId xmlns:p14="http://schemas.microsoft.com/office/powerpoint/2010/main" val="1225476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3CBB3-C8B7-3EB3-4DB9-66FFBD1A59C2}"/>
              </a:ext>
            </a:extLst>
          </p:cNvPr>
          <p:cNvSpPr>
            <a:spLocks noGrp="1"/>
          </p:cNvSpPr>
          <p:nvPr>
            <p:ph type="title"/>
          </p:nvPr>
        </p:nvSpPr>
        <p:spPr/>
        <p:txBody>
          <a:bodyPr>
            <a:normAutofit/>
          </a:bodyPr>
          <a:lstStyle/>
          <a:p>
            <a:r>
              <a:rPr lang="en-US" sz="4200" dirty="0">
                <a:solidFill>
                  <a:schemeClr val="accent1">
                    <a:lumMod val="50000"/>
                  </a:schemeClr>
                </a:solidFill>
                <a:cs typeface="Arial"/>
              </a:rPr>
              <a:t>Specific Actions for Technical Assistance</a:t>
            </a:r>
          </a:p>
        </p:txBody>
      </p:sp>
      <p:sp>
        <p:nvSpPr>
          <p:cNvPr id="7" name="Content Placeholder 6">
            <a:extLst>
              <a:ext uri="{FF2B5EF4-FFF2-40B4-BE49-F238E27FC236}">
                <a16:creationId xmlns:a16="http://schemas.microsoft.com/office/drawing/2014/main" id="{87662106-D452-94AF-C9BA-15BC21F14560}"/>
              </a:ext>
            </a:extLst>
          </p:cNvPr>
          <p:cNvSpPr>
            <a:spLocks noGrp="1"/>
          </p:cNvSpPr>
          <p:nvPr>
            <p:ph idx="4294967295"/>
          </p:nvPr>
        </p:nvSpPr>
        <p:spPr>
          <a:xfrm>
            <a:off x="601884" y="1907567"/>
            <a:ext cx="10156106" cy="3660475"/>
          </a:xfrm>
        </p:spPr>
        <p:txBody>
          <a:bodyPr vert="horz" lIns="45720" tIns="45720" rIns="45720" bIns="45720" rtlCol="0" anchor="t">
            <a:noAutofit/>
          </a:bodyPr>
          <a:lstStyle/>
          <a:p>
            <a:pPr marL="0" indent="0">
              <a:buNone/>
            </a:pPr>
            <a:r>
              <a:rPr lang="en-US" dirty="0">
                <a:solidFill>
                  <a:schemeClr val="tx1"/>
                </a:solidFill>
              </a:rPr>
              <a:t>LEAs eligible for technical assistance pursuant to </a:t>
            </a:r>
            <a:r>
              <a:rPr lang="en-US" i="1" dirty="0">
                <a:solidFill>
                  <a:schemeClr val="tx1"/>
                </a:solidFill>
              </a:rPr>
              <a:t>EC</a:t>
            </a:r>
            <a:r>
              <a:rPr lang="en-US" dirty="0">
                <a:solidFill>
                  <a:schemeClr val="tx1"/>
                </a:solidFill>
              </a:rPr>
              <a:t> sections 47607.3, 52071, 52071.5, 52072, or 52072.5, must include specific actions within the LCAP related to its implementation of the work underway as part of technical assistance. This includes:</a:t>
            </a:r>
          </a:p>
          <a:p>
            <a:pPr marL="400050" indent="-400050">
              <a:lnSpc>
                <a:spcPct val="120000"/>
              </a:lnSpc>
              <a:buFont typeface="Arial" panose="020F0502020204030204" pitchFamily="34" charset="0"/>
              <a:buChar char="•"/>
            </a:pPr>
            <a:r>
              <a:rPr lang="en-US" dirty="0">
                <a:solidFill>
                  <a:schemeClr val="tx1"/>
                </a:solidFill>
              </a:rPr>
              <a:t>LEAs that have requested technical assistance from their county office of education (COE)</a:t>
            </a:r>
          </a:p>
          <a:p>
            <a:pPr marL="400050" indent="-400050">
              <a:lnSpc>
                <a:spcPct val="120000"/>
              </a:lnSpc>
              <a:buFont typeface="Arial" panose="020F0502020204030204" pitchFamily="34" charset="0"/>
              <a:buChar char="•"/>
            </a:pPr>
            <a:r>
              <a:rPr lang="en-US" dirty="0">
                <a:solidFill>
                  <a:schemeClr val="tx1"/>
                </a:solidFill>
              </a:rPr>
              <a:t>School districts or COEs that do not have an approvable LCAP by October 8</a:t>
            </a:r>
          </a:p>
          <a:p>
            <a:pPr marL="400050" indent="-400050">
              <a:lnSpc>
                <a:spcPct val="120000"/>
              </a:lnSpc>
              <a:buFont typeface="Arial" panose="020F0502020204030204" pitchFamily="34" charset="0"/>
              <a:buChar char="•"/>
            </a:pPr>
            <a:r>
              <a:rPr lang="en-US" dirty="0">
                <a:solidFill>
                  <a:schemeClr val="tx1"/>
                </a:solidFill>
              </a:rPr>
              <a:t>LEAs eligible for differentiated assistance</a:t>
            </a:r>
          </a:p>
        </p:txBody>
      </p:sp>
      <p:sp>
        <p:nvSpPr>
          <p:cNvPr id="4" name="Slide Number Placeholder 3">
            <a:extLst>
              <a:ext uri="{FF2B5EF4-FFF2-40B4-BE49-F238E27FC236}">
                <a16:creationId xmlns:a16="http://schemas.microsoft.com/office/drawing/2014/main" id="{A5D460C8-7426-1F9C-1430-5EE753378439}"/>
              </a:ext>
            </a:extLst>
          </p:cNvPr>
          <p:cNvSpPr>
            <a:spLocks noGrp="1"/>
          </p:cNvSpPr>
          <p:nvPr>
            <p:ph type="sldNum" sz="quarter" idx="12"/>
          </p:nvPr>
        </p:nvSpPr>
        <p:spPr/>
        <p:txBody>
          <a:bodyPr/>
          <a:lstStyle/>
          <a:p>
            <a:fld id="{1E47FE53-EBF0-4DA7-9D9D-CC1C3A20F3CB}" type="slidenum">
              <a:rPr lang="en-US" smtClean="0"/>
              <a:t>16</a:t>
            </a:fld>
            <a:endParaRPr lang="en-US"/>
          </a:p>
        </p:txBody>
      </p:sp>
    </p:spTree>
    <p:extLst>
      <p:ext uri="{BB962C8B-B14F-4D97-AF65-F5344CB8AC3E}">
        <p14:creationId xmlns:p14="http://schemas.microsoft.com/office/powerpoint/2010/main" val="345462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r>
              <a:rPr lang="en-US" sz="4200" dirty="0">
                <a:solidFill>
                  <a:schemeClr val="accent1">
                    <a:lumMod val="50000"/>
                  </a:schemeClr>
                </a:solidFill>
              </a:rPr>
              <a:t>Specific Actions for Student Groups (1 of 2)</a:t>
            </a:r>
          </a:p>
        </p:txBody>
      </p:sp>
      <p:sp>
        <p:nvSpPr>
          <p:cNvPr id="3" name="Content Placeholder 2"/>
          <p:cNvSpPr>
            <a:spLocks noGrp="1"/>
          </p:cNvSpPr>
          <p:nvPr>
            <p:ph idx="4294967295"/>
          </p:nvPr>
        </p:nvSpPr>
        <p:spPr>
          <a:xfrm>
            <a:off x="838200" y="1877787"/>
            <a:ext cx="10524180" cy="4211032"/>
          </a:xfrm>
        </p:spPr>
        <p:txBody>
          <a:bodyPr vert="horz" lIns="0" tIns="45720" rIns="0" bIns="45720" rtlCol="0" anchor="t">
            <a:normAutofit/>
          </a:bodyPr>
          <a:lstStyle/>
          <a:p>
            <a:pPr marL="0" indent="0">
              <a:buNone/>
            </a:pPr>
            <a:r>
              <a:rPr lang="en-US" dirty="0">
                <a:solidFill>
                  <a:schemeClr val="tx1"/>
                </a:solidFill>
              </a:rPr>
              <a:t>Based on performance on the 2023 Dashboard, LEAs were required to include one or more specific actions. These required actions remain effective for the three-year LCAP cycle. Required actions are based on whether the LEA had Red indicators on the 2023 Dashboard for: </a:t>
            </a:r>
          </a:p>
          <a:p>
            <a:pPr marL="914400" lvl="1" indent="-457200">
              <a:buClr>
                <a:schemeClr val="accent1">
                  <a:lumMod val="50000"/>
                </a:schemeClr>
              </a:buClr>
              <a:buAutoNum type="arabicPeriod"/>
            </a:pPr>
            <a:r>
              <a:rPr lang="en-US" dirty="0">
                <a:solidFill>
                  <a:schemeClr val="tx1"/>
                </a:solidFill>
              </a:rPr>
              <a:t>a school within the LEA, </a:t>
            </a:r>
          </a:p>
          <a:p>
            <a:pPr marL="914400" lvl="1" indent="-457200">
              <a:buClr>
                <a:schemeClr val="accent1">
                  <a:lumMod val="50000"/>
                </a:schemeClr>
              </a:buClr>
              <a:buAutoNum type="arabicPeriod"/>
            </a:pPr>
            <a:r>
              <a:rPr lang="en-US" dirty="0">
                <a:solidFill>
                  <a:schemeClr val="tx1"/>
                </a:solidFill>
              </a:rPr>
              <a:t>a student group within the LEA, and/or </a:t>
            </a:r>
          </a:p>
          <a:p>
            <a:pPr marL="914400" lvl="1" indent="-457200">
              <a:buClr>
                <a:schemeClr val="accent1">
                  <a:lumMod val="50000"/>
                </a:schemeClr>
              </a:buClr>
              <a:buAutoNum type="arabicPeriod"/>
            </a:pPr>
            <a:r>
              <a:rPr lang="en-US" dirty="0">
                <a:solidFill>
                  <a:schemeClr val="tx1"/>
                </a:solidFill>
              </a:rPr>
              <a:t>a student group within any school within the LEA </a:t>
            </a:r>
            <a:endParaRPr lang="en-US" dirty="0">
              <a:latin typeface="Arial Narrow"/>
            </a:endParaRPr>
          </a:p>
        </p:txBody>
      </p:sp>
      <p:sp>
        <p:nvSpPr>
          <p:cNvPr id="6" name="Slide Number Placeholder 5">
            <a:extLst>
              <a:ext uri="{FF2B5EF4-FFF2-40B4-BE49-F238E27FC236}">
                <a16:creationId xmlns:a16="http://schemas.microsoft.com/office/drawing/2014/main" id="{137CB177-5547-4969-BDAC-A41079ADF2B1}"/>
              </a:ext>
            </a:extLst>
          </p:cNvPr>
          <p:cNvSpPr>
            <a:spLocks noGrp="1"/>
          </p:cNvSpPr>
          <p:nvPr>
            <p:ph type="sldNum" sz="quarter" idx="12"/>
          </p:nvPr>
        </p:nvSpPr>
        <p:spPr>
          <a:xfrm>
            <a:off x="8610600" y="6356350"/>
            <a:ext cx="2743200" cy="501650"/>
          </a:xfrm>
        </p:spPr>
        <p:txBody>
          <a:bodyPr>
            <a:normAutofit/>
          </a:bodyPr>
          <a:lstStyle/>
          <a:p>
            <a:pPr>
              <a:spcAft>
                <a:spcPts val="600"/>
              </a:spcAft>
            </a:pPr>
            <a:fld id="{1E47FE53-EBF0-4DA7-9D9D-CC1C3A20F3CB}" type="slidenum">
              <a:rPr lang="en-US" smtClean="0"/>
              <a:pPr>
                <a:spcAft>
                  <a:spcPts val="600"/>
                </a:spcAft>
              </a:pPr>
              <a:t>17</a:t>
            </a:fld>
            <a:endParaRPr lang="en-US" dirty="0"/>
          </a:p>
        </p:txBody>
      </p:sp>
    </p:spTree>
    <p:extLst>
      <p:ext uri="{BB962C8B-B14F-4D97-AF65-F5344CB8AC3E}">
        <p14:creationId xmlns:p14="http://schemas.microsoft.com/office/powerpoint/2010/main" val="3779008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11F7B-6036-EEAA-D4B6-04F21059BDEC}"/>
              </a:ext>
            </a:extLst>
          </p:cNvPr>
          <p:cNvSpPr>
            <a:spLocks noGrp="1"/>
          </p:cNvSpPr>
          <p:nvPr>
            <p:ph type="title"/>
          </p:nvPr>
        </p:nvSpPr>
        <p:spPr/>
        <p:txBody>
          <a:bodyPr>
            <a:normAutofit/>
          </a:bodyPr>
          <a:lstStyle/>
          <a:p>
            <a:r>
              <a:rPr lang="en-US" sz="4200" dirty="0">
                <a:solidFill>
                  <a:schemeClr val="accent1">
                    <a:lumMod val="50000"/>
                  </a:schemeClr>
                </a:solidFill>
              </a:rPr>
              <a:t>Specific Actions for LREBG</a:t>
            </a:r>
          </a:p>
        </p:txBody>
      </p:sp>
      <p:sp>
        <p:nvSpPr>
          <p:cNvPr id="4" name="Content Placeholder 3">
            <a:extLst>
              <a:ext uri="{FF2B5EF4-FFF2-40B4-BE49-F238E27FC236}">
                <a16:creationId xmlns:a16="http://schemas.microsoft.com/office/drawing/2014/main" id="{166F9E09-93A2-3ED5-35C3-1B55BB9A4B15}"/>
              </a:ext>
            </a:extLst>
          </p:cNvPr>
          <p:cNvSpPr>
            <a:spLocks noGrp="1"/>
          </p:cNvSpPr>
          <p:nvPr>
            <p:ph sz="quarter" idx="13"/>
          </p:nvPr>
        </p:nvSpPr>
        <p:spPr/>
        <p:txBody>
          <a:bodyPr/>
          <a:lstStyle/>
          <a:p>
            <a:pPr marL="342900" indent="-342900">
              <a:lnSpc>
                <a:spcPct val="110000"/>
              </a:lnSpc>
              <a:spcBef>
                <a:spcPts val="1000"/>
              </a:spcBef>
              <a:spcAft>
                <a:spcPts val="0"/>
              </a:spcAft>
            </a:pPr>
            <a:r>
              <a:rPr lang="en-US" dirty="0">
                <a:solidFill>
                  <a:schemeClr val="tx1"/>
                </a:solidFill>
                <a:latin typeface="Arial"/>
                <a:cs typeface="Arial"/>
              </a:rPr>
              <a:t>An LEA with unexpended Learning Recovery Emergency Block Grant (LREBG) funds must include one or more actions funded with LREBG funds within the 2025–26, 2026–27 and 2027–28 LCAPs.</a:t>
            </a:r>
          </a:p>
          <a:p>
            <a:pPr marL="342900" indent="-342900">
              <a:lnSpc>
                <a:spcPct val="110000"/>
              </a:lnSpc>
              <a:spcBef>
                <a:spcPts val="1000"/>
              </a:spcBef>
              <a:spcAft>
                <a:spcPts val="0"/>
              </a:spcAft>
            </a:pPr>
            <a:r>
              <a:rPr lang="en-US" dirty="0">
                <a:solidFill>
                  <a:schemeClr val="tx1"/>
                </a:solidFill>
                <a:latin typeface="Arial"/>
                <a:cs typeface="Arial"/>
              </a:rPr>
              <a:t>For each action supported by LREBG funding the action description must:</a:t>
            </a:r>
          </a:p>
          <a:p>
            <a:pPr marL="566420" lvl="2" indent="-285750"/>
            <a:r>
              <a:rPr lang="en-US" dirty="0">
                <a:solidFill>
                  <a:schemeClr val="tx1"/>
                </a:solidFill>
                <a:latin typeface="Arial"/>
                <a:cs typeface="Arial"/>
              </a:rPr>
              <a:t>identify the action as an LREBG action;</a:t>
            </a:r>
          </a:p>
          <a:p>
            <a:pPr marL="566420" lvl="2" indent="-285750"/>
            <a:r>
              <a:rPr lang="en-US" dirty="0">
                <a:solidFill>
                  <a:schemeClr val="tx1"/>
                </a:solidFill>
                <a:latin typeface="Arial"/>
                <a:cs typeface="Arial"/>
              </a:rPr>
              <a:t>include an explanation of how research supports the selected action;</a:t>
            </a:r>
          </a:p>
          <a:p>
            <a:pPr marL="566420" lvl="2" indent="-285750"/>
            <a:r>
              <a:rPr lang="en-US" dirty="0">
                <a:solidFill>
                  <a:schemeClr val="tx1"/>
                </a:solidFill>
                <a:latin typeface="Arial"/>
                <a:cs typeface="Arial"/>
              </a:rPr>
              <a:t>identify the metric(s) being used to monitor the impact of the action; and</a:t>
            </a:r>
          </a:p>
          <a:p>
            <a:pPr marL="566420" lvl="2" indent="-285750"/>
            <a:r>
              <a:rPr lang="en-US" dirty="0">
                <a:solidFill>
                  <a:schemeClr val="tx1"/>
                </a:solidFill>
                <a:latin typeface="Arial"/>
                <a:cs typeface="Arial"/>
              </a:rPr>
              <a:t>identify the amount of LREBG funds being used to support the action</a:t>
            </a:r>
            <a:endParaRPr lang="en-US" dirty="0"/>
          </a:p>
        </p:txBody>
      </p:sp>
      <p:sp>
        <p:nvSpPr>
          <p:cNvPr id="3" name="Slide Number Placeholder 2">
            <a:extLst>
              <a:ext uri="{FF2B5EF4-FFF2-40B4-BE49-F238E27FC236}">
                <a16:creationId xmlns:a16="http://schemas.microsoft.com/office/drawing/2014/main" id="{ACB18291-E1D5-BED5-EB24-EB79CB422D72}"/>
              </a:ext>
            </a:extLst>
          </p:cNvPr>
          <p:cNvSpPr>
            <a:spLocks noGrp="1"/>
          </p:cNvSpPr>
          <p:nvPr>
            <p:ph type="sldNum" sz="quarter" idx="12"/>
          </p:nvPr>
        </p:nvSpPr>
        <p:spPr/>
        <p:txBody>
          <a:bodyPr/>
          <a:lstStyle/>
          <a:p>
            <a:fld id="{4CE482DC-2269-4F26-9D2A-7E44B1A4CD85}" type="slidenum">
              <a:rPr lang="en-US" smtClean="0"/>
              <a:pPr/>
              <a:t>18</a:t>
            </a:fld>
            <a:endParaRPr lang="en-US" sz="2400" dirty="0"/>
          </a:p>
        </p:txBody>
      </p:sp>
    </p:spTree>
    <p:extLst>
      <p:ext uri="{BB962C8B-B14F-4D97-AF65-F5344CB8AC3E}">
        <p14:creationId xmlns:p14="http://schemas.microsoft.com/office/powerpoint/2010/main" val="3932326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E00B6-79D1-72B8-D421-8CB0FB1E60FB}"/>
              </a:ext>
            </a:extLst>
          </p:cNvPr>
          <p:cNvSpPr>
            <a:spLocks noGrp="1"/>
          </p:cNvSpPr>
          <p:nvPr>
            <p:ph type="title"/>
          </p:nvPr>
        </p:nvSpPr>
        <p:spPr/>
        <p:txBody>
          <a:bodyPr>
            <a:normAutofit/>
          </a:bodyPr>
          <a:lstStyle/>
          <a:p>
            <a:r>
              <a:rPr lang="en-US" sz="4200" dirty="0">
                <a:solidFill>
                  <a:schemeClr val="accent1">
                    <a:lumMod val="50000"/>
                  </a:schemeClr>
                </a:solidFill>
              </a:rPr>
              <a:t>An additional note about LREBG related actions</a:t>
            </a:r>
          </a:p>
        </p:txBody>
      </p:sp>
      <p:sp>
        <p:nvSpPr>
          <p:cNvPr id="3" name="Content Placeholder 2">
            <a:extLst>
              <a:ext uri="{FF2B5EF4-FFF2-40B4-BE49-F238E27FC236}">
                <a16:creationId xmlns:a16="http://schemas.microsoft.com/office/drawing/2014/main" id="{01B54989-F0A4-AC73-B8FC-BF2E01F539EE}"/>
              </a:ext>
            </a:extLst>
          </p:cNvPr>
          <p:cNvSpPr>
            <a:spLocks noGrp="1"/>
          </p:cNvSpPr>
          <p:nvPr>
            <p:ph idx="4294967295"/>
          </p:nvPr>
        </p:nvSpPr>
        <p:spPr>
          <a:xfrm>
            <a:off x="601884" y="1967479"/>
            <a:ext cx="11030672" cy="4262187"/>
          </a:xfrm>
        </p:spPr>
        <p:txBody>
          <a:bodyPr vert="horz" lIns="0" tIns="45720" rIns="0" bIns="45720" rtlCol="0" anchor="t">
            <a:normAutofit/>
          </a:bodyPr>
          <a:lstStyle/>
          <a:p>
            <a:pPr marL="342900" indent="-342900"/>
            <a:r>
              <a:rPr lang="en-US" dirty="0">
                <a:solidFill>
                  <a:schemeClr val="tx1">
                    <a:lumMod val="85000"/>
                    <a:lumOff val="15000"/>
                  </a:schemeClr>
                </a:solidFill>
                <a:latin typeface="Arial"/>
                <a:cs typeface="Segoe UI"/>
              </a:rPr>
              <a:t>In the Annual Performance section, LEAs will provide an explanation of how the LREBG action is aligned with the allowable uses of funds identified, and</a:t>
            </a:r>
            <a:endParaRPr lang="en-US" dirty="0">
              <a:solidFill>
                <a:schemeClr val="tx1">
                  <a:lumMod val="85000"/>
                  <a:lumOff val="15000"/>
                </a:schemeClr>
              </a:solidFill>
              <a:latin typeface="Arial"/>
            </a:endParaRPr>
          </a:p>
          <a:p>
            <a:pPr marL="342900" indent="-342900"/>
            <a:r>
              <a:rPr lang="en-US" dirty="0">
                <a:solidFill>
                  <a:schemeClr val="tx1">
                    <a:lumMod val="85000"/>
                    <a:lumOff val="15000"/>
                  </a:schemeClr>
                </a:solidFill>
                <a:latin typeface="Arial"/>
                <a:cs typeface="Segoe UI"/>
              </a:rPr>
              <a:t>An explanation of how the LREBG action is expected to address the area(s) of need of students and schools identified in the needs assessment</a:t>
            </a:r>
            <a:r>
              <a:rPr lang="en-US" dirty="0">
                <a:solidFill>
                  <a:schemeClr val="tx1"/>
                </a:solidFill>
                <a:latin typeface="Arial"/>
                <a:cs typeface="Segoe UI"/>
              </a:rPr>
              <a:t> </a:t>
            </a:r>
            <a:endParaRPr lang="en-US" dirty="0"/>
          </a:p>
        </p:txBody>
      </p:sp>
      <p:sp>
        <p:nvSpPr>
          <p:cNvPr id="6" name="Slide Number Placeholder 5">
            <a:extLst>
              <a:ext uri="{FF2B5EF4-FFF2-40B4-BE49-F238E27FC236}">
                <a16:creationId xmlns:a16="http://schemas.microsoft.com/office/drawing/2014/main" id="{77FB622A-6315-C35E-F5AC-872A359C19AC}"/>
              </a:ext>
            </a:extLst>
          </p:cNvPr>
          <p:cNvSpPr>
            <a:spLocks noGrp="1"/>
          </p:cNvSpPr>
          <p:nvPr>
            <p:ph type="sldNum" sz="quarter" idx="12"/>
          </p:nvPr>
        </p:nvSpPr>
        <p:spPr/>
        <p:txBody>
          <a:bodyPr/>
          <a:lstStyle/>
          <a:p>
            <a:fld id="{4CE482DC-2269-4F26-9D2A-7E44B1A4CD85}" type="slidenum">
              <a:rPr lang="en-US" smtClean="0"/>
              <a:t>19</a:t>
            </a:fld>
            <a:endParaRPr lang="en-US"/>
          </a:p>
        </p:txBody>
      </p:sp>
    </p:spTree>
    <p:extLst>
      <p:ext uri="{BB962C8B-B14F-4D97-AF65-F5344CB8AC3E}">
        <p14:creationId xmlns:p14="http://schemas.microsoft.com/office/powerpoint/2010/main" val="2878807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1A93C-11BA-2D0B-22D7-469C02357FD1}"/>
              </a:ext>
            </a:extLst>
          </p:cNvPr>
          <p:cNvSpPr>
            <a:spLocks noGrp="1"/>
          </p:cNvSpPr>
          <p:nvPr>
            <p:ph type="title"/>
          </p:nvPr>
        </p:nvSpPr>
        <p:spPr/>
        <p:txBody>
          <a:bodyPr>
            <a:normAutofit/>
          </a:bodyPr>
          <a:lstStyle/>
          <a:p>
            <a:r>
              <a:rPr lang="en-US" sz="4200" dirty="0">
                <a:solidFill>
                  <a:schemeClr val="accent1">
                    <a:lumMod val="50000"/>
                  </a:schemeClr>
                </a:solidFill>
              </a:rPr>
              <a:t>Webinar Series</a:t>
            </a:r>
          </a:p>
        </p:txBody>
      </p:sp>
      <p:sp>
        <p:nvSpPr>
          <p:cNvPr id="3" name="Content Placeholder 2">
            <a:extLst>
              <a:ext uri="{FF2B5EF4-FFF2-40B4-BE49-F238E27FC236}">
                <a16:creationId xmlns:a16="http://schemas.microsoft.com/office/drawing/2014/main" id="{83D8A328-0D03-B753-705B-C3FDC09AAA33}"/>
              </a:ext>
            </a:extLst>
          </p:cNvPr>
          <p:cNvSpPr>
            <a:spLocks noGrp="1"/>
          </p:cNvSpPr>
          <p:nvPr>
            <p:ph sz="half" idx="1"/>
          </p:nvPr>
        </p:nvSpPr>
        <p:spPr/>
        <p:txBody>
          <a:bodyPr/>
          <a:lstStyle/>
          <a:p>
            <a:pPr marL="0" indent="0">
              <a:buNone/>
            </a:pPr>
            <a:r>
              <a:rPr lang="en-US" b="1" dirty="0"/>
              <a:t>Tuesdays @ 2</a:t>
            </a:r>
          </a:p>
          <a:p>
            <a:pPr marL="0" indent="0">
              <a:buNone/>
            </a:pPr>
            <a:r>
              <a:rPr lang="en-US" dirty="0"/>
              <a:t>December 11</a:t>
            </a:r>
            <a:r>
              <a:rPr lang="en-US" baseline="30000" dirty="0"/>
              <a:t>th</a:t>
            </a:r>
            <a:r>
              <a:rPr lang="en-US" dirty="0"/>
              <a:t>: Increased or Improved Services, Part I</a:t>
            </a:r>
          </a:p>
        </p:txBody>
      </p:sp>
      <p:sp>
        <p:nvSpPr>
          <p:cNvPr id="4" name="Content Placeholder 3">
            <a:extLst>
              <a:ext uri="{FF2B5EF4-FFF2-40B4-BE49-F238E27FC236}">
                <a16:creationId xmlns:a16="http://schemas.microsoft.com/office/drawing/2014/main" id="{6E24E697-2152-ED40-77E5-74E547A4DE82}"/>
              </a:ext>
            </a:extLst>
          </p:cNvPr>
          <p:cNvSpPr>
            <a:spLocks noGrp="1"/>
          </p:cNvSpPr>
          <p:nvPr>
            <p:ph sz="half" idx="2"/>
          </p:nvPr>
        </p:nvSpPr>
        <p:spPr/>
        <p:txBody>
          <a:bodyPr/>
          <a:lstStyle/>
          <a:p>
            <a:pPr marL="0" indent="0">
              <a:buNone/>
            </a:pPr>
            <a:r>
              <a:rPr lang="en-US" b="1" dirty="0"/>
              <a:t>Thursdays @ 3</a:t>
            </a:r>
          </a:p>
          <a:p>
            <a:pPr marL="0" indent="0">
              <a:buNone/>
            </a:pPr>
            <a:r>
              <a:rPr lang="en-US" dirty="0"/>
              <a:t>December 16</a:t>
            </a:r>
            <a:r>
              <a:rPr lang="en-US" baseline="30000" dirty="0"/>
              <a:t>th</a:t>
            </a:r>
            <a:r>
              <a:rPr lang="en-US" dirty="0"/>
              <a:t>: Increased or Improved Services, Part II</a:t>
            </a:r>
          </a:p>
        </p:txBody>
      </p:sp>
      <p:sp>
        <p:nvSpPr>
          <p:cNvPr id="5" name="Slide Number Placeholder 4">
            <a:extLst>
              <a:ext uri="{FF2B5EF4-FFF2-40B4-BE49-F238E27FC236}">
                <a16:creationId xmlns:a16="http://schemas.microsoft.com/office/drawing/2014/main" id="{1A4E3C0A-A1D1-88D3-9AFC-8E3107CC5127}"/>
              </a:ext>
            </a:extLst>
          </p:cNvPr>
          <p:cNvSpPr>
            <a:spLocks noGrp="1"/>
          </p:cNvSpPr>
          <p:nvPr>
            <p:ph type="sldNum" sz="quarter" idx="12"/>
          </p:nvPr>
        </p:nvSpPr>
        <p:spPr/>
        <p:txBody>
          <a:bodyPr/>
          <a:lstStyle/>
          <a:p>
            <a:fld id="{4FAB73BC-B049-4115-A692-8D63A059BFB8}" type="slidenum">
              <a:rPr lang="en-US" smtClean="0"/>
              <a:pPr/>
              <a:t>2</a:t>
            </a:fld>
            <a:endParaRPr lang="en-US" sz="2400" dirty="0"/>
          </a:p>
        </p:txBody>
      </p:sp>
    </p:spTree>
    <p:extLst>
      <p:ext uri="{BB962C8B-B14F-4D97-AF65-F5344CB8AC3E}">
        <p14:creationId xmlns:p14="http://schemas.microsoft.com/office/powerpoint/2010/main" val="3458271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1451C-F962-43EB-850D-6C5273CBC1AA}"/>
              </a:ext>
            </a:extLst>
          </p:cNvPr>
          <p:cNvSpPr>
            <a:spLocks noGrp="1"/>
          </p:cNvSpPr>
          <p:nvPr>
            <p:ph type="title"/>
          </p:nvPr>
        </p:nvSpPr>
        <p:spPr/>
        <p:txBody>
          <a:bodyPr vert="horz" lIns="91440" tIns="45720" rIns="91440" bIns="45720" rtlCol="0" anchor="b">
            <a:noAutofit/>
          </a:bodyPr>
          <a:lstStyle/>
          <a:p>
            <a:r>
              <a:rPr lang="en-US" sz="4200" dirty="0">
                <a:solidFill>
                  <a:schemeClr val="accent1">
                    <a:lumMod val="50000"/>
                  </a:schemeClr>
                </a:solidFill>
              </a:rPr>
              <a:t>Overlap Between Required Actions/Goals</a:t>
            </a:r>
          </a:p>
        </p:txBody>
      </p:sp>
      <p:sp>
        <p:nvSpPr>
          <p:cNvPr id="3" name="Content Placeholder 2">
            <a:extLst>
              <a:ext uri="{FF2B5EF4-FFF2-40B4-BE49-F238E27FC236}">
                <a16:creationId xmlns:a16="http://schemas.microsoft.com/office/drawing/2014/main" id="{24AB4791-D572-05A5-7606-E6989DAB4773}"/>
              </a:ext>
            </a:extLst>
          </p:cNvPr>
          <p:cNvSpPr>
            <a:spLocks noGrp="1"/>
          </p:cNvSpPr>
          <p:nvPr>
            <p:ph idx="4294967295"/>
          </p:nvPr>
        </p:nvSpPr>
        <p:spPr>
          <a:xfrm>
            <a:off x="601884" y="1818641"/>
            <a:ext cx="11030672" cy="4521200"/>
          </a:xfrm>
        </p:spPr>
        <p:txBody>
          <a:bodyPr vert="horz" lIns="0" tIns="45720" rIns="0" bIns="45720" rtlCol="0" anchor="t">
            <a:normAutofit/>
          </a:bodyPr>
          <a:lstStyle/>
          <a:p>
            <a:pPr marL="182880" indent="-182880"/>
            <a:r>
              <a:rPr lang="en-US" dirty="0">
                <a:solidFill>
                  <a:schemeClr val="tx1"/>
                </a:solidFill>
              </a:rPr>
              <a:t>A single action may meet multiple requirements.</a:t>
            </a:r>
          </a:p>
          <a:p>
            <a:pPr marL="365760" lvl="1" indent="-182880"/>
            <a:r>
              <a:rPr lang="en-US" dirty="0">
                <a:solidFill>
                  <a:schemeClr val="tx1"/>
                </a:solidFill>
              </a:rPr>
              <a:t>For example, a single action might address all the following requirements:</a:t>
            </a:r>
          </a:p>
          <a:p>
            <a:pPr marL="548640" lvl="1" indent="-182880"/>
            <a:r>
              <a:rPr lang="en-US" dirty="0">
                <a:solidFill>
                  <a:schemeClr val="tx1"/>
                </a:solidFill>
              </a:rPr>
              <a:t>A required action related to receiving technical assistance (the LEA is eligible for differentiated assistance based on the performance of ELs)</a:t>
            </a:r>
          </a:p>
          <a:p>
            <a:pPr marL="548640" lvl="1" indent="-182880"/>
            <a:r>
              <a:rPr lang="en-US" dirty="0">
                <a:solidFill>
                  <a:schemeClr val="tx1"/>
                </a:solidFill>
              </a:rPr>
              <a:t>A required action for English learners (the LEA has 30+ ELs)</a:t>
            </a:r>
          </a:p>
          <a:p>
            <a:pPr marL="548640" lvl="1" indent="-182880"/>
            <a:r>
              <a:rPr lang="en-US" dirty="0">
                <a:solidFill>
                  <a:schemeClr val="tx1"/>
                </a:solidFill>
              </a:rPr>
              <a:t>A required action for student groups performing in the Red on the 2023 Dashboard (the LEAs EL student group is performing in the Red on the 2023 Dashboard)</a:t>
            </a:r>
          </a:p>
          <a:p>
            <a:pPr marL="548640" lvl="1" indent="-182880"/>
            <a:r>
              <a:rPr lang="en-US" dirty="0">
                <a:solidFill>
                  <a:schemeClr val="tx1"/>
                </a:solidFill>
              </a:rPr>
              <a:t>An action required for an Equity Multiplier focus goal (the LEAs EL student group at the Equity Multiplier school is in the Red on the Dashboard)</a:t>
            </a:r>
          </a:p>
          <a:p>
            <a:pPr marL="548640" lvl="1" indent="-182880"/>
            <a:r>
              <a:rPr lang="en-US" dirty="0">
                <a:solidFill>
                  <a:schemeClr val="tx1"/>
                </a:solidFill>
              </a:rPr>
              <a:t>An action required for LREBG (an LEA with unexpended funds adds an action to benefit its enrolled English learners)</a:t>
            </a:r>
          </a:p>
        </p:txBody>
      </p:sp>
      <p:sp>
        <p:nvSpPr>
          <p:cNvPr id="4" name="Slide Number Placeholder 3">
            <a:extLst>
              <a:ext uri="{FF2B5EF4-FFF2-40B4-BE49-F238E27FC236}">
                <a16:creationId xmlns:a16="http://schemas.microsoft.com/office/drawing/2014/main" id="{B0462FCB-6B18-4A27-8574-68167EA58C50}"/>
              </a:ext>
            </a:extLst>
          </p:cNvPr>
          <p:cNvSpPr>
            <a:spLocks noGrp="1"/>
          </p:cNvSpPr>
          <p:nvPr>
            <p:ph type="sldNum" sz="quarter" idx="12"/>
          </p:nvPr>
        </p:nvSpPr>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1E47FE53-EBF0-4DA7-9D9D-CC1C3A20F3CB}" type="slidenum">
              <a:rPr kumimoji="0" lang="en-US" b="0" i="0" u="none" strike="noStrike" kern="1200" cap="none" spc="0" normalizeH="0" baseline="0" noProof="0" smtClean="0">
                <a:ln>
                  <a:noFill/>
                </a:ln>
                <a:solidFill>
                  <a:srgbClr val="FFFFFF"/>
                </a:solidFill>
                <a:effectLst/>
                <a:uLnTx/>
                <a:uFillTx/>
              </a:rPr>
              <a:pPr marL="0" marR="0" lvl="0" indent="0" algn="r" defTabSz="457200" rtl="0" eaLnBrk="1" fontAlgn="auto" latinLnBrk="0" hangingPunct="1">
                <a:lnSpc>
                  <a:spcPct val="100000"/>
                </a:lnSpc>
                <a:spcBef>
                  <a:spcPts val="0"/>
                </a:spcBef>
                <a:spcAft>
                  <a:spcPts val="600"/>
                </a:spcAft>
                <a:buClrTx/>
                <a:buSzTx/>
                <a:buFontTx/>
                <a:buNone/>
                <a:tabLst/>
                <a:defRPr/>
              </a:pPr>
              <a:t>20</a:t>
            </a:fld>
            <a:endParaRPr kumimoji="0" lang="en-US" b="0" i="0" u="none" strike="noStrike" kern="120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086085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28159-A027-B8E9-0FD9-B6D987CFB948}"/>
              </a:ext>
            </a:extLst>
          </p:cNvPr>
          <p:cNvSpPr>
            <a:spLocks noGrp="1"/>
          </p:cNvSpPr>
          <p:nvPr>
            <p:ph type="title"/>
          </p:nvPr>
        </p:nvSpPr>
        <p:spPr>
          <a:xfrm>
            <a:off x="1143000" y="758952"/>
            <a:ext cx="10012680" cy="3566160"/>
          </a:xfrm>
        </p:spPr>
        <p:txBody>
          <a:bodyPr>
            <a:normAutofit/>
          </a:bodyPr>
          <a:lstStyle/>
          <a:p>
            <a:r>
              <a:rPr lang="en-US" sz="5600" dirty="0"/>
              <a:t>Action Tables</a:t>
            </a:r>
          </a:p>
        </p:txBody>
      </p:sp>
      <p:sp>
        <p:nvSpPr>
          <p:cNvPr id="4" name="Content Placeholder 3">
            <a:extLst>
              <a:ext uri="{FF2B5EF4-FFF2-40B4-BE49-F238E27FC236}">
                <a16:creationId xmlns:a16="http://schemas.microsoft.com/office/drawing/2014/main" id="{011AC4AD-A642-7C88-FAA9-C73AE07E7B7A}"/>
              </a:ext>
            </a:extLst>
          </p:cNvPr>
          <p:cNvSpPr>
            <a:spLocks noGrp="1"/>
          </p:cNvSpPr>
          <p:nvPr>
            <p:ph sz="quarter" idx="13"/>
          </p:nvPr>
        </p:nvSpPr>
        <p:spPr>
          <a:xfrm>
            <a:off x="1142683" y="4343400"/>
            <a:ext cx="10012680" cy="1339850"/>
          </a:xfrm>
        </p:spPr>
        <p:txBody>
          <a:bodyPr/>
          <a:lstStyle/>
          <a:p>
            <a:pPr marL="0" indent="0">
              <a:buNone/>
            </a:pPr>
            <a:r>
              <a:rPr lang="en-US" dirty="0">
                <a:solidFill>
                  <a:schemeClr val="tx1"/>
                </a:solidFill>
              </a:rPr>
              <a:t>Funding to Support Actions</a:t>
            </a:r>
          </a:p>
        </p:txBody>
      </p:sp>
      <p:sp>
        <p:nvSpPr>
          <p:cNvPr id="3" name="Slide Number Placeholder 2">
            <a:extLst>
              <a:ext uri="{FF2B5EF4-FFF2-40B4-BE49-F238E27FC236}">
                <a16:creationId xmlns:a16="http://schemas.microsoft.com/office/drawing/2014/main" id="{F841BBA7-7B7F-22A7-12DD-6809400919F7}"/>
              </a:ext>
            </a:extLst>
          </p:cNvPr>
          <p:cNvSpPr>
            <a:spLocks noGrp="1"/>
          </p:cNvSpPr>
          <p:nvPr>
            <p:ph type="sldNum" sz="quarter" idx="12"/>
          </p:nvPr>
        </p:nvSpPr>
        <p:spPr/>
        <p:txBody>
          <a:bodyPr/>
          <a:lstStyle/>
          <a:p>
            <a:fld id="{4FAB73BC-B049-4115-A692-8D63A059BFB8}" type="slidenum">
              <a:rPr lang="en-US" smtClean="0"/>
              <a:pPr/>
              <a:t>21</a:t>
            </a:fld>
            <a:endParaRPr lang="en-US" sz="2400" dirty="0"/>
          </a:p>
        </p:txBody>
      </p:sp>
    </p:spTree>
    <p:extLst>
      <p:ext uri="{BB962C8B-B14F-4D97-AF65-F5344CB8AC3E}">
        <p14:creationId xmlns:p14="http://schemas.microsoft.com/office/powerpoint/2010/main" val="3293766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AAE4C-A70F-4B18-8202-7F699693DED7}"/>
              </a:ext>
            </a:extLst>
          </p:cNvPr>
          <p:cNvSpPr>
            <a:spLocks noGrp="1"/>
          </p:cNvSpPr>
          <p:nvPr>
            <p:ph type="title"/>
          </p:nvPr>
        </p:nvSpPr>
        <p:spPr>
          <a:xfrm>
            <a:off x="838200" y="365125"/>
            <a:ext cx="10515600" cy="1325563"/>
          </a:xfrm>
        </p:spPr>
        <p:txBody>
          <a:bodyPr>
            <a:normAutofit/>
          </a:bodyPr>
          <a:lstStyle/>
          <a:p>
            <a:r>
              <a:rPr lang="en-US" sz="4200" dirty="0">
                <a:solidFill>
                  <a:schemeClr val="accent1">
                    <a:lumMod val="50000"/>
                  </a:schemeClr>
                </a:solidFill>
              </a:rPr>
              <a:t>Action Table Requirements</a:t>
            </a:r>
          </a:p>
        </p:txBody>
      </p:sp>
      <p:sp>
        <p:nvSpPr>
          <p:cNvPr id="3" name="Content Placeholder 2">
            <a:extLst>
              <a:ext uri="{FF2B5EF4-FFF2-40B4-BE49-F238E27FC236}">
                <a16:creationId xmlns:a16="http://schemas.microsoft.com/office/drawing/2014/main" id="{EBD2CC3B-F33C-48C5-83CC-CE6DC1462C10}"/>
              </a:ext>
            </a:extLst>
          </p:cNvPr>
          <p:cNvSpPr>
            <a:spLocks noGrp="1"/>
          </p:cNvSpPr>
          <p:nvPr>
            <p:ph idx="4294967295"/>
          </p:nvPr>
        </p:nvSpPr>
        <p:spPr>
          <a:xfrm>
            <a:off x="838200" y="1929384"/>
            <a:ext cx="10515600" cy="4251960"/>
          </a:xfrm>
        </p:spPr>
        <p:txBody>
          <a:bodyPr vert="horz" lIns="91440" tIns="45720" rIns="91440" bIns="45720" rtlCol="0" anchor="t">
            <a:normAutofit/>
          </a:bodyPr>
          <a:lstStyle/>
          <a:p>
            <a:pPr marL="226695" indent="-226695"/>
            <a:r>
              <a:rPr lang="en-US" dirty="0"/>
              <a:t>The following action tables are required to be included in th</a:t>
            </a:r>
            <a:r>
              <a:rPr lang="en-US" dirty="0">
                <a:solidFill>
                  <a:schemeClr val="tx1"/>
                </a:solidFill>
              </a:rPr>
              <a:t>e 2026–27 LCAP as adopted by the local governing board or governing body:</a:t>
            </a:r>
          </a:p>
          <a:p>
            <a:pPr marL="339725" lvl="1" indent="-226695"/>
            <a:r>
              <a:rPr lang="en-US" dirty="0">
                <a:solidFill>
                  <a:schemeClr val="tx1"/>
                </a:solidFill>
              </a:rPr>
              <a:t>Table 1: Total Planned Expenditures Table (for the 2026–27 Year)</a:t>
            </a:r>
          </a:p>
          <a:p>
            <a:pPr marL="339725" lvl="1" indent="-226695"/>
            <a:r>
              <a:rPr lang="en-US" dirty="0">
                <a:solidFill>
                  <a:schemeClr val="tx1"/>
                </a:solidFill>
              </a:rPr>
              <a:t>Table 2: Contributing Actions Table (for the 2026–27 Year)</a:t>
            </a:r>
          </a:p>
          <a:p>
            <a:pPr marL="339725" lvl="1" indent="-226695"/>
            <a:r>
              <a:rPr lang="en-US" dirty="0">
                <a:solidFill>
                  <a:schemeClr val="tx1"/>
                </a:solidFill>
              </a:rPr>
              <a:t>Table 3: Annual Update Table (for the 2025–26 Year)</a:t>
            </a:r>
          </a:p>
          <a:p>
            <a:pPr marL="339725" lvl="1" indent="-226695"/>
            <a:r>
              <a:rPr lang="en-US" dirty="0">
                <a:solidFill>
                  <a:schemeClr val="tx1"/>
                </a:solidFill>
              </a:rPr>
              <a:t>Table 4: Contributing Actions Annual Update Table (for the 2025–26 Year)</a:t>
            </a:r>
          </a:p>
          <a:p>
            <a:pPr marL="339725" lvl="1" indent="-226695"/>
            <a:r>
              <a:rPr lang="en-US" dirty="0">
                <a:solidFill>
                  <a:schemeClr val="tx1"/>
                </a:solidFill>
              </a:rPr>
              <a:t>Table 5: LCFF Carryover Table (for the 2025–26 Year)</a:t>
            </a:r>
          </a:p>
        </p:txBody>
      </p:sp>
      <p:sp>
        <p:nvSpPr>
          <p:cNvPr id="6" name="Slide Number Placeholder 5">
            <a:extLst>
              <a:ext uri="{FF2B5EF4-FFF2-40B4-BE49-F238E27FC236}">
                <a16:creationId xmlns:a16="http://schemas.microsoft.com/office/drawing/2014/main" id="{15872F30-8F56-46E3-A20C-DC61E7F7535E}"/>
              </a:ext>
            </a:extLst>
          </p:cNvPr>
          <p:cNvSpPr>
            <a:spLocks noGrp="1"/>
          </p:cNvSpPr>
          <p:nvPr>
            <p:ph type="sldNum" sz="quarter" idx="12"/>
          </p:nvPr>
        </p:nvSpPr>
        <p:spPr>
          <a:xfrm>
            <a:off x="8610600" y="6356350"/>
            <a:ext cx="2743200" cy="501650"/>
          </a:xfrm>
        </p:spPr>
        <p:txBody>
          <a:bodyPr>
            <a:normAutofit/>
          </a:bodyPr>
          <a:lstStyle/>
          <a:p>
            <a:pPr>
              <a:spcAft>
                <a:spcPts val="600"/>
              </a:spcAft>
            </a:pPr>
            <a:fld id="{1E47FE53-EBF0-4DA7-9D9D-CC1C3A20F3CB}" type="slidenum">
              <a:rPr lang="en-US" smtClean="0"/>
              <a:pPr>
                <a:spcAft>
                  <a:spcPts val="600"/>
                </a:spcAft>
              </a:pPr>
              <a:t>22</a:t>
            </a:fld>
            <a:endParaRPr lang="en-US" dirty="0"/>
          </a:p>
        </p:txBody>
      </p:sp>
    </p:spTree>
    <p:extLst>
      <p:ext uri="{BB962C8B-B14F-4D97-AF65-F5344CB8AC3E}">
        <p14:creationId xmlns:p14="http://schemas.microsoft.com/office/powerpoint/2010/main" val="5569066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1EEDE-882C-65E0-5B76-0F03B66E46C3}"/>
              </a:ext>
            </a:extLst>
          </p:cNvPr>
          <p:cNvSpPr>
            <a:spLocks noGrp="1"/>
          </p:cNvSpPr>
          <p:nvPr>
            <p:ph type="title"/>
          </p:nvPr>
        </p:nvSpPr>
        <p:spPr/>
        <p:txBody>
          <a:bodyPr>
            <a:normAutofit/>
          </a:bodyPr>
          <a:lstStyle/>
          <a:p>
            <a:r>
              <a:rPr lang="en-US" sz="4200" dirty="0">
                <a:solidFill>
                  <a:schemeClr val="accent1">
                    <a:lumMod val="50000"/>
                  </a:schemeClr>
                </a:solidFill>
              </a:rPr>
              <a:t>Alignment of Contributing Action Expenditures</a:t>
            </a:r>
          </a:p>
        </p:txBody>
      </p:sp>
      <p:sp>
        <p:nvSpPr>
          <p:cNvPr id="3" name="Content Placeholder 2">
            <a:extLst>
              <a:ext uri="{FF2B5EF4-FFF2-40B4-BE49-F238E27FC236}">
                <a16:creationId xmlns:a16="http://schemas.microsoft.com/office/drawing/2014/main" id="{0B8E1BFD-79E4-9D2C-9B1F-5DB3C5D23461}"/>
              </a:ext>
            </a:extLst>
          </p:cNvPr>
          <p:cNvSpPr>
            <a:spLocks noGrp="1"/>
          </p:cNvSpPr>
          <p:nvPr>
            <p:ph idx="4294967295"/>
          </p:nvPr>
        </p:nvSpPr>
        <p:spPr>
          <a:xfrm>
            <a:off x="601884" y="1967479"/>
            <a:ext cx="11030672" cy="4262187"/>
          </a:xfrm>
        </p:spPr>
        <p:txBody>
          <a:bodyPr vert="horz" lIns="45720" tIns="45720" rIns="45720" bIns="45720" rtlCol="0" anchor="t">
            <a:normAutofit/>
          </a:bodyPr>
          <a:lstStyle/>
          <a:p>
            <a:pPr marL="182880" indent="-182880"/>
            <a:r>
              <a:rPr lang="en-US" dirty="0">
                <a:solidFill>
                  <a:schemeClr val="tx1"/>
                </a:solidFill>
              </a:rPr>
              <a:t>When completing the Goals and Actions section, it is imperative that LEAs compare the contributing action expenditure totals to ensure alignment with funding information provided in the Action tables.  </a:t>
            </a:r>
          </a:p>
          <a:p>
            <a:pPr marL="182880" indent="-182880"/>
            <a:r>
              <a:rPr lang="en-US" dirty="0">
                <a:solidFill>
                  <a:schemeClr val="tx1"/>
                </a:solidFill>
              </a:rPr>
              <a:t>It is also imperative that LEAs compare the funding information provided in the Action Tables with the information included in the Budget Overview for Parents to ensure that the information is aligned.</a:t>
            </a:r>
          </a:p>
          <a:p>
            <a:pPr marL="365760" lvl="1" indent="-182880"/>
            <a:r>
              <a:rPr lang="en-US" dirty="0">
                <a:solidFill>
                  <a:schemeClr val="tx1"/>
                </a:solidFill>
              </a:rPr>
              <a:t>For example, the amount of funds identified in the Total Budgeted Expenditures for High Needs Students in the LCAP field in the Budget Overview for Parents should align to the Total Planned Contributing Expenditures (LCFF Funds) field in the Contributing Actions Table.</a:t>
            </a:r>
          </a:p>
        </p:txBody>
      </p:sp>
      <p:sp>
        <p:nvSpPr>
          <p:cNvPr id="4" name="Slide Number Placeholder 3">
            <a:extLst>
              <a:ext uri="{FF2B5EF4-FFF2-40B4-BE49-F238E27FC236}">
                <a16:creationId xmlns:a16="http://schemas.microsoft.com/office/drawing/2014/main" id="{B7B663B5-D191-E7AC-774F-F80F7B6BFAC0}"/>
              </a:ext>
            </a:extLst>
          </p:cNvPr>
          <p:cNvSpPr>
            <a:spLocks noGrp="1"/>
          </p:cNvSpPr>
          <p:nvPr>
            <p:ph type="sldNum" sz="quarter" idx="12"/>
          </p:nvPr>
        </p:nvSpPr>
        <p:spPr/>
        <p:txBody>
          <a:bodyPr/>
          <a:lstStyle/>
          <a:p>
            <a:fld id="{1E47FE53-EBF0-4DA7-9D9D-CC1C3A20F3CB}" type="slidenum">
              <a:rPr lang="en-US" smtClean="0"/>
              <a:t>23</a:t>
            </a:fld>
            <a:endParaRPr lang="en-US" dirty="0"/>
          </a:p>
        </p:txBody>
      </p:sp>
    </p:spTree>
    <p:extLst>
      <p:ext uri="{BB962C8B-B14F-4D97-AF65-F5344CB8AC3E}">
        <p14:creationId xmlns:p14="http://schemas.microsoft.com/office/powerpoint/2010/main" val="21435295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1451C-F962-43EB-850D-6C5273CBC1AA}"/>
              </a:ext>
            </a:extLst>
          </p:cNvPr>
          <p:cNvSpPr>
            <a:spLocks noGrp="1"/>
          </p:cNvSpPr>
          <p:nvPr>
            <p:ph type="title"/>
          </p:nvPr>
        </p:nvSpPr>
        <p:spPr>
          <a:xfrm>
            <a:off x="1028700" y="758952"/>
            <a:ext cx="10126980" cy="3566160"/>
          </a:xfrm>
        </p:spPr>
        <p:txBody>
          <a:bodyPr vert="horz" lIns="91440" tIns="45720" rIns="91440" bIns="45720" rtlCol="0" anchor="b">
            <a:normAutofit/>
          </a:bodyPr>
          <a:lstStyle/>
          <a:p>
            <a:r>
              <a:rPr lang="en-US" dirty="0"/>
              <a:t>Closing Thoughts</a:t>
            </a:r>
          </a:p>
        </p:txBody>
      </p:sp>
      <p:sp>
        <p:nvSpPr>
          <p:cNvPr id="4" name="Slide Number Placeholder 3">
            <a:extLst>
              <a:ext uri="{FF2B5EF4-FFF2-40B4-BE49-F238E27FC236}">
                <a16:creationId xmlns:a16="http://schemas.microsoft.com/office/drawing/2014/main" id="{B0462FCB-6B18-4A27-8574-68167EA58C50}"/>
              </a:ext>
            </a:extLst>
          </p:cNvPr>
          <p:cNvSpPr>
            <a:spLocks noGrp="1"/>
          </p:cNvSpPr>
          <p:nvPr>
            <p:ph type="sldNum" sz="quarter" idx="12"/>
          </p:nvPr>
        </p:nvSpPr>
        <p:spPr>
          <a:xfrm>
            <a:off x="9900458" y="6335487"/>
            <a:ext cx="1312025" cy="489424"/>
          </a:xfrm>
        </p:spPr>
        <p:txBody>
          <a:bodyPr vert="horz" lIns="91440" tIns="45720" rIns="91440" bIns="45720" rtlCol="0" anchor="ctr">
            <a:normAutofit/>
          </a:bodyPr>
          <a:lstStyle/>
          <a:p>
            <a:pPr lvl="0"/>
            <a:fld id="{1E47FE53-EBF0-4DA7-9D9D-CC1C3A20F3CB}" type="slidenum">
              <a:rPr lang="en-US" noProof="0" smtClean="0"/>
              <a:pPr lvl="0"/>
              <a:t>24</a:t>
            </a:fld>
            <a:endParaRPr lang="en-US" noProof="0" dirty="0"/>
          </a:p>
        </p:txBody>
      </p:sp>
    </p:spTree>
    <p:extLst>
      <p:ext uri="{BB962C8B-B14F-4D97-AF65-F5344CB8AC3E}">
        <p14:creationId xmlns:p14="http://schemas.microsoft.com/office/powerpoint/2010/main" val="3054453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C6FB8-FD76-49E6-B247-347249C0565C}"/>
              </a:ext>
            </a:extLst>
          </p:cNvPr>
          <p:cNvSpPr>
            <a:spLocks noGrp="1"/>
          </p:cNvSpPr>
          <p:nvPr>
            <p:ph type="title"/>
          </p:nvPr>
        </p:nvSpPr>
        <p:spPr/>
        <p:txBody>
          <a:bodyPr>
            <a:normAutofit/>
          </a:bodyPr>
          <a:lstStyle/>
          <a:p>
            <a:r>
              <a:rPr lang="en-US" sz="4200" dirty="0">
                <a:solidFill>
                  <a:schemeClr val="accent1">
                    <a:lumMod val="50000"/>
                  </a:schemeClr>
                </a:solidFill>
              </a:rPr>
              <a:t>The “Through Line” in Actions </a:t>
            </a:r>
          </a:p>
        </p:txBody>
      </p:sp>
      <p:sp>
        <p:nvSpPr>
          <p:cNvPr id="3" name="Content Placeholder 2">
            <a:extLst>
              <a:ext uri="{FF2B5EF4-FFF2-40B4-BE49-F238E27FC236}">
                <a16:creationId xmlns:a16="http://schemas.microsoft.com/office/drawing/2014/main" id="{CB620CB9-AB8E-40D6-A447-6F85D921DDBF}"/>
              </a:ext>
            </a:extLst>
          </p:cNvPr>
          <p:cNvSpPr>
            <a:spLocks noGrp="1"/>
          </p:cNvSpPr>
          <p:nvPr>
            <p:ph idx="4294967295"/>
          </p:nvPr>
        </p:nvSpPr>
        <p:spPr>
          <a:xfrm>
            <a:off x="601884" y="1967479"/>
            <a:ext cx="11030672" cy="4262187"/>
          </a:xfrm>
        </p:spPr>
        <p:txBody>
          <a:bodyPr vert="horz" lIns="0" tIns="45720" rIns="0" bIns="45720" rtlCol="0" anchor="t">
            <a:normAutofit/>
          </a:bodyPr>
          <a:lstStyle/>
          <a:p>
            <a:r>
              <a:rPr lang="en-US" dirty="0">
                <a:solidFill>
                  <a:schemeClr val="tx1"/>
                </a:solidFill>
              </a:rPr>
              <a:t>Each action should demonstrably contribute to achieving its associated goal.</a:t>
            </a:r>
          </a:p>
          <a:p>
            <a:r>
              <a:rPr lang="en-US" dirty="0">
                <a:solidFill>
                  <a:schemeClr val="tx1"/>
                </a:solidFill>
              </a:rPr>
              <a:t>The learnings from the Midyear Update inform updates to goals.</a:t>
            </a:r>
            <a:endParaRPr lang="en-US" strike="sngStrike" dirty="0"/>
          </a:p>
        </p:txBody>
      </p:sp>
      <p:sp>
        <p:nvSpPr>
          <p:cNvPr id="4" name="Slide Number Placeholder 3">
            <a:extLst>
              <a:ext uri="{FF2B5EF4-FFF2-40B4-BE49-F238E27FC236}">
                <a16:creationId xmlns:a16="http://schemas.microsoft.com/office/drawing/2014/main" id="{6737C91A-BF07-4711-90E6-1AA93738DE8A}"/>
              </a:ext>
            </a:extLst>
          </p:cNvPr>
          <p:cNvSpPr>
            <a:spLocks noGrp="1"/>
          </p:cNvSpPr>
          <p:nvPr>
            <p:ph type="sldNum" sz="quarter" idx="12"/>
          </p:nvPr>
        </p:nvSpPr>
        <p:spPr/>
        <p:txBody>
          <a:bodyPr/>
          <a:lstStyle/>
          <a:p>
            <a:fld id="{1E47FE53-EBF0-4DA7-9D9D-CC1C3A20F3CB}" type="slidenum">
              <a:rPr lang="en-US" smtClean="0"/>
              <a:t>25</a:t>
            </a:fld>
            <a:endParaRPr lang="en-US" dirty="0"/>
          </a:p>
        </p:txBody>
      </p:sp>
    </p:spTree>
    <p:extLst>
      <p:ext uri="{BB962C8B-B14F-4D97-AF65-F5344CB8AC3E}">
        <p14:creationId xmlns:p14="http://schemas.microsoft.com/office/powerpoint/2010/main" val="2279910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5CE27-755A-403A-9451-93E5D3793A71}"/>
              </a:ext>
            </a:extLst>
          </p:cNvPr>
          <p:cNvSpPr>
            <a:spLocks noGrp="1"/>
          </p:cNvSpPr>
          <p:nvPr>
            <p:ph type="title"/>
          </p:nvPr>
        </p:nvSpPr>
        <p:spPr>
          <a:xfrm>
            <a:off x="601884" y="286603"/>
            <a:ext cx="11030672" cy="1450757"/>
          </a:xfrm>
        </p:spPr>
        <p:txBody>
          <a:bodyPr>
            <a:normAutofit/>
          </a:bodyPr>
          <a:lstStyle/>
          <a:p>
            <a:r>
              <a:rPr lang="en-US" sz="4200" dirty="0">
                <a:solidFill>
                  <a:schemeClr val="accent1">
                    <a:lumMod val="50000"/>
                  </a:schemeClr>
                </a:solidFill>
              </a:rPr>
              <a:t>Upcoming Webinars</a:t>
            </a:r>
          </a:p>
        </p:txBody>
      </p:sp>
      <p:sp>
        <p:nvSpPr>
          <p:cNvPr id="3" name="Content Placeholder 2">
            <a:extLst>
              <a:ext uri="{FF2B5EF4-FFF2-40B4-BE49-F238E27FC236}">
                <a16:creationId xmlns:a16="http://schemas.microsoft.com/office/drawing/2014/main" id="{B55C0A95-62E8-4DB9-9D10-FECFEA929E64}"/>
              </a:ext>
            </a:extLst>
          </p:cNvPr>
          <p:cNvSpPr>
            <a:spLocks noGrp="1"/>
          </p:cNvSpPr>
          <p:nvPr>
            <p:ph idx="4294967295"/>
          </p:nvPr>
        </p:nvSpPr>
        <p:spPr>
          <a:xfrm>
            <a:off x="601884" y="1967479"/>
            <a:ext cx="11030672" cy="4262187"/>
          </a:xfrm>
        </p:spPr>
        <p:txBody>
          <a:bodyPr vert="horz" lIns="45720" tIns="45720" rIns="45720" bIns="45720" rtlCol="0" anchor="t">
            <a:normAutofit/>
          </a:bodyPr>
          <a:lstStyle/>
          <a:p>
            <a:r>
              <a:rPr lang="en-US" dirty="0">
                <a:solidFill>
                  <a:schemeClr val="tx1"/>
                </a:solidFill>
              </a:rPr>
              <a:t>Thursday, December 11, 2025 at 3 p.m. - Increased or Improved Services, Part I</a:t>
            </a:r>
          </a:p>
          <a:p>
            <a:r>
              <a:rPr lang="en-US" dirty="0">
                <a:solidFill>
                  <a:schemeClr val="tx1"/>
                </a:solidFill>
              </a:rPr>
              <a:t>Tuesday, December 16, 2025 at 2 p.m. - Increased or Improved Services, Part II</a:t>
            </a:r>
          </a:p>
        </p:txBody>
      </p:sp>
      <p:sp>
        <p:nvSpPr>
          <p:cNvPr id="4" name="Slide Number Placeholder 3">
            <a:extLst>
              <a:ext uri="{FF2B5EF4-FFF2-40B4-BE49-F238E27FC236}">
                <a16:creationId xmlns:a16="http://schemas.microsoft.com/office/drawing/2014/main" id="{1589E0A4-E849-4A9A-B0DB-ECA228E33E2B}"/>
              </a:ext>
            </a:extLst>
          </p:cNvPr>
          <p:cNvSpPr>
            <a:spLocks noGrp="1"/>
          </p:cNvSpPr>
          <p:nvPr>
            <p:ph type="sldNum" sz="quarter" idx="12"/>
          </p:nvPr>
        </p:nvSpPr>
        <p:spPr>
          <a:xfrm>
            <a:off x="9900458" y="6459785"/>
            <a:ext cx="1312025" cy="365125"/>
          </a:xfrm>
        </p:spPr>
        <p:txBody>
          <a:bodyPr/>
          <a:lstStyle/>
          <a:p>
            <a:fld id="{1E47FE53-EBF0-4DA7-9D9D-CC1C3A20F3CB}" type="slidenum">
              <a:rPr lang="en-US" smtClean="0"/>
              <a:pPr/>
              <a:t>26</a:t>
            </a:fld>
            <a:endParaRPr lang="en-US"/>
          </a:p>
        </p:txBody>
      </p:sp>
    </p:spTree>
    <p:extLst>
      <p:ext uri="{BB962C8B-B14F-4D97-AF65-F5344CB8AC3E}">
        <p14:creationId xmlns:p14="http://schemas.microsoft.com/office/powerpoint/2010/main" val="3581388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1223A-13ED-54D5-0B64-005454F75E38}"/>
              </a:ext>
            </a:extLst>
          </p:cNvPr>
          <p:cNvSpPr>
            <a:spLocks noGrp="1"/>
          </p:cNvSpPr>
          <p:nvPr>
            <p:ph type="title"/>
          </p:nvPr>
        </p:nvSpPr>
        <p:spPr/>
        <p:txBody>
          <a:bodyPr>
            <a:normAutofit/>
          </a:bodyPr>
          <a:lstStyle/>
          <a:p>
            <a:r>
              <a:rPr lang="en-US" sz="4200" dirty="0">
                <a:solidFill>
                  <a:schemeClr val="accent1">
                    <a:lumMod val="50000"/>
                  </a:schemeClr>
                </a:solidFill>
              </a:rPr>
              <a:t>Resources</a:t>
            </a:r>
          </a:p>
        </p:txBody>
      </p:sp>
      <p:sp>
        <p:nvSpPr>
          <p:cNvPr id="3" name="Content Placeholder 2">
            <a:extLst>
              <a:ext uri="{FF2B5EF4-FFF2-40B4-BE49-F238E27FC236}">
                <a16:creationId xmlns:a16="http://schemas.microsoft.com/office/drawing/2014/main" id="{FD5C9A3D-D6BA-8195-7417-9BE9EA4AD408}"/>
              </a:ext>
            </a:extLst>
          </p:cNvPr>
          <p:cNvSpPr>
            <a:spLocks noGrp="1"/>
          </p:cNvSpPr>
          <p:nvPr>
            <p:ph idx="1"/>
          </p:nvPr>
        </p:nvSpPr>
        <p:spPr/>
        <p:txBody>
          <a:bodyPr/>
          <a:lstStyle/>
          <a:p>
            <a:r>
              <a:rPr lang="en-US" dirty="0">
                <a:hlinkClick r:id="rId2"/>
              </a:rPr>
              <a:t>LCAP web page</a:t>
            </a:r>
            <a:endParaRPr lang="en-US" dirty="0"/>
          </a:p>
          <a:p>
            <a:r>
              <a:rPr lang="en-US" dirty="0">
                <a:hlinkClick r:id="rId3"/>
              </a:rPr>
              <a:t>LCAP Development Resources</a:t>
            </a:r>
            <a:endParaRPr lang="en-US" dirty="0"/>
          </a:p>
          <a:p>
            <a:r>
              <a:rPr lang="en-US" dirty="0">
                <a:hlinkClick r:id="rId4"/>
              </a:rPr>
              <a:t>LCFF State Priorities Summary Document (DOCX)</a:t>
            </a:r>
            <a:endParaRPr lang="en-US" dirty="0"/>
          </a:p>
          <a:p>
            <a:r>
              <a:rPr lang="en-US" dirty="0">
                <a:hlinkClick r:id="rId5"/>
              </a:rPr>
              <a:t>California School Dashboard</a:t>
            </a:r>
            <a:endParaRPr lang="en-US" dirty="0"/>
          </a:p>
          <a:p>
            <a:r>
              <a:rPr lang="en-US" dirty="0">
                <a:hlinkClick r:id="rId6"/>
              </a:rPr>
              <a:t>LCFF web page</a:t>
            </a:r>
            <a:endParaRPr lang="en-US" dirty="0"/>
          </a:p>
          <a:p>
            <a:r>
              <a:rPr lang="en-US" dirty="0">
                <a:hlinkClick r:id="rId6"/>
              </a:rPr>
              <a:t>LCFF Equity Multiplier</a:t>
            </a:r>
            <a:endParaRPr lang="en-US" dirty="0"/>
          </a:p>
        </p:txBody>
      </p:sp>
      <p:sp>
        <p:nvSpPr>
          <p:cNvPr id="4" name="Slide Number Placeholder 3">
            <a:extLst>
              <a:ext uri="{FF2B5EF4-FFF2-40B4-BE49-F238E27FC236}">
                <a16:creationId xmlns:a16="http://schemas.microsoft.com/office/drawing/2014/main" id="{B92D325C-F4BE-45C5-D0AC-54A9A3784992}"/>
              </a:ext>
            </a:extLst>
          </p:cNvPr>
          <p:cNvSpPr>
            <a:spLocks noGrp="1"/>
          </p:cNvSpPr>
          <p:nvPr>
            <p:ph type="sldNum" sz="quarter" idx="12"/>
          </p:nvPr>
        </p:nvSpPr>
        <p:spPr/>
        <p:txBody>
          <a:bodyPr/>
          <a:lstStyle/>
          <a:p>
            <a:fld id="{4CE482DC-2269-4F26-9D2A-7E44B1A4CD85}" type="slidenum">
              <a:rPr lang="en-US" sz="2400" smtClean="0">
                <a:latin typeface="Arial" panose="020B0604020202020204" pitchFamily="34" charset="0"/>
                <a:cs typeface="Arial" panose="020B0604020202020204" pitchFamily="34" charset="0"/>
              </a:rPr>
              <a:t>27</a:t>
            </a:fld>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54112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460B5-CC33-4A95-A1B0-666822E6079E}"/>
              </a:ext>
            </a:extLst>
          </p:cNvPr>
          <p:cNvSpPr>
            <a:spLocks noGrp="1"/>
          </p:cNvSpPr>
          <p:nvPr>
            <p:ph type="title"/>
          </p:nvPr>
        </p:nvSpPr>
        <p:spPr/>
        <p:txBody>
          <a:bodyPr>
            <a:normAutofit/>
          </a:bodyPr>
          <a:lstStyle/>
          <a:p>
            <a:r>
              <a:rPr lang="en-US" sz="4200" dirty="0">
                <a:solidFill>
                  <a:schemeClr val="accent1">
                    <a:lumMod val="50000"/>
                  </a:schemeClr>
                </a:solidFill>
              </a:rPr>
              <a:t>Contact Information</a:t>
            </a:r>
          </a:p>
        </p:txBody>
      </p:sp>
      <p:sp>
        <p:nvSpPr>
          <p:cNvPr id="3" name="Content Placeholder 2">
            <a:extLst>
              <a:ext uri="{FF2B5EF4-FFF2-40B4-BE49-F238E27FC236}">
                <a16:creationId xmlns:a16="http://schemas.microsoft.com/office/drawing/2014/main" id="{B29B59A3-5C04-468A-9DF7-3D0CF1EE1B27}"/>
              </a:ext>
            </a:extLst>
          </p:cNvPr>
          <p:cNvSpPr>
            <a:spLocks noGrp="1"/>
          </p:cNvSpPr>
          <p:nvPr>
            <p:ph idx="1"/>
          </p:nvPr>
        </p:nvSpPr>
        <p:spPr/>
        <p:txBody>
          <a:bodyPr vert="horz" lIns="0" tIns="45720" rIns="0" bIns="45720" rtlCol="0" anchor="t">
            <a:normAutofit/>
          </a:bodyPr>
          <a:lstStyle/>
          <a:p>
            <a:pPr marL="383540" lvl="1"/>
            <a:r>
              <a:rPr lang="en-US" sz="2800" dirty="0">
                <a:solidFill>
                  <a:schemeClr val="tx1"/>
                </a:solidFill>
              </a:rPr>
              <a:t>If you have any questions related to the LCAP or LCFF, please contact the Local Agency Systems Support Office at</a:t>
            </a:r>
            <a:r>
              <a:rPr lang="en-US" sz="2800" dirty="0"/>
              <a:t> </a:t>
            </a:r>
            <a:r>
              <a:rPr lang="en-US" sz="2800" dirty="0">
                <a:hlinkClick r:id="rId2"/>
              </a:rPr>
              <a:t>LCFF@cde.ca.gov</a:t>
            </a:r>
            <a:r>
              <a:rPr lang="en-US" sz="2800" dirty="0"/>
              <a:t>. </a:t>
            </a:r>
            <a:endParaRPr lang="en-US" sz="2800" dirty="0">
              <a:solidFill>
                <a:srgbClr val="1704A0"/>
              </a:solidFill>
            </a:endParaRPr>
          </a:p>
          <a:p>
            <a:pPr marL="383540" lvl="1"/>
            <a:endParaRPr lang="en-US" sz="2800" dirty="0">
              <a:solidFill>
                <a:srgbClr val="1704A0"/>
              </a:solidFill>
            </a:endParaRPr>
          </a:p>
          <a:p>
            <a:pPr marL="383540" lvl="1"/>
            <a:r>
              <a:rPr lang="en-US" sz="2800" dirty="0">
                <a:solidFill>
                  <a:schemeClr val="tx1"/>
                </a:solidFill>
              </a:rPr>
              <a:t>For additional information about this or other webinars in this series, including PowerPoint files, please see the</a:t>
            </a:r>
            <a:r>
              <a:rPr lang="en-US" sz="2800" dirty="0"/>
              <a:t> </a:t>
            </a:r>
            <a:r>
              <a:rPr lang="en-US" sz="2800" dirty="0">
                <a:hlinkClick r:id="rId3"/>
              </a:rPr>
              <a:t>Tuesdays @ 2 web page </a:t>
            </a:r>
            <a:endParaRPr lang="en-US" sz="2800" dirty="0">
              <a:solidFill>
                <a:srgbClr val="1704A0"/>
              </a:solidFill>
            </a:endParaRPr>
          </a:p>
        </p:txBody>
      </p:sp>
      <p:sp>
        <p:nvSpPr>
          <p:cNvPr id="4" name="Slide Number Placeholder 3">
            <a:extLst>
              <a:ext uri="{FF2B5EF4-FFF2-40B4-BE49-F238E27FC236}">
                <a16:creationId xmlns:a16="http://schemas.microsoft.com/office/drawing/2014/main" id="{3C820972-B50B-4E9D-898D-047E01368832}"/>
              </a:ext>
            </a:extLst>
          </p:cNvPr>
          <p:cNvSpPr>
            <a:spLocks noGrp="1"/>
          </p:cNvSpPr>
          <p:nvPr>
            <p:ph type="sldNum" sz="quarter" idx="12"/>
          </p:nvPr>
        </p:nvSpPr>
        <p:spPr/>
        <p:txBody>
          <a:bodyPr/>
          <a:lstStyle/>
          <a:p>
            <a:fld id="{1E47FE53-EBF0-4DA7-9D9D-CC1C3A20F3CB}" type="slidenum">
              <a:rPr lang="en-US" smtClean="0"/>
              <a:t>28</a:t>
            </a:fld>
            <a:endParaRPr lang="en-US"/>
          </a:p>
        </p:txBody>
      </p:sp>
    </p:spTree>
    <p:extLst>
      <p:ext uri="{BB962C8B-B14F-4D97-AF65-F5344CB8AC3E}">
        <p14:creationId xmlns:p14="http://schemas.microsoft.com/office/powerpoint/2010/main" val="12851126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18269-68A3-5090-CB96-C11B0FEE05EE}"/>
              </a:ext>
            </a:extLst>
          </p:cNvPr>
          <p:cNvSpPr>
            <a:spLocks noGrp="1"/>
          </p:cNvSpPr>
          <p:nvPr>
            <p:ph type="title"/>
          </p:nvPr>
        </p:nvSpPr>
        <p:spPr>
          <a:xfrm>
            <a:off x="787037" y="2886891"/>
            <a:ext cx="10113645" cy="1766751"/>
          </a:xfrm>
        </p:spPr>
        <p:txBody>
          <a:bodyPr/>
          <a:lstStyle/>
          <a:p>
            <a:r>
              <a:rPr lang="en-US" sz="5800" dirty="0">
                <a:solidFill>
                  <a:schemeClr val="tx1"/>
                </a:solidFill>
              </a:rPr>
              <a:t>Thank you!</a:t>
            </a:r>
          </a:p>
        </p:txBody>
      </p:sp>
      <p:sp>
        <p:nvSpPr>
          <p:cNvPr id="5" name="Content Placeholder 4">
            <a:extLst>
              <a:ext uri="{FF2B5EF4-FFF2-40B4-BE49-F238E27FC236}">
                <a16:creationId xmlns:a16="http://schemas.microsoft.com/office/drawing/2014/main" id="{C12F8A59-1443-C11E-E25B-0F3C67106C71}"/>
              </a:ext>
            </a:extLst>
          </p:cNvPr>
          <p:cNvSpPr>
            <a:spLocks noGrp="1"/>
          </p:cNvSpPr>
          <p:nvPr>
            <p:ph sz="quarter" idx="13"/>
          </p:nvPr>
        </p:nvSpPr>
        <p:spPr>
          <a:xfrm>
            <a:off x="1096963" y="5257800"/>
            <a:ext cx="10113962" cy="1055689"/>
          </a:xfrm>
        </p:spPr>
        <p:txBody>
          <a:bodyPr>
            <a:normAutofit/>
          </a:bodyPr>
          <a:lstStyle/>
          <a:p>
            <a:pPr marL="0" indent="0">
              <a:buNone/>
            </a:pPr>
            <a:r>
              <a:rPr lang="en-US" sz="2800" dirty="0">
                <a:solidFill>
                  <a:schemeClr val="bg1"/>
                </a:solidFill>
              </a:rPr>
              <a:t>We appreciate your time and all that you do for California’s students and families!</a:t>
            </a:r>
          </a:p>
        </p:txBody>
      </p:sp>
      <p:sp>
        <p:nvSpPr>
          <p:cNvPr id="4" name="Slide Number Placeholder 3">
            <a:extLst>
              <a:ext uri="{FF2B5EF4-FFF2-40B4-BE49-F238E27FC236}">
                <a16:creationId xmlns:a16="http://schemas.microsoft.com/office/drawing/2014/main" id="{6090C3F9-88DB-492A-3161-779B92C3E3F0}"/>
              </a:ext>
            </a:extLst>
          </p:cNvPr>
          <p:cNvSpPr>
            <a:spLocks noGrp="1"/>
          </p:cNvSpPr>
          <p:nvPr>
            <p:ph type="sldNum" sz="quarter" idx="12"/>
          </p:nvPr>
        </p:nvSpPr>
        <p:spPr/>
        <p:txBody>
          <a:bodyPr/>
          <a:lstStyle/>
          <a:p>
            <a:fld id="{4FAB73BC-B049-4115-A692-8D63A059BFB8}" type="slidenum">
              <a:rPr lang="en-US" smtClean="0"/>
              <a:pPr/>
              <a:t>29</a:t>
            </a:fld>
            <a:endParaRPr lang="en-US"/>
          </a:p>
        </p:txBody>
      </p:sp>
    </p:spTree>
    <p:extLst>
      <p:ext uri="{BB962C8B-B14F-4D97-AF65-F5344CB8AC3E}">
        <p14:creationId xmlns:p14="http://schemas.microsoft.com/office/powerpoint/2010/main" val="274062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92E10-CFBF-31F6-17E2-9C7B932BB98D}"/>
              </a:ext>
            </a:extLst>
          </p:cNvPr>
          <p:cNvSpPr>
            <a:spLocks noGrp="1"/>
          </p:cNvSpPr>
          <p:nvPr>
            <p:ph type="title"/>
          </p:nvPr>
        </p:nvSpPr>
        <p:spPr/>
        <p:txBody>
          <a:bodyPr>
            <a:normAutofit/>
          </a:bodyPr>
          <a:lstStyle/>
          <a:p>
            <a:r>
              <a:rPr lang="en-US" sz="4200" dirty="0">
                <a:solidFill>
                  <a:schemeClr val="accent1">
                    <a:lumMod val="50000"/>
                  </a:schemeClr>
                </a:solidFill>
              </a:rPr>
              <a:t>Template Files</a:t>
            </a:r>
          </a:p>
        </p:txBody>
      </p:sp>
      <p:sp>
        <p:nvSpPr>
          <p:cNvPr id="3" name="Content Placeholder 2">
            <a:extLst>
              <a:ext uri="{FF2B5EF4-FFF2-40B4-BE49-F238E27FC236}">
                <a16:creationId xmlns:a16="http://schemas.microsoft.com/office/drawing/2014/main" id="{88CD891D-E63F-2BDF-493B-7214AC6712C4}"/>
              </a:ext>
            </a:extLst>
          </p:cNvPr>
          <p:cNvSpPr>
            <a:spLocks noGrp="1"/>
          </p:cNvSpPr>
          <p:nvPr>
            <p:ph idx="4294967295"/>
          </p:nvPr>
        </p:nvSpPr>
        <p:spPr>
          <a:xfrm>
            <a:off x="601884" y="1967479"/>
            <a:ext cx="11030672" cy="4262187"/>
          </a:xfrm>
        </p:spPr>
        <p:txBody>
          <a:bodyPr vert="horz" lIns="0" tIns="45720" rIns="0" bIns="45720" rtlCol="0" anchor="t">
            <a:normAutofit/>
          </a:bodyPr>
          <a:lstStyle/>
          <a:p>
            <a:r>
              <a:rPr lang="en-US" dirty="0">
                <a:solidFill>
                  <a:srgbClr val="404040"/>
                </a:solidFill>
                <a:hlinkClick r:id="rId2"/>
              </a:rPr>
              <a:t>2026–27 LCAP Template</a:t>
            </a:r>
            <a:endParaRPr lang="en-US" dirty="0">
              <a:solidFill>
                <a:srgbClr val="404040"/>
              </a:solidFill>
            </a:endParaRPr>
          </a:p>
          <a:p>
            <a:r>
              <a:rPr lang="en-US" dirty="0">
                <a:solidFill>
                  <a:srgbClr val="404040"/>
                </a:solidFill>
                <a:hlinkClick r:id="rId3"/>
              </a:rPr>
              <a:t>2026–27 LCAP Action Tables Template</a:t>
            </a:r>
            <a:endParaRPr lang="en-US" dirty="0">
              <a:solidFill>
                <a:srgbClr val="404040"/>
              </a:solidFill>
            </a:endParaRPr>
          </a:p>
          <a:p>
            <a:r>
              <a:rPr lang="en-US" dirty="0">
                <a:solidFill>
                  <a:srgbClr val="404040"/>
                </a:solidFill>
                <a:hlinkClick r:id="rId4"/>
              </a:rPr>
              <a:t>Budget Overview for Parents Template</a:t>
            </a:r>
            <a:endParaRPr lang="en-US" dirty="0">
              <a:solidFill>
                <a:srgbClr val="404040"/>
              </a:solidFill>
            </a:endParaRPr>
          </a:p>
          <a:p>
            <a:r>
              <a:rPr lang="en-US" dirty="0">
                <a:hlinkClick r:id="rId5"/>
              </a:rPr>
              <a:t>County Office of Education (COE) Local Control Funding Formula (LCFF) Budget Overview for Parents Template</a:t>
            </a:r>
            <a:endParaRPr lang="en-US" dirty="0"/>
          </a:p>
          <a:p>
            <a:pPr>
              <a:lnSpc>
                <a:spcPct val="90000"/>
              </a:lnSpc>
              <a:spcBef>
                <a:spcPts val="1200"/>
              </a:spcBef>
              <a:spcAft>
                <a:spcPts val="200"/>
              </a:spcAft>
              <a:buNone/>
            </a:pPr>
            <a:endParaRPr lang="en-US" dirty="0">
              <a:solidFill>
                <a:schemeClr val="tx1"/>
              </a:solidFill>
            </a:endParaRPr>
          </a:p>
          <a:p>
            <a:pPr>
              <a:lnSpc>
                <a:spcPct val="90000"/>
              </a:lnSpc>
              <a:spcBef>
                <a:spcPts val="1200"/>
              </a:spcBef>
              <a:spcAft>
                <a:spcPts val="200"/>
              </a:spcAft>
              <a:buNone/>
            </a:pPr>
            <a:r>
              <a:rPr lang="en-US" dirty="0">
                <a:solidFill>
                  <a:schemeClr val="tx1"/>
                </a:solidFill>
              </a:rPr>
              <a:t>Note: The template files are unchanged from 2025–26.</a:t>
            </a:r>
            <a:endParaRPr lang="en-US" dirty="0"/>
          </a:p>
        </p:txBody>
      </p:sp>
      <p:sp>
        <p:nvSpPr>
          <p:cNvPr id="6" name="Slide Number Placeholder 5">
            <a:extLst>
              <a:ext uri="{FF2B5EF4-FFF2-40B4-BE49-F238E27FC236}">
                <a16:creationId xmlns:a16="http://schemas.microsoft.com/office/drawing/2014/main" id="{AB8F01F4-C164-0C17-0A94-26C634822965}"/>
              </a:ext>
            </a:extLst>
          </p:cNvPr>
          <p:cNvSpPr>
            <a:spLocks noGrp="1"/>
          </p:cNvSpPr>
          <p:nvPr>
            <p:ph type="sldNum" sz="quarter" idx="12"/>
          </p:nvPr>
        </p:nvSpPr>
        <p:spPr/>
        <p:txBody>
          <a:bodyPr/>
          <a:lstStyle/>
          <a:p>
            <a:fld id="{4CE482DC-2269-4F26-9D2A-7E44B1A4CD85}" type="slidenum">
              <a:rPr lang="en-US" smtClean="0"/>
              <a:t>3</a:t>
            </a:fld>
            <a:endParaRPr lang="en-US"/>
          </a:p>
        </p:txBody>
      </p:sp>
    </p:spTree>
    <p:extLst>
      <p:ext uri="{BB962C8B-B14F-4D97-AF65-F5344CB8AC3E}">
        <p14:creationId xmlns:p14="http://schemas.microsoft.com/office/powerpoint/2010/main" val="252821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58F11-0A1C-480E-9080-59DFDE945490}"/>
              </a:ext>
            </a:extLst>
          </p:cNvPr>
          <p:cNvSpPr>
            <a:spLocks noGrp="1"/>
          </p:cNvSpPr>
          <p:nvPr>
            <p:ph type="title"/>
          </p:nvPr>
        </p:nvSpPr>
        <p:spPr/>
        <p:txBody>
          <a:bodyPr>
            <a:normAutofit/>
          </a:bodyPr>
          <a:lstStyle/>
          <a:p>
            <a:r>
              <a:rPr lang="en-US" sz="4200" dirty="0">
                <a:solidFill>
                  <a:schemeClr val="accent1">
                    <a:lumMod val="50000"/>
                  </a:schemeClr>
                </a:solidFill>
              </a:rPr>
              <a:t>Purpose </a:t>
            </a:r>
          </a:p>
        </p:txBody>
      </p:sp>
      <p:sp>
        <p:nvSpPr>
          <p:cNvPr id="21" name="Content Placeholder 2">
            <a:extLst>
              <a:ext uri="{FF2B5EF4-FFF2-40B4-BE49-F238E27FC236}">
                <a16:creationId xmlns:a16="http://schemas.microsoft.com/office/drawing/2014/main" id="{1BA1ED0B-38F8-4D06-A661-716ACA4398B1}"/>
              </a:ext>
            </a:extLst>
          </p:cNvPr>
          <p:cNvSpPr>
            <a:spLocks noGrp="1"/>
          </p:cNvSpPr>
          <p:nvPr>
            <p:ph idx="4294967295"/>
          </p:nvPr>
        </p:nvSpPr>
        <p:spPr>
          <a:xfrm>
            <a:off x="601884" y="1967479"/>
            <a:ext cx="11030672" cy="4262187"/>
          </a:xfrm>
        </p:spPr>
        <p:txBody>
          <a:bodyPr vert="horz" lIns="45720" tIns="45720" rIns="45720" bIns="45720" rtlCol="0" anchor="t">
            <a:normAutofit/>
          </a:bodyPr>
          <a:lstStyle/>
          <a:p>
            <a:pPr marL="0" indent="0">
              <a:buNone/>
            </a:pPr>
            <a:r>
              <a:rPr lang="en-US" dirty="0">
                <a:solidFill>
                  <a:schemeClr val="tx1"/>
                </a:solidFill>
              </a:rPr>
              <a:t>The purpose of this session is to:</a:t>
            </a:r>
          </a:p>
          <a:p>
            <a:pPr marL="457200" indent="-457200">
              <a:buClr>
                <a:schemeClr val="accent1">
                  <a:lumMod val="50000"/>
                </a:schemeClr>
              </a:buClr>
              <a:buFont typeface="+mj-lt"/>
              <a:buAutoNum type="arabicPeriod"/>
            </a:pPr>
            <a:r>
              <a:rPr lang="en-US" dirty="0">
                <a:solidFill>
                  <a:schemeClr val="tx1"/>
                </a:solidFill>
              </a:rPr>
              <a:t>Discuss the Actions and Action Tables section and associated requirements</a:t>
            </a:r>
          </a:p>
          <a:p>
            <a:pPr marL="457200" indent="-457200">
              <a:buClr>
                <a:schemeClr val="accent1">
                  <a:lumMod val="50000"/>
                </a:schemeClr>
              </a:buClr>
              <a:buFont typeface="+mj-lt"/>
              <a:buAutoNum type="arabicPeriod"/>
            </a:pPr>
            <a:r>
              <a:rPr lang="en-US" dirty="0">
                <a:solidFill>
                  <a:schemeClr val="tx1"/>
                </a:solidFill>
              </a:rPr>
              <a:t>Review important information for required actions</a:t>
            </a:r>
          </a:p>
          <a:p>
            <a:pPr marL="457200" indent="-457200">
              <a:buClr>
                <a:schemeClr val="tx1"/>
              </a:buClr>
              <a:buFont typeface="+mj-lt"/>
              <a:buAutoNum type="arabicPeriod"/>
            </a:pPr>
            <a:endParaRPr lang="en-US" dirty="0">
              <a:solidFill>
                <a:schemeClr val="tx1"/>
              </a:solidFill>
            </a:endParaRPr>
          </a:p>
          <a:p>
            <a:pPr marL="457200" indent="-457200">
              <a:buClr>
                <a:schemeClr val="tx1"/>
              </a:buClr>
              <a:buFont typeface="+mj-lt"/>
              <a:buAutoNum type="arabicPeriod"/>
            </a:pPr>
            <a:endParaRPr lang="en-US" dirty="0">
              <a:solidFill>
                <a:schemeClr val="tx1"/>
              </a:solidFill>
            </a:endParaRPr>
          </a:p>
          <a:p>
            <a:pPr marL="0" indent="0">
              <a:buClr>
                <a:schemeClr val="tx1"/>
              </a:buClr>
              <a:buNone/>
            </a:pPr>
            <a:r>
              <a:rPr lang="en-US" dirty="0">
                <a:solidFill>
                  <a:schemeClr val="tx1"/>
                </a:solidFill>
              </a:rPr>
              <a:t>*see notes throughout presentation</a:t>
            </a:r>
          </a:p>
        </p:txBody>
      </p:sp>
      <p:sp>
        <p:nvSpPr>
          <p:cNvPr id="4" name="Slide Number Placeholder 3">
            <a:extLst>
              <a:ext uri="{FF2B5EF4-FFF2-40B4-BE49-F238E27FC236}">
                <a16:creationId xmlns:a16="http://schemas.microsoft.com/office/drawing/2014/main" id="{0587E55F-CEAA-499E-9F73-1A902328487A}"/>
              </a:ext>
            </a:extLst>
          </p:cNvPr>
          <p:cNvSpPr>
            <a:spLocks noGrp="1"/>
          </p:cNvSpPr>
          <p:nvPr>
            <p:ph type="sldNum" sz="quarter" idx="12"/>
          </p:nvPr>
        </p:nvSpPr>
        <p:spPr/>
        <p:txBody>
          <a:bodyPr>
            <a:normAutofit/>
          </a:bodyPr>
          <a:lstStyle/>
          <a:p>
            <a:pPr>
              <a:spcAft>
                <a:spcPts val="600"/>
              </a:spcAft>
            </a:pPr>
            <a:fld id="{1E47FE53-EBF0-4DA7-9D9D-CC1C3A20F3CB}" type="slidenum">
              <a:rPr lang="en-US">
                <a:solidFill>
                  <a:schemeClr val="bg1"/>
                </a:solidFill>
              </a:rPr>
              <a:pPr>
                <a:spcAft>
                  <a:spcPts val="600"/>
                </a:spcAft>
              </a:pPr>
              <a:t>4</a:t>
            </a:fld>
            <a:endParaRPr lang="en-US" dirty="0">
              <a:solidFill>
                <a:schemeClr val="bg1"/>
              </a:solidFill>
            </a:endParaRPr>
          </a:p>
        </p:txBody>
      </p:sp>
    </p:spTree>
    <p:extLst>
      <p:ext uri="{BB962C8B-B14F-4D97-AF65-F5344CB8AC3E}">
        <p14:creationId xmlns:p14="http://schemas.microsoft.com/office/powerpoint/2010/main" val="905996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9050CF-4FDC-434B-AD62-870E31A80D81}"/>
              </a:ext>
            </a:extLst>
          </p:cNvPr>
          <p:cNvSpPr>
            <a:spLocks noGrp="1"/>
          </p:cNvSpPr>
          <p:nvPr>
            <p:ph type="title"/>
          </p:nvPr>
        </p:nvSpPr>
        <p:spPr/>
        <p:txBody>
          <a:bodyPr anchor="b">
            <a:normAutofit/>
          </a:bodyPr>
          <a:lstStyle/>
          <a:p>
            <a:r>
              <a:rPr lang="en-US" sz="4200" dirty="0">
                <a:solidFill>
                  <a:schemeClr val="accent1">
                    <a:lumMod val="50000"/>
                  </a:schemeClr>
                </a:solidFill>
              </a:rPr>
              <a:t>Topics Covered in Other Sessions</a:t>
            </a:r>
          </a:p>
        </p:txBody>
      </p:sp>
      <p:sp>
        <p:nvSpPr>
          <p:cNvPr id="6" name="Content Placeholder 5">
            <a:extLst>
              <a:ext uri="{FF2B5EF4-FFF2-40B4-BE49-F238E27FC236}">
                <a16:creationId xmlns:a16="http://schemas.microsoft.com/office/drawing/2014/main" id="{12271E72-1547-5C9C-3B58-CE9AB8A6065C}"/>
              </a:ext>
            </a:extLst>
          </p:cNvPr>
          <p:cNvSpPr>
            <a:spLocks noGrp="1"/>
          </p:cNvSpPr>
          <p:nvPr>
            <p:ph idx="4294967295"/>
          </p:nvPr>
        </p:nvSpPr>
        <p:spPr>
          <a:xfrm>
            <a:off x="748656" y="1967479"/>
            <a:ext cx="10883900" cy="4262187"/>
          </a:xfrm>
        </p:spPr>
        <p:txBody>
          <a:bodyPr vert="horz" lIns="0" tIns="45720" rIns="0" bIns="45720" rtlCol="0" anchor="t">
            <a:normAutofit/>
          </a:bodyPr>
          <a:lstStyle/>
          <a:p>
            <a:pPr>
              <a:buNone/>
            </a:pPr>
            <a:r>
              <a:rPr lang="en-US" dirty="0">
                <a:solidFill>
                  <a:schemeClr val="tx1"/>
                </a:solidFill>
              </a:rPr>
              <a:t>The following topics will not be discussed in depth today; they will be discussed in upcoming webinars: </a:t>
            </a:r>
          </a:p>
          <a:p>
            <a:pPr marL="342900" indent="-342900"/>
            <a:r>
              <a:rPr lang="en-US" dirty="0">
                <a:solidFill>
                  <a:schemeClr val="tx1"/>
                </a:solidFill>
              </a:rPr>
              <a:t>The requirement to increase or improve services, specifics related to actions that contribute towards meeting the requirement to increase or improve services, and </a:t>
            </a:r>
          </a:p>
          <a:p>
            <a:pPr marL="342900" indent="-342900">
              <a:buFont typeface="Arial" panose="020B0604020202020204" pitchFamily="34" charset="0"/>
              <a:buChar char="•"/>
            </a:pPr>
            <a:r>
              <a:rPr lang="en-US" dirty="0">
                <a:solidFill>
                  <a:schemeClr val="tx1"/>
                </a:solidFill>
              </a:rPr>
              <a:t>The Action tables related to the increase or improve services requirements and actions. </a:t>
            </a:r>
          </a:p>
        </p:txBody>
      </p:sp>
      <p:sp>
        <p:nvSpPr>
          <p:cNvPr id="5" name="Slide Number Placeholder 4">
            <a:extLst>
              <a:ext uri="{FF2B5EF4-FFF2-40B4-BE49-F238E27FC236}">
                <a16:creationId xmlns:a16="http://schemas.microsoft.com/office/drawing/2014/main" id="{316AAE7B-D70D-1672-006E-A967E1203629}"/>
              </a:ext>
            </a:extLst>
          </p:cNvPr>
          <p:cNvSpPr>
            <a:spLocks noGrp="1"/>
          </p:cNvSpPr>
          <p:nvPr>
            <p:ph type="sldNum" sz="quarter" idx="12"/>
          </p:nvPr>
        </p:nvSpPr>
        <p:spPr/>
        <p:txBody>
          <a:bodyPr/>
          <a:lstStyle/>
          <a:p>
            <a:fld id="{4CE482DC-2269-4F26-9D2A-7E44B1A4CD85}" type="slidenum">
              <a:rPr lang="en-US" smtClean="0"/>
              <a:t>5</a:t>
            </a:fld>
            <a:endParaRPr lang="en-US"/>
          </a:p>
        </p:txBody>
      </p:sp>
    </p:spTree>
    <p:extLst>
      <p:ext uri="{BB962C8B-B14F-4D97-AF65-F5344CB8AC3E}">
        <p14:creationId xmlns:p14="http://schemas.microsoft.com/office/powerpoint/2010/main" val="3848001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8FDAA-7629-48DD-B0C6-92589D986CAE}"/>
              </a:ext>
            </a:extLst>
          </p:cNvPr>
          <p:cNvSpPr>
            <a:spLocks noGrp="1"/>
          </p:cNvSpPr>
          <p:nvPr>
            <p:ph type="title"/>
          </p:nvPr>
        </p:nvSpPr>
        <p:spPr/>
        <p:txBody>
          <a:bodyPr>
            <a:normAutofit/>
          </a:bodyPr>
          <a:lstStyle/>
          <a:p>
            <a:r>
              <a:rPr lang="en-US" sz="4200" dirty="0">
                <a:solidFill>
                  <a:schemeClr val="accent1">
                    <a:lumMod val="50000"/>
                  </a:schemeClr>
                </a:solidFill>
              </a:rPr>
              <a:t>Intended Audience</a:t>
            </a:r>
            <a:endParaRPr lang="en-US" sz="4200" dirty="0">
              <a:solidFill>
                <a:schemeClr val="accent1">
                  <a:lumMod val="50000"/>
                </a:schemeClr>
              </a:solidFill>
              <a:cs typeface="Arial"/>
            </a:endParaRPr>
          </a:p>
        </p:txBody>
      </p:sp>
      <p:sp>
        <p:nvSpPr>
          <p:cNvPr id="3" name="Content Placeholder 2">
            <a:extLst>
              <a:ext uri="{FF2B5EF4-FFF2-40B4-BE49-F238E27FC236}">
                <a16:creationId xmlns:a16="http://schemas.microsoft.com/office/drawing/2014/main" id="{E272F426-3E3C-401A-87FF-C240B04D596B}"/>
              </a:ext>
            </a:extLst>
          </p:cNvPr>
          <p:cNvSpPr>
            <a:spLocks noGrp="1"/>
          </p:cNvSpPr>
          <p:nvPr>
            <p:ph sz="half" idx="2"/>
          </p:nvPr>
        </p:nvSpPr>
        <p:spPr>
          <a:xfrm>
            <a:off x="593845" y="1785619"/>
            <a:ext cx="10868811" cy="3717109"/>
          </a:xfrm>
        </p:spPr>
        <p:txBody>
          <a:bodyPr vert="horz" lIns="45720" tIns="45720" rIns="45720" bIns="45720" rtlCol="0" anchor="t">
            <a:normAutofit/>
          </a:bodyPr>
          <a:lstStyle/>
          <a:p>
            <a:pPr marL="200660" lvl="1" indent="0">
              <a:lnSpc>
                <a:spcPct val="120000"/>
              </a:lnSpc>
              <a:spcBef>
                <a:spcPts val="0"/>
              </a:spcBef>
              <a:spcAft>
                <a:spcPts val="0"/>
              </a:spcAft>
              <a:buNone/>
            </a:pPr>
            <a:r>
              <a:rPr lang="en-US" dirty="0">
                <a:solidFill>
                  <a:schemeClr val="tx1"/>
                </a:solidFill>
                <a:latin typeface="Arial" panose="020B0604020202020204" pitchFamily="34" charset="0"/>
              </a:rPr>
              <a:t>The intended audience for this presentation is anyone who will complete, review, or interact with the 2026–27 LCAP, including:</a:t>
            </a:r>
          </a:p>
          <a:p>
            <a:pPr marL="543560" lvl="1" indent="-342900">
              <a:lnSpc>
                <a:spcPct val="120000"/>
              </a:lnSpc>
              <a:spcBef>
                <a:spcPts val="0"/>
              </a:spcBef>
              <a:spcAft>
                <a:spcPts val="0"/>
              </a:spcAft>
            </a:pPr>
            <a:r>
              <a:rPr lang="en-US" dirty="0">
                <a:solidFill>
                  <a:schemeClr val="tx1"/>
                </a:solidFill>
                <a:latin typeface="Arial" panose="020B0604020202020204" pitchFamily="34" charset="0"/>
              </a:rPr>
              <a:t>Students</a:t>
            </a:r>
          </a:p>
          <a:p>
            <a:pPr marL="543560" lvl="1" indent="-342900">
              <a:lnSpc>
                <a:spcPct val="120000"/>
              </a:lnSpc>
              <a:spcBef>
                <a:spcPts val="0"/>
              </a:spcBef>
              <a:spcAft>
                <a:spcPts val="0"/>
              </a:spcAft>
            </a:pPr>
            <a:r>
              <a:rPr lang="en-US" dirty="0">
                <a:solidFill>
                  <a:schemeClr val="tx1"/>
                </a:solidFill>
                <a:latin typeface="Arial" panose="020B0604020202020204" pitchFamily="34" charset="0"/>
              </a:rPr>
              <a:t>Parents </a:t>
            </a:r>
            <a:endParaRPr lang="en-US" u="sng" strike="sngStrike" dirty="0">
              <a:solidFill>
                <a:schemeClr val="tx1"/>
              </a:solidFill>
              <a:latin typeface="Arial" panose="020B0604020202020204" pitchFamily="34" charset="0"/>
            </a:endParaRPr>
          </a:p>
          <a:p>
            <a:pPr marL="543560" lvl="1" indent="-342900">
              <a:lnSpc>
                <a:spcPct val="120000"/>
              </a:lnSpc>
              <a:spcBef>
                <a:spcPts val="0"/>
              </a:spcBef>
              <a:spcAft>
                <a:spcPts val="0"/>
              </a:spcAft>
            </a:pPr>
            <a:r>
              <a:rPr lang="en-US" dirty="0">
                <a:solidFill>
                  <a:schemeClr val="tx1"/>
                </a:solidFill>
                <a:latin typeface="Arial" panose="020B0604020202020204" pitchFamily="34" charset="0"/>
              </a:rPr>
              <a:t>Teachers</a:t>
            </a:r>
          </a:p>
          <a:p>
            <a:pPr marL="543560" lvl="1" indent="-342900">
              <a:lnSpc>
                <a:spcPct val="120000"/>
              </a:lnSpc>
              <a:spcBef>
                <a:spcPts val="0"/>
              </a:spcBef>
              <a:spcAft>
                <a:spcPts val="0"/>
              </a:spcAft>
            </a:pPr>
            <a:r>
              <a:rPr lang="en-US" dirty="0">
                <a:solidFill>
                  <a:schemeClr val="tx1"/>
                </a:solidFill>
                <a:latin typeface="Arial" panose="020B0604020202020204" pitchFamily="34" charset="0"/>
              </a:rPr>
              <a:t>Staff</a:t>
            </a:r>
          </a:p>
          <a:p>
            <a:pPr marL="543560" lvl="1" indent="-342900">
              <a:lnSpc>
                <a:spcPct val="120000"/>
              </a:lnSpc>
              <a:spcBef>
                <a:spcPts val="0"/>
              </a:spcBef>
              <a:spcAft>
                <a:spcPts val="0"/>
              </a:spcAft>
            </a:pPr>
            <a:r>
              <a:rPr lang="en-US" dirty="0">
                <a:solidFill>
                  <a:schemeClr val="tx1"/>
                </a:solidFill>
                <a:latin typeface="Arial" panose="020B0604020202020204" pitchFamily="34" charset="0"/>
              </a:rPr>
              <a:t>Principals</a:t>
            </a:r>
          </a:p>
          <a:p>
            <a:pPr marL="543560" lvl="1" indent="-342900">
              <a:lnSpc>
                <a:spcPct val="120000"/>
              </a:lnSpc>
              <a:spcBef>
                <a:spcPts val="0"/>
              </a:spcBef>
              <a:spcAft>
                <a:spcPts val="0"/>
              </a:spcAft>
            </a:pPr>
            <a:r>
              <a:rPr lang="en-US" dirty="0">
                <a:solidFill>
                  <a:schemeClr val="tx1"/>
                </a:solidFill>
                <a:latin typeface="Arial" panose="020B0604020202020204" pitchFamily="34" charset="0"/>
              </a:rPr>
              <a:t>Administrators</a:t>
            </a:r>
          </a:p>
        </p:txBody>
      </p:sp>
      <p:sp>
        <p:nvSpPr>
          <p:cNvPr id="5" name="Content Placeholder 4">
            <a:extLst>
              <a:ext uri="{FF2B5EF4-FFF2-40B4-BE49-F238E27FC236}">
                <a16:creationId xmlns:a16="http://schemas.microsoft.com/office/drawing/2014/main" id="{EF38EC88-220B-21D0-268C-CD761F1771C8}"/>
              </a:ext>
            </a:extLst>
          </p:cNvPr>
          <p:cNvSpPr>
            <a:spLocks noGrp="1"/>
          </p:cNvSpPr>
          <p:nvPr>
            <p:ph sz="quarter" idx="4"/>
          </p:nvPr>
        </p:nvSpPr>
        <p:spPr>
          <a:xfrm>
            <a:off x="6217920" y="2671340"/>
            <a:ext cx="5391878" cy="3286760"/>
          </a:xfrm>
        </p:spPr>
        <p:txBody>
          <a:bodyPr>
            <a:normAutofit/>
          </a:bodyPr>
          <a:lstStyle/>
          <a:p>
            <a:pPr marL="543560" lvl="1" indent="-342900">
              <a:lnSpc>
                <a:spcPct val="120000"/>
              </a:lnSpc>
              <a:spcBef>
                <a:spcPts val="0"/>
              </a:spcBef>
              <a:spcAft>
                <a:spcPts val="0"/>
              </a:spcAft>
            </a:pPr>
            <a:r>
              <a:rPr lang="en-US" dirty="0">
                <a:solidFill>
                  <a:schemeClr val="tx1"/>
                </a:solidFill>
                <a:latin typeface="Arial" panose="020B0604020202020204" pitchFamily="34" charset="0"/>
              </a:rPr>
              <a:t>Advisory committees</a:t>
            </a:r>
          </a:p>
          <a:p>
            <a:pPr marL="543560" lvl="1" indent="-342900">
              <a:lnSpc>
                <a:spcPct val="120000"/>
              </a:lnSpc>
              <a:spcBef>
                <a:spcPts val="0"/>
              </a:spcBef>
              <a:spcAft>
                <a:spcPts val="0"/>
              </a:spcAft>
            </a:pPr>
            <a:r>
              <a:rPr lang="en-US" dirty="0">
                <a:solidFill>
                  <a:schemeClr val="tx1"/>
                </a:solidFill>
                <a:latin typeface="Arial" panose="020B0604020202020204" pitchFamily="34" charset="0"/>
              </a:rPr>
              <a:t>Members of governing boards or bodies</a:t>
            </a:r>
          </a:p>
          <a:p>
            <a:pPr marL="543560" lvl="1" indent="-342900">
              <a:lnSpc>
                <a:spcPct val="120000"/>
              </a:lnSpc>
              <a:spcBef>
                <a:spcPts val="0"/>
              </a:spcBef>
              <a:spcAft>
                <a:spcPts val="0"/>
              </a:spcAft>
            </a:pPr>
            <a:r>
              <a:rPr lang="en-US" dirty="0">
                <a:solidFill>
                  <a:schemeClr val="tx1"/>
                </a:solidFill>
                <a:latin typeface="Arial" panose="020B0604020202020204" pitchFamily="34" charset="0"/>
              </a:rPr>
              <a:t>Community members</a:t>
            </a:r>
          </a:p>
          <a:p>
            <a:pPr marL="543560" lvl="1" indent="-342900">
              <a:lnSpc>
                <a:spcPct val="120000"/>
              </a:lnSpc>
              <a:spcBef>
                <a:spcPts val="0"/>
              </a:spcBef>
              <a:spcAft>
                <a:spcPts val="0"/>
              </a:spcAft>
            </a:pPr>
            <a:r>
              <a:rPr lang="en-US" dirty="0">
                <a:solidFill>
                  <a:schemeClr val="tx1"/>
                </a:solidFill>
                <a:latin typeface="Arial" panose="020B0604020202020204" pitchFamily="34" charset="0"/>
              </a:rPr>
              <a:t>Local bargaining units (COEs and districts)</a:t>
            </a:r>
          </a:p>
        </p:txBody>
      </p:sp>
      <p:sp>
        <p:nvSpPr>
          <p:cNvPr id="4" name="Slide Number Placeholder 3">
            <a:extLst>
              <a:ext uri="{FF2B5EF4-FFF2-40B4-BE49-F238E27FC236}">
                <a16:creationId xmlns:a16="http://schemas.microsoft.com/office/drawing/2014/main" id="{22CDC491-3479-4D90-A5C8-7519160EB823}"/>
              </a:ext>
            </a:extLst>
          </p:cNvPr>
          <p:cNvSpPr>
            <a:spLocks noGrp="1"/>
          </p:cNvSpPr>
          <p:nvPr>
            <p:ph type="sldNum" sz="quarter" idx="12"/>
          </p:nvPr>
        </p:nvSpPr>
        <p:spPr/>
        <p:txBody>
          <a:bodyPr/>
          <a:lstStyle/>
          <a:p>
            <a:fld id="{1E47FE53-EBF0-4DA7-9D9D-CC1C3A20F3CB}" type="slidenum">
              <a:rPr lang="en-US" smtClean="0"/>
              <a:t>6</a:t>
            </a:fld>
            <a:endParaRPr lang="en-US"/>
          </a:p>
        </p:txBody>
      </p:sp>
    </p:spTree>
    <p:extLst>
      <p:ext uri="{BB962C8B-B14F-4D97-AF65-F5344CB8AC3E}">
        <p14:creationId xmlns:p14="http://schemas.microsoft.com/office/powerpoint/2010/main" val="3615838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2C016-D1F3-4A64-AF23-9E0C2E4DACBB}"/>
              </a:ext>
            </a:extLst>
          </p:cNvPr>
          <p:cNvSpPr>
            <a:spLocks noGrp="1"/>
          </p:cNvSpPr>
          <p:nvPr>
            <p:ph type="title"/>
          </p:nvPr>
        </p:nvSpPr>
        <p:spPr>
          <a:xfrm>
            <a:off x="1143000" y="758952"/>
            <a:ext cx="10012680" cy="3566160"/>
          </a:xfrm>
        </p:spPr>
        <p:txBody>
          <a:bodyPr vert="horz" lIns="91440" tIns="45720" rIns="91440" bIns="45720" rtlCol="0" anchor="b">
            <a:normAutofit/>
          </a:bodyPr>
          <a:lstStyle/>
          <a:p>
            <a:r>
              <a:rPr lang="en-US" sz="5600" dirty="0"/>
              <a:t>Foundational Information</a:t>
            </a:r>
          </a:p>
        </p:txBody>
      </p:sp>
      <p:sp>
        <p:nvSpPr>
          <p:cNvPr id="4" name="Slide Number Placeholder 3">
            <a:extLst>
              <a:ext uri="{FF2B5EF4-FFF2-40B4-BE49-F238E27FC236}">
                <a16:creationId xmlns:a16="http://schemas.microsoft.com/office/drawing/2014/main" id="{10DD60C7-82ED-4E67-A049-B0AC51B6E890}"/>
              </a:ext>
            </a:extLst>
          </p:cNvPr>
          <p:cNvSpPr>
            <a:spLocks noGrp="1"/>
          </p:cNvSpPr>
          <p:nvPr>
            <p:ph type="sldNum" sz="quarter" idx="12"/>
          </p:nvPr>
        </p:nvSpPr>
        <p:spPr>
          <a:xfrm>
            <a:off x="9900458" y="6459785"/>
            <a:ext cx="1312025" cy="365125"/>
          </a:xfrm>
        </p:spPr>
        <p:txBody>
          <a:bodyPr vert="horz" lIns="91440" tIns="45720" rIns="91440" bIns="45720" rtlCol="0" anchor="ctr">
            <a:noAutofit/>
          </a:bodyPr>
          <a:lstStyle/>
          <a:p>
            <a:fld id="{1E47FE53-EBF0-4DA7-9D9D-CC1C3A20F3CB}" type="slidenum">
              <a:rPr lang="en-US" sz="2400" smtClean="0">
                <a:latin typeface="Arial" panose="020B0604020202020204" pitchFamily="34" charset="0"/>
                <a:cs typeface="Arial" panose="020B0604020202020204" pitchFamily="34" charset="0"/>
              </a:rPr>
              <a:pPr/>
              <a:t>7</a:t>
            </a:fld>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007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C707D-3F76-603B-2A69-A1845C845619}"/>
              </a:ext>
            </a:extLst>
          </p:cNvPr>
          <p:cNvSpPr>
            <a:spLocks noGrp="1"/>
          </p:cNvSpPr>
          <p:nvPr>
            <p:ph type="title"/>
          </p:nvPr>
        </p:nvSpPr>
        <p:spPr/>
        <p:txBody>
          <a:bodyPr>
            <a:normAutofit/>
          </a:bodyPr>
          <a:lstStyle/>
          <a:p>
            <a:r>
              <a:rPr lang="en-US" sz="4200" dirty="0">
                <a:solidFill>
                  <a:schemeClr val="accent1">
                    <a:lumMod val="50000"/>
                  </a:schemeClr>
                </a:solidFill>
              </a:rPr>
              <a:t>Foundational Principles of LCFF   </a:t>
            </a:r>
          </a:p>
        </p:txBody>
      </p:sp>
      <p:sp>
        <p:nvSpPr>
          <p:cNvPr id="3" name="Content Placeholder 2">
            <a:extLst>
              <a:ext uri="{FF2B5EF4-FFF2-40B4-BE49-F238E27FC236}">
                <a16:creationId xmlns:a16="http://schemas.microsoft.com/office/drawing/2014/main" id="{D9FD37AF-172E-5F70-3261-E70C4FAF3638}"/>
              </a:ext>
            </a:extLst>
          </p:cNvPr>
          <p:cNvSpPr>
            <a:spLocks noGrp="1"/>
          </p:cNvSpPr>
          <p:nvPr>
            <p:ph sz="half" idx="1"/>
          </p:nvPr>
        </p:nvSpPr>
        <p:spPr>
          <a:xfrm>
            <a:off x="575353" y="2068567"/>
            <a:ext cx="11003621" cy="4060011"/>
          </a:xfrm>
        </p:spPr>
        <p:txBody>
          <a:bodyPr>
            <a:normAutofit lnSpcReduction="10000"/>
          </a:bodyPr>
          <a:lstStyle/>
          <a:p>
            <a:pPr marL="0" indent="0">
              <a:buNone/>
            </a:pPr>
            <a:r>
              <a:rPr lang="en-US" dirty="0">
                <a:latin typeface="Arial" panose="020B0604020202020204" pitchFamily="34" charset="0"/>
              </a:rPr>
              <a:t>Local education agency (LEA)-level improvement is based on </a:t>
            </a:r>
            <a:r>
              <a:rPr lang="en-US" b="1" dirty="0">
                <a:latin typeface="Arial" panose="020B0604020202020204" pitchFamily="34" charset="0"/>
              </a:rPr>
              <a:t>multiple measures of success</a:t>
            </a:r>
            <a:r>
              <a:rPr lang="en-US" dirty="0">
                <a:latin typeface="Arial" panose="020B0604020202020204" pitchFamily="34" charset="0"/>
              </a:rPr>
              <a:t>, both communicated in the LCAP and the California School Dashboard</a:t>
            </a:r>
          </a:p>
          <a:p>
            <a:pPr marL="0" indent="0">
              <a:buNone/>
            </a:pPr>
            <a:endParaRPr lang="en-US" dirty="0">
              <a:latin typeface="Arial" panose="020B0604020202020204" pitchFamily="34" charset="0"/>
            </a:endParaRPr>
          </a:p>
          <a:p>
            <a:pPr marL="0" indent="0">
              <a:buNone/>
            </a:pPr>
            <a:r>
              <a:rPr lang="en-US" b="1" dirty="0">
                <a:latin typeface="Arial" panose="020B0604020202020204" pitchFamily="34" charset="0"/>
              </a:rPr>
              <a:t>Equity</a:t>
            </a:r>
            <a:r>
              <a:rPr lang="en-US" dirty="0">
                <a:latin typeface="Arial" panose="020B0604020202020204" pitchFamily="34" charset="0"/>
              </a:rPr>
              <a:t>: the principle of equity is operationalized through the goals, measures of progress, actions and descriptions included in the LCAP.</a:t>
            </a:r>
          </a:p>
          <a:p>
            <a:pPr marL="0" indent="0">
              <a:buNone/>
            </a:pPr>
            <a:endParaRPr lang="en-US" dirty="0">
              <a:latin typeface="Arial" panose="020B0604020202020204" pitchFamily="34" charset="0"/>
            </a:endParaRPr>
          </a:p>
          <a:p>
            <a:pPr marL="0" indent="0">
              <a:buNone/>
            </a:pPr>
            <a:r>
              <a:rPr lang="en-US" b="1" dirty="0">
                <a:latin typeface="Arial" panose="020B0604020202020204" pitchFamily="34" charset="0"/>
              </a:rPr>
              <a:t>Subsidiarity</a:t>
            </a:r>
            <a:r>
              <a:rPr lang="en-US" dirty="0">
                <a:latin typeface="Arial" panose="020B0604020202020204" pitchFamily="34" charset="0"/>
              </a:rPr>
              <a:t>: LEAs address local needs of students that have been identified through an analysis of data and input from educational partners utilizing flexible funding and communicate their efforts through the LCAP.</a:t>
            </a:r>
          </a:p>
        </p:txBody>
      </p:sp>
      <p:sp>
        <p:nvSpPr>
          <p:cNvPr id="5" name="Slide Number Placeholder 4">
            <a:extLst>
              <a:ext uri="{FF2B5EF4-FFF2-40B4-BE49-F238E27FC236}">
                <a16:creationId xmlns:a16="http://schemas.microsoft.com/office/drawing/2014/main" id="{7474CC94-AB66-B1B1-820F-63632CB99C00}"/>
              </a:ext>
            </a:extLst>
          </p:cNvPr>
          <p:cNvSpPr>
            <a:spLocks noGrp="1"/>
          </p:cNvSpPr>
          <p:nvPr>
            <p:ph type="sldNum" sz="quarter" idx="12"/>
          </p:nvPr>
        </p:nvSpPr>
        <p:spPr/>
        <p:txBody>
          <a:bodyPr/>
          <a:lstStyle/>
          <a:p>
            <a:fld id="{4FAB73BC-B049-4115-A692-8D63A059BFB8}" type="slidenum">
              <a:rPr lang="en-US" smtClean="0"/>
              <a:t>8</a:t>
            </a:fld>
            <a:endParaRPr lang="en-US"/>
          </a:p>
        </p:txBody>
      </p:sp>
      <p:sp>
        <p:nvSpPr>
          <p:cNvPr id="7" name="Rectangle: Rounded Corners 6">
            <a:extLst>
              <a:ext uri="{FF2B5EF4-FFF2-40B4-BE49-F238E27FC236}">
                <a16:creationId xmlns:a16="http://schemas.microsoft.com/office/drawing/2014/main" id="{B0242372-C7E5-3592-77C8-0FC11271E239}"/>
              </a:ext>
              <a:ext uri="{C183D7F6-B498-43B3-948B-1728B52AA6E4}">
                <adec:decorative xmlns:adec="http://schemas.microsoft.com/office/drawing/2017/decorative" val="1"/>
              </a:ext>
            </a:extLst>
          </p:cNvPr>
          <p:cNvSpPr/>
          <p:nvPr/>
        </p:nvSpPr>
        <p:spPr>
          <a:xfrm>
            <a:off x="426720" y="2068567"/>
            <a:ext cx="11189927" cy="1029226"/>
          </a:xfrm>
          <a:prstGeom prst="roundRect">
            <a:avLst/>
          </a:prstGeom>
          <a:no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56C264E4-B84A-4761-DF64-D1AA7DC3FB64}"/>
              </a:ext>
              <a:ext uri="{C183D7F6-B498-43B3-948B-1728B52AA6E4}">
                <adec:decorative xmlns:adec="http://schemas.microsoft.com/office/drawing/2017/decorative" val="1"/>
              </a:ext>
            </a:extLst>
          </p:cNvPr>
          <p:cNvSpPr/>
          <p:nvPr/>
        </p:nvSpPr>
        <p:spPr>
          <a:xfrm>
            <a:off x="426720" y="3429000"/>
            <a:ext cx="11189927" cy="796553"/>
          </a:xfrm>
          <a:prstGeom prst="round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3458CB02-5B30-5AD5-994D-B19594463CAD}"/>
              </a:ext>
              <a:ext uri="{C183D7F6-B498-43B3-948B-1728B52AA6E4}">
                <adec:decorative xmlns:adec="http://schemas.microsoft.com/office/drawing/2017/decorative" val="1"/>
              </a:ext>
            </a:extLst>
          </p:cNvPr>
          <p:cNvSpPr/>
          <p:nvPr/>
        </p:nvSpPr>
        <p:spPr>
          <a:xfrm>
            <a:off x="426720" y="4789433"/>
            <a:ext cx="11189927" cy="1116314"/>
          </a:xfrm>
          <a:prstGeom prst="roundRect">
            <a:avLst/>
          </a:prstGeom>
          <a:no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5528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AEAAF-4247-4920-A013-9B7A827B71D7}"/>
              </a:ext>
            </a:extLst>
          </p:cNvPr>
          <p:cNvSpPr>
            <a:spLocks noGrp="1"/>
          </p:cNvSpPr>
          <p:nvPr>
            <p:ph type="title"/>
          </p:nvPr>
        </p:nvSpPr>
        <p:spPr>
          <a:xfrm>
            <a:off x="189687" y="594359"/>
            <a:ext cx="2532965" cy="2286000"/>
          </a:xfrm>
        </p:spPr>
        <p:txBody>
          <a:bodyPr anchor="ctr">
            <a:normAutofit/>
          </a:bodyPr>
          <a:lstStyle/>
          <a:p>
            <a:r>
              <a:rPr lang="en-US" sz="4200" dirty="0">
                <a:solidFill>
                  <a:srgbClr val="FFFFFF"/>
                </a:solidFill>
              </a:rPr>
              <a:t>LCAP Functions</a:t>
            </a:r>
            <a:endParaRPr lang="en-US" sz="4200" dirty="0">
              <a:solidFill>
                <a:srgbClr val="FFFFFF"/>
              </a:solidFill>
              <a:cs typeface="Arial"/>
            </a:endParaRPr>
          </a:p>
        </p:txBody>
      </p:sp>
      <p:sp>
        <p:nvSpPr>
          <p:cNvPr id="3" name="Content Placeholder 2">
            <a:extLst>
              <a:ext uri="{FF2B5EF4-FFF2-40B4-BE49-F238E27FC236}">
                <a16:creationId xmlns:a16="http://schemas.microsoft.com/office/drawing/2014/main" id="{95237BA7-20FB-4957-8623-803448876C8F}"/>
              </a:ext>
            </a:extLst>
          </p:cNvPr>
          <p:cNvSpPr>
            <a:spLocks noGrp="1"/>
          </p:cNvSpPr>
          <p:nvPr>
            <p:ph idx="1"/>
          </p:nvPr>
        </p:nvSpPr>
        <p:spPr/>
        <p:txBody>
          <a:bodyPr vert="horz" lIns="45720" tIns="45720" rIns="45720" bIns="45720" rtlCol="0" anchor="ctr">
            <a:normAutofit/>
          </a:bodyPr>
          <a:lstStyle/>
          <a:p>
            <a:pPr marL="0" indent="0">
              <a:buNone/>
            </a:pPr>
            <a:r>
              <a:rPr lang="en-US" dirty="0">
                <a:solidFill>
                  <a:schemeClr val="tx1"/>
                </a:solidFill>
                <a:latin typeface="Arial" panose="020B0604020202020204" pitchFamily="34" charset="0"/>
              </a:rPr>
              <a:t>The LCAP development process serves three distinct, but related functions: </a:t>
            </a:r>
          </a:p>
          <a:p>
            <a:pPr marL="457200" indent="-457200">
              <a:buClr>
                <a:schemeClr val="accent1">
                  <a:lumMod val="50000"/>
                </a:schemeClr>
              </a:buClr>
              <a:buFont typeface="+mj-lt"/>
              <a:buAutoNum type="arabicPeriod"/>
            </a:pPr>
            <a:r>
              <a:rPr lang="en-US" dirty="0">
                <a:solidFill>
                  <a:schemeClr val="tx1"/>
                </a:solidFill>
                <a:latin typeface="Arial" panose="020B0604020202020204" pitchFamily="34" charset="0"/>
              </a:rPr>
              <a:t>Meaningful Engagement of Educational Partners</a:t>
            </a:r>
          </a:p>
          <a:p>
            <a:pPr marL="457200" indent="-457200">
              <a:buClr>
                <a:schemeClr val="accent1">
                  <a:lumMod val="50000"/>
                </a:schemeClr>
              </a:buClr>
              <a:buFont typeface="+mj-lt"/>
              <a:buAutoNum type="arabicPeriod"/>
            </a:pPr>
            <a:r>
              <a:rPr lang="en-US" dirty="0">
                <a:solidFill>
                  <a:schemeClr val="tx1"/>
                </a:solidFill>
                <a:latin typeface="Arial" panose="020B0604020202020204" pitchFamily="34" charset="0"/>
              </a:rPr>
              <a:t>Comprehensive Strategic Planning</a:t>
            </a:r>
          </a:p>
          <a:p>
            <a:pPr marL="457200" indent="-457200">
              <a:buClr>
                <a:schemeClr val="accent1">
                  <a:lumMod val="50000"/>
                </a:schemeClr>
              </a:buClr>
              <a:buFont typeface="+mj-lt"/>
              <a:buAutoNum type="arabicPeriod"/>
            </a:pPr>
            <a:r>
              <a:rPr lang="en-US" dirty="0">
                <a:solidFill>
                  <a:schemeClr val="tx1"/>
                </a:solidFill>
                <a:latin typeface="Arial" panose="020B0604020202020204" pitchFamily="34" charset="0"/>
              </a:rPr>
              <a:t>Accountability and Compliance</a:t>
            </a:r>
            <a:endParaRPr lang="en-US" dirty="0"/>
          </a:p>
        </p:txBody>
      </p:sp>
      <p:sp>
        <p:nvSpPr>
          <p:cNvPr id="5" name="Slide Number Placeholder 4">
            <a:extLst>
              <a:ext uri="{FF2B5EF4-FFF2-40B4-BE49-F238E27FC236}">
                <a16:creationId xmlns:a16="http://schemas.microsoft.com/office/drawing/2014/main" id="{AC370DF0-FC70-4839-B56B-69780FBE89AA}"/>
              </a:ext>
            </a:extLst>
          </p:cNvPr>
          <p:cNvSpPr>
            <a:spLocks noGrp="1"/>
          </p:cNvSpPr>
          <p:nvPr>
            <p:ph type="sldNum" sz="quarter" idx="12"/>
          </p:nvPr>
        </p:nvSpPr>
        <p:spPr/>
        <p:txBody>
          <a:bodyPr>
            <a:noAutofit/>
          </a:bodyPr>
          <a:lstStyle/>
          <a:p>
            <a:pPr>
              <a:spcAft>
                <a:spcPts val="600"/>
              </a:spcAft>
            </a:pPr>
            <a:fld id="{1E47FE53-EBF0-4DA7-9D9D-CC1C3A20F3CB}" type="slidenum">
              <a:rPr lang="en-US" sz="2400">
                <a:solidFill>
                  <a:schemeClr val="tx2"/>
                </a:solidFill>
                <a:latin typeface="Arial" panose="020B0604020202020204" pitchFamily="34" charset="0"/>
                <a:cs typeface="Arial" panose="020B0604020202020204" pitchFamily="34" charset="0"/>
              </a:rPr>
              <a:pPr>
                <a:spcAft>
                  <a:spcPts val="600"/>
                </a:spcAft>
              </a:pPr>
              <a:t>9</a:t>
            </a:fld>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5268860"/>
      </p:ext>
    </p:extLst>
  </p:cSld>
  <p:clrMapOvr>
    <a:masterClrMapping/>
  </p:clrMapOvr>
</p:sld>
</file>

<file path=ppt/theme/theme1.xml><?xml version="1.0" encoding="utf-8"?>
<a:theme xmlns:a="http://schemas.openxmlformats.org/drawingml/2006/main" name="Retrospect">
  <a:themeElements>
    <a:clrScheme name="Custom 43">
      <a:dk1>
        <a:sysClr val="windowText" lastClr="000000"/>
      </a:dk1>
      <a:lt1>
        <a:sysClr val="window" lastClr="FFFFFF"/>
      </a:lt1>
      <a:dk2>
        <a:srgbClr val="373545"/>
      </a:dk2>
      <a:lt2>
        <a:srgbClr val="CEDBE6"/>
      </a:lt2>
      <a:accent1>
        <a:srgbClr val="3494BA"/>
      </a:accent1>
      <a:accent2>
        <a:srgbClr val="14496F"/>
      </a:accent2>
      <a:accent3>
        <a:srgbClr val="75BDA7"/>
      </a:accent3>
      <a:accent4>
        <a:srgbClr val="7A8C8E"/>
      </a:accent4>
      <a:accent5>
        <a:srgbClr val="84ACB6"/>
      </a:accent5>
      <a:accent6>
        <a:srgbClr val="2683C6"/>
      </a:accent6>
      <a:hlink>
        <a:srgbClr val="1704A0"/>
      </a:hlink>
      <a:folHlink>
        <a:srgbClr val="7030A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2639</Words>
  <Application>Microsoft Office PowerPoint</Application>
  <PresentationFormat>Widescreen</PresentationFormat>
  <Paragraphs>216</Paragraphs>
  <Slides>29</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Aptos Narrow</vt:lpstr>
      <vt:lpstr>Arial</vt:lpstr>
      <vt:lpstr>Arial Narrow</vt:lpstr>
      <vt:lpstr>Calibri</vt:lpstr>
      <vt:lpstr>Retrospect</vt:lpstr>
      <vt:lpstr>Actions and Action Tables</vt:lpstr>
      <vt:lpstr>Webinar Series</vt:lpstr>
      <vt:lpstr>Template Files</vt:lpstr>
      <vt:lpstr>Purpose </vt:lpstr>
      <vt:lpstr>Topics Covered in Other Sessions</vt:lpstr>
      <vt:lpstr>Intended Audience</vt:lpstr>
      <vt:lpstr>Foundational Information</vt:lpstr>
      <vt:lpstr>Foundational Principles of LCFF   </vt:lpstr>
      <vt:lpstr>LCAP Functions</vt:lpstr>
      <vt:lpstr>Actions: Template and Instructions</vt:lpstr>
      <vt:lpstr>Actions</vt:lpstr>
      <vt:lpstr>Actions Instructions (1 of 2) </vt:lpstr>
      <vt:lpstr>Actions Instructions (2 of 2) </vt:lpstr>
      <vt:lpstr>Required Actions</vt:lpstr>
      <vt:lpstr>Specific Actions for English learners (ELs) and Long-Term English Learners (LTELS)</vt:lpstr>
      <vt:lpstr>Specific Actions for Technical Assistance</vt:lpstr>
      <vt:lpstr>Specific Actions for Student Groups (1 of 2)</vt:lpstr>
      <vt:lpstr>Specific Actions for LREBG</vt:lpstr>
      <vt:lpstr>An additional note about LREBG related actions</vt:lpstr>
      <vt:lpstr>Overlap Between Required Actions/Goals</vt:lpstr>
      <vt:lpstr>Action Tables</vt:lpstr>
      <vt:lpstr>Action Table Requirements</vt:lpstr>
      <vt:lpstr>Alignment of Contributing Action Expenditures</vt:lpstr>
      <vt:lpstr>Closing Thoughts</vt:lpstr>
      <vt:lpstr>The “Through Line” in Actions </vt:lpstr>
      <vt:lpstr>Upcoming Webinars</vt:lpstr>
      <vt:lpstr>Resources</vt:lpstr>
      <vt:lpstr>Contact Information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Actions and Action Tables - LCFF (CA Dept of Education)</dc:title>
  <dc:subject>Tuesdays @ 2 webinar presentation of the Actions and Action Tables of the 2026-27 Local Control and Accountability Plan.</dc:subject>
  <dc:creator/>
  <cp:keywords>lcap, local, control, accountability, plan, template, instructions, stakeholders, educational, partners</cp:keywords>
  <cp:lastModifiedBy/>
  <cp:revision>1</cp:revision>
  <dcterms:created xsi:type="dcterms:W3CDTF">2026-04-06T23:11:36Z</dcterms:created>
  <dcterms:modified xsi:type="dcterms:W3CDTF">2026-04-07T19:01:12Z</dcterms:modified>
</cp:coreProperties>
</file>