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6" r:id="rId28"/>
    <p:sldId id="287" r:id="rId29"/>
    <p:sldId id="283" r:id="rId30"/>
    <p:sldId id="284" r:id="rId31"/>
    <p:sldId id="285" r:id="rId32"/>
  </p:sldIdLst>
  <p:sldSz cx="12192000" cy="6858000"/>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gTOXQpGEKnoNyQjTafQ40pk1b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1" y="0"/>
            <a:ext cx="3026833" cy="465797"/>
          </a:xfrm>
          <a:prstGeom prst="rect">
            <a:avLst/>
          </a:prstGeom>
          <a:noFill/>
          <a:ln>
            <a:noFill/>
          </a:ln>
        </p:spPr>
        <p:txBody>
          <a:bodyPr spcFirstLastPara="1" wrap="square" lIns="92950" tIns="46475" rIns="92950" bIns="464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5"/>
            <a:ext cx="3026833" cy="465796"/>
          </a:xfrm>
          <a:prstGeom prst="rect">
            <a:avLst/>
          </a:prstGeom>
          <a:noFill/>
          <a:ln>
            <a:noFill/>
          </a:ln>
        </p:spPr>
        <p:txBody>
          <a:bodyPr spcFirstLastPara="1" wrap="square" lIns="92950" tIns="46475" rIns="92950" bIns="464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Jen-play music</a:t>
            </a:r>
            <a:endParaRPr/>
          </a:p>
          <a:p>
            <a:pPr marL="0" lvl="0" indent="0" algn="l" rtl="0">
              <a:lnSpc>
                <a:spcPct val="100000"/>
              </a:lnSpc>
              <a:spcBef>
                <a:spcPts val="0"/>
              </a:spcBef>
              <a:spcAft>
                <a:spcPts val="0"/>
              </a:spcAft>
              <a:buSzPts val="1400"/>
              <a:buNone/>
            </a:pPr>
            <a:endParaRPr/>
          </a:p>
        </p:txBody>
      </p:sp>
      <p:sp>
        <p:nvSpPr>
          <p:cNvPr id="192" name="Google Shape;192;p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f15ce79cc_1_0: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58" name="Google Shape;258;gcf15ce79cc_1_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f15ce79cc_1_28: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65" name="Google Shape;265;gcf15ce79cc_1_2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f15ce79cc_1_35: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72" name="Google Shape;272;gcf15ce79cc_1_3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f15ce79cc_1_21: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79" name="Google Shape;279;gcf15ce79cc_1_21: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c714659b3b_0_370: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86" name="Google Shape;286;gc714659b3b_0_37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714659b3b_0_382: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15000"/>
              </a:lnSpc>
              <a:spcBef>
                <a:spcPts val="1200"/>
              </a:spcBef>
              <a:spcAft>
                <a:spcPts val="0"/>
              </a:spcAft>
              <a:buClr>
                <a:srgbClr val="3F3F3F"/>
              </a:buClr>
              <a:buSzPts val="2800"/>
              <a:buFont typeface="Arial"/>
              <a:buNone/>
            </a:pPr>
            <a:r>
              <a:rPr lang="en-US" sz="1500">
                <a:latin typeface="Arial"/>
                <a:ea typeface="Arial"/>
                <a:cs typeface="Arial"/>
                <a:sym typeface="Arial"/>
              </a:rPr>
              <a:t>LEAs are to work collaboratively with their community partners to identify the supplemental instruction and support strategies that will be implemented. </a:t>
            </a:r>
            <a:endParaRPr sz="1500">
              <a:latin typeface="Arial"/>
              <a:ea typeface="Arial"/>
              <a:cs typeface="Arial"/>
              <a:sym typeface="Arial"/>
            </a:endParaRPr>
          </a:p>
          <a:p>
            <a:pPr marL="0" lvl="0" indent="0" algn="l" rtl="0">
              <a:lnSpc>
                <a:spcPct val="115000"/>
              </a:lnSpc>
              <a:spcBef>
                <a:spcPts val="1200"/>
              </a:spcBef>
              <a:spcAft>
                <a:spcPts val="0"/>
              </a:spcAft>
              <a:buClr>
                <a:srgbClr val="3F3F3F"/>
              </a:buClr>
              <a:buSzPts val="2800"/>
              <a:buFont typeface="Arial"/>
              <a:buNone/>
            </a:pPr>
            <a:r>
              <a:rPr lang="en-US" sz="1500">
                <a:latin typeface="Arial"/>
                <a:ea typeface="Arial"/>
                <a:cs typeface="Arial"/>
                <a:sym typeface="Arial"/>
              </a:rPr>
              <a:t>LEAs are encouraged to engage, plan, and collaborate on program operation with community partners and expanded learning programs, and to leverage existing behavioral health partnerships and Medi-Cal billing options in the design and implementation of the supplemental instruction and support strategies being provided </a:t>
            </a:r>
            <a:endParaRPr sz="15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500"/>
          </a:p>
        </p:txBody>
      </p:sp>
      <p:sp>
        <p:nvSpPr>
          <p:cNvPr id="293" name="Google Shape;293;gc714659b3b_0_38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f15ce79cc_1_49: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b="1">
              <a:highlight>
                <a:srgbClr val="FFFF00"/>
              </a:highlight>
            </a:endParaRPr>
          </a:p>
        </p:txBody>
      </p:sp>
      <p:sp>
        <p:nvSpPr>
          <p:cNvPr id="300" name="Google Shape;300;gcf15ce79cc_1_4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d0bacaadac_0_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d0bacaadac_0_0: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08" name="Google Shape;308;gd0bacaadac_0_0: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0bacaadac_0_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0bacaadac_0_7: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a:t>Josh</a:t>
            </a:r>
            <a:endParaRPr/>
          </a:p>
        </p:txBody>
      </p:sp>
      <p:sp>
        <p:nvSpPr>
          <p:cNvPr id="316" name="Google Shape;316;gd0bacaadac_0_7: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cd345db03c_1_2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cd345db03c_1_22: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24" name="Google Shape;324;gcd345db03c_1_22: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0bacaadac_0_21: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d0bacaadac_0_21: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a:t>Michael</a:t>
            </a:r>
            <a:endParaRPr/>
          </a:p>
        </p:txBody>
      </p:sp>
      <p:sp>
        <p:nvSpPr>
          <p:cNvPr id="199" name="Google Shape;199;gd0bacaadac_0_21: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24151215d_1_14: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d24151215d_1_14: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32" name="Google Shape;332;gd24151215d_1_14: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24151215d_1_4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d24151215d_1_40: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40" name="Google Shape;340;gd24151215d_1_40: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d24151215d_1_4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d24151215d_1_49: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48" name="Google Shape;348;gd24151215d_1_49: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24151215d_1_5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d24151215d_1_58: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56" name="Google Shape;356;gd24151215d_1_58: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24151215d_1_7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d24151215d_1_75: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64" name="Google Shape;364;gd24151215d_1_75: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d0bacaadac_0_4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d0bacaadac_0_49: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a:t>Michael </a:t>
            </a:r>
            <a:endParaRPr/>
          </a:p>
        </p:txBody>
      </p:sp>
      <p:sp>
        <p:nvSpPr>
          <p:cNvPr id="372" name="Google Shape;372;gd0bacaadac_0_49: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cd345db03c_2_1: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cd345db03c_2_1: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97" name="Google Shape;397;gcd345db03c_2_1: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cf15ce79cc_1_8: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403" name="Google Shape;403;gcf15ce79cc_1_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53: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411" name="Google Shape;411;p53: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0bacaadac_3_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0bacaadac_3_0: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a:t>Michael </a:t>
            </a:r>
            <a:endParaRPr/>
          </a:p>
        </p:txBody>
      </p:sp>
      <p:sp>
        <p:nvSpPr>
          <p:cNvPr id="207" name="Google Shape;207;gd0bacaadac_3_0: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0bacaadac_0_2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0bacaadac_0_28: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a:t>Stephanie</a:t>
            </a:r>
            <a:endParaRPr/>
          </a:p>
        </p:txBody>
      </p:sp>
      <p:sp>
        <p:nvSpPr>
          <p:cNvPr id="215" name="Google Shape;215;gd0bacaadac_0_28: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714659b3b_0_352: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Josh</a:t>
            </a:r>
            <a:endParaRPr/>
          </a:p>
        </p:txBody>
      </p:sp>
      <p:sp>
        <p:nvSpPr>
          <p:cNvPr id="223" name="Google Shape;223;gc714659b3b_0_35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c714659b3b_0_358: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Clr>
                <a:srgbClr val="000000"/>
              </a:buClr>
              <a:buSzPts val="1400"/>
              <a:buFont typeface="Arial"/>
              <a:buNone/>
            </a:pPr>
            <a:endParaRPr/>
          </a:p>
          <a:p>
            <a:pPr marL="0" marR="76200" lvl="0" indent="0" algn="l" rtl="0">
              <a:lnSpc>
                <a:spcPct val="100000"/>
              </a:lnSpc>
              <a:spcBef>
                <a:spcPts val="200"/>
              </a:spcBef>
              <a:spcAft>
                <a:spcPts val="1400"/>
              </a:spcAft>
              <a:buSzPts val="1100"/>
              <a:buNone/>
            </a:pPr>
            <a:endParaRPr/>
          </a:p>
        </p:txBody>
      </p:sp>
      <p:sp>
        <p:nvSpPr>
          <p:cNvPr id="230" name="Google Shape;230;gc714659b3b_0_35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cd345db03c_1_16: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marR="76200" lvl="0" indent="0" algn="l" rtl="0">
              <a:lnSpc>
                <a:spcPct val="100000"/>
              </a:lnSpc>
              <a:spcBef>
                <a:spcPts val="200"/>
              </a:spcBef>
              <a:spcAft>
                <a:spcPts val="1400"/>
              </a:spcAft>
              <a:buSzPts val="1100"/>
              <a:buNone/>
            </a:pPr>
            <a:endParaRPr/>
          </a:p>
        </p:txBody>
      </p:sp>
      <p:sp>
        <p:nvSpPr>
          <p:cNvPr id="237" name="Google Shape;237;gcd345db03c_1_16: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cf15ce79cc_1_57: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244" name="Google Shape;244;gcf15ce79cc_1_5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c714659b3b_0_364:notes"/>
          <p:cNvSpPr txBox="1">
            <a:spLocks noGrp="1"/>
          </p:cNvSpPr>
          <p:nvPr>
            <p:ph type="body" idx="1"/>
          </p:nvPr>
        </p:nvSpPr>
        <p:spPr>
          <a:xfrm>
            <a:off x="698500" y="4467780"/>
            <a:ext cx="55878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51" name="Google Shape;251;gc714659b3b_0_364: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Option 3" type="title">
  <p:cSld name="TITLE">
    <p:spTree>
      <p:nvGrpSpPr>
        <p:cNvPr id="1" name="Shape 18"/>
        <p:cNvGrpSpPr/>
        <p:nvPr/>
      </p:nvGrpSpPr>
      <p:grpSpPr>
        <a:xfrm>
          <a:off x="0" y="0"/>
          <a:ext cx="0" cy="0"/>
          <a:chOff x="0" y="0"/>
          <a:chExt cx="0" cy="0"/>
        </a:xfrm>
      </p:grpSpPr>
      <p:sp>
        <p:nvSpPr>
          <p:cNvPr id="19" name="Google Shape;19;p43"/>
          <p:cNvSpPr/>
          <p:nvPr/>
        </p:nvSpPr>
        <p:spPr>
          <a:xfrm>
            <a:off x="0" y="0"/>
            <a:ext cx="1886297" cy="6334316"/>
          </a:xfrm>
          <a:prstGeom prst="rect">
            <a:avLst/>
          </a:prstGeom>
          <a:solidFill>
            <a:srgbClr val="D2DBE2"/>
          </a:solidFill>
          <a:ln w="15875" cap="flat" cmpd="sng">
            <a:solidFill>
              <a:srgbClr val="D2DBE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 name="Google Shape;20;p43"/>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3"/>
          <p:cNvSpPr txBox="1">
            <a:spLocks noGrp="1"/>
          </p:cNvSpPr>
          <p:nvPr>
            <p:ph type="ctrTitle"/>
          </p:nvPr>
        </p:nvSpPr>
        <p:spPr>
          <a:xfrm>
            <a:off x="2485502" y="758952"/>
            <a:ext cx="9152313"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3"/>
          <p:cNvSpPr txBox="1">
            <a:spLocks noGrp="1"/>
          </p:cNvSpPr>
          <p:nvPr>
            <p:ph type="subTitle" idx="1"/>
          </p:nvPr>
        </p:nvSpPr>
        <p:spPr>
          <a:xfrm>
            <a:off x="2485501" y="4455621"/>
            <a:ext cx="9155085"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Clr>
                <a:srgbClr val="3F3F3F"/>
              </a:buClr>
              <a:buSzPts val="2400"/>
              <a:buNone/>
              <a:defRPr sz="2400"/>
            </a:lvl2pPr>
            <a:lvl3pPr lvl="2" algn="ctr">
              <a:lnSpc>
                <a:spcPct val="90000"/>
              </a:lnSpc>
              <a:spcBef>
                <a:spcPts val="400"/>
              </a:spcBef>
              <a:spcAft>
                <a:spcPts val="0"/>
              </a:spcAft>
              <a:buClr>
                <a:srgbClr val="3F3F3F"/>
              </a:buClr>
              <a:buSzPts val="2400"/>
              <a:buNone/>
              <a:defRPr sz="2400"/>
            </a:lvl3pPr>
            <a:lvl4pPr lvl="3" algn="ctr">
              <a:lnSpc>
                <a:spcPct val="90000"/>
              </a:lnSpc>
              <a:spcBef>
                <a:spcPts val="400"/>
              </a:spcBef>
              <a:spcAft>
                <a:spcPts val="0"/>
              </a:spcAft>
              <a:buClr>
                <a:srgbClr val="3F3F3F"/>
              </a:buClr>
              <a:buSzPts val="2000"/>
              <a:buNone/>
              <a:defRPr sz="2000"/>
            </a:lvl4pPr>
            <a:lvl5pPr lvl="4" algn="ctr">
              <a:lnSpc>
                <a:spcPct val="9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23" name="Google Shape;23;p43"/>
          <p:cNvCxnSpPr/>
          <p:nvPr/>
        </p:nvCxnSpPr>
        <p:spPr>
          <a:xfrm>
            <a:off x="2576943" y="4343400"/>
            <a:ext cx="8988371" cy="0"/>
          </a:xfrm>
          <a:prstGeom prst="straightConnector1">
            <a:avLst/>
          </a:prstGeom>
          <a:noFill/>
          <a:ln w="9525" cap="flat" cmpd="sng">
            <a:solidFill>
              <a:srgbClr val="7F7F7F"/>
            </a:solidFill>
            <a:prstDash val="solid"/>
            <a:round/>
            <a:headEnd type="none" w="sm" len="sm"/>
            <a:tailEnd type="none" w="sm" len="sm"/>
          </a:ln>
        </p:spPr>
      </p:cxnSp>
      <p:pic>
        <p:nvPicPr>
          <p:cNvPr id="24" name="Google Shape;24;p43"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25" name="Google Shape;25;p43"/>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43" descr="Official Seal of the California Department of Education"/>
          <p:cNvPicPr preferRelativeResize="0"/>
          <p:nvPr/>
        </p:nvPicPr>
        <p:blipFill rotWithShape="1">
          <a:blip r:embed="rId3">
            <a:alphaModFix/>
          </a:blip>
          <a:srcRect/>
          <a:stretch/>
        </p:blipFill>
        <p:spPr>
          <a:xfrm>
            <a:off x="225192" y="758952"/>
            <a:ext cx="1454150" cy="1454150"/>
          </a:xfrm>
          <a:prstGeom prst="rect">
            <a:avLst/>
          </a:prstGeom>
          <a:noFill/>
          <a:ln>
            <a:noFill/>
          </a:ln>
        </p:spPr>
      </p:pic>
      <p:sp>
        <p:nvSpPr>
          <p:cNvPr id="27" name="Google Shape;27;p43"/>
          <p:cNvSpPr/>
          <p:nvPr/>
        </p:nvSpPr>
        <p:spPr>
          <a:xfrm>
            <a:off x="101367" y="2298827"/>
            <a:ext cx="1701800" cy="6953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70C51"/>
                </a:solidFill>
                <a:latin typeface="Arial"/>
                <a:ea typeface="Arial"/>
                <a:cs typeface="Arial"/>
                <a:sym typeface="Arial"/>
              </a:rPr>
              <a:t>TONY THURMOND</a:t>
            </a:r>
            <a:br>
              <a:rPr lang="en-US" sz="1000" b="1" i="0" u="none" strike="noStrike" cap="none">
                <a:solidFill>
                  <a:srgbClr val="070C51"/>
                </a:solidFill>
                <a:latin typeface="Arial"/>
                <a:ea typeface="Arial"/>
                <a:cs typeface="Arial"/>
                <a:sym typeface="Arial"/>
              </a:rPr>
            </a:br>
            <a:r>
              <a:rPr lang="en-US" sz="1000" b="0" i="0" u="none" strike="noStrike" cap="none">
                <a:solidFill>
                  <a:srgbClr val="070C51"/>
                </a:solidFill>
                <a:latin typeface="Arial"/>
                <a:ea typeface="Arial"/>
                <a:cs typeface="Arial"/>
                <a:sym typeface="Arial"/>
              </a:rPr>
              <a:t>State Superintendent </a:t>
            </a:r>
            <a:br>
              <a:rPr lang="en-US" sz="1000" b="0" i="0" u="none" strike="noStrike" cap="none">
                <a:solidFill>
                  <a:srgbClr val="070C51"/>
                </a:solidFill>
                <a:latin typeface="Arial"/>
                <a:ea typeface="Arial"/>
                <a:cs typeface="Arial"/>
                <a:sym typeface="Arial"/>
              </a:rPr>
            </a:br>
            <a:r>
              <a:rPr lang="en-US" sz="1000" b="0" i="0" u="none" strike="noStrike" cap="none">
                <a:solidFill>
                  <a:srgbClr val="070C51"/>
                </a:solidFill>
                <a:latin typeface="Arial"/>
                <a:ea typeface="Arial"/>
                <a:cs typeface="Arial"/>
                <a:sym typeface="Arial"/>
              </a:rPr>
              <a:t>of Public Instruction</a:t>
            </a:r>
            <a:endParaRPr sz="1000" b="0" i="0" u="none" strike="noStrike" cap="none">
              <a:solidFill>
                <a:schemeClr val="dk2"/>
              </a:solidFill>
              <a:latin typeface="Times"/>
              <a:ea typeface="Times"/>
              <a:cs typeface="Times"/>
              <a:sym typeface="Time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7"/>
        <p:cNvGrpSpPr/>
        <p:nvPr/>
      </p:nvGrpSpPr>
      <p:grpSpPr>
        <a:xfrm>
          <a:off x="0" y="0"/>
          <a:ext cx="0" cy="0"/>
          <a:chOff x="0" y="0"/>
          <a:chExt cx="0" cy="0"/>
        </a:xfrm>
      </p:grpSpPr>
      <p:sp>
        <p:nvSpPr>
          <p:cNvPr id="88" name="Google Shape;88;p67"/>
          <p:cNvSpPr/>
          <p:nvPr/>
        </p:nvSpPr>
        <p:spPr>
          <a:xfrm>
            <a:off x="16" y="0"/>
            <a:ext cx="4050791" cy="6858000"/>
          </a:xfrm>
          <a:prstGeom prst="rect">
            <a:avLst/>
          </a:prstGeom>
          <a:solidFill>
            <a:schemeClr val="accent4">
              <a:lumMod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67"/>
          <p:cNvSpPr/>
          <p:nvPr/>
        </p:nvSpPr>
        <p:spPr>
          <a:xfrm>
            <a:off x="4040071" y="0"/>
            <a:ext cx="64008"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7"/>
          <p:cNvSpPr txBox="1">
            <a:spLocks noGrp="1"/>
          </p:cNvSpPr>
          <p:nvPr>
            <p:ph type="title"/>
          </p:nvPr>
        </p:nvSpPr>
        <p:spPr>
          <a:xfrm>
            <a:off x="282633" y="374073"/>
            <a:ext cx="3507971" cy="250628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7"/>
          <p:cNvSpPr txBox="1">
            <a:spLocks noGrp="1"/>
          </p:cNvSpPr>
          <p:nvPr>
            <p:ph type="body" idx="1"/>
          </p:nvPr>
        </p:nvSpPr>
        <p:spPr>
          <a:xfrm>
            <a:off x="4272741" y="374073"/>
            <a:ext cx="7631083" cy="593113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2" name="Google Shape;92;p67"/>
          <p:cNvSpPr txBox="1">
            <a:spLocks noGrp="1"/>
          </p:cNvSpPr>
          <p:nvPr>
            <p:ph type="body" idx="2"/>
          </p:nvPr>
        </p:nvSpPr>
        <p:spPr>
          <a:xfrm>
            <a:off x="282633" y="2926080"/>
            <a:ext cx="3507971"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FFFFFF"/>
              </a:buClr>
              <a:buSzPts val="1500"/>
              <a:buNone/>
              <a:defRPr sz="1500">
                <a:solidFill>
                  <a:srgbClr val="FFFFFF"/>
                </a:solidFill>
              </a:defRPr>
            </a:lvl1pPr>
            <a:lvl2pPr marL="914400" lvl="1" indent="-228600" algn="l">
              <a:lnSpc>
                <a:spcPct val="90000"/>
              </a:lnSpc>
              <a:spcBef>
                <a:spcPts val="200"/>
              </a:spcBef>
              <a:spcAft>
                <a:spcPts val="0"/>
              </a:spcAft>
              <a:buClr>
                <a:srgbClr val="3F3F3F"/>
              </a:buClr>
              <a:buSzPts val="1200"/>
              <a:buNone/>
              <a:defRPr sz="1200"/>
            </a:lvl2pPr>
            <a:lvl3pPr marL="1371600" lvl="2" indent="-228600" algn="l">
              <a:lnSpc>
                <a:spcPct val="90000"/>
              </a:lnSpc>
              <a:spcBef>
                <a:spcPts val="400"/>
              </a:spcBef>
              <a:spcAft>
                <a:spcPts val="0"/>
              </a:spcAft>
              <a:buClr>
                <a:srgbClr val="3F3F3F"/>
              </a:buClr>
              <a:buSzPts val="1000"/>
              <a:buNone/>
              <a:defRPr sz="1000"/>
            </a:lvl3pPr>
            <a:lvl4pPr marL="1828800" lvl="3" indent="-228600" algn="l">
              <a:lnSpc>
                <a:spcPct val="90000"/>
              </a:lnSpc>
              <a:spcBef>
                <a:spcPts val="400"/>
              </a:spcBef>
              <a:spcAft>
                <a:spcPts val="0"/>
              </a:spcAft>
              <a:buClr>
                <a:srgbClr val="3F3F3F"/>
              </a:buClr>
              <a:buSzPts val="900"/>
              <a:buNone/>
              <a:defRPr sz="900"/>
            </a:lvl4pPr>
            <a:lvl5pPr marL="2286000" lvl="4" indent="-228600" algn="l">
              <a:lnSpc>
                <a:spcPct val="9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3" name="Google Shape;93;p6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7"/>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67"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p6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9" name="Google Shape;99;p68"/>
          <p:cNvSpPr txBox="1">
            <a:spLocks noGrp="1"/>
          </p:cNvSpPr>
          <p:nvPr>
            <p:ph type="body" idx="1"/>
          </p:nvPr>
        </p:nvSpPr>
        <p:spPr>
          <a:xfrm>
            <a:off x="415600" y="1231833"/>
            <a:ext cx="11558800" cy="54180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rgbClr val="3F3F3F"/>
              </a:buClr>
              <a:buSzPts val="1800"/>
              <a:buChar char="●"/>
              <a:defRPr/>
            </a:lvl1pPr>
            <a:lvl2pPr marL="914400" lvl="1" indent="-317500" algn="l">
              <a:lnSpc>
                <a:spcPct val="90000"/>
              </a:lnSpc>
              <a:spcBef>
                <a:spcPts val="2133"/>
              </a:spcBef>
              <a:spcAft>
                <a:spcPts val="0"/>
              </a:spcAft>
              <a:buClr>
                <a:srgbClr val="3F3F3F"/>
              </a:buClr>
              <a:buSzPts val="1400"/>
              <a:buChar char="○"/>
              <a:defRPr/>
            </a:lvl2pPr>
            <a:lvl3pPr marL="1371600" lvl="2" indent="-317500" algn="l">
              <a:lnSpc>
                <a:spcPct val="90000"/>
              </a:lnSpc>
              <a:spcBef>
                <a:spcPts val="2133"/>
              </a:spcBef>
              <a:spcAft>
                <a:spcPts val="0"/>
              </a:spcAft>
              <a:buClr>
                <a:srgbClr val="3F3F3F"/>
              </a:buClr>
              <a:buSzPts val="1400"/>
              <a:buChar char="■"/>
              <a:defRPr sz="2400"/>
            </a:lvl3pPr>
            <a:lvl4pPr marL="1828800" lvl="3" indent="-317500" algn="l">
              <a:lnSpc>
                <a:spcPct val="90000"/>
              </a:lnSpc>
              <a:spcBef>
                <a:spcPts val="2133"/>
              </a:spcBef>
              <a:spcAft>
                <a:spcPts val="0"/>
              </a:spcAft>
              <a:buClr>
                <a:srgbClr val="3F3F3F"/>
              </a:buClr>
              <a:buSzPts val="1400"/>
              <a:buChar char="●"/>
              <a:defRPr/>
            </a:lvl4pPr>
            <a:lvl5pPr marL="2286000" lvl="4" indent="-317500" algn="l">
              <a:lnSpc>
                <a:spcPct val="90000"/>
              </a:lnSpc>
              <a:spcBef>
                <a:spcPts val="2133"/>
              </a:spcBef>
              <a:spcAft>
                <a:spcPts val="0"/>
              </a:spcAft>
              <a:buClr>
                <a:srgbClr val="3F3F3F"/>
              </a:buClr>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100" name="Google Shape;100;p6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1" name="Google Shape;101;p68"/>
          <p:cNvCxnSpPr/>
          <p:nvPr/>
        </p:nvCxnSpPr>
        <p:spPr>
          <a:xfrm>
            <a:off x="524557" y="1231820"/>
            <a:ext cx="10973700" cy="960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gc714659b3b_0_41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c714659b3b_0_414"/>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4" name="Google Shape;114;gc714659b3b_0_41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c714659b3b_0_41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c714659b3b_0_414"/>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7" name="Google Shape;117;gc714659b3b_0_414"/>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8"/>
        <p:cNvGrpSpPr/>
        <p:nvPr/>
      </p:nvGrpSpPr>
      <p:grpSpPr>
        <a:xfrm>
          <a:off x="0" y="0"/>
          <a:ext cx="0" cy="0"/>
          <a:chOff x="0" y="0"/>
          <a:chExt cx="0" cy="0"/>
        </a:xfrm>
      </p:grpSpPr>
      <p:sp>
        <p:nvSpPr>
          <p:cNvPr id="119" name="Google Shape;119;gc714659b3b_0_420"/>
          <p:cNvSpPr/>
          <p:nvPr/>
        </p:nvSpPr>
        <p:spPr>
          <a:xfrm>
            <a:off x="3175" y="6400800"/>
            <a:ext cx="121887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c714659b3b_0_420"/>
          <p:cNvSpPr/>
          <p:nvPr/>
        </p:nvSpPr>
        <p:spPr>
          <a:xfrm>
            <a:off x="15" y="6326003"/>
            <a:ext cx="12188700" cy="63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c714659b3b_0_420"/>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c714659b3b_0_420"/>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Clr>
                <a:srgbClr val="888888"/>
              </a:buClr>
              <a:buSzPts val="1800"/>
              <a:buNone/>
              <a:defRPr sz="1800">
                <a:solidFill>
                  <a:srgbClr val="888888"/>
                </a:solidFill>
              </a:defRPr>
            </a:lvl2pPr>
            <a:lvl3pPr marL="1371600" lvl="2" indent="-228600" algn="l">
              <a:lnSpc>
                <a:spcPct val="90000"/>
              </a:lnSpc>
              <a:spcBef>
                <a:spcPts val="400"/>
              </a:spcBef>
              <a:spcAft>
                <a:spcPts val="0"/>
              </a:spcAft>
              <a:buClr>
                <a:srgbClr val="888888"/>
              </a:buClr>
              <a:buSzPts val="1600"/>
              <a:buNone/>
              <a:defRPr sz="1600">
                <a:solidFill>
                  <a:srgbClr val="888888"/>
                </a:solidFill>
              </a:defRPr>
            </a:lvl3pPr>
            <a:lvl4pPr marL="1828800" lvl="3" indent="-228600" algn="l">
              <a:lnSpc>
                <a:spcPct val="90000"/>
              </a:lnSpc>
              <a:spcBef>
                <a:spcPts val="400"/>
              </a:spcBef>
              <a:spcAft>
                <a:spcPts val="0"/>
              </a:spcAft>
              <a:buClr>
                <a:srgbClr val="888888"/>
              </a:buClr>
              <a:buSzPts val="1400"/>
              <a:buNone/>
              <a:defRPr sz="1400">
                <a:solidFill>
                  <a:srgbClr val="888888"/>
                </a:solidFill>
              </a:defRPr>
            </a:lvl4pPr>
            <a:lvl5pPr marL="2286000" lvl="4" indent="-228600" algn="l">
              <a:lnSpc>
                <a:spcPct val="9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23" name="Google Shape;123;gc714659b3b_0_42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c714659b3b_0_42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c714659b3b_0_420"/>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6" name="Google Shape;126;gc714659b3b_0_420"/>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27" name="Google Shape;127;gc714659b3b_0_420"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Option 3" type="title">
  <p:cSld name="TITLE">
    <p:spTree>
      <p:nvGrpSpPr>
        <p:cNvPr id="1" name="Shape 128"/>
        <p:cNvGrpSpPr/>
        <p:nvPr/>
      </p:nvGrpSpPr>
      <p:grpSpPr>
        <a:xfrm>
          <a:off x="0" y="0"/>
          <a:ext cx="0" cy="0"/>
          <a:chOff x="0" y="0"/>
          <a:chExt cx="0" cy="0"/>
        </a:xfrm>
      </p:grpSpPr>
      <p:sp>
        <p:nvSpPr>
          <p:cNvPr id="129" name="Google Shape;129;gc714659b3b_0_404"/>
          <p:cNvSpPr/>
          <p:nvPr/>
        </p:nvSpPr>
        <p:spPr>
          <a:xfrm>
            <a:off x="0" y="0"/>
            <a:ext cx="1886400" cy="6334200"/>
          </a:xfrm>
          <a:prstGeom prst="rect">
            <a:avLst/>
          </a:prstGeom>
          <a:solidFill>
            <a:srgbClr val="D2DBE2"/>
          </a:solidFill>
          <a:ln w="15875" cap="flat" cmpd="sng">
            <a:solidFill>
              <a:srgbClr val="D2DBE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gc714659b3b_0_404"/>
          <p:cNvSpPr/>
          <p:nvPr/>
        </p:nvSpPr>
        <p:spPr>
          <a:xfrm>
            <a:off x="3175" y="6400800"/>
            <a:ext cx="121887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c714659b3b_0_404"/>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c714659b3b_0_404"/>
          <p:cNvSpPr txBox="1">
            <a:spLocks noGrp="1"/>
          </p:cNvSpPr>
          <p:nvPr>
            <p:ph type="subTitle" idx="1"/>
          </p:nvPr>
        </p:nvSpPr>
        <p:spPr>
          <a:xfrm>
            <a:off x="2485501" y="4455621"/>
            <a:ext cx="91551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Clr>
                <a:srgbClr val="3F3F3F"/>
              </a:buClr>
              <a:buSzPts val="2400"/>
              <a:buNone/>
              <a:defRPr sz="2400"/>
            </a:lvl2pPr>
            <a:lvl3pPr lvl="2" algn="ctr">
              <a:lnSpc>
                <a:spcPct val="90000"/>
              </a:lnSpc>
              <a:spcBef>
                <a:spcPts val="400"/>
              </a:spcBef>
              <a:spcAft>
                <a:spcPts val="0"/>
              </a:spcAft>
              <a:buClr>
                <a:srgbClr val="3F3F3F"/>
              </a:buClr>
              <a:buSzPts val="2400"/>
              <a:buNone/>
              <a:defRPr sz="2400"/>
            </a:lvl3pPr>
            <a:lvl4pPr lvl="3" algn="ctr">
              <a:lnSpc>
                <a:spcPct val="90000"/>
              </a:lnSpc>
              <a:spcBef>
                <a:spcPts val="400"/>
              </a:spcBef>
              <a:spcAft>
                <a:spcPts val="0"/>
              </a:spcAft>
              <a:buClr>
                <a:srgbClr val="3F3F3F"/>
              </a:buClr>
              <a:buSzPts val="2000"/>
              <a:buNone/>
              <a:defRPr sz="2000"/>
            </a:lvl4pPr>
            <a:lvl5pPr lvl="4" algn="ctr">
              <a:lnSpc>
                <a:spcPct val="9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33" name="Google Shape;133;gc714659b3b_0_404"/>
          <p:cNvCxnSpPr/>
          <p:nvPr/>
        </p:nvCxnSpPr>
        <p:spPr>
          <a:xfrm>
            <a:off x="2576943" y="4343400"/>
            <a:ext cx="8988300" cy="0"/>
          </a:xfrm>
          <a:prstGeom prst="straightConnector1">
            <a:avLst/>
          </a:prstGeom>
          <a:noFill/>
          <a:ln w="9525" cap="flat" cmpd="sng">
            <a:solidFill>
              <a:srgbClr val="7F7F7F"/>
            </a:solidFill>
            <a:prstDash val="solid"/>
            <a:round/>
            <a:headEnd type="none" w="sm" len="sm"/>
            <a:tailEnd type="none" w="sm" len="sm"/>
          </a:ln>
        </p:spPr>
      </p:cxnSp>
      <p:pic>
        <p:nvPicPr>
          <p:cNvPr id="134" name="Google Shape;134;gc714659b3b_0_404"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135" name="Google Shape;135;gc714659b3b_0_404"/>
          <p:cNvSpPr/>
          <p:nvPr/>
        </p:nvSpPr>
        <p:spPr>
          <a:xfrm>
            <a:off x="15" y="6334316"/>
            <a:ext cx="12188700" cy="63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 name="Google Shape;136;gc714659b3b_0_404" descr="Official Seal of the California Department of Education"/>
          <p:cNvPicPr preferRelativeResize="0"/>
          <p:nvPr/>
        </p:nvPicPr>
        <p:blipFill rotWithShape="1">
          <a:blip r:embed="rId3">
            <a:alphaModFix/>
          </a:blip>
          <a:srcRect/>
          <a:stretch/>
        </p:blipFill>
        <p:spPr>
          <a:xfrm>
            <a:off x="225192" y="758952"/>
            <a:ext cx="1454150" cy="1454150"/>
          </a:xfrm>
          <a:prstGeom prst="rect">
            <a:avLst/>
          </a:prstGeom>
          <a:noFill/>
          <a:ln>
            <a:noFill/>
          </a:ln>
        </p:spPr>
      </p:pic>
      <p:sp>
        <p:nvSpPr>
          <p:cNvPr id="137" name="Google Shape;137;gc714659b3b_0_404"/>
          <p:cNvSpPr/>
          <p:nvPr/>
        </p:nvSpPr>
        <p:spPr>
          <a:xfrm>
            <a:off x="101367" y="2298827"/>
            <a:ext cx="1701900" cy="6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70C51"/>
                </a:solidFill>
                <a:latin typeface="Arial"/>
                <a:ea typeface="Arial"/>
                <a:cs typeface="Arial"/>
                <a:sym typeface="Arial"/>
              </a:rPr>
              <a:t>TONY THURMOND</a:t>
            </a:r>
            <a:br>
              <a:rPr lang="en-US" sz="1000" b="1" i="0" u="none" strike="noStrike" cap="none">
                <a:solidFill>
                  <a:srgbClr val="070C51"/>
                </a:solidFill>
                <a:latin typeface="Arial"/>
                <a:ea typeface="Arial"/>
                <a:cs typeface="Arial"/>
                <a:sym typeface="Arial"/>
              </a:rPr>
            </a:br>
            <a:r>
              <a:rPr lang="en-US" sz="1000" b="0" i="0" u="none" strike="noStrike" cap="none">
                <a:solidFill>
                  <a:srgbClr val="070C51"/>
                </a:solidFill>
                <a:latin typeface="Arial"/>
                <a:ea typeface="Arial"/>
                <a:cs typeface="Arial"/>
                <a:sym typeface="Arial"/>
              </a:rPr>
              <a:t>State Superintendent </a:t>
            </a:r>
            <a:br>
              <a:rPr lang="en-US" sz="1000" b="0" i="0" u="none" strike="noStrike" cap="none">
                <a:solidFill>
                  <a:srgbClr val="070C51"/>
                </a:solidFill>
                <a:latin typeface="Arial"/>
                <a:ea typeface="Arial"/>
                <a:cs typeface="Arial"/>
                <a:sym typeface="Arial"/>
              </a:rPr>
            </a:br>
            <a:r>
              <a:rPr lang="en-US" sz="1000" b="0" i="0" u="none" strike="noStrike" cap="none">
                <a:solidFill>
                  <a:srgbClr val="070C51"/>
                </a:solidFill>
                <a:latin typeface="Arial"/>
                <a:ea typeface="Arial"/>
                <a:cs typeface="Arial"/>
                <a:sym typeface="Arial"/>
              </a:rPr>
              <a:t>of Public Instruction</a:t>
            </a:r>
            <a:endParaRPr sz="1000" b="0" i="0" u="none" strike="noStrike" cap="none">
              <a:solidFill>
                <a:schemeClr val="dk2"/>
              </a:solidFill>
              <a:latin typeface="Times"/>
              <a:ea typeface="Times"/>
              <a:cs typeface="Times"/>
              <a:sym typeface="Time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Side-by-Side" type="twoObj">
  <p:cSld name="TWO_OBJECTS">
    <p:spTree>
      <p:nvGrpSpPr>
        <p:cNvPr id="1" name="Shape 138"/>
        <p:cNvGrpSpPr/>
        <p:nvPr/>
      </p:nvGrpSpPr>
      <p:grpSpPr>
        <a:xfrm>
          <a:off x="0" y="0"/>
          <a:ext cx="0" cy="0"/>
          <a:chOff x="0" y="0"/>
          <a:chExt cx="0" cy="0"/>
        </a:xfrm>
      </p:grpSpPr>
      <p:sp>
        <p:nvSpPr>
          <p:cNvPr id="139" name="Google Shape;139;gc714659b3b_0_43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c714659b3b_0_430"/>
          <p:cNvSpPr txBox="1">
            <a:spLocks noGrp="1"/>
          </p:cNvSpPr>
          <p:nvPr>
            <p:ph type="body" idx="1"/>
          </p:nvPr>
        </p:nvSpPr>
        <p:spPr>
          <a:xfrm>
            <a:off x="1097278" y="1845733"/>
            <a:ext cx="4937700" cy="4388700"/>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200"/>
              </a:spcBef>
              <a:spcAft>
                <a:spcPts val="0"/>
              </a:spcAft>
              <a:buClr>
                <a:srgbClr val="3F3F3F"/>
              </a:buClr>
              <a:buSzPts val="2800"/>
              <a:buChar char="•"/>
              <a:defRPr/>
            </a:lvl1pPr>
            <a:lvl2pPr marL="914400" lvl="1" indent="-381000" algn="l">
              <a:lnSpc>
                <a:spcPct val="90000"/>
              </a:lnSpc>
              <a:spcBef>
                <a:spcPts val="200"/>
              </a:spcBef>
              <a:spcAft>
                <a:spcPts val="0"/>
              </a:spcAft>
              <a:buClr>
                <a:srgbClr val="3F3F3F"/>
              </a:buClr>
              <a:buSzPts val="2400"/>
              <a:buChar char="◦"/>
              <a:defRPr/>
            </a:lvl2pPr>
            <a:lvl3pPr marL="1371600" lvl="2" indent="-381000" algn="l">
              <a:lnSpc>
                <a:spcPct val="90000"/>
              </a:lnSpc>
              <a:spcBef>
                <a:spcPts val="400"/>
              </a:spcBef>
              <a:spcAft>
                <a:spcPts val="0"/>
              </a:spcAft>
              <a:buClr>
                <a:srgbClr val="3F3F3F"/>
              </a:buClr>
              <a:buSzPts val="2400"/>
              <a:buChar char="◦"/>
              <a:defRPr/>
            </a:lvl3pPr>
            <a:lvl4pPr marL="1828800" lvl="3" indent="-381000" algn="l">
              <a:lnSpc>
                <a:spcPct val="90000"/>
              </a:lnSpc>
              <a:spcBef>
                <a:spcPts val="400"/>
              </a:spcBef>
              <a:spcAft>
                <a:spcPts val="0"/>
              </a:spcAft>
              <a:buClr>
                <a:srgbClr val="3F3F3F"/>
              </a:buClr>
              <a:buSzPts val="2400"/>
              <a:buChar char="◦"/>
              <a:defRPr/>
            </a:lvl4pPr>
            <a:lvl5pPr marL="2286000" lvl="4" indent="-381000" algn="l">
              <a:lnSpc>
                <a:spcPct val="90000"/>
              </a:lnSpc>
              <a:spcBef>
                <a:spcPts val="400"/>
              </a:spcBef>
              <a:spcAft>
                <a:spcPts val="0"/>
              </a:spcAft>
              <a:buClr>
                <a:srgbClr val="3F3F3F"/>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1" name="Google Shape;141;gc714659b3b_0_430"/>
          <p:cNvSpPr txBox="1">
            <a:spLocks noGrp="1"/>
          </p:cNvSpPr>
          <p:nvPr>
            <p:ph type="body" idx="2"/>
          </p:nvPr>
        </p:nvSpPr>
        <p:spPr>
          <a:xfrm>
            <a:off x="6217920" y="1845734"/>
            <a:ext cx="4937700" cy="43887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2" name="Google Shape;142;gc714659b3b_0_43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c714659b3b_0_43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c714659b3b_0_430"/>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5" name="Google Shape;145;gc714659b3b_0_430"/>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Option 1">
  <p:cSld name="Title Slide Option 1">
    <p:spTree>
      <p:nvGrpSpPr>
        <p:cNvPr id="1" name="Shape 146"/>
        <p:cNvGrpSpPr/>
        <p:nvPr/>
      </p:nvGrpSpPr>
      <p:grpSpPr>
        <a:xfrm>
          <a:off x="0" y="0"/>
          <a:ext cx="0" cy="0"/>
          <a:chOff x="0" y="0"/>
          <a:chExt cx="0" cy="0"/>
        </a:xfrm>
      </p:grpSpPr>
      <p:sp>
        <p:nvSpPr>
          <p:cNvPr id="147" name="Google Shape;147;gc714659b3b_0_437"/>
          <p:cNvSpPr/>
          <p:nvPr/>
        </p:nvSpPr>
        <p:spPr>
          <a:xfrm>
            <a:off x="3175" y="6418741"/>
            <a:ext cx="121887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c714659b3b_0_437"/>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c714659b3b_0_437"/>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Clr>
                <a:srgbClr val="3F3F3F"/>
              </a:buClr>
              <a:buSzPts val="2400"/>
              <a:buNone/>
              <a:defRPr sz="2400"/>
            </a:lvl2pPr>
            <a:lvl3pPr lvl="2" algn="ctr">
              <a:lnSpc>
                <a:spcPct val="90000"/>
              </a:lnSpc>
              <a:spcBef>
                <a:spcPts val="400"/>
              </a:spcBef>
              <a:spcAft>
                <a:spcPts val="0"/>
              </a:spcAft>
              <a:buClr>
                <a:srgbClr val="3F3F3F"/>
              </a:buClr>
              <a:buSzPts val="2400"/>
              <a:buNone/>
              <a:defRPr sz="2400"/>
            </a:lvl3pPr>
            <a:lvl4pPr lvl="3" algn="ctr">
              <a:lnSpc>
                <a:spcPct val="90000"/>
              </a:lnSpc>
              <a:spcBef>
                <a:spcPts val="400"/>
              </a:spcBef>
              <a:spcAft>
                <a:spcPts val="0"/>
              </a:spcAft>
              <a:buClr>
                <a:srgbClr val="3F3F3F"/>
              </a:buClr>
              <a:buSzPts val="2000"/>
              <a:buNone/>
              <a:defRPr sz="2000"/>
            </a:lvl4pPr>
            <a:lvl5pPr lvl="4" algn="ctr">
              <a:lnSpc>
                <a:spcPct val="9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50" name="Google Shape;150;gc714659b3b_0_437"/>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51" name="Google Shape;151;gc714659b3b_0_437"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152" name="Google Shape;152;gc714659b3b_0_437"/>
          <p:cNvSpPr/>
          <p:nvPr/>
        </p:nvSpPr>
        <p:spPr>
          <a:xfrm>
            <a:off x="0" y="6350966"/>
            <a:ext cx="12188700" cy="63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c714659b3b_0_437"/>
          <p:cNvSpPr/>
          <p:nvPr/>
        </p:nvSpPr>
        <p:spPr>
          <a:xfrm>
            <a:off x="1097280" y="6506339"/>
            <a:ext cx="99858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100"/>
              <a:buFont typeface="Arial"/>
              <a:buNone/>
            </a:pPr>
            <a:r>
              <a:rPr lang="en-US" sz="1100" b="1" i="0" u="none" strike="noStrike" cap="none">
                <a:solidFill>
                  <a:schemeClr val="lt1"/>
                </a:solidFill>
                <a:latin typeface="Arial"/>
                <a:ea typeface="Arial"/>
                <a:cs typeface="Arial"/>
                <a:sym typeface="Arial"/>
              </a:rPr>
              <a:t>Tony Thurmond, </a:t>
            </a:r>
            <a:r>
              <a:rPr lang="en-US" sz="1100" b="0" i="0" u="none" strike="noStrike" cap="none">
                <a:solidFill>
                  <a:schemeClr val="lt1"/>
                </a:solidFill>
                <a:latin typeface="Arial"/>
                <a:ea typeface="Arial"/>
                <a:cs typeface="Arial"/>
                <a:sym typeface="Arial"/>
              </a:rPr>
              <a:t>State Superintendent of Public Instruction				        California Department of Education</a:t>
            </a:r>
            <a:endParaRP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Option 2">
  <p:cSld name="Title Slide Option 2">
    <p:spTree>
      <p:nvGrpSpPr>
        <p:cNvPr id="1" name="Shape 154"/>
        <p:cNvGrpSpPr/>
        <p:nvPr/>
      </p:nvGrpSpPr>
      <p:grpSpPr>
        <a:xfrm>
          <a:off x="0" y="0"/>
          <a:ext cx="0" cy="0"/>
          <a:chOff x="0" y="0"/>
          <a:chExt cx="0" cy="0"/>
        </a:xfrm>
      </p:grpSpPr>
      <p:sp>
        <p:nvSpPr>
          <p:cNvPr id="155" name="Google Shape;155;gc714659b3b_0_445"/>
          <p:cNvSpPr/>
          <p:nvPr/>
        </p:nvSpPr>
        <p:spPr>
          <a:xfrm>
            <a:off x="3175" y="6400800"/>
            <a:ext cx="121887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c714659b3b_0_445"/>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c714659b3b_0_445"/>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Clr>
                <a:srgbClr val="3F3F3F"/>
              </a:buClr>
              <a:buSzPts val="2400"/>
              <a:buNone/>
              <a:defRPr sz="2400"/>
            </a:lvl2pPr>
            <a:lvl3pPr lvl="2" algn="ctr">
              <a:lnSpc>
                <a:spcPct val="90000"/>
              </a:lnSpc>
              <a:spcBef>
                <a:spcPts val="400"/>
              </a:spcBef>
              <a:spcAft>
                <a:spcPts val="0"/>
              </a:spcAft>
              <a:buClr>
                <a:srgbClr val="3F3F3F"/>
              </a:buClr>
              <a:buSzPts val="2400"/>
              <a:buNone/>
              <a:defRPr sz="2400"/>
            </a:lvl3pPr>
            <a:lvl4pPr lvl="3" algn="ctr">
              <a:lnSpc>
                <a:spcPct val="90000"/>
              </a:lnSpc>
              <a:spcBef>
                <a:spcPts val="400"/>
              </a:spcBef>
              <a:spcAft>
                <a:spcPts val="0"/>
              </a:spcAft>
              <a:buClr>
                <a:srgbClr val="3F3F3F"/>
              </a:buClr>
              <a:buSzPts val="2000"/>
              <a:buNone/>
              <a:defRPr sz="2000"/>
            </a:lvl4pPr>
            <a:lvl5pPr lvl="4" algn="ctr">
              <a:lnSpc>
                <a:spcPct val="9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58" name="Google Shape;158;gc714659b3b_0_445"/>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59" name="Google Shape;159;gc714659b3b_0_445"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pic>
        <p:nvPicPr>
          <p:cNvPr id="160" name="Google Shape;160;gc714659b3b_0_445"/>
          <p:cNvPicPr preferRelativeResize="0"/>
          <p:nvPr/>
        </p:nvPicPr>
        <p:blipFill rotWithShape="1">
          <a:blip r:embed="rId3">
            <a:alphaModFix/>
          </a:blip>
          <a:srcRect l="4671"/>
          <a:stretch/>
        </p:blipFill>
        <p:spPr>
          <a:xfrm>
            <a:off x="440575" y="5685855"/>
            <a:ext cx="3333404" cy="666750"/>
          </a:xfrm>
          <a:prstGeom prst="rect">
            <a:avLst/>
          </a:prstGeom>
          <a:noFill/>
          <a:ln>
            <a:noFill/>
          </a:ln>
        </p:spPr>
      </p:pic>
      <p:sp>
        <p:nvSpPr>
          <p:cNvPr id="161" name="Google Shape;161;gc714659b3b_0_445"/>
          <p:cNvSpPr/>
          <p:nvPr/>
        </p:nvSpPr>
        <p:spPr>
          <a:xfrm>
            <a:off x="15" y="6342629"/>
            <a:ext cx="12188700" cy="63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c714659b3b_0_445"/>
          <p:cNvSpPr/>
          <p:nvPr/>
        </p:nvSpPr>
        <p:spPr>
          <a:xfrm>
            <a:off x="440575" y="6498595"/>
            <a:ext cx="106425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100"/>
              <a:buFont typeface="Arial"/>
              <a:buNone/>
            </a:pPr>
            <a:r>
              <a:rPr lang="en-US" sz="1100" b="0" i="0" u="none" strike="noStrike" cap="none">
                <a:solidFill>
                  <a:schemeClr val="lt1"/>
                </a:solidFill>
                <a:latin typeface="Arial"/>
                <a:ea typeface="Arial"/>
                <a:cs typeface="Arial"/>
                <a:sym typeface="Arial"/>
              </a:rPr>
              <a:t>Tony Thurmond, State Superintendent of Public Instruction</a:t>
            </a:r>
            <a:endParaRP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Above and Below">
  <p:cSld name="Two Content Above and Below">
    <p:spTree>
      <p:nvGrpSpPr>
        <p:cNvPr id="1" name="Shape 163"/>
        <p:cNvGrpSpPr/>
        <p:nvPr/>
      </p:nvGrpSpPr>
      <p:grpSpPr>
        <a:xfrm>
          <a:off x="0" y="0"/>
          <a:ext cx="0" cy="0"/>
          <a:chOff x="0" y="0"/>
          <a:chExt cx="0" cy="0"/>
        </a:xfrm>
      </p:grpSpPr>
      <p:sp>
        <p:nvSpPr>
          <p:cNvPr id="164" name="Google Shape;164;gc714659b3b_0_45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c714659b3b_0_454"/>
          <p:cNvSpPr txBox="1">
            <a:spLocks noGrp="1"/>
          </p:cNvSpPr>
          <p:nvPr>
            <p:ph type="body" idx="1"/>
          </p:nvPr>
        </p:nvSpPr>
        <p:spPr>
          <a:xfrm>
            <a:off x="1097278" y="1845734"/>
            <a:ext cx="10058400" cy="2144400"/>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200"/>
              </a:spcBef>
              <a:spcAft>
                <a:spcPts val="0"/>
              </a:spcAft>
              <a:buClr>
                <a:srgbClr val="3F3F3F"/>
              </a:buClr>
              <a:buSzPts val="2800"/>
              <a:buChar char="•"/>
              <a:defRPr/>
            </a:lvl1pPr>
            <a:lvl2pPr marL="914400" lvl="1" indent="-381000" algn="l">
              <a:lnSpc>
                <a:spcPct val="90000"/>
              </a:lnSpc>
              <a:spcBef>
                <a:spcPts val="200"/>
              </a:spcBef>
              <a:spcAft>
                <a:spcPts val="0"/>
              </a:spcAft>
              <a:buClr>
                <a:srgbClr val="3F3F3F"/>
              </a:buClr>
              <a:buSzPts val="2400"/>
              <a:buChar char="◦"/>
              <a:defRPr/>
            </a:lvl2pPr>
            <a:lvl3pPr marL="1371600" lvl="2" indent="-381000" algn="l">
              <a:lnSpc>
                <a:spcPct val="90000"/>
              </a:lnSpc>
              <a:spcBef>
                <a:spcPts val="400"/>
              </a:spcBef>
              <a:spcAft>
                <a:spcPts val="0"/>
              </a:spcAft>
              <a:buClr>
                <a:srgbClr val="3F3F3F"/>
              </a:buClr>
              <a:buSzPts val="2400"/>
              <a:buChar char="◦"/>
              <a:defRPr/>
            </a:lvl3pPr>
            <a:lvl4pPr marL="1828800" lvl="3" indent="-381000" algn="l">
              <a:lnSpc>
                <a:spcPct val="90000"/>
              </a:lnSpc>
              <a:spcBef>
                <a:spcPts val="400"/>
              </a:spcBef>
              <a:spcAft>
                <a:spcPts val="0"/>
              </a:spcAft>
              <a:buClr>
                <a:srgbClr val="3F3F3F"/>
              </a:buClr>
              <a:buSzPts val="2400"/>
              <a:buChar char="◦"/>
              <a:defRPr/>
            </a:lvl4pPr>
            <a:lvl5pPr marL="2286000" lvl="4" indent="-381000" algn="l">
              <a:lnSpc>
                <a:spcPct val="90000"/>
              </a:lnSpc>
              <a:spcBef>
                <a:spcPts val="400"/>
              </a:spcBef>
              <a:spcAft>
                <a:spcPts val="0"/>
              </a:spcAft>
              <a:buClr>
                <a:srgbClr val="3F3F3F"/>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6" name="Google Shape;166;gc714659b3b_0_454"/>
          <p:cNvSpPr txBox="1">
            <a:spLocks noGrp="1"/>
          </p:cNvSpPr>
          <p:nvPr>
            <p:ph type="body" idx="2"/>
          </p:nvPr>
        </p:nvSpPr>
        <p:spPr>
          <a:xfrm>
            <a:off x="1097278" y="4098483"/>
            <a:ext cx="10058400" cy="21444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7" name="Google Shape;167;gc714659b3b_0_45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c714659b3b_0_45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gc714659b3b_0_454"/>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70" name="Google Shape;170;gc714659b3b_0_454"/>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gc714659b3b_0_47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c714659b3b_0_47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c714659b3b_0_47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c714659b3b_0_470"/>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76" name="Google Shape;176;gc714659b3b_0_470"/>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4"/>
          <p:cNvSpPr txBox="1">
            <a:spLocks noGrp="1"/>
          </p:cNvSpPr>
          <p:nvPr>
            <p:ph type="body" idx="1"/>
          </p:nvPr>
        </p:nvSpPr>
        <p:spPr>
          <a:xfrm>
            <a:off x="1097280" y="1845733"/>
            <a:ext cx="10058400" cy="435556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24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34" name="Google Shape;34;p44"/>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77"/>
        <p:cNvGrpSpPr/>
        <p:nvPr/>
      </p:nvGrpSpPr>
      <p:grpSpPr>
        <a:xfrm>
          <a:off x="0" y="0"/>
          <a:ext cx="0" cy="0"/>
          <a:chOff x="0" y="0"/>
          <a:chExt cx="0" cy="0"/>
        </a:xfrm>
      </p:grpSpPr>
      <p:sp>
        <p:nvSpPr>
          <p:cNvPr id="178" name="Google Shape;178;gcd345db03c_1_5"/>
          <p:cNvSpPr txBox="1">
            <a:spLocks noGrp="1"/>
          </p:cNvSpPr>
          <p:nvPr>
            <p:ph type="title"/>
          </p:nvPr>
        </p:nvSpPr>
        <p:spPr>
          <a:xfrm>
            <a:off x="1097280" y="286603"/>
            <a:ext cx="10058400" cy="1450800"/>
          </a:xfrm>
          <a:prstGeom prst="rect">
            <a:avLst/>
          </a:prstGeom>
        </p:spPr>
        <p:txBody>
          <a:bodyPr spcFirstLastPara="1" wrap="square" lIns="91425" tIns="45700" rIns="91425" bIns="45700" anchor="t" anchorCtr="0">
            <a:norm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gcd345db03c_1_5"/>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lvl1pPr lvl="0">
              <a:buClr>
                <a:srgbClr val="000000"/>
              </a:buClr>
              <a:buSzPts val="1050"/>
              <a:buFont typeface="Arial"/>
              <a:buNone/>
              <a:defRPr/>
            </a:lvl1pPr>
            <a:lvl2pPr lvl="1">
              <a:buClr>
                <a:srgbClr val="000000"/>
              </a:buClr>
              <a:buSzPts val="1050"/>
              <a:buFont typeface="Arial"/>
              <a:buNone/>
              <a:defRPr/>
            </a:lvl2pPr>
            <a:lvl3pPr lvl="2">
              <a:buClr>
                <a:srgbClr val="000000"/>
              </a:buClr>
              <a:buSzPts val="1050"/>
              <a:buFont typeface="Arial"/>
              <a:buNone/>
              <a:defRPr/>
            </a:lvl3pPr>
            <a:lvl4pPr lvl="3">
              <a:buClr>
                <a:srgbClr val="000000"/>
              </a:buClr>
              <a:buSzPts val="1050"/>
              <a:buFont typeface="Arial"/>
              <a:buNone/>
              <a:defRPr/>
            </a:lvl4pPr>
            <a:lvl5pPr lvl="4">
              <a:buClr>
                <a:srgbClr val="000000"/>
              </a:buClr>
              <a:buSzPts val="1050"/>
              <a:buFont typeface="Arial"/>
              <a:buNone/>
              <a:defRPr/>
            </a:lvl5pPr>
            <a:lvl6pPr lvl="5">
              <a:buClr>
                <a:srgbClr val="000000"/>
              </a:buClr>
              <a:buSzPts val="1050"/>
              <a:buFont typeface="Arial"/>
              <a:buNone/>
              <a:defRPr/>
            </a:lvl6pPr>
            <a:lvl7pPr lvl="6">
              <a:buClr>
                <a:srgbClr val="000000"/>
              </a:buClr>
              <a:buSzPts val="1050"/>
              <a:buFont typeface="Arial"/>
              <a:buNone/>
              <a:defRPr/>
            </a:lvl7pPr>
            <a:lvl8pPr lvl="7">
              <a:buClr>
                <a:srgbClr val="000000"/>
              </a:buClr>
              <a:buSzPts val="1050"/>
              <a:buFont typeface="Arial"/>
              <a:buNone/>
              <a:defRPr/>
            </a:lvl8pPr>
            <a:lvl9pPr lvl="8">
              <a:buClr>
                <a:srgbClr val="000000"/>
              </a:buClr>
              <a:buSzPts val="105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80"/>
        <p:cNvGrpSpPr/>
        <p:nvPr/>
      </p:nvGrpSpPr>
      <p:grpSpPr>
        <a:xfrm>
          <a:off x="0" y="0"/>
          <a:ext cx="0" cy="0"/>
          <a:chOff x="0" y="0"/>
          <a:chExt cx="0" cy="0"/>
        </a:xfrm>
      </p:grpSpPr>
      <p:sp>
        <p:nvSpPr>
          <p:cNvPr id="181" name="Google Shape;181;gc714659b3b_0_475"/>
          <p:cNvSpPr/>
          <p:nvPr/>
        </p:nvSpPr>
        <p:spPr>
          <a:xfrm>
            <a:off x="16" y="0"/>
            <a:ext cx="4050900" cy="6858000"/>
          </a:xfrm>
          <a:prstGeom prst="rect">
            <a:avLst/>
          </a:prstGeom>
          <a:solidFill>
            <a:schemeClr val="accent4">
              <a:lumMod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c714659b3b_0_475"/>
          <p:cNvSpPr/>
          <p:nvPr/>
        </p:nvSpPr>
        <p:spPr>
          <a:xfrm>
            <a:off x="4040071" y="0"/>
            <a:ext cx="63900"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c714659b3b_0_475"/>
          <p:cNvSpPr txBox="1">
            <a:spLocks noGrp="1"/>
          </p:cNvSpPr>
          <p:nvPr>
            <p:ph type="title"/>
          </p:nvPr>
        </p:nvSpPr>
        <p:spPr>
          <a:xfrm>
            <a:off x="282633" y="374073"/>
            <a:ext cx="3507900" cy="2506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c714659b3b_0_475"/>
          <p:cNvSpPr txBox="1">
            <a:spLocks noGrp="1"/>
          </p:cNvSpPr>
          <p:nvPr>
            <p:ph type="body" idx="1"/>
          </p:nvPr>
        </p:nvSpPr>
        <p:spPr>
          <a:xfrm>
            <a:off x="4272741" y="374073"/>
            <a:ext cx="7631100" cy="59310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5" name="Google Shape;185;gc714659b3b_0_475"/>
          <p:cNvSpPr txBox="1">
            <a:spLocks noGrp="1"/>
          </p:cNvSpPr>
          <p:nvPr>
            <p:ph type="body" idx="2"/>
          </p:nvPr>
        </p:nvSpPr>
        <p:spPr>
          <a:xfrm>
            <a:off x="282633" y="2926080"/>
            <a:ext cx="3507900" cy="337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FFFFFF"/>
              </a:buClr>
              <a:buSzPts val="1500"/>
              <a:buNone/>
              <a:defRPr sz="1500">
                <a:solidFill>
                  <a:srgbClr val="FFFFFF"/>
                </a:solidFill>
              </a:defRPr>
            </a:lvl1pPr>
            <a:lvl2pPr marL="914400" lvl="1" indent="-228600" algn="l">
              <a:lnSpc>
                <a:spcPct val="90000"/>
              </a:lnSpc>
              <a:spcBef>
                <a:spcPts val="200"/>
              </a:spcBef>
              <a:spcAft>
                <a:spcPts val="0"/>
              </a:spcAft>
              <a:buClr>
                <a:srgbClr val="3F3F3F"/>
              </a:buClr>
              <a:buSzPts val="1200"/>
              <a:buNone/>
              <a:defRPr sz="1200"/>
            </a:lvl2pPr>
            <a:lvl3pPr marL="1371600" lvl="2" indent="-228600" algn="l">
              <a:lnSpc>
                <a:spcPct val="90000"/>
              </a:lnSpc>
              <a:spcBef>
                <a:spcPts val="400"/>
              </a:spcBef>
              <a:spcAft>
                <a:spcPts val="0"/>
              </a:spcAft>
              <a:buClr>
                <a:srgbClr val="3F3F3F"/>
              </a:buClr>
              <a:buSzPts val="1000"/>
              <a:buNone/>
              <a:defRPr sz="1000"/>
            </a:lvl3pPr>
            <a:lvl4pPr marL="1828800" lvl="3" indent="-228600" algn="l">
              <a:lnSpc>
                <a:spcPct val="90000"/>
              </a:lnSpc>
              <a:spcBef>
                <a:spcPts val="400"/>
              </a:spcBef>
              <a:spcAft>
                <a:spcPts val="0"/>
              </a:spcAft>
              <a:buClr>
                <a:srgbClr val="3F3F3F"/>
              </a:buClr>
              <a:buSzPts val="900"/>
              <a:buNone/>
              <a:defRPr sz="900"/>
            </a:lvl4pPr>
            <a:lvl5pPr marL="2286000" lvl="4" indent="-228600" algn="l">
              <a:lnSpc>
                <a:spcPct val="9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86" name="Google Shape;186;gc714659b3b_0_475"/>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c714659b3b_0_475"/>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gc714659b3b_0_475"/>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2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dirty="0"/>
          </a:p>
        </p:txBody>
      </p:sp>
      <p:pic>
        <p:nvPicPr>
          <p:cNvPr id="189" name="Google Shape;189;gc714659b3b_0_475"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5"/>
        <p:cNvGrpSpPr/>
        <p:nvPr/>
      </p:nvGrpSpPr>
      <p:grpSpPr>
        <a:xfrm>
          <a:off x="0" y="0"/>
          <a:ext cx="0" cy="0"/>
          <a:chOff x="0" y="0"/>
          <a:chExt cx="0" cy="0"/>
        </a:xfrm>
      </p:grpSpPr>
      <p:sp>
        <p:nvSpPr>
          <p:cNvPr id="36" name="Google Shape;36;p45"/>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5"/>
          <p:cNvSpPr/>
          <p:nvPr/>
        </p:nvSpPr>
        <p:spPr>
          <a:xfrm>
            <a:off x="15" y="6326003"/>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Clr>
                <a:srgbClr val="888888"/>
              </a:buClr>
              <a:buSzPts val="1800"/>
              <a:buNone/>
              <a:defRPr sz="1800">
                <a:solidFill>
                  <a:srgbClr val="888888"/>
                </a:solidFill>
              </a:defRPr>
            </a:lvl2pPr>
            <a:lvl3pPr marL="1371600" lvl="2" indent="-228600" algn="l">
              <a:lnSpc>
                <a:spcPct val="90000"/>
              </a:lnSpc>
              <a:spcBef>
                <a:spcPts val="400"/>
              </a:spcBef>
              <a:spcAft>
                <a:spcPts val="0"/>
              </a:spcAft>
              <a:buClr>
                <a:srgbClr val="888888"/>
              </a:buClr>
              <a:buSzPts val="1600"/>
              <a:buNone/>
              <a:defRPr sz="1600">
                <a:solidFill>
                  <a:srgbClr val="888888"/>
                </a:solidFill>
              </a:defRPr>
            </a:lvl3pPr>
            <a:lvl4pPr marL="1828800" lvl="3" indent="-228600" algn="l">
              <a:lnSpc>
                <a:spcPct val="90000"/>
              </a:lnSpc>
              <a:spcBef>
                <a:spcPts val="400"/>
              </a:spcBef>
              <a:spcAft>
                <a:spcPts val="0"/>
              </a:spcAft>
              <a:buClr>
                <a:srgbClr val="888888"/>
              </a:buClr>
              <a:buSzPts val="1400"/>
              <a:buNone/>
              <a:defRPr sz="1400">
                <a:solidFill>
                  <a:srgbClr val="888888"/>
                </a:solidFill>
              </a:defRPr>
            </a:lvl4pPr>
            <a:lvl5pPr marL="2286000" lvl="4" indent="-228600" algn="l">
              <a:lnSpc>
                <a:spcPct val="9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0" name="Google Shape;40;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24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43" name="Google Shape;43;p4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4" name="Google Shape;44;p45"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Side-by-Side" type="twoObj">
  <p:cSld name="TWO_OBJECTS">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6"/>
          <p:cNvSpPr txBox="1">
            <a:spLocks noGrp="1"/>
          </p:cNvSpPr>
          <p:nvPr>
            <p:ph type="body" idx="1"/>
          </p:nvPr>
        </p:nvSpPr>
        <p:spPr>
          <a:xfrm>
            <a:off x="1097278" y="1845733"/>
            <a:ext cx="4937760" cy="4388811"/>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200"/>
              </a:spcBef>
              <a:spcAft>
                <a:spcPts val="0"/>
              </a:spcAft>
              <a:buClr>
                <a:srgbClr val="3F3F3F"/>
              </a:buClr>
              <a:buSzPts val="2800"/>
              <a:buChar char="•"/>
              <a:defRPr/>
            </a:lvl1pPr>
            <a:lvl2pPr marL="914400" lvl="1" indent="-381000" algn="l">
              <a:lnSpc>
                <a:spcPct val="90000"/>
              </a:lnSpc>
              <a:spcBef>
                <a:spcPts val="200"/>
              </a:spcBef>
              <a:spcAft>
                <a:spcPts val="0"/>
              </a:spcAft>
              <a:buClr>
                <a:srgbClr val="3F3F3F"/>
              </a:buClr>
              <a:buSzPts val="2400"/>
              <a:buChar char="◦"/>
              <a:defRPr/>
            </a:lvl2pPr>
            <a:lvl3pPr marL="1371600" lvl="2" indent="-381000" algn="l">
              <a:lnSpc>
                <a:spcPct val="90000"/>
              </a:lnSpc>
              <a:spcBef>
                <a:spcPts val="400"/>
              </a:spcBef>
              <a:spcAft>
                <a:spcPts val="0"/>
              </a:spcAft>
              <a:buClr>
                <a:srgbClr val="3F3F3F"/>
              </a:buClr>
              <a:buSzPts val="2400"/>
              <a:buChar char="◦"/>
              <a:defRPr/>
            </a:lvl3pPr>
            <a:lvl4pPr marL="1828800" lvl="3" indent="-381000" algn="l">
              <a:lnSpc>
                <a:spcPct val="90000"/>
              </a:lnSpc>
              <a:spcBef>
                <a:spcPts val="400"/>
              </a:spcBef>
              <a:spcAft>
                <a:spcPts val="0"/>
              </a:spcAft>
              <a:buClr>
                <a:srgbClr val="3F3F3F"/>
              </a:buClr>
              <a:buSzPts val="2400"/>
              <a:buChar char="◦"/>
              <a:defRPr/>
            </a:lvl4pPr>
            <a:lvl5pPr marL="2286000" lvl="4" indent="-381000" algn="l">
              <a:lnSpc>
                <a:spcPct val="90000"/>
              </a:lnSpc>
              <a:spcBef>
                <a:spcPts val="400"/>
              </a:spcBef>
              <a:spcAft>
                <a:spcPts val="0"/>
              </a:spcAft>
              <a:buClr>
                <a:srgbClr val="3F3F3F"/>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46"/>
          <p:cNvSpPr txBox="1">
            <a:spLocks noGrp="1"/>
          </p:cNvSpPr>
          <p:nvPr>
            <p:ph type="body" idx="2"/>
          </p:nvPr>
        </p:nvSpPr>
        <p:spPr>
          <a:xfrm>
            <a:off x="6217920" y="1845734"/>
            <a:ext cx="4937760" cy="438880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p46"/>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Option 1">
  <p:cSld name="Title Slide Option 1">
    <p:spTree>
      <p:nvGrpSpPr>
        <p:cNvPr id="1" name="Shape 53"/>
        <p:cNvGrpSpPr/>
        <p:nvPr/>
      </p:nvGrpSpPr>
      <p:grpSpPr>
        <a:xfrm>
          <a:off x="0" y="0"/>
          <a:ext cx="0" cy="0"/>
          <a:chOff x="0" y="0"/>
          <a:chExt cx="0" cy="0"/>
        </a:xfrm>
      </p:grpSpPr>
      <p:sp>
        <p:nvSpPr>
          <p:cNvPr id="54" name="Google Shape;54;p49"/>
          <p:cNvSpPr/>
          <p:nvPr/>
        </p:nvSpPr>
        <p:spPr>
          <a:xfrm>
            <a:off x="3175" y="6418741"/>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9"/>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9"/>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Clr>
                <a:srgbClr val="3F3F3F"/>
              </a:buClr>
              <a:buSzPts val="2400"/>
              <a:buNone/>
              <a:defRPr sz="2400"/>
            </a:lvl2pPr>
            <a:lvl3pPr lvl="2" algn="ctr">
              <a:lnSpc>
                <a:spcPct val="90000"/>
              </a:lnSpc>
              <a:spcBef>
                <a:spcPts val="400"/>
              </a:spcBef>
              <a:spcAft>
                <a:spcPts val="0"/>
              </a:spcAft>
              <a:buClr>
                <a:srgbClr val="3F3F3F"/>
              </a:buClr>
              <a:buSzPts val="2400"/>
              <a:buNone/>
              <a:defRPr sz="2400"/>
            </a:lvl3pPr>
            <a:lvl4pPr lvl="3" algn="ctr">
              <a:lnSpc>
                <a:spcPct val="90000"/>
              </a:lnSpc>
              <a:spcBef>
                <a:spcPts val="400"/>
              </a:spcBef>
              <a:spcAft>
                <a:spcPts val="0"/>
              </a:spcAft>
              <a:buClr>
                <a:srgbClr val="3F3F3F"/>
              </a:buClr>
              <a:buSzPts val="2000"/>
              <a:buNone/>
              <a:defRPr sz="2000"/>
            </a:lvl4pPr>
            <a:lvl5pPr lvl="4" algn="ctr">
              <a:lnSpc>
                <a:spcPct val="9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7" name="Google Shape;57;p4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8" name="Google Shape;58;p49"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59" name="Google Shape;59;p49"/>
          <p:cNvSpPr/>
          <p:nvPr/>
        </p:nvSpPr>
        <p:spPr>
          <a:xfrm>
            <a:off x="0" y="635096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9"/>
          <p:cNvSpPr/>
          <p:nvPr/>
        </p:nvSpPr>
        <p:spPr>
          <a:xfrm>
            <a:off x="1097280" y="6506339"/>
            <a:ext cx="998589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n-US" sz="1100" b="1" i="0" u="none" strike="noStrike" cap="none">
                <a:solidFill>
                  <a:schemeClr val="lt1"/>
                </a:solidFill>
                <a:latin typeface="Arial"/>
                <a:ea typeface="Arial"/>
                <a:cs typeface="Arial"/>
                <a:sym typeface="Arial"/>
              </a:rPr>
              <a:t>Tony Thurmond, </a:t>
            </a:r>
            <a:r>
              <a:rPr lang="en-US" sz="1100" b="0" i="0" u="none" strike="noStrike" cap="none">
                <a:solidFill>
                  <a:schemeClr val="lt1"/>
                </a:solidFill>
                <a:latin typeface="Arial"/>
                <a:ea typeface="Arial"/>
                <a:cs typeface="Arial"/>
                <a:sym typeface="Arial"/>
              </a:rPr>
              <a:t>State Superintendent of Public Instruction				        California Department of Education</a:t>
            </a:r>
            <a:endParaRP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Option 2">
  <p:cSld name="Title Slide Option 2">
    <p:spTree>
      <p:nvGrpSpPr>
        <p:cNvPr id="1" name="Shape 61"/>
        <p:cNvGrpSpPr/>
        <p:nvPr/>
      </p:nvGrpSpPr>
      <p:grpSpPr>
        <a:xfrm>
          <a:off x="0" y="0"/>
          <a:ext cx="0" cy="0"/>
          <a:chOff x="0" y="0"/>
          <a:chExt cx="0" cy="0"/>
        </a:xfrm>
      </p:grpSpPr>
      <p:sp>
        <p:nvSpPr>
          <p:cNvPr id="62" name="Google Shape;62;p50"/>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0"/>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Clr>
                <a:srgbClr val="3F3F3F"/>
              </a:buClr>
              <a:buSzPts val="2400"/>
              <a:buNone/>
              <a:defRPr sz="2400"/>
            </a:lvl2pPr>
            <a:lvl3pPr lvl="2" algn="ctr">
              <a:lnSpc>
                <a:spcPct val="90000"/>
              </a:lnSpc>
              <a:spcBef>
                <a:spcPts val="400"/>
              </a:spcBef>
              <a:spcAft>
                <a:spcPts val="0"/>
              </a:spcAft>
              <a:buClr>
                <a:srgbClr val="3F3F3F"/>
              </a:buClr>
              <a:buSzPts val="2400"/>
              <a:buNone/>
              <a:defRPr sz="2400"/>
            </a:lvl3pPr>
            <a:lvl4pPr lvl="3" algn="ctr">
              <a:lnSpc>
                <a:spcPct val="90000"/>
              </a:lnSpc>
              <a:spcBef>
                <a:spcPts val="400"/>
              </a:spcBef>
              <a:spcAft>
                <a:spcPts val="0"/>
              </a:spcAft>
              <a:buClr>
                <a:srgbClr val="3F3F3F"/>
              </a:buClr>
              <a:buSzPts val="2000"/>
              <a:buNone/>
              <a:defRPr sz="2000"/>
            </a:lvl4pPr>
            <a:lvl5pPr lvl="4" algn="ctr">
              <a:lnSpc>
                <a:spcPct val="9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65" name="Google Shape;65;p5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66" name="Google Shape;66;p50"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pic>
        <p:nvPicPr>
          <p:cNvPr id="67" name="Google Shape;67;p50"/>
          <p:cNvPicPr preferRelativeResize="0"/>
          <p:nvPr/>
        </p:nvPicPr>
        <p:blipFill rotWithShape="1">
          <a:blip r:embed="rId3">
            <a:alphaModFix/>
          </a:blip>
          <a:srcRect l="4675"/>
          <a:stretch/>
        </p:blipFill>
        <p:spPr>
          <a:xfrm>
            <a:off x="440575" y="5685855"/>
            <a:ext cx="3333404" cy="666750"/>
          </a:xfrm>
          <a:prstGeom prst="rect">
            <a:avLst/>
          </a:prstGeom>
          <a:noFill/>
          <a:ln>
            <a:noFill/>
          </a:ln>
        </p:spPr>
      </p:pic>
      <p:sp>
        <p:nvSpPr>
          <p:cNvPr id="68" name="Google Shape;68;p50"/>
          <p:cNvSpPr/>
          <p:nvPr/>
        </p:nvSpPr>
        <p:spPr>
          <a:xfrm>
            <a:off x="15" y="6342629"/>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50"/>
          <p:cNvSpPr/>
          <p:nvPr/>
        </p:nvSpPr>
        <p:spPr>
          <a:xfrm>
            <a:off x="440575" y="6498595"/>
            <a:ext cx="1064260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n-US" sz="1100" b="0" i="0" u="none" strike="noStrike" cap="none">
                <a:solidFill>
                  <a:schemeClr val="lt1"/>
                </a:solidFill>
                <a:latin typeface="Arial"/>
                <a:ea typeface="Arial"/>
                <a:cs typeface="Arial"/>
                <a:sym typeface="Arial"/>
              </a:rPr>
              <a:t>Tony Thurmond, State Superintendent of Public Instruction</a:t>
            </a:r>
            <a:endParaRP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Above and Below">
  <p:cSld name="Two Content Above and Below">
    <p:spTree>
      <p:nvGrpSpPr>
        <p:cNvPr id="1" name="Shape 70"/>
        <p:cNvGrpSpPr/>
        <p:nvPr/>
      </p:nvGrpSpPr>
      <p:grpSpPr>
        <a:xfrm>
          <a:off x="0" y="0"/>
          <a:ext cx="0" cy="0"/>
          <a:chOff x="0" y="0"/>
          <a:chExt cx="0" cy="0"/>
        </a:xfrm>
      </p:grpSpPr>
      <p:sp>
        <p:nvSpPr>
          <p:cNvPr id="71" name="Google Shape;71;p5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1"/>
          <p:cNvSpPr txBox="1">
            <a:spLocks noGrp="1"/>
          </p:cNvSpPr>
          <p:nvPr>
            <p:ph type="body" idx="1"/>
          </p:nvPr>
        </p:nvSpPr>
        <p:spPr>
          <a:xfrm>
            <a:off x="1097278" y="1845734"/>
            <a:ext cx="10058402" cy="2144375"/>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200"/>
              </a:spcBef>
              <a:spcAft>
                <a:spcPts val="0"/>
              </a:spcAft>
              <a:buClr>
                <a:srgbClr val="3F3F3F"/>
              </a:buClr>
              <a:buSzPts val="2800"/>
              <a:buChar char="•"/>
              <a:defRPr/>
            </a:lvl1pPr>
            <a:lvl2pPr marL="914400" lvl="1" indent="-381000" algn="l">
              <a:lnSpc>
                <a:spcPct val="90000"/>
              </a:lnSpc>
              <a:spcBef>
                <a:spcPts val="200"/>
              </a:spcBef>
              <a:spcAft>
                <a:spcPts val="0"/>
              </a:spcAft>
              <a:buClr>
                <a:srgbClr val="3F3F3F"/>
              </a:buClr>
              <a:buSzPts val="2400"/>
              <a:buChar char="◦"/>
              <a:defRPr/>
            </a:lvl2pPr>
            <a:lvl3pPr marL="1371600" lvl="2" indent="-381000" algn="l">
              <a:lnSpc>
                <a:spcPct val="90000"/>
              </a:lnSpc>
              <a:spcBef>
                <a:spcPts val="400"/>
              </a:spcBef>
              <a:spcAft>
                <a:spcPts val="0"/>
              </a:spcAft>
              <a:buClr>
                <a:srgbClr val="3F3F3F"/>
              </a:buClr>
              <a:buSzPts val="2400"/>
              <a:buChar char="◦"/>
              <a:defRPr/>
            </a:lvl3pPr>
            <a:lvl4pPr marL="1828800" lvl="3" indent="-381000" algn="l">
              <a:lnSpc>
                <a:spcPct val="90000"/>
              </a:lnSpc>
              <a:spcBef>
                <a:spcPts val="400"/>
              </a:spcBef>
              <a:spcAft>
                <a:spcPts val="0"/>
              </a:spcAft>
              <a:buClr>
                <a:srgbClr val="3F3F3F"/>
              </a:buClr>
              <a:buSzPts val="2400"/>
              <a:buChar char="◦"/>
              <a:defRPr/>
            </a:lvl4pPr>
            <a:lvl5pPr marL="2286000" lvl="4" indent="-381000" algn="l">
              <a:lnSpc>
                <a:spcPct val="90000"/>
              </a:lnSpc>
              <a:spcBef>
                <a:spcPts val="400"/>
              </a:spcBef>
              <a:spcAft>
                <a:spcPts val="0"/>
              </a:spcAft>
              <a:buClr>
                <a:srgbClr val="3F3F3F"/>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51"/>
          <p:cNvSpPr txBox="1">
            <a:spLocks noGrp="1"/>
          </p:cNvSpPr>
          <p:nvPr>
            <p:ph type="body" idx="2"/>
          </p:nvPr>
        </p:nvSpPr>
        <p:spPr>
          <a:xfrm>
            <a:off x="1097278" y="4098483"/>
            <a:ext cx="10058402" cy="214437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5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1"/>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51"/>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2"/>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3" name="Google Shape;83;p52"/>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4"/>
        <p:cNvGrpSpPr/>
        <p:nvPr/>
      </p:nvGrpSpPr>
      <p:grpSpPr>
        <a:xfrm>
          <a:off x="0" y="0"/>
          <a:ext cx="0" cy="0"/>
          <a:chOff x="0" y="0"/>
          <a:chExt cx="0" cy="0"/>
        </a:xfrm>
      </p:grpSpPr>
      <p:sp>
        <p:nvSpPr>
          <p:cNvPr id="85" name="Google Shape;85;gcd345db03c_1_8"/>
          <p:cNvSpPr txBox="1">
            <a:spLocks noGrp="1"/>
          </p:cNvSpPr>
          <p:nvPr>
            <p:ph type="title"/>
          </p:nvPr>
        </p:nvSpPr>
        <p:spPr>
          <a:xfrm>
            <a:off x="1097280" y="286603"/>
            <a:ext cx="10058400" cy="1450800"/>
          </a:xfrm>
          <a:prstGeom prst="rect">
            <a:avLst/>
          </a:prstGeom>
        </p:spPr>
        <p:txBody>
          <a:bodyPr spcFirstLastPara="1" wrap="square" lIns="91425" tIns="45700" rIns="91425" bIns="45700" anchor="t" anchorCtr="0">
            <a:norm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gcd345db03c_1_8"/>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lvl1pPr lvl="0">
              <a:buClr>
                <a:srgbClr val="000000"/>
              </a:buClr>
              <a:buSzPts val="1050"/>
              <a:buFont typeface="Arial"/>
              <a:buNone/>
              <a:defRPr/>
            </a:lvl1pPr>
            <a:lvl2pPr lvl="1">
              <a:buClr>
                <a:srgbClr val="000000"/>
              </a:buClr>
              <a:buSzPts val="1050"/>
              <a:buFont typeface="Arial"/>
              <a:buNone/>
              <a:defRPr/>
            </a:lvl2pPr>
            <a:lvl3pPr lvl="2">
              <a:buClr>
                <a:srgbClr val="000000"/>
              </a:buClr>
              <a:buSzPts val="1050"/>
              <a:buFont typeface="Arial"/>
              <a:buNone/>
              <a:defRPr/>
            </a:lvl3pPr>
            <a:lvl4pPr lvl="3">
              <a:buClr>
                <a:srgbClr val="000000"/>
              </a:buClr>
              <a:buSzPts val="1050"/>
              <a:buFont typeface="Arial"/>
              <a:buNone/>
              <a:defRPr/>
            </a:lvl4pPr>
            <a:lvl5pPr lvl="4">
              <a:buClr>
                <a:srgbClr val="000000"/>
              </a:buClr>
              <a:buSzPts val="1050"/>
              <a:buFont typeface="Arial"/>
              <a:buNone/>
              <a:defRPr/>
            </a:lvl5pPr>
            <a:lvl6pPr lvl="5">
              <a:buClr>
                <a:srgbClr val="000000"/>
              </a:buClr>
              <a:buSzPts val="1050"/>
              <a:buFont typeface="Arial"/>
              <a:buNone/>
              <a:defRPr/>
            </a:lvl6pPr>
            <a:lvl7pPr lvl="6">
              <a:buClr>
                <a:srgbClr val="000000"/>
              </a:buClr>
              <a:buSzPts val="1050"/>
              <a:buFont typeface="Arial"/>
              <a:buNone/>
              <a:defRPr/>
            </a:lvl7pPr>
            <a:lvl8pPr lvl="7">
              <a:buClr>
                <a:srgbClr val="000000"/>
              </a:buClr>
              <a:buSzPts val="1050"/>
              <a:buFont typeface="Arial"/>
              <a:buNone/>
              <a:defRPr/>
            </a:lvl8pPr>
            <a:lvl9pPr lvl="8">
              <a:buClr>
                <a:srgbClr val="000000"/>
              </a:buClr>
              <a:buSzPts val="105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p:nvPr/>
        </p:nvSpPr>
        <p:spPr>
          <a:xfrm>
            <a:off x="1" y="6409113"/>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42"/>
          <p:cNvSpPr/>
          <p:nvPr/>
        </p:nvSpPr>
        <p:spPr>
          <a:xfrm>
            <a:off x="15" y="6334316"/>
            <a:ext cx="12191985" cy="66484"/>
          </a:xfrm>
          <a:prstGeom prst="rect">
            <a:avLst/>
          </a:prstGeom>
          <a:solidFill>
            <a:schemeClr val="accent4"/>
          </a:solidFill>
          <a:ln w="15875" cap="flat" cmpd="sng">
            <a:solidFill>
              <a:srgbClr val="8FA2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2"/>
          <p:cNvSpPr txBox="1">
            <a:spLocks noGrp="1"/>
          </p:cNvSpPr>
          <p:nvPr>
            <p:ph type="body" idx="1"/>
          </p:nvPr>
        </p:nvSpPr>
        <p:spPr>
          <a:xfrm>
            <a:off x="1097280" y="1845733"/>
            <a:ext cx="10058400" cy="4355561"/>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2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2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2pPr>
            <a:lvl3pPr marL="1371600" marR="0" lvl="2"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3pPr>
            <a:lvl4pPr marL="1828800" marR="0" lvl="3"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4pPr>
            <a:lvl5pPr marL="2286000" marR="0" lvl="4"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Arial"/>
                <a:ea typeface="Arial"/>
                <a:cs typeface="Arial"/>
                <a:sym typeface="Arial"/>
              </a:defRPr>
            </a:lvl9pPr>
          </a:lstStyle>
          <a:p>
            <a:endParaRPr/>
          </a:p>
        </p:txBody>
      </p:sp>
      <p:sp>
        <p:nvSpPr>
          <p:cNvPr id="14" name="Google Shape;14;p4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4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42"/>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42" descr="The Seal of the California Department of Education"/>
          <p:cNvPicPr preferRelativeResize="0"/>
          <p:nvPr/>
        </p:nvPicPr>
        <p:blipFill rotWithShape="1">
          <a:blip r:embed="rId13">
            <a:alphaModFix/>
          </a:blip>
          <a:srcRect/>
          <a:stretch/>
        </p:blipFill>
        <p:spPr>
          <a:xfrm>
            <a:off x="11167569" y="6435367"/>
            <a:ext cx="406810" cy="4035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gc714659b3b_0_394"/>
          <p:cNvSpPr/>
          <p:nvPr/>
        </p:nvSpPr>
        <p:spPr>
          <a:xfrm>
            <a:off x="1" y="6409113"/>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c714659b3b_0_394"/>
          <p:cNvSpPr/>
          <p:nvPr/>
        </p:nvSpPr>
        <p:spPr>
          <a:xfrm>
            <a:off x="15" y="6334316"/>
            <a:ext cx="12192000" cy="66600"/>
          </a:xfrm>
          <a:prstGeom prst="rect">
            <a:avLst/>
          </a:prstGeom>
          <a:solidFill>
            <a:schemeClr val="accent4"/>
          </a:solidFill>
          <a:ln w="15875" cap="flat" cmpd="sng">
            <a:solidFill>
              <a:srgbClr val="8FA2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c714659b3b_0_39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gc714659b3b_0_394"/>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2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2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2pPr>
            <a:lvl3pPr marL="1371600" marR="0" lvl="2"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3pPr>
            <a:lvl4pPr marL="1828800" marR="0" lvl="3"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4pPr>
            <a:lvl5pPr marL="2286000" marR="0" lvl="4"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Arial"/>
                <a:ea typeface="Arial"/>
                <a:cs typeface="Arial"/>
                <a:sym typeface="Arial"/>
              </a:defRPr>
            </a:lvl9pPr>
          </a:lstStyle>
          <a:p>
            <a:endParaRPr/>
          </a:p>
        </p:txBody>
      </p:sp>
      <p:sp>
        <p:nvSpPr>
          <p:cNvPr id="107" name="Google Shape;107;gc714659b3b_0_39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8" name="Google Shape;108;gc714659b3b_0_39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9" name="Google Shape;109;gc714659b3b_0_394"/>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gc714659b3b_0_394" descr="The Seal of the California Department of Education"/>
          <p:cNvPicPr preferRelativeResize="0"/>
          <p:nvPr/>
        </p:nvPicPr>
        <p:blipFill rotWithShape="1">
          <a:blip r:embed="rId12">
            <a:alphaModFix/>
          </a:blip>
          <a:srcRect/>
          <a:stretch/>
        </p:blipFill>
        <p:spPr>
          <a:xfrm>
            <a:off x="11167569" y="6435367"/>
            <a:ext cx="406810" cy="4035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ls/he/hn/covidreliefgrants.asp"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ls/he/hn/covidgrantsfaqs.asp"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mailto:LCAPReview@cde.ca.gov" TargetMode="Externa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hyperlink" Target="http://www.soldalliance.org/"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https://www.afterschoolnetwork.org/ab86-elo-convening" TargetMode="External"/><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ca.gov/ls/he/hn/covidreliefgrants.asp"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https://www.cde.ca.gov/fg/fo/r14/ipielo20result.asp" TargetMode="External"/><Relationship Id="rId4" Type="http://schemas.openxmlformats.org/officeDocument/2006/relationships/hyperlink" Target="https://www.cde.ca.gov/ls/he/hn/covidgrantsfaqs.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ELOGrants@cde.c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mailto:InPersonGrants@cde.ca.gov" TargetMode="External"/><Relationship Id="rId4" Type="http://schemas.openxmlformats.org/officeDocument/2006/relationships/hyperlink" Target="mailto:CAAR@cde.c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ca.gov/ls/he/hn/covidreliefgrants.asp"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
          <p:cNvSpPr txBox="1">
            <a:spLocks noGrp="1"/>
          </p:cNvSpPr>
          <p:nvPr>
            <p:ph type="ctrTitle"/>
          </p:nvPr>
        </p:nvSpPr>
        <p:spPr>
          <a:xfrm>
            <a:off x="2485502" y="758952"/>
            <a:ext cx="9152313"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6000"/>
              <a:buFont typeface="Arial"/>
              <a:buNone/>
            </a:pPr>
            <a:r>
              <a:rPr lang="en-US" sz="6000"/>
              <a:t>Expanded Learning Opportunities (ELO) Grant </a:t>
            </a:r>
            <a:endParaRPr/>
          </a:p>
        </p:txBody>
      </p:sp>
      <p:sp>
        <p:nvSpPr>
          <p:cNvPr id="195" name="Google Shape;195;p3"/>
          <p:cNvSpPr txBox="1">
            <a:spLocks noGrp="1"/>
          </p:cNvSpPr>
          <p:nvPr>
            <p:ph type="subTitle" idx="1"/>
          </p:nvPr>
        </p:nvSpPr>
        <p:spPr>
          <a:xfrm>
            <a:off x="2485501" y="4455621"/>
            <a:ext cx="9155085"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800"/>
              <a:buNone/>
            </a:pPr>
            <a:r>
              <a:rPr lang="en-US"/>
              <a:t>CALIFORNIA DEPARTMENT OF EDUCATION</a:t>
            </a:r>
            <a:endParaRPr/>
          </a:p>
          <a:p>
            <a:pPr marL="0" lvl="0" indent="0" algn="l" rtl="0">
              <a:lnSpc>
                <a:spcPct val="90000"/>
              </a:lnSpc>
              <a:spcBef>
                <a:spcPts val="1400"/>
              </a:spcBef>
              <a:spcAft>
                <a:spcPts val="0"/>
              </a:spcAft>
              <a:buClr>
                <a:schemeClr val="dk2"/>
              </a:buClr>
              <a:buSzPts val="2800"/>
              <a:buNone/>
            </a:pPr>
            <a:r>
              <a:rPr lang="en-US"/>
              <a:t>April 15,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cf15ce79cc_1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dirty="0"/>
              <a:t>Plan Requirements (1)</a:t>
            </a:r>
            <a:endParaRPr dirty="0"/>
          </a:p>
        </p:txBody>
      </p:sp>
      <p:sp>
        <p:nvSpPr>
          <p:cNvPr id="261" name="Google Shape;261;gcf15ce79cc_1_0"/>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fontScale="70000" lnSpcReduction="20000"/>
          </a:bodyPr>
          <a:lstStyle/>
          <a:p>
            <a:pPr marL="0" lvl="0" indent="0" algn="l" rtl="0">
              <a:lnSpc>
                <a:spcPct val="115000"/>
              </a:lnSpc>
              <a:spcBef>
                <a:spcPts val="600"/>
              </a:spcBef>
              <a:spcAft>
                <a:spcPts val="0"/>
              </a:spcAft>
              <a:buNone/>
            </a:pPr>
            <a:r>
              <a:rPr lang="en-US" sz="4400" dirty="0">
                <a:solidFill>
                  <a:srgbClr val="3F3F3F"/>
                </a:solidFill>
              </a:rPr>
              <a:t>The Plan must be:</a:t>
            </a:r>
            <a:endParaRPr sz="4400" dirty="0">
              <a:solidFill>
                <a:srgbClr val="3F3F3F"/>
              </a:solidFill>
            </a:endParaRPr>
          </a:p>
          <a:p>
            <a:pPr marL="457200" lvl="0" indent="-406400" algn="l" rtl="0">
              <a:lnSpc>
                <a:spcPct val="115000"/>
              </a:lnSpc>
              <a:spcBef>
                <a:spcPts val="600"/>
              </a:spcBef>
              <a:spcAft>
                <a:spcPts val="0"/>
              </a:spcAft>
              <a:buClr>
                <a:srgbClr val="3F3F3F"/>
              </a:buClr>
              <a:buSzPct val="108834"/>
              <a:buChar char="•"/>
            </a:pPr>
            <a:r>
              <a:rPr lang="en-US" sz="3675" dirty="0">
                <a:solidFill>
                  <a:srgbClr val="3F3F3F"/>
                </a:solidFill>
              </a:rPr>
              <a:t>Completed by any LEA receiving ELO Grant funds under California </a:t>
            </a:r>
            <a:r>
              <a:rPr lang="en-US" sz="3675" i="1" dirty="0">
                <a:solidFill>
                  <a:srgbClr val="3F3F3F"/>
                </a:solidFill>
              </a:rPr>
              <a:t>Education Code</a:t>
            </a:r>
            <a:r>
              <a:rPr lang="en-US" sz="3675" dirty="0">
                <a:solidFill>
                  <a:srgbClr val="3F3F3F"/>
                </a:solidFill>
              </a:rPr>
              <a:t> (</a:t>
            </a:r>
            <a:r>
              <a:rPr lang="en-US" sz="3675" i="1" dirty="0">
                <a:solidFill>
                  <a:srgbClr val="3F3F3F"/>
                </a:solidFill>
              </a:rPr>
              <a:t>EC</a:t>
            </a:r>
            <a:r>
              <a:rPr lang="en-US" sz="3675" dirty="0">
                <a:solidFill>
                  <a:srgbClr val="3F3F3F"/>
                </a:solidFill>
              </a:rPr>
              <a:t>) Section 43521(b). </a:t>
            </a:r>
            <a:endParaRPr sz="3675" dirty="0">
              <a:solidFill>
                <a:srgbClr val="3F3F3F"/>
              </a:solidFill>
            </a:endParaRPr>
          </a:p>
          <a:p>
            <a:pPr marL="457200" lvl="0" indent="-406400" algn="l" rtl="0">
              <a:lnSpc>
                <a:spcPct val="115000"/>
              </a:lnSpc>
              <a:spcBef>
                <a:spcPts val="0"/>
              </a:spcBef>
              <a:spcAft>
                <a:spcPts val="0"/>
              </a:spcAft>
              <a:buClr>
                <a:srgbClr val="3F3F3F"/>
              </a:buClr>
              <a:buSzPct val="108834"/>
              <a:buChar char="•"/>
            </a:pPr>
            <a:r>
              <a:rPr lang="en-US" sz="3675" dirty="0">
                <a:solidFill>
                  <a:srgbClr val="3F3F3F"/>
                </a:solidFill>
              </a:rPr>
              <a:t>Adopted by the local governing board or body of the LEA at a public meeting on or before June 1, 2021.</a:t>
            </a:r>
            <a:endParaRPr sz="3675" dirty="0">
              <a:solidFill>
                <a:srgbClr val="3F3F3F"/>
              </a:solidFill>
            </a:endParaRPr>
          </a:p>
          <a:p>
            <a:pPr marL="457200" lvl="0" indent="-406400" algn="l" rtl="0">
              <a:lnSpc>
                <a:spcPct val="115000"/>
              </a:lnSpc>
              <a:spcBef>
                <a:spcPts val="0"/>
              </a:spcBef>
              <a:spcAft>
                <a:spcPts val="0"/>
              </a:spcAft>
              <a:buClr>
                <a:srgbClr val="3F3F3F"/>
              </a:buClr>
              <a:buSzPct val="108834"/>
              <a:buChar char="•"/>
            </a:pPr>
            <a:r>
              <a:rPr lang="en-US" sz="3675" dirty="0">
                <a:solidFill>
                  <a:srgbClr val="3F3F3F"/>
                </a:solidFill>
              </a:rPr>
              <a:t>Submitted to the county office of education, the California Department of Education, or the chartering authority within five days of adoption, as applicable.</a:t>
            </a:r>
            <a:endParaRPr sz="3675" dirty="0">
              <a:solidFill>
                <a:srgbClr val="3F3F3F"/>
              </a:solidFill>
            </a:endParaRPr>
          </a:p>
          <a:p>
            <a:pPr marL="457200" lvl="0" indent="-406400" algn="l" rtl="0">
              <a:lnSpc>
                <a:spcPct val="115000"/>
              </a:lnSpc>
              <a:spcBef>
                <a:spcPts val="0"/>
              </a:spcBef>
              <a:spcAft>
                <a:spcPts val="0"/>
              </a:spcAft>
              <a:buClr>
                <a:srgbClr val="3F3F3F"/>
              </a:buClr>
              <a:buSzPct val="108834"/>
              <a:buChar char="•"/>
            </a:pPr>
            <a:r>
              <a:rPr lang="en-US" sz="3675" dirty="0">
                <a:solidFill>
                  <a:srgbClr val="3F3F3F"/>
                </a:solidFill>
              </a:rPr>
              <a:t>Updated to include the actual expenditures by December 1, 2022.</a:t>
            </a:r>
            <a:endParaRPr sz="3675" dirty="0">
              <a:solidFill>
                <a:srgbClr val="3F3F3F"/>
              </a:solidFill>
            </a:endParaRPr>
          </a:p>
          <a:p>
            <a:pPr marL="457200" lvl="0" indent="0" algn="l" rtl="0">
              <a:lnSpc>
                <a:spcPct val="90000"/>
              </a:lnSpc>
              <a:spcBef>
                <a:spcPts val="1400"/>
              </a:spcBef>
              <a:spcAft>
                <a:spcPts val="0"/>
              </a:spcAft>
              <a:buNone/>
            </a:pPr>
            <a:endParaRPr sz="2400" dirty="0">
              <a:solidFill>
                <a:srgbClr val="3F3F3F"/>
              </a:solidFill>
            </a:endParaRPr>
          </a:p>
        </p:txBody>
      </p:sp>
      <p:sp>
        <p:nvSpPr>
          <p:cNvPr id="262" name="Google Shape;262;gcf15ce79cc_1_0"/>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10</a:t>
            </a:fld>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cf15ce79cc_1_2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Plan Requirements (2)</a:t>
            </a:r>
            <a:endParaRPr/>
          </a:p>
        </p:txBody>
      </p:sp>
      <p:sp>
        <p:nvSpPr>
          <p:cNvPr id="268" name="Google Shape;268;gcf15ce79cc_1_28"/>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fontScale="47500" lnSpcReduction="20000"/>
          </a:bodyPr>
          <a:lstStyle/>
          <a:p>
            <a:pPr marL="0" lvl="0" indent="0" algn="l" rtl="0">
              <a:lnSpc>
                <a:spcPct val="115000"/>
              </a:lnSpc>
              <a:spcBef>
                <a:spcPts val="1000"/>
              </a:spcBef>
              <a:spcAft>
                <a:spcPts val="0"/>
              </a:spcAft>
              <a:buNone/>
            </a:pPr>
            <a:r>
              <a:rPr lang="en-US" sz="6500" dirty="0">
                <a:solidFill>
                  <a:srgbClr val="3F3F3F"/>
                </a:solidFill>
              </a:rPr>
              <a:t>An LEA that receives ELO Grant funds is required to implement a learning recovery program that provides:</a:t>
            </a:r>
            <a:endParaRPr sz="6500" dirty="0">
              <a:solidFill>
                <a:srgbClr val="3F3F3F"/>
              </a:solidFill>
            </a:endParaRPr>
          </a:p>
          <a:p>
            <a:pPr marL="457200" lvl="0" indent="-342900" algn="l" rtl="0">
              <a:lnSpc>
                <a:spcPct val="200000"/>
              </a:lnSpc>
              <a:spcBef>
                <a:spcPts val="1000"/>
              </a:spcBef>
              <a:spcAft>
                <a:spcPts val="0"/>
              </a:spcAft>
              <a:buClr>
                <a:srgbClr val="3F3F3F"/>
              </a:buClr>
              <a:buSzPct val="75000"/>
              <a:buChar char="●"/>
            </a:pPr>
            <a:r>
              <a:rPr lang="en-US" sz="6500" dirty="0">
                <a:solidFill>
                  <a:srgbClr val="3F3F3F"/>
                </a:solidFill>
              </a:rPr>
              <a:t>Supplemental instruction,</a:t>
            </a:r>
            <a:endParaRPr sz="6500" dirty="0">
              <a:solidFill>
                <a:srgbClr val="3F3F3F"/>
              </a:solidFill>
            </a:endParaRPr>
          </a:p>
          <a:p>
            <a:pPr marL="457200" lvl="0" indent="-342900" algn="l" rtl="0">
              <a:lnSpc>
                <a:spcPct val="200000"/>
              </a:lnSpc>
              <a:spcBef>
                <a:spcPts val="0"/>
              </a:spcBef>
              <a:spcAft>
                <a:spcPts val="0"/>
              </a:spcAft>
              <a:buClr>
                <a:srgbClr val="3F3F3F"/>
              </a:buClr>
              <a:buSzPct val="75000"/>
              <a:buChar char="●"/>
            </a:pPr>
            <a:r>
              <a:rPr lang="en-US" sz="6500" dirty="0">
                <a:solidFill>
                  <a:srgbClr val="3F3F3F"/>
                </a:solidFill>
              </a:rPr>
              <a:t>Support for social and emotional well being, and</a:t>
            </a:r>
            <a:endParaRPr sz="6500" dirty="0">
              <a:solidFill>
                <a:srgbClr val="3F3F3F"/>
              </a:solidFill>
            </a:endParaRPr>
          </a:p>
          <a:p>
            <a:pPr marL="457200" lvl="0" indent="-342900" algn="l" rtl="0">
              <a:lnSpc>
                <a:spcPct val="200000"/>
              </a:lnSpc>
              <a:spcBef>
                <a:spcPts val="0"/>
              </a:spcBef>
              <a:spcAft>
                <a:spcPts val="0"/>
              </a:spcAft>
              <a:buClr>
                <a:srgbClr val="3F3F3F"/>
              </a:buClr>
              <a:buSzPct val="75000"/>
              <a:buChar char="●"/>
            </a:pPr>
            <a:r>
              <a:rPr lang="en-US" sz="6500" dirty="0">
                <a:solidFill>
                  <a:srgbClr val="3F3F3F"/>
                </a:solidFill>
              </a:rPr>
              <a:t>Meals and snacks.</a:t>
            </a:r>
            <a:endParaRPr sz="6500" dirty="0">
              <a:solidFill>
                <a:srgbClr val="3F3F3F"/>
              </a:solidFill>
            </a:endParaRPr>
          </a:p>
          <a:p>
            <a:pPr marL="0" lvl="0" indent="0" algn="l" rtl="0">
              <a:lnSpc>
                <a:spcPct val="90000"/>
              </a:lnSpc>
              <a:spcBef>
                <a:spcPts val="1000"/>
              </a:spcBef>
              <a:spcAft>
                <a:spcPts val="0"/>
              </a:spcAft>
              <a:buNone/>
            </a:pPr>
            <a:endParaRPr sz="6000" dirty="0">
              <a:solidFill>
                <a:srgbClr val="3F3F3F"/>
              </a:solidFill>
            </a:endParaRPr>
          </a:p>
          <a:p>
            <a:pPr marL="457200" lvl="0" indent="0" algn="l" rtl="0">
              <a:lnSpc>
                <a:spcPct val="115000"/>
              </a:lnSpc>
              <a:spcBef>
                <a:spcPts val="0"/>
              </a:spcBef>
              <a:spcAft>
                <a:spcPts val="0"/>
              </a:spcAft>
              <a:buNone/>
            </a:pPr>
            <a:endParaRPr sz="6000" dirty="0">
              <a:solidFill>
                <a:srgbClr val="000000"/>
              </a:solidFill>
            </a:endParaRPr>
          </a:p>
          <a:p>
            <a:pPr marL="0" lvl="0" indent="0" algn="l" rtl="0">
              <a:lnSpc>
                <a:spcPct val="115000"/>
              </a:lnSpc>
              <a:spcBef>
                <a:spcPts val="600"/>
              </a:spcBef>
              <a:spcAft>
                <a:spcPts val="0"/>
              </a:spcAft>
              <a:buNone/>
            </a:pPr>
            <a:endParaRPr sz="4400" dirty="0">
              <a:solidFill>
                <a:schemeClr val="dk1"/>
              </a:solidFill>
            </a:endParaRPr>
          </a:p>
          <a:p>
            <a:pPr marL="457200" lvl="0" indent="0" algn="l" rtl="0">
              <a:lnSpc>
                <a:spcPct val="90000"/>
              </a:lnSpc>
              <a:spcBef>
                <a:spcPts val="1400"/>
              </a:spcBef>
              <a:spcAft>
                <a:spcPts val="0"/>
              </a:spcAft>
              <a:buNone/>
            </a:pPr>
            <a:endParaRPr sz="2400" dirty="0"/>
          </a:p>
        </p:txBody>
      </p:sp>
      <p:sp>
        <p:nvSpPr>
          <p:cNvPr id="269" name="Google Shape;269;gcf15ce79cc_1_28"/>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11</a:t>
            </a:fld>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cf15ce79cc_1_3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Plan Requirements (3)</a:t>
            </a:r>
            <a:endParaRPr/>
          </a:p>
        </p:txBody>
      </p:sp>
      <p:sp>
        <p:nvSpPr>
          <p:cNvPr id="275" name="Google Shape;275;gcf15ce79cc_1_35"/>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fontScale="25000" lnSpcReduction="20000"/>
          </a:bodyPr>
          <a:lstStyle/>
          <a:p>
            <a:pPr marL="0" lvl="0" indent="0" algn="l" rtl="0">
              <a:lnSpc>
                <a:spcPct val="115000"/>
              </a:lnSpc>
              <a:spcBef>
                <a:spcPts val="1000"/>
              </a:spcBef>
              <a:spcAft>
                <a:spcPts val="0"/>
              </a:spcAft>
              <a:buNone/>
            </a:pPr>
            <a:r>
              <a:rPr lang="en-US" sz="9600" dirty="0">
                <a:solidFill>
                  <a:srgbClr val="3F3F3F"/>
                </a:solidFill>
              </a:rPr>
              <a:t>The learning recovery program is to be provided to students who are included in one or more of the following groups:</a:t>
            </a:r>
            <a:endParaRPr sz="9600" dirty="0">
              <a:solidFill>
                <a:srgbClr val="3F3F3F"/>
              </a:solidFill>
            </a:endParaRPr>
          </a:p>
          <a:p>
            <a:pPr marL="457200" lvl="0" indent="-342900" algn="l" rtl="0">
              <a:lnSpc>
                <a:spcPct val="115000"/>
              </a:lnSpc>
              <a:spcBef>
                <a:spcPts val="0"/>
              </a:spcBef>
              <a:spcAft>
                <a:spcPts val="0"/>
              </a:spcAft>
              <a:buClr>
                <a:srgbClr val="3F3F3F"/>
              </a:buClr>
              <a:buSzPct val="75000"/>
              <a:buChar char="●"/>
            </a:pPr>
            <a:r>
              <a:rPr lang="en-US" sz="9600" dirty="0">
                <a:solidFill>
                  <a:srgbClr val="3F3F3F"/>
                </a:solidFill>
              </a:rPr>
              <a:t>low-income, </a:t>
            </a:r>
            <a:endParaRPr sz="9600" dirty="0">
              <a:solidFill>
                <a:srgbClr val="3F3F3F"/>
              </a:solidFill>
            </a:endParaRPr>
          </a:p>
          <a:p>
            <a:pPr marL="457200" lvl="0" indent="-342900" algn="l" rtl="0">
              <a:lnSpc>
                <a:spcPct val="115000"/>
              </a:lnSpc>
              <a:spcBef>
                <a:spcPts val="0"/>
              </a:spcBef>
              <a:spcAft>
                <a:spcPts val="0"/>
              </a:spcAft>
              <a:buClr>
                <a:srgbClr val="3F3F3F"/>
              </a:buClr>
              <a:buSzPct val="75000"/>
              <a:buChar char="●"/>
            </a:pPr>
            <a:r>
              <a:rPr lang="en-US" sz="9600" dirty="0">
                <a:solidFill>
                  <a:srgbClr val="3F3F3F"/>
                </a:solidFill>
              </a:rPr>
              <a:t>English learners, </a:t>
            </a:r>
            <a:endParaRPr sz="9600" dirty="0">
              <a:solidFill>
                <a:srgbClr val="3F3F3F"/>
              </a:solidFill>
            </a:endParaRPr>
          </a:p>
          <a:p>
            <a:pPr marL="457200" lvl="0" indent="-342900" algn="l" rtl="0">
              <a:lnSpc>
                <a:spcPct val="115000"/>
              </a:lnSpc>
              <a:spcBef>
                <a:spcPts val="0"/>
              </a:spcBef>
              <a:spcAft>
                <a:spcPts val="0"/>
              </a:spcAft>
              <a:buClr>
                <a:srgbClr val="3F3F3F"/>
              </a:buClr>
              <a:buSzPct val="75000"/>
              <a:buChar char="●"/>
            </a:pPr>
            <a:r>
              <a:rPr lang="en-US" sz="9600" dirty="0">
                <a:solidFill>
                  <a:srgbClr val="3F3F3F"/>
                </a:solidFill>
              </a:rPr>
              <a:t>foster youth, </a:t>
            </a:r>
            <a:endParaRPr sz="9600" dirty="0">
              <a:solidFill>
                <a:srgbClr val="3F3F3F"/>
              </a:solidFill>
            </a:endParaRPr>
          </a:p>
          <a:p>
            <a:pPr marL="457200" lvl="0" indent="-342900" algn="l" rtl="0">
              <a:lnSpc>
                <a:spcPct val="115000"/>
              </a:lnSpc>
              <a:spcBef>
                <a:spcPts val="0"/>
              </a:spcBef>
              <a:spcAft>
                <a:spcPts val="0"/>
              </a:spcAft>
              <a:buClr>
                <a:srgbClr val="3F3F3F"/>
              </a:buClr>
              <a:buSzPct val="75000"/>
              <a:buChar char="●"/>
            </a:pPr>
            <a:r>
              <a:rPr lang="en-US" sz="9600" dirty="0">
                <a:solidFill>
                  <a:srgbClr val="3F3F3F"/>
                </a:solidFill>
              </a:rPr>
              <a:t>homeless students, </a:t>
            </a:r>
            <a:endParaRPr sz="9600" dirty="0">
              <a:solidFill>
                <a:srgbClr val="3F3F3F"/>
              </a:solidFill>
            </a:endParaRPr>
          </a:p>
          <a:p>
            <a:pPr marL="457200" lvl="0" indent="-342900" algn="l" rtl="0">
              <a:lnSpc>
                <a:spcPct val="115000"/>
              </a:lnSpc>
              <a:spcBef>
                <a:spcPts val="0"/>
              </a:spcBef>
              <a:spcAft>
                <a:spcPts val="0"/>
              </a:spcAft>
              <a:buClr>
                <a:srgbClr val="3F3F3F"/>
              </a:buClr>
              <a:buSzPct val="75000"/>
              <a:buChar char="●"/>
            </a:pPr>
            <a:r>
              <a:rPr lang="en-US" sz="9600" dirty="0">
                <a:solidFill>
                  <a:srgbClr val="3F3F3F"/>
                </a:solidFill>
              </a:rPr>
              <a:t>students with disabilities, </a:t>
            </a:r>
            <a:endParaRPr sz="9600" dirty="0">
              <a:solidFill>
                <a:srgbClr val="3F3F3F"/>
              </a:solidFill>
            </a:endParaRPr>
          </a:p>
          <a:p>
            <a:pPr marL="457200" lvl="0" indent="-342900" algn="l" rtl="0">
              <a:lnSpc>
                <a:spcPct val="115000"/>
              </a:lnSpc>
              <a:spcBef>
                <a:spcPts val="0"/>
              </a:spcBef>
              <a:spcAft>
                <a:spcPts val="0"/>
              </a:spcAft>
              <a:buClr>
                <a:srgbClr val="3F3F3F"/>
              </a:buClr>
              <a:buSzPct val="75000"/>
              <a:buChar char="●"/>
            </a:pPr>
            <a:r>
              <a:rPr lang="en-US" sz="9600" dirty="0">
                <a:solidFill>
                  <a:srgbClr val="3F3F3F"/>
                </a:solidFill>
              </a:rPr>
              <a:t>students at risk of abuse, neglect, or exploitation, </a:t>
            </a:r>
            <a:endParaRPr sz="9600" dirty="0">
              <a:solidFill>
                <a:srgbClr val="3F3F3F"/>
              </a:solidFill>
            </a:endParaRPr>
          </a:p>
          <a:p>
            <a:pPr marL="457200" lvl="0" indent="-342900" algn="l" rtl="0">
              <a:lnSpc>
                <a:spcPct val="115000"/>
              </a:lnSpc>
              <a:spcBef>
                <a:spcPts val="0"/>
              </a:spcBef>
              <a:spcAft>
                <a:spcPts val="0"/>
              </a:spcAft>
              <a:buClr>
                <a:srgbClr val="3F3F3F"/>
              </a:buClr>
              <a:buSzPct val="75000"/>
              <a:buChar char="●"/>
            </a:pPr>
            <a:r>
              <a:rPr lang="en-US" sz="9600" dirty="0">
                <a:solidFill>
                  <a:srgbClr val="3F3F3F"/>
                </a:solidFill>
              </a:rPr>
              <a:t>disengaged students, and </a:t>
            </a:r>
            <a:endParaRPr sz="9600" dirty="0">
              <a:solidFill>
                <a:srgbClr val="3F3F3F"/>
              </a:solidFill>
            </a:endParaRPr>
          </a:p>
          <a:p>
            <a:pPr marL="457200" lvl="0" indent="-342900" algn="l" rtl="0">
              <a:lnSpc>
                <a:spcPct val="115000"/>
              </a:lnSpc>
              <a:spcBef>
                <a:spcPts val="0"/>
              </a:spcBef>
              <a:spcAft>
                <a:spcPts val="0"/>
              </a:spcAft>
              <a:buClr>
                <a:srgbClr val="3F3F3F"/>
              </a:buClr>
              <a:buSzPct val="75000"/>
              <a:buChar char="●"/>
            </a:pPr>
            <a:r>
              <a:rPr lang="en-US" sz="9600" dirty="0">
                <a:solidFill>
                  <a:srgbClr val="3F3F3F"/>
                </a:solidFill>
              </a:rPr>
              <a:t>students who are below grade level, and </a:t>
            </a:r>
            <a:endParaRPr sz="9600" dirty="0">
              <a:solidFill>
                <a:srgbClr val="3F3F3F"/>
              </a:solidFill>
            </a:endParaRPr>
          </a:p>
          <a:p>
            <a:pPr marL="457200" lvl="0" indent="-342900" algn="l" rtl="0">
              <a:lnSpc>
                <a:spcPct val="115000"/>
              </a:lnSpc>
              <a:spcBef>
                <a:spcPts val="0"/>
              </a:spcBef>
              <a:spcAft>
                <a:spcPts val="0"/>
              </a:spcAft>
              <a:buClr>
                <a:srgbClr val="3F3F3F"/>
              </a:buClr>
              <a:buSzPct val="75000"/>
              <a:buChar char="●"/>
            </a:pPr>
            <a:r>
              <a:rPr lang="en-US" sz="9600" dirty="0">
                <a:solidFill>
                  <a:srgbClr val="3F3F3F"/>
                </a:solidFill>
              </a:rPr>
              <a:t>other students identified by certificated staff.</a:t>
            </a:r>
            <a:endParaRPr sz="9600" dirty="0">
              <a:solidFill>
                <a:srgbClr val="3F3F3F"/>
              </a:solidFill>
            </a:endParaRPr>
          </a:p>
          <a:p>
            <a:pPr marL="0" lvl="0" indent="0" algn="l" rtl="0">
              <a:lnSpc>
                <a:spcPct val="115000"/>
              </a:lnSpc>
              <a:spcBef>
                <a:spcPts val="600"/>
              </a:spcBef>
              <a:spcAft>
                <a:spcPts val="0"/>
              </a:spcAft>
              <a:buNone/>
            </a:pPr>
            <a:endParaRPr sz="4400" dirty="0">
              <a:solidFill>
                <a:schemeClr val="dk1"/>
              </a:solidFill>
            </a:endParaRPr>
          </a:p>
          <a:p>
            <a:pPr marL="457200" lvl="0" indent="0" algn="l" rtl="0">
              <a:lnSpc>
                <a:spcPct val="90000"/>
              </a:lnSpc>
              <a:spcBef>
                <a:spcPts val="1400"/>
              </a:spcBef>
              <a:spcAft>
                <a:spcPts val="0"/>
              </a:spcAft>
              <a:buNone/>
            </a:pPr>
            <a:endParaRPr sz="2400" dirty="0"/>
          </a:p>
        </p:txBody>
      </p:sp>
      <p:sp>
        <p:nvSpPr>
          <p:cNvPr id="276" name="Google Shape;276;gcf15ce79cc_1_35"/>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12</a:t>
            </a:fld>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cf15ce79cc_1_2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Plan Template</a:t>
            </a:r>
            <a:endParaRPr/>
          </a:p>
        </p:txBody>
      </p:sp>
      <p:sp>
        <p:nvSpPr>
          <p:cNvPr id="282" name="Google Shape;282;gcf15ce79cc_1_21"/>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a:bodyPr>
          <a:lstStyle/>
          <a:p>
            <a:pPr marL="0" lvl="0" indent="0" algn="l" rtl="0">
              <a:spcBef>
                <a:spcPts val="1200"/>
              </a:spcBef>
              <a:spcAft>
                <a:spcPts val="0"/>
              </a:spcAft>
              <a:buNone/>
            </a:pPr>
            <a:r>
              <a:rPr lang="en-US"/>
              <a:t>The Plan Template consists of two components:</a:t>
            </a:r>
            <a:endParaRPr/>
          </a:p>
          <a:p>
            <a:pPr marL="914400" lvl="0" indent="-342900" algn="l" rtl="0">
              <a:spcBef>
                <a:spcPts val="1200"/>
              </a:spcBef>
              <a:spcAft>
                <a:spcPts val="0"/>
              </a:spcAft>
              <a:buSzPts val="1800"/>
              <a:buChar char="●"/>
            </a:pPr>
            <a:r>
              <a:rPr lang="en-US"/>
              <a:t>Plan Descriptions</a:t>
            </a:r>
            <a:endParaRPr/>
          </a:p>
          <a:p>
            <a:pPr marL="914400" lvl="0" indent="-342900" algn="l" rtl="0">
              <a:spcBef>
                <a:spcPts val="1200"/>
              </a:spcBef>
              <a:spcAft>
                <a:spcPts val="0"/>
              </a:spcAft>
              <a:buSzPts val="1800"/>
              <a:buChar char="●"/>
            </a:pPr>
            <a:r>
              <a:rPr lang="en-US"/>
              <a:t>Expenditure Plan</a:t>
            </a:r>
            <a:endParaRPr/>
          </a:p>
          <a:p>
            <a:pPr marL="0" lvl="0" indent="0" algn="l" rtl="0">
              <a:spcBef>
                <a:spcPts val="1200"/>
              </a:spcBef>
              <a:spcAft>
                <a:spcPts val="0"/>
              </a:spcAft>
              <a:buNone/>
            </a:pPr>
            <a:r>
              <a:rPr lang="en-US"/>
              <a:t>Specific requirements for completing the prompts in the template, as well as programmatic and fiscal requirements of the plan, are provided in the instructions.</a:t>
            </a:r>
            <a:endParaRPr/>
          </a:p>
        </p:txBody>
      </p:sp>
      <p:sp>
        <p:nvSpPr>
          <p:cNvPr id="283" name="Google Shape;283;gcf15ce79cc_1_21"/>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13</a:t>
            </a:fld>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c714659b3b_0_37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Plan Descriptions</a:t>
            </a:r>
            <a:endParaRPr/>
          </a:p>
        </p:txBody>
      </p:sp>
      <p:sp>
        <p:nvSpPr>
          <p:cNvPr id="289" name="Google Shape;289;gc714659b3b_0_370"/>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a:bodyPr>
          <a:lstStyle/>
          <a:p>
            <a:pPr marL="514350" lvl="0" indent="-514350" algn="l" rtl="0">
              <a:lnSpc>
                <a:spcPct val="90000"/>
              </a:lnSpc>
              <a:spcBef>
                <a:spcPts val="0"/>
              </a:spcBef>
              <a:spcAft>
                <a:spcPts val="0"/>
              </a:spcAft>
              <a:buClr>
                <a:srgbClr val="3F3F3F"/>
              </a:buClr>
              <a:buSzPts val="2800"/>
              <a:buFont typeface="Arial"/>
              <a:buAutoNum type="arabicPeriod"/>
            </a:pPr>
            <a:r>
              <a:rPr lang="en-US"/>
              <a:t>A description of how parents, teachers and school staff were involved in the development of the plan.</a:t>
            </a:r>
            <a:endParaRPr/>
          </a:p>
          <a:p>
            <a:pPr marL="514350" lvl="0" indent="-514350" algn="l" rtl="0">
              <a:lnSpc>
                <a:spcPct val="90000"/>
              </a:lnSpc>
              <a:spcBef>
                <a:spcPts val="1400"/>
              </a:spcBef>
              <a:spcAft>
                <a:spcPts val="0"/>
              </a:spcAft>
              <a:buClr>
                <a:srgbClr val="3F3F3F"/>
              </a:buClr>
              <a:buSzPts val="2800"/>
              <a:buFont typeface="Arial"/>
              <a:buAutoNum type="arabicPeriod"/>
            </a:pPr>
            <a:r>
              <a:rPr lang="en-US"/>
              <a:t>A description of how students will be identified and the needs of students will be assessed.</a:t>
            </a:r>
            <a:endParaRPr/>
          </a:p>
          <a:p>
            <a:pPr marL="514350" lvl="0" indent="-514350" algn="l" rtl="0">
              <a:lnSpc>
                <a:spcPct val="90000"/>
              </a:lnSpc>
              <a:spcBef>
                <a:spcPts val="1400"/>
              </a:spcBef>
              <a:spcAft>
                <a:spcPts val="0"/>
              </a:spcAft>
              <a:buClr>
                <a:srgbClr val="3F3F3F"/>
              </a:buClr>
              <a:buSzPts val="2800"/>
              <a:buFont typeface="Arial"/>
              <a:buAutoNum type="arabicPeriod"/>
            </a:pPr>
            <a:r>
              <a:rPr lang="en-US"/>
              <a:t>A description of how parents and guardians will be informed of the opportunities for supplemental instruction and support.</a:t>
            </a:r>
            <a:endParaRPr/>
          </a:p>
          <a:p>
            <a:pPr marL="514350" lvl="0" indent="-514350" algn="l" rtl="0">
              <a:lnSpc>
                <a:spcPct val="90000"/>
              </a:lnSpc>
              <a:spcBef>
                <a:spcPts val="1400"/>
              </a:spcBef>
              <a:spcAft>
                <a:spcPts val="0"/>
              </a:spcAft>
              <a:buSzPts val="2800"/>
              <a:buAutoNum type="arabicPeriod"/>
            </a:pPr>
            <a:r>
              <a:rPr lang="en-US"/>
              <a:t>A description of the LEA’s plan to provide supplemental support and instruction.</a:t>
            </a:r>
            <a:endParaRPr/>
          </a:p>
        </p:txBody>
      </p:sp>
      <p:sp>
        <p:nvSpPr>
          <p:cNvPr id="290" name="Google Shape;290;gc714659b3b_0_370"/>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14</a:t>
            </a:fld>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c714659b3b_0_382"/>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Expenditure Plan (1) </a:t>
            </a:r>
            <a:endParaRPr/>
          </a:p>
        </p:txBody>
      </p:sp>
      <p:sp>
        <p:nvSpPr>
          <p:cNvPr id="296" name="Google Shape;296;gc714659b3b_0_382"/>
          <p:cNvSpPr txBox="1">
            <a:spLocks noGrp="1"/>
          </p:cNvSpPr>
          <p:nvPr>
            <p:ph type="body" idx="1"/>
          </p:nvPr>
        </p:nvSpPr>
        <p:spPr>
          <a:xfrm>
            <a:off x="1097280" y="1859583"/>
            <a:ext cx="10058400" cy="43557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15000"/>
              </a:lnSpc>
              <a:spcBef>
                <a:spcPts val="1200"/>
              </a:spcBef>
              <a:spcAft>
                <a:spcPts val="0"/>
              </a:spcAft>
              <a:buClr>
                <a:srgbClr val="3F3F3F"/>
              </a:buClr>
              <a:buSzPts val="2800"/>
              <a:buFont typeface="Arial"/>
              <a:buNone/>
            </a:pPr>
            <a:r>
              <a:rPr lang="en-US" sz="2400" dirty="0">
                <a:solidFill>
                  <a:srgbClr val="3F3F3F"/>
                </a:solidFill>
              </a:rPr>
              <a:t>There are seven supplemental instruction and support strategies that may be supported with ELO Grant funds. </a:t>
            </a:r>
            <a:endParaRPr sz="2400" dirty="0">
              <a:solidFill>
                <a:srgbClr val="3F3F3F"/>
              </a:solidFill>
            </a:endParaRPr>
          </a:p>
          <a:p>
            <a:pPr marL="457200" lvl="0" indent="-381000" algn="l" rtl="0">
              <a:lnSpc>
                <a:spcPct val="115000"/>
              </a:lnSpc>
              <a:spcBef>
                <a:spcPts val="1200"/>
              </a:spcBef>
              <a:spcAft>
                <a:spcPts val="0"/>
              </a:spcAft>
              <a:buClr>
                <a:srgbClr val="3F3F3F"/>
              </a:buClr>
              <a:buSzPts val="2400"/>
              <a:buAutoNum type="arabicPeriod"/>
            </a:pPr>
            <a:r>
              <a:rPr lang="en-US" sz="2400" dirty="0">
                <a:solidFill>
                  <a:srgbClr val="3F3F3F"/>
                </a:solidFill>
              </a:rPr>
              <a:t>Extending instructional learning time</a:t>
            </a:r>
            <a:endParaRPr sz="2400" dirty="0">
              <a:solidFill>
                <a:srgbClr val="3F3F3F"/>
              </a:solidFill>
            </a:endParaRPr>
          </a:p>
          <a:p>
            <a:pPr marL="457200" lvl="0" indent="-381000" algn="l" rtl="0">
              <a:lnSpc>
                <a:spcPct val="115000"/>
              </a:lnSpc>
              <a:spcBef>
                <a:spcPts val="0"/>
              </a:spcBef>
              <a:spcAft>
                <a:spcPts val="0"/>
              </a:spcAft>
              <a:buClr>
                <a:srgbClr val="3F3F3F"/>
              </a:buClr>
              <a:buSzPts val="2400"/>
              <a:buAutoNum type="arabicPeriod"/>
            </a:pPr>
            <a:r>
              <a:rPr lang="en-US" sz="2400" dirty="0">
                <a:solidFill>
                  <a:srgbClr val="3F3F3F"/>
                </a:solidFill>
              </a:rPr>
              <a:t>Accelerating progress to close learning gaps through the implementation, expansion, or enhancement of learning supports</a:t>
            </a:r>
            <a:endParaRPr sz="2400" dirty="0">
              <a:solidFill>
                <a:srgbClr val="3F3F3F"/>
              </a:solidFill>
            </a:endParaRPr>
          </a:p>
          <a:p>
            <a:pPr marL="457200" lvl="0" indent="-381000" algn="l" rtl="0">
              <a:lnSpc>
                <a:spcPct val="115000"/>
              </a:lnSpc>
              <a:spcBef>
                <a:spcPts val="0"/>
              </a:spcBef>
              <a:spcAft>
                <a:spcPts val="0"/>
              </a:spcAft>
              <a:buClr>
                <a:srgbClr val="3F3F3F"/>
              </a:buClr>
              <a:buSzPts val="2400"/>
              <a:buAutoNum type="arabicPeriod"/>
            </a:pPr>
            <a:r>
              <a:rPr lang="en-US" sz="2400" dirty="0">
                <a:solidFill>
                  <a:srgbClr val="3F3F3F"/>
                </a:solidFill>
              </a:rPr>
              <a:t>Integrated student supports to address other barriers to learning</a:t>
            </a:r>
            <a:endParaRPr sz="2400" dirty="0">
              <a:solidFill>
                <a:srgbClr val="3F3F3F"/>
              </a:solidFill>
            </a:endParaRPr>
          </a:p>
          <a:p>
            <a:pPr marL="457200" lvl="0" indent="-381000" algn="l" rtl="0">
              <a:lnSpc>
                <a:spcPct val="115000"/>
              </a:lnSpc>
              <a:spcBef>
                <a:spcPts val="0"/>
              </a:spcBef>
              <a:spcAft>
                <a:spcPts val="0"/>
              </a:spcAft>
              <a:buClr>
                <a:srgbClr val="3F3F3F"/>
              </a:buClr>
              <a:buSzPts val="2400"/>
              <a:buAutoNum type="arabicPeriod"/>
            </a:pPr>
            <a:r>
              <a:rPr lang="en-US" sz="2400" dirty="0">
                <a:solidFill>
                  <a:srgbClr val="3F3F3F"/>
                </a:solidFill>
              </a:rPr>
              <a:t>Community learning hubs</a:t>
            </a:r>
            <a:endParaRPr sz="2400" dirty="0">
              <a:solidFill>
                <a:srgbClr val="3F3F3F"/>
              </a:solidFill>
            </a:endParaRPr>
          </a:p>
          <a:p>
            <a:pPr marL="457200" lvl="0" indent="-381000" algn="l" rtl="0">
              <a:lnSpc>
                <a:spcPct val="115000"/>
              </a:lnSpc>
              <a:spcBef>
                <a:spcPts val="0"/>
              </a:spcBef>
              <a:spcAft>
                <a:spcPts val="0"/>
              </a:spcAft>
              <a:buClr>
                <a:srgbClr val="3F3F3F"/>
              </a:buClr>
              <a:buSzPts val="2400"/>
              <a:buAutoNum type="arabicPeriod"/>
            </a:pPr>
            <a:r>
              <a:rPr lang="en-US" sz="2400" dirty="0">
                <a:solidFill>
                  <a:srgbClr val="3F3F3F"/>
                </a:solidFill>
              </a:rPr>
              <a:t>Supports for credit deficient students</a:t>
            </a:r>
            <a:endParaRPr sz="2400" dirty="0">
              <a:solidFill>
                <a:srgbClr val="3F3F3F"/>
              </a:solidFill>
            </a:endParaRPr>
          </a:p>
          <a:p>
            <a:pPr marL="457200" lvl="0" indent="-381000" algn="l" rtl="0">
              <a:lnSpc>
                <a:spcPct val="115000"/>
              </a:lnSpc>
              <a:spcBef>
                <a:spcPts val="0"/>
              </a:spcBef>
              <a:spcAft>
                <a:spcPts val="0"/>
              </a:spcAft>
              <a:buClr>
                <a:srgbClr val="3F3F3F"/>
              </a:buClr>
              <a:buSzPts val="2400"/>
              <a:buAutoNum type="arabicPeriod"/>
            </a:pPr>
            <a:r>
              <a:rPr lang="en-US" sz="2400" dirty="0">
                <a:solidFill>
                  <a:srgbClr val="3F3F3F"/>
                </a:solidFill>
              </a:rPr>
              <a:t>Additional academic services</a:t>
            </a:r>
            <a:endParaRPr sz="2400" dirty="0">
              <a:solidFill>
                <a:srgbClr val="3F3F3F"/>
              </a:solidFill>
            </a:endParaRPr>
          </a:p>
          <a:p>
            <a:pPr marL="457200" lvl="0" indent="-381000" algn="l" rtl="0">
              <a:lnSpc>
                <a:spcPct val="115000"/>
              </a:lnSpc>
              <a:spcBef>
                <a:spcPts val="0"/>
              </a:spcBef>
              <a:spcAft>
                <a:spcPts val="0"/>
              </a:spcAft>
              <a:buClr>
                <a:srgbClr val="3F3F3F"/>
              </a:buClr>
              <a:buSzPts val="2400"/>
              <a:buAutoNum type="arabicPeriod"/>
            </a:pPr>
            <a:r>
              <a:rPr lang="en-US" sz="2400" dirty="0">
                <a:solidFill>
                  <a:srgbClr val="3F3F3F"/>
                </a:solidFill>
              </a:rPr>
              <a:t>Training for staff</a:t>
            </a:r>
            <a:endParaRPr sz="2400" dirty="0">
              <a:solidFill>
                <a:srgbClr val="3F3F3F"/>
              </a:solidFill>
            </a:endParaRPr>
          </a:p>
        </p:txBody>
      </p:sp>
      <p:sp>
        <p:nvSpPr>
          <p:cNvPr id="297" name="Google Shape;297;gc714659b3b_0_38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15</a:t>
            </a:fld>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cf15ce79cc_1_4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dirty="0"/>
              <a:t>Expenditure Plan (2) </a:t>
            </a:r>
            <a:endParaRPr dirty="0"/>
          </a:p>
        </p:txBody>
      </p:sp>
      <p:sp>
        <p:nvSpPr>
          <p:cNvPr id="303" name="Google Shape;303;gcf15ce79cc_1_49"/>
          <p:cNvSpPr txBox="1">
            <a:spLocks noGrp="1"/>
          </p:cNvSpPr>
          <p:nvPr>
            <p:ph type="body" idx="1"/>
          </p:nvPr>
        </p:nvSpPr>
        <p:spPr>
          <a:xfrm>
            <a:off x="1097280" y="1859583"/>
            <a:ext cx="10058400" cy="4355700"/>
          </a:xfrm>
          <a:prstGeom prst="rect">
            <a:avLst/>
          </a:prstGeom>
          <a:noFill/>
          <a:ln>
            <a:noFill/>
          </a:ln>
        </p:spPr>
        <p:txBody>
          <a:bodyPr spcFirstLastPara="1" wrap="square" lIns="45700" tIns="45700" rIns="45700" bIns="45700" anchor="t" anchorCtr="0">
            <a:normAutofit lnSpcReduction="10000"/>
          </a:bodyPr>
          <a:lstStyle/>
          <a:p>
            <a:pPr marL="457200" lvl="0" indent="-393700" algn="l" rtl="0">
              <a:spcBef>
                <a:spcPts val="1200"/>
              </a:spcBef>
              <a:spcAft>
                <a:spcPts val="0"/>
              </a:spcAft>
              <a:buSzPts val="2600"/>
              <a:buChar char="•"/>
            </a:pPr>
            <a:r>
              <a:rPr lang="en-US" dirty="0"/>
              <a:t>Expanded Learning Opportunity (ELO) Grant funds may only be spent to support implementation of the seven identified supplemental instruction and support strategies</a:t>
            </a:r>
            <a:endParaRPr dirty="0"/>
          </a:p>
          <a:p>
            <a:pPr marL="457200" lvl="0" indent="-393700" algn="l" rtl="0">
              <a:spcBef>
                <a:spcPts val="1000"/>
              </a:spcBef>
              <a:spcAft>
                <a:spcPts val="0"/>
              </a:spcAft>
              <a:buSzPts val="2600"/>
              <a:buChar char="•"/>
            </a:pPr>
            <a:r>
              <a:rPr lang="en-US" dirty="0"/>
              <a:t>LEAs complete the Expenditure Plan data entry tables by specifying the amount of ELO Grant funds being budgeted to support each strategy being implemented and the total of all ELO Grant funds being budgeted</a:t>
            </a:r>
            <a:endParaRPr dirty="0"/>
          </a:p>
          <a:p>
            <a:pPr marL="457200" lvl="0" indent="-393700" algn="l" rtl="0">
              <a:spcBef>
                <a:spcPts val="1200"/>
              </a:spcBef>
              <a:spcAft>
                <a:spcPts val="1000"/>
              </a:spcAft>
              <a:buSzPts val="2600"/>
              <a:buChar char="•"/>
            </a:pPr>
            <a:r>
              <a:rPr lang="en-US" dirty="0"/>
              <a:t>LEAs must also provide a description of how ELO Grant funds are being coordinated with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Elementary and Secondary Schools Emergency R</a:t>
            </a:r>
            <a:r>
              <a:rPr lang="en-US" dirty="0"/>
              <a:t>elief II funds</a:t>
            </a:r>
            <a:endParaRPr sz="1200" dirty="0">
              <a:solidFill>
                <a:schemeClr val="dk1"/>
              </a:solidFill>
            </a:endParaRPr>
          </a:p>
        </p:txBody>
      </p:sp>
      <p:sp>
        <p:nvSpPr>
          <p:cNvPr id="304" name="Google Shape;304;gcf15ce79cc_1_49"/>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16</a:t>
            </a:fld>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d0bacaadac_0_0"/>
          <p:cNvSpPr txBox="1">
            <a:spLocks noGrp="1"/>
          </p:cNvSpPr>
          <p:nvPr>
            <p:ph type="title"/>
          </p:nvPr>
        </p:nvSpPr>
        <p:spPr>
          <a:xfrm>
            <a:off x="1097280" y="758952"/>
            <a:ext cx="10058400" cy="3566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6600"/>
              <a:t>Reviewing the Template and Instructions</a:t>
            </a:r>
            <a:endParaRPr sz="6600"/>
          </a:p>
        </p:txBody>
      </p:sp>
      <p:sp>
        <p:nvSpPr>
          <p:cNvPr id="311" name="Google Shape;311;gd0bacaadac_0_0"/>
          <p:cNvSpPr txBox="1">
            <a:spLocks noGrp="1"/>
          </p:cNvSpPr>
          <p:nvPr>
            <p:ph type="body" idx="1"/>
          </p:nvPr>
        </p:nvSpPr>
        <p:spPr>
          <a:xfrm>
            <a:off x="1097280" y="4453128"/>
            <a:ext cx="10058400" cy="1480312"/>
          </a:xfrm>
          <a:prstGeom prst="rect">
            <a:avLst/>
          </a:prstGeom>
        </p:spPr>
        <p:txBody>
          <a:bodyPr spcFirstLastPara="1" wrap="square" lIns="91425" tIns="45700" rIns="91425" bIns="45700" anchor="t" anchorCtr="0">
            <a:normAutofit/>
          </a:bodyPr>
          <a:lstStyle/>
          <a:p>
            <a:pPr marL="0" lvl="0" indent="0"/>
            <a:r>
              <a:rPr lang="en-US" dirty="0"/>
              <a:t>We will now display the template and walk through the template and instructions located here: </a:t>
            </a:r>
            <a:r>
              <a:rPr lang="en-US" dirty="0">
                <a:solidFill>
                  <a:srgbClr val="1704A0"/>
                </a:solidFill>
                <a:hlinkClick r:id="rId3" tooltip="COVID Relief Grants">
                  <a:extLst>
                    <a:ext uri="{A12FA001-AC4F-418D-AE19-62706E023703}">
                      <ahyp:hlinkClr xmlns:ahyp="http://schemas.microsoft.com/office/drawing/2018/hyperlinkcolor" val="tx"/>
                    </a:ext>
                  </a:extLst>
                </a:hlinkClick>
              </a:rPr>
              <a:t>https://www.cde.ca.gov/ls/he/hn/covidreliefgrants.asp</a:t>
            </a:r>
            <a:endParaRPr lang="en-US" dirty="0">
              <a:solidFill>
                <a:srgbClr val="1704A0"/>
              </a:solidFill>
            </a:endParaRPr>
          </a:p>
        </p:txBody>
      </p:sp>
      <p:sp>
        <p:nvSpPr>
          <p:cNvPr id="312" name="Google Shape;312;gd0bacaadac_0_0"/>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t>17</a:t>
            </a:fld>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d0bacaadac_0_7"/>
          <p:cNvSpPr txBox="1">
            <a:spLocks noGrp="1"/>
          </p:cNvSpPr>
          <p:nvPr>
            <p:ph type="title"/>
          </p:nvPr>
        </p:nvSpPr>
        <p:spPr>
          <a:xfrm>
            <a:off x="1097280" y="758952"/>
            <a:ext cx="10058400" cy="3566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6600"/>
              <a:t>Frequently Asked Questions (FAQs)</a:t>
            </a:r>
            <a:endParaRPr sz="6600"/>
          </a:p>
        </p:txBody>
      </p:sp>
      <p:sp>
        <p:nvSpPr>
          <p:cNvPr id="319" name="Google Shape;319;gd0bacaadac_0_7"/>
          <p:cNvSpPr txBox="1">
            <a:spLocks noGrp="1"/>
          </p:cNvSpPr>
          <p:nvPr>
            <p:ph type="body" idx="1"/>
          </p:nvPr>
        </p:nvSpPr>
        <p:spPr>
          <a:xfrm>
            <a:off x="1097280" y="4453128"/>
            <a:ext cx="10058400" cy="11430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r>
              <a:rPr lang="en-US"/>
              <a:t>Related to the template and instructions</a:t>
            </a:r>
            <a:endParaRPr/>
          </a:p>
        </p:txBody>
      </p:sp>
      <p:sp>
        <p:nvSpPr>
          <p:cNvPr id="320" name="Google Shape;320;gd0bacaadac_0_7"/>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t>18</a:t>
            </a:fld>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cd345db03c_1_22"/>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ELO Grant FAQs</a:t>
            </a:r>
            <a:endParaRPr/>
          </a:p>
        </p:txBody>
      </p:sp>
      <p:sp>
        <p:nvSpPr>
          <p:cNvPr id="327" name="Google Shape;327;gcd345db03c_1_22"/>
          <p:cNvSpPr txBox="1">
            <a:spLocks noGrp="1"/>
          </p:cNvSpPr>
          <p:nvPr>
            <p:ph type="body" idx="1"/>
          </p:nvPr>
        </p:nvSpPr>
        <p:spPr>
          <a:xfrm>
            <a:off x="1097280" y="1845733"/>
            <a:ext cx="10058400" cy="4355700"/>
          </a:xfrm>
          <a:prstGeom prst="rect">
            <a:avLst/>
          </a:prstGeom>
        </p:spPr>
        <p:txBody>
          <a:bodyPr spcFirstLastPara="1" wrap="square" lIns="45700" tIns="45700" rIns="45700" bIns="45700" anchor="t" anchorCtr="0">
            <a:normAutofit/>
          </a:bodyPr>
          <a:lstStyle/>
          <a:p>
            <a:pPr marL="0" lvl="0" indent="0" algn="l" rtl="0">
              <a:spcBef>
                <a:spcPts val="1200"/>
              </a:spcBef>
              <a:spcAft>
                <a:spcPts val="0"/>
              </a:spcAft>
              <a:buNone/>
            </a:pPr>
            <a:r>
              <a:rPr lang="en-US" dirty="0"/>
              <a:t>The following are FAQs related to the ELO Grant and its implementation. </a:t>
            </a:r>
            <a:endParaRPr dirty="0"/>
          </a:p>
          <a:p>
            <a:pPr marL="457200" lvl="0" indent="-393700" algn="l" rtl="0">
              <a:spcBef>
                <a:spcPts val="1200"/>
              </a:spcBef>
              <a:spcAft>
                <a:spcPts val="0"/>
              </a:spcAft>
              <a:buSzPts val="2600"/>
              <a:buChar char="•"/>
            </a:pPr>
            <a:r>
              <a:rPr lang="en-US" dirty="0"/>
              <a:t>These FAQs are posted on the CDE’s IPI and ELO Grants Frequently Asked Questions web page at </a:t>
            </a:r>
            <a:r>
              <a:rPr lang="en-US" u="sng" dirty="0">
                <a:solidFill>
                  <a:srgbClr val="1704A0"/>
                </a:solidFill>
                <a:hlinkClick r:id="rId3" tooltip="IPI and ELO Grants FAQs">
                  <a:extLst>
                    <a:ext uri="{A12FA001-AC4F-418D-AE19-62706E023703}">
                      <ahyp:hlinkClr xmlns:ahyp="http://schemas.microsoft.com/office/drawing/2018/hyperlinkcolor" val="tx"/>
                    </a:ext>
                  </a:extLst>
                </a:hlinkClick>
              </a:rPr>
              <a:t>https://www.cde.ca.gov/ls/he/hn/covidgrantsfaqs.asp</a:t>
            </a:r>
            <a:r>
              <a:rPr lang="en-US" dirty="0"/>
              <a:t>. </a:t>
            </a:r>
            <a:endParaRPr dirty="0"/>
          </a:p>
        </p:txBody>
      </p:sp>
      <p:sp>
        <p:nvSpPr>
          <p:cNvPr id="328" name="Google Shape;328;gcd345db03c_1_22"/>
          <p:cNvSpPr txBox="1">
            <a:spLocks noGrp="1"/>
          </p:cNvSpPr>
          <p:nvPr>
            <p:ph type="sldNum" idx="12"/>
          </p:nvPr>
        </p:nvSpPr>
        <p:spPr>
          <a:xfrm>
            <a:off x="9825629" y="6456128"/>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t>19</a:t>
            </a:fld>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d0bacaadac_0_21"/>
          <p:cNvSpPr txBox="1">
            <a:spLocks noGrp="1"/>
          </p:cNvSpPr>
          <p:nvPr>
            <p:ph type="title"/>
          </p:nvPr>
        </p:nvSpPr>
        <p:spPr>
          <a:xfrm>
            <a:off x="1023227" y="574300"/>
            <a:ext cx="5020200" cy="1450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Welcome! </a:t>
            </a:r>
            <a:endParaRPr dirty="0"/>
          </a:p>
        </p:txBody>
      </p:sp>
      <p:pic>
        <p:nvPicPr>
          <p:cNvPr id="203" name="Google Shape;203;gd0bacaadac_0_21" descr="Student playing with magna tiles on carpet in classroom. "/>
          <p:cNvPicPr preferRelativeResize="0"/>
          <p:nvPr/>
        </p:nvPicPr>
        <p:blipFill>
          <a:blip r:embed="rId3">
            <a:alphaModFix/>
          </a:blip>
          <a:stretch>
            <a:fillRect/>
          </a:stretch>
        </p:blipFill>
        <p:spPr>
          <a:xfrm>
            <a:off x="6475000" y="574312"/>
            <a:ext cx="4680674" cy="5709373"/>
          </a:xfrm>
          <a:prstGeom prst="rect">
            <a:avLst/>
          </a:prstGeom>
          <a:noFill/>
          <a:ln>
            <a:noFill/>
          </a:ln>
        </p:spPr>
      </p:pic>
      <p:sp>
        <p:nvSpPr>
          <p:cNvPr id="202" name="Google Shape;202;gd0bacaadac_0_21"/>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400"/>
              <a:t>2</a:t>
            </a:fld>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d24151215d_1_14"/>
          <p:cNvSpPr txBox="1">
            <a:spLocks noGrp="1"/>
          </p:cNvSpPr>
          <p:nvPr>
            <p:ph type="title"/>
          </p:nvPr>
        </p:nvSpPr>
        <p:spPr>
          <a:xfrm>
            <a:off x="0" y="544650"/>
            <a:ext cx="4107300" cy="57687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800"/>
              </a:spcAft>
              <a:buClr>
                <a:schemeClr val="dk1"/>
              </a:buClr>
              <a:buSzPts val="1100"/>
              <a:buFont typeface="Arial"/>
              <a:buNone/>
            </a:pPr>
            <a:r>
              <a:rPr lang="en-US" sz="2400" b="1" dirty="0">
                <a:solidFill>
                  <a:srgbClr val="FFFFFF"/>
                </a:solidFill>
              </a:rPr>
              <a:t>May local educational agencies (LEAs) use their local control and accountability plan (LCAP) stakeholder engagement process to meet the stakeholder engagement requirements for developing the Expanded Learning Opportunities Grant Plan?</a:t>
            </a:r>
            <a:endParaRPr sz="2400" dirty="0">
              <a:solidFill>
                <a:srgbClr val="FFFFFF"/>
              </a:solidFill>
            </a:endParaRPr>
          </a:p>
        </p:txBody>
      </p:sp>
      <p:sp>
        <p:nvSpPr>
          <p:cNvPr id="336" name="Google Shape;336;gd24151215d_1_14"/>
          <p:cNvSpPr txBox="1">
            <a:spLocks noGrp="1"/>
          </p:cNvSpPr>
          <p:nvPr>
            <p:ph type="body" idx="1"/>
          </p:nvPr>
        </p:nvSpPr>
        <p:spPr>
          <a:xfrm>
            <a:off x="4272750" y="61711"/>
            <a:ext cx="7631100" cy="6734464"/>
          </a:xfrm>
          <a:prstGeom prst="rect">
            <a:avLst/>
          </a:prstGeom>
        </p:spPr>
        <p:txBody>
          <a:bodyPr spcFirstLastPara="1" wrap="square" lIns="45700" tIns="45700" rIns="45700" bIns="45700" anchor="t" anchorCtr="0">
            <a:normAutofit fontScale="92500" lnSpcReduction="10000"/>
          </a:bodyPr>
          <a:lstStyle/>
          <a:p>
            <a:pPr marL="457200" lvl="0" indent="0" algn="l" rtl="0">
              <a:lnSpc>
                <a:spcPct val="115000"/>
              </a:lnSpc>
              <a:spcBef>
                <a:spcPts val="0"/>
              </a:spcBef>
              <a:spcAft>
                <a:spcPts val="0"/>
              </a:spcAft>
              <a:buNone/>
            </a:pPr>
            <a:endParaRPr sz="2400" dirty="0">
              <a:solidFill>
                <a:schemeClr val="dk1"/>
              </a:solidFill>
            </a:endParaRPr>
          </a:p>
          <a:p>
            <a:pPr marL="457200" lvl="0" indent="0" algn="l" rtl="0">
              <a:lnSpc>
                <a:spcPct val="115000"/>
              </a:lnSpc>
              <a:spcBef>
                <a:spcPts val="800"/>
              </a:spcBef>
              <a:spcAft>
                <a:spcPts val="0"/>
              </a:spcAft>
              <a:buClr>
                <a:schemeClr val="dk1"/>
              </a:buClr>
              <a:buSzPts val="1100"/>
              <a:buFont typeface="Arial"/>
              <a:buNone/>
            </a:pPr>
            <a:r>
              <a:rPr lang="en-US" sz="2600" dirty="0">
                <a:solidFill>
                  <a:srgbClr val="3F3F3F"/>
                </a:solidFill>
              </a:rPr>
              <a:t>California </a:t>
            </a:r>
            <a:r>
              <a:rPr lang="en-US" sz="2600" i="1" dirty="0">
                <a:solidFill>
                  <a:srgbClr val="3F3F3F"/>
                </a:solidFill>
              </a:rPr>
              <a:t>Education Code </a:t>
            </a:r>
            <a:r>
              <a:rPr lang="en-US" sz="2600" dirty="0">
                <a:solidFill>
                  <a:srgbClr val="3F3F3F"/>
                </a:solidFill>
              </a:rPr>
              <a:t>(</a:t>
            </a:r>
            <a:r>
              <a:rPr lang="en-US" sz="2600" i="1" dirty="0">
                <a:solidFill>
                  <a:srgbClr val="3F3F3F"/>
                </a:solidFill>
              </a:rPr>
              <a:t>EC</a:t>
            </a:r>
            <a:r>
              <a:rPr lang="en-US" sz="2600" dirty="0">
                <a:solidFill>
                  <a:srgbClr val="3F3F3F"/>
                </a:solidFill>
              </a:rPr>
              <a:t>) Section 43522(e)(2)(iii) requires that parents and school site staff, including classified and certificated staff be involved in the development of the Expanded Learning Opportunities Grant Plan; in addition, </a:t>
            </a:r>
            <a:r>
              <a:rPr lang="en-US" sz="2600" i="1" dirty="0">
                <a:solidFill>
                  <a:srgbClr val="3F3F3F"/>
                </a:solidFill>
              </a:rPr>
              <a:t>EC</a:t>
            </a:r>
            <a:r>
              <a:rPr lang="en-US" sz="2600" dirty="0">
                <a:solidFill>
                  <a:srgbClr val="3F3F3F"/>
                </a:solidFill>
              </a:rPr>
              <a:t> Section 43522(h) encourages LEAs to engage, plan and collaborate with community partners, expanded learning programs, and existing behavioral health partnerships in the design of the plan. </a:t>
            </a:r>
            <a:endParaRPr sz="2600" dirty="0">
              <a:solidFill>
                <a:srgbClr val="3F3F3F"/>
              </a:solidFill>
            </a:endParaRPr>
          </a:p>
          <a:p>
            <a:pPr marL="457200" lvl="0" indent="0" algn="l" rtl="0">
              <a:lnSpc>
                <a:spcPct val="115000"/>
              </a:lnSpc>
              <a:spcBef>
                <a:spcPts val="800"/>
              </a:spcBef>
              <a:spcAft>
                <a:spcPts val="800"/>
              </a:spcAft>
              <a:buClr>
                <a:schemeClr val="dk1"/>
              </a:buClr>
              <a:buSzPts val="1100"/>
              <a:buFont typeface="Arial"/>
              <a:buNone/>
            </a:pPr>
            <a:r>
              <a:rPr lang="en-US" sz="2600" dirty="0">
                <a:solidFill>
                  <a:srgbClr val="3F3F3F"/>
                </a:solidFill>
              </a:rPr>
              <a:t>Therefore, LEAs may integrate stakeholder engagement related to the development of the Expanded Learning Opportunities Grant Plan into their ongoing LCAP stakeholder engagement process to the extent that it is appropriate and practicable to do so.</a:t>
            </a:r>
            <a:endParaRPr sz="2600" dirty="0">
              <a:solidFill>
                <a:srgbClr val="3F3F3F"/>
              </a:solidFill>
            </a:endParaRPr>
          </a:p>
        </p:txBody>
      </p:sp>
      <p:sp>
        <p:nvSpPr>
          <p:cNvPr id="335" name="Google Shape;335;gd24151215d_1_14"/>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solidFill>
                  <a:schemeClr val="dk2"/>
                </a:solidFill>
              </a:rPr>
              <a:t>20</a:t>
            </a:fld>
            <a:endParaRPr sz="2400" dirty="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d24151215d_1_40"/>
          <p:cNvSpPr txBox="1">
            <a:spLocks noGrp="1"/>
          </p:cNvSpPr>
          <p:nvPr>
            <p:ph type="title"/>
          </p:nvPr>
        </p:nvSpPr>
        <p:spPr>
          <a:xfrm>
            <a:off x="0" y="611275"/>
            <a:ext cx="3920100" cy="42408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en-US" sz="2400" b="1">
                <a:solidFill>
                  <a:srgbClr val="FFFFFF"/>
                </a:solidFill>
              </a:rPr>
              <a:t>Are LEAs required to hold a public hearing to solicit stakeholder input prior to adopting the Expanded Learning Opportunities Grant Plan?</a:t>
            </a:r>
            <a:endParaRPr sz="2400" b="1">
              <a:solidFill>
                <a:srgbClr val="FFFFFF"/>
              </a:solidFill>
            </a:endParaRPr>
          </a:p>
          <a:p>
            <a:pPr marL="457200" lvl="0" indent="0" algn="l" rtl="0">
              <a:lnSpc>
                <a:spcPct val="115000"/>
              </a:lnSpc>
              <a:spcBef>
                <a:spcPts val="800"/>
              </a:spcBef>
              <a:spcAft>
                <a:spcPts val="800"/>
              </a:spcAft>
              <a:buNone/>
            </a:pPr>
            <a:endParaRPr sz="2400" b="1">
              <a:solidFill>
                <a:schemeClr val="dk1"/>
              </a:solidFill>
            </a:endParaRPr>
          </a:p>
        </p:txBody>
      </p:sp>
      <p:sp>
        <p:nvSpPr>
          <p:cNvPr id="344" name="Google Shape;344;gd24151215d_1_40"/>
          <p:cNvSpPr txBox="1">
            <a:spLocks noGrp="1"/>
          </p:cNvSpPr>
          <p:nvPr>
            <p:ph type="body" idx="1"/>
          </p:nvPr>
        </p:nvSpPr>
        <p:spPr>
          <a:xfrm>
            <a:off x="4272750" y="897850"/>
            <a:ext cx="7631100" cy="5898300"/>
          </a:xfrm>
          <a:prstGeom prst="rect">
            <a:avLst/>
          </a:prstGeom>
        </p:spPr>
        <p:txBody>
          <a:bodyPr spcFirstLastPara="1" wrap="square" lIns="45700" tIns="45700" rIns="45700" bIns="45700" anchor="t" anchorCtr="0">
            <a:normAutofit/>
          </a:bodyPr>
          <a:lstStyle/>
          <a:p>
            <a:pPr marL="457200" lvl="0" indent="0" algn="l" rtl="0">
              <a:lnSpc>
                <a:spcPct val="115000"/>
              </a:lnSpc>
              <a:spcBef>
                <a:spcPts val="0"/>
              </a:spcBef>
              <a:spcAft>
                <a:spcPts val="0"/>
              </a:spcAft>
              <a:buNone/>
            </a:pPr>
            <a:r>
              <a:rPr lang="en-US" sz="2400" dirty="0">
                <a:solidFill>
                  <a:srgbClr val="3F3F3F"/>
                </a:solidFill>
              </a:rPr>
              <a:t>EC Section 43522(e) requires that the Expanded Learning Opportunities Grant Plan be adopted at a public meeting of the governing board or governing body of the LEA on or before June 1, 2021. Statute does not require an additional public hearing to be held prior to the adoption of the plan. </a:t>
            </a:r>
            <a:endParaRPr sz="2400" dirty="0">
              <a:solidFill>
                <a:srgbClr val="3F3F3F"/>
              </a:solidFill>
            </a:endParaRPr>
          </a:p>
          <a:p>
            <a:pPr marL="457200" lvl="0" indent="0" algn="l" rtl="0">
              <a:lnSpc>
                <a:spcPct val="115000"/>
              </a:lnSpc>
              <a:spcBef>
                <a:spcPts val="800"/>
              </a:spcBef>
              <a:spcAft>
                <a:spcPts val="800"/>
              </a:spcAft>
              <a:buNone/>
            </a:pPr>
            <a:r>
              <a:rPr lang="en-US" sz="2400" dirty="0">
                <a:solidFill>
                  <a:srgbClr val="3F3F3F"/>
                </a:solidFill>
              </a:rPr>
              <a:t>However, LEAs must include a description of how the LEA involved parents and school site staff, including classified and certificated staff, in the development of the plan pursuant to EC Section 43522(e)(2)(A)(iii).</a:t>
            </a:r>
            <a:endParaRPr dirty="0">
              <a:solidFill>
                <a:srgbClr val="3F3F3F"/>
              </a:solidFill>
            </a:endParaRPr>
          </a:p>
        </p:txBody>
      </p:sp>
      <p:sp>
        <p:nvSpPr>
          <p:cNvPr id="343" name="Google Shape;343;gd24151215d_1_40"/>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2"/>
                </a:solidFill>
              </a:rPr>
              <a:t>21</a:t>
            </a:fld>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d24151215d_1_49"/>
          <p:cNvSpPr txBox="1">
            <a:spLocks noGrp="1"/>
          </p:cNvSpPr>
          <p:nvPr>
            <p:ph type="title"/>
          </p:nvPr>
        </p:nvSpPr>
        <p:spPr>
          <a:xfrm>
            <a:off x="76425" y="649500"/>
            <a:ext cx="3920100" cy="46881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en-US" sz="2400" b="1">
                <a:solidFill>
                  <a:srgbClr val="FFFFFF"/>
                </a:solidFill>
              </a:rPr>
              <a:t>Are LEAs required to submit the Expanded Learning Opportunities Grant Plan once it has been adopted by the local governing board or body of the LEA?</a:t>
            </a:r>
            <a:endParaRPr sz="2400" b="1">
              <a:solidFill>
                <a:srgbClr val="FFFFFF"/>
              </a:solidFill>
            </a:endParaRPr>
          </a:p>
          <a:p>
            <a:pPr marL="457200" lvl="0" indent="0" algn="l" rtl="0">
              <a:lnSpc>
                <a:spcPct val="115000"/>
              </a:lnSpc>
              <a:spcBef>
                <a:spcPts val="800"/>
              </a:spcBef>
              <a:spcAft>
                <a:spcPts val="0"/>
              </a:spcAft>
              <a:buNone/>
            </a:pPr>
            <a:endParaRPr sz="2400" b="1">
              <a:solidFill>
                <a:srgbClr val="FFFFFF"/>
              </a:solidFill>
            </a:endParaRPr>
          </a:p>
          <a:p>
            <a:pPr marL="457200" lvl="0" indent="0" algn="l" rtl="0">
              <a:lnSpc>
                <a:spcPct val="115000"/>
              </a:lnSpc>
              <a:spcBef>
                <a:spcPts val="800"/>
              </a:spcBef>
              <a:spcAft>
                <a:spcPts val="800"/>
              </a:spcAft>
              <a:buNone/>
            </a:pPr>
            <a:endParaRPr sz="2400" b="1">
              <a:solidFill>
                <a:schemeClr val="dk1"/>
              </a:solidFill>
            </a:endParaRPr>
          </a:p>
        </p:txBody>
      </p:sp>
      <p:sp>
        <p:nvSpPr>
          <p:cNvPr id="351" name="Google Shape;351;gd24151215d_1_49"/>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2"/>
                </a:solidFill>
              </a:rPr>
              <a:t>22</a:t>
            </a:fld>
            <a:endParaRPr>
              <a:solidFill>
                <a:schemeClr val="dk2"/>
              </a:solidFill>
            </a:endParaRPr>
          </a:p>
        </p:txBody>
      </p:sp>
      <p:sp>
        <p:nvSpPr>
          <p:cNvPr id="352" name="Google Shape;352;gd24151215d_1_49"/>
          <p:cNvSpPr txBox="1">
            <a:spLocks noGrp="1"/>
          </p:cNvSpPr>
          <p:nvPr>
            <p:ph type="body" idx="1"/>
          </p:nvPr>
        </p:nvSpPr>
        <p:spPr>
          <a:xfrm>
            <a:off x="4272750" y="897850"/>
            <a:ext cx="7631100" cy="5898300"/>
          </a:xfrm>
          <a:prstGeom prst="rect">
            <a:avLst/>
          </a:prstGeom>
        </p:spPr>
        <p:txBody>
          <a:bodyPr spcFirstLastPara="1" wrap="square" lIns="45700" tIns="45700" rIns="45700" bIns="45700" anchor="t" anchorCtr="0">
            <a:normAutofit/>
          </a:bodyPr>
          <a:lstStyle/>
          <a:p>
            <a:pPr marL="457200" lvl="0" indent="0" algn="l" rtl="0">
              <a:lnSpc>
                <a:spcPct val="115000"/>
              </a:lnSpc>
              <a:spcBef>
                <a:spcPts val="0"/>
              </a:spcBef>
              <a:spcAft>
                <a:spcPts val="0"/>
              </a:spcAft>
              <a:buNone/>
            </a:pPr>
            <a:r>
              <a:rPr lang="en-US" sz="2400" dirty="0">
                <a:solidFill>
                  <a:srgbClr val="434343"/>
                </a:solidFill>
              </a:rPr>
              <a:t>Yes; </a:t>
            </a:r>
            <a:r>
              <a:rPr lang="en-US" sz="2400" i="1" dirty="0">
                <a:solidFill>
                  <a:srgbClr val="434343"/>
                </a:solidFill>
              </a:rPr>
              <a:t>EC</a:t>
            </a:r>
            <a:r>
              <a:rPr lang="en-US" sz="2400" dirty="0">
                <a:solidFill>
                  <a:srgbClr val="434343"/>
                </a:solidFill>
              </a:rPr>
              <a:t> Section 43522(e) requires the plan to be adopted on or before June 1, 2021 and the plan must be submitted within five days of adoption by the governing board or body of the LEA. </a:t>
            </a:r>
            <a:endParaRPr sz="2400" dirty="0">
              <a:solidFill>
                <a:srgbClr val="434343"/>
              </a:solidFill>
            </a:endParaRPr>
          </a:p>
          <a:p>
            <a:pPr marL="457200" lvl="0" indent="0" algn="l" rtl="0">
              <a:lnSpc>
                <a:spcPct val="115000"/>
              </a:lnSpc>
              <a:spcBef>
                <a:spcPts val="800"/>
              </a:spcBef>
              <a:spcAft>
                <a:spcPts val="800"/>
              </a:spcAft>
              <a:buNone/>
            </a:pPr>
            <a:r>
              <a:rPr lang="en-US" sz="2400" dirty="0">
                <a:solidFill>
                  <a:srgbClr val="434343"/>
                </a:solidFill>
              </a:rPr>
              <a:t>School districts must submit the plan to their COE; charter schools must submit their plans to their chartering authority; COEs and school districts in a single-district county must submit their plans to the California Department of Education (CDE) by email at </a:t>
            </a:r>
            <a:r>
              <a:rPr lang="en-US" sz="2400" u="sng" dirty="0">
                <a:solidFill>
                  <a:srgbClr val="1704A0"/>
                </a:solidFill>
                <a:hlinkClick r:id="rId3">
                  <a:extLst>
                    <a:ext uri="{A12FA001-AC4F-418D-AE19-62706E023703}">
                      <ahyp:hlinkClr xmlns:ahyp="http://schemas.microsoft.com/office/drawing/2018/hyperlinkcolor" val="tx"/>
                    </a:ext>
                  </a:extLst>
                </a:hlinkClick>
              </a:rPr>
              <a:t>LCAPReview@cde.ca.gov</a:t>
            </a:r>
            <a:r>
              <a:rPr lang="en-US" sz="2400" dirty="0">
                <a:solidFill>
                  <a:schemeClr val="dk1"/>
                </a:solidFill>
              </a:rPr>
              <a:t>.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d24151215d_1_58"/>
          <p:cNvSpPr txBox="1">
            <a:spLocks noGrp="1"/>
          </p:cNvSpPr>
          <p:nvPr>
            <p:ph type="title"/>
          </p:nvPr>
        </p:nvSpPr>
        <p:spPr>
          <a:xfrm>
            <a:off x="76425" y="764125"/>
            <a:ext cx="3920100" cy="46881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800"/>
              </a:spcAft>
              <a:buNone/>
            </a:pPr>
            <a:r>
              <a:rPr lang="en-US" sz="2400" b="1">
                <a:solidFill>
                  <a:srgbClr val="FFFFFF"/>
                </a:solidFill>
              </a:rPr>
              <a:t>Are COEs, chartering authorities, and the CDE required to review and/or approve Expanded Learning Opportunities Grant Plans?</a:t>
            </a:r>
            <a:endParaRPr sz="2400" b="1">
              <a:solidFill>
                <a:schemeClr val="dk1"/>
              </a:solidFill>
            </a:endParaRPr>
          </a:p>
        </p:txBody>
      </p:sp>
      <p:sp>
        <p:nvSpPr>
          <p:cNvPr id="359" name="Google Shape;359;gd24151215d_1_58"/>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2"/>
                </a:solidFill>
              </a:rPr>
              <a:t>23</a:t>
            </a:fld>
            <a:endParaRPr>
              <a:solidFill>
                <a:schemeClr val="dk2"/>
              </a:solidFill>
            </a:endParaRPr>
          </a:p>
        </p:txBody>
      </p:sp>
      <p:sp>
        <p:nvSpPr>
          <p:cNvPr id="360" name="Google Shape;360;gd24151215d_1_58"/>
          <p:cNvSpPr txBox="1">
            <a:spLocks noGrp="1"/>
          </p:cNvSpPr>
          <p:nvPr>
            <p:ph type="body" idx="1"/>
          </p:nvPr>
        </p:nvSpPr>
        <p:spPr>
          <a:xfrm>
            <a:off x="4272750" y="897850"/>
            <a:ext cx="7631100" cy="5898300"/>
          </a:xfrm>
          <a:prstGeom prst="rect">
            <a:avLst/>
          </a:prstGeom>
        </p:spPr>
        <p:txBody>
          <a:bodyPr spcFirstLastPara="1" wrap="square" lIns="45700" tIns="45700" rIns="45700" bIns="45700" anchor="t" anchorCtr="0">
            <a:normAutofit/>
          </a:bodyPr>
          <a:lstStyle/>
          <a:p>
            <a:pPr marL="457200" lvl="0" indent="0" algn="l" rtl="0">
              <a:lnSpc>
                <a:spcPct val="115000"/>
              </a:lnSpc>
              <a:spcBef>
                <a:spcPts val="0"/>
              </a:spcBef>
              <a:spcAft>
                <a:spcPts val="0"/>
              </a:spcAft>
              <a:buNone/>
            </a:pPr>
            <a:r>
              <a:rPr lang="en-US" sz="2400">
                <a:solidFill>
                  <a:srgbClr val="434343"/>
                </a:solidFill>
              </a:rPr>
              <a:t>No; while </a:t>
            </a:r>
            <a:r>
              <a:rPr lang="en-US" sz="2400" i="1">
                <a:solidFill>
                  <a:srgbClr val="434343"/>
                </a:solidFill>
              </a:rPr>
              <a:t>EC</a:t>
            </a:r>
            <a:r>
              <a:rPr lang="en-US" sz="2400">
                <a:solidFill>
                  <a:srgbClr val="434343"/>
                </a:solidFill>
              </a:rPr>
              <a:t> Section 43522(e) requires plans to be submitted as described in the previous FAQ, statute does not include a requirement for COEs, chartering authorities, or the CDE to review or approve Expanded Learning Opportunities Grant Plans adopted by a governing board or governing body. </a:t>
            </a:r>
            <a:endParaRPr sz="2400">
              <a:solidFill>
                <a:srgbClr val="434343"/>
              </a:solidFill>
            </a:endParaRPr>
          </a:p>
          <a:p>
            <a:pPr marL="457200" lvl="0" indent="0" algn="l" rtl="0">
              <a:lnSpc>
                <a:spcPct val="115000"/>
              </a:lnSpc>
              <a:spcBef>
                <a:spcPts val="800"/>
              </a:spcBef>
              <a:spcAft>
                <a:spcPts val="800"/>
              </a:spcAft>
              <a:buNone/>
            </a:pPr>
            <a:r>
              <a:rPr lang="en-US" sz="2400">
                <a:solidFill>
                  <a:srgbClr val="434343"/>
                </a:solidFill>
              </a:rPr>
              <a:t>As noted in the Annual Audit FAQ, </a:t>
            </a:r>
            <a:r>
              <a:rPr lang="en-US" sz="2400" i="1">
                <a:solidFill>
                  <a:srgbClr val="434343"/>
                </a:solidFill>
              </a:rPr>
              <a:t>EC</a:t>
            </a:r>
            <a:r>
              <a:rPr lang="en-US" sz="2400">
                <a:solidFill>
                  <a:srgbClr val="434343"/>
                </a:solidFill>
              </a:rPr>
              <a:t> Section 43523 requires that compliance be monitored through the annual audit process for the 2021–22 fiscal year.</a:t>
            </a:r>
            <a:endParaRPr>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d24151215d_1_75"/>
          <p:cNvSpPr txBox="1">
            <a:spLocks noGrp="1"/>
          </p:cNvSpPr>
          <p:nvPr>
            <p:ph type="title"/>
          </p:nvPr>
        </p:nvSpPr>
        <p:spPr>
          <a:xfrm>
            <a:off x="0" y="897850"/>
            <a:ext cx="3920100" cy="26424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800"/>
              </a:spcAft>
              <a:buNone/>
            </a:pPr>
            <a:r>
              <a:rPr lang="en-US" sz="2400" b="1">
                <a:solidFill>
                  <a:srgbClr val="FFFFFF"/>
                </a:solidFill>
              </a:rPr>
              <a:t>Are LEAs required to post the Expanded Learning Opportunities Grant Plan on their web site?</a:t>
            </a:r>
            <a:endParaRPr sz="2400" b="1">
              <a:solidFill>
                <a:schemeClr val="dk1"/>
              </a:solidFill>
            </a:endParaRPr>
          </a:p>
        </p:txBody>
      </p:sp>
      <p:sp>
        <p:nvSpPr>
          <p:cNvPr id="367" name="Google Shape;367;gd24151215d_1_75"/>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2"/>
                </a:solidFill>
              </a:rPr>
              <a:t>24</a:t>
            </a:fld>
            <a:endParaRPr>
              <a:solidFill>
                <a:schemeClr val="dk2"/>
              </a:solidFill>
            </a:endParaRPr>
          </a:p>
        </p:txBody>
      </p:sp>
      <p:sp>
        <p:nvSpPr>
          <p:cNvPr id="368" name="Google Shape;368;gd24151215d_1_75"/>
          <p:cNvSpPr txBox="1">
            <a:spLocks noGrp="1"/>
          </p:cNvSpPr>
          <p:nvPr>
            <p:ph type="body" idx="1"/>
          </p:nvPr>
        </p:nvSpPr>
        <p:spPr>
          <a:xfrm>
            <a:off x="4272750" y="897850"/>
            <a:ext cx="7631100" cy="5160300"/>
          </a:xfrm>
          <a:prstGeom prst="rect">
            <a:avLst/>
          </a:prstGeom>
        </p:spPr>
        <p:txBody>
          <a:bodyPr spcFirstLastPara="1" wrap="square" lIns="45700" tIns="45700" rIns="45700" bIns="45700" anchor="t" anchorCtr="0">
            <a:normAutofit/>
          </a:bodyPr>
          <a:lstStyle/>
          <a:p>
            <a:pPr marL="457200" lvl="0" indent="0" algn="l" rtl="0">
              <a:lnSpc>
                <a:spcPct val="115000"/>
              </a:lnSpc>
              <a:spcBef>
                <a:spcPts val="0"/>
              </a:spcBef>
              <a:spcAft>
                <a:spcPts val="800"/>
              </a:spcAft>
              <a:buNone/>
            </a:pPr>
            <a:r>
              <a:rPr lang="en-US" sz="2400">
                <a:solidFill>
                  <a:srgbClr val="434343"/>
                </a:solidFill>
              </a:rPr>
              <a:t>Statute does not include a requirement for LEAs to post the Expanded Learning Opportunities Grant Plan on their web sites; however, in the interest of informing the local community, LEAs are strongly encouraged to post the adopted Expanded Learning Opportunities Grant Plan to the same web page as their LCAP.</a:t>
            </a:r>
            <a:endParaRPr>
              <a:solidFill>
                <a:srgbClr val="43434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d0bacaadac_0_49"/>
          <p:cNvSpPr txBox="1">
            <a:spLocks noGrp="1"/>
          </p:cNvSpPr>
          <p:nvPr>
            <p:ph type="title"/>
          </p:nvPr>
        </p:nvSpPr>
        <p:spPr>
          <a:xfrm>
            <a:off x="726125" y="2847251"/>
            <a:ext cx="10058400" cy="1076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7300"/>
              <a:t>Fireside Chat</a:t>
            </a:r>
            <a:endParaRPr sz="7300"/>
          </a:p>
        </p:txBody>
      </p:sp>
      <p:pic>
        <p:nvPicPr>
          <p:cNvPr id="377" name="Google Shape;377;gd0bacaadac_0_49" descr="Picture of fire in fireplace. "/>
          <p:cNvPicPr preferRelativeResize="0"/>
          <p:nvPr/>
        </p:nvPicPr>
        <p:blipFill>
          <a:blip r:embed="rId3">
            <a:alphaModFix/>
          </a:blip>
          <a:stretch>
            <a:fillRect/>
          </a:stretch>
        </p:blipFill>
        <p:spPr>
          <a:xfrm>
            <a:off x="3546388" y="153300"/>
            <a:ext cx="4809423" cy="2541549"/>
          </a:xfrm>
          <a:prstGeom prst="rect">
            <a:avLst/>
          </a:prstGeom>
          <a:noFill/>
          <a:ln>
            <a:noFill/>
          </a:ln>
        </p:spPr>
      </p:pic>
      <p:sp>
        <p:nvSpPr>
          <p:cNvPr id="375" name="Google Shape;375;gd0bacaadac_0_49"/>
          <p:cNvSpPr txBox="1">
            <a:spLocks noGrp="1"/>
          </p:cNvSpPr>
          <p:nvPr>
            <p:ph type="body" idx="4294967295"/>
          </p:nvPr>
        </p:nvSpPr>
        <p:spPr>
          <a:xfrm>
            <a:off x="1066800" y="3835813"/>
            <a:ext cx="10058400" cy="2530500"/>
          </a:xfrm>
          <a:prstGeom prst="rect">
            <a:avLst/>
          </a:prstGeom>
        </p:spPr>
        <p:txBody>
          <a:bodyPr spcFirstLastPara="1" wrap="square" lIns="45700" tIns="45700" rIns="45700" bIns="45700" anchor="t" anchorCtr="0">
            <a:normAutofit fontScale="85000" lnSpcReduction="20000"/>
          </a:bodyPr>
          <a:lstStyle/>
          <a:p>
            <a:pPr marL="457200" lvl="0" indent="-340201" algn="l" rtl="0">
              <a:spcBef>
                <a:spcPts val="1200"/>
              </a:spcBef>
              <a:spcAft>
                <a:spcPts val="0"/>
              </a:spcAft>
              <a:buSzPct val="67857"/>
              <a:buChar char="●"/>
            </a:pPr>
            <a:r>
              <a:rPr lang="en-US"/>
              <a:t>Michael Funk, Director, Expanded Learning Division, CDE</a:t>
            </a:r>
            <a:endParaRPr/>
          </a:p>
          <a:p>
            <a:pPr marL="457200" lvl="0" indent="0" algn="l" rtl="0">
              <a:spcBef>
                <a:spcPts val="1200"/>
              </a:spcBef>
              <a:spcAft>
                <a:spcPts val="0"/>
              </a:spcAft>
              <a:buNone/>
            </a:pPr>
            <a:endParaRPr sz="744"/>
          </a:p>
          <a:p>
            <a:pPr marL="457200" lvl="0" indent="-340201" algn="l" rtl="0">
              <a:spcBef>
                <a:spcPts val="1200"/>
              </a:spcBef>
              <a:spcAft>
                <a:spcPts val="0"/>
              </a:spcAft>
              <a:buSzPct val="67857"/>
              <a:buChar char="●"/>
            </a:pPr>
            <a:r>
              <a:rPr lang="en-US"/>
              <a:t>Dr. Paul Gothold, Superintendent, San Diego County Office of Education</a:t>
            </a:r>
            <a:endParaRPr/>
          </a:p>
          <a:p>
            <a:pPr marL="457200" lvl="0" indent="0" algn="l" rtl="0">
              <a:spcBef>
                <a:spcPts val="1200"/>
              </a:spcBef>
              <a:spcAft>
                <a:spcPts val="0"/>
              </a:spcAft>
              <a:buNone/>
            </a:pPr>
            <a:endParaRPr sz="100"/>
          </a:p>
          <a:p>
            <a:pPr marL="457200" lvl="0" indent="-340201" algn="l" rtl="0">
              <a:spcBef>
                <a:spcPts val="1200"/>
              </a:spcBef>
              <a:spcAft>
                <a:spcPts val="0"/>
              </a:spcAft>
              <a:buSzPct val="67857"/>
              <a:buChar char="●"/>
            </a:pPr>
            <a:r>
              <a:rPr lang="en-US"/>
              <a:t>Dr. Joe Johnson, Retired Dean and Professor at San Diego State University. Founder and Lead for the National Center for Urban Schools Transformation </a:t>
            </a:r>
            <a:endParaRPr/>
          </a:p>
        </p:txBody>
      </p:sp>
      <p:sp>
        <p:nvSpPr>
          <p:cNvPr id="376" name="Google Shape;376;gd0bacaadac_0_49"/>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400"/>
              <a:t>25</a:t>
            </a:fld>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498E-08E4-4DED-ABEC-971BC8009FD7}"/>
              </a:ext>
            </a:extLst>
          </p:cNvPr>
          <p:cNvSpPr>
            <a:spLocks noGrp="1"/>
          </p:cNvSpPr>
          <p:nvPr>
            <p:ph type="title"/>
          </p:nvPr>
        </p:nvSpPr>
        <p:spPr>
          <a:xfrm>
            <a:off x="0" y="61711"/>
            <a:ext cx="12192000" cy="1450800"/>
          </a:xfrm>
        </p:spPr>
        <p:txBody>
          <a:bodyPr>
            <a:noAutofit/>
          </a:bodyPr>
          <a:lstStyle/>
          <a:p>
            <a:pPr lvl="0">
              <a:lnSpc>
                <a:spcPct val="115000"/>
              </a:lnSpc>
            </a:pPr>
            <a:r>
              <a:rPr lang="en-US" sz="2600" b="1" dirty="0">
                <a:solidFill>
                  <a:srgbClr val="2549BF"/>
                </a:solidFill>
              </a:rPr>
              <a:t>How can we design learning settings so that all students thrive?</a:t>
            </a:r>
            <a:br>
              <a:rPr lang="en-US" sz="2600" b="1" dirty="0">
                <a:solidFill>
                  <a:srgbClr val="2549BF"/>
                </a:solidFill>
              </a:rPr>
            </a:br>
            <a:r>
              <a:rPr lang="en-US" sz="2600" dirty="0">
                <a:solidFill>
                  <a:srgbClr val="0E092B"/>
                </a:solidFill>
              </a:rPr>
              <a:t>Pamela Cantor, M.D., Linda Darling-Hammond, </a:t>
            </a:r>
            <a:r>
              <a:rPr lang="en-US" sz="2600" dirty="0" err="1">
                <a:solidFill>
                  <a:srgbClr val="0E092B"/>
                </a:solidFill>
              </a:rPr>
              <a:t>Merita</a:t>
            </a:r>
            <a:r>
              <a:rPr lang="en-US" sz="2600" dirty="0">
                <a:solidFill>
                  <a:srgbClr val="0E092B"/>
                </a:solidFill>
              </a:rPr>
              <a:t> Irby, and Karen Pittman</a:t>
            </a:r>
            <a:br>
              <a:rPr lang="en-US" sz="2600" dirty="0">
                <a:solidFill>
                  <a:srgbClr val="0E092B"/>
                </a:solidFill>
              </a:rPr>
            </a:br>
            <a:endParaRPr lang="en-US" sz="2600" dirty="0"/>
          </a:p>
        </p:txBody>
      </p:sp>
      <p:sp>
        <p:nvSpPr>
          <p:cNvPr id="4" name="TextBox 3">
            <a:extLst>
              <a:ext uri="{FF2B5EF4-FFF2-40B4-BE49-F238E27FC236}">
                <a16:creationId xmlns:a16="http://schemas.microsoft.com/office/drawing/2014/main" id="{906FFAEA-F46D-40A6-B1BC-8A2955C1897B}"/>
              </a:ext>
            </a:extLst>
          </p:cNvPr>
          <p:cNvSpPr txBox="1"/>
          <p:nvPr/>
        </p:nvSpPr>
        <p:spPr>
          <a:xfrm>
            <a:off x="0" y="1166842"/>
            <a:ext cx="12192000" cy="5093702"/>
          </a:xfrm>
          <a:prstGeom prst="rect">
            <a:avLst/>
          </a:prstGeom>
          <a:noFill/>
        </p:spPr>
        <p:txBody>
          <a:bodyPr wrap="square" rtlCol="0">
            <a:spAutoFit/>
          </a:bodyPr>
          <a:lstStyle/>
          <a:p>
            <a:r>
              <a:rPr lang="en-US" sz="2500" i="1" dirty="0">
                <a:solidFill>
                  <a:srgbClr val="0E092B"/>
                </a:solidFill>
              </a:rPr>
              <a:t>“Education has long been central to the promise of the United States of America. But our current education system has never been designed to promote the equitable opportunities or outcomes that our children and families deserve, and that our democracy, society and economy need. Our system was designed for a different world — to support mass education preparing students for their presumed “places in life.” That world believed that talent and skills were scarce, it trusted averages as a measure of individuals and it was a world where racist beliefs and stereotypes shaped the system so that only some children were deemed worthy of opportunity. These beliefs influenced the learning and development ecosystem beyond school walls as well – such that access to high quality exploration and enrichment opportunities were more often a reflection of wealth and zip code than need or interest”.</a:t>
            </a:r>
          </a:p>
          <a:p>
            <a:endParaRPr lang="en-US" sz="2500" dirty="0"/>
          </a:p>
        </p:txBody>
      </p:sp>
      <p:sp>
        <p:nvSpPr>
          <p:cNvPr id="5" name="Google Shape;385;gcd345db03c_2_8">
            <a:extLst>
              <a:ext uri="{FF2B5EF4-FFF2-40B4-BE49-F238E27FC236}">
                <a16:creationId xmlns:a16="http://schemas.microsoft.com/office/drawing/2014/main" id="{AD0FB8AA-07D8-4F7B-9574-81EC7E4F4656}"/>
              </a:ext>
            </a:extLst>
          </p:cNvPr>
          <p:cNvSpPr txBox="1"/>
          <p:nvPr/>
        </p:nvSpPr>
        <p:spPr>
          <a:xfrm>
            <a:off x="203200" y="5594039"/>
            <a:ext cx="8901900" cy="101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400" dirty="0">
                <a:solidFill>
                  <a:srgbClr val="0E092B"/>
                </a:solidFill>
              </a:rPr>
              <a:t>Source: The </a:t>
            </a:r>
            <a:r>
              <a:rPr lang="en-US" sz="2400" dirty="0" err="1">
                <a:solidFill>
                  <a:srgbClr val="0E092B"/>
                </a:solidFill>
              </a:rPr>
              <a:t>SoLD</a:t>
            </a:r>
            <a:r>
              <a:rPr lang="en-US" sz="2400" dirty="0">
                <a:solidFill>
                  <a:srgbClr val="0E092B"/>
                </a:solidFill>
              </a:rPr>
              <a:t> Alliance, </a:t>
            </a:r>
            <a:r>
              <a:rPr lang="en-US" sz="2400" u="sng" dirty="0">
                <a:solidFill>
                  <a:srgbClr val="1704A0"/>
                </a:solidFill>
                <a:hlinkClick r:id="rId2" tooltip="The SoLD Alliance">
                  <a:extLst>
                    <a:ext uri="{A12FA001-AC4F-418D-AE19-62706E023703}">
                      <ahyp:hlinkClr xmlns:ahyp="http://schemas.microsoft.com/office/drawing/2018/hyperlinkcolor" val="tx"/>
                    </a:ext>
                  </a:extLst>
                </a:hlinkClick>
              </a:rPr>
              <a:t>www.soldalliance.org</a:t>
            </a:r>
            <a:r>
              <a:rPr lang="en-US" sz="2400" dirty="0">
                <a:solidFill>
                  <a:srgbClr val="1704A0"/>
                </a:solidFill>
              </a:rPr>
              <a:t> </a:t>
            </a:r>
            <a:endParaRPr sz="2400" dirty="0">
              <a:solidFill>
                <a:srgbClr val="1704A0"/>
              </a:solidFill>
            </a:endParaRPr>
          </a:p>
          <a:p>
            <a:pPr marL="0" lvl="0" indent="0" algn="l" rtl="0">
              <a:spcBef>
                <a:spcPts val="0"/>
              </a:spcBef>
              <a:spcAft>
                <a:spcPts val="0"/>
              </a:spcAft>
              <a:buNone/>
            </a:pPr>
            <a:endParaRPr dirty="0"/>
          </a:p>
        </p:txBody>
      </p:sp>
      <p:sp>
        <p:nvSpPr>
          <p:cNvPr id="3" name="Slide Number Placeholder 2">
            <a:extLst>
              <a:ext uri="{FF2B5EF4-FFF2-40B4-BE49-F238E27FC236}">
                <a16:creationId xmlns:a16="http://schemas.microsoft.com/office/drawing/2014/main" id="{69C5A875-9AFC-452E-80A4-A966F5E48F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z="2400" smtClean="0"/>
              <a:t>26</a:t>
            </a:fld>
            <a:endParaRPr lang="en-US" sz="2400" dirty="0"/>
          </a:p>
        </p:txBody>
      </p:sp>
    </p:spTree>
    <p:extLst>
      <p:ext uri="{BB962C8B-B14F-4D97-AF65-F5344CB8AC3E}">
        <p14:creationId xmlns:p14="http://schemas.microsoft.com/office/powerpoint/2010/main" val="3093545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FC36-5CD6-41C4-A221-B4A0CD953507}"/>
              </a:ext>
            </a:extLst>
          </p:cNvPr>
          <p:cNvSpPr>
            <a:spLocks noGrp="1"/>
          </p:cNvSpPr>
          <p:nvPr>
            <p:ph type="title"/>
          </p:nvPr>
        </p:nvSpPr>
        <p:spPr/>
        <p:txBody>
          <a:bodyPr>
            <a:normAutofit fontScale="90000"/>
          </a:bodyPr>
          <a:lstStyle/>
          <a:p>
            <a:pPr algn="ctr"/>
            <a:r>
              <a:rPr lang="en-US" dirty="0"/>
              <a:t>Webinar for A Whole Child Approach to the AB86 Expanded Learning Opportunities (ELO) Grant</a:t>
            </a:r>
          </a:p>
        </p:txBody>
      </p:sp>
      <p:sp>
        <p:nvSpPr>
          <p:cNvPr id="4" name="TextBox 3">
            <a:extLst>
              <a:ext uri="{FF2B5EF4-FFF2-40B4-BE49-F238E27FC236}">
                <a16:creationId xmlns:a16="http://schemas.microsoft.com/office/drawing/2014/main" id="{9CF02B37-7549-4CDF-B4DD-A4EE3D898F38}"/>
              </a:ext>
            </a:extLst>
          </p:cNvPr>
          <p:cNvSpPr txBox="1"/>
          <p:nvPr/>
        </p:nvSpPr>
        <p:spPr>
          <a:xfrm>
            <a:off x="280316" y="2029984"/>
            <a:ext cx="8073975" cy="3847207"/>
          </a:xfrm>
          <a:prstGeom prst="rect">
            <a:avLst/>
          </a:prstGeom>
          <a:noFill/>
        </p:spPr>
        <p:txBody>
          <a:bodyPr wrap="square" rtlCol="0">
            <a:spAutoFit/>
          </a:bodyPr>
          <a:lstStyle/>
          <a:p>
            <a:pPr algn="ctr"/>
            <a:r>
              <a:rPr lang="en-US" sz="2600" dirty="0"/>
              <a:t>You’re invited to a free virtual convening for all California Educators, featuring speakers, workshops, resources, innovative ideas, and peer learning. </a:t>
            </a:r>
          </a:p>
          <a:p>
            <a:pPr algn="ctr"/>
            <a:r>
              <a:rPr lang="en-US" sz="2600" dirty="0"/>
              <a:t>Plan to attend as a team!</a:t>
            </a:r>
          </a:p>
          <a:p>
            <a:pPr algn="ctr"/>
            <a:endParaRPr lang="en-US" sz="2800" dirty="0"/>
          </a:p>
          <a:p>
            <a:pPr algn="ctr"/>
            <a:r>
              <a:rPr lang="en-US" sz="2800" b="1" dirty="0"/>
              <a:t>Wednesday, May 5, 2021</a:t>
            </a:r>
          </a:p>
          <a:p>
            <a:pPr algn="ctr"/>
            <a:r>
              <a:rPr lang="en-US" sz="2800" b="1" dirty="0"/>
              <a:t>9 am – 3 pm</a:t>
            </a:r>
          </a:p>
          <a:p>
            <a:pPr algn="ctr"/>
            <a:r>
              <a:rPr lang="en-US" sz="2800" dirty="0"/>
              <a:t>Additional details coming soon!</a:t>
            </a:r>
          </a:p>
          <a:p>
            <a:pPr algn="ctr"/>
            <a:endParaRPr lang="en-US" sz="2800" dirty="0"/>
          </a:p>
        </p:txBody>
      </p:sp>
      <p:sp>
        <p:nvSpPr>
          <p:cNvPr id="8" name="TextBox 7">
            <a:extLst>
              <a:ext uri="{FF2B5EF4-FFF2-40B4-BE49-F238E27FC236}">
                <a16:creationId xmlns:a16="http://schemas.microsoft.com/office/drawing/2014/main" id="{D02A8485-9604-4231-B41C-B308CE433658}"/>
              </a:ext>
            </a:extLst>
          </p:cNvPr>
          <p:cNvSpPr txBox="1"/>
          <p:nvPr/>
        </p:nvSpPr>
        <p:spPr>
          <a:xfrm>
            <a:off x="8562109" y="2015836"/>
            <a:ext cx="3470564" cy="492443"/>
          </a:xfrm>
          <a:prstGeom prst="rect">
            <a:avLst/>
          </a:prstGeom>
          <a:noFill/>
        </p:spPr>
        <p:txBody>
          <a:bodyPr wrap="square" rtlCol="0">
            <a:spAutoFit/>
          </a:bodyPr>
          <a:lstStyle/>
          <a:p>
            <a:pPr algn="ctr"/>
            <a:r>
              <a:rPr lang="en-US" sz="2600" dirty="0"/>
              <a:t>In partnership with:</a:t>
            </a:r>
          </a:p>
        </p:txBody>
      </p:sp>
      <p:pic>
        <p:nvPicPr>
          <p:cNvPr id="6" name="Google Shape;392;gd0bacaadac_1_0" descr="Picture of logo for CAN (California AfterSchool Network).">
            <a:extLst>
              <a:ext uri="{FF2B5EF4-FFF2-40B4-BE49-F238E27FC236}">
                <a16:creationId xmlns:a16="http://schemas.microsoft.com/office/drawing/2014/main" id="{2417CDCE-6DEC-4DC5-842E-B4BBCA4B1241}"/>
              </a:ext>
            </a:extLst>
          </p:cNvPr>
          <p:cNvPicPr preferRelativeResize="0"/>
          <p:nvPr/>
        </p:nvPicPr>
        <p:blipFill rotWithShape="1">
          <a:blip r:embed="rId2">
            <a:alphaModFix/>
          </a:blip>
          <a:srcRect l="55569" t="82007" r="22939" b="1"/>
          <a:stretch/>
        </p:blipFill>
        <p:spPr>
          <a:xfrm>
            <a:off x="9454202" y="2508279"/>
            <a:ext cx="1683327" cy="1004182"/>
          </a:xfrm>
          <a:prstGeom prst="rect">
            <a:avLst/>
          </a:prstGeom>
          <a:noFill/>
          <a:ln>
            <a:noFill/>
          </a:ln>
        </p:spPr>
      </p:pic>
      <p:pic>
        <p:nvPicPr>
          <p:cNvPr id="7" name="Google Shape;392;gd0bacaadac_1_0" descr="Picture of logo for CCEE (California Collaborative for Educational Excellence).">
            <a:extLst>
              <a:ext uri="{FF2B5EF4-FFF2-40B4-BE49-F238E27FC236}">
                <a16:creationId xmlns:a16="http://schemas.microsoft.com/office/drawing/2014/main" id="{D0E5F5FA-7832-4931-8EC1-5BADA4E76177}"/>
              </a:ext>
            </a:extLst>
          </p:cNvPr>
          <p:cNvPicPr preferRelativeResize="0"/>
          <p:nvPr/>
        </p:nvPicPr>
        <p:blipFill rotWithShape="1">
          <a:blip r:embed="rId2">
            <a:alphaModFix/>
          </a:blip>
          <a:srcRect l="81041" t="82007" r="1181"/>
          <a:stretch/>
        </p:blipFill>
        <p:spPr>
          <a:xfrm>
            <a:off x="9599674" y="3651949"/>
            <a:ext cx="1392382" cy="1004182"/>
          </a:xfrm>
          <a:prstGeom prst="rect">
            <a:avLst/>
          </a:prstGeom>
          <a:noFill/>
          <a:ln>
            <a:noFill/>
          </a:ln>
        </p:spPr>
      </p:pic>
      <p:sp>
        <p:nvSpPr>
          <p:cNvPr id="9" name="Google Shape;393;gd0bacaadac_1_0">
            <a:extLst>
              <a:ext uri="{FF2B5EF4-FFF2-40B4-BE49-F238E27FC236}">
                <a16:creationId xmlns:a16="http://schemas.microsoft.com/office/drawing/2014/main" id="{62BFCE1E-33A8-4960-A952-B31C3AF93599}"/>
              </a:ext>
            </a:extLst>
          </p:cNvPr>
          <p:cNvSpPr txBox="1"/>
          <p:nvPr/>
        </p:nvSpPr>
        <p:spPr>
          <a:xfrm>
            <a:off x="653430" y="5784689"/>
            <a:ext cx="10946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t>Register at </a:t>
            </a:r>
            <a:r>
              <a:rPr lang="en-US" sz="2800" u="sng" dirty="0">
                <a:solidFill>
                  <a:srgbClr val="1704A0"/>
                </a:solidFill>
                <a:hlinkClick r:id="rId3">
                  <a:extLst>
                    <a:ext uri="{A12FA001-AC4F-418D-AE19-62706E023703}">
                      <ahyp:hlinkClr xmlns:ahyp="http://schemas.microsoft.com/office/drawing/2018/hyperlinkcolor" val="tx"/>
                    </a:ext>
                  </a:extLst>
                </a:hlinkClick>
              </a:rPr>
              <a:t>https://www.afterschoolnetwork.org/ab86-elo-convening</a:t>
            </a:r>
            <a:r>
              <a:rPr lang="en-US" sz="2800" dirty="0">
                <a:solidFill>
                  <a:srgbClr val="1704A0"/>
                </a:solidFill>
              </a:rPr>
              <a:t> </a:t>
            </a:r>
            <a:endParaRPr sz="2800" dirty="0">
              <a:solidFill>
                <a:srgbClr val="1704A0"/>
              </a:solidFill>
            </a:endParaRPr>
          </a:p>
        </p:txBody>
      </p:sp>
      <p:sp>
        <p:nvSpPr>
          <p:cNvPr id="3" name="Slide Number Placeholder 2">
            <a:extLst>
              <a:ext uri="{FF2B5EF4-FFF2-40B4-BE49-F238E27FC236}">
                <a16:creationId xmlns:a16="http://schemas.microsoft.com/office/drawing/2014/main" id="{C93C049D-0E5A-4F68-B9FB-FB5E1E1D7B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z="2400" smtClean="0"/>
              <a:t>27</a:t>
            </a:fld>
            <a:endParaRPr lang="en-US" sz="2400" dirty="0"/>
          </a:p>
        </p:txBody>
      </p:sp>
    </p:spTree>
    <p:extLst>
      <p:ext uri="{BB962C8B-B14F-4D97-AF65-F5344CB8AC3E}">
        <p14:creationId xmlns:p14="http://schemas.microsoft.com/office/powerpoint/2010/main" val="54812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cd345db03c_2_1"/>
          <p:cNvSpPr txBox="1">
            <a:spLocks noGrp="1"/>
          </p:cNvSpPr>
          <p:nvPr>
            <p:ph type="ctrTitle"/>
          </p:nvPr>
        </p:nvSpPr>
        <p:spPr>
          <a:xfrm>
            <a:off x="1097280" y="758952"/>
            <a:ext cx="10058400" cy="3566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7900"/>
              <a:t>Closing </a:t>
            </a:r>
            <a:endParaRPr sz="7900"/>
          </a:p>
        </p:txBody>
      </p:sp>
      <p:sp>
        <p:nvSpPr>
          <p:cNvPr id="400" name="Google Shape;400;gcd345db03c_2_1"/>
          <p:cNvSpPr txBox="1">
            <a:spLocks noGrp="1"/>
          </p:cNvSpPr>
          <p:nvPr>
            <p:ph type="subTitle" idx="1"/>
          </p:nvPr>
        </p:nvSpPr>
        <p:spPr>
          <a:xfrm>
            <a:off x="1100050" y="4680250"/>
            <a:ext cx="10058400" cy="1642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500" dirty="0"/>
              <a:t>Lindsay Tornatore, Division Director</a:t>
            </a:r>
            <a:endParaRPr sz="2500" dirty="0"/>
          </a:p>
          <a:p>
            <a:pPr marL="0" lvl="0" indent="0" algn="l" rtl="0">
              <a:spcBef>
                <a:spcPts val="0"/>
              </a:spcBef>
              <a:spcAft>
                <a:spcPts val="0"/>
              </a:spcAft>
              <a:buNone/>
            </a:pPr>
            <a:r>
              <a:rPr lang="en-US" sz="2500" dirty="0"/>
              <a:t>Student Achievement and Support Division</a:t>
            </a:r>
            <a:endParaRPr sz="2500" dirty="0"/>
          </a:p>
          <a:p>
            <a:pPr marL="0" lvl="0" indent="0" algn="l" rtl="0">
              <a:spcBef>
                <a:spcPts val="0"/>
              </a:spcBef>
              <a:spcAft>
                <a:spcPts val="0"/>
              </a:spcAft>
              <a:buNone/>
            </a:pPr>
            <a:r>
              <a:rPr lang="en-US" sz="2500" dirty="0"/>
              <a:t>California Department of Education  </a:t>
            </a:r>
            <a:endParaRPr sz="2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cf15ce79cc_1_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dirty="0"/>
              <a:t>ELO Resources  </a:t>
            </a:r>
            <a:endParaRPr dirty="0"/>
          </a:p>
        </p:txBody>
      </p:sp>
      <p:sp>
        <p:nvSpPr>
          <p:cNvPr id="406" name="Google Shape;406;gcf15ce79cc_1_8"/>
          <p:cNvSpPr txBox="1">
            <a:spLocks noGrp="1"/>
          </p:cNvSpPr>
          <p:nvPr>
            <p:ph type="body" idx="1"/>
          </p:nvPr>
        </p:nvSpPr>
        <p:spPr>
          <a:xfrm>
            <a:off x="944455" y="1737408"/>
            <a:ext cx="10058400" cy="4355700"/>
          </a:xfrm>
          <a:prstGeom prst="rect">
            <a:avLst/>
          </a:prstGeom>
          <a:noFill/>
          <a:ln>
            <a:noFill/>
          </a:ln>
        </p:spPr>
        <p:txBody>
          <a:bodyPr spcFirstLastPara="1" wrap="square" lIns="45700" tIns="45700" rIns="45700" bIns="45700" anchor="t" anchorCtr="0">
            <a:normAutofit/>
          </a:bodyPr>
          <a:lstStyle/>
          <a:p>
            <a:pPr marL="0" lvl="0" indent="0" algn="l" rtl="0">
              <a:lnSpc>
                <a:spcPct val="116666"/>
              </a:lnSpc>
              <a:spcBef>
                <a:spcPts val="0"/>
              </a:spcBef>
              <a:spcAft>
                <a:spcPts val="0"/>
              </a:spcAft>
              <a:buClr>
                <a:schemeClr val="dk1"/>
              </a:buClr>
              <a:buSzPts val="1100"/>
              <a:buFont typeface="Arial"/>
              <a:buNone/>
            </a:pPr>
            <a:endParaRPr sz="2250" dirty="0">
              <a:solidFill>
                <a:srgbClr val="3D3D70"/>
              </a:solidFill>
            </a:endParaRPr>
          </a:p>
          <a:p>
            <a:pPr marL="457200" lvl="0" indent="-342900" algn="l" rtl="0">
              <a:lnSpc>
                <a:spcPct val="116666"/>
              </a:lnSpc>
              <a:spcBef>
                <a:spcPts val="0"/>
              </a:spcBef>
              <a:spcAft>
                <a:spcPts val="0"/>
              </a:spcAft>
              <a:buSzPts val="1800"/>
              <a:buChar char="●"/>
            </a:pPr>
            <a:r>
              <a:rPr lang="en-US" dirty="0">
                <a:solidFill>
                  <a:srgbClr val="3F3F3F"/>
                </a:solidFill>
              </a:rPr>
              <a:t>Main Page: </a:t>
            </a:r>
            <a:r>
              <a:rPr lang="en-US" u="sng" dirty="0">
                <a:solidFill>
                  <a:srgbClr val="1704A0"/>
                </a:solidFill>
                <a:hlinkClick r:id="rId3" tooltip="COVID Relief Grants">
                  <a:extLst>
                    <a:ext uri="{A12FA001-AC4F-418D-AE19-62706E023703}">
                      <ahyp:hlinkClr xmlns:ahyp="http://schemas.microsoft.com/office/drawing/2018/hyperlinkcolor" val="tx"/>
                    </a:ext>
                  </a:extLst>
                </a:hlinkClick>
              </a:rPr>
              <a:t>https://www.cde.ca.gov/ls/he/hn/covidreliefgrants.asp</a:t>
            </a:r>
            <a:r>
              <a:rPr lang="en-US" dirty="0">
                <a:solidFill>
                  <a:srgbClr val="1704A0"/>
                </a:solidFill>
              </a:rPr>
              <a:t> </a:t>
            </a:r>
            <a:endParaRPr dirty="0">
              <a:solidFill>
                <a:srgbClr val="1704A0"/>
              </a:solidFill>
            </a:endParaRPr>
          </a:p>
          <a:p>
            <a:pPr marL="457200" lvl="0" indent="-342900" algn="l" rtl="0">
              <a:lnSpc>
                <a:spcPct val="116666"/>
              </a:lnSpc>
              <a:spcBef>
                <a:spcPts val="1000"/>
              </a:spcBef>
              <a:spcAft>
                <a:spcPts val="0"/>
              </a:spcAft>
              <a:buSzPts val="1800"/>
              <a:buChar char="●"/>
            </a:pPr>
            <a:r>
              <a:rPr lang="en-US" dirty="0">
                <a:solidFill>
                  <a:srgbClr val="3F3F3F"/>
                </a:solidFill>
              </a:rPr>
              <a:t>Frequently Asked Questions: </a:t>
            </a:r>
            <a:r>
              <a:rPr lang="en-US" u="sng" dirty="0">
                <a:solidFill>
                  <a:srgbClr val="1704A0"/>
                </a:solidFill>
                <a:hlinkClick r:id="rId4" tooltip="IPI and ELO Grants FAQs">
                  <a:extLst>
                    <a:ext uri="{A12FA001-AC4F-418D-AE19-62706E023703}">
                      <ahyp:hlinkClr xmlns:ahyp="http://schemas.microsoft.com/office/drawing/2018/hyperlinkcolor" val="tx"/>
                    </a:ext>
                  </a:extLst>
                </a:hlinkClick>
              </a:rPr>
              <a:t>https://www.cde.ca.gov/ls/he/hn/covidgrantsfaqs.asp</a:t>
            </a:r>
            <a:r>
              <a:rPr lang="en-US" dirty="0">
                <a:solidFill>
                  <a:srgbClr val="1704A0"/>
                </a:solidFill>
              </a:rPr>
              <a:t> </a:t>
            </a:r>
            <a:endParaRPr dirty="0">
              <a:solidFill>
                <a:srgbClr val="1704A0"/>
              </a:solidFill>
            </a:endParaRPr>
          </a:p>
          <a:p>
            <a:pPr marL="457200" lvl="0" indent="-342900" algn="l" rtl="0">
              <a:lnSpc>
                <a:spcPct val="116666"/>
              </a:lnSpc>
              <a:spcBef>
                <a:spcPts val="1000"/>
              </a:spcBef>
              <a:spcAft>
                <a:spcPts val="1000"/>
              </a:spcAft>
              <a:buClr>
                <a:srgbClr val="000000"/>
              </a:buClr>
              <a:buSzPts val="1800"/>
              <a:buChar char="●"/>
            </a:pPr>
            <a:r>
              <a:rPr lang="en-US" dirty="0">
                <a:solidFill>
                  <a:srgbClr val="3F3F3F"/>
                </a:solidFill>
              </a:rPr>
              <a:t>Funding Results: </a:t>
            </a:r>
            <a:r>
              <a:rPr lang="en-US" u="sng" dirty="0">
                <a:solidFill>
                  <a:srgbClr val="1704A0"/>
                </a:solidFill>
                <a:hlinkClick r:id="rId5" tooltip="IPI and ELO Grants Funding Results">
                  <a:extLst>
                    <a:ext uri="{A12FA001-AC4F-418D-AE19-62706E023703}">
                      <ahyp:hlinkClr xmlns:ahyp="http://schemas.microsoft.com/office/drawing/2018/hyperlinkcolor" val="tx"/>
                    </a:ext>
                  </a:extLst>
                </a:hlinkClick>
              </a:rPr>
              <a:t>https://www.cde.ca.gov/fg/fo/r14/ipielo20result.asp</a:t>
            </a:r>
            <a:r>
              <a:rPr lang="en-US" dirty="0">
                <a:solidFill>
                  <a:srgbClr val="1704A0"/>
                </a:solidFill>
              </a:rPr>
              <a:t> </a:t>
            </a:r>
            <a:endParaRPr dirty="0">
              <a:solidFill>
                <a:srgbClr val="1704A0"/>
              </a:solidFill>
            </a:endParaRPr>
          </a:p>
        </p:txBody>
      </p:sp>
      <p:sp>
        <p:nvSpPr>
          <p:cNvPr id="407" name="Google Shape;407;gcf15ce79cc_1_8"/>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29</a:t>
            </a:fld>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d0bacaadac_3_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Today’s Session</a:t>
            </a:r>
            <a:endParaRPr/>
          </a:p>
        </p:txBody>
      </p:sp>
      <p:sp>
        <p:nvSpPr>
          <p:cNvPr id="210" name="Google Shape;210;gd0bacaadac_3_0"/>
          <p:cNvSpPr txBox="1">
            <a:spLocks noGrp="1"/>
          </p:cNvSpPr>
          <p:nvPr>
            <p:ph type="body" idx="1"/>
          </p:nvPr>
        </p:nvSpPr>
        <p:spPr>
          <a:xfrm>
            <a:off x="1097280" y="1845733"/>
            <a:ext cx="10058400" cy="4355700"/>
          </a:xfrm>
          <a:prstGeom prst="rect">
            <a:avLst/>
          </a:prstGeom>
        </p:spPr>
        <p:txBody>
          <a:bodyPr spcFirstLastPara="1" wrap="square" lIns="45700" tIns="45700" rIns="45700" bIns="45700" anchor="t" anchorCtr="0">
            <a:normAutofit/>
          </a:bodyPr>
          <a:lstStyle/>
          <a:p>
            <a:pPr marL="457200" lvl="0" indent="-342900" algn="l" rtl="0">
              <a:spcBef>
                <a:spcPts val="1200"/>
              </a:spcBef>
              <a:spcAft>
                <a:spcPts val="0"/>
              </a:spcAft>
              <a:buClr>
                <a:srgbClr val="3F3F3F"/>
              </a:buClr>
              <a:buSzPts val="1800"/>
              <a:buChar char="•"/>
            </a:pPr>
            <a:r>
              <a:rPr lang="en-US">
                <a:solidFill>
                  <a:srgbClr val="3F3F3F"/>
                </a:solidFill>
              </a:rPr>
              <a:t>Intent of Expanded Learning Opportunities (ELO) Grant </a:t>
            </a:r>
            <a:endParaRPr>
              <a:solidFill>
                <a:srgbClr val="3F3F3F"/>
              </a:solidFill>
            </a:endParaRPr>
          </a:p>
          <a:p>
            <a:pPr marL="457200" lvl="0" indent="-342900" algn="l" rtl="0">
              <a:spcBef>
                <a:spcPts val="1000"/>
              </a:spcBef>
              <a:spcAft>
                <a:spcPts val="0"/>
              </a:spcAft>
              <a:buClr>
                <a:srgbClr val="3F3F3F"/>
              </a:buClr>
              <a:buSzPts val="1800"/>
              <a:buChar char="•"/>
            </a:pPr>
            <a:r>
              <a:rPr lang="en-US">
                <a:solidFill>
                  <a:srgbClr val="3F3F3F"/>
                </a:solidFill>
              </a:rPr>
              <a:t>Review ELO Grant Plan Template and Instructions</a:t>
            </a:r>
            <a:endParaRPr>
              <a:solidFill>
                <a:srgbClr val="3F3F3F"/>
              </a:solidFill>
            </a:endParaRPr>
          </a:p>
          <a:p>
            <a:pPr marL="457200" lvl="0" indent="-342900" algn="l" rtl="0">
              <a:spcBef>
                <a:spcPts val="1000"/>
              </a:spcBef>
              <a:spcAft>
                <a:spcPts val="0"/>
              </a:spcAft>
              <a:buClr>
                <a:srgbClr val="3F3F3F"/>
              </a:buClr>
              <a:buSzPts val="1800"/>
              <a:buChar char="•"/>
            </a:pPr>
            <a:r>
              <a:rPr lang="en-US">
                <a:solidFill>
                  <a:srgbClr val="3F3F3F"/>
                </a:solidFill>
              </a:rPr>
              <a:t>ELO Frequently Asked Questions </a:t>
            </a:r>
            <a:endParaRPr>
              <a:solidFill>
                <a:srgbClr val="3F3F3F"/>
              </a:solidFill>
            </a:endParaRPr>
          </a:p>
          <a:p>
            <a:pPr marL="457200" lvl="0" indent="-342900" algn="l" rtl="0">
              <a:spcBef>
                <a:spcPts val="1200"/>
              </a:spcBef>
              <a:spcAft>
                <a:spcPts val="0"/>
              </a:spcAft>
              <a:buClr>
                <a:srgbClr val="3F3F3F"/>
              </a:buClr>
              <a:buSzPts val="1800"/>
              <a:buChar char="•"/>
            </a:pPr>
            <a:r>
              <a:rPr lang="en-US">
                <a:solidFill>
                  <a:srgbClr val="3F3F3F"/>
                </a:solidFill>
              </a:rPr>
              <a:t>Fireside Chat: How leaders in the field are envisioning support for students</a:t>
            </a:r>
            <a:endParaRPr>
              <a:solidFill>
                <a:srgbClr val="3F3F3F"/>
              </a:solidFill>
            </a:endParaRPr>
          </a:p>
          <a:p>
            <a:pPr marL="0" lvl="0" indent="0" algn="l" rtl="0">
              <a:spcBef>
                <a:spcPts val="1200"/>
              </a:spcBef>
              <a:spcAft>
                <a:spcPts val="0"/>
              </a:spcAft>
              <a:buNone/>
            </a:pPr>
            <a:endParaRPr/>
          </a:p>
        </p:txBody>
      </p:sp>
      <p:sp>
        <p:nvSpPr>
          <p:cNvPr id="211" name="Google Shape;211;gd0bacaadac_3_0"/>
          <p:cNvSpPr txBox="1">
            <a:spLocks noGrp="1"/>
          </p:cNvSpPr>
          <p:nvPr>
            <p:ph type="sldNum" idx="12"/>
          </p:nvPr>
        </p:nvSpPr>
        <p:spPr>
          <a:xfrm>
            <a:off x="9825629" y="6456128"/>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sz="2400"/>
              <a:t>3</a:t>
            </a:fld>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Arial"/>
              <a:buNone/>
            </a:pPr>
            <a:r>
              <a:rPr lang="en-US"/>
              <a:t>Questions</a:t>
            </a:r>
            <a:endParaRPr/>
          </a:p>
        </p:txBody>
      </p:sp>
      <p:sp>
        <p:nvSpPr>
          <p:cNvPr id="414" name="Google Shape;414;p53"/>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Autofit/>
          </a:bodyPr>
          <a:lstStyle/>
          <a:p>
            <a:pPr marL="457200" lvl="0" indent="-393700" algn="l" rtl="0">
              <a:lnSpc>
                <a:spcPct val="115000"/>
              </a:lnSpc>
              <a:spcBef>
                <a:spcPts val="0"/>
              </a:spcBef>
              <a:spcAft>
                <a:spcPts val="0"/>
              </a:spcAft>
              <a:buSzPts val="2600"/>
              <a:buChar char="•"/>
            </a:pPr>
            <a:r>
              <a:rPr lang="en-US" dirty="0">
                <a:solidFill>
                  <a:srgbClr val="3F3F3F"/>
                </a:solidFill>
                <a:highlight>
                  <a:srgbClr val="FFFFFF"/>
                </a:highlight>
              </a:rPr>
              <a:t>For questions about ELO Grants, please contact </a:t>
            </a:r>
            <a:r>
              <a:rPr lang="en-US" u="sng" dirty="0">
                <a:solidFill>
                  <a:srgbClr val="1704A0"/>
                </a:solidFill>
                <a:highlight>
                  <a:srgbClr val="FFFFFF"/>
                </a:highlight>
                <a:hlinkClick r:id="rId3">
                  <a:extLst>
                    <a:ext uri="{A12FA001-AC4F-418D-AE19-62706E023703}">
                      <ahyp:hlinkClr xmlns:ahyp="http://schemas.microsoft.com/office/drawing/2018/hyperlinkcolor" val="tx"/>
                    </a:ext>
                  </a:extLst>
                </a:hlinkClick>
              </a:rPr>
              <a:t>ELOGrants@cde.ca.gov</a:t>
            </a:r>
            <a:r>
              <a:rPr lang="en-US" dirty="0">
                <a:solidFill>
                  <a:srgbClr val="3F3F3F"/>
                </a:solidFill>
                <a:highlight>
                  <a:srgbClr val="FFFFFF"/>
                </a:highlight>
              </a:rPr>
              <a:t>.</a:t>
            </a:r>
            <a:endParaRPr dirty="0">
              <a:solidFill>
                <a:srgbClr val="3F3F3F"/>
              </a:solidFill>
              <a:highlight>
                <a:srgbClr val="FFFFFF"/>
              </a:highlight>
            </a:endParaRPr>
          </a:p>
          <a:p>
            <a:pPr marL="457200" lvl="0" indent="-393700" algn="l" rtl="0">
              <a:lnSpc>
                <a:spcPct val="115000"/>
              </a:lnSpc>
              <a:spcBef>
                <a:spcPts val="1200"/>
              </a:spcBef>
              <a:spcAft>
                <a:spcPts val="0"/>
              </a:spcAft>
              <a:buSzPts val="2600"/>
              <a:buChar char="•"/>
            </a:pPr>
            <a:r>
              <a:rPr lang="en-US" dirty="0">
                <a:solidFill>
                  <a:srgbClr val="3F3F3F"/>
                </a:solidFill>
                <a:highlight>
                  <a:srgbClr val="FFFFFF"/>
                </a:highlight>
              </a:rPr>
              <a:t>For questions about the </a:t>
            </a:r>
            <a:r>
              <a:rPr lang="en-US" b="1" dirty="0">
                <a:solidFill>
                  <a:srgbClr val="3F3F3F"/>
                </a:solidFill>
                <a:highlight>
                  <a:srgbClr val="FFFFFF"/>
                </a:highlight>
              </a:rPr>
              <a:t>fiscal requirements </a:t>
            </a:r>
            <a:r>
              <a:rPr lang="en-US" dirty="0">
                <a:solidFill>
                  <a:srgbClr val="3F3F3F"/>
                </a:solidFill>
                <a:highlight>
                  <a:srgbClr val="FFFFFF"/>
                </a:highlight>
              </a:rPr>
              <a:t>of the ELO Grant, please contact </a:t>
            </a:r>
            <a:r>
              <a:rPr lang="en-US" dirty="0">
                <a:solidFill>
                  <a:srgbClr val="3F3F3F"/>
                </a:solidFill>
              </a:rPr>
              <a:t>Categorical Allocations and Audit Resolution Office, email: </a:t>
            </a:r>
            <a:r>
              <a:rPr lang="en-US" u="sng" dirty="0">
                <a:solidFill>
                  <a:srgbClr val="1704A0"/>
                </a:solidFill>
                <a:hlinkClick r:id="rId4">
                  <a:extLst>
                    <a:ext uri="{A12FA001-AC4F-418D-AE19-62706E023703}">
                      <ahyp:hlinkClr xmlns:ahyp="http://schemas.microsoft.com/office/drawing/2018/hyperlinkcolor" val="tx"/>
                    </a:ext>
                  </a:extLst>
                </a:hlinkClick>
              </a:rPr>
              <a:t>CAAR@cde.ca.gov</a:t>
            </a:r>
            <a:r>
              <a:rPr lang="en-US" dirty="0">
                <a:solidFill>
                  <a:srgbClr val="3F3F3F"/>
                </a:solidFill>
              </a:rPr>
              <a:t>.</a:t>
            </a:r>
            <a:r>
              <a:rPr lang="en-US" u="sng" dirty="0">
                <a:solidFill>
                  <a:srgbClr val="000000"/>
                </a:solidFill>
              </a:rPr>
              <a:t> </a:t>
            </a:r>
            <a:endParaRPr u="sng" dirty="0">
              <a:solidFill>
                <a:srgbClr val="000000"/>
              </a:solidFill>
            </a:endParaRPr>
          </a:p>
          <a:p>
            <a:pPr marL="457200" lvl="0" indent="-393700" algn="l" rtl="0">
              <a:lnSpc>
                <a:spcPct val="115000"/>
              </a:lnSpc>
              <a:spcBef>
                <a:spcPts val="1200"/>
              </a:spcBef>
              <a:spcAft>
                <a:spcPts val="0"/>
              </a:spcAft>
              <a:buSzPts val="2600"/>
              <a:buChar char="•"/>
            </a:pPr>
            <a:r>
              <a:rPr lang="en-US" dirty="0">
                <a:solidFill>
                  <a:srgbClr val="3F3F3F"/>
                </a:solidFill>
              </a:rPr>
              <a:t>For questions about the In-Person Instruction (IPI) Grant, please contact</a:t>
            </a:r>
            <a:r>
              <a:rPr lang="en-US" dirty="0">
                <a:solidFill>
                  <a:srgbClr val="000000"/>
                </a:solidFill>
              </a:rPr>
              <a:t> </a:t>
            </a:r>
            <a:r>
              <a:rPr lang="en-US" u="sng" dirty="0">
                <a:solidFill>
                  <a:srgbClr val="1704A0"/>
                </a:solidFill>
                <a:hlinkClick r:id="rId5">
                  <a:extLst>
                    <a:ext uri="{A12FA001-AC4F-418D-AE19-62706E023703}">
                      <ahyp:hlinkClr xmlns:ahyp="http://schemas.microsoft.com/office/drawing/2018/hyperlinkcolor" val="tx"/>
                    </a:ext>
                  </a:extLst>
                </a:hlinkClick>
              </a:rPr>
              <a:t>InPersonGrants@cde.ca.gov</a:t>
            </a:r>
            <a:r>
              <a:rPr lang="en-US" dirty="0">
                <a:solidFill>
                  <a:srgbClr val="3F3F3F"/>
                </a:solidFill>
              </a:rPr>
              <a:t>.</a:t>
            </a:r>
            <a:r>
              <a:rPr lang="en-US" u="sng" dirty="0">
                <a:solidFill>
                  <a:srgbClr val="006699"/>
                </a:solidFill>
              </a:rPr>
              <a:t> </a:t>
            </a:r>
            <a:endParaRPr u="sng" dirty="0">
              <a:solidFill>
                <a:srgbClr val="000000"/>
              </a:solidFill>
            </a:endParaRPr>
          </a:p>
          <a:p>
            <a:pPr marL="0" lvl="0" indent="0" algn="l" rtl="0">
              <a:lnSpc>
                <a:spcPct val="115000"/>
              </a:lnSpc>
              <a:spcBef>
                <a:spcPts val="1200"/>
              </a:spcBef>
              <a:spcAft>
                <a:spcPts val="0"/>
              </a:spcAft>
              <a:buClr>
                <a:schemeClr val="dk1"/>
              </a:buClr>
              <a:buSzPts val="1100"/>
              <a:buFont typeface="Arial"/>
              <a:buNone/>
            </a:pPr>
            <a:endParaRPr sz="2500" u="sng" dirty="0">
              <a:solidFill>
                <a:srgbClr val="00000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2500" dirty="0">
              <a:solidFill>
                <a:schemeClr val="dk1"/>
              </a:solidFill>
            </a:endParaRPr>
          </a:p>
          <a:p>
            <a:pPr marL="201168" lvl="1" indent="0" algn="l" rtl="0">
              <a:lnSpc>
                <a:spcPct val="150000"/>
              </a:lnSpc>
              <a:spcBef>
                <a:spcPts val="600"/>
              </a:spcBef>
              <a:spcAft>
                <a:spcPts val="0"/>
              </a:spcAft>
              <a:buClr>
                <a:srgbClr val="3F3F3F"/>
              </a:buClr>
              <a:buSzPts val="2220"/>
              <a:buNone/>
            </a:pPr>
            <a:r>
              <a:rPr lang="en-US" sz="2500" dirty="0"/>
              <a:t> </a:t>
            </a:r>
            <a:endParaRPr sz="2500" dirty="0"/>
          </a:p>
          <a:p>
            <a:pPr marL="201168" lvl="1" indent="0" algn="ctr" rtl="0">
              <a:lnSpc>
                <a:spcPct val="80000"/>
              </a:lnSpc>
              <a:spcBef>
                <a:spcPts val="600"/>
              </a:spcBef>
              <a:spcAft>
                <a:spcPts val="0"/>
              </a:spcAft>
              <a:buClr>
                <a:srgbClr val="0000FF"/>
              </a:buClr>
              <a:buSzPts val="2220"/>
              <a:buNone/>
            </a:pPr>
            <a:endParaRPr sz="2500" dirty="0">
              <a:solidFill>
                <a:srgbClr val="0000FF"/>
              </a:solidFill>
            </a:endParaRPr>
          </a:p>
        </p:txBody>
      </p:sp>
      <p:sp>
        <p:nvSpPr>
          <p:cNvPr id="415" name="Google Shape;415;p53"/>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d0bacaadac_0_28"/>
          <p:cNvSpPr txBox="1">
            <a:spLocks noGrp="1"/>
          </p:cNvSpPr>
          <p:nvPr>
            <p:ph type="title"/>
          </p:nvPr>
        </p:nvSpPr>
        <p:spPr>
          <a:xfrm>
            <a:off x="1066800" y="819825"/>
            <a:ext cx="6013500" cy="2942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Intent of the</a:t>
            </a:r>
            <a:endParaRPr/>
          </a:p>
          <a:p>
            <a:pPr marL="0" lvl="0" indent="0" algn="l" rtl="0">
              <a:spcBef>
                <a:spcPts val="0"/>
              </a:spcBef>
              <a:spcAft>
                <a:spcPts val="0"/>
              </a:spcAft>
              <a:buNone/>
            </a:pPr>
            <a:r>
              <a:rPr lang="en-US"/>
              <a:t>Expanded Learning Opportunities Grant</a:t>
            </a:r>
            <a:endParaRPr/>
          </a:p>
        </p:txBody>
      </p:sp>
      <p:pic>
        <p:nvPicPr>
          <p:cNvPr id="219" name="Google Shape;219;gd0bacaadac_0_28" descr="Picture of 2 girls looking at large rainbow heart on side of school wall. "/>
          <p:cNvPicPr preferRelativeResize="0"/>
          <p:nvPr/>
        </p:nvPicPr>
        <p:blipFill>
          <a:blip r:embed="rId3">
            <a:alphaModFix/>
          </a:blip>
          <a:stretch>
            <a:fillRect/>
          </a:stretch>
        </p:blipFill>
        <p:spPr>
          <a:xfrm>
            <a:off x="7526625" y="286600"/>
            <a:ext cx="4443825" cy="5925100"/>
          </a:xfrm>
          <a:prstGeom prst="rect">
            <a:avLst/>
          </a:prstGeom>
          <a:noFill/>
          <a:ln>
            <a:noFill/>
          </a:ln>
        </p:spPr>
      </p:pic>
      <p:sp>
        <p:nvSpPr>
          <p:cNvPr id="220" name="Google Shape;220;gd0bacaadac_0_28"/>
          <p:cNvSpPr txBox="1"/>
          <p:nvPr/>
        </p:nvSpPr>
        <p:spPr>
          <a:xfrm>
            <a:off x="549000" y="3438550"/>
            <a:ext cx="7049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t>Dr. Stephanie Gregson </a:t>
            </a:r>
            <a:endParaRPr sz="2400"/>
          </a:p>
          <a:p>
            <a:pPr marL="0" lvl="0" indent="0" algn="l" rtl="0">
              <a:spcBef>
                <a:spcPts val="0"/>
              </a:spcBef>
              <a:spcAft>
                <a:spcPts val="0"/>
              </a:spcAft>
              <a:buNone/>
            </a:pPr>
            <a:r>
              <a:rPr lang="en-US" sz="2400"/>
              <a:t>Chief Deputy Superintendent of Public Instruction</a:t>
            </a:r>
            <a:endParaRPr sz="2400"/>
          </a:p>
          <a:p>
            <a:pPr marL="0" lvl="0" indent="0" algn="l" rtl="0">
              <a:spcBef>
                <a:spcPts val="0"/>
              </a:spcBef>
              <a:spcAft>
                <a:spcPts val="0"/>
              </a:spcAft>
              <a:buNone/>
            </a:pPr>
            <a:r>
              <a:rPr lang="en-US" sz="2400"/>
              <a:t>California Department of Education  </a:t>
            </a:r>
            <a:endParaRPr sz="2400"/>
          </a:p>
        </p:txBody>
      </p:sp>
      <p:sp>
        <p:nvSpPr>
          <p:cNvPr id="218" name="Google Shape;218;gd0bacaadac_0_28"/>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400"/>
              <a:t>4</a:t>
            </a:fld>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c714659b3b_0_352"/>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6600"/>
              <a:buFont typeface="Arial"/>
              <a:buNone/>
            </a:pPr>
            <a:r>
              <a:rPr lang="en-US" sz="6600" dirty="0"/>
              <a:t>Assembly Bill 86 </a:t>
            </a:r>
            <a:endParaRPr dirty="0"/>
          </a:p>
        </p:txBody>
      </p:sp>
      <p:sp>
        <p:nvSpPr>
          <p:cNvPr id="226" name="Google Shape;226;gc714659b3b_0_352"/>
          <p:cNvSpPr txBox="1">
            <a:spLocks noGrp="1"/>
          </p:cNvSpPr>
          <p:nvPr>
            <p:ph type="body" idx="1"/>
          </p:nvPr>
        </p:nvSpPr>
        <p:spPr>
          <a:xfrm>
            <a:off x="1097275" y="4585425"/>
            <a:ext cx="10058400" cy="184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dirty="0"/>
              <a:t>Joshua Strong, Education Administrator </a:t>
            </a:r>
            <a:endParaRPr dirty="0"/>
          </a:p>
          <a:p>
            <a:pPr marL="0" lvl="0" indent="0" algn="l" rtl="0">
              <a:lnSpc>
                <a:spcPct val="90000"/>
              </a:lnSpc>
              <a:spcBef>
                <a:spcPts val="0"/>
              </a:spcBef>
              <a:spcAft>
                <a:spcPts val="0"/>
              </a:spcAft>
              <a:buClr>
                <a:schemeClr val="dk2"/>
              </a:buClr>
              <a:buSzPts val="2400"/>
              <a:buNone/>
            </a:pPr>
            <a:r>
              <a:rPr lang="en-US" dirty="0"/>
              <a:t>Local Agency Systems Support Office </a:t>
            </a:r>
            <a:endParaRPr dirty="0"/>
          </a:p>
          <a:p>
            <a:pPr marL="0" lvl="0" indent="0" algn="l" rtl="0">
              <a:lnSpc>
                <a:spcPct val="90000"/>
              </a:lnSpc>
              <a:spcBef>
                <a:spcPts val="0"/>
              </a:spcBef>
              <a:spcAft>
                <a:spcPts val="0"/>
              </a:spcAft>
              <a:buClr>
                <a:schemeClr val="dk2"/>
              </a:buClr>
              <a:buSzPts val="2400"/>
              <a:buNone/>
            </a:pPr>
            <a:r>
              <a:rPr lang="en-US" dirty="0"/>
              <a:t>California Department of Education </a:t>
            </a:r>
            <a:endParaRPr dirty="0"/>
          </a:p>
          <a:p>
            <a:pPr marL="0" lvl="0" indent="0" algn="l" rtl="0">
              <a:lnSpc>
                <a:spcPct val="90000"/>
              </a:lnSpc>
              <a:spcBef>
                <a:spcPts val="0"/>
              </a:spcBef>
              <a:spcAft>
                <a:spcPts val="0"/>
              </a:spcAft>
              <a:buClr>
                <a:schemeClr val="dk2"/>
              </a:buClr>
              <a:buSzPts val="2400"/>
              <a:buNone/>
            </a:pPr>
            <a:endParaRPr dirty="0"/>
          </a:p>
        </p:txBody>
      </p:sp>
      <p:sp>
        <p:nvSpPr>
          <p:cNvPr id="227" name="Google Shape;227;gc714659b3b_0_352"/>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5</a:t>
            </a:fld>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c714659b3b_0_35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dirty="0"/>
              <a:t>Assembly Bill (AB) 86 (1)</a:t>
            </a:r>
            <a:endParaRPr dirty="0"/>
          </a:p>
        </p:txBody>
      </p:sp>
      <p:sp>
        <p:nvSpPr>
          <p:cNvPr id="233" name="Google Shape;233;gc714659b3b_0_358"/>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a:bodyPr>
          <a:lstStyle/>
          <a:p>
            <a:pPr marL="365760" lvl="0" indent="-297180" algn="l" rtl="0">
              <a:lnSpc>
                <a:spcPct val="90000"/>
              </a:lnSpc>
              <a:spcBef>
                <a:spcPts val="0"/>
              </a:spcBef>
              <a:spcAft>
                <a:spcPts val="0"/>
              </a:spcAft>
              <a:buClr>
                <a:srgbClr val="3F3F3F"/>
              </a:buClr>
              <a:buSzPts val="1800"/>
              <a:buChar char="●"/>
            </a:pPr>
            <a:r>
              <a:rPr lang="en-US" dirty="0"/>
              <a:t>Approved on March 5</a:t>
            </a:r>
            <a:r>
              <a:rPr lang="en-US" baseline="30000" dirty="0"/>
              <a:t>th</a:t>
            </a:r>
            <a:r>
              <a:rPr lang="en-US" dirty="0"/>
              <a:t>, 2021</a:t>
            </a:r>
            <a:endParaRPr dirty="0"/>
          </a:p>
          <a:p>
            <a:pPr marL="365760" marR="0" lvl="0" indent="-297180" algn="l" rtl="0">
              <a:lnSpc>
                <a:spcPct val="90000"/>
              </a:lnSpc>
              <a:spcBef>
                <a:spcPts val="1000"/>
              </a:spcBef>
              <a:spcAft>
                <a:spcPts val="0"/>
              </a:spcAft>
              <a:buSzPts val="1800"/>
              <a:buChar char="●"/>
            </a:pPr>
            <a:r>
              <a:rPr lang="en-US" dirty="0"/>
              <a:t>Among other things, AB 86 provides In-Person Instruction and Expanded Learning Opportunities Grants for local educational agencies (LEAs)</a:t>
            </a:r>
            <a:endParaRPr dirty="0"/>
          </a:p>
          <a:p>
            <a:pPr marL="365760" marR="0" lvl="0" indent="-297180" algn="l" rtl="0">
              <a:lnSpc>
                <a:spcPct val="90000"/>
              </a:lnSpc>
              <a:spcBef>
                <a:spcPts val="1000"/>
              </a:spcBef>
              <a:spcAft>
                <a:spcPts val="1000"/>
              </a:spcAft>
              <a:buSzPts val="1800"/>
              <a:buChar char="●"/>
            </a:pPr>
            <a:r>
              <a:rPr lang="en-US" dirty="0"/>
              <a:t>LEAs eligible for the ELO Grant include school districts, county offices of education (COEs), charter schools, and state special schools.</a:t>
            </a:r>
            <a:endParaRPr dirty="0"/>
          </a:p>
        </p:txBody>
      </p:sp>
      <p:sp>
        <p:nvSpPr>
          <p:cNvPr id="234" name="Google Shape;234;gc714659b3b_0_358"/>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6</a:t>
            </a:fld>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cd345db03c_1_16"/>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Assembly Bill 86 (2)</a:t>
            </a:r>
            <a:endParaRPr/>
          </a:p>
        </p:txBody>
      </p:sp>
      <p:sp>
        <p:nvSpPr>
          <p:cNvPr id="240" name="Google Shape;240;gcd345db03c_1_16"/>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a:bodyPr>
          <a:lstStyle/>
          <a:p>
            <a:pPr marL="365760" marR="0" lvl="0" indent="-360680" algn="l" rtl="0">
              <a:lnSpc>
                <a:spcPct val="90000"/>
              </a:lnSpc>
              <a:spcBef>
                <a:spcPts val="0"/>
              </a:spcBef>
              <a:spcAft>
                <a:spcPts val="0"/>
              </a:spcAft>
              <a:buSzPts val="2800"/>
              <a:buChar char="•"/>
            </a:pPr>
            <a:r>
              <a:rPr lang="en-US" dirty="0"/>
              <a:t>As opposed to a typical grant process, there is not an application process for ELO Grants. </a:t>
            </a:r>
            <a:endParaRPr dirty="0"/>
          </a:p>
          <a:p>
            <a:pPr marL="365760" marR="0" lvl="0" indent="-360680" algn="l" rtl="0">
              <a:lnSpc>
                <a:spcPct val="90000"/>
              </a:lnSpc>
              <a:spcBef>
                <a:spcPts val="1000"/>
              </a:spcBef>
              <a:spcAft>
                <a:spcPts val="1000"/>
              </a:spcAft>
              <a:buSzPts val="2800"/>
              <a:buChar char="•"/>
            </a:pPr>
            <a:r>
              <a:rPr lang="en-US" dirty="0"/>
              <a:t>As a condition of receiving funding, a plan must be adopted by the local governing board or body of the LEA at a public meeting on or before June 1, 2021, and must be submitted to the COE, the California Department of Education (CDE), or the chartering authority within five days of adoption, as applicable</a:t>
            </a:r>
            <a:endParaRPr dirty="0"/>
          </a:p>
        </p:txBody>
      </p:sp>
      <p:sp>
        <p:nvSpPr>
          <p:cNvPr id="241" name="Google Shape;241;gcd345db03c_1_16"/>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7</a:t>
            </a:fld>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cf15ce79cc_1_57"/>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6600"/>
              <a:buFont typeface="Arial"/>
              <a:buNone/>
            </a:pPr>
            <a:r>
              <a:rPr lang="en-US" sz="6600"/>
              <a:t>Expanded Learning Opportunity Grant Template and Instructions </a:t>
            </a:r>
            <a:endParaRPr/>
          </a:p>
        </p:txBody>
      </p:sp>
      <p:sp>
        <p:nvSpPr>
          <p:cNvPr id="248" name="Google Shape;248;gcf15ce79cc_1_57"/>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8</a:t>
            </a:fld>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c714659b3b_0_36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Where to Find the Template</a:t>
            </a:r>
            <a:endParaRPr/>
          </a:p>
        </p:txBody>
      </p:sp>
      <p:sp>
        <p:nvSpPr>
          <p:cNvPr id="254" name="Google Shape;254;gc714659b3b_0_364"/>
          <p:cNvSpPr txBox="1">
            <a:spLocks noGrp="1"/>
          </p:cNvSpPr>
          <p:nvPr>
            <p:ph type="body" idx="1"/>
          </p:nvPr>
        </p:nvSpPr>
        <p:spPr>
          <a:xfrm>
            <a:off x="1097280" y="1845733"/>
            <a:ext cx="10058400" cy="43557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a:p>
            <a:pPr marL="0" lvl="0" indent="0">
              <a:spcBef>
                <a:spcPts val="1000"/>
              </a:spcBef>
              <a:buNone/>
            </a:pPr>
            <a:r>
              <a:rPr lang="en-US" dirty="0"/>
              <a:t>The Expanded Learning Opportunities Plan template and instructions can be found on the CDE’s COVID-19 Relief and School Reopening Grants page here: </a:t>
            </a:r>
            <a:r>
              <a:rPr lang="en-US" dirty="0">
                <a:solidFill>
                  <a:srgbClr val="1704A0"/>
                </a:solidFill>
                <a:hlinkClick r:id="rId3" tooltip="COVID Relief Grants">
                  <a:extLst>
                    <a:ext uri="{A12FA001-AC4F-418D-AE19-62706E023703}">
                      <ahyp:hlinkClr xmlns:ahyp="http://schemas.microsoft.com/office/drawing/2018/hyperlinkcolor" val="tx"/>
                    </a:ext>
                  </a:extLst>
                </a:hlinkClick>
              </a:rPr>
              <a:t>https://www.cde.ca.gov/ls/he/hn/covidreliefgrants.asp</a:t>
            </a:r>
            <a:r>
              <a:rPr lang="en-US" dirty="0">
                <a:solidFill>
                  <a:srgbClr val="1704A0"/>
                </a:solidFill>
              </a:rPr>
              <a:t> </a:t>
            </a:r>
            <a:endParaRPr dirty="0">
              <a:solidFill>
                <a:srgbClr val="1704A0"/>
              </a:solidFill>
            </a:endParaRPr>
          </a:p>
          <a:p>
            <a:pPr marL="0" lvl="0" indent="0" algn="l" rtl="0">
              <a:lnSpc>
                <a:spcPct val="90000"/>
              </a:lnSpc>
              <a:spcBef>
                <a:spcPts val="1400"/>
              </a:spcBef>
              <a:spcAft>
                <a:spcPts val="0"/>
              </a:spcAft>
              <a:buNone/>
            </a:pPr>
            <a:endParaRPr dirty="0"/>
          </a:p>
        </p:txBody>
      </p:sp>
      <p:sp>
        <p:nvSpPr>
          <p:cNvPr id="255" name="Google Shape;255;gc714659b3b_0_364"/>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2400"/>
              <a:t>9</a:t>
            </a:fld>
            <a:endParaRPr sz="2400" dirty="0"/>
          </a:p>
        </p:txBody>
      </p:sp>
    </p:spTree>
  </p:cSld>
  <p:clrMapOvr>
    <a:masterClrMapping/>
  </p:clrMapOvr>
</p:sld>
</file>

<file path=ppt/theme/theme1.xml><?xml version="1.0" encoding="utf-8"?>
<a:theme xmlns:a="http://schemas.openxmlformats.org/drawingml/2006/main" name="1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2029</Words>
  <Application>Microsoft Office PowerPoint</Application>
  <PresentationFormat>Widescreen</PresentationFormat>
  <Paragraphs>186</Paragraphs>
  <Slides>30</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Times</vt:lpstr>
      <vt:lpstr>1_Retrospect</vt:lpstr>
      <vt:lpstr>Retrospect</vt:lpstr>
      <vt:lpstr>Expanded Learning Opportunities (ELO) Grant </vt:lpstr>
      <vt:lpstr>Welcome! </vt:lpstr>
      <vt:lpstr>Today’s Session</vt:lpstr>
      <vt:lpstr>Intent of the Expanded Learning Opportunities Grant</vt:lpstr>
      <vt:lpstr>Assembly Bill 86 </vt:lpstr>
      <vt:lpstr>Assembly Bill (AB) 86 (1)</vt:lpstr>
      <vt:lpstr>Assembly Bill 86 (2)</vt:lpstr>
      <vt:lpstr>Expanded Learning Opportunity Grant Template and Instructions </vt:lpstr>
      <vt:lpstr>Where to Find the Template</vt:lpstr>
      <vt:lpstr>Plan Requirements (1)</vt:lpstr>
      <vt:lpstr>Plan Requirements (2)</vt:lpstr>
      <vt:lpstr>Plan Requirements (3)</vt:lpstr>
      <vt:lpstr>Plan Template</vt:lpstr>
      <vt:lpstr>Plan Descriptions</vt:lpstr>
      <vt:lpstr>Expenditure Plan (1) </vt:lpstr>
      <vt:lpstr>Expenditure Plan (2) </vt:lpstr>
      <vt:lpstr>Reviewing the Template and Instructions</vt:lpstr>
      <vt:lpstr>Frequently Asked Questions (FAQs)</vt:lpstr>
      <vt:lpstr>ELO Grant FAQs</vt:lpstr>
      <vt:lpstr>May local educational agencies (LEAs) use their local control and accountability plan (LCAP) stakeholder engagement process to meet the stakeholder engagement requirements for developing the Expanded Learning Opportunities Grant Plan?</vt:lpstr>
      <vt:lpstr>Are LEAs required to hold a public hearing to solicit stakeholder input prior to adopting the Expanded Learning Opportunities Grant Plan? </vt:lpstr>
      <vt:lpstr>Are LEAs required to submit the Expanded Learning Opportunities Grant Plan once it has been adopted by the local governing board or body of the LEA?  </vt:lpstr>
      <vt:lpstr>Are COEs, chartering authorities, and the CDE required to review and/or approve Expanded Learning Opportunities Grant Plans?</vt:lpstr>
      <vt:lpstr>Are LEAs required to post the Expanded Learning Opportunities Grant Plan on their web site?</vt:lpstr>
      <vt:lpstr>Fireside Chat</vt:lpstr>
      <vt:lpstr>How can we design learning settings so that all students thrive? Pamela Cantor, M.D., Linda Darling-Hammond, Merita Irby, and Karen Pittman </vt:lpstr>
      <vt:lpstr>Webinar for A Whole Child Approach to the AB86 Expanded Learning Opportunities (ELO) Grant</vt:lpstr>
      <vt:lpstr>Closing </vt:lpstr>
      <vt:lpstr>ELO Resources  </vt:lpstr>
      <vt:lpstr>Questions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ELO Grant April 2021 slides - Local Control Funding Formula (CA Department of Education)</dc:title>
  <dc:subject>Tuesdays @ 2 webinar presentation of the Expanded Learning Opportunities (ELO) Grant template.</dc:subject>
  <dc:creator>Local Agency Systems Support Office</dc:creator>
  <cp:keywords>tuedays, tuesday, at, 2, lasso, elo, grant, template, expnaded, learning, opportunities</cp:keywords>
  <cp:lastModifiedBy>Susan Aglubat-Alvarez</cp:lastModifiedBy>
  <cp:revision>17</cp:revision>
  <dcterms:created xsi:type="dcterms:W3CDTF">2016-11-08T21:28:02Z</dcterms:created>
  <dcterms:modified xsi:type="dcterms:W3CDTF">2021-04-19T21:29:50Z</dcterms:modified>
</cp:coreProperties>
</file>