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39"/>
  </p:notesMasterIdLst>
  <p:handoutMasterIdLst>
    <p:handoutMasterId r:id="rId40"/>
  </p:handoutMasterIdLst>
  <p:sldIdLst>
    <p:sldId id="299" r:id="rId3"/>
    <p:sldId id="400" r:id="rId4"/>
    <p:sldId id="380" r:id="rId5"/>
    <p:sldId id="401" r:id="rId6"/>
    <p:sldId id="385" r:id="rId7"/>
    <p:sldId id="384" r:id="rId8"/>
    <p:sldId id="302" r:id="rId9"/>
    <p:sldId id="402" r:id="rId10"/>
    <p:sldId id="352" r:id="rId11"/>
    <p:sldId id="383" r:id="rId12"/>
    <p:sldId id="381" r:id="rId13"/>
    <p:sldId id="382" r:id="rId14"/>
    <p:sldId id="355" r:id="rId15"/>
    <p:sldId id="387" r:id="rId16"/>
    <p:sldId id="405" r:id="rId17"/>
    <p:sldId id="386" r:id="rId18"/>
    <p:sldId id="406" r:id="rId19"/>
    <p:sldId id="357" r:id="rId20"/>
    <p:sldId id="388" r:id="rId21"/>
    <p:sldId id="389" r:id="rId22"/>
    <p:sldId id="407" r:id="rId23"/>
    <p:sldId id="390" r:id="rId24"/>
    <p:sldId id="392" r:id="rId25"/>
    <p:sldId id="408" r:id="rId26"/>
    <p:sldId id="393" r:id="rId27"/>
    <p:sldId id="391" r:id="rId28"/>
    <p:sldId id="411" r:id="rId29"/>
    <p:sldId id="412" r:id="rId30"/>
    <p:sldId id="403" r:id="rId31"/>
    <p:sldId id="413" r:id="rId32"/>
    <p:sldId id="358" r:id="rId33"/>
    <p:sldId id="378" r:id="rId34"/>
    <p:sldId id="377" r:id="rId35"/>
    <p:sldId id="404" r:id="rId36"/>
    <p:sldId id="376" r:id="rId37"/>
    <p:sldId id="296" r:id="rId38"/>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269" autoAdjust="0"/>
    <p:restoredTop sz="72842" autoAdjust="0"/>
  </p:normalViewPr>
  <p:slideViewPr>
    <p:cSldViewPr snapToGrid="0">
      <p:cViewPr varScale="1">
        <p:scale>
          <a:sx n="48" d="100"/>
          <a:sy n="48" d="100"/>
        </p:scale>
        <p:origin x="66" y="780"/>
      </p:cViewPr>
      <p:guideLst/>
    </p:cSldViewPr>
  </p:slideViewPr>
  <p:notesTextViewPr>
    <p:cViewPr>
      <p:scale>
        <a:sx n="1" d="1"/>
        <a:sy n="1" d="1"/>
      </p:scale>
      <p:origin x="0" y="0"/>
    </p:cViewPr>
  </p:notesTextViewPr>
  <p:notesViewPr>
    <p:cSldViewPr snapToGrid="0">
      <p:cViewPr varScale="1">
        <p:scale>
          <a:sx n="87" d="100"/>
          <a:sy n="87" d="100"/>
        </p:scale>
        <p:origin x="38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797"/>
          </a:xfrm>
          <a:prstGeom prst="rect">
            <a:avLst/>
          </a:prstGeom>
        </p:spPr>
        <p:txBody>
          <a:bodyPr vert="horz" lIns="92953" tIns="46477" rIns="92953" bIns="46477" rtlCol="0"/>
          <a:lstStyle>
            <a:lvl1pPr algn="r">
              <a:defRPr sz="1200"/>
            </a:lvl1pPr>
          </a:lstStyle>
          <a:p>
            <a:fld id="{2154C6E1-5628-4B86-82DB-91F6FFC6A6BC}" type="datetimeFigureOut">
              <a:rPr lang="en-US" smtClean="0"/>
              <a:t>4/26/2024</a:t>
            </a:fld>
            <a:endParaRPr lang="en-US"/>
          </a:p>
        </p:txBody>
      </p:sp>
      <p:sp>
        <p:nvSpPr>
          <p:cNvPr id="4" name="Footer Placeholder 3"/>
          <p:cNvSpPr>
            <a:spLocks noGrp="1"/>
          </p:cNvSpPr>
          <p:nvPr>
            <p:ph type="ftr" sz="quarter" idx="2"/>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5"/>
            <a:ext cx="3026833" cy="465796"/>
          </a:xfrm>
          <a:prstGeom prst="rect">
            <a:avLst/>
          </a:prstGeom>
        </p:spPr>
        <p:txBody>
          <a:bodyPr vert="horz" lIns="92953" tIns="46477" rIns="92953" bIns="46477"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5797"/>
          </a:xfrm>
          <a:prstGeom prst="rect">
            <a:avLst/>
          </a:prstGeom>
        </p:spPr>
        <p:txBody>
          <a:bodyPr vert="horz" lIns="92953" tIns="46477" rIns="92953" bIns="46477" rtlCol="0"/>
          <a:lstStyle>
            <a:lvl1pPr algn="r">
              <a:defRPr sz="1200"/>
            </a:lvl1pPr>
          </a:lstStyle>
          <a:p>
            <a:fld id="{8F0DD823-4B24-4612-9EC7-C43CE7648678}" type="datetimeFigureOut">
              <a:rPr lang="en-US" smtClean="0"/>
              <a:t>4/26/2024</a:t>
            </a:fld>
            <a:endParaRPr lang="en-US"/>
          </a:p>
        </p:txBody>
      </p:sp>
      <p:sp>
        <p:nvSpPr>
          <p:cNvPr id="4" name="Slide Image Placeholder 3"/>
          <p:cNvSpPr>
            <a:spLocks noGrp="1" noRot="1" noChangeAspect="1"/>
          </p:cNvSpPr>
          <p:nvPr>
            <p:ph type="sldImg" idx="2"/>
          </p:nvPr>
        </p:nvSpPr>
        <p:spPr>
          <a:xfrm>
            <a:off x="709613" y="1160463"/>
            <a:ext cx="5565775" cy="3132137"/>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67780"/>
            <a:ext cx="5588000" cy="3655457"/>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5"/>
            <a:ext cx="3026833" cy="465796"/>
          </a:xfrm>
          <a:prstGeom prst="rect">
            <a:avLst/>
          </a:prstGeom>
        </p:spPr>
        <p:txBody>
          <a:bodyPr vert="horz" lIns="92953" tIns="46477" rIns="92953" bIns="46477"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9613" y="1160463"/>
            <a:ext cx="5565775" cy="31321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CA5392-8627-4B54-98A1-42771D1D20B4}" type="slidenum">
              <a:rPr lang="en-US" smtClean="0"/>
              <a:pPr/>
              <a:t>1</a:t>
            </a:fld>
            <a:endParaRPr lang="en-US"/>
          </a:p>
        </p:txBody>
      </p:sp>
    </p:spTree>
    <p:extLst>
      <p:ext uri="{BB962C8B-B14F-4D97-AF65-F5344CB8AC3E}">
        <p14:creationId xmlns:p14="http://schemas.microsoft.com/office/powerpoint/2010/main" val="1344403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0"/>
            <a:ext cx="5588000" cy="4254980"/>
          </a:xfrm>
        </p:spPr>
        <p:txBody>
          <a:bodyPr/>
          <a:lstStyle/>
          <a:p>
            <a:pPr defTabSz="912205">
              <a:spcAft>
                <a:spcPts val="599"/>
              </a:spcAft>
              <a:defRPr/>
            </a:pPr>
            <a:r>
              <a:rPr lang="en-US" sz="1600" dirty="0">
                <a:solidFill>
                  <a:schemeClr val="tx1">
                    <a:lumMod val="75000"/>
                    <a:lumOff val="25000"/>
                  </a:schemeClr>
                </a:solidFill>
              </a:rPr>
              <a:t>LEAs should report the results to the LEA’s local governing board, at a regularly scheduled meeting, and to stakeholders and the public through the evaluation rubrics.</a:t>
            </a:r>
            <a:r>
              <a:rPr lang="en-US" sz="1600" dirty="0">
                <a:solidFill>
                  <a:prstClr val="black"/>
                </a:solidFill>
              </a:rPr>
              <a:t> Prior to finalizing this information in the Dashboard, the information should be reported at an LEA’s regularly scheduled governing board meeting. The information presented to the governing board will be used to complete the self-reflection tool. LEAs determine whether a standard has been met for each applicable local indicator by using self-reflection tools to measure and report their progress through the Dashboard. Collecting data and reflecting on progress made relevant to the local priority areas helps support LEAs with local planning and improvement efforts.</a:t>
            </a:r>
          </a:p>
          <a:p>
            <a:pPr defTabSz="907832">
              <a:defRPr/>
            </a:pPr>
            <a:endParaRPr lang="en-US" dirty="0">
              <a:solidFill>
                <a:schemeClr val="tx1">
                  <a:lumMod val="75000"/>
                  <a:lumOff val="25000"/>
                </a:schemeClr>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988158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039" indent="-171039" defTabSz="912205">
              <a:buFont typeface="Arial" charset="0"/>
              <a:buChar char="•"/>
              <a:defRPr/>
            </a:pPr>
            <a:r>
              <a:rPr lang="en-US" b="1" dirty="0">
                <a:solidFill>
                  <a:prstClr val="black"/>
                </a:solidFill>
              </a:rPr>
              <a:t>[READ SLIDE]</a:t>
            </a:r>
          </a:p>
          <a:p>
            <a:endParaRPr lang="en-US" dirty="0"/>
          </a:p>
        </p:txBody>
      </p:sp>
      <p:sp>
        <p:nvSpPr>
          <p:cNvPr id="4" name="Slide Number Placeholder 3"/>
          <p:cNvSpPr>
            <a:spLocks noGrp="1"/>
          </p:cNvSpPr>
          <p:nvPr>
            <p:ph type="sldNum" sz="quarter" idx="10"/>
          </p:nvPr>
        </p:nvSpPr>
        <p:spPr/>
        <p:txBody>
          <a:bodyPr/>
          <a:lstStyle/>
          <a:p>
            <a:fld id="{75A43CF6-779B-4674-9A3E-976482452645}"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189373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039" indent="-171039" defTabSz="912205">
              <a:buFont typeface="Arial" charset="0"/>
              <a:buChar char="•"/>
              <a:defRPr/>
            </a:pPr>
            <a:r>
              <a:rPr lang="en-US" b="1" dirty="0">
                <a:solidFill>
                  <a:prstClr val="black"/>
                </a:solidFill>
              </a:rPr>
              <a:t>[READ SLIDE]</a:t>
            </a:r>
          </a:p>
          <a:p>
            <a:endParaRPr lang="en-US" dirty="0"/>
          </a:p>
        </p:txBody>
      </p:sp>
      <p:sp>
        <p:nvSpPr>
          <p:cNvPr id="4" name="Slide Number Placeholder 3"/>
          <p:cNvSpPr>
            <a:spLocks noGrp="1"/>
          </p:cNvSpPr>
          <p:nvPr>
            <p:ph type="sldNum" sz="quarter" idx="10"/>
          </p:nvPr>
        </p:nvSpPr>
        <p:spPr/>
        <p:txBody>
          <a:bodyPr/>
          <a:lstStyle/>
          <a:p>
            <a:fld id="{75A43CF6-779B-4674-9A3E-976482452645}"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662325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Different criteria are used to determine and report performance for the state and local indicators. Let’s take a look at the specific</a:t>
            </a:r>
            <a:r>
              <a:rPr lang="en-US" sz="1800" baseline="0" dirty="0"/>
              <a:t> requirements for Priority 2.</a:t>
            </a:r>
            <a:endParaRPr lang="en-US" sz="1800" dirty="0"/>
          </a:p>
        </p:txBody>
      </p:sp>
      <p:sp>
        <p:nvSpPr>
          <p:cNvPr id="4" name="Slide Number Placeholder 3"/>
          <p:cNvSpPr>
            <a:spLocks noGrp="1"/>
          </p:cNvSpPr>
          <p:nvPr>
            <p:ph type="sldNum" sz="quarter" idx="10"/>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3480153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0"/>
            <a:ext cx="5588000" cy="4152238"/>
          </a:xfrm>
        </p:spPr>
        <p:txBody>
          <a:bodyPr/>
          <a:lstStyle/>
          <a:p>
            <a:r>
              <a:rPr lang="en-US" sz="1400" dirty="0"/>
              <a:t>LEAs may provide a narrative summary of their progress in the implementation of state academic standards based on locally selected measures or tools (Option 1).  Alternatively, LEAs may complete the optional reflection tool (Option 2). </a:t>
            </a:r>
          </a:p>
          <a:p>
            <a:endParaRPr lang="en-US" sz="1400" dirty="0"/>
          </a:p>
          <a:p>
            <a:r>
              <a:rPr lang="en-US" sz="1400" dirty="0"/>
              <a:t>Self-reflection</a:t>
            </a:r>
            <a:r>
              <a:rPr lang="en-US" sz="1400" baseline="0" dirty="0"/>
              <a:t> </a:t>
            </a:r>
            <a:r>
              <a:rPr lang="en-US" sz="1400" dirty="0"/>
              <a:t>tools are based on select questions from a 2015 survey that </a:t>
            </a:r>
            <a:r>
              <a:rPr lang="en-US" sz="1400" dirty="0" err="1"/>
              <a:t>WestEd</a:t>
            </a:r>
            <a:r>
              <a:rPr lang="en-US" sz="1400" dirty="0"/>
              <a:t> administered to teachers and administrators to assess the implementation of standards.</a:t>
            </a:r>
          </a:p>
          <a:p>
            <a:endParaRPr lang="en-US" sz="1400" dirty="0"/>
          </a:p>
          <a:p>
            <a:r>
              <a:rPr lang="en-US" sz="1400" dirty="0"/>
              <a:t>A designated representative would complete the self-reflection tool on behalf of the LEA to populate the results in the evaluation rubrics system. These results would then be presented to the local governing board, stakeholders, and members of the public. </a:t>
            </a:r>
          </a:p>
          <a:p>
            <a:endParaRPr lang="en-US" sz="1400" dirty="0"/>
          </a:p>
          <a:p>
            <a:r>
              <a:rPr lang="en-US" sz="1400" dirty="0"/>
              <a:t>Following the completion of this reporting cycle, the designated representative would then make the determination of LEA progress on the met, not met, not met for two years scale and report this in the evaluation rubrics.</a:t>
            </a:r>
          </a:p>
          <a:p>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1733725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0"/>
            <a:ext cx="5588000" cy="4152238"/>
          </a:xfrm>
        </p:spPr>
        <p:txBody>
          <a:bodyPr/>
          <a:lstStyle/>
          <a:p>
            <a:r>
              <a:rPr lang="en-US" sz="1400" dirty="0"/>
              <a:t>LEAs may provide a narrative summary of their progress in the implementation of state academic standards based on locally selected measures or tools (Option 1).  Alternatively, LEAs may complete the optional reflection tool (Option 2). </a:t>
            </a:r>
          </a:p>
          <a:p>
            <a:endParaRPr lang="en-US" sz="1400" dirty="0"/>
          </a:p>
          <a:p>
            <a:r>
              <a:rPr lang="en-US" sz="1400" dirty="0"/>
              <a:t>Self-reflection</a:t>
            </a:r>
            <a:r>
              <a:rPr lang="en-US" sz="1400" baseline="0" dirty="0"/>
              <a:t> </a:t>
            </a:r>
            <a:r>
              <a:rPr lang="en-US" sz="1400" dirty="0"/>
              <a:t>tools are based on select questions from a 2015 survey that </a:t>
            </a:r>
            <a:r>
              <a:rPr lang="en-US" sz="1400" dirty="0" err="1"/>
              <a:t>WestEd</a:t>
            </a:r>
            <a:r>
              <a:rPr lang="en-US" sz="1400" dirty="0"/>
              <a:t> administered to teachers and administrators to assess the implementation of standards.</a:t>
            </a:r>
          </a:p>
          <a:p>
            <a:endParaRPr lang="en-US" sz="1400" dirty="0"/>
          </a:p>
          <a:p>
            <a:r>
              <a:rPr lang="en-US" sz="1400" dirty="0"/>
              <a:t>A designated representative would complete the self-reflection tool on behalf of the LEA to populate the results in the evaluation rubrics system. These results would then be presented to the local governing board, stakeholders, and members of the public. </a:t>
            </a:r>
          </a:p>
          <a:p>
            <a:endParaRPr lang="en-US" sz="1400" dirty="0"/>
          </a:p>
          <a:p>
            <a:r>
              <a:rPr lang="en-US" sz="1400" dirty="0"/>
              <a:t>Following the completion of this reporting cycle, the designated representative would then make the determination of LEA progress on the met, not met, not met for two years scale and report this in the evaluation rubrics.</a:t>
            </a:r>
          </a:p>
          <a:p>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451597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969" y="4461677"/>
            <a:ext cx="5567754" cy="4610918"/>
          </a:xfrm>
        </p:spPr>
        <p:txBody>
          <a:bodyPr/>
          <a:lstStyle/>
          <a:p>
            <a:r>
              <a:rPr lang="en-US" sz="1100" dirty="0">
                <a:cs typeface="Arial" panose="020B0604020202020204" pitchFamily="34" charset="0"/>
              </a:rPr>
              <a:t>LEAs measure progress on Priority 2 relative to performance standards and criteria adopted by the State Board of Education.  </a:t>
            </a:r>
            <a:r>
              <a:rPr lang="en-US" sz="1100" dirty="0">
                <a:solidFill>
                  <a:prstClr val="black"/>
                </a:solidFill>
                <a:ea typeface="MS PGothic" panose="020B0600070205080204" pitchFamily="34" charset="-128"/>
                <a:cs typeface="Arial" panose="020B0604020202020204" pitchFamily="34" charset="0"/>
              </a:rPr>
              <a:t>Local educational agencies (LEAs) complete the following steps to meet the approved State Board of Education (SBE) standard: </a:t>
            </a:r>
          </a:p>
          <a:p>
            <a:endParaRPr lang="en-US" sz="1100" dirty="0">
              <a:cs typeface="Arial" panose="020B0604020202020204" pitchFamily="34" charset="0"/>
            </a:endParaRPr>
          </a:p>
          <a:p>
            <a:r>
              <a:rPr lang="en-US" sz="1100" dirty="0">
                <a:solidFill>
                  <a:srgbClr val="000000"/>
                </a:solidFill>
              </a:rPr>
              <a:t>The state indicators, in addition to the local indicators for the remaining LCFF priorities will be used to identify LEAs in need of support and assistance. As additional local and state data becomes available following the initial phase of the LCFF evaluation rubrics implementation, the SBE will support a continuous improvement process through an annual review of the LCFF evaluation rubrics</a:t>
            </a:r>
          </a:p>
          <a:p>
            <a:endParaRPr lang="en-US" sz="1100" dirty="0"/>
          </a:p>
          <a:p>
            <a:r>
              <a:rPr lang="en-US" sz="1100" dirty="0"/>
              <a:t>Following the completion of the self-reflection/local measure options and reporting of progress, LEAs will use criteria to assess it’s performance. LEAs receive one of three ratings based on whether they have measured and reported their progress through the Dashboard using locally collected data. The ratings are: Met, Not Met, or Not Met for Two or More Years. For example, on the local indicator for Implementing State Academic Standards, Priority 2, the LEA would receive a Met rating if it:</a:t>
            </a:r>
          </a:p>
          <a:p>
            <a:endParaRPr lang="en-US" sz="1100" dirty="0"/>
          </a:p>
          <a:p>
            <a:pPr marL="171039" indent="-171039" eaLnBrk="0" fontAlgn="base" hangingPunct="0">
              <a:buFont typeface="Arial" panose="020B0604020202020204" pitchFamily="34" charset="0"/>
              <a:buChar char="•"/>
            </a:pPr>
            <a:r>
              <a:rPr lang="en-US" sz="1100" dirty="0"/>
              <a:t>Measured progress using locally available information and completed the SBE adopted self-reflection tool; </a:t>
            </a:r>
          </a:p>
          <a:p>
            <a:pPr marL="171039" indent="-171039" eaLnBrk="0" fontAlgn="base" hangingPunct="0">
              <a:buFont typeface="Arial" panose="020B0604020202020204" pitchFamily="34" charset="0"/>
              <a:buChar char="•"/>
            </a:pPr>
            <a:r>
              <a:rPr lang="en-US" sz="1100" dirty="0"/>
              <a:t>Reported the results annually (1) to the LEA’s local governing board at a regularly scheduled public meeting and (2) to stakeholders;</a:t>
            </a:r>
          </a:p>
          <a:p>
            <a:pPr marL="171039" indent="-171039" eaLnBrk="0" fontAlgn="base" hangingPunct="0">
              <a:buFont typeface="Arial" panose="020B0604020202020204" pitchFamily="34" charset="0"/>
              <a:buChar char="•"/>
            </a:pPr>
            <a:r>
              <a:rPr lang="en-US" sz="1100" dirty="0"/>
              <a:t>Uploaded and publically reported results through the Dashboard; and</a:t>
            </a:r>
          </a:p>
          <a:p>
            <a:pPr marL="171039" indent="-171039" eaLnBrk="0" fontAlgn="base" hangingPunct="0">
              <a:buFont typeface="Arial" panose="020B0604020202020204" pitchFamily="34" charset="0"/>
              <a:buChar char="•"/>
            </a:pPr>
            <a:r>
              <a:rPr lang="en-US" sz="1100" dirty="0"/>
              <a:t>Assessed progress: Met, Not Met,  Not Met for Two or More Years scale.</a:t>
            </a:r>
          </a:p>
          <a:p>
            <a:endParaRPr lang="en-US" sz="1100" dirty="0"/>
          </a:p>
          <a:p>
            <a:r>
              <a:rPr lang="en-US" sz="1100" dirty="0"/>
              <a:t>For LEAs that receive a Met rating, the local data that they collected will be included in a Detailed Report within the Dashboard.</a:t>
            </a: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2425543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5969" y="4461677"/>
            <a:ext cx="5567754" cy="4610918"/>
          </a:xfrm>
        </p:spPr>
        <p:txBody>
          <a:bodyPr/>
          <a:lstStyle/>
          <a:p>
            <a:r>
              <a:rPr lang="en-US" sz="1100" dirty="0">
                <a:cs typeface="Arial" panose="020B0604020202020204" pitchFamily="34" charset="0"/>
              </a:rPr>
              <a:t>LEAs measure progress on Priority 2 relative to performance standards and criteria adopted by the State Board of Education.  </a:t>
            </a:r>
            <a:r>
              <a:rPr lang="en-US" sz="1100" dirty="0">
                <a:solidFill>
                  <a:prstClr val="black"/>
                </a:solidFill>
                <a:ea typeface="MS PGothic" panose="020B0600070205080204" pitchFamily="34" charset="-128"/>
                <a:cs typeface="Arial" panose="020B0604020202020204" pitchFamily="34" charset="0"/>
              </a:rPr>
              <a:t>Local educational agencies (LEAs) complete the following steps to meet the approved State Board of Education (SBE) standard: </a:t>
            </a:r>
          </a:p>
          <a:p>
            <a:endParaRPr lang="en-US" sz="1100" dirty="0">
              <a:cs typeface="Arial" panose="020B0604020202020204" pitchFamily="34" charset="0"/>
            </a:endParaRPr>
          </a:p>
          <a:p>
            <a:r>
              <a:rPr lang="en-US" sz="1100" dirty="0">
                <a:solidFill>
                  <a:srgbClr val="000000"/>
                </a:solidFill>
              </a:rPr>
              <a:t>The state indicators, in addition to the local indicators for the remaining LCFF priorities will be used to identify LEAs in need of support and assistance. As additional local and state data becomes available following the initial phase of the LCFF evaluation rubrics implementation, the SBE will support a continuous improvement process through an annual review of the LCFF evaluation rubrics</a:t>
            </a:r>
          </a:p>
          <a:p>
            <a:endParaRPr lang="en-US" sz="1100" dirty="0"/>
          </a:p>
          <a:p>
            <a:r>
              <a:rPr lang="en-US" sz="1100" dirty="0"/>
              <a:t>Following the completion of the self-reflection/local measure options and reporting of progress, LEAs will use criteria to assess it’s performance. LEAs receive one of three ratings based on whether they have measured and reported their progress through the Dashboard using locally collected data. The ratings are: Met, Not Met, or Not Met for Two or More Years. For example, on the local indicator for Implementing State Academic Standards, Priority 2, the LEA would receive a Met rating if it:</a:t>
            </a:r>
          </a:p>
          <a:p>
            <a:endParaRPr lang="en-US" sz="1100" dirty="0"/>
          </a:p>
          <a:p>
            <a:pPr marL="171039" indent="-171039" eaLnBrk="0" fontAlgn="base" hangingPunct="0">
              <a:buFont typeface="Arial" panose="020B0604020202020204" pitchFamily="34" charset="0"/>
              <a:buChar char="•"/>
            </a:pPr>
            <a:r>
              <a:rPr lang="en-US" sz="1100" dirty="0"/>
              <a:t>Measured progress using locally available information and completed the SBE adopted self-reflection tool; </a:t>
            </a:r>
          </a:p>
          <a:p>
            <a:pPr marL="171039" indent="-171039" eaLnBrk="0" fontAlgn="base" hangingPunct="0">
              <a:buFont typeface="Arial" panose="020B0604020202020204" pitchFamily="34" charset="0"/>
              <a:buChar char="•"/>
            </a:pPr>
            <a:r>
              <a:rPr lang="en-US" sz="1100" dirty="0"/>
              <a:t>Reported the results annually (1) to the LEA’s local governing board at a regularly scheduled public meeting and (2) to stakeholders;</a:t>
            </a:r>
          </a:p>
          <a:p>
            <a:pPr marL="171039" indent="-171039" eaLnBrk="0" fontAlgn="base" hangingPunct="0">
              <a:buFont typeface="Arial" panose="020B0604020202020204" pitchFamily="34" charset="0"/>
              <a:buChar char="•"/>
            </a:pPr>
            <a:r>
              <a:rPr lang="en-US" sz="1100" dirty="0"/>
              <a:t>Uploaded and publically reported results through the Dashboard; and</a:t>
            </a:r>
          </a:p>
          <a:p>
            <a:pPr marL="171039" indent="-171039" eaLnBrk="0" fontAlgn="base" hangingPunct="0">
              <a:buFont typeface="Arial" panose="020B0604020202020204" pitchFamily="34" charset="0"/>
              <a:buChar char="•"/>
            </a:pPr>
            <a:r>
              <a:rPr lang="en-US" sz="1100" dirty="0"/>
              <a:t>Assessed progress: Met, Not Met,  Not Met for Two or More Years scale.</a:t>
            </a:r>
          </a:p>
          <a:p>
            <a:endParaRPr lang="en-US" sz="1100" dirty="0"/>
          </a:p>
          <a:p>
            <a:r>
              <a:rPr lang="en-US" sz="1100" dirty="0"/>
              <a:t>For LEAs that receive a Met rating, the local data that they collected will be included in a Detailed Report within the Dashboard.</a:t>
            </a: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2336314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Now</a:t>
            </a:r>
            <a:r>
              <a:rPr lang="en-US" sz="1800" baseline="0" dirty="0"/>
              <a:t> let’s talk a little bit about the self-reflection tools that LEAs complete to assess and report their progress.</a:t>
            </a:r>
            <a:endParaRPr lang="en-US" sz="1800" dirty="0"/>
          </a:p>
        </p:txBody>
      </p:sp>
      <p:sp>
        <p:nvSpPr>
          <p:cNvPr id="4" name="Slide Number Placeholder 3"/>
          <p:cNvSpPr>
            <a:spLocks noGrp="1"/>
          </p:cNvSpPr>
          <p:nvPr>
            <p:ph type="sldNum" sz="quarter" idx="10"/>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1087146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67780"/>
            <a:ext cx="5588000" cy="4350125"/>
          </a:xfrm>
        </p:spPr>
        <p:txBody>
          <a:bodyPr/>
          <a:lstStyle/>
          <a:p>
            <a:r>
              <a:rPr lang="en-US" sz="1800" dirty="0"/>
              <a:t>Here is a proposed approach for Self-Reflection Tool to use as “evidence.”</a:t>
            </a:r>
          </a:p>
          <a:p>
            <a:endParaRPr lang="en-US" sz="1800" dirty="0"/>
          </a:p>
          <a:p>
            <a:r>
              <a:rPr lang="en-US" sz="1800" dirty="0"/>
              <a:t>LEAs may provide a narrative summary of their progress in the implementation of state academic standards based on a locally selected measure or tool. </a:t>
            </a:r>
          </a:p>
          <a:p>
            <a:endParaRPr lang="en-US" sz="1800" dirty="0"/>
          </a:p>
          <a:p>
            <a:r>
              <a:rPr lang="en-US" sz="1800" dirty="0"/>
              <a:t>Alternatively, LEAs that choose to complete the optional self-reflection tool that is included in the evaluation rubrics would not need to provide a separate narrative summary of progress.</a:t>
            </a:r>
          </a:p>
          <a:p>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3202900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136106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4897" y="4505863"/>
            <a:ext cx="5567754" cy="3650463"/>
          </a:xfrm>
        </p:spPr>
        <p:txBody>
          <a:bodyPr/>
          <a:lstStyle/>
          <a:p>
            <a:r>
              <a:rPr lang="en-US" sz="1800" dirty="0"/>
              <a:t>Option 1: Narrative Summary</a:t>
            </a:r>
          </a:p>
          <a:p>
            <a:endParaRPr lang="en-US" sz="1800" dirty="0"/>
          </a:p>
          <a:p>
            <a:r>
              <a:rPr lang="en-US" sz="1800" dirty="0"/>
              <a:t>In the narrative box, identify the locally selected measures or tools that the local educational agency (LEA) is using to track its progress in implementing the state academic standards adopted by the State Board of Education and briefly describe why the LEA chose the selected measures or tools (i.e. CA Healthy Start, Quality Schooling Framework, Expanded Learning, Special Education, English Learner Road Map or other locally selected tools).</a:t>
            </a:r>
          </a:p>
          <a:p>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3946852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prstClr val="black"/>
                </a:solidFill>
              </a:rPr>
              <a:t>The SBE-adopted academic standards are listed here on this slide and can also be located on the California Department of Education Website.</a:t>
            </a:r>
          </a:p>
          <a:p>
            <a:endParaRPr lang="en-US" sz="1800" dirty="0">
              <a:solidFill>
                <a:prstClr val="black"/>
              </a:solidFill>
            </a:endParaRPr>
          </a:p>
          <a:p>
            <a:r>
              <a:rPr lang="en-US" sz="1800" dirty="0"/>
              <a:t>Though the </a:t>
            </a:r>
            <a:r>
              <a:rPr lang="en-US" sz="1800" i="1" dirty="0"/>
              <a:t>CA Computer Science Standards</a:t>
            </a:r>
            <a:r>
              <a:rPr lang="en-US" sz="1800" dirty="0"/>
              <a:t> were adopted by the State Board of Education in September 2018, they will not be included in this year’s self-reflection tool. The development of the </a:t>
            </a:r>
            <a:r>
              <a:rPr lang="en-US" sz="1800" i="1" dirty="0"/>
              <a:t>CA Computer Science Standards</a:t>
            </a:r>
            <a:r>
              <a:rPr lang="en-US" sz="1800" dirty="0"/>
              <a:t> was a multi-step process. It involved educators, content experts, and other stakeholders participating in the focus group meetings and as members of the Computer Science Standards Advisory Committee. </a:t>
            </a:r>
            <a:endParaRPr lang="en-US" sz="18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12071030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prstClr val="black"/>
                </a:solidFill>
              </a:rPr>
              <a:t>The SBE-adopted academic standards are listed here on this slide and can also be located on the California Department of Education Website.</a:t>
            </a:r>
          </a:p>
          <a:p>
            <a:endParaRPr lang="en-US" sz="1800" dirty="0">
              <a:solidFill>
                <a:prstClr val="black"/>
              </a:solidFill>
            </a:endParaRPr>
          </a:p>
          <a:p>
            <a:r>
              <a:rPr lang="en-US" sz="1800" dirty="0"/>
              <a:t>Though the </a:t>
            </a:r>
            <a:r>
              <a:rPr lang="en-US" sz="1800" i="1" dirty="0"/>
              <a:t>CA Computer Science Standards</a:t>
            </a:r>
            <a:r>
              <a:rPr lang="en-US" sz="1800" dirty="0"/>
              <a:t> were adopted by the State Board of Education in September 2018, they will not be included in this year’s self-reflection tool. The development of the </a:t>
            </a:r>
            <a:r>
              <a:rPr lang="en-US" sz="1800" i="1" dirty="0"/>
              <a:t>CA Computer Science Standards</a:t>
            </a:r>
            <a:r>
              <a:rPr lang="en-US" sz="1800" dirty="0"/>
              <a:t> was a multi-step process. It involved educators, content experts, and other stakeholders participating in the focus group meetings and as members of the Computer Science Standards Advisory Committee. </a:t>
            </a:r>
            <a:endParaRPr lang="en-US" sz="18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32041092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prstClr val="black"/>
                </a:solidFill>
              </a:rPr>
              <a:t>[READ SLIDE]</a:t>
            </a:r>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3964550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prstClr val="black"/>
                </a:solidFill>
              </a:rPr>
              <a:t>[READ SLIDE]</a:t>
            </a:r>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24</a:t>
            </a:fld>
            <a:endParaRPr lang="en-US"/>
          </a:p>
        </p:txBody>
      </p:sp>
    </p:spTree>
    <p:extLst>
      <p:ext uri="{BB962C8B-B14F-4D97-AF65-F5344CB8AC3E}">
        <p14:creationId xmlns:p14="http://schemas.microsoft.com/office/powerpoint/2010/main" val="1804615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prstClr val="black"/>
                </a:solidFill>
              </a:rPr>
              <a:t>[READ SLIDE]</a:t>
            </a:r>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2836964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prstClr val="black"/>
                </a:solidFill>
              </a:rPr>
              <a:t>[READ SLIDE]</a:t>
            </a:r>
          </a:p>
          <a:p>
            <a:endParaRPr lang="en-US" sz="1800" dirty="0">
              <a:solidFill>
                <a:prstClr val="black"/>
              </a:solidFill>
            </a:endParaRPr>
          </a:p>
          <a:p>
            <a:r>
              <a:rPr lang="en-US" sz="1800" dirty="0">
                <a:solidFill>
                  <a:prstClr val="black"/>
                </a:solidFill>
              </a:rPr>
              <a:t>The rating scale is to be used to generally self-assess at the local level. There is intentionally not a definition for statewide purposes.</a:t>
            </a:r>
            <a:endParaRPr lang="en-US" sz="180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3475834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24262777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Now</a:t>
            </a:r>
            <a:r>
              <a:rPr lang="en-US" sz="1800" baseline="0" dirty="0"/>
              <a:t> let’s talk a little about how t</a:t>
            </a:r>
            <a:r>
              <a:rPr lang="en-US" sz="1800" dirty="0"/>
              <a:t>he Dashboard and local indicators help to inform local planning around Local Control and Accountability Plans, or LCAPs. </a:t>
            </a:r>
          </a:p>
        </p:txBody>
      </p:sp>
      <p:sp>
        <p:nvSpPr>
          <p:cNvPr id="4" name="Slide Number Placeholder 3"/>
          <p:cNvSpPr>
            <a:spLocks noGrp="1"/>
          </p:cNvSpPr>
          <p:nvPr>
            <p:ph type="sldNum" sz="quarter" idx="10"/>
          </p:nvPr>
        </p:nvSpPr>
        <p:spPr/>
        <p:txBody>
          <a:bodyPr/>
          <a:lstStyle/>
          <a:p>
            <a:fld id="{C4DE2599-B6DD-4604-94C4-ECDEF8D6962A}" type="slidenum">
              <a:rPr lang="en-US" smtClean="0"/>
              <a:t>29</a:t>
            </a:fld>
            <a:endParaRPr lang="en-US"/>
          </a:p>
        </p:txBody>
      </p:sp>
    </p:spTree>
    <p:extLst>
      <p:ext uri="{BB962C8B-B14F-4D97-AF65-F5344CB8AC3E}">
        <p14:creationId xmlns:p14="http://schemas.microsoft.com/office/powerpoint/2010/main" val="11827246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Dashboard provides a quick overview about overall performance and student group performance on multiple measures of student success. This will assist in identifying strengths, weaknesses and areas in need of improvement for LEAs. LEAs are required to use data from the Dashboard to inform the development of the LCAP. </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398026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205">
              <a:defRPr/>
            </a:pPr>
            <a:r>
              <a:rPr lang="en-US" dirty="0">
                <a:solidFill>
                  <a:prstClr val="black"/>
                </a:solidFill>
              </a:rPr>
              <a:t>The goals of our presentation today are to review and understand: </a:t>
            </a:r>
          </a:p>
          <a:p>
            <a:pPr defTabSz="912205">
              <a:defRPr/>
            </a:pPr>
            <a:endParaRPr lang="en-US" dirty="0">
              <a:solidFill>
                <a:prstClr val="black"/>
              </a:solidFill>
            </a:endParaRPr>
          </a:p>
          <a:p>
            <a:pPr marL="171039" indent="-171039" defTabSz="912205">
              <a:buFont typeface="Arial" charset="0"/>
              <a:buChar char="•"/>
              <a:defRPr/>
            </a:pPr>
            <a:r>
              <a:rPr lang="en-US" dirty="0">
                <a:solidFill>
                  <a:prstClr val="black"/>
                </a:solidFill>
              </a:rPr>
              <a:t>the background related to the development of the local indicators</a:t>
            </a:r>
          </a:p>
          <a:p>
            <a:pPr marL="171039" indent="-171039" defTabSz="912205">
              <a:buFont typeface="Arial" charset="0"/>
              <a:buChar char="•"/>
              <a:defRPr/>
            </a:pPr>
            <a:r>
              <a:rPr lang="en-US" dirty="0">
                <a:solidFill>
                  <a:prstClr val="black"/>
                </a:solidFill>
              </a:rPr>
              <a:t>the general requirements for the local indicators</a:t>
            </a:r>
          </a:p>
          <a:p>
            <a:pPr marL="171039" indent="-171039" defTabSz="912205">
              <a:buFont typeface="Arial" charset="0"/>
              <a:buChar char="•"/>
              <a:defRPr/>
            </a:pPr>
            <a:r>
              <a:rPr lang="en-US" dirty="0">
                <a:solidFill>
                  <a:prstClr val="black"/>
                </a:solidFill>
              </a:rPr>
              <a:t>and how to incorporate results from the local indicators into the LCAP and the LCAP development process</a:t>
            </a:r>
          </a:p>
          <a:p>
            <a:pPr marL="171039" indent="-171039" defTabSz="912205">
              <a:buFont typeface="Arial" charset="0"/>
              <a:buChar char="•"/>
              <a:defRPr/>
            </a:pPr>
            <a:endParaRPr lang="en-US" dirty="0">
              <a:solidFill>
                <a:prstClr val="black"/>
              </a:solidFill>
            </a:endParaRPr>
          </a:p>
          <a:p>
            <a:pPr marL="170629" indent="-170629">
              <a:buFont typeface="Arial" charset="0"/>
              <a:buChar char="•"/>
            </a:pPr>
            <a:endParaRPr lang="en-US" baseline="0" dirty="0"/>
          </a:p>
          <a:p>
            <a:pPr>
              <a:spcAft>
                <a:spcPts val="599"/>
              </a:spcAft>
            </a:pPr>
            <a:r>
              <a:rPr lang="en-US" dirty="0"/>
              <a:t>Review general </a:t>
            </a:r>
            <a:r>
              <a:rPr lang="en-US" b="1" dirty="0"/>
              <a:t>background</a:t>
            </a:r>
            <a:r>
              <a:rPr lang="en-US" dirty="0"/>
              <a:t> related to the local indicators</a:t>
            </a:r>
          </a:p>
          <a:p>
            <a:pPr>
              <a:spcAft>
                <a:spcPts val="599"/>
              </a:spcAft>
            </a:pPr>
            <a:r>
              <a:rPr lang="en-US" dirty="0"/>
              <a:t>Understand the</a:t>
            </a:r>
            <a:r>
              <a:rPr lang="en-US" b="1" dirty="0"/>
              <a:t> requirements</a:t>
            </a:r>
            <a:r>
              <a:rPr lang="en-US" dirty="0"/>
              <a:t> for local indicator for priority _</a:t>
            </a:r>
          </a:p>
          <a:p>
            <a:pPr>
              <a:spcAft>
                <a:spcPts val="599"/>
              </a:spcAft>
            </a:pPr>
            <a:r>
              <a:rPr lang="en-US" dirty="0"/>
              <a:t>Understand how to incorporate results from the self-reflection tool of the </a:t>
            </a:r>
            <a:r>
              <a:rPr lang="en-US" b="1" dirty="0"/>
              <a:t>local indicator for priority _</a:t>
            </a:r>
            <a:r>
              <a:rPr lang="en-US" dirty="0"/>
              <a:t> into the LCAP and the LCAP development process</a:t>
            </a:r>
          </a:p>
          <a:p>
            <a:pPr marL="170629" indent="-170629">
              <a:buFont typeface="Arial" charset="0"/>
              <a:buChar char="•"/>
            </a:pPr>
            <a:endParaRPr lang="en-US" dirty="0"/>
          </a:p>
        </p:txBody>
      </p:sp>
      <p:sp>
        <p:nvSpPr>
          <p:cNvPr id="4" name="Slide Number Placeholder 3"/>
          <p:cNvSpPr>
            <a:spLocks noGrp="1"/>
          </p:cNvSpPr>
          <p:nvPr>
            <p:ph type="sldNum" sz="quarter" idx="10"/>
          </p:nvPr>
        </p:nvSpPr>
        <p:spPr/>
        <p:txBody>
          <a:bodyPr/>
          <a:lstStyle/>
          <a:p>
            <a:fld id="{B192F22F-784B-400A-BD3C-F9B603299CD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5744111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After identifying areas in need of a more focused evaluation, LEAs should dig deeper into available local data and use it to inform all decision-making and planning, including LCAP development and articulation of possible solutions to address identified areas of need. </a:t>
            </a:r>
          </a:p>
        </p:txBody>
      </p:sp>
      <p:sp>
        <p:nvSpPr>
          <p:cNvPr id="4" name="Slide Number Placeholder 3"/>
          <p:cNvSpPr>
            <a:spLocks noGrp="1"/>
          </p:cNvSpPr>
          <p:nvPr>
            <p:ph type="sldNum" sz="quarter" idx="10"/>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713326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205">
              <a:defRPr/>
            </a:pPr>
            <a:r>
              <a:rPr lang="en-US" sz="1800" dirty="0">
                <a:solidFill>
                  <a:prstClr val="black"/>
                </a:solidFill>
              </a:rPr>
              <a:t>In order to empower families, engage the community, and encourage student voice and engagement at all levels, all relevant stakeholders and experts should be included in decision-making and planning. LEAS provide opportunities for stakeholders to participate in decision-making and planning discussions. In order to plan steps for improvement, LEAs examine support systems already in place and identify areas of strength, challenge, and growth during these discussions.</a:t>
            </a: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1026032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baseline="0" dirty="0"/>
              <a:t>[READ SLIDE]</a:t>
            </a:r>
            <a:r>
              <a:rPr lang="en-US" sz="1800" dirty="0"/>
              <a:t> </a:t>
            </a:r>
          </a:p>
          <a:p>
            <a:endParaRPr lang="en-US" sz="1800" dirty="0"/>
          </a:p>
          <a:p>
            <a:r>
              <a:rPr lang="en-US" sz="1800" dirty="0"/>
              <a:t>These questions can help guide stakeholder engagement discussions focused on data analysis.</a:t>
            </a:r>
          </a:p>
          <a:p>
            <a:endParaRPr lang="en-US" b="1" dirty="0"/>
          </a:p>
        </p:txBody>
      </p:sp>
      <p:sp>
        <p:nvSpPr>
          <p:cNvPr id="4" name="Slide Number Placeholder 3"/>
          <p:cNvSpPr>
            <a:spLocks noGrp="1"/>
          </p:cNvSpPr>
          <p:nvPr>
            <p:ph type="sldNum" sz="quarter" idx="10"/>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25821843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These questions can help guide stakeholder engagement discussions</a:t>
            </a:r>
            <a:r>
              <a:rPr lang="en-US" sz="1800" baseline="0" dirty="0"/>
              <a:t> focused on data analysis.</a:t>
            </a:r>
          </a:p>
          <a:p>
            <a:endParaRPr lang="en-US" sz="1800" b="1" baseline="0" dirty="0"/>
          </a:p>
          <a:p>
            <a:r>
              <a:rPr lang="en-US" sz="1800" b="1" baseline="0" dirty="0"/>
              <a:t>[READ SLIDE]</a:t>
            </a:r>
            <a:endParaRPr lang="en-US" sz="1800" b="1" dirty="0"/>
          </a:p>
        </p:txBody>
      </p:sp>
      <p:sp>
        <p:nvSpPr>
          <p:cNvPr id="4" name="Slide Number Placeholder 3"/>
          <p:cNvSpPr>
            <a:spLocks noGrp="1"/>
          </p:cNvSpPr>
          <p:nvPr>
            <p:ph type="sldNum" sz="quarter" idx="10"/>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8954076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An effective program improvement process is ongoing and involves a continuous cycle of assessment, planning, and improvement. A cycle of CONTINUOUS improvement means that the process continuously repeats itself. At regular junctures, it is important to reassess the needs of the program and to determine what adjustments are necessary for improvement. Once these adjustments are identified, the improvement cycle begins again.</a:t>
            </a:r>
          </a:p>
        </p:txBody>
      </p:sp>
      <p:sp>
        <p:nvSpPr>
          <p:cNvPr id="4" name="Slide Number Placeholder 3"/>
          <p:cNvSpPr>
            <a:spLocks noGrp="1"/>
          </p:cNvSpPr>
          <p:nvPr>
            <p:ph type="sldNum" sz="quarter" idx="10"/>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32101652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If you have any questions or comments, please contact the Local Agency Systems Support Office via email.</a:t>
            </a:r>
          </a:p>
        </p:txBody>
      </p:sp>
      <p:sp>
        <p:nvSpPr>
          <p:cNvPr id="4" name="Slide Number Placeholder 3"/>
          <p:cNvSpPr>
            <a:spLocks noGrp="1"/>
          </p:cNvSpPr>
          <p:nvPr>
            <p:ph type="sldNum" sz="quarter" idx="10"/>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2749367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DE2599-B6DD-4604-94C4-ECDEF8D6962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87902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submit results regarding local indicators into the Dashboard by November 16, 2018, LEAs must</a:t>
            </a:r>
            <a:r>
              <a:rPr lang="en-US" baseline="0" dirty="0"/>
              <a:t> first designate a Dashboard Coordinator as soon as possible.</a:t>
            </a:r>
            <a:endParaRPr lang="en-US" dirty="0"/>
          </a:p>
        </p:txBody>
      </p:sp>
      <p:sp>
        <p:nvSpPr>
          <p:cNvPr id="4" name="Slide Number Placeholder 3"/>
          <p:cNvSpPr>
            <a:spLocks noGrp="1"/>
          </p:cNvSpPr>
          <p:nvPr>
            <p:ph type="sldNum" sz="quarter" idx="10"/>
          </p:nvPr>
        </p:nvSpPr>
        <p:spPr/>
        <p:txBody>
          <a:bodyPr/>
          <a:lstStyle/>
          <a:p>
            <a:fld id="{75A43CF6-779B-4674-9A3E-97648245264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354195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m</a:t>
            </a:r>
            <a:r>
              <a:rPr lang="en-US" dirty="0"/>
              <a:t>ore information regarding</a:t>
            </a:r>
            <a:r>
              <a:rPr lang="en-US" baseline="0" dirty="0"/>
              <a:t> information discussed today and during our previous webinars, please visit the CDE Local Indicator web page at the address listed on this slide.</a:t>
            </a:r>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635948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local indicators are drawn from the ten priority areas of the LCFF. Local indicators </a:t>
            </a:r>
            <a:r>
              <a:rPr lang="en-US" dirty="0">
                <a:solidFill>
                  <a:prstClr val="black"/>
                </a:solidFill>
              </a:rPr>
              <a:t>are based on data collected at the local level and </a:t>
            </a:r>
            <a:r>
              <a:rPr lang="en-US" dirty="0"/>
              <a:t>apply only to LEAs, which are defined by LCFF statute as:</a:t>
            </a:r>
            <a:r>
              <a:rPr lang="en-US" baseline="0" dirty="0"/>
              <a:t> </a:t>
            </a:r>
            <a:r>
              <a:rPr lang="en-US" dirty="0"/>
              <a:t>School districts,</a:t>
            </a:r>
            <a:r>
              <a:rPr lang="en-US" baseline="0" dirty="0"/>
              <a:t> </a:t>
            </a:r>
            <a:r>
              <a:rPr lang="en-US" dirty="0"/>
              <a:t>County offices of education,</a:t>
            </a:r>
            <a:r>
              <a:rPr lang="en-US" baseline="0" dirty="0"/>
              <a:t> and </a:t>
            </a:r>
            <a:r>
              <a:rPr lang="en-US" dirty="0"/>
              <a:t>Charter schools</a:t>
            </a:r>
          </a:p>
          <a:p>
            <a:r>
              <a:rPr lang="en-US" dirty="0"/>
              <a:t>The local indicators support LEAs in measuring and reporting their progress within the appropriate priority area in the Dashboard. </a:t>
            </a: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4289697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0749F-F9B7-4EB2-AA86-67BA012B183D}"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612804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205">
              <a:spcAft>
                <a:spcPts val="599"/>
              </a:spcAft>
              <a:defRPr/>
            </a:pPr>
            <a:r>
              <a:rPr lang="en-US" sz="2800" b="1" dirty="0">
                <a:solidFill>
                  <a:prstClr val="black"/>
                </a:solidFill>
              </a:rPr>
              <a:t>[READ SLIDE]</a:t>
            </a:r>
            <a:endParaRPr lang="en-US" b="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39265955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CD766AA8-1A06-4378-9B56-76B4A84E10CE}" type="datetime1">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02248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FA23F0-C2D7-4233-B6C4-4BA5AE0B7AF6}" type="datetime1">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617457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sp>
          <p:nvSpPr>
            <p:cNvPr id="6" name="Rectangle 15"/>
            <p:cNvSpPr>
              <a:spLocks noChangeArrowheads="1"/>
            </p:cNvSpPr>
            <p:nvPr/>
          </p:nvSpPr>
          <p:spPr bwMode="auto">
            <a:xfrm>
              <a:off x="0" y="0"/>
              <a:ext cx="1056" cy="4320"/>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ts val="800"/>
              </a:spcBef>
              <a:spcAft>
                <a:spcPct val="0"/>
              </a:spcAft>
              <a:defRPr/>
            </a:pPr>
            <a:r>
              <a:rPr lang="en-US" altLang="en-US" sz="1100" b="1">
                <a:solidFill>
                  <a:srgbClr val="070C51"/>
                </a:solidFill>
                <a:latin typeface="Arial" panose="020B0604020202020204" pitchFamily="34" charset="0"/>
              </a:rPr>
              <a:t>CALIFORNIA DEPARTMENT OF EDUCATION</a:t>
            </a:r>
            <a:br>
              <a:rPr lang="en-US" altLang="en-US" sz="1100" b="1">
                <a:solidFill>
                  <a:srgbClr val="070C51"/>
                </a:solidFill>
                <a:latin typeface="Arial" panose="020B0604020202020204" pitchFamily="34" charset="0"/>
              </a:rPr>
            </a:br>
            <a:r>
              <a:rPr lang="en-US" altLang="en-US" sz="1100">
                <a:solidFill>
                  <a:srgbClr val="070C51"/>
                </a:solidFill>
                <a:latin typeface="Arial" panose="020B0604020202020204" pitchFamily="34" charset="0"/>
              </a:rPr>
              <a:t>Tom Torlakson, State Superintendent of Public Instruction</a:t>
            </a:r>
            <a:endParaRPr lang="en-US" altLang="en-US" sz="1200" b="1">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2854109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3166300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3816700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1473353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solidFill>
                  <a:srgbClr val="000000"/>
                </a:solidFill>
              </a:rPr>
              <a:pPr>
                <a:defRPr/>
              </a:pPr>
              <a:t>4/26/2024</a:t>
            </a:fld>
            <a:endParaRPr lang="en-US">
              <a:solidFill>
                <a:srgbClr val="000000"/>
              </a:solidFill>
            </a:endParaRPr>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286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9C1C69-A84B-4980-B6BB-3AD51F033BAE}" type="datetime1">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4/26/2024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0069416-301E-4039-AC52-45D7C23D6CCA}" type="datetime1">
              <a:rPr lang="en-US" smtClean="0"/>
              <a:t>4/26/2024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740483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0069416-301E-4039-AC52-45D7C23D6CCA}" type="datetime1">
              <a:rPr lang="en-US" smtClean="0"/>
              <a:t>4/26/2024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53971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4/26/2024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E3861AF-DE9A-4616-8F93-2FA414AE473D}" type="datetime1">
              <a:rPr lang="en-US" smtClean="0"/>
              <a:t>4/26/2024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701" r:id="rId8"/>
    <p:sldLayoutId id="2147483697" r:id="rId9"/>
    <p:sldLayoutId id="2147483698"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eaLnBrk="0" fontAlgn="base" hangingPunct="0">
                <a:spcBef>
                  <a:spcPct val="0"/>
                </a:spcBef>
                <a:spcAft>
                  <a:spcPct val="0"/>
                </a:spcAft>
                <a:defRPr/>
              </a:pPr>
              <a:endParaRPr lang="en-US" altLang="en-US"/>
            </a:p>
          </p:txBody>
        </p:sp>
        <p:sp>
          <p:nvSpPr>
            <p:cNvPr id="1034" name="Rectangle 9"/>
            <p:cNvSpPr>
              <a:spLocks noChangeArrowheads="1"/>
            </p:cNvSpPr>
            <p:nvPr/>
          </p:nvSpPr>
          <p:spPr bwMode="auto">
            <a:xfrm>
              <a:off x="0" y="0"/>
              <a:ext cx="1056" cy="4320"/>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eaLnBrk="0" fontAlgn="base" hangingPunct="0">
                <a:spcBef>
                  <a:spcPct val="0"/>
                </a:spcBef>
                <a:spcAft>
                  <a:spcPct val="0"/>
                </a:spcAft>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eaLnBrk="0" fontAlgn="base" hangingPunct="0">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eaLnBrk="0" fontAlgn="base" hangingPunct="0">
              <a:spcBef>
                <a:spcPct val="0"/>
              </a:spcBef>
              <a:spcAft>
                <a:spcPct val="0"/>
              </a:spcAft>
              <a:defRPr/>
            </a:pPr>
            <a:fld id="{845CA088-98AF-4DF2-8493-E1610DC2B74C}" type="slidenum">
              <a:rPr lang="en-US" altLang="en-US"/>
              <a:pPr eaLnBrk="0" fontAlgn="base" hangingPunct="0">
                <a:spcBef>
                  <a:spcPct val="0"/>
                </a:spcBef>
                <a:spcAft>
                  <a:spcPct val="0"/>
                </a:spcAft>
                <a:defRPr/>
              </a:pPr>
              <a:t>‹#›</a:t>
            </a:fld>
            <a:endParaRPr lang="en-US" altLang="en-US"/>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altLang="en-US" sz="1200" b="1" dirty="0">
                <a:solidFill>
                  <a:srgbClr val="070C51"/>
                </a:solidFill>
                <a:latin typeface="Arial" panose="020B0604020202020204" pitchFamily="34" charset="0"/>
              </a:rPr>
              <a:t>TOM TORLAKSON</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rgbClr val="000000"/>
              </a:solidFill>
            </a:endParaRPr>
          </a:p>
        </p:txBody>
      </p:sp>
    </p:spTree>
    <p:extLst>
      <p:ext uri="{BB962C8B-B14F-4D97-AF65-F5344CB8AC3E}">
        <p14:creationId xmlns:p14="http://schemas.microsoft.com/office/powerpoint/2010/main" val="9275727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cde.ca.gov/ta/ac/cm/localindicators.as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coordinator.caschooldashboard.org/#/applic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ca.gov/ta/ac/cm/localindicators.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5755" y="1347878"/>
            <a:ext cx="10363200" cy="2946399"/>
          </a:xfrm>
        </p:spPr>
        <p:txBody>
          <a:bodyPr>
            <a:normAutofit/>
          </a:bodyPr>
          <a:lstStyle/>
          <a:p>
            <a:pPr lvl="0">
              <a:lnSpc>
                <a:spcPct val="90000"/>
              </a:lnSpc>
              <a:spcBef>
                <a:spcPts val="200"/>
              </a:spcBef>
              <a:spcAft>
                <a:spcPts val="200"/>
              </a:spcAft>
              <a:buClr>
                <a:srgbClr val="6F6F74"/>
              </a:buClr>
              <a:buSzPct val="100000"/>
            </a:pPr>
            <a:br>
              <a:rPr lang="en-US" sz="4133" b="1" dirty="0"/>
            </a:br>
            <a:r>
              <a:rPr lang="en-US" dirty="0"/>
              <a:t>Local Indicators</a:t>
            </a:r>
            <a:br>
              <a:rPr lang="en-US" dirty="0"/>
            </a:br>
            <a:r>
              <a:rPr lang="en-US" sz="3200" spc="200" dirty="0">
                <a:solidFill>
                  <a:srgbClr val="46464A"/>
                </a:solidFill>
                <a:ea typeface="+mn-ea"/>
                <a:cs typeface="+mn-cs"/>
              </a:rPr>
              <a:t>Implementation of State Academic Content Standards</a:t>
            </a:r>
          </a:p>
        </p:txBody>
      </p:sp>
      <p:sp>
        <p:nvSpPr>
          <p:cNvPr id="3" name="Subtitle 2"/>
          <p:cNvSpPr>
            <a:spLocks noGrp="1"/>
          </p:cNvSpPr>
          <p:nvPr>
            <p:ph type="subTitle" idx="1"/>
          </p:nvPr>
        </p:nvSpPr>
        <p:spPr>
          <a:xfrm>
            <a:off x="1195754" y="4431323"/>
            <a:ext cx="9167447" cy="1436077"/>
          </a:xfrm>
        </p:spPr>
        <p:txBody>
          <a:bodyPr>
            <a:noAutofit/>
          </a:bodyPr>
          <a:lstStyle/>
          <a:p>
            <a:r>
              <a:rPr lang="en-US" sz="3200" dirty="0"/>
              <a:t>SEPTEMBER 25, 2018</a:t>
            </a:r>
          </a:p>
          <a:p>
            <a:pPr lvl="0">
              <a:spcBef>
                <a:spcPts val="200"/>
              </a:spcBef>
              <a:buClr>
                <a:srgbClr val="6F6F74"/>
              </a:buClr>
            </a:pPr>
            <a:r>
              <a:rPr lang="en-US" sz="3200" cap="none" dirty="0">
                <a:solidFill>
                  <a:srgbClr val="46464A"/>
                </a:solidFill>
              </a:rPr>
              <a:t>Integrated Planning Support Team</a:t>
            </a:r>
          </a:p>
          <a:p>
            <a:pPr lvl="0">
              <a:spcBef>
                <a:spcPts val="200"/>
              </a:spcBef>
              <a:buClr>
                <a:srgbClr val="6F6F74"/>
              </a:buClr>
            </a:pPr>
            <a:r>
              <a:rPr lang="en-US" sz="3200" cap="none" dirty="0">
                <a:solidFill>
                  <a:srgbClr val="46464A"/>
                </a:solidFill>
              </a:rPr>
              <a:t>California Department of Education</a:t>
            </a:r>
          </a:p>
        </p:txBody>
      </p:sp>
    </p:spTree>
    <p:extLst>
      <p:ext uri="{BB962C8B-B14F-4D97-AF65-F5344CB8AC3E}">
        <p14:creationId xmlns:p14="http://schemas.microsoft.com/office/powerpoint/2010/main" val="3617865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to the Governing Board</a:t>
            </a:r>
          </a:p>
        </p:txBody>
      </p:sp>
      <p:sp>
        <p:nvSpPr>
          <p:cNvPr id="4" name="Content Placeholder 3"/>
          <p:cNvSpPr>
            <a:spLocks noGrp="1"/>
          </p:cNvSpPr>
          <p:nvPr>
            <p:ph sz="quarter" idx="1"/>
          </p:nvPr>
        </p:nvSpPr>
        <p:spPr>
          <a:xfrm>
            <a:off x="1097280" y="1981200"/>
            <a:ext cx="10058400" cy="3887894"/>
          </a:xfrm>
        </p:spPr>
        <p:txBody>
          <a:bodyPr>
            <a:normAutofit/>
          </a:bodyPr>
          <a:lstStyle/>
          <a:p>
            <a:pPr marL="201168" lvl="1" indent="0">
              <a:lnSpc>
                <a:spcPct val="100000"/>
              </a:lnSpc>
              <a:spcBef>
                <a:spcPts val="1200"/>
              </a:spcBef>
              <a:spcAft>
                <a:spcPts val="600"/>
              </a:spcAft>
              <a:buClr>
                <a:srgbClr val="6F6F74"/>
              </a:buClr>
              <a:buNone/>
            </a:pPr>
            <a:r>
              <a:rPr lang="en-US" sz="3600" dirty="0"/>
              <a:t>As a best practice for stakeholder engagement, an LEA is encouraged to provide the local indicator reports to the governing board as an agenda item for public comment rather than as a consent item on the agenda.</a:t>
            </a:r>
          </a:p>
        </p:txBody>
      </p:sp>
      <p:sp>
        <p:nvSpPr>
          <p:cNvPr id="3" name="Slide Number Placeholder 2"/>
          <p:cNvSpPr>
            <a:spLocks noGrp="1"/>
          </p:cNvSpPr>
          <p:nvPr>
            <p:ph type="sldNum" sz="quarter" idx="12"/>
          </p:nvPr>
        </p:nvSpPr>
        <p:spPr/>
        <p:txBody>
          <a:bodyPr/>
          <a:lstStyle/>
          <a:p>
            <a:fld id="{F2A9D6FA-D490-47D5-8E5D-D4291754699E}" type="slidenum">
              <a:rPr lang="en-US" smtClean="0"/>
              <a:pPr/>
              <a:t>10</a:t>
            </a:fld>
            <a:endParaRPr lang="en-US"/>
          </a:p>
        </p:txBody>
      </p:sp>
    </p:spTree>
    <p:extLst>
      <p:ext uri="{BB962C8B-B14F-4D97-AF65-F5344CB8AC3E}">
        <p14:creationId xmlns:p14="http://schemas.microsoft.com/office/powerpoint/2010/main" val="236412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Reporting in the Dashboard (1)</a:t>
            </a:r>
          </a:p>
        </p:txBody>
      </p:sp>
      <p:sp>
        <p:nvSpPr>
          <p:cNvPr id="3" name="Content Placeholder 2"/>
          <p:cNvSpPr>
            <a:spLocks noGrp="1"/>
          </p:cNvSpPr>
          <p:nvPr>
            <p:ph sz="quarter" idx="1"/>
          </p:nvPr>
        </p:nvSpPr>
        <p:spPr>
          <a:xfrm>
            <a:off x="1097280" y="1924050"/>
            <a:ext cx="10058400" cy="4324350"/>
          </a:xfrm>
        </p:spPr>
        <p:txBody>
          <a:bodyPr>
            <a:normAutofit/>
          </a:bodyPr>
          <a:lstStyle/>
          <a:p>
            <a:pPr marL="0" indent="0">
              <a:lnSpc>
                <a:spcPct val="100000"/>
              </a:lnSpc>
              <a:spcAft>
                <a:spcPts val="600"/>
              </a:spcAft>
              <a:buNone/>
            </a:pPr>
            <a:r>
              <a:rPr lang="en-US" sz="3200" dirty="0">
                <a:cs typeface="Arial" panose="020B0604020202020204" pitchFamily="34" charset="0"/>
              </a:rPr>
              <a:t>If an LEA completes the self-reflection tool and otherwise meets the standard for a local indicator, the LEA should select “Met”</a:t>
            </a:r>
            <a:r>
              <a:rPr lang="en-US" sz="3200" i="1" dirty="0">
                <a:cs typeface="Arial" panose="020B0604020202020204" pitchFamily="34" charset="0"/>
              </a:rPr>
              <a:t>.</a:t>
            </a:r>
            <a:endParaRPr lang="en-US" sz="3200" b="1" dirty="0"/>
          </a:p>
        </p:txBody>
      </p:sp>
      <p:sp>
        <p:nvSpPr>
          <p:cNvPr id="4" name="Slide Number Placeholder 3"/>
          <p:cNvSpPr>
            <a:spLocks noGrp="1"/>
          </p:cNvSpPr>
          <p:nvPr>
            <p:ph type="sldNum" sz="quarter" idx="12"/>
          </p:nvPr>
        </p:nvSpPr>
        <p:spPr/>
        <p:txBody>
          <a:bodyPr/>
          <a:lstStyle/>
          <a:p>
            <a:pPr>
              <a:defRPr/>
            </a:pPr>
            <a:fld id="{1AAE7E24-DB73-4797-9866-798276DAFC9C}" type="slidenum">
              <a:rPr lang="en-US" altLang="en-US" smtClean="0"/>
              <a:pPr>
                <a:defRPr/>
              </a:pPr>
              <a:t>11</a:t>
            </a:fld>
            <a:endParaRPr lang="en-US" altLang="en-US" dirty="0"/>
          </a:p>
        </p:txBody>
      </p:sp>
    </p:spTree>
    <p:extLst>
      <p:ext uri="{BB962C8B-B14F-4D97-AF65-F5344CB8AC3E}">
        <p14:creationId xmlns:p14="http://schemas.microsoft.com/office/powerpoint/2010/main" val="1294413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Reporting in the Dashboard (2)</a:t>
            </a:r>
          </a:p>
        </p:txBody>
      </p:sp>
      <p:sp>
        <p:nvSpPr>
          <p:cNvPr id="3" name="Content Placeholder 2"/>
          <p:cNvSpPr>
            <a:spLocks noGrp="1"/>
          </p:cNvSpPr>
          <p:nvPr>
            <p:ph sz="quarter" idx="1"/>
          </p:nvPr>
        </p:nvSpPr>
        <p:spPr>
          <a:xfrm>
            <a:off x="1097280" y="1924050"/>
            <a:ext cx="10058400" cy="4324350"/>
          </a:xfrm>
        </p:spPr>
        <p:txBody>
          <a:bodyPr>
            <a:normAutofit/>
          </a:bodyPr>
          <a:lstStyle/>
          <a:p>
            <a:pPr lvl="1">
              <a:lnSpc>
                <a:spcPct val="100000"/>
              </a:lnSpc>
              <a:spcBef>
                <a:spcPts val="1200"/>
              </a:spcBef>
              <a:spcAft>
                <a:spcPts val="600"/>
              </a:spcAft>
              <a:buClr>
                <a:srgbClr val="6F6F74"/>
              </a:buClr>
              <a:buFont typeface="Arial" panose="020B0604020202020204" pitchFamily="34" charset="0"/>
              <a:buChar char="•"/>
            </a:pPr>
            <a:r>
              <a:rPr lang="en-US" sz="2800" dirty="0">
                <a:solidFill>
                  <a:srgbClr val="000000">
                    <a:lumMod val="75000"/>
                    <a:lumOff val="25000"/>
                  </a:srgbClr>
                </a:solidFill>
                <a:cs typeface="Arial" panose="020B0604020202020204" pitchFamily="34" charset="0"/>
              </a:rPr>
              <a:t>If an LEA does not complete the self-reflection tool for a local indicator, the Dashboard will show as “Not Met” or “Not Met for Two or More Years”, as applicable.</a:t>
            </a:r>
          </a:p>
          <a:p>
            <a:pPr lvl="1">
              <a:lnSpc>
                <a:spcPct val="100000"/>
              </a:lnSpc>
              <a:spcBef>
                <a:spcPts val="1200"/>
              </a:spcBef>
              <a:spcAft>
                <a:spcPts val="600"/>
              </a:spcAft>
              <a:buClr>
                <a:srgbClr val="6F6F74"/>
              </a:buClr>
              <a:buFont typeface="Arial" panose="020B0604020202020204" pitchFamily="34" charset="0"/>
              <a:buChar char="•"/>
            </a:pPr>
            <a:r>
              <a:rPr lang="en-US" sz="2800" dirty="0">
                <a:cs typeface="Arial" panose="020B0604020202020204" pitchFamily="34" charset="0"/>
              </a:rPr>
              <a:t>An LEA earning a performance level of “Not Met for Two or More Years” may be identified for differentiated assistance     beginning in the 2018–19 school year.</a:t>
            </a:r>
            <a:endParaRPr lang="en-US" dirty="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1AAE7E24-DB73-4797-9866-798276DAFC9C}" type="slidenum">
              <a:rPr lang="en-US" altLang="en-US" smtClean="0"/>
              <a:pPr>
                <a:defRPr/>
              </a:pPr>
              <a:t>12</a:t>
            </a:fld>
            <a:endParaRPr lang="en-US" altLang="en-US" dirty="0"/>
          </a:p>
        </p:txBody>
      </p:sp>
    </p:spTree>
    <p:extLst>
      <p:ext uri="{BB962C8B-B14F-4D97-AF65-F5344CB8AC3E}">
        <p14:creationId xmlns:p14="http://schemas.microsoft.com/office/powerpoint/2010/main" val="1859251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707" y="904336"/>
            <a:ext cx="10058400" cy="3566160"/>
          </a:xfrm>
        </p:spPr>
        <p:txBody>
          <a:bodyPr>
            <a:normAutofit fontScale="90000"/>
          </a:bodyPr>
          <a:lstStyle/>
          <a:p>
            <a:r>
              <a:rPr lang="en-US" sz="7200" dirty="0"/>
              <a:t>Priority 2: Implementation of State Academic Content Standards</a:t>
            </a:r>
          </a:p>
        </p:txBody>
      </p:sp>
      <p:sp>
        <p:nvSpPr>
          <p:cNvPr id="3" name="Text Placeholder 2"/>
          <p:cNvSpPr>
            <a:spLocks noGrp="1"/>
          </p:cNvSpPr>
          <p:nvPr>
            <p:ph type="body" idx="1"/>
          </p:nvPr>
        </p:nvSpPr>
        <p:spPr>
          <a:xfrm>
            <a:off x="1169707" y="4388539"/>
            <a:ext cx="10058400" cy="1143000"/>
          </a:xfrm>
        </p:spPr>
        <p:txBody>
          <a:bodyPr>
            <a:normAutofit/>
          </a:bodyPr>
          <a:lstStyle/>
          <a:p>
            <a:r>
              <a:rPr lang="en-US" sz="3200" cap="none" dirty="0"/>
              <a:t>Specific Requirements for Priority 2</a:t>
            </a:r>
          </a:p>
        </p:txBody>
      </p:sp>
      <p:sp>
        <p:nvSpPr>
          <p:cNvPr id="4" name="Slide Number Placeholder 3"/>
          <p:cNvSpPr>
            <a:spLocks noGrp="1"/>
          </p:cNvSpPr>
          <p:nvPr>
            <p:ph type="sldNum" sz="quarter" idx="12"/>
          </p:nvPr>
        </p:nvSpPr>
        <p:spPr/>
        <p:txBody>
          <a:bodyPr/>
          <a:lstStyle/>
          <a:p>
            <a:fld id="{1E47FE53-EBF0-4DA7-9D9D-CC1C3A20F3CB}" type="slidenum">
              <a:rPr lang="en-US" sz="2400" smtClean="0"/>
              <a:t>13</a:t>
            </a:fld>
            <a:endParaRPr lang="en-US" sz="2400" dirty="0"/>
          </a:p>
        </p:txBody>
      </p:sp>
    </p:spTree>
    <p:extLst>
      <p:ext uri="{BB962C8B-B14F-4D97-AF65-F5344CB8AC3E}">
        <p14:creationId xmlns:p14="http://schemas.microsoft.com/office/powerpoint/2010/main" val="374562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Self-Reflection Tool for Implementation of State Academic Standards – Priority 2 (1)</a:t>
            </a:r>
          </a:p>
        </p:txBody>
      </p:sp>
      <p:sp>
        <p:nvSpPr>
          <p:cNvPr id="6" name="Content Placeholder 5"/>
          <p:cNvSpPr>
            <a:spLocks noGrp="1"/>
          </p:cNvSpPr>
          <p:nvPr>
            <p:ph idx="1"/>
          </p:nvPr>
        </p:nvSpPr>
        <p:spPr/>
        <p:txBody>
          <a:bodyPr>
            <a:normAutofit/>
          </a:bodyPr>
          <a:lstStyle/>
          <a:p>
            <a:pPr marL="0" lvl="0" indent="0" eaLnBrk="0" fontAlgn="base" hangingPunct="0">
              <a:lnSpc>
                <a:spcPct val="100000"/>
              </a:lnSpc>
              <a:spcBef>
                <a:spcPct val="20000"/>
              </a:spcBef>
              <a:spcAft>
                <a:spcPct val="0"/>
              </a:spcAft>
              <a:buClrTx/>
              <a:buSzTx/>
              <a:buNone/>
            </a:pPr>
            <a:r>
              <a:rPr lang="en-US" sz="3000" dirty="0">
                <a:solidFill>
                  <a:srgbClr val="000000"/>
                </a:solidFill>
                <a:latin typeface="Arial" panose="020B0604020202020204" pitchFamily="34" charset="0"/>
                <a:cs typeface="Arial" panose="020B0604020202020204" pitchFamily="34" charset="0"/>
              </a:rPr>
              <a:t>LEAs measure progress on Priority 2 relative to performance standards and criteria adopted by the State Board of Education (SBE):</a:t>
            </a:r>
          </a:p>
          <a:p>
            <a:pPr eaLnBrk="0" fontAlgn="base" hangingPunct="0">
              <a:lnSpc>
                <a:spcPct val="100000"/>
              </a:lnSpc>
              <a:spcAft>
                <a:spcPct val="0"/>
              </a:spcAft>
              <a:buClrTx/>
              <a:buSzTx/>
            </a:pPr>
            <a:r>
              <a:rPr lang="en-US" sz="3000" b="1" dirty="0">
                <a:solidFill>
                  <a:srgbClr val="000000"/>
                </a:solidFill>
                <a:latin typeface="Arial" panose="020B0604020202020204" pitchFamily="34" charset="0"/>
                <a:cs typeface="Arial" panose="020B0604020202020204" pitchFamily="34" charset="0"/>
              </a:rPr>
              <a:t>Standard</a:t>
            </a:r>
            <a:r>
              <a:rPr lang="en-US" sz="3000" dirty="0">
                <a:solidFill>
                  <a:srgbClr val="000000"/>
                </a:solidFill>
                <a:latin typeface="Arial" panose="020B0604020202020204" pitchFamily="34" charset="0"/>
                <a:cs typeface="Arial" panose="020B0604020202020204" pitchFamily="34" charset="0"/>
              </a:rPr>
              <a:t>: The LEA annually measures its progress implementing state academic standards and reports the results to its local governing board and to stakeholders and the public through the evaluation rubrics.</a:t>
            </a:r>
          </a:p>
        </p:txBody>
      </p:sp>
      <p:sp>
        <p:nvSpPr>
          <p:cNvPr id="4" name="Slide Number Placeholder 3"/>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088971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Self-Reflection Tool for Implementation of State Academic Standards – Priority 2 (2)</a:t>
            </a:r>
          </a:p>
        </p:txBody>
      </p:sp>
      <p:sp>
        <p:nvSpPr>
          <p:cNvPr id="6" name="Content Placeholder 5"/>
          <p:cNvSpPr>
            <a:spLocks noGrp="1"/>
          </p:cNvSpPr>
          <p:nvPr>
            <p:ph idx="1"/>
          </p:nvPr>
        </p:nvSpPr>
        <p:spPr/>
        <p:txBody>
          <a:bodyPr>
            <a:normAutofit/>
          </a:bodyPr>
          <a:lstStyle/>
          <a:p>
            <a:pPr eaLnBrk="0" fontAlgn="base" hangingPunct="0">
              <a:lnSpc>
                <a:spcPct val="100000"/>
              </a:lnSpc>
              <a:spcBef>
                <a:spcPct val="20000"/>
              </a:spcBef>
              <a:spcAft>
                <a:spcPct val="0"/>
              </a:spcAft>
              <a:buClrTx/>
              <a:buSzTx/>
            </a:pPr>
            <a:r>
              <a:rPr lang="en-US" sz="3000" b="1" dirty="0">
                <a:solidFill>
                  <a:schemeClr val="tx1"/>
                </a:solidFill>
                <a:latin typeface="Arial" panose="020B0604020202020204" pitchFamily="34" charset="0"/>
                <a:cs typeface="Arial" panose="020B0604020202020204" pitchFamily="34" charset="0"/>
              </a:rPr>
              <a:t>Criteria</a:t>
            </a:r>
            <a:r>
              <a:rPr lang="en-US" sz="3000" dirty="0">
                <a:solidFill>
                  <a:schemeClr val="tx1"/>
                </a:solidFill>
                <a:latin typeface="Arial" panose="020B0604020202020204" pitchFamily="34" charset="0"/>
                <a:cs typeface="Arial" panose="020B0604020202020204" pitchFamily="34" charset="0"/>
              </a:rPr>
              <a:t>: The LEA will report its progress using a (Met, Not Met, or Not Met for Two or More Years) scale. </a:t>
            </a:r>
          </a:p>
          <a:p>
            <a:pPr eaLnBrk="0" fontAlgn="base" hangingPunct="0">
              <a:lnSpc>
                <a:spcPct val="100000"/>
              </a:lnSpc>
              <a:spcBef>
                <a:spcPct val="20000"/>
              </a:spcBef>
              <a:spcAft>
                <a:spcPct val="0"/>
              </a:spcAft>
              <a:buClrTx/>
              <a:buSzTx/>
            </a:pPr>
            <a:r>
              <a:rPr lang="en-US" sz="3000" b="1" dirty="0">
                <a:solidFill>
                  <a:schemeClr val="tx1"/>
                </a:solidFill>
              </a:rPr>
              <a:t>Evidence: </a:t>
            </a:r>
            <a:r>
              <a:rPr lang="en-US" sz="3000" dirty="0">
                <a:solidFill>
                  <a:schemeClr val="tx1"/>
                </a:solidFill>
              </a:rPr>
              <a:t>LEA measures its progress using the self-reflection tool included in the evaluation rubrics, and reports the results to its local governing board at a regularly scheduled meeting and through the local data selection option in the evaluation rubrics web-based system. </a:t>
            </a:r>
          </a:p>
          <a:p>
            <a:pPr eaLnBrk="0" fontAlgn="base" hangingPunct="0">
              <a:lnSpc>
                <a:spcPct val="100000"/>
              </a:lnSpc>
              <a:spcBef>
                <a:spcPct val="20000"/>
              </a:spcBef>
              <a:spcAft>
                <a:spcPct val="0"/>
              </a:spcAft>
              <a:buClrTx/>
              <a:buSzTx/>
            </a:pPr>
            <a:endParaRPr lang="en-US" sz="20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2887562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Measuring Progress (1)</a:t>
            </a:r>
          </a:p>
        </p:txBody>
      </p:sp>
      <p:sp>
        <p:nvSpPr>
          <p:cNvPr id="3" name="Content Placeholder 2"/>
          <p:cNvSpPr>
            <a:spLocks noGrp="1"/>
          </p:cNvSpPr>
          <p:nvPr>
            <p:ph idx="1"/>
          </p:nvPr>
        </p:nvSpPr>
        <p:spPr>
          <a:xfrm>
            <a:off x="1097280" y="1845733"/>
            <a:ext cx="10058400" cy="4350529"/>
          </a:xfrm>
        </p:spPr>
        <p:txBody>
          <a:bodyPr>
            <a:noAutofit/>
          </a:bodyPr>
          <a:lstStyle/>
          <a:p>
            <a:pPr marL="0" lvl="0" indent="0" eaLnBrk="0" fontAlgn="base" hangingPunct="0">
              <a:lnSpc>
                <a:spcPct val="100000"/>
              </a:lnSpc>
              <a:spcBef>
                <a:spcPct val="20000"/>
              </a:spcBef>
              <a:spcAft>
                <a:spcPct val="0"/>
              </a:spcAft>
              <a:buClrTx/>
              <a:buSzTx/>
              <a:buNone/>
            </a:pPr>
            <a:r>
              <a:rPr lang="en-US" sz="3000" dirty="0">
                <a:solidFill>
                  <a:srgbClr val="000000"/>
                </a:solidFill>
                <a:latin typeface="Arial" panose="020B0604020202020204" pitchFamily="34" charset="0"/>
                <a:cs typeface="Arial" panose="020B0604020202020204" pitchFamily="34" charset="0"/>
              </a:rPr>
              <a:t>Evidence: To meet the approved State Board of Education standard, local educational agencies: </a:t>
            </a:r>
          </a:p>
          <a:p>
            <a:pPr marL="342900" lvl="0" indent="-342900" eaLnBrk="0" fontAlgn="base" hangingPunct="0">
              <a:lnSpc>
                <a:spcPct val="100000"/>
              </a:lnSpc>
              <a:spcBef>
                <a:spcPts val="1500"/>
              </a:spcBef>
              <a:spcAft>
                <a:spcPct val="0"/>
              </a:spcAft>
              <a:buClrTx/>
              <a:buSzTx/>
            </a:pPr>
            <a:r>
              <a:rPr lang="en-US" sz="3000" dirty="0">
                <a:solidFill>
                  <a:srgbClr val="000000"/>
                </a:solidFill>
                <a:latin typeface="Arial" panose="020B0604020202020204" pitchFamily="34" charset="0"/>
                <a:cs typeface="Arial" panose="020B0604020202020204" pitchFamily="34" charset="0"/>
              </a:rPr>
              <a:t>Measure progress using locally available information and complete the SBE adopted self-reflection tool; </a:t>
            </a:r>
          </a:p>
          <a:p>
            <a:pPr marL="342900" lvl="0" indent="-342900" eaLnBrk="0" fontAlgn="base" hangingPunct="0">
              <a:lnSpc>
                <a:spcPct val="100000"/>
              </a:lnSpc>
              <a:spcBef>
                <a:spcPts val="1500"/>
              </a:spcBef>
              <a:spcAft>
                <a:spcPct val="0"/>
              </a:spcAft>
              <a:buClrTx/>
              <a:buSzTx/>
            </a:pPr>
            <a:r>
              <a:rPr lang="en-US" sz="3000" dirty="0">
                <a:solidFill>
                  <a:srgbClr val="000000"/>
                </a:solidFill>
                <a:latin typeface="Arial" panose="020B0604020202020204" pitchFamily="34" charset="0"/>
                <a:cs typeface="Arial" panose="020B0604020202020204" pitchFamily="34" charset="0"/>
              </a:rPr>
              <a:t>Report the results annually (1) to the LEA’s local governing board at a regularly scheduled public meeting and (2) to stakeholders;</a:t>
            </a:r>
          </a:p>
        </p:txBody>
      </p:sp>
      <p:sp>
        <p:nvSpPr>
          <p:cNvPr id="4" name="Slide Number Placeholder 3"/>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406419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Measuring Progress (2)</a:t>
            </a:r>
          </a:p>
        </p:txBody>
      </p:sp>
      <p:sp>
        <p:nvSpPr>
          <p:cNvPr id="3" name="Content Placeholder 2"/>
          <p:cNvSpPr>
            <a:spLocks noGrp="1"/>
          </p:cNvSpPr>
          <p:nvPr>
            <p:ph idx="1"/>
          </p:nvPr>
        </p:nvSpPr>
        <p:spPr/>
        <p:txBody>
          <a:bodyPr>
            <a:normAutofit/>
          </a:bodyPr>
          <a:lstStyle/>
          <a:p>
            <a:pPr marL="342900" lvl="0" indent="-342900" eaLnBrk="0" fontAlgn="base" hangingPunct="0">
              <a:lnSpc>
                <a:spcPct val="100000"/>
              </a:lnSpc>
              <a:spcBef>
                <a:spcPts val="1500"/>
              </a:spcBef>
              <a:spcAft>
                <a:spcPct val="0"/>
              </a:spcAft>
              <a:buClrTx/>
              <a:buSzTx/>
            </a:pPr>
            <a:r>
              <a:rPr lang="en-US" sz="3000" dirty="0">
                <a:solidFill>
                  <a:srgbClr val="000000"/>
                </a:solidFill>
                <a:latin typeface="Arial" panose="020B0604020202020204" pitchFamily="34" charset="0"/>
                <a:cs typeface="Arial" panose="020B0604020202020204" pitchFamily="34" charset="0"/>
              </a:rPr>
              <a:t>Upload and publically report results through the Dashboard; and</a:t>
            </a:r>
          </a:p>
          <a:p>
            <a:pPr marL="342900" lvl="0" indent="-342900" eaLnBrk="0" fontAlgn="base" hangingPunct="0">
              <a:lnSpc>
                <a:spcPct val="100000"/>
              </a:lnSpc>
              <a:spcBef>
                <a:spcPts val="1500"/>
              </a:spcBef>
              <a:spcAft>
                <a:spcPct val="0"/>
              </a:spcAft>
              <a:buClrTx/>
              <a:buSzTx/>
            </a:pPr>
            <a:r>
              <a:rPr lang="en-US" sz="3000" dirty="0">
                <a:solidFill>
                  <a:srgbClr val="000000"/>
                </a:solidFill>
                <a:latin typeface="Arial" panose="020B0604020202020204" pitchFamily="34" charset="0"/>
                <a:cs typeface="Arial" panose="020B0604020202020204" pitchFamily="34" charset="0"/>
              </a:rPr>
              <a:t>Reports its progress using a [Met / Not Met / Not Met for Two or More Years] scale.</a:t>
            </a:r>
          </a:p>
        </p:txBody>
      </p:sp>
      <p:sp>
        <p:nvSpPr>
          <p:cNvPr id="4" name="Slide Number Placeholder 3"/>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319867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Self-Reflection Tool for Priority 2</a:t>
            </a:r>
          </a:p>
        </p:txBody>
      </p:sp>
      <p:sp>
        <p:nvSpPr>
          <p:cNvPr id="3" name="Text Placeholder 2"/>
          <p:cNvSpPr>
            <a:spLocks noGrp="1"/>
          </p:cNvSpPr>
          <p:nvPr>
            <p:ph type="body" idx="1"/>
          </p:nvPr>
        </p:nvSpPr>
        <p:spPr/>
        <p:txBody>
          <a:bodyPr/>
          <a:lstStyle/>
          <a:p>
            <a:pPr lvl="0">
              <a:buClr>
                <a:srgbClr val="6F6F74"/>
              </a:buClr>
            </a:pPr>
            <a:r>
              <a:rPr lang="en-US" sz="3200" cap="none" dirty="0">
                <a:solidFill>
                  <a:srgbClr val="46464A"/>
                </a:solidFill>
              </a:rPr>
              <a:t>Reporting Progress for Implementation of State Academic Content Standards</a:t>
            </a:r>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z="2400" smtClean="0"/>
              <a:t>18</a:t>
            </a:fld>
            <a:endParaRPr lang="en-US" sz="2400" dirty="0"/>
          </a:p>
        </p:txBody>
      </p:sp>
    </p:spTree>
    <p:extLst>
      <p:ext uri="{BB962C8B-B14F-4D97-AF65-F5344CB8AC3E}">
        <p14:creationId xmlns:p14="http://schemas.microsoft.com/office/powerpoint/2010/main" val="1695719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254" y="785121"/>
            <a:ext cx="10058400" cy="997036"/>
          </a:xfrm>
        </p:spPr>
        <p:txBody>
          <a:bodyPr>
            <a:normAutofit/>
          </a:bodyPr>
          <a:lstStyle/>
          <a:p>
            <a:r>
              <a:rPr lang="en-US" sz="4400" dirty="0"/>
              <a:t>The Self-Reflection Tool – Priority 2</a:t>
            </a:r>
          </a:p>
        </p:txBody>
      </p:sp>
      <p:sp>
        <p:nvSpPr>
          <p:cNvPr id="3" name="Content Placeholder 2"/>
          <p:cNvSpPr>
            <a:spLocks noGrp="1"/>
          </p:cNvSpPr>
          <p:nvPr>
            <p:ph idx="1"/>
          </p:nvPr>
        </p:nvSpPr>
        <p:spPr>
          <a:xfrm>
            <a:off x="1097280" y="1845733"/>
            <a:ext cx="10058400" cy="4585456"/>
          </a:xfrm>
        </p:spPr>
        <p:txBody>
          <a:bodyPr>
            <a:normAutofit/>
          </a:bodyPr>
          <a:lstStyle/>
          <a:p>
            <a:pPr marL="0" lvl="0" indent="0" eaLnBrk="0" fontAlgn="base" hangingPunct="0">
              <a:lnSpc>
                <a:spcPct val="100000"/>
              </a:lnSpc>
              <a:spcBef>
                <a:spcPct val="20000"/>
              </a:spcBef>
              <a:spcAft>
                <a:spcPct val="0"/>
              </a:spcAft>
              <a:buClrTx/>
              <a:buSzTx/>
              <a:buNone/>
            </a:pPr>
            <a:r>
              <a:rPr lang="en-US" dirty="0">
                <a:solidFill>
                  <a:srgbClr val="000000"/>
                </a:solidFill>
              </a:rPr>
              <a:t>To provide evidence of progress on the local performance indicators, LEAs use self-reflection tools and local measures to report out through the evaluation rubrics. </a:t>
            </a:r>
          </a:p>
          <a:p>
            <a:pPr marL="0" lvl="0" indent="0" eaLnBrk="0" fontAlgn="base" hangingPunct="0">
              <a:lnSpc>
                <a:spcPct val="100000"/>
              </a:lnSpc>
              <a:spcBef>
                <a:spcPct val="20000"/>
              </a:spcBef>
              <a:spcAft>
                <a:spcPct val="0"/>
              </a:spcAft>
              <a:buClrTx/>
              <a:buSzTx/>
              <a:buNone/>
            </a:pPr>
            <a:r>
              <a:rPr lang="en-US" dirty="0">
                <a:solidFill>
                  <a:srgbClr val="000000"/>
                </a:solidFill>
              </a:rPr>
              <a:t>LEAs have two options for the self-reflection tool:</a:t>
            </a:r>
          </a:p>
          <a:p>
            <a:pPr marL="457200" lvl="0" indent="-457200" eaLnBrk="0" fontAlgn="base" hangingPunct="0">
              <a:lnSpc>
                <a:spcPct val="100000"/>
              </a:lnSpc>
              <a:spcAft>
                <a:spcPct val="0"/>
              </a:spcAft>
              <a:buClrTx/>
              <a:buSzTx/>
              <a:buFontTx/>
              <a:buAutoNum type="arabicPeriod"/>
            </a:pPr>
            <a:r>
              <a:rPr lang="en-US" dirty="0">
                <a:solidFill>
                  <a:srgbClr val="000000"/>
                </a:solidFill>
              </a:rPr>
              <a:t>LEAs provide a narrative summary of their progress in the implementation of state academic standards based on locally selected measures or tools.</a:t>
            </a:r>
          </a:p>
          <a:p>
            <a:pPr marL="0" lvl="0" indent="0" algn="ctr" eaLnBrk="0" fontAlgn="base" hangingPunct="0">
              <a:lnSpc>
                <a:spcPct val="100000"/>
              </a:lnSpc>
              <a:spcBef>
                <a:spcPct val="20000"/>
              </a:spcBef>
              <a:spcAft>
                <a:spcPct val="0"/>
              </a:spcAft>
              <a:buClrTx/>
              <a:buSzTx/>
              <a:buNone/>
            </a:pPr>
            <a:r>
              <a:rPr lang="en-US" b="1" dirty="0">
                <a:solidFill>
                  <a:srgbClr val="000000"/>
                </a:solidFill>
              </a:rPr>
              <a:t>OR</a:t>
            </a:r>
            <a:endParaRPr lang="en-US" dirty="0">
              <a:solidFill>
                <a:srgbClr val="000000"/>
              </a:solidFill>
            </a:endParaRPr>
          </a:p>
          <a:p>
            <a:pPr marL="457200" lvl="0" indent="-457200" eaLnBrk="0" fontAlgn="base" hangingPunct="0">
              <a:lnSpc>
                <a:spcPct val="100000"/>
              </a:lnSpc>
              <a:spcBef>
                <a:spcPct val="20000"/>
              </a:spcBef>
              <a:spcAft>
                <a:spcPct val="0"/>
              </a:spcAft>
              <a:buClrTx/>
              <a:buSzTx/>
              <a:buFont typeface="+mj-lt"/>
              <a:buAutoNum type="arabicPeriod" startAt="2"/>
            </a:pPr>
            <a:r>
              <a:rPr lang="en-US" dirty="0">
                <a:solidFill>
                  <a:srgbClr val="000000"/>
                </a:solidFill>
              </a:rPr>
              <a:t>LEAs complete the SBE adopted self-reflection tool survey.</a:t>
            </a:r>
          </a:p>
          <a:p>
            <a:pPr marL="0" lvl="0" indent="0" eaLnBrk="0" fontAlgn="base" hangingPunct="0">
              <a:lnSpc>
                <a:spcPct val="100000"/>
              </a:lnSpc>
              <a:spcBef>
                <a:spcPct val="20000"/>
              </a:spcBef>
              <a:spcAft>
                <a:spcPct val="0"/>
              </a:spcAft>
              <a:buClrTx/>
              <a:buSzTx/>
              <a:buNone/>
            </a:pPr>
            <a:endParaRPr lang="en-US" sz="2200" dirty="0">
              <a:solidFill>
                <a:srgbClr val="000000"/>
              </a:solidFill>
            </a:endParaRPr>
          </a:p>
        </p:txBody>
      </p:sp>
      <p:sp>
        <p:nvSpPr>
          <p:cNvPr id="4" name="Slide Number Placeholder 3"/>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44102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of Tuesdays at 2 Webinars</a:t>
            </a:r>
          </a:p>
        </p:txBody>
      </p:sp>
      <p:sp>
        <p:nvSpPr>
          <p:cNvPr id="3" name="Content Placeholder 2"/>
          <p:cNvSpPr>
            <a:spLocks noGrp="1"/>
          </p:cNvSpPr>
          <p:nvPr>
            <p:ph idx="1"/>
          </p:nvPr>
        </p:nvSpPr>
        <p:spPr>
          <a:xfrm>
            <a:off x="1097280" y="1930400"/>
            <a:ext cx="10058400" cy="3938694"/>
          </a:xfrm>
        </p:spPr>
        <p:txBody>
          <a:bodyPr/>
          <a:lstStyle/>
          <a:p>
            <a:r>
              <a:rPr lang="en-US" dirty="0"/>
              <a:t>August 28, 2018 – General Overview</a:t>
            </a:r>
          </a:p>
          <a:p>
            <a:r>
              <a:rPr lang="en-US" dirty="0"/>
              <a:t>September 4, 2018 – Priority 7 </a:t>
            </a:r>
          </a:p>
          <a:p>
            <a:r>
              <a:rPr lang="en-US" dirty="0"/>
              <a:t>September 11, 2018 – Priority 1</a:t>
            </a:r>
          </a:p>
          <a:p>
            <a:r>
              <a:rPr lang="en-US" dirty="0"/>
              <a:t>September 18, 2018 – Priority 3</a:t>
            </a:r>
          </a:p>
          <a:p>
            <a:r>
              <a:rPr lang="en-US" dirty="0"/>
              <a:t>September 25, 2018 – Priority 2</a:t>
            </a:r>
          </a:p>
          <a:p>
            <a:r>
              <a:rPr lang="en-US" dirty="0"/>
              <a:t>October 2, 2018 – Priority 6 </a:t>
            </a:r>
          </a:p>
        </p:txBody>
      </p:sp>
      <p:sp>
        <p:nvSpPr>
          <p:cNvPr id="4" name="Slide Number Placeholder 3"/>
          <p:cNvSpPr>
            <a:spLocks noGrp="1"/>
          </p:cNvSpPr>
          <p:nvPr>
            <p:ph type="sldNum" sz="quarter" idx="12"/>
          </p:nvPr>
        </p:nvSpPr>
        <p:spPr/>
        <p:txBody>
          <a:bodyPr/>
          <a:lstStyle/>
          <a:p>
            <a:fld id="{1E47FE53-EBF0-4DA7-9D9D-CC1C3A20F3CB}" type="slidenum">
              <a:rPr lang="en-US" sz="2400" smtClean="0"/>
              <a:pPr/>
              <a:t>2</a:t>
            </a:fld>
            <a:endParaRPr lang="en-US" sz="2400" dirty="0"/>
          </a:p>
        </p:txBody>
      </p:sp>
    </p:spTree>
    <p:extLst>
      <p:ext uri="{BB962C8B-B14F-4D97-AF65-F5344CB8AC3E}">
        <p14:creationId xmlns:p14="http://schemas.microsoft.com/office/powerpoint/2010/main" val="1238464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Self-Reflection Tool</a:t>
            </a:r>
            <a:br>
              <a:rPr lang="en-US" sz="4400" dirty="0"/>
            </a:br>
            <a:r>
              <a:rPr lang="en-US" sz="4400" dirty="0"/>
              <a:t>Option 1: Narrative Summary (1)</a:t>
            </a:r>
          </a:p>
        </p:txBody>
      </p:sp>
      <p:sp>
        <p:nvSpPr>
          <p:cNvPr id="3" name="Content Placeholder 2"/>
          <p:cNvSpPr>
            <a:spLocks noGrp="1"/>
          </p:cNvSpPr>
          <p:nvPr>
            <p:ph idx="1"/>
          </p:nvPr>
        </p:nvSpPr>
        <p:spPr>
          <a:xfrm>
            <a:off x="1097280" y="1845733"/>
            <a:ext cx="10058400" cy="4398655"/>
          </a:xfrm>
        </p:spPr>
        <p:txBody>
          <a:bodyPr>
            <a:normAutofit/>
          </a:bodyPr>
          <a:lstStyle/>
          <a:p>
            <a:pPr marL="0" lvl="0" indent="0" eaLnBrk="0" fontAlgn="base" hangingPunct="0">
              <a:lnSpc>
                <a:spcPct val="100000"/>
              </a:lnSpc>
              <a:spcBef>
                <a:spcPct val="20000"/>
              </a:spcBef>
              <a:spcAft>
                <a:spcPct val="0"/>
              </a:spcAft>
              <a:buClrTx/>
              <a:buSzTx/>
              <a:buNone/>
            </a:pPr>
            <a:r>
              <a:rPr lang="en-US" dirty="0">
                <a:solidFill>
                  <a:srgbClr val="000000"/>
                </a:solidFill>
              </a:rPr>
              <a:t>In the narrative box (provided in the Dashboard):</a:t>
            </a:r>
          </a:p>
          <a:p>
            <a:pPr marL="457200" lvl="0" indent="-457200" eaLnBrk="0" fontAlgn="base" hangingPunct="0">
              <a:lnSpc>
                <a:spcPct val="100000"/>
              </a:lnSpc>
              <a:spcAft>
                <a:spcPct val="0"/>
              </a:spcAft>
              <a:buClrTx/>
              <a:buSzTx/>
              <a:buFont typeface="+mj-lt"/>
              <a:buAutoNum type="arabicPeriod"/>
            </a:pPr>
            <a:r>
              <a:rPr lang="en-US" dirty="0">
                <a:solidFill>
                  <a:srgbClr val="000000"/>
                </a:solidFill>
              </a:rPr>
              <a:t>LEAs identify locally selected measures or tools that were used to track the progress of state academic standards implementation and briefly describe why the LEA chose the selected measures or tools.</a:t>
            </a:r>
            <a:endParaRPr lang="en-US" b="1" dirty="0">
              <a:solidFill>
                <a:srgbClr val="000000"/>
              </a:solidFill>
            </a:endParaRPr>
          </a:p>
          <a:p>
            <a:pPr marL="400050" lvl="1" indent="0" algn="ctr" eaLnBrk="0" fontAlgn="base" hangingPunct="0">
              <a:lnSpc>
                <a:spcPct val="100000"/>
              </a:lnSpc>
              <a:spcBef>
                <a:spcPct val="20000"/>
              </a:spcBef>
              <a:spcAft>
                <a:spcPct val="0"/>
              </a:spcAft>
              <a:buClrTx/>
              <a:buNone/>
            </a:pPr>
            <a:r>
              <a:rPr lang="en-US" sz="2800" b="1" dirty="0">
                <a:solidFill>
                  <a:srgbClr val="000000"/>
                </a:solidFill>
              </a:rPr>
              <a:t>AND</a:t>
            </a:r>
            <a:endParaRPr lang="en-US" sz="2800" dirty="0">
              <a:solidFill>
                <a:srgbClr val="000000"/>
              </a:solidFill>
            </a:endParaRPr>
          </a:p>
          <a:p>
            <a:pPr marL="457200" lvl="0" indent="-457200" eaLnBrk="0" fontAlgn="base" hangingPunct="0">
              <a:lnSpc>
                <a:spcPct val="100000"/>
              </a:lnSpc>
              <a:spcBef>
                <a:spcPct val="20000"/>
              </a:spcBef>
              <a:spcAft>
                <a:spcPct val="0"/>
              </a:spcAft>
              <a:buClrTx/>
              <a:buSzTx/>
              <a:buFont typeface="+mj-lt"/>
              <a:buAutoNum type="arabicPeriod"/>
            </a:pPr>
            <a:r>
              <a:rPr lang="en-US" dirty="0">
                <a:solidFill>
                  <a:srgbClr val="000000"/>
                </a:solidFill>
                <a:latin typeface="Arial" panose="020B0604020202020204" pitchFamily="34" charset="0"/>
              </a:rPr>
              <a:t>Based on the locally selected measures or tools, LEAs summarize  progress in implementing the academic standards.</a:t>
            </a:r>
            <a:endParaRPr lang="en-US" dirty="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607209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Self-Reflection Tool</a:t>
            </a:r>
            <a:br>
              <a:rPr lang="en-US" sz="4400" spc="0" dirty="0">
                <a:solidFill>
                  <a:srgbClr val="000000"/>
                </a:solidFill>
              </a:rPr>
            </a:br>
            <a:r>
              <a:rPr lang="en-US" sz="4400" spc="0" dirty="0">
                <a:solidFill>
                  <a:srgbClr val="000000"/>
                </a:solidFill>
              </a:rPr>
              <a:t>Option 1: Narrative Summary (2)</a:t>
            </a:r>
            <a:endParaRPr lang="en-US" dirty="0"/>
          </a:p>
        </p:txBody>
      </p:sp>
      <p:sp>
        <p:nvSpPr>
          <p:cNvPr id="3" name="Content Placeholder 2"/>
          <p:cNvSpPr>
            <a:spLocks noGrp="1"/>
          </p:cNvSpPr>
          <p:nvPr>
            <p:ph idx="1"/>
          </p:nvPr>
        </p:nvSpPr>
        <p:spPr>
          <a:xfrm>
            <a:off x="1097280" y="1845734"/>
            <a:ext cx="10058400" cy="632771"/>
          </a:xfrm>
        </p:spPr>
        <p:txBody>
          <a:bodyPr/>
          <a:lstStyle/>
          <a:p>
            <a:pPr marL="0" lvl="0" indent="0" eaLnBrk="0" fontAlgn="base" hangingPunct="0">
              <a:lnSpc>
                <a:spcPct val="100000"/>
              </a:lnSpc>
              <a:spcBef>
                <a:spcPct val="0"/>
              </a:spcBef>
              <a:spcAft>
                <a:spcPct val="0"/>
              </a:spcAft>
              <a:buClrTx/>
              <a:buSzTx/>
              <a:buNone/>
            </a:pPr>
            <a:r>
              <a:rPr lang="en-US" dirty="0">
                <a:solidFill>
                  <a:srgbClr val="000000"/>
                </a:solidFill>
              </a:rPr>
              <a:t>The SBE-adopted academic standards are:</a:t>
            </a:r>
          </a:p>
          <a:p>
            <a:endParaRPr lang="en-US" dirty="0"/>
          </a:p>
        </p:txBody>
      </p:sp>
      <p:sp>
        <p:nvSpPr>
          <p:cNvPr id="5" name="Content Placeholder 2"/>
          <p:cNvSpPr txBox="1">
            <a:spLocks/>
          </p:cNvSpPr>
          <p:nvPr/>
        </p:nvSpPr>
        <p:spPr bwMode="auto">
          <a:xfrm>
            <a:off x="1492968" y="2393389"/>
            <a:ext cx="9179043" cy="388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spcCol="91440" anchor="t" anchorCtr="0" compatLnSpc="1">
            <a:prstTxWarp prst="textNoShape">
              <a:avLst/>
            </a:prstTxWarp>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00050" marR="0" lvl="1" indent="0" algn="l" defTabSz="914400" rtl="0" eaLnBrk="0" fontAlgn="base" latinLnBrk="0" hangingPunct="0">
              <a:lnSpc>
                <a:spcPct val="100000"/>
              </a:lnSpc>
              <a:spcBef>
                <a:spcPct val="20000"/>
              </a:spcBef>
              <a:spcAft>
                <a:spcPct val="0"/>
              </a:spcAft>
              <a:buClrTx/>
              <a:buSzTx/>
              <a:buFontTx/>
              <a:buNone/>
              <a:tabLst/>
              <a:defRPr/>
            </a:pPr>
            <a:r>
              <a:rPr kumimoji="0" lang="en-US" sz="2600" b="1" i="0" u="none" strike="noStrike" kern="1200" cap="none" spc="0" normalizeH="0" baseline="0" noProof="0" dirty="0">
                <a:ln>
                  <a:noFill/>
                </a:ln>
                <a:solidFill>
                  <a:srgbClr val="000000"/>
                </a:solidFill>
                <a:effectLst/>
                <a:uLnTx/>
                <a:uFillTx/>
                <a:latin typeface="Arial"/>
                <a:ea typeface="+mn-ea"/>
                <a:cs typeface="+mn-cs"/>
              </a:rPr>
              <a:t>Academic standards and/or curriculum frameworks</a:t>
            </a:r>
            <a:endParaRPr kumimoji="0" lang="en-US" sz="2600" b="1" i="0" u="sng" strike="noStrike" kern="1200" cap="none" spc="0" normalizeH="0" baseline="0" noProof="0" dirty="0">
              <a:ln>
                <a:noFill/>
              </a:ln>
              <a:solidFill>
                <a:srgbClr val="000000"/>
              </a:solidFill>
              <a:effectLst/>
              <a:uLnTx/>
              <a:uFillTx/>
              <a:latin typeface="Arial"/>
              <a:ea typeface="+mn-ea"/>
              <a:cs typeface="+mn-cs"/>
            </a:endParaRP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ea typeface="+mn-ea"/>
                <a:cs typeface="+mn-cs"/>
              </a:rPr>
              <a:t>English Language Arts (ELA)–Common Core State Standards </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ea typeface="+mn-ea"/>
                <a:cs typeface="+mn-cs"/>
              </a:rPr>
              <a:t>2012 English Language Development (ELD) Standards</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ea typeface="+mn-ea"/>
                <a:cs typeface="+mn-cs"/>
              </a:rPr>
              <a:t>Mathematics–Common Core State Standards </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ea typeface="+mn-ea"/>
                <a:cs typeface="+mn-cs"/>
              </a:rPr>
              <a:t>Next Generation Science Standards</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ea typeface="+mn-ea"/>
                <a:cs typeface="+mn-cs"/>
              </a:rPr>
              <a:t>History–Social Science</a:t>
            </a:r>
            <a:r>
              <a:rPr kumimoji="0" lang="en-US" sz="2600" b="1" i="0" u="none" strike="noStrike" kern="1200" cap="none" spc="0" normalizeH="0" baseline="0" noProof="0" dirty="0">
                <a:ln>
                  <a:noFill/>
                </a:ln>
                <a:solidFill>
                  <a:srgbClr val="000000"/>
                </a:solidFill>
                <a:effectLst/>
                <a:uLnTx/>
                <a:uFillTx/>
                <a:latin typeface="Arial"/>
                <a:ea typeface="+mn-ea"/>
                <a:cs typeface="+mn-cs"/>
              </a:rPr>
              <a:t>                </a:t>
            </a:r>
            <a:r>
              <a:rPr kumimoji="0" lang="en-US" sz="2200" b="1" i="0" u="none" strike="noStrike" kern="1200" cap="none" spc="0" normalizeH="0" baseline="0" noProof="0" dirty="0">
                <a:ln>
                  <a:noFill/>
                </a:ln>
                <a:solidFill>
                  <a:srgbClr val="000000"/>
                </a:solidFill>
                <a:effectLst/>
                <a:uLnTx/>
                <a:uFillTx/>
                <a:latin typeface="Arial"/>
                <a:ea typeface="+mn-ea"/>
                <a:cs typeface="+mn-cs"/>
              </a:rPr>
              <a:t>			</a:t>
            </a: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p:txBody>
      </p:sp>
      <p:sp>
        <p:nvSpPr>
          <p:cNvPr id="4" name="Slide Number Placeholder 3"/>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523575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Self-Reflection Tool</a:t>
            </a:r>
            <a:br>
              <a:rPr lang="en-US" sz="4400" spc="0" dirty="0">
                <a:solidFill>
                  <a:srgbClr val="000000"/>
                </a:solidFill>
              </a:rPr>
            </a:br>
            <a:r>
              <a:rPr lang="en-US" sz="4400" spc="0" dirty="0">
                <a:solidFill>
                  <a:srgbClr val="000000"/>
                </a:solidFill>
              </a:rPr>
              <a:t>Option 1: Narrative Summary (3)</a:t>
            </a:r>
            <a:endParaRPr lang="en-US" dirty="0"/>
          </a:p>
        </p:txBody>
      </p:sp>
      <p:sp>
        <p:nvSpPr>
          <p:cNvPr id="5" name="Content Placeholder 2"/>
          <p:cNvSpPr txBox="1">
            <a:spLocks/>
          </p:cNvSpPr>
          <p:nvPr/>
        </p:nvSpPr>
        <p:spPr bwMode="auto">
          <a:xfrm>
            <a:off x="1492969" y="1876032"/>
            <a:ext cx="9267022" cy="375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spcCol="91440" anchor="t" anchorCtr="0" compatLnSpc="1">
            <a:prstTxWarp prst="textNoShape">
              <a:avLst/>
            </a:prstTxWarp>
            <a:no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00050" lvl="1" indent="0">
              <a:buNone/>
              <a:defRPr/>
            </a:pPr>
            <a:r>
              <a:rPr lang="en-US" sz="2600" b="1" dirty="0">
                <a:solidFill>
                  <a:srgbClr val="000000"/>
                </a:solidFill>
              </a:rPr>
              <a:t>Other adopted academic </a:t>
            </a:r>
            <a:r>
              <a:rPr kumimoji="0" lang="en-US" sz="2600" b="1" i="0" u="none" strike="noStrike" kern="1200" cap="none" spc="0" normalizeH="0" baseline="0" noProof="0" dirty="0">
                <a:ln>
                  <a:noFill/>
                </a:ln>
                <a:solidFill>
                  <a:srgbClr val="000000"/>
                </a:solidFill>
                <a:effectLst/>
                <a:uLnTx/>
                <a:uFillTx/>
                <a:latin typeface="Arial"/>
              </a:rPr>
              <a:t>standards </a:t>
            </a:r>
            <a:endParaRPr kumimoji="0" lang="en-US" sz="2600" b="1" i="0" u="sng" strike="noStrike" kern="1200" cap="none" spc="0" normalizeH="0" baseline="0" noProof="0" dirty="0">
              <a:ln>
                <a:noFill/>
              </a:ln>
              <a:solidFill>
                <a:srgbClr val="000000"/>
              </a:solidFill>
              <a:effectLst/>
              <a:uLnTx/>
              <a:uFillTx/>
              <a:latin typeface="Arial"/>
            </a:endParaRP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rPr>
              <a:t>Career Technical Education</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rPr>
              <a:t>Health Education Content Standards</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rPr>
              <a:t>Physical Education Model Content Standards</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rPr>
              <a:t>Visual and Performing Arts</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00000"/>
                </a:solidFill>
                <a:effectLst/>
                <a:uLnTx/>
                <a:uFillTx/>
                <a:latin typeface="Arial"/>
              </a:rPr>
              <a:t>World Language California</a:t>
            </a: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857250" marR="0" lvl="1" indent="-4572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p:txBody>
      </p:sp>
      <p:sp>
        <p:nvSpPr>
          <p:cNvPr id="4" name="Slide Number Placeholder 3"/>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885442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t>
            </a:r>
            <a:r>
              <a:rPr lang="en-US" dirty="0">
                <a:solidFill>
                  <a:srgbClr val="000000">
                    <a:lumMod val="75000"/>
                    <a:lumOff val="25000"/>
                  </a:srgbClr>
                </a:solidFill>
              </a:rPr>
              <a:t>Reflection</a:t>
            </a:r>
            <a:r>
              <a:rPr lang="en-US" dirty="0"/>
              <a:t> Tool </a:t>
            </a:r>
            <a:br>
              <a:rPr lang="en-US" dirty="0"/>
            </a:br>
            <a:r>
              <a:rPr lang="en-US" dirty="0"/>
              <a:t>Option 2: Reflection Tool Survey (1)</a:t>
            </a:r>
          </a:p>
        </p:txBody>
      </p:sp>
      <p:sp>
        <p:nvSpPr>
          <p:cNvPr id="3" name="Content Placeholder 2"/>
          <p:cNvSpPr>
            <a:spLocks noGrp="1"/>
          </p:cNvSpPr>
          <p:nvPr>
            <p:ph idx="1"/>
          </p:nvPr>
        </p:nvSpPr>
        <p:spPr>
          <a:xfrm>
            <a:off x="1097280" y="1845734"/>
            <a:ext cx="10058400" cy="4338498"/>
          </a:xfrm>
        </p:spPr>
        <p:txBody>
          <a:bodyPr>
            <a:normAutofit/>
          </a:bodyPr>
          <a:lstStyle/>
          <a:p>
            <a:pPr marL="0" lvl="0" indent="0" eaLnBrk="0" fontAlgn="base" hangingPunct="0">
              <a:lnSpc>
                <a:spcPct val="100000"/>
              </a:lnSpc>
              <a:spcBef>
                <a:spcPct val="20000"/>
              </a:spcBef>
              <a:spcAft>
                <a:spcPct val="0"/>
              </a:spcAft>
              <a:buClrTx/>
              <a:buSzTx/>
              <a:buNone/>
            </a:pPr>
            <a:r>
              <a:rPr lang="en-US" dirty="0">
                <a:solidFill>
                  <a:srgbClr val="000000"/>
                </a:solidFill>
              </a:rPr>
              <a:t>The six areas of focus, in which LEAs must rate progress, include:</a:t>
            </a:r>
          </a:p>
          <a:p>
            <a:pPr marL="914400" lvl="1" indent="-457200" eaLnBrk="0" fontAlgn="base" hangingPunct="0">
              <a:lnSpc>
                <a:spcPct val="100000"/>
              </a:lnSpc>
              <a:spcBef>
                <a:spcPts val="1200"/>
              </a:spcBef>
              <a:spcAft>
                <a:spcPct val="0"/>
              </a:spcAft>
              <a:buClrTx/>
              <a:buFont typeface="+mj-lt"/>
              <a:buAutoNum type="arabicPeriod"/>
            </a:pPr>
            <a:r>
              <a:rPr lang="en-US" sz="2800" dirty="0">
                <a:solidFill>
                  <a:srgbClr val="000000"/>
                </a:solidFill>
              </a:rPr>
              <a:t>Providing professional learning for teaching to the adopted </a:t>
            </a:r>
            <a:r>
              <a:rPr lang="en-US" sz="2800" b="1" dirty="0">
                <a:solidFill>
                  <a:srgbClr val="000000"/>
                </a:solidFill>
              </a:rPr>
              <a:t>academic standards and/or curriculum frameworks </a:t>
            </a:r>
          </a:p>
          <a:p>
            <a:pPr marL="914400" lvl="1" indent="-457200" eaLnBrk="0" fontAlgn="base" hangingPunct="0">
              <a:lnSpc>
                <a:spcPct val="100000"/>
              </a:lnSpc>
              <a:spcBef>
                <a:spcPts val="1200"/>
              </a:spcBef>
              <a:spcAft>
                <a:spcPct val="0"/>
              </a:spcAft>
              <a:buClrTx/>
              <a:buFont typeface="+mj-lt"/>
              <a:buAutoNum type="arabicPeriod" startAt="2"/>
            </a:pPr>
            <a:r>
              <a:rPr lang="en-US" sz="2800" dirty="0">
                <a:solidFill>
                  <a:srgbClr val="000000"/>
                </a:solidFill>
              </a:rPr>
              <a:t>Aligning instructional materials to the adopted </a:t>
            </a:r>
            <a:r>
              <a:rPr lang="en-US" sz="2800" b="1" dirty="0">
                <a:solidFill>
                  <a:srgbClr val="000000"/>
                </a:solidFill>
              </a:rPr>
              <a:t>academic standards and/or curriculum frameworks </a:t>
            </a:r>
            <a:r>
              <a:rPr lang="en-US" sz="2800" dirty="0">
                <a:solidFill>
                  <a:srgbClr val="000000"/>
                </a:solidFill>
              </a:rPr>
              <a:t>and making them available in all classrooms applicable to the specified subject.</a:t>
            </a:r>
          </a:p>
        </p:txBody>
      </p:sp>
      <p:sp>
        <p:nvSpPr>
          <p:cNvPr id="4" name="Slide Number Placeholder 3"/>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4277426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t>
            </a:r>
            <a:r>
              <a:rPr lang="en-US" dirty="0">
                <a:solidFill>
                  <a:srgbClr val="000000">
                    <a:lumMod val="75000"/>
                    <a:lumOff val="25000"/>
                  </a:srgbClr>
                </a:solidFill>
              </a:rPr>
              <a:t>Reflection</a:t>
            </a:r>
            <a:r>
              <a:rPr lang="en-US" dirty="0"/>
              <a:t> Tool </a:t>
            </a:r>
            <a:br>
              <a:rPr lang="en-US" dirty="0"/>
            </a:br>
            <a:r>
              <a:rPr lang="en-US" dirty="0"/>
              <a:t>Option 2: Reflection Tool Survey (2)</a:t>
            </a:r>
          </a:p>
        </p:txBody>
      </p:sp>
      <p:sp>
        <p:nvSpPr>
          <p:cNvPr id="3" name="Content Placeholder 2"/>
          <p:cNvSpPr>
            <a:spLocks noGrp="1"/>
          </p:cNvSpPr>
          <p:nvPr>
            <p:ph idx="1"/>
          </p:nvPr>
        </p:nvSpPr>
        <p:spPr>
          <a:xfrm>
            <a:off x="1097280" y="1845734"/>
            <a:ext cx="10058400" cy="4338498"/>
          </a:xfrm>
        </p:spPr>
        <p:txBody>
          <a:bodyPr>
            <a:normAutofit/>
          </a:bodyPr>
          <a:lstStyle/>
          <a:p>
            <a:pPr marL="914400" lvl="1" indent="-457200" eaLnBrk="0" fontAlgn="base" hangingPunct="0">
              <a:lnSpc>
                <a:spcPct val="100000"/>
              </a:lnSpc>
              <a:spcBef>
                <a:spcPts val="1500"/>
              </a:spcBef>
              <a:spcAft>
                <a:spcPct val="0"/>
              </a:spcAft>
              <a:buClrTx/>
              <a:buFont typeface="+mj-lt"/>
              <a:buAutoNum type="arabicPeriod" startAt="3"/>
            </a:pPr>
            <a:r>
              <a:rPr lang="en-US" sz="2800" dirty="0">
                <a:solidFill>
                  <a:srgbClr val="000000"/>
                </a:solidFill>
              </a:rPr>
              <a:t>Implementing policies or programs to support staff in identifying areas where they can improve in delivering instruction aligned to the adopted </a:t>
            </a:r>
            <a:r>
              <a:rPr lang="en-US" sz="2800" b="1" dirty="0">
                <a:solidFill>
                  <a:srgbClr val="000000"/>
                </a:solidFill>
              </a:rPr>
              <a:t>academic standards and/or curriculum frameworks</a:t>
            </a:r>
          </a:p>
          <a:p>
            <a:pPr marL="914400" lvl="1" indent="-457200" eaLnBrk="0" fontAlgn="base" hangingPunct="0">
              <a:lnSpc>
                <a:spcPct val="100000"/>
              </a:lnSpc>
              <a:spcBef>
                <a:spcPts val="1500"/>
              </a:spcBef>
              <a:spcAft>
                <a:spcPct val="0"/>
              </a:spcAft>
              <a:buClrTx/>
              <a:buFont typeface="+mj-lt"/>
              <a:buAutoNum type="arabicPeriod" startAt="3"/>
            </a:pPr>
            <a:r>
              <a:rPr lang="en-US" sz="2800" dirty="0">
                <a:solidFill>
                  <a:srgbClr val="000000"/>
                </a:solidFill>
              </a:rPr>
              <a:t>Implementing each of the </a:t>
            </a:r>
            <a:r>
              <a:rPr lang="en-US" sz="2800" b="1" dirty="0">
                <a:solidFill>
                  <a:srgbClr val="000000"/>
                </a:solidFill>
              </a:rPr>
              <a:t>other adopted academic standards </a:t>
            </a:r>
            <a:r>
              <a:rPr lang="en-US" sz="2800" dirty="0">
                <a:solidFill>
                  <a:srgbClr val="000000"/>
                </a:solidFill>
              </a:rPr>
              <a:t>adopted by the state board for all students</a:t>
            </a:r>
          </a:p>
        </p:txBody>
      </p:sp>
      <p:sp>
        <p:nvSpPr>
          <p:cNvPr id="4" name="Slide Number Placeholder 3"/>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188392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t>
            </a:r>
            <a:r>
              <a:rPr lang="en-US" dirty="0">
                <a:solidFill>
                  <a:srgbClr val="000000">
                    <a:lumMod val="75000"/>
                    <a:lumOff val="25000"/>
                  </a:srgbClr>
                </a:solidFill>
              </a:rPr>
              <a:t>Reflection</a:t>
            </a:r>
            <a:r>
              <a:rPr lang="en-US" dirty="0"/>
              <a:t> Tool </a:t>
            </a:r>
            <a:br>
              <a:rPr lang="en-US" dirty="0"/>
            </a:br>
            <a:r>
              <a:rPr lang="en-US" dirty="0"/>
              <a:t>Option 2: Reflection Tool </a:t>
            </a:r>
            <a:r>
              <a:rPr lang="en-US" dirty="0">
                <a:solidFill>
                  <a:srgbClr val="000000">
                    <a:lumMod val="75000"/>
                    <a:lumOff val="25000"/>
                  </a:srgbClr>
                </a:solidFill>
              </a:rPr>
              <a:t>Survey </a:t>
            </a:r>
            <a:r>
              <a:rPr lang="en-US" dirty="0"/>
              <a:t>(3)</a:t>
            </a:r>
          </a:p>
        </p:txBody>
      </p:sp>
      <p:sp>
        <p:nvSpPr>
          <p:cNvPr id="3" name="Content Placeholder 2"/>
          <p:cNvSpPr>
            <a:spLocks noGrp="1"/>
          </p:cNvSpPr>
          <p:nvPr>
            <p:ph idx="1"/>
          </p:nvPr>
        </p:nvSpPr>
        <p:spPr>
          <a:xfrm>
            <a:off x="1097280" y="1845734"/>
            <a:ext cx="10058400" cy="4374592"/>
          </a:xfrm>
        </p:spPr>
        <p:txBody>
          <a:bodyPr>
            <a:normAutofit fontScale="92500" lnSpcReduction="10000"/>
          </a:bodyPr>
          <a:lstStyle/>
          <a:p>
            <a:pPr marL="914400" lvl="1" indent="-457200" eaLnBrk="0" fontAlgn="base" hangingPunct="0">
              <a:lnSpc>
                <a:spcPct val="100000"/>
              </a:lnSpc>
              <a:spcBef>
                <a:spcPts val="0"/>
              </a:spcBef>
              <a:spcAft>
                <a:spcPct val="0"/>
              </a:spcAft>
              <a:buClrTx/>
              <a:buFont typeface="+mj-lt"/>
              <a:buAutoNum type="arabicPeriod" startAt="5"/>
            </a:pPr>
            <a:r>
              <a:rPr lang="en-US" sz="2800" dirty="0">
                <a:solidFill>
                  <a:srgbClr val="000000"/>
                </a:solidFill>
              </a:rPr>
              <a:t>Engaging in the following activities with teachers and school administrators:</a:t>
            </a:r>
          </a:p>
          <a:p>
            <a:pPr marL="1314450" lvl="2" indent="-457200" eaLnBrk="0" fontAlgn="base" hangingPunct="0">
              <a:lnSpc>
                <a:spcPct val="100000"/>
              </a:lnSpc>
              <a:spcBef>
                <a:spcPts val="0"/>
              </a:spcBef>
              <a:spcAft>
                <a:spcPct val="0"/>
              </a:spcAft>
              <a:buClrTx/>
              <a:buFont typeface="Arial" panose="020B0604020202020204" pitchFamily="34" charset="0"/>
              <a:buChar char="•"/>
            </a:pPr>
            <a:r>
              <a:rPr lang="en-US" sz="2800" dirty="0">
                <a:solidFill>
                  <a:srgbClr val="000000"/>
                </a:solidFill>
              </a:rPr>
              <a:t>Identifying professional learning needs of groups of teachers/staff</a:t>
            </a:r>
          </a:p>
          <a:p>
            <a:pPr marL="1314450" lvl="2" indent="-457200" eaLnBrk="0" fontAlgn="base" hangingPunct="0">
              <a:lnSpc>
                <a:spcPct val="100000"/>
              </a:lnSpc>
              <a:spcBef>
                <a:spcPts val="0"/>
              </a:spcBef>
              <a:spcAft>
                <a:spcPct val="0"/>
              </a:spcAft>
              <a:buClrTx/>
              <a:buFont typeface="Arial" panose="020B0604020202020204" pitchFamily="34" charset="0"/>
              <a:buChar char="•"/>
            </a:pPr>
            <a:r>
              <a:rPr lang="en-US" sz="2800" dirty="0">
                <a:solidFill>
                  <a:srgbClr val="000000"/>
                </a:solidFill>
              </a:rPr>
              <a:t>Identifying professional learning needs of individual teachers</a:t>
            </a:r>
          </a:p>
          <a:p>
            <a:pPr marL="1314450" lvl="2" indent="-457200" eaLnBrk="0" fontAlgn="base" hangingPunct="0">
              <a:lnSpc>
                <a:spcPct val="100000"/>
              </a:lnSpc>
              <a:spcBef>
                <a:spcPts val="0"/>
              </a:spcBef>
              <a:spcAft>
                <a:spcPct val="0"/>
              </a:spcAft>
              <a:buClrTx/>
              <a:buFont typeface="Arial" panose="020B0604020202020204" pitchFamily="34" charset="0"/>
              <a:buChar char="•"/>
            </a:pPr>
            <a:r>
              <a:rPr lang="en-US" sz="2800" dirty="0">
                <a:solidFill>
                  <a:srgbClr val="000000"/>
                </a:solidFill>
              </a:rPr>
              <a:t>Providing support for teachers on the standards they have not yet mastered</a:t>
            </a:r>
          </a:p>
          <a:p>
            <a:pPr marL="914400" lvl="1" indent="-457200" eaLnBrk="0" fontAlgn="base" hangingPunct="0">
              <a:lnSpc>
                <a:spcPct val="100000"/>
              </a:lnSpc>
              <a:spcBef>
                <a:spcPts val="1500"/>
              </a:spcBef>
              <a:spcAft>
                <a:spcPct val="0"/>
              </a:spcAft>
              <a:buClrTx/>
              <a:buFont typeface="+mj-lt"/>
              <a:buAutoNum type="arabicPeriod" startAt="5"/>
            </a:pPr>
            <a:r>
              <a:rPr lang="en-US" sz="2800" dirty="0">
                <a:solidFill>
                  <a:srgbClr val="000000"/>
                </a:solidFill>
              </a:rPr>
              <a:t>Additional information that the LEA believes is relevant to understanding its progress implementing the academic standards</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569167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Self-</a:t>
            </a:r>
            <a:r>
              <a:rPr lang="en-US" dirty="0">
                <a:solidFill>
                  <a:srgbClr val="000000">
                    <a:lumMod val="75000"/>
                    <a:lumOff val="25000"/>
                  </a:srgbClr>
                </a:solidFill>
              </a:rPr>
              <a:t>Reflection </a:t>
            </a:r>
            <a:r>
              <a:rPr lang="en-US" sz="4400" spc="0" dirty="0">
                <a:solidFill>
                  <a:srgbClr val="000000"/>
                </a:solidFill>
              </a:rPr>
              <a:t>Tool </a:t>
            </a:r>
            <a:br>
              <a:rPr lang="en-US" sz="4400" spc="0" dirty="0">
                <a:solidFill>
                  <a:srgbClr val="000000"/>
                </a:solidFill>
              </a:rPr>
            </a:br>
            <a:r>
              <a:rPr lang="en-US" sz="4400" spc="0" dirty="0">
                <a:solidFill>
                  <a:srgbClr val="000000"/>
                </a:solidFill>
              </a:rPr>
              <a:t>Option 2: Reflection Tool </a:t>
            </a:r>
            <a:r>
              <a:rPr lang="en-US" dirty="0">
                <a:solidFill>
                  <a:srgbClr val="000000">
                    <a:lumMod val="75000"/>
                    <a:lumOff val="25000"/>
                  </a:srgbClr>
                </a:solidFill>
              </a:rPr>
              <a:t>Survey (4) </a:t>
            </a:r>
            <a:endParaRPr lang="en-US" dirty="0"/>
          </a:p>
        </p:txBody>
      </p:sp>
      <p:sp>
        <p:nvSpPr>
          <p:cNvPr id="3" name="Content Placeholder 2"/>
          <p:cNvSpPr>
            <a:spLocks noGrp="1"/>
          </p:cNvSpPr>
          <p:nvPr>
            <p:ph idx="1"/>
          </p:nvPr>
        </p:nvSpPr>
        <p:spPr>
          <a:xfrm>
            <a:off x="1097280" y="1845734"/>
            <a:ext cx="10058400" cy="4278340"/>
          </a:xfrm>
        </p:spPr>
        <p:txBody>
          <a:bodyPr/>
          <a:lstStyle/>
          <a:p>
            <a:pPr marL="0" lvl="0" indent="0" eaLnBrk="0" fontAlgn="base" hangingPunct="0">
              <a:lnSpc>
                <a:spcPct val="100000"/>
              </a:lnSpc>
              <a:spcBef>
                <a:spcPct val="20000"/>
              </a:spcBef>
              <a:spcAft>
                <a:spcPct val="0"/>
              </a:spcAft>
              <a:buClrTx/>
              <a:buSzTx/>
              <a:buNone/>
            </a:pPr>
            <a:r>
              <a:rPr lang="en-US" dirty="0">
                <a:solidFill>
                  <a:srgbClr val="000000"/>
                </a:solidFill>
              </a:rPr>
              <a:t>The SBE adopted self-reflection tool focuses on six areas and uses the following Rating Scale (lowest to highest): </a:t>
            </a:r>
          </a:p>
          <a:p>
            <a:pPr marL="0" lvl="0" indent="0" eaLnBrk="0" fontAlgn="base" hangingPunct="0">
              <a:lnSpc>
                <a:spcPct val="100000"/>
              </a:lnSpc>
              <a:spcBef>
                <a:spcPts val="1800"/>
              </a:spcBef>
              <a:spcAft>
                <a:spcPct val="0"/>
              </a:spcAft>
              <a:buClrTx/>
              <a:buSzTx/>
              <a:buNone/>
            </a:pPr>
            <a:r>
              <a:rPr lang="en-US" i="1" dirty="0">
                <a:solidFill>
                  <a:srgbClr val="000000"/>
                </a:solidFill>
              </a:rPr>
              <a:t>1 – Exploration and Research Phase; </a:t>
            </a:r>
          </a:p>
          <a:p>
            <a:pPr marL="0" lvl="0" indent="0" eaLnBrk="0" fontAlgn="base" hangingPunct="0">
              <a:lnSpc>
                <a:spcPct val="100000"/>
              </a:lnSpc>
              <a:spcBef>
                <a:spcPct val="20000"/>
              </a:spcBef>
              <a:spcAft>
                <a:spcPct val="0"/>
              </a:spcAft>
              <a:buClrTx/>
              <a:buSzTx/>
              <a:buNone/>
            </a:pPr>
            <a:r>
              <a:rPr lang="en-US" i="1" dirty="0">
                <a:solidFill>
                  <a:srgbClr val="000000"/>
                </a:solidFill>
              </a:rPr>
              <a:t>2 – Beginning Development; </a:t>
            </a:r>
          </a:p>
          <a:p>
            <a:pPr marL="0" lvl="0" indent="0" eaLnBrk="0" fontAlgn="base" hangingPunct="0">
              <a:lnSpc>
                <a:spcPct val="100000"/>
              </a:lnSpc>
              <a:spcBef>
                <a:spcPct val="20000"/>
              </a:spcBef>
              <a:spcAft>
                <a:spcPct val="0"/>
              </a:spcAft>
              <a:buClrTx/>
              <a:buSzTx/>
              <a:buNone/>
            </a:pPr>
            <a:r>
              <a:rPr lang="en-US" i="1" dirty="0">
                <a:solidFill>
                  <a:srgbClr val="000000"/>
                </a:solidFill>
              </a:rPr>
              <a:t>3 – Initial Implementation; </a:t>
            </a:r>
          </a:p>
          <a:p>
            <a:pPr marL="0" lvl="0" indent="0" eaLnBrk="0" fontAlgn="base" hangingPunct="0">
              <a:lnSpc>
                <a:spcPct val="100000"/>
              </a:lnSpc>
              <a:spcBef>
                <a:spcPct val="20000"/>
              </a:spcBef>
              <a:spcAft>
                <a:spcPct val="0"/>
              </a:spcAft>
              <a:buClrTx/>
              <a:buSzTx/>
              <a:buNone/>
            </a:pPr>
            <a:r>
              <a:rPr lang="en-US" i="1" dirty="0">
                <a:solidFill>
                  <a:srgbClr val="000000"/>
                </a:solidFill>
              </a:rPr>
              <a:t>4 – Full Implementation; and</a:t>
            </a:r>
          </a:p>
          <a:p>
            <a:pPr marL="0" lvl="0" indent="0" eaLnBrk="0" fontAlgn="base" hangingPunct="0">
              <a:lnSpc>
                <a:spcPct val="100000"/>
              </a:lnSpc>
              <a:spcBef>
                <a:spcPct val="20000"/>
              </a:spcBef>
              <a:spcAft>
                <a:spcPct val="0"/>
              </a:spcAft>
              <a:buClrTx/>
              <a:buSzTx/>
              <a:buNone/>
            </a:pPr>
            <a:r>
              <a:rPr lang="en-US" i="1" dirty="0">
                <a:solidFill>
                  <a:srgbClr val="000000"/>
                </a:solidFill>
              </a:rPr>
              <a:t>5 – Full Implementation and Sustainability</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342293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4FBA-3F63-1D2D-037D-477A3860186E}"/>
              </a:ext>
            </a:extLst>
          </p:cNvPr>
          <p:cNvSpPr>
            <a:spLocks noGrp="1"/>
          </p:cNvSpPr>
          <p:nvPr>
            <p:ph type="title"/>
          </p:nvPr>
        </p:nvSpPr>
        <p:spPr/>
        <p:txBody>
          <a:bodyPr/>
          <a:lstStyle/>
          <a:p>
            <a:r>
              <a:rPr lang="en-US" dirty="0"/>
              <a:t>Refer to Current Self-Reflection Tool</a:t>
            </a:r>
          </a:p>
        </p:txBody>
      </p:sp>
      <p:sp>
        <p:nvSpPr>
          <p:cNvPr id="4" name="Slide Number Placeholder 3">
            <a:extLst>
              <a:ext uri="{FF2B5EF4-FFF2-40B4-BE49-F238E27FC236}">
                <a16:creationId xmlns:a16="http://schemas.microsoft.com/office/drawing/2014/main" id="{E60CCAD9-F151-7C82-DEAD-92A7A9BC71B4}"/>
              </a:ext>
            </a:extLst>
          </p:cNvPr>
          <p:cNvSpPr>
            <a:spLocks noGrp="1"/>
          </p:cNvSpPr>
          <p:nvPr>
            <p:ph type="sldNum" sz="quarter" idx="12"/>
          </p:nvPr>
        </p:nvSpPr>
        <p:spPr/>
        <p:txBody>
          <a:bodyPr/>
          <a:lstStyle/>
          <a:p>
            <a:fld id="{1E47FE53-EBF0-4DA7-9D9D-CC1C3A20F3CB}" type="slidenum">
              <a:rPr lang="en-US" sz="2400" smtClean="0"/>
              <a:t>27</a:t>
            </a:fld>
            <a:endParaRPr lang="en-US" sz="2400" dirty="0"/>
          </a:p>
        </p:txBody>
      </p:sp>
    </p:spTree>
    <p:extLst>
      <p:ext uri="{BB962C8B-B14F-4D97-AF65-F5344CB8AC3E}">
        <p14:creationId xmlns:p14="http://schemas.microsoft.com/office/powerpoint/2010/main" val="1002226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72B04-111D-6CB2-5C1D-C62877CAC326}"/>
              </a:ext>
            </a:extLst>
          </p:cNvPr>
          <p:cNvSpPr>
            <a:spLocks noGrp="1"/>
          </p:cNvSpPr>
          <p:nvPr>
            <p:ph type="title"/>
          </p:nvPr>
        </p:nvSpPr>
        <p:spPr/>
        <p:txBody>
          <a:bodyPr/>
          <a:lstStyle/>
          <a:p>
            <a:r>
              <a:rPr lang="en-US" dirty="0"/>
              <a:t>Local Indicators Webpage</a:t>
            </a:r>
          </a:p>
        </p:txBody>
      </p:sp>
      <p:sp>
        <p:nvSpPr>
          <p:cNvPr id="3" name="Content Placeholder 2">
            <a:extLst>
              <a:ext uri="{FF2B5EF4-FFF2-40B4-BE49-F238E27FC236}">
                <a16:creationId xmlns:a16="http://schemas.microsoft.com/office/drawing/2014/main" id="{4EBCD752-8FCD-C660-A897-5487A564E137}"/>
              </a:ext>
            </a:extLst>
          </p:cNvPr>
          <p:cNvSpPr>
            <a:spLocks noGrp="1"/>
          </p:cNvSpPr>
          <p:nvPr>
            <p:ph idx="1"/>
          </p:nvPr>
        </p:nvSpPr>
        <p:spPr/>
        <p:txBody>
          <a:bodyPr/>
          <a:lstStyle/>
          <a:p>
            <a:r>
              <a:rPr lang="en-US" dirty="0"/>
              <a:t>Current Self-Reflection tools are located here: </a:t>
            </a:r>
            <a:r>
              <a:rPr lang="en-US" dirty="0">
                <a:solidFill>
                  <a:srgbClr val="1704A0"/>
                </a:solidFill>
                <a:hlinkClick r:id="rId2" tooltip="Local Indicators Webpage">
                  <a:extLst>
                    <a:ext uri="{A12FA001-AC4F-418D-AE19-62706E023703}">
                      <ahyp:hlinkClr xmlns:ahyp="http://schemas.microsoft.com/office/drawing/2018/hyperlinkcolor" val="tx"/>
                    </a:ext>
                  </a:extLst>
                </a:hlinkClick>
              </a:rPr>
              <a:t>https://www.cde.ca.gov/ta/ac/cm/localindicators.asp</a:t>
            </a:r>
            <a:r>
              <a:rPr lang="en-US" dirty="0">
                <a:solidFill>
                  <a:srgbClr val="67AABF"/>
                </a:solidFill>
                <a:hlinkClick r:id="rId2" tooltip="Local Indicators Webpage">
                  <a:extLst>
                    <a:ext uri="{A12FA001-AC4F-418D-AE19-62706E023703}">
                      <ahyp:hlinkClr xmlns:ahyp="http://schemas.microsoft.com/office/drawing/2018/hyperlinkcolor" val="tx"/>
                    </a:ext>
                  </a:extLst>
                </a:hlinkClick>
              </a:rPr>
              <a:t> </a:t>
            </a:r>
            <a:endParaRPr lang="en-US" dirty="0">
              <a:solidFill>
                <a:srgbClr val="1704A0"/>
              </a:solidFill>
            </a:endParaRPr>
          </a:p>
        </p:txBody>
      </p:sp>
      <p:sp>
        <p:nvSpPr>
          <p:cNvPr id="4" name="Slide Number Placeholder 3">
            <a:extLst>
              <a:ext uri="{FF2B5EF4-FFF2-40B4-BE49-F238E27FC236}">
                <a16:creationId xmlns:a16="http://schemas.microsoft.com/office/drawing/2014/main" id="{56387716-0437-B68C-8049-36060D9E966E}"/>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1853062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Informing LCAP Development</a:t>
            </a:r>
          </a:p>
        </p:txBody>
      </p:sp>
      <p:sp>
        <p:nvSpPr>
          <p:cNvPr id="3" name="Text Placeholder 2"/>
          <p:cNvSpPr>
            <a:spLocks noGrp="1"/>
          </p:cNvSpPr>
          <p:nvPr>
            <p:ph type="body" idx="1"/>
          </p:nvPr>
        </p:nvSpPr>
        <p:spPr/>
        <p:txBody>
          <a:bodyPr/>
          <a:lstStyle/>
          <a:p>
            <a:pPr lvl="0">
              <a:buClr>
                <a:srgbClr val="6F6F74"/>
              </a:buClr>
            </a:pPr>
            <a:r>
              <a:rPr lang="en-US" sz="3200" cap="none" dirty="0">
                <a:solidFill>
                  <a:srgbClr val="46464A"/>
                </a:solidFill>
              </a:rPr>
              <a:t>Using Local Indicator Data to Inform Planning</a:t>
            </a:r>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z="2400" smtClean="0"/>
              <a:t>29</a:t>
            </a:fld>
            <a:endParaRPr lang="en-US" sz="2400" dirty="0"/>
          </a:p>
        </p:txBody>
      </p:sp>
    </p:spTree>
    <p:extLst>
      <p:ext uri="{BB962C8B-B14F-4D97-AF65-F5344CB8AC3E}">
        <p14:creationId xmlns:p14="http://schemas.microsoft.com/office/powerpoint/2010/main" val="326637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Today’s Goals</a:t>
            </a:r>
            <a:endParaRPr lang="en-US" sz="6600" dirty="0"/>
          </a:p>
        </p:txBody>
      </p:sp>
      <p:sp>
        <p:nvSpPr>
          <p:cNvPr id="4" name="Content Placeholder 3"/>
          <p:cNvSpPr>
            <a:spLocks noGrp="1"/>
          </p:cNvSpPr>
          <p:nvPr>
            <p:ph sz="quarter" idx="1"/>
          </p:nvPr>
        </p:nvSpPr>
        <p:spPr>
          <a:xfrm>
            <a:off x="1079254" y="1737360"/>
            <a:ext cx="10058400" cy="4429264"/>
          </a:xfrm>
        </p:spPr>
        <p:txBody>
          <a:bodyPr>
            <a:normAutofit lnSpcReduction="10000"/>
          </a:bodyPr>
          <a:lstStyle/>
          <a:p>
            <a:pPr>
              <a:spcAft>
                <a:spcPts val="600"/>
              </a:spcAft>
            </a:pPr>
            <a:r>
              <a:rPr lang="en-US" sz="3200" dirty="0"/>
              <a:t>Review general </a:t>
            </a:r>
            <a:r>
              <a:rPr lang="en-US" sz="3200" b="1" dirty="0"/>
              <a:t>background</a:t>
            </a:r>
            <a:endParaRPr lang="en-US" sz="3200" dirty="0"/>
          </a:p>
          <a:p>
            <a:pPr>
              <a:spcAft>
                <a:spcPts val="600"/>
              </a:spcAft>
            </a:pPr>
            <a:r>
              <a:rPr lang="en-US" sz="3200" dirty="0"/>
              <a:t>Understand the</a:t>
            </a:r>
            <a:r>
              <a:rPr lang="en-US" sz="3200" b="1" dirty="0"/>
              <a:t> requirements</a:t>
            </a:r>
            <a:endParaRPr lang="en-US" sz="3200" dirty="0"/>
          </a:p>
          <a:p>
            <a:pPr>
              <a:spcAft>
                <a:spcPts val="600"/>
              </a:spcAft>
            </a:pPr>
            <a:r>
              <a:rPr lang="en-US" sz="3200" dirty="0"/>
              <a:t>How to incorporate results into the LCAP</a:t>
            </a:r>
          </a:p>
          <a:p>
            <a:pPr>
              <a:spcAft>
                <a:spcPts val="600"/>
              </a:spcAft>
            </a:pPr>
            <a:endParaRPr lang="en-US" sz="3200" dirty="0"/>
          </a:p>
          <a:p>
            <a:pPr>
              <a:spcAft>
                <a:spcPts val="600"/>
              </a:spcAft>
            </a:pPr>
            <a:endParaRPr lang="en-US" sz="3200" dirty="0"/>
          </a:p>
          <a:p>
            <a:pPr marL="0" indent="0">
              <a:spcAft>
                <a:spcPts val="600"/>
              </a:spcAft>
              <a:buNone/>
            </a:pPr>
            <a:endParaRPr lang="en-US" sz="3200" dirty="0"/>
          </a:p>
          <a:p>
            <a:pPr marL="0" indent="0">
              <a:spcAft>
                <a:spcPts val="600"/>
              </a:spcAft>
              <a:buNone/>
            </a:pPr>
            <a:r>
              <a:rPr lang="en-US" sz="3200" dirty="0"/>
              <a:t>*notes are included throughout presentation</a:t>
            </a:r>
          </a:p>
        </p:txBody>
      </p:sp>
      <p:sp>
        <p:nvSpPr>
          <p:cNvPr id="3" name="Slide Number Placeholder 2"/>
          <p:cNvSpPr>
            <a:spLocks noGrp="1"/>
          </p:cNvSpPr>
          <p:nvPr>
            <p:ph type="sldNum" sz="quarter" idx="12"/>
          </p:nvPr>
        </p:nvSpPr>
        <p:spPr/>
        <p:txBody>
          <a:bodyPr/>
          <a:lstStyle/>
          <a:p>
            <a:fld id="{F2A9D6FA-D490-47D5-8E5D-D4291754699E}" type="slidenum">
              <a:rPr lang="en-US" smtClean="0"/>
              <a:pPr/>
              <a:t>3</a:t>
            </a:fld>
            <a:endParaRPr lang="en-US"/>
          </a:p>
        </p:txBody>
      </p:sp>
    </p:spTree>
    <p:extLst>
      <p:ext uri="{BB962C8B-B14F-4D97-AF65-F5344CB8AC3E}">
        <p14:creationId xmlns:p14="http://schemas.microsoft.com/office/powerpoint/2010/main" val="1787075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2DC32-07E3-5152-BE09-987110F4A560}"/>
              </a:ext>
            </a:extLst>
          </p:cNvPr>
          <p:cNvSpPr>
            <a:spLocks noGrp="1"/>
          </p:cNvSpPr>
          <p:nvPr>
            <p:ph type="title"/>
          </p:nvPr>
        </p:nvSpPr>
        <p:spPr/>
        <p:txBody>
          <a:bodyPr/>
          <a:lstStyle/>
          <a:p>
            <a:r>
              <a:rPr lang="en-US" dirty="0"/>
              <a:t>The Dashboard Informs the Development of the LCAP</a:t>
            </a:r>
          </a:p>
        </p:txBody>
      </p:sp>
      <p:sp>
        <p:nvSpPr>
          <p:cNvPr id="3" name="Content Placeholder 2">
            <a:extLst>
              <a:ext uri="{FF2B5EF4-FFF2-40B4-BE49-F238E27FC236}">
                <a16:creationId xmlns:a16="http://schemas.microsoft.com/office/drawing/2014/main" id="{FB4CB81D-F338-B9F4-2C38-0BC9D7693FB6}"/>
              </a:ext>
            </a:extLst>
          </p:cNvPr>
          <p:cNvSpPr>
            <a:spLocks noGrp="1"/>
          </p:cNvSpPr>
          <p:nvPr>
            <p:ph idx="1"/>
          </p:nvPr>
        </p:nvSpPr>
        <p:spPr>
          <a:xfrm>
            <a:off x="1097280" y="1845734"/>
            <a:ext cx="10058400" cy="4435796"/>
          </a:xfrm>
        </p:spPr>
        <p:txBody>
          <a:bodyPr/>
          <a:lstStyle/>
          <a:p>
            <a:r>
              <a:rPr lang="en-US" dirty="0"/>
              <a:t>The Dashboard</a:t>
            </a:r>
          </a:p>
          <a:p>
            <a:pPr lvl="1"/>
            <a:r>
              <a:rPr lang="en-US" dirty="0"/>
              <a:t>Identifies an LEA’s areas of strength and areas of need</a:t>
            </a:r>
          </a:p>
          <a:p>
            <a:r>
              <a:rPr lang="en-US" dirty="0"/>
              <a:t>Local Data</a:t>
            </a:r>
          </a:p>
          <a:p>
            <a:pPr lvl="1"/>
            <a:r>
              <a:rPr lang="en-US" dirty="0"/>
              <a:t>Provides an LEA with additional data to inform decision-making and planning</a:t>
            </a:r>
          </a:p>
          <a:p>
            <a:r>
              <a:rPr lang="en-US" dirty="0"/>
              <a:t>The LCAP</a:t>
            </a:r>
          </a:p>
          <a:p>
            <a:pPr lvl="1"/>
            <a:r>
              <a:rPr lang="en-US" dirty="0"/>
              <a:t>The vehicle for an LEA to review its progress, articulate their plans to address the areas of identified need, and communicate its plan to educational partners</a:t>
            </a:r>
          </a:p>
          <a:p>
            <a:r>
              <a:rPr lang="en-US" dirty="0"/>
              <a:t>The Goal: Improved Student Outcomes</a:t>
            </a:r>
          </a:p>
        </p:txBody>
      </p:sp>
      <p:sp>
        <p:nvSpPr>
          <p:cNvPr id="4" name="Slide Number Placeholder 3">
            <a:extLst>
              <a:ext uri="{FF2B5EF4-FFF2-40B4-BE49-F238E27FC236}">
                <a16:creationId xmlns:a16="http://schemas.microsoft.com/office/drawing/2014/main" id="{CA54F2D4-D3F8-8214-DB38-E2ECAE44AFE9}"/>
              </a:ext>
            </a:extLst>
          </p:cNvPr>
          <p:cNvSpPr>
            <a:spLocks noGrp="1"/>
          </p:cNvSpPr>
          <p:nvPr>
            <p:ph type="sldNum" sz="quarter" idx="12"/>
          </p:nvPr>
        </p:nvSpPr>
        <p:spPr/>
        <p:txBody>
          <a:bodyPr/>
          <a:lstStyle/>
          <a:p>
            <a:fld id="{1E47FE53-EBF0-4DA7-9D9D-CC1C3A20F3CB}" type="slidenum">
              <a:rPr lang="en-US" smtClean="0"/>
              <a:pPr/>
              <a:t>30</a:t>
            </a:fld>
            <a:endParaRPr lang="en-US" dirty="0"/>
          </a:p>
        </p:txBody>
      </p:sp>
    </p:spTree>
    <p:extLst>
      <p:ext uri="{BB962C8B-B14F-4D97-AF65-F5344CB8AC3E}">
        <p14:creationId xmlns:p14="http://schemas.microsoft.com/office/powerpoint/2010/main" val="2996152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Results</a:t>
            </a:r>
          </a:p>
        </p:txBody>
      </p:sp>
      <p:sp>
        <p:nvSpPr>
          <p:cNvPr id="3" name="Content Placeholder 2"/>
          <p:cNvSpPr>
            <a:spLocks noGrp="1"/>
          </p:cNvSpPr>
          <p:nvPr>
            <p:ph idx="1"/>
          </p:nvPr>
        </p:nvSpPr>
        <p:spPr>
          <a:xfrm>
            <a:off x="1097280" y="1737360"/>
            <a:ext cx="10428677" cy="4397022"/>
          </a:xfrm>
        </p:spPr>
        <p:txBody>
          <a:bodyPr>
            <a:noAutofit/>
          </a:bodyPr>
          <a:lstStyle/>
          <a:p>
            <a:pPr marL="0" lvl="0" indent="0" eaLnBrk="0" fontAlgn="base" hangingPunct="0">
              <a:lnSpc>
                <a:spcPct val="100000"/>
              </a:lnSpc>
              <a:spcBef>
                <a:spcPts val="0"/>
              </a:spcBef>
              <a:spcAft>
                <a:spcPct val="0"/>
              </a:spcAft>
              <a:buClrTx/>
              <a:buSzTx/>
              <a:buNone/>
            </a:pPr>
            <a:r>
              <a:rPr lang="en-US" sz="2400" dirty="0">
                <a:solidFill>
                  <a:srgbClr val="000000"/>
                </a:solidFill>
              </a:rPr>
              <a:t>Analysis begins with consideration of data collection tools selected and what should be measured</a:t>
            </a:r>
          </a:p>
          <a:p>
            <a:pPr marL="800100" lvl="1" indent="-342900" eaLnBrk="0" fontAlgn="base" hangingPunct="0">
              <a:lnSpc>
                <a:spcPct val="100000"/>
              </a:lnSpc>
              <a:spcBef>
                <a:spcPts val="1200"/>
              </a:spcBef>
              <a:spcAft>
                <a:spcPct val="0"/>
              </a:spcAft>
              <a:buClrTx/>
              <a:buFont typeface="Arial" panose="020B0604020202020204" pitchFamily="34" charset="0"/>
              <a:buChar char="•"/>
            </a:pPr>
            <a:r>
              <a:rPr lang="en-US" dirty="0">
                <a:solidFill>
                  <a:srgbClr val="000000"/>
                </a:solidFill>
              </a:rPr>
              <a:t>Confirm and deeply analyze multiple data sources beyond the Dashboard such as the Academic Performance Index, School Accountability Report Card,</a:t>
            </a:r>
            <a:r>
              <a:rPr lang="en-US" dirty="0">
                <a:solidFill>
                  <a:srgbClr val="FF0000"/>
                </a:solidFill>
              </a:rPr>
              <a:t> </a:t>
            </a:r>
            <a:r>
              <a:rPr lang="en-US" dirty="0">
                <a:solidFill>
                  <a:schemeClr val="tx1"/>
                </a:solidFill>
              </a:rPr>
              <a:t>etc.</a:t>
            </a:r>
          </a:p>
          <a:p>
            <a:pPr marL="800100" lvl="1" indent="-342900" eaLnBrk="0" fontAlgn="base" hangingPunct="0">
              <a:lnSpc>
                <a:spcPct val="100000"/>
              </a:lnSpc>
              <a:spcBef>
                <a:spcPts val="1200"/>
              </a:spcBef>
              <a:spcAft>
                <a:spcPct val="0"/>
              </a:spcAft>
              <a:buClrTx/>
              <a:buFont typeface="Arial" panose="020B0604020202020204" pitchFamily="34" charset="0"/>
              <a:buChar char="•"/>
            </a:pPr>
            <a:r>
              <a:rPr lang="en-US" dirty="0">
                <a:solidFill>
                  <a:srgbClr val="000000"/>
                </a:solidFill>
              </a:rPr>
              <a:t>Use common assessments based on essential standards (i.e. What are Professional Learning Communities using for Priority 2 data analysis?)</a:t>
            </a:r>
          </a:p>
          <a:p>
            <a:pPr marL="800100" lvl="1" indent="-342900" eaLnBrk="0" fontAlgn="base" hangingPunct="0">
              <a:lnSpc>
                <a:spcPct val="100000"/>
              </a:lnSpc>
              <a:spcBef>
                <a:spcPts val="1200"/>
              </a:spcBef>
              <a:spcAft>
                <a:spcPct val="0"/>
              </a:spcAft>
              <a:buClrTx/>
              <a:buFont typeface="Arial" panose="020B0604020202020204" pitchFamily="34" charset="0"/>
              <a:buChar char="•"/>
            </a:pPr>
            <a:r>
              <a:rPr lang="en-US" dirty="0">
                <a:solidFill>
                  <a:srgbClr val="000000"/>
                </a:solidFill>
              </a:rPr>
              <a:t>Analyze data by grade level and for specific populations (SBAC scores, ELPAC, </a:t>
            </a:r>
            <a:r>
              <a:rPr lang="en-US" dirty="0" err="1">
                <a:solidFill>
                  <a:srgbClr val="000000"/>
                </a:solidFill>
              </a:rPr>
              <a:t>DataQuest</a:t>
            </a:r>
            <a:r>
              <a:rPr lang="en-US" dirty="0">
                <a:solidFill>
                  <a:srgbClr val="000000"/>
                </a:solidFill>
              </a:rPr>
              <a:t>, CALPADS, California Science Test, teacher-peer observation data, BTSA, appoint/hire data researcher)</a:t>
            </a:r>
          </a:p>
        </p:txBody>
      </p:sp>
      <p:sp>
        <p:nvSpPr>
          <p:cNvPr id="4" name="Slide Number Placeholder 3"/>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4166438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Stakeholder Engagement and Data Analysis</a:t>
            </a:r>
            <a:endParaRPr lang="en-US" dirty="0"/>
          </a:p>
        </p:txBody>
      </p:sp>
      <p:sp>
        <p:nvSpPr>
          <p:cNvPr id="3" name="Content Placeholder 2"/>
          <p:cNvSpPr>
            <a:spLocks noGrp="1"/>
          </p:cNvSpPr>
          <p:nvPr>
            <p:ph idx="1"/>
          </p:nvPr>
        </p:nvSpPr>
        <p:spPr>
          <a:xfrm>
            <a:off x="1097279" y="1845734"/>
            <a:ext cx="10473831" cy="4397022"/>
          </a:xfrm>
        </p:spPr>
        <p:txBody>
          <a:bodyPr>
            <a:normAutofit fontScale="92500" lnSpcReduction="20000"/>
          </a:bodyPr>
          <a:lstStyle/>
          <a:p>
            <a:pPr marL="342900" lvl="0" indent="-342900" defTabSz="457200">
              <a:lnSpc>
                <a:spcPct val="100000"/>
              </a:lnSpc>
              <a:spcAft>
                <a:spcPts val="0"/>
              </a:spcAft>
              <a:buClrTx/>
              <a:buSzTx/>
            </a:pPr>
            <a:r>
              <a:rPr lang="en-US" sz="3000" dirty="0">
                <a:solidFill>
                  <a:srgbClr val="000000"/>
                </a:solidFill>
              </a:rPr>
              <a:t>A commitment to “ALL means ALL”: All relevant stakeholders and experts should be included</a:t>
            </a:r>
          </a:p>
          <a:p>
            <a:pPr marL="742950" lvl="1" indent="-285750" eaLnBrk="0" fontAlgn="base" hangingPunct="0">
              <a:lnSpc>
                <a:spcPct val="100000"/>
              </a:lnSpc>
              <a:spcBef>
                <a:spcPts val="1200"/>
              </a:spcBef>
              <a:spcAft>
                <a:spcPts val="0"/>
              </a:spcAft>
              <a:buClrTx/>
              <a:buFontTx/>
              <a:buChar char="–"/>
            </a:pPr>
            <a:r>
              <a:rPr lang="en-US" sz="3000" dirty="0">
                <a:solidFill>
                  <a:srgbClr val="000000"/>
                </a:solidFill>
              </a:rPr>
              <a:t>Empower families and engage the community</a:t>
            </a:r>
          </a:p>
          <a:p>
            <a:pPr marL="742950" lvl="1" indent="-285750" eaLnBrk="0" fontAlgn="base" hangingPunct="0">
              <a:lnSpc>
                <a:spcPct val="100000"/>
              </a:lnSpc>
              <a:spcBef>
                <a:spcPts val="1200"/>
              </a:spcBef>
              <a:spcAft>
                <a:spcPts val="0"/>
              </a:spcAft>
              <a:buClrTx/>
              <a:buFontTx/>
              <a:buChar char="–"/>
            </a:pPr>
            <a:r>
              <a:rPr lang="en-US" sz="3000" dirty="0">
                <a:solidFill>
                  <a:srgbClr val="000000"/>
                </a:solidFill>
              </a:rPr>
              <a:t>Encourage student voice and engagement at all levels</a:t>
            </a:r>
          </a:p>
          <a:p>
            <a:pPr marL="342900" lvl="0" indent="-342900" defTabSz="457200">
              <a:lnSpc>
                <a:spcPct val="100000"/>
              </a:lnSpc>
              <a:spcAft>
                <a:spcPts val="0"/>
              </a:spcAft>
              <a:buClrTx/>
              <a:buSzTx/>
            </a:pPr>
            <a:r>
              <a:rPr lang="en-US" sz="3000" dirty="0">
                <a:solidFill>
                  <a:srgbClr val="000000"/>
                </a:solidFill>
              </a:rPr>
              <a:t>Examine support systems already in place (i.e. prior goals, actions, services and annual outcomes) and plan steps to improve</a:t>
            </a:r>
          </a:p>
          <a:p>
            <a:pPr marL="342900" lvl="0" indent="-342900" defTabSz="457200">
              <a:lnSpc>
                <a:spcPct val="100000"/>
              </a:lnSpc>
              <a:spcAft>
                <a:spcPts val="0"/>
              </a:spcAft>
              <a:buClrTx/>
              <a:buSzTx/>
            </a:pPr>
            <a:r>
              <a:rPr lang="en-US" sz="3000" dirty="0">
                <a:solidFill>
                  <a:srgbClr val="000000"/>
                </a:solidFill>
              </a:rPr>
              <a:t>Identify areas of strength, challenge, and growth</a:t>
            </a:r>
          </a:p>
          <a:p>
            <a:pPr marL="342900" lvl="0" indent="-342900" defTabSz="457200">
              <a:lnSpc>
                <a:spcPct val="100000"/>
              </a:lnSpc>
              <a:spcAft>
                <a:spcPts val="0"/>
              </a:spcAft>
              <a:buClrTx/>
              <a:buSzTx/>
            </a:pPr>
            <a:r>
              <a:rPr lang="en-US" sz="3000" dirty="0">
                <a:solidFill>
                  <a:srgbClr val="000000"/>
                </a:solidFill>
              </a:rPr>
              <a:t>Use systems thinking tools to examine patterns and plan steps for improvement</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2189633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Data Analysis Discussion Questions (1)</a:t>
            </a:r>
            <a:endParaRPr lang="en-US" dirty="0"/>
          </a:p>
        </p:txBody>
      </p:sp>
      <p:sp>
        <p:nvSpPr>
          <p:cNvPr id="3" name="Content Placeholder 2"/>
          <p:cNvSpPr>
            <a:spLocks noGrp="1"/>
          </p:cNvSpPr>
          <p:nvPr>
            <p:ph idx="1"/>
          </p:nvPr>
        </p:nvSpPr>
        <p:spPr>
          <a:xfrm>
            <a:off x="1164392" y="2097761"/>
            <a:ext cx="10058400" cy="4065972"/>
          </a:xfrm>
        </p:spPr>
        <p:txBody>
          <a:bodyPr>
            <a:normAutofit/>
          </a:bodyPr>
          <a:lstStyle/>
          <a:p>
            <a:pPr marL="342900" lvl="0" indent="-342900" defTabSz="457200">
              <a:lnSpc>
                <a:spcPct val="100000"/>
              </a:lnSpc>
              <a:spcAft>
                <a:spcPts val="0"/>
              </a:spcAft>
              <a:buClr>
                <a:srgbClr val="000000"/>
              </a:buClr>
              <a:buSzTx/>
            </a:pPr>
            <a:r>
              <a:rPr lang="en-US" dirty="0">
                <a:solidFill>
                  <a:srgbClr val="000000"/>
                </a:solidFill>
              </a:rPr>
              <a:t>What are the trends and patterns related to standards implementation, both in the short term and over time?</a:t>
            </a:r>
          </a:p>
          <a:p>
            <a:pPr marL="342900" lvl="0" indent="-342900" defTabSz="457200">
              <a:lnSpc>
                <a:spcPct val="100000"/>
              </a:lnSpc>
              <a:spcAft>
                <a:spcPts val="0"/>
              </a:spcAft>
              <a:buClr>
                <a:srgbClr val="000000"/>
              </a:buClr>
              <a:buSzTx/>
            </a:pPr>
            <a:r>
              <a:rPr lang="en-US" dirty="0">
                <a:solidFill>
                  <a:srgbClr val="000000"/>
                </a:solidFill>
              </a:rPr>
              <a:t>What models were used to yield the current results in the area of standards implementation? </a:t>
            </a:r>
          </a:p>
          <a:p>
            <a:pPr marL="342900" lvl="0" indent="-342900" defTabSz="457200">
              <a:lnSpc>
                <a:spcPct val="100000"/>
              </a:lnSpc>
              <a:spcAft>
                <a:spcPts val="0"/>
              </a:spcAft>
              <a:buClr>
                <a:srgbClr val="000000"/>
              </a:buClr>
              <a:buSzTx/>
            </a:pPr>
            <a:r>
              <a:rPr lang="en-US" dirty="0">
                <a:solidFill>
                  <a:srgbClr val="000000"/>
                </a:solidFill>
              </a:rPr>
              <a:t>What are some of the steps taken to address areas of concern in the area of standards implementation? </a:t>
            </a:r>
          </a:p>
          <a:p>
            <a:pPr marL="342900" lvl="0" indent="-342900" defTabSz="457200">
              <a:lnSpc>
                <a:spcPct val="100000"/>
              </a:lnSpc>
              <a:spcAft>
                <a:spcPts val="0"/>
              </a:spcAft>
              <a:buClr>
                <a:srgbClr val="000000"/>
              </a:buClr>
              <a:buSzTx/>
            </a:pPr>
            <a:r>
              <a:rPr lang="en-US" dirty="0">
                <a:solidFill>
                  <a:srgbClr val="000000"/>
                </a:solidFill>
              </a:rPr>
              <a:t>Are the district/LCAP goals, priorities and funding aligned to the district vision?</a:t>
            </a:r>
          </a:p>
        </p:txBody>
      </p:sp>
      <p:sp>
        <p:nvSpPr>
          <p:cNvPr id="4" name="Slide Number Placeholder 3"/>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3233378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Data Analysis Discussion Questions (2)</a:t>
            </a:r>
            <a:endParaRPr lang="en-US" dirty="0"/>
          </a:p>
        </p:txBody>
      </p:sp>
      <p:sp>
        <p:nvSpPr>
          <p:cNvPr id="3" name="Content Placeholder 2"/>
          <p:cNvSpPr>
            <a:spLocks noGrp="1"/>
          </p:cNvSpPr>
          <p:nvPr>
            <p:ph idx="1"/>
          </p:nvPr>
        </p:nvSpPr>
        <p:spPr>
          <a:xfrm>
            <a:off x="1172781" y="1913203"/>
            <a:ext cx="10058400" cy="4023360"/>
          </a:xfrm>
        </p:spPr>
        <p:txBody>
          <a:bodyPr>
            <a:normAutofit/>
          </a:bodyPr>
          <a:lstStyle/>
          <a:p>
            <a:pPr defTabSz="457200">
              <a:lnSpc>
                <a:spcPct val="100000"/>
              </a:lnSpc>
              <a:spcAft>
                <a:spcPts val="0"/>
              </a:spcAft>
              <a:buClr>
                <a:srgbClr val="000000"/>
              </a:buClr>
              <a:buSzTx/>
            </a:pPr>
            <a:r>
              <a:rPr lang="en-US" dirty="0">
                <a:solidFill>
                  <a:srgbClr val="000000"/>
                </a:solidFill>
              </a:rPr>
              <a:t>Are we seeing expected outcomes based on our current standards implementation practices?</a:t>
            </a:r>
          </a:p>
          <a:p>
            <a:pPr defTabSz="457200">
              <a:lnSpc>
                <a:spcPct val="100000"/>
              </a:lnSpc>
              <a:spcAft>
                <a:spcPts val="0"/>
              </a:spcAft>
              <a:buClr>
                <a:srgbClr val="000000"/>
              </a:buClr>
              <a:buSzTx/>
            </a:pPr>
            <a:r>
              <a:rPr lang="en-US" dirty="0">
                <a:solidFill>
                  <a:srgbClr val="000000"/>
                </a:solidFill>
              </a:rPr>
              <a:t>What are some examples of best practices for delivering standards based instruction? </a:t>
            </a:r>
          </a:p>
          <a:p>
            <a:pPr defTabSz="457200">
              <a:lnSpc>
                <a:spcPct val="100000"/>
              </a:lnSpc>
              <a:spcAft>
                <a:spcPts val="0"/>
              </a:spcAft>
              <a:buClr>
                <a:srgbClr val="000000"/>
              </a:buClr>
              <a:buSzTx/>
            </a:pPr>
            <a:r>
              <a:rPr lang="en-US" dirty="0">
                <a:solidFill>
                  <a:srgbClr val="000000"/>
                </a:solidFill>
              </a:rPr>
              <a:t>What different parts of our system are connected to standards implementation?</a:t>
            </a:r>
          </a:p>
          <a:p>
            <a:pPr defTabSz="457200">
              <a:lnSpc>
                <a:spcPct val="100000"/>
              </a:lnSpc>
              <a:spcAft>
                <a:spcPts val="0"/>
              </a:spcAft>
              <a:buClr>
                <a:srgbClr val="000000"/>
              </a:buClr>
              <a:buSzTx/>
            </a:pPr>
            <a:r>
              <a:rPr lang="en-US" dirty="0">
                <a:solidFill>
                  <a:srgbClr val="000000"/>
                </a:solidFill>
              </a:rPr>
              <a:t> Are there things we have been doing that are not effective when delivering standards based instruction? </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3340630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0" dirty="0">
                <a:solidFill>
                  <a:srgbClr val="000000"/>
                </a:solidFill>
              </a:rPr>
              <a:t>Reflecting Continuous Improvement in the LCAP</a:t>
            </a:r>
            <a:endParaRPr lang="en-US" dirty="0"/>
          </a:p>
        </p:txBody>
      </p:sp>
      <p:sp>
        <p:nvSpPr>
          <p:cNvPr id="3" name="Content Placeholder 2"/>
          <p:cNvSpPr>
            <a:spLocks noGrp="1"/>
          </p:cNvSpPr>
          <p:nvPr>
            <p:ph idx="1"/>
          </p:nvPr>
        </p:nvSpPr>
        <p:spPr>
          <a:xfrm>
            <a:off x="1097280" y="1858670"/>
            <a:ext cx="10058400" cy="4426373"/>
          </a:xfrm>
        </p:spPr>
        <p:txBody>
          <a:bodyPr>
            <a:normAutofit fontScale="92500" lnSpcReduction="20000"/>
          </a:bodyPr>
          <a:lstStyle/>
          <a:p>
            <a:pPr marL="0" lvl="0" indent="0" eaLnBrk="0" fontAlgn="base" hangingPunct="0">
              <a:lnSpc>
                <a:spcPct val="100000"/>
              </a:lnSpc>
              <a:spcBef>
                <a:spcPts val="0"/>
              </a:spcBef>
              <a:spcAft>
                <a:spcPct val="0"/>
              </a:spcAft>
              <a:buClrTx/>
              <a:buSzTx/>
              <a:buNone/>
            </a:pPr>
            <a:r>
              <a:rPr lang="en-US" sz="3000" dirty="0">
                <a:solidFill>
                  <a:srgbClr val="000000"/>
                </a:solidFill>
              </a:rPr>
              <a:t>After one year of implementation, LEAs:</a:t>
            </a:r>
          </a:p>
          <a:p>
            <a:pPr eaLnBrk="0" fontAlgn="base" hangingPunct="0">
              <a:lnSpc>
                <a:spcPct val="100000"/>
              </a:lnSpc>
              <a:spcAft>
                <a:spcPct val="0"/>
              </a:spcAft>
              <a:buClrTx/>
              <a:buSzTx/>
            </a:pPr>
            <a:r>
              <a:rPr lang="en-US" sz="3000" dirty="0">
                <a:solidFill>
                  <a:srgbClr val="000000"/>
                </a:solidFill>
              </a:rPr>
              <a:t>Select supplemental assessment instruments that best suit their needs to collect data during </a:t>
            </a:r>
            <a:r>
              <a:rPr lang="en-US" sz="3000" b="1" dirty="0">
                <a:solidFill>
                  <a:srgbClr val="000000"/>
                </a:solidFill>
              </a:rPr>
              <a:t>Data Collection</a:t>
            </a:r>
          </a:p>
          <a:p>
            <a:pPr eaLnBrk="0" fontAlgn="base" hangingPunct="0">
              <a:lnSpc>
                <a:spcPct val="100000"/>
              </a:lnSpc>
              <a:spcAft>
                <a:spcPct val="0"/>
              </a:spcAft>
              <a:buClrTx/>
              <a:buSzTx/>
            </a:pPr>
            <a:r>
              <a:rPr lang="en-US" sz="3000" dirty="0">
                <a:solidFill>
                  <a:srgbClr val="000000"/>
                </a:solidFill>
              </a:rPr>
              <a:t>Compose a representative team of stakeholders to be involved in the assessment process during </a:t>
            </a:r>
            <a:r>
              <a:rPr lang="en-US" sz="3000" b="1" dirty="0">
                <a:solidFill>
                  <a:srgbClr val="000000"/>
                </a:solidFill>
              </a:rPr>
              <a:t>Stakeholder Engagement</a:t>
            </a:r>
          </a:p>
          <a:p>
            <a:pPr eaLnBrk="0" fontAlgn="base" hangingPunct="0">
              <a:lnSpc>
                <a:spcPct val="100000"/>
              </a:lnSpc>
              <a:spcAft>
                <a:spcPct val="0"/>
              </a:spcAft>
              <a:buClrTx/>
              <a:buSzTx/>
            </a:pPr>
            <a:r>
              <a:rPr lang="en-US" sz="3000" dirty="0">
                <a:solidFill>
                  <a:srgbClr val="000000"/>
                </a:solidFill>
              </a:rPr>
              <a:t>Analyze information and determine the changes necessary in the LCAP for next year during </a:t>
            </a:r>
            <a:r>
              <a:rPr lang="en-US" sz="3000" b="1" dirty="0">
                <a:solidFill>
                  <a:srgbClr val="000000"/>
                </a:solidFill>
              </a:rPr>
              <a:t>Data Analysis</a:t>
            </a:r>
          </a:p>
          <a:p>
            <a:pPr eaLnBrk="0" fontAlgn="base" hangingPunct="0">
              <a:lnSpc>
                <a:spcPct val="100000"/>
              </a:lnSpc>
              <a:spcAft>
                <a:spcPct val="0"/>
              </a:spcAft>
              <a:buClrTx/>
              <a:buSzTx/>
            </a:pPr>
            <a:r>
              <a:rPr lang="en-US" sz="3000" dirty="0">
                <a:solidFill>
                  <a:srgbClr val="000000"/>
                </a:solidFill>
              </a:rPr>
              <a:t>Use the Annual Update section in the LCAP to reflect changes</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1905683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 or Comments?</a:t>
            </a:r>
          </a:p>
        </p:txBody>
      </p:sp>
      <p:sp>
        <p:nvSpPr>
          <p:cNvPr id="3" name="Content Placeholder 2"/>
          <p:cNvSpPr>
            <a:spLocks noGrp="1"/>
          </p:cNvSpPr>
          <p:nvPr>
            <p:ph sz="half" idx="1"/>
          </p:nvPr>
        </p:nvSpPr>
        <p:spPr/>
        <p:txBody>
          <a:bodyPr anchor="ctr">
            <a:normAutofit/>
          </a:bodyPr>
          <a:lstStyle/>
          <a:p>
            <a:pPr marL="0" indent="0" algn="ctr">
              <a:spcBef>
                <a:spcPts val="450"/>
              </a:spcBef>
              <a:spcAft>
                <a:spcPts val="900"/>
              </a:spcAft>
              <a:buNone/>
            </a:pPr>
            <a:r>
              <a:rPr lang="en-US" dirty="0"/>
              <a:t>Please contact </a:t>
            </a:r>
          </a:p>
          <a:p>
            <a:pPr marL="0" indent="0" algn="ctr">
              <a:spcBef>
                <a:spcPts val="450"/>
              </a:spcBef>
              <a:spcAft>
                <a:spcPts val="225"/>
              </a:spcAft>
              <a:buNone/>
            </a:pPr>
            <a:r>
              <a:rPr lang="en-US" dirty="0"/>
              <a:t>Local Agency Systems Support Office</a:t>
            </a:r>
          </a:p>
          <a:p>
            <a:pPr marL="0" indent="0" algn="ctr">
              <a:spcBef>
                <a:spcPts val="450"/>
              </a:spcBef>
              <a:spcAft>
                <a:spcPts val="225"/>
              </a:spcAft>
              <a:buNone/>
            </a:pPr>
            <a:r>
              <a:rPr lang="en-US" dirty="0">
                <a:solidFill>
                  <a:srgbClr val="1704A0"/>
                </a:solidFill>
                <a:hlinkClick r:id="rId3">
                  <a:extLst>
                    <a:ext uri="{A12FA001-AC4F-418D-AE19-62706E023703}">
                      <ahyp:hlinkClr xmlns:ahyp="http://schemas.microsoft.com/office/drawing/2018/hyperlinkcolor" val="tx"/>
                    </a:ext>
                  </a:extLst>
                </a:hlinkClick>
              </a:rPr>
              <a:t>LCFF@cde.ca.gov</a:t>
            </a:r>
            <a:endParaRPr lang="en-US" dirty="0">
              <a:solidFill>
                <a:srgbClr val="1704A0"/>
              </a:solidFill>
            </a:endParaRPr>
          </a:p>
        </p:txBody>
      </p:sp>
      <p:pic>
        <p:nvPicPr>
          <p:cNvPr id="7" name="Content Placeholder 6">
            <a:extLst>
              <a:ext uri="{C183D7F6-B498-43B3-948B-1728B52AA6E4}">
                <adec:decorative xmlns:adec="http://schemas.microsoft.com/office/drawing/2017/decorative" val="1"/>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799439" y="2077650"/>
            <a:ext cx="5356241" cy="3559527"/>
          </a:xfrm>
        </p:spPr>
      </p:pic>
      <p:sp>
        <p:nvSpPr>
          <p:cNvPr id="4" name="Slide Number Placeholder 3"/>
          <p:cNvSpPr>
            <a:spLocks noGrp="1"/>
          </p:cNvSpPr>
          <p:nvPr>
            <p:ph type="sldNum" sz="quarter" idx="12"/>
          </p:nvPr>
        </p:nvSpPr>
        <p:spPr/>
        <p:txBody>
          <a:bodyPr/>
          <a:lstStyle/>
          <a:p>
            <a:fld id="{D57F1E4F-1CFF-5643-939E-217C01CDF565}" type="slidenum">
              <a:rPr lang="en-US" sz="2400" smtClean="0"/>
              <a:pPr/>
              <a:t>36</a:t>
            </a:fld>
            <a:endParaRPr lang="en-US" sz="2400" dirty="0"/>
          </a:p>
        </p:txBody>
      </p:sp>
    </p:spTree>
    <p:extLst>
      <p:ext uri="{BB962C8B-B14F-4D97-AF65-F5344CB8AC3E}">
        <p14:creationId xmlns:p14="http://schemas.microsoft.com/office/powerpoint/2010/main" val="2740129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lnSpc>
                <a:spcPct val="90000"/>
              </a:lnSpc>
              <a:spcBef>
                <a:spcPts val="1200"/>
              </a:spcBef>
              <a:spcAft>
                <a:spcPts val="200"/>
              </a:spcAft>
              <a:buClr>
                <a:srgbClr val="6F6F74"/>
              </a:buClr>
              <a:buSzPct val="100000"/>
            </a:pPr>
            <a:r>
              <a:rPr lang="en-US" sz="6600" dirty="0"/>
              <a:t>Previously</a:t>
            </a:r>
            <a:r>
              <a:rPr lang="en-US" dirty="0"/>
              <a:t> </a:t>
            </a:r>
            <a:r>
              <a:rPr lang="en-US" sz="3200" spc="200" dirty="0">
                <a:solidFill>
                  <a:srgbClr val="46464A"/>
                </a:solidFill>
                <a:ea typeface="+mn-ea"/>
                <a:cs typeface="+mn-cs"/>
              </a:rPr>
              <a:t>On Tuesdays at 2</a:t>
            </a:r>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z="2400" smtClean="0"/>
              <a:pPr/>
              <a:t>4</a:t>
            </a:fld>
            <a:endParaRPr lang="en-US" sz="2400" dirty="0"/>
          </a:p>
        </p:txBody>
      </p:sp>
    </p:spTree>
    <p:extLst>
      <p:ext uri="{BB962C8B-B14F-4D97-AF65-F5344CB8AC3E}">
        <p14:creationId xmlns:p14="http://schemas.microsoft.com/office/powerpoint/2010/main" val="1281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Using the Dashboard</a:t>
            </a:r>
          </a:p>
        </p:txBody>
      </p:sp>
      <p:sp>
        <p:nvSpPr>
          <p:cNvPr id="3" name="Content Placeholder 2"/>
          <p:cNvSpPr>
            <a:spLocks noGrp="1"/>
          </p:cNvSpPr>
          <p:nvPr>
            <p:ph sz="quarter" idx="1"/>
          </p:nvPr>
        </p:nvSpPr>
        <p:spPr>
          <a:xfrm>
            <a:off x="1097280" y="1924050"/>
            <a:ext cx="10058400" cy="4324350"/>
          </a:xfrm>
        </p:spPr>
        <p:txBody>
          <a:bodyPr>
            <a:normAutofit/>
          </a:bodyPr>
          <a:lstStyle/>
          <a:p>
            <a:pPr marL="0" lvl="1" indent="0">
              <a:lnSpc>
                <a:spcPct val="100000"/>
              </a:lnSpc>
              <a:spcBef>
                <a:spcPts val="0"/>
              </a:spcBef>
              <a:spcAft>
                <a:spcPts val="1200"/>
              </a:spcAft>
              <a:buNone/>
            </a:pPr>
            <a:r>
              <a:rPr lang="en-US" sz="2800" dirty="0"/>
              <a:t>The superintendent or charter school administrator must designate a Dashboard Coordinator for their LEA to submit the information into the Dashboard Coordinator site. </a:t>
            </a:r>
          </a:p>
          <a:p>
            <a:pPr marL="0" lvl="1" indent="0">
              <a:lnSpc>
                <a:spcPct val="100000"/>
              </a:lnSpc>
              <a:spcBef>
                <a:spcPts val="1200"/>
              </a:spcBef>
              <a:spcAft>
                <a:spcPts val="1200"/>
              </a:spcAft>
              <a:buNone/>
            </a:pPr>
            <a:r>
              <a:rPr lang="en-US" sz="2800" dirty="0"/>
              <a:t>Dashboard Coordinator Application: </a:t>
            </a:r>
            <a:r>
              <a:rPr lang="en-US" sz="2800" u="sng" dirty="0">
                <a:solidFill>
                  <a:srgbClr val="1704A0"/>
                </a:solidFill>
                <a:hlinkClick r:id="rId3" tooltip="Dashboard Coordinator Application">
                  <a:extLst>
                    <a:ext uri="{A12FA001-AC4F-418D-AE19-62706E023703}">
                      <ahyp:hlinkClr xmlns:ahyp="http://schemas.microsoft.com/office/drawing/2018/hyperlinkcolor" val="tx"/>
                    </a:ext>
                  </a:extLst>
                </a:hlinkClick>
              </a:rPr>
              <a:t>https://coordinator.caschooldashboard.org/#/application</a:t>
            </a:r>
            <a:r>
              <a:rPr lang="en-US" sz="2800" u="sng" dirty="0">
                <a:solidFill>
                  <a:srgbClr val="1704A0"/>
                </a:solidFill>
              </a:rPr>
              <a:t>  </a:t>
            </a:r>
            <a:endParaRPr lang="en-US" sz="2800" dirty="0">
              <a:solidFill>
                <a:srgbClr val="1704A0"/>
              </a:solidFill>
            </a:endParaRPr>
          </a:p>
          <a:p>
            <a:pPr marL="0" indent="0">
              <a:lnSpc>
                <a:spcPct val="100000"/>
              </a:lnSpc>
              <a:spcAft>
                <a:spcPts val="600"/>
              </a:spcAft>
              <a:buNone/>
            </a:pPr>
            <a:r>
              <a:rPr lang="en-US" sz="2800" dirty="0"/>
              <a:t>Th</a:t>
            </a:r>
            <a:r>
              <a:rPr lang="en-US" dirty="0"/>
              <a:t>e deadline for an LEA to submit results regarding its local     indicators is</a:t>
            </a:r>
            <a:r>
              <a:rPr lang="en-US" sz="2800" dirty="0"/>
              <a:t> </a:t>
            </a:r>
            <a:r>
              <a:rPr lang="en-US" sz="2800" b="1" dirty="0"/>
              <a:t>November 16, 2018 at 5 p.m.</a:t>
            </a:r>
            <a:endParaRPr lang="en-US" sz="3000" b="1" dirty="0"/>
          </a:p>
        </p:txBody>
      </p:sp>
      <p:sp>
        <p:nvSpPr>
          <p:cNvPr id="4" name="Slide Number Placeholder 3"/>
          <p:cNvSpPr>
            <a:spLocks noGrp="1"/>
          </p:cNvSpPr>
          <p:nvPr>
            <p:ph type="sldNum" sz="quarter" idx="12"/>
          </p:nvPr>
        </p:nvSpPr>
        <p:spPr/>
        <p:txBody>
          <a:bodyPr/>
          <a:lstStyle/>
          <a:p>
            <a:pPr>
              <a:defRPr/>
            </a:pPr>
            <a:fld id="{1AAE7E24-DB73-4797-9866-798276DAFC9C}" type="slidenum">
              <a:rPr lang="en-US" altLang="en-US" smtClean="0"/>
              <a:pPr>
                <a:defRPr/>
              </a:pPr>
              <a:t>5</a:t>
            </a:fld>
            <a:endParaRPr lang="en-US" altLang="en-US" dirty="0"/>
          </a:p>
        </p:txBody>
      </p:sp>
    </p:spTree>
    <p:extLst>
      <p:ext uri="{BB962C8B-B14F-4D97-AF65-F5344CB8AC3E}">
        <p14:creationId xmlns:p14="http://schemas.microsoft.com/office/powerpoint/2010/main" val="180438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pPr>
              <a:spcAft>
                <a:spcPts val="1800"/>
              </a:spcAft>
            </a:pPr>
            <a:r>
              <a:rPr lang="en-US" dirty="0"/>
              <a:t>The Local Indicator Web Page: </a:t>
            </a:r>
            <a:r>
              <a:rPr lang="en-US" u="sng" dirty="0">
                <a:solidFill>
                  <a:srgbClr val="1704A0"/>
                </a:solidFill>
                <a:hlinkClick r:id="rId3" tooltip="Local Indicators Webpage">
                  <a:extLst>
                    <a:ext uri="{A12FA001-AC4F-418D-AE19-62706E023703}">
                      <ahyp:hlinkClr xmlns:ahyp="http://schemas.microsoft.com/office/drawing/2018/hyperlinkcolor" val="tx"/>
                    </a:ext>
                  </a:extLst>
                </a:hlinkClick>
              </a:rPr>
              <a:t>https://www.cde.ca.gov/ta/ac/cm/localindicators.asp</a:t>
            </a:r>
            <a:r>
              <a:rPr lang="en-US" u="sng" dirty="0">
                <a:solidFill>
                  <a:srgbClr val="1704A0"/>
                </a:solidFill>
              </a:rPr>
              <a:t>  </a:t>
            </a:r>
          </a:p>
          <a:p>
            <a:pPr lvl="1"/>
            <a:r>
              <a:rPr lang="en-US" dirty="0"/>
              <a:t>Prior Tuesdays at 2 presentations are on the Local Indicator web page</a:t>
            </a:r>
          </a:p>
        </p:txBody>
      </p:sp>
      <p:sp>
        <p:nvSpPr>
          <p:cNvPr id="4" name="Slide Number Placeholder 3"/>
          <p:cNvSpPr>
            <a:spLocks noGrp="1"/>
          </p:cNvSpPr>
          <p:nvPr>
            <p:ph type="sldNum" sz="quarter" idx="12"/>
          </p:nvPr>
        </p:nvSpPr>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292680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Local Indicator		</a:t>
            </a:r>
          </a:p>
        </p:txBody>
      </p:sp>
      <p:sp>
        <p:nvSpPr>
          <p:cNvPr id="4" name="Content Placeholder 3"/>
          <p:cNvSpPr>
            <a:spLocks noGrp="1"/>
          </p:cNvSpPr>
          <p:nvPr>
            <p:ph sz="quarter" idx="1"/>
          </p:nvPr>
        </p:nvSpPr>
        <p:spPr>
          <a:xfrm>
            <a:off x="1097280" y="2115126"/>
            <a:ext cx="10058400" cy="3753967"/>
          </a:xfrm>
        </p:spPr>
        <p:txBody>
          <a:bodyPr/>
          <a:lstStyle/>
          <a:p>
            <a:pPr marL="0" indent="0">
              <a:buNone/>
            </a:pPr>
            <a:r>
              <a:rPr lang="en-US" sz="3200" dirty="0">
                <a:cs typeface="Arial" panose="020B0604020202020204" pitchFamily="34" charset="0"/>
              </a:rPr>
              <a:t>For Local Control Funding Formula (LCFF) priorities where data is not collected at the state level, an LEA will measure and report its progress through the Dashboard based on locally collected data.</a:t>
            </a:r>
            <a:endParaRPr lang="en-US" sz="2800" dirty="0"/>
          </a:p>
        </p:txBody>
      </p:sp>
      <p:sp>
        <p:nvSpPr>
          <p:cNvPr id="3" name="Slide Number Placeholder 2"/>
          <p:cNvSpPr>
            <a:spLocks noGrp="1"/>
          </p:cNvSpPr>
          <p:nvPr>
            <p:ph type="sldNum" sz="quarter" idx="12"/>
          </p:nvPr>
        </p:nvSpPr>
        <p:spPr/>
        <p:txBody>
          <a:bodyPr/>
          <a:lstStyle/>
          <a:p>
            <a:fld id="{F2A9D6FA-D490-47D5-8E5D-D4291754699E}" type="slidenum">
              <a:rPr lang="en-US" smtClean="0"/>
              <a:pPr/>
              <a:t>7</a:t>
            </a:fld>
            <a:endParaRPr lang="en-US"/>
          </a:p>
        </p:txBody>
      </p:sp>
    </p:spTree>
    <p:extLst>
      <p:ext uri="{BB962C8B-B14F-4D97-AF65-F5344CB8AC3E}">
        <p14:creationId xmlns:p14="http://schemas.microsoft.com/office/powerpoint/2010/main" val="106999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77606" y="298764"/>
            <a:ext cx="9277910" cy="1020697"/>
          </a:xfrm>
        </p:spPr>
        <p:txBody>
          <a:bodyPr>
            <a:noAutofit/>
          </a:bodyPr>
          <a:lstStyle/>
          <a:p>
            <a:pPr algn="ctr"/>
            <a:r>
              <a:rPr lang="en-US" dirty="0"/>
              <a:t>Local Indicators in the Dashboard</a:t>
            </a:r>
          </a:p>
        </p:txBody>
      </p:sp>
      <p:graphicFrame>
        <p:nvGraphicFramePr>
          <p:cNvPr id="13" name="Content Placeholder 4">
            <a:extLst>
              <a:ext uri="{FF2B5EF4-FFF2-40B4-BE49-F238E27FC236}">
                <a16:creationId xmlns:a16="http://schemas.microsoft.com/office/drawing/2014/main" id="{ABB95041-7BF8-0842-BCDB-B4ABB1513C02}"/>
              </a:ext>
            </a:extLst>
          </p:cNvPr>
          <p:cNvGraphicFramePr>
            <a:graphicFrameLocks/>
          </p:cNvGraphicFramePr>
          <p:nvPr>
            <p:extLst>
              <p:ext uri="{D42A27DB-BD31-4B8C-83A1-F6EECF244321}">
                <p14:modId xmlns:p14="http://schemas.microsoft.com/office/powerpoint/2010/main" val="3852517382"/>
              </p:ext>
            </p:extLst>
          </p:nvPr>
        </p:nvGraphicFramePr>
        <p:xfrm>
          <a:off x="1087361" y="1385411"/>
          <a:ext cx="10058400" cy="4033752"/>
        </p:xfrm>
        <a:graphic>
          <a:graphicData uri="http://schemas.openxmlformats.org/drawingml/2006/table">
            <a:tbl>
              <a:tblPr firstRow="1" bandRow="1">
                <a:tableStyleId>{5C22544A-7EE6-4342-B048-85BDC9FD1C3A}</a:tableStyleId>
              </a:tblPr>
              <a:tblGrid>
                <a:gridCol w="10058400">
                  <a:extLst>
                    <a:ext uri="{9D8B030D-6E8A-4147-A177-3AD203B41FA5}">
                      <a16:colId xmlns:a16="http://schemas.microsoft.com/office/drawing/2014/main" val="3667058622"/>
                    </a:ext>
                  </a:extLst>
                </a:gridCol>
              </a:tblGrid>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0" u="none" strike="noStrike" dirty="0">
                          <a:solidFill>
                            <a:schemeClr val="bg2">
                              <a:lumMod val="10000"/>
                            </a:schemeClr>
                          </a:solidFill>
                          <a:effectLst/>
                          <a:latin typeface="Arial" panose="020B0604020202020204" pitchFamily="34" charset="0"/>
                          <a:cs typeface="Arial" panose="020B0604020202020204" pitchFamily="34" charset="0"/>
                        </a:rPr>
                        <a:t>Local Indicators</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solidFill>
                      <a:schemeClr val="bg2">
                        <a:lumMod val="90000"/>
                      </a:schemeClr>
                    </a:solidFill>
                  </a:tcPr>
                </a:tc>
                <a:extLst>
                  <a:ext uri="{0D108BD9-81ED-4DB2-BD59-A6C34878D82A}">
                    <a16:rowId xmlns:a16="http://schemas.microsoft.com/office/drawing/2014/main" val="3984734651"/>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 1: Basic Conditions at School </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80294982"/>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 2: Implementation of State Academic Standards</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2504688"/>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 3: Parent Engagement</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79203881"/>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 6: Local Climate Survey </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55668344"/>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effectLst/>
                          <a:latin typeface="Arial" panose="020B0604020202020204" pitchFamily="34" charset="0"/>
                          <a:cs typeface="Arial" panose="020B0604020202020204" pitchFamily="34" charset="0"/>
                        </a:rPr>
                        <a:t>Priority 7: Access to a Broad Course of Study </a:t>
                      </a:r>
                    </a:p>
                  </a:txBody>
                  <a:tcPr/>
                </a:tc>
                <a:extLst>
                  <a:ext uri="{0D108BD9-81ED-4DB2-BD59-A6C34878D82A}">
                    <a16:rowId xmlns:a16="http://schemas.microsoft.com/office/drawing/2014/main" val="1924053980"/>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a:t>
                      </a:r>
                      <a:r>
                        <a:rPr lang="en-US" sz="2400" b="0" i="0" u="none" strike="noStrike" baseline="0" dirty="0">
                          <a:solidFill>
                            <a:schemeClr val="bg2">
                              <a:lumMod val="10000"/>
                            </a:schemeClr>
                          </a:solidFill>
                          <a:effectLst/>
                          <a:latin typeface="Arial" panose="020B0604020202020204" pitchFamily="34" charset="0"/>
                          <a:cs typeface="Arial" panose="020B0604020202020204" pitchFamily="34" charset="0"/>
                        </a:rPr>
                        <a:t> 9: </a:t>
                      </a: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Coordination of Services for Expelled Students**</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43381113"/>
                  </a:ext>
                </a:extLst>
              </a:tr>
              <a:tr h="504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bg2">
                              <a:lumMod val="10000"/>
                            </a:schemeClr>
                          </a:solidFill>
                          <a:effectLst/>
                          <a:latin typeface="Arial" panose="020B0604020202020204" pitchFamily="34" charset="0"/>
                          <a:cs typeface="Arial" panose="020B0604020202020204" pitchFamily="34" charset="0"/>
                        </a:rPr>
                        <a:t>Priority 10: Coordination of Services for Foster Youth**</a:t>
                      </a:r>
                      <a:endParaRPr lang="en-US" sz="2400" dirty="0">
                        <a:solidFill>
                          <a:schemeClr val="bg2">
                            <a:lumMod val="10000"/>
                          </a:schemeClr>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12873459"/>
                  </a:ext>
                </a:extLst>
              </a:tr>
            </a:tbl>
          </a:graphicData>
        </a:graphic>
      </p:graphicFrame>
      <p:sp>
        <p:nvSpPr>
          <p:cNvPr id="8" name="Content Placeholder 3">
            <a:extLst>
              <a:ext uri="{FF2B5EF4-FFF2-40B4-BE49-F238E27FC236}">
                <a16:creationId xmlns:a16="http://schemas.microsoft.com/office/drawing/2014/main" id="{98D70662-7E67-23A3-4094-6CF4F9CE17AC}"/>
              </a:ext>
            </a:extLst>
          </p:cNvPr>
          <p:cNvSpPr txBox="1">
            <a:spLocks/>
          </p:cNvSpPr>
          <p:nvPr/>
        </p:nvSpPr>
        <p:spPr>
          <a:xfrm>
            <a:off x="3574676" y="5770076"/>
            <a:ext cx="5042647" cy="497541"/>
          </a:xfrm>
          <a:prstGeom prst="rect">
            <a:avLst/>
          </a:prstGeom>
        </p:spPr>
        <p:txBody>
          <a:bodyPr>
            <a:normAutofit/>
          </a:bodyPr>
          <a:lstStyle>
            <a:lvl1pPr marL="176213" indent="-17621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400" dirty="0"/>
              <a:t>** County offices of education only</a:t>
            </a:r>
          </a:p>
        </p:txBody>
      </p:sp>
      <p:sp>
        <p:nvSpPr>
          <p:cNvPr id="4" name="Slide Number Placeholder 3"/>
          <p:cNvSpPr>
            <a:spLocks noGrp="1"/>
          </p:cNvSpPr>
          <p:nvPr>
            <p:ph type="sldNum" sz="quarter" idx="12"/>
          </p:nvPr>
        </p:nvSpPr>
        <p:spPr/>
        <p:txBody>
          <a:bodyPr/>
          <a:lstStyle/>
          <a:p>
            <a:pPr>
              <a:defRPr/>
            </a:pPr>
            <a:fld id="{1AAE7E24-DB73-4797-9866-798276DAFC9C}" type="slidenum">
              <a:rPr lang="en-US" altLang="en-US" sz="2400" smtClean="0"/>
              <a:pPr>
                <a:defRPr/>
              </a:pPr>
              <a:t>8</a:t>
            </a:fld>
            <a:endParaRPr lang="en-US" altLang="en-US" sz="2400" dirty="0"/>
          </a:p>
        </p:txBody>
      </p:sp>
    </p:spTree>
    <p:extLst>
      <p:ext uri="{BB962C8B-B14F-4D97-AF65-F5344CB8AC3E}">
        <p14:creationId xmlns:p14="http://schemas.microsoft.com/office/powerpoint/2010/main" val="195396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58063"/>
            <a:ext cx="10058400" cy="1450757"/>
          </a:xfrm>
        </p:spPr>
        <p:txBody>
          <a:bodyPr/>
          <a:lstStyle/>
          <a:p>
            <a:r>
              <a:rPr lang="en-US" dirty="0"/>
              <a:t>Performance Standards</a:t>
            </a:r>
            <a:endParaRPr lang="en-US" strike="sngStrike" dirty="0"/>
          </a:p>
        </p:txBody>
      </p:sp>
      <p:sp>
        <p:nvSpPr>
          <p:cNvPr id="3" name="Content Placeholder 2"/>
          <p:cNvSpPr>
            <a:spLocks noGrp="1"/>
          </p:cNvSpPr>
          <p:nvPr>
            <p:ph idx="1"/>
          </p:nvPr>
        </p:nvSpPr>
        <p:spPr>
          <a:xfrm>
            <a:off x="1097280" y="1809751"/>
            <a:ext cx="10828020" cy="4448174"/>
          </a:xfrm>
        </p:spPr>
        <p:txBody>
          <a:bodyPr>
            <a:noAutofit/>
          </a:bodyPr>
          <a:lstStyle/>
          <a:p>
            <a:pPr marL="111123" indent="0">
              <a:lnSpc>
                <a:spcPct val="120000"/>
              </a:lnSpc>
              <a:buNone/>
            </a:pPr>
            <a:r>
              <a:rPr lang="en-US" sz="2800" dirty="0"/>
              <a:t>The State Board of Education approved standards for the local indicators that support LEAs in measuring and reporting progress within the appropriate priority area. The approved standards require an LEA to: </a:t>
            </a:r>
            <a:endParaRPr lang="en-US" sz="2900" dirty="0"/>
          </a:p>
          <a:p>
            <a:pPr marL="401629" lvl="1" indent="-182558"/>
            <a:r>
              <a:rPr lang="en-US" sz="2800" b="1" dirty="0"/>
              <a:t>Annually</a:t>
            </a:r>
            <a:r>
              <a:rPr lang="en-US" sz="2900" dirty="0"/>
              <a:t> </a:t>
            </a:r>
            <a:r>
              <a:rPr lang="en-US" sz="2800" dirty="0"/>
              <a:t>measure its progress.</a:t>
            </a:r>
            <a:endParaRPr lang="en-US" sz="2900" dirty="0"/>
          </a:p>
          <a:p>
            <a:pPr marL="401629" lvl="1" indent="-182558"/>
            <a:r>
              <a:rPr lang="en-US" sz="2800" dirty="0"/>
              <a:t>Report the results at </a:t>
            </a:r>
            <a:r>
              <a:rPr lang="en-US" sz="2800" b="1" dirty="0"/>
              <a:t>a regularly scheduled public meeting </a:t>
            </a:r>
            <a:r>
              <a:rPr lang="en-US" sz="2800" dirty="0"/>
              <a:t>of the local governing board.</a:t>
            </a:r>
            <a:endParaRPr lang="en-US" sz="2900" dirty="0"/>
          </a:p>
          <a:p>
            <a:pPr marL="401629" lvl="1" indent="-182558"/>
            <a:r>
              <a:rPr lang="en-US" sz="2800" b="1" dirty="0"/>
              <a:t>Upload and publicly report </a:t>
            </a:r>
            <a:r>
              <a:rPr lang="en-US" sz="2800" dirty="0"/>
              <a:t>results through the Dashboard.</a:t>
            </a:r>
            <a:endParaRPr lang="en-US" sz="2900" dirty="0"/>
          </a:p>
        </p:txBody>
      </p:sp>
      <p:sp>
        <p:nvSpPr>
          <p:cNvPr id="4" name="Slide Number Placeholder 3"/>
          <p:cNvSpPr>
            <a:spLocks noGrp="1"/>
          </p:cNvSpPr>
          <p:nvPr>
            <p:ph type="sldNum" sz="quarter" idx="11"/>
          </p:nvPr>
        </p:nvSpPr>
        <p:spPr>
          <a:xfrm>
            <a:off x="10637822" y="6464174"/>
            <a:ext cx="517858" cy="324522"/>
          </a:xfrm>
        </p:spPr>
        <p:txBody>
          <a:bodyPr/>
          <a:lstStyle/>
          <a:p>
            <a:pPr algn="r"/>
            <a:fld id="{5F70D61C-C323-476F-9279-1CAFEE01D3F7}" type="slidenum">
              <a:rPr lang="en-US" sz="2400" smtClean="0"/>
              <a:pPr algn="r"/>
              <a:t>9</a:t>
            </a:fld>
            <a:endParaRPr lang="en-US" sz="2400" dirty="0"/>
          </a:p>
        </p:txBody>
      </p:sp>
    </p:spTree>
    <p:extLst>
      <p:ext uri="{BB962C8B-B14F-4D97-AF65-F5344CB8AC3E}">
        <p14:creationId xmlns:p14="http://schemas.microsoft.com/office/powerpoint/2010/main" val="1126131602"/>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3856</Words>
  <Application>Microsoft Office PowerPoint</Application>
  <PresentationFormat>Widescreen</PresentationFormat>
  <Paragraphs>320</Paragraphs>
  <Slides>36</Slides>
  <Notes>35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MS PGothic</vt:lpstr>
      <vt:lpstr>Arial</vt:lpstr>
      <vt:lpstr>Calibri</vt:lpstr>
      <vt:lpstr>Times</vt:lpstr>
      <vt:lpstr>Retrospect</vt:lpstr>
      <vt:lpstr>Blank Presentation</vt:lpstr>
      <vt:lpstr> Local Indicators Implementation of State Academic Content Standards</vt:lpstr>
      <vt:lpstr>Schedule of Tuesdays at 2 Webinars</vt:lpstr>
      <vt:lpstr>Today’s Goals</vt:lpstr>
      <vt:lpstr>Previously On Tuesdays at 2</vt:lpstr>
      <vt:lpstr>Using the Dashboard</vt:lpstr>
      <vt:lpstr>Additional Information</vt:lpstr>
      <vt:lpstr>Definition: Local Indicator  </vt:lpstr>
      <vt:lpstr>Local Indicators in the Dashboard</vt:lpstr>
      <vt:lpstr>Performance Standards</vt:lpstr>
      <vt:lpstr>Reporting to the Governing Board</vt:lpstr>
      <vt:lpstr>Reporting in the Dashboard (1)</vt:lpstr>
      <vt:lpstr>Reporting in the Dashboard (2)</vt:lpstr>
      <vt:lpstr>Priority 2: Implementation of State Academic Content Standards</vt:lpstr>
      <vt:lpstr>Self-Reflection Tool for Implementation of State Academic Standards – Priority 2 (1)</vt:lpstr>
      <vt:lpstr>Self-Reflection Tool for Implementation of State Academic Standards – Priority 2 (2)</vt:lpstr>
      <vt:lpstr>Measuring Progress (1)</vt:lpstr>
      <vt:lpstr>Measuring Progress (2)</vt:lpstr>
      <vt:lpstr>Self-Reflection Tool for Priority 2</vt:lpstr>
      <vt:lpstr>The Self-Reflection Tool – Priority 2</vt:lpstr>
      <vt:lpstr>Self-Reflection Tool Option 1: Narrative Summary (1)</vt:lpstr>
      <vt:lpstr>Self-Reflection Tool Option 1: Narrative Summary (2)</vt:lpstr>
      <vt:lpstr>Self-Reflection Tool Option 1: Narrative Summary (3)</vt:lpstr>
      <vt:lpstr>Self-Reflection Tool  Option 2: Reflection Tool Survey (1)</vt:lpstr>
      <vt:lpstr>Self-Reflection Tool  Option 2: Reflection Tool Survey (2)</vt:lpstr>
      <vt:lpstr>Self-Reflection Tool  Option 2: Reflection Tool Survey (3)</vt:lpstr>
      <vt:lpstr>Self-Reflection Tool  Option 2: Reflection Tool Survey (4) </vt:lpstr>
      <vt:lpstr>Refer to Current Self-Reflection Tool</vt:lpstr>
      <vt:lpstr>Local Indicators Webpage</vt:lpstr>
      <vt:lpstr>Informing LCAP Development</vt:lpstr>
      <vt:lpstr>The Dashboard Informs the Development of the LCAP</vt:lpstr>
      <vt:lpstr>Responding to Results</vt:lpstr>
      <vt:lpstr>Stakeholder Engagement and Data Analysis</vt:lpstr>
      <vt:lpstr>Data Analysis Discussion Questions (1)</vt:lpstr>
      <vt:lpstr>Data Analysis Discussion Questions (2)</vt:lpstr>
      <vt:lpstr>Reflecting Continuous Improvement in the LCAP</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Indicators: Priority 2 Webinar Presentation - LCFF (CA Dept of Education)</dc:title>
  <dc:subject>Webinar presentation of the Local Indicators-Priority 2:Implementation of State Academic Content Standards.</dc:subject>
  <dc:creator/>
  <cp:lastModifiedBy/>
  <cp:revision>1</cp:revision>
  <dcterms:created xsi:type="dcterms:W3CDTF">2024-04-26T20:01:59Z</dcterms:created>
  <dcterms:modified xsi:type="dcterms:W3CDTF">2024-04-26T20:02:11Z</dcterms:modified>
</cp:coreProperties>
</file>