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6.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53"/>
  </p:notesMasterIdLst>
  <p:handoutMasterIdLst>
    <p:handoutMasterId r:id="rId54"/>
  </p:handoutMasterIdLst>
  <p:sldIdLst>
    <p:sldId id="260" r:id="rId8"/>
    <p:sldId id="313" r:id="rId9"/>
    <p:sldId id="261" r:id="rId10"/>
    <p:sldId id="273" r:id="rId11"/>
    <p:sldId id="266" r:id="rId12"/>
    <p:sldId id="268" r:id="rId13"/>
    <p:sldId id="316" r:id="rId14"/>
    <p:sldId id="317" r:id="rId15"/>
    <p:sldId id="275" r:id="rId16"/>
    <p:sldId id="276" r:id="rId17"/>
    <p:sldId id="277" r:id="rId18"/>
    <p:sldId id="278" r:id="rId19"/>
    <p:sldId id="279" r:id="rId20"/>
    <p:sldId id="280" r:id="rId21"/>
    <p:sldId id="309" r:id="rId22"/>
    <p:sldId id="270" r:id="rId23"/>
    <p:sldId id="271" r:id="rId24"/>
    <p:sldId id="264" r:id="rId25"/>
    <p:sldId id="288" r:id="rId26"/>
    <p:sldId id="321" r:id="rId27"/>
    <p:sldId id="322" r:id="rId28"/>
    <p:sldId id="323" r:id="rId29"/>
    <p:sldId id="281" r:id="rId30"/>
    <p:sldId id="284" r:id="rId31"/>
    <p:sldId id="283" r:id="rId32"/>
    <p:sldId id="263" r:id="rId33"/>
    <p:sldId id="289" r:id="rId34"/>
    <p:sldId id="295" r:id="rId35"/>
    <p:sldId id="300" r:id="rId36"/>
    <p:sldId id="301" r:id="rId37"/>
    <p:sldId id="310" r:id="rId38"/>
    <p:sldId id="302" r:id="rId39"/>
    <p:sldId id="296" r:id="rId40"/>
    <p:sldId id="303" r:id="rId41"/>
    <p:sldId id="318" r:id="rId42"/>
    <p:sldId id="320" r:id="rId43"/>
    <p:sldId id="297" r:id="rId44"/>
    <p:sldId id="298" r:id="rId45"/>
    <p:sldId id="311" r:id="rId46"/>
    <p:sldId id="304" r:id="rId47"/>
    <p:sldId id="305" r:id="rId48"/>
    <p:sldId id="306" r:id="rId49"/>
    <p:sldId id="307" r:id="rId50"/>
    <p:sldId id="312" r:id="rId51"/>
    <p:sldId id="308" r:id="rId5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4" autoAdjust="0"/>
    <p:restoredTop sz="86379" autoAdjust="0"/>
  </p:normalViewPr>
  <p:slideViewPr>
    <p:cSldViewPr snapToGrid="0">
      <p:cViewPr varScale="1">
        <p:scale>
          <a:sx n="98" d="100"/>
          <a:sy n="98" d="100"/>
        </p:scale>
        <p:origin x="276" y="90"/>
      </p:cViewPr>
      <p:guideLst/>
    </p:cSldViewPr>
  </p:slideViewPr>
  <p:outlineViewPr>
    <p:cViewPr>
      <p:scale>
        <a:sx n="33" d="100"/>
        <a:sy n="33" d="100"/>
      </p:scale>
      <p:origin x="0" y="0"/>
    </p:cViewPr>
  </p:outlineViewPr>
  <p:notesTextViewPr>
    <p:cViewPr>
      <p:scale>
        <a:sx n="3" d="2"/>
        <a:sy n="3" d="2"/>
      </p:scale>
      <p:origin x="0" y="-456"/>
    </p:cViewPr>
  </p:notesTextViewPr>
  <p:notesViewPr>
    <p:cSldViewPr snapToGrid="0">
      <p:cViewPr varScale="1">
        <p:scale>
          <a:sx n="87" d="100"/>
          <a:sy n="87" d="100"/>
        </p:scale>
        <p:origin x="2868"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FC03DA-5F39-4463-849B-BA64B3248BEF}" type="doc">
      <dgm:prSet loTypeId="urn:microsoft.com/office/officeart/2005/8/layout/equation1" loCatId="relationship" qsTypeId="urn:microsoft.com/office/officeart/2005/8/quickstyle/simple1" qsCatId="simple" csTypeId="urn:microsoft.com/office/officeart/2005/8/colors/accent1_2" csCatId="accent1" phldr="1"/>
      <dgm:spPr/>
      <dgm:t>
        <a:bodyPr/>
        <a:lstStyle/>
        <a:p>
          <a:endParaRPr lang="en-US"/>
        </a:p>
      </dgm:t>
    </dgm:pt>
    <dgm:pt modelId="{7A1242F9-B622-4579-A3EB-E5F58BE1073A}">
      <dgm:prSet phldrT="[Text]" custT="1"/>
      <dgm:spPr/>
      <dgm:t>
        <a:bodyPr/>
        <a:lstStyle/>
        <a:p>
          <a:r>
            <a:rPr lang="en-US" sz="2400" dirty="0">
              <a:solidFill>
                <a:schemeClr val="bg1"/>
              </a:solidFill>
              <a:latin typeface="Arial" panose="020B0604020202020204" pitchFamily="34" charset="0"/>
              <a:cs typeface="Arial" panose="020B0604020202020204" pitchFamily="34" charset="0"/>
            </a:rPr>
            <a:t>School-Level Expenditures (Federal + State/Local)</a:t>
          </a:r>
          <a:endParaRPr lang="en-US" sz="2400" dirty="0">
            <a:latin typeface="Arial" panose="020B0604020202020204" pitchFamily="34" charset="0"/>
            <a:cs typeface="Arial" panose="020B0604020202020204" pitchFamily="34" charset="0"/>
          </a:endParaRPr>
        </a:p>
      </dgm:t>
    </dgm:pt>
    <dgm:pt modelId="{B4BBB75D-5AC5-43FF-9BC5-1415705D8F59}" type="parTrans" cxnId="{01E2A05A-547E-4133-8273-CD7C61961B48}">
      <dgm:prSet/>
      <dgm:spPr/>
      <dgm:t>
        <a:bodyPr/>
        <a:lstStyle/>
        <a:p>
          <a:endParaRPr lang="en-US"/>
        </a:p>
      </dgm:t>
    </dgm:pt>
    <dgm:pt modelId="{F2B56C48-F8FB-4785-B609-222CE09AAEEC}" type="sibTrans" cxnId="{01E2A05A-547E-4133-8273-CD7C61961B48}">
      <dgm:prSet/>
      <dgm:spPr>
        <a:solidFill>
          <a:schemeClr val="accent1"/>
        </a:solidFill>
        <a:ln>
          <a:solidFill>
            <a:schemeClr val="accent1"/>
          </a:solidFill>
        </a:ln>
      </dgm:spPr>
      <dgm:t>
        <a:bodyPr/>
        <a:lstStyle/>
        <a:p>
          <a:endParaRPr lang="en-US"/>
        </a:p>
      </dgm:t>
    </dgm:pt>
    <dgm:pt modelId="{1F5DF70F-B73C-4CEB-B53B-0A0D8B5FADFD}">
      <dgm:prSet phldrT="[Text]" custT="1"/>
      <dgm:spPr/>
      <dgm:t>
        <a:bodyPr/>
        <a:lstStyle/>
        <a:p>
          <a:r>
            <a:rPr lang="en-US" sz="2400" dirty="0">
              <a:solidFill>
                <a:schemeClr val="bg1"/>
              </a:solidFill>
              <a:latin typeface="Arial" panose="020B0604020202020204" pitchFamily="34" charset="0"/>
              <a:cs typeface="Arial" panose="020B0604020202020204" pitchFamily="34" charset="0"/>
            </a:rPr>
            <a:t>School Share of Central-Level Expenditures (Federal + State/Local)</a:t>
          </a:r>
          <a:endParaRPr lang="en-US" sz="2400" dirty="0">
            <a:latin typeface="Arial" panose="020B0604020202020204" pitchFamily="34" charset="0"/>
            <a:cs typeface="Arial" panose="020B0604020202020204" pitchFamily="34" charset="0"/>
          </a:endParaRPr>
        </a:p>
      </dgm:t>
    </dgm:pt>
    <dgm:pt modelId="{4F110E39-ADF5-4281-9F46-C06FBFC1E411}" type="parTrans" cxnId="{744B46CD-75D3-41EC-B383-A3C3438E6A6F}">
      <dgm:prSet/>
      <dgm:spPr/>
      <dgm:t>
        <a:bodyPr/>
        <a:lstStyle/>
        <a:p>
          <a:endParaRPr lang="en-US"/>
        </a:p>
      </dgm:t>
    </dgm:pt>
    <dgm:pt modelId="{8D130B17-78B2-43E3-8818-D2D4F2C90122}" type="sibTrans" cxnId="{744B46CD-75D3-41EC-B383-A3C3438E6A6F}">
      <dgm:prSet/>
      <dgm:spPr>
        <a:solidFill>
          <a:schemeClr val="accent1"/>
        </a:solidFill>
      </dgm:spPr>
      <dgm:t>
        <a:bodyPr/>
        <a:lstStyle/>
        <a:p>
          <a:endParaRPr lang="en-US" dirty="0"/>
        </a:p>
      </dgm:t>
    </dgm:pt>
    <dgm:pt modelId="{D1529262-E014-45B4-A7E4-4E5B60FB0EC5}">
      <dgm:prSet custT="1"/>
      <dgm:spPr/>
      <dgm:t>
        <a:bodyPr/>
        <a:lstStyle/>
        <a:p>
          <a:r>
            <a:rPr lang="en-US" sz="2400" dirty="0">
              <a:latin typeface="Arial" panose="020B0604020202020204" pitchFamily="34" charset="0"/>
              <a:cs typeface="Arial" panose="020B0604020202020204" pitchFamily="34" charset="0"/>
            </a:rPr>
            <a:t>Student Count</a:t>
          </a:r>
        </a:p>
      </dgm:t>
    </dgm:pt>
    <dgm:pt modelId="{A48BEFFD-672C-495F-AC11-A2574AA04B4E}" type="parTrans" cxnId="{07767D55-9078-4743-B86B-CDF749BCD6EC}">
      <dgm:prSet/>
      <dgm:spPr/>
      <dgm:t>
        <a:bodyPr/>
        <a:lstStyle/>
        <a:p>
          <a:endParaRPr lang="en-US"/>
        </a:p>
      </dgm:t>
    </dgm:pt>
    <dgm:pt modelId="{4A76B2EE-BB4B-4654-941F-1075F9C085A8}" type="sibTrans" cxnId="{07767D55-9078-4743-B86B-CDF749BCD6EC}">
      <dgm:prSet/>
      <dgm:spPr/>
      <dgm:t>
        <a:bodyPr/>
        <a:lstStyle/>
        <a:p>
          <a:endParaRPr lang="en-US"/>
        </a:p>
      </dgm:t>
    </dgm:pt>
    <dgm:pt modelId="{9ACD59C8-D06E-4CE6-B9F5-4CC6680BE61C}" type="pres">
      <dgm:prSet presAssocID="{19FC03DA-5F39-4463-849B-BA64B3248BEF}" presName="linearFlow" presStyleCnt="0">
        <dgm:presLayoutVars>
          <dgm:dir/>
          <dgm:resizeHandles val="exact"/>
        </dgm:presLayoutVars>
      </dgm:prSet>
      <dgm:spPr/>
    </dgm:pt>
    <dgm:pt modelId="{A7B2D584-EF28-4C1C-8813-ED7A7D4679D9}" type="pres">
      <dgm:prSet presAssocID="{7A1242F9-B622-4579-A3EB-E5F58BE1073A}" presName="node" presStyleLbl="node1" presStyleIdx="0" presStyleCnt="3" custScaleX="1095584" custScaleY="549654" custLinFactX="700000" custLinFactY="-200000" custLinFactNeighborX="779172" custLinFactNeighborY="-223509">
        <dgm:presLayoutVars>
          <dgm:bulletEnabled val="1"/>
        </dgm:presLayoutVars>
      </dgm:prSet>
      <dgm:spPr>
        <a:prstGeom prst="rect">
          <a:avLst/>
        </a:prstGeom>
      </dgm:spPr>
    </dgm:pt>
    <dgm:pt modelId="{9B858906-525C-484D-91F6-BCE90571693E}" type="pres">
      <dgm:prSet presAssocID="{F2B56C48-F8FB-4785-B609-222CE09AAEEC}" presName="spacerL" presStyleCnt="0"/>
      <dgm:spPr/>
    </dgm:pt>
    <dgm:pt modelId="{F851181E-6DAC-44F7-AFE1-55DD69341AFA}" type="pres">
      <dgm:prSet presAssocID="{F2B56C48-F8FB-4785-B609-222CE09AAEEC}" presName="sibTrans" presStyleLbl="sibTrans2D1" presStyleIdx="0" presStyleCnt="2" custScaleX="636828" custScaleY="683004" custLinFactX="1422316" custLinFactY="-378309" custLinFactNeighborX="1500000" custLinFactNeighborY="-400000"/>
      <dgm:spPr>
        <a:prstGeom prst="mathPlus">
          <a:avLst/>
        </a:prstGeom>
      </dgm:spPr>
    </dgm:pt>
    <dgm:pt modelId="{D507C192-B91E-402B-A12B-291A443B0887}" type="pres">
      <dgm:prSet presAssocID="{F2B56C48-F8FB-4785-B609-222CE09AAEEC}" presName="spacerR" presStyleCnt="0"/>
      <dgm:spPr/>
    </dgm:pt>
    <dgm:pt modelId="{EF516002-A7D2-489A-A835-A9C410F74EF6}" type="pres">
      <dgm:prSet presAssocID="{1F5DF70F-B73C-4CEB-B53B-0A0D8B5FADFD}" presName="node" presStyleLbl="node1" presStyleIdx="1" presStyleCnt="3" custScaleX="1133809" custScaleY="583469" custLinFactX="1035033" custLinFactY="-200000" custLinFactNeighborX="1100000" custLinFactNeighborY="-216354">
        <dgm:presLayoutVars>
          <dgm:bulletEnabled val="1"/>
        </dgm:presLayoutVars>
      </dgm:prSet>
      <dgm:spPr>
        <a:prstGeom prst="rect">
          <a:avLst/>
        </a:prstGeom>
      </dgm:spPr>
    </dgm:pt>
    <dgm:pt modelId="{97917AFA-44EB-4C01-8611-62E5F49AA3EF}" type="pres">
      <dgm:prSet presAssocID="{8D130B17-78B2-43E3-8818-D2D4F2C90122}" presName="spacerL" presStyleCnt="0"/>
      <dgm:spPr/>
    </dgm:pt>
    <dgm:pt modelId="{C5705CA9-1803-4069-A1BB-A783474AE49C}" type="pres">
      <dgm:prSet presAssocID="{8D130B17-78B2-43E3-8818-D2D4F2C90122}" presName="sibTrans" presStyleLbl="sibTrans2D1" presStyleIdx="1" presStyleCnt="2" custFlipVert="1" custScaleX="1450953" custScaleY="307115" custLinFactX="-1212418" custLinFactY="200000" custLinFactNeighborX="-1300000" custLinFactNeighborY="213568"/>
      <dgm:spPr>
        <a:prstGeom prst="mathDivide">
          <a:avLst/>
        </a:prstGeom>
      </dgm:spPr>
    </dgm:pt>
    <dgm:pt modelId="{D4B2F62E-39FB-4A45-B086-A8CCBD69B3E1}" type="pres">
      <dgm:prSet presAssocID="{8D130B17-78B2-43E3-8818-D2D4F2C90122}" presName="spacerR" presStyleCnt="0"/>
      <dgm:spPr/>
    </dgm:pt>
    <dgm:pt modelId="{B3EBBE64-BC3A-4518-BDE6-0B5D33656F45}" type="pres">
      <dgm:prSet presAssocID="{D1529262-E014-45B4-A7E4-4E5B60FB0EC5}" presName="node" presStyleLbl="node1" presStyleIdx="2" presStyleCnt="3" custScaleX="997469" custScaleY="304243" custLinFactX="-1600000" custLinFactY="300000" custLinFactNeighborX="-1679715" custLinFactNeighborY="301626">
        <dgm:presLayoutVars>
          <dgm:bulletEnabled val="1"/>
        </dgm:presLayoutVars>
      </dgm:prSet>
      <dgm:spPr>
        <a:prstGeom prst="rect">
          <a:avLst/>
        </a:prstGeom>
      </dgm:spPr>
    </dgm:pt>
  </dgm:ptLst>
  <dgm:cxnLst>
    <dgm:cxn modelId="{07767D55-9078-4743-B86B-CDF749BCD6EC}" srcId="{19FC03DA-5F39-4463-849B-BA64B3248BEF}" destId="{D1529262-E014-45B4-A7E4-4E5B60FB0EC5}" srcOrd="2" destOrd="0" parTransId="{A48BEFFD-672C-495F-AC11-A2574AA04B4E}" sibTransId="{4A76B2EE-BB4B-4654-941F-1075F9C085A8}"/>
    <dgm:cxn modelId="{263E2576-CC81-424D-97C0-A2BCE5E12FD1}" type="presOf" srcId="{D1529262-E014-45B4-A7E4-4E5B60FB0EC5}" destId="{B3EBBE64-BC3A-4518-BDE6-0B5D33656F45}" srcOrd="0" destOrd="0" presId="urn:microsoft.com/office/officeart/2005/8/layout/equation1"/>
    <dgm:cxn modelId="{DB3E2577-8D88-46E7-A272-AD09D41040DF}" type="presOf" srcId="{7A1242F9-B622-4579-A3EB-E5F58BE1073A}" destId="{A7B2D584-EF28-4C1C-8813-ED7A7D4679D9}" srcOrd="0" destOrd="0" presId="urn:microsoft.com/office/officeart/2005/8/layout/equation1"/>
    <dgm:cxn modelId="{01E2A05A-547E-4133-8273-CD7C61961B48}" srcId="{19FC03DA-5F39-4463-849B-BA64B3248BEF}" destId="{7A1242F9-B622-4579-A3EB-E5F58BE1073A}" srcOrd="0" destOrd="0" parTransId="{B4BBB75D-5AC5-43FF-9BC5-1415705D8F59}" sibTransId="{F2B56C48-F8FB-4785-B609-222CE09AAEEC}"/>
    <dgm:cxn modelId="{27CDDE8F-24FD-451C-B71B-E6C538771704}" type="presOf" srcId="{1F5DF70F-B73C-4CEB-B53B-0A0D8B5FADFD}" destId="{EF516002-A7D2-489A-A835-A9C410F74EF6}" srcOrd="0" destOrd="0" presId="urn:microsoft.com/office/officeart/2005/8/layout/equation1"/>
    <dgm:cxn modelId="{1E00D6B7-DF59-4E5A-BAE0-1BA5FDE09620}" type="presOf" srcId="{8D130B17-78B2-43E3-8818-D2D4F2C90122}" destId="{C5705CA9-1803-4069-A1BB-A783474AE49C}" srcOrd="0" destOrd="0" presId="urn:microsoft.com/office/officeart/2005/8/layout/equation1"/>
    <dgm:cxn modelId="{744B46CD-75D3-41EC-B383-A3C3438E6A6F}" srcId="{19FC03DA-5F39-4463-849B-BA64B3248BEF}" destId="{1F5DF70F-B73C-4CEB-B53B-0A0D8B5FADFD}" srcOrd="1" destOrd="0" parTransId="{4F110E39-ADF5-4281-9F46-C06FBFC1E411}" sibTransId="{8D130B17-78B2-43E3-8818-D2D4F2C90122}"/>
    <dgm:cxn modelId="{65C31CCE-7AD0-41B9-8735-A84338DA1ED1}" type="presOf" srcId="{F2B56C48-F8FB-4785-B609-222CE09AAEEC}" destId="{F851181E-6DAC-44F7-AFE1-55DD69341AFA}" srcOrd="0" destOrd="0" presId="urn:microsoft.com/office/officeart/2005/8/layout/equation1"/>
    <dgm:cxn modelId="{E7DFE1DA-17FB-4194-BDC0-186EC1E08177}" type="presOf" srcId="{19FC03DA-5F39-4463-849B-BA64B3248BEF}" destId="{9ACD59C8-D06E-4CE6-B9F5-4CC6680BE61C}" srcOrd="0" destOrd="0" presId="urn:microsoft.com/office/officeart/2005/8/layout/equation1"/>
    <dgm:cxn modelId="{A3831083-0CB0-43C2-B7F0-F92A12B85E72}" type="presParOf" srcId="{9ACD59C8-D06E-4CE6-B9F5-4CC6680BE61C}" destId="{A7B2D584-EF28-4C1C-8813-ED7A7D4679D9}" srcOrd="0" destOrd="0" presId="urn:microsoft.com/office/officeart/2005/8/layout/equation1"/>
    <dgm:cxn modelId="{E48D57D0-CD3C-4960-88CE-210A849620C9}" type="presParOf" srcId="{9ACD59C8-D06E-4CE6-B9F5-4CC6680BE61C}" destId="{9B858906-525C-484D-91F6-BCE90571693E}" srcOrd="1" destOrd="0" presId="urn:microsoft.com/office/officeart/2005/8/layout/equation1"/>
    <dgm:cxn modelId="{7644E0D2-E12D-47D0-A779-8909D249BC93}" type="presParOf" srcId="{9ACD59C8-D06E-4CE6-B9F5-4CC6680BE61C}" destId="{F851181E-6DAC-44F7-AFE1-55DD69341AFA}" srcOrd="2" destOrd="0" presId="urn:microsoft.com/office/officeart/2005/8/layout/equation1"/>
    <dgm:cxn modelId="{F09475C9-F55D-42A0-9878-F0AB34087E28}" type="presParOf" srcId="{9ACD59C8-D06E-4CE6-B9F5-4CC6680BE61C}" destId="{D507C192-B91E-402B-A12B-291A443B0887}" srcOrd="3" destOrd="0" presId="urn:microsoft.com/office/officeart/2005/8/layout/equation1"/>
    <dgm:cxn modelId="{E14EC4A5-DEC7-48F9-836B-C41F96E8956D}" type="presParOf" srcId="{9ACD59C8-D06E-4CE6-B9F5-4CC6680BE61C}" destId="{EF516002-A7D2-489A-A835-A9C410F74EF6}" srcOrd="4" destOrd="0" presId="urn:microsoft.com/office/officeart/2005/8/layout/equation1"/>
    <dgm:cxn modelId="{BD7E68AE-8BEB-4396-92A3-E2EC5747CCD1}" type="presParOf" srcId="{9ACD59C8-D06E-4CE6-B9F5-4CC6680BE61C}" destId="{97917AFA-44EB-4C01-8611-62E5F49AA3EF}" srcOrd="5" destOrd="0" presId="urn:microsoft.com/office/officeart/2005/8/layout/equation1"/>
    <dgm:cxn modelId="{08E0444A-05F7-48A8-AA0F-3B114A4D32CD}" type="presParOf" srcId="{9ACD59C8-D06E-4CE6-B9F5-4CC6680BE61C}" destId="{C5705CA9-1803-4069-A1BB-A783474AE49C}" srcOrd="6" destOrd="0" presId="urn:microsoft.com/office/officeart/2005/8/layout/equation1"/>
    <dgm:cxn modelId="{024E6274-72A0-47E2-A5A8-0DA43AC98BA7}" type="presParOf" srcId="{9ACD59C8-D06E-4CE6-B9F5-4CC6680BE61C}" destId="{D4B2F62E-39FB-4A45-B086-A8CCBD69B3E1}" srcOrd="7" destOrd="0" presId="urn:microsoft.com/office/officeart/2005/8/layout/equation1"/>
    <dgm:cxn modelId="{A839AC53-A6AA-4BB8-B8A0-4B3740081EEC}" type="presParOf" srcId="{9ACD59C8-D06E-4CE6-B9F5-4CC6680BE61C}" destId="{B3EBBE64-BC3A-4518-BDE6-0B5D33656F45}"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0CC724-2CCB-4A4E-A02B-65D33F388AAB}"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EDE68C4F-BD87-45CE-8B21-0E6A358A3D24}">
      <dgm:prSet phldrT="[Text]" custT="1"/>
      <dgm:spPr/>
      <dgm:t>
        <a:bodyPr/>
        <a:lstStyle/>
        <a:p>
          <a:r>
            <a:rPr lang="en-US" sz="2400" dirty="0"/>
            <a:t>Total Included Expenditures (Federal + State/Local)</a:t>
          </a:r>
        </a:p>
      </dgm:t>
    </dgm:pt>
    <dgm:pt modelId="{3BE77BA2-B7D5-4A48-84A3-6E33A7BC2355}" type="parTrans" cxnId="{C5835F6D-566A-4E97-96A4-B07D37193B4B}">
      <dgm:prSet/>
      <dgm:spPr/>
      <dgm:t>
        <a:bodyPr/>
        <a:lstStyle/>
        <a:p>
          <a:endParaRPr lang="en-US"/>
        </a:p>
      </dgm:t>
    </dgm:pt>
    <dgm:pt modelId="{85243204-64EF-4D68-88BA-F363DF234FD6}" type="sibTrans" cxnId="{C5835F6D-566A-4E97-96A4-B07D37193B4B}">
      <dgm:prSet/>
      <dgm:spPr>
        <a:solidFill>
          <a:schemeClr val="accent1"/>
        </a:solidFill>
      </dgm:spPr>
      <dgm:t>
        <a:bodyPr/>
        <a:lstStyle/>
        <a:p>
          <a:endParaRPr lang="en-US"/>
        </a:p>
      </dgm:t>
    </dgm:pt>
    <dgm:pt modelId="{AC95684B-9F01-4266-A34E-FB29A3063931}">
      <dgm:prSet phldrT="[Text]" custT="1"/>
      <dgm:spPr/>
      <dgm:t>
        <a:bodyPr/>
        <a:lstStyle/>
        <a:p>
          <a:r>
            <a:rPr lang="en-US" sz="2400" dirty="0"/>
            <a:t>Student Count</a:t>
          </a:r>
        </a:p>
      </dgm:t>
      <dgm:extLst>
        <a:ext uri="{E40237B7-FDA0-4F09-8148-C483321AD2D9}">
          <dgm14:cNvPr xmlns:dgm14="http://schemas.microsoft.com/office/drawing/2010/diagram" id="0" name="" descr="Total included expenditures (Federal plus State/local) divided by Student count."/>
        </a:ext>
      </dgm:extLst>
    </dgm:pt>
    <dgm:pt modelId="{E05D320C-4055-4CDE-AD43-CF8B22F9B8CC}" type="parTrans" cxnId="{8AB78193-8D58-4A06-BB3F-746FC7A1768E}">
      <dgm:prSet/>
      <dgm:spPr/>
      <dgm:t>
        <a:bodyPr/>
        <a:lstStyle/>
        <a:p>
          <a:endParaRPr lang="en-US"/>
        </a:p>
      </dgm:t>
    </dgm:pt>
    <dgm:pt modelId="{CD10A81C-39A5-4518-BEFC-D65DE74EC265}" type="sibTrans" cxnId="{8AB78193-8D58-4A06-BB3F-746FC7A1768E}">
      <dgm:prSet/>
      <dgm:spPr/>
      <dgm:t>
        <a:bodyPr/>
        <a:lstStyle/>
        <a:p>
          <a:endParaRPr lang="en-US"/>
        </a:p>
      </dgm:t>
    </dgm:pt>
    <dgm:pt modelId="{E30075B8-738B-49D3-A4D7-80B626121151}" type="pres">
      <dgm:prSet presAssocID="{720CC724-2CCB-4A4E-A02B-65D33F388AAB}" presName="linearFlow" presStyleCnt="0">
        <dgm:presLayoutVars>
          <dgm:dir/>
          <dgm:resizeHandles val="exact"/>
        </dgm:presLayoutVars>
      </dgm:prSet>
      <dgm:spPr/>
    </dgm:pt>
    <dgm:pt modelId="{E639D2F4-51CA-4BC1-AACE-921475E7F46F}" type="pres">
      <dgm:prSet presAssocID="{EDE68C4F-BD87-45CE-8B21-0E6A358A3D24}" presName="node" presStyleLbl="node1" presStyleIdx="0" presStyleCnt="2" custScaleX="56068" custScaleY="39872" custLinFactNeighborX="36306" custLinFactNeighborY="797">
        <dgm:presLayoutVars>
          <dgm:bulletEnabled val="1"/>
        </dgm:presLayoutVars>
      </dgm:prSet>
      <dgm:spPr>
        <a:prstGeom prst="rect">
          <a:avLst/>
        </a:prstGeom>
      </dgm:spPr>
    </dgm:pt>
    <dgm:pt modelId="{41CCD063-D6F7-4A0A-9A88-C3F79200601C}" type="pres">
      <dgm:prSet presAssocID="{85243204-64EF-4D68-88BA-F363DF234FD6}" presName="spacerL" presStyleCnt="0"/>
      <dgm:spPr/>
    </dgm:pt>
    <dgm:pt modelId="{9697B743-B9AB-45F2-A5F9-CF78D47BA08B}" type="pres">
      <dgm:prSet presAssocID="{85243204-64EF-4D68-88BA-F363DF234FD6}" presName="sibTrans" presStyleLbl="sibTrans2D1" presStyleIdx="0" presStyleCnt="1" custScaleX="43556" custScaleY="55149" custLinFactNeighborX="-10659" custLinFactNeighborY="-1785"/>
      <dgm:spPr>
        <a:prstGeom prst="mathDivide">
          <a:avLst/>
        </a:prstGeom>
      </dgm:spPr>
    </dgm:pt>
    <dgm:pt modelId="{BC94A77D-934D-4A8E-B5E0-95448AB3E7BF}" type="pres">
      <dgm:prSet presAssocID="{85243204-64EF-4D68-88BA-F363DF234FD6}" presName="spacerR" presStyleCnt="0"/>
      <dgm:spPr/>
    </dgm:pt>
    <dgm:pt modelId="{433CE8FA-C208-48FA-96D8-2ED386AB4BF7}" type="pres">
      <dgm:prSet presAssocID="{AC95684B-9F01-4266-A34E-FB29A3063931}" presName="node" presStyleLbl="node1" presStyleIdx="1" presStyleCnt="2" custScaleX="54337" custScaleY="38391" custLinFactNeighborX="-65587">
        <dgm:presLayoutVars>
          <dgm:bulletEnabled val="1"/>
        </dgm:presLayoutVars>
      </dgm:prSet>
      <dgm:spPr>
        <a:prstGeom prst="rect">
          <a:avLst/>
        </a:prstGeom>
      </dgm:spPr>
    </dgm:pt>
  </dgm:ptLst>
  <dgm:cxnLst>
    <dgm:cxn modelId="{F6F32513-C4A5-460A-915E-CFB86FF901A8}" type="presOf" srcId="{AC95684B-9F01-4266-A34E-FB29A3063931}" destId="{433CE8FA-C208-48FA-96D8-2ED386AB4BF7}" srcOrd="0" destOrd="0" presId="urn:microsoft.com/office/officeart/2005/8/layout/equation1"/>
    <dgm:cxn modelId="{C5835F6D-566A-4E97-96A4-B07D37193B4B}" srcId="{720CC724-2CCB-4A4E-A02B-65D33F388AAB}" destId="{EDE68C4F-BD87-45CE-8B21-0E6A358A3D24}" srcOrd="0" destOrd="0" parTransId="{3BE77BA2-B7D5-4A48-84A3-6E33A7BC2355}" sibTransId="{85243204-64EF-4D68-88BA-F363DF234FD6}"/>
    <dgm:cxn modelId="{8AB78193-8D58-4A06-BB3F-746FC7A1768E}" srcId="{720CC724-2CCB-4A4E-A02B-65D33F388AAB}" destId="{AC95684B-9F01-4266-A34E-FB29A3063931}" srcOrd="1" destOrd="0" parTransId="{E05D320C-4055-4CDE-AD43-CF8B22F9B8CC}" sibTransId="{CD10A81C-39A5-4518-BEFC-D65DE74EC265}"/>
    <dgm:cxn modelId="{C68C289A-28AD-422E-865E-077394C7B820}" type="presOf" srcId="{720CC724-2CCB-4A4E-A02B-65D33F388AAB}" destId="{E30075B8-738B-49D3-A4D7-80B626121151}" srcOrd="0" destOrd="0" presId="urn:microsoft.com/office/officeart/2005/8/layout/equation1"/>
    <dgm:cxn modelId="{E4FC0AC4-57D0-4C9B-A96F-C972B1286905}" type="presOf" srcId="{85243204-64EF-4D68-88BA-F363DF234FD6}" destId="{9697B743-B9AB-45F2-A5F9-CF78D47BA08B}" srcOrd="0" destOrd="0" presId="urn:microsoft.com/office/officeart/2005/8/layout/equation1"/>
    <dgm:cxn modelId="{18FAB1DC-A626-43E1-829C-265345E62944}" type="presOf" srcId="{EDE68C4F-BD87-45CE-8B21-0E6A358A3D24}" destId="{E639D2F4-51CA-4BC1-AACE-921475E7F46F}" srcOrd="0" destOrd="0" presId="urn:microsoft.com/office/officeart/2005/8/layout/equation1"/>
    <dgm:cxn modelId="{CB9D0693-06BD-4296-BC8F-7D5981E4B2E0}" type="presParOf" srcId="{E30075B8-738B-49D3-A4D7-80B626121151}" destId="{E639D2F4-51CA-4BC1-AACE-921475E7F46F}" srcOrd="0" destOrd="0" presId="urn:microsoft.com/office/officeart/2005/8/layout/equation1"/>
    <dgm:cxn modelId="{BB330155-4415-4E02-9ECF-2BA12DE4B92A}" type="presParOf" srcId="{E30075B8-738B-49D3-A4D7-80B626121151}" destId="{41CCD063-D6F7-4A0A-9A88-C3F79200601C}" srcOrd="1" destOrd="0" presId="urn:microsoft.com/office/officeart/2005/8/layout/equation1"/>
    <dgm:cxn modelId="{414CEB0C-8E7D-4277-AE6A-24EB182A7327}" type="presParOf" srcId="{E30075B8-738B-49D3-A4D7-80B626121151}" destId="{9697B743-B9AB-45F2-A5F9-CF78D47BA08B}" srcOrd="2" destOrd="0" presId="urn:microsoft.com/office/officeart/2005/8/layout/equation1"/>
    <dgm:cxn modelId="{74A7A4B1-9025-4419-90C3-4C693A49F03B}" type="presParOf" srcId="{E30075B8-738B-49D3-A4D7-80B626121151}" destId="{BC94A77D-934D-4A8E-B5E0-95448AB3E7BF}" srcOrd="3" destOrd="0" presId="urn:microsoft.com/office/officeart/2005/8/layout/equation1"/>
    <dgm:cxn modelId="{43403A80-B5BA-4A04-9C97-FF89134F9D07}" type="presParOf" srcId="{E30075B8-738B-49D3-A4D7-80B626121151}" destId="{433CE8FA-C208-48FA-96D8-2ED386AB4BF7}" srcOrd="4"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2E8663-4346-4FE7-ACA9-307FF3018844}"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8D4F5FC8-AB2E-408D-A61E-807B915454DE}">
      <dgm:prSet phldrT="[Text]"/>
      <dgm:spPr/>
      <dgm:t>
        <a:bodyPr/>
        <a:lstStyle/>
        <a:p>
          <a:r>
            <a:rPr lang="en-US" dirty="0"/>
            <a:t>School-Level Expenditures (Federal, State, &amp; Local) Filtered by NCES Function 1000</a:t>
          </a:r>
        </a:p>
      </dgm:t>
    </dgm:pt>
    <dgm:pt modelId="{A10D1D93-D3C2-42F6-A968-AA24C0B17943}" type="parTrans" cxnId="{0E29364D-ACA5-4D52-A1C5-F05A5B83BAD4}">
      <dgm:prSet/>
      <dgm:spPr/>
      <dgm:t>
        <a:bodyPr/>
        <a:lstStyle/>
        <a:p>
          <a:endParaRPr lang="en-US"/>
        </a:p>
      </dgm:t>
    </dgm:pt>
    <dgm:pt modelId="{9636F9A4-AC67-4A30-A28D-729D79045106}" type="sibTrans" cxnId="{0E29364D-ACA5-4D52-A1C5-F05A5B83BAD4}">
      <dgm:prSet/>
      <dgm:spPr>
        <a:solidFill>
          <a:schemeClr val="accent1"/>
        </a:solidFill>
      </dgm:spPr>
      <dgm:t>
        <a:bodyPr/>
        <a:lstStyle/>
        <a:p>
          <a:endParaRPr lang="en-US"/>
        </a:p>
      </dgm:t>
    </dgm:pt>
    <dgm:pt modelId="{C9118FA3-8DDB-4189-A371-A9FDC40E9F3B}">
      <dgm:prSet phldrT="[Text]"/>
      <dgm:spPr/>
      <dgm:t>
        <a:bodyPr/>
        <a:lstStyle/>
        <a:p>
          <a:r>
            <a:rPr lang="en-US" dirty="0"/>
            <a:t>School Share of Central-Level Expenditures (Federal, State, &amp; Local) Filtered by NCES Function 1000</a:t>
          </a:r>
        </a:p>
      </dgm:t>
    </dgm:pt>
    <dgm:pt modelId="{2B6453D9-4B0C-43F3-B5EC-4E8E85CB6887}" type="parTrans" cxnId="{9F10FC9F-23A3-4872-A603-1C4CA204FB92}">
      <dgm:prSet/>
      <dgm:spPr/>
      <dgm:t>
        <a:bodyPr/>
        <a:lstStyle/>
        <a:p>
          <a:endParaRPr lang="en-US"/>
        </a:p>
      </dgm:t>
    </dgm:pt>
    <dgm:pt modelId="{311E7561-7959-46FC-BFC3-7E1A23C664E1}" type="sibTrans" cxnId="{9F10FC9F-23A3-4872-A603-1C4CA204FB92}">
      <dgm:prSet/>
      <dgm:spPr>
        <a:solidFill>
          <a:schemeClr val="accent1"/>
        </a:solidFill>
      </dgm:spPr>
      <dgm:t>
        <a:bodyPr/>
        <a:lstStyle/>
        <a:p>
          <a:endParaRPr lang="en-US"/>
        </a:p>
      </dgm:t>
    </dgm:pt>
    <dgm:pt modelId="{D1D15C49-8359-40CB-81CD-FCC90D001E0A}">
      <dgm:prSet phldrT="[Text]"/>
      <dgm:spPr/>
      <dgm:t>
        <a:bodyPr/>
        <a:lstStyle/>
        <a:p>
          <a:r>
            <a:rPr lang="en-US" dirty="0"/>
            <a:t>Total School-Level Expenditures Filtered by NCES Function 1000</a:t>
          </a:r>
        </a:p>
      </dgm:t>
    </dgm:pt>
    <dgm:pt modelId="{42F2F443-B25D-4C1A-9180-CEDC38DE2F7F}" type="parTrans" cxnId="{FF34F07B-D4C1-4BB0-A2D9-D9994BC66CB0}">
      <dgm:prSet/>
      <dgm:spPr/>
      <dgm:t>
        <a:bodyPr/>
        <a:lstStyle/>
        <a:p>
          <a:endParaRPr lang="en-US"/>
        </a:p>
      </dgm:t>
    </dgm:pt>
    <dgm:pt modelId="{FAC88C18-3FFD-4A9D-A7B5-BFF89999EA72}" type="sibTrans" cxnId="{FF34F07B-D4C1-4BB0-A2D9-D9994BC66CB0}">
      <dgm:prSet/>
      <dgm:spPr/>
      <dgm:t>
        <a:bodyPr/>
        <a:lstStyle/>
        <a:p>
          <a:endParaRPr lang="en-US"/>
        </a:p>
      </dgm:t>
    </dgm:pt>
    <dgm:pt modelId="{863BD703-74D9-4D8B-AE6C-698B0D83FD70}" type="pres">
      <dgm:prSet presAssocID="{CD2E8663-4346-4FE7-ACA9-307FF3018844}" presName="linearFlow" presStyleCnt="0">
        <dgm:presLayoutVars>
          <dgm:dir/>
          <dgm:resizeHandles val="exact"/>
        </dgm:presLayoutVars>
      </dgm:prSet>
      <dgm:spPr/>
    </dgm:pt>
    <dgm:pt modelId="{AB0BB062-46BF-4F97-B0B4-E1AB9C63050B}" type="pres">
      <dgm:prSet presAssocID="{8D4F5FC8-AB2E-408D-A61E-807B915454DE}" presName="node" presStyleLbl="node1" presStyleIdx="0" presStyleCnt="3">
        <dgm:presLayoutVars>
          <dgm:bulletEnabled val="1"/>
        </dgm:presLayoutVars>
      </dgm:prSet>
      <dgm:spPr>
        <a:prstGeom prst="rect">
          <a:avLst/>
        </a:prstGeom>
      </dgm:spPr>
    </dgm:pt>
    <dgm:pt modelId="{561D5B94-C5C2-4E84-A5C3-544C7334309C}" type="pres">
      <dgm:prSet presAssocID="{9636F9A4-AC67-4A30-A28D-729D79045106}" presName="spacerL" presStyleCnt="0"/>
      <dgm:spPr/>
    </dgm:pt>
    <dgm:pt modelId="{40940BA7-11C8-42EB-BEB5-561E693DD81B}" type="pres">
      <dgm:prSet presAssocID="{9636F9A4-AC67-4A30-A28D-729D79045106}" presName="sibTrans" presStyleLbl="sibTrans2D1" presStyleIdx="0" presStyleCnt="2"/>
      <dgm:spPr/>
    </dgm:pt>
    <dgm:pt modelId="{85496ED0-5D76-4002-AD7F-8332C356F8E8}" type="pres">
      <dgm:prSet presAssocID="{9636F9A4-AC67-4A30-A28D-729D79045106}" presName="spacerR" presStyleCnt="0"/>
      <dgm:spPr/>
    </dgm:pt>
    <dgm:pt modelId="{8BD6C07C-FE52-447D-A400-8F6FC9B4A586}" type="pres">
      <dgm:prSet presAssocID="{C9118FA3-8DDB-4189-A371-A9FDC40E9F3B}" presName="node" presStyleLbl="node1" presStyleIdx="1" presStyleCnt="3">
        <dgm:presLayoutVars>
          <dgm:bulletEnabled val="1"/>
        </dgm:presLayoutVars>
      </dgm:prSet>
      <dgm:spPr>
        <a:prstGeom prst="rect">
          <a:avLst/>
        </a:prstGeom>
      </dgm:spPr>
    </dgm:pt>
    <dgm:pt modelId="{EE7CC86D-965E-498A-AAD1-238B8AA527DB}" type="pres">
      <dgm:prSet presAssocID="{311E7561-7959-46FC-BFC3-7E1A23C664E1}" presName="spacerL" presStyleCnt="0"/>
      <dgm:spPr/>
    </dgm:pt>
    <dgm:pt modelId="{5437B8A6-DCE5-4818-992A-9AFFCF165E26}" type="pres">
      <dgm:prSet presAssocID="{311E7561-7959-46FC-BFC3-7E1A23C664E1}" presName="sibTrans" presStyleLbl="sibTrans2D1" presStyleIdx="1" presStyleCnt="2"/>
      <dgm:spPr/>
    </dgm:pt>
    <dgm:pt modelId="{3D6837B3-08C4-45EE-9D6E-D41F4A56478E}" type="pres">
      <dgm:prSet presAssocID="{311E7561-7959-46FC-BFC3-7E1A23C664E1}" presName="spacerR" presStyleCnt="0"/>
      <dgm:spPr/>
    </dgm:pt>
    <dgm:pt modelId="{E2671B8C-5946-4AA3-9300-41D7D7FE2152}" type="pres">
      <dgm:prSet presAssocID="{D1D15C49-8359-40CB-81CD-FCC90D001E0A}" presName="node" presStyleLbl="node1" presStyleIdx="2" presStyleCnt="3">
        <dgm:presLayoutVars>
          <dgm:bulletEnabled val="1"/>
        </dgm:presLayoutVars>
      </dgm:prSet>
      <dgm:spPr>
        <a:prstGeom prst="rect">
          <a:avLst/>
        </a:prstGeom>
      </dgm:spPr>
    </dgm:pt>
  </dgm:ptLst>
  <dgm:cxnLst>
    <dgm:cxn modelId="{EB655404-D26E-40BA-80E7-2299166B027D}" type="presOf" srcId="{CD2E8663-4346-4FE7-ACA9-307FF3018844}" destId="{863BD703-74D9-4D8B-AE6C-698B0D83FD70}" srcOrd="0" destOrd="0" presId="urn:microsoft.com/office/officeart/2005/8/layout/equation1"/>
    <dgm:cxn modelId="{01429413-D151-4471-9B8B-DD8E6229EC32}" type="presOf" srcId="{311E7561-7959-46FC-BFC3-7E1A23C664E1}" destId="{5437B8A6-DCE5-4818-992A-9AFFCF165E26}" srcOrd="0" destOrd="0" presId="urn:microsoft.com/office/officeart/2005/8/layout/equation1"/>
    <dgm:cxn modelId="{8BC10F24-8348-464B-88BC-713E2D76A00A}" type="presOf" srcId="{9636F9A4-AC67-4A30-A28D-729D79045106}" destId="{40940BA7-11C8-42EB-BEB5-561E693DD81B}" srcOrd="0" destOrd="0" presId="urn:microsoft.com/office/officeart/2005/8/layout/equation1"/>
    <dgm:cxn modelId="{0E29364D-ACA5-4D52-A1C5-F05A5B83BAD4}" srcId="{CD2E8663-4346-4FE7-ACA9-307FF3018844}" destId="{8D4F5FC8-AB2E-408D-A61E-807B915454DE}" srcOrd="0" destOrd="0" parTransId="{A10D1D93-D3C2-42F6-A968-AA24C0B17943}" sibTransId="{9636F9A4-AC67-4A30-A28D-729D79045106}"/>
    <dgm:cxn modelId="{FF34F07B-D4C1-4BB0-A2D9-D9994BC66CB0}" srcId="{CD2E8663-4346-4FE7-ACA9-307FF3018844}" destId="{D1D15C49-8359-40CB-81CD-FCC90D001E0A}" srcOrd="2" destOrd="0" parTransId="{42F2F443-B25D-4C1A-9180-CEDC38DE2F7F}" sibTransId="{FAC88C18-3FFD-4A9D-A7B5-BFF89999EA72}"/>
    <dgm:cxn modelId="{9F10FC9F-23A3-4872-A603-1C4CA204FB92}" srcId="{CD2E8663-4346-4FE7-ACA9-307FF3018844}" destId="{C9118FA3-8DDB-4189-A371-A9FDC40E9F3B}" srcOrd="1" destOrd="0" parTransId="{2B6453D9-4B0C-43F3-B5EC-4E8E85CB6887}" sibTransId="{311E7561-7959-46FC-BFC3-7E1A23C664E1}"/>
    <dgm:cxn modelId="{2EE4F4BE-30B0-4963-8E63-52838C074770}" type="presOf" srcId="{C9118FA3-8DDB-4189-A371-A9FDC40E9F3B}" destId="{8BD6C07C-FE52-447D-A400-8F6FC9B4A586}" srcOrd="0" destOrd="0" presId="urn:microsoft.com/office/officeart/2005/8/layout/equation1"/>
    <dgm:cxn modelId="{D15F21C9-4EDF-47EC-911A-B51F361B2F31}" type="presOf" srcId="{D1D15C49-8359-40CB-81CD-FCC90D001E0A}" destId="{E2671B8C-5946-4AA3-9300-41D7D7FE2152}" srcOrd="0" destOrd="0" presId="urn:microsoft.com/office/officeart/2005/8/layout/equation1"/>
    <dgm:cxn modelId="{362792E4-81FC-4DFD-BEBB-04451CF47EF8}" type="presOf" srcId="{8D4F5FC8-AB2E-408D-A61E-807B915454DE}" destId="{AB0BB062-46BF-4F97-B0B4-E1AB9C63050B}" srcOrd="0" destOrd="0" presId="urn:microsoft.com/office/officeart/2005/8/layout/equation1"/>
    <dgm:cxn modelId="{64C1C1B9-F45F-4E79-B00E-1B45D8874EBB}" type="presParOf" srcId="{863BD703-74D9-4D8B-AE6C-698B0D83FD70}" destId="{AB0BB062-46BF-4F97-B0B4-E1AB9C63050B}" srcOrd="0" destOrd="0" presId="urn:microsoft.com/office/officeart/2005/8/layout/equation1"/>
    <dgm:cxn modelId="{E808B853-ECC4-4FE4-900D-0628EEBD2B5F}" type="presParOf" srcId="{863BD703-74D9-4D8B-AE6C-698B0D83FD70}" destId="{561D5B94-C5C2-4E84-A5C3-544C7334309C}" srcOrd="1" destOrd="0" presId="urn:microsoft.com/office/officeart/2005/8/layout/equation1"/>
    <dgm:cxn modelId="{87605438-3274-404A-B3B7-AD457CCE7BD6}" type="presParOf" srcId="{863BD703-74D9-4D8B-AE6C-698B0D83FD70}" destId="{40940BA7-11C8-42EB-BEB5-561E693DD81B}" srcOrd="2" destOrd="0" presId="urn:microsoft.com/office/officeart/2005/8/layout/equation1"/>
    <dgm:cxn modelId="{75D170E3-1E3D-4012-ABB6-6ACB6AE8A922}" type="presParOf" srcId="{863BD703-74D9-4D8B-AE6C-698B0D83FD70}" destId="{85496ED0-5D76-4002-AD7F-8332C356F8E8}" srcOrd="3" destOrd="0" presId="urn:microsoft.com/office/officeart/2005/8/layout/equation1"/>
    <dgm:cxn modelId="{3599BB87-07A5-4FD8-BB1C-323ACE792FC8}" type="presParOf" srcId="{863BD703-74D9-4D8B-AE6C-698B0D83FD70}" destId="{8BD6C07C-FE52-447D-A400-8F6FC9B4A586}" srcOrd="4" destOrd="0" presId="urn:microsoft.com/office/officeart/2005/8/layout/equation1"/>
    <dgm:cxn modelId="{5455D8F0-BBAA-494F-888B-07F5A63D28F8}" type="presParOf" srcId="{863BD703-74D9-4D8B-AE6C-698B0D83FD70}" destId="{EE7CC86D-965E-498A-AAD1-238B8AA527DB}" srcOrd="5" destOrd="0" presId="urn:microsoft.com/office/officeart/2005/8/layout/equation1"/>
    <dgm:cxn modelId="{AF3944F9-FF2D-497A-B98A-16201DD7727C}" type="presParOf" srcId="{863BD703-74D9-4D8B-AE6C-698B0D83FD70}" destId="{5437B8A6-DCE5-4818-992A-9AFFCF165E26}" srcOrd="6" destOrd="0" presId="urn:microsoft.com/office/officeart/2005/8/layout/equation1"/>
    <dgm:cxn modelId="{508A4165-8AA9-46FD-9711-644F179A7496}" type="presParOf" srcId="{863BD703-74D9-4D8B-AE6C-698B0D83FD70}" destId="{3D6837B3-08C4-45EE-9D6E-D41F4A56478E}" srcOrd="7" destOrd="0" presId="urn:microsoft.com/office/officeart/2005/8/layout/equation1"/>
    <dgm:cxn modelId="{9C694909-56FF-459B-A739-ADFF9E320168}" type="presParOf" srcId="{863BD703-74D9-4D8B-AE6C-698B0D83FD70}" destId="{E2671B8C-5946-4AA3-9300-41D7D7FE2152}"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399F89-F6C3-42C9-8D63-B7EDBBD0FDD3}"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4224345F-5B45-4FC1-A9F5-D458B76F93C1}">
      <dgm:prSet phldrT="[Text]" custT="1"/>
      <dgm:spPr/>
      <dgm:t>
        <a:bodyPr/>
        <a:lstStyle/>
        <a:p>
          <a:r>
            <a:rPr lang="en-US" sz="2400" dirty="0"/>
            <a:t>School-Level Expenditures (Federal, State, &amp; Local) Filtered by SACS Functions 1000, 1110, 1120, 1130, and 1190</a:t>
          </a:r>
        </a:p>
      </dgm:t>
    </dgm:pt>
    <dgm:pt modelId="{505D944A-B01B-4072-8968-FED43BFA5EFE}" type="parTrans" cxnId="{0CFFD927-350B-44C3-9543-E125C2FF128E}">
      <dgm:prSet/>
      <dgm:spPr/>
      <dgm:t>
        <a:bodyPr/>
        <a:lstStyle/>
        <a:p>
          <a:endParaRPr lang="en-US"/>
        </a:p>
      </dgm:t>
    </dgm:pt>
    <dgm:pt modelId="{930CB6B2-51C7-4614-9D8E-5757258BDA2A}" type="sibTrans" cxnId="{0CFFD927-350B-44C3-9543-E125C2FF128E}">
      <dgm:prSet/>
      <dgm:spPr>
        <a:solidFill>
          <a:schemeClr val="accent1"/>
        </a:solidFill>
      </dgm:spPr>
      <dgm:t>
        <a:bodyPr/>
        <a:lstStyle/>
        <a:p>
          <a:endParaRPr lang="en-US"/>
        </a:p>
      </dgm:t>
    </dgm:pt>
    <dgm:pt modelId="{FFEBE572-5A08-4678-BE00-64B77CF35820}">
      <dgm:prSet phldrT="[Text]" custT="1"/>
      <dgm:spPr/>
      <dgm:t>
        <a:bodyPr/>
        <a:lstStyle/>
        <a:p>
          <a:r>
            <a:rPr lang="en-US" sz="2400" dirty="0"/>
            <a:t>School Share of Central-Level Expenditures (Federal, State, &amp; Local) Filtered by SACS Functions 1000, 1110, 1120, 1130, and 1190</a:t>
          </a:r>
        </a:p>
      </dgm:t>
    </dgm:pt>
    <dgm:pt modelId="{3BB8D0A1-854E-47E3-9C5E-04B859921829}" type="parTrans" cxnId="{577CBF71-C44C-4943-AD0F-6FD6E1E4A37F}">
      <dgm:prSet/>
      <dgm:spPr/>
      <dgm:t>
        <a:bodyPr/>
        <a:lstStyle/>
        <a:p>
          <a:endParaRPr lang="en-US"/>
        </a:p>
      </dgm:t>
    </dgm:pt>
    <dgm:pt modelId="{59958722-88D9-4F50-9820-B93CF93A6BAD}" type="sibTrans" cxnId="{577CBF71-C44C-4943-AD0F-6FD6E1E4A37F}">
      <dgm:prSet/>
      <dgm:spPr>
        <a:solidFill>
          <a:schemeClr val="accent1"/>
        </a:solidFill>
      </dgm:spPr>
      <dgm:t>
        <a:bodyPr/>
        <a:lstStyle/>
        <a:p>
          <a:endParaRPr lang="en-US"/>
        </a:p>
      </dgm:t>
    </dgm:pt>
    <dgm:pt modelId="{C3B13E26-3CEB-44DE-8661-40D9B6AD4A14}">
      <dgm:prSet phldrT="[Text]"/>
      <dgm:spPr/>
      <dgm:t>
        <a:bodyPr/>
        <a:lstStyle/>
        <a:p>
          <a:r>
            <a:rPr lang="en-US" dirty="0"/>
            <a:t>Total School-Level Expenditures Filtered by SACS Functions 1000, 1110, 1120, 1130, and 1190</a:t>
          </a:r>
        </a:p>
      </dgm:t>
    </dgm:pt>
    <dgm:pt modelId="{1E98F651-1E19-4A12-AC2C-4BCF1E3B4C53}" type="parTrans" cxnId="{79A785C4-C37F-4C7E-A8CF-E083F0BD711B}">
      <dgm:prSet/>
      <dgm:spPr/>
      <dgm:t>
        <a:bodyPr/>
        <a:lstStyle/>
        <a:p>
          <a:endParaRPr lang="en-US"/>
        </a:p>
      </dgm:t>
    </dgm:pt>
    <dgm:pt modelId="{CE12F5FA-07D9-4039-9130-1E9F6A00550D}" type="sibTrans" cxnId="{79A785C4-C37F-4C7E-A8CF-E083F0BD711B}">
      <dgm:prSet/>
      <dgm:spPr/>
      <dgm:t>
        <a:bodyPr/>
        <a:lstStyle/>
        <a:p>
          <a:endParaRPr lang="en-US"/>
        </a:p>
      </dgm:t>
    </dgm:pt>
    <dgm:pt modelId="{331CF933-F11C-4C23-AAEC-E19547FF6EB8}" type="pres">
      <dgm:prSet presAssocID="{E6399F89-F6C3-42C9-8D63-B7EDBBD0FDD3}" presName="linearFlow" presStyleCnt="0">
        <dgm:presLayoutVars>
          <dgm:dir/>
          <dgm:resizeHandles val="exact"/>
        </dgm:presLayoutVars>
      </dgm:prSet>
      <dgm:spPr/>
    </dgm:pt>
    <dgm:pt modelId="{A16577AF-C8EC-452A-A118-CFC77107D69B}" type="pres">
      <dgm:prSet presAssocID="{4224345F-5B45-4FC1-A9F5-D458B76F93C1}" presName="node" presStyleLbl="node1" presStyleIdx="0" presStyleCnt="3">
        <dgm:presLayoutVars>
          <dgm:bulletEnabled val="1"/>
        </dgm:presLayoutVars>
      </dgm:prSet>
      <dgm:spPr>
        <a:prstGeom prst="rect">
          <a:avLst/>
        </a:prstGeom>
      </dgm:spPr>
    </dgm:pt>
    <dgm:pt modelId="{CB52C8A2-C91C-42FA-8136-8838B9A4A3C7}" type="pres">
      <dgm:prSet presAssocID="{930CB6B2-51C7-4614-9D8E-5757258BDA2A}" presName="spacerL" presStyleCnt="0"/>
      <dgm:spPr/>
    </dgm:pt>
    <dgm:pt modelId="{FF93BEED-8B2B-4FA9-9E98-6A2E752C58B8}" type="pres">
      <dgm:prSet presAssocID="{930CB6B2-51C7-4614-9D8E-5757258BDA2A}" presName="sibTrans" presStyleLbl="sibTrans2D1" presStyleIdx="0" presStyleCnt="2"/>
      <dgm:spPr/>
    </dgm:pt>
    <dgm:pt modelId="{7B690D87-7FB1-4790-81E8-91078931262F}" type="pres">
      <dgm:prSet presAssocID="{930CB6B2-51C7-4614-9D8E-5757258BDA2A}" presName="spacerR" presStyleCnt="0"/>
      <dgm:spPr/>
    </dgm:pt>
    <dgm:pt modelId="{D5FAF9EE-2280-4526-9FA2-BDA271B32A25}" type="pres">
      <dgm:prSet presAssocID="{FFEBE572-5A08-4678-BE00-64B77CF35820}" presName="node" presStyleLbl="node1" presStyleIdx="1" presStyleCnt="3">
        <dgm:presLayoutVars>
          <dgm:bulletEnabled val="1"/>
        </dgm:presLayoutVars>
      </dgm:prSet>
      <dgm:spPr>
        <a:prstGeom prst="rect">
          <a:avLst/>
        </a:prstGeom>
      </dgm:spPr>
    </dgm:pt>
    <dgm:pt modelId="{314B86C9-0DBE-49D8-953D-E89D69D025D3}" type="pres">
      <dgm:prSet presAssocID="{59958722-88D9-4F50-9820-B93CF93A6BAD}" presName="spacerL" presStyleCnt="0"/>
      <dgm:spPr/>
    </dgm:pt>
    <dgm:pt modelId="{DE6AEC7A-32B6-439A-89CE-A60BA7F64476}" type="pres">
      <dgm:prSet presAssocID="{59958722-88D9-4F50-9820-B93CF93A6BAD}" presName="sibTrans" presStyleLbl="sibTrans2D1" presStyleIdx="1" presStyleCnt="2"/>
      <dgm:spPr/>
    </dgm:pt>
    <dgm:pt modelId="{7BB4FB3C-7E71-47B5-BB2C-86491DA63225}" type="pres">
      <dgm:prSet presAssocID="{59958722-88D9-4F50-9820-B93CF93A6BAD}" presName="spacerR" presStyleCnt="0"/>
      <dgm:spPr/>
    </dgm:pt>
    <dgm:pt modelId="{E567CF7E-489A-4E6B-9A1E-6AE33FB5FD9D}" type="pres">
      <dgm:prSet presAssocID="{C3B13E26-3CEB-44DE-8661-40D9B6AD4A14}" presName="node" presStyleLbl="node1" presStyleIdx="2" presStyleCnt="3">
        <dgm:presLayoutVars>
          <dgm:bulletEnabled val="1"/>
        </dgm:presLayoutVars>
      </dgm:prSet>
      <dgm:spPr>
        <a:prstGeom prst="rect">
          <a:avLst/>
        </a:prstGeom>
      </dgm:spPr>
    </dgm:pt>
  </dgm:ptLst>
  <dgm:cxnLst>
    <dgm:cxn modelId="{CC2F6103-D9BA-41CD-9252-A20B0C4F7660}" type="presOf" srcId="{C3B13E26-3CEB-44DE-8661-40D9B6AD4A14}" destId="{E567CF7E-489A-4E6B-9A1E-6AE33FB5FD9D}" srcOrd="0" destOrd="0" presId="urn:microsoft.com/office/officeart/2005/8/layout/equation1"/>
    <dgm:cxn modelId="{AA682006-18D8-449E-ABD6-FDC9558948B7}" type="presOf" srcId="{E6399F89-F6C3-42C9-8D63-B7EDBBD0FDD3}" destId="{331CF933-F11C-4C23-AAEC-E19547FF6EB8}" srcOrd="0" destOrd="0" presId="urn:microsoft.com/office/officeart/2005/8/layout/equation1"/>
    <dgm:cxn modelId="{1E2B0D24-7EBD-4D36-9183-996B0D00A8B1}" type="presOf" srcId="{FFEBE572-5A08-4678-BE00-64B77CF35820}" destId="{D5FAF9EE-2280-4526-9FA2-BDA271B32A25}" srcOrd="0" destOrd="0" presId="urn:microsoft.com/office/officeart/2005/8/layout/equation1"/>
    <dgm:cxn modelId="{0CFFD927-350B-44C3-9543-E125C2FF128E}" srcId="{E6399F89-F6C3-42C9-8D63-B7EDBBD0FDD3}" destId="{4224345F-5B45-4FC1-A9F5-D458B76F93C1}" srcOrd="0" destOrd="0" parTransId="{505D944A-B01B-4072-8968-FED43BFA5EFE}" sibTransId="{930CB6B2-51C7-4614-9D8E-5757258BDA2A}"/>
    <dgm:cxn modelId="{77388F30-A63B-4583-971B-AE91EC31EF5A}" type="presOf" srcId="{4224345F-5B45-4FC1-A9F5-D458B76F93C1}" destId="{A16577AF-C8EC-452A-A118-CFC77107D69B}" srcOrd="0" destOrd="0" presId="urn:microsoft.com/office/officeart/2005/8/layout/equation1"/>
    <dgm:cxn modelId="{235F7E33-9606-4083-8415-FCCA460315AE}" type="presOf" srcId="{59958722-88D9-4F50-9820-B93CF93A6BAD}" destId="{DE6AEC7A-32B6-439A-89CE-A60BA7F64476}" srcOrd="0" destOrd="0" presId="urn:microsoft.com/office/officeart/2005/8/layout/equation1"/>
    <dgm:cxn modelId="{577CBF71-C44C-4943-AD0F-6FD6E1E4A37F}" srcId="{E6399F89-F6C3-42C9-8D63-B7EDBBD0FDD3}" destId="{FFEBE572-5A08-4678-BE00-64B77CF35820}" srcOrd="1" destOrd="0" parTransId="{3BB8D0A1-854E-47E3-9C5E-04B859921829}" sibTransId="{59958722-88D9-4F50-9820-B93CF93A6BAD}"/>
    <dgm:cxn modelId="{79A785C4-C37F-4C7E-A8CF-E083F0BD711B}" srcId="{E6399F89-F6C3-42C9-8D63-B7EDBBD0FDD3}" destId="{C3B13E26-3CEB-44DE-8661-40D9B6AD4A14}" srcOrd="2" destOrd="0" parTransId="{1E98F651-1E19-4A12-AC2C-4BCF1E3B4C53}" sibTransId="{CE12F5FA-07D9-4039-9130-1E9F6A00550D}"/>
    <dgm:cxn modelId="{8A6B82FA-74B4-4A7C-8DB6-9B94A1E9088C}" type="presOf" srcId="{930CB6B2-51C7-4614-9D8E-5757258BDA2A}" destId="{FF93BEED-8B2B-4FA9-9E98-6A2E752C58B8}" srcOrd="0" destOrd="0" presId="urn:microsoft.com/office/officeart/2005/8/layout/equation1"/>
    <dgm:cxn modelId="{0747287F-9077-451D-BDEB-0843641E2351}" type="presParOf" srcId="{331CF933-F11C-4C23-AAEC-E19547FF6EB8}" destId="{A16577AF-C8EC-452A-A118-CFC77107D69B}" srcOrd="0" destOrd="0" presId="urn:microsoft.com/office/officeart/2005/8/layout/equation1"/>
    <dgm:cxn modelId="{E68880F4-0ADD-4902-B8B2-E3CEBC4F5EF9}" type="presParOf" srcId="{331CF933-F11C-4C23-AAEC-E19547FF6EB8}" destId="{CB52C8A2-C91C-42FA-8136-8838B9A4A3C7}" srcOrd="1" destOrd="0" presId="urn:microsoft.com/office/officeart/2005/8/layout/equation1"/>
    <dgm:cxn modelId="{469025FA-FE6A-491D-8C0E-6F31687363A3}" type="presParOf" srcId="{331CF933-F11C-4C23-AAEC-E19547FF6EB8}" destId="{FF93BEED-8B2B-4FA9-9E98-6A2E752C58B8}" srcOrd="2" destOrd="0" presId="urn:microsoft.com/office/officeart/2005/8/layout/equation1"/>
    <dgm:cxn modelId="{C0D8FC09-AA09-464A-BD6C-7FEA863ADC02}" type="presParOf" srcId="{331CF933-F11C-4C23-AAEC-E19547FF6EB8}" destId="{7B690D87-7FB1-4790-81E8-91078931262F}" srcOrd="3" destOrd="0" presId="urn:microsoft.com/office/officeart/2005/8/layout/equation1"/>
    <dgm:cxn modelId="{72ED5339-FB7D-4A55-B8A6-E5DA53108B8F}" type="presParOf" srcId="{331CF933-F11C-4C23-AAEC-E19547FF6EB8}" destId="{D5FAF9EE-2280-4526-9FA2-BDA271B32A25}" srcOrd="4" destOrd="0" presId="urn:microsoft.com/office/officeart/2005/8/layout/equation1"/>
    <dgm:cxn modelId="{CA9019EC-F01F-4FFD-9F15-B8EC25BD3B34}" type="presParOf" srcId="{331CF933-F11C-4C23-AAEC-E19547FF6EB8}" destId="{314B86C9-0DBE-49D8-953D-E89D69D025D3}" srcOrd="5" destOrd="0" presId="urn:microsoft.com/office/officeart/2005/8/layout/equation1"/>
    <dgm:cxn modelId="{5A6E989A-C8B0-424B-9E39-B67C5642FE07}" type="presParOf" srcId="{331CF933-F11C-4C23-AAEC-E19547FF6EB8}" destId="{DE6AEC7A-32B6-439A-89CE-A60BA7F64476}" srcOrd="6" destOrd="0" presId="urn:microsoft.com/office/officeart/2005/8/layout/equation1"/>
    <dgm:cxn modelId="{AF3AB263-90B8-478B-BBEC-B63EA854F252}" type="presParOf" srcId="{331CF933-F11C-4C23-AAEC-E19547FF6EB8}" destId="{7BB4FB3C-7E71-47B5-BB2C-86491DA63225}" srcOrd="7" destOrd="0" presId="urn:microsoft.com/office/officeart/2005/8/layout/equation1"/>
    <dgm:cxn modelId="{1BAEE37A-C919-4933-8A96-6929C78E929F}" type="presParOf" srcId="{331CF933-F11C-4C23-AAEC-E19547FF6EB8}" destId="{E567CF7E-489A-4E6B-9A1E-6AE33FB5FD9D}"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2D584-EF28-4C1C-8813-ED7A7D4679D9}">
      <dsp:nvSpPr>
        <dsp:cNvPr id="0" name=""/>
        <dsp:cNvSpPr/>
      </dsp:nvSpPr>
      <dsp:spPr>
        <a:xfrm>
          <a:off x="2029790" y="607437"/>
          <a:ext cx="2913260" cy="14615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School-Level Expenditures (Federal + State/Local)</a:t>
          </a:r>
          <a:endParaRPr lang="en-US" sz="2400" kern="1200" dirty="0">
            <a:latin typeface="Arial" panose="020B0604020202020204" pitchFamily="34" charset="0"/>
            <a:cs typeface="Arial" panose="020B0604020202020204" pitchFamily="34" charset="0"/>
          </a:endParaRPr>
        </a:p>
      </dsp:txBody>
      <dsp:txXfrm>
        <a:off x="2029790" y="607437"/>
        <a:ext cx="2913260" cy="1461581"/>
      </dsp:txXfrm>
    </dsp:sp>
    <dsp:sp modelId="{F851181E-6DAC-44F7-AFE1-55DD69341AFA}">
      <dsp:nvSpPr>
        <dsp:cNvPr id="0" name=""/>
        <dsp:cNvSpPr/>
      </dsp:nvSpPr>
      <dsp:spPr>
        <a:xfrm>
          <a:off x="5452518" y="737322"/>
          <a:ext cx="982163" cy="1053379"/>
        </a:xfrm>
        <a:prstGeom prst="mathPlus">
          <a:avLst/>
        </a:prstGeom>
        <a:solidFill>
          <a:schemeClr val="accent1"/>
        </a:solidFill>
        <a:ln>
          <a:solidFill>
            <a:schemeClr val="accent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582704" y="1148509"/>
        <a:ext cx="721791" cy="231005"/>
      </dsp:txXfrm>
    </dsp:sp>
    <dsp:sp modelId="{EF516002-A7D2-489A-A835-A9C410F74EF6}">
      <dsp:nvSpPr>
        <dsp:cNvPr id="0" name=""/>
        <dsp:cNvSpPr/>
      </dsp:nvSpPr>
      <dsp:spPr>
        <a:xfrm>
          <a:off x="6928554" y="581504"/>
          <a:ext cx="3014904" cy="15514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Arial" panose="020B0604020202020204" pitchFamily="34" charset="0"/>
              <a:cs typeface="Arial" panose="020B0604020202020204" pitchFamily="34" charset="0"/>
            </a:rPr>
            <a:t>School Share of Central-Level Expenditures (Federal + State/Local)</a:t>
          </a:r>
          <a:endParaRPr lang="en-US" sz="2400" kern="1200" dirty="0">
            <a:latin typeface="Arial" panose="020B0604020202020204" pitchFamily="34" charset="0"/>
            <a:cs typeface="Arial" panose="020B0604020202020204" pitchFamily="34" charset="0"/>
          </a:endParaRPr>
        </a:p>
      </dsp:txBody>
      <dsp:txXfrm>
        <a:off x="6928554" y="581504"/>
        <a:ext cx="3014904" cy="1551498"/>
      </dsp:txXfrm>
    </dsp:sp>
    <dsp:sp modelId="{C5705CA9-1803-4069-A1BB-A783474AE49C}">
      <dsp:nvSpPr>
        <dsp:cNvPr id="0" name=""/>
        <dsp:cNvSpPr/>
      </dsp:nvSpPr>
      <dsp:spPr>
        <a:xfrm flipV="1">
          <a:off x="4824715" y="2865385"/>
          <a:ext cx="2237767" cy="473655"/>
        </a:xfrm>
        <a:prstGeom prst="mathDivide">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rot="10800000">
        <a:off x="5121331" y="3046511"/>
        <a:ext cx="1644535" cy="111403"/>
      </dsp:txXfrm>
    </dsp:sp>
    <dsp:sp modelId="{B3EBBE64-BC3A-4518-BDE6-0B5D33656F45}">
      <dsp:nvSpPr>
        <dsp:cNvPr id="0" name=""/>
        <dsp:cNvSpPr/>
      </dsp:nvSpPr>
      <dsp:spPr>
        <a:xfrm>
          <a:off x="4617418" y="3659652"/>
          <a:ext cx="2652363" cy="8090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Student Count</a:t>
          </a:r>
        </a:p>
      </dsp:txBody>
      <dsp:txXfrm>
        <a:off x="4617418" y="3659652"/>
        <a:ext cx="2652363" cy="809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39D2F4-51CA-4BC1-AACE-921475E7F46F}">
      <dsp:nvSpPr>
        <dsp:cNvPr id="0" name=""/>
        <dsp:cNvSpPr/>
      </dsp:nvSpPr>
      <dsp:spPr>
        <a:xfrm>
          <a:off x="231494" y="1010777"/>
          <a:ext cx="4386868" cy="3119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Total Included Expenditures (Federal + State/Local)</a:t>
          </a:r>
        </a:p>
      </dsp:txBody>
      <dsp:txXfrm>
        <a:off x="231494" y="1010777"/>
        <a:ext cx="4386868" cy="3119661"/>
      </dsp:txXfrm>
    </dsp:sp>
    <dsp:sp modelId="{9697B743-B9AB-45F2-A5F9-CF78D47BA08B}">
      <dsp:nvSpPr>
        <dsp:cNvPr id="0" name=""/>
        <dsp:cNvSpPr/>
      </dsp:nvSpPr>
      <dsp:spPr>
        <a:xfrm>
          <a:off x="4955306" y="1175906"/>
          <a:ext cx="1976584" cy="2502678"/>
        </a:xfrm>
        <a:prstGeom prst="mathDivide">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endParaRPr lang="en-US" sz="4400" kern="1200"/>
        </a:p>
      </dsp:txBody>
      <dsp:txXfrm>
        <a:off x="5217302" y="2132930"/>
        <a:ext cx="1452592" cy="588630"/>
      </dsp:txXfrm>
    </dsp:sp>
    <dsp:sp modelId="{433CE8FA-C208-48FA-96D8-2ED386AB4BF7}">
      <dsp:nvSpPr>
        <dsp:cNvPr id="0" name=""/>
        <dsp:cNvSpPr/>
      </dsp:nvSpPr>
      <dsp:spPr>
        <a:xfrm>
          <a:off x="7218245" y="1006357"/>
          <a:ext cx="4251431" cy="30037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Student Count</a:t>
          </a:r>
        </a:p>
      </dsp:txBody>
      <dsp:txXfrm>
        <a:off x="7218245" y="1006357"/>
        <a:ext cx="4251431" cy="3003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BB062-46BF-4F97-B0B4-E1AB9C63050B}">
      <dsp:nvSpPr>
        <dsp:cNvPr id="0" name=""/>
        <dsp:cNvSpPr/>
      </dsp:nvSpPr>
      <dsp:spPr>
        <a:xfrm>
          <a:off x="1998" y="1183419"/>
          <a:ext cx="2649661" cy="2649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School-Level Expenditures (Federal, State, &amp; Local) Filtered by NCES Function 1000</a:t>
          </a:r>
        </a:p>
      </dsp:txBody>
      <dsp:txXfrm>
        <a:off x="1998" y="1183419"/>
        <a:ext cx="2649661" cy="2649661"/>
      </dsp:txXfrm>
    </dsp:sp>
    <dsp:sp modelId="{40940BA7-11C8-42EB-BEB5-561E693DD81B}">
      <dsp:nvSpPr>
        <dsp:cNvPr id="0" name=""/>
        <dsp:cNvSpPr/>
      </dsp:nvSpPr>
      <dsp:spPr>
        <a:xfrm>
          <a:off x="2866813" y="1739848"/>
          <a:ext cx="1536803" cy="1536803"/>
        </a:xfrm>
        <a:prstGeom prst="mathPlus">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3070516" y="2327521"/>
        <a:ext cx="1129397" cy="361457"/>
      </dsp:txXfrm>
    </dsp:sp>
    <dsp:sp modelId="{8BD6C07C-FE52-447D-A400-8F6FC9B4A586}">
      <dsp:nvSpPr>
        <dsp:cNvPr id="0" name=""/>
        <dsp:cNvSpPr/>
      </dsp:nvSpPr>
      <dsp:spPr>
        <a:xfrm>
          <a:off x="4618769" y="1183419"/>
          <a:ext cx="2649661" cy="2649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School Share of Central-Level Expenditures (Federal, State, &amp; Local) Filtered by NCES Function 1000</a:t>
          </a:r>
        </a:p>
      </dsp:txBody>
      <dsp:txXfrm>
        <a:off x="4618769" y="1183419"/>
        <a:ext cx="2649661" cy="2649661"/>
      </dsp:txXfrm>
    </dsp:sp>
    <dsp:sp modelId="{5437B8A6-DCE5-4818-992A-9AFFCF165E26}">
      <dsp:nvSpPr>
        <dsp:cNvPr id="0" name=""/>
        <dsp:cNvSpPr/>
      </dsp:nvSpPr>
      <dsp:spPr>
        <a:xfrm>
          <a:off x="7483583" y="1739848"/>
          <a:ext cx="1536803" cy="1536803"/>
        </a:xfrm>
        <a:prstGeom prst="mathEqual">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687286" y="2056429"/>
        <a:ext cx="1129397" cy="903641"/>
      </dsp:txXfrm>
    </dsp:sp>
    <dsp:sp modelId="{E2671B8C-5946-4AA3-9300-41D7D7FE2152}">
      <dsp:nvSpPr>
        <dsp:cNvPr id="0" name=""/>
        <dsp:cNvSpPr/>
      </dsp:nvSpPr>
      <dsp:spPr>
        <a:xfrm>
          <a:off x="9235539" y="1183419"/>
          <a:ext cx="2649661" cy="26496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Total School-Level Expenditures Filtered by NCES Function 1000</a:t>
          </a:r>
        </a:p>
      </dsp:txBody>
      <dsp:txXfrm>
        <a:off x="9235539" y="1183419"/>
        <a:ext cx="2649661" cy="26496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577AF-C8EC-452A-A118-CFC77107D69B}">
      <dsp:nvSpPr>
        <dsp:cNvPr id="0" name=""/>
        <dsp:cNvSpPr/>
      </dsp:nvSpPr>
      <dsp:spPr>
        <a:xfrm>
          <a:off x="1968" y="616991"/>
          <a:ext cx="2608811" cy="26088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School-Level Expenditures (Federal, State, &amp; Local) Filtered by SACS Functions 1000, 1110, 1120, 1130, and 1190</a:t>
          </a:r>
        </a:p>
      </dsp:txBody>
      <dsp:txXfrm>
        <a:off x="1968" y="616991"/>
        <a:ext cx="2608811" cy="2608811"/>
      </dsp:txXfrm>
    </dsp:sp>
    <dsp:sp modelId="{FF93BEED-8B2B-4FA9-9E98-6A2E752C58B8}">
      <dsp:nvSpPr>
        <dsp:cNvPr id="0" name=""/>
        <dsp:cNvSpPr/>
      </dsp:nvSpPr>
      <dsp:spPr>
        <a:xfrm>
          <a:off x="2822615" y="1164842"/>
          <a:ext cx="1513110" cy="1513110"/>
        </a:xfrm>
        <a:prstGeom prst="mathPlus">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023178" y="1743455"/>
        <a:ext cx="1111984" cy="355884"/>
      </dsp:txXfrm>
    </dsp:sp>
    <dsp:sp modelId="{D5FAF9EE-2280-4526-9FA2-BDA271B32A25}">
      <dsp:nvSpPr>
        <dsp:cNvPr id="0" name=""/>
        <dsp:cNvSpPr/>
      </dsp:nvSpPr>
      <dsp:spPr>
        <a:xfrm>
          <a:off x="4547561" y="616991"/>
          <a:ext cx="2608811" cy="26088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School Share of Central-Level Expenditures (Federal, State, &amp; Local) Filtered by SACS Functions 1000, 1110, 1120, 1130, and 1190</a:t>
          </a:r>
        </a:p>
      </dsp:txBody>
      <dsp:txXfrm>
        <a:off x="4547561" y="616991"/>
        <a:ext cx="2608811" cy="2608811"/>
      </dsp:txXfrm>
    </dsp:sp>
    <dsp:sp modelId="{DE6AEC7A-32B6-439A-89CE-A60BA7F64476}">
      <dsp:nvSpPr>
        <dsp:cNvPr id="0" name=""/>
        <dsp:cNvSpPr/>
      </dsp:nvSpPr>
      <dsp:spPr>
        <a:xfrm>
          <a:off x="7368208" y="1164842"/>
          <a:ext cx="1513110" cy="1513110"/>
        </a:xfrm>
        <a:prstGeom prst="mathEqual">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7568771" y="1476543"/>
        <a:ext cx="1111984" cy="889708"/>
      </dsp:txXfrm>
    </dsp:sp>
    <dsp:sp modelId="{E567CF7E-489A-4E6B-9A1E-6AE33FB5FD9D}">
      <dsp:nvSpPr>
        <dsp:cNvPr id="0" name=""/>
        <dsp:cNvSpPr/>
      </dsp:nvSpPr>
      <dsp:spPr>
        <a:xfrm>
          <a:off x="9093154" y="616991"/>
          <a:ext cx="2608811" cy="26088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Total School-Level Expenditures Filtered by SACS Functions 1000, 1110, 1120, 1130, and 1190</a:t>
          </a:r>
        </a:p>
      </dsp:txBody>
      <dsp:txXfrm>
        <a:off x="9093154" y="616991"/>
        <a:ext cx="2608811" cy="260881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A08BE69-669F-416A-93EF-12E394687B13}" type="datetimeFigureOut">
              <a:rPr lang="en-US" smtClean="0"/>
              <a:t>2/21/2024</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5110321-FE7C-41D5-A6A6-9361CA1AFD5B}" type="datetimeFigureOut">
              <a:rPr lang="en-US" smtClean="0"/>
              <a:t>2/21/2024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3471599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slide shows a properly completed submission for three LEAs with the LEA names blocked. Per pupil amounts are given for the school, central, federal, and state and local expenditures portions. The excluded expenditures listed in the LEA-level expenditures box at the bottom of the slide are listed as a total for the LEA (not per pupil).</a:t>
            </a:r>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2991826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This slide shows an improperly completed submission for one LEA with the LEA names blocked. Total amounts incorrectly are given for the school and central expenditures portions. The federal, and state and local expenditures portions are correctly completed with expenditures broken down on the per pupil level.</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20</a:t>
            </a:fld>
            <a:endParaRPr lang="en-US" dirty="0"/>
          </a:p>
        </p:txBody>
      </p:sp>
    </p:spTree>
    <p:extLst>
      <p:ext uri="{BB962C8B-B14F-4D97-AF65-F5344CB8AC3E}">
        <p14:creationId xmlns:p14="http://schemas.microsoft.com/office/powerpoint/2010/main" val="832993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This slide shows an improperly completed submission for one LEA with the LEA name blocked. Per pupil amounts are given for the school, central, federal, and state and local expenditures portions. However, the amount spent at the school level appears to be artificially low.</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21</a:t>
            </a:fld>
            <a:endParaRPr lang="en-US" dirty="0"/>
          </a:p>
        </p:txBody>
      </p:sp>
    </p:spTree>
    <p:extLst>
      <p:ext uri="{BB962C8B-B14F-4D97-AF65-F5344CB8AC3E}">
        <p14:creationId xmlns:p14="http://schemas.microsoft.com/office/powerpoint/2010/main" val="3409346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This slide shows an improperly completed submission for one LEA with the LEA name blocked. Per pupil amounts are given for the school, central, federal, and state and local expenditures portions. The excluded expenditures are incorrectly entered and broken down on a per pupil basis.</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22</a:t>
            </a:fld>
            <a:endParaRPr lang="en-US" dirty="0"/>
          </a:p>
        </p:txBody>
      </p:sp>
    </p:spTree>
    <p:extLst>
      <p:ext uri="{BB962C8B-B14F-4D97-AF65-F5344CB8AC3E}">
        <p14:creationId xmlns:p14="http://schemas.microsoft.com/office/powerpoint/2010/main" val="1704508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dirty="0"/>
          </a:p>
        </p:txBody>
      </p:sp>
    </p:spTree>
    <p:extLst>
      <p:ext uri="{BB962C8B-B14F-4D97-AF65-F5344CB8AC3E}">
        <p14:creationId xmlns:p14="http://schemas.microsoft.com/office/powerpoint/2010/main" val="1090444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dirty="0">
                <a:effectLst/>
                <a:latin typeface="Arial" panose="020B0604020202020204" pitchFamily="34" charset="0"/>
                <a:ea typeface="Aptos" panose="020B0004020202020204" pitchFamily="34" charset="0"/>
                <a:cs typeface="Arial" panose="020B0604020202020204" pitchFamily="34" charset="0"/>
              </a:rPr>
              <a:t>The School-Level Finance Survey (SLFS) is a survey to meet the demand for finance data at the school level. Policymakers, researchers, and the public have long voiced concerns about the equitable distribution of school funding within and across school districts. </a:t>
            </a:r>
          </a:p>
          <a:p>
            <a:pPr marL="0" marR="0">
              <a:lnSpc>
                <a:spcPct val="107000"/>
              </a:lnSpc>
              <a:spcBef>
                <a:spcPts val="0"/>
              </a:spcBef>
              <a:spcAft>
                <a:spcPts val="800"/>
              </a:spcAft>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pPr>
            <a:r>
              <a:rPr lang="en-US" sz="1800" i="1" kern="100" dirty="0">
                <a:effectLst/>
                <a:latin typeface="Arial" panose="020B0604020202020204" pitchFamily="34" charset="0"/>
                <a:ea typeface="Aptos" panose="020B0004020202020204" pitchFamily="34" charset="0"/>
                <a:cs typeface="Arial" panose="020B0604020202020204" pitchFamily="34" charset="0"/>
              </a:rPr>
              <a:t>Originally, the School-Level Finance Survey (SLFS) was a voluntary data collection conducted annually by the National Center for Education Statistics (NCES), an agency within the U.S. Department of Education (ED).</a:t>
            </a:r>
          </a:p>
          <a:p>
            <a:pPr marL="0" marR="0">
              <a:lnSpc>
                <a:spcPct val="107000"/>
              </a:lnSpc>
              <a:spcBef>
                <a:spcPts val="0"/>
              </a:spcBef>
              <a:spcAft>
                <a:spcPts val="800"/>
              </a:spcAft>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pPr>
            <a:r>
              <a:rPr lang="en-US" sz="1800" kern="100" dirty="0">
                <a:effectLst/>
                <a:latin typeface="Arial" panose="020B0604020202020204" pitchFamily="34" charset="0"/>
                <a:ea typeface="Aptos" panose="020B0004020202020204" pitchFamily="34" charset="0"/>
                <a:cs typeface="Arial" panose="020B0604020202020204" pitchFamily="34" charset="0"/>
              </a:rPr>
              <a:t>Approved in May 2023, the Office for Civil Rights (OCR), an agency within the U.S. Department of Education (ED), worked with the National Center for Education Statistics (NCES) to make the SLFS part of the Civil Rights Data Collection (CRDC). </a:t>
            </a:r>
          </a:p>
          <a:p>
            <a:pPr marL="0" marR="0">
              <a:lnSpc>
                <a:spcPct val="107000"/>
              </a:lnSpc>
              <a:spcBef>
                <a:spcPts val="0"/>
              </a:spcBef>
              <a:spcAft>
                <a:spcPts val="800"/>
              </a:spcAft>
            </a:pPr>
            <a:endParaRPr lang="en-US" sz="18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07000"/>
              </a:lnSpc>
              <a:spcBef>
                <a:spcPts val="0"/>
              </a:spcBef>
              <a:spcAft>
                <a:spcPts val="800"/>
              </a:spcAft>
            </a:pPr>
            <a:r>
              <a:rPr lang="en-US" sz="1800" kern="100" dirty="0">
                <a:effectLst/>
                <a:latin typeface="Arial" panose="020B0604020202020204" pitchFamily="34" charset="0"/>
                <a:ea typeface="Aptos" panose="020B0004020202020204" pitchFamily="34" charset="0"/>
                <a:cs typeface="Arial" panose="020B0604020202020204" pitchFamily="34" charset="0"/>
              </a:rPr>
              <a:t>The Civil Rights Data Collection (CRDC) is a mandatory federal data collection effort. California LEAs meet this requirement through various CDE collection efforts.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577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On your screen is federal language granting the authority to the Office for Civil Rights to “collect or coordinate the collection of data necessary to ensure compliance with civil rights law”, in this situation, it allowed for the inclusion of the SLFS as part of Civil Rights Data Collection (CRDC) effort.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4986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latin typeface="Arial" panose="020B0604020202020204" pitchFamily="34" charset="0"/>
                <a:cs typeface="Arial" panose="020B0604020202020204" pitchFamily="34" charset="0"/>
              </a:rPr>
              <a:t>On your screen you see the data collection timeline. Prior to and after the SLFS became mandatory, the CDE expressed concerns about being able to collect and provide the Department of Education with the requested data elements. The result of those conversations is a Data Plan with the timeline seen on screen. The first data collection for FY 2022-23, with CDE collection window of December 2023 to March 2024, is met by LEAs submitting their ESSA-PPE submission. For Fiscal Year 2023-24, CDE collection window of December 2024 to March 2025, the requirement is to obtain Instruction expenditures as defined by NCES Function 1000. In a few slides we will go over a crosswalk that provides the equivalent to NCES Function 1000 using the CDE Standardized Account Code Structure known as SACS. Lastly, starting Fiscal Year 2024-25, the NCES Functions and Exhibits identified will be required to be submitted within the CDE collection window beginning December 2025.</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137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Now that we are aware that no action is needed by LEAs to fulfill the Fiscal Year 2022-23 collection requirement, lets discuss the Fiscal Year 2023-24, which will be collected starting December 2024 to March 2025.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You will notice that this slide is very similar to the ESSA-PPE slide depicting included and excluded expenditures. In essence, the data collection will be the same as the ESSA-PPE except that you will be providing an aggregate amount, not a per pupil amount. </a:t>
            </a:r>
          </a:p>
          <a:p>
            <a:r>
              <a:rPr lang="en-US"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4914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1081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a:t>
            </a:fld>
            <a:endParaRPr lang="en-US" dirty="0"/>
          </a:p>
        </p:txBody>
      </p:sp>
    </p:spTree>
    <p:extLst>
      <p:ext uri="{BB962C8B-B14F-4D97-AF65-F5344CB8AC3E}">
        <p14:creationId xmlns:p14="http://schemas.microsoft.com/office/powerpoint/2010/main" val="3710621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1324">
              <a:defRPr/>
            </a:pPr>
            <a:r>
              <a:rPr lang="en-US" dirty="0">
                <a:latin typeface="Arial" panose="020B0604020202020204" pitchFamily="34" charset="0"/>
                <a:cs typeface="Arial" panose="020B0604020202020204" pitchFamily="34" charset="0"/>
              </a:rPr>
              <a:t>To obtain the equivalent of NCES Function 1000, the CDE has created a crosswalk. </a:t>
            </a:r>
            <a:r>
              <a:rPr lang="en-US" i="1" dirty="0">
                <a:latin typeface="Arial" panose="020B0604020202020204" pitchFamily="34" charset="0"/>
                <a:cs typeface="Arial" panose="020B0604020202020204" pitchFamily="34" charset="0"/>
              </a:rPr>
              <a:t>On screen you have a simplified version of the crosswalk</a:t>
            </a:r>
            <a:r>
              <a:rPr lang="en-US" dirty="0">
                <a:latin typeface="Arial" panose="020B0604020202020204" pitchFamily="34" charset="0"/>
                <a:cs typeface="Arial" panose="020B0604020202020204" pitchFamily="34" charset="0"/>
              </a:rPr>
              <a:t>. We have determined that NCES Function 1000 is equivalent to SACS Functions 1000, 1110, 1120, 1130, and 1190. </a:t>
            </a:r>
          </a:p>
          <a:p>
            <a:pPr defTabSz="901324">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567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Here is a graphical representation of the formula to obtain NCES Function 1000 – Instruction. You will notice that the formula is very similar to the ESSA-PPE calculation. As mentioned previously, the main difference is that the aggregate of the expenditures is not divided per pupil. The formula is School-level expenditures (Federal, State, and local) filtered by NCES function 1000 plus, School share of central-level expenditures (Federal, State, and local) filtered by NCES function 1000 equals the total school-level expenditures filtered by NCES function 1000. </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dirty="0"/>
          </a:p>
        </p:txBody>
      </p:sp>
    </p:spTree>
    <p:extLst>
      <p:ext uri="{BB962C8B-B14F-4D97-AF65-F5344CB8AC3E}">
        <p14:creationId xmlns:p14="http://schemas.microsoft.com/office/powerpoint/2010/main" val="17159350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On screen you have the original formula modified to include the crosswalk information. A friendly reminder, as the amounts calculated are expenditures, please ensure that only Object Codes within the Expenditures Range (Objects 1000-7499) are used when filtering by the recommended SACS Function Codes. The equation is School-level expenditures (federal, state, and local) filtered by SACS functions 1000, 1110, 1120, 1130, and 1190 plus, school share of central-level expenditures (federal, state, and local) filtered by SACS functions 1000, 1110, 1120, 1130, and 1190 equals to, total school level expenditures filtered by SACS functions 1000, 1110, 1120, 1130, and 1190.</a:t>
            </a:r>
          </a:p>
          <a:p>
            <a:endParaRPr lang="en-US" dirty="0"/>
          </a:p>
          <a:p>
            <a:r>
              <a:rPr lang="en-US" dirty="0"/>
              <a:t>We understand that there are some LEAs that do not use the Standardized Account Code Structure (SACS) and therefore defer to their expertise in determining the equivalent to NCES Function 1000. We highly recommend for those LEAs that do not use SACS to document how they arrived at their calculation. </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36</a:t>
            </a:fld>
            <a:endParaRPr lang="en-US" dirty="0"/>
          </a:p>
        </p:txBody>
      </p:sp>
    </p:spTree>
    <p:extLst>
      <p:ext uri="{BB962C8B-B14F-4D97-AF65-F5344CB8AC3E}">
        <p14:creationId xmlns:p14="http://schemas.microsoft.com/office/powerpoint/2010/main" val="2582377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following slides provide crosswalk information for the future reporting requirements. This is data that will be collected starting December 2025 to March 2026.  I will be briefly presenting them for your general information. Please note that an in-depth webinar will be provided once the data collection application has been built out for data entry.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8967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1324">
              <a:defRPr/>
            </a:pPr>
            <a:r>
              <a:rPr lang="en-US" dirty="0">
                <a:latin typeface="Arial" panose="020B0604020202020204" pitchFamily="34" charset="0"/>
                <a:cs typeface="Arial" panose="020B0604020202020204" pitchFamily="34" charset="0"/>
              </a:rPr>
              <a:t>We are already familiar with NCES Function 1000 – Instruction, what is new is NCES Function 2100 – Student Support Services. To the right you can find the equivalent SACS Functions.</a:t>
            </a:r>
          </a:p>
          <a:p>
            <a:pPr defTabSz="901324">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23240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1324">
              <a:defRPr/>
            </a:pPr>
            <a:r>
              <a:rPr lang="en-US" dirty="0">
                <a:latin typeface="Arial" panose="020B0604020202020204" pitchFamily="34" charset="0"/>
                <a:cs typeface="Arial" panose="020B0604020202020204" pitchFamily="34" charset="0"/>
              </a:rPr>
              <a:t>Include all the elements that will be needed. This may need to be a few slides.</a:t>
            </a:r>
          </a:p>
          <a:p>
            <a:pPr defTabSz="901324">
              <a:defRPr/>
            </a:pPr>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178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01324"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A main difference for FY 2024-25 data collection, CDE collection window </a:t>
            </a:r>
            <a:r>
              <a:rPr lang="en-US" sz="1200" dirty="0">
                <a:latin typeface="Arial" panose="020B0604020202020204" pitchFamily="34" charset="0"/>
                <a:cs typeface="Arial" panose="020B0604020202020204" pitchFamily="34" charset="0"/>
              </a:rPr>
              <a:t>December 2025 to March 2026, are the exhibits you see on screen. These exhibits are a subset of data collected within NCES Functions 1000 and 2200. These exhibits will require a filtering of SACS Functions using SACS Object codes. More in-depth information about the exhibits will be provided at a later date. </a:t>
            </a:r>
          </a:p>
          <a:p>
            <a:pPr defTabSz="901324">
              <a:defRPr/>
            </a:pPr>
            <a:endParaRPr lang="en-US" dirty="0">
              <a:latin typeface="Arial" panose="020B0604020202020204" pitchFamily="34" charset="0"/>
              <a:cs typeface="Arial" panose="020B0604020202020204" pitchFamily="34" charset="0"/>
            </a:endParaRPr>
          </a:p>
          <a:p>
            <a:pPr defTabSz="901324">
              <a:defRPr/>
            </a:pP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2006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Beginning with the FY 2023–24 data collection period (CDE Collection Window from December 2024 to March 2025), the CDE will modify the ESSA-PPE web-based application to capture NCES Function 1000. By the FY 2024–25 data collection (CDE Collection Window December 2025 to March 2026) the ESSA-PPE application will be modified to collect all required data elements. Once the application has been modified to capture both ESSA-PPE and SLFS data, it is likely be rebranded to make it clear that there are 2 data collection requirements and the webpage to access the application may be updated.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Regarding support to LEA’s, we are working on delivering a comprehensive letter to LEA’s providing information on how to perform the calculations required within the SLFS. Additionally, we are working on creating a webpage that will host various resources such as the letter to the LEA’s, Zoom information to join a live webinar, and recording of all webinars associated with this requirement, including this one. The webpage will also include resources such as the Data Collection Timeline, and the Crosswalk for easy retrieval as well as Federal resources for LEA’s to explore the history of this data collection requirement.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anticipate being able to launch this webpage by Mid May.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11649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1324">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223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dirty="0"/>
          </a:p>
        </p:txBody>
      </p:sp>
    </p:spTree>
    <p:extLst>
      <p:ext uri="{BB962C8B-B14F-4D97-AF65-F5344CB8AC3E}">
        <p14:creationId xmlns:p14="http://schemas.microsoft.com/office/powerpoint/2010/main" val="2925567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Arial" panose="020B0604020202020204" pitchFamily="34" charset="0"/>
              <a:cs typeface="Arial" panose="020B0604020202020204" pitchFamily="34" charset="0"/>
            </a:endParaRPr>
          </a:p>
          <a:p>
            <a:pPr marL="0" indent="0">
              <a:lnSpc>
                <a:spcPct val="100000"/>
              </a:lnSpc>
              <a:buNone/>
            </a:pPr>
            <a:r>
              <a:rPr lang="en-US" sz="1200" dirty="0">
                <a:latin typeface="Arial" panose="020B0604020202020204" pitchFamily="34" charset="0"/>
                <a:cs typeface="Arial" panose="020B0604020202020204" pitchFamily="34" charset="0"/>
              </a:rPr>
              <a:t>Intended to provide information and guidance to assist LEAs with meeting the PPE reporting requirement.</a:t>
            </a:r>
          </a:p>
          <a:p>
            <a:pPr lvl="1">
              <a:lnSpc>
                <a:spcPct val="100000"/>
              </a:lnSpc>
              <a:tabLst>
                <a:tab pos="741363" algn="l"/>
              </a:tabLst>
            </a:pPr>
            <a:r>
              <a:rPr lang="en-US" sz="1200" dirty="0">
                <a:latin typeface="Arial" panose="020B0604020202020204" pitchFamily="34" charset="0"/>
                <a:cs typeface="Arial" panose="020B0604020202020204" pitchFamily="34" charset="0"/>
              </a:rPr>
              <a:t>Calculation guidelines: included and excluded expenditures, expenditures tracked at the school-level versus LEA-level, student counts </a:t>
            </a:r>
          </a:p>
          <a:p>
            <a:pPr lvl="1">
              <a:lnSpc>
                <a:spcPct val="100000"/>
              </a:lnSpc>
              <a:tabLst>
                <a:tab pos="741363" algn="l"/>
              </a:tabLst>
            </a:pPr>
            <a:r>
              <a:rPr lang="en-US" sz="1200" dirty="0">
                <a:latin typeface="Arial" panose="020B0604020202020204" pitchFamily="34" charset="0"/>
                <a:cs typeface="Arial" panose="020B0604020202020204" pitchFamily="34" charset="0"/>
              </a:rPr>
              <a:t>Reporting and presenting the data</a:t>
            </a:r>
          </a:p>
          <a:p>
            <a:pPr lvl="1">
              <a:lnSpc>
                <a:spcPct val="100000"/>
              </a:lnSpc>
              <a:tabLst>
                <a:tab pos="741363" algn="l"/>
              </a:tabLst>
            </a:pPr>
            <a:r>
              <a:rPr lang="en-US" sz="1200" dirty="0">
                <a:latin typeface="Arial" panose="020B0604020202020204" pitchFamily="34" charset="0"/>
                <a:cs typeface="Arial" panose="020B0604020202020204" pitchFamily="34" charset="0"/>
              </a:rPr>
              <a:t>Preparation considerations</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dirty="0"/>
          </a:p>
        </p:txBody>
      </p:sp>
    </p:spTree>
    <p:extLst>
      <p:ext uri="{BB962C8B-B14F-4D97-AF65-F5344CB8AC3E}">
        <p14:creationId xmlns:p14="http://schemas.microsoft.com/office/powerpoint/2010/main" val="2891164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10</a:t>
            </a:fld>
            <a:endParaRPr lang="en-US" dirty="0"/>
          </a:p>
        </p:txBody>
      </p:sp>
    </p:spTree>
    <p:extLst>
      <p:ext uri="{BB962C8B-B14F-4D97-AF65-F5344CB8AC3E}">
        <p14:creationId xmlns:p14="http://schemas.microsoft.com/office/powerpoint/2010/main" val="3159059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dirty="0"/>
          </a:p>
        </p:txBody>
      </p:sp>
    </p:spTree>
    <p:extLst>
      <p:ext uri="{BB962C8B-B14F-4D97-AF65-F5344CB8AC3E}">
        <p14:creationId xmlns:p14="http://schemas.microsoft.com/office/powerpoint/2010/main" val="100711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dirty="0"/>
          </a:p>
        </p:txBody>
      </p:sp>
    </p:spTree>
    <p:extLst>
      <p:ext uri="{BB962C8B-B14F-4D97-AF65-F5344CB8AC3E}">
        <p14:creationId xmlns:p14="http://schemas.microsoft.com/office/powerpoint/2010/main" val="813420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dirty="0"/>
          </a:p>
        </p:txBody>
      </p:sp>
    </p:spTree>
    <p:extLst>
      <p:ext uri="{BB962C8B-B14F-4D97-AF65-F5344CB8AC3E}">
        <p14:creationId xmlns:p14="http://schemas.microsoft.com/office/powerpoint/2010/main" val="1995416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29451225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213720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748797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70992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897378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658588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theme" Target="../theme/theme5.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6.xml"/><Relationship Id="rId4" Type="http://schemas.openxmlformats.org/officeDocument/2006/relationships/slideLayout" Target="../slideLayouts/slideLayout2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7.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70" r:id="rId1"/>
    <p:sldLayoutId id="2147483666" r:id="rId2"/>
    <p:sldLayoutId id="2147483667" r:id="rId3"/>
    <p:sldLayoutId id="2147483668"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ds/ad/filesenrcum.asp"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e.ca.gov/ta/ac/le/"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mailto:essappe@cde.ca.gov"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2.ed.gov/about/offices/list/ocr/frontpage/faq/crdc.html"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essappe@cde.ca.gov"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cde.ca.gov/fg/ac/e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mailto:SACSINFO@cde.ca.gov"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2.ed.gov/policy/elsec/leg/essa/report-card-guidance-final.pdf"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www.cde.ca.gov/fg/ac/co/essappeltr.asp"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5EE8-02C3-4923-874A-BE7747195DFD}"/>
              </a:ext>
              <a:ext uri="{C183D7F6-B498-43B3-948B-1728B52AA6E4}">
                <adec:decorative xmlns:adec="http://schemas.microsoft.com/office/drawing/2017/decorative" val="0"/>
              </a:ext>
            </a:extLst>
          </p:cNvPr>
          <p:cNvSpPr>
            <a:spLocks noGrp="1"/>
          </p:cNvSpPr>
          <p:nvPr>
            <p:ph type="ctrTitle"/>
          </p:nvPr>
        </p:nvSpPr>
        <p:spPr>
          <a:xfrm>
            <a:off x="1524000" y="1981200"/>
            <a:ext cx="9144000" cy="3263900"/>
          </a:xfrm>
        </p:spPr>
        <p:txBody>
          <a:bodyPr>
            <a:normAutofit fontScale="90000"/>
          </a:bodyPr>
          <a:lstStyle/>
          <a:p>
            <a:r>
              <a:rPr lang="en-US" dirty="0"/>
              <a:t>Every Student Succeed Act Per-Pupil Expenditures Reporting Application</a:t>
            </a:r>
            <a:br>
              <a:rPr lang="en-US" dirty="0"/>
            </a:br>
            <a:br>
              <a:rPr lang="en-US" dirty="0"/>
            </a:br>
            <a:r>
              <a:rPr lang="en-US" sz="2700" dirty="0"/>
              <a:t>January 23, 2024</a:t>
            </a:r>
          </a:p>
        </p:txBody>
      </p:sp>
    </p:spTree>
    <p:extLst>
      <p:ext uri="{BB962C8B-B14F-4D97-AF65-F5344CB8AC3E}">
        <p14:creationId xmlns:p14="http://schemas.microsoft.com/office/powerpoint/2010/main" val="3196704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2F807-C989-4F8D-8011-3E6799DB6A93}"/>
              </a:ext>
            </a:extLst>
          </p:cNvPr>
          <p:cNvSpPr>
            <a:spLocks noGrp="1"/>
          </p:cNvSpPr>
          <p:nvPr>
            <p:ph type="title"/>
          </p:nvPr>
        </p:nvSpPr>
        <p:spPr/>
        <p:txBody>
          <a:bodyPr/>
          <a:lstStyle/>
          <a:p>
            <a:r>
              <a:rPr lang="en-US" dirty="0">
                <a:solidFill>
                  <a:schemeClr val="accent5">
                    <a:lumMod val="50000"/>
                  </a:schemeClr>
                </a:solidFill>
              </a:rPr>
              <a:t>ESSA PPE Calculation (4)</a:t>
            </a:r>
          </a:p>
        </p:txBody>
      </p:sp>
      <p:sp>
        <p:nvSpPr>
          <p:cNvPr id="3" name="Content Placeholder 2">
            <a:extLst>
              <a:ext uri="{FF2B5EF4-FFF2-40B4-BE49-F238E27FC236}">
                <a16:creationId xmlns:a16="http://schemas.microsoft.com/office/drawing/2014/main" id="{20052260-9210-41A5-AACB-11D4FAAFA359}"/>
              </a:ext>
            </a:extLst>
          </p:cNvPr>
          <p:cNvSpPr>
            <a:spLocks noGrp="1"/>
          </p:cNvSpPr>
          <p:nvPr>
            <p:ph idx="1"/>
          </p:nvPr>
        </p:nvSpPr>
        <p:spPr>
          <a:xfrm>
            <a:off x="152400" y="2007952"/>
            <a:ext cx="11887200" cy="3700053"/>
          </a:xfrm>
        </p:spPr>
        <p:txBody>
          <a:bodyPr anchor="ctr">
            <a:noAutofit/>
          </a:bodyPr>
          <a:lstStyle/>
          <a:p>
            <a:pPr marL="0" indent="0">
              <a:buClr>
                <a:schemeClr val="accent1">
                  <a:lumMod val="50000"/>
                </a:schemeClr>
              </a:buClr>
              <a:buNone/>
            </a:pPr>
            <a:r>
              <a:rPr lang="en-US" sz="2400" dirty="0">
                <a:solidFill>
                  <a:schemeClr val="accent5">
                    <a:lumMod val="50000"/>
                  </a:schemeClr>
                </a:solidFill>
              </a:rPr>
              <a:t>Excluded Expenditures</a:t>
            </a:r>
          </a:p>
          <a:p>
            <a:pPr lvl="1">
              <a:buClr>
                <a:schemeClr val="accent1">
                  <a:lumMod val="50000"/>
                </a:schemeClr>
              </a:buClr>
            </a:pPr>
            <a:r>
              <a:rPr lang="en-US" sz="2400" dirty="0">
                <a:solidFill>
                  <a:schemeClr val="accent5">
                    <a:lumMod val="50000"/>
                  </a:schemeClr>
                </a:solidFill>
              </a:rPr>
              <a:t>The following expenditures do not meet the definition of K-12 current expenditures:</a:t>
            </a:r>
          </a:p>
          <a:p>
            <a:pPr lvl="2">
              <a:buClr>
                <a:schemeClr val="accent1">
                  <a:lumMod val="50000"/>
                </a:schemeClr>
              </a:buClr>
            </a:pPr>
            <a:r>
              <a:rPr lang="en-US" sz="2400" dirty="0">
                <a:solidFill>
                  <a:schemeClr val="accent5">
                    <a:lumMod val="50000"/>
                  </a:schemeClr>
                </a:solidFill>
              </a:rPr>
              <a:t>Debt Service (Function 9100, Object 74XX)</a:t>
            </a:r>
          </a:p>
          <a:p>
            <a:pPr lvl="2">
              <a:buClr>
                <a:schemeClr val="accent1">
                  <a:lumMod val="50000"/>
                </a:schemeClr>
              </a:buClr>
            </a:pPr>
            <a:r>
              <a:rPr lang="en-US" sz="2400" dirty="0">
                <a:solidFill>
                  <a:schemeClr val="accent5">
                    <a:lumMod val="50000"/>
                  </a:schemeClr>
                </a:solidFill>
              </a:rPr>
              <a:t>Capital Outlays (Function 8500; Object 6XXX)</a:t>
            </a:r>
          </a:p>
          <a:p>
            <a:pPr lvl="2">
              <a:buClr>
                <a:schemeClr val="accent1">
                  <a:lumMod val="50000"/>
                </a:schemeClr>
              </a:buClr>
            </a:pPr>
            <a:r>
              <a:rPr lang="en-US" sz="2400" dirty="0">
                <a:solidFill>
                  <a:schemeClr val="accent5">
                    <a:lumMod val="50000"/>
                  </a:schemeClr>
                </a:solidFill>
              </a:rPr>
              <a:t>Community Services (Goal 8100, Function 5000)</a:t>
            </a:r>
          </a:p>
          <a:p>
            <a:pPr lvl="2">
              <a:buClr>
                <a:schemeClr val="accent1">
                  <a:lumMod val="50000"/>
                </a:schemeClr>
              </a:buClr>
            </a:pPr>
            <a:r>
              <a:rPr lang="en-US" sz="2400" dirty="0">
                <a:solidFill>
                  <a:schemeClr val="accent5">
                    <a:lumMod val="50000"/>
                  </a:schemeClr>
                </a:solidFill>
              </a:rPr>
              <a:t>Adult Education (Fund 11; Goal 4XXX)</a:t>
            </a:r>
          </a:p>
          <a:p>
            <a:pPr lvl="2">
              <a:buClr>
                <a:schemeClr val="accent1">
                  <a:lumMod val="50000"/>
                </a:schemeClr>
              </a:buClr>
            </a:pPr>
            <a:r>
              <a:rPr lang="en-US" sz="2400" dirty="0">
                <a:solidFill>
                  <a:schemeClr val="accent5">
                    <a:lumMod val="50000"/>
                  </a:schemeClr>
                </a:solidFill>
              </a:rPr>
              <a:t>Payments to private schools</a:t>
            </a:r>
          </a:p>
          <a:p>
            <a:pPr lvl="2">
              <a:buClr>
                <a:schemeClr val="accent1">
                  <a:lumMod val="50000"/>
                </a:schemeClr>
              </a:buClr>
            </a:pPr>
            <a:r>
              <a:rPr lang="en-US" sz="2400" dirty="0">
                <a:solidFill>
                  <a:schemeClr val="accent5">
                    <a:lumMod val="50000"/>
                  </a:schemeClr>
                </a:solidFill>
              </a:rPr>
              <a:t>Payments to other LEAs</a:t>
            </a:r>
          </a:p>
          <a:p>
            <a:pPr lvl="2">
              <a:buClr>
                <a:schemeClr val="accent1">
                  <a:lumMod val="50000"/>
                </a:schemeClr>
              </a:buClr>
            </a:pPr>
            <a:r>
              <a:rPr lang="en-US" sz="2400" dirty="0">
                <a:solidFill>
                  <a:schemeClr val="accent5">
                    <a:lumMod val="50000"/>
                  </a:schemeClr>
                </a:solidFill>
              </a:rPr>
              <a:t>Payments to charter schools outside the LEA</a:t>
            </a:r>
          </a:p>
          <a:p>
            <a:pPr lvl="2">
              <a:buClr>
                <a:schemeClr val="accent1">
                  <a:lumMod val="50000"/>
                </a:schemeClr>
              </a:buClr>
            </a:pPr>
            <a:r>
              <a:rPr lang="en-US" sz="2400" dirty="0">
                <a:solidFill>
                  <a:schemeClr val="accent5">
                    <a:lumMod val="50000"/>
                  </a:schemeClr>
                </a:solidFill>
              </a:rPr>
              <a:t>County Services to Districts (Goal 8600)</a:t>
            </a:r>
            <a:endParaRPr lang="en-US" sz="2400" dirty="0"/>
          </a:p>
        </p:txBody>
      </p:sp>
    </p:spTree>
    <p:extLst>
      <p:ext uri="{BB962C8B-B14F-4D97-AF65-F5344CB8AC3E}">
        <p14:creationId xmlns:p14="http://schemas.microsoft.com/office/powerpoint/2010/main" val="172899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DF40E-425D-4E73-9586-8D4A72AE2B9D}"/>
              </a:ext>
            </a:extLst>
          </p:cNvPr>
          <p:cNvSpPr>
            <a:spLocks noGrp="1"/>
          </p:cNvSpPr>
          <p:nvPr>
            <p:ph type="title"/>
          </p:nvPr>
        </p:nvSpPr>
        <p:spPr/>
        <p:txBody>
          <a:bodyPr/>
          <a:lstStyle/>
          <a:p>
            <a:r>
              <a:rPr lang="en-US" dirty="0"/>
              <a:t>School-level vs. Central Expenditures</a:t>
            </a:r>
          </a:p>
        </p:txBody>
      </p:sp>
      <p:sp>
        <p:nvSpPr>
          <p:cNvPr id="3" name="Content Placeholder 2">
            <a:extLst>
              <a:ext uri="{FF2B5EF4-FFF2-40B4-BE49-F238E27FC236}">
                <a16:creationId xmlns:a16="http://schemas.microsoft.com/office/drawing/2014/main" id="{6A41A789-8EBE-4EBD-8A97-F28381E8C10C}"/>
              </a:ext>
            </a:extLst>
          </p:cNvPr>
          <p:cNvSpPr>
            <a:spLocks noGrp="1"/>
          </p:cNvSpPr>
          <p:nvPr>
            <p:ph idx="1"/>
          </p:nvPr>
        </p:nvSpPr>
        <p:spPr>
          <a:xfrm>
            <a:off x="152400" y="1649350"/>
            <a:ext cx="11887200" cy="4241074"/>
          </a:xfrm>
        </p:spPr>
        <p:txBody>
          <a:bodyPr>
            <a:normAutofit fontScale="25000" lnSpcReduction="20000"/>
          </a:bodyPr>
          <a:lstStyle/>
          <a:p>
            <a:pPr marL="201168" lvl="1" indent="0">
              <a:buClr>
                <a:schemeClr val="accent1">
                  <a:lumMod val="50000"/>
                </a:schemeClr>
              </a:buClr>
              <a:buNone/>
            </a:pPr>
            <a:r>
              <a:rPr lang="en-US" sz="9600" dirty="0">
                <a:solidFill>
                  <a:schemeClr val="accent5">
                    <a:lumMod val="50000"/>
                  </a:schemeClr>
                </a:solidFill>
                <a:latin typeface="Arial" panose="020B0604020202020204" pitchFamily="34" charset="0"/>
                <a:cs typeface="Arial" panose="020B0604020202020204" pitchFamily="34" charset="0"/>
              </a:rPr>
              <a:t>School-Level Reporting </a:t>
            </a:r>
          </a:p>
          <a:p>
            <a:pPr lvl="1">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Contain actual personnel and non-personnel expenditures that are identified to a specific school site (e.g., teacher salaries and benefits, site discretionary – non personnel expenditures).</a:t>
            </a:r>
          </a:p>
          <a:p>
            <a:pPr marL="201168" lvl="1" indent="0">
              <a:buClr>
                <a:schemeClr val="accent1">
                  <a:lumMod val="50000"/>
                </a:schemeClr>
              </a:buClr>
              <a:buNone/>
            </a:pPr>
            <a:r>
              <a:rPr lang="en-US" sz="9600" dirty="0">
                <a:solidFill>
                  <a:schemeClr val="accent5">
                    <a:lumMod val="50000"/>
                  </a:schemeClr>
                </a:solidFill>
                <a:latin typeface="Arial" panose="020B0604020202020204" pitchFamily="34" charset="0"/>
                <a:cs typeface="Arial" panose="020B0604020202020204" pitchFamily="34" charset="0"/>
              </a:rPr>
              <a:t>Central-Level Reporting </a:t>
            </a:r>
          </a:p>
          <a:p>
            <a:pPr lvl="1">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Actual personnel and non-personnel expenditures that could not be identified to a particular school-site.</a:t>
            </a:r>
          </a:p>
          <a:p>
            <a:pPr lvl="1">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Examples of these activities could include:</a:t>
            </a:r>
          </a:p>
          <a:p>
            <a:pPr lvl="2">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Pupil Transportation</a:t>
            </a:r>
          </a:p>
          <a:p>
            <a:pPr lvl="2">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Food Services</a:t>
            </a:r>
          </a:p>
          <a:p>
            <a:pPr lvl="2">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Plant Operations and Maintenance</a:t>
            </a:r>
          </a:p>
          <a:p>
            <a:pPr lvl="2">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Instructional and Student Support Services</a:t>
            </a:r>
          </a:p>
          <a:p>
            <a:pPr lvl="2">
              <a:buClr>
                <a:schemeClr val="accent1">
                  <a:lumMod val="50000"/>
                </a:schemeClr>
              </a:buClr>
            </a:pPr>
            <a:r>
              <a:rPr lang="en-US" sz="9600" dirty="0">
                <a:solidFill>
                  <a:schemeClr val="accent5">
                    <a:lumMod val="50000"/>
                  </a:schemeClr>
                </a:solidFill>
                <a:latin typeface="Arial" panose="020B0604020202020204" pitchFamily="34" charset="0"/>
                <a:cs typeface="Arial" panose="020B0604020202020204" pitchFamily="34" charset="0"/>
              </a:rPr>
              <a:t>General Administration (e.g., Superintendent’s Office, Board Services, Fiscal Services)</a:t>
            </a:r>
          </a:p>
          <a:p>
            <a:pPr lvl="2">
              <a:buClr>
                <a:srgbClr val="1CADE4"/>
              </a:buClr>
            </a:pPr>
            <a:endParaRPr lang="en-US" dirty="0">
              <a:solidFill>
                <a:prstClr val="black">
                  <a:lumMod val="75000"/>
                  <a:lumOff val="25000"/>
                </a:prstClr>
              </a:solidFill>
            </a:endParaRPr>
          </a:p>
          <a:p>
            <a:pPr lvl="2">
              <a:buClr>
                <a:srgbClr val="1CADE4"/>
              </a:buClr>
            </a:pPr>
            <a:endParaRPr lang="en-US" dirty="0">
              <a:solidFill>
                <a:prstClr val="black">
                  <a:lumMod val="75000"/>
                  <a:lumOff val="25000"/>
                </a:prstClr>
              </a:solidFill>
            </a:endParaRPr>
          </a:p>
          <a:p>
            <a:endParaRPr lang="en-US" dirty="0"/>
          </a:p>
        </p:txBody>
      </p:sp>
    </p:spTree>
    <p:extLst>
      <p:ext uri="{BB962C8B-B14F-4D97-AF65-F5344CB8AC3E}">
        <p14:creationId xmlns:p14="http://schemas.microsoft.com/office/powerpoint/2010/main" val="65278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BB606-D8F5-4781-BDA8-CD37E7BBD563}"/>
              </a:ext>
            </a:extLst>
          </p:cNvPr>
          <p:cNvSpPr>
            <a:spLocks noGrp="1"/>
          </p:cNvSpPr>
          <p:nvPr>
            <p:ph type="title"/>
          </p:nvPr>
        </p:nvSpPr>
        <p:spPr/>
        <p:txBody>
          <a:bodyPr/>
          <a:lstStyle/>
          <a:p>
            <a:r>
              <a:rPr lang="en-US" dirty="0"/>
              <a:t>Allocation of Central-Level Expenditures</a:t>
            </a:r>
          </a:p>
        </p:txBody>
      </p:sp>
      <p:sp>
        <p:nvSpPr>
          <p:cNvPr id="3" name="Content Placeholder 2">
            <a:extLst>
              <a:ext uri="{FF2B5EF4-FFF2-40B4-BE49-F238E27FC236}">
                <a16:creationId xmlns:a16="http://schemas.microsoft.com/office/drawing/2014/main" id="{36DA84FD-D2C0-44DE-B99F-4047591E10AE}"/>
              </a:ext>
            </a:extLst>
          </p:cNvPr>
          <p:cNvSpPr>
            <a:spLocks noGrp="1"/>
          </p:cNvSpPr>
          <p:nvPr>
            <p:ph idx="1"/>
          </p:nvPr>
        </p:nvSpPr>
        <p:spPr>
          <a:xfrm>
            <a:off x="152400" y="1638301"/>
            <a:ext cx="11887200" cy="2907574"/>
          </a:xfrm>
        </p:spPr>
        <p:txBody>
          <a:bodyPr anchor="ctr"/>
          <a:lstStyle/>
          <a:p>
            <a:pPr marL="292608" lvl="1" indent="0">
              <a:buNone/>
            </a:pPr>
            <a:r>
              <a:rPr lang="en-US" dirty="0"/>
              <a:t>Central-level expenditures may be allocated to each school based on metrics deemed appropriate for each type of expenditure. Examples include:</a:t>
            </a:r>
          </a:p>
          <a:p>
            <a:pPr marL="749808" lvl="1" indent="-457200"/>
            <a:r>
              <a:rPr lang="en-US" sz="2400" dirty="0"/>
              <a:t>Number of students served in the school (e.g., for the superintendents salary)</a:t>
            </a:r>
          </a:p>
          <a:p>
            <a:pPr marL="749808" lvl="1" indent="-457200"/>
            <a:r>
              <a:rPr lang="en-US" sz="2400" dirty="0"/>
              <a:t>The percentage of time allocated by LEA personnel to each school (e.g., for staff who serve multiple schools)</a:t>
            </a:r>
          </a:p>
          <a:p>
            <a:pPr marL="749808" lvl="1" indent="-457200"/>
            <a:r>
              <a:rPr lang="en-US" sz="2400" dirty="0"/>
              <a:t>Square footage (e.g., for utility costs)</a:t>
            </a:r>
          </a:p>
        </p:txBody>
      </p:sp>
    </p:spTree>
    <p:extLst>
      <p:ext uri="{BB962C8B-B14F-4D97-AF65-F5344CB8AC3E}">
        <p14:creationId xmlns:p14="http://schemas.microsoft.com/office/powerpoint/2010/main" val="4172537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DF40E-425D-4E73-9586-8D4A72AE2B9D}"/>
              </a:ext>
            </a:extLst>
          </p:cNvPr>
          <p:cNvSpPr>
            <a:spLocks noGrp="1"/>
          </p:cNvSpPr>
          <p:nvPr>
            <p:ph type="title"/>
          </p:nvPr>
        </p:nvSpPr>
        <p:spPr/>
        <p:txBody>
          <a:bodyPr/>
          <a:lstStyle/>
          <a:p>
            <a:r>
              <a:rPr lang="en-US" dirty="0">
                <a:solidFill>
                  <a:schemeClr val="accent5">
                    <a:lumMod val="50000"/>
                  </a:schemeClr>
                </a:solidFill>
              </a:rPr>
              <a:t>Student Count</a:t>
            </a:r>
          </a:p>
        </p:txBody>
      </p:sp>
      <p:sp>
        <p:nvSpPr>
          <p:cNvPr id="3" name="Content Placeholder 2">
            <a:extLst>
              <a:ext uri="{FF2B5EF4-FFF2-40B4-BE49-F238E27FC236}">
                <a16:creationId xmlns:a16="http://schemas.microsoft.com/office/drawing/2014/main" id="{6A41A789-8EBE-4EBD-8A97-F28381E8C10C}"/>
              </a:ext>
            </a:extLst>
          </p:cNvPr>
          <p:cNvSpPr>
            <a:spLocks noGrp="1"/>
          </p:cNvSpPr>
          <p:nvPr>
            <p:ph idx="1"/>
          </p:nvPr>
        </p:nvSpPr>
        <p:spPr>
          <a:xfrm>
            <a:off x="152400" y="1638300"/>
            <a:ext cx="11887200" cy="2951117"/>
          </a:xfrm>
        </p:spPr>
        <p:txBody>
          <a:bodyPr anchor="ctr">
            <a:normAutofit/>
          </a:bodyPr>
          <a:lstStyle/>
          <a:p>
            <a:pPr>
              <a:buClr>
                <a:schemeClr val="accent1">
                  <a:lumMod val="50000"/>
                </a:schemeClr>
              </a:buClr>
            </a:pPr>
            <a:r>
              <a:rPr lang="en-US" sz="2400" dirty="0">
                <a:solidFill>
                  <a:schemeClr val="accent5">
                    <a:lumMod val="50000"/>
                  </a:schemeClr>
                </a:solidFill>
              </a:rPr>
              <a:t>To maintain consistency in ESSA PPE reporting, CDE requires cumulative enrollment figures to be utilized for ESSA PPE Reporting.</a:t>
            </a:r>
          </a:p>
          <a:p>
            <a:pPr>
              <a:buClr>
                <a:schemeClr val="accent1">
                  <a:lumMod val="50000"/>
                </a:schemeClr>
              </a:buClr>
            </a:pPr>
            <a:r>
              <a:rPr lang="en-US" sz="2400" dirty="0">
                <a:solidFill>
                  <a:schemeClr val="accent5">
                    <a:lumMod val="50000"/>
                  </a:schemeClr>
                </a:solidFill>
              </a:rPr>
              <a:t>The CDE will display the cumulative enrollment figure for each school.</a:t>
            </a:r>
          </a:p>
          <a:p>
            <a:pPr>
              <a:buClr>
                <a:schemeClr val="accent1">
                  <a:lumMod val="50000"/>
                </a:schemeClr>
              </a:buClr>
            </a:pPr>
            <a:r>
              <a:rPr lang="en-US" sz="2400" dirty="0">
                <a:solidFill>
                  <a:schemeClr val="accent5">
                    <a:lumMod val="50000"/>
                  </a:schemeClr>
                </a:solidFill>
              </a:rPr>
              <a:t>Cumulative Enrollment Data Webpage: </a:t>
            </a:r>
            <a:r>
              <a:rPr lang="en-US" sz="2400" u="sng" dirty="0">
                <a:hlinkClick r:id="rId3" tooltip="Cumulative Enrollment Data Webpage"/>
              </a:rPr>
              <a:t>https://www.cde.ca.gov/ds/ad/filesenrcum.asp</a:t>
            </a:r>
            <a:r>
              <a:rPr lang="en-US" sz="2400" dirty="0"/>
              <a:t> </a:t>
            </a:r>
          </a:p>
          <a:p>
            <a:pPr marL="0" indent="0">
              <a:buClr>
                <a:schemeClr val="accent1">
                  <a:lumMod val="50000"/>
                </a:schemeClr>
              </a:buClr>
              <a:buNone/>
            </a:pPr>
            <a:endParaRPr lang="en-US" sz="2800" dirty="0">
              <a:solidFill>
                <a:schemeClr val="accent5">
                  <a:lumMod val="50000"/>
                </a:schemeClr>
              </a:solidFill>
            </a:endParaRPr>
          </a:p>
        </p:txBody>
      </p:sp>
    </p:spTree>
    <p:extLst>
      <p:ext uri="{BB962C8B-B14F-4D97-AF65-F5344CB8AC3E}">
        <p14:creationId xmlns:p14="http://schemas.microsoft.com/office/powerpoint/2010/main" val="2475428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9128835-D370-4448-B526-A12FAD0EF9F9}"/>
              </a:ext>
            </a:extLst>
          </p:cNvPr>
          <p:cNvSpPr>
            <a:spLocks noGrp="1"/>
          </p:cNvSpPr>
          <p:nvPr>
            <p:ph type="title"/>
          </p:nvPr>
        </p:nvSpPr>
        <p:spPr>
          <a:xfrm>
            <a:off x="152400" y="158829"/>
            <a:ext cx="11887200" cy="1325563"/>
          </a:xfrm>
        </p:spPr>
        <p:txBody>
          <a:bodyPr/>
          <a:lstStyle/>
          <a:p>
            <a:r>
              <a:rPr lang="en-US" dirty="0"/>
              <a:t>What type of elements will be reported?</a:t>
            </a:r>
          </a:p>
        </p:txBody>
      </p:sp>
      <p:graphicFrame>
        <p:nvGraphicFramePr>
          <p:cNvPr id="2" name="Table 1" descr="This table represents the type of elements that will be reported for expenditures.">
            <a:extLst>
              <a:ext uri="{FF2B5EF4-FFF2-40B4-BE49-F238E27FC236}">
                <a16:creationId xmlns:a16="http://schemas.microsoft.com/office/drawing/2014/main" id="{4DCDC521-3A4B-2AEA-EB58-92646341C7A8}"/>
              </a:ext>
            </a:extLst>
          </p:cNvPr>
          <p:cNvGraphicFramePr>
            <a:graphicFrameLocks noGrp="1"/>
          </p:cNvGraphicFramePr>
          <p:nvPr>
            <p:extLst>
              <p:ext uri="{D42A27DB-BD31-4B8C-83A1-F6EECF244321}">
                <p14:modId xmlns:p14="http://schemas.microsoft.com/office/powerpoint/2010/main" val="1111306334"/>
              </p:ext>
            </p:extLst>
          </p:nvPr>
        </p:nvGraphicFramePr>
        <p:xfrm>
          <a:off x="840791" y="1599388"/>
          <a:ext cx="10510418" cy="2194560"/>
        </p:xfrm>
        <a:graphic>
          <a:graphicData uri="http://schemas.openxmlformats.org/drawingml/2006/table">
            <a:tbl>
              <a:tblPr firstRow="1" bandRow="1">
                <a:tableStyleId>{5C22544A-7EE6-4342-B048-85BDC9FD1C3A}</a:tableStyleId>
              </a:tblPr>
              <a:tblGrid>
                <a:gridCol w="3500020">
                  <a:extLst>
                    <a:ext uri="{9D8B030D-6E8A-4147-A177-3AD203B41FA5}">
                      <a16:colId xmlns:a16="http://schemas.microsoft.com/office/drawing/2014/main" val="2629570837"/>
                    </a:ext>
                  </a:extLst>
                </a:gridCol>
                <a:gridCol w="3505199">
                  <a:extLst>
                    <a:ext uri="{9D8B030D-6E8A-4147-A177-3AD203B41FA5}">
                      <a16:colId xmlns:a16="http://schemas.microsoft.com/office/drawing/2014/main" val="3698119568"/>
                    </a:ext>
                  </a:extLst>
                </a:gridCol>
                <a:gridCol w="3505199">
                  <a:extLst>
                    <a:ext uri="{9D8B030D-6E8A-4147-A177-3AD203B41FA5}">
                      <a16:colId xmlns:a16="http://schemas.microsoft.com/office/drawing/2014/main" val="1062328530"/>
                    </a:ext>
                  </a:extLst>
                </a:gridCol>
              </a:tblGrid>
              <a:tr h="555665">
                <a:tc>
                  <a:txBody>
                    <a:bodyPr/>
                    <a:lstStyle/>
                    <a:p>
                      <a:pPr algn="ctr"/>
                      <a:r>
                        <a:rPr lang="en-US" sz="2400" dirty="0">
                          <a:latin typeface="Arial" panose="020B0604020202020204" pitchFamily="34" charset="0"/>
                          <a:cs typeface="Arial" panose="020B0604020202020204" pitchFamily="34" charset="0"/>
                        </a:rPr>
                        <a:t>School Level Expenditures</a:t>
                      </a:r>
                    </a:p>
                  </a:txBody>
                  <a:tcPr/>
                </a:tc>
                <a:tc>
                  <a:txBody>
                    <a:bodyPr/>
                    <a:lstStyle/>
                    <a:p>
                      <a:pPr algn="ctr"/>
                      <a:r>
                        <a:rPr lang="en-US" sz="2400" dirty="0">
                          <a:latin typeface="Arial" panose="020B0604020202020204" pitchFamily="34" charset="0"/>
                          <a:cs typeface="Arial" panose="020B0604020202020204" pitchFamily="34" charset="0"/>
                        </a:rPr>
                        <a:t>School A</a:t>
                      </a:r>
                    </a:p>
                  </a:txBody>
                  <a:tcPr/>
                </a:tc>
                <a:tc>
                  <a:txBody>
                    <a:bodyPr/>
                    <a:lstStyle/>
                    <a:p>
                      <a:pPr algn="ctr"/>
                      <a:r>
                        <a:rPr lang="en-US" sz="2400" dirty="0">
                          <a:latin typeface="Arial" panose="020B0604020202020204" pitchFamily="34" charset="0"/>
                          <a:cs typeface="Arial" panose="020B0604020202020204" pitchFamily="34" charset="0"/>
                        </a:rPr>
                        <a:t>School B</a:t>
                      </a:r>
                    </a:p>
                  </a:txBody>
                  <a:tcPr/>
                </a:tc>
                <a:extLst>
                  <a:ext uri="{0D108BD9-81ED-4DB2-BD59-A6C34878D82A}">
                    <a16:rowId xmlns:a16="http://schemas.microsoft.com/office/drawing/2014/main" val="3561097753"/>
                  </a:ext>
                </a:extLst>
              </a:tr>
              <a:tr h="368178">
                <a:tc>
                  <a:txBody>
                    <a:bodyPr/>
                    <a:lstStyle/>
                    <a:p>
                      <a:pPr marL="342900" indent="-342900">
                        <a:buAutoNum type="alphaUcPeriod"/>
                      </a:pPr>
                      <a:r>
                        <a:rPr lang="en-US" sz="2400" dirty="0">
                          <a:latin typeface="Arial" panose="020B0604020202020204" pitchFamily="34" charset="0"/>
                          <a:cs typeface="Arial" panose="020B0604020202020204" pitchFamily="34" charset="0"/>
                        </a:rPr>
                        <a:t>Federal</a:t>
                      </a:r>
                    </a:p>
                  </a:txBody>
                  <a:tcPr/>
                </a:tc>
                <a:tc>
                  <a:txBody>
                    <a:bodyPr/>
                    <a:lstStyle/>
                    <a:p>
                      <a:pPr algn="ctr"/>
                      <a:r>
                        <a:rPr lang="en-US" sz="2400">
                          <a:latin typeface="Arial" panose="020B0604020202020204" pitchFamily="34" charset="0"/>
                          <a:cs typeface="Arial" panose="020B0604020202020204" pitchFamily="34" charset="0"/>
                        </a:rPr>
                        <a:t>$456</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a:latin typeface="Arial" panose="020B0604020202020204" pitchFamily="34" charset="0"/>
                          <a:cs typeface="Arial" panose="020B0604020202020204" pitchFamily="34" charset="0"/>
                        </a:rPr>
                        <a:t>$209</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6359282"/>
                  </a:ext>
                </a:extLst>
              </a:tr>
              <a:tr h="370840">
                <a:tc>
                  <a:txBody>
                    <a:bodyPr/>
                    <a:lstStyle/>
                    <a:p>
                      <a:r>
                        <a:rPr lang="en-US" sz="2400" dirty="0">
                          <a:latin typeface="Arial" panose="020B0604020202020204" pitchFamily="34" charset="0"/>
                          <a:cs typeface="Arial" panose="020B0604020202020204" pitchFamily="34" charset="0"/>
                        </a:rPr>
                        <a:t>B. State and Local</a:t>
                      </a:r>
                    </a:p>
                  </a:txBody>
                  <a:tcPr/>
                </a:tc>
                <a:tc>
                  <a:txBody>
                    <a:bodyPr/>
                    <a:lstStyle/>
                    <a:p>
                      <a:pPr algn="ctr"/>
                      <a:r>
                        <a:rPr lang="en-US" sz="2400">
                          <a:latin typeface="Arial" panose="020B0604020202020204" pitchFamily="34" charset="0"/>
                          <a:cs typeface="Arial" panose="020B0604020202020204" pitchFamily="34" charset="0"/>
                        </a:rPr>
                        <a:t>$6,111</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a:latin typeface="Arial" panose="020B0604020202020204" pitchFamily="34" charset="0"/>
                          <a:cs typeface="Arial" panose="020B0604020202020204" pitchFamily="34" charset="0"/>
                        </a:rPr>
                        <a:t>$4,965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51297057"/>
                  </a:ext>
                </a:extLst>
              </a:tr>
              <a:tr h="370840">
                <a:tc>
                  <a:txBody>
                    <a:bodyPr/>
                    <a:lstStyle/>
                    <a:p>
                      <a:r>
                        <a:rPr lang="en-US" sz="2400">
                          <a:latin typeface="Arial" panose="020B0604020202020204" pitchFamily="34" charset="0"/>
                          <a:cs typeface="Arial" panose="020B0604020202020204" pitchFamily="34" charset="0"/>
                        </a:rPr>
                        <a:t>C. School-level Total</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a:latin typeface="Arial" panose="020B0604020202020204" pitchFamily="34" charset="0"/>
                          <a:cs typeface="Arial" panose="020B0604020202020204" pitchFamily="34" charset="0"/>
                        </a:rPr>
                        <a:t>$6,567</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latin typeface="Arial" panose="020B0604020202020204" pitchFamily="34" charset="0"/>
                          <a:cs typeface="Arial" panose="020B0604020202020204" pitchFamily="34" charset="0"/>
                        </a:rPr>
                        <a:t>$4,965</a:t>
                      </a:r>
                    </a:p>
                  </a:txBody>
                  <a:tcPr/>
                </a:tc>
                <a:extLst>
                  <a:ext uri="{0D108BD9-81ED-4DB2-BD59-A6C34878D82A}">
                    <a16:rowId xmlns:a16="http://schemas.microsoft.com/office/drawing/2014/main" val="2419787245"/>
                  </a:ext>
                </a:extLst>
              </a:tr>
            </a:tbl>
          </a:graphicData>
        </a:graphic>
      </p:graphicFrame>
    </p:spTree>
    <p:extLst>
      <p:ext uri="{BB962C8B-B14F-4D97-AF65-F5344CB8AC3E}">
        <p14:creationId xmlns:p14="http://schemas.microsoft.com/office/powerpoint/2010/main" val="1294357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8254C-96F0-7A22-D593-5C822604EDB3}"/>
              </a:ext>
            </a:extLst>
          </p:cNvPr>
          <p:cNvSpPr>
            <a:spLocks noGrp="1"/>
          </p:cNvSpPr>
          <p:nvPr>
            <p:ph type="title"/>
          </p:nvPr>
        </p:nvSpPr>
        <p:spPr/>
        <p:txBody>
          <a:bodyPr/>
          <a:lstStyle/>
          <a:p>
            <a:r>
              <a:rPr kumimoji="0" lang="en-US" sz="4400" b="0" i="0" u="none" strike="noStrike" kern="1200" cap="none" spc="0" normalizeH="0" baseline="0" noProof="0" dirty="0">
                <a:ln>
                  <a:noFill/>
                </a:ln>
                <a:solidFill>
                  <a:srgbClr val="0C4A6D"/>
                </a:solidFill>
                <a:effectLst/>
                <a:uLnTx/>
                <a:uFillTx/>
                <a:latin typeface="Arial" panose="020B0604020202020204"/>
                <a:ea typeface="+mj-ea"/>
                <a:cs typeface="+mj-cs"/>
              </a:rPr>
              <a:t>What type of elements will be reported? (continued) </a:t>
            </a:r>
            <a:endParaRPr lang="en-US" dirty="0"/>
          </a:p>
        </p:txBody>
      </p:sp>
      <p:graphicFrame>
        <p:nvGraphicFramePr>
          <p:cNvPr id="4" name="Content Placeholder 3" descr="This is a continuation of the table in the previous slide. This table represents the type of elements that will be reported for expenditures.">
            <a:extLst>
              <a:ext uri="{FF2B5EF4-FFF2-40B4-BE49-F238E27FC236}">
                <a16:creationId xmlns:a16="http://schemas.microsoft.com/office/drawing/2014/main" id="{2427A082-31C2-F512-A023-FA5CECC848D2}"/>
              </a:ext>
            </a:extLst>
          </p:cNvPr>
          <p:cNvGraphicFramePr>
            <a:graphicFrameLocks noGrp="1"/>
          </p:cNvGraphicFramePr>
          <p:nvPr>
            <p:ph idx="1"/>
            <p:extLst>
              <p:ext uri="{D42A27DB-BD31-4B8C-83A1-F6EECF244321}">
                <p14:modId xmlns:p14="http://schemas.microsoft.com/office/powerpoint/2010/main" val="3850958139"/>
              </p:ext>
            </p:extLst>
          </p:nvPr>
        </p:nvGraphicFramePr>
        <p:xfrm>
          <a:off x="254642" y="1638300"/>
          <a:ext cx="11678856" cy="3840480"/>
        </p:xfrm>
        <a:graphic>
          <a:graphicData uri="http://schemas.openxmlformats.org/drawingml/2006/table">
            <a:tbl>
              <a:tblPr firstRow="1" bandRow="1">
                <a:tableStyleId>{5C22544A-7EE6-4342-B048-85BDC9FD1C3A}</a:tableStyleId>
              </a:tblPr>
              <a:tblGrid>
                <a:gridCol w="3892952">
                  <a:extLst>
                    <a:ext uri="{9D8B030D-6E8A-4147-A177-3AD203B41FA5}">
                      <a16:colId xmlns:a16="http://schemas.microsoft.com/office/drawing/2014/main" val="4207904588"/>
                    </a:ext>
                  </a:extLst>
                </a:gridCol>
                <a:gridCol w="3892952">
                  <a:extLst>
                    <a:ext uri="{9D8B030D-6E8A-4147-A177-3AD203B41FA5}">
                      <a16:colId xmlns:a16="http://schemas.microsoft.com/office/drawing/2014/main" val="400016184"/>
                    </a:ext>
                  </a:extLst>
                </a:gridCol>
                <a:gridCol w="3892952">
                  <a:extLst>
                    <a:ext uri="{9D8B030D-6E8A-4147-A177-3AD203B41FA5}">
                      <a16:colId xmlns:a16="http://schemas.microsoft.com/office/drawing/2014/main" val="171715621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School Share of Central Expenditures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School A </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School B</a:t>
                      </a:r>
                    </a:p>
                    <a:p>
                      <a:endParaRPr lang="en-US" dirty="0"/>
                    </a:p>
                  </a:txBody>
                  <a:tcPr/>
                </a:tc>
                <a:extLst>
                  <a:ext uri="{0D108BD9-81ED-4DB2-BD59-A6C34878D82A}">
                    <a16:rowId xmlns:a16="http://schemas.microsoft.com/office/drawing/2014/main" val="36817259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 Federal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$161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$161</a:t>
                      </a:r>
                    </a:p>
                  </a:txBody>
                  <a:tcPr anchor="ctr"/>
                </a:tc>
                <a:extLst>
                  <a:ext uri="{0D108BD9-81ED-4DB2-BD59-A6C34878D82A}">
                    <a16:rowId xmlns:a16="http://schemas.microsoft.com/office/drawing/2014/main" val="23793443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 State and Local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$5,378</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$5,378</a:t>
                      </a:r>
                    </a:p>
                  </a:txBody>
                  <a:tcPr anchor="ctr"/>
                </a:tc>
                <a:extLst>
                  <a:ext uri="{0D108BD9-81ED-4DB2-BD59-A6C34878D82A}">
                    <a16:rowId xmlns:a16="http://schemas.microsoft.com/office/drawing/2014/main" val="26993025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 School Share of Central Total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$5,539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$5,539</a:t>
                      </a:r>
                    </a:p>
                    <a:p>
                      <a:endParaRPr lang="en-US" dirty="0"/>
                    </a:p>
                  </a:txBody>
                  <a:tcPr anchor="ctr"/>
                </a:tc>
                <a:extLst>
                  <a:ext uri="{0D108BD9-81ED-4DB2-BD59-A6C34878D82A}">
                    <a16:rowId xmlns:a16="http://schemas.microsoft.com/office/drawing/2014/main" val="42168328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 Total School Expenditures (C + F)</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$12,106</a:t>
                      </a:r>
                    </a:p>
                    <a:p>
                      <a:endParaRPr 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$10,504</a:t>
                      </a:r>
                    </a:p>
                    <a:p>
                      <a:endParaRPr lang="en-US" dirty="0"/>
                    </a:p>
                  </a:txBody>
                  <a:tcPr anchor="ctr"/>
                </a:tc>
                <a:extLst>
                  <a:ext uri="{0D108BD9-81ED-4DB2-BD59-A6C34878D82A}">
                    <a16:rowId xmlns:a16="http://schemas.microsoft.com/office/drawing/2014/main" val="41051106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 Student Count </a:t>
                      </a:r>
                    </a:p>
                  </a:txBody>
                  <a:tcPr anchor="ctr"/>
                </a:tc>
                <a:tc>
                  <a:txBody>
                    <a:bodyPr/>
                    <a:lstStyle/>
                    <a:p>
                      <a:pPr algn="ctr"/>
                      <a:r>
                        <a:rPr lang="en-US" sz="2400" dirty="0">
                          <a:latin typeface="Arial" panose="020B0604020202020204" pitchFamily="34" charset="0"/>
                          <a:cs typeface="Arial" panose="020B0604020202020204" pitchFamily="34" charset="0"/>
                        </a:rPr>
                        <a:t>250</a:t>
                      </a:r>
                    </a:p>
                  </a:txBody>
                  <a:tcPr anchor="ctr"/>
                </a:tc>
                <a:tc>
                  <a:txBody>
                    <a:bodyPr/>
                    <a:lstStyle/>
                    <a:p>
                      <a:pPr algn="ctr"/>
                      <a:r>
                        <a:rPr lang="en-US" sz="2400" dirty="0">
                          <a:latin typeface="Arial" panose="020B0604020202020204" pitchFamily="34" charset="0"/>
                          <a:cs typeface="Arial" panose="020B0604020202020204" pitchFamily="34" charset="0"/>
                        </a:rPr>
                        <a:t>450</a:t>
                      </a:r>
                    </a:p>
                  </a:txBody>
                  <a:tcPr anchor="ctr"/>
                </a:tc>
                <a:extLst>
                  <a:ext uri="{0D108BD9-81ED-4DB2-BD59-A6C34878D82A}">
                    <a16:rowId xmlns:a16="http://schemas.microsoft.com/office/drawing/2014/main" val="1572517249"/>
                  </a:ext>
                </a:extLst>
              </a:tr>
            </a:tbl>
          </a:graphicData>
        </a:graphic>
      </p:graphicFrame>
    </p:spTree>
    <p:extLst>
      <p:ext uri="{BB962C8B-B14F-4D97-AF65-F5344CB8AC3E}">
        <p14:creationId xmlns:p14="http://schemas.microsoft.com/office/powerpoint/2010/main" val="3578470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t>Where will the PPE data be reported? </a:t>
            </a:r>
          </a:p>
        </p:txBody>
      </p:sp>
      <p:sp>
        <p:nvSpPr>
          <p:cNvPr id="3" name="Content Placeholder 2"/>
          <p:cNvSpPr>
            <a:spLocks noGrp="1"/>
          </p:cNvSpPr>
          <p:nvPr>
            <p:ph idx="1"/>
          </p:nvPr>
        </p:nvSpPr>
        <p:spPr>
          <a:xfrm>
            <a:off x="1152436" y="1887795"/>
            <a:ext cx="10060047" cy="1761096"/>
          </a:xfrm>
        </p:spPr>
        <p:txBody>
          <a:bodyPr anchor="ctr">
            <a:normAutofit/>
          </a:bodyPr>
          <a:lstStyle/>
          <a:p>
            <a:pPr marL="0" indent="0">
              <a:buNone/>
            </a:pPr>
            <a:r>
              <a:rPr lang="en-US" sz="2400" dirty="0"/>
              <a:t>The data will be reported as part of the Local Educational Agency Accountability Report Card (LARC).</a:t>
            </a:r>
          </a:p>
          <a:p>
            <a:pPr lvl="1"/>
            <a:r>
              <a:rPr lang="en-US" sz="2400" dirty="0">
                <a:hlinkClick r:id="rId2" tooltip="California Department of Education Local Educational Agency Accountabiity Report Card"/>
              </a:rPr>
              <a:t>https://www.cde.ca.gov/ta/ac/le/</a:t>
            </a:r>
            <a:r>
              <a:rPr lang="en-US" sz="2400" dirty="0"/>
              <a:t> </a:t>
            </a:r>
          </a:p>
        </p:txBody>
      </p:sp>
    </p:spTree>
    <p:extLst>
      <p:ext uri="{BB962C8B-B14F-4D97-AF65-F5344CB8AC3E}">
        <p14:creationId xmlns:p14="http://schemas.microsoft.com/office/powerpoint/2010/main" val="1816761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07" y="195635"/>
            <a:ext cx="11887200" cy="1325563"/>
          </a:xfrm>
        </p:spPr>
        <p:txBody>
          <a:bodyPr>
            <a:normAutofit/>
          </a:bodyPr>
          <a:lstStyle/>
          <a:p>
            <a:r>
              <a:rPr lang="en-US" sz="4300" dirty="0"/>
              <a:t>How will the PPE data be collected?</a:t>
            </a:r>
          </a:p>
        </p:txBody>
      </p:sp>
      <p:sp>
        <p:nvSpPr>
          <p:cNvPr id="3" name="Content Placeholder 2"/>
          <p:cNvSpPr>
            <a:spLocks noGrp="1"/>
          </p:cNvSpPr>
          <p:nvPr>
            <p:ph idx="1"/>
          </p:nvPr>
        </p:nvSpPr>
        <p:spPr>
          <a:xfrm>
            <a:off x="1152436" y="1521198"/>
            <a:ext cx="10060047" cy="2772128"/>
          </a:xfrm>
        </p:spPr>
        <p:txBody>
          <a:bodyPr anchor="ctr">
            <a:normAutofit/>
          </a:bodyPr>
          <a:lstStyle/>
          <a:p>
            <a:r>
              <a:rPr lang="en-US" sz="2400" dirty="0">
                <a:solidFill>
                  <a:schemeClr val="accent5">
                    <a:lumMod val="50000"/>
                  </a:schemeClr>
                </a:solidFill>
              </a:rPr>
              <a:t>Data will be collected through a web application.</a:t>
            </a:r>
          </a:p>
          <a:p>
            <a:r>
              <a:rPr lang="en-US" sz="2400" dirty="0">
                <a:solidFill>
                  <a:schemeClr val="accent5">
                    <a:lumMod val="50000"/>
                  </a:schemeClr>
                </a:solidFill>
              </a:rPr>
              <a:t>The CDE provided access codes to the Superintendent and Chief Business Official for each LEA and to the Administrator for each direct-funded charter school listed within the California School Directory.</a:t>
            </a:r>
          </a:p>
          <a:p>
            <a:r>
              <a:rPr lang="en-US" sz="2400" dirty="0">
                <a:solidFill>
                  <a:schemeClr val="accent5">
                    <a:lumMod val="50000"/>
                  </a:schemeClr>
                </a:solidFill>
              </a:rPr>
              <a:t>Amounts can be hand-keyed or prepared in Excel and imported in a CSV (comma delimited) format.</a:t>
            </a:r>
          </a:p>
        </p:txBody>
      </p:sp>
    </p:spTree>
    <p:extLst>
      <p:ext uri="{BB962C8B-B14F-4D97-AF65-F5344CB8AC3E}">
        <p14:creationId xmlns:p14="http://schemas.microsoft.com/office/powerpoint/2010/main" val="3388271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2021-22 Reporting Common Issues </a:t>
            </a:r>
          </a:p>
        </p:txBody>
      </p:sp>
      <p:sp>
        <p:nvSpPr>
          <p:cNvPr id="3" name="Content Placeholder 2"/>
          <p:cNvSpPr>
            <a:spLocks noGrp="1"/>
          </p:cNvSpPr>
          <p:nvPr>
            <p:ph idx="1"/>
          </p:nvPr>
        </p:nvSpPr>
        <p:spPr>
          <a:xfrm>
            <a:off x="152400" y="2066317"/>
            <a:ext cx="11887200" cy="3316877"/>
          </a:xfrm>
        </p:spPr>
        <p:txBody>
          <a:bodyPr anchor="ctr">
            <a:noAutofit/>
          </a:bodyPr>
          <a:lstStyle/>
          <a:p>
            <a:r>
              <a:rPr lang="en-US" sz="2400" dirty="0"/>
              <a:t>Enrollment</a:t>
            </a:r>
          </a:p>
          <a:p>
            <a:pPr lvl="1"/>
            <a:r>
              <a:rPr lang="en-US" sz="2400" dirty="0"/>
              <a:t>Incorrect data source used</a:t>
            </a:r>
          </a:p>
          <a:p>
            <a:r>
              <a:rPr lang="en-US" sz="2400" dirty="0"/>
              <a:t>School-level and central-level per-pupil amounts</a:t>
            </a:r>
          </a:p>
          <a:p>
            <a:pPr lvl="1"/>
            <a:r>
              <a:rPr lang="en-US" sz="2400" dirty="0"/>
              <a:t>Amount entered as a total amount, rather than a per-pupil amount.</a:t>
            </a:r>
          </a:p>
          <a:p>
            <a:r>
              <a:rPr lang="en-US" sz="2400" dirty="0"/>
              <a:t>LEA Federal and State/Local per-pupil amounts</a:t>
            </a:r>
          </a:p>
          <a:p>
            <a:pPr lvl="1"/>
            <a:r>
              <a:rPr lang="en-US" sz="2400" dirty="0"/>
              <a:t>Amount entered as a total amount, rather than a per-pupil amount.</a:t>
            </a:r>
          </a:p>
          <a:p>
            <a:r>
              <a:rPr lang="en-US" sz="2400" dirty="0"/>
              <a:t>LEA Total Excluded Expenditures</a:t>
            </a:r>
          </a:p>
          <a:p>
            <a:pPr lvl="1"/>
            <a:r>
              <a:rPr lang="en-US" sz="2400" dirty="0"/>
              <a:t>No amount entered</a:t>
            </a:r>
          </a:p>
          <a:p>
            <a:pPr lvl="1"/>
            <a:r>
              <a:rPr lang="en-US" sz="2400" dirty="0"/>
              <a:t>Amount entered as a per-pupil amount, rather than a total amount.</a:t>
            </a:r>
          </a:p>
        </p:txBody>
      </p:sp>
    </p:spTree>
    <p:extLst>
      <p:ext uri="{BB962C8B-B14F-4D97-AF65-F5344CB8AC3E}">
        <p14:creationId xmlns:p14="http://schemas.microsoft.com/office/powerpoint/2010/main" val="3910785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2EC5-4D44-EC6D-FD9A-E6039D7B3AE7}"/>
              </a:ext>
            </a:extLst>
          </p:cNvPr>
          <p:cNvSpPr>
            <a:spLocks noGrp="1"/>
          </p:cNvSpPr>
          <p:nvPr>
            <p:ph type="title"/>
          </p:nvPr>
        </p:nvSpPr>
        <p:spPr/>
        <p:txBody>
          <a:bodyPr/>
          <a:lstStyle/>
          <a:p>
            <a:r>
              <a:rPr lang="en-US" dirty="0"/>
              <a:t>Characteristics of a quality submission</a:t>
            </a:r>
          </a:p>
        </p:txBody>
      </p:sp>
      <p:pic>
        <p:nvPicPr>
          <p:cNvPr id="5" name="Content Placeholder 4" descr="A quality submission for three LEAs. A long description is provided in the slide notes.">
            <a:extLst>
              <a:ext uri="{FF2B5EF4-FFF2-40B4-BE49-F238E27FC236}">
                <a16:creationId xmlns:a16="http://schemas.microsoft.com/office/drawing/2014/main" id="{C8303780-4266-9909-430C-D485376BEED0}"/>
              </a:ext>
            </a:extLst>
          </p:cNvPr>
          <p:cNvPicPr>
            <a:picLocks noGrp="1" noChangeAspect="1"/>
          </p:cNvPicPr>
          <p:nvPr>
            <p:ph idx="1"/>
          </p:nvPr>
        </p:nvPicPr>
        <p:blipFill>
          <a:blip r:embed="rId3"/>
          <a:stretch>
            <a:fillRect/>
          </a:stretch>
        </p:blipFill>
        <p:spPr>
          <a:xfrm>
            <a:off x="1530905" y="1300675"/>
            <a:ext cx="9130187" cy="5016500"/>
          </a:xfrm>
        </p:spPr>
      </p:pic>
    </p:spTree>
    <p:extLst>
      <p:ext uri="{BB962C8B-B14F-4D97-AF65-F5344CB8AC3E}">
        <p14:creationId xmlns:p14="http://schemas.microsoft.com/office/powerpoint/2010/main" val="387921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AE99A-E1C5-FE23-5E0C-5AD0E8C4B87E}"/>
              </a:ext>
            </a:extLst>
          </p:cNvPr>
          <p:cNvSpPr>
            <a:spLocks noGrp="1"/>
          </p:cNvSpPr>
          <p:nvPr>
            <p:ph type="title"/>
          </p:nvPr>
        </p:nvSpPr>
        <p:spPr/>
        <p:txBody>
          <a:bodyPr/>
          <a:lstStyle/>
          <a:p>
            <a:r>
              <a:rPr lang="en-US" dirty="0"/>
              <a:t>Slide Notes</a:t>
            </a:r>
          </a:p>
        </p:txBody>
      </p:sp>
      <p:sp>
        <p:nvSpPr>
          <p:cNvPr id="3" name="Content Placeholder 2">
            <a:extLst>
              <a:ext uri="{FF2B5EF4-FFF2-40B4-BE49-F238E27FC236}">
                <a16:creationId xmlns:a16="http://schemas.microsoft.com/office/drawing/2014/main" id="{CCA9AD0C-F507-4A85-1680-76BF91CFA17B}"/>
              </a:ext>
            </a:extLst>
          </p:cNvPr>
          <p:cNvSpPr>
            <a:spLocks noGrp="1"/>
          </p:cNvSpPr>
          <p:nvPr>
            <p:ph idx="1"/>
          </p:nvPr>
        </p:nvSpPr>
        <p:spPr>
          <a:xfrm>
            <a:off x="223736" y="1529363"/>
            <a:ext cx="11815864" cy="1982322"/>
          </a:xfrm>
        </p:spPr>
        <p:txBody>
          <a:bodyPr/>
          <a:lstStyle/>
          <a:p>
            <a:pPr marL="0" indent="0">
              <a:buNone/>
            </a:pPr>
            <a:r>
              <a:rPr lang="en-US" dirty="0"/>
              <a:t>*Slide notes are used throughout this presentation.</a:t>
            </a:r>
          </a:p>
        </p:txBody>
      </p:sp>
    </p:spTree>
    <p:extLst>
      <p:ext uri="{BB962C8B-B14F-4D97-AF65-F5344CB8AC3E}">
        <p14:creationId xmlns:p14="http://schemas.microsoft.com/office/powerpoint/2010/main" val="2602254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21346-3242-CF7A-74CA-127E41E4C1CD}"/>
              </a:ext>
            </a:extLst>
          </p:cNvPr>
          <p:cNvSpPr>
            <a:spLocks noGrp="1"/>
          </p:cNvSpPr>
          <p:nvPr>
            <p:ph type="title"/>
          </p:nvPr>
        </p:nvSpPr>
        <p:spPr/>
        <p:txBody>
          <a:bodyPr/>
          <a:lstStyle/>
          <a:p>
            <a:r>
              <a:rPr lang="en-US" dirty="0"/>
              <a:t>What’s wrong with this submission?(1)</a:t>
            </a:r>
          </a:p>
        </p:txBody>
      </p:sp>
      <p:pic>
        <p:nvPicPr>
          <p:cNvPr id="5" name="Content Placeholder 4" descr="This slide shows an improperly completed submission for one LEA. A long description is provided in the slide notes.">
            <a:extLst>
              <a:ext uri="{FF2B5EF4-FFF2-40B4-BE49-F238E27FC236}">
                <a16:creationId xmlns:a16="http://schemas.microsoft.com/office/drawing/2014/main" id="{048731DF-1DF1-22B0-3B32-C5F9181DF2A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8148" y="1537226"/>
            <a:ext cx="10891448" cy="5116975"/>
          </a:xfrm>
        </p:spPr>
      </p:pic>
    </p:spTree>
    <p:extLst>
      <p:ext uri="{BB962C8B-B14F-4D97-AF65-F5344CB8AC3E}">
        <p14:creationId xmlns:p14="http://schemas.microsoft.com/office/powerpoint/2010/main" val="3613206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33ABA-0787-F61B-3CEC-C013BF09AD8B}"/>
              </a:ext>
            </a:extLst>
          </p:cNvPr>
          <p:cNvSpPr>
            <a:spLocks noGrp="1"/>
          </p:cNvSpPr>
          <p:nvPr>
            <p:ph type="title"/>
          </p:nvPr>
        </p:nvSpPr>
        <p:spPr/>
        <p:txBody>
          <a:bodyPr/>
          <a:lstStyle/>
          <a:p>
            <a:r>
              <a:rPr lang="en-US" dirty="0"/>
              <a:t>What’s wrong with this submission?(2)</a:t>
            </a:r>
          </a:p>
        </p:txBody>
      </p:sp>
      <p:pic>
        <p:nvPicPr>
          <p:cNvPr id="5" name="Content Placeholder 4" descr="This slide shows an improperly completed submission for one LEA. A long description is provided in the slide notes.">
            <a:extLst>
              <a:ext uri="{FF2B5EF4-FFF2-40B4-BE49-F238E27FC236}">
                <a16:creationId xmlns:a16="http://schemas.microsoft.com/office/drawing/2014/main" id="{76881BC3-5A94-AB7A-D8BE-7278A0D140F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5788" y="1433384"/>
            <a:ext cx="10840424" cy="4895307"/>
          </a:xfrm>
        </p:spPr>
      </p:pic>
    </p:spTree>
    <p:extLst>
      <p:ext uri="{BB962C8B-B14F-4D97-AF65-F5344CB8AC3E}">
        <p14:creationId xmlns:p14="http://schemas.microsoft.com/office/powerpoint/2010/main" val="3988681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4FA3B-040C-12B7-0CE0-0F97429E34F7}"/>
              </a:ext>
            </a:extLst>
          </p:cNvPr>
          <p:cNvSpPr>
            <a:spLocks noGrp="1"/>
          </p:cNvSpPr>
          <p:nvPr>
            <p:ph type="title"/>
          </p:nvPr>
        </p:nvSpPr>
        <p:spPr/>
        <p:txBody>
          <a:bodyPr/>
          <a:lstStyle/>
          <a:p>
            <a:r>
              <a:rPr lang="en-US" dirty="0"/>
              <a:t>What’s wrong with this submission?(3)</a:t>
            </a:r>
          </a:p>
        </p:txBody>
      </p:sp>
      <p:pic>
        <p:nvPicPr>
          <p:cNvPr id="5" name="Content Placeholder 4" descr="This slide shows an improperly completed submission for one LEA. A long description is provided in the slide notes.">
            <a:extLst>
              <a:ext uri="{FF2B5EF4-FFF2-40B4-BE49-F238E27FC236}">
                <a16:creationId xmlns:a16="http://schemas.microsoft.com/office/drawing/2014/main" id="{5FE39728-2E46-A629-25A4-CE911EBF0AF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6823" y="1436630"/>
            <a:ext cx="11218354" cy="5217571"/>
          </a:xfrm>
        </p:spPr>
      </p:pic>
    </p:spTree>
    <p:extLst>
      <p:ext uri="{BB962C8B-B14F-4D97-AF65-F5344CB8AC3E}">
        <p14:creationId xmlns:p14="http://schemas.microsoft.com/office/powerpoint/2010/main" val="308829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9DCC-0B5C-45E7-9335-D17D09BB07F9}"/>
              </a:ext>
            </a:extLst>
          </p:cNvPr>
          <p:cNvSpPr>
            <a:spLocks noGrp="1"/>
          </p:cNvSpPr>
          <p:nvPr>
            <p:ph type="title"/>
          </p:nvPr>
        </p:nvSpPr>
        <p:spPr/>
        <p:txBody>
          <a:bodyPr/>
          <a:lstStyle/>
          <a:p>
            <a:r>
              <a:rPr lang="en-US" dirty="0"/>
              <a:t>Frequently Asked Questions (1)</a:t>
            </a:r>
          </a:p>
        </p:txBody>
      </p:sp>
      <p:sp>
        <p:nvSpPr>
          <p:cNvPr id="3" name="Content Placeholder 2">
            <a:extLst>
              <a:ext uri="{FF2B5EF4-FFF2-40B4-BE49-F238E27FC236}">
                <a16:creationId xmlns:a16="http://schemas.microsoft.com/office/drawing/2014/main" id="{52C7A01B-CF25-4483-B9EB-7D84447FF6C4}"/>
              </a:ext>
            </a:extLst>
          </p:cNvPr>
          <p:cNvSpPr>
            <a:spLocks noGrp="1"/>
          </p:cNvSpPr>
          <p:nvPr>
            <p:ph idx="1"/>
          </p:nvPr>
        </p:nvSpPr>
        <p:spPr>
          <a:xfrm>
            <a:off x="152400" y="2180923"/>
            <a:ext cx="11887200" cy="3302604"/>
          </a:xfrm>
        </p:spPr>
        <p:txBody>
          <a:bodyPr anchor="ctr">
            <a:noAutofit/>
          </a:bodyPr>
          <a:lstStyle/>
          <a:p>
            <a:pPr marL="0" indent="0">
              <a:buNone/>
            </a:pPr>
            <a:r>
              <a:rPr lang="en-US" sz="2400" b="1" dirty="0">
                <a:latin typeface="Arial" panose="020B0604020202020204" pitchFamily="34" charset="0"/>
                <a:cs typeface="Arial" panose="020B0604020202020204" pitchFamily="34" charset="0"/>
              </a:rPr>
              <a:t>1. Do we include preschool expenditures, including amounts reported in the Child Development Fund (12)?</a:t>
            </a:r>
          </a:p>
          <a:p>
            <a:pPr marL="0" indent="0">
              <a:buNone/>
            </a:pPr>
            <a:r>
              <a:rPr lang="en-US" sz="2400" dirty="0">
                <a:latin typeface="Arial" panose="020B0604020202020204" pitchFamily="34" charset="0"/>
                <a:cs typeface="Arial" panose="020B0604020202020204" pitchFamily="34" charset="0"/>
              </a:rPr>
              <a:t>At this time, the CDE does not collect enrollment for preschool and child development activities. Therefore, an LEA would have the flexibility to include or exclude preschool and child development expenditures from their calculation.</a:t>
            </a:r>
          </a:p>
          <a:p>
            <a:pPr marL="0" indent="0">
              <a:buNone/>
            </a:pPr>
            <a:r>
              <a:rPr lang="en-US" sz="2400" b="1" dirty="0">
                <a:latin typeface="Arial" panose="020B0604020202020204" pitchFamily="34" charset="0"/>
                <a:cs typeface="Arial" panose="020B0604020202020204" pitchFamily="34" charset="0"/>
              </a:rPr>
              <a:t>2. How do we determine cafeteria expenditures that are federal versus state and local? Since reimbursement funding for both all comes in under one resource code.</a:t>
            </a:r>
          </a:p>
          <a:p>
            <a:pPr marL="0" indent="0">
              <a:buNone/>
            </a:pPr>
            <a:r>
              <a:rPr lang="en-US" sz="2400" dirty="0">
                <a:latin typeface="Arial" panose="020B0604020202020204" pitchFamily="34" charset="0"/>
                <a:cs typeface="Arial" panose="020B0604020202020204" pitchFamily="34" charset="0"/>
              </a:rPr>
              <a:t>In this situation, the CDE recommends to account for these types of expenditures as local expenditures.</a:t>
            </a:r>
          </a:p>
        </p:txBody>
      </p:sp>
    </p:spTree>
    <p:extLst>
      <p:ext uri="{BB962C8B-B14F-4D97-AF65-F5344CB8AC3E}">
        <p14:creationId xmlns:p14="http://schemas.microsoft.com/office/powerpoint/2010/main" val="3705138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9DCC-0B5C-45E7-9335-D17D09BB07F9}"/>
              </a:ext>
            </a:extLst>
          </p:cNvPr>
          <p:cNvSpPr>
            <a:spLocks noGrp="1"/>
          </p:cNvSpPr>
          <p:nvPr>
            <p:ph type="title"/>
          </p:nvPr>
        </p:nvSpPr>
        <p:spPr/>
        <p:txBody>
          <a:bodyPr/>
          <a:lstStyle/>
          <a:p>
            <a:r>
              <a:rPr lang="en-US" dirty="0"/>
              <a:t>Frequently Asked Questions (2)</a:t>
            </a:r>
          </a:p>
        </p:txBody>
      </p:sp>
      <p:sp>
        <p:nvSpPr>
          <p:cNvPr id="3" name="Content Placeholder 2">
            <a:extLst>
              <a:ext uri="{FF2B5EF4-FFF2-40B4-BE49-F238E27FC236}">
                <a16:creationId xmlns:a16="http://schemas.microsoft.com/office/drawing/2014/main" id="{52C7A01B-CF25-4483-B9EB-7D84447FF6C4}"/>
              </a:ext>
            </a:extLst>
          </p:cNvPr>
          <p:cNvSpPr>
            <a:spLocks noGrp="1"/>
          </p:cNvSpPr>
          <p:nvPr>
            <p:ph idx="1"/>
          </p:nvPr>
        </p:nvSpPr>
        <p:spPr>
          <a:xfrm>
            <a:off x="152400" y="2064191"/>
            <a:ext cx="11887200" cy="3215519"/>
          </a:xfrm>
        </p:spPr>
        <p:txBody>
          <a:bodyPr anchor="ctr">
            <a:normAutofit/>
          </a:bodyPr>
          <a:lstStyle/>
          <a:p>
            <a:pPr marL="0" indent="0">
              <a:buNone/>
            </a:pPr>
            <a:r>
              <a:rPr lang="en-US" sz="2400" b="1" dirty="0"/>
              <a:t>3. Do we include special education expenditures? If so, would we include all funding sources?</a:t>
            </a:r>
          </a:p>
          <a:p>
            <a:pPr marL="0" indent="0">
              <a:buNone/>
            </a:pPr>
            <a:r>
              <a:rPr lang="en-US" sz="2400" dirty="0"/>
              <a:t>Yes, special education expenditures from all funding sources would be included in the per-pupil expenditure calculation.</a:t>
            </a:r>
          </a:p>
          <a:p>
            <a:pPr marL="0" indent="0">
              <a:buNone/>
            </a:pPr>
            <a:r>
              <a:rPr lang="en-US" sz="2400" b="1" dirty="0"/>
              <a:t>4. Do we exclude STRS On-Behalf Expenditures entries, since those are paid by the State?</a:t>
            </a:r>
          </a:p>
          <a:p>
            <a:pPr marL="0" indent="0">
              <a:buNone/>
            </a:pPr>
            <a:r>
              <a:rPr lang="en-US" sz="2400" dirty="0"/>
              <a:t>Yes, the STRS On-Behalf expenditures would be excluded since those are not LEA costs.</a:t>
            </a:r>
          </a:p>
          <a:p>
            <a:pPr marL="0" indent="0">
              <a:buNone/>
            </a:pPr>
            <a:endParaRPr lang="en-US" dirty="0"/>
          </a:p>
        </p:txBody>
      </p:sp>
    </p:spTree>
    <p:extLst>
      <p:ext uri="{BB962C8B-B14F-4D97-AF65-F5344CB8AC3E}">
        <p14:creationId xmlns:p14="http://schemas.microsoft.com/office/powerpoint/2010/main" val="495979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9DCC-0B5C-45E7-9335-D17D09BB07F9}"/>
              </a:ext>
            </a:extLst>
          </p:cNvPr>
          <p:cNvSpPr>
            <a:spLocks noGrp="1"/>
          </p:cNvSpPr>
          <p:nvPr>
            <p:ph type="title"/>
          </p:nvPr>
        </p:nvSpPr>
        <p:spPr/>
        <p:txBody>
          <a:bodyPr/>
          <a:lstStyle/>
          <a:p>
            <a:r>
              <a:rPr lang="en-US" dirty="0"/>
              <a:t>Frequently Asked Questions (3)</a:t>
            </a:r>
          </a:p>
        </p:txBody>
      </p:sp>
      <p:sp>
        <p:nvSpPr>
          <p:cNvPr id="3" name="Content Placeholder 2">
            <a:extLst>
              <a:ext uri="{FF2B5EF4-FFF2-40B4-BE49-F238E27FC236}">
                <a16:creationId xmlns:a16="http://schemas.microsoft.com/office/drawing/2014/main" id="{52C7A01B-CF25-4483-B9EB-7D84447FF6C4}"/>
              </a:ext>
            </a:extLst>
          </p:cNvPr>
          <p:cNvSpPr>
            <a:spLocks noGrp="1"/>
          </p:cNvSpPr>
          <p:nvPr>
            <p:ph idx="1"/>
          </p:nvPr>
        </p:nvSpPr>
        <p:spPr>
          <a:xfrm>
            <a:off x="152400" y="2004120"/>
            <a:ext cx="11887200" cy="2849760"/>
          </a:xfrm>
        </p:spPr>
        <p:txBody>
          <a:bodyPr anchor="ctr">
            <a:normAutofit/>
          </a:bodyPr>
          <a:lstStyle/>
          <a:p>
            <a:pPr marL="0" indent="0">
              <a:buNone/>
            </a:pPr>
            <a:r>
              <a:rPr lang="en-US" sz="2400" b="1" dirty="0"/>
              <a:t>5. Do we include Funds 14 – 40?</a:t>
            </a:r>
          </a:p>
          <a:p>
            <a:pPr marL="0" indent="0">
              <a:buNone/>
            </a:pPr>
            <a:r>
              <a:rPr lang="en-US" sz="2400" dirty="0"/>
              <a:t>Yes, these funds would be included. However, an LEA would exclude expenditures in categories that are suggested for exclusion.</a:t>
            </a:r>
          </a:p>
          <a:p>
            <a:pPr marL="0" indent="0">
              <a:buNone/>
            </a:pPr>
            <a:r>
              <a:rPr lang="en-US" sz="2400" b="1" dirty="0"/>
              <a:t>6. Do we include CARES Act funding?</a:t>
            </a:r>
          </a:p>
          <a:p>
            <a:pPr marL="0" indent="0">
              <a:buNone/>
            </a:pPr>
            <a:r>
              <a:rPr lang="en-US" sz="2400" dirty="0"/>
              <a:t>Yes, CARES Act funding would be included in the calculation since the expenditures represent the day to day operations of a school. However, an LEA would exclude expenditures in categories that are suggested for exclusion.</a:t>
            </a:r>
          </a:p>
        </p:txBody>
      </p:sp>
    </p:spTree>
    <p:extLst>
      <p:ext uri="{BB962C8B-B14F-4D97-AF65-F5344CB8AC3E}">
        <p14:creationId xmlns:p14="http://schemas.microsoft.com/office/powerpoint/2010/main" val="3707031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21AD-DC14-41E4-9290-5DE72CFBD8C2}"/>
              </a:ext>
            </a:extLst>
          </p:cNvPr>
          <p:cNvSpPr>
            <a:spLocks noGrp="1"/>
          </p:cNvSpPr>
          <p:nvPr>
            <p:ph type="title"/>
          </p:nvPr>
        </p:nvSpPr>
        <p:spPr/>
        <p:txBody>
          <a:bodyPr>
            <a:normAutofit fontScale="90000"/>
          </a:bodyPr>
          <a:lstStyle/>
          <a:p>
            <a:pPr marL="0" indent="0"/>
            <a:r>
              <a:rPr lang="en-US" dirty="0"/>
              <a:t>Please email ESSA per-pupil expenditure requirement questions to:</a:t>
            </a:r>
            <a:br>
              <a:rPr lang="en-US" dirty="0"/>
            </a:br>
            <a:r>
              <a:rPr lang="en-US" dirty="0">
                <a:hlinkClick r:id="rId2"/>
              </a:rPr>
              <a:t>essappe@cde.ca.gov</a:t>
            </a:r>
            <a:br>
              <a:rPr lang="en-US" dirty="0"/>
            </a:br>
            <a:endParaRPr lang="en-US" dirty="0"/>
          </a:p>
        </p:txBody>
      </p:sp>
    </p:spTree>
    <p:extLst>
      <p:ext uri="{BB962C8B-B14F-4D97-AF65-F5344CB8AC3E}">
        <p14:creationId xmlns:p14="http://schemas.microsoft.com/office/powerpoint/2010/main" val="112508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5EE8-02C3-4923-874A-BE7747195DFD}"/>
              </a:ext>
            </a:extLst>
          </p:cNvPr>
          <p:cNvSpPr>
            <a:spLocks noGrp="1"/>
          </p:cNvSpPr>
          <p:nvPr>
            <p:ph type="ctrTitle"/>
          </p:nvPr>
        </p:nvSpPr>
        <p:spPr>
          <a:xfrm>
            <a:off x="1524000" y="1981200"/>
            <a:ext cx="9144000" cy="3263900"/>
          </a:xfrm>
        </p:spPr>
        <p:txBody>
          <a:bodyPr>
            <a:normAutofit/>
          </a:bodyPr>
          <a:lstStyle/>
          <a:p>
            <a:r>
              <a:rPr lang="en-US" dirty="0"/>
              <a:t>School-Level Finance Survey</a:t>
            </a:r>
            <a:br>
              <a:rPr lang="en-US" dirty="0"/>
            </a:br>
            <a:br>
              <a:rPr lang="en-US" dirty="0"/>
            </a:br>
            <a:r>
              <a:rPr lang="en-US" sz="2700" dirty="0"/>
              <a:t>January 23, 2024</a:t>
            </a:r>
          </a:p>
        </p:txBody>
      </p:sp>
    </p:spTree>
    <p:extLst>
      <p:ext uri="{BB962C8B-B14F-4D97-AF65-F5344CB8AC3E}">
        <p14:creationId xmlns:p14="http://schemas.microsoft.com/office/powerpoint/2010/main" val="402596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D91A-FB47-EB38-6D64-6E8409DB2716}"/>
              </a:ext>
            </a:extLst>
          </p:cNvPr>
          <p:cNvSpPr>
            <a:spLocks noGrp="1"/>
          </p:cNvSpPr>
          <p:nvPr>
            <p:ph type="title"/>
          </p:nvPr>
        </p:nvSpPr>
        <p:spPr/>
        <p:txBody>
          <a:bodyPr/>
          <a:lstStyle/>
          <a:p>
            <a:r>
              <a:rPr lang="en-US" dirty="0"/>
              <a:t>School-Level Finance Survey (1)</a:t>
            </a:r>
          </a:p>
        </p:txBody>
      </p:sp>
      <p:sp>
        <p:nvSpPr>
          <p:cNvPr id="3" name="Content Placeholder 2">
            <a:extLst>
              <a:ext uri="{FF2B5EF4-FFF2-40B4-BE49-F238E27FC236}">
                <a16:creationId xmlns:a16="http://schemas.microsoft.com/office/drawing/2014/main" id="{A2D52283-D04A-4887-BCAF-336E1E030843}"/>
              </a:ext>
            </a:extLst>
          </p:cNvPr>
          <p:cNvSpPr>
            <a:spLocks noGrp="1"/>
          </p:cNvSpPr>
          <p:nvPr>
            <p:ph idx="1"/>
          </p:nvPr>
        </p:nvSpPr>
        <p:spPr/>
        <p:txBody>
          <a:bodyPr>
            <a:normAutofit fontScale="92500" lnSpcReduction="10000"/>
          </a:bodyPr>
          <a:lstStyle/>
          <a:p>
            <a:pPr marL="0" indent="0">
              <a:buNone/>
            </a:pPr>
            <a:r>
              <a:rPr lang="en-US" sz="2800" dirty="0"/>
              <a:t>The School-Level Finance Survey (SLFS) is a survey to meet the demand for finance data at the school level. Policymakers, researchers, and the public have long voiced concerns about the equitable distribution of school funding within and across school districts. </a:t>
            </a:r>
          </a:p>
          <a:p>
            <a:pPr marL="0" indent="0">
              <a:buNone/>
            </a:pPr>
            <a:endParaRPr lang="en-US" sz="2800" dirty="0"/>
          </a:p>
          <a:p>
            <a:pPr marL="0" indent="0">
              <a:buNone/>
            </a:pPr>
            <a:r>
              <a:rPr lang="en-US" sz="2800" dirty="0"/>
              <a:t>Approved in May 2023, the Office for Civil Rights (OCR), an agency within the U.S. Department of Education (ED), worked with the National Center for Education Statistics (NCES) to make the SLFS part of the Civil Rights Data Collection (CRDC). </a:t>
            </a:r>
          </a:p>
          <a:p>
            <a:pPr marL="0" indent="0">
              <a:buNone/>
            </a:pPr>
            <a:endParaRPr lang="en-US" sz="2800" dirty="0"/>
          </a:p>
          <a:p>
            <a:pPr marL="0" indent="0">
              <a:buNone/>
            </a:pPr>
            <a:r>
              <a:rPr lang="en-US" sz="2800" dirty="0"/>
              <a:t>The Civil Rights Data Collection (CRDC) is a mandatory federal data collection effort. California LEAs meet this requirement through various CDE collection efforts.</a:t>
            </a:r>
          </a:p>
        </p:txBody>
      </p:sp>
    </p:spTree>
    <p:extLst>
      <p:ext uri="{BB962C8B-B14F-4D97-AF65-F5344CB8AC3E}">
        <p14:creationId xmlns:p14="http://schemas.microsoft.com/office/powerpoint/2010/main" val="1219521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0C1E8-6C8F-2976-68D8-969EC6208184}"/>
              </a:ext>
            </a:extLst>
          </p:cNvPr>
          <p:cNvSpPr>
            <a:spLocks noGrp="1"/>
          </p:cNvSpPr>
          <p:nvPr>
            <p:ph type="title"/>
          </p:nvPr>
        </p:nvSpPr>
        <p:spPr/>
        <p:txBody>
          <a:bodyPr/>
          <a:lstStyle/>
          <a:p>
            <a:r>
              <a:rPr lang="en-US" dirty="0"/>
              <a:t>School-Level Finance Survey (2)</a:t>
            </a:r>
          </a:p>
        </p:txBody>
      </p:sp>
      <p:sp>
        <p:nvSpPr>
          <p:cNvPr id="3" name="Content Placeholder 2">
            <a:extLst>
              <a:ext uri="{FF2B5EF4-FFF2-40B4-BE49-F238E27FC236}">
                <a16:creationId xmlns:a16="http://schemas.microsoft.com/office/drawing/2014/main" id="{95D686C6-96CD-2E87-BB42-85B63E30FD75}"/>
              </a:ext>
            </a:extLst>
          </p:cNvPr>
          <p:cNvSpPr>
            <a:spLocks noGrp="1"/>
          </p:cNvSpPr>
          <p:nvPr>
            <p:ph idx="1"/>
          </p:nvPr>
        </p:nvSpPr>
        <p:spPr/>
        <p:txBody>
          <a:bodyPr>
            <a:normAutofit/>
          </a:bodyPr>
          <a:lstStyle/>
          <a:p>
            <a:pPr marL="0" indent="0">
              <a:buNone/>
            </a:pPr>
            <a:r>
              <a:rPr lang="en-US" sz="2800" dirty="0"/>
              <a:t>Department of Education Organization Act (DEOA) conveys to the Assistant Secretary for Civil Rights the authority to “collect </a:t>
            </a:r>
            <a:r>
              <a:rPr lang="en-US" sz="2800" i="1" dirty="0"/>
              <a:t>or coordinate the collection</a:t>
            </a:r>
            <a:r>
              <a:rPr lang="en-US" sz="2800" dirty="0"/>
              <a:t> of data necessary to ensure compliance with civil rights laws within the jurisdiction of the Office for Civil Rights.”  See 20 U.S.C. § 3413(c)(1) </a:t>
            </a:r>
          </a:p>
          <a:p>
            <a:pPr marL="0" indent="0">
              <a:buNone/>
            </a:pPr>
            <a:endParaRPr lang="en-US" sz="2800" dirty="0"/>
          </a:p>
          <a:p>
            <a:pPr marL="0" indent="0">
              <a:buNone/>
            </a:pPr>
            <a:r>
              <a:rPr lang="en-US" sz="2800" dirty="0"/>
              <a:t>To learn more about the CRDC please visit </a:t>
            </a:r>
            <a:r>
              <a:rPr lang="en-US" sz="2800" dirty="0">
                <a:hlinkClick r:id="rId3" tooltip="CRDC Web Page"/>
              </a:rPr>
              <a:t>https://www2.ed.gov/about/offices/list/ocr/frontpage/faq/crdc.html</a:t>
            </a:r>
            <a:endParaRPr lang="en-US" sz="2800" dirty="0"/>
          </a:p>
          <a:p>
            <a:pPr marL="0" indent="0">
              <a:buNone/>
            </a:pPr>
            <a:endParaRPr lang="en-US" sz="2800" dirty="0"/>
          </a:p>
        </p:txBody>
      </p:sp>
    </p:spTree>
    <p:extLst>
      <p:ext uri="{BB962C8B-B14F-4D97-AF65-F5344CB8AC3E}">
        <p14:creationId xmlns:p14="http://schemas.microsoft.com/office/powerpoint/2010/main" val="277099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9B77-8B3E-4585-AE17-F65E07C0C8BE}"/>
              </a:ext>
            </a:extLst>
          </p:cNvPr>
          <p:cNvSpPr>
            <a:spLocks noGrp="1"/>
          </p:cNvSpPr>
          <p:nvPr>
            <p:ph type="title"/>
          </p:nvPr>
        </p:nvSpPr>
        <p:spPr/>
        <p:txBody>
          <a:bodyPr/>
          <a:lstStyle/>
          <a:p>
            <a:r>
              <a:rPr lang="en-US" dirty="0"/>
              <a:t>Webinar Reminders</a:t>
            </a:r>
          </a:p>
        </p:txBody>
      </p:sp>
      <p:sp>
        <p:nvSpPr>
          <p:cNvPr id="3" name="Content Placeholder 2">
            <a:extLst>
              <a:ext uri="{FF2B5EF4-FFF2-40B4-BE49-F238E27FC236}">
                <a16:creationId xmlns:a16="http://schemas.microsoft.com/office/drawing/2014/main" id="{CFFEBA9D-15A1-43E6-956A-14510F738850}"/>
              </a:ext>
            </a:extLst>
          </p:cNvPr>
          <p:cNvSpPr>
            <a:spLocks noGrp="1"/>
          </p:cNvSpPr>
          <p:nvPr>
            <p:ph idx="1"/>
          </p:nvPr>
        </p:nvSpPr>
        <p:spPr>
          <a:xfrm>
            <a:off x="152400" y="1638300"/>
            <a:ext cx="11887200" cy="2933700"/>
          </a:xfrm>
        </p:spPr>
        <p:txBody>
          <a:bodyPr anchor="ctr">
            <a:noAutofit/>
          </a:bodyPr>
          <a:lstStyle/>
          <a:p>
            <a:pPr lvl="1">
              <a:lnSpc>
                <a:spcPct val="100000"/>
              </a:lnSpc>
              <a:buClr>
                <a:schemeClr val="accent1">
                  <a:lumMod val="50000"/>
                </a:schemeClr>
              </a:buClr>
              <a:tabLst>
                <a:tab pos="741363" algn="l"/>
              </a:tabLst>
            </a:pPr>
            <a:r>
              <a:rPr lang="en-US" sz="2400" dirty="0">
                <a:solidFill>
                  <a:schemeClr val="accent5">
                    <a:lumMod val="50000"/>
                  </a:schemeClr>
                </a:solidFill>
              </a:rPr>
              <a:t>Please mute your microphone</a:t>
            </a:r>
          </a:p>
          <a:p>
            <a:pPr lvl="1">
              <a:lnSpc>
                <a:spcPct val="100000"/>
              </a:lnSpc>
              <a:buClr>
                <a:schemeClr val="accent1">
                  <a:lumMod val="50000"/>
                </a:schemeClr>
              </a:buClr>
              <a:tabLst>
                <a:tab pos="741363" algn="l"/>
              </a:tabLst>
            </a:pPr>
            <a:r>
              <a:rPr lang="en-US" sz="2400" dirty="0">
                <a:solidFill>
                  <a:schemeClr val="accent5">
                    <a:lumMod val="50000"/>
                  </a:schemeClr>
                </a:solidFill>
              </a:rPr>
              <a:t>During the webinar please use the Q&amp;A function</a:t>
            </a:r>
          </a:p>
          <a:p>
            <a:pPr lvl="1">
              <a:lnSpc>
                <a:spcPct val="100000"/>
              </a:lnSpc>
              <a:buClr>
                <a:schemeClr val="accent1">
                  <a:lumMod val="50000"/>
                </a:schemeClr>
              </a:buClr>
              <a:tabLst>
                <a:tab pos="741363" algn="l"/>
              </a:tabLst>
            </a:pPr>
            <a:r>
              <a:rPr lang="en-US" sz="2400" dirty="0">
                <a:solidFill>
                  <a:schemeClr val="accent5">
                    <a:lumMod val="50000"/>
                  </a:schemeClr>
                </a:solidFill>
              </a:rPr>
              <a:t>Please send questions to </a:t>
            </a:r>
            <a:r>
              <a:rPr lang="en-US" sz="2400" dirty="0">
                <a:solidFill>
                  <a:prstClr val="black">
                    <a:lumMod val="75000"/>
                    <a:lumOff val="25000"/>
                  </a:prstClr>
                </a:solidFill>
                <a:hlinkClick r:id="rId3"/>
              </a:rPr>
              <a:t>essappe@cde.ca.gov</a:t>
            </a:r>
            <a:r>
              <a:rPr lang="en-US" sz="2400" dirty="0">
                <a:solidFill>
                  <a:prstClr val="black">
                    <a:lumMod val="75000"/>
                    <a:lumOff val="25000"/>
                  </a:prstClr>
                </a:solidFill>
              </a:rPr>
              <a:t> </a:t>
            </a:r>
          </a:p>
          <a:p>
            <a:pPr lvl="1">
              <a:lnSpc>
                <a:spcPct val="100000"/>
              </a:lnSpc>
              <a:buClr>
                <a:schemeClr val="accent1">
                  <a:lumMod val="50000"/>
                </a:schemeClr>
              </a:buClr>
              <a:tabLst>
                <a:tab pos="741363" algn="l"/>
              </a:tabLst>
            </a:pPr>
            <a:r>
              <a:rPr lang="en-US" sz="2400" dirty="0">
                <a:solidFill>
                  <a:schemeClr val="accent5">
                    <a:lumMod val="50000"/>
                  </a:schemeClr>
                </a:solidFill>
              </a:rPr>
              <a:t>Please visit the CDE ESSA Per-Pupil Expenditure Reporting web page at </a:t>
            </a:r>
            <a:r>
              <a:rPr lang="en-US" sz="2400" dirty="0">
                <a:solidFill>
                  <a:prstClr val="black">
                    <a:lumMod val="75000"/>
                    <a:lumOff val="25000"/>
                  </a:prstClr>
                </a:solidFill>
                <a:hlinkClick r:id="rId4" tooltip="CDE ESSA Per-Pupil Expenditure Reporting"/>
              </a:rPr>
              <a:t>https://www.cde.ca.gov/fg/ac/es/</a:t>
            </a:r>
            <a:r>
              <a:rPr lang="en-US" sz="2400" dirty="0">
                <a:solidFill>
                  <a:prstClr val="black">
                    <a:lumMod val="75000"/>
                    <a:lumOff val="25000"/>
                  </a:prstClr>
                </a:solidFill>
              </a:rPr>
              <a:t> </a:t>
            </a:r>
            <a:r>
              <a:rPr lang="en-US" sz="2400" dirty="0">
                <a:solidFill>
                  <a:schemeClr val="accent5">
                    <a:lumMod val="50000"/>
                  </a:schemeClr>
                </a:solidFill>
              </a:rPr>
              <a:t>for additional resources and tools</a:t>
            </a:r>
          </a:p>
          <a:p>
            <a:pPr lvl="1">
              <a:lnSpc>
                <a:spcPct val="100000"/>
              </a:lnSpc>
              <a:buClr>
                <a:schemeClr val="accent1">
                  <a:lumMod val="50000"/>
                </a:schemeClr>
              </a:buClr>
              <a:tabLst>
                <a:tab pos="741363" algn="l"/>
              </a:tabLst>
            </a:pPr>
            <a:r>
              <a:rPr lang="en-US" sz="2400" dirty="0">
                <a:solidFill>
                  <a:schemeClr val="accent5">
                    <a:lumMod val="50000"/>
                  </a:schemeClr>
                </a:solidFill>
              </a:rPr>
              <a:t>The slides and a video of the presentation will be posted on the CDE website at </a:t>
            </a:r>
            <a:r>
              <a:rPr lang="en-US" sz="2400" dirty="0">
                <a:solidFill>
                  <a:prstClr val="black">
                    <a:lumMod val="75000"/>
                    <a:lumOff val="25000"/>
                  </a:prstClr>
                </a:solidFill>
                <a:hlinkClick r:id="rId4" tooltip="Presentation Slides"/>
              </a:rPr>
              <a:t>https://www.cde.ca.gov/fg/ac/es/</a:t>
            </a:r>
            <a:r>
              <a:rPr lang="en-US" sz="2400" dirty="0">
                <a:solidFill>
                  <a:prstClr val="black">
                    <a:lumMod val="75000"/>
                    <a:lumOff val="25000"/>
                  </a:prstClr>
                </a:solidFill>
              </a:rPr>
              <a:t> </a:t>
            </a:r>
            <a:endParaRPr lang="en-US" sz="2400" dirty="0">
              <a:solidFill>
                <a:schemeClr val="accent5">
                  <a:lumMod val="50000"/>
                </a:schemeClr>
              </a:solidFill>
            </a:endParaRPr>
          </a:p>
        </p:txBody>
      </p:sp>
    </p:spTree>
    <p:extLst>
      <p:ext uri="{BB962C8B-B14F-4D97-AF65-F5344CB8AC3E}">
        <p14:creationId xmlns:p14="http://schemas.microsoft.com/office/powerpoint/2010/main" val="31645687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A852C-A28F-ADFE-20F2-F567C9F14578}"/>
              </a:ext>
            </a:extLst>
          </p:cNvPr>
          <p:cNvSpPr>
            <a:spLocks noGrp="1"/>
          </p:cNvSpPr>
          <p:nvPr>
            <p:ph type="title"/>
          </p:nvPr>
        </p:nvSpPr>
        <p:spPr/>
        <p:txBody>
          <a:bodyPr/>
          <a:lstStyle/>
          <a:p>
            <a:r>
              <a:rPr lang="en-US" sz="4400" dirty="0">
                <a:solidFill>
                  <a:schemeClr val="accent5">
                    <a:lumMod val="50000"/>
                  </a:schemeClr>
                </a:solidFill>
              </a:rPr>
              <a:t>Data Collection Timeline</a:t>
            </a:r>
            <a:endParaRPr lang="en-US" dirty="0"/>
          </a:p>
        </p:txBody>
      </p:sp>
      <p:graphicFrame>
        <p:nvGraphicFramePr>
          <p:cNvPr id="4" name="Content Placeholder 3" descr="This table represents the timeline for data collections from fiscal years 2022-23, 2023-24 and 2024-25.">
            <a:extLst>
              <a:ext uri="{FF2B5EF4-FFF2-40B4-BE49-F238E27FC236}">
                <a16:creationId xmlns:a16="http://schemas.microsoft.com/office/drawing/2014/main" id="{43A44AE3-A556-3410-B4F4-EADF6D45170B}"/>
              </a:ext>
            </a:extLst>
          </p:cNvPr>
          <p:cNvGraphicFramePr>
            <a:graphicFrameLocks noGrp="1"/>
          </p:cNvGraphicFramePr>
          <p:nvPr>
            <p:ph idx="1"/>
            <p:extLst>
              <p:ext uri="{D42A27DB-BD31-4B8C-83A1-F6EECF244321}">
                <p14:modId xmlns:p14="http://schemas.microsoft.com/office/powerpoint/2010/main" val="1237837006"/>
              </p:ext>
            </p:extLst>
          </p:nvPr>
        </p:nvGraphicFramePr>
        <p:xfrm>
          <a:off x="386195" y="1152163"/>
          <a:ext cx="11419609" cy="5294325"/>
        </p:xfrm>
        <a:graphic>
          <a:graphicData uri="http://schemas.openxmlformats.org/drawingml/2006/table">
            <a:tbl>
              <a:tblPr firstRow="1" bandRow="1">
                <a:tableStyleId>{5C22544A-7EE6-4342-B048-85BDC9FD1C3A}</a:tableStyleId>
              </a:tblPr>
              <a:tblGrid>
                <a:gridCol w="1825117">
                  <a:extLst>
                    <a:ext uri="{9D8B030D-6E8A-4147-A177-3AD203B41FA5}">
                      <a16:colId xmlns:a16="http://schemas.microsoft.com/office/drawing/2014/main" val="2804361484"/>
                    </a:ext>
                  </a:extLst>
                </a:gridCol>
                <a:gridCol w="5787955">
                  <a:extLst>
                    <a:ext uri="{9D8B030D-6E8A-4147-A177-3AD203B41FA5}">
                      <a16:colId xmlns:a16="http://schemas.microsoft.com/office/drawing/2014/main" val="930026943"/>
                    </a:ext>
                  </a:extLst>
                </a:gridCol>
                <a:gridCol w="3806537">
                  <a:extLst>
                    <a:ext uri="{9D8B030D-6E8A-4147-A177-3AD203B41FA5}">
                      <a16:colId xmlns:a16="http://schemas.microsoft.com/office/drawing/2014/main" val="1510617021"/>
                    </a:ext>
                  </a:extLst>
                </a:gridCol>
              </a:tblGrid>
              <a:tr h="955535">
                <a:tc>
                  <a:txBody>
                    <a:bodyPr/>
                    <a:lstStyle/>
                    <a:p>
                      <a:pPr algn="ctr"/>
                      <a:r>
                        <a:rPr lang="en-US" sz="2400" dirty="0">
                          <a:latin typeface="Arial" panose="020B0604020202020204" pitchFamily="34" charset="0"/>
                          <a:cs typeface="Arial" panose="020B0604020202020204" pitchFamily="34" charset="0"/>
                        </a:rPr>
                        <a:t>Fiscal Year of Data Collection</a:t>
                      </a:r>
                    </a:p>
                  </a:txBody>
                  <a:tcPr anchor="ctr"/>
                </a:tc>
                <a:tc>
                  <a:txBody>
                    <a:bodyPr/>
                    <a:lstStyle/>
                    <a:p>
                      <a:pPr algn="ctr"/>
                      <a:r>
                        <a:rPr lang="en-US" sz="2400" dirty="0">
                          <a:latin typeface="Arial" panose="020B0604020202020204" pitchFamily="34" charset="0"/>
                          <a:cs typeface="Arial" panose="020B0604020202020204" pitchFamily="34" charset="0"/>
                        </a:rPr>
                        <a:t>Required Data</a:t>
                      </a:r>
                    </a:p>
                  </a:txBody>
                  <a:tcPr anchor="ctr"/>
                </a:tc>
                <a:tc>
                  <a:txBody>
                    <a:bodyPr/>
                    <a:lstStyle/>
                    <a:p>
                      <a:pPr algn="ctr"/>
                      <a:r>
                        <a:rPr lang="en-US" sz="2400" dirty="0">
                          <a:latin typeface="Arial" panose="020B0604020202020204" pitchFamily="34" charset="0"/>
                          <a:cs typeface="Arial" panose="020B0604020202020204" pitchFamily="34" charset="0"/>
                        </a:rPr>
                        <a:t>CDE Collection Window</a:t>
                      </a:r>
                    </a:p>
                  </a:txBody>
                  <a:tcPr anchor="ctr"/>
                </a:tc>
                <a:extLst>
                  <a:ext uri="{0D108BD9-81ED-4DB2-BD59-A6C34878D82A}">
                    <a16:rowId xmlns:a16="http://schemas.microsoft.com/office/drawing/2014/main" val="3312550804"/>
                  </a:ext>
                </a:extLst>
              </a:tr>
              <a:tr h="304034">
                <a:tc>
                  <a:txBody>
                    <a:bodyPr/>
                    <a:lstStyle/>
                    <a:p>
                      <a:pPr algn="ctr"/>
                      <a:r>
                        <a:rPr lang="en-US" sz="2400" dirty="0">
                          <a:latin typeface="Arial" panose="020B0604020202020204" pitchFamily="34" charset="0"/>
                          <a:cs typeface="Arial" panose="020B0604020202020204" pitchFamily="34" charset="0"/>
                        </a:rPr>
                        <a:t>2022-23</a:t>
                      </a:r>
                    </a:p>
                  </a:txBody>
                  <a:tcPr/>
                </a:tc>
                <a:tc>
                  <a:txBody>
                    <a:bodyPr/>
                    <a:lstStyle/>
                    <a:p>
                      <a:r>
                        <a:rPr lang="en-US" sz="2400" dirty="0">
                          <a:latin typeface="Arial" panose="020B0604020202020204" pitchFamily="34" charset="0"/>
                          <a:cs typeface="Arial" panose="020B0604020202020204" pitchFamily="34" charset="0"/>
                        </a:rPr>
                        <a:t>ESSA PPE Submission</a:t>
                      </a:r>
                    </a:p>
                  </a:txBody>
                  <a:tcPr/>
                </a:tc>
                <a:tc>
                  <a:txBody>
                    <a:bodyPr/>
                    <a:lstStyle/>
                    <a:p>
                      <a:pPr algn="ctr"/>
                      <a:r>
                        <a:rPr lang="en-US" sz="2400" dirty="0">
                          <a:latin typeface="Arial" panose="020B0604020202020204" pitchFamily="34" charset="0"/>
                          <a:cs typeface="Arial" panose="020B0604020202020204" pitchFamily="34" charset="0"/>
                        </a:rPr>
                        <a:t>Dec. 2023 – March 2024</a:t>
                      </a:r>
                    </a:p>
                  </a:txBody>
                  <a:tcPr/>
                </a:tc>
                <a:extLst>
                  <a:ext uri="{0D108BD9-81ED-4DB2-BD59-A6C34878D82A}">
                    <a16:rowId xmlns:a16="http://schemas.microsoft.com/office/drawing/2014/main" val="1490306287"/>
                  </a:ext>
                </a:extLst>
              </a:tr>
              <a:tr h="521201">
                <a:tc>
                  <a:txBody>
                    <a:bodyPr/>
                    <a:lstStyle/>
                    <a:p>
                      <a:pPr algn="ctr"/>
                      <a:r>
                        <a:rPr lang="en-US" sz="2400" dirty="0">
                          <a:latin typeface="Arial" panose="020B0604020202020204" pitchFamily="34" charset="0"/>
                          <a:cs typeface="Arial" panose="020B0604020202020204" pitchFamily="34" charset="0"/>
                        </a:rPr>
                        <a:t>2023-24</a:t>
                      </a:r>
                    </a:p>
                  </a:txBody>
                  <a:tcPr/>
                </a:tc>
                <a:tc>
                  <a:txBody>
                    <a:bodyPr/>
                    <a:lstStyle/>
                    <a:p>
                      <a:r>
                        <a:rPr lang="en-US" sz="2400" dirty="0">
                          <a:latin typeface="Arial" panose="020B0604020202020204" pitchFamily="34" charset="0"/>
                          <a:cs typeface="Arial" panose="020B0604020202020204" pitchFamily="34" charset="0"/>
                        </a:rPr>
                        <a:t>NCES Function: Instruction (1000)</a:t>
                      </a:r>
                    </a:p>
                  </a:txBody>
                  <a:tcPr/>
                </a:tc>
                <a:tc>
                  <a:txBody>
                    <a:bodyPr/>
                    <a:lstStyle/>
                    <a:p>
                      <a:pPr algn="ctr"/>
                      <a:r>
                        <a:rPr lang="en-US" sz="2400" dirty="0"/>
                        <a:t>Dec. 2024 – March 2025</a:t>
                      </a:r>
                    </a:p>
                  </a:txBody>
                  <a:tcPr/>
                </a:tc>
                <a:extLst>
                  <a:ext uri="{0D108BD9-81ED-4DB2-BD59-A6C34878D82A}">
                    <a16:rowId xmlns:a16="http://schemas.microsoft.com/office/drawing/2014/main" val="3777718829"/>
                  </a:ext>
                </a:extLst>
              </a:tr>
              <a:tr h="3127204">
                <a:tc>
                  <a:txBody>
                    <a:bodyPr/>
                    <a:lstStyle/>
                    <a:p>
                      <a:pPr algn="ctr"/>
                      <a:r>
                        <a:rPr lang="en-US" sz="2400" dirty="0">
                          <a:latin typeface="Arial" panose="020B0604020202020204" pitchFamily="34" charset="0"/>
                          <a:cs typeface="Arial" panose="020B0604020202020204" pitchFamily="34" charset="0"/>
                        </a:rPr>
                        <a:t>2024-25</a:t>
                      </a:r>
                    </a:p>
                  </a:txBody>
                  <a:tcPr/>
                </a:tc>
                <a:tc>
                  <a:txBody>
                    <a:bodyPr/>
                    <a:lstStyle/>
                    <a:p>
                      <a:r>
                        <a:rPr lang="en-US" sz="2400" dirty="0">
                          <a:latin typeface="Arial" panose="020B0604020202020204" pitchFamily="34" charset="0"/>
                          <a:cs typeface="Arial" panose="020B0604020202020204" pitchFamily="34" charset="0"/>
                        </a:rPr>
                        <a:t>NCES Functions:</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Instruction (1000)</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Pupil Support Services (2100)</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Instruction Support Services (2200)</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School Administration (2700)</a:t>
                      </a:r>
                    </a:p>
                    <a:p>
                      <a:endParaRPr lang="en-US" sz="1400" dirty="0"/>
                    </a:p>
                    <a:p>
                      <a:endParaRPr lang="en-US" sz="1400" dirty="0"/>
                    </a:p>
                  </a:txBody>
                  <a:tcPr/>
                </a:tc>
                <a:tc>
                  <a:txBody>
                    <a:bodyPr/>
                    <a:lstStyle/>
                    <a:p>
                      <a:pPr algn="ctr"/>
                      <a:r>
                        <a:rPr lang="en-US" sz="2400" dirty="0">
                          <a:latin typeface="Arial" panose="020B0604020202020204" pitchFamily="34" charset="0"/>
                          <a:cs typeface="Arial" panose="020B0604020202020204" pitchFamily="34" charset="0"/>
                        </a:rPr>
                        <a:t>Annual collection beginning December 2025</a:t>
                      </a:r>
                    </a:p>
                  </a:txBody>
                  <a:tcPr/>
                </a:tc>
                <a:extLst>
                  <a:ext uri="{0D108BD9-81ED-4DB2-BD59-A6C34878D82A}">
                    <a16:rowId xmlns:a16="http://schemas.microsoft.com/office/drawing/2014/main" val="2888203669"/>
                  </a:ext>
                </a:extLst>
              </a:tr>
            </a:tbl>
          </a:graphicData>
        </a:graphic>
      </p:graphicFrame>
    </p:spTree>
    <p:extLst>
      <p:ext uri="{BB962C8B-B14F-4D97-AF65-F5344CB8AC3E}">
        <p14:creationId xmlns:p14="http://schemas.microsoft.com/office/powerpoint/2010/main" val="40352983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C30FD-957E-34D8-8662-98FE5EB43E8E}"/>
              </a:ext>
            </a:extLst>
          </p:cNvPr>
          <p:cNvSpPr>
            <a:spLocks noGrp="1"/>
          </p:cNvSpPr>
          <p:nvPr>
            <p:ph type="title"/>
          </p:nvPr>
        </p:nvSpPr>
        <p:spPr/>
        <p:txBody>
          <a:bodyPr/>
          <a:lstStyle/>
          <a:p>
            <a:r>
              <a:rPr kumimoji="0" lang="en-US" sz="4400" b="0" i="0" u="none" strike="noStrike" kern="1200" cap="none" spc="0" normalizeH="0" baseline="0" noProof="0" dirty="0">
                <a:ln>
                  <a:noFill/>
                </a:ln>
                <a:solidFill>
                  <a:srgbClr val="5B9BD5">
                    <a:lumMod val="50000"/>
                  </a:srgbClr>
                </a:solidFill>
                <a:effectLst/>
                <a:uLnTx/>
                <a:uFillTx/>
                <a:latin typeface="Arial" panose="020B0604020202020204"/>
                <a:ea typeface="+mj-ea"/>
                <a:cs typeface="+mj-cs"/>
              </a:rPr>
              <a:t>Data Collection Timeline (continued)</a:t>
            </a:r>
            <a:endParaRPr lang="en-US" dirty="0"/>
          </a:p>
        </p:txBody>
      </p:sp>
      <p:graphicFrame>
        <p:nvGraphicFramePr>
          <p:cNvPr id="4" name="Content Placeholder 3" descr="This is a continuation of the table in the previous slide. This table represents the timeline for data collections from fiscal years 2022-23, 2023-24 and 2024-25.">
            <a:extLst>
              <a:ext uri="{FF2B5EF4-FFF2-40B4-BE49-F238E27FC236}">
                <a16:creationId xmlns:a16="http://schemas.microsoft.com/office/drawing/2014/main" id="{EB623759-0147-2FB4-B56F-90639315C3D1}"/>
              </a:ext>
            </a:extLst>
          </p:cNvPr>
          <p:cNvGraphicFramePr>
            <a:graphicFrameLocks noGrp="1"/>
          </p:cNvGraphicFramePr>
          <p:nvPr>
            <p:ph idx="1"/>
            <p:extLst>
              <p:ext uri="{D42A27DB-BD31-4B8C-83A1-F6EECF244321}">
                <p14:modId xmlns:p14="http://schemas.microsoft.com/office/powerpoint/2010/main" val="4269183237"/>
              </p:ext>
            </p:extLst>
          </p:nvPr>
        </p:nvGraphicFramePr>
        <p:xfrm>
          <a:off x="251749" y="1380281"/>
          <a:ext cx="11688501" cy="4572000"/>
        </p:xfrm>
        <a:graphic>
          <a:graphicData uri="http://schemas.openxmlformats.org/drawingml/2006/table">
            <a:tbl>
              <a:tblPr firstRow="1" bandRow="1">
                <a:tableStyleId>{5C22544A-7EE6-4342-B048-85BDC9FD1C3A}</a:tableStyleId>
              </a:tblPr>
              <a:tblGrid>
                <a:gridCol w="2086337">
                  <a:extLst>
                    <a:ext uri="{9D8B030D-6E8A-4147-A177-3AD203B41FA5}">
                      <a16:colId xmlns:a16="http://schemas.microsoft.com/office/drawing/2014/main" val="492053328"/>
                    </a:ext>
                  </a:extLst>
                </a:gridCol>
                <a:gridCol w="5882882">
                  <a:extLst>
                    <a:ext uri="{9D8B030D-6E8A-4147-A177-3AD203B41FA5}">
                      <a16:colId xmlns:a16="http://schemas.microsoft.com/office/drawing/2014/main" val="640263278"/>
                    </a:ext>
                  </a:extLst>
                </a:gridCol>
                <a:gridCol w="3719282">
                  <a:extLst>
                    <a:ext uri="{9D8B030D-6E8A-4147-A177-3AD203B41FA5}">
                      <a16:colId xmlns:a16="http://schemas.microsoft.com/office/drawing/2014/main" val="370724035"/>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Fiscal Year of Data Collection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Required Data</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CDE Collection Window</a:t>
                      </a:r>
                    </a:p>
                    <a:p>
                      <a:endParaRPr lang="en-US" dirty="0"/>
                    </a:p>
                  </a:txBody>
                  <a:tcPr/>
                </a:tc>
                <a:extLst>
                  <a:ext uri="{0D108BD9-81ED-4DB2-BD59-A6C34878D82A}">
                    <a16:rowId xmlns:a16="http://schemas.microsoft.com/office/drawing/2014/main" val="42772705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2024-25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Plus, three exhibits</a:t>
                      </a:r>
                    </a:p>
                    <a:p>
                      <a:pPr marL="285750" indent="-285750">
                        <a:buFont typeface="Arial" panose="020B0604020202020204" pitchFamily="34" charset="0"/>
                        <a:buChar char="•"/>
                      </a:pPr>
                      <a:r>
                        <a:rPr lang="en-US" sz="2400" dirty="0"/>
                        <a:t>Salaries paid to teachers (NCES Function 1000; Object codes 1x1 and 1x3)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Salaries paid to instructional staff or assistants (NCES Function 1000; Object code 1x2)</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Books and periodicals (NCES Function 1000 and 2200; Object code 640)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Annual collection beginning December 2025</a:t>
                      </a:r>
                    </a:p>
                    <a:p>
                      <a:endParaRPr lang="en-US" dirty="0"/>
                    </a:p>
                  </a:txBody>
                  <a:tcPr/>
                </a:tc>
                <a:extLst>
                  <a:ext uri="{0D108BD9-81ED-4DB2-BD59-A6C34878D82A}">
                    <a16:rowId xmlns:a16="http://schemas.microsoft.com/office/drawing/2014/main" val="1545691831"/>
                  </a:ext>
                </a:extLst>
              </a:tr>
            </a:tbl>
          </a:graphicData>
        </a:graphic>
      </p:graphicFrame>
    </p:spTree>
    <p:extLst>
      <p:ext uri="{BB962C8B-B14F-4D97-AF65-F5344CB8AC3E}">
        <p14:creationId xmlns:p14="http://schemas.microsoft.com/office/powerpoint/2010/main" val="1676176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7AC81-27E2-E920-BFA2-D48FF6AA8E5C}"/>
              </a:ext>
            </a:extLst>
          </p:cNvPr>
          <p:cNvSpPr>
            <a:spLocks noGrp="1"/>
          </p:cNvSpPr>
          <p:nvPr>
            <p:ph type="title"/>
          </p:nvPr>
        </p:nvSpPr>
        <p:spPr/>
        <p:txBody>
          <a:bodyPr/>
          <a:lstStyle/>
          <a:p>
            <a:r>
              <a:rPr lang="en-US" dirty="0"/>
              <a:t>Expenditures</a:t>
            </a:r>
          </a:p>
        </p:txBody>
      </p:sp>
      <p:sp>
        <p:nvSpPr>
          <p:cNvPr id="3" name="Content Placeholder 2">
            <a:extLst>
              <a:ext uri="{FF2B5EF4-FFF2-40B4-BE49-F238E27FC236}">
                <a16:creationId xmlns:a16="http://schemas.microsoft.com/office/drawing/2014/main" id="{CCC55E92-7C68-715C-83EF-F5FF7417D059}"/>
              </a:ext>
            </a:extLst>
          </p:cNvPr>
          <p:cNvSpPr>
            <a:spLocks noGrp="1"/>
          </p:cNvSpPr>
          <p:nvPr>
            <p:ph sz="half" idx="1"/>
          </p:nvPr>
        </p:nvSpPr>
        <p:spPr/>
        <p:txBody>
          <a:bodyPr>
            <a:normAutofit/>
          </a:bodyPr>
          <a:lstStyle/>
          <a:p>
            <a:pPr marL="0" indent="0" algn="ctr">
              <a:buNone/>
            </a:pPr>
            <a:r>
              <a:rPr lang="en-US" sz="2400" b="1" dirty="0"/>
              <a:t>School-Level Expenditures</a:t>
            </a:r>
          </a:p>
          <a:p>
            <a:pPr marL="0" indent="0" algn="ctr">
              <a:buNone/>
            </a:pPr>
            <a:r>
              <a:rPr lang="en-US" sz="2400" dirty="0"/>
              <a:t>Total current operation expenditures for activities dealing with the interaction of teachers and students in the classroom, home, as well as co-curricular activities. </a:t>
            </a:r>
          </a:p>
          <a:p>
            <a:pPr marL="0" indent="0" algn="ctr">
              <a:buNone/>
            </a:pPr>
            <a:r>
              <a:rPr lang="en-US" sz="2400" dirty="0"/>
              <a:t>Report amounts for activities of teachers and instructional aides or assistants engaged in regular instruction, special education, and vocational education programs. </a:t>
            </a:r>
          </a:p>
          <a:p>
            <a:pPr marL="0" indent="0" algn="ctr">
              <a:buNone/>
            </a:pPr>
            <a:r>
              <a:rPr lang="en-US" sz="2400" b="1" i="1" dirty="0">
                <a:solidFill>
                  <a:schemeClr val="accent5">
                    <a:lumMod val="50000"/>
                  </a:schemeClr>
                </a:solidFill>
              </a:rPr>
              <a:t>Adult Education (Fund 11; Goal 4XXX) expenditures are to be excluded.</a:t>
            </a:r>
          </a:p>
          <a:p>
            <a:pPr marL="0" indent="0" algn="ctr">
              <a:buNone/>
            </a:pPr>
            <a:endParaRPr lang="en-US" sz="2000" b="1" dirty="0"/>
          </a:p>
        </p:txBody>
      </p:sp>
      <p:sp>
        <p:nvSpPr>
          <p:cNvPr id="13" name="Content Placeholder 12">
            <a:extLst>
              <a:ext uri="{FF2B5EF4-FFF2-40B4-BE49-F238E27FC236}">
                <a16:creationId xmlns:a16="http://schemas.microsoft.com/office/drawing/2014/main" id="{F827F21A-7AA4-ECDD-626C-7AB5363E1B69}"/>
              </a:ext>
            </a:extLst>
          </p:cNvPr>
          <p:cNvSpPr>
            <a:spLocks noGrp="1"/>
          </p:cNvSpPr>
          <p:nvPr>
            <p:ph sz="half" idx="2"/>
          </p:nvPr>
        </p:nvSpPr>
        <p:spPr/>
        <p:txBody>
          <a:bodyPr>
            <a:normAutofit/>
          </a:bodyPr>
          <a:lstStyle/>
          <a:p>
            <a:pPr marL="0" indent="0" algn="ctr">
              <a:buNone/>
            </a:pPr>
            <a:r>
              <a:rPr lang="en-US" sz="2400" b="1" dirty="0"/>
              <a:t>Central Level Expenditures</a:t>
            </a:r>
          </a:p>
          <a:p>
            <a:pPr marL="0" indent="0" algn="ctr">
              <a:buNone/>
            </a:pPr>
            <a:r>
              <a:rPr lang="en-US" sz="2400" dirty="0"/>
              <a:t>Report all current expenditures typically reported at the central/school district level that have been allocated to each school.  </a:t>
            </a:r>
          </a:p>
        </p:txBody>
      </p:sp>
    </p:spTree>
    <p:extLst>
      <p:ext uri="{BB962C8B-B14F-4D97-AF65-F5344CB8AC3E}">
        <p14:creationId xmlns:p14="http://schemas.microsoft.com/office/powerpoint/2010/main" val="1152280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59127856-3861-2AE8-73D4-F42E17CBC20F}"/>
              </a:ext>
            </a:extLst>
          </p:cNvPr>
          <p:cNvSpPr>
            <a:spLocks noGrp="1"/>
          </p:cNvSpPr>
          <p:nvPr>
            <p:ph type="title" idx="4294967295"/>
          </p:nvPr>
        </p:nvSpPr>
        <p:spPr>
          <a:xfrm>
            <a:off x="152400" y="98425"/>
            <a:ext cx="11887200" cy="6556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8000" b="0" i="0" u="none" strike="noStrike" kern="1200" cap="none" spc="0" normalizeH="0" baseline="0" noProof="0" dirty="0">
                <a:ln>
                  <a:noFill/>
                </a:ln>
                <a:solidFill>
                  <a:srgbClr val="0C4A6D"/>
                </a:solidFill>
                <a:effectLst/>
                <a:uLnTx/>
                <a:uFillTx/>
                <a:latin typeface="+mn-lt"/>
                <a:ea typeface="+mn-ea"/>
                <a:cs typeface="+mn-cs"/>
              </a:rPr>
              <a:t>FY 2023-24 Reporting Period</a:t>
            </a:r>
          </a:p>
        </p:txBody>
      </p:sp>
    </p:spTree>
    <p:extLst>
      <p:ext uri="{BB962C8B-B14F-4D97-AF65-F5344CB8AC3E}">
        <p14:creationId xmlns:p14="http://schemas.microsoft.com/office/powerpoint/2010/main" val="2899595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buNone/>
            </a:pPr>
            <a:r>
              <a:rPr lang="en-US" sz="4400" dirty="0"/>
              <a:t>FY 2023-24 Reporting Period (1)</a:t>
            </a:r>
          </a:p>
        </p:txBody>
      </p:sp>
      <p:graphicFrame>
        <p:nvGraphicFramePr>
          <p:cNvPr id="13" name="Content Placeholder 12" descr="This table represents the NCES function 1000, the description, and the SACS functions used to report data. ">
            <a:extLst>
              <a:ext uri="{FF2B5EF4-FFF2-40B4-BE49-F238E27FC236}">
                <a16:creationId xmlns:a16="http://schemas.microsoft.com/office/drawing/2014/main" id="{6A5E5173-C684-5C39-5F32-9E609846A251}"/>
              </a:ext>
            </a:extLst>
          </p:cNvPr>
          <p:cNvGraphicFramePr>
            <a:graphicFrameLocks noGrp="1"/>
          </p:cNvGraphicFramePr>
          <p:nvPr>
            <p:ph idx="1"/>
            <p:extLst>
              <p:ext uri="{D42A27DB-BD31-4B8C-83A1-F6EECF244321}">
                <p14:modId xmlns:p14="http://schemas.microsoft.com/office/powerpoint/2010/main" val="1331165642"/>
              </p:ext>
            </p:extLst>
          </p:nvPr>
        </p:nvGraphicFramePr>
        <p:xfrm>
          <a:off x="249382" y="1152164"/>
          <a:ext cx="11693235" cy="5343208"/>
        </p:xfrm>
        <a:graphic>
          <a:graphicData uri="http://schemas.openxmlformats.org/drawingml/2006/table">
            <a:tbl>
              <a:tblPr firstRow="1" bandRow="1">
                <a:tableStyleId>{5C22544A-7EE6-4342-B048-85BDC9FD1C3A}</a:tableStyleId>
              </a:tblPr>
              <a:tblGrid>
                <a:gridCol w="2725312">
                  <a:extLst>
                    <a:ext uri="{9D8B030D-6E8A-4147-A177-3AD203B41FA5}">
                      <a16:colId xmlns:a16="http://schemas.microsoft.com/office/drawing/2014/main" val="879112625"/>
                    </a:ext>
                  </a:extLst>
                </a:gridCol>
                <a:gridCol w="3437681">
                  <a:extLst>
                    <a:ext uri="{9D8B030D-6E8A-4147-A177-3AD203B41FA5}">
                      <a16:colId xmlns:a16="http://schemas.microsoft.com/office/drawing/2014/main" val="1920799405"/>
                    </a:ext>
                  </a:extLst>
                </a:gridCol>
                <a:gridCol w="5530242">
                  <a:extLst>
                    <a:ext uri="{9D8B030D-6E8A-4147-A177-3AD203B41FA5}">
                      <a16:colId xmlns:a16="http://schemas.microsoft.com/office/drawing/2014/main" val="3767294307"/>
                    </a:ext>
                  </a:extLst>
                </a:gridCol>
              </a:tblGrid>
              <a:tr h="357688">
                <a:tc>
                  <a:txBody>
                    <a:bodyPr/>
                    <a:lstStyle/>
                    <a:p>
                      <a:pPr algn="ctr"/>
                      <a:r>
                        <a:rPr lang="en-US" sz="2400" dirty="0">
                          <a:latin typeface="Arial" panose="020B0604020202020204" pitchFamily="34" charset="0"/>
                          <a:cs typeface="Arial" panose="020B0604020202020204" pitchFamily="34" charset="0"/>
                        </a:rPr>
                        <a:t>NCES Function</a:t>
                      </a:r>
                    </a:p>
                  </a:txBody>
                  <a:tcPr/>
                </a:tc>
                <a:tc>
                  <a:txBody>
                    <a:bodyPr/>
                    <a:lstStyle/>
                    <a:p>
                      <a:pPr algn="ctr"/>
                      <a:r>
                        <a:rPr lang="en-US" sz="2400" dirty="0">
                          <a:latin typeface="Arial" panose="020B0604020202020204" pitchFamily="34" charset="0"/>
                          <a:cs typeface="Arial" panose="020B0604020202020204" pitchFamily="34" charset="0"/>
                        </a:rPr>
                        <a:t>NCES Description</a:t>
                      </a:r>
                    </a:p>
                  </a:txBody>
                  <a:tcPr/>
                </a:tc>
                <a:tc>
                  <a:txBody>
                    <a:bodyPr/>
                    <a:lstStyle/>
                    <a:p>
                      <a:pPr algn="ctr"/>
                      <a:r>
                        <a:rPr lang="en-US" sz="2400" dirty="0">
                          <a:latin typeface="Arial" panose="020B0604020202020204" pitchFamily="34" charset="0"/>
                          <a:cs typeface="Arial" panose="020B0604020202020204" pitchFamily="34" charset="0"/>
                        </a:rPr>
                        <a:t>SACS Function(s)</a:t>
                      </a:r>
                    </a:p>
                  </a:txBody>
                  <a:tcPr/>
                </a:tc>
                <a:extLst>
                  <a:ext uri="{0D108BD9-81ED-4DB2-BD59-A6C34878D82A}">
                    <a16:rowId xmlns:a16="http://schemas.microsoft.com/office/drawing/2014/main" val="3231121390"/>
                  </a:ext>
                </a:extLst>
              </a:tr>
              <a:tr h="3338012">
                <a:tc>
                  <a:txBody>
                    <a:bodyPr/>
                    <a:lstStyle/>
                    <a:p>
                      <a:pPr marL="914400" marR="914400" algn="l">
                        <a:lnSpc>
                          <a:spcPct val="107000"/>
                        </a:lnSpc>
                        <a:spcBef>
                          <a:spcPts val="0"/>
                        </a:spcBef>
                        <a:spcAft>
                          <a:spcPts val="0"/>
                        </a:spcAft>
                      </a:pPr>
                      <a:r>
                        <a:rPr lang="en-US" sz="2400" b="0" dirty="0">
                          <a:effectLst/>
                          <a:latin typeface="Arial" panose="020B0604020202020204" pitchFamily="34" charset="0"/>
                          <a:cs typeface="Arial" panose="020B0604020202020204" pitchFamily="34" charset="0"/>
                        </a:rPr>
                        <a:t>1000</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914400" marR="914400" algn="l">
                        <a:lnSpc>
                          <a:spcPct val="107000"/>
                        </a:lnSpc>
                        <a:spcBef>
                          <a:spcPts val="0"/>
                        </a:spcBef>
                        <a:spcAft>
                          <a:spcPts val="0"/>
                        </a:spcAft>
                      </a:pPr>
                      <a:r>
                        <a:rPr lang="en-US" sz="2400" b="0" dirty="0">
                          <a:effectLst/>
                          <a:latin typeface="Arial" panose="020B0604020202020204" pitchFamily="34" charset="0"/>
                          <a:ea typeface="Calibri" panose="020F0502020204030204" pitchFamily="34" charset="0"/>
                          <a:cs typeface="Arial" panose="020B0604020202020204" pitchFamily="34" charset="0"/>
                        </a:rPr>
                        <a:t>Instruction</a:t>
                      </a:r>
                    </a:p>
                  </a:txBody>
                  <a:tcPr marL="68580" marR="68580" marT="0" marB="0" anchor="ctr"/>
                </a:tc>
                <a:tc>
                  <a:txBody>
                    <a:bodyPr/>
                    <a:lstStyle/>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1000 - Instruction</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1110 - Special Education: Separate Classes</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1120 - Special Education: Resource Specialist Instruction</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1130 - Special Education: Supplemental Aids and Services in Regular Classrooms</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1190 - Special Education: Other Specialized Instructional Services</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80404135"/>
                  </a:ext>
                </a:extLst>
              </a:tr>
            </a:tbl>
          </a:graphicData>
        </a:graphic>
      </p:graphicFrame>
    </p:spTree>
    <p:extLst>
      <p:ext uri="{BB962C8B-B14F-4D97-AF65-F5344CB8AC3E}">
        <p14:creationId xmlns:p14="http://schemas.microsoft.com/office/powerpoint/2010/main" val="900619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0229B-70E0-30F9-3553-8DD41328CBB0}"/>
              </a:ext>
            </a:extLst>
          </p:cNvPr>
          <p:cNvSpPr>
            <a:spLocks noGrp="1"/>
          </p:cNvSpPr>
          <p:nvPr>
            <p:ph type="title"/>
          </p:nvPr>
        </p:nvSpPr>
        <p:spPr/>
        <p:txBody>
          <a:bodyPr/>
          <a:lstStyle/>
          <a:p>
            <a:r>
              <a:rPr kumimoji="0" lang="en-US" sz="4400" b="0" i="0" u="none" strike="noStrike" kern="1200" cap="none" spc="0" normalizeH="0" baseline="0" noProof="0" dirty="0">
                <a:ln>
                  <a:noFill/>
                </a:ln>
                <a:solidFill>
                  <a:srgbClr val="0C4A6D"/>
                </a:solidFill>
                <a:effectLst/>
                <a:uLnTx/>
                <a:uFillTx/>
                <a:latin typeface="Arial" panose="020B0604020202020204"/>
                <a:ea typeface="+mj-ea"/>
                <a:cs typeface="+mj-cs"/>
              </a:rPr>
              <a:t>FY 2023-24 Reporting Period (2) For NCES Function 1000 Only:</a:t>
            </a:r>
            <a:endParaRPr lang="en-US" dirty="0"/>
          </a:p>
        </p:txBody>
      </p:sp>
      <p:graphicFrame>
        <p:nvGraphicFramePr>
          <p:cNvPr id="4" name="Content Placeholder 3" descr="This is an equation for NCES Function 1000 only. A long description is provided in the slide notes.">
            <a:extLst>
              <a:ext uri="{FF2B5EF4-FFF2-40B4-BE49-F238E27FC236}">
                <a16:creationId xmlns:a16="http://schemas.microsoft.com/office/drawing/2014/main" id="{B660B28D-E0BE-FEEF-596A-2F583DAFA6BC}"/>
              </a:ext>
            </a:extLst>
          </p:cNvPr>
          <p:cNvGraphicFramePr>
            <a:graphicFrameLocks noGrp="1"/>
          </p:cNvGraphicFramePr>
          <p:nvPr>
            <p:ph idx="1"/>
            <p:extLst>
              <p:ext uri="{D42A27DB-BD31-4B8C-83A1-F6EECF244321}">
                <p14:modId xmlns:p14="http://schemas.microsoft.com/office/powerpoint/2010/main" val="3279779120"/>
              </p:ext>
            </p:extLst>
          </p:nvPr>
        </p:nvGraphicFramePr>
        <p:xfrm>
          <a:off x="152400" y="1638300"/>
          <a:ext cx="11887200" cy="5016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8479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9777-2743-C054-DE64-BF079FB8DB13}"/>
              </a:ext>
            </a:extLst>
          </p:cNvPr>
          <p:cNvSpPr>
            <a:spLocks noGrp="1"/>
          </p:cNvSpPr>
          <p:nvPr>
            <p:ph type="title"/>
          </p:nvPr>
        </p:nvSpPr>
        <p:spPr/>
        <p:txBody>
          <a:bodyPr/>
          <a:lstStyle/>
          <a:p>
            <a:r>
              <a:rPr lang="en-US" dirty="0"/>
              <a:t>FY 2023-24 Reporting Period (3) Modified Formula Using SACS:</a:t>
            </a:r>
          </a:p>
        </p:txBody>
      </p:sp>
      <p:sp>
        <p:nvSpPr>
          <p:cNvPr id="3" name="Content Placeholder 2">
            <a:extLst>
              <a:ext uri="{FF2B5EF4-FFF2-40B4-BE49-F238E27FC236}">
                <a16:creationId xmlns:a16="http://schemas.microsoft.com/office/drawing/2014/main" id="{44D2E90F-3862-F7A2-802A-AD2803218B9C}"/>
              </a:ext>
            </a:extLst>
          </p:cNvPr>
          <p:cNvSpPr>
            <a:spLocks noGrp="1"/>
          </p:cNvSpPr>
          <p:nvPr>
            <p:ph sz="half" idx="1"/>
          </p:nvPr>
        </p:nvSpPr>
        <p:spPr>
          <a:xfrm>
            <a:off x="152400" y="1529362"/>
            <a:ext cx="11703934" cy="855285"/>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C4A6D"/>
                </a:solidFill>
                <a:effectLst/>
                <a:uLnTx/>
                <a:uFillTx/>
                <a:latin typeface="Arial" panose="020B0604020202020204"/>
                <a:ea typeface="+mn-ea"/>
                <a:cs typeface="+mn-cs"/>
              </a:rPr>
              <a:t>Note: Please ensure that only Object Codes within the Expenditures range (Objects 1000-7499) are used when filtering by the recommended SACS Function Codes.</a:t>
            </a:r>
          </a:p>
          <a:p>
            <a:endParaRPr lang="en-US" dirty="0"/>
          </a:p>
        </p:txBody>
      </p:sp>
      <p:graphicFrame>
        <p:nvGraphicFramePr>
          <p:cNvPr id="5" name="Content Placeholder 4" descr="This is an equation for a modified formula using the standardized account code structure. A long description is provided in the slide notes.">
            <a:extLst>
              <a:ext uri="{FF2B5EF4-FFF2-40B4-BE49-F238E27FC236}">
                <a16:creationId xmlns:a16="http://schemas.microsoft.com/office/drawing/2014/main" id="{71A757A4-883C-60EC-F283-25AA3B447A5A}"/>
              </a:ext>
            </a:extLst>
          </p:cNvPr>
          <p:cNvGraphicFramePr>
            <a:graphicFrameLocks noGrp="1"/>
          </p:cNvGraphicFramePr>
          <p:nvPr>
            <p:ph sz="half" idx="2"/>
            <p:extLst>
              <p:ext uri="{D42A27DB-BD31-4B8C-83A1-F6EECF244321}">
                <p14:modId xmlns:p14="http://schemas.microsoft.com/office/powerpoint/2010/main" val="3917463632"/>
              </p:ext>
            </p:extLst>
          </p:nvPr>
        </p:nvGraphicFramePr>
        <p:xfrm>
          <a:off x="244033" y="2629583"/>
          <a:ext cx="11703934" cy="38427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66865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59127856-3861-2AE8-73D4-F42E17CBC20F}"/>
              </a:ext>
            </a:extLst>
          </p:cNvPr>
          <p:cNvSpPr>
            <a:spLocks noGrp="1"/>
          </p:cNvSpPr>
          <p:nvPr>
            <p:ph type="title" idx="4294967295"/>
          </p:nvPr>
        </p:nvSpPr>
        <p:spPr>
          <a:xfrm>
            <a:off x="152400" y="98425"/>
            <a:ext cx="11887200" cy="65563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8000" b="0" i="0" u="none" strike="noStrike" kern="1200" cap="none" spc="0" normalizeH="0" baseline="0" noProof="0" dirty="0">
                <a:ln>
                  <a:noFill/>
                </a:ln>
                <a:solidFill>
                  <a:srgbClr val="0C4A6D"/>
                </a:solidFill>
                <a:effectLst/>
                <a:uLnTx/>
                <a:uFillTx/>
                <a:latin typeface="+mn-lt"/>
                <a:ea typeface="+mn-ea"/>
                <a:cs typeface="+mn-cs"/>
              </a:rPr>
              <a:t>FY 2024-25 and Beyond Reporting Periods</a:t>
            </a:r>
          </a:p>
        </p:txBody>
      </p:sp>
    </p:spTree>
    <p:extLst>
      <p:ext uri="{BB962C8B-B14F-4D97-AF65-F5344CB8AC3E}">
        <p14:creationId xmlns:p14="http://schemas.microsoft.com/office/powerpoint/2010/main" val="2110312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buNone/>
            </a:pPr>
            <a:r>
              <a:rPr lang="en-US" sz="4400" dirty="0"/>
              <a:t>FY 2024-25 and Beyond Reporting Periods (1)</a:t>
            </a:r>
          </a:p>
        </p:txBody>
      </p:sp>
      <p:graphicFrame>
        <p:nvGraphicFramePr>
          <p:cNvPr id="13" name="Content Placeholder 12" descr="This table represents the different functions and their descriptions that can be used to report expenditures for 2024-25 and beyond. ">
            <a:extLst>
              <a:ext uri="{FF2B5EF4-FFF2-40B4-BE49-F238E27FC236}">
                <a16:creationId xmlns:a16="http://schemas.microsoft.com/office/drawing/2014/main" id="{6A5E5173-C684-5C39-5F32-9E609846A251}"/>
              </a:ext>
            </a:extLst>
          </p:cNvPr>
          <p:cNvGraphicFramePr>
            <a:graphicFrameLocks noGrp="1"/>
          </p:cNvGraphicFramePr>
          <p:nvPr>
            <p:ph idx="1"/>
            <p:extLst>
              <p:ext uri="{D42A27DB-BD31-4B8C-83A1-F6EECF244321}">
                <p14:modId xmlns:p14="http://schemas.microsoft.com/office/powerpoint/2010/main" val="3353565848"/>
              </p:ext>
            </p:extLst>
          </p:nvPr>
        </p:nvGraphicFramePr>
        <p:xfrm>
          <a:off x="194882" y="1141281"/>
          <a:ext cx="11650176" cy="4534916"/>
        </p:xfrm>
        <a:graphic>
          <a:graphicData uri="http://schemas.openxmlformats.org/drawingml/2006/table">
            <a:tbl>
              <a:tblPr firstRow="1" bandRow="1">
                <a:tableStyleId>{5C22544A-7EE6-4342-B048-85BDC9FD1C3A}</a:tableStyleId>
              </a:tblPr>
              <a:tblGrid>
                <a:gridCol w="3427994">
                  <a:extLst>
                    <a:ext uri="{9D8B030D-6E8A-4147-A177-3AD203B41FA5}">
                      <a16:colId xmlns:a16="http://schemas.microsoft.com/office/drawing/2014/main" val="879112625"/>
                    </a:ext>
                  </a:extLst>
                </a:gridCol>
                <a:gridCol w="8222182">
                  <a:extLst>
                    <a:ext uri="{9D8B030D-6E8A-4147-A177-3AD203B41FA5}">
                      <a16:colId xmlns:a16="http://schemas.microsoft.com/office/drawing/2014/main" val="3767294307"/>
                    </a:ext>
                  </a:extLst>
                </a:gridCol>
              </a:tblGrid>
              <a:tr h="370736">
                <a:tc>
                  <a:txBody>
                    <a:bodyPr/>
                    <a:lstStyle/>
                    <a:p>
                      <a:pPr algn="ctr"/>
                      <a:r>
                        <a:rPr lang="en-US" sz="2400" dirty="0">
                          <a:latin typeface="Arial" panose="020B0604020202020204" pitchFamily="34" charset="0"/>
                          <a:cs typeface="Arial" panose="020B0604020202020204" pitchFamily="34" charset="0"/>
                        </a:rPr>
                        <a:t>NCES Description &amp; Function</a:t>
                      </a:r>
                    </a:p>
                  </a:txBody>
                  <a:tcPr/>
                </a:tc>
                <a:tc>
                  <a:txBody>
                    <a:bodyPr/>
                    <a:lstStyle/>
                    <a:p>
                      <a:pPr algn="ctr"/>
                      <a:r>
                        <a:rPr lang="en-US" sz="2400" dirty="0">
                          <a:latin typeface="Arial" panose="020B0604020202020204" pitchFamily="34" charset="0"/>
                          <a:cs typeface="Arial" panose="020B0604020202020204" pitchFamily="34" charset="0"/>
                        </a:rPr>
                        <a:t>SACS Description &amp; Function(s)</a:t>
                      </a:r>
                    </a:p>
                  </a:txBody>
                  <a:tcPr/>
                </a:tc>
                <a:extLst>
                  <a:ext uri="{0D108BD9-81ED-4DB2-BD59-A6C34878D82A}">
                    <a16:rowId xmlns:a16="http://schemas.microsoft.com/office/drawing/2014/main" val="3231121390"/>
                  </a:ext>
                </a:extLst>
              </a:tr>
              <a:tr h="1849816">
                <a:tc>
                  <a:txBody>
                    <a:bodyPr/>
                    <a:lstStyle/>
                    <a:p>
                      <a:pPr marL="914400" marR="914400" algn="ctr">
                        <a:lnSpc>
                          <a:spcPct val="107000"/>
                        </a:lnSpc>
                        <a:spcBef>
                          <a:spcPts val="0"/>
                        </a:spcBef>
                        <a:spcAft>
                          <a:spcPts val="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Instruction – 1000</a:t>
                      </a:r>
                    </a:p>
                  </a:txBody>
                  <a:tcPr marL="68580" marR="68580" marT="0" marB="0" anchor="ctr"/>
                </a:tc>
                <a:tc>
                  <a:txBody>
                    <a:bodyPr/>
                    <a:lstStyle/>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1000 - Instruction</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1110 - Special Education: Separate Classes</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1120 - Special Education: Resource Specialist Instruction</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1130 - Special Education: Supplemental Aids and Services in Regular Classrooms</a:t>
                      </a:r>
                    </a:p>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1190 - Special Education: Other Specialized Instructional Services</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80404135"/>
                  </a:ext>
                </a:extLst>
              </a:tr>
            </a:tbl>
          </a:graphicData>
        </a:graphic>
      </p:graphicFrame>
    </p:spTree>
    <p:extLst>
      <p:ext uri="{BB962C8B-B14F-4D97-AF65-F5344CB8AC3E}">
        <p14:creationId xmlns:p14="http://schemas.microsoft.com/office/powerpoint/2010/main" val="832975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1AA8-AF28-AE12-88BE-8E7E154597CA}"/>
              </a:ext>
            </a:extLst>
          </p:cNvPr>
          <p:cNvSpPr>
            <a:spLocks noGrp="1"/>
          </p:cNvSpPr>
          <p:nvPr>
            <p:ph type="title"/>
          </p:nvPr>
        </p:nvSpPr>
        <p:spPr/>
        <p:txBody>
          <a:bodyPr/>
          <a:lstStyle/>
          <a:p>
            <a:r>
              <a:rPr kumimoji="0" lang="en-US" sz="4400" b="0" i="0" u="none" strike="noStrike" kern="1200" cap="none" spc="0" normalizeH="0" baseline="0" noProof="0" dirty="0">
                <a:ln>
                  <a:noFill/>
                </a:ln>
                <a:solidFill>
                  <a:srgbClr val="0C4A6D"/>
                </a:solidFill>
                <a:effectLst/>
                <a:uLnTx/>
                <a:uFillTx/>
                <a:latin typeface="Arial" panose="020B0604020202020204"/>
                <a:ea typeface="+mj-ea"/>
                <a:cs typeface="+mj-cs"/>
              </a:rPr>
              <a:t>FY 2024-25 and Beyond Reporting Periods (1) (continued)</a:t>
            </a:r>
            <a:endParaRPr lang="en-US" dirty="0"/>
          </a:p>
        </p:txBody>
      </p:sp>
      <p:graphicFrame>
        <p:nvGraphicFramePr>
          <p:cNvPr id="4" name="Content Placeholder 3" descr="This is a continuation of the table in the previous slide. This table represents the different functions and their descriptions that can be used to report expenditures for 2024-25 and beyond. ">
            <a:extLst>
              <a:ext uri="{FF2B5EF4-FFF2-40B4-BE49-F238E27FC236}">
                <a16:creationId xmlns:a16="http://schemas.microsoft.com/office/drawing/2014/main" id="{4D201147-4FDD-20B9-C567-40A2F0AE8180}"/>
              </a:ext>
            </a:extLst>
          </p:cNvPr>
          <p:cNvGraphicFramePr>
            <a:graphicFrameLocks noGrp="1"/>
          </p:cNvGraphicFramePr>
          <p:nvPr>
            <p:ph idx="1"/>
            <p:extLst>
              <p:ext uri="{D42A27DB-BD31-4B8C-83A1-F6EECF244321}">
                <p14:modId xmlns:p14="http://schemas.microsoft.com/office/powerpoint/2010/main" val="692791669"/>
              </p:ext>
            </p:extLst>
          </p:nvPr>
        </p:nvGraphicFramePr>
        <p:xfrm>
          <a:off x="152400" y="1638300"/>
          <a:ext cx="11887200" cy="4387406"/>
        </p:xfrm>
        <a:graphic>
          <a:graphicData uri="http://schemas.openxmlformats.org/drawingml/2006/table">
            <a:tbl>
              <a:tblPr firstRow="1" bandRow="1">
                <a:tableStyleId>{5C22544A-7EE6-4342-B048-85BDC9FD1C3A}</a:tableStyleId>
              </a:tblPr>
              <a:tblGrid>
                <a:gridCol w="4315428">
                  <a:extLst>
                    <a:ext uri="{9D8B030D-6E8A-4147-A177-3AD203B41FA5}">
                      <a16:colId xmlns:a16="http://schemas.microsoft.com/office/drawing/2014/main" val="116376289"/>
                    </a:ext>
                  </a:extLst>
                </a:gridCol>
                <a:gridCol w="7571772">
                  <a:extLst>
                    <a:ext uri="{9D8B030D-6E8A-4147-A177-3AD203B41FA5}">
                      <a16:colId xmlns:a16="http://schemas.microsoft.com/office/drawing/2014/main" val="3467136767"/>
                    </a:ext>
                  </a:extLst>
                </a:gridCol>
              </a:tblGrid>
              <a:tr h="0">
                <a:tc>
                  <a:txBody>
                    <a:bodyPr/>
                    <a:lstStyle/>
                    <a:p>
                      <a:pPr algn="ctr"/>
                      <a:r>
                        <a:rPr lang="en-US" sz="2400" dirty="0">
                          <a:latin typeface="Arial" panose="020B0604020202020204" pitchFamily="34" charset="0"/>
                          <a:cs typeface="Arial" panose="020B0604020202020204" pitchFamily="34" charset="0"/>
                        </a:rPr>
                        <a:t>NCES Description &amp; Function</a:t>
                      </a:r>
                    </a:p>
                  </a:txBody>
                  <a:tcPr/>
                </a:tc>
                <a:tc>
                  <a:txBody>
                    <a:bodyPr/>
                    <a:lstStyle/>
                    <a:p>
                      <a:pPr algn="ctr"/>
                      <a:r>
                        <a:rPr lang="en-US" sz="2400" dirty="0">
                          <a:latin typeface="Arial" panose="020B0604020202020204" pitchFamily="34" charset="0"/>
                          <a:cs typeface="Arial" panose="020B0604020202020204" pitchFamily="34" charset="0"/>
                        </a:rPr>
                        <a:t>SACS Description &amp; Function(s)</a:t>
                      </a:r>
                    </a:p>
                  </a:txBody>
                  <a:tcPr/>
                </a:tc>
                <a:extLst>
                  <a:ext uri="{0D108BD9-81ED-4DB2-BD59-A6C34878D82A}">
                    <a16:rowId xmlns:a16="http://schemas.microsoft.com/office/drawing/2014/main" val="1136718640"/>
                  </a:ext>
                </a:extLst>
              </a:tr>
              <a:tr h="370840">
                <a:tc>
                  <a:txBody>
                    <a:bodyPr/>
                    <a:lstStyle/>
                    <a:p>
                      <a:pPr marL="914400" marR="914400" lvl="0" indent="0" algn="ctr" defTabSz="914400" rtl="0" eaLnBrk="1" fontAlgn="auto" latinLnBrk="0" hangingPunct="1">
                        <a:lnSpc>
                          <a:spcPct val="107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Student Support Services - 2100</a:t>
                      </a:r>
                    </a:p>
                  </a:txBody>
                  <a:tcPr anchor="ctr"/>
                </a:tc>
                <a:tc>
                  <a:txBody>
                    <a:bodyPr/>
                    <a:lstStyle/>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3110 - Guidance and Counseling Services</a:t>
                      </a:r>
                    </a:p>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3120 - Psychological Services</a:t>
                      </a:r>
                    </a:p>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3130 - Attendance and Social Work Services</a:t>
                      </a:r>
                    </a:p>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3140 - Health Services</a:t>
                      </a:r>
                    </a:p>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3150 - Speech, Pathology, and Audiology Services</a:t>
                      </a:r>
                    </a:p>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3900 - Other Pupil Services</a:t>
                      </a:r>
                    </a:p>
                  </a:txBody>
                  <a:tcPr/>
                </a:tc>
                <a:extLst>
                  <a:ext uri="{0D108BD9-81ED-4DB2-BD59-A6C34878D82A}">
                    <a16:rowId xmlns:a16="http://schemas.microsoft.com/office/drawing/2014/main" val="3211645038"/>
                  </a:ext>
                </a:extLst>
              </a:tr>
            </a:tbl>
          </a:graphicData>
        </a:graphic>
      </p:graphicFrame>
    </p:spTree>
    <p:extLst>
      <p:ext uri="{BB962C8B-B14F-4D97-AF65-F5344CB8AC3E}">
        <p14:creationId xmlns:p14="http://schemas.microsoft.com/office/powerpoint/2010/main" val="90821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C7327-1485-40AC-9F37-EFE90F7770CE}"/>
              </a:ext>
            </a:extLst>
          </p:cNvPr>
          <p:cNvSpPr>
            <a:spLocks noGrp="1"/>
          </p:cNvSpPr>
          <p:nvPr>
            <p:ph type="title"/>
          </p:nvPr>
        </p:nvSpPr>
        <p:spPr/>
        <p:txBody>
          <a:bodyPr/>
          <a:lstStyle/>
          <a:p>
            <a:r>
              <a:rPr lang="en-US" sz="4300" dirty="0">
                <a:solidFill>
                  <a:schemeClr val="accent5">
                    <a:lumMod val="50000"/>
                  </a:schemeClr>
                </a:solidFill>
              </a:rPr>
              <a:t>Every Student Succeeds Act (ESSA) Per Pupil Expenditures (PPE) Reporting Update (1)</a:t>
            </a:r>
            <a:endParaRPr lang="en-US" dirty="0">
              <a:solidFill>
                <a:schemeClr val="accent5">
                  <a:lumMod val="50000"/>
                </a:schemeClr>
              </a:solidFill>
            </a:endParaRPr>
          </a:p>
        </p:txBody>
      </p:sp>
      <p:sp>
        <p:nvSpPr>
          <p:cNvPr id="3" name="Content Placeholder 2">
            <a:extLst>
              <a:ext uri="{FF2B5EF4-FFF2-40B4-BE49-F238E27FC236}">
                <a16:creationId xmlns:a16="http://schemas.microsoft.com/office/drawing/2014/main" id="{A747B217-931B-4B1B-BE01-44EFAB102E52}"/>
              </a:ext>
            </a:extLst>
          </p:cNvPr>
          <p:cNvSpPr>
            <a:spLocks noGrp="1"/>
          </p:cNvSpPr>
          <p:nvPr>
            <p:ph idx="1"/>
          </p:nvPr>
        </p:nvSpPr>
        <p:spPr>
          <a:xfrm>
            <a:off x="152400" y="1638300"/>
            <a:ext cx="11887200" cy="3656511"/>
          </a:xfrm>
        </p:spPr>
        <p:txBody>
          <a:bodyPr anchor="ctr">
            <a:normAutofit/>
          </a:bodyPr>
          <a:lstStyle/>
          <a:p>
            <a:pPr marL="0" lvl="0" indent="0">
              <a:buClr>
                <a:srgbClr val="1CADE4"/>
              </a:buClr>
              <a:buNone/>
            </a:pPr>
            <a:r>
              <a:rPr lang="en-US" sz="2400" dirty="0">
                <a:solidFill>
                  <a:schemeClr val="accent5">
                    <a:lumMod val="50000"/>
                  </a:schemeClr>
                </a:solidFill>
              </a:rPr>
              <a:t>The law specific to per-pupil expenditures for State report cards:</a:t>
            </a:r>
          </a:p>
          <a:p>
            <a:pPr marL="0" lvl="0" indent="0">
              <a:buNone/>
            </a:pPr>
            <a:r>
              <a:rPr lang="fr-FR" sz="2400" dirty="0">
                <a:solidFill>
                  <a:schemeClr val="accent5">
                    <a:lumMod val="50000"/>
                  </a:schemeClr>
                </a:solidFill>
              </a:rPr>
              <a:t>Section 1111(h)(1)(C)(x) </a:t>
            </a:r>
            <a:endParaRPr lang="en-US" sz="2400" dirty="0">
              <a:solidFill>
                <a:schemeClr val="accent5">
                  <a:lumMod val="50000"/>
                </a:schemeClr>
              </a:solidFill>
            </a:endParaRPr>
          </a:p>
          <a:p>
            <a:pPr marL="400050" lvl="1" indent="0">
              <a:buNone/>
            </a:pPr>
            <a:r>
              <a:rPr lang="en-US" sz="2400" dirty="0">
                <a:solidFill>
                  <a:schemeClr val="accent5">
                    <a:lumMod val="50000"/>
                  </a:schemeClr>
                </a:solidFill>
              </a:rPr>
              <a:t>(1) </a:t>
            </a:r>
            <a:r>
              <a:rPr lang="en-US" sz="2400" b="1" dirty="0">
                <a:solidFill>
                  <a:schemeClr val="accent5">
                    <a:lumMod val="50000"/>
                  </a:schemeClr>
                </a:solidFill>
              </a:rPr>
              <a:t>ANNUAL STATE REPORT CARD</a:t>
            </a:r>
            <a:endParaRPr lang="en-US" sz="2400" dirty="0">
              <a:solidFill>
                <a:schemeClr val="accent5">
                  <a:lumMod val="50000"/>
                </a:schemeClr>
              </a:solidFill>
            </a:endParaRPr>
          </a:p>
          <a:p>
            <a:pPr marL="800100" lvl="2" indent="0">
              <a:buNone/>
            </a:pPr>
            <a:r>
              <a:rPr lang="en-US" sz="2400" dirty="0">
                <a:solidFill>
                  <a:schemeClr val="accent5">
                    <a:lumMod val="50000"/>
                  </a:schemeClr>
                </a:solidFill>
              </a:rPr>
              <a:t>(C) MINIMUM REQUIREMENTS…</a:t>
            </a:r>
          </a:p>
          <a:p>
            <a:pPr marL="1257300" lvl="3" indent="0">
              <a:buNone/>
            </a:pPr>
            <a:r>
              <a:rPr lang="en-US" sz="2400" dirty="0">
                <a:solidFill>
                  <a:schemeClr val="accent5">
                    <a:lumMod val="50000"/>
                  </a:schemeClr>
                </a:solidFill>
              </a:rPr>
              <a:t>(x) The per-pupil expenditures of Federal, State, and local funds, including actual personnel expenditures and actual nonpersonnel expenditures of Federal, State, and local funds, disaggregated by source of funds, for each local educational agency and each school in the State for the preceding fiscal year.</a:t>
            </a:r>
            <a:endParaRPr lang="en-US" sz="2400" dirty="0"/>
          </a:p>
        </p:txBody>
      </p:sp>
    </p:spTree>
    <p:extLst>
      <p:ext uri="{BB962C8B-B14F-4D97-AF65-F5344CB8AC3E}">
        <p14:creationId xmlns:p14="http://schemas.microsoft.com/office/powerpoint/2010/main" val="671055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buNone/>
            </a:pPr>
            <a:r>
              <a:rPr lang="en-US" sz="4400" dirty="0"/>
              <a:t>FY 2024-25 and Beyond Reporting Periods (2)</a:t>
            </a:r>
          </a:p>
        </p:txBody>
      </p:sp>
      <p:graphicFrame>
        <p:nvGraphicFramePr>
          <p:cNvPr id="7" name="Content Placeholder 6" descr="This table represents the different functions and their descriptions that can be used to report expenditures for 2024-25 and beyond.">
            <a:extLst>
              <a:ext uri="{FF2B5EF4-FFF2-40B4-BE49-F238E27FC236}">
                <a16:creationId xmlns:a16="http://schemas.microsoft.com/office/drawing/2014/main" id="{AFE971B4-B087-F36C-8F5C-5BED608C2FBE}"/>
              </a:ext>
            </a:extLst>
          </p:cNvPr>
          <p:cNvGraphicFramePr>
            <a:graphicFrameLocks noGrp="1"/>
          </p:cNvGraphicFramePr>
          <p:nvPr>
            <p:ph idx="1"/>
            <p:extLst>
              <p:ext uri="{D42A27DB-BD31-4B8C-83A1-F6EECF244321}">
                <p14:modId xmlns:p14="http://schemas.microsoft.com/office/powerpoint/2010/main" val="990795657"/>
              </p:ext>
            </p:extLst>
          </p:nvPr>
        </p:nvGraphicFramePr>
        <p:xfrm>
          <a:off x="152400" y="1177172"/>
          <a:ext cx="11887200" cy="5009706"/>
        </p:xfrm>
        <a:graphic>
          <a:graphicData uri="http://schemas.openxmlformats.org/drawingml/2006/table">
            <a:tbl>
              <a:tblPr firstRow="1" bandRow="1">
                <a:tableStyleId>{5C22544A-7EE6-4342-B048-85BDC9FD1C3A}</a:tableStyleId>
              </a:tblPr>
              <a:tblGrid>
                <a:gridCol w="4512197">
                  <a:extLst>
                    <a:ext uri="{9D8B030D-6E8A-4147-A177-3AD203B41FA5}">
                      <a16:colId xmlns:a16="http://schemas.microsoft.com/office/drawing/2014/main" val="2811881479"/>
                    </a:ext>
                  </a:extLst>
                </a:gridCol>
                <a:gridCol w="7375003">
                  <a:extLst>
                    <a:ext uri="{9D8B030D-6E8A-4147-A177-3AD203B41FA5}">
                      <a16:colId xmlns:a16="http://schemas.microsoft.com/office/drawing/2014/main" val="1582664269"/>
                    </a:ext>
                  </a:extLst>
                </a:gridCol>
              </a:tblGrid>
              <a:tr h="168765">
                <a:tc>
                  <a:txBody>
                    <a:bodyPr/>
                    <a:lstStyle/>
                    <a:p>
                      <a:pPr algn="ctr"/>
                      <a:r>
                        <a:rPr lang="en-US" sz="2400" dirty="0">
                          <a:latin typeface="Arial" panose="020B0604020202020204" pitchFamily="34" charset="0"/>
                          <a:cs typeface="Arial" panose="020B0604020202020204" pitchFamily="34" charset="0"/>
                        </a:rPr>
                        <a:t>NCES Description &amp; Function</a:t>
                      </a:r>
                    </a:p>
                  </a:txBody>
                  <a:tcPr/>
                </a:tc>
                <a:tc>
                  <a:txBody>
                    <a:bodyPr/>
                    <a:lstStyle/>
                    <a:p>
                      <a:pPr algn="ctr"/>
                      <a:r>
                        <a:rPr lang="en-US" sz="2400" dirty="0">
                          <a:latin typeface="Arial" panose="020B0604020202020204" pitchFamily="34" charset="0"/>
                          <a:cs typeface="Arial" panose="020B0604020202020204" pitchFamily="34" charset="0"/>
                        </a:rPr>
                        <a:t>SACS Description &amp; Function(s)</a:t>
                      </a:r>
                    </a:p>
                  </a:txBody>
                  <a:tcPr/>
                </a:tc>
                <a:extLst>
                  <a:ext uri="{0D108BD9-81ED-4DB2-BD59-A6C34878D82A}">
                    <a16:rowId xmlns:a16="http://schemas.microsoft.com/office/drawing/2014/main" val="1668533398"/>
                  </a:ext>
                </a:extLst>
              </a:tr>
              <a:tr h="370840">
                <a:tc>
                  <a:txBody>
                    <a:bodyPr/>
                    <a:lstStyle/>
                    <a:p>
                      <a:pPr algn="ctr"/>
                      <a:r>
                        <a:rPr lang="en-US" sz="2400" dirty="0">
                          <a:latin typeface="Arial" panose="020B0604020202020204" pitchFamily="34" charset="0"/>
                          <a:cs typeface="Arial" panose="020B0604020202020204" pitchFamily="34" charset="0"/>
                        </a:rPr>
                        <a:t>Instructional Staff Support - 2200 </a:t>
                      </a:r>
                    </a:p>
                  </a:txBody>
                  <a:tcPr anchor="ctr"/>
                </a:tc>
                <a:tc>
                  <a:txBody>
                    <a:bodyPr/>
                    <a:lstStyle/>
                    <a:p>
                      <a:pPr>
                        <a:lnSpc>
                          <a:spcPct val="150000"/>
                        </a:lnSpc>
                      </a:pPr>
                      <a:r>
                        <a:rPr lang="en-US" sz="2400" dirty="0">
                          <a:latin typeface="Arial" panose="020B0604020202020204" pitchFamily="34" charset="0"/>
                          <a:cs typeface="Arial" panose="020B0604020202020204" pitchFamily="34" charset="0"/>
                        </a:rPr>
                        <a:t>2100 – Instructional Supervision and Administration</a:t>
                      </a:r>
                    </a:p>
                    <a:p>
                      <a:pPr>
                        <a:lnSpc>
                          <a:spcPct val="150000"/>
                        </a:lnSpc>
                      </a:pPr>
                      <a:r>
                        <a:rPr lang="en-US" sz="2400" dirty="0">
                          <a:latin typeface="Arial" panose="020B0604020202020204" pitchFamily="34" charset="0"/>
                          <a:cs typeface="Arial" panose="020B0604020202020204" pitchFamily="34" charset="0"/>
                        </a:rPr>
                        <a:t>2130 – Curriculum Development </a:t>
                      </a:r>
                    </a:p>
                    <a:p>
                      <a:pPr>
                        <a:lnSpc>
                          <a:spcPct val="150000"/>
                        </a:lnSpc>
                      </a:pPr>
                      <a:r>
                        <a:rPr lang="en-US" sz="2400" dirty="0">
                          <a:latin typeface="Arial" panose="020B0604020202020204" pitchFamily="34" charset="0"/>
                          <a:cs typeface="Arial" panose="020B0604020202020204" pitchFamily="34" charset="0"/>
                        </a:rPr>
                        <a:t>2140 – In-House Instructional Staff Development</a:t>
                      </a:r>
                    </a:p>
                    <a:p>
                      <a:pPr>
                        <a:lnSpc>
                          <a:spcPct val="150000"/>
                        </a:lnSpc>
                      </a:pPr>
                      <a:r>
                        <a:rPr lang="en-US" sz="2400" dirty="0">
                          <a:latin typeface="Arial" panose="020B0604020202020204" pitchFamily="34" charset="0"/>
                          <a:cs typeface="Arial" panose="020B0604020202020204" pitchFamily="34" charset="0"/>
                        </a:rPr>
                        <a:t>2420 – Instructional Library, Media, and Technology</a:t>
                      </a:r>
                    </a:p>
                    <a:p>
                      <a:pPr>
                        <a:lnSpc>
                          <a:spcPct val="150000"/>
                        </a:lnSpc>
                      </a:pPr>
                      <a:r>
                        <a:rPr lang="en-US" sz="2400" dirty="0">
                          <a:latin typeface="Arial" panose="020B0604020202020204" pitchFamily="34" charset="0"/>
                          <a:cs typeface="Arial" panose="020B0604020202020204" pitchFamily="34" charset="0"/>
                        </a:rPr>
                        <a:t>2490 – Other Instructional Resources</a:t>
                      </a:r>
                    </a:p>
                    <a:p>
                      <a:pPr>
                        <a:lnSpc>
                          <a:spcPct val="150000"/>
                        </a:lnSpc>
                      </a:pPr>
                      <a:r>
                        <a:rPr lang="en-US" sz="2400" dirty="0">
                          <a:latin typeface="Arial" panose="020B0604020202020204" pitchFamily="34" charset="0"/>
                          <a:cs typeface="Arial" panose="020B0604020202020204" pitchFamily="34" charset="0"/>
                        </a:rPr>
                        <a:t>3160 – Pupil Testing Services</a:t>
                      </a:r>
                    </a:p>
                  </a:txBody>
                  <a:tcPr/>
                </a:tc>
                <a:extLst>
                  <a:ext uri="{0D108BD9-81ED-4DB2-BD59-A6C34878D82A}">
                    <a16:rowId xmlns:a16="http://schemas.microsoft.com/office/drawing/2014/main" val="542076520"/>
                  </a:ext>
                </a:extLst>
              </a:tr>
              <a:tr h="370840">
                <a:tc>
                  <a:txBody>
                    <a:bodyPr/>
                    <a:lstStyle/>
                    <a:p>
                      <a:pPr marL="914400" marR="914400" lvl="0" indent="0" algn="ctr" defTabSz="914400" rtl="0" eaLnBrk="1" fontAlgn="auto" latinLnBrk="0" hangingPunct="1">
                        <a:lnSpc>
                          <a:spcPct val="107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School Administration - 2400</a:t>
                      </a:r>
                    </a:p>
                  </a:txBody>
                  <a:tcPr/>
                </a:tc>
                <a:tc>
                  <a:txBody>
                    <a:bodyPr/>
                    <a:lstStyle/>
                    <a:p>
                      <a:pPr marL="0" marR="914400" lvl="0" indent="0" algn="l" defTabSz="914400" rtl="0" eaLnBrk="1" fontAlgn="auto" latinLnBrk="0" hangingPunct="1">
                        <a:lnSpc>
                          <a:spcPct val="107000"/>
                        </a:lnSpc>
                        <a:spcBef>
                          <a:spcPts val="0"/>
                        </a:spcBef>
                        <a:spcAft>
                          <a:spcPts val="12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2700 – School Administration</a:t>
                      </a:r>
                    </a:p>
                  </a:txBody>
                  <a:tcPr anchor="ctr"/>
                </a:tc>
                <a:extLst>
                  <a:ext uri="{0D108BD9-81ED-4DB2-BD59-A6C34878D82A}">
                    <a16:rowId xmlns:a16="http://schemas.microsoft.com/office/drawing/2014/main" val="465401127"/>
                  </a:ext>
                </a:extLst>
              </a:tr>
            </a:tbl>
          </a:graphicData>
        </a:graphic>
      </p:graphicFrame>
    </p:spTree>
    <p:extLst>
      <p:ext uri="{BB962C8B-B14F-4D97-AF65-F5344CB8AC3E}">
        <p14:creationId xmlns:p14="http://schemas.microsoft.com/office/powerpoint/2010/main" val="1408188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buNone/>
            </a:pPr>
            <a:r>
              <a:rPr lang="en-US" sz="4400" dirty="0"/>
              <a:t>FY 2024-25 and Beyond Reporting Periods (3)</a:t>
            </a:r>
          </a:p>
        </p:txBody>
      </p:sp>
      <p:graphicFrame>
        <p:nvGraphicFramePr>
          <p:cNvPr id="13" name="Content Placeholder 12" descr="This table represents the different functions and their descriptions that can be used to report expenditures for 2024-25 and beyond. ">
            <a:extLst>
              <a:ext uri="{FF2B5EF4-FFF2-40B4-BE49-F238E27FC236}">
                <a16:creationId xmlns:a16="http://schemas.microsoft.com/office/drawing/2014/main" id="{6A5E5173-C684-5C39-5F32-9E609846A251}"/>
              </a:ext>
            </a:extLst>
          </p:cNvPr>
          <p:cNvGraphicFramePr>
            <a:graphicFrameLocks noGrp="1"/>
          </p:cNvGraphicFramePr>
          <p:nvPr>
            <p:ph idx="1"/>
            <p:extLst>
              <p:ext uri="{D42A27DB-BD31-4B8C-83A1-F6EECF244321}">
                <p14:modId xmlns:p14="http://schemas.microsoft.com/office/powerpoint/2010/main" val="2758108684"/>
              </p:ext>
            </p:extLst>
          </p:nvPr>
        </p:nvGraphicFramePr>
        <p:xfrm>
          <a:off x="152400" y="1118295"/>
          <a:ext cx="11650176" cy="5535906"/>
        </p:xfrm>
        <a:graphic>
          <a:graphicData uri="http://schemas.openxmlformats.org/drawingml/2006/table">
            <a:tbl>
              <a:tblPr firstRow="1" bandRow="1">
                <a:tableStyleId>{5C22544A-7EE6-4342-B048-85BDC9FD1C3A}</a:tableStyleId>
              </a:tblPr>
              <a:tblGrid>
                <a:gridCol w="6170469">
                  <a:extLst>
                    <a:ext uri="{9D8B030D-6E8A-4147-A177-3AD203B41FA5}">
                      <a16:colId xmlns:a16="http://schemas.microsoft.com/office/drawing/2014/main" val="879112625"/>
                    </a:ext>
                  </a:extLst>
                </a:gridCol>
                <a:gridCol w="5479707">
                  <a:extLst>
                    <a:ext uri="{9D8B030D-6E8A-4147-A177-3AD203B41FA5}">
                      <a16:colId xmlns:a16="http://schemas.microsoft.com/office/drawing/2014/main" val="3767294307"/>
                    </a:ext>
                  </a:extLst>
                </a:gridCol>
              </a:tblGrid>
              <a:tr h="445475">
                <a:tc>
                  <a:txBody>
                    <a:bodyPr/>
                    <a:lstStyle/>
                    <a:p>
                      <a:pPr algn="ctr"/>
                      <a:r>
                        <a:rPr lang="en-US" sz="2400" dirty="0">
                          <a:latin typeface="Arial" panose="020B0604020202020204" pitchFamily="34" charset="0"/>
                          <a:cs typeface="Arial" panose="020B0604020202020204" pitchFamily="34" charset="0"/>
                        </a:rPr>
                        <a:t>NCES Description &amp; Function</a:t>
                      </a:r>
                    </a:p>
                  </a:txBody>
                  <a:tcPr/>
                </a:tc>
                <a:tc>
                  <a:txBody>
                    <a:bodyPr/>
                    <a:lstStyle/>
                    <a:p>
                      <a:pPr algn="ctr"/>
                      <a:r>
                        <a:rPr lang="en-US" sz="2400" dirty="0">
                          <a:latin typeface="Arial" panose="020B0604020202020204" pitchFamily="34" charset="0"/>
                          <a:cs typeface="Arial" panose="020B0604020202020204" pitchFamily="34" charset="0"/>
                        </a:rPr>
                        <a:t>SACS Description &amp; Object(s)</a:t>
                      </a:r>
                    </a:p>
                  </a:txBody>
                  <a:tcPr/>
                </a:tc>
                <a:extLst>
                  <a:ext uri="{0D108BD9-81ED-4DB2-BD59-A6C34878D82A}">
                    <a16:rowId xmlns:a16="http://schemas.microsoft.com/office/drawing/2014/main" val="3231121390"/>
                  </a:ext>
                </a:extLst>
              </a:tr>
              <a:tr h="1156247">
                <a:tc>
                  <a:txBody>
                    <a:bodyPr/>
                    <a:lstStyle/>
                    <a:p>
                      <a:pPr marL="914400" marR="914400" algn="l">
                        <a:lnSpc>
                          <a:spcPct val="107000"/>
                        </a:lnSpc>
                        <a:spcBef>
                          <a:spcPts val="0"/>
                        </a:spcBef>
                        <a:spcAft>
                          <a:spcPts val="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Salaries paid to teachers (With NCES Function 1000)</a:t>
                      </a:r>
                    </a:p>
                  </a:txBody>
                  <a:tcPr marL="68580" marR="68580" marT="0" marB="0" anchor="ctr"/>
                </a:tc>
                <a:tc>
                  <a:txBody>
                    <a:bodyPr/>
                    <a:lstStyle/>
                    <a:p>
                      <a:pPr marL="0" marR="914400" algn="l">
                        <a:lnSpc>
                          <a:spcPct val="107000"/>
                        </a:lnSpc>
                        <a:spcBef>
                          <a:spcPts val="0"/>
                        </a:spcBef>
                        <a:spcAft>
                          <a:spcPts val="1200"/>
                        </a:spcAft>
                      </a:pPr>
                      <a:r>
                        <a:rPr lang="en-US" sz="2400" b="0" dirty="0">
                          <a:effectLst/>
                          <a:latin typeface="Arial" panose="020B0604020202020204" pitchFamily="34" charset="0"/>
                          <a:cs typeface="Arial" panose="020B0604020202020204" pitchFamily="34" charset="0"/>
                        </a:rPr>
                        <a:t>1100 – Certificated Teachers’ Salaries</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80404135"/>
                  </a:ext>
                </a:extLst>
              </a:tr>
              <a:tr h="2175836">
                <a:tc>
                  <a:txBody>
                    <a:bodyPr/>
                    <a:lstStyle/>
                    <a:p>
                      <a:pPr marL="914400" marR="914400" algn="ctr">
                        <a:lnSpc>
                          <a:spcPct val="107000"/>
                        </a:lnSpc>
                        <a:spcBef>
                          <a:spcPts val="0"/>
                        </a:spcBef>
                        <a:spcAft>
                          <a:spcPts val="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Salaries paid to instructional staff or assistants (With NCES Function 1000)</a:t>
                      </a:r>
                    </a:p>
                  </a:txBody>
                  <a:tcPr marL="68580" marR="68580" marT="0" marB="0" anchor="ctr"/>
                </a:tc>
                <a:tc>
                  <a:txBody>
                    <a:bodyPr/>
                    <a:lstStyle/>
                    <a:p>
                      <a:pPr marL="0" marR="914400" algn="l">
                        <a:lnSpc>
                          <a:spcPct val="107000"/>
                        </a:lnSpc>
                        <a:spcBef>
                          <a:spcPts val="0"/>
                        </a:spcBef>
                        <a:spcAft>
                          <a:spcPts val="120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2100 – Classified Instructional Salaries</a:t>
                      </a:r>
                    </a:p>
                    <a:p>
                      <a:pPr marL="0" marR="914400" algn="l">
                        <a:lnSpc>
                          <a:spcPct val="107000"/>
                        </a:lnSpc>
                        <a:spcBef>
                          <a:spcPts val="0"/>
                        </a:spcBef>
                        <a:spcAft>
                          <a:spcPts val="120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2200 – Classified Support Salaries</a:t>
                      </a:r>
                    </a:p>
                    <a:p>
                      <a:pPr marL="0" marR="914400" algn="l">
                        <a:lnSpc>
                          <a:spcPct val="107000"/>
                        </a:lnSpc>
                        <a:spcBef>
                          <a:spcPts val="0"/>
                        </a:spcBef>
                        <a:spcAft>
                          <a:spcPts val="120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2900 – Other Classified Salaries</a:t>
                      </a:r>
                    </a:p>
                  </a:txBody>
                  <a:tcPr marL="68580" marR="68580" marT="0" marB="0" anchor="ctr"/>
                </a:tc>
                <a:extLst>
                  <a:ext uri="{0D108BD9-81ED-4DB2-BD59-A6C34878D82A}">
                    <a16:rowId xmlns:a16="http://schemas.microsoft.com/office/drawing/2014/main" val="2498779471"/>
                  </a:ext>
                </a:extLst>
              </a:tr>
              <a:tr h="1646030">
                <a:tc>
                  <a:txBody>
                    <a:bodyPr/>
                    <a:lstStyle/>
                    <a:p>
                      <a:pPr marL="914400" marR="914400" algn="ctr">
                        <a:lnSpc>
                          <a:spcPct val="107000"/>
                        </a:lnSpc>
                        <a:spcBef>
                          <a:spcPts val="0"/>
                        </a:spcBef>
                        <a:spcAft>
                          <a:spcPts val="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Books and Periodicals (with NCES Functions 1000 and 2200)</a:t>
                      </a:r>
                    </a:p>
                  </a:txBody>
                  <a:tcPr marL="68580" marR="68580" marT="0" marB="0" anchor="ctr"/>
                </a:tc>
                <a:tc>
                  <a:txBody>
                    <a:bodyPr/>
                    <a:lstStyle/>
                    <a:p>
                      <a:pPr marL="0" marR="914400" algn="l">
                        <a:lnSpc>
                          <a:spcPct val="107000"/>
                        </a:lnSpc>
                        <a:spcBef>
                          <a:spcPts val="0"/>
                        </a:spcBef>
                        <a:spcAft>
                          <a:spcPts val="120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4100 - Approved Textbooks and Core Curricula Materials</a:t>
                      </a:r>
                    </a:p>
                    <a:p>
                      <a:pPr marL="0" marR="914400" algn="l">
                        <a:lnSpc>
                          <a:spcPct val="107000"/>
                        </a:lnSpc>
                        <a:spcBef>
                          <a:spcPts val="0"/>
                        </a:spcBef>
                        <a:spcAft>
                          <a:spcPts val="1200"/>
                        </a:spcAft>
                      </a:pPr>
                      <a:r>
                        <a:rPr lang="en-US" sz="2400" b="0" dirty="0">
                          <a:effectLst/>
                          <a:latin typeface="Arial" panose="020B0604020202020204" pitchFamily="34" charset="0"/>
                          <a:ea typeface="Calibri" panose="020F0502020204030204" pitchFamily="34" charset="0"/>
                          <a:cs typeface="Times New Roman" panose="02020603050405020304" pitchFamily="18" charset="0"/>
                        </a:rPr>
                        <a:t>4200 - Books and Other Reference Materials</a:t>
                      </a:r>
                    </a:p>
                  </a:txBody>
                  <a:tcPr marL="68580" marR="68580" marT="0" marB="0" anchor="ctr"/>
                </a:tc>
                <a:extLst>
                  <a:ext uri="{0D108BD9-81ED-4DB2-BD59-A6C34878D82A}">
                    <a16:rowId xmlns:a16="http://schemas.microsoft.com/office/drawing/2014/main" val="2485710564"/>
                  </a:ext>
                </a:extLst>
              </a:tr>
            </a:tbl>
          </a:graphicData>
        </a:graphic>
      </p:graphicFrame>
    </p:spTree>
    <p:extLst>
      <p:ext uri="{BB962C8B-B14F-4D97-AF65-F5344CB8AC3E}">
        <p14:creationId xmlns:p14="http://schemas.microsoft.com/office/powerpoint/2010/main" val="1395551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5">
                    <a:lumMod val="50000"/>
                  </a:schemeClr>
                </a:solidFill>
              </a:rPr>
              <a:t>Current and Future Efforts</a:t>
            </a:r>
            <a:endParaRPr lang="en-US" sz="4300" dirty="0">
              <a:solidFill>
                <a:schemeClr val="accent5">
                  <a:lumMod val="50000"/>
                </a:schemeClr>
              </a:solidFill>
            </a:endParaRPr>
          </a:p>
        </p:txBody>
      </p:sp>
      <p:sp>
        <p:nvSpPr>
          <p:cNvPr id="7" name="Content Placeholder 6">
            <a:extLst>
              <a:ext uri="{FF2B5EF4-FFF2-40B4-BE49-F238E27FC236}">
                <a16:creationId xmlns:a16="http://schemas.microsoft.com/office/drawing/2014/main" id="{94F8BA8C-5C8D-CD1B-0B57-8B694416B17E}"/>
              </a:ext>
            </a:extLst>
          </p:cNvPr>
          <p:cNvSpPr>
            <a:spLocks noGrp="1"/>
          </p:cNvSpPr>
          <p:nvPr>
            <p:ph idx="1"/>
          </p:nvPr>
        </p:nvSpPr>
        <p:spPr/>
        <p:txBody>
          <a:bodyPr/>
          <a:lstStyle/>
          <a:p>
            <a:r>
              <a:rPr lang="en-US" dirty="0"/>
              <a:t>Modification to ESSA-PPE application</a:t>
            </a:r>
          </a:p>
          <a:p>
            <a:r>
              <a:rPr lang="en-US" dirty="0"/>
              <a:t>Support to LEAs</a:t>
            </a:r>
          </a:p>
          <a:p>
            <a:pPr lvl="1"/>
            <a:r>
              <a:rPr lang="en-US" dirty="0"/>
              <a:t>Letter to LEAs</a:t>
            </a:r>
          </a:p>
          <a:p>
            <a:pPr lvl="1"/>
            <a:r>
              <a:rPr lang="en-US" dirty="0"/>
              <a:t>Web page</a:t>
            </a:r>
          </a:p>
          <a:p>
            <a:pPr lvl="1"/>
            <a:endParaRPr lang="en-US" dirty="0"/>
          </a:p>
        </p:txBody>
      </p:sp>
    </p:spTree>
    <p:extLst>
      <p:ext uri="{BB962C8B-B14F-4D97-AF65-F5344CB8AC3E}">
        <p14:creationId xmlns:p14="http://schemas.microsoft.com/office/powerpoint/2010/main" val="34523337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5FD4D-4972-A9B9-5E90-EBB982C5BA33}"/>
              </a:ext>
            </a:extLst>
          </p:cNvPr>
          <p:cNvSpPr>
            <a:spLocks noGrp="1"/>
          </p:cNvSpPr>
          <p:nvPr>
            <p:ph type="title"/>
          </p:nvPr>
        </p:nvSpPr>
        <p:spPr>
          <a:xfrm>
            <a:off x="152400" y="203799"/>
            <a:ext cx="11887200" cy="1187255"/>
          </a:xfrm>
        </p:spPr>
        <p:txBody>
          <a:bodyPr/>
          <a:lstStyle/>
          <a:p>
            <a:r>
              <a:rPr lang="en-US" dirty="0">
                <a:latin typeface="Arial" panose="020B0604020202020204" pitchFamily="34" charset="0"/>
                <a:cs typeface="Arial" panose="020B0604020202020204" pitchFamily="34" charset="0"/>
              </a:rPr>
              <a:t>Frequently Asked Questions</a:t>
            </a:r>
          </a:p>
        </p:txBody>
      </p:sp>
      <p:sp>
        <p:nvSpPr>
          <p:cNvPr id="3" name="Content Placeholder 2">
            <a:extLst>
              <a:ext uri="{FF2B5EF4-FFF2-40B4-BE49-F238E27FC236}">
                <a16:creationId xmlns:a16="http://schemas.microsoft.com/office/drawing/2014/main" id="{587DF7BF-1D83-C9D3-0BCF-203931CC5C79}"/>
              </a:ext>
            </a:extLst>
          </p:cNvPr>
          <p:cNvSpPr>
            <a:spLocks noGrp="1"/>
          </p:cNvSpPr>
          <p:nvPr>
            <p:ph idx="1"/>
          </p:nvPr>
        </p:nvSpPr>
        <p:spPr>
          <a:xfrm>
            <a:off x="152400" y="1611712"/>
            <a:ext cx="11887200" cy="3485581"/>
          </a:xfrm>
        </p:spPr>
        <p:txBody>
          <a:bodyPr>
            <a:normAutofit/>
          </a:bodyPr>
          <a:lstStyle/>
          <a:p>
            <a:pPr marL="457200" indent="-457200">
              <a:buAutoNum type="arabicPeriod"/>
            </a:pPr>
            <a:r>
              <a:rPr lang="en-US" sz="2400" b="1" dirty="0">
                <a:latin typeface="Arial" panose="020B0604020202020204" pitchFamily="34" charset="0"/>
                <a:cs typeface="Arial" panose="020B0604020202020204" pitchFamily="34" charset="0"/>
              </a:rPr>
              <a:t>What does my LEA have to do to meet the SLFS requirement for FY 2022-23 (Collection Window December 2023-March 2024)? </a:t>
            </a:r>
          </a:p>
          <a:p>
            <a:pPr marL="0" indent="0">
              <a:buNone/>
            </a:pPr>
            <a:r>
              <a:rPr lang="en-US" sz="2400" dirty="0">
                <a:latin typeface="Arial" panose="020B0604020202020204" pitchFamily="34" charset="0"/>
                <a:cs typeface="Arial" panose="020B0604020202020204" pitchFamily="34" charset="0"/>
              </a:rPr>
              <a:t>	The SLFS requirement will be met for FY 2022-23 if the LEA completes its ESSA-PPE data collection.</a:t>
            </a:r>
          </a:p>
          <a:p>
            <a:pPr marL="457200" indent="-457200">
              <a:buAutoNum type="arabicPeriod" startAt="2"/>
            </a:pPr>
            <a:r>
              <a:rPr lang="en-US" sz="2400" b="1" dirty="0">
                <a:latin typeface="Arial" panose="020B0604020202020204" pitchFamily="34" charset="0"/>
                <a:cs typeface="Arial" panose="020B0604020202020204" pitchFamily="34" charset="0"/>
              </a:rPr>
              <a:t>What does my LEA have to do to meet the SLFS requirement for FY 2023-24 (Collection Window December 2024- March 2025)? </a:t>
            </a:r>
          </a:p>
          <a:p>
            <a:pPr marL="0" indent="0">
              <a:buNone/>
            </a:pPr>
            <a:r>
              <a:rPr lang="en-US" sz="2400" dirty="0">
                <a:latin typeface="Arial" panose="020B0604020202020204" pitchFamily="34" charset="0"/>
                <a:cs typeface="Arial" panose="020B0604020202020204" pitchFamily="34" charset="0"/>
              </a:rPr>
              <a:t>	The LEA will need to provide the total current expenditures (school-level and central) for Instruction for each of its schools. A crosswalk has been provided to assist LEAs in identifying which SACS Functions should be used.</a:t>
            </a:r>
          </a:p>
          <a:p>
            <a:pPr marL="0" indent="0">
              <a:buNone/>
            </a:pPr>
            <a:endParaRPr lang="en-US" dirty="0"/>
          </a:p>
          <a:p>
            <a:endParaRPr lang="en-US" dirty="0"/>
          </a:p>
        </p:txBody>
      </p:sp>
    </p:spTree>
    <p:extLst>
      <p:ext uri="{BB962C8B-B14F-4D97-AF65-F5344CB8AC3E}">
        <p14:creationId xmlns:p14="http://schemas.microsoft.com/office/powerpoint/2010/main" val="4224615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2565-4D59-1577-292F-F56CDAA2AC0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Frequently Asked Questions (continued)</a:t>
            </a:r>
          </a:p>
        </p:txBody>
      </p:sp>
      <p:sp>
        <p:nvSpPr>
          <p:cNvPr id="3" name="Content Placeholder 2">
            <a:extLst>
              <a:ext uri="{FF2B5EF4-FFF2-40B4-BE49-F238E27FC236}">
                <a16:creationId xmlns:a16="http://schemas.microsoft.com/office/drawing/2014/main" id="{28A78F2F-9967-403A-79FE-1871E33206F9}"/>
              </a:ext>
            </a:extLst>
          </p:cNvPr>
          <p:cNvSpPr>
            <a:spLocks noGrp="1"/>
          </p:cNvSpPr>
          <p:nvPr>
            <p:ph idx="1"/>
          </p:nvPr>
        </p:nvSpPr>
        <p:spPr>
          <a:xfrm>
            <a:off x="152400" y="1638301"/>
            <a:ext cx="11887200" cy="3449266"/>
          </a:xfrm>
        </p:spPr>
        <p:txBody>
          <a:bodyPr/>
          <a:lstStyle/>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3"/>
              <a:tabLst/>
              <a:defRPr/>
            </a:pPr>
            <a:r>
              <a:rPr kumimoji="0" lang="en-US" sz="2400" b="1" i="0" u="none" strike="noStrike" kern="1200" cap="none" spc="0" normalizeH="0" baseline="0" noProof="0" dirty="0">
                <a:ln>
                  <a:noFill/>
                </a:ln>
                <a:solidFill>
                  <a:srgbClr val="0C4A6D"/>
                </a:solidFill>
                <a:effectLst/>
                <a:uLnTx/>
                <a:uFillTx/>
                <a:latin typeface="Arial" panose="020B0604020202020204"/>
                <a:ea typeface="+mn-ea"/>
                <a:cs typeface="+mn-cs"/>
              </a:rPr>
              <a:t>My school(s) does not use SACS to capture financial data. What can we do to meet this requirement?</a:t>
            </a:r>
            <a:endParaRPr kumimoji="0" lang="en-US" sz="2400" b="0" i="0" u="none" strike="noStrike" kern="1200" cap="none" spc="0" normalizeH="0" baseline="0" noProof="0" dirty="0">
              <a:ln>
                <a:noFill/>
              </a:ln>
              <a:solidFill>
                <a:srgbClr val="0C4A6D"/>
              </a:solidFill>
              <a:effectLst/>
              <a:uLnTx/>
              <a:uFillTx/>
              <a:latin typeface="Arial" panose="020B060402020202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C4A6D"/>
                </a:solidFill>
                <a:effectLst/>
                <a:uLnTx/>
                <a:uFillTx/>
                <a:latin typeface="Arial" panose="020B0604020202020204" pitchFamily="34" charset="0"/>
                <a:ea typeface="+mn-ea"/>
                <a:cs typeface="Arial" panose="020B0604020202020204" pitchFamily="34" charset="0"/>
              </a:rPr>
              <a:t>	We defer to the LEA’s expertise in determining the equivalent to NCES Function 1000. We highly recommend for documentation to be kept on how they arrived at their calculation. </a:t>
            </a:r>
            <a:endParaRPr kumimoji="0" lang="en-US" sz="3200" b="0" i="0" u="none" strike="noStrike" kern="1200" cap="none" spc="0" normalizeH="0" baseline="0" noProof="0" dirty="0">
              <a:ln>
                <a:noFill/>
              </a:ln>
              <a:solidFill>
                <a:srgbClr val="0C4A6D"/>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0C4A6D"/>
                </a:solidFill>
                <a:effectLst/>
                <a:uLnTx/>
                <a:uFillTx/>
                <a:latin typeface="Arial" panose="020B0604020202020204"/>
                <a:ea typeface="+mn-ea"/>
                <a:cs typeface="+mn-cs"/>
              </a:rPr>
              <a:t>4. What system will my LEA use to submit the Instruction amounts for each school?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C4A6D"/>
                </a:solidFill>
                <a:effectLst/>
                <a:uLnTx/>
                <a:uFillTx/>
                <a:latin typeface="Arial" panose="020B0604020202020204"/>
                <a:ea typeface="+mn-ea"/>
                <a:cs typeface="+mn-cs"/>
              </a:rPr>
              <a:t>	</a:t>
            </a:r>
            <a:r>
              <a:rPr kumimoji="0" lang="en-US" sz="2400" b="0" i="0" u="none" strike="noStrike" kern="1200" cap="none" spc="0" normalizeH="0" baseline="0" noProof="0" dirty="0">
                <a:ln>
                  <a:noFill/>
                </a:ln>
                <a:solidFill>
                  <a:srgbClr val="0C4A6D"/>
                </a:solidFill>
                <a:effectLst/>
                <a:uLnTx/>
                <a:uFillTx/>
                <a:latin typeface="Arial" panose="020B0604020202020204" pitchFamily="34" charset="0"/>
                <a:ea typeface="+mn-ea"/>
                <a:cs typeface="Arial" panose="020B0604020202020204" pitchFamily="34" charset="0"/>
              </a:rPr>
              <a:t>LEAs will use the ESSA-PPE web application. The web application will have a dedicated section for the SLFS collection.</a:t>
            </a:r>
          </a:p>
        </p:txBody>
      </p:sp>
    </p:spTree>
    <p:extLst>
      <p:ext uri="{BB962C8B-B14F-4D97-AF65-F5344CB8AC3E}">
        <p14:creationId xmlns:p14="http://schemas.microsoft.com/office/powerpoint/2010/main" val="30963296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21AD-DC14-41E4-9290-5DE72CFBD8C2}"/>
              </a:ext>
            </a:extLst>
          </p:cNvPr>
          <p:cNvSpPr>
            <a:spLocks noGrp="1"/>
          </p:cNvSpPr>
          <p:nvPr>
            <p:ph type="title"/>
          </p:nvPr>
        </p:nvSpPr>
        <p:spPr/>
        <p:txBody>
          <a:bodyPr>
            <a:normAutofit fontScale="90000"/>
          </a:bodyPr>
          <a:lstStyle/>
          <a:p>
            <a:pPr marL="0" indent="0"/>
            <a:r>
              <a:rPr lang="en-US" dirty="0"/>
              <a:t>Please email SLFS questions to:</a:t>
            </a:r>
            <a:br>
              <a:rPr lang="en-US" dirty="0"/>
            </a:br>
            <a:r>
              <a:rPr lang="en-US" dirty="0">
                <a:hlinkClick r:id="rId2"/>
              </a:rPr>
              <a:t>SACSINFO@cde.ca.gov</a:t>
            </a:r>
            <a:r>
              <a:rPr lang="en-US" dirty="0"/>
              <a:t> </a:t>
            </a:r>
            <a:br>
              <a:rPr lang="en-US" dirty="0"/>
            </a:br>
            <a:endParaRPr lang="en-US" dirty="0"/>
          </a:p>
        </p:txBody>
      </p:sp>
    </p:spTree>
    <p:extLst>
      <p:ext uri="{BB962C8B-B14F-4D97-AF65-F5344CB8AC3E}">
        <p14:creationId xmlns:p14="http://schemas.microsoft.com/office/powerpoint/2010/main" val="396681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Every Student Succeeds Act (ESSA) Per Pupil Expenditures (PPE) Reporting Update (2)</a:t>
            </a:r>
            <a:endParaRPr lang="en-US" sz="4000" dirty="0"/>
          </a:p>
        </p:txBody>
      </p:sp>
      <p:sp>
        <p:nvSpPr>
          <p:cNvPr id="3" name="Content Placeholder 2"/>
          <p:cNvSpPr>
            <a:spLocks noGrp="1"/>
          </p:cNvSpPr>
          <p:nvPr>
            <p:ph idx="1"/>
          </p:nvPr>
        </p:nvSpPr>
        <p:spPr>
          <a:xfrm>
            <a:off x="700392" y="1789889"/>
            <a:ext cx="10512092" cy="3539758"/>
          </a:xfrm>
        </p:spPr>
        <p:txBody>
          <a:bodyPr anchor="ctr">
            <a:noAutofit/>
          </a:bodyPr>
          <a:lstStyle/>
          <a:p>
            <a:pPr marL="0" lvl="0" indent="0">
              <a:buClr>
                <a:srgbClr val="1CADE4"/>
              </a:buClr>
              <a:buNone/>
            </a:pPr>
            <a:r>
              <a:rPr lang="en-US" sz="2400" dirty="0">
                <a:solidFill>
                  <a:schemeClr val="accent5">
                    <a:lumMod val="50000"/>
                  </a:schemeClr>
                </a:solidFill>
              </a:rPr>
              <a:t>The law specific to per-pupil expenditures for LEAs:</a:t>
            </a:r>
          </a:p>
          <a:p>
            <a:pPr marL="0" lvl="0" indent="0">
              <a:buClr>
                <a:srgbClr val="1CADE4"/>
              </a:buClr>
              <a:buNone/>
            </a:pPr>
            <a:r>
              <a:rPr lang="fr-FR" sz="2400" dirty="0">
                <a:solidFill>
                  <a:schemeClr val="accent5">
                    <a:lumMod val="50000"/>
                  </a:schemeClr>
                </a:solidFill>
              </a:rPr>
              <a:t>Section 1111(h)(2)(C) </a:t>
            </a:r>
            <a:endParaRPr lang="en-US" sz="2400" dirty="0">
              <a:solidFill>
                <a:schemeClr val="accent5">
                  <a:lumMod val="50000"/>
                </a:schemeClr>
              </a:solidFill>
            </a:endParaRPr>
          </a:p>
          <a:p>
            <a:pPr marL="741363" lvl="1" indent="-341313">
              <a:buClr>
                <a:srgbClr val="1CADE4"/>
              </a:buClr>
              <a:buNone/>
            </a:pPr>
            <a:r>
              <a:rPr lang="en-US" sz="2400" dirty="0">
                <a:solidFill>
                  <a:schemeClr val="accent5">
                    <a:lumMod val="50000"/>
                  </a:schemeClr>
                </a:solidFill>
              </a:rPr>
              <a:t>(2) </a:t>
            </a:r>
            <a:r>
              <a:rPr lang="en-US" sz="2400" b="1" dirty="0">
                <a:solidFill>
                  <a:schemeClr val="accent5">
                    <a:lumMod val="50000"/>
                  </a:schemeClr>
                </a:solidFill>
              </a:rPr>
              <a:t>ANNUAL LOCAL EDUCATIONAL AGENCY REPORT CARD</a:t>
            </a:r>
          </a:p>
          <a:p>
            <a:pPr marL="800100" lvl="2" indent="0">
              <a:buClr>
                <a:srgbClr val="1CADE4"/>
              </a:buClr>
              <a:buNone/>
            </a:pPr>
            <a:r>
              <a:rPr lang="en-US" sz="2400" dirty="0">
                <a:solidFill>
                  <a:schemeClr val="accent5">
                    <a:lumMod val="50000"/>
                  </a:schemeClr>
                </a:solidFill>
              </a:rPr>
              <a:t>(C) MINIMUM REQUIREMENTS.—The State educational agency shall ensure that each local educational agency collects appropriate data and includes in the local educational agency’s annual report the information described in paragraph (1)(C), disaggregated in the same manner as required under such paragraph, except for clause (xii) of such paragraph, as applied to the local educational agency and each school served by the local educational agency...</a:t>
            </a:r>
            <a:endParaRPr lang="en-US" sz="2400" dirty="0"/>
          </a:p>
        </p:txBody>
      </p:sp>
    </p:spTree>
    <p:extLst>
      <p:ext uri="{BB962C8B-B14F-4D97-AF65-F5344CB8AC3E}">
        <p14:creationId xmlns:p14="http://schemas.microsoft.com/office/powerpoint/2010/main" val="13199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300" dirty="0">
                <a:solidFill>
                  <a:schemeClr val="accent5">
                    <a:lumMod val="50000"/>
                  </a:schemeClr>
                </a:solidFill>
              </a:rPr>
              <a:t>Guidance</a:t>
            </a:r>
          </a:p>
        </p:txBody>
      </p:sp>
      <p:sp>
        <p:nvSpPr>
          <p:cNvPr id="3" name="Content Placeholder 2"/>
          <p:cNvSpPr>
            <a:spLocks noGrp="1"/>
          </p:cNvSpPr>
          <p:nvPr>
            <p:ph idx="1"/>
          </p:nvPr>
        </p:nvSpPr>
        <p:spPr>
          <a:xfrm>
            <a:off x="1152436" y="1873046"/>
            <a:ext cx="10060047" cy="2559617"/>
          </a:xfrm>
        </p:spPr>
        <p:txBody>
          <a:bodyPr anchor="ctr">
            <a:normAutofit/>
          </a:bodyPr>
          <a:lstStyle/>
          <a:p>
            <a:pPr marL="0" lvl="0" indent="0">
              <a:buClr>
                <a:srgbClr val="1CADE4"/>
              </a:buClr>
              <a:buNone/>
            </a:pPr>
            <a:r>
              <a:rPr lang="en-US" sz="2400" dirty="0">
                <a:solidFill>
                  <a:schemeClr val="accent5">
                    <a:lumMod val="50000"/>
                  </a:schemeClr>
                </a:solidFill>
              </a:rPr>
              <a:t>Final non-regulatory guidance from the ED.</a:t>
            </a:r>
          </a:p>
          <a:p>
            <a:pPr lvl="1">
              <a:buClr>
                <a:schemeClr val="accent1">
                  <a:lumMod val="50000"/>
                </a:schemeClr>
              </a:buClr>
            </a:pPr>
            <a:r>
              <a:rPr lang="en-US" sz="2400" dirty="0">
                <a:solidFill>
                  <a:prstClr val="black">
                    <a:lumMod val="75000"/>
                    <a:lumOff val="25000"/>
                  </a:prstClr>
                </a:solidFill>
                <a:hlinkClick r:id="rId3" tooltip="U.S Department of Education Final Non-Regulatory Guidance"/>
              </a:rPr>
              <a:t>https://www2.ed.gov/policy/elsec/leg/essa/report-card-guidance-final.pdf</a:t>
            </a:r>
            <a:r>
              <a:rPr lang="en-US" sz="2400" dirty="0">
                <a:solidFill>
                  <a:prstClr val="black">
                    <a:lumMod val="75000"/>
                    <a:lumOff val="25000"/>
                  </a:prstClr>
                </a:solidFill>
              </a:rPr>
              <a:t> </a:t>
            </a:r>
          </a:p>
          <a:p>
            <a:pPr marL="0" indent="0">
              <a:lnSpc>
                <a:spcPct val="100000"/>
              </a:lnSpc>
              <a:buNone/>
            </a:pPr>
            <a:r>
              <a:rPr lang="en-US" sz="2400" dirty="0"/>
              <a:t>CDE issued a letter on August 1, 2018.</a:t>
            </a:r>
          </a:p>
          <a:p>
            <a:pPr lvl="1">
              <a:lnSpc>
                <a:spcPct val="100000"/>
              </a:lnSpc>
            </a:pPr>
            <a:r>
              <a:rPr lang="en-US" sz="2400" dirty="0">
                <a:hlinkClick r:id="rId4" tooltip="California Department of Education August 1, 2018 Guidance Letter"/>
              </a:rPr>
              <a:t>https://www.cde.ca.gov/fg/ac/co/essappeltr.asp</a:t>
            </a:r>
            <a:endParaRPr lang="en-US" sz="2400" dirty="0"/>
          </a:p>
          <a:p>
            <a:pPr marL="0" lvl="0" indent="0">
              <a:buClr>
                <a:srgbClr val="1CADE4"/>
              </a:buClr>
              <a:buNone/>
            </a:pPr>
            <a:endParaRPr lang="en-US" sz="2800" dirty="0">
              <a:solidFill>
                <a:schemeClr val="accent5">
                  <a:lumMod val="50000"/>
                </a:schemeClr>
              </a:solidFill>
            </a:endParaRPr>
          </a:p>
        </p:txBody>
      </p:sp>
    </p:spTree>
    <p:extLst>
      <p:ext uri="{BB962C8B-B14F-4D97-AF65-F5344CB8AC3E}">
        <p14:creationId xmlns:p14="http://schemas.microsoft.com/office/powerpoint/2010/main" val="157272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D64A6-38BB-0C80-83A8-FCD53095F650}"/>
              </a:ext>
            </a:extLst>
          </p:cNvPr>
          <p:cNvSpPr>
            <a:spLocks noGrp="1"/>
          </p:cNvSpPr>
          <p:nvPr>
            <p:ph type="title"/>
          </p:nvPr>
        </p:nvSpPr>
        <p:spPr/>
        <p:txBody>
          <a:bodyPr/>
          <a:lstStyle/>
          <a:p>
            <a:r>
              <a:rPr kumimoji="0" lang="en-US" sz="4400" b="0" i="0" u="none" strike="noStrike" kern="1200" cap="none" spc="0" normalizeH="0" baseline="0" noProof="0" dirty="0">
                <a:ln>
                  <a:noFill/>
                </a:ln>
                <a:solidFill>
                  <a:srgbClr val="0C4A6D"/>
                </a:solidFill>
                <a:effectLst/>
                <a:uLnTx/>
                <a:uFillTx/>
                <a:latin typeface="Arial" panose="020B0604020202020204"/>
                <a:ea typeface="+mj-ea"/>
                <a:cs typeface="+mj-cs"/>
              </a:rPr>
              <a:t>ESSA PPE Calculation (1) School-Level Expenditures</a:t>
            </a:r>
            <a:endParaRPr lang="en-US" dirty="0"/>
          </a:p>
        </p:txBody>
      </p:sp>
      <p:graphicFrame>
        <p:nvGraphicFramePr>
          <p:cNvPr id="4" name="Content Placeholder 3" descr="School-Level Expenditures (Federal plus State/local) plus, School Share of Central-Level Expenditures (Federal plus State/local) divided by the Student Count.">
            <a:extLst>
              <a:ext uri="{FF2B5EF4-FFF2-40B4-BE49-F238E27FC236}">
                <a16:creationId xmlns:a16="http://schemas.microsoft.com/office/drawing/2014/main" id="{5F95DE3D-3CA2-7F43-86AC-39C597F8C648}"/>
              </a:ext>
            </a:extLst>
          </p:cNvPr>
          <p:cNvGraphicFramePr>
            <a:graphicFrameLocks noGrp="1"/>
          </p:cNvGraphicFramePr>
          <p:nvPr>
            <p:ph idx="1"/>
            <p:extLst>
              <p:ext uri="{D42A27DB-BD31-4B8C-83A1-F6EECF244321}">
                <p14:modId xmlns:p14="http://schemas.microsoft.com/office/powerpoint/2010/main" val="30930586"/>
              </p:ext>
            </p:extLst>
          </p:nvPr>
        </p:nvGraphicFramePr>
        <p:xfrm>
          <a:off x="152400" y="1638299"/>
          <a:ext cx="11887200" cy="4928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031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36B2-DF1C-94CE-71DE-E22218F5F68E}"/>
              </a:ext>
            </a:extLst>
          </p:cNvPr>
          <p:cNvSpPr>
            <a:spLocks noGrp="1"/>
          </p:cNvSpPr>
          <p:nvPr>
            <p:ph type="title"/>
          </p:nvPr>
        </p:nvSpPr>
        <p:spPr/>
        <p:txBody>
          <a:bodyPr/>
          <a:lstStyle/>
          <a:p>
            <a:r>
              <a:rPr kumimoji="0" lang="en-US" sz="4400" b="0" i="0" u="none" strike="noStrike" kern="1200" cap="none" spc="0" normalizeH="0" baseline="0" noProof="0" dirty="0">
                <a:ln>
                  <a:noFill/>
                </a:ln>
                <a:solidFill>
                  <a:srgbClr val="0C4A6D"/>
                </a:solidFill>
                <a:effectLst/>
                <a:uLnTx/>
                <a:uFillTx/>
                <a:latin typeface="Arial" panose="020B0604020202020204"/>
                <a:ea typeface="+mj-ea"/>
                <a:cs typeface="+mj-cs"/>
              </a:rPr>
              <a:t>ESSA PPE Calculation (2) LEA-Level Expenditures</a:t>
            </a:r>
            <a:endParaRPr lang="en-US" dirty="0"/>
          </a:p>
        </p:txBody>
      </p:sp>
      <p:graphicFrame>
        <p:nvGraphicFramePr>
          <p:cNvPr id="4" name="Content Placeholder 3" descr="Total included expenditures (Federal plus State/local) divided by Student count.">
            <a:extLst>
              <a:ext uri="{FF2B5EF4-FFF2-40B4-BE49-F238E27FC236}">
                <a16:creationId xmlns:a16="http://schemas.microsoft.com/office/drawing/2014/main" id="{774ED388-D9E1-E7D2-EA72-8649933091F9}"/>
              </a:ext>
            </a:extLst>
          </p:cNvPr>
          <p:cNvGraphicFramePr>
            <a:graphicFrameLocks noGrp="1"/>
          </p:cNvGraphicFramePr>
          <p:nvPr>
            <p:ph idx="1"/>
            <p:extLst>
              <p:ext uri="{D42A27DB-BD31-4B8C-83A1-F6EECF244321}">
                <p14:modId xmlns:p14="http://schemas.microsoft.com/office/powerpoint/2010/main" val="413471920"/>
              </p:ext>
            </p:extLst>
          </p:nvPr>
        </p:nvGraphicFramePr>
        <p:xfrm>
          <a:off x="152400" y="1638300"/>
          <a:ext cx="11887200" cy="501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627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7225F-D204-468E-B62B-A99548138070}"/>
              </a:ext>
            </a:extLst>
          </p:cNvPr>
          <p:cNvSpPr>
            <a:spLocks noGrp="1"/>
          </p:cNvSpPr>
          <p:nvPr>
            <p:ph type="title"/>
          </p:nvPr>
        </p:nvSpPr>
        <p:spPr/>
        <p:txBody>
          <a:bodyPr/>
          <a:lstStyle/>
          <a:p>
            <a:r>
              <a:rPr lang="en-US" dirty="0"/>
              <a:t>ESSA PPE Calculation (3)</a:t>
            </a:r>
          </a:p>
        </p:txBody>
      </p:sp>
      <p:sp>
        <p:nvSpPr>
          <p:cNvPr id="3" name="Content Placeholder 2">
            <a:extLst>
              <a:ext uri="{FF2B5EF4-FFF2-40B4-BE49-F238E27FC236}">
                <a16:creationId xmlns:a16="http://schemas.microsoft.com/office/drawing/2014/main" id="{30530226-F2FC-44DA-BB4B-360419B5C5BC}"/>
              </a:ext>
            </a:extLst>
          </p:cNvPr>
          <p:cNvSpPr>
            <a:spLocks noGrp="1"/>
          </p:cNvSpPr>
          <p:nvPr>
            <p:ph idx="1"/>
          </p:nvPr>
        </p:nvSpPr>
        <p:spPr>
          <a:xfrm>
            <a:off x="1066800" y="1904306"/>
            <a:ext cx="10058400" cy="3735977"/>
          </a:xfrm>
        </p:spPr>
        <p:txBody>
          <a:bodyPr anchor="ctr">
            <a:noAutofit/>
          </a:bodyPr>
          <a:lstStyle/>
          <a:p>
            <a:pPr marL="0" indent="0">
              <a:buNone/>
            </a:pPr>
            <a:r>
              <a:rPr lang="en-US" sz="2400" dirty="0">
                <a:solidFill>
                  <a:schemeClr val="accent5">
                    <a:lumMod val="50000"/>
                  </a:schemeClr>
                </a:solidFill>
              </a:rPr>
              <a:t>Included Expenditures</a:t>
            </a:r>
          </a:p>
          <a:p>
            <a:pPr lvl="1"/>
            <a:r>
              <a:rPr lang="en-US" sz="2400" dirty="0">
                <a:solidFill>
                  <a:schemeClr val="accent5">
                    <a:lumMod val="50000"/>
                  </a:schemeClr>
                </a:solidFill>
              </a:rPr>
              <a:t>The ESEA requires that per-pupil expenditure calculations include actual personnel and nonpersonnel expenditures of all federal, state, and local funds disaggregated by source of funds.</a:t>
            </a:r>
          </a:p>
          <a:p>
            <a:pPr lvl="1"/>
            <a:r>
              <a:rPr lang="en-US" sz="2400" dirty="0">
                <a:solidFill>
                  <a:schemeClr val="accent5">
                    <a:lumMod val="50000"/>
                  </a:schemeClr>
                </a:solidFill>
              </a:rPr>
              <a:t>The following activities could be included as current expenditures:</a:t>
            </a:r>
          </a:p>
          <a:p>
            <a:pPr lvl="2"/>
            <a:r>
              <a:rPr lang="en-US" sz="2400" dirty="0">
                <a:solidFill>
                  <a:schemeClr val="accent5">
                    <a:lumMod val="50000"/>
                  </a:schemeClr>
                </a:solidFill>
              </a:rPr>
              <a:t>Instruction </a:t>
            </a:r>
          </a:p>
          <a:p>
            <a:pPr lvl="2"/>
            <a:r>
              <a:rPr lang="en-US" sz="2400" dirty="0">
                <a:solidFill>
                  <a:schemeClr val="accent5">
                    <a:lumMod val="50000"/>
                  </a:schemeClr>
                </a:solidFill>
              </a:rPr>
              <a:t>Instructional and Student Support Services</a:t>
            </a:r>
          </a:p>
          <a:p>
            <a:pPr lvl="2"/>
            <a:r>
              <a:rPr lang="en-US" sz="2400" dirty="0">
                <a:solidFill>
                  <a:schemeClr val="accent5">
                    <a:lumMod val="50000"/>
                  </a:schemeClr>
                </a:solidFill>
              </a:rPr>
              <a:t>School and General Administration</a:t>
            </a:r>
          </a:p>
          <a:p>
            <a:pPr lvl="2"/>
            <a:r>
              <a:rPr lang="en-US" sz="2400" dirty="0">
                <a:solidFill>
                  <a:schemeClr val="accent5">
                    <a:lumMod val="50000"/>
                  </a:schemeClr>
                </a:solidFill>
              </a:rPr>
              <a:t>Plant Operations and Maintenance</a:t>
            </a:r>
          </a:p>
          <a:p>
            <a:pPr lvl="2">
              <a:buClr>
                <a:schemeClr val="accent1">
                  <a:lumMod val="50000"/>
                </a:schemeClr>
              </a:buClr>
            </a:pPr>
            <a:r>
              <a:rPr lang="en-US" sz="2400" dirty="0">
                <a:solidFill>
                  <a:schemeClr val="accent5">
                    <a:lumMod val="50000"/>
                  </a:schemeClr>
                </a:solidFill>
              </a:rPr>
              <a:t>Student Transportation</a:t>
            </a:r>
          </a:p>
          <a:p>
            <a:pPr lvl="2"/>
            <a:r>
              <a:rPr lang="en-US" sz="2400" dirty="0">
                <a:solidFill>
                  <a:schemeClr val="accent5">
                    <a:lumMod val="50000"/>
                  </a:schemeClr>
                </a:solidFill>
              </a:rPr>
              <a:t>Food Services</a:t>
            </a:r>
          </a:p>
          <a:p>
            <a:pPr lvl="2"/>
            <a:r>
              <a:rPr lang="en-US" sz="2400" dirty="0">
                <a:solidFill>
                  <a:schemeClr val="accent5">
                    <a:lumMod val="50000"/>
                  </a:schemeClr>
                </a:solidFill>
              </a:rPr>
              <a:t>Enterprise Operations</a:t>
            </a:r>
          </a:p>
        </p:txBody>
      </p:sp>
    </p:spTree>
    <p:extLst>
      <p:ext uri="{BB962C8B-B14F-4D97-AF65-F5344CB8AC3E}">
        <p14:creationId xmlns:p14="http://schemas.microsoft.com/office/powerpoint/2010/main" val="1745948742"/>
      </p:ext>
    </p:extLst>
  </p:cSld>
  <p:clrMapOvr>
    <a:masterClrMapping/>
  </p:clrMapOvr>
</p:sld>
</file>

<file path=ppt/theme/theme1.xml><?xml version="1.0" encoding="utf-8"?>
<a:theme xmlns:a="http://schemas.openxmlformats.org/drawingml/2006/main" name="CDE Set 1">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4146</Words>
  <Application>Microsoft Office PowerPoint</Application>
  <PresentationFormat>Widescreen</PresentationFormat>
  <Paragraphs>335</Paragraphs>
  <Slides>45</Slides>
  <Notes>28</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45</vt:i4>
      </vt:variant>
    </vt:vector>
  </HeadingPairs>
  <TitlesOfParts>
    <vt:vector size="54" baseType="lpstr">
      <vt:lpstr>Arial</vt:lpstr>
      <vt:lpstr>Calibri</vt:lpstr>
      <vt:lpstr>CDE Set 1</vt:lpstr>
      <vt:lpstr>CDE Set 2</vt:lpstr>
      <vt:lpstr>CDE Set 3</vt:lpstr>
      <vt:lpstr>CDE Set 4</vt:lpstr>
      <vt:lpstr>CDE Set 5</vt:lpstr>
      <vt:lpstr>CDE Set 6</vt:lpstr>
      <vt:lpstr>CDE Set 7</vt:lpstr>
      <vt:lpstr>Every Student Succeed Act Per-Pupil Expenditures Reporting Application  January 23, 2024</vt:lpstr>
      <vt:lpstr>Slide Notes</vt:lpstr>
      <vt:lpstr>Webinar Reminders</vt:lpstr>
      <vt:lpstr>Every Student Succeeds Act (ESSA) Per Pupil Expenditures (PPE) Reporting Update (1)</vt:lpstr>
      <vt:lpstr>Every Student Succeeds Act (ESSA) Per Pupil Expenditures (PPE) Reporting Update (2)</vt:lpstr>
      <vt:lpstr>Guidance</vt:lpstr>
      <vt:lpstr>ESSA PPE Calculation (1) School-Level Expenditures</vt:lpstr>
      <vt:lpstr>ESSA PPE Calculation (2) LEA-Level Expenditures</vt:lpstr>
      <vt:lpstr>ESSA PPE Calculation (3)</vt:lpstr>
      <vt:lpstr>ESSA PPE Calculation (4)</vt:lpstr>
      <vt:lpstr>School-level vs. Central Expenditures</vt:lpstr>
      <vt:lpstr>Allocation of Central-Level Expenditures</vt:lpstr>
      <vt:lpstr>Student Count</vt:lpstr>
      <vt:lpstr>What type of elements will be reported?</vt:lpstr>
      <vt:lpstr>What type of elements will be reported? (continued) </vt:lpstr>
      <vt:lpstr>Where will the PPE data be reported? </vt:lpstr>
      <vt:lpstr>How will the PPE data be collected?</vt:lpstr>
      <vt:lpstr>2021-22 Reporting Common Issues </vt:lpstr>
      <vt:lpstr>Characteristics of a quality submission</vt:lpstr>
      <vt:lpstr>What’s wrong with this submission?(1)</vt:lpstr>
      <vt:lpstr>What’s wrong with this submission?(2)</vt:lpstr>
      <vt:lpstr>What’s wrong with this submission?(3)</vt:lpstr>
      <vt:lpstr>Frequently Asked Questions (1)</vt:lpstr>
      <vt:lpstr>Frequently Asked Questions (2)</vt:lpstr>
      <vt:lpstr>Frequently Asked Questions (3)</vt:lpstr>
      <vt:lpstr>Please email ESSA per-pupil expenditure requirement questions to: essappe@cde.ca.gov </vt:lpstr>
      <vt:lpstr>School-Level Finance Survey  January 23, 2024</vt:lpstr>
      <vt:lpstr>School-Level Finance Survey (1)</vt:lpstr>
      <vt:lpstr>School-Level Finance Survey (2)</vt:lpstr>
      <vt:lpstr>Data Collection Timeline</vt:lpstr>
      <vt:lpstr>Data Collection Timeline (continued)</vt:lpstr>
      <vt:lpstr>Expenditures</vt:lpstr>
      <vt:lpstr>FY 2023-24 Reporting Period</vt:lpstr>
      <vt:lpstr>FY 2023-24 Reporting Period (1)</vt:lpstr>
      <vt:lpstr>FY 2023-24 Reporting Period (2) For NCES Function 1000 Only:</vt:lpstr>
      <vt:lpstr>FY 2023-24 Reporting Period (3) Modified Formula Using SACS:</vt:lpstr>
      <vt:lpstr>FY 2024-25 and Beyond Reporting Periods</vt:lpstr>
      <vt:lpstr>FY 2024-25 and Beyond Reporting Periods (1)</vt:lpstr>
      <vt:lpstr>FY 2024-25 and Beyond Reporting Periods (1) (continued)</vt:lpstr>
      <vt:lpstr>FY 2024-25 and Beyond Reporting Periods (2)</vt:lpstr>
      <vt:lpstr>FY 2024-25 and Beyond Reporting Periods (3)</vt:lpstr>
      <vt:lpstr>Current and Future Efforts</vt:lpstr>
      <vt:lpstr>Frequently Asked Questions</vt:lpstr>
      <vt:lpstr>Frequently Asked Questions (continued)</vt:lpstr>
      <vt:lpstr>Please email SLFS questions to: SACSINFO@cde.ca.gov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 Per-Pupil Expenditures Reporting Application (CA Dept of Education)</dc:title>
  <dc:subject>A presentation of the Every Student Succeeds Act per-pupil expenditures reporting. </dc:subject>
  <dc:creator/>
  <cp:lastModifiedBy/>
  <cp:revision>1</cp:revision>
  <dcterms:created xsi:type="dcterms:W3CDTF">2024-02-09T20:42:15Z</dcterms:created>
  <dcterms:modified xsi:type="dcterms:W3CDTF">2024-02-21T21:09:35Z</dcterms:modified>
  <cp:contentStatus/>
</cp:coreProperties>
</file>