
<file path=[Content_Types].xml><?xml version="1.0" encoding="utf-8"?>
<Types xmlns="http://schemas.openxmlformats.org/package/2006/content-types">
  <Default Extension="gif" ContentType="image/gi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71" r:id="rId4"/>
  </p:sldMasterIdLst>
  <p:notesMasterIdLst>
    <p:notesMasterId r:id="rId43"/>
  </p:notesMasterIdLst>
  <p:handoutMasterIdLst>
    <p:handoutMasterId r:id="rId44"/>
  </p:handoutMasterIdLst>
  <p:sldIdLst>
    <p:sldId id="258" r:id="rId5"/>
    <p:sldId id="271" r:id="rId6"/>
    <p:sldId id="369" r:id="rId7"/>
    <p:sldId id="272" r:id="rId8"/>
    <p:sldId id="343" r:id="rId9"/>
    <p:sldId id="278" r:id="rId10"/>
    <p:sldId id="277" r:id="rId11"/>
    <p:sldId id="346" r:id="rId12"/>
    <p:sldId id="286" r:id="rId13"/>
    <p:sldId id="347" r:id="rId14"/>
    <p:sldId id="348" r:id="rId15"/>
    <p:sldId id="370" r:id="rId16"/>
    <p:sldId id="349" r:id="rId17"/>
    <p:sldId id="350" r:id="rId18"/>
    <p:sldId id="351" r:id="rId19"/>
    <p:sldId id="294" r:id="rId20"/>
    <p:sldId id="295" r:id="rId21"/>
    <p:sldId id="352" r:id="rId22"/>
    <p:sldId id="353" r:id="rId23"/>
    <p:sldId id="354" r:id="rId24"/>
    <p:sldId id="355" r:id="rId25"/>
    <p:sldId id="356" r:id="rId26"/>
    <p:sldId id="371" r:id="rId27"/>
    <p:sldId id="357" r:id="rId28"/>
    <p:sldId id="358" r:id="rId29"/>
    <p:sldId id="359" r:id="rId30"/>
    <p:sldId id="360" r:id="rId31"/>
    <p:sldId id="361" r:id="rId32"/>
    <p:sldId id="362" r:id="rId33"/>
    <p:sldId id="363" r:id="rId34"/>
    <p:sldId id="364" r:id="rId35"/>
    <p:sldId id="365" r:id="rId36"/>
    <p:sldId id="366" r:id="rId37"/>
    <p:sldId id="367" r:id="rId38"/>
    <p:sldId id="300" r:id="rId39"/>
    <p:sldId id="305" r:id="rId40"/>
    <p:sldId id="308" r:id="rId41"/>
    <p:sldId id="368" r:id="rId42"/>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39C6020-6CFF-2C7C-FBD2-0D3E033F0EC6}" name="Alesha Moreno-Ramirez" initials="AM" userId="S::amoreno-ramirez@cde.ca.gov::639da9b5-0dc6-4fca-ac73-8f0a4ce96fb7" providerId="AD"/>
  <p188:author id="{6AFFA291-3C68-1CF9-76A6-BEA16BAB57A1}" name="Gina Garcia-Smith" initials="GG" userId="S::GGarciaSmith@cde.ca.gov::c7fcbb52-da24-472d-a6b2-9229228c30d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O" initials="E" lastIdx="2" clrIdx="0">
    <p:extLst>
      <p:ext uri="{19B8F6BF-5375-455C-9EA6-DF929625EA0E}">
        <p15:presenceInfo xmlns:p15="http://schemas.microsoft.com/office/powerpoint/2012/main" userId="EO" providerId="None"/>
      </p:ext>
    </p:extLst>
  </p:cmAuthor>
  <p:cmAuthor id="2" name="Alyssa Khan" initials="AK" lastIdx="6" clrIdx="1">
    <p:extLst>
      <p:ext uri="{19B8F6BF-5375-455C-9EA6-DF929625EA0E}">
        <p15:presenceInfo xmlns:p15="http://schemas.microsoft.com/office/powerpoint/2012/main" userId="S-1-5-21-2608872058-1432505909-2668327341-271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80808"/>
    <a:srgbClr val="1E5E7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0B605C-C22C-20AC-3CCB-5F2F59955E39}" v="10" dt="2024-03-19T23:04:08.6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608" autoAdjust="0"/>
  </p:normalViewPr>
  <p:slideViewPr>
    <p:cSldViewPr snapToGrid="0">
      <p:cViewPr varScale="1">
        <p:scale>
          <a:sx n="89" d="100"/>
          <a:sy n="89" d="100"/>
        </p:scale>
        <p:origin x="1733" y="1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 Id="rId51"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5797"/>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sz="quarter" idx="1"/>
          </p:nvPr>
        </p:nvSpPr>
        <p:spPr>
          <a:xfrm>
            <a:off x="3956551" y="0"/>
            <a:ext cx="3026833" cy="465797"/>
          </a:xfrm>
          <a:prstGeom prst="rect">
            <a:avLst/>
          </a:prstGeom>
        </p:spPr>
        <p:txBody>
          <a:bodyPr vert="horz" lIns="92885" tIns="46442" rIns="92885" bIns="46442" rtlCol="0"/>
          <a:lstStyle>
            <a:lvl1pPr algn="r">
              <a:defRPr sz="1200"/>
            </a:lvl1pPr>
          </a:lstStyle>
          <a:p>
            <a:fld id="{9266523C-5B6B-4917-ACBD-5B142FA87CB1}" type="datetimeFigureOut">
              <a:rPr lang="en-US" smtClean="0"/>
              <a:t>3/21/2024</a:t>
            </a:fld>
            <a:endParaRPr lang="en-US"/>
          </a:p>
        </p:txBody>
      </p:sp>
      <p:sp>
        <p:nvSpPr>
          <p:cNvPr id="4" name="Footer Placeholder 3"/>
          <p:cNvSpPr>
            <a:spLocks noGrp="1"/>
          </p:cNvSpPr>
          <p:nvPr>
            <p:ph type="ftr" sz="quarter" idx="2"/>
          </p:nvPr>
        </p:nvSpPr>
        <p:spPr>
          <a:xfrm>
            <a:off x="1" y="8817904"/>
            <a:ext cx="3026833" cy="465796"/>
          </a:xfrm>
          <a:prstGeom prst="rect">
            <a:avLst/>
          </a:prstGeom>
        </p:spPr>
        <p:txBody>
          <a:bodyPr vert="horz" lIns="92885" tIns="46442" rIns="92885" bIns="46442" rtlCol="0" anchor="b"/>
          <a:lstStyle>
            <a:lvl1pPr algn="l">
              <a:defRPr sz="1200"/>
            </a:lvl1pPr>
          </a:lstStyle>
          <a:p>
            <a:endParaRPr lang="en-US"/>
          </a:p>
        </p:txBody>
      </p:sp>
      <p:sp>
        <p:nvSpPr>
          <p:cNvPr id="5" name="Slide Number Placeholder 4"/>
          <p:cNvSpPr>
            <a:spLocks noGrp="1"/>
          </p:cNvSpPr>
          <p:nvPr>
            <p:ph type="sldNum" sz="quarter" idx="3"/>
          </p:nvPr>
        </p:nvSpPr>
        <p:spPr>
          <a:xfrm>
            <a:off x="3956551" y="8817904"/>
            <a:ext cx="3026833" cy="465796"/>
          </a:xfrm>
          <a:prstGeom prst="rect">
            <a:avLst/>
          </a:prstGeom>
        </p:spPr>
        <p:txBody>
          <a:bodyPr vert="horz" lIns="92885" tIns="46442" rIns="92885" bIns="46442" rtlCol="0" anchor="b"/>
          <a:lstStyle>
            <a:lvl1pPr algn="r">
              <a:defRPr sz="1200"/>
            </a:lvl1pPr>
          </a:lstStyle>
          <a:p>
            <a:fld id="{286E483F-EE9B-47DE-BF88-0FBE1DB689F5}" type="slidenum">
              <a:rPr lang="en-US" smtClean="0"/>
              <a:t>‹#›</a:t>
            </a:fld>
            <a:endParaRPr lang="en-US"/>
          </a:p>
        </p:txBody>
      </p:sp>
    </p:spTree>
    <p:extLst>
      <p:ext uri="{BB962C8B-B14F-4D97-AF65-F5344CB8AC3E}">
        <p14:creationId xmlns:p14="http://schemas.microsoft.com/office/powerpoint/2010/main" val="3347129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363" cy="4657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1" y="0"/>
            <a:ext cx="3027363" cy="465775"/>
          </a:xfrm>
          <a:prstGeom prst="rect">
            <a:avLst/>
          </a:prstGeom>
        </p:spPr>
        <p:txBody>
          <a:bodyPr vert="horz" lIns="91440" tIns="45720" rIns="91440" bIns="45720" rtlCol="0"/>
          <a:lstStyle>
            <a:lvl1pPr algn="r">
              <a:defRPr sz="1200"/>
            </a:lvl1pPr>
          </a:lstStyle>
          <a:p>
            <a:fld id="{6A86A943-E7A8-4501-B3C0-A6D88030B484}" type="datetimeFigureOut">
              <a:rPr lang="en-US" smtClean="0"/>
              <a:t>3/21/2024</a:t>
            </a:fld>
            <a:endParaRPr lang="en-US"/>
          </a:p>
        </p:txBody>
      </p:sp>
      <p:sp>
        <p:nvSpPr>
          <p:cNvPr id="4" name="Slide Image Placeholder 3"/>
          <p:cNvSpPr>
            <a:spLocks noGrp="1" noRot="1" noChangeAspect="1"/>
          </p:cNvSpPr>
          <p:nvPr>
            <p:ph type="sldImg" idx="2"/>
          </p:nvPr>
        </p:nvSpPr>
        <p:spPr>
          <a:xfrm>
            <a:off x="708025" y="1160463"/>
            <a:ext cx="5568950"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68576"/>
            <a:ext cx="5588000" cy="3654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17926"/>
            <a:ext cx="3027363" cy="46577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1" y="8817926"/>
            <a:ext cx="3027363" cy="465774"/>
          </a:xfrm>
          <a:prstGeom prst="rect">
            <a:avLst/>
          </a:prstGeom>
        </p:spPr>
        <p:txBody>
          <a:bodyPr vert="horz" lIns="91440" tIns="45720" rIns="91440" bIns="45720" rtlCol="0" anchor="b"/>
          <a:lstStyle>
            <a:lvl1pPr algn="r">
              <a:defRPr sz="1200"/>
            </a:lvl1pPr>
          </a:lstStyle>
          <a:p>
            <a:fld id="{959E779C-9ADE-44A1-8072-EF7F172A3590}" type="slidenum">
              <a:rPr lang="en-US" smtClean="0"/>
              <a:t>‹#›</a:t>
            </a:fld>
            <a:endParaRPr lang="en-US"/>
          </a:p>
        </p:txBody>
      </p:sp>
    </p:spTree>
    <p:extLst>
      <p:ext uri="{BB962C8B-B14F-4D97-AF65-F5344CB8AC3E}">
        <p14:creationId xmlns:p14="http://schemas.microsoft.com/office/powerpoint/2010/main" val="3894179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9E779C-9ADE-44A1-8072-EF7F172A3590}" type="slidenum">
              <a:rPr lang="en-US" smtClean="0"/>
              <a:t>1</a:t>
            </a:fld>
            <a:endParaRPr lang="en-US"/>
          </a:p>
        </p:txBody>
      </p:sp>
    </p:spTree>
    <p:extLst>
      <p:ext uri="{BB962C8B-B14F-4D97-AF65-F5344CB8AC3E}">
        <p14:creationId xmlns:p14="http://schemas.microsoft.com/office/powerpoint/2010/main" val="179517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10</a:t>
            </a:fld>
            <a:endParaRPr lang="en-US"/>
          </a:p>
        </p:txBody>
      </p:sp>
    </p:spTree>
    <p:extLst>
      <p:ext uri="{BB962C8B-B14F-4D97-AF65-F5344CB8AC3E}">
        <p14:creationId xmlns:p14="http://schemas.microsoft.com/office/powerpoint/2010/main" val="627811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11</a:t>
            </a:fld>
            <a:endParaRPr lang="en-US"/>
          </a:p>
        </p:txBody>
      </p:sp>
    </p:spTree>
    <p:extLst>
      <p:ext uri="{BB962C8B-B14F-4D97-AF65-F5344CB8AC3E}">
        <p14:creationId xmlns:p14="http://schemas.microsoft.com/office/powerpoint/2010/main" val="8261702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12</a:t>
            </a:fld>
            <a:endParaRPr lang="en-US"/>
          </a:p>
        </p:txBody>
      </p:sp>
    </p:spTree>
    <p:extLst>
      <p:ext uri="{BB962C8B-B14F-4D97-AF65-F5344CB8AC3E}">
        <p14:creationId xmlns:p14="http://schemas.microsoft.com/office/powerpoint/2010/main" val="2653176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13</a:t>
            </a:fld>
            <a:endParaRPr lang="en-US"/>
          </a:p>
        </p:txBody>
      </p:sp>
    </p:spTree>
    <p:extLst>
      <p:ext uri="{BB962C8B-B14F-4D97-AF65-F5344CB8AC3E}">
        <p14:creationId xmlns:p14="http://schemas.microsoft.com/office/powerpoint/2010/main" val="14980060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14</a:t>
            </a:fld>
            <a:endParaRPr lang="en-US"/>
          </a:p>
        </p:txBody>
      </p:sp>
    </p:spTree>
    <p:extLst>
      <p:ext uri="{BB962C8B-B14F-4D97-AF65-F5344CB8AC3E}">
        <p14:creationId xmlns:p14="http://schemas.microsoft.com/office/powerpoint/2010/main" val="924091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711982-75F0-81C1-E961-9C81746C217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6A76E59-D74D-07F8-9A4F-09B68E4B700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E222378-2A9E-4111-1DDC-2E66FF977326}"/>
              </a:ext>
            </a:extLst>
          </p:cNvPr>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640A729-4FBB-861A-722A-97B71F527786}"/>
              </a:ext>
            </a:extLst>
          </p:cNvPr>
          <p:cNvSpPr>
            <a:spLocks noGrp="1"/>
          </p:cNvSpPr>
          <p:nvPr>
            <p:ph type="sldNum" sz="quarter" idx="10"/>
          </p:nvPr>
        </p:nvSpPr>
        <p:spPr/>
        <p:txBody>
          <a:bodyPr/>
          <a:lstStyle/>
          <a:p>
            <a:fld id="{947B8990-41DF-454F-A325-72A5D5917BE1}" type="slidenum">
              <a:rPr lang="en-US" smtClean="0"/>
              <a:t>15</a:t>
            </a:fld>
            <a:endParaRPr lang="en-US"/>
          </a:p>
        </p:txBody>
      </p:sp>
    </p:spTree>
    <p:extLst>
      <p:ext uri="{BB962C8B-B14F-4D97-AF65-F5344CB8AC3E}">
        <p14:creationId xmlns:p14="http://schemas.microsoft.com/office/powerpoint/2010/main" val="2527684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16</a:t>
            </a:fld>
            <a:endParaRPr lang="en-US"/>
          </a:p>
        </p:txBody>
      </p:sp>
    </p:spTree>
    <p:extLst>
      <p:ext uri="{BB962C8B-B14F-4D97-AF65-F5344CB8AC3E}">
        <p14:creationId xmlns:p14="http://schemas.microsoft.com/office/powerpoint/2010/main" val="7231646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0"/>
              </a:spcBef>
              <a:spcAft>
                <a:spcPts val="0"/>
              </a:spcAft>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17</a:t>
            </a:fld>
            <a:endParaRPr lang="en-US"/>
          </a:p>
        </p:txBody>
      </p:sp>
    </p:spTree>
    <p:extLst>
      <p:ext uri="{BB962C8B-B14F-4D97-AF65-F5344CB8AC3E}">
        <p14:creationId xmlns:p14="http://schemas.microsoft.com/office/powerpoint/2010/main" val="34586599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18</a:t>
            </a:fld>
            <a:endParaRPr lang="en-US"/>
          </a:p>
        </p:txBody>
      </p:sp>
    </p:spTree>
    <p:extLst>
      <p:ext uri="{BB962C8B-B14F-4D97-AF65-F5344CB8AC3E}">
        <p14:creationId xmlns:p14="http://schemas.microsoft.com/office/powerpoint/2010/main" val="42042511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19</a:t>
            </a:fld>
            <a:endParaRPr lang="en-US"/>
          </a:p>
        </p:txBody>
      </p:sp>
    </p:spTree>
    <p:extLst>
      <p:ext uri="{BB962C8B-B14F-4D97-AF65-F5344CB8AC3E}">
        <p14:creationId xmlns:p14="http://schemas.microsoft.com/office/powerpoint/2010/main" val="2793469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59E779C-9ADE-44A1-8072-EF7F172A3590}" type="slidenum">
              <a:rPr lang="en-US" smtClean="0"/>
              <a:t>2</a:t>
            </a:fld>
            <a:endParaRPr lang="en-US"/>
          </a:p>
        </p:txBody>
      </p:sp>
    </p:spTree>
    <p:extLst>
      <p:ext uri="{BB962C8B-B14F-4D97-AF65-F5344CB8AC3E}">
        <p14:creationId xmlns:p14="http://schemas.microsoft.com/office/powerpoint/2010/main" val="14253753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20</a:t>
            </a:fld>
            <a:endParaRPr lang="en-US"/>
          </a:p>
        </p:txBody>
      </p:sp>
    </p:spTree>
    <p:extLst>
      <p:ext uri="{BB962C8B-B14F-4D97-AF65-F5344CB8AC3E}">
        <p14:creationId xmlns:p14="http://schemas.microsoft.com/office/powerpoint/2010/main" val="4790232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21</a:t>
            </a:fld>
            <a:endParaRPr lang="en-US"/>
          </a:p>
        </p:txBody>
      </p:sp>
    </p:spTree>
    <p:extLst>
      <p:ext uri="{BB962C8B-B14F-4D97-AF65-F5344CB8AC3E}">
        <p14:creationId xmlns:p14="http://schemas.microsoft.com/office/powerpoint/2010/main" val="2922858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22</a:t>
            </a:fld>
            <a:endParaRPr lang="en-US"/>
          </a:p>
        </p:txBody>
      </p:sp>
    </p:spTree>
    <p:extLst>
      <p:ext uri="{BB962C8B-B14F-4D97-AF65-F5344CB8AC3E}">
        <p14:creationId xmlns:p14="http://schemas.microsoft.com/office/powerpoint/2010/main" val="2103490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23</a:t>
            </a:fld>
            <a:endParaRPr lang="en-US"/>
          </a:p>
        </p:txBody>
      </p:sp>
    </p:spTree>
    <p:extLst>
      <p:ext uri="{BB962C8B-B14F-4D97-AF65-F5344CB8AC3E}">
        <p14:creationId xmlns:p14="http://schemas.microsoft.com/office/powerpoint/2010/main" val="31649083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24</a:t>
            </a:fld>
            <a:endParaRPr lang="en-US"/>
          </a:p>
        </p:txBody>
      </p:sp>
    </p:spTree>
    <p:extLst>
      <p:ext uri="{BB962C8B-B14F-4D97-AF65-F5344CB8AC3E}">
        <p14:creationId xmlns:p14="http://schemas.microsoft.com/office/powerpoint/2010/main" val="22322624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25</a:t>
            </a:fld>
            <a:endParaRPr lang="en-US"/>
          </a:p>
        </p:txBody>
      </p:sp>
    </p:spTree>
    <p:extLst>
      <p:ext uri="{BB962C8B-B14F-4D97-AF65-F5344CB8AC3E}">
        <p14:creationId xmlns:p14="http://schemas.microsoft.com/office/powerpoint/2010/main" val="36257231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26</a:t>
            </a:fld>
            <a:endParaRPr lang="en-US"/>
          </a:p>
        </p:txBody>
      </p:sp>
    </p:spTree>
    <p:extLst>
      <p:ext uri="{BB962C8B-B14F-4D97-AF65-F5344CB8AC3E}">
        <p14:creationId xmlns:p14="http://schemas.microsoft.com/office/powerpoint/2010/main" val="28944757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27</a:t>
            </a:fld>
            <a:endParaRPr lang="en-US"/>
          </a:p>
        </p:txBody>
      </p:sp>
    </p:spTree>
    <p:extLst>
      <p:ext uri="{BB962C8B-B14F-4D97-AF65-F5344CB8AC3E}">
        <p14:creationId xmlns:p14="http://schemas.microsoft.com/office/powerpoint/2010/main" val="13193591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28</a:t>
            </a:fld>
            <a:endParaRPr lang="en-US"/>
          </a:p>
        </p:txBody>
      </p:sp>
    </p:spTree>
    <p:extLst>
      <p:ext uri="{BB962C8B-B14F-4D97-AF65-F5344CB8AC3E}">
        <p14:creationId xmlns:p14="http://schemas.microsoft.com/office/powerpoint/2010/main" val="18580649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29</a:t>
            </a:fld>
            <a:endParaRPr lang="en-US"/>
          </a:p>
        </p:txBody>
      </p:sp>
    </p:spTree>
    <p:extLst>
      <p:ext uri="{BB962C8B-B14F-4D97-AF65-F5344CB8AC3E}">
        <p14:creationId xmlns:p14="http://schemas.microsoft.com/office/powerpoint/2010/main" val="1512675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3</a:t>
            </a:fld>
            <a:endParaRPr lang="en-US"/>
          </a:p>
        </p:txBody>
      </p:sp>
    </p:spTree>
    <p:extLst>
      <p:ext uri="{BB962C8B-B14F-4D97-AF65-F5344CB8AC3E}">
        <p14:creationId xmlns:p14="http://schemas.microsoft.com/office/powerpoint/2010/main" val="510655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30</a:t>
            </a:fld>
            <a:endParaRPr lang="en-US"/>
          </a:p>
        </p:txBody>
      </p:sp>
    </p:spTree>
    <p:extLst>
      <p:ext uri="{BB962C8B-B14F-4D97-AF65-F5344CB8AC3E}">
        <p14:creationId xmlns:p14="http://schemas.microsoft.com/office/powerpoint/2010/main" val="36943454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31</a:t>
            </a:fld>
            <a:endParaRPr lang="en-US"/>
          </a:p>
        </p:txBody>
      </p:sp>
    </p:spTree>
    <p:extLst>
      <p:ext uri="{BB962C8B-B14F-4D97-AF65-F5344CB8AC3E}">
        <p14:creationId xmlns:p14="http://schemas.microsoft.com/office/powerpoint/2010/main" val="32349539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32</a:t>
            </a:fld>
            <a:endParaRPr lang="en-US"/>
          </a:p>
        </p:txBody>
      </p:sp>
    </p:spTree>
    <p:extLst>
      <p:ext uri="{BB962C8B-B14F-4D97-AF65-F5344CB8AC3E}">
        <p14:creationId xmlns:p14="http://schemas.microsoft.com/office/powerpoint/2010/main" val="224022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33</a:t>
            </a:fld>
            <a:endParaRPr lang="en-US"/>
          </a:p>
        </p:txBody>
      </p:sp>
    </p:spTree>
    <p:extLst>
      <p:ext uri="{BB962C8B-B14F-4D97-AF65-F5344CB8AC3E}">
        <p14:creationId xmlns:p14="http://schemas.microsoft.com/office/powerpoint/2010/main" val="33138922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34</a:t>
            </a:fld>
            <a:endParaRPr lang="en-US"/>
          </a:p>
        </p:txBody>
      </p:sp>
    </p:spTree>
    <p:extLst>
      <p:ext uri="{BB962C8B-B14F-4D97-AF65-F5344CB8AC3E}">
        <p14:creationId xmlns:p14="http://schemas.microsoft.com/office/powerpoint/2010/main" val="37595223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35</a:t>
            </a:fld>
            <a:endParaRPr lang="en-US"/>
          </a:p>
        </p:txBody>
      </p:sp>
    </p:spTree>
    <p:extLst>
      <p:ext uri="{BB962C8B-B14F-4D97-AF65-F5344CB8AC3E}">
        <p14:creationId xmlns:p14="http://schemas.microsoft.com/office/powerpoint/2010/main" val="10009379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36</a:t>
            </a:fld>
            <a:endParaRPr lang="en-US"/>
          </a:p>
        </p:txBody>
      </p:sp>
    </p:spTree>
    <p:extLst>
      <p:ext uri="{BB962C8B-B14F-4D97-AF65-F5344CB8AC3E}">
        <p14:creationId xmlns:p14="http://schemas.microsoft.com/office/powerpoint/2010/main" val="37039791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37</a:t>
            </a:fld>
            <a:endParaRPr lang="en-US"/>
          </a:p>
        </p:txBody>
      </p:sp>
    </p:spTree>
    <p:extLst>
      <p:ext uri="{BB962C8B-B14F-4D97-AF65-F5344CB8AC3E}">
        <p14:creationId xmlns:p14="http://schemas.microsoft.com/office/powerpoint/2010/main" val="26032653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38</a:t>
            </a:fld>
            <a:endParaRPr lang="en-US"/>
          </a:p>
        </p:txBody>
      </p:sp>
    </p:spTree>
    <p:extLst>
      <p:ext uri="{BB962C8B-B14F-4D97-AF65-F5344CB8AC3E}">
        <p14:creationId xmlns:p14="http://schemas.microsoft.com/office/powerpoint/2010/main" val="1265345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59E779C-9ADE-44A1-8072-EF7F172A3590}" type="slidenum">
              <a:rPr lang="en-US" smtClean="0"/>
              <a:t>4</a:t>
            </a:fld>
            <a:endParaRPr lang="en-US"/>
          </a:p>
        </p:txBody>
      </p:sp>
    </p:spTree>
    <p:extLst>
      <p:ext uri="{BB962C8B-B14F-4D97-AF65-F5344CB8AC3E}">
        <p14:creationId xmlns:p14="http://schemas.microsoft.com/office/powerpoint/2010/main" val="2414654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D323A4-7CE7-1A35-8D5D-E654AD0731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E6037AB-F522-82E5-BEC3-C396EE6A3CB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EFB69E7-43A4-EA48-7C79-8E8F2824E4DA}"/>
              </a:ext>
            </a:extLst>
          </p:cNvPr>
          <p:cNvSpPr>
            <a:spLocks noGrp="1"/>
          </p:cNvSpPr>
          <p:nvPr>
            <p:ph type="body" idx="1"/>
          </p:nvPr>
        </p:nvSpPr>
        <p:spPr/>
        <p:txBody>
          <a:bodyPr/>
          <a:lstStyle/>
          <a:p>
            <a:endParaRPr lang="en-US" sz="1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F4F2A3D-D66F-65BB-7D81-F4E33E6CBAAD}"/>
              </a:ext>
            </a:extLst>
          </p:cNvPr>
          <p:cNvSpPr>
            <a:spLocks noGrp="1"/>
          </p:cNvSpPr>
          <p:nvPr>
            <p:ph type="sldNum" sz="quarter" idx="10"/>
          </p:nvPr>
        </p:nvSpPr>
        <p:spPr/>
        <p:txBody>
          <a:bodyPr/>
          <a:lstStyle/>
          <a:p>
            <a:fld id="{959E779C-9ADE-44A1-8072-EF7F172A3590}" type="slidenum">
              <a:rPr lang="en-US" smtClean="0"/>
              <a:t>5</a:t>
            </a:fld>
            <a:endParaRPr lang="en-US"/>
          </a:p>
        </p:txBody>
      </p:sp>
    </p:spTree>
    <p:extLst>
      <p:ext uri="{BB962C8B-B14F-4D97-AF65-F5344CB8AC3E}">
        <p14:creationId xmlns:p14="http://schemas.microsoft.com/office/powerpoint/2010/main" val="3961380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6</a:t>
            </a:fld>
            <a:endParaRPr lang="en-US"/>
          </a:p>
        </p:txBody>
      </p:sp>
    </p:spTree>
    <p:extLst>
      <p:ext uri="{BB962C8B-B14F-4D97-AF65-F5344CB8AC3E}">
        <p14:creationId xmlns:p14="http://schemas.microsoft.com/office/powerpoint/2010/main" val="216787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7</a:t>
            </a:fld>
            <a:endParaRPr lang="en-US"/>
          </a:p>
        </p:txBody>
      </p:sp>
    </p:spTree>
    <p:extLst>
      <p:ext uri="{BB962C8B-B14F-4D97-AF65-F5344CB8AC3E}">
        <p14:creationId xmlns:p14="http://schemas.microsoft.com/office/powerpoint/2010/main" val="2233384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8</a:t>
            </a:fld>
            <a:endParaRPr lang="en-US"/>
          </a:p>
        </p:txBody>
      </p:sp>
    </p:spTree>
    <p:extLst>
      <p:ext uri="{BB962C8B-B14F-4D97-AF65-F5344CB8AC3E}">
        <p14:creationId xmlns:p14="http://schemas.microsoft.com/office/powerpoint/2010/main" val="532094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9</a:t>
            </a:fld>
            <a:endParaRPr lang="en-US"/>
          </a:p>
        </p:txBody>
      </p:sp>
    </p:spTree>
    <p:extLst>
      <p:ext uri="{BB962C8B-B14F-4D97-AF65-F5344CB8AC3E}">
        <p14:creationId xmlns:p14="http://schemas.microsoft.com/office/powerpoint/2010/main" val="4149879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A1F26B9-44B7-4783-906D-105C61451A8F}" type="datetime1">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
        <p:nvSpPr>
          <p:cNvPr id="7" name="TextBox 6"/>
          <p:cNvSpPr txBox="1"/>
          <p:nvPr userDrawn="1"/>
        </p:nvSpPr>
        <p:spPr>
          <a:xfrm>
            <a:off x="1524000" y="5710019"/>
            <a:ext cx="6065134" cy="523220"/>
          </a:xfrm>
          <a:prstGeom prst="rect">
            <a:avLst/>
          </a:prstGeom>
          <a:noFill/>
        </p:spPr>
        <p:txBody>
          <a:bodyPr wrap="square" rtlCol="0">
            <a:spAutoFit/>
          </a:bodyPr>
          <a:lstStyle/>
          <a:p>
            <a:r>
              <a:rPr lang="en-US" sz="1400">
                <a:solidFill>
                  <a:schemeClr val="accent5">
                    <a:lumMod val="50000"/>
                  </a:schemeClr>
                </a:solidFill>
              </a:rPr>
              <a:t>CALIFORNIA DEPARTMENT </a:t>
            </a:r>
            <a:r>
              <a:rPr lang="en-US" sz="1400">
                <a:solidFill>
                  <a:srgbClr val="1E5E70"/>
                </a:solidFill>
              </a:rPr>
              <a:t>OF EDUCATION</a:t>
            </a:r>
          </a:p>
          <a:p>
            <a:r>
              <a:rPr lang="en-US" sz="1400">
                <a:solidFill>
                  <a:srgbClr val="1E5E70"/>
                </a:solidFill>
              </a:rPr>
              <a:t>Tony Thurmond, State Superintendent</a:t>
            </a:r>
            <a:r>
              <a:rPr lang="en-US" sz="1400" baseline="0">
                <a:solidFill>
                  <a:srgbClr val="1E5E70"/>
                </a:solidFill>
              </a:rPr>
              <a:t> of Public </a:t>
            </a:r>
            <a:r>
              <a:rPr lang="en-US" sz="1400" baseline="0">
                <a:solidFill>
                  <a:schemeClr val="accent5">
                    <a:lumMod val="50000"/>
                  </a:schemeClr>
                </a:solidFill>
              </a:rPr>
              <a:t>Instruction</a:t>
            </a:r>
            <a:endParaRPr lang="en-US" sz="1400">
              <a:solidFill>
                <a:schemeClr val="accent5">
                  <a:lumMod val="50000"/>
                </a:schemeClr>
              </a:solidFill>
            </a:endParaRPr>
          </a:p>
        </p:txBody>
      </p:sp>
    </p:spTree>
    <p:extLst>
      <p:ext uri="{BB962C8B-B14F-4D97-AF65-F5344CB8AC3E}">
        <p14:creationId xmlns:p14="http://schemas.microsoft.com/office/powerpoint/2010/main" val="75433711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6ADB74-5C91-4401-BC95-37F4B01C7524}" type="datetime1">
              <a:rPr lang="en-US" smtClean="0"/>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84249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6329E6-92E3-42DB-B724-CFB50BEA7A43}" type="datetime1">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1948438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779D68-921D-48F3-A2D9-DBB0A2DDE75B}" type="datetime1">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33064034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58559B-AA5B-4344-A808-10F6680B1DD9}" type="datetime1">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65249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7985AA-A159-4E81-920A-8B96A0F0754E}" type="datetime1">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93967104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CD4541-C6AC-4A48-ACCE-D0E5B9CF3912}" type="datetime1">
              <a:rPr lang="en-US" smtClean="0"/>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758408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08CCDC-9B19-4412-AD89-901D150CAD84}" type="datetime1">
              <a:rPr lang="en-US" smtClean="0"/>
              <a:t>3/21/2024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90473039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2">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4" name="Content Placeholder 3"/>
          <p:cNvSpPr>
            <a:spLocks noGrp="1"/>
          </p:cNvSpPr>
          <p:nvPr>
            <p:ph sz="half" idx="2"/>
          </p:nvPr>
        </p:nvSpPr>
        <p:spPr>
          <a:xfrm>
            <a:off x="836612" y="1709041"/>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69024" y="1709041"/>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a:extLst>
              <a:ext uri="{FF2B5EF4-FFF2-40B4-BE49-F238E27FC236}">
                <a16:creationId xmlns:a16="http://schemas.microsoft.com/office/drawing/2014/main" id="{3F5C9AAA-668D-7BFF-354C-9B0CA2D24F9E}"/>
              </a:ext>
            </a:extLst>
          </p:cNvPr>
          <p:cNvSpPr>
            <a:spLocks noGrp="1"/>
          </p:cNvSpPr>
          <p:nvPr>
            <p:ph sz="quarter" idx="13"/>
          </p:nvPr>
        </p:nvSpPr>
        <p:spPr>
          <a:xfrm>
            <a:off x="1483344" y="5560316"/>
            <a:ext cx="9779387" cy="666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08CCDC-9B19-4412-AD89-901D150CAD84}" type="datetime1">
              <a:rPr lang="en-US" smtClean="0"/>
              <a:t>3/21/2024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766739017"/>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2AF4DA-D9DA-40AB-B282-2013AFD92448}" type="datetime1">
              <a:rPr lang="en-US" smtClean="0"/>
              <a:t>3/21/2024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957186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B5B71-2D40-457A-A665-0F3085F4B8E0}" type="datetime1">
              <a:rPr lang="en-US" smtClean="0"/>
              <a:t>3/21/2024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83792128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E949DE-E459-435D-B847-74D4CA13BEE7}" type="datetime1">
              <a:rPr lang="en-US" smtClean="0"/>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316028069"/>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11" name="Rounded Rectangle 10"/>
          <p:cNvSpPr/>
          <p:nvPr userDrawn="1"/>
        </p:nvSpPr>
        <p:spPr>
          <a:xfrm>
            <a:off x="10025967" y="1027906"/>
            <a:ext cx="2025570" cy="1775407"/>
          </a:xfrm>
          <a:prstGeom prst="roundRect">
            <a:avLst>
              <a:gd name="adj" fmla="val 9496"/>
            </a:avLst>
          </a:prstGeom>
          <a:solidFill>
            <a:schemeClr val="tx2">
              <a:alpha val="6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userDrawn="1"/>
        </p:nvSpPr>
        <p:spPr>
          <a:xfrm>
            <a:off x="657224" y="219919"/>
            <a:ext cx="10944225" cy="6318993"/>
          </a:xfrm>
          <a:prstGeom prst="roundRect">
            <a:avLst>
              <a:gd name="adj" fmla="val 4944"/>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54239" y="365125"/>
            <a:ext cx="9479666"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354239" y="1825625"/>
            <a:ext cx="9479666"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EC9373-F5E8-4508-B775-418BD1176AF2}" type="datetime1">
              <a:rPr lang="en-US" smtClean="0"/>
              <a:t>3/21/2024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BC29B-CD14-4172-9B93-F334EF7BA94E}" type="slidenum">
              <a:rPr lang="en-US" smtClean="0"/>
              <a:t>‹#›</a:t>
            </a:fld>
            <a:endParaRPr lang="en-US"/>
          </a:p>
        </p:txBody>
      </p:sp>
      <p:sp>
        <p:nvSpPr>
          <p:cNvPr id="10" name="Rounded Rectangle 9"/>
          <p:cNvSpPr/>
          <p:nvPr userDrawn="1"/>
        </p:nvSpPr>
        <p:spPr>
          <a:xfrm>
            <a:off x="11353800" y="576484"/>
            <a:ext cx="2025570" cy="723458"/>
          </a:xfrm>
          <a:prstGeom prst="roundRect">
            <a:avLst>
              <a:gd name="adj" fmla="val 10267"/>
            </a:avLst>
          </a:prstGeom>
          <a:solidFill>
            <a:schemeClr val="accent6">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userDrawn="1"/>
        </p:nvSpPr>
        <p:spPr>
          <a:xfrm>
            <a:off x="10496066" y="-486156"/>
            <a:ext cx="1269358" cy="1192192"/>
          </a:xfrm>
          <a:prstGeom prst="roundRect">
            <a:avLst>
              <a:gd name="adj" fmla="val 7929"/>
            </a:avLst>
          </a:prstGeom>
          <a:solidFill>
            <a:schemeClr val="accent1">
              <a:lumMod val="60000"/>
              <a:lumOff val="40000"/>
              <a:alpha val="66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Official Seal of the California Department of Educaiton"/>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0254" y="5389202"/>
            <a:ext cx="1294916" cy="1294916"/>
          </a:xfrm>
          <a:prstGeom prst="rect">
            <a:avLst/>
          </a:prstGeom>
        </p:spPr>
      </p:pic>
    </p:spTree>
    <p:extLst>
      <p:ext uri="{BB962C8B-B14F-4D97-AF65-F5344CB8AC3E}">
        <p14:creationId xmlns:p14="http://schemas.microsoft.com/office/powerpoint/2010/main" val="3711321045"/>
      </p:ext>
    </p:extLst>
  </p:cSld>
  <p:clrMap bg1="lt1" tx1="dk1" bg2="lt2" tx2="dk2" accent1="accent1" accent2="accent2" accent3="accent3" accent4="accent4" accent5="accent5" accent6="accent6" hlink="hlink" folHlink="folHlink"/>
  <p:sldLayoutIdLst>
    <p:sldLayoutId id="2147484572" r:id="rId1"/>
    <p:sldLayoutId id="2147484573" r:id="rId2"/>
    <p:sldLayoutId id="2147484574" r:id="rId3"/>
    <p:sldLayoutId id="2147484575" r:id="rId4"/>
    <p:sldLayoutId id="2147484576" r:id="rId5"/>
    <p:sldLayoutId id="2147484583" r:id="rId6"/>
    <p:sldLayoutId id="2147484577" r:id="rId7"/>
    <p:sldLayoutId id="2147484578" r:id="rId8"/>
    <p:sldLayoutId id="2147484579" r:id="rId9"/>
    <p:sldLayoutId id="2147484580" r:id="rId10"/>
    <p:sldLayoutId id="2147484581" r:id="rId11"/>
    <p:sldLayoutId id="2147484582" r:id="rId12"/>
  </p:sldLayoutIdLst>
  <p:hf hdr="0" ftr="0" dt="0"/>
  <p:txStyles>
    <p:titleStyle>
      <a:lvl1pPr algn="ctr" defTabSz="914400" rtl="0" eaLnBrk="1" latinLnBrk="0" hangingPunct="1">
        <a:lnSpc>
          <a:spcPct val="90000"/>
        </a:lnSpc>
        <a:spcBef>
          <a:spcPct val="0"/>
        </a:spcBef>
        <a:buNone/>
        <a:defRPr sz="4400" kern="1200">
          <a:solidFill>
            <a:srgbClr val="9933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entury Gothic" panose="020B0502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fg/fo/r12/btpdp24rfa.as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mailto:MSD@cde.ca.gov"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7834" y="477078"/>
            <a:ext cx="10396329" cy="3132276"/>
          </a:xfrm>
        </p:spPr>
        <p:txBody>
          <a:bodyPr>
            <a:normAutofit/>
          </a:bodyPr>
          <a:lstStyle/>
          <a:p>
            <a:r>
              <a:rPr lang="en-US" sz="5000"/>
              <a:t>2024 Bilingual Teacher Professional Development Program </a:t>
            </a:r>
            <a:br>
              <a:rPr lang="en-US" sz="5000"/>
            </a:br>
            <a:r>
              <a:rPr lang="en-US" sz="5000"/>
              <a:t>Request for Applications</a:t>
            </a:r>
          </a:p>
        </p:txBody>
      </p:sp>
      <p:sp>
        <p:nvSpPr>
          <p:cNvPr id="3" name="Subtitle 2"/>
          <p:cNvSpPr>
            <a:spLocks noGrp="1"/>
          </p:cNvSpPr>
          <p:nvPr>
            <p:ph type="subTitle" idx="1"/>
          </p:nvPr>
        </p:nvSpPr>
        <p:spPr>
          <a:xfrm>
            <a:off x="1419042" y="4306403"/>
            <a:ext cx="9353911" cy="1260812"/>
          </a:xfrm>
        </p:spPr>
        <p:txBody>
          <a:bodyPr/>
          <a:lstStyle/>
          <a:p>
            <a:pPr>
              <a:lnSpc>
                <a:spcPct val="100000"/>
              </a:lnSpc>
              <a:spcBef>
                <a:spcPts val="0"/>
              </a:spcBef>
            </a:pPr>
            <a:r>
              <a:rPr lang="en-US" dirty="0"/>
              <a:t>Application Webinar Presented by the Multilingual Support Division and Professional Learning Support Division on</a:t>
            </a:r>
            <a:br>
              <a:rPr lang="en-US" dirty="0"/>
            </a:br>
            <a:r>
              <a:rPr lang="en-US" dirty="0"/>
              <a:t>March 20, 2024 </a:t>
            </a:r>
            <a:br>
              <a:rPr lang="en-US" dirty="0"/>
            </a:br>
            <a:br>
              <a:rPr lang="en-US" dirty="0"/>
            </a:br>
            <a:endParaRPr lang="en-US" dirty="0"/>
          </a:p>
        </p:txBody>
      </p:sp>
    </p:spTree>
    <p:extLst>
      <p:ext uri="{BB962C8B-B14F-4D97-AF65-F5344CB8AC3E}">
        <p14:creationId xmlns:p14="http://schemas.microsoft.com/office/powerpoint/2010/main" val="3302440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A637D-27FE-10F4-36E7-FEDE34EE04EF}"/>
              </a:ext>
            </a:extLst>
          </p:cNvPr>
          <p:cNvSpPr>
            <a:spLocks noGrp="1"/>
          </p:cNvSpPr>
          <p:nvPr>
            <p:ph type="title"/>
          </p:nvPr>
        </p:nvSpPr>
        <p:spPr/>
        <p:txBody>
          <a:bodyPr>
            <a:normAutofit/>
          </a:bodyPr>
          <a:lstStyle/>
          <a:p>
            <a:r>
              <a:rPr lang="en-US" sz="4000"/>
              <a:t>Application Submission Procedures (1)</a:t>
            </a:r>
          </a:p>
        </p:txBody>
      </p:sp>
      <p:sp>
        <p:nvSpPr>
          <p:cNvPr id="3" name="Content Placeholder 2">
            <a:extLst>
              <a:ext uri="{FF2B5EF4-FFF2-40B4-BE49-F238E27FC236}">
                <a16:creationId xmlns:a16="http://schemas.microsoft.com/office/drawing/2014/main" id="{56B8A858-C28F-E50C-DDB4-8F93EC2C3391}"/>
              </a:ext>
            </a:extLst>
          </p:cNvPr>
          <p:cNvSpPr>
            <a:spLocks noGrp="1"/>
          </p:cNvSpPr>
          <p:nvPr>
            <p:ph idx="1"/>
          </p:nvPr>
        </p:nvSpPr>
        <p:spPr/>
        <p:txBody>
          <a:bodyPr/>
          <a:lstStyle/>
          <a:p>
            <a:pPr marL="0" indent="0">
              <a:lnSpc>
                <a:spcPct val="100000"/>
              </a:lnSpc>
              <a:spcBef>
                <a:spcPts val="0"/>
              </a:spcBef>
              <a:spcAft>
                <a:spcPts val="1200"/>
              </a:spcAft>
              <a:buNone/>
            </a:pPr>
            <a:r>
              <a:rPr lang="en-US" sz="2400">
                <a:effectLst/>
                <a:latin typeface="Arial" panose="020B0604020202020204" pitchFamily="34" charset="0"/>
                <a:ea typeface="Arial" panose="020B0604020202020204" pitchFamily="34" charset="0"/>
              </a:rPr>
              <a:t>Applicants must submit the BTPDP application, required forms, and all supporting documents, through the online application system.</a:t>
            </a:r>
            <a:r>
              <a:rPr lang="en-US" sz="2400" b="1">
                <a:effectLst/>
                <a:latin typeface="Arial" panose="020B0604020202020204" pitchFamily="34" charset="0"/>
                <a:ea typeface="Arial" panose="020B0604020202020204" pitchFamily="34" charset="0"/>
              </a:rPr>
              <a:t> </a:t>
            </a:r>
            <a:endParaRPr lang="en-US" sz="2400">
              <a:effectLst/>
              <a:latin typeface="Arial" panose="020B0604020202020204" pitchFamily="34" charset="0"/>
              <a:ea typeface="Arial" panose="020B0604020202020204" pitchFamily="34" charset="0"/>
            </a:endParaRPr>
          </a:p>
          <a:p>
            <a:pPr marL="571500" indent="-342900">
              <a:lnSpc>
                <a:spcPct val="100000"/>
              </a:lnSpc>
              <a:spcBef>
                <a:spcPts val="0"/>
              </a:spcBef>
              <a:spcAft>
                <a:spcPts val="1200"/>
              </a:spcAft>
              <a:buSzPct val="100000"/>
            </a:pPr>
            <a:r>
              <a:rPr lang="en-US" sz="2400">
                <a:effectLst/>
                <a:latin typeface="Arial" panose="020B0604020202020204" pitchFamily="34" charset="0"/>
                <a:ea typeface="Arial" panose="020B0604020202020204" pitchFamily="34" charset="0"/>
              </a:rPr>
              <a:t>The online application system does not capture formatting (i.e., bulleting, paragraph breaks, etc.). </a:t>
            </a:r>
          </a:p>
          <a:p>
            <a:pPr marL="571500" indent="-342900">
              <a:lnSpc>
                <a:spcPct val="100000"/>
              </a:lnSpc>
              <a:spcBef>
                <a:spcPts val="0"/>
              </a:spcBef>
              <a:spcAft>
                <a:spcPts val="1200"/>
              </a:spcAft>
              <a:buSzPct val="100000"/>
            </a:pPr>
            <a:r>
              <a:rPr lang="en-US" sz="2400">
                <a:effectLst/>
                <a:latin typeface="Arial" panose="020B0604020202020204" pitchFamily="34" charset="0"/>
                <a:ea typeface="Arial" panose="020B0604020202020204" pitchFamily="34" charset="0"/>
              </a:rPr>
              <a:t>The applicant will receive email confirmation of the receipt of their application. If changes need to be made, resubmit the entire application prior to the submission deadline.</a:t>
            </a:r>
          </a:p>
          <a:p>
            <a:pPr marL="571500" indent="-342900">
              <a:lnSpc>
                <a:spcPct val="100000"/>
              </a:lnSpc>
              <a:spcBef>
                <a:spcPts val="0"/>
              </a:spcBef>
              <a:spcAft>
                <a:spcPts val="1200"/>
              </a:spcAft>
              <a:buSzPct val="100000"/>
            </a:pPr>
            <a:r>
              <a:rPr lang="en-US" sz="2400">
                <a:effectLst/>
                <a:latin typeface="Arial" panose="020B0604020202020204" pitchFamily="34" charset="0"/>
                <a:ea typeface="Arial" panose="020B0604020202020204" pitchFamily="34" charset="0"/>
              </a:rPr>
              <a:t>The last submitted application will be the one considered for</a:t>
            </a:r>
            <a:r>
              <a:rPr lang="en-US" sz="2400" spc="-55">
                <a:effectLst/>
                <a:latin typeface="Arial" panose="020B0604020202020204" pitchFamily="34" charset="0"/>
                <a:ea typeface="Arial" panose="020B0604020202020204" pitchFamily="34" charset="0"/>
              </a:rPr>
              <a:t> </a:t>
            </a:r>
            <a:r>
              <a:rPr lang="en-US" sz="2400">
                <a:effectLst/>
                <a:latin typeface="Arial" panose="020B0604020202020204" pitchFamily="34" charset="0"/>
                <a:ea typeface="Arial" panose="020B0604020202020204" pitchFamily="34" charset="0"/>
              </a:rPr>
              <a:t>review.</a:t>
            </a:r>
          </a:p>
        </p:txBody>
      </p:sp>
      <p:sp>
        <p:nvSpPr>
          <p:cNvPr id="4" name="Slide Number Placeholder 3">
            <a:extLst>
              <a:ext uri="{FF2B5EF4-FFF2-40B4-BE49-F238E27FC236}">
                <a16:creationId xmlns:a16="http://schemas.microsoft.com/office/drawing/2014/main" id="{944EADE7-8276-1696-344A-C3977654151F}"/>
              </a:ext>
            </a:extLst>
          </p:cNvPr>
          <p:cNvSpPr>
            <a:spLocks noGrp="1"/>
          </p:cNvSpPr>
          <p:nvPr>
            <p:ph type="sldNum" sz="quarter" idx="12"/>
          </p:nvPr>
        </p:nvSpPr>
        <p:spPr/>
        <p:txBody>
          <a:bodyPr/>
          <a:lstStyle/>
          <a:p>
            <a:fld id="{469BC29B-CD14-4172-9B93-F334EF7BA94E}" type="slidenum">
              <a:rPr lang="en-US" smtClean="0"/>
              <a:t>10</a:t>
            </a:fld>
            <a:endParaRPr lang="en-US"/>
          </a:p>
        </p:txBody>
      </p:sp>
    </p:spTree>
    <p:extLst>
      <p:ext uri="{BB962C8B-B14F-4D97-AF65-F5344CB8AC3E}">
        <p14:creationId xmlns:p14="http://schemas.microsoft.com/office/powerpoint/2010/main" val="4266330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3A5315-B272-202C-F1DB-DCFFFBF482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8EF7DA-47D1-55F7-6024-885201DDEE25}"/>
              </a:ext>
            </a:extLst>
          </p:cNvPr>
          <p:cNvSpPr>
            <a:spLocks noGrp="1"/>
          </p:cNvSpPr>
          <p:nvPr>
            <p:ph type="title"/>
          </p:nvPr>
        </p:nvSpPr>
        <p:spPr/>
        <p:txBody>
          <a:bodyPr>
            <a:normAutofit/>
          </a:bodyPr>
          <a:lstStyle/>
          <a:p>
            <a:r>
              <a:rPr lang="en-US" sz="4000"/>
              <a:t>Application Submission Procedures (2)</a:t>
            </a:r>
          </a:p>
        </p:txBody>
      </p:sp>
      <p:sp>
        <p:nvSpPr>
          <p:cNvPr id="3" name="Content Placeholder 2">
            <a:extLst>
              <a:ext uri="{FF2B5EF4-FFF2-40B4-BE49-F238E27FC236}">
                <a16:creationId xmlns:a16="http://schemas.microsoft.com/office/drawing/2014/main" id="{8EA44947-287C-8E8D-E7C7-B8AB32FF4975}"/>
              </a:ext>
            </a:extLst>
          </p:cNvPr>
          <p:cNvSpPr>
            <a:spLocks noGrp="1"/>
          </p:cNvSpPr>
          <p:nvPr>
            <p:ph idx="1"/>
          </p:nvPr>
        </p:nvSpPr>
        <p:spPr/>
        <p:txBody>
          <a:bodyPr/>
          <a:lstStyle/>
          <a:p>
            <a:pPr marL="457200">
              <a:lnSpc>
                <a:spcPct val="100000"/>
              </a:lnSpc>
              <a:spcBef>
                <a:spcPts val="0"/>
              </a:spcBef>
              <a:spcAft>
                <a:spcPts val="1200"/>
              </a:spcAft>
              <a:buSzPct val="100000"/>
            </a:pPr>
            <a:r>
              <a:rPr lang="en-US" sz="2400">
                <a:effectLst/>
                <a:latin typeface="Arial" panose="020B0604020202020204" pitchFamily="34" charset="0"/>
                <a:ea typeface="Arial" panose="020B0604020202020204" pitchFamily="34" charset="0"/>
              </a:rPr>
              <a:t>The CDE is not able to modify application information after it is</a:t>
            </a:r>
            <a:r>
              <a:rPr lang="en-US" sz="2400" spc="-5">
                <a:effectLst/>
                <a:latin typeface="Arial" panose="020B0604020202020204" pitchFamily="34" charset="0"/>
                <a:ea typeface="Arial" panose="020B0604020202020204" pitchFamily="34" charset="0"/>
              </a:rPr>
              <a:t> </a:t>
            </a:r>
            <a:r>
              <a:rPr lang="en-US" sz="2400">
                <a:effectLst/>
                <a:latin typeface="Arial" panose="020B0604020202020204" pitchFamily="34" charset="0"/>
                <a:ea typeface="Arial" panose="020B0604020202020204" pitchFamily="34" charset="0"/>
              </a:rPr>
              <a:t>submitted.</a:t>
            </a:r>
          </a:p>
          <a:p>
            <a:pPr marL="457200">
              <a:lnSpc>
                <a:spcPct val="100000"/>
              </a:lnSpc>
              <a:spcBef>
                <a:spcPts val="0"/>
              </a:spcBef>
              <a:spcAft>
                <a:spcPts val="1200"/>
              </a:spcAft>
              <a:buSzPct val="100000"/>
            </a:pPr>
            <a:r>
              <a:rPr lang="en-US" sz="2400">
                <a:effectLst/>
                <a:latin typeface="Arial" panose="020B0604020202020204" pitchFamily="34" charset="0"/>
                <a:ea typeface="Arial" panose="020B0604020202020204" pitchFamily="34" charset="0"/>
              </a:rPr>
              <a:t>Incomplete or late applications will not be</a:t>
            </a:r>
            <a:r>
              <a:rPr lang="en-US" sz="2400" spc="-25">
                <a:effectLst/>
                <a:latin typeface="Arial" panose="020B0604020202020204" pitchFamily="34" charset="0"/>
                <a:ea typeface="Arial" panose="020B0604020202020204" pitchFamily="34" charset="0"/>
              </a:rPr>
              <a:t> </a:t>
            </a:r>
            <a:r>
              <a:rPr lang="en-US" sz="2400">
                <a:effectLst/>
                <a:latin typeface="Arial" panose="020B0604020202020204" pitchFamily="34" charset="0"/>
                <a:ea typeface="Arial" panose="020B0604020202020204" pitchFamily="34" charset="0"/>
              </a:rPr>
              <a:t>considered.</a:t>
            </a:r>
            <a:r>
              <a:rPr lang="en-US" sz="2400">
                <a:effectLst/>
                <a:latin typeface="Arial" panose="020B0604020202020204" pitchFamily="34" charset="0"/>
                <a:ea typeface="Arial" panose="020B0604020202020204" pitchFamily="34" charset="0"/>
                <a:cs typeface="Times New Roman" panose="02020603050405020304" pitchFamily="18" charset="0"/>
              </a:rPr>
              <a:t> </a:t>
            </a:r>
            <a:endParaRPr lang="en-US" sz="2400">
              <a:effectLst/>
              <a:latin typeface="Arial" panose="020B0604020202020204" pitchFamily="34" charset="0"/>
              <a:ea typeface="Arial" panose="020B0604020202020204" pitchFamily="34" charset="0"/>
            </a:endParaRPr>
          </a:p>
          <a:p>
            <a:pPr marL="0" indent="0">
              <a:lnSpc>
                <a:spcPct val="100000"/>
              </a:lnSpc>
              <a:spcBef>
                <a:spcPts val="0"/>
              </a:spcBef>
              <a:spcAft>
                <a:spcPts val="1200"/>
              </a:spcAft>
              <a:buNone/>
            </a:pPr>
            <a:r>
              <a:rPr lang="en-US" sz="2400">
                <a:effectLst/>
                <a:latin typeface="Arial" panose="020B0604020202020204" pitchFamily="34" charset="0"/>
                <a:ea typeface="Arial" panose="020B0604020202020204" pitchFamily="34" charset="0"/>
              </a:rPr>
              <a:t>In completing the application narrative, applicants should address the prompts in each section of the narrative description and refer to the Evaluation Rubric in Appendix A.</a:t>
            </a:r>
          </a:p>
          <a:p>
            <a:endParaRPr lang="en-US"/>
          </a:p>
        </p:txBody>
      </p:sp>
      <p:sp>
        <p:nvSpPr>
          <p:cNvPr id="4" name="Slide Number Placeholder 3">
            <a:extLst>
              <a:ext uri="{FF2B5EF4-FFF2-40B4-BE49-F238E27FC236}">
                <a16:creationId xmlns:a16="http://schemas.microsoft.com/office/drawing/2014/main" id="{88E4C153-B830-2BC4-256D-0A1648EC2A5C}"/>
              </a:ext>
            </a:extLst>
          </p:cNvPr>
          <p:cNvSpPr>
            <a:spLocks noGrp="1"/>
          </p:cNvSpPr>
          <p:nvPr>
            <p:ph type="sldNum" sz="quarter" idx="12"/>
          </p:nvPr>
        </p:nvSpPr>
        <p:spPr/>
        <p:txBody>
          <a:bodyPr/>
          <a:lstStyle/>
          <a:p>
            <a:fld id="{469BC29B-CD14-4172-9B93-F334EF7BA94E}" type="slidenum">
              <a:rPr lang="en-US" smtClean="0"/>
              <a:t>11</a:t>
            </a:fld>
            <a:endParaRPr lang="en-US"/>
          </a:p>
        </p:txBody>
      </p:sp>
    </p:spTree>
    <p:extLst>
      <p:ext uri="{BB962C8B-B14F-4D97-AF65-F5344CB8AC3E}">
        <p14:creationId xmlns:p14="http://schemas.microsoft.com/office/powerpoint/2010/main" val="1954340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B1034-D633-CA3E-EE76-201CBC7CF409}"/>
              </a:ext>
            </a:extLst>
          </p:cNvPr>
          <p:cNvSpPr>
            <a:spLocks noGrp="1"/>
          </p:cNvSpPr>
          <p:nvPr>
            <p:ph type="title"/>
          </p:nvPr>
        </p:nvSpPr>
        <p:spPr/>
        <p:txBody>
          <a:bodyPr/>
          <a:lstStyle/>
          <a:p>
            <a:r>
              <a:rPr lang="en-US"/>
              <a:t>Online Application Instructions</a:t>
            </a:r>
          </a:p>
        </p:txBody>
      </p:sp>
      <p:sp>
        <p:nvSpPr>
          <p:cNvPr id="3" name="Content Placeholder 2">
            <a:extLst>
              <a:ext uri="{FF2B5EF4-FFF2-40B4-BE49-F238E27FC236}">
                <a16:creationId xmlns:a16="http://schemas.microsoft.com/office/drawing/2014/main" id="{CCC1CF68-E2CB-4D85-777B-A207C1461010}"/>
              </a:ext>
            </a:extLst>
          </p:cNvPr>
          <p:cNvSpPr>
            <a:spLocks noGrp="1"/>
          </p:cNvSpPr>
          <p:nvPr>
            <p:ph idx="1"/>
          </p:nvPr>
        </p:nvSpPr>
        <p:spPr/>
        <p:txBody>
          <a:bodyPr/>
          <a:lstStyle/>
          <a:p>
            <a:r>
              <a:rPr lang="en-US" sz="2400"/>
              <a:t>Online application Instructions are provided in Appendix B of the 2024 BTPDP RFA.</a:t>
            </a:r>
          </a:p>
          <a:p>
            <a:r>
              <a:rPr lang="en-US" sz="2400"/>
              <a:t>Complete all required fields in the application, upload attachments, and provide the appropriate digital signature. </a:t>
            </a:r>
          </a:p>
          <a:p>
            <a:r>
              <a:rPr lang="en-US" sz="2400"/>
              <a:t>You must adhere to character limits for each of the fields. Responses that exceed the character limits will not be captured by the system and will not be reviewed.</a:t>
            </a:r>
          </a:p>
          <a:p>
            <a:r>
              <a:rPr lang="en-US" sz="2400"/>
              <a:t>Note the Saving Responses instructions provided in Appendix B if application will not be completed in one session.</a:t>
            </a:r>
          </a:p>
        </p:txBody>
      </p:sp>
      <p:sp>
        <p:nvSpPr>
          <p:cNvPr id="4" name="Slide Number Placeholder 3">
            <a:extLst>
              <a:ext uri="{FF2B5EF4-FFF2-40B4-BE49-F238E27FC236}">
                <a16:creationId xmlns:a16="http://schemas.microsoft.com/office/drawing/2014/main" id="{92DD4FE1-10A5-E3F0-32AF-089E77E35052}"/>
              </a:ext>
            </a:extLst>
          </p:cNvPr>
          <p:cNvSpPr>
            <a:spLocks noGrp="1"/>
          </p:cNvSpPr>
          <p:nvPr>
            <p:ph type="sldNum" sz="quarter" idx="12"/>
          </p:nvPr>
        </p:nvSpPr>
        <p:spPr/>
        <p:txBody>
          <a:bodyPr/>
          <a:lstStyle/>
          <a:p>
            <a:fld id="{469BC29B-CD14-4172-9B93-F334EF7BA94E}" type="slidenum">
              <a:rPr lang="en-US" smtClean="0"/>
              <a:t>12</a:t>
            </a:fld>
            <a:endParaRPr lang="en-US"/>
          </a:p>
        </p:txBody>
      </p:sp>
    </p:spTree>
    <p:extLst>
      <p:ext uri="{BB962C8B-B14F-4D97-AF65-F5344CB8AC3E}">
        <p14:creationId xmlns:p14="http://schemas.microsoft.com/office/powerpoint/2010/main" val="4191136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80536-880A-84C7-DEC8-B7726262C1DD}"/>
              </a:ext>
            </a:extLst>
          </p:cNvPr>
          <p:cNvSpPr>
            <a:spLocks noGrp="1"/>
          </p:cNvSpPr>
          <p:nvPr>
            <p:ph type="title"/>
          </p:nvPr>
        </p:nvSpPr>
        <p:spPr/>
        <p:txBody>
          <a:bodyPr/>
          <a:lstStyle/>
          <a:p>
            <a:r>
              <a:rPr lang="en-US"/>
              <a:t>Application Review</a:t>
            </a:r>
          </a:p>
        </p:txBody>
      </p:sp>
      <p:sp>
        <p:nvSpPr>
          <p:cNvPr id="3" name="Content Placeholder 2">
            <a:extLst>
              <a:ext uri="{FF2B5EF4-FFF2-40B4-BE49-F238E27FC236}">
                <a16:creationId xmlns:a16="http://schemas.microsoft.com/office/drawing/2014/main" id="{8908B3C4-2CA3-D37B-78F3-853F69C46A4E}"/>
              </a:ext>
            </a:extLst>
          </p:cNvPr>
          <p:cNvSpPr>
            <a:spLocks noGrp="1"/>
          </p:cNvSpPr>
          <p:nvPr>
            <p:ph idx="1"/>
          </p:nvPr>
        </p:nvSpPr>
        <p:spPr/>
        <p:txBody>
          <a:bodyPr/>
          <a:lstStyle/>
          <a:p>
            <a:r>
              <a:rPr lang="en-US" sz="2400"/>
              <a:t>Applications reviewed and scored by reading panels and evaluated using the Evaluation Rubric (Appendix A).</a:t>
            </a:r>
          </a:p>
          <a:p>
            <a:r>
              <a:rPr lang="en-US" sz="2400"/>
              <a:t>Scores are not the sole determiners for funding as CDE must ensure grant recipients are balanced with regard to geographic regions and urban and rural settings, to the maximum extent possible.</a:t>
            </a:r>
          </a:p>
          <a:p>
            <a:r>
              <a:rPr lang="en-US" sz="2400"/>
              <a:t>Applications receive a single score.</a:t>
            </a:r>
          </a:p>
          <a:p>
            <a:r>
              <a:rPr lang="en-US" sz="2400"/>
              <a:t>Applications will be reviewed holistically. </a:t>
            </a:r>
          </a:p>
          <a:p>
            <a:r>
              <a:rPr lang="en-US" sz="2400"/>
              <a:t>Applicants will be notified via email of the results of the application review. </a:t>
            </a:r>
          </a:p>
        </p:txBody>
      </p:sp>
      <p:sp>
        <p:nvSpPr>
          <p:cNvPr id="4" name="Slide Number Placeholder 3">
            <a:extLst>
              <a:ext uri="{FF2B5EF4-FFF2-40B4-BE49-F238E27FC236}">
                <a16:creationId xmlns:a16="http://schemas.microsoft.com/office/drawing/2014/main" id="{2FD4F8D7-06F8-D768-6FF7-BF4B2DE1CF55}"/>
              </a:ext>
            </a:extLst>
          </p:cNvPr>
          <p:cNvSpPr>
            <a:spLocks noGrp="1"/>
          </p:cNvSpPr>
          <p:nvPr>
            <p:ph type="sldNum" sz="quarter" idx="12"/>
          </p:nvPr>
        </p:nvSpPr>
        <p:spPr/>
        <p:txBody>
          <a:bodyPr/>
          <a:lstStyle/>
          <a:p>
            <a:fld id="{469BC29B-CD14-4172-9B93-F334EF7BA94E}" type="slidenum">
              <a:rPr lang="en-US" smtClean="0"/>
              <a:t>13</a:t>
            </a:fld>
            <a:endParaRPr lang="en-US"/>
          </a:p>
        </p:txBody>
      </p:sp>
    </p:spTree>
    <p:extLst>
      <p:ext uri="{BB962C8B-B14F-4D97-AF65-F5344CB8AC3E}">
        <p14:creationId xmlns:p14="http://schemas.microsoft.com/office/powerpoint/2010/main" val="3076947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A3DB3-4445-270E-FAD1-AF30B3E943A5}"/>
              </a:ext>
            </a:extLst>
          </p:cNvPr>
          <p:cNvSpPr>
            <a:spLocks noGrp="1"/>
          </p:cNvSpPr>
          <p:nvPr>
            <p:ph type="title"/>
          </p:nvPr>
        </p:nvSpPr>
        <p:spPr/>
        <p:txBody>
          <a:bodyPr/>
          <a:lstStyle/>
          <a:p>
            <a:r>
              <a:rPr lang="en-US"/>
              <a:t>Appeals Process</a:t>
            </a:r>
          </a:p>
        </p:txBody>
      </p:sp>
      <p:sp>
        <p:nvSpPr>
          <p:cNvPr id="3" name="Content Placeholder 2">
            <a:extLst>
              <a:ext uri="{FF2B5EF4-FFF2-40B4-BE49-F238E27FC236}">
                <a16:creationId xmlns:a16="http://schemas.microsoft.com/office/drawing/2014/main" id="{F30DE0B8-E051-2A7D-FB9B-F3ED434078A5}"/>
              </a:ext>
            </a:extLst>
          </p:cNvPr>
          <p:cNvSpPr>
            <a:spLocks noGrp="1"/>
          </p:cNvSpPr>
          <p:nvPr>
            <p:ph idx="1"/>
          </p:nvPr>
        </p:nvSpPr>
        <p:spPr/>
        <p:txBody>
          <a:bodyPr/>
          <a:lstStyle/>
          <a:p>
            <a:r>
              <a:rPr lang="en-US" sz="2400"/>
              <a:t>To appeal a grant award decision, an applicant must electronically submit the request for appeal to the CDE no later than </a:t>
            </a:r>
            <a:r>
              <a:rPr lang="en-US" sz="2400" b="1"/>
              <a:t>seven calendar days </a:t>
            </a:r>
            <a:r>
              <a:rPr lang="en-US" sz="2400"/>
              <a:t>after the Intent to Award is posted.</a:t>
            </a:r>
          </a:p>
          <a:p>
            <a:r>
              <a:rPr lang="en-US" sz="2400"/>
              <a:t>Appeals are submitted via the Appeals Request link on the CDE 2024 BTPDP RFA web page.</a:t>
            </a:r>
          </a:p>
          <a:p>
            <a:r>
              <a:rPr lang="en-US" sz="2400"/>
              <a:t>Appeals shall be limited to the grounds that the CDE failed to correctly apply the standards for reviewing the application as specified in the 2024 BTPDP RFA. </a:t>
            </a:r>
          </a:p>
          <a:p>
            <a:r>
              <a:rPr lang="en-US" sz="2400"/>
              <a:t>A final decision will be provided via email within 10 business days of the deadline for submitting appeals.</a:t>
            </a:r>
          </a:p>
          <a:p>
            <a:r>
              <a:rPr lang="en-US" sz="2400"/>
              <a:t>Please review the 2024 BTPDP RFA for more information regarding the Appeals Process.</a:t>
            </a:r>
          </a:p>
        </p:txBody>
      </p:sp>
      <p:sp>
        <p:nvSpPr>
          <p:cNvPr id="4" name="Slide Number Placeholder 3">
            <a:extLst>
              <a:ext uri="{FF2B5EF4-FFF2-40B4-BE49-F238E27FC236}">
                <a16:creationId xmlns:a16="http://schemas.microsoft.com/office/drawing/2014/main" id="{C5DBE328-4710-91EA-2547-A785D4108BF9}"/>
              </a:ext>
            </a:extLst>
          </p:cNvPr>
          <p:cNvSpPr>
            <a:spLocks noGrp="1"/>
          </p:cNvSpPr>
          <p:nvPr>
            <p:ph type="sldNum" sz="quarter" idx="12"/>
          </p:nvPr>
        </p:nvSpPr>
        <p:spPr/>
        <p:txBody>
          <a:bodyPr/>
          <a:lstStyle/>
          <a:p>
            <a:fld id="{469BC29B-CD14-4172-9B93-F334EF7BA94E}" type="slidenum">
              <a:rPr lang="en-US" smtClean="0"/>
              <a:t>14</a:t>
            </a:fld>
            <a:endParaRPr lang="en-US"/>
          </a:p>
        </p:txBody>
      </p:sp>
    </p:spTree>
    <p:extLst>
      <p:ext uri="{BB962C8B-B14F-4D97-AF65-F5344CB8AC3E}">
        <p14:creationId xmlns:p14="http://schemas.microsoft.com/office/powerpoint/2010/main" val="3216215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87FFEC-5DF0-3FCB-7289-0336DCDA6AEE}"/>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1F6580AB-1F0B-E81C-B721-51105858A132}"/>
              </a:ext>
            </a:extLst>
          </p:cNvPr>
          <p:cNvSpPr>
            <a:spLocks noGrp="1"/>
          </p:cNvSpPr>
          <p:nvPr>
            <p:ph type="title"/>
          </p:nvPr>
        </p:nvSpPr>
        <p:spPr>
          <a:xfrm>
            <a:off x="1552299" y="2002631"/>
            <a:ext cx="9087402" cy="2852737"/>
          </a:xfrm>
        </p:spPr>
        <p:txBody>
          <a:bodyPr>
            <a:normAutofit/>
          </a:bodyPr>
          <a:lstStyle/>
          <a:p>
            <a:r>
              <a:rPr lang="en-US"/>
              <a:t>Bilingual Teacher Professional Development Program Application</a:t>
            </a:r>
          </a:p>
        </p:txBody>
      </p:sp>
      <p:sp>
        <p:nvSpPr>
          <p:cNvPr id="3" name="Slide Number Placeholder 2">
            <a:extLst>
              <a:ext uri="{FF2B5EF4-FFF2-40B4-BE49-F238E27FC236}">
                <a16:creationId xmlns:a16="http://schemas.microsoft.com/office/drawing/2014/main" id="{D34ECF6B-983A-732D-C526-22910E9A73AE}"/>
              </a:ext>
            </a:extLst>
          </p:cNvPr>
          <p:cNvSpPr>
            <a:spLocks noGrp="1"/>
          </p:cNvSpPr>
          <p:nvPr>
            <p:ph type="sldNum" sz="quarter" idx="12"/>
          </p:nvPr>
        </p:nvSpPr>
        <p:spPr/>
        <p:txBody>
          <a:bodyPr/>
          <a:lstStyle/>
          <a:p>
            <a:fld id="{469BC29B-CD14-4172-9B93-F334EF7BA94E}" type="slidenum">
              <a:rPr lang="en-US" smtClean="0"/>
              <a:t>15</a:t>
            </a:fld>
            <a:endParaRPr lang="en-US"/>
          </a:p>
        </p:txBody>
      </p:sp>
    </p:spTree>
    <p:extLst>
      <p:ext uri="{BB962C8B-B14F-4D97-AF65-F5344CB8AC3E}">
        <p14:creationId xmlns:p14="http://schemas.microsoft.com/office/powerpoint/2010/main" val="950231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Application Narrative</a:t>
            </a:r>
          </a:p>
        </p:txBody>
      </p:sp>
      <p:sp>
        <p:nvSpPr>
          <p:cNvPr id="3" name="Content Placeholder 2"/>
          <p:cNvSpPr>
            <a:spLocks noGrp="1"/>
          </p:cNvSpPr>
          <p:nvPr>
            <p:ph idx="1"/>
          </p:nvPr>
        </p:nvSpPr>
        <p:spPr>
          <a:xfrm>
            <a:off x="1354239" y="1555996"/>
            <a:ext cx="9479666" cy="4351338"/>
          </a:xfrm>
        </p:spPr>
        <p:txBody>
          <a:bodyPr/>
          <a:lstStyle/>
          <a:p>
            <a:pPr>
              <a:lnSpc>
                <a:spcPct val="100000"/>
              </a:lnSpc>
              <a:spcAft>
                <a:spcPts val="1800"/>
              </a:spcAft>
            </a:pPr>
            <a:r>
              <a:rPr lang="en-US"/>
              <a:t>Provide complete responses to all application items.</a:t>
            </a:r>
          </a:p>
          <a:p>
            <a:pPr>
              <a:lnSpc>
                <a:spcPct val="100000"/>
              </a:lnSpc>
              <a:spcAft>
                <a:spcPts val="1800"/>
              </a:spcAft>
            </a:pPr>
            <a:r>
              <a:rPr lang="en-US"/>
              <a:t>Adhere to the character limits for each of the application fields. </a:t>
            </a:r>
          </a:p>
        </p:txBody>
      </p:sp>
      <p:sp>
        <p:nvSpPr>
          <p:cNvPr id="5" name="Slide Number Placeholder 4"/>
          <p:cNvSpPr>
            <a:spLocks noGrp="1"/>
          </p:cNvSpPr>
          <p:nvPr>
            <p:ph type="sldNum" sz="quarter" idx="12"/>
          </p:nvPr>
        </p:nvSpPr>
        <p:spPr/>
        <p:txBody>
          <a:bodyPr/>
          <a:lstStyle/>
          <a:p>
            <a:fld id="{469BC29B-CD14-4172-9B93-F334EF7BA94E}" type="slidenum">
              <a:rPr lang="en-US" smtClean="0"/>
              <a:t>16</a:t>
            </a:fld>
            <a:endParaRPr lang="en-US"/>
          </a:p>
        </p:txBody>
      </p:sp>
    </p:spTree>
    <p:extLst>
      <p:ext uri="{BB962C8B-B14F-4D97-AF65-F5344CB8AC3E}">
        <p14:creationId xmlns:p14="http://schemas.microsoft.com/office/powerpoint/2010/main" val="977185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 1 Executive Summary</a:t>
            </a:r>
          </a:p>
        </p:txBody>
      </p:sp>
      <p:sp>
        <p:nvSpPr>
          <p:cNvPr id="3" name="Content Placeholder 2"/>
          <p:cNvSpPr>
            <a:spLocks noGrp="1"/>
          </p:cNvSpPr>
          <p:nvPr>
            <p:ph idx="1"/>
          </p:nvPr>
        </p:nvSpPr>
        <p:spPr>
          <a:xfrm>
            <a:off x="1354239" y="1494692"/>
            <a:ext cx="9479666" cy="4682271"/>
          </a:xfrm>
        </p:spPr>
        <p:txBody>
          <a:bodyPr/>
          <a:lstStyle/>
          <a:p>
            <a:pPr marL="0" indent="0">
              <a:lnSpc>
                <a:spcPct val="100000"/>
              </a:lnSpc>
              <a:spcBef>
                <a:spcPts val="0"/>
              </a:spcBef>
              <a:spcAft>
                <a:spcPts val="600"/>
              </a:spcAft>
              <a:buNone/>
            </a:pPr>
            <a:r>
              <a:rPr lang="en-US" sz="2400"/>
              <a:t>Provide an executive summary statement, containing the following:</a:t>
            </a:r>
          </a:p>
          <a:p>
            <a:pPr marL="457200">
              <a:lnSpc>
                <a:spcPct val="100000"/>
              </a:lnSpc>
              <a:spcBef>
                <a:spcPts val="0"/>
              </a:spcBef>
              <a:spcAft>
                <a:spcPts val="600"/>
              </a:spcAft>
            </a:pPr>
            <a:r>
              <a:rPr lang="en-US" sz="2400"/>
              <a:t>The current status of the applicant’s bilingual workforce, including areas of teacher shortage and professional learning needs. </a:t>
            </a:r>
          </a:p>
          <a:p>
            <a:pPr marL="457200">
              <a:lnSpc>
                <a:spcPct val="100000"/>
              </a:lnSpc>
              <a:spcBef>
                <a:spcPts val="0"/>
              </a:spcBef>
              <a:spcAft>
                <a:spcPts val="600"/>
              </a:spcAft>
            </a:pPr>
            <a:r>
              <a:rPr lang="en-US" sz="2400"/>
              <a:t>Summary of the theory of action which addresses how the applicant will increase the number of teachers who obtain bilingual authorizations and the number of teachers with bilingual authorizations who return to teaching in a bilingual/multilingual setting. </a:t>
            </a:r>
          </a:p>
          <a:p>
            <a:pPr marL="457200">
              <a:lnSpc>
                <a:spcPct val="100000"/>
              </a:lnSpc>
              <a:spcBef>
                <a:spcPts val="0"/>
              </a:spcBef>
              <a:spcAft>
                <a:spcPts val="600"/>
              </a:spcAft>
            </a:pPr>
            <a:r>
              <a:rPr lang="en-US" sz="2400"/>
              <a:t>An approximate number of paraprofessionals and teachers anticipated to be served through the BTPDP grant.</a:t>
            </a:r>
          </a:p>
          <a:p>
            <a:pPr marL="457200">
              <a:lnSpc>
                <a:spcPct val="100000"/>
              </a:lnSpc>
              <a:spcBef>
                <a:spcPts val="0"/>
              </a:spcBef>
              <a:spcAft>
                <a:spcPts val="600"/>
              </a:spcAft>
            </a:pPr>
            <a:r>
              <a:rPr lang="en-US" sz="2400"/>
              <a:t>If not covered above, how the applicant plans to use these funds to meet the demand for bilingual teachers.</a:t>
            </a:r>
          </a:p>
          <a:p>
            <a:pPr marL="0" indent="0">
              <a:lnSpc>
                <a:spcPct val="100000"/>
              </a:lnSpc>
              <a:spcBef>
                <a:spcPts val="0"/>
              </a:spcBef>
              <a:spcAft>
                <a:spcPts val="1200"/>
              </a:spcAft>
              <a:buNone/>
            </a:pPr>
            <a:endParaRPr lang="en-US" sz="2400">
              <a:latin typeface="Arial" panose="020B0604020202020204" pitchFamily="34" charset="0"/>
              <a:cs typeface="Arial" panose="020B0604020202020204" pitchFamily="34" charset="0"/>
            </a:endParaRPr>
          </a:p>
          <a:p>
            <a:pPr marL="0" indent="0">
              <a:spcAft>
                <a:spcPts val="1200"/>
              </a:spcAft>
              <a:buNone/>
            </a:pPr>
            <a:endParaRPr lang="en-US" sz="2400"/>
          </a:p>
        </p:txBody>
      </p:sp>
      <p:sp>
        <p:nvSpPr>
          <p:cNvPr id="5" name="Slide Number Placeholder 4"/>
          <p:cNvSpPr>
            <a:spLocks noGrp="1"/>
          </p:cNvSpPr>
          <p:nvPr>
            <p:ph type="sldNum" sz="quarter" idx="12"/>
          </p:nvPr>
        </p:nvSpPr>
        <p:spPr/>
        <p:txBody>
          <a:bodyPr/>
          <a:lstStyle/>
          <a:p>
            <a:fld id="{469BC29B-CD14-4172-9B93-F334EF7BA94E}" type="slidenum">
              <a:rPr lang="en-US" smtClean="0"/>
              <a:t>17</a:t>
            </a:fld>
            <a:endParaRPr lang="en-US"/>
          </a:p>
        </p:txBody>
      </p:sp>
    </p:spTree>
    <p:extLst>
      <p:ext uri="{BB962C8B-B14F-4D97-AF65-F5344CB8AC3E}">
        <p14:creationId xmlns:p14="http://schemas.microsoft.com/office/powerpoint/2010/main" val="1364594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AD6F2-B6D6-F539-425C-2AD07D588FFC}"/>
              </a:ext>
            </a:extLst>
          </p:cNvPr>
          <p:cNvSpPr>
            <a:spLocks noGrp="1"/>
          </p:cNvSpPr>
          <p:nvPr>
            <p:ph type="title"/>
          </p:nvPr>
        </p:nvSpPr>
        <p:spPr/>
        <p:txBody>
          <a:bodyPr/>
          <a:lstStyle/>
          <a:p>
            <a:r>
              <a:rPr lang="en-US"/>
              <a:t>Part 2 Theory of Action</a:t>
            </a:r>
          </a:p>
        </p:txBody>
      </p:sp>
      <p:sp>
        <p:nvSpPr>
          <p:cNvPr id="3" name="Content Placeholder 2">
            <a:extLst>
              <a:ext uri="{FF2B5EF4-FFF2-40B4-BE49-F238E27FC236}">
                <a16:creationId xmlns:a16="http://schemas.microsoft.com/office/drawing/2014/main" id="{464FFB92-80CF-C234-008C-1396CE4EB063}"/>
              </a:ext>
            </a:extLst>
          </p:cNvPr>
          <p:cNvSpPr>
            <a:spLocks noGrp="1"/>
          </p:cNvSpPr>
          <p:nvPr>
            <p:ph idx="1"/>
          </p:nvPr>
        </p:nvSpPr>
        <p:spPr/>
        <p:txBody>
          <a:bodyPr/>
          <a:lstStyle/>
          <a:p>
            <a:pPr marL="0" indent="0">
              <a:buNone/>
            </a:pPr>
            <a:r>
              <a:rPr lang="en-US" sz="2400"/>
              <a:t>Articulate a theory of action which will support the grant’s purpose of increasing bilingual teachers in multiple languages to meet the demand necessary to implement multilingual programs. Include the following in this response: </a:t>
            </a:r>
          </a:p>
          <a:p>
            <a:pPr marL="457200"/>
            <a:r>
              <a:rPr lang="en-US" sz="2400"/>
              <a:t>The applicant’s specific goals based on the needs identified in the executive summary.</a:t>
            </a:r>
          </a:p>
          <a:p>
            <a:pPr marL="457200"/>
            <a:r>
              <a:rPr lang="en-US" sz="2400"/>
              <a:t>How the applicant will identify and recruit eligible participants for the activities of this grant program.</a:t>
            </a:r>
          </a:p>
          <a:p>
            <a:pPr marL="457200"/>
            <a:r>
              <a:rPr lang="en-US" sz="2400"/>
              <a:t>How the applicant will ensure active participation and retain participants.</a:t>
            </a:r>
          </a:p>
          <a:p>
            <a:pPr marL="457200"/>
            <a:r>
              <a:rPr lang="en-US" sz="2400"/>
              <a:t>Outcomes expected by the applicant as a result of the BTPDP activities.</a:t>
            </a:r>
          </a:p>
          <a:p>
            <a:pPr marL="0" indent="0">
              <a:buNone/>
            </a:pPr>
            <a:endParaRPr lang="en-US"/>
          </a:p>
        </p:txBody>
      </p:sp>
      <p:sp>
        <p:nvSpPr>
          <p:cNvPr id="4" name="Slide Number Placeholder 3">
            <a:extLst>
              <a:ext uri="{FF2B5EF4-FFF2-40B4-BE49-F238E27FC236}">
                <a16:creationId xmlns:a16="http://schemas.microsoft.com/office/drawing/2014/main" id="{A0A2D0FB-94A5-5F42-DFC6-9567EA4F33C2}"/>
              </a:ext>
            </a:extLst>
          </p:cNvPr>
          <p:cNvSpPr>
            <a:spLocks noGrp="1"/>
          </p:cNvSpPr>
          <p:nvPr>
            <p:ph type="sldNum" sz="quarter" idx="12"/>
          </p:nvPr>
        </p:nvSpPr>
        <p:spPr/>
        <p:txBody>
          <a:bodyPr/>
          <a:lstStyle/>
          <a:p>
            <a:fld id="{469BC29B-CD14-4172-9B93-F334EF7BA94E}" type="slidenum">
              <a:rPr lang="en-US" smtClean="0"/>
              <a:t>18</a:t>
            </a:fld>
            <a:endParaRPr lang="en-US"/>
          </a:p>
        </p:txBody>
      </p:sp>
    </p:spTree>
    <p:extLst>
      <p:ext uri="{BB962C8B-B14F-4D97-AF65-F5344CB8AC3E}">
        <p14:creationId xmlns:p14="http://schemas.microsoft.com/office/powerpoint/2010/main" val="3286233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E117-F05A-03D6-7255-1875FED4D151}"/>
              </a:ext>
            </a:extLst>
          </p:cNvPr>
          <p:cNvSpPr>
            <a:spLocks noGrp="1"/>
          </p:cNvSpPr>
          <p:nvPr>
            <p:ph type="title"/>
          </p:nvPr>
        </p:nvSpPr>
        <p:spPr/>
        <p:txBody>
          <a:bodyPr/>
          <a:lstStyle/>
          <a:p>
            <a:r>
              <a:rPr lang="en-US"/>
              <a:t>Part 3 Professional Learning Capacity (Part 3 A)</a:t>
            </a:r>
          </a:p>
        </p:txBody>
      </p:sp>
      <p:sp>
        <p:nvSpPr>
          <p:cNvPr id="3" name="Content Placeholder 2">
            <a:extLst>
              <a:ext uri="{FF2B5EF4-FFF2-40B4-BE49-F238E27FC236}">
                <a16:creationId xmlns:a16="http://schemas.microsoft.com/office/drawing/2014/main" id="{58931FE7-D10E-B0DD-1B5E-98B0E775689D}"/>
              </a:ext>
            </a:extLst>
          </p:cNvPr>
          <p:cNvSpPr>
            <a:spLocks noGrp="1"/>
          </p:cNvSpPr>
          <p:nvPr>
            <p:ph idx="1"/>
          </p:nvPr>
        </p:nvSpPr>
        <p:spPr/>
        <p:txBody>
          <a:bodyPr/>
          <a:lstStyle/>
          <a:p>
            <a:pPr marL="0" indent="0">
              <a:spcBef>
                <a:spcPts val="0"/>
              </a:spcBef>
              <a:spcAft>
                <a:spcPts val="600"/>
              </a:spcAft>
              <a:buNone/>
            </a:pPr>
            <a:r>
              <a:rPr lang="en-US" sz="2400" b="1"/>
              <a:t>A. Professional Learning: Knowledge and Skills</a:t>
            </a:r>
          </a:p>
          <a:p>
            <a:pPr marL="0" indent="0">
              <a:spcBef>
                <a:spcPts val="0"/>
              </a:spcBef>
              <a:spcAft>
                <a:spcPts val="1800"/>
              </a:spcAft>
              <a:buNone/>
            </a:pPr>
            <a:r>
              <a:rPr lang="en-US" sz="2400"/>
              <a:t>Describe applicant’s ability to improve or update a teacher’s knowledge and skills relating to:</a:t>
            </a:r>
          </a:p>
          <a:p>
            <a:pPr marL="457200">
              <a:spcBef>
                <a:spcPts val="0"/>
              </a:spcBef>
              <a:spcAft>
                <a:spcPts val="1800"/>
              </a:spcAft>
            </a:pPr>
            <a:r>
              <a:rPr lang="en-US" sz="2400"/>
              <a:t>Biliteracy,</a:t>
            </a:r>
          </a:p>
          <a:p>
            <a:pPr marL="457200">
              <a:spcBef>
                <a:spcPts val="0"/>
              </a:spcBef>
              <a:spcAft>
                <a:spcPts val="1800"/>
              </a:spcAft>
            </a:pPr>
            <a:r>
              <a:rPr lang="en-US" sz="2400"/>
              <a:t>English Language Development (ELD),</a:t>
            </a:r>
          </a:p>
          <a:p>
            <a:pPr marL="457200">
              <a:spcBef>
                <a:spcPts val="0"/>
              </a:spcBef>
              <a:spcAft>
                <a:spcPts val="1800"/>
              </a:spcAft>
            </a:pPr>
            <a:r>
              <a:rPr lang="en-US" sz="2400"/>
              <a:t>Pupil assessment in English and other languages, and</a:t>
            </a:r>
          </a:p>
          <a:p>
            <a:pPr marL="457200">
              <a:spcBef>
                <a:spcPts val="0"/>
              </a:spcBef>
              <a:spcAft>
                <a:spcPts val="1800"/>
              </a:spcAft>
            </a:pPr>
            <a:r>
              <a:rPr lang="en-US" sz="2400"/>
              <a:t>Instruction in the components of a high-quality bilingual or multilingual education program.</a:t>
            </a:r>
          </a:p>
          <a:p>
            <a:pPr marL="0" indent="0">
              <a:spcBef>
                <a:spcPts val="0"/>
              </a:spcBef>
              <a:spcAft>
                <a:spcPts val="1800"/>
              </a:spcAft>
              <a:buNone/>
            </a:pPr>
            <a:r>
              <a:rPr lang="en-US" sz="2400"/>
              <a:t>Responses should reflect the principles and elements of the EL Roadmap. </a:t>
            </a:r>
          </a:p>
        </p:txBody>
      </p:sp>
      <p:sp>
        <p:nvSpPr>
          <p:cNvPr id="4" name="Slide Number Placeholder 3">
            <a:extLst>
              <a:ext uri="{FF2B5EF4-FFF2-40B4-BE49-F238E27FC236}">
                <a16:creationId xmlns:a16="http://schemas.microsoft.com/office/drawing/2014/main" id="{71B5B0AC-8CA1-2710-CB28-F888F7471900}"/>
              </a:ext>
            </a:extLst>
          </p:cNvPr>
          <p:cNvSpPr>
            <a:spLocks noGrp="1"/>
          </p:cNvSpPr>
          <p:nvPr>
            <p:ph type="sldNum" sz="quarter" idx="12"/>
          </p:nvPr>
        </p:nvSpPr>
        <p:spPr/>
        <p:txBody>
          <a:bodyPr/>
          <a:lstStyle/>
          <a:p>
            <a:fld id="{469BC29B-CD14-4172-9B93-F334EF7BA94E}" type="slidenum">
              <a:rPr lang="en-US" smtClean="0"/>
              <a:t>19</a:t>
            </a:fld>
            <a:endParaRPr lang="en-US"/>
          </a:p>
        </p:txBody>
      </p:sp>
    </p:spTree>
    <p:extLst>
      <p:ext uri="{BB962C8B-B14F-4D97-AF65-F5344CB8AC3E}">
        <p14:creationId xmlns:p14="http://schemas.microsoft.com/office/powerpoint/2010/main" val="2214770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298174"/>
            <a:ext cx="9479666" cy="935314"/>
          </a:xfrm>
        </p:spPr>
        <p:txBody>
          <a:bodyPr>
            <a:normAutofit/>
          </a:bodyPr>
          <a:lstStyle/>
          <a:p>
            <a:pPr>
              <a:lnSpc>
                <a:spcPct val="100000"/>
              </a:lnSpc>
              <a:spcAft>
                <a:spcPts val="1200"/>
              </a:spcAft>
            </a:pPr>
            <a:r>
              <a:rPr lang="en-US" sz="4000"/>
              <a:t>Housekeeping</a:t>
            </a:r>
          </a:p>
        </p:txBody>
      </p:sp>
      <p:sp>
        <p:nvSpPr>
          <p:cNvPr id="3" name="Content Placeholder 2"/>
          <p:cNvSpPr>
            <a:spLocks noGrp="1"/>
          </p:cNvSpPr>
          <p:nvPr>
            <p:ph idx="1"/>
          </p:nvPr>
        </p:nvSpPr>
        <p:spPr>
          <a:xfrm>
            <a:off x="1354239" y="1510747"/>
            <a:ext cx="9479666" cy="4666215"/>
          </a:xfrm>
        </p:spPr>
        <p:txBody>
          <a:bodyPr/>
          <a:lstStyle/>
          <a:p>
            <a:pPr>
              <a:lnSpc>
                <a:spcPct val="100000"/>
              </a:lnSpc>
              <a:spcBef>
                <a:spcPts val="0"/>
              </a:spcBef>
              <a:spcAft>
                <a:spcPts val="1800"/>
              </a:spcAft>
            </a:pPr>
            <a:r>
              <a:rPr lang="en-US" sz="2600" dirty="0"/>
              <a:t>Webinar participants have been placed on mute</a:t>
            </a:r>
          </a:p>
          <a:p>
            <a:pPr>
              <a:lnSpc>
                <a:spcPct val="100000"/>
              </a:lnSpc>
              <a:spcBef>
                <a:spcPts val="0"/>
              </a:spcBef>
              <a:spcAft>
                <a:spcPts val="1800"/>
              </a:spcAft>
            </a:pPr>
            <a:r>
              <a:rPr lang="en-US" sz="2600" dirty="0"/>
              <a:t>Question/Answer session toward the end of the webinar</a:t>
            </a:r>
          </a:p>
          <a:p>
            <a:pPr>
              <a:lnSpc>
                <a:spcPct val="100000"/>
              </a:lnSpc>
              <a:spcBef>
                <a:spcPts val="0"/>
              </a:spcBef>
              <a:spcAft>
                <a:spcPts val="1800"/>
              </a:spcAft>
            </a:pPr>
            <a:r>
              <a:rPr lang="en-US" sz="2600" dirty="0"/>
              <a:t>Presentation slides will be available on the California Department of Education (CDE) Bilingual Teacher Professional Development Program (BTPDP) Request for Applications (RFA) web page at </a:t>
            </a:r>
            <a:r>
              <a:rPr lang="en-US" sz="2600" dirty="0">
                <a:hlinkClick r:id="rId3" tooltip="BTPDP RFA Web Page"/>
              </a:rPr>
              <a:t>https://www.cde.ca.gov/fg/fo/r12/btpdp24rfa.asp</a:t>
            </a:r>
            <a:r>
              <a:rPr lang="en-US" sz="2600" dirty="0"/>
              <a:t>.</a:t>
            </a:r>
            <a:endParaRPr lang="en-US" sz="2600" dirty="0">
              <a:solidFill>
                <a:srgbClr val="FF0000"/>
              </a:solidFill>
            </a:endParaRPr>
          </a:p>
        </p:txBody>
      </p:sp>
      <p:sp>
        <p:nvSpPr>
          <p:cNvPr id="5" name="Slide Number Placeholder 4"/>
          <p:cNvSpPr>
            <a:spLocks noGrp="1"/>
          </p:cNvSpPr>
          <p:nvPr>
            <p:ph type="sldNum" sz="quarter" idx="12"/>
          </p:nvPr>
        </p:nvSpPr>
        <p:spPr/>
        <p:txBody>
          <a:bodyPr/>
          <a:lstStyle/>
          <a:p>
            <a:fld id="{469BC29B-CD14-4172-9B93-F334EF7BA94E}" type="slidenum">
              <a:rPr lang="en-US" smtClean="0"/>
              <a:t>2</a:t>
            </a:fld>
            <a:endParaRPr lang="en-US"/>
          </a:p>
        </p:txBody>
      </p:sp>
    </p:spTree>
    <p:extLst>
      <p:ext uri="{BB962C8B-B14F-4D97-AF65-F5344CB8AC3E}">
        <p14:creationId xmlns:p14="http://schemas.microsoft.com/office/powerpoint/2010/main" val="137511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036AC5-445F-908F-5F7E-A7FEFD3E56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D309BF-D298-F896-8B1E-737DA69ABF1B}"/>
              </a:ext>
            </a:extLst>
          </p:cNvPr>
          <p:cNvSpPr>
            <a:spLocks noGrp="1"/>
          </p:cNvSpPr>
          <p:nvPr>
            <p:ph type="title"/>
          </p:nvPr>
        </p:nvSpPr>
        <p:spPr/>
        <p:txBody>
          <a:bodyPr/>
          <a:lstStyle/>
          <a:p>
            <a:r>
              <a:rPr lang="en-US"/>
              <a:t>Part 3 Professional Learning Capacity (Part 3 B)</a:t>
            </a:r>
          </a:p>
        </p:txBody>
      </p:sp>
      <p:sp>
        <p:nvSpPr>
          <p:cNvPr id="3" name="Content Placeholder 2">
            <a:extLst>
              <a:ext uri="{FF2B5EF4-FFF2-40B4-BE49-F238E27FC236}">
                <a16:creationId xmlns:a16="http://schemas.microsoft.com/office/drawing/2014/main" id="{0C8E119B-BB43-DF8B-E656-230B741E45E7}"/>
              </a:ext>
            </a:extLst>
          </p:cNvPr>
          <p:cNvSpPr>
            <a:spLocks noGrp="1"/>
          </p:cNvSpPr>
          <p:nvPr>
            <p:ph idx="1"/>
          </p:nvPr>
        </p:nvSpPr>
        <p:spPr/>
        <p:txBody>
          <a:bodyPr/>
          <a:lstStyle/>
          <a:p>
            <a:pPr marL="0" indent="0">
              <a:spcBef>
                <a:spcPts val="0"/>
              </a:spcBef>
              <a:spcAft>
                <a:spcPts val="600"/>
              </a:spcAft>
              <a:buNone/>
            </a:pPr>
            <a:r>
              <a:rPr lang="en-US" sz="2400" b="1"/>
              <a:t>B. Quality Professional Learning Standards</a:t>
            </a:r>
          </a:p>
          <a:p>
            <a:pPr marL="0" indent="0">
              <a:spcBef>
                <a:spcPts val="0"/>
              </a:spcBef>
              <a:spcAft>
                <a:spcPts val="600"/>
              </a:spcAft>
              <a:buNone/>
            </a:pPr>
            <a:r>
              <a:rPr lang="en-US" sz="2400"/>
              <a:t>Describe how the proposed professional learning model will address the Quality Professional Learning Standards (QPLS): data, content and pedagogy, equity, design and structure, collaboration and shared accountability, resources, and alignment and coherence. </a:t>
            </a:r>
          </a:p>
        </p:txBody>
      </p:sp>
      <p:sp>
        <p:nvSpPr>
          <p:cNvPr id="4" name="Slide Number Placeholder 3">
            <a:extLst>
              <a:ext uri="{FF2B5EF4-FFF2-40B4-BE49-F238E27FC236}">
                <a16:creationId xmlns:a16="http://schemas.microsoft.com/office/drawing/2014/main" id="{24C933AF-E8E5-0E1F-ED4D-7239C294C1D2}"/>
              </a:ext>
            </a:extLst>
          </p:cNvPr>
          <p:cNvSpPr>
            <a:spLocks noGrp="1"/>
          </p:cNvSpPr>
          <p:nvPr>
            <p:ph type="sldNum" sz="quarter" idx="12"/>
          </p:nvPr>
        </p:nvSpPr>
        <p:spPr/>
        <p:txBody>
          <a:bodyPr/>
          <a:lstStyle/>
          <a:p>
            <a:fld id="{469BC29B-CD14-4172-9B93-F334EF7BA94E}" type="slidenum">
              <a:rPr lang="en-US" smtClean="0"/>
              <a:t>20</a:t>
            </a:fld>
            <a:endParaRPr lang="en-US"/>
          </a:p>
        </p:txBody>
      </p:sp>
    </p:spTree>
    <p:extLst>
      <p:ext uri="{BB962C8B-B14F-4D97-AF65-F5344CB8AC3E}">
        <p14:creationId xmlns:p14="http://schemas.microsoft.com/office/powerpoint/2010/main" val="1941592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DCFE3-FE55-78A0-2B40-C2234BD62FAF}"/>
              </a:ext>
            </a:extLst>
          </p:cNvPr>
          <p:cNvSpPr>
            <a:spLocks noGrp="1"/>
          </p:cNvSpPr>
          <p:nvPr>
            <p:ph type="title"/>
          </p:nvPr>
        </p:nvSpPr>
        <p:spPr/>
        <p:txBody>
          <a:bodyPr/>
          <a:lstStyle/>
          <a:p>
            <a:r>
              <a:rPr lang="en-US"/>
              <a:t>Part 4 Proposed Activities (Part 4 A) </a:t>
            </a:r>
          </a:p>
        </p:txBody>
      </p:sp>
      <p:sp>
        <p:nvSpPr>
          <p:cNvPr id="3" name="Content Placeholder 2">
            <a:extLst>
              <a:ext uri="{FF2B5EF4-FFF2-40B4-BE49-F238E27FC236}">
                <a16:creationId xmlns:a16="http://schemas.microsoft.com/office/drawing/2014/main" id="{BAAEF4AF-8770-4D44-33B5-FE3EBC4AC3FB}"/>
              </a:ext>
            </a:extLst>
          </p:cNvPr>
          <p:cNvSpPr>
            <a:spLocks noGrp="1"/>
          </p:cNvSpPr>
          <p:nvPr>
            <p:ph idx="1"/>
          </p:nvPr>
        </p:nvSpPr>
        <p:spPr/>
        <p:txBody>
          <a:bodyPr/>
          <a:lstStyle/>
          <a:p>
            <a:pPr marL="342900" marR="0" lvl="0" indent="-342900">
              <a:lnSpc>
                <a:spcPct val="100000"/>
              </a:lnSpc>
              <a:spcBef>
                <a:spcPts val="0"/>
              </a:spcBef>
              <a:spcAft>
                <a:spcPts val="1200"/>
              </a:spcAft>
              <a:buFont typeface="+mj-lt"/>
              <a:buAutoNum type="alphaUcPeriod"/>
            </a:pPr>
            <a:r>
              <a:rPr lang="en-US" sz="2400" b="1">
                <a:effectLst/>
                <a:latin typeface="Arial" panose="020B0604020202020204" pitchFamily="34" charset="0"/>
                <a:ea typeface="Arial" panose="020B0604020202020204" pitchFamily="34" charset="0"/>
              </a:rPr>
              <a:t>Summary of Proposed Activities</a:t>
            </a:r>
          </a:p>
          <a:p>
            <a:pPr marR="0" indent="0">
              <a:lnSpc>
                <a:spcPct val="100000"/>
              </a:lnSpc>
              <a:spcBef>
                <a:spcPts val="0"/>
              </a:spcBef>
              <a:spcAft>
                <a:spcPts val="1200"/>
              </a:spcAft>
              <a:buNone/>
            </a:pPr>
            <a:r>
              <a:rPr lang="en-US" sz="2400">
                <a:effectLst/>
                <a:latin typeface="Arial" panose="020B0604020202020204" pitchFamily="34" charset="0"/>
                <a:ea typeface="Arial" panose="020B0604020202020204" pitchFamily="34" charset="0"/>
              </a:rPr>
              <a:t>Articulate the applicant’s proposed activities and how they will address the goals of the BTPDP. Explain how the applicant will fully prepare teachers to obtain bilingual authorizations and how the applicant will use funds for eligible training, resources, and other activities to address the goals of the BTPDP. Proposed activities should reflect an understanding of the needs of the eligible paraprofessionals and teachers who will be served through this grant and of multilingual education and the EL Roadmap.</a:t>
            </a:r>
          </a:p>
          <a:p>
            <a:pPr marL="0" indent="0">
              <a:buNone/>
            </a:pPr>
            <a:endParaRPr lang="en-US"/>
          </a:p>
        </p:txBody>
      </p:sp>
      <p:sp>
        <p:nvSpPr>
          <p:cNvPr id="4" name="Slide Number Placeholder 3">
            <a:extLst>
              <a:ext uri="{FF2B5EF4-FFF2-40B4-BE49-F238E27FC236}">
                <a16:creationId xmlns:a16="http://schemas.microsoft.com/office/drawing/2014/main" id="{8E1EC533-46F4-1824-1ABC-32142AABDBF6}"/>
              </a:ext>
            </a:extLst>
          </p:cNvPr>
          <p:cNvSpPr>
            <a:spLocks noGrp="1"/>
          </p:cNvSpPr>
          <p:nvPr>
            <p:ph type="sldNum" sz="quarter" idx="12"/>
          </p:nvPr>
        </p:nvSpPr>
        <p:spPr/>
        <p:txBody>
          <a:bodyPr/>
          <a:lstStyle/>
          <a:p>
            <a:fld id="{469BC29B-CD14-4172-9B93-F334EF7BA94E}" type="slidenum">
              <a:rPr lang="en-US" smtClean="0"/>
              <a:t>21</a:t>
            </a:fld>
            <a:endParaRPr lang="en-US"/>
          </a:p>
        </p:txBody>
      </p:sp>
    </p:spTree>
    <p:extLst>
      <p:ext uri="{BB962C8B-B14F-4D97-AF65-F5344CB8AC3E}">
        <p14:creationId xmlns:p14="http://schemas.microsoft.com/office/powerpoint/2010/main" val="3060794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D1356-BCD2-73F9-C15E-0E8E958C94E0}"/>
              </a:ext>
            </a:extLst>
          </p:cNvPr>
          <p:cNvSpPr>
            <a:spLocks noGrp="1"/>
          </p:cNvSpPr>
          <p:nvPr>
            <p:ph type="title"/>
          </p:nvPr>
        </p:nvSpPr>
        <p:spPr/>
        <p:txBody>
          <a:bodyPr/>
          <a:lstStyle/>
          <a:p>
            <a:r>
              <a:rPr lang="en-US"/>
              <a:t>Part 4 Proposed Activities (Part 4 B)</a:t>
            </a:r>
          </a:p>
        </p:txBody>
      </p:sp>
      <p:sp>
        <p:nvSpPr>
          <p:cNvPr id="3" name="Content Placeholder 2">
            <a:extLst>
              <a:ext uri="{FF2B5EF4-FFF2-40B4-BE49-F238E27FC236}">
                <a16:creationId xmlns:a16="http://schemas.microsoft.com/office/drawing/2014/main" id="{FC9CB7CD-BA63-A92D-55AC-3789741A49B2}"/>
              </a:ext>
            </a:extLst>
          </p:cNvPr>
          <p:cNvSpPr>
            <a:spLocks noGrp="1"/>
          </p:cNvSpPr>
          <p:nvPr>
            <p:ph idx="1"/>
          </p:nvPr>
        </p:nvSpPr>
        <p:spPr/>
        <p:txBody>
          <a:bodyPr/>
          <a:lstStyle/>
          <a:p>
            <a:pPr marL="457200" marR="0" lvl="0" indent="-457200">
              <a:lnSpc>
                <a:spcPct val="100000"/>
              </a:lnSpc>
              <a:spcBef>
                <a:spcPts val="0"/>
              </a:spcBef>
              <a:spcAft>
                <a:spcPts val="1200"/>
              </a:spcAft>
              <a:buFont typeface="+mj-lt"/>
              <a:buAutoNum type="alphaUcPeriod" startAt="2"/>
            </a:pPr>
            <a:r>
              <a:rPr lang="en-US" sz="2400" b="1">
                <a:effectLst/>
                <a:latin typeface="Arial" panose="020B0604020202020204" pitchFamily="34" charset="0"/>
                <a:ea typeface="Arial" panose="020B0604020202020204" pitchFamily="34" charset="0"/>
              </a:rPr>
              <a:t>Project Staffing </a:t>
            </a:r>
          </a:p>
          <a:p>
            <a:pPr marR="0" indent="0">
              <a:lnSpc>
                <a:spcPct val="100000"/>
              </a:lnSpc>
              <a:spcBef>
                <a:spcPts val="0"/>
              </a:spcBef>
              <a:spcAft>
                <a:spcPts val="1200"/>
              </a:spcAft>
              <a:buNone/>
            </a:pPr>
            <a:r>
              <a:rPr lang="en-US" sz="2400">
                <a:effectLst/>
                <a:latin typeface="Arial" panose="020B0604020202020204" pitchFamily="34" charset="0"/>
                <a:ea typeface="Arial" panose="020B0604020202020204" pitchFamily="34" charset="0"/>
              </a:rPr>
              <a:t>Describe the bilingual staff with experience and knowledge of bilingual and multilingual education available to provide professional development programs.</a:t>
            </a:r>
          </a:p>
          <a:p>
            <a:pPr marR="0" indent="0">
              <a:lnSpc>
                <a:spcPct val="100000"/>
              </a:lnSpc>
              <a:spcBef>
                <a:spcPts val="0"/>
              </a:spcBef>
              <a:spcAft>
                <a:spcPts val="1200"/>
              </a:spcAft>
              <a:buNone/>
            </a:pPr>
            <a:r>
              <a:rPr lang="en-US" sz="2400">
                <a:effectLst/>
                <a:latin typeface="Arial" panose="020B0604020202020204" pitchFamily="34" charset="0"/>
                <a:ea typeface="Arial" panose="020B0604020202020204" pitchFamily="34" charset="0"/>
              </a:rPr>
              <a:t>Describe the management and support services necessary to efficiently and effectively use funding provided to help meet the demand for bilingual teachers.</a:t>
            </a:r>
          </a:p>
        </p:txBody>
      </p:sp>
      <p:sp>
        <p:nvSpPr>
          <p:cNvPr id="4" name="Slide Number Placeholder 3">
            <a:extLst>
              <a:ext uri="{FF2B5EF4-FFF2-40B4-BE49-F238E27FC236}">
                <a16:creationId xmlns:a16="http://schemas.microsoft.com/office/drawing/2014/main" id="{FAAB65EC-5D53-F585-EC2B-D71C884BBCD2}"/>
              </a:ext>
            </a:extLst>
          </p:cNvPr>
          <p:cNvSpPr>
            <a:spLocks noGrp="1"/>
          </p:cNvSpPr>
          <p:nvPr>
            <p:ph type="sldNum" sz="quarter" idx="12"/>
          </p:nvPr>
        </p:nvSpPr>
        <p:spPr/>
        <p:txBody>
          <a:bodyPr/>
          <a:lstStyle/>
          <a:p>
            <a:fld id="{469BC29B-CD14-4172-9B93-F334EF7BA94E}" type="slidenum">
              <a:rPr lang="en-US" smtClean="0"/>
              <a:t>22</a:t>
            </a:fld>
            <a:endParaRPr lang="en-US"/>
          </a:p>
        </p:txBody>
      </p:sp>
    </p:spTree>
    <p:extLst>
      <p:ext uri="{BB962C8B-B14F-4D97-AF65-F5344CB8AC3E}">
        <p14:creationId xmlns:p14="http://schemas.microsoft.com/office/powerpoint/2010/main" val="556187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0F29B7-1B3D-37B6-2FEE-6E8839B0D8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A1AB36-67CF-CA8A-091A-8C49901F8854}"/>
              </a:ext>
            </a:extLst>
          </p:cNvPr>
          <p:cNvSpPr>
            <a:spLocks noGrp="1"/>
          </p:cNvSpPr>
          <p:nvPr>
            <p:ph type="title"/>
          </p:nvPr>
        </p:nvSpPr>
        <p:spPr/>
        <p:txBody>
          <a:bodyPr/>
          <a:lstStyle/>
          <a:p>
            <a:r>
              <a:rPr lang="en-US"/>
              <a:t>Part 4 Proposed Activities (Part 4 C)</a:t>
            </a:r>
          </a:p>
        </p:txBody>
      </p:sp>
      <p:sp>
        <p:nvSpPr>
          <p:cNvPr id="3" name="Content Placeholder 2">
            <a:extLst>
              <a:ext uri="{FF2B5EF4-FFF2-40B4-BE49-F238E27FC236}">
                <a16:creationId xmlns:a16="http://schemas.microsoft.com/office/drawing/2014/main" id="{7A587C36-9E15-159F-A3C3-4F2DD0DA74B4}"/>
              </a:ext>
            </a:extLst>
          </p:cNvPr>
          <p:cNvSpPr>
            <a:spLocks noGrp="1"/>
          </p:cNvSpPr>
          <p:nvPr>
            <p:ph idx="1"/>
          </p:nvPr>
        </p:nvSpPr>
        <p:spPr/>
        <p:txBody>
          <a:bodyPr/>
          <a:lstStyle/>
          <a:p>
            <a:pPr marL="457200" marR="0" lvl="0" indent="-457200">
              <a:lnSpc>
                <a:spcPct val="100000"/>
              </a:lnSpc>
              <a:spcBef>
                <a:spcPts val="0"/>
              </a:spcBef>
              <a:spcAft>
                <a:spcPts val="1200"/>
              </a:spcAft>
              <a:buFont typeface="+mj-lt"/>
              <a:buAutoNum type="alphaUcPeriod" startAt="3"/>
            </a:pPr>
            <a:r>
              <a:rPr lang="en-US" sz="2400" b="1">
                <a:effectLst/>
                <a:latin typeface="Arial" panose="020B0604020202020204" pitchFamily="34" charset="0"/>
                <a:ea typeface="Arial" panose="020B0604020202020204" pitchFamily="34" charset="0"/>
              </a:rPr>
              <a:t>Current Research</a:t>
            </a:r>
          </a:p>
          <a:p>
            <a:pPr marR="0" indent="0">
              <a:lnSpc>
                <a:spcPct val="100000"/>
              </a:lnSpc>
              <a:spcBef>
                <a:spcPts val="0"/>
              </a:spcBef>
              <a:spcAft>
                <a:spcPts val="1200"/>
              </a:spcAft>
              <a:buNone/>
            </a:pPr>
            <a:r>
              <a:rPr lang="en-US" sz="2400">
                <a:effectLst/>
                <a:latin typeface="Arial" panose="020B0604020202020204" pitchFamily="34" charset="0"/>
                <a:ea typeface="Arial" panose="020B0604020202020204" pitchFamily="34" charset="0"/>
              </a:rPr>
              <a:t>Describe how the applicant will leverage current research and work related to bilingual and multilingual education and bilingual teacher education. Detail which evidence-based strategies will be utilized. </a:t>
            </a:r>
          </a:p>
        </p:txBody>
      </p:sp>
      <p:sp>
        <p:nvSpPr>
          <p:cNvPr id="4" name="Slide Number Placeholder 3">
            <a:extLst>
              <a:ext uri="{FF2B5EF4-FFF2-40B4-BE49-F238E27FC236}">
                <a16:creationId xmlns:a16="http://schemas.microsoft.com/office/drawing/2014/main" id="{8229232B-9A26-F310-2DDB-0BE0A161F677}"/>
              </a:ext>
            </a:extLst>
          </p:cNvPr>
          <p:cNvSpPr>
            <a:spLocks noGrp="1"/>
          </p:cNvSpPr>
          <p:nvPr>
            <p:ph type="sldNum" sz="quarter" idx="12"/>
          </p:nvPr>
        </p:nvSpPr>
        <p:spPr/>
        <p:txBody>
          <a:bodyPr/>
          <a:lstStyle/>
          <a:p>
            <a:fld id="{469BC29B-CD14-4172-9B93-F334EF7BA94E}" type="slidenum">
              <a:rPr lang="en-US" smtClean="0"/>
              <a:t>23</a:t>
            </a:fld>
            <a:endParaRPr lang="en-US"/>
          </a:p>
        </p:txBody>
      </p:sp>
    </p:spTree>
    <p:extLst>
      <p:ext uri="{BB962C8B-B14F-4D97-AF65-F5344CB8AC3E}">
        <p14:creationId xmlns:p14="http://schemas.microsoft.com/office/powerpoint/2010/main" val="642515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83767-A11E-DEEB-4917-B91791FC2106}"/>
              </a:ext>
            </a:extLst>
          </p:cNvPr>
          <p:cNvSpPr>
            <a:spLocks noGrp="1"/>
          </p:cNvSpPr>
          <p:nvPr>
            <p:ph type="title"/>
          </p:nvPr>
        </p:nvSpPr>
        <p:spPr/>
        <p:txBody>
          <a:bodyPr/>
          <a:lstStyle/>
          <a:p>
            <a:r>
              <a:rPr lang="en-US"/>
              <a:t>Part 4 Proposed Activities (Part 4 D)</a:t>
            </a:r>
          </a:p>
        </p:txBody>
      </p:sp>
      <p:sp>
        <p:nvSpPr>
          <p:cNvPr id="3" name="Content Placeholder 2">
            <a:extLst>
              <a:ext uri="{FF2B5EF4-FFF2-40B4-BE49-F238E27FC236}">
                <a16:creationId xmlns:a16="http://schemas.microsoft.com/office/drawing/2014/main" id="{96CDFC10-0A50-7988-528D-2A3720C4A136}"/>
              </a:ext>
            </a:extLst>
          </p:cNvPr>
          <p:cNvSpPr>
            <a:spLocks noGrp="1"/>
          </p:cNvSpPr>
          <p:nvPr>
            <p:ph idx="1"/>
          </p:nvPr>
        </p:nvSpPr>
        <p:spPr/>
        <p:txBody>
          <a:bodyPr/>
          <a:lstStyle/>
          <a:p>
            <a:pPr marL="514350" marR="0" lvl="0" indent="-514350">
              <a:lnSpc>
                <a:spcPct val="100000"/>
              </a:lnSpc>
              <a:spcBef>
                <a:spcPts val="0"/>
              </a:spcBef>
              <a:spcAft>
                <a:spcPts val="1200"/>
              </a:spcAft>
              <a:buFont typeface="+mj-lt"/>
              <a:buAutoNum type="alphaUcPeriod" startAt="4"/>
            </a:pPr>
            <a:r>
              <a:rPr lang="en-US" sz="2800" b="1">
                <a:effectLst/>
                <a:latin typeface="Arial" panose="020B0604020202020204" pitchFamily="34" charset="0"/>
                <a:ea typeface="Arial" panose="020B0604020202020204" pitchFamily="34" charset="0"/>
              </a:rPr>
              <a:t>Timeline</a:t>
            </a:r>
          </a:p>
          <a:p>
            <a:pPr marR="0" indent="0">
              <a:lnSpc>
                <a:spcPct val="100000"/>
              </a:lnSpc>
              <a:spcBef>
                <a:spcPts val="0"/>
              </a:spcBef>
              <a:spcAft>
                <a:spcPts val="1200"/>
              </a:spcAft>
              <a:buNone/>
            </a:pPr>
            <a:r>
              <a:rPr lang="en-US" sz="2800">
                <a:effectLst/>
                <a:latin typeface="Arial" panose="020B0604020202020204" pitchFamily="34" charset="0"/>
                <a:ea typeface="Arial" panose="020B0604020202020204" pitchFamily="34" charset="0"/>
              </a:rPr>
              <a:t>Provide a timeline (as an attachment) that</a:t>
            </a:r>
            <a:r>
              <a:rPr lang="en-US" sz="2800">
                <a:solidFill>
                  <a:srgbClr val="000000"/>
                </a:solidFill>
                <a:effectLst/>
                <a:latin typeface="Arial" panose="020B0604020202020204" pitchFamily="34" charset="0"/>
                <a:ea typeface="Arial" panose="020B0604020202020204" pitchFamily="34" charset="0"/>
              </a:rPr>
              <a:t> thoroughly and convincingly</a:t>
            </a:r>
            <a:r>
              <a:rPr lang="en-US" sz="2800">
                <a:effectLst/>
                <a:latin typeface="Arial" panose="020B0604020202020204" pitchFamily="34" charset="0"/>
                <a:ea typeface="Arial" panose="020B0604020202020204" pitchFamily="34" charset="0"/>
              </a:rPr>
              <a:t> illustrates the sequence of events and activities of the program that includes the person or organization responsible for each activity, the expected goal of the activity, and how the effectiveness of the activity will be measured.</a:t>
            </a:r>
          </a:p>
          <a:p>
            <a:pPr marL="0" indent="0">
              <a:buNone/>
            </a:pPr>
            <a:endParaRPr lang="en-US"/>
          </a:p>
        </p:txBody>
      </p:sp>
      <p:sp>
        <p:nvSpPr>
          <p:cNvPr id="4" name="Slide Number Placeholder 3">
            <a:extLst>
              <a:ext uri="{FF2B5EF4-FFF2-40B4-BE49-F238E27FC236}">
                <a16:creationId xmlns:a16="http://schemas.microsoft.com/office/drawing/2014/main" id="{0D8CE224-2EBE-1A1C-54B4-E7A6CD60485C}"/>
              </a:ext>
            </a:extLst>
          </p:cNvPr>
          <p:cNvSpPr>
            <a:spLocks noGrp="1"/>
          </p:cNvSpPr>
          <p:nvPr>
            <p:ph type="sldNum" sz="quarter" idx="12"/>
          </p:nvPr>
        </p:nvSpPr>
        <p:spPr/>
        <p:txBody>
          <a:bodyPr/>
          <a:lstStyle/>
          <a:p>
            <a:fld id="{469BC29B-CD14-4172-9B93-F334EF7BA94E}" type="slidenum">
              <a:rPr lang="en-US" smtClean="0"/>
              <a:t>24</a:t>
            </a:fld>
            <a:endParaRPr lang="en-US"/>
          </a:p>
        </p:txBody>
      </p:sp>
    </p:spTree>
    <p:extLst>
      <p:ext uri="{BB962C8B-B14F-4D97-AF65-F5344CB8AC3E}">
        <p14:creationId xmlns:p14="http://schemas.microsoft.com/office/powerpoint/2010/main" val="2127375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6A83A-5F41-249B-27EE-68F97F23D625}"/>
              </a:ext>
            </a:extLst>
          </p:cNvPr>
          <p:cNvSpPr>
            <a:spLocks noGrp="1"/>
          </p:cNvSpPr>
          <p:nvPr>
            <p:ph type="title"/>
          </p:nvPr>
        </p:nvSpPr>
        <p:spPr/>
        <p:txBody>
          <a:bodyPr/>
          <a:lstStyle/>
          <a:p>
            <a:r>
              <a:rPr lang="en-US"/>
              <a:t>Part 5 Sustainability</a:t>
            </a:r>
          </a:p>
        </p:txBody>
      </p:sp>
      <p:sp>
        <p:nvSpPr>
          <p:cNvPr id="3" name="Content Placeholder 2">
            <a:extLst>
              <a:ext uri="{FF2B5EF4-FFF2-40B4-BE49-F238E27FC236}">
                <a16:creationId xmlns:a16="http://schemas.microsoft.com/office/drawing/2014/main" id="{9B23EF4F-0A66-FB29-3CD5-D73F9C093859}"/>
              </a:ext>
            </a:extLst>
          </p:cNvPr>
          <p:cNvSpPr>
            <a:spLocks noGrp="1"/>
          </p:cNvSpPr>
          <p:nvPr>
            <p:ph idx="1"/>
          </p:nvPr>
        </p:nvSpPr>
        <p:spPr/>
        <p:txBody>
          <a:bodyPr/>
          <a:lstStyle/>
          <a:p>
            <a:pPr marL="0" marR="0" indent="0">
              <a:lnSpc>
                <a:spcPct val="100000"/>
              </a:lnSpc>
              <a:spcBef>
                <a:spcPts val="0"/>
              </a:spcBef>
              <a:spcAft>
                <a:spcPts val="1200"/>
              </a:spcAft>
              <a:buNone/>
            </a:pPr>
            <a:r>
              <a:rPr lang="en-US" sz="2800">
                <a:effectLst/>
                <a:latin typeface="Arial" panose="020B0604020202020204" pitchFamily="34" charset="0"/>
                <a:ea typeface="Arial" panose="020B0604020202020204" pitchFamily="34" charset="0"/>
              </a:rPr>
              <a:t>Describe how the applicant will sustain and build on the activities of the BTPDP after the conclusion of the grant, including building a pipeline for future bilingual teachers.</a:t>
            </a:r>
          </a:p>
        </p:txBody>
      </p:sp>
      <p:sp>
        <p:nvSpPr>
          <p:cNvPr id="4" name="Slide Number Placeholder 3">
            <a:extLst>
              <a:ext uri="{FF2B5EF4-FFF2-40B4-BE49-F238E27FC236}">
                <a16:creationId xmlns:a16="http://schemas.microsoft.com/office/drawing/2014/main" id="{EEB0A7E0-E8AC-3338-BF07-943EB8D4DB0E}"/>
              </a:ext>
            </a:extLst>
          </p:cNvPr>
          <p:cNvSpPr>
            <a:spLocks noGrp="1"/>
          </p:cNvSpPr>
          <p:nvPr>
            <p:ph type="sldNum" sz="quarter" idx="12"/>
          </p:nvPr>
        </p:nvSpPr>
        <p:spPr/>
        <p:txBody>
          <a:bodyPr/>
          <a:lstStyle/>
          <a:p>
            <a:fld id="{469BC29B-CD14-4172-9B93-F334EF7BA94E}" type="slidenum">
              <a:rPr lang="en-US" smtClean="0"/>
              <a:t>25</a:t>
            </a:fld>
            <a:endParaRPr lang="en-US"/>
          </a:p>
        </p:txBody>
      </p:sp>
    </p:spTree>
    <p:extLst>
      <p:ext uri="{BB962C8B-B14F-4D97-AF65-F5344CB8AC3E}">
        <p14:creationId xmlns:p14="http://schemas.microsoft.com/office/powerpoint/2010/main" val="3627214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FA6D-4C64-893E-8C1D-768D1C7116B4}"/>
              </a:ext>
            </a:extLst>
          </p:cNvPr>
          <p:cNvSpPr>
            <a:spLocks noGrp="1"/>
          </p:cNvSpPr>
          <p:nvPr>
            <p:ph type="title"/>
          </p:nvPr>
        </p:nvSpPr>
        <p:spPr/>
        <p:txBody>
          <a:bodyPr/>
          <a:lstStyle/>
          <a:p>
            <a:r>
              <a:rPr lang="en-US"/>
              <a:t>Part 6 Proposed Metrics (Part 6 A) (1)</a:t>
            </a:r>
          </a:p>
        </p:txBody>
      </p:sp>
      <p:sp>
        <p:nvSpPr>
          <p:cNvPr id="3" name="Content Placeholder 2">
            <a:extLst>
              <a:ext uri="{FF2B5EF4-FFF2-40B4-BE49-F238E27FC236}">
                <a16:creationId xmlns:a16="http://schemas.microsoft.com/office/drawing/2014/main" id="{43A5F997-EDE1-83CC-A717-2101C3984D5F}"/>
              </a:ext>
            </a:extLst>
          </p:cNvPr>
          <p:cNvSpPr>
            <a:spLocks noGrp="1"/>
          </p:cNvSpPr>
          <p:nvPr>
            <p:ph idx="1"/>
          </p:nvPr>
        </p:nvSpPr>
        <p:spPr/>
        <p:txBody>
          <a:bodyPr/>
          <a:lstStyle/>
          <a:p>
            <a:pPr marL="342900" marR="0" lvl="0" indent="-342900">
              <a:lnSpc>
                <a:spcPct val="100000"/>
              </a:lnSpc>
              <a:spcBef>
                <a:spcPts val="0"/>
              </a:spcBef>
              <a:spcAft>
                <a:spcPts val="1200"/>
              </a:spcAft>
              <a:buFont typeface="+mj-lt"/>
              <a:buAutoNum type="alphaUcPeriod"/>
            </a:pPr>
            <a:r>
              <a:rPr lang="en-US" sz="2400" u="none" strike="noStrike">
                <a:effectLst/>
                <a:latin typeface="Arial" panose="020B0604020202020204" pitchFamily="34" charset="0"/>
                <a:ea typeface="Arial" panose="020B0604020202020204" pitchFamily="34" charset="0"/>
              </a:rPr>
              <a:t>Grant recipients will be required to report to the CDE all of the following information:</a:t>
            </a:r>
          </a:p>
          <a:p>
            <a:pPr marL="457200">
              <a:lnSpc>
                <a:spcPct val="100000"/>
              </a:lnSpc>
              <a:spcBef>
                <a:spcPts val="0"/>
              </a:spcBef>
              <a:spcAft>
                <a:spcPts val="1200"/>
              </a:spcAft>
            </a:pPr>
            <a:r>
              <a:rPr lang="en-US" sz="2400">
                <a:effectLst/>
                <a:latin typeface="Arial" panose="020B0604020202020204" pitchFamily="34" charset="0"/>
                <a:ea typeface="Arial" panose="020B0604020202020204" pitchFamily="34" charset="0"/>
              </a:rPr>
              <a:t>Number of participants who were issued bilingual authorizations.</a:t>
            </a:r>
          </a:p>
          <a:p>
            <a:pPr marL="457200">
              <a:lnSpc>
                <a:spcPct val="100000"/>
              </a:lnSpc>
              <a:spcBef>
                <a:spcPts val="0"/>
              </a:spcBef>
              <a:spcAft>
                <a:spcPts val="1200"/>
              </a:spcAft>
            </a:pPr>
            <a:r>
              <a:rPr lang="en-US" sz="2400">
                <a:effectLst/>
                <a:latin typeface="Arial" panose="020B0604020202020204" pitchFamily="34" charset="0"/>
                <a:ea typeface="Arial" panose="020B0604020202020204" pitchFamily="34" charset="0"/>
              </a:rPr>
              <a:t>Number of previously authorized teachers who have participated in the program and subsequently returned to bilingual teaching assignments.</a:t>
            </a:r>
          </a:p>
          <a:p>
            <a:pPr marL="457200">
              <a:lnSpc>
                <a:spcPct val="100000"/>
              </a:lnSpc>
              <a:spcBef>
                <a:spcPts val="0"/>
              </a:spcBef>
              <a:spcAft>
                <a:spcPts val="1200"/>
              </a:spcAft>
            </a:pPr>
            <a:r>
              <a:rPr lang="en-US" sz="2400">
                <a:effectLst/>
                <a:latin typeface="Arial" panose="020B0604020202020204" pitchFamily="34" charset="0"/>
                <a:ea typeface="Arial" panose="020B0604020202020204" pitchFamily="34" charset="0"/>
              </a:rPr>
              <a:t>Number of teachers who are still working at least 50 percent of the time in a bilingual/multilingual setting.</a:t>
            </a:r>
          </a:p>
          <a:p>
            <a:pPr marL="457200">
              <a:lnSpc>
                <a:spcPct val="100000"/>
              </a:lnSpc>
              <a:spcBef>
                <a:spcPts val="0"/>
              </a:spcBef>
              <a:spcAft>
                <a:spcPts val="1200"/>
              </a:spcAft>
            </a:pPr>
            <a:r>
              <a:rPr lang="en-US" sz="2400">
                <a:solidFill>
                  <a:srgbClr val="000000"/>
                </a:solidFill>
                <a:effectLst/>
                <a:latin typeface="Arial" panose="020B0604020202020204" pitchFamily="34" charset="0"/>
                <a:ea typeface="Arial" panose="020B0604020202020204" pitchFamily="34" charset="0"/>
              </a:rPr>
              <a:t>Other data as determined by the CDE.</a:t>
            </a:r>
            <a:endParaRPr lang="en-US" sz="2400">
              <a:effectLst/>
              <a:latin typeface="Arial" panose="020B0604020202020204" pitchFamily="34" charset="0"/>
              <a:ea typeface="Arial" panose="020B0604020202020204" pitchFamily="34" charset="0"/>
            </a:endParaRPr>
          </a:p>
          <a:p>
            <a:pPr marL="0" indent="0">
              <a:buNone/>
            </a:pPr>
            <a:endParaRPr lang="en-US"/>
          </a:p>
        </p:txBody>
      </p:sp>
      <p:sp>
        <p:nvSpPr>
          <p:cNvPr id="4" name="Slide Number Placeholder 3">
            <a:extLst>
              <a:ext uri="{FF2B5EF4-FFF2-40B4-BE49-F238E27FC236}">
                <a16:creationId xmlns:a16="http://schemas.microsoft.com/office/drawing/2014/main" id="{A804FF1A-9F9A-9473-8A2E-A99863803A14}"/>
              </a:ext>
            </a:extLst>
          </p:cNvPr>
          <p:cNvSpPr>
            <a:spLocks noGrp="1"/>
          </p:cNvSpPr>
          <p:nvPr>
            <p:ph type="sldNum" sz="quarter" idx="12"/>
          </p:nvPr>
        </p:nvSpPr>
        <p:spPr/>
        <p:txBody>
          <a:bodyPr/>
          <a:lstStyle/>
          <a:p>
            <a:fld id="{469BC29B-CD14-4172-9B93-F334EF7BA94E}" type="slidenum">
              <a:rPr lang="en-US" smtClean="0"/>
              <a:t>26</a:t>
            </a:fld>
            <a:endParaRPr lang="en-US"/>
          </a:p>
        </p:txBody>
      </p:sp>
    </p:spTree>
    <p:extLst>
      <p:ext uri="{BB962C8B-B14F-4D97-AF65-F5344CB8AC3E}">
        <p14:creationId xmlns:p14="http://schemas.microsoft.com/office/powerpoint/2010/main" val="22546342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E3ECD-61A4-302A-2B8C-757D21A62C03}"/>
              </a:ext>
            </a:extLst>
          </p:cNvPr>
          <p:cNvSpPr>
            <a:spLocks noGrp="1"/>
          </p:cNvSpPr>
          <p:nvPr>
            <p:ph type="title"/>
          </p:nvPr>
        </p:nvSpPr>
        <p:spPr/>
        <p:txBody>
          <a:bodyPr/>
          <a:lstStyle/>
          <a:p>
            <a:r>
              <a:rPr lang="en-US"/>
              <a:t>Part 6 Proposed Metrics (Part 6 A) (2)</a:t>
            </a:r>
          </a:p>
        </p:txBody>
      </p:sp>
      <p:sp>
        <p:nvSpPr>
          <p:cNvPr id="3" name="Content Placeholder 2">
            <a:extLst>
              <a:ext uri="{FF2B5EF4-FFF2-40B4-BE49-F238E27FC236}">
                <a16:creationId xmlns:a16="http://schemas.microsoft.com/office/drawing/2014/main" id="{E7CDF9D2-BE8F-82F6-AFEF-EF942DFE6824}"/>
              </a:ext>
            </a:extLst>
          </p:cNvPr>
          <p:cNvSpPr>
            <a:spLocks noGrp="1"/>
          </p:cNvSpPr>
          <p:nvPr>
            <p:ph idx="1"/>
          </p:nvPr>
        </p:nvSpPr>
        <p:spPr/>
        <p:txBody>
          <a:bodyPr/>
          <a:lstStyle/>
          <a:p>
            <a:pPr marR="0" indent="0">
              <a:lnSpc>
                <a:spcPct val="100000"/>
              </a:lnSpc>
              <a:spcBef>
                <a:spcPts val="0"/>
              </a:spcBef>
              <a:spcAft>
                <a:spcPts val="1200"/>
              </a:spcAft>
              <a:buNone/>
            </a:pPr>
            <a:r>
              <a:rPr lang="en-US" sz="2400">
                <a:effectLst/>
                <a:latin typeface="Arial" panose="020B0604020202020204" pitchFamily="34" charset="0"/>
                <a:ea typeface="Arial" panose="020B0604020202020204" pitchFamily="34" charset="0"/>
              </a:rPr>
              <a:t>Describe what additional qualitative and quantitative measures the applicant will use to assess the impact of the grant program (e.g., What other types of data would you expect to see to demonstrate effective programs are achieving the BTPDP goal of meeting the demand for bilingual teachers?).</a:t>
            </a:r>
          </a:p>
          <a:p>
            <a:pPr marR="0" indent="0">
              <a:lnSpc>
                <a:spcPct val="100000"/>
              </a:lnSpc>
              <a:spcBef>
                <a:spcPts val="0"/>
              </a:spcBef>
              <a:spcAft>
                <a:spcPts val="1200"/>
              </a:spcAft>
              <a:buNone/>
            </a:pPr>
            <a:r>
              <a:rPr lang="en-US" sz="2400">
                <a:effectLst/>
                <a:latin typeface="Arial" panose="020B0604020202020204" pitchFamily="34" charset="0"/>
                <a:ea typeface="Arial" panose="020B0604020202020204" pitchFamily="34" charset="0"/>
              </a:rPr>
              <a:t>Grantees are expected to measure outcomes in areas specifically identified in their application.</a:t>
            </a:r>
            <a:endParaRPr lang="en-US"/>
          </a:p>
        </p:txBody>
      </p:sp>
      <p:sp>
        <p:nvSpPr>
          <p:cNvPr id="4" name="Slide Number Placeholder 3">
            <a:extLst>
              <a:ext uri="{FF2B5EF4-FFF2-40B4-BE49-F238E27FC236}">
                <a16:creationId xmlns:a16="http://schemas.microsoft.com/office/drawing/2014/main" id="{E6B469AE-7619-ECDB-9B7D-D0CE30EE6E34}"/>
              </a:ext>
            </a:extLst>
          </p:cNvPr>
          <p:cNvSpPr>
            <a:spLocks noGrp="1"/>
          </p:cNvSpPr>
          <p:nvPr>
            <p:ph type="sldNum" sz="quarter" idx="12"/>
          </p:nvPr>
        </p:nvSpPr>
        <p:spPr/>
        <p:txBody>
          <a:bodyPr/>
          <a:lstStyle/>
          <a:p>
            <a:fld id="{469BC29B-CD14-4172-9B93-F334EF7BA94E}" type="slidenum">
              <a:rPr lang="en-US" smtClean="0"/>
              <a:t>27</a:t>
            </a:fld>
            <a:endParaRPr lang="en-US"/>
          </a:p>
        </p:txBody>
      </p:sp>
    </p:spTree>
    <p:extLst>
      <p:ext uri="{BB962C8B-B14F-4D97-AF65-F5344CB8AC3E}">
        <p14:creationId xmlns:p14="http://schemas.microsoft.com/office/powerpoint/2010/main" val="4279541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B6CEA-7FD8-5A76-F736-1E9CE5C05690}"/>
              </a:ext>
            </a:extLst>
          </p:cNvPr>
          <p:cNvSpPr>
            <a:spLocks noGrp="1"/>
          </p:cNvSpPr>
          <p:nvPr>
            <p:ph type="title"/>
          </p:nvPr>
        </p:nvSpPr>
        <p:spPr/>
        <p:txBody>
          <a:bodyPr/>
          <a:lstStyle/>
          <a:p>
            <a:r>
              <a:rPr lang="en-US"/>
              <a:t>Part 6 Proposed Metrics (Part 6 A) (3)</a:t>
            </a:r>
          </a:p>
        </p:txBody>
      </p:sp>
      <p:sp>
        <p:nvSpPr>
          <p:cNvPr id="3" name="Content Placeholder 2">
            <a:extLst>
              <a:ext uri="{FF2B5EF4-FFF2-40B4-BE49-F238E27FC236}">
                <a16:creationId xmlns:a16="http://schemas.microsoft.com/office/drawing/2014/main" id="{F5FCC723-102E-DB2E-0464-029A6153AAEA}"/>
              </a:ext>
            </a:extLst>
          </p:cNvPr>
          <p:cNvSpPr>
            <a:spLocks noGrp="1"/>
          </p:cNvSpPr>
          <p:nvPr>
            <p:ph idx="1"/>
          </p:nvPr>
        </p:nvSpPr>
        <p:spPr/>
        <p:txBody>
          <a:bodyPr/>
          <a:lstStyle/>
          <a:p>
            <a:pPr marL="0" indent="0">
              <a:buNone/>
            </a:pPr>
            <a:r>
              <a:rPr lang="en-US" sz="2400"/>
              <a:t>Program outcomes identified in the BTPDP application can target and include, but are not limited to:</a:t>
            </a:r>
          </a:p>
          <a:p>
            <a:pPr marL="457200"/>
            <a:r>
              <a:rPr lang="en-US" sz="2400"/>
              <a:t>Number of educators served disaggregated by role (including teachers, paraprofessionals, and administrators) and demographics.</a:t>
            </a:r>
          </a:p>
          <a:p>
            <a:pPr marL="457200"/>
            <a:r>
              <a:rPr lang="en-US" sz="2400"/>
              <a:t>Hiring and retention data.</a:t>
            </a:r>
          </a:p>
          <a:p>
            <a:pPr marL="457200"/>
            <a:r>
              <a:rPr lang="en-US" sz="2400"/>
              <a:t>Multilingual program data (including number of students enrolled in multilingual programs, number of schools offering multilingual programs, and number of multilingual classrooms added as a result of participation in this program).</a:t>
            </a:r>
          </a:p>
          <a:p>
            <a:pPr marL="457200"/>
            <a:r>
              <a:rPr lang="en-US" sz="2400"/>
              <a:t>Other notable accomplishments and impact data. </a:t>
            </a:r>
          </a:p>
          <a:p>
            <a:pPr marL="0" indent="0">
              <a:buNone/>
            </a:pPr>
            <a:endParaRPr lang="en-US"/>
          </a:p>
        </p:txBody>
      </p:sp>
      <p:sp>
        <p:nvSpPr>
          <p:cNvPr id="4" name="Slide Number Placeholder 3">
            <a:extLst>
              <a:ext uri="{FF2B5EF4-FFF2-40B4-BE49-F238E27FC236}">
                <a16:creationId xmlns:a16="http://schemas.microsoft.com/office/drawing/2014/main" id="{AEBAE743-29FD-612C-8F04-1B602E7D8161}"/>
              </a:ext>
            </a:extLst>
          </p:cNvPr>
          <p:cNvSpPr>
            <a:spLocks noGrp="1"/>
          </p:cNvSpPr>
          <p:nvPr>
            <p:ph type="sldNum" sz="quarter" idx="12"/>
          </p:nvPr>
        </p:nvSpPr>
        <p:spPr/>
        <p:txBody>
          <a:bodyPr/>
          <a:lstStyle/>
          <a:p>
            <a:fld id="{469BC29B-CD14-4172-9B93-F334EF7BA94E}" type="slidenum">
              <a:rPr lang="en-US" smtClean="0"/>
              <a:t>28</a:t>
            </a:fld>
            <a:endParaRPr lang="en-US"/>
          </a:p>
        </p:txBody>
      </p:sp>
    </p:spTree>
    <p:extLst>
      <p:ext uri="{BB962C8B-B14F-4D97-AF65-F5344CB8AC3E}">
        <p14:creationId xmlns:p14="http://schemas.microsoft.com/office/powerpoint/2010/main" val="5935524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DD90D-8A1F-A114-F657-D3ADA74415A3}"/>
              </a:ext>
            </a:extLst>
          </p:cNvPr>
          <p:cNvSpPr>
            <a:spLocks noGrp="1"/>
          </p:cNvSpPr>
          <p:nvPr>
            <p:ph type="title"/>
          </p:nvPr>
        </p:nvSpPr>
        <p:spPr/>
        <p:txBody>
          <a:bodyPr/>
          <a:lstStyle/>
          <a:p>
            <a:r>
              <a:rPr lang="en-US"/>
              <a:t>Part 6 Proposed Metrics (Part 6 B–D)</a:t>
            </a:r>
          </a:p>
        </p:txBody>
      </p:sp>
      <p:sp>
        <p:nvSpPr>
          <p:cNvPr id="3" name="Content Placeholder 2">
            <a:extLst>
              <a:ext uri="{FF2B5EF4-FFF2-40B4-BE49-F238E27FC236}">
                <a16:creationId xmlns:a16="http://schemas.microsoft.com/office/drawing/2014/main" id="{0E8485BD-05D1-30EB-4DEE-0816547B94DB}"/>
              </a:ext>
            </a:extLst>
          </p:cNvPr>
          <p:cNvSpPr>
            <a:spLocks noGrp="1"/>
          </p:cNvSpPr>
          <p:nvPr>
            <p:ph idx="1"/>
          </p:nvPr>
        </p:nvSpPr>
        <p:spPr/>
        <p:txBody>
          <a:bodyPr/>
          <a:lstStyle/>
          <a:p>
            <a:pPr marL="457200" marR="0" lvl="0" indent="-457200">
              <a:lnSpc>
                <a:spcPct val="100000"/>
              </a:lnSpc>
              <a:spcBef>
                <a:spcPts val="0"/>
              </a:spcBef>
              <a:spcAft>
                <a:spcPts val="1200"/>
              </a:spcAft>
              <a:buFont typeface="+mj-lt"/>
              <a:buAutoNum type="alphaUcPeriod" startAt="2"/>
            </a:pPr>
            <a:r>
              <a:rPr lang="en-US" sz="2800" u="none" strike="noStrike">
                <a:effectLst/>
                <a:latin typeface="Arial" panose="020B0604020202020204" pitchFamily="34" charset="0"/>
                <a:ea typeface="Arial" panose="020B0604020202020204" pitchFamily="34" charset="0"/>
              </a:rPr>
              <a:t>Describe the methods that will be used to collect the outcome data.</a:t>
            </a:r>
          </a:p>
          <a:p>
            <a:pPr marL="457200" marR="0" lvl="0" indent="-457200">
              <a:lnSpc>
                <a:spcPct val="100000"/>
              </a:lnSpc>
              <a:spcBef>
                <a:spcPts val="0"/>
              </a:spcBef>
              <a:spcAft>
                <a:spcPts val="1200"/>
              </a:spcAft>
              <a:buFont typeface="+mj-lt"/>
              <a:buAutoNum type="alphaUcPeriod" startAt="2"/>
            </a:pPr>
            <a:r>
              <a:rPr lang="en-US" sz="2800" u="none" strike="noStrike">
                <a:effectLst/>
                <a:latin typeface="Arial" panose="020B0604020202020204" pitchFamily="34" charset="0"/>
                <a:ea typeface="Arial" panose="020B0604020202020204" pitchFamily="34" charset="0"/>
              </a:rPr>
              <a:t>Describe the applicant’s capacity to collect the identified outcome data. </a:t>
            </a:r>
          </a:p>
          <a:p>
            <a:pPr marL="457200" marR="0" lvl="0" indent="-457200">
              <a:lnSpc>
                <a:spcPct val="100000"/>
              </a:lnSpc>
              <a:spcBef>
                <a:spcPts val="0"/>
              </a:spcBef>
              <a:spcAft>
                <a:spcPts val="1200"/>
              </a:spcAft>
              <a:buFont typeface="+mj-lt"/>
              <a:buAutoNum type="alphaUcPeriod" startAt="2"/>
            </a:pPr>
            <a:r>
              <a:rPr lang="en-US" sz="2800" u="none" strike="noStrike">
                <a:effectLst/>
                <a:latin typeface="Arial" panose="020B0604020202020204" pitchFamily="34" charset="0"/>
                <a:ea typeface="Arial" panose="020B0604020202020204" pitchFamily="34" charset="0"/>
              </a:rPr>
              <a:t>Describe the process the applicant will use to identify areas of strength, areas requiring improvement, and recommendations for making improvement to the professional learning program.</a:t>
            </a:r>
          </a:p>
          <a:p>
            <a:pPr marL="0" indent="0">
              <a:buNone/>
            </a:pPr>
            <a:endParaRPr lang="en-US"/>
          </a:p>
        </p:txBody>
      </p:sp>
      <p:sp>
        <p:nvSpPr>
          <p:cNvPr id="4" name="Slide Number Placeholder 3">
            <a:extLst>
              <a:ext uri="{FF2B5EF4-FFF2-40B4-BE49-F238E27FC236}">
                <a16:creationId xmlns:a16="http://schemas.microsoft.com/office/drawing/2014/main" id="{7E4E84C2-EB75-16E2-8F02-328C8339A8C7}"/>
              </a:ext>
            </a:extLst>
          </p:cNvPr>
          <p:cNvSpPr>
            <a:spLocks noGrp="1"/>
          </p:cNvSpPr>
          <p:nvPr>
            <p:ph type="sldNum" sz="quarter" idx="12"/>
          </p:nvPr>
        </p:nvSpPr>
        <p:spPr/>
        <p:txBody>
          <a:bodyPr/>
          <a:lstStyle/>
          <a:p>
            <a:fld id="{469BC29B-CD14-4172-9B93-F334EF7BA94E}" type="slidenum">
              <a:rPr lang="en-US" smtClean="0"/>
              <a:t>29</a:t>
            </a:fld>
            <a:endParaRPr lang="en-US"/>
          </a:p>
        </p:txBody>
      </p:sp>
    </p:spTree>
    <p:extLst>
      <p:ext uri="{BB962C8B-B14F-4D97-AF65-F5344CB8AC3E}">
        <p14:creationId xmlns:p14="http://schemas.microsoft.com/office/powerpoint/2010/main" val="878982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0FDA-7E7E-53BF-8C3B-064D51EBCE6E}"/>
              </a:ext>
            </a:extLst>
          </p:cNvPr>
          <p:cNvSpPr>
            <a:spLocks noGrp="1"/>
          </p:cNvSpPr>
          <p:nvPr>
            <p:ph type="title"/>
          </p:nvPr>
        </p:nvSpPr>
        <p:spPr/>
        <p:txBody>
          <a:bodyPr/>
          <a:lstStyle/>
          <a:p>
            <a:r>
              <a:rPr lang="en-US"/>
              <a:t>Request for Applications</a:t>
            </a:r>
          </a:p>
        </p:txBody>
      </p:sp>
      <p:sp>
        <p:nvSpPr>
          <p:cNvPr id="3" name="Content Placeholder 2">
            <a:extLst>
              <a:ext uri="{FF2B5EF4-FFF2-40B4-BE49-F238E27FC236}">
                <a16:creationId xmlns:a16="http://schemas.microsoft.com/office/drawing/2014/main" id="{12692569-F68C-3B7C-6511-97ABF52307AE}"/>
              </a:ext>
            </a:extLst>
          </p:cNvPr>
          <p:cNvSpPr>
            <a:spLocks noGrp="1"/>
          </p:cNvSpPr>
          <p:nvPr>
            <p:ph idx="1"/>
          </p:nvPr>
        </p:nvSpPr>
        <p:spPr/>
        <p:txBody>
          <a:bodyPr/>
          <a:lstStyle/>
          <a:p>
            <a:r>
              <a:rPr lang="en-US"/>
              <a:t>Applicants must review the 2024 BTPDP RFA document before submitting an application. </a:t>
            </a:r>
          </a:p>
          <a:p>
            <a:r>
              <a:rPr lang="en-US"/>
              <a:t>Refer to the 2024 BTPDP RFA web page for the most </a:t>
            </a:r>
            <a:br>
              <a:rPr lang="en-US"/>
            </a:br>
            <a:r>
              <a:rPr lang="en-US"/>
              <a:t>up-to-date information and timeline.</a:t>
            </a:r>
          </a:p>
          <a:p>
            <a:endParaRPr lang="en-US"/>
          </a:p>
        </p:txBody>
      </p:sp>
      <p:sp>
        <p:nvSpPr>
          <p:cNvPr id="4" name="Slide Number Placeholder 3">
            <a:extLst>
              <a:ext uri="{FF2B5EF4-FFF2-40B4-BE49-F238E27FC236}">
                <a16:creationId xmlns:a16="http://schemas.microsoft.com/office/drawing/2014/main" id="{318F2220-EC41-CA10-0EC2-1C1D465B0D17}"/>
              </a:ext>
            </a:extLst>
          </p:cNvPr>
          <p:cNvSpPr>
            <a:spLocks noGrp="1"/>
          </p:cNvSpPr>
          <p:nvPr>
            <p:ph type="sldNum" sz="quarter" idx="12"/>
          </p:nvPr>
        </p:nvSpPr>
        <p:spPr/>
        <p:txBody>
          <a:bodyPr/>
          <a:lstStyle/>
          <a:p>
            <a:fld id="{469BC29B-CD14-4172-9B93-F334EF7BA94E}" type="slidenum">
              <a:rPr lang="en-US" smtClean="0"/>
              <a:t>3</a:t>
            </a:fld>
            <a:endParaRPr lang="en-US"/>
          </a:p>
        </p:txBody>
      </p:sp>
    </p:spTree>
    <p:extLst>
      <p:ext uri="{BB962C8B-B14F-4D97-AF65-F5344CB8AC3E}">
        <p14:creationId xmlns:p14="http://schemas.microsoft.com/office/powerpoint/2010/main" val="32962751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7E1C2-3C2C-EBFF-D00C-A235B6D3A5EA}"/>
              </a:ext>
            </a:extLst>
          </p:cNvPr>
          <p:cNvSpPr>
            <a:spLocks noGrp="1"/>
          </p:cNvSpPr>
          <p:nvPr>
            <p:ph type="title"/>
          </p:nvPr>
        </p:nvSpPr>
        <p:spPr/>
        <p:txBody>
          <a:bodyPr/>
          <a:lstStyle/>
          <a:p>
            <a:r>
              <a:rPr lang="en-US"/>
              <a:t>Part 7 Matching Funds or Other </a:t>
            </a:r>
            <a:br>
              <a:rPr lang="en-US"/>
            </a:br>
            <a:r>
              <a:rPr lang="en-US"/>
              <a:t>In-Kind Matching Resources</a:t>
            </a:r>
          </a:p>
        </p:txBody>
      </p:sp>
      <p:sp>
        <p:nvSpPr>
          <p:cNvPr id="3" name="Content Placeholder 2">
            <a:extLst>
              <a:ext uri="{FF2B5EF4-FFF2-40B4-BE49-F238E27FC236}">
                <a16:creationId xmlns:a16="http://schemas.microsoft.com/office/drawing/2014/main" id="{F1049A59-859C-8A37-0838-827C0099D052}"/>
              </a:ext>
            </a:extLst>
          </p:cNvPr>
          <p:cNvSpPr>
            <a:spLocks noGrp="1"/>
          </p:cNvSpPr>
          <p:nvPr>
            <p:ph idx="1"/>
          </p:nvPr>
        </p:nvSpPr>
        <p:spPr/>
        <p:txBody>
          <a:bodyPr/>
          <a:lstStyle/>
          <a:p>
            <a:pPr marL="0" indent="0">
              <a:lnSpc>
                <a:spcPct val="100000"/>
              </a:lnSpc>
              <a:buNone/>
            </a:pPr>
            <a:r>
              <a:rPr lang="en-US"/>
              <a:t>The CDE will award points to applicants that offer matching funds or other in-kind matching resources.</a:t>
            </a:r>
          </a:p>
          <a:p>
            <a:pPr marL="0" indent="0">
              <a:lnSpc>
                <a:spcPct val="100000"/>
              </a:lnSpc>
              <a:buNone/>
            </a:pPr>
            <a:r>
              <a:rPr lang="en-US"/>
              <a:t>If the applicant is offering matching funds or other in-kind matching resources, describe:</a:t>
            </a:r>
          </a:p>
          <a:p>
            <a:pPr marL="457200">
              <a:lnSpc>
                <a:spcPct val="100000"/>
              </a:lnSpc>
            </a:pPr>
            <a:r>
              <a:rPr lang="en-US"/>
              <a:t>Matching funds offered by the applicant and how they will support the professional learning program. </a:t>
            </a:r>
          </a:p>
          <a:p>
            <a:pPr marL="457200">
              <a:lnSpc>
                <a:spcPct val="100000"/>
              </a:lnSpc>
            </a:pPr>
            <a:r>
              <a:rPr lang="en-US"/>
              <a:t>Other in-kind matching resources offered by the applicant and how they will support the professional learning program.</a:t>
            </a:r>
          </a:p>
          <a:p>
            <a:pPr marL="0" indent="0">
              <a:buNone/>
            </a:pPr>
            <a:endParaRPr lang="en-US"/>
          </a:p>
        </p:txBody>
      </p:sp>
      <p:sp>
        <p:nvSpPr>
          <p:cNvPr id="4" name="Slide Number Placeholder 3">
            <a:extLst>
              <a:ext uri="{FF2B5EF4-FFF2-40B4-BE49-F238E27FC236}">
                <a16:creationId xmlns:a16="http://schemas.microsoft.com/office/drawing/2014/main" id="{5C5D8627-3C45-A450-13D3-5D1904E02482}"/>
              </a:ext>
            </a:extLst>
          </p:cNvPr>
          <p:cNvSpPr>
            <a:spLocks noGrp="1"/>
          </p:cNvSpPr>
          <p:nvPr>
            <p:ph type="sldNum" sz="quarter" idx="12"/>
          </p:nvPr>
        </p:nvSpPr>
        <p:spPr/>
        <p:txBody>
          <a:bodyPr/>
          <a:lstStyle/>
          <a:p>
            <a:fld id="{469BC29B-CD14-4172-9B93-F334EF7BA94E}" type="slidenum">
              <a:rPr lang="en-US" smtClean="0"/>
              <a:t>30</a:t>
            </a:fld>
            <a:endParaRPr lang="en-US"/>
          </a:p>
        </p:txBody>
      </p:sp>
    </p:spTree>
    <p:extLst>
      <p:ext uri="{BB962C8B-B14F-4D97-AF65-F5344CB8AC3E}">
        <p14:creationId xmlns:p14="http://schemas.microsoft.com/office/powerpoint/2010/main" val="2142025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66AC5-4F00-048F-8608-7C223B755B0A}"/>
              </a:ext>
            </a:extLst>
          </p:cNvPr>
          <p:cNvSpPr>
            <a:spLocks noGrp="1"/>
          </p:cNvSpPr>
          <p:nvPr>
            <p:ph type="title"/>
          </p:nvPr>
        </p:nvSpPr>
        <p:spPr/>
        <p:txBody>
          <a:bodyPr/>
          <a:lstStyle/>
          <a:p>
            <a:r>
              <a:rPr lang="en-US"/>
              <a:t>Budget Narrative and Funding Request (1)</a:t>
            </a:r>
          </a:p>
        </p:txBody>
      </p:sp>
      <p:sp>
        <p:nvSpPr>
          <p:cNvPr id="3" name="Content Placeholder 2">
            <a:extLst>
              <a:ext uri="{FF2B5EF4-FFF2-40B4-BE49-F238E27FC236}">
                <a16:creationId xmlns:a16="http://schemas.microsoft.com/office/drawing/2014/main" id="{0EFD6739-A1B4-6673-3522-2D6BF15F05CA}"/>
              </a:ext>
            </a:extLst>
          </p:cNvPr>
          <p:cNvSpPr>
            <a:spLocks noGrp="1"/>
          </p:cNvSpPr>
          <p:nvPr>
            <p:ph idx="1"/>
          </p:nvPr>
        </p:nvSpPr>
        <p:spPr/>
        <p:txBody>
          <a:bodyPr/>
          <a:lstStyle/>
          <a:p>
            <a:pPr marL="0" indent="0">
              <a:buNone/>
            </a:pPr>
            <a:r>
              <a:rPr lang="en-US" sz="2800">
                <a:effectLst/>
                <a:latin typeface="Arial" panose="020B0604020202020204" pitchFamily="34" charset="0"/>
                <a:ea typeface="Arial" panose="020B0604020202020204" pitchFamily="34" charset="0"/>
              </a:rPr>
              <a:t>The applicant must provide a proposed budget with thorough and detailed justification for each identified cost associated with implementing the proposed goals and activities, including why the costs are reasonable and necessary to support the proposal’s goals and activities. The budget should specifically include funds to support internal administration of the BTPDP, such as personnel, record-keeping resources, and communication. Complete only the sections of the attached budget forms necessary to align with the program’s timeline. The budget will be reviewed and scored as part of the application process.</a:t>
            </a:r>
            <a:endParaRPr lang="en-US"/>
          </a:p>
        </p:txBody>
      </p:sp>
      <p:sp>
        <p:nvSpPr>
          <p:cNvPr id="4" name="Slide Number Placeholder 3">
            <a:extLst>
              <a:ext uri="{FF2B5EF4-FFF2-40B4-BE49-F238E27FC236}">
                <a16:creationId xmlns:a16="http://schemas.microsoft.com/office/drawing/2014/main" id="{FEA82F0F-0396-9399-43ED-2BAED0D0BAC8}"/>
              </a:ext>
            </a:extLst>
          </p:cNvPr>
          <p:cNvSpPr>
            <a:spLocks noGrp="1"/>
          </p:cNvSpPr>
          <p:nvPr>
            <p:ph type="sldNum" sz="quarter" idx="12"/>
          </p:nvPr>
        </p:nvSpPr>
        <p:spPr/>
        <p:txBody>
          <a:bodyPr/>
          <a:lstStyle/>
          <a:p>
            <a:fld id="{469BC29B-CD14-4172-9B93-F334EF7BA94E}" type="slidenum">
              <a:rPr lang="en-US" smtClean="0"/>
              <a:t>31</a:t>
            </a:fld>
            <a:endParaRPr lang="en-US"/>
          </a:p>
        </p:txBody>
      </p:sp>
    </p:spTree>
    <p:extLst>
      <p:ext uri="{BB962C8B-B14F-4D97-AF65-F5344CB8AC3E}">
        <p14:creationId xmlns:p14="http://schemas.microsoft.com/office/powerpoint/2010/main" val="29900951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DC190-8184-8A84-8697-D01258D26E61}"/>
              </a:ext>
            </a:extLst>
          </p:cNvPr>
          <p:cNvSpPr>
            <a:spLocks noGrp="1"/>
          </p:cNvSpPr>
          <p:nvPr>
            <p:ph type="title"/>
          </p:nvPr>
        </p:nvSpPr>
        <p:spPr/>
        <p:txBody>
          <a:bodyPr/>
          <a:lstStyle/>
          <a:p>
            <a:r>
              <a:rPr lang="en-US"/>
              <a:t>Budget Narrative and Funding Request (2)</a:t>
            </a:r>
          </a:p>
        </p:txBody>
      </p:sp>
      <p:sp>
        <p:nvSpPr>
          <p:cNvPr id="3" name="Content Placeholder 2">
            <a:extLst>
              <a:ext uri="{FF2B5EF4-FFF2-40B4-BE49-F238E27FC236}">
                <a16:creationId xmlns:a16="http://schemas.microsoft.com/office/drawing/2014/main" id="{79329542-9077-B444-F0A7-B52A9FADFED7}"/>
              </a:ext>
            </a:extLst>
          </p:cNvPr>
          <p:cNvSpPr>
            <a:spLocks noGrp="1"/>
          </p:cNvSpPr>
          <p:nvPr>
            <p:ph idx="1"/>
          </p:nvPr>
        </p:nvSpPr>
        <p:spPr/>
        <p:txBody>
          <a:bodyPr/>
          <a:lstStyle/>
          <a:p>
            <a:pPr marL="0" indent="0">
              <a:lnSpc>
                <a:spcPct val="100000"/>
              </a:lnSpc>
              <a:buNone/>
            </a:pPr>
            <a:r>
              <a:rPr lang="en-US" sz="2400"/>
              <a:t>Provide expenditure amounts for the following areas:</a:t>
            </a:r>
          </a:p>
          <a:p>
            <a:pPr marL="457200">
              <a:lnSpc>
                <a:spcPct val="100000"/>
              </a:lnSpc>
            </a:pPr>
            <a:r>
              <a:rPr lang="en-US" sz="2400"/>
              <a:t>Internal staff compensation.</a:t>
            </a:r>
          </a:p>
          <a:p>
            <a:pPr marL="457200">
              <a:lnSpc>
                <a:spcPct val="100000"/>
              </a:lnSpc>
            </a:pPr>
            <a:r>
              <a:rPr lang="en-US" sz="2400"/>
              <a:t>Compensation for educators’ or substitute costs associated with participation at professional learning events.</a:t>
            </a:r>
          </a:p>
          <a:p>
            <a:pPr marL="457200">
              <a:lnSpc>
                <a:spcPct val="100000"/>
              </a:lnSpc>
            </a:pPr>
            <a:r>
              <a:rPr lang="en-US" sz="2400"/>
              <a:t>Supplies required to support LEAs and grant participants.</a:t>
            </a:r>
          </a:p>
          <a:p>
            <a:pPr marL="457200">
              <a:lnSpc>
                <a:spcPct val="100000"/>
              </a:lnSpc>
            </a:pPr>
            <a:r>
              <a:rPr lang="en-US" sz="2400"/>
              <a:t>Services provided by the applicant and external entities.</a:t>
            </a:r>
          </a:p>
          <a:p>
            <a:pPr marL="457200">
              <a:lnSpc>
                <a:spcPct val="100000"/>
              </a:lnSpc>
            </a:pPr>
            <a:r>
              <a:rPr lang="en-US" sz="2400"/>
              <a:t>Any travel and/or communication expenses. </a:t>
            </a:r>
          </a:p>
          <a:p>
            <a:pPr marL="457200">
              <a:lnSpc>
                <a:spcPct val="100000"/>
              </a:lnSpc>
            </a:pPr>
            <a:r>
              <a:rPr lang="en-US" sz="2400"/>
              <a:t>Indirect charges.</a:t>
            </a:r>
          </a:p>
          <a:p>
            <a:pPr marL="0" indent="0">
              <a:buNone/>
            </a:pPr>
            <a:endParaRPr lang="en-US"/>
          </a:p>
        </p:txBody>
      </p:sp>
      <p:sp>
        <p:nvSpPr>
          <p:cNvPr id="4" name="Slide Number Placeholder 3">
            <a:extLst>
              <a:ext uri="{FF2B5EF4-FFF2-40B4-BE49-F238E27FC236}">
                <a16:creationId xmlns:a16="http://schemas.microsoft.com/office/drawing/2014/main" id="{25A01313-D987-B30B-5482-65657D08FD74}"/>
              </a:ext>
            </a:extLst>
          </p:cNvPr>
          <p:cNvSpPr>
            <a:spLocks noGrp="1"/>
          </p:cNvSpPr>
          <p:nvPr>
            <p:ph type="sldNum" sz="quarter" idx="12"/>
          </p:nvPr>
        </p:nvSpPr>
        <p:spPr/>
        <p:txBody>
          <a:bodyPr/>
          <a:lstStyle/>
          <a:p>
            <a:fld id="{469BC29B-CD14-4172-9B93-F334EF7BA94E}" type="slidenum">
              <a:rPr lang="en-US" smtClean="0"/>
              <a:t>32</a:t>
            </a:fld>
            <a:endParaRPr lang="en-US"/>
          </a:p>
        </p:txBody>
      </p:sp>
    </p:spTree>
    <p:extLst>
      <p:ext uri="{BB962C8B-B14F-4D97-AF65-F5344CB8AC3E}">
        <p14:creationId xmlns:p14="http://schemas.microsoft.com/office/powerpoint/2010/main" val="22297598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56147-1836-734C-4FCE-9CF4CC260C0C}"/>
              </a:ext>
            </a:extLst>
          </p:cNvPr>
          <p:cNvSpPr>
            <a:spLocks noGrp="1"/>
          </p:cNvSpPr>
          <p:nvPr>
            <p:ph type="title"/>
          </p:nvPr>
        </p:nvSpPr>
        <p:spPr/>
        <p:txBody>
          <a:bodyPr/>
          <a:lstStyle/>
          <a:p>
            <a:r>
              <a:rPr lang="en-US"/>
              <a:t>Budget Narrative and Funding Request (3)</a:t>
            </a:r>
          </a:p>
        </p:txBody>
      </p:sp>
      <p:sp>
        <p:nvSpPr>
          <p:cNvPr id="3" name="Content Placeholder 2">
            <a:extLst>
              <a:ext uri="{FF2B5EF4-FFF2-40B4-BE49-F238E27FC236}">
                <a16:creationId xmlns:a16="http://schemas.microsoft.com/office/drawing/2014/main" id="{E25F4215-D4AE-44F3-F409-DA43A77BCCC6}"/>
              </a:ext>
            </a:extLst>
          </p:cNvPr>
          <p:cNvSpPr>
            <a:spLocks noGrp="1"/>
          </p:cNvSpPr>
          <p:nvPr>
            <p:ph idx="1"/>
          </p:nvPr>
        </p:nvSpPr>
        <p:spPr/>
        <p:txBody>
          <a:bodyPr/>
          <a:lstStyle/>
          <a:p>
            <a:pPr marL="0" marR="0" indent="0">
              <a:lnSpc>
                <a:spcPct val="100000"/>
              </a:lnSpc>
              <a:spcBef>
                <a:spcPts val="0"/>
              </a:spcBef>
              <a:spcAft>
                <a:spcPts val="1200"/>
              </a:spcAft>
              <a:buNone/>
            </a:pPr>
            <a:r>
              <a:rPr lang="en-US" sz="2400">
                <a:effectLst/>
                <a:latin typeface="Arial" panose="020B0604020202020204" pitchFamily="34" charset="0"/>
                <a:ea typeface="Arial" panose="020B0604020202020204" pitchFamily="34" charset="0"/>
              </a:rPr>
              <a:t>Applicants must use the </a:t>
            </a:r>
            <a:r>
              <a:rPr lang="en-US" sz="2400">
                <a:latin typeface="Arial" panose="020B0604020202020204" pitchFamily="34" charset="0"/>
              </a:rPr>
              <a:t>BTPDP Budget Template </a:t>
            </a:r>
            <a:r>
              <a:rPr lang="en-US" sz="2400">
                <a:effectLst/>
                <a:latin typeface="Arial" panose="020B0604020202020204" pitchFamily="34" charset="0"/>
                <a:ea typeface="Arial" panose="020B0604020202020204" pitchFamily="34" charset="0"/>
              </a:rPr>
              <a:t>available on the CDE BTPDP 2024 RFA web page. The Proposed Budget must include a detailed budget narrative (description) for each line item included in the grant period. The narrative should include how the proposed costs are necessary and reasonable in terms of grant activities, benefits to participants, and grant outcomes. Provide sufficient detail and a breakdown/calculation that justifies each line item. Group line items by the Object Code series and provide lines for Object Code totals. The Proposed Budget Summary should provide totals for each Object Code and should align with the Proposed Budget Narrative. </a:t>
            </a:r>
          </a:p>
        </p:txBody>
      </p:sp>
      <p:sp>
        <p:nvSpPr>
          <p:cNvPr id="4" name="Slide Number Placeholder 3">
            <a:extLst>
              <a:ext uri="{FF2B5EF4-FFF2-40B4-BE49-F238E27FC236}">
                <a16:creationId xmlns:a16="http://schemas.microsoft.com/office/drawing/2014/main" id="{39430056-89F4-7A27-0DCB-1CCD3307D93B}"/>
              </a:ext>
            </a:extLst>
          </p:cNvPr>
          <p:cNvSpPr>
            <a:spLocks noGrp="1"/>
          </p:cNvSpPr>
          <p:nvPr>
            <p:ph type="sldNum" sz="quarter" idx="12"/>
          </p:nvPr>
        </p:nvSpPr>
        <p:spPr/>
        <p:txBody>
          <a:bodyPr/>
          <a:lstStyle/>
          <a:p>
            <a:fld id="{469BC29B-CD14-4172-9B93-F334EF7BA94E}" type="slidenum">
              <a:rPr lang="en-US" smtClean="0"/>
              <a:t>33</a:t>
            </a:fld>
            <a:endParaRPr lang="en-US"/>
          </a:p>
        </p:txBody>
      </p:sp>
    </p:spTree>
    <p:extLst>
      <p:ext uri="{BB962C8B-B14F-4D97-AF65-F5344CB8AC3E}">
        <p14:creationId xmlns:p14="http://schemas.microsoft.com/office/powerpoint/2010/main" val="12828284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FBBB9-6694-DD57-0B39-5D0418BFD031}"/>
              </a:ext>
            </a:extLst>
          </p:cNvPr>
          <p:cNvSpPr>
            <a:spLocks noGrp="1"/>
          </p:cNvSpPr>
          <p:nvPr>
            <p:ph type="title"/>
          </p:nvPr>
        </p:nvSpPr>
        <p:spPr/>
        <p:txBody>
          <a:bodyPr/>
          <a:lstStyle/>
          <a:p>
            <a:r>
              <a:rPr lang="en-US"/>
              <a:t>Budget Narrative and Funding Request (4)</a:t>
            </a:r>
          </a:p>
        </p:txBody>
      </p:sp>
      <p:sp>
        <p:nvSpPr>
          <p:cNvPr id="3" name="Content Placeholder 2">
            <a:extLst>
              <a:ext uri="{FF2B5EF4-FFF2-40B4-BE49-F238E27FC236}">
                <a16:creationId xmlns:a16="http://schemas.microsoft.com/office/drawing/2014/main" id="{154886BD-D199-6847-6D82-292BE2E346F2}"/>
              </a:ext>
            </a:extLst>
          </p:cNvPr>
          <p:cNvSpPr>
            <a:spLocks noGrp="1"/>
          </p:cNvSpPr>
          <p:nvPr>
            <p:ph idx="1"/>
          </p:nvPr>
        </p:nvSpPr>
        <p:spPr/>
        <p:txBody>
          <a:bodyPr/>
          <a:lstStyle/>
          <a:p>
            <a:pPr marL="0" marR="0" indent="0">
              <a:lnSpc>
                <a:spcPct val="100000"/>
              </a:lnSpc>
              <a:spcBef>
                <a:spcPts val="0"/>
              </a:spcBef>
              <a:spcAft>
                <a:spcPts val="1200"/>
              </a:spcAft>
              <a:buNone/>
            </a:pPr>
            <a:r>
              <a:rPr lang="en-US" sz="2800">
                <a:effectLst/>
                <a:latin typeface="Arial" panose="020B0604020202020204" pitchFamily="34" charset="0"/>
                <a:ea typeface="Arial" panose="020B0604020202020204" pitchFamily="34" charset="0"/>
              </a:rPr>
              <a:t>The BTPDP Proposed Budget must be submitted as an Excel file through the online portal as an attachment to the application. Please see the attachment instructions in Appendix</a:t>
            </a:r>
            <a:r>
              <a:rPr lang="en-US" sz="2800">
                <a:solidFill>
                  <a:srgbClr val="FF0000"/>
                </a:solidFill>
                <a:effectLst/>
                <a:latin typeface="Arial" panose="020B0604020202020204" pitchFamily="34" charset="0"/>
                <a:ea typeface="Arial" panose="020B0604020202020204" pitchFamily="34" charset="0"/>
              </a:rPr>
              <a:t> </a:t>
            </a:r>
            <a:r>
              <a:rPr lang="en-US" sz="2800">
                <a:effectLst/>
                <a:latin typeface="Arial" panose="020B0604020202020204" pitchFamily="34" charset="0"/>
                <a:ea typeface="Arial" panose="020B0604020202020204" pitchFamily="34" charset="0"/>
              </a:rPr>
              <a:t>B: Online Application Instructions.</a:t>
            </a:r>
          </a:p>
          <a:p>
            <a:pPr marL="0" indent="0">
              <a:buNone/>
            </a:pPr>
            <a:endParaRPr lang="en-US"/>
          </a:p>
        </p:txBody>
      </p:sp>
      <p:sp>
        <p:nvSpPr>
          <p:cNvPr id="4" name="Slide Number Placeholder 3">
            <a:extLst>
              <a:ext uri="{FF2B5EF4-FFF2-40B4-BE49-F238E27FC236}">
                <a16:creationId xmlns:a16="http://schemas.microsoft.com/office/drawing/2014/main" id="{AD880FC5-56B2-02F6-642F-45C47777BD87}"/>
              </a:ext>
            </a:extLst>
          </p:cNvPr>
          <p:cNvSpPr>
            <a:spLocks noGrp="1"/>
          </p:cNvSpPr>
          <p:nvPr>
            <p:ph type="sldNum" sz="quarter" idx="12"/>
          </p:nvPr>
        </p:nvSpPr>
        <p:spPr/>
        <p:txBody>
          <a:bodyPr/>
          <a:lstStyle/>
          <a:p>
            <a:fld id="{469BC29B-CD14-4172-9B93-F334EF7BA94E}" type="slidenum">
              <a:rPr lang="en-US" smtClean="0"/>
              <a:t>34</a:t>
            </a:fld>
            <a:endParaRPr lang="en-US"/>
          </a:p>
        </p:txBody>
      </p:sp>
    </p:spTree>
    <p:extLst>
      <p:ext uri="{BB962C8B-B14F-4D97-AF65-F5344CB8AC3E}">
        <p14:creationId xmlns:p14="http://schemas.microsoft.com/office/powerpoint/2010/main" val="2062603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Application Maximum Point Values</a:t>
            </a:r>
          </a:p>
        </p:txBody>
      </p:sp>
      <p:sp>
        <p:nvSpPr>
          <p:cNvPr id="5" name="Slide Number Placeholder 4"/>
          <p:cNvSpPr>
            <a:spLocks noGrp="1"/>
          </p:cNvSpPr>
          <p:nvPr>
            <p:ph type="sldNum" sz="quarter" idx="12"/>
          </p:nvPr>
        </p:nvSpPr>
        <p:spPr/>
        <p:txBody>
          <a:bodyPr/>
          <a:lstStyle/>
          <a:p>
            <a:fld id="{469BC29B-CD14-4172-9B93-F334EF7BA94E}" type="slidenum">
              <a:rPr lang="en-US" smtClean="0"/>
              <a:t>35</a:t>
            </a:fld>
            <a:endParaRPr lang="en-US"/>
          </a:p>
        </p:txBody>
      </p:sp>
      <p:graphicFrame>
        <p:nvGraphicFramePr>
          <p:cNvPr id="6" name="Content Placeholder 5">
            <a:extLst>
              <a:ext uri="{FF2B5EF4-FFF2-40B4-BE49-F238E27FC236}">
                <a16:creationId xmlns:a16="http://schemas.microsoft.com/office/drawing/2014/main" id="{3A0A7406-411D-883A-D083-37704ACBF13A}"/>
              </a:ext>
            </a:extLst>
          </p:cNvPr>
          <p:cNvGraphicFramePr>
            <a:graphicFrameLocks noGrp="1"/>
          </p:cNvGraphicFramePr>
          <p:nvPr>
            <p:ph idx="1"/>
            <p:extLst>
              <p:ext uri="{D42A27DB-BD31-4B8C-83A1-F6EECF244321}">
                <p14:modId xmlns:p14="http://schemas.microsoft.com/office/powerpoint/2010/main" val="903085882"/>
              </p:ext>
            </p:extLst>
          </p:nvPr>
        </p:nvGraphicFramePr>
        <p:xfrm>
          <a:off x="1557353" y="1507706"/>
          <a:ext cx="9073438" cy="4848644"/>
        </p:xfrm>
        <a:graphic>
          <a:graphicData uri="http://schemas.openxmlformats.org/drawingml/2006/table">
            <a:tbl>
              <a:tblPr firstRow="1" firstCol="1" bandRow="1">
                <a:tableStyleId>{21E4AEA4-8DFA-4A89-87EB-49C32662AFE0}</a:tableStyleId>
              </a:tblPr>
              <a:tblGrid>
                <a:gridCol w="1336207">
                  <a:extLst>
                    <a:ext uri="{9D8B030D-6E8A-4147-A177-3AD203B41FA5}">
                      <a16:colId xmlns:a16="http://schemas.microsoft.com/office/drawing/2014/main" val="90932758"/>
                    </a:ext>
                  </a:extLst>
                </a:gridCol>
                <a:gridCol w="6101862">
                  <a:extLst>
                    <a:ext uri="{9D8B030D-6E8A-4147-A177-3AD203B41FA5}">
                      <a16:colId xmlns:a16="http://schemas.microsoft.com/office/drawing/2014/main" val="152067962"/>
                    </a:ext>
                  </a:extLst>
                </a:gridCol>
                <a:gridCol w="1635369">
                  <a:extLst>
                    <a:ext uri="{9D8B030D-6E8A-4147-A177-3AD203B41FA5}">
                      <a16:colId xmlns:a16="http://schemas.microsoft.com/office/drawing/2014/main" val="3858456161"/>
                    </a:ext>
                  </a:extLst>
                </a:gridCol>
              </a:tblGrid>
              <a:tr h="372246">
                <a:tc>
                  <a:txBody>
                    <a:bodyPr/>
                    <a:lstStyle/>
                    <a:p>
                      <a:pPr marL="0" marR="0">
                        <a:lnSpc>
                          <a:spcPct val="115000"/>
                        </a:lnSpc>
                        <a:spcBef>
                          <a:spcPts val="0"/>
                        </a:spcBef>
                        <a:spcAft>
                          <a:spcPts val="600"/>
                        </a:spcAft>
                      </a:pPr>
                      <a:r>
                        <a:rPr lang="en-US" sz="2400">
                          <a:effectLst/>
                        </a:rPr>
                        <a:t>Section</a:t>
                      </a:r>
                      <a:endParaRPr lang="en-US" sz="2400">
                        <a:effectLst/>
                        <a:latin typeface="Arial" panose="020B0604020202020204" pitchFamily="34"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a:effectLst/>
                        </a:rPr>
                        <a:t>Description</a:t>
                      </a:r>
                      <a:endParaRPr lang="en-US" sz="2400">
                        <a:effectLst/>
                        <a:latin typeface="Arial" panose="020B0604020202020204" pitchFamily="34"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a:effectLst/>
                        </a:rPr>
                        <a:t>Points</a:t>
                      </a:r>
                      <a:endParaRPr lang="en-US" sz="240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3734954112"/>
                  </a:ext>
                </a:extLst>
              </a:tr>
              <a:tr h="457300">
                <a:tc>
                  <a:txBody>
                    <a:bodyPr/>
                    <a:lstStyle/>
                    <a:p>
                      <a:pPr marL="0" marR="0">
                        <a:lnSpc>
                          <a:spcPct val="115000"/>
                        </a:lnSpc>
                        <a:spcBef>
                          <a:spcPts val="600"/>
                        </a:spcBef>
                        <a:spcAft>
                          <a:spcPts val="600"/>
                        </a:spcAft>
                      </a:pPr>
                      <a:r>
                        <a:rPr lang="en-US" sz="2400">
                          <a:effectLst/>
                        </a:rPr>
                        <a:t>Part 1</a:t>
                      </a:r>
                      <a:endParaRPr lang="en-US" sz="2400">
                        <a:effectLst/>
                        <a:latin typeface="Arial" panose="020B0604020202020204" pitchFamily="34" charset="0"/>
                        <a:ea typeface="Arial" panose="020B0604020202020204" pitchFamily="34" charset="0"/>
                      </a:endParaRPr>
                    </a:p>
                  </a:txBody>
                  <a:tcPr marL="68580" marR="68580" marT="0" marB="0"/>
                </a:tc>
                <a:tc>
                  <a:txBody>
                    <a:bodyPr/>
                    <a:lstStyle/>
                    <a:p>
                      <a:pPr marL="0" marR="0">
                        <a:lnSpc>
                          <a:spcPct val="115000"/>
                        </a:lnSpc>
                        <a:spcBef>
                          <a:spcPts val="600"/>
                        </a:spcBef>
                        <a:spcAft>
                          <a:spcPts val="600"/>
                        </a:spcAft>
                      </a:pPr>
                      <a:r>
                        <a:rPr lang="en-US" sz="2400">
                          <a:effectLst/>
                        </a:rPr>
                        <a:t>Executive Summary</a:t>
                      </a:r>
                      <a:endParaRPr lang="en-US" sz="2400">
                        <a:effectLst/>
                        <a:latin typeface="Arial" panose="020B0604020202020204" pitchFamily="34" charset="0"/>
                        <a:ea typeface="Arial" panose="020B0604020202020204" pitchFamily="34" charset="0"/>
                      </a:endParaRPr>
                    </a:p>
                  </a:txBody>
                  <a:tcPr marL="68580" marR="68580" marT="0" marB="0"/>
                </a:tc>
                <a:tc>
                  <a:txBody>
                    <a:bodyPr/>
                    <a:lstStyle/>
                    <a:p>
                      <a:pPr marL="0" marR="0" algn="ctr">
                        <a:lnSpc>
                          <a:spcPct val="115000"/>
                        </a:lnSpc>
                        <a:spcBef>
                          <a:spcPts val="600"/>
                        </a:spcBef>
                        <a:spcAft>
                          <a:spcPts val="600"/>
                        </a:spcAft>
                      </a:pPr>
                      <a:r>
                        <a:rPr lang="en-US" sz="2400">
                          <a:effectLst/>
                        </a:rPr>
                        <a:t>4</a:t>
                      </a:r>
                      <a:endParaRPr lang="en-US" sz="240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2732631376"/>
                  </a:ext>
                </a:extLst>
              </a:tr>
              <a:tr h="457300">
                <a:tc>
                  <a:txBody>
                    <a:bodyPr/>
                    <a:lstStyle/>
                    <a:p>
                      <a:pPr marL="0" marR="0">
                        <a:lnSpc>
                          <a:spcPct val="115000"/>
                        </a:lnSpc>
                        <a:spcBef>
                          <a:spcPts val="600"/>
                        </a:spcBef>
                        <a:spcAft>
                          <a:spcPts val="600"/>
                        </a:spcAft>
                      </a:pPr>
                      <a:r>
                        <a:rPr lang="en-US" sz="2400">
                          <a:effectLst/>
                        </a:rPr>
                        <a:t>Part 2</a:t>
                      </a:r>
                      <a:endParaRPr lang="en-US" sz="2400">
                        <a:effectLst/>
                        <a:latin typeface="Arial" panose="020B0604020202020204" pitchFamily="34" charset="0"/>
                        <a:ea typeface="Arial" panose="020B0604020202020204" pitchFamily="34" charset="0"/>
                      </a:endParaRPr>
                    </a:p>
                  </a:txBody>
                  <a:tcPr marL="68580" marR="68580" marT="0" marB="0"/>
                </a:tc>
                <a:tc>
                  <a:txBody>
                    <a:bodyPr/>
                    <a:lstStyle/>
                    <a:p>
                      <a:pPr marL="0" marR="0">
                        <a:lnSpc>
                          <a:spcPct val="115000"/>
                        </a:lnSpc>
                        <a:spcBef>
                          <a:spcPts val="600"/>
                        </a:spcBef>
                        <a:spcAft>
                          <a:spcPts val="600"/>
                        </a:spcAft>
                      </a:pPr>
                      <a:r>
                        <a:rPr lang="en-US" sz="2400">
                          <a:effectLst/>
                        </a:rPr>
                        <a:t>Theory of Action</a:t>
                      </a:r>
                      <a:endParaRPr lang="en-US" sz="2400">
                        <a:effectLst/>
                        <a:latin typeface="Arial" panose="020B0604020202020204" pitchFamily="34" charset="0"/>
                        <a:ea typeface="Arial" panose="020B0604020202020204" pitchFamily="34" charset="0"/>
                      </a:endParaRPr>
                    </a:p>
                  </a:txBody>
                  <a:tcPr marL="68580" marR="68580" marT="0" marB="0"/>
                </a:tc>
                <a:tc>
                  <a:txBody>
                    <a:bodyPr/>
                    <a:lstStyle/>
                    <a:p>
                      <a:pPr marL="0" marR="0" algn="ctr">
                        <a:lnSpc>
                          <a:spcPct val="115000"/>
                        </a:lnSpc>
                        <a:spcBef>
                          <a:spcPts val="600"/>
                        </a:spcBef>
                        <a:spcAft>
                          <a:spcPts val="600"/>
                        </a:spcAft>
                      </a:pPr>
                      <a:r>
                        <a:rPr lang="en-US" sz="2400">
                          <a:effectLst/>
                        </a:rPr>
                        <a:t>12</a:t>
                      </a:r>
                      <a:endParaRPr lang="en-US" sz="240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1303777759"/>
                  </a:ext>
                </a:extLst>
              </a:tr>
              <a:tr h="457300">
                <a:tc>
                  <a:txBody>
                    <a:bodyPr/>
                    <a:lstStyle/>
                    <a:p>
                      <a:pPr marL="0" marR="0">
                        <a:lnSpc>
                          <a:spcPct val="115000"/>
                        </a:lnSpc>
                        <a:spcBef>
                          <a:spcPts val="600"/>
                        </a:spcBef>
                        <a:spcAft>
                          <a:spcPts val="600"/>
                        </a:spcAft>
                      </a:pPr>
                      <a:r>
                        <a:rPr lang="en-US" sz="2400">
                          <a:effectLst/>
                        </a:rPr>
                        <a:t>Part 3</a:t>
                      </a:r>
                      <a:endParaRPr lang="en-US" sz="2400">
                        <a:effectLst/>
                        <a:latin typeface="Arial" panose="020B0604020202020204" pitchFamily="34" charset="0"/>
                        <a:ea typeface="Arial" panose="020B0604020202020204" pitchFamily="34" charset="0"/>
                      </a:endParaRPr>
                    </a:p>
                  </a:txBody>
                  <a:tcPr marL="68580" marR="68580" marT="0" marB="0"/>
                </a:tc>
                <a:tc>
                  <a:txBody>
                    <a:bodyPr/>
                    <a:lstStyle/>
                    <a:p>
                      <a:pPr marL="0" marR="0">
                        <a:lnSpc>
                          <a:spcPct val="115000"/>
                        </a:lnSpc>
                        <a:spcBef>
                          <a:spcPts val="600"/>
                        </a:spcBef>
                        <a:spcAft>
                          <a:spcPts val="600"/>
                        </a:spcAft>
                        <a:tabLst>
                          <a:tab pos="1143000" algn="l"/>
                        </a:tabLst>
                      </a:pPr>
                      <a:r>
                        <a:rPr lang="en-US" sz="2400">
                          <a:effectLst/>
                        </a:rPr>
                        <a:t>Professional Learning Capacity</a:t>
                      </a:r>
                      <a:endParaRPr lang="en-US" sz="2400">
                        <a:effectLst/>
                        <a:latin typeface="Arial" panose="020B0604020202020204" pitchFamily="34" charset="0"/>
                        <a:ea typeface="Arial" panose="020B0604020202020204" pitchFamily="34" charset="0"/>
                      </a:endParaRPr>
                    </a:p>
                  </a:txBody>
                  <a:tcPr marL="68580" marR="68580" marT="0" marB="0"/>
                </a:tc>
                <a:tc>
                  <a:txBody>
                    <a:bodyPr/>
                    <a:lstStyle/>
                    <a:p>
                      <a:pPr marL="0" marR="0" algn="ctr">
                        <a:lnSpc>
                          <a:spcPct val="115000"/>
                        </a:lnSpc>
                        <a:spcBef>
                          <a:spcPts val="600"/>
                        </a:spcBef>
                        <a:spcAft>
                          <a:spcPts val="600"/>
                        </a:spcAft>
                      </a:pPr>
                      <a:r>
                        <a:rPr lang="en-US" sz="2400">
                          <a:effectLst/>
                        </a:rPr>
                        <a:t>8</a:t>
                      </a:r>
                      <a:endParaRPr lang="en-US" sz="240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4106494745"/>
                  </a:ext>
                </a:extLst>
              </a:tr>
              <a:tr h="457300">
                <a:tc>
                  <a:txBody>
                    <a:bodyPr/>
                    <a:lstStyle/>
                    <a:p>
                      <a:pPr marL="0" marR="0">
                        <a:lnSpc>
                          <a:spcPct val="115000"/>
                        </a:lnSpc>
                        <a:spcBef>
                          <a:spcPts val="600"/>
                        </a:spcBef>
                        <a:spcAft>
                          <a:spcPts val="600"/>
                        </a:spcAft>
                      </a:pPr>
                      <a:r>
                        <a:rPr lang="en-US" sz="2400">
                          <a:effectLst/>
                        </a:rPr>
                        <a:t>Part 4</a:t>
                      </a:r>
                      <a:endParaRPr lang="en-US" sz="2400">
                        <a:effectLst/>
                        <a:latin typeface="Arial" panose="020B0604020202020204" pitchFamily="34" charset="0"/>
                        <a:ea typeface="Arial" panose="020B0604020202020204" pitchFamily="34" charset="0"/>
                      </a:endParaRPr>
                    </a:p>
                  </a:txBody>
                  <a:tcPr marL="68580" marR="68580" marT="0" marB="0"/>
                </a:tc>
                <a:tc>
                  <a:txBody>
                    <a:bodyPr/>
                    <a:lstStyle/>
                    <a:p>
                      <a:pPr marL="0" marR="0">
                        <a:lnSpc>
                          <a:spcPct val="115000"/>
                        </a:lnSpc>
                        <a:spcBef>
                          <a:spcPts val="600"/>
                        </a:spcBef>
                        <a:spcAft>
                          <a:spcPts val="600"/>
                        </a:spcAft>
                      </a:pPr>
                      <a:r>
                        <a:rPr lang="en-US" sz="2400">
                          <a:effectLst/>
                        </a:rPr>
                        <a:t>Proposed Activities (including timeline)</a:t>
                      </a:r>
                      <a:endParaRPr lang="en-US" sz="2400">
                        <a:effectLst/>
                        <a:latin typeface="Arial" panose="020B0604020202020204" pitchFamily="34" charset="0"/>
                        <a:ea typeface="Arial" panose="020B0604020202020204" pitchFamily="34" charset="0"/>
                      </a:endParaRPr>
                    </a:p>
                  </a:txBody>
                  <a:tcPr marL="68580" marR="68580" marT="0" marB="0"/>
                </a:tc>
                <a:tc>
                  <a:txBody>
                    <a:bodyPr/>
                    <a:lstStyle/>
                    <a:p>
                      <a:pPr marL="0" marR="0" algn="ctr">
                        <a:lnSpc>
                          <a:spcPct val="115000"/>
                        </a:lnSpc>
                        <a:spcBef>
                          <a:spcPts val="600"/>
                        </a:spcBef>
                        <a:spcAft>
                          <a:spcPts val="600"/>
                        </a:spcAft>
                      </a:pPr>
                      <a:r>
                        <a:rPr lang="en-US" sz="2400">
                          <a:effectLst/>
                        </a:rPr>
                        <a:t>24</a:t>
                      </a:r>
                      <a:endParaRPr lang="en-US" sz="240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1742322752"/>
                  </a:ext>
                </a:extLst>
              </a:tr>
              <a:tr h="457300">
                <a:tc>
                  <a:txBody>
                    <a:bodyPr/>
                    <a:lstStyle/>
                    <a:p>
                      <a:pPr marL="0" marR="0">
                        <a:lnSpc>
                          <a:spcPct val="115000"/>
                        </a:lnSpc>
                        <a:spcBef>
                          <a:spcPts val="600"/>
                        </a:spcBef>
                        <a:spcAft>
                          <a:spcPts val="600"/>
                        </a:spcAft>
                      </a:pPr>
                      <a:r>
                        <a:rPr lang="en-US" sz="2400">
                          <a:effectLst/>
                        </a:rPr>
                        <a:t>Part 5</a:t>
                      </a:r>
                      <a:endParaRPr lang="en-US" sz="2400">
                        <a:effectLst/>
                        <a:latin typeface="Arial" panose="020B0604020202020204" pitchFamily="34" charset="0"/>
                        <a:ea typeface="Arial" panose="020B0604020202020204" pitchFamily="34" charset="0"/>
                      </a:endParaRPr>
                    </a:p>
                  </a:txBody>
                  <a:tcPr marL="68580" marR="68580" marT="0" marB="0"/>
                </a:tc>
                <a:tc>
                  <a:txBody>
                    <a:bodyPr/>
                    <a:lstStyle/>
                    <a:p>
                      <a:pPr marL="0" marR="0">
                        <a:lnSpc>
                          <a:spcPct val="115000"/>
                        </a:lnSpc>
                        <a:spcBef>
                          <a:spcPts val="600"/>
                        </a:spcBef>
                        <a:spcAft>
                          <a:spcPts val="600"/>
                        </a:spcAft>
                      </a:pPr>
                      <a:r>
                        <a:rPr lang="en-US" sz="2400">
                          <a:effectLst/>
                        </a:rPr>
                        <a:t>Sustainability</a:t>
                      </a:r>
                      <a:endParaRPr lang="en-US" sz="2400">
                        <a:effectLst/>
                        <a:latin typeface="Arial" panose="020B0604020202020204" pitchFamily="34" charset="0"/>
                        <a:ea typeface="Arial" panose="020B0604020202020204" pitchFamily="34" charset="0"/>
                      </a:endParaRPr>
                    </a:p>
                  </a:txBody>
                  <a:tcPr marL="68580" marR="68580" marT="0" marB="0"/>
                </a:tc>
                <a:tc>
                  <a:txBody>
                    <a:bodyPr/>
                    <a:lstStyle/>
                    <a:p>
                      <a:pPr marL="0" marR="0" algn="ctr">
                        <a:lnSpc>
                          <a:spcPct val="115000"/>
                        </a:lnSpc>
                        <a:spcBef>
                          <a:spcPts val="600"/>
                        </a:spcBef>
                        <a:spcAft>
                          <a:spcPts val="600"/>
                        </a:spcAft>
                      </a:pPr>
                      <a:r>
                        <a:rPr lang="en-US" sz="2400">
                          <a:effectLst/>
                        </a:rPr>
                        <a:t>4</a:t>
                      </a:r>
                      <a:endParaRPr lang="en-US" sz="240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881486354"/>
                  </a:ext>
                </a:extLst>
              </a:tr>
              <a:tr h="457300">
                <a:tc>
                  <a:txBody>
                    <a:bodyPr/>
                    <a:lstStyle/>
                    <a:p>
                      <a:pPr marL="0" marR="0">
                        <a:lnSpc>
                          <a:spcPct val="115000"/>
                        </a:lnSpc>
                        <a:spcBef>
                          <a:spcPts val="600"/>
                        </a:spcBef>
                        <a:spcAft>
                          <a:spcPts val="600"/>
                        </a:spcAft>
                      </a:pPr>
                      <a:r>
                        <a:rPr lang="en-US" sz="2400">
                          <a:effectLst/>
                        </a:rPr>
                        <a:t>Part 6</a:t>
                      </a:r>
                      <a:endParaRPr lang="en-US" sz="2400">
                        <a:effectLst/>
                        <a:latin typeface="Arial" panose="020B0604020202020204" pitchFamily="34" charset="0"/>
                        <a:ea typeface="Arial" panose="020B0604020202020204" pitchFamily="34" charset="0"/>
                      </a:endParaRPr>
                    </a:p>
                  </a:txBody>
                  <a:tcPr marL="68580" marR="68580" marT="0" marB="0"/>
                </a:tc>
                <a:tc>
                  <a:txBody>
                    <a:bodyPr/>
                    <a:lstStyle/>
                    <a:p>
                      <a:pPr marL="0" marR="0">
                        <a:lnSpc>
                          <a:spcPct val="115000"/>
                        </a:lnSpc>
                        <a:spcBef>
                          <a:spcPts val="600"/>
                        </a:spcBef>
                        <a:spcAft>
                          <a:spcPts val="600"/>
                        </a:spcAft>
                      </a:pPr>
                      <a:r>
                        <a:rPr lang="en-US" sz="2400">
                          <a:effectLst/>
                        </a:rPr>
                        <a:t>Proposed Metrics</a:t>
                      </a:r>
                      <a:endParaRPr lang="en-US" sz="2400">
                        <a:effectLst/>
                        <a:latin typeface="Arial" panose="020B0604020202020204" pitchFamily="34" charset="0"/>
                        <a:ea typeface="Arial" panose="020B0604020202020204" pitchFamily="34" charset="0"/>
                      </a:endParaRPr>
                    </a:p>
                  </a:txBody>
                  <a:tcPr marL="68580" marR="68580" marT="0" marB="0"/>
                </a:tc>
                <a:tc>
                  <a:txBody>
                    <a:bodyPr/>
                    <a:lstStyle/>
                    <a:p>
                      <a:pPr marL="0" marR="0" algn="ctr">
                        <a:lnSpc>
                          <a:spcPct val="115000"/>
                        </a:lnSpc>
                        <a:spcBef>
                          <a:spcPts val="600"/>
                        </a:spcBef>
                        <a:spcAft>
                          <a:spcPts val="600"/>
                        </a:spcAft>
                      </a:pPr>
                      <a:r>
                        <a:rPr lang="en-US" sz="2400">
                          <a:effectLst/>
                        </a:rPr>
                        <a:t>16</a:t>
                      </a:r>
                      <a:endParaRPr lang="en-US" sz="240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1492853852"/>
                  </a:ext>
                </a:extLst>
              </a:tr>
              <a:tr h="457300">
                <a:tc>
                  <a:txBody>
                    <a:bodyPr/>
                    <a:lstStyle/>
                    <a:p>
                      <a:pPr marL="0" marR="0">
                        <a:lnSpc>
                          <a:spcPct val="115000"/>
                        </a:lnSpc>
                        <a:spcBef>
                          <a:spcPts val="600"/>
                        </a:spcBef>
                        <a:spcAft>
                          <a:spcPts val="600"/>
                        </a:spcAft>
                      </a:pPr>
                      <a:r>
                        <a:rPr lang="en-US" sz="2400">
                          <a:effectLst/>
                        </a:rPr>
                        <a:t>Part 7</a:t>
                      </a:r>
                      <a:endParaRPr lang="en-US" sz="2400">
                        <a:effectLst/>
                        <a:latin typeface="Arial" panose="020B0604020202020204" pitchFamily="34" charset="0"/>
                        <a:ea typeface="Arial" panose="020B0604020202020204" pitchFamily="34" charset="0"/>
                      </a:endParaRPr>
                    </a:p>
                  </a:txBody>
                  <a:tcPr marL="68580" marR="68580" marT="0" marB="0"/>
                </a:tc>
                <a:tc>
                  <a:txBody>
                    <a:bodyPr/>
                    <a:lstStyle/>
                    <a:p>
                      <a:pPr marL="0" marR="0">
                        <a:lnSpc>
                          <a:spcPct val="115000"/>
                        </a:lnSpc>
                        <a:spcBef>
                          <a:spcPts val="600"/>
                        </a:spcBef>
                        <a:spcAft>
                          <a:spcPts val="600"/>
                        </a:spcAft>
                      </a:pPr>
                      <a:r>
                        <a:rPr lang="en-US" sz="2400">
                          <a:effectLst/>
                        </a:rPr>
                        <a:t>Matching Funds or Other In-Kind Matching Resources</a:t>
                      </a:r>
                      <a:endParaRPr lang="en-US" sz="2400">
                        <a:effectLst/>
                        <a:latin typeface="Arial" panose="020B0604020202020204" pitchFamily="34" charset="0"/>
                        <a:ea typeface="Arial" panose="020B0604020202020204" pitchFamily="34" charset="0"/>
                      </a:endParaRPr>
                    </a:p>
                  </a:txBody>
                  <a:tcPr marL="68580" marR="68580" marT="0" marB="0"/>
                </a:tc>
                <a:tc>
                  <a:txBody>
                    <a:bodyPr/>
                    <a:lstStyle/>
                    <a:p>
                      <a:pPr marL="0" marR="0" algn="ctr">
                        <a:lnSpc>
                          <a:spcPct val="115000"/>
                        </a:lnSpc>
                        <a:spcBef>
                          <a:spcPts val="600"/>
                        </a:spcBef>
                        <a:spcAft>
                          <a:spcPts val="600"/>
                        </a:spcAft>
                      </a:pPr>
                      <a:r>
                        <a:rPr lang="en-US" sz="2400">
                          <a:effectLst/>
                        </a:rPr>
                        <a:t>4</a:t>
                      </a:r>
                      <a:endParaRPr lang="en-US" sz="240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1119951113"/>
                  </a:ext>
                </a:extLst>
              </a:tr>
              <a:tr h="457300">
                <a:tc>
                  <a:txBody>
                    <a:bodyPr/>
                    <a:lstStyle/>
                    <a:p>
                      <a:pPr marL="0" marR="0">
                        <a:lnSpc>
                          <a:spcPct val="115000"/>
                        </a:lnSpc>
                        <a:spcBef>
                          <a:spcPts val="600"/>
                        </a:spcBef>
                        <a:spcAft>
                          <a:spcPts val="600"/>
                        </a:spcAft>
                      </a:pPr>
                      <a:r>
                        <a:rPr lang="en-US" sz="2400">
                          <a:effectLst/>
                        </a:rPr>
                        <a:t>Budget</a:t>
                      </a:r>
                      <a:endParaRPr lang="en-US" sz="2400">
                        <a:effectLst/>
                        <a:latin typeface="Arial" panose="020B0604020202020204" pitchFamily="34" charset="0"/>
                        <a:ea typeface="Arial" panose="020B0604020202020204" pitchFamily="34" charset="0"/>
                      </a:endParaRPr>
                    </a:p>
                  </a:txBody>
                  <a:tcPr marL="68580" marR="68580" marT="0" marB="0"/>
                </a:tc>
                <a:tc>
                  <a:txBody>
                    <a:bodyPr/>
                    <a:lstStyle/>
                    <a:p>
                      <a:pPr marL="0" marR="0">
                        <a:lnSpc>
                          <a:spcPct val="115000"/>
                        </a:lnSpc>
                        <a:spcBef>
                          <a:spcPts val="600"/>
                        </a:spcBef>
                        <a:spcAft>
                          <a:spcPts val="600"/>
                        </a:spcAft>
                      </a:pPr>
                      <a:r>
                        <a:rPr lang="en-US" sz="2400">
                          <a:effectLst/>
                        </a:rPr>
                        <a:t>Part 1 and Part 2</a:t>
                      </a:r>
                      <a:endParaRPr lang="en-US" sz="2400">
                        <a:effectLst/>
                        <a:latin typeface="Arial" panose="020B0604020202020204" pitchFamily="34" charset="0"/>
                        <a:ea typeface="Arial" panose="020B0604020202020204" pitchFamily="34" charset="0"/>
                      </a:endParaRPr>
                    </a:p>
                  </a:txBody>
                  <a:tcPr marL="68580" marR="68580" marT="0" marB="0"/>
                </a:tc>
                <a:tc>
                  <a:txBody>
                    <a:bodyPr/>
                    <a:lstStyle/>
                    <a:p>
                      <a:pPr marL="0" marR="0" algn="ctr">
                        <a:lnSpc>
                          <a:spcPct val="115000"/>
                        </a:lnSpc>
                        <a:spcBef>
                          <a:spcPts val="600"/>
                        </a:spcBef>
                        <a:spcAft>
                          <a:spcPts val="600"/>
                        </a:spcAft>
                      </a:pPr>
                      <a:r>
                        <a:rPr lang="en-US" sz="2400">
                          <a:effectLst/>
                        </a:rPr>
                        <a:t>8</a:t>
                      </a:r>
                      <a:endParaRPr lang="en-US" sz="240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1154401864"/>
                  </a:ext>
                </a:extLst>
              </a:tr>
              <a:tr h="457300">
                <a:tc>
                  <a:txBody>
                    <a:bodyPr/>
                    <a:lstStyle/>
                    <a:p>
                      <a:pPr marL="0" marR="0">
                        <a:lnSpc>
                          <a:spcPct val="115000"/>
                        </a:lnSpc>
                        <a:spcBef>
                          <a:spcPts val="600"/>
                        </a:spcBef>
                        <a:spcAft>
                          <a:spcPts val="600"/>
                        </a:spcAft>
                      </a:pPr>
                      <a:r>
                        <a:rPr lang="en-US" sz="2400">
                          <a:effectLst/>
                        </a:rPr>
                        <a:t>Total</a:t>
                      </a:r>
                      <a:endParaRPr lang="en-US" sz="2400">
                        <a:effectLst/>
                        <a:latin typeface="Arial" panose="020B0604020202020204" pitchFamily="34" charset="0"/>
                        <a:ea typeface="Arial" panose="020B0604020202020204" pitchFamily="34" charset="0"/>
                      </a:endParaRPr>
                    </a:p>
                  </a:txBody>
                  <a:tcPr marL="68580" marR="68580" marT="0" marB="0"/>
                </a:tc>
                <a:tc>
                  <a:txBody>
                    <a:bodyPr/>
                    <a:lstStyle/>
                    <a:p>
                      <a:pPr marL="0" marR="0">
                        <a:lnSpc>
                          <a:spcPct val="115000"/>
                        </a:lnSpc>
                        <a:spcBef>
                          <a:spcPts val="600"/>
                        </a:spcBef>
                        <a:spcAft>
                          <a:spcPts val="600"/>
                        </a:spcAft>
                      </a:pPr>
                      <a:r>
                        <a:rPr lang="en-US" sz="2400">
                          <a:effectLst/>
                        </a:rPr>
                        <a:t>Total Points</a:t>
                      </a:r>
                      <a:endParaRPr lang="en-US" sz="2400">
                        <a:effectLst/>
                        <a:latin typeface="Arial" panose="020B0604020202020204" pitchFamily="34" charset="0"/>
                        <a:ea typeface="Arial" panose="020B0604020202020204" pitchFamily="34" charset="0"/>
                      </a:endParaRPr>
                    </a:p>
                  </a:txBody>
                  <a:tcPr marL="68580" marR="68580" marT="0" marB="0"/>
                </a:tc>
                <a:tc>
                  <a:txBody>
                    <a:bodyPr/>
                    <a:lstStyle/>
                    <a:p>
                      <a:pPr marL="0" marR="0" algn="ctr">
                        <a:lnSpc>
                          <a:spcPct val="115000"/>
                        </a:lnSpc>
                        <a:spcBef>
                          <a:spcPts val="600"/>
                        </a:spcBef>
                        <a:spcAft>
                          <a:spcPts val="600"/>
                        </a:spcAft>
                      </a:pPr>
                      <a:r>
                        <a:rPr lang="en-US" sz="2400">
                          <a:effectLst/>
                        </a:rPr>
                        <a:t>80</a:t>
                      </a:r>
                      <a:endParaRPr lang="en-US" sz="240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1153093181"/>
                  </a:ext>
                </a:extLst>
              </a:tr>
            </a:tbl>
          </a:graphicData>
        </a:graphic>
      </p:graphicFrame>
    </p:spTree>
    <p:extLst>
      <p:ext uri="{BB962C8B-B14F-4D97-AF65-F5344CB8AC3E}">
        <p14:creationId xmlns:p14="http://schemas.microsoft.com/office/powerpoint/2010/main" val="19059249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46037"/>
            <a:ext cx="9479666" cy="1325563"/>
          </a:xfrm>
        </p:spPr>
        <p:txBody>
          <a:bodyPr/>
          <a:lstStyle/>
          <a:p>
            <a:r>
              <a:rPr lang="en-US"/>
              <a:t>Resources</a:t>
            </a:r>
          </a:p>
        </p:txBody>
      </p:sp>
      <p:sp>
        <p:nvSpPr>
          <p:cNvPr id="3" name="Content Placeholder 2"/>
          <p:cNvSpPr>
            <a:spLocks noGrp="1"/>
          </p:cNvSpPr>
          <p:nvPr>
            <p:ph idx="1"/>
          </p:nvPr>
        </p:nvSpPr>
        <p:spPr>
          <a:xfrm>
            <a:off x="1354238" y="1042988"/>
            <a:ext cx="9999561" cy="5133975"/>
          </a:xfrm>
        </p:spPr>
        <p:txBody>
          <a:bodyPr/>
          <a:lstStyle/>
          <a:p>
            <a:pPr marL="0" indent="0">
              <a:lnSpc>
                <a:spcPct val="100000"/>
              </a:lnSpc>
              <a:spcBef>
                <a:spcPts val="0"/>
              </a:spcBef>
              <a:spcAft>
                <a:spcPts val="1200"/>
              </a:spcAft>
              <a:buNone/>
            </a:pPr>
            <a:r>
              <a:rPr lang="en-US" sz="2400">
                <a:latin typeface="+mj-lt"/>
              </a:rPr>
              <a:t>Applicants should demonstrate an understanding of the information below through their applications. </a:t>
            </a:r>
          </a:p>
          <a:p>
            <a:pPr marL="457200">
              <a:lnSpc>
                <a:spcPct val="100000"/>
              </a:lnSpc>
              <a:spcBef>
                <a:spcPts val="0"/>
              </a:spcBef>
              <a:spcAft>
                <a:spcPts val="1200"/>
              </a:spcAft>
            </a:pPr>
            <a:r>
              <a:rPr lang="en-US" sz="2400" b="1">
                <a:latin typeface="+mj-lt"/>
              </a:rPr>
              <a:t>Quality Professional Learning Standards</a:t>
            </a:r>
            <a:endParaRPr lang="en-US" sz="2400">
              <a:latin typeface="+mj-lt"/>
            </a:endParaRPr>
          </a:p>
          <a:p>
            <a:pPr marL="457200">
              <a:lnSpc>
                <a:spcPct val="100000"/>
              </a:lnSpc>
              <a:spcBef>
                <a:spcPts val="0"/>
              </a:spcBef>
              <a:spcAft>
                <a:spcPts val="1200"/>
              </a:spcAft>
            </a:pPr>
            <a:r>
              <a:rPr lang="en-US" sz="2400" b="1">
                <a:latin typeface="+mj-lt"/>
              </a:rPr>
              <a:t>English Learner Roadmap</a:t>
            </a:r>
          </a:p>
          <a:p>
            <a:pPr marL="457200">
              <a:lnSpc>
                <a:spcPct val="100000"/>
              </a:lnSpc>
              <a:spcBef>
                <a:spcPts val="0"/>
              </a:spcBef>
              <a:spcAft>
                <a:spcPts val="1200"/>
              </a:spcAft>
            </a:pPr>
            <a:r>
              <a:rPr lang="en-US" sz="2400" b="1">
                <a:latin typeface="+mj-lt"/>
              </a:rPr>
              <a:t>ELD</a:t>
            </a:r>
          </a:p>
          <a:p>
            <a:pPr marL="457200">
              <a:lnSpc>
                <a:spcPct val="100000"/>
              </a:lnSpc>
              <a:spcBef>
                <a:spcPts val="0"/>
              </a:spcBef>
              <a:spcAft>
                <a:spcPts val="1200"/>
              </a:spcAft>
            </a:pPr>
            <a:r>
              <a:rPr lang="en-US" sz="2400" b="1" i="1">
                <a:latin typeface="+mj-lt"/>
              </a:rPr>
              <a:t>English Language Arts/English Language Development Framework</a:t>
            </a:r>
          </a:p>
          <a:p>
            <a:pPr marL="457200">
              <a:lnSpc>
                <a:spcPct val="100000"/>
              </a:lnSpc>
              <a:spcBef>
                <a:spcPts val="0"/>
              </a:spcBef>
              <a:spcAft>
                <a:spcPts val="1200"/>
              </a:spcAft>
            </a:pPr>
            <a:r>
              <a:rPr lang="en-US" sz="2400" b="1">
                <a:latin typeface="+mj-lt"/>
              </a:rPr>
              <a:t>Multilingual Education</a:t>
            </a:r>
          </a:p>
          <a:p>
            <a:pPr marL="457200">
              <a:lnSpc>
                <a:spcPct val="100000"/>
              </a:lnSpc>
              <a:spcBef>
                <a:spcPts val="0"/>
              </a:spcBef>
              <a:spcAft>
                <a:spcPts val="1200"/>
              </a:spcAft>
            </a:pPr>
            <a:r>
              <a:rPr lang="en-US" sz="2400" b="1">
                <a:latin typeface="+mj-lt"/>
              </a:rPr>
              <a:t>Bilingual Authorizations</a:t>
            </a:r>
          </a:p>
          <a:p>
            <a:pPr marL="0" lvl="0" indent="0">
              <a:lnSpc>
                <a:spcPct val="100000"/>
              </a:lnSpc>
              <a:spcBef>
                <a:spcPts val="0"/>
              </a:spcBef>
              <a:spcAft>
                <a:spcPts val="1200"/>
              </a:spcAft>
              <a:buNone/>
            </a:pPr>
            <a:r>
              <a:rPr lang="en-US" sz="2400">
                <a:latin typeface="+mj-lt"/>
              </a:rPr>
              <a:t>Web links for these resources are available in the “Additional Considerations” section of the 2024 BTPDP RFA. </a:t>
            </a:r>
          </a:p>
        </p:txBody>
      </p:sp>
      <p:sp>
        <p:nvSpPr>
          <p:cNvPr id="5" name="Slide Number Placeholder 4"/>
          <p:cNvSpPr>
            <a:spLocks noGrp="1"/>
          </p:cNvSpPr>
          <p:nvPr>
            <p:ph type="sldNum" sz="quarter" idx="12"/>
          </p:nvPr>
        </p:nvSpPr>
        <p:spPr/>
        <p:txBody>
          <a:bodyPr/>
          <a:lstStyle/>
          <a:p>
            <a:fld id="{469BC29B-CD14-4172-9B93-F334EF7BA94E}" type="slidenum">
              <a:rPr lang="en-US" smtClean="0"/>
              <a:t>36</a:t>
            </a:fld>
            <a:endParaRPr lang="en-US"/>
          </a:p>
        </p:txBody>
      </p:sp>
    </p:spTree>
    <p:extLst>
      <p:ext uri="{BB962C8B-B14F-4D97-AF65-F5344CB8AC3E}">
        <p14:creationId xmlns:p14="http://schemas.microsoft.com/office/powerpoint/2010/main" val="3173017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363" y="2464904"/>
            <a:ext cx="10515600" cy="1123536"/>
          </a:xfrm>
        </p:spPr>
        <p:txBody>
          <a:bodyPr/>
          <a:lstStyle/>
          <a:p>
            <a:r>
              <a:rPr lang="en-US"/>
              <a:t>Questions?</a:t>
            </a:r>
          </a:p>
        </p:txBody>
      </p:sp>
      <p:sp>
        <p:nvSpPr>
          <p:cNvPr id="4" name="Slide Number Placeholder 3"/>
          <p:cNvSpPr>
            <a:spLocks noGrp="1"/>
          </p:cNvSpPr>
          <p:nvPr>
            <p:ph type="sldNum" sz="quarter" idx="12"/>
          </p:nvPr>
        </p:nvSpPr>
        <p:spPr/>
        <p:txBody>
          <a:bodyPr/>
          <a:lstStyle/>
          <a:p>
            <a:fld id="{469BC29B-CD14-4172-9B93-F334EF7BA94E}" type="slidenum">
              <a:rPr lang="en-US" smtClean="0"/>
              <a:t>37</a:t>
            </a:fld>
            <a:endParaRPr lang="en-US"/>
          </a:p>
        </p:txBody>
      </p:sp>
    </p:spTree>
    <p:extLst>
      <p:ext uri="{BB962C8B-B14F-4D97-AF65-F5344CB8AC3E}">
        <p14:creationId xmlns:p14="http://schemas.microsoft.com/office/powerpoint/2010/main" val="5503807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B82CCB-1EEE-D101-5C1E-E82EF5658BD2}"/>
              </a:ext>
            </a:extLst>
          </p:cNvPr>
          <p:cNvSpPr>
            <a:spLocks noGrp="1"/>
          </p:cNvSpPr>
          <p:nvPr>
            <p:ph type="title"/>
          </p:nvPr>
        </p:nvSpPr>
        <p:spPr/>
        <p:txBody>
          <a:bodyPr/>
          <a:lstStyle/>
          <a:p>
            <a:r>
              <a:rPr lang="en-US"/>
              <a:t>Contacts</a:t>
            </a:r>
          </a:p>
        </p:txBody>
      </p:sp>
      <p:sp>
        <p:nvSpPr>
          <p:cNvPr id="6" name="Content Placeholder 5">
            <a:extLst>
              <a:ext uri="{FF2B5EF4-FFF2-40B4-BE49-F238E27FC236}">
                <a16:creationId xmlns:a16="http://schemas.microsoft.com/office/drawing/2014/main" id="{80F43A1F-3F51-6D7A-DAD7-5FC42E542720}"/>
              </a:ext>
            </a:extLst>
          </p:cNvPr>
          <p:cNvSpPr>
            <a:spLocks noGrp="1"/>
          </p:cNvSpPr>
          <p:nvPr>
            <p:ph idx="1"/>
          </p:nvPr>
        </p:nvSpPr>
        <p:spPr/>
        <p:txBody>
          <a:bodyPr/>
          <a:lstStyle/>
          <a:p>
            <a:pPr>
              <a:spcAft>
                <a:spcPts val="2400"/>
              </a:spcAft>
            </a:pPr>
            <a:r>
              <a:rPr lang="en-US" b="1"/>
              <a:t>Program Questions: </a:t>
            </a:r>
            <a:br>
              <a:rPr lang="en-US"/>
            </a:br>
            <a:r>
              <a:rPr lang="en-US"/>
              <a:t>Gina Garcia-Smith, Multilingual Support Division</a:t>
            </a:r>
          </a:p>
          <a:p>
            <a:pPr>
              <a:spcAft>
                <a:spcPts val="2400"/>
              </a:spcAft>
            </a:pPr>
            <a:r>
              <a:rPr lang="en-US" b="1"/>
              <a:t>Fiscal and Downloading Questions: </a:t>
            </a:r>
            <a:br>
              <a:rPr lang="en-US"/>
            </a:br>
            <a:r>
              <a:rPr lang="en-US"/>
              <a:t>Joy Kessel, Professional Learning Support Division</a:t>
            </a:r>
          </a:p>
          <a:p>
            <a:r>
              <a:rPr lang="en-US"/>
              <a:t>Email address: </a:t>
            </a:r>
            <a:r>
              <a:rPr lang="en-US">
                <a:hlinkClick r:id="rId3"/>
              </a:rPr>
              <a:t>MSD@cde.ca.gov</a:t>
            </a:r>
            <a:r>
              <a:rPr lang="en-US"/>
              <a:t> </a:t>
            </a:r>
          </a:p>
        </p:txBody>
      </p:sp>
      <p:sp>
        <p:nvSpPr>
          <p:cNvPr id="4" name="Slide Number Placeholder 3">
            <a:extLst>
              <a:ext uri="{FF2B5EF4-FFF2-40B4-BE49-F238E27FC236}">
                <a16:creationId xmlns:a16="http://schemas.microsoft.com/office/drawing/2014/main" id="{BE475446-5EF3-5EEC-017B-F92CFC77A9DD}"/>
              </a:ext>
            </a:extLst>
          </p:cNvPr>
          <p:cNvSpPr>
            <a:spLocks noGrp="1"/>
          </p:cNvSpPr>
          <p:nvPr>
            <p:ph type="sldNum" sz="quarter" idx="12"/>
          </p:nvPr>
        </p:nvSpPr>
        <p:spPr/>
        <p:txBody>
          <a:bodyPr/>
          <a:lstStyle/>
          <a:p>
            <a:fld id="{469BC29B-CD14-4172-9B93-F334EF7BA94E}" type="slidenum">
              <a:rPr lang="en-US" smtClean="0"/>
              <a:t>38</a:t>
            </a:fld>
            <a:endParaRPr lang="en-US"/>
          </a:p>
        </p:txBody>
      </p:sp>
    </p:spTree>
    <p:extLst>
      <p:ext uri="{BB962C8B-B14F-4D97-AF65-F5344CB8AC3E}">
        <p14:creationId xmlns:p14="http://schemas.microsoft.com/office/powerpoint/2010/main" val="576626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t>Program Purpose (1)</a:t>
            </a:r>
          </a:p>
        </p:txBody>
      </p:sp>
      <p:sp>
        <p:nvSpPr>
          <p:cNvPr id="3" name="Content Placeholder 2"/>
          <p:cNvSpPr>
            <a:spLocks noGrp="1"/>
          </p:cNvSpPr>
          <p:nvPr>
            <p:ph idx="1"/>
          </p:nvPr>
        </p:nvSpPr>
        <p:spPr>
          <a:xfrm>
            <a:off x="1354239" y="1888434"/>
            <a:ext cx="9479666" cy="4467916"/>
          </a:xfrm>
        </p:spPr>
        <p:txBody>
          <a:bodyPr/>
          <a:lstStyle/>
          <a:p>
            <a:pPr>
              <a:lnSpc>
                <a:spcPct val="100000"/>
              </a:lnSpc>
              <a:spcBef>
                <a:spcPts val="0"/>
              </a:spcBef>
              <a:spcAft>
                <a:spcPts val="1800"/>
              </a:spcAft>
            </a:pPr>
            <a:r>
              <a:rPr lang="en-US" sz="2400">
                <a:latin typeface="Arial" panose="020B0604020202020204" pitchFamily="34" charset="0"/>
                <a:cs typeface="Arial" panose="020B0604020202020204" pitchFamily="34" charset="0"/>
              </a:rPr>
              <a:t>Per </a:t>
            </a:r>
            <a:r>
              <a:rPr lang="en-US" sz="2400" i="1">
                <a:latin typeface="Arial" panose="020B0604020202020204" pitchFamily="34" charset="0"/>
                <a:cs typeface="Arial" panose="020B0604020202020204" pitchFamily="34" charset="0"/>
              </a:rPr>
              <a:t>Education Code </a:t>
            </a:r>
            <a:r>
              <a:rPr lang="en-US" sz="2400">
                <a:latin typeface="Arial" panose="020B0604020202020204" pitchFamily="34" charset="0"/>
                <a:cs typeface="Arial" panose="020B0604020202020204" pitchFamily="34" charset="0"/>
              </a:rPr>
              <a:t>Section 52201(a), the purpose of the BTPDP is to ensure that California can meet the demand for bilingual teachers necessary for the implementation of dual language and other bilingual education programs as authorized by the California Education for a Global Economy (CA </a:t>
            </a:r>
            <a:r>
              <a:rPr lang="en-US" sz="2400" err="1">
                <a:latin typeface="Arial" panose="020B0604020202020204" pitchFamily="34" charset="0"/>
                <a:cs typeface="Arial" panose="020B0604020202020204" pitchFamily="34" charset="0"/>
              </a:rPr>
              <a:t>Ed.G.E</a:t>
            </a:r>
            <a:r>
              <a:rPr lang="en-US" sz="2400">
                <a:latin typeface="Arial" panose="020B0604020202020204" pitchFamily="34" charset="0"/>
                <a:cs typeface="Arial" panose="020B0604020202020204" pitchFamily="34" charset="0"/>
              </a:rPr>
              <a:t>.) Initiative and to ensure California is able to meet the demand in preparing bilingual education teachers. Additionally, the BTPDP is established to increase bilingual teachers in multiple languages to staff bilingual classrooms, such as Spanish, Vietnamese, Mandarin, Cantonese, Tagalog, and Arabic classrooms, and other languages, as represented in instructional programs. </a:t>
            </a:r>
          </a:p>
        </p:txBody>
      </p:sp>
      <p:sp>
        <p:nvSpPr>
          <p:cNvPr id="5" name="Slide Number Placeholder 4"/>
          <p:cNvSpPr>
            <a:spLocks noGrp="1"/>
          </p:cNvSpPr>
          <p:nvPr>
            <p:ph type="sldNum" sz="quarter" idx="12"/>
          </p:nvPr>
        </p:nvSpPr>
        <p:spPr/>
        <p:txBody>
          <a:bodyPr/>
          <a:lstStyle/>
          <a:p>
            <a:fld id="{469BC29B-CD14-4172-9B93-F334EF7BA94E}" type="slidenum">
              <a:rPr lang="en-US" smtClean="0"/>
              <a:t>4</a:t>
            </a:fld>
            <a:endParaRPr lang="en-US"/>
          </a:p>
        </p:txBody>
      </p:sp>
    </p:spTree>
    <p:extLst>
      <p:ext uri="{BB962C8B-B14F-4D97-AF65-F5344CB8AC3E}">
        <p14:creationId xmlns:p14="http://schemas.microsoft.com/office/powerpoint/2010/main" val="3793028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DB5AB5-5686-51D7-6302-B62F4AD12DF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2AF7F0-1496-232D-368B-F6D59626233C}"/>
              </a:ext>
            </a:extLst>
          </p:cNvPr>
          <p:cNvSpPr>
            <a:spLocks noGrp="1"/>
          </p:cNvSpPr>
          <p:nvPr>
            <p:ph type="title"/>
          </p:nvPr>
        </p:nvSpPr>
        <p:spPr/>
        <p:txBody>
          <a:bodyPr>
            <a:normAutofit/>
          </a:bodyPr>
          <a:lstStyle/>
          <a:p>
            <a:r>
              <a:rPr lang="en-US" sz="4000"/>
              <a:t>Program Purpose (2)</a:t>
            </a:r>
          </a:p>
        </p:txBody>
      </p:sp>
      <p:sp>
        <p:nvSpPr>
          <p:cNvPr id="3" name="Content Placeholder 2">
            <a:extLst>
              <a:ext uri="{FF2B5EF4-FFF2-40B4-BE49-F238E27FC236}">
                <a16:creationId xmlns:a16="http://schemas.microsoft.com/office/drawing/2014/main" id="{0DB993EF-D587-5571-80EA-C1B9C8C51596}"/>
              </a:ext>
            </a:extLst>
          </p:cNvPr>
          <p:cNvSpPr>
            <a:spLocks noGrp="1"/>
          </p:cNvSpPr>
          <p:nvPr>
            <p:ph idx="1"/>
          </p:nvPr>
        </p:nvSpPr>
        <p:spPr>
          <a:xfrm>
            <a:off x="1354239" y="1888434"/>
            <a:ext cx="9479666" cy="4467916"/>
          </a:xfrm>
        </p:spPr>
        <p:txBody>
          <a:bodyPr/>
          <a:lstStyle/>
          <a:p>
            <a:pPr>
              <a:lnSpc>
                <a:spcPct val="100000"/>
              </a:lnSpc>
              <a:spcBef>
                <a:spcPts val="0"/>
              </a:spcBef>
              <a:spcAft>
                <a:spcPts val="1800"/>
              </a:spcAft>
            </a:pPr>
            <a:r>
              <a:rPr lang="en-US" sz="2400">
                <a:latin typeface="Arial" panose="020B0604020202020204" pitchFamily="34" charset="0"/>
                <a:cs typeface="Arial" panose="020B0604020202020204" pitchFamily="34" charset="0"/>
              </a:rPr>
              <a:t>Under this program, eligible local educational agencies (LEAs) may receive a grant of up to $4 million, which may be used to provide professional learning services to teachers or paraprofessionals who meet eligibility criteria.</a:t>
            </a:r>
          </a:p>
        </p:txBody>
      </p:sp>
      <p:sp>
        <p:nvSpPr>
          <p:cNvPr id="5" name="Slide Number Placeholder 4">
            <a:extLst>
              <a:ext uri="{FF2B5EF4-FFF2-40B4-BE49-F238E27FC236}">
                <a16:creationId xmlns:a16="http://schemas.microsoft.com/office/drawing/2014/main" id="{295C0C37-7857-3266-8A4C-EE0B2424F3E6}"/>
              </a:ext>
            </a:extLst>
          </p:cNvPr>
          <p:cNvSpPr>
            <a:spLocks noGrp="1"/>
          </p:cNvSpPr>
          <p:nvPr>
            <p:ph type="sldNum" sz="quarter" idx="12"/>
          </p:nvPr>
        </p:nvSpPr>
        <p:spPr/>
        <p:txBody>
          <a:bodyPr/>
          <a:lstStyle/>
          <a:p>
            <a:fld id="{469BC29B-CD14-4172-9B93-F334EF7BA94E}" type="slidenum">
              <a:rPr lang="en-US" smtClean="0"/>
              <a:t>5</a:t>
            </a:fld>
            <a:endParaRPr lang="en-US"/>
          </a:p>
        </p:txBody>
      </p:sp>
    </p:spTree>
    <p:extLst>
      <p:ext uri="{BB962C8B-B14F-4D97-AF65-F5344CB8AC3E}">
        <p14:creationId xmlns:p14="http://schemas.microsoft.com/office/powerpoint/2010/main" val="3445229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Eligibility</a:t>
            </a:r>
          </a:p>
        </p:txBody>
      </p:sp>
      <p:sp>
        <p:nvSpPr>
          <p:cNvPr id="3" name="Content Placeholder 2"/>
          <p:cNvSpPr>
            <a:spLocks noGrp="1"/>
          </p:cNvSpPr>
          <p:nvPr>
            <p:ph idx="1"/>
          </p:nvPr>
        </p:nvSpPr>
        <p:spPr/>
        <p:txBody>
          <a:bodyPr/>
          <a:lstStyle/>
          <a:p>
            <a:pPr>
              <a:lnSpc>
                <a:spcPct val="100000"/>
              </a:lnSpc>
              <a:spcBef>
                <a:spcPts val="0"/>
              </a:spcBef>
              <a:spcAft>
                <a:spcPts val="1800"/>
              </a:spcAft>
            </a:pPr>
            <a:r>
              <a:rPr lang="en-US" sz="2400"/>
              <a:t>CDE shall award funds to eligible LEAs, including county offices of education, school districts, charter schools, or consortia of LEAs </a:t>
            </a:r>
          </a:p>
          <a:p>
            <a:pPr>
              <a:lnSpc>
                <a:spcPct val="100000"/>
              </a:lnSpc>
              <a:spcBef>
                <a:spcPts val="0"/>
              </a:spcBef>
              <a:spcAft>
                <a:spcPts val="1800"/>
              </a:spcAft>
            </a:pPr>
            <a:r>
              <a:rPr lang="en-US" sz="2400"/>
              <a:t>Grant recipients may partner with community colleges, public or private four-year institutions of postsecondary education, and professional organizations or nonprofit organizations with English learner (EL) expertise. </a:t>
            </a:r>
          </a:p>
          <a:p>
            <a:pPr>
              <a:lnSpc>
                <a:spcPct val="100000"/>
              </a:lnSpc>
              <a:spcBef>
                <a:spcPts val="0"/>
              </a:spcBef>
              <a:spcAft>
                <a:spcPts val="1800"/>
              </a:spcAft>
            </a:pPr>
            <a:r>
              <a:rPr lang="en-US" sz="2400"/>
              <a:t>Participants served through BTPDP professional learning activities must meet specific eligibility requirements. Please see the “Professional Learning Participant Eligibility” section of the BTPDP RFA.</a:t>
            </a:r>
          </a:p>
        </p:txBody>
      </p:sp>
      <p:sp>
        <p:nvSpPr>
          <p:cNvPr id="5" name="Slide Number Placeholder 4"/>
          <p:cNvSpPr>
            <a:spLocks noGrp="1"/>
          </p:cNvSpPr>
          <p:nvPr>
            <p:ph type="sldNum" sz="quarter" idx="12"/>
          </p:nvPr>
        </p:nvSpPr>
        <p:spPr/>
        <p:txBody>
          <a:bodyPr/>
          <a:lstStyle/>
          <a:p>
            <a:fld id="{469BC29B-CD14-4172-9B93-F334EF7BA94E}" type="slidenum">
              <a:rPr lang="en-US" smtClean="0"/>
              <a:t>6</a:t>
            </a:fld>
            <a:endParaRPr lang="en-US"/>
          </a:p>
        </p:txBody>
      </p:sp>
    </p:spTree>
    <p:extLst>
      <p:ext uri="{BB962C8B-B14F-4D97-AF65-F5344CB8AC3E}">
        <p14:creationId xmlns:p14="http://schemas.microsoft.com/office/powerpoint/2010/main" val="90383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413" y="410368"/>
            <a:ext cx="9819492" cy="1325563"/>
          </a:xfrm>
        </p:spPr>
        <p:txBody>
          <a:bodyPr>
            <a:normAutofit/>
          </a:bodyPr>
          <a:lstStyle/>
          <a:p>
            <a:r>
              <a:rPr lang="en-US" sz="4000"/>
              <a:t>Grant Funding and Duration</a:t>
            </a:r>
          </a:p>
        </p:txBody>
      </p:sp>
      <p:sp>
        <p:nvSpPr>
          <p:cNvPr id="3" name="Content Placeholder 2"/>
          <p:cNvSpPr>
            <a:spLocks noGrp="1"/>
          </p:cNvSpPr>
          <p:nvPr>
            <p:ph idx="1"/>
          </p:nvPr>
        </p:nvSpPr>
        <p:spPr>
          <a:xfrm>
            <a:off x="1354239" y="1825624"/>
            <a:ext cx="9479666" cy="4742815"/>
          </a:xfrm>
        </p:spPr>
        <p:txBody>
          <a:bodyPr/>
          <a:lstStyle/>
          <a:p>
            <a:pPr>
              <a:lnSpc>
                <a:spcPct val="100000"/>
              </a:lnSpc>
              <a:spcBef>
                <a:spcPts val="0"/>
              </a:spcBef>
              <a:spcAft>
                <a:spcPts val="1200"/>
              </a:spcAft>
            </a:pPr>
            <a:r>
              <a:rPr lang="en-US"/>
              <a:t>Up to five grant awards</a:t>
            </a:r>
          </a:p>
          <a:p>
            <a:pPr>
              <a:lnSpc>
                <a:spcPct val="100000"/>
              </a:lnSpc>
              <a:spcBef>
                <a:spcPts val="0"/>
              </a:spcBef>
              <a:spcAft>
                <a:spcPts val="1200"/>
              </a:spcAft>
            </a:pPr>
            <a:r>
              <a:rPr lang="en-US"/>
              <a:t>Total grant budget of $20 million </a:t>
            </a:r>
          </a:p>
          <a:p>
            <a:pPr>
              <a:lnSpc>
                <a:spcPct val="100000"/>
              </a:lnSpc>
              <a:spcBef>
                <a:spcPts val="0"/>
              </a:spcBef>
              <a:spcAft>
                <a:spcPts val="1200"/>
              </a:spcAft>
            </a:pPr>
            <a:r>
              <a:rPr lang="en-US"/>
              <a:t>Grant period is June 1, 2024, to June 30, 2029</a:t>
            </a:r>
          </a:p>
        </p:txBody>
      </p:sp>
      <p:sp>
        <p:nvSpPr>
          <p:cNvPr id="5" name="Slide Number Placeholder 4"/>
          <p:cNvSpPr>
            <a:spLocks noGrp="1"/>
          </p:cNvSpPr>
          <p:nvPr>
            <p:ph type="sldNum" sz="quarter" idx="12"/>
          </p:nvPr>
        </p:nvSpPr>
        <p:spPr/>
        <p:txBody>
          <a:bodyPr/>
          <a:lstStyle/>
          <a:p>
            <a:fld id="{469BC29B-CD14-4172-9B93-F334EF7BA94E}" type="slidenum">
              <a:rPr lang="en-US" smtClean="0"/>
              <a:t>7</a:t>
            </a:fld>
            <a:endParaRPr lang="en-US"/>
          </a:p>
        </p:txBody>
      </p:sp>
    </p:spTree>
    <p:extLst>
      <p:ext uri="{BB962C8B-B14F-4D97-AF65-F5344CB8AC3E}">
        <p14:creationId xmlns:p14="http://schemas.microsoft.com/office/powerpoint/2010/main" val="486743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4B981-E842-8637-A179-B5A0E4B1D122}"/>
              </a:ext>
            </a:extLst>
          </p:cNvPr>
          <p:cNvSpPr>
            <a:spLocks noGrp="1"/>
          </p:cNvSpPr>
          <p:nvPr>
            <p:ph type="title"/>
          </p:nvPr>
        </p:nvSpPr>
        <p:spPr/>
        <p:txBody>
          <a:bodyPr/>
          <a:lstStyle/>
          <a:p>
            <a:r>
              <a:rPr lang="en-US"/>
              <a:t>Program Timeline</a:t>
            </a:r>
          </a:p>
        </p:txBody>
      </p:sp>
      <p:sp>
        <p:nvSpPr>
          <p:cNvPr id="3" name="Content Placeholder 2">
            <a:extLst>
              <a:ext uri="{FF2B5EF4-FFF2-40B4-BE49-F238E27FC236}">
                <a16:creationId xmlns:a16="http://schemas.microsoft.com/office/drawing/2014/main" id="{90CA160D-08F9-4620-4132-515F4865C55E}"/>
              </a:ext>
            </a:extLst>
          </p:cNvPr>
          <p:cNvSpPr>
            <a:spLocks noGrp="1"/>
          </p:cNvSpPr>
          <p:nvPr>
            <p:ph idx="1"/>
          </p:nvPr>
        </p:nvSpPr>
        <p:spPr/>
        <p:txBody>
          <a:bodyPr/>
          <a:lstStyle/>
          <a:p>
            <a:pPr>
              <a:lnSpc>
                <a:spcPct val="100000"/>
              </a:lnSpc>
            </a:pPr>
            <a:r>
              <a:rPr lang="en-US"/>
              <a:t>Applications are due to </a:t>
            </a:r>
            <a:r>
              <a:rPr lang="en-US" sz="2800">
                <a:effectLst/>
                <a:latin typeface="Arial" panose="020B0604020202020204" pitchFamily="34" charset="0"/>
                <a:ea typeface="Arial" panose="020B0604020202020204" pitchFamily="34" charset="0"/>
              </a:rPr>
              <a:t>the CDE by </a:t>
            </a:r>
            <a:r>
              <a:rPr lang="en-US" sz="2800" b="1">
                <a:effectLst/>
                <a:latin typeface="Arial" panose="020B0604020202020204" pitchFamily="34" charset="0"/>
                <a:ea typeface="Arial" panose="020B0604020202020204" pitchFamily="34" charset="0"/>
              </a:rPr>
              <a:t>Monday, April 15, 2024, by 4 p.m</a:t>
            </a:r>
            <a:r>
              <a:rPr lang="en-US" sz="2800">
                <a:effectLst/>
                <a:latin typeface="Arial" panose="020B0604020202020204" pitchFamily="34" charset="0"/>
                <a:ea typeface="Arial" panose="020B0604020202020204" pitchFamily="34" charset="0"/>
              </a:rPr>
              <a:t>.</a:t>
            </a:r>
          </a:p>
          <a:p>
            <a:pPr>
              <a:lnSpc>
                <a:spcPct val="100000"/>
              </a:lnSpc>
            </a:pPr>
            <a:r>
              <a:rPr lang="en-US" sz="2800">
                <a:effectLst/>
                <a:latin typeface="Arial" panose="020B0604020202020204" pitchFamily="34" charset="0"/>
                <a:ea typeface="Arial" panose="020B0604020202020204" pitchFamily="34" charset="0"/>
              </a:rPr>
              <a:t>Applicants will be notified via email to the project director listed on the application:</a:t>
            </a:r>
          </a:p>
          <a:p>
            <a:pPr lvl="1">
              <a:lnSpc>
                <a:spcPct val="100000"/>
              </a:lnSpc>
              <a:spcBef>
                <a:spcPts val="0"/>
              </a:spcBef>
            </a:pPr>
            <a:r>
              <a:rPr lang="en-US">
                <a:effectLst/>
                <a:latin typeface="Arial" panose="020B0604020202020204" pitchFamily="34" charset="0"/>
                <a:ea typeface="Arial" panose="020B0604020202020204" pitchFamily="34" charset="0"/>
              </a:rPr>
              <a:t>When the intent to award is posted.</a:t>
            </a:r>
          </a:p>
          <a:p>
            <a:pPr lvl="1">
              <a:lnSpc>
                <a:spcPct val="100000"/>
              </a:lnSpc>
              <a:spcBef>
                <a:spcPts val="0"/>
              </a:spcBef>
            </a:pPr>
            <a:r>
              <a:rPr lang="en-US">
                <a:effectLst/>
                <a:latin typeface="Arial" panose="020B0604020202020204" pitchFamily="34" charset="0"/>
                <a:ea typeface="Arial" panose="020B0604020202020204" pitchFamily="34" charset="0"/>
              </a:rPr>
              <a:t>The deadline to submit appeals to the CDE.</a:t>
            </a:r>
          </a:p>
          <a:p>
            <a:pPr lvl="1">
              <a:lnSpc>
                <a:spcPct val="100000"/>
              </a:lnSpc>
              <a:spcBef>
                <a:spcPts val="0"/>
              </a:spcBef>
              <a:spcAft>
                <a:spcPts val="1200"/>
              </a:spcAft>
            </a:pPr>
            <a:r>
              <a:rPr lang="en-US">
                <a:effectLst/>
                <a:latin typeface="Arial" panose="020B0604020202020204" pitchFamily="34" charset="0"/>
                <a:ea typeface="Arial" panose="020B0604020202020204" pitchFamily="34" charset="0"/>
              </a:rPr>
              <a:t>When final awards are posted.</a:t>
            </a:r>
          </a:p>
          <a:p>
            <a:pPr marL="0" marR="0" indent="0">
              <a:lnSpc>
                <a:spcPct val="100000"/>
              </a:lnSpc>
              <a:spcBef>
                <a:spcPts val="0"/>
              </a:spcBef>
              <a:buNone/>
            </a:pPr>
            <a:r>
              <a:rPr lang="en-US" sz="2800">
                <a:effectLst/>
                <a:latin typeface="Arial" panose="020B0604020202020204" pitchFamily="34" charset="0"/>
                <a:ea typeface="Arial" panose="020B0604020202020204" pitchFamily="34" charset="0"/>
              </a:rPr>
              <a:t>Please refer to the CDE 2024 BTPDP RFA web page for the most up-to-date timeline.</a:t>
            </a:r>
          </a:p>
          <a:p>
            <a:endParaRPr lang="en-US"/>
          </a:p>
        </p:txBody>
      </p:sp>
      <p:sp>
        <p:nvSpPr>
          <p:cNvPr id="4" name="Slide Number Placeholder 3">
            <a:extLst>
              <a:ext uri="{FF2B5EF4-FFF2-40B4-BE49-F238E27FC236}">
                <a16:creationId xmlns:a16="http://schemas.microsoft.com/office/drawing/2014/main" id="{2F0E2292-2DB6-FEA6-05B1-177E764DCEE8}"/>
              </a:ext>
            </a:extLst>
          </p:cNvPr>
          <p:cNvSpPr>
            <a:spLocks noGrp="1"/>
          </p:cNvSpPr>
          <p:nvPr>
            <p:ph type="sldNum" sz="quarter" idx="12"/>
          </p:nvPr>
        </p:nvSpPr>
        <p:spPr/>
        <p:txBody>
          <a:bodyPr/>
          <a:lstStyle/>
          <a:p>
            <a:fld id="{469BC29B-CD14-4172-9B93-F334EF7BA94E}" type="slidenum">
              <a:rPr lang="en-US" smtClean="0"/>
              <a:t>8</a:t>
            </a:fld>
            <a:endParaRPr lang="en-US"/>
          </a:p>
        </p:txBody>
      </p:sp>
    </p:spTree>
    <p:extLst>
      <p:ext uri="{BB962C8B-B14F-4D97-AF65-F5344CB8AC3E}">
        <p14:creationId xmlns:p14="http://schemas.microsoft.com/office/powerpoint/2010/main" val="2327372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52299" y="2002631"/>
            <a:ext cx="9087402" cy="2852737"/>
          </a:xfrm>
        </p:spPr>
        <p:txBody>
          <a:bodyPr>
            <a:normAutofit/>
          </a:bodyPr>
          <a:lstStyle/>
          <a:p>
            <a:r>
              <a:rPr lang="en-US"/>
              <a:t>Application Procedures and Processes</a:t>
            </a:r>
          </a:p>
        </p:txBody>
      </p:sp>
      <p:sp>
        <p:nvSpPr>
          <p:cNvPr id="3" name="Slide Number Placeholder 2"/>
          <p:cNvSpPr>
            <a:spLocks noGrp="1"/>
          </p:cNvSpPr>
          <p:nvPr>
            <p:ph type="sldNum" sz="quarter" idx="12"/>
          </p:nvPr>
        </p:nvSpPr>
        <p:spPr/>
        <p:txBody>
          <a:bodyPr/>
          <a:lstStyle/>
          <a:p>
            <a:fld id="{469BC29B-CD14-4172-9B93-F334EF7BA94E}" type="slidenum">
              <a:rPr lang="en-US" smtClean="0"/>
              <a:t>9</a:t>
            </a:fld>
            <a:endParaRPr lang="en-US"/>
          </a:p>
        </p:txBody>
      </p:sp>
    </p:spTree>
    <p:extLst>
      <p:ext uri="{BB962C8B-B14F-4D97-AF65-F5344CB8AC3E}">
        <p14:creationId xmlns:p14="http://schemas.microsoft.com/office/powerpoint/2010/main" val="716456500"/>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739A28"/>
      </a:dk2>
      <a:lt2>
        <a:srgbClr val="E2DFCC"/>
      </a:lt2>
      <a:accent1>
        <a:srgbClr val="99CB38"/>
      </a:accent1>
      <a:accent2>
        <a:srgbClr val="63A537"/>
      </a:accent2>
      <a:accent3>
        <a:srgbClr val="37A76F"/>
      </a:accent3>
      <a:accent4>
        <a:srgbClr val="44C1A3"/>
      </a:accent4>
      <a:accent5>
        <a:srgbClr val="4EB3CF"/>
      </a:accent5>
      <a:accent6>
        <a:srgbClr val="51C3F9"/>
      </a:accent6>
      <a:hlink>
        <a:srgbClr val="0000FF"/>
      </a:hlink>
      <a:folHlink>
        <a:srgbClr val="7030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f89dec18-d0c2-45d2-8a15-31051f2519f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534ED83EA0B5E468033F72E96A6CA4D" ma:contentTypeVersion="9" ma:contentTypeDescription="Create a new document." ma:contentTypeScope="" ma:versionID="65038ef8d976255c60016b1fd22ec671">
  <xsd:schema xmlns:xsd="http://www.w3.org/2001/XMLSchema" xmlns:xs="http://www.w3.org/2001/XMLSchema" xmlns:p="http://schemas.microsoft.com/office/2006/metadata/properties" xmlns:ns2="f89dec18-d0c2-45d2-8a15-31051f2519f8" xmlns:ns3="1aae30ff-d7bc-47e3-882e-cd3423d00d62" targetNamespace="http://schemas.microsoft.com/office/2006/metadata/properties" ma:root="true" ma:fieldsID="4fb1abcfcdc7bbf56e1d3ce2339186e1" ns2:_="" ns3:_="">
    <xsd:import namespace="f89dec18-d0c2-45d2-8a15-31051f2519f8"/>
    <xsd:import namespace="1aae30ff-d7bc-47e3-882e-cd3423d00d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_Flow_SignoffStatu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9dec18-d0c2-45d2-8a15-31051f251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Flow_SignoffStatus" ma:index="14" nillable="true" ma:displayName="Sign-off status" ma:internalName="Sign_x002d_off_x0020_status">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SearchProperties" ma:index="1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aae30ff-d7bc-47e3-882e-cd3423d00d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836A89-83CD-43DC-825F-99378EBA05D7}">
  <ds:schemaRefs>
    <ds:schemaRef ds:uri="http://purl.org/dc/elements/1.1/"/>
    <ds:schemaRef ds:uri="http://schemas.microsoft.com/office/2006/metadata/properties"/>
    <ds:schemaRef ds:uri="http://schemas.microsoft.com/office/2006/documentManagement/types"/>
    <ds:schemaRef ds:uri="1aae30ff-d7bc-47e3-882e-cd3423d00d62"/>
    <ds:schemaRef ds:uri="http://purl.org/dc/terms/"/>
    <ds:schemaRef ds:uri="f89dec18-d0c2-45d2-8a15-31051f2519f8"/>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A9EEBB8-20D2-471C-939B-1D8A8F0E0F40}">
  <ds:schemaRefs>
    <ds:schemaRef ds:uri="http://schemas.microsoft.com/sharepoint/v3/contenttype/forms"/>
  </ds:schemaRefs>
</ds:datastoreItem>
</file>

<file path=customXml/itemProps3.xml><?xml version="1.0" encoding="utf-8"?>
<ds:datastoreItem xmlns:ds="http://schemas.openxmlformats.org/officeDocument/2006/customXml" ds:itemID="{2CB50567-B49B-46C7-BA8B-F429E16DA23E}">
  <ds:schemaRefs>
    <ds:schemaRef ds:uri="1aae30ff-d7bc-47e3-882e-cd3423d00d62"/>
    <ds:schemaRef ds:uri="f89dec18-d0c2-45d2-8a15-31051f2519f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14</TotalTime>
  <Words>2522</Words>
  <Application>Microsoft Office PowerPoint</Application>
  <PresentationFormat>Widescreen</PresentationFormat>
  <Paragraphs>255</Paragraphs>
  <Slides>38</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Century Gothic</vt:lpstr>
      <vt:lpstr>Wingdings</vt:lpstr>
      <vt:lpstr>Office Theme</vt:lpstr>
      <vt:lpstr>2024 Bilingual Teacher Professional Development Program  Request for Applications</vt:lpstr>
      <vt:lpstr>Housekeeping</vt:lpstr>
      <vt:lpstr>Request for Applications</vt:lpstr>
      <vt:lpstr>Program Purpose (1)</vt:lpstr>
      <vt:lpstr>Program Purpose (2)</vt:lpstr>
      <vt:lpstr>Eligibility</vt:lpstr>
      <vt:lpstr>Grant Funding and Duration</vt:lpstr>
      <vt:lpstr>Program Timeline</vt:lpstr>
      <vt:lpstr>Application Procedures and Processes</vt:lpstr>
      <vt:lpstr>Application Submission Procedures (1)</vt:lpstr>
      <vt:lpstr>Application Submission Procedures (2)</vt:lpstr>
      <vt:lpstr>Online Application Instructions</vt:lpstr>
      <vt:lpstr>Application Review</vt:lpstr>
      <vt:lpstr>Appeals Process</vt:lpstr>
      <vt:lpstr>Bilingual Teacher Professional Development Program Application</vt:lpstr>
      <vt:lpstr>Application Narrative</vt:lpstr>
      <vt:lpstr>Part 1 Executive Summary</vt:lpstr>
      <vt:lpstr>Part 2 Theory of Action</vt:lpstr>
      <vt:lpstr>Part 3 Professional Learning Capacity (Part 3 A)</vt:lpstr>
      <vt:lpstr>Part 3 Professional Learning Capacity (Part 3 B)</vt:lpstr>
      <vt:lpstr>Part 4 Proposed Activities (Part 4 A) </vt:lpstr>
      <vt:lpstr>Part 4 Proposed Activities (Part 4 B)</vt:lpstr>
      <vt:lpstr>Part 4 Proposed Activities (Part 4 C)</vt:lpstr>
      <vt:lpstr>Part 4 Proposed Activities (Part 4 D)</vt:lpstr>
      <vt:lpstr>Part 5 Sustainability</vt:lpstr>
      <vt:lpstr>Part 6 Proposed Metrics (Part 6 A) (1)</vt:lpstr>
      <vt:lpstr>Part 6 Proposed Metrics (Part 6 A) (2)</vt:lpstr>
      <vt:lpstr>Part 6 Proposed Metrics (Part 6 A) (3)</vt:lpstr>
      <vt:lpstr>Part 6 Proposed Metrics (Part 6 B–D)</vt:lpstr>
      <vt:lpstr>Part 7 Matching Funds or Other  In-Kind Matching Resources</vt:lpstr>
      <vt:lpstr>Budget Narrative and Funding Request (1)</vt:lpstr>
      <vt:lpstr>Budget Narrative and Funding Request (2)</vt:lpstr>
      <vt:lpstr>Budget Narrative and Funding Request (3)</vt:lpstr>
      <vt:lpstr>Budget Narrative and Funding Request (4)</vt:lpstr>
      <vt:lpstr>Application Maximum Point Values</vt:lpstr>
      <vt:lpstr>Resources</vt:lpstr>
      <vt:lpstr>Questions?</vt:lpstr>
      <vt:lpstr>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 2024 BTPDP (CA Dept of Education)</dc:title>
  <dc:subject>Application webinar for the 2024 Bilingual Teacher Professional Development Program (BTPDP).</dc:subject>
  <dc:creator/>
  <cp:lastModifiedBy>Christopher Slaven</cp:lastModifiedBy>
  <cp:revision>105</cp:revision>
  <cp:lastPrinted>2023-02-01T17:24:29Z</cp:lastPrinted>
  <dcterms:created xsi:type="dcterms:W3CDTF">2017-11-09T22:09:16Z</dcterms:created>
  <dcterms:modified xsi:type="dcterms:W3CDTF">2024-03-21T21:27:25Z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0x0101003534ED83EA0B5E468033F72E96A6CA4D</vt:lpwstr>
  </property>
  <property fmtid="{D5CDD505-2E9C-101B-9397-08002B2CF9AE}" pid="3" name="MediaServiceImageTags">
    <vt:lpwstr/>
  </property>
</Properties>
</file>