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571" r:id="rId1"/>
  </p:sldMasterIdLst>
  <p:notesMasterIdLst>
    <p:notesMasterId r:id="rId56"/>
  </p:notesMasterIdLst>
  <p:handoutMasterIdLst>
    <p:handoutMasterId r:id="rId57"/>
  </p:handoutMasterIdLst>
  <p:sldIdLst>
    <p:sldId id="258" r:id="rId2"/>
    <p:sldId id="389" r:id="rId3"/>
    <p:sldId id="390" r:id="rId4"/>
    <p:sldId id="391" r:id="rId5"/>
    <p:sldId id="392" r:id="rId6"/>
    <p:sldId id="393" r:id="rId7"/>
    <p:sldId id="274" r:id="rId8"/>
    <p:sldId id="346" r:id="rId9"/>
    <p:sldId id="349" r:id="rId10"/>
    <p:sldId id="394" r:id="rId11"/>
    <p:sldId id="395" r:id="rId12"/>
    <p:sldId id="347" r:id="rId13"/>
    <p:sldId id="357" r:id="rId14"/>
    <p:sldId id="374" r:id="rId15"/>
    <p:sldId id="353" r:id="rId16"/>
    <p:sldId id="356" r:id="rId17"/>
    <p:sldId id="339" r:id="rId18"/>
    <p:sldId id="396" r:id="rId19"/>
    <p:sldId id="345" r:id="rId20"/>
    <p:sldId id="359" r:id="rId21"/>
    <p:sldId id="344" r:id="rId22"/>
    <p:sldId id="343" r:id="rId23"/>
    <p:sldId id="342" r:id="rId24"/>
    <p:sldId id="286" r:id="rId25"/>
    <p:sldId id="287" r:id="rId26"/>
    <p:sldId id="386" r:id="rId27"/>
    <p:sldId id="385" r:id="rId28"/>
    <p:sldId id="316" r:id="rId29"/>
    <p:sldId id="311" r:id="rId30"/>
    <p:sldId id="300" r:id="rId31"/>
    <p:sldId id="294" r:id="rId32"/>
    <p:sldId id="360" r:id="rId33"/>
    <p:sldId id="361" r:id="rId34"/>
    <p:sldId id="362" r:id="rId35"/>
    <p:sldId id="363" r:id="rId36"/>
    <p:sldId id="364" r:id="rId37"/>
    <p:sldId id="365" r:id="rId38"/>
    <p:sldId id="366" r:id="rId39"/>
    <p:sldId id="367" r:id="rId40"/>
    <p:sldId id="368" r:id="rId41"/>
    <p:sldId id="370" r:id="rId42"/>
    <p:sldId id="375" r:id="rId43"/>
    <p:sldId id="371" r:id="rId44"/>
    <p:sldId id="369" r:id="rId45"/>
    <p:sldId id="387" r:id="rId46"/>
    <p:sldId id="296" r:id="rId47"/>
    <p:sldId id="297" r:id="rId48"/>
    <p:sldId id="372" r:id="rId49"/>
    <p:sldId id="373" r:id="rId50"/>
    <p:sldId id="298" r:id="rId51"/>
    <p:sldId id="302" r:id="rId52"/>
    <p:sldId id="319" r:id="rId53"/>
    <p:sldId id="308" r:id="rId54"/>
    <p:sldId id="309" r:id="rId55"/>
  </p:sldIdLst>
  <p:sldSz cx="12192000" cy="6858000"/>
  <p:notesSz cx="6985000" cy="92837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E5E7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0647" autoAdjust="0"/>
  </p:normalViewPr>
  <p:slideViewPr>
    <p:cSldViewPr snapToGrid="0">
      <p:cViewPr varScale="1">
        <p:scale>
          <a:sx n="101" d="100"/>
          <a:sy n="101" d="100"/>
        </p:scale>
        <p:origin x="954" y="14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75" d="100"/>
          <a:sy n="75" d="100"/>
        </p:scale>
        <p:origin x="2832" y="4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2885" tIns="46442" rIns="92885" bIns="46442"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56050" y="0"/>
            <a:ext cx="3027363" cy="465138"/>
          </a:xfrm>
          <a:prstGeom prst="rect">
            <a:avLst/>
          </a:prstGeom>
        </p:spPr>
        <p:txBody>
          <a:bodyPr vert="horz" lIns="92885" tIns="46442" rIns="92885" bIns="46442" rtlCol="0"/>
          <a:lstStyle>
            <a:lvl1pPr algn="r" eaLnBrk="1" fontAlgn="auto" hangingPunct="1">
              <a:spcBef>
                <a:spcPts val="0"/>
              </a:spcBef>
              <a:spcAft>
                <a:spcPts val="0"/>
              </a:spcAft>
              <a:defRPr sz="1200">
                <a:latin typeface="+mn-lt"/>
              </a:defRPr>
            </a:lvl1pPr>
          </a:lstStyle>
          <a:p>
            <a:pPr>
              <a:defRPr/>
            </a:pPr>
            <a:fld id="{6F01448E-779D-4A74-A5BD-4B49BA4912B4}" type="datetimeFigureOut">
              <a:rPr lang="en-US"/>
              <a:pPr>
                <a:defRPr/>
              </a:pPr>
              <a:t>12/27/2024</a:t>
            </a:fld>
            <a:endParaRPr lang="en-US"/>
          </a:p>
        </p:txBody>
      </p:sp>
      <p:sp>
        <p:nvSpPr>
          <p:cNvPr id="4" name="Footer Placeholder 3"/>
          <p:cNvSpPr>
            <a:spLocks noGrp="1"/>
          </p:cNvSpPr>
          <p:nvPr>
            <p:ph type="ftr" sz="quarter" idx="2"/>
          </p:nvPr>
        </p:nvSpPr>
        <p:spPr>
          <a:xfrm>
            <a:off x="0" y="8818563"/>
            <a:ext cx="3027363" cy="465137"/>
          </a:xfrm>
          <a:prstGeom prst="rect">
            <a:avLst/>
          </a:prstGeom>
        </p:spPr>
        <p:txBody>
          <a:bodyPr vert="horz" lIns="92885" tIns="46442" rIns="92885" bIns="46442"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56050" y="8818563"/>
            <a:ext cx="3027363" cy="465137"/>
          </a:xfrm>
          <a:prstGeom prst="rect">
            <a:avLst/>
          </a:prstGeom>
        </p:spPr>
        <p:txBody>
          <a:bodyPr vert="horz" lIns="92885" tIns="46442" rIns="92885" bIns="46442" rtlCol="0" anchor="b"/>
          <a:lstStyle>
            <a:lvl1pPr algn="r" eaLnBrk="1" fontAlgn="auto" hangingPunct="1">
              <a:spcBef>
                <a:spcPts val="0"/>
              </a:spcBef>
              <a:spcAft>
                <a:spcPts val="0"/>
              </a:spcAft>
              <a:defRPr sz="1200">
                <a:latin typeface="+mn-lt"/>
              </a:defRPr>
            </a:lvl1pPr>
          </a:lstStyle>
          <a:p>
            <a:pPr>
              <a:defRPr/>
            </a:pPr>
            <a:fld id="{322679A0-4656-4BEE-B98B-771F8EC7855B}" type="slidenum">
              <a:rPr lang="en-US"/>
              <a:pPr>
                <a:defRPr/>
              </a:pPr>
              <a:t>‹#›</a:t>
            </a:fld>
            <a:endParaRPr lang="en-US"/>
          </a:p>
        </p:txBody>
      </p:sp>
    </p:spTree>
    <p:extLst>
      <p:ext uri="{BB962C8B-B14F-4D97-AF65-F5344CB8AC3E}">
        <p14:creationId xmlns:p14="http://schemas.microsoft.com/office/powerpoint/2010/main" val="2387279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56050" y="0"/>
            <a:ext cx="3027363" cy="46513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4F2B5A60-7D4C-4100-A1F7-6811A355FC99}" type="datetimeFigureOut">
              <a:rPr lang="en-US"/>
              <a:pPr>
                <a:defRPr/>
              </a:pPr>
              <a:t>12/27/2024</a:t>
            </a:fld>
            <a:endParaRPr lang="en-US"/>
          </a:p>
        </p:txBody>
      </p:sp>
      <p:sp>
        <p:nvSpPr>
          <p:cNvPr id="4" name="Slide Image Placeholder 3"/>
          <p:cNvSpPr>
            <a:spLocks noGrp="1" noRot="1" noChangeAspect="1"/>
          </p:cNvSpPr>
          <p:nvPr>
            <p:ph type="sldImg" idx="2"/>
          </p:nvPr>
        </p:nvSpPr>
        <p:spPr>
          <a:xfrm>
            <a:off x="708025" y="773175"/>
            <a:ext cx="5568950" cy="31337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98500" y="4214937"/>
            <a:ext cx="5588000" cy="4295588"/>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18563"/>
            <a:ext cx="3027363" cy="46513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56050" y="8818563"/>
            <a:ext cx="3027363" cy="46513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CEFB0760-907B-4301-B786-8A587F736DFF}" type="slidenum">
              <a:rPr lang="en-US"/>
              <a:pPr>
                <a:defRPr/>
              </a:pPr>
              <a:t>‹#›</a:t>
            </a:fld>
            <a:endParaRPr lang="en-US"/>
          </a:p>
        </p:txBody>
      </p:sp>
    </p:spTree>
    <p:extLst>
      <p:ext uri="{BB962C8B-B14F-4D97-AF65-F5344CB8AC3E}">
        <p14:creationId xmlns:p14="http://schemas.microsoft.com/office/powerpoint/2010/main" val="167718081"/>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ts val="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ts val="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ts val="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ts val="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0"/>
              </a:spcAft>
            </a:pPr>
            <a:endParaRPr lang="en-US" altLang="en-US" dirty="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5278FAF8-C64F-4870-94DC-7AC3EADAFA45}" type="slidenum">
              <a:rPr lang="en-US" altLang="en-US" smtClean="0">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513431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altLang="en-US"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17</a:t>
            </a:fld>
            <a:endParaRPr lang="en-US"/>
          </a:p>
        </p:txBody>
      </p:sp>
    </p:spTree>
    <p:extLst>
      <p:ext uri="{BB962C8B-B14F-4D97-AF65-F5344CB8AC3E}">
        <p14:creationId xmlns:p14="http://schemas.microsoft.com/office/powerpoint/2010/main" val="3885065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19</a:t>
            </a:fld>
            <a:endParaRPr lang="en-US"/>
          </a:p>
        </p:txBody>
      </p:sp>
    </p:spTree>
    <p:extLst>
      <p:ext uri="{BB962C8B-B14F-4D97-AF65-F5344CB8AC3E}">
        <p14:creationId xmlns:p14="http://schemas.microsoft.com/office/powerpoint/2010/main" val="4104408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20</a:t>
            </a:fld>
            <a:endParaRPr lang="en-US"/>
          </a:p>
        </p:txBody>
      </p:sp>
    </p:spTree>
    <p:extLst>
      <p:ext uri="{BB962C8B-B14F-4D97-AF65-F5344CB8AC3E}">
        <p14:creationId xmlns:p14="http://schemas.microsoft.com/office/powerpoint/2010/main" val="35654612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21</a:t>
            </a:fld>
            <a:endParaRPr lang="en-US"/>
          </a:p>
        </p:txBody>
      </p:sp>
    </p:spTree>
    <p:extLst>
      <p:ext uri="{BB962C8B-B14F-4D97-AF65-F5344CB8AC3E}">
        <p14:creationId xmlns:p14="http://schemas.microsoft.com/office/powerpoint/2010/main" val="13079990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22</a:t>
            </a:fld>
            <a:endParaRPr lang="en-US"/>
          </a:p>
        </p:txBody>
      </p:sp>
    </p:spTree>
    <p:extLst>
      <p:ext uri="{BB962C8B-B14F-4D97-AF65-F5344CB8AC3E}">
        <p14:creationId xmlns:p14="http://schemas.microsoft.com/office/powerpoint/2010/main" val="34992022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23</a:t>
            </a:fld>
            <a:endParaRPr lang="en-US"/>
          </a:p>
        </p:txBody>
      </p:sp>
    </p:spTree>
    <p:extLst>
      <p:ext uri="{BB962C8B-B14F-4D97-AF65-F5344CB8AC3E}">
        <p14:creationId xmlns:p14="http://schemas.microsoft.com/office/powerpoint/2010/main" val="1375493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fontAlgn="auto" hangingPunct="1">
              <a:lnSpc>
                <a:spcPct val="100000"/>
              </a:lnSpc>
              <a:spcBef>
                <a:spcPts val="0"/>
              </a:spcBef>
              <a:spcAft>
                <a:spcPts val="0"/>
              </a:spcAft>
              <a:buNone/>
              <a:defRPr/>
            </a:pPr>
            <a:endParaRPr lang="en-US" altLang="en-US" dirty="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0089055-257C-4569-8AC6-C58BA61081EB}" type="slidenum">
              <a:rPr lang="en-US" altLang="en-US" smtClean="0">
                <a:latin typeface="Calibri" panose="020F0502020204030204" pitchFamily="34" charset="0"/>
              </a:rPr>
              <a:pPr fontAlgn="base">
                <a:spcBef>
                  <a:spcPct val="0"/>
                </a:spcBef>
                <a:spcAft>
                  <a:spcPct val="0"/>
                </a:spcAft>
              </a:pPr>
              <a:t>24</a:t>
            </a:fld>
            <a:endParaRPr lang="en-US" altLang="en-US">
              <a:latin typeface="Calibri" panose="020F0502020204030204" pitchFamily="34" charset="0"/>
            </a:endParaRPr>
          </a:p>
        </p:txBody>
      </p:sp>
    </p:spTree>
    <p:extLst>
      <p:ext uri="{BB962C8B-B14F-4D97-AF65-F5344CB8AC3E}">
        <p14:creationId xmlns:p14="http://schemas.microsoft.com/office/powerpoint/2010/main" val="15039660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fontAlgn="auto" hangingPunct="1">
              <a:lnSpc>
                <a:spcPct val="100000"/>
              </a:lnSpc>
              <a:spcBef>
                <a:spcPts val="0"/>
              </a:spcBef>
              <a:spcAft>
                <a:spcPts val="0"/>
              </a:spcAft>
              <a:buNone/>
              <a:defRPr/>
            </a:pPr>
            <a:endParaRPr 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8F5D996-9955-45CC-B288-E5817FCF38A9}" type="slidenum">
              <a:rPr lang="en-US" altLang="en-US" smtClean="0">
                <a:latin typeface="Calibri" panose="020F0502020204030204" pitchFamily="34" charset="0"/>
              </a:rPr>
              <a:pPr fontAlgn="base">
                <a:spcBef>
                  <a:spcPct val="0"/>
                </a:spcBef>
                <a:spcAft>
                  <a:spcPct val="0"/>
                </a:spcAft>
              </a:pPr>
              <a:t>25</a:t>
            </a:fld>
            <a:endParaRPr lang="en-US" altLang="en-US">
              <a:latin typeface="Calibri" panose="020F0502020204030204" pitchFamily="34" charset="0"/>
            </a:endParaRPr>
          </a:p>
        </p:txBody>
      </p:sp>
    </p:spTree>
    <p:extLst>
      <p:ext uri="{BB962C8B-B14F-4D97-AF65-F5344CB8AC3E}">
        <p14:creationId xmlns:p14="http://schemas.microsoft.com/office/powerpoint/2010/main" val="3509626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880AC4-4629-A8EF-D1A5-76CCBBB0EE18}"/>
            </a:ext>
          </a:extLst>
        </p:cNvPr>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3EE1D802-F915-1EB1-D433-F58D960C35CB}"/>
              </a:ext>
            </a:extLst>
          </p:cNvPr>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11D894B4-93EE-8EC9-4EDF-4085A10B46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fontAlgn="auto" hangingPunct="1">
              <a:lnSpc>
                <a:spcPct val="100000"/>
              </a:lnSpc>
              <a:spcBef>
                <a:spcPts val="0"/>
              </a:spcBef>
              <a:spcAft>
                <a:spcPts val="0"/>
              </a:spcAft>
              <a:buNone/>
              <a:defRPr/>
            </a:pPr>
            <a:endParaRPr lang="en-US" dirty="0"/>
          </a:p>
        </p:txBody>
      </p:sp>
      <p:sp>
        <p:nvSpPr>
          <p:cNvPr id="40964" name="Slide Number Placeholder 3">
            <a:extLst>
              <a:ext uri="{FF2B5EF4-FFF2-40B4-BE49-F238E27FC236}">
                <a16:creationId xmlns:a16="http://schemas.microsoft.com/office/drawing/2014/main" id="{6CA6FD11-3BBF-8EE6-D549-49C3029A49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8F5D996-9955-45CC-B288-E5817FCF38A9}" type="slidenum">
              <a:rPr lang="en-US" altLang="en-US" smtClean="0">
                <a:latin typeface="Calibri" panose="020F0502020204030204" pitchFamily="34" charset="0"/>
              </a:rPr>
              <a:pPr fontAlgn="base">
                <a:spcBef>
                  <a:spcPct val="0"/>
                </a:spcBef>
                <a:spcAft>
                  <a:spcPct val="0"/>
                </a:spcAft>
              </a:pPr>
              <a:t>26</a:t>
            </a:fld>
            <a:endParaRPr lang="en-US" altLang="en-US">
              <a:latin typeface="Calibri" panose="020F0502020204030204" pitchFamily="34" charset="0"/>
            </a:endParaRPr>
          </a:p>
        </p:txBody>
      </p:sp>
    </p:spTree>
    <p:extLst>
      <p:ext uri="{BB962C8B-B14F-4D97-AF65-F5344CB8AC3E}">
        <p14:creationId xmlns:p14="http://schemas.microsoft.com/office/powerpoint/2010/main" val="9495201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28855-9733-CA5E-BF5F-6B57C75DC795}"/>
            </a:ext>
          </a:extLst>
        </p:cNvPr>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745EBA41-8B73-66A1-9686-31BE1FB9E82D}"/>
              </a:ext>
            </a:extLst>
          </p:cNvPr>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0F19FBCD-6C29-59A8-42FD-70B8681A19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fontAlgn="auto" hangingPunct="1">
              <a:lnSpc>
                <a:spcPct val="100000"/>
              </a:lnSpc>
              <a:spcBef>
                <a:spcPts val="0"/>
              </a:spcBef>
              <a:spcAft>
                <a:spcPts val="0"/>
              </a:spcAft>
              <a:buNone/>
              <a:defRPr/>
            </a:pPr>
            <a:endParaRPr lang="en-US" dirty="0"/>
          </a:p>
        </p:txBody>
      </p:sp>
      <p:sp>
        <p:nvSpPr>
          <p:cNvPr id="40964" name="Slide Number Placeholder 3">
            <a:extLst>
              <a:ext uri="{FF2B5EF4-FFF2-40B4-BE49-F238E27FC236}">
                <a16:creationId xmlns:a16="http://schemas.microsoft.com/office/drawing/2014/main" id="{F9451E12-9430-DA6A-A873-31775320C7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8F5D996-9955-45CC-B288-E5817FCF38A9}" type="slidenum">
              <a:rPr lang="en-US" altLang="en-US" smtClean="0">
                <a:latin typeface="Calibri" panose="020F0502020204030204" pitchFamily="34" charset="0"/>
              </a:rPr>
              <a:pPr fontAlgn="base">
                <a:spcBef>
                  <a:spcPct val="0"/>
                </a:spcBef>
                <a:spcAft>
                  <a:spcPct val="0"/>
                </a:spcAft>
              </a:pPr>
              <a:t>27</a:t>
            </a:fld>
            <a:endParaRPr lang="en-US" altLang="en-US">
              <a:latin typeface="Calibri" panose="020F0502020204030204" pitchFamily="34" charset="0"/>
            </a:endParaRPr>
          </a:p>
        </p:txBody>
      </p:sp>
    </p:spTree>
    <p:extLst>
      <p:ext uri="{BB962C8B-B14F-4D97-AF65-F5344CB8AC3E}">
        <p14:creationId xmlns:p14="http://schemas.microsoft.com/office/powerpoint/2010/main" val="896235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fontAlgn="auto" hangingPunct="1">
              <a:lnSpc>
                <a:spcPct val="100000"/>
              </a:lnSpc>
              <a:spcBef>
                <a:spcPts val="0"/>
              </a:spcBef>
              <a:spcAft>
                <a:spcPts val="0"/>
              </a:spcAft>
              <a:buNone/>
              <a:defRPr/>
            </a:pPr>
            <a:endParaRPr lang="en" dirty="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15D3ED72-0C1B-4B52-92E1-76247AA16ABB}" type="slidenum">
              <a:rPr lang="en-US" altLang="en-US" smtClean="0">
                <a:latin typeface="Calibri" panose="020F0502020204030204" pitchFamily="34" charset="0"/>
              </a:rPr>
              <a:pPr fontAlgn="base">
                <a:spcBef>
                  <a:spcPct val="0"/>
                </a:spcBef>
                <a:spcAft>
                  <a:spcPct val="0"/>
                </a:spcAft>
              </a:pPr>
              <a:t>7</a:t>
            </a:fld>
            <a:endParaRPr lang="en-US" altLang="en-US">
              <a:latin typeface="Calibri" panose="020F0502020204030204" pitchFamily="34" charset="0"/>
            </a:endParaRPr>
          </a:p>
        </p:txBody>
      </p:sp>
    </p:spTree>
    <p:extLst>
      <p:ext uri="{BB962C8B-B14F-4D97-AF65-F5344CB8AC3E}">
        <p14:creationId xmlns:p14="http://schemas.microsoft.com/office/powerpoint/2010/main" val="34603472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9E6A5AF-6300-41E2-9F92-2F60BA2AC1D2}" type="slidenum">
              <a:rPr lang="en-US" altLang="en-US" smtClean="0">
                <a:latin typeface="Calibri" panose="020F0502020204030204" pitchFamily="34" charset="0"/>
              </a:rPr>
              <a:pPr fontAlgn="base">
                <a:spcBef>
                  <a:spcPct val="0"/>
                </a:spcBef>
                <a:spcAft>
                  <a:spcPct val="0"/>
                </a:spcAft>
              </a:pPr>
              <a:t>28</a:t>
            </a:fld>
            <a:endParaRPr lang="en-US" altLang="en-US">
              <a:latin typeface="Calibri" panose="020F0502020204030204" pitchFamily="34" charset="0"/>
            </a:endParaRPr>
          </a:p>
        </p:txBody>
      </p:sp>
    </p:spTree>
    <p:extLst>
      <p:ext uri="{BB962C8B-B14F-4D97-AF65-F5344CB8AC3E}">
        <p14:creationId xmlns:p14="http://schemas.microsoft.com/office/powerpoint/2010/main" val="18777895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1D180008-97F5-4C23-89EE-2E7BA1D364A5}" type="slidenum">
              <a:rPr lang="en-US" altLang="en-US" smtClean="0">
                <a:latin typeface="Calibri" panose="020F0502020204030204" pitchFamily="34" charset="0"/>
              </a:rPr>
              <a:pPr fontAlgn="base">
                <a:spcBef>
                  <a:spcPct val="0"/>
                </a:spcBef>
                <a:spcAft>
                  <a:spcPct val="0"/>
                </a:spcAft>
              </a:pPr>
              <a:t>29</a:t>
            </a:fld>
            <a:endParaRPr lang="en-US" altLang="en-US">
              <a:latin typeface="Calibri" panose="020F0502020204030204" pitchFamily="34" charset="0"/>
            </a:endParaRPr>
          </a:p>
        </p:txBody>
      </p:sp>
    </p:spTree>
    <p:extLst>
      <p:ext uri="{BB962C8B-B14F-4D97-AF65-F5344CB8AC3E}">
        <p14:creationId xmlns:p14="http://schemas.microsoft.com/office/powerpoint/2010/main" val="26694981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fontAlgn="auto" hangingPunct="1">
              <a:lnSpc>
                <a:spcPct val="100000"/>
              </a:lnSpc>
              <a:spcBef>
                <a:spcPts val="0"/>
              </a:spcBef>
              <a:spcAft>
                <a:spcPts val="0"/>
              </a:spcAft>
              <a:buNone/>
              <a:defRPr/>
            </a:pPr>
            <a:endParaRPr lang="en-US"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087A181-0A94-4F19-BC73-9C9C88467A90}" type="slidenum">
              <a:rPr lang="en-US" altLang="en-US" smtClean="0">
                <a:latin typeface="Calibri" panose="020F0502020204030204" pitchFamily="34" charset="0"/>
              </a:rPr>
              <a:pPr fontAlgn="base">
                <a:spcBef>
                  <a:spcPct val="0"/>
                </a:spcBef>
                <a:spcAft>
                  <a:spcPct val="0"/>
                </a:spcAft>
              </a:pPr>
              <a:t>30</a:t>
            </a:fld>
            <a:endParaRPr lang="en-US" altLang="en-US">
              <a:latin typeface="Calibri" panose="020F0502020204030204" pitchFamily="34" charset="0"/>
            </a:endParaRPr>
          </a:p>
        </p:txBody>
      </p:sp>
    </p:spTree>
    <p:extLst>
      <p:ext uri="{BB962C8B-B14F-4D97-AF65-F5344CB8AC3E}">
        <p14:creationId xmlns:p14="http://schemas.microsoft.com/office/powerpoint/2010/main" val="1734906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A6A9A2C-8535-41CB-9C65-43CA46A605C2}" type="slidenum">
              <a:rPr lang="en-US" altLang="en-US" smtClean="0">
                <a:latin typeface="Calibri" panose="020F0502020204030204" pitchFamily="34" charset="0"/>
              </a:rPr>
              <a:pPr fontAlgn="base">
                <a:spcBef>
                  <a:spcPct val="0"/>
                </a:spcBef>
                <a:spcAft>
                  <a:spcPct val="0"/>
                </a:spcAft>
              </a:pPr>
              <a:t>31</a:t>
            </a:fld>
            <a:endParaRPr lang="en-US" altLang="en-US">
              <a:latin typeface="Calibri" panose="020F0502020204030204" pitchFamily="34" charset="0"/>
            </a:endParaRPr>
          </a:p>
        </p:txBody>
      </p:sp>
    </p:spTree>
    <p:extLst>
      <p:ext uri="{BB962C8B-B14F-4D97-AF65-F5344CB8AC3E}">
        <p14:creationId xmlns:p14="http://schemas.microsoft.com/office/powerpoint/2010/main" val="27142464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32</a:t>
            </a:fld>
            <a:endParaRPr lang="en-US"/>
          </a:p>
        </p:txBody>
      </p:sp>
    </p:spTree>
    <p:extLst>
      <p:ext uri="{BB962C8B-B14F-4D97-AF65-F5344CB8AC3E}">
        <p14:creationId xmlns:p14="http://schemas.microsoft.com/office/powerpoint/2010/main" val="26180024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33</a:t>
            </a:fld>
            <a:endParaRPr lang="en-US"/>
          </a:p>
        </p:txBody>
      </p:sp>
    </p:spTree>
    <p:extLst>
      <p:ext uri="{BB962C8B-B14F-4D97-AF65-F5344CB8AC3E}">
        <p14:creationId xmlns:p14="http://schemas.microsoft.com/office/powerpoint/2010/main" val="29786829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34</a:t>
            </a:fld>
            <a:endParaRPr lang="en-US"/>
          </a:p>
        </p:txBody>
      </p:sp>
    </p:spTree>
    <p:extLst>
      <p:ext uri="{BB962C8B-B14F-4D97-AF65-F5344CB8AC3E}">
        <p14:creationId xmlns:p14="http://schemas.microsoft.com/office/powerpoint/2010/main" val="23583124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35</a:t>
            </a:fld>
            <a:endParaRPr lang="en-US"/>
          </a:p>
        </p:txBody>
      </p:sp>
    </p:spTree>
    <p:extLst>
      <p:ext uri="{BB962C8B-B14F-4D97-AF65-F5344CB8AC3E}">
        <p14:creationId xmlns:p14="http://schemas.microsoft.com/office/powerpoint/2010/main" val="7746244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36</a:t>
            </a:fld>
            <a:endParaRPr lang="en-US"/>
          </a:p>
        </p:txBody>
      </p:sp>
    </p:spTree>
    <p:extLst>
      <p:ext uri="{BB962C8B-B14F-4D97-AF65-F5344CB8AC3E}">
        <p14:creationId xmlns:p14="http://schemas.microsoft.com/office/powerpoint/2010/main" val="3655110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37</a:t>
            </a:fld>
            <a:endParaRPr lang="en-US"/>
          </a:p>
        </p:txBody>
      </p:sp>
    </p:spTree>
    <p:extLst>
      <p:ext uri="{BB962C8B-B14F-4D97-AF65-F5344CB8AC3E}">
        <p14:creationId xmlns:p14="http://schemas.microsoft.com/office/powerpoint/2010/main" val="2989389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AF8603A-0B12-49BE-93F5-0ADBAD036687}" type="slidenum">
              <a:rPr lang="en-US" altLang="en-US" smtClean="0">
                <a:latin typeface="Calibri" panose="020F0502020204030204" pitchFamily="34" charset="0"/>
              </a:rPr>
              <a:pPr fontAlgn="base">
                <a:spcBef>
                  <a:spcPct val="0"/>
                </a:spcBef>
                <a:spcAft>
                  <a:spcPct val="0"/>
                </a:spcAft>
              </a:pPr>
              <a:t>8</a:t>
            </a:fld>
            <a:endParaRPr lang="en-US" altLang="en-US">
              <a:latin typeface="Calibri" panose="020F0502020204030204" pitchFamily="34" charset="0"/>
            </a:endParaRPr>
          </a:p>
        </p:txBody>
      </p:sp>
    </p:spTree>
    <p:extLst>
      <p:ext uri="{BB962C8B-B14F-4D97-AF65-F5344CB8AC3E}">
        <p14:creationId xmlns:p14="http://schemas.microsoft.com/office/powerpoint/2010/main" val="38637988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38</a:t>
            </a:fld>
            <a:endParaRPr lang="en-US"/>
          </a:p>
        </p:txBody>
      </p:sp>
    </p:spTree>
    <p:extLst>
      <p:ext uri="{BB962C8B-B14F-4D97-AF65-F5344CB8AC3E}">
        <p14:creationId xmlns:p14="http://schemas.microsoft.com/office/powerpoint/2010/main" val="19038713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39</a:t>
            </a:fld>
            <a:endParaRPr lang="en-US"/>
          </a:p>
        </p:txBody>
      </p:sp>
    </p:spTree>
    <p:extLst>
      <p:ext uri="{BB962C8B-B14F-4D97-AF65-F5344CB8AC3E}">
        <p14:creationId xmlns:p14="http://schemas.microsoft.com/office/powerpoint/2010/main" val="27056305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40</a:t>
            </a:fld>
            <a:endParaRPr lang="en-US"/>
          </a:p>
        </p:txBody>
      </p:sp>
    </p:spTree>
    <p:extLst>
      <p:ext uri="{BB962C8B-B14F-4D97-AF65-F5344CB8AC3E}">
        <p14:creationId xmlns:p14="http://schemas.microsoft.com/office/powerpoint/2010/main" val="33426166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41</a:t>
            </a:fld>
            <a:endParaRPr lang="en-US"/>
          </a:p>
        </p:txBody>
      </p:sp>
    </p:spTree>
    <p:extLst>
      <p:ext uri="{BB962C8B-B14F-4D97-AF65-F5344CB8AC3E}">
        <p14:creationId xmlns:p14="http://schemas.microsoft.com/office/powerpoint/2010/main" val="938346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42</a:t>
            </a:fld>
            <a:endParaRPr lang="en-US"/>
          </a:p>
        </p:txBody>
      </p:sp>
    </p:spTree>
    <p:extLst>
      <p:ext uri="{BB962C8B-B14F-4D97-AF65-F5344CB8AC3E}">
        <p14:creationId xmlns:p14="http://schemas.microsoft.com/office/powerpoint/2010/main" val="20662087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43</a:t>
            </a:fld>
            <a:endParaRPr lang="en-US"/>
          </a:p>
        </p:txBody>
      </p:sp>
    </p:spTree>
    <p:extLst>
      <p:ext uri="{BB962C8B-B14F-4D97-AF65-F5344CB8AC3E}">
        <p14:creationId xmlns:p14="http://schemas.microsoft.com/office/powerpoint/2010/main" val="9639202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8025" y="773113"/>
            <a:ext cx="5568950" cy="3133725"/>
          </a:xfrm>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 name="Slide Number Placeholder 3"/>
          <p:cNvSpPr>
            <a:spLocks noGrp="1"/>
          </p:cNvSpPr>
          <p:nvPr>
            <p:ph type="sldNum" sz="quarter" idx="5"/>
          </p:nvPr>
        </p:nvSpPr>
        <p:spPr/>
        <p:txBody>
          <a:bodyPr/>
          <a:lstStyle/>
          <a:p>
            <a:pPr>
              <a:defRPr/>
            </a:pPr>
            <a:fld id="{CEFB0760-907B-4301-B786-8A587F736DFF}" type="slidenum">
              <a:rPr lang="en-US" smtClean="0"/>
              <a:pPr>
                <a:defRPr/>
              </a:pPr>
              <a:t>44</a:t>
            </a:fld>
            <a:endParaRPr lang="en-US"/>
          </a:p>
        </p:txBody>
      </p:sp>
    </p:spTree>
    <p:extLst>
      <p:ext uri="{BB962C8B-B14F-4D97-AF65-F5344CB8AC3E}">
        <p14:creationId xmlns:p14="http://schemas.microsoft.com/office/powerpoint/2010/main" val="1380934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3198CA-B34E-D3C3-3F5C-6E8543F30C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108570-0112-5D61-E1CA-4AFD52842579}"/>
              </a:ext>
            </a:extLst>
          </p:cNvPr>
          <p:cNvSpPr>
            <a:spLocks noGrp="1" noRot="1" noChangeAspect="1"/>
          </p:cNvSpPr>
          <p:nvPr>
            <p:ph type="sldImg"/>
          </p:nvPr>
        </p:nvSpPr>
        <p:spPr>
          <a:xfrm>
            <a:off x="708025" y="773113"/>
            <a:ext cx="5568950" cy="3133725"/>
          </a:xfrm>
        </p:spPr>
      </p:sp>
      <p:sp>
        <p:nvSpPr>
          <p:cNvPr id="3" name="Notes Placeholder 2">
            <a:extLst>
              <a:ext uri="{FF2B5EF4-FFF2-40B4-BE49-F238E27FC236}">
                <a16:creationId xmlns:a16="http://schemas.microsoft.com/office/drawing/2014/main" id="{833BFE39-AFA1-9485-7FAD-FD9019C51B58}"/>
              </a:ext>
            </a:extLst>
          </p:cNvPr>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4" name="Slide Number Placeholder 3">
            <a:extLst>
              <a:ext uri="{FF2B5EF4-FFF2-40B4-BE49-F238E27FC236}">
                <a16:creationId xmlns:a16="http://schemas.microsoft.com/office/drawing/2014/main" id="{4905F50F-DFBF-9C24-7F89-1A47C642D503}"/>
              </a:ext>
            </a:extLst>
          </p:cNvPr>
          <p:cNvSpPr>
            <a:spLocks noGrp="1"/>
          </p:cNvSpPr>
          <p:nvPr>
            <p:ph type="sldNum" sz="quarter" idx="5"/>
          </p:nvPr>
        </p:nvSpPr>
        <p:spPr/>
        <p:txBody>
          <a:bodyPr/>
          <a:lstStyle/>
          <a:p>
            <a:pPr>
              <a:defRPr/>
            </a:pPr>
            <a:fld id="{CEFB0760-907B-4301-B786-8A587F736DFF}" type="slidenum">
              <a:rPr lang="en-US" smtClean="0"/>
              <a:pPr>
                <a:defRPr/>
              </a:pPr>
              <a:t>45</a:t>
            </a:fld>
            <a:endParaRPr lang="en-US"/>
          </a:p>
        </p:txBody>
      </p:sp>
    </p:spTree>
    <p:extLst>
      <p:ext uri="{BB962C8B-B14F-4D97-AF65-F5344CB8AC3E}">
        <p14:creationId xmlns:p14="http://schemas.microsoft.com/office/powerpoint/2010/main" val="14822122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698500" y="4285933"/>
            <a:ext cx="5588000" cy="4097671"/>
          </a:xfrm>
        </p:spPr>
        <p:txBody>
          <a:bodyPr/>
          <a:lstStyle/>
          <a:p>
            <a:pPr marL="0" indent="0" eaLnBrk="1" fontAlgn="auto" hangingPunct="1">
              <a:lnSpc>
                <a:spcPct val="100000"/>
              </a:lnSpc>
              <a:spcBef>
                <a:spcPts val="0"/>
              </a:spcBef>
              <a:spcAft>
                <a:spcPts val="0"/>
              </a:spcAft>
              <a:buNone/>
              <a:defRPr/>
            </a:pPr>
            <a:endParaRPr 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15FDEA90-A5D8-4701-95D3-5BBEEAA1E491}" type="slidenum">
              <a:rPr lang="en-US" altLang="en-US" smtClean="0">
                <a:latin typeface="Calibri" panose="020F0502020204030204" pitchFamily="34" charset="0"/>
              </a:rPr>
              <a:pPr fontAlgn="base">
                <a:spcBef>
                  <a:spcPct val="0"/>
                </a:spcBef>
                <a:spcAft>
                  <a:spcPct val="0"/>
                </a:spcAft>
              </a:pPr>
              <a:t>46</a:t>
            </a:fld>
            <a:endParaRPr lang="en-US" altLang="en-US">
              <a:latin typeface="Calibri" panose="020F0502020204030204" pitchFamily="34" charset="0"/>
            </a:endParaRPr>
          </a:p>
        </p:txBody>
      </p:sp>
    </p:spTree>
    <p:extLst>
      <p:ext uri="{BB962C8B-B14F-4D97-AF65-F5344CB8AC3E}">
        <p14:creationId xmlns:p14="http://schemas.microsoft.com/office/powerpoint/2010/main" val="19770140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fontAlgn="auto" hangingPunct="1">
              <a:lnSpc>
                <a:spcPct val="100000"/>
              </a:lnSpc>
              <a:spcBef>
                <a:spcPts val="0"/>
              </a:spcBef>
              <a:spcAft>
                <a:spcPts val="0"/>
              </a:spcAft>
              <a:buNone/>
              <a:defRPr/>
            </a:pPr>
            <a:endParaRPr 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16D45D-8EE7-4F38-803E-B04362DA0711}" type="slidenum">
              <a:rPr lang="en-US" altLang="en-US" smtClean="0">
                <a:latin typeface="Calibri" panose="020F0502020204030204" pitchFamily="34" charset="0"/>
              </a:rPr>
              <a:pPr fontAlgn="base">
                <a:spcBef>
                  <a:spcPct val="0"/>
                </a:spcBef>
                <a:spcAft>
                  <a:spcPct val="0"/>
                </a:spcAft>
              </a:pPr>
              <a:t>47</a:t>
            </a:fld>
            <a:endParaRPr lang="en-US" altLang="en-US">
              <a:latin typeface="Calibri" panose="020F0502020204030204" pitchFamily="34" charset="0"/>
            </a:endParaRPr>
          </a:p>
        </p:txBody>
      </p:sp>
    </p:spTree>
    <p:extLst>
      <p:ext uri="{BB962C8B-B14F-4D97-AF65-F5344CB8AC3E}">
        <p14:creationId xmlns:p14="http://schemas.microsoft.com/office/powerpoint/2010/main" val="3022064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AF8603A-0B12-49BE-93F5-0ADBAD036687}" type="slidenum">
              <a:rPr lang="en-US" altLang="en-US" smtClean="0">
                <a:latin typeface="Calibri" panose="020F0502020204030204" pitchFamily="34" charset="0"/>
              </a:rPr>
              <a:pPr fontAlgn="base">
                <a:spcBef>
                  <a:spcPct val="0"/>
                </a:spcBef>
                <a:spcAft>
                  <a:spcPct val="0"/>
                </a:spcAft>
              </a:pPr>
              <a:t>9</a:t>
            </a:fld>
            <a:endParaRPr lang="en-US" altLang="en-US">
              <a:latin typeface="Calibri" panose="020F0502020204030204" pitchFamily="34" charset="0"/>
            </a:endParaRPr>
          </a:p>
        </p:txBody>
      </p:sp>
    </p:spTree>
    <p:extLst>
      <p:ext uri="{BB962C8B-B14F-4D97-AF65-F5344CB8AC3E}">
        <p14:creationId xmlns:p14="http://schemas.microsoft.com/office/powerpoint/2010/main" val="303306528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fontAlgn="auto" hangingPunct="1">
              <a:spcBef>
                <a:spcPts val="0"/>
              </a:spcBef>
              <a:spcAft>
                <a:spcPts val="0"/>
              </a:spcAft>
              <a:buNone/>
              <a:defRPr/>
            </a:pPr>
            <a:endParaRPr 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16D45D-8EE7-4F38-803E-B04362DA0711}" type="slidenum">
              <a:rPr lang="en-US" altLang="en-US" smtClean="0">
                <a:latin typeface="Calibri" panose="020F0502020204030204" pitchFamily="34" charset="0"/>
              </a:rPr>
              <a:pPr fontAlgn="base">
                <a:spcBef>
                  <a:spcPct val="0"/>
                </a:spcBef>
                <a:spcAft>
                  <a:spcPct val="0"/>
                </a:spcAft>
              </a:pPr>
              <a:t>48</a:t>
            </a:fld>
            <a:endParaRPr lang="en-US" altLang="en-US">
              <a:latin typeface="Calibri" panose="020F0502020204030204" pitchFamily="34" charset="0"/>
            </a:endParaRPr>
          </a:p>
        </p:txBody>
      </p:sp>
    </p:spTree>
    <p:extLst>
      <p:ext uri="{BB962C8B-B14F-4D97-AF65-F5344CB8AC3E}">
        <p14:creationId xmlns:p14="http://schemas.microsoft.com/office/powerpoint/2010/main" val="3219320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fontAlgn="auto" hangingPunct="1">
              <a:lnSpc>
                <a:spcPct val="100000"/>
              </a:lnSpc>
              <a:spcBef>
                <a:spcPts val="0"/>
              </a:spcBef>
              <a:spcAft>
                <a:spcPts val="0"/>
              </a:spcAft>
              <a:buNone/>
              <a:defRPr/>
            </a:pPr>
            <a:endParaRPr 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16D45D-8EE7-4F38-803E-B04362DA0711}" type="slidenum">
              <a:rPr lang="en-US" altLang="en-US" smtClean="0">
                <a:latin typeface="Calibri" panose="020F0502020204030204" pitchFamily="34" charset="0"/>
              </a:rPr>
              <a:pPr fontAlgn="base">
                <a:spcBef>
                  <a:spcPct val="0"/>
                </a:spcBef>
                <a:spcAft>
                  <a:spcPct val="0"/>
                </a:spcAft>
              </a:pPr>
              <a:t>49</a:t>
            </a:fld>
            <a:endParaRPr lang="en-US" altLang="en-US">
              <a:latin typeface="Calibri" panose="020F0502020204030204" pitchFamily="34" charset="0"/>
            </a:endParaRPr>
          </a:p>
        </p:txBody>
      </p:sp>
    </p:spTree>
    <p:extLst>
      <p:ext uri="{BB962C8B-B14F-4D97-AF65-F5344CB8AC3E}">
        <p14:creationId xmlns:p14="http://schemas.microsoft.com/office/powerpoint/2010/main" val="125894261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fontAlgn="auto" hangingPunct="1">
              <a:lnSpc>
                <a:spcPct val="100000"/>
              </a:lnSpc>
              <a:spcBef>
                <a:spcPts val="0"/>
              </a:spcBef>
              <a:spcAft>
                <a:spcPts val="0"/>
              </a:spcAft>
              <a:buNone/>
              <a:defRPr/>
            </a:pPr>
            <a:endParaRPr lang="en-US" dirty="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593306D4-37F5-4FE5-85AA-51F4F7535934}" type="slidenum">
              <a:rPr lang="en-US" altLang="en-US" smtClean="0">
                <a:latin typeface="Calibri" panose="020F0502020204030204" pitchFamily="34" charset="0"/>
              </a:rPr>
              <a:pPr fontAlgn="base">
                <a:spcBef>
                  <a:spcPct val="0"/>
                </a:spcBef>
                <a:spcAft>
                  <a:spcPct val="0"/>
                </a:spcAft>
              </a:pPr>
              <a:t>50</a:t>
            </a:fld>
            <a:endParaRPr lang="en-US" altLang="en-US">
              <a:latin typeface="Calibri" panose="020F0502020204030204" pitchFamily="34" charset="0"/>
            </a:endParaRPr>
          </a:p>
        </p:txBody>
      </p:sp>
    </p:spTree>
    <p:extLst>
      <p:ext uri="{BB962C8B-B14F-4D97-AF65-F5344CB8AC3E}">
        <p14:creationId xmlns:p14="http://schemas.microsoft.com/office/powerpoint/2010/main" val="427645060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fontAlgn="auto" hangingPunct="1">
              <a:spcBef>
                <a:spcPts val="0"/>
              </a:spcBef>
              <a:spcAft>
                <a:spcPts val="0"/>
              </a:spcAft>
              <a:buFont typeface="Arial" panose="020B0604020202020204" pitchFamily="34" charset="0"/>
              <a:buChar char="•"/>
              <a:defRPr/>
            </a:pPr>
            <a:endParaRPr lang="en-US" dirty="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9BBB375-C610-44EB-92D0-29AF26B74DE7}" type="slidenum">
              <a:rPr lang="en-US" altLang="en-US" smtClean="0">
                <a:latin typeface="Calibri" panose="020F0502020204030204" pitchFamily="34" charset="0"/>
              </a:rPr>
              <a:pPr fontAlgn="base">
                <a:spcBef>
                  <a:spcPct val="0"/>
                </a:spcBef>
                <a:spcAft>
                  <a:spcPct val="0"/>
                </a:spcAft>
              </a:pPr>
              <a:t>51</a:t>
            </a:fld>
            <a:endParaRPr lang="en-US" altLang="en-US">
              <a:latin typeface="Calibri" panose="020F0502020204030204" pitchFamily="34" charset="0"/>
            </a:endParaRPr>
          </a:p>
        </p:txBody>
      </p:sp>
    </p:spTree>
    <p:extLst>
      <p:ext uri="{BB962C8B-B14F-4D97-AF65-F5344CB8AC3E}">
        <p14:creationId xmlns:p14="http://schemas.microsoft.com/office/powerpoint/2010/main" val="29264364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xfrm>
            <a:off x="698500" y="4296093"/>
            <a:ext cx="5588000" cy="45500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fontAlgn="auto" hangingPunct="1">
              <a:lnSpc>
                <a:spcPct val="100000"/>
              </a:lnSpc>
              <a:spcBef>
                <a:spcPts val="0"/>
              </a:spcBef>
              <a:spcAft>
                <a:spcPts val="0"/>
              </a:spcAft>
              <a:buFont typeface="Arial" panose="020B0604020202020204" pitchFamily="34" charset="0"/>
              <a:buChar char="•"/>
              <a:defRPr/>
            </a:pPr>
            <a:endParaRPr lang="en-US" dirty="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D50945BF-8F5A-4C3C-BE52-A776E39922F4}" type="slidenum">
              <a:rPr lang="en-US" altLang="en-US" smtClean="0">
                <a:latin typeface="Calibri" panose="020F0502020204030204" pitchFamily="34" charset="0"/>
              </a:rPr>
              <a:pPr fontAlgn="base">
                <a:spcBef>
                  <a:spcPct val="0"/>
                </a:spcBef>
                <a:spcAft>
                  <a:spcPct val="0"/>
                </a:spcAft>
              </a:pPr>
              <a:t>52</a:t>
            </a:fld>
            <a:endParaRPr lang="en-US" altLang="en-US">
              <a:latin typeface="Calibri" panose="020F0502020204030204" pitchFamily="34" charset="0"/>
            </a:endParaRPr>
          </a:p>
        </p:txBody>
      </p:sp>
    </p:spTree>
    <p:extLst>
      <p:ext uri="{BB962C8B-B14F-4D97-AF65-F5344CB8AC3E}">
        <p14:creationId xmlns:p14="http://schemas.microsoft.com/office/powerpoint/2010/main" val="115410649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fontAlgn="auto" hangingPunct="1">
              <a:spcBef>
                <a:spcPts val="0"/>
              </a:spcBef>
              <a:spcAft>
                <a:spcPts val="0"/>
              </a:spcAft>
              <a:buNone/>
              <a:defRPr/>
            </a:pPr>
            <a:endParaRPr lang="en-US" altLang="en-US"/>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3C6F271-70F5-4570-ADCA-2FA982FAB0C1}" type="slidenum">
              <a:rPr lang="en-US" altLang="en-US" smtClean="0">
                <a:latin typeface="Calibri" panose="020F0502020204030204" pitchFamily="34" charset="0"/>
              </a:rPr>
              <a:pPr fontAlgn="base">
                <a:spcBef>
                  <a:spcPct val="0"/>
                </a:spcBef>
                <a:spcAft>
                  <a:spcPct val="0"/>
                </a:spcAft>
              </a:pPr>
              <a:t>53</a:t>
            </a:fld>
            <a:endParaRPr lang="en-US" altLang="en-US">
              <a:latin typeface="Calibri" panose="020F0502020204030204" pitchFamily="34" charset="0"/>
            </a:endParaRPr>
          </a:p>
        </p:txBody>
      </p:sp>
    </p:spTree>
    <p:extLst>
      <p:ext uri="{BB962C8B-B14F-4D97-AF65-F5344CB8AC3E}">
        <p14:creationId xmlns:p14="http://schemas.microsoft.com/office/powerpoint/2010/main" val="301414580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C482919-2A2C-4DEC-83C6-C6AF97DF968F}" type="slidenum">
              <a:rPr lang="en-US" altLang="en-US" smtClean="0">
                <a:latin typeface="Calibri" panose="020F0502020204030204" pitchFamily="34" charset="0"/>
              </a:rPr>
              <a:pPr fontAlgn="base">
                <a:spcBef>
                  <a:spcPct val="0"/>
                </a:spcBef>
                <a:spcAft>
                  <a:spcPct val="0"/>
                </a:spcAft>
              </a:pPr>
              <a:t>54</a:t>
            </a:fld>
            <a:endParaRPr lang="en-US" altLang="en-US">
              <a:latin typeface="Calibri" panose="020F0502020204030204" pitchFamily="34" charset="0"/>
            </a:endParaRPr>
          </a:p>
        </p:txBody>
      </p:sp>
    </p:spTree>
    <p:extLst>
      <p:ext uri="{BB962C8B-B14F-4D97-AF65-F5344CB8AC3E}">
        <p14:creationId xmlns:p14="http://schemas.microsoft.com/office/powerpoint/2010/main" val="610704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5D4EE79-97C6-406F-A1AB-AFED886A7853}" type="slidenum">
              <a:rPr lang="en-US" altLang="en-US" smtClean="0">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1494524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5D4EE79-97C6-406F-A1AB-AFED886A7853}" type="slidenum">
              <a:rPr lang="en-US" altLang="en-US" smtClean="0">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4261267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5D4EE79-97C6-406F-A1AB-AFED886A7853}" type="slidenum">
              <a:rPr lang="en-US" altLang="en-US" smtClean="0">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6049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lnSpc>
                <a:spcPct val="100000"/>
              </a:lnSpc>
              <a:spcBef>
                <a:spcPts val="0"/>
              </a:spcBef>
              <a:spcAft>
                <a:spcPts val="0"/>
              </a:spcAft>
              <a:buNone/>
              <a:defRPr/>
            </a:pPr>
            <a:endParaRPr 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5D4EE79-97C6-406F-A1AB-AFED886A7853}" type="slidenum">
              <a:rPr lang="en-US" altLang="en-US" smtClean="0">
                <a:latin typeface="Calibri" panose="020F0502020204030204" pitchFamily="34" charset="0"/>
              </a:rPr>
              <a:pPr fontAlgn="base">
                <a:spcBef>
                  <a:spcPct val="0"/>
                </a:spcBef>
                <a:spcAft>
                  <a:spcPct val="0"/>
                </a:spcAft>
              </a:pPr>
              <a:t>15</a:t>
            </a:fld>
            <a:endParaRPr lang="en-US" altLang="en-US">
              <a:latin typeface="Calibri" panose="020F0502020204030204" pitchFamily="34" charset="0"/>
            </a:endParaRPr>
          </a:p>
        </p:txBody>
      </p:sp>
    </p:spTree>
    <p:extLst>
      <p:ext uri="{BB962C8B-B14F-4D97-AF65-F5344CB8AC3E}">
        <p14:creationId xmlns:p14="http://schemas.microsoft.com/office/powerpoint/2010/main" val="3123595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708025" y="773113"/>
            <a:ext cx="5568950" cy="3133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698500" y="4225097"/>
            <a:ext cx="5588000" cy="4295588"/>
          </a:xfrm>
        </p:spPr>
        <p:txBody>
          <a:bodyPr/>
          <a:lstStyle/>
          <a:p>
            <a:pPr marL="0" indent="0" eaLnBrk="1" fontAlgn="auto" hangingPunct="1">
              <a:lnSpc>
                <a:spcPct val="100000"/>
              </a:lnSpc>
              <a:spcBef>
                <a:spcPts val="0"/>
              </a:spcBef>
              <a:spcAft>
                <a:spcPts val="0"/>
              </a:spcAft>
              <a:buNone/>
              <a:defRPr/>
            </a:pPr>
            <a:endParaRPr 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5D4EE79-97C6-406F-A1AB-AFED886A7853}" type="slidenum">
              <a:rPr lang="en-US" altLang="en-US" smtClean="0">
                <a:latin typeface="Calibri" panose="020F0502020204030204" pitchFamily="34" charset="0"/>
              </a:rPr>
              <a:pPr fontAlgn="base">
                <a:spcBef>
                  <a:spcPct val="0"/>
                </a:spcBef>
                <a:spcAft>
                  <a:spcPct val="0"/>
                </a:spcAft>
              </a:pPr>
              <a:t>16</a:t>
            </a:fld>
            <a:endParaRPr lang="en-US" altLang="en-US">
              <a:latin typeface="Calibri" panose="020F0502020204030204" pitchFamily="34" charset="0"/>
            </a:endParaRPr>
          </a:p>
        </p:txBody>
      </p:sp>
    </p:spTree>
    <p:extLst>
      <p:ext uri="{BB962C8B-B14F-4D97-AF65-F5344CB8AC3E}">
        <p14:creationId xmlns:p14="http://schemas.microsoft.com/office/powerpoint/2010/main" val="640427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Box 12"/>
          <p:cNvSpPr txBox="1">
            <a:spLocks noChangeArrowheads="1"/>
          </p:cNvSpPr>
          <p:nvPr userDrawn="1"/>
        </p:nvSpPr>
        <p:spPr bwMode="auto">
          <a:xfrm>
            <a:off x="1524000" y="5710238"/>
            <a:ext cx="606583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1400">
                <a:solidFill>
                  <a:srgbClr val="1E5E70"/>
                </a:solidFill>
              </a:rPr>
              <a:t>CALIFORNIA DEPARTMENT OF EDUCATION</a:t>
            </a:r>
          </a:p>
          <a:p>
            <a:pPr eaLnBrk="1" hangingPunct="1">
              <a:defRPr/>
            </a:pPr>
            <a:r>
              <a:rPr lang="en-US" altLang="en-US" sz="1400">
                <a:solidFill>
                  <a:srgbClr val="1E5E70"/>
                </a:solidFill>
              </a:rPr>
              <a:t>Tony Thurmond, State Superintendent of Public Instruction</a:t>
            </a:r>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Date Placeholder 3"/>
          <p:cNvSpPr>
            <a:spLocks noGrp="1"/>
          </p:cNvSpPr>
          <p:nvPr>
            <p:ph type="dt" sz="half" idx="10"/>
          </p:nvPr>
        </p:nvSpPr>
        <p:spPr/>
        <p:txBody>
          <a:bodyPr/>
          <a:lstStyle>
            <a:lvl1pPr>
              <a:defRPr/>
            </a:lvl1pPr>
          </a:lstStyle>
          <a:p>
            <a:pPr>
              <a:defRPr/>
            </a:pPr>
            <a:fld id="{4E27224F-81D0-432B-8506-57C2D2CB5027}" type="datetime1">
              <a:rPr lang="en-US"/>
              <a:pPr>
                <a:defRPr/>
              </a:pPr>
              <a:t>12/27/2024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8B7A375-D1D6-4351-AC45-7BF52A4E0234}" type="slidenum">
              <a:rPr lang="en-US"/>
              <a:pPr>
                <a:defRPr/>
              </a:pPr>
              <a:t>‹#›</a:t>
            </a:fld>
            <a:endParaRPr lang="en-US"/>
          </a:p>
        </p:txBody>
      </p:sp>
    </p:spTree>
    <p:extLst>
      <p:ext uri="{BB962C8B-B14F-4D97-AF65-F5344CB8AC3E}">
        <p14:creationId xmlns:p14="http://schemas.microsoft.com/office/powerpoint/2010/main" val="3445383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5AB7C5A-235C-4274-B0BC-677262A07100}" type="datetime1">
              <a:rPr lang="en-US"/>
              <a:pPr>
                <a:defRPr/>
              </a:pPr>
              <a:t>12/27/2024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AF53E6-4341-4E42-BE69-AA149FC0C8B1}" type="slidenum">
              <a:rPr lang="en-US"/>
              <a:pPr>
                <a:defRPr/>
              </a:pPr>
              <a:t>‹#›</a:t>
            </a:fld>
            <a:endParaRPr lang="en-US"/>
          </a:p>
        </p:txBody>
      </p:sp>
    </p:spTree>
    <p:extLst>
      <p:ext uri="{BB962C8B-B14F-4D97-AF65-F5344CB8AC3E}">
        <p14:creationId xmlns:p14="http://schemas.microsoft.com/office/powerpoint/2010/main" val="466667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11A7707-0884-4BA5-99A0-9A088CE02BF6}" type="datetime1">
              <a:rPr lang="en-US"/>
              <a:pPr>
                <a:defRPr/>
              </a:pPr>
              <a:t>12/27/2024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04C4956-3BE2-4377-A743-66C95C133F5F}" type="slidenum">
              <a:rPr lang="en-US"/>
              <a:pPr>
                <a:defRPr/>
              </a:pPr>
              <a:t>‹#›</a:t>
            </a:fld>
            <a:endParaRPr lang="en-US"/>
          </a:p>
        </p:txBody>
      </p:sp>
    </p:spTree>
    <p:extLst>
      <p:ext uri="{BB962C8B-B14F-4D97-AF65-F5344CB8AC3E}">
        <p14:creationId xmlns:p14="http://schemas.microsoft.com/office/powerpoint/2010/main" val="3163292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9730" y="365125"/>
            <a:ext cx="10324069" cy="960120"/>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1029730" y="1345079"/>
            <a:ext cx="10324070" cy="4572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602BFC04-A37A-4BF0-A6BA-37028EA39B48}" type="datetime1">
              <a:rPr lang="en-US"/>
              <a:pPr>
                <a:defRPr/>
              </a:pPr>
              <a:t>12/27/2024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77837C-3A74-4D9C-B454-2AF0D956BB88}" type="slidenum">
              <a:rPr lang="en-US"/>
              <a:pPr>
                <a:defRPr/>
              </a:pPr>
              <a:t>‹#›</a:t>
            </a:fld>
            <a:endParaRPr lang="en-US"/>
          </a:p>
        </p:txBody>
      </p:sp>
    </p:spTree>
    <p:extLst>
      <p:ext uri="{BB962C8B-B14F-4D97-AF65-F5344CB8AC3E}">
        <p14:creationId xmlns:p14="http://schemas.microsoft.com/office/powerpoint/2010/main" val="394836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A5C085C-405A-4798-AFF6-B80B0132C4D7}" type="datetime1">
              <a:rPr lang="en-US"/>
              <a:pPr>
                <a:defRPr/>
              </a:pPr>
              <a:t>12/27/2024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37FC2C-3A43-440E-A76B-05634A58E601}" type="slidenum">
              <a:rPr lang="en-US"/>
              <a:pPr>
                <a:defRPr/>
              </a:pPr>
              <a:t>‹#›</a:t>
            </a:fld>
            <a:endParaRPr lang="en-US"/>
          </a:p>
        </p:txBody>
      </p:sp>
    </p:spTree>
    <p:extLst>
      <p:ext uri="{BB962C8B-B14F-4D97-AF65-F5344CB8AC3E}">
        <p14:creationId xmlns:p14="http://schemas.microsoft.com/office/powerpoint/2010/main" val="503784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339588"/>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339588"/>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293DC54-2AB5-42D5-B537-0D69D1572AD5}" type="datetime1">
              <a:rPr lang="en-US"/>
              <a:pPr>
                <a:defRPr/>
              </a:pPr>
              <a:t>12/27/2024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7A2D47-257A-4003-8A12-BC359A040516}" type="slidenum">
              <a:rPr lang="en-US"/>
              <a:pPr>
                <a:defRPr/>
              </a:pPr>
              <a:t>‹#›</a:t>
            </a:fld>
            <a:endParaRPr lang="en-US"/>
          </a:p>
        </p:txBody>
      </p:sp>
    </p:spTree>
    <p:extLst>
      <p:ext uri="{BB962C8B-B14F-4D97-AF65-F5344CB8AC3E}">
        <p14:creationId xmlns:p14="http://schemas.microsoft.com/office/powerpoint/2010/main" val="1705810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CFF0CC5-9F51-483C-958C-408514A162D0}" type="datetime1">
              <a:rPr lang="en-US"/>
              <a:pPr>
                <a:defRPr/>
              </a:pPr>
              <a:t>12/27/2024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91D20BA-36F3-43DE-B6F8-EAFF20282F30}" type="slidenum">
              <a:rPr lang="en-US"/>
              <a:pPr>
                <a:defRPr/>
              </a:pPr>
              <a:t>‹#›</a:t>
            </a:fld>
            <a:endParaRPr lang="en-US"/>
          </a:p>
        </p:txBody>
      </p:sp>
    </p:spTree>
    <p:extLst>
      <p:ext uri="{BB962C8B-B14F-4D97-AF65-F5344CB8AC3E}">
        <p14:creationId xmlns:p14="http://schemas.microsoft.com/office/powerpoint/2010/main" val="3915693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CE8E890-9101-4673-B8DF-178D6FB9B293}" type="datetime1">
              <a:rPr lang="en-US"/>
              <a:pPr>
                <a:defRPr/>
              </a:pPr>
              <a:t>12/27/2024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8B60D4-DFBA-4D94-8089-50CAC6CE6369}" type="slidenum">
              <a:rPr lang="en-US"/>
              <a:pPr>
                <a:defRPr/>
              </a:pPr>
              <a:t>‹#›</a:t>
            </a:fld>
            <a:endParaRPr lang="en-US"/>
          </a:p>
        </p:txBody>
      </p:sp>
    </p:spTree>
    <p:extLst>
      <p:ext uri="{BB962C8B-B14F-4D97-AF65-F5344CB8AC3E}">
        <p14:creationId xmlns:p14="http://schemas.microsoft.com/office/powerpoint/2010/main" val="3836841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B1BAD5-871E-4AED-A83F-E609BEC811FF}" type="datetime1">
              <a:rPr lang="en-US"/>
              <a:pPr>
                <a:defRPr/>
              </a:pPr>
              <a:t>12/27/2024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54B3465-2C8E-4820-909F-11FA77F0194C}" type="slidenum">
              <a:rPr lang="en-US"/>
              <a:pPr>
                <a:defRPr/>
              </a:pPr>
              <a:t>‹#›</a:t>
            </a:fld>
            <a:endParaRPr lang="en-US"/>
          </a:p>
        </p:txBody>
      </p:sp>
    </p:spTree>
    <p:extLst>
      <p:ext uri="{BB962C8B-B14F-4D97-AF65-F5344CB8AC3E}">
        <p14:creationId xmlns:p14="http://schemas.microsoft.com/office/powerpoint/2010/main" val="2344562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FCF0C83-C61A-4CFD-B59B-79507E001286}" type="datetime1">
              <a:rPr lang="en-US"/>
              <a:pPr>
                <a:defRPr/>
              </a:pPr>
              <a:t>12/27/2024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65A5F3-B90C-4D8A-973F-4FB64D7DC74B}" type="slidenum">
              <a:rPr lang="en-US"/>
              <a:pPr>
                <a:defRPr/>
              </a:pPr>
              <a:t>‹#›</a:t>
            </a:fld>
            <a:endParaRPr lang="en-US"/>
          </a:p>
        </p:txBody>
      </p:sp>
    </p:spTree>
    <p:extLst>
      <p:ext uri="{BB962C8B-B14F-4D97-AF65-F5344CB8AC3E}">
        <p14:creationId xmlns:p14="http://schemas.microsoft.com/office/powerpoint/2010/main" val="4182500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28BE16F-B3A8-4EDD-9E23-8C6A9BF0B9FF}" type="datetime1">
              <a:rPr lang="en-US"/>
              <a:pPr>
                <a:defRPr/>
              </a:pPr>
              <a:t>12/27/2024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045F8A8-12B3-4836-A3B6-A0517C77C143}" type="slidenum">
              <a:rPr lang="en-US"/>
              <a:pPr>
                <a:defRPr/>
              </a:pPr>
              <a:t>‹#›</a:t>
            </a:fld>
            <a:endParaRPr lang="en-US"/>
          </a:p>
        </p:txBody>
      </p:sp>
    </p:spTree>
    <p:extLst>
      <p:ext uri="{BB962C8B-B14F-4D97-AF65-F5344CB8AC3E}">
        <p14:creationId xmlns:p14="http://schemas.microsoft.com/office/powerpoint/2010/main" val="232596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A7C29"/>
        </a:solidFill>
        <a:effectLst/>
      </p:bgPr>
    </p:bg>
    <p:spTree>
      <p:nvGrpSpPr>
        <p:cNvPr id="1" name=""/>
        <p:cNvGrpSpPr/>
        <p:nvPr/>
      </p:nvGrpSpPr>
      <p:grpSpPr>
        <a:xfrm>
          <a:off x="0" y="0"/>
          <a:ext cx="0" cy="0"/>
          <a:chOff x="0" y="0"/>
          <a:chExt cx="0" cy="0"/>
        </a:xfrm>
      </p:grpSpPr>
      <p:sp>
        <p:nvSpPr>
          <p:cNvPr id="11" name="Rounded Rectangle 10"/>
          <p:cNvSpPr/>
          <p:nvPr userDrawn="1"/>
        </p:nvSpPr>
        <p:spPr>
          <a:xfrm>
            <a:off x="10026650" y="1027113"/>
            <a:ext cx="2025650" cy="1776412"/>
          </a:xfrm>
          <a:prstGeom prst="roundRect">
            <a:avLst>
              <a:gd name="adj" fmla="val 9496"/>
            </a:avLst>
          </a:prstGeom>
          <a:solidFill>
            <a:schemeClr val="tx2">
              <a:alpha val="62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ounded Rectangle 7"/>
          <p:cNvSpPr/>
          <p:nvPr userDrawn="1"/>
        </p:nvSpPr>
        <p:spPr>
          <a:xfrm>
            <a:off x="657225" y="220663"/>
            <a:ext cx="10944225" cy="6318250"/>
          </a:xfrm>
          <a:prstGeom prst="roundRect">
            <a:avLst>
              <a:gd name="adj" fmla="val 4944"/>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8" name="Title Placeholder 1"/>
          <p:cNvSpPr>
            <a:spLocks noGrp="1"/>
          </p:cNvSpPr>
          <p:nvPr>
            <p:ph type="title"/>
          </p:nvPr>
        </p:nvSpPr>
        <p:spPr bwMode="auto">
          <a:xfrm>
            <a:off x="1029731" y="365125"/>
            <a:ext cx="10324068" cy="96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Text Placeholder 2"/>
          <p:cNvSpPr>
            <a:spLocks noGrp="1"/>
          </p:cNvSpPr>
          <p:nvPr>
            <p:ph type="body" idx="1"/>
          </p:nvPr>
        </p:nvSpPr>
        <p:spPr bwMode="auto">
          <a:xfrm>
            <a:off x="1029731" y="1345079"/>
            <a:ext cx="10324069"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B159D28-4611-4800-B11B-403A0A60D356}" type="datetime1">
              <a:rPr lang="en-US"/>
              <a:pPr>
                <a:defRPr/>
              </a:pPr>
              <a:t>12/27/2024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41B32336-4D2B-44FA-B21A-74BDD01FE967}" type="slidenum">
              <a:rPr lang="en-US"/>
              <a:pPr>
                <a:defRPr/>
              </a:pPr>
              <a:t>‹#›</a:t>
            </a:fld>
            <a:endParaRPr lang="en-US"/>
          </a:p>
        </p:txBody>
      </p:sp>
      <p:sp>
        <p:nvSpPr>
          <p:cNvPr id="10" name="Rounded Rectangle 9"/>
          <p:cNvSpPr/>
          <p:nvPr userDrawn="1"/>
        </p:nvSpPr>
        <p:spPr>
          <a:xfrm>
            <a:off x="11353800" y="576263"/>
            <a:ext cx="2025650" cy="723900"/>
          </a:xfrm>
          <a:prstGeom prst="roundRect">
            <a:avLst>
              <a:gd name="adj" fmla="val 10267"/>
            </a:avLst>
          </a:prstGeom>
          <a:solidFill>
            <a:schemeClr val="accent6">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ounded Rectangle 8"/>
          <p:cNvSpPr/>
          <p:nvPr userDrawn="1"/>
        </p:nvSpPr>
        <p:spPr>
          <a:xfrm>
            <a:off x="10496550" y="-485775"/>
            <a:ext cx="1268413" cy="1192213"/>
          </a:xfrm>
          <a:prstGeom prst="roundRect">
            <a:avLst>
              <a:gd name="adj" fmla="val 7929"/>
            </a:avLst>
          </a:prstGeom>
          <a:solidFill>
            <a:schemeClr val="accent1">
              <a:lumMod val="60000"/>
              <a:lumOff val="40000"/>
              <a:alpha val="66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35" name="Picture 11" descr="Official Seal of the California Department of Education"/>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0013" y="5389563"/>
            <a:ext cx="1295400" cy="12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726" r:id="rId1"/>
    <p:sldLayoutId id="2147484716" r:id="rId2"/>
    <p:sldLayoutId id="2147484717" r:id="rId3"/>
    <p:sldLayoutId id="2147484718" r:id="rId4"/>
    <p:sldLayoutId id="2147484719" r:id="rId5"/>
    <p:sldLayoutId id="2147484720" r:id="rId6"/>
    <p:sldLayoutId id="2147484721" r:id="rId7"/>
    <p:sldLayoutId id="2147484722" r:id="rId8"/>
    <p:sldLayoutId id="2147484723" r:id="rId9"/>
    <p:sldLayoutId id="2147484724" r:id="rId10"/>
    <p:sldLayoutId id="2147484725" r:id="rId11"/>
  </p:sldLayoutIdLst>
  <p:hf hdr="0" ftr="0" dt="0"/>
  <p:txStyles>
    <p:titleStyle>
      <a:lvl1pPr algn="ctr" rtl="0" eaLnBrk="0" fontAlgn="base" hangingPunct="0">
        <a:lnSpc>
          <a:spcPct val="90000"/>
        </a:lnSpc>
        <a:spcBef>
          <a:spcPct val="0"/>
        </a:spcBef>
        <a:spcAft>
          <a:spcPct val="0"/>
        </a:spcAft>
        <a:defRPr sz="4400" b="1" kern="1200">
          <a:solidFill>
            <a:srgbClr val="993300"/>
          </a:solidFill>
          <a:latin typeface="+mj-lt"/>
          <a:ea typeface="+mj-ea"/>
          <a:cs typeface="+mj-cs"/>
        </a:defRPr>
      </a:lvl1pPr>
      <a:lvl2pPr algn="ctr" rtl="0" eaLnBrk="0" fontAlgn="base" hangingPunct="0">
        <a:lnSpc>
          <a:spcPct val="90000"/>
        </a:lnSpc>
        <a:spcBef>
          <a:spcPct val="0"/>
        </a:spcBef>
        <a:spcAft>
          <a:spcPct val="0"/>
        </a:spcAft>
        <a:defRPr sz="4400">
          <a:solidFill>
            <a:srgbClr val="993300"/>
          </a:solidFill>
          <a:latin typeface="Arial" panose="020B0604020202020204" pitchFamily="34" charset="0"/>
        </a:defRPr>
      </a:lvl2pPr>
      <a:lvl3pPr algn="ctr" rtl="0" eaLnBrk="0" fontAlgn="base" hangingPunct="0">
        <a:lnSpc>
          <a:spcPct val="90000"/>
        </a:lnSpc>
        <a:spcBef>
          <a:spcPct val="0"/>
        </a:spcBef>
        <a:spcAft>
          <a:spcPct val="0"/>
        </a:spcAft>
        <a:defRPr sz="4400">
          <a:solidFill>
            <a:srgbClr val="993300"/>
          </a:solidFill>
          <a:latin typeface="Arial" panose="020B0604020202020204" pitchFamily="34" charset="0"/>
        </a:defRPr>
      </a:lvl3pPr>
      <a:lvl4pPr algn="ctr" rtl="0" eaLnBrk="0" fontAlgn="base" hangingPunct="0">
        <a:lnSpc>
          <a:spcPct val="90000"/>
        </a:lnSpc>
        <a:spcBef>
          <a:spcPct val="0"/>
        </a:spcBef>
        <a:spcAft>
          <a:spcPct val="0"/>
        </a:spcAft>
        <a:defRPr sz="4400">
          <a:solidFill>
            <a:srgbClr val="993300"/>
          </a:solidFill>
          <a:latin typeface="Arial" panose="020B0604020202020204" pitchFamily="34" charset="0"/>
        </a:defRPr>
      </a:lvl4pPr>
      <a:lvl5pPr algn="ctr" rtl="0" eaLnBrk="0" fontAlgn="base" hangingPunct="0">
        <a:lnSpc>
          <a:spcPct val="90000"/>
        </a:lnSpc>
        <a:spcBef>
          <a:spcPct val="0"/>
        </a:spcBef>
        <a:spcAft>
          <a:spcPct val="0"/>
        </a:spcAft>
        <a:defRPr sz="4400">
          <a:solidFill>
            <a:srgbClr val="993300"/>
          </a:solidFill>
          <a:latin typeface="Arial" panose="020B0604020202020204" pitchFamily="34" charset="0"/>
        </a:defRPr>
      </a:lvl5pPr>
      <a:lvl6pPr marL="457200" algn="ctr" rtl="0" fontAlgn="base">
        <a:lnSpc>
          <a:spcPct val="90000"/>
        </a:lnSpc>
        <a:spcBef>
          <a:spcPct val="0"/>
        </a:spcBef>
        <a:spcAft>
          <a:spcPct val="0"/>
        </a:spcAft>
        <a:defRPr sz="4400">
          <a:solidFill>
            <a:srgbClr val="993300"/>
          </a:solidFill>
          <a:latin typeface="Arial" panose="020B0604020202020204" pitchFamily="34" charset="0"/>
        </a:defRPr>
      </a:lvl6pPr>
      <a:lvl7pPr marL="914400" algn="ctr" rtl="0" fontAlgn="base">
        <a:lnSpc>
          <a:spcPct val="90000"/>
        </a:lnSpc>
        <a:spcBef>
          <a:spcPct val="0"/>
        </a:spcBef>
        <a:spcAft>
          <a:spcPct val="0"/>
        </a:spcAft>
        <a:defRPr sz="4400">
          <a:solidFill>
            <a:srgbClr val="993300"/>
          </a:solidFill>
          <a:latin typeface="Arial" panose="020B0604020202020204" pitchFamily="34" charset="0"/>
        </a:defRPr>
      </a:lvl7pPr>
      <a:lvl8pPr marL="1371600" algn="ctr" rtl="0" fontAlgn="base">
        <a:lnSpc>
          <a:spcPct val="90000"/>
        </a:lnSpc>
        <a:spcBef>
          <a:spcPct val="0"/>
        </a:spcBef>
        <a:spcAft>
          <a:spcPct val="0"/>
        </a:spcAft>
        <a:defRPr sz="4400">
          <a:solidFill>
            <a:srgbClr val="993300"/>
          </a:solidFill>
          <a:latin typeface="Arial" panose="020B0604020202020204" pitchFamily="34" charset="0"/>
        </a:defRPr>
      </a:lvl8pPr>
      <a:lvl9pPr marL="1828800" algn="ctr" rtl="0" fontAlgn="base">
        <a:lnSpc>
          <a:spcPct val="90000"/>
        </a:lnSpc>
        <a:spcBef>
          <a:spcPct val="0"/>
        </a:spcBef>
        <a:spcAft>
          <a:spcPct val="0"/>
        </a:spcAft>
        <a:defRPr sz="4400">
          <a:solidFill>
            <a:srgbClr val="993300"/>
          </a:solidFill>
          <a:latin typeface="Arial" panose="020B0604020202020204" pitchFamily="34" charset="0"/>
        </a:defRPr>
      </a:lvl9pPr>
    </p:titleStyle>
    <p:bodyStyle>
      <a:lvl1pPr marL="228600" indent="-228600" algn="l" rtl="0" eaLnBrk="0" fontAlgn="base" hangingPunct="0">
        <a:lnSpc>
          <a:spcPct val="100000"/>
        </a:lnSpc>
        <a:spcBef>
          <a:spcPts val="1000"/>
        </a:spcBef>
        <a:spcAft>
          <a:spcPts val="12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100000"/>
        </a:lnSpc>
        <a:spcBef>
          <a:spcPts val="500"/>
        </a:spcBef>
        <a:spcAft>
          <a:spcPts val="1200"/>
        </a:spcAft>
        <a:buFont typeface="Century Gothic" panose="020B0502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100000"/>
        </a:lnSpc>
        <a:spcBef>
          <a:spcPts val="500"/>
        </a:spcBef>
        <a:spcAft>
          <a:spcPts val="1200"/>
        </a:spcAft>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100000"/>
        </a:lnSpc>
        <a:spcBef>
          <a:spcPts val="500"/>
        </a:spcBef>
        <a:spcAft>
          <a:spcPts val="1200"/>
        </a:spcAft>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100000"/>
        </a:lnSpc>
        <a:spcBef>
          <a:spcPts val="500"/>
        </a:spcBef>
        <a:spcAft>
          <a:spcPts val="12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de.ca.gov/ci/pl/californiaserves.as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socialstudies.org/user/login?destination=/system/files/c3/C3-Framework-for-Social-Studi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cde.ca.gov/ci/hs/cf/hssframework.asp"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cde.ca.gov/618301"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mailto:SSCE@cde.ca.gov"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ww.cde.ca.gov/schooldirectory/"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cde.ca.gov/fg/fo/r12/caserves25rfa.asp"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www.caeducatorstogether.org/resources/116944/revitalizing-k-12-civic-learning-in-california-blueprint" TargetMode="External"/><Relationship Id="rId3" Type="http://schemas.openxmlformats.org/officeDocument/2006/relationships/hyperlink" Target="https://www.californiavolunteers.ca.gov/" TargetMode="External"/><Relationship Id="rId7" Type="http://schemas.openxmlformats.org/officeDocument/2006/relationships/hyperlink" Target="https://www.ed.gov/teaching-and-administration/lead-and-manage-my-school/state-support-network/ssn-resources/evaluating-state-accountability-systems-under-esea-module-1-theory-of-action"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hyperlink" Target="https://www.congress.gov/114/plaws/publ95/PLAW-114publ95.pdf" TargetMode="External"/><Relationship Id="rId5" Type="http://schemas.openxmlformats.org/officeDocument/2006/relationships/hyperlink" Target="https://www.cde.ca.gov/ci/pl/qpls.asp" TargetMode="External"/><Relationship Id="rId4" Type="http://schemas.openxmlformats.org/officeDocument/2006/relationships/hyperlink" Target="https://www.cde.ca.gov/ci/pl/hssstateseal.asp"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hyperlink" Target="mailto:SSCE@cde.ca.gov"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898525" y="477838"/>
            <a:ext cx="10394950" cy="2362199"/>
          </a:xfrm>
        </p:spPr>
        <p:txBody>
          <a:bodyPr/>
          <a:lstStyle/>
          <a:p>
            <a:pPr eaLnBrk="1" hangingPunct="1"/>
            <a:r>
              <a:rPr lang="en-US" altLang="en-US" sz="5000" b="1" dirty="0"/>
              <a:t>California Serves Grant Program Request for Applications</a:t>
            </a:r>
          </a:p>
        </p:txBody>
      </p:sp>
      <p:sp>
        <p:nvSpPr>
          <p:cNvPr id="5123" name="Subtitle 2"/>
          <p:cNvSpPr>
            <a:spLocks noGrp="1"/>
          </p:cNvSpPr>
          <p:nvPr>
            <p:ph type="subTitle" idx="1"/>
          </p:nvPr>
        </p:nvSpPr>
        <p:spPr>
          <a:xfrm>
            <a:off x="1524000" y="3429000"/>
            <a:ext cx="9144000" cy="1908175"/>
          </a:xfrm>
        </p:spPr>
        <p:txBody>
          <a:bodyPr/>
          <a:lstStyle/>
          <a:p>
            <a:pPr eaLnBrk="1" hangingPunct="1">
              <a:spcBef>
                <a:spcPct val="0"/>
              </a:spcBef>
            </a:pPr>
            <a:r>
              <a:rPr lang="en-US" altLang="en-US" sz="2800" dirty="0"/>
              <a:t>Application Webinar Presented by the </a:t>
            </a:r>
          </a:p>
          <a:p>
            <a:pPr eaLnBrk="1" hangingPunct="1">
              <a:spcBef>
                <a:spcPct val="0"/>
              </a:spcBef>
            </a:pPr>
            <a:r>
              <a:rPr lang="en-US" altLang="en-US" sz="2800" dirty="0"/>
              <a:t>Professional Learning Support Division</a:t>
            </a:r>
          </a:p>
          <a:p>
            <a:pPr eaLnBrk="1" hangingPunct="1"/>
            <a:r>
              <a:rPr lang="en-US" altLang="en-US" sz="2800" dirty="0"/>
              <a:t>December 16,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8A870-5F16-7787-A5EB-136028FBF494}"/>
              </a:ext>
            </a:extLst>
          </p:cNvPr>
          <p:cNvSpPr>
            <a:spLocks noGrp="1"/>
          </p:cNvSpPr>
          <p:nvPr>
            <p:ph type="title"/>
          </p:nvPr>
        </p:nvSpPr>
        <p:spPr/>
        <p:txBody>
          <a:bodyPr/>
          <a:lstStyle/>
          <a:p>
            <a:r>
              <a:rPr lang="en-US" sz="4000" dirty="0"/>
              <a:t>Applicant Eligibility (1)</a:t>
            </a:r>
          </a:p>
        </p:txBody>
      </p:sp>
      <p:sp>
        <p:nvSpPr>
          <p:cNvPr id="3" name="Content Placeholder 2">
            <a:extLst>
              <a:ext uri="{FF2B5EF4-FFF2-40B4-BE49-F238E27FC236}">
                <a16:creationId xmlns:a16="http://schemas.microsoft.com/office/drawing/2014/main" id="{951F38CA-EA70-8295-A05C-5C17848F5CAA}"/>
              </a:ext>
            </a:extLst>
          </p:cNvPr>
          <p:cNvSpPr>
            <a:spLocks noGrp="1"/>
          </p:cNvSpPr>
          <p:nvPr>
            <p:ph idx="1"/>
          </p:nvPr>
        </p:nvSpPr>
        <p:spPr/>
        <p:txBody>
          <a:bodyPr/>
          <a:lstStyle/>
          <a:p>
            <a:r>
              <a:rPr lang="en-US" sz="2800" kern="1200" dirty="0"/>
              <a:t>Per </a:t>
            </a:r>
            <a:r>
              <a:rPr lang="en-US" sz="2800" i="1" kern="1200" dirty="0"/>
              <a:t>EC </a:t>
            </a:r>
            <a:r>
              <a:rPr lang="en-US" sz="2800" kern="1200" dirty="0"/>
              <a:t>Section 51475(a), applicant eligibility is limited to LEAs, defined as a school district, county office of education, or direct funded charter school, within the State of California that serves students in grade twelve.</a:t>
            </a:r>
          </a:p>
          <a:p>
            <a:r>
              <a:rPr lang="en-US" sz="2800" kern="1200" dirty="0"/>
              <a:t>Additionally, per </a:t>
            </a:r>
            <a:r>
              <a:rPr lang="en-US" sz="2800" i="1" kern="1200" dirty="0"/>
              <a:t>EC </a:t>
            </a:r>
            <a:r>
              <a:rPr lang="en-US" sz="2800" kern="1200" dirty="0"/>
              <a:t>Section 51475(d), at least 55 percent of the pupils enrolled in the applicant LEA shall be unduplicated pupils as defined in Section 2574 or 42238.02, as applicable. </a:t>
            </a:r>
          </a:p>
        </p:txBody>
      </p:sp>
      <p:sp>
        <p:nvSpPr>
          <p:cNvPr id="4" name="Slide Number Placeholder 3">
            <a:extLst>
              <a:ext uri="{FF2B5EF4-FFF2-40B4-BE49-F238E27FC236}">
                <a16:creationId xmlns:a16="http://schemas.microsoft.com/office/drawing/2014/main" id="{8180F13B-7C00-FA3E-AC71-7FED38332D07}"/>
              </a:ext>
            </a:extLst>
          </p:cNvPr>
          <p:cNvSpPr>
            <a:spLocks noGrp="1"/>
          </p:cNvSpPr>
          <p:nvPr>
            <p:ph type="sldNum" sz="quarter" idx="12"/>
          </p:nvPr>
        </p:nvSpPr>
        <p:spPr/>
        <p:txBody>
          <a:bodyPr/>
          <a:lstStyle/>
          <a:p>
            <a:pPr>
              <a:defRPr/>
            </a:pPr>
            <a:fld id="{4377837C-3A74-4D9C-B454-2AF0D956BB88}" type="slidenum">
              <a:rPr lang="en-US" smtClean="0"/>
              <a:pPr>
                <a:defRPr/>
              </a:pPr>
              <a:t>10</a:t>
            </a:fld>
            <a:endParaRPr lang="en-US"/>
          </a:p>
        </p:txBody>
      </p:sp>
    </p:spTree>
    <p:extLst>
      <p:ext uri="{BB962C8B-B14F-4D97-AF65-F5344CB8AC3E}">
        <p14:creationId xmlns:p14="http://schemas.microsoft.com/office/powerpoint/2010/main" val="3994480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C366F-BE59-97DC-0763-52ABEE85F3B2}"/>
              </a:ext>
            </a:extLst>
          </p:cNvPr>
          <p:cNvSpPr>
            <a:spLocks noGrp="1"/>
          </p:cNvSpPr>
          <p:nvPr>
            <p:ph type="title"/>
          </p:nvPr>
        </p:nvSpPr>
        <p:spPr/>
        <p:txBody>
          <a:bodyPr/>
          <a:lstStyle/>
          <a:p>
            <a:r>
              <a:rPr lang="en-US" sz="4000" dirty="0"/>
              <a:t>Applicant Eligibility (2)</a:t>
            </a:r>
          </a:p>
        </p:txBody>
      </p:sp>
      <p:sp>
        <p:nvSpPr>
          <p:cNvPr id="3" name="Content Placeholder 2">
            <a:extLst>
              <a:ext uri="{FF2B5EF4-FFF2-40B4-BE49-F238E27FC236}">
                <a16:creationId xmlns:a16="http://schemas.microsoft.com/office/drawing/2014/main" id="{3673F23F-922D-9923-7D4E-21DA534DF6EF}"/>
              </a:ext>
            </a:extLst>
          </p:cNvPr>
          <p:cNvSpPr>
            <a:spLocks noGrp="1"/>
          </p:cNvSpPr>
          <p:nvPr>
            <p:ph idx="1"/>
          </p:nvPr>
        </p:nvSpPr>
        <p:spPr/>
        <p:txBody>
          <a:bodyPr/>
          <a:lstStyle/>
          <a:p>
            <a:r>
              <a:rPr lang="en-US" sz="2800" dirty="0"/>
              <a:t>Please review the California Serves Eligibility spreadsheet available from the CDE California Serves web page to determine your LEA’s Unduplicated Pupil Count and eligibility to apply for this grant.</a:t>
            </a:r>
          </a:p>
          <a:p>
            <a:r>
              <a:rPr lang="en-US" sz="2800" dirty="0"/>
              <a:t>Community agencies, private schools, individual public schools, state special schools, and LEAs that previously received a California Serves grant and are still participating in a grant cycle are not eligible to apply for grant.</a:t>
            </a:r>
          </a:p>
        </p:txBody>
      </p:sp>
      <p:sp>
        <p:nvSpPr>
          <p:cNvPr id="4" name="Slide Number Placeholder 3">
            <a:extLst>
              <a:ext uri="{FF2B5EF4-FFF2-40B4-BE49-F238E27FC236}">
                <a16:creationId xmlns:a16="http://schemas.microsoft.com/office/drawing/2014/main" id="{6441EE01-2053-30B7-16F3-C534696A516C}"/>
              </a:ext>
            </a:extLst>
          </p:cNvPr>
          <p:cNvSpPr>
            <a:spLocks noGrp="1"/>
          </p:cNvSpPr>
          <p:nvPr>
            <p:ph type="sldNum" sz="quarter" idx="12"/>
          </p:nvPr>
        </p:nvSpPr>
        <p:spPr/>
        <p:txBody>
          <a:bodyPr/>
          <a:lstStyle/>
          <a:p>
            <a:pPr>
              <a:defRPr/>
            </a:pPr>
            <a:fld id="{4377837C-3A74-4D9C-B454-2AF0D956BB88}" type="slidenum">
              <a:rPr lang="en-US" smtClean="0"/>
              <a:pPr>
                <a:defRPr/>
              </a:pPr>
              <a:t>11</a:t>
            </a:fld>
            <a:endParaRPr lang="en-US"/>
          </a:p>
        </p:txBody>
      </p:sp>
    </p:spTree>
    <p:extLst>
      <p:ext uri="{BB962C8B-B14F-4D97-AF65-F5344CB8AC3E}">
        <p14:creationId xmlns:p14="http://schemas.microsoft.com/office/powerpoint/2010/main" val="453110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a:t>Reporting Requirements (1)</a:t>
            </a:r>
          </a:p>
        </p:txBody>
      </p:sp>
      <p:sp>
        <p:nvSpPr>
          <p:cNvPr id="3" name="Content Placeholder 2"/>
          <p:cNvSpPr>
            <a:spLocks noGrp="1"/>
          </p:cNvSpPr>
          <p:nvPr>
            <p:ph idx="1"/>
          </p:nvPr>
        </p:nvSpPr>
        <p:spPr/>
        <p:txBody>
          <a:bodyPr rtlCol="0">
            <a:noAutofit/>
          </a:bodyPr>
          <a:lstStyle/>
          <a:p>
            <a:pPr>
              <a:spcBef>
                <a:spcPts val="0"/>
              </a:spcBef>
            </a:pPr>
            <a:r>
              <a:rPr lang="en-US" sz="2800" dirty="0">
                <a:effectLst/>
                <a:latin typeface="Arial" panose="020B0604020202020204" pitchFamily="34" charset="0"/>
                <a:ea typeface="Arial" panose="020B0604020202020204" pitchFamily="34" charset="0"/>
              </a:rPr>
              <a:t>To ensure the successful implementation of the California Serves Grant Program, grantees are required to submit interim progress and end-of-project reports to show that program outcome measures are being met alongside an expenditure report to show how funds were actually spent. </a:t>
            </a:r>
          </a:p>
          <a:p>
            <a:pPr>
              <a:spcBef>
                <a:spcPts val="0"/>
              </a:spcBef>
            </a:pPr>
            <a:r>
              <a:rPr lang="en-US" sz="2800" dirty="0">
                <a:effectLst/>
                <a:latin typeface="Arial" panose="020B0604020202020204" pitchFamily="34" charset="0"/>
                <a:ea typeface="Arial" panose="020B0604020202020204" pitchFamily="34" charset="0"/>
              </a:rPr>
              <a:t>These must include any and all elements required by the CDE, as well as any locally determined measures. </a:t>
            </a:r>
            <a:endParaRPr lang="en-US" sz="4400" dirty="0">
              <a:cs typeface="Arial"/>
            </a:endParaRPr>
          </a:p>
        </p:txBody>
      </p:sp>
      <p:sp>
        <p:nvSpPr>
          <p:cNvPr id="5" name="Slide Number Placeholder 4"/>
          <p:cNvSpPr>
            <a:spLocks noGrp="1"/>
          </p:cNvSpPr>
          <p:nvPr>
            <p:ph type="sldNum" sz="quarter" idx="12"/>
          </p:nvPr>
        </p:nvSpPr>
        <p:spPr/>
        <p:txBody>
          <a:bodyPr/>
          <a:lstStyle/>
          <a:p>
            <a:pPr>
              <a:defRPr/>
            </a:pPr>
            <a:fld id="{018DC0F3-A599-423B-87CB-FCFE15EA84C2}" type="slidenum">
              <a:rPr lang="en-US"/>
              <a:pPr>
                <a:defRPr/>
              </a:pPr>
              <a:t>12</a:t>
            </a:fld>
            <a:endParaRPr lang="en-US"/>
          </a:p>
        </p:txBody>
      </p:sp>
    </p:spTree>
    <p:extLst>
      <p:ext uri="{BB962C8B-B14F-4D97-AF65-F5344CB8AC3E}">
        <p14:creationId xmlns:p14="http://schemas.microsoft.com/office/powerpoint/2010/main" val="1953283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a:t>Reporting Requirements (2)</a:t>
            </a:r>
          </a:p>
        </p:txBody>
      </p:sp>
      <p:sp>
        <p:nvSpPr>
          <p:cNvPr id="3" name="Content Placeholder 2"/>
          <p:cNvSpPr>
            <a:spLocks noGrp="1"/>
          </p:cNvSpPr>
          <p:nvPr>
            <p:ph idx="1"/>
          </p:nvPr>
        </p:nvSpPr>
        <p:spPr/>
        <p:txBody>
          <a:bodyPr rtlCol="0">
            <a:noAutofit/>
          </a:bodyPr>
          <a:lstStyle/>
          <a:p>
            <a:pPr>
              <a:spcBef>
                <a:spcPts val="0"/>
              </a:spcBef>
            </a:pPr>
            <a:r>
              <a:rPr lang="en-US" sz="2800" dirty="0">
                <a:effectLst/>
                <a:latin typeface="Arial" panose="020B0604020202020204" pitchFamily="34" charset="0"/>
                <a:ea typeface="Arial" panose="020B0604020202020204" pitchFamily="34" charset="0"/>
              </a:rPr>
              <a:t>LEAs will be expected to measure outcomes in areas specifically identified in the LEA’s grant application. Program outcomes identified in the California Serves Grant Program application can target and include, but are not limited to:</a:t>
            </a:r>
          </a:p>
          <a:p>
            <a:pPr lvl="1">
              <a:spcBef>
                <a:spcPts val="0"/>
              </a:spcBef>
            </a:pPr>
            <a:r>
              <a:rPr lang="en-US" sz="2400" dirty="0">
                <a:effectLst/>
                <a:latin typeface="Arial" panose="020B0604020202020204" pitchFamily="34" charset="0"/>
                <a:ea typeface="Arial" panose="020B0604020202020204" pitchFamily="34" charset="0"/>
              </a:rPr>
              <a:t>Number of SSCE insignias awarded or anticipated</a:t>
            </a:r>
          </a:p>
          <a:p>
            <a:pPr lvl="1">
              <a:spcBef>
                <a:spcPts val="0"/>
              </a:spcBef>
            </a:pPr>
            <a:r>
              <a:rPr lang="en-US" sz="2400" dirty="0">
                <a:effectLst/>
                <a:latin typeface="Arial" panose="020B0604020202020204" pitchFamily="34" charset="0"/>
                <a:ea typeface="Arial" panose="020B0604020202020204" pitchFamily="34" charset="0"/>
              </a:rPr>
              <a:t>Government or U.S. History course pass rate</a:t>
            </a:r>
          </a:p>
          <a:p>
            <a:pPr lvl="1">
              <a:spcBef>
                <a:spcPts val="0"/>
              </a:spcBef>
            </a:pPr>
            <a:r>
              <a:rPr lang="en-US" sz="2400" dirty="0">
                <a:effectLst/>
                <a:latin typeface="Arial" panose="020B0604020202020204" pitchFamily="34" charset="0"/>
                <a:ea typeface="Arial" panose="020B0604020202020204" pitchFamily="34" charset="0"/>
              </a:rPr>
              <a:t>School attendance rate</a:t>
            </a:r>
          </a:p>
          <a:p>
            <a:pPr lvl="1">
              <a:spcBef>
                <a:spcPts val="0"/>
              </a:spcBef>
            </a:pPr>
            <a:r>
              <a:rPr lang="en-US" sz="2400" dirty="0">
                <a:effectLst/>
                <a:latin typeface="Arial" panose="020B0604020202020204" pitchFamily="34" charset="0"/>
                <a:ea typeface="Arial" panose="020B0604020202020204" pitchFamily="34" charset="0"/>
              </a:rPr>
              <a:t>Chronic absenteeism rate</a:t>
            </a:r>
          </a:p>
          <a:p>
            <a:pPr lvl="1">
              <a:spcBef>
                <a:spcPts val="0"/>
              </a:spcBef>
            </a:pPr>
            <a:r>
              <a:rPr lang="en-US" sz="2400" dirty="0">
                <a:effectLst/>
                <a:latin typeface="Arial" panose="020B0604020202020204" pitchFamily="34" charset="0"/>
                <a:ea typeface="Arial" panose="020B0604020202020204" pitchFamily="34" charset="0"/>
              </a:rPr>
              <a:t>Pupil suspension rate</a:t>
            </a:r>
          </a:p>
        </p:txBody>
      </p:sp>
      <p:sp>
        <p:nvSpPr>
          <p:cNvPr id="5" name="Slide Number Placeholder 4"/>
          <p:cNvSpPr>
            <a:spLocks noGrp="1"/>
          </p:cNvSpPr>
          <p:nvPr>
            <p:ph type="sldNum" sz="quarter" idx="12"/>
          </p:nvPr>
        </p:nvSpPr>
        <p:spPr/>
        <p:txBody>
          <a:bodyPr/>
          <a:lstStyle/>
          <a:p>
            <a:pPr>
              <a:defRPr/>
            </a:pPr>
            <a:fld id="{018DC0F3-A599-423B-87CB-FCFE15EA84C2}" type="slidenum">
              <a:rPr lang="en-US"/>
              <a:pPr>
                <a:defRPr/>
              </a:pPr>
              <a:t>13</a:t>
            </a:fld>
            <a:endParaRPr lang="en-US"/>
          </a:p>
        </p:txBody>
      </p:sp>
    </p:spTree>
    <p:extLst>
      <p:ext uri="{BB962C8B-B14F-4D97-AF65-F5344CB8AC3E}">
        <p14:creationId xmlns:p14="http://schemas.microsoft.com/office/powerpoint/2010/main" val="1900578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a:t>Reporting Requirements (3)</a:t>
            </a:r>
          </a:p>
        </p:txBody>
      </p:sp>
      <p:sp>
        <p:nvSpPr>
          <p:cNvPr id="3" name="Content Placeholder 2"/>
          <p:cNvSpPr>
            <a:spLocks noGrp="1"/>
          </p:cNvSpPr>
          <p:nvPr>
            <p:ph idx="1"/>
          </p:nvPr>
        </p:nvSpPr>
        <p:spPr/>
        <p:txBody>
          <a:bodyPr rtlCol="0">
            <a:noAutofit/>
          </a:bodyPr>
          <a:lstStyle/>
          <a:p>
            <a:pPr lvl="1">
              <a:spcBef>
                <a:spcPts val="0"/>
              </a:spcBef>
            </a:pPr>
            <a:r>
              <a:rPr lang="en-US" sz="2400" dirty="0">
                <a:ea typeface="Arial" panose="020B0604020202020204" pitchFamily="34" charset="0"/>
              </a:rPr>
              <a:t>School </a:t>
            </a:r>
            <a:r>
              <a:rPr lang="en-US" sz="2400" dirty="0">
                <a:effectLst/>
                <a:latin typeface="Arial" panose="020B0604020202020204" pitchFamily="34" charset="0"/>
                <a:ea typeface="Arial" panose="020B0604020202020204" pitchFamily="34" charset="0"/>
              </a:rPr>
              <a:t>climate, as measured by the California Healthy Kids Survey School Climate Module or other applicable school climate survey</a:t>
            </a:r>
          </a:p>
          <a:p>
            <a:pPr lvl="1">
              <a:spcBef>
                <a:spcPts val="0"/>
              </a:spcBef>
            </a:pPr>
            <a:r>
              <a:rPr lang="en-US" sz="2400" dirty="0">
                <a:effectLst/>
                <a:latin typeface="Arial" panose="020B0604020202020204" pitchFamily="34" charset="0"/>
                <a:ea typeface="Arial" panose="020B0604020202020204" pitchFamily="34" charset="0"/>
              </a:rPr>
              <a:t>Interview and focus groups with participating students</a:t>
            </a:r>
          </a:p>
          <a:p>
            <a:pPr>
              <a:spcBef>
                <a:spcPts val="0"/>
              </a:spcBef>
            </a:pPr>
            <a:r>
              <a:rPr lang="en-US" sz="2800" dirty="0">
                <a:effectLst/>
                <a:latin typeface="Arial" panose="020B0604020202020204" pitchFamily="34" charset="0"/>
                <a:ea typeface="Arial" panose="020B0604020202020204" pitchFamily="34" charset="0"/>
              </a:rPr>
              <a:t>Applicants should measure the number of SSCE insignias awarded and/or anticipated, as well as at least one other measurable objective.</a:t>
            </a:r>
          </a:p>
        </p:txBody>
      </p:sp>
      <p:sp>
        <p:nvSpPr>
          <p:cNvPr id="5" name="Slide Number Placeholder 4"/>
          <p:cNvSpPr>
            <a:spLocks noGrp="1"/>
          </p:cNvSpPr>
          <p:nvPr>
            <p:ph type="sldNum" sz="quarter" idx="12"/>
          </p:nvPr>
        </p:nvSpPr>
        <p:spPr/>
        <p:txBody>
          <a:bodyPr/>
          <a:lstStyle/>
          <a:p>
            <a:pPr>
              <a:defRPr/>
            </a:pPr>
            <a:fld id="{018DC0F3-A599-423B-87CB-FCFE15EA84C2}" type="slidenum">
              <a:rPr lang="en-US"/>
              <a:pPr>
                <a:defRPr/>
              </a:pPr>
              <a:t>14</a:t>
            </a:fld>
            <a:endParaRPr lang="en-US"/>
          </a:p>
        </p:txBody>
      </p:sp>
    </p:spTree>
    <p:extLst>
      <p:ext uri="{BB962C8B-B14F-4D97-AF65-F5344CB8AC3E}">
        <p14:creationId xmlns:p14="http://schemas.microsoft.com/office/powerpoint/2010/main" val="3677370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a:t>Program Deliverables (1)</a:t>
            </a:r>
          </a:p>
        </p:txBody>
      </p:sp>
      <p:sp>
        <p:nvSpPr>
          <p:cNvPr id="3" name="Content Placeholder 2"/>
          <p:cNvSpPr>
            <a:spLocks noGrp="1"/>
          </p:cNvSpPr>
          <p:nvPr>
            <p:ph idx="1"/>
          </p:nvPr>
        </p:nvSpPr>
        <p:spPr/>
        <p:txBody>
          <a:bodyPr rtlCol="0">
            <a:noAutofit/>
          </a:bodyPr>
          <a:lstStyle/>
          <a:p>
            <a:pPr>
              <a:spcBef>
                <a:spcPts val="0"/>
              </a:spcBef>
            </a:pPr>
            <a:r>
              <a:rPr lang="en-US" sz="2800" dirty="0">
                <a:effectLst/>
                <a:latin typeface="Arial" panose="020B0604020202020204" pitchFamily="34" charset="0"/>
                <a:ea typeface="Arial" panose="020B0604020202020204" pitchFamily="34" charset="0"/>
              </a:rPr>
              <a:t>The grantees must provide a summary of activities in a report identifying contributions including, but not limited to:</a:t>
            </a:r>
          </a:p>
          <a:p>
            <a:pPr lvl="1">
              <a:defRPr/>
            </a:pPr>
            <a:r>
              <a:rPr lang="en" sz="2400" dirty="0">
                <a:ea typeface="+mn-lt"/>
                <a:cs typeface="+mn-lt"/>
              </a:rPr>
              <a:t>Proposed measures to evaluate progress towards the program goals, including implementing service learning programs that lead towards awarding of the SSCE</a:t>
            </a:r>
            <a:endParaRPr lang="en-US" sz="2400" dirty="0">
              <a:cs typeface="Arial"/>
            </a:endParaRPr>
          </a:p>
          <a:p>
            <a:pPr lvl="1">
              <a:defRPr/>
            </a:pPr>
            <a:r>
              <a:rPr lang="en" sz="2400" dirty="0">
                <a:ea typeface="+mn-lt"/>
                <a:cs typeface="+mn-lt"/>
              </a:rPr>
              <a:t>Resources (including training materials, videos, briefs, etc.) to support teachers, administrators, pupils, and other school staff that provide support for local SSCE programming</a:t>
            </a:r>
            <a:endParaRPr lang="en-US" sz="2400" dirty="0">
              <a:cs typeface="Arial"/>
            </a:endParaRPr>
          </a:p>
        </p:txBody>
      </p:sp>
      <p:sp>
        <p:nvSpPr>
          <p:cNvPr id="5" name="Slide Number Placeholder 4"/>
          <p:cNvSpPr>
            <a:spLocks noGrp="1"/>
          </p:cNvSpPr>
          <p:nvPr>
            <p:ph type="sldNum" sz="quarter" idx="12"/>
          </p:nvPr>
        </p:nvSpPr>
        <p:spPr/>
        <p:txBody>
          <a:bodyPr/>
          <a:lstStyle/>
          <a:p>
            <a:pPr>
              <a:defRPr/>
            </a:pPr>
            <a:fld id="{018DC0F3-A599-423B-87CB-FCFE15EA84C2}" type="slidenum">
              <a:rPr lang="en-US"/>
              <a:pPr>
                <a:defRPr/>
              </a:pPr>
              <a:t>15</a:t>
            </a:fld>
            <a:endParaRPr lang="en-US"/>
          </a:p>
        </p:txBody>
      </p:sp>
    </p:spTree>
    <p:extLst>
      <p:ext uri="{BB962C8B-B14F-4D97-AF65-F5344CB8AC3E}">
        <p14:creationId xmlns:p14="http://schemas.microsoft.com/office/powerpoint/2010/main" val="2894536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a:t>Program Deliverables (2)</a:t>
            </a:r>
          </a:p>
        </p:txBody>
      </p:sp>
      <p:sp>
        <p:nvSpPr>
          <p:cNvPr id="3" name="Content Placeholder 2"/>
          <p:cNvSpPr>
            <a:spLocks noGrp="1"/>
          </p:cNvSpPr>
          <p:nvPr>
            <p:ph idx="1"/>
          </p:nvPr>
        </p:nvSpPr>
        <p:spPr/>
        <p:txBody>
          <a:bodyPr rtlCol="0">
            <a:noAutofit/>
          </a:bodyPr>
          <a:lstStyle/>
          <a:p>
            <a:pPr lvl="1">
              <a:defRPr/>
            </a:pPr>
            <a:r>
              <a:rPr lang="en" dirty="0">
                <a:ea typeface="+mn-lt"/>
                <a:cs typeface="+mn-lt"/>
              </a:rPr>
              <a:t>Technical assistance and professional learning opportunities provided for purposes of implementing and expanding access to the SSCE through service learning</a:t>
            </a:r>
            <a:endParaRPr lang="en-US" dirty="0">
              <a:cs typeface="Arial"/>
            </a:endParaRPr>
          </a:p>
          <a:p>
            <a:pPr lvl="1">
              <a:defRPr/>
            </a:pPr>
            <a:r>
              <a:rPr lang="en" dirty="0">
                <a:ea typeface="+mn-lt"/>
                <a:cs typeface="+mn-lt"/>
              </a:rPr>
              <a:t>Number of participating educators, disaggregated by role, classrooms, and schools</a:t>
            </a:r>
            <a:endParaRPr lang="en-US" dirty="0">
              <a:cs typeface="Arial"/>
            </a:endParaRPr>
          </a:p>
          <a:p>
            <a:pPr lvl="1">
              <a:defRPr/>
            </a:pPr>
            <a:r>
              <a:rPr lang="en" dirty="0">
                <a:ea typeface="+mn-lt"/>
                <a:cs typeface="+mn-lt"/>
              </a:rPr>
              <a:t>Number of students earning and actively working towards the SSCE through service learning</a:t>
            </a:r>
            <a:endParaRPr lang="en-US" b="1" dirty="0">
              <a:cs typeface="Arial"/>
            </a:endParaRPr>
          </a:p>
        </p:txBody>
      </p:sp>
      <p:sp>
        <p:nvSpPr>
          <p:cNvPr id="5" name="Slide Number Placeholder 4"/>
          <p:cNvSpPr>
            <a:spLocks noGrp="1"/>
          </p:cNvSpPr>
          <p:nvPr>
            <p:ph type="sldNum" sz="quarter" idx="12"/>
          </p:nvPr>
        </p:nvSpPr>
        <p:spPr/>
        <p:txBody>
          <a:bodyPr/>
          <a:lstStyle/>
          <a:p>
            <a:pPr>
              <a:defRPr/>
            </a:pPr>
            <a:fld id="{018DC0F3-A599-423B-87CB-FCFE15EA84C2}" type="slidenum">
              <a:rPr lang="en-US"/>
              <a:pPr>
                <a:defRPr/>
              </a:pPr>
              <a:t>16</a:t>
            </a:fld>
            <a:endParaRPr lang="en-US"/>
          </a:p>
        </p:txBody>
      </p:sp>
    </p:spTree>
    <p:extLst>
      <p:ext uri="{BB962C8B-B14F-4D97-AF65-F5344CB8AC3E}">
        <p14:creationId xmlns:p14="http://schemas.microsoft.com/office/powerpoint/2010/main" val="3346203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15AD6F4-8347-4AF9-B8DC-65D714884E25}"/>
              </a:ext>
            </a:extLst>
          </p:cNvPr>
          <p:cNvSpPr>
            <a:spLocks noGrp="1"/>
          </p:cNvSpPr>
          <p:nvPr>
            <p:ph type="title"/>
          </p:nvPr>
        </p:nvSpPr>
        <p:spPr>
          <a:xfrm>
            <a:off x="838200" y="2439152"/>
            <a:ext cx="10515600" cy="1979696"/>
          </a:xfrm>
        </p:spPr>
        <p:txBody>
          <a:bodyPr/>
          <a:lstStyle/>
          <a:p>
            <a:r>
              <a:rPr lang="en-US" b="1" dirty="0"/>
              <a:t>Resources to Support Application Development</a:t>
            </a:r>
          </a:p>
        </p:txBody>
      </p:sp>
      <p:sp>
        <p:nvSpPr>
          <p:cNvPr id="4" name="Slide Number Placeholder 3">
            <a:extLst>
              <a:ext uri="{FF2B5EF4-FFF2-40B4-BE49-F238E27FC236}">
                <a16:creationId xmlns:a16="http://schemas.microsoft.com/office/drawing/2014/main" id="{E5C3F5B9-B715-4EBA-8AD1-731BA83081E9}"/>
              </a:ext>
            </a:extLst>
          </p:cNvPr>
          <p:cNvSpPr>
            <a:spLocks noGrp="1"/>
          </p:cNvSpPr>
          <p:nvPr>
            <p:ph type="sldNum" sz="quarter" idx="12"/>
          </p:nvPr>
        </p:nvSpPr>
        <p:spPr/>
        <p:txBody>
          <a:bodyPr/>
          <a:lstStyle/>
          <a:p>
            <a:pPr>
              <a:defRPr/>
            </a:pPr>
            <a:fld id="{4377837C-3A74-4D9C-B454-2AF0D956BB88}" type="slidenum">
              <a:rPr lang="en-US" smtClean="0"/>
              <a:pPr>
                <a:defRPr/>
              </a:pPr>
              <a:t>17</a:t>
            </a:fld>
            <a:endParaRPr lang="en-US"/>
          </a:p>
        </p:txBody>
      </p:sp>
    </p:spTree>
    <p:extLst>
      <p:ext uri="{BB962C8B-B14F-4D97-AF65-F5344CB8AC3E}">
        <p14:creationId xmlns:p14="http://schemas.microsoft.com/office/powerpoint/2010/main" val="2547835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13998-2318-6C15-D997-A80574B55C80}"/>
              </a:ext>
            </a:extLst>
          </p:cNvPr>
          <p:cNvSpPr>
            <a:spLocks noGrp="1"/>
          </p:cNvSpPr>
          <p:nvPr>
            <p:ph type="title"/>
          </p:nvPr>
        </p:nvSpPr>
        <p:spPr/>
        <p:txBody>
          <a:bodyPr/>
          <a:lstStyle/>
          <a:p>
            <a:r>
              <a:rPr lang="en-US" altLang="en-US" sz="4000" b="1" dirty="0"/>
              <a:t>Quality Professional Learning Standards</a:t>
            </a:r>
            <a:endParaRPr lang="en-US" sz="4000" dirty="0"/>
          </a:p>
        </p:txBody>
      </p:sp>
      <p:sp>
        <p:nvSpPr>
          <p:cNvPr id="3" name="Content Placeholder 2">
            <a:extLst>
              <a:ext uri="{FF2B5EF4-FFF2-40B4-BE49-F238E27FC236}">
                <a16:creationId xmlns:a16="http://schemas.microsoft.com/office/drawing/2014/main" id="{EBB2E4D3-64CF-234D-5F7C-B8283BBEC466}"/>
              </a:ext>
            </a:extLst>
          </p:cNvPr>
          <p:cNvSpPr>
            <a:spLocks noGrp="1"/>
          </p:cNvSpPr>
          <p:nvPr>
            <p:ph idx="1"/>
          </p:nvPr>
        </p:nvSpPr>
        <p:spPr/>
        <p:txBody>
          <a:bodyPr/>
          <a:lstStyle/>
          <a:p>
            <a:r>
              <a:rPr lang="en-US" sz="2800" dirty="0"/>
              <a:t>The Quality Professional Learning Standards (QPLS) lay the foundation for a coherent set of professional learning policies and activities that span the career continuum of an educator, leading to improved educator knowledge, skills, and dispositions and, ultimately, increased student learning results. </a:t>
            </a:r>
          </a:p>
          <a:p>
            <a:r>
              <a:rPr lang="en-US" sz="2800" dirty="0"/>
              <a:t>The standards describe the criteria for quality professional learning and point educators and stakeholders toward using evidence-based elements and indicators when making decisions about how to create and/or improve professional learning in their own systems.</a:t>
            </a:r>
          </a:p>
          <a:p>
            <a:endParaRPr lang="en-US" sz="2800" dirty="0"/>
          </a:p>
        </p:txBody>
      </p:sp>
      <p:sp>
        <p:nvSpPr>
          <p:cNvPr id="4" name="Slide Number Placeholder 3">
            <a:extLst>
              <a:ext uri="{FF2B5EF4-FFF2-40B4-BE49-F238E27FC236}">
                <a16:creationId xmlns:a16="http://schemas.microsoft.com/office/drawing/2014/main" id="{AA714384-FC7C-FB73-51C4-A8C34B0B5D1B}"/>
              </a:ext>
            </a:extLst>
          </p:cNvPr>
          <p:cNvSpPr>
            <a:spLocks noGrp="1"/>
          </p:cNvSpPr>
          <p:nvPr>
            <p:ph type="sldNum" sz="quarter" idx="12"/>
          </p:nvPr>
        </p:nvSpPr>
        <p:spPr/>
        <p:txBody>
          <a:bodyPr/>
          <a:lstStyle/>
          <a:p>
            <a:pPr>
              <a:defRPr/>
            </a:pPr>
            <a:fld id="{4377837C-3A74-4D9C-B454-2AF0D956BB88}" type="slidenum">
              <a:rPr lang="en-US" smtClean="0"/>
              <a:pPr>
                <a:defRPr/>
              </a:pPr>
              <a:t>18</a:t>
            </a:fld>
            <a:endParaRPr lang="en-US"/>
          </a:p>
        </p:txBody>
      </p:sp>
    </p:spTree>
    <p:extLst>
      <p:ext uri="{BB962C8B-B14F-4D97-AF65-F5344CB8AC3E}">
        <p14:creationId xmlns:p14="http://schemas.microsoft.com/office/powerpoint/2010/main" val="1310765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10B43-D708-4032-A0FF-D8586ED2C44E}"/>
              </a:ext>
            </a:extLst>
          </p:cNvPr>
          <p:cNvSpPr>
            <a:spLocks noGrp="1"/>
          </p:cNvSpPr>
          <p:nvPr>
            <p:ph type="title"/>
          </p:nvPr>
        </p:nvSpPr>
        <p:spPr/>
        <p:txBody>
          <a:bodyPr/>
          <a:lstStyle/>
          <a:p>
            <a:r>
              <a:rPr lang="en-US" sz="4000" b="1" dirty="0"/>
              <a:t>Service Learning and the Inquiry Cycle (1)</a:t>
            </a:r>
            <a:endParaRPr lang="en-US" sz="4000" dirty="0"/>
          </a:p>
        </p:txBody>
      </p:sp>
      <p:sp>
        <p:nvSpPr>
          <p:cNvPr id="3" name="Content Placeholder 2">
            <a:extLst>
              <a:ext uri="{FF2B5EF4-FFF2-40B4-BE49-F238E27FC236}">
                <a16:creationId xmlns:a16="http://schemas.microsoft.com/office/drawing/2014/main" id="{E8462FAC-3E6C-4B1C-8645-57F5057C4F09}"/>
              </a:ext>
            </a:extLst>
          </p:cNvPr>
          <p:cNvSpPr>
            <a:spLocks noGrp="1"/>
          </p:cNvSpPr>
          <p:nvPr>
            <p:ph idx="1"/>
          </p:nvPr>
        </p:nvSpPr>
        <p:spPr/>
        <p:txBody>
          <a:bodyPr/>
          <a:lstStyle/>
          <a:p>
            <a:r>
              <a:rPr lang="en" sz="2800">
                <a:ea typeface="+mn-lt"/>
                <a:cs typeface="+mn-lt"/>
              </a:rPr>
              <a:t>Strong applications will keep in mind the following considerations and resources:</a:t>
            </a:r>
            <a:endParaRPr lang="en-US" sz="2800"/>
          </a:p>
          <a:p>
            <a:pPr lvl="1"/>
            <a:r>
              <a:rPr lang="en-US" sz="2400" i="1">
                <a:ea typeface="+mn-lt"/>
                <a:cs typeface="+mn-lt"/>
              </a:rPr>
              <a:t>EC </a:t>
            </a:r>
            <a:r>
              <a:rPr lang="en-US" sz="2400">
                <a:ea typeface="+mn-lt"/>
                <a:cs typeface="+mn-lt"/>
              </a:rPr>
              <a:t>Section 51475(d)(4) defines “service learning” as an educational approach that intentionally combines meaningful community service activities with instruction and reflection to support pupil progress toward academic and civic engagement learning objectives while meeting societal needs. Applications should include programs that reflect this definition.</a:t>
            </a:r>
          </a:p>
        </p:txBody>
      </p:sp>
      <p:sp>
        <p:nvSpPr>
          <p:cNvPr id="4" name="Slide Number Placeholder 3">
            <a:extLst>
              <a:ext uri="{FF2B5EF4-FFF2-40B4-BE49-F238E27FC236}">
                <a16:creationId xmlns:a16="http://schemas.microsoft.com/office/drawing/2014/main" id="{2A8C001D-363B-4A2F-8BAB-02553D25841E}"/>
              </a:ext>
            </a:extLst>
          </p:cNvPr>
          <p:cNvSpPr>
            <a:spLocks noGrp="1"/>
          </p:cNvSpPr>
          <p:nvPr>
            <p:ph type="sldNum" sz="quarter" idx="12"/>
          </p:nvPr>
        </p:nvSpPr>
        <p:spPr/>
        <p:txBody>
          <a:bodyPr/>
          <a:lstStyle/>
          <a:p>
            <a:pPr>
              <a:defRPr/>
            </a:pPr>
            <a:fld id="{4377837C-3A74-4D9C-B454-2AF0D956BB88}" type="slidenum">
              <a:rPr lang="en-US" smtClean="0"/>
              <a:pPr>
                <a:defRPr/>
              </a:pPr>
              <a:t>19</a:t>
            </a:fld>
            <a:endParaRPr lang="en-US"/>
          </a:p>
        </p:txBody>
      </p:sp>
    </p:spTree>
    <p:extLst>
      <p:ext uri="{BB962C8B-B14F-4D97-AF65-F5344CB8AC3E}">
        <p14:creationId xmlns:p14="http://schemas.microsoft.com/office/powerpoint/2010/main" val="1482705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9BB7F-BD06-B8B7-8358-D58BFAAF1970}"/>
              </a:ext>
            </a:extLst>
          </p:cNvPr>
          <p:cNvSpPr>
            <a:spLocks noGrp="1"/>
          </p:cNvSpPr>
          <p:nvPr>
            <p:ph type="title"/>
          </p:nvPr>
        </p:nvSpPr>
        <p:spPr/>
        <p:txBody>
          <a:bodyPr/>
          <a:lstStyle/>
          <a:p>
            <a:r>
              <a:rPr lang="en-US" sz="4000" dirty="0"/>
              <a:t>Housekeeping</a:t>
            </a:r>
          </a:p>
        </p:txBody>
      </p:sp>
      <p:sp>
        <p:nvSpPr>
          <p:cNvPr id="3" name="Content Placeholder 2">
            <a:extLst>
              <a:ext uri="{FF2B5EF4-FFF2-40B4-BE49-F238E27FC236}">
                <a16:creationId xmlns:a16="http://schemas.microsoft.com/office/drawing/2014/main" id="{68D9AFE5-50AB-28BE-6CAD-E571B197002E}"/>
              </a:ext>
            </a:extLst>
          </p:cNvPr>
          <p:cNvSpPr>
            <a:spLocks noGrp="1"/>
          </p:cNvSpPr>
          <p:nvPr>
            <p:ph idx="1"/>
          </p:nvPr>
        </p:nvSpPr>
        <p:spPr/>
        <p:txBody>
          <a:bodyPr/>
          <a:lstStyle/>
          <a:p>
            <a:r>
              <a:rPr lang="en-US" sz="3200" dirty="0"/>
              <a:t>Webinar participants have been placed on mute.</a:t>
            </a:r>
          </a:p>
          <a:p>
            <a:r>
              <a:rPr lang="en-US" sz="3200" dirty="0"/>
              <a:t>Question/Answer session toward the end of the webinar.</a:t>
            </a:r>
          </a:p>
          <a:p>
            <a:r>
              <a:rPr lang="en-US" sz="3200" dirty="0"/>
              <a:t>Presentation will be available on the California Department of Education (CDE) California Serves Program web page: </a:t>
            </a:r>
            <a:r>
              <a:rPr lang="en-US" sz="3200" dirty="0">
                <a:hlinkClick r:id="rId2" tooltip="California Department of Education California Serves Program web page"/>
              </a:rPr>
              <a:t>https://www.cde.ca.gov/ci/pl/californiaserves.asp</a:t>
            </a:r>
            <a:r>
              <a:rPr lang="en-US" sz="3200" dirty="0"/>
              <a:t>. </a:t>
            </a:r>
          </a:p>
        </p:txBody>
      </p:sp>
      <p:sp>
        <p:nvSpPr>
          <p:cNvPr id="4" name="Slide Number Placeholder 3">
            <a:extLst>
              <a:ext uri="{FF2B5EF4-FFF2-40B4-BE49-F238E27FC236}">
                <a16:creationId xmlns:a16="http://schemas.microsoft.com/office/drawing/2014/main" id="{9CA73CB6-8972-58DB-6F57-D5976A96AF80}"/>
              </a:ext>
            </a:extLst>
          </p:cNvPr>
          <p:cNvSpPr>
            <a:spLocks noGrp="1"/>
          </p:cNvSpPr>
          <p:nvPr>
            <p:ph type="sldNum" sz="quarter" idx="12"/>
          </p:nvPr>
        </p:nvSpPr>
        <p:spPr/>
        <p:txBody>
          <a:bodyPr/>
          <a:lstStyle/>
          <a:p>
            <a:pPr>
              <a:defRPr/>
            </a:pPr>
            <a:fld id="{4377837C-3A74-4D9C-B454-2AF0D956BB88}" type="slidenum">
              <a:rPr lang="en-US" smtClean="0"/>
              <a:pPr>
                <a:defRPr/>
              </a:pPr>
              <a:t>2</a:t>
            </a:fld>
            <a:endParaRPr lang="en-US"/>
          </a:p>
        </p:txBody>
      </p:sp>
    </p:spTree>
    <p:extLst>
      <p:ext uri="{BB962C8B-B14F-4D97-AF65-F5344CB8AC3E}">
        <p14:creationId xmlns:p14="http://schemas.microsoft.com/office/powerpoint/2010/main" val="3014495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10B43-D708-4032-A0FF-D8586ED2C44E}"/>
              </a:ext>
            </a:extLst>
          </p:cNvPr>
          <p:cNvSpPr>
            <a:spLocks noGrp="1"/>
          </p:cNvSpPr>
          <p:nvPr>
            <p:ph type="title"/>
          </p:nvPr>
        </p:nvSpPr>
        <p:spPr/>
        <p:txBody>
          <a:bodyPr/>
          <a:lstStyle/>
          <a:p>
            <a:r>
              <a:rPr lang="en-US" sz="4000" b="1" dirty="0"/>
              <a:t>Service Learning and the Inquiry Cycle (2)</a:t>
            </a:r>
            <a:endParaRPr lang="en-US" sz="4000" dirty="0"/>
          </a:p>
        </p:txBody>
      </p:sp>
      <p:sp>
        <p:nvSpPr>
          <p:cNvPr id="3" name="Content Placeholder 2">
            <a:extLst>
              <a:ext uri="{FF2B5EF4-FFF2-40B4-BE49-F238E27FC236}">
                <a16:creationId xmlns:a16="http://schemas.microsoft.com/office/drawing/2014/main" id="{E8462FAC-3E6C-4B1C-8645-57F5057C4F09}"/>
              </a:ext>
            </a:extLst>
          </p:cNvPr>
          <p:cNvSpPr>
            <a:spLocks noGrp="1"/>
          </p:cNvSpPr>
          <p:nvPr>
            <p:ph idx="1"/>
          </p:nvPr>
        </p:nvSpPr>
        <p:spPr>
          <a:xfrm>
            <a:off x="1029730" y="1345079"/>
            <a:ext cx="10324070" cy="4931896"/>
          </a:xfrm>
        </p:spPr>
        <p:txBody>
          <a:bodyPr/>
          <a:lstStyle/>
          <a:p>
            <a:pPr lvl="1">
              <a:spcBef>
                <a:spcPts val="0"/>
              </a:spcBef>
            </a:pPr>
            <a:r>
              <a:rPr lang="en" sz="2400" dirty="0">
                <a:ea typeface="+mn-lt"/>
                <a:cs typeface="+mn-lt"/>
              </a:rPr>
              <a:t>Consider service learning programs that require students to engage in a cycle of inquiry (for example, the inquiry arc outlined in the College, Career, and Civic Life Framework) that guides students from developing and investigating compelling civic questions, finding and evaluating evidence to answer them, and communicating and/or taking civic action on those answers: C3: </a:t>
            </a:r>
            <a:r>
              <a:rPr lang="en-US" sz="2400" u="sng" dirty="0">
                <a:solidFill>
                  <a:srgbClr val="0000FF"/>
                </a:solidFill>
                <a:effectLst/>
                <a:latin typeface="Arial" panose="020B0604020202020204" pitchFamily="34" charset="0"/>
                <a:ea typeface="Arial" panose="020B0604020202020204" pitchFamily="34" charset="0"/>
                <a:hlinkClick r:id="rId3" tooltip="College, Career, and Civic Life Framework pdf "/>
              </a:rPr>
              <a:t>https://www.socialstudies.org/user/login?destination=/system/files/c3/C3-Framework-for-Social-Studies.pdf</a:t>
            </a:r>
            <a:r>
              <a:rPr lang="en-US" sz="2400" dirty="0">
                <a:ea typeface="Arial" panose="020B0604020202020204" pitchFamily="34" charset="0"/>
              </a:rPr>
              <a:t> </a:t>
            </a:r>
            <a:r>
              <a:rPr lang="en-US" sz="2400" dirty="0">
                <a:effectLst/>
                <a:latin typeface="Arial" panose="020B0604020202020204" pitchFamily="34" charset="0"/>
                <a:ea typeface="Arial" panose="020B0604020202020204" pitchFamily="34" charset="0"/>
              </a:rPr>
              <a:t>[free logon required]</a:t>
            </a:r>
            <a:endParaRPr lang="en-US" sz="2400" dirty="0">
              <a:ea typeface="Arial" panose="020B0604020202020204" pitchFamily="34" charset="0"/>
            </a:endParaRPr>
          </a:p>
          <a:p>
            <a:pPr lvl="1">
              <a:spcBef>
                <a:spcPts val="0"/>
              </a:spcBef>
            </a:pPr>
            <a:r>
              <a:rPr lang="en" sz="2400" dirty="0">
                <a:ea typeface="+mn-lt"/>
                <a:cs typeface="+mn-lt"/>
              </a:rPr>
              <a:t>Consider incorporating suggestions and research from </a:t>
            </a:r>
            <a:r>
              <a:rPr lang="en" sz="2400" i="1" dirty="0">
                <a:ea typeface="+mn-lt"/>
                <a:cs typeface="+mn-lt"/>
              </a:rPr>
              <a:t>Appendix H: Practicing Civic Engagement: Service-Learning in the History-Social Science Framework </a:t>
            </a:r>
            <a:r>
              <a:rPr lang="en" sz="2400" dirty="0">
                <a:ea typeface="+mn-lt"/>
                <a:cs typeface="+mn-lt"/>
              </a:rPr>
              <a:t>of the 2017 California History-Social Science (</a:t>
            </a:r>
            <a:r>
              <a:rPr lang="en-US" sz="2400" dirty="0">
                <a:ea typeface="+mn-lt"/>
                <a:cs typeface="+mn-lt"/>
              </a:rPr>
              <a:t>HSS)</a:t>
            </a:r>
            <a:r>
              <a:rPr lang="en" sz="2400" dirty="0">
                <a:ea typeface="+mn-lt"/>
                <a:cs typeface="+mn-lt"/>
              </a:rPr>
              <a:t> Framework: </a:t>
            </a:r>
            <a:r>
              <a:rPr lang="en-US" sz="2400" u="sng" dirty="0">
                <a:solidFill>
                  <a:srgbClr val="0000FF"/>
                </a:solidFill>
                <a:effectLst/>
                <a:latin typeface="Arial" panose="020B0604020202020204" pitchFamily="34" charset="0"/>
                <a:ea typeface="Arial" panose="020B0604020202020204" pitchFamily="34" charset="0"/>
                <a:hlinkClick r:id="rId4" tooltip="2017 California History-Social Science Framework"/>
              </a:rPr>
              <a:t>https://www.cde.ca.gov/ci/hs/cf/hssframework.asp</a:t>
            </a:r>
            <a:endParaRPr lang="en-US" sz="2400" u="sng" dirty="0">
              <a:solidFill>
                <a:srgbClr val="0000FF"/>
              </a:solidFill>
              <a:effectLst/>
              <a:latin typeface="Arial" panose="020B0604020202020204" pitchFamily="34" charset="0"/>
              <a:ea typeface="Arial" panose="020B0604020202020204" pitchFamily="34" charset="0"/>
            </a:endParaRPr>
          </a:p>
        </p:txBody>
      </p:sp>
      <p:sp>
        <p:nvSpPr>
          <p:cNvPr id="4" name="Slide Number Placeholder 3">
            <a:extLst>
              <a:ext uri="{FF2B5EF4-FFF2-40B4-BE49-F238E27FC236}">
                <a16:creationId xmlns:a16="http://schemas.microsoft.com/office/drawing/2014/main" id="{2A8C001D-363B-4A2F-8BAB-02553D25841E}"/>
              </a:ext>
            </a:extLst>
          </p:cNvPr>
          <p:cNvSpPr>
            <a:spLocks noGrp="1"/>
          </p:cNvSpPr>
          <p:nvPr>
            <p:ph type="sldNum" sz="quarter" idx="12"/>
          </p:nvPr>
        </p:nvSpPr>
        <p:spPr/>
        <p:txBody>
          <a:bodyPr/>
          <a:lstStyle/>
          <a:p>
            <a:pPr>
              <a:defRPr/>
            </a:pPr>
            <a:fld id="{4377837C-3A74-4D9C-B454-2AF0D956BB88}" type="slidenum">
              <a:rPr lang="en-US" smtClean="0"/>
              <a:pPr>
                <a:defRPr/>
              </a:pPr>
              <a:t>20</a:t>
            </a:fld>
            <a:endParaRPr lang="en-US"/>
          </a:p>
        </p:txBody>
      </p:sp>
    </p:spTree>
    <p:extLst>
      <p:ext uri="{BB962C8B-B14F-4D97-AF65-F5344CB8AC3E}">
        <p14:creationId xmlns:p14="http://schemas.microsoft.com/office/powerpoint/2010/main" val="2968845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10B43-D708-4032-A0FF-D8586ED2C44E}"/>
              </a:ext>
            </a:extLst>
          </p:cNvPr>
          <p:cNvSpPr>
            <a:spLocks noGrp="1"/>
          </p:cNvSpPr>
          <p:nvPr>
            <p:ph type="title"/>
          </p:nvPr>
        </p:nvSpPr>
        <p:spPr/>
        <p:txBody>
          <a:bodyPr/>
          <a:lstStyle/>
          <a:p>
            <a:r>
              <a:rPr lang="en-US" sz="4000" b="1" dirty="0"/>
              <a:t>Service Learning and the Inquiry Cycle (3)</a:t>
            </a:r>
            <a:endParaRPr lang="en-US" sz="4000" dirty="0"/>
          </a:p>
        </p:txBody>
      </p:sp>
      <p:sp>
        <p:nvSpPr>
          <p:cNvPr id="3" name="Content Placeholder 2">
            <a:extLst>
              <a:ext uri="{FF2B5EF4-FFF2-40B4-BE49-F238E27FC236}">
                <a16:creationId xmlns:a16="http://schemas.microsoft.com/office/drawing/2014/main" id="{E8462FAC-3E6C-4B1C-8645-57F5057C4F09}"/>
              </a:ext>
            </a:extLst>
          </p:cNvPr>
          <p:cNvSpPr>
            <a:spLocks noGrp="1"/>
          </p:cNvSpPr>
          <p:nvPr>
            <p:ph idx="1"/>
          </p:nvPr>
        </p:nvSpPr>
        <p:spPr/>
        <p:txBody>
          <a:bodyPr/>
          <a:lstStyle/>
          <a:p>
            <a:pPr lvl="1">
              <a:spcBef>
                <a:spcPts val="0"/>
              </a:spcBef>
            </a:pPr>
            <a:r>
              <a:rPr lang="en" sz="2400">
                <a:ea typeface="+mn-lt"/>
                <a:cs typeface="+mn-lt"/>
              </a:rPr>
              <a:t>All service learning programs should explicitly support student progress towards a SSCE upon graduation, including fulfilling all five SSCE statewide criteria in addition to any additional local criteria and additional program requirements.</a:t>
            </a:r>
            <a:endParaRPr lang="en-US" sz="2400">
              <a:ea typeface="+mn-lt"/>
              <a:cs typeface="+mn-lt"/>
            </a:endParaRPr>
          </a:p>
          <a:p>
            <a:pPr lvl="1">
              <a:spcBef>
                <a:spcPts val="0"/>
              </a:spcBef>
            </a:pPr>
            <a:r>
              <a:rPr lang="en" sz="2400">
                <a:ea typeface="+mn-lt"/>
                <a:cs typeface="+mn-lt"/>
              </a:rPr>
              <a:t>Develop service learning experiences in an ongoing process that allows educators, administrators, communities, and students to define civic engagement and service needs. </a:t>
            </a:r>
            <a:endParaRPr lang="en" sz="2400">
              <a:cs typeface="Arial"/>
            </a:endParaRPr>
          </a:p>
          <a:p>
            <a:pPr lvl="1">
              <a:spcBef>
                <a:spcPts val="0"/>
              </a:spcBef>
            </a:pPr>
            <a:r>
              <a:rPr lang="en" sz="2400">
                <a:ea typeface="+mn-lt"/>
                <a:cs typeface="+mn-lt"/>
              </a:rPr>
              <a:t>Set specific goals based on the needs of the school and any problems identified to be addressed.</a:t>
            </a:r>
          </a:p>
        </p:txBody>
      </p:sp>
      <p:sp>
        <p:nvSpPr>
          <p:cNvPr id="4" name="Slide Number Placeholder 3">
            <a:extLst>
              <a:ext uri="{FF2B5EF4-FFF2-40B4-BE49-F238E27FC236}">
                <a16:creationId xmlns:a16="http://schemas.microsoft.com/office/drawing/2014/main" id="{2A8C001D-363B-4A2F-8BAB-02553D25841E}"/>
              </a:ext>
            </a:extLst>
          </p:cNvPr>
          <p:cNvSpPr>
            <a:spLocks noGrp="1"/>
          </p:cNvSpPr>
          <p:nvPr>
            <p:ph type="sldNum" sz="quarter" idx="12"/>
          </p:nvPr>
        </p:nvSpPr>
        <p:spPr/>
        <p:txBody>
          <a:bodyPr/>
          <a:lstStyle/>
          <a:p>
            <a:pPr>
              <a:defRPr/>
            </a:pPr>
            <a:fld id="{4377837C-3A74-4D9C-B454-2AF0D956BB88}" type="slidenum">
              <a:rPr lang="en-US" smtClean="0"/>
              <a:pPr>
                <a:defRPr/>
              </a:pPr>
              <a:t>21</a:t>
            </a:fld>
            <a:endParaRPr lang="en-US"/>
          </a:p>
        </p:txBody>
      </p:sp>
    </p:spTree>
    <p:extLst>
      <p:ext uri="{BB962C8B-B14F-4D97-AF65-F5344CB8AC3E}">
        <p14:creationId xmlns:p14="http://schemas.microsoft.com/office/powerpoint/2010/main" val="2649170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10B43-D708-4032-A0FF-D8586ED2C44E}"/>
              </a:ext>
            </a:extLst>
          </p:cNvPr>
          <p:cNvSpPr>
            <a:spLocks noGrp="1"/>
          </p:cNvSpPr>
          <p:nvPr>
            <p:ph type="title"/>
          </p:nvPr>
        </p:nvSpPr>
        <p:spPr/>
        <p:txBody>
          <a:bodyPr/>
          <a:lstStyle/>
          <a:p>
            <a:r>
              <a:rPr lang="en-US" sz="4000" b="1" dirty="0"/>
              <a:t>Service Learning and the Inquiry Cycle (4)</a:t>
            </a:r>
            <a:endParaRPr lang="en-US" sz="4000" dirty="0"/>
          </a:p>
        </p:txBody>
      </p:sp>
      <p:sp>
        <p:nvSpPr>
          <p:cNvPr id="3" name="Content Placeholder 2">
            <a:extLst>
              <a:ext uri="{FF2B5EF4-FFF2-40B4-BE49-F238E27FC236}">
                <a16:creationId xmlns:a16="http://schemas.microsoft.com/office/drawing/2014/main" id="{E8462FAC-3E6C-4B1C-8645-57F5057C4F09}"/>
              </a:ext>
            </a:extLst>
          </p:cNvPr>
          <p:cNvSpPr>
            <a:spLocks noGrp="1"/>
          </p:cNvSpPr>
          <p:nvPr>
            <p:ph idx="1"/>
          </p:nvPr>
        </p:nvSpPr>
        <p:spPr/>
        <p:txBody>
          <a:bodyPr/>
          <a:lstStyle/>
          <a:p>
            <a:r>
              <a:rPr lang="en" dirty="0">
                <a:ea typeface="+mn-lt"/>
                <a:cs typeface="+mn-lt"/>
              </a:rPr>
              <a:t>The CDE Resources to Support Civic Engagement web page also features foundational resources on civic learning, civic engagement, and service learning: </a:t>
            </a:r>
            <a:r>
              <a:rPr lang="en-US" sz="3200" dirty="0">
                <a:ea typeface="+mn-lt"/>
                <a:cs typeface="+mn-lt"/>
                <a:hlinkClick r:id="rId3" tooltip="California Department of Education resources to support civic engagement"/>
              </a:rPr>
              <a:t>https://www.cde.ca.gov/618301</a:t>
            </a:r>
            <a:endParaRPr lang="en" dirty="0">
              <a:ea typeface="+mn-lt"/>
              <a:cs typeface="+mn-lt"/>
            </a:endParaRPr>
          </a:p>
        </p:txBody>
      </p:sp>
      <p:sp>
        <p:nvSpPr>
          <p:cNvPr id="4" name="Slide Number Placeholder 3">
            <a:extLst>
              <a:ext uri="{FF2B5EF4-FFF2-40B4-BE49-F238E27FC236}">
                <a16:creationId xmlns:a16="http://schemas.microsoft.com/office/drawing/2014/main" id="{2A8C001D-363B-4A2F-8BAB-02553D25841E}"/>
              </a:ext>
            </a:extLst>
          </p:cNvPr>
          <p:cNvSpPr>
            <a:spLocks noGrp="1"/>
          </p:cNvSpPr>
          <p:nvPr>
            <p:ph type="sldNum" sz="quarter" idx="12"/>
          </p:nvPr>
        </p:nvSpPr>
        <p:spPr/>
        <p:txBody>
          <a:bodyPr/>
          <a:lstStyle/>
          <a:p>
            <a:pPr>
              <a:defRPr/>
            </a:pPr>
            <a:fld id="{4377837C-3A74-4D9C-B454-2AF0D956BB88}" type="slidenum">
              <a:rPr lang="en-US" smtClean="0"/>
              <a:pPr>
                <a:defRPr/>
              </a:pPr>
              <a:t>22</a:t>
            </a:fld>
            <a:endParaRPr lang="en-US"/>
          </a:p>
        </p:txBody>
      </p:sp>
    </p:spTree>
    <p:extLst>
      <p:ext uri="{BB962C8B-B14F-4D97-AF65-F5344CB8AC3E}">
        <p14:creationId xmlns:p14="http://schemas.microsoft.com/office/powerpoint/2010/main" val="2948724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10B43-D708-4032-A0FF-D8586ED2C44E}"/>
              </a:ext>
            </a:extLst>
          </p:cNvPr>
          <p:cNvSpPr>
            <a:spLocks noGrp="1"/>
          </p:cNvSpPr>
          <p:nvPr>
            <p:ph type="title"/>
          </p:nvPr>
        </p:nvSpPr>
        <p:spPr/>
        <p:txBody>
          <a:bodyPr/>
          <a:lstStyle/>
          <a:p>
            <a:r>
              <a:rPr lang="en-US" b="1"/>
              <a:t>Defining Evidence-Based </a:t>
            </a:r>
          </a:p>
        </p:txBody>
      </p:sp>
      <p:sp>
        <p:nvSpPr>
          <p:cNvPr id="3" name="Content Placeholder 2">
            <a:extLst>
              <a:ext uri="{FF2B5EF4-FFF2-40B4-BE49-F238E27FC236}">
                <a16:creationId xmlns:a16="http://schemas.microsoft.com/office/drawing/2014/main" id="{E8462FAC-3E6C-4B1C-8645-57F5057C4F09}"/>
              </a:ext>
            </a:extLst>
          </p:cNvPr>
          <p:cNvSpPr>
            <a:spLocks noGrp="1"/>
          </p:cNvSpPr>
          <p:nvPr>
            <p:ph idx="1"/>
          </p:nvPr>
        </p:nvSpPr>
        <p:spPr/>
        <p:txBody>
          <a:bodyPr/>
          <a:lstStyle/>
          <a:p>
            <a:pPr>
              <a:spcBef>
                <a:spcPts val="0"/>
              </a:spcBef>
            </a:pPr>
            <a:r>
              <a:rPr lang="en-US" sz="2400" dirty="0"/>
              <a:t>PD and curriculum for the California Serves Grant Program shall use evidence-based strategies. </a:t>
            </a:r>
          </a:p>
          <a:p>
            <a:pPr>
              <a:spcBef>
                <a:spcPts val="0"/>
              </a:spcBef>
            </a:pPr>
            <a:r>
              <a:rPr lang="en-US" sz="2400" dirty="0"/>
              <a:t>For the purposes of this grant, the CDE has borrowed the following definition for evidence-based practice. </a:t>
            </a:r>
          </a:p>
          <a:p>
            <a:pPr>
              <a:spcBef>
                <a:spcPts val="0"/>
              </a:spcBef>
            </a:pPr>
            <a:r>
              <a:rPr lang="en-US" sz="2400" dirty="0"/>
              <a:t>As defined by the Every Student Succeeds Act (ESSA), an evidence-based practice is an activity, strategy, or intervention that “demonstrates a statistically significant effect on improving student outcomes or other relevant outcomes” based on strong evidence, moderate evidence, promising evidence, or a rationale with “ongoing efforts to examine the effects of activity, strategy or intervention.”</a:t>
            </a:r>
            <a:endParaRPr lang="en-US" dirty="0"/>
          </a:p>
        </p:txBody>
      </p:sp>
      <p:sp>
        <p:nvSpPr>
          <p:cNvPr id="4" name="Slide Number Placeholder 3">
            <a:extLst>
              <a:ext uri="{FF2B5EF4-FFF2-40B4-BE49-F238E27FC236}">
                <a16:creationId xmlns:a16="http://schemas.microsoft.com/office/drawing/2014/main" id="{2A8C001D-363B-4A2F-8BAB-02553D25841E}"/>
              </a:ext>
            </a:extLst>
          </p:cNvPr>
          <p:cNvSpPr>
            <a:spLocks noGrp="1"/>
          </p:cNvSpPr>
          <p:nvPr>
            <p:ph type="sldNum" sz="quarter" idx="12"/>
          </p:nvPr>
        </p:nvSpPr>
        <p:spPr/>
        <p:txBody>
          <a:bodyPr/>
          <a:lstStyle/>
          <a:p>
            <a:pPr>
              <a:defRPr/>
            </a:pPr>
            <a:fld id="{4377837C-3A74-4D9C-B454-2AF0D956BB88}" type="slidenum">
              <a:rPr lang="en-US" smtClean="0"/>
              <a:pPr>
                <a:defRPr/>
              </a:pPr>
              <a:t>23</a:t>
            </a:fld>
            <a:endParaRPr lang="en-US"/>
          </a:p>
        </p:txBody>
      </p:sp>
    </p:spTree>
    <p:extLst>
      <p:ext uri="{BB962C8B-B14F-4D97-AF65-F5344CB8AC3E}">
        <p14:creationId xmlns:p14="http://schemas.microsoft.com/office/powerpoint/2010/main" val="1841706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66875" y="1173163"/>
            <a:ext cx="9086850" cy="2852737"/>
          </a:xfrm>
        </p:spPr>
        <p:txBody>
          <a:bodyPr rtlCol="0">
            <a:normAutofit/>
          </a:bodyPr>
          <a:lstStyle/>
          <a:p>
            <a:pPr eaLnBrk="1" fontAlgn="auto" hangingPunct="1">
              <a:spcAft>
                <a:spcPts val="0"/>
              </a:spcAft>
              <a:defRPr/>
            </a:pPr>
            <a:r>
              <a:rPr lang="en-US" b="1" dirty="0"/>
              <a:t>Requirements of the California Serves Grant Program Application</a:t>
            </a:r>
          </a:p>
        </p:txBody>
      </p:sp>
      <p:sp>
        <p:nvSpPr>
          <p:cNvPr id="3" name="Slide Number Placeholder 2"/>
          <p:cNvSpPr>
            <a:spLocks noGrp="1"/>
          </p:cNvSpPr>
          <p:nvPr>
            <p:ph type="sldNum" sz="quarter" idx="12"/>
          </p:nvPr>
        </p:nvSpPr>
        <p:spPr/>
        <p:txBody>
          <a:bodyPr/>
          <a:lstStyle/>
          <a:p>
            <a:pPr>
              <a:defRPr/>
            </a:pPr>
            <a:fld id="{8ACA5B13-16FC-4788-9082-E4A47FEDFD3C}" type="slidenum">
              <a:rPr lang="en-US"/>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b="1" dirty="0"/>
              <a:t>Notice of Intent to Apply (1)</a:t>
            </a:r>
          </a:p>
        </p:txBody>
      </p:sp>
      <p:sp>
        <p:nvSpPr>
          <p:cNvPr id="3" name="Content Placeholder 2"/>
          <p:cNvSpPr>
            <a:spLocks noGrp="1"/>
          </p:cNvSpPr>
          <p:nvPr>
            <p:ph idx="1"/>
          </p:nvPr>
        </p:nvSpPr>
        <p:spPr/>
        <p:txBody>
          <a:bodyPr rtlCol="0">
            <a:noAutofit/>
          </a:bodyPr>
          <a:lstStyle/>
          <a:p>
            <a:pPr marL="336550" indent="-336550" eaLnBrk="1" fontAlgn="auto" hangingPunct="1">
              <a:lnSpc>
                <a:spcPct val="100000"/>
              </a:lnSpc>
              <a:spcBef>
                <a:spcPts val="0"/>
              </a:spcBef>
              <a:defRPr/>
            </a:pPr>
            <a:r>
              <a:rPr lang="en-US" sz="2800" dirty="0">
                <a:latin typeface="Arial"/>
                <a:cs typeface="Arial"/>
              </a:rPr>
              <a:t>Submit a Notice of Intent to Apply via email to </a:t>
            </a:r>
            <a:r>
              <a:rPr lang="en-US" sz="2800" dirty="0">
                <a:latin typeface="Arial"/>
                <a:cs typeface="Arial"/>
                <a:hlinkClick r:id="rId3"/>
              </a:rPr>
              <a:t>SSCE@cde.ca.gov</a:t>
            </a:r>
            <a:r>
              <a:rPr lang="en-US" sz="2800" dirty="0">
                <a:latin typeface="Arial"/>
                <a:cs typeface="Arial"/>
              </a:rPr>
              <a:t> by Thursday, January 9, 2025, at 4 p.m.</a:t>
            </a:r>
          </a:p>
          <a:p>
            <a:pPr marL="336550" indent="-336550" eaLnBrk="1" fontAlgn="auto" hangingPunct="1">
              <a:spcBef>
                <a:spcPts val="0"/>
              </a:spcBef>
              <a:defRPr/>
            </a:pPr>
            <a:r>
              <a:rPr lang="en-US" sz="2800" dirty="0">
                <a:cs typeface="Arial" panose="020B0604020202020204"/>
              </a:rPr>
              <a:t>Title the email “California Serves Grant Intent to Apply.”</a:t>
            </a:r>
          </a:p>
          <a:p>
            <a:pPr marL="336550" indent="-336550" eaLnBrk="1" fontAlgn="auto" hangingPunct="1">
              <a:spcBef>
                <a:spcPts val="0"/>
              </a:spcBef>
              <a:defRPr/>
            </a:pPr>
            <a:r>
              <a:rPr lang="en-US" sz="2800" dirty="0">
                <a:cs typeface="Arial" panose="020B0604020202020204"/>
              </a:rPr>
              <a:t>Include, in the email body:</a:t>
            </a:r>
          </a:p>
          <a:p>
            <a:pPr marL="793750" lvl="1" indent="-336550" eaLnBrk="1" fontAlgn="auto" hangingPunct="1">
              <a:spcBef>
                <a:spcPts val="0"/>
              </a:spcBef>
              <a:defRPr/>
            </a:pPr>
            <a:r>
              <a:rPr lang="en-US" sz="2400" dirty="0">
                <a:cs typeface="Arial" panose="020B0604020202020204"/>
              </a:rPr>
              <a:t>The name of the LEA intending to apply.</a:t>
            </a:r>
          </a:p>
          <a:p>
            <a:pPr marL="793750" lvl="1" indent="-336550" eaLnBrk="1" fontAlgn="auto" hangingPunct="1">
              <a:spcBef>
                <a:spcPts val="0"/>
              </a:spcBef>
              <a:defRPr/>
            </a:pPr>
            <a:r>
              <a:rPr lang="en-US" sz="2400" dirty="0">
                <a:solidFill>
                  <a:srgbClr val="000000"/>
                </a:solidFill>
                <a:effectLst/>
                <a:latin typeface="Arial" panose="020B0604020202020204" pitchFamily="34" charset="0"/>
                <a:ea typeface="Arial" panose="020B0604020202020204" pitchFamily="34" charset="0"/>
              </a:rPr>
              <a:t>The 14-digit </a:t>
            </a:r>
            <a:r>
              <a:rPr lang="en-US" sz="2400" dirty="0">
                <a:solidFill>
                  <a:srgbClr val="000000"/>
                </a:solidFill>
                <a:ea typeface="Arial" panose="020B0604020202020204" pitchFamily="34" charset="0"/>
              </a:rPr>
              <a:t>County-District-School</a:t>
            </a:r>
            <a:r>
              <a:rPr lang="en-US" sz="2400" dirty="0">
                <a:solidFill>
                  <a:srgbClr val="000000"/>
                </a:solidFill>
                <a:effectLst/>
                <a:latin typeface="Arial" panose="020B0604020202020204" pitchFamily="34" charset="0"/>
                <a:ea typeface="Arial" panose="020B0604020202020204" pitchFamily="34" charset="0"/>
              </a:rPr>
              <a:t> (CDS) code of the eligible LEA intending to apply. For help locating a</a:t>
            </a:r>
            <a:r>
              <a:rPr lang="en-US" sz="2400" dirty="0">
                <a:solidFill>
                  <a:srgbClr val="000000"/>
                </a:solidFill>
                <a:ea typeface="Arial" panose="020B0604020202020204" pitchFamily="34" charset="0"/>
              </a:rPr>
              <a:t> </a:t>
            </a:r>
            <a:r>
              <a:rPr lang="en-US" sz="2400" dirty="0">
                <a:solidFill>
                  <a:srgbClr val="000000"/>
                </a:solidFill>
                <a:effectLst/>
                <a:latin typeface="Arial" panose="020B0604020202020204" pitchFamily="34" charset="0"/>
                <a:ea typeface="Arial" panose="020B0604020202020204" pitchFamily="34" charset="0"/>
              </a:rPr>
              <a:t>CDS code, please access the California School Directory at </a:t>
            </a:r>
            <a:r>
              <a:rPr lang="en-US" sz="2400" u="sng" dirty="0">
                <a:solidFill>
                  <a:srgbClr val="000000"/>
                </a:solidFill>
                <a:effectLst/>
                <a:latin typeface="Arial" panose="020B0604020202020204" pitchFamily="34" charset="0"/>
                <a:ea typeface="Arial" panose="020B0604020202020204" pitchFamily="34" charset="0"/>
                <a:hlinkClick r:id="rId4" tooltip="California Department of Education California School Directory web page"/>
              </a:rPr>
              <a:t>https://www.cde.ca.gov/schooldirectory/</a:t>
            </a:r>
            <a:r>
              <a:rPr lang="en-US" sz="2400" dirty="0">
                <a:solidFill>
                  <a:srgbClr val="000000"/>
                </a:solidFill>
                <a:effectLst/>
                <a:latin typeface="Arial" panose="020B0604020202020204" pitchFamily="34" charset="0"/>
                <a:ea typeface="Arial" panose="020B0604020202020204" pitchFamily="34" charset="0"/>
              </a:rPr>
              <a:t>. </a:t>
            </a:r>
          </a:p>
        </p:txBody>
      </p:sp>
      <p:sp>
        <p:nvSpPr>
          <p:cNvPr id="5" name="Slide Number Placeholder 4"/>
          <p:cNvSpPr>
            <a:spLocks noGrp="1"/>
          </p:cNvSpPr>
          <p:nvPr>
            <p:ph type="sldNum" sz="quarter" idx="12"/>
          </p:nvPr>
        </p:nvSpPr>
        <p:spPr/>
        <p:txBody>
          <a:bodyPr/>
          <a:lstStyle/>
          <a:p>
            <a:pPr>
              <a:defRPr/>
            </a:pPr>
            <a:fld id="{CD2DDEFC-8283-4F62-9456-C77CF3BF0F90}" type="slidenum">
              <a:rPr lang="en-US"/>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5BE88-5328-D8D3-5AA6-90AD05C9420E}"/>
            </a:ext>
          </a:extLst>
        </p:cNvPr>
        <p:cNvGrpSpPr/>
        <p:nvPr/>
      </p:nvGrpSpPr>
      <p:grpSpPr>
        <a:xfrm>
          <a:off x="0" y="0"/>
          <a:ext cx="0" cy="0"/>
          <a:chOff x="0" y="0"/>
          <a:chExt cx="0" cy="0"/>
        </a:xfrm>
      </p:grpSpPr>
      <p:sp>
        <p:nvSpPr>
          <p:cNvPr id="39938" name="Title 1">
            <a:extLst>
              <a:ext uri="{FF2B5EF4-FFF2-40B4-BE49-F238E27FC236}">
                <a16:creationId xmlns:a16="http://schemas.microsoft.com/office/drawing/2014/main" id="{8C9C2E01-99B9-C4C5-429B-DDCA9FDEC233}"/>
              </a:ext>
            </a:extLst>
          </p:cNvPr>
          <p:cNvSpPr>
            <a:spLocks noGrp="1"/>
          </p:cNvSpPr>
          <p:nvPr>
            <p:ph type="title"/>
          </p:nvPr>
        </p:nvSpPr>
        <p:spPr/>
        <p:txBody>
          <a:bodyPr/>
          <a:lstStyle/>
          <a:p>
            <a:pPr eaLnBrk="1" hangingPunct="1"/>
            <a:r>
              <a:rPr lang="en-US" altLang="en-US" b="1" dirty="0"/>
              <a:t>Notice of Intent to Apply (2)</a:t>
            </a:r>
          </a:p>
        </p:txBody>
      </p:sp>
      <p:sp>
        <p:nvSpPr>
          <p:cNvPr id="3" name="Content Placeholder 2">
            <a:extLst>
              <a:ext uri="{FF2B5EF4-FFF2-40B4-BE49-F238E27FC236}">
                <a16:creationId xmlns:a16="http://schemas.microsoft.com/office/drawing/2014/main" id="{FB0C7B4D-6FFC-6DE7-B020-F78885656289}"/>
              </a:ext>
            </a:extLst>
          </p:cNvPr>
          <p:cNvSpPr>
            <a:spLocks noGrp="1"/>
          </p:cNvSpPr>
          <p:nvPr>
            <p:ph idx="1"/>
          </p:nvPr>
        </p:nvSpPr>
        <p:spPr/>
        <p:txBody>
          <a:bodyPr rtlCol="0">
            <a:noAutofit/>
          </a:bodyPr>
          <a:lstStyle/>
          <a:p>
            <a:pPr marL="336550" indent="-336550" eaLnBrk="1" fontAlgn="auto" hangingPunct="1">
              <a:spcBef>
                <a:spcPts val="0"/>
              </a:spcBef>
              <a:defRPr/>
            </a:pPr>
            <a:r>
              <a:rPr lang="en-US" sz="2800" dirty="0">
                <a:cs typeface="Arial" panose="020B0604020202020204"/>
              </a:rPr>
              <a:t>Also include, in the email body:</a:t>
            </a:r>
          </a:p>
          <a:p>
            <a:pPr marL="793750" lvl="1" indent="-336550" eaLnBrk="1" fontAlgn="auto" hangingPunct="1">
              <a:spcBef>
                <a:spcPts val="0"/>
              </a:spcBef>
              <a:defRPr/>
            </a:pPr>
            <a:r>
              <a:rPr lang="en-US" sz="2400" dirty="0">
                <a:solidFill>
                  <a:srgbClr val="000000"/>
                </a:solidFill>
                <a:effectLst/>
                <a:latin typeface="Arial" panose="020B0604020202020204" pitchFamily="34" charset="0"/>
                <a:ea typeface="Arial" panose="020B0604020202020204" pitchFamily="34" charset="0"/>
              </a:rPr>
              <a:t>A statement of the intent to apply for a California Serves grant. </a:t>
            </a:r>
          </a:p>
          <a:p>
            <a:pPr marL="793750" lvl="1" indent="-336550" eaLnBrk="1" fontAlgn="auto" hangingPunct="1">
              <a:spcBef>
                <a:spcPts val="0"/>
              </a:spcBef>
              <a:defRPr/>
            </a:pPr>
            <a:r>
              <a:rPr lang="en-US" sz="2400" dirty="0">
                <a:solidFill>
                  <a:srgbClr val="000000"/>
                </a:solidFill>
                <a:effectLst/>
                <a:latin typeface="Arial" panose="020B0604020202020204" pitchFamily="34" charset="0"/>
                <a:ea typeface="Arial" panose="020B0604020202020204" pitchFamily="34" charset="0"/>
              </a:rPr>
              <a:t>The name, email address, and phone number of a contact person for the application.</a:t>
            </a:r>
          </a:p>
          <a:p>
            <a:pPr marL="336550" indent="-336550" eaLnBrk="1" fontAlgn="auto" hangingPunct="1">
              <a:spcBef>
                <a:spcPts val="0"/>
              </a:spcBef>
              <a:defRPr/>
            </a:pPr>
            <a:r>
              <a:rPr lang="en-US" sz="2800" b="1" dirty="0">
                <a:solidFill>
                  <a:srgbClr val="000000"/>
                </a:solidFill>
                <a:effectLst/>
                <a:latin typeface="Arial" panose="020B0604020202020204" pitchFamily="34" charset="0"/>
                <a:ea typeface="Arial" panose="020B0604020202020204" pitchFamily="34" charset="0"/>
              </a:rPr>
              <a:t>Applications will not be accepted from LEAs that do not submit a Notice of Intent to Apply that follows the above instructions by Thursday, January 9, 2025, at 4 p.m. </a:t>
            </a:r>
            <a:endParaRPr lang="en-US" sz="2800" dirty="0">
              <a:solidFill>
                <a:srgbClr val="000000"/>
              </a:solidFill>
              <a:effectLst/>
              <a:latin typeface="Arial" panose="020B0604020202020204" pitchFamily="34" charset="0"/>
              <a:ea typeface="Arial" panose="020B0604020202020204" pitchFamily="34" charset="0"/>
            </a:endParaRPr>
          </a:p>
        </p:txBody>
      </p:sp>
      <p:sp>
        <p:nvSpPr>
          <p:cNvPr id="5" name="Slide Number Placeholder 4">
            <a:extLst>
              <a:ext uri="{FF2B5EF4-FFF2-40B4-BE49-F238E27FC236}">
                <a16:creationId xmlns:a16="http://schemas.microsoft.com/office/drawing/2014/main" id="{415047FB-9945-8379-D7ED-A83A52D7870B}"/>
              </a:ext>
            </a:extLst>
          </p:cNvPr>
          <p:cNvSpPr>
            <a:spLocks noGrp="1"/>
          </p:cNvSpPr>
          <p:nvPr>
            <p:ph type="sldNum" sz="quarter" idx="12"/>
          </p:nvPr>
        </p:nvSpPr>
        <p:spPr/>
        <p:txBody>
          <a:bodyPr/>
          <a:lstStyle/>
          <a:p>
            <a:pPr>
              <a:defRPr/>
            </a:pPr>
            <a:fld id="{CD2DDEFC-8283-4F62-9456-C77CF3BF0F90}" type="slidenum">
              <a:rPr lang="en-US"/>
              <a:pPr>
                <a:defRPr/>
              </a:pPr>
              <a:t>26</a:t>
            </a:fld>
            <a:endParaRPr lang="en-US"/>
          </a:p>
        </p:txBody>
      </p:sp>
    </p:spTree>
    <p:extLst>
      <p:ext uri="{BB962C8B-B14F-4D97-AF65-F5344CB8AC3E}">
        <p14:creationId xmlns:p14="http://schemas.microsoft.com/office/powerpoint/2010/main" val="9033695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6583A-9BC9-5269-77F2-072FA38FB76F}"/>
            </a:ext>
          </a:extLst>
        </p:cNvPr>
        <p:cNvGrpSpPr/>
        <p:nvPr/>
      </p:nvGrpSpPr>
      <p:grpSpPr>
        <a:xfrm>
          <a:off x="0" y="0"/>
          <a:ext cx="0" cy="0"/>
          <a:chOff x="0" y="0"/>
          <a:chExt cx="0" cy="0"/>
        </a:xfrm>
      </p:grpSpPr>
      <p:sp>
        <p:nvSpPr>
          <p:cNvPr id="39938" name="Title 1">
            <a:extLst>
              <a:ext uri="{FF2B5EF4-FFF2-40B4-BE49-F238E27FC236}">
                <a16:creationId xmlns:a16="http://schemas.microsoft.com/office/drawing/2014/main" id="{DCE8B111-7289-26EB-DE1A-A38072CB12B9}"/>
              </a:ext>
            </a:extLst>
          </p:cNvPr>
          <p:cNvSpPr>
            <a:spLocks noGrp="1"/>
          </p:cNvSpPr>
          <p:nvPr>
            <p:ph type="title"/>
          </p:nvPr>
        </p:nvSpPr>
        <p:spPr/>
        <p:txBody>
          <a:bodyPr/>
          <a:lstStyle/>
          <a:p>
            <a:pPr eaLnBrk="1" hangingPunct="1"/>
            <a:r>
              <a:rPr lang="en-US" altLang="en-US" b="1"/>
              <a:t>Submission Requirements (1)</a:t>
            </a:r>
          </a:p>
        </p:txBody>
      </p:sp>
      <p:sp>
        <p:nvSpPr>
          <p:cNvPr id="3" name="Content Placeholder 2">
            <a:extLst>
              <a:ext uri="{FF2B5EF4-FFF2-40B4-BE49-F238E27FC236}">
                <a16:creationId xmlns:a16="http://schemas.microsoft.com/office/drawing/2014/main" id="{F6F05A06-4CF2-7984-9FE8-B97879E1F583}"/>
              </a:ext>
            </a:extLst>
          </p:cNvPr>
          <p:cNvSpPr>
            <a:spLocks noGrp="1"/>
          </p:cNvSpPr>
          <p:nvPr>
            <p:ph idx="1"/>
          </p:nvPr>
        </p:nvSpPr>
        <p:spPr/>
        <p:txBody>
          <a:bodyPr rtlCol="0">
            <a:noAutofit/>
          </a:bodyPr>
          <a:lstStyle/>
          <a:p>
            <a:pPr marL="336550" indent="-336550" eaLnBrk="1" fontAlgn="auto" hangingPunct="1">
              <a:lnSpc>
                <a:spcPct val="100000"/>
              </a:lnSpc>
              <a:spcBef>
                <a:spcPts val="0"/>
              </a:spcBef>
              <a:defRPr/>
            </a:pPr>
            <a:r>
              <a:rPr lang="en-US" sz="2800" dirty="0"/>
              <a:t>After submitting a Notice of Intent to Apply by the deadline, complete an electronic application, accessed from the California Serves Grant Request for Applications (RFA) web page at </a:t>
            </a:r>
            <a:r>
              <a:rPr lang="en-US" sz="2800" dirty="0">
                <a:hlinkClick r:id="rId3" tooltip="California Serves Request for Applications page"/>
              </a:rPr>
              <a:t>https://www.cde.ca.gov/fg/fo/r12/caserves25rfa.asp</a:t>
            </a:r>
            <a:r>
              <a:rPr lang="en-US" sz="2800" dirty="0"/>
              <a:t>.   </a:t>
            </a:r>
          </a:p>
          <a:p>
            <a:pPr marL="336550" indent="-336550" eaLnBrk="1" fontAlgn="auto" hangingPunct="1">
              <a:lnSpc>
                <a:spcPct val="100000"/>
              </a:lnSpc>
              <a:spcBef>
                <a:spcPts val="0"/>
              </a:spcBef>
              <a:defRPr/>
            </a:pPr>
            <a:r>
              <a:rPr lang="en-US" sz="2800" dirty="0"/>
              <a:t>Online Application Instructions for the California Serves Grant Program are included in the Appendix of the RFA. </a:t>
            </a:r>
            <a:endParaRPr lang="en-US" sz="2800" dirty="0">
              <a:cs typeface="Arial"/>
            </a:endParaRPr>
          </a:p>
          <a:p>
            <a:pPr marL="336550" indent="-336550" eaLnBrk="1" fontAlgn="auto" hangingPunct="1">
              <a:lnSpc>
                <a:spcPct val="100000"/>
              </a:lnSpc>
              <a:spcBef>
                <a:spcPts val="0"/>
              </a:spcBef>
              <a:defRPr/>
            </a:pPr>
            <a:r>
              <a:rPr lang="en-US" sz="2800" dirty="0"/>
              <a:t>Respond to all sections of each prompt of the narrative description.</a:t>
            </a:r>
            <a:endParaRPr lang="en-US" sz="2800" dirty="0">
              <a:cs typeface="Arial" panose="020B0604020202020204"/>
            </a:endParaRPr>
          </a:p>
        </p:txBody>
      </p:sp>
      <p:sp>
        <p:nvSpPr>
          <p:cNvPr id="5" name="Slide Number Placeholder 4">
            <a:extLst>
              <a:ext uri="{FF2B5EF4-FFF2-40B4-BE49-F238E27FC236}">
                <a16:creationId xmlns:a16="http://schemas.microsoft.com/office/drawing/2014/main" id="{D8C571B1-03AC-632F-48EE-1EFC978BCCF2}"/>
              </a:ext>
            </a:extLst>
          </p:cNvPr>
          <p:cNvSpPr>
            <a:spLocks noGrp="1"/>
          </p:cNvSpPr>
          <p:nvPr>
            <p:ph type="sldNum" sz="quarter" idx="12"/>
          </p:nvPr>
        </p:nvSpPr>
        <p:spPr/>
        <p:txBody>
          <a:bodyPr/>
          <a:lstStyle/>
          <a:p>
            <a:pPr>
              <a:defRPr/>
            </a:pPr>
            <a:fld id="{CD2DDEFC-8283-4F62-9456-C77CF3BF0F90}" type="slidenum">
              <a:rPr lang="en-US"/>
              <a:pPr>
                <a:defRPr/>
              </a:pPr>
              <a:t>27</a:t>
            </a:fld>
            <a:endParaRPr lang="en-US"/>
          </a:p>
        </p:txBody>
      </p:sp>
    </p:spTree>
    <p:extLst>
      <p:ext uri="{BB962C8B-B14F-4D97-AF65-F5344CB8AC3E}">
        <p14:creationId xmlns:p14="http://schemas.microsoft.com/office/powerpoint/2010/main" val="18045634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altLang="en-US" b="1"/>
              <a:t>Submission Requirements (2)</a:t>
            </a:r>
          </a:p>
        </p:txBody>
      </p:sp>
      <p:sp>
        <p:nvSpPr>
          <p:cNvPr id="3" name="Content Placeholder 2"/>
          <p:cNvSpPr>
            <a:spLocks noGrp="1"/>
          </p:cNvSpPr>
          <p:nvPr>
            <p:ph idx="1"/>
          </p:nvPr>
        </p:nvSpPr>
        <p:spPr/>
        <p:txBody>
          <a:bodyPr rtlCol="0">
            <a:noAutofit/>
          </a:bodyPr>
          <a:lstStyle/>
          <a:p>
            <a:pPr eaLnBrk="1" fontAlgn="auto" hangingPunct="1">
              <a:spcBef>
                <a:spcPts val="0"/>
              </a:spcBef>
              <a:defRPr/>
            </a:pPr>
            <a:r>
              <a:rPr lang="en-US" sz="2800" dirty="0"/>
              <a:t>Separately attach supporting evidence, including a timeline and budget.</a:t>
            </a:r>
          </a:p>
          <a:p>
            <a:pPr eaLnBrk="1" fontAlgn="auto" hangingPunct="1">
              <a:spcBef>
                <a:spcPts val="0"/>
              </a:spcBef>
              <a:defRPr/>
            </a:pPr>
            <a:r>
              <a:rPr lang="en-US" sz="2800" dirty="0"/>
              <a:t>Provide the appropriate digital signature.</a:t>
            </a:r>
            <a:endParaRPr lang="en-US" sz="2800" dirty="0">
              <a:cs typeface="Arial"/>
            </a:endParaRPr>
          </a:p>
          <a:p>
            <a:pPr eaLnBrk="1" fontAlgn="auto" hangingPunct="1">
              <a:spcBef>
                <a:spcPts val="0"/>
              </a:spcBef>
              <a:defRPr/>
            </a:pPr>
            <a:r>
              <a:rPr lang="en-US" sz="2800" dirty="0"/>
              <a:t>Submit the application by </a:t>
            </a:r>
            <a:r>
              <a:rPr lang="en-US" sz="2800" b="1" dirty="0"/>
              <a:t>Monday, January 27, 2025, by 4 p.m.</a:t>
            </a:r>
            <a:endParaRPr lang="en-US" sz="2800" b="1" dirty="0">
              <a:cs typeface="Arial"/>
            </a:endParaRPr>
          </a:p>
          <a:p>
            <a:pPr eaLnBrk="1" fontAlgn="auto" hangingPunct="1">
              <a:spcBef>
                <a:spcPts val="0"/>
              </a:spcBef>
              <a:defRPr/>
            </a:pPr>
            <a:r>
              <a:rPr lang="en-US" sz="2800" dirty="0"/>
              <a:t>Refer to the scoring rubric in the California Serves Grant Program RFA to understand how responses for each application will be evaluated by the reading panel.</a:t>
            </a:r>
            <a:endParaRPr lang="en-US" sz="2800" dirty="0">
              <a:cs typeface="Arial"/>
            </a:endParaRPr>
          </a:p>
        </p:txBody>
      </p:sp>
      <p:sp>
        <p:nvSpPr>
          <p:cNvPr id="5" name="Slide Number Placeholder 4"/>
          <p:cNvSpPr>
            <a:spLocks noGrp="1"/>
          </p:cNvSpPr>
          <p:nvPr>
            <p:ph type="sldNum" sz="quarter" idx="12"/>
          </p:nvPr>
        </p:nvSpPr>
        <p:spPr/>
        <p:txBody>
          <a:bodyPr/>
          <a:lstStyle/>
          <a:p>
            <a:pPr>
              <a:defRPr/>
            </a:pPr>
            <a:fld id="{9F6E4D5F-D5CF-43F1-B473-BADAC47C5D6B}" type="slidenum">
              <a:rPr lang="en-US"/>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altLang="en-US" b="1"/>
              <a:t>Saving Responses</a:t>
            </a:r>
          </a:p>
        </p:txBody>
      </p:sp>
      <p:sp>
        <p:nvSpPr>
          <p:cNvPr id="39939" name="Content Placeholder 2"/>
          <p:cNvSpPr>
            <a:spLocks noGrp="1"/>
          </p:cNvSpPr>
          <p:nvPr>
            <p:ph idx="1"/>
          </p:nvPr>
        </p:nvSpPr>
        <p:spPr/>
        <p:txBody>
          <a:bodyPr/>
          <a:lstStyle/>
          <a:p>
            <a:pPr marL="336550" indent="-336550" eaLnBrk="1" hangingPunct="1">
              <a:lnSpc>
                <a:spcPct val="100000"/>
              </a:lnSpc>
              <a:spcBef>
                <a:spcPct val="0"/>
              </a:spcBef>
              <a:defRPr/>
            </a:pPr>
            <a:r>
              <a:rPr lang="en-US" altLang="en-US"/>
              <a:t>Select the </a:t>
            </a:r>
            <a:r>
              <a:rPr lang="en-US" altLang="en-US" b="1"/>
              <a:t>Save Responses</a:t>
            </a:r>
            <a:r>
              <a:rPr lang="en-US" altLang="en-US"/>
              <a:t> button on the first page of the online application if you do not intend to complete the application in one session.</a:t>
            </a:r>
          </a:p>
          <a:p>
            <a:pPr marL="336550" indent="-336550" eaLnBrk="1" hangingPunct="1">
              <a:lnSpc>
                <a:spcPct val="100000"/>
              </a:lnSpc>
              <a:spcBef>
                <a:spcPct val="0"/>
              </a:spcBef>
              <a:defRPr/>
            </a:pPr>
            <a:r>
              <a:rPr lang="en-US" altLang="en-US"/>
              <a:t>Ensure the email address you provide is accurate.</a:t>
            </a:r>
          </a:p>
          <a:p>
            <a:pPr marL="336550" indent="-336550" eaLnBrk="1" hangingPunct="1">
              <a:lnSpc>
                <a:spcPct val="100000"/>
              </a:lnSpc>
              <a:spcBef>
                <a:spcPct val="0"/>
              </a:spcBef>
              <a:defRPr/>
            </a:pPr>
            <a:r>
              <a:rPr lang="en-US" altLang="en-US"/>
              <a:t>Copy the </a:t>
            </a:r>
            <a:r>
              <a:rPr lang="en-US" altLang="en-US" b="1"/>
              <a:t>unique </a:t>
            </a:r>
            <a:r>
              <a:rPr lang="en-US" altLang="en-US"/>
              <a:t>URL (web address) for entrance back into the application.</a:t>
            </a:r>
          </a:p>
        </p:txBody>
      </p:sp>
      <p:sp>
        <p:nvSpPr>
          <p:cNvPr id="5" name="Slide Number Placeholder 4"/>
          <p:cNvSpPr>
            <a:spLocks noGrp="1"/>
          </p:cNvSpPr>
          <p:nvPr>
            <p:ph type="sldNum" sz="quarter" idx="12"/>
          </p:nvPr>
        </p:nvSpPr>
        <p:spPr/>
        <p:txBody>
          <a:bodyPr/>
          <a:lstStyle/>
          <a:p>
            <a:pPr>
              <a:defRPr/>
            </a:pPr>
            <a:fld id="{0BA02348-98B8-4D7A-90F9-633040F52EBB}" type="slidenum">
              <a:rPr lang="en-US"/>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8E810-7E54-650D-7A4D-03D6B79E6E51}"/>
              </a:ext>
            </a:extLst>
          </p:cNvPr>
          <p:cNvSpPr>
            <a:spLocks noGrp="1"/>
          </p:cNvSpPr>
          <p:nvPr>
            <p:ph type="title"/>
          </p:nvPr>
        </p:nvSpPr>
        <p:spPr/>
        <p:txBody>
          <a:bodyPr/>
          <a:lstStyle/>
          <a:p>
            <a:r>
              <a:rPr lang="en-US" sz="4000" dirty="0"/>
              <a:t>Program Authority</a:t>
            </a:r>
          </a:p>
        </p:txBody>
      </p:sp>
      <p:sp>
        <p:nvSpPr>
          <p:cNvPr id="3" name="Content Placeholder 2">
            <a:extLst>
              <a:ext uri="{FF2B5EF4-FFF2-40B4-BE49-F238E27FC236}">
                <a16:creationId xmlns:a16="http://schemas.microsoft.com/office/drawing/2014/main" id="{F51E94FA-C073-1412-79DF-CCB542BAB3D6}"/>
              </a:ext>
            </a:extLst>
          </p:cNvPr>
          <p:cNvSpPr>
            <a:spLocks noGrp="1"/>
          </p:cNvSpPr>
          <p:nvPr>
            <p:ph idx="1"/>
          </p:nvPr>
        </p:nvSpPr>
        <p:spPr/>
        <p:txBody>
          <a:bodyPr/>
          <a:lstStyle/>
          <a:p>
            <a:r>
              <a:rPr lang="en-US" sz="2800" kern="1200" dirty="0"/>
              <a:t>The 2022 Education Omnibus Budget Trailer Bill (Assembly Bill 181, Section 71) added California </a:t>
            </a:r>
            <a:r>
              <a:rPr lang="en-US" sz="2800" i="1" kern="1200" dirty="0"/>
              <a:t>Education Code [EC] </a:t>
            </a:r>
            <a:r>
              <a:rPr lang="en-US" sz="2800" kern="1200" dirty="0"/>
              <a:t>Section 51475, which establishes the California Serves Program, administered by the CDE in collaboration with California Volunteers.</a:t>
            </a:r>
          </a:p>
          <a:p>
            <a:r>
              <a:rPr lang="en-US" sz="2800" b="0" i="0" kern="1200" dirty="0"/>
              <a:t>The California Serves Program will promote access to effective service learning for students in grade twelve, with the goal of expanding access for high school graduates in obtaining a State Seal of Civic Engagement (SSCE) through service learning.</a:t>
            </a:r>
            <a:endParaRPr lang="en-US" sz="2800" kern="1200" dirty="0"/>
          </a:p>
        </p:txBody>
      </p:sp>
      <p:sp>
        <p:nvSpPr>
          <p:cNvPr id="4" name="Slide Number Placeholder 3">
            <a:extLst>
              <a:ext uri="{FF2B5EF4-FFF2-40B4-BE49-F238E27FC236}">
                <a16:creationId xmlns:a16="http://schemas.microsoft.com/office/drawing/2014/main" id="{EECBF513-ADDC-4E17-D410-21225B606277}"/>
              </a:ext>
            </a:extLst>
          </p:cNvPr>
          <p:cNvSpPr>
            <a:spLocks noGrp="1"/>
          </p:cNvSpPr>
          <p:nvPr>
            <p:ph type="sldNum" sz="quarter" idx="12"/>
          </p:nvPr>
        </p:nvSpPr>
        <p:spPr/>
        <p:txBody>
          <a:bodyPr/>
          <a:lstStyle/>
          <a:p>
            <a:pPr>
              <a:defRPr/>
            </a:pPr>
            <a:fld id="{4377837C-3A74-4D9C-B454-2AF0D956BB88}" type="slidenum">
              <a:rPr lang="en-US" smtClean="0"/>
              <a:pPr>
                <a:defRPr/>
              </a:pPr>
              <a:t>3</a:t>
            </a:fld>
            <a:endParaRPr lang="en-US"/>
          </a:p>
        </p:txBody>
      </p:sp>
    </p:spTree>
    <p:extLst>
      <p:ext uri="{BB962C8B-B14F-4D97-AF65-F5344CB8AC3E}">
        <p14:creationId xmlns:p14="http://schemas.microsoft.com/office/powerpoint/2010/main" val="19965172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US" altLang="en-US" b="1" dirty="0"/>
              <a:t>Application Maximum Point Values</a:t>
            </a:r>
          </a:p>
        </p:txBody>
      </p:sp>
      <p:graphicFrame>
        <p:nvGraphicFramePr>
          <p:cNvPr id="4" name="Content Placeholder 3" descr="This table shows the application sections and parts and the total possible points for each."/>
          <p:cNvGraphicFramePr>
            <a:graphicFrameLocks noGrp="1"/>
          </p:cNvGraphicFramePr>
          <p:nvPr>
            <p:ph idx="1"/>
            <p:extLst>
              <p:ext uri="{D42A27DB-BD31-4B8C-83A1-F6EECF244321}">
                <p14:modId xmlns:p14="http://schemas.microsoft.com/office/powerpoint/2010/main" val="1922247021"/>
              </p:ext>
            </p:extLst>
          </p:nvPr>
        </p:nvGraphicFramePr>
        <p:xfrm>
          <a:off x="1388963" y="1344613"/>
          <a:ext cx="9722734" cy="4373284"/>
        </p:xfrm>
        <a:graphic>
          <a:graphicData uri="http://schemas.openxmlformats.org/drawingml/2006/table">
            <a:tbl>
              <a:tblPr firstRow="1" firstCol="1" bandRow="1"/>
              <a:tblGrid>
                <a:gridCol w="7880719">
                  <a:extLst>
                    <a:ext uri="{9D8B030D-6E8A-4147-A177-3AD203B41FA5}">
                      <a16:colId xmlns:a16="http://schemas.microsoft.com/office/drawing/2014/main" val="20001"/>
                    </a:ext>
                  </a:extLst>
                </a:gridCol>
                <a:gridCol w="1842015">
                  <a:extLst>
                    <a:ext uri="{9D8B030D-6E8A-4147-A177-3AD203B41FA5}">
                      <a16:colId xmlns:a16="http://schemas.microsoft.com/office/drawing/2014/main" val="20002"/>
                    </a:ext>
                  </a:extLst>
                </a:gridCol>
              </a:tblGrid>
              <a:tr h="493328">
                <a:tc>
                  <a:txBody>
                    <a:bodyPr/>
                    <a:lstStyle/>
                    <a:p>
                      <a:pPr algn="ctr">
                        <a:lnSpc>
                          <a:spcPct val="107000"/>
                        </a:lnSpc>
                      </a:pPr>
                      <a:r>
                        <a:rPr lang="en-US" sz="2400" b="1" dirty="0">
                          <a:effectLst/>
                          <a:latin typeface="+mj-lt"/>
                        </a:rPr>
                        <a:t>Section</a:t>
                      </a:r>
                      <a:endParaRPr lang="en-US" sz="2400" b="1" dirty="0">
                        <a:effectLst/>
                        <a:latin typeface="+mj-lt"/>
                        <a:cs typeface="Times New Roman" panose="02020603050405020304" pitchFamily="18" charset="0"/>
                      </a:endParaRPr>
                    </a:p>
                  </a:txBody>
                  <a:tcPr marL="73023" marR="73023" marT="36830" marB="36830" anchor="ctr">
                    <a:solidFill>
                      <a:schemeClr val="accent2">
                        <a:lumMod val="60000"/>
                        <a:lumOff val="40000"/>
                      </a:schemeClr>
                    </a:solidFill>
                  </a:tcPr>
                </a:tc>
                <a:tc>
                  <a:txBody>
                    <a:bodyPr/>
                    <a:lstStyle/>
                    <a:p>
                      <a:pPr algn="ctr">
                        <a:lnSpc>
                          <a:spcPct val="107000"/>
                        </a:lnSpc>
                      </a:pPr>
                      <a:r>
                        <a:rPr lang="en-US" sz="2400" b="1" dirty="0">
                          <a:effectLst/>
                          <a:latin typeface="+mj-lt"/>
                        </a:rPr>
                        <a:t>Point Value</a:t>
                      </a:r>
                      <a:endParaRPr lang="en-US" sz="2400" b="1" dirty="0">
                        <a:effectLst/>
                        <a:latin typeface="+mj-lt"/>
                        <a:cs typeface="Times New Roman" panose="02020603050405020304" pitchFamily="18" charset="0"/>
                      </a:endParaRPr>
                    </a:p>
                  </a:txBody>
                  <a:tcPr marL="73023" marR="73023" marT="36830" marB="36830" anchor="ctr">
                    <a:solidFill>
                      <a:schemeClr val="accent2">
                        <a:lumMod val="60000"/>
                        <a:lumOff val="40000"/>
                      </a:schemeClr>
                    </a:solidFill>
                  </a:tcPr>
                </a:tc>
                <a:extLst>
                  <a:ext uri="{0D108BD9-81ED-4DB2-BD59-A6C34878D82A}">
                    <a16:rowId xmlns:a16="http://schemas.microsoft.com/office/drawing/2014/main" val="10000"/>
                  </a:ext>
                </a:extLst>
              </a:tr>
              <a:tr h="493328">
                <a:tc>
                  <a:txBody>
                    <a:bodyPr/>
                    <a:lstStyle/>
                    <a:p>
                      <a:pPr>
                        <a:lnSpc>
                          <a:spcPct val="107000"/>
                        </a:lnSpc>
                      </a:pPr>
                      <a:r>
                        <a:rPr lang="en-US" sz="2400" dirty="0">
                          <a:effectLst/>
                          <a:latin typeface="+mj-lt"/>
                          <a:cs typeface="Times New Roman"/>
                        </a:rPr>
                        <a:t>A: Executive Summary</a:t>
                      </a:r>
                    </a:p>
                  </a:txBody>
                  <a:tcPr marL="73023" marR="73023" marT="36830" marB="36830">
                    <a:noFill/>
                  </a:tcPr>
                </a:tc>
                <a:tc>
                  <a:txBody>
                    <a:bodyPr/>
                    <a:lstStyle/>
                    <a:p>
                      <a:pPr>
                        <a:lnSpc>
                          <a:spcPct val="107000"/>
                        </a:lnSpc>
                      </a:pPr>
                      <a:r>
                        <a:rPr lang="en-US" sz="2400" dirty="0">
                          <a:effectLst/>
                          <a:latin typeface="+mj-lt"/>
                        </a:rPr>
                        <a:t>4 points</a:t>
                      </a:r>
                      <a:endParaRPr lang="en-US" sz="2400" dirty="0">
                        <a:effectLst/>
                        <a:latin typeface="+mj-lt"/>
                        <a:cs typeface="Times New Roman" panose="02020603050405020304" pitchFamily="18" charset="0"/>
                      </a:endParaRPr>
                    </a:p>
                  </a:txBody>
                  <a:tcPr marL="73023" marR="73023" marT="36830" marB="36830">
                    <a:noFill/>
                  </a:tcPr>
                </a:tc>
                <a:extLst>
                  <a:ext uri="{0D108BD9-81ED-4DB2-BD59-A6C34878D82A}">
                    <a16:rowId xmlns:a16="http://schemas.microsoft.com/office/drawing/2014/main" val="10001"/>
                  </a:ext>
                </a:extLst>
              </a:tr>
              <a:tr h="49332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400" kern="1200" dirty="0">
                          <a:solidFill>
                            <a:schemeClr val="tx1"/>
                          </a:solidFill>
                          <a:effectLst/>
                          <a:latin typeface="+mn-lt"/>
                          <a:ea typeface="+mn-ea"/>
                          <a:cs typeface="Times New Roman"/>
                        </a:rPr>
                        <a:t>B: Theory of Action</a:t>
                      </a:r>
                    </a:p>
                  </a:txBody>
                  <a:tcPr marL="73023" marR="73023" marT="36830" marB="36830">
                    <a:noFill/>
                  </a:tcPr>
                </a:tc>
                <a:tc>
                  <a:txBody>
                    <a:bodyPr/>
                    <a:lstStyle/>
                    <a:p>
                      <a:pPr>
                        <a:lnSpc>
                          <a:spcPct val="107000"/>
                        </a:lnSpc>
                      </a:pPr>
                      <a:r>
                        <a:rPr lang="en-US" sz="2400" dirty="0">
                          <a:effectLst/>
                          <a:latin typeface="+mj-lt"/>
                        </a:rPr>
                        <a:t>12 points</a:t>
                      </a:r>
                      <a:endParaRPr lang="en-US" sz="2400" dirty="0">
                        <a:effectLst/>
                        <a:latin typeface="+mj-lt"/>
                        <a:cs typeface="Times New Roman" panose="02020603050405020304" pitchFamily="18" charset="0"/>
                      </a:endParaRPr>
                    </a:p>
                  </a:txBody>
                  <a:tcPr marL="73023" marR="73023" marT="36830" marB="36830">
                    <a:noFill/>
                  </a:tcPr>
                </a:tc>
                <a:extLst>
                  <a:ext uri="{0D108BD9-81ED-4DB2-BD59-A6C34878D82A}">
                    <a16:rowId xmlns:a16="http://schemas.microsoft.com/office/drawing/2014/main" val="10002"/>
                  </a:ext>
                </a:extLst>
              </a:tr>
              <a:tr h="493328">
                <a:tc>
                  <a:txBody>
                    <a:bodyPr/>
                    <a:lstStyle/>
                    <a:p>
                      <a:pPr>
                        <a:lnSpc>
                          <a:spcPct val="107000"/>
                        </a:lnSpc>
                      </a:pPr>
                      <a:r>
                        <a:rPr lang="en-US" sz="2400" dirty="0">
                          <a:effectLst/>
                          <a:latin typeface="+mj-lt"/>
                        </a:rPr>
                        <a:t>C: Demonstrated Need</a:t>
                      </a:r>
                      <a:endParaRPr lang="en-US" sz="2400" dirty="0">
                        <a:effectLst/>
                        <a:latin typeface="+mj-lt"/>
                        <a:cs typeface="Times New Roman" panose="02020603050405020304" pitchFamily="18" charset="0"/>
                      </a:endParaRPr>
                    </a:p>
                  </a:txBody>
                  <a:tcPr marL="73023" marR="73023" marT="36830" marB="36830">
                    <a:noFill/>
                  </a:tcPr>
                </a:tc>
                <a:tc>
                  <a:txBody>
                    <a:bodyPr/>
                    <a:lstStyle/>
                    <a:p>
                      <a:pPr>
                        <a:lnSpc>
                          <a:spcPct val="107000"/>
                        </a:lnSpc>
                      </a:pPr>
                      <a:r>
                        <a:rPr lang="en-US" sz="2400" dirty="0">
                          <a:effectLst/>
                          <a:latin typeface="+mj-lt"/>
                        </a:rPr>
                        <a:t>12 points</a:t>
                      </a:r>
                      <a:endParaRPr lang="en-US" sz="2400" dirty="0">
                        <a:effectLst/>
                        <a:latin typeface="+mj-lt"/>
                        <a:cs typeface="Times New Roman" panose="02020603050405020304" pitchFamily="18" charset="0"/>
                      </a:endParaRPr>
                    </a:p>
                  </a:txBody>
                  <a:tcPr marL="73023" marR="73023" marT="36830" marB="36830">
                    <a:noFill/>
                  </a:tcPr>
                </a:tc>
                <a:extLst>
                  <a:ext uri="{0D108BD9-81ED-4DB2-BD59-A6C34878D82A}">
                    <a16:rowId xmlns:a16="http://schemas.microsoft.com/office/drawing/2014/main" val="10003"/>
                  </a:ext>
                </a:extLst>
              </a:tr>
              <a:tr h="493328">
                <a:tc>
                  <a:txBody>
                    <a:bodyPr/>
                    <a:lstStyle/>
                    <a:p>
                      <a:pPr>
                        <a:lnSpc>
                          <a:spcPct val="107000"/>
                        </a:lnSpc>
                      </a:pPr>
                      <a:r>
                        <a:rPr lang="en-US" sz="2400" kern="1200" dirty="0">
                          <a:solidFill>
                            <a:schemeClr val="tx1"/>
                          </a:solidFill>
                          <a:effectLst/>
                          <a:latin typeface="+mn-lt"/>
                          <a:ea typeface="+mn-ea"/>
                          <a:cs typeface="+mn-cs"/>
                        </a:rPr>
                        <a:t>D: Proposed Activities</a:t>
                      </a:r>
                      <a:endParaRPr lang="en-US" sz="2400" kern="1200" dirty="0">
                        <a:solidFill>
                          <a:schemeClr val="tx1"/>
                        </a:solidFill>
                        <a:effectLst/>
                        <a:latin typeface="+mn-lt"/>
                        <a:ea typeface="+mn-ea"/>
                        <a:cs typeface="Times New Roman" panose="02020603050405020304" pitchFamily="18" charset="0"/>
                      </a:endParaRPr>
                    </a:p>
                  </a:txBody>
                  <a:tcPr marL="73023" marR="73023" marT="36830" marB="36830">
                    <a:noFill/>
                  </a:tcPr>
                </a:tc>
                <a:tc>
                  <a:txBody>
                    <a:bodyPr/>
                    <a:lstStyle/>
                    <a:p>
                      <a:pPr>
                        <a:lnSpc>
                          <a:spcPct val="107000"/>
                        </a:lnSpc>
                      </a:pPr>
                      <a:r>
                        <a:rPr lang="en-US" sz="2400" dirty="0">
                          <a:effectLst/>
                          <a:latin typeface="+mj-lt"/>
                        </a:rPr>
                        <a:t>16 points</a:t>
                      </a:r>
                      <a:endParaRPr lang="en-US" sz="2400" dirty="0">
                        <a:effectLst/>
                        <a:latin typeface="+mj-lt"/>
                        <a:cs typeface="Times New Roman" panose="02020603050405020304" pitchFamily="18" charset="0"/>
                      </a:endParaRPr>
                    </a:p>
                  </a:txBody>
                  <a:tcPr marL="73023" marR="73023" marT="36830" marB="36830">
                    <a:noFill/>
                  </a:tcPr>
                </a:tc>
                <a:extLst>
                  <a:ext uri="{0D108BD9-81ED-4DB2-BD59-A6C34878D82A}">
                    <a16:rowId xmlns:a16="http://schemas.microsoft.com/office/drawing/2014/main" val="10005"/>
                  </a:ext>
                </a:extLst>
              </a:tr>
              <a:tr h="493328">
                <a:tc>
                  <a:txBody>
                    <a:bodyPr/>
                    <a:lstStyle/>
                    <a:p>
                      <a:pPr>
                        <a:lnSpc>
                          <a:spcPct val="107000"/>
                        </a:lnSpc>
                      </a:pPr>
                      <a:r>
                        <a:rPr lang="en-US" sz="2400" dirty="0">
                          <a:effectLst/>
                          <a:latin typeface="+mj-lt"/>
                        </a:rPr>
                        <a:t>E: Proposed Metrics</a:t>
                      </a:r>
                      <a:endParaRPr lang="en-US" sz="2400" dirty="0">
                        <a:effectLst/>
                        <a:latin typeface="+mj-lt"/>
                        <a:cs typeface="Times New Roman" panose="02020603050405020304" pitchFamily="18" charset="0"/>
                      </a:endParaRPr>
                    </a:p>
                  </a:txBody>
                  <a:tcPr marL="73023" marR="73023" marT="36830" marB="36830">
                    <a:noFill/>
                  </a:tcPr>
                </a:tc>
                <a:tc>
                  <a:txBody>
                    <a:bodyPr/>
                    <a:lstStyle/>
                    <a:p>
                      <a:pPr>
                        <a:lnSpc>
                          <a:spcPct val="107000"/>
                        </a:lnSpc>
                      </a:pPr>
                      <a:r>
                        <a:rPr lang="en-US" sz="2400" dirty="0">
                          <a:effectLst/>
                          <a:latin typeface="+mj-lt"/>
                        </a:rPr>
                        <a:t>16 points</a:t>
                      </a:r>
                      <a:endParaRPr lang="en-US" sz="2400" dirty="0">
                        <a:effectLst/>
                        <a:latin typeface="+mj-lt"/>
                        <a:cs typeface="Times New Roman" panose="02020603050405020304" pitchFamily="18" charset="0"/>
                      </a:endParaRPr>
                    </a:p>
                  </a:txBody>
                  <a:tcPr marL="73023" marR="73023" marT="36830" marB="36830">
                    <a:noFill/>
                  </a:tcPr>
                </a:tc>
                <a:extLst>
                  <a:ext uri="{0D108BD9-81ED-4DB2-BD59-A6C34878D82A}">
                    <a16:rowId xmlns:a16="http://schemas.microsoft.com/office/drawing/2014/main" val="10006"/>
                  </a:ext>
                </a:extLst>
              </a:tr>
              <a:tr h="493328">
                <a:tc>
                  <a:txBody>
                    <a:bodyPr/>
                    <a:lstStyle/>
                    <a:p>
                      <a:pPr>
                        <a:lnSpc>
                          <a:spcPct val="107000"/>
                        </a:lnSpc>
                      </a:pPr>
                      <a:r>
                        <a:rPr lang="en-US" sz="2400" dirty="0">
                          <a:effectLst/>
                          <a:latin typeface="+mj-lt"/>
                          <a:cs typeface="Times New Roman" panose="02020603050405020304" pitchFamily="18" charset="0"/>
                        </a:rPr>
                        <a:t>Attachment: Timeline</a:t>
                      </a:r>
                    </a:p>
                  </a:txBody>
                  <a:tcPr marL="73023" marR="73023" marT="36830" marB="36830">
                    <a:noFill/>
                  </a:tcPr>
                </a:tc>
                <a:tc>
                  <a:txBody>
                    <a:bodyPr/>
                    <a:lstStyle/>
                    <a:p>
                      <a:pPr>
                        <a:lnSpc>
                          <a:spcPct val="107000"/>
                        </a:lnSpc>
                      </a:pPr>
                      <a:r>
                        <a:rPr lang="en-US" sz="2400" dirty="0">
                          <a:effectLst/>
                          <a:latin typeface="+mj-lt"/>
                          <a:cs typeface="Times New Roman" panose="02020603050405020304" pitchFamily="18" charset="0"/>
                        </a:rPr>
                        <a:t>8 points</a:t>
                      </a:r>
                    </a:p>
                  </a:txBody>
                  <a:tcPr marL="73023" marR="73023" marT="36830" marB="36830">
                    <a:noFill/>
                  </a:tcPr>
                </a:tc>
                <a:extLst>
                  <a:ext uri="{0D108BD9-81ED-4DB2-BD59-A6C34878D82A}">
                    <a16:rowId xmlns:a16="http://schemas.microsoft.com/office/drawing/2014/main" val="431613288"/>
                  </a:ext>
                </a:extLst>
              </a:tr>
              <a:tr h="919988">
                <a:tc>
                  <a:txBody>
                    <a:bodyPr/>
                    <a:lstStyle/>
                    <a:p>
                      <a:pPr>
                        <a:lnSpc>
                          <a:spcPct val="107000"/>
                        </a:lnSpc>
                        <a:spcAft>
                          <a:spcPts val="0"/>
                        </a:spcAft>
                      </a:pPr>
                      <a:r>
                        <a:rPr lang="en-US" sz="2400" dirty="0">
                          <a:effectLst/>
                          <a:latin typeface="+mj-lt"/>
                        </a:rPr>
                        <a:t>Attachment: Proposed Budget and Budget Narrative</a:t>
                      </a:r>
                      <a:endParaRPr lang="en-US" dirty="0"/>
                    </a:p>
                    <a:p>
                      <a:pPr lvl="0">
                        <a:lnSpc>
                          <a:spcPct val="107000"/>
                        </a:lnSpc>
                        <a:spcAft>
                          <a:spcPts val="0"/>
                        </a:spcAft>
                        <a:buNone/>
                      </a:pPr>
                      <a:r>
                        <a:rPr lang="en-US" sz="2400" b="1" dirty="0">
                          <a:effectLst/>
                          <a:latin typeface="+mj-lt"/>
                          <a:cs typeface="Times New Roman"/>
                        </a:rPr>
                        <a:t>Note:</a:t>
                      </a:r>
                      <a:r>
                        <a:rPr lang="en-US" sz="2400" b="1" baseline="0" dirty="0">
                          <a:effectLst/>
                          <a:latin typeface="+mj-lt"/>
                          <a:cs typeface="Times New Roman"/>
                        </a:rPr>
                        <a:t> </a:t>
                      </a:r>
                      <a:r>
                        <a:rPr lang="en-US" sz="2400" dirty="0">
                          <a:effectLst/>
                          <a:latin typeface="+mj-lt"/>
                          <a:cs typeface="Times New Roman"/>
                        </a:rPr>
                        <a:t>Budgets may be requested to be revised</a:t>
                      </a:r>
                      <a:r>
                        <a:rPr lang="en-US" sz="2400" dirty="0"/>
                        <a:t>.</a:t>
                      </a:r>
                      <a:endParaRPr lang="en-US"/>
                    </a:p>
                  </a:txBody>
                  <a:tcPr marL="73023" marR="73023" marT="36830" marB="36830"/>
                </a:tc>
                <a:tc>
                  <a:txBody>
                    <a:bodyPr/>
                    <a:lstStyle/>
                    <a:p>
                      <a:pPr>
                        <a:lnSpc>
                          <a:spcPct val="107000"/>
                        </a:lnSpc>
                      </a:pPr>
                      <a:r>
                        <a:rPr lang="en-US" sz="2400" dirty="0">
                          <a:effectLst/>
                          <a:latin typeface="+mj-lt"/>
                        </a:rPr>
                        <a:t>8 points</a:t>
                      </a:r>
                      <a:endParaRPr lang="en-US" sz="2400" dirty="0">
                        <a:effectLst/>
                        <a:latin typeface="+mj-lt"/>
                        <a:cs typeface="Times New Roman" panose="02020603050405020304" pitchFamily="18" charset="0"/>
                      </a:endParaRPr>
                    </a:p>
                  </a:txBody>
                  <a:tcPr marL="73023" marR="73023" marT="36830" marB="36830"/>
                </a:tc>
                <a:extLst>
                  <a:ext uri="{0D108BD9-81ED-4DB2-BD59-A6C34878D82A}">
                    <a16:rowId xmlns:a16="http://schemas.microsoft.com/office/drawing/2014/main" val="10007"/>
                  </a:ext>
                </a:extLst>
              </a:tr>
            </a:tbl>
          </a:graphicData>
        </a:graphic>
      </p:graphicFrame>
      <p:sp>
        <p:nvSpPr>
          <p:cNvPr id="5" name="Slide Number Placeholder 4"/>
          <p:cNvSpPr>
            <a:spLocks noGrp="1"/>
          </p:cNvSpPr>
          <p:nvPr>
            <p:ph type="sldNum" sz="quarter" idx="12"/>
          </p:nvPr>
        </p:nvSpPr>
        <p:spPr/>
        <p:txBody>
          <a:bodyPr/>
          <a:lstStyle/>
          <a:p>
            <a:pPr>
              <a:defRPr/>
            </a:pPr>
            <a:fld id="{090A649F-C7D9-4191-8373-F3501F5B770F}" type="slidenum">
              <a:rPr lang="en-US"/>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altLang="en-US" b="1" dirty="0"/>
              <a:t>Overview of the Application Narrative</a:t>
            </a:r>
          </a:p>
        </p:txBody>
      </p:sp>
      <p:sp>
        <p:nvSpPr>
          <p:cNvPr id="3" name="Content Placeholder 2"/>
          <p:cNvSpPr>
            <a:spLocks noGrp="1"/>
          </p:cNvSpPr>
          <p:nvPr>
            <p:ph idx="1"/>
          </p:nvPr>
        </p:nvSpPr>
        <p:spPr/>
        <p:txBody>
          <a:bodyPr rtlCol="0">
            <a:noAutofit/>
          </a:bodyPr>
          <a:lstStyle/>
          <a:p>
            <a:pPr marL="336550" indent="-336550" eaLnBrk="1" fontAlgn="t" hangingPunct="1">
              <a:lnSpc>
                <a:spcPct val="100000"/>
              </a:lnSpc>
              <a:spcBef>
                <a:spcPts val="0"/>
              </a:spcBef>
              <a:defRPr/>
            </a:pPr>
            <a:r>
              <a:rPr lang="en-US" dirty="0"/>
              <a:t>The application narrative for the California Serves Grant Program contains the following sections:</a:t>
            </a:r>
          </a:p>
          <a:p>
            <a:pPr marL="793750" lvl="1" indent="-336550" eaLnBrk="1" fontAlgn="t" hangingPunct="1">
              <a:spcBef>
                <a:spcPts val="0"/>
              </a:spcBef>
              <a:defRPr/>
            </a:pPr>
            <a:r>
              <a:rPr lang="en-US" dirty="0"/>
              <a:t>Executive Summary</a:t>
            </a:r>
            <a:endParaRPr lang="en-US" dirty="0">
              <a:cs typeface="Arial"/>
            </a:endParaRPr>
          </a:p>
          <a:p>
            <a:pPr marL="793750" lvl="1" indent="-336550" eaLnBrk="1" fontAlgn="t" hangingPunct="1">
              <a:spcBef>
                <a:spcPts val="0"/>
              </a:spcBef>
              <a:defRPr/>
            </a:pPr>
            <a:r>
              <a:rPr lang="en-US" dirty="0"/>
              <a:t>Theory of Action</a:t>
            </a:r>
            <a:endParaRPr lang="en-US" dirty="0">
              <a:cs typeface="Arial" panose="020B0604020202020204"/>
            </a:endParaRPr>
          </a:p>
          <a:p>
            <a:pPr marL="793750" lvl="1" indent="-336550" eaLnBrk="1" fontAlgn="t" hangingPunct="1">
              <a:spcBef>
                <a:spcPts val="0"/>
              </a:spcBef>
              <a:defRPr/>
            </a:pPr>
            <a:r>
              <a:rPr lang="en-US" dirty="0"/>
              <a:t>Demonstrated Need</a:t>
            </a:r>
            <a:endParaRPr lang="en-US" dirty="0">
              <a:cs typeface="Arial"/>
            </a:endParaRPr>
          </a:p>
          <a:p>
            <a:pPr marL="793750" lvl="1" indent="-336550" eaLnBrk="1" fontAlgn="t" hangingPunct="1">
              <a:spcBef>
                <a:spcPts val="0"/>
              </a:spcBef>
              <a:defRPr/>
            </a:pPr>
            <a:r>
              <a:rPr lang="en-US" dirty="0"/>
              <a:t>Proposed Activities</a:t>
            </a:r>
            <a:endParaRPr lang="en-US" dirty="0">
              <a:cs typeface="Arial" panose="020B0604020202020204"/>
            </a:endParaRPr>
          </a:p>
          <a:p>
            <a:pPr marL="793750" lvl="1" indent="-336550" eaLnBrk="1" fontAlgn="t" hangingPunct="1">
              <a:spcBef>
                <a:spcPts val="0"/>
              </a:spcBef>
              <a:defRPr/>
            </a:pPr>
            <a:r>
              <a:rPr lang="en-US" dirty="0">
                <a:ea typeface="+mn-lt"/>
                <a:cs typeface="+mn-lt"/>
              </a:rPr>
              <a:t>Proposed Metrics</a:t>
            </a:r>
            <a:endParaRPr lang="en-US" dirty="0">
              <a:cs typeface="Arial" panose="020B0604020202020204"/>
            </a:endParaRPr>
          </a:p>
        </p:txBody>
      </p:sp>
      <p:sp>
        <p:nvSpPr>
          <p:cNvPr id="5" name="Slide Number Placeholder 4"/>
          <p:cNvSpPr>
            <a:spLocks noGrp="1"/>
          </p:cNvSpPr>
          <p:nvPr>
            <p:ph type="sldNum" sz="quarter" idx="12"/>
          </p:nvPr>
        </p:nvSpPr>
        <p:spPr/>
        <p:txBody>
          <a:bodyPr/>
          <a:lstStyle/>
          <a:p>
            <a:pPr>
              <a:defRPr/>
            </a:pPr>
            <a:fld id="{07A190E8-83D9-4B5E-A73A-935937F1ADA8}" type="slidenum">
              <a:rPr lang="en-US"/>
              <a:pPr>
                <a:defRPr/>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a:t>Executive Summary (1)</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u="none" strike="noStrike" dirty="0">
                <a:effectLst/>
                <a:latin typeface="Arial" panose="020B0604020202020204" pitchFamily="34" charset="0"/>
                <a:ea typeface="Cambria" panose="02040503050406030204" pitchFamily="18" charset="0"/>
              </a:rPr>
              <a:t>Provide an executive summary statement, containing the following:</a:t>
            </a:r>
          </a:p>
          <a:p>
            <a:pPr lvl="1">
              <a:spcBef>
                <a:spcPts val="0"/>
              </a:spcBef>
            </a:pPr>
            <a:r>
              <a:rPr lang="en-US" dirty="0">
                <a:effectLst/>
                <a:latin typeface="Arial" panose="020B0604020202020204" pitchFamily="34" charset="0"/>
                <a:ea typeface="Arial" panose="020B0604020202020204" pitchFamily="34" charset="0"/>
              </a:rPr>
              <a:t>The current status of the SSCE in the applicant LEA</a:t>
            </a:r>
          </a:p>
          <a:p>
            <a:pPr lvl="1">
              <a:spcBef>
                <a:spcPts val="0"/>
              </a:spcBef>
            </a:pPr>
            <a:r>
              <a:rPr lang="en-US" dirty="0">
                <a:effectLst/>
                <a:latin typeface="Arial" panose="020B0604020202020204" pitchFamily="34" charset="0"/>
                <a:ea typeface="Arial" panose="020B0604020202020204" pitchFamily="34" charset="0"/>
              </a:rPr>
              <a:t>A summary of the theory of action (applicants will expand on this in the next section) which addresses how the LEA will promote </a:t>
            </a:r>
            <a:r>
              <a:rPr lang="en-US" dirty="0">
                <a:effectLst/>
                <a:latin typeface="Arial" panose="020B0604020202020204" pitchFamily="34" charset="0"/>
                <a:ea typeface="Times New Roman" panose="02020603050405020304" pitchFamily="18" charset="0"/>
              </a:rPr>
              <a:t>access to effective service learning for students in grade twelve, with the goal of expanding access for high school graduates in obtaining a </a:t>
            </a:r>
            <a:r>
              <a:rPr lang="en-US" dirty="0">
                <a:effectLst/>
                <a:latin typeface="Arial" panose="020B0604020202020204" pitchFamily="34" charset="0"/>
                <a:ea typeface="Arial" panose="020B0604020202020204" pitchFamily="34" charset="0"/>
              </a:rPr>
              <a:t>SSCE</a:t>
            </a:r>
            <a:r>
              <a:rPr lang="en-US" dirty="0">
                <a:effectLst/>
                <a:latin typeface="Arial" panose="020B0604020202020204" pitchFamily="34" charset="0"/>
                <a:ea typeface="Times New Roman" panose="02020603050405020304" pitchFamily="18" charset="0"/>
              </a:rPr>
              <a:t> through service learning</a:t>
            </a:r>
            <a:endParaRPr lang="en-US" dirty="0">
              <a:ea typeface="Times New Roman" panose="02020603050405020304" pitchFamily="18"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32</a:t>
            </a:fld>
            <a:endParaRPr lang="en-US"/>
          </a:p>
        </p:txBody>
      </p:sp>
    </p:spTree>
    <p:extLst>
      <p:ext uri="{BB962C8B-B14F-4D97-AF65-F5344CB8AC3E}">
        <p14:creationId xmlns:p14="http://schemas.microsoft.com/office/powerpoint/2010/main" val="14576510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a:t>Executive Summary (2)</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lvl="1">
              <a:spcBef>
                <a:spcPts val="0"/>
              </a:spcBef>
            </a:pPr>
            <a:r>
              <a:rPr lang="en-US" dirty="0">
                <a:effectLst/>
                <a:latin typeface="Arial" panose="020B0604020202020204" pitchFamily="34" charset="0"/>
                <a:ea typeface="Arial" panose="020B0604020202020204" pitchFamily="34" charset="0"/>
              </a:rPr>
              <a:t>An approximate number of educators and students to be affected by this work</a:t>
            </a:r>
          </a:p>
          <a:p>
            <a:pPr lvl="1">
              <a:spcBef>
                <a:spcPts val="0"/>
              </a:spcBef>
            </a:pPr>
            <a:r>
              <a:rPr lang="en-US" dirty="0">
                <a:effectLst/>
                <a:latin typeface="Arial" panose="020B0604020202020204" pitchFamily="34" charset="0"/>
                <a:ea typeface="Arial" panose="020B0604020202020204" pitchFamily="34" charset="0"/>
              </a:rPr>
              <a:t>How the LEA plans to use these funds to promote </a:t>
            </a:r>
            <a:r>
              <a:rPr lang="en-US" dirty="0">
                <a:effectLst/>
                <a:latin typeface="Arial" panose="020B0604020202020204" pitchFamily="34" charset="0"/>
                <a:ea typeface="Times New Roman" panose="02020603050405020304" pitchFamily="18" charset="0"/>
              </a:rPr>
              <a:t>access to effective service learning for students in grade twelve, with the goal of expanding access for high school graduates in obtaining a </a:t>
            </a:r>
            <a:r>
              <a:rPr lang="en-US" dirty="0">
                <a:effectLst/>
                <a:latin typeface="Arial" panose="020B0604020202020204" pitchFamily="34" charset="0"/>
                <a:ea typeface="Arial" panose="020B0604020202020204" pitchFamily="34" charset="0"/>
              </a:rPr>
              <a:t>SSCE</a:t>
            </a:r>
            <a:r>
              <a:rPr lang="en-US" dirty="0">
                <a:effectLst/>
                <a:latin typeface="Arial" panose="020B0604020202020204" pitchFamily="34" charset="0"/>
                <a:ea typeface="Times New Roman" panose="02020603050405020304" pitchFamily="18" charset="0"/>
              </a:rPr>
              <a:t> through service learning</a:t>
            </a:r>
            <a:endParaRPr lang="en-US" dirty="0">
              <a:effectLst/>
              <a:latin typeface="Arial" panose="020B0604020202020204" pitchFamily="34" charset="0"/>
              <a:ea typeface="Arial" panose="020B0604020202020204" pitchFamily="34"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33</a:t>
            </a:fld>
            <a:endParaRPr lang="en-US"/>
          </a:p>
        </p:txBody>
      </p:sp>
    </p:spTree>
    <p:extLst>
      <p:ext uri="{BB962C8B-B14F-4D97-AF65-F5344CB8AC3E}">
        <p14:creationId xmlns:p14="http://schemas.microsoft.com/office/powerpoint/2010/main" val="36969620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a:t>Theory of Action (1)</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sz="2400" dirty="0">
                <a:effectLst/>
                <a:latin typeface="Arial" panose="020B0604020202020204" pitchFamily="34" charset="0"/>
                <a:ea typeface="Arial" panose="020B0604020202020204" pitchFamily="34" charset="0"/>
              </a:rPr>
              <a:t>Articulate a theory of action which will support the goals of the grant. </a:t>
            </a:r>
          </a:p>
          <a:p>
            <a:pPr>
              <a:spcBef>
                <a:spcPts val="0"/>
              </a:spcBef>
            </a:pPr>
            <a:r>
              <a:rPr lang="en-US" sz="2400" dirty="0">
                <a:effectLst/>
                <a:latin typeface="Arial" panose="020B0604020202020204" pitchFamily="34" charset="0"/>
                <a:ea typeface="Arial" panose="020B0604020202020204" pitchFamily="34" charset="0"/>
              </a:rPr>
              <a:t>The U.S. Department of Education defines a theory of action as: </a:t>
            </a:r>
          </a:p>
          <a:p>
            <a:pPr marL="914400" marR="429895" indent="0">
              <a:spcBef>
                <a:spcPts val="0"/>
              </a:spcBef>
              <a:spcAft>
                <a:spcPts val="1200"/>
              </a:spcAft>
              <a:buNone/>
            </a:pPr>
            <a:r>
              <a:rPr lang="en-US" sz="2400" i="1" dirty="0">
                <a:latin typeface="Arial"/>
                <a:ea typeface="Arial" panose="020B0604020202020204" pitchFamily="34" charset="0"/>
                <a:cs typeface="Arial"/>
              </a:rPr>
              <a:t>"…</a:t>
            </a:r>
            <a:r>
              <a:rPr lang="en-US" sz="2400" i="1" dirty="0">
                <a:effectLst/>
                <a:latin typeface="Arial"/>
                <a:ea typeface="Arial" panose="020B0604020202020204" pitchFamily="34" charset="0"/>
                <a:cs typeface="Arial"/>
              </a:rPr>
              <a:t>Exactly how a policy is intended to change behavior and improve outcomes is described in a theory of action. A theory of action is a logical argument of how a policy is intended to work; specifically, it is the logical sequence of steps and policy mechanisms that collectively influence one another to result in the long-term objective of the policy in question. If the stated purpose of the policy is the why, the theory of action depicts the how</a:t>
            </a:r>
            <a:r>
              <a:rPr lang="en-US" sz="2400" i="1" dirty="0">
                <a:latin typeface="Arial"/>
                <a:ea typeface="Arial" panose="020B0604020202020204" pitchFamily="34" charset="0"/>
                <a:cs typeface="Arial"/>
              </a:rPr>
              <a:t>."</a:t>
            </a:r>
            <a:endParaRPr lang="en-US" sz="2400" i="1" dirty="0">
              <a:effectLst/>
              <a:latin typeface="Arial"/>
              <a:ea typeface="Arial" panose="020B0604020202020204" pitchFamily="34"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34</a:t>
            </a:fld>
            <a:endParaRPr lang="en-US"/>
          </a:p>
        </p:txBody>
      </p:sp>
    </p:spTree>
    <p:extLst>
      <p:ext uri="{BB962C8B-B14F-4D97-AF65-F5344CB8AC3E}">
        <p14:creationId xmlns:p14="http://schemas.microsoft.com/office/powerpoint/2010/main" val="6470695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a:t>Theory of Action (2)</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dirty="0">
                <a:solidFill>
                  <a:srgbClr val="000000"/>
                </a:solidFill>
                <a:effectLst/>
                <a:latin typeface="Arial" panose="020B0604020202020204" pitchFamily="34" charset="0"/>
                <a:ea typeface="Times New Roman" panose="02020603050405020304" pitchFamily="18" charset="0"/>
              </a:rPr>
              <a:t>Include the following in the response: </a:t>
            </a:r>
            <a:endParaRPr lang="en-US" dirty="0">
              <a:ea typeface="Times New Roman" panose="02020603050405020304" pitchFamily="18" charset="0"/>
            </a:endParaRPr>
          </a:p>
          <a:p>
            <a:pPr lvl="1">
              <a:spcBef>
                <a:spcPts val="0"/>
              </a:spcBef>
            </a:pPr>
            <a:r>
              <a:rPr lang="en-US" dirty="0">
                <a:solidFill>
                  <a:srgbClr val="000000"/>
                </a:solidFill>
                <a:effectLst/>
                <a:latin typeface="Arial" panose="020B0604020202020204" pitchFamily="34" charset="0"/>
                <a:ea typeface="Times New Roman" panose="02020603050405020304" pitchFamily="18" charset="0"/>
              </a:rPr>
              <a:t>What are the LEA’s specific goals based on the needs of the LEA and any problems identified to be addressed?</a:t>
            </a:r>
            <a:endParaRPr lang="en-US" dirty="0">
              <a:ea typeface="Times New Roman" panose="02020603050405020304" pitchFamily="18" charset="0"/>
            </a:endParaRPr>
          </a:p>
          <a:p>
            <a:pPr lvl="1">
              <a:spcBef>
                <a:spcPts val="0"/>
              </a:spcBef>
            </a:pPr>
            <a:r>
              <a:rPr lang="en-US" dirty="0">
                <a:solidFill>
                  <a:srgbClr val="000000"/>
                </a:solidFill>
                <a:effectLst/>
                <a:latin typeface="Arial" panose="020B0604020202020204" pitchFamily="34" charset="0"/>
                <a:ea typeface="Times New Roman" panose="02020603050405020304" pitchFamily="18" charset="0"/>
              </a:rPr>
              <a:t>How will the LEA identify participants for the activities of this grant? </a:t>
            </a:r>
            <a:endParaRPr lang="en-US" dirty="0">
              <a:ea typeface="Times New Roman" panose="02020603050405020304" pitchFamily="18" charset="0"/>
            </a:endParaRPr>
          </a:p>
          <a:p>
            <a:pPr lvl="1">
              <a:spcBef>
                <a:spcPts val="0"/>
              </a:spcBef>
            </a:pPr>
            <a:r>
              <a:rPr lang="en-US" dirty="0">
                <a:solidFill>
                  <a:srgbClr val="000000"/>
                </a:solidFill>
                <a:effectLst/>
                <a:latin typeface="Arial" panose="020B0604020202020204" pitchFamily="34" charset="0"/>
                <a:ea typeface="Times New Roman" panose="02020603050405020304" pitchFamily="18" charset="0"/>
              </a:rPr>
              <a:t>How will the LEA ensure active participation? </a:t>
            </a:r>
            <a:endParaRPr lang="en-US" dirty="0">
              <a:ea typeface="Times New Roman" panose="02020603050405020304" pitchFamily="18" charset="0"/>
            </a:endParaRPr>
          </a:p>
          <a:p>
            <a:pPr lvl="1">
              <a:spcBef>
                <a:spcPts val="0"/>
              </a:spcBef>
            </a:pPr>
            <a:r>
              <a:rPr lang="en-US" dirty="0">
                <a:solidFill>
                  <a:srgbClr val="000000"/>
                </a:solidFill>
                <a:effectLst/>
                <a:latin typeface="Arial" panose="020B0604020202020204" pitchFamily="34" charset="0"/>
                <a:ea typeface="Times New Roman" panose="02020603050405020304" pitchFamily="18" charset="0"/>
              </a:rPr>
              <a:t>What are the outcomes expected by the LEA as a result of the grant activities?</a:t>
            </a:r>
            <a:endParaRPr lang="en-US" dirty="0">
              <a:solidFill>
                <a:srgbClr val="000000"/>
              </a:solidFill>
              <a:ea typeface="Times New Roman" panose="02020603050405020304" pitchFamily="18"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35</a:t>
            </a:fld>
            <a:endParaRPr lang="en-US"/>
          </a:p>
        </p:txBody>
      </p:sp>
    </p:spTree>
    <p:extLst>
      <p:ext uri="{BB962C8B-B14F-4D97-AF65-F5344CB8AC3E}">
        <p14:creationId xmlns:p14="http://schemas.microsoft.com/office/powerpoint/2010/main" val="242822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a:t>Demonstrated Need (1)</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u="none" strike="noStrike">
                <a:effectLst/>
                <a:latin typeface="Arial" panose="020B0604020202020204" pitchFamily="34" charset="0"/>
                <a:ea typeface="Arial" panose="020B0604020202020204" pitchFamily="34" charset="0"/>
              </a:rPr>
              <a:t>Service Learning Climate:</a:t>
            </a:r>
          </a:p>
          <a:p>
            <a:pPr lvl="1">
              <a:spcBef>
                <a:spcPts val="0"/>
              </a:spcBef>
            </a:pPr>
            <a:r>
              <a:rPr lang="en-US">
                <a:solidFill>
                  <a:srgbClr val="000000"/>
                </a:solidFill>
                <a:effectLst/>
                <a:latin typeface="Arial" panose="020B0604020202020204" pitchFamily="34" charset="0"/>
                <a:ea typeface="Arial" panose="020B0604020202020204" pitchFamily="34" charset="0"/>
              </a:rPr>
              <a:t>Describe the general climate within your LEA as it pertains to civic engagement, service learning, and the SSCE for the past 12–24 months, including describing student population subgroups that have been involved in these opportunities and the nature of their involvement.</a:t>
            </a:r>
            <a:endParaRPr lang="en-US">
              <a:effectLst/>
              <a:latin typeface="Arial" panose="020B0604020202020204" pitchFamily="34" charset="0"/>
              <a:ea typeface="Arial" panose="020B0604020202020204" pitchFamily="34"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36</a:t>
            </a:fld>
            <a:endParaRPr lang="en-US"/>
          </a:p>
        </p:txBody>
      </p:sp>
    </p:spTree>
    <p:extLst>
      <p:ext uri="{BB962C8B-B14F-4D97-AF65-F5344CB8AC3E}">
        <p14:creationId xmlns:p14="http://schemas.microsoft.com/office/powerpoint/2010/main" val="39060525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a:t>Demonstrated Need (2)</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u="none" strike="noStrike">
                <a:solidFill>
                  <a:srgbClr val="000000"/>
                </a:solidFill>
                <a:effectLst/>
                <a:latin typeface="Arial" panose="020B0604020202020204" pitchFamily="34" charset="0"/>
                <a:ea typeface="Arial" panose="020B0604020202020204" pitchFamily="34" charset="0"/>
              </a:rPr>
              <a:t>Equitable Access</a:t>
            </a:r>
            <a:r>
              <a:rPr lang="en-US">
                <a:ea typeface="Arial" panose="020B0604020202020204" pitchFamily="34" charset="0"/>
              </a:rPr>
              <a:t>: </a:t>
            </a:r>
          </a:p>
          <a:p>
            <a:pPr lvl="1">
              <a:spcBef>
                <a:spcPts val="0"/>
              </a:spcBef>
            </a:pPr>
            <a:r>
              <a:rPr lang="en-US">
                <a:solidFill>
                  <a:srgbClr val="000000"/>
                </a:solidFill>
                <a:effectLst/>
                <a:latin typeface="Arial" panose="020B0604020202020204" pitchFamily="34" charset="0"/>
                <a:ea typeface="Arial" panose="020B0604020202020204" pitchFamily="34" charset="0"/>
              </a:rPr>
              <a:t>Who are the students that would benefit most from achieving the SSCE through service learning? </a:t>
            </a:r>
          </a:p>
          <a:p>
            <a:pPr lvl="1">
              <a:spcBef>
                <a:spcPts val="0"/>
              </a:spcBef>
            </a:pPr>
            <a:r>
              <a:rPr lang="en-US">
                <a:solidFill>
                  <a:srgbClr val="000000"/>
                </a:solidFill>
                <a:effectLst/>
                <a:latin typeface="Arial" panose="020B0604020202020204" pitchFamily="34" charset="0"/>
                <a:ea typeface="Arial" panose="020B0604020202020204" pitchFamily="34" charset="0"/>
              </a:rPr>
              <a:t>What do you know about their academic, social, and civic experiences? </a:t>
            </a:r>
          </a:p>
          <a:p>
            <a:pPr lvl="1">
              <a:spcBef>
                <a:spcPts val="0"/>
              </a:spcBef>
            </a:pPr>
            <a:r>
              <a:rPr lang="en-US">
                <a:solidFill>
                  <a:srgbClr val="000000"/>
                </a:solidFill>
                <a:effectLst/>
                <a:latin typeface="Arial" panose="020B0604020202020204" pitchFamily="34" charset="0"/>
                <a:ea typeface="Arial" panose="020B0604020202020204" pitchFamily="34" charset="0"/>
              </a:rPr>
              <a:t>In what ways would a service learning program help promote civic engagement and learning, including equitable access to the SSCE?</a:t>
            </a:r>
            <a:endParaRPr lang="en-US">
              <a:effectLst/>
              <a:latin typeface="Arial" panose="020B0604020202020204" pitchFamily="34" charset="0"/>
              <a:ea typeface="Arial" panose="020B0604020202020204" pitchFamily="34"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37</a:t>
            </a:fld>
            <a:endParaRPr lang="en-US"/>
          </a:p>
        </p:txBody>
      </p:sp>
    </p:spTree>
    <p:extLst>
      <p:ext uri="{BB962C8B-B14F-4D97-AF65-F5344CB8AC3E}">
        <p14:creationId xmlns:p14="http://schemas.microsoft.com/office/powerpoint/2010/main" val="31390280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a:t>Demonstrated Need (3)</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sz="2800" u="none" strike="noStrike" dirty="0">
                <a:effectLst/>
                <a:latin typeface="Arial" panose="020B0604020202020204" pitchFamily="34" charset="0"/>
                <a:ea typeface="Arial" panose="020B0604020202020204" pitchFamily="34" charset="0"/>
              </a:rPr>
              <a:t>Past and Ongoing Service Learning Efforts: </a:t>
            </a:r>
          </a:p>
          <a:p>
            <a:pPr lvl="1">
              <a:spcBef>
                <a:spcPts val="0"/>
              </a:spcBef>
            </a:pPr>
            <a:r>
              <a:rPr lang="en-US" sz="2400" dirty="0">
                <a:effectLst/>
                <a:latin typeface="Arial" panose="020B0604020202020204" pitchFamily="34" charset="0"/>
                <a:ea typeface="Arial" panose="020B0604020202020204" pitchFamily="34" charset="0"/>
              </a:rPr>
              <a:t>Describe past and/or ongoing opportunities that exist for students to engage in service learning and civic engagement, including working towards a SSCE.</a:t>
            </a:r>
          </a:p>
          <a:p>
            <a:pPr lvl="1">
              <a:spcBef>
                <a:spcPts val="0"/>
              </a:spcBef>
            </a:pPr>
            <a:r>
              <a:rPr lang="en-US" sz="2400" dirty="0">
                <a:effectLst/>
                <a:latin typeface="Arial" panose="020B0604020202020204" pitchFamily="34" charset="0"/>
                <a:ea typeface="Arial" panose="020B0604020202020204" pitchFamily="34" charset="0"/>
              </a:rPr>
              <a:t>If the LEA currently offers the SSCE, please describe relevant local programming to offer the SSCE through service learning.</a:t>
            </a:r>
          </a:p>
          <a:p>
            <a:pPr lvl="1">
              <a:spcBef>
                <a:spcPts val="0"/>
              </a:spcBef>
            </a:pPr>
            <a:r>
              <a:rPr lang="en-US" sz="2400" dirty="0">
                <a:effectLst/>
                <a:latin typeface="Arial" panose="020B0604020202020204" pitchFamily="34" charset="0"/>
                <a:ea typeface="Arial" panose="020B0604020202020204" pitchFamily="34" charset="0"/>
              </a:rPr>
              <a:t>If the LEA does not yet offer the SSCE, please describe service learning and civic engagement opportunities available to students that will form the basis of a local SSCE program. </a:t>
            </a: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38</a:t>
            </a:fld>
            <a:endParaRPr lang="en-US"/>
          </a:p>
        </p:txBody>
      </p:sp>
    </p:spTree>
    <p:extLst>
      <p:ext uri="{BB962C8B-B14F-4D97-AF65-F5344CB8AC3E}">
        <p14:creationId xmlns:p14="http://schemas.microsoft.com/office/powerpoint/2010/main" val="30323374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a:t>Proposed Activities (1)</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sz="2800" dirty="0">
                <a:effectLst/>
                <a:latin typeface="Arial" panose="020B0604020202020204" pitchFamily="34" charset="0"/>
                <a:ea typeface="Arial" panose="020B0604020202020204" pitchFamily="34" charset="0"/>
              </a:rPr>
              <a:t>Summary of Proposed Activities: </a:t>
            </a:r>
          </a:p>
          <a:p>
            <a:pPr lvl="1">
              <a:spcBef>
                <a:spcPts val="0"/>
              </a:spcBef>
            </a:pPr>
            <a:r>
              <a:rPr lang="en-US" sz="2400" dirty="0">
                <a:effectLst/>
                <a:latin typeface="Arial" panose="020B0604020202020204" pitchFamily="34" charset="0"/>
                <a:ea typeface="Arial" panose="020B0604020202020204" pitchFamily="34" charset="0"/>
              </a:rPr>
              <a:t>Articulate the LEA’s proposed activities regarding how they will address the goals of the California Serves Grant Program. </a:t>
            </a:r>
          </a:p>
          <a:p>
            <a:pPr lvl="1">
              <a:spcBef>
                <a:spcPts val="0"/>
              </a:spcBef>
            </a:pPr>
            <a:r>
              <a:rPr lang="en-US" sz="2400" dirty="0">
                <a:effectLst/>
                <a:latin typeface="Arial" panose="020B0604020202020204" pitchFamily="34" charset="0"/>
                <a:ea typeface="Arial" panose="020B0604020202020204" pitchFamily="34" charset="0"/>
              </a:rPr>
              <a:t>Explain how funds will be used for eligible training, resources, and other activities to promote access to effective service learning for students in grade twelve, with the goal of expanding access for graduates in obtaining a SSCE through service learning. </a:t>
            </a:r>
          </a:p>
          <a:p>
            <a:pPr lvl="1">
              <a:spcBef>
                <a:spcPts val="0"/>
              </a:spcBef>
            </a:pPr>
            <a:r>
              <a:rPr lang="en-US" sz="2400" dirty="0">
                <a:effectLst/>
                <a:latin typeface="Arial" panose="020B0604020202020204" pitchFamily="34" charset="0"/>
                <a:ea typeface="Arial" panose="020B0604020202020204" pitchFamily="34" charset="0"/>
              </a:rPr>
              <a:t>Proposed activities should reflect an understanding and integration of the five statewide SSCE criteria, and the definition of service learning as outlined in </a:t>
            </a:r>
            <a:r>
              <a:rPr lang="en-US" sz="2400" i="1" dirty="0">
                <a:effectLst/>
                <a:latin typeface="Arial" panose="020B0604020202020204" pitchFamily="34" charset="0"/>
                <a:ea typeface="Arial" panose="020B0604020202020204" pitchFamily="34" charset="0"/>
              </a:rPr>
              <a:t>EC </a:t>
            </a:r>
            <a:r>
              <a:rPr lang="en-US" sz="2400" dirty="0">
                <a:effectLst/>
                <a:latin typeface="Arial" panose="020B0604020202020204" pitchFamily="34" charset="0"/>
                <a:ea typeface="Arial" panose="020B0604020202020204" pitchFamily="34" charset="0"/>
              </a:rPr>
              <a:t>Section 51475(d)(4).</a:t>
            </a: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39</a:t>
            </a:fld>
            <a:endParaRPr lang="en-US"/>
          </a:p>
        </p:txBody>
      </p:sp>
    </p:spTree>
    <p:extLst>
      <p:ext uri="{BB962C8B-B14F-4D97-AF65-F5344CB8AC3E}">
        <p14:creationId xmlns:p14="http://schemas.microsoft.com/office/powerpoint/2010/main" val="3806266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43616-801C-F9BD-5880-A007D6C970E5}"/>
              </a:ext>
            </a:extLst>
          </p:cNvPr>
          <p:cNvSpPr>
            <a:spLocks noGrp="1"/>
          </p:cNvSpPr>
          <p:nvPr>
            <p:ph type="title"/>
          </p:nvPr>
        </p:nvSpPr>
        <p:spPr/>
        <p:txBody>
          <a:bodyPr/>
          <a:lstStyle/>
          <a:p>
            <a:r>
              <a:rPr lang="en-US" sz="4000" dirty="0"/>
              <a:t>Program Funding (1)</a:t>
            </a:r>
          </a:p>
        </p:txBody>
      </p:sp>
      <p:sp>
        <p:nvSpPr>
          <p:cNvPr id="3" name="Content Placeholder 2">
            <a:extLst>
              <a:ext uri="{FF2B5EF4-FFF2-40B4-BE49-F238E27FC236}">
                <a16:creationId xmlns:a16="http://schemas.microsoft.com/office/drawing/2014/main" id="{2FD0D050-C20E-EE2B-9EAE-C947ECA83241}"/>
              </a:ext>
            </a:extLst>
          </p:cNvPr>
          <p:cNvSpPr>
            <a:spLocks noGrp="1"/>
          </p:cNvSpPr>
          <p:nvPr>
            <p:ph idx="1"/>
          </p:nvPr>
        </p:nvSpPr>
        <p:spPr/>
        <p:txBody>
          <a:bodyPr/>
          <a:lstStyle/>
          <a:p>
            <a:r>
              <a:rPr lang="en-US" sz="2800" dirty="0"/>
              <a:t>The California Serves Program includes a grant, appropriating $5 million annually to the CDE for annual awards to eligible local educational agencies (LEAs). </a:t>
            </a:r>
          </a:p>
          <a:p>
            <a:r>
              <a:rPr lang="en-US" sz="2800" dirty="0"/>
              <a:t>Funds available to each applicant are based on the content and quality of the submitted application and proposed activities. </a:t>
            </a:r>
          </a:p>
          <a:p>
            <a:r>
              <a:rPr lang="en-US" sz="2800" dirty="0"/>
              <a:t>Each award amount for the California Serves Grant shall be no more than $500,000 for the entirety of the grant period. </a:t>
            </a:r>
          </a:p>
        </p:txBody>
      </p:sp>
      <p:sp>
        <p:nvSpPr>
          <p:cNvPr id="4" name="Slide Number Placeholder 3">
            <a:extLst>
              <a:ext uri="{FF2B5EF4-FFF2-40B4-BE49-F238E27FC236}">
                <a16:creationId xmlns:a16="http://schemas.microsoft.com/office/drawing/2014/main" id="{29E0BD78-2936-B553-CCFC-B84FFC6C474A}"/>
              </a:ext>
            </a:extLst>
          </p:cNvPr>
          <p:cNvSpPr>
            <a:spLocks noGrp="1"/>
          </p:cNvSpPr>
          <p:nvPr>
            <p:ph type="sldNum" sz="quarter" idx="12"/>
          </p:nvPr>
        </p:nvSpPr>
        <p:spPr/>
        <p:txBody>
          <a:bodyPr/>
          <a:lstStyle/>
          <a:p>
            <a:pPr>
              <a:defRPr/>
            </a:pPr>
            <a:fld id="{4377837C-3A74-4D9C-B454-2AF0D956BB88}" type="slidenum">
              <a:rPr lang="en-US" smtClean="0"/>
              <a:pPr>
                <a:defRPr/>
              </a:pPr>
              <a:t>4</a:t>
            </a:fld>
            <a:endParaRPr lang="en-US"/>
          </a:p>
        </p:txBody>
      </p:sp>
    </p:spTree>
    <p:extLst>
      <p:ext uri="{BB962C8B-B14F-4D97-AF65-F5344CB8AC3E}">
        <p14:creationId xmlns:p14="http://schemas.microsoft.com/office/powerpoint/2010/main" val="24253267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a:t>Proposed Activities (2)</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dirty="0">
                <a:effectLst/>
                <a:latin typeface="Arial" panose="020B0604020202020204" pitchFamily="34" charset="0"/>
                <a:ea typeface="Arial" panose="020B0604020202020204" pitchFamily="34" charset="0"/>
              </a:rPr>
              <a:t>Current Research: </a:t>
            </a:r>
          </a:p>
          <a:p>
            <a:pPr lvl="1">
              <a:spcBef>
                <a:spcPts val="0"/>
              </a:spcBef>
            </a:pPr>
            <a:r>
              <a:rPr lang="en-US" dirty="0">
                <a:effectLst/>
                <a:latin typeface="Arial" panose="020B0604020202020204" pitchFamily="34" charset="0"/>
                <a:ea typeface="Arial" panose="020B0604020202020204" pitchFamily="34" charset="0"/>
              </a:rPr>
              <a:t>Describe how the applicant will leverage current research and work related to service learning and student civic engagement. </a:t>
            </a:r>
          </a:p>
          <a:p>
            <a:pPr lvl="1">
              <a:spcBef>
                <a:spcPts val="0"/>
              </a:spcBef>
            </a:pPr>
            <a:r>
              <a:rPr lang="en-US" dirty="0">
                <a:effectLst/>
                <a:latin typeface="Arial" panose="020B0604020202020204" pitchFamily="34" charset="0"/>
                <a:ea typeface="Arial" panose="020B0604020202020204" pitchFamily="34" charset="0"/>
              </a:rPr>
              <a:t>If the LEA proposes to implement PD and/or curriculum, detail which evidence-based strategies will be utilized. </a:t>
            </a: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40</a:t>
            </a:fld>
            <a:endParaRPr lang="en-US"/>
          </a:p>
        </p:txBody>
      </p:sp>
    </p:spTree>
    <p:extLst>
      <p:ext uri="{BB962C8B-B14F-4D97-AF65-F5344CB8AC3E}">
        <p14:creationId xmlns:p14="http://schemas.microsoft.com/office/powerpoint/2010/main" val="28717270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a:t>Proposed Metrics (1)</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u="none" strike="noStrike">
                <a:effectLst/>
                <a:latin typeface="Arial" panose="020B0604020202020204" pitchFamily="34" charset="0"/>
                <a:ea typeface="Arial" panose="020B0604020202020204" pitchFamily="34" charset="0"/>
              </a:rPr>
              <a:t>Grant recipients will be required to report to the CDE all of the following information:</a:t>
            </a:r>
          </a:p>
          <a:p>
            <a:pPr lvl="1">
              <a:spcBef>
                <a:spcPts val="0"/>
              </a:spcBef>
            </a:pPr>
            <a:r>
              <a:rPr lang="en-US">
                <a:solidFill>
                  <a:srgbClr val="000000"/>
                </a:solidFill>
                <a:effectLst/>
                <a:latin typeface="Arial" panose="020B0604020202020204" pitchFamily="34" charset="0"/>
                <a:ea typeface="Arial" panose="020B0604020202020204" pitchFamily="34" charset="0"/>
              </a:rPr>
              <a:t>The number of participating pupils, schools</a:t>
            </a:r>
            <a:r>
              <a:rPr lang="en-US">
                <a:effectLst/>
                <a:latin typeface="Arial" panose="020B0604020202020204" pitchFamily="34" charset="0"/>
                <a:ea typeface="Arial" panose="020B0604020202020204" pitchFamily="34" charset="0"/>
              </a:rPr>
              <a:t> </a:t>
            </a:r>
          </a:p>
          <a:p>
            <a:pPr lvl="1">
              <a:spcBef>
                <a:spcPts val="0"/>
              </a:spcBef>
            </a:pPr>
            <a:r>
              <a:rPr lang="en-US">
                <a:solidFill>
                  <a:srgbClr val="000000"/>
                </a:solidFill>
                <a:effectLst/>
                <a:latin typeface="Arial" panose="020B0604020202020204" pitchFamily="34" charset="0"/>
                <a:ea typeface="Arial" panose="020B0604020202020204" pitchFamily="34" charset="0"/>
              </a:rPr>
              <a:t>The demographics of pupils engaged in service learning as a result of the grant</a:t>
            </a:r>
            <a:r>
              <a:rPr lang="en-US">
                <a:effectLst/>
                <a:latin typeface="Arial" panose="020B0604020202020204" pitchFamily="34" charset="0"/>
                <a:ea typeface="Arial" panose="020B0604020202020204" pitchFamily="34" charset="0"/>
              </a:rPr>
              <a:t> </a:t>
            </a:r>
          </a:p>
          <a:p>
            <a:pPr lvl="1">
              <a:spcBef>
                <a:spcPts val="0"/>
              </a:spcBef>
            </a:pPr>
            <a:r>
              <a:rPr lang="en-US">
                <a:solidFill>
                  <a:srgbClr val="000000"/>
                </a:solidFill>
                <a:effectLst/>
                <a:latin typeface="Arial" panose="020B0604020202020204" pitchFamily="34" charset="0"/>
                <a:ea typeface="Arial" panose="020B0604020202020204" pitchFamily="34" charset="0"/>
              </a:rPr>
              <a:t>The impact of the service performed by pupils and school staff as a result of the grant</a:t>
            </a:r>
            <a:endParaRPr lang="en-US">
              <a:solidFill>
                <a:srgbClr val="000000"/>
              </a:solidFill>
              <a:ea typeface="Arial" panose="020B0604020202020204" pitchFamily="34"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41</a:t>
            </a:fld>
            <a:endParaRPr lang="en-US"/>
          </a:p>
        </p:txBody>
      </p:sp>
    </p:spTree>
    <p:extLst>
      <p:ext uri="{BB962C8B-B14F-4D97-AF65-F5344CB8AC3E}">
        <p14:creationId xmlns:p14="http://schemas.microsoft.com/office/powerpoint/2010/main" val="35233533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a:t>Proposed Metrics (2)</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a:effectLst/>
                <a:latin typeface="Arial" panose="020B0604020202020204" pitchFamily="34" charset="0"/>
                <a:ea typeface="Arial" panose="020B0604020202020204" pitchFamily="34" charset="0"/>
              </a:rPr>
              <a:t>Describe what other measures the LEA will use to assess pupil outcomes in the academic, civic engagement, and other learning objectives. </a:t>
            </a:r>
          </a:p>
          <a:p>
            <a:pPr>
              <a:spcBef>
                <a:spcPts val="0"/>
              </a:spcBef>
            </a:pPr>
            <a:r>
              <a:rPr lang="en-US">
                <a:effectLst/>
                <a:latin typeface="Arial" panose="020B0604020202020204" pitchFamily="34" charset="0"/>
                <a:ea typeface="Arial" panose="020B0604020202020204" pitchFamily="34" charset="0"/>
              </a:rPr>
              <a:t>What other types of data would you expect to see to demonstrate that effective service learning programs are leading to expanded access to the SSCE?</a:t>
            </a:r>
            <a:endParaRPr lang="en-US" sz="2800">
              <a:effectLst/>
              <a:latin typeface="Arial" panose="020B0604020202020204" pitchFamily="34" charset="0"/>
              <a:ea typeface="Arial" panose="020B0604020202020204" pitchFamily="34" charset="0"/>
            </a:endParaRP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42</a:t>
            </a:fld>
            <a:endParaRPr lang="en-US"/>
          </a:p>
        </p:txBody>
      </p:sp>
    </p:spTree>
    <p:extLst>
      <p:ext uri="{BB962C8B-B14F-4D97-AF65-F5344CB8AC3E}">
        <p14:creationId xmlns:p14="http://schemas.microsoft.com/office/powerpoint/2010/main" val="8772370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a:t>Proposed Metrics (3)</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sz="2800" u="none" strike="noStrike" dirty="0">
                <a:effectLst/>
                <a:latin typeface="Arial" panose="020B0604020202020204" pitchFamily="34" charset="0"/>
                <a:ea typeface="Arial" panose="020B0604020202020204" pitchFamily="34" charset="0"/>
              </a:rPr>
              <a:t>Methods: Describe the methods that will be used to collect the outcome data.</a:t>
            </a:r>
          </a:p>
          <a:p>
            <a:pPr>
              <a:spcBef>
                <a:spcPts val="0"/>
              </a:spcBef>
            </a:pPr>
            <a:r>
              <a:rPr lang="en-US" sz="2800" u="none" strike="noStrike" dirty="0">
                <a:effectLst/>
                <a:latin typeface="Arial" panose="020B0604020202020204" pitchFamily="34" charset="0"/>
                <a:ea typeface="Arial" panose="020B0604020202020204" pitchFamily="34" charset="0"/>
              </a:rPr>
              <a:t>Capacity: </a:t>
            </a:r>
          </a:p>
          <a:p>
            <a:pPr lvl="1">
              <a:spcBef>
                <a:spcPts val="0"/>
              </a:spcBef>
            </a:pPr>
            <a:r>
              <a:rPr lang="en-US" sz="2400" u="none" strike="noStrike" dirty="0">
                <a:effectLst/>
                <a:latin typeface="Arial" panose="020B0604020202020204" pitchFamily="34" charset="0"/>
                <a:ea typeface="Arial" panose="020B0604020202020204" pitchFamily="34" charset="0"/>
              </a:rPr>
              <a:t>Describe the LEA’s capacity to collect identified outcome measures. </a:t>
            </a:r>
          </a:p>
          <a:p>
            <a:pPr lvl="1">
              <a:spcBef>
                <a:spcPts val="0"/>
              </a:spcBef>
            </a:pPr>
            <a:r>
              <a:rPr lang="en-US" sz="2400" dirty="0">
                <a:ea typeface="Arial" panose="020B0604020202020204" pitchFamily="34" charset="0"/>
              </a:rPr>
              <a:t>Explain how the LEA will handle internal administration of the grant, including personnel, record-keeping, and communication.</a:t>
            </a:r>
            <a:endParaRPr lang="en-US" sz="2400" u="none" strike="noStrike" dirty="0">
              <a:effectLst/>
              <a:latin typeface="Arial" panose="020B0604020202020204" pitchFamily="34" charset="0"/>
              <a:ea typeface="Arial" panose="020B0604020202020204" pitchFamily="34" charset="0"/>
            </a:endParaRPr>
          </a:p>
          <a:p>
            <a:pPr>
              <a:spcBef>
                <a:spcPts val="0"/>
              </a:spcBef>
            </a:pPr>
            <a:r>
              <a:rPr lang="en-US" sz="2800" u="none" strike="noStrike" dirty="0">
                <a:effectLst/>
                <a:latin typeface="Arial"/>
                <a:ea typeface="Arial" panose="020B0604020202020204" pitchFamily="34" charset="0"/>
                <a:cs typeface="Arial"/>
              </a:rPr>
              <a:t>Process:</a:t>
            </a:r>
            <a:r>
              <a:rPr lang="en-US" sz="2800" dirty="0">
                <a:latin typeface="Arial"/>
                <a:ea typeface="Arial" panose="020B0604020202020204" pitchFamily="34" charset="0"/>
                <a:cs typeface="Arial"/>
              </a:rPr>
              <a:t> </a:t>
            </a:r>
            <a:r>
              <a:rPr lang="en-US" sz="2800" u="none" strike="noStrike" dirty="0">
                <a:effectLst/>
                <a:latin typeface="Arial"/>
                <a:ea typeface="Arial" panose="020B0604020202020204" pitchFamily="34" charset="0"/>
                <a:cs typeface="Arial"/>
              </a:rPr>
              <a:t>Describe the process the LEA will use to analyze and respond to the data collected to ensure optimal student and educator impact.</a:t>
            </a: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43</a:t>
            </a:fld>
            <a:endParaRPr lang="en-US"/>
          </a:p>
        </p:txBody>
      </p:sp>
    </p:spTree>
    <p:extLst>
      <p:ext uri="{BB962C8B-B14F-4D97-AF65-F5344CB8AC3E}">
        <p14:creationId xmlns:p14="http://schemas.microsoft.com/office/powerpoint/2010/main" val="33712528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33A94-CA4C-91F2-1B52-F837D9512266}"/>
              </a:ext>
            </a:extLst>
          </p:cNvPr>
          <p:cNvSpPr>
            <a:spLocks noGrp="1"/>
          </p:cNvSpPr>
          <p:nvPr>
            <p:ph type="title"/>
          </p:nvPr>
        </p:nvSpPr>
        <p:spPr/>
        <p:txBody>
          <a:bodyPr/>
          <a:lstStyle/>
          <a:p>
            <a:r>
              <a:rPr lang="en-US" b="1" dirty="0"/>
              <a:t>Application Attachments</a:t>
            </a:r>
          </a:p>
        </p:txBody>
      </p:sp>
      <p:sp>
        <p:nvSpPr>
          <p:cNvPr id="3" name="Content Placeholder 2">
            <a:extLst>
              <a:ext uri="{FF2B5EF4-FFF2-40B4-BE49-F238E27FC236}">
                <a16:creationId xmlns:a16="http://schemas.microsoft.com/office/drawing/2014/main" id="{B805DE15-030C-CCF7-C5CE-1682727985CF}"/>
              </a:ext>
            </a:extLst>
          </p:cNvPr>
          <p:cNvSpPr>
            <a:spLocks noGrp="1"/>
          </p:cNvSpPr>
          <p:nvPr>
            <p:ph idx="1"/>
          </p:nvPr>
        </p:nvSpPr>
        <p:spPr/>
        <p:txBody>
          <a:bodyPr/>
          <a:lstStyle/>
          <a:p>
            <a:pPr>
              <a:spcBef>
                <a:spcPts val="0"/>
              </a:spcBef>
            </a:pPr>
            <a:r>
              <a:rPr lang="en-US" sz="2400" dirty="0">
                <a:solidFill>
                  <a:srgbClr val="000000"/>
                </a:solidFill>
                <a:effectLst/>
                <a:latin typeface="Arial" panose="020B0604020202020204" pitchFamily="34" charset="0"/>
                <a:ea typeface="Arial" panose="020B0604020202020204" pitchFamily="34" charset="0"/>
              </a:rPr>
              <a:t>Required attachments will be requested at the end of the online application. </a:t>
            </a:r>
          </a:p>
          <a:p>
            <a:pPr>
              <a:spcBef>
                <a:spcPts val="0"/>
              </a:spcBef>
            </a:pPr>
            <a:r>
              <a:rPr lang="en-US" sz="2400" dirty="0">
                <a:solidFill>
                  <a:srgbClr val="000000"/>
                </a:solidFill>
                <a:effectLst/>
                <a:latin typeface="Arial" panose="020B0604020202020204" pitchFamily="34" charset="0"/>
                <a:ea typeface="Arial" panose="020B0604020202020204" pitchFamily="34" charset="0"/>
              </a:rPr>
              <a:t>The only attachments allowed are the required California Serves Grant Program Project Timeline and Proposed Budget. </a:t>
            </a:r>
          </a:p>
          <a:p>
            <a:pPr>
              <a:spcBef>
                <a:spcPts val="0"/>
              </a:spcBef>
            </a:pPr>
            <a:r>
              <a:rPr lang="en-US" sz="2400" dirty="0">
                <a:solidFill>
                  <a:srgbClr val="000000"/>
                </a:solidFill>
                <a:effectLst/>
                <a:latin typeface="Arial" panose="020B0604020202020204" pitchFamily="34" charset="0"/>
                <a:ea typeface="Arial" panose="020B0604020202020204" pitchFamily="34" charset="0"/>
              </a:rPr>
              <a:t>These files must be saved into a single zip file for uploading into the system as only one file may be uploaded per applicant. </a:t>
            </a:r>
          </a:p>
          <a:p>
            <a:pPr>
              <a:spcBef>
                <a:spcPts val="0"/>
              </a:spcBef>
            </a:pPr>
            <a:r>
              <a:rPr lang="en-US" sz="2400" dirty="0">
                <a:solidFill>
                  <a:srgbClr val="000000"/>
                </a:solidFill>
                <a:effectLst/>
                <a:latin typeface="Arial" panose="020B0604020202020204" pitchFamily="34" charset="0"/>
                <a:ea typeface="Arial" panose="020B0604020202020204" pitchFamily="34" charset="0"/>
              </a:rPr>
              <a:t>No additional information included in the zip file will be reviewed. The zip file size limit is 20MB.</a:t>
            </a:r>
          </a:p>
        </p:txBody>
      </p:sp>
      <p:sp>
        <p:nvSpPr>
          <p:cNvPr id="4" name="Slide Number Placeholder 3">
            <a:extLst>
              <a:ext uri="{FF2B5EF4-FFF2-40B4-BE49-F238E27FC236}">
                <a16:creationId xmlns:a16="http://schemas.microsoft.com/office/drawing/2014/main" id="{69C075C8-201C-C8D6-1C30-A73EAAC2DD3B}"/>
              </a:ext>
            </a:extLst>
          </p:cNvPr>
          <p:cNvSpPr>
            <a:spLocks noGrp="1"/>
          </p:cNvSpPr>
          <p:nvPr>
            <p:ph type="sldNum" sz="quarter" idx="12"/>
          </p:nvPr>
        </p:nvSpPr>
        <p:spPr/>
        <p:txBody>
          <a:bodyPr/>
          <a:lstStyle/>
          <a:p>
            <a:pPr>
              <a:defRPr/>
            </a:pPr>
            <a:fld id="{4377837C-3A74-4D9C-B454-2AF0D956BB88}" type="slidenum">
              <a:rPr lang="en-US" smtClean="0"/>
              <a:pPr>
                <a:defRPr/>
              </a:pPr>
              <a:t>44</a:t>
            </a:fld>
            <a:endParaRPr lang="en-US"/>
          </a:p>
        </p:txBody>
      </p:sp>
    </p:spTree>
    <p:extLst>
      <p:ext uri="{BB962C8B-B14F-4D97-AF65-F5344CB8AC3E}">
        <p14:creationId xmlns:p14="http://schemas.microsoft.com/office/powerpoint/2010/main" val="40477788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5D8669-E818-8BFF-7B0C-37BE9FCB50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021803-AB2D-A769-0018-3B32CFF0D8D6}"/>
              </a:ext>
            </a:extLst>
          </p:cNvPr>
          <p:cNvSpPr>
            <a:spLocks noGrp="1"/>
          </p:cNvSpPr>
          <p:nvPr>
            <p:ph type="title"/>
          </p:nvPr>
        </p:nvSpPr>
        <p:spPr/>
        <p:txBody>
          <a:bodyPr/>
          <a:lstStyle/>
          <a:p>
            <a:r>
              <a:rPr lang="en-US" b="1" dirty="0"/>
              <a:t>Project Timeline</a:t>
            </a:r>
          </a:p>
        </p:txBody>
      </p:sp>
      <p:sp>
        <p:nvSpPr>
          <p:cNvPr id="3" name="Content Placeholder 2">
            <a:extLst>
              <a:ext uri="{FF2B5EF4-FFF2-40B4-BE49-F238E27FC236}">
                <a16:creationId xmlns:a16="http://schemas.microsoft.com/office/drawing/2014/main" id="{22EDBE5A-FC14-A70A-C5EA-DE0D3C36E376}"/>
              </a:ext>
            </a:extLst>
          </p:cNvPr>
          <p:cNvSpPr>
            <a:spLocks noGrp="1"/>
          </p:cNvSpPr>
          <p:nvPr>
            <p:ph idx="1"/>
          </p:nvPr>
        </p:nvSpPr>
        <p:spPr/>
        <p:txBody>
          <a:bodyPr/>
          <a:lstStyle/>
          <a:p>
            <a:pPr>
              <a:spcBef>
                <a:spcPts val="0"/>
              </a:spcBef>
            </a:pPr>
            <a:r>
              <a:rPr lang="en-US" sz="2800" dirty="0">
                <a:effectLst/>
                <a:latin typeface="Arial" panose="020B0604020202020204" pitchFamily="34" charset="0"/>
                <a:ea typeface="Arial" panose="020B0604020202020204" pitchFamily="34" charset="0"/>
              </a:rPr>
              <a:t>The timeline may be provided as a Microsoft Word, Excel, or PDF file. </a:t>
            </a:r>
          </a:p>
          <a:p>
            <a:pPr>
              <a:spcBef>
                <a:spcPts val="0"/>
              </a:spcBef>
            </a:pPr>
            <a:r>
              <a:rPr lang="en-US" sz="2800" dirty="0">
                <a:effectLst/>
                <a:latin typeface="Arial" panose="020B0604020202020204" pitchFamily="34" charset="0"/>
                <a:ea typeface="Arial" panose="020B0604020202020204" pitchFamily="34" charset="0"/>
              </a:rPr>
              <a:t>The timeline should thoroughly and convincingly:</a:t>
            </a:r>
          </a:p>
          <a:p>
            <a:pPr lvl="1">
              <a:spcBef>
                <a:spcPts val="0"/>
              </a:spcBef>
              <a:spcAft>
                <a:spcPts val="0"/>
              </a:spcAft>
            </a:pPr>
            <a:r>
              <a:rPr lang="en-US" sz="2400" dirty="0">
                <a:effectLst/>
                <a:latin typeface="Arial" panose="020B0604020202020204" pitchFamily="34" charset="0"/>
                <a:ea typeface="Arial" panose="020B0604020202020204" pitchFamily="34" charset="0"/>
              </a:rPr>
              <a:t>Illustrate the sequence of events and activities of the project.</a:t>
            </a:r>
          </a:p>
          <a:p>
            <a:pPr lvl="1">
              <a:spcBef>
                <a:spcPts val="0"/>
              </a:spcBef>
              <a:spcAft>
                <a:spcPts val="0"/>
              </a:spcAft>
            </a:pPr>
            <a:r>
              <a:rPr lang="en-US" sz="2400" dirty="0">
                <a:effectLst/>
                <a:latin typeface="Arial" panose="020B0604020202020204" pitchFamily="34" charset="0"/>
                <a:ea typeface="Arial" panose="020B0604020202020204" pitchFamily="34" charset="0"/>
              </a:rPr>
              <a:t>Include the person or organization responsible for each activity. </a:t>
            </a:r>
          </a:p>
          <a:p>
            <a:pPr lvl="1">
              <a:spcBef>
                <a:spcPts val="0"/>
              </a:spcBef>
              <a:spcAft>
                <a:spcPts val="0"/>
              </a:spcAft>
            </a:pPr>
            <a:r>
              <a:rPr lang="en-US" sz="2400" dirty="0">
                <a:effectLst/>
                <a:latin typeface="Arial" panose="020B0604020202020204" pitchFamily="34" charset="0"/>
                <a:ea typeface="Arial" panose="020B0604020202020204" pitchFamily="34" charset="0"/>
              </a:rPr>
              <a:t>Include the expected goal of the activity. </a:t>
            </a:r>
          </a:p>
          <a:p>
            <a:pPr lvl="1">
              <a:spcBef>
                <a:spcPts val="0"/>
              </a:spcBef>
            </a:pPr>
            <a:r>
              <a:rPr lang="en-US" sz="2400" dirty="0">
                <a:ea typeface="Arial" panose="020B0604020202020204" pitchFamily="34" charset="0"/>
              </a:rPr>
              <a:t>Include how the effectiveness of the activity will be measured.</a:t>
            </a:r>
            <a:endParaRPr lang="en-US" sz="2400" dirty="0">
              <a:effectLst/>
              <a:latin typeface="Arial" panose="020B0604020202020204" pitchFamily="34" charset="0"/>
              <a:ea typeface="Arial" panose="020B0604020202020204" pitchFamily="34" charset="0"/>
            </a:endParaRPr>
          </a:p>
        </p:txBody>
      </p:sp>
      <p:sp>
        <p:nvSpPr>
          <p:cNvPr id="4" name="Slide Number Placeholder 3">
            <a:extLst>
              <a:ext uri="{FF2B5EF4-FFF2-40B4-BE49-F238E27FC236}">
                <a16:creationId xmlns:a16="http://schemas.microsoft.com/office/drawing/2014/main" id="{E3F3FE01-EDAA-3F6B-4EC5-426602DF78DA}"/>
              </a:ext>
            </a:extLst>
          </p:cNvPr>
          <p:cNvSpPr>
            <a:spLocks noGrp="1"/>
          </p:cNvSpPr>
          <p:nvPr>
            <p:ph type="sldNum" sz="quarter" idx="12"/>
          </p:nvPr>
        </p:nvSpPr>
        <p:spPr/>
        <p:txBody>
          <a:bodyPr/>
          <a:lstStyle/>
          <a:p>
            <a:pPr>
              <a:defRPr/>
            </a:pPr>
            <a:fld id="{4377837C-3A74-4D9C-B454-2AF0D956BB88}" type="slidenum">
              <a:rPr lang="en-US" smtClean="0"/>
              <a:pPr>
                <a:defRPr/>
              </a:pPr>
              <a:t>45</a:t>
            </a:fld>
            <a:endParaRPr lang="en-US"/>
          </a:p>
        </p:txBody>
      </p:sp>
    </p:spTree>
    <p:extLst>
      <p:ext uri="{BB962C8B-B14F-4D97-AF65-F5344CB8AC3E}">
        <p14:creationId xmlns:p14="http://schemas.microsoft.com/office/powerpoint/2010/main" val="37387360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US" altLang="en-US" b="1"/>
              <a:t>Budget Overview</a:t>
            </a:r>
          </a:p>
        </p:txBody>
      </p:sp>
      <p:sp>
        <p:nvSpPr>
          <p:cNvPr id="3" name="Content Placeholder 2"/>
          <p:cNvSpPr>
            <a:spLocks noGrp="1"/>
          </p:cNvSpPr>
          <p:nvPr>
            <p:ph idx="1"/>
          </p:nvPr>
        </p:nvSpPr>
        <p:spPr/>
        <p:txBody>
          <a:bodyPr rtlCol="0">
            <a:noAutofit/>
          </a:bodyPr>
          <a:lstStyle/>
          <a:p>
            <a:pPr marL="336550" indent="-336550" eaLnBrk="1" fontAlgn="auto" hangingPunct="1">
              <a:lnSpc>
                <a:spcPct val="100000"/>
              </a:lnSpc>
              <a:spcBef>
                <a:spcPts val="0"/>
              </a:spcBef>
              <a:defRPr/>
            </a:pPr>
            <a:r>
              <a:rPr lang="en-US" sz="2800" dirty="0"/>
              <a:t>Covers the entire grant period (May 1, 2025–June 30, 2027).</a:t>
            </a:r>
          </a:p>
          <a:p>
            <a:pPr marL="336550" indent="-336550" eaLnBrk="1" fontAlgn="auto" hangingPunct="1">
              <a:lnSpc>
                <a:spcPct val="100000"/>
              </a:lnSpc>
              <a:spcBef>
                <a:spcPts val="0"/>
              </a:spcBef>
              <a:defRPr/>
            </a:pPr>
            <a:r>
              <a:rPr lang="en-US" sz="2800" dirty="0"/>
              <a:t>Includes six tabs: </a:t>
            </a:r>
            <a:endParaRPr lang="en-US" sz="2800" dirty="0">
              <a:cs typeface="Arial"/>
            </a:endParaRPr>
          </a:p>
          <a:p>
            <a:pPr marL="793750" lvl="1" indent="-336550" eaLnBrk="1" fontAlgn="auto" hangingPunct="1">
              <a:lnSpc>
                <a:spcPct val="100000"/>
              </a:lnSpc>
              <a:spcBef>
                <a:spcPts val="0"/>
              </a:spcBef>
              <a:spcAft>
                <a:spcPts val="0"/>
              </a:spcAft>
              <a:defRPr/>
            </a:pPr>
            <a:r>
              <a:rPr lang="en-US" sz="2400" dirty="0"/>
              <a:t>One tab for applicant information</a:t>
            </a:r>
            <a:endParaRPr lang="en-US" sz="2400" dirty="0">
              <a:cs typeface="Arial"/>
            </a:endParaRPr>
          </a:p>
          <a:p>
            <a:pPr marL="793750" lvl="1" indent="-336550" eaLnBrk="1" fontAlgn="auto" hangingPunct="1">
              <a:lnSpc>
                <a:spcPct val="100000"/>
              </a:lnSpc>
              <a:spcBef>
                <a:spcPts val="0"/>
              </a:spcBef>
              <a:spcAft>
                <a:spcPts val="0"/>
              </a:spcAft>
              <a:defRPr/>
            </a:pPr>
            <a:r>
              <a:rPr lang="en-US" sz="2400" dirty="0"/>
              <a:t>One tab for the budget summary </a:t>
            </a:r>
            <a:endParaRPr lang="en-US" sz="2400" dirty="0">
              <a:cs typeface="Arial"/>
            </a:endParaRPr>
          </a:p>
          <a:p>
            <a:pPr marL="793750" lvl="1" indent="-336550" eaLnBrk="1" fontAlgn="auto" hangingPunct="1">
              <a:lnSpc>
                <a:spcPct val="100000"/>
              </a:lnSpc>
              <a:spcBef>
                <a:spcPts val="0"/>
              </a:spcBef>
              <a:spcAft>
                <a:spcPts val="0"/>
              </a:spcAft>
              <a:defRPr/>
            </a:pPr>
            <a:r>
              <a:rPr lang="en-US" sz="2400" dirty="0"/>
              <a:t>Three tabs for the budget narratives (one for each grant year)</a:t>
            </a:r>
          </a:p>
          <a:p>
            <a:pPr marL="793750" lvl="1" indent="-336550" eaLnBrk="1" fontAlgn="auto" hangingPunct="1">
              <a:lnSpc>
                <a:spcPct val="100000"/>
              </a:lnSpc>
              <a:spcBef>
                <a:spcPts val="0"/>
              </a:spcBef>
              <a:defRPr/>
            </a:pPr>
            <a:r>
              <a:rPr lang="en-US" sz="2400" dirty="0">
                <a:cs typeface="Arial"/>
              </a:rPr>
              <a:t>One tab for form approval (for CDE use only)</a:t>
            </a:r>
          </a:p>
          <a:p>
            <a:pPr marL="336550" indent="-336550" eaLnBrk="1" fontAlgn="auto" hangingPunct="1">
              <a:spcBef>
                <a:spcPts val="0"/>
              </a:spcBef>
              <a:defRPr/>
            </a:pPr>
            <a:r>
              <a:rPr lang="en-US" sz="2800" dirty="0">
                <a:cs typeface="Arial"/>
              </a:rPr>
              <a:t>Submit as an Excel file attachment.</a:t>
            </a:r>
          </a:p>
          <a:p>
            <a:pPr marL="336550" indent="-336550" eaLnBrk="1" fontAlgn="auto" hangingPunct="1">
              <a:spcBef>
                <a:spcPts val="0"/>
              </a:spcBef>
              <a:defRPr/>
            </a:pPr>
            <a:r>
              <a:rPr lang="en-US" sz="2800" dirty="0"/>
              <a:t>Will be reviewed and scored.</a:t>
            </a:r>
          </a:p>
        </p:txBody>
      </p:sp>
      <p:sp>
        <p:nvSpPr>
          <p:cNvPr id="5" name="Slide Number Placeholder 4"/>
          <p:cNvSpPr>
            <a:spLocks noGrp="1"/>
          </p:cNvSpPr>
          <p:nvPr>
            <p:ph type="sldNum" sz="quarter" idx="12"/>
          </p:nvPr>
        </p:nvSpPr>
        <p:spPr/>
        <p:txBody>
          <a:bodyPr/>
          <a:lstStyle/>
          <a:p>
            <a:pPr>
              <a:defRPr/>
            </a:pPr>
            <a:fld id="{9824793E-939E-491F-A0D9-5092F75CBBED}" type="slidenum">
              <a:rPr lang="en-US"/>
              <a:pPr>
                <a:defRPr/>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altLang="en-US" sz="4000" b="1" dirty="0"/>
              <a:t>Completing the Application </a:t>
            </a:r>
            <a:br>
              <a:rPr lang="en-US" altLang="en-US" sz="4000" b="1" dirty="0"/>
            </a:br>
            <a:r>
              <a:rPr lang="en-US" altLang="en-US" sz="4000" b="1" dirty="0"/>
              <a:t>Budget (1)</a:t>
            </a:r>
          </a:p>
        </p:txBody>
      </p:sp>
      <p:sp>
        <p:nvSpPr>
          <p:cNvPr id="50179" name="Content Placeholder 2"/>
          <p:cNvSpPr>
            <a:spLocks noGrp="1"/>
          </p:cNvSpPr>
          <p:nvPr>
            <p:ph idx="1"/>
          </p:nvPr>
        </p:nvSpPr>
        <p:spPr/>
        <p:txBody>
          <a:bodyPr/>
          <a:lstStyle/>
          <a:p>
            <a:pPr>
              <a:spcBef>
                <a:spcPts val="0"/>
              </a:spcBef>
            </a:pPr>
            <a:r>
              <a:rPr lang="en-US" sz="2400" dirty="0">
                <a:effectLst/>
                <a:latin typeface="Arial" panose="020B0604020202020204" pitchFamily="34" charset="0"/>
                <a:ea typeface="Arial" panose="020B0604020202020204" pitchFamily="34" charset="0"/>
              </a:rPr>
              <a:t>The applicant must provide a thorough and detailed justification for each identified cost associated with implementing the proposed goals and activities, including why the costs are reasonable and necessary to support the proposal’s goals and activities. </a:t>
            </a:r>
          </a:p>
          <a:p>
            <a:pPr>
              <a:spcBef>
                <a:spcPts val="0"/>
              </a:spcBef>
            </a:pPr>
            <a:r>
              <a:rPr lang="en-US" sz="2400" dirty="0">
                <a:effectLst/>
                <a:latin typeface="Arial" panose="020B0604020202020204" pitchFamily="34" charset="0"/>
                <a:ea typeface="Arial" panose="020B0604020202020204" pitchFamily="34" charset="0"/>
              </a:rPr>
              <a:t>Please note that although the grant period ends on June 30, 2027, LEAs may expend all California Serves Grant Program funds early. </a:t>
            </a:r>
          </a:p>
          <a:p>
            <a:pPr>
              <a:spcBef>
                <a:spcPts val="0"/>
              </a:spcBef>
            </a:pPr>
            <a:r>
              <a:rPr lang="en-US" sz="2400" dirty="0">
                <a:effectLst/>
                <a:latin typeface="Arial" panose="020B0604020202020204" pitchFamily="34" charset="0"/>
                <a:ea typeface="Arial" panose="020B0604020202020204" pitchFamily="34" charset="0"/>
              </a:rPr>
              <a:t>Complete only the sections of the budget forms necessary to align with the project’s timeline. </a:t>
            </a:r>
          </a:p>
        </p:txBody>
      </p:sp>
      <p:sp>
        <p:nvSpPr>
          <p:cNvPr id="5" name="Slide Number Placeholder 4"/>
          <p:cNvSpPr>
            <a:spLocks noGrp="1"/>
          </p:cNvSpPr>
          <p:nvPr>
            <p:ph type="sldNum" sz="quarter" idx="12"/>
          </p:nvPr>
        </p:nvSpPr>
        <p:spPr/>
        <p:txBody>
          <a:bodyPr/>
          <a:lstStyle/>
          <a:p>
            <a:pPr>
              <a:defRPr/>
            </a:pPr>
            <a:fld id="{02DA3348-DD46-4764-8EF2-B939ACE6FD21}" type="slidenum">
              <a:rPr lang="en-US"/>
              <a:pPr>
                <a:defRPr/>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altLang="en-US" sz="4000" b="1" dirty="0"/>
              <a:t>Completing the Application </a:t>
            </a:r>
            <a:br>
              <a:rPr lang="en-US" altLang="en-US" sz="4000" b="1" dirty="0"/>
            </a:br>
            <a:r>
              <a:rPr lang="en-US" altLang="en-US" sz="4000" b="1" dirty="0"/>
              <a:t>Budget (2)</a:t>
            </a:r>
          </a:p>
        </p:txBody>
      </p:sp>
      <p:sp>
        <p:nvSpPr>
          <p:cNvPr id="50179" name="Content Placeholder 2"/>
          <p:cNvSpPr>
            <a:spLocks noGrp="1"/>
          </p:cNvSpPr>
          <p:nvPr>
            <p:ph idx="1"/>
          </p:nvPr>
        </p:nvSpPr>
        <p:spPr/>
        <p:txBody>
          <a:bodyPr/>
          <a:lstStyle/>
          <a:p>
            <a:pPr>
              <a:spcBef>
                <a:spcPts val="0"/>
              </a:spcBef>
            </a:pPr>
            <a:r>
              <a:rPr lang="en-US" sz="2800">
                <a:effectLst/>
                <a:latin typeface="Arial" panose="020B0604020202020204" pitchFamily="34" charset="0"/>
                <a:ea typeface="Arial" panose="020B0604020202020204" pitchFamily="34" charset="0"/>
              </a:rPr>
              <a:t>Provide expenditure amounts for the following areas:</a:t>
            </a:r>
          </a:p>
          <a:p>
            <a:pPr lvl="1">
              <a:spcBef>
                <a:spcPts val="0"/>
              </a:spcBef>
            </a:pPr>
            <a:r>
              <a:rPr lang="en-US" sz="2400">
                <a:effectLst/>
                <a:latin typeface="Arial" panose="020B0604020202020204" pitchFamily="34" charset="0"/>
                <a:ea typeface="Arial" panose="020B0604020202020204" pitchFamily="34" charset="0"/>
              </a:rPr>
              <a:t>Internal staff compensation</a:t>
            </a:r>
          </a:p>
          <a:p>
            <a:pPr lvl="1">
              <a:spcBef>
                <a:spcPts val="0"/>
              </a:spcBef>
            </a:pPr>
            <a:r>
              <a:rPr lang="en-US" sz="2400">
                <a:effectLst/>
                <a:latin typeface="Arial" panose="020B0604020202020204" pitchFamily="34" charset="0"/>
                <a:ea typeface="Arial" panose="020B0604020202020204" pitchFamily="34" charset="0"/>
              </a:rPr>
              <a:t>Compensation for educators’ or substitute costs associated with participation at professional learning events</a:t>
            </a:r>
          </a:p>
          <a:p>
            <a:pPr lvl="1">
              <a:spcBef>
                <a:spcPts val="0"/>
              </a:spcBef>
            </a:pPr>
            <a:r>
              <a:rPr lang="en-US" sz="2400">
                <a:effectLst/>
                <a:latin typeface="Arial" panose="020B0604020202020204" pitchFamily="34" charset="0"/>
                <a:ea typeface="Arial" panose="020B0604020202020204" pitchFamily="34" charset="0"/>
              </a:rPr>
              <a:t>Supplies required to support LEAs and grant participants</a:t>
            </a:r>
          </a:p>
          <a:p>
            <a:pPr lvl="1">
              <a:spcBef>
                <a:spcPts val="0"/>
              </a:spcBef>
            </a:pPr>
            <a:r>
              <a:rPr lang="en-US" sz="2400">
                <a:effectLst/>
                <a:latin typeface="Arial" panose="020B0604020202020204" pitchFamily="34" charset="0"/>
                <a:ea typeface="Arial" panose="020B0604020202020204" pitchFamily="34" charset="0"/>
              </a:rPr>
              <a:t>Services provided by the applicant and external entities</a:t>
            </a:r>
          </a:p>
          <a:p>
            <a:pPr lvl="1">
              <a:spcBef>
                <a:spcPts val="0"/>
              </a:spcBef>
            </a:pPr>
            <a:r>
              <a:rPr lang="en-US" sz="2400">
                <a:effectLst/>
                <a:latin typeface="Arial" panose="020B0604020202020204" pitchFamily="34" charset="0"/>
                <a:ea typeface="Arial" panose="020B0604020202020204" pitchFamily="34" charset="0"/>
              </a:rPr>
              <a:t>Any travel and/or communication expenses </a:t>
            </a:r>
          </a:p>
          <a:p>
            <a:pPr lvl="1">
              <a:spcBef>
                <a:spcPts val="0"/>
              </a:spcBef>
            </a:pPr>
            <a:r>
              <a:rPr lang="en-US" sz="2400">
                <a:effectLst/>
                <a:latin typeface="Arial" panose="020B0604020202020204" pitchFamily="34" charset="0"/>
                <a:ea typeface="Arial" panose="020B0604020202020204" pitchFamily="34" charset="0"/>
              </a:rPr>
              <a:t>Indirect charges</a:t>
            </a:r>
          </a:p>
        </p:txBody>
      </p:sp>
      <p:sp>
        <p:nvSpPr>
          <p:cNvPr id="5" name="Slide Number Placeholder 4"/>
          <p:cNvSpPr>
            <a:spLocks noGrp="1"/>
          </p:cNvSpPr>
          <p:nvPr>
            <p:ph type="sldNum" sz="quarter" idx="12"/>
          </p:nvPr>
        </p:nvSpPr>
        <p:spPr/>
        <p:txBody>
          <a:bodyPr/>
          <a:lstStyle/>
          <a:p>
            <a:pPr>
              <a:defRPr/>
            </a:pPr>
            <a:fld id="{02DA3348-DD46-4764-8EF2-B939ACE6FD21}" type="slidenum">
              <a:rPr lang="en-US"/>
              <a:pPr>
                <a:defRPr/>
              </a:pPr>
              <a:t>48</a:t>
            </a:fld>
            <a:endParaRPr lang="en-US"/>
          </a:p>
        </p:txBody>
      </p:sp>
    </p:spTree>
    <p:extLst>
      <p:ext uri="{BB962C8B-B14F-4D97-AF65-F5344CB8AC3E}">
        <p14:creationId xmlns:p14="http://schemas.microsoft.com/office/powerpoint/2010/main" val="34654548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altLang="en-US" sz="4000" b="1" dirty="0"/>
              <a:t>Completing the Application </a:t>
            </a:r>
            <a:br>
              <a:rPr lang="en-US" altLang="en-US" sz="4000" b="1" dirty="0"/>
            </a:br>
            <a:r>
              <a:rPr lang="en-US" altLang="en-US" sz="4000" b="1" dirty="0"/>
              <a:t>Budget (3)</a:t>
            </a:r>
          </a:p>
        </p:txBody>
      </p:sp>
      <p:sp>
        <p:nvSpPr>
          <p:cNvPr id="50179" name="Content Placeholder 2"/>
          <p:cNvSpPr>
            <a:spLocks noGrp="1"/>
          </p:cNvSpPr>
          <p:nvPr>
            <p:ph idx="1"/>
          </p:nvPr>
        </p:nvSpPr>
        <p:spPr/>
        <p:txBody>
          <a:bodyPr/>
          <a:lstStyle/>
          <a:p>
            <a:pPr>
              <a:spcBef>
                <a:spcPts val="0"/>
              </a:spcBef>
            </a:pPr>
            <a:r>
              <a:rPr lang="en-US" sz="2400" dirty="0">
                <a:effectLst/>
                <a:latin typeface="Arial" panose="020B0604020202020204" pitchFamily="34" charset="0"/>
                <a:ea typeface="Arial" panose="020B0604020202020204" pitchFamily="34" charset="0"/>
              </a:rPr>
              <a:t>The Proposed Budget must include a detailed budget narrative (description) for each line-item included in the grant period. </a:t>
            </a:r>
          </a:p>
          <a:p>
            <a:pPr>
              <a:spcBef>
                <a:spcPts val="0"/>
              </a:spcBef>
            </a:pPr>
            <a:r>
              <a:rPr lang="en-US" sz="2400" dirty="0">
                <a:effectLst/>
                <a:latin typeface="Arial" panose="020B0604020202020204" pitchFamily="34" charset="0"/>
                <a:ea typeface="Arial" panose="020B0604020202020204" pitchFamily="34" charset="0"/>
              </a:rPr>
              <a:t>The narrative should include how the proposed costs are necessary and reasonable in terms of grant activities, benefits to participants, and grant outcomes. </a:t>
            </a:r>
          </a:p>
          <a:p>
            <a:pPr>
              <a:spcBef>
                <a:spcPts val="0"/>
              </a:spcBef>
            </a:pPr>
            <a:r>
              <a:rPr lang="en-US" sz="2400" dirty="0">
                <a:effectLst/>
                <a:latin typeface="Arial" panose="020B0604020202020204" pitchFamily="34" charset="0"/>
                <a:ea typeface="Arial" panose="020B0604020202020204" pitchFamily="34" charset="0"/>
              </a:rPr>
              <a:t>Provide sufficient detail and a breakdown/calculation that justifies each line item. </a:t>
            </a:r>
          </a:p>
          <a:p>
            <a:pPr>
              <a:spcBef>
                <a:spcPts val="0"/>
              </a:spcBef>
            </a:pPr>
            <a:r>
              <a:rPr lang="en-US" sz="2400" dirty="0">
                <a:effectLst/>
                <a:latin typeface="Arial" panose="020B0604020202020204" pitchFamily="34" charset="0"/>
                <a:ea typeface="Arial" panose="020B0604020202020204" pitchFamily="34" charset="0"/>
              </a:rPr>
              <a:t>Group line items by the Object Code series and provide lines for Object Code totals. </a:t>
            </a:r>
          </a:p>
          <a:p>
            <a:pPr>
              <a:spcBef>
                <a:spcPts val="0"/>
              </a:spcBef>
            </a:pPr>
            <a:r>
              <a:rPr lang="en-US" sz="2400" dirty="0">
                <a:effectLst/>
                <a:latin typeface="Arial" panose="020B0604020202020204" pitchFamily="34" charset="0"/>
                <a:ea typeface="Arial" panose="020B0604020202020204" pitchFamily="34" charset="0"/>
              </a:rPr>
              <a:t>The Proposed Budget Summary should provide totals for each Object Code and should align with the Proposed Budget Narrative. </a:t>
            </a:r>
          </a:p>
        </p:txBody>
      </p:sp>
      <p:sp>
        <p:nvSpPr>
          <p:cNvPr id="5" name="Slide Number Placeholder 4"/>
          <p:cNvSpPr>
            <a:spLocks noGrp="1"/>
          </p:cNvSpPr>
          <p:nvPr>
            <p:ph type="sldNum" sz="quarter" idx="12"/>
          </p:nvPr>
        </p:nvSpPr>
        <p:spPr/>
        <p:txBody>
          <a:bodyPr/>
          <a:lstStyle/>
          <a:p>
            <a:pPr>
              <a:defRPr/>
            </a:pPr>
            <a:fld id="{02DA3348-DD46-4764-8EF2-B939ACE6FD21}" type="slidenum">
              <a:rPr lang="en-US"/>
              <a:pPr>
                <a:defRPr/>
              </a:pPr>
              <a:t>49</a:t>
            </a:fld>
            <a:endParaRPr lang="en-US"/>
          </a:p>
        </p:txBody>
      </p:sp>
    </p:spTree>
    <p:extLst>
      <p:ext uri="{BB962C8B-B14F-4D97-AF65-F5344CB8AC3E}">
        <p14:creationId xmlns:p14="http://schemas.microsoft.com/office/powerpoint/2010/main" val="3152080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A87C1-E7AA-73C0-66FB-D0CC3263E36F}"/>
              </a:ext>
            </a:extLst>
          </p:cNvPr>
          <p:cNvSpPr>
            <a:spLocks noGrp="1"/>
          </p:cNvSpPr>
          <p:nvPr>
            <p:ph type="title"/>
          </p:nvPr>
        </p:nvSpPr>
        <p:spPr/>
        <p:txBody>
          <a:bodyPr/>
          <a:lstStyle/>
          <a:p>
            <a:r>
              <a:rPr lang="en-US" sz="4000" dirty="0"/>
              <a:t>Program Funding (2)</a:t>
            </a:r>
          </a:p>
        </p:txBody>
      </p:sp>
      <p:sp>
        <p:nvSpPr>
          <p:cNvPr id="3" name="Content Placeholder 2">
            <a:extLst>
              <a:ext uri="{FF2B5EF4-FFF2-40B4-BE49-F238E27FC236}">
                <a16:creationId xmlns:a16="http://schemas.microsoft.com/office/drawing/2014/main" id="{50967782-9DAD-D685-DA33-A0ADB6E1B198}"/>
              </a:ext>
            </a:extLst>
          </p:cNvPr>
          <p:cNvSpPr>
            <a:spLocks noGrp="1"/>
          </p:cNvSpPr>
          <p:nvPr>
            <p:ph idx="1"/>
          </p:nvPr>
        </p:nvSpPr>
        <p:spPr/>
        <p:txBody>
          <a:bodyPr/>
          <a:lstStyle/>
          <a:p>
            <a:r>
              <a:rPr lang="en-US" sz="2800" kern="1200" dirty="0"/>
              <a:t>An LEA that applies for funds shall, at a minimum, demonstrate a need for service learning resources and training in support of offering the SSCE locally, and describe how the funds will be used. </a:t>
            </a:r>
          </a:p>
          <a:p>
            <a:r>
              <a:rPr lang="en-US" sz="2800" kern="1200" dirty="0"/>
              <a:t>The CDE will fund successful grant applications at the level requested if the program application is well-justified, the proposed activities are realistic and well-supported, and sufficient funding exists. If successful applications exceed the funds available, the CDE will apportion the grant funds at its discretion.</a:t>
            </a:r>
          </a:p>
        </p:txBody>
      </p:sp>
      <p:sp>
        <p:nvSpPr>
          <p:cNvPr id="4" name="Slide Number Placeholder 3">
            <a:extLst>
              <a:ext uri="{FF2B5EF4-FFF2-40B4-BE49-F238E27FC236}">
                <a16:creationId xmlns:a16="http://schemas.microsoft.com/office/drawing/2014/main" id="{EDED0A3A-2F8C-16C6-4B8B-802A5499333A}"/>
              </a:ext>
            </a:extLst>
          </p:cNvPr>
          <p:cNvSpPr>
            <a:spLocks noGrp="1"/>
          </p:cNvSpPr>
          <p:nvPr>
            <p:ph type="sldNum" sz="quarter" idx="12"/>
          </p:nvPr>
        </p:nvSpPr>
        <p:spPr/>
        <p:txBody>
          <a:bodyPr/>
          <a:lstStyle/>
          <a:p>
            <a:pPr>
              <a:defRPr/>
            </a:pPr>
            <a:fld id="{4377837C-3A74-4D9C-B454-2AF0D956BB88}" type="slidenum">
              <a:rPr lang="en-US" smtClean="0"/>
              <a:pPr>
                <a:defRPr/>
              </a:pPr>
              <a:t>5</a:t>
            </a:fld>
            <a:endParaRPr lang="en-US"/>
          </a:p>
        </p:txBody>
      </p:sp>
    </p:spTree>
    <p:extLst>
      <p:ext uri="{BB962C8B-B14F-4D97-AF65-F5344CB8AC3E}">
        <p14:creationId xmlns:p14="http://schemas.microsoft.com/office/powerpoint/2010/main" val="37411560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altLang="en-US" b="1"/>
              <a:t>Review Process</a:t>
            </a:r>
          </a:p>
        </p:txBody>
      </p:sp>
      <p:sp>
        <p:nvSpPr>
          <p:cNvPr id="3" name="Content Placeholder 2"/>
          <p:cNvSpPr>
            <a:spLocks noGrp="1"/>
          </p:cNvSpPr>
          <p:nvPr>
            <p:ph idx="1"/>
          </p:nvPr>
        </p:nvSpPr>
        <p:spPr/>
        <p:txBody>
          <a:bodyPr rtlCol="0">
            <a:noAutofit/>
          </a:bodyPr>
          <a:lstStyle/>
          <a:p>
            <a:pPr marL="336550" indent="-336550" eaLnBrk="1" fontAlgn="auto" hangingPunct="1">
              <a:lnSpc>
                <a:spcPct val="100000"/>
              </a:lnSpc>
              <a:spcBef>
                <a:spcPts val="0"/>
              </a:spcBef>
              <a:defRPr/>
            </a:pPr>
            <a:r>
              <a:rPr lang="en-US" sz="2800" dirty="0"/>
              <a:t>Only fully completed, eligible applications will be considered eligible for consideration and advance to the Reader Conference. </a:t>
            </a:r>
          </a:p>
          <a:p>
            <a:pPr marL="336550" indent="-336550" eaLnBrk="1" fontAlgn="auto" hangingPunct="1">
              <a:lnSpc>
                <a:spcPct val="100000"/>
              </a:lnSpc>
              <a:spcBef>
                <a:spcPts val="0"/>
              </a:spcBef>
              <a:defRPr/>
            </a:pPr>
            <a:r>
              <a:rPr lang="en-US" sz="2800" dirty="0"/>
              <a:t>A panel of readers selected for their expertise will read, review, and score each eligible application using a scoring rubric (see rubrics in the RFA). </a:t>
            </a:r>
          </a:p>
          <a:p>
            <a:pPr marL="336550" indent="-336550" eaLnBrk="1" fontAlgn="auto" hangingPunct="1">
              <a:lnSpc>
                <a:spcPct val="100000"/>
              </a:lnSpc>
              <a:spcBef>
                <a:spcPts val="0"/>
              </a:spcBef>
              <a:defRPr/>
            </a:pPr>
            <a:r>
              <a:rPr lang="en-US" sz="2800" dirty="0"/>
              <a:t>Although scores are important, they will not be the only factor considered when selecting awards.</a:t>
            </a:r>
          </a:p>
        </p:txBody>
      </p:sp>
      <p:sp>
        <p:nvSpPr>
          <p:cNvPr id="5" name="Slide Number Placeholder 4"/>
          <p:cNvSpPr>
            <a:spLocks noGrp="1"/>
          </p:cNvSpPr>
          <p:nvPr>
            <p:ph type="sldNum" sz="quarter" idx="12"/>
          </p:nvPr>
        </p:nvSpPr>
        <p:spPr/>
        <p:txBody>
          <a:bodyPr/>
          <a:lstStyle/>
          <a:p>
            <a:pPr>
              <a:defRPr/>
            </a:pPr>
            <a:fld id="{38308334-7C53-43A7-9BD5-1AEB6AACC434}" type="slidenum">
              <a:rPr lang="en-US"/>
              <a:pPr>
                <a:defRPr/>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descr="Application Timeline Table "/>
          <p:cNvSpPr>
            <a:spLocks noGrp="1"/>
          </p:cNvSpPr>
          <p:nvPr>
            <p:ph type="title"/>
          </p:nvPr>
        </p:nvSpPr>
        <p:spPr/>
        <p:txBody>
          <a:bodyPr/>
          <a:lstStyle/>
          <a:p>
            <a:pPr eaLnBrk="1" hangingPunct="1"/>
            <a:r>
              <a:rPr lang="en-US" altLang="en-US" b="1"/>
              <a:t>Application Timeline</a:t>
            </a:r>
          </a:p>
        </p:txBody>
      </p:sp>
      <p:graphicFrame>
        <p:nvGraphicFramePr>
          <p:cNvPr id="5" name="Content Placeholder 4" descr="This table lists the grant application activities and their due dates. "/>
          <p:cNvGraphicFramePr>
            <a:graphicFrameLocks noGrp="1"/>
          </p:cNvGraphicFramePr>
          <p:nvPr>
            <p:ph idx="1"/>
            <p:extLst>
              <p:ext uri="{D42A27DB-BD31-4B8C-83A1-F6EECF244321}">
                <p14:modId xmlns:p14="http://schemas.microsoft.com/office/powerpoint/2010/main" val="3728772801"/>
              </p:ext>
            </p:extLst>
          </p:nvPr>
        </p:nvGraphicFramePr>
        <p:xfrm>
          <a:off x="1393903" y="1344613"/>
          <a:ext cx="9601200" cy="4445733"/>
        </p:xfrm>
        <a:graphic>
          <a:graphicData uri="http://schemas.openxmlformats.org/drawingml/2006/table">
            <a:tbl>
              <a:tblPr firstRow="1"/>
              <a:tblGrid>
                <a:gridCol w="4259552">
                  <a:extLst>
                    <a:ext uri="{9D8B030D-6E8A-4147-A177-3AD203B41FA5}">
                      <a16:colId xmlns:a16="http://schemas.microsoft.com/office/drawing/2014/main" val="20000"/>
                    </a:ext>
                  </a:extLst>
                </a:gridCol>
                <a:gridCol w="5341648">
                  <a:extLst>
                    <a:ext uri="{9D8B030D-6E8A-4147-A177-3AD203B41FA5}">
                      <a16:colId xmlns:a16="http://schemas.microsoft.com/office/drawing/2014/main" val="20001"/>
                    </a:ext>
                  </a:extLst>
                </a:gridCol>
              </a:tblGrid>
              <a:tr h="404518">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a:ea typeface="Times New Roman" panose="02020603050405020304" pitchFamily="18" charset="0"/>
                          <a:cs typeface="Arial"/>
                        </a:rPr>
                        <a:t>Activity</a:t>
                      </a:r>
                      <a:endParaRPr kumimoji="0" lang="en-US" altLang="en-US" sz="2400" b="0" i="0" u="none" strike="noStrike" cap="none" normalizeH="0" baseline="0" dirty="0">
                        <a:ln>
                          <a:noFill/>
                        </a:ln>
                        <a:solidFill>
                          <a:schemeClr val="tx1"/>
                        </a:solidFill>
                        <a:effectLst/>
                        <a:latin typeface="Arial"/>
                        <a:ea typeface="Times New Roman" panose="02020603050405020304" pitchFamily="18" charset="0"/>
                        <a:cs typeface="Arial"/>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39A28"/>
                    </a:solid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a:ea typeface="Times New Roman" panose="02020603050405020304" pitchFamily="18" charset="0"/>
                          <a:cs typeface="Arial"/>
                        </a:rPr>
                        <a:t>Date</a:t>
                      </a:r>
                      <a:endParaRPr kumimoji="0" lang="en-US" altLang="en-US" sz="2400" b="0" i="0" u="none" strike="noStrike" cap="none" normalizeH="0" baseline="0" dirty="0">
                        <a:ln>
                          <a:noFill/>
                        </a:ln>
                        <a:solidFill>
                          <a:schemeClr val="tx1"/>
                        </a:solidFill>
                        <a:effectLst/>
                        <a:latin typeface="Arial"/>
                        <a:ea typeface="Times New Roman" panose="02020603050405020304" pitchFamily="18" charset="0"/>
                        <a:cs typeface="Arial"/>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39A28"/>
                    </a:solidFill>
                  </a:tcPr>
                </a:tc>
                <a:extLst>
                  <a:ext uri="{0D108BD9-81ED-4DB2-BD59-A6C34878D82A}">
                    <a16:rowId xmlns:a16="http://schemas.microsoft.com/office/drawing/2014/main" val="10000"/>
                  </a:ext>
                </a:extLst>
              </a:tr>
              <a:tr h="661939">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altLang="en-US" sz="2400" b="0" i="0" u="none" strike="noStrike" cap="none" normalizeH="0" baseline="0" dirty="0">
                          <a:ln>
                            <a:noFill/>
                          </a:ln>
                          <a:solidFill>
                            <a:schemeClr val="tx1"/>
                          </a:solidFill>
                          <a:effectLst/>
                          <a:latin typeface="Arial"/>
                          <a:cs typeface="Times New Roman"/>
                        </a:rPr>
                        <a:t>RFA Release </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rtl="0" eaLnBrk="1" fontAlgn="base" latinLnBrk="0" hangingPunct="1">
                        <a:lnSpc>
                          <a:spcPct val="100000"/>
                        </a:lnSpc>
                        <a:spcBef>
                          <a:spcPct val="0"/>
                        </a:spcBef>
                        <a:spcAft>
                          <a:spcPts val="1200"/>
                        </a:spcAft>
                        <a:buClrTx/>
                        <a:buSzTx/>
                        <a:buFontTx/>
                        <a:buNone/>
                      </a:pPr>
                      <a:r>
                        <a:rPr lang="en-US" altLang="en-US" sz="2400" b="0" i="0" u="none" strike="noStrike" cap="none" normalizeH="0" baseline="0" dirty="0">
                          <a:ln>
                            <a:noFill/>
                          </a:ln>
                          <a:solidFill>
                            <a:schemeClr val="tx1"/>
                          </a:solidFill>
                          <a:effectLst/>
                          <a:latin typeface="Arial"/>
                          <a:cs typeface="Times New Roman"/>
                        </a:rPr>
                        <a:t>Week of December 2</a:t>
                      </a:r>
                      <a:r>
                        <a:rPr kumimoji="0" lang="en-US" altLang="en-US" sz="2400" b="0" i="0" u="none" strike="noStrike" cap="none" normalizeH="0" baseline="0" dirty="0">
                          <a:ln>
                            <a:noFill/>
                          </a:ln>
                          <a:solidFill>
                            <a:schemeClr val="tx1"/>
                          </a:solidFill>
                          <a:effectLst/>
                          <a:latin typeface="Arial"/>
                          <a:cs typeface="Times New Roman"/>
                        </a:rPr>
                        <a:t>, </a:t>
                      </a:r>
                      <a:r>
                        <a:rPr lang="en-US" altLang="en-US" sz="2400" b="0" i="0" u="none" strike="noStrike" cap="none" normalizeH="0" baseline="0" dirty="0">
                          <a:ln>
                            <a:noFill/>
                          </a:ln>
                          <a:solidFill>
                            <a:schemeClr val="tx1"/>
                          </a:solidFill>
                          <a:effectLst/>
                          <a:latin typeface="Arial"/>
                          <a:cs typeface="Times New Roman"/>
                        </a:rPr>
                        <a:t>2024</a:t>
                      </a:r>
                      <a:endParaRPr kumimoji="0" lang="en-US" altLang="en-US" sz="2400" b="0" i="0" u="none" strike="noStrike" cap="none" normalizeH="0" baseline="0" dirty="0">
                        <a:ln>
                          <a:noFill/>
                        </a:ln>
                        <a:solidFill>
                          <a:schemeClr val="tx1"/>
                        </a:solidFill>
                        <a:effectLst/>
                        <a:latin typeface="Arial"/>
                        <a:cs typeface="Times New Roman"/>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61939">
                <a:tc>
                  <a:txBody>
                    <a:body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altLang="en-US" sz="2400" b="0" i="0" u="none" strike="noStrike" cap="none" normalizeH="0" baseline="0" dirty="0">
                          <a:ln>
                            <a:noFill/>
                          </a:ln>
                          <a:solidFill>
                            <a:schemeClr val="tx1"/>
                          </a:solidFill>
                          <a:effectLst/>
                          <a:latin typeface="Arial"/>
                          <a:cs typeface="Times New Roman"/>
                        </a:rPr>
                        <a:t>Notice of Intent to Apply</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rtl="0" eaLnBrk="1" fontAlgn="base" latinLnBrk="0" hangingPunct="1">
                        <a:lnSpc>
                          <a:spcPct val="100000"/>
                        </a:lnSpc>
                        <a:spcBef>
                          <a:spcPct val="0"/>
                        </a:spcBef>
                        <a:spcAft>
                          <a:spcPts val="1200"/>
                        </a:spcAft>
                        <a:buClrTx/>
                        <a:buSzTx/>
                        <a:buFontTx/>
                        <a:buNone/>
                      </a:pPr>
                      <a:r>
                        <a:rPr kumimoji="0" lang="en-US" altLang="en-US" sz="2400" b="0" i="0" u="none" strike="noStrike" cap="none" normalizeH="0" baseline="0" dirty="0">
                          <a:ln>
                            <a:noFill/>
                          </a:ln>
                          <a:solidFill>
                            <a:schemeClr val="tx1"/>
                          </a:solidFill>
                          <a:effectLst/>
                          <a:latin typeface="Arial"/>
                          <a:cs typeface="Times New Roman"/>
                        </a:rPr>
                        <a:t>January 9, 2025, by 4 p.m.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07916887"/>
                  </a:ext>
                </a:extLst>
              </a:tr>
              <a:tr h="661939">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altLang="en-US" sz="2400" b="0" i="0" u="none" strike="noStrike" cap="none" normalizeH="0" baseline="0" dirty="0">
                          <a:ln>
                            <a:noFill/>
                          </a:ln>
                          <a:solidFill>
                            <a:schemeClr val="tx1"/>
                          </a:solidFill>
                          <a:effectLst/>
                          <a:latin typeface="Arial"/>
                          <a:ea typeface="Times New Roman" panose="02020603050405020304" pitchFamily="18" charset="0"/>
                          <a:cs typeface="Arial"/>
                        </a:rPr>
                        <a:t>Application due to the CDE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rtl="0" eaLnBrk="1" fontAlgn="base" latinLnBrk="0" hangingPunct="1">
                        <a:lnSpc>
                          <a:spcPct val="100000"/>
                        </a:lnSpc>
                        <a:spcBef>
                          <a:spcPct val="0"/>
                        </a:spcBef>
                        <a:spcAft>
                          <a:spcPts val="1200"/>
                        </a:spcAft>
                        <a:buClrTx/>
                        <a:buSzTx/>
                        <a:buFontTx/>
                        <a:buNone/>
                      </a:pPr>
                      <a:r>
                        <a:rPr lang="en-US" altLang="en-US" sz="2400" b="0" i="0" u="none" strike="noStrike" cap="none" normalizeH="0" baseline="0" dirty="0">
                          <a:ln>
                            <a:noFill/>
                          </a:ln>
                          <a:solidFill>
                            <a:schemeClr val="tx1"/>
                          </a:solidFill>
                          <a:effectLst/>
                          <a:latin typeface="Arial"/>
                          <a:ea typeface="Calibri" panose="020F0502020204030204" pitchFamily="34" charset="0"/>
                          <a:cs typeface="Arial"/>
                        </a:rPr>
                        <a:t>January 27</a:t>
                      </a:r>
                      <a:r>
                        <a:rPr kumimoji="0" lang="en-US" altLang="en-US" sz="2400" b="0" i="0" u="none" strike="noStrike" cap="none" normalizeH="0" baseline="0" dirty="0">
                          <a:ln>
                            <a:noFill/>
                          </a:ln>
                          <a:solidFill>
                            <a:schemeClr val="tx1"/>
                          </a:solidFill>
                          <a:effectLst/>
                          <a:latin typeface="Arial"/>
                          <a:ea typeface="Calibri" panose="020F0502020204030204" pitchFamily="34" charset="0"/>
                          <a:cs typeface="Arial"/>
                        </a:rPr>
                        <a:t>, </a:t>
                      </a:r>
                      <a:r>
                        <a:rPr lang="en-US" altLang="en-US" sz="2400" b="0" i="0" u="none" strike="noStrike" cap="none" normalizeH="0" baseline="0" dirty="0">
                          <a:ln>
                            <a:noFill/>
                          </a:ln>
                          <a:solidFill>
                            <a:schemeClr val="tx1"/>
                          </a:solidFill>
                          <a:effectLst/>
                          <a:latin typeface="Arial"/>
                          <a:ea typeface="Calibri" panose="020F0502020204030204" pitchFamily="34" charset="0"/>
                          <a:cs typeface="Arial"/>
                        </a:rPr>
                        <a:t>2025</a:t>
                      </a:r>
                      <a:r>
                        <a:rPr kumimoji="0" lang="en-US" altLang="en-US" sz="2400" b="0" i="0" u="none" strike="noStrike" cap="none" normalizeH="0" baseline="0" dirty="0">
                          <a:ln>
                            <a:noFill/>
                          </a:ln>
                          <a:solidFill>
                            <a:schemeClr val="tx1"/>
                          </a:solidFill>
                          <a:effectLst/>
                          <a:latin typeface="Arial"/>
                          <a:ea typeface="Calibri" panose="020F0502020204030204" pitchFamily="34" charset="0"/>
                          <a:cs typeface="Arial"/>
                        </a:rPr>
                        <a:t>, by 4 p.m. </a:t>
                      </a:r>
                      <a:endParaRPr kumimoji="0" lang="en-US" altLang="en-US" sz="2400" b="0" i="0" u="none" strike="noStrike" cap="none" normalizeH="0" baseline="0" dirty="0">
                        <a:ln>
                          <a:noFill/>
                        </a:ln>
                        <a:solidFill>
                          <a:schemeClr val="tx1"/>
                        </a:solidFill>
                        <a:effectLst/>
                        <a:latin typeface="Arial"/>
                        <a:cs typeface="Arial"/>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61939">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altLang="en-US" sz="2400" b="0" i="0" u="none" strike="noStrike" cap="none" normalizeH="0" baseline="0" dirty="0">
                          <a:ln>
                            <a:noFill/>
                          </a:ln>
                          <a:solidFill>
                            <a:schemeClr val="tx1"/>
                          </a:solidFill>
                          <a:effectLst/>
                          <a:latin typeface="Arial"/>
                          <a:ea typeface="Times New Roman" panose="02020603050405020304" pitchFamily="18" charset="0"/>
                          <a:cs typeface="Arial"/>
                        </a:rPr>
                        <a:t>Intent to Award posted</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rtl="0" eaLnBrk="1" fontAlgn="base" latinLnBrk="0" hangingPunct="1">
                        <a:lnSpc>
                          <a:spcPct val="100000"/>
                        </a:lnSpc>
                        <a:spcBef>
                          <a:spcPct val="0"/>
                        </a:spcBef>
                        <a:spcAft>
                          <a:spcPts val="1200"/>
                        </a:spcAft>
                        <a:buClrTx/>
                        <a:buSzTx/>
                        <a:buFontTx/>
                        <a:buNone/>
                      </a:pPr>
                      <a:r>
                        <a:rPr lang="en-US" altLang="en-US" sz="2400" b="0" i="0" u="none" strike="noStrike" cap="none" normalizeH="0" baseline="0" dirty="0">
                          <a:ln>
                            <a:noFill/>
                          </a:ln>
                          <a:solidFill>
                            <a:schemeClr val="tx1"/>
                          </a:solidFill>
                          <a:effectLst/>
                          <a:latin typeface="Arial"/>
                          <a:ea typeface="Calibri" panose="020F0502020204030204" pitchFamily="34" charset="0"/>
                          <a:cs typeface="Arial"/>
                        </a:rPr>
                        <a:t>Week of March 10</a:t>
                      </a:r>
                      <a:r>
                        <a:rPr kumimoji="0" lang="en-US" altLang="en-US" sz="2400" b="0" i="0" u="none" strike="noStrike" cap="none" normalizeH="0" baseline="0" dirty="0">
                          <a:ln>
                            <a:noFill/>
                          </a:ln>
                          <a:solidFill>
                            <a:schemeClr val="tx1"/>
                          </a:solidFill>
                          <a:effectLst/>
                          <a:latin typeface="Arial"/>
                          <a:ea typeface="Calibri" panose="020F0502020204030204" pitchFamily="34" charset="0"/>
                          <a:cs typeface="Arial"/>
                        </a:rPr>
                        <a:t>, </a:t>
                      </a:r>
                      <a:r>
                        <a:rPr lang="en-US" altLang="en-US" sz="2400" b="0" i="0" u="none" strike="noStrike" cap="none" normalizeH="0" baseline="0" dirty="0">
                          <a:ln>
                            <a:noFill/>
                          </a:ln>
                          <a:solidFill>
                            <a:schemeClr val="tx1"/>
                          </a:solidFill>
                          <a:effectLst/>
                          <a:latin typeface="Arial"/>
                          <a:ea typeface="Calibri" panose="020F0502020204030204" pitchFamily="34" charset="0"/>
                          <a:cs typeface="Arial"/>
                        </a:rPr>
                        <a:t>2025</a:t>
                      </a:r>
                      <a:endParaRPr kumimoji="0" lang="en-US" altLang="en-US" sz="2400" b="0" i="0" u="none" strike="noStrike" cap="none" normalizeH="0" baseline="0" dirty="0">
                        <a:ln>
                          <a:noFill/>
                        </a:ln>
                        <a:solidFill>
                          <a:schemeClr val="tx1"/>
                        </a:solidFill>
                        <a:effectLst/>
                        <a:latin typeface="Arial"/>
                        <a:cs typeface="Arial"/>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10971">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altLang="en-US" sz="2400" b="0" i="0" u="none" strike="noStrike" cap="none" normalizeH="0" baseline="0" dirty="0">
                          <a:ln>
                            <a:noFill/>
                          </a:ln>
                          <a:solidFill>
                            <a:schemeClr val="tx1"/>
                          </a:solidFill>
                          <a:effectLst/>
                          <a:latin typeface="Arial"/>
                          <a:ea typeface="Times New Roman" panose="02020603050405020304" pitchFamily="18" charset="0"/>
                          <a:cs typeface="Arial"/>
                        </a:rPr>
                        <a:t>Last day for Appeals to be received by the CDE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rtl="0" eaLnBrk="1" fontAlgn="base" latinLnBrk="0" hangingPunct="1">
                        <a:lnSpc>
                          <a:spcPct val="100000"/>
                        </a:lnSpc>
                        <a:spcBef>
                          <a:spcPct val="0"/>
                        </a:spcBef>
                        <a:spcAft>
                          <a:spcPts val="1200"/>
                        </a:spcAft>
                        <a:buClrTx/>
                        <a:buSzTx/>
                        <a:buFontTx/>
                        <a:buNone/>
                      </a:pPr>
                      <a:r>
                        <a:rPr lang="en-US" sz="2400" b="0" i="0" kern="1200" dirty="0">
                          <a:solidFill>
                            <a:schemeClr val="tx1"/>
                          </a:solidFill>
                          <a:effectLst/>
                          <a:latin typeface="Arial"/>
                          <a:ea typeface="+mn-ea"/>
                          <a:cs typeface="+mn-cs"/>
                        </a:rPr>
                        <a:t>One week after Intent to Award is posted</a:t>
                      </a:r>
                      <a:endParaRPr kumimoji="0" lang="en-US" altLang="en-US" sz="2400" b="0" i="0" u="none" strike="noStrike" cap="none" normalizeH="0" baseline="0" dirty="0">
                        <a:ln>
                          <a:noFill/>
                        </a:ln>
                        <a:solidFill>
                          <a:schemeClr val="tx1"/>
                        </a:solidFill>
                        <a:effectLst/>
                        <a:latin typeface="Arial"/>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61939">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altLang="en-US" sz="2400" b="0" i="0" u="none" strike="noStrike" cap="none" normalizeH="0" baseline="0" dirty="0">
                          <a:ln>
                            <a:noFill/>
                          </a:ln>
                          <a:solidFill>
                            <a:schemeClr val="tx1"/>
                          </a:solidFill>
                          <a:effectLst/>
                          <a:latin typeface="Arial"/>
                          <a:ea typeface="Calibri"/>
                          <a:cs typeface="Arial"/>
                        </a:rPr>
                        <a:t>Final Awards posted</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Arial" panose="020B0604020202020204" pitchFamily="34" charset="0"/>
                        </a:defRPr>
                      </a:lvl1pPr>
                      <a:lvl2pPr marL="742950" indent="-285750">
                        <a:lnSpc>
                          <a:spcPct val="90000"/>
                        </a:lnSpc>
                        <a:spcBef>
                          <a:spcPts val="500"/>
                        </a:spcBef>
                        <a:buFont typeface="Century Gothic" panose="020B0502020202020204" pitchFamily="34" charset="0"/>
                        <a:defRPr sz="2000">
                          <a:solidFill>
                            <a:schemeClr val="tx1"/>
                          </a:solidFill>
                          <a:latin typeface="Arial" panose="020B0604020202020204" pitchFamily="34" charset="0"/>
                        </a:defRPr>
                      </a:lvl2pPr>
                      <a:lvl3pPr marL="11430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3pPr>
                      <a:lvl4pPr marL="1600200" indent="-228600">
                        <a:lnSpc>
                          <a:spcPct val="90000"/>
                        </a:lnSpc>
                        <a:spcBef>
                          <a:spcPts val="500"/>
                        </a:spcBef>
                        <a:buFont typeface="Wingdings" panose="05000000000000000000" pitchFamily="2" charset="2"/>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defRPr sz="2000">
                          <a:solidFill>
                            <a:schemeClr val="tx1"/>
                          </a:solidFill>
                          <a:latin typeface="Arial" panose="020B0604020202020204" pitchFamily="34" charset="0"/>
                        </a:defRPr>
                      </a:lvl5pPr>
                      <a:lvl6pPr marL="25146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6pPr>
                      <a:lvl7pPr marL="29718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7pPr>
                      <a:lvl8pPr marL="34290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8pPr>
                      <a:lvl9pPr marL="3886200" indent="-228600" fontAlgn="base">
                        <a:lnSpc>
                          <a:spcPct val="90000"/>
                        </a:lnSpc>
                        <a:spcBef>
                          <a:spcPts val="500"/>
                        </a:spcBef>
                        <a:spcAft>
                          <a:spcPct val="0"/>
                        </a:spcAft>
                        <a:buFont typeface="Arial" panose="020B0604020202020204" pitchFamily="34" charset="0"/>
                        <a:defRPr sz="2000">
                          <a:solidFill>
                            <a:schemeClr val="tx1"/>
                          </a:solidFill>
                          <a:latin typeface="Arial" panose="020B0604020202020204" pitchFamily="34" charset="0"/>
                        </a:defRPr>
                      </a:lvl9pPr>
                    </a:lstStyle>
                    <a:p>
                      <a:pPr marL="0" marR="0" lvl="0" indent="0" algn="l" rtl="0" eaLnBrk="1" fontAlgn="base" latinLnBrk="0" hangingPunct="1">
                        <a:lnSpc>
                          <a:spcPct val="100000"/>
                        </a:lnSpc>
                        <a:spcBef>
                          <a:spcPct val="0"/>
                        </a:spcBef>
                        <a:spcAft>
                          <a:spcPts val="1200"/>
                        </a:spcAft>
                        <a:buClrTx/>
                        <a:buSzTx/>
                        <a:buFontTx/>
                        <a:buNone/>
                      </a:pPr>
                      <a:r>
                        <a:rPr lang="en-US" altLang="en-US" sz="2400" b="0" i="0" u="none" strike="noStrike" cap="none" normalizeH="0" baseline="0" dirty="0">
                          <a:ln>
                            <a:noFill/>
                          </a:ln>
                          <a:solidFill>
                            <a:schemeClr val="tx1"/>
                          </a:solidFill>
                          <a:effectLst/>
                          <a:latin typeface="Arial"/>
                          <a:ea typeface="Calibri" panose="020F0502020204030204" pitchFamily="34" charset="0"/>
                          <a:cs typeface="Arial"/>
                        </a:rPr>
                        <a:t>Week of April 28, 2025</a:t>
                      </a:r>
                      <a:endParaRPr kumimoji="0" lang="en-US" altLang="en-US" sz="2400" b="0" i="0" u="none" strike="noStrike" cap="none" normalizeH="0" baseline="0" dirty="0">
                        <a:ln>
                          <a:noFill/>
                        </a:ln>
                        <a:solidFill>
                          <a:schemeClr val="tx1"/>
                        </a:solidFill>
                        <a:effectLst/>
                        <a:latin typeface="Arial"/>
                        <a:cs typeface="Arial"/>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pPr>
              <a:defRPr/>
            </a:pPr>
            <a:fld id="{D7A1024E-DFAD-4802-80F6-6E61AD58976D}" type="slidenum">
              <a:rPr lang="en-US"/>
              <a:pPr>
                <a:defRPr/>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pPr eaLnBrk="1" hangingPunct="1"/>
            <a:r>
              <a:rPr lang="en-US" altLang="en-US" b="1" dirty="0"/>
              <a:t>Additional Resources</a:t>
            </a:r>
          </a:p>
        </p:txBody>
      </p:sp>
      <p:sp>
        <p:nvSpPr>
          <p:cNvPr id="2" name="Content Placeholder 1"/>
          <p:cNvSpPr>
            <a:spLocks noGrp="1"/>
          </p:cNvSpPr>
          <p:nvPr>
            <p:ph idx="1"/>
          </p:nvPr>
        </p:nvSpPr>
        <p:spPr>
          <a:xfrm>
            <a:off x="1172605" y="1068853"/>
            <a:ext cx="10324069" cy="5424021"/>
          </a:xfrm>
        </p:spPr>
        <p:txBody>
          <a:bodyPr/>
          <a:lstStyle/>
          <a:p>
            <a:pPr marL="0" indent="0">
              <a:spcBef>
                <a:spcPts val="0"/>
              </a:spcBef>
              <a:buNone/>
              <a:defRPr/>
            </a:pPr>
            <a:r>
              <a:rPr lang="en-US" sz="2400" dirty="0"/>
              <a:t>Applicants may find the following additional resources helpful in the development of the California Serves Grant Program application:</a:t>
            </a:r>
          </a:p>
          <a:p>
            <a:pPr>
              <a:spcBef>
                <a:spcPts val="0"/>
              </a:spcBef>
              <a:defRPr/>
            </a:pPr>
            <a:r>
              <a:rPr lang="en" sz="2400" dirty="0">
                <a:ea typeface="+mn-lt"/>
                <a:cs typeface="+mn-lt"/>
              </a:rPr>
              <a:t>California Volunteers: </a:t>
            </a:r>
            <a:r>
              <a:rPr lang="en-US" sz="2400" dirty="0">
                <a:ea typeface="+mn-lt"/>
                <a:cs typeface="+mn-lt"/>
                <a:hlinkClick r:id="rId3" tooltip="California Volunteers Program, Office of the Governor"/>
              </a:rPr>
              <a:t>https://www.californiavolunteers.ca.gov/</a:t>
            </a:r>
            <a:r>
              <a:rPr lang="en-US" sz="2400" dirty="0">
                <a:ea typeface="+mn-lt"/>
                <a:cs typeface="+mn-lt"/>
              </a:rPr>
              <a:t> </a:t>
            </a:r>
            <a:endParaRPr lang="en" sz="2400" dirty="0">
              <a:ea typeface="+mn-lt"/>
              <a:cs typeface="+mn-lt"/>
            </a:endParaRPr>
          </a:p>
          <a:p>
            <a:pPr>
              <a:spcBef>
                <a:spcPts val="0"/>
              </a:spcBef>
              <a:defRPr/>
            </a:pPr>
            <a:r>
              <a:rPr lang="en" sz="2400" dirty="0">
                <a:effectLst/>
                <a:latin typeface="Arial" panose="020B0604020202020204" pitchFamily="34" charset="0"/>
                <a:ea typeface="+mn-lt"/>
                <a:cs typeface="+mn-lt"/>
              </a:rPr>
              <a:t>SSCE: </a:t>
            </a:r>
            <a:r>
              <a:rPr lang="en-US" sz="2400" u="sng" dirty="0">
                <a:solidFill>
                  <a:srgbClr val="0000FF"/>
                </a:solidFill>
                <a:effectLst/>
                <a:latin typeface="Arial" panose="020B0604020202020204" pitchFamily="34" charset="0"/>
                <a:ea typeface="Arial" panose="020B0604020202020204" pitchFamily="34" charset="0"/>
                <a:hlinkClick r:id="rId4" tooltip="California Department of Education State Seal of Civic Engagement web page"/>
              </a:rPr>
              <a:t>https://www.cde.ca.gov/ci/pl/hssstateseal.asp</a:t>
            </a:r>
            <a:r>
              <a:rPr lang="en-US" sz="2400" u="sng" dirty="0">
                <a:solidFill>
                  <a:srgbClr val="0000FF"/>
                </a:solidFill>
                <a:effectLst/>
                <a:latin typeface="Arial" panose="020B0604020202020204" pitchFamily="34" charset="0"/>
                <a:ea typeface="Arial" panose="020B0604020202020204" pitchFamily="34" charset="0"/>
              </a:rPr>
              <a:t> </a:t>
            </a:r>
          </a:p>
          <a:p>
            <a:pPr>
              <a:spcBef>
                <a:spcPts val="0"/>
              </a:spcBef>
              <a:defRPr/>
            </a:pPr>
            <a:r>
              <a:rPr lang="en" sz="2400" dirty="0">
                <a:ea typeface="+mn-lt"/>
                <a:cs typeface="+mn-lt"/>
              </a:rPr>
              <a:t>QPLS: </a:t>
            </a:r>
            <a:r>
              <a:rPr lang="en-US" sz="2400" u="sng" dirty="0">
                <a:latin typeface="Arial" panose="020B0604020202020204" pitchFamily="34" charset="0"/>
                <a:cs typeface="Arial" panose="020B0604020202020204" pitchFamily="34" charset="0"/>
                <a:hlinkClick r:id="rId5" tooltip="California Department of Education Quality Professional Learning Standards web page"/>
              </a:rPr>
              <a:t>https://www.cde.ca.gov/ci/pl/qpls.asp</a:t>
            </a:r>
            <a:r>
              <a:rPr lang="en-US" sz="2400" u="sng" dirty="0">
                <a:latin typeface="Arial" panose="020B0604020202020204" pitchFamily="34" charset="0"/>
                <a:cs typeface="Arial" panose="020B0604020202020204" pitchFamily="34" charset="0"/>
              </a:rPr>
              <a:t> </a:t>
            </a:r>
          </a:p>
          <a:p>
            <a:pPr>
              <a:spcBef>
                <a:spcPts val="0"/>
              </a:spcBef>
              <a:defRPr/>
            </a:pPr>
            <a:r>
              <a:rPr lang="en-US" sz="2400" dirty="0"/>
              <a:t>ESSA: </a:t>
            </a:r>
            <a:r>
              <a:rPr lang="en-US" sz="2400" u="sng" dirty="0">
                <a:hlinkClick r:id="rId6" tooltip="United States Congress' Every Student Succeeds Act"/>
              </a:rPr>
              <a:t>https://www.congress.gov/114/plaws/publ95/PLAW-114publ95.pdf</a:t>
            </a:r>
            <a:r>
              <a:rPr lang="en-US" sz="2400" u="sng" dirty="0"/>
              <a:t> </a:t>
            </a:r>
          </a:p>
          <a:p>
            <a:pPr>
              <a:spcBef>
                <a:spcPts val="0"/>
              </a:spcBef>
              <a:defRPr/>
            </a:pPr>
            <a:r>
              <a:rPr lang="en-US" sz="2400" dirty="0">
                <a:ea typeface="+mn-lt"/>
                <a:cs typeface="+mn-lt"/>
              </a:rPr>
              <a:t>Theory of Action: </a:t>
            </a:r>
            <a:r>
              <a:rPr lang="en-US" sz="2400" u="sng" dirty="0">
                <a:solidFill>
                  <a:srgbClr val="0000FF"/>
                </a:solidFill>
                <a:effectLst/>
                <a:latin typeface="Arial" panose="020B0604020202020204" pitchFamily="34" charset="0"/>
                <a:ea typeface="Arial" panose="020B0604020202020204" pitchFamily="34" charset="0"/>
                <a:hlinkClick r:id="rId7" tooltip="U.S. Department of Education's Theory of Action on Evaluating State Accountability Systems"/>
              </a:rPr>
              <a:t>https://www.ed.gov/teaching-and-administration/lead-and-manage-my-school/state-support-network/ssn-resources/evaluating-state-accountability-systems-under-esea-module-1-theory-of-action</a:t>
            </a:r>
            <a:r>
              <a:rPr lang="en-US" sz="2400" u="sng" dirty="0">
                <a:solidFill>
                  <a:srgbClr val="0000FF"/>
                </a:solidFill>
                <a:effectLst/>
                <a:latin typeface="Arial" panose="020B0604020202020204" pitchFamily="34" charset="0"/>
                <a:ea typeface="Arial" panose="020B0604020202020204" pitchFamily="34" charset="0"/>
              </a:rPr>
              <a:t> </a:t>
            </a:r>
            <a:endParaRPr lang="en" sz="2400" dirty="0">
              <a:ea typeface="+mn-lt"/>
              <a:cs typeface="+mn-lt"/>
            </a:endParaRPr>
          </a:p>
          <a:p>
            <a:pPr>
              <a:spcBef>
                <a:spcPts val="0"/>
              </a:spcBef>
              <a:defRPr/>
            </a:pPr>
            <a:r>
              <a:rPr lang="en" sz="2400" dirty="0">
                <a:ea typeface="+mn-lt"/>
                <a:cs typeface="+mn-lt"/>
              </a:rPr>
              <a:t>Revitalizing K–12 Civic Learning in California: A Blueprint for Action</a:t>
            </a:r>
            <a:r>
              <a:rPr lang="en-US" sz="2400" dirty="0"/>
              <a:t>s</a:t>
            </a:r>
            <a:br>
              <a:rPr lang="en-US" sz="2400" dirty="0"/>
            </a:br>
            <a:r>
              <a:rPr lang="en-US" sz="2400" dirty="0">
                <a:ea typeface="+mn-lt"/>
                <a:cs typeface="+mn-lt"/>
                <a:hlinkClick r:id="rId8" tooltip="California Educators Together Civic Learning Blueprint"/>
              </a:rPr>
              <a:t>https://www.caeducatorstogether.org/resources/116944/revitalizing-k-12-civic-learning-in-california-blueprint</a:t>
            </a:r>
            <a:r>
              <a:rPr lang="en-US" sz="2400" dirty="0">
                <a:ea typeface="+mn-lt"/>
                <a:cs typeface="+mn-lt"/>
              </a:rPr>
              <a:t> </a:t>
            </a:r>
            <a:r>
              <a:rPr lang="en" sz="2400" dirty="0">
                <a:ea typeface="+mn-lt"/>
                <a:cs typeface="+mn-lt"/>
              </a:rPr>
              <a:t> (note: logon required)</a:t>
            </a:r>
            <a:endParaRPr lang="en-US" sz="2400" dirty="0"/>
          </a:p>
        </p:txBody>
      </p:sp>
      <p:sp>
        <p:nvSpPr>
          <p:cNvPr id="4" name="Slide Number Placeholder 3"/>
          <p:cNvSpPr>
            <a:spLocks noGrp="1"/>
          </p:cNvSpPr>
          <p:nvPr>
            <p:ph type="sldNum" sz="quarter" idx="12"/>
          </p:nvPr>
        </p:nvSpPr>
        <p:spPr/>
        <p:txBody>
          <a:bodyPr/>
          <a:lstStyle/>
          <a:p>
            <a:pPr>
              <a:defRPr/>
            </a:pPr>
            <a:fld id="{71364897-1BA9-48F9-82FC-A532F3A6367B}" type="slidenum">
              <a:rPr lang="en-US"/>
              <a:pPr>
                <a:defRPr/>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803403" y="1322388"/>
            <a:ext cx="10515600" cy="1122362"/>
          </a:xfrm>
        </p:spPr>
        <p:txBody>
          <a:bodyPr/>
          <a:lstStyle/>
          <a:p>
            <a:pPr eaLnBrk="1" hangingPunct="1"/>
            <a:r>
              <a:rPr lang="en-US" altLang="en-US" sz="9600" b="1" dirty="0"/>
              <a:t>Questions?</a:t>
            </a:r>
          </a:p>
        </p:txBody>
      </p:sp>
      <p:sp>
        <p:nvSpPr>
          <p:cNvPr id="4" name="Slide Number Placeholder 3"/>
          <p:cNvSpPr>
            <a:spLocks noGrp="1"/>
          </p:cNvSpPr>
          <p:nvPr>
            <p:ph type="sldNum" sz="quarter" idx="12"/>
          </p:nvPr>
        </p:nvSpPr>
        <p:spPr/>
        <p:txBody>
          <a:bodyPr/>
          <a:lstStyle/>
          <a:p>
            <a:pPr>
              <a:defRPr/>
            </a:pPr>
            <a:fld id="{5FA1A205-03DD-4E2F-86AF-E2783411B25A}" type="slidenum">
              <a:rPr lang="en-US" smtClean="0"/>
              <a:pPr>
                <a:defRPr/>
              </a:pPr>
              <a:t>53</a:t>
            </a:fld>
            <a:endParaRPr lang="en-US"/>
          </a:p>
        </p:txBody>
      </p:sp>
      <p:pic>
        <p:nvPicPr>
          <p:cNvPr id="6" name="Picture 5">
            <a:extLst>
              <a:ext uri="{FF2B5EF4-FFF2-40B4-BE49-F238E27FC236}">
                <a16:creationId xmlns:a16="http://schemas.microsoft.com/office/drawing/2014/main" id="{84DF1EAD-D0B2-8394-A8EE-AC7E18E20531}"/>
              </a:ext>
              <a:ext uri="{C183D7F6-B498-43B3-948B-1728B52AA6E4}">
                <adec:decorative xmlns:adec="http://schemas.microsoft.com/office/drawing/2017/decorative" val="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052894" y="2741816"/>
            <a:ext cx="8086211" cy="3797096"/>
          </a:xfrm>
          <a:prstGeom prst="rect">
            <a:avLst/>
          </a:prstGeo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738" y="365125"/>
            <a:ext cx="10331450" cy="1900238"/>
          </a:xfrm>
        </p:spPr>
        <p:txBody>
          <a:bodyPr rtlCol="0">
            <a:normAutofit fontScale="90000"/>
          </a:bodyPr>
          <a:lstStyle/>
          <a:p>
            <a:pPr eaLnBrk="1" fontAlgn="auto" hangingPunct="1">
              <a:spcAft>
                <a:spcPts val="0"/>
              </a:spcAft>
              <a:defRPr/>
            </a:pPr>
            <a:r>
              <a:rPr lang="en-US" b="1" dirty="0"/>
              <a:t>Professional Learning Support Division</a:t>
            </a:r>
            <a:br>
              <a:rPr lang="en-US" b="1" dirty="0"/>
            </a:br>
            <a:r>
              <a:rPr lang="en-US" b="1" dirty="0"/>
              <a:t>Contacts</a:t>
            </a:r>
          </a:p>
        </p:txBody>
      </p:sp>
      <p:sp>
        <p:nvSpPr>
          <p:cNvPr id="62467" name="Content Placeholder 2"/>
          <p:cNvSpPr>
            <a:spLocks noGrp="1"/>
          </p:cNvSpPr>
          <p:nvPr>
            <p:ph idx="1"/>
          </p:nvPr>
        </p:nvSpPr>
        <p:spPr>
          <a:xfrm>
            <a:off x="1544637" y="2265363"/>
            <a:ext cx="9102725" cy="4436110"/>
          </a:xfrm>
        </p:spPr>
        <p:txBody>
          <a:bodyPr/>
          <a:lstStyle/>
          <a:p>
            <a:pPr marL="0" indent="0" algn="ctr" eaLnBrk="1" hangingPunct="1">
              <a:lnSpc>
                <a:spcPct val="100000"/>
              </a:lnSpc>
              <a:spcBef>
                <a:spcPct val="0"/>
              </a:spcBef>
              <a:spcAft>
                <a:spcPts val="1800"/>
              </a:spcAft>
              <a:buFont typeface="Arial" panose="020B0604020202020204" pitchFamily="34" charset="0"/>
              <a:buNone/>
            </a:pPr>
            <a:r>
              <a:rPr lang="en-US" altLang="en-US" sz="3200" b="1" dirty="0"/>
              <a:t>For additional information, contact:</a:t>
            </a:r>
            <a:endParaRPr lang="en-US" altLang="en-US" sz="3200" dirty="0"/>
          </a:p>
          <a:p>
            <a:pPr marL="0" indent="0" algn="ctr" eaLnBrk="1" hangingPunct="1">
              <a:lnSpc>
                <a:spcPct val="100000"/>
              </a:lnSpc>
              <a:spcBef>
                <a:spcPct val="0"/>
              </a:spcBef>
              <a:spcAft>
                <a:spcPts val="1800"/>
              </a:spcAft>
              <a:buNone/>
            </a:pPr>
            <a:r>
              <a:rPr lang="en-US" altLang="en-US" sz="3200" dirty="0"/>
              <a:t>The California Serves Grant Program Team</a:t>
            </a:r>
            <a:endParaRPr lang="en-US" altLang="en-US" sz="3200" dirty="0">
              <a:cs typeface="Arial"/>
            </a:endParaRPr>
          </a:p>
          <a:p>
            <a:pPr marL="0" indent="0" algn="ctr" eaLnBrk="1" hangingPunct="1">
              <a:lnSpc>
                <a:spcPct val="100000"/>
              </a:lnSpc>
              <a:spcBef>
                <a:spcPct val="0"/>
              </a:spcBef>
              <a:spcAft>
                <a:spcPts val="1800"/>
              </a:spcAft>
              <a:buNone/>
            </a:pPr>
            <a:r>
              <a:rPr lang="en-US" altLang="en-US" sz="3200" dirty="0"/>
              <a:t>Email: </a:t>
            </a:r>
            <a:r>
              <a:rPr lang="en-US" sz="3200" dirty="0">
                <a:ea typeface="+mn-lt"/>
                <a:cs typeface="+mn-lt"/>
                <a:hlinkClick r:id="rId3"/>
              </a:rPr>
              <a:t>SSCE@cde.ca.gov</a:t>
            </a:r>
            <a:endParaRPr lang="en-US" altLang="en-US" sz="2400" b="1" dirty="0"/>
          </a:p>
        </p:txBody>
      </p:sp>
      <p:sp>
        <p:nvSpPr>
          <p:cNvPr id="5" name="Slide Number Placeholder 4"/>
          <p:cNvSpPr>
            <a:spLocks noGrp="1"/>
          </p:cNvSpPr>
          <p:nvPr>
            <p:ph type="sldNum" sz="quarter" idx="12"/>
          </p:nvPr>
        </p:nvSpPr>
        <p:spPr/>
        <p:txBody>
          <a:bodyPr/>
          <a:lstStyle/>
          <a:p>
            <a:pPr>
              <a:defRPr/>
            </a:pPr>
            <a:fld id="{0C187154-915E-4461-BE91-B1BC052B70A3}" type="slidenum">
              <a:rPr lang="en-US"/>
              <a:pPr>
                <a:defRPr/>
              </a:pPr>
              <a:t>54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B8811-C3CC-FCC1-721E-8DE7857A9F02}"/>
              </a:ext>
            </a:extLst>
          </p:cNvPr>
          <p:cNvSpPr>
            <a:spLocks noGrp="1"/>
          </p:cNvSpPr>
          <p:nvPr>
            <p:ph type="title"/>
          </p:nvPr>
        </p:nvSpPr>
        <p:spPr/>
        <p:txBody>
          <a:bodyPr/>
          <a:lstStyle/>
          <a:p>
            <a:r>
              <a:rPr lang="en-US" sz="4000" dirty="0"/>
              <a:t>Program Funding (3)</a:t>
            </a:r>
          </a:p>
        </p:txBody>
      </p:sp>
      <p:sp>
        <p:nvSpPr>
          <p:cNvPr id="3" name="Content Placeholder 2">
            <a:extLst>
              <a:ext uri="{FF2B5EF4-FFF2-40B4-BE49-F238E27FC236}">
                <a16:creationId xmlns:a16="http://schemas.microsoft.com/office/drawing/2014/main" id="{96350CDA-762B-495F-7F65-D6D0D6AB4934}"/>
              </a:ext>
            </a:extLst>
          </p:cNvPr>
          <p:cNvSpPr>
            <a:spLocks noGrp="1"/>
          </p:cNvSpPr>
          <p:nvPr>
            <p:ph idx="1"/>
          </p:nvPr>
        </p:nvSpPr>
        <p:spPr/>
        <p:txBody>
          <a:bodyPr/>
          <a:lstStyle/>
          <a:p>
            <a:r>
              <a:rPr lang="en-US" sz="3200" kern="1200" dirty="0"/>
              <a:t>LEAs may begin work on the California Serves Grant funds beginning May 1, 2025. </a:t>
            </a:r>
          </a:p>
          <a:p>
            <a:r>
              <a:rPr lang="en-US" sz="3200" kern="1200" dirty="0"/>
              <a:t>These funds are available for expenditure or encumbrance through June 30, 2027. </a:t>
            </a:r>
          </a:p>
        </p:txBody>
      </p:sp>
      <p:sp>
        <p:nvSpPr>
          <p:cNvPr id="4" name="Slide Number Placeholder 3">
            <a:extLst>
              <a:ext uri="{FF2B5EF4-FFF2-40B4-BE49-F238E27FC236}">
                <a16:creationId xmlns:a16="http://schemas.microsoft.com/office/drawing/2014/main" id="{D5CAD3F8-CAFD-06EA-AA80-5354C60D80AD}"/>
              </a:ext>
            </a:extLst>
          </p:cNvPr>
          <p:cNvSpPr>
            <a:spLocks noGrp="1"/>
          </p:cNvSpPr>
          <p:nvPr>
            <p:ph type="sldNum" sz="quarter" idx="12"/>
          </p:nvPr>
        </p:nvSpPr>
        <p:spPr/>
        <p:txBody>
          <a:bodyPr/>
          <a:lstStyle/>
          <a:p>
            <a:pPr>
              <a:defRPr/>
            </a:pPr>
            <a:fld id="{4377837C-3A74-4D9C-B454-2AF0D956BB88}" type="slidenum">
              <a:rPr lang="en-US" smtClean="0"/>
              <a:pPr>
                <a:defRPr/>
              </a:pPr>
              <a:t>6</a:t>
            </a:fld>
            <a:endParaRPr lang="en-US"/>
          </a:p>
        </p:txBody>
      </p:sp>
    </p:spTree>
    <p:extLst>
      <p:ext uri="{BB962C8B-B14F-4D97-AF65-F5344CB8AC3E}">
        <p14:creationId xmlns:p14="http://schemas.microsoft.com/office/powerpoint/2010/main" val="3776861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z="4000" b="1" dirty="0"/>
              <a:t>Program Purpose (1)</a:t>
            </a:r>
          </a:p>
        </p:txBody>
      </p:sp>
      <p:sp>
        <p:nvSpPr>
          <p:cNvPr id="3" name="Content Placeholder 2"/>
          <p:cNvSpPr>
            <a:spLocks noGrp="1"/>
          </p:cNvSpPr>
          <p:nvPr>
            <p:ph idx="1"/>
          </p:nvPr>
        </p:nvSpPr>
        <p:spPr/>
        <p:txBody>
          <a:bodyPr rtlCol="0">
            <a:noAutofit/>
          </a:bodyPr>
          <a:lstStyle/>
          <a:p>
            <a:pPr>
              <a:defRPr/>
            </a:pPr>
            <a:r>
              <a:rPr lang="en" sz="2800" dirty="0">
                <a:ea typeface="+mn-lt"/>
                <a:cs typeface="+mn-lt"/>
              </a:rPr>
              <a:t>Funding for the annual grant program is intended to support expanding access to the SSCE through high quality service learning programs. </a:t>
            </a:r>
          </a:p>
          <a:p>
            <a:pPr>
              <a:defRPr/>
            </a:pPr>
            <a:r>
              <a:rPr lang="en" sz="2800" dirty="0">
                <a:ea typeface="+mn-lt"/>
                <a:cs typeface="+mn-lt"/>
              </a:rPr>
              <a:t>The CDE will develop and administer this grant program in collaboration with California Volunteers, including developing grant criteria, developing an application process, requesting data from participating LEAs, and awarding grants.</a:t>
            </a:r>
          </a:p>
        </p:txBody>
      </p:sp>
      <p:sp>
        <p:nvSpPr>
          <p:cNvPr id="5" name="Slide Number Placeholder 4"/>
          <p:cNvSpPr>
            <a:spLocks noGrp="1"/>
          </p:cNvSpPr>
          <p:nvPr>
            <p:ph type="sldNum" sz="quarter" idx="12"/>
          </p:nvPr>
        </p:nvSpPr>
        <p:spPr/>
        <p:txBody>
          <a:bodyPr/>
          <a:lstStyle/>
          <a:p>
            <a:pPr>
              <a:defRPr/>
            </a:pPr>
            <a:fld id="{C2D7973E-B649-45D1-A4E3-6C996D550B83}" type="slidenum">
              <a:rPr lang="en-US"/>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z="4000" b="1"/>
              <a:t>Program Purpose (2) </a:t>
            </a:r>
          </a:p>
        </p:txBody>
      </p:sp>
      <p:sp>
        <p:nvSpPr>
          <p:cNvPr id="3" name="Content Placeholder 2"/>
          <p:cNvSpPr>
            <a:spLocks noGrp="1"/>
          </p:cNvSpPr>
          <p:nvPr>
            <p:ph idx="1"/>
          </p:nvPr>
        </p:nvSpPr>
        <p:spPr/>
        <p:txBody>
          <a:bodyPr rtlCol="0">
            <a:noAutofit/>
          </a:bodyPr>
          <a:lstStyle/>
          <a:p>
            <a:r>
              <a:rPr lang="en-US" sz="2800" dirty="0">
                <a:ea typeface="+mn-lt"/>
                <a:cs typeface="+mn-lt"/>
              </a:rPr>
              <a:t>Under this program, LEAs may use grants for:</a:t>
            </a:r>
          </a:p>
          <a:p>
            <a:pPr lvl="1"/>
            <a:r>
              <a:rPr lang="en-US" sz="2400" dirty="0">
                <a:ea typeface="+mn-lt"/>
                <a:cs typeface="+mn-lt"/>
              </a:rPr>
              <a:t>Paid planning time for teachers to increase the use of service learning in instruction </a:t>
            </a:r>
          </a:p>
          <a:p>
            <a:pPr lvl="1"/>
            <a:r>
              <a:rPr lang="en-US" sz="2400" dirty="0">
                <a:ea typeface="+mn-lt"/>
                <a:cs typeface="+mn-lt"/>
              </a:rPr>
              <a:t>Professional development (PD) on service learning for administrators and teachers</a:t>
            </a:r>
          </a:p>
          <a:p>
            <a:pPr lvl="1"/>
            <a:r>
              <a:rPr lang="en-US" sz="2400" dirty="0">
                <a:ea typeface="+mn-lt"/>
                <a:cs typeface="+mn-lt"/>
              </a:rPr>
              <a:t>Purchase of instructional materials to help integrate service learning in instruction</a:t>
            </a:r>
          </a:p>
        </p:txBody>
      </p:sp>
      <p:sp>
        <p:nvSpPr>
          <p:cNvPr id="5" name="Slide Number Placeholder 4"/>
          <p:cNvSpPr>
            <a:spLocks noGrp="1"/>
          </p:cNvSpPr>
          <p:nvPr>
            <p:ph type="sldNum" sz="quarter" idx="12"/>
          </p:nvPr>
        </p:nvSpPr>
        <p:spPr/>
        <p:txBody>
          <a:bodyPr/>
          <a:lstStyle/>
          <a:p>
            <a:pPr>
              <a:defRPr/>
            </a:pPr>
            <a:fld id="{2E1C7C27-6971-4435-8C30-D53E09ABFB51}" type="slidenum">
              <a:rPr lang="en-US"/>
              <a:pPr>
                <a:defRPr/>
              </a:pPr>
              <a:t>8</a:t>
            </a:fld>
            <a:endParaRPr lang="en-US"/>
          </a:p>
        </p:txBody>
      </p:sp>
    </p:spTree>
    <p:extLst>
      <p:ext uri="{BB962C8B-B14F-4D97-AF65-F5344CB8AC3E}">
        <p14:creationId xmlns:p14="http://schemas.microsoft.com/office/powerpoint/2010/main" val="3720804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z="4000" b="1"/>
              <a:t>Program Purpose (3) </a:t>
            </a:r>
          </a:p>
        </p:txBody>
      </p:sp>
      <p:sp>
        <p:nvSpPr>
          <p:cNvPr id="3" name="Content Placeholder 2"/>
          <p:cNvSpPr>
            <a:spLocks noGrp="1"/>
          </p:cNvSpPr>
          <p:nvPr>
            <p:ph idx="1"/>
          </p:nvPr>
        </p:nvSpPr>
        <p:spPr/>
        <p:txBody>
          <a:bodyPr rtlCol="0">
            <a:noAutofit/>
          </a:bodyPr>
          <a:lstStyle/>
          <a:p>
            <a:pPr lvl="1"/>
            <a:r>
              <a:rPr lang="en-US" sz="2400" dirty="0">
                <a:ea typeface="+mn-lt"/>
                <a:cs typeface="+mn-lt"/>
              </a:rPr>
              <a:t>Participation costs, including materials or travel expenses related to service learning activities</a:t>
            </a:r>
            <a:endParaRPr lang="en-US" sz="2400" dirty="0">
              <a:cs typeface="Arial"/>
            </a:endParaRPr>
          </a:p>
          <a:p>
            <a:pPr lvl="1"/>
            <a:r>
              <a:rPr lang="en-US" sz="2400" dirty="0">
                <a:ea typeface="+mn-lt"/>
                <a:cs typeface="+mn-lt"/>
              </a:rPr>
              <a:t>Personnel costs for coordinating service learning at the LEA or a school site</a:t>
            </a:r>
          </a:p>
          <a:p>
            <a:pPr lvl="1"/>
            <a:r>
              <a:rPr lang="en-US" sz="2400" dirty="0">
                <a:ea typeface="+mn-lt"/>
                <a:cs typeface="+mn-lt"/>
              </a:rPr>
              <a:t>Participation costs associated with grant program evaluation</a:t>
            </a:r>
            <a:endParaRPr lang="en-US" sz="2400" dirty="0">
              <a:cs typeface="Arial"/>
            </a:endParaRPr>
          </a:p>
          <a:p>
            <a:r>
              <a:rPr lang="en" sz="2800" dirty="0">
                <a:ea typeface="+mn-lt"/>
                <a:cs typeface="+mn-lt"/>
              </a:rPr>
              <a:t>Emphasis shall be on programs that demonstrate rich civic engagement and learning in pursuit of a SSCE.</a:t>
            </a:r>
            <a:endParaRPr lang="en-US" sz="28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pPr>
              <a:defRPr/>
            </a:pPr>
            <a:fld id="{2E1C7C27-6971-4435-8C30-D53E09ABFB51}" type="slidenum">
              <a:rPr lang="en-US"/>
              <a:pPr>
                <a:defRPr/>
              </a:pPr>
              <a:t>9</a:t>
            </a:fld>
            <a:endParaRPr lang="en-US"/>
          </a:p>
        </p:txBody>
      </p:sp>
    </p:spTree>
    <p:extLst>
      <p:ext uri="{BB962C8B-B14F-4D97-AF65-F5344CB8AC3E}">
        <p14:creationId xmlns:p14="http://schemas.microsoft.com/office/powerpoint/2010/main" val="2047948073"/>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739A28"/>
      </a:dk2>
      <a:lt2>
        <a:srgbClr val="E2DFCC"/>
      </a:lt2>
      <a:accent1>
        <a:srgbClr val="99CB38"/>
      </a:accent1>
      <a:accent2>
        <a:srgbClr val="63A537"/>
      </a:accent2>
      <a:accent3>
        <a:srgbClr val="37A76F"/>
      </a:accent3>
      <a:accent4>
        <a:srgbClr val="44C1A3"/>
      </a:accent4>
      <a:accent5>
        <a:srgbClr val="4EB3CF"/>
      </a:accent5>
      <a:accent6>
        <a:srgbClr val="51C3F9"/>
      </a:accent6>
      <a:hlink>
        <a:srgbClr val="0000FF"/>
      </a:hlink>
      <a:folHlink>
        <a:srgbClr val="7030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3822</Words>
  <Application>Microsoft Office PowerPoint</Application>
  <PresentationFormat>Widescreen</PresentationFormat>
  <Paragraphs>355</Paragraphs>
  <Slides>54</Slides>
  <Notes>46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54</vt:i4>
      </vt:variant>
    </vt:vector>
  </HeadingPairs>
  <TitlesOfParts>
    <vt:vector size="60" baseType="lpstr">
      <vt:lpstr>Arial</vt:lpstr>
      <vt:lpstr>Calibri</vt:lpstr>
      <vt:lpstr>Century Gothic</vt:lpstr>
      <vt:lpstr>Times New Roman</vt:lpstr>
      <vt:lpstr>Wingdings</vt:lpstr>
      <vt:lpstr>Office Theme</vt:lpstr>
      <vt:lpstr>California Serves Grant Program Request for Applications</vt:lpstr>
      <vt:lpstr>Housekeeping</vt:lpstr>
      <vt:lpstr>Program Authority</vt:lpstr>
      <vt:lpstr>Program Funding (1)</vt:lpstr>
      <vt:lpstr>Program Funding (2)</vt:lpstr>
      <vt:lpstr>Program Funding (3)</vt:lpstr>
      <vt:lpstr>Program Purpose (1)</vt:lpstr>
      <vt:lpstr>Program Purpose (2) </vt:lpstr>
      <vt:lpstr>Program Purpose (3) </vt:lpstr>
      <vt:lpstr>Applicant Eligibility (1)</vt:lpstr>
      <vt:lpstr>Applicant Eligibility (2)</vt:lpstr>
      <vt:lpstr>Reporting Requirements (1)</vt:lpstr>
      <vt:lpstr>Reporting Requirements (2)</vt:lpstr>
      <vt:lpstr>Reporting Requirements (3)</vt:lpstr>
      <vt:lpstr>Program Deliverables (1)</vt:lpstr>
      <vt:lpstr>Program Deliverables (2)</vt:lpstr>
      <vt:lpstr>Resources to Support Application Development</vt:lpstr>
      <vt:lpstr>Quality Professional Learning Standards</vt:lpstr>
      <vt:lpstr>Service Learning and the Inquiry Cycle (1)</vt:lpstr>
      <vt:lpstr>Service Learning and the Inquiry Cycle (2)</vt:lpstr>
      <vt:lpstr>Service Learning and the Inquiry Cycle (3)</vt:lpstr>
      <vt:lpstr>Service Learning and the Inquiry Cycle (4)</vt:lpstr>
      <vt:lpstr>Defining Evidence-Based </vt:lpstr>
      <vt:lpstr>Requirements of the California Serves Grant Program Application</vt:lpstr>
      <vt:lpstr>Notice of Intent to Apply (1)</vt:lpstr>
      <vt:lpstr>Notice of Intent to Apply (2)</vt:lpstr>
      <vt:lpstr>Submission Requirements (1)</vt:lpstr>
      <vt:lpstr>Submission Requirements (2)</vt:lpstr>
      <vt:lpstr>Saving Responses</vt:lpstr>
      <vt:lpstr>Application Maximum Point Values</vt:lpstr>
      <vt:lpstr>Overview of the Application Narrative</vt:lpstr>
      <vt:lpstr>Executive Summary (1)</vt:lpstr>
      <vt:lpstr>Executive Summary (2)</vt:lpstr>
      <vt:lpstr>Theory of Action (1)</vt:lpstr>
      <vt:lpstr>Theory of Action (2)</vt:lpstr>
      <vt:lpstr>Demonstrated Need (1)</vt:lpstr>
      <vt:lpstr>Demonstrated Need (2)</vt:lpstr>
      <vt:lpstr>Demonstrated Need (3)</vt:lpstr>
      <vt:lpstr>Proposed Activities (1)</vt:lpstr>
      <vt:lpstr>Proposed Activities (2)</vt:lpstr>
      <vt:lpstr>Proposed Metrics (1)</vt:lpstr>
      <vt:lpstr>Proposed Metrics (2)</vt:lpstr>
      <vt:lpstr>Proposed Metrics (3)</vt:lpstr>
      <vt:lpstr>Application Attachments</vt:lpstr>
      <vt:lpstr>Project Timeline</vt:lpstr>
      <vt:lpstr>Budget Overview</vt:lpstr>
      <vt:lpstr>Completing the Application  Budget (1)</vt:lpstr>
      <vt:lpstr>Completing the Application  Budget (2)</vt:lpstr>
      <vt:lpstr>Completing the Application  Budget (3)</vt:lpstr>
      <vt:lpstr>Review Process</vt:lpstr>
      <vt:lpstr>Application Timeline</vt:lpstr>
      <vt:lpstr>Additional Resources</vt:lpstr>
      <vt:lpstr>Questions?</vt:lpstr>
      <vt:lpstr>Professional Learning Support Division 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 Serves TA Webinar - Professional Learning (CA Dept of Education)</dc:title>
  <dc:subject>The California Serves Request for Applications (RFA) webinar to assist Local Educational Agencies in applying for this grant program, hosted December 2024.</dc:subject>
  <dc:creator/>
  <cp:lastModifiedBy/>
  <cp:revision>1</cp:revision>
  <dcterms:created xsi:type="dcterms:W3CDTF">2024-12-27T19:18:03Z</dcterms:created>
  <dcterms:modified xsi:type="dcterms:W3CDTF">2024-12-28T00:31:31Z</dcterms:modified>
</cp:coreProperties>
</file>