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571" r:id="rId4"/>
  </p:sldMasterIdLst>
  <p:notesMasterIdLst>
    <p:notesMasterId r:id="rId59"/>
  </p:notesMasterIdLst>
  <p:handoutMasterIdLst>
    <p:handoutMasterId r:id="rId60"/>
  </p:handoutMasterIdLst>
  <p:sldIdLst>
    <p:sldId id="258" r:id="rId5"/>
    <p:sldId id="271" r:id="rId6"/>
    <p:sldId id="378" r:id="rId7"/>
    <p:sldId id="272" r:id="rId8"/>
    <p:sldId id="312" r:id="rId9"/>
    <p:sldId id="348" r:id="rId10"/>
    <p:sldId id="355" r:id="rId11"/>
    <p:sldId id="274" r:id="rId12"/>
    <p:sldId id="346" r:id="rId13"/>
    <p:sldId id="349" r:id="rId14"/>
    <p:sldId id="278" r:id="rId15"/>
    <p:sldId id="350" r:id="rId16"/>
    <p:sldId id="347" r:id="rId17"/>
    <p:sldId id="357" r:id="rId18"/>
    <p:sldId id="374" r:id="rId19"/>
    <p:sldId id="353" r:id="rId20"/>
    <p:sldId id="356" r:id="rId21"/>
    <p:sldId id="339" r:id="rId22"/>
    <p:sldId id="324" r:id="rId23"/>
    <p:sldId id="345" r:id="rId24"/>
    <p:sldId id="359" r:id="rId25"/>
    <p:sldId id="344" r:id="rId26"/>
    <p:sldId id="343" r:id="rId27"/>
    <p:sldId id="342" r:id="rId28"/>
    <p:sldId id="286" r:id="rId29"/>
    <p:sldId id="287" r:id="rId30"/>
    <p:sldId id="316" r:id="rId31"/>
    <p:sldId id="311" r:id="rId32"/>
    <p:sldId id="300" r:id="rId33"/>
    <p:sldId id="294" r:id="rId34"/>
    <p:sldId id="360" r:id="rId35"/>
    <p:sldId id="361" r:id="rId36"/>
    <p:sldId id="362" r:id="rId37"/>
    <p:sldId id="363" r:id="rId38"/>
    <p:sldId id="364" r:id="rId39"/>
    <p:sldId id="365" r:id="rId40"/>
    <p:sldId id="366" r:id="rId41"/>
    <p:sldId id="367" r:id="rId42"/>
    <p:sldId id="368" r:id="rId43"/>
    <p:sldId id="369" r:id="rId44"/>
    <p:sldId id="370" r:id="rId45"/>
    <p:sldId id="375" r:id="rId46"/>
    <p:sldId id="371" r:id="rId47"/>
    <p:sldId id="296" r:id="rId48"/>
    <p:sldId id="297" r:id="rId49"/>
    <p:sldId id="376" r:id="rId50"/>
    <p:sldId id="372" r:id="rId51"/>
    <p:sldId id="373" r:id="rId52"/>
    <p:sldId id="298" r:id="rId53"/>
    <p:sldId id="302" r:id="rId54"/>
    <p:sldId id="308" r:id="rId55"/>
    <p:sldId id="319" r:id="rId56"/>
    <p:sldId id="377" r:id="rId57"/>
    <p:sldId id="309" r:id="rId58"/>
  </p:sldIdLst>
  <p:sldSz cx="12192000" cy="6858000"/>
  <p:notesSz cx="6985000" cy="92837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ADFFAA9-B3E5-B8B7-3A51-5A8906C49031}" name="Julia Agostinelli" initials="JA" userId="S::jagostinelli@cde.ca.gov::de5e76bf-c2b9-44a8-a4ae-4fe921e80ce1" providerId="AD"/>
  <p188:author id="{34A881D1-3D85-5EE7-1808-05B270DA9F61}" name="Alice Ng" initials="AN" userId="S::ang@cde.ca.gov::e326add0-e581-4e77-9bd5-7eda4d9edd4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lyssa Khan" initials="AK" lastIdx="7" clrIdx="0">
    <p:extLst>
      <p:ext uri="{19B8F6BF-5375-455C-9EA6-DF929625EA0E}">
        <p15:presenceInfo xmlns:p15="http://schemas.microsoft.com/office/powerpoint/2012/main" userId="S-1-5-21-2608872058-1432505909-2668327341-27187" providerId="AD"/>
      </p:ext>
    </p:extLst>
  </p:cmAuthor>
  <p:cmAuthor id="2" name="Julia Agostinelli" initials="JA" lastIdx="3" clrIdx="1">
    <p:extLst>
      <p:ext uri="{19B8F6BF-5375-455C-9EA6-DF929625EA0E}">
        <p15:presenceInfo xmlns:p15="http://schemas.microsoft.com/office/powerpoint/2012/main" userId="S::jagostinelli@cde.ca.gov::de5e76bf-c2b9-44a8-a4ae-4fe921e80ce1" providerId="AD"/>
      </p:ext>
    </p:extLst>
  </p:cmAuthor>
  <p:cmAuthor id="3" name="Hanh Tran" initials="HT" lastIdx="1" clrIdx="2">
    <p:extLst>
      <p:ext uri="{19B8F6BF-5375-455C-9EA6-DF929625EA0E}">
        <p15:presenceInfo xmlns:p15="http://schemas.microsoft.com/office/powerpoint/2012/main" userId="S-1-5-21-2608872058-1432505909-2668327341-344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E5E7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76381" autoAdjust="0"/>
  </p:normalViewPr>
  <p:slideViewPr>
    <p:cSldViewPr snapToGrid="0">
      <p:cViewPr varScale="1">
        <p:scale>
          <a:sx n="87" d="100"/>
          <a:sy n="87" d="100"/>
        </p:scale>
        <p:origin x="1476" y="324"/>
      </p:cViewPr>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p:scale>
          <a:sx n="66" d="100"/>
          <a:sy n="66" d="100"/>
        </p:scale>
        <p:origin x="2268" y="3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2885" tIns="46442" rIns="92885" bIns="46442"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56050" y="0"/>
            <a:ext cx="3027363" cy="465138"/>
          </a:xfrm>
          <a:prstGeom prst="rect">
            <a:avLst/>
          </a:prstGeom>
        </p:spPr>
        <p:txBody>
          <a:bodyPr vert="horz" lIns="92885" tIns="46442" rIns="92885" bIns="46442" rtlCol="0"/>
          <a:lstStyle>
            <a:lvl1pPr algn="r" eaLnBrk="1" fontAlgn="auto" hangingPunct="1">
              <a:spcBef>
                <a:spcPts val="0"/>
              </a:spcBef>
              <a:spcAft>
                <a:spcPts val="0"/>
              </a:spcAft>
              <a:defRPr sz="1200">
                <a:latin typeface="+mn-lt"/>
              </a:defRPr>
            </a:lvl1pPr>
          </a:lstStyle>
          <a:p>
            <a:pPr>
              <a:defRPr/>
            </a:pPr>
            <a:fld id="{6F01448E-779D-4A74-A5BD-4B49BA4912B4}" type="datetimeFigureOut">
              <a:rPr lang="en-US"/>
              <a:pPr>
                <a:defRPr/>
              </a:pPr>
              <a:t>2/7/2023</a:t>
            </a:fld>
            <a:endParaRPr lang="en-US"/>
          </a:p>
        </p:txBody>
      </p:sp>
      <p:sp>
        <p:nvSpPr>
          <p:cNvPr id="4" name="Footer Placeholder 3"/>
          <p:cNvSpPr>
            <a:spLocks noGrp="1"/>
          </p:cNvSpPr>
          <p:nvPr>
            <p:ph type="ftr" sz="quarter" idx="2"/>
          </p:nvPr>
        </p:nvSpPr>
        <p:spPr>
          <a:xfrm>
            <a:off x="0" y="8818563"/>
            <a:ext cx="3027363" cy="465137"/>
          </a:xfrm>
          <a:prstGeom prst="rect">
            <a:avLst/>
          </a:prstGeom>
        </p:spPr>
        <p:txBody>
          <a:bodyPr vert="horz" lIns="92885" tIns="46442" rIns="92885" bIns="46442"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56050" y="8818563"/>
            <a:ext cx="3027363" cy="465137"/>
          </a:xfrm>
          <a:prstGeom prst="rect">
            <a:avLst/>
          </a:prstGeom>
        </p:spPr>
        <p:txBody>
          <a:bodyPr vert="horz" lIns="92885" tIns="46442" rIns="92885" bIns="46442" rtlCol="0" anchor="b"/>
          <a:lstStyle>
            <a:lvl1pPr algn="r" eaLnBrk="1" fontAlgn="auto" hangingPunct="1">
              <a:spcBef>
                <a:spcPts val="0"/>
              </a:spcBef>
              <a:spcAft>
                <a:spcPts val="0"/>
              </a:spcAft>
              <a:defRPr sz="1200">
                <a:latin typeface="+mn-lt"/>
              </a:defRPr>
            </a:lvl1pPr>
          </a:lstStyle>
          <a:p>
            <a:pPr>
              <a:defRPr/>
            </a:pPr>
            <a:fld id="{322679A0-4656-4BEE-B98B-771F8EC7855B}" type="slidenum">
              <a:rPr lang="en-US"/>
              <a:pPr>
                <a:defRPr/>
              </a:pPr>
              <a:t>‹#›</a:t>
            </a:fld>
            <a:endParaRPr lang="en-US"/>
          </a:p>
        </p:txBody>
      </p:sp>
    </p:spTree>
    <p:extLst>
      <p:ext uri="{BB962C8B-B14F-4D97-AF65-F5344CB8AC3E}">
        <p14:creationId xmlns:p14="http://schemas.microsoft.com/office/powerpoint/2010/main" val="2387279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56050" y="0"/>
            <a:ext cx="3027363" cy="46513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4F2B5A60-7D4C-4100-A1F7-6811A355FC99}" type="datetimeFigureOut">
              <a:rPr lang="en-US"/>
              <a:pPr>
                <a:defRPr/>
              </a:pPr>
              <a:t>2/7/2023</a:t>
            </a:fld>
            <a:endParaRPr lang="en-US"/>
          </a:p>
        </p:txBody>
      </p:sp>
      <p:sp>
        <p:nvSpPr>
          <p:cNvPr id="4" name="Slide Image Placeholder 3"/>
          <p:cNvSpPr>
            <a:spLocks noGrp="1" noRot="1" noChangeAspect="1"/>
          </p:cNvSpPr>
          <p:nvPr>
            <p:ph type="sldImg" idx="2"/>
          </p:nvPr>
        </p:nvSpPr>
        <p:spPr>
          <a:xfrm>
            <a:off x="708025" y="1160463"/>
            <a:ext cx="5568950" cy="31337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98500" y="4468813"/>
            <a:ext cx="5588000" cy="36544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513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56050" y="8818563"/>
            <a:ext cx="3027363" cy="46513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CEFB0760-907B-4301-B786-8A587F736DFF}" type="slidenum">
              <a:rPr lang="en-US"/>
              <a:pPr>
                <a:defRPr/>
              </a:pPr>
              <a:t>‹#›</a:t>
            </a:fld>
            <a:endParaRPr lang="en-US"/>
          </a:p>
        </p:txBody>
      </p:sp>
    </p:spTree>
    <p:extLst>
      <p:ext uri="{BB962C8B-B14F-4D97-AF65-F5344CB8AC3E}">
        <p14:creationId xmlns:p14="http://schemas.microsoft.com/office/powerpoint/2010/main" val="1677180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3" Type="http://schemas.openxmlformats.org/officeDocument/2006/relationships/hyperlink" Target="https://www.cde.ca.gov/pd/ca/hs/californiaserves.asp" TargetMode="External"/><Relationship Id="rId2" Type="http://schemas.openxmlformats.org/officeDocument/2006/relationships/slide" Target="../slides/slide52.xml"/><Relationship Id="rId1" Type="http://schemas.openxmlformats.org/officeDocument/2006/relationships/notesMaster" Target="../notesMasters/notesMaster1.xml"/><Relationship Id="rId6" Type="http://schemas.openxmlformats.org/officeDocument/2006/relationships/hyperlink" Target="https://www.socialstudies.org/sites/default/files/c3/c3-framework-for-social-studies-rev0617.pdf" TargetMode="External"/><Relationship Id="rId5" Type="http://schemas.openxmlformats.org/officeDocument/2006/relationships/hyperlink" Target="https://www.cde.ca.gov/pd/ps/qpls.asp" TargetMode="External"/><Relationship Id="rId4" Type="http://schemas.openxmlformats.org/officeDocument/2006/relationships/hyperlink" Target="https://www.cde.ca.gov/pd/ca/hs/hssstateseal.asp" TargetMode="External"/></Relationships>
</file>

<file path=ppt/notesSlides/_rels/notesSlide53.xml.rels><?xml version="1.0" encoding="UTF-8" standalone="yes"?>
<Relationships xmlns="http://schemas.openxmlformats.org/package/2006/relationships"><Relationship Id="rId3" Type="http://schemas.openxmlformats.org/officeDocument/2006/relationships/hyperlink" Target="https://www.cde.ca.gov/ci/hs/cf/documents/hssappendixh.pdf" TargetMode="External"/><Relationship Id="rId7" Type="http://schemas.openxmlformats.org/officeDocument/2006/relationships/hyperlink" Target="https://www.caeducatorstogether.org/resources/116944/revitalizing-k-12-civic-learning-in-california-blueprint" TargetMode="External"/><Relationship Id="rId2" Type="http://schemas.openxmlformats.org/officeDocument/2006/relationships/slide" Target="../slides/slide53.xml"/><Relationship Id="rId1" Type="http://schemas.openxmlformats.org/officeDocument/2006/relationships/notesMaster" Target="../notesMasters/notesMaster1.xml"/><Relationship Id="rId6" Type="http://schemas.openxmlformats.org/officeDocument/2006/relationships/hyperlink" Target="https://www2.ed.gov/policy/elsec/leg/essa/guidanceuseseinvestment.pdf" TargetMode="External"/><Relationship Id="rId5" Type="http://schemas.openxmlformats.org/officeDocument/2006/relationships/hyperlink" Target="https://www.congress.gov/114/plaws/publ95/PLAW-114publ95.pdf" TargetMode="External"/><Relationship Id="rId4" Type="http://schemas.openxmlformats.org/officeDocument/2006/relationships/hyperlink" Target="https://www.cde.ca.gov/pd/ca/hs/civicengprojects.asp" TargetMode="Externa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spcAft>
                <a:spcPts val="1200"/>
              </a:spcAft>
              <a:buFont typeface="Arial" panose="020B0604020202020204" pitchFamily="34" charset="0"/>
              <a:buChar char="•"/>
            </a:pPr>
            <a:r>
              <a:rPr lang="en-US" altLang="en-US" dirty="0">
                <a:latin typeface="Arial" panose="020B0604020202020204" pitchFamily="34" charset="0"/>
                <a:cs typeface="Arial" panose="020B0604020202020204" pitchFamily="34" charset="0"/>
              </a:rPr>
              <a:t>Good morning. Thank you for joining us for this presentation on the </a:t>
            </a:r>
            <a:r>
              <a:rPr lang="en-US" sz="1200" kern="1200" dirty="0">
                <a:solidFill>
                  <a:schemeClr val="tx1"/>
                </a:solidFill>
                <a:effectLst/>
                <a:latin typeface="Arial" panose="020B0604020202020204" pitchFamily="34" charset="0"/>
                <a:ea typeface="+mn-ea"/>
                <a:cs typeface="Arial" panose="020B0604020202020204" pitchFamily="34" charset="0"/>
              </a:rPr>
              <a:t>California Serves Grant Program</a:t>
            </a:r>
            <a:r>
              <a:rPr lang="en-US" altLang="en-US" dirty="0">
                <a:latin typeface="Arial" panose="020B0604020202020204" pitchFamily="34" charset="0"/>
                <a:cs typeface="Arial" panose="020B0604020202020204" pitchFamily="34" charset="0"/>
              </a:rPr>
              <a:t>. This technical assistance webinar is provided by the Educator Excellence and Equity Division at the California Department of Education (CDE). </a:t>
            </a:r>
          </a:p>
          <a:p>
            <a:pPr marL="171450" indent="-171450" eaLnBrk="1" hangingPunct="1">
              <a:spcBef>
                <a:spcPct val="0"/>
              </a:spcBef>
              <a:spcAft>
                <a:spcPts val="1200"/>
              </a:spcAft>
              <a:buFont typeface="Arial" panose="020B0604020202020204" pitchFamily="34" charset="0"/>
              <a:buChar char="•"/>
            </a:pPr>
            <a:endParaRPr lang="en-US" altLang="en-US" dirty="0">
              <a:latin typeface="Arial" panose="020B0604020202020204" pitchFamily="34" charset="0"/>
              <a:cs typeface="Arial" panose="020B0604020202020204" pitchFamily="34" charset="0"/>
            </a:endParaRPr>
          </a:p>
          <a:p>
            <a:pPr marL="171450" marR="0" lvl="0" indent="-171450" algn="l" defTabSz="914400" rtl="0" eaLnBrk="1" fontAlgn="base" latinLnBrk="0" hangingPunct="1">
              <a:lnSpc>
                <a:spcPct val="100000"/>
              </a:lnSpc>
              <a:spcBef>
                <a:spcPct val="0"/>
              </a:spcBef>
              <a:spcAft>
                <a:spcPts val="1200"/>
              </a:spcAft>
              <a:buClrTx/>
              <a:buSzTx/>
              <a:buFont typeface="Arial" panose="020B0604020202020204" pitchFamily="34" charset="0"/>
              <a:buChar char="•"/>
              <a:tabLst/>
              <a:defRPr/>
            </a:pPr>
            <a:r>
              <a:rPr lang="en-US" altLang="en-US" dirty="0">
                <a:latin typeface="Arial" panose="020B0604020202020204" pitchFamily="34" charset="0"/>
                <a:cs typeface="Arial" panose="020B0604020202020204" pitchFamily="34" charset="0"/>
              </a:rPr>
              <a:t>Please note that this webinar is being recorded.</a:t>
            </a:r>
          </a:p>
          <a:p>
            <a:pPr marL="0" marR="0" lvl="0" indent="0" algn="l" defTabSz="914400" rtl="0" eaLnBrk="1" fontAlgn="base" latinLnBrk="0" hangingPunct="1">
              <a:lnSpc>
                <a:spcPct val="100000"/>
              </a:lnSpc>
              <a:spcBef>
                <a:spcPct val="0"/>
              </a:spcBef>
              <a:spcAft>
                <a:spcPts val="1200"/>
              </a:spcAft>
              <a:buClrTx/>
              <a:buSzTx/>
              <a:buFont typeface="Arial" panose="020B0604020202020204" pitchFamily="34" charset="0"/>
              <a:buNone/>
              <a:tabLst/>
              <a:defRPr/>
            </a:pPr>
            <a:endParaRPr lang="en-US" altLang="en-US" dirty="0">
              <a:latin typeface="Arial" panose="020B0604020202020204" pitchFamily="34" charset="0"/>
              <a:cs typeface="Arial" panose="020B0604020202020204" pitchFamily="34" charset="0"/>
            </a:endParaRPr>
          </a:p>
          <a:p>
            <a:pPr marL="171450" indent="-171450" eaLnBrk="1" hangingPunct="1">
              <a:spcBef>
                <a:spcPct val="0"/>
              </a:spcBef>
              <a:spcAft>
                <a:spcPts val="1200"/>
              </a:spcAft>
              <a:buFont typeface="Arial" panose="020B0604020202020204" pitchFamily="34" charset="0"/>
              <a:buChar char="•"/>
            </a:pPr>
            <a:r>
              <a:rPr lang="en-US" altLang="en-US" dirty="0">
                <a:latin typeface="Arial" panose="020B0604020202020204" pitchFamily="34" charset="0"/>
                <a:cs typeface="Arial" panose="020B0604020202020204" pitchFamily="34" charset="0"/>
              </a:rPr>
              <a:t>My name is Sarah Smith, and I am an Education Programs Consultant in the Professional Learning Innovations Office (PLIO). I am joined today by my colleague Alison Pettit, also a consultant for the PLIO, who is supporting this project. We are also joined by Khydeeja Alam from California Volunteers, which is partnering with the CDE on this project.</a:t>
            </a:r>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5278FAF8-C64F-4870-94DC-7AC3EADAFA45}" type="slidenum">
              <a:rPr lang="en-US" altLang="en-US" smtClean="0">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Tree>
    <p:extLst>
      <p:ext uri="{BB962C8B-B14F-4D97-AF65-F5344CB8AC3E}">
        <p14:creationId xmlns:p14="http://schemas.microsoft.com/office/powerpoint/2010/main" val="513431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eaLnBrk="1" fontAlgn="auto" hangingPunct="1">
              <a:lnSpc>
                <a:spcPct val="100000"/>
              </a:lnSpc>
              <a:spcBef>
                <a:spcPts val="0"/>
              </a:spcBef>
              <a:spcAft>
                <a:spcPts val="0"/>
              </a:spcAft>
              <a:buFont typeface="Arial" panose="020B0604020202020204" pitchFamily="34" charset="0"/>
              <a:buChar char="•"/>
              <a:defRPr/>
            </a:pPr>
            <a:r>
              <a:rPr lang="en-US" sz="1200" dirty="0">
                <a:latin typeface="Arial" panose="020B0604020202020204" pitchFamily="34" charset="0"/>
                <a:ea typeface="+mn-lt"/>
                <a:cs typeface="Arial" panose="020B0604020202020204" pitchFamily="34" charset="0"/>
              </a:rPr>
              <a:t>LEAs may also use grants for:</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sz="1200" dirty="0">
              <a:latin typeface="Arial" panose="020B0604020202020204" pitchFamily="34" charset="0"/>
              <a:ea typeface="+mn-lt"/>
              <a:cs typeface="Arial" panose="020B0604020202020204" pitchFamily="34" charset="0"/>
            </a:endParaRPr>
          </a:p>
          <a:p>
            <a:pPr marL="628650" lvl="1" indent="-171450" eaLnBrk="1" fontAlgn="auto" hangingPunct="1">
              <a:spcBef>
                <a:spcPts val="0"/>
              </a:spcBef>
              <a:spcAft>
                <a:spcPts val="0"/>
              </a:spcAft>
              <a:buFont typeface="Arial" panose="020B0604020202020204" pitchFamily="34" charset="0"/>
              <a:buChar char="•"/>
              <a:defRPr/>
            </a:pPr>
            <a:r>
              <a:rPr lang="en-US" dirty="0">
                <a:latin typeface="Arial" panose="020B0604020202020204" pitchFamily="34" charset="0"/>
                <a:ea typeface="+mn-lt"/>
                <a:cs typeface="Arial" panose="020B0604020202020204" pitchFamily="34" charset="0"/>
              </a:rPr>
              <a:t>Personnel costs for coordinating service learning at the LEA or a school site</a:t>
            </a:r>
          </a:p>
          <a:p>
            <a:pPr marL="628650" lvl="1" indent="-171450" eaLnBrk="1" fontAlgn="auto" hangingPunct="1">
              <a:spcBef>
                <a:spcPts val="0"/>
              </a:spcBef>
              <a:spcAft>
                <a:spcPts val="0"/>
              </a:spcAft>
              <a:buFont typeface="Arial" panose="020B0604020202020204" pitchFamily="34" charset="0"/>
              <a:buChar char="•"/>
              <a:defRPr/>
            </a:pPr>
            <a:endParaRPr lang="en-US" dirty="0">
              <a:latin typeface="Arial" panose="020B0604020202020204" pitchFamily="34" charset="0"/>
              <a:ea typeface="+mn-lt"/>
              <a:cs typeface="Arial" panose="020B0604020202020204" pitchFamily="34" charset="0"/>
            </a:endParaRPr>
          </a:p>
          <a:p>
            <a:pPr marL="628650" lvl="1" indent="-171450" eaLnBrk="1" fontAlgn="auto" hangingPunct="1">
              <a:spcBef>
                <a:spcPts val="0"/>
              </a:spcBef>
              <a:spcAft>
                <a:spcPts val="0"/>
              </a:spcAft>
              <a:buFont typeface="Arial" panose="020B0604020202020204" pitchFamily="34" charset="0"/>
              <a:buChar char="•"/>
              <a:defRPr/>
            </a:pPr>
            <a:r>
              <a:rPr lang="en-US" dirty="0">
                <a:latin typeface="Arial" panose="020B0604020202020204" pitchFamily="34" charset="0"/>
                <a:ea typeface="+mn-lt"/>
                <a:cs typeface="Arial" panose="020B0604020202020204" pitchFamily="34" charset="0"/>
              </a:rPr>
              <a:t>Participation costs associated with grant program evaluation</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sz="1200" dirty="0">
              <a:latin typeface="Arial" panose="020B0604020202020204" pitchFamily="34" charset="0"/>
              <a:ea typeface="+mn-lt"/>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 sz="1200" dirty="0">
                <a:latin typeface="Arial" panose="020B0604020202020204" pitchFamily="34" charset="0"/>
                <a:ea typeface="+mn-lt"/>
                <a:cs typeface="Arial" panose="020B0604020202020204" pitchFamily="34" charset="0"/>
              </a:rPr>
              <a:t>Emphasis shall be on programs that demonstrate rich civic engagement and learning in pursuit of a SSCE.</a:t>
            </a:r>
            <a:endParaRPr lang="en-US" sz="1200" dirty="0">
              <a:latin typeface="Arial" panose="020B0604020202020204" pitchFamily="34" charset="0"/>
              <a:cs typeface="Arial" panose="020B0604020202020204" pitchFamily="34" charset="0"/>
            </a:endParaRP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AF8603A-0B12-49BE-93F5-0ADBAD036687}" type="slidenum">
              <a:rPr lang="en-US" altLang="en-US" smtClean="0">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033065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eaLnBrk="1" hangingPunct="1">
              <a:lnSpc>
                <a:spcPct val="100000"/>
              </a:lnSpc>
              <a:spcBef>
                <a:spcPts val="0"/>
              </a:spcBef>
              <a:buFont typeface="Arial" panose="020B0604020202020204" pitchFamily="34" charset="0"/>
              <a:buChar char="•"/>
              <a:defRPr/>
            </a:pPr>
            <a:r>
              <a:rPr lang="en" dirty="0">
                <a:latin typeface="Arial" panose="020B0604020202020204" pitchFamily="34" charset="0"/>
                <a:ea typeface="+mn-lt"/>
                <a:cs typeface="Arial" panose="020B0604020202020204" pitchFamily="34" charset="0"/>
              </a:rPr>
              <a:t>Per </a:t>
            </a:r>
            <a:r>
              <a:rPr lang="en" i="1" dirty="0">
                <a:latin typeface="Arial" panose="020B0604020202020204" pitchFamily="34" charset="0"/>
                <a:ea typeface="+mn-lt"/>
                <a:cs typeface="Arial" panose="020B0604020202020204" pitchFamily="34" charset="0"/>
              </a:rPr>
              <a:t>EC </a:t>
            </a:r>
            <a:r>
              <a:rPr lang="en" dirty="0">
                <a:latin typeface="Arial" panose="020B0604020202020204" pitchFamily="34" charset="0"/>
                <a:ea typeface="+mn-lt"/>
                <a:cs typeface="Arial" panose="020B0604020202020204" pitchFamily="34" charset="0"/>
              </a:rPr>
              <a:t>Section 51475(a), applicant eligibility is limited to LEAs, defined as a school district, county office of education, or direct funded charter school, within the State of California that serves students in grade twelve.</a:t>
            </a:r>
          </a:p>
          <a:p>
            <a:pPr marL="171450" indent="-171450" eaLnBrk="1" hangingPunct="1">
              <a:lnSpc>
                <a:spcPct val="100000"/>
              </a:lnSpc>
              <a:spcBef>
                <a:spcPts val="0"/>
              </a:spcBef>
              <a:buFont typeface="Arial" panose="020B0604020202020204" pitchFamily="34" charset="0"/>
              <a:buChar char="•"/>
              <a:defRPr/>
            </a:pPr>
            <a:endParaRPr lang="en" dirty="0">
              <a:latin typeface="Arial" panose="020B0604020202020204" pitchFamily="34" charset="0"/>
              <a:ea typeface="+mn-lt"/>
              <a:cs typeface="Arial" panose="020B0604020202020204" pitchFamily="34" charset="0"/>
            </a:endParaRPr>
          </a:p>
          <a:p>
            <a:pPr marL="171450" indent="-171450">
              <a:lnSpc>
                <a:spcPct val="100000"/>
              </a:lnSpc>
              <a:spcBef>
                <a:spcPts val="0"/>
              </a:spcBef>
              <a:buFont typeface="Arial" panose="020B0604020202020204" pitchFamily="34" charset="0"/>
              <a:buChar char="•"/>
              <a:defRPr/>
            </a:pPr>
            <a:r>
              <a:rPr lang="en" dirty="0">
                <a:latin typeface="Arial" panose="020B0604020202020204" pitchFamily="34" charset="0"/>
                <a:ea typeface="+mn-lt"/>
                <a:cs typeface="Arial" panose="020B0604020202020204" pitchFamily="34" charset="0"/>
              </a:rPr>
              <a:t>Additionally, per </a:t>
            </a:r>
            <a:r>
              <a:rPr lang="en" i="1" dirty="0">
                <a:latin typeface="Arial" panose="020B0604020202020204" pitchFamily="34" charset="0"/>
                <a:ea typeface="+mn-lt"/>
                <a:cs typeface="Arial" panose="020B0604020202020204" pitchFamily="34" charset="0"/>
              </a:rPr>
              <a:t>EC </a:t>
            </a:r>
            <a:r>
              <a:rPr lang="en" dirty="0">
                <a:latin typeface="Arial" panose="020B0604020202020204" pitchFamily="34" charset="0"/>
                <a:ea typeface="+mn-lt"/>
                <a:cs typeface="Arial" panose="020B0604020202020204" pitchFamily="34" charset="0"/>
              </a:rPr>
              <a:t>Section 51475(d), at least 55 percent of the pupils enrolled in the applicant LEA shall be unduplicated pupils as defined in Section 2574 or 42238.02, as applicable. </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B9EB039F-E041-429B-8562-C5C8F30783B2}" type="slidenum">
              <a:rPr lang="en-US" altLang="en-US" smtClean="0">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3246398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a:lnSpc>
                <a:spcPct val="100000"/>
              </a:lnSpc>
              <a:spcBef>
                <a:spcPts val="0"/>
              </a:spcBef>
              <a:buFont typeface="Arial" panose="020B0604020202020204" pitchFamily="34" charset="0"/>
              <a:buChar char="•"/>
              <a:defRPr/>
            </a:pPr>
            <a:r>
              <a:rPr lang="en" sz="1200" dirty="0">
                <a:latin typeface="Arial" panose="020B0604020202020204" pitchFamily="34" charset="0"/>
                <a:ea typeface="+mn-lt"/>
                <a:cs typeface="Arial" panose="020B0604020202020204" pitchFamily="34" charset="0"/>
              </a:rPr>
              <a:t>Please review the California Serves Eligibility spreadsheet available from the CDE California Serves web page to determine your LEA’s Unduplicated Pupil Count and eligibility to apply for this grant.</a:t>
            </a:r>
          </a:p>
          <a:p>
            <a:pPr marL="171450" indent="-171450">
              <a:lnSpc>
                <a:spcPct val="100000"/>
              </a:lnSpc>
              <a:spcBef>
                <a:spcPts val="0"/>
              </a:spcBef>
              <a:buFont typeface="Arial" panose="020B0604020202020204" pitchFamily="34" charset="0"/>
              <a:buChar char="•"/>
              <a:defRPr/>
            </a:pPr>
            <a:endParaRPr lang="en-US" sz="1200" dirty="0">
              <a:latin typeface="Arial" panose="020B0604020202020204" pitchFamily="34" charset="0"/>
              <a:cs typeface="Arial" panose="020B0604020202020204" pitchFamily="34" charset="0"/>
            </a:endParaRPr>
          </a:p>
          <a:p>
            <a:pPr marL="171450" indent="-171450">
              <a:lnSpc>
                <a:spcPct val="100000"/>
              </a:lnSpc>
              <a:spcBef>
                <a:spcPts val="0"/>
              </a:spcBef>
              <a:buFont typeface="Arial" panose="020B0604020202020204" pitchFamily="34" charset="0"/>
              <a:buChar char="•"/>
              <a:defRPr/>
            </a:pPr>
            <a:r>
              <a:rPr lang="en" sz="1200" dirty="0">
                <a:latin typeface="Arial" panose="020B0604020202020204" pitchFamily="34" charset="0"/>
                <a:ea typeface="+mn-lt"/>
                <a:cs typeface="Arial" panose="020B0604020202020204" pitchFamily="34" charset="0"/>
              </a:rPr>
              <a:t>Community agencies, private schools, individual public schools, and state special schools are not eligible to apply for the California Serves Grant Program.</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B9EB039F-E041-429B-8562-C5C8F30783B2}" type="slidenum">
              <a:rPr lang="en-US" altLang="en-US" smtClean="0">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24758198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a:lnSpc>
                <a:spcPct val="100000"/>
              </a:lnSpc>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To ensure the successful implementation of the California Serves Grant Program, grantees are required to submit interim progress and end-of-project reports to show that program outcome measures are being met alongside an expenditure report to show how funds were actually spent. </a:t>
            </a:r>
          </a:p>
          <a:p>
            <a:pPr marL="171450" indent="-171450">
              <a:lnSpc>
                <a:spcPct val="100000"/>
              </a:lnSpc>
              <a:spcBef>
                <a:spcPts val="0"/>
              </a:spcBef>
              <a:buFont typeface="Arial" panose="020B0604020202020204" pitchFamily="34" charset="0"/>
              <a:buChar char="•"/>
            </a:pPr>
            <a:endParaRPr lang="en-US" sz="1200" dirty="0">
              <a:effectLst/>
              <a:latin typeface="Arial" panose="020B0604020202020204" pitchFamily="34" charset="0"/>
              <a:ea typeface="Arial" panose="020B0604020202020204" pitchFamily="34" charset="0"/>
              <a:cs typeface="Arial" panose="020B0604020202020204" pitchFamily="34" charset="0"/>
            </a:endParaRPr>
          </a:p>
          <a:p>
            <a:pPr marL="171450" indent="-171450">
              <a:lnSpc>
                <a:spcPct val="100000"/>
              </a:lnSpc>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These must include any and all elements required by the CDE, as well as any locally determined measures. </a:t>
            </a:r>
            <a:endParaRPr lang="en-US" sz="1200" dirty="0">
              <a:latin typeface="Arial" panose="020B0604020202020204" pitchFamily="34" charset="0"/>
              <a:cs typeface="Arial" panose="020B0604020202020204" pitchFamily="34" charset="0"/>
            </a:endParaRP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5D4EE79-97C6-406F-A1AB-AFED886A7853}" type="slidenum">
              <a:rPr lang="en-US" altLang="en-US" smtClean="0">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4945243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a:lnSpc>
                <a:spcPct val="100000"/>
              </a:lnSpc>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rPr>
              <a:t>LEAs will be expected to measure outcomes in areas specifically identified in the LEA’s grant application. Program outcomes identified in the California Serves Grant Program application can target and include, but are not limited to:</a:t>
            </a:r>
          </a:p>
          <a:p>
            <a:pPr marL="171450" indent="-171450">
              <a:lnSpc>
                <a:spcPct val="100000"/>
              </a:lnSpc>
              <a:spcBef>
                <a:spcPts val="0"/>
              </a:spcBef>
              <a:buFont typeface="Arial" panose="020B0604020202020204" pitchFamily="34" charset="0"/>
              <a:buChar char="•"/>
            </a:pPr>
            <a:endParaRPr lang="en-US" sz="1200" dirty="0">
              <a:effectLst/>
              <a:latin typeface="Arial" panose="020B0604020202020204" pitchFamily="34" charset="0"/>
              <a:ea typeface="Arial" panose="020B0604020202020204" pitchFamily="34" charset="0"/>
            </a:endParaRPr>
          </a:p>
          <a:p>
            <a:pPr marL="800100" lvl="1" indent="-342900">
              <a:lnSpc>
                <a:spcPct val="100000"/>
              </a:lnSpc>
              <a:spcBef>
                <a:spcPts val="0"/>
              </a:spcBef>
              <a:buSzPts val="1200"/>
              <a:buFont typeface="Symbol" panose="05050102010706020507" pitchFamily="18" charset="2"/>
              <a:buChar char=""/>
            </a:pPr>
            <a:r>
              <a:rPr lang="en-US" sz="1200" dirty="0">
                <a:effectLst/>
                <a:latin typeface="Arial" panose="020B0604020202020204" pitchFamily="34" charset="0"/>
                <a:ea typeface="Arial" panose="020B0604020202020204" pitchFamily="34" charset="0"/>
              </a:rPr>
              <a:t>Number of SSCE insignias awarded or anticipated</a:t>
            </a:r>
          </a:p>
          <a:p>
            <a:pPr marL="800100" lvl="1" indent="-342900">
              <a:lnSpc>
                <a:spcPct val="100000"/>
              </a:lnSpc>
              <a:spcBef>
                <a:spcPts val="0"/>
              </a:spcBef>
              <a:buSzPts val="1200"/>
              <a:buFont typeface="Symbol" panose="05050102010706020507" pitchFamily="18" charset="2"/>
              <a:buChar char=""/>
            </a:pPr>
            <a:endParaRPr lang="en-US" sz="1200" dirty="0">
              <a:effectLst/>
              <a:latin typeface="Arial" panose="020B0604020202020204" pitchFamily="34" charset="0"/>
              <a:ea typeface="Arial" panose="020B0604020202020204" pitchFamily="34" charset="0"/>
            </a:endParaRPr>
          </a:p>
          <a:p>
            <a:pPr marL="800100" lvl="1" indent="-342900">
              <a:lnSpc>
                <a:spcPct val="100000"/>
              </a:lnSpc>
              <a:spcBef>
                <a:spcPts val="0"/>
              </a:spcBef>
              <a:buSzPts val="1200"/>
              <a:buFont typeface="Symbol" panose="05050102010706020507" pitchFamily="18" charset="2"/>
              <a:buChar char=""/>
            </a:pPr>
            <a:r>
              <a:rPr lang="en-US" sz="1200" dirty="0">
                <a:effectLst/>
                <a:latin typeface="Arial" panose="020B0604020202020204" pitchFamily="34" charset="0"/>
                <a:ea typeface="Arial" panose="020B0604020202020204" pitchFamily="34" charset="0"/>
              </a:rPr>
              <a:t>Government or U.S. History course pass rate</a:t>
            </a:r>
          </a:p>
          <a:p>
            <a:pPr marL="800100" lvl="1" indent="-342900">
              <a:lnSpc>
                <a:spcPct val="100000"/>
              </a:lnSpc>
              <a:spcBef>
                <a:spcPts val="0"/>
              </a:spcBef>
              <a:buSzPts val="1200"/>
              <a:buFont typeface="Symbol" panose="05050102010706020507" pitchFamily="18" charset="2"/>
              <a:buChar char=""/>
            </a:pPr>
            <a:endParaRPr lang="en-US" sz="1200" dirty="0">
              <a:effectLst/>
              <a:latin typeface="Arial" panose="020B0604020202020204" pitchFamily="34" charset="0"/>
              <a:ea typeface="Arial" panose="020B0604020202020204" pitchFamily="34" charset="0"/>
            </a:endParaRPr>
          </a:p>
          <a:p>
            <a:pPr marL="800100" lvl="1" indent="-342900">
              <a:lnSpc>
                <a:spcPct val="100000"/>
              </a:lnSpc>
              <a:spcBef>
                <a:spcPts val="0"/>
              </a:spcBef>
              <a:buSzPts val="1200"/>
              <a:buFont typeface="Symbol" panose="05050102010706020507" pitchFamily="18" charset="2"/>
              <a:buChar char=""/>
            </a:pPr>
            <a:r>
              <a:rPr lang="en-US" sz="1200" dirty="0">
                <a:effectLst/>
                <a:latin typeface="Arial" panose="020B0604020202020204" pitchFamily="34" charset="0"/>
                <a:ea typeface="Arial" panose="020B0604020202020204" pitchFamily="34" charset="0"/>
              </a:rPr>
              <a:t>School attendance rate</a:t>
            </a:r>
          </a:p>
          <a:p>
            <a:pPr marL="800100" lvl="1" indent="-342900">
              <a:lnSpc>
                <a:spcPct val="100000"/>
              </a:lnSpc>
              <a:spcBef>
                <a:spcPts val="0"/>
              </a:spcBef>
              <a:buSzPts val="1200"/>
              <a:buFont typeface="Symbol" panose="05050102010706020507" pitchFamily="18" charset="2"/>
              <a:buChar char=""/>
            </a:pPr>
            <a:endParaRPr lang="en-US" sz="1200" dirty="0">
              <a:effectLst/>
              <a:latin typeface="Arial" panose="020B0604020202020204" pitchFamily="34" charset="0"/>
              <a:ea typeface="Arial" panose="020B0604020202020204" pitchFamily="34" charset="0"/>
            </a:endParaRPr>
          </a:p>
          <a:p>
            <a:pPr marL="800100" lvl="1" indent="-342900">
              <a:lnSpc>
                <a:spcPct val="100000"/>
              </a:lnSpc>
              <a:spcBef>
                <a:spcPts val="0"/>
              </a:spcBef>
              <a:buSzPts val="1200"/>
              <a:buFont typeface="Symbol" panose="05050102010706020507" pitchFamily="18" charset="2"/>
              <a:buChar char=""/>
            </a:pPr>
            <a:r>
              <a:rPr lang="en-US" sz="1200" dirty="0">
                <a:effectLst/>
                <a:latin typeface="Arial" panose="020B0604020202020204" pitchFamily="34" charset="0"/>
                <a:ea typeface="Arial" panose="020B0604020202020204" pitchFamily="34" charset="0"/>
              </a:rPr>
              <a:t>Chronic absenteeism rate</a:t>
            </a:r>
          </a:p>
          <a:p>
            <a:pPr marL="800100" lvl="1" indent="-342900">
              <a:lnSpc>
                <a:spcPct val="100000"/>
              </a:lnSpc>
              <a:spcBef>
                <a:spcPts val="0"/>
              </a:spcBef>
              <a:buSzPts val="1200"/>
              <a:buFont typeface="Symbol" panose="05050102010706020507" pitchFamily="18" charset="2"/>
              <a:buChar char=""/>
            </a:pPr>
            <a:endParaRPr lang="en-US" sz="1200" dirty="0">
              <a:effectLst/>
              <a:latin typeface="Arial" panose="020B0604020202020204" pitchFamily="34" charset="0"/>
              <a:ea typeface="Arial" panose="020B0604020202020204" pitchFamily="34" charset="0"/>
            </a:endParaRPr>
          </a:p>
          <a:p>
            <a:pPr marL="800100" lvl="1" indent="-342900">
              <a:lnSpc>
                <a:spcPct val="100000"/>
              </a:lnSpc>
              <a:spcBef>
                <a:spcPts val="0"/>
              </a:spcBef>
              <a:buSzPts val="1200"/>
              <a:buFont typeface="Symbol" panose="05050102010706020507" pitchFamily="18" charset="2"/>
              <a:buChar char=""/>
            </a:pPr>
            <a:r>
              <a:rPr lang="en-US" sz="1200" dirty="0">
                <a:effectLst/>
                <a:latin typeface="Arial" panose="020B0604020202020204" pitchFamily="34" charset="0"/>
                <a:ea typeface="Arial" panose="020B0604020202020204" pitchFamily="34" charset="0"/>
              </a:rPr>
              <a:t>Pupil suspension rate</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5D4EE79-97C6-406F-A1AB-AFED886A7853}" type="slidenum">
              <a:rPr lang="en-US" altLang="en-US" smtClean="0">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42612672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eaLnBrk="1" fontAlgn="auto" hangingPunct="1">
              <a:lnSpc>
                <a:spcPct val="100000"/>
              </a:lnSpc>
              <a:spcBef>
                <a:spcPts val="0"/>
              </a:spcBef>
              <a:spcAft>
                <a:spcPts val="0"/>
              </a:spcAft>
              <a:buFont typeface="Arial" panose="020B0604020202020204" pitchFamily="34" charset="0"/>
              <a:buChar char="•"/>
              <a:defRPr/>
            </a:pPr>
            <a:r>
              <a:rPr lang="en-US" dirty="0">
                <a:latin typeface="Arial" panose="020B0604020202020204" pitchFamily="34" charset="0"/>
                <a:ea typeface="Arial" panose="020B0604020202020204" pitchFamily="34" charset="0"/>
                <a:cs typeface="Arial" panose="020B0604020202020204" pitchFamily="34" charset="0"/>
              </a:rPr>
              <a:t>Additional outcomes include school </a:t>
            </a:r>
            <a:r>
              <a:rPr lang="en-US" dirty="0">
                <a:effectLst/>
                <a:latin typeface="Arial" panose="020B0604020202020204" pitchFamily="34" charset="0"/>
                <a:ea typeface="Arial" panose="020B0604020202020204" pitchFamily="34" charset="0"/>
                <a:cs typeface="Arial" panose="020B0604020202020204" pitchFamily="34" charset="0"/>
              </a:rPr>
              <a:t>climate, as measured by the California Healthy Kids Survey School Climate Module or other applicable school climate survey. (A link to this module is provided at the end of this presentation, along with links to additional supporting resources.)</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dirty="0">
              <a:effectLst/>
              <a:latin typeface="Arial" panose="020B0604020202020204" pitchFamily="34" charset="0"/>
              <a:ea typeface="Arial" panose="020B0604020202020204" pitchFamily="34" charset="0"/>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US" dirty="0">
                <a:effectLst/>
                <a:latin typeface="Arial" panose="020B0604020202020204" pitchFamily="34" charset="0"/>
                <a:ea typeface="Arial" panose="020B0604020202020204" pitchFamily="34" charset="0"/>
                <a:cs typeface="Arial" panose="020B0604020202020204" pitchFamily="34" charset="0"/>
              </a:rPr>
              <a:t>Interview and focus groups with participating students</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dirty="0">
              <a:effectLst/>
              <a:latin typeface="Arial" panose="020B0604020202020204" pitchFamily="34" charset="0"/>
              <a:ea typeface="Arial" panose="020B0604020202020204" pitchFamily="34" charset="0"/>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US" dirty="0">
                <a:effectLst/>
                <a:latin typeface="Arial" panose="020B0604020202020204" pitchFamily="34" charset="0"/>
                <a:ea typeface="Arial" panose="020B0604020202020204" pitchFamily="34" charset="0"/>
                <a:cs typeface="Arial" panose="020B0604020202020204" pitchFamily="34" charset="0"/>
              </a:rPr>
              <a:t>Applicants should measure the number of SSCE insignias awarded and/or anticipated, as well as at least one other measurable objective.</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5D4EE79-97C6-406F-A1AB-AFED886A7853}" type="slidenum">
              <a:rPr lang="en-US" altLang="en-US" smtClean="0">
                <a:latin typeface="Calibri" panose="020F0502020204030204" pitchFamily="34" charset="0"/>
              </a:rPr>
              <a:pPr fontAlgn="base">
                <a:spcBef>
                  <a:spcPct val="0"/>
                </a:spcBef>
                <a:spcAft>
                  <a:spcPct val="0"/>
                </a:spcAft>
              </a:pPr>
              <a:t>15</a:t>
            </a:fld>
            <a:endParaRPr lang="en-US" altLang="en-US">
              <a:latin typeface="Calibri" panose="020F0502020204030204" pitchFamily="34" charset="0"/>
            </a:endParaRPr>
          </a:p>
        </p:txBody>
      </p:sp>
    </p:spTree>
    <p:extLst>
      <p:ext uri="{BB962C8B-B14F-4D97-AF65-F5344CB8AC3E}">
        <p14:creationId xmlns:p14="http://schemas.microsoft.com/office/powerpoint/2010/main" val="1660492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a:lnSpc>
                <a:spcPct val="100000"/>
              </a:lnSpc>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The grantees must provide a summary of activities in a report identifying contributions including, but not limited to:</a:t>
            </a:r>
          </a:p>
          <a:p>
            <a:pPr marL="171450" indent="-171450">
              <a:lnSpc>
                <a:spcPct val="100000"/>
              </a:lnSpc>
              <a:spcBef>
                <a:spcPts val="0"/>
              </a:spcBef>
              <a:buFont typeface="Arial" panose="020B0604020202020204" pitchFamily="34" charset="0"/>
              <a:buChar char="•"/>
            </a:pPr>
            <a:endParaRPr lang="en-US" sz="1200" dirty="0">
              <a:effectLst/>
              <a:latin typeface="Arial" panose="020B0604020202020204" pitchFamily="34" charset="0"/>
              <a:ea typeface="Arial" panose="020B0604020202020204" pitchFamily="34" charset="0"/>
              <a:cs typeface="Arial" panose="020B0604020202020204" pitchFamily="34" charset="0"/>
            </a:endParaRPr>
          </a:p>
          <a:p>
            <a:pPr marL="628650" lvl="1" indent="-171450">
              <a:lnSpc>
                <a:spcPct val="100000"/>
              </a:lnSpc>
              <a:buFont typeface="Arial" panose="020B0604020202020204" pitchFamily="34" charset="0"/>
              <a:buChar char="•"/>
              <a:defRPr/>
            </a:pPr>
            <a:r>
              <a:rPr lang="en" sz="1200" dirty="0">
                <a:latin typeface="Arial" panose="020B0604020202020204" pitchFamily="34" charset="0"/>
                <a:ea typeface="+mn-lt"/>
                <a:cs typeface="Arial" panose="020B0604020202020204" pitchFamily="34" charset="0"/>
              </a:rPr>
              <a:t>Proposed measures to evaluate progress towards the program goals, including implementing service learning programs that lead towards awarding of the SSCE</a:t>
            </a:r>
          </a:p>
          <a:p>
            <a:pPr marL="628650" lvl="1" indent="-171450">
              <a:lnSpc>
                <a:spcPct val="100000"/>
              </a:lnSpc>
              <a:buFont typeface="Arial" panose="020B0604020202020204" pitchFamily="34" charset="0"/>
              <a:buChar char="•"/>
              <a:defRPr/>
            </a:pPr>
            <a:endParaRPr lang="en-US" sz="1200" dirty="0">
              <a:latin typeface="Arial" panose="020B0604020202020204" pitchFamily="34" charset="0"/>
              <a:cs typeface="Arial" panose="020B0604020202020204" pitchFamily="34" charset="0"/>
            </a:endParaRPr>
          </a:p>
          <a:p>
            <a:pPr marL="628650" lvl="1" indent="-171450">
              <a:lnSpc>
                <a:spcPct val="100000"/>
              </a:lnSpc>
              <a:buFont typeface="Arial" panose="020B0604020202020204" pitchFamily="34" charset="0"/>
              <a:buChar char="•"/>
              <a:defRPr/>
            </a:pPr>
            <a:r>
              <a:rPr lang="en" sz="1200" dirty="0">
                <a:latin typeface="Arial" panose="020B0604020202020204" pitchFamily="34" charset="0"/>
                <a:ea typeface="+mn-lt"/>
                <a:cs typeface="Arial" panose="020B0604020202020204" pitchFamily="34" charset="0"/>
              </a:rPr>
              <a:t>Resources (including training materials, videos, briefs, etc.) to support teachers, administrators, pupils, and other school staff that provide support for local SSCE programming</a:t>
            </a:r>
            <a:endParaRPr lang="en-US" sz="1200" dirty="0">
              <a:latin typeface="Arial" panose="020B0604020202020204" pitchFamily="34" charset="0"/>
              <a:cs typeface="Arial" panose="020B0604020202020204" pitchFamily="34" charset="0"/>
            </a:endParaRP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5D4EE79-97C6-406F-A1AB-AFED886A7853}" type="slidenum">
              <a:rPr lang="en-US" altLang="en-US" smtClean="0">
                <a:latin typeface="Calibri" panose="020F0502020204030204" pitchFamily="34" charset="0"/>
              </a:rPr>
              <a:pPr fontAlgn="base">
                <a:spcBef>
                  <a:spcPct val="0"/>
                </a:spcBef>
                <a:spcAft>
                  <a:spcPct val="0"/>
                </a:spcAft>
              </a:pPr>
              <a:t>16</a:t>
            </a:fld>
            <a:endParaRPr lang="en-US" altLang="en-US">
              <a:latin typeface="Calibri" panose="020F0502020204030204" pitchFamily="34" charset="0"/>
            </a:endParaRPr>
          </a:p>
        </p:txBody>
      </p:sp>
    </p:spTree>
    <p:extLst>
      <p:ext uri="{BB962C8B-B14F-4D97-AF65-F5344CB8AC3E}">
        <p14:creationId xmlns:p14="http://schemas.microsoft.com/office/powerpoint/2010/main" val="31235950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eaLnBrk="1" fontAlgn="auto" hangingPunct="1">
              <a:lnSpc>
                <a:spcPct val="100000"/>
              </a:lnSpc>
              <a:spcBef>
                <a:spcPts val="0"/>
              </a:spcBef>
              <a:spcAft>
                <a:spcPts val="1200"/>
              </a:spcAft>
              <a:buFont typeface="Arial" panose="020B0604020202020204" pitchFamily="34" charset="0"/>
              <a:buChar char="•"/>
              <a:defRPr/>
            </a:pPr>
            <a:r>
              <a:rPr lang="en-US" sz="1200" dirty="0">
                <a:latin typeface="Arial" panose="020B0604020202020204" pitchFamily="34" charset="0"/>
                <a:cs typeface="Arial" panose="020B0604020202020204" pitchFamily="34" charset="0"/>
              </a:rPr>
              <a:t>The report must also include:</a:t>
            </a:r>
          </a:p>
          <a:p>
            <a:pPr marL="171450" indent="-171450" eaLnBrk="1" fontAlgn="auto" hangingPunct="1">
              <a:lnSpc>
                <a:spcPct val="100000"/>
              </a:lnSpc>
              <a:spcBef>
                <a:spcPts val="0"/>
              </a:spcBef>
              <a:spcAft>
                <a:spcPts val="1200"/>
              </a:spcAft>
              <a:buFont typeface="Arial" panose="020B0604020202020204" pitchFamily="34" charset="0"/>
              <a:buChar char="•"/>
              <a:defRPr/>
            </a:pPr>
            <a:endParaRPr lang="en-US" sz="1200" dirty="0">
              <a:latin typeface="Arial" panose="020B0604020202020204" pitchFamily="34" charset="0"/>
              <a:cs typeface="Arial" panose="020B0604020202020204" pitchFamily="34" charset="0"/>
            </a:endParaRPr>
          </a:p>
          <a:p>
            <a:pPr marL="628650" lvl="1" indent="-171450" eaLnBrk="1" fontAlgn="auto" hangingPunct="1">
              <a:lnSpc>
                <a:spcPct val="100000"/>
              </a:lnSpc>
              <a:spcBef>
                <a:spcPts val="0"/>
              </a:spcBef>
              <a:spcAft>
                <a:spcPts val="1200"/>
              </a:spcAft>
              <a:buFont typeface="Arial" panose="020B0604020202020204" pitchFamily="34" charset="0"/>
              <a:buChar char="•"/>
              <a:defRPr/>
            </a:pPr>
            <a:r>
              <a:rPr lang="en-US" sz="1200" dirty="0">
                <a:latin typeface="Arial" panose="020B0604020202020204" pitchFamily="34" charset="0"/>
                <a:cs typeface="Arial" panose="020B0604020202020204" pitchFamily="34" charset="0"/>
              </a:rPr>
              <a:t>Tec</a:t>
            </a:r>
            <a:r>
              <a:rPr lang="en" sz="1200" dirty="0">
                <a:latin typeface="Arial" panose="020B0604020202020204" pitchFamily="34" charset="0"/>
                <a:ea typeface="+mn-lt"/>
                <a:cs typeface="Arial" panose="020B0604020202020204" pitchFamily="34" charset="0"/>
              </a:rPr>
              <a:t>hnical assistance and professional learning opportunities provided for purposes of implementing and expanding access to the SSCE through service learning</a:t>
            </a:r>
          </a:p>
          <a:p>
            <a:pPr marL="628650" lvl="1" indent="-171450">
              <a:lnSpc>
                <a:spcPct val="100000"/>
              </a:lnSpc>
              <a:buFont typeface="Arial" panose="020B0604020202020204" pitchFamily="34" charset="0"/>
              <a:buChar char="•"/>
              <a:defRPr/>
            </a:pPr>
            <a:endParaRPr lang="en-US" sz="1200" dirty="0">
              <a:latin typeface="Arial" panose="020B0604020202020204" pitchFamily="34" charset="0"/>
              <a:cs typeface="Arial" panose="020B0604020202020204" pitchFamily="34" charset="0"/>
            </a:endParaRPr>
          </a:p>
          <a:p>
            <a:pPr marL="628650" lvl="1" indent="-171450">
              <a:lnSpc>
                <a:spcPct val="100000"/>
              </a:lnSpc>
              <a:buFont typeface="Arial" panose="020B0604020202020204" pitchFamily="34" charset="0"/>
              <a:buChar char="•"/>
              <a:defRPr/>
            </a:pPr>
            <a:r>
              <a:rPr lang="en" sz="1200" dirty="0">
                <a:latin typeface="Arial" panose="020B0604020202020204" pitchFamily="34" charset="0"/>
                <a:ea typeface="+mn-lt"/>
                <a:cs typeface="Arial" panose="020B0604020202020204" pitchFamily="34" charset="0"/>
              </a:rPr>
              <a:t>Number of participating educators, disaggregated by role, classrooms, and schools</a:t>
            </a:r>
          </a:p>
          <a:p>
            <a:pPr marL="628650" lvl="1" indent="-171450">
              <a:lnSpc>
                <a:spcPct val="100000"/>
              </a:lnSpc>
              <a:buFont typeface="Arial" panose="020B0604020202020204" pitchFamily="34" charset="0"/>
              <a:buChar char="•"/>
              <a:defRPr/>
            </a:pPr>
            <a:endParaRPr lang="en-US" sz="1200" dirty="0">
              <a:latin typeface="Arial" panose="020B0604020202020204" pitchFamily="34" charset="0"/>
              <a:cs typeface="Arial" panose="020B0604020202020204" pitchFamily="34" charset="0"/>
            </a:endParaRPr>
          </a:p>
          <a:p>
            <a:pPr marL="628650" lvl="1" indent="-171450">
              <a:lnSpc>
                <a:spcPct val="100000"/>
              </a:lnSpc>
              <a:buFont typeface="Arial" panose="020B0604020202020204" pitchFamily="34" charset="0"/>
              <a:buChar char="•"/>
              <a:defRPr/>
            </a:pPr>
            <a:r>
              <a:rPr lang="en" sz="1200" dirty="0">
                <a:latin typeface="Arial" panose="020B0604020202020204" pitchFamily="34" charset="0"/>
                <a:ea typeface="+mn-lt"/>
                <a:cs typeface="Arial" panose="020B0604020202020204" pitchFamily="34" charset="0"/>
              </a:rPr>
              <a:t>Number of students earning and actively working towards the SSCE through service learning</a:t>
            </a:r>
            <a:endParaRPr lang="en-US" sz="1200" dirty="0">
              <a:highlight>
                <a:srgbClr val="FFFF00"/>
              </a:highlight>
              <a:latin typeface="Arial" panose="020B0604020202020204" pitchFamily="34" charset="0"/>
              <a:cs typeface="Arial" panose="020B0604020202020204" pitchFamily="34" charset="0"/>
            </a:endParaRP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5D4EE79-97C6-406F-A1AB-AFED886A7853}" type="slidenum">
              <a:rPr lang="en-US" altLang="en-US" smtClean="0">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6404275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eaLnBrk="1" hangingPunct="1">
              <a:lnSpc>
                <a:spcPct val="100000"/>
              </a:lnSpc>
              <a:spcBef>
                <a:spcPts val="0"/>
              </a:spcBef>
              <a:spcAft>
                <a:spcPts val="0"/>
              </a:spcAft>
              <a:buFont typeface="Arial" panose="020B0604020202020204" pitchFamily="34" charset="0"/>
              <a:buChar char="•"/>
            </a:pPr>
            <a:r>
              <a:rPr lang="en-US" altLang="en-US" dirty="0">
                <a:latin typeface="Arial" panose="020B0604020202020204" pitchFamily="34" charset="0"/>
                <a:cs typeface="Arial" panose="020B0604020202020204" pitchFamily="34" charset="0"/>
              </a:rPr>
              <a:t>The following slides are being highlighted to support LEAs development of the California Serves Grant Program application.</a:t>
            </a: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18</a:t>
            </a:fld>
            <a:endParaRPr lang="en-US"/>
          </a:p>
        </p:txBody>
      </p:sp>
    </p:spTree>
    <p:extLst>
      <p:ext uri="{BB962C8B-B14F-4D97-AF65-F5344CB8AC3E}">
        <p14:creationId xmlns:p14="http://schemas.microsoft.com/office/powerpoint/2010/main" val="3885065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lnSpc>
                <a:spcPct val="100000"/>
              </a:lnSpc>
              <a:spcBef>
                <a:spcPct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The Quality Professional Learning Standards (QPLS) lay the foundation for creating a coherent set of professional learning policies and activities that span the career continuum of an educator, leading to improved educator knowledge, skills, and dispositions and, ultimately, increased student learning results. </a:t>
            </a:r>
          </a:p>
          <a:p>
            <a:pPr indent="-336550" eaLnBrk="1" hangingPunct="1">
              <a:lnSpc>
                <a:spcPct val="100000"/>
              </a:lnSpc>
              <a:spcBef>
                <a:spcPct val="0"/>
              </a:spcBef>
              <a:spcAft>
                <a:spcPts val="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171450" indent="-171450" eaLnBrk="1" hangingPunct="1">
              <a:lnSpc>
                <a:spcPct val="100000"/>
              </a:lnSpc>
              <a:spcBef>
                <a:spcPct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The standards describe the criteria for quality professional learning and point educators and stakeholders toward using evidence-based elements and indicators when making decisions about how to create and/or improve professional learning in their own systems. </a:t>
            </a:r>
          </a:p>
          <a:p>
            <a:pPr marL="171450" indent="-171450" eaLnBrk="1" hangingPunct="1">
              <a:lnSpc>
                <a:spcPct val="100000"/>
              </a:lnSpc>
              <a:spcBef>
                <a:spcPct val="0"/>
              </a:spcBef>
              <a:spcAft>
                <a:spcPts val="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171450" indent="-171450" eaLnBrk="1" hangingPunct="1">
              <a:lnSpc>
                <a:spcPct val="100000"/>
              </a:lnSpc>
              <a:spcBef>
                <a:spcPct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Again, links to these resources are provided on a Resources slide toward the end of this presentation and also in the Request for Applications (RFA).</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DF2595FD-0444-47C6-A007-F2609E8F660A}" type="slidenum">
              <a:rPr lang="en-US" altLang="en-US" smtClean="0">
                <a:latin typeface="Calibri" panose="020F0502020204030204" pitchFamily="34" charset="0"/>
              </a:rPr>
              <a:pPr fontAlgn="base">
                <a:spcBef>
                  <a:spcPct val="0"/>
                </a:spcBef>
                <a:spcAft>
                  <a:spcPct val="0"/>
                </a:spcAft>
              </a:pPr>
              <a:t>19</a:t>
            </a:fld>
            <a:endParaRPr lang="en-US" altLang="en-US">
              <a:latin typeface="Calibri" panose="020F0502020204030204" pitchFamily="34" charset="0"/>
            </a:endParaRPr>
          </a:p>
        </p:txBody>
      </p:sp>
    </p:spTree>
    <p:extLst>
      <p:ext uri="{BB962C8B-B14F-4D97-AF65-F5344CB8AC3E}">
        <p14:creationId xmlns:p14="http://schemas.microsoft.com/office/powerpoint/2010/main" val="1861137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eaLnBrk="1" fontAlgn="auto" hangingPunct="1">
              <a:lnSpc>
                <a:spcPct val="100000"/>
              </a:lnSpc>
              <a:spcBef>
                <a:spcPts val="0"/>
              </a:spcBef>
              <a:spcAft>
                <a:spcPts val="1200"/>
              </a:spcAft>
              <a:buFont typeface="Arial" panose="020B0604020202020204" pitchFamily="34" charset="0"/>
              <a:buChar char="•"/>
              <a:defRPr/>
            </a:pPr>
            <a:r>
              <a:rPr lang="en-US" dirty="0">
                <a:latin typeface="Arial" panose="020B0604020202020204" pitchFamily="34" charset="0"/>
                <a:cs typeface="Arial" panose="020B0604020202020204" pitchFamily="34" charset="0"/>
              </a:rPr>
              <a:t>Before we move much further, I’ll review some brief housekeeping reminders.</a:t>
            </a:r>
          </a:p>
          <a:p>
            <a:pPr marL="171450" indent="-171450" eaLnBrk="1" fontAlgn="auto" hangingPunct="1">
              <a:lnSpc>
                <a:spcPct val="100000"/>
              </a:lnSpc>
              <a:spcBef>
                <a:spcPts val="0"/>
              </a:spcBef>
              <a:spcAft>
                <a:spcPts val="120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171450" indent="-171450" eaLnBrk="1" fontAlgn="auto" hangingPunct="1">
              <a:lnSpc>
                <a:spcPct val="100000"/>
              </a:lnSpc>
              <a:spcBef>
                <a:spcPts val="0"/>
              </a:spcBef>
              <a:spcAft>
                <a:spcPts val="1200"/>
              </a:spcAft>
              <a:buFont typeface="Arial" panose="020B0604020202020204" pitchFamily="34" charset="0"/>
              <a:buChar char="•"/>
              <a:defRPr/>
            </a:pPr>
            <a:r>
              <a:rPr lang="en-US" dirty="0">
                <a:latin typeface="Arial" panose="020B0604020202020204" pitchFamily="34" charset="0"/>
                <a:cs typeface="Arial" panose="020B0604020202020204" pitchFamily="34" charset="0"/>
              </a:rPr>
              <a:t>At this time, all webinar participants have been placed on mute. </a:t>
            </a:r>
          </a:p>
          <a:p>
            <a:pPr marL="171450" indent="-171450" eaLnBrk="1" fontAlgn="auto" hangingPunct="1">
              <a:lnSpc>
                <a:spcPct val="100000"/>
              </a:lnSpc>
              <a:spcBef>
                <a:spcPts val="0"/>
              </a:spcBef>
              <a:spcAft>
                <a:spcPts val="120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171450" indent="-171450" eaLnBrk="1" fontAlgn="auto" hangingPunct="1">
              <a:lnSpc>
                <a:spcPct val="100000"/>
              </a:lnSpc>
              <a:spcBef>
                <a:spcPts val="0"/>
              </a:spcBef>
              <a:spcAft>
                <a:spcPts val="1200"/>
              </a:spcAft>
              <a:buFont typeface="Arial" panose="020B0604020202020204" pitchFamily="34" charset="0"/>
              <a:buChar char="•"/>
              <a:defRPr/>
            </a:pPr>
            <a:r>
              <a:rPr lang="en-US" dirty="0">
                <a:latin typeface="Arial" panose="020B0604020202020204" pitchFamily="34" charset="0"/>
                <a:cs typeface="Arial" panose="020B0604020202020204" pitchFamily="34" charset="0"/>
              </a:rPr>
              <a:t>As questions arise during the webinar, please type your questions in the chat box or question and answer box. We will do our best to answer those questions during the questions and answers portion of the webinar.  </a:t>
            </a:r>
          </a:p>
          <a:p>
            <a:pPr marL="171450" indent="-171450" eaLnBrk="1" fontAlgn="auto" hangingPunct="1">
              <a:lnSpc>
                <a:spcPct val="100000"/>
              </a:lnSpc>
              <a:spcBef>
                <a:spcPts val="0"/>
              </a:spcBef>
              <a:spcAft>
                <a:spcPts val="120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This PowerPoint with the notes will be available from the CDE </a:t>
            </a:r>
            <a:r>
              <a:rPr lang="en-US" sz="1200" dirty="0">
                <a:latin typeface="Arial" panose="020B0604020202020204" pitchFamily="34" charset="0"/>
                <a:cs typeface="Arial" panose="020B0604020202020204" pitchFamily="34" charset="0"/>
              </a:rPr>
              <a:t>California Serves Program web page at https://www.cde.ca.gov/pd/ca/hs/californiaserves.asp.</a:t>
            </a:r>
            <a:r>
              <a:rPr lang="en-US" dirty="0">
                <a:latin typeface="Arial" panose="020B0604020202020204" pitchFamily="34" charset="0"/>
                <a:cs typeface="Arial" panose="020B0604020202020204" pitchFamily="34" charset="0"/>
              </a:rPr>
              <a:t> </a:t>
            </a:r>
          </a:p>
          <a:p>
            <a:pPr marL="171450" marR="0" lvl="0" indent="-1714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endParaRPr lang="en-US"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And again, one last reminder that this webinar is being recorded.</a:t>
            </a:r>
          </a:p>
          <a:p>
            <a:pPr marL="171450" marR="0" lvl="0" indent="-1714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endParaRPr lang="en-US"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I would now like to turn the presentation over to Khydeeja Alam from California Volunteers, to say a few words before we get into the grant program.</a:t>
            </a: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1FFA4DE5-8228-43A2-A117-09BFADE151C3}" type="slidenum">
              <a:rPr lang="en-US" altLang="en-US" smtClean="0">
                <a:latin typeface="Calibri" panose="020F0502020204030204" pitchFamily="34" charset="0"/>
              </a:rPr>
              <a:pPr fontAlgn="base">
                <a:spcBef>
                  <a:spcPct val="0"/>
                </a:spcBef>
                <a:spcAft>
                  <a:spcPct val="0"/>
                </a:spcAft>
              </a:pPr>
              <a:t>2</a:t>
            </a:fld>
            <a:endParaRPr lang="en-US" altLang="en-US">
              <a:latin typeface="Calibri" panose="020F0502020204030204" pitchFamily="34" charset="0"/>
            </a:endParaRPr>
          </a:p>
        </p:txBody>
      </p:sp>
    </p:spTree>
    <p:extLst>
      <p:ext uri="{BB962C8B-B14F-4D97-AF65-F5344CB8AC3E}">
        <p14:creationId xmlns:p14="http://schemas.microsoft.com/office/powerpoint/2010/main" val="1134626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nSpc>
                <a:spcPct val="100000"/>
              </a:lnSpc>
              <a:spcBef>
                <a:spcPts val="0"/>
              </a:spcBef>
              <a:spcAft>
                <a:spcPts val="0"/>
              </a:spcAft>
              <a:buFont typeface="Arial" panose="020B0604020202020204" pitchFamily="34" charset="0"/>
              <a:buChar char="•"/>
            </a:pPr>
            <a:r>
              <a:rPr lang="en" sz="1200" dirty="0">
                <a:latin typeface="Arial" panose="020B0604020202020204" pitchFamily="34" charset="0"/>
                <a:ea typeface="+mn-lt"/>
                <a:cs typeface="Arial" panose="020B0604020202020204" pitchFamily="34" charset="0"/>
              </a:rPr>
              <a:t>Strong applications will also keep in mind the following considerations and resources:</a:t>
            </a:r>
          </a:p>
          <a:p>
            <a:pPr marL="171450" indent="-171450">
              <a:lnSpc>
                <a:spcPct val="100000"/>
              </a:lnSpc>
              <a:spcBef>
                <a:spcPts val="0"/>
              </a:spcBef>
              <a:spcAft>
                <a:spcPts val="0"/>
              </a:spcAft>
              <a:buFont typeface="Arial" panose="020B0604020202020204" pitchFamily="34" charset="0"/>
              <a:buChar char="•"/>
            </a:pPr>
            <a:endParaRPr lang="en-US" sz="1200" i="0" dirty="0">
              <a:latin typeface="Arial" panose="020B0604020202020204" pitchFamily="34" charset="0"/>
              <a:ea typeface="+mn-ea"/>
              <a:cs typeface="Arial" panose="020B0604020202020204" pitchFamily="34" charset="0"/>
            </a:endParaRPr>
          </a:p>
          <a:p>
            <a:pPr marL="628650" lvl="1" indent="-171450">
              <a:lnSpc>
                <a:spcPct val="100000"/>
              </a:lnSpc>
              <a:spcBef>
                <a:spcPts val="0"/>
              </a:spcBef>
              <a:spcAft>
                <a:spcPts val="0"/>
              </a:spcAft>
              <a:buFont typeface="Arial" panose="020B0604020202020204" pitchFamily="34" charset="0"/>
              <a:buChar char="•"/>
            </a:pPr>
            <a:r>
              <a:rPr lang="en-US" sz="1200" i="1" dirty="0">
                <a:latin typeface="Arial" panose="020B0604020202020204" pitchFamily="34" charset="0"/>
                <a:ea typeface="+mn-lt"/>
                <a:cs typeface="Arial" panose="020B0604020202020204" pitchFamily="34" charset="0"/>
              </a:rPr>
              <a:t>EC </a:t>
            </a:r>
            <a:r>
              <a:rPr lang="en-US" sz="1200" dirty="0">
                <a:latin typeface="Arial" panose="020B0604020202020204" pitchFamily="34" charset="0"/>
                <a:ea typeface="+mn-lt"/>
                <a:cs typeface="Arial" panose="020B0604020202020204" pitchFamily="34" charset="0"/>
              </a:rPr>
              <a:t>Section 51475(d)(4) defines “service learning” as an educational approach that intentionally combines meaningful community service activities with instruction and reflection to support pupil progress toward academic and civic engagement learning objectives while meeting societal needs. Applications should include programs that reflect this definition.</a:t>
            </a: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20</a:t>
            </a:fld>
            <a:endParaRPr lang="en-US"/>
          </a:p>
        </p:txBody>
      </p:sp>
    </p:spTree>
    <p:extLst>
      <p:ext uri="{BB962C8B-B14F-4D97-AF65-F5344CB8AC3E}">
        <p14:creationId xmlns:p14="http://schemas.microsoft.com/office/powerpoint/2010/main" val="41044088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eaLnBrk="1" fontAlgn="auto" hangingPunct="1">
              <a:lnSpc>
                <a:spcPct val="100000"/>
              </a:lnSpc>
              <a:spcBef>
                <a:spcPts val="0"/>
              </a:spcBef>
              <a:spcAft>
                <a:spcPts val="0"/>
              </a:spcAft>
              <a:buFont typeface="Arial" panose="020B0604020202020204" pitchFamily="34" charset="0"/>
              <a:buChar char="•"/>
              <a:defRPr/>
            </a:pPr>
            <a:r>
              <a:rPr lang="en" sz="1200" dirty="0">
                <a:latin typeface="Arial" panose="020B0604020202020204" pitchFamily="34" charset="0"/>
                <a:ea typeface="+mn-lt"/>
                <a:cs typeface="Arial" panose="020B0604020202020204" pitchFamily="34" charset="0"/>
              </a:rPr>
              <a:t>Additionally, consider service learning programs that require students to engage in a cycle of inquiry (for example, the inquiry arc outlined in the College, Career, and Civic Life [C3] Framework) that guides students from developing compelling civic questions and investigating those questions, finding and evaluating evidence to answer them, and communicating and/or taking civic action on those answers. </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 sz="1200" dirty="0">
              <a:latin typeface="Arial" panose="020B0604020202020204" pitchFamily="34" charset="0"/>
              <a:ea typeface="+mn-lt"/>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 sz="1200" dirty="0">
                <a:latin typeface="Arial" panose="020B0604020202020204" pitchFamily="34" charset="0"/>
                <a:ea typeface="+mn-lt"/>
                <a:cs typeface="Arial" panose="020B0604020202020204" pitchFamily="34" charset="0"/>
              </a:rPr>
              <a:t>Consider incorporating suggestions and research from </a:t>
            </a:r>
            <a:r>
              <a:rPr lang="en" sz="1200" i="1" dirty="0">
                <a:latin typeface="Arial" panose="020B0604020202020204" pitchFamily="34" charset="0"/>
                <a:ea typeface="+mn-lt"/>
                <a:cs typeface="Arial" panose="020B0604020202020204" pitchFamily="34" charset="0"/>
              </a:rPr>
              <a:t>Appendix H: Practicing Civic Engagement: Service-Learning in the History–Social Science Framework </a:t>
            </a:r>
            <a:r>
              <a:rPr lang="en" sz="1200" dirty="0">
                <a:latin typeface="Arial" panose="020B0604020202020204" pitchFamily="34" charset="0"/>
                <a:ea typeface="+mn-lt"/>
                <a:cs typeface="Arial" panose="020B0604020202020204" pitchFamily="34" charset="0"/>
              </a:rPr>
              <a:t>of the 2017 California History–Social Science Framework.</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 sz="1200" dirty="0">
              <a:latin typeface="Arial" panose="020B0604020202020204" pitchFamily="34" charset="0"/>
              <a:ea typeface="+mn-lt"/>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Again, links to the these resources are provided on the Resources slide toward the end of this presentation and also in the RFA.</a:t>
            </a:r>
          </a:p>
          <a:p>
            <a:pPr marL="0" indent="0" eaLnBrk="1" fontAlgn="auto" hangingPunct="1">
              <a:lnSpc>
                <a:spcPct val="100000"/>
              </a:lnSpc>
              <a:spcBef>
                <a:spcPts val="0"/>
              </a:spcBef>
              <a:spcAft>
                <a:spcPts val="0"/>
              </a:spcAft>
              <a:buFont typeface="Arial" panose="020B0604020202020204" pitchFamily="34" charset="0"/>
              <a:buNone/>
              <a:defRPr/>
            </a:pP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21</a:t>
            </a:fld>
            <a:endParaRPr lang="en-US"/>
          </a:p>
        </p:txBody>
      </p:sp>
    </p:spTree>
    <p:extLst>
      <p:ext uri="{BB962C8B-B14F-4D97-AF65-F5344CB8AC3E}">
        <p14:creationId xmlns:p14="http://schemas.microsoft.com/office/powerpoint/2010/main" val="35654612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eaLnBrk="1" fontAlgn="auto" hangingPunct="1">
              <a:lnSpc>
                <a:spcPct val="100000"/>
              </a:lnSpc>
              <a:spcBef>
                <a:spcPts val="0"/>
              </a:spcBef>
              <a:spcAft>
                <a:spcPts val="0"/>
              </a:spcAft>
              <a:buFont typeface="Arial" panose="020B0604020202020204" pitchFamily="34" charset="0"/>
              <a:buChar char="•"/>
              <a:defRPr/>
            </a:pPr>
            <a:r>
              <a:rPr lang="en" sz="1200" dirty="0">
                <a:latin typeface="Arial" panose="020B0604020202020204" pitchFamily="34" charset="0"/>
                <a:ea typeface="+mn-lt"/>
                <a:cs typeface="Arial" panose="020B0604020202020204" pitchFamily="34" charset="0"/>
              </a:rPr>
              <a:t>All service learning programs should explicitly support student progress towards a SSCE upon graduation, including fulfilling all five SSCE statewide criteria in addition to any additional local criteria and additional program requirements that may have been adopted.</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sz="1200" dirty="0">
              <a:latin typeface="Arial" panose="020B0604020202020204" pitchFamily="34" charset="0"/>
              <a:ea typeface="+mn-lt"/>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 sz="1200" dirty="0">
                <a:latin typeface="Arial" panose="020B0604020202020204" pitchFamily="34" charset="0"/>
                <a:ea typeface="+mn-lt"/>
                <a:cs typeface="Arial" panose="020B0604020202020204" pitchFamily="34" charset="0"/>
              </a:rPr>
              <a:t>Develop service learning experiences in an ongoing process that allows educators, administrators, communities, and students to define civic engagement and service needs. </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 sz="1200" dirty="0">
              <a:latin typeface="Arial" panose="020B0604020202020204" pitchFamily="34" charset="0"/>
              <a:ea typeface="+mn-ea"/>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 sz="1200" dirty="0">
                <a:latin typeface="Arial" panose="020B0604020202020204" pitchFamily="34" charset="0"/>
                <a:ea typeface="+mn-lt"/>
                <a:cs typeface="Arial" panose="020B0604020202020204" pitchFamily="34" charset="0"/>
              </a:rPr>
              <a:t>Set specific goals based on the needs of the school and any problems identified to be addressed.</a:t>
            </a: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22</a:t>
            </a:fld>
            <a:endParaRPr lang="en-US"/>
          </a:p>
        </p:txBody>
      </p:sp>
    </p:spTree>
    <p:extLst>
      <p:ext uri="{BB962C8B-B14F-4D97-AF65-F5344CB8AC3E}">
        <p14:creationId xmlns:p14="http://schemas.microsoft.com/office/powerpoint/2010/main" val="13079990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nSpc>
                <a:spcPct val="100000"/>
              </a:lnSpc>
              <a:buFont typeface="Arial" panose="020B0604020202020204" pitchFamily="34" charset="0"/>
              <a:buChar char="•"/>
            </a:pPr>
            <a:r>
              <a:rPr lang="en" dirty="0">
                <a:latin typeface="Arial" panose="020B0604020202020204" pitchFamily="34" charset="0"/>
                <a:ea typeface="+mn-lt"/>
                <a:cs typeface="Arial" panose="020B0604020202020204" pitchFamily="34" charset="0"/>
              </a:rPr>
              <a:t>The CDE Resources to Support Civic Engagement web page at also features foundational resources on civic learning, civic engagement, and service learning. A link to this web page is provided at the end of this presentation and in the RFA.</a:t>
            </a:r>
            <a:endParaRPr lang="en-US" dirty="0">
              <a:latin typeface="Arial" panose="020B0604020202020204" pitchFamily="34" charset="0"/>
              <a:ea typeface="+mn-lt"/>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23</a:t>
            </a:fld>
            <a:endParaRPr lang="en-US"/>
          </a:p>
        </p:txBody>
      </p:sp>
    </p:spTree>
    <p:extLst>
      <p:ext uri="{BB962C8B-B14F-4D97-AF65-F5344CB8AC3E}">
        <p14:creationId xmlns:p14="http://schemas.microsoft.com/office/powerpoint/2010/main" val="34992022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nSpc>
                <a:spcPct val="100000"/>
              </a:lnSpc>
              <a:spcBef>
                <a:spcPts val="0"/>
              </a:spcBef>
              <a:buFont typeface="Arial" panose="020B0604020202020204" pitchFamily="34" charset="0"/>
              <a:buChar char="•"/>
            </a:pPr>
            <a:r>
              <a:rPr lang="en-US" sz="1200" dirty="0">
                <a:latin typeface="Arial" panose="020B0604020202020204" pitchFamily="34" charset="0"/>
                <a:cs typeface="Arial" panose="020B0604020202020204" pitchFamily="34" charset="0"/>
              </a:rPr>
              <a:t>Professional development and curriculum for the California Serves Grant Program shall use evidence-based strategies. </a:t>
            </a:r>
          </a:p>
          <a:p>
            <a:pPr marL="0" indent="0">
              <a:lnSpc>
                <a:spcPct val="100000"/>
              </a:lnSpc>
              <a:spcBef>
                <a:spcPts val="0"/>
              </a:spcBef>
              <a:buFont typeface="Arial" panose="020B0604020202020204" pitchFamily="34" charset="0"/>
              <a:buNone/>
            </a:pPr>
            <a:endParaRPr lang="en-US" sz="1200" dirty="0">
              <a:latin typeface="Arial" panose="020B0604020202020204" pitchFamily="34" charset="0"/>
              <a:cs typeface="Arial" panose="020B0604020202020204" pitchFamily="34" charset="0"/>
            </a:endParaRPr>
          </a:p>
          <a:p>
            <a:pPr marL="171450" indent="-171450">
              <a:lnSpc>
                <a:spcPct val="100000"/>
              </a:lnSpc>
              <a:spcBef>
                <a:spcPts val="0"/>
              </a:spcBef>
              <a:buFont typeface="Arial" panose="020B0604020202020204" pitchFamily="34" charset="0"/>
              <a:buChar char="•"/>
            </a:pPr>
            <a:r>
              <a:rPr lang="en-US" sz="1200" dirty="0">
                <a:latin typeface="Arial" panose="020B0604020202020204" pitchFamily="34" charset="0"/>
                <a:cs typeface="Arial" panose="020B0604020202020204" pitchFamily="34" charset="0"/>
              </a:rPr>
              <a:t>For the purposes of this grant, the CDE has borrowed the following definition for evidence-based practice. </a:t>
            </a:r>
          </a:p>
          <a:p>
            <a:pPr marL="0" indent="0">
              <a:lnSpc>
                <a:spcPct val="100000"/>
              </a:lnSpc>
              <a:spcBef>
                <a:spcPts val="0"/>
              </a:spcBef>
              <a:buFont typeface="Arial" panose="020B0604020202020204" pitchFamily="34" charset="0"/>
              <a:buNone/>
            </a:pPr>
            <a:endParaRPr lang="en-US" sz="1200" dirty="0">
              <a:latin typeface="Arial" panose="020B0604020202020204" pitchFamily="34" charset="0"/>
              <a:cs typeface="Arial" panose="020B0604020202020204" pitchFamily="34" charset="0"/>
            </a:endParaRPr>
          </a:p>
          <a:p>
            <a:pPr marL="171450" indent="-171450">
              <a:lnSpc>
                <a:spcPct val="100000"/>
              </a:lnSpc>
              <a:spcBef>
                <a:spcPts val="0"/>
              </a:spcBef>
              <a:buFont typeface="Arial" panose="020B0604020202020204" pitchFamily="34" charset="0"/>
              <a:buChar char="•"/>
            </a:pPr>
            <a:r>
              <a:rPr lang="en-US" sz="1200" dirty="0">
                <a:latin typeface="Arial" panose="020B0604020202020204" pitchFamily="34" charset="0"/>
                <a:cs typeface="Arial" panose="020B0604020202020204" pitchFamily="34" charset="0"/>
              </a:rPr>
              <a:t>As defined by the Every Student Succeeds Act (ESSA), an evidence-based practice is an activity, strategy, or intervention that “demonstrates a statistically significant effect on improving student outcomes or other relevant outcomes” based on strong evidence, moderate evidence, promising evidence, or a rationale with “ongoing efforts to examine the effects of activity, strategy or intervention.”</a:t>
            </a: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24</a:t>
            </a:fld>
            <a:endParaRPr lang="en-US"/>
          </a:p>
        </p:txBody>
      </p:sp>
    </p:spTree>
    <p:extLst>
      <p:ext uri="{BB962C8B-B14F-4D97-AF65-F5344CB8AC3E}">
        <p14:creationId xmlns:p14="http://schemas.microsoft.com/office/powerpoint/2010/main" val="13754937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spcAft>
                <a:spcPts val="1200"/>
              </a:spcAft>
              <a:buFont typeface="Arial" panose="020B0604020202020204" pitchFamily="34" charset="0"/>
              <a:buChar char="•"/>
            </a:pPr>
            <a:r>
              <a:rPr lang="en-US" altLang="en-US" dirty="0">
                <a:latin typeface="Arial" panose="020B0604020202020204" pitchFamily="34" charset="0"/>
                <a:cs typeface="Arial" panose="020B0604020202020204" pitchFamily="34" charset="0"/>
              </a:rPr>
              <a:t>The following slides address specific requirements of the </a:t>
            </a:r>
            <a:r>
              <a:rPr lang="en-US" sz="1200" dirty="0">
                <a:latin typeface="Arial" panose="020B0604020202020204" pitchFamily="34" charset="0"/>
                <a:cs typeface="Arial" panose="020B0604020202020204" pitchFamily="34" charset="0"/>
              </a:rPr>
              <a:t>California Serves Grant Program </a:t>
            </a:r>
            <a:r>
              <a:rPr lang="en-US" altLang="en-US" dirty="0">
                <a:latin typeface="Arial" panose="020B0604020202020204" pitchFamily="34" charset="0"/>
                <a:cs typeface="Arial" panose="020B0604020202020204" pitchFamily="34" charset="0"/>
              </a:rPr>
              <a:t>application.</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0089055-257C-4569-8AC6-C58BA61081EB}" type="slidenum">
              <a:rPr lang="en-US" altLang="en-US" smtClean="0">
                <a:latin typeface="Calibri" panose="020F0502020204030204" pitchFamily="34" charset="0"/>
              </a:rPr>
              <a:pPr fontAlgn="base">
                <a:spcBef>
                  <a:spcPct val="0"/>
                </a:spcBef>
                <a:spcAft>
                  <a:spcPct val="0"/>
                </a:spcAft>
              </a:pPr>
              <a:t>25</a:t>
            </a:fld>
            <a:endParaRPr lang="en-US" altLang="en-US">
              <a:latin typeface="Calibri" panose="020F0502020204030204" pitchFamily="34" charset="0"/>
            </a:endParaRPr>
          </a:p>
        </p:txBody>
      </p:sp>
    </p:spTree>
    <p:extLst>
      <p:ext uri="{BB962C8B-B14F-4D97-AF65-F5344CB8AC3E}">
        <p14:creationId xmlns:p14="http://schemas.microsoft.com/office/powerpoint/2010/main" val="15039660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fontAlgn="auto" hangingPunct="1">
              <a:lnSpc>
                <a:spcPct val="100000"/>
              </a:lnSpc>
              <a:spcBef>
                <a:spcPts val="0"/>
              </a:spcBef>
              <a:spcAft>
                <a:spcPts val="1200"/>
              </a:spcAft>
              <a:buFont typeface="Arial" panose="020B0604020202020204" pitchFamily="34" charset="0"/>
              <a:buChar char="•"/>
              <a:defRPr/>
            </a:pPr>
            <a:r>
              <a:rPr lang="en-US" dirty="0">
                <a:latin typeface="Arial" panose="020B0604020202020204" pitchFamily="34" charset="0"/>
                <a:cs typeface="Arial" panose="020B0604020202020204" pitchFamily="34" charset="0"/>
              </a:rPr>
              <a:t>Applicants must:</a:t>
            </a:r>
          </a:p>
          <a:p>
            <a:pPr marL="0" indent="0" eaLnBrk="1" fontAlgn="auto" hangingPunct="1">
              <a:lnSpc>
                <a:spcPct val="100000"/>
              </a:lnSpc>
              <a:spcBef>
                <a:spcPts val="0"/>
              </a:spcBef>
              <a:spcAft>
                <a:spcPts val="1200"/>
              </a:spcAft>
              <a:buFont typeface="Arial" panose="020B0604020202020204" pitchFamily="34" charset="0"/>
              <a:buNone/>
              <a:defRPr/>
            </a:pPr>
            <a:endParaRPr lang="en-US" dirty="0">
              <a:latin typeface="Arial" panose="020B0604020202020204" pitchFamily="34" charset="0"/>
              <a:cs typeface="Arial" panose="020B0604020202020204" pitchFamily="34" charset="0"/>
            </a:endParaRPr>
          </a:p>
          <a:p>
            <a:pPr marL="628650" lvl="1" indent="-171450" eaLnBrk="1" fontAlgn="auto" hangingPunct="1">
              <a:lnSpc>
                <a:spcPct val="100000"/>
              </a:lnSpc>
              <a:spcBef>
                <a:spcPts val="0"/>
              </a:spcBef>
              <a:spcAft>
                <a:spcPts val="1200"/>
              </a:spcAft>
              <a:buFont typeface="Arial" panose="020B0604020202020204" pitchFamily="34" charset="0"/>
              <a:buChar char="•"/>
              <a:defRPr/>
            </a:pPr>
            <a:r>
              <a:rPr lang="en-US" sz="1200" dirty="0">
                <a:latin typeface="Arial" panose="020B0604020202020204" pitchFamily="34" charset="0"/>
                <a:cs typeface="Arial" panose="020B0604020202020204" pitchFamily="34" charset="0"/>
              </a:rPr>
              <a:t>Complete an electronic application available on the California Serves Grant Program RFA web page.  </a:t>
            </a:r>
          </a:p>
          <a:p>
            <a:pPr marL="628650" lvl="1" indent="-171450" eaLnBrk="1" fontAlgn="auto" hangingPunct="1">
              <a:lnSpc>
                <a:spcPct val="100000"/>
              </a:lnSpc>
              <a:spcBef>
                <a:spcPts val="0"/>
              </a:spcBef>
              <a:spcAft>
                <a:spcPts val="1200"/>
              </a:spcAft>
              <a:buFont typeface="Arial" panose="020B0604020202020204" pitchFamily="34" charset="0"/>
              <a:buChar char="•"/>
              <a:defRPr/>
            </a:pPr>
            <a:endParaRPr lang="en-US" sz="1200" dirty="0">
              <a:latin typeface="Arial" panose="020B0604020202020204" pitchFamily="34" charset="0"/>
              <a:cs typeface="Arial" panose="020B0604020202020204" pitchFamily="34" charset="0"/>
            </a:endParaRPr>
          </a:p>
          <a:p>
            <a:pPr marL="628650" lvl="1" indent="-171450" eaLnBrk="1" fontAlgn="auto" hangingPunct="1">
              <a:lnSpc>
                <a:spcPct val="100000"/>
              </a:lnSpc>
              <a:spcBef>
                <a:spcPts val="0"/>
              </a:spcBef>
              <a:spcAft>
                <a:spcPts val="1200"/>
              </a:spcAft>
              <a:buFont typeface="Arial" panose="020B0604020202020204" pitchFamily="34" charset="0"/>
              <a:buChar char="•"/>
              <a:defRPr/>
            </a:pPr>
            <a:r>
              <a:rPr lang="en-US" sz="1200" dirty="0">
                <a:latin typeface="Arial" panose="020B0604020202020204" pitchFamily="34" charset="0"/>
                <a:cs typeface="Arial" panose="020B0604020202020204" pitchFamily="34" charset="0"/>
              </a:rPr>
              <a:t>Online Application Instructions for the California Serves Grant Program are included in the Appendix of the RFA. </a:t>
            </a:r>
          </a:p>
          <a:p>
            <a:pPr marL="628650" lvl="1" indent="-171450" eaLnBrk="1" fontAlgn="auto" hangingPunct="1">
              <a:lnSpc>
                <a:spcPct val="100000"/>
              </a:lnSpc>
              <a:spcBef>
                <a:spcPts val="0"/>
              </a:spcBef>
              <a:spcAft>
                <a:spcPts val="1200"/>
              </a:spcAft>
              <a:buFont typeface="Arial" panose="020B0604020202020204" pitchFamily="34" charset="0"/>
              <a:buChar char="•"/>
              <a:defRPr/>
            </a:pPr>
            <a:endParaRPr lang="en-US" sz="1200" dirty="0">
              <a:latin typeface="Arial" panose="020B0604020202020204" pitchFamily="34" charset="0"/>
              <a:cs typeface="Arial" panose="020B0604020202020204" pitchFamily="34" charset="0"/>
            </a:endParaRPr>
          </a:p>
          <a:p>
            <a:pPr marL="628650" lvl="1" indent="-171450" eaLnBrk="1" fontAlgn="auto" hangingPunct="1">
              <a:lnSpc>
                <a:spcPct val="100000"/>
              </a:lnSpc>
              <a:spcBef>
                <a:spcPts val="0"/>
              </a:spcBef>
              <a:spcAft>
                <a:spcPts val="1200"/>
              </a:spcAft>
              <a:buFont typeface="Arial" panose="020B0604020202020204" pitchFamily="34" charset="0"/>
              <a:buChar char="•"/>
              <a:defRPr/>
            </a:pPr>
            <a:r>
              <a:rPr lang="en-US" sz="1200" dirty="0">
                <a:latin typeface="Arial" panose="020B0604020202020204" pitchFamily="34" charset="0"/>
                <a:cs typeface="Arial" panose="020B0604020202020204" pitchFamily="34" charset="0"/>
              </a:rPr>
              <a:t>Respond to all sections of each prompt of the narrative description. </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8F5D996-9955-45CC-B288-E5817FCF38A9}" type="slidenum">
              <a:rPr lang="en-US" altLang="en-US" smtClean="0">
                <a:latin typeface="Calibri" panose="020F0502020204030204" pitchFamily="34" charset="0"/>
              </a:rPr>
              <a:pPr fontAlgn="base">
                <a:spcBef>
                  <a:spcPct val="0"/>
                </a:spcBef>
                <a:spcAft>
                  <a:spcPct val="0"/>
                </a:spcAft>
              </a:pPr>
              <a:t>26</a:t>
            </a:fld>
            <a:endParaRPr lang="en-US" altLang="en-US">
              <a:latin typeface="Calibri" panose="020F0502020204030204" pitchFamily="34" charset="0"/>
            </a:endParaRPr>
          </a:p>
        </p:txBody>
      </p:sp>
    </p:spTree>
    <p:extLst>
      <p:ext uri="{BB962C8B-B14F-4D97-AF65-F5344CB8AC3E}">
        <p14:creationId xmlns:p14="http://schemas.microsoft.com/office/powerpoint/2010/main" val="3509626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eaLnBrk="1" fontAlgn="auto" hangingPunct="1">
              <a:lnSpc>
                <a:spcPct val="100000"/>
              </a:lnSpc>
              <a:spcBef>
                <a:spcPts val="0"/>
              </a:spcBef>
              <a:buFont typeface="Arial" panose="020B0604020202020204" pitchFamily="34" charset="0"/>
              <a:buChar char="•"/>
              <a:defRPr/>
            </a:pPr>
            <a:r>
              <a:rPr lang="en-US" sz="1200" dirty="0">
                <a:latin typeface="Arial" panose="020B0604020202020204" pitchFamily="34" charset="0"/>
                <a:cs typeface="Arial" panose="020B0604020202020204" pitchFamily="34" charset="0"/>
              </a:rPr>
              <a:t>Applicants must also separately attach supporting evidence, such as budgets and timelines, as applicable.</a:t>
            </a:r>
          </a:p>
          <a:p>
            <a:pPr marL="171450" indent="-171450" eaLnBrk="1" fontAlgn="auto" hangingPunct="1">
              <a:lnSpc>
                <a:spcPct val="100000"/>
              </a:lnSpc>
              <a:spcBef>
                <a:spcPts val="0"/>
              </a:spcBef>
              <a:buFont typeface="Arial" panose="020B0604020202020204" pitchFamily="34" charset="0"/>
              <a:buChar char="•"/>
              <a:defRPr/>
            </a:pPr>
            <a:endParaRPr lang="en-US" sz="1200" dirty="0">
              <a:latin typeface="Arial" panose="020B0604020202020204" pitchFamily="34" charset="0"/>
              <a:cs typeface="Arial" panose="020B0604020202020204" pitchFamily="34" charset="0"/>
            </a:endParaRPr>
          </a:p>
          <a:p>
            <a:pPr marL="171450" indent="-171450" eaLnBrk="1" fontAlgn="auto" hangingPunct="1">
              <a:lnSpc>
                <a:spcPct val="100000"/>
              </a:lnSpc>
              <a:spcBef>
                <a:spcPts val="0"/>
              </a:spcBef>
              <a:buFont typeface="Arial" panose="020B0604020202020204" pitchFamily="34" charset="0"/>
              <a:buChar char="•"/>
              <a:defRPr/>
            </a:pPr>
            <a:r>
              <a:rPr lang="en-US" sz="1200" dirty="0">
                <a:latin typeface="Arial" panose="020B0604020202020204" pitchFamily="34" charset="0"/>
                <a:cs typeface="Arial" panose="020B0604020202020204" pitchFamily="34" charset="0"/>
              </a:rPr>
              <a:t>Provide the appropriate digital signature.</a:t>
            </a:r>
          </a:p>
          <a:p>
            <a:pPr marL="171450" indent="-171450" eaLnBrk="1" fontAlgn="auto" hangingPunct="1">
              <a:lnSpc>
                <a:spcPct val="100000"/>
              </a:lnSpc>
              <a:spcBef>
                <a:spcPts val="0"/>
              </a:spcBef>
              <a:buFont typeface="Arial" panose="020B0604020202020204" pitchFamily="34" charset="0"/>
              <a:buChar char="•"/>
              <a:defRPr/>
            </a:pPr>
            <a:endParaRPr lang="en-US" sz="1200" dirty="0">
              <a:latin typeface="Arial" panose="020B0604020202020204" pitchFamily="34" charset="0"/>
              <a:cs typeface="Arial" panose="020B0604020202020204" pitchFamily="34" charset="0"/>
            </a:endParaRPr>
          </a:p>
          <a:p>
            <a:pPr marL="171450" indent="-171450" eaLnBrk="1" fontAlgn="auto" hangingPunct="1">
              <a:lnSpc>
                <a:spcPct val="100000"/>
              </a:lnSpc>
              <a:spcBef>
                <a:spcPts val="0"/>
              </a:spcBef>
              <a:buFont typeface="Arial" panose="020B0604020202020204" pitchFamily="34" charset="0"/>
              <a:buChar char="•"/>
              <a:defRPr/>
            </a:pPr>
            <a:r>
              <a:rPr lang="en-US" sz="1200" dirty="0">
                <a:latin typeface="Arial" panose="020B0604020202020204" pitchFamily="34" charset="0"/>
                <a:cs typeface="Arial" panose="020B0604020202020204" pitchFamily="34" charset="0"/>
              </a:rPr>
              <a:t>Submit the application by </a:t>
            </a:r>
            <a:r>
              <a:rPr lang="en-US" sz="1200" b="1" dirty="0">
                <a:latin typeface="Arial" panose="020B0604020202020204" pitchFamily="34" charset="0"/>
                <a:cs typeface="Arial" panose="020B0604020202020204" pitchFamily="34" charset="0"/>
              </a:rPr>
              <a:t>March 10, 2023, before 4:00 p.m.</a:t>
            </a:r>
          </a:p>
          <a:p>
            <a:pPr marL="171450" indent="-171450" eaLnBrk="1" fontAlgn="auto" hangingPunct="1">
              <a:lnSpc>
                <a:spcPct val="100000"/>
              </a:lnSpc>
              <a:spcBef>
                <a:spcPts val="0"/>
              </a:spcBef>
              <a:buFont typeface="Arial" panose="020B0604020202020204" pitchFamily="34" charset="0"/>
              <a:buChar char="•"/>
              <a:defRPr/>
            </a:pPr>
            <a:endParaRPr lang="en-US" sz="1200" b="1" dirty="0">
              <a:latin typeface="Arial" panose="020B0604020202020204" pitchFamily="34" charset="0"/>
              <a:cs typeface="Arial" panose="020B0604020202020204" pitchFamily="34" charset="0"/>
            </a:endParaRPr>
          </a:p>
          <a:p>
            <a:pPr marL="171450" indent="-171450" eaLnBrk="1" fontAlgn="auto" hangingPunct="1">
              <a:lnSpc>
                <a:spcPct val="100000"/>
              </a:lnSpc>
              <a:spcBef>
                <a:spcPts val="0"/>
              </a:spcBef>
              <a:buFont typeface="Arial" panose="020B0604020202020204" pitchFamily="34" charset="0"/>
              <a:buChar char="•"/>
              <a:defRPr/>
            </a:pPr>
            <a:r>
              <a:rPr lang="en-US" sz="1200" dirty="0">
                <a:latin typeface="Arial" panose="020B0604020202020204" pitchFamily="34" charset="0"/>
                <a:cs typeface="Arial" panose="020B0604020202020204" pitchFamily="34" charset="0"/>
              </a:rPr>
              <a:t>Refer to the scoring rubric for the California Serves Grant Program to understand how responses for each application will be evaluated by the reading panel.</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9E6A5AF-6300-41E2-9F92-2F60BA2AC1D2}" type="slidenum">
              <a:rPr lang="en-US" altLang="en-US" smtClean="0">
                <a:latin typeface="Calibri" panose="020F0502020204030204" pitchFamily="34" charset="0"/>
              </a:rPr>
              <a:pPr fontAlgn="base">
                <a:spcBef>
                  <a:spcPct val="0"/>
                </a:spcBef>
                <a:spcAft>
                  <a:spcPct val="0"/>
                </a:spcAft>
              </a:pPr>
              <a:t>27</a:t>
            </a:fld>
            <a:endParaRPr lang="en-US" altLang="en-US">
              <a:latin typeface="Calibri" panose="020F0502020204030204" pitchFamily="34" charset="0"/>
            </a:endParaRPr>
          </a:p>
        </p:txBody>
      </p:sp>
    </p:spTree>
    <p:extLst>
      <p:ext uri="{BB962C8B-B14F-4D97-AF65-F5344CB8AC3E}">
        <p14:creationId xmlns:p14="http://schemas.microsoft.com/office/powerpoint/2010/main" val="18777895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eaLnBrk="1" fontAlgn="auto" hangingPunct="1">
              <a:lnSpc>
                <a:spcPct val="100000"/>
              </a:lnSpc>
              <a:spcBef>
                <a:spcPts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Please note that you must select the Save Responses button on the first page of the online application if you do not intend to complete the application in one session. </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Once you select the Save Responses button, a page will appear that asks for your email address. You will receive an email with a unique URL (web address) for entrance back into the application.</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Although you should receive the confirmation email, it is recommended that you copy the URL on the application page and save it. This address will allow you to return to your application.</a:t>
            </a: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1D180008-97F5-4C23-89EE-2E7BA1D364A5}" type="slidenum">
              <a:rPr lang="en-US" altLang="en-US" smtClean="0">
                <a:latin typeface="Calibri" panose="020F0502020204030204" pitchFamily="34" charset="0"/>
              </a:rPr>
              <a:pPr fontAlgn="base">
                <a:spcBef>
                  <a:spcPct val="0"/>
                </a:spcBef>
                <a:spcAft>
                  <a:spcPct val="0"/>
                </a:spcAft>
              </a:pPr>
              <a:t>28</a:t>
            </a:fld>
            <a:endParaRPr lang="en-US" altLang="en-US">
              <a:latin typeface="Calibri" panose="020F0502020204030204" pitchFamily="34" charset="0"/>
            </a:endParaRPr>
          </a:p>
        </p:txBody>
      </p:sp>
    </p:spTree>
    <p:extLst>
      <p:ext uri="{BB962C8B-B14F-4D97-AF65-F5344CB8AC3E}">
        <p14:creationId xmlns:p14="http://schemas.microsoft.com/office/powerpoint/2010/main" val="26694981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spcAft>
                <a:spcPts val="0"/>
              </a:spcAft>
              <a:buFont typeface="Arial" panose="020B0604020202020204" pitchFamily="34" charset="0"/>
              <a:buChar char="•"/>
            </a:pPr>
            <a:r>
              <a:rPr lang="en-US" altLang="en-US" dirty="0">
                <a:latin typeface="Arial" panose="020B0604020202020204" pitchFamily="34" charset="0"/>
                <a:cs typeface="Arial" panose="020B0604020202020204" pitchFamily="34" charset="0"/>
              </a:rPr>
              <a:t>Each section has a specific amount of points, with each item in a section having a maximum point value. </a:t>
            </a:r>
          </a:p>
          <a:p>
            <a:pPr marL="171450" indent="-171450" eaLnBrk="1" hangingPunct="1">
              <a:spcBef>
                <a:spcPct val="0"/>
              </a:spcBef>
              <a:spcAft>
                <a:spcPts val="0"/>
              </a:spcAft>
              <a:buFont typeface="Arial" panose="020B0604020202020204" pitchFamily="34" charset="0"/>
              <a:buChar char="•"/>
            </a:pPr>
            <a:endParaRPr lang="en-US" altLang="en-US" dirty="0">
              <a:latin typeface="Arial" panose="020B0604020202020204" pitchFamily="34" charset="0"/>
              <a:cs typeface="Arial" panose="020B0604020202020204" pitchFamily="34" charset="0"/>
            </a:endParaRPr>
          </a:p>
          <a:p>
            <a:pPr marL="171450" indent="-171450" eaLnBrk="1" hangingPunct="1">
              <a:spcBef>
                <a:spcPct val="0"/>
              </a:spcBef>
              <a:spcAft>
                <a:spcPts val="0"/>
              </a:spcAft>
              <a:buFont typeface="Arial" panose="020B0604020202020204" pitchFamily="34" charset="0"/>
              <a:buChar char="•"/>
            </a:pPr>
            <a:r>
              <a:rPr lang="en-US" sz="1200" b="0" i="0" u="none" strike="noStrike" kern="1200" dirty="0">
                <a:solidFill>
                  <a:schemeClr val="tx1"/>
                </a:solidFill>
                <a:effectLst/>
                <a:latin typeface="Arial" panose="020B0604020202020204" pitchFamily="34" charset="0"/>
                <a:ea typeface="+mn-ea"/>
                <a:cs typeface="Arial" panose="020B0604020202020204" pitchFamily="34" charset="0"/>
              </a:rPr>
              <a:t>The Executive Summary has a total possible point value of 4 points. The Theory of Action has a total possible point value of 12 points; </a:t>
            </a:r>
            <a:r>
              <a:rPr lang="en-US" sz="1200" kern="1200" dirty="0">
                <a:solidFill>
                  <a:schemeClr val="tx1"/>
                </a:solidFill>
                <a:effectLst/>
                <a:latin typeface="Arial" panose="020B0604020202020204" pitchFamily="34" charset="0"/>
                <a:ea typeface="+mn-ea"/>
                <a:cs typeface="Arial" panose="020B0604020202020204" pitchFamily="34" charset="0"/>
              </a:rPr>
              <a:t>Demonstrated Need is 12 points; </a:t>
            </a:r>
            <a:r>
              <a:rPr lang="en-US" sz="1200" b="0" i="0" u="none" strike="noStrike" kern="1200" dirty="0">
                <a:solidFill>
                  <a:schemeClr val="tx1"/>
                </a:solidFill>
                <a:effectLst/>
                <a:latin typeface="Arial" panose="020B0604020202020204" pitchFamily="34" charset="0"/>
                <a:ea typeface="+mn-ea"/>
                <a:cs typeface="Arial" panose="020B0604020202020204" pitchFamily="34" charset="0"/>
              </a:rPr>
              <a:t>Proposed Activities (including the timeline) is 24 points; Proposed Metrics 16 points; and the Budget (including the proposed project budget and proposed budget narrative) is 8 points.</a:t>
            </a:r>
          </a:p>
          <a:p>
            <a:pPr marL="171450" indent="-171450" eaLnBrk="1" hangingPunct="1">
              <a:spcBef>
                <a:spcPct val="0"/>
              </a:spcBef>
              <a:spcAft>
                <a:spcPts val="0"/>
              </a:spcAft>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71450" indent="-171450" eaLnBrk="1" hangingPunct="1">
              <a:spcBef>
                <a:spcPct val="0"/>
              </a:spcBef>
              <a:spcAft>
                <a:spcPts val="0"/>
              </a:spcAft>
              <a:buFont typeface="Arial" panose="020B0604020202020204" pitchFamily="34" charset="0"/>
              <a:buChar char="•"/>
            </a:pPr>
            <a:r>
              <a:rPr lang="en-US" sz="1200" b="0" i="0" u="none" strike="noStrike" kern="1200" dirty="0">
                <a:solidFill>
                  <a:schemeClr val="tx1"/>
                </a:solidFill>
                <a:effectLst/>
                <a:latin typeface="Arial" panose="020B0604020202020204" pitchFamily="34" charset="0"/>
                <a:ea typeface="+mn-ea"/>
                <a:cs typeface="Arial" panose="020B0604020202020204" pitchFamily="34" charset="0"/>
              </a:rPr>
              <a:t>Please note that</a:t>
            </a:r>
            <a:r>
              <a:rPr lang="en-US" sz="1200" b="0" i="0" u="none" strike="noStrike" kern="1200" baseline="0" dirty="0">
                <a:solidFill>
                  <a:schemeClr val="tx1"/>
                </a:solidFill>
                <a:effectLst/>
                <a:latin typeface="Arial" panose="020B0604020202020204" pitchFamily="34" charset="0"/>
                <a:ea typeface="+mn-ea"/>
                <a:cs typeface="Arial" panose="020B0604020202020204" pitchFamily="34" charset="0"/>
              </a:rPr>
              <a:t> the CDE may </a:t>
            </a:r>
            <a:r>
              <a:rPr lang="en-US" sz="1200" b="0" i="0" u="none" strike="noStrike" kern="1200" dirty="0">
                <a:solidFill>
                  <a:schemeClr val="tx1"/>
                </a:solidFill>
                <a:effectLst/>
                <a:latin typeface="Arial" panose="020B0604020202020204" pitchFamily="34" charset="0"/>
                <a:ea typeface="+mn-ea"/>
                <a:cs typeface="Arial" panose="020B0604020202020204" pitchFamily="34" charset="0"/>
              </a:rPr>
              <a:t>request revisions to budgets. </a:t>
            </a:r>
          </a:p>
          <a:p>
            <a:pPr marL="171450" indent="-171450" eaLnBrk="1" hangingPunct="1">
              <a:spcBef>
                <a:spcPct val="0"/>
              </a:spcBef>
              <a:spcAft>
                <a:spcPts val="0"/>
              </a:spcAft>
              <a:buFont typeface="Arial" panose="020B0604020202020204" pitchFamily="34" charset="0"/>
              <a:buChar char="•"/>
            </a:pPr>
            <a:endParaRPr lang="en-US" sz="1200" b="0" i="0" u="none" strike="noStrike" kern="1200" dirty="0">
              <a:solidFill>
                <a:schemeClr val="tx1"/>
              </a:solidFill>
              <a:effectLst/>
              <a:latin typeface="Arial" panose="020B0604020202020204" pitchFamily="34" charset="0"/>
              <a:ea typeface="+mn-ea"/>
              <a:cs typeface="Arial" panose="020B0604020202020204" pitchFamily="34" charset="0"/>
            </a:endParaRPr>
          </a:p>
          <a:p>
            <a:pPr marL="171450" indent="-171450" eaLnBrk="1" hangingPunct="1">
              <a:spcBef>
                <a:spcPct val="0"/>
              </a:spcBef>
              <a:spcAft>
                <a:spcPts val="0"/>
              </a:spcAft>
              <a:buFont typeface="Arial" panose="020B0604020202020204" pitchFamily="34" charset="0"/>
              <a:buChar char="•"/>
            </a:pPr>
            <a:r>
              <a:rPr lang="en-US" altLang="en-US" dirty="0">
                <a:latin typeface="Arial" panose="020B0604020202020204" pitchFamily="34" charset="0"/>
                <a:cs typeface="Arial" panose="020B0604020202020204" pitchFamily="34" charset="0"/>
              </a:rPr>
              <a:t>As a reminder, point values are not the only factors considered when selecting an awardee</a:t>
            </a:r>
            <a:r>
              <a:rPr lang="en-US" altLang="en-US" b="0" dirty="0">
                <a:latin typeface="Arial" panose="020B0604020202020204" pitchFamily="34" charset="0"/>
                <a:cs typeface="Arial" panose="020B0604020202020204" pitchFamily="34" charset="0"/>
              </a:rPr>
              <a:t>.</a:t>
            </a:r>
            <a:r>
              <a:rPr lang="en-US" altLang="en-US" b="1" dirty="0">
                <a:latin typeface="Arial" panose="020B0604020202020204" pitchFamily="34" charset="0"/>
                <a:cs typeface="Arial" panose="020B0604020202020204" pitchFamily="34" charset="0"/>
              </a:rPr>
              <a:t> </a:t>
            </a: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087A181-0A94-4F19-BC73-9C9C88467A90}" type="slidenum">
              <a:rPr lang="en-US" altLang="en-US" smtClean="0">
                <a:latin typeface="Calibri" panose="020F0502020204030204" pitchFamily="34" charset="0"/>
              </a:rPr>
              <a:pPr fontAlgn="base">
                <a:spcBef>
                  <a:spcPct val="0"/>
                </a:spcBef>
                <a:spcAft>
                  <a:spcPct val="0"/>
                </a:spcAft>
              </a:pPr>
              <a:t>29</a:t>
            </a:fld>
            <a:endParaRPr lang="en-US" altLang="en-US">
              <a:latin typeface="Calibri" panose="020F0502020204030204" pitchFamily="34" charset="0"/>
            </a:endParaRPr>
          </a:p>
        </p:txBody>
      </p:sp>
    </p:spTree>
    <p:extLst>
      <p:ext uri="{BB962C8B-B14F-4D97-AF65-F5344CB8AC3E}">
        <p14:creationId xmlns:p14="http://schemas.microsoft.com/office/powerpoint/2010/main" val="1734906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lnSpc>
                <a:spcPct val="100000"/>
              </a:lnSpc>
              <a:spcBef>
                <a:spcPts val="0"/>
              </a:spcBef>
              <a:spcAft>
                <a:spcPts val="1200"/>
              </a:spcAft>
              <a:buFont typeface="Arial" panose="020B0604020202020204" pitchFamily="34" charset="0"/>
              <a:buNone/>
              <a:defRPr/>
            </a:pPr>
            <a:endParaRPr lang="en-US" i="1" dirty="0">
              <a:latin typeface="Arial" panose="020B0604020202020204" pitchFamily="34" charset="0"/>
              <a:cs typeface="Arial" panose="020B0604020202020204" pitchFamily="34" charset="0"/>
            </a:endParaRP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1FFA4DE5-8228-43A2-A117-09BFADE151C3}" type="slidenum">
              <a:rPr lang="en-US" altLang="en-US" smtClean="0">
                <a:latin typeface="Calibri" panose="020F0502020204030204" pitchFamily="34" charset="0"/>
              </a:rPr>
              <a:pPr fontAlgn="base">
                <a:spcBef>
                  <a:spcPct val="0"/>
                </a:spcBef>
                <a:spcAft>
                  <a:spcPct val="0"/>
                </a:spcAft>
              </a:pPr>
              <a:t>3</a:t>
            </a:fld>
            <a:endParaRPr lang="en-US" altLang="en-US">
              <a:latin typeface="Calibri" panose="020F0502020204030204" pitchFamily="34" charset="0"/>
            </a:endParaRPr>
          </a:p>
        </p:txBody>
      </p:sp>
    </p:spTree>
    <p:extLst>
      <p:ext uri="{BB962C8B-B14F-4D97-AF65-F5344CB8AC3E}">
        <p14:creationId xmlns:p14="http://schemas.microsoft.com/office/powerpoint/2010/main" val="15551820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336550" indent="-336550" eaLnBrk="1" fontAlgn="t" hangingPunct="1">
              <a:lnSpc>
                <a:spcPct val="100000"/>
              </a:lnSpc>
              <a:spcBef>
                <a:spcPts val="0"/>
              </a:spcBef>
              <a:buFont typeface="Arial" panose="020B0604020202020204" pitchFamily="34" charset="0"/>
              <a:buChar char="•"/>
              <a:defRPr/>
            </a:pPr>
            <a:r>
              <a:rPr lang="en-US" sz="1200" dirty="0">
                <a:latin typeface="Arial" panose="020B0604020202020204" pitchFamily="34" charset="0"/>
                <a:cs typeface="Arial" panose="020B0604020202020204" pitchFamily="34" charset="0"/>
              </a:rPr>
              <a:t>The application narrative for the California Serves Grant Program contains the following sections:</a:t>
            </a:r>
          </a:p>
          <a:p>
            <a:pPr marL="336550" indent="-336550" eaLnBrk="1" fontAlgn="t" hangingPunct="1">
              <a:lnSpc>
                <a:spcPct val="100000"/>
              </a:lnSpc>
              <a:spcBef>
                <a:spcPts val="0"/>
              </a:spcBef>
              <a:buFont typeface="Arial" panose="020B0604020202020204" pitchFamily="34" charset="0"/>
              <a:buChar char="•"/>
              <a:defRPr/>
            </a:pPr>
            <a:endParaRPr lang="en-US" sz="1200" dirty="0">
              <a:latin typeface="Arial" panose="020B0604020202020204" pitchFamily="34" charset="0"/>
              <a:cs typeface="Arial" panose="020B0604020202020204" pitchFamily="34" charset="0"/>
            </a:endParaRPr>
          </a:p>
          <a:p>
            <a:pPr marL="793750" lvl="1" indent="-336550" eaLnBrk="1" fontAlgn="t" hangingPunct="1">
              <a:lnSpc>
                <a:spcPct val="100000"/>
              </a:lnSpc>
              <a:spcBef>
                <a:spcPts val="0"/>
              </a:spcBef>
              <a:buFont typeface="Arial" panose="020B0604020202020204" pitchFamily="34" charset="0"/>
              <a:buChar char="•"/>
              <a:defRPr/>
            </a:pPr>
            <a:r>
              <a:rPr lang="en-US" sz="1200" dirty="0">
                <a:latin typeface="Arial" panose="020B0604020202020204" pitchFamily="34" charset="0"/>
                <a:cs typeface="Arial" panose="020B0604020202020204" pitchFamily="34" charset="0"/>
              </a:rPr>
              <a:t>Executive Summary</a:t>
            </a:r>
          </a:p>
          <a:p>
            <a:pPr marL="793750" lvl="1" indent="-336550" eaLnBrk="1" fontAlgn="t" hangingPunct="1">
              <a:lnSpc>
                <a:spcPct val="100000"/>
              </a:lnSpc>
              <a:spcBef>
                <a:spcPts val="0"/>
              </a:spcBef>
              <a:buFont typeface="Arial" panose="020B0604020202020204" pitchFamily="34" charset="0"/>
              <a:buChar char="•"/>
              <a:defRPr/>
            </a:pPr>
            <a:endParaRPr lang="en-US" sz="1200" dirty="0">
              <a:latin typeface="Arial" panose="020B0604020202020204" pitchFamily="34" charset="0"/>
              <a:cs typeface="Arial" panose="020B0604020202020204" pitchFamily="34" charset="0"/>
            </a:endParaRPr>
          </a:p>
          <a:p>
            <a:pPr marL="793750" lvl="1" indent="-336550" eaLnBrk="1" fontAlgn="t" hangingPunct="1">
              <a:lnSpc>
                <a:spcPct val="100000"/>
              </a:lnSpc>
              <a:spcBef>
                <a:spcPts val="0"/>
              </a:spcBef>
              <a:buFont typeface="Arial" panose="020B0604020202020204" pitchFamily="34" charset="0"/>
              <a:buChar char="•"/>
              <a:defRPr/>
            </a:pPr>
            <a:r>
              <a:rPr lang="en-US" sz="1200" dirty="0">
                <a:latin typeface="Arial" panose="020B0604020202020204" pitchFamily="34" charset="0"/>
                <a:cs typeface="Arial" panose="020B0604020202020204" pitchFamily="34" charset="0"/>
              </a:rPr>
              <a:t>Theory of Action</a:t>
            </a:r>
          </a:p>
          <a:p>
            <a:pPr marL="793750" lvl="1" indent="-336550" eaLnBrk="1" fontAlgn="t" hangingPunct="1">
              <a:lnSpc>
                <a:spcPct val="100000"/>
              </a:lnSpc>
              <a:spcBef>
                <a:spcPts val="0"/>
              </a:spcBef>
              <a:buFont typeface="Arial" panose="020B0604020202020204" pitchFamily="34" charset="0"/>
              <a:buChar char="•"/>
              <a:defRPr/>
            </a:pPr>
            <a:endParaRPr lang="en-US" sz="1200" dirty="0">
              <a:latin typeface="Arial" panose="020B0604020202020204" pitchFamily="34" charset="0"/>
              <a:cs typeface="Arial" panose="020B0604020202020204" pitchFamily="34" charset="0"/>
            </a:endParaRPr>
          </a:p>
          <a:p>
            <a:pPr marL="793750" lvl="1" indent="-336550" eaLnBrk="1" fontAlgn="t" hangingPunct="1">
              <a:lnSpc>
                <a:spcPct val="100000"/>
              </a:lnSpc>
              <a:spcBef>
                <a:spcPts val="0"/>
              </a:spcBef>
              <a:buFont typeface="Arial" panose="020B0604020202020204" pitchFamily="34" charset="0"/>
              <a:buChar char="•"/>
              <a:defRPr/>
            </a:pPr>
            <a:r>
              <a:rPr lang="en-US" sz="1200" dirty="0">
                <a:latin typeface="Arial" panose="020B0604020202020204" pitchFamily="34" charset="0"/>
                <a:cs typeface="Arial" panose="020B0604020202020204" pitchFamily="34" charset="0"/>
              </a:rPr>
              <a:t>Demonstrated Need</a:t>
            </a:r>
          </a:p>
          <a:p>
            <a:pPr marL="793750" lvl="1" indent="-336550" eaLnBrk="1" fontAlgn="t" hangingPunct="1">
              <a:lnSpc>
                <a:spcPct val="100000"/>
              </a:lnSpc>
              <a:spcBef>
                <a:spcPts val="0"/>
              </a:spcBef>
              <a:buFont typeface="Arial" panose="020B0604020202020204" pitchFamily="34" charset="0"/>
              <a:buChar char="•"/>
              <a:defRPr/>
            </a:pPr>
            <a:endParaRPr lang="en-US" sz="1200" dirty="0">
              <a:latin typeface="Arial" panose="020B0604020202020204" pitchFamily="34" charset="0"/>
              <a:cs typeface="Arial" panose="020B0604020202020204" pitchFamily="34" charset="0"/>
            </a:endParaRPr>
          </a:p>
          <a:p>
            <a:pPr marL="793750" lvl="1" indent="-336550" eaLnBrk="1" fontAlgn="t" hangingPunct="1">
              <a:lnSpc>
                <a:spcPct val="100000"/>
              </a:lnSpc>
              <a:spcBef>
                <a:spcPts val="0"/>
              </a:spcBef>
              <a:buFont typeface="Arial" panose="020B0604020202020204" pitchFamily="34" charset="0"/>
              <a:buChar char="•"/>
              <a:defRPr/>
            </a:pPr>
            <a:r>
              <a:rPr lang="en-US" sz="1200" dirty="0">
                <a:latin typeface="Arial" panose="020B0604020202020204" pitchFamily="34" charset="0"/>
                <a:cs typeface="Arial" panose="020B0604020202020204" pitchFamily="34" charset="0"/>
              </a:rPr>
              <a:t>Proposed Activities</a:t>
            </a:r>
          </a:p>
          <a:p>
            <a:pPr marL="793750" lvl="1" indent="-336550" eaLnBrk="1" fontAlgn="t" hangingPunct="1">
              <a:lnSpc>
                <a:spcPct val="100000"/>
              </a:lnSpc>
              <a:spcBef>
                <a:spcPts val="0"/>
              </a:spcBef>
              <a:buFont typeface="Arial" panose="020B0604020202020204" pitchFamily="34" charset="0"/>
              <a:buChar char="•"/>
              <a:defRPr/>
            </a:pPr>
            <a:endParaRPr lang="en-US" sz="1200" dirty="0">
              <a:latin typeface="Arial" panose="020B0604020202020204" pitchFamily="34" charset="0"/>
              <a:ea typeface="+mn-ea"/>
              <a:cs typeface="Arial" panose="020B0604020202020204" pitchFamily="34" charset="0"/>
            </a:endParaRPr>
          </a:p>
          <a:p>
            <a:pPr marL="793750" lvl="1" indent="-336550" eaLnBrk="1" fontAlgn="t" hangingPunct="1">
              <a:lnSpc>
                <a:spcPct val="100000"/>
              </a:lnSpc>
              <a:spcBef>
                <a:spcPts val="0"/>
              </a:spcBef>
              <a:buFont typeface="Arial" panose="020B0604020202020204" pitchFamily="34" charset="0"/>
              <a:buChar char="•"/>
              <a:defRPr/>
            </a:pPr>
            <a:r>
              <a:rPr lang="en-US" sz="1200" dirty="0">
                <a:latin typeface="Arial" panose="020B0604020202020204" pitchFamily="34" charset="0"/>
                <a:ea typeface="+mn-lt"/>
                <a:cs typeface="Arial" panose="020B0604020202020204" pitchFamily="34" charset="0"/>
              </a:rPr>
              <a:t>Proposed Metrics</a:t>
            </a:r>
            <a:endParaRPr lang="en-US" sz="1200" dirty="0">
              <a:latin typeface="Arial" panose="020B0604020202020204" pitchFamily="34" charset="0"/>
              <a:cs typeface="Arial" panose="020B0604020202020204" pitchFamily="34" charset="0"/>
            </a:endParaRP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A6A9A2C-8535-41CB-9C65-43CA46A605C2}" type="slidenum">
              <a:rPr lang="en-US" altLang="en-US" smtClean="0">
                <a:latin typeface="Calibri" panose="020F0502020204030204" pitchFamily="34" charset="0"/>
              </a:rPr>
              <a:pPr fontAlgn="base">
                <a:spcBef>
                  <a:spcPct val="0"/>
                </a:spcBef>
                <a:spcAft>
                  <a:spcPct val="0"/>
                </a:spcAft>
              </a:pPr>
              <a:t>30</a:t>
            </a:fld>
            <a:endParaRPr lang="en-US" altLang="en-US">
              <a:latin typeface="Calibri" panose="020F0502020204030204" pitchFamily="34" charset="0"/>
            </a:endParaRPr>
          </a:p>
        </p:txBody>
      </p:sp>
    </p:spTree>
    <p:extLst>
      <p:ext uri="{BB962C8B-B14F-4D97-AF65-F5344CB8AC3E}">
        <p14:creationId xmlns:p14="http://schemas.microsoft.com/office/powerpoint/2010/main" val="27142464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0"/>
              </a:spcBef>
              <a:buFont typeface="Arial" panose="020B0604020202020204" pitchFamily="34" charset="0"/>
              <a:buChar char="•"/>
            </a:pPr>
            <a:r>
              <a:rPr lang="en-US" sz="1200" u="none" strike="noStrike" dirty="0">
                <a:effectLst/>
                <a:latin typeface="Arial" panose="020B0604020202020204" pitchFamily="34" charset="0"/>
                <a:ea typeface="Cambria" panose="02040503050406030204" pitchFamily="18" charset="0"/>
                <a:cs typeface="Arial" panose="020B0604020202020204" pitchFamily="34" charset="0"/>
              </a:rPr>
              <a:t>First, you will provide an executive summary statement, containing the following:</a:t>
            </a:r>
          </a:p>
          <a:p>
            <a:pPr marL="171450" indent="-171450">
              <a:spcBef>
                <a:spcPts val="0"/>
              </a:spcBef>
              <a:buFont typeface="Arial" panose="020B0604020202020204" pitchFamily="34" charset="0"/>
              <a:buChar char="•"/>
            </a:pPr>
            <a:endParaRPr lang="en-US" sz="1200" u="none" strike="noStrike" dirty="0">
              <a:effectLst/>
              <a:latin typeface="Arial" panose="020B0604020202020204" pitchFamily="34" charset="0"/>
              <a:ea typeface="Cambria" panose="02040503050406030204" pitchFamily="18" charset="0"/>
              <a:cs typeface="Arial" panose="020B0604020202020204" pitchFamily="34" charset="0"/>
            </a:endParaRPr>
          </a:p>
          <a:p>
            <a:pPr marL="628650" lvl="1" indent="-171450">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The current status of the SSCE in the applicant LEA</a:t>
            </a:r>
          </a:p>
          <a:p>
            <a:pPr marL="628650" lvl="1" indent="-171450">
              <a:spcBef>
                <a:spcPts val="0"/>
              </a:spcBef>
              <a:buFont typeface="Arial" panose="020B0604020202020204" pitchFamily="34" charset="0"/>
              <a:buChar char="•"/>
            </a:pPr>
            <a:endParaRPr lang="en-US" sz="1200" dirty="0">
              <a:effectLst/>
              <a:latin typeface="Arial" panose="020B0604020202020204" pitchFamily="34" charset="0"/>
              <a:ea typeface="Arial" panose="020B0604020202020204" pitchFamily="34" charset="0"/>
              <a:cs typeface="Arial" panose="020B0604020202020204" pitchFamily="34" charset="0"/>
            </a:endParaRPr>
          </a:p>
          <a:p>
            <a:pPr marL="628650" lvl="1" indent="-171450">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A summary of the theory of action (applicants will expand on this in the next section) which addresses how the LEA will promote </a:t>
            </a:r>
            <a:r>
              <a:rPr lang="en-US" sz="1200" dirty="0">
                <a:effectLst/>
                <a:latin typeface="Arial" panose="020B0604020202020204" pitchFamily="34" charset="0"/>
                <a:ea typeface="Times New Roman" panose="02020603050405020304" pitchFamily="18" charset="0"/>
                <a:cs typeface="Arial" panose="020B0604020202020204" pitchFamily="34" charset="0"/>
              </a:rPr>
              <a:t>access to effective service learning for students in grade twelve, with the goal of expanding access for high school graduates in obtaining a </a:t>
            </a:r>
            <a:r>
              <a:rPr lang="en-US" sz="1200" dirty="0">
                <a:effectLst/>
                <a:latin typeface="Arial" panose="020B0604020202020204" pitchFamily="34" charset="0"/>
                <a:ea typeface="Arial" panose="020B0604020202020204" pitchFamily="34" charset="0"/>
                <a:cs typeface="Arial" panose="020B0604020202020204" pitchFamily="34" charset="0"/>
              </a:rPr>
              <a:t>SSCE</a:t>
            </a:r>
            <a:r>
              <a:rPr lang="en-US" sz="1200" dirty="0">
                <a:effectLst/>
                <a:latin typeface="Arial" panose="020B0604020202020204" pitchFamily="34" charset="0"/>
                <a:ea typeface="Times New Roman" panose="02020603050405020304" pitchFamily="18" charset="0"/>
                <a:cs typeface="Arial" panose="020B0604020202020204" pitchFamily="34" charset="0"/>
              </a:rPr>
              <a:t> through service learning</a:t>
            </a:r>
            <a:endParaRPr lang="en-US" sz="1200" dirty="0">
              <a:latin typeface="Arial" panose="020B0604020202020204" pitchFamily="34" charset="0"/>
              <a:ea typeface="Times New Roman" panose="02020603050405020304" pitchFamily="18"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31</a:t>
            </a:fld>
            <a:endParaRPr lang="en-US"/>
          </a:p>
        </p:txBody>
      </p:sp>
    </p:spTree>
    <p:extLst>
      <p:ext uri="{BB962C8B-B14F-4D97-AF65-F5344CB8AC3E}">
        <p14:creationId xmlns:p14="http://schemas.microsoft.com/office/powerpoint/2010/main" val="26180024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The Executive Summary should also include:</a:t>
            </a:r>
          </a:p>
          <a:p>
            <a:pPr marL="171450" indent="-171450">
              <a:spcBef>
                <a:spcPts val="0"/>
              </a:spcBef>
              <a:buFont typeface="Arial" panose="020B0604020202020204" pitchFamily="34" charset="0"/>
              <a:buChar char="•"/>
            </a:pPr>
            <a:endParaRPr lang="en-US" sz="1200" dirty="0">
              <a:effectLst/>
              <a:latin typeface="Arial" panose="020B0604020202020204" pitchFamily="34" charset="0"/>
              <a:ea typeface="Arial" panose="020B0604020202020204" pitchFamily="34" charset="0"/>
              <a:cs typeface="Arial" panose="020B0604020202020204" pitchFamily="34" charset="0"/>
            </a:endParaRPr>
          </a:p>
          <a:p>
            <a:pPr marL="628650" lvl="1" indent="-171450">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An approximate number of educators and students to be affected by this work</a:t>
            </a:r>
          </a:p>
          <a:p>
            <a:pPr marL="628650" lvl="1" indent="-171450">
              <a:spcBef>
                <a:spcPts val="0"/>
              </a:spcBef>
              <a:buFont typeface="Arial" panose="020B0604020202020204" pitchFamily="34" charset="0"/>
              <a:buChar char="•"/>
            </a:pPr>
            <a:endParaRPr lang="en-US" sz="1200" dirty="0">
              <a:effectLst/>
              <a:latin typeface="Arial" panose="020B0604020202020204" pitchFamily="34" charset="0"/>
              <a:ea typeface="Arial" panose="020B0604020202020204" pitchFamily="34" charset="0"/>
              <a:cs typeface="Arial" panose="020B0604020202020204" pitchFamily="34" charset="0"/>
            </a:endParaRPr>
          </a:p>
          <a:p>
            <a:pPr marL="628650" lvl="1" indent="-171450">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And, how the LEA plans to use these funds to promote </a:t>
            </a:r>
            <a:r>
              <a:rPr lang="en-US" sz="1200" dirty="0">
                <a:effectLst/>
                <a:latin typeface="Arial" panose="020B0604020202020204" pitchFamily="34" charset="0"/>
                <a:ea typeface="Times New Roman" panose="02020603050405020304" pitchFamily="18" charset="0"/>
                <a:cs typeface="Arial" panose="020B0604020202020204" pitchFamily="34" charset="0"/>
              </a:rPr>
              <a:t>access to effective service learning for students in grade twelve, with the goal of expanding access for high school graduates in obtaining a </a:t>
            </a:r>
            <a:r>
              <a:rPr lang="en-US" sz="1200" dirty="0">
                <a:effectLst/>
                <a:latin typeface="Arial" panose="020B0604020202020204" pitchFamily="34" charset="0"/>
                <a:ea typeface="Arial" panose="020B0604020202020204" pitchFamily="34" charset="0"/>
                <a:cs typeface="Arial" panose="020B0604020202020204" pitchFamily="34" charset="0"/>
              </a:rPr>
              <a:t>SSCE</a:t>
            </a:r>
            <a:r>
              <a:rPr lang="en-US" sz="1200" dirty="0">
                <a:effectLst/>
                <a:latin typeface="Arial" panose="020B0604020202020204" pitchFamily="34" charset="0"/>
                <a:ea typeface="Times New Roman" panose="02020603050405020304" pitchFamily="18" charset="0"/>
                <a:cs typeface="Arial" panose="020B0604020202020204" pitchFamily="34" charset="0"/>
              </a:rPr>
              <a:t> through service learning</a:t>
            </a:r>
            <a:endParaRPr lang="en-US" sz="1200" dirty="0">
              <a:effectLst/>
              <a:latin typeface="Arial" panose="020B0604020202020204" pitchFamily="34" charset="0"/>
              <a:ea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32</a:t>
            </a:fld>
            <a:endParaRPr lang="en-US"/>
          </a:p>
        </p:txBody>
      </p:sp>
    </p:spTree>
    <p:extLst>
      <p:ext uri="{BB962C8B-B14F-4D97-AF65-F5344CB8AC3E}">
        <p14:creationId xmlns:p14="http://schemas.microsoft.com/office/powerpoint/2010/main" val="297868292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0"/>
              </a:spcBef>
              <a:buFont typeface="Arial" panose="020B0604020202020204" pitchFamily="34" charset="0"/>
              <a:buChar char="•"/>
            </a:pPr>
            <a:r>
              <a:rPr lang="en-US" sz="1200" dirty="0">
                <a:latin typeface="Arial" panose="020B0604020202020204" pitchFamily="34" charset="0"/>
                <a:cs typeface="Arial" panose="020B0604020202020204" pitchFamily="34" charset="0"/>
              </a:rPr>
              <a:t>Part 2 is the Theory of Action.</a:t>
            </a:r>
          </a:p>
          <a:p>
            <a:pPr marL="171450" indent="-171450">
              <a:spcBef>
                <a:spcPts val="0"/>
              </a:spcBef>
              <a:buFont typeface="Arial" panose="020B0604020202020204" pitchFamily="34" charset="0"/>
              <a:buChar char="•"/>
            </a:pPr>
            <a:endParaRPr lang="en-US" sz="1200" dirty="0">
              <a:effectLst/>
              <a:latin typeface="Arial" panose="020B0604020202020204" pitchFamily="34" charset="0"/>
              <a:ea typeface="Arial" panose="020B0604020202020204" pitchFamily="34" charset="0"/>
              <a:cs typeface="Arial" panose="020B0604020202020204" pitchFamily="34" charset="0"/>
            </a:endParaRPr>
          </a:p>
          <a:p>
            <a:pPr marL="171450" indent="-171450">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Articulate a theory of action which will support the goals of the grant to promote access to effective service learning for students in grade twelve, with the goal of expanding access for high school graduates in obtaining a SSCE through service learning. </a:t>
            </a:r>
          </a:p>
          <a:p>
            <a:pPr marL="171450" indent="-171450">
              <a:spcBef>
                <a:spcPts val="0"/>
              </a:spcBef>
              <a:buFont typeface="Arial" panose="020B0604020202020204" pitchFamily="34" charset="0"/>
              <a:buChar char="•"/>
            </a:pPr>
            <a:endParaRPr lang="en-US" sz="1200" dirty="0">
              <a:effectLst/>
              <a:latin typeface="Arial" panose="020B0604020202020204" pitchFamily="34" charset="0"/>
              <a:ea typeface="Arial" panose="020B0604020202020204" pitchFamily="34" charset="0"/>
              <a:cs typeface="Arial" panose="020B0604020202020204" pitchFamily="34" charset="0"/>
            </a:endParaRPr>
          </a:p>
          <a:p>
            <a:pPr marL="171450" indent="-171450">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The U.S. Department of Education defines a theory of action as: </a:t>
            </a:r>
            <a:r>
              <a:rPr lang="en-US" sz="1200" i="1" dirty="0">
                <a:effectLst/>
                <a:latin typeface="Arial" panose="020B0604020202020204" pitchFamily="34" charset="0"/>
                <a:ea typeface="Arial" panose="020B0604020202020204" pitchFamily="34" charset="0"/>
                <a:cs typeface="Arial" panose="020B0604020202020204" pitchFamily="34" charset="0"/>
              </a:rPr>
              <a:t>…a well-specified conceptual framework that identifies key components of the proposed process, product, strategy, or practice (i.e., the active “ingredients” that are hypothesized to be critical to achieving the relevant outcomes) and describes the relationships among the key components and outcomes, theoretically and operationally.</a:t>
            </a: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33</a:t>
            </a:fld>
            <a:endParaRPr lang="en-US"/>
          </a:p>
        </p:txBody>
      </p:sp>
    </p:spTree>
    <p:extLst>
      <p:ext uri="{BB962C8B-B14F-4D97-AF65-F5344CB8AC3E}">
        <p14:creationId xmlns:p14="http://schemas.microsoft.com/office/powerpoint/2010/main" val="23583124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038" indent="-173038">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Include the following in the response: </a:t>
            </a:r>
          </a:p>
          <a:p>
            <a:pPr marL="173038" indent="-173038">
              <a:spcBef>
                <a:spcPts val="0"/>
              </a:spcBef>
              <a:buFont typeface="Arial" panose="020B0604020202020204" pitchFamily="34" charset="0"/>
              <a:buChar char="•"/>
            </a:pPr>
            <a:endPar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630238" lvl="1" indent="-173038">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What are the LEA’s specific goals based on the needs of the LEA and any problems identified to be addressed?</a:t>
            </a:r>
          </a:p>
          <a:p>
            <a:pPr marL="630238" lvl="1" indent="-173038">
              <a:spcBef>
                <a:spcPts val="0"/>
              </a:spcBef>
              <a:buFont typeface="Arial" panose="020B0604020202020204" pitchFamily="34" charset="0"/>
              <a:buChar char="•"/>
            </a:pPr>
            <a:endPar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630238" lvl="1" indent="-173038">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How will the LEA identify participants for the activities of this grant? </a:t>
            </a:r>
          </a:p>
          <a:p>
            <a:pPr marL="630238" lvl="1" indent="-173038">
              <a:spcBef>
                <a:spcPts val="0"/>
              </a:spcBef>
              <a:buFont typeface="Arial" panose="020B0604020202020204" pitchFamily="34" charset="0"/>
              <a:buChar char="•"/>
            </a:pPr>
            <a:endPar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630238" lvl="1" indent="-173038">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How will the LEA ensure active participation? </a:t>
            </a:r>
          </a:p>
          <a:p>
            <a:pPr marL="630238" lvl="1" indent="-173038">
              <a:spcBef>
                <a:spcPts val="0"/>
              </a:spcBef>
              <a:buFont typeface="Arial" panose="020B0604020202020204" pitchFamily="34" charset="0"/>
              <a:buChar char="•"/>
            </a:pPr>
            <a:endPar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630238" lvl="1" indent="-173038">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What are the outcomes expected by the LEA as a result of the grant activities?</a:t>
            </a:r>
            <a:endPar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34</a:t>
            </a:fld>
            <a:endParaRPr lang="en-US"/>
          </a:p>
        </p:txBody>
      </p:sp>
    </p:spTree>
    <p:extLst>
      <p:ext uri="{BB962C8B-B14F-4D97-AF65-F5344CB8AC3E}">
        <p14:creationId xmlns:p14="http://schemas.microsoft.com/office/powerpoint/2010/main" val="7746244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038" indent="-173038">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Part 3 is Demonstrated Need. There are three questions for this section.</a:t>
            </a:r>
          </a:p>
          <a:p>
            <a:pPr marL="173038" indent="-173038">
              <a:spcBef>
                <a:spcPts val="0"/>
              </a:spcBef>
              <a:buFont typeface="Arial" panose="020B0604020202020204" pitchFamily="34" charset="0"/>
              <a:buChar char="•"/>
            </a:pPr>
            <a:endParaRPr lang="en-US"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173038" indent="-173038">
              <a:spcBef>
                <a:spcPts val="0"/>
              </a:spcBef>
              <a:buFont typeface="Arial" panose="020B0604020202020204" pitchFamily="34" charset="0"/>
              <a:buChar char="•"/>
            </a:pPr>
            <a:r>
              <a:rPr lang="en-US"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first question refers to the LEA’s service learning climate.</a:t>
            </a:r>
          </a:p>
          <a:p>
            <a:pPr marL="173038" indent="-173038">
              <a:spcBef>
                <a:spcPts val="0"/>
              </a:spcBef>
              <a:buFont typeface="Arial" panose="020B0604020202020204" pitchFamily="34" charset="0"/>
              <a:buChar char="•"/>
            </a:pPr>
            <a:endParaRPr lang="en-US"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173038" marR="0" lvl="0" indent="-173038" algn="l" defTabSz="914400" rtl="0" eaLnBrk="0" fontAlgn="base" latinLnBrk="0" hangingPunct="0">
              <a:spcBef>
                <a:spcPts val="0"/>
              </a:spcBef>
              <a:spcAft>
                <a:spcPct val="0"/>
              </a:spcAft>
              <a:buClrTx/>
              <a:buSzTx/>
              <a:buFont typeface="Arial" panose="020B0604020202020204" pitchFamily="34" charset="0"/>
              <a:buChar char="•"/>
              <a:tabLst/>
              <a:defRPr/>
            </a:pPr>
            <a:r>
              <a:rPr lang="en-US" dirty="0">
                <a:solidFill>
                  <a:srgbClr val="000000"/>
                </a:solidFill>
                <a:effectLst/>
                <a:latin typeface="Arial" panose="020B0604020202020204" pitchFamily="34" charset="0"/>
                <a:ea typeface="Arial" panose="020B0604020202020204" pitchFamily="34" charset="0"/>
                <a:cs typeface="Arial" panose="020B0604020202020204" pitchFamily="34" charset="0"/>
              </a:rPr>
              <a:t>Describe the general climate within your LEA as it pertains to civic engagement, service learning, and the SSCE for the past 12–24 months, including describing student population subgroups that have been involved in these opportunities and the nature of their involvement.</a:t>
            </a:r>
            <a:endParaRPr lang="en-US" dirty="0">
              <a:effectLst/>
              <a:latin typeface="Arial" panose="020B0604020202020204" pitchFamily="34" charset="0"/>
              <a:ea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35</a:t>
            </a:fld>
            <a:endParaRPr lang="en-US"/>
          </a:p>
        </p:txBody>
      </p:sp>
    </p:spTree>
    <p:extLst>
      <p:ext uri="{BB962C8B-B14F-4D97-AF65-F5344CB8AC3E}">
        <p14:creationId xmlns:p14="http://schemas.microsoft.com/office/powerpoint/2010/main" val="3655110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038" indent="-173038">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second question refers to equitable access.</a:t>
            </a:r>
          </a:p>
          <a:p>
            <a:pPr marL="173038" indent="-173038">
              <a:spcBef>
                <a:spcPts val="0"/>
              </a:spcBef>
              <a:buFont typeface="Arial" panose="020B0604020202020204" pitchFamily="34" charset="0"/>
              <a:buChar char="•"/>
            </a:pPr>
            <a:endPar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173038" marR="0" lvl="0" indent="-173038" algn="l" defTabSz="914400" rtl="0" eaLnBrk="0" fontAlgn="base" latinLnBrk="0" hangingPunct="0">
              <a:spcBef>
                <a:spcPts val="0"/>
              </a:spcBef>
              <a:spcAft>
                <a:spcPct val="0"/>
              </a:spcAft>
              <a:buClrTx/>
              <a:buSzTx/>
              <a:buFont typeface="Arial" panose="020B0604020202020204" pitchFamily="34" charset="0"/>
              <a:buChar char="•"/>
              <a:tabLst/>
              <a:defRPr/>
            </a:pPr>
            <a:r>
              <a:rPr lang="en-US" dirty="0">
                <a:solidFill>
                  <a:srgbClr val="000000"/>
                </a:solidFill>
                <a:effectLst/>
                <a:latin typeface="Arial" panose="020B0604020202020204" pitchFamily="34" charset="0"/>
                <a:ea typeface="Arial" panose="020B0604020202020204" pitchFamily="34" charset="0"/>
                <a:cs typeface="Arial" panose="020B0604020202020204" pitchFamily="34" charset="0"/>
              </a:rPr>
              <a:t>Who are the students that would benefit most from achieving the SSCE through service learning? </a:t>
            </a:r>
          </a:p>
          <a:p>
            <a:pPr marL="173038" marR="0" lvl="0" indent="-173038" algn="l" defTabSz="914400" rtl="0" eaLnBrk="0" fontAlgn="base" latinLnBrk="0" hangingPunct="0">
              <a:spcBef>
                <a:spcPts val="0"/>
              </a:spcBef>
              <a:spcAft>
                <a:spcPct val="0"/>
              </a:spcAft>
              <a:buClrTx/>
              <a:buSzTx/>
              <a:buFont typeface="Arial" panose="020B0604020202020204" pitchFamily="34" charset="0"/>
              <a:buChar char="•"/>
              <a:tabLst/>
              <a:defRPr/>
            </a:pPr>
            <a:endParaRPr lang="en-US"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p>
            <a:pPr marL="173038" marR="0" lvl="0" indent="-173038" algn="l" defTabSz="914400" rtl="0" eaLnBrk="0" fontAlgn="base" latinLnBrk="0" hangingPunct="0">
              <a:spcBef>
                <a:spcPts val="0"/>
              </a:spcBef>
              <a:spcAft>
                <a:spcPct val="0"/>
              </a:spcAft>
              <a:buClrTx/>
              <a:buSzTx/>
              <a:buFont typeface="Arial" panose="020B0604020202020204" pitchFamily="34" charset="0"/>
              <a:buChar char="•"/>
              <a:tabLst/>
              <a:defRPr/>
            </a:pPr>
            <a:r>
              <a:rPr lang="en-US" dirty="0">
                <a:solidFill>
                  <a:srgbClr val="000000"/>
                </a:solidFill>
                <a:effectLst/>
                <a:latin typeface="Arial" panose="020B0604020202020204" pitchFamily="34" charset="0"/>
                <a:ea typeface="Arial" panose="020B0604020202020204" pitchFamily="34" charset="0"/>
                <a:cs typeface="Arial" panose="020B0604020202020204" pitchFamily="34" charset="0"/>
              </a:rPr>
              <a:t>What do you know about their academic, social, and civic experiences? </a:t>
            </a:r>
          </a:p>
          <a:p>
            <a:pPr marL="173038" marR="0" lvl="0" indent="-173038" algn="l" defTabSz="914400" rtl="0" eaLnBrk="0" fontAlgn="base" latinLnBrk="0" hangingPunct="0">
              <a:spcBef>
                <a:spcPts val="0"/>
              </a:spcBef>
              <a:spcAft>
                <a:spcPct val="0"/>
              </a:spcAft>
              <a:buClrTx/>
              <a:buSzTx/>
              <a:buFont typeface="Arial" panose="020B0604020202020204" pitchFamily="34" charset="0"/>
              <a:buChar char="•"/>
              <a:tabLst/>
              <a:defRPr/>
            </a:pPr>
            <a:endParaRPr lang="en-US"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p>
            <a:pPr marL="173038" marR="0" lvl="0" indent="-173038" algn="l" defTabSz="914400" rtl="0" eaLnBrk="0" fontAlgn="base" latinLnBrk="0" hangingPunct="0">
              <a:spcBef>
                <a:spcPts val="0"/>
              </a:spcBef>
              <a:spcAft>
                <a:spcPct val="0"/>
              </a:spcAft>
              <a:buClrTx/>
              <a:buSzTx/>
              <a:buFont typeface="Arial" panose="020B0604020202020204" pitchFamily="34" charset="0"/>
              <a:buChar char="•"/>
              <a:tabLst/>
              <a:defRPr/>
            </a:pPr>
            <a:r>
              <a:rPr lang="en-US" dirty="0">
                <a:solidFill>
                  <a:srgbClr val="000000"/>
                </a:solidFill>
                <a:effectLst/>
                <a:latin typeface="Arial" panose="020B0604020202020204" pitchFamily="34" charset="0"/>
                <a:ea typeface="Arial" panose="020B0604020202020204" pitchFamily="34" charset="0"/>
                <a:cs typeface="Arial" panose="020B0604020202020204" pitchFamily="34" charset="0"/>
              </a:rPr>
              <a:t>In what ways would a service learning program help promote civic engagement and learning, including equitable access to the SSCE?</a:t>
            </a:r>
            <a:endParaRPr lang="en-US" dirty="0">
              <a:effectLst/>
              <a:latin typeface="Arial" panose="020B0604020202020204" pitchFamily="34" charset="0"/>
              <a:ea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36</a:t>
            </a:fld>
            <a:endParaRPr lang="en-US"/>
          </a:p>
        </p:txBody>
      </p:sp>
    </p:spTree>
    <p:extLst>
      <p:ext uri="{BB962C8B-B14F-4D97-AF65-F5344CB8AC3E}">
        <p14:creationId xmlns:p14="http://schemas.microsoft.com/office/powerpoint/2010/main" val="29893899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third question refers to past and ongoing service learning efforts. </a:t>
            </a:r>
            <a:r>
              <a:rPr lang="en-US" dirty="0">
                <a:effectLst/>
                <a:latin typeface="Arial" panose="020B0604020202020204" pitchFamily="34" charset="0"/>
                <a:ea typeface="Arial" panose="020B0604020202020204" pitchFamily="34" charset="0"/>
                <a:cs typeface="Arial" panose="020B0604020202020204" pitchFamily="34" charset="0"/>
              </a:rPr>
              <a:t>Describe past and/or ongoing opportunities that exist for students to engage in service learning and civic engagement, including working towards a SSCE.</a:t>
            </a:r>
          </a:p>
          <a:p>
            <a:pPr marL="171450" indent="-171450">
              <a:spcBef>
                <a:spcPts val="0"/>
              </a:spcBef>
              <a:buFont typeface="Arial" panose="020B0604020202020204" pitchFamily="34" charset="0"/>
              <a:buChar char="•"/>
            </a:pPr>
            <a:endParaRPr lang="en-US" dirty="0">
              <a:effectLst/>
              <a:latin typeface="Arial" panose="020B0604020202020204" pitchFamily="34" charset="0"/>
              <a:ea typeface="Arial" panose="020B0604020202020204" pitchFamily="34" charset="0"/>
              <a:cs typeface="Arial" panose="020B0604020202020204" pitchFamily="34" charset="0"/>
            </a:endParaRPr>
          </a:p>
          <a:p>
            <a:pPr marL="171450" indent="-171450">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 this question, you will be asked to indicate whether or not the LEA currently offers the SSCE.</a:t>
            </a:r>
          </a:p>
          <a:p>
            <a:pPr marL="171450" indent="-171450">
              <a:spcBef>
                <a:spcPts val="0"/>
              </a:spcBef>
              <a:buFont typeface="Arial" panose="020B0604020202020204" pitchFamily="34" charset="0"/>
              <a:buChar char="•"/>
            </a:pPr>
            <a:endPar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171450" indent="-171450">
              <a:spcBef>
                <a:spcPts val="0"/>
              </a:spcBef>
              <a:buFont typeface="Arial" panose="020B0604020202020204" pitchFamily="34" charset="0"/>
              <a:buChar char="•"/>
            </a:pPr>
            <a:r>
              <a:rPr lang="en-US" dirty="0">
                <a:effectLst/>
                <a:latin typeface="Arial" panose="020B0604020202020204" pitchFamily="34" charset="0"/>
                <a:ea typeface="Arial" panose="020B0604020202020204" pitchFamily="34" charset="0"/>
                <a:cs typeface="Arial" panose="020B0604020202020204" pitchFamily="34" charset="0"/>
              </a:rPr>
              <a:t>If the LEA currently offers the SSCE, please describe relevant local programming to offer the SSCE through service learning.</a:t>
            </a:r>
          </a:p>
          <a:p>
            <a:pPr marL="171450" indent="-171450">
              <a:spcBef>
                <a:spcPts val="0"/>
              </a:spcBef>
              <a:buFont typeface="Arial" panose="020B0604020202020204" pitchFamily="34" charset="0"/>
              <a:buChar char="•"/>
            </a:pPr>
            <a:endParaRPr lang="en-US" dirty="0">
              <a:effectLst/>
              <a:latin typeface="Arial" panose="020B0604020202020204" pitchFamily="34" charset="0"/>
              <a:ea typeface="Arial" panose="020B0604020202020204" pitchFamily="34" charset="0"/>
              <a:cs typeface="Arial" panose="020B0604020202020204" pitchFamily="34" charset="0"/>
            </a:endParaRPr>
          </a:p>
          <a:p>
            <a:pPr marL="171450" indent="-171450">
              <a:spcBef>
                <a:spcPts val="0"/>
              </a:spcBef>
              <a:buFont typeface="Arial" panose="020B0604020202020204" pitchFamily="34" charset="0"/>
              <a:buChar char="•"/>
            </a:pPr>
            <a:r>
              <a:rPr lang="en-US" dirty="0">
                <a:effectLst/>
                <a:latin typeface="Arial" panose="020B0604020202020204" pitchFamily="34" charset="0"/>
                <a:ea typeface="Arial" panose="020B0604020202020204" pitchFamily="34" charset="0"/>
                <a:cs typeface="Arial" panose="020B0604020202020204" pitchFamily="34" charset="0"/>
              </a:rPr>
              <a:t>If the LEA does not yet offer the SSCE, please describe service learning and civic engagement opportunities available to students that will form the basis of a local SSCE program.</a:t>
            </a: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37</a:t>
            </a:fld>
            <a:endParaRPr lang="en-US"/>
          </a:p>
        </p:txBody>
      </p:sp>
    </p:spTree>
    <p:extLst>
      <p:ext uri="{BB962C8B-B14F-4D97-AF65-F5344CB8AC3E}">
        <p14:creationId xmlns:p14="http://schemas.microsoft.com/office/powerpoint/2010/main" val="19038713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Part 4 is Proposed Activities. This section includes three components.</a:t>
            </a:r>
          </a:p>
          <a:p>
            <a:pPr marL="171450" indent="-171450">
              <a:spcBef>
                <a:spcPts val="0"/>
              </a:spcBef>
              <a:buFont typeface="Arial" panose="020B0604020202020204" pitchFamily="34" charset="0"/>
              <a:buChar char="•"/>
            </a:pPr>
            <a:endPar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171450" indent="-171450">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first question is a summary of proposed activities.</a:t>
            </a:r>
          </a:p>
          <a:p>
            <a:pPr marL="171450" indent="-171450">
              <a:spcBef>
                <a:spcPts val="0"/>
              </a:spcBef>
              <a:buFont typeface="Arial" panose="020B0604020202020204" pitchFamily="34" charset="0"/>
              <a:buChar char="•"/>
            </a:pPr>
            <a:endPar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171450" indent="-171450">
              <a:spcBef>
                <a:spcPts val="0"/>
              </a:spcBef>
              <a:buFont typeface="Arial" panose="020B0604020202020204" pitchFamily="34" charset="0"/>
              <a:buChar char="•"/>
            </a:pPr>
            <a:r>
              <a:rPr lang="en-US" dirty="0">
                <a:effectLst/>
                <a:latin typeface="Arial" panose="020B0604020202020204" pitchFamily="34" charset="0"/>
                <a:ea typeface="Arial" panose="020B0604020202020204" pitchFamily="34" charset="0"/>
                <a:cs typeface="Arial" panose="020B0604020202020204" pitchFamily="34" charset="0"/>
              </a:rPr>
              <a:t>Articulate the LEA’s proposed activities regarding how they will address the goals of the California Serves Grant Program. </a:t>
            </a:r>
          </a:p>
          <a:p>
            <a:pPr marL="171450" indent="-171450">
              <a:spcBef>
                <a:spcPts val="0"/>
              </a:spcBef>
              <a:buFont typeface="Arial" panose="020B0604020202020204" pitchFamily="34" charset="0"/>
              <a:buChar char="•"/>
            </a:pPr>
            <a:endParaRPr lang="en-US" dirty="0">
              <a:effectLst/>
              <a:latin typeface="Arial" panose="020B0604020202020204" pitchFamily="34" charset="0"/>
              <a:ea typeface="Arial" panose="020B0604020202020204" pitchFamily="34" charset="0"/>
              <a:cs typeface="Arial" panose="020B0604020202020204" pitchFamily="34" charset="0"/>
            </a:endParaRPr>
          </a:p>
          <a:p>
            <a:pPr marL="171450" indent="-171450">
              <a:spcBef>
                <a:spcPts val="0"/>
              </a:spcBef>
              <a:buFont typeface="Arial" panose="020B0604020202020204" pitchFamily="34" charset="0"/>
              <a:buChar char="•"/>
            </a:pPr>
            <a:r>
              <a:rPr lang="en-US" dirty="0">
                <a:effectLst/>
                <a:latin typeface="Arial" panose="020B0604020202020204" pitchFamily="34" charset="0"/>
                <a:ea typeface="Arial" panose="020B0604020202020204" pitchFamily="34" charset="0"/>
                <a:cs typeface="Arial" panose="020B0604020202020204" pitchFamily="34" charset="0"/>
              </a:rPr>
              <a:t>Explain how funds will be used for eligible training, resources, and other activities to promote access to effective service learning for students in grade twelve, with the goal of expanding access for graduates in obtaining a SSCE through service learning. </a:t>
            </a:r>
          </a:p>
          <a:p>
            <a:pPr marL="171450" indent="-171450">
              <a:spcBef>
                <a:spcPts val="0"/>
              </a:spcBef>
              <a:buFont typeface="Arial" panose="020B0604020202020204" pitchFamily="34" charset="0"/>
              <a:buChar char="•"/>
            </a:pPr>
            <a:endParaRPr lang="en-US" dirty="0">
              <a:effectLst/>
              <a:latin typeface="Arial" panose="020B0604020202020204" pitchFamily="34" charset="0"/>
              <a:ea typeface="Arial" panose="020B0604020202020204" pitchFamily="34" charset="0"/>
              <a:cs typeface="Arial" panose="020B0604020202020204" pitchFamily="34" charset="0"/>
            </a:endParaRPr>
          </a:p>
          <a:p>
            <a:pPr marL="171450" indent="-171450">
              <a:spcBef>
                <a:spcPts val="0"/>
              </a:spcBef>
              <a:buFont typeface="Arial" panose="020B0604020202020204" pitchFamily="34" charset="0"/>
              <a:buChar char="•"/>
            </a:pPr>
            <a:r>
              <a:rPr lang="en-US" dirty="0">
                <a:effectLst/>
                <a:latin typeface="Arial" panose="020B0604020202020204" pitchFamily="34" charset="0"/>
                <a:ea typeface="Arial" panose="020B0604020202020204" pitchFamily="34" charset="0"/>
                <a:cs typeface="Arial" panose="020B0604020202020204" pitchFamily="34" charset="0"/>
              </a:rPr>
              <a:t>Proposed activities should reflect an understanding and integration of the five statewide SSCE criteria, and the definition of service learning as outlined in </a:t>
            </a:r>
            <a:r>
              <a:rPr lang="en-US" i="1" dirty="0">
                <a:effectLst/>
                <a:latin typeface="Arial" panose="020B0604020202020204" pitchFamily="34" charset="0"/>
                <a:ea typeface="Arial" panose="020B0604020202020204" pitchFamily="34" charset="0"/>
                <a:cs typeface="Arial" panose="020B0604020202020204" pitchFamily="34" charset="0"/>
              </a:rPr>
              <a:t>EC </a:t>
            </a:r>
            <a:r>
              <a:rPr lang="en-US" dirty="0">
                <a:effectLst/>
                <a:latin typeface="Arial" panose="020B0604020202020204" pitchFamily="34" charset="0"/>
                <a:ea typeface="Arial" panose="020B0604020202020204" pitchFamily="34" charset="0"/>
                <a:cs typeface="Arial" panose="020B0604020202020204" pitchFamily="34" charset="0"/>
              </a:rPr>
              <a:t>Section 51475(d)(4).</a:t>
            </a: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38</a:t>
            </a:fld>
            <a:endParaRPr lang="en-US"/>
          </a:p>
        </p:txBody>
      </p:sp>
    </p:spTree>
    <p:extLst>
      <p:ext uri="{BB962C8B-B14F-4D97-AF65-F5344CB8AC3E}">
        <p14:creationId xmlns:p14="http://schemas.microsoft.com/office/powerpoint/2010/main" val="270563051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second question refers to current research.</a:t>
            </a:r>
          </a:p>
          <a:p>
            <a:pPr marL="171450" indent="-171450">
              <a:spcBef>
                <a:spcPts val="0"/>
              </a:spcBef>
              <a:buFont typeface="Arial" panose="020B0604020202020204" pitchFamily="34" charset="0"/>
              <a:buChar char="•"/>
            </a:pPr>
            <a:endPar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171450" indent="-171450">
              <a:spcBef>
                <a:spcPts val="0"/>
              </a:spcBef>
              <a:buFont typeface="Arial" panose="020B0604020202020204" pitchFamily="34" charset="0"/>
              <a:buChar char="•"/>
            </a:pPr>
            <a:r>
              <a:rPr lang="en-US" dirty="0">
                <a:effectLst/>
                <a:latin typeface="Arial" panose="020B0604020202020204" pitchFamily="34" charset="0"/>
                <a:ea typeface="Arial" panose="020B0604020202020204" pitchFamily="34" charset="0"/>
                <a:cs typeface="Arial" panose="020B0604020202020204" pitchFamily="34" charset="0"/>
              </a:rPr>
              <a:t>Describe how the applicant will leverage current research and work related to service learning and student civic engagement. </a:t>
            </a:r>
          </a:p>
          <a:p>
            <a:pPr marL="171450" indent="-171450">
              <a:spcBef>
                <a:spcPts val="0"/>
              </a:spcBef>
              <a:buFont typeface="Arial" panose="020B0604020202020204" pitchFamily="34" charset="0"/>
              <a:buChar char="•"/>
            </a:pPr>
            <a:endParaRPr lang="en-US" dirty="0">
              <a:effectLst/>
              <a:latin typeface="Arial" panose="020B0604020202020204" pitchFamily="34" charset="0"/>
              <a:ea typeface="Arial" panose="020B0604020202020204" pitchFamily="34" charset="0"/>
              <a:cs typeface="Arial" panose="020B0604020202020204" pitchFamily="34" charset="0"/>
            </a:endParaRPr>
          </a:p>
          <a:p>
            <a:pPr marL="171450" indent="-171450">
              <a:spcBef>
                <a:spcPts val="0"/>
              </a:spcBef>
              <a:buFont typeface="Arial" panose="020B0604020202020204" pitchFamily="34" charset="0"/>
              <a:buChar char="•"/>
            </a:pPr>
            <a:r>
              <a:rPr lang="en-US" dirty="0">
                <a:effectLst/>
                <a:latin typeface="Arial" panose="020B0604020202020204" pitchFamily="34" charset="0"/>
                <a:ea typeface="Arial" panose="020B0604020202020204" pitchFamily="34" charset="0"/>
                <a:cs typeface="Arial" panose="020B0604020202020204" pitchFamily="34" charset="0"/>
              </a:rPr>
              <a:t>If the LEA proposes to implement PD and/or curriculum, detail which evidence-based strategies will be utilized. </a:t>
            </a: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39</a:t>
            </a:fld>
            <a:endParaRPr lang="en-US"/>
          </a:p>
        </p:txBody>
      </p:sp>
    </p:spTree>
    <p:extLst>
      <p:ext uri="{BB962C8B-B14F-4D97-AF65-F5344CB8AC3E}">
        <p14:creationId xmlns:p14="http://schemas.microsoft.com/office/powerpoint/2010/main" val="3342616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eaLnBrk="1" fontAlgn="auto" hangingPunct="1">
              <a:lnSpc>
                <a:spcPct val="100000"/>
              </a:lnSpc>
              <a:spcBef>
                <a:spcPts val="0"/>
              </a:spcBef>
              <a:spcAft>
                <a:spcPts val="1800"/>
              </a:spcAft>
              <a:buFont typeface="Arial" panose="020B0604020202020204" pitchFamily="34" charset="0"/>
              <a:buChar char="•"/>
              <a:defRPr/>
            </a:pPr>
            <a:r>
              <a:rPr lang="en-US" dirty="0">
                <a:latin typeface="Arial" panose="020B0604020202020204" pitchFamily="34" charset="0"/>
                <a:cs typeface="Arial" panose="020B0604020202020204" pitchFamily="34" charset="0"/>
              </a:rPr>
              <a:t>The 2022 Education Omnibus Budget Trailer Bill (Assembly Bill 181, Section 71) added </a:t>
            </a:r>
            <a:r>
              <a:rPr lang="en-US" i="1" dirty="0">
                <a:latin typeface="Arial" panose="020B0604020202020204" pitchFamily="34" charset="0"/>
                <a:cs typeface="Arial" panose="020B0604020202020204" pitchFamily="34" charset="0"/>
              </a:rPr>
              <a:t>Education Code [EC] </a:t>
            </a:r>
            <a:r>
              <a:rPr lang="en-US" dirty="0">
                <a:latin typeface="Arial" panose="020B0604020202020204" pitchFamily="34" charset="0"/>
                <a:cs typeface="Arial" panose="020B0604020202020204" pitchFamily="34" charset="0"/>
              </a:rPr>
              <a:t>Section 51475, which establishes the California Serves Program, administered by the CDE in collaboration with California Volunteers.</a:t>
            </a:r>
          </a:p>
          <a:p>
            <a:pPr marL="171450" indent="-171450" eaLnBrk="1" fontAlgn="auto" hangingPunct="1">
              <a:lnSpc>
                <a:spcPct val="100000"/>
              </a:lnSpc>
              <a:spcBef>
                <a:spcPts val="0"/>
              </a:spcBef>
              <a:spcAft>
                <a:spcPts val="180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r>
              <a:rPr lang="en-US" b="0" i="0" dirty="0">
                <a:solidFill>
                  <a:srgbClr val="000000"/>
                </a:solidFill>
                <a:effectLst/>
                <a:latin typeface="Arial" panose="020B0604020202020204" pitchFamily="34" charset="0"/>
                <a:cs typeface="Arial" panose="020B0604020202020204" pitchFamily="34" charset="0"/>
              </a:rPr>
              <a:t>The California Serves Program will promote access to effective service learning for students in grade twelve, with the goal of </a:t>
            </a:r>
            <a:r>
              <a:rPr lang="en-US" b="0" i="0" dirty="0">
                <a:effectLst/>
                <a:latin typeface="Arial" panose="020B0604020202020204" pitchFamily="34" charset="0"/>
                <a:cs typeface="Arial" panose="020B0604020202020204" pitchFamily="34" charset="0"/>
              </a:rPr>
              <a:t>expanding access for high school graduates in obtaining a State Seal of Civic Engagement (SSCE) through service learning.</a:t>
            </a:r>
            <a:endParaRPr lang="en-US" dirty="0">
              <a:latin typeface="Arial" panose="020B0604020202020204" pitchFamily="34" charset="0"/>
              <a:cs typeface="Arial" panose="020B0604020202020204" pitchFamily="34" charset="0"/>
            </a:endParaRPr>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344B5A41-2C86-484A-9F0F-1957F5129AD9}" type="slidenum">
              <a:rPr lang="en-US" altLang="en-US" smtClean="0">
                <a:latin typeface="Calibri" panose="020F0502020204030204" pitchFamily="34" charset="0"/>
              </a:rPr>
              <a:pPr fontAlgn="base">
                <a:spcBef>
                  <a:spcPct val="0"/>
                </a:spcBef>
                <a:spcAft>
                  <a:spcPct val="0"/>
                </a:spcAft>
              </a:pPr>
              <a:t>4</a:t>
            </a:fld>
            <a:endParaRPr lang="en-US" altLang="en-US">
              <a:latin typeface="Calibri" panose="020F0502020204030204" pitchFamily="34" charset="0"/>
            </a:endParaRPr>
          </a:p>
        </p:txBody>
      </p:sp>
    </p:spTree>
    <p:extLst>
      <p:ext uri="{BB962C8B-B14F-4D97-AF65-F5344CB8AC3E}">
        <p14:creationId xmlns:p14="http://schemas.microsoft.com/office/powerpoint/2010/main" val="33578472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third requirement is to provide a timeline, as an attachment. </a:t>
            </a:r>
          </a:p>
          <a:p>
            <a:pPr marL="171450" indent="-171450">
              <a:spcBef>
                <a:spcPts val="0"/>
              </a:spcBef>
              <a:buFont typeface="Arial" panose="020B0604020202020204" pitchFamily="34" charset="0"/>
              <a:buChar char="•"/>
            </a:pPr>
            <a:endPar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171450" indent="-171450">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timeline should </a:t>
            </a:r>
            <a:r>
              <a:rPr lang="en-US" dirty="0">
                <a:solidFill>
                  <a:srgbClr val="000000"/>
                </a:solidFill>
                <a:effectLst/>
                <a:latin typeface="Arial" panose="020B0604020202020204" pitchFamily="34" charset="0"/>
                <a:ea typeface="Arial" panose="020B0604020202020204" pitchFamily="34" charset="0"/>
                <a:cs typeface="Arial" panose="020B0604020202020204" pitchFamily="34" charset="0"/>
              </a:rPr>
              <a:t>thoroughly and convincingly</a:t>
            </a:r>
            <a:r>
              <a:rPr lang="en-US" dirty="0">
                <a:effectLst/>
                <a:latin typeface="Arial" panose="020B0604020202020204" pitchFamily="34" charset="0"/>
                <a:ea typeface="Arial" panose="020B0604020202020204" pitchFamily="34" charset="0"/>
                <a:cs typeface="Arial" panose="020B0604020202020204" pitchFamily="34" charset="0"/>
              </a:rPr>
              <a:t> illustrate the sequence of events and activities of the project that includes the person or organization responsible for each activity, the expected goal of the activity, and how the effectiveness of the activity will be measured.</a:t>
            </a:r>
            <a:endPar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40</a:t>
            </a:fld>
            <a:endParaRPr lang="en-US"/>
          </a:p>
        </p:txBody>
      </p:sp>
    </p:spTree>
    <p:extLst>
      <p:ext uri="{BB962C8B-B14F-4D97-AF65-F5344CB8AC3E}">
        <p14:creationId xmlns:p14="http://schemas.microsoft.com/office/powerpoint/2010/main" val="1380934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Part 4 is Proposed Metrics, which includes four sections. The first refers to measures that will be used to assess pupil outcomes.</a:t>
            </a:r>
          </a:p>
          <a:p>
            <a:pPr marL="171450" indent="-171450">
              <a:spcBef>
                <a:spcPts val="0"/>
              </a:spcBef>
              <a:buFont typeface="Arial" panose="020B0604020202020204" pitchFamily="34" charset="0"/>
              <a:buChar char="•"/>
            </a:pPr>
            <a:endPar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171450" indent="-171450">
              <a:spcBef>
                <a:spcPts val="0"/>
              </a:spcBef>
              <a:buFont typeface="Arial" panose="020B0604020202020204" pitchFamily="34" charset="0"/>
              <a:buChar char="•"/>
            </a:pPr>
            <a:r>
              <a:rPr lang="en-US" u="none" strike="noStrike" dirty="0">
                <a:effectLst/>
                <a:latin typeface="Arial" panose="020B0604020202020204" pitchFamily="34" charset="0"/>
                <a:ea typeface="Arial" panose="020B0604020202020204" pitchFamily="34" charset="0"/>
                <a:cs typeface="Arial" panose="020B0604020202020204" pitchFamily="34" charset="0"/>
              </a:rPr>
              <a:t>Grant recipients will be required to report to the CDE all of the following information:</a:t>
            </a:r>
          </a:p>
          <a:p>
            <a:pPr marL="171450" indent="-171450">
              <a:spcBef>
                <a:spcPts val="0"/>
              </a:spcBef>
              <a:buFont typeface="Arial" panose="020B0604020202020204" pitchFamily="34" charset="0"/>
              <a:buChar char="•"/>
            </a:pPr>
            <a:endParaRPr lang="en-US" u="none" strike="noStrike" dirty="0">
              <a:effectLst/>
              <a:latin typeface="Arial" panose="020B0604020202020204" pitchFamily="34" charset="0"/>
              <a:ea typeface="Arial" panose="020B0604020202020204" pitchFamily="34" charset="0"/>
              <a:cs typeface="Arial" panose="020B0604020202020204" pitchFamily="34" charset="0"/>
            </a:endParaRPr>
          </a:p>
          <a:p>
            <a:pPr marL="628650" lvl="1" indent="-171450">
              <a:spcBef>
                <a:spcPts val="0"/>
              </a:spcBef>
              <a:buFont typeface="Arial" panose="020B0604020202020204" pitchFamily="34" charset="0"/>
              <a:buChar char="•"/>
            </a:pPr>
            <a:r>
              <a:rPr lang="en-US" dirty="0">
                <a:solidFill>
                  <a:srgbClr val="000000"/>
                </a:solidFill>
                <a:effectLst/>
                <a:latin typeface="Arial" panose="020B0604020202020204" pitchFamily="34" charset="0"/>
                <a:ea typeface="Arial" panose="020B0604020202020204" pitchFamily="34" charset="0"/>
                <a:cs typeface="Arial" panose="020B0604020202020204" pitchFamily="34" charset="0"/>
              </a:rPr>
              <a:t>The number of participating pupils, schools</a:t>
            </a:r>
            <a:r>
              <a:rPr lang="en-US" dirty="0">
                <a:effectLst/>
                <a:latin typeface="Arial" panose="020B0604020202020204" pitchFamily="34" charset="0"/>
                <a:ea typeface="Arial" panose="020B0604020202020204" pitchFamily="34" charset="0"/>
                <a:cs typeface="Arial" panose="020B0604020202020204" pitchFamily="34" charset="0"/>
              </a:rPr>
              <a:t> </a:t>
            </a:r>
          </a:p>
          <a:p>
            <a:pPr marL="628650" lvl="1" indent="-171450">
              <a:spcBef>
                <a:spcPts val="0"/>
              </a:spcBef>
              <a:buFont typeface="Arial" panose="020B0604020202020204" pitchFamily="34" charset="0"/>
              <a:buChar char="•"/>
            </a:pPr>
            <a:endParaRPr lang="en-US" dirty="0">
              <a:effectLst/>
              <a:latin typeface="Arial" panose="020B0604020202020204" pitchFamily="34" charset="0"/>
              <a:ea typeface="Arial" panose="020B0604020202020204" pitchFamily="34" charset="0"/>
              <a:cs typeface="Arial" panose="020B0604020202020204" pitchFamily="34" charset="0"/>
            </a:endParaRPr>
          </a:p>
          <a:p>
            <a:pPr marL="628650" lvl="1" indent="-171450">
              <a:spcBef>
                <a:spcPts val="0"/>
              </a:spcBef>
              <a:buFont typeface="Arial" panose="020B0604020202020204" pitchFamily="34" charset="0"/>
              <a:buChar char="•"/>
            </a:pPr>
            <a:r>
              <a:rPr lang="en-US" dirty="0">
                <a:solidFill>
                  <a:srgbClr val="000000"/>
                </a:solidFill>
                <a:effectLst/>
                <a:latin typeface="Arial" panose="020B0604020202020204" pitchFamily="34" charset="0"/>
                <a:ea typeface="Arial" panose="020B0604020202020204" pitchFamily="34" charset="0"/>
                <a:cs typeface="Arial" panose="020B0604020202020204" pitchFamily="34" charset="0"/>
              </a:rPr>
              <a:t>The demographics of pupils engaged in service learning as a result of the grant</a:t>
            </a:r>
          </a:p>
          <a:p>
            <a:pPr marL="628650" lvl="1" indent="-171450">
              <a:spcBef>
                <a:spcPts val="0"/>
              </a:spcBef>
              <a:buFont typeface="Arial" panose="020B0604020202020204" pitchFamily="34" charset="0"/>
              <a:buChar char="•"/>
            </a:pPr>
            <a:endParaRPr lang="en-US" dirty="0">
              <a:solidFill>
                <a:srgbClr val="000000"/>
              </a:solidFill>
              <a:latin typeface="Arial" panose="020B0604020202020204" pitchFamily="34" charset="0"/>
              <a:ea typeface="Arial" panose="020B0604020202020204" pitchFamily="34" charset="0"/>
              <a:cs typeface="Arial" panose="020B0604020202020204" pitchFamily="34" charset="0"/>
            </a:endParaRPr>
          </a:p>
          <a:p>
            <a:pPr marL="628650" lvl="1" indent="-171450">
              <a:spcBef>
                <a:spcPts val="0"/>
              </a:spcBef>
              <a:buFont typeface="Arial" panose="020B0604020202020204" pitchFamily="34" charset="0"/>
              <a:buChar char="•"/>
            </a:pPr>
            <a:r>
              <a:rPr lang="en-US" dirty="0">
                <a:solidFill>
                  <a:srgbClr val="000000"/>
                </a:solidFill>
                <a:effectLst/>
                <a:latin typeface="Arial" panose="020B0604020202020204" pitchFamily="34" charset="0"/>
                <a:ea typeface="Arial" panose="020B0604020202020204" pitchFamily="34" charset="0"/>
                <a:cs typeface="Arial" panose="020B0604020202020204" pitchFamily="34" charset="0"/>
              </a:rPr>
              <a:t>The impact of the service performed by pupils and school staff as a result of the grant</a:t>
            </a:r>
            <a:endParaRPr lang="en-US" dirty="0">
              <a:solidFill>
                <a:srgbClr val="000000"/>
              </a:solidFill>
              <a:latin typeface="Arial" panose="020B0604020202020204" pitchFamily="34" charset="0"/>
              <a:ea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41</a:t>
            </a:fld>
            <a:endParaRPr lang="en-US"/>
          </a:p>
        </p:txBody>
      </p:sp>
    </p:spTree>
    <p:extLst>
      <p:ext uri="{BB962C8B-B14F-4D97-AF65-F5344CB8AC3E}">
        <p14:creationId xmlns:p14="http://schemas.microsoft.com/office/powerpoint/2010/main" val="938346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For this section, d</a:t>
            </a:r>
            <a:r>
              <a:rPr lang="en-US" dirty="0">
                <a:effectLst/>
                <a:latin typeface="Arial" panose="020B0604020202020204" pitchFamily="34" charset="0"/>
                <a:ea typeface="Arial" panose="020B0604020202020204" pitchFamily="34" charset="0"/>
                <a:cs typeface="Arial" panose="020B0604020202020204" pitchFamily="34" charset="0"/>
              </a:rPr>
              <a:t>escribe what other measures the LEA will use to assess pupil outcomes in the academic, civic engagement, and other learning objectives.</a:t>
            </a:r>
          </a:p>
          <a:p>
            <a:pPr marL="171450" indent="-171450">
              <a:spcBef>
                <a:spcPts val="0"/>
              </a:spcBef>
              <a:buFont typeface="Arial" panose="020B0604020202020204" pitchFamily="34" charset="0"/>
              <a:buChar char="•"/>
            </a:pPr>
            <a:endParaRPr lang="en-US" dirty="0">
              <a:effectLst/>
              <a:latin typeface="Arial" panose="020B0604020202020204" pitchFamily="34" charset="0"/>
              <a:ea typeface="Arial" panose="020B0604020202020204" pitchFamily="34" charset="0"/>
              <a:cs typeface="Arial" panose="020B0604020202020204" pitchFamily="34" charset="0"/>
            </a:endParaRPr>
          </a:p>
          <a:p>
            <a:pPr marL="171450" indent="-171450">
              <a:spcBef>
                <a:spcPts val="0"/>
              </a:spcBef>
              <a:buFont typeface="Arial" panose="020B0604020202020204" pitchFamily="34" charset="0"/>
              <a:buChar char="•"/>
            </a:pPr>
            <a:r>
              <a:rPr lang="en-US" dirty="0">
                <a:effectLst/>
                <a:latin typeface="Arial" panose="020B0604020202020204" pitchFamily="34" charset="0"/>
                <a:ea typeface="Arial" panose="020B0604020202020204" pitchFamily="34" charset="0"/>
                <a:cs typeface="Arial" panose="020B0604020202020204" pitchFamily="34" charset="0"/>
              </a:rPr>
              <a:t>What other types of data would you expect to see to demonstrate that effective service learning programs are leading to expanded access to the SSCE?</a:t>
            </a: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42</a:t>
            </a:fld>
            <a:endParaRPr lang="en-US"/>
          </a:p>
        </p:txBody>
      </p:sp>
    </p:spTree>
    <p:extLst>
      <p:ext uri="{BB962C8B-B14F-4D97-AF65-F5344CB8AC3E}">
        <p14:creationId xmlns:p14="http://schemas.microsoft.com/office/powerpoint/2010/main" val="206620874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0"/>
              </a:spcBef>
              <a:buFont typeface="Arial" panose="020B0604020202020204" pitchFamily="34" charset="0"/>
              <a:buChar char="•"/>
            </a:pPr>
            <a:r>
              <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three remaining questions in this section are:</a:t>
            </a:r>
          </a:p>
          <a:p>
            <a:pPr marL="171450" indent="-171450">
              <a:spcBef>
                <a:spcPts val="0"/>
              </a:spcBef>
              <a:buFont typeface="Arial" panose="020B0604020202020204" pitchFamily="34" charset="0"/>
              <a:buChar char="•"/>
            </a:pPr>
            <a:endPar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628650" lvl="1" indent="-171450">
              <a:spcBef>
                <a:spcPts val="0"/>
              </a:spcBef>
              <a:buFont typeface="Arial" panose="020B0604020202020204" pitchFamily="34" charset="0"/>
              <a:buChar char="•"/>
            </a:pPr>
            <a:r>
              <a:rPr lang="en-US" u="none" strike="noStrike" dirty="0">
                <a:effectLst/>
                <a:latin typeface="Arial" panose="020B0604020202020204" pitchFamily="34" charset="0"/>
                <a:ea typeface="Arial" panose="020B0604020202020204" pitchFamily="34" charset="0"/>
                <a:cs typeface="Arial" panose="020B0604020202020204" pitchFamily="34" charset="0"/>
              </a:rPr>
              <a:t>Describe the methods that will be used to collect the outcome data.</a:t>
            </a:r>
          </a:p>
          <a:p>
            <a:pPr marL="628650" lvl="1" indent="-171450">
              <a:spcBef>
                <a:spcPts val="0"/>
              </a:spcBef>
              <a:buFont typeface="Arial" panose="020B0604020202020204" pitchFamily="34" charset="0"/>
              <a:buChar char="•"/>
            </a:pPr>
            <a:endParaRPr lang="en-US" u="none" strike="noStrike" dirty="0">
              <a:effectLst/>
              <a:latin typeface="Arial" panose="020B0604020202020204" pitchFamily="34" charset="0"/>
              <a:ea typeface="Arial" panose="020B0604020202020204" pitchFamily="34" charset="0"/>
              <a:cs typeface="Arial" panose="020B0604020202020204" pitchFamily="34" charset="0"/>
            </a:endParaRPr>
          </a:p>
          <a:p>
            <a:pPr marL="628650" lvl="1" indent="-171450">
              <a:spcBef>
                <a:spcPts val="0"/>
              </a:spcBef>
              <a:buFont typeface="Arial" panose="020B0604020202020204" pitchFamily="34" charset="0"/>
              <a:buChar char="•"/>
            </a:pPr>
            <a:r>
              <a:rPr lang="en-US" u="none" strike="noStrike" dirty="0">
                <a:effectLst/>
                <a:latin typeface="Arial" panose="020B0604020202020204" pitchFamily="34" charset="0"/>
                <a:ea typeface="Arial" panose="020B0604020202020204" pitchFamily="34" charset="0"/>
                <a:cs typeface="Arial" panose="020B0604020202020204" pitchFamily="34" charset="0"/>
              </a:rPr>
              <a:t>Describe the LEA’s capacity to collect the identified outcome measures. </a:t>
            </a:r>
          </a:p>
          <a:p>
            <a:pPr marL="628650" lvl="1" indent="-171450">
              <a:spcBef>
                <a:spcPts val="0"/>
              </a:spcBef>
              <a:buFont typeface="Arial" panose="020B0604020202020204" pitchFamily="34" charset="0"/>
              <a:buChar char="•"/>
            </a:pPr>
            <a:endParaRPr lang="en-US" u="none" strike="noStrike" dirty="0">
              <a:effectLst/>
              <a:latin typeface="Arial" panose="020B0604020202020204" pitchFamily="34" charset="0"/>
              <a:ea typeface="Arial" panose="020B0604020202020204" pitchFamily="34" charset="0"/>
              <a:cs typeface="Arial" panose="020B0604020202020204" pitchFamily="34" charset="0"/>
            </a:endParaRPr>
          </a:p>
          <a:p>
            <a:pPr marL="628650" lvl="1" indent="-171450">
              <a:spcBef>
                <a:spcPts val="0"/>
              </a:spcBef>
              <a:buFont typeface="Arial" panose="020B0604020202020204" pitchFamily="34" charset="0"/>
              <a:buChar char="•"/>
            </a:pPr>
            <a:r>
              <a:rPr lang="en-US" u="none" strike="noStrike" dirty="0">
                <a:effectLst/>
                <a:latin typeface="Arial" panose="020B0604020202020204" pitchFamily="34" charset="0"/>
                <a:ea typeface="Arial" panose="020B0604020202020204" pitchFamily="34" charset="0"/>
                <a:cs typeface="Arial" panose="020B0604020202020204" pitchFamily="34" charset="0"/>
              </a:rPr>
              <a:t>Describe the process the LEA will use to analyze and respond to the data collected to ensure optimal student and educator impact.</a:t>
            </a:r>
          </a:p>
          <a:p>
            <a:pPr marL="628650" lvl="1" indent="-171450">
              <a:spcBef>
                <a:spcPts val="0"/>
              </a:spcBef>
              <a:buFont typeface="Arial" panose="020B0604020202020204" pitchFamily="34" charset="0"/>
              <a:buChar char="•"/>
            </a:pPr>
            <a:endParaRPr lang="en-US" u="none" strike="noStrike"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43</a:t>
            </a:fld>
            <a:endParaRPr lang="en-US"/>
          </a:p>
        </p:txBody>
      </p:sp>
    </p:spTree>
    <p:extLst>
      <p:ext uri="{BB962C8B-B14F-4D97-AF65-F5344CB8AC3E}">
        <p14:creationId xmlns:p14="http://schemas.microsoft.com/office/powerpoint/2010/main" val="96392022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698500" y="4468813"/>
            <a:ext cx="5588000" cy="4097671"/>
          </a:xfrm>
        </p:spPr>
        <p:txBody>
          <a:bodyPr/>
          <a:lstStyle/>
          <a:p>
            <a:pPr marL="171450" indent="-171450" eaLnBrk="1" fontAlgn="auto" hangingPunct="1">
              <a:lnSpc>
                <a:spcPct val="100000"/>
              </a:lnSpc>
              <a:spcBef>
                <a:spcPts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The application budget covers the entire grant period, May 2023–June 2025. The Proposed Budget Template is available on the California Serves Grant Program web page.</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Again, this budget covers the entire grant period (May 2023–June 2025).</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The file includes six tabs:</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628650" lvl="1" indent="-171450" eaLnBrk="1" fontAlgn="auto" hangingPunct="1">
              <a:spcBef>
                <a:spcPts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One tab for applicant information</a:t>
            </a:r>
          </a:p>
          <a:p>
            <a:pPr marL="628650" lvl="1" indent="-171450" eaLnBrk="1" fontAlgn="auto" hangingPunct="1">
              <a:spcBef>
                <a:spcPts val="0"/>
              </a:spcBef>
              <a:spcAft>
                <a:spcPts val="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628650" lvl="1" indent="-171450" eaLnBrk="1" fontAlgn="auto" hangingPunct="1">
              <a:spcBef>
                <a:spcPts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One tab for the budget summary </a:t>
            </a:r>
          </a:p>
          <a:p>
            <a:pPr marL="628650" lvl="1" indent="-171450" eaLnBrk="1" fontAlgn="auto" hangingPunct="1">
              <a:spcBef>
                <a:spcPts val="0"/>
              </a:spcBef>
              <a:spcAft>
                <a:spcPts val="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628650" lvl="1" indent="-171450" eaLnBrk="1" fontAlgn="auto" hangingPunct="1">
              <a:spcBef>
                <a:spcPts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Three tabs for the budget narratives (one tab for each year of the grant)</a:t>
            </a:r>
          </a:p>
          <a:p>
            <a:pPr marL="628650" lvl="1" indent="-171450" eaLnBrk="1" fontAlgn="auto" hangingPunct="1">
              <a:spcBef>
                <a:spcPts val="0"/>
              </a:spcBef>
              <a:spcAft>
                <a:spcPts val="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628650" lvl="1" indent="-171450" eaLnBrk="1" fontAlgn="auto" hangingPunct="1">
              <a:spcBef>
                <a:spcPts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One tab for form approval (for CDE use only)</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The budget will be uploaded during the application process as an Excel file attachment. It will be reviewed and scored.</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15FDEA90-A5D8-4701-95D3-5BBEEAA1E491}" type="slidenum">
              <a:rPr lang="en-US" altLang="en-US" smtClean="0">
                <a:latin typeface="Calibri" panose="020F0502020204030204" pitchFamily="34" charset="0"/>
              </a:rPr>
              <a:pPr fontAlgn="base">
                <a:spcBef>
                  <a:spcPct val="0"/>
                </a:spcBef>
                <a:spcAft>
                  <a:spcPct val="0"/>
                </a:spcAft>
              </a:pPr>
              <a:t>44</a:t>
            </a:fld>
            <a:endParaRPr lang="en-US" altLang="en-US">
              <a:latin typeface="Calibri" panose="020F0502020204030204" pitchFamily="34" charset="0"/>
            </a:endParaRPr>
          </a:p>
        </p:txBody>
      </p:sp>
    </p:spTree>
    <p:extLst>
      <p:ext uri="{BB962C8B-B14F-4D97-AF65-F5344CB8AC3E}">
        <p14:creationId xmlns:p14="http://schemas.microsoft.com/office/powerpoint/2010/main" val="197701407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rPr>
              <a:t>The applicant must provide a thorough and detailed justification for each identified cost associated with implementing the proposed goals and activities, including why the costs are reasonable and necessary to support the proposal’s goals and activities. </a:t>
            </a:r>
          </a:p>
          <a:p>
            <a:pPr marL="171450" indent="-171450">
              <a:spcBef>
                <a:spcPts val="0"/>
              </a:spcBef>
              <a:buFont typeface="Arial" panose="020B0604020202020204" pitchFamily="34" charset="0"/>
              <a:buChar char="•"/>
            </a:pPr>
            <a:endParaRPr lang="en-US" sz="1200" dirty="0">
              <a:effectLst/>
              <a:latin typeface="Arial" panose="020B0604020202020204" pitchFamily="34" charset="0"/>
              <a:ea typeface="Arial" panose="020B0604020202020204" pitchFamily="34" charset="0"/>
            </a:endParaRPr>
          </a:p>
          <a:p>
            <a:pPr marL="171450" indent="-171450">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rPr>
              <a:t>The budget should specifically include funds to support internal administration of the SSCE, such as personnel, record-keeping resources, and communication. </a:t>
            </a: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16D45D-8EE7-4F38-803E-B04362DA0711}" type="slidenum">
              <a:rPr lang="en-US" altLang="en-US" smtClean="0">
                <a:latin typeface="Calibri" panose="020F0502020204030204" pitchFamily="34" charset="0"/>
              </a:rPr>
              <a:pPr fontAlgn="base">
                <a:spcBef>
                  <a:spcPct val="0"/>
                </a:spcBef>
                <a:spcAft>
                  <a:spcPct val="0"/>
                </a:spcAft>
              </a:pPr>
              <a:t>45</a:t>
            </a:fld>
            <a:endParaRPr lang="en-US" altLang="en-US">
              <a:latin typeface="Calibri" panose="020F0502020204030204" pitchFamily="34" charset="0"/>
            </a:endParaRPr>
          </a:p>
        </p:txBody>
      </p:sp>
    </p:spTree>
    <p:extLst>
      <p:ext uri="{BB962C8B-B14F-4D97-AF65-F5344CB8AC3E}">
        <p14:creationId xmlns:p14="http://schemas.microsoft.com/office/powerpoint/2010/main" val="302206431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ts val="0"/>
              </a:spcBef>
              <a:buFont typeface="Arial" panose="020B0604020202020204" pitchFamily="34" charset="0"/>
              <a:buChar char="•"/>
            </a:pPr>
            <a:r>
              <a:rPr lang="en-US" dirty="0">
                <a:effectLst/>
                <a:latin typeface="Arial" panose="020B0604020202020204" pitchFamily="34" charset="0"/>
                <a:ea typeface="Arial" panose="020B0604020202020204" pitchFamily="34" charset="0"/>
              </a:rPr>
              <a:t>Please note that although the grant period ends on June 30, 2025, LEAs may expend all California Serves Grant Program funds early. </a:t>
            </a:r>
          </a:p>
          <a:p>
            <a:pPr marL="171450" indent="-171450">
              <a:spcBef>
                <a:spcPts val="0"/>
              </a:spcBef>
              <a:buFont typeface="Arial" panose="020B0604020202020204" pitchFamily="34" charset="0"/>
              <a:buChar char="•"/>
            </a:pPr>
            <a:endParaRPr lang="en-US" dirty="0">
              <a:effectLst/>
              <a:latin typeface="Arial" panose="020B0604020202020204" pitchFamily="34" charset="0"/>
              <a:ea typeface="Arial" panose="020B0604020202020204" pitchFamily="34" charset="0"/>
            </a:endParaRPr>
          </a:p>
          <a:p>
            <a:pPr marL="171450" indent="-171450">
              <a:spcBef>
                <a:spcPts val="0"/>
              </a:spcBef>
              <a:buFont typeface="Arial" panose="020B0604020202020204" pitchFamily="34" charset="0"/>
              <a:buChar char="•"/>
            </a:pPr>
            <a:r>
              <a:rPr lang="en-US" dirty="0">
                <a:effectLst/>
                <a:latin typeface="Arial" panose="020B0604020202020204" pitchFamily="34" charset="0"/>
                <a:ea typeface="Arial" panose="020B0604020202020204" pitchFamily="34" charset="0"/>
              </a:rPr>
              <a:t>Complete only the sections of the budget forms necessary to align with the project’s timeline. </a:t>
            </a: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16D45D-8EE7-4F38-803E-B04362DA0711}" type="slidenum">
              <a:rPr lang="en-US" altLang="en-US" smtClean="0">
                <a:latin typeface="Calibri" panose="020F0502020204030204" pitchFamily="34" charset="0"/>
              </a:rPr>
              <a:pPr fontAlgn="base">
                <a:spcBef>
                  <a:spcPct val="0"/>
                </a:spcBef>
                <a:spcAft>
                  <a:spcPct val="0"/>
                </a:spcAft>
              </a:pPr>
              <a:t>46</a:t>
            </a:fld>
            <a:endParaRPr lang="en-US" altLang="en-US">
              <a:latin typeface="Calibri" panose="020F0502020204030204" pitchFamily="34" charset="0"/>
            </a:endParaRPr>
          </a:p>
        </p:txBody>
      </p:sp>
    </p:spTree>
    <p:extLst>
      <p:ext uri="{BB962C8B-B14F-4D97-AF65-F5344CB8AC3E}">
        <p14:creationId xmlns:p14="http://schemas.microsoft.com/office/powerpoint/2010/main" val="286279519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fontAlgn="auto" hangingPunct="1">
              <a:spcBef>
                <a:spcPts val="0"/>
              </a:spcBef>
              <a:spcAft>
                <a:spcPts val="0"/>
              </a:spcAft>
              <a:buFont typeface="Arial" panose="020B0604020202020204" pitchFamily="34" charset="0"/>
              <a:buChar char="•"/>
              <a:defRPr/>
            </a:pPr>
            <a:r>
              <a:rPr lang="en-US" dirty="0">
                <a:effectLst/>
                <a:latin typeface="Arial" panose="020B0604020202020204" pitchFamily="34" charset="0"/>
                <a:ea typeface="Arial" panose="020B0604020202020204" pitchFamily="34" charset="0"/>
              </a:rPr>
              <a:t>Provide expenditure amounts for the following areas:</a:t>
            </a:r>
          </a:p>
          <a:p>
            <a:pPr marL="171450" indent="-171450" eaLnBrk="1" fontAlgn="auto" hangingPunct="1">
              <a:spcBef>
                <a:spcPts val="0"/>
              </a:spcBef>
              <a:spcAft>
                <a:spcPts val="0"/>
              </a:spcAft>
              <a:buFont typeface="Arial" panose="020B0604020202020204" pitchFamily="34" charset="0"/>
              <a:buChar char="•"/>
              <a:defRPr/>
            </a:pPr>
            <a:endParaRPr lang="en-US" dirty="0">
              <a:effectLst/>
              <a:latin typeface="Arial" panose="020B0604020202020204" pitchFamily="34" charset="0"/>
              <a:ea typeface="Arial" panose="020B0604020202020204" pitchFamily="34" charset="0"/>
            </a:endParaRPr>
          </a:p>
          <a:p>
            <a:pPr marL="628650" lvl="1" indent="-171450" eaLnBrk="1" fontAlgn="auto" hangingPunct="1">
              <a:spcBef>
                <a:spcPts val="0"/>
              </a:spcBef>
              <a:spcAft>
                <a:spcPts val="0"/>
              </a:spcAft>
              <a:buFont typeface="Arial" panose="020B0604020202020204" pitchFamily="34" charset="0"/>
              <a:buChar char="•"/>
              <a:defRPr/>
            </a:pPr>
            <a:r>
              <a:rPr lang="en-US" dirty="0">
                <a:effectLst/>
                <a:latin typeface="Arial" panose="020B0604020202020204" pitchFamily="34" charset="0"/>
                <a:ea typeface="Arial" panose="020B0604020202020204" pitchFamily="34" charset="0"/>
              </a:rPr>
              <a:t>Internal staff compensation</a:t>
            </a:r>
          </a:p>
          <a:p>
            <a:pPr marL="628650" lvl="1" indent="-171450" eaLnBrk="1" fontAlgn="auto" hangingPunct="1">
              <a:spcBef>
                <a:spcPts val="0"/>
              </a:spcBef>
              <a:spcAft>
                <a:spcPts val="0"/>
              </a:spcAft>
              <a:buFont typeface="Arial" panose="020B0604020202020204" pitchFamily="34" charset="0"/>
              <a:buChar char="•"/>
              <a:defRPr/>
            </a:pPr>
            <a:endParaRPr lang="en-US" dirty="0">
              <a:effectLst/>
              <a:latin typeface="Arial" panose="020B0604020202020204" pitchFamily="34" charset="0"/>
              <a:ea typeface="Arial" panose="020B0604020202020204" pitchFamily="34" charset="0"/>
            </a:endParaRPr>
          </a:p>
          <a:p>
            <a:pPr marL="628650" lvl="1" indent="-171450" eaLnBrk="1" fontAlgn="auto" hangingPunct="1">
              <a:spcBef>
                <a:spcPts val="0"/>
              </a:spcBef>
              <a:spcAft>
                <a:spcPts val="0"/>
              </a:spcAft>
              <a:buFont typeface="Arial" panose="020B0604020202020204" pitchFamily="34" charset="0"/>
              <a:buChar char="•"/>
              <a:defRPr/>
            </a:pPr>
            <a:r>
              <a:rPr lang="en-US" dirty="0">
                <a:effectLst/>
                <a:latin typeface="Arial" panose="020B0604020202020204" pitchFamily="34" charset="0"/>
                <a:ea typeface="Arial" panose="020B0604020202020204" pitchFamily="34" charset="0"/>
              </a:rPr>
              <a:t>Compensation for educators’ or substitute costs associated with participation at professional learning events</a:t>
            </a:r>
          </a:p>
          <a:p>
            <a:pPr marL="628650" lvl="1" indent="-171450" eaLnBrk="1" fontAlgn="auto" hangingPunct="1">
              <a:spcBef>
                <a:spcPts val="0"/>
              </a:spcBef>
              <a:spcAft>
                <a:spcPts val="0"/>
              </a:spcAft>
              <a:buFont typeface="Arial" panose="020B0604020202020204" pitchFamily="34" charset="0"/>
              <a:buChar char="•"/>
              <a:defRPr/>
            </a:pPr>
            <a:endParaRPr lang="en-US" dirty="0">
              <a:effectLst/>
              <a:latin typeface="Arial" panose="020B0604020202020204" pitchFamily="34" charset="0"/>
              <a:ea typeface="Arial" panose="020B0604020202020204" pitchFamily="34" charset="0"/>
            </a:endParaRPr>
          </a:p>
          <a:p>
            <a:pPr marL="628650" lvl="1" indent="-171450" eaLnBrk="1" fontAlgn="auto" hangingPunct="1">
              <a:spcBef>
                <a:spcPts val="0"/>
              </a:spcBef>
              <a:spcAft>
                <a:spcPts val="0"/>
              </a:spcAft>
              <a:buFont typeface="Arial" panose="020B0604020202020204" pitchFamily="34" charset="0"/>
              <a:buChar char="•"/>
              <a:defRPr/>
            </a:pPr>
            <a:r>
              <a:rPr lang="en-US" dirty="0">
                <a:effectLst/>
                <a:latin typeface="Arial" panose="020B0604020202020204" pitchFamily="34" charset="0"/>
                <a:ea typeface="Arial" panose="020B0604020202020204" pitchFamily="34" charset="0"/>
              </a:rPr>
              <a:t>Supplies required to support LEAs and grant participants</a:t>
            </a:r>
          </a:p>
          <a:p>
            <a:pPr marL="628650" lvl="1" indent="-171450" eaLnBrk="1" fontAlgn="auto" hangingPunct="1">
              <a:spcBef>
                <a:spcPts val="0"/>
              </a:spcBef>
              <a:spcAft>
                <a:spcPts val="0"/>
              </a:spcAft>
              <a:buFont typeface="Arial" panose="020B0604020202020204" pitchFamily="34" charset="0"/>
              <a:buChar char="•"/>
              <a:defRPr/>
            </a:pPr>
            <a:endParaRPr lang="en-US" dirty="0">
              <a:effectLst/>
              <a:latin typeface="Arial" panose="020B0604020202020204" pitchFamily="34" charset="0"/>
              <a:ea typeface="Arial" panose="020B0604020202020204" pitchFamily="34" charset="0"/>
            </a:endParaRPr>
          </a:p>
          <a:p>
            <a:pPr marL="628650" lvl="1" indent="-171450" eaLnBrk="1" fontAlgn="auto" hangingPunct="1">
              <a:spcBef>
                <a:spcPts val="0"/>
              </a:spcBef>
              <a:spcAft>
                <a:spcPts val="0"/>
              </a:spcAft>
              <a:buFont typeface="Arial" panose="020B0604020202020204" pitchFamily="34" charset="0"/>
              <a:buChar char="•"/>
              <a:defRPr/>
            </a:pPr>
            <a:r>
              <a:rPr lang="en-US" dirty="0">
                <a:effectLst/>
                <a:latin typeface="Arial" panose="020B0604020202020204" pitchFamily="34" charset="0"/>
                <a:ea typeface="Arial" panose="020B0604020202020204" pitchFamily="34" charset="0"/>
              </a:rPr>
              <a:t>Services provided by the applicant and external entities</a:t>
            </a:r>
          </a:p>
          <a:p>
            <a:pPr marL="628650" lvl="1" indent="-171450" eaLnBrk="1" fontAlgn="auto" hangingPunct="1">
              <a:spcBef>
                <a:spcPts val="0"/>
              </a:spcBef>
              <a:spcAft>
                <a:spcPts val="0"/>
              </a:spcAft>
              <a:buFont typeface="Arial" panose="020B0604020202020204" pitchFamily="34" charset="0"/>
              <a:buChar char="•"/>
              <a:defRPr/>
            </a:pPr>
            <a:endParaRPr lang="en-US" dirty="0">
              <a:effectLst/>
              <a:latin typeface="Arial" panose="020B0604020202020204" pitchFamily="34" charset="0"/>
              <a:ea typeface="Arial" panose="020B0604020202020204" pitchFamily="34" charset="0"/>
            </a:endParaRPr>
          </a:p>
          <a:p>
            <a:pPr marL="628650" lvl="1" indent="-171450" eaLnBrk="1" fontAlgn="auto" hangingPunct="1">
              <a:spcBef>
                <a:spcPts val="0"/>
              </a:spcBef>
              <a:spcAft>
                <a:spcPts val="0"/>
              </a:spcAft>
              <a:buFont typeface="Arial" panose="020B0604020202020204" pitchFamily="34" charset="0"/>
              <a:buChar char="•"/>
              <a:defRPr/>
            </a:pPr>
            <a:r>
              <a:rPr lang="en-US" dirty="0">
                <a:effectLst/>
                <a:latin typeface="Arial" panose="020B0604020202020204" pitchFamily="34" charset="0"/>
                <a:ea typeface="Arial" panose="020B0604020202020204" pitchFamily="34" charset="0"/>
              </a:rPr>
              <a:t>Any travel and/or communication expenses </a:t>
            </a:r>
          </a:p>
          <a:p>
            <a:pPr marL="628650" lvl="1" indent="-171450" eaLnBrk="1" fontAlgn="auto" hangingPunct="1">
              <a:spcBef>
                <a:spcPts val="0"/>
              </a:spcBef>
              <a:spcAft>
                <a:spcPts val="0"/>
              </a:spcAft>
              <a:buFont typeface="Arial" panose="020B0604020202020204" pitchFamily="34" charset="0"/>
              <a:buChar char="•"/>
              <a:defRPr/>
            </a:pPr>
            <a:endParaRPr lang="en-US" dirty="0">
              <a:effectLst/>
              <a:latin typeface="Arial" panose="020B0604020202020204" pitchFamily="34" charset="0"/>
              <a:ea typeface="Arial" panose="020B0604020202020204" pitchFamily="34" charset="0"/>
            </a:endParaRPr>
          </a:p>
          <a:p>
            <a:pPr marL="628650" lvl="1" indent="-171450" eaLnBrk="1" fontAlgn="auto" hangingPunct="1">
              <a:spcBef>
                <a:spcPts val="0"/>
              </a:spcBef>
              <a:spcAft>
                <a:spcPts val="0"/>
              </a:spcAft>
              <a:buFont typeface="Arial" panose="020B0604020202020204" pitchFamily="34" charset="0"/>
              <a:buChar char="•"/>
              <a:defRPr/>
            </a:pPr>
            <a:r>
              <a:rPr lang="en-US" dirty="0">
                <a:effectLst/>
                <a:latin typeface="Arial" panose="020B0604020202020204" pitchFamily="34" charset="0"/>
                <a:ea typeface="Arial" panose="020B0604020202020204" pitchFamily="34" charset="0"/>
              </a:rPr>
              <a:t>Indirect charges</a:t>
            </a: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16D45D-8EE7-4F38-803E-B04362DA0711}" type="slidenum">
              <a:rPr lang="en-US" altLang="en-US" smtClean="0">
                <a:latin typeface="Calibri" panose="020F0502020204030204" pitchFamily="34" charset="0"/>
              </a:rPr>
              <a:pPr fontAlgn="base">
                <a:spcBef>
                  <a:spcPct val="0"/>
                </a:spcBef>
                <a:spcAft>
                  <a:spcPct val="0"/>
                </a:spcAft>
              </a:pPr>
              <a:t>47</a:t>
            </a:fld>
            <a:endParaRPr lang="en-US" altLang="en-US">
              <a:latin typeface="Calibri" panose="020F0502020204030204" pitchFamily="34" charset="0"/>
            </a:endParaRPr>
          </a:p>
        </p:txBody>
      </p:sp>
    </p:spTree>
    <p:extLst>
      <p:ext uri="{BB962C8B-B14F-4D97-AF65-F5344CB8AC3E}">
        <p14:creationId xmlns:p14="http://schemas.microsoft.com/office/powerpoint/2010/main" val="32193209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fontAlgn="auto" hangingPunct="1">
              <a:lnSpc>
                <a:spcPct val="100000"/>
              </a:lnSpc>
              <a:spcBef>
                <a:spcPts val="0"/>
              </a:spcBef>
              <a:spcAft>
                <a:spcPts val="0"/>
              </a:spcAft>
              <a:buFont typeface="Arial" panose="020B0604020202020204" pitchFamily="34" charset="0"/>
              <a:buChar char="•"/>
              <a:defRPr/>
            </a:pPr>
            <a:r>
              <a:rPr lang="en-US" sz="1200" dirty="0">
                <a:effectLst/>
                <a:latin typeface="Arial" panose="020B0604020202020204" pitchFamily="34" charset="0"/>
                <a:ea typeface="Arial" panose="020B0604020202020204" pitchFamily="34" charset="0"/>
              </a:rPr>
              <a:t>The Proposed Budget must include a detailed budget narrative (description) for each line-item included in the grant period. </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sz="1200" dirty="0">
              <a:effectLst/>
              <a:latin typeface="Arial" panose="020B0604020202020204" pitchFamily="34" charset="0"/>
              <a:ea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US" sz="1200" dirty="0">
                <a:effectLst/>
                <a:latin typeface="Arial" panose="020B0604020202020204" pitchFamily="34" charset="0"/>
                <a:ea typeface="Arial" panose="020B0604020202020204" pitchFamily="34" charset="0"/>
              </a:rPr>
              <a:t>The narrative should include how the proposed costs are necessary and reasonable in terms of grant activities, benefits to participants, and grant outcomes. </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sz="1200" dirty="0">
              <a:effectLst/>
              <a:latin typeface="Arial" panose="020B0604020202020204" pitchFamily="34" charset="0"/>
              <a:ea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US" sz="1200" dirty="0">
                <a:effectLst/>
                <a:latin typeface="Arial" panose="020B0604020202020204" pitchFamily="34" charset="0"/>
                <a:ea typeface="Arial" panose="020B0604020202020204" pitchFamily="34" charset="0"/>
              </a:rPr>
              <a:t>Provide sufficient detail and a breakdown/calculation that justifies each line item. </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sz="1200" dirty="0">
              <a:effectLst/>
              <a:latin typeface="Arial" panose="020B0604020202020204" pitchFamily="34" charset="0"/>
              <a:ea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US" sz="1200" dirty="0">
                <a:effectLst/>
                <a:latin typeface="Arial" panose="020B0604020202020204" pitchFamily="34" charset="0"/>
                <a:ea typeface="Arial" panose="020B0604020202020204" pitchFamily="34" charset="0"/>
              </a:rPr>
              <a:t>Group line items by the Object Code series and provide lines for Object Code totals. </a:t>
            </a:r>
            <a:endParaRPr lang="en-US" dirty="0">
              <a:latin typeface="Arial" panose="020B0604020202020204" pitchFamily="34" charset="0"/>
              <a:ea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sz="1200" dirty="0">
              <a:effectLst/>
              <a:latin typeface="Arial" panose="020B0604020202020204" pitchFamily="34" charset="0"/>
              <a:ea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US" sz="1200" dirty="0">
                <a:effectLst/>
                <a:latin typeface="Arial" panose="020B0604020202020204" pitchFamily="34" charset="0"/>
                <a:ea typeface="Arial" panose="020B0604020202020204" pitchFamily="34" charset="0"/>
              </a:rPr>
              <a:t>The Proposed Budget Summary should provide totals for each Object Code and should align with the Proposed Budget Narrative. </a:t>
            </a: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16D45D-8EE7-4F38-803E-B04362DA0711}" type="slidenum">
              <a:rPr lang="en-US" altLang="en-US" smtClean="0">
                <a:latin typeface="Calibri" panose="020F0502020204030204" pitchFamily="34" charset="0"/>
              </a:rPr>
              <a:pPr fontAlgn="base">
                <a:spcBef>
                  <a:spcPct val="0"/>
                </a:spcBef>
                <a:spcAft>
                  <a:spcPct val="0"/>
                </a:spcAft>
              </a:pPr>
              <a:t>48</a:t>
            </a:fld>
            <a:endParaRPr lang="en-US" altLang="en-US">
              <a:latin typeface="Calibri" panose="020F0502020204030204" pitchFamily="34" charset="0"/>
            </a:endParaRPr>
          </a:p>
        </p:txBody>
      </p:sp>
    </p:spTree>
    <p:extLst>
      <p:ext uri="{BB962C8B-B14F-4D97-AF65-F5344CB8AC3E}">
        <p14:creationId xmlns:p14="http://schemas.microsoft.com/office/powerpoint/2010/main" val="125894261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fontAlgn="auto" hangingPunct="1">
              <a:lnSpc>
                <a:spcPct val="100000"/>
              </a:lnSpc>
              <a:spcBef>
                <a:spcPts val="0"/>
              </a:spcBef>
              <a:buFont typeface="Arial" panose="020B0604020202020204" pitchFamily="34" charset="0"/>
              <a:buChar char="•"/>
              <a:defRPr/>
            </a:pPr>
            <a:r>
              <a:rPr lang="en-US" dirty="0">
                <a:latin typeface="Arial" panose="020B0604020202020204" pitchFamily="34" charset="0"/>
                <a:cs typeface="Arial" panose="020B0604020202020204" pitchFamily="34" charset="0"/>
              </a:rPr>
              <a:t>Only fully completed applications will be considered eligible for consideration and advance to the Reader Conference. </a:t>
            </a:r>
          </a:p>
          <a:p>
            <a:pPr marL="171450" indent="-171450" eaLnBrk="1" fontAlgn="auto" hangingPunct="1">
              <a:lnSpc>
                <a:spcPct val="100000"/>
              </a:lnSpc>
              <a:spcBef>
                <a:spcPts val="0"/>
              </a:spcBef>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171450" indent="-171450" eaLnBrk="1" fontAlgn="auto" hangingPunct="1">
              <a:lnSpc>
                <a:spcPct val="100000"/>
              </a:lnSpc>
              <a:spcBef>
                <a:spcPts val="0"/>
              </a:spcBef>
              <a:buFont typeface="Arial" panose="020B0604020202020204" pitchFamily="34" charset="0"/>
              <a:buChar char="•"/>
              <a:defRPr/>
            </a:pPr>
            <a:r>
              <a:rPr lang="en-US" dirty="0">
                <a:latin typeface="Arial" panose="020B0604020202020204" pitchFamily="34" charset="0"/>
                <a:cs typeface="Arial" panose="020B0604020202020204" pitchFamily="34" charset="0"/>
              </a:rPr>
              <a:t>A panel of readers selected for their expertise will read, review, and score each eligible application using a scoring rubric (see rubrics in the RFA). </a:t>
            </a:r>
          </a:p>
          <a:p>
            <a:pPr marL="171450" indent="-171450" eaLnBrk="1" fontAlgn="auto" hangingPunct="1">
              <a:lnSpc>
                <a:spcPct val="100000"/>
              </a:lnSpc>
              <a:spcBef>
                <a:spcPts val="0"/>
              </a:spcBef>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171450" indent="-171450" eaLnBrk="1" fontAlgn="auto" hangingPunct="1">
              <a:lnSpc>
                <a:spcPct val="100000"/>
              </a:lnSpc>
              <a:spcBef>
                <a:spcPts val="0"/>
              </a:spcBef>
              <a:buFont typeface="Arial" panose="020B0604020202020204" pitchFamily="34" charset="0"/>
              <a:buChar char="•"/>
              <a:defRPr/>
            </a:pPr>
            <a:r>
              <a:rPr lang="en-US" dirty="0">
                <a:latin typeface="Arial" panose="020B0604020202020204" pitchFamily="34" charset="0"/>
                <a:cs typeface="Arial" panose="020B0604020202020204" pitchFamily="34" charset="0"/>
              </a:rPr>
              <a:t>Although scores are important, they will not be the only factor considered when selecting awards.</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593306D4-37F5-4FE5-85AA-51F4F7535934}" type="slidenum">
              <a:rPr lang="en-US" altLang="en-US" smtClean="0">
                <a:latin typeface="Calibri" panose="020F0502020204030204" pitchFamily="34" charset="0"/>
              </a:rPr>
              <a:pPr fontAlgn="base">
                <a:spcBef>
                  <a:spcPct val="0"/>
                </a:spcBef>
                <a:spcAft>
                  <a:spcPct val="0"/>
                </a:spcAft>
              </a:pPr>
              <a:t>49</a:t>
            </a:fld>
            <a:endParaRPr lang="en-US" altLang="en-US">
              <a:latin typeface="Calibri" panose="020F0502020204030204" pitchFamily="34" charset="0"/>
            </a:endParaRPr>
          </a:p>
        </p:txBody>
      </p:sp>
    </p:spTree>
    <p:extLst>
      <p:ext uri="{BB962C8B-B14F-4D97-AF65-F5344CB8AC3E}">
        <p14:creationId xmlns:p14="http://schemas.microsoft.com/office/powerpoint/2010/main" val="4276450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lnSpc>
                <a:spcPct val="100000"/>
              </a:lnSpc>
              <a:spcBef>
                <a:spcPts val="0"/>
              </a:spcBef>
              <a:buFont typeface="Arial" panose="020B0604020202020204" pitchFamily="34" charset="0"/>
              <a:buChar char="•"/>
            </a:pPr>
            <a:r>
              <a:rPr lang="en-US" sz="1200" dirty="0">
                <a:latin typeface="Arial" panose="020B0604020202020204" pitchFamily="34" charset="0"/>
                <a:ea typeface="+mn-lt"/>
                <a:cs typeface="Arial" panose="020B0604020202020204" pitchFamily="34" charset="0"/>
              </a:rPr>
              <a:t>The California Serves Program includes a grant, appropriating $5 million annually to the CDE for annual awards to eligible local education agencies (LEAs). </a:t>
            </a:r>
          </a:p>
          <a:p>
            <a:pPr marL="171450" indent="-171450">
              <a:lnSpc>
                <a:spcPct val="100000"/>
              </a:lnSpc>
              <a:spcBef>
                <a:spcPts val="0"/>
              </a:spcBef>
              <a:buFont typeface="Arial" panose="020B0604020202020204" pitchFamily="34" charset="0"/>
              <a:buChar char="•"/>
            </a:pPr>
            <a:endParaRPr lang="en-US" sz="1200" dirty="0">
              <a:latin typeface="Arial" panose="020B0604020202020204" pitchFamily="34" charset="0"/>
              <a:ea typeface="+mn-lt"/>
              <a:cs typeface="Arial" panose="020B0604020202020204" pitchFamily="34" charset="0"/>
            </a:endParaRPr>
          </a:p>
          <a:p>
            <a:pPr marL="171450" indent="-171450">
              <a:lnSpc>
                <a:spcPct val="100000"/>
              </a:lnSpc>
              <a:spcBef>
                <a:spcPts val="0"/>
              </a:spcBef>
              <a:buFont typeface="Arial" panose="020B0604020202020204" pitchFamily="34" charset="0"/>
              <a:buChar char="•"/>
            </a:pPr>
            <a:r>
              <a:rPr lang="en" sz="1200" dirty="0">
                <a:latin typeface="Arial" panose="020B0604020202020204" pitchFamily="34" charset="0"/>
                <a:cs typeface="Arial" panose="020B0604020202020204" pitchFamily="34" charset="0"/>
              </a:rPr>
              <a:t>Funds available to each applicant are based on the content and quality of the submitted application and proposed activities. </a:t>
            </a:r>
          </a:p>
          <a:p>
            <a:pPr marL="171450" indent="-171450">
              <a:lnSpc>
                <a:spcPct val="100000"/>
              </a:lnSpc>
              <a:spcBef>
                <a:spcPts val="0"/>
              </a:spcBef>
              <a:buFont typeface="Arial" panose="020B0604020202020204" pitchFamily="34" charset="0"/>
              <a:buChar char="•"/>
            </a:pPr>
            <a:endParaRPr lang="en" sz="1200" dirty="0">
              <a:latin typeface="Arial" panose="020B0604020202020204" pitchFamily="34" charset="0"/>
              <a:cs typeface="Arial" panose="020B0604020202020204" pitchFamily="34" charset="0"/>
            </a:endParaRPr>
          </a:p>
          <a:p>
            <a:pPr marL="171450" indent="-171450">
              <a:lnSpc>
                <a:spcPct val="100000"/>
              </a:lnSpc>
              <a:spcBef>
                <a:spcPts val="0"/>
              </a:spcBef>
              <a:buFont typeface="Arial" panose="020B0604020202020204" pitchFamily="34" charset="0"/>
              <a:buChar char="•"/>
            </a:pPr>
            <a:r>
              <a:rPr lang="en" sz="1200" dirty="0">
                <a:latin typeface="Arial" panose="020B0604020202020204" pitchFamily="34" charset="0"/>
                <a:ea typeface="+mn-lt"/>
                <a:cs typeface="Arial" panose="020B0604020202020204" pitchFamily="34" charset="0"/>
              </a:rPr>
              <a:t>Each award amount for the California Serves Grant shall be no more than $500,000 for the entirety of the grant period. </a:t>
            </a:r>
            <a:endParaRPr lang="en-US" sz="1200" dirty="0">
              <a:latin typeface="Arial" panose="020B0604020202020204" pitchFamily="34" charset="0"/>
              <a:cs typeface="Arial" panose="020B0604020202020204" pitchFamily="34" charset="0"/>
            </a:endParaRP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74A6311-CABB-4CB9-B4C7-EE43A710F3F7}" type="slidenum">
              <a:rPr lang="en-US" altLang="en-US" smtClean="0">
                <a:latin typeface="Calibri" panose="020F0502020204030204" pitchFamily="34" charset="0"/>
              </a:rPr>
              <a:pPr fontAlgn="base">
                <a:spcBef>
                  <a:spcPct val="0"/>
                </a:spcBef>
                <a:spcAft>
                  <a:spcPct val="0"/>
                </a:spcAft>
              </a:pPr>
              <a:t>5</a:t>
            </a:fld>
            <a:endParaRPr lang="en-US" altLang="en-US">
              <a:latin typeface="Calibri" panose="020F0502020204030204" pitchFamily="34" charset="0"/>
            </a:endParaRPr>
          </a:p>
        </p:txBody>
      </p:sp>
    </p:spTree>
    <p:extLst>
      <p:ext uri="{BB962C8B-B14F-4D97-AF65-F5344CB8AC3E}">
        <p14:creationId xmlns:p14="http://schemas.microsoft.com/office/powerpoint/2010/main" val="389362735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eaLnBrk="1" fontAlgn="auto" hangingPunct="1">
              <a:spcBef>
                <a:spcPts val="0"/>
              </a:spcBef>
              <a:spcAft>
                <a:spcPts val="0"/>
              </a:spcAft>
              <a:buFont typeface="Arial" panose="020B0604020202020204" pitchFamily="34" charset="0"/>
              <a:buChar char="•"/>
              <a:defRPr/>
            </a:pPr>
            <a:r>
              <a:rPr lang="en-US" sz="1200" dirty="0">
                <a:latin typeface="Arial"/>
                <a:cs typeface="Arial"/>
              </a:rPr>
              <a:t>Please note the important upcoming deadlines for the </a:t>
            </a:r>
            <a:r>
              <a:rPr lang="en-US" dirty="0">
                <a:latin typeface="Arial"/>
                <a:cs typeface="Arial"/>
              </a:rPr>
              <a:t>California Serves Grant Program</a:t>
            </a:r>
            <a:r>
              <a:rPr lang="en-US" sz="1200" dirty="0">
                <a:latin typeface="Arial"/>
                <a:cs typeface="Arial"/>
              </a:rPr>
              <a:t> applications:</a:t>
            </a:r>
          </a:p>
          <a:p>
            <a:pPr eaLnBrk="1" fontAlgn="auto" hangingPunct="1">
              <a:spcBef>
                <a:spcPts val="0"/>
              </a:spcBef>
              <a:spcAft>
                <a:spcPts val="0"/>
              </a:spcAft>
              <a:defRPr/>
            </a:pPr>
            <a:endParaRPr lang="en-US" sz="1200" dirty="0">
              <a:latin typeface="Arial" panose="020B0604020202020204" pitchFamily="34" charset="0"/>
              <a:cs typeface="Arial" panose="020B0604020202020204" pitchFamily="34" charset="0"/>
            </a:endParaRPr>
          </a:p>
          <a:p>
            <a:pPr marL="628650" marR="0" lvl="1"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The RFA was released the week of January 23, 2023.</a:t>
            </a:r>
          </a:p>
          <a:p>
            <a:pPr marL="628650" marR="0" lvl="1"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pPr>
            <a:endParaRPr kumimoji="0" lang="en-US" altLang="en-US" sz="12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endParaRPr>
          </a:p>
          <a:p>
            <a:pPr marL="628650" marR="0" lvl="1"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The application is due to the CDE by 4 p.m. on March 10, 2023.</a:t>
            </a:r>
          </a:p>
          <a:p>
            <a:pPr marL="628650" marR="0" lvl="1"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pPr>
            <a:endPar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628650" marR="0" lvl="1"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The Intent to Award is scheduled to be posted April 21, 2023.</a:t>
            </a:r>
          </a:p>
          <a:p>
            <a:pPr marL="628650" marR="0" lvl="1"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pPr>
            <a:endPar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628650" marR="0" lvl="1"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The last day for appeals to be received by the CDE is April 28, 2023, by 4 p.m.</a:t>
            </a:r>
          </a:p>
          <a:p>
            <a:pPr marL="628650" marR="0" lvl="1"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pPr>
            <a:endPar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628650" marR="0" lvl="1"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The Final Awards are scheduled for posting on May 12, 2023.</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Please note that this timeline is subject to change. The CDE California Serves Grant Program web page will be the most up to date place to find any changes to the timeline.</a:t>
            </a:r>
            <a:endParaRPr kumimoji="0" lang="en-US" altLang="en-US" sz="12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endParaRPr>
          </a:p>
          <a:p>
            <a:pPr marL="171450" indent="-171450" eaLnBrk="1" fontAlgn="auto" hangingPunct="1">
              <a:spcBef>
                <a:spcPts val="0"/>
              </a:spcBef>
              <a:spcAft>
                <a:spcPts val="0"/>
              </a:spcAft>
              <a:buFont typeface="Arial" panose="020B0604020202020204" pitchFamily="34" charset="0"/>
              <a:buChar char="•"/>
              <a:defRPr/>
            </a:pPr>
            <a:endParaRPr lang="en-US" dirty="0">
              <a:latin typeface="Arial" panose="020B0604020202020204" pitchFamily="34" charset="0"/>
              <a:ea typeface="Times New Roman" panose="02020603050405020304" pitchFamily="18" charset="0"/>
              <a:cs typeface="Arial" panose="020B0604020202020204" pitchFamily="34" charset="0"/>
            </a:endParaRPr>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9BBB375-C610-44EB-92D0-29AF26B74DE7}" type="slidenum">
              <a:rPr lang="en-US" altLang="en-US" smtClean="0">
                <a:latin typeface="Calibri" panose="020F0502020204030204" pitchFamily="34" charset="0"/>
              </a:rPr>
              <a:pPr fontAlgn="base">
                <a:spcBef>
                  <a:spcPct val="0"/>
                </a:spcBef>
                <a:spcAft>
                  <a:spcPct val="0"/>
                </a:spcAft>
              </a:pPr>
              <a:t>50</a:t>
            </a:fld>
            <a:endParaRPr lang="en-US" altLang="en-US">
              <a:latin typeface="Calibri" panose="020F0502020204030204" pitchFamily="34" charset="0"/>
            </a:endParaRPr>
          </a:p>
        </p:txBody>
      </p:sp>
    </p:spTree>
    <p:extLst>
      <p:ext uri="{BB962C8B-B14F-4D97-AF65-F5344CB8AC3E}">
        <p14:creationId xmlns:p14="http://schemas.microsoft.com/office/powerpoint/2010/main" val="292643640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spcAft>
                <a:spcPts val="0"/>
              </a:spcAft>
              <a:buFont typeface="Arial" panose="020B0604020202020204" pitchFamily="34" charset="0"/>
              <a:buNone/>
            </a:pPr>
            <a:endParaRPr lang="en-US" altLang="en-US" dirty="0">
              <a:latin typeface="Arial" panose="020B0604020202020204" pitchFamily="34" charset="0"/>
              <a:cs typeface="Arial" panose="020B0604020202020204" pitchFamily="34" charset="0"/>
            </a:endParaRPr>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3C6F271-70F5-4570-ADCA-2FA982FAB0C1}" type="slidenum">
              <a:rPr lang="en-US" altLang="en-US" smtClean="0">
                <a:latin typeface="Calibri" panose="020F0502020204030204" pitchFamily="34" charset="0"/>
              </a:rPr>
              <a:pPr fontAlgn="base">
                <a:spcBef>
                  <a:spcPct val="0"/>
                </a:spcBef>
                <a:spcAft>
                  <a:spcPct val="0"/>
                </a:spcAft>
              </a:pPr>
              <a:t>51</a:t>
            </a:fld>
            <a:endParaRPr lang="en-US" altLang="en-US">
              <a:latin typeface="Calibri" panose="020F0502020204030204" pitchFamily="34" charset="0"/>
            </a:endParaRPr>
          </a:p>
        </p:txBody>
      </p:sp>
    </p:spTree>
    <p:extLst>
      <p:ext uri="{BB962C8B-B14F-4D97-AF65-F5344CB8AC3E}">
        <p14:creationId xmlns:p14="http://schemas.microsoft.com/office/powerpoint/2010/main" val="301414580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xfrm>
            <a:off x="698500" y="4468813"/>
            <a:ext cx="5588000" cy="455005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fontAlgn="auto" hangingPunct="1">
              <a:lnSpc>
                <a:spcPct val="100000"/>
              </a:lnSpc>
              <a:spcBef>
                <a:spcPts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Applicants may find the following resources helpful in the development of the California Serves Grant Program application:</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US" b="0" i="0" kern="1200" dirty="0">
                <a:solidFill>
                  <a:schemeClr val="tx1"/>
                </a:solidFill>
                <a:effectLst/>
                <a:latin typeface="Arial" panose="020B0604020202020204" pitchFamily="34" charset="0"/>
                <a:cs typeface="Arial" panose="020B0604020202020204" pitchFamily="34" charset="0"/>
              </a:rPr>
              <a:t>The California Serves web page includes general information about the program, including links to the grant RFA web page and the online application. A link to a Frequently Asked Questions page will be added soon. This page is available at </a:t>
            </a:r>
            <a:r>
              <a:rPr lang="en" dirty="0">
                <a:latin typeface="Arial" panose="020B0604020202020204" pitchFamily="34" charset="0"/>
                <a:ea typeface="+mn-lt"/>
                <a:cs typeface="Arial" panose="020B0604020202020204" pitchFamily="34" charset="0"/>
                <a:hlinkClick r:id="rId3"/>
              </a:rPr>
              <a:t>https://www.cde.ca.gov/pd/ca/hs/californiaserves.asp</a:t>
            </a:r>
            <a:r>
              <a:rPr lang="en" dirty="0">
                <a:latin typeface="Arial" panose="020B0604020202020204" pitchFamily="34" charset="0"/>
                <a:ea typeface="+mn-lt"/>
                <a:cs typeface="Arial" panose="020B0604020202020204" pitchFamily="34" charset="0"/>
              </a:rPr>
              <a:t>.</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 dirty="0">
              <a:latin typeface="Arial" panose="020B0604020202020204" pitchFamily="34" charset="0"/>
              <a:ea typeface="+mn-lt"/>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US" dirty="0">
                <a:latin typeface="Arial" panose="020B0604020202020204" pitchFamily="34" charset="0"/>
                <a:ea typeface="+mn-lt"/>
                <a:cs typeface="Arial" panose="020B0604020202020204" pitchFamily="34" charset="0"/>
              </a:rPr>
              <a:t>T</a:t>
            </a:r>
            <a:r>
              <a:rPr lang="en" dirty="0">
                <a:latin typeface="Arial" panose="020B0604020202020204" pitchFamily="34" charset="0"/>
                <a:ea typeface="+mn-lt"/>
                <a:cs typeface="Arial" panose="020B0604020202020204" pitchFamily="34" charset="0"/>
              </a:rPr>
              <a:t>he California Volunteers web page contains information about their programs, including AmeriCorps and College Corps.</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 dirty="0">
              <a:latin typeface="Arial" panose="020B0604020202020204" pitchFamily="34" charset="0"/>
              <a:ea typeface="+mn-lt"/>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 dirty="0">
                <a:latin typeface="Arial" panose="020B0604020202020204" pitchFamily="34" charset="0"/>
                <a:ea typeface="+mn-lt"/>
                <a:cs typeface="Arial" panose="020B0604020202020204" pitchFamily="34" charset="0"/>
              </a:rPr>
              <a:t>The SSCE web page is your home base for SSCE guidance and resources. This page is available at </a:t>
            </a:r>
            <a:r>
              <a:rPr lang="en-US" u="sng" dirty="0">
                <a:solidFill>
                  <a:srgbClr val="0000FF"/>
                </a:solidFill>
                <a:effectLst/>
                <a:latin typeface="Arial" panose="020B0604020202020204" pitchFamily="34" charset="0"/>
                <a:ea typeface="Arial" panose="020B0604020202020204" pitchFamily="34" charset="0"/>
                <a:cs typeface="Arial" panose="020B0604020202020204" pitchFamily="34" charset="0"/>
                <a:hlinkClick r:id="rId4" tooltip="State Seal of Civic Engagement web page "/>
              </a:rPr>
              <a:t>https://www.cde.ca.gov/pd/ca/hs/hssstateseal.asp</a:t>
            </a:r>
            <a:r>
              <a:rPr lang="en-US" u="sng" dirty="0">
                <a:solidFill>
                  <a:srgbClr val="0000FF"/>
                </a:solidFill>
                <a:effectLst/>
                <a:latin typeface="Arial" panose="020B0604020202020204" pitchFamily="34" charset="0"/>
                <a:ea typeface="Arial" panose="020B0604020202020204" pitchFamily="34" charset="0"/>
                <a:cs typeface="Arial" panose="020B0604020202020204" pitchFamily="34" charset="0"/>
              </a:rPr>
              <a:t>.</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u="sng" dirty="0">
              <a:latin typeface="Arial" panose="020B0604020202020204" pitchFamily="34" charset="0"/>
              <a:ea typeface="Arial" panose="020B0604020202020204" pitchFamily="34" charset="0"/>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The </a:t>
            </a:r>
            <a:r>
              <a:rPr lang="en-US" altLang="en-US" b="0" dirty="0">
                <a:latin typeface="Arial" panose="020B0604020202020204" pitchFamily="34" charset="0"/>
                <a:cs typeface="Arial" panose="020B0604020202020204" pitchFamily="34" charset="0"/>
              </a:rPr>
              <a:t>QPLS</a:t>
            </a:r>
            <a:r>
              <a:rPr lang="en-US" altLang="en-US" dirty="0">
                <a:latin typeface="Arial" panose="020B0604020202020204" pitchFamily="34" charset="0"/>
                <a:cs typeface="Arial" panose="020B0604020202020204" pitchFamily="34" charset="0"/>
              </a:rPr>
              <a:t> serve as a foundation for the content, processes, and conditions essential to all educator professional learning over time. Visit </a:t>
            </a:r>
            <a:r>
              <a:rPr lang="en-US" u="sng" dirty="0">
                <a:latin typeface="Arial" panose="020B0604020202020204" pitchFamily="34" charset="0"/>
                <a:cs typeface="Arial" panose="020B0604020202020204" pitchFamily="34" charset="0"/>
                <a:hlinkClick r:id="rId5" tooltip="Quality Professional Learning Standards"/>
              </a:rPr>
              <a:t>https://www.cde.ca.gov/pd/ps/qpls.asp</a:t>
            </a:r>
            <a:r>
              <a:rPr lang="en-US" dirty="0">
                <a:latin typeface="Arial" panose="020B0604020202020204" pitchFamily="34" charset="0"/>
                <a:cs typeface="Arial" panose="020B0604020202020204" pitchFamily="34" charset="0"/>
              </a:rPr>
              <a:t> to learn more.</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The College, Career, and Civic Life (C3) Framework outlines the inquiry arc, which can be used to guide students through a cycle of inquiry as they engage in service learning. Learn more at </a:t>
            </a:r>
            <a:r>
              <a:rPr lang="en-US" u="sng" dirty="0">
                <a:solidFill>
                  <a:srgbClr val="0000FF"/>
                </a:solidFill>
                <a:effectLst/>
                <a:latin typeface="Arial" panose="020B0604020202020204" pitchFamily="34" charset="0"/>
                <a:ea typeface="Arial" panose="020B0604020202020204" pitchFamily="34" charset="0"/>
                <a:cs typeface="Arial" panose="020B0604020202020204" pitchFamily="34" charset="0"/>
                <a:hlinkClick r:id="rId6" tooltip="College, Career, and Civic Life Framework pdf "/>
              </a:rPr>
              <a:t>https://www.socialstudies.org/sites/default/files/c3/c3-framework-for-social-studies-rev0617.pdf</a:t>
            </a:r>
            <a:r>
              <a:rPr lang="en-US" u="sng" dirty="0">
                <a:solidFill>
                  <a:srgbClr val="0000FF"/>
                </a:solidFill>
                <a:effectLst/>
                <a:latin typeface="Arial" panose="020B0604020202020204" pitchFamily="34" charset="0"/>
                <a:ea typeface="Arial" panose="020B0604020202020204" pitchFamily="34" charset="0"/>
                <a:cs typeface="Arial" panose="020B0604020202020204" pitchFamily="34" charset="0"/>
              </a:rPr>
              <a:t>.</a:t>
            </a:r>
            <a:r>
              <a:rPr lang="en-US" dirty="0">
                <a:effectLst/>
                <a:latin typeface="Arial" panose="020B0604020202020204" pitchFamily="34" charset="0"/>
                <a:ea typeface="Arial" panose="020B0604020202020204" pitchFamily="34" charset="0"/>
                <a:cs typeface="Arial" panose="020B0604020202020204" pitchFamily="34" charset="0"/>
              </a:rPr>
              <a:t> </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dirty="0">
              <a:effectLst/>
              <a:latin typeface="Arial" panose="020B0604020202020204" pitchFamily="34" charset="0"/>
              <a:ea typeface="Arial" panose="020B0604020202020204" pitchFamily="34" charset="0"/>
              <a:cs typeface="Arial" panose="020B0604020202020204" pitchFamily="34" charset="0"/>
            </a:endParaRPr>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D50945BF-8F5A-4C3C-BE52-A776E39922F4}" type="slidenum">
              <a:rPr lang="en-US" altLang="en-US" smtClean="0">
                <a:latin typeface="Calibri" panose="020F0502020204030204" pitchFamily="34" charset="0"/>
              </a:rPr>
              <a:pPr fontAlgn="base">
                <a:spcBef>
                  <a:spcPct val="0"/>
                </a:spcBef>
                <a:spcAft>
                  <a:spcPct val="0"/>
                </a:spcAft>
              </a:pPr>
              <a:t>52</a:t>
            </a:fld>
            <a:endParaRPr lang="en-US" altLang="en-US">
              <a:latin typeface="Calibri" panose="020F0502020204030204" pitchFamily="34" charset="0"/>
            </a:endParaRPr>
          </a:p>
        </p:txBody>
      </p:sp>
    </p:spTree>
    <p:extLst>
      <p:ext uri="{BB962C8B-B14F-4D97-AF65-F5344CB8AC3E}">
        <p14:creationId xmlns:p14="http://schemas.microsoft.com/office/powerpoint/2010/main" val="115410649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xfrm>
            <a:off x="698500" y="4468813"/>
            <a:ext cx="5588000" cy="40655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effectLst/>
                <a:latin typeface="Arial" panose="020B0604020202020204" pitchFamily="34" charset="0"/>
                <a:ea typeface="Arial" panose="020B0604020202020204" pitchFamily="34" charset="0"/>
                <a:cs typeface="Arial" panose="020B0604020202020204" pitchFamily="34" charset="0"/>
              </a:rPr>
              <a:t>Appendix H from the History–Social Science Framework provides suggestions and research on practicing civic engagement through service learning. The appendix is available at </a:t>
            </a:r>
            <a:r>
              <a:rPr lang="en-US" u="sng" dirty="0">
                <a:solidFill>
                  <a:srgbClr val="0000FF"/>
                </a:solidFill>
                <a:effectLst/>
                <a:latin typeface="Arial" panose="020B0604020202020204" pitchFamily="34" charset="0"/>
                <a:ea typeface="Arial" panose="020B0604020202020204" pitchFamily="34" charset="0"/>
                <a:cs typeface="Arial" panose="020B0604020202020204" pitchFamily="34" charset="0"/>
                <a:hlinkClick r:id="rId3" tooltip="California History–Social Science Framework pdf"/>
              </a:rPr>
              <a:t>https://www.cde.ca.gov/ci/hs/cf/documents/hssappendixh.pdf</a:t>
            </a:r>
            <a:r>
              <a:rPr lang="en-US" u="sng" dirty="0">
                <a:solidFill>
                  <a:srgbClr val="0000FF"/>
                </a:solidFill>
                <a:effectLst/>
                <a:latin typeface="Arial" panose="020B0604020202020204" pitchFamily="34" charset="0"/>
                <a:ea typeface="Arial" panose="020B0604020202020204" pitchFamily="34" charset="0"/>
                <a:cs typeface="Arial" panose="020B0604020202020204" pitchFamily="34" charset="0"/>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en-US" dirty="0">
              <a:latin typeface="Arial" panose="020B0604020202020204" pitchFamily="34" charset="0"/>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Additionally, the CDE Resources to Support Civic Engagement web page offers a wide variety of resources that may be useful in this application, including standards and frameworks, relevant research, curriculum, and others. This page is available at </a:t>
            </a:r>
            <a:r>
              <a:rPr lang="en" dirty="0">
                <a:latin typeface="Arial" panose="020B0604020202020204" pitchFamily="34" charset="0"/>
                <a:ea typeface="+mn-lt"/>
                <a:cs typeface="Arial" panose="020B0604020202020204" pitchFamily="34" charset="0"/>
                <a:hlinkClick r:id="rId4"/>
              </a:rPr>
              <a:t>https://www.cde.ca.gov/pd/ca/hs/civicengprojects.asp</a:t>
            </a:r>
            <a:r>
              <a:rPr lang="en" dirty="0">
                <a:latin typeface="Arial" panose="020B0604020202020204" pitchFamily="34" charset="0"/>
                <a:ea typeface="+mn-lt"/>
                <a:cs typeface="Arial" panose="020B0604020202020204" pitchFamily="34" charset="0"/>
              </a:rPr>
              <a:t>.</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 dirty="0">
              <a:latin typeface="Arial" panose="020B0604020202020204" pitchFamily="34" charset="0"/>
              <a:ea typeface="+mn-lt"/>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 altLang="en-US" dirty="0">
                <a:latin typeface="Arial" panose="020B0604020202020204" pitchFamily="34" charset="0"/>
                <a:ea typeface="+mn-lt"/>
                <a:cs typeface="Arial" panose="020B0604020202020204" pitchFamily="34" charset="0"/>
              </a:rPr>
              <a:t>Information about the ESSA is available from </a:t>
            </a:r>
            <a:r>
              <a:rPr lang="en-US" u="sng" dirty="0">
                <a:latin typeface="Arial" panose="020B0604020202020204" pitchFamily="34" charset="0"/>
                <a:cs typeface="Arial" panose="020B0604020202020204" pitchFamily="34" charset="0"/>
                <a:hlinkClick r:id="rId5" tooltip="Link to PDF download of the Every Student Succeeds Act"/>
              </a:rPr>
              <a:t>https://www.congress.gov/114/plaws/publ95/PLAW-114publ95.pdf</a:t>
            </a:r>
            <a:r>
              <a:rPr lang="en-US" u="none" dirty="0">
                <a:latin typeface="Arial" panose="020B0604020202020204" pitchFamily="34" charset="0"/>
                <a:cs typeface="Arial" panose="020B0604020202020204" pitchFamily="34" charset="0"/>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u="none"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u="none" dirty="0">
                <a:latin typeface="Arial" panose="020B0604020202020204" pitchFamily="34" charset="0"/>
                <a:cs typeface="Arial" panose="020B0604020202020204" pitchFamily="34" charset="0"/>
              </a:rPr>
              <a:t>Additionally, information about the theory of action is available from </a:t>
            </a:r>
            <a:r>
              <a:rPr lang="en-US" u="sng" dirty="0">
                <a:solidFill>
                  <a:srgbClr val="0000FF"/>
                </a:solidFill>
                <a:effectLst/>
                <a:latin typeface="Arial" panose="020B0604020202020204" pitchFamily="34" charset="0"/>
                <a:ea typeface="Arial" panose="020B0604020202020204" pitchFamily="34" charset="0"/>
                <a:cs typeface="Arial" panose="020B0604020202020204" pitchFamily="34" charset="0"/>
                <a:hlinkClick r:id="rId6" tooltip="U.S. Department of Education's definition of Theory of Action"/>
              </a:rPr>
              <a:t>https://www2.ed.gov/policy/elsec/leg/essa/guidanceuseseinvestment.pdf</a:t>
            </a:r>
            <a:r>
              <a:rPr lang="en" u="none" dirty="0">
                <a:solidFill>
                  <a:srgbClr val="0000FF"/>
                </a:solidFill>
                <a:effectLst/>
                <a:latin typeface="Arial" panose="020B0604020202020204" pitchFamily="34" charset="0"/>
                <a:ea typeface="+mn-lt"/>
                <a:cs typeface="Arial" panose="020B0604020202020204" pitchFamily="34" charset="0"/>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 u="none" dirty="0">
              <a:solidFill>
                <a:srgbClr val="0000FF"/>
              </a:solidFill>
              <a:effectLst/>
              <a:latin typeface="Arial" panose="020B0604020202020204" pitchFamily="34" charset="0"/>
              <a:ea typeface="+mn-lt"/>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 u="none" dirty="0">
                <a:effectLst/>
                <a:latin typeface="Arial" panose="020B0604020202020204" pitchFamily="34" charset="0"/>
                <a:ea typeface="+mn-lt"/>
                <a:cs typeface="Arial" panose="020B0604020202020204" pitchFamily="34" charset="0"/>
              </a:rPr>
              <a:t>Finally, the RFA references the Revitalizing K–12 Civic Learning in California Blueprint. This document outlines a plan of action for students, teachers, administrators, and others to improve civic learning in schools and communities. The Blueprint is availa</a:t>
            </a:r>
            <a:r>
              <a:rPr lang="en-US" u="none" dirty="0">
                <a:effectLst/>
                <a:latin typeface="Arial" panose="020B0604020202020204" pitchFamily="34" charset="0"/>
                <a:ea typeface="+mn-lt"/>
                <a:cs typeface="Arial" panose="020B0604020202020204" pitchFamily="34" charset="0"/>
              </a:rPr>
              <a:t>bl</a:t>
            </a:r>
            <a:r>
              <a:rPr lang="en" u="none" dirty="0">
                <a:effectLst/>
                <a:latin typeface="Arial" panose="020B0604020202020204" pitchFamily="34" charset="0"/>
                <a:ea typeface="+mn-lt"/>
                <a:cs typeface="Arial" panose="020B0604020202020204" pitchFamily="34" charset="0"/>
              </a:rPr>
              <a:t>e with a free California Educators Together account at </a:t>
            </a:r>
            <a:r>
              <a:rPr lang="en" dirty="0">
                <a:latin typeface="Arial" panose="020B0604020202020204" pitchFamily="34" charset="0"/>
                <a:ea typeface="+mn-lt"/>
                <a:cs typeface="Arial" panose="020B0604020202020204" pitchFamily="34" charset="0"/>
                <a:hlinkClick r:id="rId7"/>
              </a:rPr>
              <a:t>https://www.caeducatorstogether.org/resources/116944/revitalizing-k-12-civic-learning-in-california-blueprint</a:t>
            </a:r>
            <a:r>
              <a:rPr lang="en" dirty="0">
                <a:latin typeface="Arial" panose="020B0604020202020204" pitchFamily="34" charset="0"/>
                <a:ea typeface="+mn-lt"/>
                <a:cs typeface="Arial" panose="020B0604020202020204" pitchFamily="34" charset="0"/>
              </a:rPr>
              <a:t>.</a:t>
            </a:r>
            <a:endParaRPr lang="en-US" u="sng" dirty="0">
              <a:latin typeface="Arial" panose="020B0604020202020204" pitchFamily="34" charset="0"/>
              <a:cs typeface="Arial" panose="020B0604020202020204" pitchFamily="34" charset="0"/>
            </a:endParaRPr>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D50945BF-8F5A-4C3C-BE52-A776E39922F4}" type="slidenum">
              <a:rPr lang="en-US" altLang="en-US" smtClean="0">
                <a:latin typeface="Calibri" panose="020F0502020204030204" pitchFamily="34" charset="0"/>
              </a:rPr>
              <a:pPr fontAlgn="base">
                <a:spcBef>
                  <a:spcPct val="0"/>
                </a:spcBef>
                <a:spcAft>
                  <a:spcPct val="0"/>
                </a:spcAft>
              </a:pPr>
              <a:t>53</a:t>
            </a:fld>
            <a:endParaRPr lang="en-US" altLang="en-US">
              <a:latin typeface="Calibri" panose="020F0502020204030204" pitchFamily="34" charset="0"/>
            </a:endParaRPr>
          </a:p>
        </p:txBody>
      </p:sp>
    </p:spTree>
    <p:extLst>
      <p:ext uri="{BB962C8B-B14F-4D97-AF65-F5344CB8AC3E}">
        <p14:creationId xmlns:p14="http://schemas.microsoft.com/office/powerpoint/2010/main" val="98127150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spcAft>
                <a:spcPts val="1200"/>
              </a:spcAft>
              <a:buFont typeface="Arial" panose="020B0604020202020204" pitchFamily="34" charset="0"/>
              <a:buChar char="•"/>
            </a:pPr>
            <a:r>
              <a:rPr lang="en-US" altLang="en-US" dirty="0">
                <a:latin typeface="Arial" panose="020B0604020202020204" pitchFamily="34" charset="0"/>
                <a:cs typeface="Arial" panose="020B0604020202020204" pitchFamily="34" charset="0"/>
              </a:rPr>
              <a:t>For additional information, you are encouraged to contact the </a:t>
            </a:r>
            <a:r>
              <a:rPr lang="en-US" altLang="en-US" sz="1200" dirty="0">
                <a:latin typeface="Arial" panose="020B0604020202020204" pitchFamily="34" charset="0"/>
                <a:cs typeface="Arial" panose="020B0604020202020204" pitchFamily="34" charset="0"/>
              </a:rPr>
              <a:t>California Serves Grant Program Team at </a:t>
            </a:r>
            <a:r>
              <a:rPr lang="en-US" altLang="en-US" sz="1200" u="sng" dirty="0">
                <a:latin typeface="Arial" panose="020B0604020202020204" pitchFamily="34" charset="0"/>
                <a:cs typeface="Arial" panose="020B0604020202020204" pitchFamily="34" charset="0"/>
              </a:rPr>
              <a:t>SSCE@cde.ca.gov.</a:t>
            </a:r>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C482919-2A2C-4DEC-83C6-C6AF97DF968F}" type="slidenum">
              <a:rPr lang="en-US" altLang="en-US" smtClean="0">
                <a:latin typeface="Calibri" panose="020F0502020204030204" pitchFamily="34" charset="0"/>
              </a:rPr>
              <a:pPr fontAlgn="base">
                <a:spcBef>
                  <a:spcPct val="0"/>
                </a:spcBef>
                <a:spcAft>
                  <a:spcPct val="0"/>
                </a:spcAft>
              </a:pPr>
              <a:t>54</a:t>
            </a:fld>
            <a:endParaRPr lang="en-US" altLang="en-US">
              <a:latin typeface="Calibri" panose="020F0502020204030204" pitchFamily="34" charset="0"/>
            </a:endParaRPr>
          </a:p>
        </p:txBody>
      </p:sp>
    </p:spTree>
    <p:extLst>
      <p:ext uri="{BB962C8B-B14F-4D97-AF65-F5344CB8AC3E}">
        <p14:creationId xmlns:p14="http://schemas.microsoft.com/office/powerpoint/2010/main" val="610704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lnSpc>
                <a:spcPct val="100000"/>
              </a:lnSpc>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rPr>
              <a:t>An LEA that applies for funds shall, at a minimum, demonstrate a need for service learning resources and training in support of offering the SSCE locally, and describe how the funds will be used. </a:t>
            </a:r>
          </a:p>
          <a:p>
            <a:pPr marL="171450" indent="-171450">
              <a:lnSpc>
                <a:spcPct val="100000"/>
              </a:lnSpc>
              <a:spcBef>
                <a:spcPts val="0"/>
              </a:spcBef>
              <a:buFont typeface="Arial" panose="020B0604020202020204" pitchFamily="34" charset="0"/>
              <a:buChar char="•"/>
            </a:pPr>
            <a:endParaRPr lang="en-US" sz="1200" dirty="0">
              <a:effectLst/>
              <a:latin typeface="Arial" panose="020B0604020202020204" pitchFamily="34" charset="0"/>
              <a:ea typeface="Arial" panose="020B0604020202020204" pitchFamily="34" charset="0"/>
            </a:endParaRPr>
          </a:p>
          <a:p>
            <a:pPr marL="171450" indent="-171450">
              <a:lnSpc>
                <a:spcPct val="100000"/>
              </a:lnSpc>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rPr>
              <a:t>The CDE will fund successful grant applications at the level requested if the program application is well-justified, the proposed activities are realistic and well-supported, and sufficient funding exists. If successful applications exceed the funds available, the CDE will apportion the grant funds at its discretion.</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74A6311-CABB-4CB9-B4C7-EE43A710F3F7}" type="slidenum">
              <a:rPr lang="en-US" altLang="en-US" smtClean="0">
                <a:latin typeface="Calibri" panose="020F0502020204030204" pitchFamily="34" charset="0"/>
              </a:rPr>
              <a:pPr fontAlgn="base">
                <a:spcBef>
                  <a:spcPct val="0"/>
                </a:spcBef>
                <a:spcAft>
                  <a:spcPct val="0"/>
                </a:spcAft>
              </a:pPr>
              <a:t>6</a:t>
            </a:fld>
            <a:endParaRPr lang="en-US" altLang="en-US">
              <a:latin typeface="Calibri" panose="020F0502020204030204" pitchFamily="34" charset="0"/>
            </a:endParaRPr>
          </a:p>
        </p:txBody>
      </p:sp>
    </p:spTree>
    <p:extLst>
      <p:ext uri="{BB962C8B-B14F-4D97-AF65-F5344CB8AC3E}">
        <p14:creationId xmlns:p14="http://schemas.microsoft.com/office/powerpoint/2010/main" val="380132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lnSpc>
                <a:spcPct val="100000"/>
              </a:lnSpc>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rPr>
              <a:t>The California Serves Grant funds will be available for distribution beginning May 2023. </a:t>
            </a:r>
          </a:p>
          <a:p>
            <a:pPr marL="171450" indent="-171450">
              <a:lnSpc>
                <a:spcPct val="100000"/>
              </a:lnSpc>
              <a:spcBef>
                <a:spcPts val="0"/>
              </a:spcBef>
              <a:buFont typeface="Arial" panose="020B0604020202020204" pitchFamily="34" charset="0"/>
              <a:buChar char="•"/>
            </a:pPr>
            <a:endParaRPr lang="en-US" sz="1200" dirty="0">
              <a:effectLst/>
              <a:latin typeface="Arial" panose="020B0604020202020204" pitchFamily="34" charset="0"/>
              <a:ea typeface="Arial" panose="020B0604020202020204" pitchFamily="34" charset="0"/>
            </a:endParaRPr>
          </a:p>
          <a:p>
            <a:pPr marL="171450" indent="-171450">
              <a:lnSpc>
                <a:spcPct val="100000"/>
              </a:lnSpc>
              <a:spcBef>
                <a:spcPts val="0"/>
              </a:spcBef>
              <a:buFont typeface="Arial" panose="020B0604020202020204" pitchFamily="34" charset="0"/>
              <a:buChar char="•"/>
            </a:pPr>
            <a:r>
              <a:rPr lang="en-US" sz="1200" dirty="0">
                <a:effectLst/>
                <a:latin typeface="Arial" panose="020B0604020202020204" pitchFamily="34" charset="0"/>
                <a:ea typeface="Arial" panose="020B0604020202020204" pitchFamily="34" charset="0"/>
              </a:rPr>
              <a:t>These funds are available for expenditure or encumbrance through June 30, 2025. </a:t>
            </a:r>
            <a:endParaRPr lang="en-US" altLang="en-US" sz="1200" dirty="0">
              <a:latin typeface="Arial" panose="020B0604020202020204" pitchFamily="34" charset="0"/>
              <a:cs typeface="Arial" panose="020B0604020202020204" pitchFamily="34" charset="0"/>
            </a:endParaRP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74A6311-CABB-4CB9-B4C7-EE43A710F3F7}" type="slidenum">
              <a:rPr lang="en-US" altLang="en-US" smtClean="0">
                <a:latin typeface="Calibri" panose="020F0502020204030204" pitchFamily="34" charset="0"/>
              </a:rPr>
              <a:pPr fontAlgn="base">
                <a:spcBef>
                  <a:spcPct val="0"/>
                </a:spcBef>
                <a:spcAft>
                  <a:spcPct val="0"/>
                </a:spcAft>
              </a:pPr>
              <a:t>7</a:t>
            </a:fld>
            <a:endParaRPr lang="en-US" altLang="en-US">
              <a:latin typeface="Calibri" panose="020F0502020204030204" pitchFamily="34" charset="0"/>
            </a:endParaRPr>
          </a:p>
        </p:txBody>
      </p:sp>
    </p:spTree>
    <p:extLst>
      <p:ext uri="{BB962C8B-B14F-4D97-AF65-F5344CB8AC3E}">
        <p14:creationId xmlns:p14="http://schemas.microsoft.com/office/powerpoint/2010/main" val="2091696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fontAlgn="auto" hangingPunct="1">
              <a:lnSpc>
                <a:spcPct val="100000"/>
              </a:lnSpc>
              <a:spcBef>
                <a:spcPts val="0"/>
              </a:spcBef>
              <a:spcAft>
                <a:spcPts val="0"/>
              </a:spcAft>
              <a:buFont typeface="Arial" panose="020B0604020202020204" pitchFamily="34" charset="0"/>
              <a:buChar char="•"/>
              <a:defRPr/>
            </a:pPr>
            <a:r>
              <a:rPr lang="en" dirty="0">
                <a:latin typeface="Arial" panose="020B0604020202020204" pitchFamily="34" charset="0"/>
                <a:ea typeface="+mn-lt"/>
                <a:cs typeface="Arial" panose="020B0604020202020204" pitchFamily="34" charset="0"/>
              </a:rPr>
              <a:t>Funding for the pilot year of this annual grant program is intended to support expanding access to the SSCE through high quality service learning programs.</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 dirty="0">
              <a:latin typeface="Arial" panose="020B0604020202020204" pitchFamily="34" charset="0"/>
              <a:ea typeface="+mn-lt"/>
              <a:cs typeface="Arial" panose="020B0604020202020204" pitchFamily="34" charset="0"/>
            </a:endParaRPr>
          </a:p>
          <a:p>
            <a:pPr marL="171450" indent="-171450" eaLnBrk="1" fontAlgn="auto" hangingPunct="1">
              <a:lnSpc>
                <a:spcPct val="100000"/>
              </a:lnSpc>
              <a:spcBef>
                <a:spcPts val="0"/>
              </a:spcBef>
              <a:spcAft>
                <a:spcPts val="0"/>
              </a:spcAft>
              <a:buFont typeface="Arial" panose="020B0604020202020204" pitchFamily="34" charset="0"/>
              <a:buChar char="•"/>
              <a:defRPr/>
            </a:pPr>
            <a:r>
              <a:rPr lang="en" dirty="0">
                <a:latin typeface="Arial" panose="020B0604020202020204" pitchFamily="34" charset="0"/>
                <a:ea typeface="+mn-lt"/>
                <a:cs typeface="Arial" panose="020B0604020202020204" pitchFamily="34" charset="0"/>
              </a:rPr>
              <a:t>The CDE will develop and administer this grant program in collaboration with California Volunteers, including developing criteria for the awarding of grants, developing an application process, requesting data from participating LEAs, and awarding grants. </a:t>
            </a: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15D3ED72-0C1B-4B52-92E1-76247AA16ABB}" type="slidenum">
              <a:rPr lang="en-US" altLang="en-US" smtClean="0">
                <a:latin typeface="Calibri" panose="020F0502020204030204" pitchFamily="34" charset="0"/>
              </a:rPr>
              <a:pPr fontAlgn="base">
                <a:spcBef>
                  <a:spcPct val="0"/>
                </a:spcBef>
                <a:spcAft>
                  <a:spcPct val="0"/>
                </a:spcAft>
              </a:pPr>
              <a:t>8</a:t>
            </a:fld>
            <a:endParaRPr lang="en-US" altLang="en-US">
              <a:latin typeface="Calibri" panose="020F0502020204030204" pitchFamily="34" charset="0"/>
            </a:endParaRPr>
          </a:p>
        </p:txBody>
      </p:sp>
    </p:spTree>
    <p:extLst>
      <p:ext uri="{BB962C8B-B14F-4D97-AF65-F5344CB8AC3E}">
        <p14:creationId xmlns:p14="http://schemas.microsoft.com/office/powerpoint/2010/main" val="3460347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eaLnBrk="1" fontAlgn="auto" hangingPunct="1">
              <a:lnSpc>
                <a:spcPct val="100000"/>
              </a:lnSpc>
              <a:spcBef>
                <a:spcPts val="0"/>
              </a:spcBef>
              <a:spcAft>
                <a:spcPts val="0"/>
              </a:spcAft>
              <a:buFont typeface="Arial" panose="020B0604020202020204" pitchFamily="34" charset="0"/>
              <a:buChar char="•"/>
              <a:defRPr/>
            </a:pPr>
            <a:r>
              <a:rPr lang="en-US" dirty="0">
                <a:latin typeface="Arial" panose="020B0604020202020204" pitchFamily="34" charset="0"/>
                <a:ea typeface="+mn-lt"/>
                <a:cs typeface="Arial" panose="020B0604020202020204" pitchFamily="34" charset="0"/>
              </a:rPr>
              <a:t>Under this program, LEAs may use grants for:</a:t>
            </a:r>
          </a:p>
          <a:p>
            <a:pPr marL="171450" indent="-171450" eaLnBrk="1" fontAlgn="auto" hangingPunct="1">
              <a:lnSpc>
                <a:spcPct val="100000"/>
              </a:lnSpc>
              <a:spcBef>
                <a:spcPts val="0"/>
              </a:spcBef>
              <a:spcAft>
                <a:spcPts val="0"/>
              </a:spcAft>
              <a:buFont typeface="Arial" panose="020B0604020202020204" pitchFamily="34" charset="0"/>
              <a:buChar char="•"/>
              <a:defRPr/>
            </a:pPr>
            <a:endParaRPr lang="en-US" dirty="0">
              <a:latin typeface="Arial" panose="020B0604020202020204" pitchFamily="34" charset="0"/>
              <a:ea typeface="+mn-lt"/>
              <a:cs typeface="Arial" panose="020B0604020202020204" pitchFamily="34" charset="0"/>
            </a:endParaRPr>
          </a:p>
          <a:p>
            <a:pPr marL="628650" lvl="1" indent="-171450" eaLnBrk="1" fontAlgn="auto" hangingPunct="1">
              <a:spcBef>
                <a:spcPts val="0"/>
              </a:spcBef>
              <a:spcAft>
                <a:spcPts val="0"/>
              </a:spcAft>
              <a:buFont typeface="Arial" panose="020B0604020202020204" pitchFamily="34" charset="0"/>
              <a:buChar char="•"/>
              <a:defRPr/>
            </a:pPr>
            <a:r>
              <a:rPr lang="en-US" dirty="0">
                <a:latin typeface="Arial" panose="020B0604020202020204" pitchFamily="34" charset="0"/>
                <a:ea typeface="+mn-lt"/>
                <a:cs typeface="Arial" panose="020B0604020202020204" pitchFamily="34" charset="0"/>
              </a:rPr>
              <a:t>Paid planning time for teachers to increase the use of service learning in instruction</a:t>
            </a:r>
          </a:p>
          <a:p>
            <a:pPr marL="628650" lvl="1" indent="-171450" eaLnBrk="1" fontAlgn="auto" hangingPunct="1">
              <a:spcBef>
                <a:spcPts val="0"/>
              </a:spcBef>
              <a:spcAft>
                <a:spcPts val="0"/>
              </a:spcAft>
              <a:buFont typeface="Arial" panose="020B0604020202020204" pitchFamily="34" charset="0"/>
              <a:buChar char="•"/>
              <a:defRPr/>
            </a:pPr>
            <a:endParaRPr lang="en-US" dirty="0">
              <a:latin typeface="Arial" panose="020B0604020202020204" pitchFamily="34" charset="0"/>
              <a:ea typeface="+mn-lt"/>
              <a:cs typeface="Arial" panose="020B0604020202020204" pitchFamily="34" charset="0"/>
            </a:endParaRPr>
          </a:p>
          <a:p>
            <a:pPr marL="628650" lvl="1" indent="-171450" eaLnBrk="1" fontAlgn="auto" hangingPunct="1">
              <a:spcBef>
                <a:spcPts val="0"/>
              </a:spcBef>
              <a:spcAft>
                <a:spcPts val="0"/>
              </a:spcAft>
              <a:buFont typeface="Arial" panose="020B0604020202020204" pitchFamily="34" charset="0"/>
              <a:buChar char="•"/>
              <a:defRPr/>
            </a:pPr>
            <a:r>
              <a:rPr lang="en-US" dirty="0">
                <a:latin typeface="Arial" panose="020B0604020202020204" pitchFamily="34" charset="0"/>
                <a:ea typeface="+mn-lt"/>
                <a:cs typeface="Arial" panose="020B0604020202020204" pitchFamily="34" charset="0"/>
              </a:rPr>
              <a:t>Professional development on service learning for administrators and teachers</a:t>
            </a:r>
          </a:p>
          <a:p>
            <a:pPr marL="628650" lvl="1" indent="-171450" eaLnBrk="1" fontAlgn="auto" hangingPunct="1">
              <a:spcBef>
                <a:spcPts val="0"/>
              </a:spcBef>
              <a:spcAft>
                <a:spcPts val="0"/>
              </a:spcAft>
              <a:buFont typeface="Arial" panose="020B0604020202020204" pitchFamily="34" charset="0"/>
              <a:buChar char="•"/>
              <a:defRPr/>
            </a:pPr>
            <a:endParaRPr lang="en-US" dirty="0">
              <a:latin typeface="Arial" panose="020B0604020202020204" pitchFamily="34" charset="0"/>
              <a:ea typeface="+mn-lt"/>
              <a:cs typeface="Arial" panose="020B0604020202020204" pitchFamily="34" charset="0"/>
            </a:endParaRPr>
          </a:p>
          <a:p>
            <a:pPr marL="628650" lvl="1" indent="-171450" eaLnBrk="1" fontAlgn="auto" hangingPunct="1">
              <a:spcBef>
                <a:spcPts val="0"/>
              </a:spcBef>
              <a:spcAft>
                <a:spcPts val="0"/>
              </a:spcAft>
              <a:buFont typeface="Arial" panose="020B0604020202020204" pitchFamily="34" charset="0"/>
              <a:buChar char="•"/>
              <a:defRPr/>
            </a:pPr>
            <a:r>
              <a:rPr lang="en-US" dirty="0">
                <a:latin typeface="Arial" panose="020B0604020202020204" pitchFamily="34" charset="0"/>
                <a:ea typeface="+mn-lt"/>
                <a:cs typeface="Arial" panose="020B0604020202020204" pitchFamily="34" charset="0"/>
              </a:rPr>
              <a:t>Purchase of instructional materials to help integrate service learning in instruction</a:t>
            </a:r>
          </a:p>
          <a:p>
            <a:pPr marL="628650" lvl="1" indent="-171450" eaLnBrk="1" fontAlgn="auto" hangingPunct="1">
              <a:spcBef>
                <a:spcPts val="0"/>
              </a:spcBef>
              <a:spcAft>
                <a:spcPts val="0"/>
              </a:spcAft>
              <a:buFont typeface="Arial" panose="020B0604020202020204" pitchFamily="34" charset="0"/>
              <a:buChar char="•"/>
              <a:defRPr/>
            </a:pPr>
            <a:endParaRPr lang="en-US" dirty="0">
              <a:latin typeface="Arial" panose="020B0604020202020204" pitchFamily="34" charset="0"/>
              <a:ea typeface="+mn-lt"/>
              <a:cs typeface="Arial" panose="020B0604020202020204" pitchFamily="34" charset="0"/>
            </a:endParaRPr>
          </a:p>
          <a:p>
            <a:pPr marL="628650" lvl="1" indent="-171450" eaLnBrk="1" fontAlgn="auto" hangingPunct="1">
              <a:spcBef>
                <a:spcPts val="0"/>
              </a:spcBef>
              <a:spcAft>
                <a:spcPts val="0"/>
              </a:spcAft>
              <a:buFont typeface="Arial" panose="020B0604020202020204" pitchFamily="34" charset="0"/>
              <a:buChar char="•"/>
              <a:defRPr/>
            </a:pPr>
            <a:r>
              <a:rPr lang="en-US" dirty="0">
                <a:latin typeface="Arial" panose="020B0604020202020204" pitchFamily="34" charset="0"/>
                <a:ea typeface="+mn-lt"/>
                <a:cs typeface="Arial" panose="020B0604020202020204" pitchFamily="34" charset="0"/>
              </a:rPr>
              <a:t>Participation costs, including materials or travel expenses related to service learning activities</a:t>
            </a:r>
            <a:endParaRPr lang="en-US" dirty="0">
              <a:latin typeface="Arial" panose="020B0604020202020204" pitchFamily="34" charset="0"/>
              <a:cs typeface="Arial" panose="020B0604020202020204" pitchFamily="34" charset="0"/>
            </a:endParaRP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AF8603A-0B12-49BE-93F5-0ADBAD036687}" type="slidenum">
              <a:rPr lang="en-US" altLang="en-US" smtClean="0">
                <a:latin typeface="Calibri" panose="020F0502020204030204" pitchFamily="34" charset="0"/>
              </a:rPr>
              <a:pPr fontAlgn="base">
                <a:spcBef>
                  <a:spcPct val="0"/>
                </a:spcBef>
                <a:spcAft>
                  <a:spcPct val="0"/>
                </a:spcAft>
              </a:pPr>
              <a:t>9</a:t>
            </a:fld>
            <a:endParaRPr lang="en-US" altLang="en-US">
              <a:latin typeface="Calibri" panose="020F0502020204030204" pitchFamily="34" charset="0"/>
            </a:endParaRPr>
          </a:p>
        </p:txBody>
      </p:sp>
    </p:spTree>
    <p:extLst>
      <p:ext uri="{BB962C8B-B14F-4D97-AF65-F5344CB8AC3E}">
        <p14:creationId xmlns:p14="http://schemas.microsoft.com/office/powerpoint/2010/main" val="3863798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Box 12"/>
          <p:cNvSpPr txBox="1">
            <a:spLocks noChangeArrowheads="1"/>
          </p:cNvSpPr>
          <p:nvPr userDrawn="1"/>
        </p:nvSpPr>
        <p:spPr bwMode="auto">
          <a:xfrm>
            <a:off x="1524000" y="5710238"/>
            <a:ext cx="606583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1400">
                <a:solidFill>
                  <a:srgbClr val="1E5E70"/>
                </a:solidFill>
              </a:rPr>
              <a:t>CALIFORNIA DEPARTMENT OF EDUCATION</a:t>
            </a:r>
          </a:p>
          <a:p>
            <a:pPr eaLnBrk="1" hangingPunct="1">
              <a:defRPr/>
            </a:pPr>
            <a:r>
              <a:rPr lang="en-US" altLang="en-US" sz="1400">
                <a:solidFill>
                  <a:srgbClr val="1E5E70"/>
                </a:solidFill>
              </a:rPr>
              <a:t>Tony Thurmond, State Superintendent of Public Instruction</a:t>
            </a:r>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Date Placeholder 3"/>
          <p:cNvSpPr>
            <a:spLocks noGrp="1"/>
          </p:cNvSpPr>
          <p:nvPr>
            <p:ph type="dt" sz="half" idx="10"/>
          </p:nvPr>
        </p:nvSpPr>
        <p:spPr/>
        <p:txBody>
          <a:bodyPr/>
          <a:lstStyle>
            <a:lvl1pPr>
              <a:defRPr/>
            </a:lvl1pPr>
          </a:lstStyle>
          <a:p>
            <a:pPr>
              <a:defRPr/>
            </a:pPr>
            <a:fld id="{4E27224F-81D0-432B-8506-57C2D2CB5027}" type="datetime1">
              <a:rPr lang="en-US"/>
              <a:pPr>
                <a:defRPr/>
              </a:pPr>
              <a:t>2/7/2023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8B7A375-D1D6-4351-AC45-7BF52A4E0234}" type="slidenum">
              <a:rPr lang="en-US"/>
              <a:pPr>
                <a:defRPr/>
              </a:pPr>
              <a:t>‹#›</a:t>
            </a:fld>
            <a:endParaRPr lang="en-US"/>
          </a:p>
        </p:txBody>
      </p:sp>
    </p:spTree>
    <p:extLst>
      <p:ext uri="{BB962C8B-B14F-4D97-AF65-F5344CB8AC3E}">
        <p14:creationId xmlns:p14="http://schemas.microsoft.com/office/powerpoint/2010/main" val="3445383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5AB7C5A-235C-4274-B0BC-677262A07100}" type="datetime1">
              <a:rPr lang="en-US"/>
              <a:pPr>
                <a:defRPr/>
              </a:pPr>
              <a:t>2/7/2023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AF53E6-4341-4E42-BE69-AA149FC0C8B1}" type="slidenum">
              <a:rPr lang="en-US"/>
              <a:pPr>
                <a:defRPr/>
              </a:pPr>
              <a:t>‹#›</a:t>
            </a:fld>
            <a:endParaRPr lang="en-US"/>
          </a:p>
        </p:txBody>
      </p:sp>
    </p:spTree>
    <p:extLst>
      <p:ext uri="{BB962C8B-B14F-4D97-AF65-F5344CB8AC3E}">
        <p14:creationId xmlns:p14="http://schemas.microsoft.com/office/powerpoint/2010/main" val="466667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11A7707-0884-4BA5-99A0-9A088CE02BF6}" type="datetime1">
              <a:rPr lang="en-US"/>
              <a:pPr>
                <a:defRPr/>
              </a:pPr>
              <a:t>2/7/2023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04C4956-3BE2-4377-A743-66C95C133F5F}" type="slidenum">
              <a:rPr lang="en-US"/>
              <a:pPr>
                <a:defRPr/>
              </a:pPr>
              <a:t>‹#›</a:t>
            </a:fld>
            <a:endParaRPr lang="en-US"/>
          </a:p>
        </p:txBody>
      </p:sp>
    </p:spTree>
    <p:extLst>
      <p:ext uri="{BB962C8B-B14F-4D97-AF65-F5344CB8AC3E}">
        <p14:creationId xmlns:p14="http://schemas.microsoft.com/office/powerpoint/2010/main" val="3163292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54137" y="365125"/>
            <a:ext cx="9999661" cy="1280160"/>
          </a:xfrm>
        </p:spPr>
        <p:txBody>
          <a:bodyPr/>
          <a:lstStyle/>
          <a:p>
            <a:r>
              <a:rPr lang="en-US" dirty="0"/>
              <a:t>Click to edit Master title style</a:t>
            </a:r>
          </a:p>
        </p:txBody>
      </p:sp>
      <p:sp>
        <p:nvSpPr>
          <p:cNvPr id="3" name="Content Placeholder 2"/>
          <p:cNvSpPr>
            <a:spLocks noGrp="1"/>
          </p:cNvSpPr>
          <p:nvPr>
            <p:ph idx="1"/>
          </p:nvPr>
        </p:nvSpPr>
        <p:spPr>
          <a:xfrm>
            <a:off x="1354138" y="1724027"/>
            <a:ext cx="9999662" cy="4572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602BFC04-A37A-4BF0-A6BA-37028EA39B48}" type="datetime1">
              <a:rPr lang="en-US"/>
              <a:pPr>
                <a:defRPr/>
              </a:pPr>
              <a:t>2/7/2023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77837C-3A74-4D9C-B454-2AF0D956BB88}" type="slidenum">
              <a:rPr lang="en-US"/>
              <a:pPr>
                <a:defRPr/>
              </a:pPr>
              <a:t>‹#›</a:t>
            </a:fld>
            <a:endParaRPr lang="en-US"/>
          </a:p>
        </p:txBody>
      </p:sp>
    </p:spTree>
    <p:extLst>
      <p:ext uri="{BB962C8B-B14F-4D97-AF65-F5344CB8AC3E}">
        <p14:creationId xmlns:p14="http://schemas.microsoft.com/office/powerpoint/2010/main" val="394836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A5C085C-405A-4798-AFF6-B80B0132C4D7}" type="datetime1">
              <a:rPr lang="en-US"/>
              <a:pPr>
                <a:defRPr/>
              </a:pPr>
              <a:t>2/7/2023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37FC2C-3A43-440E-A76B-05634A58E601}" type="slidenum">
              <a:rPr lang="en-US"/>
              <a:pPr>
                <a:defRPr/>
              </a:pPr>
              <a:t>‹#›</a:t>
            </a:fld>
            <a:endParaRPr lang="en-US"/>
          </a:p>
        </p:txBody>
      </p:sp>
    </p:spTree>
    <p:extLst>
      <p:ext uri="{BB962C8B-B14F-4D97-AF65-F5344CB8AC3E}">
        <p14:creationId xmlns:p14="http://schemas.microsoft.com/office/powerpoint/2010/main" val="503784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293DC54-2AB5-42D5-B537-0D69D1572AD5}" type="datetime1">
              <a:rPr lang="en-US"/>
              <a:pPr>
                <a:defRPr/>
              </a:pPr>
              <a:t>2/7/2023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87A2D47-257A-4003-8A12-BC359A040516}" type="slidenum">
              <a:rPr lang="en-US"/>
              <a:pPr>
                <a:defRPr/>
              </a:pPr>
              <a:t>‹#›</a:t>
            </a:fld>
            <a:endParaRPr lang="en-US"/>
          </a:p>
        </p:txBody>
      </p:sp>
    </p:spTree>
    <p:extLst>
      <p:ext uri="{BB962C8B-B14F-4D97-AF65-F5344CB8AC3E}">
        <p14:creationId xmlns:p14="http://schemas.microsoft.com/office/powerpoint/2010/main" val="1705810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DCFF0CC5-9F51-483C-958C-408514A162D0}" type="datetime1">
              <a:rPr lang="en-US"/>
              <a:pPr>
                <a:defRPr/>
              </a:pPr>
              <a:t>2/7/2023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91D20BA-36F3-43DE-B6F8-EAFF20282F30}" type="slidenum">
              <a:rPr lang="en-US"/>
              <a:pPr>
                <a:defRPr/>
              </a:pPr>
              <a:t>‹#›</a:t>
            </a:fld>
            <a:endParaRPr lang="en-US"/>
          </a:p>
        </p:txBody>
      </p:sp>
    </p:spTree>
    <p:extLst>
      <p:ext uri="{BB962C8B-B14F-4D97-AF65-F5344CB8AC3E}">
        <p14:creationId xmlns:p14="http://schemas.microsoft.com/office/powerpoint/2010/main" val="3915693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CE8E890-9101-4673-B8DF-178D6FB9B293}" type="datetime1">
              <a:rPr lang="en-US"/>
              <a:pPr>
                <a:defRPr/>
              </a:pPr>
              <a:t>2/7/2023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8B60D4-DFBA-4D94-8089-50CAC6CE6369}" type="slidenum">
              <a:rPr lang="en-US"/>
              <a:pPr>
                <a:defRPr/>
              </a:pPr>
              <a:t>‹#›</a:t>
            </a:fld>
            <a:endParaRPr lang="en-US"/>
          </a:p>
        </p:txBody>
      </p:sp>
    </p:spTree>
    <p:extLst>
      <p:ext uri="{BB962C8B-B14F-4D97-AF65-F5344CB8AC3E}">
        <p14:creationId xmlns:p14="http://schemas.microsoft.com/office/powerpoint/2010/main" val="3836841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B1BAD5-871E-4AED-A83F-E609BEC811FF}" type="datetime1">
              <a:rPr lang="en-US"/>
              <a:pPr>
                <a:defRPr/>
              </a:pPr>
              <a:t>2/7/2023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54B3465-2C8E-4820-909F-11FA77F0194C}" type="slidenum">
              <a:rPr lang="en-US"/>
              <a:pPr>
                <a:defRPr/>
              </a:pPr>
              <a:t>‹#›</a:t>
            </a:fld>
            <a:endParaRPr lang="en-US"/>
          </a:p>
        </p:txBody>
      </p:sp>
    </p:spTree>
    <p:extLst>
      <p:ext uri="{BB962C8B-B14F-4D97-AF65-F5344CB8AC3E}">
        <p14:creationId xmlns:p14="http://schemas.microsoft.com/office/powerpoint/2010/main" val="2344562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FCF0C83-C61A-4CFD-B59B-79507E001286}" type="datetime1">
              <a:rPr lang="en-US"/>
              <a:pPr>
                <a:defRPr/>
              </a:pPr>
              <a:t>2/7/2023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F65A5F3-B90C-4D8A-973F-4FB64D7DC74B}" type="slidenum">
              <a:rPr lang="en-US"/>
              <a:pPr>
                <a:defRPr/>
              </a:pPr>
              <a:t>‹#›</a:t>
            </a:fld>
            <a:endParaRPr lang="en-US"/>
          </a:p>
        </p:txBody>
      </p:sp>
    </p:spTree>
    <p:extLst>
      <p:ext uri="{BB962C8B-B14F-4D97-AF65-F5344CB8AC3E}">
        <p14:creationId xmlns:p14="http://schemas.microsoft.com/office/powerpoint/2010/main" val="4182500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28BE16F-B3A8-4EDD-9E23-8C6A9BF0B9FF}" type="datetime1">
              <a:rPr lang="en-US"/>
              <a:pPr>
                <a:defRPr/>
              </a:pPr>
              <a:t>2/7/2023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045F8A8-12B3-4836-A3B6-A0517C77C143}" type="slidenum">
              <a:rPr lang="en-US"/>
              <a:pPr>
                <a:defRPr/>
              </a:pPr>
              <a:t>‹#›</a:t>
            </a:fld>
            <a:endParaRPr lang="en-US"/>
          </a:p>
        </p:txBody>
      </p:sp>
    </p:spTree>
    <p:extLst>
      <p:ext uri="{BB962C8B-B14F-4D97-AF65-F5344CB8AC3E}">
        <p14:creationId xmlns:p14="http://schemas.microsoft.com/office/powerpoint/2010/main" val="232596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A7C29"/>
        </a:solidFill>
        <a:effectLst/>
      </p:bgPr>
    </p:bg>
    <p:spTree>
      <p:nvGrpSpPr>
        <p:cNvPr id="1" name=""/>
        <p:cNvGrpSpPr/>
        <p:nvPr/>
      </p:nvGrpSpPr>
      <p:grpSpPr>
        <a:xfrm>
          <a:off x="0" y="0"/>
          <a:ext cx="0" cy="0"/>
          <a:chOff x="0" y="0"/>
          <a:chExt cx="0" cy="0"/>
        </a:xfrm>
      </p:grpSpPr>
      <p:sp>
        <p:nvSpPr>
          <p:cNvPr id="11" name="Rounded Rectangle 10"/>
          <p:cNvSpPr/>
          <p:nvPr userDrawn="1"/>
        </p:nvSpPr>
        <p:spPr>
          <a:xfrm>
            <a:off x="10026650" y="1027113"/>
            <a:ext cx="2025650" cy="1776412"/>
          </a:xfrm>
          <a:prstGeom prst="roundRect">
            <a:avLst>
              <a:gd name="adj" fmla="val 9496"/>
            </a:avLst>
          </a:prstGeom>
          <a:solidFill>
            <a:schemeClr val="tx2">
              <a:alpha val="62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ounded Rectangle 7"/>
          <p:cNvSpPr/>
          <p:nvPr userDrawn="1"/>
        </p:nvSpPr>
        <p:spPr>
          <a:xfrm>
            <a:off x="657225" y="220663"/>
            <a:ext cx="10944225" cy="6318250"/>
          </a:xfrm>
          <a:prstGeom prst="roundRect">
            <a:avLst>
              <a:gd name="adj" fmla="val 4944"/>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8" name="Title Placeholder 1"/>
          <p:cNvSpPr>
            <a:spLocks noGrp="1"/>
          </p:cNvSpPr>
          <p:nvPr>
            <p:ph type="title"/>
          </p:nvPr>
        </p:nvSpPr>
        <p:spPr bwMode="auto">
          <a:xfrm>
            <a:off x="1354137" y="365125"/>
            <a:ext cx="9999661" cy="128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Text Placeholder 2"/>
          <p:cNvSpPr>
            <a:spLocks noGrp="1"/>
          </p:cNvSpPr>
          <p:nvPr>
            <p:ph type="body" idx="1"/>
          </p:nvPr>
        </p:nvSpPr>
        <p:spPr bwMode="auto">
          <a:xfrm>
            <a:off x="1354138" y="1724027"/>
            <a:ext cx="9999662"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B159D28-4611-4800-B11B-403A0A60D356}" type="datetime1">
              <a:rPr lang="en-US"/>
              <a:pPr>
                <a:defRPr/>
              </a:pPr>
              <a:t>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41B32336-4D2B-44FA-B21A-74BDD01FE967}" type="slidenum">
              <a:rPr lang="en-US"/>
              <a:pPr>
                <a:defRPr/>
              </a:pPr>
              <a:t>‹#›</a:t>
            </a:fld>
            <a:endParaRPr lang="en-US"/>
          </a:p>
        </p:txBody>
      </p:sp>
      <p:sp>
        <p:nvSpPr>
          <p:cNvPr id="10" name="Rounded Rectangle 9"/>
          <p:cNvSpPr/>
          <p:nvPr userDrawn="1"/>
        </p:nvSpPr>
        <p:spPr>
          <a:xfrm>
            <a:off x="11353800" y="576263"/>
            <a:ext cx="2025650" cy="723900"/>
          </a:xfrm>
          <a:prstGeom prst="roundRect">
            <a:avLst>
              <a:gd name="adj" fmla="val 10267"/>
            </a:avLst>
          </a:prstGeom>
          <a:solidFill>
            <a:schemeClr val="accent6">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Rounded Rectangle 8"/>
          <p:cNvSpPr/>
          <p:nvPr userDrawn="1"/>
        </p:nvSpPr>
        <p:spPr>
          <a:xfrm>
            <a:off x="10496550" y="-485775"/>
            <a:ext cx="1268413" cy="1192213"/>
          </a:xfrm>
          <a:prstGeom prst="roundRect">
            <a:avLst>
              <a:gd name="adj" fmla="val 7929"/>
            </a:avLst>
          </a:prstGeom>
          <a:solidFill>
            <a:schemeClr val="accent1">
              <a:lumMod val="60000"/>
              <a:lumOff val="40000"/>
              <a:alpha val="66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35" name="Picture 11" descr="Official Seal of the California Department of Education"/>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0013" y="5389563"/>
            <a:ext cx="1295400" cy="129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726" r:id="rId1"/>
    <p:sldLayoutId id="2147484716" r:id="rId2"/>
    <p:sldLayoutId id="2147484717" r:id="rId3"/>
    <p:sldLayoutId id="2147484718" r:id="rId4"/>
    <p:sldLayoutId id="2147484719" r:id="rId5"/>
    <p:sldLayoutId id="2147484720" r:id="rId6"/>
    <p:sldLayoutId id="2147484721" r:id="rId7"/>
    <p:sldLayoutId id="2147484722" r:id="rId8"/>
    <p:sldLayoutId id="2147484723" r:id="rId9"/>
    <p:sldLayoutId id="2147484724" r:id="rId10"/>
    <p:sldLayoutId id="2147484725" r:id="rId11"/>
  </p:sldLayoutIdLst>
  <p:hf hdr="0" ftr="0" dt="0"/>
  <p:txStyles>
    <p:titleStyle>
      <a:lvl1pPr algn="ctr" rtl="0" eaLnBrk="0" fontAlgn="base" hangingPunct="0">
        <a:lnSpc>
          <a:spcPct val="90000"/>
        </a:lnSpc>
        <a:spcBef>
          <a:spcPct val="0"/>
        </a:spcBef>
        <a:spcAft>
          <a:spcPct val="0"/>
        </a:spcAft>
        <a:defRPr sz="4400" kern="1200">
          <a:solidFill>
            <a:srgbClr val="993300"/>
          </a:solidFill>
          <a:latin typeface="+mj-lt"/>
          <a:ea typeface="+mj-ea"/>
          <a:cs typeface="+mj-cs"/>
        </a:defRPr>
      </a:lvl1pPr>
      <a:lvl2pPr algn="ctr" rtl="0" eaLnBrk="0" fontAlgn="base" hangingPunct="0">
        <a:lnSpc>
          <a:spcPct val="90000"/>
        </a:lnSpc>
        <a:spcBef>
          <a:spcPct val="0"/>
        </a:spcBef>
        <a:spcAft>
          <a:spcPct val="0"/>
        </a:spcAft>
        <a:defRPr sz="4400">
          <a:solidFill>
            <a:srgbClr val="993300"/>
          </a:solidFill>
          <a:latin typeface="Arial" panose="020B0604020202020204" pitchFamily="34" charset="0"/>
        </a:defRPr>
      </a:lvl2pPr>
      <a:lvl3pPr algn="ctr" rtl="0" eaLnBrk="0" fontAlgn="base" hangingPunct="0">
        <a:lnSpc>
          <a:spcPct val="90000"/>
        </a:lnSpc>
        <a:spcBef>
          <a:spcPct val="0"/>
        </a:spcBef>
        <a:spcAft>
          <a:spcPct val="0"/>
        </a:spcAft>
        <a:defRPr sz="4400">
          <a:solidFill>
            <a:srgbClr val="993300"/>
          </a:solidFill>
          <a:latin typeface="Arial" panose="020B0604020202020204" pitchFamily="34" charset="0"/>
        </a:defRPr>
      </a:lvl3pPr>
      <a:lvl4pPr algn="ctr" rtl="0" eaLnBrk="0" fontAlgn="base" hangingPunct="0">
        <a:lnSpc>
          <a:spcPct val="90000"/>
        </a:lnSpc>
        <a:spcBef>
          <a:spcPct val="0"/>
        </a:spcBef>
        <a:spcAft>
          <a:spcPct val="0"/>
        </a:spcAft>
        <a:defRPr sz="4400">
          <a:solidFill>
            <a:srgbClr val="993300"/>
          </a:solidFill>
          <a:latin typeface="Arial" panose="020B0604020202020204" pitchFamily="34" charset="0"/>
        </a:defRPr>
      </a:lvl4pPr>
      <a:lvl5pPr algn="ctr" rtl="0" eaLnBrk="0" fontAlgn="base" hangingPunct="0">
        <a:lnSpc>
          <a:spcPct val="90000"/>
        </a:lnSpc>
        <a:spcBef>
          <a:spcPct val="0"/>
        </a:spcBef>
        <a:spcAft>
          <a:spcPct val="0"/>
        </a:spcAft>
        <a:defRPr sz="4400">
          <a:solidFill>
            <a:srgbClr val="993300"/>
          </a:solidFill>
          <a:latin typeface="Arial" panose="020B0604020202020204" pitchFamily="34" charset="0"/>
        </a:defRPr>
      </a:lvl5pPr>
      <a:lvl6pPr marL="457200" algn="ctr" rtl="0" fontAlgn="base">
        <a:lnSpc>
          <a:spcPct val="90000"/>
        </a:lnSpc>
        <a:spcBef>
          <a:spcPct val="0"/>
        </a:spcBef>
        <a:spcAft>
          <a:spcPct val="0"/>
        </a:spcAft>
        <a:defRPr sz="4400">
          <a:solidFill>
            <a:srgbClr val="993300"/>
          </a:solidFill>
          <a:latin typeface="Arial" panose="020B0604020202020204" pitchFamily="34" charset="0"/>
        </a:defRPr>
      </a:lvl6pPr>
      <a:lvl7pPr marL="914400" algn="ctr" rtl="0" fontAlgn="base">
        <a:lnSpc>
          <a:spcPct val="90000"/>
        </a:lnSpc>
        <a:spcBef>
          <a:spcPct val="0"/>
        </a:spcBef>
        <a:spcAft>
          <a:spcPct val="0"/>
        </a:spcAft>
        <a:defRPr sz="4400">
          <a:solidFill>
            <a:srgbClr val="993300"/>
          </a:solidFill>
          <a:latin typeface="Arial" panose="020B0604020202020204" pitchFamily="34" charset="0"/>
        </a:defRPr>
      </a:lvl7pPr>
      <a:lvl8pPr marL="1371600" algn="ctr" rtl="0" fontAlgn="base">
        <a:lnSpc>
          <a:spcPct val="90000"/>
        </a:lnSpc>
        <a:spcBef>
          <a:spcPct val="0"/>
        </a:spcBef>
        <a:spcAft>
          <a:spcPct val="0"/>
        </a:spcAft>
        <a:defRPr sz="4400">
          <a:solidFill>
            <a:srgbClr val="993300"/>
          </a:solidFill>
          <a:latin typeface="Arial" panose="020B0604020202020204" pitchFamily="34" charset="0"/>
        </a:defRPr>
      </a:lvl8pPr>
      <a:lvl9pPr marL="1828800" algn="ctr" rtl="0" fontAlgn="base">
        <a:lnSpc>
          <a:spcPct val="90000"/>
        </a:lnSpc>
        <a:spcBef>
          <a:spcPct val="0"/>
        </a:spcBef>
        <a:spcAft>
          <a:spcPct val="0"/>
        </a:spcAft>
        <a:defRPr sz="4400">
          <a:solidFill>
            <a:srgbClr val="993300"/>
          </a:solidFill>
          <a:latin typeface="Arial" panose="020B0604020202020204" pitchFamily="34" charset="0"/>
        </a:defRPr>
      </a:lvl9pPr>
    </p:titleStyle>
    <p:bodyStyle>
      <a:lvl1pPr marL="228600" indent="-228600" algn="l" rtl="0" eaLnBrk="0" fontAlgn="base" hangingPunct="0">
        <a:lnSpc>
          <a:spcPct val="100000"/>
        </a:lnSpc>
        <a:spcBef>
          <a:spcPts val="1000"/>
        </a:spcBef>
        <a:spcAft>
          <a:spcPts val="12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100000"/>
        </a:lnSpc>
        <a:spcBef>
          <a:spcPts val="500"/>
        </a:spcBef>
        <a:spcAft>
          <a:spcPts val="1200"/>
        </a:spcAft>
        <a:buFont typeface="Century Gothic" panose="020B0502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100000"/>
        </a:lnSpc>
        <a:spcBef>
          <a:spcPts val="500"/>
        </a:spcBef>
        <a:spcAft>
          <a:spcPts val="1200"/>
        </a:spcAft>
        <a:buFont typeface="Wingdings" panose="05000000000000000000"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100000"/>
        </a:lnSpc>
        <a:spcBef>
          <a:spcPts val="500"/>
        </a:spcBef>
        <a:spcAft>
          <a:spcPts val="1200"/>
        </a:spcAft>
        <a:buFont typeface="Wingdings" panose="05000000000000000000" pitchFamily="2" charset="2"/>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100000"/>
        </a:lnSpc>
        <a:spcBef>
          <a:spcPts val="500"/>
        </a:spcBef>
        <a:spcAft>
          <a:spcPts val="12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de.ca.gov/pd/ca/hs/californiaserves.as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8" Type="http://schemas.openxmlformats.org/officeDocument/2006/relationships/hyperlink" Target="https://www.socialstudies.org/sites/default/files/c3/c3-framework-for-social-studies-rev0617.pdf" TargetMode="External"/><Relationship Id="rId3" Type="http://schemas.openxmlformats.org/officeDocument/2006/relationships/hyperlink" Target="https://www.cde.ca.gov/pd/ca/hs/californiaserves.asp" TargetMode="External"/><Relationship Id="rId7" Type="http://schemas.openxmlformats.org/officeDocument/2006/relationships/hyperlink" Target="https://www.cde.ca.gov/pd/ps/qpls.asp"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 Id="rId6" Type="http://schemas.openxmlformats.org/officeDocument/2006/relationships/hyperlink" Target="https://www.cde.ca.gov/ls/he/at/chks.asp" TargetMode="External"/><Relationship Id="rId5" Type="http://schemas.openxmlformats.org/officeDocument/2006/relationships/hyperlink" Target="https://www.cde.ca.gov/pd/ca/hs/hssstateseal.asp" TargetMode="External"/><Relationship Id="rId4" Type="http://schemas.openxmlformats.org/officeDocument/2006/relationships/hyperlink" Target="https://www.californiavolunteers.ca.gov/"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www.cde.ca.gov/ci/hs/cf/documents/hssappendixh.pdf" TargetMode="External"/><Relationship Id="rId7" Type="http://schemas.openxmlformats.org/officeDocument/2006/relationships/hyperlink" Target="https://www.caeducatorstogether.org/resources/116944/revitalizing-k-12-civic-learning-in-california-blueprint"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 Id="rId6" Type="http://schemas.openxmlformats.org/officeDocument/2006/relationships/hyperlink" Target="https://www2.ed.gov/policy/elsec/leg/essa/guidanceuseseinvestment.pdf" TargetMode="External"/><Relationship Id="rId5" Type="http://schemas.openxmlformats.org/officeDocument/2006/relationships/hyperlink" Target="https://www.congress.gov/114/plaws/publ95/PLAW-114publ95.pdf" TargetMode="External"/><Relationship Id="rId4" Type="http://schemas.openxmlformats.org/officeDocument/2006/relationships/hyperlink" Target="https://www.cde.ca.gov/pd/ca/hs/civicengprojects.asp"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mailto:SSCE@cde.ca.gov" TargetMode="External"/><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898525" y="477838"/>
            <a:ext cx="10394950" cy="3132137"/>
          </a:xfrm>
        </p:spPr>
        <p:txBody>
          <a:bodyPr/>
          <a:lstStyle/>
          <a:p>
            <a:pPr eaLnBrk="1" hangingPunct="1"/>
            <a:r>
              <a:rPr lang="en-US" altLang="en-US" sz="5000" b="1" dirty="0"/>
              <a:t>California Serves Grant Program Request for Applications</a:t>
            </a:r>
          </a:p>
        </p:txBody>
      </p:sp>
      <p:sp>
        <p:nvSpPr>
          <p:cNvPr id="5123" name="Subtitle 2"/>
          <p:cNvSpPr>
            <a:spLocks noGrp="1"/>
          </p:cNvSpPr>
          <p:nvPr>
            <p:ph type="subTitle" idx="1"/>
          </p:nvPr>
        </p:nvSpPr>
        <p:spPr>
          <a:xfrm>
            <a:off x="1524000" y="4017963"/>
            <a:ext cx="9144000" cy="1319212"/>
          </a:xfrm>
        </p:spPr>
        <p:txBody>
          <a:bodyPr/>
          <a:lstStyle/>
          <a:p>
            <a:pPr eaLnBrk="1" hangingPunct="1">
              <a:spcBef>
                <a:spcPct val="0"/>
              </a:spcBef>
            </a:pPr>
            <a:r>
              <a:rPr lang="en-US" altLang="en-US" sz="2800" dirty="0"/>
              <a:t>Application Webinar Presented by the </a:t>
            </a:r>
          </a:p>
          <a:p>
            <a:pPr eaLnBrk="1" hangingPunct="1">
              <a:spcBef>
                <a:spcPct val="0"/>
              </a:spcBef>
            </a:pPr>
            <a:r>
              <a:rPr lang="en-US" altLang="en-US" sz="2800" dirty="0"/>
              <a:t>Educator Excellence and Equity Division</a:t>
            </a:r>
          </a:p>
          <a:p>
            <a:pPr eaLnBrk="1" hangingPunct="1"/>
            <a:r>
              <a:rPr lang="en-US" altLang="en-US" sz="2800" dirty="0"/>
              <a:t>February 3,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sz="4000" b="1" dirty="0"/>
              <a:t>Program Purpose (3) </a:t>
            </a:r>
          </a:p>
        </p:txBody>
      </p:sp>
      <p:sp>
        <p:nvSpPr>
          <p:cNvPr id="3" name="Content Placeholder 2"/>
          <p:cNvSpPr>
            <a:spLocks noGrp="1"/>
          </p:cNvSpPr>
          <p:nvPr>
            <p:ph idx="1"/>
          </p:nvPr>
        </p:nvSpPr>
        <p:spPr/>
        <p:txBody>
          <a:bodyPr rtlCol="0">
            <a:noAutofit/>
          </a:bodyPr>
          <a:lstStyle/>
          <a:p>
            <a:pPr lvl="1"/>
            <a:r>
              <a:rPr lang="en-US" dirty="0">
                <a:ea typeface="+mn-lt"/>
                <a:cs typeface="+mn-lt"/>
              </a:rPr>
              <a:t>Personnel costs for coordinating service learning at the LEA or a school site</a:t>
            </a:r>
          </a:p>
          <a:p>
            <a:pPr lvl="1"/>
            <a:r>
              <a:rPr lang="en-US" dirty="0">
                <a:ea typeface="+mn-lt"/>
                <a:cs typeface="+mn-lt"/>
              </a:rPr>
              <a:t>Participation costs associated with grant program evaluation</a:t>
            </a:r>
            <a:endParaRPr lang="en-US" dirty="0">
              <a:cs typeface="Arial"/>
            </a:endParaRPr>
          </a:p>
          <a:p>
            <a:r>
              <a:rPr lang="en" dirty="0">
                <a:ea typeface="+mn-lt"/>
                <a:cs typeface="+mn-lt"/>
              </a:rPr>
              <a:t>Emphasis shall be on programs that demonstrate rich civic engagement and learning in pursuit of a SSCE.</a:t>
            </a: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pPr>
              <a:defRPr/>
            </a:pPr>
            <a:fld id="{2E1C7C27-6971-4435-8C30-D53E09ABFB51}" type="slidenum">
              <a:rPr lang="en-US"/>
              <a:pPr>
                <a:defRPr/>
              </a:pPr>
              <a:t>10</a:t>
            </a:fld>
            <a:endParaRPr lang="en-US"/>
          </a:p>
        </p:txBody>
      </p:sp>
    </p:spTree>
    <p:extLst>
      <p:ext uri="{BB962C8B-B14F-4D97-AF65-F5344CB8AC3E}">
        <p14:creationId xmlns:p14="http://schemas.microsoft.com/office/powerpoint/2010/main" val="2047948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tLang="en-US" b="1" dirty="0"/>
              <a:t>Applicant Eligibility (1)</a:t>
            </a:r>
          </a:p>
        </p:txBody>
      </p:sp>
      <p:sp>
        <p:nvSpPr>
          <p:cNvPr id="27651" name="Content Placeholder 2"/>
          <p:cNvSpPr>
            <a:spLocks noGrp="1"/>
          </p:cNvSpPr>
          <p:nvPr>
            <p:ph idx="1"/>
          </p:nvPr>
        </p:nvSpPr>
        <p:spPr/>
        <p:txBody>
          <a:bodyPr/>
          <a:lstStyle/>
          <a:p>
            <a:pPr eaLnBrk="1" hangingPunct="1">
              <a:spcBef>
                <a:spcPts val="0"/>
              </a:spcBef>
              <a:defRPr/>
            </a:pPr>
            <a:r>
              <a:rPr lang="en" dirty="0">
                <a:ea typeface="+mn-lt"/>
                <a:cs typeface="+mn-lt"/>
              </a:rPr>
              <a:t>Per </a:t>
            </a:r>
            <a:r>
              <a:rPr lang="en" i="1" dirty="0">
                <a:ea typeface="+mn-lt"/>
                <a:cs typeface="+mn-lt"/>
              </a:rPr>
              <a:t>EC </a:t>
            </a:r>
            <a:r>
              <a:rPr lang="en" dirty="0">
                <a:ea typeface="+mn-lt"/>
                <a:cs typeface="+mn-lt"/>
              </a:rPr>
              <a:t>Section 51475(a), applicant eligibility is limited to LEAs, defined as a school district, county office of education, or direct funded charter school, within the State of California that serves students in grade twelve.</a:t>
            </a:r>
          </a:p>
          <a:p>
            <a:pPr>
              <a:spcBef>
                <a:spcPts val="0"/>
              </a:spcBef>
              <a:defRPr/>
            </a:pPr>
            <a:r>
              <a:rPr lang="en" dirty="0">
                <a:ea typeface="+mn-lt"/>
                <a:cs typeface="+mn-lt"/>
              </a:rPr>
              <a:t>Additionally, per </a:t>
            </a:r>
            <a:r>
              <a:rPr lang="en" i="1" dirty="0">
                <a:ea typeface="+mn-lt"/>
                <a:cs typeface="+mn-lt"/>
              </a:rPr>
              <a:t>EC </a:t>
            </a:r>
            <a:r>
              <a:rPr lang="en" dirty="0">
                <a:ea typeface="+mn-lt"/>
                <a:cs typeface="+mn-lt"/>
              </a:rPr>
              <a:t>Section 51475(d), at least 55 percent of the pupils enrolled in the applicant LEA shall be unduplicated pupils as defined in Section 2574 or 42238.02, as applicable. </a:t>
            </a:r>
          </a:p>
        </p:txBody>
      </p:sp>
      <p:sp>
        <p:nvSpPr>
          <p:cNvPr id="5" name="Slide Number Placeholder 4"/>
          <p:cNvSpPr>
            <a:spLocks noGrp="1"/>
          </p:cNvSpPr>
          <p:nvPr>
            <p:ph type="sldNum" sz="quarter" idx="12"/>
          </p:nvPr>
        </p:nvSpPr>
        <p:spPr/>
        <p:txBody>
          <a:bodyPr/>
          <a:lstStyle/>
          <a:p>
            <a:pPr>
              <a:defRPr/>
            </a:pPr>
            <a:fld id="{F20F9458-F54A-47D2-A4FB-11993FB70069}" type="slidenum">
              <a:rPr lang="en-US"/>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tLang="en-US" b="1" dirty="0"/>
              <a:t>Applicant Eligibility (2)</a:t>
            </a:r>
          </a:p>
        </p:txBody>
      </p:sp>
      <p:sp>
        <p:nvSpPr>
          <p:cNvPr id="27651" name="Content Placeholder 2"/>
          <p:cNvSpPr>
            <a:spLocks noGrp="1"/>
          </p:cNvSpPr>
          <p:nvPr>
            <p:ph idx="1"/>
          </p:nvPr>
        </p:nvSpPr>
        <p:spPr/>
        <p:txBody>
          <a:bodyPr/>
          <a:lstStyle/>
          <a:p>
            <a:pPr>
              <a:spcBef>
                <a:spcPts val="0"/>
              </a:spcBef>
              <a:defRPr/>
            </a:pPr>
            <a:r>
              <a:rPr lang="en" dirty="0">
                <a:ea typeface="+mn-lt"/>
                <a:cs typeface="+mn-lt"/>
              </a:rPr>
              <a:t>Please review the California Serves Eligibility spreadsheet available from the CDE California Serves web page to determine your LEA’s Unduplicated Pupil Count and eligibility to apply for this grant.</a:t>
            </a:r>
            <a:endParaRPr lang="en-US" dirty="0">
              <a:cs typeface="Arial"/>
            </a:endParaRPr>
          </a:p>
          <a:p>
            <a:pPr>
              <a:spcBef>
                <a:spcPts val="0"/>
              </a:spcBef>
              <a:defRPr/>
            </a:pPr>
            <a:r>
              <a:rPr lang="en" dirty="0">
                <a:ea typeface="+mn-lt"/>
                <a:cs typeface="+mn-lt"/>
              </a:rPr>
              <a:t>Community agencies, private schools, individual public schools, and state special schools are not eligible to apply for a California Serves Grant.</a:t>
            </a:r>
          </a:p>
        </p:txBody>
      </p:sp>
      <p:sp>
        <p:nvSpPr>
          <p:cNvPr id="5" name="Slide Number Placeholder 4"/>
          <p:cNvSpPr>
            <a:spLocks noGrp="1"/>
          </p:cNvSpPr>
          <p:nvPr>
            <p:ph type="sldNum" sz="quarter" idx="12"/>
          </p:nvPr>
        </p:nvSpPr>
        <p:spPr/>
        <p:txBody>
          <a:bodyPr/>
          <a:lstStyle/>
          <a:p>
            <a:pPr>
              <a:defRPr/>
            </a:pPr>
            <a:fld id="{F20F9458-F54A-47D2-A4FB-11993FB70069}" type="slidenum">
              <a:rPr lang="en-US"/>
              <a:pPr>
                <a:defRPr/>
              </a:pPr>
              <a:t>12</a:t>
            </a:fld>
            <a:endParaRPr lang="en-US"/>
          </a:p>
        </p:txBody>
      </p:sp>
    </p:spTree>
    <p:extLst>
      <p:ext uri="{BB962C8B-B14F-4D97-AF65-F5344CB8AC3E}">
        <p14:creationId xmlns:p14="http://schemas.microsoft.com/office/powerpoint/2010/main" val="440768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b="1" dirty="0"/>
              <a:t>Reporting Requirements (1)</a:t>
            </a:r>
          </a:p>
        </p:txBody>
      </p:sp>
      <p:sp>
        <p:nvSpPr>
          <p:cNvPr id="3" name="Content Placeholder 2"/>
          <p:cNvSpPr>
            <a:spLocks noGrp="1"/>
          </p:cNvSpPr>
          <p:nvPr>
            <p:ph idx="1"/>
          </p:nvPr>
        </p:nvSpPr>
        <p:spPr/>
        <p:txBody>
          <a:bodyPr rtlCol="0">
            <a:noAutofit/>
          </a:bodyPr>
          <a:lstStyle/>
          <a:p>
            <a:pPr>
              <a:spcBef>
                <a:spcPts val="0"/>
              </a:spcBef>
            </a:pPr>
            <a:r>
              <a:rPr lang="en-US" dirty="0">
                <a:effectLst/>
                <a:latin typeface="Arial" panose="020B0604020202020204" pitchFamily="34" charset="0"/>
                <a:ea typeface="Arial" panose="020B0604020202020204" pitchFamily="34" charset="0"/>
              </a:rPr>
              <a:t>To ensure the successful implementation of the California Serves Grant Program, grantees are required to submit interim progress and end-of-project reports to show that program outcome measures are being met alongside an expenditure report to show how funds were actually spent. </a:t>
            </a:r>
          </a:p>
          <a:p>
            <a:pPr>
              <a:spcBef>
                <a:spcPts val="0"/>
              </a:spcBef>
            </a:pPr>
            <a:r>
              <a:rPr lang="en-US" dirty="0">
                <a:effectLst/>
                <a:latin typeface="Arial" panose="020B0604020202020204" pitchFamily="34" charset="0"/>
                <a:ea typeface="Arial" panose="020B0604020202020204" pitchFamily="34" charset="0"/>
              </a:rPr>
              <a:t>These must include any and all elements required by the CDE, as well as any locally determined measures. </a:t>
            </a:r>
            <a:endParaRPr lang="en-US" sz="4800" dirty="0">
              <a:cs typeface="Arial"/>
            </a:endParaRPr>
          </a:p>
        </p:txBody>
      </p:sp>
      <p:sp>
        <p:nvSpPr>
          <p:cNvPr id="5" name="Slide Number Placeholder 4"/>
          <p:cNvSpPr>
            <a:spLocks noGrp="1"/>
          </p:cNvSpPr>
          <p:nvPr>
            <p:ph type="sldNum" sz="quarter" idx="12"/>
          </p:nvPr>
        </p:nvSpPr>
        <p:spPr/>
        <p:txBody>
          <a:bodyPr/>
          <a:lstStyle/>
          <a:p>
            <a:pPr>
              <a:defRPr/>
            </a:pPr>
            <a:fld id="{018DC0F3-A599-423B-87CB-FCFE15EA84C2}" type="slidenum">
              <a:rPr lang="en-US"/>
              <a:pPr>
                <a:defRPr/>
              </a:pPr>
              <a:t>13</a:t>
            </a:fld>
            <a:endParaRPr lang="en-US"/>
          </a:p>
        </p:txBody>
      </p:sp>
    </p:spTree>
    <p:extLst>
      <p:ext uri="{BB962C8B-B14F-4D97-AF65-F5344CB8AC3E}">
        <p14:creationId xmlns:p14="http://schemas.microsoft.com/office/powerpoint/2010/main" val="1953283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b="1" dirty="0"/>
              <a:t>Reporting Requirements (2)</a:t>
            </a:r>
          </a:p>
        </p:txBody>
      </p:sp>
      <p:sp>
        <p:nvSpPr>
          <p:cNvPr id="3" name="Content Placeholder 2"/>
          <p:cNvSpPr>
            <a:spLocks noGrp="1"/>
          </p:cNvSpPr>
          <p:nvPr>
            <p:ph idx="1"/>
          </p:nvPr>
        </p:nvSpPr>
        <p:spPr/>
        <p:txBody>
          <a:bodyPr rtlCol="0">
            <a:noAutofit/>
          </a:bodyPr>
          <a:lstStyle/>
          <a:p>
            <a:pPr>
              <a:spcBef>
                <a:spcPts val="0"/>
              </a:spcBef>
            </a:pPr>
            <a:r>
              <a:rPr lang="en-US" sz="2800" dirty="0">
                <a:effectLst/>
                <a:latin typeface="Arial" panose="020B0604020202020204" pitchFamily="34" charset="0"/>
                <a:ea typeface="Arial" panose="020B0604020202020204" pitchFamily="34" charset="0"/>
              </a:rPr>
              <a:t>LEAs will be expected to measure outcomes in areas specifically identified in the LEA’s grant application. Program outcomes identified in the California Serves Grant Program application can target and include, but are not limited to:</a:t>
            </a:r>
          </a:p>
          <a:p>
            <a:pPr lvl="1">
              <a:spcBef>
                <a:spcPts val="0"/>
              </a:spcBef>
            </a:pPr>
            <a:r>
              <a:rPr lang="en-US" sz="2400" dirty="0">
                <a:effectLst/>
                <a:latin typeface="Arial" panose="020B0604020202020204" pitchFamily="34" charset="0"/>
                <a:ea typeface="Arial" panose="020B0604020202020204" pitchFamily="34" charset="0"/>
              </a:rPr>
              <a:t>Number of SSCE insignias awarded or anticipated</a:t>
            </a:r>
          </a:p>
          <a:p>
            <a:pPr lvl="1">
              <a:spcBef>
                <a:spcPts val="0"/>
              </a:spcBef>
            </a:pPr>
            <a:r>
              <a:rPr lang="en-US" sz="2400" dirty="0">
                <a:effectLst/>
                <a:latin typeface="Arial" panose="020B0604020202020204" pitchFamily="34" charset="0"/>
                <a:ea typeface="Arial" panose="020B0604020202020204" pitchFamily="34" charset="0"/>
              </a:rPr>
              <a:t>Government or U.S. History course pass rate</a:t>
            </a:r>
          </a:p>
          <a:p>
            <a:pPr lvl="1">
              <a:spcBef>
                <a:spcPts val="0"/>
              </a:spcBef>
            </a:pPr>
            <a:r>
              <a:rPr lang="en-US" sz="2400" dirty="0">
                <a:effectLst/>
                <a:latin typeface="Arial" panose="020B0604020202020204" pitchFamily="34" charset="0"/>
                <a:ea typeface="Arial" panose="020B0604020202020204" pitchFamily="34" charset="0"/>
              </a:rPr>
              <a:t>School attendance rate</a:t>
            </a:r>
          </a:p>
          <a:p>
            <a:pPr lvl="1">
              <a:spcBef>
                <a:spcPts val="0"/>
              </a:spcBef>
            </a:pPr>
            <a:r>
              <a:rPr lang="en-US" sz="2400" dirty="0">
                <a:effectLst/>
                <a:latin typeface="Arial" panose="020B0604020202020204" pitchFamily="34" charset="0"/>
                <a:ea typeface="Arial" panose="020B0604020202020204" pitchFamily="34" charset="0"/>
              </a:rPr>
              <a:t>Chronic absenteeism rate</a:t>
            </a:r>
          </a:p>
          <a:p>
            <a:pPr lvl="1">
              <a:spcBef>
                <a:spcPts val="0"/>
              </a:spcBef>
            </a:pPr>
            <a:r>
              <a:rPr lang="en-US" sz="2400" dirty="0">
                <a:effectLst/>
                <a:latin typeface="Arial" panose="020B0604020202020204" pitchFamily="34" charset="0"/>
                <a:ea typeface="Arial" panose="020B0604020202020204" pitchFamily="34" charset="0"/>
              </a:rPr>
              <a:t>Pupil suspension rate</a:t>
            </a:r>
          </a:p>
        </p:txBody>
      </p:sp>
      <p:sp>
        <p:nvSpPr>
          <p:cNvPr id="5" name="Slide Number Placeholder 4"/>
          <p:cNvSpPr>
            <a:spLocks noGrp="1"/>
          </p:cNvSpPr>
          <p:nvPr>
            <p:ph type="sldNum" sz="quarter" idx="12"/>
          </p:nvPr>
        </p:nvSpPr>
        <p:spPr/>
        <p:txBody>
          <a:bodyPr/>
          <a:lstStyle/>
          <a:p>
            <a:pPr>
              <a:defRPr/>
            </a:pPr>
            <a:fld id="{018DC0F3-A599-423B-87CB-FCFE15EA84C2}" type="slidenum">
              <a:rPr lang="en-US"/>
              <a:pPr>
                <a:defRPr/>
              </a:pPr>
              <a:t>14</a:t>
            </a:fld>
            <a:endParaRPr lang="en-US"/>
          </a:p>
        </p:txBody>
      </p:sp>
    </p:spTree>
    <p:extLst>
      <p:ext uri="{BB962C8B-B14F-4D97-AF65-F5344CB8AC3E}">
        <p14:creationId xmlns:p14="http://schemas.microsoft.com/office/powerpoint/2010/main" val="1900578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b="1" dirty="0"/>
              <a:t>Reporting Requirements (3)</a:t>
            </a:r>
          </a:p>
        </p:txBody>
      </p:sp>
      <p:sp>
        <p:nvSpPr>
          <p:cNvPr id="3" name="Content Placeholder 2"/>
          <p:cNvSpPr>
            <a:spLocks noGrp="1"/>
          </p:cNvSpPr>
          <p:nvPr>
            <p:ph idx="1"/>
          </p:nvPr>
        </p:nvSpPr>
        <p:spPr/>
        <p:txBody>
          <a:bodyPr rtlCol="0">
            <a:noAutofit/>
          </a:bodyPr>
          <a:lstStyle/>
          <a:p>
            <a:pPr lvl="1">
              <a:spcBef>
                <a:spcPts val="0"/>
              </a:spcBef>
            </a:pPr>
            <a:r>
              <a:rPr lang="en-US" dirty="0">
                <a:ea typeface="Arial" panose="020B0604020202020204" pitchFamily="34" charset="0"/>
              </a:rPr>
              <a:t>School </a:t>
            </a:r>
            <a:r>
              <a:rPr lang="en-US" dirty="0">
                <a:effectLst/>
                <a:latin typeface="Arial" panose="020B0604020202020204" pitchFamily="34" charset="0"/>
                <a:ea typeface="Arial" panose="020B0604020202020204" pitchFamily="34" charset="0"/>
              </a:rPr>
              <a:t>climate, as measured by the California Healthy Kids Survey School Climate Module, or other applicable school climate survey</a:t>
            </a:r>
          </a:p>
          <a:p>
            <a:pPr lvl="1">
              <a:spcBef>
                <a:spcPts val="0"/>
              </a:spcBef>
            </a:pPr>
            <a:r>
              <a:rPr lang="en-US" dirty="0">
                <a:effectLst/>
                <a:latin typeface="Arial" panose="020B0604020202020204" pitchFamily="34" charset="0"/>
                <a:ea typeface="Arial" panose="020B0604020202020204" pitchFamily="34" charset="0"/>
              </a:rPr>
              <a:t>Interview and focus groups with participating students</a:t>
            </a:r>
          </a:p>
          <a:p>
            <a:pPr lvl="1">
              <a:spcBef>
                <a:spcPts val="0"/>
              </a:spcBef>
            </a:pPr>
            <a:r>
              <a:rPr lang="en-US" dirty="0">
                <a:effectLst/>
                <a:latin typeface="Arial" panose="020B0604020202020204" pitchFamily="34" charset="0"/>
                <a:ea typeface="Arial" panose="020B0604020202020204" pitchFamily="34" charset="0"/>
              </a:rPr>
              <a:t>Applicants should measure the number of SSCE insignias awarded and/or anticipated, as well as at least one other measurable objective.</a:t>
            </a:r>
          </a:p>
        </p:txBody>
      </p:sp>
      <p:sp>
        <p:nvSpPr>
          <p:cNvPr id="5" name="Slide Number Placeholder 4"/>
          <p:cNvSpPr>
            <a:spLocks noGrp="1"/>
          </p:cNvSpPr>
          <p:nvPr>
            <p:ph type="sldNum" sz="quarter" idx="12"/>
          </p:nvPr>
        </p:nvSpPr>
        <p:spPr/>
        <p:txBody>
          <a:bodyPr/>
          <a:lstStyle/>
          <a:p>
            <a:pPr>
              <a:defRPr/>
            </a:pPr>
            <a:fld id="{018DC0F3-A599-423B-87CB-FCFE15EA84C2}" type="slidenum">
              <a:rPr lang="en-US"/>
              <a:pPr>
                <a:defRPr/>
              </a:pPr>
              <a:t>15</a:t>
            </a:fld>
            <a:endParaRPr lang="en-US"/>
          </a:p>
        </p:txBody>
      </p:sp>
    </p:spTree>
    <p:extLst>
      <p:ext uri="{BB962C8B-B14F-4D97-AF65-F5344CB8AC3E}">
        <p14:creationId xmlns:p14="http://schemas.microsoft.com/office/powerpoint/2010/main" val="3677370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b="1" dirty="0"/>
              <a:t>Program Deliverables (1)</a:t>
            </a:r>
          </a:p>
        </p:txBody>
      </p:sp>
      <p:sp>
        <p:nvSpPr>
          <p:cNvPr id="3" name="Content Placeholder 2"/>
          <p:cNvSpPr>
            <a:spLocks noGrp="1"/>
          </p:cNvSpPr>
          <p:nvPr>
            <p:ph idx="1"/>
          </p:nvPr>
        </p:nvSpPr>
        <p:spPr/>
        <p:txBody>
          <a:bodyPr rtlCol="0">
            <a:noAutofit/>
          </a:bodyPr>
          <a:lstStyle/>
          <a:p>
            <a:pPr>
              <a:spcBef>
                <a:spcPts val="0"/>
              </a:spcBef>
            </a:pPr>
            <a:r>
              <a:rPr lang="en-US" sz="2800" dirty="0">
                <a:effectLst/>
                <a:latin typeface="Arial" panose="020B0604020202020204" pitchFamily="34" charset="0"/>
                <a:ea typeface="Arial" panose="020B0604020202020204" pitchFamily="34" charset="0"/>
              </a:rPr>
              <a:t>The grantees must provide a summary of activities in a report identifying contributions including, but not limited to:</a:t>
            </a:r>
          </a:p>
          <a:p>
            <a:pPr lvl="1">
              <a:defRPr/>
            </a:pPr>
            <a:r>
              <a:rPr lang="en" sz="2400" dirty="0">
                <a:ea typeface="+mn-lt"/>
                <a:cs typeface="+mn-lt"/>
              </a:rPr>
              <a:t>Proposed measures to evaluate progress towards the program goals, including implementing service learning programs that lead towards awarding of the SSCE</a:t>
            </a:r>
            <a:endParaRPr lang="en-US" sz="2400" dirty="0">
              <a:cs typeface="Arial"/>
            </a:endParaRPr>
          </a:p>
          <a:p>
            <a:pPr lvl="1">
              <a:defRPr/>
            </a:pPr>
            <a:r>
              <a:rPr lang="en" sz="2400" dirty="0">
                <a:ea typeface="+mn-lt"/>
                <a:cs typeface="+mn-lt"/>
              </a:rPr>
              <a:t>Resources (including training materials, videos, briefs, etc.) to support teachers, administrators, pupils, and other school staff that provide support for local SSCE programming</a:t>
            </a:r>
            <a:endParaRPr lang="en-US" sz="2400" dirty="0">
              <a:cs typeface="Arial"/>
            </a:endParaRPr>
          </a:p>
        </p:txBody>
      </p:sp>
      <p:sp>
        <p:nvSpPr>
          <p:cNvPr id="5" name="Slide Number Placeholder 4"/>
          <p:cNvSpPr>
            <a:spLocks noGrp="1"/>
          </p:cNvSpPr>
          <p:nvPr>
            <p:ph type="sldNum" sz="quarter" idx="12"/>
          </p:nvPr>
        </p:nvSpPr>
        <p:spPr/>
        <p:txBody>
          <a:bodyPr/>
          <a:lstStyle/>
          <a:p>
            <a:pPr>
              <a:defRPr/>
            </a:pPr>
            <a:fld id="{018DC0F3-A599-423B-87CB-FCFE15EA84C2}" type="slidenum">
              <a:rPr lang="en-US"/>
              <a:pPr>
                <a:defRPr/>
              </a:pPr>
              <a:t>16</a:t>
            </a:fld>
            <a:endParaRPr lang="en-US"/>
          </a:p>
        </p:txBody>
      </p:sp>
    </p:spTree>
    <p:extLst>
      <p:ext uri="{BB962C8B-B14F-4D97-AF65-F5344CB8AC3E}">
        <p14:creationId xmlns:p14="http://schemas.microsoft.com/office/powerpoint/2010/main" val="2894536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b="1" dirty="0"/>
              <a:t>Program Deliverables (2)</a:t>
            </a:r>
          </a:p>
        </p:txBody>
      </p:sp>
      <p:sp>
        <p:nvSpPr>
          <p:cNvPr id="3" name="Content Placeholder 2"/>
          <p:cNvSpPr>
            <a:spLocks noGrp="1"/>
          </p:cNvSpPr>
          <p:nvPr>
            <p:ph idx="1"/>
          </p:nvPr>
        </p:nvSpPr>
        <p:spPr/>
        <p:txBody>
          <a:bodyPr rtlCol="0">
            <a:noAutofit/>
          </a:bodyPr>
          <a:lstStyle/>
          <a:p>
            <a:pPr lvl="1">
              <a:defRPr/>
            </a:pPr>
            <a:r>
              <a:rPr lang="en" dirty="0">
                <a:ea typeface="+mn-lt"/>
                <a:cs typeface="+mn-lt"/>
              </a:rPr>
              <a:t>Technical assistance and professional learning opportunities provided for purposes of implementing and expanding access to the SSCE through service learning</a:t>
            </a:r>
            <a:endParaRPr lang="en-US" dirty="0">
              <a:cs typeface="Arial"/>
            </a:endParaRPr>
          </a:p>
          <a:p>
            <a:pPr lvl="1">
              <a:defRPr/>
            </a:pPr>
            <a:r>
              <a:rPr lang="en" dirty="0">
                <a:ea typeface="+mn-lt"/>
                <a:cs typeface="+mn-lt"/>
              </a:rPr>
              <a:t>Number of participating educators, disaggregated by role, classrooms, and schools</a:t>
            </a:r>
            <a:endParaRPr lang="en-US" dirty="0">
              <a:cs typeface="Arial"/>
            </a:endParaRPr>
          </a:p>
          <a:p>
            <a:pPr lvl="1">
              <a:defRPr/>
            </a:pPr>
            <a:r>
              <a:rPr lang="en" dirty="0">
                <a:ea typeface="+mn-lt"/>
                <a:cs typeface="+mn-lt"/>
              </a:rPr>
              <a:t>Number of students earning and actively working towards the SSCE through service learning</a:t>
            </a:r>
            <a:endParaRPr lang="en-US" b="1" dirty="0">
              <a:cs typeface="Arial"/>
            </a:endParaRPr>
          </a:p>
        </p:txBody>
      </p:sp>
      <p:sp>
        <p:nvSpPr>
          <p:cNvPr id="5" name="Slide Number Placeholder 4"/>
          <p:cNvSpPr>
            <a:spLocks noGrp="1"/>
          </p:cNvSpPr>
          <p:nvPr>
            <p:ph type="sldNum" sz="quarter" idx="12"/>
          </p:nvPr>
        </p:nvSpPr>
        <p:spPr/>
        <p:txBody>
          <a:bodyPr/>
          <a:lstStyle/>
          <a:p>
            <a:pPr>
              <a:defRPr/>
            </a:pPr>
            <a:fld id="{018DC0F3-A599-423B-87CB-FCFE15EA84C2}" type="slidenum">
              <a:rPr lang="en-US"/>
              <a:pPr>
                <a:defRPr/>
              </a:pPr>
              <a:t>17</a:t>
            </a:fld>
            <a:endParaRPr lang="en-US"/>
          </a:p>
        </p:txBody>
      </p:sp>
    </p:spTree>
    <p:extLst>
      <p:ext uri="{BB962C8B-B14F-4D97-AF65-F5344CB8AC3E}">
        <p14:creationId xmlns:p14="http://schemas.microsoft.com/office/powerpoint/2010/main" val="3346203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15AD6F4-8347-4AF9-B8DC-65D714884E25}"/>
              </a:ext>
            </a:extLst>
          </p:cNvPr>
          <p:cNvSpPr>
            <a:spLocks noGrp="1"/>
          </p:cNvSpPr>
          <p:nvPr>
            <p:ph type="title"/>
          </p:nvPr>
        </p:nvSpPr>
        <p:spPr>
          <a:xfrm>
            <a:off x="838200" y="2439152"/>
            <a:ext cx="10515600" cy="1979696"/>
          </a:xfrm>
        </p:spPr>
        <p:txBody>
          <a:bodyPr/>
          <a:lstStyle/>
          <a:p>
            <a:r>
              <a:rPr lang="en-US" b="1" dirty="0"/>
              <a:t>Resources to Support Application Development</a:t>
            </a:r>
          </a:p>
        </p:txBody>
      </p:sp>
      <p:sp>
        <p:nvSpPr>
          <p:cNvPr id="4" name="Slide Number Placeholder 3">
            <a:extLst>
              <a:ext uri="{FF2B5EF4-FFF2-40B4-BE49-F238E27FC236}">
                <a16:creationId xmlns:a16="http://schemas.microsoft.com/office/drawing/2014/main" id="{E5C3F5B9-B715-4EBA-8AD1-731BA83081E9}"/>
              </a:ext>
            </a:extLst>
          </p:cNvPr>
          <p:cNvSpPr>
            <a:spLocks noGrp="1"/>
          </p:cNvSpPr>
          <p:nvPr>
            <p:ph type="sldNum" sz="quarter" idx="12"/>
          </p:nvPr>
        </p:nvSpPr>
        <p:spPr/>
        <p:txBody>
          <a:bodyPr/>
          <a:lstStyle/>
          <a:p>
            <a:pPr>
              <a:defRPr/>
            </a:pPr>
            <a:fld id="{4377837C-3A74-4D9C-B454-2AF0D956BB88}" type="slidenum">
              <a:rPr lang="en-US" smtClean="0"/>
              <a:pPr>
                <a:defRPr/>
              </a:pPr>
              <a:t>18</a:t>
            </a:fld>
            <a:endParaRPr lang="en-US"/>
          </a:p>
        </p:txBody>
      </p:sp>
    </p:spTree>
    <p:extLst>
      <p:ext uri="{BB962C8B-B14F-4D97-AF65-F5344CB8AC3E}">
        <p14:creationId xmlns:p14="http://schemas.microsoft.com/office/powerpoint/2010/main" val="2547835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354138" y="365125"/>
            <a:ext cx="9480550" cy="1622425"/>
          </a:xfrm>
        </p:spPr>
        <p:txBody>
          <a:bodyPr/>
          <a:lstStyle/>
          <a:p>
            <a:pPr eaLnBrk="1" hangingPunct="1"/>
            <a:r>
              <a:rPr lang="en-US" altLang="en-US" b="1" dirty="0"/>
              <a:t>Quality Professional Learning Standards</a:t>
            </a:r>
          </a:p>
        </p:txBody>
      </p:sp>
      <p:sp>
        <p:nvSpPr>
          <p:cNvPr id="27651" name="Content Placeholder 2"/>
          <p:cNvSpPr>
            <a:spLocks noGrp="1"/>
          </p:cNvSpPr>
          <p:nvPr>
            <p:ph idx="1"/>
          </p:nvPr>
        </p:nvSpPr>
        <p:spPr>
          <a:xfrm>
            <a:off x="1354138" y="1987550"/>
            <a:ext cx="9999662" cy="4368800"/>
          </a:xfrm>
        </p:spPr>
        <p:txBody>
          <a:bodyPr/>
          <a:lstStyle/>
          <a:p>
            <a:pPr marL="336550" indent="-336550" eaLnBrk="1" hangingPunct="1">
              <a:lnSpc>
                <a:spcPct val="100000"/>
              </a:lnSpc>
              <a:spcBef>
                <a:spcPct val="0"/>
              </a:spcBef>
            </a:pPr>
            <a:r>
              <a:rPr lang="en-US" altLang="en-US" sz="2400" dirty="0"/>
              <a:t>The Quality Professional Learning Standards (QPLS) lay the foundation for creating a coherent set of professional learning policies and activities that span the career continuum of an educator, leading to improved educator knowledge, skills, and dispositions and, ultimately, increased student learning results. </a:t>
            </a:r>
          </a:p>
          <a:p>
            <a:pPr marL="336550" indent="-336550" eaLnBrk="1" hangingPunct="1">
              <a:lnSpc>
                <a:spcPct val="100000"/>
              </a:lnSpc>
              <a:spcBef>
                <a:spcPct val="0"/>
              </a:spcBef>
            </a:pPr>
            <a:r>
              <a:rPr lang="en-US" altLang="en-US" sz="2400" dirty="0"/>
              <a:t>The standards describe the criteria for quality professional learning and point educators and stakeholders toward using evidence-based elements and indicators when making decisions about how to create and/or improve professional learning in their own systems.</a:t>
            </a:r>
          </a:p>
        </p:txBody>
      </p:sp>
      <p:sp>
        <p:nvSpPr>
          <p:cNvPr id="5" name="Slide Number Placeholder 4"/>
          <p:cNvSpPr>
            <a:spLocks noGrp="1"/>
          </p:cNvSpPr>
          <p:nvPr>
            <p:ph type="sldNum" sz="quarter" idx="12"/>
          </p:nvPr>
        </p:nvSpPr>
        <p:spPr/>
        <p:txBody>
          <a:bodyPr/>
          <a:lstStyle/>
          <a:p>
            <a:pPr>
              <a:defRPr/>
            </a:pPr>
            <a:fld id="{FCB845DE-A7B2-4FA5-B856-4103DE2E75E8}" type="slidenum">
              <a:rPr lang="en-US"/>
              <a:pPr>
                <a:defRPr/>
              </a:pPr>
              <a:t>19</a:t>
            </a:fld>
            <a:endParaRPr lang="en-US"/>
          </a:p>
        </p:txBody>
      </p:sp>
    </p:spTree>
    <p:extLst>
      <p:ext uri="{BB962C8B-B14F-4D97-AF65-F5344CB8AC3E}">
        <p14:creationId xmlns:p14="http://schemas.microsoft.com/office/powerpoint/2010/main" val="4149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lnSpc>
                <a:spcPct val="100000"/>
              </a:lnSpc>
              <a:spcAft>
                <a:spcPts val="1200"/>
              </a:spcAft>
            </a:pPr>
            <a:r>
              <a:rPr lang="en-US" altLang="en-US" sz="4000" b="1" dirty="0"/>
              <a:t>Housekeeping</a:t>
            </a:r>
          </a:p>
        </p:txBody>
      </p:sp>
      <p:sp>
        <p:nvSpPr>
          <p:cNvPr id="3" name="Content Placeholder 2"/>
          <p:cNvSpPr>
            <a:spLocks noGrp="1"/>
          </p:cNvSpPr>
          <p:nvPr>
            <p:ph idx="1"/>
          </p:nvPr>
        </p:nvSpPr>
        <p:spPr/>
        <p:txBody>
          <a:bodyPr rtlCol="0">
            <a:noAutofit/>
          </a:bodyPr>
          <a:lstStyle/>
          <a:p>
            <a:pPr marL="336550" indent="-336550" eaLnBrk="1" fontAlgn="auto" hangingPunct="1">
              <a:lnSpc>
                <a:spcPct val="100000"/>
              </a:lnSpc>
              <a:spcBef>
                <a:spcPts val="0"/>
              </a:spcBef>
              <a:defRPr/>
            </a:pPr>
            <a:r>
              <a:rPr lang="en-US" sz="3200" dirty="0"/>
              <a:t>Webinar participants have been placed on mute.</a:t>
            </a:r>
          </a:p>
          <a:p>
            <a:pPr marL="336550" indent="-336550" eaLnBrk="1" fontAlgn="auto" hangingPunct="1">
              <a:lnSpc>
                <a:spcPct val="100000"/>
              </a:lnSpc>
              <a:spcBef>
                <a:spcPts val="0"/>
              </a:spcBef>
              <a:defRPr/>
            </a:pPr>
            <a:r>
              <a:rPr lang="en-US" sz="3200" dirty="0"/>
              <a:t>Question/Answer session toward the end of the webinar.</a:t>
            </a:r>
          </a:p>
          <a:p>
            <a:pPr marL="336550" indent="-336550" eaLnBrk="1" fontAlgn="auto" hangingPunct="1">
              <a:lnSpc>
                <a:spcPct val="100000"/>
              </a:lnSpc>
              <a:spcBef>
                <a:spcPts val="0"/>
              </a:spcBef>
              <a:defRPr/>
            </a:pPr>
            <a:r>
              <a:rPr lang="en-US" sz="3200" dirty="0"/>
              <a:t>PowerPoint with notes and recorded webinar will be available on the California Department of Education (CDE) California Serves Program web page at </a:t>
            </a:r>
            <a:r>
              <a:rPr lang="en-US" sz="3200" dirty="0">
                <a:hlinkClick r:id="rId3" tooltip="CDE Cal Serves web page"/>
              </a:rPr>
              <a:t>https://www.cde.ca.gov/pd/ca/hs/californiaserves.asp</a:t>
            </a:r>
            <a:r>
              <a:rPr lang="en-US" sz="3200" dirty="0"/>
              <a:t>. </a:t>
            </a:r>
            <a:endParaRPr lang="en-US" sz="3200" dirty="0">
              <a:solidFill>
                <a:srgbClr val="FF0000"/>
              </a:solidFill>
              <a:highlight>
                <a:srgbClr val="FFFF00"/>
              </a:highlight>
            </a:endParaRPr>
          </a:p>
        </p:txBody>
      </p:sp>
      <p:sp>
        <p:nvSpPr>
          <p:cNvPr id="5" name="Slide Number Placeholder 4"/>
          <p:cNvSpPr>
            <a:spLocks noGrp="1"/>
          </p:cNvSpPr>
          <p:nvPr>
            <p:ph type="sldNum" sz="quarter" idx="12"/>
          </p:nvPr>
        </p:nvSpPr>
        <p:spPr/>
        <p:txBody>
          <a:bodyPr/>
          <a:lstStyle/>
          <a:p>
            <a:pPr>
              <a:defRPr/>
            </a:pPr>
            <a:fld id="{E6106088-5B32-40A5-96DB-3843A8E43BA7}" type="slidenum">
              <a:rPr lang="en-US"/>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10B43-D708-4032-A0FF-D8586ED2C44E}"/>
              </a:ext>
            </a:extLst>
          </p:cNvPr>
          <p:cNvSpPr>
            <a:spLocks noGrp="1"/>
          </p:cNvSpPr>
          <p:nvPr>
            <p:ph type="title"/>
          </p:nvPr>
        </p:nvSpPr>
        <p:spPr/>
        <p:txBody>
          <a:bodyPr/>
          <a:lstStyle/>
          <a:p>
            <a:r>
              <a:rPr lang="en-US" b="1" dirty="0"/>
              <a:t>Service Learning and the Inquiry Cycle (1)</a:t>
            </a:r>
            <a:endParaRPr lang="en-US" dirty="0"/>
          </a:p>
        </p:txBody>
      </p:sp>
      <p:sp>
        <p:nvSpPr>
          <p:cNvPr id="3" name="Content Placeholder 2">
            <a:extLst>
              <a:ext uri="{FF2B5EF4-FFF2-40B4-BE49-F238E27FC236}">
                <a16:creationId xmlns:a16="http://schemas.microsoft.com/office/drawing/2014/main" id="{E8462FAC-3E6C-4B1C-8645-57F5057C4F09}"/>
              </a:ext>
            </a:extLst>
          </p:cNvPr>
          <p:cNvSpPr>
            <a:spLocks noGrp="1"/>
          </p:cNvSpPr>
          <p:nvPr>
            <p:ph idx="1"/>
          </p:nvPr>
        </p:nvSpPr>
        <p:spPr/>
        <p:txBody>
          <a:bodyPr/>
          <a:lstStyle/>
          <a:p>
            <a:r>
              <a:rPr lang="en" sz="2800" dirty="0">
                <a:ea typeface="+mn-lt"/>
                <a:cs typeface="+mn-lt"/>
              </a:rPr>
              <a:t>Strong applications will keep in mind the following considerations and resources:</a:t>
            </a:r>
            <a:endParaRPr lang="en-US" sz="2800" dirty="0"/>
          </a:p>
          <a:p>
            <a:pPr lvl="1"/>
            <a:r>
              <a:rPr lang="en-US" sz="2400" i="1" dirty="0">
                <a:ea typeface="+mn-lt"/>
                <a:cs typeface="+mn-lt"/>
              </a:rPr>
              <a:t>EC </a:t>
            </a:r>
            <a:r>
              <a:rPr lang="en-US" sz="2400" dirty="0">
                <a:ea typeface="+mn-lt"/>
                <a:cs typeface="+mn-lt"/>
              </a:rPr>
              <a:t>Section 51475(d)(4) defines “service learning” as an educational approach that intentionally combines meaningful community service activities with instruction and reflection to support pupil progress toward academic and civic engagement learning objectives while meeting societal needs. Applications should include programs that reflect this definition.</a:t>
            </a:r>
          </a:p>
        </p:txBody>
      </p:sp>
      <p:sp>
        <p:nvSpPr>
          <p:cNvPr id="4" name="Slide Number Placeholder 3">
            <a:extLst>
              <a:ext uri="{FF2B5EF4-FFF2-40B4-BE49-F238E27FC236}">
                <a16:creationId xmlns:a16="http://schemas.microsoft.com/office/drawing/2014/main" id="{2A8C001D-363B-4A2F-8BAB-02553D25841E}"/>
              </a:ext>
            </a:extLst>
          </p:cNvPr>
          <p:cNvSpPr>
            <a:spLocks noGrp="1"/>
          </p:cNvSpPr>
          <p:nvPr>
            <p:ph type="sldNum" sz="quarter" idx="12"/>
          </p:nvPr>
        </p:nvSpPr>
        <p:spPr/>
        <p:txBody>
          <a:bodyPr/>
          <a:lstStyle/>
          <a:p>
            <a:pPr>
              <a:defRPr/>
            </a:pPr>
            <a:fld id="{4377837C-3A74-4D9C-B454-2AF0D956BB88}" type="slidenum">
              <a:rPr lang="en-US" smtClean="0"/>
              <a:pPr>
                <a:defRPr/>
              </a:pPr>
              <a:t>20</a:t>
            </a:fld>
            <a:endParaRPr lang="en-US"/>
          </a:p>
        </p:txBody>
      </p:sp>
    </p:spTree>
    <p:extLst>
      <p:ext uri="{BB962C8B-B14F-4D97-AF65-F5344CB8AC3E}">
        <p14:creationId xmlns:p14="http://schemas.microsoft.com/office/powerpoint/2010/main" val="1482705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10B43-D708-4032-A0FF-D8586ED2C44E}"/>
              </a:ext>
            </a:extLst>
          </p:cNvPr>
          <p:cNvSpPr>
            <a:spLocks noGrp="1"/>
          </p:cNvSpPr>
          <p:nvPr>
            <p:ph type="title"/>
          </p:nvPr>
        </p:nvSpPr>
        <p:spPr/>
        <p:txBody>
          <a:bodyPr/>
          <a:lstStyle/>
          <a:p>
            <a:r>
              <a:rPr lang="en-US" b="1" dirty="0"/>
              <a:t>Service Learning and the Inquiry Cycle (2)</a:t>
            </a:r>
            <a:endParaRPr lang="en-US" dirty="0"/>
          </a:p>
        </p:txBody>
      </p:sp>
      <p:sp>
        <p:nvSpPr>
          <p:cNvPr id="3" name="Content Placeholder 2">
            <a:extLst>
              <a:ext uri="{FF2B5EF4-FFF2-40B4-BE49-F238E27FC236}">
                <a16:creationId xmlns:a16="http://schemas.microsoft.com/office/drawing/2014/main" id="{E8462FAC-3E6C-4B1C-8645-57F5057C4F09}"/>
              </a:ext>
            </a:extLst>
          </p:cNvPr>
          <p:cNvSpPr>
            <a:spLocks noGrp="1"/>
          </p:cNvSpPr>
          <p:nvPr>
            <p:ph idx="1"/>
          </p:nvPr>
        </p:nvSpPr>
        <p:spPr/>
        <p:txBody>
          <a:bodyPr/>
          <a:lstStyle/>
          <a:p>
            <a:pPr lvl="1">
              <a:spcBef>
                <a:spcPts val="0"/>
              </a:spcBef>
            </a:pPr>
            <a:r>
              <a:rPr lang="en" sz="2400" dirty="0">
                <a:ea typeface="+mn-lt"/>
                <a:cs typeface="+mn-lt"/>
              </a:rPr>
              <a:t>Consider service learning programs that require students to engage in a cycle of inquiry (for example, the inquiry arc outlined in the College, Career, and Civic Life Framework) that guides students from developing compelling civic questions and investigating those questions, finding and evaluating evidence to answer them, and communicating and/or taking civic action on those answers. </a:t>
            </a:r>
          </a:p>
          <a:p>
            <a:pPr lvl="1">
              <a:spcBef>
                <a:spcPts val="0"/>
              </a:spcBef>
            </a:pPr>
            <a:r>
              <a:rPr lang="en" sz="2400" dirty="0">
                <a:ea typeface="+mn-lt"/>
                <a:cs typeface="+mn-lt"/>
              </a:rPr>
              <a:t>Consider incorporating suggestions and research from </a:t>
            </a:r>
            <a:r>
              <a:rPr lang="en" sz="2400" i="1" dirty="0">
                <a:ea typeface="+mn-lt"/>
                <a:cs typeface="+mn-lt"/>
              </a:rPr>
              <a:t>Appendix H: Practicing Civic Engagement: Service-Learning in the History–Social Science Framework </a:t>
            </a:r>
            <a:r>
              <a:rPr lang="en" sz="2400" dirty="0">
                <a:ea typeface="+mn-lt"/>
                <a:cs typeface="+mn-lt"/>
              </a:rPr>
              <a:t>of the 2017 California History–Social Science (</a:t>
            </a:r>
            <a:r>
              <a:rPr lang="en-US" sz="2400" dirty="0">
                <a:ea typeface="+mn-lt"/>
                <a:cs typeface="+mn-lt"/>
              </a:rPr>
              <a:t>HSS)</a:t>
            </a:r>
            <a:r>
              <a:rPr lang="en" sz="2400" dirty="0">
                <a:ea typeface="+mn-lt"/>
                <a:cs typeface="+mn-lt"/>
              </a:rPr>
              <a:t> Framework.</a:t>
            </a:r>
            <a:endParaRPr lang="en-US" sz="2400" dirty="0">
              <a:cs typeface="Arial"/>
            </a:endParaRPr>
          </a:p>
        </p:txBody>
      </p:sp>
      <p:sp>
        <p:nvSpPr>
          <p:cNvPr id="4" name="Slide Number Placeholder 3">
            <a:extLst>
              <a:ext uri="{FF2B5EF4-FFF2-40B4-BE49-F238E27FC236}">
                <a16:creationId xmlns:a16="http://schemas.microsoft.com/office/drawing/2014/main" id="{2A8C001D-363B-4A2F-8BAB-02553D25841E}"/>
              </a:ext>
            </a:extLst>
          </p:cNvPr>
          <p:cNvSpPr>
            <a:spLocks noGrp="1"/>
          </p:cNvSpPr>
          <p:nvPr>
            <p:ph type="sldNum" sz="quarter" idx="12"/>
          </p:nvPr>
        </p:nvSpPr>
        <p:spPr/>
        <p:txBody>
          <a:bodyPr/>
          <a:lstStyle/>
          <a:p>
            <a:pPr>
              <a:defRPr/>
            </a:pPr>
            <a:fld id="{4377837C-3A74-4D9C-B454-2AF0D956BB88}" type="slidenum">
              <a:rPr lang="en-US" smtClean="0"/>
              <a:pPr>
                <a:defRPr/>
              </a:pPr>
              <a:t>21</a:t>
            </a:fld>
            <a:endParaRPr lang="en-US"/>
          </a:p>
        </p:txBody>
      </p:sp>
    </p:spTree>
    <p:extLst>
      <p:ext uri="{BB962C8B-B14F-4D97-AF65-F5344CB8AC3E}">
        <p14:creationId xmlns:p14="http://schemas.microsoft.com/office/powerpoint/2010/main" val="2968845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10B43-D708-4032-A0FF-D8586ED2C44E}"/>
              </a:ext>
            </a:extLst>
          </p:cNvPr>
          <p:cNvSpPr>
            <a:spLocks noGrp="1"/>
          </p:cNvSpPr>
          <p:nvPr>
            <p:ph type="title"/>
          </p:nvPr>
        </p:nvSpPr>
        <p:spPr/>
        <p:txBody>
          <a:bodyPr/>
          <a:lstStyle/>
          <a:p>
            <a:r>
              <a:rPr lang="en-US" b="1" dirty="0"/>
              <a:t>Service Learning and the Inquiry Cycle (3)</a:t>
            </a:r>
            <a:endParaRPr lang="en-US" dirty="0"/>
          </a:p>
        </p:txBody>
      </p:sp>
      <p:sp>
        <p:nvSpPr>
          <p:cNvPr id="3" name="Content Placeholder 2">
            <a:extLst>
              <a:ext uri="{FF2B5EF4-FFF2-40B4-BE49-F238E27FC236}">
                <a16:creationId xmlns:a16="http://schemas.microsoft.com/office/drawing/2014/main" id="{E8462FAC-3E6C-4B1C-8645-57F5057C4F09}"/>
              </a:ext>
            </a:extLst>
          </p:cNvPr>
          <p:cNvSpPr>
            <a:spLocks noGrp="1"/>
          </p:cNvSpPr>
          <p:nvPr>
            <p:ph idx="1"/>
          </p:nvPr>
        </p:nvSpPr>
        <p:spPr/>
        <p:txBody>
          <a:bodyPr/>
          <a:lstStyle/>
          <a:p>
            <a:pPr lvl="1">
              <a:spcBef>
                <a:spcPts val="0"/>
              </a:spcBef>
            </a:pPr>
            <a:r>
              <a:rPr lang="en" sz="2400" dirty="0">
                <a:ea typeface="+mn-lt"/>
                <a:cs typeface="+mn-lt"/>
              </a:rPr>
              <a:t>All service learning programs should explicitly support student progress towards a SSCE upon graduation, including fulfilling all five SSCE statewide criteria in addition to any additional local criteria and additional program requirements.</a:t>
            </a:r>
            <a:endParaRPr lang="en-US" sz="2400" dirty="0">
              <a:ea typeface="+mn-lt"/>
              <a:cs typeface="+mn-lt"/>
            </a:endParaRPr>
          </a:p>
          <a:p>
            <a:pPr lvl="1">
              <a:spcBef>
                <a:spcPts val="0"/>
              </a:spcBef>
            </a:pPr>
            <a:r>
              <a:rPr lang="en" sz="2400" dirty="0">
                <a:ea typeface="+mn-lt"/>
                <a:cs typeface="+mn-lt"/>
              </a:rPr>
              <a:t>Develop service learning experiences in an ongoing process that allows educators, administrators, communities, and students to define civic engagement and service needs. </a:t>
            </a:r>
            <a:endParaRPr lang="en" sz="2400" dirty="0">
              <a:cs typeface="Arial"/>
            </a:endParaRPr>
          </a:p>
          <a:p>
            <a:pPr lvl="1">
              <a:spcBef>
                <a:spcPts val="0"/>
              </a:spcBef>
            </a:pPr>
            <a:r>
              <a:rPr lang="en" sz="2400" dirty="0">
                <a:ea typeface="+mn-lt"/>
                <a:cs typeface="+mn-lt"/>
              </a:rPr>
              <a:t>Set specific goals based on the needs of the school and any problems identified to be addressed.</a:t>
            </a:r>
          </a:p>
        </p:txBody>
      </p:sp>
      <p:sp>
        <p:nvSpPr>
          <p:cNvPr id="4" name="Slide Number Placeholder 3">
            <a:extLst>
              <a:ext uri="{FF2B5EF4-FFF2-40B4-BE49-F238E27FC236}">
                <a16:creationId xmlns:a16="http://schemas.microsoft.com/office/drawing/2014/main" id="{2A8C001D-363B-4A2F-8BAB-02553D25841E}"/>
              </a:ext>
            </a:extLst>
          </p:cNvPr>
          <p:cNvSpPr>
            <a:spLocks noGrp="1"/>
          </p:cNvSpPr>
          <p:nvPr>
            <p:ph type="sldNum" sz="quarter" idx="12"/>
          </p:nvPr>
        </p:nvSpPr>
        <p:spPr/>
        <p:txBody>
          <a:bodyPr/>
          <a:lstStyle/>
          <a:p>
            <a:pPr>
              <a:defRPr/>
            </a:pPr>
            <a:fld id="{4377837C-3A74-4D9C-B454-2AF0D956BB88}" type="slidenum">
              <a:rPr lang="en-US" smtClean="0"/>
              <a:pPr>
                <a:defRPr/>
              </a:pPr>
              <a:t>22</a:t>
            </a:fld>
            <a:endParaRPr lang="en-US"/>
          </a:p>
        </p:txBody>
      </p:sp>
    </p:spTree>
    <p:extLst>
      <p:ext uri="{BB962C8B-B14F-4D97-AF65-F5344CB8AC3E}">
        <p14:creationId xmlns:p14="http://schemas.microsoft.com/office/powerpoint/2010/main" val="26491703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10B43-D708-4032-A0FF-D8586ED2C44E}"/>
              </a:ext>
            </a:extLst>
          </p:cNvPr>
          <p:cNvSpPr>
            <a:spLocks noGrp="1"/>
          </p:cNvSpPr>
          <p:nvPr>
            <p:ph type="title"/>
          </p:nvPr>
        </p:nvSpPr>
        <p:spPr/>
        <p:txBody>
          <a:bodyPr/>
          <a:lstStyle/>
          <a:p>
            <a:r>
              <a:rPr lang="en-US" b="1" dirty="0"/>
              <a:t>Service Learning and the Inquiry Cycle (4)</a:t>
            </a:r>
            <a:endParaRPr lang="en-US" dirty="0"/>
          </a:p>
        </p:txBody>
      </p:sp>
      <p:sp>
        <p:nvSpPr>
          <p:cNvPr id="3" name="Content Placeholder 2">
            <a:extLst>
              <a:ext uri="{FF2B5EF4-FFF2-40B4-BE49-F238E27FC236}">
                <a16:creationId xmlns:a16="http://schemas.microsoft.com/office/drawing/2014/main" id="{E8462FAC-3E6C-4B1C-8645-57F5057C4F09}"/>
              </a:ext>
            </a:extLst>
          </p:cNvPr>
          <p:cNvSpPr>
            <a:spLocks noGrp="1"/>
          </p:cNvSpPr>
          <p:nvPr>
            <p:ph idx="1"/>
          </p:nvPr>
        </p:nvSpPr>
        <p:spPr/>
        <p:txBody>
          <a:bodyPr/>
          <a:lstStyle/>
          <a:p>
            <a:r>
              <a:rPr lang="en" dirty="0">
                <a:ea typeface="+mn-lt"/>
                <a:cs typeface="+mn-lt"/>
              </a:rPr>
              <a:t>The CDE Resources to Support Civic Engagement web page also features foundational resources on civic learning, civic engagement, and service learning.</a:t>
            </a:r>
            <a:endParaRPr lang="en-US" dirty="0">
              <a:ea typeface="+mn-lt"/>
              <a:cs typeface="+mn-lt"/>
            </a:endParaRPr>
          </a:p>
          <a:p>
            <a:pPr lvl="1"/>
            <a:endParaRPr lang="en" sz="2000" dirty="0">
              <a:cs typeface="Arial"/>
            </a:endParaRPr>
          </a:p>
          <a:p>
            <a:pPr lvl="1"/>
            <a:endParaRPr lang="en" sz="2000" dirty="0">
              <a:cs typeface="Arial"/>
            </a:endParaRPr>
          </a:p>
          <a:p>
            <a:endParaRPr lang="en-US" dirty="0">
              <a:cs typeface="Arial"/>
            </a:endParaRPr>
          </a:p>
          <a:p>
            <a:endParaRPr lang="en" dirty="0">
              <a:ea typeface="+mn-lt"/>
              <a:cs typeface="+mn-lt"/>
            </a:endParaRPr>
          </a:p>
          <a:p>
            <a:pPr marL="0" indent="0">
              <a:buNone/>
            </a:pPr>
            <a:endParaRPr lang="en-US" dirty="0">
              <a:ea typeface="+mn-lt"/>
              <a:cs typeface="+mn-lt"/>
            </a:endParaRPr>
          </a:p>
        </p:txBody>
      </p:sp>
      <p:sp>
        <p:nvSpPr>
          <p:cNvPr id="4" name="Slide Number Placeholder 3">
            <a:extLst>
              <a:ext uri="{FF2B5EF4-FFF2-40B4-BE49-F238E27FC236}">
                <a16:creationId xmlns:a16="http://schemas.microsoft.com/office/drawing/2014/main" id="{2A8C001D-363B-4A2F-8BAB-02553D25841E}"/>
              </a:ext>
            </a:extLst>
          </p:cNvPr>
          <p:cNvSpPr>
            <a:spLocks noGrp="1"/>
          </p:cNvSpPr>
          <p:nvPr>
            <p:ph type="sldNum" sz="quarter" idx="12"/>
          </p:nvPr>
        </p:nvSpPr>
        <p:spPr/>
        <p:txBody>
          <a:bodyPr/>
          <a:lstStyle/>
          <a:p>
            <a:pPr>
              <a:defRPr/>
            </a:pPr>
            <a:fld id="{4377837C-3A74-4D9C-B454-2AF0D956BB88}" type="slidenum">
              <a:rPr lang="en-US" smtClean="0"/>
              <a:pPr>
                <a:defRPr/>
              </a:pPr>
              <a:t>23</a:t>
            </a:fld>
            <a:endParaRPr lang="en-US"/>
          </a:p>
        </p:txBody>
      </p:sp>
    </p:spTree>
    <p:extLst>
      <p:ext uri="{BB962C8B-B14F-4D97-AF65-F5344CB8AC3E}">
        <p14:creationId xmlns:p14="http://schemas.microsoft.com/office/powerpoint/2010/main" val="2948724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10B43-D708-4032-A0FF-D8586ED2C44E}"/>
              </a:ext>
            </a:extLst>
          </p:cNvPr>
          <p:cNvSpPr>
            <a:spLocks noGrp="1"/>
          </p:cNvSpPr>
          <p:nvPr>
            <p:ph type="title"/>
          </p:nvPr>
        </p:nvSpPr>
        <p:spPr/>
        <p:txBody>
          <a:bodyPr/>
          <a:lstStyle/>
          <a:p>
            <a:r>
              <a:rPr lang="en-US" b="1"/>
              <a:t>Defining Evidence-Based </a:t>
            </a:r>
          </a:p>
        </p:txBody>
      </p:sp>
      <p:sp>
        <p:nvSpPr>
          <p:cNvPr id="3" name="Content Placeholder 2">
            <a:extLst>
              <a:ext uri="{FF2B5EF4-FFF2-40B4-BE49-F238E27FC236}">
                <a16:creationId xmlns:a16="http://schemas.microsoft.com/office/drawing/2014/main" id="{E8462FAC-3E6C-4B1C-8645-57F5057C4F09}"/>
              </a:ext>
            </a:extLst>
          </p:cNvPr>
          <p:cNvSpPr>
            <a:spLocks noGrp="1"/>
          </p:cNvSpPr>
          <p:nvPr>
            <p:ph idx="1"/>
          </p:nvPr>
        </p:nvSpPr>
        <p:spPr/>
        <p:txBody>
          <a:bodyPr/>
          <a:lstStyle/>
          <a:p>
            <a:pPr>
              <a:spcBef>
                <a:spcPts val="0"/>
              </a:spcBef>
            </a:pPr>
            <a:r>
              <a:rPr lang="en-US" sz="2400" dirty="0"/>
              <a:t>Professional development and curriculum for the California Serves Grant Program shall use evidence-based strategies. </a:t>
            </a:r>
          </a:p>
          <a:p>
            <a:pPr>
              <a:spcBef>
                <a:spcPts val="0"/>
              </a:spcBef>
            </a:pPr>
            <a:r>
              <a:rPr lang="en-US" sz="2400" dirty="0"/>
              <a:t>For the purposes of this grant, the CDE has borrowed the following definition for evidence-based practice. </a:t>
            </a:r>
          </a:p>
          <a:p>
            <a:pPr>
              <a:spcBef>
                <a:spcPts val="0"/>
              </a:spcBef>
            </a:pPr>
            <a:r>
              <a:rPr lang="en-US" sz="2400" dirty="0"/>
              <a:t>As defined by the Every Student Succeeds Act (ESSA), an evidence-based practice is an activity, strategy, or intervention that “demonstrates a statistically significant effect on improving student outcomes or other relevant outcomes” based on strong evidence, moderate evidence, promising evidence, or a rationale with “ongoing efforts to examine the effects of activity, strategy or intervention.”</a:t>
            </a:r>
            <a:endParaRPr lang="en-US" dirty="0"/>
          </a:p>
        </p:txBody>
      </p:sp>
      <p:sp>
        <p:nvSpPr>
          <p:cNvPr id="4" name="Slide Number Placeholder 3">
            <a:extLst>
              <a:ext uri="{FF2B5EF4-FFF2-40B4-BE49-F238E27FC236}">
                <a16:creationId xmlns:a16="http://schemas.microsoft.com/office/drawing/2014/main" id="{2A8C001D-363B-4A2F-8BAB-02553D25841E}"/>
              </a:ext>
            </a:extLst>
          </p:cNvPr>
          <p:cNvSpPr>
            <a:spLocks noGrp="1"/>
          </p:cNvSpPr>
          <p:nvPr>
            <p:ph type="sldNum" sz="quarter" idx="12"/>
          </p:nvPr>
        </p:nvSpPr>
        <p:spPr/>
        <p:txBody>
          <a:bodyPr/>
          <a:lstStyle/>
          <a:p>
            <a:pPr>
              <a:defRPr/>
            </a:pPr>
            <a:fld id="{4377837C-3A74-4D9C-B454-2AF0D956BB88}" type="slidenum">
              <a:rPr lang="en-US" smtClean="0"/>
              <a:pPr>
                <a:defRPr/>
              </a:pPr>
              <a:t>24</a:t>
            </a:fld>
            <a:endParaRPr lang="en-US"/>
          </a:p>
        </p:txBody>
      </p:sp>
    </p:spTree>
    <p:extLst>
      <p:ext uri="{BB962C8B-B14F-4D97-AF65-F5344CB8AC3E}">
        <p14:creationId xmlns:p14="http://schemas.microsoft.com/office/powerpoint/2010/main" val="1841706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66875" y="1173163"/>
            <a:ext cx="9086850" cy="2852737"/>
          </a:xfrm>
        </p:spPr>
        <p:txBody>
          <a:bodyPr rtlCol="0">
            <a:normAutofit/>
          </a:bodyPr>
          <a:lstStyle/>
          <a:p>
            <a:pPr eaLnBrk="1" fontAlgn="auto" hangingPunct="1">
              <a:spcAft>
                <a:spcPts val="0"/>
              </a:spcAft>
              <a:defRPr/>
            </a:pPr>
            <a:r>
              <a:rPr lang="en-US" b="1" dirty="0"/>
              <a:t>Requirements of the California Serves Grant Program Application</a:t>
            </a:r>
          </a:p>
        </p:txBody>
      </p:sp>
      <p:sp>
        <p:nvSpPr>
          <p:cNvPr id="3" name="Slide Number Placeholder 2"/>
          <p:cNvSpPr>
            <a:spLocks noGrp="1"/>
          </p:cNvSpPr>
          <p:nvPr>
            <p:ph type="sldNum" sz="quarter" idx="12"/>
          </p:nvPr>
        </p:nvSpPr>
        <p:spPr/>
        <p:txBody>
          <a:bodyPr/>
          <a:lstStyle/>
          <a:p>
            <a:pPr>
              <a:defRPr/>
            </a:pPr>
            <a:fld id="{8ACA5B13-16FC-4788-9082-E4A47FEDFD3C}" type="slidenum">
              <a:rPr lang="en-US"/>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altLang="en-US" b="1" dirty="0"/>
              <a:t>Submission Requirements (1)</a:t>
            </a:r>
          </a:p>
        </p:txBody>
      </p:sp>
      <p:sp>
        <p:nvSpPr>
          <p:cNvPr id="3" name="Content Placeholder 2"/>
          <p:cNvSpPr>
            <a:spLocks noGrp="1"/>
          </p:cNvSpPr>
          <p:nvPr>
            <p:ph idx="1"/>
          </p:nvPr>
        </p:nvSpPr>
        <p:spPr/>
        <p:txBody>
          <a:bodyPr rtlCol="0">
            <a:noAutofit/>
          </a:bodyPr>
          <a:lstStyle/>
          <a:p>
            <a:pPr marL="336550" indent="-336550" eaLnBrk="1" fontAlgn="auto" hangingPunct="1">
              <a:lnSpc>
                <a:spcPct val="100000"/>
              </a:lnSpc>
              <a:spcBef>
                <a:spcPts val="0"/>
              </a:spcBef>
              <a:defRPr/>
            </a:pPr>
            <a:r>
              <a:rPr lang="en-US" sz="2800" dirty="0"/>
              <a:t>Complete an electronic application available on the California Serves Grant Request for Applications (RFA) web page.</a:t>
            </a:r>
          </a:p>
          <a:p>
            <a:pPr marL="336550" indent="-336550" eaLnBrk="1" fontAlgn="auto" hangingPunct="1">
              <a:lnSpc>
                <a:spcPct val="100000"/>
              </a:lnSpc>
              <a:spcBef>
                <a:spcPts val="0"/>
              </a:spcBef>
              <a:defRPr/>
            </a:pPr>
            <a:r>
              <a:rPr lang="en-US" sz="2800" dirty="0"/>
              <a:t>Online Application Instructions for the California Serves Grant Program are included in the Appendix of the RFA. </a:t>
            </a:r>
            <a:endParaRPr lang="en-US" sz="2800" dirty="0">
              <a:cs typeface="Arial"/>
            </a:endParaRPr>
          </a:p>
          <a:p>
            <a:pPr marL="336550" indent="-336550" eaLnBrk="1" fontAlgn="auto" hangingPunct="1">
              <a:lnSpc>
                <a:spcPct val="100000"/>
              </a:lnSpc>
              <a:spcBef>
                <a:spcPts val="0"/>
              </a:spcBef>
              <a:defRPr/>
            </a:pPr>
            <a:r>
              <a:rPr lang="en-US" sz="2800" dirty="0"/>
              <a:t>Respond to all sections of each prompt of the narrative description.</a:t>
            </a:r>
            <a:endParaRPr lang="en-US" sz="2800" dirty="0">
              <a:cs typeface="Arial" panose="020B0604020202020204"/>
            </a:endParaRPr>
          </a:p>
        </p:txBody>
      </p:sp>
      <p:sp>
        <p:nvSpPr>
          <p:cNvPr id="5" name="Slide Number Placeholder 4"/>
          <p:cNvSpPr>
            <a:spLocks noGrp="1"/>
          </p:cNvSpPr>
          <p:nvPr>
            <p:ph type="sldNum" sz="quarter" idx="12"/>
          </p:nvPr>
        </p:nvSpPr>
        <p:spPr/>
        <p:txBody>
          <a:bodyPr/>
          <a:lstStyle/>
          <a:p>
            <a:pPr>
              <a:defRPr/>
            </a:pPr>
            <a:fld id="{CD2DDEFC-8283-4F62-9456-C77CF3BF0F90}" type="slidenum">
              <a:rPr lang="en-US"/>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altLang="en-US" b="1" dirty="0"/>
              <a:t>Submission Requirements (2)</a:t>
            </a:r>
          </a:p>
        </p:txBody>
      </p:sp>
      <p:sp>
        <p:nvSpPr>
          <p:cNvPr id="3" name="Content Placeholder 2"/>
          <p:cNvSpPr>
            <a:spLocks noGrp="1"/>
          </p:cNvSpPr>
          <p:nvPr>
            <p:ph idx="1"/>
          </p:nvPr>
        </p:nvSpPr>
        <p:spPr/>
        <p:txBody>
          <a:bodyPr rtlCol="0">
            <a:noAutofit/>
          </a:bodyPr>
          <a:lstStyle/>
          <a:p>
            <a:pPr eaLnBrk="1" fontAlgn="auto" hangingPunct="1">
              <a:spcBef>
                <a:spcPts val="0"/>
              </a:spcBef>
              <a:defRPr/>
            </a:pPr>
            <a:r>
              <a:rPr lang="en-US" sz="2800" dirty="0"/>
              <a:t>Separately attach supporting evidence, such as budgets and timelines, as applicable.</a:t>
            </a:r>
          </a:p>
          <a:p>
            <a:pPr eaLnBrk="1" fontAlgn="auto" hangingPunct="1">
              <a:spcBef>
                <a:spcPts val="0"/>
              </a:spcBef>
              <a:defRPr/>
            </a:pPr>
            <a:r>
              <a:rPr lang="en-US" sz="2800" dirty="0"/>
              <a:t>Provide the appropriate digital signature.</a:t>
            </a:r>
            <a:endParaRPr lang="en-US" sz="2800" dirty="0">
              <a:cs typeface="Arial"/>
            </a:endParaRPr>
          </a:p>
          <a:p>
            <a:pPr eaLnBrk="1" fontAlgn="auto" hangingPunct="1">
              <a:spcBef>
                <a:spcPts val="0"/>
              </a:spcBef>
              <a:defRPr/>
            </a:pPr>
            <a:r>
              <a:rPr lang="en-US" sz="2800" dirty="0"/>
              <a:t>Submit the application by </a:t>
            </a:r>
            <a:r>
              <a:rPr lang="en-US" sz="2800" b="1" dirty="0"/>
              <a:t>March 10, 2023, before 4 p.m.</a:t>
            </a:r>
            <a:endParaRPr lang="en-US" sz="2800" b="1" dirty="0">
              <a:cs typeface="Arial"/>
            </a:endParaRPr>
          </a:p>
          <a:p>
            <a:pPr eaLnBrk="1" fontAlgn="auto" hangingPunct="1">
              <a:spcBef>
                <a:spcPts val="0"/>
              </a:spcBef>
              <a:defRPr/>
            </a:pPr>
            <a:r>
              <a:rPr lang="en-US" sz="2800" dirty="0"/>
              <a:t>Refer to the scoring rubric for the California Serves Grant Program to understand how responses for each application will be evaluated by the reading panel.</a:t>
            </a:r>
            <a:endParaRPr lang="en-US" sz="2800" dirty="0">
              <a:cs typeface="Arial"/>
            </a:endParaRPr>
          </a:p>
        </p:txBody>
      </p:sp>
      <p:sp>
        <p:nvSpPr>
          <p:cNvPr id="5" name="Slide Number Placeholder 4"/>
          <p:cNvSpPr>
            <a:spLocks noGrp="1"/>
          </p:cNvSpPr>
          <p:nvPr>
            <p:ph type="sldNum" sz="quarter" idx="12"/>
          </p:nvPr>
        </p:nvSpPr>
        <p:spPr/>
        <p:txBody>
          <a:bodyPr/>
          <a:lstStyle/>
          <a:p>
            <a:pPr>
              <a:defRPr/>
            </a:pPr>
            <a:fld id="{9F6E4D5F-D5CF-43F1-B473-BADAC47C5D6B}" type="slidenum">
              <a:rPr lang="en-US"/>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altLang="en-US" b="1" dirty="0"/>
              <a:t>Saving Responses</a:t>
            </a:r>
          </a:p>
        </p:txBody>
      </p:sp>
      <p:sp>
        <p:nvSpPr>
          <p:cNvPr id="39939" name="Content Placeholder 2"/>
          <p:cNvSpPr>
            <a:spLocks noGrp="1"/>
          </p:cNvSpPr>
          <p:nvPr>
            <p:ph idx="1"/>
          </p:nvPr>
        </p:nvSpPr>
        <p:spPr/>
        <p:txBody>
          <a:bodyPr/>
          <a:lstStyle/>
          <a:p>
            <a:pPr marL="336550" indent="-336550" eaLnBrk="1" hangingPunct="1">
              <a:lnSpc>
                <a:spcPct val="100000"/>
              </a:lnSpc>
              <a:spcBef>
                <a:spcPct val="0"/>
              </a:spcBef>
              <a:defRPr/>
            </a:pPr>
            <a:r>
              <a:rPr lang="en-US" altLang="en-US" dirty="0"/>
              <a:t>Select the </a:t>
            </a:r>
            <a:r>
              <a:rPr lang="en-US" altLang="en-US" b="1" dirty="0"/>
              <a:t>Save Responses</a:t>
            </a:r>
            <a:r>
              <a:rPr lang="en-US" altLang="en-US" dirty="0"/>
              <a:t> button on the first page of the online application if you do not intend to complete the application in one session.</a:t>
            </a:r>
          </a:p>
          <a:p>
            <a:pPr marL="336550" indent="-336550" eaLnBrk="1" hangingPunct="1">
              <a:lnSpc>
                <a:spcPct val="100000"/>
              </a:lnSpc>
              <a:spcBef>
                <a:spcPct val="0"/>
              </a:spcBef>
              <a:defRPr/>
            </a:pPr>
            <a:r>
              <a:rPr lang="en-US" altLang="en-US" dirty="0"/>
              <a:t>Ensure the email address you provide is accurate.</a:t>
            </a:r>
          </a:p>
          <a:p>
            <a:pPr marL="336550" indent="-336550" eaLnBrk="1" hangingPunct="1">
              <a:lnSpc>
                <a:spcPct val="100000"/>
              </a:lnSpc>
              <a:spcBef>
                <a:spcPct val="0"/>
              </a:spcBef>
              <a:defRPr/>
            </a:pPr>
            <a:r>
              <a:rPr lang="en-US" altLang="en-US" dirty="0"/>
              <a:t>Copy the </a:t>
            </a:r>
            <a:r>
              <a:rPr lang="en-US" altLang="en-US" b="1" dirty="0"/>
              <a:t>unique </a:t>
            </a:r>
            <a:r>
              <a:rPr lang="en-US" altLang="en-US" dirty="0"/>
              <a:t>URL (web address) for entrance back into the application.</a:t>
            </a:r>
          </a:p>
        </p:txBody>
      </p:sp>
      <p:sp>
        <p:nvSpPr>
          <p:cNvPr id="5" name="Slide Number Placeholder 4"/>
          <p:cNvSpPr>
            <a:spLocks noGrp="1"/>
          </p:cNvSpPr>
          <p:nvPr>
            <p:ph type="sldNum" sz="quarter" idx="12"/>
          </p:nvPr>
        </p:nvSpPr>
        <p:spPr/>
        <p:txBody>
          <a:bodyPr/>
          <a:lstStyle/>
          <a:p>
            <a:pPr>
              <a:defRPr/>
            </a:pPr>
            <a:fld id="{0BA02348-98B8-4D7A-90F9-633040F52EBB}" type="slidenum">
              <a:rPr lang="en-US"/>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r>
              <a:rPr lang="en-US" altLang="en-US" b="1"/>
              <a:t>Application Maximum Point Values</a:t>
            </a:r>
          </a:p>
        </p:txBody>
      </p:sp>
      <p:graphicFrame>
        <p:nvGraphicFramePr>
          <p:cNvPr id="4" name="Content Placeholder 3" descr="This table shows the application sections and parts and the total possible points for each."/>
          <p:cNvGraphicFramePr>
            <a:graphicFrameLocks noGrp="1"/>
          </p:cNvGraphicFramePr>
          <p:nvPr>
            <p:ph idx="1"/>
            <p:extLst>
              <p:ext uri="{D42A27DB-BD31-4B8C-83A1-F6EECF244321}">
                <p14:modId xmlns:p14="http://schemas.microsoft.com/office/powerpoint/2010/main" val="1540960352"/>
              </p:ext>
            </p:extLst>
          </p:nvPr>
        </p:nvGraphicFramePr>
        <p:xfrm>
          <a:off x="1354138" y="1724025"/>
          <a:ext cx="9999661" cy="4183560"/>
        </p:xfrm>
        <a:graphic>
          <a:graphicData uri="http://schemas.openxmlformats.org/drawingml/2006/table">
            <a:tbl>
              <a:tblPr firstRow="1" firstCol="1" bandRow="1"/>
              <a:tblGrid>
                <a:gridCol w="8105180">
                  <a:extLst>
                    <a:ext uri="{9D8B030D-6E8A-4147-A177-3AD203B41FA5}">
                      <a16:colId xmlns:a16="http://schemas.microsoft.com/office/drawing/2014/main" val="20001"/>
                    </a:ext>
                  </a:extLst>
                </a:gridCol>
                <a:gridCol w="1894481">
                  <a:extLst>
                    <a:ext uri="{9D8B030D-6E8A-4147-A177-3AD203B41FA5}">
                      <a16:colId xmlns:a16="http://schemas.microsoft.com/office/drawing/2014/main" val="20002"/>
                    </a:ext>
                  </a:extLst>
                </a:gridCol>
              </a:tblGrid>
              <a:tr h="770751">
                <a:tc>
                  <a:txBody>
                    <a:bodyPr/>
                    <a:lstStyle/>
                    <a:p>
                      <a:pPr algn="ctr">
                        <a:lnSpc>
                          <a:spcPct val="107000"/>
                        </a:lnSpc>
                      </a:pPr>
                      <a:r>
                        <a:rPr lang="en-US" sz="2400" b="1" dirty="0">
                          <a:effectLst/>
                          <a:latin typeface="+mj-lt"/>
                        </a:rPr>
                        <a:t>Section</a:t>
                      </a:r>
                      <a:endParaRPr lang="en-US" sz="2400" b="1" dirty="0">
                        <a:effectLst/>
                        <a:latin typeface="+mj-lt"/>
                        <a:cs typeface="Times New Roman" panose="02020603050405020304" pitchFamily="18" charset="0"/>
                      </a:endParaRPr>
                    </a:p>
                  </a:txBody>
                  <a:tcPr marL="73023" marR="73023" marT="36830" marB="36830" anchor="ctr">
                    <a:solidFill>
                      <a:schemeClr val="accent2">
                        <a:lumMod val="60000"/>
                        <a:lumOff val="40000"/>
                      </a:schemeClr>
                    </a:solidFill>
                  </a:tcPr>
                </a:tc>
                <a:tc>
                  <a:txBody>
                    <a:bodyPr/>
                    <a:lstStyle/>
                    <a:p>
                      <a:pPr algn="ctr">
                        <a:lnSpc>
                          <a:spcPct val="107000"/>
                        </a:lnSpc>
                      </a:pPr>
                      <a:r>
                        <a:rPr lang="en-US" sz="2400" b="1" dirty="0">
                          <a:effectLst/>
                          <a:latin typeface="+mj-lt"/>
                        </a:rPr>
                        <a:t>Point Value</a:t>
                      </a:r>
                      <a:endParaRPr lang="en-US" sz="2400" b="1" dirty="0">
                        <a:effectLst/>
                        <a:latin typeface="+mj-lt"/>
                        <a:cs typeface="Times New Roman" panose="02020603050405020304" pitchFamily="18" charset="0"/>
                      </a:endParaRPr>
                    </a:p>
                  </a:txBody>
                  <a:tcPr marL="73023" marR="73023" marT="36830" marB="36830" anchor="ctr">
                    <a:solidFill>
                      <a:schemeClr val="accent2">
                        <a:lumMod val="60000"/>
                        <a:lumOff val="40000"/>
                      </a:schemeClr>
                    </a:solidFill>
                  </a:tcPr>
                </a:tc>
                <a:extLst>
                  <a:ext uri="{0D108BD9-81ED-4DB2-BD59-A6C34878D82A}">
                    <a16:rowId xmlns:a16="http://schemas.microsoft.com/office/drawing/2014/main" val="10000"/>
                  </a:ext>
                </a:extLst>
              </a:tr>
              <a:tr h="460988">
                <a:tc>
                  <a:txBody>
                    <a:bodyPr/>
                    <a:lstStyle/>
                    <a:p>
                      <a:pPr>
                        <a:lnSpc>
                          <a:spcPct val="107000"/>
                        </a:lnSpc>
                      </a:pPr>
                      <a:r>
                        <a:rPr lang="en-US" sz="2400" dirty="0">
                          <a:effectLst/>
                          <a:latin typeface="+mj-lt"/>
                          <a:cs typeface="Times New Roman"/>
                        </a:rPr>
                        <a:t>Executive Summary</a:t>
                      </a:r>
                    </a:p>
                  </a:txBody>
                  <a:tcPr marL="73023" marR="73023" marT="36830" marB="36830">
                    <a:noFill/>
                  </a:tcPr>
                </a:tc>
                <a:tc>
                  <a:txBody>
                    <a:bodyPr/>
                    <a:lstStyle/>
                    <a:p>
                      <a:pPr>
                        <a:lnSpc>
                          <a:spcPct val="107000"/>
                        </a:lnSpc>
                      </a:pPr>
                      <a:r>
                        <a:rPr lang="en-US" sz="2400" dirty="0">
                          <a:effectLst/>
                          <a:latin typeface="+mj-lt"/>
                        </a:rPr>
                        <a:t>4 points</a:t>
                      </a:r>
                      <a:endParaRPr lang="en-US" sz="2400" dirty="0">
                        <a:effectLst/>
                        <a:latin typeface="+mj-lt"/>
                        <a:cs typeface="Times New Roman" panose="02020603050405020304" pitchFamily="18" charset="0"/>
                      </a:endParaRPr>
                    </a:p>
                  </a:txBody>
                  <a:tcPr marL="73023" marR="73023" marT="36830" marB="36830">
                    <a:noFill/>
                  </a:tcPr>
                </a:tc>
                <a:extLst>
                  <a:ext uri="{0D108BD9-81ED-4DB2-BD59-A6C34878D82A}">
                    <a16:rowId xmlns:a16="http://schemas.microsoft.com/office/drawing/2014/main" val="10001"/>
                  </a:ext>
                </a:extLst>
              </a:tr>
              <a:tr h="460988">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400" kern="1200" dirty="0">
                          <a:solidFill>
                            <a:schemeClr val="tx1"/>
                          </a:solidFill>
                          <a:effectLst/>
                          <a:latin typeface="+mn-lt"/>
                          <a:ea typeface="+mn-ea"/>
                          <a:cs typeface="Times New Roman"/>
                        </a:rPr>
                        <a:t>Theory of Action</a:t>
                      </a:r>
                    </a:p>
                  </a:txBody>
                  <a:tcPr marL="73023" marR="73023" marT="36830" marB="36830">
                    <a:noFill/>
                  </a:tcPr>
                </a:tc>
                <a:tc>
                  <a:txBody>
                    <a:bodyPr/>
                    <a:lstStyle/>
                    <a:p>
                      <a:pPr>
                        <a:lnSpc>
                          <a:spcPct val="107000"/>
                        </a:lnSpc>
                      </a:pPr>
                      <a:r>
                        <a:rPr lang="en-US" sz="2400" dirty="0">
                          <a:effectLst/>
                          <a:latin typeface="+mj-lt"/>
                        </a:rPr>
                        <a:t>12 points</a:t>
                      </a:r>
                      <a:endParaRPr lang="en-US" sz="2400" dirty="0">
                        <a:effectLst/>
                        <a:latin typeface="+mj-lt"/>
                        <a:cs typeface="Times New Roman" panose="02020603050405020304" pitchFamily="18" charset="0"/>
                      </a:endParaRPr>
                    </a:p>
                  </a:txBody>
                  <a:tcPr marL="73023" marR="73023" marT="36830" marB="36830">
                    <a:noFill/>
                  </a:tcPr>
                </a:tc>
                <a:extLst>
                  <a:ext uri="{0D108BD9-81ED-4DB2-BD59-A6C34878D82A}">
                    <a16:rowId xmlns:a16="http://schemas.microsoft.com/office/drawing/2014/main" val="10002"/>
                  </a:ext>
                </a:extLst>
              </a:tr>
              <a:tr h="460988">
                <a:tc>
                  <a:txBody>
                    <a:bodyPr/>
                    <a:lstStyle/>
                    <a:p>
                      <a:pPr>
                        <a:lnSpc>
                          <a:spcPct val="107000"/>
                        </a:lnSpc>
                      </a:pPr>
                      <a:r>
                        <a:rPr lang="en-US" sz="2400" dirty="0">
                          <a:effectLst/>
                          <a:latin typeface="+mj-lt"/>
                        </a:rPr>
                        <a:t>Demonstrated Need</a:t>
                      </a:r>
                      <a:endParaRPr lang="en-US" sz="2400" dirty="0">
                        <a:effectLst/>
                        <a:latin typeface="+mj-lt"/>
                        <a:cs typeface="Times New Roman" panose="02020603050405020304" pitchFamily="18" charset="0"/>
                      </a:endParaRPr>
                    </a:p>
                  </a:txBody>
                  <a:tcPr marL="73023" marR="73023" marT="36830" marB="36830">
                    <a:noFill/>
                  </a:tcPr>
                </a:tc>
                <a:tc>
                  <a:txBody>
                    <a:bodyPr/>
                    <a:lstStyle/>
                    <a:p>
                      <a:pPr>
                        <a:lnSpc>
                          <a:spcPct val="107000"/>
                        </a:lnSpc>
                      </a:pPr>
                      <a:r>
                        <a:rPr lang="en-US" sz="2400" dirty="0">
                          <a:effectLst/>
                          <a:latin typeface="+mj-lt"/>
                        </a:rPr>
                        <a:t>12 points</a:t>
                      </a:r>
                      <a:endParaRPr lang="en-US" sz="2400" dirty="0">
                        <a:effectLst/>
                        <a:latin typeface="+mj-lt"/>
                        <a:cs typeface="Times New Roman" panose="02020603050405020304" pitchFamily="18" charset="0"/>
                      </a:endParaRPr>
                    </a:p>
                  </a:txBody>
                  <a:tcPr marL="73023" marR="73023" marT="36830" marB="36830">
                    <a:noFill/>
                  </a:tcPr>
                </a:tc>
                <a:extLst>
                  <a:ext uri="{0D108BD9-81ED-4DB2-BD59-A6C34878D82A}">
                    <a16:rowId xmlns:a16="http://schemas.microsoft.com/office/drawing/2014/main" val="10003"/>
                  </a:ext>
                </a:extLst>
              </a:tr>
              <a:tr h="460988">
                <a:tc>
                  <a:txBody>
                    <a:bodyPr/>
                    <a:lstStyle/>
                    <a:p>
                      <a:pPr>
                        <a:lnSpc>
                          <a:spcPct val="107000"/>
                        </a:lnSpc>
                      </a:pPr>
                      <a:r>
                        <a:rPr lang="en-US" sz="2400" kern="1200" dirty="0">
                          <a:solidFill>
                            <a:schemeClr val="tx1"/>
                          </a:solidFill>
                          <a:effectLst/>
                          <a:latin typeface="+mn-lt"/>
                          <a:ea typeface="+mn-ea"/>
                          <a:cs typeface="+mn-cs"/>
                        </a:rPr>
                        <a:t>Proposed Activities (including timeline)</a:t>
                      </a:r>
                      <a:endParaRPr lang="en-US" sz="2400" kern="1200" dirty="0">
                        <a:solidFill>
                          <a:schemeClr val="tx1"/>
                        </a:solidFill>
                        <a:effectLst/>
                        <a:latin typeface="+mn-lt"/>
                        <a:ea typeface="+mn-ea"/>
                        <a:cs typeface="Times New Roman" panose="02020603050405020304" pitchFamily="18" charset="0"/>
                      </a:endParaRPr>
                    </a:p>
                  </a:txBody>
                  <a:tcPr marL="73023" marR="73023" marT="36830" marB="36830">
                    <a:noFill/>
                  </a:tcPr>
                </a:tc>
                <a:tc>
                  <a:txBody>
                    <a:bodyPr/>
                    <a:lstStyle/>
                    <a:p>
                      <a:pPr>
                        <a:lnSpc>
                          <a:spcPct val="107000"/>
                        </a:lnSpc>
                      </a:pPr>
                      <a:r>
                        <a:rPr lang="en-US" sz="2400" dirty="0">
                          <a:effectLst/>
                          <a:latin typeface="+mj-lt"/>
                        </a:rPr>
                        <a:t>24 points</a:t>
                      </a:r>
                      <a:endParaRPr lang="en-US" sz="2400" dirty="0">
                        <a:effectLst/>
                        <a:latin typeface="+mj-lt"/>
                        <a:cs typeface="Times New Roman" panose="02020603050405020304" pitchFamily="18" charset="0"/>
                      </a:endParaRPr>
                    </a:p>
                  </a:txBody>
                  <a:tcPr marL="73023" marR="73023" marT="36830" marB="36830">
                    <a:noFill/>
                  </a:tcPr>
                </a:tc>
                <a:extLst>
                  <a:ext uri="{0D108BD9-81ED-4DB2-BD59-A6C34878D82A}">
                    <a16:rowId xmlns:a16="http://schemas.microsoft.com/office/drawing/2014/main" val="10005"/>
                  </a:ext>
                </a:extLst>
              </a:tr>
              <a:tr h="460988">
                <a:tc>
                  <a:txBody>
                    <a:bodyPr/>
                    <a:lstStyle/>
                    <a:p>
                      <a:pPr>
                        <a:lnSpc>
                          <a:spcPct val="107000"/>
                        </a:lnSpc>
                      </a:pPr>
                      <a:r>
                        <a:rPr lang="en-US" sz="2400" dirty="0">
                          <a:effectLst/>
                          <a:latin typeface="+mj-lt"/>
                        </a:rPr>
                        <a:t>Proposed Metrics</a:t>
                      </a:r>
                      <a:endParaRPr lang="en-US" sz="2400" dirty="0">
                        <a:effectLst/>
                        <a:latin typeface="+mj-lt"/>
                        <a:cs typeface="Times New Roman" panose="02020603050405020304" pitchFamily="18" charset="0"/>
                      </a:endParaRPr>
                    </a:p>
                  </a:txBody>
                  <a:tcPr marL="73023" marR="73023" marT="36830" marB="36830">
                    <a:noFill/>
                  </a:tcPr>
                </a:tc>
                <a:tc>
                  <a:txBody>
                    <a:bodyPr/>
                    <a:lstStyle/>
                    <a:p>
                      <a:pPr>
                        <a:lnSpc>
                          <a:spcPct val="107000"/>
                        </a:lnSpc>
                      </a:pPr>
                      <a:r>
                        <a:rPr lang="en-US" sz="2400" dirty="0">
                          <a:effectLst/>
                          <a:latin typeface="+mj-lt"/>
                        </a:rPr>
                        <a:t>16 points</a:t>
                      </a:r>
                      <a:endParaRPr lang="en-US" sz="2400" dirty="0">
                        <a:effectLst/>
                        <a:latin typeface="+mj-lt"/>
                        <a:cs typeface="Times New Roman" panose="02020603050405020304" pitchFamily="18" charset="0"/>
                      </a:endParaRPr>
                    </a:p>
                  </a:txBody>
                  <a:tcPr marL="73023" marR="73023" marT="36830" marB="36830">
                    <a:noFill/>
                  </a:tcPr>
                </a:tc>
                <a:extLst>
                  <a:ext uri="{0D108BD9-81ED-4DB2-BD59-A6C34878D82A}">
                    <a16:rowId xmlns:a16="http://schemas.microsoft.com/office/drawing/2014/main" val="10006"/>
                  </a:ext>
                </a:extLst>
              </a:tr>
              <a:tr h="1107869">
                <a:tc>
                  <a:txBody>
                    <a:bodyPr/>
                    <a:lstStyle/>
                    <a:p>
                      <a:pPr>
                        <a:lnSpc>
                          <a:spcPct val="107000"/>
                        </a:lnSpc>
                        <a:spcAft>
                          <a:spcPts val="0"/>
                        </a:spcAft>
                      </a:pPr>
                      <a:r>
                        <a:rPr lang="en-US" sz="2400" dirty="0">
                          <a:effectLst/>
                          <a:latin typeface="+mj-lt"/>
                        </a:rPr>
                        <a:t>Proposed Project Budget and Proposed Budget Narrative</a:t>
                      </a:r>
                    </a:p>
                    <a:p>
                      <a:pPr lvl="0">
                        <a:lnSpc>
                          <a:spcPct val="107000"/>
                        </a:lnSpc>
                        <a:spcBef>
                          <a:spcPts val="0"/>
                        </a:spcBef>
                        <a:spcAft>
                          <a:spcPts val="0"/>
                        </a:spcAft>
                        <a:buNone/>
                      </a:pPr>
                      <a:r>
                        <a:rPr lang="en-US" sz="2400" b="1" dirty="0">
                          <a:effectLst/>
                          <a:latin typeface="+mj-lt"/>
                          <a:cs typeface="Times New Roman"/>
                        </a:rPr>
                        <a:t>Note:</a:t>
                      </a:r>
                      <a:r>
                        <a:rPr lang="en-US" sz="2400" b="1" baseline="0" dirty="0">
                          <a:effectLst/>
                          <a:latin typeface="+mj-lt"/>
                          <a:cs typeface="Times New Roman"/>
                        </a:rPr>
                        <a:t> </a:t>
                      </a:r>
                      <a:r>
                        <a:rPr lang="en-US" sz="2400" dirty="0">
                          <a:effectLst/>
                          <a:latin typeface="+mj-lt"/>
                          <a:cs typeface="Times New Roman"/>
                        </a:rPr>
                        <a:t>Budgets may be requested to be revised</a:t>
                      </a:r>
                      <a:r>
                        <a:rPr lang="en-US" sz="2400" dirty="0"/>
                        <a:t>. </a:t>
                      </a:r>
                      <a:endParaRPr lang="en-US" dirty="0"/>
                    </a:p>
                  </a:txBody>
                  <a:tcPr marL="73023" marR="73023" marT="36830" marB="36830"/>
                </a:tc>
                <a:tc>
                  <a:txBody>
                    <a:bodyPr/>
                    <a:lstStyle/>
                    <a:p>
                      <a:pPr>
                        <a:lnSpc>
                          <a:spcPct val="107000"/>
                        </a:lnSpc>
                      </a:pPr>
                      <a:r>
                        <a:rPr lang="en-US" sz="2400" dirty="0">
                          <a:effectLst/>
                          <a:latin typeface="+mj-lt"/>
                        </a:rPr>
                        <a:t>8 points</a:t>
                      </a:r>
                      <a:endParaRPr lang="en-US" sz="2400" dirty="0">
                        <a:effectLst/>
                        <a:latin typeface="+mj-lt"/>
                        <a:cs typeface="Times New Roman" panose="02020603050405020304" pitchFamily="18" charset="0"/>
                      </a:endParaRPr>
                    </a:p>
                  </a:txBody>
                  <a:tcPr marL="73023" marR="73023" marT="36830" marB="36830"/>
                </a:tc>
                <a:extLst>
                  <a:ext uri="{0D108BD9-81ED-4DB2-BD59-A6C34878D82A}">
                    <a16:rowId xmlns:a16="http://schemas.microsoft.com/office/drawing/2014/main" val="10007"/>
                  </a:ext>
                </a:extLst>
              </a:tr>
            </a:tbl>
          </a:graphicData>
        </a:graphic>
      </p:graphicFrame>
      <p:sp>
        <p:nvSpPr>
          <p:cNvPr id="5" name="Slide Number Placeholder 4"/>
          <p:cNvSpPr>
            <a:spLocks noGrp="1"/>
          </p:cNvSpPr>
          <p:nvPr>
            <p:ph type="sldNum" sz="quarter" idx="12"/>
          </p:nvPr>
        </p:nvSpPr>
        <p:spPr/>
        <p:txBody>
          <a:bodyPr/>
          <a:lstStyle/>
          <a:p>
            <a:pPr>
              <a:defRPr/>
            </a:pPr>
            <a:fld id="{090A649F-C7D9-4191-8373-F3501F5B770F}" type="slidenum">
              <a:rPr lang="en-US"/>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lnSpc>
                <a:spcPct val="100000"/>
              </a:lnSpc>
              <a:spcAft>
                <a:spcPts val="1200"/>
              </a:spcAft>
            </a:pPr>
            <a:r>
              <a:rPr lang="en-US" altLang="en-US" sz="4000" b="1" dirty="0"/>
              <a:t>California Volunteers</a:t>
            </a:r>
          </a:p>
        </p:txBody>
      </p:sp>
      <p:sp>
        <p:nvSpPr>
          <p:cNvPr id="3" name="Content Placeholder 2"/>
          <p:cNvSpPr>
            <a:spLocks noGrp="1"/>
          </p:cNvSpPr>
          <p:nvPr>
            <p:ph idx="1"/>
          </p:nvPr>
        </p:nvSpPr>
        <p:spPr/>
        <p:txBody>
          <a:bodyPr rtlCol="0">
            <a:noAutofit/>
          </a:bodyPr>
          <a:lstStyle/>
          <a:p>
            <a:pPr marL="336550" indent="-336550" eaLnBrk="1" fontAlgn="auto" hangingPunct="1">
              <a:lnSpc>
                <a:spcPct val="100000"/>
              </a:lnSpc>
              <a:spcBef>
                <a:spcPts val="0"/>
              </a:spcBef>
              <a:defRPr/>
            </a:pPr>
            <a:r>
              <a:rPr lang="en-US" dirty="0">
                <a:highlight>
                  <a:srgbClr val="FFFFFF"/>
                </a:highlight>
              </a:rPr>
              <a:t>Khydeeja Alam, Director of External and Legislative Affairs, California Volunteers, Office </a:t>
            </a:r>
            <a:r>
              <a:rPr lang="en-US">
                <a:highlight>
                  <a:srgbClr val="FFFFFF"/>
                </a:highlight>
              </a:rPr>
              <a:t>of the Governor</a:t>
            </a:r>
            <a:endParaRPr lang="en-US" sz="3200" dirty="0">
              <a:highlight>
                <a:srgbClr val="FFFFFF"/>
              </a:highlight>
            </a:endParaRPr>
          </a:p>
        </p:txBody>
      </p:sp>
      <p:sp>
        <p:nvSpPr>
          <p:cNvPr id="5" name="Slide Number Placeholder 4"/>
          <p:cNvSpPr>
            <a:spLocks noGrp="1"/>
          </p:cNvSpPr>
          <p:nvPr>
            <p:ph type="sldNum" sz="quarter" idx="12"/>
          </p:nvPr>
        </p:nvSpPr>
        <p:spPr/>
        <p:txBody>
          <a:bodyPr/>
          <a:lstStyle/>
          <a:p>
            <a:pPr>
              <a:defRPr/>
            </a:pPr>
            <a:fld id="{E6106088-5B32-40A5-96DB-3843A8E43BA7}" type="slidenum">
              <a:rPr lang="en-US"/>
              <a:pPr>
                <a:defRPr/>
              </a:pPr>
              <a:t>3</a:t>
            </a:fld>
            <a:endParaRPr lang="en-US"/>
          </a:p>
        </p:txBody>
      </p:sp>
    </p:spTree>
    <p:extLst>
      <p:ext uri="{BB962C8B-B14F-4D97-AF65-F5344CB8AC3E}">
        <p14:creationId xmlns:p14="http://schemas.microsoft.com/office/powerpoint/2010/main" val="42515436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altLang="en-US" b="1" dirty="0"/>
              <a:t>Overview of the Application Narrative</a:t>
            </a:r>
          </a:p>
        </p:txBody>
      </p:sp>
      <p:sp>
        <p:nvSpPr>
          <p:cNvPr id="3" name="Content Placeholder 2"/>
          <p:cNvSpPr>
            <a:spLocks noGrp="1"/>
          </p:cNvSpPr>
          <p:nvPr>
            <p:ph idx="1"/>
          </p:nvPr>
        </p:nvSpPr>
        <p:spPr/>
        <p:txBody>
          <a:bodyPr rtlCol="0">
            <a:noAutofit/>
          </a:bodyPr>
          <a:lstStyle/>
          <a:p>
            <a:pPr marL="336550" indent="-336550" eaLnBrk="1" fontAlgn="t" hangingPunct="1">
              <a:lnSpc>
                <a:spcPct val="100000"/>
              </a:lnSpc>
              <a:spcBef>
                <a:spcPts val="0"/>
              </a:spcBef>
              <a:defRPr/>
            </a:pPr>
            <a:r>
              <a:rPr lang="en-US" sz="3600" dirty="0"/>
              <a:t>The application narrative for the California Serves Grant Program contains the following sections:</a:t>
            </a:r>
          </a:p>
          <a:p>
            <a:pPr marL="793750" lvl="1" indent="-336550" eaLnBrk="1" fontAlgn="t" hangingPunct="1">
              <a:spcBef>
                <a:spcPts val="0"/>
              </a:spcBef>
              <a:defRPr/>
            </a:pPr>
            <a:r>
              <a:rPr lang="en-US" dirty="0"/>
              <a:t>Executive Summary</a:t>
            </a:r>
            <a:endParaRPr lang="en-US" dirty="0">
              <a:cs typeface="Arial"/>
            </a:endParaRPr>
          </a:p>
          <a:p>
            <a:pPr marL="793750" lvl="1" indent="-336550" eaLnBrk="1" fontAlgn="t" hangingPunct="1">
              <a:spcBef>
                <a:spcPts val="0"/>
              </a:spcBef>
              <a:defRPr/>
            </a:pPr>
            <a:r>
              <a:rPr lang="en-US" dirty="0"/>
              <a:t>Theory of Action</a:t>
            </a:r>
            <a:endParaRPr lang="en-US" dirty="0">
              <a:cs typeface="Arial" panose="020B0604020202020204"/>
            </a:endParaRPr>
          </a:p>
          <a:p>
            <a:pPr marL="793750" lvl="1" indent="-336550" eaLnBrk="1" fontAlgn="t" hangingPunct="1">
              <a:spcBef>
                <a:spcPts val="0"/>
              </a:spcBef>
              <a:defRPr/>
            </a:pPr>
            <a:r>
              <a:rPr lang="en-US" dirty="0"/>
              <a:t>Demonstrated Need</a:t>
            </a:r>
            <a:endParaRPr lang="en-US" dirty="0">
              <a:cs typeface="Arial"/>
            </a:endParaRPr>
          </a:p>
          <a:p>
            <a:pPr marL="793750" lvl="1" indent="-336550" eaLnBrk="1" fontAlgn="t" hangingPunct="1">
              <a:spcBef>
                <a:spcPts val="0"/>
              </a:spcBef>
              <a:defRPr/>
            </a:pPr>
            <a:r>
              <a:rPr lang="en-US" dirty="0"/>
              <a:t>Proposed Activities</a:t>
            </a:r>
            <a:endParaRPr lang="en-US" dirty="0">
              <a:cs typeface="Arial" panose="020B0604020202020204"/>
            </a:endParaRPr>
          </a:p>
          <a:p>
            <a:pPr marL="793750" lvl="1" indent="-336550" eaLnBrk="1" fontAlgn="t" hangingPunct="1">
              <a:spcBef>
                <a:spcPts val="0"/>
              </a:spcBef>
              <a:defRPr/>
            </a:pPr>
            <a:r>
              <a:rPr lang="en-US" dirty="0">
                <a:ea typeface="+mn-lt"/>
                <a:cs typeface="+mn-lt"/>
              </a:rPr>
              <a:t>Proposed Metrics</a:t>
            </a:r>
            <a:endParaRPr lang="en-US" dirty="0">
              <a:cs typeface="Arial" panose="020B0604020202020204"/>
            </a:endParaRPr>
          </a:p>
        </p:txBody>
      </p:sp>
      <p:sp>
        <p:nvSpPr>
          <p:cNvPr id="5" name="Slide Number Placeholder 4"/>
          <p:cNvSpPr>
            <a:spLocks noGrp="1"/>
          </p:cNvSpPr>
          <p:nvPr>
            <p:ph type="sldNum" sz="quarter" idx="12"/>
          </p:nvPr>
        </p:nvSpPr>
        <p:spPr/>
        <p:txBody>
          <a:bodyPr/>
          <a:lstStyle/>
          <a:p>
            <a:pPr>
              <a:defRPr/>
            </a:pPr>
            <a:fld id="{07A190E8-83D9-4B5E-A73A-935937F1ADA8}" type="slidenum">
              <a:rPr lang="en-US"/>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dirty="0"/>
              <a:t>Executive Summary (1)</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u="none" strike="noStrike" dirty="0">
                <a:effectLst/>
                <a:latin typeface="Arial" panose="020B0604020202020204" pitchFamily="34" charset="0"/>
                <a:ea typeface="Cambria" panose="02040503050406030204" pitchFamily="18" charset="0"/>
              </a:rPr>
              <a:t>Provide an executive summary statement, containing the following:</a:t>
            </a:r>
          </a:p>
          <a:p>
            <a:pPr lvl="1">
              <a:spcBef>
                <a:spcPts val="0"/>
              </a:spcBef>
            </a:pPr>
            <a:r>
              <a:rPr lang="en-US" dirty="0">
                <a:effectLst/>
                <a:latin typeface="Arial" panose="020B0604020202020204" pitchFamily="34" charset="0"/>
                <a:ea typeface="Arial" panose="020B0604020202020204" pitchFamily="34" charset="0"/>
              </a:rPr>
              <a:t>The current status of the SSCE in the applicant LEA</a:t>
            </a:r>
          </a:p>
          <a:p>
            <a:pPr lvl="1">
              <a:spcBef>
                <a:spcPts val="0"/>
              </a:spcBef>
            </a:pPr>
            <a:r>
              <a:rPr lang="en-US" dirty="0">
                <a:effectLst/>
                <a:latin typeface="Arial" panose="020B0604020202020204" pitchFamily="34" charset="0"/>
                <a:ea typeface="Arial" panose="020B0604020202020204" pitchFamily="34" charset="0"/>
              </a:rPr>
              <a:t>A summary of the theory of action (applicants will expand on this in the next section) which addresses how the LEA will promote </a:t>
            </a:r>
            <a:r>
              <a:rPr lang="en-US" dirty="0">
                <a:effectLst/>
                <a:latin typeface="Arial" panose="020B0604020202020204" pitchFamily="34" charset="0"/>
                <a:ea typeface="Times New Roman" panose="02020603050405020304" pitchFamily="18" charset="0"/>
              </a:rPr>
              <a:t>access to effective service learning for students in grade twelve, with the goal of expanding access for high school graduates in obtaining a </a:t>
            </a:r>
            <a:r>
              <a:rPr lang="en-US" dirty="0">
                <a:effectLst/>
                <a:latin typeface="Arial" panose="020B0604020202020204" pitchFamily="34" charset="0"/>
                <a:ea typeface="Arial" panose="020B0604020202020204" pitchFamily="34" charset="0"/>
              </a:rPr>
              <a:t>SSCE</a:t>
            </a:r>
            <a:r>
              <a:rPr lang="en-US" dirty="0">
                <a:effectLst/>
                <a:latin typeface="Arial" panose="020B0604020202020204" pitchFamily="34" charset="0"/>
                <a:ea typeface="Times New Roman" panose="02020603050405020304" pitchFamily="18" charset="0"/>
              </a:rPr>
              <a:t> through service learning</a:t>
            </a:r>
            <a:endParaRPr lang="en-US" dirty="0">
              <a:ea typeface="Times New Roman" panose="02020603050405020304" pitchFamily="18" charset="0"/>
            </a:endParaRP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31</a:t>
            </a:fld>
            <a:endParaRPr lang="en-US"/>
          </a:p>
        </p:txBody>
      </p:sp>
    </p:spTree>
    <p:extLst>
      <p:ext uri="{BB962C8B-B14F-4D97-AF65-F5344CB8AC3E}">
        <p14:creationId xmlns:p14="http://schemas.microsoft.com/office/powerpoint/2010/main" val="14576510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dirty="0"/>
              <a:t>Executive Summary (2)</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lvl="1">
              <a:spcBef>
                <a:spcPts val="0"/>
              </a:spcBef>
            </a:pPr>
            <a:r>
              <a:rPr lang="en-US" sz="3200" dirty="0">
                <a:effectLst/>
                <a:latin typeface="Arial" panose="020B0604020202020204" pitchFamily="34" charset="0"/>
                <a:ea typeface="Arial" panose="020B0604020202020204" pitchFamily="34" charset="0"/>
              </a:rPr>
              <a:t>An approximate number of educators and students to be affected by this work</a:t>
            </a:r>
          </a:p>
          <a:p>
            <a:pPr lvl="1">
              <a:spcBef>
                <a:spcPts val="0"/>
              </a:spcBef>
            </a:pPr>
            <a:r>
              <a:rPr lang="en-US" sz="3200" dirty="0">
                <a:effectLst/>
                <a:latin typeface="Arial" panose="020B0604020202020204" pitchFamily="34" charset="0"/>
                <a:ea typeface="Arial" panose="020B0604020202020204" pitchFamily="34" charset="0"/>
              </a:rPr>
              <a:t>How the LEA plans to use these funds to promote </a:t>
            </a:r>
            <a:r>
              <a:rPr lang="en-US" sz="3200" dirty="0">
                <a:effectLst/>
                <a:latin typeface="Arial" panose="020B0604020202020204" pitchFamily="34" charset="0"/>
                <a:ea typeface="Times New Roman" panose="02020603050405020304" pitchFamily="18" charset="0"/>
              </a:rPr>
              <a:t>access to effective service learning for students in grade twelve, with the goal of expanding access for high school graduates in obtaining a </a:t>
            </a:r>
            <a:r>
              <a:rPr lang="en-US" sz="3200" dirty="0">
                <a:effectLst/>
                <a:latin typeface="Arial" panose="020B0604020202020204" pitchFamily="34" charset="0"/>
                <a:ea typeface="Arial" panose="020B0604020202020204" pitchFamily="34" charset="0"/>
              </a:rPr>
              <a:t>SSCE</a:t>
            </a:r>
            <a:r>
              <a:rPr lang="en-US" sz="3200" dirty="0">
                <a:effectLst/>
                <a:latin typeface="Arial" panose="020B0604020202020204" pitchFamily="34" charset="0"/>
                <a:ea typeface="Times New Roman" panose="02020603050405020304" pitchFamily="18" charset="0"/>
              </a:rPr>
              <a:t> through service learning</a:t>
            </a:r>
            <a:endParaRPr lang="en-US" sz="3200" dirty="0">
              <a:effectLst/>
              <a:latin typeface="Arial" panose="020B0604020202020204" pitchFamily="34" charset="0"/>
              <a:ea typeface="Arial" panose="020B0604020202020204" pitchFamily="34" charset="0"/>
            </a:endParaRP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32</a:t>
            </a:fld>
            <a:endParaRPr lang="en-US"/>
          </a:p>
        </p:txBody>
      </p:sp>
    </p:spTree>
    <p:extLst>
      <p:ext uri="{BB962C8B-B14F-4D97-AF65-F5344CB8AC3E}">
        <p14:creationId xmlns:p14="http://schemas.microsoft.com/office/powerpoint/2010/main" val="36969620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dirty="0"/>
              <a:t>Theory of Action (1)</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sz="2400" dirty="0">
                <a:effectLst/>
                <a:latin typeface="Arial" panose="020B0604020202020204" pitchFamily="34" charset="0"/>
                <a:ea typeface="Arial" panose="020B0604020202020204" pitchFamily="34" charset="0"/>
              </a:rPr>
              <a:t>Articulate a theory of action which will support the goals of the grant to promote access to effective service learning for students in grade twelve, with the goal of expanding access for high school graduates in obtaining a SSCE through service learning. </a:t>
            </a:r>
          </a:p>
          <a:p>
            <a:pPr>
              <a:spcBef>
                <a:spcPts val="0"/>
              </a:spcBef>
            </a:pPr>
            <a:r>
              <a:rPr lang="en-US" sz="2400" dirty="0">
                <a:effectLst/>
                <a:latin typeface="Arial" panose="020B0604020202020204" pitchFamily="34" charset="0"/>
                <a:ea typeface="Arial" panose="020B0604020202020204" pitchFamily="34" charset="0"/>
              </a:rPr>
              <a:t>The U.S. Department of Education defines a theory of action as: </a:t>
            </a:r>
          </a:p>
          <a:p>
            <a:pPr marL="465138" marR="457200" indent="0">
              <a:spcBef>
                <a:spcPts val="0"/>
              </a:spcBef>
              <a:buNone/>
            </a:pPr>
            <a:r>
              <a:rPr lang="en-US" sz="2400" i="1" dirty="0">
                <a:effectLst/>
                <a:latin typeface="Arial" panose="020B0604020202020204" pitchFamily="34" charset="0"/>
                <a:ea typeface="Arial" panose="020B0604020202020204" pitchFamily="34" charset="0"/>
              </a:rPr>
              <a:t>…a well-specified conceptual framework that identifies key components of the proposed process, product, strategy, or practice (i.e., the active “ingredients” that are hypothesized to be critical to achieving the relevant outcomes) and describes the relationships among the key components and outcomes, theoretically and operationally.</a:t>
            </a: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33</a:t>
            </a:fld>
            <a:endParaRPr lang="en-US"/>
          </a:p>
        </p:txBody>
      </p:sp>
    </p:spTree>
    <p:extLst>
      <p:ext uri="{BB962C8B-B14F-4D97-AF65-F5344CB8AC3E}">
        <p14:creationId xmlns:p14="http://schemas.microsoft.com/office/powerpoint/2010/main" val="6470695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dirty="0"/>
              <a:t>Theory of Action (2)</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dirty="0">
                <a:solidFill>
                  <a:srgbClr val="000000"/>
                </a:solidFill>
                <a:effectLst/>
                <a:latin typeface="Arial" panose="020B0604020202020204" pitchFamily="34" charset="0"/>
                <a:ea typeface="Times New Roman" panose="02020603050405020304" pitchFamily="18" charset="0"/>
              </a:rPr>
              <a:t>Include the following in the response: </a:t>
            </a:r>
            <a:endParaRPr lang="en-US" dirty="0">
              <a:ea typeface="Times New Roman" panose="02020603050405020304" pitchFamily="18" charset="0"/>
            </a:endParaRPr>
          </a:p>
          <a:p>
            <a:pPr lvl="1">
              <a:spcBef>
                <a:spcPts val="0"/>
              </a:spcBef>
            </a:pPr>
            <a:r>
              <a:rPr lang="en-US" dirty="0">
                <a:solidFill>
                  <a:srgbClr val="000000"/>
                </a:solidFill>
                <a:effectLst/>
                <a:latin typeface="Arial" panose="020B0604020202020204" pitchFamily="34" charset="0"/>
                <a:ea typeface="Times New Roman" panose="02020603050405020304" pitchFamily="18" charset="0"/>
              </a:rPr>
              <a:t>What are the LEA’s specific goals based on the needs of the LEA and any problems identified to be addressed?</a:t>
            </a:r>
            <a:endParaRPr lang="en-US" dirty="0">
              <a:ea typeface="Times New Roman" panose="02020603050405020304" pitchFamily="18" charset="0"/>
            </a:endParaRPr>
          </a:p>
          <a:p>
            <a:pPr lvl="1">
              <a:spcBef>
                <a:spcPts val="0"/>
              </a:spcBef>
            </a:pPr>
            <a:r>
              <a:rPr lang="en-US" dirty="0">
                <a:solidFill>
                  <a:srgbClr val="000000"/>
                </a:solidFill>
                <a:effectLst/>
                <a:latin typeface="Arial" panose="020B0604020202020204" pitchFamily="34" charset="0"/>
                <a:ea typeface="Times New Roman" panose="02020603050405020304" pitchFamily="18" charset="0"/>
              </a:rPr>
              <a:t>How will the LEA identify participants for the activities of this grant? </a:t>
            </a:r>
            <a:endParaRPr lang="en-US" dirty="0">
              <a:ea typeface="Times New Roman" panose="02020603050405020304" pitchFamily="18" charset="0"/>
            </a:endParaRPr>
          </a:p>
          <a:p>
            <a:pPr lvl="1">
              <a:spcBef>
                <a:spcPts val="0"/>
              </a:spcBef>
            </a:pPr>
            <a:r>
              <a:rPr lang="en-US" dirty="0">
                <a:solidFill>
                  <a:srgbClr val="000000"/>
                </a:solidFill>
                <a:effectLst/>
                <a:latin typeface="Arial" panose="020B0604020202020204" pitchFamily="34" charset="0"/>
                <a:ea typeface="Times New Roman" panose="02020603050405020304" pitchFamily="18" charset="0"/>
              </a:rPr>
              <a:t>How will the LEA ensure active participation? </a:t>
            </a:r>
            <a:endParaRPr lang="en-US" dirty="0">
              <a:ea typeface="Times New Roman" panose="02020603050405020304" pitchFamily="18" charset="0"/>
            </a:endParaRPr>
          </a:p>
          <a:p>
            <a:pPr lvl="1">
              <a:spcBef>
                <a:spcPts val="0"/>
              </a:spcBef>
            </a:pPr>
            <a:r>
              <a:rPr lang="en-US" dirty="0">
                <a:solidFill>
                  <a:srgbClr val="000000"/>
                </a:solidFill>
                <a:effectLst/>
                <a:latin typeface="Arial" panose="020B0604020202020204" pitchFamily="34" charset="0"/>
                <a:ea typeface="Times New Roman" panose="02020603050405020304" pitchFamily="18" charset="0"/>
              </a:rPr>
              <a:t>What are the outcomes expected by the LEA as a result of the grant activities?</a:t>
            </a:r>
            <a:endParaRPr lang="en-US" dirty="0">
              <a:solidFill>
                <a:srgbClr val="000000"/>
              </a:solidFill>
              <a:ea typeface="Times New Roman" panose="02020603050405020304" pitchFamily="18" charset="0"/>
            </a:endParaRP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34</a:t>
            </a:fld>
            <a:endParaRPr lang="en-US"/>
          </a:p>
        </p:txBody>
      </p:sp>
    </p:spTree>
    <p:extLst>
      <p:ext uri="{BB962C8B-B14F-4D97-AF65-F5344CB8AC3E}">
        <p14:creationId xmlns:p14="http://schemas.microsoft.com/office/powerpoint/2010/main" val="24282255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dirty="0"/>
              <a:t>Demonstrated Need (1)</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u="none" strike="noStrike" dirty="0">
                <a:effectLst/>
                <a:latin typeface="Arial" panose="020B0604020202020204" pitchFamily="34" charset="0"/>
                <a:ea typeface="Arial" panose="020B0604020202020204" pitchFamily="34" charset="0"/>
              </a:rPr>
              <a:t>Service Learning Climate:</a:t>
            </a:r>
          </a:p>
          <a:p>
            <a:pPr lvl="1">
              <a:spcBef>
                <a:spcPts val="0"/>
              </a:spcBef>
            </a:pPr>
            <a:r>
              <a:rPr lang="en-US" dirty="0">
                <a:solidFill>
                  <a:srgbClr val="000000"/>
                </a:solidFill>
                <a:effectLst/>
                <a:latin typeface="Arial" panose="020B0604020202020204" pitchFamily="34" charset="0"/>
                <a:ea typeface="Arial" panose="020B0604020202020204" pitchFamily="34" charset="0"/>
              </a:rPr>
              <a:t>Describe the general climate within your LEA as it pertains to civic engagement, service learning, and the SSCE for the past 12–24 months, including describing student population subgroups that have been involved in these opportunities and the nature of their involvement.</a:t>
            </a:r>
            <a:endParaRPr lang="en-US" dirty="0">
              <a:effectLst/>
              <a:latin typeface="Arial" panose="020B0604020202020204" pitchFamily="34" charset="0"/>
              <a:ea typeface="Arial" panose="020B0604020202020204" pitchFamily="34" charset="0"/>
            </a:endParaRP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35</a:t>
            </a:fld>
            <a:endParaRPr lang="en-US"/>
          </a:p>
        </p:txBody>
      </p:sp>
    </p:spTree>
    <p:extLst>
      <p:ext uri="{BB962C8B-B14F-4D97-AF65-F5344CB8AC3E}">
        <p14:creationId xmlns:p14="http://schemas.microsoft.com/office/powerpoint/2010/main" val="39060525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dirty="0"/>
              <a:t>Demonstrated Need (2)</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u="none" strike="noStrike" dirty="0">
                <a:solidFill>
                  <a:srgbClr val="000000"/>
                </a:solidFill>
                <a:effectLst/>
                <a:latin typeface="Arial" panose="020B0604020202020204" pitchFamily="34" charset="0"/>
                <a:ea typeface="Arial" panose="020B0604020202020204" pitchFamily="34" charset="0"/>
              </a:rPr>
              <a:t>Equitable Access</a:t>
            </a:r>
            <a:r>
              <a:rPr lang="en-US" dirty="0">
                <a:ea typeface="Arial" panose="020B0604020202020204" pitchFamily="34" charset="0"/>
              </a:rPr>
              <a:t>: </a:t>
            </a:r>
          </a:p>
          <a:p>
            <a:pPr lvl="1">
              <a:spcBef>
                <a:spcPts val="0"/>
              </a:spcBef>
            </a:pPr>
            <a:r>
              <a:rPr lang="en-US" dirty="0">
                <a:solidFill>
                  <a:srgbClr val="000000"/>
                </a:solidFill>
                <a:effectLst/>
                <a:latin typeface="Arial" panose="020B0604020202020204" pitchFamily="34" charset="0"/>
                <a:ea typeface="Arial" panose="020B0604020202020204" pitchFamily="34" charset="0"/>
              </a:rPr>
              <a:t>Who are the students that would benefit most from achieving the SSCE through service learning? </a:t>
            </a:r>
          </a:p>
          <a:p>
            <a:pPr lvl="1">
              <a:spcBef>
                <a:spcPts val="0"/>
              </a:spcBef>
            </a:pPr>
            <a:r>
              <a:rPr lang="en-US" dirty="0">
                <a:solidFill>
                  <a:srgbClr val="000000"/>
                </a:solidFill>
                <a:effectLst/>
                <a:latin typeface="Arial" panose="020B0604020202020204" pitchFamily="34" charset="0"/>
                <a:ea typeface="Arial" panose="020B0604020202020204" pitchFamily="34" charset="0"/>
              </a:rPr>
              <a:t>What do you know about their academic, social, and civic experiences? </a:t>
            </a:r>
          </a:p>
          <a:p>
            <a:pPr lvl="1">
              <a:spcBef>
                <a:spcPts val="0"/>
              </a:spcBef>
            </a:pPr>
            <a:r>
              <a:rPr lang="en-US" dirty="0">
                <a:solidFill>
                  <a:srgbClr val="000000"/>
                </a:solidFill>
                <a:effectLst/>
                <a:latin typeface="Arial" panose="020B0604020202020204" pitchFamily="34" charset="0"/>
                <a:ea typeface="Arial" panose="020B0604020202020204" pitchFamily="34" charset="0"/>
              </a:rPr>
              <a:t>In what ways would a service learning program help promote civic engagement and learning, including equitable access to the SSCE?</a:t>
            </a:r>
            <a:endParaRPr lang="en-US" dirty="0">
              <a:effectLst/>
              <a:latin typeface="Arial" panose="020B0604020202020204" pitchFamily="34" charset="0"/>
              <a:ea typeface="Arial" panose="020B0604020202020204" pitchFamily="34" charset="0"/>
            </a:endParaRP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36</a:t>
            </a:fld>
            <a:endParaRPr lang="en-US"/>
          </a:p>
        </p:txBody>
      </p:sp>
    </p:spTree>
    <p:extLst>
      <p:ext uri="{BB962C8B-B14F-4D97-AF65-F5344CB8AC3E}">
        <p14:creationId xmlns:p14="http://schemas.microsoft.com/office/powerpoint/2010/main" val="31390280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dirty="0"/>
              <a:t>Demonstrated Need (3)</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sz="2800" u="none" strike="noStrike" dirty="0">
                <a:effectLst/>
                <a:latin typeface="Arial" panose="020B0604020202020204" pitchFamily="34" charset="0"/>
                <a:ea typeface="Arial" panose="020B0604020202020204" pitchFamily="34" charset="0"/>
              </a:rPr>
              <a:t>Past and Ongoing Service Learning Efforts: </a:t>
            </a:r>
          </a:p>
          <a:p>
            <a:pPr lvl="1">
              <a:spcBef>
                <a:spcPts val="0"/>
              </a:spcBef>
            </a:pPr>
            <a:r>
              <a:rPr lang="en-US" sz="2400" dirty="0">
                <a:effectLst/>
                <a:latin typeface="Arial" panose="020B0604020202020204" pitchFamily="34" charset="0"/>
                <a:ea typeface="Arial" panose="020B0604020202020204" pitchFamily="34" charset="0"/>
              </a:rPr>
              <a:t>Describe past and/or ongoing opportunities that exist for students to engage in service learning and civic engagement, including working towards a SSCE.</a:t>
            </a:r>
          </a:p>
          <a:p>
            <a:pPr lvl="1">
              <a:spcBef>
                <a:spcPts val="0"/>
              </a:spcBef>
            </a:pPr>
            <a:r>
              <a:rPr lang="en-US" sz="2400" dirty="0">
                <a:effectLst/>
                <a:latin typeface="Arial" panose="020B0604020202020204" pitchFamily="34" charset="0"/>
                <a:ea typeface="Arial" panose="020B0604020202020204" pitchFamily="34" charset="0"/>
              </a:rPr>
              <a:t>If the LEA currently offers the SSCE, please describe relevant local programming to offer the SSCE through service learning.</a:t>
            </a:r>
          </a:p>
          <a:p>
            <a:pPr lvl="1">
              <a:spcBef>
                <a:spcPts val="0"/>
              </a:spcBef>
            </a:pPr>
            <a:r>
              <a:rPr lang="en-US" sz="2400" dirty="0">
                <a:effectLst/>
                <a:latin typeface="Arial" panose="020B0604020202020204" pitchFamily="34" charset="0"/>
                <a:ea typeface="Arial" panose="020B0604020202020204" pitchFamily="34" charset="0"/>
              </a:rPr>
              <a:t>If the LEA does not yet offer the SSCE, please describe service learning and civic engagement opportunities available to students that will form the basis of a local SSCE program. </a:t>
            </a: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37</a:t>
            </a:fld>
            <a:endParaRPr lang="en-US"/>
          </a:p>
        </p:txBody>
      </p:sp>
    </p:spTree>
    <p:extLst>
      <p:ext uri="{BB962C8B-B14F-4D97-AF65-F5344CB8AC3E}">
        <p14:creationId xmlns:p14="http://schemas.microsoft.com/office/powerpoint/2010/main" val="30323374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dirty="0"/>
              <a:t>Proposed Activities (1)</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sz="2800" dirty="0">
                <a:effectLst/>
                <a:latin typeface="Arial" panose="020B0604020202020204" pitchFamily="34" charset="0"/>
                <a:ea typeface="Arial" panose="020B0604020202020204" pitchFamily="34" charset="0"/>
              </a:rPr>
              <a:t>Summary of Proposed Activities: </a:t>
            </a:r>
          </a:p>
          <a:p>
            <a:pPr lvl="1">
              <a:spcBef>
                <a:spcPts val="0"/>
              </a:spcBef>
            </a:pPr>
            <a:r>
              <a:rPr lang="en-US" sz="2400" dirty="0">
                <a:effectLst/>
                <a:latin typeface="Arial" panose="020B0604020202020204" pitchFamily="34" charset="0"/>
                <a:ea typeface="Arial" panose="020B0604020202020204" pitchFamily="34" charset="0"/>
              </a:rPr>
              <a:t>Articulate the LEA’s proposed activities regarding how they will address the goals of the California Serves Grant Program. </a:t>
            </a:r>
          </a:p>
          <a:p>
            <a:pPr lvl="1">
              <a:spcBef>
                <a:spcPts val="0"/>
              </a:spcBef>
            </a:pPr>
            <a:r>
              <a:rPr lang="en-US" sz="2400" dirty="0">
                <a:effectLst/>
                <a:latin typeface="Arial" panose="020B0604020202020204" pitchFamily="34" charset="0"/>
                <a:ea typeface="Arial" panose="020B0604020202020204" pitchFamily="34" charset="0"/>
              </a:rPr>
              <a:t>Explain how funds will be used for eligible training, resources, and other activities to promote access to effective service learning for students in grade twelve, with the goal of expanding access for graduates in obtaining a SSCE through service learning. </a:t>
            </a:r>
          </a:p>
          <a:p>
            <a:pPr lvl="1">
              <a:spcBef>
                <a:spcPts val="0"/>
              </a:spcBef>
            </a:pPr>
            <a:r>
              <a:rPr lang="en-US" sz="2400" dirty="0">
                <a:effectLst/>
                <a:latin typeface="Arial" panose="020B0604020202020204" pitchFamily="34" charset="0"/>
                <a:ea typeface="Arial" panose="020B0604020202020204" pitchFamily="34" charset="0"/>
              </a:rPr>
              <a:t>Proposed activities should reflect an understanding and integration of the five statewide SSCE criteria, and the definition of service learning as outlined in </a:t>
            </a:r>
            <a:r>
              <a:rPr lang="en-US" sz="2400" i="1" dirty="0">
                <a:effectLst/>
                <a:latin typeface="Arial" panose="020B0604020202020204" pitchFamily="34" charset="0"/>
                <a:ea typeface="Arial" panose="020B0604020202020204" pitchFamily="34" charset="0"/>
              </a:rPr>
              <a:t>EC </a:t>
            </a:r>
            <a:r>
              <a:rPr lang="en-US" sz="2400" dirty="0">
                <a:effectLst/>
                <a:latin typeface="Arial" panose="020B0604020202020204" pitchFamily="34" charset="0"/>
                <a:ea typeface="Arial" panose="020B0604020202020204" pitchFamily="34" charset="0"/>
              </a:rPr>
              <a:t>Section 51475(d)(4).</a:t>
            </a: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38</a:t>
            </a:fld>
            <a:endParaRPr lang="en-US"/>
          </a:p>
        </p:txBody>
      </p:sp>
    </p:spTree>
    <p:extLst>
      <p:ext uri="{BB962C8B-B14F-4D97-AF65-F5344CB8AC3E}">
        <p14:creationId xmlns:p14="http://schemas.microsoft.com/office/powerpoint/2010/main" val="38062662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dirty="0"/>
              <a:t>Proposed Activities (2)</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dirty="0">
                <a:effectLst/>
                <a:latin typeface="Arial" panose="020B0604020202020204" pitchFamily="34" charset="0"/>
                <a:ea typeface="Arial" panose="020B0604020202020204" pitchFamily="34" charset="0"/>
              </a:rPr>
              <a:t>Current Research: </a:t>
            </a:r>
          </a:p>
          <a:p>
            <a:pPr lvl="1">
              <a:spcBef>
                <a:spcPts val="0"/>
              </a:spcBef>
            </a:pPr>
            <a:r>
              <a:rPr lang="en-US" dirty="0">
                <a:effectLst/>
                <a:latin typeface="Arial" panose="020B0604020202020204" pitchFamily="34" charset="0"/>
                <a:ea typeface="Arial" panose="020B0604020202020204" pitchFamily="34" charset="0"/>
              </a:rPr>
              <a:t>Describe how the applicant will leverage current research and work related to service learning and student civic engagement. </a:t>
            </a:r>
          </a:p>
          <a:p>
            <a:pPr lvl="1">
              <a:spcBef>
                <a:spcPts val="0"/>
              </a:spcBef>
            </a:pPr>
            <a:r>
              <a:rPr lang="en-US" dirty="0">
                <a:effectLst/>
                <a:latin typeface="Arial" panose="020B0604020202020204" pitchFamily="34" charset="0"/>
                <a:ea typeface="Arial" panose="020B0604020202020204" pitchFamily="34" charset="0"/>
              </a:rPr>
              <a:t>If the LEA proposes to implement Professional Development (PD) and/or curriculum, detail which evidence-based strategies will be utilized. </a:t>
            </a: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39</a:t>
            </a:fld>
            <a:endParaRPr lang="en-US"/>
          </a:p>
        </p:txBody>
      </p:sp>
    </p:spTree>
    <p:extLst>
      <p:ext uri="{BB962C8B-B14F-4D97-AF65-F5344CB8AC3E}">
        <p14:creationId xmlns:p14="http://schemas.microsoft.com/office/powerpoint/2010/main" val="2871727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sz="4000" b="1" dirty="0"/>
              <a:t>Program Authority</a:t>
            </a:r>
          </a:p>
        </p:txBody>
      </p:sp>
      <p:sp>
        <p:nvSpPr>
          <p:cNvPr id="3" name="Content Placeholder 2"/>
          <p:cNvSpPr>
            <a:spLocks noGrp="1"/>
          </p:cNvSpPr>
          <p:nvPr>
            <p:ph idx="1"/>
          </p:nvPr>
        </p:nvSpPr>
        <p:spPr/>
        <p:txBody>
          <a:bodyPr rtlCol="0">
            <a:noAutofit/>
          </a:bodyPr>
          <a:lstStyle/>
          <a:p>
            <a:pPr eaLnBrk="1" fontAlgn="auto" hangingPunct="1">
              <a:lnSpc>
                <a:spcPct val="100000"/>
              </a:lnSpc>
              <a:spcBef>
                <a:spcPts val="0"/>
              </a:spcBef>
              <a:defRPr/>
            </a:pPr>
            <a:r>
              <a:rPr lang="en-US" sz="2800" dirty="0">
                <a:latin typeface="Arial"/>
                <a:cs typeface="Arial"/>
              </a:rPr>
              <a:t>The 2022 Education Omnibus Budget Trailer Bill (Assembly Bill 181, Section 71) added California </a:t>
            </a:r>
            <a:r>
              <a:rPr lang="en-US" sz="2800" i="1" dirty="0">
                <a:latin typeface="Arial"/>
                <a:cs typeface="Arial"/>
              </a:rPr>
              <a:t>Education Code [EC] </a:t>
            </a:r>
            <a:r>
              <a:rPr lang="en-US" sz="2800" dirty="0">
                <a:latin typeface="Arial"/>
                <a:cs typeface="Arial"/>
              </a:rPr>
              <a:t>Section 51475, which establishes the California Serves Program, administered by the CDE in collaboration with California Volunteers.</a:t>
            </a:r>
          </a:p>
          <a:p>
            <a:pPr eaLnBrk="1" fontAlgn="auto" hangingPunct="1">
              <a:lnSpc>
                <a:spcPct val="100000"/>
              </a:lnSpc>
              <a:spcBef>
                <a:spcPts val="0"/>
              </a:spcBef>
              <a:defRPr/>
            </a:pPr>
            <a:r>
              <a:rPr lang="en-US" sz="2800" b="0" i="0" dirty="0">
                <a:solidFill>
                  <a:srgbClr val="000000"/>
                </a:solidFill>
                <a:effectLst/>
                <a:latin typeface="Helvetica Neue"/>
              </a:rPr>
              <a:t>The California Serves Program will promote access to effective service learning for students in grade twelve, with the goal of </a:t>
            </a:r>
            <a:r>
              <a:rPr lang="en-US" sz="2800" b="0" i="0" dirty="0">
                <a:effectLst/>
                <a:latin typeface="Helvetica Neue"/>
              </a:rPr>
              <a:t>expanding access for high school graduates in obtaining a State Seal of Civic Engagement (SSCE) through service learning.</a:t>
            </a:r>
            <a:endParaRPr lang="en-US" sz="2800" dirty="0">
              <a:latin typeface="Arial"/>
              <a:cs typeface="Arial"/>
            </a:endParaRPr>
          </a:p>
        </p:txBody>
      </p:sp>
      <p:sp>
        <p:nvSpPr>
          <p:cNvPr id="5" name="Slide Number Placeholder 4"/>
          <p:cNvSpPr>
            <a:spLocks noGrp="1"/>
          </p:cNvSpPr>
          <p:nvPr>
            <p:ph type="sldNum" sz="quarter" idx="12"/>
          </p:nvPr>
        </p:nvSpPr>
        <p:spPr/>
        <p:txBody>
          <a:bodyPr/>
          <a:lstStyle/>
          <a:p>
            <a:pPr>
              <a:defRPr/>
            </a:pPr>
            <a:fld id="{90221DC6-0BFC-4CCC-891B-469659E9825B}" type="slidenum">
              <a:rPr lang="en-US"/>
              <a:pPr>
                <a:defRPr/>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dirty="0"/>
              <a:t>Proposed Activities (3)</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dirty="0">
                <a:effectLst/>
                <a:latin typeface="Arial" panose="020B0604020202020204" pitchFamily="34" charset="0"/>
                <a:ea typeface="Arial" panose="020B0604020202020204" pitchFamily="34" charset="0"/>
              </a:rPr>
              <a:t>Timeline: </a:t>
            </a:r>
          </a:p>
          <a:p>
            <a:pPr lvl="1">
              <a:spcBef>
                <a:spcPts val="0"/>
              </a:spcBef>
            </a:pPr>
            <a:r>
              <a:rPr lang="en-US" dirty="0">
                <a:effectLst/>
                <a:latin typeface="Arial" panose="020B0604020202020204" pitchFamily="34" charset="0"/>
                <a:ea typeface="Arial" panose="020B0604020202020204" pitchFamily="34" charset="0"/>
              </a:rPr>
              <a:t>Provide a timeline (as an attachment) that</a:t>
            </a:r>
            <a:r>
              <a:rPr lang="en-US" dirty="0">
                <a:solidFill>
                  <a:srgbClr val="000000"/>
                </a:solidFill>
                <a:effectLst/>
                <a:latin typeface="Arial" panose="020B0604020202020204" pitchFamily="34" charset="0"/>
                <a:ea typeface="Arial" panose="020B0604020202020204" pitchFamily="34" charset="0"/>
              </a:rPr>
              <a:t> thoroughly and convincingly</a:t>
            </a:r>
            <a:r>
              <a:rPr lang="en-US" dirty="0">
                <a:effectLst/>
                <a:latin typeface="Arial" panose="020B0604020202020204" pitchFamily="34" charset="0"/>
                <a:ea typeface="Arial" panose="020B0604020202020204" pitchFamily="34" charset="0"/>
              </a:rPr>
              <a:t> illustrates the sequence of events and activities of the project that includes the person or organization responsible for each activity, the expected goal of the activity, and how the effectiveness of the activity will be measured.</a:t>
            </a: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40</a:t>
            </a:fld>
            <a:endParaRPr lang="en-US"/>
          </a:p>
        </p:txBody>
      </p:sp>
    </p:spTree>
    <p:extLst>
      <p:ext uri="{BB962C8B-B14F-4D97-AF65-F5344CB8AC3E}">
        <p14:creationId xmlns:p14="http://schemas.microsoft.com/office/powerpoint/2010/main" val="40477788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dirty="0"/>
              <a:t>Proposed Metrics (1)</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u="none" strike="noStrike" dirty="0">
                <a:effectLst/>
                <a:latin typeface="Arial" panose="020B0604020202020204" pitchFamily="34" charset="0"/>
                <a:ea typeface="Arial" panose="020B0604020202020204" pitchFamily="34" charset="0"/>
              </a:rPr>
              <a:t>Grant recipients will be required to report to the CDE all of the following information:</a:t>
            </a:r>
          </a:p>
          <a:p>
            <a:pPr lvl="1">
              <a:spcBef>
                <a:spcPts val="0"/>
              </a:spcBef>
            </a:pPr>
            <a:r>
              <a:rPr lang="en-US" dirty="0">
                <a:solidFill>
                  <a:srgbClr val="000000"/>
                </a:solidFill>
                <a:effectLst/>
                <a:latin typeface="Arial" panose="020B0604020202020204" pitchFamily="34" charset="0"/>
                <a:ea typeface="Arial" panose="020B0604020202020204" pitchFamily="34" charset="0"/>
              </a:rPr>
              <a:t>The number of participating pupils, schools</a:t>
            </a:r>
            <a:r>
              <a:rPr lang="en-US" dirty="0">
                <a:effectLst/>
                <a:latin typeface="Arial" panose="020B0604020202020204" pitchFamily="34" charset="0"/>
                <a:ea typeface="Arial" panose="020B0604020202020204" pitchFamily="34" charset="0"/>
              </a:rPr>
              <a:t> </a:t>
            </a:r>
          </a:p>
          <a:p>
            <a:pPr lvl="1">
              <a:spcBef>
                <a:spcPts val="0"/>
              </a:spcBef>
            </a:pPr>
            <a:r>
              <a:rPr lang="en-US" dirty="0">
                <a:solidFill>
                  <a:srgbClr val="000000"/>
                </a:solidFill>
                <a:effectLst/>
                <a:latin typeface="Arial" panose="020B0604020202020204" pitchFamily="34" charset="0"/>
                <a:ea typeface="Arial" panose="020B0604020202020204" pitchFamily="34" charset="0"/>
              </a:rPr>
              <a:t>The demographics of pupils engaged in service learning as a result of the grant</a:t>
            </a:r>
            <a:r>
              <a:rPr lang="en-US" dirty="0">
                <a:effectLst/>
                <a:latin typeface="Arial" panose="020B0604020202020204" pitchFamily="34" charset="0"/>
                <a:ea typeface="Arial" panose="020B0604020202020204" pitchFamily="34" charset="0"/>
              </a:rPr>
              <a:t> </a:t>
            </a:r>
          </a:p>
          <a:p>
            <a:pPr lvl="1">
              <a:spcBef>
                <a:spcPts val="0"/>
              </a:spcBef>
            </a:pPr>
            <a:r>
              <a:rPr lang="en-US" dirty="0">
                <a:solidFill>
                  <a:srgbClr val="000000"/>
                </a:solidFill>
                <a:effectLst/>
                <a:latin typeface="Arial" panose="020B0604020202020204" pitchFamily="34" charset="0"/>
                <a:ea typeface="Arial" panose="020B0604020202020204" pitchFamily="34" charset="0"/>
              </a:rPr>
              <a:t>The impact of the service performed by pupils and school staff as a result of the grant</a:t>
            </a:r>
            <a:endParaRPr lang="en-US" dirty="0">
              <a:solidFill>
                <a:srgbClr val="000000"/>
              </a:solidFill>
              <a:ea typeface="Arial" panose="020B0604020202020204" pitchFamily="34" charset="0"/>
            </a:endParaRP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41</a:t>
            </a:fld>
            <a:endParaRPr lang="en-US"/>
          </a:p>
        </p:txBody>
      </p:sp>
    </p:spTree>
    <p:extLst>
      <p:ext uri="{BB962C8B-B14F-4D97-AF65-F5344CB8AC3E}">
        <p14:creationId xmlns:p14="http://schemas.microsoft.com/office/powerpoint/2010/main" val="35233533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dirty="0"/>
              <a:t>Proposed Metrics (2)</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dirty="0">
                <a:effectLst/>
                <a:latin typeface="Arial" panose="020B0604020202020204" pitchFamily="34" charset="0"/>
                <a:ea typeface="Arial" panose="020B0604020202020204" pitchFamily="34" charset="0"/>
              </a:rPr>
              <a:t>Describe what other measures the LEA will use to assess pupil outcomes in the academic, civic engagement, and other learning objectives. </a:t>
            </a:r>
          </a:p>
          <a:p>
            <a:pPr>
              <a:spcBef>
                <a:spcPts val="0"/>
              </a:spcBef>
            </a:pPr>
            <a:r>
              <a:rPr lang="en-US" dirty="0">
                <a:effectLst/>
                <a:latin typeface="Arial" panose="020B0604020202020204" pitchFamily="34" charset="0"/>
                <a:ea typeface="Arial" panose="020B0604020202020204" pitchFamily="34" charset="0"/>
              </a:rPr>
              <a:t>What other types of data would you expect to see to demonstrate that effective service learning programs are leading to expanded access to the SSCE?</a:t>
            </a:r>
            <a:endParaRPr lang="en-US" sz="2800" dirty="0">
              <a:effectLst/>
              <a:latin typeface="Arial" panose="020B0604020202020204" pitchFamily="34" charset="0"/>
              <a:ea typeface="Arial" panose="020B0604020202020204" pitchFamily="34" charset="0"/>
            </a:endParaRP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42</a:t>
            </a:fld>
            <a:endParaRPr lang="en-US"/>
          </a:p>
        </p:txBody>
      </p:sp>
    </p:spTree>
    <p:extLst>
      <p:ext uri="{BB962C8B-B14F-4D97-AF65-F5344CB8AC3E}">
        <p14:creationId xmlns:p14="http://schemas.microsoft.com/office/powerpoint/2010/main" val="8772370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dirty="0"/>
              <a:t>Proposed Metrics (3)</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u="none" strike="noStrike" dirty="0">
                <a:effectLst/>
                <a:latin typeface="Arial" panose="020B0604020202020204" pitchFamily="34" charset="0"/>
                <a:ea typeface="Arial" panose="020B0604020202020204" pitchFamily="34" charset="0"/>
              </a:rPr>
              <a:t>Describe the methods that will be used to collect the outcome data.</a:t>
            </a:r>
          </a:p>
          <a:p>
            <a:pPr>
              <a:spcBef>
                <a:spcPts val="0"/>
              </a:spcBef>
            </a:pPr>
            <a:r>
              <a:rPr lang="en-US" u="none" strike="noStrike" dirty="0">
                <a:effectLst/>
                <a:latin typeface="Arial" panose="020B0604020202020204" pitchFamily="34" charset="0"/>
                <a:ea typeface="Arial" panose="020B0604020202020204" pitchFamily="34" charset="0"/>
              </a:rPr>
              <a:t>Describe the LEA’s capacity to collect the identified outcome measures. </a:t>
            </a:r>
          </a:p>
          <a:p>
            <a:pPr>
              <a:spcBef>
                <a:spcPts val="0"/>
              </a:spcBef>
            </a:pPr>
            <a:r>
              <a:rPr lang="en-US" u="none" strike="noStrike" dirty="0">
                <a:effectLst/>
                <a:latin typeface="Arial" panose="020B0604020202020204" pitchFamily="34" charset="0"/>
                <a:ea typeface="Arial" panose="020B0604020202020204" pitchFamily="34" charset="0"/>
              </a:rPr>
              <a:t>Describe the process the LEA will use to analyze and respond to the data collected to ensure optimal student and educator impact.</a:t>
            </a: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43</a:t>
            </a:fld>
            <a:endParaRPr lang="en-US"/>
          </a:p>
        </p:txBody>
      </p:sp>
    </p:spTree>
    <p:extLst>
      <p:ext uri="{BB962C8B-B14F-4D97-AF65-F5344CB8AC3E}">
        <p14:creationId xmlns:p14="http://schemas.microsoft.com/office/powerpoint/2010/main" val="33712528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n-US" altLang="en-US" b="1" dirty="0"/>
              <a:t>Budget Overview</a:t>
            </a:r>
          </a:p>
        </p:txBody>
      </p:sp>
      <p:sp>
        <p:nvSpPr>
          <p:cNvPr id="3" name="Content Placeholder 2"/>
          <p:cNvSpPr>
            <a:spLocks noGrp="1"/>
          </p:cNvSpPr>
          <p:nvPr>
            <p:ph idx="1"/>
          </p:nvPr>
        </p:nvSpPr>
        <p:spPr/>
        <p:txBody>
          <a:bodyPr rtlCol="0">
            <a:noAutofit/>
          </a:bodyPr>
          <a:lstStyle/>
          <a:p>
            <a:pPr marL="336550" indent="-336550" eaLnBrk="1" fontAlgn="auto" hangingPunct="1">
              <a:lnSpc>
                <a:spcPct val="100000"/>
              </a:lnSpc>
              <a:spcBef>
                <a:spcPts val="0"/>
              </a:spcBef>
              <a:defRPr/>
            </a:pPr>
            <a:r>
              <a:rPr lang="en-US" sz="2800" dirty="0"/>
              <a:t>Covers the entire grant period (May 2023–June 2025).</a:t>
            </a:r>
          </a:p>
          <a:p>
            <a:pPr marL="336550" indent="-336550" eaLnBrk="1" fontAlgn="auto" hangingPunct="1">
              <a:lnSpc>
                <a:spcPct val="100000"/>
              </a:lnSpc>
              <a:spcBef>
                <a:spcPts val="0"/>
              </a:spcBef>
              <a:defRPr/>
            </a:pPr>
            <a:r>
              <a:rPr lang="en-US" sz="2800" dirty="0"/>
              <a:t>Includes six tabs: </a:t>
            </a:r>
            <a:endParaRPr lang="en-US" sz="2800" dirty="0">
              <a:cs typeface="Arial"/>
            </a:endParaRPr>
          </a:p>
          <a:p>
            <a:pPr marL="793750" lvl="1" indent="-336550" eaLnBrk="1" fontAlgn="auto" hangingPunct="1">
              <a:lnSpc>
                <a:spcPct val="100000"/>
              </a:lnSpc>
              <a:spcBef>
                <a:spcPts val="0"/>
              </a:spcBef>
              <a:defRPr/>
            </a:pPr>
            <a:r>
              <a:rPr lang="en-US" sz="2400" dirty="0"/>
              <a:t>One tab for applicant information</a:t>
            </a:r>
            <a:endParaRPr lang="en-US" sz="2400" dirty="0">
              <a:cs typeface="Arial"/>
            </a:endParaRPr>
          </a:p>
          <a:p>
            <a:pPr marL="793750" lvl="1" indent="-336550" eaLnBrk="1" fontAlgn="auto" hangingPunct="1">
              <a:lnSpc>
                <a:spcPct val="100000"/>
              </a:lnSpc>
              <a:spcBef>
                <a:spcPts val="0"/>
              </a:spcBef>
              <a:defRPr/>
            </a:pPr>
            <a:r>
              <a:rPr lang="en-US" sz="2400" dirty="0"/>
              <a:t>One tab for the budget summary </a:t>
            </a:r>
            <a:endParaRPr lang="en-US" sz="2400" dirty="0">
              <a:cs typeface="Arial"/>
            </a:endParaRPr>
          </a:p>
          <a:p>
            <a:pPr marL="793750" lvl="1" indent="-336550" eaLnBrk="1" fontAlgn="auto" hangingPunct="1">
              <a:lnSpc>
                <a:spcPct val="100000"/>
              </a:lnSpc>
              <a:spcBef>
                <a:spcPts val="0"/>
              </a:spcBef>
              <a:defRPr/>
            </a:pPr>
            <a:r>
              <a:rPr lang="en-US" sz="2400" dirty="0"/>
              <a:t>Three tabs for the budget narratives (one tab for each year of the grant)</a:t>
            </a:r>
          </a:p>
          <a:p>
            <a:pPr marL="793750" lvl="1" indent="-336550" eaLnBrk="1" fontAlgn="auto" hangingPunct="1">
              <a:lnSpc>
                <a:spcPct val="100000"/>
              </a:lnSpc>
              <a:spcBef>
                <a:spcPts val="0"/>
              </a:spcBef>
              <a:defRPr/>
            </a:pPr>
            <a:r>
              <a:rPr lang="en-US" sz="2400" dirty="0">
                <a:cs typeface="Arial"/>
              </a:rPr>
              <a:t>One tab for form approval (for CDE use only)</a:t>
            </a:r>
          </a:p>
          <a:p>
            <a:pPr marL="336550" indent="-336550" eaLnBrk="1" fontAlgn="auto" hangingPunct="1">
              <a:spcBef>
                <a:spcPts val="0"/>
              </a:spcBef>
              <a:defRPr/>
            </a:pPr>
            <a:r>
              <a:rPr lang="en-US" sz="2800" dirty="0">
                <a:cs typeface="Arial"/>
              </a:rPr>
              <a:t>Submit as an Excel file attachment.</a:t>
            </a:r>
          </a:p>
          <a:p>
            <a:pPr marL="336550" indent="-336550" eaLnBrk="1" fontAlgn="auto" hangingPunct="1">
              <a:spcBef>
                <a:spcPts val="0"/>
              </a:spcBef>
              <a:defRPr/>
            </a:pPr>
            <a:r>
              <a:rPr lang="en-US" sz="2800" dirty="0"/>
              <a:t>Will be reviewed and scored.</a:t>
            </a:r>
          </a:p>
        </p:txBody>
      </p:sp>
      <p:sp>
        <p:nvSpPr>
          <p:cNvPr id="5" name="Slide Number Placeholder 4"/>
          <p:cNvSpPr>
            <a:spLocks noGrp="1"/>
          </p:cNvSpPr>
          <p:nvPr>
            <p:ph type="sldNum" sz="quarter" idx="12"/>
          </p:nvPr>
        </p:nvSpPr>
        <p:spPr/>
        <p:txBody>
          <a:bodyPr/>
          <a:lstStyle/>
          <a:p>
            <a:pPr>
              <a:defRPr/>
            </a:pPr>
            <a:fld id="{9824793E-939E-491F-A0D9-5092F75CBBED}" type="slidenum">
              <a:rPr lang="en-US"/>
              <a:pPr>
                <a:defRPr/>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US" altLang="en-US" b="1" dirty="0"/>
              <a:t>Completing the Application </a:t>
            </a:r>
            <a:br>
              <a:rPr lang="en-US" altLang="en-US" b="1" dirty="0"/>
            </a:br>
            <a:r>
              <a:rPr lang="en-US" altLang="en-US" b="1" dirty="0"/>
              <a:t>Budget (1)</a:t>
            </a:r>
          </a:p>
        </p:txBody>
      </p:sp>
      <p:sp>
        <p:nvSpPr>
          <p:cNvPr id="50179" name="Content Placeholder 2"/>
          <p:cNvSpPr>
            <a:spLocks noGrp="1"/>
          </p:cNvSpPr>
          <p:nvPr>
            <p:ph idx="1"/>
          </p:nvPr>
        </p:nvSpPr>
        <p:spPr/>
        <p:txBody>
          <a:bodyPr/>
          <a:lstStyle/>
          <a:p>
            <a:pPr>
              <a:spcBef>
                <a:spcPts val="0"/>
              </a:spcBef>
            </a:pPr>
            <a:r>
              <a:rPr lang="en-US" sz="2800" dirty="0">
                <a:effectLst/>
                <a:latin typeface="Arial" panose="020B0604020202020204" pitchFamily="34" charset="0"/>
                <a:ea typeface="Arial" panose="020B0604020202020204" pitchFamily="34" charset="0"/>
              </a:rPr>
              <a:t>The applicant must provide a thorough and detailed justification for each identified cost associated with implementing the proposed goals and activities, including why the costs are reasonable and necessary to support the proposal’s goals and activities. </a:t>
            </a:r>
          </a:p>
          <a:p>
            <a:pPr>
              <a:spcBef>
                <a:spcPts val="0"/>
              </a:spcBef>
            </a:pPr>
            <a:r>
              <a:rPr lang="en-US" sz="2800" dirty="0">
                <a:effectLst/>
                <a:latin typeface="Arial" panose="020B0604020202020204" pitchFamily="34" charset="0"/>
                <a:ea typeface="Arial" panose="020B0604020202020204" pitchFamily="34" charset="0"/>
              </a:rPr>
              <a:t>The budget should specifically include funds to support internal administration of the SSCE, such as personnel, record-keeping resources, and communication. </a:t>
            </a:r>
          </a:p>
        </p:txBody>
      </p:sp>
      <p:sp>
        <p:nvSpPr>
          <p:cNvPr id="5" name="Slide Number Placeholder 4"/>
          <p:cNvSpPr>
            <a:spLocks noGrp="1"/>
          </p:cNvSpPr>
          <p:nvPr>
            <p:ph type="sldNum" sz="quarter" idx="12"/>
          </p:nvPr>
        </p:nvSpPr>
        <p:spPr/>
        <p:txBody>
          <a:bodyPr/>
          <a:lstStyle/>
          <a:p>
            <a:pPr>
              <a:defRPr/>
            </a:pPr>
            <a:fld id="{02DA3348-DD46-4764-8EF2-B939ACE6FD21}" type="slidenum">
              <a:rPr lang="en-US"/>
              <a:pPr>
                <a:defRPr/>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US" altLang="en-US" b="1" dirty="0"/>
              <a:t>Completing the Application </a:t>
            </a:r>
            <a:br>
              <a:rPr lang="en-US" altLang="en-US" b="1" dirty="0"/>
            </a:br>
            <a:r>
              <a:rPr lang="en-US" altLang="en-US" b="1" dirty="0"/>
              <a:t>Budget (2)</a:t>
            </a:r>
          </a:p>
        </p:txBody>
      </p:sp>
      <p:sp>
        <p:nvSpPr>
          <p:cNvPr id="50179" name="Content Placeholder 2"/>
          <p:cNvSpPr>
            <a:spLocks noGrp="1"/>
          </p:cNvSpPr>
          <p:nvPr>
            <p:ph idx="1"/>
          </p:nvPr>
        </p:nvSpPr>
        <p:spPr/>
        <p:txBody>
          <a:bodyPr/>
          <a:lstStyle/>
          <a:p>
            <a:pPr>
              <a:spcBef>
                <a:spcPts val="0"/>
              </a:spcBef>
            </a:pPr>
            <a:r>
              <a:rPr lang="en-US" dirty="0">
                <a:effectLst/>
                <a:latin typeface="Arial" panose="020B0604020202020204" pitchFamily="34" charset="0"/>
                <a:ea typeface="Arial" panose="020B0604020202020204" pitchFamily="34" charset="0"/>
              </a:rPr>
              <a:t>Please note that although the grant period ends on June 30, 2025, LEAs may expend all California Serves Grant Program funds early. </a:t>
            </a:r>
          </a:p>
          <a:p>
            <a:pPr>
              <a:spcBef>
                <a:spcPts val="0"/>
              </a:spcBef>
            </a:pPr>
            <a:r>
              <a:rPr lang="en-US" dirty="0">
                <a:effectLst/>
                <a:latin typeface="Arial" panose="020B0604020202020204" pitchFamily="34" charset="0"/>
                <a:ea typeface="Arial" panose="020B0604020202020204" pitchFamily="34" charset="0"/>
              </a:rPr>
              <a:t>Complete only the sections of the budget forms necessary to align with the project’s timeline. </a:t>
            </a:r>
          </a:p>
        </p:txBody>
      </p:sp>
      <p:sp>
        <p:nvSpPr>
          <p:cNvPr id="5" name="Slide Number Placeholder 4"/>
          <p:cNvSpPr>
            <a:spLocks noGrp="1"/>
          </p:cNvSpPr>
          <p:nvPr>
            <p:ph type="sldNum" sz="quarter" idx="12"/>
          </p:nvPr>
        </p:nvSpPr>
        <p:spPr/>
        <p:txBody>
          <a:bodyPr/>
          <a:lstStyle/>
          <a:p>
            <a:pPr>
              <a:defRPr/>
            </a:pPr>
            <a:fld id="{02DA3348-DD46-4764-8EF2-B939ACE6FD21}" type="slidenum">
              <a:rPr lang="en-US"/>
              <a:pPr>
                <a:defRPr/>
              </a:pPr>
              <a:t>46</a:t>
            </a:fld>
            <a:endParaRPr lang="en-US"/>
          </a:p>
        </p:txBody>
      </p:sp>
    </p:spTree>
    <p:extLst>
      <p:ext uri="{BB962C8B-B14F-4D97-AF65-F5344CB8AC3E}">
        <p14:creationId xmlns:p14="http://schemas.microsoft.com/office/powerpoint/2010/main" val="39771006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US" altLang="en-US" b="1" dirty="0"/>
              <a:t>Completing the Application </a:t>
            </a:r>
            <a:br>
              <a:rPr lang="en-US" altLang="en-US" b="1" dirty="0"/>
            </a:br>
            <a:r>
              <a:rPr lang="en-US" altLang="en-US" b="1" dirty="0"/>
              <a:t>Budget (3)</a:t>
            </a:r>
          </a:p>
        </p:txBody>
      </p:sp>
      <p:sp>
        <p:nvSpPr>
          <p:cNvPr id="50179" name="Content Placeholder 2"/>
          <p:cNvSpPr>
            <a:spLocks noGrp="1"/>
          </p:cNvSpPr>
          <p:nvPr>
            <p:ph idx="1"/>
          </p:nvPr>
        </p:nvSpPr>
        <p:spPr/>
        <p:txBody>
          <a:bodyPr/>
          <a:lstStyle/>
          <a:p>
            <a:pPr>
              <a:spcBef>
                <a:spcPts val="0"/>
              </a:spcBef>
            </a:pPr>
            <a:r>
              <a:rPr lang="en-US" sz="2800" dirty="0">
                <a:effectLst/>
                <a:latin typeface="Arial" panose="020B0604020202020204" pitchFamily="34" charset="0"/>
                <a:ea typeface="Arial" panose="020B0604020202020204" pitchFamily="34" charset="0"/>
              </a:rPr>
              <a:t>Provide expenditure amounts for the following areas:</a:t>
            </a:r>
          </a:p>
          <a:p>
            <a:pPr lvl="1">
              <a:spcBef>
                <a:spcPts val="0"/>
              </a:spcBef>
            </a:pPr>
            <a:r>
              <a:rPr lang="en-US" sz="2400" dirty="0">
                <a:effectLst/>
                <a:latin typeface="Arial" panose="020B0604020202020204" pitchFamily="34" charset="0"/>
                <a:ea typeface="Arial" panose="020B0604020202020204" pitchFamily="34" charset="0"/>
              </a:rPr>
              <a:t>Internal staff compensation</a:t>
            </a:r>
          </a:p>
          <a:p>
            <a:pPr lvl="1">
              <a:spcBef>
                <a:spcPts val="0"/>
              </a:spcBef>
            </a:pPr>
            <a:r>
              <a:rPr lang="en-US" sz="2400" dirty="0">
                <a:effectLst/>
                <a:latin typeface="Arial" panose="020B0604020202020204" pitchFamily="34" charset="0"/>
                <a:ea typeface="Arial" panose="020B0604020202020204" pitchFamily="34" charset="0"/>
              </a:rPr>
              <a:t>Compensation for educators’ or substitute costs associated with participation at professional learning events</a:t>
            </a:r>
          </a:p>
          <a:p>
            <a:pPr lvl="1">
              <a:spcBef>
                <a:spcPts val="0"/>
              </a:spcBef>
            </a:pPr>
            <a:r>
              <a:rPr lang="en-US" sz="2400" dirty="0">
                <a:effectLst/>
                <a:latin typeface="Arial" panose="020B0604020202020204" pitchFamily="34" charset="0"/>
                <a:ea typeface="Arial" panose="020B0604020202020204" pitchFamily="34" charset="0"/>
              </a:rPr>
              <a:t>Supplies required to support LEAs and grant participants</a:t>
            </a:r>
          </a:p>
          <a:p>
            <a:pPr lvl="1">
              <a:spcBef>
                <a:spcPts val="0"/>
              </a:spcBef>
            </a:pPr>
            <a:r>
              <a:rPr lang="en-US" sz="2400" dirty="0">
                <a:effectLst/>
                <a:latin typeface="Arial" panose="020B0604020202020204" pitchFamily="34" charset="0"/>
                <a:ea typeface="Arial" panose="020B0604020202020204" pitchFamily="34" charset="0"/>
              </a:rPr>
              <a:t>Services provided by the applicant and external entities</a:t>
            </a:r>
          </a:p>
          <a:p>
            <a:pPr lvl="1">
              <a:spcBef>
                <a:spcPts val="0"/>
              </a:spcBef>
            </a:pPr>
            <a:r>
              <a:rPr lang="en-US" sz="2400" dirty="0">
                <a:effectLst/>
                <a:latin typeface="Arial" panose="020B0604020202020204" pitchFamily="34" charset="0"/>
                <a:ea typeface="Arial" panose="020B0604020202020204" pitchFamily="34" charset="0"/>
              </a:rPr>
              <a:t>Any travel and/or communication expenses </a:t>
            </a:r>
          </a:p>
          <a:p>
            <a:pPr lvl="1">
              <a:spcBef>
                <a:spcPts val="0"/>
              </a:spcBef>
            </a:pPr>
            <a:r>
              <a:rPr lang="en-US" sz="2400" dirty="0">
                <a:effectLst/>
                <a:latin typeface="Arial" panose="020B0604020202020204" pitchFamily="34" charset="0"/>
                <a:ea typeface="Arial" panose="020B0604020202020204" pitchFamily="34" charset="0"/>
              </a:rPr>
              <a:t>Indirect charges</a:t>
            </a:r>
          </a:p>
        </p:txBody>
      </p:sp>
      <p:sp>
        <p:nvSpPr>
          <p:cNvPr id="5" name="Slide Number Placeholder 4"/>
          <p:cNvSpPr>
            <a:spLocks noGrp="1"/>
          </p:cNvSpPr>
          <p:nvPr>
            <p:ph type="sldNum" sz="quarter" idx="12"/>
          </p:nvPr>
        </p:nvSpPr>
        <p:spPr/>
        <p:txBody>
          <a:bodyPr/>
          <a:lstStyle/>
          <a:p>
            <a:pPr>
              <a:defRPr/>
            </a:pPr>
            <a:fld id="{02DA3348-DD46-4764-8EF2-B939ACE6FD21}" type="slidenum">
              <a:rPr lang="en-US"/>
              <a:pPr>
                <a:defRPr/>
              </a:pPr>
              <a:t>47</a:t>
            </a:fld>
            <a:endParaRPr lang="en-US"/>
          </a:p>
        </p:txBody>
      </p:sp>
    </p:spTree>
    <p:extLst>
      <p:ext uri="{BB962C8B-B14F-4D97-AF65-F5344CB8AC3E}">
        <p14:creationId xmlns:p14="http://schemas.microsoft.com/office/powerpoint/2010/main" val="34654548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US" altLang="en-US" b="1" dirty="0"/>
              <a:t>Completing the Application </a:t>
            </a:r>
            <a:br>
              <a:rPr lang="en-US" altLang="en-US" b="1" dirty="0"/>
            </a:br>
            <a:r>
              <a:rPr lang="en-US" altLang="en-US" b="1" dirty="0"/>
              <a:t>Budget (4)</a:t>
            </a:r>
          </a:p>
        </p:txBody>
      </p:sp>
      <p:sp>
        <p:nvSpPr>
          <p:cNvPr id="50179" name="Content Placeholder 2"/>
          <p:cNvSpPr>
            <a:spLocks noGrp="1"/>
          </p:cNvSpPr>
          <p:nvPr>
            <p:ph idx="1"/>
          </p:nvPr>
        </p:nvSpPr>
        <p:spPr/>
        <p:txBody>
          <a:bodyPr/>
          <a:lstStyle/>
          <a:p>
            <a:pPr>
              <a:spcBef>
                <a:spcPts val="0"/>
              </a:spcBef>
            </a:pPr>
            <a:r>
              <a:rPr lang="en-US" sz="2400" dirty="0">
                <a:effectLst/>
                <a:latin typeface="Arial" panose="020B0604020202020204" pitchFamily="34" charset="0"/>
                <a:ea typeface="Arial" panose="020B0604020202020204" pitchFamily="34" charset="0"/>
              </a:rPr>
              <a:t>The Proposed Budget must include a detailed budget narrative (description) for each line-item included in the grant period. </a:t>
            </a:r>
          </a:p>
          <a:p>
            <a:pPr>
              <a:spcBef>
                <a:spcPts val="0"/>
              </a:spcBef>
            </a:pPr>
            <a:r>
              <a:rPr lang="en-US" sz="2400" dirty="0">
                <a:effectLst/>
                <a:latin typeface="Arial" panose="020B0604020202020204" pitchFamily="34" charset="0"/>
                <a:ea typeface="Arial" panose="020B0604020202020204" pitchFamily="34" charset="0"/>
              </a:rPr>
              <a:t>The narrative should include how the proposed costs are necessary and reasonable in terms of grant activities, benefits to participants, and grant outcomes. </a:t>
            </a:r>
          </a:p>
          <a:p>
            <a:pPr>
              <a:spcBef>
                <a:spcPts val="0"/>
              </a:spcBef>
            </a:pPr>
            <a:r>
              <a:rPr lang="en-US" sz="2400" dirty="0">
                <a:effectLst/>
                <a:latin typeface="Arial" panose="020B0604020202020204" pitchFamily="34" charset="0"/>
                <a:ea typeface="Arial" panose="020B0604020202020204" pitchFamily="34" charset="0"/>
              </a:rPr>
              <a:t>Provide sufficient detail and a breakdown/calculation that justifies each line item. </a:t>
            </a:r>
          </a:p>
          <a:p>
            <a:pPr>
              <a:spcBef>
                <a:spcPts val="0"/>
              </a:spcBef>
            </a:pPr>
            <a:r>
              <a:rPr lang="en-US" sz="2400" dirty="0">
                <a:effectLst/>
                <a:latin typeface="Arial" panose="020B0604020202020204" pitchFamily="34" charset="0"/>
                <a:ea typeface="Arial" panose="020B0604020202020204" pitchFamily="34" charset="0"/>
              </a:rPr>
              <a:t>Group line items by the Object Code series and provide lines for Object Code totals. </a:t>
            </a:r>
          </a:p>
          <a:p>
            <a:pPr>
              <a:spcBef>
                <a:spcPts val="0"/>
              </a:spcBef>
            </a:pPr>
            <a:r>
              <a:rPr lang="en-US" sz="2400" dirty="0">
                <a:effectLst/>
                <a:latin typeface="Arial" panose="020B0604020202020204" pitchFamily="34" charset="0"/>
                <a:ea typeface="Arial" panose="020B0604020202020204" pitchFamily="34" charset="0"/>
              </a:rPr>
              <a:t>The Proposed Budget Summary should provide totals for each Object Code and should align with the Proposed Budget Narrative. </a:t>
            </a:r>
          </a:p>
        </p:txBody>
      </p:sp>
      <p:sp>
        <p:nvSpPr>
          <p:cNvPr id="5" name="Slide Number Placeholder 4"/>
          <p:cNvSpPr>
            <a:spLocks noGrp="1"/>
          </p:cNvSpPr>
          <p:nvPr>
            <p:ph type="sldNum" sz="quarter" idx="12"/>
          </p:nvPr>
        </p:nvSpPr>
        <p:spPr/>
        <p:txBody>
          <a:bodyPr/>
          <a:lstStyle/>
          <a:p>
            <a:pPr>
              <a:defRPr/>
            </a:pPr>
            <a:fld id="{02DA3348-DD46-4764-8EF2-B939ACE6FD21}" type="slidenum">
              <a:rPr lang="en-US"/>
              <a:pPr>
                <a:defRPr/>
              </a:pPr>
              <a:t>48</a:t>
            </a:fld>
            <a:endParaRPr lang="en-US"/>
          </a:p>
        </p:txBody>
      </p:sp>
    </p:spTree>
    <p:extLst>
      <p:ext uri="{BB962C8B-B14F-4D97-AF65-F5344CB8AC3E}">
        <p14:creationId xmlns:p14="http://schemas.microsoft.com/office/powerpoint/2010/main" val="31520803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US" altLang="en-US" b="1" dirty="0"/>
              <a:t>Review Process</a:t>
            </a:r>
          </a:p>
        </p:txBody>
      </p:sp>
      <p:sp>
        <p:nvSpPr>
          <p:cNvPr id="3" name="Content Placeholder 2"/>
          <p:cNvSpPr>
            <a:spLocks noGrp="1"/>
          </p:cNvSpPr>
          <p:nvPr>
            <p:ph idx="1"/>
          </p:nvPr>
        </p:nvSpPr>
        <p:spPr/>
        <p:txBody>
          <a:bodyPr rtlCol="0">
            <a:noAutofit/>
          </a:bodyPr>
          <a:lstStyle/>
          <a:p>
            <a:pPr marL="336550" indent="-336550" eaLnBrk="1" fontAlgn="auto" hangingPunct="1">
              <a:lnSpc>
                <a:spcPct val="100000"/>
              </a:lnSpc>
              <a:spcBef>
                <a:spcPts val="0"/>
              </a:spcBef>
              <a:defRPr/>
            </a:pPr>
            <a:r>
              <a:rPr lang="en-US" dirty="0"/>
              <a:t>Only fully completed applications will be considered eligible for consideration and advance to the Reader Conference. </a:t>
            </a:r>
          </a:p>
          <a:p>
            <a:pPr marL="336550" indent="-336550" eaLnBrk="1" fontAlgn="auto" hangingPunct="1">
              <a:lnSpc>
                <a:spcPct val="100000"/>
              </a:lnSpc>
              <a:spcBef>
                <a:spcPts val="0"/>
              </a:spcBef>
              <a:defRPr/>
            </a:pPr>
            <a:r>
              <a:rPr lang="en-US" dirty="0"/>
              <a:t>A panel of readers selected for their expertise will read, review, and score each eligible application using a scoring rubric (see rubrics in the RFA). </a:t>
            </a:r>
          </a:p>
          <a:p>
            <a:pPr marL="336550" indent="-336550" eaLnBrk="1" fontAlgn="auto" hangingPunct="1">
              <a:lnSpc>
                <a:spcPct val="100000"/>
              </a:lnSpc>
              <a:spcBef>
                <a:spcPts val="0"/>
              </a:spcBef>
              <a:defRPr/>
            </a:pPr>
            <a:r>
              <a:rPr lang="en-US" dirty="0"/>
              <a:t>Although scores are important, they will not be the only factor considered when selecting awards.</a:t>
            </a:r>
          </a:p>
          <a:p>
            <a:pPr marL="0" indent="0" eaLnBrk="1" fontAlgn="auto" hangingPunct="1">
              <a:spcAft>
                <a:spcPts val="1200"/>
              </a:spcAft>
              <a:buFont typeface="Arial" panose="020B0604020202020204" pitchFamily="34" charset="0"/>
              <a:buNone/>
              <a:defRPr/>
            </a:pPr>
            <a:endParaRPr lang="en-US" sz="2400" dirty="0"/>
          </a:p>
        </p:txBody>
      </p:sp>
      <p:sp>
        <p:nvSpPr>
          <p:cNvPr id="5" name="Slide Number Placeholder 4"/>
          <p:cNvSpPr>
            <a:spLocks noGrp="1"/>
          </p:cNvSpPr>
          <p:nvPr>
            <p:ph type="sldNum" sz="quarter" idx="12"/>
          </p:nvPr>
        </p:nvSpPr>
        <p:spPr/>
        <p:txBody>
          <a:bodyPr/>
          <a:lstStyle/>
          <a:p>
            <a:pPr>
              <a:defRPr/>
            </a:pPr>
            <a:fld id="{38308334-7C53-43A7-9BD5-1AEB6AACC434}" type="slidenum">
              <a:rPr lang="en-US"/>
              <a:pPr>
                <a:defRPr/>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z="4000" b="1" dirty="0"/>
              <a:t>Program Funding (1)</a:t>
            </a:r>
          </a:p>
        </p:txBody>
      </p:sp>
      <p:sp>
        <p:nvSpPr>
          <p:cNvPr id="13315" name="Content Placeholder 2"/>
          <p:cNvSpPr>
            <a:spLocks noGrp="1"/>
          </p:cNvSpPr>
          <p:nvPr>
            <p:ph idx="1"/>
          </p:nvPr>
        </p:nvSpPr>
        <p:spPr/>
        <p:txBody>
          <a:bodyPr/>
          <a:lstStyle/>
          <a:p>
            <a:pPr>
              <a:lnSpc>
                <a:spcPct val="100000"/>
              </a:lnSpc>
              <a:spcBef>
                <a:spcPts val="0"/>
              </a:spcBef>
            </a:pPr>
            <a:r>
              <a:rPr lang="en-US" sz="2800" dirty="0">
                <a:ea typeface="+mn-lt"/>
                <a:cs typeface="+mn-lt"/>
              </a:rPr>
              <a:t>The California Serves Program includes a grant, appropriating $5 million annually to the CDE for annual awards to eligible local educational agencies (LEAs). </a:t>
            </a:r>
          </a:p>
          <a:p>
            <a:pPr>
              <a:lnSpc>
                <a:spcPct val="100000"/>
              </a:lnSpc>
              <a:spcBef>
                <a:spcPts val="0"/>
              </a:spcBef>
            </a:pPr>
            <a:r>
              <a:rPr lang="en" sz="2800" dirty="0">
                <a:cs typeface="Arial"/>
              </a:rPr>
              <a:t>Funds available to each applicant are based on the content and quality of the submitted application and proposed activities. </a:t>
            </a:r>
          </a:p>
          <a:p>
            <a:pPr>
              <a:lnSpc>
                <a:spcPct val="100000"/>
              </a:lnSpc>
              <a:spcBef>
                <a:spcPts val="0"/>
              </a:spcBef>
            </a:pPr>
            <a:r>
              <a:rPr lang="en" sz="2800" dirty="0">
                <a:ea typeface="+mn-lt"/>
                <a:cs typeface="+mn-lt"/>
              </a:rPr>
              <a:t>Each award amount for the California Serves Grant shall be no more than $500,000 for the entirety of the grant period. </a:t>
            </a:r>
            <a:endParaRPr lang="en-US" sz="2800" dirty="0"/>
          </a:p>
        </p:txBody>
      </p:sp>
      <p:sp>
        <p:nvSpPr>
          <p:cNvPr id="5" name="Slide Number Placeholder 4"/>
          <p:cNvSpPr>
            <a:spLocks noGrp="1"/>
          </p:cNvSpPr>
          <p:nvPr>
            <p:ph type="sldNum" sz="quarter" idx="12"/>
          </p:nvPr>
        </p:nvSpPr>
        <p:spPr/>
        <p:txBody>
          <a:bodyPr/>
          <a:lstStyle/>
          <a:p>
            <a:pPr>
              <a:defRPr/>
            </a:pPr>
            <a:fld id="{4D9C92C8-5438-4100-85A4-17F5688126D7}" type="slidenum">
              <a:rPr lang="en-US"/>
              <a:pPr>
                <a:defRPr/>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descr="Application Timeline Table "/>
          <p:cNvSpPr>
            <a:spLocks noGrp="1"/>
          </p:cNvSpPr>
          <p:nvPr>
            <p:ph type="title"/>
          </p:nvPr>
        </p:nvSpPr>
        <p:spPr/>
        <p:txBody>
          <a:bodyPr/>
          <a:lstStyle/>
          <a:p>
            <a:pPr eaLnBrk="1" hangingPunct="1"/>
            <a:r>
              <a:rPr lang="en-US" altLang="en-US" b="1"/>
              <a:t>Application Timeline</a:t>
            </a:r>
          </a:p>
        </p:txBody>
      </p:sp>
      <p:graphicFrame>
        <p:nvGraphicFramePr>
          <p:cNvPr id="5" name="Content Placeholder 4" descr="This table lists the grant application activities and their due dates. "/>
          <p:cNvGraphicFramePr>
            <a:graphicFrameLocks noGrp="1"/>
          </p:cNvGraphicFramePr>
          <p:nvPr>
            <p:ph idx="1"/>
            <p:extLst>
              <p:ext uri="{D42A27DB-BD31-4B8C-83A1-F6EECF244321}">
                <p14:modId xmlns:p14="http://schemas.microsoft.com/office/powerpoint/2010/main" val="1871649604"/>
              </p:ext>
            </p:extLst>
          </p:nvPr>
        </p:nvGraphicFramePr>
        <p:xfrm>
          <a:off x="1354138" y="1724025"/>
          <a:ext cx="9999661" cy="4475314"/>
        </p:xfrm>
        <a:graphic>
          <a:graphicData uri="http://schemas.openxmlformats.org/drawingml/2006/table">
            <a:tbl>
              <a:tblPr firstRow="1"/>
              <a:tblGrid>
                <a:gridCol w="4436328">
                  <a:extLst>
                    <a:ext uri="{9D8B030D-6E8A-4147-A177-3AD203B41FA5}">
                      <a16:colId xmlns:a16="http://schemas.microsoft.com/office/drawing/2014/main" val="20000"/>
                    </a:ext>
                  </a:extLst>
                </a:gridCol>
                <a:gridCol w="5563333">
                  <a:extLst>
                    <a:ext uri="{9D8B030D-6E8A-4147-A177-3AD203B41FA5}">
                      <a16:colId xmlns:a16="http://schemas.microsoft.com/office/drawing/2014/main" val="20001"/>
                    </a:ext>
                  </a:extLst>
                </a:gridCol>
              </a:tblGrid>
              <a:tr h="441356">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a:ea typeface="Times New Roman" panose="02020603050405020304" pitchFamily="18" charset="0"/>
                          <a:cs typeface="Arial"/>
                        </a:rPr>
                        <a:t>Activity</a:t>
                      </a:r>
                      <a:endParaRPr kumimoji="0" lang="en-US" altLang="en-US" sz="2400" b="0" i="0" u="none" strike="noStrike" cap="none" normalizeH="0" baseline="0" dirty="0">
                        <a:ln>
                          <a:noFill/>
                        </a:ln>
                        <a:solidFill>
                          <a:schemeClr val="tx1"/>
                        </a:solidFill>
                        <a:effectLst/>
                        <a:latin typeface="Arial"/>
                        <a:ea typeface="Times New Roman" panose="02020603050405020304" pitchFamily="18" charset="0"/>
                        <a:cs typeface="Arial"/>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39A28"/>
                    </a:solid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a:ea typeface="Times New Roman" panose="02020603050405020304" pitchFamily="18" charset="0"/>
                          <a:cs typeface="Arial"/>
                        </a:rPr>
                        <a:t>Date</a:t>
                      </a:r>
                      <a:endParaRPr kumimoji="0" lang="en-US" altLang="en-US" sz="2400" b="0" i="0" u="none" strike="noStrike" cap="none" normalizeH="0" baseline="0" dirty="0">
                        <a:ln>
                          <a:noFill/>
                        </a:ln>
                        <a:solidFill>
                          <a:schemeClr val="tx1"/>
                        </a:solidFill>
                        <a:effectLst/>
                        <a:latin typeface="Arial"/>
                        <a:ea typeface="Times New Roman" panose="02020603050405020304" pitchFamily="18" charset="0"/>
                        <a:cs typeface="Arial"/>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39A28"/>
                    </a:solidFill>
                  </a:tcPr>
                </a:tc>
                <a:extLst>
                  <a:ext uri="{0D108BD9-81ED-4DB2-BD59-A6C34878D82A}">
                    <a16:rowId xmlns:a16="http://schemas.microsoft.com/office/drawing/2014/main" val="10000"/>
                  </a:ext>
                </a:extLst>
              </a:tr>
              <a:tr h="777875">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ts val="1200"/>
                        </a:spcAft>
                        <a:buClrTx/>
                        <a:buSzTx/>
                        <a:buFontTx/>
                        <a:buNone/>
                        <a:tabLst/>
                      </a:pPr>
                      <a:r>
                        <a:rPr kumimoji="0" lang="en-US" altLang="en-US" sz="2600" b="0" i="0" u="none" strike="noStrike" cap="none" normalizeH="0" baseline="0" dirty="0">
                          <a:ln>
                            <a:noFill/>
                          </a:ln>
                          <a:solidFill>
                            <a:schemeClr val="tx1"/>
                          </a:solidFill>
                          <a:effectLst/>
                          <a:latin typeface="Arial"/>
                          <a:cs typeface="Times New Roman"/>
                        </a:rPr>
                        <a:t>RFA Release </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rtl="0" eaLnBrk="1" fontAlgn="base" latinLnBrk="0" hangingPunct="1">
                        <a:lnSpc>
                          <a:spcPct val="100000"/>
                        </a:lnSpc>
                        <a:spcBef>
                          <a:spcPct val="0"/>
                        </a:spcBef>
                        <a:spcAft>
                          <a:spcPts val="1200"/>
                        </a:spcAft>
                        <a:buClrTx/>
                        <a:buSzTx/>
                        <a:buFontTx/>
                        <a:buNone/>
                      </a:pPr>
                      <a:r>
                        <a:rPr lang="en-US" altLang="en-US" sz="2600" b="0" i="0" u="none" strike="noStrike" cap="none" normalizeH="0" baseline="0" dirty="0">
                          <a:ln>
                            <a:noFill/>
                          </a:ln>
                          <a:solidFill>
                            <a:schemeClr val="tx1"/>
                          </a:solidFill>
                          <a:effectLst/>
                          <a:latin typeface="Arial"/>
                          <a:cs typeface="Times New Roman"/>
                        </a:rPr>
                        <a:t>Week of January 23</a:t>
                      </a:r>
                      <a:r>
                        <a:rPr kumimoji="0" lang="en-US" altLang="en-US" sz="2600" b="0" i="0" u="none" strike="noStrike" cap="none" normalizeH="0" baseline="0" dirty="0">
                          <a:ln>
                            <a:noFill/>
                          </a:ln>
                          <a:solidFill>
                            <a:schemeClr val="tx1"/>
                          </a:solidFill>
                          <a:effectLst/>
                          <a:latin typeface="Arial"/>
                          <a:cs typeface="Times New Roman"/>
                        </a:rPr>
                        <a:t>, </a:t>
                      </a:r>
                      <a:r>
                        <a:rPr lang="en-US" altLang="en-US" sz="2600" b="0" i="0" u="none" strike="noStrike" cap="none" normalizeH="0" baseline="0" dirty="0">
                          <a:ln>
                            <a:noFill/>
                          </a:ln>
                          <a:solidFill>
                            <a:schemeClr val="tx1"/>
                          </a:solidFill>
                          <a:effectLst/>
                          <a:latin typeface="Arial"/>
                          <a:cs typeface="Times New Roman"/>
                        </a:rPr>
                        <a:t>2023</a:t>
                      </a:r>
                      <a:endParaRPr kumimoji="0" lang="en-US" altLang="en-US" sz="2600" b="0" i="0" u="none" strike="noStrike" cap="none" normalizeH="0" baseline="0" dirty="0">
                        <a:ln>
                          <a:noFill/>
                        </a:ln>
                        <a:solidFill>
                          <a:schemeClr val="tx1"/>
                        </a:solidFill>
                        <a:effectLst/>
                        <a:latin typeface="Arial"/>
                        <a:cs typeface="Times New Roman"/>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38259">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ts val="1200"/>
                        </a:spcAft>
                        <a:buClrTx/>
                        <a:buSzTx/>
                        <a:buFontTx/>
                        <a:buNone/>
                        <a:tabLst/>
                      </a:pPr>
                      <a:r>
                        <a:rPr kumimoji="0" lang="en-US" altLang="en-US" sz="2600" b="0" i="0" u="none" strike="noStrike" cap="none" normalizeH="0" baseline="0" dirty="0">
                          <a:ln>
                            <a:noFill/>
                          </a:ln>
                          <a:solidFill>
                            <a:schemeClr val="tx1"/>
                          </a:solidFill>
                          <a:effectLst/>
                          <a:latin typeface="Arial"/>
                          <a:ea typeface="Times New Roman" panose="02020603050405020304" pitchFamily="18" charset="0"/>
                          <a:cs typeface="Arial"/>
                        </a:rPr>
                        <a:t>Application due to the CDE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rtl="0" eaLnBrk="1" fontAlgn="base" latinLnBrk="0" hangingPunct="1">
                        <a:lnSpc>
                          <a:spcPct val="100000"/>
                        </a:lnSpc>
                        <a:spcBef>
                          <a:spcPct val="0"/>
                        </a:spcBef>
                        <a:spcAft>
                          <a:spcPts val="1200"/>
                        </a:spcAft>
                        <a:buClrTx/>
                        <a:buSzTx/>
                        <a:buFontTx/>
                        <a:buNone/>
                      </a:pPr>
                      <a:r>
                        <a:rPr lang="en-US" altLang="en-US" sz="2600" b="0" i="0" u="none" strike="noStrike" cap="none" normalizeH="0" baseline="0" dirty="0">
                          <a:ln>
                            <a:noFill/>
                          </a:ln>
                          <a:solidFill>
                            <a:schemeClr val="tx1"/>
                          </a:solidFill>
                          <a:effectLst/>
                          <a:latin typeface="Arial"/>
                          <a:ea typeface="Calibri" panose="020F0502020204030204" pitchFamily="34" charset="0"/>
                          <a:cs typeface="Arial"/>
                        </a:rPr>
                        <a:t>March 10</a:t>
                      </a:r>
                      <a:r>
                        <a:rPr kumimoji="0" lang="en-US" altLang="en-US" sz="2600" b="0" i="0" u="none" strike="noStrike" cap="none" normalizeH="0" baseline="0" dirty="0">
                          <a:ln>
                            <a:noFill/>
                          </a:ln>
                          <a:solidFill>
                            <a:schemeClr val="tx1"/>
                          </a:solidFill>
                          <a:effectLst/>
                          <a:latin typeface="Arial"/>
                          <a:ea typeface="Calibri" panose="020F0502020204030204" pitchFamily="34" charset="0"/>
                          <a:cs typeface="Arial"/>
                        </a:rPr>
                        <a:t>, </a:t>
                      </a:r>
                      <a:r>
                        <a:rPr lang="en-US" altLang="en-US" sz="2600" b="0" i="0" u="none" strike="noStrike" cap="none" normalizeH="0" baseline="0" dirty="0">
                          <a:ln>
                            <a:noFill/>
                          </a:ln>
                          <a:solidFill>
                            <a:schemeClr val="tx1"/>
                          </a:solidFill>
                          <a:effectLst/>
                          <a:latin typeface="Arial"/>
                          <a:ea typeface="Calibri" panose="020F0502020204030204" pitchFamily="34" charset="0"/>
                          <a:cs typeface="Arial"/>
                        </a:rPr>
                        <a:t>2023</a:t>
                      </a:r>
                      <a:r>
                        <a:rPr kumimoji="0" lang="en-US" altLang="en-US" sz="2600" b="0" i="0" u="none" strike="noStrike" cap="none" normalizeH="0" baseline="0" dirty="0">
                          <a:ln>
                            <a:noFill/>
                          </a:ln>
                          <a:solidFill>
                            <a:schemeClr val="tx1"/>
                          </a:solidFill>
                          <a:effectLst/>
                          <a:latin typeface="Arial"/>
                          <a:ea typeface="Calibri" panose="020F0502020204030204" pitchFamily="34" charset="0"/>
                          <a:cs typeface="Arial"/>
                        </a:rPr>
                        <a:t>, by 4 p.m. </a:t>
                      </a:r>
                      <a:endParaRPr kumimoji="0" lang="en-US" altLang="en-US" sz="2600" b="0" i="0" u="none" strike="noStrike" cap="none" normalizeH="0" baseline="0" dirty="0">
                        <a:ln>
                          <a:noFill/>
                        </a:ln>
                        <a:solidFill>
                          <a:schemeClr val="tx1"/>
                        </a:solidFill>
                        <a:effectLst/>
                        <a:latin typeface="Arial"/>
                        <a:cs typeface="Arial"/>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93750">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ts val="1200"/>
                        </a:spcAft>
                        <a:buClrTx/>
                        <a:buSzTx/>
                        <a:buFontTx/>
                        <a:buNone/>
                        <a:tabLst/>
                      </a:pPr>
                      <a:r>
                        <a:rPr kumimoji="0" lang="en-US" altLang="en-US" sz="2600" b="0" i="0" u="none" strike="noStrike" cap="none" normalizeH="0" baseline="0" dirty="0">
                          <a:ln>
                            <a:noFill/>
                          </a:ln>
                          <a:solidFill>
                            <a:schemeClr val="tx1"/>
                          </a:solidFill>
                          <a:effectLst/>
                          <a:latin typeface="Arial"/>
                          <a:ea typeface="Times New Roman" panose="02020603050405020304" pitchFamily="18" charset="0"/>
                          <a:cs typeface="Arial"/>
                        </a:rPr>
                        <a:t>Intent to Award posted</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rtl="0" eaLnBrk="1" fontAlgn="base" latinLnBrk="0" hangingPunct="1">
                        <a:lnSpc>
                          <a:spcPct val="100000"/>
                        </a:lnSpc>
                        <a:spcBef>
                          <a:spcPct val="0"/>
                        </a:spcBef>
                        <a:spcAft>
                          <a:spcPts val="1200"/>
                        </a:spcAft>
                        <a:buClrTx/>
                        <a:buSzTx/>
                        <a:buFontTx/>
                        <a:buNone/>
                      </a:pPr>
                      <a:r>
                        <a:rPr lang="en-US" altLang="en-US" sz="2600" b="0" i="0" u="none" strike="noStrike" cap="none" normalizeH="0" baseline="0" dirty="0">
                          <a:ln>
                            <a:noFill/>
                          </a:ln>
                          <a:solidFill>
                            <a:schemeClr val="tx1"/>
                          </a:solidFill>
                          <a:effectLst/>
                          <a:latin typeface="Arial"/>
                          <a:ea typeface="Calibri" panose="020F0502020204030204" pitchFamily="34" charset="0"/>
                          <a:cs typeface="Arial"/>
                        </a:rPr>
                        <a:t>April 21</a:t>
                      </a:r>
                      <a:r>
                        <a:rPr kumimoji="0" lang="en-US" altLang="en-US" sz="2600" b="0" i="0" u="none" strike="noStrike" cap="none" normalizeH="0" baseline="0" dirty="0">
                          <a:ln>
                            <a:noFill/>
                          </a:ln>
                          <a:solidFill>
                            <a:schemeClr val="tx1"/>
                          </a:solidFill>
                          <a:effectLst/>
                          <a:latin typeface="Arial"/>
                          <a:ea typeface="Calibri" panose="020F0502020204030204" pitchFamily="34" charset="0"/>
                          <a:cs typeface="Arial"/>
                        </a:rPr>
                        <a:t>, </a:t>
                      </a:r>
                      <a:r>
                        <a:rPr lang="en-US" altLang="en-US" sz="2600" b="0" i="0" u="none" strike="noStrike" cap="none" normalizeH="0" baseline="0" dirty="0">
                          <a:ln>
                            <a:noFill/>
                          </a:ln>
                          <a:solidFill>
                            <a:schemeClr val="tx1"/>
                          </a:solidFill>
                          <a:effectLst/>
                          <a:latin typeface="Arial"/>
                          <a:ea typeface="Calibri" panose="020F0502020204030204" pitchFamily="34" charset="0"/>
                          <a:cs typeface="Arial"/>
                        </a:rPr>
                        <a:t>2023</a:t>
                      </a:r>
                      <a:endParaRPr kumimoji="0" lang="en-US" altLang="en-US" sz="2600" b="0" i="0" u="none" strike="noStrike" cap="none" normalizeH="0" baseline="0" dirty="0">
                        <a:ln>
                          <a:noFill/>
                        </a:ln>
                        <a:solidFill>
                          <a:schemeClr val="tx1"/>
                        </a:solidFill>
                        <a:effectLst/>
                        <a:latin typeface="Arial"/>
                        <a:cs typeface="Arial"/>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85887">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ts val="1200"/>
                        </a:spcAft>
                        <a:buClrTx/>
                        <a:buSzTx/>
                        <a:buFontTx/>
                        <a:buNone/>
                        <a:tabLst/>
                      </a:pPr>
                      <a:r>
                        <a:rPr kumimoji="0" lang="en-US" altLang="en-US" sz="2600" b="0" i="0" u="none" strike="noStrike" cap="none" normalizeH="0" baseline="0" dirty="0">
                          <a:ln>
                            <a:noFill/>
                          </a:ln>
                          <a:solidFill>
                            <a:schemeClr val="tx1"/>
                          </a:solidFill>
                          <a:effectLst/>
                          <a:latin typeface="Arial"/>
                          <a:ea typeface="Times New Roman" panose="02020603050405020304" pitchFamily="18" charset="0"/>
                          <a:cs typeface="Arial"/>
                        </a:rPr>
                        <a:t>Last day for Appeals to be received by the CDE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rtl="0" eaLnBrk="1" fontAlgn="base" latinLnBrk="0" hangingPunct="1">
                        <a:lnSpc>
                          <a:spcPct val="100000"/>
                        </a:lnSpc>
                        <a:spcBef>
                          <a:spcPct val="0"/>
                        </a:spcBef>
                        <a:spcAft>
                          <a:spcPts val="1200"/>
                        </a:spcAft>
                        <a:buClrTx/>
                        <a:buSzTx/>
                        <a:buFontTx/>
                        <a:buNone/>
                      </a:pPr>
                      <a:r>
                        <a:rPr lang="en-US" sz="2600" b="0" i="0" kern="1200" dirty="0">
                          <a:solidFill>
                            <a:schemeClr val="tx1"/>
                          </a:solidFill>
                          <a:effectLst/>
                          <a:latin typeface="Arial"/>
                          <a:ea typeface="+mn-ea"/>
                          <a:cs typeface="+mn-cs"/>
                        </a:rPr>
                        <a:t>April 28, 2023, by 4 p.m.</a:t>
                      </a:r>
                      <a:endParaRPr kumimoji="0" lang="en-US" altLang="en-US" sz="2600" b="0" i="0" u="none" strike="noStrike" cap="none" normalizeH="0" baseline="0" dirty="0">
                        <a:ln>
                          <a:noFill/>
                        </a:ln>
                        <a:solidFill>
                          <a:schemeClr val="tx1"/>
                        </a:solidFill>
                        <a:effectLst/>
                        <a:latin typeface="Arial"/>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8187">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ts val="1200"/>
                        </a:spcAft>
                        <a:buClrTx/>
                        <a:buSzTx/>
                        <a:buFontTx/>
                        <a:buNone/>
                        <a:tabLst/>
                      </a:pPr>
                      <a:r>
                        <a:rPr kumimoji="0" lang="en-US" altLang="en-US" sz="2600" b="0" i="0" u="none" strike="noStrike" cap="none" normalizeH="0" baseline="0" dirty="0">
                          <a:ln>
                            <a:noFill/>
                          </a:ln>
                          <a:solidFill>
                            <a:schemeClr val="tx1"/>
                          </a:solidFill>
                          <a:effectLst/>
                          <a:latin typeface="Arial"/>
                          <a:ea typeface="Calibri" panose="020F0502020204030204" pitchFamily="34" charset="0"/>
                          <a:cs typeface="Arial"/>
                        </a:rPr>
                        <a:t>Final Awards posted</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rtl="0" eaLnBrk="1" fontAlgn="base" latinLnBrk="0" hangingPunct="1">
                        <a:lnSpc>
                          <a:spcPct val="100000"/>
                        </a:lnSpc>
                        <a:spcBef>
                          <a:spcPct val="0"/>
                        </a:spcBef>
                        <a:spcAft>
                          <a:spcPts val="1200"/>
                        </a:spcAft>
                        <a:buClrTx/>
                        <a:buSzTx/>
                        <a:buFontTx/>
                        <a:buNone/>
                      </a:pPr>
                      <a:r>
                        <a:rPr lang="en-US" altLang="en-US" sz="2600" b="0" i="0" u="none" strike="noStrike" cap="none" normalizeH="0" baseline="0" dirty="0">
                          <a:ln>
                            <a:noFill/>
                          </a:ln>
                          <a:solidFill>
                            <a:schemeClr val="tx1"/>
                          </a:solidFill>
                          <a:effectLst/>
                          <a:latin typeface="Arial"/>
                          <a:ea typeface="Calibri" panose="020F0502020204030204" pitchFamily="34" charset="0"/>
                          <a:cs typeface="Arial"/>
                        </a:rPr>
                        <a:t>May 12</a:t>
                      </a:r>
                      <a:r>
                        <a:rPr kumimoji="0" lang="en-US" altLang="en-US" sz="2600" b="0" i="0" u="none" strike="noStrike" cap="none" normalizeH="0" baseline="0" dirty="0">
                          <a:ln>
                            <a:noFill/>
                          </a:ln>
                          <a:solidFill>
                            <a:schemeClr val="tx1"/>
                          </a:solidFill>
                          <a:effectLst/>
                          <a:latin typeface="Arial"/>
                          <a:ea typeface="Calibri" panose="020F0502020204030204" pitchFamily="34" charset="0"/>
                          <a:cs typeface="Arial"/>
                        </a:rPr>
                        <a:t>, 2023 </a:t>
                      </a:r>
                      <a:endParaRPr kumimoji="0" lang="en-US" altLang="en-US" sz="2600" b="0" i="0" u="none" strike="noStrike" cap="none" normalizeH="0" baseline="0" dirty="0">
                        <a:ln>
                          <a:noFill/>
                        </a:ln>
                        <a:solidFill>
                          <a:schemeClr val="tx1"/>
                        </a:solidFill>
                        <a:effectLst/>
                        <a:latin typeface="Arial"/>
                        <a:cs typeface="Arial"/>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pPr>
              <a:defRPr/>
            </a:pPr>
            <a:fld id="{D7A1024E-DFAD-4802-80F6-6E61AD58976D}" type="slidenum">
              <a:rPr lang="en-US"/>
              <a:pPr>
                <a:defRPr/>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911225" y="2465388"/>
            <a:ext cx="10515600" cy="1122362"/>
          </a:xfrm>
        </p:spPr>
        <p:txBody>
          <a:bodyPr/>
          <a:lstStyle/>
          <a:p>
            <a:pPr eaLnBrk="1" hangingPunct="1"/>
            <a:r>
              <a:rPr lang="en-US" altLang="en-US" sz="9600" b="1"/>
              <a:t>Questions?</a:t>
            </a:r>
          </a:p>
        </p:txBody>
      </p:sp>
      <p:sp>
        <p:nvSpPr>
          <p:cNvPr id="4" name="Slide Number Placeholder 3"/>
          <p:cNvSpPr>
            <a:spLocks noGrp="1"/>
          </p:cNvSpPr>
          <p:nvPr>
            <p:ph type="sldNum" sz="quarter" idx="12"/>
          </p:nvPr>
        </p:nvSpPr>
        <p:spPr/>
        <p:txBody>
          <a:bodyPr/>
          <a:lstStyle/>
          <a:p>
            <a:pPr>
              <a:defRPr/>
            </a:pPr>
            <a:fld id="{5FA1A205-03DD-4E2F-86AF-E2783411B25A}" type="slidenum">
              <a:rPr lang="en-US"/>
              <a:pPr>
                <a:defRPr/>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1354138" y="298450"/>
            <a:ext cx="9480550" cy="1325563"/>
          </a:xfrm>
        </p:spPr>
        <p:txBody>
          <a:bodyPr/>
          <a:lstStyle/>
          <a:p>
            <a:pPr eaLnBrk="1" hangingPunct="1"/>
            <a:r>
              <a:rPr lang="en-US" altLang="en-US" b="1"/>
              <a:t>Resources (1)</a:t>
            </a:r>
          </a:p>
        </p:txBody>
      </p:sp>
      <p:sp>
        <p:nvSpPr>
          <p:cNvPr id="4" name="Slide Number Placeholder 3"/>
          <p:cNvSpPr>
            <a:spLocks noGrp="1"/>
          </p:cNvSpPr>
          <p:nvPr>
            <p:ph type="sldNum" sz="quarter" idx="12"/>
          </p:nvPr>
        </p:nvSpPr>
        <p:spPr/>
        <p:txBody>
          <a:bodyPr/>
          <a:lstStyle/>
          <a:p>
            <a:pPr>
              <a:defRPr/>
            </a:pPr>
            <a:fld id="{71364897-1BA9-48F9-82FC-A532F3A6367B}" type="slidenum">
              <a:rPr lang="en-US"/>
              <a:pPr>
                <a:defRPr/>
              </a:pPr>
              <a:t>52</a:t>
            </a:fld>
            <a:endParaRPr lang="en-US"/>
          </a:p>
        </p:txBody>
      </p:sp>
      <p:sp>
        <p:nvSpPr>
          <p:cNvPr id="2" name="Content Placeholder 1"/>
          <p:cNvSpPr>
            <a:spLocks noGrp="1"/>
          </p:cNvSpPr>
          <p:nvPr>
            <p:ph idx="1"/>
          </p:nvPr>
        </p:nvSpPr>
        <p:spPr>
          <a:xfrm>
            <a:off x="1299606" y="1422144"/>
            <a:ext cx="10054194" cy="5218112"/>
          </a:xfrm>
        </p:spPr>
        <p:txBody>
          <a:bodyPr/>
          <a:lstStyle/>
          <a:p>
            <a:pPr marL="0" indent="0">
              <a:spcBef>
                <a:spcPts val="0"/>
              </a:spcBef>
              <a:buNone/>
              <a:defRPr/>
            </a:pPr>
            <a:r>
              <a:rPr lang="en-US" sz="2400" dirty="0"/>
              <a:t>Applicants may find the following resources helpful in the development of the California Serves Grant Program application:</a:t>
            </a:r>
          </a:p>
          <a:p>
            <a:pPr>
              <a:spcBef>
                <a:spcPts val="0"/>
              </a:spcBef>
              <a:defRPr/>
            </a:pPr>
            <a:r>
              <a:rPr lang="en-US" sz="2400" dirty="0">
                <a:effectLst/>
                <a:latin typeface="Arial" panose="020B0604020202020204" pitchFamily="34" charset="0"/>
                <a:ea typeface="Arial" panose="020B0604020202020204" pitchFamily="34" charset="0"/>
              </a:rPr>
              <a:t>California Serves:</a:t>
            </a:r>
            <a:r>
              <a:rPr lang="en-US" sz="2400" dirty="0"/>
              <a:t> </a:t>
            </a:r>
            <a:r>
              <a:rPr lang="en" sz="2400" dirty="0">
                <a:ea typeface="+mn-lt"/>
                <a:cs typeface="+mn-lt"/>
                <a:hlinkClick r:id="rId3" tooltip="CDE Cal Serves Program web page"/>
              </a:rPr>
              <a:t>https://www.cde.ca.gov/pd/ca/hs/californiaserves.asp</a:t>
            </a:r>
            <a:endParaRPr lang="en" sz="2400" dirty="0">
              <a:ea typeface="+mn-lt"/>
              <a:cs typeface="+mn-lt"/>
            </a:endParaRPr>
          </a:p>
          <a:p>
            <a:pPr>
              <a:spcBef>
                <a:spcPts val="0"/>
              </a:spcBef>
              <a:defRPr/>
            </a:pPr>
            <a:r>
              <a:rPr lang="en" sz="2400" dirty="0">
                <a:ea typeface="+mn-lt"/>
                <a:cs typeface="+mn-lt"/>
              </a:rPr>
              <a:t>California Volunteers:// </a:t>
            </a:r>
            <a:r>
              <a:rPr lang="en" sz="2400" dirty="0">
                <a:ea typeface="+mn-lt"/>
                <a:cs typeface="+mn-lt"/>
                <a:hlinkClick r:id="rId4" tooltip="California Volunteers web page"/>
              </a:rPr>
              <a:t>https://www.californiavolunteers.ca.gov</a:t>
            </a:r>
            <a:r>
              <a:rPr lang="en" sz="2400" dirty="0">
                <a:ea typeface="+mn-lt"/>
                <a:cs typeface="+mn-lt"/>
              </a:rPr>
              <a:t> </a:t>
            </a:r>
          </a:p>
          <a:p>
            <a:pPr>
              <a:spcBef>
                <a:spcPts val="0"/>
              </a:spcBef>
              <a:defRPr/>
            </a:pPr>
            <a:r>
              <a:rPr lang="en" sz="2400" dirty="0">
                <a:effectLst/>
                <a:latin typeface="Arial" panose="020B0604020202020204" pitchFamily="34" charset="0"/>
                <a:ea typeface="+mn-lt"/>
                <a:cs typeface="+mn-lt"/>
              </a:rPr>
              <a:t>SSCE: </a:t>
            </a:r>
            <a:r>
              <a:rPr lang="en-US" sz="2400" u="sng" dirty="0">
                <a:solidFill>
                  <a:srgbClr val="0000FF"/>
                </a:solidFill>
                <a:effectLst/>
                <a:latin typeface="Arial" panose="020B0604020202020204" pitchFamily="34" charset="0"/>
                <a:ea typeface="Arial" panose="020B0604020202020204" pitchFamily="34" charset="0"/>
                <a:hlinkClick r:id="rId5" tooltip="CDE SSCE web page "/>
              </a:rPr>
              <a:t>https://www.cde.ca.gov/pd/ca/hs/hssstateseal.asp</a:t>
            </a:r>
            <a:endParaRPr lang="en-US" sz="2400" dirty="0">
              <a:effectLst/>
              <a:latin typeface="Arial" panose="020B0604020202020204" pitchFamily="34" charset="0"/>
              <a:ea typeface="Arial" panose="020B0604020202020204" pitchFamily="34" charset="0"/>
            </a:endParaRPr>
          </a:p>
          <a:p>
            <a:pPr>
              <a:spcBef>
                <a:spcPts val="0"/>
              </a:spcBef>
              <a:defRPr/>
            </a:pPr>
            <a:r>
              <a:rPr lang="en-US" sz="2400" dirty="0">
                <a:effectLst/>
                <a:latin typeface="Arial" panose="020B0604020202020204" pitchFamily="34" charset="0"/>
                <a:ea typeface="Arial" panose="020B0604020202020204" pitchFamily="34" charset="0"/>
              </a:rPr>
              <a:t>California Healthy Kids Survey School Climate Module: </a:t>
            </a:r>
            <a:r>
              <a:rPr lang="en-US" sz="2400" u="sng" dirty="0">
                <a:solidFill>
                  <a:srgbClr val="0000FF"/>
                </a:solidFill>
                <a:effectLst/>
                <a:latin typeface="Arial" panose="020B0604020202020204" pitchFamily="34" charset="0"/>
                <a:ea typeface="Arial" panose="020B0604020202020204" pitchFamily="34" charset="0"/>
                <a:hlinkClick r:id="rId6" tooltip="California Healthy Kids Survey School Climate Module web page"/>
              </a:rPr>
              <a:t>https://www.cde.ca.gov/ls/he/at/chks.asp</a:t>
            </a:r>
            <a:endParaRPr lang="en" sz="2400" dirty="0">
              <a:ea typeface="+mn-lt"/>
              <a:cs typeface="+mn-lt"/>
            </a:endParaRPr>
          </a:p>
          <a:p>
            <a:pPr>
              <a:spcBef>
                <a:spcPts val="0"/>
              </a:spcBef>
              <a:defRPr/>
            </a:pPr>
            <a:r>
              <a:rPr lang="en" sz="2400" dirty="0">
                <a:ea typeface="+mn-lt"/>
                <a:cs typeface="+mn-lt"/>
              </a:rPr>
              <a:t>QPLS: </a:t>
            </a:r>
            <a:r>
              <a:rPr lang="en-US" sz="2400" u="sng" dirty="0">
                <a:latin typeface="Arial" panose="020B0604020202020204" pitchFamily="34" charset="0"/>
                <a:cs typeface="Arial" panose="020B0604020202020204" pitchFamily="34" charset="0"/>
                <a:hlinkClick r:id="rId7" tooltip="CDE QPLS web page "/>
              </a:rPr>
              <a:t>https://www.cde.ca.gov/pd/ps/qpls.asp</a:t>
            </a:r>
            <a:r>
              <a:rPr lang="en-US" sz="2400" dirty="0">
                <a:latin typeface="Arial" panose="020B0604020202020204" pitchFamily="34" charset="0"/>
                <a:cs typeface="Arial" panose="020B0604020202020204" pitchFamily="34" charset="0"/>
              </a:rPr>
              <a:t> </a:t>
            </a:r>
            <a:endParaRPr lang="en" sz="2400" dirty="0">
              <a:ea typeface="+mn-lt"/>
              <a:cs typeface="+mn-lt"/>
            </a:endParaRPr>
          </a:p>
          <a:p>
            <a:pPr>
              <a:spcBef>
                <a:spcPts val="0"/>
              </a:spcBef>
              <a:defRPr/>
            </a:pPr>
            <a:r>
              <a:rPr lang="en" sz="2400" dirty="0">
                <a:ea typeface="+mn-lt"/>
                <a:cs typeface="+mn-lt"/>
              </a:rPr>
              <a:t>C3: </a:t>
            </a:r>
            <a:r>
              <a:rPr lang="en-US" sz="2400" u="sng" dirty="0">
                <a:solidFill>
                  <a:srgbClr val="0000FF"/>
                </a:solidFill>
                <a:effectLst/>
                <a:latin typeface="Arial" panose="020B0604020202020204" pitchFamily="34" charset="0"/>
                <a:ea typeface="Arial" panose="020B0604020202020204" pitchFamily="34" charset="0"/>
                <a:hlinkClick r:id="rId8" tooltip="College, Career, and Civic Life Framework pdf "/>
              </a:rPr>
              <a:t>https://www.socialstudies.org/sites/default/files/c3/c3-framework-for-social-studies-rev0617.pdf</a:t>
            </a:r>
            <a:r>
              <a:rPr lang="en-US" sz="2400" u="sng" dirty="0">
                <a:solidFill>
                  <a:srgbClr val="0000FF"/>
                </a:solidFill>
                <a:effectLst/>
                <a:latin typeface="Arial" panose="020B0604020202020204" pitchFamily="34" charset="0"/>
                <a:ea typeface="Arial" panose="020B0604020202020204" pitchFamily="34" charset="0"/>
              </a:rPr>
              <a:t>.</a:t>
            </a:r>
            <a:r>
              <a:rPr lang="en-US" sz="2400" dirty="0">
                <a:effectLst/>
                <a:latin typeface="Arial" panose="020B0604020202020204" pitchFamily="34" charset="0"/>
                <a:ea typeface="Arial" panose="020B0604020202020204" pitchFamily="34" charset="0"/>
              </a:rPr>
              <a:t>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1354138" y="298450"/>
            <a:ext cx="9480550" cy="1325563"/>
          </a:xfrm>
        </p:spPr>
        <p:txBody>
          <a:bodyPr/>
          <a:lstStyle/>
          <a:p>
            <a:pPr eaLnBrk="1" hangingPunct="1"/>
            <a:r>
              <a:rPr lang="en-US" altLang="en-US" b="1" dirty="0"/>
              <a:t>Resources (2)</a:t>
            </a:r>
          </a:p>
        </p:txBody>
      </p:sp>
      <p:sp>
        <p:nvSpPr>
          <p:cNvPr id="4" name="Slide Number Placeholder 3"/>
          <p:cNvSpPr>
            <a:spLocks noGrp="1"/>
          </p:cNvSpPr>
          <p:nvPr>
            <p:ph type="sldNum" sz="quarter" idx="12"/>
          </p:nvPr>
        </p:nvSpPr>
        <p:spPr/>
        <p:txBody>
          <a:bodyPr/>
          <a:lstStyle/>
          <a:p>
            <a:pPr>
              <a:defRPr/>
            </a:pPr>
            <a:fld id="{71364897-1BA9-48F9-82FC-A532F3A6367B}" type="slidenum">
              <a:rPr lang="en-US"/>
              <a:pPr>
                <a:defRPr/>
              </a:pPr>
              <a:t>53</a:t>
            </a:fld>
            <a:endParaRPr lang="en-US"/>
          </a:p>
        </p:txBody>
      </p:sp>
      <p:sp>
        <p:nvSpPr>
          <p:cNvPr id="2" name="Content Placeholder 1"/>
          <p:cNvSpPr>
            <a:spLocks noGrp="1"/>
          </p:cNvSpPr>
          <p:nvPr>
            <p:ph idx="1"/>
          </p:nvPr>
        </p:nvSpPr>
        <p:spPr>
          <a:xfrm>
            <a:off x="1299606" y="1422144"/>
            <a:ext cx="10054194" cy="5218112"/>
          </a:xfrm>
        </p:spPr>
        <p:txBody>
          <a:bodyPr/>
          <a:lstStyle/>
          <a:p>
            <a:pPr>
              <a:spcBef>
                <a:spcPts val="0"/>
              </a:spcBef>
              <a:defRPr/>
            </a:pPr>
            <a:r>
              <a:rPr lang="en" sz="2400" dirty="0">
                <a:ea typeface="+mn-lt"/>
                <a:cs typeface="+mn-lt"/>
              </a:rPr>
              <a:t>HSS Framework: </a:t>
            </a:r>
            <a:r>
              <a:rPr lang="en-US" sz="2400" u="sng" dirty="0">
                <a:solidFill>
                  <a:srgbClr val="0000FF"/>
                </a:solidFill>
                <a:effectLst/>
                <a:latin typeface="Arial" panose="020B0604020202020204" pitchFamily="34" charset="0"/>
                <a:ea typeface="Arial" panose="020B0604020202020204" pitchFamily="34" charset="0"/>
                <a:hlinkClick r:id="rId3" tooltip="California HSS Framework pdf"/>
              </a:rPr>
              <a:t>https://www.cde.ca.gov/ci/hs/cf/documents/hssappendixh.pdf</a:t>
            </a:r>
            <a:endParaRPr lang="en-US" sz="2400" dirty="0"/>
          </a:p>
          <a:p>
            <a:pPr>
              <a:spcBef>
                <a:spcPts val="0"/>
              </a:spcBef>
              <a:defRPr/>
            </a:pPr>
            <a:r>
              <a:rPr lang="en" sz="2400" dirty="0">
                <a:ea typeface="+mn-lt"/>
                <a:cs typeface="+mn-lt"/>
              </a:rPr>
              <a:t>Resources to Support Civic Engagement: </a:t>
            </a:r>
            <a:r>
              <a:rPr lang="en" sz="2400" dirty="0">
                <a:ea typeface="+mn-lt"/>
                <a:cs typeface="+mn-lt"/>
                <a:hlinkClick r:id="rId4" tooltip="CDE Civic Engagement Projects web page "/>
              </a:rPr>
              <a:t>https://www.cde.ca.gov/pd/ca/hs/civicengprojects.asp</a:t>
            </a:r>
            <a:r>
              <a:rPr lang="en" sz="2400" dirty="0">
                <a:ea typeface="+mn-lt"/>
                <a:cs typeface="+mn-lt"/>
              </a:rPr>
              <a:t> </a:t>
            </a:r>
          </a:p>
          <a:p>
            <a:pPr>
              <a:spcBef>
                <a:spcPts val="0"/>
              </a:spcBef>
              <a:defRPr/>
            </a:pPr>
            <a:r>
              <a:rPr lang="en-US" sz="2400" dirty="0"/>
              <a:t>ESSA: </a:t>
            </a:r>
            <a:r>
              <a:rPr lang="en-US" sz="2400" u="sng" dirty="0">
                <a:hlinkClick r:id="rId5" tooltip="Link to PDF download of the ESSA "/>
              </a:rPr>
              <a:t>https://www.congress.gov/114/plaws/publ95/PLAW-114publ95.pdf</a:t>
            </a:r>
            <a:endParaRPr lang="en-US" sz="2400" u="sng" dirty="0"/>
          </a:p>
          <a:p>
            <a:pPr>
              <a:spcBef>
                <a:spcPts val="0"/>
              </a:spcBef>
              <a:defRPr/>
            </a:pPr>
            <a:r>
              <a:rPr lang="en-US" sz="2400" dirty="0">
                <a:ea typeface="+mn-lt"/>
                <a:cs typeface="+mn-lt"/>
              </a:rPr>
              <a:t>Theory of Action: </a:t>
            </a:r>
            <a:r>
              <a:rPr lang="en-US" sz="2400" u="sng" dirty="0">
                <a:solidFill>
                  <a:srgbClr val="0000FF"/>
                </a:solidFill>
                <a:effectLst/>
                <a:latin typeface="Arial" panose="020B0604020202020204" pitchFamily="34" charset="0"/>
                <a:ea typeface="Arial" panose="020B0604020202020204" pitchFamily="34" charset="0"/>
                <a:hlinkClick r:id="rId6" tooltip="U.S. Department of Education's definition of Theory of Action"/>
              </a:rPr>
              <a:t>https://www2.ed.gov/policy/elsec/leg/essa/guidanceuseseinvestment.pdf</a:t>
            </a:r>
            <a:endParaRPr lang="en" sz="2400" dirty="0">
              <a:ea typeface="+mn-lt"/>
              <a:cs typeface="+mn-lt"/>
            </a:endParaRPr>
          </a:p>
          <a:p>
            <a:pPr>
              <a:spcBef>
                <a:spcPts val="0"/>
              </a:spcBef>
              <a:defRPr/>
            </a:pPr>
            <a:r>
              <a:rPr lang="en" sz="2400" dirty="0">
                <a:ea typeface="+mn-lt"/>
                <a:cs typeface="+mn-lt"/>
              </a:rPr>
              <a:t>Revitalizing K–12 Civic Learning in California: A Blueprint for Action</a:t>
            </a:r>
            <a:r>
              <a:rPr lang="en-US" sz="2400" dirty="0"/>
              <a:t>s</a:t>
            </a:r>
            <a:br>
              <a:rPr lang="en-US" sz="2400" dirty="0"/>
            </a:br>
            <a:r>
              <a:rPr lang="en" sz="2400" dirty="0">
                <a:ea typeface="+mn-lt"/>
                <a:cs typeface="+mn-lt"/>
                <a:hlinkClick r:id="rId7" tooltip="Revitalizing K-12 Civic Learning In California: A Blueprint for Actions web page"/>
              </a:rPr>
              <a:t>https://www.caeducatorstogether.org/resources/116944/revitalizing-k-12-civic-learning-in-california-blueprint</a:t>
            </a:r>
            <a:r>
              <a:rPr lang="en" sz="2400" dirty="0">
                <a:ea typeface="+mn-lt"/>
                <a:cs typeface="+mn-lt"/>
              </a:rPr>
              <a:t> (note: logon required)</a:t>
            </a:r>
            <a:endParaRPr lang="en-US" sz="2400" dirty="0"/>
          </a:p>
        </p:txBody>
      </p:sp>
    </p:spTree>
    <p:extLst>
      <p:ext uri="{BB962C8B-B14F-4D97-AF65-F5344CB8AC3E}">
        <p14:creationId xmlns:p14="http://schemas.microsoft.com/office/powerpoint/2010/main" val="27590520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0738" y="365125"/>
            <a:ext cx="10331450" cy="1900238"/>
          </a:xfrm>
        </p:spPr>
        <p:txBody>
          <a:bodyPr rtlCol="0">
            <a:normAutofit fontScale="90000"/>
          </a:bodyPr>
          <a:lstStyle/>
          <a:p>
            <a:pPr eaLnBrk="1" fontAlgn="auto" hangingPunct="1">
              <a:spcAft>
                <a:spcPts val="0"/>
              </a:spcAft>
              <a:defRPr/>
            </a:pPr>
            <a:r>
              <a:rPr lang="en-US" b="1" dirty="0"/>
              <a:t>Educator Excellence and Equity Division</a:t>
            </a:r>
            <a:br>
              <a:rPr lang="en-US" b="1" dirty="0"/>
            </a:br>
            <a:r>
              <a:rPr lang="en-US" b="1" dirty="0"/>
              <a:t>Contacts</a:t>
            </a:r>
          </a:p>
        </p:txBody>
      </p:sp>
      <p:sp>
        <p:nvSpPr>
          <p:cNvPr id="62467" name="Content Placeholder 2"/>
          <p:cNvSpPr>
            <a:spLocks noGrp="1"/>
          </p:cNvSpPr>
          <p:nvPr>
            <p:ph idx="1"/>
          </p:nvPr>
        </p:nvSpPr>
        <p:spPr>
          <a:xfrm>
            <a:off x="1544637" y="2265363"/>
            <a:ext cx="9102725" cy="4436110"/>
          </a:xfrm>
        </p:spPr>
        <p:txBody>
          <a:bodyPr/>
          <a:lstStyle/>
          <a:p>
            <a:pPr marL="0" indent="0" algn="ctr" eaLnBrk="1" hangingPunct="1">
              <a:lnSpc>
                <a:spcPct val="100000"/>
              </a:lnSpc>
              <a:spcBef>
                <a:spcPct val="0"/>
              </a:spcBef>
              <a:spcAft>
                <a:spcPts val="1800"/>
              </a:spcAft>
              <a:buFont typeface="Arial" panose="020B0604020202020204" pitchFamily="34" charset="0"/>
              <a:buNone/>
            </a:pPr>
            <a:r>
              <a:rPr lang="en-US" altLang="en-US" sz="3200" b="1" dirty="0"/>
              <a:t>For additional information, contact:</a:t>
            </a:r>
            <a:endParaRPr lang="en-US" altLang="en-US" sz="3200" dirty="0"/>
          </a:p>
          <a:p>
            <a:pPr marL="0" indent="0" algn="ctr" eaLnBrk="1" hangingPunct="1">
              <a:lnSpc>
                <a:spcPct val="100000"/>
              </a:lnSpc>
              <a:spcBef>
                <a:spcPct val="0"/>
              </a:spcBef>
              <a:spcAft>
                <a:spcPts val="1800"/>
              </a:spcAft>
              <a:buNone/>
            </a:pPr>
            <a:r>
              <a:rPr lang="en-US" altLang="en-US" sz="3200" dirty="0"/>
              <a:t>The California Serves Grant Program Team</a:t>
            </a:r>
            <a:endParaRPr lang="en-US" altLang="en-US" sz="3200" dirty="0">
              <a:cs typeface="Arial"/>
            </a:endParaRPr>
          </a:p>
          <a:p>
            <a:pPr marL="0" indent="0" algn="ctr" eaLnBrk="1" hangingPunct="1">
              <a:lnSpc>
                <a:spcPct val="100000"/>
              </a:lnSpc>
              <a:spcBef>
                <a:spcPct val="0"/>
              </a:spcBef>
              <a:spcAft>
                <a:spcPts val="1800"/>
              </a:spcAft>
              <a:buNone/>
            </a:pPr>
            <a:r>
              <a:rPr lang="en-US" altLang="en-US" sz="3200" dirty="0"/>
              <a:t>Email: </a:t>
            </a:r>
            <a:r>
              <a:rPr lang="en-US" sz="3200" dirty="0">
                <a:ea typeface="+mn-lt"/>
                <a:cs typeface="+mn-lt"/>
                <a:hlinkClick r:id="rId3"/>
              </a:rPr>
              <a:t>SSCE@cde.ca.gov</a:t>
            </a:r>
            <a:endParaRPr lang="en-US" altLang="en-US" sz="2400" b="1" dirty="0"/>
          </a:p>
        </p:txBody>
      </p:sp>
      <p:sp>
        <p:nvSpPr>
          <p:cNvPr id="5" name="Slide Number Placeholder 4"/>
          <p:cNvSpPr>
            <a:spLocks noGrp="1"/>
          </p:cNvSpPr>
          <p:nvPr>
            <p:ph type="sldNum" sz="quarter" idx="12"/>
          </p:nvPr>
        </p:nvSpPr>
        <p:spPr/>
        <p:txBody>
          <a:bodyPr/>
          <a:lstStyle/>
          <a:p>
            <a:pPr>
              <a:defRPr/>
            </a:pPr>
            <a:fld id="{0C187154-915E-4461-BE91-B1BC052B70A3}" type="slidenum">
              <a:rPr lang="en-US"/>
              <a:pPr>
                <a:defRPr/>
              </a:pPr>
              <a:t>54</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z="4000" b="1" dirty="0"/>
              <a:t>Program Funding (2)</a:t>
            </a:r>
          </a:p>
        </p:txBody>
      </p:sp>
      <p:sp>
        <p:nvSpPr>
          <p:cNvPr id="13315" name="Content Placeholder 2"/>
          <p:cNvSpPr>
            <a:spLocks noGrp="1"/>
          </p:cNvSpPr>
          <p:nvPr>
            <p:ph idx="1"/>
          </p:nvPr>
        </p:nvSpPr>
        <p:spPr/>
        <p:txBody>
          <a:bodyPr/>
          <a:lstStyle/>
          <a:p>
            <a:pPr>
              <a:lnSpc>
                <a:spcPct val="100000"/>
              </a:lnSpc>
              <a:spcBef>
                <a:spcPts val="0"/>
              </a:spcBef>
            </a:pPr>
            <a:r>
              <a:rPr lang="en-US" sz="2800" dirty="0">
                <a:effectLst/>
                <a:latin typeface="Arial" panose="020B0604020202020204" pitchFamily="34" charset="0"/>
                <a:ea typeface="Arial" panose="020B0604020202020204" pitchFamily="34" charset="0"/>
              </a:rPr>
              <a:t>An LEA that applies for funds shall, at a minimum, demonstrate a need for service learning resources and training in support of offering the SSCE locally, and describe how the funds will be used. </a:t>
            </a:r>
          </a:p>
          <a:p>
            <a:pPr>
              <a:lnSpc>
                <a:spcPct val="100000"/>
              </a:lnSpc>
              <a:spcBef>
                <a:spcPts val="0"/>
              </a:spcBef>
            </a:pPr>
            <a:r>
              <a:rPr lang="en-US" sz="2800" dirty="0">
                <a:effectLst/>
                <a:latin typeface="Arial" panose="020B0604020202020204" pitchFamily="34" charset="0"/>
                <a:ea typeface="Arial" panose="020B0604020202020204" pitchFamily="34" charset="0"/>
              </a:rPr>
              <a:t>The CDE will fund successful grant applications at the level requested if the program application is well-justified, the proposed activities are realistic and well-supported, and sufficient funding exists. If successful applications exceed the funds available, the CDE will apportion the grant funds at its discretion.</a:t>
            </a:r>
          </a:p>
        </p:txBody>
      </p:sp>
      <p:sp>
        <p:nvSpPr>
          <p:cNvPr id="5" name="Slide Number Placeholder 4"/>
          <p:cNvSpPr>
            <a:spLocks noGrp="1"/>
          </p:cNvSpPr>
          <p:nvPr>
            <p:ph type="sldNum" sz="quarter" idx="12"/>
          </p:nvPr>
        </p:nvSpPr>
        <p:spPr/>
        <p:txBody>
          <a:bodyPr/>
          <a:lstStyle/>
          <a:p>
            <a:pPr>
              <a:defRPr/>
            </a:pPr>
            <a:fld id="{4D9C92C8-5438-4100-85A4-17F5688126D7}" type="slidenum">
              <a:rPr lang="en-US"/>
              <a:pPr>
                <a:defRPr/>
              </a:pPr>
              <a:t>6</a:t>
            </a:fld>
            <a:endParaRPr lang="en-US"/>
          </a:p>
        </p:txBody>
      </p:sp>
    </p:spTree>
    <p:extLst>
      <p:ext uri="{BB962C8B-B14F-4D97-AF65-F5344CB8AC3E}">
        <p14:creationId xmlns:p14="http://schemas.microsoft.com/office/powerpoint/2010/main" val="4052752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z="4000" b="1" dirty="0"/>
              <a:t>Program Funding (3)</a:t>
            </a:r>
          </a:p>
        </p:txBody>
      </p:sp>
      <p:sp>
        <p:nvSpPr>
          <p:cNvPr id="13315" name="Content Placeholder 2"/>
          <p:cNvSpPr>
            <a:spLocks noGrp="1"/>
          </p:cNvSpPr>
          <p:nvPr>
            <p:ph idx="1"/>
          </p:nvPr>
        </p:nvSpPr>
        <p:spPr/>
        <p:txBody>
          <a:bodyPr/>
          <a:lstStyle/>
          <a:p>
            <a:pPr>
              <a:lnSpc>
                <a:spcPct val="100000"/>
              </a:lnSpc>
              <a:spcBef>
                <a:spcPts val="0"/>
              </a:spcBef>
            </a:pPr>
            <a:r>
              <a:rPr lang="en-US" dirty="0">
                <a:effectLst/>
                <a:latin typeface="Arial" panose="020B0604020202020204" pitchFamily="34" charset="0"/>
                <a:ea typeface="Arial" panose="020B0604020202020204" pitchFamily="34" charset="0"/>
              </a:rPr>
              <a:t>The California Serves Grant funds will be available for distribution beginning May 2023. </a:t>
            </a:r>
          </a:p>
          <a:p>
            <a:pPr>
              <a:lnSpc>
                <a:spcPct val="100000"/>
              </a:lnSpc>
              <a:spcBef>
                <a:spcPts val="0"/>
              </a:spcBef>
            </a:pPr>
            <a:r>
              <a:rPr lang="en-US" dirty="0">
                <a:effectLst/>
                <a:latin typeface="Arial" panose="020B0604020202020204" pitchFamily="34" charset="0"/>
                <a:ea typeface="Arial" panose="020B0604020202020204" pitchFamily="34" charset="0"/>
              </a:rPr>
              <a:t>These funds are available for expenditure or encumbrance through June 30, 2025. </a:t>
            </a:r>
            <a:endParaRPr lang="en-US" sz="4000" dirty="0"/>
          </a:p>
        </p:txBody>
      </p:sp>
      <p:sp>
        <p:nvSpPr>
          <p:cNvPr id="5" name="Slide Number Placeholder 4"/>
          <p:cNvSpPr>
            <a:spLocks noGrp="1"/>
          </p:cNvSpPr>
          <p:nvPr>
            <p:ph type="sldNum" sz="quarter" idx="12"/>
          </p:nvPr>
        </p:nvSpPr>
        <p:spPr/>
        <p:txBody>
          <a:bodyPr/>
          <a:lstStyle/>
          <a:p>
            <a:pPr>
              <a:defRPr/>
            </a:pPr>
            <a:fld id="{4D9C92C8-5438-4100-85A4-17F5688126D7}" type="slidenum">
              <a:rPr lang="en-US"/>
              <a:pPr>
                <a:defRPr/>
              </a:pPr>
              <a:t>7</a:t>
            </a:fld>
            <a:endParaRPr lang="en-US"/>
          </a:p>
        </p:txBody>
      </p:sp>
    </p:spTree>
    <p:extLst>
      <p:ext uri="{BB962C8B-B14F-4D97-AF65-F5344CB8AC3E}">
        <p14:creationId xmlns:p14="http://schemas.microsoft.com/office/powerpoint/2010/main" val="2257092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sz="4000" b="1" dirty="0"/>
              <a:t>Program Purpose (1)</a:t>
            </a:r>
          </a:p>
        </p:txBody>
      </p:sp>
      <p:sp>
        <p:nvSpPr>
          <p:cNvPr id="3" name="Content Placeholder 2"/>
          <p:cNvSpPr>
            <a:spLocks noGrp="1"/>
          </p:cNvSpPr>
          <p:nvPr>
            <p:ph idx="1"/>
          </p:nvPr>
        </p:nvSpPr>
        <p:spPr/>
        <p:txBody>
          <a:bodyPr rtlCol="0">
            <a:noAutofit/>
          </a:bodyPr>
          <a:lstStyle/>
          <a:p>
            <a:pPr>
              <a:defRPr/>
            </a:pPr>
            <a:r>
              <a:rPr lang="en" sz="2800" dirty="0">
                <a:ea typeface="+mn-lt"/>
                <a:cs typeface="+mn-lt"/>
              </a:rPr>
              <a:t>Funding for the pilot year of this annual grant program is intended to support expanding access to the SSCE through high quality service learning programs. </a:t>
            </a:r>
          </a:p>
          <a:p>
            <a:pPr>
              <a:defRPr/>
            </a:pPr>
            <a:r>
              <a:rPr lang="en" sz="2800" dirty="0">
                <a:ea typeface="+mn-lt"/>
                <a:cs typeface="+mn-lt"/>
              </a:rPr>
              <a:t>The CDE will develop and administer this grant program in collaboration with California Volunteers, including developing grant criteria, developing an application process, requesting data from participating LEAs, and awarding grants.</a:t>
            </a:r>
          </a:p>
        </p:txBody>
      </p:sp>
      <p:sp>
        <p:nvSpPr>
          <p:cNvPr id="5" name="Slide Number Placeholder 4"/>
          <p:cNvSpPr>
            <a:spLocks noGrp="1"/>
          </p:cNvSpPr>
          <p:nvPr>
            <p:ph type="sldNum" sz="quarter" idx="12"/>
          </p:nvPr>
        </p:nvSpPr>
        <p:spPr/>
        <p:txBody>
          <a:bodyPr/>
          <a:lstStyle/>
          <a:p>
            <a:pPr>
              <a:defRPr/>
            </a:pPr>
            <a:fld id="{C2D7973E-B649-45D1-A4E3-6C996D550B83}"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sz="4000" b="1" dirty="0"/>
              <a:t>Program Purpose (2) </a:t>
            </a:r>
          </a:p>
        </p:txBody>
      </p:sp>
      <p:sp>
        <p:nvSpPr>
          <p:cNvPr id="3" name="Content Placeholder 2"/>
          <p:cNvSpPr>
            <a:spLocks noGrp="1"/>
          </p:cNvSpPr>
          <p:nvPr>
            <p:ph idx="1"/>
          </p:nvPr>
        </p:nvSpPr>
        <p:spPr>
          <a:xfrm>
            <a:off x="1354138" y="1666877"/>
            <a:ext cx="9999662" cy="4572000"/>
          </a:xfrm>
        </p:spPr>
        <p:txBody>
          <a:bodyPr rtlCol="0">
            <a:noAutofit/>
          </a:bodyPr>
          <a:lstStyle/>
          <a:p>
            <a:r>
              <a:rPr lang="en-US" dirty="0">
                <a:ea typeface="+mn-lt"/>
                <a:cs typeface="+mn-lt"/>
              </a:rPr>
              <a:t>Under this program, LEAs may use grants for:</a:t>
            </a:r>
          </a:p>
          <a:p>
            <a:pPr lvl="1"/>
            <a:r>
              <a:rPr lang="en-US" dirty="0">
                <a:ea typeface="+mn-lt"/>
                <a:cs typeface="+mn-lt"/>
              </a:rPr>
              <a:t>Paid planning time for teachers to increase the use of service learning in instruction </a:t>
            </a:r>
          </a:p>
          <a:p>
            <a:pPr lvl="1"/>
            <a:r>
              <a:rPr lang="en-US" dirty="0">
                <a:ea typeface="+mn-lt"/>
                <a:cs typeface="+mn-lt"/>
              </a:rPr>
              <a:t>Professional development on service learning for administrators and teachers</a:t>
            </a:r>
          </a:p>
          <a:p>
            <a:pPr lvl="1"/>
            <a:r>
              <a:rPr lang="en-US" dirty="0">
                <a:ea typeface="+mn-lt"/>
                <a:cs typeface="+mn-lt"/>
              </a:rPr>
              <a:t>Purchase of instructional materials to help integrate service learning in instruction</a:t>
            </a:r>
          </a:p>
          <a:p>
            <a:pPr lvl="1"/>
            <a:r>
              <a:rPr lang="en-US" dirty="0">
                <a:ea typeface="+mn-lt"/>
                <a:cs typeface="+mn-lt"/>
              </a:rPr>
              <a:t>Participation costs, including materials or travel expenses related to service learning activities</a:t>
            </a:r>
            <a:endParaRPr lang="en-US" dirty="0">
              <a:cs typeface="Arial"/>
            </a:endParaRPr>
          </a:p>
        </p:txBody>
      </p:sp>
      <p:sp>
        <p:nvSpPr>
          <p:cNvPr id="5" name="Slide Number Placeholder 4"/>
          <p:cNvSpPr>
            <a:spLocks noGrp="1"/>
          </p:cNvSpPr>
          <p:nvPr>
            <p:ph type="sldNum" sz="quarter" idx="12"/>
          </p:nvPr>
        </p:nvSpPr>
        <p:spPr/>
        <p:txBody>
          <a:bodyPr/>
          <a:lstStyle/>
          <a:p>
            <a:pPr>
              <a:defRPr/>
            </a:pPr>
            <a:fld id="{2E1C7C27-6971-4435-8C30-D53E09ABFB51}" type="slidenum">
              <a:rPr lang="en-US"/>
              <a:pPr>
                <a:defRPr/>
              </a:pPr>
              <a:t>9</a:t>
            </a:fld>
            <a:endParaRPr lang="en-US"/>
          </a:p>
        </p:txBody>
      </p:sp>
    </p:spTree>
    <p:extLst>
      <p:ext uri="{BB962C8B-B14F-4D97-AF65-F5344CB8AC3E}">
        <p14:creationId xmlns:p14="http://schemas.microsoft.com/office/powerpoint/2010/main" val="3720804056"/>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739A28"/>
      </a:dk2>
      <a:lt2>
        <a:srgbClr val="E2DFCC"/>
      </a:lt2>
      <a:accent1>
        <a:srgbClr val="99CB38"/>
      </a:accent1>
      <a:accent2>
        <a:srgbClr val="63A537"/>
      </a:accent2>
      <a:accent3>
        <a:srgbClr val="37A76F"/>
      </a:accent3>
      <a:accent4>
        <a:srgbClr val="44C1A3"/>
      </a:accent4>
      <a:accent5>
        <a:srgbClr val="4EB3CF"/>
      </a:accent5>
      <a:accent6>
        <a:srgbClr val="51C3F9"/>
      </a:accent6>
      <a:hlink>
        <a:srgbClr val="0000FF"/>
      </a:hlink>
      <a:folHlink>
        <a:srgbClr val="7030A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pened_x0020_By xmlns="f89dec18-d0c2-45d2-8a15-31051f2519f8">
      <UserInfo>
        <DisplayName/>
        <AccountId xsi:nil="true"/>
        <AccountType/>
      </UserInfo>
    </Opened_x0020_By>
    <TaxCatchAll xmlns="1aae30ff-d7bc-47e3-882e-cd3423d00d62" xsi:nil="true"/>
    <FileLocation xmlns="f89dec18-d0c2-45d2-8a15-31051f2519f8" xsi:nil="true"/>
    <Link xmlns="f89dec18-d0c2-45d2-8a15-31051f2519f8">
      <Url xsi:nil="true"/>
      <Description xsi:nil="true"/>
    </Link>
    <lcf76f155ced4ddcb4097134ff3c332f xmlns="f89dec18-d0c2-45d2-8a15-31051f2519f8">
      <Terms xmlns="http://schemas.microsoft.com/office/infopath/2007/PartnerControls"/>
    </lcf76f155ced4ddcb4097134ff3c332f>
    <MediaLengthInSeconds xmlns="f89dec18-d0c2-45d2-8a15-31051f2519f8" xsi:nil="true"/>
    <SharedWithUsers xmlns="1aae30ff-d7bc-47e3-882e-cd3423d00d62">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534ED83EA0B5E468033F72E96A6CA4D" ma:contentTypeVersion="25" ma:contentTypeDescription="Create a new document." ma:contentTypeScope="" ma:versionID="f5ad9fd3959349a0040a8ec1b5157b81">
  <xsd:schema xmlns:xsd="http://www.w3.org/2001/XMLSchema" xmlns:xs="http://www.w3.org/2001/XMLSchema" xmlns:p="http://schemas.microsoft.com/office/2006/metadata/properties" xmlns:ns2="f89dec18-d0c2-45d2-8a15-31051f2519f8" xmlns:ns3="1aae30ff-d7bc-47e3-882e-cd3423d00d62" targetNamespace="http://schemas.microsoft.com/office/2006/metadata/properties" ma:root="true" ma:fieldsID="d945b4d3e52ad957c3f4b20c16f1b730" ns2:_="" ns3:_="">
    <xsd:import namespace="f89dec18-d0c2-45d2-8a15-31051f2519f8"/>
    <xsd:import namespace="1aae30ff-d7bc-47e3-882e-cd3423d00d6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FileLocation" minOccurs="0"/>
                <xsd:element ref="ns2:b84728bc-ac87-4a88-8ddb-0599abd5569eCountryOrRegion" minOccurs="0"/>
                <xsd:element ref="ns2:b84728bc-ac87-4a88-8ddb-0599abd5569eState" minOccurs="0"/>
                <xsd:element ref="ns2:b84728bc-ac87-4a88-8ddb-0599abd5569eCity" minOccurs="0"/>
                <xsd:element ref="ns2:b84728bc-ac87-4a88-8ddb-0599abd5569ePostalCode" minOccurs="0"/>
                <xsd:element ref="ns2:b84728bc-ac87-4a88-8ddb-0599abd5569eStreet" minOccurs="0"/>
                <xsd:element ref="ns2:b84728bc-ac87-4a88-8ddb-0599abd5569eGeoLoc" minOccurs="0"/>
                <xsd:element ref="ns2:b84728bc-ac87-4a88-8ddb-0599abd5569eDispName" minOccurs="0"/>
                <xsd:element ref="ns2:Link" minOccurs="0"/>
                <xsd:element ref="ns2:Opened_x0020_By"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9dec18-d0c2-45d2-8a15-31051f2519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FileLocation" ma:index="19" nillable="true" ma:displayName="File Location" ma:format="Dropdown" ma:internalName="FileLocation">
      <xsd:simpleType>
        <xsd:restriction base="dms:Unknown"/>
      </xsd:simpleType>
    </xsd:element>
    <xsd:element name="b84728bc-ac87-4a88-8ddb-0599abd5569eCountryOrRegion" ma:index="20" nillable="true" ma:displayName="File Location: Country/Region" ma:internalName="CountryOrRegion" ma:readOnly="true">
      <xsd:simpleType>
        <xsd:restriction base="dms:Text"/>
      </xsd:simpleType>
    </xsd:element>
    <xsd:element name="b84728bc-ac87-4a88-8ddb-0599abd5569eState" ma:index="21" nillable="true" ma:displayName="File Location: State" ma:internalName="State" ma:readOnly="true">
      <xsd:simpleType>
        <xsd:restriction base="dms:Text"/>
      </xsd:simpleType>
    </xsd:element>
    <xsd:element name="b84728bc-ac87-4a88-8ddb-0599abd5569eCity" ma:index="22" nillable="true" ma:displayName="File Location: City" ma:internalName="City" ma:readOnly="true">
      <xsd:simpleType>
        <xsd:restriction base="dms:Text"/>
      </xsd:simpleType>
    </xsd:element>
    <xsd:element name="b84728bc-ac87-4a88-8ddb-0599abd5569ePostalCode" ma:index="23" nillable="true" ma:displayName="File Location: Postal Code" ma:internalName="PostalCode" ma:readOnly="true">
      <xsd:simpleType>
        <xsd:restriction base="dms:Text"/>
      </xsd:simpleType>
    </xsd:element>
    <xsd:element name="b84728bc-ac87-4a88-8ddb-0599abd5569eStreet" ma:index="24" nillable="true" ma:displayName="File Location: Street" ma:internalName="Street" ma:readOnly="true">
      <xsd:simpleType>
        <xsd:restriction base="dms:Text"/>
      </xsd:simpleType>
    </xsd:element>
    <xsd:element name="b84728bc-ac87-4a88-8ddb-0599abd5569eGeoLoc" ma:index="25" nillable="true" ma:displayName="File Location: Coordinates" ma:internalName="GeoLoc" ma:readOnly="true">
      <xsd:simpleType>
        <xsd:restriction base="dms:Unknown"/>
      </xsd:simpleType>
    </xsd:element>
    <xsd:element name="b84728bc-ac87-4a88-8ddb-0599abd5569eDispName" ma:index="26" nillable="true" ma:displayName="File Location: Name" ma:internalName="DispName" ma:readOnly="true">
      <xsd:simpleType>
        <xsd:restriction base="dms:Text"/>
      </xsd:simpleType>
    </xsd:element>
    <xsd:element name="Link" ma:index="27" nillable="true" ma:displayName="Link" ma:format="Hyperlink" ma:internalName="Link">
      <xsd:complexType>
        <xsd:complexContent>
          <xsd:extension base="dms:URL">
            <xsd:sequence>
              <xsd:element name="Url" type="dms:ValidUrl" minOccurs="0" nillable="true"/>
              <xsd:element name="Description" type="xsd:string" nillable="true"/>
            </xsd:sequence>
          </xsd:extension>
        </xsd:complexContent>
      </xsd:complexType>
    </xsd:element>
    <xsd:element name="Opened_x0020_By" ma:index="28" nillable="true" ma:displayName="Opened By" ma:description="Opened By" ma:list="UserInfo" ma:SharePointGroup="0" ma:internalName="Opened_x0020_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LengthInSeconds" ma:index="29" nillable="true" ma:displayName="Length (seconds)" ma:internalName="MediaLengthInSeconds" ma:readOnly="true">
      <xsd:simpleType>
        <xsd:restriction base="dms:Unknown"/>
      </xsd:simpleType>
    </xsd:element>
    <xsd:element name="lcf76f155ced4ddcb4097134ff3c332f" ma:index="31" nillable="true" ma:taxonomy="true" ma:internalName="lcf76f155ced4ddcb4097134ff3c332f" ma:taxonomyFieldName="MediaServiceImageTags" ma:displayName="Image Tags" ma:readOnly="false" ma:fieldId="{5cf76f15-5ced-4ddc-b409-7134ff3c332f}" ma:taxonomyMulti="true" ma:sspId="c2487d89-012e-44bc-975c-10dd49798f8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aae30ff-d7bc-47e3-882e-cd3423d00d6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32" nillable="true" ma:displayName="Taxonomy Catch All Column" ma:hidden="true" ma:list="{fb0b45a5-3d01-4f28-b027-348009761675}" ma:internalName="TaxCatchAll" ma:showField="CatchAllData" ma:web="1aae30ff-d7bc-47e3-882e-cd3423d00d6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A98F47-EA6F-42D7-B1FA-A016BB0009BB}">
  <ds:schemaRefs>
    <ds:schemaRef ds:uri="f89dec18-d0c2-45d2-8a15-31051f2519f8"/>
    <ds:schemaRef ds:uri="http://purl.org/dc/elements/1.1/"/>
    <ds:schemaRef ds:uri="http://schemas.microsoft.com/office/infopath/2007/PartnerControls"/>
    <ds:schemaRef ds:uri="http://purl.org/dc/terms/"/>
    <ds:schemaRef ds:uri="http://schemas.openxmlformats.org/package/2006/metadata/core-properties"/>
    <ds:schemaRef ds:uri="1aae30ff-d7bc-47e3-882e-cd3423d00d62"/>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D417374A-E0C1-4125-9C56-34141DB1F552}">
  <ds:schemaRefs>
    <ds:schemaRef ds:uri="http://schemas.microsoft.com/sharepoint/v3/contenttype/forms"/>
  </ds:schemaRefs>
</ds:datastoreItem>
</file>

<file path=customXml/itemProps3.xml><?xml version="1.0" encoding="utf-8"?>
<ds:datastoreItem xmlns:ds="http://schemas.openxmlformats.org/officeDocument/2006/customXml" ds:itemID="{82757D96-751C-4A8C-B7D8-EBABE88552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9dec18-d0c2-45d2-8a15-31051f2519f8"/>
    <ds:schemaRef ds:uri="1aae30ff-d7bc-47e3-882e-cd3423d00d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1046</TotalTime>
  <Words>7717</Words>
  <Application>Microsoft Office PowerPoint</Application>
  <PresentationFormat>Widescreen</PresentationFormat>
  <Paragraphs>660</Paragraphs>
  <Slides>54</Slides>
  <Notes>54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54</vt:i4>
      </vt:variant>
    </vt:vector>
  </HeadingPairs>
  <TitlesOfParts>
    <vt:vector size="61" baseType="lpstr">
      <vt:lpstr>Arial</vt:lpstr>
      <vt:lpstr>Calibri</vt:lpstr>
      <vt:lpstr>Century Gothic</vt:lpstr>
      <vt:lpstr>Helvetica Neue</vt:lpstr>
      <vt:lpstr>Symbol</vt:lpstr>
      <vt:lpstr>Wingdings</vt:lpstr>
      <vt:lpstr>Office Theme</vt:lpstr>
      <vt:lpstr>California Serves Grant Program Request for Applications</vt:lpstr>
      <vt:lpstr>Housekeeping</vt:lpstr>
      <vt:lpstr>California Volunteers</vt:lpstr>
      <vt:lpstr>Program Authority</vt:lpstr>
      <vt:lpstr>Program Funding (1)</vt:lpstr>
      <vt:lpstr>Program Funding (2)</vt:lpstr>
      <vt:lpstr>Program Funding (3)</vt:lpstr>
      <vt:lpstr>Program Purpose (1)</vt:lpstr>
      <vt:lpstr>Program Purpose (2) </vt:lpstr>
      <vt:lpstr>Program Purpose (3) </vt:lpstr>
      <vt:lpstr>Applicant Eligibility (1)</vt:lpstr>
      <vt:lpstr>Applicant Eligibility (2)</vt:lpstr>
      <vt:lpstr>Reporting Requirements (1)</vt:lpstr>
      <vt:lpstr>Reporting Requirements (2)</vt:lpstr>
      <vt:lpstr>Reporting Requirements (3)</vt:lpstr>
      <vt:lpstr>Program Deliverables (1)</vt:lpstr>
      <vt:lpstr>Program Deliverables (2)</vt:lpstr>
      <vt:lpstr>Resources to Support Application Development</vt:lpstr>
      <vt:lpstr>Quality Professional Learning Standards</vt:lpstr>
      <vt:lpstr>Service Learning and the Inquiry Cycle (1)</vt:lpstr>
      <vt:lpstr>Service Learning and the Inquiry Cycle (2)</vt:lpstr>
      <vt:lpstr>Service Learning and the Inquiry Cycle (3)</vt:lpstr>
      <vt:lpstr>Service Learning and the Inquiry Cycle (4)</vt:lpstr>
      <vt:lpstr>Defining Evidence-Based </vt:lpstr>
      <vt:lpstr>Requirements of the California Serves Grant Program Application</vt:lpstr>
      <vt:lpstr>Submission Requirements (1)</vt:lpstr>
      <vt:lpstr>Submission Requirements (2)</vt:lpstr>
      <vt:lpstr>Saving Responses</vt:lpstr>
      <vt:lpstr>Application Maximum Point Values</vt:lpstr>
      <vt:lpstr>Overview of the Application Narrative</vt:lpstr>
      <vt:lpstr>Executive Summary (1)</vt:lpstr>
      <vt:lpstr>Executive Summary (2)</vt:lpstr>
      <vt:lpstr>Theory of Action (1)</vt:lpstr>
      <vt:lpstr>Theory of Action (2)</vt:lpstr>
      <vt:lpstr>Demonstrated Need (1)</vt:lpstr>
      <vt:lpstr>Demonstrated Need (2)</vt:lpstr>
      <vt:lpstr>Demonstrated Need (3)</vt:lpstr>
      <vt:lpstr>Proposed Activities (1)</vt:lpstr>
      <vt:lpstr>Proposed Activities (2)</vt:lpstr>
      <vt:lpstr>Proposed Activities (3)</vt:lpstr>
      <vt:lpstr>Proposed Metrics (1)</vt:lpstr>
      <vt:lpstr>Proposed Metrics (2)</vt:lpstr>
      <vt:lpstr>Proposed Metrics (3)</vt:lpstr>
      <vt:lpstr>Budget Overview</vt:lpstr>
      <vt:lpstr>Completing the Application  Budget (1)</vt:lpstr>
      <vt:lpstr>Completing the Application  Budget (2)</vt:lpstr>
      <vt:lpstr>Completing the Application  Budget (3)</vt:lpstr>
      <vt:lpstr>Completing the Application  Budget (4)</vt:lpstr>
      <vt:lpstr>Review Process</vt:lpstr>
      <vt:lpstr>Application Timeline</vt:lpstr>
      <vt:lpstr>Questions?</vt:lpstr>
      <vt:lpstr>Resources (1)</vt:lpstr>
      <vt:lpstr>Resources (2)</vt:lpstr>
      <vt:lpstr>Educator Excellence and Equity Division Contacts</vt:lpstr>
    </vt:vector>
  </TitlesOfParts>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Pres-22: CA Serves Grant (CA Dept of Education)</dc:title>
  <dc:subject>California Serves Grant Program applicant technical assistance webinar presented on February 3, 2023.</dc:subject>
  <dc:creator/>
  <cp:lastModifiedBy>Janette Han</cp:lastModifiedBy>
  <cp:revision>114</cp:revision>
  <cp:lastPrinted>2020-01-22T19:52:55Z</cp:lastPrinted>
  <dcterms:created xsi:type="dcterms:W3CDTF">2017-11-09T22:09:16Z</dcterms:created>
  <dcterms:modified xsi:type="dcterms:W3CDTF">2023-02-07T21:34:31Z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0x0101003534ED83EA0B5E468033F72E96A6CA4D</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