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571" r:id="rId1"/>
  </p:sldMasterIdLst>
  <p:notesMasterIdLst>
    <p:notesMasterId r:id="rId63"/>
  </p:notesMasterIdLst>
  <p:handoutMasterIdLst>
    <p:handoutMasterId r:id="rId64"/>
  </p:handoutMasterIdLst>
  <p:sldIdLst>
    <p:sldId id="258" r:id="rId2"/>
    <p:sldId id="394" r:id="rId3"/>
    <p:sldId id="395" r:id="rId4"/>
    <p:sldId id="397" r:id="rId5"/>
    <p:sldId id="396" r:id="rId6"/>
    <p:sldId id="398" r:id="rId7"/>
    <p:sldId id="399" r:id="rId8"/>
    <p:sldId id="400" r:id="rId9"/>
    <p:sldId id="388" r:id="rId10"/>
    <p:sldId id="379" r:id="rId11"/>
    <p:sldId id="390" r:id="rId12"/>
    <p:sldId id="380" r:id="rId13"/>
    <p:sldId id="382" r:id="rId14"/>
    <p:sldId id="346" r:id="rId15"/>
    <p:sldId id="349" r:id="rId16"/>
    <p:sldId id="389" r:id="rId17"/>
    <p:sldId id="347" r:id="rId18"/>
    <p:sldId id="357" r:id="rId19"/>
    <p:sldId id="374" r:id="rId20"/>
    <p:sldId id="353" r:id="rId21"/>
    <p:sldId id="356" r:id="rId22"/>
    <p:sldId id="339" r:id="rId23"/>
    <p:sldId id="401" r:id="rId24"/>
    <p:sldId id="345" r:id="rId25"/>
    <p:sldId id="359" r:id="rId26"/>
    <p:sldId id="344" r:id="rId27"/>
    <p:sldId id="343" r:id="rId28"/>
    <p:sldId id="342" r:id="rId29"/>
    <p:sldId id="286" r:id="rId30"/>
    <p:sldId id="391" r:id="rId31"/>
    <p:sldId id="392" r:id="rId32"/>
    <p:sldId id="287" r:id="rId33"/>
    <p:sldId id="386" r:id="rId34"/>
    <p:sldId id="385" r:id="rId35"/>
    <p:sldId id="316" r:id="rId36"/>
    <p:sldId id="311" r:id="rId37"/>
    <p:sldId id="300" r:id="rId38"/>
    <p:sldId id="294" r:id="rId39"/>
    <p:sldId id="360" r:id="rId40"/>
    <p:sldId id="361" r:id="rId41"/>
    <p:sldId id="362" r:id="rId42"/>
    <p:sldId id="363" r:id="rId43"/>
    <p:sldId id="364" r:id="rId44"/>
    <p:sldId id="365" r:id="rId45"/>
    <p:sldId id="366" r:id="rId46"/>
    <p:sldId id="367" r:id="rId47"/>
    <p:sldId id="368" r:id="rId48"/>
    <p:sldId id="370" r:id="rId49"/>
    <p:sldId id="375" r:id="rId50"/>
    <p:sldId id="371" r:id="rId51"/>
    <p:sldId id="393" r:id="rId52"/>
    <p:sldId id="369" r:id="rId53"/>
    <p:sldId id="387" r:id="rId54"/>
    <p:sldId id="296" r:id="rId55"/>
    <p:sldId id="297" r:id="rId56"/>
    <p:sldId id="372" r:id="rId57"/>
    <p:sldId id="373" r:id="rId58"/>
    <p:sldId id="298" r:id="rId59"/>
    <p:sldId id="302" r:id="rId60"/>
    <p:sldId id="308" r:id="rId61"/>
    <p:sldId id="309" r:id="rId62"/>
  </p:sldIdLst>
  <p:sldSz cx="12192000" cy="6858000"/>
  <p:notesSz cx="6985000" cy="92837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E5E7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64" autoAdjust="0"/>
    <p:restoredTop sz="88729" autoAdjust="0"/>
  </p:normalViewPr>
  <p:slideViewPr>
    <p:cSldViewPr snapToGrid="0">
      <p:cViewPr varScale="1">
        <p:scale>
          <a:sx n="112" d="100"/>
          <a:sy n="112" d="100"/>
        </p:scale>
        <p:origin x="534"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2885" tIns="46442" rIns="92885" bIns="46442"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56050" y="0"/>
            <a:ext cx="3027363" cy="465138"/>
          </a:xfrm>
          <a:prstGeom prst="rect">
            <a:avLst/>
          </a:prstGeom>
        </p:spPr>
        <p:txBody>
          <a:bodyPr vert="horz" lIns="92885" tIns="46442" rIns="92885" bIns="46442" rtlCol="0"/>
          <a:lstStyle>
            <a:lvl1pPr algn="r" eaLnBrk="1" fontAlgn="auto" hangingPunct="1">
              <a:spcBef>
                <a:spcPts val="0"/>
              </a:spcBef>
              <a:spcAft>
                <a:spcPts val="0"/>
              </a:spcAft>
              <a:defRPr sz="1200">
                <a:latin typeface="+mn-lt"/>
              </a:defRPr>
            </a:lvl1pPr>
          </a:lstStyle>
          <a:p>
            <a:pPr>
              <a:defRPr/>
            </a:pPr>
            <a:fld id="{6F01448E-779D-4A74-A5BD-4B49BA4912B4}" type="datetimeFigureOut">
              <a:rPr lang="en-US"/>
              <a:pPr>
                <a:defRPr/>
              </a:pPr>
              <a:t>11/4/2025</a:t>
            </a:fld>
            <a:endParaRPr lang="en-US"/>
          </a:p>
        </p:txBody>
      </p:sp>
      <p:sp>
        <p:nvSpPr>
          <p:cNvPr id="4" name="Footer Placeholder 3"/>
          <p:cNvSpPr>
            <a:spLocks noGrp="1"/>
          </p:cNvSpPr>
          <p:nvPr>
            <p:ph type="ftr" sz="quarter" idx="2"/>
          </p:nvPr>
        </p:nvSpPr>
        <p:spPr>
          <a:xfrm>
            <a:off x="0" y="8818563"/>
            <a:ext cx="3027363" cy="465137"/>
          </a:xfrm>
          <a:prstGeom prst="rect">
            <a:avLst/>
          </a:prstGeom>
        </p:spPr>
        <p:txBody>
          <a:bodyPr vert="horz" lIns="92885" tIns="46442" rIns="92885" bIns="46442"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56050" y="8818563"/>
            <a:ext cx="3027363" cy="465137"/>
          </a:xfrm>
          <a:prstGeom prst="rect">
            <a:avLst/>
          </a:prstGeom>
        </p:spPr>
        <p:txBody>
          <a:bodyPr vert="horz" lIns="92885" tIns="46442" rIns="92885" bIns="46442" rtlCol="0" anchor="b"/>
          <a:lstStyle>
            <a:lvl1pPr algn="r" eaLnBrk="1" fontAlgn="auto" hangingPunct="1">
              <a:spcBef>
                <a:spcPts val="0"/>
              </a:spcBef>
              <a:spcAft>
                <a:spcPts val="0"/>
              </a:spcAft>
              <a:defRPr sz="1200">
                <a:latin typeface="+mn-lt"/>
              </a:defRPr>
            </a:lvl1pPr>
          </a:lstStyle>
          <a:p>
            <a:pPr>
              <a:defRPr/>
            </a:pPr>
            <a:fld id="{322679A0-4656-4BEE-B98B-771F8EC7855B}" type="slidenum">
              <a:rPr lang="en-US"/>
              <a:pPr>
                <a:defRPr/>
              </a:pPr>
              <a:t>‹#›</a:t>
            </a:fld>
            <a:endParaRPr lang="en-US"/>
          </a:p>
        </p:txBody>
      </p:sp>
    </p:spTree>
    <p:extLst>
      <p:ext uri="{BB962C8B-B14F-4D97-AF65-F5344CB8AC3E}">
        <p14:creationId xmlns:p14="http://schemas.microsoft.com/office/powerpoint/2010/main" val="2387279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F2B5A60-7D4C-4100-A1F7-6811A355FC99}" type="datetimeFigureOut">
              <a:rPr lang="en-US"/>
              <a:pPr>
                <a:defRPr/>
              </a:pPr>
              <a:t>11/4/2025</a:t>
            </a:fld>
            <a:endParaRPr lang="en-US"/>
          </a:p>
        </p:txBody>
      </p:sp>
      <p:sp>
        <p:nvSpPr>
          <p:cNvPr id="4" name="Slide Image Placeholder 3"/>
          <p:cNvSpPr>
            <a:spLocks noGrp="1" noRot="1" noChangeAspect="1"/>
          </p:cNvSpPr>
          <p:nvPr>
            <p:ph type="sldImg" idx="2"/>
          </p:nvPr>
        </p:nvSpPr>
        <p:spPr>
          <a:xfrm>
            <a:off x="708025" y="773175"/>
            <a:ext cx="5568950" cy="31337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98500" y="4214937"/>
            <a:ext cx="5588000" cy="429558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EFB0760-907B-4301-B786-8A587F736DFF}" type="slidenum">
              <a:rPr lang="en-US"/>
              <a:pPr>
                <a:defRPr/>
              </a:pPr>
              <a:t>‹#›</a:t>
            </a:fld>
            <a:endParaRPr lang="en-US"/>
          </a:p>
        </p:txBody>
      </p:sp>
    </p:spTree>
    <p:extLst>
      <p:ext uri="{BB962C8B-B14F-4D97-AF65-F5344CB8AC3E}">
        <p14:creationId xmlns:p14="http://schemas.microsoft.com/office/powerpoint/2010/main" val="167718081"/>
      </p:ext>
    </p:extLst>
  </p:cSld>
  <p:clrMap bg1="lt1" tx1="dk1" bg2="lt2" tx2="dk2" accent1="accent1" accent2="accent2" accent3="accent3" accent4="accent4" accent5="accent5" accent6="accent6" hlink="hlink" folHlink="folHlink"/>
  <p:notesStyle>
    <a:lvl1pPr algn="l" rtl="0" eaLnBrk="0" fontAlgn="base" hangingPunct="0">
      <a:spcBef>
        <a:spcPts val="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ts val="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ts val="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ts val="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ts val="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0"/>
              </a:spcAft>
            </a:pPr>
            <a:endParaRPr lang="en-US" altLang="en-US" dirty="0">
              <a:latin typeface="Arial"/>
              <a:cs typeface="Arial"/>
            </a:endParaRPr>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278FAF8-C64F-4870-94DC-7AC3EADAFA45}"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513431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17</a:t>
            </a:fld>
            <a:endParaRPr lang="en-US" altLang="en-US">
              <a:latin typeface="Calibri" panose="020F0502020204030204" pitchFamily="34" charset="0"/>
            </a:endParaRPr>
          </a:p>
        </p:txBody>
      </p:sp>
    </p:spTree>
    <p:extLst>
      <p:ext uri="{BB962C8B-B14F-4D97-AF65-F5344CB8AC3E}">
        <p14:creationId xmlns:p14="http://schemas.microsoft.com/office/powerpoint/2010/main" val="1494524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4261267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lvl="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19</a:t>
            </a:fld>
            <a:endParaRPr lang="en-US" altLang="en-US">
              <a:latin typeface="Calibri" panose="020F0502020204030204" pitchFamily="34" charset="0"/>
            </a:endParaRPr>
          </a:p>
        </p:txBody>
      </p:sp>
    </p:spTree>
    <p:extLst>
      <p:ext uri="{BB962C8B-B14F-4D97-AF65-F5344CB8AC3E}">
        <p14:creationId xmlns:p14="http://schemas.microsoft.com/office/powerpoint/2010/main" val="166049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20</a:t>
            </a:fld>
            <a:endParaRPr lang="en-US" altLang="en-US">
              <a:latin typeface="Calibri" panose="020F0502020204030204" pitchFamily="34" charset="0"/>
            </a:endParaRPr>
          </a:p>
        </p:txBody>
      </p:sp>
    </p:spTree>
    <p:extLst>
      <p:ext uri="{BB962C8B-B14F-4D97-AF65-F5344CB8AC3E}">
        <p14:creationId xmlns:p14="http://schemas.microsoft.com/office/powerpoint/2010/main" val="3123595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698500" y="4225097"/>
            <a:ext cx="5588000" cy="4295588"/>
          </a:xfrm>
        </p:spPr>
        <p:txBody>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21</a:t>
            </a:fld>
            <a:endParaRPr lang="en-US" altLang="en-US">
              <a:latin typeface="Calibri" panose="020F0502020204030204" pitchFamily="34" charset="0"/>
            </a:endParaRPr>
          </a:p>
        </p:txBody>
      </p:sp>
    </p:spTree>
    <p:extLst>
      <p:ext uri="{BB962C8B-B14F-4D97-AF65-F5344CB8AC3E}">
        <p14:creationId xmlns:p14="http://schemas.microsoft.com/office/powerpoint/2010/main" val="640427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eaLnBrk="1" hangingPunct="1">
              <a:lnSpc>
                <a:spcPct val="100000"/>
              </a:lnSpc>
              <a:spcBef>
                <a:spcPts val="0"/>
              </a:spcBef>
              <a:spcAft>
                <a:spcPts val="0"/>
              </a:spcAft>
              <a:buFont typeface="Arial" panose="020B0604020202020204" pitchFamily="34" charset="0"/>
              <a:buChar char="•"/>
            </a:pPr>
            <a:endParaRPr lang="en-US" alt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22</a:t>
            </a:fld>
            <a:endParaRPr lang="en-US"/>
          </a:p>
        </p:txBody>
      </p:sp>
    </p:spTree>
    <p:extLst>
      <p:ext uri="{BB962C8B-B14F-4D97-AF65-F5344CB8AC3E}">
        <p14:creationId xmlns:p14="http://schemas.microsoft.com/office/powerpoint/2010/main" val="38850653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lnSpc>
                <a:spcPct val="100000"/>
              </a:lnSpc>
              <a:spcBef>
                <a:spcPts val="0"/>
              </a:spcBef>
              <a:spcAft>
                <a:spcPts val="0"/>
              </a:spcAft>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24</a:t>
            </a:fld>
            <a:endParaRPr lang="en-US"/>
          </a:p>
        </p:txBody>
      </p:sp>
    </p:spTree>
    <p:extLst>
      <p:ext uri="{BB962C8B-B14F-4D97-AF65-F5344CB8AC3E}">
        <p14:creationId xmlns:p14="http://schemas.microsoft.com/office/powerpoint/2010/main" val="4104408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25</a:t>
            </a:fld>
            <a:endParaRPr lang="en-US"/>
          </a:p>
        </p:txBody>
      </p:sp>
    </p:spTree>
    <p:extLst>
      <p:ext uri="{BB962C8B-B14F-4D97-AF65-F5344CB8AC3E}">
        <p14:creationId xmlns:p14="http://schemas.microsoft.com/office/powerpoint/2010/main" val="3565461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26</a:t>
            </a:fld>
            <a:endParaRPr lang="en-US"/>
          </a:p>
        </p:txBody>
      </p:sp>
    </p:spTree>
    <p:extLst>
      <p:ext uri="{BB962C8B-B14F-4D97-AF65-F5344CB8AC3E}">
        <p14:creationId xmlns:p14="http://schemas.microsoft.com/office/powerpoint/2010/main" val="13079990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27</a:t>
            </a:fld>
            <a:endParaRPr lang="en-US"/>
          </a:p>
        </p:txBody>
      </p:sp>
    </p:spTree>
    <p:extLst>
      <p:ext uri="{BB962C8B-B14F-4D97-AF65-F5344CB8AC3E}">
        <p14:creationId xmlns:p14="http://schemas.microsoft.com/office/powerpoint/2010/main" val="3499202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0C408-B306-8855-DFA6-6EC37A40112F}"/>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7F65DD6-56DB-E70E-7725-19B939C08278}"/>
              </a:ext>
            </a:extLst>
          </p:cNvPr>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25E95A09-78E6-A09B-1365-C5F285837B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lnSpc>
                <a:spcPct val="100000"/>
              </a:lnSpc>
              <a:spcBef>
                <a:spcPts val="0"/>
              </a:spcBef>
              <a:buFont typeface="Arial" panose="020B0604020202020204" pitchFamily="34" charset="0"/>
              <a:buChar char="•"/>
            </a:pPr>
            <a:endParaRPr lang="en-US" altLang="en-US" dirty="0"/>
          </a:p>
        </p:txBody>
      </p:sp>
      <p:sp>
        <p:nvSpPr>
          <p:cNvPr id="14340" name="Slide Number Placeholder 3">
            <a:extLst>
              <a:ext uri="{FF2B5EF4-FFF2-40B4-BE49-F238E27FC236}">
                <a16:creationId xmlns:a16="http://schemas.microsoft.com/office/drawing/2014/main" id="{E418B888-1415-9947-BD1C-94CE8C80CC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74A6311-CABB-4CB9-B4C7-EE43A710F3F7}" type="slidenum">
              <a:rPr lang="en-US" altLang="en-US" smtClean="0">
                <a:latin typeface="Calibri" panose="020F0502020204030204" pitchFamily="34" charset="0"/>
              </a:rPr>
              <a:pPr fontAlgn="base">
                <a:spcBef>
                  <a:spcPct val="0"/>
                </a:spcBef>
                <a:spcAft>
                  <a:spcPct val="0"/>
                </a:spcAft>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693812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28</a:t>
            </a:fld>
            <a:endParaRPr lang="en-US"/>
          </a:p>
        </p:txBody>
      </p:sp>
    </p:spTree>
    <p:extLst>
      <p:ext uri="{BB962C8B-B14F-4D97-AF65-F5344CB8AC3E}">
        <p14:creationId xmlns:p14="http://schemas.microsoft.com/office/powerpoint/2010/main" val="1375493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spcAft>
                <a:spcPts val="1200"/>
              </a:spcAft>
              <a:buFont typeface="Arial" panose="020B0604020202020204" pitchFamily="34" charset="0"/>
              <a:buChar char="•"/>
            </a:pPr>
            <a:endParaRPr lang="en-US" altLang="en-US" dirty="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0089055-257C-4569-8AC6-C58BA61081EB}" type="slidenum">
              <a:rPr lang="en-US" altLang="en-US" smtClean="0">
                <a:latin typeface="Calibri" panose="020F0502020204030204" pitchFamily="34" charset="0"/>
              </a:rPr>
              <a:pPr fontAlgn="base">
                <a:spcBef>
                  <a:spcPct val="0"/>
                </a:spcBef>
                <a:spcAft>
                  <a:spcPct val="0"/>
                </a:spcAft>
              </a:pPr>
              <a:t>29</a:t>
            </a:fld>
            <a:endParaRPr lang="en-US" altLang="en-US">
              <a:latin typeface="Calibri" panose="020F0502020204030204" pitchFamily="34" charset="0"/>
            </a:endParaRPr>
          </a:p>
        </p:txBody>
      </p:sp>
    </p:spTree>
    <p:extLst>
      <p:ext uri="{BB962C8B-B14F-4D97-AF65-F5344CB8AC3E}">
        <p14:creationId xmlns:p14="http://schemas.microsoft.com/office/powerpoint/2010/main" val="15039660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30</a:t>
            </a:fld>
            <a:endParaRPr lang="en-US"/>
          </a:p>
        </p:txBody>
      </p:sp>
    </p:spTree>
    <p:extLst>
      <p:ext uri="{BB962C8B-B14F-4D97-AF65-F5344CB8AC3E}">
        <p14:creationId xmlns:p14="http://schemas.microsoft.com/office/powerpoint/2010/main" val="34573138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CB072-2B6B-2891-4D3A-17E2216676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5C41E-48DB-B702-B374-0D2FA2A76008}"/>
              </a:ext>
            </a:extLst>
          </p:cNvPr>
          <p:cNvSpPr>
            <a:spLocks noGrp="1" noRot="1" noChangeAspect="1"/>
          </p:cNvSpPr>
          <p:nvPr>
            <p:ph type="sldImg"/>
          </p:nvPr>
        </p:nvSpPr>
        <p:spPr>
          <a:xfrm>
            <a:off x="708025" y="773113"/>
            <a:ext cx="5568950" cy="3133725"/>
          </a:xfrm>
        </p:spPr>
      </p:sp>
      <p:sp>
        <p:nvSpPr>
          <p:cNvPr id="3" name="Notes Placeholder 2">
            <a:extLst>
              <a:ext uri="{FF2B5EF4-FFF2-40B4-BE49-F238E27FC236}">
                <a16:creationId xmlns:a16="http://schemas.microsoft.com/office/drawing/2014/main" id="{87BB6BE0-8CCF-53B1-9AB0-204261847BC5}"/>
              </a:ext>
            </a:extLst>
          </p:cNvPr>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ACD7559-E83C-0273-2130-9A18A0F52090}"/>
              </a:ext>
            </a:extLst>
          </p:cNvPr>
          <p:cNvSpPr>
            <a:spLocks noGrp="1"/>
          </p:cNvSpPr>
          <p:nvPr>
            <p:ph type="sldNum" sz="quarter" idx="5"/>
          </p:nvPr>
        </p:nvSpPr>
        <p:spPr/>
        <p:txBody>
          <a:bodyPr/>
          <a:lstStyle/>
          <a:p>
            <a:pPr>
              <a:defRPr/>
            </a:pPr>
            <a:fld id="{CEFB0760-907B-4301-B786-8A587F736DFF}" type="slidenum">
              <a:rPr lang="en-US" smtClean="0"/>
              <a:pPr>
                <a:defRPr/>
              </a:pPr>
              <a:t>31</a:t>
            </a:fld>
            <a:endParaRPr lang="en-US"/>
          </a:p>
        </p:txBody>
      </p:sp>
    </p:spTree>
    <p:extLst>
      <p:ext uri="{BB962C8B-B14F-4D97-AF65-F5344CB8AC3E}">
        <p14:creationId xmlns:p14="http://schemas.microsoft.com/office/powerpoint/2010/main" val="18258352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8F5D996-9955-45CC-B288-E5817FCF38A9}" type="slidenum">
              <a:rPr lang="en-US" altLang="en-US" smtClean="0">
                <a:latin typeface="Calibri" panose="020F0502020204030204" pitchFamily="34" charset="0"/>
              </a:rPr>
              <a:pPr fontAlgn="base">
                <a:spcBef>
                  <a:spcPct val="0"/>
                </a:spcBef>
                <a:spcAft>
                  <a:spcPct val="0"/>
                </a:spcAft>
              </a:pPr>
              <a:t>32</a:t>
            </a:fld>
            <a:endParaRPr lang="en-US" altLang="en-US">
              <a:latin typeface="Calibri" panose="020F0502020204030204" pitchFamily="34" charset="0"/>
            </a:endParaRPr>
          </a:p>
        </p:txBody>
      </p:sp>
    </p:spTree>
    <p:extLst>
      <p:ext uri="{BB962C8B-B14F-4D97-AF65-F5344CB8AC3E}">
        <p14:creationId xmlns:p14="http://schemas.microsoft.com/office/powerpoint/2010/main" val="350962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80AC4-4629-A8EF-D1A5-76CCBBB0EE18}"/>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3EE1D802-F915-1EB1-D433-F58D960C35CB}"/>
              </a:ext>
            </a:extLst>
          </p:cNvPr>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11D894B4-93EE-8EC9-4EDF-4085A10B46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40964" name="Slide Number Placeholder 3">
            <a:extLst>
              <a:ext uri="{FF2B5EF4-FFF2-40B4-BE49-F238E27FC236}">
                <a16:creationId xmlns:a16="http://schemas.microsoft.com/office/drawing/2014/main" id="{6CA6FD11-3BBF-8EE6-D549-49C3029A49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8F5D996-9955-45CC-B288-E5817FCF38A9}" type="slidenum">
              <a:rPr lang="en-US" altLang="en-US" smtClean="0">
                <a:latin typeface="Calibri" panose="020F0502020204030204" pitchFamily="34" charset="0"/>
              </a:rPr>
              <a:pPr fontAlgn="base">
                <a:spcBef>
                  <a:spcPct val="0"/>
                </a:spcBef>
                <a:spcAft>
                  <a:spcPct val="0"/>
                </a:spcAft>
              </a:pPr>
              <a:t>33</a:t>
            </a:fld>
            <a:endParaRPr lang="en-US" altLang="en-US">
              <a:latin typeface="Calibri" panose="020F0502020204030204" pitchFamily="34" charset="0"/>
            </a:endParaRPr>
          </a:p>
        </p:txBody>
      </p:sp>
    </p:spTree>
    <p:extLst>
      <p:ext uri="{BB962C8B-B14F-4D97-AF65-F5344CB8AC3E}">
        <p14:creationId xmlns:p14="http://schemas.microsoft.com/office/powerpoint/2010/main" val="9495201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28855-9733-CA5E-BF5F-6B57C75DC795}"/>
            </a:ext>
          </a:extLst>
        </p:cNvPr>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745EBA41-8B73-66A1-9686-31BE1FB9E82D}"/>
              </a:ext>
            </a:extLst>
          </p:cNvPr>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0F19FBCD-6C29-59A8-42FD-70B8681A19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0964" name="Slide Number Placeholder 3">
            <a:extLst>
              <a:ext uri="{FF2B5EF4-FFF2-40B4-BE49-F238E27FC236}">
                <a16:creationId xmlns:a16="http://schemas.microsoft.com/office/drawing/2014/main" id="{F9451E12-9430-DA6A-A873-31775320C7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8F5D996-9955-45CC-B288-E5817FCF38A9}" type="slidenum">
              <a:rPr lang="en-US" altLang="en-US" smtClean="0">
                <a:latin typeface="Calibri" panose="020F0502020204030204" pitchFamily="34" charset="0"/>
              </a:rPr>
              <a:pPr fontAlgn="base">
                <a:spcBef>
                  <a:spcPct val="0"/>
                </a:spcBef>
                <a:spcAft>
                  <a:spcPct val="0"/>
                </a:spcAft>
              </a:pPr>
              <a:t>34</a:t>
            </a:fld>
            <a:endParaRPr lang="en-US" altLang="en-US">
              <a:latin typeface="Calibri" panose="020F0502020204030204" pitchFamily="34" charset="0"/>
            </a:endParaRPr>
          </a:p>
        </p:txBody>
      </p:sp>
    </p:spTree>
    <p:extLst>
      <p:ext uri="{BB962C8B-B14F-4D97-AF65-F5344CB8AC3E}">
        <p14:creationId xmlns:p14="http://schemas.microsoft.com/office/powerpoint/2010/main" val="8962353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lnSpc>
                <a:spcPct val="100000"/>
              </a:lnSpc>
              <a:spcBef>
                <a:spcPts val="0"/>
              </a:spcBef>
              <a:buFont typeface="Arial" panose="020B0604020202020204" pitchFamily="34" charset="0"/>
              <a:buChar char="•"/>
              <a:defRPr/>
            </a:pPr>
            <a:endParaRPr lang="en-US" dirty="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9E6A5AF-6300-41E2-9F92-2F60BA2AC1D2}" type="slidenum">
              <a:rPr lang="en-US" altLang="en-US" smtClean="0">
                <a:latin typeface="Calibri" panose="020F0502020204030204" pitchFamily="34" charset="0"/>
              </a:rPr>
              <a:pPr fontAlgn="base">
                <a:spcBef>
                  <a:spcPct val="0"/>
                </a:spcBef>
                <a:spcAft>
                  <a:spcPct val="0"/>
                </a:spcAft>
              </a:pPr>
              <a:t>35</a:t>
            </a:fld>
            <a:endParaRPr lang="en-US" altLang="en-US">
              <a:latin typeface="Calibri" panose="020F0502020204030204" pitchFamily="34" charset="0"/>
            </a:endParaRPr>
          </a:p>
        </p:txBody>
      </p:sp>
    </p:spTree>
    <p:extLst>
      <p:ext uri="{BB962C8B-B14F-4D97-AF65-F5344CB8AC3E}">
        <p14:creationId xmlns:p14="http://schemas.microsoft.com/office/powerpoint/2010/main" val="18777895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D180008-97F5-4C23-89EE-2E7BA1D364A5}" type="slidenum">
              <a:rPr lang="en-US" altLang="en-US" smtClean="0">
                <a:latin typeface="Calibri" panose="020F0502020204030204" pitchFamily="34" charset="0"/>
              </a:rPr>
              <a:pPr fontAlgn="base">
                <a:spcBef>
                  <a:spcPct val="0"/>
                </a:spcBef>
                <a:spcAft>
                  <a:spcPct val="0"/>
                </a:spcAft>
              </a:pPr>
              <a:t>36</a:t>
            </a:fld>
            <a:endParaRPr lang="en-US" altLang="en-US">
              <a:latin typeface="Calibri" panose="020F0502020204030204" pitchFamily="34" charset="0"/>
            </a:endParaRPr>
          </a:p>
        </p:txBody>
      </p:sp>
    </p:spTree>
    <p:extLst>
      <p:ext uri="{BB962C8B-B14F-4D97-AF65-F5344CB8AC3E}">
        <p14:creationId xmlns:p14="http://schemas.microsoft.com/office/powerpoint/2010/main" val="26694981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spcAft>
                <a:spcPts val="0"/>
              </a:spcAft>
              <a:buFont typeface="Arial" panose="020B0604020202020204" pitchFamily="34" charset="0"/>
              <a:buChar char="•"/>
            </a:pPr>
            <a:endParaRPr lang="en-US" altLang="en-US" dirty="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087A181-0A94-4F19-BC73-9C9C88467A90}" type="slidenum">
              <a:rPr lang="en-US" altLang="en-US" smtClean="0">
                <a:latin typeface="Calibri" panose="020F0502020204030204" pitchFamily="34" charset="0"/>
              </a:rPr>
              <a:pPr fontAlgn="base">
                <a:spcBef>
                  <a:spcPct val="0"/>
                </a:spcBef>
                <a:spcAft>
                  <a:spcPct val="0"/>
                </a:spcAft>
              </a:pPr>
              <a:t>37</a:t>
            </a:fld>
            <a:endParaRPr lang="en-US" altLang="en-US">
              <a:latin typeface="Calibri" panose="020F0502020204030204" pitchFamily="34" charset="0"/>
            </a:endParaRPr>
          </a:p>
        </p:txBody>
      </p:sp>
    </p:spTree>
    <p:extLst>
      <p:ext uri="{BB962C8B-B14F-4D97-AF65-F5344CB8AC3E}">
        <p14:creationId xmlns:p14="http://schemas.microsoft.com/office/powerpoint/2010/main" val="1734906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0" indent="0">
              <a:spcBef>
                <a:spcPts val="0"/>
              </a:spcBef>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10</a:t>
            </a:fld>
            <a:endParaRPr lang="en-US"/>
          </a:p>
        </p:txBody>
      </p:sp>
    </p:spTree>
    <p:extLst>
      <p:ext uri="{BB962C8B-B14F-4D97-AF65-F5344CB8AC3E}">
        <p14:creationId xmlns:p14="http://schemas.microsoft.com/office/powerpoint/2010/main" val="18263594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336550" indent="-336550" eaLnBrk="1" fontAlgn="t" hangingPunct="1">
              <a:lnSpc>
                <a:spcPct val="100000"/>
              </a:lnSpc>
              <a:spcBef>
                <a:spcPts val="0"/>
              </a:spcBef>
              <a:buFont typeface="Arial" panose="020B0604020202020204" pitchFamily="34" charset="0"/>
              <a:buChar char="•"/>
              <a:defRPr/>
            </a:pPr>
            <a:endParaRPr 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6A9A2C-8535-41CB-9C65-43CA46A605C2}" type="slidenum">
              <a:rPr lang="en-US" altLang="en-US" smtClean="0">
                <a:latin typeface="Calibri" panose="020F0502020204030204" pitchFamily="34" charset="0"/>
              </a:rPr>
              <a:pPr fontAlgn="base">
                <a:spcBef>
                  <a:spcPct val="0"/>
                </a:spcBef>
                <a:spcAft>
                  <a:spcPct val="0"/>
                </a:spcAft>
              </a:pPr>
              <a:t>38</a:t>
            </a:fld>
            <a:endParaRPr lang="en-US" altLang="en-US">
              <a:latin typeface="Calibri" panose="020F0502020204030204" pitchFamily="34" charset="0"/>
            </a:endParaRPr>
          </a:p>
        </p:txBody>
      </p:sp>
    </p:spTree>
    <p:extLst>
      <p:ext uri="{BB962C8B-B14F-4D97-AF65-F5344CB8AC3E}">
        <p14:creationId xmlns:p14="http://schemas.microsoft.com/office/powerpoint/2010/main" val="27142464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39</a:t>
            </a:fld>
            <a:endParaRPr lang="en-US"/>
          </a:p>
        </p:txBody>
      </p:sp>
    </p:spTree>
    <p:extLst>
      <p:ext uri="{BB962C8B-B14F-4D97-AF65-F5344CB8AC3E}">
        <p14:creationId xmlns:p14="http://schemas.microsoft.com/office/powerpoint/2010/main" val="26180024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40</a:t>
            </a:fld>
            <a:endParaRPr lang="en-US"/>
          </a:p>
        </p:txBody>
      </p:sp>
    </p:spTree>
    <p:extLst>
      <p:ext uri="{BB962C8B-B14F-4D97-AF65-F5344CB8AC3E}">
        <p14:creationId xmlns:p14="http://schemas.microsoft.com/office/powerpoint/2010/main" val="29786829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41</a:t>
            </a:fld>
            <a:endParaRPr lang="en-US"/>
          </a:p>
        </p:txBody>
      </p:sp>
    </p:spTree>
    <p:extLst>
      <p:ext uri="{BB962C8B-B14F-4D97-AF65-F5344CB8AC3E}">
        <p14:creationId xmlns:p14="http://schemas.microsoft.com/office/powerpoint/2010/main" val="23583124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3038" indent="-173038">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42</a:t>
            </a:fld>
            <a:endParaRPr lang="en-US"/>
          </a:p>
        </p:txBody>
      </p:sp>
    </p:spTree>
    <p:extLst>
      <p:ext uri="{BB962C8B-B14F-4D97-AF65-F5344CB8AC3E}">
        <p14:creationId xmlns:p14="http://schemas.microsoft.com/office/powerpoint/2010/main" val="774624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3038" indent="-173038">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43</a:t>
            </a:fld>
            <a:endParaRPr lang="en-US"/>
          </a:p>
        </p:txBody>
      </p:sp>
    </p:spTree>
    <p:extLst>
      <p:ext uri="{BB962C8B-B14F-4D97-AF65-F5344CB8AC3E}">
        <p14:creationId xmlns:p14="http://schemas.microsoft.com/office/powerpoint/2010/main" val="3655110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3038" indent="-173038">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44</a:t>
            </a:fld>
            <a:endParaRPr lang="en-US"/>
          </a:p>
        </p:txBody>
      </p:sp>
    </p:spTree>
    <p:extLst>
      <p:ext uri="{BB962C8B-B14F-4D97-AF65-F5344CB8AC3E}">
        <p14:creationId xmlns:p14="http://schemas.microsoft.com/office/powerpoint/2010/main" val="29893899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45</a:t>
            </a:fld>
            <a:endParaRPr lang="en-US"/>
          </a:p>
        </p:txBody>
      </p:sp>
    </p:spTree>
    <p:extLst>
      <p:ext uri="{BB962C8B-B14F-4D97-AF65-F5344CB8AC3E}">
        <p14:creationId xmlns:p14="http://schemas.microsoft.com/office/powerpoint/2010/main" val="19038713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46</a:t>
            </a:fld>
            <a:endParaRPr lang="en-US"/>
          </a:p>
        </p:txBody>
      </p:sp>
    </p:spTree>
    <p:extLst>
      <p:ext uri="{BB962C8B-B14F-4D97-AF65-F5344CB8AC3E}">
        <p14:creationId xmlns:p14="http://schemas.microsoft.com/office/powerpoint/2010/main" val="27056305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47</a:t>
            </a:fld>
            <a:endParaRPr lang="en-US"/>
          </a:p>
        </p:txBody>
      </p:sp>
    </p:spTree>
    <p:extLst>
      <p:ext uri="{BB962C8B-B14F-4D97-AF65-F5344CB8AC3E}">
        <p14:creationId xmlns:p14="http://schemas.microsoft.com/office/powerpoint/2010/main" val="3342616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41E44-6391-25BF-7C3D-320A2AA67D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00A26-165C-4D89-2DFE-7F3D7D241C6D}"/>
              </a:ext>
            </a:extLst>
          </p:cNvPr>
          <p:cNvSpPr>
            <a:spLocks noGrp="1" noRot="1" noChangeAspect="1"/>
          </p:cNvSpPr>
          <p:nvPr>
            <p:ph type="sldImg"/>
          </p:nvPr>
        </p:nvSpPr>
        <p:spPr>
          <a:xfrm>
            <a:off x="708025" y="773113"/>
            <a:ext cx="5568950" cy="3133725"/>
          </a:xfrm>
        </p:spPr>
      </p:sp>
      <p:sp>
        <p:nvSpPr>
          <p:cNvPr id="3" name="Notes Placeholder 2">
            <a:extLst>
              <a:ext uri="{FF2B5EF4-FFF2-40B4-BE49-F238E27FC236}">
                <a16:creationId xmlns:a16="http://schemas.microsoft.com/office/drawing/2014/main" id="{99834316-EBA5-D2AC-4C9F-289600C218EA}"/>
              </a:ext>
            </a:extLst>
          </p:cNvPr>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12CE11A4-07BD-F8E2-8D65-C0FD2C699A51}"/>
              </a:ext>
            </a:extLst>
          </p:cNvPr>
          <p:cNvSpPr>
            <a:spLocks noGrp="1"/>
          </p:cNvSpPr>
          <p:nvPr>
            <p:ph type="sldNum" sz="quarter" idx="5"/>
          </p:nvPr>
        </p:nvSpPr>
        <p:spPr/>
        <p:txBody>
          <a:bodyPr/>
          <a:lstStyle/>
          <a:p>
            <a:pPr>
              <a:defRPr/>
            </a:pPr>
            <a:fld id="{CEFB0760-907B-4301-B786-8A587F736DFF}" type="slidenum">
              <a:rPr lang="en-US" smtClean="0"/>
              <a:pPr>
                <a:defRPr/>
              </a:pPr>
              <a:t>11</a:t>
            </a:fld>
            <a:endParaRPr lang="en-US"/>
          </a:p>
        </p:txBody>
      </p:sp>
    </p:spTree>
    <p:extLst>
      <p:ext uri="{BB962C8B-B14F-4D97-AF65-F5344CB8AC3E}">
        <p14:creationId xmlns:p14="http://schemas.microsoft.com/office/powerpoint/2010/main" val="2753246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48</a:t>
            </a:fld>
            <a:endParaRPr lang="en-US"/>
          </a:p>
        </p:txBody>
      </p:sp>
    </p:spTree>
    <p:extLst>
      <p:ext uri="{BB962C8B-B14F-4D97-AF65-F5344CB8AC3E}">
        <p14:creationId xmlns:p14="http://schemas.microsoft.com/office/powerpoint/2010/main" val="9383465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49</a:t>
            </a:fld>
            <a:endParaRPr lang="en-US"/>
          </a:p>
        </p:txBody>
      </p:sp>
    </p:spTree>
    <p:extLst>
      <p:ext uri="{BB962C8B-B14F-4D97-AF65-F5344CB8AC3E}">
        <p14:creationId xmlns:p14="http://schemas.microsoft.com/office/powerpoint/2010/main" val="20662087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50</a:t>
            </a:fld>
            <a:endParaRPr lang="en-US"/>
          </a:p>
        </p:txBody>
      </p:sp>
    </p:spTree>
    <p:extLst>
      <p:ext uri="{BB962C8B-B14F-4D97-AF65-F5344CB8AC3E}">
        <p14:creationId xmlns:p14="http://schemas.microsoft.com/office/powerpoint/2010/main" val="9639202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73758-FD23-3A1C-2CF2-9AE74D1FA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F1E64-E633-73E3-F70C-E68812A7A1C6}"/>
              </a:ext>
            </a:extLst>
          </p:cNvPr>
          <p:cNvSpPr>
            <a:spLocks noGrp="1" noRot="1" noChangeAspect="1"/>
          </p:cNvSpPr>
          <p:nvPr>
            <p:ph type="sldImg"/>
          </p:nvPr>
        </p:nvSpPr>
        <p:spPr>
          <a:xfrm>
            <a:off x="708025" y="773113"/>
            <a:ext cx="5568950" cy="3133725"/>
          </a:xfrm>
        </p:spPr>
      </p:sp>
      <p:sp>
        <p:nvSpPr>
          <p:cNvPr id="3" name="Notes Placeholder 2">
            <a:extLst>
              <a:ext uri="{FF2B5EF4-FFF2-40B4-BE49-F238E27FC236}">
                <a16:creationId xmlns:a16="http://schemas.microsoft.com/office/drawing/2014/main" id="{8634D36E-479D-FC3E-3301-0C390420502E}"/>
              </a:ext>
            </a:extLst>
          </p:cNvPr>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A0E91D4-10AA-DA0A-746B-90DE377032ED}"/>
              </a:ext>
            </a:extLst>
          </p:cNvPr>
          <p:cNvSpPr>
            <a:spLocks noGrp="1"/>
          </p:cNvSpPr>
          <p:nvPr>
            <p:ph type="sldNum" sz="quarter" idx="5"/>
          </p:nvPr>
        </p:nvSpPr>
        <p:spPr/>
        <p:txBody>
          <a:bodyPr/>
          <a:lstStyle/>
          <a:p>
            <a:pPr>
              <a:defRPr/>
            </a:pPr>
            <a:fld id="{CEFB0760-907B-4301-B786-8A587F736DFF}" type="slidenum">
              <a:rPr lang="en-US" smtClean="0"/>
              <a:pPr>
                <a:defRPr/>
              </a:pPr>
              <a:t>51</a:t>
            </a:fld>
            <a:endParaRPr lang="en-US"/>
          </a:p>
        </p:txBody>
      </p:sp>
    </p:spTree>
    <p:extLst>
      <p:ext uri="{BB962C8B-B14F-4D97-AF65-F5344CB8AC3E}">
        <p14:creationId xmlns:p14="http://schemas.microsoft.com/office/powerpoint/2010/main" val="4753508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285750" marR="0" indent="-285750">
              <a:spcAft>
                <a:spcPts val="0"/>
              </a:spcAft>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52</a:t>
            </a:fld>
            <a:endParaRPr lang="en-US"/>
          </a:p>
        </p:txBody>
      </p:sp>
    </p:spTree>
    <p:extLst>
      <p:ext uri="{BB962C8B-B14F-4D97-AF65-F5344CB8AC3E}">
        <p14:creationId xmlns:p14="http://schemas.microsoft.com/office/powerpoint/2010/main" val="1380934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198CA-B34E-D3C3-3F5C-6E8543F30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108570-0112-5D61-E1CA-4AFD52842579}"/>
              </a:ext>
            </a:extLst>
          </p:cNvPr>
          <p:cNvSpPr>
            <a:spLocks noGrp="1" noRot="1" noChangeAspect="1"/>
          </p:cNvSpPr>
          <p:nvPr>
            <p:ph type="sldImg"/>
          </p:nvPr>
        </p:nvSpPr>
        <p:spPr>
          <a:xfrm>
            <a:off x="708025" y="773113"/>
            <a:ext cx="5568950" cy="3133725"/>
          </a:xfrm>
        </p:spPr>
      </p:sp>
      <p:sp>
        <p:nvSpPr>
          <p:cNvPr id="3" name="Notes Placeholder 2">
            <a:extLst>
              <a:ext uri="{FF2B5EF4-FFF2-40B4-BE49-F238E27FC236}">
                <a16:creationId xmlns:a16="http://schemas.microsoft.com/office/drawing/2014/main" id="{833BFE39-AFA1-9485-7FAD-FD9019C51B58}"/>
              </a:ext>
            </a:extLst>
          </p:cNvPr>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4905F50F-DFBF-9C24-7F89-1A47C642D503}"/>
              </a:ext>
            </a:extLst>
          </p:cNvPr>
          <p:cNvSpPr>
            <a:spLocks noGrp="1"/>
          </p:cNvSpPr>
          <p:nvPr>
            <p:ph type="sldNum" sz="quarter" idx="5"/>
          </p:nvPr>
        </p:nvSpPr>
        <p:spPr/>
        <p:txBody>
          <a:bodyPr/>
          <a:lstStyle/>
          <a:p>
            <a:pPr>
              <a:defRPr/>
            </a:pPr>
            <a:fld id="{CEFB0760-907B-4301-B786-8A587F736DFF}" type="slidenum">
              <a:rPr lang="en-US" smtClean="0"/>
              <a:pPr>
                <a:defRPr/>
              </a:pPr>
              <a:t>53</a:t>
            </a:fld>
            <a:endParaRPr lang="en-US"/>
          </a:p>
        </p:txBody>
      </p:sp>
    </p:spTree>
    <p:extLst>
      <p:ext uri="{BB962C8B-B14F-4D97-AF65-F5344CB8AC3E}">
        <p14:creationId xmlns:p14="http://schemas.microsoft.com/office/powerpoint/2010/main" val="14822122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698500" y="4235133"/>
            <a:ext cx="5588000" cy="4097671"/>
          </a:xfrm>
        </p:spPr>
        <p:txBody>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5FDEA90-A5D8-4701-95D3-5BBEEAA1E491}" type="slidenum">
              <a:rPr lang="en-US" altLang="en-US" smtClean="0">
                <a:latin typeface="Calibri" panose="020F0502020204030204" pitchFamily="34" charset="0"/>
              </a:rPr>
              <a:pPr fontAlgn="base">
                <a:spcBef>
                  <a:spcPct val="0"/>
                </a:spcBef>
                <a:spcAft>
                  <a:spcPct val="0"/>
                </a:spcAft>
              </a:pPr>
              <a:t>54</a:t>
            </a:fld>
            <a:endParaRPr lang="en-US" altLang="en-US">
              <a:latin typeface="Calibri" panose="020F0502020204030204" pitchFamily="34" charset="0"/>
            </a:endParaRPr>
          </a:p>
        </p:txBody>
      </p:sp>
    </p:spTree>
    <p:extLst>
      <p:ext uri="{BB962C8B-B14F-4D97-AF65-F5344CB8AC3E}">
        <p14:creationId xmlns:p14="http://schemas.microsoft.com/office/powerpoint/2010/main" val="197701407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ts val="0"/>
              </a:spcBef>
              <a:buFont typeface="Arial" panose="020B0604020202020204" pitchFamily="34" charset="0"/>
              <a:buChar char="•"/>
            </a:pPr>
            <a:endParaRPr 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416D45D-8EE7-4F38-803E-B04362DA0711}" type="slidenum">
              <a:rPr lang="en-US" altLang="en-US" smtClean="0">
                <a:latin typeface="Calibri" panose="020F0502020204030204" pitchFamily="34" charset="0"/>
              </a:rPr>
              <a:pPr fontAlgn="base">
                <a:spcBef>
                  <a:spcPct val="0"/>
                </a:spcBef>
                <a:spcAft>
                  <a:spcPct val="0"/>
                </a:spcAft>
              </a:pPr>
              <a:t>55</a:t>
            </a:fld>
            <a:endParaRPr lang="en-US" altLang="en-US">
              <a:latin typeface="Calibri" panose="020F0502020204030204" pitchFamily="34" charset="0"/>
            </a:endParaRPr>
          </a:p>
        </p:txBody>
      </p:sp>
    </p:spTree>
    <p:extLst>
      <p:ext uri="{BB962C8B-B14F-4D97-AF65-F5344CB8AC3E}">
        <p14:creationId xmlns:p14="http://schemas.microsoft.com/office/powerpoint/2010/main" val="30220643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416D45D-8EE7-4F38-803E-B04362DA0711}" type="slidenum">
              <a:rPr lang="en-US" altLang="en-US" smtClean="0">
                <a:latin typeface="Calibri" panose="020F0502020204030204" pitchFamily="34" charset="0"/>
              </a:rPr>
              <a:pPr fontAlgn="base">
                <a:spcBef>
                  <a:spcPct val="0"/>
                </a:spcBef>
                <a:spcAft>
                  <a:spcPct val="0"/>
                </a:spcAft>
              </a:pPr>
              <a:t>56</a:t>
            </a:fld>
            <a:endParaRPr lang="en-US" altLang="en-US">
              <a:latin typeface="Calibri" panose="020F0502020204030204" pitchFamily="34" charset="0"/>
            </a:endParaRPr>
          </a:p>
        </p:txBody>
      </p:sp>
    </p:spTree>
    <p:extLst>
      <p:ext uri="{BB962C8B-B14F-4D97-AF65-F5344CB8AC3E}">
        <p14:creationId xmlns:p14="http://schemas.microsoft.com/office/powerpoint/2010/main" val="32193209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416D45D-8EE7-4F38-803E-B04362DA0711}" type="slidenum">
              <a:rPr lang="en-US" altLang="en-US" smtClean="0">
                <a:latin typeface="Calibri" panose="020F0502020204030204" pitchFamily="34" charset="0"/>
              </a:rPr>
              <a:pPr fontAlgn="base">
                <a:spcBef>
                  <a:spcPct val="0"/>
                </a:spcBef>
                <a:spcAft>
                  <a:spcPct val="0"/>
                </a:spcAft>
              </a:pPr>
              <a:t>57</a:t>
            </a:fld>
            <a:endParaRPr lang="en-US" altLang="en-US">
              <a:latin typeface="Calibri" panose="020F0502020204030204" pitchFamily="34" charset="0"/>
            </a:endParaRPr>
          </a:p>
        </p:txBody>
      </p:sp>
    </p:spTree>
    <p:extLst>
      <p:ext uri="{BB962C8B-B14F-4D97-AF65-F5344CB8AC3E}">
        <p14:creationId xmlns:p14="http://schemas.microsoft.com/office/powerpoint/2010/main" val="1258942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12</a:t>
            </a:fld>
            <a:endParaRPr lang="en-US"/>
          </a:p>
        </p:txBody>
      </p:sp>
    </p:spTree>
    <p:extLst>
      <p:ext uri="{BB962C8B-B14F-4D97-AF65-F5344CB8AC3E}">
        <p14:creationId xmlns:p14="http://schemas.microsoft.com/office/powerpoint/2010/main" val="252039518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fontAlgn="auto" hangingPunct="1">
              <a:lnSpc>
                <a:spcPct val="100000"/>
              </a:lnSpc>
              <a:spcBef>
                <a:spcPts val="0"/>
              </a:spcBef>
              <a:buFont typeface="Arial" panose="020B0604020202020204" pitchFamily="34" charset="0"/>
              <a:buChar char="•"/>
              <a:defRPr/>
            </a:pPr>
            <a:endParaRPr 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93306D4-37F5-4FE5-85AA-51F4F7535934}" type="slidenum">
              <a:rPr lang="en-US" altLang="en-US" smtClean="0">
                <a:latin typeface="Calibri" panose="020F0502020204030204" pitchFamily="34" charset="0"/>
              </a:rPr>
              <a:pPr fontAlgn="base">
                <a:spcBef>
                  <a:spcPct val="0"/>
                </a:spcBef>
                <a:spcAft>
                  <a:spcPct val="0"/>
                </a:spcAft>
              </a:pPr>
              <a:t>58</a:t>
            </a:fld>
            <a:endParaRPr lang="en-US" altLang="en-US">
              <a:latin typeface="Calibri" panose="020F0502020204030204" pitchFamily="34" charset="0"/>
            </a:endParaRPr>
          </a:p>
        </p:txBody>
      </p:sp>
    </p:spTree>
    <p:extLst>
      <p:ext uri="{BB962C8B-B14F-4D97-AF65-F5344CB8AC3E}">
        <p14:creationId xmlns:p14="http://schemas.microsoft.com/office/powerpoint/2010/main" val="427645060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9BBB375-C610-44EB-92D0-29AF26B74DE7}" type="slidenum">
              <a:rPr lang="en-US" altLang="en-US" smtClean="0">
                <a:latin typeface="Calibri" panose="020F0502020204030204" pitchFamily="34" charset="0"/>
              </a:rPr>
              <a:pPr fontAlgn="base">
                <a:spcBef>
                  <a:spcPct val="0"/>
                </a:spcBef>
                <a:spcAft>
                  <a:spcPct val="0"/>
                </a:spcAft>
              </a:pPr>
              <a:t>59</a:t>
            </a:fld>
            <a:endParaRPr lang="en-US" altLang="en-US">
              <a:latin typeface="Calibri" panose="020F0502020204030204" pitchFamily="34" charset="0"/>
            </a:endParaRPr>
          </a:p>
        </p:txBody>
      </p:sp>
    </p:spTree>
    <p:extLst>
      <p:ext uri="{BB962C8B-B14F-4D97-AF65-F5344CB8AC3E}">
        <p14:creationId xmlns:p14="http://schemas.microsoft.com/office/powerpoint/2010/main" val="292643640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fontAlgn="auto" hangingPunct="1">
              <a:spcBef>
                <a:spcPts val="0"/>
              </a:spcBef>
              <a:spcAft>
                <a:spcPts val="0"/>
              </a:spcAft>
              <a:buNone/>
              <a:defRPr/>
            </a:pPr>
            <a:endParaRPr lang="en-US" altLang="en-US" dirty="0">
              <a:latin typeface="Arial" panose="020B0604020202020204" pitchFamily="34" charset="0"/>
              <a:cs typeface="Arial" panose="020B0604020202020204" pitchFamily="34" charset="0"/>
            </a:endParaRP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3C6F271-70F5-4570-ADCA-2FA982FAB0C1}" type="slidenum">
              <a:rPr lang="en-US" altLang="en-US" smtClean="0">
                <a:latin typeface="Calibri" panose="020F0502020204030204" pitchFamily="34" charset="0"/>
              </a:rPr>
              <a:pPr fontAlgn="base">
                <a:spcBef>
                  <a:spcPct val="0"/>
                </a:spcBef>
                <a:spcAft>
                  <a:spcPct val="0"/>
                </a:spcAft>
              </a:pPr>
              <a:t>60</a:t>
            </a:fld>
            <a:endParaRPr lang="en-US" altLang="en-US">
              <a:latin typeface="Calibri" panose="020F0502020204030204" pitchFamily="34" charset="0"/>
            </a:endParaRPr>
          </a:p>
        </p:txBody>
      </p:sp>
    </p:spTree>
    <p:extLst>
      <p:ext uri="{BB962C8B-B14F-4D97-AF65-F5344CB8AC3E}">
        <p14:creationId xmlns:p14="http://schemas.microsoft.com/office/powerpoint/2010/main" val="301414580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latin typeface="Arial" panose="020B0604020202020204" pitchFamily="34" charset="0"/>
              <a:cs typeface="Arial" panose="020B0604020202020204" pitchFamily="34" charset="0"/>
            </a:endParaRPr>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C482919-2A2C-4DEC-83C6-C6AF97DF968F}" type="slidenum">
              <a:rPr lang="en-US" altLang="en-US" smtClean="0">
                <a:latin typeface="Calibri" panose="020F0502020204030204" pitchFamily="34" charset="0"/>
              </a:rPr>
              <a:pPr fontAlgn="base">
                <a:spcBef>
                  <a:spcPct val="0"/>
                </a:spcBef>
                <a:spcAft>
                  <a:spcPct val="0"/>
                </a:spcAft>
              </a:pPr>
              <a:t>61</a:t>
            </a:fld>
            <a:endParaRPr lang="en-US" altLang="en-US">
              <a:latin typeface="Calibri" panose="020F0502020204030204" pitchFamily="34" charset="0"/>
            </a:endParaRPr>
          </a:p>
        </p:txBody>
      </p:sp>
    </p:spTree>
    <p:extLst>
      <p:ext uri="{BB962C8B-B14F-4D97-AF65-F5344CB8AC3E}">
        <p14:creationId xmlns:p14="http://schemas.microsoft.com/office/powerpoint/2010/main" val="610704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pPr marL="171450" indent="-171450">
              <a:spcBef>
                <a:spcPts val="0"/>
              </a:spcBef>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13</a:t>
            </a:fld>
            <a:endParaRPr lang="en-US"/>
          </a:p>
        </p:txBody>
      </p:sp>
    </p:spTree>
    <p:extLst>
      <p:ext uri="{BB962C8B-B14F-4D97-AF65-F5344CB8AC3E}">
        <p14:creationId xmlns:p14="http://schemas.microsoft.com/office/powerpoint/2010/main" val="2212183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eaLnBrk="1" fontAlgn="auto" hangingPunct="1">
              <a:lnSpc>
                <a:spcPct val="100000"/>
              </a:lnSpc>
              <a:spcBef>
                <a:spcPts val="0"/>
              </a:spcBef>
              <a:spcAft>
                <a:spcPts val="0"/>
              </a:spcAft>
              <a:buNone/>
              <a:defRPr/>
            </a:pPr>
            <a:endParaRPr 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F8603A-0B12-49BE-93F5-0ADBAD036687}" type="slidenum">
              <a:rPr lang="en-US" altLang="en-US" smtClean="0">
                <a:latin typeface="Calibri" panose="020F0502020204030204" pitchFamily="34" charset="0"/>
              </a:rPr>
              <a:pPr fontAlgn="base">
                <a:spcBef>
                  <a:spcPct val="0"/>
                </a:spcBef>
                <a:spcAft>
                  <a:spcPct val="0"/>
                </a:spcAft>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3863798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708025" y="773113"/>
            <a:ext cx="5568950" cy="3133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lnSpc>
                <a:spcPct val="100000"/>
              </a:lnSpc>
              <a:spcBef>
                <a:spcPts val="0"/>
              </a:spcBef>
              <a:spcAft>
                <a:spcPts val="0"/>
              </a:spcAft>
              <a:buFont typeface="Arial" panose="020B0604020202020204" pitchFamily="34" charset="0"/>
              <a:buChar char="•"/>
              <a:defRPr/>
            </a:pPr>
            <a:endParaRPr 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F8603A-0B12-49BE-93F5-0ADBAD036687}" type="slidenum">
              <a:rPr lang="en-US" altLang="en-US" smtClean="0">
                <a:latin typeface="Calibri" panose="020F0502020204030204" pitchFamily="34" charset="0"/>
              </a:rPr>
              <a:pPr fontAlgn="base">
                <a:spcBef>
                  <a:spcPct val="0"/>
                </a:spcBef>
                <a:spcAft>
                  <a:spcPct val="0"/>
                </a:spcAft>
              </a:pPr>
              <a:t>15</a:t>
            </a:fld>
            <a:endParaRPr lang="en-US" altLang="en-US">
              <a:latin typeface="Calibri" panose="020F0502020204030204" pitchFamily="34" charset="0"/>
            </a:endParaRPr>
          </a:p>
        </p:txBody>
      </p:sp>
    </p:spTree>
    <p:extLst>
      <p:ext uri="{BB962C8B-B14F-4D97-AF65-F5344CB8AC3E}">
        <p14:creationId xmlns:p14="http://schemas.microsoft.com/office/powerpoint/2010/main" val="3033065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8025" y="773113"/>
            <a:ext cx="556895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EFB0760-907B-4301-B786-8A587F736DFF}" type="slidenum">
              <a:rPr lang="en-US" smtClean="0"/>
              <a:pPr>
                <a:defRPr/>
              </a:pPr>
              <a:t>16</a:t>
            </a:fld>
            <a:endParaRPr lang="en-US"/>
          </a:p>
        </p:txBody>
      </p:sp>
    </p:spTree>
    <p:extLst>
      <p:ext uri="{BB962C8B-B14F-4D97-AF65-F5344CB8AC3E}">
        <p14:creationId xmlns:p14="http://schemas.microsoft.com/office/powerpoint/2010/main" val="5954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Box 12"/>
          <p:cNvSpPr txBox="1">
            <a:spLocks noChangeArrowheads="1"/>
          </p:cNvSpPr>
          <p:nvPr userDrawn="1"/>
        </p:nvSpPr>
        <p:spPr bwMode="auto">
          <a:xfrm>
            <a:off x="1524000" y="5710238"/>
            <a:ext cx="60658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1400">
                <a:solidFill>
                  <a:srgbClr val="1E5E70"/>
                </a:solidFill>
              </a:rPr>
              <a:t>CALIFORNIA DEPARTMENT OF EDUCATION</a:t>
            </a:r>
          </a:p>
          <a:p>
            <a:pPr eaLnBrk="1" hangingPunct="1">
              <a:defRPr/>
            </a:pPr>
            <a:r>
              <a:rPr lang="en-US" altLang="en-US" sz="1400">
                <a:solidFill>
                  <a:srgbClr val="1E5E70"/>
                </a:solidFill>
              </a:rPr>
              <a:t>Tony Thurmond, State Superintendent of Public Instruction</a:t>
            </a:r>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4E27224F-81D0-432B-8506-57C2D2CB5027}" type="datetime1">
              <a:rPr lang="en-US"/>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8B7A375-D1D6-4351-AC45-7BF52A4E0234}" type="slidenum">
              <a:rPr lang="en-US"/>
              <a:pPr>
                <a:defRPr/>
              </a:pPr>
              <a:t>‹#›</a:t>
            </a:fld>
            <a:endParaRPr lang="en-US"/>
          </a:p>
        </p:txBody>
      </p:sp>
    </p:spTree>
    <p:extLst>
      <p:ext uri="{BB962C8B-B14F-4D97-AF65-F5344CB8AC3E}">
        <p14:creationId xmlns:p14="http://schemas.microsoft.com/office/powerpoint/2010/main" val="344538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5AB7C5A-235C-4274-B0BC-677262A07100}" type="datetime1">
              <a:rPr lang="en-US"/>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AF53E6-4341-4E42-BE69-AA149FC0C8B1}" type="slidenum">
              <a:rPr lang="en-US"/>
              <a:pPr>
                <a:defRPr/>
              </a:pPr>
              <a:t>‹#›</a:t>
            </a:fld>
            <a:endParaRPr lang="en-US"/>
          </a:p>
        </p:txBody>
      </p:sp>
    </p:spTree>
    <p:extLst>
      <p:ext uri="{BB962C8B-B14F-4D97-AF65-F5344CB8AC3E}">
        <p14:creationId xmlns:p14="http://schemas.microsoft.com/office/powerpoint/2010/main" val="466667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11A7707-0884-4BA5-99A0-9A088CE02BF6}" type="datetime1">
              <a:rPr lang="en-US"/>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4C4956-3BE2-4377-A743-66C95C133F5F}" type="slidenum">
              <a:rPr lang="en-US"/>
              <a:pPr>
                <a:defRPr/>
              </a:pPr>
              <a:t>‹#›</a:t>
            </a:fld>
            <a:endParaRPr lang="en-US"/>
          </a:p>
        </p:txBody>
      </p:sp>
    </p:spTree>
    <p:extLst>
      <p:ext uri="{BB962C8B-B14F-4D97-AF65-F5344CB8AC3E}">
        <p14:creationId xmlns:p14="http://schemas.microsoft.com/office/powerpoint/2010/main" val="316329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9730" y="365125"/>
            <a:ext cx="10324069" cy="960120"/>
          </a:xfrm>
        </p:spPr>
        <p:txBody>
          <a:bodyPr/>
          <a:lstStyle>
            <a:lvl1pPr>
              <a:defRPr b="1"/>
            </a:lvl1pPr>
          </a:lstStyle>
          <a:p>
            <a:r>
              <a:rPr lang="en-US"/>
              <a:t>Click to edit Master title style</a:t>
            </a:r>
          </a:p>
        </p:txBody>
      </p:sp>
      <p:sp>
        <p:nvSpPr>
          <p:cNvPr id="3" name="Content Placeholder 2"/>
          <p:cNvSpPr>
            <a:spLocks noGrp="1"/>
          </p:cNvSpPr>
          <p:nvPr>
            <p:ph idx="1"/>
          </p:nvPr>
        </p:nvSpPr>
        <p:spPr>
          <a:xfrm>
            <a:off x="1029730" y="1345079"/>
            <a:ext cx="10324070" cy="457200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2BFC04-A37A-4BF0-A6BA-37028EA39B48}" type="datetime1">
              <a:rPr lang="en-US"/>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791575" y="6178549"/>
            <a:ext cx="2743200" cy="365125"/>
          </a:xfrm>
        </p:spPr>
        <p:txBody>
          <a:bodyPr/>
          <a:lstStyle>
            <a:lvl1pPr>
              <a:defRPr>
                <a:solidFill>
                  <a:schemeClr val="tx1"/>
                </a:solidFill>
              </a:defRPr>
            </a:lvl1pPr>
          </a:lstStyle>
          <a:p>
            <a:pPr>
              <a:defRPr/>
            </a:pPr>
            <a:fld id="{4377837C-3A74-4D9C-B454-2AF0D956BB88}" type="slidenum">
              <a:rPr lang="en-US" smtClean="0"/>
              <a:pPr>
                <a:defRPr/>
              </a:pPr>
              <a:t>‹#›</a:t>
            </a:fld>
            <a:endParaRPr lang="en-US" dirty="0"/>
          </a:p>
        </p:txBody>
      </p:sp>
    </p:spTree>
    <p:extLst>
      <p:ext uri="{BB962C8B-B14F-4D97-AF65-F5344CB8AC3E}">
        <p14:creationId xmlns:p14="http://schemas.microsoft.com/office/powerpoint/2010/main" val="394836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A5C085C-405A-4798-AFF6-B80B0132C4D7}" type="datetime1">
              <a:rPr lang="en-US"/>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37FC2C-3A43-440E-A76B-05634A58E601}" type="slidenum">
              <a:rPr lang="en-US"/>
              <a:pPr>
                <a:defRPr/>
              </a:pPr>
              <a:t>‹#›</a:t>
            </a:fld>
            <a:endParaRPr lang="en-US"/>
          </a:p>
        </p:txBody>
      </p:sp>
    </p:spTree>
    <p:extLst>
      <p:ext uri="{BB962C8B-B14F-4D97-AF65-F5344CB8AC3E}">
        <p14:creationId xmlns:p14="http://schemas.microsoft.com/office/powerpoint/2010/main" val="50378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339588"/>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339588"/>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293DC54-2AB5-42D5-B537-0D69D1572AD5}" type="datetime1">
              <a:rPr lang="en-US"/>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7A2D47-257A-4003-8A12-BC359A040516}" type="slidenum">
              <a:rPr lang="en-US"/>
              <a:pPr>
                <a:defRPr/>
              </a:pPr>
              <a:t>‹#›</a:t>
            </a:fld>
            <a:endParaRPr lang="en-US"/>
          </a:p>
        </p:txBody>
      </p:sp>
    </p:spTree>
    <p:extLst>
      <p:ext uri="{BB962C8B-B14F-4D97-AF65-F5344CB8AC3E}">
        <p14:creationId xmlns:p14="http://schemas.microsoft.com/office/powerpoint/2010/main" val="1705810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CFF0CC5-9F51-483C-958C-408514A162D0}" type="datetime1">
              <a:rPr lang="en-US"/>
              <a:pPr>
                <a:defRPr/>
              </a:pPr>
              <a:t>11/4/2025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91D20BA-36F3-43DE-B6F8-EAFF20282F30}" type="slidenum">
              <a:rPr lang="en-US"/>
              <a:pPr>
                <a:defRPr/>
              </a:pPr>
              <a:t>‹#›</a:t>
            </a:fld>
            <a:endParaRPr lang="en-US"/>
          </a:p>
        </p:txBody>
      </p:sp>
    </p:spTree>
    <p:extLst>
      <p:ext uri="{BB962C8B-B14F-4D97-AF65-F5344CB8AC3E}">
        <p14:creationId xmlns:p14="http://schemas.microsoft.com/office/powerpoint/2010/main" val="391569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CE8E890-9101-4673-B8DF-178D6FB9B293}" type="datetime1">
              <a:rPr lang="en-US"/>
              <a:pPr>
                <a:defRPr/>
              </a:pPr>
              <a:t>11/4/2025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68B60D4-DFBA-4D94-8089-50CAC6CE6369}" type="slidenum">
              <a:rPr lang="en-US"/>
              <a:pPr>
                <a:defRPr/>
              </a:pPr>
              <a:t>‹#›</a:t>
            </a:fld>
            <a:endParaRPr lang="en-US"/>
          </a:p>
        </p:txBody>
      </p:sp>
    </p:spTree>
    <p:extLst>
      <p:ext uri="{BB962C8B-B14F-4D97-AF65-F5344CB8AC3E}">
        <p14:creationId xmlns:p14="http://schemas.microsoft.com/office/powerpoint/2010/main" val="3836841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6B1BAD5-871E-4AED-A83F-E609BEC811FF}" type="datetime1">
              <a:rPr lang="en-US"/>
              <a:pPr>
                <a:defRPr/>
              </a:pPr>
              <a:t>11/4/2025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4B3465-2C8E-4820-909F-11FA77F0194C}" type="slidenum">
              <a:rPr lang="en-US"/>
              <a:pPr>
                <a:defRPr/>
              </a:pPr>
              <a:t>‹#›</a:t>
            </a:fld>
            <a:endParaRPr lang="en-US"/>
          </a:p>
        </p:txBody>
      </p:sp>
    </p:spTree>
    <p:extLst>
      <p:ext uri="{BB962C8B-B14F-4D97-AF65-F5344CB8AC3E}">
        <p14:creationId xmlns:p14="http://schemas.microsoft.com/office/powerpoint/2010/main" val="2344562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FCF0C83-C61A-4CFD-B59B-79507E001286}" type="datetime1">
              <a:rPr lang="en-US"/>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65A5F3-B90C-4D8A-973F-4FB64D7DC74B}" type="slidenum">
              <a:rPr lang="en-US"/>
              <a:pPr>
                <a:defRPr/>
              </a:pPr>
              <a:t>‹#›</a:t>
            </a:fld>
            <a:endParaRPr lang="en-US"/>
          </a:p>
        </p:txBody>
      </p:sp>
    </p:spTree>
    <p:extLst>
      <p:ext uri="{BB962C8B-B14F-4D97-AF65-F5344CB8AC3E}">
        <p14:creationId xmlns:p14="http://schemas.microsoft.com/office/powerpoint/2010/main" val="418250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28BE16F-B3A8-4EDD-9E23-8C6A9BF0B9FF}" type="datetime1">
              <a:rPr lang="en-US"/>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45F8A8-12B3-4836-A3B6-A0517C77C143}" type="slidenum">
              <a:rPr lang="en-US"/>
              <a:pPr>
                <a:defRPr/>
              </a:pPr>
              <a:t>‹#›</a:t>
            </a:fld>
            <a:endParaRPr lang="en-US"/>
          </a:p>
        </p:txBody>
      </p:sp>
    </p:spTree>
    <p:extLst>
      <p:ext uri="{BB962C8B-B14F-4D97-AF65-F5344CB8AC3E}">
        <p14:creationId xmlns:p14="http://schemas.microsoft.com/office/powerpoint/2010/main" val="23259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A7C29"/>
        </a:solidFill>
        <a:effectLst/>
      </p:bgPr>
    </p:bg>
    <p:spTree>
      <p:nvGrpSpPr>
        <p:cNvPr id="1" name=""/>
        <p:cNvGrpSpPr/>
        <p:nvPr/>
      </p:nvGrpSpPr>
      <p:grpSpPr>
        <a:xfrm>
          <a:off x="0" y="0"/>
          <a:ext cx="0" cy="0"/>
          <a:chOff x="0" y="0"/>
          <a:chExt cx="0" cy="0"/>
        </a:xfrm>
      </p:grpSpPr>
      <p:sp>
        <p:nvSpPr>
          <p:cNvPr id="11" name="Rounded Rectangle 10"/>
          <p:cNvSpPr/>
          <p:nvPr userDrawn="1"/>
        </p:nvSpPr>
        <p:spPr>
          <a:xfrm>
            <a:off x="10026650" y="1027113"/>
            <a:ext cx="2025650" cy="1776412"/>
          </a:xfrm>
          <a:prstGeom prst="roundRect">
            <a:avLst>
              <a:gd name="adj" fmla="val 9496"/>
            </a:avLst>
          </a:prstGeom>
          <a:solidFill>
            <a:schemeClr val="tx2">
              <a:alpha val="6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p:cNvSpPr/>
          <p:nvPr userDrawn="1"/>
        </p:nvSpPr>
        <p:spPr>
          <a:xfrm>
            <a:off x="657225" y="220663"/>
            <a:ext cx="10944225" cy="6318250"/>
          </a:xfrm>
          <a:prstGeom prst="roundRect">
            <a:avLst>
              <a:gd name="adj" fmla="val 4944"/>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1"/>
          <p:cNvSpPr>
            <a:spLocks noGrp="1"/>
          </p:cNvSpPr>
          <p:nvPr>
            <p:ph type="title"/>
          </p:nvPr>
        </p:nvSpPr>
        <p:spPr bwMode="auto">
          <a:xfrm>
            <a:off x="1029731" y="365125"/>
            <a:ext cx="10324068" cy="96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Text Placeholder 2"/>
          <p:cNvSpPr>
            <a:spLocks noGrp="1"/>
          </p:cNvSpPr>
          <p:nvPr>
            <p:ph type="body" idx="1"/>
          </p:nvPr>
        </p:nvSpPr>
        <p:spPr bwMode="auto">
          <a:xfrm>
            <a:off x="1029731" y="1345079"/>
            <a:ext cx="10324069"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B159D28-4611-4800-B11B-403A0A60D356}" type="datetime1">
              <a:rPr lang="en-US"/>
              <a:pPr>
                <a:defRPr/>
              </a:pPr>
              <a:t>11/4/2025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791575" y="621086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solidFill>
                <a:latin typeface="+mn-lt"/>
              </a:defRPr>
            </a:lvl1pPr>
          </a:lstStyle>
          <a:p>
            <a:pPr>
              <a:defRPr/>
            </a:pPr>
            <a:fld id="{41B32336-4D2B-44FA-B21A-74BDD01FE967}" type="slidenum">
              <a:rPr lang="en-US" smtClean="0"/>
              <a:pPr>
                <a:defRPr/>
              </a:pPr>
              <a:t>‹#›</a:t>
            </a:fld>
            <a:endParaRPr lang="en-US" dirty="0"/>
          </a:p>
        </p:txBody>
      </p:sp>
      <p:sp>
        <p:nvSpPr>
          <p:cNvPr id="10" name="Rounded Rectangle 9"/>
          <p:cNvSpPr/>
          <p:nvPr userDrawn="1"/>
        </p:nvSpPr>
        <p:spPr>
          <a:xfrm>
            <a:off x="11353800" y="576263"/>
            <a:ext cx="2025650" cy="723900"/>
          </a:xfrm>
          <a:prstGeom prst="roundRect">
            <a:avLst>
              <a:gd name="adj" fmla="val 10267"/>
            </a:avLst>
          </a:prstGeom>
          <a:solidFill>
            <a:schemeClr val="accent6">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ounded Rectangle 8"/>
          <p:cNvSpPr/>
          <p:nvPr userDrawn="1"/>
        </p:nvSpPr>
        <p:spPr>
          <a:xfrm>
            <a:off x="10496550" y="-485775"/>
            <a:ext cx="1268413" cy="1192213"/>
          </a:xfrm>
          <a:prstGeom prst="roundRect">
            <a:avLst>
              <a:gd name="adj" fmla="val 7929"/>
            </a:avLst>
          </a:prstGeom>
          <a:solidFill>
            <a:schemeClr val="accent1">
              <a:lumMod val="60000"/>
              <a:lumOff val="40000"/>
              <a:alpha val="66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5" name="Picture 11" descr="Official Seal of the California Department of Education"/>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0013" y="5389563"/>
            <a:ext cx="1295400"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26" r:id="rId1"/>
    <p:sldLayoutId id="2147484716" r:id="rId2"/>
    <p:sldLayoutId id="2147484717" r:id="rId3"/>
    <p:sldLayoutId id="2147484718" r:id="rId4"/>
    <p:sldLayoutId id="2147484719" r:id="rId5"/>
    <p:sldLayoutId id="2147484720" r:id="rId6"/>
    <p:sldLayoutId id="2147484721" r:id="rId7"/>
    <p:sldLayoutId id="2147484722" r:id="rId8"/>
    <p:sldLayoutId id="2147484723" r:id="rId9"/>
    <p:sldLayoutId id="2147484724" r:id="rId10"/>
    <p:sldLayoutId id="2147484725" r:id="rId11"/>
  </p:sldLayoutIdLst>
  <p:hf hdr="0" ftr="0" dt="0"/>
  <p:txStyles>
    <p:titleStyle>
      <a:lvl1pPr algn="ctr" rtl="0" eaLnBrk="0" fontAlgn="base" hangingPunct="0">
        <a:lnSpc>
          <a:spcPct val="90000"/>
        </a:lnSpc>
        <a:spcBef>
          <a:spcPct val="0"/>
        </a:spcBef>
        <a:spcAft>
          <a:spcPct val="0"/>
        </a:spcAft>
        <a:defRPr sz="4400" b="1" kern="1200">
          <a:solidFill>
            <a:srgbClr val="993300"/>
          </a:solidFill>
          <a:latin typeface="+mj-lt"/>
          <a:ea typeface="+mj-ea"/>
          <a:cs typeface="+mj-cs"/>
        </a:defRPr>
      </a:lvl1pPr>
      <a:lvl2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2pPr>
      <a:lvl3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3pPr>
      <a:lvl4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4pPr>
      <a:lvl5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5pPr>
      <a:lvl6pPr marL="457200" algn="ctr" rtl="0" fontAlgn="base">
        <a:lnSpc>
          <a:spcPct val="90000"/>
        </a:lnSpc>
        <a:spcBef>
          <a:spcPct val="0"/>
        </a:spcBef>
        <a:spcAft>
          <a:spcPct val="0"/>
        </a:spcAft>
        <a:defRPr sz="4400">
          <a:solidFill>
            <a:srgbClr val="993300"/>
          </a:solidFill>
          <a:latin typeface="Arial" panose="020B0604020202020204" pitchFamily="34" charset="0"/>
        </a:defRPr>
      </a:lvl6pPr>
      <a:lvl7pPr marL="914400" algn="ctr" rtl="0" fontAlgn="base">
        <a:lnSpc>
          <a:spcPct val="90000"/>
        </a:lnSpc>
        <a:spcBef>
          <a:spcPct val="0"/>
        </a:spcBef>
        <a:spcAft>
          <a:spcPct val="0"/>
        </a:spcAft>
        <a:defRPr sz="4400">
          <a:solidFill>
            <a:srgbClr val="993300"/>
          </a:solidFill>
          <a:latin typeface="Arial" panose="020B0604020202020204" pitchFamily="34" charset="0"/>
        </a:defRPr>
      </a:lvl7pPr>
      <a:lvl8pPr marL="1371600" algn="ctr" rtl="0" fontAlgn="base">
        <a:lnSpc>
          <a:spcPct val="90000"/>
        </a:lnSpc>
        <a:spcBef>
          <a:spcPct val="0"/>
        </a:spcBef>
        <a:spcAft>
          <a:spcPct val="0"/>
        </a:spcAft>
        <a:defRPr sz="4400">
          <a:solidFill>
            <a:srgbClr val="993300"/>
          </a:solidFill>
          <a:latin typeface="Arial" panose="020B0604020202020204" pitchFamily="34" charset="0"/>
        </a:defRPr>
      </a:lvl8pPr>
      <a:lvl9pPr marL="1828800" algn="ctr" rtl="0" fontAlgn="base">
        <a:lnSpc>
          <a:spcPct val="90000"/>
        </a:lnSpc>
        <a:spcBef>
          <a:spcPct val="0"/>
        </a:spcBef>
        <a:spcAft>
          <a:spcPct val="0"/>
        </a:spcAft>
        <a:defRPr sz="4400">
          <a:solidFill>
            <a:srgbClr val="993300"/>
          </a:solidFill>
          <a:latin typeface="Arial" panose="020B0604020202020204" pitchFamily="34" charset="0"/>
        </a:defRPr>
      </a:lvl9pPr>
    </p:titleStyle>
    <p:bodyStyle>
      <a:lvl1pPr marL="228600" indent="-228600" algn="l" rtl="0" eaLnBrk="0" fontAlgn="base" hangingPunct="0">
        <a:lnSpc>
          <a:spcPct val="100000"/>
        </a:lnSpc>
        <a:spcBef>
          <a:spcPts val="1000"/>
        </a:spcBef>
        <a:spcAft>
          <a:spcPts val="1200"/>
        </a:spcAft>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100000"/>
        </a:lnSpc>
        <a:spcBef>
          <a:spcPts val="500"/>
        </a:spcBef>
        <a:spcAft>
          <a:spcPts val="1200"/>
        </a:spcAft>
        <a:buFont typeface="Century Gothic" panose="020B0502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100000"/>
        </a:lnSpc>
        <a:spcBef>
          <a:spcPts val="500"/>
        </a:spcBef>
        <a:spcAft>
          <a:spcPts val="1200"/>
        </a:spcAft>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100000"/>
        </a:lnSpc>
        <a:spcBef>
          <a:spcPts val="500"/>
        </a:spcBef>
        <a:spcAft>
          <a:spcPts val="1200"/>
        </a:spcAft>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100000"/>
        </a:lnSpc>
        <a:spcBef>
          <a:spcPts val="5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de.ca.gov/ls/he/at/chks.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de.ca.gov/ci/pl/californiaserves.as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https://www.cde.ca.gov/ci/pl/qpls.as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socialstudies.org/standards/c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www.cde.ca.gov/ci/hs/cf/hssframework.asp"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cde.ca.gov/ci/pl/civicengprojects.asp"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cde.ca.gov/re/es/evidence.asp"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californiavolunteers.ca.gov/"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de.ca.gov/ci/pl/californiaserves.asp"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cde.ca.gov/ci/pl/hssstateseal.asp"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SSCE@cde.ca.gov"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www.cde.ca.gov/schooldirectory/"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cde.ca.gov/fg/fo/r12/caserves26rfa.asp"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de.ca.gov/ds/si/cs/ap/lists.asp"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ed.gov/teaching-and-administration/lead-and-manage-my-school/state-support-network/ssn-resources/section-1-articulate-the-theory-of-action-of-the-states-accountability-system"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cde.ca.gov/fg/fo/r12/caserves26rfa.asp"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3" Type="http://schemas.openxmlformats.org/officeDocument/2006/relationships/hyperlink" Target="mailto:SSCE@cde.ca.gov"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898525" y="477838"/>
            <a:ext cx="10394950" cy="2362199"/>
          </a:xfrm>
        </p:spPr>
        <p:txBody>
          <a:bodyPr/>
          <a:lstStyle/>
          <a:p>
            <a:pPr eaLnBrk="1" hangingPunct="1"/>
            <a:r>
              <a:rPr lang="en-US" altLang="en-US" sz="5000" b="1" dirty="0"/>
              <a:t>California Serves Grant Program Request for Applications</a:t>
            </a:r>
          </a:p>
        </p:txBody>
      </p:sp>
      <p:sp>
        <p:nvSpPr>
          <p:cNvPr id="5123" name="Subtitle 2"/>
          <p:cNvSpPr>
            <a:spLocks noGrp="1"/>
          </p:cNvSpPr>
          <p:nvPr>
            <p:ph type="subTitle" idx="1"/>
          </p:nvPr>
        </p:nvSpPr>
        <p:spPr>
          <a:xfrm>
            <a:off x="1524000" y="3429000"/>
            <a:ext cx="9144000" cy="1908175"/>
          </a:xfrm>
        </p:spPr>
        <p:txBody>
          <a:bodyPr/>
          <a:lstStyle/>
          <a:p>
            <a:pPr eaLnBrk="1" hangingPunct="1">
              <a:spcBef>
                <a:spcPct val="0"/>
              </a:spcBef>
            </a:pPr>
            <a:r>
              <a:rPr lang="en-US" altLang="en-US" sz="2800" dirty="0"/>
              <a:t>Technical Assistance Webinar Presented by the </a:t>
            </a:r>
          </a:p>
          <a:p>
            <a:pPr eaLnBrk="1" hangingPunct="1">
              <a:spcBef>
                <a:spcPct val="0"/>
              </a:spcBef>
            </a:pPr>
            <a:r>
              <a:rPr lang="en-US" altLang="en-US" sz="2800" dirty="0"/>
              <a:t>Professional Learning Support Division</a:t>
            </a:r>
          </a:p>
          <a:p>
            <a:pPr eaLnBrk="1" hangingPunct="1"/>
            <a:r>
              <a:rPr lang="en-US" altLang="en-US" sz="2800" dirty="0"/>
              <a:t>October 22,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70049-A1F1-9553-C6CA-6B9B9AD04C16}"/>
              </a:ext>
            </a:extLst>
          </p:cNvPr>
          <p:cNvSpPr>
            <a:spLocks noGrp="1"/>
          </p:cNvSpPr>
          <p:nvPr>
            <p:ph type="title"/>
          </p:nvPr>
        </p:nvSpPr>
        <p:spPr>
          <a:xfrm>
            <a:off x="1029730" y="365125"/>
            <a:ext cx="10324069" cy="960120"/>
          </a:xfrm>
        </p:spPr>
        <p:txBody>
          <a:bodyPr/>
          <a:lstStyle/>
          <a:p>
            <a:r>
              <a:rPr lang="en-US" dirty="0"/>
              <a:t>Applying as a Consortium (1)</a:t>
            </a:r>
          </a:p>
        </p:txBody>
      </p:sp>
      <p:sp>
        <p:nvSpPr>
          <p:cNvPr id="5" name="Content Placeholder 4">
            <a:extLst>
              <a:ext uri="{FF2B5EF4-FFF2-40B4-BE49-F238E27FC236}">
                <a16:creationId xmlns:a16="http://schemas.microsoft.com/office/drawing/2014/main" id="{C3EF12D2-306D-4B24-F376-B51825097215}"/>
              </a:ext>
            </a:extLst>
          </p:cNvPr>
          <p:cNvSpPr>
            <a:spLocks noGrp="1"/>
          </p:cNvSpPr>
          <p:nvPr>
            <p:ph idx="1"/>
          </p:nvPr>
        </p:nvSpPr>
        <p:spPr>
          <a:xfrm>
            <a:off x="1029730" y="1345079"/>
            <a:ext cx="10324070" cy="4572000"/>
          </a:xfrm>
        </p:spPr>
        <p:txBody>
          <a:bodyPr/>
          <a:lstStyle/>
          <a:p>
            <a:r>
              <a:rPr lang="en-US" dirty="0"/>
              <a:t>A consortium may include:</a:t>
            </a:r>
          </a:p>
          <a:p>
            <a:pPr lvl="1"/>
            <a:r>
              <a:rPr lang="en-US" dirty="0"/>
              <a:t>A COE that serves as the lead applicant, and oversees a partnership of multiple districts</a:t>
            </a:r>
          </a:p>
          <a:p>
            <a:pPr lvl="1"/>
            <a:r>
              <a:rPr lang="en-US" dirty="0"/>
              <a:t>A district that serves as the lead applicant for a partnership of multiple districts</a:t>
            </a:r>
          </a:p>
          <a:p>
            <a:r>
              <a:rPr lang="en-US" dirty="0"/>
              <a:t>Direct-funded charter schools may also participate in a consortium, either as a member or a lead applicant.</a:t>
            </a:r>
          </a:p>
        </p:txBody>
      </p:sp>
      <p:sp>
        <p:nvSpPr>
          <p:cNvPr id="4" name="Slide Number Placeholder 3">
            <a:extLst>
              <a:ext uri="{FF2B5EF4-FFF2-40B4-BE49-F238E27FC236}">
                <a16:creationId xmlns:a16="http://schemas.microsoft.com/office/drawing/2014/main" id="{D3986325-62E9-3962-8CD1-B3BA813283FE}"/>
              </a:ext>
            </a:extLst>
          </p:cNvPr>
          <p:cNvSpPr>
            <a:spLocks noGrp="1"/>
          </p:cNvSpPr>
          <p:nvPr>
            <p:ph type="sldNum" sz="quarter" idx="12"/>
          </p:nvPr>
        </p:nvSpPr>
        <p:spPr>
          <a:xfrm>
            <a:off x="8810625" y="6203950"/>
            <a:ext cx="2743200" cy="365125"/>
          </a:xfrm>
        </p:spPr>
        <p:txBody>
          <a:bodyPr/>
          <a:lstStyle/>
          <a:p>
            <a:fld id="{4377837C-3A74-4D9C-B454-2AF0D956BB88}" type="slidenum">
              <a:rPr lang="en-US" smtClean="0"/>
              <a:pPr/>
              <a:t>10</a:t>
            </a:fld>
            <a:endParaRPr lang="en-US" dirty="0"/>
          </a:p>
        </p:txBody>
      </p:sp>
    </p:spTree>
    <p:extLst>
      <p:ext uri="{BB962C8B-B14F-4D97-AF65-F5344CB8AC3E}">
        <p14:creationId xmlns:p14="http://schemas.microsoft.com/office/powerpoint/2010/main" val="1235873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D15C4-884C-7DB0-D76D-185462D35E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F32694-2581-0988-5EA6-60D1B614EC7D}"/>
              </a:ext>
            </a:extLst>
          </p:cNvPr>
          <p:cNvSpPr>
            <a:spLocks noGrp="1"/>
          </p:cNvSpPr>
          <p:nvPr>
            <p:ph type="title"/>
          </p:nvPr>
        </p:nvSpPr>
        <p:spPr>
          <a:xfrm>
            <a:off x="1029730" y="365125"/>
            <a:ext cx="10324069" cy="960120"/>
          </a:xfrm>
        </p:spPr>
        <p:txBody>
          <a:bodyPr/>
          <a:lstStyle/>
          <a:p>
            <a:r>
              <a:rPr lang="en-US"/>
              <a:t>Applying as a Consortium (2)</a:t>
            </a:r>
          </a:p>
        </p:txBody>
      </p:sp>
      <p:sp>
        <p:nvSpPr>
          <p:cNvPr id="5" name="Content Placeholder 4">
            <a:extLst>
              <a:ext uri="{FF2B5EF4-FFF2-40B4-BE49-F238E27FC236}">
                <a16:creationId xmlns:a16="http://schemas.microsoft.com/office/drawing/2014/main" id="{3C91EB9D-CAB1-5AFE-7623-525AE582CCFB}"/>
              </a:ext>
            </a:extLst>
          </p:cNvPr>
          <p:cNvSpPr>
            <a:spLocks noGrp="1"/>
          </p:cNvSpPr>
          <p:nvPr>
            <p:ph idx="1"/>
          </p:nvPr>
        </p:nvSpPr>
        <p:spPr>
          <a:xfrm>
            <a:off x="1029730" y="1345079"/>
            <a:ext cx="10324070" cy="4572000"/>
          </a:xfrm>
        </p:spPr>
        <p:txBody>
          <a:bodyPr/>
          <a:lstStyle/>
          <a:p>
            <a:r>
              <a:rPr lang="en-US" sz="2800" dirty="0"/>
              <a:t>Important Considerations:</a:t>
            </a:r>
          </a:p>
          <a:p>
            <a:pPr lvl="1"/>
            <a:r>
              <a:rPr lang="en-US" sz="2400" dirty="0"/>
              <a:t>The lead applicant and all consortium members must meet the eligibility criteria.</a:t>
            </a:r>
          </a:p>
          <a:p>
            <a:pPr lvl="1"/>
            <a:r>
              <a:rPr lang="en-US" sz="2400" dirty="0"/>
              <a:t>Each participating LEA in a consortium is eligible to apply for up to $500,000. </a:t>
            </a:r>
          </a:p>
          <a:p>
            <a:pPr lvl="1"/>
            <a:r>
              <a:rPr lang="en-US" sz="2400" dirty="0"/>
              <a:t>The maximum grant award for each consortium depends on the number of participating LEAs. For instance, a consortium of three LEAs would be permitted to apply for a maximum grant of up to $1,500,000, with each LEA receiving no more than $500,000.</a:t>
            </a:r>
          </a:p>
        </p:txBody>
      </p:sp>
      <p:sp>
        <p:nvSpPr>
          <p:cNvPr id="4" name="Slide Number Placeholder 3">
            <a:extLst>
              <a:ext uri="{FF2B5EF4-FFF2-40B4-BE49-F238E27FC236}">
                <a16:creationId xmlns:a16="http://schemas.microsoft.com/office/drawing/2014/main" id="{0BE1D791-BC21-24B3-E875-ABE3F19FD7D2}"/>
              </a:ext>
            </a:extLst>
          </p:cNvPr>
          <p:cNvSpPr>
            <a:spLocks noGrp="1"/>
          </p:cNvSpPr>
          <p:nvPr>
            <p:ph type="sldNum" sz="quarter" idx="12"/>
          </p:nvPr>
        </p:nvSpPr>
        <p:spPr>
          <a:xfrm>
            <a:off x="8801100" y="6194425"/>
            <a:ext cx="2743200" cy="365125"/>
          </a:xfrm>
        </p:spPr>
        <p:txBody>
          <a:bodyPr/>
          <a:lstStyle/>
          <a:p>
            <a:fld id="{4377837C-3A74-4D9C-B454-2AF0D956BB88}" type="slidenum">
              <a:rPr lang="en-US" smtClean="0"/>
              <a:pPr/>
              <a:t>11</a:t>
            </a:fld>
            <a:endParaRPr lang="en-US" dirty="0"/>
          </a:p>
        </p:txBody>
      </p:sp>
    </p:spTree>
    <p:extLst>
      <p:ext uri="{BB962C8B-B14F-4D97-AF65-F5344CB8AC3E}">
        <p14:creationId xmlns:p14="http://schemas.microsoft.com/office/powerpoint/2010/main" val="2945688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70049-A1F1-9553-C6CA-6B9B9AD04C16}"/>
              </a:ext>
            </a:extLst>
          </p:cNvPr>
          <p:cNvSpPr>
            <a:spLocks noGrp="1"/>
          </p:cNvSpPr>
          <p:nvPr>
            <p:ph type="title"/>
          </p:nvPr>
        </p:nvSpPr>
        <p:spPr/>
        <p:txBody>
          <a:bodyPr/>
          <a:lstStyle/>
          <a:p>
            <a:r>
              <a:rPr lang="en-US" b="1"/>
              <a:t>Applying as a Consortium (3)</a:t>
            </a:r>
          </a:p>
        </p:txBody>
      </p:sp>
      <p:sp>
        <p:nvSpPr>
          <p:cNvPr id="5" name="Content Placeholder 4">
            <a:extLst>
              <a:ext uri="{FF2B5EF4-FFF2-40B4-BE49-F238E27FC236}">
                <a16:creationId xmlns:a16="http://schemas.microsoft.com/office/drawing/2014/main" id="{C3EF12D2-306D-4B24-F376-B51825097215}"/>
              </a:ext>
            </a:extLst>
          </p:cNvPr>
          <p:cNvSpPr>
            <a:spLocks noGrp="1"/>
          </p:cNvSpPr>
          <p:nvPr>
            <p:ph idx="1"/>
          </p:nvPr>
        </p:nvSpPr>
        <p:spPr/>
        <p:txBody>
          <a:bodyPr/>
          <a:lstStyle/>
          <a:p>
            <a:pPr>
              <a:spcBef>
                <a:spcPts val="0"/>
              </a:spcBef>
            </a:pPr>
            <a:r>
              <a:rPr lang="en-US" sz="2800" dirty="0"/>
              <a:t>The lead applicant should:</a:t>
            </a:r>
          </a:p>
          <a:p>
            <a:pPr lvl="1">
              <a:spcBef>
                <a:spcPts val="0"/>
              </a:spcBef>
            </a:pPr>
            <a:r>
              <a:rPr lang="en-US" sz="2400" dirty="0"/>
              <a:t>Submit one application on behalf of the consortium and identify (in the application) all LEAs that are part of the consortium.</a:t>
            </a:r>
          </a:p>
          <a:p>
            <a:pPr lvl="1">
              <a:spcBef>
                <a:spcPts val="0"/>
              </a:spcBef>
            </a:pPr>
            <a:r>
              <a:rPr lang="en-US" sz="2400" dirty="0"/>
              <a:t>Include one project budget for the consortium. (The budget narrative should clearly explain how funds will be spent among the consortium members.) No one consortium member may expend more than $500,000. </a:t>
            </a:r>
          </a:p>
          <a:p>
            <a:pPr lvl="1">
              <a:spcBef>
                <a:spcPts val="0"/>
              </a:spcBef>
            </a:pPr>
            <a:r>
              <a:rPr lang="en-US" sz="2400" dirty="0"/>
              <a:t>Provide any additional information related to the operations of the consortium in the Proposed Activities section of the online application.</a:t>
            </a:r>
          </a:p>
        </p:txBody>
      </p:sp>
      <p:sp>
        <p:nvSpPr>
          <p:cNvPr id="4" name="Slide Number Placeholder 3">
            <a:extLst>
              <a:ext uri="{FF2B5EF4-FFF2-40B4-BE49-F238E27FC236}">
                <a16:creationId xmlns:a16="http://schemas.microsoft.com/office/drawing/2014/main" id="{D3986325-62E9-3962-8CD1-B3BA813283FE}"/>
              </a:ext>
            </a:extLst>
          </p:cNvPr>
          <p:cNvSpPr>
            <a:spLocks noGrp="1"/>
          </p:cNvSpPr>
          <p:nvPr>
            <p:ph type="sldNum" sz="quarter" idx="12"/>
          </p:nvPr>
        </p:nvSpPr>
        <p:spPr/>
        <p:txBody>
          <a:bodyPr/>
          <a:lstStyle/>
          <a:p>
            <a:pPr>
              <a:defRPr/>
            </a:pPr>
            <a:fld id="{4377837C-3A74-4D9C-B454-2AF0D956BB88}" type="slidenum">
              <a:rPr lang="en-US" smtClean="0"/>
              <a:pPr>
                <a:defRPr/>
              </a:pPr>
              <a:t>12</a:t>
            </a:fld>
            <a:endParaRPr lang="en-US"/>
          </a:p>
        </p:txBody>
      </p:sp>
    </p:spTree>
    <p:extLst>
      <p:ext uri="{BB962C8B-B14F-4D97-AF65-F5344CB8AC3E}">
        <p14:creationId xmlns:p14="http://schemas.microsoft.com/office/powerpoint/2010/main" val="2130561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70049-A1F1-9553-C6CA-6B9B9AD04C16}"/>
              </a:ext>
            </a:extLst>
          </p:cNvPr>
          <p:cNvSpPr>
            <a:spLocks noGrp="1"/>
          </p:cNvSpPr>
          <p:nvPr>
            <p:ph type="title"/>
          </p:nvPr>
        </p:nvSpPr>
        <p:spPr/>
        <p:txBody>
          <a:bodyPr/>
          <a:lstStyle/>
          <a:p>
            <a:r>
              <a:rPr lang="en-US" b="1"/>
              <a:t>Applying as a Consortium (4)</a:t>
            </a:r>
          </a:p>
        </p:txBody>
      </p:sp>
      <p:sp>
        <p:nvSpPr>
          <p:cNvPr id="5" name="Content Placeholder 4">
            <a:extLst>
              <a:ext uri="{FF2B5EF4-FFF2-40B4-BE49-F238E27FC236}">
                <a16:creationId xmlns:a16="http://schemas.microsoft.com/office/drawing/2014/main" id="{C3EF12D2-306D-4B24-F376-B51825097215}"/>
              </a:ext>
            </a:extLst>
          </p:cNvPr>
          <p:cNvSpPr>
            <a:spLocks noGrp="1"/>
          </p:cNvSpPr>
          <p:nvPr>
            <p:ph idx="1"/>
          </p:nvPr>
        </p:nvSpPr>
        <p:spPr/>
        <p:txBody>
          <a:bodyPr/>
          <a:lstStyle/>
          <a:p>
            <a:pPr>
              <a:spcBef>
                <a:spcPts val="0"/>
              </a:spcBef>
            </a:pPr>
            <a:r>
              <a:rPr lang="en-US" dirty="0"/>
              <a:t>The lead applicant should also be prepared to provide Letters of Commitment from all consortium members prior to a Grant Award Notification being issued.</a:t>
            </a:r>
          </a:p>
          <a:p>
            <a:pPr>
              <a:spcBef>
                <a:spcPts val="0"/>
              </a:spcBef>
            </a:pPr>
            <a:r>
              <a:rPr lang="en-US" dirty="0"/>
              <a:t>Please keep in mind:</a:t>
            </a:r>
          </a:p>
          <a:p>
            <a:pPr lvl="1">
              <a:spcBef>
                <a:spcPts val="0"/>
              </a:spcBef>
            </a:pPr>
            <a:r>
              <a:rPr lang="en-US" dirty="0"/>
              <a:t>The lead applicant will serve as the fiscal agent and be responsible for all grant deliverables.</a:t>
            </a:r>
          </a:p>
          <a:p>
            <a:pPr lvl="1">
              <a:spcBef>
                <a:spcPts val="0"/>
              </a:spcBef>
            </a:pPr>
            <a:r>
              <a:rPr lang="en-US" dirty="0"/>
              <a:t>LEAs applying as a consortium lead applicant or member may not also submit any additional applications.</a:t>
            </a:r>
          </a:p>
        </p:txBody>
      </p:sp>
      <p:sp>
        <p:nvSpPr>
          <p:cNvPr id="4" name="Slide Number Placeholder 3">
            <a:extLst>
              <a:ext uri="{FF2B5EF4-FFF2-40B4-BE49-F238E27FC236}">
                <a16:creationId xmlns:a16="http://schemas.microsoft.com/office/drawing/2014/main" id="{D3986325-62E9-3962-8CD1-B3BA813283FE}"/>
              </a:ext>
            </a:extLst>
          </p:cNvPr>
          <p:cNvSpPr>
            <a:spLocks noGrp="1"/>
          </p:cNvSpPr>
          <p:nvPr>
            <p:ph type="sldNum" sz="quarter" idx="12"/>
          </p:nvPr>
        </p:nvSpPr>
        <p:spPr/>
        <p:txBody>
          <a:bodyPr/>
          <a:lstStyle/>
          <a:p>
            <a:pPr>
              <a:defRPr/>
            </a:pPr>
            <a:fld id="{4377837C-3A74-4D9C-B454-2AF0D956BB88}" type="slidenum">
              <a:rPr lang="en-US" smtClean="0"/>
              <a:pPr>
                <a:defRPr/>
              </a:pPr>
              <a:t>13</a:t>
            </a:fld>
            <a:endParaRPr lang="en-US"/>
          </a:p>
        </p:txBody>
      </p:sp>
    </p:spTree>
    <p:extLst>
      <p:ext uri="{BB962C8B-B14F-4D97-AF65-F5344CB8AC3E}">
        <p14:creationId xmlns:p14="http://schemas.microsoft.com/office/powerpoint/2010/main" val="3855674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z="4000" b="1"/>
              <a:t>Allowable Expenses (1)</a:t>
            </a:r>
          </a:p>
        </p:txBody>
      </p:sp>
      <p:sp>
        <p:nvSpPr>
          <p:cNvPr id="3" name="Content Placeholder 2"/>
          <p:cNvSpPr>
            <a:spLocks noGrp="1"/>
          </p:cNvSpPr>
          <p:nvPr>
            <p:ph idx="1"/>
          </p:nvPr>
        </p:nvSpPr>
        <p:spPr/>
        <p:txBody>
          <a:bodyPr rtlCol="0">
            <a:noAutofit/>
          </a:bodyPr>
          <a:lstStyle/>
          <a:p>
            <a:r>
              <a:rPr lang="en-US" sz="2800" dirty="0">
                <a:ea typeface="+mn-lt"/>
                <a:cs typeface="+mn-lt"/>
              </a:rPr>
              <a:t>Under this program, LEAs may use grants for:</a:t>
            </a:r>
          </a:p>
          <a:p>
            <a:pPr lvl="1"/>
            <a:r>
              <a:rPr lang="en-US" sz="2400" dirty="0">
                <a:ea typeface="+mn-lt"/>
                <a:cs typeface="+mn-lt"/>
              </a:rPr>
              <a:t>Paid planning time for teachers to increase the use of service-learning in instruction </a:t>
            </a:r>
          </a:p>
          <a:p>
            <a:pPr lvl="1"/>
            <a:r>
              <a:rPr lang="en-US" sz="2400" dirty="0">
                <a:ea typeface="+mn-lt"/>
                <a:cs typeface="+mn-lt"/>
              </a:rPr>
              <a:t>Professional development (PD) on service-learning for administrators and teachers</a:t>
            </a:r>
          </a:p>
          <a:p>
            <a:pPr lvl="1"/>
            <a:r>
              <a:rPr lang="en-US" sz="2400" dirty="0">
                <a:ea typeface="+mn-lt"/>
                <a:cs typeface="+mn-lt"/>
              </a:rPr>
              <a:t>Purchase of instructional materials to help integrate service-learning in instruction</a:t>
            </a:r>
          </a:p>
        </p:txBody>
      </p:sp>
      <p:sp>
        <p:nvSpPr>
          <p:cNvPr id="5" name="Slide Number Placeholder 4"/>
          <p:cNvSpPr>
            <a:spLocks noGrp="1"/>
          </p:cNvSpPr>
          <p:nvPr>
            <p:ph type="sldNum" sz="quarter" idx="12"/>
          </p:nvPr>
        </p:nvSpPr>
        <p:spPr/>
        <p:txBody>
          <a:bodyPr/>
          <a:lstStyle/>
          <a:p>
            <a:pPr>
              <a:defRPr/>
            </a:pPr>
            <a:fld id="{2E1C7C27-6971-4435-8C30-D53E09ABFB51}" type="slidenum">
              <a:rPr lang="en-US"/>
              <a:pPr>
                <a:defRPr/>
              </a:pPr>
              <a:t>14</a:t>
            </a:fld>
            <a:endParaRPr lang="en-US"/>
          </a:p>
        </p:txBody>
      </p:sp>
    </p:spTree>
    <p:extLst>
      <p:ext uri="{BB962C8B-B14F-4D97-AF65-F5344CB8AC3E}">
        <p14:creationId xmlns:p14="http://schemas.microsoft.com/office/powerpoint/2010/main" val="3720804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z="4000" b="1"/>
              <a:t>Allowable Expenses (2)</a:t>
            </a:r>
          </a:p>
        </p:txBody>
      </p:sp>
      <p:sp>
        <p:nvSpPr>
          <p:cNvPr id="3" name="Content Placeholder 2"/>
          <p:cNvSpPr>
            <a:spLocks noGrp="1"/>
          </p:cNvSpPr>
          <p:nvPr>
            <p:ph idx="1"/>
          </p:nvPr>
        </p:nvSpPr>
        <p:spPr/>
        <p:txBody>
          <a:bodyPr rtlCol="0">
            <a:noAutofit/>
          </a:bodyPr>
          <a:lstStyle/>
          <a:p>
            <a:pPr lvl="1"/>
            <a:r>
              <a:rPr lang="en-US" sz="2400" dirty="0">
                <a:ea typeface="+mn-lt"/>
                <a:cs typeface="+mn-lt"/>
              </a:rPr>
              <a:t>Participation costs, including materials or travel expenses related to service-learning activities</a:t>
            </a:r>
            <a:endParaRPr lang="en-US" sz="2400" dirty="0">
              <a:cs typeface="Arial"/>
            </a:endParaRPr>
          </a:p>
          <a:p>
            <a:pPr lvl="1"/>
            <a:r>
              <a:rPr lang="en-US" sz="2400" dirty="0">
                <a:ea typeface="+mn-lt"/>
                <a:cs typeface="+mn-lt"/>
              </a:rPr>
              <a:t>Personnel costs for coordinating service-learning at the LEA or a school site</a:t>
            </a:r>
          </a:p>
          <a:p>
            <a:pPr lvl="1"/>
            <a:r>
              <a:rPr lang="en-US" sz="2400" dirty="0">
                <a:ea typeface="+mn-lt"/>
                <a:cs typeface="+mn-lt"/>
              </a:rPr>
              <a:t>Participation costs associated with grant program evaluation</a:t>
            </a:r>
            <a:endParaRPr lang="en-US" sz="2400" dirty="0">
              <a:cs typeface="Arial"/>
            </a:endParaRPr>
          </a:p>
          <a:p>
            <a:r>
              <a:rPr lang="en" sz="2800" dirty="0">
                <a:ea typeface="+mn-lt"/>
                <a:cs typeface="+mn-lt"/>
              </a:rPr>
              <a:t>Emphasis shall be on programs that demonstrate rich civic engagement and learning in pursuit of a SSCE specifically through service-learning.</a:t>
            </a:r>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2E1C7C27-6971-4435-8C30-D53E09ABFB51}" type="slidenum">
              <a:rPr lang="en-US"/>
              <a:pPr>
                <a:defRPr/>
              </a:pPr>
              <a:t>15</a:t>
            </a:fld>
            <a:endParaRPr lang="en-US"/>
          </a:p>
        </p:txBody>
      </p:sp>
    </p:spTree>
    <p:extLst>
      <p:ext uri="{BB962C8B-B14F-4D97-AF65-F5344CB8AC3E}">
        <p14:creationId xmlns:p14="http://schemas.microsoft.com/office/powerpoint/2010/main" val="2047948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BDBF-1A37-DEDF-46CA-C897FDCCE5D2}"/>
              </a:ext>
            </a:extLst>
          </p:cNvPr>
          <p:cNvSpPr>
            <a:spLocks noGrp="1"/>
          </p:cNvSpPr>
          <p:nvPr>
            <p:ph type="title"/>
          </p:nvPr>
        </p:nvSpPr>
        <p:spPr>
          <a:xfrm>
            <a:off x="1029730" y="365125"/>
            <a:ext cx="10324069" cy="960120"/>
          </a:xfrm>
        </p:spPr>
        <p:txBody>
          <a:bodyPr/>
          <a:lstStyle/>
          <a:p>
            <a:r>
              <a:rPr lang="en-US"/>
              <a:t>Non-Allowable Expenses</a:t>
            </a:r>
          </a:p>
        </p:txBody>
      </p:sp>
      <p:sp>
        <p:nvSpPr>
          <p:cNvPr id="3" name="Content Placeholder 2">
            <a:extLst>
              <a:ext uri="{FF2B5EF4-FFF2-40B4-BE49-F238E27FC236}">
                <a16:creationId xmlns:a16="http://schemas.microsoft.com/office/drawing/2014/main" id="{539D9038-30C6-1592-7D01-BB1799C9F7C8}"/>
              </a:ext>
            </a:extLst>
          </p:cNvPr>
          <p:cNvSpPr>
            <a:spLocks noGrp="1"/>
          </p:cNvSpPr>
          <p:nvPr>
            <p:ph idx="1"/>
          </p:nvPr>
        </p:nvSpPr>
        <p:spPr>
          <a:xfrm>
            <a:off x="1029730" y="1345079"/>
            <a:ext cx="10324070" cy="4572000"/>
          </a:xfrm>
        </p:spPr>
        <p:txBody>
          <a:bodyPr/>
          <a:lstStyle/>
          <a:p>
            <a:r>
              <a:rPr lang="en-US" dirty="0"/>
              <a:t>Most common non-allowable expenses include:</a:t>
            </a:r>
          </a:p>
          <a:p>
            <a:pPr lvl="1">
              <a:spcBef>
                <a:spcPts val="0"/>
              </a:spcBef>
              <a:spcAft>
                <a:spcPts val="0"/>
              </a:spcAft>
            </a:pPr>
            <a:r>
              <a:rPr lang="en-US" sz="2400" dirty="0"/>
              <a:t>Telephone systems (including cell phones, </a:t>
            </a:r>
            <a:r>
              <a:rPr lang="en-US" sz="2400" dirty="0" err="1"/>
              <a:t>WiFi</a:t>
            </a:r>
            <a:r>
              <a:rPr lang="en-US" sz="2400" dirty="0"/>
              <a:t>)</a:t>
            </a:r>
          </a:p>
          <a:p>
            <a:pPr lvl="1">
              <a:spcBef>
                <a:spcPts val="0"/>
              </a:spcBef>
              <a:spcAft>
                <a:spcPts val="0"/>
              </a:spcAft>
            </a:pPr>
            <a:r>
              <a:rPr lang="en-US" sz="2400" dirty="0"/>
              <a:t>Acquiring equipment for administrative or personal use</a:t>
            </a:r>
          </a:p>
          <a:p>
            <a:pPr lvl="1">
              <a:spcBef>
                <a:spcPts val="0"/>
              </a:spcBef>
              <a:spcAft>
                <a:spcPts val="0"/>
              </a:spcAft>
            </a:pPr>
            <a:r>
              <a:rPr lang="en-US" sz="2400" dirty="0"/>
              <a:t>Furniture (bookcases, chairs, desks, file cabinets)</a:t>
            </a:r>
          </a:p>
          <a:p>
            <a:pPr lvl="1">
              <a:spcBef>
                <a:spcPts val="0"/>
              </a:spcBef>
              <a:spcAft>
                <a:spcPts val="0"/>
              </a:spcAft>
            </a:pPr>
            <a:r>
              <a:rPr lang="en-US" sz="2400" dirty="0"/>
              <a:t>Purchasing or leasing facilities</a:t>
            </a:r>
          </a:p>
          <a:p>
            <a:pPr lvl="1">
              <a:spcBef>
                <a:spcPts val="0"/>
              </a:spcBef>
              <a:spcAft>
                <a:spcPts val="0"/>
              </a:spcAft>
            </a:pPr>
            <a:r>
              <a:rPr lang="en-US" sz="2400" dirty="0"/>
              <a:t>Food services, refreshments, banquets, and meals</a:t>
            </a:r>
          </a:p>
          <a:p>
            <a:pPr lvl="1">
              <a:spcBef>
                <a:spcPts val="0"/>
              </a:spcBef>
              <a:spcAft>
                <a:spcPts val="0"/>
              </a:spcAft>
            </a:pPr>
            <a:r>
              <a:rPr lang="en-US" sz="2400" dirty="0"/>
              <a:t>Promotional favors (bumper stickers, pencils/pens, t-shirts)</a:t>
            </a:r>
          </a:p>
          <a:p>
            <a:pPr lvl="1">
              <a:spcBef>
                <a:spcPts val="0"/>
              </a:spcBef>
              <a:spcAft>
                <a:spcPts val="0"/>
              </a:spcAft>
            </a:pPr>
            <a:r>
              <a:rPr lang="en-US" sz="2400" dirty="0"/>
              <a:t>Subscriptions or professional organization memberships</a:t>
            </a:r>
          </a:p>
          <a:p>
            <a:pPr lvl="1">
              <a:spcBef>
                <a:spcPts val="0"/>
              </a:spcBef>
              <a:spcAft>
                <a:spcPts val="0"/>
              </a:spcAft>
            </a:pPr>
            <a:r>
              <a:rPr lang="en-US" sz="2400" dirty="0"/>
              <a:t>Supplanting of existing funding and efforts</a:t>
            </a:r>
          </a:p>
          <a:p>
            <a:pPr lvl="1">
              <a:spcBef>
                <a:spcPts val="0"/>
              </a:spcBef>
              <a:spcAft>
                <a:spcPts val="0"/>
              </a:spcAft>
            </a:pPr>
            <a:r>
              <a:rPr lang="en-US" sz="2400" dirty="0"/>
              <a:t>Costs not reasonable or necessary to meet grant purposes</a:t>
            </a:r>
          </a:p>
        </p:txBody>
      </p:sp>
      <p:sp>
        <p:nvSpPr>
          <p:cNvPr id="4" name="Slide Number Placeholder 3">
            <a:extLst>
              <a:ext uri="{FF2B5EF4-FFF2-40B4-BE49-F238E27FC236}">
                <a16:creationId xmlns:a16="http://schemas.microsoft.com/office/drawing/2014/main" id="{140D10A0-6B57-65A8-C6E7-4FB8D01C5591}"/>
              </a:ext>
            </a:extLst>
          </p:cNvPr>
          <p:cNvSpPr>
            <a:spLocks noGrp="1"/>
          </p:cNvSpPr>
          <p:nvPr>
            <p:ph type="sldNum" sz="quarter" idx="12"/>
          </p:nvPr>
        </p:nvSpPr>
        <p:spPr>
          <a:xfrm>
            <a:off x="8801100" y="6127750"/>
            <a:ext cx="2743200" cy="365125"/>
          </a:xfrm>
        </p:spPr>
        <p:txBody>
          <a:bodyPr/>
          <a:lstStyle/>
          <a:p>
            <a:fld id="{4377837C-3A74-4D9C-B454-2AF0D956BB88}" type="slidenum">
              <a:rPr lang="en-US" smtClean="0"/>
              <a:pPr/>
              <a:t>16</a:t>
            </a:fld>
            <a:endParaRPr lang="en-US" dirty="0"/>
          </a:p>
        </p:txBody>
      </p:sp>
    </p:spTree>
    <p:extLst>
      <p:ext uri="{BB962C8B-B14F-4D97-AF65-F5344CB8AC3E}">
        <p14:creationId xmlns:p14="http://schemas.microsoft.com/office/powerpoint/2010/main" val="1437407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b="1"/>
              <a:t>Reporting Requirements (1)</a:t>
            </a:r>
          </a:p>
        </p:txBody>
      </p:sp>
      <p:sp>
        <p:nvSpPr>
          <p:cNvPr id="3" name="Content Placeholder 2"/>
          <p:cNvSpPr>
            <a:spLocks noGrp="1"/>
          </p:cNvSpPr>
          <p:nvPr>
            <p:ph idx="1"/>
          </p:nvPr>
        </p:nvSpPr>
        <p:spPr/>
        <p:txBody>
          <a:bodyPr rtlCol="0">
            <a:noAutofit/>
          </a:bodyPr>
          <a:lstStyle/>
          <a:p>
            <a:pPr>
              <a:spcBef>
                <a:spcPts val="0"/>
              </a:spcBef>
            </a:pPr>
            <a:r>
              <a:rPr lang="en-US" sz="2800" dirty="0">
                <a:effectLst/>
                <a:latin typeface="Arial" panose="020B0604020202020204" pitchFamily="34" charset="0"/>
                <a:ea typeface="Arial" panose="020B0604020202020204" pitchFamily="34" charset="0"/>
              </a:rPr>
              <a:t>To ensure the successful implementation of the California Serves Grant Program, grantees are required to submit quarterly progress and </a:t>
            </a:r>
            <a:r>
              <a:rPr lang="en-US" sz="2800" dirty="0">
                <a:ea typeface="Arial" panose="020B0604020202020204" pitchFamily="34" charset="0"/>
              </a:rPr>
              <a:t>an </a:t>
            </a:r>
            <a:r>
              <a:rPr lang="en-US" sz="2800" dirty="0">
                <a:effectLst/>
                <a:latin typeface="Arial" panose="020B0604020202020204" pitchFamily="34" charset="0"/>
                <a:ea typeface="Arial" panose="020B0604020202020204" pitchFamily="34" charset="0"/>
              </a:rPr>
              <a:t>end-of-project report to show that program outcome measures are being met alongside an expenditure report to show how funds were actually spent. </a:t>
            </a:r>
          </a:p>
          <a:p>
            <a:pPr>
              <a:spcBef>
                <a:spcPts val="0"/>
              </a:spcBef>
            </a:pPr>
            <a:r>
              <a:rPr lang="en-US" sz="2800" dirty="0">
                <a:effectLst/>
                <a:latin typeface="Arial" panose="020B0604020202020204" pitchFamily="34" charset="0"/>
                <a:ea typeface="Arial" panose="020B0604020202020204" pitchFamily="34" charset="0"/>
              </a:rPr>
              <a:t>These must include any and all elements required by the CDE, as well as any locally determined measures. </a:t>
            </a:r>
            <a:endParaRPr lang="en-US" sz="4400" dirty="0">
              <a:cs typeface="Arial"/>
            </a:endParaRPr>
          </a:p>
        </p:txBody>
      </p:sp>
      <p:sp>
        <p:nvSpPr>
          <p:cNvPr id="5" name="Slide Number Placeholder 4"/>
          <p:cNvSpPr>
            <a:spLocks noGrp="1"/>
          </p:cNvSpPr>
          <p:nvPr>
            <p:ph type="sldNum" sz="quarter" idx="12"/>
          </p:nvPr>
        </p:nvSpPr>
        <p:spPr/>
        <p:txBody>
          <a:bodyPr/>
          <a:lstStyle/>
          <a:p>
            <a:pPr>
              <a:defRPr/>
            </a:pPr>
            <a:fld id="{018DC0F3-A599-423B-87CB-FCFE15EA84C2}" type="slidenum">
              <a:rPr lang="en-US"/>
              <a:pPr>
                <a:defRPr/>
              </a:pPr>
              <a:t>17</a:t>
            </a:fld>
            <a:endParaRPr lang="en-US"/>
          </a:p>
        </p:txBody>
      </p:sp>
    </p:spTree>
    <p:extLst>
      <p:ext uri="{BB962C8B-B14F-4D97-AF65-F5344CB8AC3E}">
        <p14:creationId xmlns:p14="http://schemas.microsoft.com/office/powerpoint/2010/main" val="1953283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b="1"/>
              <a:t>Reporting Requirements (2)</a:t>
            </a:r>
          </a:p>
        </p:txBody>
      </p:sp>
      <p:sp>
        <p:nvSpPr>
          <p:cNvPr id="3" name="Content Placeholder 2"/>
          <p:cNvSpPr>
            <a:spLocks noGrp="1"/>
          </p:cNvSpPr>
          <p:nvPr>
            <p:ph idx="1"/>
          </p:nvPr>
        </p:nvSpPr>
        <p:spPr/>
        <p:txBody>
          <a:bodyPr rtlCol="0">
            <a:noAutofit/>
          </a:bodyPr>
          <a:lstStyle/>
          <a:p>
            <a:pPr>
              <a:spcBef>
                <a:spcPts val="0"/>
              </a:spcBef>
            </a:pPr>
            <a:r>
              <a:rPr lang="en-US" sz="2800" dirty="0">
                <a:effectLst/>
                <a:latin typeface="Arial" panose="020B0604020202020204" pitchFamily="34" charset="0"/>
                <a:ea typeface="Arial" panose="020B0604020202020204" pitchFamily="34" charset="0"/>
              </a:rPr>
              <a:t>LEAs will be expected to measure outcomes in areas specifically identified in the LEA’s grant application. Program outcomes identified in the California Serves Grant Program application can target and include, but are not limited to:</a:t>
            </a:r>
          </a:p>
          <a:p>
            <a:pPr lvl="1">
              <a:spcBef>
                <a:spcPts val="0"/>
              </a:spcBef>
            </a:pPr>
            <a:r>
              <a:rPr lang="en-US" sz="2400" dirty="0">
                <a:effectLst/>
                <a:latin typeface="Arial" panose="020B0604020202020204" pitchFamily="34" charset="0"/>
                <a:ea typeface="Arial" panose="020B0604020202020204" pitchFamily="34" charset="0"/>
              </a:rPr>
              <a:t>Number of SSCE insignias awarded or anticipated</a:t>
            </a:r>
          </a:p>
          <a:p>
            <a:pPr lvl="1">
              <a:spcBef>
                <a:spcPts val="0"/>
              </a:spcBef>
            </a:pPr>
            <a:r>
              <a:rPr lang="en-US" sz="2400" dirty="0">
                <a:effectLst/>
                <a:latin typeface="Arial" panose="020B0604020202020204" pitchFamily="34" charset="0"/>
                <a:ea typeface="Arial" panose="020B0604020202020204" pitchFamily="34" charset="0"/>
              </a:rPr>
              <a:t>Government or U.S. History course pass rate</a:t>
            </a:r>
          </a:p>
          <a:p>
            <a:pPr lvl="1">
              <a:spcBef>
                <a:spcPts val="0"/>
              </a:spcBef>
            </a:pPr>
            <a:r>
              <a:rPr lang="en-US" sz="2400" dirty="0">
                <a:effectLst/>
                <a:latin typeface="Arial" panose="020B0604020202020204" pitchFamily="34" charset="0"/>
                <a:ea typeface="Arial" panose="020B0604020202020204" pitchFamily="34" charset="0"/>
              </a:rPr>
              <a:t>School attendance rate</a:t>
            </a:r>
          </a:p>
          <a:p>
            <a:pPr lvl="1">
              <a:spcBef>
                <a:spcPts val="0"/>
              </a:spcBef>
            </a:pPr>
            <a:r>
              <a:rPr lang="en-US" sz="2400" dirty="0">
                <a:effectLst/>
                <a:latin typeface="Arial" panose="020B0604020202020204" pitchFamily="34" charset="0"/>
                <a:ea typeface="Arial" panose="020B0604020202020204" pitchFamily="34" charset="0"/>
              </a:rPr>
              <a:t>Chronic absenteeism rate</a:t>
            </a:r>
          </a:p>
          <a:p>
            <a:pPr lvl="1">
              <a:spcBef>
                <a:spcPts val="0"/>
              </a:spcBef>
            </a:pPr>
            <a:r>
              <a:rPr lang="en-US" sz="2400" dirty="0">
                <a:effectLst/>
                <a:latin typeface="Arial" panose="020B0604020202020204" pitchFamily="34" charset="0"/>
                <a:ea typeface="Arial" panose="020B0604020202020204" pitchFamily="34" charset="0"/>
              </a:rPr>
              <a:t>Pupil suspension rate</a:t>
            </a:r>
          </a:p>
        </p:txBody>
      </p:sp>
      <p:sp>
        <p:nvSpPr>
          <p:cNvPr id="5" name="Slide Number Placeholder 4"/>
          <p:cNvSpPr>
            <a:spLocks noGrp="1"/>
          </p:cNvSpPr>
          <p:nvPr>
            <p:ph type="sldNum" sz="quarter" idx="12"/>
          </p:nvPr>
        </p:nvSpPr>
        <p:spPr/>
        <p:txBody>
          <a:bodyPr/>
          <a:lstStyle/>
          <a:p>
            <a:pPr>
              <a:defRPr/>
            </a:pPr>
            <a:fld id="{018DC0F3-A599-423B-87CB-FCFE15EA84C2}" type="slidenum">
              <a:rPr lang="en-US"/>
              <a:pPr>
                <a:defRPr/>
              </a:pPr>
              <a:t>18</a:t>
            </a:fld>
            <a:endParaRPr lang="en-US"/>
          </a:p>
        </p:txBody>
      </p:sp>
    </p:spTree>
    <p:extLst>
      <p:ext uri="{BB962C8B-B14F-4D97-AF65-F5344CB8AC3E}">
        <p14:creationId xmlns:p14="http://schemas.microsoft.com/office/powerpoint/2010/main" val="1900578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b="1"/>
              <a:t>Reporting Requirements (3)</a:t>
            </a:r>
          </a:p>
        </p:txBody>
      </p:sp>
      <p:sp>
        <p:nvSpPr>
          <p:cNvPr id="3" name="Content Placeholder 2"/>
          <p:cNvSpPr>
            <a:spLocks noGrp="1"/>
          </p:cNvSpPr>
          <p:nvPr>
            <p:ph idx="1"/>
          </p:nvPr>
        </p:nvSpPr>
        <p:spPr/>
        <p:txBody>
          <a:bodyPr rtlCol="0">
            <a:noAutofit/>
          </a:bodyPr>
          <a:lstStyle/>
          <a:p>
            <a:pPr lvl="1">
              <a:spcBef>
                <a:spcPts val="0"/>
              </a:spcBef>
            </a:pPr>
            <a:r>
              <a:rPr lang="en-US" sz="2400" dirty="0">
                <a:ea typeface="Arial" panose="020B0604020202020204" pitchFamily="34" charset="0"/>
              </a:rPr>
              <a:t>School </a:t>
            </a:r>
            <a:r>
              <a:rPr lang="en-US" sz="2400" dirty="0">
                <a:effectLst/>
                <a:latin typeface="Arial" panose="020B0604020202020204" pitchFamily="34" charset="0"/>
                <a:ea typeface="Arial" panose="020B0604020202020204" pitchFamily="34" charset="0"/>
              </a:rPr>
              <a:t>climate, as measured by the California Healthy Kids Survey School Climate Module (</a:t>
            </a:r>
            <a:r>
              <a:rPr lang="en-US" sz="2400" dirty="0">
                <a:effectLst/>
                <a:latin typeface="Arial" panose="020B0604020202020204" pitchFamily="34" charset="0"/>
                <a:ea typeface="Arial" panose="020B0604020202020204" pitchFamily="34" charset="0"/>
                <a:hlinkClick r:id="rId3" tooltip="California Healthy Kids Survey School Climate Module web page"/>
              </a:rPr>
              <a:t>https://www.cde.ca.gov/ls/he/at/chks.asp</a:t>
            </a:r>
            <a:r>
              <a:rPr lang="en-US" sz="2400" dirty="0">
                <a:effectLst/>
                <a:latin typeface="Arial" panose="020B0604020202020204" pitchFamily="34" charset="0"/>
                <a:ea typeface="Arial" panose="020B0604020202020204" pitchFamily="34" charset="0"/>
              </a:rPr>
              <a:t>), or other applicable school climate survey</a:t>
            </a:r>
          </a:p>
          <a:p>
            <a:pPr lvl="1">
              <a:spcBef>
                <a:spcPts val="0"/>
              </a:spcBef>
            </a:pPr>
            <a:r>
              <a:rPr lang="en-US" sz="2400" dirty="0">
                <a:effectLst/>
                <a:latin typeface="Arial" panose="020B0604020202020204" pitchFamily="34" charset="0"/>
                <a:ea typeface="Arial" panose="020B0604020202020204" pitchFamily="34" charset="0"/>
              </a:rPr>
              <a:t>Interview and focus groups with participating students</a:t>
            </a:r>
          </a:p>
          <a:p>
            <a:pPr>
              <a:spcBef>
                <a:spcPts val="0"/>
              </a:spcBef>
            </a:pPr>
            <a:r>
              <a:rPr lang="en-US" sz="2800" dirty="0">
                <a:effectLst/>
                <a:latin typeface="Arial" panose="020B0604020202020204" pitchFamily="34" charset="0"/>
                <a:ea typeface="Arial" panose="020B0604020202020204" pitchFamily="34" charset="0"/>
              </a:rPr>
              <a:t>Applicants should measure the number of SSCE insignias awarded and/or anticipated, as well as at least one other measurable objective.</a:t>
            </a:r>
          </a:p>
        </p:txBody>
      </p:sp>
      <p:sp>
        <p:nvSpPr>
          <p:cNvPr id="5" name="Slide Number Placeholder 4"/>
          <p:cNvSpPr>
            <a:spLocks noGrp="1"/>
          </p:cNvSpPr>
          <p:nvPr>
            <p:ph type="sldNum" sz="quarter" idx="12"/>
          </p:nvPr>
        </p:nvSpPr>
        <p:spPr/>
        <p:txBody>
          <a:bodyPr/>
          <a:lstStyle/>
          <a:p>
            <a:pPr>
              <a:defRPr/>
            </a:pPr>
            <a:fld id="{018DC0F3-A599-423B-87CB-FCFE15EA84C2}" type="slidenum">
              <a:rPr lang="en-US"/>
              <a:pPr>
                <a:defRPr/>
              </a:pPr>
              <a:t>19</a:t>
            </a:fld>
            <a:endParaRPr lang="en-US"/>
          </a:p>
        </p:txBody>
      </p:sp>
    </p:spTree>
    <p:extLst>
      <p:ext uri="{BB962C8B-B14F-4D97-AF65-F5344CB8AC3E}">
        <p14:creationId xmlns:p14="http://schemas.microsoft.com/office/powerpoint/2010/main" val="3677370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ED261-F4B0-F42A-FCCF-58ECFB52247C}"/>
              </a:ext>
            </a:extLst>
          </p:cNvPr>
          <p:cNvSpPr>
            <a:spLocks noGrp="1"/>
          </p:cNvSpPr>
          <p:nvPr>
            <p:ph type="title"/>
          </p:nvPr>
        </p:nvSpPr>
        <p:spPr/>
        <p:txBody>
          <a:bodyPr/>
          <a:lstStyle/>
          <a:p>
            <a:r>
              <a:rPr lang="en-US" dirty="0"/>
              <a:t>Housekeeping</a:t>
            </a:r>
          </a:p>
        </p:txBody>
      </p:sp>
      <p:sp>
        <p:nvSpPr>
          <p:cNvPr id="3" name="Content Placeholder 2">
            <a:extLst>
              <a:ext uri="{FF2B5EF4-FFF2-40B4-BE49-F238E27FC236}">
                <a16:creationId xmlns:a16="http://schemas.microsoft.com/office/drawing/2014/main" id="{CA77343C-E04B-6973-D2F5-09168785C193}"/>
              </a:ext>
            </a:extLst>
          </p:cNvPr>
          <p:cNvSpPr>
            <a:spLocks noGrp="1"/>
          </p:cNvSpPr>
          <p:nvPr>
            <p:ph idx="1"/>
          </p:nvPr>
        </p:nvSpPr>
        <p:spPr/>
        <p:txBody>
          <a:bodyPr/>
          <a:lstStyle/>
          <a:p>
            <a:r>
              <a:rPr lang="en-US" dirty="0"/>
              <a:t>Webinar participants have been placed on mute.</a:t>
            </a:r>
          </a:p>
          <a:p>
            <a:r>
              <a:rPr lang="en-US" dirty="0"/>
              <a:t>Question/Answer session toward the end of the webinar.</a:t>
            </a:r>
          </a:p>
          <a:p>
            <a:r>
              <a:rPr lang="en-US" dirty="0"/>
              <a:t>Presentation will be available on the California Department of Education (CDE) California Serves Program web page: </a:t>
            </a:r>
            <a:r>
              <a:rPr lang="en-US" dirty="0">
                <a:hlinkClick r:id="rId2" tooltip="CDE California Serves web page"/>
              </a:rPr>
              <a:t>https://www.cde.ca.gov/ci/pl/californiaserves.asp</a:t>
            </a:r>
            <a:r>
              <a:rPr lang="en-US" dirty="0"/>
              <a:t>. </a:t>
            </a:r>
          </a:p>
        </p:txBody>
      </p:sp>
      <p:sp>
        <p:nvSpPr>
          <p:cNvPr id="4" name="Slide Number Placeholder 3">
            <a:extLst>
              <a:ext uri="{FF2B5EF4-FFF2-40B4-BE49-F238E27FC236}">
                <a16:creationId xmlns:a16="http://schemas.microsoft.com/office/drawing/2014/main" id="{84DD40E6-65C2-F5FC-3D67-6F9EF6F91059}"/>
              </a:ext>
            </a:extLst>
          </p:cNvPr>
          <p:cNvSpPr>
            <a:spLocks noGrp="1"/>
          </p:cNvSpPr>
          <p:nvPr>
            <p:ph type="sldNum" sz="quarter" idx="12"/>
          </p:nvPr>
        </p:nvSpPr>
        <p:spPr/>
        <p:txBody>
          <a:bodyPr/>
          <a:lstStyle/>
          <a:p>
            <a:pPr>
              <a:defRPr/>
            </a:pPr>
            <a:fld id="{4377837C-3A74-4D9C-B454-2AF0D956BB88}" type="slidenum">
              <a:rPr lang="en-US" smtClean="0"/>
              <a:pPr>
                <a:defRPr/>
              </a:pPr>
              <a:t>2</a:t>
            </a:fld>
            <a:endParaRPr lang="en-US"/>
          </a:p>
        </p:txBody>
      </p:sp>
    </p:spTree>
    <p:extLst>
      <p:ext uri="{BB962C8B-B14F-4D97-AF65-F5344CB8AC3E}">
        <p14:creationId xmlns:p14="http://schemas.microsoft.com/office/powerpoint/2010/main" val="1277964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b="1"/>
              <a:t>Program Deliverables (1)</a:t>
            </a:r>
          </a:p>
        </p:txBody>
      </p:sp>
      <p:sp>
        <p:nvSpPr>
          <p:cNvPr id="3" name="Content Placeholder 2"/>
          <p:cNvSpPr>
            <a:spLocks noGrp="1"/>
          </p:cNvSpPr>
          <p:nvPr>
            <p:ph idx="1"/>
          </p:nvPr>
        </p:nvSpPr>
        <p:spPr/>
        <p:txBody>
          <a:bodyPr rtlCol="0">
            <a:noAutofit/>
          </a:bodyPr>
          <a:lstStyle/>
          <a:p>
            <a:pPr>
              <a:spcBef>
                <a:spcPts val="0"/>
              </a:spcBef>
            </a:pPr>
            <a:r>
              <a:rPr lang="en-US" sz="2800" dirty="0">
                <a:effectLst/>
                <a:latin typeface="Arial" panose="020B0604020202020204" pitchFamily="34" charset="0"/>
                <a:ea typeface="Arial" panose="020B0604020202020204" pitchFamily="34" charset="0"/>
              </a:rPr>
              <a:t>At the end of the grant, grantees must provide a summary of activities in a report identifying contributions including, but not limited to:</a:t>
            </a:r>
          </a:p>
          <a:p>
            <a:pPr lvl="1">
              <a:defRPr/>
            </a:pPr>
            <a:r>
              <a:rPr lang="en" sz="2400" dirty="0">
                <a:ea typeface="+mn-lt"/>
                <a:cs typeface="+mn-lt"/>
              </a:rPr>
              <a:t>Proposed measures to evaluate progress towards the program goals, including implementing service-learning programs that lead towards awarding of the SSCE</a:t>
            </a:r>
            <a:endParaRPr lang="en-US" sz="2400" dirty="0">
              <a:cs typeface="Arial"/>
            </a:endParaRPr>
          </a:p>
          <a:p>
            <a:pPr lvl="1">
              <a:defRPr/>
            </a:pPr>
            <a:r>
              <a:rPr lang="en" sz="2400" dirty="0">
                <a:ea typeface="+mn-lt"/>
                <a:cs typeface="+mn-lt"/>
              </a:rPr>
              <a:t>Resources (including training materials, videos, briefs, etc.) to support teachers, administrators, pupils, and other school staff that provide support for local SSCE programming</a:t>
            </a:r>
            <a:endParaRPr lang="en-US" sz="2400" dirty="0">
              <a:cs typeface="Arial"/>
            </a:endParaRPr>
          </a:p>
        </p:txBody>
      </p:sp>
      <p:sp>
        <p:nvSpPr>
          <p:cNvPr id="5" name="Slide Number Placeholder 4"/>
          <p:cNvSpPr>
            <a:spLocks noGrp="1"/>
          </p:cNvSpPr>
          <p:nvPr>
            <p:ph type="sldNum" sz="quarter" idx="12"/>
          </p:nvPr>
        </p:nvSpPr>
        <p:spPr/>
        <p:txBody>
          <a:bodyPr/>
          <a:lstStyle/>
          <a:p>
            <a:pPr>
              <a:defRPr/>
            </a:pPr>
            <a:fld id="{018DC0F3-A599-423B-87CB-FCFE15EA84C2}" type="slidenum">
              <a:rPr lang="en-US"/>
              <a:pPr>
                <a:defRPr/>
              </a:pPr>
              <a:t>20</a:t>
            </a:fld>
            <a:endParaRPr lang="en-US"/>
          </a:p>
        </p:txBody>
      </p:sp>
    </p:spTree>
    <p:extLst>
      <p:ext uri="{BB962C8B-B14F-4D97-AF65-F5344CB8AC3E}">
        <p14:creationId xmlns:p14="http://schemas.microsoft.com/office/powerpoint/2010/main" val="2894536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b="1"/>
              <a:t>Program Deliverables (2)</a:t>
            </a:r>
          </a:p>
        </p:txBody>
      </p:sp>
      <p:sp>
        <p:nvSpPr>
          <p:cNvPr id="3" name="Content Placeholder 2"/>
          <p:cNvSpPr>
            <a:spLocks noGrp="1"/>
          </p:cNvSpPr>
          <p:nvPr>
            <p:ph idx="1"/>
          </p:nvPr>
        </p:nvSpPr>
        <p:spPr/>
        <p:txBody>
          <a:bodyPr rtlCol="0">
            <a:noAutofit/>
          </a:bodyPr>
          <a:lstStyle/>
          <a:p>
            <a:pPr lvl="1">
              <a:defRPr/>
            </a:pPr>
            <a:r>
              <a:rPr lang="en" dirty="0">
                <a:ea typeface="+mn-lt"/>
                <a:cs typeface="+mn-lt"/>
              </a:rPr>
              <a:t>Technical assistance and professional learning (PL) opportunities provided for purposes of implementing and expanding access to the SSCE through service-learning</a:t>
            </a:r>
            <a:endParaRPr lang="en-US" dirty="0">
              <a:cs typeface="Arial"/>
            </a:endParaRPr>
          </a:p>
          <a:p>
            <a:pPr lvl="1">
              <a:defRPr/>
            </a:pPr>
            <a:r>
              <a:rPr lang="en" dirty="0">
                <a:ea typeface="+mn-lt"/>
                <a:cs typeface="+mn-lt"/>
              </a:rPr>
              <a:t>Number of participating educators, disaggregated by role, classrooms, and schools</a:t>
            </a:r>
            <a:endParaRPr lang="en-US" dirty="0">
              <a:cs typeface="Arial"/>
            </a:endParaRPr>
          </a:p>
          <a:p>
            <a:pPr lvl="1">
              <a:defRPr/>
            </a:pPr>
            <a:r>
              <a:rPr lang="en" dirty="0">
                <a:ea typeface="+mn-lt"/>
                <a:cs typeface="+mn-lt"/>
              </a:rPr>
              <a:t>Number of students earning and actively working towards the SSCE through service-learning</a:t>
            </a:r>
            <a:endParaRPr lang="en-US" b="1" dirty="0">
              <a:cs typeface="Arial"/>
            </a:endParaRPr>
          </a:p>
        </p:txBody>
      </p:sp>
      <p:sp>
        <p:nvSpPr>
          <p:cNvPr id="5" name="Slide Number Placeholder 4"/>
          <p:cNvSpPr>
            <a:spLocks noGrp="1"/>
          </p:cNvSpPr>
          <p:nvPr>
            <p:ph type="sldNum" sz="quarter" idx="12"/>
          </p:nvPr>
        </p:nvSpPr>
        <p:spPr/>
        <p:txBody>
          <a:bodyPr/>
          <a:lstStyle/>
          <a:p>
            <a:pPr>
              <a:defRPr/>
            </a:pPr>
            <a:fld id="{018DC0F3-A599-423B-87CB-FCFE15EA84C2}" type="slidenum">
              <a:rPr lang="en-US"/>
              <a:pPr>
                <a:defRPr/>
              </a:pPr>
              <a:t>21</a:t>
            </a:fld>
            <a:endParaRPr lang="en-US"/>
          </a:p>
        </p:txBody>
      </p:sp>
    </p:spTree>
    <p:extLst>
      <p:ext uri="{BB962C8B-B14F-4D97-AF65-F5344CB8AC3E}">
        <p14:creationId xmlns:p14="http://schemas.microsoft.com/office/powerpoint/2010/main" val="3346203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15AD6F4-8347-4AF9-B8DC-65D714884E25}"/>
              </a:ext>
            </a:extLst>
          </p:cNvPr>
          <p:cNvSpPr>
            <a:spLocks noGrp="1"/>
          </p:cNvSpPr>
          <p:nvPr>
            <p:ph type="title"/>
          </p:nvPr>
        </p:nvSpPr>
        <p:spPr>
          <a:xfrm>
            <a:off x="838200" y="2439152"/>
            <a:ext cx="10515600" cy="1979696"/>
          </a:xfrm>
        </p:spPr>
        <p:txBody>
          <a:bodyPr/>
          <a:lstStyle/>
          <a:p>
            <a:r>
              <a:rPr lang="en-US" b="1" dirty="0"/>
              <a:t>Resources to Support Application Development</a:t>
            </a:r>
          </a:p>
        </p:txBody>
      </p:sp>
      <p:sp>
        <p:nvSpPr>
          <p:cNvPr id="4" name="Slide Number Placeholder 3">
            <a:extLst>
              <a:ext uri="{FF2B5EF4-FFF2-40B4-BE49-F238E27FC236}">
                <a16:creationId xmlns:a16="http://schemas.microsoft.com/office/drawing/2014/main" id="{E5C3F5B9-B715-4EBA-8AD1-731BA83081E9}"/>
              </a:ext>
            </a:extLst>
          </p:cNvPr>
          <p:cNvSpPr>
            <a:spLocks noGrp="1"/>
          </p:cNvSpPr>
          <p:nvPr>
            <p:ph type="sldNum" sz="quarter" idx="12"/>
          </p:nvPr>
        </p:nvSpPr>
        <p:spPr/>
        <p:txBody>
          <a:bodyPr/>
          <a:lstStyle/>
          <a:p>
            <a:pPr>
              <a:defRPr/>
            </a:pPr>
            <a:fld id="{4377837C-3A74-4D9C-B454-2AF0D956BB88}" type="slidenum">
              <a:rPr lang="en-US" smtClean="0"/>
              <a:pPr>
                <a:defRPr/>
              </a:pPr>
              <a:t>22</a:t>
            </a:fld>
            <a:endParaRPr lang="en-US"/>
          </a:p>
        </p:txBody>
      </p:sp>
    </p:spTree>
    <p:extLst>
      <p:ext uri="{BB962C8B-B14F-4D97-AF65-F5344CB8AC3E}">
        <p14:creationId xmlns:p14="http://schemas.microsoft.com/office/powerpoint/2010/main" val="2547835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463C-4939-BD54-A588-86BFDE48205E}"/>
              </a:ext>
            </a:extLst>
          </p:cNvPr>
          <p:cNvSpPr>
            <a:spLocks noGrp="1"/>
          </p:cNvSpPr>
          <p:nvPr>
            <p:ph type="title"/>
          </p:nvPr>
        </p:nvSpPr>
        <p:spPr/>
        <p:txBody>
          <a:bodyPr/>
          <a:lstStyle/>
          <a:p>
            <a:r>
              <a:rPr lang="en-US" altLang="en-US" sz="4000" dirty="0"/>
              <a:t>Quality Professional Learning Standards</a:t>
            </a:r>
            <a:endParaRPr lang="en-US" sz="4000" dirty="0"/>
          </a:p>
        </p:txBody>
      </p:sp>
      <p:sp>
        <p:nvSpPr>
          <p:cNvPr id="3" name="Content Placeholder 2">
            <a:extLst>
              <a:ext uri="{FF2B5EF4-FFF2-40B4-BE49-F238E27FC236}">
                <a16:creationId xmlns:a16="http://schemas.microsoft.com/office/drawing/2014/main" id="{8E304C60-E038-2A07-9E30-2728DBEA510E}"/>
              </a:ext>
            </a:extLst>
          </p:cNvPr>
          <p:cNvSpPr>
            <a:spLocks noGrp="1"/>
          </p:cNvSpPr>
          <p:nvPr>
            <p:ph idx="1"/>
          </p:nvPr>
        </p:nvSpPr>
        <p:spPr/>
        <p:txBody>
          <a:bodyPr/>
          <a:lstStyle/>
          <a:p>
            <a:r>
              <a:rPr lang="en-US" sz="2400" dirty="0"/>
              <a:t>The Quality Professional Learning Standards (QPLS) lay the foundation for a coherent set of PL policies and activities that span the career continuum of an educator, leading to improved educator knowledge, skills, and dispositions and increased student learning results. </a:t>
            </a:r>
          </a:p>
          <a:p>
            <a:r>
              <a:rPr lang="en-US" sz="2400" dirty="0"/>
              <a:t>The standards describe criteria for quality PL and point educators and stakeholders toward using evidence-based elements and indicators when making decisions about how to create and/or improve PL in their own systems.</a:t>
            </a:r>
          </a:p>
          <a:p>
            <a:r>
              <a:rPr lang="en-US" sz="2400" dirty="0"/>
              <a:t>QPLS: </a:t>
            </a:r>
            <a:r>
              <a:rPr lang="en-US" sz="2400" u="sng" dirty="0">
                <a:hlinkClick r:id="rId2" tooltip="CDE QPLS web page "/>
              </a:rPr>
              <a:t>https://www.cde.ca.gov/ci/pl/qpls.asp</a:t>
            </a:r>
            <a:endParaRPr lang="en-US" sz="2400" u="sng" dirty="0"/>
          </a:p>
        </p:txBody>
      </p:sp>
      <p:sp>
        <p:nvSpPr>
          <p:cNvPr id="4" name="Slide Number Placeholder 3">
            <a:extLst>
              <a:ext uri="{FF2B5EF4-FFF2-40B4-BE49-F238E27FC236}">
                <a16:creationId xmlns:a16="http://schemas.microsoft.com/office/drawing/2014/main" id="{9025315F-05C7-7F7B-C406-BFFF11B7568F}"/>
              </a:ext>
            </a:extLst>
          </p:cNvPr>
          <p:cNvSpPr>
            <a:spLocks noGrp="1"/>
          </p:cNvSpPr>
          <p:nvPr>
            <p:ph type="sldNum" sz="quarter" idx="12"/>
          </p:nvPr>
        </p:nvSpPr>
        <p:spPr/>
        <p:txBody>
          <a:bodyPr/>
          <a:lstStyle/>
          <a:p>
            <a:pPr>
              <a:defRPr/>
            </a:pPr>
            <a:fld id="{4377837C-3A74-4D9C-B454-2AF0D956BB88}" type="slidenum">
              <a:rPr lang="en-US" smtClean="0"/>
              <a:pPr>
                <a:defRPr/>
              </a:pPr>
              <a:t>23</a:t>
            </a:fld>
            <a:endParaRPr lang="en-US"/>
          </a:p>
        </p:txBody>
      </p:sp>
    </p:spTree>
    <p:extLst>
      <p:ext uri="{BB962C8B-B14F-4D97-AF65-F5344CB8AC3E}">
        <p14:creationId xmlns:p14="http://schemas.microsoft.com/office/powerpoint/2010/main" val="3806105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0B43-D708-4032-A0FF-D8586ED2C44E}"/>
              </a:ext>
            </a:extLst>
          </p:cNvPr>
          <p:cNvSpPr>
            <a:spLocks noGrp="1"/>
          </p:cNvSpPr>
          <p:nvPr>
            <p:ph type="title"/>
          </p:nvPr>
        </p:nvSpPr>
        <p:spPr>
          <a:xfrm>
            <a:off x="846668" y="365125"/>
            <a:ext cx="10507132" cy="960120"/>
          </a:xfrm>
        </p:spPr>
        <p:txBody>
          <a:bodyPr/>
          <a:lstStyle/>
          <a:p>
            <a:r>
              <a:rPr lang="en-US" sz="4000" b="1"/>
              <a:t>Service-Learning and the Inquiry Cycle (1)</a:t>
            </a:r>
            <a:endParaRPr lang="en-US" sz="4000"/>
          </a:p>
        </p:txBody>
      </p:sp>
      <p:sp>
        <p:nvSpPr>
          <p:cNvPr id="3" name="Content Placeholder 2">
            <a:extLst>
              <a:ext uri="{FF2B5EF4-FFF2-40B4-BE49-F238E27FC236}">
                <a16:creationId xmlns:a16="http://schemas.microsoft.com/office/drawing/2014/main" id="{E8462FAC-3E6C-4B1C-8645-57F5057C4F09}"/>
              </a:ext>
            </a:extLst>
          </p:cNvPr>
          <p:cNvSpPr>
            <a:spLocks noGrp="1"/>
          </p:cNvSpPr>
          <p:nvPr>
            <p:ph idx="1"/>
          </p:nvPr>
        </p:nvSpPr>
        <p:spPr/>
        <p:txBody>
          <a:bodyPr/>
          <a:lstStyle/>
          <a:p>
            <a:r>
              <a:rPr lang="en" sz="2800" dirty="0">
                <a:ea typeface="+mn-lt"/>
                <a:cs typeface="+mn-lt"/>
              </a:rPr>
              <a:t>Strong applications will keep in mind the following considerations and resources:</a:t>
            </a:r>
            <a:endParaRPr lang="en-US" sz="2800" dirty="0"/>
          </a:p>
          <a:p>
            <a:pPr lvl="1"/>
            <a:r>
              <a:rPr lang="en-US" sz="2400" i="1" dirty="0">
                <a:ea typeface="+mn-lt"/>
                <a:cs typeface="+mn-lt"/>
              </a:rPr>
              <a:t>EC </a:t>
            </a:r>
            <a:r>
              <a:rPr lang="en-US" sz="2400" dirty="0">
                <a:ea typeface="+mn-lt"/>
                <a:cs typeface="+mn-lt"/>
              </a:rPr>
              <a:t>Section 51475(d)(4) defines service-learning as an educational approach that intentionally combines meaningful community service activities with instruction and reflection to support pupil progress toward academic and civic engagement learning objectives while meeting societal needs. </a:t>
            </a:r>
          </a:p>
          <a:p>
            <a:pPr lvl="1"/>
            <a:r>
              <a:rPr lang="en-US" sz="2400" dirty="0">
                <a:ea typeface="+mn-lt"/>
                <a:cs typeface="+mn-lt"/>
              </a:rPr>
              <a:t>Applications should include programs that reflect this definition.</a:t>
            </a:r>
          </a:p>
        </p:txBody>
      </p:sp>
      <p:sp>
        <p:nvSpPr>
          <p:cNvPr id="4" name="Slide Number Placeholder 3">
            <a:extLst>
              <a:ext uri="{FF2B5EF4-FFF2-40B4-BE49-F238E27FC236}">
                <a16:creationId xmlns:a16="http://schemas.microsoft.com/office/drawing/2014/main" id="{2A8C001D-363B-4A2F-8BAB-02553D25841E}"/>
              </a:ext>
            </a:extLst>
          </p:cNvPr>
          <p:cNvSpPr>
            <a:spLocks noGrp="1"/>
          </p:cNvSpPr>
          <p:nvPr>
            <p:ph type="sldNum" sz="quarter" idx="12"/>
          </p:nvPr>
        </p:nvSpPr>
        <p:spPr/>
        <p:txBody>
          <a:bodyPr/>
          <a:lstStyle/>
          <a:p>
            <a:pPr>
              <a:defRPr/>
            </a:pPr>
            <a:fld id="{4377837C-3A74-4D9C-B454-2AF0D956BB88}" type="slidenum">
              <a:rPr lang="en-US" smtClean="0"/>
              <a:pPr>
                <a:defRPr/>
              </a:pPr>
              <a:t>24</a:t>
            </a:fld>
            <a:endParaRPr lang="en-US"/>
          </a:p>
        </p:txBody>
      </p:sp>
    </p:spTree>
    <p:extLst>
      <p:ext uri="{BB962C8B-B14F-4D97-AF65-F5344CB8AC3E}">
        <p14:creationId xmlns:p14="http://schemas.microsoft.com/office/powerpoint/2010/main" val="1482705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0B43-D708-4032-A0FF-D8586ED2C44E}"/>
              </a:ext>
            </a:extLst>
          </p:cNvPr>
          <p:cNvSpPr>
            <a:spLocks noGrp="1"/>
          </p:cNvSpPr>
          <p:nvPr>
            <p:ph type="title"/>
          </p:nvPr>
        </p:nvSpPr>
        <p:spPr>
          <a:xfrm>
            <a:off x="778934" y="365125"/>
            <a:ext cx="10574866" cy="960120"/>
          </a:xfrm>
        </p:spPr>
        <p:txBody>
          <a:bodyPr/>
          <a:lstStyle/>
          <a:p>
            <a:r>
              <a:rPr lang="en-US" sz="4000" b="1"/>
              <a:t>Service-Learning and the Inquiry Cycle (2)</a:t>
            </a:r>
            <a:endParaRPr lang="en-US" sz="4000"/>
          </a:p>
        </p:txBody>
      </p:sp>
      <p:sp>
        <p:nvSpPr>
          <p:cNvPr id="3" name="Content Placeholder 2">
            <a:extLst>
              <a:ext uri="{FF2B5EF4-FFF2-40B4-BE49-F238E27FC236}">
                <a16:creationId xmlns:a16="http://schemas.microsoft.com/office/drawing/2014/main" id="{E8462FAC-3E6C-4B1C-8645-57F5057C4F09}"/>
              </a:ext>
            </a:extLst>
          </p:cNvPr>
          <p:cNvSpPr>
            <a:spLocks noGrp="1"/>
          </p:cNvSpPr>
          <p:nvPr>
            <p:ph idx="1"/>
          </p:nvPr>
        </p:nvSpPr>
        <p:spPr/>
        <p:txBody>
          <a:bodyPr/>
          <a:lstStyle/>
          <a:p>
            <a:pPr lvl="1">
              <a:spcBef>
                <a:spcPts val="0"/>
              </a:spcBef>
            </a:pPr>
            <a:r>
              <a:rPr lang="en" sz="2400" dirty="0">
                <a:ea typeface="+mn-lt"/>
                <a:cs typeface="+mn-lt"/>
              </a:rPr>
              <a:t>Consider service-learning programs that require students to engage in a cycle of inquiry (for example, the inquiry arc outlined in the College, Career, and Civic Life [C3] Framework) that guides students to develop and investigate compelling civic questions, find and evaluate evidence to answer them, and communicate or take civic action on those answers: </a:t>
            </a:r>
            <a:r>
              <a:rPr lang="en-US" sz="2400" u="sng" dirty="0">
                <a:solidFill>
                  <a:srgbClr val="0000FF"/>
                </a:solidFill>
                <a:effectLst/>
                <a:latin typeface="Arial" panose="020B0604020202020204" pitchFamily="34" charset="0"/>
                <a:ea typeface="Arial" panose="020B0604020202020204" pitchFamily="34" charset="0"/>
                <a:hlinkClick r:id="rId3" tooltip="College, Career, and Civic Life Framework pdf "/>
              </a:rPr>
              <a:t>https://www.socialstudies.org/standards/c3</a:t>
            </a:r>
            <a:endParaRPr lang="en" sz="2400" dirty="0">
              <a:ea typeface="+mn-lt"/>
              <a:cs typeface="+mn-lt"/>
            </a:endParaRPr>
          </a:p>
          <a:p>
            <a:pPr lvl="1">
              <a:spcBef>
                <a:spcPts val="0"/>
              </a:spcBef>
            </a:pPr>
            <a:r>
              <a:rPr lang="en" sz="2400" dirty="0">
                <a:ea typeface="+mn-lt"/>
                <a:cs typeface="+mn-lt"/>
              </a:rPr>
              <a:t>Consider incorporating suggestions and research from </a:t>
            </a:r>
            <a:r>
              <a:rPr lang="en" sz="2400" i="1" dirty="0">
                <a:ea typeface="+mn-lt"/>
                <a:cs typeface="+mn-lt"/>
              </a:rPr>
              <a:t>Appendix H: Practicing Civic Engagement: Service-Learning in the History–Social Science Framework </a:t>
            </a:r>
            <a:r>
              <a:rPr lang="en" sz="2400" dirty="0">
                <a:ea typeface="+mn-lt"/>
                <a:cs typeface="+mn-lt"/>
              </a:rPr>
              <a:t>of the 2017 California History–Social Science (</a:t>
            </a:r>
            <a:r>
              <a:rPr lang="en-US" sz="2400" dirty="0">
                <a:ea typeface="+mn-lt"/>
                <a:cs typeface="+mn-lt"/>
              </a:rPr>
              <a:t>HSS)</a:t>
            </a:r>
            <a:r>
              <a:rPr lang="en" sz="2400" dirty="0">
                <a:ea typeface="+mn-lt"/>
                <a:cs typeface="+mn-lt"/>
              </a:rPr>
              <a:t> Framework: </a:t>
            </a:r>
            <a:r>
              <a:rPr lang="en-US" sz="2400" u="sng" dirty="0">
                <a:solidFill>
                  <a:srgbClr val="0000FF"/>
                </a:solidFill>
                <a:effectLst/>
                <a:latin typeface="Arial" panose="020B0604020202020204" pitchFamily="34" charset="0"/>
                <a:ea typeface="Arial" panose="020B0604020202020204" pitchFamily="34" charset="0"/>
                <a:hlinkClick r:id="rId4" tooltip="Appendix H: Practicing Civic Engagement: Service-Learning in the History-Social Science Framework"/>
              </a:rPr>
              <a:t>https://www.cde.ca.gov/ci/hs/cf/hssframework.asp</a:t>
            </a:r>
            <a:endParaRPr lang="en-US" sz="2400" u="sng" dirty="0">
              <a:solidFill>
                <a:srgbClr val="0000FF"/>
              </a:solidFill>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2A8C001D-363B-4A2F-8BAB-02553D25841E}"/>
              </a:ext>
            </a:extLst>
          </p:cNvPr>
          <p:cNvSpPr>
            <a:spLocks noGrp="1"/>
          </p:cNvSpPr>
          <p:nvPr>
            <p:ph type="sldNum" sz="quarter" idx="12"/>
          </p:nvPr>
        </p:nvSpPr>
        <p:spPr/>
        <p:txBody>
          <a:bodyPr/>
          <a:lstStyle/>
          <a:p>
            <a:pPr>
              <a:defRPr/>
            </a:pPr>
            <a:fld id="{4377837C-3A74-4D9C-B454-2AF0D956BB88}" type="slidenum">
              <a:rPr lang="en-US" smtClean="0"/>
              <a:pPr>
                <a:defRPr/>
              </a:pPr>
              <a:t>25</a:t>
            </a:fld>
            <a:endParaRPr lang="en-US"/>
          </a:p>
        </p:txBody>
      </p:sp>
    </p:spTree>
    <p:extLst>
      <p:ext uri="{BB962C8B-B14F-4D97-AF65-F5344CB8AC3E}">
        <p14:creationId xmlns:p14="http://schemas.microsoft.com/office/powerpoint/2010/main" val="29688456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0B43-D708-4032-A0FF-D8586ED2C44E}"/>
              </a:ext>
            </a:extLst>
          </p:cNvPr>
          <p:cNvSpPr>
            <a:spLocks noGrp="1"/>
          </p:cNvSpPr>
          <p:nvPr>
            <p:ph type="title"/>
          </p:nvPr>
        </p:nvSpPr>
        <p:spPr>
          <a:xfrm>
            <a:off x="812800" y="365125"/>
            <a:ext cx="10540999" cy="960120"/>
          </a:xfrm>
        </p:spPr>
        <p:txBody>
          <a:bodyPr/>
          <a:lstStyle/>
          <a:p>
            <a:r>
              <a:rPr lang="en-US" sz="4000" b="1"/>
              <a:t>Service-Learning and the Inquiry Cycle (3)</a:t>
            </a:r>
            <a:endParaRPr lang="en-US" sz="4000"/>
          </a:p>
        </p:txBody>
      </p:sp>
      <p:sp>
        <p:nvSpPr>
          <p:cNvPr id="3" name="Content Placeholder 2">
            <a:extLst>
              <a:ext uri="{FF2B5EF4-FFF2-40B4-BE49-F238E27FC236}">
                <a16:creationId xmlns:a16="http://schemas.microsoft.com/office/drawing/2014/main" id="{E8462FAC-3E6C-4B1C-8645-57F5057C4F09}"/>
              </a:ext>
            </a:extLst>
          </p:cNvPr>
          <p:cNvSpPr>
            <a:spLocks noGrp="1"/>
          </p:cNvSpPr>
          <p:nvPr>
            <p:ph idx="1"/>
          </p:nvPr>
        </p:nvSpPr>
        <p:spPr/>
        <p:txBody>
          <a:bodyPr/>
          <a:lstStyle/>
          <a:p>
            <a:pPr lvl="1">
              <a:spcBef>
                <a:spcPts val="0"/>
              </a:spcBef>
            </a:pPr>
            <a:r>
              <a:rPr lang="en" sz="2400" dirty="0">
                <a:ea typeface="+mn-lt"/>
                <a:cs typeface="+mn-lt"/>
              </a:rPr>
              <a:t>All service-learning programs should explicitly support student progress towards a SSCE upon graduation, including fulfilling all five SSCE statewide criteria in addition to any additional local criteria and additional program requirements.</a:t>
            </a:r>
            <a:endParaRPr lang="en-US" sz="2400" dirty="0">
              <a:ea typeface="+mn-lt"/>
              <a:cs typeface="+mn-lt"/>
            </a:endParaRPr>
          </a:p>
          <a:p>
            <a:pPr lvl="1">
              <a:spcBef>
                <a:spcPts val="0"/>
              </a:spcBef>
            </a:pPr>
            <a:r>
              <a:rPr lang="en" sz="2400" dirty="0">
                <a:ea typeface="+mn-lt"/>
                <a:cs typeface="+mn-lt"/>
              </a:rPr>
              <a:t>Develop service-learning experiences in an ongoing process that allows educators, administrators, communities, and students to define civic engagement and service needs. </a:t>
            </a:r>
            <a:endParaRPr lang="en" sz="2400" dirty="0">
              <a:cs typeface="Arial"/>
            </a:endParaRPr>
          </a:p>
          <a:p>
            <a:pPr lvl="1">
              <a:spcBef>
                <a:spcPts val="0"/>
              </a:spcBef>
            </a:pPr>
            <a:r>
              <a:rPr lang="en" sz="2400" dirty="0">
                <a:ea typeface="+mn-lt"/>
                <a:cs typeface="+mn-lt"/>
              </a:rPr>
              <a:t>Set specific goals based on the needs of the school and any problems identified to be addressed.</a:t>
            </a:r>
          </a:p>
        </p:txBody>
      </p:sp>
      <p:sp>
        <p:nvSpPr>
          <p:cNvPr id="4" name="Slide Number Placeholder 3">
            <a:extLst>
              <a:ext uri="{FF2B5EF4-FFF2-40B4-BE49-F238E27FC236}">
                <a16:creationId xmlns:a16="http://schemas.microsoft.com/office/drawing/2014/main" id="{2A8C001D-363B-4A2F-8BAB-02553D25841E}"/>
              </a:ext>
            </a:extLst>
          </p:cNvPr>
          <p:cNvSpPr>
            <a:spLocks noGrp="1"/>
          </p:cNvSpPr>
          <p:nvPr>
            <p:ph type="sldNum" sz="quarter" idx="12"/>
          </p:nvPr>
        </p:nvSpPr>
        <p:spPr/>
        <p:txBody>
          <a:bodyPr/>
          <a:lstStyle/>
          <a:p>
            <a:pPr>
              <a:defRPr/>
            </a:pPr>
            <a:fld id="{4377837C-3A74-4D9C-B454-2AF0D956BB88}" type="slidenum">
              <a:rPr lang="en-US" smtClean="0"/>
              <a:pPr>
                <a:defRPr/>
              </a:pPr>
              <a:t>26</a:t>
            </a:fld>
            <a:endParaRPr lang="en-US"/>
          </a:p>
        </p:txBody>
      </p:sp>
    </p:spTree>
    <p:extLst>
      <p:ext uri="{BB962C8B-B14F-4D97-AF65-F5344CB8AC3E}">
        <p14:creationId xmlns:p14="http://schemas.microsoft.com/office/powerpoint/2010/main" val="2649170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0B43-D708-4032-A0FF-D8586ED2C44E}"/>
              </a:ext>
            </a:extLst>
          </p:cNvPr>
          <p:cNvSpPr>
            <a:spLocks noGrp="1"/>
          </p:cNvSpPr>
          <p:nvPr>
            <p:ph type="title"/>
          </p:nvPr>
        </p:nvSpPr>
        <p:spPr>
          <a:xfrm>
            <a:off x="867906" y="365125"/>
            <a:ext cx="10485894" cy="960120"/>
          </a:xfrm>
        </p:spPr>
        <p:txBody>
          <a:bodyPr/>
          <a:lstStyle/>
          <a:p>
            <a:r>
              <a:rPr lang="en-US" sz="4000" b="1" dirty="0"/>
              <a:t>Service-Learning and the Inquiry Cycle (4)</a:t>
            </a:r>
            <a:endParaRPr lang="en-US" sz="4000" dirty="0"/>
          </a:p>
        </p:txBody>
      </p:sp>
      <p:sp>
        <p:nvSpPr>
          <p:cNvPr id="3" name="Content Placeholder 2">
            <a:extLst>
              <a:ext uri="{FF2B5EF4-FFF2-40B4-BE49-F238E27FC236}">
                <a16:creationId xmlns:a16="http://schemas.microsoft.com/office/drawing/2014/main" id="{E8462FAC-3E6C-4B1C-8645-57F5057C4F09}"/>
              </a:ext>
            </a:extLst>
          </p:cNvPr>
          <p:cNvSpPr>
            <a:spLocks noGrp="1"/>
          </p:cNvSpPr>
          <p:nvPr>
            <p:ph idx="1"/>
          </p:nvPr>
        </p:nvSpPr>
        <p:spPr/>
        <p:txBody>
          <a:bodyPr/>
          <a:lstStyle/>
          <a:p>
            <a:r>
              <a:rPr lang="en" dirty="0">
                <a:ea typeface="+mn-lt"/>
                <a:cs typeface="+mn-lt"/>
              </a:rPr>
              <a:t>The CDE Resources to Support Civic Engagement web page also features foundational resources on civic learning, civic engagement, and </a:t>
            </a:r>
            <a:r>
              <a:rPr lang="en-US" dirty="0">
                <a:ea typeface="+mn-lt"/>
                <a:cs typeface="+mn-lt"/>
              </a:rPr>
              <a:t>service-learning</a:t>
            </a:r>
            <a:r>
              <a:rPr lang="en" dirty="0">
                <a:ea typeface="+mn-lt"/>
                <a:cs typeface="+mn-lt"/>
              </a:rPr>
              <a:t>: </a:t>
            </a:r>
            <a:r>
              <a:rPr lang="en-US" sz="3200" dirty="0">
                <a:ea typeface="+mn-lt"/>
                <a:cs typeface="+mn-lt"/>
                <a:hlinkClick r:id="rId3" tooltip="CDE Resources to Support Service Learning web page"/>
              </a:rPr>
              <a:t>https://www.cde.ca.gov/ci/pl/civicengprojects.asp</a:t>
            </a:r>
            <a:endParaRPr lang="en-US" dirty="0">
              <a:cs typeface="Arial"/>
            </a:endParaRPr>
          </a:p>
        </p:txBody>
      </p:sp>
      <p:sp>
        <p:nvSpPr>
          <p:cNvPr id="4" name="Slide Number Placeholder 3">
            <a:extLst>
              <a:ext uri="{FF2B5EF4-FFF2-40B4-BE49-F238E27FC236}">
                <a16:creationId xmlns:a16="http://schemas.microsoft.com/office/drawing/2014/main" id="{2A8C001D-363B-4A2F-8BAB-02553D25841E}"/>
              </a:ext>
            </a:extLst>
          </p:cNvPr>
          <p:cNvSpPr>
            <a:spLocks noGrp="1"/>
          </p:cNvSpPr>
          <p:nvPr>
            <p:ph type="sldNum" sz="quarter" idx="12"/>
          </p:nvPr>
        </p:nvSpPr>
        <p:spPr/>
        <p:txBody>
          <a:bodyPr/>
          <a:lstStyle/>
          <a:p>
            <a:pPr>
              <a:defRPr/>
            </a:pPr>
            <a:fld id="{4377837C-3A74-4D9C-B454-2AF0D956BB88}" type="slidenum">
              <a:rPr lang="en-US" smtClean="0"/>
              <a:pPr>
                <a:defRPr/>
              </a:pPr>
              <a:t>27</a:t>
            </a:fld>
            <a:endParaRPr lang="en-US"/>
          </a:p>
        </p:txBody>
      </p:sp>
    </p:spTree>
    <p:extLst>
      <p:ext uri="{BB962C8B-B14F-4D97-AF65-F5344CB8AC3E}">
        <p14:creationId xmlns:p14="http://schemas.microsoft.com/office/powerpoint/2010/main" val="2948724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0B43-D708-4032-A0FF-D8586ED2C44E}"/>
              </a:ext>
            </a:extLst>
          </p:cNvPr>
          <p:cNvSpPr>
            <a:spLocks noGrp="1"/>
          </p:cNvSpPr>
          <p:nvPr>
            <p:ph type="title"/>
          </p:nvPr>
        </p:nvSpPr>
        <p:spPr/>
        <p:txBody>
          <a:bodyPr/>
          <a:lstStyle/>
          <a:p>
            <a:r>
              <a:rPr lang="en-US" b="1"/>
              <a:t>Defining “Evidence-Based” </a:t>
            </a:r>
          </a:p>
        </p:txBody>
      </p:sp>
      <p:sp>
        <p:nvSpPr>
          <p:cNvPr id="3" name="Content Placeholder 2">
            <a:extLst>
              <a:ext uri="{FF2B5EF4-FFF2-40B4-BE49-F238E27FC236}">
                <a16:creationId xmlns:a16="http://schemas.microsoft.com/office/drawing/2014/main" id="{E8462FAC-3E6C-4B1C-8645-57F5057C4F09}"/>
              </a:ext>
            </a:extLst>
          </p:cNvPr>
          <p:cNvSpPr>
            <a:spLocks noGrp="1"/>
          </p:cNvSpPr>
          <p:nvPr>
            <p:ph idx="1"/>
          </p:nvPr>
        </p:nvSpPr>
        <p:spPr/>
        <p:txBody>
          <a:bodyPr/>
          <a:lstStyle/>
          <a:p>
            <a:pPr>
              <a:spcBef>
                <a:spcPts val="0"/>
              </a:spcBef>
            </a:pPr>
            <a:r>
              <a:rPr lang="en-US" sz="2800" dirty="0"/>
              <a:t>PD and curriculum for the California Serves Grant Program shall use evidence-based strategies:</a:t>
            </a:r>
          </a:p>
          <a:p>
            <a:pPr lvl="1">
              <a:spcBef>
                <a:spcPts val="0"/>
              </a:spcBef>
            </a:pPr>
            <a:r>
              <a:rPr lang="en-US" sz="2400" dirty="0"/>
              <a:t>As defined by the Every Student Succeeds Act (ESSA), an evidence-based practice is an activity, strategy, or intervention that “demonstrates a statistically significant effect on improving student outcomes or other relevant outcomes” based on strong evidence, moderate evidence, promising evidence, or a rationale with “ongoing efforts to examine the effects of activity, strategy or intervention.”</a:t>
            </a:r>
          </a:p>
          <a:p>
            <a:pPr lvl="1">
              <a:spcBef>
                <a:spcPts val="0"/>
              </a:spcBef>
            </a:pPr>
            <a:r>
              <a:rPr lang="en-US" sz="2400" dirty="0"/>
              <a:t>ESSA: </a:t>
            </a:r>
            <a:r>
              <a:rPr lang="en-US" sz="2400" dirty="0">
                <a:hlinkClick r:id="rId3" tooltip="CDE Evidence-Based Interventions Under the ESSA web page"/>
              </a:rPr>
              <a:t>https://www.cde.ca.gov/re/es/evidence.asp</a:t>
            </a:r>
            <a:endParaRPr lang="en-US" sz="2400" u="sng" dirty="0"/>
          </a:p>
        </p:txBody>
      </p:sp>
      <p:sp>
        <p:nvSpPr>
          <p:cNvPr id="4" name="Slide Number Placeholder 3">
            <a:extLst>
              <a:ext uri="{FF2B5EF4-FFF2-40B4-BE49-F238E27FC236}">
                <a16:creationId xmlns:a16="http://schemas.microsoft.com/office/drawing/2014/main" id="{2A8C001D-363B-4A2F-8BAB-02553D25841E}"/>
              </a:ext>
            </a:extLst>
          </p:cNvPr>
          <p:cNvSpPr>
            <a:spLocks noGrp="1"/>
          </p:cNvSpPr>
          <p:nvPr>
            <p:ph type="sldNum" sz="quarter" idx="12"/>
          </p:nvPr>
        </p:nvSpPr>
        <p:spPr/>
        <p:txBody>
          <a:bodyPr/>
          <a:lstStyle/>
          <a:p>
            <a:pPr>
              <a:defRPr/>
            </a:pPr>
            <a:fld id="{4377837C-3A74-4D9C-B454-2AF0D956BB88}" type="slidenum">
              <a:rPr lang="en-US" smtClean="0"/>
              <a:pPr>
                <a:defRPr/>
              </a:pPr>
              <a:t>28</a:t>
            </a:fld>
            <a:endParaRPr lang="en-US"/>
          </a:p>
        </p:txBody>
      </p:sp>
    </p:spTree>
    <p:extLst>
      <p:ext uri="{BB962C8B-B14F-4D97-AF65-F5344CB8AC3E}">
        <p14:creationId xmlns:p14="http://schemas.microsoft.com/office/powerpoint/2010/main" val="1841706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66875" y="1173163"/>
            <a:ext cx="9086850" cy="2852737"/>
          </a:xfrm>
        </p:spPr>
        <p:txBody>
          <a:bodyPr rtlCol="0">
            <a:normAutofit/>
          </a:bodyPr>
          <a:lstStyle/>
          <a:p>
            <a:pPr eaLnBrk="1" fontAlgn="auto" hangingPunct="1">
              <a:spcAft>
                <a:spcPts val="0"/>
              </a:spcAft>
              <a:defRPr/>
            </a:pPr>
            <a:r>
              <a:rPr lang="en-US" b="1" dirty="0"/>
              <a:t>Requirements of the California Serves Grant Application</a:t>
            </a:r>
          </a:p>
        </p:txBody>
      </p:sp>
      <p:sp>
        <p:nvSpPr>
          <p:cNvPr id="3" name="Slide Number Placeholder 2"/>
          <p:cNvSpPr>
            <a:spLocks noGrp="1"/>
          </p:cNvSpPr>
          <p:nvPr>
            <p:ph type="sldNum" sz="quarter" idx="12"/>
          </p:nvPr>
        </p:nvSpPr>
        <p:spPr/>
        <p:txBody>
          <a:bodyPr/>
          <a:lstStyle/>
          <a:p>
            <a:pPr>
              <a:defRPr/>
            </a:pPr>
            <a:fld id="{8ACA5B13-16FC-4788-9082-E4A47FEDFD3C}" type="slidenum">
              <a:rPr lang="en-US"/>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7747A-7FD7-3A2E-04BC-494E7F02EA20}"/>
              </a:ext>
            </a:extLst>
          </p:cNvPr>
          <p:cNvSpPr>
            <a:spLocks noGrp="1"/>
          </p:cNvSpPr>
          <p:nvPr>
            <p:ph type="title"/>
          </p:nvPr>
        </p:nvSpPr>
        <p:spPr/>
        <p:txBody>
          <a:bodyPr/>
          <a:lstStyle/>
          <a:p>
            <a:r>
              <a:rPr lang="en-US" dirty="0"/>
              <a:t>Program Authority and Purpose</a:t>
            </a:r>
          </a:p>
        </p:txBody>
      </p:sp>
      <p:sp>
        <p:nvSpPr>
          <p:cNvPr id="3" name="Content Placeholder 2">
            <a:extLst>
              <a:ext uri="{FF2B5EF4-FFF2-40B4-BE49-F238E27FC236}">
                <a16:creationId xmlns:a16="http://schemas.microsoft.com/office/drawing/2014/main" id="{E73633C0-52CE-A11C-FDB8-303CB51B07FB}"/>
              </a:ext>
            </a:extLst>
          </p:cNvPr>
          <p:cNvSpPr>
            <a:spLocks noGrp="1"/>
          </p:cNvSpPr>
          <p:nvPr>
            <p:ph idx="1"/>
          </p:nvPr>
        </p:nvSpPr>
        <p:spPr/>
        <p:txBody>
          <a:bodyPr/>
          <a:lstStyle/>
          <a:p>
            <a:r>
              <a:rPr lang="en-US" sz="2400" dirty="0"/>
              <a:t>The 2022 Education Omnibus Budget Trailer Bill (Assembly Bill 181, Section 71) added California </a:t>
            </a:r>
            <a:r>
              <a:rPr lang="en-US" sz="2400" i="1" dirty="0"/>
              <a:t>Education Code [EC] </a:t>
            </a:r>
            <a:r>
              <a:rPr lang="en-US" sz="2400" dirty="0"/>
              <a:t>Section 51475, which establishes the California Serves Program, administered by the CDE in collaboration with California Volunteers.</a:t>
            </a:r>
          </a:p>
          <a:p>
            <a:r>
              <a:rPr lang="en-US" sz="2400" dirty="0"/>
              <a:t>California Volunteers: </a:t>
            </a:r>
            <a:r>
              <a:rPr lang="en" sz="2400" dirty="0">
                <a:ea typeface="+mn-lt"/>
                <a:cs typeface="+mn-lt"/>
                <a:hlinkClick r:id="rId2" tooltip="California Volunteers web page"/>
              </a:rPr>
              <a:t>https://www.californiavolunteers.ca.gov</a:t>
            </a:r>
            <a:r>
              <a:rPr lang="en" sz="2400" dirty="0">
                <a:ea typeface="+mn-lt"/>
                <a:cs typeface="+mn-lt"/>
              </a:rPr>
              <a:t> </a:t>
            </a:r>
          </a:p>
          <a:p>
            <a:r>
              <a:rPr lang="en-US" sz="2400" dirty="0"/>
              <a:t>The California Serves Program will promote access to effective service-learning for students in grade twelve, with the goal of expanding access for high school graduates in obtaining a State Seal of Civic Engagement (SSCE) through service-learning.</a:t>
            </a:r>
            <a:endParaRPr lang="en" sz="2400" dirty="0">
              <a:ea typeface="+mn-lt"/>
              <a:cs typeface="+mn-lt"/>
            </a:endParaRPr>
          </a:p>
        </p:txBody>
      </p:sp>
      <p:sp>
        <p:nvSpPr>
          <p:cNvPr id="4" name="Slide Number Placeholder 3">
            <a:extLst>
              <a:ext uri="{FF2B5EF4-FFF2-40B4-BE49-F238E27FC236}">
                <a16:creationId xmlns:a16="http://schemas.microsoft.com/office/drawing/2014/main" id="{86DFEE0C-9D08-2DAA-6F99-F78E92E7C564}"/>
              </a:ext>
            </a:extLst>
          </p:cNvPr>
          <p:cNvSpPr>
            <a:spLocks noGrp="1"/>
          </p:cNvSpPr>
          <p:nvPr>
            <p:ph type="sldNum" sz="quarter" idx="12"/>
          </p:nvPr>
        </p:nvSpPr>
        <p:spPr/>
        <p:txBody>
          <a:bodyPr/>
          <a:lstStyle/>
          <a:p>
            <a:pPr>
              <a:defRPr/>
            </a:pPr>
            <a:fld id="{4377837C-3A74-4D9C-B454-2AF0D956BB88}" type="slidenum">
              <a:rPr lang="en-US" smtClean="0"/>
              <a:pPr>
                <a:defRPr/>
              </a:pPr>
              <a:t>3</a:t>
            </a:fld>
            <a:endParaRPr lang="en-US"/>
          </a:p>
        </p:txBody>
      </p:sp>
    </p:spTree>
    <p:extLst>
      <p:ext uri="{BB962C8B-B14F-4D97-AF65-F5344CB8AC3E}">
        <p14:creationId xmlns:p14="http://schemas.microsoft.com/office/powerpoint/2010/main" val="4260422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F8BBC-7B27-9C54-106E-85DD374915D5}"/>
              </a:ext>
            </a:extLst>
          </p:cNvPr>
          <p:cNvSpPr>
            <a:spLocks noGrp="1"/>
          </p:cNvSpPr>
          <p:nvPr>
            <p:ph type="title"/>
          </p:nvPr>
        </p:nvSpPr>
        <p:spPr>
          <a:xfrm>
            <a:off x="1029730" y="365125"/>
            <a:ext cx="10324069" cy="960120"/>
          </a:xfrm>
        </p:spPr>
        <p:txBody>
          <a:bodyPr/>
          <a:lstStyle/>
          <a:p>
            <a:r>
              <a:rPr lang="en-US" dirty="0"/>
              <a:t>Model Uniform Metrics (1)</a:t>
            </a:r>
          </a:p>
        </p:txBody>
      </p:sp>
      <p:sp>
        <p:nvSpPr>
          <p:cNvPr id="3" name="Content Placeholder 2">
            <a:extLst>
              <a:ext uri="{FF2B5EF4-FFF2-40B4-BE49-F238E27FC236}">
                <a16:creationId xmlns:a16="http://schemas.microsoft.com/office/drawing/2014/main" id="{80E3C99A-701B-4FC6-8C72-790491CFB511}"/>
              </a:ext>
            </a:extLst>
          </p:cNvPr>
          <p:cNvSpPr>
            <a:spLocks noGrp="1"/>
          </p:cNvSpPr>
          <p:nvPr>
            <p:ph idx="1"/>
          </p:nvPr>
        </p:nvSpPr>
        <p:spPr>
          <a:xfrm>
            <a:off x="1029730" y="1345079"/>
            <a:ext cx="10324070" cy="4572000"/>
          </a:xfrm>
        </p:spPr>
        <p:txBody>
          <a:bodyPr/>
          <a:lstStyle/>
          <a:p>
            <a:r>
              <a:rPr lang="en-US" sz="2800" i="1" dirty="0"/>
              <a:t>EC</a:t>
            </a:r>
            <a:r>
              <a:rPr lang="en-US" sz="2800" dirty="0"/>
              <a:t> Section 51475 requires development of model uniform metrics, based on the recommended criteria for the SSCE, for the measurement of pupil progress toward academic, civic engagement, and other learning objectives.</a:t>
            </a:r>
          </a:p>
          <a:p>
            <a:r>
              <a:rPr lang="en-US" sz="2800" dirty="0"/>
              <a:t>California Serves: </a:t>
            </a:r>
            <a:r>
              <a:rPr lang="en-US" sz="2800" dirty="0">
                <a:hlinkClick r:id="rId3" tooltip="CDE California Serves web page"/>
              </a:rPr>
              <a:t>https://www.cde.ca.gov/ci/pl/californiaserves.asp</a:t>
            </a:r>
            <a:endParaRPr lang="en-US" sz="2800" u="sng" dirty="0"/>
          </a:p>
          <a:p>
            <a:r>
              <a:rPr lang="en-US" sz="2800" dirty="0"/>
              <a:t>SSCE Criteria: </a:t>
            </a:r>
            <a:r>
              <a:rPr lang="en-US" sz="2800" u="sng" dirty="0">
                <a:solidFill>
                  <a:srgbClr val="0000FF"/>
                </a:solidFill>
                <a:ea typeface="Arial" panose="020B0604020202020204" pitchFamily="34" charset="0"/>
                <a:hlinkClick r:id="rId4" tooltip="CDE SSCE web page "/>
              </a:rPr>
              <a:t>https://www.cde.ca.gov/ci/pl/hssstateseal.asp</a:t>
            </a:r>
            <a:endParaRPr lang="en-US" sz="2800" u="sng" dirty="0">
              <a:solidFill>
                <a:srgbClr val="0000FF"/>
              </a:solidFill>
              <a:ea typeface="Arial" panose="020B0604020202020204" pitchFamily="34" charset="0"/>
            </a:endParaRPr>
          </a:p>
        </p:txBody>
      </p:sp>
      <p:sp>
        <p:nvSpPr>
          <p:cNvPr id="4" name="Slide Number Placeholder 3">
            <a:extLst>
              <a:ext uri="{FF2B5EF4-FFF2-40B4-BE49-F238E27FC236}">
                <a16:creationId xmlns:a16="http://schemas.microsoft.com/office/drawing/2014/main" id="{55104EFC-FEF1-12C6-BBBC-7783620EF897}"/>
              </a:ext>
            </a:extLst>
          </p:cNvPr>
          <p:cNvSpPr>
            <a:spLocks noGrp="1"/>
          </p:cNvSpPr>
          <p:nvPr>
            <p:ph type="sldNum" sz="quarter" idx="12"/>
          </p:nvPr>
        </p:nvSpPr>
        <p:spPr>
          <a:xfrm>
            <a:off x="8810625" y="6127750"/>
            <a:ext cx="2743200" cy="365125"/>
          </a:xfrm>
        </p:spPr>
        <p:txBody>
          <a:bodyPr/>
          <a:lstStyle/>
          <a:p>
            <a:fld id="{4377837C-3A74-4D9C-B454-2AF0D956BB88}" type="slidenum">
              <a:rPr lang="en-US" smtClean="0"/>
              <a:pPr/>
              <a:t>30</a:t>
            </a:fld>
            <a:endParaRPr lang="en-US" dirty="0"/>
          </a:p>
        </p:txBody>
      </p:sp>
    </p:spTree>
    <p:extLst>
      <p:ext uri="{BB962C8B-B14F-4D97-AF65-F5344CB8AC3E}">
        <p14:creationId xmlns:p14="http://schemas.microsoft.com/office/powerpoint/2010/main" val="353731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DBFEF-112A-E7EF-B9EF-34990BA772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77C07-CBFA-E2CA-8CFA-98729BEBA365}"/>
              </a:ext>
            </a:extLst>
          </p:cNvPr>
          <p:cNvSpPr>
            <a:spLocks noGrp="1"/>
          </p:cNvSpPr>
          <p:nvPr>
            <p:ph type="title"/>
          </p:nvPr>
        </p:nvSpPr>
        <p:spPr>
          <a:xfrm>
            <a:off x="1029730" y="365125"/>
            <a:ext cx="10324069" cy="960120"/>
          </a:xfrm>
        </p:spPr>
        <p:txBody>
          <a:bodyPr/>
          <a:lstStyle/>
          <a:p>
            <a:r>
              <a:rPr lang="en-US" dirty="0"/>
              <a:t>Model Uniform Metrics (2)</a:t>
            </a:r>
          </a:p>
        </p:txBody>
      </p:sp>
      <p:sp>
        <p:nvSpPr>
          <p:cNvPr id="3" name="Content Placeholder 2">
            <a:extLst>
              <a:ext uri="{FF2B5EF4-FFF2-40B4-BE49-F238E27FC236}">
                <a16:creationId xmlns:a16="http://schemas.microsoft.com/office/drawing/2014/main" id="{19C2EB07-8E73-EB33-97D5-D4CF28343281}"/>
              </a:ext>
            </a:extLst>
          </p:cNvPr>
          <p:cNvSpPr>
            <a:spLocks noGrp="1"/>
          </p:cNvSpPr>
          <p:nvPr>
            <p:ph idx="1"/>
          </p:nvPr>
        </p:nvSpPr>
        <p:spPr>
          <a:xfrm>
            <a:off x="1029730" y="1345079"/>
            <a:ext cx="10324070" cy="4572000"/>
          </a:xfrm>
        </p:spPr>
        <p:txBody>
          <a:bodyPr/>
          <a:lstStyle/>
          <a:p>
            <a:r>
              <a:rPr lang="en-US" i="1" dirty="0"/>
              <a:t>EC</a:t>
            </a:r>
            <a:r>
              <a:rPr lang="en-US" dirty="0"/>
              <a:t> Section 51475 requires the model uniform metrics to be used in administration of the California Serves Grant:</a:t>
            </a:r>
          </a:p>
          <a:p>
            <a:pPr lvl="1"/>
            <a:r>
              <a:rPr lang="en-US" dirty="0"/>
              <a:t>Incorporated into relevant application questions</a:t>
            </a:r>
          </a:p>
          <a:p>
            <a:pPr lvl="1"/>
            <a:r>
              <a:rPr lang="en-US" dirty="0"/>
              <a:t>Include in grantee progress and end-of-project reports</a:t>
            </a:r>
          </a:p>
        </p:txBody>
      </p:sp>
      <p:sp>
        <p:nvSpPr>
          <p:cNvPr id="4" name="Slide Number Placeholder 3">
            <a:extLst>
              <a:ext uri="{FF2B5EF4-FFF2-40B4-BE49-F238E27FC236}">
                <a16:creationId xmlns:a16="http://schemas.microsoft.com/office/drawing/2014/main" id="{69F6821F-84FC-9446-8EF0-C6BC89824668}"/>
              </a:ext>
            </a:extLst>
          </p:cNvPr>
          <p:cNvSpPr>
            <a:spLocks noGrp="1"/>
          </p:cNvSpPr>
          <p:nvPr>
            <p:ph type="sldNum" sz="quarter" idx="12"/>
          </p:nvPr>
        </p:nvSpPr>
        <p:spPr>
          <a:xfrm>
            <a:off x="8829675" y="6127750"/>
            <a:ext cx="2743200" cy="365125"/>
          </a:xfrm>
        </p:spPr>
        <p:txBody>
          <a:bodyPr/>
          <a:lstStyle/>
          <a:p>
            <a:fld id="{4377837C-3A74-4D9C-B454-2AF0D956BB88}" type="slidenum">
              <a:rPr lang="en-US" smtClean="0"/>
              <a:pPr/>
              <a:t>31</a:t>
            </a:fld>
            <a:endParaRPr lang="en-US"/>
          </a:p>
        </p:txBody>
      </p:sp>
    </p:spTree>
    <p:extLst>
      <p:ext uri="{BB962C8B-B14F-4D97-AF65-F5344CB8AC3E}">
        <p14:creationId xmlns:p14="http://schemas.microsoft.com/office/powerpoint/2010/main" val="12400060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b="1" dirty="0"/>
              <a:t>Notice of Intent to Apply (1)</a:t>
            </a:r>
          </a:p>
        </p:txBody>
      </p:sp>
      <p:sp>
        <p:nvSpPr>
          <p:cNvPr id="3" name="Content Placeholder 2"/>
          <p:cNvSpPr>
            <a:spLocks noGrp="1"/>
          </p:cNvSpPr>
          <p:nvPr>
            <p:ph idx="1"/>
          </p:nvPr>
        </p:nvSpPr>
        <p:spPr/>
        <p:txBody>
          <a:bodyPr rtlCol="0">
            <a:noAutofit/>
          </a:bodyPr>
          <a:lstStyle/>
          <a:p>
            <a:pPr marL="336550" indent="-336550" eaLnBrk="1" fontAlgn="auto" hangingPunct="1">
              <a:lnSpc>
                <a:spcPct val="100000"/>
              </a:lnSpc>
              <a:spcBef>
                <a:spcPts val="0"/>
              </a:spcBef>
              <a:defRPr/>
            </a:pPr>
            <a:r>
              <a:rPr lang="en-US" sz="2800" dirty="0">
                <a:latin typeface="Arial"/>
                <a:cs typeface="Arial"/>
              </a:rPr>
              <a:t>Submit a Notice of Intent to Apply via email to </a:t>
            </a:r>
            <a:r>
              <a:rPr lang="en-US" sz="2800" dirty="0">
                <a:latin typeface="Arial"/>
                <a:cs typeface="Arial"/>
                <a:hlinkClick r:id="rId3" tooltip="California Serves Grant Team email address"/>
              </a:rPr>
              <a:t>SSCE@cde.ca.gov</a:t>
            </a:r>
            <a:r>
              <a:rPr lang="en-US" sz="2800" dirty="0">
                <a:latin typeface="Arial"/>
                <a:cs typeface="Arial"/>
              </a:rPr>
              <a:t> by Monday, November 17, 2025, at 4 p.m.</a:t>
            </a:r>
          </a:p>
          <a:p>
            <a:pPr marL="336550" indent="-336550" eaLnBrk="1" fontAlgn="auto" hangingPunct="1">
              <a:spcBef>
                <a:spcPts val="0"/>
              </a:spcBef>
              <a:defRPr/>
            </a:pPr>
            <a:r>
              <a:rPr lang="en-US" sz="2800" dirty="0">
                <a:cs typeface="Arial" panose="020B0604020202020204"/>
              </a:rPr>
              <a:t>Title the email “California Serves Grant Intent to Apply.”</a:t>
            </a:r>
          </a:p>
          <a:p>
            <a:pPr marL="336550" indent="-336550" eaLnBrk="1" fontAlgn="auto" hangingPunct="1">
              <a:spcBef>
                <a:spcPts val="0"/>
              </a:spcBef>
              <a:defRPr/>
            </a:pPr>
            <a:r>
              <a:rPr lang="en-US" sz="2800" dirty="0">
                <a:cs typeface="Arial" panose="020B0604020202020204"/>
              </a:rPr>
              <a:t>Include, in the email body:</a:t>
            </a:r>
          </a:p>
          <a:p>
            <a:pPr marL="793750" lvl="1" indent="-336550" eaLnBrk="1" fontAlgn="auto" hangingPunct="1">
              <a:spcBef>
                <a:spcPts val="0"/>
              </a:spcBef>
              <a:defRPr/>
            </a:pPr>
            <a:r>
              <a:rPr lang="en-US" sz="2400" dirty="0">
                <a:cs typeface="Arial" panose="020B0604020202020204"/>
              </a:rPr>
              <a:t>The lead applicant LEA. If applying as a consortium, identify the lead applicant LEA and provide the names of all consortium LEAs.</a:t>
            </a:r>
          </a:p>
          <a:p>
            <a:pPr marL="793750" lvl="1" indent="-336550" eaLnBrk="1" fontAlgn="auto" hangingPunct="1">
              <a:spcBef>
                <a:spcPts val="0"/>
              </a:spcBef>
              <a:defRPr/>
            </a:pPr>
            <a:r>
              <a:rPr lang="en-US" sz="2400" dirty="0">
                <a:solidFill>
                  <a:srgbClr val="000000"/>
                </a:solidFill>
                <a:effectLst/>
                <a:latin typeface="Arial" panose="020B0604020202020204" pitchFamily="34" charset="0"/>
                <a:ea typeface="Arial" panose="020B0604020202020204" pitchFamily="34" charset="0"/>
              </a:rPr>
              <a:t>The 14-digit </a:t>
            </a:r>
            <a:r>
              <a:rPr lang="en-US" sz="2400" dirty="0">
                <a:solidFill>
                  <a:srgbClr val="000000"/>
                </a:solidFill>
                <a:ea typeface="Arial" panose="020B0604020202020204" pitchFamily="34" charset="0"/>
              </a:rPr>
              <a:t>County-District-School</a:t>
            </a:r>
            <a:r>
              <a:rPr lang="en-US" sz="2400" dirty="0">
                <a:solidFill>
                  <a:srgbClr val="000000"/>
                </a:solidFill>
                <a:effectLst/>
                <a:latin typeface="Arial" panose="020B0604020202020204" pitchFamily="34" charset="0"/>
                <a:ea typeface="Arial" panose="020B0604020202020204" pitchFamily="34" charset="0"/>
              </a:rPr>
              <a:t> (CDS) code of the eligible LEA intending to apply. For help locating a</a:t>
            </a:r>
            <a:r>
              <a:rPr lang="en-US" sz="2400" dirty="0">
                <a:solidFill>
                  <a:srgbClr val="000000"/>
                </a:solidFill>
                <a:ea typeface="Arial" panose="020B0604020202020204" pitchFamily="34" charset="0"/>
              </a:rPr>
              <a:t> </a:t>
            </a:r>
            <a:r>
              <a:rPr lang="en-US" sz="2400" dirty="0">
                <a:solidFill>
                  <a:srgbClr val="000000"/>
                </a:solidFill>
                <a:effectLst/>
                <a:latin typeface="Arial" panose="020B0604020202020204" pitchFamily="34" charset="0"/>
                <a:ea typeface="Arial" panose="020B0604020202020204" pitchFamily="34" charset="0"/>
              </a:rPr>
              <a:t>CDS code, please access the California School Directory at </a:t>
            </a:r>
            <a:r>
              <a:rPr lang="en-US" sz="2400" u="sng" dirty="0">
                <a:solidFill>
                  <a:srgbClr val="000000"/>
                </a:solidFill>
                <a:effectLst/>
                <a:latin typeface="Arial" panose="020B0604020202020204" pitchFamily="34" charset="0"/>
                <a:ea typeface="Arial" panose="020B0604020202020204" pitchFamily="34" charset="0"/>
                <a:hlinkClick r:id="rId4" tooltip="CDE California School Directory web page"/>
              </a:rPr>
              <a:t>https://www.cde.ca.gov/schooldirectory/</a:t>
            </a:r>
            <a:r>
              <a:rPr lang="en-US" sz="2400" dirty="0">
                <a:solidFill>
                  <a:srgbClr val="000000"/>
                </a:solidFill>
                <a:effectLst/>
                <a:latin typeface="Arial" panose="020B0604020202020204" pitchFamily="34" charset="0"/>
                <a:ea typeface="Arial" panose="020B0604020202020204" pitchFamily="34" charset="0"/>
              </a:rPr>
              <a:t>. </a:t>
            </a:r>
          </a:p>
        </p:txBody>
      </p:sp>
      <p:sp>
        <p:nvSpPr>
          <p:cNvPr id="5" name="Slide Number Placeholder 4"/>
          <p:cNvSpPr>
            <a:spLocks noGrp="1"/>
          </p:cNvSpPr>
          <p:nvPr>
            <p:ph type="sldNum" sz="quarter" idx="12"/>
          </p:nvPr>
        </p:nvSpPr>
        <p:spPr/>
        <p:txBody>
          <a:bodyPr/>
          <a:lstStyle/>
          <a:p>
            <a:pPr>
              <a:defRPr/>
            </a:pPr>
            <a:fld id="{CD2DDEFC-8283-4F62-9456-C77CF3BF0F90}"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5BE88-5328-D8D3-5AA6-90AD05C9420E}"/>
            </a:ext>
          </a:extLst>
        </p:cNvPr>
        <p:cNvGrpSpPr/>
        <p:nvPr/>
      </p:nvGrpSpPr>
      <p:grpSpPr>
        <a:xfrm>
          <a:off x="0" y="0"/>
          <a:ext cx="0" cy="0"/>
          <a:chOff x="0" y="0"/>
          <a:chExt cx="0" cy="0"/>
        </a:xfrm>
      </p:grpSpPr>
      <p:sp>
        <p:nvSpPr>
          <p:cNvPr id="39938" name="Title 1">
            <a:extLst>
              <a:ext uri="{FF2B5EF4-FFF2-40B4-BE49-F238E27FC236}">
                <a16:creationId xmlns:a16="http://schemas.microsoft.com/office/drawing/2014/main" id="{8C9C2E01-99B9-C4C5-429B-DDCA9FDEC233}"/>
              </a:ext>
            </a:extLst>
          </p:cNvPr>
          <p:cNvSpPr>
            <a:spLocks noGrp="1"/>
          </p:cNvSpPr>
          <p:nvPr>
            <p:ph type="title"/>
          </p:nvPr>
        </p:nvSpPr>
        <p:spPr>
          <a:xfrm>
            <a:off x="1029730" y="365125"/>
            <a:ext cx="10324069" cy="960120"/>
          </a:xfrm>
        </p:spPr>
        <p:txBody>
          <a:bodyPr/>
          <a:lstStyle/>
          <a:p>
            <a:r>
              <a:rPr lang="en-US" altLang="en-US" dirty="0"/>
              <a:t>Notice of Intent to Apply (2)</a:t>
            </a:r>
          </a:p>
        </p:txBody>
      </p:sp>
      <p:sp>
        <p:nvSpPr>
          <p:cNvPr id="3" name="Content Placeholder 2">
            <a:extLst>
              <a:ext uri="{FF2B5EF4-FFF2-40B4-BE49-F238E27FC236}">
                <a16:creationId xmlns:a16="http://schemas.microsoft.com/office/drawing/2014/main" id="{FB0C7B4D-6FFC-6DE7-B020-F78885656289}"/>
              </a:ext>
            </a:extLst>
          </p:cNvPr>
          <p:cNvSpPr>
            <a:spLocks noGrp="1"/>
          </p:cNvSpPr>
          <p:nvPr>
            <p:ph idx="1"/>
          </p:nvPr>
        </p:nvSpPr>
        <p:spPr>
          <a:xfrm>
            <a:off x="1029730" y="1345079"/>
            <a:ext cx="10324070" cy="4572000"/>
          </a:xfrm>
        </p:spPr>
        <p:txBody>
          <a:bodyPr rtlCol="0">
            <a:noAutofit/>
          </a:bodyPr>
          <a:lstStyle/>
          <a:p>
            <a:r>
              <a:rPr lang="en-US"/>
              <a:t>Also include, in the email body:</a:t>
            </a:r>
          </a:p>
          <a:p>
            <a:pPr lvl="1"/>
            <a:r>
              <a:rPr lang="en-US"/>
              <a:t>A statement of the intent to apply for a California Serves grant. </a:t>
            </a:r>
          </a:p>
          <a:p>
            <a:pPr lvl="1"/>
            <a:r>
              <a:rPr lang="en-US"/>
              <a:t>The name, email address, and phone number of a contact person for the application.</a:t>
            </a:r>
          </a:p>
          <a:p>
            <a:r>
              <a:rPr lang="en-US" b="1"/>
              <a:t>Applications will not be accepted from LEAs that do not submit a Notice of Intent to Apply by Monday, November 17, 2025, at 4 p.m.</a:t>
            </a:r>
          </a:p>
        </p:txBody>
      </p:sp>
      <p:sp>
        <p:nvSpPr>
          <p:cNvPr id="5" name="Slide Number Placeholder 4">
            <a:extLst>
              <a:ext uri="{FF2B5EF4-FFF2-40B4-BE49-F238E27FC236}">
                <a16:creationId xmlns:a16="http://schemas.microsoft.com/office/drawing/2014/main" id="{415047FB-9945-8379-D7ED-A83A52D7870B}"/>
              </a:ext>
            </a:extLst>
          </p:cNvPr>
          <p:cNvSpPr>
            <a:spLocks noGrp="1"/>
          </p:cNvSpPr>
          <p:nvPr>
            <p:ph type="sldNum" sz="quarter" idx="12"/>
          </p:nvPr>
        </p:nvSpPr>
        <p:spPr>
          <a:xfrm>
            <a:off x="8829675" y="6127750"/>
            <a:ext cx="2743200" cy="365125"/>
          </a:xfrm>
        </p:spPr>
        <p:txBody>
          <a:bodyPr/>
          <a:lstStyle/>
          <a:p>
            <a:fld id="{CD2DDEFC-8283-4F62-9456-C77CF3BF0F90}" type="slidenum">
              <a:rPr lang="en-US"/>
              <a:pPr/>
              <a:t>33</a:t>
            </a:fld>
            <a:endParaRPr lang="en-US" dirty="0"/>
          </a:p>
        </p:txBody>
      </p:sp>
    </p:spTree>
    <p:extLst>
      <p:ext uri="{BB962C8B-B14F-4D97-AF65-F5344CB8AC3E}">
        <p14:creationId xmlns:p14="http://schemas.microsoft.com/office/powerpoint/2010/main" val="903369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6583A-9BC9-5269-77F2-072FA38FB76F}"/>
            </a:ext>
          </a:extLst>
        </p:cNvPr>
        <p:cNvGrpSpPr/>
        <p:nvPr/>
      </p:nvGrpSpPr>
      <p:grpSpPr>
        <a:xfrm>
          <a:off x="0" y="0"/>
          <a:ext cx="0" cy="0"/>
          <a:chOff x="0" y="0"/>
          <a:chExt cx="0" cy="0"/>
        </a:xfrm>
      </p:grpSpPr>
      <p:sp>
        <p:nvSpPr>
          <p:cNvPr id="39938" name="Title 1">
            <a:extLst>
              <a:ext uri="{FF2B5EF4-FFF2-40B4-BE49-F238E27FC236}">
                <a16:creationId xmlns:a16="http://schemas.microsoft.com/office/drawing/2014/main" id="{DCE8B111-7289-26EB-DE1A-A38072CB12B9}"/>
              </a:ext>
            </a:extLst>
          </p:cNvPr>
          <p:cNvSpPr>
            <a:spLocks noGrp="1"/>
          </p:cNvSpPr>
          <p:nvPr>
            <p:ph type="title"/>
          </p:nvPr>
        </p:nvSpPr>
        <p:spPr/>
        <p:txBody>
          <a:bodyPr/>
          <a:lstStyle/>
          <a:p>
            <a:pPr eaLnBrk="1" hangingPunct="1"/>
            <a:r>
              <a:rPr lang="en-US" altLang="en-US" b="1" dirty="0"/>
              <a:t>Submission Requirements (1)</a:t>
            </a:r>
          </a:p>
        </p:txBody>
      </p:sp>
      <p:sp>
        <p:nvSpPr>
          <p:cNvPr id="3" name="Content Placeholder 2">
            <a:extLst>
              <a:ext uri="{FF2B5EF4-FFF2-40B4-BE49-F238E27FC236}">
                <a16:creationId xmlns:a16="http://schemas.microsoft.com/office/drawing/2014/main" id="{F6F05A06-4CF2-7984-9FE8-B97879E1F583}"/>
              </a:ext>
            </a:extLst>
          </p:cNvPr>
          <p:cNvSpPr>
            <a:spLocks noGrp="1"/>
          </p:cNvSpPr>
          <p:nvPr>
            <p:ph idx="1"/>
          </p:nvPr>
        </p:nvSpPr>
        <p:spPr/>
        <p:txBody>
          <a:bodyPr rtlCol="0">
            <a:noAutofit/>
          </a:bodyPr>
          <a:lstStyle/>
          <a:p>
            <a:pPr marL="336550" indent="-336550" eaLnBrk="1" fontAlgn="auto" hangingPunct="1">
              <a:lnSpc>
                <a:spcPct val="100000"/>
              </a:lnSpc>
              <a:spcBef>
                <a:spcPts val="0"/>
              </a:spcBef>
              <a:defRPr/>
            </a:pPr>
            <a:r>
              <a:rPr lang="en-US" sz="2800" dirty="0"/>
              <a:t>After submitting a Notice of Intent to Apply by the deadline, complete an electronic application, accessed from the California Serves Grant Request for Applications (RFA) web page at </a:t>
            </a:r>
            <a:r>
              <a:rPr lang="en-US" sz="2800" dirty="0">
                <a:hlinkClick r:id="rId3" tooltip="CDE California Serves RFA web page"/>
              </a:rPr>
              <a:t>https://www.cde.ca.gov/fg/fo/r12/caserves26rfa.asp</a:t>
            </a:r>
            <a:r>
              <a:rPr lang="en-US" sz="2800" dirty="0"/>
              <a:t>.  </a:t>
            </a:r>
          </a:p>
          <a:p>
            <a:pPr marL="336550" indent="-336550" eaLnBrk="1" fontAlgn="auto" hangingPunct="1">
              <a:lnSpc>
                <a:spcPct val="100000"/>
              </a:lnSpc>
              <a:spcBef>
                <a:spcPts val="0"/>
              </a:spcBef>
              <a:defRPr/>
            </a:pPr>
            <a:r>
              <a:rPr lang="en-US" sz="2800" dirty="0"/>
              <a:t>Online Application Instructions for the California Serves Grant Program are included in the Appendix of the RFA. </a:t>
            </a:r>
            <a:endParaRPr lang="en-US" sz="2800" dirty="0">
              <a:cs typeface="Arial"/>
            </a:endParaRPr>
          </a:p>
          <a:p>
            <a:pPr marL="336550" indent="-336550" eaLnBrk="1" fontAlgn="auto" hangingPunct="1">
              <a:lnSpc>
                <a:spcPct val="100000"/>
              </a:lnSpc>
              <a:spcBef>
                <a:spcPts val="0"/>
              </a:spcBef>
              <a:defRPr/>
            </a:pPr>
            <a:r>
              <a:rPr lang="en-US" sz="2800" dirty="0"/>
              <a:t>Respond to all sections of each prompt of the narrative description.</a:t>
            </a:r>
            <a:endParaRPr lang="en-US" sz="2800" dirty="0">
              <a:cs typeface="Arial" panose="020B0604020202020204"/>
            </a:endParaRPr>
          </a:p>
        </p:txBody>
      </p:sp>
      <p:sp>
        <p:nvSpPr>
          <p:cNvPr id="5" name="Slide Number Placeholder 4">
            <a:extLst>
              <a:ext uri="{FF2B5EF4-FFF2-40B4-BE49-F238E27FC236}">
                <a16:creationId xmlns:a16="http://schemas.microsoft.com/office/drawing/2014/main" id="{D8C571B1-03AC-632F-48EE-1EFC978BCCF2}"/>
              </a:ext>
            </a:extLst>
          </p:cNvPr>
          <p:cNvSpPr>
            <a:spLocks noGrp="1"/>
          </p:cNvSpPr>
          <p:nvPr>
            <p:ph type="sldNum" sz="quarter" idx="12"/>
          </p:nvPr>
        </p:nvSpPr>
        <p:spPr/>
        <p:txBody>
          <a:bodyPr/>
          <a:lstStyle/>
          <a:p>
            <a:pPr>
              <a:defRPr/>
            </a:pPr>
            <a:fld id="{CD2DDEFC-8283-4F62-9456-C77CF3BF0F90}" type="slidenum">
              <a:rPr lang="en-US" smtClean="0"/>
              <a:pPr>
                <a:defRPr/>
              </a:pPr>
              <a:t>34</a:t>
            </a:fld>
            <a:endParaRPr lang="en-US"/>
          </a:p>
        </p:txBody>
      </p:sp>
    </p:spTree>
    <p:extLst>
      <p:ext uri="{BB962C8B-B14F-4D97-AF65-F5344CB8AC3E}">
        <p14:creationId xmlns:p14="http://schemas.microsoft.com/office/powerpoint/2010/main" val="1804563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altLang="en-US" b="1"/>
              <a:t>Submission Requirements (2)</a:t>
            </a:r>
          </a:p>
        </p:txBody>
      </p:sp>
      <p:sp>
        <p:nvSpPr>
          <p:cNvPr id="3" name="Content Placeholder 2"/>
          <p:cNvSpPr>
            <a:spLocks noGrp="1"/>
          </p:cNvSpPr>
          <p:nvPr>
            <p:ph idx="1"/>
          </p:nvPr>
        </p:nvSpPr>
        <p:spPr/>
        <p:txBody>
          <a:bodyPr rtlCol="0">
            <a:noAutofit/>
          </a:bodyPr>
          <a:lstStyle/>
          <a:p>
            <a:pPr eaLnBrk="1" fontAlgn="auto" hangingPunct="1">
              <a:spcBef>
                <a:spcPts val="0"/>
              </a:spcBef>
              <a:defRPr/>
            </a:pPr>
            <a:r>
              <a:rPr lang="en-US" sz="2800" dirty="0"/>
              <a:t>Separately attach supporting evidence, including a timeline (Word, PDF, or Excel) and budget (Excel format).</a:t>
            </a:r>
          </a:p>
          <a:p>
            <a:pPr eaLnBrk="1" fontAlgn="auto" hangingPunct="1">
              <a:spcBef>
                <a:spcPts val="0"/>
              </a:spcBef>
              <a:defRPr/>
            </a:pPr>
            <a:r>
              <a:rPr lang="en-US" sz="2800" dirty="0"/>
              <a:t>Provide the appropriate digital signature.</a:t>
            </a:r>
            <a:endParaRPr lang="en-US" sz="2800" dirty="0">
              <a:cs typeface="Arial"/>
            </a:endParaRPr>
          </a:p>
          <a:p>
            <a:pPr eaLnBrk="1" fontAlgn="auto" hangingPunct="1">
              <a:spcBef>
                <a:spcPts val="0"/>
              </a:spcBef>
              <a:defRPr/>
            </a:pPr>
            <a:r>
              <a:rPr lang="en-US" sz="2800" dirty="0"/>
              <a:t>Submit the application by </a:t>
            </a:r>
            <a:r>
              <a:rPr lang="en-US" sz="2800" b="1" dirty="0"/>
              <a:t>Monday, December 1, 2025, 4 p.m.</a:t>
            </a:r>
            <a:endParaRPr lang="en-US" sz="2800" b="1" dirty="0">
              <a:cs typeface="Arial"/>
            </a:endParaRPr>
          </a:p>
          <a:p>
            <a:pPr eaLnBrk="1" fontAlgn="auto" hangingPunct="1">
              <a:spcBef>
                <a:spcPts val="0"/>
              </a:spcBef>
              <a:defRPr/>
            </a:pPr>
            <a:r>
              <a:rPr lang="en-US" sz="2800" dirty="0"/>
              <a:t>Refer to the scoring rubric in the California Serves Grant Program RFA to understand how responses for each application will be evaluated by the reading panel.</a:t>
            </a:r>
            <a:endParaRPr lang="en-US" sz="2800" dirty="0">
              <a:cs typeface="Arial"/>
            </a:endParaRPr>
          </a:p>
        </p:txBody>
      </p:sp>
      <p:sp>
        <p:nvSpPr>
          <p:cNvPr id="5" name="Slide Number Placeholder 4"/>
          <p:cNvSpPr>
            <a:spLocks noGrp="1"/>
          </p:cNvSpPr>
          <p:nvPr>
            <p:ph type="sldNum" sz="quarter" idx="12"/>
          </p:nvPr>
        </p:nvSpPr>
        <p:spPr/>
        <p:txBody>
          <a:bodyPr/>
          <a:lstStyle/>
          <a:p>
            <a:pPr>
              <a:defRPr/>
            </a:pPr>
            <a:fld id="{9F6E4D5F-D5CF-43F1-B473-BADAC47C5D6B}" type="slidenum">
              <a:rPr lang="en-US"/>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altLang="en-US" b="1"/>
              <a:t>Saving Responses</a:t>
            </a:r>
          </a:p>
        </p:txBody>
      </p:sp>
      <p:sp>
        <p:nvSpPr>
          <p:cNvPr id="39939" name="Content Placeholder 2"/>
          <p:cNvSpPr>
            <a:spLocks noGrp="1"/>
          </p:cNvSpPr>
          <p:nvPr>
            <p:ph idx="1"/>
          </p:nvPr>
        </p:nvSpPr>
        <p:spPr/>
        <p:txBody>
          <a:bodyPr/>
          <a:lstStyle/>
          <a:p>
            <a:pPr marL="336550" indent="-336550" eaLnBrk="1" hangingPunct="1">
              <a:lnSpc>
                <a:spcPct val="100000"/>
              </a:lnSpc>
              <a:spcBef>
                <a:spcPct val="0"/>
              </a:spcBef>
              <a:defRPr/>
            </a:pPr>
            <a:r>
              <a:rPr lang="en-US" altLang="en-US" dirty="0"/>
              <a:t>Select the </a:t>
            </a:r>
            <a:r>
              <a:rPr lang="en-US" altLang="en-US" b="1" dirty="0"/>
              <a:t>Save Responses</a:t>
            </a:r>
            <a:r>
              <a:rPr lang="en-US" altLang="en-US" dirty="0"/>
              <a:t> button on the first page of the online application if you do not intend to complete the application in one session.</a:t>
            </a:r>
          </a:p>
          <a:p>
            <a:pPr marL="336550" indent="-336550" eaLnBrk="1" hangingPunct="1">
              <a:lnSpc>
                <a:spcPct val="100000"/>
              </a:lnSpc>
              <a:spcBef>
                <a:spcPct val="0"/>
              </a:spcBef>
              <a:defRPr/>
            </a:pPr>
            <a:r>
              <a:rPr lang="en-US" altLang="en-US" dirty="0"/>
              <a:t>Ensure the email address you provide is accurate.</a:t>
            </a:r>
          </a:p>
          <a:p>
            <a:pPr marL="336550" indent="-336550" eaLnBrk="1" hangingPunct="1">
              <a:lnSpc>
                <a:spcPct val="100000"/>
              </a:lnSpc>
              <a:spcBef>
                <a:spcPct val="0"/>
              </a:spcBef>
              <a:defRPr/>
            </a:pPr>
            <a:r>
              <a:rPr lang="en-US" altLang="en-US" dirty="0"/>
              <a:t>Copy the </a:t>
            </a:r>
            <a:r>
              <a:rPr lang="en-US" altLang="en-US" b="1" dirty="0"/>
              <a:t>unique </a:t>
            </a:r>
            <a:r>
              <a:rPr lang="en-US" altLang="en-US" dirty="0"/>
              <a:t>URL (web address) for entrance back into the application.</a:t>
            </a:r>
          </a:p>
        </p:txBody>
      </p:sp>
      <p:sp>
        <p:nvSpPr>
          <p:cNvPr id="5" name="Slide Number Placeholder 4"/>
          <p:cNvSpPr>
            <a:spLocks noGrp="1"/>
          </p:cNvSpPr>
          <p:nvPr>
            <p:ph type="sldNum" sz="quarter" idx="12"/>
          </p:nvPr>
        </p:nvSpPr>
        <p:spPr/>
        <p:txBody>
          <a:bodyPr/>
          <a:lstStyle/>
          <a:p>
            <a:pPr>
              <a:defRPr/>
            </a:pPr>
            <a:fld id="{0BA02348-98B8-4D7A-90F9-633040F52EBB}" type="slidenum">
              <a:rPr lang="en-US"/>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altLang="en-US" b="1" dirty="0"/>
              <a:t>Application Maximum Point Values</a:t>
            </a:r>
          </a:p>
        </p:txBody>
      </p:sp>
      <p:sp>
        <p:nvSpPr>
          <p:cNvPr id="5" name="Slide Number Placeholder 4"/>
          <p:cNvSpPr>
            <a:spLocks noGrp="1"/>
          </p:cNvSpPr>
          <p:nvPr>
            <p:ph type="sldNum" sz="quarter" idx="12"/>
          </p:nvPr>
        </p:nvSpPr>
        <p:spPr/>
        <p:txBody>
          <a:bodyPr/>
          <a:lstStyle/>
          <a:p>
            <a:pPr>
              <a:defRPr/>
            </a:pPr>
            <a:fld id="{090A649F-C7D9-4191-8373-F3501F5B770F}" type="slidenum">
              <a:rPr lang="en-US"/>
              <a:pPr>
                <a:defRPr/>
              </a:pPr>
              <a:t>37</a:t>
            </a:fld>
            <a:endParaRPr lang="en-US"/>
          </a:p>
        </p:txBody>
      </p:sp>
      <p:graphicFrame>
        <p:nvGraphicFramePr>
          <p:cNvPr id="6" name="Content Placeholder 3" descr="Grant application sections and point values for each section.">
            <a:extLst>
              <a:ext uri="{FF2B5EF4-FFF2-40B4-BE49-F238E27FC236}">
                <a16:creationId xmlns:a16="http://schemas.microsoft.com/office/drawing/2014/main" id="{4B40A564-48A7-0610-C736-EF176241EBB0}"/>
              </a:ext>
            </a:extLst>
          </p:cNvPr>
          <p:cNvGraphicFramePr>
            <a:graphicFrameLocks noGrp="1"/>
          </p:cNvGraphicFramePr>
          <p:nvPr>
            <p:ph idx="1"/>
            <p:extLst>
              <p:ext uri="{D42A27DB-BD31-4B8C-83A1-F6EECF244321}">
                <p14:modId xmlns:p14="http://schemas.microsoft.com/office/powerpoint/2010/main" val="4174258213"/>
              </p:ext>
            </p:extLst>
          </p:nvPr>
        </p:nvGraphicFramePr>
        <p:xfrm>
          <a:off x="1030288" y="1344613"/>
          <a:ext cx="10323512" cy="3657600"/>
        </p:xfrm>
        <a:graphic>
          <a:graphicData uri="http://schemas.openxmlformats.org/drawingml/2006/table">
            <a:tbl>
              <a:tblPr firstRow="1" bandRow="1">
                <a:tableStyleId>{21E4AEA4-8DFA-4A89-87EB-49C32662AFE0}</a:tableStyleId>
              </a:tblPr>
              <a:tblGrid>
                <a:gridCol w="7617766">
                  <a:extLst>
                    <a:ext uri="{9D8B030D-6E8A-4147-A177-3AD203B41FA5}">
                      <a16:colId xmlns:a16="http://schemas.microsoft.com/office/drawing/2014/main" val="2260993093"/>
                    </a:ext>
                  </a:extLst>
                </a:gridCol>
                <a:gridCol w="2705746">
                  <a:extLst>
                    <a:ext uri="{9D8B030D-6E8A-4147-A177-3AD203B41FA5}">
                      <a16:colId xmlns:a16="http://schemas.microsoft.com/office/drawing/2014/main" val="4200569673"/>
                    </a:ext>
                  </a:extLst>
                </a:gridCol>
              </a:tblGrid>
              <a:tr h="370840">
                <a:tc>
                  <a:txBody>
                    <a:bodyPr/>
                    <a:lstStyle/>
                    <a:p>
                      <a:pPr>
                        <a:lnSpc>
                          <a:spcPct val="100000"/>
                        </a:lnSpc>
                        <a:spcBef>
                          <a:spcPts val="0"/>
                        </a:spcBef>
                        <a:spcAft>
                          <a:spcPts val="0"/>
                        </a:spcAft>
                      </a:pPr>
                      <a:r>
                        <a:rPr lang="en-US" sz="2400">
                          <a:solidFill>
                            <a:schemeClr val="tx1"/>
                          </a:solidFill>
                        </a:rPr>
                        <a:t>Section</a:t>
                      </a:r>
                      <a:endParaRPr lang="en-US" sz="2400">
                        <a:solidFill>
                          <a:schemeClr val="tx1"/>
                        </a:solidFill>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0"/>
                        </a:spcAft>
                      </a:pPr>
                      <a:r>
                        <a:rPr lang="en-US" sz="2400">
                          <a:solidFill>
                            <a:schemeClr val="tx1"/>
                          </a:solidFill>
                        </a:rPr>
                        <a:t>Point Value</a:t>
                      </a:r>
                      <a:endParaRPr lang="en-US" sz="24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56659535"/>
                  </a:ext>
                </a:extLst>
              </a:tr>
              <a:tr h="370840">
                <a:tc>
                  <a:txBody>
                    <a:bodyPr/>
                    <a:lstStyle/>
                    <a:p>
                      <a:pPr>
                        <a:lnSpc>
                          <a:spcPct val="100000"/>
                        </a:lnSpc>
                        <a:spcBef>
                          <a:spcPts val="0"/>
                        </a:spcBef>
                        <a:spcAft>
                          <a:spcPts val="0"/>
                        </a:spcAft>
                      </a:pPr>
                      <a:r>
                        <a:rPr lang="en-US" sz="2400" dirty="0"/>
                        <a:t>A: Executive Summary</a:t>
                      </a:r>
                      <a:endParaRPr lang="en-US" sz="2400" dirty="0">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0"/>
                        </a:spcAft>
                      </a:pPr>
                      <a:r>
                        <a:rPr lang="en-US" sz="2400"/>
                        <a:t>4 points</a:t>
                      </a:r>
                      <a:endParaRPr lang="en-US"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3360429"/>
                  </a:ext>
                </a:extLst>
              </a:tr>
              <a:tr h="370840">
                <a:tc>
                  <a:txBody>
                    <a:bodyPr/>
                    <a:lstStyle/>
                    <a:p>
                      <a:pPr>
                        <a:lnSpc>
                          <a:spcPct val="100000"/>
                        </a:lnSpc>
                        <a:spcBef>
                          <a:spcPts val="0"/>
                        </a:spcBef>
                        <a:spcAft>
                          <a:spcPts val="0"/>
                        </a:spcAft>
                      </a:pPr>
                      <a:r>
                        <a:rPr lang="en-US" sz="2400"/>
                        <a:t>B: Theory of Action</a:t>
                      </a:r>
                      <a:endParaRPr lang="en-US" sz="2400">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0"/>
                        </a:spcAft>
                      </a:pPr>
                      <a:r>
                        <a:rPr lang="en-US" sz="2400"/>
                        <a:t>12 points</a:t>
                      </a:r>
                      <a:endParaRPr lang="en-US"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21904673"/>
                  </a:ext>
                </a:extLst>
              </a:tr>
              <a:tr h="370840">
                <a:tc>
                  <a:txBody>
                    <a:bodyPr/>
                    <a:lstStyle/>
                    <a:p>
                      <a:pPr>
                        <a:lnSpc>
                          <a:spcPct val="100000"/>
                        </a:lnSpc>
                        <a:spcBef>
                          <a:spcPts val="0"/>
                        </a:spcBef>
                        <a:spcAft>
                          <a:spcPts val="0"/>
                        </a:spcAft>
                      </a:pPr>
                      <a:r>
                        <a:rPr lang="en-US" sz="2400"/>
                        <a:t>C: Demonstrated Need</a:t>
                      </a:r>
                      <a:endParaRPr lang="en-US" sz="2400">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0"/>
                        </a:spcAft>
                      </a:pPr>
                      <a:r>
                        <a:rPr lang="en-US" sz="2400"/>
                        <a:t>12 points</a:t>
                      </a:r>
                    </a:p>
                  </a:txBody>
                  <a:tcPr/>
                </a:tc>
                <a:extLst>
                  <a:ext uri="{0D108BD9-81ED-4DB2-BD59-A6C34878D82A}">
                    <a16:rowId xmlns:a16="http://schemas.microsoft.com/office/drawing/2014/main" val="1127575016"/>
                  </a:ext>
                </a:extLst>
              </a:tr>
              <a:tr h="370840">
                <a:tc>
                  <a:txBody>
                    <a:bodyPr/>
                    <a:lstStyle/>
                    <a:p>
                      <a:pPr>
                        <a:lnSpc>
                          <a:spcPct val="100000"/>
                        </a:lnSpc>
                        <a:spcBef>
                          <a:spcPts val="0"/>
                        </a:spcBef>
                        <a:spcAft>
                          <a:spcPts val="0"/>
                        </a:spcAft>
                      </a:pPr>
                      <a:r>
                        <a:rPr lang="en-US" sz="2400" dirty="0">
                          <a:latin typeface="Arial" panose="020B0604020202020204" pitchFamily="34" charset="0"/>
                          <a:cs typeface="Arial" panose="020B0604020202020204" pitchFamily="34" charset="0"/>
                        </a:rPr>
                        <a:t>D: Proposed Activities</a:t>
                      </a:r>
                    </a:p>
                  </a:txBody>
                  <a:tcPr/>
                </a:tc>
                <a:tc>
                  <a:txBody>
                    <a:bodyPr/>
                    <a:lstStyle/>
                    <a:p>
                      <a:pPr>
                        <a:lnSpc>
                          <a:spcPct val="100000"/>
                        </a:lnSpc>
                        <a:spcBef>
                          <a:spcPts val="0"/>
                        </a:spcBef>
                        <a:spcAft>
                          <a:spcPts val="0"/>
                        </a:spcAft>
                      </a:pPr>
                      <a:r>
                        <a:rPr lang="en-US" sz="2400"/>
                        <a:t>16 points</a:t>
                      </a:r>
                    </a:p>
                  </a:txBody>
                  <a:tcPr/>
                </a:tc>
                <a:extLst>
                  <a:ext uri="{0D108BD9-81ED-4DB2-BD59-A6C34878D82A}">
                    <a16:rowId xmlns:a16="http://schemas.microsoft.com/office/drawing/2014/main" val="2540687400"/>
                  </a:ext>
                </a:extLst>
              </a:tr>
              <a:tr h="370840">
                <a:tc>
                  <a:txBody>
                    <a:bodyPr/>
                    <a:lstStyle/>
                    <a:p>
                      <a:pPr>
                        <a:lnSpc>
                          <a:spcPct val="100000"/>
                        </a:lnSpc>
                        <a:spcBef>
                          <a:spcPts val="0"/>
                        </a:spcBef>
                        <a:spcAft>
                          <a:spcPts val="0"/>
                        </a:spcAft>
                      </a:pPr>
                      <a:r>
                        <a:rPr lang="en-US" sz="2400">
                          <a:latin typeface="Arial" panose="020B0604020202020204" pitchFamily="34" charset="0"/>
                          <a:cs typeface="Arial" panose="020B0604020202020204" pitchFamily="34" charset="0"/>
                        </a:rPr>
                        <a:t>E: Proposed Metrics</a:t>
                      </a:r>
                    </a:p>
                  </a:txBody>
                  <a:tcPr/>
                </a:tc>
                <a:tc>
                  <a:txBody>
                    <a:bodyPr/>
                    <a:lstStyle/>
                    <a:p>
                      <a:pPr>
                        <a:lnSpc>
                          <a:spcPct val="100000"/>
                        </a:lnSpc>
                        <a:spcBef>
                          <a:spcPts val="0"/>
                        </a:spcBef>
                        <a:spcAft>
                          <a:spcPts val="0"/>
                        </a:spcAft>
                      </a:pPr>
                      <a:r>
                        <a:rPr lang="en-US" sz="2400"/>
                        <a:t>16 points</a:t>
                      </a:r>
                    </a:p>
                  </a:txBody>
                  <a:tcPr/>
                </a:tc>
                <a:extLst>
                  <a:ext uri="{0D108BD9-81ED-4DB2-BD59-A6C34878D82A}">
                    <a16:rowId xmlns:a16="http://schemas.microsoft.com/office/drawing/2014/main" val="1506219883"/>
                  </a:ext>
                </a:extLst>
              </a:tr>
              <a:tr h="370840">
                <a:tc>
                  <a:txBody>
                    <a:bodyPr/>
                    <a:lstStyle/>
                    <a:p>
                      <a:pPr>
                        <a:lnSpc>
                          <a:spcPct val="100000"/>
                        </a:lnSpc>
                        <a:spcBef>
                          <a:spcPts val="0"/>
                        </a:spcBef>
                        <a:spcAft>
                          <a:spcPts val="0"/>
                        </a:spcAft>
                      </a:pPr>
                      <a:r>
                        <a:rPr lang="en-US" sz="2400">
                          <a:latin typeface="Arial" panose="020B0604020202020204" pitchFamily="34" charset="0"/>
                          <a:cs typeface="Arial" panose="020B0604020202020204" pitchFamily="34" charset="0"/>
                        </a:rPr>
                        <a:t>Attachment: Timeline</a:t>
                      </a:r>
                    </a:p>
                  </a:txBody>
                  <a:tcPr/>
                </a:tc>
                <a:tc>
                  <a:txBody>
                    <a:bodyPr/>
                    <a:lstStyle/>
                    <a:p>
                      <a:pPr>
                        <a:lnSpc>
                          <a:spcPct val="100000"/>
                        </a:lnSpc>
                        <a:spcBef>
                          <a:spcPts val="0"/>
                        </a:spcBef>
                        <a:spcAft>
                          <a:spcPts val="0"/>
                        </a:spcAft>
                      </a:pPr>
                      <a:r>
                        <a:rPr lang="en-US" sz="2400"/>
                        <a:t>8 points</a:t>
                      </a:r>
                    </a:p>
                  </a:txBody>
                  <a:tcPr/>
                </a:tc>
                <a:extLst>
                  <a:ext uri="{0D108BD9-81ED-4DB2-BD59-A6C34878D82A}">
                    <a16:rowId xmlns:a16="http://schemas.microsoft.com/office/drawing/2014/main" val="1194410238"/>
                  </a:ext>
                </a:extLst>
              </a:tr>
              <a:tr h="370840">
                <a:tc>
                  <a:txBody>
                    <a:bodyPr/>
                    <a:lstStyle/>
                    <a:p>
                      <a:pPr>
                        <a:lnSpc>
                          <a:spcPct val="100000"/>
                        </a:lnSpc>
                        <a:spcBef>
                          <a:spcPts val="0"/>
                        </a:spcBef>
                        <a:spcAft>
                          <a:spcPts val="0"/>
                        </a:spcAft>
                      </a:pPr>
                      <a:r>
                        <a:rPr lang="en-US" sz="2400">
                          <a:latin typeface="Arial" panose="020B0604020202020204" pitchFamily="34" charset="0"/>
                          <a:cs typeface="Arial" panose="020B0604020202020204" pitchFamily="34" charset="0"/>
                        </a:rPr>
                        <a:t>Attachment: Proposed Budget and Budget Narrative</a:t>
                      </a:r>
                    </a:p>
                  </a:txBody>
                  <a:tcPr/>
                </a:tc>
                <a:tc>
                  <a:txBody>
                    <a:bodyPr/>
                    <a:lstStyle/>
                    <a:p>
                      <a:pPr>
                        <a:lnSpc>
                          <a:spcPct val="100000"/>
                        </a:lnSpc>
                        <a:spcBef>
                          <a:spcPts val="0"/>
                        </a:spcBef>
                        <a:spcAft>
                          <a:spcPts val="0"/>
                        </a:spcAft>
                      </a:pPr>
                      <a:r>
                        <a:rPr lang="en-US" sz="2400" dirty="0"/>
                        <a:t>12 points</a:t>
                      </a:r>
                    </a:p>
                  </a:txBody>
                  <a:tcPr/>
                </a:tc>
                <a:extLst>
                  <a:ext uri="{0D108BD9-81ED-4DB2-BD59-A6C34878D82A}">
                    <a16:rowId xmlns:a16="http://schemas.microsoft.com/office/drawing/2014/main" val="2709289882"/>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ltLang="en-US" b="1"/>
              <a:t>Overview of the Application Narrative</a:t>
            </a:r>
          </a:p>
        </p:txBody>
      </p:sp>
      <p:sp>
        <p:nvSpPr>
          <p:cNvPr id="3" name="Content Placeholder 2"/>
          <p:cNvSpPr>
            <a:spLocks noGrp="1"/>
          </p:cNvSpPr>
          <p:nvPr>
            <p:ph idx="1"/>
          </p:nvPr>
        </p:nvSpPr>
        <p:spPr/>
        <p:txBody>
          <a:bodyPr rtlCol="0">
            <a:noAutofit/>
          </a:bodyPr>
          <a:lstStyle/>
          <a:p>
            <a:pPr marL="336550" indent="-336550" eaLnBrk="1" fontAlgn="t" hangingPunct="1">
              <a:lnSpc>
                <a:spcPct val="100000"/>
              </a:lnSpc>
              <a:spcBef>
                <a:spcPts val="0"/>
              </a:spcBef>
              <a:defRPr/>
            </a:pPr>
            <a:r>
              <a:rPr lang="en-US" dirty="0"/>
              <a:t>The application narrative for the California Serves Grant Program contains the following sections:</a:t>
            </a:r>
          </a:p>
          <a:p>
            <a:pPr marL="971550" lvl="1" indent="-514350" eaLnBrk="1" fontAlgn="t" hangingPunct="1">
              <a:spcBef>
                <a:spcPts val="0"/>
              </a:spcBef>
              <a:buFont typeface="+mj-lt"/>
              <a:buAutoNum type="alphaUcPeriod"/>
              <a:defRPr/>
            </a:pPr>
            <a:r>
              <a:rPr lang="en-US" dirty="0"/>
              <a:t>Executive Summary</a:t>
            </a:r>
            <a:endParaRPr lang="en-US" dirty="0">
              <a:cs typeface="Arial"/>
            </a:endParaRPr>
          </a:p>
          <a:p>
            <a:pPr marL="971550" lvl="1" indent="-514350" eaLnBrk="1" fontAlgn="t" hangingPunct="1">
              <a:spcBef>
                <a:spcPts val="0"/>
              </a:spcBef>
              <a:buFont typeface="+mj-lt"/>
              <a:buAutoNum type="alphaUcPeriod"/>
              <a:defRPr/>
            </a:pPr>
            <a:r>
              <a:rPr lang="en-US" dirty="0"/>
              <a:t>Theory of Action</a:t>
            </a:r>
            <a:endParaRPr lang="en-US" dirty="0">
              <a:cs typeface="Arial" panose="020B0604020202020204"/>
            </a:endParaRPr>
          </a:p>
          <a:p>
            <a:pPr marL="971550" lvl="1" indent="-514350" eaLnBrk="1" fontAlgn="t" hangingPunct="1">
              <a:spcBef>
                <a:spcPts val="0"/>
              </a:spcBef>
              <a:buFont typeface="+mj-lt"/>
              <a:buAutoNum type="alphaUcPeriod"/>
              <a:defRPr/>
            </a:pPr>
            <a:r>
              <a:rPr lang="en-US" dirty="0"/>
              <a:t>Demonstrated Need</a:t>
            </a:r>
            <a:endParaRPr lang="en-US" dirty="0">
              <a:cs typeface="Arial"/>
            </a:endParaRPr>
          </a:p>
          <a:p>
            <a:pPr marL="971550" lvl="1" indent="-514350" eaLnBrk="1" fontAlgn="t" hangingPunct="1">
              <a:spcBef>
                <a:spcPts val="0"/>
              </a:spcBef>
              <a:buFont typeface="+mj-lt"/>
              <a:buAutoNum type="alphaUcPeriod"/>
              <a:defRPr/>
            </a:pPr>
            <a:r>
              <a:rPr lang="en-US" dirty="0"/>
              <a:t>Proposed Activities</a:t>
            </a:r>
            <a:endParaRPr lang="en-US" dirty="0">
              <a:cs typeface="Arial" panose="020B0604020202020204"/>
            </a:endParaRPr>
          </a:p>
          <a:p>
            <a:pPr marL="971550" lvl="1" indent="-514350" eaLnBrk="1" fontAlgn="t" hangingPunct="1">
              <a:spcBef>
                <a:spcPts val="0"/>
              </a:spcBef>
              <a:buFont typeface="+mj-lt"/>
              <a:buAutoNum type="alphaUcPeriod"/>
              <a:defRPr/>
            </a:pPr>
            <a:r>
              <a:rPr lang="en-US" dirty="0">
                <a:ea typeface="+mn-lt"/>
                <a:cs typeface="+mn-lt"/>
              </a:rPr>
              <a:t>Proposed Metrics</a:t>
            </a:r>
            <a:endParaRPr lang="en-US" dirty="0">
              <a:cs typeface="Arial" panose="020B0604020202020204"/>
            </a:endParaRPr>
          </a:p>
        </p:txBody>
      </p:sp>
      <p:sp>
        <p:nvSpPr>
          <p:cNvPr id="5" name="Slide Number Placeholder 4"/>
          <p:cNvSpPr>
            <a:spLocks noGrp="1"/>
          </p:cNvSpPr>
          <p:nvPr>
            <p:ph type="sldNum" sz="quarter" idx="12"/>
          </p:nvPr>
        </p:nvSpPr>
        <p:spPr/>
        <p:txBody>
          <a:bodyPr/>
          <a:lstStyle/>
          <a:p>
            <a:pPr>
              <a:defRPr/>
            </a:pPr>
            <a:fld id="{07A190E8-83D9-4B5E-A73A-935937F1ADA8}" type="slidenum">
              <a:rPr lang="en-US"/>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Executive Summary (1)</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u="none" strike="noStrike" dirty="0">
                <a:effectLst/>
                <a:latin typeface="Arial" panose="020B0604020202020204" pitchFamily="34" charset="0"/>
                <a:ea typeface="Cambria" panose="02040503050406030204" pitchFamily="18" charset="0"/>
              </a:rPr>
              <a:t>Provide an executive summary statement, containing the following:</a:t>
            </a:r>
          </a:p>
          <a:p>
            <a:pPr lvl="1">
              <a:spcBef>
                <a:spcPts val="0"/>
              </a:spcBef>
            </a:pPr>
            <a:r>
              <a:rPr lang="en-US" dirty="0">
                <a:effectLst/>
                <a:latin typeface="Arial" panose="020B0604020202020204" pitchFamily="34" charset="0"/>
                <a:ea typeface="Arial" panose="020B0604020202020204" pitchFamily="34" charset="0"/>
              </a:rPr>
              <a:t>The current status of the SSCE in the applicant LEA</a:t>
            </a:r>
          </a:p>
          <a:p>
            <a:pPr lvl="1">
              <a:spcBef>
                <a:spcPts val="0"/>
              </a:spcBef>
            </a:pPr>
            <a:r>
              <a:rPr lang="en-US" dirty="0">
                <a:effectLst/>
                <a:latin typeface="Arial" panose="020B0604020202020204" pitchFamily="34" charset="0"/>
                <a:ea typeface="Arial" panose="020B0604020202020204" pitchFamily="34" charset="0"/>
              </a:rPr>
              <a:t>A summary of the theory of action (applicants will expand on this in the next section) which addresses how the LEA will promote </a:t>
            </a:r>
            <a:r>
              <a:rPr lang="en-US" dirty="0">
                <a:effectLst/>
                <a:latin typeface="Arial" panose="020B0604020202020204" pitchFamily="34" charset="0"/>
                <a:ea typeface="Times New Roman" panose="02020603050405020304" pitchFamily="18" charset="0"/>
              </a:rPr>
              <a:t>access to effective service-learning for students in grade twelve, with the goal of expanding access for high school graduates in obtaining a </a:t>
            </a:r>
            <a:r>
              <a:rPr lang="en-US" dirty="0">
                <a:effectLst/>
                <a:latin typeface="Arial" panose="020B0604020202020204" pitchFamily="34" charset="0"/>
                <a:ea typeface="Arial" panose="020B0604020202020204" pitchFamily="34" charset="0"/>
              </a:rPr>
              <a:t>SSCE</a:t>
            </a:r>
            <a:r>
              <a:rPr lang="en-US" dirty="0">
                <a:effectLst/>
                <a:latin typeface="Arial" panose="020B0604020202020204" pitchFamily="34" charset="0"/>
                <a:ea typeface="Times New Roman" panose="02020603050405020304" pitchFamily="18" charset="0"/>
              </a:rPr>
              <a:t> through service-learning</a:t>
            </a:r>
            <a:endParaRPr lang="en-US" dirty="0">
              <a:ea typeface="Times New Roman" panose="02020603050405020304" pitchFamily="18"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39</a:t>
            </a:fld>
            <a:endParaRPr lang="en-US"/>
          </a:p>
        </p:txBody>
      </p:sp>
    </p:spTree>
    <p:extLst>
      <p:ext uri="{BB962C8B-B14F-4D97-AF65-F5344CB8AC3E}">
        <p14:creationId xmlns:p14="http://schemas.microsoft.com/office/powerpoint/2010/main" val="145765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743D2-9BAB-063B-9874-AA9ECCBAF7A0}"/>
              </a:ext>
            </a:extLst>
          </p:cNvPr>
          <p:cNvSpPr>
            <a:spLocks noGrp="1"/>
          </p:cNvSpPr>
          <p:nvPr>
            <p:ph type="title"/>
          </p:nvPr>
        </p:nvSpPr>
        <p:spPr/>
        <p:txBody>
          <a:bodyPr/>
          <a:lstStyle/>
          <a:p>
            <a:r>
              <a:rPr lang="en-US" altLang="en-US" dirty="0"/>
              <a:t>Applicant Eligibility (1)</a:t>
            </a:r>
            <a:endParaRPr lang="en-US" dirty="0"/>
          </a:p>
        </p:txBody>
      </p:sp>
      <p:sp>
        <p:nvSpPr>
          <p:cNvPr id="3" name="Content Placeholder 2">
            <a:extLst>
              <a:ext uri="{FF2B5EF4-FFF2-40B4-BE49-F238E27FC236}">
                <a16:creationId xmlns:a16="http://schemas.microsoft.com/office/drawing/2014/main" id="{06F1E33F-9949-3D5F-4F2F-A7E683094E42}"/>
              </a:ext>
            </a:extLst>
          </p:cNvPr>
          <p:cNvSpPr>
            <a:spLocks noGrp="1"/>
          </p:cNvSpPr>
          <p:nvPr>
            <p:ph idx="1"/>
          </p:nvPr>
        </p:nvSpPr>
        <p:spPr/>
        <p:txBody>
          <a:bodyPr/>
          <a:lstStyle/>
          <a:p>
            <a:r>
              <a:rPr lang="en-US" sz="2400" dirty="0"/>
              <a:t>Per </a:t>
            </a:r>
            <a:r>
              <a:rPr lang="en-US" sz="2400" i="1" dirty="0"/>
              <a:t>EC </a:t>
            </a:r>
            <a:r>
              <a:rPr lang="en-US" sz="2400" dirty="0"/>
              <a:t>Section 51475(a), applicant eligibility is limited to local educational agencies (LEAs), defined as a school district, county office of education (COE), or direct funded charter school, within the State of California that serves students in grade twelve.</a:t>
            </a:r>
          </a:p>
          <a:p>
            <a:r>
              <a:rPr lang="en-US" sz="2400" dirty="0"/>
              <a:t>Individuals, community agencies, nonprofit organizations, private schools, individual public schools, state special schools, locally-funded charter schools, and LEAs that previously received a California Serves grant and are participating in a grant cycle are not eligible to apply for this grant.</a:t>
            </a:r>
          </a:p>
          <a:p>
            <a:r>
              <a:rPr lang="en-US" sz="2400" dirty="0"/>
              <a:t>Charter School Database: </a:t>
            </a:r>
            <a:r>
              <a:rPr lang="en-US" sz="2400" dirty="0">
                <a:hlinkClick r:id="rId2" tooltip="CDE Charter School Database web page"/>
              </a:rPr>
              <a:t>https://www.cde.ca.gov/ds/si/cs/ap/lists.asp</a:t>
            </a:r>
            <a:r>
              <a:rPr lang="en-US" sz="2400" dirty="0"/>
              <a:t> </a:t>
            </a:r>
          </a:p>
        </p:txBody>
      </p:sp>
      <p:sp>
        <p:nvSpPr>
          <p:cNvPr id="4" name="Slide Number Placeholder 3">
            <a:extLst>
              <a:ext uri="{FF2B5EF4-FFF2-40B4-BE49-F238E27FC236}">
                <a16:creationId xmlns:a16="http://schemas.microsoft.com/office/drawing/2014/main" id="{5C88B8D2-873A-DDB6-F6EE-DC697B6103B0}"/>
              </a:ext>
            </a:extLst>
          </p:cNvPr>
          <p:cNvSpPr>
            <a:spLocks noGrp="1"/>
          </p:cNvSpPr>
          <p:nvPr>
            <p:ph type="sldNum" sz="quarter" idx="12"/>
          </p:nvPr>
        </p:nvSpPr>
        <p:spPr/>
        <p:txBody>
          <a:bodyPr/>
          <a:lstStyle/>
          <a:p>
            <a:pPr>
              <a:defRPr/>
            </a:pPr>
            <a:fld id="{4377837C-3A74-4D9C-B454-2AF0D956BB88}" type="slidenum">
              <a:rPr lang="en-US" smtClean="0"/>
              <a:pPr>
                <a:defRPr/>
              </a:pPr>
              <a:t>4</a:t>
            </a:fld>
            <a:endParaRPr lang="en-US"/>
          </a:p>
        </p:txBody>
      </p:sp>
    </p:spTree>
    <p:extLst>
      <p:ext uri="{BB962C8B-B14F-4D97-AF65-F5344CB8AC3E}">
        <p14:creationId xmlns:p14="http://schemas.microsoft.com/office/powerpoint/2010/main" val="1923644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Executive Summary (2)</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lvl="1">
              <a:spcBef>
                <a:spcPts val="0"/>
              </a:spcBef>
            </a:pPr>
            <a:r>
              <a:rPr lang="en-US" dirty="0">
                <a:effectLst/>
                <a:latin typeface="Arial" panose="020B0604020202020204" pitchFamily="34" charset="0"/>
                <a:ea typeface="Arial" panose="020B0604020202020204" pitchFamily="34" charset="0"/>
              </a:rPr>
              <a:t>An approximate number of educators and students to be affected by this work</a:t>
            </a:r>
          </a:p>
          <a:p>
            <a:pPr lvl="1">
              <a:spcBef>
                <a:spcPts val="0"/>
              </a:spcBef>
            </a:pPr>
            <a:r>
              <a:rPr lang="en-US" dirty="0">
                <a:effectLst/>
                <a:latin typeface="Arial" panose="020B0604020202020204" pitchFamily="34" charset="0"/>
                <a:ea typeface="Arial" panose="020B0604020202020204" pitchFamily="34" charset="0"/>
              </a:rPr>
              <a:t>How the LEA plans to use these funds to promote </a:t>
            </a:r>
            <a:r>
              <a:rPr lang="en-US" dirty="0">
                <a:effectLst/>
                <a:latin typeface="Arial" panose="020B0604020202020204" pitchFamily="34" charset="0"/>
                <a:ea typeface="Times New Roman" panose="02020603050405020304" pitchFamily="18" charset="0"/>
              </a:rPr>
              <a:t>access to effective service-learning for students in grade twelve, with the goal of expanding access for high school graduates in obtaining a </a:t>
            </a:r>
            <a:r>
              <a:rPr lang="en-US" dirty="0">
                <a:effectLst/>
                <a:latin typeface="Arial" panose="020B0604020202020204" pitchFamily="34" charset="0"/>
                <a:ea typeface="Arial" panose="020B0604020202020204" pitchFamily="34" charset="0"/>
              </a:rPr>
              <a:t>SSCE</a:t>
            </a:r>
            <a:r>
              <a:rPr lang="en-US" dirty="0">
                <a:effectLst/>
                <a:latin typeface="Arial" panose="020B0604020202020204" pitchFamily="34" charset="0"/>
                <a:ea typeface="Times New Roman" panose="02020603050405020304" pitchFamily="18" charset="0"/>
              </a:rPr>
              <a:t> through service-learning</a:t>
            </a:r>
            <a:endParaRPr lang="en-US" dirty="0">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40</a:t>
            </a:fld>
            <a:endParaRPr lang="en-US"/>
          </a:p>
        </p:txBody>
      </p:sp>
    </p:spTree>
    <p:extLst>
      <p:ext uri="{BB962C8B-B14F-4D97-AF65-F5344CB8AC3E}">
        <p14:creationId xmlns:p14="http://schemas.microsoft.com/office/powerpoint/2010/main" val="36969620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Theory of Action (1)</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a:xfrm>
            <a:off x="1029729" y="1345079"/>
            <a:ext cx="10501009" cy="4572000"/>
          </a:xfrm>
        </p:spPr>
        <p:txBody>
          <a:bodyPr/>
          <a:lstStyle/>
          <a:p>
            <a:pPr>
              <a:spcBef>
                <a:spcPts val="0"/>
              </a:spcBef>
            </a:pPr>
            <a:r>
              <a:rPr lang="en-US" sz="2400" dirty="0">
                <a:effectLst/>
                <a:latin typeface="Arial" panose="020B0604020202020204" pitchFamily="34" charset="0"/>
                <a:ea typeface="Arial" panose="020B0604020202020204" pitchFamily="34" charset="0"/>
              </a:rPr>
              <a:t>Articulate a theory of action which will support the goals of the grant. </a:t>
            </a:r>
          </a:p>
          <a:p>
            <a:pPr>
              <a:spcBef>
                <a:spcPts val="0"/>
              </a:spcBef>
            </a:pPr>
            <a:r>
              <a:rPr lang="en-US" sz="2400" dirty="0"/>
              <a:t>Theory of Action: </a:t>
            </a:r>
            <a:r>
              <a:rPr lang="en-US" sz="2400" dirty="0">
                <a:hlinkClick r:id="rId3" tooltip="Department of Education Theory of Action web page"/>
              </a:rPr>
              <a:t>https://www.ed.gov/teaching-and-administration/lead-and-manage-my-school/state-support-network/ssn-resources/section-1-articulate-the-theory-of-action-of-the-states-accountability-system</a:t>
            </a:r>
            <a:endParaRPr lang="en-US" sz="2400" dirty="0">
              <a:effectLst/>
              <a:latin typeface="Arial" panose="020B0604020202020204" pitchFamily="34" charset="0"/>
              <a:ea typeface="Arial" panose="020B0604020202020204" pitchFamily="34" charset="0"/>
            </a:endParaRPr>
          </a:p>
          <a:p>
            <a:pPr>
              <a:spcBef>
                <a:spcPts val="0"/>
              </a:spcBef>
            </a:pPr>
            <a:r>
              <a:rPr lang="en-US" sz="2400" dirty="0">
                <a:effectLst/>
                <a:latin typeface="Arial" panose="020B0604020202020204" pitchFamily="34" charset="0"/>
                <a:ea typeface="Arial" panose="020B0604020202020204" pitchFamily="34" charset="0"/>
              </a:rPr>
              <a:t>The U.S. Department of Education defines a theory of action as: </a:t>
            </a:r>
          </a:p>
          <a:p>
            <a:pPr marL="914400" marR="429895" indent="0">
              <a:spcBef>
                <a:spcPts val="0"/>
              </a:spcBef>
              <a:spcAft>
                <a:spcPts val="1200"/>
              </a:spcAft>
              <a:buNone/>
            </a:pPr>
            <a:r>
              <a:rPr lang="en-US" sz="2400" i="1" dirty="0">
                <a:latin typeface="Arial"/>
                <a:ea typeface="Arial" panose="020B0604020202020204" pitchFamily="34" charset="0"/>
                <a:cs typeface="Arial"/>
              </a:rPr>
              <a:t>"…</a:t>
            </a:r>
            <a:r>
              <a:rPr lang="en-US" sz="2400" i="1" dirty="0">
                <a:effectLst/>
                <a:latin typeface="Arial"/>
                <a:ea typeface="Arial" panose="020B0604020202020204" pitchFamily="34" charset="0"/>
                <a:cs typeface="Arial"/>
              </a:rPr>
              <a:t>Exactly how a policy is intended to change behavior and improve outcomes is described in a theory of action. A theory of action is a logical argument of how a policy is intended to work; specifically, it is the logical sequence of steps and policy mechanisms that collectively influence one another to result in the long-term objective of the policy in question. If the stated purpose of the policy is the why, the theory of action depicts the how</a:t>
            </a:r>
            <a:r>
              <a:rPr lang="en-US" sz="2400" i="1" dirty="0">
                <a:latin typeface="Arial"/>
                <a:ea typeface="Arial" panose="020B0604020202020204" pitchFamily="34" charset="0"/>
                <a:cs typeface="Arial"/>
              </a:rPr>
              <a:t>.</a:t>
            </a: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41</a:t>
            </a:fld>
            <a:endParaRPr lang="en-US" dirty="0"/>
          </a:p>
        </p:txBody>
      </p:sp>
    </p:spTree>
    <p:extLst>
      <p:ext uri="{BB962C8B-B14F-4D97-AF65-F5344CB8AC3E}">
        <p14:creationId xmlns:p14="http://schemas.microsoft.com/office/powerpoint/2010/main" val="6470695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Theory of Action (2)</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dirty="0">
                <a:solidFill>
                  <a:srgbClr val="000000"/>
                </a:solidFill>
                <a:effectLst/>
                <a:latin typeface="Arial" panose="020B0604020202020204" pitchFamily="34" charset="0"/>
                <a:ea typeface="Times New Roman" panose="02020603050405020304" pitchFamily="18" charset="0"/>
              </a:rPr>
              <a:t>Include the following in the response: </a:t>
            </a:r>
            <a:endParaRPr lang="en-US" dirty="0">
              <a:ea typeface="Times New Roman" panose="02020603050405020304" pitchFamily="18" charset="0"/>
            </a:endParaRPr>
          </a:p>
          <a:p>
            <a:pPr lvl="1">
              <a:spcBef>
                <a:spcPts val="0"/>
              </a:spcBef>
            </a:pPr>
            <a:r>
              <a:rPr lang="en-US" dirty="0">
                <a:solidFill>
                  <a:srgbClr val="000000"/>
                </a:solidFill>
                <a:effectLst/>
                <a:latin typeface="Arial" panose="020B0604020202020204" pitchFamily="34" charset="0"/>
                <a:ea typeface="Times New Roman" panose="02020603050405020304" pitchFamily="18" charset="0"/>
              </a:rPr>
              <a:t>What are the LEA’s specific goals based on the needs of the LEA and any problems identified to be addressed?</a:t>
            </a:r>
            <a:endParaRPr lang="en-US" dirty="0">
              <a:ea typeface="Times New Roman" panose="02020603050405020304" pitchFamily="18" charset="0"/>
            </a:endParaRPr>
          </a:p>
          <a:p>
            <a:pPr lvl="1">
              <a:spcBef>
                <a:spcPts val="0"/>
              </a:spcBef>
            </a:pPr>
            <a:r>
              <a:rPr lang="en-US" dirty="0">
                <a:solidFill>
                  <a:srgbClr val="000000"/>
                </a:solidFill>
                <a:effectLst/>
                <a:latin typeface="Arial" panose="020B0604020202020204" pitchFamily="34" charset="0"/>
                <a:ea typeface="Times New Roman" panose="02020603050405020304" pitchFamily="18" charset="0"/>
              </a:rPr>
              <a:t>How will the LEA identify participants for the activities of this grant? </a:t>
            </a:r>
            <a:endParaRPr lang="en-US" dirty="0">
              <a:ea typeface="Times New Roman" panose="02020603050405020304" pitchFamily="18" charset="0"/>
            </a:endParaRPr>
          </a:p>
          <a:p>
            <a:pPr lvl="1">
              <a:spcBef>
                <a:spcPts val="0"/>
              </a:spcBef>
            </a:pPr>
            <a:r>
              <a:rPr lang="en-US" dirty="0">
                <a:solidFill>
                  <a:srgbClr val="000000"/>
                </a:solidFill>
                <a:effectLst/>
                <a:latin typeface="Arial" panose="020B0604020202020204" pitchFamily="34" charset="0"/>
                <a:ea typeface="Times New Roman" panose="02020603050405020304" pitchFamily="18" charset="0"/>
              </a:rPr>
              <a:t>How will the LEA ensure active participation? </a:t>
            </a:r>
            <a:endParaRPr lang="en-US" dirty="0">
              <a:ea typeface="Times New Roman" panose="02020603050405020304" pitchFamily="18" charset="0"/>
            </a:endParaRPr>
          </a:p>
          <a:p>
            <a:pPr lvl="1">
              <a:spcBef>
                <a:spcPts val="0"/>
              </a:spcBef>
            </a:pPr>
            <a:r>
              <a:rPr lang="en-US" dirty="0">
                <a:solidFill>
                  <a:srgbClr val="000000"/>
                </a:solidFill>
                <a:effectLst/>
                <a:latin typeface="Arial" panose="020B0604020202020204" pitchFamily="34" charset="0"/>
                <a:ea typeface="Times New Roman" panose="02020603050405020304" pitchFamily="18" charset="0"/>
              </a:rPr>
              <a:t>What are the outcomes expected by the LEA as a result of the grant activities?</a:t>
            </a:r>
            <a:endParaRPr lang="en-US" dirty="0">
              <a:solidFill>
                <a:srgbClr val="000000"/>
              </a:solidFill>
              <a:ea typeface="Times New Roman" panose="02020603050405020304" pitchFamily="18"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42</a:t>
            </a:fld>
            <a:endParaRPr lang="en-US"/>
          </a:p>
        </p:txBody>
      </p:sp>
    </p:spTree>
    <p:extLst>
      <p:ext uri="{BB962C8B-B14F-4D97-AF65-F5344CB8AC3E}">
        <p14:creationId xmlns:p14="http://schemas.microsoft.com/office/powerpoint/2010/main" val="24282255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dirty="0"/>
              <a:t>Demonstrated Need (1)</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u="none" strike="noStrike">
                <a:effectLst/>
                <a:latin typeface="Arial" panose="020B0604020202020204" pitchFamily="34" charset="0"/>
                <a:ea typeface="Arial" panose="020B0604020202020204" pitchFamily="34" charset="0"/>
              </a:rPr>
              <a:t>Service-Learning Climate:</a:t>
            </a:r>
          </a:p>
          <a:p>
            <a:pPr lvl="1">
              <a:spcBef>
                <a:spcPts val="0"/>
              </a:spcBef>
            </a:pPr>
            <a:r>
              <a:rPr lang="en-US">
                <a:solidFill>
                  <a:srgbClr val="000000"/>
                </a:solidFill>
                <a:effectLst/>
                <a:latin typeface="Arial" panose="020B0604020202020204" pitchFamily="34" charset="0"/>
                <a:ea typeface="Arial" panose="020B0604020202020204" pitchFamily="34" charset="0"/>
              </a:rPr>
              <a:t>Describe the general climate within your LEA as it pertains to civic engagement, service-learning, and the SSCE for the past 12–24 months, including describing student population subgroups that have been involved in these opportunities and the nature of their involvement.</a:t>
            </a:r>
            <a:endParaRPr lang="en-US">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43</a:t>
            </a:fld>
            <a:endParaRPr lang="en-US"/>
          </a:p>
        </p:txBody>
      </p:sp>
    </p:spTree>
    <p:extLst>
      <p:ext uri="{BB962C8B-B14F-4D97-AF65-F5344CB8AC3E}">
        <p14:creationId xmlns:p14="http://schemas.microsoft.com/office/powerpoint/2010/main" val="39060525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dirty="0"/>
              <a:t>Demonstrated Need (2)</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u="none" strike="noStrike">
                <a:solidFill>
                  <a:srgbClr val="000000"/>
                </a:solidFill>
                <a:effectLst/>
                <a:latin typeface="Arial" panose="020B0604020202020204" pitchFamily="34" charset="0"/>
                <a:ea typeface="Arial" panose="020B0604020202020204" pitchFamily="34" charset="0"/>
              </a:rPr>
              <a:t>Equitable Access</a:t>
            </a:r>
            <a:r>
              <a:rPr lang="en-US">
                <a:ea typeface="Arial" panose="020B0604020202020204" pitchFamily="34" charset="0"/>
              </a:rPr>
              <a:t>: </a:t>
            </a:r>
          </a:p>
          <a:p>
            <a:pPr lvl="1">
              <a:spcBef>
                <a:spcPts val="0"/>
              </a:spcBef>
            </a:pPr>
            <a:r>
              <a:rPr lang="en-US">
                <a:solidFill>
                  <a:srgbClr val="000000"/>
                </a:solidFill>
                <a:effectLst/>
                <a:latin typeface="Arial" panose="020B0604020202020204" pitchFamily="34" charset="0"/>
                <a:ea typeface="Arial" panose="020B0604020202020204" pitchFamily="34" charset="0"/>
              </a:rPr>
              <a:t>Who are the students that would benefit most from achieving the SSCE through service-learning? </a:t>
            </a:r>
          </a:p>
          <a:p>
            <a:pPr lvl="1">
              <a:spcBef>
                <a:spcPts val="0"/>
              </a:spcBef>
            </a:pPr>
            <a:r>
              <a:rPr lang="en-US">
                <a:solidFill>
                  <a:srgbClr val="000000"/>
                </a:solidFill>
                <a:effectLst/>
                <a:latin typeface="Arial" panose="020B0604020202020204" pitchFamily="34" charset="0"/>
                <a:ea typeface="Arial" panose="020B0604020202020204" pitchFamily="34" charset="0"/>
              </a:rPr>
              <a:t>What do you know about their academic, social, and civic experiences? </a:t>
            </a:r>
          </a:p>
          <a:p>
            <a:pPr lvl="1">
              <a:spcBef>
                <a:spcPts val="0"/>
              </a:spcBef>
            </a:pPr>
            <a:r>
              <a:rPr lang="en-US">
                <a:solidFill>
                  <a:srgbClr val="000000"/>
                </a:solidFill>
                <a:effectLst/>
                <a:latin typeface="Arial" panose="020B0604020202020204" pitchFamily="34" charset="0"/>
                <a:ea typeface="Arial" panose="020B0604020202020204" pitchFamily="34" charset="0"/>
              </a:rPr>
              <a:t>In what ways would a service-learning program help promote civic engagement and learning, including equitable access to the SSCE?</a:t>
            </a:r>
            <a:endParaRPr lang="en-US">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44</a:t>
            </a:fld>
            <a:endParaRPr lang="en-US"/>
          </a:p>
        </p:txBody>
      </p:sp>
    </p:spTree>
    <p:extLst>
      <p:ext uri="{BB962C8B-B14F-4D97-AF65-F5344CB8AC3E}">
        <p14:creationId xmlns:p14="http://schemas.microsoft.com/office/powerpoint/2010/main" val="31390280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Demonstrated Need (3)</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sz="2800" u="none" strike="noStrike" dirty="0">
                <a:effectLst/>
                <a:latin typeface="Arial" panose="020B0604020202020204" pitchFamily="34" charset="0"/>
                <a:ea typeface="Arial" panose="020B0604020202020204" pitchFamily="34" charset="0"/>
              </a:rPr>
              <a:t>Past and Ongoing Service-Learning Efforts: </a:t>
            </a:r>
          </a:p>
          <a:p>
            <a:pPr lvl="1">
              <a:spcBef>
                <a:spcPts val="0"/>
              </a:spcBef>
            </a:pPr>
            <a:r>
              <a:rPr lang="en-US" sz="2400" dirty="0">
                <a:effectLst/>
                <a:latin typeface="Arial" panose="020B0604020202020204" pitchFamily="34" charset="0"/>
                <a:ea typeface="Arial" panose="020B0604020202020204" pitchFamily="34" charset="0"/>
              </a:rPr>
              <a:t>Describe past and/or ongoing opportunities that exist for students to engage in service-learning and civic engagement, including working towards a SSCE.</a:t>
            </a:r>
          </a:p>
          <a:p>
            <a:pPr lvl="1">
              <a:spcBef>
                <a:spcPts val="0"/>
              </a:spcBef>
            </a:pPr>
            <a:r>
              <a:rPr lang="en-US" sz="2400" dirty="0">
                <a:effectLst/>
                <a:latin typeface="Arial" panose="020B0604020202020204" pitchFamily="34" charset="0"/>
                <a:ea typeface="Arial" panose="020B0604020202020204" pitchFamily="34" charset="0"/>
              </a:rPr>
              <a:t>If the LEA currently offers the SSCE, please describe relevant local programming to offer the SSCE through service-learning.</a:t>
            </a:r>
          </a:p>
          <a:p>
            <a:pPr lvl="1">
              <a:spcBef>
                <a:spcPts val="0"/>
              </a:spcBef>
            </a:pPr>
            <a:r>
              <a:rPr lang="en-US" sz="2400" dirty="0">
                <a:effectLst/>
                <a:latin typeface="Arial" panose="020B0604020202020204" pitchFamily="34" charset="0"/>
                <a:ea typeface="Arial" panose="020B0604020202020204" pitchFamily="34" charset="0"/>
              </a:rPr>
              <a:t>If the LEA does not yet offer the SSCE, please describe service-learning and civic engagement opportunities available to students that will form the basis of a local SSCE program. </a:t>
            </a: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45</a:t>
            </a:fld>
            <a:endParaRPr lang="en-US"/>
          </a:p>
        </p:txBody>
      </p:sp>
    </p:spTree>
    <p:extLst>
      <p:ext uri="{BB962C8B-B14F-4D97-AF65-F5344CB8AC3E}">
        <p14:creationId xmlns:p14="http://schemas.microsoft.com/office/powerpoint/2010/main" val="30323374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Proposed Activities (1)</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sz="2800" dirty="0">
                <a:effectLst/>
                <a:latin typeface="Arial" panose="020B0604020202020204" pitchFamily="34" charset="0"/>
                <a:ea typeface="Arial" panose="020B0604020202020204" pitchFamily="34" charset="0"/>
              </a:rPr>
              <a:t>Summary of Proposed Activities: </a:t>
            </a:r>
          </a:p>
          <a:p>
            <a:pPr lvl="1">
              <a:spcBef>
                <a:spcPts val="0"/>
              </a:spcBef>
            </a:pPr>
            <a:r>
              <a:rPr lang="en-US" sz="2400" dirty="0">
                <a:effectLst/>
                <a:latin typeface="Arial" panose="020B0604020202020204" pitchFamily="34" charset="0"/>
                <a:ea typeface="Arial" panose="020B0604020202020204" pitchFamily="34" charset="0"/>
              </a:rPr>
              <a:t>Articulate the LEA’s proposed activities regarding how they will address the goals of the California Serves Grant Program. </a:t>
            </a:r>
          </a:p>
          <a:p>
            <a:pPr lvl="1">
              <a:spcBef>
                <a:spcPts val="0"/>
              </a:spcBef>
            </a:pPr>
            <a:r>
              <a:rPr lang="en-US" sz="2400" dirty="0">
                <a:effectLst/>
                <a:latin typeface="Arial" panose="020B0604020202020204" pitchFamily="34" charset="0"/>
                <a:ea typeface="Arial" panose="020B0604020202020204" pitchFamily="34" charset="0"/>
              </a:rPr>
              <a:t>Explain how funds will be used for eligible training, resources, and other activities to promote access to effective service-learning for students in grade twelve, with the goal of expanding access for graduates in obtaining a SSCE through service-learning. </a:t>
            </a:r>
          </a:p>
          <a:p>
            <a:pPr lvl="1">
              <a:spcBef>
                <a:spcPts val="0"/>
              </a:spcBef>
            </a:pPr>
            <a:r>
              <a:rPr lang="en-US" sz="2400" dirty="0">
                <a:effectLst/>
                <a:latin typeface="Arial" panose="020B0604020202020204" pitchFamily="34" charset="0"/>
                <a:ea typeface="Arial" panose="020B0604020202020204" pitchFamily="34" charset="0"/>
              </a:rPr>
              <a:t>Proposed activities should reflect an understanding and integration of the five statewide SSCE criteria, and the definition of service-learning as outlined in </a:t>
            </a:r>
            <a:r>
              <a:rPr lang="en-US" sz="2400" i="1" dirty="0">
                <a:effectLst/>
                <a:latin typeface="Arial" panose="020B0604020202020204" pitchFamily="34" charset="0"/>
                <a:ea typeface="Arial" panose="020B0604020202020204" pitchFamily="34" charset="0"/>
              </a:rPr>
              <a:t>EC </a:t>
            </a:r>
            <a:r>
              <a:rPr lang="en-US" sz="2400" dirty="0">
                <a:effectLst/>
                <a:latin typeface="Arial" panose="020B0604020202020204" pitchFamily="34" charset="0"/>
                <a:ea typeface="Arial" panose="020B0604020202020204" pitchFamily="34" charset="0"/>
              </a:rPr>
              <a:t>Section 51475(d)(4).</a:t>
            </a: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46</a:t>
            </a:fld>
            <a:endParaRPr lang="en-US"/>
          </a:p>
        </p:txBody>
      </p:sp>
    </p:spTree>
    <p:extLst>
      <p:ext uri="{BB962C8B-B14F-4D97-AF65-F5344CB8AC3E}">
        <p14:creationId xmlns:p14="http://schemas.microsoft.com/office/powerpoint/2010/main" val="38062662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Proposed Activities (2)</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dirty="0">
                <a:effectLst/>
                <a:latin typeface="Arial" panose="020B0604020202020204" pitchFamily="34" charset="0"/>
                <a:ea typeface="Arial" panose="020B0604020202020204" pitchFamily="34" charset="0"/>
              </a:rPr>
              <a:t>Current Research: </a:t>
            </a:r>
          </a:p>
          <a:p>
            <a:pPr lvl="1">
              <a:spcBef>
                <a:spcPts val="0"/>
              </a:spcBef>
            </a:pPr>
            <a:r>
              <a:rPr lang="en-US" dirty="0">
                <a:effectLst/>
                <a:latin typeface="Arial" panose="020B0604020202020204" pitchFamily="34" charset="0"/>
                <a:ea typeface="Arial" panose="020B0604020202020204" pitchFamily="34" charset="0"/>
              </a:rPr>
              <a:t>Describe how the applicant will leverage current research and work related to service-learning and student civic engagement. </a:t>
            </a:r>
          </a:p>
          <a:p>
            <a:pPr lvl="1">
              <a:spcBef>
                <a:spcPts val="0"/>
              </a:spcBef>
            </a:pPr>
            <a:r>
              <a:rPr lang="en-US" dirty="0">
                <a:effectLst/>
                <a:latin typeface="Arial" panose="020B0604020202020204" pitchFamily="34" charset="0"/>
                <a:ea typeface="Arial" panose="020B0604020202020204" pitchFamily="34" charset="0"/>
              </a:rPr>
              <a:t>If the LEA proposes to implement PD and/or curriculum, detail which evidence-based strategies will be utilized. </a:t>
            </a: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47</a:t>
            </a:fld>
            <a:endParaRPr lang="en-US"/>
          </a:p>
        </p:txBody>
      </p:sp>
    </p:spTree>
    <p:extLst>
      <p:ext uri="{BB962C8B-B14F-4D97-AF65-F5344CB8AC3E}">
        <p14:creationId xmlns:p14="http://schemas.microsoft.com/office/powerpoint/2010/main" val="28717270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Proposed Metrics (1)</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u="none" strike="noStrike" dirty="0">
                <a:effectLst/>
                <a:latin typeface="Arial"/>
                <a:ea typeface="Arial" panose="020B0604020202020204" pitchFamily="34" charset="0"/>
                <a:cs typeface="Arial"/>
              </a:rPr>
              <a:t>Measures and Data: Grant recipients will be required to report to the CDE all of the following information:</a:t>
            </a:r>
          </a:p>
          <a:p>
            <a:pPr lvl="1">
              <a:spcBef>
                <a:spcPts val="0"/>
              </a:spcBef>
            </a:pPr>
            <a:r>
              <a:rPr lang="en-US" dirty="0">
                <a:solidFill>
                  <a:srgbClr val="000000"/>
                </a:solidFill>
                <a:effectLst/>
                <a:latin typeface="Arial"/>
                <a:ea typeface="Arial" panose="020B0604020202020204" pitchFamily="34" charset="0"/>
                <a:cs typeface="Arial"/>
              </a:rPr>
              <a:t>The number of participating pupils </a:t>
            </a:r>
            <a:r>
              <a:rPr lang="en-US" dirty="0">
                <a:solidFill>
                  <a:srgbClr val="000000"/>
                </a:solidFill>
                <a:latin typeface="Arial"/>
                <a:ea typeface="Arial" panose="020B0604020202020204" pitchFamily="34" charset="0"/>
                <a:cs typeface="Arial"/>
              </a:rPr>
              <a:t>and </a:t>
            </a:r>
            <a:r>
              <a:rPr lang="en-US" dirty="0">
                <a:solidFill>
                  <a:srgbClr val="000000"/>
                </a:solidFill>
                <a:effectLst/>
                <a:latin typeface="Arial"/>
                <a:ea typeface="Arial" panose="020B0604020202020204" pitchFamily="34" charset="0"/>
                <a:cs typeface="Arial"/>
              </a:rPr>
              <a:t>schools</a:t>
            </a:r>
            <a:r>
              <a:rPr lang="en-US" dirty="0">
                <a:effectLst/>
                <a:latin typeface="Arial"/>
                <a:ea typeface="Arial" panose="020B0604020202020204" pitchFamily="34" charset="0"/>
                <a:cs typeface="Arial"/>
              </a:rPr>
              <a:t> </a:t>
            </a:r>
          </a:p>
          <a:p>
            <a:pPr lvl="1">
              <a:spcBef>
                <a:spcPts val="0"/>
              </a:spcBef>
            </a:pPr>
            <a:r>
              <a:rPr lang="en-US" dirty="0">
                <a:solidFill>
                  <a:srgbClr val="000000"/>
                </a:solidFill>
                <a:effectLst/>
                <a:latin typeface="Arial"/>
                <a:ea typeface="Arial" panose="020B0604020202020204" pitchFamily="34" charset="0"/>
                <a:cs typeface="Arial"/>
              </a:rPr>
              <a:t>The demographics of pupils engaged in service-learning as a result of the grant</a:t>
            </a:r>
            <a:r>
              <a:rPr lang="en-US" dirty="0">
                <a:effectLst/>
                <a:latin typeface="Arial"/>
                <a:ea typeface="Arial" panose="020B0604020202020204" pitchFamily="34" charset="0"/>
                <a:cs typeface="Arial"/>
              </a:rPr>
              <a:t> </a:t>
            </a:r>
          </a:p>
          <a:p>
            <a:pPr lvl="1">
              <a:spcBef>
                <a:spcPts val="0"/>
              </a:spcBef>
            </a:pPr>
            <a:r>
              <a:rPr lang="en-US" dirty="0">
                <a:solidFill>
                  <a:srgbClr val="000000"/>
                </a:solidFill>
                <a:effectLst/>
                <a:latin typeface="Arial"/>
                <a:ea typeface="Arial" panose="020B0604020202020204" pitchFamily="34" charset="0"/>
                <a:cs typeface="Arial"/>
              </a:rPr>
              <a:t>The impact of the service performed by pupils and school staff as a result of the grant</a:t>
            </a:r>
            <a:endParaRPr lang="en-US" dirty="0">
              <a:solidFill>
                <a:srgbClr val="000000"/>
              </a:solidFill>
              <a:latin typeface="Arial"/>
              <a:ea typeface="Arial" panose="020B0604020202020204" pitchFamily="34" charset="0"/>
              <a:cs typeface="Arial"/>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48</a:t>
            </a:fld>
            <a:endParaRPr lang="en-US"/>
          </a:p>
        </p:txBody>
      </p:sp>
    </p:spTree>
    <p:extLst>
      <p:ext uri="{BB962C8B-B14F-4D97-AF65-F5344CB8AC3E}">
        <p14:creationId xmlns:p14="http://schemas.microsoft.com/office/powerpoint/2010/main" val="3523353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Proposed Metrics (2)</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dirty="0">
                <a:effectLst/>
                <a:latin typeface="Arial" panose="020B0604020202020204" pitchFamily="34" charset="0"/>
                <a:ea typeface="Arial" panose="020B0604020202020204" pitchFamily="34" charset="0"/>
              </a:rPr>
              <a:t>Describe </a:t>
            </a:r>
            <a:r>
              <a:rPr lang="en-US" dirty="0">
                <a:ea typeface="Arial" panose="020B0604020202020204" pitchFamily="34" charset="0"/>
              </a:rPr>
              <a:t>how the LEA will use the model uniform metrics, developed in accordance with </a:t>
            </a:r>
            <a:r>
              <a:rPr lang="en-US" i="1" dirty="0">
                <a:ea typeface="Arial" panose="020B0604020202020204" pitchFamily="34" charset="0"/>
              </a:rPr>
              <a:t>EC </a:t>
            </a:r>
            <a:r>
              <a:rPr lang="en-US" dirty="0">
                <a:ea typeface="Arial" panose="020B0604020202020204" pitchFamily="34" charset="0"/>
              </a:rPr>
              <a:t>Section 51475(b)(4), to assess pupil progress across the five SSCE criteria.</a:t>
            </a:r>
          </a:p>
          <a:p>
            <a:pPr>
              <a:spcBef>
                <a:spcPts val="0"/>
              </a:spcBef>
            </a:pPr>
            <a:r>
              <a:rPr lang="en-US" dirty="0">
                <a:effectLst/>
                <a:latin typeface="Arial" panose="020B0604020202020204" pitchFamily="34" charset="0"/>
                <a:ea typeface="Arial" panose="020B0604020202020204" pitchFamily="34" charset="0"/>
              </a:rPr>
              <a:t>Describe any other outcome measures that will be used to demonstrate program impact and student learning. </a:t>
            </a:r>
            <a:endParaRPr lang="en-US" sz="2800" dirty="0">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49</a:t>
            </a:fld>
            <a:endParaRPr lang="en-US"/>
          </a:p>
        </p:txBody>
      </p:sp>
    </p:spTree>
    <p:extLst>
      <p:ext uri="{BB962C8B-B14F-4D97-AF65-F5344CB8AC3E}">
        <p14:creationId xmlns:p14="http://schemas.microsoft.com/office/powerpoint/2010/main" val="87723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5C4EA-BB0E-7A28-F2A6-6446F6E811C1}"/>
              </a:ext>
            </a:extLst>
          </p:cNvPr>
          <p:cNvSpPr>
            <a:spLocks noGrp="1"/>
          </p:cNvSpPr>
          <p:nvPr>
            <p:ph type="title"/>
          </p:nvPr>
        </p:nvSpPr>
        <p:spPr/>
        <p:txBody>
          <a:bodyPr/>
          <a:lstStyle/>
          <a:p>
            <a:r>
              <a:rPr lang="en-US" dirty="0"/>
              <a:t>Applicant Eligibility (2)</a:t>
            </a:r>
          </a:p>
        </p:txBody>
      </p:sp>
      <p:sp>
        <p:nvSpPr>
          <p:cNvPr id="3" name="Content Placeholder 2">
            <a:extLst>
              <a:ext uri="{FF2B5EF4-FFF2-40B4-BE49-F238E27FC236}">
                <a16:creationId xmlns:a16="http://schemas.microsoft.com/office/drawing/2014/main" id="{87ADD257-EF17-E014-5791-B122CD93CB26}"/>
              </a:ext>
            </a:extLst>
          </p:cNvPr>
          <p:cNvSpPr>
            <a:spLocks noGrp="1"/>
          </p:cNvSpPr>
          <p:nvPr>
            <p:ph idx="1"/>
          </p:nvPr>
        </p:nvSpPr>
        <p:spPr/>
        <p:txBody>
          <a:bodyPr/>
          <a:lstStyle/>
          <a:p>
            <a:r>
              <a:rPr lang="en-US" sz="2800" dirty="0"/>
              <a:t>Additionally, per </a:t>
            </a:r>
            <a:r>
              <a:rPr lang="en-US" sz="2800" i="1" dirty="0"/>
              <a:t>EC </a:t>
            </a:r>
            <a:r>
              <a:rPr lang="en-US" sz="2800" dirty="0"/>
              <a:t>Section 51475(d), at least 55 percent of the pupils enrolled in the applicant LEA shall be unduplicated pupils as defined in Section 2574 or 42238.02, as applicable. </a:t>
            </a:r>
          </a:p>
          <a:p>
            <a:r>
              <a:rPr lang="en-US" sz="2800" dirty="0"/>
              <a:t>Please review the 2025–26 California Serves Eligibility spreadsheet available from the CDE California Serves web page to determine your LEA’s Unduplicated Pupil Count.</a:t>
            </a:r>
          </a:p>
          <a:p>
            <a:r>
              <a:rPr lang="en-US" sz="2800" dirty="0"/>
              <a:t>LEAs may only submit one application per grant cycle.</a:t>
            </a:r>
          </a:p>
        </p:txBody>
      </p:sp>
      <p:sp>
        <p:nvSpPr>
          <p:cNvPr id="4" name="Slide Number Placeholder 3">
            <a:extLst>
              <a:ext uri="{FF2B5EF4-FFF2-40B4-BE49-F238E27FC236}">
                <a16:creationId xmlns:a16="http://schemas.microsoft.com/office/drawing/2014/main" id="{C7DF6A03-AEC4-E90A-8F90-8FEB6EC9E29F}"/>
              </a:ext>
            </a:extLst>
          </p:cNvPr>
          <p:cNvSpPr>
            <a:spLocks noGrp="1"/>
          </p:cNvSpPr>
          <p:nvPr>
            <p:ph type="sldNum" sz="quarter" idx="12"/>
          </p:nvPr>
        </p:nvSpPr>
        <p:spPr/>
        <p:txBody>
          <a:bodyPr/>
          <a:lstStyle/>
          <a:p>
            <a:pPr>
              <a:defRPr/>
            </a:pPr>
            <a:fld id="{4377837C-3A74-4D9C-B454-2AF0D956BB88}" type="slidenum">
              <a:rPr lang="en-US" smtClean="0"/>
              <a:pPr>
                <a:defRPr/>
              </a:pPr>
              <a:t>5</a:t>
            </a:fld>
            <a:endParaRPr lang="en-US"/>
          </a:p>
        </p:txBody>
      </p:sp>
    </p:spTree>
    <p:extLst>
      <p:ext uri="{BB962C8B-B14F-4D97-AF65-F5344CB8AC3E}">
        <p14:creationId xmlns:p14="http://schemas.microsoft.com/office/powerpoint/2010/main" val="5746865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Proposed Metrics (3)</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a:xfrm>
            <a:off x="1029730" y="1345079"/>
            <a:ext cx="10439016" cy="4572000"/>
          </a:xfrm>
        </p:spPr>
        <p:txBody>
          <a:bodyPr/>
          <a:lstStyle/>
          <a:p>
            <a:pPr>
              <a:spcBef>
                <a:spcPts val="0"/>
              </a:spcBef>
            </a:pPr>
            <a:r>
              <a:rPr lang="en-US" sz="2800" u="none" strike="noStrike" dirty="0">
                <a:effectLst/>
                <a:latin typeface="Arial" panose="020B0604020202020204" pitchFamily="34" charset="0"/>
                <a:ea typeface="Arial" panose="020B0604020202020204" pitchFamily="34" charset="0"/>
              </a:rPr>
              <a:t>Methods: Describe the methods that will be used to collect the outcome data, including tools and methods for quantitative and qualitative analysis as they relate to the model uniform metrics.</a:t>
            </a:r>
          </a:p>
          <a:p>
            <a:pPr>
              <a:spcBef>
                <a:spcPts val="0"/>
              </a:spcBef>
            </a:pPr>
            <a:r>
              <a:rPr lang="en-US" sz="2800" u="none" strike="noStrike" dirty="0">
                <a:effectLst/>
                <a:latin typeface="Arial" panose="020B0604020202020204" pitchFamily="34" charset="0"/>
                <a:ea typeface="Arial" panose="020B0604020202020204" pitchFamily="34" charset="0"/>
              </a:rPr>
              <a:t>Capacity: </a:t>
            </a:r>
          </a:p>
          <a:p>
            <a:pPr lvl="1">
              <a:spcBef>
                <a:spcPts val="0"/>
              </a:spcBef>
            </a:pPr>
            <a:r>
              <a:rPr lang="en-US" sz="2400" u="none" strike="noStrike" dirty="0">
                <a:effectLst/>
                <a:latin typeface="Arial" panose="020B0604020202020204" pitchFamily="34" charset="0"/>
                <a:ea typeface="Arial" panose="020B0604020202020204" pitchFamily="34" charset="0"/>
              </a:rPr>
              <a:t>Describe the LEA’s capacity to collect, disaggregate, and report the identified outcome measures, including the model uniform metrics. </a:t>
            </a:r>
          </a:p>
          <a:p>
            <a:pPr lvl="1">
              <a:spcBef>
                <a:spcPts val="0"/>
              </a:spcBef>
            </a:pPr>
            <a:r>
              <a:rPr lang="en-US" sz="2400" dirty="0">
                <a:ea typeface="Arial" panose="020B0604020202020204" pitchFamily="34" charset="0"/>
              </a:rPr>
              <a:t>Explain how the LEA will handle internal administration of the grant, including personnel, record-keeping, communication, and continuous improvement.</a:t>
            </a:r>
            <a:endParaRPr lang="en-US" sz="2400" u="none" strike="noStrike" dirty="0">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50</a:t>
            </a:fld>
            <a:endParaRPr lang="en-US"/>
          </a:p>
        </p:txBody>
      </p:sp>
    </p:spTree>
    <p:extLst>
      <p:ext uri="{BB962C8B-B14F-4D97-AF65-F5344CB8AC3E}">
        <p14:creationId xmlns:p14="http://schemas.microsoft.com/office/powerpoint/2010/main" val="33712528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81CBC-111D-B45A-7270-4460D8E75E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B285A-018C-F407-4FED-A6439CEFABFA}"/>
              </a:ext>
            </a:extLst>
          </p:cNvPr>
          <p:cNvSpPr>
            <a:spLocks noGrp="1"/>
          </p:cNvSpPr>
          <p:nvPr>
            <p:ph type="title"/>
          </p:nvPr>
        </p:nvSpPr>
        <p:spPr/>
        <p:txBody>
          <a:bodyPr/>
          <a:lstStyle/>
          <a:p>
            <a:r>
              <a:rPr lang="en-US" b="1"/>
              <a:t>Proposed Metrics (4)</a:t>
            </a:r>
          </a:p>
        </p:txBody>
      </p:sp>
      <p:sp>
        <p:nvSpPr>
          <p:cNvPr id="3" name="Content Placeholder 2">
            <a:extLst>
              <a:ext uri="{FF2B5EF4-FFF2-40B4-BE49-F238E27FC236}">
                <a16:creationId xmlns:a16="http://schemas.microsoft.com/office/drawing/2014/main" id="{CB92D94A-4EE4-4AC7-0C1E-F5E675647907}"/>
              </a:ext>
            </a:extLst>
          </p:cNvPr>
          <p:cNvSpPr>
            <a:spLocks noGrp="1"/>
          </p:cNvSpPr>
          <p:nvPr>
            <p:ph idx="1"/>
          </p:nvPr>
        </p:nvSpPr>
        <p:spPr/>
        <p:txBody>
          <a:bodyPr/>
          <a:lstStyle/>
          <a:p>
            <a:pPr>
              <a:spcBef>
                <a:spcPts val="0"/>
              </a:spcBef>
            </a:pPr>
            <a:r>
              <a:rPr lang="en-US" sz="2800" u="none" strike="noStrike" dirty="0">
                <a:effectLst/>
                <a:latin typeface="Arial"/>
                <a:ea typeface="Arial" panose="020B0604020202020204" pitchFamily="34" charset="0"/>
                <a:cs typeface="Arial"/>
              </a:rPr>
              <a:t>Process:</a:t>
            </a:r>
            <a:r>
              <a:rPr lang="en-US" sz="2800" dirty="0">
                <a:latin typeface="Arial"/>
                <a:ea typeface="Arial" panose="020B0604020202020204" pitchFamily="34" charset="0"/>
                <a:cs typeface="Arial"/>
              </a:rPr>
              <a:t> </a:t>
            </a:r>
            <a:r>
              <a:rPr lang="en-US" sz="2800" u="none" strike="noStrike" dirty="0">
                <a:effectLst/>
                <a:latin typeface="Arial"/>
                <a:ea typeface="Arial" panose="020B0604020202020204" pitchFamily="34" charset="0"/>
                <a:cs typeface="Arial"/>
              </a:rPr>
              <a:t>Describe the process the LEA will use to analyze and respond to the data collected, including data related to the model uniform metrics, to assess program effectiveness and make mid-course adjustments.</a:t>
            </a:r>
          </a:p>
        </p:txBody>
      </p:sp>
      <p:sp>
        <p:nvSpPr>
          <p:cNvPr id="4" name="Slide Number Placeholder 3">
            <a:extLst>
              <a:ext uri="{FF2B5EF4-FFF2-40B4-BE49-F238E27FC236}">
                <a16:creationId xmlns:a16="http://schemas.microsoft.com/office/drawing/2014/main" id="{FCBC7F45-EFB1-3C0C-8C5A-18B6E0461FE1}"/>
              </a:ext>
            </a:extLst>
          </p:cNvPr>
          <p:cNvSpPr>
            <a:spLocks noGrp="1"/>
          </p:cNvSpPr>
          <p:nvPr>
            <p:ph type="sldNum" sz="quarter" idx="12"/>
          </p:nvPr>
        </p:nvSpPr>
        <p:spPr/>
        <p:txBody>
          <a:bodyPr/>
          <a:lstStyle/>
          <a:p>
            <a:pPr>
              <a:defRPr/>
            </a:pPr>
            <a:fld id="{4377837C-3A74-4D9C-B454-2AF0D956BB88}" type="slidenum">
              <a:rPr lang="en-US" smtClean="0"/>
              <a:pPr>
                <a:defRPr/>
              </a:pPr>
              <a:t>51</a:t>
            </a:fld>
            <a:endParaRPr lang="en-US"/>
          </a:p>
        </p:txBody>
      </p:sp>
    </p:spTree>
    <p:extLst>
      <p:ext uri="{BB962C8B-B14F-4D97-AF65-F5344CB8AC3E}">
        <p14:creationId xmlns:p14="http://schemas.microsoft.com/office/powerpoint/2010/main" val="20605467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33A94-CA4C-91F2-1B52-F837D9512266}"/>
              </a:ext>
            </a:extLst>
          </p:cNvPr>
          <p:cNvSpPr>
            <a:spLocks noGrp="1"/>
          </p:cNvSpPr>
          <p:nvPr>
            <p:ph type="title"/>
          </p:nvPr>
        </p:nvSpPr>
        <p:spPr/>
        <p:txBody>
          <a:bodyPr/>
          <a:lstStyle/>
          <a:p>
            <a:r>
              <a:rPr lang="en-US" b="1"/>
              <a:t>Application Attachments</a:t>
            </a:r>
          </a:p>
        </p:txBody>
      </p:sp>
      <p:sp>
        <p:nvSpPr>
          <p:cNvPr id="3" name="Content Placeholder 2">
            <a:extLst>
              <a:ext uri="{FF2B5EF4-FFF2-40B4-BE49-F238E27FC236}">
                <a16:creationId xmlns:a16="http://schemas.microsoft.com/office/drawing/2014/main" id="{B805DE15-030C-CCF7-C5CE-1682727985CF}"/>
              </a:ext>
            </a:extLst>
          </p:cNvPr>
          <p:cNvSpPr>
            <a:spLocks noGrp="1"/>
          </p:cNvSpPr>
          <p:nvPr>
            <p:ph idx="1"/>
          </p:nvPr>
        </p:nvSpPr>
        <p:spPr/>
        <p:txBody>
          <a:bodyPr/>
          <a:lstStyle/>
          <a:p>
            <a:pPr>
              <a:spcBef>
                <a:spcPts val="0"/>
              </a:spcBef>
            </a:pPr>
            <a:r>
              <a:rPr lang="en-US" sz="2400" dirty="0">
                <a:solidFill>
                  <a:srgbClr val="000000"/>
                </a:solidFill>
                <a:effectLst/>
                <a:latin typeface="Arial" panose="020B0604020202020204" pitchFamily="34" charset="0"/>
                <a:ea typeface="Arial" panose="020B0604020202020204" pitchFamily="34" charset="0"/>
              </a:rPr>
              <a:t>Required attachments will be requested at the end of the online application. </a:t>
            </a:r>
          </a:p>
          <a:p>
            <a:pPr>
              <a:spcBef>
                <a:spcPts val="0"/>
              </a:spcBef>
            </a:pPr>
            <a:r>
              <a:rPr lang="en-US" sz="2400" dirty="0">
                <a:solidFill>
                  <a:srgbClr val="000000"/>
                </a:solidFill>
                <a:effectLst/>
                <a:latin typeface="Arial" panose="020B0604020202020204" pitchFamily="34" charset="0"/>
                <a:ea typeface="Arial" panose="020B0604020202020204" pitchFamily="34" charset="0"/>
              </a:rPr>
              <a:t>The only attachments allowed are the required California Serves Grant Program Project Timeline and Proposed Budget. </a:t>
            </a:r>
          </a:p>
          <a:p>
            <a:pPr>
              <a:spcBef>
                <a:spcPts val="0"/>
              </a:spcBef>
            </a:pPr>
            <a:r>
              <a:rPr lang="en-US" sz="2400" dirty="0">
                <a:solidFill>
                  <a:srgbClr val="000000"/>
                </a:solidFill>
                <a:effectLst/>
                <a:latin typeface="Arial" panose="020B0604020202020204" pitchFamily="34" charset="0"/>
                <a:ea typeface="Arial" panose="020B0604020202020204" pitchFamily="34" charset="0"/>
              </a:rPr>
              <a:t>These files must be saved into a single zip file for uploading into the system as only one file may be uploaded per applicant. </a:t>
            </a:r>
          </a:p>
          <a:p>
            <a:pPr>
              <a:spcBef>
                <a:spcPts val="0"/>
              </a:spcBef>
            </a:pPr>
            <a:r>
              <a:rPr lang="en-US" sz="2400" dirty="0">
                <a:solidFill>
                  <a:srgbClr val="000000"/>
                </a:solidFill>
                <a:effectLst/>
                <a:latin typeface="Arial" panose="020B0604020202020204" pitchFamily="34" charset="0"/>
                <a:ea typeface="Arial" panose="020B0604020202020204" pitchFamily="34" charset="0"/>
              </a:rPr>
              <a:t>No additional information included in the zip file will be reviewed. The zip file size limit is 20MB.</a:t>
            </a:r>
          </a:p>
        </p:txBody>
      </p:sp>
      <p:sp>
        <p:nvSpPr>
          <p:cNvPr id="4" name="Slide Number Placeholder 3">
            <a:extLst>
              <a:ext uri="{FF2B5EF4-FFF2-40B4-BE49-F238E27FC236}">
                <a16:creationId xmlns:a16="http://schemas.microsoft.com/office/drawing/2014/main" id="{69C075C8-201C-C8D6-1C30-A73EAAC2DD3B}"/>
              </a:ext>
            </a:extLst>
          </p:cNvPr>
          <p:cNvSpPr>
            <a:spLocks noGrp="1"/>
          </p:cNvSpPr>
          <p:nvPr>
            <p:ph type="sldNum" sz="quarter" idx="12"/>
          </p:nvPr>
        </p:nvSpPr>
        <p:spPr/>
        <p:txBody>
          <a:bodyPr/>
          <a:lstStyle/>
          <a:p>
            <a:pPr>
              <a:defRPr/>
            </a:pPr>
            <a:fld id="{4377837C-3A74-4D9C-B454-2AF0D956BB88}" type="slidenum">
              <a:rPr lang="en-US" smtClean="0"/>
              <a:pPr>
                <a:defRPr/>
              </a:pPr>
              <a:t>52</a:t>
            </a:fld>
            <a:endParaRPr lang="en-US"/>
          </a:p>
        </p:txBody>
      </p:sp>
    </p:spTree>
    <p:extLst>
      <p:ext uri="{BB962C8B-B14F-4D97-AF65-F5344CB8AC3E}">
        <p14:creationId xmlns:p14="http://schemas.microsoft.com/office/powerpoint/2010/main" val="40477788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D8669-E818-8BFF-7B0C-37BE9FCB5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021803-AB2D-A769-0018-3B32CFF0D8D6}"/>
              </a:ext>
            </a:extLst>
          </p:cNvPr>
          <p:cNvSpPr>
            <a:spLocks noGrp="1"/>
          </p:cNvSpPr>
          <p:nvPr>
            <p:ph type="title"/>
          </p:nvPr>
        </p:nvSpPr>
        <p:spPr/>
        <p:txBody>
          <a:bodyPr/>
          <a:lstStyle/>
          <a:p>
            <a:r>
              <a:rPr lang="en-US" b="1"/>
              <a:t>Project Timeline</a:t>
            </a:r>
          </a:p>
        </p:txBody>
      </p:sp>
      <p:sp>
        <p:nvSpPr>
          <p:cNvPr id="3" name="Content Placeholder 2">
            <a:extLst>
              <a:ext uri="{FF2B5EF4-FFF2-40B4-BE49-F238E27FC236}">
                <a16:creationId xmlns:a16="http://schemas.microsoft.com/office/drawing/2014/main" id="{22EDBE5A-FC14-A70A-C5EA-DE0D3C36E376}"/>
              </a:ext>
            </a:extLst>
          </p:cNvPr>
          <p:cNvSpPr>
            <a:spLocks noGrp="1"/>
          </p:cNvSpPr>
          <p:nvPr>
            <p:ph idx="1"/>
          </p:nvPr>
        </p:nvSpPr>
        <p:spPr/>
        <p:txBody>
          <a:bodyPr/>
          <a:lstStyle/>
          <a:p>
            <a:pPr>
              <a:spcBef>
                <a:spcPts val="0"/>
              </a:spcBef>
            </a:pPr>
            <a:r>
              <a:rPr lang="en-US" sz="2800" dirty="0">
                <a:effectLst/>
                <a:latin typeface="Arial" panose="020B0604020202020204" pitchFamily="34" charset="0"/>
                <a:ea typeface="Arial" panose="020B0604020202020204" pitchFamily="34" charset="0"/>
              </a:rPr>
              <a:t>The timeline may be provided as a Microsoft Word, Excel, or PDF file. </a:t>
            </a:r>
          </a:p>
          <a:p>
            <a:pPr>
              <a:spcBef>
                <a:spcPts val="0"/>
              </a:spcBef>
            </a:pPr>
            <a:r>
              <a:rPr lang="en-US" sz="2800" dirty="0">
                <a:effectLst/>
                <a:latin typeface="Arial" panose="020B0604020202020204" pitchFamily="34" charset="0"/>
                <a:ea typeface="Arial" panose="020B0604020202020204" pitchFamily="34" charset="0"/>
              </a:rPr>
              <a:t>The timeline should thoroughly and convincingly:</a:t>
            </a:r>
          </a:p>
          <a:p>
            <a:pPr lvl="1">
              <a:spcBef>
                <a:spcPts val="0"/>
              </a:spcBef>
              <a:spcAft>
                <a:spcPts val="0"/>
              </a:spcAft>
            </a:pPr>
            <a:r>
              <a:rPr lang="en-US" sz="2400" dirty="0">
                <a:effectLst/>
                <a:latin typeface="Arial" panose="020B0604020202020204" pitchFamily="34" charset="0"/>
                <a:ea typeface="Arial" panose="020B0604020202020204" pitchFamily="34" charset="0"/>
              </a:rPr>
              <a:t>Illustrate the sequence of events and activities of the project.</a:t>
            </a:r>
          </a:p>
          <a:p>
            <a:pPr lvl="1">
              <a:spcBef>
                <a:spcPts val="0"/>
              </a:spcBef>
              <a:spcAft>
                <a:spcPts val="0"/>
              </a:spcAft>
            </a:pPr>
            <a:r>
              <a:rPr lang="en-US" sz="2400" dirty="0">
                <a:effectLst/>
                <a:latin typeface="Arial" panose="020B0604020202020204" pitchFamily="34" charset="0"/>
                <a:ea typeface="Arial" panose="020B0604020202020204" pitchFamily="34" charset="0"/>
              </a:rPr>
              <a:t>Include the person or organization responsible for each activity. </a:t>
            </a:r>
          </a:p>
          <a:p>
            <a:pPr lvl="1">
              <a:spcBef>
                <a:spcPts val="0"/>
              </a:spcBef>
              <a:spcAft>
                <a:spcPts val="0"/>
              </a:spcAft>
            </a:pPr>
            <a:r>
              <a:rPr lang="en-US" sz="2400" dirty="0">
                <a:effectLst/>
                <a:latin typeface="Arial" panose="020B0604020202020204" pitchFamily="34" charset="0"/>
                <a:ea typeface="Arial" panose="020B0604020202020204" pitchFamily="34" charset="0"/>
              </a:rPr>
              <a:t>Include the expected goal of the activity. </a:t>
            </a:r>
          </a:p>
          <a:p>
            <a:pPr lvl="1">
              <a:spcBef>
                <a:spcPts val="0"/>
              </a:spcBef>
            </a:pPr>
            <a:r>
              <a:rPr lang="en-US" sz="2400" dirty="0">
                <a:ea typeface="Arial" panose="020B0604020202020204" pitchFamily="34" charset="0"/>
              </a:rPr>
              <a:t>Include how the effectiveness of the activity will be measured.</a:t>
            </a:r>
            <a:endParaRPr lang="en-US" sz="2400" dirty="0">
              <a:effectLst/>
              <a:latin typeface="Arial" panose="020B0604020202020204" pitchFamily="34" charset="0"/>
              <a:ea typeface="Arial" panose="020B0604020202020204" pitchFamily="34" charset="0"/>
            </a:endParaRPr>
          </a:p>
        </p:txBody>
      </p:sp>
      <p:sp>
        <p:nvSpPr>
          <p:cNvPr id="4" name="Slide Number Placeholder 3">
            <a:extLst>
              <a:ext uri="{FF2B5EF4-FFF2-40B4-BE49-F238E27FC236}">
                <a16:creationId xmlns:a16="http://schemas.microsoft.com/office/drawing/2014/main" id="{E3F3FE01-EDAA-3F6B-4EC5-426602DF78DA}"/>
              </a:ext>
            </a:extLst>
          </p:cNvPr>
          <p:cNvSpPr>
            <a:spLocks noGrp="1"/>
          </p:cNvSpPr>
          <p:nvPr>
            <p:ph type="sldNum" sz="quarter" idx="12"/>
          </p:nvPr>
        </p:nvSpPr>
        <p:spPr/>
        <p:txBody>
          <a:bodyPr/>
          <a:lstStyle/>
          <a:p>
            <a:pPr>
              <a:defRPr/>
            </a:pPr>
            <a:fld id="{4377837C-3A74-4D9C-B454-2AF0D956BB88}" type="slidenum">
              <a:rPr lang="en-US" smtClean="0"/>
              <a:pPr>
                <a:defRPr/>
              </a:pPr>
              <a:t>53</a:t>
            </a:fld>
            <a:endParaRPr lang="en-US"/>
          </a:p>
        </p:txBody>
      </p:sp>
    </p:spTree>
    <p:extLst>
      <p:ext uri="{BB962C8B-B14F-4D97-AF65-F5344CB8AC3E}">
        <p14:creationId xmlns:p14="http://schemas.microsoft.com/office/powerpoint/2010/main" val="37387360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altLang="en-US" b="1"/>
              <a:t>Budget Overview</a:t>
            </a:r>
          </a:p>
        </p:txBody>
      </p:sp>
      <p:sp>
        <p:nvSpPr>
          <p:cNvPr id="3" name="Content Placeholder 2"/>
          <p:cNvSpPr>
            <a:spLocks noGrp="1"/>
          </p:cNvSpPr>
          <p:nvPr>
            <p:ph idx="1"/>
          </p:nvPr>
        </p:nvSpPr>
        <p:spPr>
          <a:xfrm>
            <a:off x="1029729" y="1345079"/>
            <a:ext cx="10574837" cy="4572000"/>
          </a:xfrm>
        </p:spPr>
        <p:txBody>
          <a:bodyPr rtlCol="0">
            <a:noAutofit/>
          </a:bodyPr>
          <a:lstStyle/>
          <a:p>
            <a:pPr marL="336550" indent="-336550" eaLnBrk="1" fontAlgn="auto" hangingPunct="1">
              <a:lnSpc>
                <a:spcPct val="100000"/>
              </a:lnSpc>
              <a:spcBef>
                <a:spcPts val="0"/>
              </a:spcBef>
              <a:defRPr/>
            </a:pPr>
            <a:r>
              <a:rPr lang="en-US" sz="2800" dirty="0"/>
              <a:t>Covers the entire grant period (May 1, 2026–June 30, 2028).</a:t>
            </a:r>
          </a:p>
          <a:p>
            <a:pPr marL="336550" indent="-336550" eaLnBrk="1" fontAlgn="auto" hangingPunct="1">
              <a:spcBef>
                <a:spcPts val="0"/>
              </a:spcBef>
              <a:defRPr/>
            </a:pPr>
            <a:r>
              <a:rPr lang="en-US" sz="2800" dirty="0"/>
              <a:t>Budget template available from </a:t>
            </a:r>
            <a:r>
              <a:rPr lang="en-US" sz="2800" dirty="0">
                <a:hlinkClick r:id="rId3" tooltip="CDE California Serves RFA web page"/>
              </a:rPr>
              <a:t>https://www.cde.ca.gov/fg/fo/r12/caserves26rfa.asp</a:t>
            </a:r>
            <a:endParaRPr lang="en-US" sz="2800" dirty="0"/>
          </a:p>
          <a:p>
            <a:pPr marL="336550" indent="-336550" eaLnBrk="1" fontAlgn="auto" hangingPunct="1">
              <a:lnSpc>
                <a:spcPct val="100000"/>
              </a:lnSpc>
              <a:spcBef>
                <a:spcPts val="0"/>
              </a:spcBef>
              <a:defRPr/>
            </a:pPr>
            <a:r>
              <a:rPr lang="en-US" sz="2800" dirty="0"/>
              <a:t>Includes six tabs: </a:t>
            </a:r>
            <a:endParaRPr lang="en-US" sz="2800" dirty="0">
              <a:cs typeface="Arial"/>
            </a:endParaRPr>
          </a:p>
          <a:p>
            <a:pPr marL="793750" lvl="1" indent="-336550" eaLnBrk="1" fontAlgn="auto" hangingPunct="1">
              <a:lnSpc>
                <a:spcPct val="100000"/>
              </a:lnSpc>
              <a:spcBef>
                <a:spcPts val="0"/>
              </a:spcBef>
              <a:spcAft>
                <a:spcPts val="0"/>
              </a:spcAft>
              <a:defRPr/>
            </a:pPr>
            <a:r>
              <a:rPr lang="en-US" sz="2400" dirty="0"/>
              <a:t>One tab for applicant information</a:t>
            </a:r>
            <a:endParaRPr lang="en-US" sz="2400" dirty="0">
              <a:cs typeface="Arial"/>
            </a:endParaRPr>
          </a:p>
          <a:p>
            <a:pPr marL="793750" lvl="1" indent="-336550" eaLnBrk="1" fontAlgn="auto" hangingPunct="1">
              <a:lnSpc>
                <a:spcPct val="100000"/>
              </a:lnSpc>
              <a:spcBef>
                <a:spcPts val="0"/>
              </a:spcBef>
              <a:spcAft>
                <a:spcPts val="0"/>
              </a:spcAft>
              <a:defRPr/>
            </a:pPr>
            <a:r>
              <a:rPr lang="en-US" sz="2400" dirty="0"/>
              <a:t>One tab for the budget summary </a:t>
            </a:r>
            <a:endParaRPr lang="en-US" sz="2400" dirty="0">
              <a:cs typeface="Arial"/>
            </a:endParaRPr>
          </a:p>
          <a:p>
            <a:pPr marL="793750" lvl="1" indent="-336550" eaLnBrk="1" fontAlgn="auto" hangingPunct="1">
              <a:lnSpc>
                <a:spcPct val="100000"/>
              </a:lnSpc>
              <a:spcBef>
                <a:spcPts val="0"/>
              </a:spcBef>
              <a:spcAft>
                <a:spcPts val="0"/>
              </a:spcAft>
              <a:defRPr/>
            </a:pPr>
            <a:r>
              <a:rPr lang="en-US" sz="2400" dirty="0"/>
              <a:t>Three tabs for the budget narratives (one for each grant year)</a:t>
            </a:r>
          </a:p>
          <a:p>
            <a:pPr marL="793750" lvl="1" indent="-336550" eaLnBrk="1" fontAlgn="auto" hangingPunct="1">
              <a:lnSpc>
                <a:spcPct val="100000"/>
              </a:lnSpc>
              <a:spcBef>
                <a:spcPts val="0"/>
              </a:spcBef>
              <a:defRPr/>
            </a:pPr>
            <a:r>
              <a:rPr lang="en-US" sz="2400" dirty="0">
                <a:cs typeface="Arial"/>
              </a:rPr>
              <a:t>One tab for form approval (for CDE use only)</a:t>
            </a:r>
          </a:p>
          <a:p>
            <a:pPr marL="336550" indent="-336550" eaLnBrk="1" fontAlgn="auto" hangingPunct="1">
              <a:spcBef>
                <a:spcPts val="0"/>
              </a:spcBef>
              <a:defRPr/>
            </a:pPr>
            <a:r>
              <a:rPr lang="en-US" sz="2800" dirty="0">
                <a:cs typeface="Arial"/>
              </a:rPr>
              <a:t>Submit as an Excel file attachment.</a:t>
            </a:r>
          </a:p>
          <a:p>
            <a:pPr marL="336550" indent="-336550" eaLnBrk="1" fontAlgn="auto" hangingPunct="1">
              <a:spcBef>
                <a:spcPts val="0"/>
              </a:spcBef>
              <a:defRPr/>
            </a:pPr>
            <a:r>
              <a:rPr lang="en-US" sz="2800" dirty="0"/>
              <a:t>Will be reviewed and scored.</a:t>
            </a:r>
          </a:p>
        </p:txBody>
      </p:sp>
      <p:sp>
        <p:nvSpPr>
          <p:cNvPr id="5" name="Slide Number Placeholder 4"/>
          <p:cNvSpPr>
            <a:spLocks noGrp="1"/>
          </p:cNvSpPr>
          <p:nvPr>
            <p:ph type="sldNum" sz="quarter" idx="12"/>
          </p:nvPr>
        </p:nvSpPr>
        <p:spPr/>
        <p:txBody>
          <a:bodyPr/>
          <a:lstStyle/>
          <a:p>
            <a:pPr>
              <a:defRPr/>
            </a:pPr>
            <a:fld id="{9824793E-939E-491F-A0D9-5092F75CBBED}" type="slidenum">
              <a:rPr lang="en-US"/>
              <a:pPr>
                <a:defRPr/>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029730" y="365125"/>
            <a:ext cx="10324069" cy="960120"/>
          </a:xfrm>
        </p:spPr>
        <p:txBody>
          <a:bodyPr/>
          <a:lstStyle/>
          <a:p>
            <a:r>
              <a:rPr lang="en-US" altLang="en-US"/>
              <a:t>Completing the Proposed Budget (1)</a:t>
            </a:r>
          </a:p>
        </p:txBody>
      </p:sp>
      <p:sp>
        <p:nvSpPr>
          <p:cNvPr id="50179" name="Content Placeholder 2"/>
          <p:cNvSpPr>
            <a:spLocks noGrp="1"/>
          </p:cNvSpPr>
          <p:nvPr>
            <p:ph idx="1"/>
          </p:nvPr>
        </p:nvSpPr>
        <p:spPr>
          <a:xfrm>
            <a:off x="1029730" y="1345079"/>
            <a:ext cx="10324070" cy="4572000"/>
          </a:xfrm>
        </p:spPr>
        <p:txBody>
          <a:bodyPr/>
          <a:lstStyle/>
          <a:p>
            <a:pPr>
              <a:spcBef>
                <a:spcPts val="0"/>
              </a:spcBef>
            </a:pPr>
            <a:r>
              <a:rPr lang="en-US" sz="2400" dirty="0"/>
              <a:t>The applicant must provide a thorough and detailed justification for each identified cost associated with implementing the proposed goals and activities, including why the costs are reasonable and necessary to support the proposal’s goals and activities. </a:t>
            </a:r>
          </a:p>
          <a:p>
            <a:pPr>
              <a:spcBef>
                <a:spcPts val="0"/>
              </a:spcBef>
            </a:pPr>
            <a:r>
              <a:rPr lang="en-US" sz="2400" dirty="0"/>
              <a:t>Please note that although the grant period ends on June 30, 2028, LEAs may expend all California Serves Grant Program funds early. </a:t>
            </a:r>
          </a:p>
          <a:p>
            <a:pPr>
              <a:spcBef>
                <a:spcPts val="0"/>
              </a:spcBef>
            </a:pPr>
            <a:r>
              <a:rPr lang="en-US" sz="2400" dirty="0"/>
              <a:t>Complete only the sections of the budget forms necessary to align with the project’s timeline. </a:t>
            </a:r>
          </a:p>
        </p:txBody>
      </p:sp>
      <p:sp>
        <p:nvSpPr>
          <p:cNvPr id="5" name="Slide Number Placeholder 4"/>
          <p:cNvSpPr>
            <a:spLocks noGrp="1"/>
          </p:cNvSpPr>
          <p:nvPr>
            <p:ph type="sldNum" sz="quarter" idx="12"/>
          </p:nvPr>
        </p:nvSpPr>
        <p:spPr>
          <a:xfrm>
            <a:off x="8820150" y="6127750"/>
            <a:ext cx="2743200" cy="365125"/>
          </a:xfrm>
        </p:spPr>
        <p:txBody>
          <a:bodyPr/>
          <a:lstStyle/>
          <a:p>
            <a:fld id="{02DA3348-DD46-4764-8EF2-B939ACE6FD21}" type="slidenum">
              <a:rPr lang="en-US"/>
              <a:pPr/>
              <a:t>55</a:t>
            </a:fld>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029730" y="365125"/>
            <a:ext cx="10324069" cy="960120"/>
          </a:xfrm>
        </p:spPr>
        <p:txBody>
          <a:bodyPr/>
          <a:lstStyle/>
          <a:p>
            <a:r>
              <a:rPr lang="en-US" altLang="en-US"/>
              <a:t>Completing the Proposed Budget (2)</a:t>
            </a:r>
          </a:p>
        </p:txBody>
      </p:sp>
      <p:sp>
        <p:nvSpPr>
          <p:cNvPr id="50179" name="Content Placeholder 2"/>
          <p:cNvSpPr>
            <a:spLocks noGrp="1"/>
          </p:cNvSpPr>
          <p:nvPr>
            <p:ph idx="1"/>
          </p:nvPr>
        </p:nvSpPr>
        <p:spPr>
          <a:xfrm>
            <a:off x="1029730" y="1345079"/>
            <a:ext cx="10324070" cy="4572000"/>
          </a:xfrm>
        </p:spPr>
        <p:txBody>
          <a:bodyPr/>
          <a:lstStyle/>
          <a:p>
            <a:pPr>
              <a:spcBef>
                <a:spcPts val="0"/>
              </a:spcBef>
            </a:pPr>
            <a:r>
              <a:rPr lang="en-US" sz="2800" dirty="0"/>
              <a:t>Provide expenditure amounts for the following areas:</a:t>
            </a:r>
          </a:p>
          <a:p>
            <a:pPr lvl="1">
              <a:spcBef>
                <a:spcPts val="0"/>
              </a:spcBef>
            </a:pPr>
            <a:r>
              <a:rPr lang="en-US" sz="2400" dirty="0"/>
              <a:t>Internal staff compensation</a:t>
            </a:r>
          </a:p>
          <a:p>
            <a:pPr lvl="1">
              <a:spcBef>
                <a:spcPts val="0"/>
              </a:spcBef>
            </a:pPr>
            <a:r>
              <a:rPr lang="en-US" sz="2400" dirty="0"/>
              <a:t>Compensation for educators’ or substitute costs associated with participation at professional learning events</a:t>
            </a:r>
          </a:p>
          <a:p>
            <a:pPr lvl="1">
              <a:spcBef>
                <a:spcPts val="0"/>
              </a:spcBef>
            </a:pPr>
            <a:r>
              <a:rPr lang="en-US" sz="2400" dirty="0"/>
              <a:t>Supplies required to support LEAs and grant participants</a:t>
            </a:r>
          </a:p>
          <a:p>
            <a:pPr lvl="1">
              <a:spcBef>
                <a:spcPts val="0"/>
              </a:spcBef>
            </a:pPr>
            <a:r>
              <a:rPr lang="en-US" sz="2400" dirty="0"/>
              <a:t>Services provided by the applicant and external entities</a:t>
            </a:r>
          </a:p>
          <a:p>
            <a:pPr lvl="1">
              <a:spcBef>
                <a:spcPts val="0"/>
              </a:spcBef>
            </a:pPr>
            <a:r>
              <a:rPr lang="en-US" sz="2400" dirty="0"/>
              <a:t>Any travel and/or communication expenses </a:t>
            </a:r>
          </a:p>
          <a:p>
            <a:pPr lvl="1">
              <a:spcBef>
                <a:spcPts val="0"/>
              </a:spcBef>
            </a:pPr>
            <a:r>
              <a:rPr lang="en-US" sz="2400" dirty="0"/>
              <a:t>Indirect charges</a:t>
            </a:r>
          </a:p>
        </p:txBody>
      </p:sp>
      <p:sp>
        <p:nvSpPr>
          <p:cNvPr id="5" name="Slide Number Placeholder 4"/>
          <p:cNvSpPr>
            <a:spLocks noGrp="1"/>
          </p:cNvSpPr>
          <p:nvPr>
            <p:ph type="sldNum" sz="quarter" idx="12"/>
          </p:nvPr>
        </p:nvSpPr>
        <p:spPr>
          <a:xfrm>
            <a:off x="8839200" y="6127750"/>
            <a:ext cx="2743200" cy="365125"/>
          </a:xfrm>
        </p:spPr>
        <p:txBody>
          <a:bodyPr/>
          <a:lstStyle/>
          <a:p>
            <a:fld id="{02DA3348-DD46-4764-8EF2-B939ACE6FD21}" type="slidenum">
              <a:rPr lang="en-US"/>
              <a:pPr/>
              <a:t>56</a:t>
            </a:fld>
            <a:endParaRPr lang="en-US" dirty="0"/>
          </a:p>
        </p:txBody>
      </p:sp>
    </p:spTree>
    <p:extLst>
      <p:ext uri="{BB962C8B-B14F-4D97-AF65-F5344CB8AC3E}">
        <p14:creationId xmlns:p14="http://schemas.microsoft.com/office/powerpoint/2010/main" val="34654548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030288" y="365125"/>
            <a:ext cx="10323512" cy="960438"/>
          </a:xfrm>
        </p:spPr>
        <p:txBody>
          <a:bodyPr/>
          <a:lstStyle/>
          <a:p>
            <a:r>
              <a:rPr lang="en-US" altLang="en-US"/>
              <a:t>Completing the Proposed Budget (3)</a:t>
            </a:r>
          </a:p>
        </p:txBody>
      </p:sp>
      <p:sp>
        <p:nvSpPr>
          <p:cNvPr id="50179" name="Content Placeholder 2"/>
          <p:cNvSpPr>
            <a:spLocks noGrp="1"/>
          </p:cNvSpPr>
          <p:nvPr>
            <p:ph idx="1"/>
          </p:nvPr>
        </p:nvSpPr>
        <p:spPr>
          <a:xfrm>
            <a:off x="1029730" y="1345079"/>
            <a:ext cx="10324070" cy="4572000"/>
          </a:xfrm>
        </p:spPr>
        <p:txBody>
          <a:bodyPr/>
          <a:lstStyle/>
          <a:p>
            <a:pPr>
              <a:spcBef>
                <a:spcPts val="0"/>
              </a:spcBef>
            </a:pPr>
            <a:r>
              <a:rPr lang="en-US" sz="2400" dirty="0"/>
              <a:t>The Proposed Budget must include a detailed budget narrative (description) for each line-item included in the grant period. </a:t>
            </a:r>
          </a:p>
          <a:p>
            <a:pPr>
              <a:spcBef>
                <a:spcPts val="0"/>
              </a:spcBef>
            </a:pPr>
            <a:r>
              <a:rPr lang="en-US" sz="2400" dirty="0"/>
              <a:t>The narrative should include how the proposed costs are necessary and reasonable in terms of activities, benefits to participants, and outcomes. </a:t>
            </a:r>
          </a:p>
          <a:p>
            <a:pPr>
              <a:spcBef>
                <a:spcPts val="0"/>
              </a:spcBef>
            </a:pPr>
            <a:r>
              <a:rPr lang="en-US" sz="2400" dirty="0"/>
              <a:t>Provide sufficient detail and a breakdown/calculation that justifies each line item. </a:t>
            </a:r>
          </a:p>
          <a:p>
            <a:pPr>
              <a:spcBef>
                <a:spcPts val="0"/>
              </a:spcBef>
            </a:pPr>
            <a:r>
              <a:rPr lang="en-US" sz="2400" dirty="0"/>
              <a:t>Group line items by the Object Code series and provide lines for Object Code totals. </a:t>
            </a:r>
          </a:p>
          <a:p>
            <a:pPr>
              <a:spcBef>
                <a:spcPts val="0"/>
              </a:spcBef>
            </a:pPr>
            <a:r>
              <a:rPr lang="en-US" sz="2400" dirty="0"/>
              <a:t>The Proposed Budget Summary should provide totals for each Object Code and should align with the Proposed Budget Narrative. </a:t>
            </a:r>
            <a:endParaRPr lang="en-US" dirty="0"/>
          </a:p>
        </p:txBody>
      </p:sp>
      <p:sp>
        <p:nvSpPr>
          <p:cNvPr id="5" name="Slide Number Placeholder 4"/>
          <p:cNvSpPr>
            <a:spLocks noGrp="1"/>
          </p:cNvSpPr>
          <p:nvPr>
            <p:ph type="sldNum" sz="quarter" idx="12"/>
          </p:nvPr>
        </p:nvSpPr>
        <p:spPr>
          <a:xfrm>
            <a:off x="8848725" y="6127750"/>
            <a:ext cx="2743200" cy="365125"/>
          </a:xfrm>
        </p:spPr>
        <p:txBody>
          <a:bodyPr/>
          <a:lstStyle/>
          <a:p>
            <a:fld id="{02DA3348-DD46-4764-8EF2-B939ACE6FD21}" type="slidenum">
              <a:rPr lang="en-US"/>
              <a:pPr/>
              <a:t>57</a:t>
            </a:fld>
            <a:endParaRPr lang="en-US" dirty="0"/>
          </a:p>
        </p:txBody>
      </p:sp>
    </p:spTree>
    <p:extLst>
      <p:ext uri="{BB962C8B-B14F-4D97-AF65-F5344CB8AC3E}">
        <p14:creationId xmlns:p14="http://schemas.microsoft.com/office/powerpoint/2010/main" val="31520803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n-US" b="1" dirty="0"/>
              <a:t>Review Process</a:t>
            </a:r>
          </a:p>
        </p:txBody>
      </p:sp>
      <p:sp>
        <p:nvSpPr>
          <p:cNvPr id="3" name="Content Placeholder 2"/>
          <p:cNvSpPr>
            <a:spLocks noGrp="1"/>
          </p:cNvSpPr>
          <p:nvPr>
            <p:ph idx="1"/>
          </p:nvPr>
        </p:nvSpPr>
        <p:spPr/>
        <p:txBody>
          <a:bodyPr rtlCol="0">
            <a:noAutofit/>
          </a:bodyPr>
          <a:lstStyle/>
          <a:p>
            <a:pPr marL="336550" indent="-336550" eaLnBrk="1" fontAlgn="auto" hangingPunct="1">
              <a:lnSpc>
                <a:spcPct val="100000"/>
              </a:lnSpc>
              <a:spcBef>
                <a:spcPts val="0"/>
              </a:spcBef>
              <a:defRPr/>
            </a:pPr>
            <a:r>
              <a:rPr lang="en-US" sz="2800" dirty="0"/>
              <a:t>Only fully completed, eligible applications will be considered eligible for consideration and advance to the Reader Conference. </a:t>
            </a:r>
          </a:p>
          <a:p>
            <a:pPr marL="336550" indent="-336550" eaLnBrk="1" fontAlgn="auto" hangingPunct="1">
              <a:lnSpc>
                <a:spcPct val="100000"/>
              </a:lnSpc>
              <a:spcBef>
                <a:spcPts val="0"/>
              </a:spcBef>
              <a:defRPr/>
            </a:pPr>
            <a:r>
              <a:rPr lang="en-US" sz="2800" dirty="0"/>
              <a:t>A panel of readers selected for their expertise will read, review, and score each eligible application using a scoring rubric (see rubrics in the RFA). </a:t>
            </a:r>
          </a:p>
          <a:p>
            <a:pPr marL="336550" indent="-336550" eaLnBrk="1" fontAlgn="auto" hangingPunct="1">
              <a:lnSpc>
                <a:spcPct val="100000"/>
              </a:lnSpc>
              <a:spcBef>
                <a:spcPts val="0"/>
              </a:spcBef>
              <a:defRPr/>
            </a:pPr>
            <a:r>
              <a:rPr lang="en-US" sz="2800" dirty="0"/>
              <a:t>Although scores are important, they will not be the only factor considered when selecting awards.</a:t>
            </a:r>
          </a:p>
        </p:txBody>
      </p:sp>
      <p:sp>
        <p:nvSpPr>
          <p:cNvPr id="5" name="Slide Number Placeholder 4"/>
          <p:cNvSpPr>
            <a:spLocks noGrp="1"/>
          </p:cNvSpPr>
          <p:nvPr>
            <p:ph type="sldNum" sz="quarter" idx="12"/>
          </p:nvPr>
        </p:nvSpPr>
        <p:spPr/>
        <p:txBody>
          <a:bodyPr/>
          <a:lstStyle/>
          <a:p>
            <a:pPr>
              <a:defRPr/>
            </a:pPr>
            <a:fld id="{38308334-7C53-43A7-9BD5-1AEB6AACC434}" type="slidenum">
              <a:rPr lang="en-US"/>
              <a:pPr>
                <a:defRPr/>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descr="Application Timeline Table "/>
          <p:cNvSpPr>
            <a:spLocks noGrp="1"/>
          </p:cNvSpPr>
          <p:nvPr>
            <p:ph type="title"/>
          </p:nvPr>
        </p:nvSpPr>
        <p:spPr/>
        <p:txBody>
          <a:bodyPr/>
          <a:lstStyle/>
          <a:p>
            <a:pPr eaLnBrk="1" hangingPunct="1"/>
            <a:r>
              <a:rPr lang="en-US" altLang="en-US" b="1" dirty="0"/>
              <a:t>Application Timeline</a:t>
            </a:r>
          </a:p>
        </p:txBody>
      </p:sp>
      <p:sp>
        <p:nvSpPr>
          <p:cNvPr id="4" name="Slide Number Placeholder 3"/>
          <p:cNvSpPr>
            <a:spLocks noGrp="1"/>
          </p:cNvSpPr>
          <p:nvPr>
            <p:ph type="sldNum" sz="quarter" idx="12"/>
          </p:nvPr>
        </p:nvSpPr>
        <p:spPr/>
        <p:txBody>
          <a:bodyPr/>
          <a:lstStyle/>
          <a:p>
            <a:pPr>
              <a:defRPr/>
            </a:pPr>
            <a:fld id="{D7A1024E-DFAD-4802-80F6-6E61AD58976D}" type="slidenum">
              <a:rPr lang="en-US"/>
              <a:pPr>
                <a:defRPr/>
              </a:pPr>
              <a:t>59</a:t>
            </a:fld>
            <a:endParaRPr lang="en-US"/>
          </a:p>
        </p:txBody>
      </p:sp>
      <p:graphicFrame>
        <p:nvGraphicFramePr>
          <p:cNvPr id="6" name="Content Placeholder 3" descr="Application timeline with activities and their dates">
            <a:extLst>
              <a:ext uri="{FF2B5EF4-FFF2-40B4-BE49-F238E27FC236}">
                <a16:creationId xmlns:a16="http://schemas.microsoft.com/office/drawing/2014/main" id="{E4B137C4-505D-E945-E02B-A8022A289316}"/>
              </a:ext>
            </a:extLst>
          </p:cNvPr>
          <p:cNvGraphicFramePr>
            <a:graphicFrameLocks noGrp="1"/>
          </p:cNvGraphicFramePr>
          <p:nvPr>
            <p:ph idx="1"/>
            <p:extLst>
              <p:ext uri="{D42A27DB-BD31-4B8C-83A1-F6EECF244321}">
                <p14:modId xmlns:p14="http://schemas.microsoft.com/office/powerpoint/2010/main" val="3741149956"/>
              </p:ext>
            </p:extLst>
          </p:nvPr>
        </p:nvGraphicFramePr>
        <p:xfrm>
          <a:off x="1030287" y="1645920"/>
          <a:ext cx="10323512" cy="3566160"/>
        </p:xfrm>
        <a:graphic>
          <a:graphicData uri="http://schemas.openxmlformats.org/drawingml/2006/table">
            <a:tbl>
              <a:tblPr firstRow="1" bandRow="1">
                <a:tableStyleId>{21E4AEA4-8DFA-4A89-87EB-49C32662AFE0}</a:tableStyleId>
              </a:tblPr>
              <a:tblGrid>
                <a:gridCol w="4394119">
                  <a:extLst>
                    <a:ext uri="{9D8B030D-6E8A-4147-A177-3AD203B41FA5}">
                      <a16:colId xmlns:a16="http://schemas.microsoft.com/office/drawing/2014/main" val="2260993093"/>
                    </a:ext>
                  </a:extLst>
                </a:gridCol>
                <a:gridCol w="5929393">
                  <a:extLst>
                    <a:ext uri="{9D8B030D-6E8A-4147-A177-3AD203B41FA5}">
                      <a16:colId xmlns:a16="http://schemas.microsoft.com/office/drawing/2014/main" val="4200569673"/>
                    </a:ext>
                  </a:extLst>
                </a:gridCol>
              </a:tblGrid>
              <a:tr h="370840">
                <a:tc>
                  <a:txBody>
                    <a:bodyPr/>
                    <a:lstStyle/>
                    <a:p>
                      <a:pPr>
                        <a:lnSpc>
                          <a:spcPct val="100000"/>
                        </a:lnSpc>
                        <a:spcBef>
                          <a:spcPts val="0"/>
                        </a:spcBef>
                        <a:spcAft>
                          <a:spcPts val="0"/>
                        </a:spcAft>
                      </a:pPr>
                      <a:r>
                        <a:rPr lang="en-US" sz="2400" dirty="0">
                          <a:solidFill>
                            <a:schemeClr val="tx1"/>
                          </a:solidFill>
                        </a:rPr>
                        <a:t>Activity</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0"/>
                        </a:spcAft>
                      </a:pPr>
                      <a:r>
                        <a:rPr lang="en-US" sz="2400">
                          <a:solidFill>
                            <a:schemeClr val="tx1"/>
                          </a:solidFill>
                        </a:rPr>
                        <a:t>Date</a:t>
                      </a:r>
                      <a:endParaRPr lang="en-US" sz="24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56659535"/>
                  </a:ext>
                </a:extLst>
              </a:tr>
              <a:tr h="370840">
                <a:tc>
                  <a:txBody>
                    <a:bodyPr/>
                    <a:lstStyle/>
                    <a:p>
                      <a:pPr>
                        <a:lnSpc>
                          <a:spcPct val="100000"/>
                        </a:lnSpc>
                        <a:spcBef>
                          <a:spcPts val="0"/>
                        </a:spcBef>
                        <a:spcAft>
                          <a:spcPts val="1200"/>
                        </a:spcAft>
                      </a:pPr>
                      <a:r>
                        <a:rPr lang="en-US" sz="2400"/>
                        <a:t>RFA Release</a:t>
                      </a:r>
                      <a:endParaRPr lang="en-US" sz="2400">
                        <a:latin typeface="Arial" panose="020B0604020202020204" pitchFamily="34" charset="0"/>
                        <a:cs typeface="Arial" panose="020B0604020202020204" pitchFamily="34" charset="0"/>
                      </a:endParaRPr>
                    </a:p>
                  </a:txBody>
                  <a:tcPr/>
                </a:tc>
                <a:tc>
                  <a:txBody>
                    <a:bodyPr/>
                    <a:lstStyle/>
                    <a:p>
                      <a:pPr>
                        <a:lnSpc>
                          <a:spcPct val="100000"/>
                        </a:lnSpc>
                        <a:spcBef>
                          <a:spcPts val="0"/>
                        </a:spcBef>
                        <a:spcAft>
                          <a:spcPts val="1200"/>
                        </a:spcAft>
                      </a:pPr>
                      <a:r>
                        <a:rPr lang="en-US" sz="2400" dirty="0"/>
                        <a:t>Week of September 25, 2025</a:t>
                      </a:r>
                      <a:endParaRPr lang="en-US"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3360429"/>
                  </a:ext>
                </a:extLst>
              </a:tr>
              <a:tr h="370840">
                <a:tc>
                  <a:txBody>
                    <a:bodyPr/>
                    <a:lstStyle/>
                    <a:p>
                      <a:pPr>
                        <a:lnSpc>
                          <a:spcPct val="100000"/>
                        </a:lnSpc>
                        <a:spcBef>
                          <a:spcPts val="0"/>
                        </a:spcBef>
                        <a:spcAft>
                          <a:spcPts val="1200"/>
                        </a:spcAft>
                      </a:pPr>
                      <a:r>
                        <a:rPr lang="en-US" sz="2400"/>
                        <a:t>Notice of Intent to Apply</a:t>
                      </a:r>
                      <a:endParaRPr lang="en-US" sz="240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sz="2400"/>
                        <a:t>Monday, November 17, 2025, by 4 p.m.</a:t>
                      </a:r>
                    </a:p>
                  </a:txBody>
                  <a:tcPr/>
                </a:tc>
                <a:extLst>
                  <a:ext uri="{0D108BD9-81ED-4DB2-BD59-A6C34878D82A}">
                    <a16:rowId xmlns:a16="http://schemas.microsoft.com/office/drawing/2014/main" val="1521904673"/>
                  </a:ext>
                </a:extLst>
              </a:tr>
              <a:tr h="370840">
                <a:tc>
                  <a:txBody>
                    <a:bodyPr/>
                    <a:lstStyle/>
                    <a:p>
                      <a:pPr>
                        <a:lnSpc>
                          <a:spcPct val="100000"/>
                        </a:lnSpc>
                        <a:spcBef>
                          <a:spcPts val="0"/>
                        </a:spcBef>
                        <a:spcAft>
                          <a:spcPts val="1200"/>
                        </a:spcAft>
                      </a:pPr>
                      <a:r>
                        <a:rPr lang="en-US" sz="2400"/>
                        <a:t>Application due to the CDE</a:t>
                      </a:r>
                      <a:endParaRPr lang="en-US" sz="240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sz="2400"/>
                        <a:t>Monday, December 1, 2025, by 4 p.m.</a:t>
                      </a:r>
                    </a:p>
                  </a:txBody>
                  <a:tcPr/>
                </a:tc>
                <a:extLst>
                  <a:ext uri="{0D108BD9-81ED-4DB2-BD59-A6C34878D82A}">
                    <a16:rowId xmlns:a16="http://schemas.microsoft.com/office/drawing/2014/main" val="1127575016"/>
                  </a:ext>
                </a:extLst>
              </a:tr>
              <a:tr h="370840">
                <a:tc>
                  <a:txBody>
                    <a:bodyPr/>
                    <a:lstStyle/>
                    <a:p>
                      <a:pPr>
                        <a:lnSpc>
                          <a:spcPct val="100000"/>
                        </a:lnSpc>
                        <a:spcBef>
                          <a:spcPts val="0"/>
                        </a:spcBef>
                        <a:spcAft>
                          <a:spcPts val="1200"/>
                        </a:spcAft>
                      </a:pPr>
                      <a:r>
                        <a:rPr lang="en-US" sz="2400">
                          <a:latin typeface="Arial" panose="020B0604020202020204" pitchFamily="34" charset="0"/>
                          <a:cs typeface="Arial" panose="020B0604020202020204" pitchFamily="34" charset="0"/>
                        </a:rPr>
                        <a:t>Intent to Award posted</a:t>
                      </a:r>
                    </a:p>
                  </a:txBody>
                  <a:tcPr/>
                </a:tc>
                <a:tc>
                  <a:txBody>
                    <a:bodyPr/>
                    <a:lstStyle/>
                    <a:p>
                      <a:pPr>
                        <a:lnSpc>
                          <a:spcPct val="100000"/>
                        </a:lnSpc>
                        <a:spcBef>
                          <a:spcPts val="0"/>
                        </a:spcBef>
                        <a:spcAft>
                          <a:spcPts val="1200"/>
                        </a:spcAft>
                      </a:pPr>
                      <a:r>
                        <a:rPr lang="en-US" sz="2400" dirty="0"/>
                        <a:t>Week of February 9, 2026</a:t>
                      </a:r>
                    </a:p>
                  </a:txBody>
                  <a:tcPr/>
                </a:tc>
                <a:extLst>
                  <a:ext uri="{0D108BD9-81ED-4DB2-BD59-A6C34878D82A}">
                    <a16:rowId xmlns:a16="http://schemas.microsoft.com/office/drawing/2014/main" val="2540687400"/>
                  </a:ext>
                </a:extLst>
              </a:tr>
              <a:tr h="370840">
                <a:tc>
                  <a:txBody>
                    <a:bodyPr/>
                    <a:lstStyle/>
                    <a:p>
                      <a:pPr>
                        <a:lnSpc>
                          <a:spcPct val="100000"/>
                        </a:lnSpc>
                        <a:spcBef>
                          <a:spcPts val="0"/>
                        </a:spcBef>
                        <a:spcAft>
                          <a:spcPts val="1200"/>
                        </a:spcAft>
                      </a:pPr>
                      <a:r>
                        <a:rPr lang="en-US" sz="2400">
                          <a:latin typeface="Arial" panose="020B0604020202020204" pitchFamily="34" charset="0"/>
                          <a:cs typeface="Arial" panose="020B0604020202020204" pitchFamily="34" charset="0"/>
                        </a:rPr>
                        <a:t>Last day for Appeals to be received by the CDE</a:t>
                      </a:r>
                    </a:p>
                  </a:txBody>
                  <a:tcPr/>
                </a:tc>
                <a:tc>
                  <a:txBody>
                    <a:bodyPr/>
                    <a:lstStyle/>
                    <a:p>
                      <a:pPr>
                        <a:lnSpc>
                          <a:spcPct val="100000"/>
                        </a:lnSpc>
                        <a:spcBef>
                          <a:spcPts val="0"/>
                        </a:spcBef>
                        <a:spcAft>
                          <a:spcPts val="1200"/>
                        </a:spcAft>
                      </a:pPr>
                      <a:r>
                        <a:rPr lang="en-US" sz="2400"/>
                        <a:t>One week after the Intent to Award is posted</a:t>
                      </a:r>
                    </a:p>
                  </a:txBody>
                  <a:tcPr/>
                </a:tc>
                <a:extLst>
                  <a:ext uri="{0D108BD9-81ED-4DB2-BD59-A6C34878D82A}">
                    <a16:rowId xmlns:a16="http://schemas.microsoft.com/office/drawing/2014/main" val="1506219883"/>
                  </a:ext>
                </a:extLst>
              </a:tr>
              <a:tr h="370840">
                <a:tc>
                  <a:txBody>
                    <a:bodyPr/>
                    <a:lstStyle/>
                    <a:p>
                      <a:pPr>
                        <a:lnSpc>
                          <a:spcPct val="100000"/>
                        </a:lnSpc>
                        <a:spcBef>
                          <a:spcPts val="0"/>
                        </a:spcBef>
                        <a:spcAft>
                          <a:spcPts val="1200"/>
                        </a:spcAft>
                      </a:pPr>
                      <a:r>
                        <a:rPr lang="en-US" sz="2400">
                          <a:latin typeface="Arial" panose="020B0604020202020204" pitchFamily="34" charset="0"/>
                          <a:cs typeface="Arial" panose="020B0604020202020204" pitchFamily="34" charset="0"/>
                        </a:rPr>
                        <a:t>Final Awards posted</a:t>
                      </a:r>
                    </a:p>
                  </a:txBody>
                  <a:tcPr/>
                </a:tc>
                <a:tc>
                  <a:txBody>
                    <a:bodyPr/>
                    <a:lstStyle/>
                    <a:p>
                      <a:pPr>
                        <a:lnSpc>
                          <a:spcPct val="100000"/>
                        </a:lnSpc>
                        <a:spcBef>
                          <a:spcPts val="0"/>
                        </a:spcBef>
                        <a:spcAft>
                          <a:spcPts val="1200"/>
                        </a:spcAft>
                      </a:pPr>
                      <a:r>
                        <a:rPr lang="en-US" sz="2400" dirty="0"/>
                        <a:t>Week of March 30, 2026</a:t>
                      </a:r>
                    </a:p>
                  </a:txBody>
                  <a:tcPr/>
                </a:tc>
                <a:extLst>
                  <a:ext uri="{0D108BD9-81ED-4DB2-BD59-A6C34878D82A}">
                    <a16:rowId xmlns:a16="http://schemas.microsoft.com/office/drawing/2014/main" val="119441023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E7D6F-ACDE-E92A-B1FF-E54F6E26D712}"/>
              </a:ext>
            </a:extLst>
          </p:cNvPr>
          <p:cNvSpPr>
            <a:spLocks noGrp="1"/>
          </p:cNvSpPr>
          <p:nvPr>
            <p:ph type="title"/>
          </p:nvPr>
        </p:nvSpPr>
        <p:spPr/>
        <p:txBody>
          <a:bodyPr/>
          <a:lstStyle/>
          <a:p>
            <a:r>
              <a:rPr lang="en-US" altLang="en-US" dirty="0"/>
              <a:t>Program Funding (1)</a:t>
            </a:r>
            <a:endParaRPr lang="en-US" dirty="0"/>
          </a:p>
        </p:txBody>
      </p:sp>
      <p:sp>
        <p:nvSpPr>
          <p:cNvPr id="3" name="Content Placeholder 2">
            <a:extLst>
              <a:ext uri="{FF2B5EF4-FFF2-40B4-BE49-F238E27FC236}">
                <a16:creationId xmlns:a16="http://schemas.microsoft.com/office/drawing/2014/main" id="{8D34498B-1AA7-A3F4-8664-15842A25C21B}"/>
              </a:ext>
            </a:extLst>
          </p:cNvPr>
          <p:cNvSpPr>
            <a:spLocks noGrp="1"/>
          </p:cNvSpPr>
          <p:nvPr>
            <p:ph idx="1"/>
          </p:nvPr>
        </p:nvSpPr>
        <p:spPr/>
        <p:txBody>
          <a:bodyPr/>
          <a:lstStyle/>
          <a:p>
            <a:r>
              <a:rPr lang="en-US" dirty="0"/>
              <a:t>The California Serves Program includes a grant, appropriating $5 million annually to the CDE for awards to eligible LEAs.</a:t>
            </a:r>
          </a:p>
          <a:p>
            <a:r>
              <a:rPr lang="en-US" dirty="0"/>
              <a:t>Funds available to each applicant are based on the content and quality of the submitted application and proposed activities. </a:t>
            </a:r>
          </a:p>
          <a:p>
            <a:r>
              <a:rPr lang="en-US" dirty="0"/>
              <a:t>Each grantee shall receive no more than $500,000 for the entirety of the grant period. </a:t>
            </a:r>
          </a:p>
        </p:txBody>
      </p:sp>
      <p:sp>
        <p:nvSpPr>
          <p:cNvPr id="4" name="Slide Number Placeholder 3">
            <a:extLst>
              <a:ext uri="{FF2B5EF4-FFF2-40B4-BE49-F238E27FC236}">
                <a16:creationId xmlns:a16="http://schemas.microsoft.com/office/drawing/2014/main" id="{F44E528A-06D8-B7DC-7FC5-C442C9E50555}"/>
              </a:ext>
            </a:extLst>
          </p:cNvPr>
          <p:cNvSpPr>
            <a:spLocks noGrp="1"/>
          </p:cNvSpPr>
          <p:nvPr>
            <p:ph type="sldNum" sz="quarter" idx="12"/>
          </p:nvPr>
        </p:nvSpPr>
        <p:spPr/>
        <p:txBody>
          <a:bodyPr/>
          <a:lstStyle/>
          <a:p>
            <a:pPr>
              <a:defRPr/>
            </a:pPr>
            <a:fld id="{4377837C-3A74-4D9C-B454-2AF0D956BB88}" type="slidenum">
              <a:rPr lang="en-US" smtClean="0"/>
              <a:pPr>
                <a:defRPr/>
              </a:pPr>
              <a:t>6</a:t>
            </a:fld>
            <a:endParaRPr lang="en-US"/>
          </a:p>
        </p:txBody>
      </p:sp>
    </p:spTree>
    <p:extLst>
      <p:ext uri="{BB962C8B-B14F-4D97-AF65-F5344CB8AC3E}">
        <p14:creationId xmlns:p14="http://schemas.microsoft.com/office/powerpoint/2010/main" val="37041094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803403" y="1322388"/>
            <a:ext cx="10515600" cy="1122362"/>
          </a:xfrm>
        </p:spPr>
        <p:txBody>
          <a:bodyPr/>
          <a:lstStyle/>
          <a:p>
            <a:pPr eaLnBrk="1" hangingPunct="1"/>
            <a:r>
              <a:rPr lang="en-US" altLang="en-US" sz="9600" b="1" dirty="0"/>
              <a:t>Questions?</a:t>
            </a:r>
          </a:p>
        </p:txBody>
      </p:sp>
      <p:sp>
        <p:nvSpPr>
          <p:cNvPr id="4" name="Slide Number Placeholder 3"/>
          <p:cNvSpPr>
            <a:spLocks noGrp="1"/>
          </p:cNvSpPr>
          <p:nvPr>
            <p:ph type="sldNum" sz="quarter" idx="12"/>
          </p:nvPr>
        </p:nvSpPr>
        <p:spPr/>
        <p:txBody>
          <a:bodyPr/>
          <a:lstStyle/>
          <a:p>
            <a:pPr>
              <a:defRPr/>
            </a:pPr>
            <a:fld id="{5FA1A205-03DD-4E2F-86AF-E2783411B25A}" type="slidenum">
              <a:rPr lang="en-US" smtClean="0"/>
              <a:pPr>
                <a:defRPr/>
              </a:pPr>
              <a:t>60</a:t>
            </a:fld>
            <a:endParaRPr lang="en-US"/>
          </a:p>
        </p:txBody>
      </p:sp>
      <p:pic>
        <p:nvPicPr>
          <p:cNvPr id="6" name="Picture 5">
            <a:extLst>
              <a:ext uri="{FF2B5EF4-FFF2-40B4-BE49-F238E27FC236}">
                <a16:creationId xmlns:a16="http://schemas.microsoft.com/office/drawing/2014/main" id="{84DF1EAD-D0B2-8394-A8EE-AC7E18E20531}"/>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052894" y="2741816"/>
            <a:ext cx="8086211" cy="3797096"/>
          </a:xfrm>
          <a:prstGeom prst="rect">
            <a:avLst/>
          </a:prstGeom>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38" y="365125"/>
            <a:ext cx="10331450" cy="1900238"/>
          </a:xfrm>
        </p:spPr>
        <p:txBody>
          <a:bodyPr rtlCol="0">
            <a:normAutofit fontScale="90000"/>
          </a:bodyPr>
          <a:lstStyle/>
          <a:p>
            <a:pPr eaLnBrk="1" fontAlgn="auto" hangingPunct="1">
              <a:spcAft>
                <a:spcPts val="0"/>
              </a:spcAft>
              <a:defRPr/>
            </a:pPr>
            <a:r>
              <a:rPr lang="en-US" b="1" dirty="0"/>
              <a:t>Professional Learning Support Division</a:t>
            </a:r>
            <a:br>
              <a:rPr lang="en-US" b="1" dirty="0"/>
            </a:br>
            <a:r>
              <a:rPr lang="en-US" b="1" dirty="0"/>
              <a:t>Contacts</a:t>
            </a:r>
          </a:p>
        </p:txBody>
      </p:sp>
      <p:sp>
        <p:nvSpPr>
          <p:cNvPr id="62467" name="Content Placeholder 2"/>
          <p:cNvSpPr>
            <a:spLocks noGrp="1"/>
          </p:cNvSpPr>
          <p:nvPr>
            <p:ph idx="1"/>
          </p:nvPr>
        </p:nvSpPr>
        <p:spPr>
          <a:xfrm>
            <a:off x="1544637" y="2265363"/>
            <a:ext cx="9102725" cy="4436110"/>
          </a:xfrm>
        </p:spPr>
        <p:txBody>
          <a:bodyPr/>
          <a:lstStyle/>
          <a:p>
            <a:pPr marL="0" indent="0" algn="ctr" eaLnBrk="1" hangingPunct="1">
              <a:lnSpc>
                <a:spcPct val="100000"/>
              </a:lnSpc>
              <a:spcBef>
                <a:spcPct val="0"/>
              </a:spcBef>
              <a:spcAft>
                <a:spcPts val="1800"/>
              </a:spcAft>
              <a:buFont typeface="Arial" panose="020B0604020202020204" pitchFamily="34" charset="0"/>
              <a:buNone/>
            </a:pPr>
            <a:r>
              <a:rPr lang="en-US" altLang="en-US" sz="3200" b="1" dirty="0"/>
              <a:t>For additional information, contact:</a:t>
            </a:r>
            <a:endParaRPr lang="en-US" altLang="en-US" sz="3200" dirty="0"/>
          </a:p>
          <a:p>
            <a:pPr marL="0" indent="0" algn="ctr" eaLnBrk="1" hangingPunct="1">
              <a:lnSpc>
                <a:spcPct val="100000"/>
              </a:lnSpc>
              <a:spcBef>
                <a:spcPct val="0"/>
              </a:spcBef>
              <a:spcAft>
                <a:spcPts val="1800"/>
              </a:spcAft>
              <a:buNone/>
            </a:pPr>
            <a:r>
              <a:rPr lang="en-US" altLang="en-US" sz="3200" dirty="0"/>
              <a:t>The California Serves Grant Team</a:t>
            </a:r>
            <a:endParaRPr lang="en-US" altLang="en-US" sz="3200" dirty="0">
              <a:cs typeface="Arial"/>
            </a:endParaRPr>
          </a:p>
          <a:p>
            <a:pPr marL="0" indent="0" algn="ctr" eaLnBrk="1" hangingPunct="1">
              <a:lnSpc>
                <a:spcPct val="100000"/>
              </a:lnSpc>
              <a:spcBef>
                <a:spcPct val="0"/>
              </a:spcBef>
              <a:spcAft>
                <a:spcPts val="1800"/>
              </a:spcAft>
              <a:buNone/>
            </a:pPr>
            <a:r>
              <a:rPr lang="en-US" altLang="en-US" sz="3200" dirty="0"/>
              <a:t>Email: </a:t>
            </a:r>
            <a:r>
              <a:rPr lang="en-US" sz="3200" dirty="0">
                <a:ea typeface="+mn-lt"/>
                <a:cs typeface="+mn-lt"/>
                <a:hlinkClick r:id="rId3"/>
              </a:rPr>
              <a:t>SSCE@cde.ca.gov</a:t>
            </a:r>
            <a:endParaRPr lang="en-US" altLang="en-US" sz="2400" b="1" dirty="0"/>
          </a:p>
        </p:txBody>
      </p:sp>
      <p:sp>
        <p:nvSpPr>
          <p:cNvPr id="5" name="Slide Number Placeholder 4"/>
          <p:cNvSpPr>
            <a:spLocks noGrp="1"/>
          </p:cNvSpPr>
          <p:nvPr>
            <p:ph type="sldNum" sz="quarter" idx="12"/>
          </p:nvPr>
        </p:nvSpPr>
        <p:spPr/>
        <p:txBody>
          <a:bodyPr/>
          <a:lstStyle/>
          <a:p>
            <a:pPr>
              <a:defRPr/>
            </a:pPr>
            <a:fld id="{0C187154-915E-4461-BE91-B1BC052B70A3}" type="slidenum">
              <a:rPr lang="en-US"/>
              <a:pPr>
                <a:defRPr/>
              </a:pPr>
              <a:t>61</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EEC1D-ABF6-7B89-11D0-B4C18ACA009C}"/>
              </a:ext>
            </a:extLst>
          </p:cNvPr>
          <p:cNvSpPr>
            <a:spLocks noGrp="1"/>
          </p:cNvSpPr>
          <p:nvPr>
            <p:ph type="title"/>
          </p:nvPr>
        </p:nvSpPr>
        <p:spPr/>
        <p:txBody>
          <a:bodyPr/>
          <a:lstStyle/>
          <a:p>
            <a:r>
              <a:rPr lang="en-US" altLang="en-US" dirty="0"/>
              <a:t>Program Funding (2)</a:t>
            </a:r>
            <a:endParaRPr lang="en-US" dirty="0"/>
          </a:p>
        </p:txBody>
      </p:sp>
      <p:sp>
        <p:nvSpPr>
          <p:cNvPr id="3" name="Content Placeholder 2">
            <a:extLst>
              <a:ext uri="{FF2B5EF4-FFF2-40B4-BE49-F238E27FC236}">
                <a16:creationId xmlns:a16="http://schemas.microsoft.com/office/drawing/2014/main" id="{0943E291-5E8A-67CF-DD85-43FC6B45A2B8}"/>
              </a:ext>
            </a:extLst>
          </p:cNvPr>
          <p:cNvSpPr>
            <a:spLocks noGrp="1"/>
          </p:cNvSpPr>
          <p:nvPr>
            <p:ph idx="1"/>
          </p:nvPr>
        </p:nvSpPr>
        <p:spPr/>
        <p:txBody>
          <a:bodyPr/>
          <a:lstStyle/>
          <a:p>
            <a:r>
              <a:rPr lang="en-US" sz="2800" dirty="0"/>
              <a:t>An LEA that applies for funds shall, at a minimum, demonstrate a need for service-learning resources and training in support of offering the SSCE locally, and describe how the funds will be used. </a:t>
            </a:r>
          </a:p>
          <a:p>
            <a:r>
              <a:rPr lang="en-US" sz="2800" dirty="0"/>
              <a:t>The CDE will fund successful grant applications at the level requested if the program application is well-justified, the proposed activities are realistic and well-supported, and sufficient funding exists. If successful applications exceed the funds available, the CDE will apportion the grant funds at its discretion.</a:t>
            </a:r>
          </a:p>
        </p:txBody>
      </p:sp>
      <p:sp>
        <p:nvSpPr>
          <p:cNvPr id="4" name="Slide Number Placeholder 3">
            <a:extLst>
              <a:ext uri="{FF2B5EF4-FFF2-40B4-BE49-F238E27FC236}">
                <a16:creationId xmlns:a16="http://schemas.microsoft.com/office/drawing/2014/main" id="{29B9B91D-30CF-9E1C-FC05-34E8303A738B}"/>
              </a:ext>
            </a:extLst>
          </p:cNvPr>
          <p:cNvSpPr>
            <a:spLocks noGrp="1"/>
          </p:cNvSpPr>
          <p:nvPr>
            <p:ph type="sldNum" sz="quarter" idx="12"/>
          </p:nvPr>
        </p:nvSpPr>
        <p:spPr/>
        <p:txBody>
          <a:bodyPr/>
          <a:lstStyle/>
          <a:p>
            <a:pPr>
              <a:defRPr/>
            </a:pPr>
            <a:fld id="{4377837C-3A74-4D9C-B454-2AF0D956BB88}" type="slidenum">
              <a:rPr lang="en-US" smtClean="0"/>
              <a:pPr>
                <a:defRPr/>
              </a:pPr>
              <a:t>7</a:t>
            </a:fld>
            <a:endParaRPr lang="en-US"/>
          </a:p>
        </p:txBody>
      </p:sp>
    </p:spTree>
    <p:extLst>
      <p:ext uri="{BB962C8B-B14F-4D97-AF65-F5344CB8AC3E}">
        <p14:creationId xmlns:p14="http://schemas.microsoft.com/office/powerpoint/2010/main" val="4006219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8B74C-031B-5D66-3CA1-ADB33E98D3E8}"/>
              </a:ext>
            </a:extLst>
          </p:cNvPr>
          <p:cNvSpPr>
            <a:spLocks noGrp="1"/>
          </p:cNvSpPr>
          <p:nvPr>
            <p:ph type="title"/>
          </p:nvPr>
        </p:nvSpPr>
        <p:spPr/>
        <p:txBody>
          <a:bodyPr/>
          <a:lstStyle/>
          <a:p>
            <a:r>
              <a:rPr lang="en-US" altLang="en-US" dirty="0"/>
              <a:t>Program Funding (3)</a:t>
            </a:r>
            <a:endParaRPr lang="en-US" dirty="0"/>
          </a:p>
        </p:txBody>
      </p:sp>
      <p:sp>
        <p:nvSpPr>
          <p:cNvPr id="3" name="Content Placeholder 2">
            <a:extLst>
              <a:ext uri="{FF2B5EF4-FFF2-40B4-BE49-F238E27FC236}">
                <a16:creationId xmlns:a16="http://schemas.microsoft.com/office/drawing/2014/main" id="{89D1C8CD-5CB1-323E-B5EB-C08B4CFAD859}"/>
              </a:ext>
            </a:extLst>
          </p:cNvPr>
          <p:cNvSpPr>
            <a:spLocks noGrp="1"/>
          </p:cNvSpPr>
          <p:nvPr>
            <p:ph idx="1"/>
          </p:nvPr>
        </p:nvSpPr>
        <p:spPr/>
        <p:txBody>
          <a:bodyPr/>
          <a:lstStyle/>
          <a:p>
            <a:r>
              <a:rPr lang="en-US" dirty="0"/>
              <a:t>Grantees may begin utilizing California Serves Grant funds beginning May 1, 2026. </a:t>
            </a:r>
          </a:p>
          <a:p>
            <a:r>
              <a:rPr lang="en-US" dirty="0"/>
              <a:t>These funds are available for expenditure or encumbrance through June 30, 2028. </a:t>
            </a:r>
          </a:p>
        </p:txBody>
      </p:sp>
      <p:sp>
        <p:nvSpPr>
          <p:cNvPr id="4" name="Slide Number Placeholder 3">
            <a:extLst>
              <a:ext uri="{FF2B5EF4-FFF2-40B4-BE49-F238E27FC236}">
                <a16:creationId xmlns:a16="http://schemas.microsoft.com/office/drawing/2014/main" id="{64EDD638-369B-DBA5-E8BE-77D8421ECBA0}"/>
              </a:ext>
            </a:extLst>
          </p:cNvPr>
          <p:cNvSpPr>
            <a:spLocks noGrp="1"/>
          </p:cNvSpPr>
          <p:nvPr>
            <p:ph type="sldNum" sz="quarter" idx="12"/>
          </p:nvPr>
        </p:nvSpPr>
        <p:spPr/>
        <p:txBody>
          <a:bodyPr/>
          <a:lstStyle/>
          <a:p>
            <a:pPr>
              <a:defRPr/>
            </a:pPr>
            <a:fld id="{4377837C-3A74-4D9C-B454-2AF0D956BB88}" type="slidenum">
              <a:rPr lang="en-US" smtClean="0"/>
              <a:pPr>
                <a:defRPr/>
              </a:pPr>
              <a:t>8</a:t>
            </a:fld>
            <a:endParaRPr lang="en-US"/>
          </a:p>
        </p:txBody>
      </p:sp>
    </p:spTree>
    <p:extLst>
      <p:ext uri="{BB962C8B-B14F-4D97-AF65-F5344CB8AC3E}">
        <p14:creationId xmlns:p14="http://schemas.microsoft.com/office/powerpoint/2010/main" val="2393369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BF97B-BB1C-2FC8-E815-17270B31E1A2}"/>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CE4305C4-3C64-12E1-E807-D8155CA7F440}"/>
              </a:ext>
            </a:extLst>
          </p:cNvPr>
          <p:cNvSpPr>
            <a:spLocks noGrp="1"/>
          </p:cNvSpPr>
          <p:nvPr>
            <p:ph type="title"/>
          </p:nvPr>
        </p:nvSpPr>
        <p:spPr/>
        <p:txBody>
          <a:bodyPr/>
          <a:lstStyle/>
          <a:p>
            <a:pPr eaLnBrk="1" hangingPunct="1"/>
            <a:r>
              <a:rPr lang="en-US" altLang="en-US" sz="4000" b="1" dirty="0"/>
              <a:t>Funding Timeline</a:t>
            </a:r>
          </a:p>
        </p:txBody>
      </p:sp>
      <p:sp>
        <p:nvSpPr>
          <p:cNvPr id="5" name="Slide Number Placeholder 4">
            <a:extLst>
              <a:ext uri="{FF2B5EF4-FFF2-40B4-BE49-F238E27FC236}">
                <a16:creationId xmlns:a16="http://schemas.microsoft.com/office/drawing/2014/main" id="{3E6B390C-7B6E-4982-9948-B8E0244260FB}"/>
              </a:ext>
            </a:extLst>
          </p:cNvPr>
          <p:cNvSpPr>
            <a:spLocks noGrp="1"/>
          </p:cNvSpPr>
          <p:nvPr>
            <p:ph type="sldNum" sz="quarter" idx="12"/>
          </p:nvPr>
        </p:nvSpPr>
        <p:spPr/>
        <p:txBody>
          <a:bodyPr/>
          <a:lstStyle/>
          <a:p>
            <a:pPr>
              <a:defRPr/>
            </a:pPr>
            <a:fld id="{4D9C92C8-5438-4100-85A4-17F5688126D7}" type="slidenum">
              <a:rPr lang="en-US"/>
              <a:pPr>
                <a:defRPr/>
              </a:pPr>
              <a:t>9</a:t>
            </a:fld>
            <a:endParaRPr lang="en-US"/>
          </a:p>
        </p:txBody>
      </p:sp>
      <p:graphicFrame>
        <p:nvGraphicFramePr>
          <p:cNvPr id="4" name="Content Placeholder 3" descr="This table lists the grant year periods.">
            <a:extLst>
              <a:ext uri="{FF2B5EF4-FFF2-40B4-BE49-F238E27FC236}">
                <a16:creationId xmlns:a16="http://schemas.microsoft.com/office/drawing/2014/main" id="{90B53BDB-CB5C-76D5-4AB0-51AA32249E62}"/>
              </a:ext>
            </a:extLst>
          </p:cNvPr>
          <p:cNvGraphicFramePr>
            <a:graphicFrameLocks noGrp="1"/>
          </p:cNvGraphicFramePr>
          <p:nvPr>
            <p:ph idx="1"/>
            <p:extLst>
              <p:ext uri="{D42A27DB-BD31-4B8C-83A1-F6EECF244321}">
                <p14:modId xmlns:p14="http://schemas.microsoft.com/office/powerpoint/2010/main" val="345522449"/>
              </p:ext>
            </p:extLst>
          </p:nvPr>
        </p:nvGraphicFramePr>
        <p:xfrm>
          <a:off x="1030288" y="1344613"/>
          <a:ext cx="10323512" cy="2930400"/>
        </p:xfrm>
        <a:graphic>
          <a:graphicData uri="http://schemas.openxmlformats.org/drawingml/2006/table">
            <a:tbl>
              <a:tblPr firstRow="1" bandRow="1">
                <a:tableStyleId>{21E4AEA4-8DFA-4A89-87EB-49C32662AFE0}</a:tableStyleId>
              </a:tblPr>
              <a:tblGrid>
                <a:gridCol w="4294747">
                  <a:extLst>
                    <a:ext uri="{9D8B030D-6E8A-4147-A177-3AD203B41FA5}">
                      <a16:colId xmlns:a16="http://schemas.microsoft.com/office/drawing/2014/main" val="2260993093"/>
                    </a:ext>
                  </a:extLst>
                </a:gridCol>
                <a:gridCol w="6028765">
                  <a:extLst>
                    <a:ext uri="{9D8B030D-6E8A-4147-A177-3AD203B41FA5}">
                      <a16:colId xmlns:a16="http://schemas.microsoft.com/office/drawing/2014/main" val="4200569673"/>
                    </a:ext>
                  </a:extLst>
                </a:gridCol>
              </a:tblGrid>
              <a:tr h="370840">
                <a:tc>
                  <a:txBody>
                    <a:bodyPr/>
                    <a:lstStyle/>
                    <a:p>
                      <a:pPr>
                        <a:lnSpc>
                          <a:spcPct val="150000"/>
                        </a:lnSpc>
                        <a:spcBef>
                          <a:spcPts val="0"/>
                        </a:spcBef>
                        <a:spcAft>
                          <a:spcPts val="0"/>
                        </a:spcAft>
                      </a:pPr>
                      <a:r>
                        <a:rPr lang="en-US" sz="3200" dirty="0">
                          <a:solidFill>
                            <a:schemeClr val="tx1"/>
                          </a:solidFill>
                        </a:rPr>
                        <a:t>Grant Year</a:t>
                      </a:r>
                      <a:endParaRPr lang="en-US" sz="3200" dirty="0">
                        <a:solidFill>
                          <a:schemeClr val="tx1"/>
                        </a:solidFill>
                        <a:latin typeface="Arial" panose="020B0604020202020204" pitchFamily="34" charset="0"/>
                        <a:cs typeface="Arial" panose="020B0604020202020204" pitchFamily="34" charset="0"/>
                      </a:endParaRPr>
                    </a:p>
                  </a:txBody>
                  <a:tcPr/>
                </a:tc>
                <a:tc>
                  <a:txBody>
                    <a:bodyPr/>
                    <a:lstStyle/>
                    <a:p>
                      <a:pPr>
                        <a:lnSpc>
                          <a:spcPct val="150000"/>
                        </a:lnSpc>
                        <a:spcBef>
                          <a:spcPts val="0"/>
                        </a:spcBef>
                        <a:spcAft>
                          <a:spcPts val="0"/>
                        </a:spcAft>
                      </a:pPr>
                      <a:r>
                        <a:rPr lang="en-US" sz="3200">
                          <a:solidFill>
                            <a:schemeClr val="tx1"/>
                          </a:solidFill>
                        </a:rPr>
                        <a:t>Dates</a:t>
                      </a:r>
                      <a:endParaRPr lang="en-US" sz="32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56659535"/>
                  </a:ext>
                </a:extLst>
              </a:tr>
              <a:tr h="370840">
                <a:tc>
                  <a:txBody>
                    <a:bodyPr/>
                    <a:lstStyle/>
                    <a:p>
                      <a:pPr>
                        <a:lnSpc>
                          <a:spcPct val="150000"/>
                        </a:lnSpc>
                        <a:spcBef>
                          <a:spcPts val="0"/>
                        </a:spcBef>
                        <a:spcAft>
                          <a:spcPts val="0"/>
                        </a:spcAft>
                      </a:pPr>
                      <a:r>
                        <a:rPr lang="en-US" sz="3200" dirty="0"/>
                        <a:t>Year 1</a:t>
                      </a:r>
                      <a:endParaRPr lang="en-US" sz="3200" dirty="0">
                        <a:latin typeface="Arial" panose="020B0604020202020204" pitchFamily="34" charset="0"/>
                        <a:cs typeface="Arial" panose="020B0604020202020204" pitchFamily="34" charset="0"/>
                      </a:endParaRPr>
                    </a:p>
                  </a:txBody>
                  <a:tcPr/>
                </a:tc>
                <a:tc>
                  <a:txBody>
                    <a:bodyPr/>
                    <a:lstStyle/>
                    <a:p>
                      <a:pPr>
                        <a:lnSpc>
                          <a:spcPct val="150000"/>
                        </a:lnSpc>
                        <a:spcBef>
                          <a:spcPts val="0"/>
                        </a:spcBef>
                        <a:spcAft>
                          <a:spcPts val="0"/>
                        </a:spcAft>
                      </a:pPr>
                      <a:r>
                        <a:rPr lang="en-US" sz="3200"/>
                        <a:t>May 1, 2026–June 30, 2026</a:t>
                      </a:r>
                      <a:endParaRPr lang="en-US" sz="32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3360429"/>
                  </a:ext>
                </a:extLst>
              </a:tr>
              <a:tr h="370840">
                <a:tc>
                  <a:txBody>
                    <a:bodyPr/>
                    <a:lstStyle/>
                    <a:p>
                      <a:pPr>
                        <a:lnSpc>
                          <a:spcPct val="150000"/>
                        </a:lnSpc>
                        <a:spcBef>
                          <a:spcPts val="0"/>
                        </a:spcBef>
                        <a:spcAft>
                          <a:spcPts val="0"/>
                        </a:spcAft>
                      </a:pPr>
                      <a:r>
                        <a:rPr lang="en-US" sz="3200"/>
                        <a:t>Year 2</a:t>
                      </a:r>
                      <a:endParaRPr lang="en-US" sz="3200">
                        <a:latin typeface="Arial" panose="020B0604020202020204" pitchFamily="34" charset="0"/>
                        <a:cs typeface="Arial" panose="020B0604020202020204" pitchFamily="34" charset="0"/>
                      </a:endParaRPr>
                    </a:p>
                  </a:txBody>
                  <a:tcPr/>
                </a:tc>
                <a:tc>
                  <a:txBody>
                    <a:bodyPr/>
                    <a:lstStyle/>
                    <a:p>
                      <a:pPr>
                        <a:lnSpc>
                          <a:spcPct val="150000"/>
                        </a:lnSpc>
                        <a:spcBef>
                          <a:spcPts val="0"/>
                        </a:spcBef>
                        <a:spcAft>
                          <a:spcPts val="0"/>
                        </a:spcAft>
                      </a:pPr>
                      <a:r>
                        <a:rPr lang="en-US" sz="3200" dirty="0"/>
                        <a:t>July 1, 2026–June 30, 2027</a:t>
                      </a:r>
                      <a:endParaRPr lang="en-US" sz="3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21904673"/>
                  </a:ext>
                </a:extLst>
              </a:tr>
              <a:tr h="370840">
                <a:tc>
                  <a:txBody>
                    <a:bodyPr/>
                    <a:lstStyle/>
                    <a:p>
                      <a:pPr>
                        <a:lnSpc>
                          <a:spcPct val="150000"/>
                        </a:lnSpc>
                        <a:spcBef>
                          <a:spcPts val="0"/>
                        </a:spcBef>
                        <a:spcAft>
                          <a:spcPts val="0"/>
                        </a:spcAft>
                      </a:pPr>
                      <a:r>
                        <a:rPr lang="en-US" sz="3200"/>
                        <a:t>Year 3</a:t>
                      </a:r>
                      <a:endParaRPr lang="en-US" sz="3200">
                        <a:latin typeface="Arial" panose="020B0604020202020204" pitchFamily="34" charset="0"/>
                        <a:cs typeface="Arial" panose="020B0604020202020204" pitchFamily="34" charset="0"/>
                      </a:endParaRPr>
                    </a:p>
                  </a:txBody>
                  <a:tcPr/>
                </a:tc>
                <a:tc>
                  <a:txBody>
                    <a:bodyPr/>
                    <a:lstStyle/>
                    <a:p>
                      <a:pPr>
                        <a:lnSpc>
                          <a:spcPct val="150000"/>
                        </a:lnSpc>
                        <a:spcBef>
                          <a:spcPts val="0"/>
                        </a:spcBef>
                        <a:spcAft>
                          <a:spcPts val="0"/>
                        </a:spcAft>
                      </a:pPr>
                      <a:r>
                        <a:rPr lang="en-US" sz="3200" dirty="0"/>
                        <a:t>July 1, 2027–June 30, 2028</a:t>
                      </a:r>
                      <a:endParaRPr lang="en-US" sz="3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27575016"/>
                  </a:ext>
                </a:extLst>
              </a:tr>
            </a:tbl>
          </a:graphicData>
        </a:graphic>
      </p:graphicFrame>
    </p:spTree>
    <p:extLst>
      <p:ext uri="{BB962C8B-B14F-4D97-AF65-F5344CB8AC3E}">
        <p14:creationId xmlns:p14="http://schemas.microsoft.com/office/powerpoint/2010/main" val="2471646614"/>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739A28"/>
      </a:dk2>
      <a:lt2>
        <a:srgbClr val="E2DFCC"/>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4331</Words>
  <Application>Microsoft Office PowerPoint</Application>
  <PresentationFormat>Widescreen</PresentationFormat>
  <Paragraphs>413</Paragraphs>
  <Slides>61</Slides>
  <Notes>53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Calibri</vt:lpstr>
      <vt:lpstr>Century Gothic</vt:lpstr>
      <vt:lpstr>Times New Roman</vt:lpstr>
      <vt:lpstr>Wingdings</vt:lpstr>
      <vt:lpstr>Office Theme</vt:lpstr>
      <vt:lpstr>California Serves Grant Program Request for Applications</vt:lpstr>
      <vt:lpstr>Housekeeping</vt:lpstr>
      <vt:lpstr>Program Authority and Purpose</vt:lpstr>
      <vt:lpstr>Applicant Eligibility (1)</vt:lpstr>
      <vt:lpstr>Applicant Eligibility (2)</vt:lpstr>
      <vt:lpstr>Program Funding (1)</vt:lpstr>
      <vt:lpstr>Program Funding (2)</vt:lpstr>
      <vt:lpstr>Program Funding (3)</vt:lpstr>
      <vt:lpstr>Funding Timeline</vt:lpstr>
      <vt:lpstr>Applying as a Consortium (1)</vt:lpstr>
      <vt:lpstr>Applying as a Consortium (2)</vt:lpstr>
      <vt:lpstr>Applying as a Consortium (3)</vt:lpstr>
      <vt:lpstr>Applying as a Consortium (4)</vt:lpstr>
      <vt:lpstr>Allowable Expenses (1)</vt:lpstr>
      <vt:lpstr>Allowable Expenses (2)</vt:lpstr>
      <vt:lpstr>Non-Allowable Expenses</vt:lpstr>
      <vt:lpstr>Reporting Requirements (1)</vt:lpstr>
      <vt:lpstr>Reporting Requirements (2)</vt:lpstr>
      <vt:lpstr>Reporting Requirements (3)</vt:lpstr>
      <vt:lpstr>Program Deliverables (1)</vt:lpstr>
      <vt:lpstr>Program Deliverables (2)</vt:lpstr>
      <vt:lpstr>Resources to Support Application Development</vt:lpstr>
      <vt:lpstr>Quality Professional Learning Standards</vt:lpstr>
      <vt:lpstr>Service-Learning and the Inquiry Cycle (1)</vt:lpstr>
      <vt:lpstr>Service-Learning and the Inquiry Cycle (2)</vt:lpstr>
      <vt:lpstr>Service-Learning and the Inquiry Cycle (3)</vt:lpstr>
      <vt:lpstr>Service-Learning and the Inquiry Cycle (4)</vt:lpstr>
      <vt:lpstr>Defining “Evidence-Based” </vt:lpstr>
      <vt:lpstr>Requirements of the California Serves Grant Application</vt:lpstr>
      <vt:lpstr>Model Uniform Metrics (1)</vt:lpstr>
      <vt:lpstr>Model Uniform Metrics (2)</vt:lpstr>
      <vt:lpstr>Notice of Intent to Apply (1)</vt:lpstr>
      <vt:lpstr>Notice of Intent to Apply (2)</vt:lpstr>
      <vt:lpstr>Submission Requirements (1)</vt:lpstr>
      <vt:lpstr>Submission Requirements (2)</vt:lpstr>
      <vt:lpstr>Saving Responses</vt:lpstr>
      <vt:lpstr>Application Maximum Point Values</vt:lpstr>
      <vt:lpstr>Overview of the Application Narrative</vt:lpstr>
      <vt:lpstr>Executive Summary (1)</vt:lpstr>
      <vt:lpstr>Executive Summary (2)</vt:lpstr>
      <vt:lpstr>Theory of Action (1)</vt:lpstr>
      <vt:lpstr>Theory of Action (2)</vt:lpstr>
      <vt:lpstr>Demonstrated Need (1)</vt:lpstr>
      <vt:lpstr>Demonstrated Need (2)</vt:lpstr>
      <vt:lpstr>Demonstrated Need (3)</vt:lpstr>
      <vt:lpstr>Proposed Activities (1)</vt:lpstr>
      <vt:lpstr>Proposed Activities (2)</vt:lpstr>
      <vt:lpstr>Proposed Metrics (1)</vt:lpstr>
      <vt:lpstr>Proposed Metrics (2)</vt:lpstr>
      <vt:lpstr>Proposed Metrics (3)</vt:lpstr>
      <vt:lpstr>Proposed Metrics (4)</vt:lpstr>
      <vt:lpstr>Application Attachments</vt:lpstr>
      <vt:lpstr>Project Timeline</vt:lpstr>
      <vt:lpstr>Budget Overview</vt:lpstr>
      <vt:lpstr>Completing the Proposed Budget (1)</vt:lpstr>
      <vt:lpstr>Completing the Proposed Budget (2)</vt:lpstr>
      <vt:lpstr>Completing the Proposed Budget (3)</vt:lpstr>
      <vt:lpstr>Review Process</vt:lpstr>
      <vt:lpstr>Application Timeline</vt:lpstr>
      <vt:lpstr>Questions?</vt:lpstr>
      <vt:lpstr>Professional Learning Support Division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Pres-25: California Serves Grant (CA Dept of Education)</dc:title>
  <dc:subject>California Serves Grant Program applicant technical assistance webinar presented in October 2025.</dc:subject>
  <dc:creator/>
  <cp:lastModifiedBy/>
  <cp:revision>1</cp:revision>
  <dcterms:created xsi:type="dcterms:W3CDTF">2025-11-04T21:18:01Z</dcterms:created>
  <dcterms:modified xsi:type="dcterms:W3CDTF">2025-11-04T21:20:43Z</dcterms:modified>
</cp:coreProperties>
</file>