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bookmarkIdSeed="3">
  <p:sldMasterIdLst>
    <p:sldMasterId id="2147484571" r:id="rId1"/>
  </p:sldMasterIdLst>
  <p:notesMasterIdLst>
    <p:notesMasterId r:id="rId39"/>
  </p:notesMasterIdLst>
  <p:handoutMasterIdLst>
    <p:handoutMasterId r:id="rId40"/>
  </p:handoutMasterIdLst>
  <p:sldIdLst>
    <p:sldId id="258" r:id="rId2"/>
    <p:sldId id="271" r:id="rId3"/>
    <p:sldId id="337" r:id="rId4"/>
    <p:sldId id="336" r:id="rId5"/>
    <p:sldId id="318" r:id="rId6"/>
    <p:sldId id="350" r:id="rId7"/>
    <p:sldId id="351" r:id="rId8"/>
    <p:sldId id="352" r:id="rId9"/>
    <p:sldId id="322" r:id="rId10"/>
    <p:sldId id="323" r:id="rId11"/>
    <p:sldId id="369" r:id="rId12"/>
    <p:sldId id="347" r:id="rId13"/>
    <p:sldId id="329" r:id="rId14"/>
    <p:sldId id="348" r:id="rId15"/>
    <p:sldId id="349" r:id="rId16"/>
    <p:sldId id="354" r:id="rId17"/>
    <p:sldId id="353" r:id="rId18"/>
    <p:sldId id="355" r:id="rId19"/>
    <p:sldId id="356" r:id="rId20"/>
    <p:sldId id="357" r:id="rId21"/>
    <p:sldId id="358" r:id="rId22"/>
    <p:sldId id="287" r:id="rId23"/>
    <p:sldId id="359" r:id="rId24"/>
    <p:sldId id="363" r:id="rId25"/>
    <p:sldId id="364" r:id="rId26"/>
    <p:sldId id="366" r:id="rId27"/>
    <p:sldId id="365" r:id="rId28"/>
    <p:sldId id="367" r:id="rId29"/>
    <p:sldId id="325" r:id="rId30"/>
    <p:sldId id="298" r:id="rId31"/>
    <p:sldId id="335" r:id="rId32"/>
    <p:sldId id="360" r:id="rId33"/>
    <p:sldId id="361" r:id="rId34"/>
    <p:sldId id="362" r:id="rId35"/>
    <p:sldId id="338" r:id="rId36"/>
    <p:sldId id="340" r:id="rId37"/>
    <p:sldId id="309" r:id="rId38"/>
  </p:sldIdLst>
  <p:sldSz cx="12192000" cy="6858000"/>
  <p:notesSz cx="6985000" cy="92837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E5E70"/>
    <a:srgbClr val="FFFFFF"/>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0741" autoAdjust="0"/>
  </p:normalViewPr>
  <p:slideViewPr>
    <p:cSldViewPr snapToGrid="0">
      <p:cViewPr varScale="1">
        <p:scale>
          <a:sx n="60" d="100"/>
          <a:sy n="60" d="100"/>
        </p:scale>
        <p:origin x="884" y="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26833" cy="465797"/>
          </a:xfrm>
          <a:prstGeom prst="rect">
            <a:avLst/>
          </a:prstGeom>
        </p:spPr>
        <p:txBody>
          <a:bodyPr vert="horz" lIns="92885" tIns="46442" rIns="92885" bIns="46442" rtlCol="0"/>
          <a:lstStyle>
            <a:lvl1pPr algn="l">
              <a:defRPr sz="1200"/>
            </a:lvl1pPr>
          </a:lstStyle>
          <a:p>
            <a:endParaRPr lang="en-US"/>
          </a:p>
        </p:txBody>
      </p:sp>
      <p:sp>
        <p:nvSpPr>
          <p:cNvPr id="3" name="Date Placeholder 2"/>
          <p:cNvSpPr>
            <a:spLocks noGrp="1"/>
          </p:cNvSpPr>
          <p:nvPr>
            <p:ph type="dt" sz="quarter" idx="1"/>
          </p:nvPr>
        </p:nvSpPr>
        <p:spPr>
          <a:xfrm>
            <a:off x="3956551" y="0"/>
            <a:ext cx="3026833" cy="465797"/>
          </a:xfrm>
          <a:prstGeom prst="rect">
            <a:avLst/>
          </a:prstGeom>
        </p:spPr>
        <p:txBody>
          <a:bodyPr vert="horz" lIns="92885" tIns="46442" rIns="92885" bIns="46442" rtlCol="0"/>
          <a:lstStyle>
            <a:lvl1pPr algn="r">
              <a:defRPr sz="1200"/>
            </a:lvl1pPr>
          </a:lstStyle>
          <a:p>
            <a:fld id="{9266523C-5B6B-4917-ACBD-5B142FA87CB1}" type="datetimeFigureOut">
              <a:rPr lang="en-US" smtClean="0"/>
              <a:t>1/18/2024</a:t>
            </a:fld>
            <a:endParaRPr lang="en-US"/>
          </a:p>
        </p:txBody>
      </p:sp>
      <p:sp>
        <p:nvSpPr>
          <p:cNvPr id="4" name="Footer Placeholder 3"/>
          <p:cNvSpPr>
            <a:spLocks noGrp="1"/>
          </p:cNvSpPr>
          <p:nvPr>
            <p:ph type="ftr" sz="quarter" idx="2"/>
          </p:nvPr>
        </p:nvSpPr>
        <p:spPr>
          <a:xfrm>
            <a:off x="1" y="8817904"/>
            <a:ext cx="3026833" cy="465796"/>
          </a:xfrm>
          <a:prstGeom prst="rect">
            <a:avLst/>
          </a:prstGeom>
        </p:spPr>
        <p:txBody>
          <a:bodyPr vert="horz" lIns="92885" tIns="46442" rIns="92885" bIns="46442" rtlCol="0" anchor="b"/>
          <a:lstStyle>
            <a:lvl1pPr algn="l">
              <a:defRPr sz="1200"/>
            </a:lvl1pPr>
          </a:lstStyle>
          <a:p>
            <a:endParaRPr lang="en-US"/>
          </a:p>
        </p:txBody>
      </p:sp>
      <p:sp>
        <p:nvSpPr>
          <p:cNvPr id="5" name="Slide Number Placeholder 4"/>
          <p:cNvSpPr>
            <a:spLocks noGrp="1"/>
          </p:cNvSpPr>
          <p:nvPr>
            <p:ph type="sldNum" sz="quarter" idx="3"/>
          </p:nvPr>
        </p:nvSpPr>
        <p:spPr>
          <a:xfrm>
            <a:off x="3956551" y="8817904"/>
            <a:ext cx="3026833" cy="465796"/>
          </a:xfrm>
          <a:prstGeom prst="rect">
            <a:avLst/>
          </a:prstGeom>
        </p:spPr>
        <p:txBody>
          <a:bodyPr vert="horz" lIns="92885" tIns="46442" rIns="92885" bIns="46442" rtlCol="0" anchor="b"/>
          <a:lstStyle>
            <a:lvl1pPr algn="r">
              <a:defRPr sz="1200"/>
            </a:lvl1pPr>
          </a:lstStyle>
          <a:p>
            <a:fld id="{286E483F-EE9B-47DE-BF88-0FBE1DB689F5}" type="slidenum">
              <a:rPr lang="en-US" smtClean="0"/>
              <a:t>‹#›</a:t>
            </a:fld>
            <a:endParaRPr lang="en-US"/>
          </a:p>
        </p:txBody>
      </p:sp>
    </p:spTree>
    <p:extLst>
      <p:ext uri="{BB962C8B-B14F-4D97-AF65-F5344CB8AC3E}">
        <p14:creationId xmlns:p14="http://schemas.microsoft.com/office/powerpoint/2010/main" val="33471296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27363" cy="4657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56051" y="0"/>
            <a:ext cx="3027363" cy="465775"/>
          </a:xfrm>
          <a:prstGeom prst="rect">
            <a:avLst/>
          </a:prstGeom>
        </p:spPr>
        <p:txBody>
          <a:bodyPr vert="horz" lIns="91440" tIns="45720" rIns="91440" bIns="45720" rtlCol="0"/>
          <a:lstStyle>
            <a:lvl1pPr algn="r">
              <a:defRPr sz="1200"/>
            </a:lvl1pPr>
          </a:lstStyle>
          <a:p>
            <a:fld id="{6A86A943-E7A8-4501-B3C0-A6D88030B484}" type="datetimeFigureOut">
              <a:rPr lang="en-US" smtClean="0"/>
              <a:t>1/18/2024</a:t>
            </a:fld>
            <a:endParaRPr lang="en-US"/>
          </a:p>
        </p:txBody>
      </p:sp>
      <p:sp>
        <p:nvSpPr>
          <p:cNvPr id="4" name="Slide Image Placeholder 3"/>
          <p:cNvSpPr>
            <a:spLocks noGrp="1" noRot="1" noChangeAspect="1"/>
          </p:cNvSpPr>
          <p:nvPr>
            <p:ph type="sldImg" idx="2"/>
          </p:nvPr>
        </p:nvSpPr>
        <p:spPr>
          <a:xfrm>
            <a:off x="708025" y="1160463"/>
            <a:ext cx="5568950" cy="31337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8500" y="4468576"/>
            <a:ext cx="5588000" cy="365466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17926"/>
            <a:ext cx="3027363" cy="465774"/>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56051" y="8817926"/>
            <a:ext cx="3027363" cy="465774"/>
          </a:xfrm>
          <a:prstGeom prst="rect">
            <a:avLst/>
          </a:prstGeom>
        </p:spPr>
        <p:txBody>
          <a:bodyPr vert="horz" lIns="91440" tIns="45720" rIns="91440" bIns="45720" rtlCol="0" anchor="b"/>
          <a:lstStyle>
            <a:lvl1pPr algn="r">
              <a:defRPr sz="1200"/>
            </a:lvl1pPr>
          </a:lstStyle>
          <a:p>
            <a:fld id="{959E779C-9ADE-44A1-8072-EF7F172A3590}" type="slidenum">
              <a:rPr lang="en-US" smtClean="0"/>
              <a:t>‹#›</a:t>
            </a:fld>
            <a:endParaRPr lang="en-US"/>
          </a:p>
        </p:txBody>
      </p:sp>
    </p:spTree>
    <p:extLst>
      <p:ext uri="{BB962C8B-B14F-4D97-AF65-F5344CB8AC3E}">
        <p14:creationId xmlns:p14="http://schemas.microsoft.com/office/powerpoint/2010/main" val="3894179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9E779C-9ADE-44A1-8072-EF7F172A3590}" type="slidenum">
              <a:rPr lang="en-US" smtClean="0"/>
              <a:t>1</a:t>
            </a:fld>
            <a:endParaRPr lang="en-US"/>
          </a:p>
        </p:txBody>
      </p:sp>
    </p:spTree>
    <p:extLst>
      <p:ext uri="{BB962C8B-B14F-4D97-AF65-F5344CB8AC3E}">
        <p14:creationId xmlns:p14="http://schemas.microsoft.com/office/powerpoint/2010/main" val="1795176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9E779C-9ADE-44A1-8072-EF7F172A3590}" type="slidenum">
              <a:rPr lang="en-US" smtClean="0"/>
              <a:t>10</a:t>
            </a:fld>
            <a:endParaRPr lang="en-US"/>
          </a:p>
        </p:txBody>
      </p:sp>
    </p:spTree>
    <p:extLst>
      <p:ext uri="{BB962C8B-B14F-4D97-AF65-F5344CB8AC3E}">
        <p14:creationId xmlns:p14="http://schemas.microsoft.com/office/powerpoint/2010/main" val="32110892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9E779C-9ADE-44A1-8072-EF7F172A3590}" type="slidenum">
              <a:rPr lang="en-US" smtClean="0"/>
              <a:t>11</a:t>
            </a:fld>
            <a:endParaRPr lang="en-US"/>
          </a:p>
        </p:txBody>
      </p:sp>
    </p:spTree>
    <p:extLst>
      <p:ext uri="{BB962C8B-B14F-4D97-AF65-F5344CB8AC3E}">
        <p14:creationId xmlns:p14="http://schemas.microsoft.com/office/powerpoint/2010/main" val="92286558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9E779C-9ADE-44A1-8072-EF7F172A3590}" type="slidenum">
              <a:rPr lang="en-US" smtClean="0"/>
              <a:t>12</a:t>
            </a:fld>
            <a:endParaRPr lang="en-US"/>
          </a:p>
        </p:txBody>
      </p:sp>
    </p:spTree>
    <p:extLst>
      <p:ext uri="{BB962C8B-B14F-4D97-AF65-F5344CB8AC3E}">
        <p14:creationId xmlns:p14="http://schemas.microsoft.com/office/powerpoint/2010/main" val="35495314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9E779C-9ADE-44A1-8072-EF7F172A3590}" type="slidenum">
              <a:rPr lang="en-US" smtClean="0"/>
              <a:t>13</a:t>
            </a:fld>
            <a:endParaRPr lang="en-US"/>
          </a:p>
        </p:txBody>
      </p:sp>
    </p:spTree>
    <p:extLst>
      <p:ext uri="{BB962C8B-B14F-4D97-AF65-F5344CB8AC3E}">
        <p14:creationId xmlns:p14="http://schemas.microsoft.com/office/powerpoint/2010/main" val="227925895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9E779C-9ADE-44A1-8072-EF7F172A3590}" type="slidenum">
              <a:rPr lang="en-US" smtClean="0"/>
              <a:t>14</a:t>
            </a:fld>
            <a:endParaRPr lang="en-US"/>
          </a:p>
        </p:txBody>
      </p:sp>
    </p:spTree>
    <p:extLst>
      <p:ext uri="{BB962C8B-B14F-4D97-AF65-F5344CB8AC3E}">
        <p14:creationId xmlns:p14="http://schemas.microsoft.com/office/powerpoint/2010/main" val="17381835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9E779C-9ADE-44A1-8072-EF7F172A3590}" type="slidenum">
              <a:rPr lang="en-US" smtClean="0"/>
              <a:t>15</a:t>
            </a:fld>
            <a:endParaRPr lang="en-US"/>
          </a:p>
        </p:txBody>
      </p:sp>
    </p:spTree>
    <p:extLst>
      <p:ext uri="{BB962C8B-B14F-4D97-AF65-F5344CB8AC3E}">
        <p14:creationId xmlns:p14="http://schemas.microsoft.com/office/powerpoint/2010/main" val="329121534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9E779C-9ADE-44A1-8072-EF7F172A3590}" type="slidenum">
              <a:rPr lang="en-US" smtClean="0"/>
              <a:t>16</a:t>
            </a:fld>
            <a:endParaRPr lang="en-US"/>
          </a:p>
        </p:txBody>
      </p:sp>
    </p:spTree>
    <p:extLst>
      <p:ext uri="{BB962C8B-B14F-4D97-AF65-F5344CB8AC3E}">
        <p14:creationId xmlns:p14="http://schemas.microsoft.com/office/powerpoint/2010/main" val="58440008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9E779C-9ADE-44A1-8072-EF7F172A3590}" type="slidenum">
              <a:rPr lang="en-US" smtClean="0"/>
              <a:t>17</a:t>
            </a:fld>
            <a:endParaRPr lang="en-US"/>
          </a:p>
        </p:txBody>
      </p:sp>
    </p:spTree>
    <p:extLst>
      <p:ext uri="{BB962C8B-B14F-4D97-AF65-F5344CB8AC3E}">
        <p14:creationId xmlns:p14="http://schemas.microsoft.com/office/powerpoint/2010/main" val="40679459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9E779C-9ADE-44A1-8072-EF7F172A3590}" type="slidenum">
              <a:rPr lang="en-US" smtClean="0"/>
              <a:t>18</a:t>
            </a:fld>
            <a:endParaRPr lang="en-US"/>
          </a:p>
        </p:txBody>
      </p:sp>
    </p:spTree>
    <p:extLst>
      <p:ext uri="{BB962C8B-B14F-4D97-AF65-F5344CB8AC3E}">
        <p14:creationId xmlns:p14="http://schemas.microsoft.com/office/powerpoint/2010/main" val="31149370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9E779C-9ADE-44A1-8072-EF7F172A3590}" type="slidenum">
              <a:rPr lang="en-US" smtClean="0"/>
              <a:t>19</a:t>
            </a:fld>
            <a:endParaRPr lang="en-US"/>
          </a:p>
        </p:txBody>
      </p:sp>
    </p:spTree>
    <p:extLst>
      <p:ext uri="{BB962C8B-B14F-4D97-AF65-F5344CB8AC3E}">
        <p14:creationId xmlns:p14="http://schemas.microsoft.com/office/powerpoint/2010/main" val="29264508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59E779C-9ADE-44A1-8072-EF7F172A3590}" type="slidenum">
              <a:rPr lang="en-US" smtClean="0"/>
              <a:t>2</a:t>
            </a:fld>
            <a:endParaRPr lang="en-US"/>
          </a:p>
        </p:txBody>
      </p:sp>
    </p:spTree>
    <p:extLst>
      <p:ext uri="{BB962C8B-B14F-4D97-AF65-F5344CB8AC3E}">
        <p14:creationId xmlns:p14="http://schemas.microsoft.com/office/powerpoint/2010/main" val="142537530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9E779C-9ADE-44A1-8072-EF7F172A3590}" type="slidenum">
              <a:rPr lang="en-US" smtClean="0"/>
              <a:t>20</a:t>
            </a:fld>
            <a:endParaRPr lang="en-US"/>
          </a:p>
        </p:txBody>
      </p:sp>
    </p:spTree>
    <p:extLst>
      <p:ext uri="{BB962C8B-B14F-4D97-AF65-F5344CB8AC3E}">
        <p14:creationId xmlns:p14="http://schemas.microsoft.com/office/powerpoint/2010/main" val="45736196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a:p>
        </p:txBody>
      </p:sp>
      <p:sp>
        <p:nvSpPr>
          <p:cNvPr id="4" name="Slide Number Placeholder 3"/>
          <p:cNvSpPr>
            <a:spLocks noGrp="1"/>
          </p:cNvSpPr>
          <p:nvPr>
            <p:ph type="sldNum" sz="quarter" idx="10"/>
          </p:nvPr>
        </p:nvSpPr>
        <p:spPr/>
        <p:txBody>
          <a:bodyPr/>
          <a:lstStyle/>
          <a:p>
            <a:fld id="{947B8990-41DF-454F-A325-72A5D5917BE1}" type="slidenum">
              <a:rPr lang="en-US" smtClean="0"/>
              <a:t>22</a:t>
            </a:fld>
            <a:endParaRPr lang="en-US"/>
          </a:p>
        </p:txBody>
      </p:sp>
    </p:spTree>
    <p:extLst>
      <p:ext uri="{BB962C8B-B14F-4D97-AF65-F5344CB8AC3E}">
        <p14:creationId xmlns:p14="http://schemas.microsoft.com/office/powerpoint/2010/main" val="20472273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sz="1200"/>
          </a:p>
        </p:txBody>
      </p:sp>
      <p:sp>
        <p:nvSpPr>
          <p:cNvPr id="4" name="Slide Number Placeholder 3"/>
          <p:cNvSpPr>
            <a:spLocks noGrp="1"/>
          </p:cNvSpPr>
          <p:nvPr>
            <p:ph type="sldNum" sz="quarter" idx="10"/>
          </p:nvPr>
        </p:nvSpPr>
        <p:spPr/>
        <p:txBody>
          <a:bodyPr/>
          <a:lstStyle/>
          <a:p>
            <a:fld id="{947B8990-41DF-454F-A325-72A5D5917BE1}" type="slidenum">
              <a:rPr lang="en-US" smtClean="0"/>
              <a:t>23</a:t>
            </a:fld>
            <a:endParaRPr lang="en-US"/>
          </a:p>
        </p:txBody>
      </p:sp>
    </p:spTree>
    <p:extLst>
      <p:ext uri="{BB962C8B-B14F-4D97-AF65-F5344CB8AC3E}">
        <p14:creationId xmlns:p14="http://schemas.microsoft.com/office/powerpoint/2010/main" val="24741038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9E779C-9ADE-44A1-8072-EF7F172A3590}" type="slidenum">
              <a:rPr lang="en-US" smtClean="0"/>
              <a:t>25</a:t>
            </a:fld>
            <a:endParaRPr lang="en-US"/>
          </a:p>
        </p:txBody>
      </p:sp>
    </p:spTree>
    <p:extLst>
      <p:ext uri="{BB962C8B-B14F-4D97-AF65-F5344CB8AC3E}">
        <p14:creationId xmlns:p14="http://schemas.microsoft.com/office/powerpoint/2010/main" val="276328935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59E779C-9ADE-44A1-8072-EF7F172A3590}" type="slidenum">
              <a:rPr lang="en-US" smtClean="0"/>
              <a:t>26</a:t>
            </a:fld>
            <a:endParaRPr lang="en-US"/>
          </a:p>
        </p:txBody>
      </p:sp>
    </p:spTree>
    <p:extLst>
      <p:ext uri="{BB962C8B-B14F-4D97-AF65-F5344CB8AC3E}">
        <p14:creationId xmlns:p14="http://schemas.microsoft.com/office/powerpoint/2010/main" val="398449926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ea typeface="Calibri"/>
              <a:cs typeface="Calibri"/>
            </a:endParaRPr>
          </a:p>
        </p:txBody>
      </p:sp>
      <p:sp>
        <p:nvSpPr>
          <p:cNvPr id="4" name="Slide Number Placeholder 3"/>
          <p:cNvSpPr>
            <a:spLocks noGrp="1"/>
          </p:cNvSpPr>
          <p:nvPr>
            <p:ph type="sldNum" sz="quarter" idx="5"/>
          </p:nvPr>
        </p:nvSpPr>
        <p:spPr/>
        <p:txBody>
          <a:bodyPr/>
          <a:lstStyle/>
          <a:p>
            <a:fld id="{959E779C-9ADE-44A1-8072-EF7F172A3590}" type="slidenum">
              <a:rPr lang="en-US" smtClean="0"/>
              <a:t>28</a:t>
            </a:fld>
            <a:endParaRPr lang="en-US"/>
          </a:p>
        </p:txBody>
      </p:sp>
    </p:spTree>
    <p:extLst>
      <p:ext uri="{BB962C8B-B14F-4D97-AF65-F5344CB8AC3E}">
        <p14:creationId xmlns:p14="http://schemas.microsoft.com/office/powerpoint/2010/main" val="129481175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fontAlgn="base">
              <a:buFont typeface="Arial" panose="020B0604020202020204" pitchFamily="34" charset="0"/>
              <a:buNone/>
            </a:pPr>
            <a:endParaRPr lang="en-US"/>
          </a:p>
        </p:txBody>
      </p:sp>
      <p:sp>
        <p:nvSpPr>
          <p:cNvPr id="4" name="Slide Number Placeholder 3"/>
          <p:cNvSpPr>
            <a:spLocks noGrp="1"/>
          </p:cNvSpPr>
          <p:nvPr>
            <p:ph type="sldNum" sz="quarter" idx="5"/>
          </p:nvPr>
        </p:nvSpPr>
        <p:spPr/>
        <p:txBody>
          <a:bodyPr/>
          <a:lstStyle/>
          <a:p>
            <a:fld id="{959E779C-9ADE-44A1-8072-EF7F172A3590}" type="slidenum">
              <a:rPr lang="en-US" smtClean="0"/>
              <a:t>29</a:t>
            </a:fld>
            <a:endParaRPr lang="en-US"/>
          </a:p>
        </p:txBody>
      </p:sp>
    </p:spTree>
    <p:extLst>
      <p:ext uri="{BB962C8B-B14F-4D97-AF65-F5344CB8AC3E}">
        <p14:creationId xmlns:p14="http://schemas.microsoft.com/office/powerpoint/2010/main" val="379312798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a:p>
        </p:txBody>
      </p:sp>
      <p:sp>
        <p:nvSpPr>
          <p:cNvPr id="4" name="Slide Number Placeholder 3"/>
          <p:cNvSpPr>
            <a:spLocks noGrp="1"/>
          </p:cNvSpPr>
          <p:nvPr>
            <p:ph type="sldNum" sz="quarter" idx="10"/>
          </p:nvPr>
        </p:nvSpPr>
        <p:spPr/>
        <p:txBody>
          <a:bodyPr/>
          <a:lstStyle/>
          <a:p>
            <a:fld id="{947B8990-41DF-454F-A325-72A5D5917BE1}" type="slidenum">
              <a:rPr lang="en-US" smtClean="0"/>
              <a:t>30</a:t>
            </a:fld>
            <a:endParaRPr lang="en-US"/>
          </a:p>
        </p:txBody>
      </p:sp>
    </p:spTree>
    <p:extLst>
      <p:ext uri="{BB962C8B-B14F-4D97-AF65-F5344CB8AC3E}">
        <p14:creationId xmlns:p14="http://schemas.microsoft.com/office/powerpoint/2010/main" val="10456454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9E779C-9ADE-44A1-8072-EF7F172A3590}" type="slidenum">
              <a:rPr lang="en-US" smtClean="0"/>
              <a:t>31</a:t>
            </a:fld>
            <a:endParaRPr lang="en-US"/>
          </a:p>
        </p:txBody>
      </p:sp>
    </p:spTree>
    <p:extLst>
      <p:ext uri="{BB962C8B-B14F-4D97-AF65-F5344CB8AC3E}">
        <p14:creationId xmlns:p14="http://schemas.microsoft.com/office/powerpoint/2010/main" val="365021974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9E779C-9ADE-44A1-8072-EF7F172A3590}" type="slidenum">
              <a:rPr lang="en-US" smtClean="0"/>
              <a:t>32</a:t>
            </a:fld>
            <a:endParaRPr lang="en-US"/>
          </a:p>
        </p:txBody>
      </p:sp>
    </p:spTree>
    <p:extLst>
      <p:ext uri="{BB962C8B-B14F-4D97-AF65-F5344CB8AC3E}">
        <p14:creationId xmlns:p14="http://schemas.microsoft.com/office/powerpoint/2010/main" val="3780225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baseline="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59E779C-9ADE-44A1-8072-EF7F172A3590}" type="slidenum">
              <a:rPr lang="en-US" smtClean="0"/>
              <a:t>3</a:t>
            </a:fld>
            <a:endParaRPr lang="en-US"/>
          </a:p>
        </p:txBody>
      </p:sp>
    </p:spTree>
    <p:extLst>
      <p:ext uri="{BB962C8B-B14F-4D97-AF65-F5344CB8AC3E}">
        <p14:creationId xmlns:p14="http://schemas.microsoft.com/office/powerpoint/2010/main" val="229291817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9E779C-9ADE-44A1-8072-EF7F172A3590}" type="slidenum">
              <a:rPr lang="en-US" smtClean="0"/>
              <a:t>33</a:t>
            </a:fld>
            <a:endParaRPr lang="en-US"/>
          </a:p>
        </p:txBody>
      </p:sp>
    </p:spTree>
    <p:extLst>
      <p:ext uri="{BB962C8B-B14F-4D97-AF65-F5344CB8AC3E}">
        <p14:creationId xmlns:p14="http://schemas.microsoft.com/office/powerpoint/2010/main" val="361675640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9E779C-9ADE-44A1-8072-EF7F172A3590}" type="slidenum">
              <a:rPr lang="en-US" smtClean="0"/>
              <a:t>34</a:t>
            </a:fld>
            <a:endParaRPr lang="en-US"/>
          </a:p>
        </p:txBody>
      </p:sp>
    </p:spTree>
    <p:extLst>
      <p:ext uri="{BB962C8B-B14F-4D97-AF65-F5344CB8AC3E}">
        <p14:creationId xmlns:p14="http://schemas.microsoft.com/office/powerpoint/2010/main" val="344313306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47B8990-41DF-454F-A325-72A5D5917BE1}" type="slidenum">
              <a:rPr lang="en-US" smtClean="0"/>
              <a:t>37</a:t>
            </a:fld>
            <a:endParaRPr lang="en-US"/>
          </a:p>
        </p:txBody>
      </p:sp>
    </p:spTree>
    <p:extLst>
      <p:ext uri="{BB962C8B-B14F-4D97-AF65-F5344CB8AC3E}">
        <p14:creationId xmlns:p14="http://schemas.microsoft.com/office/powerpoint/2010/main" val="32633568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p:txBody>
      </p:sp>
      <p:sp>
        <p:nvSpPr>
          <p:cNvPr id="4" name="Slide Number Placeholder 3"/>
          <p:cNvSpPr>
            <a:spLocks noGrp="1"/>
          </p:cNvSpPr>
          <p:nvPr>
            <p:ph type="sldNum" sz="quarter" idx="5"/>
          </p:nvPr>
        </p:nvSpPr>
        <p:spPr/>
        <p:txBody>
          <a:bodyPr/>
          <a:lstStyle/>
          <a:p>
            <a:fld id="{959E779C-9ADE-44A1-8072-EF7F172A3590}" type="slidenum">
              <a:rPr lang="en-US" smtClean="0"/>
              <a:t>4</a:t>
            </a:fld>
            <a:endParaRPr lang="en-US"/>
          </a:p>
        </p:txBody>
      </p:sp>
    </p:spTree>
    <p:extLst>
      <p:ext uri="{BB962C8B-B14F-4D97-AF65-F5344CB8AC3E}">
        <p14:creationId xmlns:p14="http://schemas.microsoft.com/office/powerpoint/2010/main" val="12596486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9E779C-9ADE-44A1-8072-EF7F172A3590}" type="slidenum">
              <a:rPr lang="en-US" smtClean="0"/>
              <a:t>5</a:t>
            </a:fld>
            <a:endParaRPr lang="en-US"/>
          </a:p>
        </p:txBody>
      </p:sp>
    </p:spTree>
    <p:extLst>
      <p:ext uri="{BB962C8B-B14F-4D97-AF65-F5344CB8AC3E}">
        <p14:creationId xmlns:p14="http://schemas.microsoft.com/office/powerpoint/2010/main" val="22004995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9E779C-9ADE-44A1-8072-EF7F172A3590}" type="slidenum">
              <a:rPr lang="en-US" smtClean="0"/>
              <a:t>6</a:t>
            </a:fld>
            <a:endParaRPr lang="en-US"/>
          </a:p>
        </p:txBody>
      </p:sp>
    </p:spTree>
    <p:extLst>
      <p:ext uri="{BB962C8B-B14F-4D97-AF65-F5344CB8AC3E}">
        <p14:creationId xmlns:p14="http://schemas.microsoft.com/office/powerpoint/2010/main" val="6852737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9E779C-9ADE-44A1-8072-EF7F172A3590}" type="slidenum">
              <a:rPr lang="en-US" smtClean="0"/>
              <a:t>7</a:t>
            </a:fld>
            <a:endParaRPr lang="en-US"/>
          </a:p>
        </p:txBody>
      </p:sp>
    </p:spTree>
    <p:extLst>
      <p:ext uri="{BB962C8B-B14F-4D97-AF65-F5344CB8AC3E}">
        <p14:creationId xmlns:p14="http://schemas.microsoft.com/office/powerpoint/2010/main" val="25922207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59E779C-9ADE-44A1-8072-EF7F172A3590}" type="slidenum">
              <a:rPr lang="en-US" smtClean="0"/>
              <a:t>8</a:t>
            </a:fld>
            <a:endParaRPr lang="en-US"/>
          </a:p>
        </p:txBody>
      </p:sp>
    </p:spTree>
    <p:extLst>
      <p:ext uri="{BB962C8B-B14F-4D97-AF65-F5344CB8AC3E}">
        <p14:creationId xmlns:p14="http://schemas.microsoft.com/office/powerpoint/2010/main" val="23240751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5"/>
          </p:nvPr>
        </p:nvSpPr>
        <p:spPr/>
        <p:txBody>
          <a:bodyPr/>
          <a:lstStyle/>
          <a:p>
            <a:fld id="{959E779C-9ADE-44A1-8072-EF7F172A3590}" type="slidenum">
              <a:rPr lang="en-US" smtClean="0"/>
              <a:t>9</a:t>
            </a:fld>
            <a:endParaRPr lang="en-US"/>
          </a:p>
        </p:txBody>
      </p:sp>
    </p:spTree>
    <p:extLst>
      <p:ext uri="{BB962C8B-B14F-4D97-AF65-F5344CB8AC3E}">
        <p14:creationId xmlns:p14="http://schemas.microsoft.com/office/powerpoint/2010/main" val="19747188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6CF88B7-C84A-4A82-906B-BB5F13FE07FE}" type="datetime1">
              <a:rPr lang="en-US" smtClean="0"/>
              <a:t>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9BC29B-CD14-4172-9B93-F334EF7BA94E}" type="slidenum">
              <a:rPr lang="en-US" smtClean="0"/>
              <a:t>‹#›</a:t>
            </a:fld>
            <a:endParaRPr lang="en-US"/>
          </a:p>
        </p:txBody>
      </p:sp>
      <p:sp>
        <p:nvSpPr>
          <p:cNvPr id="7" name="TextBox 6"/>
          <p:cNvSpPr txBox="1"/>
          <p:nvPr userDrawn="1"/>
        </p:nvSpPr>
        <p:spPr>
          <a:xfrm>
            <a:off x="1524000" y="5710019"/>
            <a:ext cx="6065134" cy="523220"/>
          </a:xfrm>
          <a:prstGeom prst="rect">
            <a:avLst/>
          </a:prstGeom>
          <a:noFill/>
        </p:spPr>
        <p:txBody>
          <a:bodyPr wrap="square" rtlCol="0">
            <a:spAutoFit/>
          </a:bodyPr>
          <a:lstStyle/>
          <a:p>
            <a:r>
              <a:rPr lang="en-US" sz="1400">
                <a:solidFill>
                  <a:schemeClr val="accent5">
                    <a:lumMod val="50000"/>
                  </a:schemeClr>
                </a:solidFill>
              </a:rPr>
              <a:t>CALIFORNIA DEPARTMENT </a:t>
            </a:r>
            <a:r>
              <a:rPr lang="en-US" sz="1400">
                <a:solidFill>
                  <a:srgbClr val="1E5E70"/>
                </a:solidFill>
              </a:rPr>
              <a:t>OF EDUCATION</a:t>
            </a:r>
          </a:p>
          <a:p>
            <a:r>
              <a:rPr lang="en-US" sz="1400">
                <a:solidFill>
                  <a:srgbClr val="1E5E70"/>
                </a:solidFill>
              </a:rPr>
              <a:t>Tony Thurmond, State Superintendent</a:t>
            </a:r>
            <a:r>
              <a:rPr lang="en-US" sz="1400" baseline="0">
                <a:solidFill>
                  <a:srgbClr val="1E5E70"/>
                </a:solidFill>
              </a:rPr>
              <a:t> of Public </a:t>
            </a:r>
            <a:r>
              <a:rPr lang="en-US" sz="1400" baseline="0">
                <a:solidFill>
                  <a:schemeClr val="accent5">
                    <a:lumMod val="50000"/>
                  </a:schemeClr>
                </a:solidFill>
              </a:rPr>
              <a:t>Instruction</a:t>
            </a:r>
            <a:endParaRPr lang="en-US" sz="1400">
              <a:solidFill>
                <a:schemeClr val="accent5">
                  <a:lumMod val="50000"/>
                </a:schemeClr>
              </a:solidFill>
            </a:endParaRPr>
          </a:p>
        </p:txBody>
      </p:sp>
    </p:spTree>
    <p:extLst>
      <p:ext uri="{BB962C8B-B14F-4D97-AF65-F5344CB8AC3E}">
        <p14:creationId xmlns:p14="http://schemas.microsoft.com/office/powerpoint/2010/main" val="754337112"/>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42B5CD0-598D-456C-9C88-C437FC381D55}" type="datetime1">
              <a:rPr lang="en-US" smtClean="0"/>
              <a:t>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9BC29B-CD14-4172-9B93-F334EF7BA94E}" type="slidenum">
              <a:rPr lang="en-US" smtClean="0"/>
              <a:t>‹#›</a:t>
            </a:fld>
            <a:endParaRPr lang="en-US"/>
          </a:p>
        </p:txBody>
      </p:sp>
    </p:spTree>
    <p:extLst>
      <p:ext uri="{BB962C8B-B14F-4D97-AF65-F5344CB8AC3E}">
        <p14:creationId xmlns:p14="http://schemas.microsoft.com/office/powerpoint/2010/main" val="19484381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5C98ADC-861C-4ACD-A18D-6DC79472BE4A}" type="datetime1">
              <a:rPr lang="en-US" smtClean="0"/>
              <a:t>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9BC29B-CD14-4172-9B93-F334EF7BA94E}" type="slidenum">
              <a:rPr lang="en-US" smtClean="0"/>
              <a:t>‹#›</a:t>
            </a:fld>
            <a:endParaRPr lang="en-US"/>
          </a:p>
        </p:txBody>
      </p:sp>
    </p:spTree>
    <p:extLst>
      <p:ext uri="{BB962C8B-B14F-4D97-AF65-F5344CB8AC3E}">
        <p14:creationId xmlns:p14="http://schemas.microsoft.com/office/powerpoint/2010/main" val="3330640342"/>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38698DF-6476-4FFB-A5D5-B52F7B8C4ED1}" type="datetime1">
              <a:rPr lang="en-US" smtClean="0"/>
              <a:t>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9BC29B-CD14-4172-9B93-F334EF7BA94E}" type="slidenum">
              <a:rPr lang="en-US" smtClean="0"/>
              <a:t>‹#›</a:t>
            </a:fld>
            <a:endParaRPr lang="en-US"/>
          </a:p>
        </p:txBody>
      </p:sp>
    </p:spTree>
    <p:extLst>
      <p:ext uri="{BB962C8B-B14F-4D97-AF65-F5344CB8AC3E}">
        <p14:creationId xmlns:p14="http://schemas.microsoft.com/office/powerpoint/2010/main" val="652494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3EF2C09-4B62-46F0-AF1F-4AAEC8FC2D3B}" type="datetime1">
              <a:rPr lang="en-US" smtClean="0"/>
              <a:t>1/18/2024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69BC29B-CD14-4172-9B93-F334EF7BA94E}" type="slidenum">
              <a:rPr lang="en-US" smtClean="0"/>
              <a:t>‹#›</a:t>
            </a:fld>
            <a:endParaRPr lang="en-US"/>
          </a:p>
        </p:txBody>
      </p:sp>
    </p:spTree>
    <p:extLst>
      <p:ext uri="{BB962C8B-B14F-4D97-AF65-F5344CB8AC3E}">
        <p14:creationId xmlns:p14="http://schemas.microsoft.com/office/powerpoint/2010/main" val="2939671049"/>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C153034-D115-4E91-8CD0-B0B619F24C4F}" type="datetime1">
              <a:rPr lang="en-US" smtClean="0"/>
              <a:t>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9BC29B-CD14-4172-9B93-F334EF7BA94E}" type="slidenum">
              <a:rPr lang="en-US" smtClean="0"/>
              <a:t>‹#›</a:t>
            </a:fld>
            <a:endParaRPr lang="en-US"/>
          </a:p>
        </p:txBody>
      </p:sp>
    </p:spTree>
    <p:extLst>
      <p:ext uri="{BB962C8B-B14F-4D97-AF65-F5344CB8AC3E}">
        <p14:creationId xmlns:p14="http://schemas.microsoft.com/office/powerpoint/2010/main" val="2758408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1C8EC89-6FDA-444C-B2B5-1C646B210370}" type="datetime1">
              <a:rPr lang="en-US" smtClean="0"/>
              <a:t>1/18/2024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69BC29B-CD14-4172-9B93-F334EF7BA94E}" type="slidenum">
              <a:rPr lang="en-US" smtClean="0"/>
              <a:t>‹#›</a:t>
            </a:fld>
            <a:endParaRPr lang="en-US"/>
          </a:p>
        </p:txBody>
      </p:sp>
    </p:spTree>
    <p:extLst>
      <p:ext uri="{BB962C8B-B14F-4D97-AF65-F5344CB8AC3E}">
        <p14:creationId xmlns:p14="http://schemas.microsoft.com/office/powerpoint/2010/main" val="904730397"/>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4D48D3-9BB5-4C88-B65B-E76FC71F3E10}" type="datetime1">
              <a:rPr lang="en-US" smtClean="0"/>
              <a:t>1/18/2024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69BC29B-CD14-4172-9B93-F334EF7BA94E}" type="slidenum">
              <a:rPr lang="en-US" smtClean="0"/>
              <a:t>‹#›</a:t>
            </a:fld>
            <a:endParaRPr lang="en-US"/>
          </a:p>
        </p:txBody>
      </p:sp>
    </p:spTree>
    <p:extLst>
      <p:ext uri="{BB962C8B-B14F-4D97-AF65-F5344CB8AC3E}">
        <p14:creationId xmlns:p14="http://schemas.microsoft.com/office/powerpoint/2010/main" val="9571864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D5504B-D502-4BC2-849E-997B8C982C6D}" type="datetime1">
              <a:rPr lang="en-US" smtClean="0"/>
              <a:t>1/18/2024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69BC29B-CD14-4172-9B93-F334EF7BA94E}" type="slidenum">
              <a:rPr lang="en-US" smtClean="0"/>
              <a:t>‹#›</a:t>
            </a:fld>
            <a:endParaRPr lang="en-US"/>
          </a:p>
        </p:txBody>
      </p:sp>
    </p:spTree>
    <p:extLst>
      <p:ext uri="{BB962C8B-B14F-4D97-AF65-F5344CB8AC3E}">
        <p14:creationId xmlns:p14="http://schemas.microsoft.com/office/powerpoint/2010/main" val="3837921281"/>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B73ECC4-6A0F-4863-B09A-BB53DE33CB61}" type="datetime1">
              <a:rPr lang="en-US" smtClean="0"/>
              <a:t>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9BC29B-CD14-4172-9B93-F334EF7BA94E}" type="slidenum">
              <a:rPr lang="en-US" smtClean="0"/>
              <a:t>‹#›</a:t>
            </a:fld>
            <a:endParaRPr lang="en-US"/>
          </a:p>
        </p:txBody>
      </p:sp>
    </p:spTree>
    <p:extLst>
      <p:ext uri="{BB962C8B-B14F-4D97-AF65-F5344CB8AC3E}">
        <p14:creationId xmlns:p14="http://schemas.microsoft.com/office/powerpoint/2010/main" val="3316028069"/>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47DF3E1-2BC9-426A-83FB-808970C92002}" type="datetime1">
              <a:rPr lang="en-US" smtClean="0"/>
              <a:t>1/18/2024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69BC29B-CD14-4172-9B93-F334EF7BA94E}" type="slidenum">
              <a:rPr lang="en-US" smtClean="0"/>
              <a:t>‹#›</a:t>
            </a:fld>
            <a:endParaRPr lang="en-US"/>
          </a:p>
        </p:txBody>
      </p:sp>
    </p:spTree>
    <p:extLst>
      <p:ext uri="{BB962C8B-B14F-4D97-AF65-F5344CB8AC3E}">
        <p14:creationId xmlns:p14="http://schemas.microsoft.com/office/powerpoint/2010/main" val="28424988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11" name="Rounded Rectangle 10"/>
          <p:cNvSpPr/>
          <p:nvPr userDrawn="1"/>
        </p:nvSpPr>
        <p:spPr>
          <a:xfrm>
            <a:off x="10025967" y="1027906"/>
            <a:ext cx="2025570" cy="1775407"/>
          </a:xfrm>
          <a:prstGeom prst="roundRect">
            <a:avLst>
              <a:gd name="adj" fmla="val 9496"/>
            </a:avLst>
          </a:prstGeom>
          <a:solidFill>
            <a:schemeClr val="tx2">
              <a:alpha val="62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userDrawn="1"/>
        </p:nvSpPr>
        <p:spPr>
          <a:xfrm>
            <a:off x="657224" y="219919"/>
            <a:ext cx="10944225" cy="6318993"/>
          </a:xfrm>
          <a:prstGeom prst="roundRect">
            <a:avLst>
              <a:gd name="adj" fmla="val 4944"/>
            </a:avLst>
          </a:prstGeom>
          <a:solidFill>
            <a:srgbClr val="FFFFF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354239" y="365125"/>
            <a:ext cx="9479666"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354239" y="1825625"/>
            <a:ext cx="9479666" cy="4351338"/>
          </a:xfrm>
          <a:prstGeom prst="rect">
            <a:avLst/>
          </a:prstGeom>
        </p:spPr>
        <p:txBody>
          <a:bodyPr vert="horz" lIns="91440" tIns="45720" rIns="91440" bIns="45720" rtlCol="0">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0203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41AB6F-F776-4263-B264-C9BD72C58EEC}" type="datetime1">
              <a:rPr lang="en-US" smtClean="0"/>
              <a:t>1/18/2024</a:t>
            </a:fld>
            <a:endParaRPr lang="en-US" dirty="0"/>
          </a:p>
        </p:txBody>
      </p:sp>
      <p:sp>
        <p:nvSpPr>
          <p:cNvPr id="5" name="Footer Placeholder 4"/>
          <p:cNvSpPr>
            <a:spLocks noGrp="1"/>
          </p:cNvSpPr>
          <p:nvPr>
            <p:ph type="ftr" sz="quarter" idx="3"/>
          </p:nvPr>
        </p:nvSpPr>
        <p:spPr>
          <a:xfrm>
            <a:off x="4038600" y="630203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292979"/>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9BC29B-CD14-4172-9B93-F334EF7BA94E}" type="slidenum">
              <a:rPr lang="en-US" smtClean="0"/>
              <a:t>‹#›</a:t>
            </a:fld>
            <a:endParaRPr lang="en-US" dirty="0"/>
          </a:p>
        </p:txBody>
      </p:sp>
      <p:sp>
        <p:nvSpPr>
          <p:cNvPr id="10" name="Rounded Rectangle 9"/>
          <p:cNvSpPr/>
          <p:nvPr userDrawn="1"/>
        </p:nvSpPr>
        <p:spPr>
          <a:xfrm>
            <a:off x="11353800" y="576484"/>
            <a:ext cx="2025570" cy="723458"/>
          </a:xfrm>
          <a:prstGeom prst="roundRect">
            <a:avLst>
              <a:gd name="adj" fmla="val 10267"/>
            </a:avLst>
          </a:prstGeom>
          <a:solidFill>
            <a:schemeClr val="accent6">
              <a:alpha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ounded Rectangle 8"/>
          <p:cNvSpPr/>
          <p:nvPr userDrawn="1"/>
        </p:nvSpPr>
        <p:spPr>
          <a:xfrm>
            <a:off x="10496066" y="-486156"/>
            <a:ext cx="1269358" cy="1192192"/>
          </a:xfrm>
          <a:prstGeom prst="roundRect">
            <a:avLst>
              <a:gd name="adj" fmla="val 7929"/>
            </a:avLst>
          </a:prstGeom>
          <a:solidFill>
            <a:schemeClr val="accent1">
              <a:lumMod val="60000"/>
              <a:lumOff val="40000"/>
              <a:alpha val="66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descr="Official Seal of the California Department of Educaiton"/>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0254" y="5389202"/>
            <a:ext cx="1294916" cy="1294916"/>
          </a:xfrm>
          <a:prstGeom prst="rect">
            <a:avLst/>
          </a:prstGeom>
        </p:spPr>
      </p:pic>
    </p:spTree>
    <p:extLst>
      <p:ext uri="{BB962C8B-B14F-4D97-AF65-F5344CB8AC3E}">
        <p14:creationId xmlns:p14="http://schemas.microsoft.com/office/powerpoint/2010/main" val="3711321045"/>
      </p:ext>
    </p:extLst>
  </p:cSld>
  <p:clrMap bg1="lt1" tx1="dk1" bg2="lt2" tx2="dk2" accent1="accent1" accent2="accent2" accent3="accent3" accent4="accent4" accent5="accent5" accent6="accent6" hlink="hlink" folHlink="folHlink"/>
  <p:sldLayoutIdLst>
    <p:sldLayoutId id="2147484572" r:id="rId1"/>
    <p:sldLayoutId id="2147484573" r:id="rId2"/>
    <p:sldLayoutId id="2147484574" r:id="rId3"/>
    <p:sldLayoutId id="2147484575" r:id="rId4"/>
    <p:sldLayoutId id="2147484576" r:id="rId5"/>
    <p:sldLayoutId id="2147484577" r:id="rId6"/>
    <p:sldLayoutId id="2147484578" r:id="rId7"/>
    <p:sldLayoutId id="2147484579" r:id="rId8"/>
    <p:sldLayoutId id="2147484580" r:id="rId9"/>
    <p:sldLayoutId id="2147484581" r:id="rId10"/>
    <p:sldLayoutId id="2147484582" r:id="rId11"/>
  </p:sldLayoutIdLst>
  <p:hf hdr="0" ftr="0" dt="0"/>
  <p:txStyles>
    <p:titleStyle>
      <a:lvl1pPr algn="ctr" defTabSz="914400" rtl="0" eaLnBrk="1" latinLnBrk="0" hangingPunct="1">
        <a:lnSpc>
          <a:spcPct val="90000"/>
        </a:lnSpc>
        <a:spcBef>
          <a:spcPct val="0"/>
        </a:spcBef>
        <a:buNone/>
        <a:defRPr sz="4400" kern="1200">
          <a:solidFill>
            <a:srgbClr val="99330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Century Gothic" panose="020B0502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Wingdings" panose="05000000000000000000" pitchFamily="2" charset="2"/>
        <a:buChar char="§"/>
        <a:defRPr sz="24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
        <a:defRPr sz="2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de.ca.gov/fg/fo/r12/ee24rfa.asp"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www.cde.ca.gov/fg/fo/r12/ee24rfa.asp"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mailto:PLSMO@cde.ca.gov"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 Id="rId4" Type="http://schemas.openxmlformats.org/officeDocument/2006/relationships/hyperlink" Target="https://www.cde.ca.gov/fg/fo/r12/ee24rfa.asp"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mailto:PLSMO@cde.ca.gov"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mailto:PLSMO@cde.ca.gov" TargetMode="External"/><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cde.ca.gov/fg/fo/r12/ee24rfa.asp"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cde.ca.gov/pd/ca/sc/creecnetwork.asp"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7834" y="477078"/>
            <a:ext cx="10396329" cy="2951922"/>
          </a:xfrm>
        </p:spPr>
        <p:txBody>
          <a:bodyPr>
            <a:normAutofit/>
          </a:bodyPr>
          <a:lstStyle/>
          <a:p>
            <a:pPr>
              <a:lnSpc>
                <a:spcPct val="100000"/>
              </a:lnSpc>
            </a:pPr>
            <a:r>
              <a:rPr lang="en-US" sz="4400" dirty="0"/>
              <a:t>2024 </a:t>
            </a:r>
            <a:br>
              <a:rPr lang="en-US" sz="4400" dirty="0"/>
            </a:br>
            <a:r>
              <a:rPr lang="en-US" sz="4400" dirty="0"/>
              <a:t>California Regional Environmental Education Community Grant </a:t>
            </a:r>
            <a:br>
              <a:rPr lang="en-US" sz="4400" dirty="0"/>
            </a:br>
            <a:r>
              <a:rPr lang="en-US" sz="4400" dirty="0"/>
              <a:t>Request for Applications</a:t>
            </a:r>
          </a:p>
        </p:txBody>
      </p:sp>
      <p:sp>
        <p:nvSpPr>
          <p:cNvPr id="3" name="Subtitle 2"/>
          <p:cNvSpPr>
            <a:spLocks noGrp="1"/>
          </p:cNvSpPr>
          <p:nvPr>
            <p:ph type="subTitle" idx="1"/>
          </p:nvPr>
        </p:nvSpPr>
        <p:spPr>
          <a:xfrm>
            <a:off x="1523998" y="4089679"/>
            <a:ext cx="9144000" cy="1468910"/>
          </a:xfrm>
        </p:spPr>
        <p:txBody>
          <a:bodyPr/>
          <a:lstStyle/>
          <a:p>
            <a:pPr>
              <a:lnSpc>
                <a:spcPct val="100000"/>
              </a:lnSpc>
              <a:spcBef>
                <a:spcPts val="0"/>
              </a:spcBef>
            </a:pPr>
            <a:r>
              <a:rPr lang="en-US" dirty="0"/>
              <a:t>Application Webinar </a:t>
            </a:r>
          </a:p>
          <a:p>
            <a:pPr>
              <a:lnSpc>
                <a:spcPct val="100000"/>
              </a:lnSpc>
              <a:spcBef>
                <a:spcPts val="0"/>
              </a:spcBef>
            </a:pPr>
            <a:r>
              <a:rPr lang="en-US" dirty="0"/>
              <a:t>January 11, 2024 </a:t>
            </a:r>
            <a:br>
              <a:rPr lang="en-US" dirty="0"/>
            </a:br>
            <a:endParaRPr lang="en-US" dirty="0"/>
          </a:p>
        </p:txBody>
      </p:sp>
    </p:spTree>
    <p:extLst>
      <p:ext uri="{BB962C8B-B14F-4D97-AF65-F5344CB8AC3E}">
        <p14:creationId xmlns:p14="http://schemas.microsoft.com/office/powerpoint/2010/main" val="3302440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5A75F-9010-4399-A3DD-F7C0B38FB3B0}"/>
              </a:ext>
            </a:extLst>
          </p:cNvPr>
          <p:cNvSpPr>
            <a:spLocks noGrp="1"/>
          </p:cNvSpPr>
          <p:nvPr>
            <p:ph type="title"/>
          </p:nvPr>
        </p:nvSpPr>
        <p:spPr/>
        <p:txBody>
          <a:bodyPr/>
          <a:lstStyle/>
          <a:p>
            <a:r>
              <a:rPr lang="en-US" dirty="0"/>
              <a:t>Timeline (2)</a:t>
            </a:r>
          </a:p>
        </p:txBody>
      </p:sp>
      <p:sp>
        <p:nvSpPr>
          <p:cNvPr id="3" name="Content Placeholder 2">
            <a:extLst>
              <a:ext uri="{FF2B5EF4-FFF2-40B4-BE49-F238E27FC236}">
                <a16:creationId xmlns:a16="http://schemas.microsoft.com/office/drawing/2014/main" id="{F11442EF-8616-449F-9CB4-1BC45379E0AB}"/>
              </a:ext>
            </a:extLst>
          </p:cNvPr>
          <p:cNvSpPr>
            <a:spLocks noGrp="1"/>
          </p:cNvSpPr>
          <p:nvPr>
            <p:ph idx="1"/>
          </p:nvPr>
        </p:nvSpPr>
        <p:spPr>
          <a:xfrm>
            <a:off x="1354239" y="2021304"/>
            <a:ext cx="9479666" cy="4020721"/>
          </a:xfrm>
        </p:spPr>
        <p:txBody>
          <a:bodyPr/>
          <a:lstStyle/>
          <a:p>
            <a:r>
              <a:rPr lang="en-US" sz="2800" dirty="0"/>
              <a:t>Timeline is subject to change. </a:t>
            </a:r>
          </a:p>
          <a:p>
            <a:r>
              <a:rPr lang="en-US" sz="2800" dirty="0"/>
              <a:t>Refer to the </a:t>
            </a:r>
            <a:r>
              <a:rPr kumimoji="0" lang="en-US" sz="2800" b="0" i="0" u="none" strike="noStrike" kern="1200" cap="none" spc="0" normalizeH="0" baseline="0" noProof="0" dirty="0">
                <a:ln>
                  <a:noFill/>
                </a:ln>
                <a:solidFill>
                  <a:prstClr val="black"/>
                </a:solidFill>
                <a:effectLst/>
                <a:uLnTx/>
                <a:uFillTx/>
                <a:latin typeface="Arial" panose="020B0604020202020204"/>
                <a:ea typeface="+mn-ea"/>
                <a:cs typeface="+mn-cs"/>
              </a:rPr>
              <a:t>2024 CREEC Grant RFA web page at </a:t>
            </a:r>
            <a:r>
              <a:rPr kumimoji="0" lang="en-US" sz="2800" b="0" i="0" u="none" strike="noStrike" kern="1200" cap="none" spc="0" normalizeH="0" baseline="0" noProof="0" dirty="0">
                <a:ln>
                  <a:noFill/>
                </a:ln>
                <a:solidFill>
                  <a:prstClr val="black"/>
                </a:solidFill>
                <a:effectLst/>
                <a:uLnTx/>
                <a:uFillTx/>
                <a:latin typeface="Arial" panose="020B0604020202020204"/>
                <a:ea typeface="+mn-ea"/>
                <a:cs typeface="+mn-cs"/>
                <a:hlinkClick r:id="rId3" tooltip="CDE CREEC RFA web page"/>
              </a:rPr>
              <a:t>https://www.cde.ca.gov/fg/fo/r12/ee24rfa.asp</a:t>
            </a:r>
            <a:r>
              <a:rPr kumimoji="0" lang="en-US" sz="2800" b="0" i="0" u="none" strike="noStrike" kern="1200" cap="none" spc="0" normalizeH="0" baseline="0" noProof="0" dirty="0">
                <a:ln>
                  <a:noFill/>
                </a:ln>
                <a:solidFill>
                  <a:prstClr val="black"/>
                </a:solidFill>
                <a:effectLst/>
                <a:uLnTx/>
                <a:uFillTx/>
                <a:latin typeface="Arial" panose="020B0604020202020204"/>
                <a:ea typeface="+mn-ea"/>
                <a:cs typeface="+mn-cs"/>
              </a:rPr>
              <a:t> for the most up-to-date information and timeline.</a:t>
            </a:r>
          </a:p>
          <a:p>
            <a:pPr>
              <a:lnSpc>
                <a:spcPct val="100000"/>
              </a:lnSpc>
              <a:spcBef>
                <a:spcPts val="0"/>
              </a:spcBef>
              <a:spcAft>
                <a:spcPts val="1800"/>
              </a:spcAft>
            </a:pPr>
            <a:endParaRPr lang="en-US" dirty="0"/>
          </a:p>
        </p:txBody>
      </p:sp>
      <p:sp>
        <p:nvSpPr>
          <p:cNvPr id="4" name="Slide Number Placeholder 3">
            <a:extLst>
              <a:ext uri="{FF2B5EF4-FFF2-40B4-BE49-F238E27FC236}">
                <a16:creationId xmlns:a16="http://schemas.microsoft.com/office/drawing/2014/main" id="{5117F72E-DF90-4105-9C15-79E61F755B84}"/>
              </a:ext>
            </a:extLst>
          </p:cNvPr>
          <p:cNvSpPr>
            <a:spLocks noGrp="1"/>
          </p:cNvSpPr>
          <p:nvPr>
            <p:ph type="sldNum" sz="quarter" idx="12"/>
          </p:nvPr>
        </p:nvSpPr>
        <p:spPr/>
        <p:txBody>
          <a:bodyPr/>
          <a:lstStyle/>
          <a:p>
            <a:fld id="{469BC29B-CD14-4172-9B93-F334EF7BA94E}" type="slidenum">
              <a:rPr lang="en-US" smtClean="0"/>
              <a:t>10</a:t>
            </a:fld>
            <a:endParaRPr lang="en-US"/>
          </a:p>
        </p:txBody>
      </p:sp>
    </p:spTree>
    <p:extLst>
      <p:ext uri="{BB962C8B-B14F-4D97-AF65-F5344CB8AC3E}">
        <p14:creationId xmlns:p14="http://schemas.microsoft.com/office/powerpoint/2010/main" val="402664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5A75F-9010-4399-A3DD-F7C0B38FB3B0}"/>
              </a:ext>
            </a:extLst>
          </p:cNvPr>
          <p:cNvSpPr>
            <a:spLocks noGrp="1"/>
          </p:cNvSpPr>
          <p:nvPr>
            <p:ph type="title"/>
          </p:nvPr>
        </p:nvSpPr>
        <p:spPr/>
        <p:txBody>
          <a:bodyPr/>
          <a:lstStyle/>
          <a:p>
            <a:r>
              <a:rPr lang="en-US" dirty="0"/>
              <a:t>Eligibility (1)</a:t>
            </a:r>
          </a:p>
        </p:txBody>
      </p:sp>
      <p:sp>
        <p:nvSpPr>
          <p:cNvPr id="3" name="Content Placeholder 2">
            <a:extLst>
              <a:ext uri="{FF2B5EF4-FFF2-40B4-BE49-F238E27FC236}">
                <a16:creationId xmlns:a16="http://schemas.microsoft.com/office/drawing/2014/main" id="{F11442EF-8616-449F-9CB4-1BC45379E0AB}"/>
              </a:ext>
            </a:extLst>
          </p:cNvPr>
          <p:cNvSpPr>
            <a:spLocks noGrp="1"/>
          </p:cNvSpPr>
          <p:nvPr>
            <p:ph idx="1"/>
          </p:nvPr>
        </p:nvSpPr>
        <p:spPr>
          <a:xfrm>
            <a:off x="1354239" y="2021304"/>
            <a:ext cx="9479666" cy="4020721"/>
          </a:xfrm>
        </p:spPr>
        <p:txBody>
          <a:bodyPr/>
          <a:lstStyle/>
          <a:p>
            <a:pPr marR="0">
              <a:lnSpc>
                <a:spcPct val="100000"/>
              </a:lnSpc>
              <a:spcBef>
                <a:spcPts val="0"/>
              </a:spcBef>
              <a:spcAft>
                <a:spcPts val="1200"/>
              </a:spcAft>
            </a:pPr>
            <a:r>
              <a:rPr lang="en-US" sz="2800" dirty="0">
                <a:effectLst/>
                <a:latin typeface="Arial" panose="020B0604020202020204" pitchFamily="34" charset="0"/>
                <a:ea typeface="Calibri" panose="020F0502020204030204" pitchFamily="34" charset="0"/>
              </a:rPr>
              <a:t>Only a </a:t>
            </a:r>
            <a:r>
              <a:rPr lang="en-US" dirty="0">
                <a:latin typeface="Arial" panose="020B0604020202020204" pitchFamily="34" charset="0"/>
                <a:ea typeface="Calibri" panose="020F0502020204030204" pitchFamily="34" charset="0"/>
              </a:rPr>
              <a:t>COE is eligible to apply as the Lead COE and serve as the fiscal agent. </a:t>
            </a:r>
            <a:r>
              <a:rPr lang="en-US" sz="2800" dirty="0">
                <a:effectLst/>
                <a:latin typeface="Arial" panose="020B0604020202020204" pitchFamily="34" charset="0"/>
                <a:ea typeface="Calibri" panose="020F0502020204030204" pitchFamily="34" charset="0"/>
              </a:rPr>
              <a:t>The proposed project partnership should be a consortium made up of partners contributing services to implement project tasks and activities. </a:t>
            </a:r>
          </a:p>
          <a:p>
            <a:pPr marR="0">
              <a:lnSpc>
                <a:spcPct val="100000"/>
              </a:lnSpc>
              <a:spcBef>
                <a:spcPts val="0"/>
              </a:spcBef>
              <a:spcAft>
                <a:spcPts val="1200"/>
              </a:spcAft>
            </a:pPr>
            <a:r>
              <a:rPr lang="en-US" sz="2800" dirty="0">
                <a:effectLst/>
                <a:latin typeface="Arial" panose="020B0604020202020204" pitchFamily="34" charset="0"/>
                <a:ea typeface="Calibri" panose="020F0502020204030204" pitchFamily="34" charset="0"/>
              </a:rPr>
              <a:t>If more than one COE is applying, a single COE must be identified as the Lead COE and Fiscal Agent. </a:t>
            </a:r>
          </a:p>
          <a:p>
            <a:pPr>
              <a:lnSpc>
                <a:spcPct val="100000"/>
              </a:lnSpc>
              <a:spcBef>
                <a:spcPts val="0"/>
              </a:spcBef>
              <a:spcAft>
                <a:spcPts val="1800"/>
              </a:spcAft>
            </a:pPr>
            <a:endParaRPr lang="en-US" dirty="0"/>
          </a:p>
        </p:txBody>
      </p:sp>
      <p:sp>
        <p:nvSpPr>
          <p:cNvPr id="4" name="Slide Number Placeholder 3">
            <a:extLst>
              <a:ext uri="{FF2B5EF4-FFF2-40B4-BE49-F238E27FC236}">
                <a16:creationId xmlns:a16="http://schemas.microsoft.com/office/drawing/2014/main" id="{5117F72E-DF90-4105-9C15-79E61F755B84}"/>
              </a:ext>
            </a:extLst>
          </p:cNvPr>
          <p:cNvSpPr>
            <a:spLocks noGrp="1"/>
          </p:cNvSpPr>
          <p:nvPr>
            <p:ph type="sldNum" sz="quarter" idx="12"/>
          </p:nvPr>
        </p:nvSpPr>
        <p:spPr/>
        <p:txBody>
          <a:bodyPr/>
          <a:lstStyle/>
          <a:p>
            <a:fld id="{469BC29B-CD14-4172-9B93-F334EF7BA94E}" type="slidenum">
              <a:rPr lang="en-US" smtClean="0"/>
              <a:t>11</a:t>
            </a:fld>
            <a:endParaRPr lang="en-US"/>
          </a:p>
        </p:txBody>
      </p:sp>
    </p:spTree>
    <p:extLst>
      <p:ext uri="{BB962C8B-B14F-4D97-AF65-F5344CB8AC3E}">
        <p14:creationId xmlns:p14="http://schemas.microsoft.com/office/powerpoint/2010/main" val="21825720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5A75F-9010-4399-A3DD-F7C0B38FB3B0}"/>
              </a:ext>
            </a:extLst>
          </p:cNvPr>
          <p:cNvSpPr>
            <a:spLocks noGrp="1"/>
          </p:cNvSpPr>
          <p:nvPr>
            <p:ph type="title"/>
          </p:nvPr>
        </p:nvSpPr>
        <p:spPr/>
        <p:txBody>
          <a:bodyPr/>
          <a:lstStyle/>
          <a:p>
            <a:r>
              <a:rPr lang="en-US" dirty="0"/>
              <a:t>Eligibility (2)</a:t>
            </a:r>
          </a:p>
        </p:txBody>
      </p:sp>
      <p:sp>
        <p:nvSpPr>
          <p:cNvPr id="3" name="Content Placeholder 2">
            <a:extLst>
              <a:ext uri="{FF2B5EF4-FFF2-40B4-BE49-F238E27FC236}">
                <a16:creationId xmlns:a16="http://schemas.microsoft.com/office/drawing/2014/main" id="{F11442EF-8616-449F-9CB4-1BC45379E0AB}"/>
              </a:ext>
            </a:extLst>
          </p:cNvPr>
          <p:cNvSpPr>
            <a:spLocks noGrp="1"/>
          </p:cNvSpPr>
          <p:nvPr>
            <p:ph idx="1"/>
          </p:nvPr>
        </p:nvSpPr>
        <p:spPr>
          <a:xfrm>
            <a:off x="1354239" y="1900989"/>
            <a:ext cx="9479666" cy="3007896"/>
          </a:xfrm>
        </p:spPr>
        <p:txBody>
          <a:bodyPr/>
          <a:lstStyle/>
          <a:p>
            <a:pPr marR="0">
              <a:lnSpc>
                <a:spcPct val="100000"/>
              </a:lnSpc>
              <a:spcBef>
                <a:spcPts val="0"/>
              </a:spcBef>
              <a:spcAft>
                <a:spcPts val="1200"/>
              </a:spcAft>
            </a:pPr>
            <a:r>
              <a:rPr lang="en-US" sz="2800" dirty="0">
                <a:effectLst/>
                <a:latin typeface="Arial" panose="020B0604020202020204" pitchFamily="34" charset="0"/>
                <a:ea typeface="Calibri" panose="020F0502020204030204" pitchFamily="34" charset="0"/>
              </a:rPr>
              <a:t>Partners </a:t>
            </a:r>
            <a:r>
              <a:rPr lang="en-US" dirty="0">
                <a:latin typeface="Arial" panose="020B0604020202020204" pitchFamily="34" charset="0"/>
                <a:ea typeface="Calibri" panose="020F0502020204030204" pitchFamily="34" charset="0"/>
              </a:rPr>
              <a:t>may be </a:t>
            </a:r>
            <a:r>
              <a:rPr lang="en-US" sz="2800" dirty="0">
                <a:effectLst/>
                <a:latin typeface="Arial" panose="020B0604020202020204" pitchFamily="34" charset="0"/>
                <a:ea typeface="Calibri" panose="020F0502020204030204" pitchFamily="34" charset="0"/>
              </a:rPr>
              <a:t>LEAs and non-LEAs.</a:t>
            </a:r>
          </a:p>
          <a:p>
            <a:pPr marR="0">
              <a:lnSpc>
                <a:spcPct val="100000"/>
              </a:lnSpc>
              <a:spcBef>
                <a:spcPts val="0"/>
              </a:spcBef>
              <a:spcAft>
                <a:spcPts val="1200"/>
              </a:spcAft>
            </a:pPr>
            <a:r>
              <a:rPr lang="en-US" sz="2800" dirty="0">
                <a:effectLst/>
                <a:latin typeface="Arial" panose="020B0604020202020204" pitchFamily="34" charset="0"/>
                <a:ea typeface="Calibri" panose="020F0502020204030204" pitchFamily="34" charset="0"/>
              </a:rPr>
              <a:t>Examples of non-LEAs include but are not limited to: IHEs, non-profit organizations, and local government entities.</a:t>
            </a:r>
          </a:p>
          <a:p>
            <a:pPr>
              <a:lnSpc>
                <a:spcPct val="100000"/>
              </a:lnSpc>
              <a:spcBef>
                <a:spcPts val="0"/>
              </a:spcBef>
              <a:spcAft>
                <a:spcPts val="1800"/>
              </a:spcAft>
            </a:pPr>
            <a:endParaRPr lang="en-US" dirty="0"/>
          </a:p>
        </p:txBody>
      </p:sp>
      <p:sp>
        <p:nvSpPr>
          <p:cNvPr id="4" name="Slide Number Placeholder 3">
            <a:extLst>
              <a:ext uri="{FF2B5EF4-FFF2-40B4-BE49-F238E27FC236}">
                <a16:creationId xmlns:a16="http://schemas.microsoft.com/office/drawing/2014/main" id="{5117F72E-DF90-4105-9C15-79E61F755B84}"/>
              </a:ext>
            </a:extLst>
          </p:cNvPr>
          <p:cNvSpPr>
            <a:spLocks noGrp="1"/>
          </p:cNvSpPr>
          <p:nvPr>
            <p:ph type="sldNum" sz="quarter" idx="12"/>
          </p:nvPr>
        </p:nvSpPr>
        <p:spPr/>
        <p:txBody>
          <a:bodyPr/>
          <a:lstStyle/>
          <a:p>
            <a:fld id="{469BC29B-CD14-4172-9B93-F334EF7BA94E}" type="slidenum">
              <a:rPr lang="en-US" smtClean="0"/>
              <a:t>12</a:t>
            </a:fld>
            <a:endParaRPr lang="en-US"/>
          </a:p>
        </p:txBody>
      </p:sp>
    </p:spTree>
    <p:extLst>
      <p:ext uri="{BB962C8B-B14F-4D97-AF65-F5344CB8AC3E}">
        <p14:creationId xmlns:p14="http://schemas.microsoft.com/office/powerpoint/2010/main" val="38382880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21404-2229-713A-1C44-A431765AF1BA}"/>
              </a:ext>
            </a:extLst>
          </p:cNvPr>
          <p:cNvSpPr>
            <a:spLocks noGrp="1"/>
          </p:cNvSpPr>
          <p:nvPr>
            <p:ph type="title"/>
          </p:nvPr>
        </p:nvSpPr>
        <p:spPr/>
        <p:txBody>
          <a:bodyPr/>
          <a:lstStyle/>
          <a:p>
            <a:r>
              <a:rPr lang="en-US" dirty="0"/>
              <a:t>Lead County Office of Education Responsibilities (1)</a:t>
            </a:r>
          </a:p>
        </p:txBody>
      </p:sp>
      <p:sp>
        <p:nvSpPr>
          <p:cNvPr id="3" name="Content Placeholder 2">
            <a:extLst>
              <a:ext uri="{FF2B5EF4-FFF2-40B4-BE49-F238E27FC236}">
                <a16:creationId xmlns:a16="http://schemas.microsoft.com/office/drawing/2014/main" id="{C2239E6A-4EA5-445F-3790-6BCB4CEB1BD7}"/>
              </a:ext>
            </a:extLst>
          </p:cNvPr>
          <p:cNvSpPr>
            <a:spLocks noGrp="1"/>
          </p:cNvSpPr>
          <p:nvPr>
            <p:ph idx="1"/>
          </p:nvPr>
        </p:nvSpPr>
        <p:spPr>
          <a:xfrm>
            <a:off x="1551557" y="1888958"/>
            <a:ext cx="9479666" cy="3784183"/>
          </a:xfrm>
        </p:spPr>
        <p:txBody>
          <a:bodyPr/>
          <a:lstStyle/>
          <a:p>
            <a:pPr>
              <a:lnSpc>
                <a:spcPct val="100000"/>
              </a:lnSpc>
              <a:spcBef>
                <a:spcPts val="0"/>
              </a:spcBef>
              <a:spcAft>
                <a:spcPts val="1200"/>
              </a:spcAft>
            </a:pPr>
            <a:r>
              <a:rPr lang="en-US" dirty="0">
                <a:latin typeface="Arial" panose="020B0604020202020204" pitchFamily="34" charset="0"/>
                <a:cs typeface="Arial" panose="020B0604020202020204" pitchFamily="34" charset="0"/>
              </a:rPr>
              <a:t>The Lead COE may choose to distribute grant funds to partners; </a:t>
            </a:r>
            <a:r>
              <a:rPr lang="en-US" dirty="0">
                <a:effectLst/>
                <a:latin typeface="Arial" panose="020B0604020202020204" pitchFamily="34" charset="0"/>
                <a:ea typeface="Arial" panose="020B0604020202020204" pitchFamily="34" charset="0"/>
                <a:cs typeface="Arial" panose="020B0604020202020204" pitchFamily="34" charset="0"/>
              </a:rPr>
              <a:t>no single partner, other than the Lead COE, will benefit from more than 30 percent of the total grant award.</a:t>
            </a:r>
          </a:p>
          <a:p>
            <a:pPr>
              <a:lnSpc>
                <a:spcPct val="100000"/>
              </a:lnSpc>
              <a:spcBef>
                <a:spcPts val="0"/>
              </a:spcBef>
              <a:spcAft>
                <a:spcPts val="1200"/>
              </a:spcAft>
            </a:pPr>
            <a:r>
              <a:rPr lang="en-US" dirty="0">
                <a:latin typeface="Arial" panose="020B0604020202020204" pitchFamily="34" charset="0"/>
                <a:ea typeface="Arial" panose="020B0604020202020204" pitchFamily="34" charset="0"/>
                <a:cs typeface="Arial" panose="020B0604020202020204" pitchFamily="34" charset="0"/>
              </a:rPr>
              <a:t>The Lead COE will ensure</a:t>
            </a:r>
            <a:r>
              <a:rPr lang="en-US" dirty="0">
                <a:effectLst/>
                <a:latin typeface="Arial" panose="020B0604020202020204" pitchFamily="34" charset="0"/>
                <a:ea typeface="Arial" panose="020B0604020202020204" pitchFamily="34" charset="0"/>
                <a:cs typeface="Arial" panose="020B0604020202020204" pitchFamily="34" charset="0"/>
              </a:rPr>
              <a:t> the performance of any services provided by partners is high quality and consistent with the requirements of this RFA.</a:t>
            </a:r>
            <a:endParaRPr lang="en-US" dirty="0">
              <a:effectLst/>
              <a:latin typeface="Arial" panose="020B0604020202020204" pitchFamily="34" charset="0"/>
              <a:ea typeface="Calibri" panose="020F050202020403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6CF6240B-17F9-0ACB-F5E4-BC6C650375E7}"/>
              </a:ext>
            </a:extLst>
          </p:cNvPr>
          <p:cNvSpPr>
            <a:spLocks noGrp="1"/>
          </p:cNvSpPr>
          <p:nvPr>
            <p:ph type="sldNum" sz="quarter" idx="12"/>
          </p:nvPr>
        </p:nvSpPr>
        <p:spPr>
          <a:xfrm>
            <a:off x="8610600" y="6292979"/>
            <a:ext cx="2743200" cy="365125"/>
          </a:xfrm>
        </p:spPr>
        <p:txBody>
          <a:bodyPr/>
          <a:lstStyle/>
          <a:p>
            <a:fld id="{469BC29B-CD14-4172-9B93-F334EF7BA94E}" type="slidenum">
              <a:rPr lang="en-US" smtClean="0"/>
              <a:t>13</a:t>
            </a:fld>
            <a:endParaRPr lang="en-US"/>
          </a:p>
        </p:txBody>
      </p:sp>
    </p:spTree>
    <p:extLst>
      <p:ext uri="{BB962C8B-B14F-4D97-AF65-F5344CB8AC3E}">
        <p14:creationId xmlns:p14="http://schemas.microsoft.com/office/powerpoint/2010/main" val="20376809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21404-2229-713A-1C44-A431765AF1BA}"/>
              </a:ext>
            </a:extLst>
          </p:cNvPr>
          <p:cNvSpPr>
            <a:spLocks noGrp="1"/>
          </p:cNvSpPr>
          <p:nvPr>
            <p:ph type="title"/>
          </p:nvPr>
        </p:nvSpPr>
        <p:spPr/>
        <p:txBody>
          <a:bodyPr/>
          <a:lstStyle/>
          <a:p>
            <a:r>
              <a:rPr lang="en-US" dirty="0"/>
              <a:t>Lead County Office of Education Responsibilities (2)</a:t>
            </a:r>
          </a:p>
        </p:txBody>
      </p:sp>
      <p:sp>
        <p:nvSpPr>
          <p:cNvPr id="3" name="Content Placeholder 2">
            <a:extLst>
              <a:ext uri="{FF2B5EF4-FFF2-40B4-BE49-F238E27FC236}">
                <a16:creationId xmlns:a16="http://schemas.microsoft.com/office/drawing/2014/main" id="{C2239E6A-4EA5-445F-3790-6BCB4CEB1BD7}"/>
              </a:ext>
            </a:extLst>
          </p:cNvPr>
          <p:cNvSpPr>
            <a:spLocks noGrp="1"/>
          </p:cNvSpPr>
          <p:nvPr>
            <p:ph idx="1"/>
          </p:nvPr>
        </p:nvSpPr>
        <p:spPr>
          <a:xfrm>
            <a:off x="1479368" y="1895224"/>
            <a:ext cx="9479666" cy="4093593"/>
          </a:xfrm>
        </p:spPr>
        <p:txBody>
          <a:bodyPr/>
          <a:lstStyle/>
          <a:p>
            <a:pPr>
              <a:lnSpc>
                <a:spcPct val="100000"/>
              </a:lnSpc>
              <a:spcBef>
                <a:spcPts val="0"/>
              </a:spcBef>
              <a:spcAft>
                <a:spcPts val="1200"/>
              </a:spcAft>
            </a:pPr>
            <a:r>
              <a:rPr lang="en-US" sz="2400" dirty="0">
                <a:ea typeface="Arial" panose="020B0604020202020204" pitchFamily="34" charset="0"/>
              </a:rPr>
              <a:t>The Lead COE will ensure</a:t>
            </a:r>
            <a:r>
              <a:rPr lang="en-US" sz="2400" dirty="0">
                <a:effectLst/>
                <a:ea typeface="Arial" panose="020B0604020202020204" pitchFamily="34" charset="0"/>
              </a:rPr>
              <a:t> that any instructional materials used in this grant are available as open accessible educational resources and </a:t>
            </a:r>
            <a:r>
              <a:rPr lang="en-US" sz="2400" dirty="0">
                <a:effectLst/>
                <a:ea typeface="Calibri" panose="020F0502020204030204" pitchFamily="34" charset="0"/>
              </a:rPr>
              <a:t>will help educators implement current California State Board of Education (SBE)-adopted content standards and frameworks (state standards and frameworks), and the Environmental Principals and Concepts (EP&amp;Cs).</a:t>
            </a:r>
          </a:p>
          <a:p>
            <a:pPr>
              <a:lnSpc>
                <a:spcPct val="100000"/>
              </a:lnSpc>
              <a:spcBef>
                <a:spcPts val="0"/>
              </a:spcBef>
              <a:spcAft>
                <a:spcPts val="1200"/>
              </a:spcAft>
            </a:pPr>
            <a:r>
              <a:rPr lang="en-US" sz="2400" dirty="0"/>
              <a:t>The Lead COE will coordinate with their partners and ensure required services are </a:t>
            </a:r>
            <a:r>
              <a:rPr lang="en-US" sz="2400" dirty="0">
                <a:effectLst/>
                <a:ea typeface="Calibri" panose="020F0502020204030204" pitchFamily="34" charset="0"/>
              </a:rPr>
              <a:t>provided to target audiences in each CREEC Region of their CREEC Hub. </a:t>
            </a:r>
            <a:r>
              <a:rPr lang="en-US" sz="2400" dirty="0">
                <a:ea typeface="Calibri" panose="020F0502020204030204" pitchFamily="34" charset="0"/>
              </a:rPr>
              <a:t>R</a:t>
            </a:r>
            <a:r>
              <a:rPr lang="en-US" sz="2400" dirty="0"/>
              <a:t>equired services and activities are described in the RFA and highlighted in subsequent slides.</a:t>
            </a:r>
          </a:p>
          <a:p>
            <a:pPr>
              <a:lnSpc>
                <a:spcPct val="100000"/>
              </a:lnSpc>
              <a:spcBef>
                <a:spcPts val="0"/>
              </a:spcBef>
              <a:spcAft>
                <a:spcPts val="1800"/>
              </a:spcAft>
            </a:pPr>
            <a:endParaRPr lang="en-US" sz="2400" dirty="0">
              <a:effectLst/>
              <a:latin typeface="Arial" panose="020B0604020202020204" pitchFamily="34" charset="0"/>
              <a:ea typeface="Calibri" panose="020F0502020204030204" pitchFamily="34" charset="0"/>
            </a:endParaRPr>
          </a:p>
          <a:p>
            <a:pPr>
              <a:lnSpc>
                <a:spcPct val="100000"/>
              </a:lnSpc>
              <a:spcBef>
                <a:spcPts val="0"/>
              </a:spcBef>
              <a:spcAft>
                <a:spcPts val="1800"/>
              </a:spcAft>
            </a:pPr>
            <a:endParaRPr lang="en-US" dirty="0"/>
          </a:p>
        </p:txBody>
      </p:sp>
      <p:sp>
        <p:nvSpPr>
          <p:cNvPr id="4" name="Slide Number Placeholder 3">
            <a:extLst>
              <a:ext uri="{FF2B5EF4-FFF2-40B4-BE49-F238E27FC236}">
                <a16:creationId xmlns:a16="http://schemas.microsoft.com/office/drawing/2014/main" id="{C087BBDA-BEA7-9AC5-BA03-EDAF74E7FD8D}"/>
              </a:ext>
            </a:extLst>
          </p:cNvPr>
          <p:cNvSpPr>
            <a:spLocks noGrp="1"/>
          </p:cNvSpPr>
          <p:nvPr>
            <p:ph type="sldNum" sz="quarter" idx="12"/>
          </p:nvPr>
        </p:nvSpPr>
        <p:spPr>
          <a:xfrm>
            <a:off x="8610600" y="6292979"/>
            <a:ext cx="2743200" cy="365125"/>
          </a:xfrm>
        </p:spPr>
        <p:txBody>
          <a:bodyPr/>
          <a:lstStyle/>
          <a:p>
            <a:fld id="{469BC29B-CD14-4172-9B93-F334EF7BA94E}" type="slidenum">
              <a:rPr lang="en-US" smtClean="0"/>
              <a:t>14</a:t>
            </a:fld>
            <a:endParaRPr lang="en-US"/>
          </a:p>
        </p:txBody>
      </p:sp>
    </p:spTree>
    <p:extLst>
      <p:ext uri="{BB962C8B-B14F-4D97-AF65-F5344CB8AC3E}">
        <p14:creationId xmlns:p14="http://schemas.microsoft.com/office/powerpoint/2010/main" val="41490414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21404-2229-713A-1C44-A431765AF1BA}"/>
              </a:ext>
            </a:extLst>
          </p:cNvPr>
          <p:cNvSpPr>
            <a:spLocks noGrp="1"/>
          </p:cNvSpPr>
          <p:nvPr>
            <p:ph type="title"/>
          </p:nvPr>
        </p:nvSpPr>
        <p:spPr/>
        <p:txBody>
          <a:bodyPr/>
          <a:lstStyle/>
          <a:p>
            <a:r>
              <a:rPr lang="en-US" dirty="0"/>
              <a:t>Required Activities (1)</a:t>
            </a:r>
          </a:p>
        </p:txBody>
      </p:sp>
      <p:sp>
        <p:nvSpPr>
          <p:cNvPr id="3" name="Content Placeholder 2">
            <a:extLst>
              <a:ext uri="{FF2B5EF4-FFF2-40B4-BE49-F238E27FC236}">
                <a16:creationId xmlns:a16="http://schemas.microsoft.com/office/drawing/2014/main" id="{C2239E6A-4EA5-445F-3790-6BCB4CEB1BD7}"/>
              </a:ext>
            </a:extLst>
          </p:cNvPr>
          <p:cNvSpPr>
            <a:spLocks noGrp="1"/>
          </p:cNvSpPr>
          <p:nvPr>
            <p:ph idx="1"/>
          </p:nvPr>
        </p:nvSpPr>
        <p:spPr>
          <a:xfrm>
            <a:off x="1551557" y="1690688"/>
            <a:ext cx="9479666" cy="3982453"/>
          </a:xfrm>
        </p:spPr>
        <p:txBody>
          <a:bodyPr/>
          <a:lstStyle/>
          <a:p>
            <a:pPr marL="0" indent="0">
              <a:lnSpc>
                <a:spcPct val="100000"/>
              </a:lnSpc>
              <a:spcBef>
                <a:spcPts val="0"/>
              </a:spcBef>
              <a:spcAft>
                <a:spcPts val="1200"/>
              </a:spcAft>
              <a:buNone/>
            </a:pPr>
            <a:r>
              <a:rPr lang="en-US" sz="2600" dirty="0">
                <a:effectLst/>
                <a:latin typeface="Arial" panose="020B0604020202020204" pitchFamily="34" charset="0"/>
                <a:ea typeface="Calibri" panose="020F0502020204030204" pitchFamily="34" charset="0"/>
              </a:rPr>
              <a:t>The application must propose to have COE staff provide the following services:</a:t>
            </a:r>
          </a:p>
          <a:p>
            <a:pPr>
              <a:lnSpc>
                <a:spcPct val="100000"/>
              </a:lnSpc>
              <a:spcBef>
                <a:spcPts val="0"/>
              </a:spcBef>
              <a:spcAft>
                <a:spcPts val="1200"/>
              </a:spcAft>
            </a:pPr>
            <a:r>
              <a:rPr lang="en-US" sz="2600" dirty="0">
                <a:effectLst/>
                <a:latin typeface="Arial" panose="020B0604020202020204" pitchFamily="34" charset="0"/>
                <a:ea typeface="Calibri" panose="020F0502020204030204" pitchFamily="34" charset="0"/>
              </a:rPr>
              <a:t>Work together as a grant team to maintain a list of educators by county, CREEC Region and CREEC Hub for the purposes of inviting appropriate participants to the CREEC Network activities and identifying county and regional leaders.</a:t>
            </a:r>
          </a:p>
          <a:p>
            <a:pPr>
              <a:lnSpc>
                <a:spcPct val="100000"/>
              </a:lnSpc>
              <a:spcBef>
                <a:spcPts val="0"/>
              </a:spcBef>
              <a:spcAft>
                <a:spcPts val="1200"/>
              </a:spcAft>
            </a:pPr>
            <a:r>
              <a:rPr lang="en-US" sz="2600" dirty="0">
                <a:effectLst/>
                <a:latin typeface="Arial" panose="020B0604020202020204" pitchFamily="34" charset="0"/>
                <a:ea typeface="Calibri" panose="020F0502020204030204" pitchFamily="34" charset="0"/>
              </a:rPr>
              <a:t>Host and facilitate at least two annual CREEC Hub meetings. These meetings will build capacity of educators in the CREEC Hub and include professional learning activities. </a:t>
            </a:r>
          </a:p>
          <a:p>
            <a:pPr lvl="1">
              <a:spcBef>
                <a:spcPts val="0"/>
              </a:spcBef>
              <a:spcAft>
                <a:spcPts val="1200"/>
              </a:spcAft>
            </a:pPr>
            <a:endParaRPr lang="en-US" sz="2000" dirty="0">
              <a:effectLst/>
              <a:latin typeface="Arial" panose="020B060402020202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2225C9FC-E7E7-9922-F6E1-2F82C32EF446}"/>
              </a:ext>
            </a:extLst>
          </p:cNvPr>
          <p:cNvSpPr>
            <a:spLocks noGrp="1"/>
          </p:cNvSpPr>
          <p:nvPr>
            <p:ph type="sldNum" sz="quarter" idx="12"/>
          </p:nvPr>
        </p:nvSpPr>
        <p:spPr>
          <a:xfrm>
            <a:off x="8610600" y="6292979"/>
            <a:ext cx="2743200" cy="365125"/>
          </a:xfrm>
        </p:spPr>
        <p:txBody>
          <a:bodyPr/>
          <a:lstStyle/>
          <a:p>
            <a:fld id="{469BC29B-CD14-4172-9B93-F334EF7BA94E}" type="slidenum">
              <a:rPr lang="en-US" smtClean="0"/>
              <a:t>15</a:t>
            </a:fld>
            <a:endParaRPr lang="en-US"/>
          </a:p>
        </p:txBody>
      </p:sp>
    </p:spTree>
    <p:extLst>
      <p:ext uri="{BB962C8B-B14F-4D97-AF65-F5344CB8AC3E}">
        <p14:creationId xmlns:p14="http://schemas.microsoft.com/office/powerpoint/2010/main" val="20111322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21404-2229-713A-1C44-A431765AF1BA}"/>
              </a:ext>
            </a:extLst>
          </p:cNvPr>
          <p:cNvSpPr>
            <a:spLocks noGrp="1"/>
          </p:cNvSpPr>
          <p:nvPr>
            <p:ph type="title"/>
          </p:nvPr>
        </p:nvSpPr>
        <p:spPr/>
        <p:txBody>
          <a:bodyPr/>
          <a:lstStyle/>
          <a:p>
            <a:r>
              <a:rPr lang="en-US" dirty="0"/>
              <a:t>Required Activities (2)</a:t>
            </a:r>
          </a:p>
        </p:txBody>
      </p:sp>
      <p:sp>
        <p:nvSpPr>
          <p:cNvPr id="3" name="Content Placeholder 2">
            <a:extLst>
              <a:ext uri="{FF2B5EF4-FFF2-40B4-BE49-F238E27FC236}">
                <a16:creationId xmlns:a16="http://schemas.microsoft.com/office/drawing/2014/main" id="{C2239E6A-4EA5-445F-3790-6BCB4CEB1BD7}"/>
              </a:ext>
            </a:extLst>
          </p:cNvPr>
          <p:cNvSpPr>
            <a:spLocks noGrp="1"/>
          </p:cNvSpPr>
          <p:nvPr>
            <p:ph idx="1"/>
          </p:nvPr>
        </p:nvSpPr>
        <p:spPr>
          <a:xfrm>
            <a:off x="1491399" y="1437773"/>
            <a:ext cx="9806254" cy="5055102"/>
          </a:xfrm>
        </p:spPr>
        <p:txBody>
          <a:bodyPr/>
          <a:lstStyle/>
          <a:p>
            <a:pPr marL="0" indent="0">
              <a:lnSpc>
                <a:spcPct val="100000"/>
              </a:lnSpc>
              <a:spcBef>
                <a:spcPts val="0"/>
              </a:spcBef>
              <a:spcAft>
                <a:spcPts val="1200"/>
              </a:spcAft>
              <a:buNone/>
            </a:pPr>
            <a:r>
              <a:rPr lang="en-US" sz="2600" dirty="0">
                <a:effectLst/>
                <a:latin typeface="Arial" panose="020B0604020202020204" pitchFamily="34" charset="0"/>
                <a:ea typeface="Calibri" panose="020F0502020204030204" pitchFamily="34" charset="0"/>
              </a:rPr>
              <a:t>The application must propose to have COE staff provide the following services:</a:t>
            </a:r>
          </a:p>
          <a:p>
            <a:pPr>
              <a:lnSpc>
                <a:spcPct val="100000"/>
              </a:lnSpc>
              <a:spcBef>
                <a:spcPts val="0"/>
              </a:spcBef>
              <a:spcAft>
                <a:spcPts val="1200"/>
              </a:spcAft>
            </a:pPr>
            <a:r>
              <a:rPr lang="en-US" sz="2600" dirty="0">
                <a:effectLst/>
                <a:latin typeface="Arial" panose="020B0604020202020204" pitchFamily="34" charset="0"/>
                <a:ea typeface="Calibri" panose="020F0502020204030204" pitchFamily="34" charset="0"/>
              </a:rPr>
              <a:t>Host and facilitate at least one annual meeting with each CREEC Region within the Hub. These meetings will build capacity of educators in each CREEC Region and include professional learning activities.</a:t>
            </a:r>
          </a:p>
          <a:p>
            <a:pPr>
              <a:lnSpc>
                <a:spcPct val="100000"/>
              </a:lnSpc>
              <a:spcBef>
                <a:spcPts val="0"/>
              </a:spcBef>
              <a:spcAft>
                <a:spcPts val="1200"/>
              </a:spcAft>
            </a:pPr>
            <a:r>
              <a:rPr lang="en-US" sz="2600" dirty="0">
                <a:solidFill>
                  <a:srgbClr val="000000"/>
                </a:solidFill>
                <a:effectLst/>
                <a:uFill>
                  <a:solidFill>
                    <a:srgbClr val="000000"/>
                  </a:solidFill>
                </a:uFill>
                <a:latin typeface="Arial" panose="020B0604020202020204" pitchFamily="34" charset="0"/>
                <a:ea typeface="Arial Unicode MS"/>
                <a:cs typeface="Arial Unicode MS"/>
              </a:rPr>
              <a:t>Work with the CDE to collaborate with other grantees to host and facilitate an annual CREEC Network Statewide Meeting.</a:t>
            </a:r>
          </a:p>
          <a:p>
            <a:pPr>
              <a:lnSpc>
                <a:spcPct val="100000"/>
              </a:lnSpc>
              <a:spcBef>
                <a:spcPts val="0"/>
              </a:spcBef>
              <a:spcAft>
                <a:spcPts val="1200"/>
              </a:spcAft>
            </a:pPr>
            <a:r>
              <a:rPr lang="en-US" sz="2600" dirty="0">
                <a:solidFill>
                  <a:srgbClr val="000000"/>
                </a:solidFill>
                <a:effectLst/>
                <a:uFill>
                  <a:solidFill>
                    <a:srgbClr val="000000"/>
                  </a:solidFill>
                </a:uFill>
                <a:latin typeface="Arial" panose="020B0604020202020204" pitchFamily="34" charset="0"/>
                <a:ea typeface="Arial Unicode MS"/>
                <a:cs typeface="Arial Unicode MS"/>
              </a:rPr>
              <a:t>Ensure formal educators employed by a formal education agency in the region will serve as CREEC Contacts (at least one CREEC Contact listed on each CREEC Region web page). </a:t>
            </a:r>
          </a:p>
          <a:p>
            <a:pPr lvl="1">
              <a:spcBef>
                <a:spcPts val="0"/>
              </a:spcBef>
              <a:spcAft>
                <a:spcPts val="1200"/>
              </a:spcAft>
            </a:pPr>
            <a:endParaRPr lang="en-US" sz="2000" dirty="0">
              <a:effectLst/>
              <a:latin typeface="Arial" panose="020B060402020202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F27EAFAC-A8AE-0C57-8766-A9560126BD42}"/>
              </a:ext>
            </a:extLst>
          </p:cNvPr>
          <p:cNvSpPr>
            <a:spLocks noGrp="1"/>
          </p:cNvSpPr>
          <p:nvPr>
            <p:ph type="sldNum" sz="quarter" idx="12"/>
          </p:nvPr>
        </p:nvSpPr>
        <p:spPr>
          <a:xfrm>
            <a:off x="8610600" y="6292979"/>
            <a:ext cx="2743200" cy="365125"/>
          </a:xfrm>
        </p:spPr>
        <p:txBody>
          <a:bodyPr/>
          <a:lstStyle/>
          <a:p>
            <a:fld id="{469BC29B-CD14-4172-9B93-F334EF7BA94E}" type="slidenum">
              <a:rPr lang="en-US" smtClean="0"/>
              <a:t>16</a:t>
            </a:fld>
            <a:endParaRPr lang="en-US"/>
          </a:p>
        </p:txBody>
      </p:sp>
    </p:spTree>
    <p:extLst>
      <p:ext uri="{BB962C8B-B14F-4D97-AF65-F5344CB8AC3E}">
        <p14:creationId xmlns:p14="http://schemas.microsoft.com/office/powerpoint/2010/main" val="3069955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21404-2229-713A-1C44-A431765AF1BA}"/>
              </a:ext>
            </a:extLst>
          </p:cNvPr>
          <p:cNvSpPr>
            <a:spLocks noGrp="1"/>
          </p:cNvSpPr>
          <p:nvPr>
            <p:ph type="title"/>
          </p:nvPr>
        </p:nvSpPr>
        <p:spPr/>
        <p:txBody>
          <a:bodyPr/>
          <a:lstStyle/>
          <a:p>
            <a:r>
              <a:rPr lang="en-US" dirty="0"/>
              <a:t>Required Activities (3)</a:t>
            </a:r>
          </a:p>
        </p:txBody>
      </p:sp>
      <p:sp>
        <p:nvSpPr>
          <p:cNvPr id="3" name="Content Placeholder 2">
            <a:extLst>
              <a:ext uri="{FF2B5EF4-FFF2-40B4-BE49-F238E27FC236}">
                <a16:creationId xmlns:a16="http://schemas.microsoft.com/office/drawing/2014/main" id="{C2239E6A-4EA5-445F-3790-6BCB4CEB1BD7}"/>
              </a:ext>
            </a:extLst>
          </p:cNvPr>
          <p:cNvSpPr>
            <a:spLocks noGrp="1"/>
          </p:cNvSpPr>
          <p:nvPr>
            <p:ph idx="1"/>
          </p:nvPr>
        </p:nvSpPr>
        <p:spPr>
          <a:xfrm>
            <a:off x="1551557" y="1690688"/>
            <a:ext cx="9479666" cy="3982453"/>
          </a:xfrm>
        </p:spPr>
        <p:txBody>
          <a:bodyPr/>
          <a:lstStyle/>
          <a:p>
            <a:pPr marL="0" indent="0">
              <a:lnSpc>
                <a:spcPct val="100000"/>
              </a:lnSpc>
              <a:spcBef>
                <a:spcPts val="0"/>
              </a:spcBef>
              <a:spcAft>
                <a:spcPts val="1200"/>
              </a:spcAft>
              <a:buNone/>
            </a:pPr>
            <a:r>
              <a:rPr lang="en-US" dirty="0">
                <a:effectLst/>
                <a:latin typeface="Arial" panose="020B0604020202020204" pitchFamily="34" charset="0"/>
                <a:ea typeface="Calibri" panose="020F0502020204030204" pitchFamily="34" charset="0"/>
              </a:rPr>
              <a:t>The application must propose to have COE staff provide the following services:</a:t>
            </a:r>
            <a:endParaRPr lang="en-US" dirty="0">
              <a:latin typeface="Arial" panose="020B0604020202020204" pitchFamily="34" charset="0"/>
              <a:ea typeface="Calibri" panose="020F0502020204030204" pitchFamily="34" charset="0"/>
            </a:endParaRPr>
          </a:p>
          <a:p>
            <a:pPr>
              <a:lnSpc>
                <a:spcPct val="100000"/>
              </a:lnSpc>
              <a:spcBef>
                <a:spcPts val="0"/>
              </a:spcBef>
              <a:spcAft>
                <a:spcPts val="1200"/>
              </a:spcAft>
            </a:pPr>
            <a:r>
              <a:rPr lang="en-US" dirty="0">
                <a:effectLst/>
                <a:latin typeface="Arial" panose="020B0604020202020204" pitchFamily="34" charset="0"/>
                <a:ea typeface="Calibri" panose="020F0502020204030204" pitchFamily="34" charset="0"/>
              </a:rPr>
              <a:t>Submit edits and enter new posts into the CREEC Network website portal for each CREEC Region web page that is in their CREEC Hub to ensure each CREEC Region web page is maintained with current regional information. </a:t>
            </a:r>
            <a:endParaRPr lang="en-US" dirty="0"/>
          </a:p>
        </p:txBody>
      </p:sp>
      <p:sp>
        <p:nvSpPr>
          <p:cNvPr id="4" name="Slide Number Placeholder 3">
            <a:extLst>
              <a:ext uri="{FF2B5EF4-FFF2-40B4-BE49-F238E27FC236}">
                <a16:creationId xmlns:a16="http://schemas.microsoft.com/office/drawing/2014/main" id="{C73AE793-5490-54C8-ECAD-F7F7C38BE6B8}"/>
              </a:ext>
            </a:extLst>
          </p:cNvPr>
          <p:cNvSpPr>
            <a:spLocks noGrp="1"/>
          </p:cNvSpPr>
          <p:nvPr>
            <p:ph type="sldNum" sz="quarter" idx="12"/>
          </p:nvPr>
        </p:nvSpPr>
        <p:spPr>
          <a:xfrm>
            <a:off x="8610600" y="6292979"/>
            <a:ext cx="2743200" cy="365125"/>
          </a:xfrm>
        </p:spPr>
        <p:txBody>
          <a:bodyPr/>
          <a:lstStyle/>
          <a:p>
            <a:fld id="{469BC29B-CD14-4172-9B93-F334EF7BA94E}" type="slidenum">
              <a:rPr lang="en-US" smtClean="0"/>
              <a:t>17</a:t>
            </a:fld>
            <a:endParaRPr lang="en-US"/>
          </a:p>
        </p:txBody>
      </p:sp>
    </p:spTree>
    <p:extLst>
      <p:ext uri="{BB962C8B-B14F-4D97-AF65-F5344CB8AC3E}">
        <p14:creationId xmlns:p14="http://schemas.microsoft.com/office/powerpoint/2010/main" val="16984884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21404-2229-713A-1C44-A431765AF1BA}"/>
              </a:ext>
            </a:extLst>
          </p:cNvPr>
          <p:cNvSpPr>
            <a:spLocks noGrp="1"/>
          </p:cNvSpPr>
          <p:nvPr>
            <p:ph type="title"/>
          </p:nvPr>
        </p:nvSpPr>
        <p:spPr/>
        <p:txBody>
          <a:bodyPr/>
          <a:lstStyle/>
          <a:p>
            <a:r>
              <a:rPr lang="en-US" dirty="0"/>
              <a:t>Required Activities (4)</a:t>
            </a:r>
          </a:p>
        </p:txBody>
      </p:sp>
      <p:sp>
        <p:nvSpPr>
          <p:cNvPr id="3" name="Content Placeholder 2">
            <a:extLst>
              <a:ext uri="{FF2B5EF4-FFF2-40B4-BE49-F238E27FC236}">
                <a16:creationId xmlns:a16="http://schemas.microsoft.com/office/drawing/2014/main" id="{C2239E6A-4EA5-445F-3790-6BCB4CEB1BD7}"/>
              </a:ext>
            </a:extLst>
          </p:cNvPr>
          <p:cNvSpPr>
            <a:spLocks noGrp="1"/>
          </p:cNvSpPr>
          <p:nvPr>
            <p:ph idx="1"/>
          </p:nvPr>
        </p:nvSpPr>
        <p:spPr>
          <a:xfrm>
            <a:off x="1551557" y="1690688"/>
            <a:ext cx="9479666" cy="3982453"/>
          </a:xfrm>
        </p:spPr>
        <p:txBody>
          <a:bodyPr/>
          <a:lstStyle/>
          <a:p>
            <a:pPr marL="0" indent="0">
              <a:lnSpc>
                <a:spcPct val="100000"/>
              </a:lnSpc>
              <a:spcBef>
                <a:spcPts val="0"/>
              </a:spcBef>
              <a:spcAft>
                <a:spcPts val="1200"/>
              </a:spcAft>
              <a:buNone/>
            </a:pPr>
            <a:r>
              <a:rPr lang="en-US" dirty="0">
                <a:effectLst/>
                <a:latin typeface="Arial" panose="020B0604020202020204" pitchFamily="34" charset="0"/>
                <a:ea typeface="Calibri" panose="020F0502020204030204" pitchFamily="34" charset="0"/>
              </a:rPr>
              <a:t>The application must propose to have staff provide the following services:</a:t>
            </a:r>
          </a:p>
          <a:p>
            <a:pPr>
              <a:lnSpc>
                <a:spcPct val="100000"/>
              </a:lnSpc>
              <a:spcBef>
                <a:spcPts val="0"/>
              </a:spcBef>
              <a:spcAft>
                <a:spcPts val="1200"/>
              </a:spcAft>
            </a:pPr>
            <a:r>
              <a:rPr lang="en-US" dirty="0">
                <a:effectLst/>
                <a:latin typeface="Arial" panose="020B0604020202020204" pitchFamily="34" charset="0"/>
                <a:ea typeface="Calibri" panose="020F0502020204030204" pitchFamily="34" charset="0"/>
              </a:rPr>
              <a:t>Professional learning activities in conjunction with the previously mentioned required meetings. </a:t>
            </a:r>
          </a:p>
          <a:p>
            <a:pPr>
              <a:lnSpc>
                <a:spcPct val="100000"/>
              </a:lnSpc>
              <a:spcBef>
                <a:spcPts val="0"/>
              </a:spcBef>
              <a:spcAft>
                <a:spcPts val="1200"/>
              </a:spcAft>
            </a:pPr>
            <a:r>
              <a:rPr lang="en-US" dirty="0">
                <a:effectLst/>
                <a:latin typeface="Arial" panose="020B0604020202020204" pitchFamily="34" charset="0"/>
                <a:ea typeface="Calibri" panose="020F0502020204030204" pitchFamily="34" charset="0"/>
              </a:rPr>
              <a:t>All professional learning activities will help educators implement current state standards and frameworks and the EP&amp;Cs. </a:t>
            </a:r>
            <a:endParaRPr lang="en-US" dirty="0">
              <a:latin typeface="Arial" panose="020B060402020202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6FA87240-5C68-AE11-C305-D0334489257D}"/>
              </a:ext>
            </a:extLst>
          </p:cNvPr>
          <p:cNvSpPr>
            <a:spLocks noGrp="1"/>
          </p:cNvSpPr>
          <p:nvPr>
            <p:ph type="sldNum" sz="quarter" idx="12"/>
          </p:nvPr>
        </p:nvSpPr>
        <p:spPr>
          <a:xfrm>
            <a:off x="8610600" y="6292979"/>
            <a:ext cx="2743200" cy="365125"/>
          </a:xfrm>
        </p:spPr>
        <p:txBody>
          <a:bodyPr/>
          <a:lstStyle/>
          <a:p>
            <a:fld id="{469BC29B-CD14-4172-9B93-F334EF7BA94E}" type="slidenum">
              <a:rPr lang="en-US" smtClean="0"/>
              <a:t>18</a:t>
            </a:fld>
            <a:endParaRPr lang="en-US"/>
          </a:p>
        </p:txBody>
      </p:sp>
    </p:spTree>
    <p:extLst>
      <p:ext uri="{BB962C8B-B14F-4D97-AF65-F5344CB8AC3E}">
        <p14:creationId xmlns:p14="http://schemas.microsoft.com/office/powerpoint/2010/main" val="40265469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21404-2229-713A-1C44-A431765AF1BA}"/>
              </a:ext>
            </a:extLst>
          </p:cNvPr>
          <p:cNvSpPr>
            <a:spLocks noGrp="1"/>
          </p:cNvSpPr>
          <p:nvPr>
            <p:ph type="title"/>
          </p:nvPr>
        </p:nvSpPr>
        <p:spPr/>
        <p:txBody>
          <a:bodyPr/>
          <a:lstStyle/>
          <a:p>
            <a:r>
              <a:rPr lang="en-US" dirty="0"/>
              <a:t>Required Activities (5)</a:t>
            </a:r>
          </a:p>
        </p:txBody>
      </p:sp>
      <p:sp>
        <p:nvSpPr>
          <p:cNvPr id="3" name="Content Placeholder 2">
            <a:extLst>
              <a:ext uri="{FF2B5EF4-FFF2-40B4-BE49-F238E27FC236}">
                <a16:creationId xmlns:a16="http://schemas.microsoft.com/office/drawing/2014/main" id="{C2239E6A-4EA5-445F-3790-6BCB4CEB1BD7}"/>
              </a:ext>
            </a:extLst>
          </p:cNvPr>
          <p:cNvSpPr>
            <a:spLocks noGrp="1"/>
          </p:cNvSpPr>
          <p:nvPr>
            <p:ph idx="1"/>
          </p:nvPr>
        </p:nvSpPr>
        <p:spPr>
          <a:xfrm>
            <a:off x="1551557" y="1690688"/>
            <a:ext cx="9479666" cy="4802187"/>
          </a:xfrm>
        </p:spPr>
        <p:txBody>
          <a:bodyPr/>
          <a:lstStyle/>
          <a:p>
            <a:pPr marL="0" indent="0">
              <a:lnSpc>
                <a:spcPct val="100000"/>
              </a:lnSpc>
              <a:spcBef>
                <a:spcPts val="0"/>
              </a:spcBef>
              <a:spcAft>
                <a:spcPts val="1200"/>
              </a:spcAft>
              <a:buNone/>
            </a:pPr>
            <a:r>
              <a:rPr lang="en-US" sz="2600" dirty="0">
                <a:effectLst/>
                <a:latin typeface="Arial" panose="020B0604020202020204" pitchFamily="34" charset="0"/>
                <a:ea typeface="Calibri" panose="020F0502020204030204" pitchFamily="34" charset="0"/>
              </a:rPr>
              <a:t>Per page 4 of the RFA document, an application must propose to have staff provide the following services to each CREEC Region in their CREEC Hub:</a:t>
            </a:r>
          </a:p>
          <a:p>
            <a:pPr marL="342900" marR="0" lvl="0" indent="-342900">
              <a:lnSpc>
                <a:spcPct val="100000"/>
              </a:lnSpc>
              <a:spcBef>
                <a:spcPts val="0"/>
              </a:spcBef>
              <a:spcAft>
                <a:spcPts val="1200"/>
              </a:spcAft>
              <a:buFont typeface="+mj-lt"/>
              <a:buAutoNum type="alphaLcPeriod"/>
            </a:pPr>
            <a:r>
              <a:rPr lang="en-US" sz="26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Provide opportunities for the target audience to learn about a variety of lesson materials available that are aligned with current state standards and frameworks, and not promote one supplementary curriculum material over others.</a:t>
            </a:r>
          </a:p>
          <a:p>
            <a:pPr marL="342900" marR="0" lvl="0" indent="-342900">
              <a:lnSpc>
                <a:spcPct val="100000"/>
              </a:lnSpc>
              <a:spcBef>
                <a:spcPts val="0"/>
              </a:spcBef>
              <a:spcAft>
                <a:spcPts val="1200"/>
              </a:spcAft>
              <a:buFont typeface="+mj-lt"/>
              <a:buAutoNum type="alphaLcPeriod"/>
            </a:pPr>
            <a:r>
              <a:rPr lang="en-US" sz="26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Assist the target audience with learning about the variety of lesson resources and tools available including but not limited to online maps and real time data so they can insert the resources and tools into their own lessons with students.</a:t>
            </a:r>
            <a:endParaRPr lang="en-US" sz="2600" dirty="0">
              <a:solidFill>
                <a:srgbClr val="000000"/>
              </a:solidFill>
              <a:effectLst/>
              <a:uFill>
                <a:solidFill>
                  <a:srgbClr val="000000"/>
                </a:solidFill>
              </a:uFill>
              <a:latin typeface="Arial" panose="020B0604020202020204" pitchFamily="34" charset="0"/>
              <a:ea typeface="Arial Unicode MS"/>
              <a:cs typeface="Arial Unicode MS"/>
            </a:endParaRPr>
          </a:p>
          <a:p>
            <a:pPr marL="342900" marR="0" lvl="0" indent="-342900">
              <a:spcBef>
                <a:spcPts val="0"/>
              </a:spcBef>
              <a:spcAft>
                <a:spcPts val="1200"/>
              </a:spcAft>
              <a:buFont typeface="+mj-lt"/>
              <a:buAutoNum type="alphaLcPeriod"/>
            </a:pPr>
            <a:endParaRPr lang="en-US" sz="2400" dirty="0">
              <a:solidFill>
                <a:srgbClr val="000000"/>
              </a:solidFill>
              <a:effectLst/>
              <a:uFill>
                <a:solidFill>
                  <a:srgbClr val="000000"/>
                </a:solidFill>
              </a:uFill>
              <a:latin typeface="Arial" panose="020B0604020202020204" pitchFamily="34" charset="0"/>
              <a:ea typeface="Arial Unicode MS"/>
              <a:cs typeface="Arial Unicode MS"/>
            </a:endParaRPr>
          </a:p>
          <a:p>
            <a:pPr marL="0" indent="0">
              <a:spcBef>
                <a:spcPts val="0"/>
              </a:spcBef>
              <a:spcAft>
                <a:spcPts val="1200"/>
              </a:spcAft>
              <a:buNone/>
            </a:pPr>
            <a:endParaRPr lang="en-US" sz="2400" dirty="0">
              <a:effectLst/>
              <a:latin typeface="Arial" panose="020B0604020202020204" pitchFamily="34" charset="0"/>
              <a:ea typeface="Calibri" panose="020F0502020204030204" pitchFamily="34" charset="0"/>
            </a:endParaRPr>
          </a:p>
          <a:p>
            <a:pPr>
              <a:spcBef>
                <a:spcPts val="0"/>
              </a:spcBef>
              <a:spcAft>
                <a:spcPts val="1800"/>
              </a:spcAft>
            </a:pPr>
            <a:endParaRPr lang="en-US" sz="2400" dirty="0">
              <a:latin typeface="Arial" panose="020B060402020202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C607C259-ABF9-685F-EA37-6F755E2A9CF8}"/>
              </a:ext>
            </a:extLst>
          </p:cNvPr>
          <p:cNvSpPr>
            <a:spLocks noGrp="1"/>
          </p:cNvSpPr>
          <p:nvPr>
            <p:ph type="sldNum" sz="quarter" idx="12"/>
          </p:nvPr>
        </p:nvSpPr>
        <p:spPr>
          <a:xfrm>
            <a:off x="8610600" y="6292979"/>
            <a:ext cx="2743200" cy="365125"/>
          </a:xfrm>
        </p:spPr>
        <p:txBody>
          <a:bodyPr/>
          <a:lstStyle/>
          <a:p>
            <a:fld id="{469BC29B-CD14-4172-9B93-F334EF7BA94E}" type="slidenum">
              <a:rPr lang="en-US" smtClean="0"/>
              <a:t>19</a:t>
            </a:fld>
            <a:endParaRPr lang="en-US"/>
          </a:p>
        </p:txBody>
      </p:sp>
    </p:spTree>
    <p:extLst>
      <p:ext uri="{BB962C8B-B14F-4D97-AF65-F5344CB8AC3E}">
        <p14:creationId xmlns:p14="http://schemas.microsoft.com/office/powerpoint/2010/main" val="638308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9" y="298174"/>
            <a:ext cx="9479666" cy="935314"/>
          </a:xfrm>
        </p:spPr>
        <p:txBody>
          <a:bodyPr>
            <a:normAutofit/>
          </a:bodyPr>
          <a:lstStyle/>
          <a:p>
            <a:pPr>
              <a:lnSpc>
                <a:spcPct val="100000"/>
              </a:lnSpc>
              <a:spcAft>
                <a:spcPts val="1200"/>
              </a:spcAft>
            </a:pPr>
            <a:r>
              <a:rPr lang="en-US" dirty="0"/>
              <a:t>Housekeeping</a:t>
            </a:r>
          </a:p>
        </p:txBody>
      </p:sp>
      <p:sp>
        <p:nvSpPr>
          <p:cNvPr id="3" name="Content Placeholder 2"/>
          <p:cNvSpPr>
            <a:spLocks noGrp="1"/>
          </p:cNvSpPr>
          <p:nvPr>
            <p:ph idx="1"/>
          </p:nvPr>
        </p:nvSpPr>
        <p:spPr>
          <a:xfrm>
            <a:off x="1354239" y="1510747"/>
            <a:ext cx="9479666" cy="4666215"/>
          </a:xfrm>
        </p:spPr>
        <p:txBody>
          <a:bodyPr vert="horz" lIns="91440" tIns="45720" rIns="91440" bIns="45720" rtlCol="0" anchor="t">
            <a:noAutofit/>
          </a:bodyPr>
          <a:lstStyle/>
          <a:p>
            <a:pPr>
              <a:lnSpc>
                <a:spcPct val="100000"/>
              </a:lnSpc>
              <a:spcBef>
                <a:spcPts val="0"/>
              </a:spcBef>
              <a:spcAft>
                <a:spcPts val="1200"/>
              </a:spcAft>
            </a:pPr>
            <a:r>
              <a:rPr lang="en-US" dirty="0"/>
              <a:t>Webinar participants have been placed on mute.</a:t>
            </a:r>
          </a:p>
          <a:p>
            <a:pPr>
              <a:lnSpc>
                <a:spcPct val="100000"/>
              </a:lnSpc>
              <a:spcBef>
                <a:spcPts val="0"/>
              </a:spcBef>
              <a:spcAft>
                <a:spcPts val="1200"/>
              </a:spcAft>
            </a:pPr>
            <a:r>
              <a:rPr lang="en-US" dirty="0"/>
              <a:t>Place questions in the chat and we will pause for Questions/Answers at the end of the webinar.</a:t>
            </a:r>
            <a:endParaRPr lang="en-US" dirty="0">
              <a:cs typeface="Arial"/>
            </a:endParaRPr>
          </a:p>
          <a:p>
            <a:pPr>
              <a:lnSpc>
                <a:spcPct val="100000"/>
              </a:lnSpc>
              <a:spcBef>
                <a:spcPts val="0"/>
              </a:spcBef>
              <a:spcAft>
                <a:spcPts val="1200"/>
              </a:spcAft>
            </a:pPr>
            <a:r>
              <a:rPr lang="en-US" dirty="0"/>
              <a:t>The PowerPoint slides will be made available on the California Department of Education (CDE) 2024 California Regional Environmental Education Community Grant (CREEC Grant) Request for Applications (RFA) web page.</a:t>
            </a:r>
            <a:endParaRPr lang="en-US" dirty="0">
              <a:solidFill>
                <a:srgbClr val="FF0000"/>
              </a:solidFill>
            </a:endParaRPr>
          </a:p>
        </p:txBody>
      </p:sp>
      <p:sp>
        <p:nvSpPr>
          <p:cNvPr id="5" name="Slide Number Placeholder 4"/>
          <p:cNvSpPr>
            <a:spLocks noGrp="1"/>
          </p:cNvSpPr>
          <p:nvPr>
            <p:ph type="sldNum" sz="quarter" idx="12"/>
          </p:nvPr>
        </p:nvSpPr>
        <p:spPr/>
        <p:txBody>
          <a:bodyPr/>
          <a:lstStyle/>
          <a:p>
            <a:fld id="{469BC29B-CD14-4172-9B93-F334EF7BA94E}" type="slidenum">
              <a:rPr lang="en-US" smtClean="0"/>
              <a:t>2</a:t>
            </a:fld>
            <a:endParaRPr lang="en-US" dirty="0"/>
          </a:p>
        </p:txBody>
      </p:sp>
    </p:spTree>
    <p:extLst>
      <p:ext uri="{BB962C8B-B14F-4D97-AF65-F5344CB8AC3E}">
        <p14:creationId xmlns:p14="http://schemas.microsoft.com/office/powerpoint/2010/main" val="1375115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21404-2229-713A-1C44-A431765AF1BA}"/>
              </a:ext>
            </a:extLst>
          </p:cNvPr>
          <p:cNvSpPr>
            <a:spLocks noGrp="1"/>
          </p:cNvSpPr>
          <p:nvPr>
            <p:ph type="title"/>
          </p:nvPr>
        </p:nvSpPr>
        <p:spPr/>
        <p:txBody>
          <a:bodyPr/>
          <a:lstStyle/>
          <a:p>
            <a:r>
              <a:rPr lang="en-US" dirty="0"/>
              <a:t>Required Activities (6)</a:t>
            </a:r>
          </a:p>
        </p:txBody>
      </p:sp>
      <p:sp>
        <p:nvSpPr>
          <p:cNvPr id="3" name="Content Placeholder 2">
            <a:extLst>
              <a:ext uri="{FF2B5EF4-FFF2-40B4-BE49-F238E27FC236}">
                <a16:creationId xmlns:a16="http://schemas.microsoft.com/office/drawing/2014/main" id="{C2239E6A-4EA5-445F-3790-6BCB4CEB1BD7}"/>
              </a:ext>
            </a:extLst>
          </p:cNvPr>
          <p:cNvSpPr>
            <a:spLocks noGrp="1"/>
          </p:cNvSpPr>
          <p:nvPr>
            <p:ph idx="1"/>
          </p:nvPr>
        </p:nvSpPr>
        <p:spPr>
          <a:xfrm>
            <a:off x="1479367" y="1437773"/>
            <a:ext cx="9479666" cy="5055102"/>
          </a:xfrm>
        </p:spPr>
        <p:txBody>
          <a:bodyPr/>
          <a:lstStyle/>
          <a:p>
            <a:pPr marL="457200" marR="0" lvl="0" indent="-457200">
              <a:lnSpc>
                <a:spcPct val="100000"/>
              </a:lnSpc>
              <a:spcBef>
                <a:spcPts val="0"/>
              </a:spcBef>
              <a:spcAft>
                <a:spcPts val="1200"/>
              </a:spcAft>
              <a:buFont typeface="+mj-lt"/>
              <a:buAutoNum type="alphaLcPeriod" startAt="3"/>
            </a:pPr>
            <a:r>
              <a:rPr lang="en-US" sz="26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Allow CBP educators and formal educators from outdoor education programs operated in partnership with LEAs the opportunity to share their expertise in teaching students in outdoor settings with formal educators.</a:t>
            </a:r>
          </a:p>
          <a:p>
            <a:pPr marL="457200" marR="0" lvl="0" indent="-457200">
              <a:lnSpc>
                <a:spcPct val="100000"/>
              </a:lnSpc>
              <a:spcBef>
                <a:spcPts val="0"/>
              </a:spcBef>
              <a:spcAft>
                <a:spcPts val="1200"/>
              </a:spcAft>
              <a:buFont typeface="+mj-lt"/>
              <a:buAutoNum type="alphaLcPeriod" startAt="3"/>
            </a:pPr>
            <a:r>
              <a:rPr lang="en-US" sz="26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Assist formal educators with utilizing school grounds, nearby parks and field trip sites in lessons with students that are aligned with current state standards and frameworks as well as the students’ classroom lessons.</a:t>
            </a:r>
            <a:endParaRPr lang="en-US" sz="2600" dirty="0">
              <a:solidFill>
                <a:srgbClr val="000000"/>
              </a:solidFill>
              <a:uFill>
                <a:solidFill>
                  <a:srgbClr val="000000"/>
                </a:solidFill>
              </a:uFill>
              <a:latin typeface="Arial" panose="020B0604020202020204" pitchFamily="34" charset="0"/>
              <a:ea typeface="Arial" panose="020B0604020202020204" pitchFamily="34" charset="0"/>
              <a:cs typeface="Arial" panose="020B0604020202020204" pitchFamily="34" charset="0"/>
            </a:endParaRPr>
          </a:p>
          <a:p>
            <a:pPr marL="457200" marR="0" lvl="0" indent="-457200">
              <a:lnSpc>
                <a:spcPct val="100000"/>
              </a:lnSpc>
              <a:spcBef>
                <a:spcPts val="0"/>
              </a:spcBef>
              <a:spcAft>
                <a:spcPts val="1200"/>
              </a:spcAft>
              <a:buFont typeface="+mj-lt"/>
              <a:buAutoNum type="alphaLcPeriod" startAt="3"/>
            </a:pPr>
            <a:r>
              <a:rPr lang="en-US" sz="2600" dirty="0">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Assist the target audience with developing lessons for students that are aligned with current state standards and frameworks as well as the students’ classroom lessons.</a:t>
            </a:r>
            <a:endParaRPr lang="en-US" sz="2600" dirty="0">
              <a:solidFill>
                <a:srgbClr val="000000"/>
              </a:solidFill>
              <a:effectLst/>
              <a:uFill>
                <a:solidFill>
                  <a:srgbClr val="000000"/>
                </a:solidFill>
              </a:uFill>
              <a:latin typeface="Arial" panose="020B0604020202020204" pitchFamily="34" charset="0"/>
              <a:ea typeface="Arial Unicode MS"/>
              <a:cs typeface="Arial Unicode MS"/>
            </a:endParaRPr>
          </a:p>
          <a:p>
            <a:pPr marL="342900" marR="0" lvl="0" indent="-342900">
              <a:spcBef>
                <a:spcPts val="0"/>
              </a:spcBef>
              <a:spcAft>
                <a:spcPts val="1200"/>
              </a:spcAft>
              <a:buFont typeface="+mj-lt"/>
              <a:buAutoNum type="alphaLcPeriod" startAt="3"/>
            </a:pPr>
            <a:endParaRPr lang="en-US" sz="2400" dirty="0">
              <a:solidFill>
                <a:srgbClr val="000000"/>
              </a:solidFill>
              <a:effectLst/>
              <a:uFill>
                <a:solidFill>
                  <a:srgbClr val="000000"/>
                </a:solidFill>
              </a:uFill>
              <a:latin typeface="Arial" panose="020B0604020202020204" pitchFamily="34" charset="0"/>
              <a:ea typeface="Arial Unicode MS"/>
              <a:cs typeface="Arial Unicode MS"/>
            </a:endParaRPr>
          </a:p>
          <a:p>
            <a:pPr marL="342900" marR="0" lvl="0" indent="-342900">
              <a:spcBef>
                <a:spcPts val="0"/>
              </a:spcBef>
              <a:spcAft>
                <a:spcPts val="1200"/>
              </a:spcAft>
              <a:buFont typeface="+mj-lt"/>
              <a:buAutoNum type="alphaLcPeriod" startAt="3"/>
            </a:pPr>
            <a:endParaRPr lang="en-US" sz="2400" dirty="0">
              <a:solidFill>
                <a:srgbClr val="000000"/>
              </a:solidFill>
              <a:effectLst/>
              <a:uFill>
                <a:solidFill>
                  <a:srgbClr val="000000"/>
                </a:solidFill>
              </a:uFill>
              <a:latin typeface="Arial" panose="020B0604020202020204" pitchFamily="34" charset="0"/>
              <a:ea typeface="Arial Unicode MS"/>
              <a:cs typeface="Arial Unicode MS"/>
            </a:endParaRPr>
          </a:p>
          <a:p>
            <a:pPr marL="0" indent="0">
              <a:spcBef>
                <a:spcPts val="0"/>
              </a:spcBef>
              <a:spcAft>
                <a:spcPts val="1200"/>
              </a:spcAft>
              <a:buNone/>
            </a:pPr>
            <a:endParaRPr lang="en-US" sz="2400" dirty="0">
              <a:effectLst/>
              <a:latin typeface="Arial" panose="020B0604020202020204" pitchFamily="34" charset="0"/>
              <a:ea typeface="Calibri" panose="020F0502020204030204" pitchFamily="34" charset="0"/>
            </a:endParaRPr>
          </a:p>
          <a:p>
            <a:pPr>
              <a:spcBef>
                <a:spcPts val="0"/>
              </a:spcBef>
              <a:spcAft>
                <a:spcPts val="1800"/>
              </a:spcAft>
            </a:pPr>
            <a:endParaRPr lang="en-US" sz="2400" dirty="0">
              <a:latin typeface="Arial" panose="020B060402020202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B1ECA851-BA7E-75F2-2A58-E8EAC4C2D9DF}"/>
              </a:ext>
            </a:extLst>
          </p:cNvPr>
          <p:cNvSpPr>
            <a:spLocks noGrp="1"/>
          </p:cNvSpPr>
          <p:nvPr>
            <p:ph type="sldNum" sz="quarter" idx="12"/>
          </p:nvPr>
        </p:nvSpPr>
        <p:spPr>
          <a:xfrm>
            <a:off x="8610600" y="6292979"/>
            <a:ext cx="2743200" cy="365125"/>
          </a:xfrm>
        </p:spPr>
        <p:txBody>
          <a:bodyPr/>
          <a:lstStyle/>
          <a:p>
            <a:fld id="{469BC29B-CD14-4172-9B93-F334EF7BA94E}" type="slidenum">
              <a:rPr lang="en-US" smtClean="0"/>
              <a:t>20</a:t>
            </a:fld>
            <a:endParaRPr lang="en-US"/>
          </a:p>
        </p:txBody>
      </p:sp>
    </p:spTree>
    <p:extLst>
      <p:ext uri="{BB962C8B-B14F-4D97-AF65-F5344CB8AC3E}">
        <p14:creationId xmlns:p14="http://schemas.microsoft.com/office/powerpoint/2010/main" val="9194561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D11324-9672-6C12-2F53-1B4B0295EE94}"/>
              </a:ext>
            </a:extLst>
          </p:cNvPr>
          <p:cNvSpPr>
            <a:spLocks noGrp="1"/>
          </p:cNvSpPr>
          <p:nvPr>
            <p:ph type="title"/>
          </p:nvPr>
        </p:nvSpPr>
        <p:spPr/>
        <p:txBody>
          <a:bodyPr/>
          <a:lstStyle/>
          <a:p>
            <a:r>
              <a:rPr lang="en-US" dirty="0"/>
              <a:t>Delivery of Services</a:t>
            </a:r>
          </a:p>
        </p:txBody>
      </p:sp>
      <p:sp>
        <p:nvSpPr>
          <p:cNvPr id="3" name="Content Placeholder 2">
            <a:extLst>
              <a:ext uri="{FF2B5EF4-FFF2-40B4-BE49-F238E27FC236}">
                <a16:creationId xmlns:a16="http://schemas.microsoft.com/office/drawing/2014/main" id="{AB921A12-DBDF-0C67-7366-F517324D82E6}"/>
              </a:ext>
            </a:extLst>
          </p:cNvPr>
          <p:cNvSpPr>
            <a:spLocks noGrp="1"/>
          </p:cNvSpPr>
          <p:nvPr>
            <p:ph idx="1"/>
          </p:nvPr>
        </p:nvSpPr>
        <p:spPr>
          <a:xfrm>
            <a:off x="1354239" y="2213811"/>
            <a:ext cx="9479666" cy="3963152"/>
          </a:xfrm>
        </p:spPr>
        <p:txBody>
          <a:bodyPr/>
          <a:lstStyle/>
          <a:p>
            <a:pPr marR="0">
              <a:spcBef>
                <a:spcPts val="0"/>
              </a:spcBef>
              <a:spcAft>
                <a:spcPts val="1200"/>
              </a:spcAft>
            </a:pPr>
            <a:r>
              <a:rPr lang="en-US" sz="2800" dirty="0">
                <a:effectLst/>
                <a:latin typeface="Arial" panose="020B0604020202020204" pitchFamily="34" charset="0"/>
                <a:ea typeface="Calibri" panose="020F0502020204030204" pitchFamily="34" charset="0"/>
              </a:rPr>
              <a:t>Due to the amount of available funds and large area of each CREEC Hub, all meetings, events, and workshops will need to use online resources and include virtual or hybrid delivery strategies for including virtual participants.</a:t>
            </a:r>
          </a:p>
          <a:p>
            <a:endParaRPr lang="en-US" dirty="0"/>
          </a:p>
        </p:txBody>
      </p:sp>
      <p:sp>
        <p:nvSpPr>
          <p:cNvPr id="4" name="Slide Number Placeholder 3">
            <a:extLst>
              <a:ext uri="{FF2B5EF4-FFF2-40B4-BE49-F238E27FC236}">
                <a16:creationId xmlns:a16="http://schemas.microsoft.com/office/drawing/2014/main" id="{A1D44FEB-557F-48C0-EFBA-6C8410D28634}"/>
              </a:ext>
            </a:extLst>
          </p:cNvPr>
          <p:cNvSpPr>
            <a:spLocks noGrp="1"/>
          </p:cNvSpPr>
          <p:nvPr>
            <p:ph type="sldNum" sz="quarter" idx="12"/>
          </p:nvPr>
        </p:nvSpPr>
        <p:spPr/>
        <p:txBody>
          <a:bodyPr/>
          <a:lstStyle/>
          <a:p>
            <a:fld id="{469BC29B-CD14-4172-9B93-F334EF7BA94E}" type="slidenum">
              <a:rPr lang="en-US" smtClean="0"/>
              <a:t>21</a:t>
            </a:fld>
            <a:endParaRPr lang="en-US"/>
          </a:p>
        </p:txBody>
      </p:sp>
    </p:spTree>
    <p:extLst>
      <p:ext uri="{BB962C8B-B14F-4D97-AF65-F5344CB8AC3E}">
        <p14:creationId xmlns:p14="http://schemas.microsoft.com/office/powerpoint/2010/main" val="2317058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E0965-071B-4963-991B-519C12BDA760}"/>
              </a:ext>
            </a:extLst>
          </p:cNvPr>
          <p:cNvSpPr>
            <a:spLocks noGrp="1"/>
          </p:cNvSpPr>
          <p:nvPr>
            <p:ph type="title"/>
          </p:nvPr>
        </p:nvSpPr>
        <p:spPr>
          <a:xfrm>
            <a:off x="1354239" y="636842"/>
            <a:ext cx="9479666" cy="1325563"/>
          </a:xfrm>
        </p:spPr>
        <p:txBody>
          <a:bodyPr>
            <a:normAutofit/>
          </a:bodyPr>
          <a:lstStyle/>
          <a:p>
            <a:r>
              <a:rPr lang="en-US" dirty="0"/>
              <a:t>Application Procedures</a:t>
            </a:r>
            <a:br>
              <a:rPr lang="en-US" dirty="0"/>
            </a:br>
            <a:endParaRPr lang="en-US" dirty="0"/>
          </a:p>
        </p:txBody>
      </p:sp>
      <p:sp>
        <p:nvSpPr>
          <p:cNvPr id="3" name="Content Placeholder 2"/>
          <p:cNvSpPr>
            <a:spLocks noGrp="1"/>
          </p:cNvSpPr>
          <p:nvPr>
            <p:ph idx="1"/>
          </p:nvPr>
        </p:nvSpPr>
        <p:spPr>
          <a:xfrm>
            <a:off x="1491399" y="1962404"/>
            <a:ext cx="9999561" cy="3777995"/>
          </a:xfrm>
        </p:spPr>
        <p:txBody>
          <a:bodyPr/>
          <a:lstStyle/>
          <a:p>
            <a:pPr marR="0">
              <a:lnSpc>
                <a:spcPct val="100000"/>
              </a:lnSpc>
              <a:spcBef>
                <a:spcPts val="0"/>
              </a:spcBef>
              <a:spcAft>
                <a:spcPts val="1200"/>
              </a:spcAft>
            </a:pPr>
            <a:r>
              <a:rPr lang="en-US" dirty="0"/>
              <a:t>Application components and submission procedures are described in section </a:t>
            </a:r>
            <a:r>
              <a:rPr lang="en-US" b="1" dirty="0">
                <a:solidFill>
                  <a:srgbClr val="000000"/>
                </a:solidFill>
                <a:effectLst/>
                <a:ea typeface="Yu Gothic Light" panose="020B0300000000000000" pitchFamily="34" charset="-128"/>
                <a:cs typeface="Times New Roman" panose="02020603050405020304" pitchFamily="18" charset="0"/>
              </a:rPr>
              <a:t>B. Application Submission </a:t>
            </a:r>
            <a:r>
              <a:rPr lang="en-US" dirty="0">
                <a:solidFill>
                  <a:srgbClr val="000000"/>
                </a:solidFill>
                <a:effectLst/>
                <a:ea typeface="Yu Gothic Light" panose="020B0300000000000000" pitchFamily="34" charset="-128"/>
                <a:cs typeface="Times New Roman" panose="02020603050405020304" pitchFamily="18" charset="0"/>
              </a:rPr>
              <a:t>of the RFA document.</a:t>
            </a:r>
          </a:p>
          <a:p>
            <a:pPr>
              <a:lnSpc>
                <a:spcPct val="100000"/>
              </a:lnSpc>
              <a:spcBef>
                <a:spcPts val="0"/>
              </a:spcBef>
              <a:spcAft>
                <a:spcPts val="1200"/>
              </a:spcAft>
            </a:pPr>
            <a:r>
              <a:rPr lang="en-US" dirty="0"/>
              <a:t>Applicants must follow the formatting requirements described in the RFA document.</a:t>
            </a:r>
          </a:p>
          <a:p>
            <a:pPr>
              <a:lnSpc>
                <a:spcPct val="100000"/>
              </a:lnSpc>
              <a:spcBef>
                <a:spcPts val="0"/>
              </a:spcBef>
              <a:spcAft>
                <a:spcPts val="1200"/>
              </a:spcAft>
            </a:pPr>
            <a:r>
              <a:rPr lang="en-US" dirty="0"/>
              <a:t>An application must include all of the files listed on the next slide.</a:t>
            </a:r>
          </a:p>
          <a:p>
            <a:pPr>
              <a:lnSpc>
                <a:spcPct val="100000"/>
              </a:lnSpc>
              <a:spcBef>
                <a:spcPts val="0"/>
              </a:spcBef>
              <a:spcAft>
                <a:spcPts val="1800"/>
              </a:spcAft>
            </a:pPr>
            <a:endParaRPr lang="en-US" sz="2400" dirty="0"/>
          </a:p>
        </p:txBody>
      </p:sp>
      <p:sp>
        <p:nvSpPr>
          <p:cNvPr id="5" name="Slide Number Placeholder 4"/>
          <p:cNvSpPr>
            <a:spLocks noGrp="1"/>
          </p:cNvSpPr>
          <p:nvPr>
            <p:ph type="sldNum" sz="quarter" idx="12"/>
          </p:nvPr>
        </p:nvSpPr>
        <p:spPr/>
        <p:txBody>
          <a:bodyPr/>
          <a:lstStyle/>
          <a:p>
            <a:fld id="{469BC29B-CD14-4172-9B93-F334EF7BA94E}" type="slidenum">
              <a:rPr lang="en-US" smtClean="0"/>
              <a:t>22</a:t>
            </a:fld>
            <a:endParaRPr lang="en-US"/>
          </a:p>
        </p:txBody>
      </p:sp>
    </p:spTree>
    <p:extLst>
      <p:ext uri="{BB962C8B-B14F-4D97-AF65-F5344CB8AC3E}">
        <p14:creationId xmlns:p14="http://schemas.microsoft.com/office/powerpoint/2010/main" val="4290547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E0965-071B-4963-991B-519C12BDA760}"/>
              </a:ext>
            </a:extLst>
          </p:cNvPr>
          <p:cNvSpPr>
            <a:spLocks noGrp="1"/>
          </p:cNvSpPr>
          <p:nvPr>
            <p:ph type="title"/>
          </p:nvPr>
        </p:nvSpPr>
        <p:spPr>
          <a:xfrm>
            <a:off x="1354239" y="636842"/>
            <a:ext cx="9479666" cy="1325563"/>
          </a:xfrm>
        </p:spPr>
        <p:txBody>
          <a:bodyPr>
            <a:normAutofit/>
          </a:bodyPr>
          <a:lstStyle/>
          <a:p>
            <a:r>
              <a:rPr lang="en-US" dirty="0"/>
              <a:t>Application Components</a:t>
            </a:r>
          </a:p>
        </p:txBody>
      </p:sp>
      <p:sp>
        <p:nvSpPr>
          <p:cNvPr id="3" name="Content Placeholder 2"/>
          <p:cNvSpPr>
            <a:spLocks noGrp="1"/>
          </p:cNvSpPr>
          <p:nvPr>
            <p:ph idx="1"/>
          </p:nvPr>
        </p:nvSpPr>
        <p:spPr>
          <a:xfrm>
            <a:off x="1491399" y="1962405"/>
            <a:ext cx="9950633" cy="3777994"/>
          </a:xfrm>
        </p:spPr>
        <p:txBody>
          <a:bodyPr/>
          <a:lstStyle/>
          <a:p>
            <a:pPr marL="914400" marR="0" lvl="1" indent="-457200" algn="l" defTabSz="914400" rtl="0" eaLnBrk="1" fontAlgn="auto" latinLnBrk="0" hangingPunct="1">
              <a:lnSpc>
                <a:spcPct val="100000"/>
              </a:lnSpc>
              <a:spcBef>
                <a:spcPts val="0"/>
              </a:spcBef>
              <a:spcAft>
                <a:spcPts val="1200"/>
              </a:spcAft>
              <a:buClrTx/>
              <a:buSzTx/>
              <a:buFont typeface="+mj-lt"/>
              <a:buAutoNum type="arabicPeriod"/>
              <a:tabLst/>
              <a:defRPr/>
            </a:pPr>
            <a:r>
              <a:rPr kumimoji="0" lang="en-US" sz="2800" b="0" i="0" u="none" strike="noStrike" kern="1200" cap="none" spc="0" normalizeH="0" baseline="0" noProof="0" dirty="0">
                <a:ln>
                  <a:noFill/>
                </a:ln>
                <a:solidFill>
                  <a:prstClr val="black"/>
                </a:solidFill>
                <a:effectLst/>
                <a:uLnTx/>
                <a:uFillTx/>
                <a:latin typeface="Arial" panose="020B0604020202020204"/>
                <a:ea typeface="+mn-ea"/>
                <a:cs typeface="+mn-cs"/>
              </a:rPr>
              <a:t>A Project Description</a:t>
            </a:r>
          </a:p>
          <a:p>
            <a:pPr marL="914400" marR="0" lvl="1" indent="-457200" algn="l" defTabSz="914400" rtl="0" eaLnBrk="1" fontAlgn="auto" latinLnBrk="0" hangingPunct="1">
              <a:lnSpc>
                <a:spcPct val="100000"/>
              </a:lnSpc>
              <a:spcBef>
                <a:spcPts val="0"/>
              </a:spcBef>
              <a:spcAft>
                <a:spcPts val="1200"/>
              </a:spcAft>
              <a:buClrTx/>
              <a:buSzTx/>
              <a:buFont typeface="+mj-lt"/>
              <a:buAutoNum type="arabicPeriod"/>
              <a:tabLst/>
              <a:defRPr/>
            </a:pPr>
            <a:r>
              <a:rPr kumimoji="0" lang="en-US" sz="2800" b="0" i="0" u="none" strike="noStrike" kern="1200" cap="none" spc="0" normalizeH="0" baseline="0" noProof="0" dirty="0">
                <a:ln>
                  <a:noFill/>
                </a:ln>
                <a:solidFill>
                  <a:prstClr val="black"/>
                </a:solidFill>
                <a:effectLst/>
                <a:uLnTx/>
                <a:uFillTx/>
                <a:latin typeface="Arial" panose="020B0604020202020204"/>
                <a:ea typeface="+mn-ea"/>
                <a:cs typeface="+mn-cs"/>
              </a:rPr>
              <a:t>A Project Staff Table</a:t>
            </a:r>
          </a:p>
          <a:p>
            <a:pPr marL="914400" marR="0" lvl="1" indent="-457200" algn="l" defTabSz="914400" rtl="0" eaLnBrk="1" fontAlgn="auto" latinLnBrk="0" hangingPunct="1">
              <a:lnSpc>
                <a:spcPct val="100000"/>
              </a:lnSpc>
              <a:spcBef>
                <a:spcPts val="0"/>
              </a:spcBef>
              <a:spcAft>
                <a:spcPts val="1200"/>
              </a:spcAft>
              <a:buClrTx/>
              <a:buSzTx/>
              <a:buFont typeface="+mj-lt"/>
              <a:buAutoNum type="arabicPeriod"/>
              <a:tabLst/>
              <a:defRPr/>
            </a:pPr>
            <a:r>
              <a:rPr kumimoji="0" lang="en-US" sz="2800" b="0" i="0" u="none" strike="noStrike" kern="1200" cap="none" spc="0" normalizeH="0" baseline="0" noProof="0" dirty="0">
                <a:ln>
                  <a:noFill/>
                </a:ln>
                <a:solidFill>
                  <a:prstClr val="black"/>
                </a:solidFill>
                <a:effectLst/>
                <a:uLnTx/>
                <a:uFillTx/>
                <a:latin typeface="Arial" panose="020B0604020202020204"/>
                <a:ea typeface="+mn-ea"/>
                <a:cs typeface="+mn-cs"/>
              </a:rPr>
              <a:t>A Project Plan</a:t>
            </a:r>
          </a:p>
          <a:p>
            <a:pPr marL="914400" marR="0" lvl="1" indent="-457200" algn="l" defTabSz="914400" rtl="0" eaLnBrk="1" fontAlgn="auto" latinLnBrk="0" hangingPunct="1">
              <a:lnSpc>
                <a:spcPct val="100000"/>
              </a:lnSpc>
              <a:spcBef>
                <a:spcPts val="0"/>
              </a:spcBef>
              <a:spcAft>
                <a:spcPts val="1200"/>
              </a:spcAft>
              <a:buClrTx/>
              <a:buSzTx/>
              <a:buFont typeface="+mj-lt"/>
              <a:buAutoNum type="arabicPeriod"/>
              <a:tabLst/>
              <a:defRPr/>
            </a:pPr>
            <a:r>
              <a:rPr kumimoji="0" lang="en-US" sz="2800" b="0" i="0" u="none" strike="noStrike" kern="1200" cap="none" spc="0" normalizeH="0" baseline="0" noProof="0" dirty="0">
                <a:ln>
                  <a:noFill/>
                </a:ln>
                <a:solidFill>
                  <a:prstClr val="black"/>
                </a:solidFill>
                <a:effectLst/>
                <a:uLnTx/>
                <a:uFillTx/>
                <a:latin typeface="Arial" panose="020B0604020202020204"/>
                <a:ea typeface="+mn-ea"/>
                <a:cs typeface="+mn-cs"/>
              </a:rPr>
              <a:t>A Proposed Budget Spreadsheet</a:t>
            </a:r>
          </a:p>
          <a:p>
            <a:pPr marL="914400" marR="0" lvl="1" indent="-457200" algn="l" defTabSz="914400" rtl="0" eaLnBrk="1" fontAlgn="auto" latinLnBrk="0" hangingPunct="1">
              <a:lnSpc>
                <a:spcPct val="100000"/>
              </a:lnSpc>
              <a:spcBef>
                <a:spcPts val="0"/>
              </a:spcBef>
              <a:spcAft>
                <a:spcPts val="1200"/>
              </a:spcAft>
              <a:buClrTx/>
              <a:buSzTx/>
              <a:buFont typeface="+mj-lt"/>
              <a:buAutoNum type="arabicPeriod"/>
              <a:tabLst/>
              <a:defRPr/>
            </a:pPr>
            <a:r>
              <a:rPr kumimoji="0" lang="en-US" sz="2800" b="0" i="0" u="none" strike="noStrike" kern="1200" cap="none" spc="0" normalizeH="0" baseline="0" noProof="0" dirty="0">
                <a:ln>
                  <a:noFill/>
                </a:ln>
                <a:solidFill>
                  <a:prstClr val="black"/>
                </a:solidFill>
                <a:effectLst/>
                <a:uLnTx/>
                <a:uFillTx/>
                <a:latin typeface="Arial" panose="020B0604020202020204" pitchFamily="34" charset="0"/>
                <a:ea typeface="Calibri" panose="020F0502020204030204" pitchFamily="34" charset="0"/>
                <a:cs typeface="+mn-cs"/>
              </a:rPr>
              <a:t>Letters of Commitment and Letters of Support</a:t>
            </a:r>
          </a:p>
          <a:p>
            <a:pPr marL="914400" marR="0" lvl="1" indent="-457200" algn="l" defTabSz="914400" rtl="0" eaLnBrk="1" fontAlgn="auto" latinLnBrk="0" hangingPunct="1">
              <a:lnSpc>
                <a:spcPct val="100000"/>
              </a:lnSpc>
              <a:spcBef>
                <a:spcPts val="0"/>
              </a:spcBef>
              <a:spcAft>
                <a:spcPts val="1200"/>
              </a:spcAft>
              <a:buClrTx/>
              <a:buSzTx/>
              <a:buFont typeface="+mj-lt"/>
              <a:buAutoNum type="arabicPeriod"/>
              <a:tabLst/>
              <a:defRPr/>
            </a:pPr>
            <a:r>
              <a:rPr lang="en-US" sz="2800" dirty="0">
                <a:solidFill>
                  <a:prstClr val="black"/>
                </a:solidFill>
                <a:latin typeface="Arial" panose="020B0604020202020204" pitchFamily="34" charset="0"/>
              </a:rPr>
              <a:t>An Application Signature Form</a:t>
            </a:r>
            <a:endParaRPr kumimoji="0" lang="en-US" sz="28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0" marR="0">
              <a:spcBef>
                <a:spcPts val="2400"/>
              </a:spcBef>
              <a:spcAft>
                <a:spcPts val="1200"/>
              </a:spcAft>
            </a:pPr>
            <a:endParaRPr lang="en-US" sz="2400" dirty="0"/>
          </a:p>
        </p:txBody>
      </p:sp>
      <p:sp>
        <p:nvSpPr>
          <p:cNvPr id="5" name="Slide Number Placeholder 4"/>
          <p:cNvSpPr>
            <a:spLocks noGrp="1"/>
          </p:cNvSpPr>
          <p:nvPr>
            <p:ph type="sldNum" sz="quarter" idx="12"/>
          </p:nvPr>
        </p:nvSpPr>
        <p:spPr/>
        <p:txBody>
          <a:bodyPr/>
          <a:lstStyle/>
          <a:p>
            <a:fld id="{469BC29B-CD14-4172-9B93-F334EF7BA94E}" type="slidenum">
              <a:rPr lang="en-US" smtClean="0"/>
              <a:t>23</a:t>
            </a:fld>
            <a:endParaRPr lang="en-US"/>
          </a:p>
        </p:txBody>
      </p:sp>
    </p:spTree>
    <p:extLst>
      <p:ext uri="{BB962C8B-B14F-4D97-AF65-F5344CB8AC3E}">
        <p14:creationId xmlns:p14="http://schemas.microsoft.com/office/powerpoint/2010/main" val="20088518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3E0A0A-C86E-E113-1C78-977AD26E3D89}"/>
              </a:ext>
            </a:extLst>
          </p:cNvPr>
          <p:cNvSpPr>
            <a:spLocks noGrp="1"/>
          </p:cNvSpPr>
          <p:nvPr>
            <p:ph type="title"/>
          </p:nvPr>
        </p:nvSpPr>
        <p:spPr/>
        <p:txBody>
          <a:bodyPr/>
          <a:lstStyle/>
          <a:p>
            <a:r>
              <a:rPr lang="en-US" dirty="0"/>
              <a:t>Project Description</a:t>
            </a:r>
          </a:p>
        </p:txBody>
      </p:sp>
      <p:sp>
        <p:nvSpPr>
          <p:cNvPr id="3" name="Content Placeholder 2">
            <a:extLst>
              <a:ext uri="{FF2B5EF4-FFF2-40B4-BE49-F238E27FC236}">
                <a16:creationId xmlns:a16="http://schemas.microsoft.com/office/drawing/2014/main" id="{7F479B5F-B763-AB9A-BF15-3AC0BA27B5D3}"/>
              </a:ext>
            </a:extLst>
          </p:cNvPr>
          <p:cNvSpPr>
            <a:spLocks noGrp="1"/>
          </p:cNvSpPr>
          <p:nvPr>
            <p:ph idx="1"/>
          </p:nvPr>
        </p:nvSpPr>
        <p:spPr/>
        <p:txBody>
          <a:bodyPr/>
          <a:lstStyle/>
          <a:p>
            <a:pPr>
              <a:lnSpc>
                <a:spcPct val="100000"/>
              </a:lnSpc>
              <a:spcBef>
                <a:spcPts val="0"/>
              </a:spcBef>
              <a:spcAft>
                <a:spcPts val="1200"/>
              </a:spcAft>
            </a:pPr>
            <a:r>
              <a:rPr lang="en-US" sz="2800" dirty="0">
                <a:effectLst/>
                <a:latin typeface="Arial" panose="020B0604020202020204" pitchFamily="34" charset="0"/>
                <a:ea typeface="Calibri" panose="020F0502020204030204" pitchFamily="34" charset="0"/>
              </a:rPr>
              <a:t>Applications must include a description of the proposed project using the template provided in Appendix 1 of the RFA document.</a:t>
            </a:r>
          </a:p>
          <a:p>
            <a:pPr>
              <a:lnSpc>
                <a:spcPct val="100000"/>
              </a:lnSpc>
              <a:spcBef>
                <a:spcPts val="0"/>
              </a:spcBef>
              <a:spcAft>
                <a:spcPts val="1200"/>
              </a:spcAft>
            </a:pPr>
            <a:r>
              <a:rPr lang="en-US" sz="2800" dirty="0">
                <a:effectLst/>
                <a:latin typeface="Arial" panose="020B0604020202020204" pitchFamily="34" charset="0"/>
                <a:ea typeface="Calibri" panose="020F0502020204030204" pitchFamily="34" charset="0"/>
              </a:rPr>
              <a:t>Appendix 1 provides prompts the applicant should address to create a project description.</a:t>
            </a:r>
          </a:p>
          <a:p>
            <a:pPr>
              <a:lnSpc>
                <a:spcPct val="100000"/>
              </a:lnSpc>
              <a:spcBef>
                <a:spcPts val="0"/>
              </a:spcBef>
              <a:spcAft>
                <a:spcPts val="1200"/>
              </a:spcAft>
            </a:pPr>
            <a:r>
              <a:rPr lang="en-US" dirty="0">
                <a:latin typeface="Arial" panose="020B0604020202020204" pitchFamily="34" charset="0"/>
                <a:ea typeface="Calibri" panose="020F0502020204030204" pitchFamily="34" charset="0"/>
              </a:rPr>
              <a:t>Appendix 1 also</a:t>
            </a:r>
            <a:r>
              <a:rPr lang="en-US" sz="2800" dirty="0">
                <a:effectLst/>
                <a:latin typeface="Arial" panose="020B0604020202020204" pitchFamily="34" charset="0"/>
                <a:ea typeface="Calibri" panose="020F0502020204030204" pitchFamily="34" charset="0"/>
              </a:rPr>
              <a:t> illustrates the acceptable format for the project description.</a:t>
            </a:r>
            <a:endParaRPr lang="en-US" dirty="0"/>
          </a:p>
        </p:txBody>
      </p:sp>
      <p:sp>
        <p:nvSpPr>
          <p:cNvPr id="4" name="Slide Number Placeholder 3">
            <a:extLst>
              <a:ext uri="{FF2B5EF4-FFF2-40B4-BE49-F238E27FC236}">
                <a16:creationId xmlns:a16="http://schemas.microsoft.com/office/drawing/2014/main" id="{29E0D2F8-FBE6-25DB-8F00-B33BEE7026D7}"/>
              </a:ext>
            </a:extLst>
          </p:cNvPr>
          <p:cNvSpPr>
            <a:spLocks noGrp="1"/>
          </p:cNvSpPr>
          <p:nvPr>
            <p:ph type="sldNum" sz="quarter" idx="12"/>
          </p:nvPr>
        </p:nvSpPr>
        <p:spPr/>
        <p:txBody>
          <a:bodyPr/>
          <a:lstStyle/>
          <a:p>
            <a:fld id="{469BC29B-CD14-4172-9B93-F334EF7BA94E}" type="slidenum">
              <a:rPr lang="en-US" smtClean="0"/>
              <a:t>24</a:t>
            </a:fld>
            <a:endParaRPr lang="en-US"/>
          </a:p>
        </p:txBody>
      </p:sp>
    </p:spTree>
    <p:extLst>
      <p:ext uri="{BB962C8B-B14F-4D97-AF65-F5344CB8AC3E}">
        <p14:creationId xmlns:p14="http://schemas.microsoft.com/office/powerpoint/2010/main" val="3158085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963B6-310F-2338-6129-DA1089DAC15E}"/>
              </a:ext>
            </a:extLst>
          </p:cNvPr>
          <p:cNvSpPr>
            <a:spLocks noGrp="1"/>
          </p:cNvSpPr>
          <p:nvPr>
            <p:ph type="title"/>
          </p:nvPr>
        </p:nvSpPr>
        <p:spPr/>
        <p:txBody>
          <a:bodyPr/>
          <a:lstStyle/>
          <a:p>
            <a:r>
              <a:rPr lang="en-US" dirty="0"/>
              <a:t>Project Staff Table</a:t>
            </a:r>
          </a:p>
        </p:txBody>
      </p:sp>
      <p:sp>
        <p:nvSpPr>
          <p:cNvPr id="3" name="Content Placeholder 2">
            <a:extLst>
              <a:ext uri="{FF2B5EF4-FFF2-40B4-BE49-F238E27FC236}">
                <a16:creationId xmlns:a16="http://schemas.microsoft.com/office/drawing/2014/main" id="{364AD1E7-C355-590B-4189-4464849FDAD0}"/>
              </a:ext>
            </a:extLst>
          </p:cNvPr>
          <p:cNvSpPr>
            <a:spLocks noGrp="1"/>
          </p:cNvSpPr>
          <p:nvPr>
            <p:ph idx="1"/>
          </p:nvPr>
        </p:nvSpPr>
        <p:spPr/>
        <p:txBody>
          <a:bodyPr/>
          <a:lstStyle/>
          <a:p>
            <a:pPr>
              <a:lnSpc>
                <a:spcPct val="100000"/>
              </a:lnSpc>
              <a:spcBef>
                <a:spcPts val="0"/>
              </a:spcBef>
              <a:spcAft>
                <a:spcPts val="1200"/>
              </a:spcAft>
            </a:pPr>
            <a:r>
              <a:rPr lang="en-US" sz="2800" dirty="0">
                <a:effectLst/>
                <a:latin typeface="Arial" panose="020B0604020202020204" pitchFamily="34" charset="0"/>
                <a:ea typeface="Calibri" panose="020F0502020204030204" pitchFamily="34" charset="0"/>
              </a:rPr>
              <a:t>The application must include an uploaded file that is titled Project Staff and includes a table.</a:t>
            </a:r>
          </a:p>
          <a:p>
            <a:pPr>
              <a:lnSpc>
                <a:spcPct val="100000"/>
              </a:lnSpc>
              <a:spcBef>
                <a:spcPts val="0"/>
              </a:spcBef>
              <a:spcAft>
                <a:spcPts val="1200"/>
              </a:spcAft>
            </a:pPr>
            <a:r>
              <a:rPr lang="en-US" dirty="0">
                <a:latin typeface="Arial" panose="020B0604020202020204" pitchFamily="34" charset="0"/>
              </a:rPr>
              <a:t>The RFA document describes the information that must be contained in the project staff table and provides a sample table </a:t>
            </a:r>
            <a:r>
              <a:rPr lang="en-US" sz="2800" dirty="0">
                <a:effectLst/>
                <a:latin typeface="Arial" panose="020B0604020202020204" pitchFamily="34" charset="0"/>
                <a:ea typeface="Calibri" panose="020F0502020204030204" pitchFamily="34" charset="0"/>
              </a:rPr>
              <a:t>illustrating the acceptable format.</a:t>
            </a:r>
          </a:p>
          <a:p>
            <a:pPr>
              <a:lnSpc>
                <a:spcPct val="100000"/>
              </a:lnSpc>
              <a:spcBef>
                <a:spcPts val="0"/>
              </a:spcBef>
              <a:spcAft>
                <a:spcPts val="1200"/>
              </a:spcAft>
            </a:pPr>
            <a:r>
              <a:rPr lang="en-US" dirty="0">
                <a:latin typeface="Arial" panose="020B0604020202020204" pitchFamily="34" charset="0"/>
              </a:rPr>
              <a:t>The sample Project Staff table is on page 12 of the RFA document.</a:t>
            </a:r>
            <a:endParaRPr lang="en-US" dirty="0"/>
          </a:p>
        </p:txBody>
      </p:sp>
      <p:sp>
        <p:nvSpPr>
          <p:cNvPr id="4" name="Slide Number Placeholder 3">
            <a:extLst>
              <a:ext uri="{FF2B5EF4-FFF2-40B4-BE49-F238E27FC236}">
                <a16:creationId xmlns:a16="http://schemas.microsoft.com/office/drawing/2014/main" id="{1478AD37-6297-378B-52EB-68D7E34DDDEA}"/>
              </a:ext>
            </a:extLst>
          </p:cNvPr>
          <p:cNvSpPr>
            <a:spLocks noGrp="1"/>
          </p:cNvSpPr>
          <p:nvPr>
            <p:ph type="sldNum" sz="quarter" idx="12"/>
          </p:nvPr>
        </p:nvSpPr>
        <p:spPr/>
        <p:txBody>
          <a:bodyPr/>
          <a:lstStyle/>
          <a:p>
            <a:fld id="{469BC29B-CD14-4172-9B93-F334EF7BA94E}" type="slidenum">
              <a:rPr lang="en-US" smtClean="0"/>
              <a:t>25</a:t>
            </a:fld>
            <a:endParaRPr lang="en-US"/>
          </a:p>
        </p:txBody>
      </p:sp>
    </p:spTree>
    <p:extLst>
      <p:ext uri="{BB962C8B-B14F-4D97-AF65-F5344CB8AC3E}">
        <p14:creationId xmlns:p14="http://schemas.microsoft.com/office/powerpoint/2010/main" val="22912641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963B6-310F-2338-6129-DA1089DAC15E}"/>
              </a:ext>
            </a:extLst>
          </p:cNvPr>
          <p:cNvSpPr>
            <a:spLocks noGrp="1"/>
          </p:cNvSpPr>
          <p:nvPr>
            <p:ph type="title"/>
          </p:nvPr>
        </p:nvSpPr>
        <p:spPr/>
        <p:txBody>
          <a:bodyPr/>
          <a:lstStyle/>
          <a:p>
            <a:r>
              <a:rPr lang="en-US" dirty="0"/>
              <a:t>Project Plan</a:t>
            </a:r>
          </a:p>
        </p:txBody>
      </p:sp>
      <p:sp>
        <p:nvSpPr>
          <p:cNvPr id="3" name="Content Placeholder 2">
            <a:extLst>
              <a:ext uri="{FF2B5EF4-FFF2-40B4-BE49-F238E27FC236}">
                <a16:creationId xmlns:a16="http://schemas.microsoft.com/office/drawing/2014/main" id="{364AD1E7-C355-590B-4189-4464849FDAD0}"/>
              </a:ext>
            </a:extLst>
          </p:cNvPr>
          <p:cNvSpPr>
            <a:spLocks noGrp="1"/>
          </p:cNvSpPr>
          <p:nvPr>
            <p:ph idx="1"/>
          </p:nvPr>
        </p:nvSpPr>
        <p:spPr/>
        <p:txBody>
          <a:bodyPr/>
          <a:lstStyle/>
          <a:p>
            <a:pPr>
              <a:lnSpc>
                <a:spcPct val="100000"/>
              </a:lnSpc>
              <a:spcBef>
                <a:spcPts val="0"/>
              </a:spcBef>
              <a:spcAft>
                <a:spcPts val="1200"/>
              </a:spcAft>
            </a:pPr>
            <a:r>
              <a:rPr lang="en-US" sz="2800" dirty="0">
                <a:effectLst/>
                <a:latin typeface="Arial" panose="020B0604020202020204" pitchFamily="34" charset="0"/>
                <a:ea typeface="Calibri" panose="020F0502020204030204" pitchFamily="34" charset="0"/>
              </a:rPr>
              <a:t>The application must include an uploaded file that is titled Project </a:t>
            </a:r>
            <a:r>
              <a:rPr lang="en-US" dirty="0">
                <a:latin typeface="Arial" panose="020B0604020202020204" pitchFamily="34" charset="0"/>
                <a:ea typeface="Calibri" panose="020F0502020204030204" pitchFamily="34" charset="0"/>
              </a:rPr>
              <a:t>Plan</a:t>
            </a:r>
            <a:r>
              <a:rPr lang="en-US" sz="2800" dirty="0">
                <a:effectLst/>
                <a:latin typeface="Arial" panose="020B0604020202020204" pitchFamily="34" charset="0"/>
                <a:ea typeface="Calibri" panose="020F0502020204030204" pitchFamily="34" charset="0"/>
              </a:rPr>
              <a:t> and includes a table.</a:t>
            </a:r>
          </a:p>
          <a:p>
            <a:pPr>
              <a:lnSpc>
                <a:spcPct val="100000"/>
              </a:lnSpc>
              <a:spcBef>
                <a:spcPts val="0"/>
              </a:spcBef>
              <a:spcAft>
                <a:spcPts val="1200"/>
              </a:spcAft>
            </a:pPr>
            <a:r>
              <a:rPr lang="en-US" dirty="0">
                <a:latin typeface="Arial" panose="020B0604020202020204" pitchFamily="34" charset="0"/>
              </a:rPr>
              <a:t>The RFA document describes the information that must be contained in the project plan table and provides a sample table </a:t>
            </a:r>
            <a:r>
              <a:rPr lang="en-US" sz="2800" dirty="0">
                <a:effectLst/>
                <a:latin typeface="Arial" panose="020B0604020202020204" pitchFamily="34" charset="0"/>
                <a:ea typeface="Calibri" panose="020F0502020204030204" pitchFamily="34" charset="0"/>
              </a:rPr>
              <a:t>illustrating the acceptable format.</a:t>
            </a:r>
          </a:p>
          <a:p>
            <a:pPr>
              <a:lnSpc>
                <a:spcPct val="100000"/>
              </a:lnSpc>
              <a:spcBef>
                <a:spcPts val="0"/>
              </a:spcBef>
              <a:spcAft>
                <a:spcPts val="1200"/>
              </a:spcAft>
            </a:pPr>
            <a:r>
              <a:rPr lang="en-US" dirty="0">
                <a:latin typeface="Arial" panose="020B0604020202020204" pitchFamily="34" charset="0"/>
              </a:rPr>
              <a:t>The sample Project Plan table is on page 13 of the RFA document.</a:t>
            </a:r>
            <a:endParaRPr lang="en-US" dirty="0"/>
          </a:p>
        </p:txBody>
      </p:sp>
      <p:sp>
        <p:nvSpPr>
          <p:cNvPr id="4" name="Slide Number Placeholder 3">
            <a:extLst>
              <a:ext uri="{FF2B5EF4-FFF2-40B4-BE49-F238E27FC236}">
                <a16:creationId xmlns:a16="http://schemas.microsoft.com/office/drawing/2014/main" id="{1478AD37-6297-378B-52EB-68D7E34DDDEA}"/>
              </a:ext>
            </a:extLst>
          </p:cNvPr>
          <p:cNvSpPr>
            <a:spLocks noGrp="1"/>
          </p:cNvSpPr>
          <p:nvPr>
            <p:ph type="sldNum" sz="quarter" idx="12"/>
          </p:nvPr>
        </p:nvSpPr>
        <p:spPr/>
        <p:txBody>
          <a:bodyPr/>
          <a:lstStyle/>
          <a:p>
            <a:fld id="{469BC29B-CD14-4172-9B93-F334EF7BA94E}" type="slidenum">
              <a:rPr lang="en-US" smtClean="0"/>
              <a:t>26</a:t>
            </a:fld>
            <a:endParaRPr lang="en-US"/>
          </a:p>
        </p:txBody>
      </p:sp>
    </p:spTree>
    <p:extLst>
      <p:ext uri="{BB962C8B-B14F-4D97-AF65-F5344CB8AC3E}">
        <p14:creationId xmlns:p14="http://schemas.microsoft.com/office/powerpoint/2010/main" val="239902360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F99691-1F67-B748-2D91-8B37980B722A}"/>
              </a:ext>
            </a:extLst>
          </p:cNvPr>
          <p:cNvSpPr>
            <a:spLocks noGrp="1"/>
          </p:cNvSpPr>
          <p:nvPr>
            <p:ph type="title"/>
          </p:nvPr>
        </p:nvSpPr>
        <p:spPr/>
        <p:txBody>
          <a:bodyPr/>
          <a:lstStyle/>
          <a:p>
            <a:r>
              <a:rPr lang="en-US" dirty="0"/>
              <a:t>Budget Spreadsheet</a:t>
            </a:r>
          </a:p>
        </p:txBody>
      </p:sp>
      <p:sp>
        <p:nvSpPr>
          <p:cNvPr id="3" name="Content Placeholder 2">
            <a:extLst>
              <a:ext uri="{FF2B5EF4-FFF2-40B4-BE49-F238E27FC236}">
                <a16:creationId xmlns:a16="http://schemas.microsoft.com/office/drawing/2014/main" id="{35541BAE-FC0A-3320-4850-F6CDE02F2543}"/>
              </a:ext>
            </a:extLst>
          </p:cNvPr>
          <p:cNvSpPr>
            <a:spLocks noGrp="1"/>
          </p:cNvSpPr>
          <p:nvPr>
            <p:ph idx="1"/>
          </p:nvPr>
        </p:nvSpPr>
        <p:spPr/>
        <p:txBody>
          <a:bodyPr/>
          <a:lstStyle/>
          <a:p>
            <a:pPr marR="0">
              <a:spcBef>
                <a:spcPts val="0"/>
              </a:spcBef>
              <a:spcAft>
                <a:spcPts val="1200"/>
              </a:spcAft>
            </a:pPr>
            <a:r>
              <a:rPr lang="en-US" sz="2800" dirty="0">
                <a:effectLst/>
                <a:latin typeface="Arial" panose="020B0604020202020204" pitchFamily="34" charset="0"/>
                <a:ea typeface="Calibri" panose="020F0502020204030204" pitchFamily="34" charset="0"/>
              </a:rPr>
              <a:t>Applicants must download a blank copy of the Proposed Budget Spreadsheet from the CREEC Network Grant Program web page at </a:t>
            </a:r>
            <a:r>
              <a:rPr lang="en-US" sz="2800" u="sng" dirty="0">
                <a:solidFill>
                  <a:srgbClr val="0000FF"/>
                </a:solidFill>
                <a:effectLst/>
                <a:latin typeface="Arial" panose="020B0604020202020204" pitchFamily="34" charset="0"/>
                <a:ea typeface="Calibri" panose="020F0502020204030204" pitchFamily="34" charset="0"/>
                <a:hlinkClick r:id="rId2" tooltip="CREEC RFA web page"/>
              </a:rPr>
              <a:t>https://www.cde.ca.gov/fg/fo/r12/ee24rfa.asp</a:t>
            </a:r>
            <a:r>
              <a:rPr lang="en-US" sz="2800" dirty="0">
                <a:effectLst/>
                <a:latin typeface="Arial" panose="020B0604020202020204" pitchFamily="34" charset="0"/>
                <a:ea typeface="Calibri" panose="020F0502020204030204" pitchFamily="34" charset="0"/>
              </a:rPr>
              <a:t>.</a:t>
            </a:r>
          </a:p>
          <a:p>
            <a:pPr marR="0">
              <a:spcBef>
                <a:spcPts val="0"/>
              </a:spcBef>
              <a:spcAft>
                <a:spcPts val="1200"/>
              </a:spcAft>
            </a:pPr>
            <a:r>
              <a:rPr lang="en-US" dirty="0">
                <a:latin typeface="Arial" panose="020B0604020202020204" pitchFamily="34" charset="0"/>
                <a:ea typeface="Calibri" panose="020F0502020204030204" pitchFamily="34" charset="0"/>
              </a:rPr>
              <a:t>A complete budget will show three years of expenses and</a:t>
            </a:r>
            <a:r>
              <a:rPr lang="en-US" sz="2800" dirty="0">
                <a:effectLst/>
                <a:latin typeface="Arial" panose="020B0604020202020204" pitchFamily="34" charset="0"/>
                <a:ea typeface="Calibri" panose="020F0502020204030204" pitchFamily="34" charset="0"/>
              </a:rPr>
              <a:t> provide details in the Budget Narrative tab that explain each cost associated with implementing the proposed activities. </a:t>
            </a:r>
            <a:endParaRPr lang="en-US" dirty="0"/>
          </a:p>
        </p:txBody>
      </p:sp>
      <p:sp>
        <p:nvSpPr>
          <p:cNvPr id="4" name="Slide Number Placeholder 3">
            <a:extLst>
              <a:ext uri="{FF2B5EF4-FFF2-40B4-BE49-F238E27FC236}">
                <a16:creationId xmlns:a16="http://schemas.microsoft.com/office/drawing/2014/main" id="{52BBE65F-314D-8347-5831-094DF6DB8290}"/>
              </a:ext>
            </a:extLst>
          </p:cNvPr>
          <p:cNvSpPr>
            <a:spLocks noGrp="1"/>
          </p:cNvSpPr>
          <p:nvPr>
            <p:ph type="sldNum" sz="quarter" idx="12"/>
          </p:nvPr>
        </p:nvSpPr>
        <p:spPr/>
        <p:txBody>
          <a:bodyPr/>
          <a:lstStyle/>
          <a:p>
            <a:fld id="{469BC29B-CD14-4172-9B93-F334EF7BA94E}" type="slidenum">
              <a:rPr lang="en-US" smtClean="0"/>
              <a:t>27</a:t>
            </a:fld>
            <a:endParaRPr lang="en-US"/>
          </a:p>
        </p:txBody>
      </p:sp>
    </p:spTree>
    <p:extLst>
      <p:ext uri="{BB962C8B-B14F-4D97-AF65-F5344CB8AC3E}">
        <p14:creationId xmlns:p14="http://schemas.microsoft.com/office/powerpoint/2010/main" val="5076769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2B632-B079-DC92-37D8-7E31E5D4C45A}"/>
              </a:ext>
            </a:extLst>
          </p:cNvPr>
          <p:cNvSpPr>
            <a:spLocks noGrp="1"/>
          </p:cNvSpPr>
          <p:nvPr>
            <p:ph type="title"/>
          </p:nvPr>
        </p:nvSpPr>
        <p:spPr/>
        <p:txBody>
          <a:bodyPr/>
          <a:lstStyle/>
          <a:p>
            <a:r>
              <a:rPr lang="en-US" dirty="0"/>
              <a:t>Budget Language in the </a:t>
            </a:r>
            <a:br>
              <a:rPr lang="en-US" dirty="0"/>
            </a:br>
            <a:r>
              <a:rPr lang="en-US" dirty="0"/>
              <a:t>Request for Applications</a:t>
            </a:r>
          </a:p>
        </p:txBody>
      </p:sp>
      <p:sp>
        <p:nvSpPr>
          <p:cNvPr id="3" name="Content Placeholder 2">
            <a:extLst>
              <a:ext uri="{FF2B5EF4-FFF2-40B4-BE49-F238E27FC236}">
                <a16:creationId xmlns:a16="http://schemas.microsoft.com/office/drawing/2014/main" id="{0C1F32C1-CAB8-AE83-8A97-4D7D4182B9A6}"/>
              </a:ext>
            </a:extLst>
          </p:cNvPr>
          <p:cNvSpPr>
            <a:spLocks noGrp="1"/>
          </p:cNvSpPr>
          <p:nvPr>
            <p:ph idx="1"/>
          </p:nvPr>
        </p:nvSpPr>
        <p:spPr/>
        <p:txBody>
          <a:bodyPr/>
          <a:lstStyle/>
          <a:p>
            <a:pPr>
              <a:lnSpc>
                <a:spcPct val="100000"/>
              </a:lnSpc>
              <a:spcBef>
                <a:spcPts val="0"/>
              </a:spcBef>
              <a:spcAft>
                <a:spcPts val="1200"/>
              </a:spcAft>
            </a:pPr>
            <a:r>
              <a:rPr lang="en-US" dirty="0"/>
              <a:t>An independent evaluator will not be required as stated on page 14.</a:t>
            </a:r>
          </a:p>
          <a:p>
            <a:pPr>
              <a:lnSpc>
                <a:spcPct val="100000"/>
              </a:lnSpc>
              <a:spcBef>
                <a:spcPts val="0"/>
              </a:spcBef>
              <a:spcAft>
                <a:spcPts val="1200"/>
              </a:spcAft>
            </a:pPr>
            <a:r>
              <a:rPr lang="en-US" dirty="0"/>
              <a:t>Please check the CREEC RFA web page frequently. An Errata regarding the independent evaluation of the program may be posted after the webinar.</a:t>
            </a:r>
          </a:p>
          <a:p>
            <a:pPr>
              <a:lnSpc>
                <a:spcPct val="100000"/>
              </a:lnSpc>
              <a:spcBef>
                <a:spcPts val="0"/>
              </a:spcBef>
              <a:spcAft>
                <a:spcPts val="1200"/>
              </a:spcAft>
            </a:pPr>
            <a:r>
              <a:rPr lang="en-US" dirty="0"/>
              <a:t>The Budget does not need to include costs for an independent evaluator.</a:t>
            </a:r>
          </a:p>
        </p:txBody>
      </p:sp>
      <p:sp>
        <p:nvSpPr>
          <p:cNvPr id="4" name="Slide Number Placeholder 3">
            <a:extLst>
              <a:ext uri="{FF2B5EF4-FFF2-40B4-BE49-F238E27FC236}">
                <a16:creationId xmlns:a16="http://schemas.microsoft.com/office/drawing/2014/main" id="{A0E63092-EFB5-B782-2084-A280BBA41CAD}"/>
              </a:ext>
            </a:extLst>
          </p:cNvPr>
          <p:cNvSpPr>
            <a:spLocks noGrp="1"/>
          </p:cNvSpPr>
          <p:nvPr>
            <p:ph type="sldNum" sz="quarter" idx="12"/>
          </p:nvPr>
        </p:nvSpPr>
        <p:spPr/>
        <p:txBody>
          <a:bodyPr/>
          <a:lstStyle/>
          <a:p>
            <a:fld id="{469BC29B-CD14-4172-9B93-F334EF7BA94E}" type="slidenum">
              <a:rPr lang="en-US" smtClean="0"/>
              <a:t>28</a:t>
            </a:fld>
            <a:endParaRPr lang="en-US"/>
          </a:p>
        </p:txBody>
      </p:sp>
    </p:spTree>
    <p:extLst>
      <p:ext uri="{BB962C8B-B14F-4D97-AF65-F5344CB8AC3E}">
        <p14:creationId xmlns:p14="http://schemas.microsoft.com/office/powerpoint/2010/main" val="41492229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F8E496-3341-40D7-92AB-8D6C87DBBDCA}"/>
              </a:ext>
            </a:extLst>
          </p:cNvPr>
          <p:cNvSpPr>
            <a:spLocks noGrp="1"/>
          </p:cNvSpPr>
          <p:nvPr>
            <p:ph type="title"/>
          </p:nvPr>
        </p:nvSpPr>
        <p:spPr/>
        <p:txBody>
          <a:bodyPr/>
          <a:lstStyle/>
          <a:p>
            <a:r>
              <a:rPr lang="en-US" dirty="0"/>
              <a:t>Application Submission</a:t>
            </a:r>
          </a:p>
        </p:txBody>
      </p:sp>
      <p:sp>
        <p:nvSpPr>
          <p:cNvPr id="3" name="Content Placeholder 2">
            <a:extLst>
              <a:ext uri="{FF2B5EF4-FFF2-40B4-BE49-F238E27FC236}">
                <a16:creationId xmlns:a16="http://schemas.microsoft.com/office/drawing/2014/main" id="{9DB26F71-D3C0-4CDF-B1CE-7FAB180E57A5}"/>
              </a:ext>
            </a:extLst>
          </p:cNvPr>
          <p:cNvSpPr>
            <a:spLocks noGrp="1"/>
          </p:cNvSpPr>
          <p:nvPr>
            <p:ph idx="1"/>
          </p:nvPr>
        </p:nvSpPr>
        <p:spPr>
          <a:xfrm>
            <a:off x="1354238" y="1600201"/>
            <a:ext cx="9799035" cy="4576762"/>
          </a:xfrm>
        </p:spPr>
        <p:txBody>
          <a:bodyPr vert="horz" lIns="91440" tIns="45720" rIns="91440" bIns="45720" rtlCol="0" anchor="t">
            <a:noAutofit/>
          </a:bodyPr>
          <a:lstStyle/>
          <a:p>
            <a:pPr>
              <a:lnSpc>
                <a:spcPct val="100000"/>
              </a:lnSpc>
              <a:spcBef>
                <a:spcPts val="0"/>
              </a:spcBef>
              <a:spcAft>
                <a:spcPts val="1200"/>
              </a:spcAft>
            </a:pPr>
            <a:r>
              <a:rPr lang="en-US" sz="2600" dirty="0">
                <a:effectLst/>
                <a:latin typeface="Arial"/>
                <a:ea typeface="Calibri" panose="020F0502020204030204" pitchFamily="34" charset="0"/>
                <a:cs typeface="Arial"/>
              </a:rPr>
              <a:t>The complete application, including all required components, </a:t>
            </a:r>
            <a:r>
              <a:rPr lang="en-US" sz="2600" b="1" dirty="0">
                <a:effectLst/>
                <a:latin typeface="Arial"/>
                <a:ea typeface="Calibri" panose="020F0502020204030204" pitchFamily="34" charset="0"/>
                <a:cs typeface="Arial"/>
              </a:rPr>
              <a:t>must be uploaded to a folder in Box.com. </a:t>
            </a:r>
            <a:r>
              <a:rPr lang="en-US" sz="2600" dirty="0">
                <a:effectLst/>
                <a:latin typeface="Arial"/>
                <a:ea typeface="Calibri" panose="020F0502020204030204" pitchFamily="34" charset="0"/>
                <a:cs typeface="Arial"/>
              </a:rPr>
              <a:t>A link to the folder in box.com will be provided to the email address for the Lead COE in advance of the application due date.</a:t>
            </a:r>
            <a:endParaRPr lang="en-US" dirty="0">
              <a:latin typeface="Arial"/>
              <a:cs typeface="Arial"/>
            </a:endParaRPr>
          </a:p>
          <a:p>
            <a:pPr>
              <a:lnSpc>
                <a:spcPct val="100000"/>
              </a:lnSpc>
              <a:spcBef>
                <a:spcPts val="0"/>
              </a:spcBef>
              <a:spcAft>
                <a:spcPts val="1200"/>
              </a:spcAft>
            </a:pPr>
            <a:r>
              <a:rPr lang="en-US" sz="2600" dirty="0">
                <a:latin typeface="Arial" panose="020B0604020202020204" pitchFamily="34" charset="0"/>
                <a:ea typeface="Calibri" panose="020F0502020204030204" pitchFamily="34" charset="0"/>
              </a:rPr>
              <a:t>An email address for the Lead COE must be provided in a Letter of Intent or email message </a:t>
            </a:r>
            <a:r>
              <a:rPr lang="en-US" sz="2600" dirty="0">
                <a:effectLst/>
                <a:latin typeface="Arial" panose="020B0604020202020204" pitchFamily="34" charset="0"/>
                <a:ea typeface="Calibri" panose="020F0502020204030204" pitchFamily="34" charset="0"/>
              </a:rPr>
              <a:t>submitted to </a:t>
            </a:r>
            <a:r>
              <a:rPr lang="en-US" sz="2600" u="sng" dirty="0">
                <a:solidFill>
                  <a:srgbClr val="0000FF"/>
                </a:solidFill>
                <a:effectLst/>
                <a:latin typeface="Arial" panose="020B0604020202020204" pitchFamily="34" charset="0"/>
                <a:ea typeface="Calibri" panose="020F0502020204030204" pitchFamily="34" charset="0"/>
                <a:hlinkClick r:id="rId3"/>
              </a:rPr>
              <a:t>PLSMO@cde.ca.gov</a:t>
            </a:r>
            <a:r>
              <a:rPr lang="en-US" sz="2600" dirty="0">
                <a:effectLst/>
                <a:latin typeface="Arial" panose="020B0604020202020204" pitchFamily="34" charset="0"/>
                <a:ea typeface="Calibri" panose="020F0502020204030204" pitchFamily="34" charset="0"/>
              </a:rPr>
              <a:t> in a</a:t>
            </a:r>
            <a:r>
              <a:rPr lang="en-US" sz="2600" dirty="0">
                <a:latin typeface="Arial" panose="020B0604020202020204" pitchFamily="34" charset="0"/>
                <a:ea typeface="Calibri" panose="020F0502020204030204" pitchFamily="34" charset="0"/>
              </a:rPr>
              <a:t>dvance of the application due date.</a:t>
            </a:r>
            <a:r>
              <a:rPr lang="en-US" sz="2600" dirty="0">
                <a:effectLst/>
                <a:latin typeface="Arial" panose="020B0604020202020204" pitchFamily="34" charset="0"/>
                <a:ea typeface="Calibri" panose="020F0502020204030204" pitchFamily="34" charset="0"/>
              </a:rPr>
              <a:t> </a:t>
            </a:r>
            <a:endParaRPr lang="en-US" sz="2600" b="1" dirty="0">
              <a:effectLst/>
              <a:latin typeface="Arial" panose="020B0604020202020204" pitchFamily="34" charset="0"/>
              <a:ea typeface="Calibri" panose="020F0502020204030204" pitchFamily="34" charset="0"/>
            </a:endParaRPr>
          </a:p>
          <a:p>
            <a:pPr marR="0">
              <a:lnSpc>
                <a:spcPct val="100000"/>
              </a:lnSpc>
              <a:spcBef>
                <a:spcPts val="0"/>
              </a:spcBef>
              <a:spcAft>
                <a:spcPts val="1200"/>
              </a:spcAft>
            </a:pPr>
            <a:r>
              <a:rPr lang="en-US" sz="2600" dirty="0">
                <a:effectLst/>
                <a:latin typeface="Arial" panose="020B0604020202020204" pitchFamily="34" charset="0"/>
                <a:ea typeface="Calibri" panose="020F0502020204030204" pitchFamily="34" charset="0"/>
              </a:rPr>
              <a:t>The application must be uploaded by the date listed in the timeline on the CREEC Network Grant Program web page at </a:t>
            </a:r>
            <a:r>
              <a:rPr lang="en-US" sz="2600" u="sng" dirty="0">
                <a:solidFill>
                  <a:srgbClr val="0000FF"/>
                </a:solidFill>
                <a:effectLst/>
                <a:latin typeface="Arial" panose="020B0604020202020204" pitchFamily="34" charset="0"/>
                <a:ea typeface="Calibri" panose="020F0502020204030204" pitchFamily="34" charset="0"/>
                <a:hlinkClick r:id="rId4" tooltip="CREEC RFA web page"/>
              </a:rPr>
              <a:t>https://www.cde.ca.gov/fg/fo/r12/ee24rfa.asp</a:t>
            </a:r>
            <a:r>
              <a:rPr lang="en-US" sz="2600" dirty="0">
                <a:effectLst/>
                <a:latin typeface="Arial" panose="020B0604020202020204" pitchFamily="34" charset="0"/>
                <a:ea typeface="Calibri" panose="020F0502020204030204" pitchFamily="34" charset="0"/>
              </a:rPr>
              <a:t>.</a:t>
            </a:r>
          </a:p>
        </p:txBody>
      </p:sp>
      <p:sp>
        <p:nvSpPr>
          <p:cNvPr id="4" name="Slide Number Placeholder 3">
            <a:extLst>
              <a:ext uri="{FF2B5EF4-FFF2-40B4-BE49-F238E27FC236}">
                <a16:creationId xmlns:a16="http://schemas.microsoft.com/office/drawing/2014/main" id="{9B12C083-6909-4C9A-9B5C-A91319BF69FC}"/>
              </a:ext>
            </a:extLst>
          </p:cNvPr>
          <p:cNvSpPr>
            <a:spLocks noGrp="1"/>
          </p:cNvSpPr>
          <p:nvPr>
            <p:ph type="sldNum" sz="quarter" idx="12"/>
          </p:nvPr>
        </p:nvSpPr>
        <p:spPr/>
        <p:txBody>
          <a:bodyPr/>
          <a:lstStyle/>
          <a:p>
            <a:fld id="{469BC29B-CD14-4172-9B93-F334EF7BA94E}" type="slidenum">
              <a:rPr lang="en-US" smtClean="0"/>
              <a:t>29</a:t>
            </a:fld>
            <a:endParaRPr lang="en-US"/>
          </a:p>
        </p:txBody>
      </p:sp>
    </p:spTree>
    <p:extLst>
      <p:ext uri="{BB962C8B-B14F-4D97-AF65-F5344CB8AC3E}">
        <p14:creationId xmlns:p14="http://schemas.microsoft.com/office/powerpoint/2010/main" val="2893363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9" y="298174"/>
            <a:ext cx="9479666" cy="935314"/>
          </a:xfrm>
        </p:spPr>
        <p:txBody>
          <a:bodyPr>
            <a:normAutofit/>
          </a:bodyPr>
          <a:lstStyle/>
          <a:p>
            <a:pPr>
              <a:lnSpc>
                <a:spcPct val="100000"/>
              </a:lnSpc>
              <a:spcAft>
                <a:spcPts val="1200"/>
              </a:spcAft>
            </a:pPr>
            <a:r>
              <a:rPr lang="en-US" dirty="0"/>
              <a:t>Introductions</a:t>
            </a:r>
          </a:p>
        </p:txBody>
      </p:sp>
      <p:sp>
        <p:nvSpPr>
          <p:cNvPr id="3" name="Content Placeholder 2"/>
          <p:cNvSpPr>
            <a:spLocks noGrp="1"/>
          </p:cNvSpPr>
          <p:nvPr>
            <p:ph idx="1"/>
          </p:nvPr>
        </p:nvSpPr>
        <p:spPr>
          <a:xfrm>
            <a:off x="1354239" y="1937083"/>
            <a:ext cx="9479666" cy="3588645"/>
          </a:xfrm>
        </p:spPr>
        <p:txBody>
          <a:bodyPr vert="horz" lIns="91440" tIns="45720" rIns="91440" bIns="45720" rtlCol="0" anchor="t">
            <a:noAutofit/>
          </a:bodyPr>
          <a:lstStyle/>
          <a:p>
            <a:pPr>
              <a:lnSpc>
                <a:spcPct val="100000"/>
              </a:lnSpc>
              <a:spcBef>
                <a:spcPts val="0"/>
              </a:spcBef>
              <a:spcAft>
                <a:spcPts val="1200"/>
              </a:spcAft>
            </a:pPr>
            <a:r>
              <a:rPr lang="en-US" dirty="0"/>
              <a:t>Shannon Gordon, Education Programs Consultant, Professional Learning Support and Monitoring Office, Professional Learning Support Division</a:t>
            </a:r>
          </a:p>
          <a:p>
            <a:pPr>
              <a:lnSpc>
                <a:spcPct val="100000"/>
              </a:lnSpc>
              <a:spcBef>
                <a:spcPts val="0"/>
              </a:spcBef>
              <a:spcAft>
                <a:spcPts val="1200"/>
              </a:spcAft>
            </a:pPr>
            <a:r>
              <a:rPr lang="en-US" dirty="0"/>
              <a:t>Mindi Parsons, Education Administrator, </a:t>
            </a:r>
            <a:br>
              <a:rPr lang="en-US" dirty="0"/>
            </a:br>
            <a:r>
              <a:rPr lang="en-US" dirty="0"/>
              <a:t>Professional Learning Support and Monitoring Office, Professional Learning Support Division </a:t>
            </a:r>
          </a:p>
        </p:txBody>
      </p:sp>
      <p:sp>
        <p:nvSpPr>
          <p:cNvPr id="5" name="Slide Number Placeholder 4"/>
          <p:cNvSpPr>
            <a:spLocks noGrp="1"/>
          </p:cNvSpPr>
          <p:nvPr>
            <p:ph type="sldNum" sz="quarter" idx="12"/>
          </p:nvPr>
        </p:nvSpPr>
        <p:spPr/>
        <p:txBody>
          <a:bodyPr/>
          <a:lstStyle/>
          <a:p>
            <a:fld id="{469BC29B-CD14-4172-9B93-F334EF7BA94E}" type="slidenum">
              <a:rPr lang="en-US" smtClean="0"/>
              <a:t>3</a:t>
            </a:fld>
            <a:endParaRPr lang="en-US"/>
          </a:p>
        </p:txBody>
      </p:sp>
    </p:spTree>
    <p:extLst>
      <p:ext uri="{BB962C8B-B14F-4D97-AF65-F5344CB8AC3E}">
        <p14:creationId xmlns:p14="http://schemas.microsoft.com/office/powerpoint/2010/main" val="26579511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9" y="319088"/>
            <a:ext cx="9479666" cy="1493237"/>
          </a:xfrm>
        </p:spPr>
        <p:txBody>
          <a:bodyPr/>
          <a:lstStyle/>
          <a:p>
            <a:pPr>
              <a:lnSpc>
                <a:spcPct val="100000"/>
              </a:lnSpc>
            </a:pPr>
            <a:r>
              <a:rPr lang="en-US" dirty="0"/>
              <a:t>Review Process</a:t>
            </a:r>
          </a:p>
        </p:txBody>
      </p:sp>
      <p:sp>
        <p:nvSpPr>
          <p:cNvPr id="3" name="Content Placeholder 2"/>
          <p:cNvSpPr>
            <a:spLocks noGrp="1"/>
          </p:cNvSpPr>
          <p:nvPr>
            <p:ph idx="1"/>
          </p:nvPr>
        </p:nvSpPr>
        <p:spPr>
          <a:xfrm>
            <a:off x="1354239" y="1637161"/>
            <a:ext cx="9479666" cy="4901751"/>
          </a:xfrm>
        </p:spPr>
        <p:txBody>
          <a:bodyPr vert="horz" lIns="91440" tIns="45720" rIns="91440" bIns="45720" rtlCol="0" anchor="t">
            <a:noAutofit/>
          </a:bodyPr>
          <a:lstStyle/>
          <a:p>
            <a:pPr>
              <a:lnSpc>
                <a:spcPct val="100000"/>
              </a:lnSpc>
              <a:spcBef>
                <a:spcPts val="0"/>
              </a:spcBef>
              <a:spcAft>
                <a:spcPts val="1200"/>
              </a:spcAft>
            </a:pPr>
            <a:r>
              <a:rPr lang="en-US" dirty="0"/>
              <a:t>Only complete applications uploaded to the folder in box.com will be eligible for consideration and scoring. </a:t>
            </a:r>
          </a:p>
          <a:p>
            <a:pPr marR="0">
              <a:lnSpc>
                <a:spcPct val="100000"/>
              </a:lnSpc>
              <a:spcBef>
                <a:spcPts val="0"/>
              </a:spcBef>
              <a:spcAft>
                <a:spcPts val="1200"/>
              </a:spcAft>
            </a:pPr>
            <a:r>
              <a:rPr lang="en-US" dirty="0"/>
              <a:t>A panel of reviewers selected for their expertise will read, review, and score each eligible application using</a:t>
            </a:r>
            <a:r>
              <a:rPr lang="en-US" sz="2800" dirty="0">
                <a:ln>
                  <a:noFill/>
                </a:ln>
                <a:solidFill>
                  <a:srgbClr val="000000"/>
                </a:solidFill>
                <a:effectLst/>
                <a:uFill>
                  <a:solidFill>
                    <a:srgbClr val="000000"/>
                  </a:solidFill>
                </a:uFill>
                <a:latin typeface="Arial" panose="020B0604020202020204" pitchFamily="34" charset="0"/>
                <a:ea typeface="Arial" panose="020B0604020202020204" pitchFamily="34" charset="0"/>
              </a:rPr>
              <a:t> the Appendix 2 Application Evaluation Rubric provided in the RFA document.</a:t>
            </a:r>
          </a:p>
          <a:p>
            <a:pPr marR="0">
              <a:lnSpc>
                <a:spcPct val="100000"/>
              </a:lnSpc>
              <a:spcBef>
                <a:spcPts val="0"/>
              </a:spcBef>
              <a:spcAft>
                <a:spcPts val="1200"/>
              </a:spcAft>
            </a:pPr>
            <a:r>
              <a:rPr lang="en-US" dirty="0">
                <a:solidFill>
                  <a:srgbClr val="000000"/>
                </a:solidFill>
                <a:uFill>
                  <a:solidFill>
                    <a:srgbClr val="000000"/>
                  </a:solidFill>
                </a:uFill>
                <a:latin typeface="Arial" panose="020B0604020202020204" pitchFamily="34" charset="0"/>
                <a:ea typeface="Arial" panose="020B0604020202020204" pitchFamily="34" charset="0"/>
              </a:rPr>
              <a:t>Applicants are encouraged to use the </a:t>
            </a:r>
            <a:r>
              <a:rPr lang="en-US" sz="2800" dirty="0">
                <a:ln>
                  <a:noFill/>
                </a:ln>
                <a:solidFill>
                  <a:srgbClr val="000000"/>
                </a:solidFill>
                <a:effectLst/>
                <a:uFill>
                  <a:solidFill>
                    <a:srgbClr val="000000"/>
                  </a:solidFill>
                </a:uFill>
                <a:latin typeface="Arial" panose="020B0604020202020204" pitchFamily="34" charset="0"/>
                <a:ea typeface="Arial" panose="020B0604020202020204" pitchFamily="34" charset="0"/>
              </a:rPr>
              <a:t>Appendix 2 Application Evaluation Rubric when developing their application. </a:t>
            </a:r>
          </a:p>
        </p:txBody>
      </p:sp>
      <p:sp>
        <p:nvSpPr>
          <p:cNvPr id="5" name="Slide Number Placeholder 4"/>
          <p:cNvSpPr>
            <a:spLocks noGrp="1"/>
          </p:cNvSpPr>
          <p:nvPr>
            <p:ph type="sldNum" sz="quarter" idx="12"/>
          </p:nvPr>
        </p:nvSpPr>
        <p:spPr/>
        <p:txBody>
          <a:bodyPr/>
          <a:lstStyle/>
          <a:p>
            <a:fld id="{469BC29B-CD14-4172-9B93-F334EF7BA94E}" type="slidenum">
              <a:rPr lang="en-US" smtClean="0"/>
              <a:t>30</a:t>
            </a:fld>
            <a:endParaRPr lang="en-US"/>
          </a:p>
        </p:txBody>
      </p:sp>
    </p:spTree>
    <p:extLst>
      <p:ext uri="{BB962C8B-B14F-4D97-AF65-F5344CB8AC3E}">
        <p14:creationId xmlns:p14="http://schemas.microsoft.com/office/powerpoint/2010/main" val="316816162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844A1-E49E-9C30-D13C-4830E6A012F7}"/>
              </a:ext>
            </a:extLst>
          </p:cNvPr>
          <p:cNvSpPr>
            <a:spLocks noGrp="1"/>
          </p:cNvSpPr>
          <p:nvPr>
            <p:ph type="title"/>
          </p:nvPr>
        </p:nvSpPr>
        <p:spPr/>
        <p:txBody>
          <a:bodyPr/>
          <a:lstStyle/>
          <a:p>
            <a:r>
              <a:rPr lang="en-US" dirty="0"/>
              <a:t>Rubric (1)</a:t>
            </a:r>
          </a:p>
        </p:txBody>
      </p:sp>
      <p:sp>
        <p:nvSpPr>
          <p:cNvPr id="3" name="Content Placeholder 2">
            <a:extLst>
              <a:ext uri="{FF2B5EF4-FFF2-40B4-BE49-F238E27FC236}">
                <a16:creationId xmlns:a16="http://schemas.microsoft.com/office/drawing/2014/main" id="{2EA83FF4-B058-49FD-5431-9AB9605BA6FF}"/>
              </a:ext>
            </a:extLst>
          </p:cNvPr>
          <p:cNvSpPr>
            <a:spLocks noGrp="1"/>
          </p:cNvSpPr>
          <p:nvPr>
            <p:ph idx="1"/>
          </p:nvPr>
        </p:nvSpPr>
        <p:spPr>
          <a:xfrm>
            <a:off x="1354239" y="1690688"/>
            <a:ext cx="9479666" cy="3765567"/>
          </a:xfrm>
        </p:spPr>
        <p:txBody>
          <a:bodyPr/>
          <a:lstStyle/>
          <a:p>
            <a:pPr>
              <a:lnSpc>
                <a:spcPct val="100000"/>
              </a:lnSpc>
              <a:spcBef>
                <a:spcPts val="0"/>
              </a:spcBef>
              <a:spcAft>
                <a:spcPts val="1200"/>
              </a:spcAft>
            </a:pPr>
            <a:r>
              <a:rPr lang="en-US" dirty="0"/>
              <a:t>The Rubric is divided into four sections (A</a:t>
            </a:r>
            <a:r>
              <a:rPr lang="en-US" dirty="0">
                <a:latin typeface="Arial" panose="020B0604020202020204" pitchFamily="34" charset="0"/>
                <a:cs typeface="Arial" panose="020B0604020202020204" pitchFamily="34" charset="0"/>
              </a:rPr>
              <a:t>–D</a:t>
            </a:r>
            <a:r>
              <a:rPr lang="en-US" dirty="0"/>
              <a:t>).</a:t>
            </a:r>
          </a:p>
          <a:p>
            <a:pPr>
              <a:lnSpc>
                <a:spcPct val="100000"/>
              </a:lnSpc>
              <a:spcBef>
                <a:spcPts val="0"/>
              </a:spcBef>
              <a:spcAft>
                <a:spcPts val="1200"/>
              </a:spcAft>
            </a:pPr>
            <a:r>
              <a:rPr lang="en-US" dirty="0"/>
              <a:t>Section A awards points for the number of COE partners in the project partnership.</a:t>
            </a:r>
          </a:p>
          <a:p>
            <a:pPr lvl="1">
              <a:lnSpc>
                <a:spcPct val="100000"/>
              </a:lnSpc>
              <a:spcBef>
                <a:spcPts val="0"/>
              </a:spcBef>
              <a:spcAft>
                <a:spcPts val="1200"/>
              </a:spcAft>
              <a:buFont typeface="Wingdings" panose="05000000000000000000" pitchFamily="2" charset="2"/>
              <a:buChar char="Ø"/>
            </a:pPr>
            <a:r>
              <a:rPr lang="en-US" sz="2800" dirty="0">
                <a:latin typeface="Arial" panose="020B0604020202020204" pitchFamily="34" charset="0"/>
                <a:ea typeface="Calibri" panose="020F0502020204030204" pitchFamily="34" charset="0"/>
              </a:rPr>
              <a:t>T</a:t>
            </a:r>
            <a:r>
              <a:rPr lang="en-US" sz="2800" dirty="0">
                <a:effectLst/>
                <a:latin typeface="Arial" panose="020B0604020202020204" pitchFamily="34" charset="0"/>
                <a:ea typeface="Calibri" panose="020F0502020204030204" pitchFamily="34" charset="0"/>
              </a:rPr>
              <a:t>hree points will be awarded if the proposed partnership includes three California COEs.</a:t>
            </a:r>
          </a:p>
          <a:p>
            <a:pPr lvl="1">
              <a:lnSpc>
                <a:spcPct val="100000"/>
              </a:lnSpc>
              <a:spcBef>
                <a:spcPts val="0"/>
              </a:spcBef>
              <a:spcAft>
                <a:spcPts val="1200"/>
              </a:spcAft>
              <a:buFont typeface="Wingdings" panose="05000000000000000000" pitchFamily="2" charset="2"/>
              <a:buChar char="Ø"/>
            </a:pPr>
            <a:r>
              <a:rPr lang="en-US" sz="2800" dirty="0">
                <a:latin typeface="Arial" panose="020B0604020202020204" pitchFamily="34" charset="0"/>
                <a:ea typeface="Calibri" panose="020F0502020204030204" pitchFamily="34" charset="0"/>
              </a:rPr>
              <a:t>F</a:t>
            </a:r>
            <a:r>
              <a:rPr lang="en-US" sz="2800" dirty="0">
                <a:effectLst/>
                <a:latin typeface="Arial" panose="020B0604020202020204" pitchFamily="34" charset="0"/>
                <a:ea typeface="Calibri" panose="020F0502020204030204" pitchFamily="34" charset="0"/>
              </a:rPr>
              <a:t>ive points if the proposed partnership includes more than three California COEs.</a:t>
            </a:r>
            <a:endParaRPr lang="en-US" sz="2800" dirty="0"/>
          </a:p>
        </p:txBody>
      </p:sp>
      <p:sp>
        <p:nvSpPr>
          <p:cNvPr id="4" name="Slide Number Placeholder 3">
            <a:extLst>
              <a:ext uri="{FF2B5EF4-FFF2-40B4-BE49-F238E27FC236}">
                <a16:creationId xmlns:a16="http://schemas.microsoft.com/office/drawing/2014/main" id="{8A4C64EC-2630-1D22-A2DC-AE1017EE5E52}"/>
              </a:ext>
            </a:extLst>
          </p:cNvPr>
          <p:cNvSpPr>
            <a:spLocks noGrp="1"/>
          </p:cNvSpPr>
          <p:nvPr>
            <p:ph type="sldNum" sz="quarter" idx="12"/>
          </p:nvPr>
        </p:nvSpPr>
        <p:spPr>
          <a:xfrm>
            <a:off x="8610600" y="6292979"/>
            <a:ext cx="2743200" cy="365125"/>
          </a:xfrm>
        </p:spPr>
        <p:txBody>
          <a:bodyPr/>
          <a:lstStyle/>
          <a:p>
            <a:fld id="{469BC29B-CD14-4172-9B93-F334EF7BA94E}" type="slidenum">
              <a:rPr lang="en-US" smtClean="0"/>
              <a:t>31</a:t>
            </a:fld>
            <a:endParaRPr lang="en-US"/>
          </a:p>
        </p:txBody>
      </p:sp>
    </p:spTree>
    <p:extLst>
      <p:ext uri="{BB962C8B-B14F-4D97-AF65-F5344CB8AC3E}">
        <p14:creationId xmlns:p14="http://schemas.microsoft.com/office/powerpoint/2010/main" val="42848622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844A1-E49E-9C30-D13C-4830E6A012F7}"/>
              </a:ext>
            </a:extLst>
          </p:cNvPr>
          <p:cNvSpPr>
            <a:spLocks noGrp="1"/>
          </p:cNvSpPr>
          <p:nvPr>
            <p:ph type="title"/>
          </p:nvPr>
        </p:nvSpPr>
        <p:spPr/>
        <p:txBody>
          <a:bodyPr/>
          <a:lstStyle/>
          <a:p>
            <a:r>
              <a:rPr lang="en-US" dirty="0"/>
              <a:t>Rubric (2)</a:t>
            </a:r>
          </a:p>
        </p:txBody>
      </p:sp>
      <p:sp>
        <p:nvSpPr>
          <p:cNvPr id="3" name="Content Placeholder 2">
            <a:extLst>
              <a:ext uri="{FF2B5EF4-FFF2-40B4-BE49-F238E27FC236}">
                <a16:creationId xmlns:a16="http://schemas.microsoft.com/office/drawing/2014/main" id="{2EA83FF4-B058-49FD-5431-9AB9605BA6FF}"/>
              </a:ext>
            </a:extLst>
          </p:cNvPr>
          <p:cNvSpPr>
            <a:spLocks noGrp="1"/>
          </p:cNvSpPr>
          <p:nvPr>
            <p:ph idx="1"/>
          </p:nvPr>
        </p:nvSpPr>
        <p:spPr>
          <a:xfrm>
            <a:off x="1354239" y="1690688"/>
            <a:ext cx="9479666" cy="3886147"/>
          </a:xfrm>
        </p:spPr>
        <p:txBody>
          <a:bodyPr/>
          <a:lstStyle/>
          <a:p>
            <a:pPr>
              <a:lnSpc>
                <a:spcPct val="100000"/>
              </a:lnSpc>
              <a:spcBef>
                <a:spcPts val="0"/>
              </a:spcBef>
              <a:spcAft>
                <a:spcPts val="1200"/>
              </a:spcAft>
            </a:pPr>
            <a:r>
              <a:rPr lang="en-US" dirty="0"/>
              <a:t>Section B evaluates the proposed</a:t>
            </a:r>
            <a:r>
              <a:rPr lang="en-US" dirty="0">
                <a:effectLst/>
                <a:ea typeface="Calibri" panose="020F0502020204030204" pitchFamily="34" charset="0"/>
              </a:rPr>
              <a:t> project </a:t>
            </a:r>
            <a:r>
              <a:rPr lang="en-US" dirty="0">
                <a:ea typeface="Calibri" panose="020F0502020204030204" pitchFamily="34" charset="0"/>
              </a:rPr>
              <a:t>s</a:t>
            </a:r>
            <a:r>
              <a:rPr lang="en-US" dirty="0">
                <a:effectLst/>
                <a:ea typeface="Calibri" panose="020F0502020204030204" pitchFamily="34" charset="0"/>
              </a:rPr>
              <a:t>taff </a:t>
            </a:r>
            <a:r>
              <a:rPr lang="en-US" dirty="0">
                <a:ea typeface="Calibri" panose="020F0502020204030204" pitchFamily="34" charset="0"/>
              </a:rPr>
              <a:t>r</a:t>
            </a:r>
            <a:r>
              <a:rPr lang="en-US" dirty="0">
                <a:effectLst/>
                <a:ea typeface="Calibri" panose="020F0502020204030204" pitchFamily="34" charset="0"/>
              </a:rPr>
              <a:t>esponsibilities and the project staffs’ experience implementing activities similar to the required activities described in the RFA document.</a:t>
            </a:r>
          </a:p>
          <a:p>
            <a:pPr lvl="1">
              <a:lnSpc>
                <a:spcPct val="100000"/>
              </a:lnSpc>
              <a:spcBef>
                <a:spcPts val="0"/>
              </a:spcBef>
              <a:spcAft>
                <a:spcPts val="1200"/>
              </a:spcAft>
              <a:buFont typeface="Wingdings" panose="05000000000000000000" pitchFamily="2" charset="2"/>
              <a:buChar char="Ø"/>
            </a:pPr>
            <a:r>
              <a:rPr lang="en-US" sz="2800" dirty="0"/>
              <a:t>The Lead COE and partners should highlight all prior experience participating in the CREEC Network and their experience hosting CREEC Network meetings and professional learning workshops.</a:t>
            </a:r>
          </a:p>
        </p:txBody>
      </p:sp>
      <p:sp>
        <p:nvSpPr>
          <p:cNvPr id="4" name="Slide Number Placeholder 3">
            <a:extLst>
              <a:ext uri="{FF2B5EF4-FFF2-40B4-BE49-F238E27FC236}">
                <a16:creationId xmlns:a16="http://schemas.microsoft.com/office/drawing/2014/main" id="{B72F105E-2F29-CF59-CE70-0ADCE8E918CF}"/>
              </a:ext>
            </a:extLst>
          </p:cNvPr>
          <p:cNvSpPr>
            <a:spLocks noGrp="1"/>
          </p:cNvSpPr>
          <p:nvPr>
            <p:ph type="sldNum" sz="quarter" idx="12"/>
          </p:nvPr>
        </p:nvSpPr>
        <p:spPr>
          <a:xfrm>
            <a:off x="8610600" y="6292979"/>
            <a:ext cx="2743200" cy="365125"/>
          </a:xfrm>
        </p:spPr>
        <p:txBody>
          <a:bodyPr/>
          <a:lstStyle/>
          <a:p>
            <a:fld id="{469BC29B-CD14-4172-9B93-F334EF7BA94E}" type="slidenum">
              <a:rPr lang="en-US" smtClean="0"/>
              <a:t>32</a:t>
            </a:fld>
            <a:endParaRPr lang="en-US"/>
          </a:p>
        </p:txBody>
      </p:sp>
    </p:spTree>
    <p:extLst>
      <p:ext uri="{BB962C8B-B14F-4D97-AF65-F5344CB8AC3E}">
        <p14:creationId xmlns:p14="http://schemas.microsoft.com/office/powerpoint/2010/main" val="10044626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844A1-E49E-9C30-D13C-4830E6A012F7}"/>
              </a:ext>
            </a:extLst>
          </p:cNvPr>
          <p:cNvSpPr>
            <a:spLocks noGrp="1"/>
          </p:cNvSpPr>
          <p:nvPr>
            <p:ph type="title"/>
          </p:nvPr>
        </p:nvSpPr>
        <p:spPr/>
        <p:txBody>
          <a:bodyPr/>
          <a:lstStyle/>
          <a:p>
            <a:r>
              <a:rPr lang="en-US" dirty="0"/>
              <a:t>Rubric (3)</a:t>
            </a:r>
          </a:p>
        </p:txBody>
      </p:sp>
      <p:sp>
        <p:nvSpPr>
          <p:cNvPr id="3" name="Content Placeholder 2">
            <a:extLst>
              <a:ext uri="{FF2B5EF4-FFF2-40B4-BE49-F238E27FC236}">
                <a16:creationId xmlns:a16="http://schemas.microsoft.com/office/drawing/2014/main" id="{2EA83FF4-B058-49FD-5431-9AB9605BA6FF}"/>
              </a:ext>
            </a:extLst>
          </p:cNvPr>
          <p:cNvSpPr>
            <a:spLocks noGrp="1"/>
          </p:cNvSpPr>
          <p:nvPr>
            <p:ph idx="1"/>
          </p:nvPr>
        </p:nvSpPr>
        <p:spPr>
          <a:xfrm>
            <a:off x="1354239" y="1690688"/>
            <a:ext cx="9479666" cy="3644987"/>
          </a:xfrm>
        </p:spPr>
        <p:txBody>
          <a:bodyPr/>
          <a:lstStyle/>
          <a:p>
            <a:pPr>
              <a:lnSpc>
                <a:spcPct val="100000"/>
              </a:lnSpc>
              <a:spcBef>
                <a:spcPts val="0"/>
              </a:spcBef>
              <a:spcAft>
                <a:spcPts val="1200"/>
              </a:spcAft>
            </a:pPr>
            <a:r>
              <a:rPr lang="en-US" dirty="0"/>
              <a:t>Section C evaluates the proposed project activities.</a:t>
            </a:r>
          </a:p>
          <a:p>
            <a:pPr lvl="1">
              <a:lnSpc>
                <a:spcPct val="100000"/>
              </a:lnSpc>
              <a:spcBef>
                <a:spcPts val="0"/>
              </a:spcBef>
              <a:spcAft>
                <a:spcPts val="1200"/>
              </a:spcAft>
              <a:buFont typeface="Wingdings" panose="05000000000000000000" pitchFamily="2" charset="2"/>
              <a:buChar char="Ø"/>
            </a:pPr>
            <a:r>
              <a:rPr lang="en-US" sz="2800" dirty="0">
                <a:effectLst/>
                <a:latin typeface="Arial" panose="020B0604020202020204" pitchFamily="34" charset="0"/>
                <a:ea typeface="Calibri" panose="020F0502020204030204" pitchFamily="34" charset="0"/>
              </a:rPr>
              <a:t>Multi-day in-person events without virtual participation opportunities will not be considered cost effective events that consider educators’ time.</a:t>
            </a:r>
          </a:p>
          <a:p>
            <a:pPr lvl="1">
              <a:lnSpc>
                <a:spcPct val="100000"/>
              </a:lnSpc>
              <a:spcBef>
                <a:spcPts val="0"/>
              </a:spcBef>
              <a:spcAft>
                <a:spcPts val="1200"/>
              </a:spcAft>
              <a:buFont typeface="Wingdings" panose="05000000000000000000" pitchFamily="2" charset="2"/>
              <a:buChar char="Ø"/>
            </a:pPr>
            <a:r>
              <a:rPr lang="en-US" sz="2800" dirty="0">
                <a:latin typeface="Arial" panose="020B0604020202020204" pitchFamily="34" charset="0"/>
                <a:ea typeface="Calibri" panose="020F0502020204030204" pitchFamily="34" charset="0"/>
              </a:rPr>
              <a:t>Reviewers will be looking for evidence the project partnership plans to implement all of the services and activities described in the RFA document.</a:t>
            </a:r>
            <a:endParaRPr lang="en-US" sz="2800" dirty="0">
              <a:effectLst/>
              <a:latin typeface="Arial" panose="020B0604020202020204" pitchFamily="34" charset="0"/>
              <a:ea typeface="Calibri" panose="020F0502020204030204" pitchFamily="34" charset="0"/>
            </a:endParaRPr>
          </a:p>
          <a:p>
            <a:pPr lvl="1">
              <a:lnSpc>
                <a:spcPct val="100000"/>
              </a:lnSpc>
              <a:spcBef>
                <a:spcPts val="0"/>
              </a:spcBef>
              <a:spcAft>
                <a:spcPts val="1800"/>
              </a:spcAft>
            </a:pPr>
            <a:endParaRPr lang="en-US" dirty="0"/>
          </a:p>
        </p:txBody>
      </p:sp>
      <p:sp>
        <p:nvSpPr>
          <p:cNvPr id="4" name="Slide Number Placeholder 3">
            <a:extLst>
              <a:ext uri="{FF2B5EF4-FFF2-40B4-BE49-F238E27FC236}">
                <a16:creationId xmlns:a16="http://schemas.microsoft.com/office/drawing/2014/main" id="{C163B153-8789-1BCF-C1F1-08CB6717C5C6}"/>
              </a:ext>
            </a:extLst>
          </p:cNvPr>
          <p:cNvSpPr>
            <a:spLocks noGrp="1"/>
          </p:cNvSpPr>
          <p:nvPr>
            <p:ph type="sldNum" sz="quarter" idx="12"/>
          </p:nvPr>
        </p:nvSpPr>
        <p:spPr>
          <a:xfrm>
            <a:off x="8610600" y="6292979"/>
            <a:ext cx="2743200" cy="365125"/>
          </a:xfrm>
        </p:spPr>
        <p:txBody>
          <a:bodyPr/>
          <a:lstStyle/>
          <a:p>
            <a:fld id="{469BC29B-CD14-4172-9B93-F334EF7BA94E}" type="slidenum">
              <a:rPr lang="en-US" smtClean="0"/>
              <a:t>33</a:t>
            </a:fld>
            <a:endParaRPr lang="en-US"/>
          </a:p>
        </p:txBody>
      </p:sp>
    </p:spTree>
    <p:extLst>
      <p:ext uri="{BB962C8B-B14F-4D97-AF65-F5344CB8AC3E}">
        <p14:creationId xmlns:p14="http://schemas.microsoft.com/office/powerpoint/2010/main" val="7526252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844A1-E49E-9C30-D13C-4830E6A012F7}"/>
              </a:ext>
            </a:extLst>
          </p:cNvPr>
          <p:cNvSpPr>
            <a:spLocks noGrp="1"/>
          </p:cNvSpPr>
          <p:nvPr>
            <p:ph type="title"/>
          </p:nvPr>
        </p:nvSpPr>
        <p:spPr/>
        <p:txBody>
          <a:bodyPr/>
          <a:lstStyle/>
          <a:p>
            <a:r>
              <a:rPr lang="en-US" dirty="0"/>
              <a:t>Rubric (4)</a:t>
            </a:r>
          </a:p>
        </p:txBody>
      </p:sp>
      <p:sp>
        <p:nvSpPr>
          <p:cNvPr id="3" name="Content Placeholder 2">
            <a:extLst>
              <a:ext uri="{FF2B5EF4-FFF2-40B4-BE49-F238E27FC236}">
                <a16:creationId xmlns:a16="http://schemas.microsoft.com/office/drawing/2014/main" id="{2EA83FF4-B058-49FD-5431-9AB9605BA6FF}"/>
              </a:ext>
            </a:extLst>
          </p:cNvPr>
          <p:cNvSpPr>
            <a:spLocks noGrp="1"/>
          </p:cNvSpPr>
          <p:nvPr>
            <p:ph idx="1"/>
          </p:nvPr>
        </p:nvSpPr>
        <p:spPr>
          <a:xfrm>
            <a:off x="1354239" y="1690688"/>
            <a:ext cx="9479666" cy="3624890"/>
          </a:xfrm>
        </p:spPr>
        <p:txBody>
          <a:bodyPr/>
          <a:lstStyle/>
          <a:p>
            <a:pPr>
              <a:lnSpc>
                <a:spcPct val="100000"/>
              </a:lnSpc>
              <a:spcBef>
                <a:spcPts val="0"/>
              </a:spcBef>
              <a:spcAft>
                <a:spcPts val="1200"/>
              </a:spcAft>
            </a:pPr>
            <a:r>
              <a:rPr lang="en-US" dirty="0"/>
              <a:t>Section D evaluates the proposed budget.</a:t>
            </a:r>
          </a:p>
          <a:p>
            <a:pPr lvl="1">
              <a:lnSpc>
                <a:spcPct val="100000"/>
              </a:lnSpc>
              <a:spcBef>
                <a:spcPts val="0"/>
              </a:spcBef>
              <a:spcAft>
                <a:spcPts val="1200"/>
              </a:spcAft>
              <a:buFont typeface="Wingdings" panose="05000000000000000000" pitchFamily="2" charset="2"/>
              <a:buChar char="Ø"/>
            </a:pPr>
            <a:r>
              <a:rPr lang="en-US" sz="2800" dirty="0"/>
              <a:t>The budget should include calculations showing how total expenditure amounts for each budget category were developed.</a:t>
            </a:r>
          </a:p>
          <a:p>
            <a:pPr lvl="1">
              <a:lnSpc>
                <a:spcPct val="100000"/>
              </a:lnSpc>
              <a:spcBef>
                <a:spcPts val="0"/>
              </a:spcBef>
              <a:spcAft>
                <a:spcPts val="1200"/>
              </a:spcAft>
              <a:buFont typeface="Wingdings" panose="05000000000000000000" pitchFamily="2" charset="2"/>
              <a:buChar char="Ø"/>
            </a:pPr>
            <a:r>
              <a:rPr lang="en-US" sz="2800" dirty="0"/>
              <a:t>Acceptable costs that should be in the proposed budget are described on page 7 and page 14 in the RFA document.</a:t>
            </a:r>
          </a:p>
          <a:p>
            <a:pPr lvl="1">
              <a:lnSpc>
                <a:spcPct val="100000"/>
              </a:lnSpc>
              <a:spcBef>
                <a:spcPts val="0"/>
              </a:spcBef>
              <a:spcAft>
                <a:spcPts val="1800"/>
              </a:spcAft>
            </a:pPr>
            <a:endParaRPr lang="en-US" dirty="0"/>
          </a:p>
        </p:txBody>
      </p:sp>
      <p:sp>
        <p:nvSpPr>
          <p:cNvPr id="4" name="Slide Number Placeholder 3">
            <a:extLst>
              <a:ext uri="{FF2B5EF4-FFF2-40B4-BE49-F238E27FC236}">
                <a16:creationId xmlns:a16="http://schemas.microsoft.com/office/drawing/2014/main" id="{0E3E3297-DFAE-6436-9B17-387DD8ECE84B}"/>
              </a:ext>
            </a:extLst>
          </p:cNvPr>
          <p:cNvSpPr>
            <a:spLocks noGrp="1"/>
          </p:cNvSpPr>
          <p:nvPr>
            <p:ph type="sldNum" sz="quarter" idx="12"/>
          </p:nvPr>
        </p:nvSpPr>
        <p:spPr>
          <a:xfrm>
            <a:off x="8610600" y="6292979"/>
            <a:ext cx="2743200" cy="365125"/>
          </a:xfrm>
        </p:spPr>
        <p:txBody>
          <a:bodyPr/>
          <a:lstStyle/>
          <a:p>
            <a:fld id="{469BC29B-CD14-4172-9B93-F334EF7BA94E}" type="slidenum">
              <a:rPr lang="en-US" smtClean="0"/>
              <a:t>34</a:t>
            </a:fld>
            <a:endParaRPr lang="en-US"/>
          </a:p>
        </p:txBody>
      </p:sp>
    </p:spTree>
    <p:extLst>
      <p:ext uri="{BB962C8B-B14F-4D97-AF65-F5344CB8AC3E}">
        <p14:creationId xmlns:p14="http://schemas.microsoft.com/office/powerpoint/2010/main" val="6318221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5A6B0-515C-702F-124C-57472B40D80E}"/>
              </a:ext>
            </a:extLst>
          </p:cNvPr>
          <p:cNvSpPr>
            <a:spLocks noGrp="1"/>
          </p:cNvSpPr>
          <p:nvPr>
            <p:ph type="title"/>
          </p:nvPr>
        </p:nvSpPr>
        <p:spPr/>
        <p:txBody>
          <a:bodyPr/>
          <a:lstStyle/>
          <a:p>
            <a:r>
              <a:rPr lang="en-US" dirty="0"/>
              <a:t>Questions?</a:t>
            </a:r>
          </a:p>
        </p:txBody>
      </p:sp>
      <p:sp>
        <p:nvSpPr>
          <p:cNvPr id="3" name="Content Placeholder 2">
            <a:extLst>
              <a:ext uri="{FF2B5EF4-FFF2-40B4-BE49-F238E27FC236}">
                <a16:creationId xmlns:a16="http://schemas.microsoft.com/office/drawing/2014/main" id="{3D0B4070-9F6F-7A09-F148-A79E791545B0}"/>
              </a:ext>
            </a:extLst>
          </p:cNvPr>
          <p:cNvSpPr>
            <a:spLocks noGrp="1"/>
          </p:cNvSpPr>
          <p:nvPr>
            <p:ph idx="1"/>
          </p:nvPr>
        </p:nvSpPr>
        <p:spPr>
          <a:xfrm>
            <a:off x="1577452" y="2129051"/>
            <a:ext cx="9479666" cy="3591818"/>
          </a:xfrm>
        </p:spPr>
        <p:txBody>
          <a:bodyPr/>
          <a:lstStyle/>
          <a:p>
            <a:r>
              <a:rPr lang="en-US" dirty="0"/>
              <a:t>Place all questions in the chat.</a:t>
            </a:r>
          </a:p>
        </p:txBody>
      </p:sp>
      <p:sp>
        <p:nvSpPr>
          <p:cNvPr id="4" name="Slide Number Placeholder 3">
            <a:extLst>
              <a:ext uri="{FF2B5EF4-FFF2-40B4-BE49-F238E27FC236}">
                <a16:creationId xmlns:a16="http://schemas.microsoft.com/office/drawing/2014/main" id="{462CAE32-BF11-A96C-6317-256D47F4ED59}"/>
              </a:ext>
            </a:extLst>
          </p:cNvPr>
          <p:cNvSpPr>
            <a:spLocks noGrp="1"/>
          </p:cNvSpPr>
          <p:nvPr>
            <p:ph type="sldNum" sz="quarter" idx="12"/>
          </p:nvPr>
        </p:nvSpPr>
        <p:spPr/>
        <p:txBody>
          <a:bodyPr/>
          <a:lstStyle/>
          <a:p>
            <a:fld id="{469BC29B-CD14-4172-9B93-F334EF7BA94E}" type="slidenum">
              <a:rPr lang="en-US" smtClean="0"/>
              <a:t>35</a:t>
            </a:fld>
            <a:endParaRPr lang="en-US"/>
          </a:p>
        </p:txBody>
      </p:sp>
    </p:spTree>
    <p:extLst>
      <p:ext uri="{BB962C8B-B14F-4D97-AF65-F5344CB8AC3E}">
        <p14:creationId xmlns:p14="http://schemas.microsoft.com/office/powerpoint/2010/main" val="179215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94B39-5467-9468-0BE5-23187B515D7C}"/>
              </a:ext>
            </a:extLst>
          </p:cNvPr>
          <p:cNvSpPr>
            <a:spLocks noGrp="1"/>
          </p:cNvSpPr>
          <p:nvPr>
            <p:ph type="title"/>
          </p:nvPr>
        </p:nvSpPr>
        <p:spPr/>
        <p:txBody>
          <a:bodyPr/>
          <a:lstStyle/>
          <a:p>
            <a:r>
              <a:rPr lang="en-US" dirty="0"/>
              <a:t>After Today’s Webinar</a:t>
            </a:r>
          </a:p>
        </p:txBody>
      </p:sp>
      <p:sp>
        <p:nvSpPr>
          <p:cNvPr id="3" name="Content Placeholder 2">
            <a:extLst>
              <a:ext uri="{FF2B5EF4-FFF2-40B4-BE49-F238E27FC236}">
                <a16:creationId xmlns:a16="http://schemas.microsoft.com/office/drawing/2014/main" id="{AA6B2F33-38A4-A0E2-420E-0A93AFD65FB7}"/>
              </a:ext>
            </a:extLst>
          </p:cNvPr>
          <p:cNvSpPr>
            <a:spLocks noGrp="1"/>
          </p:cNvSpPr>
          <p:nvPr>
            <p:ph idx="1"/>
          </p:nvPr>
        </p:nvSpPr>
        <p:spPr>
          <a:xfrm>
            <a:off x="1489706" y="2189747"/>
            <a:ext cx="9479666" cy="2756109"/>
          </a:xfrm>
        </p:spPr>
        <p:txBody>
          <a:bodyPr/>
          <a:lstStyle/>
          <a:p>
            <a:pPr>
              <a:lnSpc>
                <a:spcPct val="100000"/>
              </a:lnSpc>
              <a:spcBef>
                <a:spcPts val="0"/>
              </a:spcBef>
              <a:spcAft>
                <a:spcPts val="1800"/>
              </a:spcAft>
            </a:pPr>
            <a:r>
              <a:rPr lang="en-US" dirty="0"/>
              <a:t>If you have questions, please submit questions to </a:t>
            </a:r>
            <a:r>
              <a:rPr lang="en-US" dirty="0">
                <a:hlinkClick r:id="rId2"/>
              </a:rPr>
              <a:t>PLSMO@cde.ca.gov</a:t>
            </a:r>
            <a:r>
              <a:rPr lang="en-US" dirty="0"/>
              <a:t>.</a:t>
            </a:r>
          </a:p>
          <a:p>
            <a:endParaRPr lang="en-US" dirty="0"/>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597BD2E6-8017-5BA9-29D6-9E3E15F029C4}"/>
              </a:ext>
            </a:extLst>
          </p:cNvPr>
          <p:cNvSpPr>
            <a:spLocks noGrp="1"/>
          </p:cNvSpPr>
          <p:nvPr>
            <p:ph type="sldNum" sz="quarter" idx="12"/>
          </p:nvPr>
        </p:nvSpPr>
        <p:spPr/>
        <p:txBody>
          <a:bodyPr/>
          <a:lstStyle/>
          <a:p>
            <a:fld id="{469BC29B-CD14-4172-9B93-F334EF7BA94E}" type="slidenum">
              <a:rPr lang="en-US" smtClean="0"/>
              <a:t>36</a:t>
            </a:fld>
            <a:endParaRPr lang="en-US"/>
          </a:p>
        </p:txBody>
      </p:sp>
    </p:spTree>
    <p:extLst>
      <p:ext uri="{BB962C8B-B14F-4D97-AF65-F5344CB8AC3E}">
        <p14:creationId xmlns:p14="http://schemas.microsoft.com/office/powerpoint/2010/main" val="14785293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4239" y="365125"/>
            <a:ext cx="9479666" cy="1900997"/>
          </a:xfrm>
        </p:spPr>
        <p:txBody>
          <a:bodyPr>
            <a:normAutofit/>
          </a:bodyPr>
          <a:lstStyle/>
          <a:p>
            <a:r>
              <a:rPr lang="en-US" dirty="0"/>
              <a:t>Professional Learning Support and Monitoring Office</a:t>
            </a:r>
            <a:endParaRPr lang="en-US" dirty="0">
              <a:cs typeface="Arial"/>
            </a:endParaRPr>
          </a:p>
        </p:txBody>
      </p:sp>
      <p:sp>
        <p:nvSpPr>
          <p:cNvPr id="3" name="Content Placeholder 2"/>
          <p:cNvSpPr>
            <a:spLocks noGrp="1"/>
          </p:cNvSpPr>
          <p:nvPr>
            <p:ph idx="1"/>
          </p:nvPr>
        </p:nvSpPr>
        <p:spPr>
          <a:xfrm>
            <a:off x="1481444" y="2246244"/>
            <a:ext cx="9225255" cy="3930719"/>
          </a:xfrm>
        </p:spPr>
        <p:txBody>
          <a:bodyPr/>
          <a:lstStyle/>
          <a:p>
            <a:pPr marL="0" indent="0" algn="ctr">
              <a:lnSpc>
                <a:spcPct val="100000"/>
              </a:lnSpc>
              <a:spcBef>
                <a:spcPts val="0"/>
              </a:spcBef>
              <a:spcAft>
                <a:spcPts val="1800"/>
              </a:spcAft>
              <a:buNone/>
            </a:pPr>
            <a:r>
              <a:rPr lang="en-US" dirty="0"/>
              <a:t>For additional information about the </a:t>
            </a:r>
            <a:br>
              <a:rPr lang="en-US" dirty="0"/>
            </a:br>
            <a:r>
              <a:rPr lang="en-US" dirty="0"/>
              <a:t>2024 CREEC Grant RFA, contact:</a:t>
            </a:r>
          </a:p>
          <a:p>
            <a:pPr marL="0" indent="0" algn="ctr">
              <a:lnSpc>
                <a:spcPct val="100000"/>
              </a:lnSpc>
              <a:spcBef>
                <a:spcPts val="0"/>
              </a:spcBef>
              <a:buNone/>
            </a:pPr>
            <a:r>
              <a:rPr lang="en-US" b="1" dirty="0"/>
              <a:t>Program Questions: </a:t>
            </a:r>
          </a:p>
          <a:p>
            <a:pPr marL="0" indent="0" algn="ctr">
              <a:lnSpc>
                <a:spcPct val="100000"/>
              </a:lnSpc>
              <a:spcBef>
                <a:spcPts val="0"/>
              </a:spcBef>
              <a:spcAft>
                <a:spcPts val="1800"/>
              </a:spcAft>
              <a:buNone/>
            </a:pPr>
            <a:r>
              <a:rPr lang="en-US" dirty="0"/>
              <a:t>Shannon Gordon, Education Programs Consultant </a:t>
            </a:r>
          </a:p>
          <a:p>
            <a:pPr marL="0" indent="0" algn="ctr">
              <a:lnSpc>
                <a:spcPct val="100000"/>
              </a:lnSpc>
              <a:spcBef>
                <a:spcPts val="0"/>
              </a:spcBef>
              <a:buNone/>
            </a:pPr>
            <a:r>
              <a:rPr lang="en-US" b="1" dirty="0"/>
              <a:t>Fiscal Questions:</a:t>
            </a:r>
          </a:p>
          <a:p>
            <a:pPr marL="0" indent="0" algn="ctr">
              <a:lnSpc>
                <a:spcPct val="100000"/>
              </a:lnSpc>
              <a:spcBef>
                <a:spcPts val="0"/>
              </a:spcBef>
              <a:spcAft>
                <a:spcPts val="1800"/>
              </a:spcAft>
              <a:buNone/>
            </a:pPr>
            <a:r>
              <a:rPr lang="en-US" dirty="0"/>
              <a:t>Alice Ng, Associate Governmental Program Analyst</a:t>
            </a:r>
          </a:p>
          <a:p>
            <a:pPr marL="0" indent="0" algn="ctr">
              <a:lnSpc>
                <a:spcPct val="100000"/>
              </a:lnSpc>
              <a:spcBef>
                <a:spcPts val="0"/>
              </a:spcBef>
              <a:spcAft>
                <a:spcPts val="1800"/>
              </a:spcAft>
              <a:buNone/>
            </a:pPr>
            <a:r>
              <a:rPr lang="en-US" dirty="0"/>
              <a:t>Email: </a:t>
            </a:r>
            <a:r>
              <a:rPr lang="en-US" u="sng" dirty="0">
                <a:hlinkClick r:id="rId3"/>
              </a:rPr>
              <a:t>PLSMO@cde.ca.gov</a:t>
            </a:r>
            <a:r>
              <a:rPr lang="en-US" u="sng" dirty="0"/>
              <a:t> </a:t>
            </a:r>
          </a:p>
        </p:txBody>
      </p:sp>
      <p:sp>
        <p:nvSpPr>
          <p:cNvPr id="5" name="Slide Number Placeholder 4"/>
          <p:cNvSpPr>
            <a:spLocks noGrp="1"/>
          </p:cNvSpPr>
          <p:nvPr>
            <p:ph type="sldNum" sz="quarter" idx="12"/>
          </p:nvPr>
        </p:nvSpPr>
        <p:spPr/>
        <p:txBody>
          <a:bodyPr/>
          <a:lstStyle/>
          <a:p>
            <a:fld id="{469BC29B-CD14-4172-9B93-F334EF7BA94E}" type="slidenum">
              <a:rPr lang="en-US" smtClean="0"/>
              <a:t>37</a:t>
            </a:fld>
            <a:endParaRPr lang="en-US"/>
          </a:p>
        </p:txBody>
      </p:sp>
    </p:spTree>
    <p:extLst>
      <p:ext uri="{BB962C8B-B14F-4D97-AF65-F5344CB8AC3E}">
        <p14:creationId xmlns:p14="http://schemas.microsoft.com/office/powerpoint/2010/main" val="37751364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5A309-B3D3-5677-FDA1-798B135A064E}"/>
              </a:ext>
            </a:extLst>
          </p:cNvPr>
          <p:cNvSpPr>
            <a:spLocks noGrp="1"/>
          </p:cNvSpPr>
          <p:nvPr>
            <p:ph type="title"/>
          </p:nvPr>
        </p:nvSpPr>
        <p:spPr/>
        <p:txBody>
          <a:bodyPr/>
          <a:lstStyle/>
          <a:p>
            <a:r>
              <a:rPr lang="en-US" dirty="0"/>
              <a:t>Request for Applications Web Page</a:t>
            </a:r>
          </a:p>
        </p:txBody>
      </p:sp>
      <p:sp>
        <p:nvSpPr>
          <p:cNvPr id="3" name="Content Placeholder 2">
            <a:extLst>
              <a:ext uri="{FF2B5EF4-FFF2-40B4-BE49-F238E27FC236}">
                <a16:creationId xmlns:a16="http://schemas.microsoft.com/office/drawing/2014/main" id="{4D9777DC-9987-BE79-06FB-BCD8F6285652}"/>
              </a:ext>
            </a:extLst>
          </p:cNvPr>
          <p:cNvSpPr>
            <a:spLocks noGrp="1"/>
          </p:cNvSpPr>
          <p:nvPr>
            <p:ph idx="1"/>
          </p:nvPr>
        </p:nvSpPr>
        <p:spPr>
          <a:xfrm>
            <a:off x="1356167" y="2198077"/>
            <a:ext cx="9479666" cy="1325563"/>
          </a:xfrm>
        </p:spPr>
        <p:txBody>
          <a:bodyPr/>
          <a:lstStyle/>
          <a:p>
            <a:pPr>
              <a:lnSpc>
                <a:spcPct val="100000"/>
              </a:lnSpc>
              <a:spcBef>
                <a:spcPts val="0"/>
              </a:spcBef>
            </a:pPr>
            <a:r>
              <a:rPr kumimoji="0" lang="en-US" b="0" i="0" u="none" strike="noStrike" kern="1200" cap="none" spc="0" normalizeH="0" baseline="0" noProof="0" dirty="0">
                <a:ln>
                  <a:noFill/>
                </a:ln>
                <a:solidFill>
                  <a:prstClr val="black"/>
                </a:solidFill>
                <a:effectLst/>
                <a:uLnTx/>
                <a:uFillTx/>
                <a:latin typeface="Arial" panose="020B0604020202020204"/>
                <a:ea typeface="+mn-ea"/>
                <a:cs typeface="+mn-cs"/>
              </a:rPr>
              <a:t>Refer to the 2024 CREEC Grant RFA web page at </a:t>
            </a:r>
            <a:r>
              <a:rPr kumimoji="0" lang="en-US" b="0" i="0" u="none" strike="noStrike" kern="1200" cap="none" spc="0" normalizeH="0" baseline="0" noProof="0" dirty="0">
                <a:ln>
                  <a:noFill/>
                </a:ln>
                <a:solidFill>
                  <a:prstClr val="black"/>
                </a:solidFill>
                <a:effectLst/>
                <a:uLnTx/>
                <a:uFillTx/>
                <a:latin typeface="Arial" panose="020B0604020202020204"/>
                <a:ea typeface="+mn-ea"/>
                <a:cs typeface="+mn-cs"/>
                <a:hlinkClick r:id="rId3" tooltip="CDE CREEC RFA web page"/>
              </a:rPr>
              <a:t>https://www.cde.ca.gov/fg/fo/r12/ee24rfa.asp </a:t>
            </a:r>
            <a:r>
              <a:rPr kumimoji="0" lang="en-US" b="0" i="0" u="none" strike="noStrike" kern="1200" cap="none" spc="0" normalizeH="0" baseline="0" noProof="0" dirty="0">
                <a:ln>
                  <a:noFill/>
                </a:ln>
                <a:solidFill>
                  <a:prstClr val="black"/>
                </a:solidFill>
                <a:effectLst/>
                <a:uLnTx/>
                <a:uFillTx/>
                <a:latin typeface="Arial" panose="020B0604020202020204"/>
                <a:ea typeface="+mn-ea"/>
                <a:cs typeface="+mn-cs"/>
              </a:rPr>
              <a:t>for the most up-to-date information and timeline.</a:t>
            </a:r>
            <a:endParaRPr lang="en-US" dirty="0"/>
          </a:p>
        </p:txBody>
      </p:sp>
      <p:sp>
        <p:nvSpPr>
          <p:cNvPr id="4" name="Slide Number Placeholder 3">
            <a:extLst>
              <a:ext uri="{FF2B5EF4-FFF2-40B4-BE49-F238E27FC236}">
                <a16:creationId xmlns:a16="http://schemas.microsoft.com/office/drawing/2014/main" id="{818B9EC2-55A9-B430-C56E-C7CAAA11179F}"/>
              </a:ext>
            </a:extLst>
          </p:cNvPr>
          <p:cNvSpPr>
            <a:spLocks noGrp="1"/>
          </p:cNvSpPr>
          <p:nvPr>
            <p:ph type="sldNum" sz="quarter" idx="12"/>
          </p:nvPr>
        </p:nvSpPr>
        <p:spPr/>
        <p:txBody>
          <a:bodyPr/>
          <a:lstStyle/>
          <a:p>
            <a:fld id="{469BC29B-CD14-4172-9B93-F334EF7BA94E}" type="slidenum">
              <a:rPr lang="en-US" smtClean="0"/>
              <a:t>4</a:t>
            </a:fld>
            <a:endParaRPr lang="en-US"/>
          </a:p>
        </p:txBody>
      </p:sp>
    </p:spTree>
    <p:extLst>
      <p:ext uri="{BB962C8B-B14F-4D97-AF65-F5344CB8AC3E}">
        <p14:creationId xmlns:p14="http://schemas.microsoft.com/office/powerpoint/2010/main" val="347008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EB111-3F17-41CC-A99C-F24149931BE3}"/>
              </a:ext>
            </a:extLst>
          </p:cNvPr>
          <p:cNvSpPr>
            <a:spLocks noGrp="1"/>
          </p:cNvSpPr>
          <p:nvPr>
            <p:ph type="title"/>
          </p:nvPr>
        </p:nvSpPr>
        <p:spPr/>
        <p:txBody>
          <a:bodyPr/>
          <a:lstStyle/>
          <a:p>
            <a:r>
              <a:rPr lang="en-US" dirty="0"/>
              <a:t>Goals of the Grant Program (1)</a:t>
            </a:r>
          </a:p>
        </p:txBody>
      </p:sp>
      <p:sp>
        <p:nvSpPr>
          <p:cNvPr id="3" name="Content Placeholder 2">
            <a:extLst>
              <a:ext uri="{FF2B5EF4-FFF2-40B4-BE49-F238E27FC236}">
                <a16:creationId xmlns:a16="http://schemas.microsoft.com/office/drawing/2014/main" id="{D74C9889-153E-4C68-AF02-DAE813D7C1C3}"/>
              </a:ext>
            </a:extLst>
          </p:cNvPr>
          <p:cNvSpPr>
            <a:spLocks noGrp="1"/>
          </p:cNvSpPr>
          <p:nvPr>
            <p:ph idx="1"/>
          </p:nvPr>
        </p:nvSpPr>
        <p:spPr>
          <a:xfrm>
            <a:off x="1354239" y="1690687"/>
            <a:ext cx="9479666" cy="4665663"/>
          </a:xfrm>
        </p:spPr>
        <p:txBody>
          <a:bodyPr vert="horz" lIns="91440" tIns="45720" rIns="91440" bIns="45720" rtlCol="0" anchor="t">
            <a:noAutofit/>
          </a:bodyPr>
          <a:lstStyle/>
          <a:p>
            <a:pPr>
              <a:lnSpc>
                <a:spcPct val="100000"/>
              </a:lnSpc>
              <a:spcBef>
                <a:spcPts val="0"/>
              </a:spcBef>
              <a:spcAft>
                <a:spcPts val="1200"/>
              </a:spcAft>
            </a:pPr>
            <a:r>
              <a:rPr lang="en-US" sz="2600" dirty="0">
                <a:effectLst/>
                <a:latin typeface="Arial"/>
                <a:ea typeface="Calibri"/>
                <a:cs typeface="Arial"/>
              </a:rPr>
              <a:t>The CREEC Network Grant applicants will propose to provide services to a specific CREEC Hub in California (CREEC North, CREEC Central, or CREEC South). </a:t>
            </a:r>
            <a:r>
              <a:rPr lang="en-US" sz="2600" dirty="0">
                <a:latin typeface="Arial"/>
                <a:ea typeface="Calibri"/>
                <a:cs typeface="Arial"/>
              </a:rPr>
              <a:t>These three</a:t>
            </a:r>
            <a:r>
              <a:rPr lang="en-US" sz="2600" dirty="0">
                <a:effectLst/>
                <a:latin typeface="Arial"/>
                <a:ea typeface="Calibri"/>
                <a:cs typeface="Arial"/>
              </a:rPr>
              <a:t> CREEC Hubs are based on the CREEC Network Regions listed on the CDE CREEC Network web page at </a:t>
            </a:r>
            <a:r>
              <a:rPr lang="en-US" sz="2600" u="sng" dirty="0">
                <a:solidFill>
                  <a:srgbClr val="0000FF"/>
                </a:solidFill>
                <a:effectLst/>
                <a:latin typeface="Arial"/>
                <a:ea typeface="Calibri"/>
                <a:cs typeface="Arial"/>
                <a:hlinkClick r:id="rId3" tooltip="CDE CREEC Network web page"/>
              </a:rPr>
              <a:t>https://www.cde.ca.gov/pd/ca/sc/creecnetwork.asp</a:t>
            </a:r>
            <a:r>
              <a:rPr lang="en-US" sz="2600" dirty="0">
                <a:effectLst/>
                <a:latin typeface="Arial"/>
                <a:ea typeface="Calibri"/>
                <a:cs typeface="Arial"/>
              </a:rPr>
              <a:t>.</a:t>
            </a:r>
            <a:endParaRPr lang="en-US" sz="2600" u="sng" dirty="0">
              <a:solidFill>
                <a:srgbClr val="0000FF"/>
              </a:solidFill>
              <a:effectLst/>
              <a:latin typeface="Arial"/>
              <a:ea typeface="Calibri"/>
              <a:cs typeface="Arial"/>
            </a:endParaRPr>
          </a:p>
          <a:p>
            <a:pPr>
              <a:lnSpc>
                <a:spcPct val="100000"/>
              </a:lnSpc>
              <a:spcBef>
                <a:spcPts val="0"/>
              </a:spcBef>
              <a:spcAft>
                <a:spcPts val="1200"/>
              </a:spcAft>
            </a:pPr>
            <a:r>
              <a:rPr lang="en-US" sz="2600" dirty="0">
                <a:effectLst/>
                <a:latin typeface="Arial" panose="020B0604020202020204" pitchFamily="34" charset="0"/>
                <a:ea typeface="Arial Unicode MS"/>
                <a:cs typeface="Times New Roman" panose="02020603050405020304" pitchFamily="18" charset="0"/>
              </a:rPr>
              <a:t>The CDE will fund up to three grants to carry out activities from July 1, 2024, to June 30, 2027. Each Lead County Office of Education (COE) will receive $120,000 each year of the grant cycle and will be contingent upon state funding and project performance.</a:t>
            </a:r>
            <a:endParaRPr lang="en-US" sz="2600" dirty="0">
              <a:effectLst/>
              <a:latin typeface="Arial" panose="020B0604020202020204" pitchFamily="34" charset="0"/>
              <a:ea typeface="Calibri" panose="020F0502020204030204" pitchFamily="34" charset="0"/>
            </a:endParaRPr>
          </a:p>
          <a:p>
            <a:pPr marL="0" indent="0">
              <a:buNone/>
            </a:pPr>
            <a:endParaRPr lang="en-US" dirty="0"/>
          </a:p>
        </p:txBody>
      </p:sp>
      <p:sp>
        <p:nvSpPr>
          <p:cNvPr id="4" name="Slide Number Placeholder 3">
            <a:extLst>
              <a:ext uri="{FF2B5EF4-FFF2-40B4-BE49-F238E27FC236}">
                <a16:creationId xmlns:a16="http://schemas.microsoft.com/office/drawing/2014/main" id="{DC8B4DC8-B10B-4A87-B038-BBDD42310210}"/>
              </a:ext>
            </a:extLst>
          </p:cNvPr>
          <p:cNvSpPr>
            <a:spLocks noGrp="1"/>
          </p:cNvSpPr>
          <p:nvPr>
            <p:ph type="sldNum" sz="quarter" idx="12"/>
          </p:nvPr>
        </p:nvSpPr>
        <p:spPr/>
        <p:txBody>
          <a:bodyPr/>
          <a:lstStyle/>
          <a:p>
            <a:fld id="{469BC29B-CD14-4172-9B93-F334EF7BA94E}" type="slidenum">
              <a:rPr lang="en-US" smtClean="0"/>
              <a:t>5</a:t>
            </a:fld>
            <a:endParaRPr lang="en-US"/>
          </a:p>
        </p:txBody>
      </p:sp>
    </p:spTree>
    <p:extLst>
      <p:ext uri="{BB962C8B-B14F-4D97-AF65-F5344CB8AC3E}">
        <p14:creationId xmlns:p14="http://schemas.microsoft.com/office/powerpoint/2010/main" val="18403637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EB111-3F17-41CC-A99C-F24149931BE3}"/>
              </a:ext>
            </a:extLst>
          </p:cNvPr>
          <p:cNvSpPr>
            <a:spLocks noGrp="1"/>
          </p:cNvSpPr>
          <p:nvPr>
            <p:ph type="title"/>
          </p:nvPr>
        </p:nvSpPr>
        <p:spPr/>
        <p:txBody>
          <a:bodyPr/>
          <a:lstStyle/>
          <a:p>
            <a:r>
              <a:rPr lang="en-US" dirty="0"/>
              <a:t>Goals of the Grant Program (2)</a:t>
            </a:r>
          </a:p>
        </p:txBody>
      </p:sp>
      <p:sp>
        <p:nvSpPr>
          <p:cNvPr id="3" name="Content Placeholder 2">
            <a:extLst>
              <a:ext uri="{FF2B5EF4-FFF2-40B4-BE49-F238E27FC236}">
                <a16:creationId xmlns:a16="http://schemas.microsoft.com/office/drawing/2014/main" id="{D74C9889-153E-4C68-AF02-DAE813D7C1C3}"/>
              </a:ext>
            </a:extLst>
          </p:cNvPr>
          <p:cNvSpPr>
            <a:spLocks noGrp="1"/>
          </p:cNvSpPr>
          <p:nvPr>
            <p:ph idx="1"/>
          </p:nvPr>
        </p:nvSpPr>
        <p:spPr>
          <a:xfrm>
            <a:off x="1438460" y="1942053"/>
            <a:ext cx="9479666" cy="3514201"/>
          </a:xfrm>
        </p:spPr>
        <p:txBody>
          <a:bodyPr/>
          <a:lstStyle/>
          <a:p>
            <a:pPr>
              <a:lnSpc>
                <a:spcPct val="100000"/>
              </a:lnSpc>
              <a:spcBef>
                <a:spcPts val="0"/>
              </a:spcBef>
              <a:spcAft>
                <a:spcPts val="1200"/>
              </a:spcAft>
            </a:pPr>
            <a:r>
              <a:rPr lang="en-US" dirty="0">
                <a:effectLst/>
                <a:latin typeface="Arial" panose="020B0604020202020204" pitchFamily="34" charset="0"/>
                <a:ea typeface="Arial Unicode MS"/>
                <a:cs typeface="Times New Roman" panose="02020603050405020304" pitchFamily="18" charset="0"/>
              </a:rPr>
              <a:t>Awardees will provide services to educators in regions of California to help connect them to local environmentally focused resources, initiatives, education programs and sites with the goal of increasing students' environmental literacy levels. </a:t>
            </a:r>
          </a:p>
          <a:p>
            <a:pPr>
              <a:lnSpc>
                <a:spcPct val="100000"/>
              </a:lnSpc>
              <a:spcBef>
                <a:spcPts val="0"/>
              </a:spcBef>
              <a:spcAft>
                <a:spcPts val="1200"/>
              </a:spcAft>
            </a:pPr>
            <a:r>
              <a:rPr lang="en-US" dirty="0">
                <a:effectLst/>
                <a:latin typeface="Arial" panose="020B0604020202020204" pitchFamily="34" charset="0"/>
                <a:ea typeface="Arial Unicode MS"/>
                <a:cs typeface="Times New Roman" panose="02020603050405020304" pitchFamily="18" charset="0"/>
              </a:rPr>
              <a:t>Awardees will collaborate to support a statewide network known as the CREEC Network. </a:t>
            </a:r>
          </a:p>
          <a:p>
            <a:endParaRPr lang="en-US" dirty="0"/>
          </a:p>
        </p:txBody>
      </p:sp>
      <p:sp>
        <p:nvSpPr>
          <p:cNvPr id="4" name="Slide Number Placeholder 3">
            <a:extLst>
              <a:ext uri="{FF2B5EF4-FFF2-40B4-BE49-F238E27FC236}">
                <a16:creationId xmlns:a16="http://schemas.microsoft.com/office/drawing/2014/main" id="{DC8B4DC8-B10B-4A87-B038-BBDD42310210}"/>
              </a:ext>
            </a:extLst>
          </p:cNvPr>
          <p:cNvSpPr>
            <a:spLocks noGrp="1"/>
          </p:cNvSpPr>
          <p:nvPr>
            <p:ph type="sldNum" sz="quarter" idx="12"/>
          </p:nvPr>
        </p:nvSpPr>
        <p:spPr/>
        <p:txBody>
          <a:bodyPr/>
          <a:lstStyle/>
          <a:p>
            <a:fld id="{469BC29B-CD14-4172-9B93-F334EF7BA94E}" type="slidenum">
              <a:rPr lang="en-US" smtClean="0"/>
              <a:t>6</a:t>
            </a:fld>
            <a:endParaRPr lang="en-US"/>
          </a:p>
        </p:txBody>
      </p:sp>
    </p:spTree>
    <p:extLst>
      <p:ext uri="{BB962C8B-B14F-4D97-AF65-F5344CB8AC3E}">
        <p14:creationId xmlns:p14="http://schemas.microsoft.com/office/powerpoint/2010/main" val="3689662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EB111-3F17-41CC-A99C-F24149931BE3}"/>
              </a:ext>
            </a:extLst>
          </p:cNvPr>
          <p:cNvSpPr>
            <a:spLocks noGrp="1"/>
          </p:cNvSpPr>
          <p:nvPr>
            <p:ph type="title"/>
          </p:nvPr>
        </p:nvSpPr>
        <p:spPr/>
        <p:txBody>
          <a:bodyPr/>
          <a:lstStyle/>
          <a:p>
            <a:r>
              <a:rPr lang="en-US" dirty="0"/>
              <a:t>Goals of the Grant Program (3)</a:t>
            </a:r>
          </a:p>
        </p:txBody>
      </p:sp>
      <p:sp>
        <p:nvSpPr>
          <p:cNvPr id="3" name="Content Placeholder 2">
            <a:extLst>
              <a:ext uri="{FF2B5EF4-FFF2-40B4-BE49-F238E27FC236}">
                <a16:creationId xmlns:a16="http://schemas.microsoft.com/office/drawing/2014/main" id="{D74C9889-153E-4C68-AF02-DAE813D7C1C3}"/>
              </a:ext>
            </a:extLst>
          </p:cNvPr>
          <p:cNvSpPr>
            <a:spLocks noGrp="1"/>
          </p:cNvSpPr>
          <p:nvPr>
            <p:ph idx="1"/>
          </p:nvPr>
        </p:nvSpPr>
        <p:spPr>
          <a:xfrm>
            <a:off x="1354239" y="1510214"/>
            <a:ext cx="9479666" cy="4846135"/>
          </a:xfrm>
        </p:spPr>
        <p:txBody>
          <a:bodyPr/>
          <a:lstStyle/>
          <a:p>
            <a:pPr marL="0" indent="0">
              <a:lnSpc>
                <a:spcPct val="100000"/>
              </a:lnSpc>
              <a:spcBef>
                <a:spcPts val="0"/>
              </a:spcBef>
              <a:spcAft>
                <a:spcPts val="1200"/>
              </a:spcAft>
              <a:buNone/>
            </a:pPr>
            <a:r>
              <a:rPr lang="en-US" dirty="0">
                <a:ea typeface="Arial Unicode MS"/>
                <a:cs typeface="Times New Roman" panose="02020603050405020304" pitchFamily="18" charset="0"/>
              </a:rPr>
              <a:t>Grant activities </a:t>
            </a:r>
            <a:r>
              <a:rPr lang="en-US" dirty="0">
                <a:effectLst/>
                <a:ea typeface="Arial Unicode MS"/>
                <a:cs typeface="Times New Roman" panose="02020603050405020304" pitchFamily="18" charset="0"/>
              </a:rPr>
              <a:t>will:</a:t>
            </a:r>
          </a:p>
          <a:p>
            <a:pPr>
              <a:lnSpc>
                <a:spcPct val="100000"/>
              </a:lnSpc>
              <a:spcBef>
                <a:spcPts val="0"/>
              </a:spcBef>
              <a:spcAft>
                <a:spcPts val="1200"/>
              </a:spcAft>
            </a:pPr>
            <a:r>
              <a:rPr lang="en-US" dirty="0">
                <a:ea typeface="Arial Unicode MS"/>
                <a:cs typeface="Times New Roman" panose="02020603050405020304" pitchFamily="18" charset="0"/>
              </a:rPr>
              <a:t>A</a:t>
            </a:r>
            <a:r>
              <a:rPr lang="en-US" dirty="0">
                <a:effectLst/>
                <a:ea typeface="Arial Unicode MS"/>
                <a:cs typeface="Times New Roman" panose="02020603050405020304" pitchFamily="18" charset="0"/>
              </a:rPr>
              <a:t>ssist educators with integrating academic content and environmental literacy (including outdoor learning) into lessons with students in grades kindergarten through twelve.</a:t>
            </a:r>
          </a:p>
          <a:p>
            <a:pPr>
              <a:lnSpc>
                <a:spcPct val="100000"/>
              </a:lnSpc>
              <a:spcBef>
                <a:spcPts val="0"/>
              </a:spcBef>
              <a:spcAft>
                <a:spcPts val="1200"/>
              </a:spcAft>
            </a:pPr>
            <a:r>
              <a:rPr lang="en-US" dirty="0">
                <a:ea typeface="Arial Unicode MS"/>
                <a:cs typeface="Times New Roman" panose="02020603050405020304" pitchFamily="18" charset="0"/>
              </a:rPr>
              <a:t>P</a:t>
            </a:r>
            <a:r>
              <a:rPr lang="en-US" dirty="0">
                <a:effectLst/>
                <a:ea typeface="Arial Unicode MS"/>
                <a:cs typeface="Times New Roman" panose="02020603050405020304" pitchFamily="18" charset="0"/>
              </a:rPr>
              <a:t>rovide services to educators in regions of California to help connect them to local environmentally focused resources, initiatives, education programs and sites with the goal of increasing students' environmental literacy levels.</a:t>
            </a:r>
            <a:endParaRPr lang="en-US" dirty="0">
              <a:effectLst/>
              <a:ea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DC8B4DC8-B10B-4A87-B038-BBDD42310210}"/>
              </a:ext>
            </a:extLst>
          </p:cNvPr>
          <p:cNvSpPr>
            <a:spLocks noGrp="1"/>
          </p:cNvSpPr>
          <p:nvPr>
            <p:ph type="sldNum" sz="quarter" idx="12"/>
          </p:nvPr>
        </p:nvSpPr>
        <p:spPr/>
        <p:txBody>
          <a:bodyPr/>
          <a:lstStyle/>
          <a:p>
            <a:fld id="{469BC29B-CD14-4172-9B93-F334EF7BA94E}" type="slidenum">
              <a:rPr lang="en-US" smtClean="0"/>
              <a:t>7</a:t>
            </a:fld>
            <a:endParaRPr lang="en-US" dirty="0"/>
          </a:p>
        </p:txBody>
      </p:sp>
    </p:spTree>
    <p:extLst>
      <p:ext uri="{BB962C8B-B14F-4D97-AF65-F5344CB8AC3E}">
        <p14:creationId xmlns:p14="http://schemas.microsoft.com/office/powerpoint/2010/main" val="28503883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EB111-3F17-41CC-A99C-F24149931BE3}"/>
              </a:ext>
            </a:extLst>
          </p:cNvPr>
          <p:cNvSpPr>
            <a:spLocks noGrp="1"/>
          </p:cNvSpPr>
          <p:nvPr>
            <p:ph type="title"/>
          </p:nvPr>
        </p:nvSpPr>
        <p:spPr/>
        <p:txBody>
          <a:bodyPr/>
          <a:lstStyle/>
          <a:p>
            <a:r>
              <a:rPr lang="en-US" dirty="0"/>
              <a:t>Goals of the Grant Program (4)</a:t>
            </a:r>
          </a:p>
        </p:txBody>
      </p:sp>
      <p:sp>
        <p:nvSpPr>
          <p:cNvPr id="3" name="Content Placeholder 2">
            <a:extLst>
              <a:ext uri="{FF2B5EF4-FFF2-40B4-BE49-F238E27FC236}">
                <a16:creationId xmlns:a16="http://schemas.microsoft.com/office/drawing/2014/main" id="{D74C9889-153E-4C68-AF02-DAE813D7C1C3}"/>
              </a:ext>
            </a:extLst>
          </p:cNvPr>
          <p:cNvSpPr>
            <a:spLocks noGrp="1"/>
          </p:cNvSpPr>
          <p:nvPr>
            <p:ph idx="1"/>
          </p:nvPr>
        </p:nvSpPr>
        <p:spPr>
          <a:xfrm>
            <a:off x="1354238" y="1401929"/>
            <a:ext cx="9859193" cy="5090945"/>
          </a:xfrm>
        </p:spPr>
        <p:txBody>
          <a:bodyPr vert="horz" lIns="91440" tIns="45720" rIns="91440" bIns="45720" rtlCol="0" anchor="t">
            <a:noAutofit/>
          </a:bodyPr>
          <a:lstStyle/>
          <a:p>
            <a:pPr>
              <a:lnSpc>
                <a:spcPct val="100000"/>
              </a:lnSpc>
              <a:spcBef>
                <a:spcPts val="0"/>
              </a:spcBef>
              <a:spcAft>
                <a:spcPts val="1200"/>
              </a:spcAft>
            </a:pPr>
            <a:r>
              <a:rPr lang="en-US" sz="2600" dirty="0">
                <a:latin typeface="Arial" panose="020B0604020202020204" pitchFamily="34" charset="0"/>
                <a:ea typeface="Calibri" panose="020F0502020204030204" pitchFamily="34" charset="0"/>
              </a:rPr>
              <a:t>Grant activities will </a:t>
            </a:r>
            <a:r>
              <a:rPr lang="en-US" sz="2600" dirty="0">
                <a:effectLst/>
                <a:latin typeface="Arial" panose="020B0604020202020204" pitchFamily="34" charset="0"/>
                <a:ea typeface="Calibri" panose="020F0502020204030204" pitchFamily="34" charset="0"/>
              </a:rPr>
              <a:t>provide services to target audiences in each CREEC Hub. </a:t>
            </a:r>
          </a:p>
          <a:p>
            <a:pPr>
              <a:lnSpc>
                <a:spcPct val="100000"/>
              </a:lnSpc>
              <a:spcBef>
                <a:spcPts val="0"/>
              </a:spcBef>
              <a:spcAft>
                <a:spcPts val="1200"/>
              </a:spcAft>
            </a:pPr>
            <a:r>
              <a:rPr lang="en-US" sz="2600" dirty="0">
                <a:effectLst/>
                <a:latin typeface="Arial" panose="020B0604020202020204" pitchFamily="34" charset="0"/>
                <a:ea typeface="Calibri" panose="020F0502020204030204" pitchFamily="34" charset="0"/>
              </a:rPr>
              <a:t>Target audiences will be made up of formal educators and community-based partner educators (CBP educators). Target audiences will include at least 50 percent formal educators. </a:t>
            </a:r>
          </a:p>
          <a:p>
            <a:pPr>
              <a:lnSpc>
                <a:spcPct val="100000"/>
              </a:lnSpc>
              <a:spcBef>
                <a:spcPts val="0"/>
              </a:spcBef>
              <a:spcAft>
                <a:spcPts val="1200"/>
              </a:spcAft>
            </a:pPr>
            <a:r>
              <a:rPr lang="en-US" sz="2600" dirty="0">
                <a:effectLst/>
                <a:latin typeface="Arial"/>
                <a:ea typeface="Calibri" panose="020F0502020204030204" pitchFamily="34" charset="0"/>
                <a:cs typeface="Arial"/>
              </a:rPr>
              <a:t>For the purposes of this grant, a formal educator is a teacher, paraprofessional, teacher on special assignment, principal, or other staff employed by a local educational agency (LEA) as defined by California </a:t>
            </a:r>
            <a:r>
              <a:rPr lang="en-US" sz="2600" i="1" dirty="0">
                <a:effectLst/>
                <a:latin typeface="Arial"/>
                <a:ea typeface="Calibri" panose="020F0502020204030204" pitchFamily="34" charset="0"/>
                <a:cs typeface="Arial"/>
              </a:rPr>
              <a:t>E</a:t>
            </a:r>
            <a:r>
              <a:rPr lang="en-US" sz="2600" i="1" dirty="0">
                <a:latin typeface="Arial"/>
                <a:ea typeface="Calibri" panose="020F0502020204030204" pitchFamily="34" charset="0"/>
                <a:cs typeface="Arial"/>
              </a:rPr>
              <a:t>ducation Code</a:t>
            </a:r>
            <a:r>
              <a:rPr lang="en-US" sz="2600" dirty="0">
                <a:effectLst/>
                <a:latin typeface="Arial"/>
                <a:ea typeface="Calibri" panose="020F0502020204030204" pitchFamily="34" charset="0"/>
                <a:cs typeface="Arial"/>
              </a:rPr>
              <a:t> Section 60603 or Institute of Higher Education (IHE), and a CBP educator is an educator employed by other entities such as a nonprofit organization, local municipality, state agency, or federal education program.</a:t>
            </a:r>
          </a:p>
          <a:p>
            <a:endParaRPr lang="en-US" dirty="0"/>
          </a:p>
        </p:txBody>
      </p:sp>
      <p:sp>
        <p:nvSpPr>
          <p:cNvPr id="4" name="Slide Number Placeholder 3">
            <a:extLst>
              <a:ext uri="{FF2B5EF4-FFF2-40B4-BE49-F238E27FC236}">
                <a16:creationId xmlns:a16="http://schemas.microsoft.com/office/drawing/2014/main" id="{DC8B4DC8-B10B-4A87-B038-BBDD42310210}"/>
              </a:ext>
            </a:extLst>
          </p:cNvPr>
          <p:cNvSpPr>
            <a:spLocks noGrp="1"/>
          </p:cNvSpPr>
          <p:nvPr>
            <p:ph type="sldNum" sz="quarter" idx="12"/>
          </p:nvPr>
        </p:nvSpPr>
        <p:spPr/>
        <p:txBody>
          <a:bodyPr/>
          <a:lstStyle/>
          <a:p>
            <a:fld id="{469BC29B-CD14-4172-9B93-F334EF7BA94E}" type="slidenum">
              <a:rPr lang="en-US" smtClean="0"/>
              <a:t>8</a:t>
            </a:fld>
            <a:endParaRPr lang="en-US"/>
          </a:p>
        </p:txBody>
      </p:sp>
    </p:spTree>
    <p:extLst>
      <p:ext uri="{BB962C8B-B14F-4D97-AF65-F5344CB8AC3E}">
        <p14:creationId xmlns:p14="http://schemas.microsoft.com/office/powerpoint/2010/main" val="10963754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C6FAB-78DA-48F1-9EBD-B4E6C73C442A}"/>
              </a:ext>
            </a:extLst>
          </p:cNvPr>
          <p:cNvSpPr>
            <a:spLocks noGrp="1"/>
          </p:cNvSpPr>
          <p:nvPr>
            <p:ph type="title"/>
          </p:nvPr>
        </p:nvSpPr>
        <p:spPr>
          <a:xfrm>
            <a:off x="1356167" y="-2753"/>
            <a:ext cx="9479666" cy="1325563"/>
          </a:xfrm>
        </p:spPr>
        <p:txBody>
          <a:bodyPr/>
          <a:lstStyle/>
          <a:p>
            <a:r>
              <a:rPr lang="en-US" dirty="0"/>
              <a:t>Timeline (1)</a:t>
            </a:r>
          </a:p>
        </p:txBody>
      </p:sp>
      <p:graphicFrame>
        <p:nvGraphicFramePr>
          <p:cNvPr id="7" name="Content Placeholder 6" descr="Timeline of activities and dates.">
            <a:extLst>
              <a:ext uri="{FF2B5EF4-FFF2-40B4-BE49-F238E27FC236}">
                <a16:creationId xmlns:a16="http://schemas.microsoft.com/office/drawing/2014/main" id="{DCA290DC-21B6-4761-A207-3925D35F0E90}"/>
              </a:ext>
            </a:extLst>
          </p:cNvPr>
          <p:cNvGraphicFramePr>
            <a:graphicFrameLocks noGrp="1"/>
          </p:cNvGraphicFramePr>
          <p:nvPr>
            <p:ph sz="half" idx="2"/>
            <p:extLst>
              <p:ext uri="{D42A27DB-BD31-4B8C-83A1-F6EECF244321}">
                <p14:modId xmlns:p14="http://schemas.microsoft.com/office/powerpoint/2010/main" val="3826979635"/>
              </p:ext>
            </p:extLst>
          </p:nvPr>
        </p:nvGraphicFramePr>
        <p:xfrm>
          <a:off x="997526" y="1046931"/>
          <a:ext cx="10330935" cy="4285835"/>
        </p:xfrm>
        <a:graphic>
          <a:graphicData uri="http://schemas.openxmlformats.org/drawingml/2006/table">
            <a:tbl>
              <a:tblPr firstRow="1" bandRow="1">
                <a:tableStyleId>{5C22544A-7EE6-4342-B048-85BDC9FD1C3A}</a:tableStyleId>
              </a:tblPr>
              <a:tblGrid>
                <a:gridCol w="6312501">
                  <a:extLst>
                    <a:ext uri="{9D8B030D-6E8A-4147-A177-3AD203B41FA5}">
                      <a16:colId xmlns:a16="http://schemas.microsoft.com/office/drawing/2014/main" val="3211912848"/>
                    </a:ext>
                  </a:extLst>
                </a:gridCol>
                <a:gridCol w="4018434">
                  <a:extLst>
                    <a:ext uri="{9D8B030D-6E8A-4147-A177-3AD203B41FA5}">
                      <a16:colId xmlns:a16="http://schemas.microsoft.com/office/drawing/2014/main" val="2409235916"/>
                    </a:ext>
                  </a:extLst>
                </a:gridCol>
              </a:tblGrid>
              <a:tr h="465273">
                <a:tc>
                  <a:txBody>
                    <a:bodyPr/>
                    <a:lstStyle/>
                    <a:p>
                      <a:pPr marL="0" marR="0">
                        <a:spcBef>
                          <a:spcPts val="0"/>
                        </a:spcBef>
                        <a:spcAft>
                          <a:spcPts val="0"/>
                        </a:spcAft>
                      </a:pPr>
                      <a:r>
                        <a:rPr lang="en-US" sz="2400" b="1" dirty="0">
                          <a:ln>
                            <a:noFill/>
                          </a:ln>
                          <a:solidFill>
                            <a:srgbClr val="000000"/>
                          </a:solidFill>
                          <a:effectLst/>
                          <a:uFill>
                            <a:solidFill>
                              <a:srgbClr val="000000"/>
                            </a:solidFill>
                          </a:uFill>
                          <a:latin typeface="Arial" panose="020B0604020202020204" pitchFamily="34" charset="0"/>
                          <a:ea typeface="Arial Unicode MS"/>
                          <a:cs typeface="Arial Unicode MS"/>
                        </a:rPr>
                        <a:t>Activity</a:t>
                      </a:r>
                      <a:endParaRPr lang="en-US" sz="2400" b="1" dirty="0">
                        <a:ln>
                          <a:noFill/>
                        </a:ln>
                        <a:solidFill>
                          <a:srgbClr val="000000"/>
                        </a:solidFill>
                        <a:effectLst/>
                        <a:uFill>
                          <a:solidFill>
                            <a:srgbClr val="000000"/>
                          </a:solidFill>
                        </a:uFill>
                        <a:latin typeface="Arial" panose="020B0604020202020204" pitchFamily="34" charset="0"/>
                        <a:ea typeface="Arial" panose="020B0604020202020204" pitchFamily="34" charset="0"/>
                      </a:endParaRPr>
                    </a:p>
                  </a:txBody>
                  <a:tcPr marL="50800" marR="50800" marT="50800" marB="50800"/>
                </a:tc>
                <a:tc>
                  <a:txBody>
                    <a:bodyPr/>
                    <a:lstStyle/>
                    <a:p>
                      <a:pPr marL="0" marR="0">
                        <a:spcBef>
                          <a:spcPts val="0"/>
                        </a:spcBef>
                        <a:spcAft>
                          <a:spcPts val="0"/>
                        </a:spcAft>
                      </a:pPr>
                      <a:r>
                        <a:rPr lang="en-US" sz="2400" b="1" dirty="0">
                          <a:ln>
                            <a:noFill/>
                          </a:ln>
                          <a:solidFill>
                            <a:srgbClr val="000000"/>
                          </a:solidFill>
                          <a:effectLst/>
                          <a:uFill>
                            <a:solidFill>
                              <a:srgbClr val="000000"/>
                            </a:solidFill>
                          </a:uFill>
                          <a:latin typeface="Arial" panose="020B0604020202020204" pitchFamily="34" charset="0"/>
                          <a:ea typeface="Arial Unicode MS"/>
                          <a:cs typeface="Arial Unicode MS"/>
                        </a:rPr>
                        <a:t>Date</a:t>
                      </a:r>
                      <a:endParaRPr lang="en-US" sz="2400" b="1" dirty="0">
                        <a:ln>
                          <a:noFill/>
                        </a:ln>
                        <a:solidFill>
                          <a:srgbClr val="000000"/>
                        </a:solidFill>
                        <a:effectLst/>
                        <a:uFill>
                          <a:solidFill>
                            <a:srgbClr val="000000"/>
                          </a:solidFill>
                        </a:uFill>
                        <a:latin typeface="Arial" panose="020B0604020202020204" pitchFamily="34" charset="0"/>
                        <a:ea typeface="Arial" panose="020B0604020202020204" pitchFamily="34" charset="0"/>
                      </a:endParaRPr>
                    </a:p>
                  </a:txBody>
                  <a:tcPr marL="50800" marR="50800" marT="50800" marB="50800"/>
                </a:tc>
                <a:extLst>
                  <a:ext uri="{0D108BD9-81ED-4DB2-BD59-A6C34878D82A}">
                    <a16:rowId xmlns:a16="http://schemas.microsoft.com/office/drawing/2014/main" val="1337243111"/>
                  </a:ext>
                </a:extLst>
              </a:tr>
              <a:tr h="471735">
                <a:tc>
                  <a:txBody>
                    <a:bodyPr/>
                    <a:lstStyle/>
                    <a:p>
                      <a:pPr marL="0" marR="0">
                        <a:lnSpc>
                          <a:spcPct val="107000"/>
                        </a:lnSpc>
                        <a:spcBef>
                          <a:spcPts val="0"/>
                        </a:spcBef>
                        <a:spcAft>
                          <a:spcPts val="0"/>
                        </a:spcAft>
                      </a:pPr>
                      <a:r>
                        <a:rPr lang="en-US" sz="2400" dirty="0">
                          <a:ln>
                            <a:noFill/>
                          </a:ln>
                          <a:solidFill>
                            <a:srgbClr val="000000"/>
                          </a:solidFill>
                          <a:effectLst/>
                          <a:uFill>
                            <a:solidFill>
                              <a:srgbClr val="000000"/>
                            </a:solidFill>
                          </a:uFill>
                          <a:latin typeface="Arial" panose="020B0604020202020204" pitchFamily="34" charset="0"/>
                          <a:ea typeface="Arial Unicode MS"/>
                          <a:cs typeface="Arial" panose="020B0604020202020204" pitchFamily="34" charset="0"/>
                        </a:rPr>
                        <a:t>RFA Release </a:t>
                      </a:r>
                      <a:endParaRPr lang="en-US" sz="2400" dirty="0">
                        <a:ln>
                          <a:noFill/>
                        </a:ln>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txBody>
                  <a:tcPr marL="50800" marR="50800" marT="50800" marB="50800"/>
                </a:tc>
                <a:tc>
                  <a:txBody>
                    <a:bodyPr/>
                    <a:lstStyle/>
                    <a:p>
                      <a:pPr marL="0" marR="0">
                        <a:lnSpc>
                          <a:spcPct val="107000"/>
                        </a:lnSpc>
                        <a:spcBef>
                          <a:spcPts val="0"/>
                        </a:spcBef>
                        <a:spcAft>
                          <a:spcPts val="0"/>
                        </a:spcAft>
                      </a:pPr>
                      <a:r>
                        <a:rPr lang="en-US" sz="2400">
                          <a:ln>
                            <a:noFill/>
                          </a:ln>
                          <a:solidFill>
                            <a:srgbClr val="000000"/>
                          </a:solidFill>
                          <a:effectLst/>
                          <a:uFill>
                            <a:solidFill>
                              <a:srgbClr val="000000"/>
                            </a:solidFill>
                          </a:uFill>
                          <a:latin typeface="Arial"/>
                          <a:ea typeface="Arial" panose="020B0604020202020204" pitchFamily="34" charset="0"/>
                          <a:cs typeface="Arial"/>
                        </a:rPr>
                        <a:t>December 14, 2023</a:t>
                      </a:r>
                    </a:p>
                  </a:txBody>
                  <a:tcPr marL="50800" marR="50800" marT="50800" marB="50800"/>
                </a:tc>
                <a:extLst>
                  <a:ext uri="{0D108BD9-81ED-4DB2-BD59-A6C34878D82A}">
                    <a16:rowId xmlns:a16="http://schemas.microsoft.com/office/drawing/2014/main" val="3949448379"/>
                  </a:ext>
                </a:extLst>
              </a:tr>
              <a:tr h="471735">
                <a:tc>
                  <a:txBody>
                    <a:bodyPr/>
                    <a:lstStyle/>
                    <a:p>
                      <a:pPr marL="0" marR="0">
                        <a:lnSpc>
                          <a:spcPct val="107000"/>
                        </a:lnSpc>
                        <a:spcBef>
                          <a:spcPts val="0"/>
                        </a:spcBef>
                        <a:spcAft>
                          <a:spcPts val="0"/>
                        </a:spcAft>
                      </a:pPr>
                      <a:r>
                        <a:rPr lang="en-US" sz="2400" dirty="0">
                          <a:ln>
                            <a:noFill/>
                          </a:ln>
                          <a:solidFill>
                            <a:srgbClr val="000000"/>
                          </a:solidFill>
                          <a:effectLst/>
                          <a:uFill>
                            <a:solidFill>
                              <a:srgbClr val="000000"/>
                            </a:solidFill>
                          </a:uFill>
                          <a:latin typeface="Arial"/>
                          <a:ea typeface="Arial Unicode MS"/>
                          <a:cs typeface="Arial"/>
                        </a:rPr>
                        <a:t>Notice of Intent to Apply *</a:t>
                      </a:r>
                      <a:endParaRPr lang="en-US" sz="2400" dirty="0">
                        <a:ln>
                          <a:noFill/>
                        </a:ln>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txBody>
                  <a:tcPr marL="50800" marR="50800" marT="50800" marB="50800"/>
                </a:tc>
                <a:tc>
                  <a:txBody>
                    <a:bodyPr/>
                    <a:lstStyle/>
                    <a:p>
                      <a:pPr marL="0" marR="0">
                        <a:lnSpc>
                          <a:spcPct val="107000"/>
                        </a:lnSpc>
                        <a:spcBef>
                          <a:spcPts val="0"/>
                        </a:spcBef>
                        <a:spcAft>
                          <a:spcPts val="0"/>
                        </a:spcAft>
                      </a:pPr>
                      <a:r>
                        <a:rPr lang="en-US" sz="2400">
                          <a:ln>
                            <a:noFill/>
                          </a:ln>
                          <a:solidFill>
                            <a:srgbClr val="000000"/>
                          </a:solidFill>
                          <a:effectLst/>
                          <a:uFill>
                            <a:solidFill>
                              <a:srgbClr val="000000"/>
                            </a:solidFill>
                          </a:uFill>
                          <a:latin typeface="Arial"/>
                          <a:ea typeface="Arial" panose="020B0604020202020204" pitchFamily="34" charset="0"/>
                          <a:cs typeface="Arial"/>
                        </a:rPr>
                        <a:t>January 9, 2024, by 5 p.m.</a:t>
                      </a:r>
                    </a:p>
                  </a:txBody>
                  <a:tcPr marL="50800" marR="50800" marT="50800" marB="50800"/>
                </a:tc>
                <a:extLst>
                  <a:ext uri="{0D108BD9-81ED-4DB2-BD59-A6C34878D82A}">
                    <a16:rowId xmlns:a16="http://schemas.microsoft.com/office/drawing/2014/main" val="205938001"/>
                  </a:ext>
                </a:extLst>
              </a:tr>
              <a:tr h="471735">
                <a:tc>
                  <a:txBody>
                    <a:bodyPr/>
                    <a:lstStyle/>
                    <a:p>
                      <a:pPr marL="0" marR="0">
                        <a:lnSpc>
                          <a:spcPct val="107000"/>
                        </a:lnSpc>
                        <a:spcBef>
                          <a:spcPts val="0"/>
                        </a:spcBef>
                        <a:spcAft>
                          <a:spcPts val="0"/>
                        </a:spcAft>
                      </a:pPr>
                      <a:r>
                        <a:rPr lang="en-US" sz="2400" dirty="0">
                          <a:ln>
                            <a:noFill/>
                          </a:ln>
                          <a:solidFill>
                            <a:srgbClr val="000000"/>
                          </a:solidFill>
                          <a:effectLst/>
                          <a:uFill>
                            <a:solidFill>
                              <a:srgbClr val="000000"/>
                            </a:solidFill>
                          </a:uFill>
                          <a:latin typeface="Arial" panose="020B0604020202020204" pitchFamily="34" charset="0"/>
                          <a:ea typeface="Arial Unicode MS"/>
                          <a:cs typeface="Arial" panose="020B0604020202020204" pitchFamily="34" charset="0"/>
                        </a:rPr>
                        <a:t>Application Workshop Webinar</a:t>
                      </a:r>
                      <a:endParaRPr lang="en-US" sz="2400" dirty="0">
                        <a:ln>
                          <a:noFill/>
                        </a:ln>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txBody>
                  <a:tcPr marL="50800" marR="50800" marT="50800" marB="50800"/>
                </a:tc>
                <a:tc>
                  <a:txBody>
                    <a:bodyPr/>
                    <a:lstStyle/>
                    <a:p>
                      <a:pPr marL="0" marR="0">
                        <a:lnSpc>
                          <a:spcPct val="107000"/>
                        </a:lnSpc>
                        <a:spcBef>
                          <a:spcPts val="0"/>
                        </a:spcBef>
                        <a:spcAft>
                          <a:spcPts val="0"/>
                        </a:spcAft>
                      </a:pPr>
                      <a:r>
                        <a:rPr lang="en-US" sz="2400" dirty="0">
                          <a:ln>
                            <a:noFill/>
                          </a:ln>
                          <a:solidFill>
                            <a:srgbClr val="000000"/>
                          </a:solidFill>
                          <a:effectLst/>
                          <a:uFill>
                            <a:solidFill>
                              <a:srgbClr val="000000"/>
                            </a:solidFill>
                          </a:uFill>
                          <a:latin typeface="Arial"/>
                          <a:ea typeface="Arial" panose="020B0604020202020204" pitchFamily="34" charset="0"/>
                          <a:cs typeface="Arial"/>
                        </a:rPr>
                        <a:t>January 11, 2024</a:t>
                      </a:r>
                    </a:p>
                  </a:txBody>
                  <a:tcPr marL="50800" marR="50800" marT="50800" marB="50800"/>
                </a:tc>
                <a:extLst>
                  <a:ext uri="{0D108BD9-81ED-4DB2-BD59-A6C34878D82A}">
                    <a16:rowId xmlns:a16="http://schemas.microsoft.com/office/drawing/2014/main" val="4289194037"/>
                  </a:ext>
                </a:extLst>
              </a:tr>
              <a:tr h="471735">
                <a:tc>
                  <a:txBody>
                    <a:bodyPr/>
                    <a:lstStyle/>
                    <a:p>
                      <a:pPr marL="0" marR="0">
                        <a:lnSpc>
                          <a:spcPct val="107000"/>
                        </a:lnSpc>
                        <a:spcBef>
                          <a:spcPts val="0"/>
                        </a:spcBef>
                        <a:spcAft>
                          <a:spcPts val="0"/>
                        </a:spcAft>
                      </a:pPr>
                      <a:r>
                        <a:rPr lang="en-US" sz="2400" dirty="0">
                          <a:ln>
                            <a:noFill/>
                          </a:ln>
                          <a:solidFill>
                            <a:srgbClr val="000000"/>
                          </a:solidFill>
                          <a:effectLst/>
                          <a:uFill>
                            <a:solidFill>
                              <a:srgbClr val="000000"/>
                            </a:solidFill>
                          </a:uFill>
                          <a:latin typeface="Arial" panose="020B0604020202020204" pitchFamily="34" charset="0"/>
                          <a:ea typeface="Arial Unicode MS"/>
                          <a:cs typeface="Arial" panose="020B0604020202020204" pitchFamily="34" charset="0"/>
                        </a:rPr>
                        <a:t>Application due to the CDE</a:t>
                      </a:r>
                      <a:endParaRPr lang="en-US" sz="2400" dirty="0">
                        <a:ln>
                          <a:noFill/>
                        </a:ln>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txBody>
                  <a:tcPr marL="50800" marR="50800" marT="50800" marB="50800"/>
                </a:tc>
                <a:tc>
                  <a:txBody>
                    <a:bodyPr/>
                    <a:lstStyle/>
                    <a:p>
                      <a:pPr marL="0" marR="0">
                        <a:lnSpc>
                          <a:spcPct val="107000"/>
                        </a:lnSpc>
                        <a:spcBef>
                          <a:spcPts val="0"/>
                        </a:spcBef>
                        <a:spcAft>
                          <a:spcPts val="0"/>
                        </a:spcAft>
                      </a:pPr>
                      <a:r>
                        <a:rPr lang="en-US" sz="2400">
                          <a:ln>
                            <a:noFill/>
                          </a:ln>
                          <a:solidFill>
                            <a:srgbClr val="000000"/>
                          </a:solidFill>
                          <a:effectLst/>
                          <a:uFill>
                            <a:solidFill>
                              <a:srgbClr val="000000"/>
                            </a:solidFill>
                          </a:uFill>
                          <a:latin typeface="Arial"/>
                          <a:ea typeface="Arial" panose="020B0604020202020204" pitchFamily="34" charset="0"/>
                          <a:cs typeface="Arial"/>
                        </a:rPr>
                        <a:t>February 13, 2024, by 3 p.m.</a:t>
                      </a:r>
                    </a:p>
                  </a:txBody>
                  <a:tcPr marL="50800" marR="50800" marT="50800" marB="50800"/>
                </a:tc>
                <a:extLst>
                  <a:ext uri="{0D108BD9-81ED-4DB2-BD59-A6C34878D82A}">
                    <a16:rowId xmlns:a16="http://schemas.microsoft.com/office/drawing/2014/main" val="1646338763"/>
                  </a:ext>
                </a:extLst>
              </a:tr>
              <a:tr h="471735">
                <a:tc>
                  <a:txBody>
                    <a:bodyPr/>
                    <a:lstStyle/>
                    <a:p>
                      <a:pPr marL="0" marR="0">
                        <a:lnSpc>
                          <a:spcPct val="107000"/>
                        </a:lnSpc>
                        <a:spcBef>
                          <a:spcPts val="0"/>
                        </a:spcBef>
                        <a:spcAft>
                          <a:spcPts val="0"/>
                        </a:spcAft>
                      </a:pPr>
                      <a:r>
                        <a:rPr lang="en-US" sz="2400">
                          <a:ln>
                            <a:noFill/>
                          </a:ln>
                          <a:solidFill>
                            <a:srgbClr val="000000"/>
                          </a:solidFill>
                          <a:effectLst/>
                          <a:uFill>
                            <a:solidFill>
                              <a:srgbClr val="000000"/>
                            </a:solidFill>
                          </a:uFill>
                          <a:latin typeface="Arial" panose="020B0604020202020204" pitchFamily="34" charset="0"/>
                          <a:ea typeface="Arial Unicode MS"/>
                          <a:cs typeface="Arial" panose="020B0604020202020204" pitchFamily="34" charset="0"/>
                        </a:rPr>
                        <a:t>Intent to Award posted</a:t>
                      </a:r>
                      <a:endParaRPr lang="en-US" sz="2400">
                        <a:ln>
                          <a:noFill/>
                        </a:ln>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endParaRPr>
                    </a:p>
                  </a:txBody>
                  <a:tcPr marL="50800" marR="50800" marT="50800" marB="50800"/>
                </a:tc>
                <a:tc>
                  <a:txBody>
                    <a:bodyPr/>
                    <a:lstStyle/>
                    <a:p>
                      <a:pPr marL="0" marR="0">
                        <a:lnSpc>
                          <a:spcPct val="107000"/>
                        </a:lnSpc>
                        <a:spcBef>
                          <a:spcPts val="0"/>
                        </a:spcBef>
                        <a:spcAft>
                          <a:spcPts val="0"/>
                        </a:spcAft>
                      </a:pPr>
                      <a:r>
                        <a:rPr lang="en-US" sz="2400">
                          <a:ln>
                            <a:noFill/>
                          </a:ln>
                          <a:solidFill>
                            <a:srgbClr val="000000"/>
                          </a:solidFill>
                          <a:effectLst/>
                          <a:uFill>
                            <a:solidFill>
                              <a:srgbClr val="000000"/>
                            </a:solidFill>
                          </a:uFill>
                          <a:latin typeface="Arial"/>
                          <a:ea typeface="Arial" panose="020B0604020202020204" pitchFamily="34" charset="0"/>
                          <a:cs typeface="Arial"/>
                        </a:rPr>
                        <a:t>April 12, 2024</a:t>
                      </a:r>
                    </a:p>
                  </a:txBody>
                  <a:tcPr marL="50800" marR="50800" marT="50800" marB="50800"/>
                </a:tc>
                <a:extLst>
                  <a:ext uri="{0D108BD9-81ED-4DB2-BD59-A6C34878D82A}">
                    <a16:rowId xmlns:a16="http://schemas.microsoft.com/office/drawing/2014/main" val="985894111"/>
                  </a:ext>
                </a:extLst>
              </a:tr>
              <a:tr h="469461">
                <a:tc>
                  <a:txBody>
                    <a:bodyPr/>
                    <a:lstStyle/>
                    <a:p>
                      <a:pPr marL="0" marR="0">
                        <a:lnSpc>
                          <a:spcPct val="107000"/>
                        </a:lnSpc>
                        <a:spcBef>
                          <a:spcPts val="0"/>
                        </a:spcBef>
                        <a:spcAft>
                          <a:spcPts val="0"/>
                        </a:spcAft>
                      </a:pPr>
                      <a:r>
                        <a:rPr lang="en-US" sz="2400" dirty="0">
                          <a:ln>
                            <a:noFill/>
                          </a:ln>
                          <a:solidFill>
                            <a:srgbClr val="000000"/>
                          </a:solidFill>
                          <a:effectLst/>
                          <a:uFill>
                            <a:solidFill>
                              <a:srgbClr val="000000"/>
                            </a:solidFill>
                          </a:uFill>
                          <a:latin typeface="Arial"/>
                          <a:ea typeface="Arial Unicode MS"/>
                          <a:cs typeface="Arial"/>
                        </a:rPr>
                        <a:t>Last day for Appeals to be received by CDE</a:t>
                      </a:r>
                      <a:endParaRPr lang="en-US" sz="2400" dirty="0">
                        <a:ln>
                          <a:noFill/>
                        </a:ln>
                        <a:solidFill>
                          <a:srgbClr val="000000"/>
                        </a:solidFill>
                        <a:effectLst/>
                        <a:uFill>
                          <a:solidFill>
                            <a:srgbClr val="000000"/>
                          </a:solidFill>
                        </a:uFill>
                        <a:latin typeface="Arial"/>
                        <a:ea typeface="Arial" panose="020B0604020202020204" pitchFamily="34" charset="0"/>
                        <a:cs typeface="Arial"/>
                      </a:endParaRPr>
                    </a:p>
                  </a:txBody>
                  <a:tcPr marL="50800" marR="50800" marT="50800" marB="50800"/>
                </a:tc>
                <a:tc>
                  <a:txBody>
                    <a:bodyPr/>
                    <a:lstStyle/>
                    <a:p>
                      <a:pPr marL="0" marR="0">
                        <a:lnSpc>
                          <a:spcPct val="107000"/>
                        </a:lnSpc>
                        <a:spcBef>
                          <a:spcPts val="0"/>
                        </a:spcBef>
                        <a:spcAft>
                          <a:spcPts val="0"/>
                        </a:spcAft>
                      </a:pPr>
                      <a:r>
                        <a:rPr lang="en-US" sz="2400">
                          <a:ln>
                            <a:noFill/>
                          </a:ln>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April 29, 2024</a:t>
                      </a:r>
                    </a:p>
                  </a:txBody>
                  <a:tcPr marL="50800" marR="50800" marT="50800" marB="50800"/>
                </a:tc>
                <a:extLst>
                  <a:ext uri="{0D108BD9-81ED-4DB2-BD59-A6C34878D82A}">
                    <a16:rowId xmlns:a16="http://schemas.microsoft.com/office/drawing/2014/main" val="1609096328"/>
                  </a:ext>
                </a:extLst>
              </a:tr>
              <a:tr h="518604">
                <a:tc>
                  <a:txBody>
                    <a:bodyPr/>
                    <a:lstStyle/>
                    <a:p>
                      <a:pPr marL="0" marR="0">
                        <a:lnSpc>
                          <a:spcPct val="107000"/>
                        </a:lnSpc>
                        <a:spcBef>
                          <a:spcPts val="0"/>
                        </a:spcBef>
                        <a:spcAft>
                          <a:spcPts val="0"/>
                        </a:spcAft>
                      </a:pPr>
                      <a:r>
                        <a:rPr lang="en-US" sz="2400">
                          <a:ln>
                            <a:noFill/>
                          </a:ln>
                          <a:solidFill>
                            <a:srgbClr val="000000"/>
                          </a:solidFill>
                          <a:effectLst/>
                          <a:uFill>
                            <a:solidFill>
                              <a:srgbClr val="000000"/>
                            </a:solidFill>
                          </a:uFill>
                          <a:latin typeface="Arial"/>
                          <a:ea typeface="Arial Unicode MS"/>
                          <a:cs typeface="Arial"/>
                        </a:rPr>
                        <a:t>Final Awards posted</a:t>
                      </a:r>
                      <a:endParaRPr lang="en-US" sz="2400">
                        <a:ln>
                          <a:noFill/>
                        </a:ln>
                        <a:solidFill>
                          <a:srgbClr val="000000"/>
                        </a:solidFill>
                        <a:effectLst/>
                        <a:uFill>
                          <a:solidFill>
                            <a:srgbClr val="000000"/>
                          </a:solidFill>
                        </a:uFill>
                        <a:latin typeface="Arial"/>
                        <a:ea typeface="Arial" panose="020B0604020202020204" pitchFamily="34" charset="0"/>
                        <a:cs typeface="Arial"/>
                      </a:endParaRPr>
                    </a:p>
                  </a:txBody>
                  <a:tcPr marL="50800" marR="50800" marT="50800" marB="50800"/>
                </a:tc>
                <a:tc>
                  <a:txBody>
                    <a:bodyPr/>
                    <a:lstStyle/>
                    <a:p>
                      <a:pPr marL="0" marR="0">
                        <a:lnSpc>
                          <a:spcPct val="107000"/>
                        </a:lnSpc>
                        <a:spcBef>
                          <a:spcPts val="0"/>
                        </a:spcBef>
                        <a:spcAft>
                          <a:spcPts val="0"/>
                        </a:spcAft>
                      </a:pPr>
                      <a:r>
                        <a:rPr lang="en-US" sz="2400">
                          <a:ln>
                            <a:noFill/>
                          </a:ln>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May 10, 2024</a:t>
                      </a:r>
                    </a:p>
                  </a:txBody>
                  <a:tcPr marL="50800" marR="50800" marT="50800" marB="50800"/>
                </a:tc>
                <a:extLst>
                  <a:ext uri="{0D108BD9-81ED-4DB2-BD59-A6C34878D82A}">
                    <a16:rowId xmlns:a16="http://schemas.microsoft.com/office/drawing/2014/main" val="204446651"/>
                  </a:ext>
                </a:extLst>
              </a:tr>
              <a:tr h="471735">
                <a:tc>
                  <a:txBody>
                    <a:bodyPr/>
                    <a:lstStyle/>
                    <a:p>
                      <a:pPr marL="0" marR="0">
                        <a:lnSpc>
                          <a:spcPct val="107000"/>
                        </a:lnSpc>
                        <a:spcBef>
                          <a:spcPts val="0"/>
                        </a:spcBef>
                        <a:spcAft>
                          <a:spcPts val="0"/>
                        </a:spcAft>
                      </a:pPr>
                      <a:r>
                        <a:rPr lang="en-US" sz="2400">
                          <a:ln>
                            <a:noFill/>
                          </a:ln>
                          <a:solidFill>
                            <a:srgbClr val="000000"/>
                          </a:solidFill>
                          <a:effectLst/>
                          <a:uFill>
                            <a:solidFill>
                              <a:srgbClr val="000000"/>
                            </a:solidFill>
                          </a:uFill>
                          <a:latin typeface="Arial"/>
                          <a:ea typeface="Arial Unicode MS"/>
                          <a:cs typeface="Arial"/>
                        </a:rPr>
                        <a:t>Program Start Date</a:t>
                      </a:r>
                      <a:endParaRPr lang="en-US" sz="2400">
                        <a:ln>
                          <a:noFill/>
                        </a:ln>
                        <a:solidFill>
                          <a:srgbClr val="000000"/>
                        </a:solidFill>
                        <a:effectLst/>
                        <a:uFill>
                          <a:solidFill>
                            <a:srgbClr val="000000"/>
                          </a:solidFill>
                        </a:uFill>
                        <a:latin typeface="Arial"/>
                        <a:ea typeface="Arial" panose="020B0604020202020204" pitchFamily="34" charset="0"/>
                        <a:cs typeface="Arial"/>
                      </a:endParaRPr>
                    </a:p>
                  </a:txBody>
                  <a:tcPr marL="50800" marR="50800" marT="50800" marB="50800"/>
                </a:tc>
                <a:tc>
                  <a:txBody>
                    <a:bodyPr/>
                    <a:lstStyle/>
                    <a:p>
                      <a:pPr marL="0" marR="0">
                        <a:lnSpc>
                          <a:spcPct val="107000"/>
                        </a:lnSpc>
                        <a:spcBef>
                          <a:spcPts val="0"/>
                        </a:spcBef>
                        <a:spcAft>
                          <a:spcPts val="0"/>
                        </a:spcAft>
                      </a:pPr>
                      <a:r>
                        <a:rPr lang="en-US" sz="2400" dirty="0">
                          <a:ln>
                            <a:noFill/>
                          </a:ln>
                          <a:solidFill>
                            <a:srgbClr val="000000"/>
                          </a:solidFill>
                          <a:effectLst/>
                          <a:uFill>
                            <a:solidFill>
                              <a:srgbClr val="000000"/>
                            </a:solidFill>
                          </a:uFill>
                          <a:latin typeface="Arial" panose="020B0604020202020204" pitchFamily="34" charset="0"/>
                          <a:ea typeface="Arial" panose="020B0604020202020204" pitchFamily="34" charset="0"/>
                          <a:cs typeface="Arial" panose="020B0604020202020204" pitchFamily="34" charset="0"/>
                        </a:rPr>
                        <a:t>July 1, 2024</a:t>
                      </a:r>
                    </a:p>
                  </a:txBody>
                  <a:tcPr marL="50800" marR="50800" marT="50800" marB="50800"/>
                </a:tc>
                <a:extLst>
                  <a:ext uri="{0D108BD9-81ED-4DB2-BD59-A6C34878D82A}">
                    <a16:rowId xmlns:a16="http://schemas.microsoft.com/office/drawing/2014/main" val="3510264217"/>
                  </a:ext>
                </a:extLst>
              </a:tr>
            </a:tbl>
          </a:graphicData>
        </a:graphic>
      </p:graphicFrame>
      <p:sp>
        <p:nvSpPr>
          <p:cNvPr id="11" name="Content Placeholder 10">
            <a:extLst>
              <a:ext uri="{FF2B5EF4-FFF2-40B4-BE49-F238E27FC236}">
                <a16:creationId xmlns:a16="http://schemas.microsoft.com/office/drawing/2014/main" id="{B7B2797D-C078-4657-9049-F392CEED08F9}"/>
              </a:ext>
            </a:extLst>
          </p:cNvPr>
          <p:cNvSpPr>
            <a:spLocks noGrp="1"/>
          </p:cNvSpPr>
          <p:nvPr>
            <p:ph sz="half" idx="1"/>
          </p:nvPr>
        </p:nvSpPr>
        <p:spPr>
          <a:xfrm>
            <a:off x="1542111" y="5827304"/>
            <a:ext cx="9879870" cy="899752"/>
          </a:xfrm>
        </p:spPr>
        <p:txBody>
          <a:bodyPr/>
          <a:lstStyle/>
          <a:p>
            <a:pPr marL="0" indent="0">
              <a:buNone/>
            </a:pPr>
            <a:r>
              <a:rPr lang="en-US" sz="2400" dirty="0"/>
              <a:t>* Note: A Notice of Intent to Apply was not required. COEs can still submit an application if they did not submit a letter of intent. </a:t>
            </a:r>
          </a:p>
        </p:txBody>
      </p:sp>
      <p:sp>
        <p:nvSpPr>
          <p:cNvPr id="3" name="Slide Number Placeholder 3">
            <a:extLst>
              <a:ext uri="{FF2B5EF4-FFF2-40B4-BE49-F238E27FC236}">
                <a16:creationId xmlns:a16="http://schemas.microsoft.com/office/drawing/2014/main" id="{1B066214-EBF2-40F6-F26D-7DCADB0EC51F}"/>
              </a:ext>
            </a:extLst>
          </p:cNvPr>
          <p:cNvSpPr>
            <a:spLocks noGrp="1"/>
          </p:cNvSpPr>
          <p:nvPr>
            <p:ph type="sldNum" sz="quarter" idx="12"/>
          </p:nvPr>
        </p:nvSpPr>
        <p:spPr>
          <a:xfrm>
            <a:off x="8610600" y="6292979"/>
            <a:ext cx="2743200" cy="365125"/>
          </a:xfrm>
        </p:spPr>
        <p:txBody>
          <a:bodyPr/>
          <a:lstStyle/>
          <a:p>
            <a:fld id="{469BC29B-CD14-4172-9B93-F334EF7BA94E}" type="slidenum">
              <a:rPr lang="en-US" smtClean="0"/>
              <a:t>9</a:t>
            </a:fld>
            <a:endParaRPr lang="en-US"/>
          </a:p>
        </p:txBody>
      </p:sp>
    </p:spTree>
    <p:extLst>
      <p:ext uri="{BB962C8B-B14F-4D97-AF65-F5344CB8AC3E}">
        <p14:creationId xmlns:p14="http://schemas.microsoft.com/office/powerpoint/2010/main" val="1171997308"/>
      </p:ext>
    </p:extLst>
  </p:cSld>
  <p:clrMapOvr>
    <a:masterClrMapping/>
  </p:clrMapOvr>
</p:sld>
</file>

<file path=ppt/theme/theme1.xml><?xml version="1.0" encoding="utf-8"?>
<a:theme xmlns:a="http://schemas.openxmlformats.org/drawingml/2006/main" name="Office Theme">
  <a:themeElements>
    <a:clrScheme name="Custom 2">
      <a:dk1>
        <a:sysClr val="windowText" lastClr="000000"/>
      </a:dk1>
      <a:lt1>
        <a:sysClr val="window" lastClr="FFFFFF"/>
      </a:lt1>
      <a:dk2>
        <a:srgbClr val="739A28"/>
      </a:dk2>
      <a:lt2>
        <a:srgbClr val="E2DFCC"/>
      </a:lt2>
      <a:accent1>
        <a:srgbClr val="99CB38"/>
      </a:accent1>
      <a:accent2>
        <a:srgbClr val="63A537"/>
      </a:accent2>
      <a:accent3>
        <a:srgbClr val="37A76F"/>
      </a:accent3>
      <a:accent4>
        <a:srgbClr val="44C1A3"/>
      </a:accent4>
      <a:accent5>
        <a:srgbClr val="4EB3CF"/>
      </a:accent5>
      <a:accent6>
        <a:srgbClr val="51C3F9"/>
      </a:accent6>
      <a:hlink>
        <a:srgbClr val="0000FF"/>
      </a:hlink>
      <a:folHlink>
        <a:srgbClr val="7030A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2456</Words>
  <Application>Microsoft Office PowerPoint</Application>
  <PresentationFormat>Widescreen</PresentationFormat>
  <Paragraphs>225</Paragraphs>
  <Slides>37</Slides>
  <Notes>32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37</vt:i4>
      </vt:variant>
    </vt:vector>
  </HeadingPairs>
  <TitlesOfParts>
    <vt:vector size="44" baseType="lpstr">
      <vt:lpstr>Yu Gothic Light</vt:lpstr>
      <vt:lpstr>Arial</vt:lpstr>
      <vt:lpstr>Arial Unicode MS</vt:lpstr>
      <vt:lpstr>Calibri</vt:lpstr>
      <vt:lpstr>Century Gothic</vt:lpstr>
      <vt:lpstr>Wingdings</vt:lpstr>
      <vt:lpstr>Office Theme</vt:lpstr>
      <vt:lpstr>2024  California Regional Environmental Education Community Grant  Request for Applications</vt:lpstr>
      <vt:lpstr>Housekeeping</vt:lpstr>
      <vt:lpstr>Introductions</vt:lpstr>
      <vt:lpstr>Request for Applications Web Page</vt:lpstr>
      <vt:lpstr>Goals of the Grant Program (1)</vt:lpstr>
      <vt:lpstr>Goals of the Grant Program (2)</vt:lpstr>
      <vt:lpstr>Goals of the Grant Program (3)</vt:lpstr>
      <vt:lpstr>Goals of the Grant Program (4)</vt:lpstr>
      <vt:lpstr>Timeline (1)</vt:lpstr>
      <vt:lpstr>Timeline (2)</vt:lpstr>
      <vt:lpstr>Eligibility (1)</vt:lpstr>
      <vt:lpstr>Eligibility (2)</vt:lpstr>
      <vt:lpstr>Lead County Office of Education Responsibilities (1)</vt:lpstr>
      <vt:lpstr>Lead County Office of Education Responsibilities (2)</vt:lpstr>
      <vt:lpstr>Required Activities (1)</vt:lpstr>
      <vt:lpstr>Required Activities (2)</vt:lpstr>
      <vt:lpstr>Required Activities (3)</vt:lpstr>
      <vt:lpstr>Required Activities (4)</vt:lpstr>
      <vt:lpstr>Required Activities (5)</vt:lpstr>
      <vt:lpstr>Required Activities (6)</vt:lpstr>
      <vt:lpstr>Delivery of Services</vt:lpstr>
      <vt:lpstr>Application Procedures </vt:lpstr>
      <vt:lpstr>Application Components</vt:lpstr>
      <vt:lpstr>Project Description</vt:lpstr>
      <vt:lpstr>Project Staff Table</vt:lpstr>
      <vt:lpstr>Project Plan</vt:lpstr>
      <vt:lpstr>Budget Spreadsheet</vt:lpstr>
      <vt:lpstr>Budget Language in the  Request for Applications</vt:lpstr>
      <vt:lpstr>Application Submission</vt:lpstr>
      <vt:lpstr>Review Process</vt:lpstr>
      <vt:lpstr>Rubric (1)</vt:lpstr>
      <vt:lpstr>Rubric (2)</vt:lpstr>
      <vt:lpstr>Rubric (3)</vt:lpstr>
      <vt:lpstr>Rubric (4)</vt:lpstr>
      <vt:lpstr>Questions?</vt:lpstr>
      <vt:lpstr>After Today’s Webinar</vt:lpstr>
      <vt:lpstr>Professional Learning Support and Monitoring Office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CREEC Webinar 24: CREEC Grant (CA Dept of Education)</dc:title>
  <dc:subject>Technical Assistance Webinar presentation for the 2024-27 California Regional Environmental Education Community Grant Request for Applications, Webinar Slides from January 11, 2024.</dc:subject>
  <dc:creator/>
  <cp:lastModifiedBy/>
  <cp:revision>1</cp:revision>
  <dcterms:created xsi:type="dcterms:W3CDTF">2024-01-19T01:02:07Z</dcterms:created>
  <dcterms:modified xsi:type="dcterms:W3CDTF">2024-01-19T01:04:41Z</dcterms:modified>
</cp:coreProperties>
</file>