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71" r:id="rId1"/>
  </p:sldMasterIdLst>
  <p:notesMasterIdLst>
    <p:notesMasterId r:id="rId23"/>
  </p:notesMasterIdLst>
  <p:handoutMasterIdLst>
    <p:handoutMasterId r:id="rId24"/>
  </p:handoutMasterIdLst>
  <p:sldIdLst>
    <p:sldId id="258" r:id="rId2"/>
    <p:sldId id="271" r:id="rId3"/>
    <p:sldId id="272" r:id="rId4"/>
    <p:sldId id="274" r:id="rId5"/>
    <p:sldId id="273" r:id="rId6"/>
    <p:sldId id="277" r:id="rId7"/>
    <p:sldId id="278" r:id="rId8"/>
    <p:sldId id="310" r:id="rId9"/>
    <p:sldId id="286" r:id="rId10"/>
    <p:sldId id="287" r:id="rId11"/>
    <p:sldId id="311" r:id="rId12"/>
    <p:sldId id="294" r:id="rId13"/>
    <p:sldId id="295" r:id="rId14"/>
    <p:sldId id="296" r:id="rId15"/>
    <p:sldId id="297" r:id="rId16"/>
    <p:sldId id="298" r:id="rId17"/>
    <p:sldId id="300" r:id="rId18"/>
    <p:sldId id="302" r:id="rId19"/>
    <p:sldId id="305" r:id="rId20"/>
    <p:sldId id="308" r:id="rId21"/>
    <p:sldId id="309" r:id="rId22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O" initials="E" lastIdx="2" clrIdx="0">
    <p:extLst>
      <p:ext uri="{19B8F6BF-5375-455C-9EA6-DF929625EA0E}">
        <p15:presenceInfo xmlns:p15="http://schemas.microsoft.com/office/powerpoint/2012/main" userId="E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E70"/>
    <a:srgbClr val="FFFF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61395" autoAdjust="0"/>
  </p:normalViewPr>
  <p:slideViewPr>
    <p:cSldViewPr snapToGrid="0">
      <p:cViewPr>
        <p:scale>
          <a:sx n="60" d="100"/>
          <a:sy n="60" d="100"/>
        </p:scale>
        <p:origin x="79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5797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9266523C-5B6B-4917-ACBD-5B142FA87CB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5796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5796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286E483F-EE9B-47DE-BF88-0FBE1DB6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29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6A943-E7A8-4501-B3C0-A6D88030B48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60463"/>
            <a:ext cx="55689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8576"/>
            <a:ext cx="5588000" cy="3654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26"/>
            <a:ext cx="3027363" cy="4657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17926"/>
            <a:ext cx="3027363" cy="4657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E779C-9ADE-44A1-8072-EF7F172A3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7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E779C-9ADE-44A1-8072-EF7F172A35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7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27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44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64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59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09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3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5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37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14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E779C-9ADE-44A1-8072-EF7F172A35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75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653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56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E779C-9ADE-44A1-8072-EF7F172A35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5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31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E779C-9ADE-44A1-8072-EF7F172A35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86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84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07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B8990-41DF-454F-A325-72A5D5917B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F88B7-C84A-4A82-906B-BB5F13FE07FE}" type="datetime1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0" y="5710019"/>
            <a:ext cx="606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CALIFORNIA DEPARTMENT </a:t>
            </a:r>
            <a:r>
              <a:rPr lang="en-US" sz="1400" dirty="0">
                <a:solidFill>
                  <a:srgbClr val="1E5E70"/>
                </a:solidFill>
              </a:rPr>
              <a:t>OF EDUCATION</a:t>
            </a:r>
          </a:p>
          <a:p>
            <a:r>
              <a:rPr lang="en-US" sz="1400" dirty="0">
                <a:solidFill>
                  <a:srgbClr val="1E5E70"/>
                </a:solidFill>
              </a:rPr>
              <a:t>Tony Thurmond, State Superintendent</a:t>
            </a:r>
            <a:r>
              <a:rPr lang="en-US" sz="1400" baseline="0" dirty="0">
                <a:solidFill>
                  <a:srgbClr val="1E5E70"/>
                </a:solidFill>
              </a:rPr>
              <a:t> of Public </a:t>
            </a:r>
            <a:r>
              <a:rPr lang="en-US" sz="1400" baseline="0" dirty="0">
                <a:solidFill>
                  <a:schemeClr val="accent5">
                    <a:lumMod val="50000"/>
                  </a:schemeClr>
                </a:solidFill>
              </a:rPr>
              <a:t>Instruction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371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5CD0-598D-456C-9C88-C437FC381D55}" type="datetime1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8ADC-861C-4ACD-A18D-6DC79472BE4A}" type="datetime1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40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98DF-6476-4FFB-A5D5-B52F7B8C4ED1}" type="datetime1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9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2C09-4B62-46F0-AF1F-4AAEC8FC2D3B}" type="datetime1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71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3034-D115-4E91-8CD0-B0B619F24C4F}" type="datetime1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EC89-6FDA-444C-B2B5-1C646B210370}" type="datetime1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303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D48D3-9BB5-4C88-B65B-E76FC71F3E10}" type="datetime1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8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504B-D502-4BC2-849E-997B8C982C6D}" type="datetime1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212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ECC4-6A0F-4863-B09A-BB53DE33CB61}" type="datetime1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28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F3E1-2BC9-426A-83FB-808970C92002}" type="datetime1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 userDrawn="1"/>
        </p:nvSpPr>
        <p:spPr>
          <a:xfrm>
            <a:off x="10025967" y="1027906"/>
            <a:ext cx="2025570" cy="1775407"/>
          </a:xfrm>
          <a:prstGeom prst="roundRect">
            <a:avLst>
              <a:gd name="adj" fmla="val 9496"/>
            </a:avLst>
          </a:prstGeom>
          <a:solidFill>
            <a:schemeClr val="tx2">
              <a:alpha val="6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657224" y="219919"/>
            <a:ext cx="10944225" cy="6318993"/>
          </a:xfrm>
          <a:prstGeom prst="roundRect">
            <a:avLst>
              <a:gd name="adj" fmla="val 4944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4239" y="365125"/>
            <a:ext cx="94796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239" y="1825625"/>
            <a:ext cx="9479666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1AB6F-F776-4263-B264-C9BD72C58EEC}" type="datetime1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C29B-CD14-4172-9B93-F334EF7BA9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353800" y="576484"/>
            <a:ext cx="2025570" cy="723458"/>
          </a:xfrm>
          <a:prstGeom prst="roundRect">
            <a:avLst>
              <a:gd name="adj" fmla="val 10267"/>
            </a:avLst>
          </a:prstGeom>
          <a:solidFill>
            <a:schemeClr val="accent6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>
            <a:off x="10496066" y="-486156"/>
            <a:ext cx="1269358" cy="1192192"/>
          </a:xfrm>
          <a:prstGeom prst="roundRect">
            <a:avLst>
              <a:gd name="adj" fmla="val 7929"/>
            </a:avLst>
          </a:prstGeom>
          <a:solidFill>
            <a:schemeClr val="accent1">
              <a:lumMod val="60000"/>
              <a:lumOff val="40000"/>
              <a:alpha val="6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Official Seal of the California Department of Educaito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4" y="5389202"/>
            <a:ext cx="1294916" cy="129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2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9933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entury Gothic" panose="020B0502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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ca.gov/fg/fo/r12/csewig21rfa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ci/pl/qpls.asp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ca.gov/sp/sw/t1/csss.asp" TargetMode="External"/><Relationship Id="rId5" Type="http://schemas.openxmlformats.org/officeDocument/2006/relationships/hyperlink" Target="https://www.cde.ca.gov/ci/pl/cssip.asp" TargetMode="External"/><Relationship Id="rId4" Type="http://schemas.openxmlformats.org/officeDocument/2006/relationships/hyperlink" Target="https://www.cde.ca.gov/be/st/ss/computerscicontentstds.as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LSMO@cde.ca.gov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834" y="477078"/>
            <a:ext cx="10396329" cy="3132276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2021 Educator Workforce Investment Grant Program: Computer Science Professional Learning Grant Request for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4297777"/>
            <a:ext cx="9144000" cy="791058"/>
          </a:xfrm>
        </p:spPr>
        <p:txBody>
          <a:bodyPr/>
          <a:lstStyle/>
          <a:p>
            <a:r>
              <a:rPr lang="en-US" dirty="0"/>
              <a:t>Application Webinar Presented by the Educator Excellence and Equity Division on November 4, 2021</a:t>
            </a:r>
          </a:p>
        </p:txBody>
      </p:sp>
    </p:spTree>
    <p:extLst>
      <p:ext uri="{BB962C8B-B14F-4D97-AF65-F5344CB8AC3E}">
        <p14:creationId xmlns:p14="http://schemas.microsoft.com/office/powerpoint/2010/main" val="330244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2400"/>
    </mc:Choice>
    <mc:Fallback xmlns="">
      <p:transition spd="slow" advClick="0" advTm="22400"/>
    </mc:Fallback>
  </mc:AlternateContent>
  <p:extLst>
    <p:ext uri="{E180D4A7-C9FB-4DFB-919C-405C955672EB}">
      <p14:showEvtLst xmlns:p14="http://schemas.microsoft.com/office/powerpoint/2010/main">
        <p14:playEvt time="476" objId="4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105672"/>
            <a:ext cx="9479666" cy="1325563"/>
          </a:xfrm>
        </p:spPr>
        <p:txBody>
          <a:bodyPr/>
          <a:lstStyle/>
          <a:p>
            <a:r>
              <a:rPr lang="en-US" dirty="0"/>
              <a:t>Submission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661" y="1431235"/>
            <a:ext cx="9638313" cy="49695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Complete application electronically through the 2021 EWIG: CS Online Application, which is available on the RFA web page at </a:t>
            </a:r>
            <a:r>
              <a:rPr lang="en-US" sz="2400" dirty="0">
                <a:hlinkClick r:id="rId3" tooltip="2021 EWIG CS web page"/>
              </a:rPr>
              <a:t>www.cde.ca.gov/fg/fo/r12/csewig21rfa.asp</a:t>
            </a:r>
            <a:r>
              <a:rPr lang="en-US" sz="2400" dirty="0"/>
              <a:t>.</a:t>
            </a:r>
            <a:endParaRPr lang="en-US" sz="2400" u="sng" dirty="0"/>
          </a:p>
          <a:p>
            <a:pPr lvl="1"/>
            <a:r>
              <a:rPr lang="en-US" sz="2200" dirty="0"/>
              <a:t>Online Application Instructions are included in Appendix B</a:t>
            </a:r>
          </a:p>
          <a:p>
            <a:r>
              <a:rPr lang="en-US" sz="2400" dirty="0"/>
              <a:t>Respond to all prompts in each section of the narrative description. </a:t>
            </a:r>
          </a:p>
          <a:p>
            <a:r>
              <a:rPr lang="en-US" sz="2400" dirty="0"/>
              <a:t>Separately attach supporting evidence as one file, including the EWIG CS Proposed Budget, Letters of Commitment, Scope of Work, and Organizational Chart.</a:t>
            </a:r>
          </a:p>
          <a:p>
            <a:r>
              <a:rPr lang="en-US" sz="2400" dirty="0"/>
              <a:t>Provide the appropriate digital signature.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Submit the application by Friday, December 17, 2021, before 4 p.m.</a:t>
            </a:r>
          </a:p>
          <a:p>
            <a:pPr marL="0" indent="0">
              <a:buNone/>
            </a:pPr>
            <a:r>
              <a:rPr lang="en-US" sz="2400" dirty="0"/>
              <a:t>Refer to the scoring rubric (Appendix A) to understand how responses will be evaluated by the reading panel.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308"/>
    </mc:Choice>
    <mc:Fallback xmlns="">
      <p:transition spd="slow" advTm="12130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105672"/>
            <a:ext cx="9479666" cy="1325563"/>
          </a:xfrm>
        </p:spPr>
        <p:txBody>
          <a:bodyPr/>
          <a:lstStyle/>
          <a:p>
            <a:r>
              <a:rPr lang="en-US" dirty="0"/>
              <a:t>Saving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661" y="1431235"/>
            <a:ext cx="9638313" cy="49695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Select the </a:t>
            </a:r>
            <a:r>
              <a:rPr lang="en-US" sz="2400" b="1" dirty="0"/>
              <a:t>Save Responses</a:t>
            </a:r>
            <a:r>
              <a:rPr lang="en-US" sz="2400" dirty="0"/>
              <a:t> button on the first page of the online application if you do not intend to complete the application in one session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Ensure the email address you provide is accurate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Copy the </a:t>
            </a:r>
            <a:r>
              <a:rPr lang="en-US" sz="2400" b="1" dirty="0"/>
              <a:t>unique </a:t>
            </a:r>
            <a:r>
              <a:rPr lang="en-US" sz="2400" dirty="0"/>
              <a:t>URL (web address) for entrance back into the application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9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42"/>
    </mc:Choice>
    <mc:Fallback xmlns="">
      <p:transition spd="slow" advTm="3864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the Application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555996"/>
            <a:ext cx="9479666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Two parts must be addressed </a:t>
            </a:r>
          </a:p>
          <a:p>
            <a:pPr>
              <a:spcAft>
                <a:spcPts val="1200"/>
              </a:spcAft>
            </a:pPr>
            <a:r>
              <a:rPr lang="en-US" dirty="0"/>
              <a:t>Part 1 has six sections, which may also include multiple items to be addressed</a:t>
            </a:r>
          </a:p>
          <a:p>
            <a:pPr>
              <a:spcAft>
                <a:spcPts val="1200"/>
              </a:spcAft>
            </a:pPr>
            <a:r>
              <a:rPr lang="en-US" dirty="0"/>
              <a:t>Part 2 pertains to proposed metrics</a:t>
            </a:r>
          </a:p>
          <a:p>
            <a:pPr>
              <a:spcAft>
                <a:spcPts val="1200"/>
              </a:spcAft>
            </a:pPr>
            <a:r>
              <a:rPr lang="en-US" dirty="0"/>
              <a:t>Responses must be conceptually clear and technically feasible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8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490"/>
    </mc:Choice>
    <mc:Fallback xmlns="">
      <p:transition spd="slow" advTm="8449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Narrative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Articulate a theory of action for implementation and meeting the vision and mission included in the Computer Science Strategic Implementation Plan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Stay within specified character limits as noted for each item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9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00"/>
    </mc:Choice>
    <mc:Fallback xmlns="">
      <p:transition spd="slow" advTm="439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the Application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920749"/>
            <a:ext cx="9479666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Covers the entire grant period (March 3, 2022 through March 29, 2024)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Available on the 2021 EWIG: CS RFA web page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Includes six tabs for completion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Will be reviewed and scored.</a:t>
            </a:r>
            <a:endParaRPr lang="en-US" sz="2400" b="1" dirty="0"/>
          </a:p>
          <a:p>
            <a:pPr>
              <a:spcAft>
                <a:spcPts val="1200"/>
              </a:spcAft>
            </a:pPr>
            <a:r>
              <a:rPr lang="en-US" sz="2400" dirty="0"/>
              <a:t>Submit as an Excel file through the online application when zipped</a:t>
            </a:r>
            <a:r>
              <a:rPr lang="en-US" sz="2400" dirty="0">
                <a:highlight>
                  <a:srgbClr val="FFFF00"/>
                </a:highlight>
              </a:rPr>
              <a:t>.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6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530"/>
    </mc:Choice>
    <mc:Fallback xmlns="">
      <p:transition spd="slow" advTm="6553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Budget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566831"/>
            <a:ext cx="9479666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Proposed Budget Detail must include a detailed budget description for each line item within the grant period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Provide sufficient detail and a breakdown/calculation that justifies each line item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Group line items by the Object Code services 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Provide lines for Object Code totals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Proposed Budget Summary must provide totals for each Object Code and should must align with the Proposed Budget Details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Indirect administrative cost rate must be limited to a maximum eight percent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9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81"/>
    </mc:Choice>
    <mc:Fallback xmlns="">
      <p:transition spd="slow" advTm="6728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-92079"/>
            <a:ext cx="9479666" cy="1493237"/>
          </a:xfrm>
        </p:spPr>
        <p:txBody>
          <a:bodyPr/>
          <a:lstStyle/>
          <a:p>
            <a:r>
              <a:rPr lang="en-US" dirty="0"/>
              <a:t>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368420"/>
            <a:ext cx="9479666" cy="490175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Only fully completed applications will be considered eligible for consideration and advanced to the Reader Conference.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A panel of readers selected for their expertise will read, review, and score each eligible application using a scoring rubric (see Appendix A).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Readers will be instructed to read each proposal in its entirety to get an overall impression of the project and whether it makes sense overall. 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Interviews with potential grantees may be conducted.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The selected applicant is subject to approval by the Executive Director of the State Board of Education.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6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37"/>
    </mc:Choice>
    <mc:Fallback xmlns="">
      <p:transition spd="slow" advTm="56037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Maximum Point Values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687676A-5803-4D2C-8B39-2A6E40FD84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1172"/>
              </p:ext>
            </p:extLst>
          </p:nvPr>
        </p:nvGraphicFramePr>
        <p:xfrm>
          <a:off x="1710268" y="1828800"/>
          <a:ext cx="875781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932">
                  <a:extLst>
                    <a:ext uri="{9D8B030D-6E8A-4147-A177-3AD203B41FA5}">
                      <a16:colId xmlns:a16="http://schemas.microsoft.com/office/drawing/2014/main" val="1083547143"/>
                    </a:ext>
                  </a:extLst>
                </a:gridCol>
                <a:gridCol w="5604933">
                  <a:extLst>
                    <a:ext uri="{9D8B030D-6E8A-4147-A177-3AD203B41FA5}">
                      <a16:colId xmlns:a16="http://schemas.microsoft.com/office/drawing/2014/main" val="2618756061"/>
                    </a:ext>
                  </a:extLst>
                </a:gridCol>
                <a:gridCol w="1865952">
                  <a:extLst>
                    <a:ext uri="{9D8B030D-6E8A-4147-A177-3AD203B41FA5}">
                      <a16:colId xmlns:a16="http://schemas.microsoft.com/office/drawing/2014/main" val="2481541954"/>
                    </a:ext>
                  </a:extLst>
                </a:gridCol>
              </a:tblGrid>
              <a:tr h="3704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Part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Section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Point Value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38801"/>
                  </a:ext>
                </a:extLst>
              </a:tr>
              <a:tr h="37048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Part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Vision and 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16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292242"/>
                  </a:ext>
                </a:extLst>
              </a:tr>
              <a:tr h="370488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Part 1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Quality Professional Learning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20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818749"/>
                  </a:ext>
                </a:extLst>
              </a:tr>
              <a:tr h="370488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Part 1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Computer Science Capacity Builder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24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319944"/>
                  </a:ext>
                </a:extLst>
              </a:tr>
              <a:tr h="370488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Part 1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Computer Science Resource Connector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16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8874589"/>
                  </a:ext>
                </a:extLst>
              </a:tr>
              <a:tr h="370488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Part 1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Computer Science Facilitator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20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925840"/>
                  </a:ext>
                </a:extLst>
              </a:tr>
              <a:tr h="370488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Part 1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Project Participants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8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103323"/>
                  </a:ext>
                </a:extLst>
              </a:tr>
              <a:tr h="37048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Part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Proposed Metrics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16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8378237"/>
                  </a:ext>
                </a:extLst>
              </a:tr>
              <a:tr h="37048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Budget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Budget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+mj-lt"/>
                        </a:rPr>
                        <a:t>8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108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9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538"/>
    </mc:Choice>
    <mc:Fallback xmlns="">
      <p:transition spd="slow" advTm="6753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298969"/>
            <a:ext cx="9479666" cy="1325563"/>
          </a:xfrm>
        </p:spPr>
        <p:txBody>
          <a:bodyPr/>
          <a:lstStyle/>
          <a:p>
            <a:r>
              <a:rPr lang="en-US" dirty="0"/>
              <a:t>EWIG: CS Application Timeline</a:t>
            </a:r>
          </a:p>
        </p:txBody>
      </p:sp>
      <p:graphicFrame>
        <p:nvGraphicFramePr>
          <p:cNvPr id="5" name="Content Placeholder 4" descr="This table lists the grant application activities and their due dates.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799222"/>
              </p:ext>
            </p:extLst>
          </p:nvPr>
        </p:nvGraphicFramePr>
        <p:xfrm>
          <a:off x="1354239" y="2097582"/>
          <a:ext cx="9687387" cy="29165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39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2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Activity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62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Applications Due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December 17, 2021,</a:t>
                      </a:r>
                      <a:r>
                        <a:rPr lang="en-US" sz="25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before 4</a:t>
                      </a:r>
                      <a:r>
                        <a:rPr lang="en-US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p.m. PST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88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Intent</a:t>
                      </a:r>
                      <a:r>
                        <a:rPr lang="en-US" sz="250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 Award posted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10, 2022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88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Last day for Appeals to be received by the CDE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 17, 2022, before 4 p.m. PST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75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Awards</a:t>
                      </a:r>
                      <a:r>
                        <a:rPr lang="en-US" sz="25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posted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2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March 3, 2022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4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278"/>
    </mc:Choice>
    <mc:Fallback xmlns="">
      <p:transition spd="slow" advTm="4727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46037"/>
            <a:ext cx="9479666" cy="1325563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371600"/>
            <a:ext cx="9479666" cy="48053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Applicants should be familiar with the following resources that contain further information pertinent to the EWIG: CS: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Quality Professional Learning Standards </a:t>
            </a:r>
            <a:r>
              <a:rPr lang="en-US" sz="2400" dirty="0"/>
              <a:t>available at </a:t>
            </a:r>
            <a:r>
              <a:rPr lang="en-US" sz="2400" u="sng" dirty="0">
                <a:hlinkClick r:id="rId3" tooltip="Quality Professional Learning Standards"/>
              </a:rPr>
              <a:t>https://www.cde.ca.gov/ci/pl/qpls.asp</a:t>
            </a:r>
            <a:r>
              <a:rPr lang="en-US" sz="24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California Computer Science Content Standards </a:t>
            </a:r>
            <a:r>
              <a:rPr lang="en-US" sz="2400" dirty="0"/>
              <a:t>available at </a:t>
            </a:r>
            <a:r>
              <a:rPr lang="en-US" sz="2400" u="sng" dirty="0">
                <a:hlinkClick r:id="rId4" tooltip="California Computer Science Content Standards"/>
              </a:rPr>
              <a:t>https://www.cde.ca.gov/be/st/ss/computerscicontentstds.asp</a:t>
            </a:r>
            <a:endParaRPr lang="en-US" sz="2400" u="sng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California Computer Science Strategic Implementation Plan </a:t>
            </a:r>
            <a:r>
              <a:rPr lang="en-US" sz="2400" dirty="0"/>
              <a:t>available at </a:t>
            </a:r>
            <a:r>
              <a:rPr lang="en-US" sz="2400" u="sng" dirty="0">
                <a:hlinkClick r:id="rId5" tooltip="Computer Science Strategic Implementation Plan"/>
              </a:rPr>
              <a:t>https://www.cde.ca.gov/ci/pl/cssip.asp</a:t>
            </a:r>
            <a:endParaRPr lang="en-US" sz="2400" u="sng" dirty="0"/>
          </a:p>
          <a:p>
            <a:r>
              <a:rPr lang="en-US" sz="2400" b="1" dirty="0"/>
              <a:t>California Statewide System of Support </a:t>
            </a:r>
            <a:r>
              <a:rPr lang="en-US" sz="2400" dirty="0"/>
              <a:t>available at </a:t>
            </a:r>
            <a:r>
              <a:rPr lang="en-US" sz="2400" u="sng" dirty="0">
                <a:hlinkClick r:id="rId6" tooltip="California Statewide System of Support"/>
              </a:rPr>
              <a:t>https://www.cde.ca.gov/sp/sw/t1/csss.asp</a:t>
            </a:r>
            <a:endParaRPr lang="en-US" sz="2400" u="sng" dirty="0"/>
          </a:p>
          <a:p>
            <a:endParaRPr lang="en-US" sz="2400" dirty="0"/>
          </a:p>
          <a:p>
            <a:pPr lvl="0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634"/>
    </mc:Choice>
    <mc:Fallback xmlns="">
      <p:transition spd="slow" advTm="206634"/>
    </mc:Fallback>
  </mc:AlternateContent>
  <p:extLst>
    <p:ext uri="{E180D4A7-C9FB-4DFB-919C-405C955672EB}">
      <p14:showEvtLst xmlns:p14="http://schemas.microsoft.com/office/powerpoint/2010/main">
        <p14:playEvt time="477" objId="6"/>
        <p14:stopEvt time="206634" objId="6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298174"/>
            <a:ext cx="9479666" cy="9353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4000" dirty="0"/>
              <a:t>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510747"/>
            <a:ext cx="9479666" cy="466621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Webinar participants have been placed on mute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Question/Answer session toward the end of the webinar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PowerPoint with the notes are available on the CDE Educator Workforce Investment Grant (EWIG) Program: Computer Science (CS) web page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21"/>
    </mc:Choice>
    <mc:Fallback xmlns="">
      <p:transition spd="slow" advTm="3552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363" y="2464904"/>
            <a:ext cx="10515600" cy="112353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8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583"/>
    </mc:Choice>
    <mc:Fallback xmlns="">
      <p:transition spd="slow" advTm="288583"/>
    </mc:Fallback>
  </mc:AlternateContent>
  <p:extLst>
    <p:ext uri="{E180D4A7-C9FB-4DFB-919C-405C955672EB}">
      <p14:showEvtLst xmlns:p14="http://schemas.microsoft.com/office/powerpoint/2010/main">
        <p14:playEvt time="110" objId="3"/>
      </p14:showEvtLst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365125"/>
            <a:ext cx="9479666" cy="1900997"/>
          </a:xfrm>
        </p:spPr>
        <p:txBody>
          <a:bodyPr>
            <a:normAutofit/>
          </a:bodyPr>
          <a:lstStyle/>
          <a:p>
            <a:r>
              <a:rPr lang="en-US" dirty="0"/>
              <a:t>Educator Excellence and Equity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0104" y="2266122"/>
            <a:ext cx="9101600" cy="393071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b="1" dirty="0"/>
              <a:t>For additional information, contact: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Program Questions: 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dirty="0"/>
              <a:t>Emily Oliva, Ed.D.; Education Programs Consultant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Downloading Questions: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2400" dirty="0"/>
              <a:t>Alyssa Khan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Email: </a:t>
            </a:r>
            <a:r>
              <a:rPr lang="en-US" u="sng" dirty="0">
                <a:hlinkClick r:id="rId3"/>
              </a:rPr>
              <a:t>PLSMO@cde.ca.gov</a:t>
            </a:r>
            <a:r>
              <a:rPr lang="en-US" u="sng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3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730"/>
    </mc:Choice>
    <mc:Fallback xmlns="">
      <p:transition spd="slow" advTm="10873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Educator Workforce Investment Grant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888434"/>
            <a:ext cx="9479666" cy="4153591"/>
          </a:xfrm>
        </p:spPr>
        <p:txBody>
          <a:bodyPr/>
          <a:lstStyle/>
          <a:p>
            <a:r>
              <a:rPr lang="en-US" dirty="0"/>
              <a:t>The Budget Act of 2021, Item 6100-195-0001, provides $5 million on a one-time basis to establish the Educator Workforce Investment Grant (EWIG): CS. This EWIG: CS Professional Learning Grant will fund one successful applicant $5 million from March 3, 2022, through March 29, 2024.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2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344"/>
    </mc:Choice>
    <mc:Fallback xmlns="">
      <p:transition spd="slow" advTm="4134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Educator Workforce Investment Grant Program: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145" y="1928191"/>
            <a:ext cx="9479666" cy="42937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Develop and provide professional learning to teachers and paraprofessionals in public schools serving kindergarten and grades one to twelve, inclusive.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Provide high-quality instruction and computer science (CS) learning experiences that support system-wide implementation of the </a:t>
            </a:r>
            <a:r>
              <a:rPr lang="en-US" sz="2600" i="1" dirty="0"/>
              <a:t>California Computer Science Content Standards</a:t>
            </a:r>
            <a:r>
              <a:rPr lang="en-US" sz="2600" dirty="0"/>
              <a:t> (</a:t>
            </a:r>
            <a:r>
              <a:rPr lang="en-US" sz="2600" i="1" dirty="0"/>
              <a:t>CA CS Content Standards) </a:t>
            </a:r>
            <a:r>
              <a:rPr lang="en-US" sz="2600" dirty="0"/>
              <a:t>developed pursuant to California </a:t>
            </a:r>
            <a:r>
              <a:rPr lang="en-US" sz="2600" i="1" dirty="0"/>
              <a:t>Education Code </a:t>
            </a:r>
            <a:r>
              <a:rPr lang="en-US" sz="2600" dirty="0"/>
              <a:t>(</a:t>
            </a:r>
            <a:r>
              <a:rPr lang="en-US" sz="2600" i="1" dirty="0"/>
              <a:t>EC</a:t>
            </a:r>
            <a:r>
              <a:rPr lang="en-US" sz="2600" dirty="0"/>
              <a:t>) Section 60605.4.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83"/>
    </mc:Choice>
    <mc:Fallback xmlns="">
      <p:transition spd="slow" advTm="3428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365125"/>
            <a:ext cx="9479666" cy="1622701"/>
          </a:xfrm>
        </p:spPr>
        <p:txBody>
          <a:bodyPr>
            <a:normAutofit fontScale="90000"/>
          </a:bodyPr>
          <a:lstStyle/>
          <a:p>
            <a:r>
              <a:rPr lang="en-US" dirty="0"/>
              <a:t>EWIG: CS, the Statewide System of Support, and Quality Professional Learning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2226364"/>
            <a:ext cx="9479666" cy="40551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The selected grantee will become an important member of the Statewide System of Support, providing targeted support focused on strategies for providing high-quality CS instruction and CS learning experiences aligned to the </a:t>
            </a:r>
            <a:r>
              <a:rPr lang="en-US" sz="2600" i="1" dirty="0"/>
              <a:t>CA CS Content Standards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The QPLS serve as a foundation for the content, processes, and conditions essential to all educator professional learning over time, which leads to improved educators knowledge, skills, and dispositions.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5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533"/>
    </mc:Choice>
    <mc:Fallback xmlns="">
      <p:transition spd="slow" advTm="11053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EWIG: CS Grant Funding and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One successful applicant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Total grant budget of $5 million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4800"/>
              </a:spcAft>
            </a:pPr>
            <a:r>
              <a:rPr lang="en-US" dirty="0"/>
              <a:t>Grant period is from March 3, 2022, through March 29, 2024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Deadline for Applications: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Friday, December 17, 2021, before 4:00 p.m.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4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09"/>
    </mc:Choice>
    <mc:Fallback xmlns="">
      <p:transition spd="slow" advTm="3810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EWIG: CS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Lead applicants must be an IHE or a NPO</a:t>
            </a:r>
          </a:p>
          <a:p>
            <a:r>
              <a:rPr lang="en-US" dirty="0"/>
              <a:t>Positive consideration will be given to applicants that propose to partner with a county office of education (COE) or a consortium of COEs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50"/>
    </mc:Choice>
    <mc:Fallback xmlns="">
      <p:transition spd="slow" advTm="3175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239" y="86832"/>
            <a:ext cx="9479666" cy="1325563"/>
          </a:xfrm>
        </p:spPr>
        <p:txBody>
          <a:bodyPr/>
          <a:lstStyle/>
          <a:p>
            <a:r>
              <a:rPr lang="en-US" dirty="0"/>
              <a:t>EWIG: CS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239" y="1391478"/>
            <a:ext cx="9479666" cy="47854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Build the capacity of educators through professional learning opportunities for teachers, paraprofessionals, school leaders, and counselors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Professional learning opportunities must conform to the best evidence regarding effective learning for educators. This includes, but is not limited to, the QPLS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8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586"/>
    </mc:Choice>
    <mc:Fallback xmlns="">
      <p:transition spd="slow" advTm="9558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66737" y="1173025"/>
            <a:ext cx="9087402" cy="2852737"/>
          </a:xfrm>
        </p:spPr>
        <p:txBody>
          <a:bodyPr/>
          <a:lstStyle/>
          <a:p>
            <a:r>
              <a:rPr lang="en-US" dirty="0"/>
              <a:t>Requirements of the EWIG: CS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29B-CD14-4172-9B93-F334EF7BA9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72"/>
    </mc:Choice>
    <mc:Fallback xmlns="">
      <p:transition spd="slow" advTm="9372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739A28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0070C0"/>
      </a:hlink>
      <a:folHlink>
        <a:srgbClr val="0070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1240</Words>
  <Application>Microsoft Office PowerPoint</Application>
  <PresentationFormat>Widescreen</PresentationFormat>
  <Paragraphs>160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</vt:lpstr>
      <vt:lpstr>Office Theme</vt:lpstr>
      <vt:lpstr>2021 Educator Workforce Investment Grant Program: Computer Science Professional Learning Grant Request for Applications</vt:lpstr>
      <vt:lpstr>Housekeeping</vt:lpstr>
      <vt:lpstr>Educator Workforce Investment Grant Program</vt:lpstr>
      <vt:lpstr>Educator Workforce Investment Grant Program: Computer Science</vt:lpstr>
      <vt:lpstr>EWIG: CS, the Statewide System of Support, and Quality Professional Learning Standards</vt:lpstr>
      <vt:lpstr>EWIG: CS Grant Funding and Duration</vt:lpstr>
      <vt:lpstr>EWIG: CS Eligibility</vt:lpstr>
      <vt:lpstr>EWIG: CS Goals</vt:lpstr>
      <vt:lpstr>Requirements of the EWIG: CS Application</vt:lpstr>
      <vt:lpstr>Submission Requirements</vt:lpstr>
      <vt:lpstr>Saving Responses</vt:lpstr>
      <vt:lpstr>Completing the Application Narrative</vt:lpstr>
      <vt:lpstr>Application Narrative (continued)</vt:lpstr>
      <vt:lpstr>Completing the Application Budget</vt:lpstr>
      <vt:lpstr>Application Budget (continued)</vt:lpstr>
      <vt:lpstr>Review Process</vt:lpstr>
      <vt:lpstr>Application Maximum Point Values</vt:lpstr>
      <vt:lpstr>EWIG: CS Application Timeline</vt:lpstr>
      <vt:lpstr>Resources</vt:lpstr>
      <vt:lpstr>Questions?</vt:lpstr>
      <vt:lpstr>Educator Excellence and Equity Division</vt:lpstr>
    </vt:vector>
  </TitlesOfParts>
  <Company>California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RFA-21: EWIG CS Webinar Slides (CA Dept of Education)</dc:title>
  <dc:subject>Application webinar for the Educator Workforce Investment Grant: Computer Science (EWIG CS) 2021.</dc:subject>
  <dc:creator/>
  <cp:lastModifiedBy>John Cooper</cp:lastModifiedBy>
  <cp:revision>2</cp:revision>
  <dcterms:created xsi:type="dcterms:W3CDTF">2024-07-17T15:19:11Z</dcterms:created>
  <dcterms:modified xsi:type="dcterms:W3CDTF">2024-07-17T15:19:57Z</dcterms:modified>
</cp:coreProperties>
</file>