
<file path=[Content_Types].xml><?xml version="1.0" encoding="utf-8"?>
<Types xmlns="http://schemas.openxmlformats.org/package/2006/content-types">
  <Default Extension="gif" ContentType="image/gi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571" r:id="rId1"/>
  </p:sldMasterIdLst>
  <p:notesMasterIdLst>
    <p:notesMasterId r:id="rId23"/>
  </p:notesMasterIdLst>
  <p:handoutMasterIdLst>
    <p:handoutMasterId r:id="rId24"/>
  </p:handoutMasterIdLst>
  <p:sldIdLst>
    <p:sldId id="258" r:id="rId2"/>
    <p:sldId id="271" r:id="rId3"/>
    <p:sldId id="272" r:id="rId4"/>
    <p:sldId id="274" r:id="rId5"/>
    <p:sldId id="273" r:id="rId6"/>
    <p:sldId id="277" r:id="rId7"/>
    <p:sldId id="278" r:id="rId8"/>
    <p:sldId id="310" r:id="rId9"/>
    <p:sldId id="286" r:id="rId10"/>
    <p:sldId id="287" r:id="rId11"/>
    <p:sldId id="311" r:id="rId12"/>
    <p:sldId id="294" r:id="rId13"/>
    <p:sldId id="295" r:id="rId14"/>
    <p:sldId id="296" r:id="rId15"/>
    <p:sldId id="297" r:id="rId16"/>
    <p:sldId id="298" r:id="rId17"/>
    <p:sldId id="300" r:id="rId18"/>
    <p:sldId id="302" r:id="rId19"/>
    <p:sldId id="305" r:id="rId20"/>
    <p:sldId id="308" r:id="rId21"/>
    <p:sldId id="309" r:id="rId22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O" initials="E" lastIdx="2" clrIdx="0">
    <p:extLst>
      <p:ext uri="{19B8F6BF-5375-455C-9EA6-DF929625EA0E}">
        <p15:presenceInfo xmlns:p15="http://schemas.microsoft.com/office/powerpoint/2012/main" userId="E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5E70"/>
    <a:srgbClr val="FFFFFF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61395" autoAdjust="0"/>
  </p:normalViewPr>
  <p:slideViewPr>
    <p:cSldViewPr snapToGrid="0">
      <p:cViewPr>
        <p:scale>
          <a:sx n="60" d="100"/>
          <a:sy n="60" d="100"/>
        </p:scale>
        <p:origin x="79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5797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5797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r">
              <a:defRPr sz="1200"/>
            </a:lvl1pPr>
          </a:lstStyle>
          <a:p>
            <a:fld id="{9266523C-5B6B-4917-ACBD-5B142FA87CB1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17904"/>
            <a:ext cx="3026833" cy="465796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1" y="8817904"/>
            <a:ext cx="3026833" cy="465796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r">
              <a:defRPr sz="1200"/>
            </a:lvl1pPr>
          </a:lstStyle>
          <a:p>
            <a:fld id="{286E483F-EE9B-47DE-BF88-0FBE1DB68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129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7363" cy="46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1" y="0"/>
            <a:ext cx="3027363" cy="46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86A943-E7A8-4501-B3C0-A6D88030B48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8025" y="1160463"/>
            <a:ext cx="5568950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8576"/>
            <a:ext cx="5588000" cy="3654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17926"/>
            <a:ext cx="3027363" cy="4657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1" y="8817926"/>
            <a:ext cx="3027363" cy="4657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9E779C-9ADE-44A1-8072-EF7F172A3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179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E779C-9ADE-44A1-8072-EF7F172A359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176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B8990-41DF-454F-A325-72A5D5917BE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2273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B8990-41DF-454F-A325-72A5D5917BE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0447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B8990-41DF-454F-A325-72A5D5917BE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1646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B8990-41DF-454F-A325-72A5D5917BE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6599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B8990-41DF-454F-A325-72A5D5917BE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1096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B8990-41DF-454F-A325-72A5D5917BE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9437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B8990-41DF-454F-A325-72A5D5917BE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6454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B8990-41DF-454F-A325-72A5D5917BE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9379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B8990-41DF-454F-A325-72A5D5917BE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1814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B8990-41DF-454F-A325-72A5D5917BE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79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E779C-9ADE-44A1-8072-EF7F172A359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3753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B8990-41DF-454F-A325-72A5D5917BE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2653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B8990-41DF-454F-A325-72A5D5917BE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356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E779C-9ADE-44A1-8072-EF7F172A359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65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B8990-41DF-454F-A325-72A5D5917BE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31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E779C-9ADE-44A1-8072-EF7F172A359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3863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B8990-41DF-454F-A325-72A5D5917BE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3849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B8990-41DF-454F-A325-72A5D5917BE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876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B8990-41DF-454F-A325-72A5D5917BE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0072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B8990-41DF-454F-A325-72A5D5917BE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879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F88B7-C84A-4A82-906B-BB5F13FE07FE}" type="datetime1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524000" y="5710019"/>
            <a:ext cx="60651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CALIFORNIA DEPARTMENT </a:t>
            </a:r>
            <a:r>
              <a:rPr lang="en-US" sz="1400" dirty="0">
                <a:solidFill>
                  <a:srgbClr val="1E5E70"/>
                </a:solidFill>
              </a:rPr>
              <a:t>OF EDUCATION</a:t>
            </a:r>
          </a:p>
          <a:p>
            <a:r>
              <a:rPr lang="en-US" sz="1400" dirty="0">
                <a:solidFill>
                  <a:srgbClr val="1E5E70"/>
                </a:solidFill>
              </a:rPr>
              <a:t>Tony Thurmond, State Superintendent</a:t>
            </a:r>
            <a:r>
              <a:rPr lang="en-US" sz="1400" baseline="0" dirty="0">
                <a:solidFill>
                  <a:srgbClr val="1E5E70"/>
                </a:solidFill>
              </a:rPr>
              <a:t> of Public </a:t>
            </a:r>
            <a:r>
              <a:rPr lang="en-US" sz="1400" baseline="0" dirty="0">
                <a:solidFill>
                  <a:schemeClr val="accent5">
                    <a:lumMod val="50000"/>
                  </a:schemeClr>
                </a:solidFill>
              </a:rPr>
              <a:t>Instruction</a:t>
            </a:r>
            <a:endParaRPr lang="en-US" sz="1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3371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5CD0-598D-456C-9C88-C437FC381D55}" type="datetime1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38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8ADC-861C-4ACD-A18D-6DC79472BE4A}" type="datetime1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6403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698DF-6476-4FFB-A5D5-B52F7B8C4ED1}" type="datetime1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494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F2C09-4B62-46F0-AF1F-4AAEC8FC2D3B}" type="datetime1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67104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53034-D115-4E91-8CD0-B0B619F24C4F}" type="datetime1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4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8EC89-6FDA-444C-B2B5-1C646B210370}" type="datetime1">
              <a:rPr lang="en-US" smtClean="0"/>
              <a:t>7/17/2024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7303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D48D3-9BB5-4C88-B65B-E76FC71F3E10}" type="datetime1">
              <a:rPr lang="en-US" smtClean="0"/>
              <a:t>7/17/2024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186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5504B-D502-4BC2-849E-997B8C982C6D}" type="datetime1">
              <a:rPr lang="en-US" smtClean="0"/>
              <a:t>7/17/2024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9212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ECC4-6A0F-4863-B09A-BB53DE33CB61}" type="datetime1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0280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DF3E1-2BC9-426A-83FB-808970C92002}" type="datetime1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498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 userDrawn="1"/>
        </p:nvSpPr>
        <p:spPr>
          <a:xfrm>
            <a:off x="10025967" y="1027906"/>
            <a:ext cx="2025570" cy="1775407"/>
          </a:xfrm>
          <a:prstGeom prst="roundRect">
            <a:avLst>
              <a:gd name="adj" fmla="val 9496"/>
            </a:avLst>
          </a:prstGeom>
          <a:solidFill>
            <a:schemeClr val="tx2">
              <a:alpha val="62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 userDrawn="1"/>
        </p:nvSpPr>
        <p:spPr>
          <a:xfrm>
            <a:off x="657224" y="219919"/>
            <a:ext cx="10944225" cy="6318993"/>
          </a:xfrm>
          <a:prstGeom prst="roundRect">
            <a:avLst>
              <a:gd name="adj" fmla="val 4944"/>
            </a:avLst>
          </a:pr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54239" y="365125"/>
            <a:ext cx="947966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54239" y="1825625"/>
            <a:ext cx="9479666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1AB6F-F776-4263-B264-C9BD72C58EEC}" type="datetime1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BC29B-CD14-4172-9B93-F334EF7BA94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ounded Rectangle 9"/>
          <p:cNvSpPr/>
          <p:nvPr userDrawn="1"/>
        </p:nvSpPr>
        <p:spPr>
          <a:xfrm>
            <a:off x="11353800" y="576484"/>
            <a:ext cx="2025570" cy="723458"/>
          </a:xfrm>
          <a:prstGeom prst="roundRect">
            <a:avLst>
              <a:gd name="adj" fmla="val 10267"/>
            </a:avLst>
          </a:prstGeom>
          <a:solidFill>
            <a:schemeClr val="accent6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 userDrawn="1"/>
        </p:nvSpPr>
        <p:spPr>
          <a:xfrm>
            <a:off x="10496066" y="-486156"/>
            <a:ext cx="1269358" cy="1192192"/>
          </a:xfrm>
          <a:prstGeom prst="roundRect">
            <a:avLst>
              <a:gd name="adj" fmla="val 7929"/>
            </a:avLst>
          </a:prstGeom>
          <a:solidFill>
            <a:schemeClr val="accent1">
              <a:lumMod val="60000"/>
              <a:lumOff val="40000"/>
              <a:alpha val="6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Official Seal of the California Department of Educaiton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54" y="5389202"/>
            <a:ext cx="1294916" cy="129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321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72" r:id="rId1"/>
    <p:sldLayoutId id="2147484573" r:id="rId2"/>
    <p:sldLayoutId id="2147484574" r:id="rId3"/>
    <p:sldLayoutId id="2147484575" r:id="rId4"/>
    <p:sldLayoutId id="2147484576" r:id="rId5"/>
    <p:sldLayoutId id="2147484577" r:id="rId6"/>
    <p:sldLayoutId id="2147484578" r:id="rId7"/>
    <p:sldLayoutId id="2147484579" r:id="rId8"/>
    <p:sldLayoutId id="2147484580" r:id="rId9"/>
    <p:sldLayoutId id="2147484581" r:id="rId10"/>
    <p:sldLayoutId id="2147484582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9933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entury Gothic" panose="020B0502020202020204" pitchFamily="34" charset="0"/>
        <a:buChar char="-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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e.ca.gov/fg/fo/r12/csewig21rfa.asp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e.ca.gov/ci/pl/qpls.asp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de.ca.gov/sp/sw/t1/csss.asp" TargetMode="External"/><Relationship Id="rId5" Type="http://schemas.openxmlformats.org/officeDocument/2006/relationships/hyperlink" Target="https://www.cde.ca.gov/ci/pl/cssip.asp" TargetMode="External"/><Relationship Id="rId4" Type="http://schemas.openxmlformats.org/officeDocument/2006/relationships/hyperlink" Target="https://www.cde.ca.gov/be/st/ss/computerscicontentstds.asp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PLSMO@cde.ca.gov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7834" y="477078"/>
            <a:ext cx="10396329" cy="3132276"/>
          </a:xfrm>
        </p:spPr>
        <p:txBody>
          <a:bodyPr>
            <a:normAutofit fontScale="90000"/>
          </a:bodyPr>
          <a:lstStyle/>
          <a:p>
            <a:r>
              <a:rPr lang="en-US" sz="5000" dirty="0"/>
              <a:t>2021 Educator Workforce Investment Grant Program: Computer Science Professional Learning Grant Request for Applications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8" y="4297777"/>
            <a:ext cx="9144000" cy="791058"/>
          </a:xfrm>
        </p:spPr>
        <p:txBody>
          <a:bodyPr/>
          <a:lstStyle/>
          <a:p>
            <a:r>
              <a:rPr lang="en-US" dirty="0"/>
              <a:t>Application Webinar Presented by the Educator Excellence and Equity Division on November 4, 2021</a:t>
            </a:r>
          </a:p>
        </p:txBody>
      </p:sp>
    </p:spTree>
    <p:extLst>
      <p:ext uri="{BB962C8B-B14F-4D97-AF65-F5344CB8AC3E}">
        <p14:creationId xmlns:p14="http://schemas.microsoft.com/office/powerpoint/2010/main" val="3302440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2400"/>
    </mc:Choice>
    <mc:Fallback xmlns="">
      <p:transition spd="slow" advClick="0" advTm="22400"/>
    </mc:Fallback>
  </mc:AlternateContent>
  <p:extLst>
    <p:ext uri="{E180D4A7-C9FB-4DFB-919C-405C955672EB}">
      <p14:showEvtLst xmlns:p14="http://schemas.microsoft.com/office/powerpoint/2010/main">
        <p14:playEvt time="476" objId="4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4239" y="105672"/>
            <a:ext cx="9479666" cy="1325563"/>
          </a:xfrm>
        </p:spPr>
        <p:txBody>
          <a:bodyPr/>
          <a:lstStyle/>
          <a:p>
            <a:r>
              <a:rPr lang="en-US" dirty="0"/>
              <a:t>Submission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2661" y="1431235"/>
            <a:ext cx="9638313" cy="496956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/>
              <a:t>Complete application electronically through the 2021 EWIG: CS Online Application, which is available on the RFA web page at </a:t>
            </a:r>
            <a:r>
              <a:rPr lang="en-US" sz="2400" dirty="0">
                <a:hlinkClick r:id="rId3" tooltip="2021 EWIG CS web page"/>
              </a:rPr>
              <a:t>www.cde.ca.gov/fg/fo/r12/csewig21rfa.asp</a:t>
            </a:r>
            <a:r>
              <a:rPr lang="en-US" sz="2400" dirty="0"/>
              <a:t>.</a:t>
            </a:r>
            <a:endParaRPr lang="en-US" sz="2400" u="sng" dirty="0"/>
          </a:p>
          <a:p>
            <a:pPr lvl="1"/>
            <a:r>
              <a:rPr lang="en-US" sz="2200" dirty="0"/>
              <a:t>Online Application Instructions are included in Appendix B</a:t>
            </a:r>
          </a:p>
          <a:p>
            <a:r>
              <a:rPr lang="en-US" sz="2400" dirty="0"/>
              <a:t>Respond to all prompts in each section of the narrative description. </a:t>
            </a:r>
          </a:p>
          <a:p>
            <a:r>
              <a:rPr lang="en-US" sz="2400" dirty="0"/>
              <a:t>Separately attach supporting evidence as one file, including the EWIG CS Proposed Budget, Letters of Commitment, Scope of Work, and Organizational Chart.</a:t>
            </a:r>
          </a:p>
          <a:p>
            <a:r>
              <a:rPr lang="en-US" sz="2400" dirty="0"/>
              <a:t>Provide the appropriate digital signature.</a:t>
            </a:r>
          </a:p>
          <a:p>
            <a:pPr>
              <a:spcAft>
                <a:spcPts val="1200"/>
              </a:spcAft>
            </a:pPr>
            <a:r>
              <a:rPr lang="en-US" sz="2400" dirty="0"/>
              <a:t>Submit the application by Friday, December 17, 2021, before 4 p.m.</a:t>
            </a:r>
          </a:p>
          <a:p>
            <a:pPr marL="0" indent="0">
              <a:buNone/>
            </a:pPr>
            <a:r>
              <a:rPr lang="en-US" sz="2400" dirty="0"/>
              <a:t>Refer to the scoring rubric (Appendix A) to understand how responses will be evaluated by the reading panel.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54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1308"/>
    </mc:Choice>
    <mc:Fallback xmlns="">
      <p:transition spd="slow" advTm="121308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4239" y="105672"/>
            <a:ext cx="9479666" cy="1325563"/>
          </a:xfrm>
        </p:spPr>
        <p:txBody>
          <a:bodyPr/>
          <a:lstStyle/>
          <a:p>
            <a:r>
              <a:rPr lang="en-US" dirty="0"/>
              <a:t>Saving Responses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2661" y="1431235"/>
            <a:ext cx="9638313" cy="496956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/>
              <a:t>Select the </a:t>
            </a:r>
            <a:r>
              <a:rPr lang="en-US" sz="2400" b="1" dirty="0"/>
              <a:t>Save Responses</a:t>
            </a:r>
            <a:r>
              <a:rPr lang="en-US" sz="2400" dirty="0"/>
              <a:t> button on the first page of the online application if you do not intend to complete the application in one session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/>
              <a:t>Ensure the email address you provide is accurate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/>
              <a:t>Copy the </a:t>
            </a:r>
            <a:r>
              <a:rPr lang="en-US" sz="2400" b="1" dirty="0"/>
              <a:t>unique </a:t>
            </a:r>
            <a:r>
              <a:rPr lang="en-US" sz="2400" dirty="0"/>
              <a:t>URL (web address) for entrance back into the application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295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642"/>
    </mc:Choice>
    <mc:Fallback xmlns="">
      <p:transition spd="slow" advTm="38642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Completing the Application Narrative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4239" y="1555996"/>
            <a:ext cx="9479666" cy="435133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/>
              <a:t>Two parts must be addressed </a:t>
            </a:r>
          </a:p>
          <a:p>
            <a:pPr>
              <a:spcAft>
                <a:spcPts val="1200"/>
              </a:spcAft>
            </a:pPr>
            <a:r>
              <a:rPr lang="en-US" dirty="0"/>
              <a:t>Part 1 has six sections, which may also include multiple items to be addressed</a:t>
            </a:r>
          </a:p>
          <a:p>
            <a:pPr>
              <a:spcAft>
                <a:spcPts val="1200"/>
              </a:spcAft>
            </a:pPr>
            <a:r>
              <a:rPr lang="en-US" dirty="0"/>
              <a:t>Part 2 pertains to proposed metrics</a:t>
            </a:r>
          </a:p>
          <a:p>
            <a:pPr>
              <a:spcAft>
                <a:spcPts val="1200"/>
              </a:spcAft>
            </a:pPr>
            <a:r>
              <a:rPr lang="en-US" dirty="0"/>
              <a:t>Responses must be conceptually clear and technically feasible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185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4490"/>
    </mc:Choice>
    <mc:Fallback xmlns="">
      <p:transition spd="slow" advTm="8449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Narrative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/>
              <a:t>Articulate a theory of action for implementation and meeting the vision and mission included in the Computer Science Strategic Implementation Plan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/>
              <a:t>Stay within specified character limits as noted for each item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1200"/>
              </a:spcAft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594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900"/>
    </mc:Choice>
    <mc:Fallback xmlns="">
      <p:transition spd="slow" advTm="439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Completing the Application Budget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4239" y="1920749"/>
            <a:ext cx="9479666" cy="435133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/>
              <a:t>Covers the entire grant period (March 3, 2022 through March 29, 2024)</a:t>
            </a:r>
          </a:p>
          <a:p>
            <a:pPr>
              <a:spcAft>
                <a:spcPts val="1200"/>
              </a:spcAft>
            </a:pPr>
            <a:r>
              <a:rPr lang="en-US" sz="2400" dirty="0"/>
              <a:t>Available on the 2021 EWIG: CS RFA web page</a:t>
            </a:r>
          </a:p>
          <a:p>
            <a:pPr>
              <a:spcAft>
                <a:spcPts val="1200"/>
              </a:spcAft>
            </a:pPr>
            <a:r>
              <a:rPr lang="en-US" sz="2400" dirty="0"/>
              <a:t>Includes six tabs for completion</a:t>
            </a:r>
          </a:p>
          <a:p>
            <a:pPr>
              <a:spcAft>
                <a:spcPts val="1200"/>
              </a:spcAft>
            </a:pPr>
            <a:r>
              <a:rPr lang="en-US" sz="2400" dirty="0"/>
              <a:t>Will be reviewed and scored.</a:t>
            </a:r>
            <a:endParaRPr lang="en-US" sz="2400" b="1" dirty="0"/>
          </a:p>
          <a:p>
            <a:pPr>
              <a:spcAft>
                <a:spcPts val="1200"/>
              </a:spcAft>
            </a:pPr>
            <a:r>
              <a:rPr lang="en-US" sz="2400" dirty="0"/>
              <a:t>Submit as an Excel file through the online application when zipped</a:t>
            </a:r>
            <a:r>
              <a:rPr lang="en-US" sz="2400" dirty="0">
                <a:highlight>
                  <a:srgbClr val="FFFF00"/>
                </a:highlight>
              </a:rPr>
              <a:t>.</a:t>
            </a:r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963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530"/>
    </mc:Choice>
    <mc:Fallback xmlns="">
      <p:transition spd="slow" advTm="6553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Budget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4239" y="1566831"/>
            <a:ext cx="9479666" cy="435133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/>
              <a:t>Proposed Budget Detail must include a detailed budget description for each line item within the grant period</a:t>
            </a:r>
          </a:p>
          <a:p>
            <a:pPr lvl="1">
              <a:spcAft>
                <a:spcPts val="1200"/>
              </a:spcAft>
            </a:pPr>
            <a:r>
              <a:rPr lang="en-US" sz="2000" dirty="0"/>
              <a:t>Provide sufficient detail and a breakdown/calculation that justifies each line item</a:t>
            </a:r>
          </a:p>
          <a:p>
            <a:pPr lvl="1">
              <a:spcAft>
                <a:spcPts val="1200"/>
              </a:spcAft>
            </a:pPr>
            <a:r>
              <a:rPr lang="en-US" sz="2000" dirty="0"/>
              <a:t>Group line items by the Object Code services </a:t>
            </a:r>
          </a:p>
          <a:p>
            <a:pPr lvl="1">
              <a:spcAft>
                <a:spcPts val="1200"/>
              </a:spcAft>
            </a:pPr>
            <a:r>
              <a:rPr lang="en-US" sz="2000" dirty="0"/>
              <a:t>Provide lines for Object Code totals</a:t>
            </a:r>
          </a:p>
          <a:p>
            <a:pPr>
              <a:spcAft>
                <a:spcPts val="1200"/>
              </a:spcAft>
            </a:pPr>
            <a:r>
              <a:rPr lang="en-US" sz="2400" dirty="0"/>
              <a:t>Proposed Budget Summary must provide totals for each Object Code and should must align with the Proposed Budget Details</a:t>
            </a:r>
          </a:p>
          <a:p>
            <a:pPr>
              <a:spcAft>
                <a:spcPts val="1200"/>
              </a:spcAft>
            </a:pPr>
            <a:r>
              <a:rPr lang="en-US" sz="2400" dirty="0"/>
              <a:t>Indirect administrative cost rate must be limited to a maximum eight percent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290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7281"/>
    </mc:Choice>
    <mc:Fallback xmlns="">
      <p:transition spd="slow" advTm="67281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4239" y="-92079"/>
            <a:ext cx="9479666" cy="1493237"/>
          </a:xfrm>
        </p:spPr>
        <p:txBody>
          <a:bodyPr/>
          <a:lstStyle/>
          <a:p>
            <a:r>
              <a:rPr lang="en-US" dirty="0"/>
              <a:t>Review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4239" y="1368420"/>
            <a:ext cx="9479666" cy="4901751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/>
              <a:t>Only fully completed applications will be considered eligible for consideration and advanced to the Reader Conference. </a:t>
            </a:r>
          </a:p>
          <a:p>
            <a:pPr>
              <a:spcAft>
                <a:spcPts val="1200"/>
              </a:spcAft>
            </a:pPr>
            <a:r>
              <a:rPr lang="en-US" sz="2400" dirty="0"/>
              <a:t>A panel of readers selected for their expertise will read, review, and score each eligible application using a scoring rubric (see Appendix A). </a:t>
            </a:r>
          </a:p>
          <a:p>
            <a:pPr>
              <a:spcAft>
                <a:spcPts val="1200"/>
              </a:spcAft>
            </a:pPr>
            <a:r>
              <a:rPr lang="en-US" sz="2400" dirty="0"/>
              <a:t>Readers will be instructed to read each proposal in its entirety to get an overall impression of the project and whether it makes sense overall. </a:t>
            </a:r>
          </a:p>
          <a:p>
            <a:pPr>
              <a:spcAft>
                <a:spcPts val="1200"/>
              </a:spcAft>
            </a:pPr>
            <a:r>
              <a:rPr lang="en-US" sz="2400" dirty="0"/>
              <a:t>Interviews with potential grantees may be conducted.</a:t>
            </a:r>
          </a:p>
          <a:p>
            <a:pPr>
              <a:spcAft>
                <a:spcPts val="1200"/>
              </a:spcAft>
            </a:pPr>
            <a:r>
              <a:rPr lang="en-US" sz="2400" dirty="0"/>
              <a:t>The selected applicant is subject to approval by the Executive Director of the State Board of Education.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161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037"/>
    </mc:Choice>
    <mc:Fallback xmlns="">
      <p:transition spd="slow" advTm="56037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Maximum Point Values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2687676A-5803-4D2C-8B39-2A6E40FD84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611172"/>
              </p:ext>
            </p:extLst>
          </p:nvPr>
        </p:nvGraphicFramePr>
        <p:xfrm>
          <a:off x="1710268" y="1828800"/>
          <a:ext cx="8757817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6932">
                  <a:extLst>
                    <a:ext uri="{9D8B030D-6E8A-4147-A177-3AD203B41FA5}">
                      <a16:colId xmlns:a16="http://schemas.microsoft.com/office/drawing/2014/main" val="1083547143"/>
                    </a:ext>
                  </a:extLst>
                </a:gridCol>
                <a:gridCol w="5604933">
                  <a:extLst>
                    <a:ext uri="{9D8B030D-6E8A-4147-A177-3AD203B41FA5}">
                      <a16:colId xmlns:a16="http://schemas.microsoft.com/office/drawing/2014/main" val="2618756061"/>
                    </a:ext>
                  </a:extLst>
                </a:gridCol>
                <a:gridCol w="1865952">
                  <a:extLst>
                    <a:ext uri="{9D8B030D-6E8A-4147-A177-3AD203B41FA5}">
                      <a16:colId xmlns:a16="http://schemas.microsoft.com/office/drawing/2014/main" val="2481541954"/>
                    </a:ext>
                  </a:extLst>
                </a:gridCol>
              </a:tblGrid>
              <a:tr h="37048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Part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Section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Point Value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38801"/>
                  </a:ext>
                </a:extLst>
              </a:tr>
              <a:tr h="370488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</a:rPr>
                        <a:t>Part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</a:rPr>
                        <a:t>Vision and Mission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</a:rPr>
                        <a:t>16 points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4292242"/>
                  </a:ext>
                </a:extLst>
              </a:tr>
              <a:tr h="370488">
                <a:tc>
                  <a:txBody>
                    <a:bodyPr/>
                    <a:lstStyle/>
                    <a:p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Part 1</a:t>
                      </a:r>
                      <a:endParaRPr lang="en-US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</a:rPr>
                        <a:t>Quality Professional Learning Standards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</a:rPr>
                        <a:t>20 points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8818749"/>
                  </a:ext>
                </a:extLst>
              </a:tr>
              <a:tr h="370488">
                <a:tc>
                  <a:txBody>
                    <a:bodyPr/>
                    <a:lstStyle/>
                    <a:p>
                      <a:r>
                        <a:rPr kumimoji="0" lang="en-US" sz="2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Part 1</a:t>
                      </a:r>
                      <a:endParaRPr lang="en-US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</a:rPr>
                        <a:t>Computer Science Capacity Builder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</a:rPr>
                        <a:t>24 points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8319944"/>
                  </a:ext>
                </a:extLst>
              </a:tr>
              <a:tr h="370488">
                <a:tc>
                  <a:txBody>
                    <a:bodyPr/>
                    <a:lstStyle/>
                    <a:p>
                      <a:r>
                        <a:rPr kumimoji="0" lang="en-US" sz="2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Part 1</a:t>
                      </a:r>
                      <a:endParaRPr lang="en-US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</a:rPr>
                        <a:t>Computer Science Resource Connector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</a:rPr>
                        <a:t>16 points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8874589"/>
                  </a:ext>
                </a:extLst>
              </a:tr>
              <a:tr h="370488">
                <a:tc>
                  <a:txBody>
                    <a:bodyPr/>
                    <a:lstStyle/>
                    <a:p>
                      <a:r>
                        <a:rPr kumimoji="0" lang="en-US" sz="2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Part 1</a:t>
                      </a:r>
                      <a:endParaRPr lang="en-US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</a:rPr>
                        <a:t>Computer Science Facilitator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</a:rPr>
                        <a:t>20 points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7925840"/>
                  </a:ext>
                </a:extLst>
              </a:tr>
              <a:tr h="370488">
                <a:tc>
                  <a:txBody>
                    <a:bodyPr/>
                    <a:lstStyle/>
                    <a:p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Part 1</a:t>
                      </a:r>
                      <a:endParaRPr lang="en-US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</a:rPr>
                        <a:t>Project Participants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</a:rPr>
                        <a:t>8 points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6103323"/>
                  </a:ext>
                </a:extLst>
              </a:tr>
              <a:tr h="370488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</a:rPr>
                        <a:t>Part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</a:rPr>
                        <a:t>Proposed Metrics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</a:rPr>
                        <a:t>16 points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8378237"/>
                  </a:ext>
                </a:extLst>
              </a:tr>
              <a:tr h="370488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</a:rPr>
                        <a:t>Budget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</a:rPr>
                        <a:t>Budget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</a:rPr>
                        <a:t>8 points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9108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5924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7538"/>
    </mc:Choice>
    <mc:Fallback xmlns="">
      <p:transition spd="slow" advTm="67538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4239" y="298969"/>
            <a:ext cx="9479666" cy="1325563"/>
          </a:xfrm>
        </p:spPr>
        <p:txBody>
          <a:bodyPr/>
          <a:lstStyle/>
          <a:p>
            <a:r>
              <a:rPr lang="en-US" dirty="0"/>
              <a:t>EWIG: CS Application Timeline</a:t>
            </a:r>
          </a:p>
        </p:txBody>
      </p:sp>
      <p:graphicFrame>
        <p:nvGraphicFramePr>
          <p:cNvPr id="5" name="Content Placeholder 4" descr="This table lists the grant application activities and their due dates. 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4799222"/>
              </p:ext>
            </p:extLst>
          </p:nvPr>
        </p:nvGraphicFramePr>
        <p:xfrm>
          <a:off x="1354239" y="2097582"/>
          <a:ext cx="9687387" cy="291654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5394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478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42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Activity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Date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962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5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Applications Due</a:t>
                      </a:r>
                      <a:endParaRPr lang="en-US" sz="2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December 17, 2021,</a:t>
                      </a:r>
                      <a:r>
                        <a:rPr lang="en-US" sz="2500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before 4</a:t>
                      </a:r>
                      <a:r>
                        <a:rPr lang="en-US" sz="25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p.m. PST</a:t>
                      </a:r>
                      <a:endParaRPr lang="en-US" sz="2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288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5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Intent</a:t>
                      </a:r>
                      <a:r>
                        <a:rPr lang="en-US" sz="2500" baseline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to Award posted</a:t>
                      </a:r>
                      <a:endParaRPr lang="en-US" sz="2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February 10, 2022</a:t>
                      </a:r>
                      <a:endParaRPr lang="en-US" sz="2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288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5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Last day for Appeals to be received by the CDE</a:t>
                      </a:r>
                      <a:endParaRPr lang="en-US" sz="2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February 17, 2022, before 4 p.m. PST</a:t>
                      </a:r>
                      <a:endParaRPr lang="en-US" sz="2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775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Final Awards</a:t>
                      </a:r>
                      <a:r>
                        <a:rPr lang="en-US" sz="2500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posted</a:t>
                      </a:r>
                      <a:endParaRPr lang="en-US" sz="2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March 3, 2022</a:t>
                      </a:r>
                      <a:endParaRPr lang="en-US" sz="2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049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278"/>
    </mc:Choice>
    <mc:Fallback xmlns="">
      <p:transition spd="slow" advTm="47278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4239" y="46037"/>
            <a:ext cx="9479666" cy="1325563"/>
          </a:xfrm>
        </p:spPr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4239" y="1371600"/>
            <a:ext cx="9479666" cy="4805363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dirty="0"/>
              <a:t>Applicants should be familiar with the following resources that contain further information pertinent to the EWIG: CS: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b="1" dirty="0"/>
              <a:t>Quality Professional Learning Standards </a:t>
            </a:r>
            <a:r>
              <a:rPr lang="en-US" sz="2400" dirty="0"/>
              <a:t>available at </a:t>
            </a:r>
            <a:r>
              <a:rPr lang="en-US" sz="2400" u="sng" dirty="0">
                <a:hlinkClick r:id="rId3" tooltip="Quality Professional Learning Standards"/>
              </a:rPr>
              <a:t>https://www.cde.ca.gov/ci/pl/qpls.asp</a:t>
            </a:r>
            <a:r>
              <a:rPr lang="en-US" sz="2400" dirty="0"/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b="1" dirty="0"/>
              <a:t>California Computer Science Content Standards </a:t>
            </a:r>
            <a:r>
              <a:rPr lang="en-US" sz="2400" dirty="0"/>
              <a:t>available at </a:t>
            </a:r>
            <a:r>
              <a:rPr lang="en-US" sz="2400" u="sng" dirty="0">
                <a:hlinkClick r:id="rId4" tooltip="California Computer Science Content Standards"/>
              </a:rPr>
              <a:t>https://www.cde.ca.gov/be/st/ss/computerscicontentstds.asp</a:t>
            </a:r>
            <a:endParaRPr lang="en-US" sz="2400" u="sng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b="1" dirty="0"/>
              <a:t>California Computer Science Strategic Implementation Plan </a:t>
            </a:r>
            <a:r>
              <a:rPr lang="en-US" sz="2400" dirty="0"/>
              <a:t>available at </a:t>
            </a:r>
            <a:r>
              <a:rPr lang="en-US" sz="2400" u="sng" dirty="0">
                <a:hlinkClick r:id="rId5" tooltip="Computer Science Strategic Implementation Plan"/>
              </a:rPr>
              <a:t>https://www.cde.ca.gov/ci/pl/cssip.asp</a:t>
            </a:r>
            <a:endParaRPr lang="en-US" sz="2400" u="sng" dirty="0"/>
          </a:p>
          <a:p>
            <a:r>
              <a:rPr lang="en-US" sz="2400" b="1" dirty="0"/>
              <a:t>California Statewide System of Support </a:t>
            </a:r>
            <a:r>
              <a:rPr lang="en-US" sz="2400" dirty="0"/>
              <a:t>available at </a:t>
            </a:r>
            <a:r>
              <a:rPr lang="en-US" sz="2400" u="sng" dirty="0">
                <a:hlinkClick r:id="rId6" tooltip="California Statewide System of Support"/>
              </a:rPr>
              <a:t>https://www.cde.ca.gov/sp/sw/t1/csss.asp</a:t>
            </a:r>
            <a:endParaRPr lang="en-US" sz="2400" u="sng" dirty="0"/>
          </a:p>
          <a:p>
            <a:endParaRPr lang="en-US" sz="2400" dirty="0"/>
          </a:p>
          <a:p>
            <a:pPr lvl="0"/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01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6634"/>
    </mc:Choice>
    <mc:Fallback xmlns="">
      <p:transition spd="slow" advTm="206634"/>
    </mc:Fallback>
  </mc:AlternateContent>
  <p:extLst>
    <p:ext uri="{E180D4A7-C9FB-4DFB-919C-405C955672EB}">
      <p14:showEvtLst xmlns:p14="http://schemas.microsoft.com/office/powerpoint/2010/main">
        <p14:playEvt time="477" objId="6"/>
        <p14:stopEvt time="206634" objId="6"/>
      </p14:showEvtLst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4239" y="298174"/>
            <a:ext cx="9479666" cy="93531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4000" dirty="0"/>
              <a:t>Housekeeping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4239" y="1510747"/>
            <a:ext cx="9479666" cy="466621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600" dirty="0"/>
              <a:t>Webinar participants have been placed on mute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600" dirty="0"/>
              <a:t>Question/Answer session toward the end of the webinar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600" dirty="0"/>
              <a:t>PowerPoint with the notes are available on the CDE Educator Workforce Investment Grant (EWIG) Program: Computer Science (CS) web page</a:t>
            </a:r>
            <a:endParaRPr lang="en-US" sz="26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1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521"/>
    </mc:Choice>
    <mc:Fallback xmlns="">
      <p:transition spd="slow" advTm="35521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1363" y="2464904"/>
            <a:ext cx="10515600" cy="1123536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380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8583"/>
    </mc:Choice>
    <mc:Fallback xmlns="">
      <p:transition spd="slow" advTm="288583"/>
    </mc:Fallback>
  </mc:AlternateContent>
  <p:extLst>
    <p:ext uri="{E180D4A7-C9FB-4DFB-919C-405C955672EB}">
      <p14:showEvtLst xmlns:p14="http://schemas.microsoft.com/office/powerpoint/2010/main">
        <p14:playEvt time="110" objId="3"/>
      </p14:showEvtLst>
    </p:ext>
  </p:extLs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4239" y="365125"/>
            <a:ext cx="9479666" cy="1900997"/>
          </a:xfrm>
        </p:spPr>
        <p:txBody>
          <a:bodyPr>
            <a:normAutofit/>
          </a:bodyPr>
          <a:lstStyle/>
          <a:p>
            <a:r>
              <a:rPr lang="en-US" dirty="0"/>
              <a:t>Educator Excellence and Equity Division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0104" y="2266122"/>
            <a:ext cx="9101600" cy="3930719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None/>
            </a:pPr>
            <a:r>
              <a:rPr lang="en-US" b="1" dirty="0"/>
              <a:t>For additional information, contact:</a:t>
            </a: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/>
              <a:t>Program Questions: </a:t>
            </a:r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2400" dirty="0"/>
              <a:t>Emily Oliva, Ed.D.; Education Programs Consultant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dirty="0"/>
              <a:t>Downloading Questions: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3600"/>
              </a:spcAft>
              <a:buNone/>
            </a:pPr>
            <a:r>
              <a:rPr lang="en-US" sz="2400" dirty="0"/>
              <a:t>Alyssa Khan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Email: </a:t>
            </a:r>
            <a:r>
              <a:rPr lang="en-US" u="sng" dirty="0">
                <a:hlinkClick r:id="rId3"/>
              </a:rPr>
              <a:t>PLSMO@cde.ca.gov</a:t>
            </a:r>
            <a:r>
              <a:rPr lang="en-US" u="sng" dirty="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136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730"/>
    </mc:Choice>
    <mc:Fallback xmlns="">
      <p:transition spd="slow" advTm="10873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Educator Workforce Investment Grant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4239" y="1888434"/>
            <a:ext cx="9479666" cy="4153591"/>
          </a:xfrm>
        </p:spPr>
        <p:txBody>
          <a:bodyPr/>
          <a:lstStyle/>
          <a:p>
            <a:r>
              <a:rPr lang="en-US" dirty="0"/>
              <a:t>The Budget Act of 2021, Item 6100-195-0001, provides $5 million on a one-time basis to establish the Educator Workforce Investment Grant (EWIG): CS. This EWIG: CS Professional Learning Grant will fund one successful applicant $5 million from March 3, 2022, through March 29, 2024.</a:t>
            </a:r>
            <a:endParaRPr lang="en-US" sz="2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028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344"/>
    </mc:Choice>
    <mc:Fallback xmlns="">
      <p:transition spd="slow" advTm="41344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Educator Workforce Investment Grant Program: Computer 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2145" y="1928191"/>
            <a:ext cx="9479666" cy="429370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600" dirty="0"/>
              <a:t>Develop and provide professional learning to teachers and paraprofessionals in public schools serving kindergarten and grades one to twelve, inclusive.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600" dirty="0"/>
              <a:t>Provide high-quality instruction and computer science (CS) learning experiences that support system-wide implementation of the </a:t>
            </a:r>
            <a:r>
              <a:rPr lang="en-US" sz="2600" i="1" dirty="0"/>
              <a:t>California Computer Science Content Standards</a:t>
            </a:r>
            <a:r>
              <a:rPr lang="en-US" sz="2600" dirty="0"/>
              <a:t> (</a:t>
            </a:r>
            <a:r>
              <a:rPr lang="en-US" sz="2600" i="1" dirty="0"/>
              <a:t>CA CS Content Standards) </a:t>
            </a:r>
            <a:r>
              <a:rPr lang="en-US" sz="2600" dirty="0"/>
              <a:t>developed pursuant to California </a:t>
            </a:r>
            <a:r>
              <a:rPr lang="en-US" sz="2600" i="1" dirty="0"/>
              <a:t>Education Code </a:t>
            </a:r>
            <a:r>
              <a:rPr lang="en-US" sz="2600" dirty="0"/>
              <a:t>(</a:t>
            </a:r>
            <a:r>
              <a:rPr lang="en-US" sz="2600" i="1" dirty="0"/>
              <a:t>EC</a:t>
            </a:r>
            <a:r>
              <a:rPr lang="en-US" sz="2600" dirty="0"/>
              <a:t>) Section 60605.4.</a:t>
            </a:r>
          </a:p>
          <a:p>
            <a:pPr>
              <a:spcAft>
                <a:spcPts val="1200"/>
              </a:spcAft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05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283"/>
    </mc:Choice>
    <mc:Fallback xmlns="">
      <p:transition spd="slow" advTm="34283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4239" y="365125"/>
            <a:ext cx="9479666" cy="1622701"/>
          </a:xfrm>
        </p:spPr>
        <p:txBody>
          <a:bodyPr>
            <a:normAutofit fontScale="90000"/>
          </a:bodyPr>
          <a:lstStyle/>
          <a:p>
            <a:r>
              <a:rPr lang="en-US" dirty="0"/>
              <a:t>EWIG: CS, the Statewide System of Support, and Quality Professional Learning Standards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4239" y="2226364"/>
            <a:ext cx="9479666" cy="405516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600" dirty="0"/>
              <a:t>The selected grantee will become an important member of the Statewide System of Support, providing targeted support focused on strategies for providing high-quality CS instruction and CS learning experiences aligned to the </a:t>
            </a:r>
            <a:r>
              <a:rPr lang="en-US" sz="2600" i="1" dirty="0"/>
              <a:t>CA CS Content Standards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600" dirty="0"/>
              <a:t>The QPLS serve as a foundation for the content, processes, and conditions essential to all educator professional learning over time, which leads to improved educators knowledge, skills, and dispositions.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257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0533"/>
    </mc:Choice>
    <mc:Fallback xmlns="">
      <p:transition spd="slow" advTm="110533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EWIG: CS Grant Funding and Duration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One successful applicant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Total grant budget of $5 million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4800"/>
              </a:spcAft>
            </a:pPr>
            <a:r>
              <a:rPr lang="en-US" dirty="0"/>
              <a:t>Grant period is from March 3, 2022, through March 29, 2024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Deadline for Applications: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b="1" dirty="0"/>
              <a:t>Friday, December 17, 2021, before 4:00 p.m.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43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109"/>
    </mc:Choice>
    <mc:Fallback xmlns="">
      <p:transition spd="slow" advTm="3810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EWIG: CS Eligibility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Lead applicants must be an IHE or a NPO</a:t>
            </a:r>
          </a:p>
          <a:p>
            <a:r>
              <a:rPr lang="en-US" dirty="0"/>
              <a:t>Positive consideration will be given to applicants that propose to partner with a county office of education (COE) or a consortium of COEs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83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750"/>
    </mc:Choice>
    <mc:Fallback xmlns="">
      <p:transition spd="slow" advTm="3175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4239" y="86832"/>
            <a:ext cx="9479666" cy="1325563"/>
          </a:xfrm>
        </p:spPr>
        <p:txBody>
          <a:bodyPr/>
          <a:lstStyle/>
          <a:p>
            <a:r>
              <a:rPr lang="en-US" dirty="0"/>
              <a:t>EWIG: CS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4239" y="1391478"/>
            <a:ext cx="9479666" cy="478548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Build the capacity of educators through professional learning opportunities for teachers, paraprofessionals, school leaders, and counselors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Professional learning opportunities must conform to the best evidence regarding effective learning for educators. This includes, but is not limited to, the QPLS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484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586"/>
    </mc:Choice>
    <mc:Fallback xmlns="">
      <p:transition spd="slow" advTm="95586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666737" y="1173025"/>
            <a:ext cx="9087402" cy="2852737"/>
          </a:xfrm>
        </p:spPr>
        <p:txBody>
          <a:bodyPr/>
          <a:lstStyle/>
          <a:p>
            <a:r>
              <a:rPr lang="en-US" dirty="0"/>
              <a:t>Requirements of the EWIG: CS Application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45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72"/>
    </mc:Choice>
    <mc:Fallback xmlns="">
      <p:transition spd="slow" advTm="9372"/>
    </mc:Fallback>
  </mc:AlternateContent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739A28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0070C0"/>
      </a:hlink>
      <a:folHlink>
        <a:srgbClr val="0070C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1240</Words>
  <Application>Microsoft Office PowerPoint</Application>
  <PresentationFormat>Widescreen</PresentationFormat>
  <Paragraphs>160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Century Gothic</vt:lpstr>
      <vt:lpstr>Wingdings</vt:lpstr>
      <vt:lpstr>Office Theme</vt:lpstr>
      <vt:lpstr>2021 Educator Workforce Investment Grant Program: Computer Science Professional Learning Grant Request for Applications</vt:lpstr>
      <vt:lpstr>Housekeeping</vt:lpstr>
      <vt:lpstr>Educator Workforce Investment Grant Program</vt:lpstr>
      <vt:lpstr>Educator Workforce Investment Grant Program: Computer Science</vt:lpstr>
      <vt:lpstr>EWIG: CS, the Statewide System of Support, and Quality Professional Learning Standards</vt:lpstr>
      <vt:lpstr>EWIG: CS Grant Funding and Duration</vt:lpstr>
      <vt:lpstr>EWIG: CS Eligibility</vt:lpstr>
      <vt:lpstr>EWIG: CS Goals</vt:lpstr>
      <vt:lpstr>Requirements of the EWIG: CS Application</vt:lpstr>
      <vt:lpstr>Submission Requirements</vt:lpstr>
      <vt:lpstr>Saving Responses</vt:lpstr>
      <vt:lpstr>Completing the Application Narrative</vt:lpstr>
      <vt:lpstr>Application Narrative (continued)</vt:lpstr>
      <vt:lpstr>Completing the Application Budget</vt:lpstr>
      <vt:lpstr>Application Budget (continued)</vt:lpstr>
      <vt:lpstr>Review Process</vt:lpstr>
      <vt:lpstr>Application Maximum Point Values</vt:lpstr>
      <vt:lpstr>EWIG: CS Application Timeline</vt:lpstr>
      <vt:lpstr>Resources</vt:lpstr>
      <vt:lpstr>Questions?</vt:lpstr>
      <vt:lpstr>Educator Excellence and Equity Division</vt:lpstr>
    </vt:vector>
  </TitlesOfParts>
  <Company>California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RFA-21: EWIG CS Webinar Slides (CA Dept of Education)</dc:title>
  <dc:subject>Application webinar for the Educator Workforce Investment Grant: Computer Science (EWIG CS) 2021.</dc:subject>
  <dc:creator/>
  <cp:lastModifiedBy>John Cooper</cp:lastModifiedBy>
  <cp:revision>2</cp:revision>
  <dcterms:created xsi:type="dcterms:W3CDTF">2024-07-17T15:19:11Z</dcterms:created>
  <dcterms:modified xsi:type="dcterms:W3CDTF">2024-07-17T15:19:57Z</dcterms:modified>
</cp:coreProperties>
</file>