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571" r:id="rId4"/>
  </p:sldMasterIdLst>
  <p:notesMasterIdLst>
    <p:notesMasterId r:id="rId117"/>
  </p:notesMasterIdLst>
  <p:handoutMasterIdLst>
    <p:handoutMasterId r:id="rId118"/>
  </p:handoutMasterIdLst>
  <p:sldIdLst>
    <p:sldId id="258" r:id="rId5"/>
    <p:sldId id="689" r:id="rId6"/>
    <p:sldId id="331" r:id="rId7"/>
    <p:sldId id="647" r:id="rId8"/>
    <p:sldId id="366" r:id="rId9"/>
    <p:sldId id="716" r:id="rId10"/>
    <p:sldId id="715" r:id="rId11"/>
    <p:sldId id="618" r:id="rId12"/>
    <p:sldId id="272" r:id="rId13"/>
    <p:sldId id="747" r:id="rId14"/>
    <p:sldId id="687" r:id="rId15"/>
    <p:sldId id="714" r:id="rId16"/>
    <p:sldId id="278" r:id="rId17"/>
    <p:sldId id="717" r:id="rId18"/>
    <p:sldId id="719" r:id="rId19"/>
    <p:sldId id="634" r:id="rId20"/>
    <p:sldId id="638" r:id="rId21"/>
    <p:sldId id="693" r:id="rId22"/>
    <p:sldId id="694" r:id="rId23"/>
    <p:sldId id="698" r:id="rId24"/>
    <p:sldId id="335" r:id="rId25"/>
    <p:sldId id="692" r:id="rId26"/>
    <p:sldId id="748" r:id="rId27"/>
    <p:sldId id="699" r:id="rId28"/>
    <p:sldId id="700" r:id="rId29"/>
    <p:sldId id="338" r:id="rId30"/>
    <p:sldId id="619" r:id="rId31"/>
    <p:sldId id="339" r:id="rId32"/>
    <p:sldId id="622" r:id="rId33"/>
    <p:sldId id="684" r:id="rId34"/>
    <p:sldId id="628" r:id="rId35"/>
    <p:sldId id="690" r:id="rId36"/>
    <p:sldId id="631" r:id="rId37"/>
    <p:sldId id="648" r:id="rId38"/>
    <p:sldId id="720" r:id="rId39"/>
    <p:sldId id="721" r:id="rId40"/>
    <p:sldId id="725" r:id="rId41"/>
    <p:sldId id="722" r:id="rId42"/>
    <p:sldId id="726" r:id="rId43"/>
    <p:sldId id="727" r:id="rId44"/>
    <p:sldId id="723" r:id="rId45"/>
    <p:sldId id="718" r:id="rId46"/>
    <p:sldId id="724" r:id="rId47"/>
    <p:sldId id="741" r:id="rId48"/>
    <p:sldId id="742" r:id="rId49"/>
    <p:sldId id="750" r:id="rId50"/>
    <p:sldId id="729" r:id="rId51"/>
    <p:sldId id="751" r:id="rId52"/>
    <p:sldId id="752" r:id="rId53"/>
    <p:sldId id="730" r:id="rId54"/>
    <p:sldId id="731" r:id="rId55"/>
    <p:sldId id="732" r:id="rId56"/>
    <p:sldId id="733" r:id="rId57"/>
    <p:sldId id="639" r:id="rId58"/>
    <p:sldId id="640" r:id="rId59"/>
    <p:sldId id="636" r:id="rId60"/>
    <p:sldId id="743" r:id="rId61"/>
    <p:sldId id="734" r:id="rId62"/>
    <p:sldId id="735" r:id="rId63"/>
    <p:sldId id="641" r:id="rId64"/>
    <p:sldId id="642" r:id="rId65"/>
    <p:sldId id="643" r:id="rId66"/>
    <p:sldId id="644" r:id="rId67"/>
    <p:sldId id="686" r:id="rId68"/>
    <p:sldId id="646" r:id="rId69"/>
    <p:sldId id="701" r:id="rId70"/>
    <p:sldId id="344" r:id="rId71"/>
    <p:sldId id="302" r:id="rId72"/>
    <p:sldId id="652" r:id="rId73"/>
    <p:sldId id="653" r:id="rId74"/>
    <p:sldId id="688" r:id="rId75"/>
    <p:sldId id="663" r:id="rId76"/>
    <p:sldId id="287" r:id="rId77"/>
    <p:sldId id="712" r:id="rId78"/>
    <p:sldId id="650" r:id="rId79"/>
    <p:sldId id="683" r:id="rId80"/>
    <p:sldId id="295" r:id="rId81"/>
    <p:sldId id="666" r:id="rId82"/>
    <p:sldId id="667" r:id="rId83"/>
    <p:sldId id="702" r:id="rId84"/>
    <p:sldId id="668" r:id="rId85"/>
    <p:sldId id="315" r:id="rId86"/>
    <p:sldId id="674" r:id="rId87"/>
    <p:sldId id="749" r:id="rId88"/>
    <p:sldId id="703" r:id="rId89"/>
    <p:sldId id="704" r:id="rId90"/>
    <p:sldId id="705" r:id="rId91"/>
    <p:sldId id="706" r:id="rId92"/>
    <p:sldId id="707" r:id="rId93"/>
    <p:sldId id="738" r:id="rId94"/>
    <p:sldId id="744" r:id="rId95"/>
    <p:sldId id="754" r:id="rId96"/>
    <p:sldId id="669" r:id="rId97"/>
    <p:sldId id="708" r:id="rId98"/>
    <p:sldId id="739" r:id="rId99"/>
    <p:sldId id="670" r:id="rId100"/>
    <p:sldId id="672" r:id="rId101"/>
    <p:sldId id="671" r:id="rId102"/>
    <p:sldId id="711" r:id="rId103"/>
    <p:sldId id="713" r:id="rId104"/>
    <p:sldId id="677" r:id="rId105"/>
    <p:sldId id="678" r:id="rId106"/>
    <p:sldId id="296" r:id="rId107"/>
    <p:sldId id="297" r:id="rId108"/>
    <p:sldId id="311" r:id="rId109"/>
    <p:sldId id="323" r:id="rId110"/>
    <p:sldId id="325" r:id="rId111"/>
    <p:sldId id="662" r:id="rId112"/>
    <p:sldId id="305" r:id="rId113"/>
    <p:sldId id="679" r:id="rId114"/>
    <p:sldId id="308" r:id="rId115"/>
    <p:sldId id="309" r:id="rId116"/>
  </p:sldIdLst>
  <p:sldSz cx="12192000" cy="6858000"/>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BC64F2D-C30B-A1A4-17C6-05F177548EC2}" name="Erika St. Andre" initials="ESA" userId="S::EStAndre@cde.ca.gov::a42fe7d6-c503-4ffe-89dc-45089f275a35"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Vicki Quinlan" initials="VQ" lastIdx="1" clrIdx="6">
    <p:extLst>
      <p:ext uri="{19B8F6BF-5375-455C-9EA6-DF929625EA0E}">
        <p15:presenceInfo xmlns:p15="http://schemas.microsoft.com/office/powerpoint/2012/main" userId="S-1-5-21-2608872058-1432505909-2668327341-3219" providerId="AD"/>
      </p:ext>
    </p:extLst>
  </p:cmAuthor>
  <p:cmAuthor id="1" name="EO" initials="E" lastIdx="2" clrIdx="0">
    <p:extLst>
      <p:ext uri="{19B8F6BF-5375-455C-9EA6-DF929625EA0E}">
        <p15:presenceInfo xmlns:p15="http://schemas.microsoft.com/office/powerpoint/2012/main" userId="EO" providerId="None"/>
      </p:ext>
    </p:extLst>
  </p:cmAuthor>
  <p:cmAuthor id="2" name="Julia Agostinelli" initials="JA" lastIdx="11" clrIdx="1">
    <p:extLst>
      <p:ext uri="{19B8F6BF-5375-455C-9EA6-DF929625EA0E}">
        <p15:presenceInfo xmlns:p15="http://schemas.microsoft.com/office/powerpoint/2012/main" userId="S::jagostinelli@cde.ca.gov::de5e76bf-c2b9-44a8-a4ae-4fe921e80ce1" providerId="AD"/>
      </p:ext>
    </p:extLst>
  </p:cmAuthor>
  <p:cmAuthor id="3" name="Jennifer" initials="J" lastIdx="14" clrIdx="2">
    <p:extLst>
      <p:ext uri="{19B8F6BF-5375-455C-9EA6-DF929625EA0E}">
        <p15:presenceInfo xmlns:p15="http://schemas.microsoft.com/office/powerpoint/2012/main" userId="Jennifer" providerId="None"/>
      </p:ext>
    </p:extLst>
  </p:cmAuthor>
  <p:cmAuthor id="4" name="Emily Oliva" initials="EO" lastIdx="12" clrIdx="3">
    <p:extLst>
      <p:ext uri="{19B8F6BF-5375-455C-9EA6-DF929625EA0E}">
        <p15:presenceInfo xmlns:p15="http://schemas.microsoft.com/office/powerpoint/2012/main" userId="S-1-5-21-2608872058-1432505909-2668327341-9610" providerId="AD"/>
      </p:ext>
    </p:extLst>
  </p:cmAuthor>
  <p:cmAuthor id="5" name="Barbara Murchison" initials="BM" lastIdx="9" clrIdx="4">
    <p:extLst>
      <p:ext uri="{19B8F6BF-5375-455C-9EA6-DF929625EA0E}">
        <p15:presenceInfo xmlns:p15="http://schemas.microsoft.com/office/powerpoint/2012/main" userId="S-1-5-21-2608872058-1432505909-2668327341-12259" providerId="AD"/>
      </p:ext>
    </p:extLst>
  </p:cmAuthor>
  <p:cmAuthor id="6" name="Jennifer Howerter" initials="JH" lastIdx="12" clrIdx="5">
    <p:extLst>
      <p:ext uri="{19B8F6BF-5375-455C-9EA6-DF929625EA0E}">
        <p15:presenceInfo xmlns:p15="http://schemas.microsoft.com/office/powerpoint/2012/main" userId="S-1-5-21-2608872058-1432505909-2668327341-158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993300"/>
    <a:srgbClr val="1E5E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444" autoAdjust="0"/>
    <p:restoredTop sz="60303" autoAdjust="0"/>
  </p:normalViewPr>
  <p:slideViewPr>
    <p:cSldViewPr snapToGrid="0">
      <p:cViewPr varScale="1">
        <p:scale>
          <a:sx n="40" d="100"/>
          <a:sy n="40" d="100"/>
        </p:scale>
        <p:origin x="1284" y="60"/>
      </p:cViewPr>
      <p:guideLst/>
    </p:cSldViewPr>
  </p:slideViewPr>
  <p:outlineViewPr>
    <p:cViewPr>
      <p:scale>
        <a:sx n="33" d="100"/>
        <a:sy n="33" d="100"/>
      </p:scale>
      <p:origin x="0" y="-88840"/>
    </p:cViewPr>
  </p:outlineViewPr>
  <p:notesTextViewPr>
    <p:cViewPr>
      <p:scale>
        <a:sx n="100" d="100"/>
        <a:sy n="100" d="100"/>
      </p:scale>
      <p:origin x="0" y="0"/>
    </p:cViewPr>
  </p:notesTextViewPr>
  <p:sorterViewPr>
    <p:cViewPr>
      <p:scale>
        <a:sx n="130" d="100"/>
        <a:sy n="130" d="100"/>
      </p:scale>
      <p:origin x="0" y="-13914"/>
    </p:cViewPr>
  </p:sorterViewPr>
  <p:notesViewPr>
    <p:cSldViewPr snapToGrid="0">
      <p:cViewPr>
        <p:scale>
          <a:sx n="100" d="100"/>
          <a:sy n="100" d="100"/>
        </p:scale>
        <p:origin x="1520" y="-240"/>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117" Type="http://schemas.openxmlformats.org/officeDocument/2006/relationships/notesMaster" Target="notesMasters/notesMaster1.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112" Type="http://schemas.openxmlformats.org/officeDocument/2006/relationships/slide" Target="slides/slide108.xml"/><Relationship Id="rId16" Type="http://schemas.openxmlformats.org/officeDocument/2006/relationships/slide" Target="slides/slide12.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tableStyles" Target="tableStyles.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slide" Target="slides/slide78.xml"/><Relationship Id="rId90" Type="http://schemas.openxmlformats.org/officeDocument/2006/relationships/slide" Target="slides/slide86.xml"/><Relationship Id="rId95" Type="http://schemas.openxmlformats.org/officeDocument/2006/relationships/slide" Target="slides/slide9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13" Type="http://schemas.openxmlformats.org/officeDocument/2006/relationships/slide" Target="slides/slide109.xml"/><Relationship Id="rId118" Type="http://schemas.openxmlformats.org/officeDocument/2006/relationships/handoutMaster" Target="handoutMasters/handoutMaster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slide" Target="slides/slide81.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viewProps" Target="view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103" Type="http://schemas.openxmlformats.org/officeDocument/2006/relationships/slide" Target="slides/slide99.xml"/><Relationship Id="rId108" Type="http://schemas.openxmlformats.org/officeDocument/2006/relationships/slide" Target="slides/slide104.xml"/><Relationship Id="rId116" Type="http://schemas.openxmlformats.org/officeDocument/2006/relationships/slide" Target="slides/slide112.xml"/><Relationship Id="rId124" Type="http://schemas.microsoft.com/office/2018/10/relationships/authors" Target="author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slide" Target="slides/slide84.xml"/><Relationship Id="rId91" Type="http://schemas.openxmlformats.org/officeDocument/2006/relationships/slide" Target="slides/slide87.xml"/><Relationship Id="rId96" Type="http://schemas.openxmlformats.org/officeDocument/2006/relationships/slide" Target="slides/slide92.xml"/><Relationship Id="rId111" Type="http://schemas.openxmlformats.org/officeDocument/2006/relationships/slide" Target="slides/slide107.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6" Type="http://schemas.openxmlformats.org/officeDocument/2006/relationships/slide" Target="slides/slide102.xml"/><Relationship Id="rId114" Type="http://schemas.openxmlformats.org/officeDocument/2006/relationships/slide" Target="slides/slide110.xml"/><Relationship Id="rId119" Type="http://schemas.openxmlformats.org/officeDocument/2006/relationships/commentAuthors" Target="commentAuthor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presProps" Target="presProps.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26833" cy="465797"/>
          </a:xfrm>
          <a:prstGeom prst="rect">
            <a:avLst/>
          </a:prstGeom>
        </p:spPr>
        <p:txBody>
          <a:bodyPr vert="horz" lIns="92885" tIns="46442" rIns="92885" bIns="46442" rtlCol="0"/>
          <a:lstStyle>
            <a:lvl1pPr algn="l">
              <a:defRPr sz="1200"/>
            </a:lvl1pPr>
          </a:lstStyle>
          <a:p>
            <a:endParaRPr lang="en-US" dirty="0"/>
          </a:p>
        </p:txBody>
      </p:sp>
      <p:sp>
        <p:nvSpPr>
          <p:cNvPr id="3" name="Date Placeholder 2"/>
          <p:cNvSpPr>
            <a:spLocks noGrp="1"/>
          </p:cNvSpPr>
          <p:nvPr>
            <p:ph type="dt" sz="quarter" idx="1"/>
          </p:nvPr>
        </p:nvSpPr>
        <p:spPr>
          <a:xfrm>
            <a:off x="3956551" y="0"/>
            <a:ext cx="3026833" cy="465797"/>
          </a:xfrm>
          <a:prstGeom prst="rect">
            <a:avLst/>
          </a:prstGeom>
        </p:spPr>
        <p:txBody>
          <a:bodyPr vert="horz" lIns="92885" tIns="46442" rIns="92885" bIns="46442" rtlCol="0"/>
          <a:lstStyle>
            <a:lvl1pPr algn="r">
              <a:defRPr sz="1200"/>
            </a:lvl1pPr>
          </a:lstStyle>
          <a:p>
            <a:fld id="{9266523C-5B6B-4917-ACBD-5B142FA87CB1}" type="datetimeFigureOut">
              <a:rPr lang="en-US" smtClean="0"/>
              <a:t>4/12/2023</a:t>
            </a:fld>
            <a:endParaRPr lang="en-US" dirty="0"/>
          </a:p>
        </p:txBody>
      </p:sp>
      <p:sp>
        <p:nvSpPr>
          <p:cNvPr id="4" name="Footer Placeholder 3"/>
          <p:cNvSpPr>
            <a:spLocks noGrp="1"/>
          </p:cNvSpPr>
          <p:nvPr>
            <p:ph type="ftr" sz="quarter" idx="2"/>
          </p:nvPr>
        </p:nvSpPr>
        <p:spPr>
          <a:xfrm>
            <a:off x="1" y="8817904"/>
            <a:ext cx="3026833" cy="465796"/>
          </a:xfrm>
          <a:prstGeom prst="rect">
            <a:avLst/>
          </a:prstGeom>
        </p:spPr>
        <p:txBody>
          <a:bodyPr vert="horz" lIns="92885" tIns="46442" rIns="92885" bIns="4644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551" y="8817904"/>
            <a:ext cx="3026833" cy="465796"/>
          </a:xfrm>
          <a:prstGeom prst="rect">
            <a:avLst/>
          </a:prstGeom>
        </p:spPr>
        <p:txBody>
          <a:bodyPr vert="horz" lIns="92885" tIns="46442" rIns="92885" bIns="46442" rtlCol="0" anchor="b"/>
          <a:lstStyle>
            <a:lvl1pPr algn="r">
              <a:defRPr sz="1200"/>
            </a:lvl1pPr>
          </a:lstStyle>
          <a:p>
            <a:fld id="{286E483F-EE9B-47DE-BF88-0FBE1DB689F5}" type="slidenum">
              <a:rPr lang="en-US" smtClean="0"/>
              <a:t>‹#›</a:t>
            </a:fld>
            <a:endParaRPr lang="en-US" dirty="0"/>
          </a:p>
        </p:txBody>
      </p:sp>
    </p:spTree>
    <p:extLst>
      <p:ext uri="{BB962C8B-B14F-4D97-AF65-F5344CB8AC3E}">
        <p14:creationId xmlns:p14="http://schemas.microsoft.com/office/powerpoint/2010/main" val="33471296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27363" cy="46577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56051" y="0"/>
            <a:ext cx="3027363" cy="465775"/>
          </a:xfrm>
          <a:prstGeom prst="rect">
            <a:avLst/>
          </a:prstGeom>
        </p:spPr>
        <p:txBody>
          <a:bodyPr vert="horz" lIns="91440" tIns="45720" rIns="91440" bIns="45720" rtlCol="0"/>
          <a:lstStyle>
            <a:lvl1pPr algn="r">
              <a:defRPr sz="1200"/>
            </a:lvl1pPr>
          </a:lstStyle>
          <a:p>
            <a:fld id="{6A86A943-E7A8-4501-B3C0-A6D88030B484}" type="datetimeFigureOut">
              <a:rPr lang="en-US" smtClean="0"/>
              <a:t>4/12/2023</a:t>
            </a:fld>
            <a:endParaRPr lang="en-US" dirty="0"/>
          </a:p>
        </p:txBody>
      </p:sp>
      <p:sp>
        <p:nvSpPr>
          <p:cNvPr id="4" name="Slide Image Placeholder 3"/>
          <p:cNvSpPr>
            <a:spLocks noGrp="1" noRot="1" noChangeAspect="1"/>
          </p:cNvSpPr>
          <p:nvPr>
            <p:ph type="sldImg" idx="2"/>
          </p:nvPr>
        </p:nvSpPr>
        <p:spPr>
          <a:xfrm>
            <a:off x="708025" y="1160463"/>
            <a:ext cx="5568950" cy="313372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98500" y="4468576"/>
            <a:ext cx="5588000" cy="365466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17926"/>
            <a:ext cx="3027363" cy="465774"/>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56051" y="8817926"/>
            <a:ext cx="3027363" cy="465774"/>
          </a:xfrm>
          <a:prstGeom prst="rect">
            <a:avLst/>
          </a:prstGeom>
        </p:spPr>
        <p:txBody>
          <a:bodyPr vert="horz" lIns="91440" tIns="45720" rIns="91440" bIns="45720" rtlCol="0" anchor="b"/>
          <a:lstStyle>
            <a:lvl1pPr algn="r">
              <a:defRPr sz="1200"/>
            </a:lvl1pPr>
          </a:lstStyle>
          <a:p>
            <a:fld id="{959E779C-9ADE-44A1-8072-EF7F172A3590}" type="slidenum">
              <a:rPr lang="en-US" smtClean="0"/>
              <a:t>‹#›</a:t>
            </a:fld>
            <a:endParaRPr lang="en-US" dirty="0"/>
          </a:p>
        </p:txBody>
      </p:sp>
    </p:spTree>
    <p:extLst>
      <p:ext uri="{BB962C8B-B14F-4D97-AF65-F5344CB8AC3E}">
        <p14:creationId xmlns:p14="http://schemas.microsoft.com/office/powerpoint/2010/main" val="3894179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s://charts.intensiveintervention.org/aintervention" TargetMode="External"/><Relationship Id="rId2" Type="http://schemas.openxmlformats.org/officeDocument/2006/relationships/slide" Target="../slides/slide19.xml"/><Relationship Id="rId1" Type="http://schemas.openxmlformats.org/officeDocument/2006/relationships/notesMaster" Target="../notesMasters/notesMaster1.xml"/><Relationship Id="rId4" Type="http://schemas.openxmlformats.org/officeDocument/2006/relationships/hyperlink" Target="https://ies.ed.gov/ncee/wwc/FWW"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1200"/>
              </a:spcAft>
              <a:buClrTx/>
              <a:buSzTx/>
              <a:buFontTx/>
              <a:buNone/>
              <a:tabLst/>
              <a:defRPr/>
            </a:pPr>
            <a:r>
              <a:rPr lang="en-US" dirty="0">
                <a:latin typeface="Arial" panose="020B0604020202020204" pitchFamily="34" charset="0"/>
                <a:cs typeface="Arial" panose="020B0604020202020204" pitchFamily="34" charset="0"/>
              </a:rPr>
              <a:t>Jenn:</a:t>
            </a:r>
          </a:p>
          <a:p>
            <a:pPr marL="0" marR="0" lvl="0" indent="0" algn="l" defTabSz="914400" rtl="0" eaLnBrk="1" fontAlgn="auto" latinLnBrk="0" hangingPunct="1">
              <a:lnSpc>
                <a:spcPct val="100000"/>
              </a:lnSpc>
              <a:spcBef>
                <a:spcPts val="0"/>
              </a:spcBef>
              <a:spcAft>
                <a:spcPts val="1200"/>
              </a:spcAft>
              <a:buClrTx/>
              <a:buSzTx/>
              <a:buFontTx/>
              <a:buNone/>
              <a:tabLst/>
              <a:defRPr/>
            </a:pPr>
            <a:endParaRPr lang="en-US"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1200"/>
              </a:spcAft>
              <a:buClrTx/>
              <a:buSzTx/>
              <a:buFontTx/>
              <a:buNone/>
              <a:tabLst/>
              <a:defRPr/>
            </a:pPr>
            <a:r>
              <a:rPr lang="en-US" dirty="0">
                <a:latin typeface="Arial" panose="020B0604020202020204" pitchFamily="34" charset="0"/>
                <a:cs typeface="Arial" panose="020B0604020202020204" pitchFamily="34" charset="0"/>
              </a:rPr>
              <a:t>Good afternoon.</a:t>
            </a:r>
            <a:r>
              <a:rPr lang="en-US" baseline="0" dirty="0">
                <a:latin typeface="Arial" panose="020B0604020202020204" pitchFamily="34" charset="0"/>
                <a:cs typeface="Arial" panose="020B0604020202020204" pitchFamily="34" charset="0"/>
              </a:rPr>
              <a:t> Thank you for joining us for the technical assistance webinar relating to the </a:t>
            </a:r>
            <a:r>
              <a:rPr lang="en-US" dirty="0">
                <a:latin typeface="Arial" panose="020B0604020202020204" pitchFamily="34" charset="0"/>
                <a:cs typeface="Arial" panose="020B0604020202020204" pitchFamily="34" charset="0"/>
              </a:rPr>
              <a:t>Literacy Coaches and Reading Specialists Educator Training (LCRSET) Request for Applications (RFA).</a:t>
            </a:r>
            <a:endParaRPr lang="en-US" dirty="0"/>
          </a:p>
        </p:txBody>
      </p:sp>
      <p:sp>
        <p:nvSpPr>
          <p:cNvPr id="4" name="Slide Number Placeholder 3"/>
          <p:cNvSpPr>
            <a:spLocks noGrp="1"/>
          </p:cNvSpPr>
          <p:nvPr>
            <p:ph type="sldNum" sz="quarter" idx="10"/>
          </p:nvPr>
        </p:nvSpPr>
        <p:spPr/>
        <p:txBody>
          <a:bodyPr/>
          <a:lstStyle/>
          <a:p>
            <a:fld id="{959E779C-9ADE-44A1-8072-EF7F172A3590}" type="slidenum">
              <a:rPr lang="en-US" smtClean="0"/>
              <a:t>1</a:t>
            </a:fld>
            <a:endParaRPr lang="en-US" dirty="0"/>
          </a:p>
        </p:txBody>
      </p:sp>
    </p:spTree>
    <p:extLst>
      <p:ext uri="{BB962C8B-B14F-4D97-AF65-F5344CB8AC3E}">
        <p14:creationId xmlns:p14="http://schemas.microsoft.com/office/powerpoint/2010/main" val="1795176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Jenn:</a:t>
            </a:r>
          </a:p>
          <a:p>
            <a:endParaRPr lang="en-US" dirty="0">
              <a:latin typeface="Arial" panose="020B0604020202020204" pitchFamily="34" charset="0"/>
              <a:cs typeface="Arial" panose="020B0604020202020204" pitchFamily="34" charset="0"/>
            </a:endParaRPr>
          </a:p>
          <a:p>
            <a:pPr>
              <a:spcAft>
                <a:spcPts val="1200"/>
              </a:spcAft>
            </a:pPr>
            <a:r>
              <a:rPr lang="en-US" i="1" dirty="0">
                <a:latin typeface="Arial" panose="020B0604020202020204" pitchFamily="34" charset="0"/>
                <a:cs typeface="Arial" panose="020B0604020202020204" pitchFamily="34" charset="0"/>
              </a:rPr>
              <a:t>Read slide.</a:t>
            </a:r>
            <a:endParaRPr lang="en-US" i="0" dirty="0">
              <a:latin typeface="Arial" panose="020B0604020202020204" pitchFamily="34" charset="0"/>
              <a:cs typeface="Arial" panose="020B0604020202020204" pitchFamily="34" charset="0"/>
            </a:endParaRPr>
          </a:p>
          <a:p>
            <a:endParaRPr lang="en-US" i="0" dirty="0">
              <a:latin typeface="Arial" panose="020B0604020202020204" pitchFamily="34" charset="0"/>
              <a:cs typeface="Arial" panose="020B0604020202020204" pitchFamily="34" charset="0"/>
            </a:endParaRPr>
          </a:p>
          <a:p>
            <a:pPr>
              <a:spcAft>
                <a:spcPts val="1200"/>
              </a:spcAft>
            </a:pPr>
            <a:r>
              <a:rPr lang="en-US" i="0" dirty="0">
                <a:latin typeface="Arial" panose="020B0604020202020204" pitchFamily="34" charset="0"/>
                <a:cs typeface="Arial" panose="020B0604020202020204" pitchFamily="34" charset="0"/>
              </a:rPr>
              <a:t>However, please note that this is the trailer bill, and this language is not finalized. The chosen grantee will have to agree to potentially modify the project based on any changes that the Legislature requires. </a:t>
            </a:r>
            <a:endParaRPr lang="en-US" i="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59E779C-9ADE-44A1-8072-EF7F172A3590}" type="slidenum">
              <a:rPr lang="en-US" smtClean="0"/>
              <a:t>10</a:t>
            </a:fld>
            <a:endParaRPr lang="en-US" dirty="0"/>
          </a:p>
        </p:txBody>
      </p:sp>
    </p:spTree>
    <p:extLst>
      <p:ext uri="{BB962C8B-B14F-4D97-AF65-F5344CB8AC3E}">
        <p14:creationId xmlns:p14="http://schemas.microsoft.com/office/powerpoint/2010/main" val="2957263303"/>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sz="1200" i="0" kern="1200" dirty="0">
                <a:solidFill>
                  <a:schemeClr val="tx1"/>
                </a:solidFill>
                <a:effectLst/>
                <a:latin typeface="Arial" panose="020B0604020202020204" pitchFamily="34" charset="0"/>
                <a:ea typeface="+mn-ea"/>
                <a:cs typeface="Arial" panose="020B0604020202020204" pitchFamily="34" charset="0"/>
              </a:rPr>
              <a:t>Jenn:</a:t>
            </a:r>
          </a:p>
          <a:p>
            <a:pPr>
              <a:spcAft>
                <a:spcPts val="1200"/>
              </a:spcAft>
            </a:pPr>
            <a:endParaRPr lang="en-US" sz="1200" i="1" kern="1200" dirty="0">
              <a:solidFill>
                <a:schemeClr val="tx1"/>
              </a:solidFill>
              <a:effectLst/>
              <a:latin typeface="Arial" panose="020B0604020202020204" pitchFamily="34" charset="0"/>
              <a:ea typeface="+mn-ea"/>
              <a:cs typeface="Arial" panose="020B0604020202020204" pitchFamily="34" charset="0"/>
            </a:endParaRPr>
          </a:p>
          <a:p>
            <a:pPr>
              <a:spcAft>
                <a:spcPts val="1200"/>
              </a:spcAft>
            </a:pPr>
            <a:r>
              <a:rPr lang="en-US" sz="1200" i="1" kern="1200" dirty="0">
                <a:solidFill>
                  <a:schemeClr val="tx1"/>
                </a:solidFill>
                <a:effectLst/>
                <a:latin typeface="Arial" panose="020B0604020202020204" pitchFamily="34" charset="0"/>
                <a:ea typeface="+mn-ea"/>
                <a:cs typeface="Arial" panose="020B0604020202020204" pitchFamily="34" charset="0"/>
              </a:rPr>
              <a:t>Read slide.</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59E779C-9ADE-44A1-8072-EF7F172A3590}" type="slidenum">
              <a:rPr lang="en-US" smtClean="0"/>
              <a:t>100</a:t>
            </a:fld>
            <a:endParaRPr lang="en-US" dirty="0"/>
          </a:p>
        </p:txBody>
      </p:sp>
    </p:spTree>
    <p:extLst>
      <p:ext uri="{BB962C8B-B14F-4D97-AF65-F5344CB8AC3E}">
        <p14:creationId xmlns:p14="http://schemas.microsoft.com/office/powerpoint/2010/main" val="2237490314"/>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Jenn:</a:t>
            </a:r>
          </a:p>
          <a:p>
            <a:pPr>
              <a:spcAft>
                <a:spcPts val="1200"/>
              </a:spcAft>
            </a:pPr>
            <a:endParaRPr lang="en-US"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1200"/>
              </a:spcAft>
              <a:buClrTx/>
              <a:buSzTx/>
              <a:buFontTx/>
              <a:buNone/>
              <a:tabLst/>
              <a:defRPr/>
            </a:pPr>
            <a:r>
              <a:rPr lang="en-US" dirty="0">
                <a:latin typeface="Arial" panose="020B0604020202020204" pitchFamily="34" charset="0"/>
                <a:cs typeface="Arial" panose="020B0604020202020204" pitchFamily="34" charset="0"/>
              </a:rPr>
              <a:t>The budget section has 2 items and is worth a total of 8 points.</a:t>
            </a:r>
            <a:endParaRPr lang="en-US" sz="1200" dirty="0">
              <a:latin typeface="Arial" panose="020B0604020202020204" pitchFamily="34" charset="0"/>
              <a:cs typeface="Arial" panose="020B0604020202020204" pitchFamily="34" charset="0"/>
            </a:endParaRPr>
          </a:p>
          <a:p>
            <a:pPr>
              <a:spcAft>
                <a:spcPts val="1200"/>
              </a:spcAft>
            </a:pPr>
            <a:r>
              <a:rPr lang="en-US" i="1" dirty="0">
                <a:latin typeface="Arial" panose="020B0604020202020204" pitchFamily="34" charset="0"/>
                <a:cs typeface="Arial" panose="020B0604020202020204" pitchFamily="34" charset="0"/>
              </a:rPr>
              <a:t>Read slide.</a:t>
            </a:r>
          </a:p>
        </p:txBody>
      </p:sp>
      <p:sp>
        <p:nvSpPr>
          <p:cNvPr id="4" name="Slide Number Placeholder 3"/>
          <p:cNvSpPr>
            <a:spLocks noGrp="1"/>
          </p:cNvSpPr>
          <p:nvPr>
            <p:ph type="sldNum" sz="quarter" idx="5"/>
          </p:nvPr>
        </p:nvSpPr>
        <p:spPr/>
        <p:txBody>
          <a:bodyPr/>
          <a:lstStyle/>
          <a:p>
            <a:fld id="{959E779C-9ADE-44A1-8072-EF7F172A3590}" type="slidenum">
              <a:rPr lang="en-US" smtClean="0"/>
              <a:t>101</a:t>
            </a:fld>
            <a:endParaRPr lang="en-US" dirty="0"/>
          </a:p>
        </p:txBody>
      </p:sp>
    </p:spTree>
    <p:extLst>
      <p:ext uri="{BB962C8B-B14F-4D97-AF65-F5344CB8AC3E}">
        <p14:creationId xmlns:p14="http://schemas.microsoft.com/office/powerpoint/2010/main" val="191006243"/>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sz="1200" dirty="0">
                <a:latin typeface="Arial" panose="020B0604020202020204" pitchFamily="34" charset="0"/>
                <a:cs typeface="Arial" panose="020B0604020202020204" pitchFamily="34" charset="0"/>
              </a:rPr>
              <a:t>Jenn:</a:t>
            </a:r>
          </a:p>
          <a:p>
            <a:pPr>
              <a:spcAft>
                <a:spcPts val="1200"/>
              </a:spcAft>
            </a:pPr>
            <a:endParaRPr lang="en-US" sz="1200" dirty="0">
              <a:latin typeface="Arial" panose="020B0604020202020204" pitchFamily="34" charset="0"/>
              <a:cs typeface="Arial" panose="020B0604020202020204" pitchFamily="34" charset="0"/>
            </a:endParaRPr>
          </a:p>
          <a:p>
            <a:pPr>
              <a:spcAft>
                <a:spcPts val="1200"/>
              </a:spcAft>
            </a:pPr>
            <a:r>
              <a:rPr lang="en-US" sz="1200" dirty="0">
                <a:latin typeface="Arial" panose="020B0604020202020204" pitchFamily="34" charset="0"/>
                <a:cs typeface="Arial" panose="020B0604020202020204" pitchFamily="34" charset="0"/>
              </a:rPr>
              <a:t>Both budget items will be attached to the application. Form B is the Proposed Project Budget Summary and Form C is the LCRSET Project Budget Narrative. Forms B and C are on separate tabs of one excel spreadsheet that is included on the RFA web page. </a:t>
            </a:r>
          </a:p>
          <a:p>
            <a:pPr>
              <a:spcAft>
                <a:spcPts val="1200"/>
              </a:spcAft>
            </a:pPr>
            <a:endParaRPr lang="en-US" sz="1200" dirty="0">
              <a:latin typeface="Arial" panose="020B0604020202020204" pitchFamily="34" charset="0"/>
              <a:cs typeface="Arial" panose="020B0604020202020204" pitchFamily="34" charset="0"/>
            </a:endParaRPr>
          </a:p>
          <a:p>
            <a:pPr>
              <a:spcAft>
                <a:spcPts val="1200"/>
              </a:spcAft>
            </a:pPr>
            <a:r>
              <a:rPr lang="en-US" sz="1200" dirty="0">
                <a:latin typeface="Arial" panose="020B0604020202020204" pitchFamily="34" charset="0"/>
                <a:cs typeface="Arial" panose="020B0604020202020204" pitchFamily="34" charset="0"/>
              </a:rPr>
              <a:t>The rubric items for Budget include: </a:t>
            </a:r>
          </a:p>
          <a:p>
            <a:pPr>
              <a:spcAft>
                <a:spcPts val="1200"/>
              </a:spcAft>
            </a:pPr>
            <a:endParaRPr lang="en-US" sz="1200" dirty="0">
              <a:latin typeface="Arial" panose="020B0604020202020204" pitchFamily="34" charset="0"/>
              <a:cs typeface="Arial" panose="020B0604020202020204" pitchFamily="34" charset="0"/>
            </a:endParaRPr>
          </a:p>
          <a:p>
            <a:pPr>
              <a:spcAft>
                <a:spcPts val="1200"/>
              </a:spcAft>
            </a:pPr>
            <a:r>
              <a:rPr lang="en-US" sz="1200" i="1" dirty="0">
                <a:latin typeface="Arial" panose="020B0604020202020204" pitchFamily="34" charset="0"/>
                <a:cs typeface="Arial" panose="020B0604020202020204" pitchFamily="34" charset="0"/>
              </a:rPr>
              <a:t>Read slide.</a:t>
            </a:r>
            <a:endParaRPr lang="en-US" sz="1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59E779C-9ADE-44A1-8072-EF7F172A3590}" type="slidenum">
              <a:rPr lang="en-US" smtClean="0"/>
              <a:t>102</a:t>
            </a:fld>
            <a:endParaRPr lang="en-US" dirty="0"/>
          </a:p>
        </p:txBody>
      </p:sp>
    </p:spTree>
    <p:extLst>
      <p:ext uri="{BB962C8B-B14F-4D97-AF65-F5344CB8AC3E}">
        <p14:creationId xmlns:p14="http://schemas.microsoft.com/office/powerpoint/2010/main" val="14902618"/>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i="0" dirty="0">
                <a:latin typeface="Arial" panose="020B0604020202020204" pitchFamily="34" charset="0"/>
                <a:cs typeface="Arial" panose="020B0604020202020204" pitchFamily="34" charset="0"/>
              </a:rPr>
              <a:t>Jenn:</a:t>
            </a:r>
          </a:p>
          <a:p>
            <a:pPr>
              <a:spcAft>
                <a:spcPts val="1200"/>
              </a:spcAft>
            </a:pPr>
            <a:endParaRPr lang="en-US" i="0" dirty="0">
              <a:latin typeface="Arial" panose="020B0604020202020204" pitchFamily="34" charset="0"/>
              <a:cs typeface="Arial" panose="020B0604020202020204" pitchFamily="34" charset="0"/>
            </a:endParaRPr>
          </a:p>
          <a:p>
            <a:pPr>
              <a:spcAft>
                <a:spcPts val="1200"/>
              </a:spcAft>
            </a:pPr>
            <a:r>
              <a:rPr lang="en-US" i="0" dirty="0">
                <a:latin typeface="Arial" panose="020B0604020202020204" pitchFamily="34" charset="0"/>
                <a:cs typeface="Arial" panose="020B0604020202020204" pitchFamily="34" charset="0"/>
              </a:rPr>
              <a:t>The Application Budget: </a:t>
            </a:r>
          </a:p>
          <a:p>
            <a:pPr>
              <a:spcAft>
                <a:spcPts val="1200"/>
              </a:spcAft>
            </a:pPr>
            <a:endParaRPr lang="en-US" i="0" dirty="0">
              <a:latin typeface="Arial" panose="020B0604020202020204" pitchFamily="34" charset="0"/>
              <a:cs typeface="Arial" panose="020B0604020202020204" pitchFamily="34" charset="0"/>
            </a:endParaRPr>
          </a:p>
          <a:p>
            <a:pPr>
              <a:spcAft>
                <a:spcPts val="1200"/>
              </a:spcAft>
            </a:pPr>
            <a:r>
              <a:rPr lang="en-US" i="1" dirty="0">
                <a:latin typeface="Arial" panose="020B0604020202020204" pitchFamily="34" charset="0"/>
                <a:cs typeface="Arial" panose="020B0604020202020204" pitchFamily="34" charset="0"/>
              </a:rPr>
              <a:t>Read slide.</a:t>
            </a:r>
          </a:p>
        </p:txBody>
      </p:sp>
      <p:sp>
        <p:nvSpPr>
          <p:cNvPr id="4" name="Slide Number Placeholder 3"/>
          <p:cNvSpPr>
            <a:spLocks noGrp="1"/>
          </p:cNvSpPr>
          <p:nvPr>
            <p:ph type="sldNum" sz="quarter" idx="10"/>
          </p:nvPr>
        </p:nvSpPr>
        <p:spPr/>
        <p:txBody>
          <a:bodyPr/>
          <a:lstStyle/>
          <a:p>
            <a:fld id="{947B8990-41DF-454F-A325-72A5D5917BE1}" type="slidenum">
              <a:rPr lang="en-US" smtClean="0"/>
              <a:t>103</a:t>
            </a:fld>
            <a:endParaRPr lang="en-US" dirty="0"/>
          </a:p>
        </p:txBody>
      </p:sp>
    </p:spTree>
    <p:extLst>
      <p:ext uri="{BB962C8B-B14F-4D97-AF65-F5344CB8AC3E}">
        <p14:creationId xmlns:p14="http://schemas.microsoft.com/office/powerpoint/2010/main" val="2896109656"/>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sz="1200" i="0" kern="1200" dirty="0">
                <a:solidFill>
                  <a:schemeClr val="tx1"/>
                </a:solidFill>
                <a:effectLst/>
                <a:latin typeface="Arial" panose="020B0604020202020204" pitchFamily="34" charset="0"/>
                <a:ea typeface="+mn-ea"/>
                <a:cs typeface="Arial" panose="020B0604020202020204" pitchFamily="34" charset="0"/>
              </a:rPr>
              <a:t>Jenn:</a:t>
            </a:r>
          </a:p>
          <a:p>
            <a:pPr>
              <a:spcAft>
                <a:spcPts val="1200"/>
              </a:spcAft>
            </a:pPr>
            <a:endParaRPr lang="en-US" sz="1200" i="1" kern="1200" dirty="0">
              <a:solidFill>
                <a:schemeClr val="tx1"/>
              </a:solidFill>
              <a:effectLst/>
              <a:latin typeface="Arial" panose="020B0604020202020204" pitchFamily="34" charset="0"/>
              <a:ea typeface="+mn-ea"/>
              <a:cs typeface="Arial" panose="020B0604020202020204" pitchFamily="34" charset="0"/>
            </a:endParaRPr>
          </a:p>
          <a:p>
            <a:pPr>
              <a:spcAft>
                <a:spcPts val="1200"/>
              </a:spcAft>
            </a:pPr>
            <a:r>
              <a:rPr lang="en-US" sz="1200" i="1" kern="1200" dirty="0">
                <a:solidFill>
                  <a:schemeClr val="tx1"/>
                </a:solidFill>
                <a:effectLst/>
                <a:latin typeface="Arial" panose="020B0604020202020204" pitchFamily="34" charset="0"/>
                <a:ea typeface="+mn-ea"/>
                <a:cs typeface="Arial" panose="020B0604020202020204" pitchFamily="34" charset="0"/>
              </a:rPr>
              <a:t>Read slide.</a:t>
            </a:r>
          </a:p>
          <a:p>
            <a:pPr>
              <a:spcAft>
                <a:spcPts val="0"/>
              </a:spcAft>
            </a:pPr>
            <a:endParaRPr lang="en-US" dirty="0">
              <a:latin typeface="Arial" panose="020B0604020202020204" pitchFamily="34" charset="0"/>
              <a:cs typeface="Arial" panose="020B0604020202020204" pitchFamily="34" charset="0"/>
            </a:endParaRPr>
          </a:p>
          <a:p>
            <a:pPr>
              <a:spcAft>
                <a:spcPts val="0"/>
              </a:spcAft>
            </a:pPr>
            <a:r>
              <a:rPr lang="en-US" dirty="0">
                <a:latin typeface="Arial" panose="020B0604020202020204" pitchFamily="34" charset="0"/>
                <a:cs typeface="Arial" panose="020B0604020202020204" pitchFamily="34" charset="0"/>
              </a:rPr>
              <a:t>I’ll pass it back to Julia now to go over some final points. </a:t>
            </a:r>
          </a:p>
        </p:txBody>
      </p:sp>
      <p:sp>
        <p:nvSpPr>
          <p:cNvPr id="4" name="Slide Number Placeholder 3"/>
          <p:cNvSpPr>
            <a:spLocks noGrp="1"/>
          </p:cNvSpPr>
          <p:nvPr>
            <p:ph type="sldNum" sz="quarter" idx="10"/>
          </p:nvPr>
        </p:nvSpPr>
        <p:spPr/>
        <p:txBody>
          <a:bodyPr/>
          <a:lstStyle/>
          <a:p>
            <a:fld id="{947B8990-41DF-454F-A325-72A5D5917BE1}" type="slidenum">
              <a:rPr lang="en-US" smtClean="0"/>
              <a:t>104</a:t>
            </a:fld>
            <a:endParaRPr lang="en-US" dirty="0"/>
          </a:p>
        </p:txBody>
      </p:sp>
    </p:spTree>
    <p:extLst>
      <p:ext uri="{BB962C8B-B14F-4D97-AF65-F5344CB8AC3E}">
        <p14:creationId xmlns:p14="http://schemas.microsoft.com/office/powerpoint/2010/main" val="1185943775"/>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a:pPr>
            <a:r>
              <a:rPr lang="en-US" dirty="0">
                <a:latin typeface="Arial" panose="020B0604020202020204" pitchFamily="34" charset="0"/>
                <a:cs typeface="Arial" panose="020B0604020202020204" pitchFamily="34" charset="0"/>
              </a:rPr>
              <a:t>Julia</a:t>
            </a:r>
            <a:r>
              <a:rPr lang="en-US" sz="1200" kern="1200" dirty="0">
                <a:solidFill>
                  <a:schemeClr val="tx1"/>
                </a:solidFill>
                <a:effectLst/>
                <a:latin typeface="Arial" panose="020B0604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a:pP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a:pPr>
            <a:r>
              <a:rPr lang="en-US" sz="1200" kern="1200" dirty="0">
                <a:solidFill>
                  <a:schemeClr val="tx1"/>
                </a:solidFill>
                <a:effectLst/>
                <a:latin typeface="Arial" panose="020B0604020202020204" pitchFamily="34" charset="0"/>
                <a:ea typeface="+mn-ea"/>
                <a:cs typeface="Arial" panose="020B0604020202020204" pitchFamily="34" charset="0"/>
              </a:rPr>
              <a:t>You must select the Save Responses button on the online application if you do not intend to complete the application in one session. Once you select the Save Responses button, a page will appear that asks for your email address. You will receive an email with a unique URL (web address) for entrance back into the application. Although you should receive the confirmation email, it is recommended that you copy the URL on the application page and save it. This address will allow you to return to your application.</a:t>
            </a:r>
          </a:p>
        </p:txBody>
      </p:sp>
      <p:sp>
        <p:nvSpPr>
          <p:cNvPr id="4" name="Slide Number Placeholder 3"/>
          <p:cNvSpPr>
            <a:spLocks noGrp="1"/>
          </p:cNvSpPr>
          <p:nvPr>
            <p:ph type="sldNum" sz="quarter" idx="10"/>
          </p:nvPr>
        </p:nvSpPr>
        <p:spPr/>
        <p:txBody>
          <a:bodyPr/>
          <a:lstStyle/>
          <a:p>
            <a:fld id="{947B8990-41DF-454F-A325-72A5D5917BE1}" type="slidenum">
              <a:rPr lang="en-US" smtClean="0"/>
              <a:t>105</a:t>
            </a:fld>
            <a:endParaRPr lang="en-US" dirty="0"/>
          </a:p>
        </p:txBody>
      </p:sp>
    </p:spTree>
    <p:extLst>
      <p:ext uri="{BB962C8B-B14F-4D97-AF65-F5344CB8AC3E}">
        <p14:creationId xmlns:p14="http://schemas.microsoft.com/office/powerpoint/2010/main" val="3172044748"/>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Aft>
                <a:spcPts val="1200"/>
              </a:spcAft>
              <a:buNone/>
            </a:pPr>
            <a:r>
              <a:rPr lang="en-US" dirty="0">
                <a:latin typeface="Arial" panose="020B0604020202020204" pitchFamily="34" charset="0"/>
                <a:cs typeface="Arial" panose="020B0604020202020204" pitchFamily="34" charset="0"/>
              </a:rPr>
              <a:t>Julia</a:t>
            </a:r>
            <a:r>
              <a:rPr lang="en-US" i="0" dirty="0">
                <a:latin typeface="Arial" panose="020B0604020202020204" pitchFamily="34" charset="0"/>
                <a:cs typeface="Arial" panose="020B0604020202020204" pitchFamily="34" charset="0"/>
              </a:rPr>
              <a:t>:</a:t>
            </a:r>
          </a:p>
          <a:p>
            <a:pPr marL="0" indent="0">
              <a:spcAft>
                <a:spcPts val="1200"/>
              </a:spcAft>
              <a:buNone/>
            </a:pPr>
            <a:endParaRPr lang="en-US" i="1" dirty="0">
              <a:latin typeface="Arial" panose="020B0604020202020204" pitchFamily="34" charset="0"/>
              <a:cs typeface="Arial" panose="020B0604020202020204" pitchFamily="34" charset="0"/>
            </a:endParaRPr>
          </a:p>
          <a:p>
            <a:pPr marL="0" indent="0">
              <a:spcAft>
                <a:spcPts val="1200"/>
              </a:spcAft>
              <a:buNone/>
            </a:pPr>
            <a:r>
              <a:rPr lang="en-US" i="1" dirty="0">
                <a:latin typeface="Arial" panose="020B0604020202020204" pitchFamily="34" charset="0"/>
                <a:cs typeface="Arial" panose="020B0604020202020204" pitchFamily="34" charset="0"/>
              </a:rPr>
              <a:t>Read slide.</a:t>
            </a:r>
            <a:endParaRPr lang="en-US" dirty="0">
              <a:latin typeface="Arial" panose="020B0604020202020204" pitchFamily="34" charset="0"/>
              <a:cs typeface="Arial" panose="020B0604020202020204" pitchFamily="34" charset="0"/>
            </a:endParaRPr>
          </a:p>
          <a:p>
            <a:pPr>
              <a:spcAft>
                <a:spcPts val="1200"/>
              </a:spcAft>
            </a:pPr>
            <a:r>
              <a:rPr lang="en-US" dirty="0">
                <a:latin typeface="Arial" panose="020B0604020202020204" pitchFamily="34" charset="0"/>
                <a:cs typeface="Arial" panose="020B0604020202020204" pitchFamily="34" charset="0"/>
              </a:rPr>
              <a:t>Remember, all required files are necessary for a complete application. </a:t>
            </a:r>
          </a:p>
        </p:txBody>
      </p:sp>
      <p:sp>
        <p:nvSpPr>
          <p:cNvPr id="4" name="Slide Number Placeholder 3"/>
          <p:cNvSpPr>
            <a:spLocks noGrp="1"/>
          </p:cNvSpPr>
          <p:nvPr>
            <p:ph type="sldNum" sz="quarter" idx="5"/>
          </p:nvPr>
        </p:nvSpPr>
        <p:spPr/>
        <p:txBody>
          <a:bodyPr/>
          <a:lstStyle/>
          <a:p>
            <a:fld id="{959E779C-9ADE-44A1-8072-EF7F172A3590}" type="slidenum">
              <a:rPr lang="en-US" smtClean="0"/>
              <a:t>106</a:t>
            </a:fld>
            <a:endParaRPr lang="en-US" dirty="0"/>
          </a:p>
        </p:txBody>
      </p:sp>
    </p:spTree>
    <p:extLst>
      <p:ext uri="{BB962C8B-B14F-4D97-AF65-F5344CB8AC3E}">
        <p14:creationId xmlns:p14="http://schemas.microsoft.com/office/powerpoint/2010/main" val="3250741128"/>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Julia:</a:t>
            </a:r>
          </a:p>
          <a:p>
            <a:endParaRPr lang="en-US" dirty="0">
              <a:latin typeface="Arial" panose="020B0604020202020204" pitchFamily="34" charset="0"/>
              <a:cs typeface="Arial" panose="020B0604020202020204" pitchFamily="34" charset="0"/>
            </a:endParaRPr>
          </a:p>
          <a:p>
            <a:pPr>
              <a:spcAft>
                <a:spcPts val="1200"/>
              </a:spcAft>
            </a:pPr>
            <a:r>
              <a:rPr lang="en-US" dirty="0">
                <a:latin typeface="Arial" panose="020B0604020202020204" pitchFamily="34" charset="0"/>
                <a:cs typeface="Arial" panose="020B0604020202020204" pitchFamily="34" charset="0"/>
              </a:rPr>
              <a:t>Applicants must save all files into a single zip file (only one file can be uploaded per applicant). No additional information in the zip file will be reviewed. </a:t>
            </a:r>
          </a:p>
          <a:p>
            <a:pPr>
              <a:spcAft>
                <a:spcPts val="1200"/>
              </a:spcAft>
            </a:pPr>
            <a:r>
              <a:rPr lang="en-US" b="1" dirty="0">
                <a:latin typeface="Arial" panose="020B0604020202020204" pitchFamily="34" charset="0"/>
                <a:cs typeface="Arial" panose="020B0604020202020204" pitchFamily="34" charset="0"/>
              </a:rPr>
              <a:t>Note:</a:t>
            </a:r>
            <a:r>
              <a:rPr lang="en-US" dirty="0">
                <a:latin typeface="Arial" panose="020B0604020202020204" pitchFamily="34" charset="0"/>
                <a:cs typeface="Arial" panose="020B0604020202020204" pitchFamily="34" charset="0"/>
              </a:rPr>
              <a:t> The zip file size limit is 20MB.</a:t>
            </a:r>
          </a:p>
          <a:p>
            <a:endParaRPr lang="en-US" dirty="0"/>
          </a:p>
        </p:txBody>
      </p:sp>
      <p:sp>
        <p:nvSpPr>
          <p:cNvPr id="4" name="Slide Number Placeholder 3"/>
          <p:cNvSpPr>
            <a:spLocks noGrp="1"/>
          </p:cNvSpPr>
          <p:nvPr>
            <p:ph type="sldNum" sz="quarter" idx="5"/>
          </p:nvPr>
        </p:nvSpPr>
        <p:spPr/>
        <p:txBody>
          <a:bodyPr/>
          <a:lstStyle/>
          <a:p>
            <a:fld id="{959E779C-9ADE-44A1-8072-EF7F172A3590}" type="slidenum">
              <a:rPr lang="en-US" smtClean="0"/>
              <a:t>107</a:t>
            </a:fld>
            <a:endParaRPr lang="en-US" dirty="0"/>
          </a:p>
        </p:txBody>
      </p:sp>
    </p:spTree>
    <p:extLst>
      <p:ext uri="{BB962C8B-B14F-4D97-AF65-F5344CB8AC3E}">
        <p14:creationId xmlns:p14="http://schemas.microsoft.com/office/powerpoint/2010/main" val="330334097"/>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1200"/>
              </a:spcAft>
              <a:buClrTx/>
              <a:buSzTx/>
              <a:buFontTx/>
              <a:buNone/>
              <a:tabLst/>
              <a:defRPr/>
            </a:pPr>
            <a:r>
              <a:rPr lang="en-US" dirty="0">
                <a:latin typeface="Arial" panose="020B0604020202020204" pitchFamily="34" charset="0"/>
                <a:cs typeface="Arial" panose="020B0604020202020204" pitchFamily="34" charset="0"/>
              </a:rPr>
              <a:t>Julia</a:t>
            </a:r>
            <a:r>
              <a:rPr lang="en-US" i="0" dirty="0">
                <a:latin typeface="Arial" panose="020B0604020202020204" pitchFamily="34" charset="0"/>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i="1"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1200"/>
              </a:spcAft>
              <a:buClrTx/>
              <a:buSzTx/>
              <a:buFontTx/>
              <a:buNone/>
              <a:tabLst/>
              <a:defRPr/>
            </a:pPr>
            <a:r>
              <a:rPr lang="en-US" i="1" dirty="0">
                <a:latin typeface="Arial" panose="020B0604020202020204" pitchFamily="34" charset="0"/>
                <a:cs typeface="Arial" panose="020B0604020202020204" pitchFamily="34" charset="0"/>
              </a:rPr>
              <a:t>Read slide.</a:t>
            </a:r>
          </a:p>
          <a:p>
            <a:endParaRPr lang="en-US" dirty="0"/>
          </a:p>
        </p:txBody>
      </p:sp>
      <p:sp>
        <p:nvSpPr>
          <p:cNvPr id="4" name="Slide Number Placeholder 3"/>
          <p:cNvSpPr>
            <a:spLocks noGrp="1"/>
          </p:cNvSpPr>
          <p:nvPr>
            <p:ph type="sldNum" sz="quarter" idx="5"/>
          </p:nvPr>
        </p:nvSpPr>
        <p:spPr/>
        <p:txBody>
          <a:bodyPr/>
          <a:lstStyle/>
          <a:p>
            <a:fld id="{959E779C-9ADE-44A1-8072-EF7F172A3590}" type="slidenum">
              <a:rPr lang="en-US" smtClean="0"/>
              <a:t>108</a:t>
            </a:fld>
            <a:endParaRPr lang="en-US" dirty="0"/>
          </a:p>
        </p:txBody>
      </p:sp>
    </p:spTree>
    <p:extLst>
      <p:ext uri="{BB962C8B-B14F-4D97-AF65-F5344CB8AC3E}">
        <p14:creationId xmlns:p14="http://schemas.microsoft.com/office/powerpoint/2010/main" val="954436585"/>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00000"/>
              </a:lnSpc>
              <a:spcBef>
                <a:spcPts val="0"/>
              </a:spcBef>
              <a:spcAft>
                <a:spcPts val="1200"/>
              </a:spcAft>
              <a:buNone/>
            </a:pPr>
            <a:r>
              <a:rPr lang="en-US" dirty="0">
                <a:latin typeface="Arial" panose="020B0604020202020204" pitchFamily="34" charset="0"/>
                <a:cs typeface="Arial" panose="020B0604020202020204" pitchFamily="34" charset="0"/>
              </a:rPr>
              <a:t>Julia</a:t>
            </a:r>
            <a:r>
              <a:rPr lang="en-US" sz="1200" dirty="0">
                <a:latin typeface="Arial" panose="020B0604020202020204" pitchFamily="34" charset="0"/>
                <a:cs typeface="Arial" panose="020B0604020202020204" pitchFamily="34" charset="0"/>
              </a:rPr>
              <a:t>:</a:t>
            </a:r>
          </a:p>
          <a:p>
            <a:pPr marL="0" indent="0">
              <a:lnSpc>
                <a:spcPct val="100000"/>
              </a:lnSpc>
              <a:spcBef>
                <a:spcPts val="0"/>
              </a:spcBef>
              <a:spcAft>
                <a:spcPts val="1200"/>
              </a:spcAft>
              <a:buNone/>
            </a:pPr>
            <a:endParaRPr lang="en-US" sz="1200" dirty="0">
              <a:latin typeface="Arial" panose="020B0604020202020204" pitchFamily="34" charset="0"/>
              <a:cs typeface="Arial" panose="020B0604020202020204" pitchFamily="34" charset="0"/>
            </a:endParaRPr>
          </a:p>
          <a:p>
            <a:pPr marL="0" indent="0">
              <a:lnSpc>
                <a:spcPct val="100000"/>
              </a:lnSpc>
              <a:spcBef>
                <a:spcPts val="0"/>
              </a:spcBef>
              <a:spcAft>
                <a:spcPts val="1200"/>
              </a:spcAft>
              <a:buNone/>
            </a:pPr>
            <a:r>
              <a:rPr lang="en-US" dirty="0">
                <a:latin typeface="Arial" panose="020B0604020202020204" pitchFamily="34" charset="0"/>
                <a:cs typeface="Arial" panose="020B0604020202020204" pitchFamily="34" charset="0"/>
              </a:rPr>
              <a:t>Applicants should be familiar with the following resources </a:t>
            </a:r>
            <a:r>
              <a:rPr lang="en-US" b="0" dirty="0">
                <a:latin typeface="Arial" panose="020B0604020202020204" pitchFamily="34" charset="0"/>
                <a:cs typeface="Arial" panose="020B0604020202020204" pitchFamily="34" charset="0"/>
              </a:rPr>
              <a:t>available </a:t>
            </a:r>
            <a:r>
              <a:rPr lang="en-US" dirty="0">
                <a:latin typeface="Arial" panose="020B0604020202020204" pitchFamily="34" charset="0"/>
                <a:cs typeface="Arial" panose="020B0604020202020204" pitchFamily="34" charset="0"/>
              </a:rPr>
              <a:t>in the RFA document.</a:t>
            </a:r>
          </a:p>
          <a:p>
            <a:pPr marL="0" indent="0">
              <a:lnSpc>
                <a:spcPct val="100000"/>
              </a:lnSpc>
              <a:spcBef>
                <a:spcPts val="0"/>
              </a:spcBef>
              <a:spcAft>
                <a:spcPts val="1200"/>
              </a:spcAft>
              <a:buNone/>
            </a:pPr>
            <a:r>
              <a:rPr lang="en-US" i="1" dirty="0">
                <a:latin typeface="Arial" panose="020B0604020202020204" pitchFamily="34" charset="0"/>
                <a:cs typeface="Arial" panose="020B0604020202020204" pitchFamily="34" charset="0"/>
              </a:rPr>
              <a:t>Read slide.</a:t>
            </a:r>
          </a:p>
          <a:p>
            <a:pPr marL="0" indent="0">
              <a:lnSpc>
                <a:spcPct val="100000"/>
              </a:lnSpc>
              <a:spcBef>
                <a:spcPts val="0"/>
              </a:spcBef>
              <a:spcAft>
                <a:spcPts val="1200"/>
              </a:spcAft>
              <a:buNone/>
            </a:pPr>
            <a:endParaRPr lang="en-US" sz="1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947B8990-41DF-454F-A325-72A5D5917BE1}" type="slidenum">
              <a:rPr lang="en-US" smtClean="0"/>
              <a:t>109</a:t>
            </a:fld>
            <a:endParaRPr lang="en-US" dirty="0"/>
          </a:p>
        </p:txBody>
      </p:sp>
    </p:spTree>
    <p:extLst>
      <p:ext uri="{BB962C8B-B14F-4D97-AF65-F5344CB8AC3E}">
        <p14:creationId xmlns:p14="http://schemas.microsoft.com/office/powerpoint/2010/main" val="37039791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Jenn:</a:t>
            </a:r>
          </a:p>
          <a:p>
            <a:pPr>
              <a:spcAft>
                <a:spcPts val="1200"/>
              </a:spcAft>
            </a:pPr>
            <a:endParaRPr lang="en-US" dirty="0">
              <a:latin typeface="Arial" panose="020B0604020202020204" pitchFamily="34" charset="0"/>
              <a:cs typeface="Arial" panose="020B0604020202020204" pitchFamily="34" charset="0"/>
            </a:endParaRPr>
          </a:p>
          <a:p>
            <a:pPr>
              <a:spcAft>
                <a:spcPts val="1200"/>
              </a:spcAft>
            </a:pPr>
            <a:r>
              <a:rPr lang="en-US" dirty="0">
                <a:latin typeface="Arial" panose="020B0604020202020204" pitchFamily="34" charset="0"/>
                <a:cs typeface="Arial" panose="020B0604020202020204" pitchFamily="34" charset="0"/>
              </a:rPr>
              <a:t>There will be one successful Lead Applicant. We encourage county offices of education (COEs) to apply in a consortium.</a:t>
            </a:r>
          </a:p>
          <a:p>
            <a:endParaRPr lang="en-US" dirty="0">
              <a:latin typeface="Arial" panose="020B0604020202020204" pitchFamily="34" charset="0"/>
              <a:cs typeface="Arial" panose="020B0604020202020204" pitchFamily="34" charset="0"/>
            </a:endParaRPr>
          </a:p>
          <a:p>
            <a:pPr>
              <a:spcAft>
                <a:spcPts val="1200"/>
              </a:spcAft>
            </a:pPr>
            <a:r>
              <a:rPr lang="en-US" dirty="0">
                <a:latin typeface="Arial" panose="020B0604020202020204" pitchFamily="34" charset="0"/>
                <a:cs typeface="Arial" panose="020B0604020202020204" pitchFamily="34" charset="0"/>
              </a:rPr>
              <a:t>One grant of $25 Million will be awarded for a grant period from August 2023, through March 31, 2027. The language in the trailer bill could extend the date of this project, but that is yet to be determined. For the purposes of this RFA, we will be working with this project period. </a:t>
            </a:r>
          </a:p>
          <a:p>
            <a:endParaRPr lang="en-US" dirty="0">
              <a:latin typeface="Arial" panose="020B0604020202020204" pitchFamily="34" charset="0"/>
              <a:cs typeface="Arial" panose="020B0604020202020204" pitchFamily="34" charset="0"/>
            </a:endParaRPr>
          </a:p>
          <a:p>
            <a:pPr>
              <a:spcAft>
                <a:spcPts val="1200"/>
              </a:spcAft>
            </a:pPr>
            <a:r>
              <a:rPr lang="en-US" dirty="0">
                <a:latin typeface="Arial" panose="020B0604020202020204" pitchFamily="34" charset="0"/>
                <a:cs typeface="Arial" panose="020B0604020202020204" pitchFamily="34" charset="0"/>
              </a:rPr>
              <a:t>The deadline to submit an application is May 26, 2023, before 4 p.m. Please leave yourself plenty of time to address any technical issues that may arise.</a:t>
            </a:r>
          </a:p>
          <a:p>
            <a:endParaRPr lang="en-US" dirty="0"/>
          </a:p>
        </p:txBody>
      </p:sp>
      <p:sp>
        <p:nvSpPr>
          <p:cNvPr id="4" name="Slide Number Placeholder 3"/>
          <p:cNvSpPr>
            <a:spLocks noGrp="1"/>
          </p:cNvSpPr>
          <p:nvPr>
            <p:ph type="sldNum" sz="quarter" idx="5"/>
          </p:nvPr>
        </p:nvSpPr>
        <p:spPr/>
        <p:txBody>
          <a:bodyPr/>
          <a:lstStyle/>
          <a:p>
            <a:fld id="{959E779C-9ADE-44A1-8072-EF7F172A3590}" type="slidenum">
              <a:rPr lang="en-US" smtClean="0"/>
              <a:t>11</a:t>
            </a:fld>
            <a:endParaRPr lang="en-US" dirty="0"/>
          </a:p>
        </p:txBody>
      </p:sp>
    </p:spTree>
    <p:extLst>
      <p:ext uri="{BB962C8B-B14F-4D97-AF65-F5344CB8AC3E}">
        <p14:creationId xmlns:p14="http://schemas.microsoft.com/office/powerpoint/2010/main" val="1594518441"/>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00000"/>
              </a:lnSpc>
              <a:spcBef>
                <a:spcPts val="0"/>
              </a:spcBef>
              <a:spcAft>
                <a:spcPts val="1200"/>
              </a:spcAft>
              <a:buNone/>
            </a:pPr>
            <a:r>
              <a:rPr lang="en-US" dirty="0">
                <a:latin typeface="Arial" panose="020B0604020202020204" pitchFamily="34" charset="0"/>
                <a:cs typeface="Arial" panose="020B0604020202020204" pitchFamily="34" charset="0"/>
              </a:rPr>
              <a:t>Julia:</a:t>
            </a:r>
            <a:endParaRPr lang="en-US" i="0" dirty="0">
              <a:latin typeface="Arial" panose="020B0604020202020204" pitchFamily="34" charset="0"/>
              <a:cs typeface="Arial" panose="020B0604020202020204" pitchFamily="34" charset="0"/>
            </a:endParaRPr>
          </a:p>
          <a:p>
            <a:pPr marL="0" indent="0">
              <a:lnSpc>
                <a:spcPct val="100000"/>
              </a:lnSpc>
              <a:spcBef>
                <a:spcPts val="0"/>
              </a:spcBef>
              <a:spcAft>
                <a:spcPts val="1200"/>
              </a:spcAft>
              <a:buNone/>
            </a:pPr>
            <a:endParaRPr lang="en-US" i="0" dirty="0">
              <a:latin typeface="Arial" panose="020B0604020202020204" pitchFamily="34" charset="0"/>
              <a:cs typeface="Arial" panose="020B0604020202020204" pitchFamily="34" charset="0"/>
            </a:endParaRPr>
          </a:p>
          <a:p>
            <a:pPr marL="0" indent="0">
              <a:lnSpc>
                <a:spcPct val="100000"/>
              </a:lnSpc>
              <a:spcBef>
                <a:spcPts val="0"/>
              </a:spcBef>
              <a:spcAft>
                <a:spcPts val="1200"/>
              </a:spcAft>
              <a:buNone/>
            </a:pPr>
            <a:r>
              <a:rPr lang="en-US" i="1" dirty="0">
                <a:latin typeface="Arial" panose="020B0604020202020204" pitchFamily="34" charset="0"/>
                <a:cs typeface="Arial" panose="020B0604020202020204" pitchFamily="34" charset="0"/>
              </a:rPr>
              <a:t>Read slide</a:t>
            </a:r>
            <a:r>
              <a:rPr lang="en-US" i="0" dirty="0">
                <a:latin typeface="Arial" panose="020B0604020202020204" pitchFamily="34" charset="0"/>
                <a:cs typeface="Arial" panose="020B0604020202020204" pitchFamily="34" charset="0"/>
              </a:rPr>
              <a:t>. </a:t>
            </a:r>
            <a:endParaRPr lang="en-US" i="1" dirty="0">
              <a:latin typeface="Arial" panose="020B0604020202020204" pitchFamily="34" charset="0"/>
              <a:cs typeface="Arial" panose="020B0604020202020204" pitchFamily="34" charset="0"/>
            </a:endParaRPr>
          </a:p>
          <a:p>
            <a:endParaRPr lang="en-US" i="0" dirty="0">
              <a:latin typeface="Arial" panose="020B0604020202020204" pitchFamily="34" charset="0"/>
              <a:cs typeface="Arial" panose="020B0604020202020204" pitchFamily="34" charset="0"/>
            </a:endParaRPr>
          </a:p>
          <a:p>
            <a:r>
              <a:rPr lang="en-US" i="0" dirty="0">
                <a:latin typeface="Arial" panose="020B0604020202020204" pitchFamily="34" charset="0"/>
                <a:cs typeface="Arial" panose="020B0604020202020204" pitchFamily="34" charset="0"/>
              </a:rPr>
              <a:t>Now we’ll transition into our Q&amp;A.</a:t>
            </a:r>
          </a:p>
        </p:txBody>
      </p:sp>
      <p:sp>
        <p:nvSpPr>
          <p:cNvPr id="4" name="Slide Number Placeholder 3"/>
          <p:cNvSpPr>
            <a:spLocks noGrp="1"/>
          </p:cNvSpPr>
          <p:nvPr>
            <p:ph type="sldNum" sz="quarter" idx="10"/>
          </p:nvPr>
        </p:nvSpPr>
        <p:spPr/>
        <p:txBody>
          <a:bodyPr/>
          <a:lstStyle/>
          <a:p>
            <a:fld id="{947B8990-41DF-454F-A325-72A5D5917BE1}" type="slidenum">
              <a:rPr lang="en-US" smtClean="0"/>
              <a:t>110</a:t>
            </a:fld>
            <a:endParaRPr lang="en-US" dirty="0"/>
          </a:p>
        </p:txBody>
      </p:sp>
    </p:spTree>
    <p:extLst>
      <p:ext uri="{BB962C8B-B14F-4D97-AF65-F5344CB8AC3E}">
        <p14:creationId xmlns:p14="http://schemas.microsoft.com/office/powerpoint/2010/main" val="3144661988"/>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Jenn:</a:t>
            </a:r>
          </a:p>
          <a:p>
            <a:pPr>
              <a:spcAft>
                <a:spcPts val="1200"/>
              </a:spcAft>
            </a:pPr>
            <a:endParaRPr lang="en-US" dirty="0">
              <a:latin typeface="Arial" panose="020B0604020202020204" pitchFamily="34" charset="0"/>
              <a:cs typeface="Arial" panose="020B0604020202020204" pitchFamily="34" charset="0"/>
            </a:endParaRPr>
          </a:p>
          <a:p>
            <a:pPr>
              <a:spcAft>
                <a:spcPts val="1200"/>
              </a:spcAft>
            </a:pPr>
            <a:r>
              <a:rPr lang="en-US" dirty="0">
                <a:latin typeface="Arial" panose="020B0604020202020204" pitchFamily="34" charset="0"/>
                <a:cs typeface="Arial" panose="020B0604020202020204" pitchFamily="34" charset="0"/>
              </a:rPr>
              <a:t>(Take time to answer any questions that have been posted in the chat).</a:t>
            </a:r>
          </a:p>
          <a:p>
            <a:pPr>
              <a:spcAft>
                <a:spcPts val="1200"/>
              </a:spcAft>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947B8990-41DF-454F-A325-72A5D5917BE1}" type="slidenum">
              <a:rPr lang="en-US" smtClean="0"/>
              <a:t>111</a:t>
            </a:fld>
            <a:endParaRPr lang="en-US" dirty="0"/>
          </a:p>
        </p:txBody>
      </p:sp>
    </p:spTree>
    <p:extLst>
      <p:ext uri="{BB962C8B-B14F-4D97-AF65-F5344CB8AC3E}">
        <p14:creationId xmlns:p14="http://schemas.microsoft.com/office/powerpoint/2010/main" val="2603265317"/>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Jenn:</a:t>
            </a:r>
          </a:p>
          <a:p>
            <a:pPr>
              <a:spcAft>
                <a:spcPts val="1200"/>
              </a:spcAft>
            </a:pPr>
            <a:endParaRPr lang="en-US" dirty="0">
              <a:latin typeface="Arial" panose="020B0604020202020204" pitchFamily="34" charset="0"/>
              <a:cs typeface="Arial" panose="020B0604020202020204" pitchFamily="34" charset="0"/>
            </a:endParaRPr>
          </a:p>
          <a:p>
            <a:pPr>
              <a:spcAft>
                <a:spcPts val="1200"/>
              </a:spcAft>
            </a:pPr>
            <a:r>
              <a:rPr lang="en-US" dirty="0">
                <a:latin typeface="Arial" panose="020B0604020202020204" pitchFamily="34" charset="0"/>
                <a:cs typeface="Arial" panose="020B0604020202020204" pitchFamily="34" charset="0"/>
              </a:rPr>
              <a:t>For additional</a:t>
            </a:r>
            <a:r>
              <a:rPr lang="en-US" baseline="0" dirty="0">
                <a:latin typeface="Arial" panose="020B0604020202020204" pitchFamily="34" charset="0"/>
                <a:cs typeface="Arial" panose="020B0604020202020204" pitchFamily="34" charset="0"/>
              </a:rPr>
              <a:t> information, you are encouraged to contact the EEED staff noted on the slide. </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947B8990-41DF-454F-A325-72A5D5917BE1}" type="slidenum">
              <a:rPr lang="en-US" smtClean="0"/>
              <a:t>112</a:t>
            </a:fld>
            <a:endParaRPr lang="en-US" dirty="0"/>
          </a:p>
        </p:txBody>
      </p:sp>
    </p:spTree>
    <p:extLst>
      <p:ext uri="{BB962C8B-B14F-4D97-AF65-F5344CB8AC3E}">
        <p14:creationId xmlns:p14="http://schemas.microsoft.com/office/powerpoint/2010/main" val="32633568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Jenn:</a:t>
            </a:r>
          </a:p>
          <a:p>
            <a:pPr>
              <a:spcAft>
                <a:spcPts val="1200"/>
              </a:spcAft>
            </a:pPr>
            <a:endParaRPr lang="en-US" dirty="0">
              <a:latin typeface="Arial" panose="020B0604020202020204" pitchFamily="34" charset="0"/>
              <a:cs typeface="Arial" panose="020B0604020202020204" pitchFamily="34" charset="0"/>
            </a:endParaRPr>
          </a:p>
          <a:p>
            <a:pPr>
              <a:spcAft>
                <a:spcPts val="1200"/>
              </a:spcAft>
            </a:pPr>
            <a:r>
              <a:rPr lang="en-US" dirty="0">
                <a:latin typeface="Arial" panose="020B0604020202020204" pitchFamily="34" charset="0"/>
                <a:cs typeface="Arial" panose="020B0604020202020204" pitchFamily="34" charset="0"/>
              </a:rPr>
              <a:t>Let’s talk about the grant eligibility requirements. </a:t>
            </a:r>
          </a:p>
        </p:txBody>
      </p:sp>
      <p:sp>
        <p:nvSpPr>
          <p:cNvPr id="4" name="Slide Number Placeholder 3"/>
          <p:cNvSpPr>
            <a:spLocks noGrp="1"/>
          </p:cNvSpPr>
          <p:nvPr>
            <p:ph type="sldNum" sz="quarter" idx="5"/>
          </p:nvPr>
        </p:nvSpPr>
        <p:spPr/>
        <p:txBody>
          <a:bodyPr/>
          <a:lstStyle/>
          <a:p>
            <a:fld id="{959E779C-9ADE-44A1-8072-EF7F172A3590}" type="slidenum">
              <a:rPr lang="en-US" smtClean="0"/>
              <a:t>12</a:t>
            </a:fld>
            <a:endParaRPr lang="en-US" dirty="0"/>
          </a:p>
        </p:txBody>
      </p:sp>
    </p:spTree>
    <p:extLst>
      <p:ext uri="{BB962C8B-B14F-4D97-AF65-F5344CB8AC3E}">
        <p14:creationId xmlns:p14="http://schemas.microsoft.com/office/powerpoint/2010/main" val="3976900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i="0" dirty="0">
                <a:latin typeface="Arial" panose="020B0604020202020204" pitchFamily="34" charset="0"/>
                <a:cs typeface="Arial" panose="020B0604020202020204" pitchFamily="34" charset="0"/>
              </a:rPr>
              <a:t>Jenn:</a:t>
            </a:r>
          </a:p>
          <a:p>
            <a:endParaRPr lang="en-US" i="1" dirty="0">
              <a:latin typeface="Arial" panose="020B0604020202020204" pitchFamily="34" charset="0"/>
              <a:cs typeface="Arial" panose="020B0604020202020204" pitchFamily="34" charset="0"/>
            </a:endParaRPr>
          </a:p>
          <a:p>
            <a:pPr>
              <a:spcAft>
                <a:spcPts val="1200"/>
              </a:spcAft>
            </a:pPr>
            <a:r>
              <a:rPr lang="en-US" i="0" dirty="0">
                <a:latin typeface="Arial" panose="020B0604020202020204" pitchFamily="34" charset="0"/>
                <a:cs typeface="Arial" panose="020B0604020202020204" pitchFamily="34" charset="0"/>
              </a:rPr>
              <a:t>The CDE shall allocate grant funding to a COE.</a:t>
            </a:r>
          </a:p>
          <a:p>
            <a:pPr>
              <a:spcAft>
                <a:spcPts val="1200"/>
              </a:spcAft>
            </a:pPr>
            <a:endParaRPr lang="en-US" i="1"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1200"/>
              </a:spcAft>
              <a:buClrTx/>
              <a:buSzTx/>
              <a:buFontTx/>
              <a:buNone/>
              <a:tabLst/>
              <a:defRPr/>
            </a:pPr>
            <a:r>
              <a:rPr lang="en-US" dirty="0">
                <a:latin typeface="Arial" panose="020B0604020202020204" pitchFamily="34" charset="0"/>
                <a:cs typeface="Arial" panose="020B0604020202020204" pitchFamily="34" charset="0"/>
              </a:rPr>
              <a:t>As I mentioned before, the CDE shall give priority and points to applicants that propose partnerships with an institution of higher education (IHE) or a consortium with IHE</a:t>
            </a:r>
            <a:r>
              <a:rPr lang="en-US" sz="1200" dirty="0">
                <a:latin typeface="Arial" panose="020B0604020202020204" pitchFamily="34" charset="0"/>
                <a:cs typeface="Arial" panose="020B0604020202020204" pitchFamily="34" charset="0"/>
              </a:rPr>
              <a:t>s. </a:t>
            </a:r>
          </a:p>
          <a:p>
            <a:pPr marL="0" marR="0" lvl="0" indent="0" algn="l" defTabSz="914400" rtl="0" eaLnBrk="1" fontAlgn="auto" latinLnBrk="0" hangingPunct="1">
              <a:lnSpc>
                <a:spcPct val="100000"/>
              </a:lnSpc>
              <a:spcBef>
                <a:spcPts val="0"/>
              </a:spcBef>
              <a:spcAft>
                <a:spcPts val="1200"/>
              </a:spcAft>
              <a:buClrTx/>
              <a:buSzTx/>
              <a:buFontTx/>
              <a:buNone/>
              <a:tabLst/>
              <a:defRPr/>
            </a:pPr>
            <a:endParaRPr lang="en-US" dirty="0">
              <a:latin typeface="Arial" panose="020B0604020202020204" pitchFamily="34" charset="0"/>
              <a:cs typeface="Arial" panose="020B0604020202020204" pitchFamily="34" charset="0"/>
            </a:endParaRPr>
          </a:p>
          <a:p>
            <a:pPr marL="0" indent="0">
              <a:lnSpc>
                <a:spcPct val="100000"/>
              </a:lnSpc>
              <a:spcBef>
                <a:spcPts val="0"/>
              </a:spcBef>
              <a:spcAft>
                <a:spcPts val="1200"/>
              </a:spcAft>
              <a:buNone/>
            </a:pPr>
            <a:r>
              <a:rPr lang="en-US" dirty="0">
                <a:latin typeface="Arial" panose="020B0604020202020204" pitchFamily="34" charset="0"/>
                <a:cs typeface="Arial" panose="020B0604020202020204" pitchFamily="34" charset="0"/>
              </a:rPr>
              <a:t>COEs may also partner as a consortium with other COEs in the development of the proposal and throughout the duration of the grant period. If a consortium of COEs submits an application, one COE must be identified as the Lead Applicant.</a:t>
            </a:r>
          </a:p>
          <a:p>
            <a:pPr marL="0" indent="0">
              <a:lnSpc>
                <a:spcPct val="100000"/>
              </a:lnSpc>
              <a:spcBef>
                <a:spcPts val="0"/>
              </a:spcBef>
              <a:spcAft>
                <a:spcPts val="1200"/>
              </a:spcAft>
              <a:buNone/>
            </a:pPr>
            <a:endParaRPr lang="en-US" dirty="0">
              <a:latin typeface="Arial" panose="020B0604020202020204" pitchFamily="34" charset="0"/>
              <a:cs typeface="Arial" panose="020B0604020202020204" pitchFamily="34" charset="0"/>
            </a:endParaRPr>
          </a:p>
          <a:p>
            <a:pPr marL="0" indent="0">
              <a:lnSpc>
                <a:spcPct val="100000"/>
              </a:lnSpc>
              <a:spcBef>
                <a:spcPts val="0"/>
              </a:spcBef>
              <a:spcAft>
                <a:spcPts val="1200"/>
              </a:spcAft>
              <a:buNone/>
            </a:pPr>
            <a:r>
              <a:rPr lang="en-US" dirty="0">
                <a:latin typeface="Arial" panose="020B0604020202020204" pitchFamily="34" charset="0"/>
                <a:cs typeface="Arial" panose="020B0604020202020204" pitchFamily="34" charset="0"/>
              </a:rPr>
              <a:t>The next couple of slides will provide a bit more information on partnerships and consortia.</a:t>
            </a:r>
          </a:p>
          <a:p>
            <a:pPr>
              <a:spcAft>
                <a:spcPts val="1200"/>
              </a:spcAft>
            </a:pPr>
            <a:endParaRPr lang="en-US" i="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947B8990-41DF-454F-A325-72A5D5917BE1}" type="slidenum">
              <a:rPr lang="en-US" smtClean="0"/>
              <a:t>13</a:t>
            </a:fld>
            <a:endParaRPr lang="en-US" dirty="0"/>
          </a:p>
        </p:txBody>
      </p:sp>
    </p:spTree>
    <p:extLst>
      <p:ext uri="{BB962C8B-B14F-4D97-AF65-F5344CB8AC3E}">
        <p14:creationId xmlns:p14="http://schemas.microsoft.com/office/powerpoint/2010/main" val="2167876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Jenn:</a:t>
            </a:r>
          </a:p>
          <a:p>
            <a:endParaRPr lang="en-US" dirty="0">
              <a:latin typeface="Arial" panose="020B0604020202020204" pitchFamily="34" charset="0"/>
              <a:cs typeface="Arial" panose="020B0604020202020204" pitchFamily="34" charset="0"/>
            </a:endParaRPr>
          </a:p>
          <a:p>
            <a:r>
              <a:rPr lang="en-US" i="1" dirty="0">
                <a:latin typeface="Arial" panose="020B0604020202020204" pitchFamily="34" charset="0"/>
                <a:cs typeface="Arial" panose="020B0604020202020204" pitchFamily="34" charset="0"/>
              </a:rPr>
              <a:t>Read slide.</a:t>
            </a:r>
          </a:p>
        </p:txBody>
      </p:sp>
      <p:sp>
        <p:nvSpPr>
          <p:cNvPr id="4" name="Slide Number Placeholder 3"/>
          <p:cNvSpPr>
            <a:spLocks noGrp="1"/>
          </p:cNvSpPr>
          <p:nvPr>
            <p:ph type="sldNum" sz="quarter" idx="5"/>
          </p:nvPr>
        </p:nvSpPr>
        <p:spPr/>
        <p:txBody>
          <a:bodyPr/>
          <a:lstStyle/>
          <a:p>
            <a:fld id="{959E779C-9ADE-44A1-8072-EF7F172A3590}" type="slidenum">
              <a:rPr lang="en-US" smtClean="0"/>
              <a:t>14</a:t>
            </a:fld>
            <a:endParaRPr lang="en-US" dirty="0"/>
          </a:p>
        </p:txBody>
      </p:sp>
    </p:spTree>
    <p:extLst>
      <p:ext uri="{BB962C8B-B14F-4D97-AF65-F5344CB8AC3E}">
        <p14:creationId xmlns:p14="http://schemas.microsoft.com/office/powerpoint/2010/main" val="8601884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Jenn:</a:t>
            </a:r>
          </a:p>
          <a:p>
            <a:endParaRPr lang="en-US" dirty="0">
              <a:latin typeface="Arial" panose="020B0604020202020204" pitchFamily="34" charset="0"/>
              <a:cs typeface="Arial" panose="020B0604020202020204" pitchFamily="34" charset="0"/>
            </a:endParaRPr>
          </a:p>
          <a:p>
            <a:r>
              <a:rPr lang="en-US" i="1" dirty="0">
                <a:latin typeface="Arial" panose="020B0604020202020204" pitchFamily="34" charset="0"/>
                <a:cs typeface="Arial" panose="020B0604020202020204" pitchFamily="34" charset="0"/>
              </a:rPr>
              <a:t>Read slide.</a:t>
            </a:r>
          </a:p>
        </p:txBody>
      </p:sp>
      <p:sp>
        <p:nvSpPr>
          <p:cNvPr id="4" name="Slide Number Placeholder 3"/>
          <p:cNvSpPr>
            <a:spLocks noGrp="1"/>
          </p:cNvSpPr>
          <p:nvPr>
            <p:ph type="sldNum" sz="quarter" idx="5"/>
          </p:nvPr>
        </p:nvSpPr>
        <p:spPr/>
        <p:txBody>
          <a:bodyPr/>
          <a:lstStyle/>
          <a:p>
            <a:fld id="{959E779C-9ADE-44A1-8072-EF7F172A3590}" type="slidenum">
              <a:rPr lang="en-US" smtClean="0"/>
              <a:t>15</a:t>
            </a:fld>
            <a:endParaRPr lang="en-US" dirty="0"/>
          </a:p>
        </p:txBody>
      </p:sp>
    </p:spTree>
    <p:extLst>
      <p:ext uri="{BB962C8B-B14F-4D97-AF65-F5344CB8AC3E}">
        <p14:creationId xmlns:p14="http://schemas.microsoft.com/office/powerpoint/2010/main" val="5953085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Jenn:</a:t>
            </a:r>
          </a:p>
          <a:p>
            <a:endParaRPr lang="en-US"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1200"/>
              </a:spcAft>
              <a:buClrTx/>
              <a:buSzTx/>
              <a:buFontTx/>
              <a:buNone/>
              <a:tabLst/>
              <a:defRPr/>
            </a:pPr>
            <a:r>
              <a:rPr lang="en-US" sz="1200" kern="1200" dirty="0">
                <a:solidFill>
                  <a:schemeClr val="tx1"/>
                </a:solidFill>
                <a:effectLst/>
                <a:latin typeface="Arial" panose="020B0604020202020204" pitchFamily="34" charset="0"/>
                <a:ea typeface="+mn-ea"/>
                <a:cs typeface="Arial" panose="020B0604020202020204" pitchFamily="34" charset="0"/>
              </a:rPr>
              <a:t>As mentioned, the grantee will support the local educational agencies (LEAs) that received funds from the $225 million allocation authorized in Assembly Bill (AB) 181. This support comes in the form of Professional learning (PL) opportunities. Therefore, a</a:t>
            </a:r>
            <a:r>
              <a:rPr lang="en-US" dirty="0">
                <a:latin typeface="Arial" panose="020B0604020202020204" pitchFamily="34" charset="0"/>
                <a:cs typeface="Arial" panose="020B0604020202020204" pitchFamily="34" charset="0"/>
              </a:rPr>
              <a:t>n eligible applicant will be able to demonstrate the following abilities and capacities:</a:t>
            </a:r>
          </a:p>
          <a:p>
            <a:endParaRPr lang="en-US" dirty="0">
              <a:latin typeface="Arial" panose="020B0604020202020204" pitchFamily="34" charset="0"/>
              <a:cs typeface="Arial" panose="020B0604020202020204" pitchFamily="34" charset="0"/>
            </a:endParaRPr>
          </a:p>
          <a:p>
            <a:r>
              <a:rPr lang="en-US" i="1" dirty="0">
                <a:latin typeface="Arial" panose="020B0604020202020204" pitchFamily="34" charset="0"/>
                <a:cs typeface="Arial" panose="020B0604020202020204" pitchFamily="34" charset="0"/>
              </a:rPr>
              <a:t>Read slide.</a:t>
            </a:r>
          </a:p>
        </p:txBody>
      </p:sp>
      <p:sp>
        <p:nvSpPr>
          <p:cNvPr id="4" name="Slide Number Placeholder 3"/>
          <p:cNvSpPr>
            <a:spLocks noGrp="1"/>
          </p:cNvSpPr>
          <p:nvPr>
            <p:ph type="sldNum" sz="quarter" idx="10"/>
          </p:nvPr>
        </p:nvSpPr>
        <p:spPr/>
        <p:txBody>
          <a:bodyPr/>
          <a:lstStyle/>
          <a:p>
            <a:fld id="{947B8990-41DF-454F-A325-72A5D5917BE1}" type="slidenum">
              <a:rPr lang="en-US" smtClean="0"/>
              <a:t>16</a:t>
            </a:fld>
            <a:endParaRPr lang="en-US" dirty="0"/>
          </a:p>
        </p:txBody>
      </p:sp>
    </p:spTree>
    <p:extLst>
      <p:ext uri="{BB962C8B-B14F-4D97-AF65-F5344CB8AC3E}">
        <p14:creationId xmlns:p14="http://schemas.microsoft.com/office/powerpoint/2010/main" val="11601488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1200"/>
              </a:spcAft>
              <a:buClrTx/>
              <a:buSzTx/>
              <a:buFontTx/>
              <a:buNone/>
              <a:tabLst/>
              <a:defRPr/>
            </a:pPr>
            <a:r>
              <a:rPr lang="en-US" i="0" dirty="0">
                <a:latin typeface="Arial" panose="020B0604020202020204" pitchFamily="34" charset="0"/>
                <a:cs typeface="Arial" panose="020B0604020202020204" pitchFamily="34" charset="0"/>
              </a:rPr>
              <a:t>Jenn:</a:t>
            </a:r>
          </a:p>
          <a:p>
            <a:pPr marL="0" marR="0" lvl="0" indent="0" algn="l" defTabSz="914400" rtl="0" eaLnBrk="1" fontAlgn="auto" latinLnBrk="0" hangingPunct="1">
              <a:lnSpc>
                <a:spcPct val="100000"/>
              </a:lnSpc>
              <a:spcBef>
                <a:spcPts val="0"/>
              </a:spcBef>
              <a:spcAft>
                <a:spcPts val="1200"/>
              </a:spcAft>
              <a:buClrTx/>
              <a:buSzTx/>
              <a:buFontTx/>
              <a:buNone/>
              <a:tabLst/>
              <a:defRPr/>
            </a:pPr>
            <a:endParaRPr lang="en-US" i="1"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1200"/>
              </a:spcAft>
              <a:buClrTx/>
              <a:buSzTx/>
              <a:buFontTx/>
              <a:buNone/>
              <a:tabLst/>
              <a:defRPr/>
            </a:pPr>
            <a:r>
              <a:rPr lang="en-US" i="1" dirty="0">
                <a:latin typeface="Arial" panose="020B0604020202020204" pitchFamily="34" charset="0"/>
                <a:cs typeface="Arial" panose="020B0604020202020204" pitchFamily="34" charset="0"/>
              </a:rPr>
              <a:t>Read slide.</a:t>
            </a:r>
          </a:p>
        </p:txBody>
      </p:sp>
      <p:sp>
        <p:nvSpPr>
          <p:cNvPr id="4" name="Slide Number Placeholder 3"/>
          <p:cNvSpPr>
            <a:spLocks noGrp="1"/>
          </p:cNvSpPr>
          <p:nvPr>
            <p:ph type="sldNum" sz="quarter" idx="10"/>
          </p:nvPr>
        </p:nvSpPr>
        <p:spPr/>
        <p:txBody>
          <a:bodyPr/>
          <a:lstStyle/>
          <a:p>
            <a:fld id="{947B8990-41DF-454F-A325-72A5D5917BE1}" type="slidenum">
              <a:rPr lang="en-US" smtClean="0"/>
              <a:t>17</a:t>
            </a:fld>
            <a:endParaRPr lang="en-US" dirty="0"/>
          </a:p>
        </p:txBody>
      </p:sp>
    </p:spTree>
    <p:extLst>
      <p:ext uri="{BB962C8B-B14F-4D97-AF65-F5344CB8AC3E}">
        <p14:creationId xmlns:p14="http://schemas.microsoft.com/office/powerpoint/2010/main" val="1598223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Jenn:</a:t>
            </a:r>
          </a:p>
          <a:p>
            <a:pPr>
              <a:spcAft>
                <a:spcPts val="1200"/>
              </a:spcAft>
            </a:pPr>
            <a:endParaRPr lang="en-US" dirty="0">
              <a:latin typeface="Arial" panose="020B0604020202020204" pitchFamily="34" charset="0"/>
              <a:cs typeface="Arial" panose="020B0604020202020204" pitchFamily="34" charset="0"/>
            </a:endParaRPr>
          </a:p>
          <a:p>
            <a:pPr>
              <a:spcAft>
                <a:spcPts val="1200"/>
              </a:spcAft>
            </a:pPr>
            <a:r>
              <a:rPr lang="en-US" sz="1200" kern="1200" dirty="0">
                <a:solidFill>
                  <a:schemeClr val="tx1"/>
                </a:solidFill>
                <a:effectLst/>
                <a:latin typeface="Arial" panose="020B0604020202020204" pitchFamily="34" charset="0"/>
                <a:ea typeface="+mn-ea"/>
                <a:cs typeface="Arial" panose="020B0604020202020204" pitchFamily="34" charset="0"/>
              </a:rPr>
              <a:t>As defined by the Every Student Succeeds Act, an evidence-based practice is an activity, strategy, or intervention that “demonstrates a statistically significant effect on improving student outcomes or other relevant outcomes” based on evidence. Evidence-based practices are supported by data, repeatedly tested, and reproducible.</a:t>
            </a:r>
            <a:r>
              <a:rPr lang="en-US" dirty="0">
                <a:effectLst/>
                <a:latin typeface="Arial" panose="020B0604020202020204" pitchFamily="34" charset="0"/>
                <a:cs typeface="Arial" panose="020B0604020202020204" pitchFamily="34" charset="0"/>
              </a:rPr>
              <a:t> </a:t>
            </a:r>
          </a:p>
          <a:p>
            <a:endParaRPr lang="en-US" dirty="0">
              <a:effectLst/>
              <a:latin typeface="Arial" panose="020B0604020202020204" pitchFamily="34" charset="0"/>
              <a:cs typeface="Arial" panose="020B0604020202020204" pitchFamily="34" charset="0"/>
            </a:endParaRPr>
          </a:p>
          <a:p>
            <a:pPr>
              <a:spcAft>
                <a:spcPts val="1200"/>
              </a:spcAft>
            </a:pPr>
            <a:r>
              <a:rPr lang="en-US" sz="1200" kern="1200" dirty="0">
                <a:solidFill>
                  <a:schemeClr val="tx1"/>
                </a:solidFill>
                <a:effectLst/>
                <a:latin typeface="Arial" panose="020B0604020202020204" pitchFamily="34" charset="0"/>
                <a:ea typeface="+mn-ea"/>
                <a:cs typeface="Arial" panose="020B0604020202020204" pitchFamily="34" charset="0"/>
              </a:rPr>
              <a:t>Evidence-based interventions are practices or programs that have evidence to show that they are effective at producing results and improving outcomes when implemented. This shift from “scientifically-based research” to “evidence-based” interventions was designed to help increase the impact of educational investments by ensuring that interventions being implemented have proven to be effective in leading to desired outcomes, namely improving student achievement. </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59E779C-9ADE-44A1-8072-EF7F172A3590}" type="slidenum">
              <a:rPr lang="en-US" smtClean="0"/>
              <a:t>18</a:t>
            </a:fld>
            <a:endParaRPr lang="en-US" dirty="0"/>
          </a:p>
        </p:txBody>
      </p:sp>
    </p:spTree>
    <p:extLst>
      <p:ext uri="{BB962C8B-B14F-4D97-AF65-F5344CB8AC3E}">
        <p14:creationId xmlns:p14="http://schemas.microsoft.com/office/powerpoint/2010/main" val="40571686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Jenn:</a:t>
            </a:r>
          </a:p>
          <a:p>
            <a:pPr>
              <a:spcAft>
                <a:spcPts val="1200"/>
              </a:spcAft>
            </a:pPr>
            <a:endParaRPr lang="en-US" dirty="0">
              <a:latin typeface="Arial" panose="020B0604020202020204" pitchFamily="34" charset="0"/>
              <a:cs typeface="Arial" panose="020B0604020202020204" pitchFamily="34" charset="0"/>
            </a:endParaRPr>
          </a:p>
          <a:p>
            <a:pPr>
              <a:spcAft>
                <a:spcPts val="1200"/>
              </a:spcAft>
            </a:pPr>
            <a:r>
              <a:rPr lang="en-US" sz="1200" kern="1200" dirty="0">
                <a:solidFill>
                  <a:schemeClr val="tx1"/>
                </a:solidFill>
                <a:effectLst/>
                <a:latin typeface="Arial" panose="020B0604020202020204" pitchFamily="34" charset="0"/>
                <a:ea typeface="+mn-ea"/>
                <a:cs typeface="Arial" panose="020B0604020202020204" pitchFamily="34" charset="0"/>
              </a:rPr>
              <a:t>These two resources provide support with identifying evidence-based practices.</a:t>
            </a:r>
          </a:p>
          <a:p>
            <a:endParaRPr lang="en-US" sz="1200" kern="1200" dirty="0">
              <a:solidFill>
                <a:schemeClr val="tx1"/>
              </a:solidFill>
              <a:effectLst/>
              <a:latin typeface="Arial" panose="020B0604020202020204" pitchFamily="34" charset="0"/>
              <a:ea typeface="+mn-ea"/>
              <a:cs typeface="Arial" panose="020B0604020202020204" pitchFamily="34" charset="0"/>
            </a:endParaRPr>
          </a:p>
          <a:p>
            <a:pPr>
              <a:spcAft>
                <a:spcPts val="1200"/>
              </a:spcAft>
            </a:pPr>
            <a:r>
              <a:rPr lang="en-US" sz="1200" kern="1200" dirty="0">
                <a:solidFill>
                  <a:schemeClr val="tx1"/>
                </a:solidFill>
                <a:effectLst/>
                <a:latin typeface="Arial" panose="020B0604020202020204" pitchFamily="34" charset="0"/>
                <a:ea typeface="+mn-ea"/>
                <a:cs typeface="Arial" panose="020B0604020202020204" pitchFamily="34" charset="0"/>
              </a:rPr>
              <a:t>The National Center on Intensive Intervention at the American Institutes for Research provides information on studies of academic intervention programs on their web site at </a:t>
            </a:r>
            <a:r>
              <a:rPr lang="en-US" sz="1200" u="sng" kern="1200" dirty="0">
                <a:solidFill>
                  <a:schemeClr val="tx1"/>
                </a:solidFill>
                <a:effectLst/>
                <a:latin typeface="Arial" panose="020B0604020202020204" pitchFamily="34" charset="0"/>
                <a:ea typeface="+mn-ea"/>
                <a:cs typeface="Arial" panose="020B0604020202020204" pitchFamily="34" charset="0"/>
                <a:hlinkClick r:id="rId3" tooltip="National Center on Intensive Intervention at the American Institutes for Research web page"/>
              </a:rPr>
              <a:t>https://charts.intensiveintervention.org/aintervention</a:t>
            </a:r>
            <a:r>
              <a:rPr lang="en-US" sz="1200" kern="1200" dirty="0">
                <a:solidFill>
                  <a:schemeClr val="tx1"/>
                </a:solidFill>
                <a:effectLst/>
                <a:latin typeface="Arial" panose="020B0604020202020204" pitchFamily="34" charset="0"/>
                <a:ea typeface="+mn-ea"/>
                <a:cs typeface="Arial" panose="020B0604020202020204" pitchFamily="34" charset="0"/>
              </a:rPr>
              <a:t>. </a:t>
            </a:r>
          </a:p>
          <a:p>
            <a:endParaRPr lang="en-US" sz="1200" kern="1200" dirty="0">
              <a:solidFill>
                <a:schemeClr val="tx1"/>
              </a:solidFill>
              <a:effectLst/>
              <a:latin typeface="Arial" panose="020B0604020202020204" pitchFamily="34" charset="0"/>
              <a:ea typeface="+mn-ea"/>
              <a:cs typeface="Arial" panose="020B0604020202020204" pitchFamily="34" charset="0"/>
            </a:endParaRPr>
          </a:p>
          <a:p>
            <a:pPr>
              <a:spcAft>
                <a:spcPts val="1200"/>
              </a:spcAft>
            </a:pPr>
            <a:r>
              <a:rPr lang="en-US" sz="1200" kern="1200" dirty="0">
                <a:solidFill>
                  <a:schemeClr val="tx1"/>
                </a:solidFill>
                <a:effectLst/>
                <a:latin typeface="Arial" panose="020B0604020202020204" pitchFamily="34" charset="0"/>
                <a:ea typeface="+mn-ea"/>
                <a:cs typeface="Arial" panose="020B0604020202020204" pitchFamily="34" charset="0"/>
              </a:rPr>
              <a:t>In addition, the U.S. Department of Education’s What Works Clearinghouse (WWC) provides Intervention Reports—summaries of findings of the highest-quality research on a given intervention or practice in education—and Reviews of Individual Studies— summaries of individual studies that have been reviewed by the WWC. This information is available on the WWC web site at </a:t>
            </a:r>
            <a:r>
              <a:rPr lang="en-US" sz="1200" u="sng" kern="1200" dirty="0">
                <a:solidFill>
                  <a:schemeClr val="tx1"/>
                </a:solidFill>
                <a:effectLst/>
                <a:latin typeface="Arial" panose="020B0604020202020204" pitchFamily="34" charset="0"/>
                <a:ea typeface="+mn-ea"/>
                <a:cs typeface="Arial" panose="020B0604020202020204" pitchFamily="34" charset="0"/>
                <a:hlinkClick r:id="rId4" tooltip="WWC web site "/>
              </a:rPr>
              <a:t>https://ies.ed.gov/ncee/wwc/FWW</a:t>
            </a:r>
            <a:r>
              <a:rPr lang="en-US" sz="1200" kern="1200" dirty="0">
                <a:solidFill>
                  <a:schemeClr val="tx1"/>
                </a:solidFill>
                <a:effectLst/>
                <a:latin typeface="Arial" panose="020B0604020202020204" pitchFamily="34" charset="0"/>
                <a:ea typeface="+mn-ea"/>
                <a:cs typeface="Arial" panose="020B0604020202020204" pitchFamily="34" charset="0"/>
              </a:rPr>
              <a:t>. </a:t>
            </a:r>
          </a:p>
          <a:p>
            <a:pPr>
              <a:spcAft>
                <a:spcPts val="1200"/>
              </a:spcAft>
            </a:pP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1200"/>
              </a:spcAft>
              <a:buClrTx/>
              <a:buSzTx/>
              <a:buFontTx/>
              <a:buNone/>
              <a:tabLst/>
              <a:defRPr/>
            </a:pPr>
            <a:r>
              <a:rPr lang="en-US" sz="1200" kern="1200" dirty="0">
                <a:solidFill>
                  <a:schemeClr val="tx1"/>
                </a:solidFill>
                <a:effectLst/>
                <a:latin typeface="Arial" panose="020B0604020202020204" pitchFamily="34" charset="0"/>
                <a:ea typeface="+mn-ea"/>
                <a:cs typeface="Arial" panose="020B0604020202020204" pitchFamily="34" charset="0"/>
              </a:rPr>
              <a:t>Again, a</a:t>
            </a:r>
            <a:r>
              <a:rPr lang="en-US" dirty="0">
                <a:latin typeface="Arial" panose="020B0604020202020204" pitchFamily="34" charset="0"/>
                <a:cs typeface="Arial" panose="020B0604020202020204" pitchFamily="34" charset="0"/>
              </a:rPr>
              <a:t>ll offered PL must be aligned to evidence-based practices and strategies. You will be asked to upload a works cited page as part of the application in order to demonstrate this alignment. </a:t>
            </a:r>
          </a:p>
          <a:p>
            <a:pPr>
              <a:spcAft>
                <a:spcPts val="1200"/>
              </a:spcAft>
            </a:pPr>
            <a:endParaRPr lang="en-US" sz="1200" kern="1200" dirty="0">
              <a:solidFill>
                <a:schemeClr val="tx1"/>
              </a:solidFill>
              <a:effectLst/>
              <a:latin typeface="Arial" panose="020B0604020202020204" pitchFamily="34" charset="0"/>
              <a:ea typeface="+mn-ea"/>
              <a:cs typeface="Arial" panose="020B0604020202020204" pitchFamily="34" charset="0"/>
            </a:endParaRPr>
          </a:p>
          <a:p>
            <a:endParaRPr lang="en-US" dirty="0">
              <a:effectLst/>
            </a:endParaRPr>
          </a:p>
          <a:p>
            <a:endParaRPr lang="en-US" dirty="0"/>
          </a:p>
        </p:txBody>
      </p:sp>
      <p:sp>
        <p:nvSpPr>
          <p:cNvPr id="4" name="Slide Number Placeholder 3"/>
          <p:cNvSpPr>
            <a:spLocks noGrp="1"/>
          </p:cNvSpPr>
          <p:nvPr>
            <p:ph type="sldNum" sz="quarter" idx="5"/>
          </p:nvPr>
        </p:nvSpPr>
        <p:spPr/>
        <p:txBody>
          <a:bodyPr/>
          <a:lstStyle/>
          <a:p>
            <a:fld id="{959E779C-9ADE-44A1-8072-EF7F172A3590}" type="slidenum">
              <a:rPr lang="en-US" smtClean="0"/>
              <a:t>19</a:t>
            </a:fld>
            <a:endParaRPr lang="en-US" dirty="0"/>
          </a:p>
        </p:txBody>
      </p:sp>
    </p:spTree>
    <p:extLst>
      <p:ext uri="{BB962C8B-B14F-4D97-AF65-F5344CB8AC3E}">
        <p14:creationId xmlns:p14="http://schemas.microsoft.com/office/powerpoint/2010/main" val="33437407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Jenn:</a:t>
            </a:r>
          </a:p>
          <a:p>
            <a:pPr>
              <a:spcAft>
                <a:spcPts val="1200"/>
              </a:spcAft>
            </a:pPr>
            <a:endParaRPr lang="en-US" dirty="0">
              <a:latin typeface="Arial" panose="020B0604020202020204" pitchFamily="34" charset="0"/>
              <a:cs typeface="Arial" panose="020B0604020202020204" pitchFamily="34" charset="0"/>
            </a:endParaRPr>
          </a:p>
          <a:p>
            <a:pPr>
              <a:spcAft>
                <a:spcPts val="1200"/>
              </a:spcAft>
            </a:pPr>
            <a:r>
              <a:rPr lang="en-US" dirty="0">
                <a:latin typeface="Arial" panose="020B0604020202020204" pitchFamily="34" charset="0"/>
                <a:cs typeface="Arial" panose="020B0604020202020204" pitchFamily="34" charset="0"/>
              </a:rPr>
              <a:t>Before we begin, I have a few housekeeping details to share with you.</a:t>
            </a:r>
          </a:p>
          <a:p>
            <a:pPr>
              <a:spcAft>
                <a:spcPts val="1200"/>
              </a:spcAft>
            </a:pPr>
            <a:endParaRPr lang="en-US" dirty="0">
              <a:latin typeface="Arial" panose="020B0604020202020204" pitchFamily="34" charset="0"/>
              <a:cs typeface="Arial" panose="020B0604020202020204" pitchFamily="34" charset="0"/>
            </a:endParaRPr>
          </a:p>
          <a:p>
            <a:pPr marL="171450" indent="-171450">
              <a:spcAft>
                <a:spcPts val="1200"/>
              </a:spcAft>
              <a:buFont typeface="Arial" panose="020B0604020202020204" pitchFamily="34" charset="0"/>
              <a:buChar char="•"/>
            </a:pPr>
            <a:r>
              <a:rPr lang="en-US" dirty="0">
                <a:latin typeface="Arial" panose="020B0604020202020204" pitchFamily="34" charset="0"/>
                <a:cs typeface="Arial" panose="020B0604020202020204" pitchFamily="34" charset="0"/>
              </a:rPr>
              <a:t>All webinar participants have been placed on mute.</a:t>
            </a:r>
          </a:p>
          <a:p>
            <a:pPr marL="171450" indent="-171450">
              <a:spcAft>
                <a:spcPts val="1200"/>
              </a:spcAft>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171450" indent="-171450">
              <a:spcAft>
                <a:spcPts val="1200"/>
              </a:spcAft>
              <a:buFont typeface="Arial" panose="020B0604020202020204" pitchFamily="34" charset="0"/>
              <a:buChar char="•"/>
            </a:pPr>
            <a:r>
              <a:rPr lang="en-US" dirty="0">
                <a:latin typeface="Arial" panose="020B0604020202020204" pitchFamily="34" charset="0"/>
                <a:cs typeface="Arial" panose="020B0604020202020204" pitchFamily="34" charset="0"/>
              </a:rPr>
              <a:t>Please try to hold your questions until the end of the webinar, as the presentation will address many of your questions, and we will have a question and answer session toward the end of the webinar. At any time, please submit your questions in the chat box and they will be addressed at the end of the webinar.</a:t>
            </a:r>
          </a:p>
          <a:p>
            <a:pPr marL="0" indent="0">
              <a:spcAft>
                <a:spcPts val="1200"/>
              </a:spcAft>
              <a:buFont typeface="Arial" panose="020B0604020202020204" pitchFamily="34" charset="0"/>
              <a:buNone/>
            </a:pPr>
            <a:endParaRPr lang="en-US" dirty="0">
              <a:latin typeface="Arial" panose="020B0604020202020204" pitchFamily="34" charset="0"/>
              <a:cs typeface="Arial" panose="020B0604020202020204" pitchFamily="34" charset="0"/>
            </a:endParaRPr>
          </a:p>
          <a:p>
            <a:pPr marL="171450" indent="-171450">
              <a:spcAft>
                <a:spcPts val="1200"/>
              </a:spcAft>
              <a:buFont typeface="Arial" panose="020B0604020202020204" pitchFamily="34" charset="0"/>
              <a:buChar char="•"/>
              <a:defRPr/>
            </a:pPr>
            <a:r>
              <a:rPr lang="en-US" dirty="0">
                <a:latin typeface="Arial"/>
                <a:cs typeface="Arial"/>
              </a:rPr>
              <a:t>These PowerPoint slides with notes will be available on the California Department of Education (CDE) LCRSET Grant program RFA web page </a:t>
            </a:r>
            <a:r>
              <a:rPr lang="en-US" dirty="0">
                <a:latin typeface="Arial" panose="020B0604020202020204" pitchFamily="34" charset="0"/>
                <a:cs typeface="Arial" panose="020B0604020202020204" pitchFamily="34" charset="0"/>
              </a:rPr>
              <a:t>at http://www.cde.ca.gov/fg/fo/r12/lcrs23rfa.asp</a:t>
            </a:r>
          </a:p>
          <a:p>
            <a:pPr marL="0" indent="0">
              <a:spcAft>
                <a:spcPts val="1200"/>
              </a:spcAft>
              <a:buFont typeface="Arial" panose="020B0604020202020204" pitchFamily="34" charset="0"/>
              <a:buNone/>
              <a:defRPr/>
            </a:pPr>
            <a:endParaRPr lang="en-US" dirty="0">
              <a:latin typeface="Arial" panose="020B0604020202020204" pitchFamily="34" charset="0"/>
              <a:cs typeface="Arial" panose="020B0604020202020204" pitchFamily="34" charset="0"/>
            </a:endParaRPr>
          </a:p>
          <a:p>
            <a:pPr marL="171450" indent="-171450">
              <a:spcAft>
                <a:spcPts val="1200"/>
              </a:spcAft>
              <a:buFont typeface="Arial" panose="020B0604020202020204" pitchFamily="34" charset="0"/>
              <a:buChar char="•"/>
              <a:defRPr/>
            </a:pPr>
            <a:r>
              <a:rPr lang="en-US" dirty="0">
                <a:latin typeface="Arial" panose="020B0604020202020204" pitchFamily="34" charset="0"/>
                <a:cs typeface="Arial" panose="020B0604020202020204" pitchFamily="34" charset="0"/>
              </a:rPr>
              <a:t>Please note that all information covered in the slides is also in the RFA.</a:t>
            </a:r>
          </a:p>
        </p:txBody>
      </p:sp>
      <p:sp>
        <p:nvSpPr>
          <p:cNvPr id="4" name="Slide Number Placeholder 3"/>
          <p:cNvSpPr>
            <a:spLocks noGrp="1"/>
          </p:cNvSpPr>
          <p:nvPr>
            <p:ph type="sldNum" sz="quarter" idx="10"/>
          </p:nvPr>
        </p:nvSpPr>
        <p:spPr/>
        <p:txBody>
          <a:bodyPr/>
          <a:lstStyle/>
          <a:p>
            <a:fld id="{959E779C-9ADE-44A1-8072-EF7F172A3590}" type="slidenum">
              <a:rPr lang="en-US" smtClean="0"/>
              <a:t>2</a:t>
            </a:fld>
            <a:endParaRPr lang="en-US" dirty="0"/>
          </a:p>
        </p:txBody>
      </p:sp>
    </p:spTree>
    <p:extLst>
      <p:ext uri="{BB962C8B-B14F-4D97-AF65-F5344CB8AC3E}">
        <p14:creationId xmlns:p14="http://schemas.microsoft.com/office/powerpoint/2010/main" val="42937419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Jenn:</a:t>
            </a:r>
          </a:p>
          <a:p>
            <a:pPr>
              <a:spcAft>
                <a:spcPts val="1200"/>
              </a:spcAft>
            </a:pPr>
            <a:endParaRPr lang="en-US" dirty="0">
              <a:latin typeface="Arial" panose="020B0604020202020204" pitchFamily="34" charset="0"/>
              <a:cs typeface="Arial" panose="020B0604020202020204" pitchFamily="34" charset="0"/>
            </a:endParaRPr>
          </a:p>
          <a:p>
            <a:pPr>
              <a:spcAft>
                <a:spcPts val="1200"/>
              </a:spcAft>
            </a:pPr>
            <a:r>
              <a:rPr lang="en-US" dirty="0">
                <a:latin typeface="Arial" panose="020B0604020202020204" pitchFamily="34" charset="0"/>
                <a:cs typeface="Arial" panose="020B0604020202020204" pitchFamily="34" charset="0"/>
              </a:rPr>
              <a:t>It’s important that this grant aligns its work with California guidance, standards, and frameworks as well as other state literacy initiatives to provide a comprehensive and aligned approach to literacy for California’s educators and students. </a:t>
            </a:r>
          </a:p>
        </p:txBody>
      </p:sp>
      <p:sp>
        <p:nvSpPr>
          <p:cNvPr id="4" name="Slide Number Placeholder 3"/>
          <p:cNvSpPr>
            <a:spLocks noGrp="1"/>
          </p:cNvSpPr>
          <p:nvPr>
            <p:ph type="sldNum" sz="quarter" idx="5"/>
          </p:nvPr>
        </p:nvSpPr>
        <p:spPr/>
        <p:txBody>
          <a:bodyPr/>
          <a:lstStyle/>
          <a:p>
            <a:fld id="{959E779C-9ADE-44A1-8072-EF7F172A3590}" type="slidenum">
              <a:rPr lang="en-US" smtClean="0"/>
              <a:t>20</a:t>
            </a:fld>
            <a:endParaRPr lang="en-US" dirty="0"/>
          </a:p>
        </p:txBody>
      </p:sp>
    </p:spTree>
    <p:extLst>
      <p:ext uri="{BB962C8B-B14F-4D97-AF65-F5344CB8AC3E}">
        <p14:creationId xmlns:p14="http://schemas.microsoft.com/office/powerpoint/2010/main" val="38327884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1200"/>
              </a:spcAft>
              <a:buClrTx/>
              <a:buSzTx/>
              <a:buFontTx/>
              <a:buNone/>
              <a:tabLst/>
              <a:defRPr/>
            </a:pPr>
            <a:r>
              <a:rPr lang="en-US" i="0" dirty="0">
                <a:latin typeface="Arial" panose="020B0604020202020204" pitchFamily="34" charset="0"/>
                <a:cs typeface="Arial" panose="020B0604020202020204" pitchFamily="34" charset="0"/>
              </a:rPr>
              <a:t>Jenn:</a:t>
            </a:r>
          </a:p>
          <a:p>
            <a:pPr marL="0" marR="0" lvl="0" indent="0" algn="l" defTabSz="914400" rtl="0" eaLnBrk="1" fontAlgn="auto" latinLnBrk="0" hangingPunct="1">
              <a:lnSpc>
                <a:spcPct val="100000"/>
              </a:lnSpc>
              <a:spcBef>
                <a:spcPts val="0"/>
              </a:spcBef>
              <a:spcAft>
                <a:spcPts val="1200"/>
              </a:spcAft>
              <a:buClrTx/>
              <a:buSzTx/>
              <a:buFontTx/>
              <a:buNone/>
              <a:tabLst/>
              <a:defRPr/>
            </a:pPr>
            <a:endParaRPr lang="en-US" i="1"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1200"/>
              </a:spcAft>
              <a:buClrTx/>
              <a:buSzTx/>
              <a:buFontTx/>
              <a:buNone/>
              <a:tabLst/>
              <a:defRPr/>
            </a:pPr>
            <a:r>
              <a:rPr lang="en-US" i="1" dirty="0">
                <a:latin typeface="Arial" panose="020B0604020202020204" pitchFamily="34" charset="0"/>
                <a:cs typeface="Arial" panose="020B0604020202020204" pitchFamily="34" charset="0"/>
              </a:rPr>
              <a:t>Read slide.</a:t>
            </a:r>
          </a:p>
          <a:p>
            <a:pPr marL="0" marR="0" lvl="0" indent="0" algn="l" defTabSz="914400" rtl="0" eaLnBrk="1" fontAlgn="auto" latinLnBrk="0" hangingPunct="1">
              <a:lnSpc>
                <a:spcPct val="100000"/>
              </a:lnSpc>
              <a:spcBef>
                <a:spcPts val="0"/>
              </a:spcBef>
              <a:spcAft>
                <a:spcPts val="1200"/>
              </a:spcAft>
              <a:buClrTx/>
              <a:buSzTx/>
              <a:buFontTx/>
              <a:buNone/>
              <a:tabLst/>
              <a:defRPr/>
            </a:pPr>
            <a:r>
              <a:rPr lang="en-US" i="0" dirty="0">
                <a:latin typeface="Arial" panose="020B0604020202020204" pitchFamily="34" charset="0"/>
                <a:cs typeface="Arial" panose="020B0604020202020204" pitchFamily="34" charset="0"/>
              </a:rPr>
              <a:t>I will provide more information about each of these items.</a:t>
            </a:r>
          </a:p>
        </p:txBody>
      </p:sp>
      <p:sp>
        <p:nvSpPr>
          <p:cNvPr id="4" name="Slide Number Placeholder 3"/>
          <p:cNvSpPr>
            <a:spLocks noGrp="1"/>
          </p:cNvSpPr>
          <p:nvPr>
            <p:ph type="sldNum" sz="quarter" idx="5"/>
          </p:nvPr>
        </p:nvSpPr>
        <p:spPr/>
        <p:txBody>
          <a:bodyPr/>
          <a:lstStyle/>
          <a:p>
            <a:fld id="{959E779C-9ADE-44A1-8072-EF7F172A3590}" type="slidenum">
              <a:rPr lang="en-US" smtClean="0"/>
              <a:t>21</a:t>
            </a:fld>
            <a:endParaRPr lang="en-US" dirty="0"/>
          </a:p>
        </p:txBody>
      </p:sp>
    </p:spTree>
    <p:extLst>
      <p:ext uri="{BB962C8B-B14F-4D97-AF65-F5344CB8AC3E}">
        <p14:creationId xmlns:p14="http://schemas.microsoft.com/office/powerpoint/2010/main" val="21823912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1200"/>
              </a:spcAft>
              <a:buClrTx/>
              <a:buSzTx/>
              <a:buFontTx/>
              <a:buNone/>
              <a:tabLst/>
              <a:defRPr/>
            </a:pPr>
            <a:r>
              <a:rPr lang="en-US" dirty="0">
                <a:latin typeface="Arial" panose="020B0604020202020204" pitchFamily="34" charset="0"/>
                <a:cs typeface="Arial" panose="020B0604020202020204" pitchFamily="34" charset="0"/>
              </a:rPr>
              <a:t>Jenn:</a:t>
            </a:r>
          </a:p>
          <a:p>
            <a:pPr marL="0" marR="0" lvl="0" indent="0" algn="l" defTabSz="914400" rtl="0" eaLnBrk="1" fontAlgn="auto" latinLnBrk="0" hangingPunct="1">
              <a:lnSpc>
                <a:spcPct val="100000"/>
              </a:lnSpc>
              <a:spcBef>
                <a:spcPts val="0"/>
              </a:spcBef>
              <a:spcAft>
                <a:spcPts val="1200"/>
              </a:spcAft>
              <a:buClrTx/>
              <a:buSzTx/>
              <a:buFontTx/>
              <a:buNone/>
              <a:tabLst/>
              <a:defRPr/>
            </a:pPr>
            <a:endParaRPr lang="en-US" i="1"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1200"/>
              </a:spcAft>
              <a:buClrTx/>
              <a:buSzTx/>
              <a:buFontTx/>
              <a:buNone/>
              <a:tabLst/>
              <a:defRPr/>
            </a:pPr>
            <a:r>
              <a:rPr lang="en-US" dirty="0">
                <a:latin typeface="Arial" panose="020B0604020202020204" pitchFamily="34" charset="0"/>
                <a:cs typeface="Arial" panose="020B0604020202020204" pitchFamily="34" charset="0"/>
              </a:rPr>
              <a:t>The work of the LCRSET grant program will align with the guidance of the English Language Arts/English Language Development (ELA/ELD) Framework.</a:t>
            </a:r>
          </a:p>
          <a:p>
            <a:pPr marL="0" marR="0" lvl="0" indent="0" algn="l" defTabSz="914400" rtl="0" eaLnBrk="1" fontAlgn="auto" latinLnBrk="0" hangingPunct="1">
              <a:lnSpc>
                <a:spcPct val="100000"/>
              </a:lnSpc>
              <a:spcBef>
                <a:spcPts val="0"/>
              </a:spcBef>
              <a:spcAft>
                <a:spcPts val="1200"/>
              </a:spcAft>
              <a:buClrTx/>
              <a:buSzTx/>
              <a:buFontTx/>
              <a:buNone/>
              <a:tabLst/>
              <a:defRPr/>
            </a:pPr>
            <a:endParaRPr lang="en-US"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1200"/>
              </a:spcAft>
              <a:buClrTx/>
              <a:buSzTx/>
              <a:buFontTx/>
              <a:buNone/>
              <a:tabLst/>
              <a:defRPr/>
            </a:pPr>
            <a:r>
              <a:rPr lang="en-US" i="1" dirty="0">
                <a:latin typeface="Arial" panose="020B0604020202020204" pitchFamily="34" charset="0"/>
                <a:cs typeface="Arial" panose="020B0604020202020204" pitchFamily="34" charset="0"/>
              </a:rPr>
              <a:t>Read slide.</a:t>
            </a:r>
          </a:p>
          <a:p>
            <a:pPr marL="0" marR="0" lvl="0" indent="0" algn="l" defTabSz="914400" rtl="0" eaLnBrk="1" fontAlgn="auto" latinLnBrk="0" hangingPunct="1">
              <a:lnSpc>
                <a:spcPct val="100000"/>
              </a:lnSpc>
              <a:spcBef>
                <a:spcPts val="0"/>
              </a:spcBef>
              <a:spcAft>
                <a:spcPts val="1200"/>
              </a:spcAft>
              <a:buClrTx/>
              <a:buSzTx/>
              <a:buFontTx/>
              <a:buNone/>
              <a:tabLst/>
              <a:defRPr/>
            </a:pPr>
            <a:endParaRPr lang="en-US" i="1"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1200"/>
              </a:spcAft>
              <a:buClrTx/>
              <a:buSzTx/>
              <a:buFontTx/>
              <a:buNone/>
              <a:tabLst/>
              <a:defRPr/>
            </a:pPr>
            <a:r>
              <a:rPr lang="en-US" i="0" dirty="0">
                <a:latin typeface="Arial" panose="020B0604020202020204" pitchFamily="34" charset="0"/>
                <a:cs typeface="Arial" panose="020B0604020202020204" pitchFamily="34" charset="0"/>
              </a:rPr>
              <a:t>Additionally, the grant program will also align with all three parts of the California English Language Development (ELD) Standards, “Interacting in Meaningful Ways,” “Learning How English Works,” and “Using Foundational Literacy Skills.”</a:t>
            </a:r>
          </a:p>
        </p:txBody>
      </p:sp>
      <p:sp>
        <p:nvSpPr>
          <p:cNvPr id="4" name="Slide Number Placeholder 3"/>
          <p:cNvSpPr>
            <a:spLocks noGrp="1"/>
          </p:cNvSpPr>
          <p:nvPr>
            <p:ph type="sldNum" sz="quarter" idx="5"/>
          </p:nvPr>
        </p:nvSpPr>
        <p:spPr/>
        <p:txBody>
          <a:bodyPr/>
          <a:lstStyle/>
          <a:p>
            <a:fld id="{959E779C-9ADE-44A1-8072-EF7F172A3590}" type="slidenum">
              <a:rPr lang="en-US" smtClean="0"/>
              <a:t>22</a:t>
            </a:fld>
            <a:endParaRPr lang="en-US" dirty="0"/>
          </a:p>
        </p:txBody>
      </p:sp>
    </p:spTree>
    <p:extLst>
      <p:ext uri="{BB962C8B-B14F-4D97-AF65-F5344CB8AC3E}">
        <p14:creationId xmlns:p14="http://schemas.microsoft.com/office/powerpoint/2010/main" val="27662353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Jenn:</a:t>
            </a:r>
          </a:p>
          <a:p>
            <a:endParaRPr lang="en-US" dirty="0">
              <a:latin typeface="Arial" panose="020B0604020202020204" pitchFamily="34" charset="0"/>
              <a:cs typeface="Arial" panose="020B0604020202020204" pitchFamily="34" charset="0"/>
            </a:endParaRPr>
          </a:p>
          <a:p>
            <a:pPr>
              <a:spcAft>
                <a:spcPts val="1200"/>
              </a:spcAft>
            </a:pPr>
            <a:r>
              <a:rPr lang="en-US" i="1" dirty="0">
                <a:latin typeface="Arial" panose="020B0604020202020204" pitchFamily="34" charset="0"/>
                <a:cs typeface="Arial" panose="020B0604020202020204" pitchFamily="34" charset="0"/>
              </a:rPr>
              <a:t>Read slide</a:t>
            </a:r>
            <a:r>
              <a:rPr lang="en-US" i="0" dirty="0">
                <a:latin typeface="Arial" panose="020B0604020202020204" pitchFamily="34" charset="0"/>
                <a:cs typeface="Arial" panose="020B0604020202020204" pitchFamily="34" charset="0"/>
              </a:rPr>
              <a:t>.</a:t>
            </a:r>
          </a:p>
          <a:p>
            <a:endParaRPr lang="en-US" sz="1200" i="0" dirty="0">
              <a:latin typeface="Arial" panose="020B0604020202020204" pitchFamily="34" charset="0"/>
              <a:cs typeface="Arial" panose="020B0604020202020204" pitchFamily="34" charset="0"/>
            </a:endParaRPr>
          </a:p>
          <a:p>
            <a:pPr>
              <a:spcAft>
                <a:spcPts val="1200"/>
              </a:spcAft>
            </a:pPr>
            <a:r>
              <a:rPr lang="en-US" sz="1200" dirty="0">
                <a:effectLst/>
                <a:latin typeface="Arial" panose="020B0604020202020204" pitchFamily="34" charset="0"/>
                <a:ea typeface="Arial" panose="020B0604020202020204" pitchFamily="34" charset="0"/>
                <a:cs typeface="Arial" panose="020B0604020202020204" pitchFamily="34" charset="0"/>
              </a:rPr>
              <a:t>All of the guidance and documents referenced in this RFA are reflected within the teaching performance expectations (TPE’s) for literacy, and as such the TPE’s should be considered a foundational resource for all applicants.</a:t>
            </a:r>
            <a:endParaRPr lang="en-US" sz="1200" i="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59E779C-9ADE-44A1-8072-EF7F172A3590}" type="slidenum">
              <a:rPr lang="en-US" smtClean="0"/>
              <a:t>23</a:t>
            </a:fld>
            <a:endParaRPr lang="en-US" dirty="0"/>
          </a:p>
        </p:txBody>
      </p:sp>
    </p:spTree>
    <p:extLst>
      <p:ext uri="{BB962C8B-B14F-4D97-AF65-F5344CB8AC3E}">
        <p14:creationId xmlns:p14="http://schemas.microsoft.com/office/powerpoint/2010/main" val="236810902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1200"/>
              </a:spcAft>
              <a:buClrTx/>
              <a:buSzTx/>
              <a:buFontTx/>
              <a:buNone/>
              <a:tabLst/>
              <a:defRPr/>
            </a:pPr>
            <a:r>
              <a:rPr lang="en-US" dirty="0">
                <a:latin typeface="Arial" panose="020B0604020202020204" pitchFamily="34" charset="0"/>
                <a:cs typeface="Arial" panose="020B0604020202020204" pitchFamily="34" charset="0"/>
              </a:rPr>
              <a:t>Jenn:</a:t>
            </a:r>
          </a:p>
          <a:p>
            <a:pPr marL="0" marR="0" lvl="0" indent="0" algn="l" defTabSz="914400" rtl="0" eaLnBrk="1" fontAlgn="auto" latinLnBrk="0" hangingPunct="1">
              <a:lnSpc>
                <a:spcPct val="100000"/>
              </a:lnSpc>
              <a:spcBef>
                <a:spcPts val="0"/>
              </a:spcBef>
              <a:spcAft>
                <a:spcPts val="1200"/>
              </a:spcAft>
              <a:buClrTx/>
              <a:buSzTx/>
              <a:buFontTx/>
              <a:buNone/>
              <a:tabLst/>
              <a:defRPr/>
            </a:pPr>
            <a:endParaRPr lang="en-US" dirty="0">
              <a:latin typeface="Arial" panose="020B0604020202020204" pitchFamily="34" charset="0"/>
              <a:cs typeface="Arial" panose="020B0604020202020204" pitchFamily="34" charset="0"/>
            </a:endParaRPr>
          </a:p>
          <a:p>
            <a:pPr>
              <a:spcAft>
                <a:spcPts val="1200"/>
              </a:spcAft>
            </a:pPr>
            <a:r>
              <a:rPr lang="en-US" sz="1200" kern="1200" dirty="0">
                <a:solidFill>
                  <a:schemeClr val="tx1"/>
                </a:solidFill>
                <a:effectLst/>
                <a:latin typeface="Arial" panose="020B0604020202020204" pitchFamily="34" charset="0"/>
                <a:ea typeface="+mn-ea"/>
                <a:cs typeface="Arial" panose="020B0604020202020204" pitchFamily="34" charset="0"/>
              </a:rPr>
              <a:t>An important goal for the grantee will be to support educators across the state in integrating and implementing state guidance on high-quality, evidence-based literacy instruction. The California Comprehensive state literacy program (SLP), which was adopted by the State Board of Education (SBE}) in March 2021, serves as a primary resource document for the grantee. The SLP is a foundational document designed to align and integrate state literacy initiatives, content standards, and guidance documents to build local capacity to effectively address student literacy needs. </a:t>
            </a:r>
          </a:p>
        </p:txBody>
      </p:sp>
      <p:sp>
        <p:nvSpPr>
          <p:cNvPr id="4" name="Slide Number Placeholder 3"/>
          <p:cNvSpPr>
            <a:spLocks noGrp="1"/>
          </p:cNvSpPr>
          <p:nvPr>
            <p:ph type="sldNum" sz="quarter" idx="5"/>
          </p:nvPr>
        </p:nvSpPr>
        <p:spPr/>
        <p:txBody>
          <a:bodyPr/>
          <a:lstStyle/>
          <a:p>
            <a:fld id="{959E779C-9ADE-44A1-8072-EF7F172A3590}" type="slidenum">
              <a:rPr lang="en-US" smtClean="0"/>
              <a:t>24</a:t>
            </a:fld>
            <a:endParaRPr lang="en-US" dirty="0"/>
          </a:p>
        </p:txBody>
      </p:sp>
    </p:spTree>
    <p:extLst>
      <p:ext uri="{BB962C8B-B14F-4D97-AF65-F5344CB8AC3E}">
        <p14:creationId xmlns:p14="http://schemas.microsoft.com/office/powerpoint/2010/main" val="23114301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1200"/>
              </a:spcAft>
              <a:buClrTx/>
              <a:buSzTx/>
              <a:buFontTx/>
              <a:buNone/>
              <a:tabLst/>
              <a:defRPr/>
            </a:pPr>
            <a:r>
              <a:rPr lang="en-US" dirty="0">
                <a:latin typeface="Arial" panose="020B0604020202020204" pitchFamily="34" charset="0"/>
                <a:cs typeface="Arial" panose="020B0604020202020204" pitchFamily="34" charset="0"/>
              </a:rPr>
              <a:t>Jenn:</a:t>
            </a:r>
          </a:p>
          <a:p>
            <a:pPr marL="0" marR="0" lvl="0" indent="0" algn="l" defTabSz="914400" rtl="0" eaLnBrk="1" fontAlgn="auto" latinLnBrk="0" hangingPunct="1">
              <a:lnSpc>
                <a:spcPct val="100000"/>
              </a:lnSpc>
              <a:spcBef>
                <a:spcPts val="0"/>
              </a:spcBef>
              <a:spcAft>
                <a:spcPts val="1200"/>
              </a:spcAft>
              <a:buClrTx/>
              <a:buSzTx/>
              <a:buFontTx/>
              <a:buNone/>
              <a:tabLst/>
              <a:defRPr/>
            </a:pPr>
            <a:endParaRPr lang="en-US" dirty="0">
              <a:latin typeface="Arial" panose="020B0604020202020204" pitchFamily="34" charset="0"/>
              <a:cs typeface="Arial" panose="020B0604020202020204" pitchFamily="34" charset="0"/>
            </a:endParaRPr>
          </a:p>
          <a:p>
            <a:pPr marL="0" indent="0">
              <a:spcAft>
                <a:spcPts val="1200"/>
              </a:spcAft>
              <a:buNone/>
            </a:pPr>
            <a:r>
              <a:rPr lang="en-US" dirty="0">
                <a:latin typeface="Arial" panose="020B0604020202020204" pitchFamily="34" charset="0"/>
                <a:cs typeface="Arial" panose="020B0604020202020204" pitchFamily="34" charset="0"/>
              </a:rPr>
              <a:t>The SLP provides a Comprehensive and Integrated Literacy Model designed to set the direction for literacy programs statewide by aligning and integrating state literacy guidance. This model centers on best first instruction and ensures high-quality, evidence-based literacy instruction occurs within the context of inclusive and equitable systems of schooling featuring high levels of engagement, a focus on continuous improvement, and application of California’s Multi-tiered System of Support (MTSS) Framework. This inclusive and equitable system of supports for all students requires: </a:t>
            </a:r>
          </a:p>
          <a:p>
            <a:pPr marL="0" indent="0">
              <a:spcAft>
                <a:spcPts val="1200"/>
              </a:spcAft>
              <a:buNone/>
            </a:pPr>
            <a:endParaRPr lang="en-US" dirty="0">
              <a:latin typeface="Arial" panose="020B0604020202020204" pitchFamily="34" charset="0"/>
              <a:cs typeface="Arial" panose="020B0604020202020204" pitchFamily="34" charset="0"/>
            </a:endParaRPr>
          </a:p>
          <a:p>
            <a:pPr marL="171450" lvl="0" indent="-171450">
              <a:buFont typeface="Arial" panose="020B0604020202020204" pitchFamily="34" charset="0"/>
              <a:buChar char="•"/>
            </a:pPr>
            <a:r>
              <a:rPr lang="en-US" dirty="0">
                <a:latin typeface="Arial" panose="020B0604020202020204" pitchFamily="34" charset="0"/>
                <a:cs typeface="Arial" panose="020B0604020202020204" pitchFamily="34" charset="0"/>
              </a:rPr>
              <a:t>a focus on family and community engagement;</a:t>
            </a:r>
          </a:p>
          <a:p>
            <a:pPr marL="171450" lvl="0" indent="-171450">
              <a:buFont typeface="Arial" panose="020B0604020202020204" pitchFamily="34" charset="0"/>
              <a:buChar char="•"/>
            </a:pPr>
            <a:r>
              <a:rPr lang="en-US" dirty="0">
                <a:latin typeface="Arial" panose="020B0604020202020204" pitchFamily="34" charset="0"/>
                <a:cs typeface="Arial" panose="020B0604020202020204" pitchFamily="34" charset="0"/>
              </a:rPr>
              <a:t>celebration of diversity and an asset-based approach;</a:t>
            </a:r>
          </a:p>
          <a:p>
            <a:pPr marL="171450" lvl="0" indent="-171450">
              <a:buFont typeface="Arial" panose="020B0604020202020204" pitchFamily="34" charset="0"/>
              <a:buChar char="•"/>
            </a:pPr>
            <a:r>
              <a:rPr lang="en-US" dirty="0">
                <a:latin typeface="Arial" panose="020B0604020202020204" pitchFamily="34" charset="0"/>
                <a:cs typeface="Arial" panose="020B0604020202020204" pitchFamily="34" charset="0"/>
              </a:rPr>
              <a:t>attention to whole child needs; and</a:t>
            </a:r>
          </a:p>
          <a:p>
            <a:pPr marL="171450" lvl="0" indent="-171450">
              <a:spcAft>
                <a:spcPts val="1200"/>
              </a:spcAft>
              <a:buFont typeface="Arial" panose="020B0604020202020204" pitchFamily="34" charset="0"/>
              <a:buChar char="•"/>
            </a:pPr>
            <a:r>
              <a:rPr lang="en-US" dirty="0">
                <a:latin typeface="Arial" panose="020B0604020202020204" pitchFamily="34" charset="0"/>
                <a:cs typeface="Arial" panose="020B0604020202020204" pitchFamily="34" charset="0"/>
              </a:rPr>
              <a:t>well-prepared and supported teachers and leaders. </a:t>
            </a:r>
          </a:p>
        </p:txBody>
      </p:sp>
      <p:sp>
        <p:nvSpPr>
          <p:cNvPr id="4" name="Slide Number Placeholder 3"/>
          <p:cNvSpPr>
            <a:spLocks noGrp="1"/>
          </p:cNvSpPr>
          <p:nvPr>
            <p:ph type="sldNum" sz="quarter" idx="5"/>
          </p:nvPr>
        </p:nvSpPr>
        <p:spPr/>
        <p:txBody>
          <a:bodyPr/>
          <a:lstStyle/>
          <a:p>
            <a:fld id="{959E779C-9ADE-44A1-8072-EF7F172A3590}" type="slidenum">
              <a:rPr lang="en-US" smtClean="0"/>
              <a:t>25</a:t>
            </a:fld>
            <a:endParaRPr lang="en-US" dirty="0"/>
          </a:p>
        </p:txBody>
      </p:sp>
    </p:spTree>
    <p:extLst>
      <p:ext uri="{BB962C8B-B14F-4D97-AF65-F5344CB8AC3E}">
        <p14:creationId xmlns:p14="http://schemas.microsoft.com/office/powerpoint/2010/main" val="419554628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1200"/>
              </a:spcAft>
              <a:buClrTx/>
              <a:buSzTx/>
              <a:buFontTx/>
              <a:buNone/>
              <a:tabLst/>
              <a:defRPr/>
            </a:pPr>
            <a:r>
              <a:rPr lang="en-US" dirty="0">
                <a:latin typeface="Arial" panose="020B0604020202020204" pitchFamily="34" charset="0"/>
                <a:cs typeface="Arial" panose="020B0604020202020204" pitchFamily="34" charset="0"/>
              </a:rPr>
              <a:t>Jenn:</a:t>
            </a:r>
          </a:p>
          <a:p>
            <a:pPr marL="0" marR="0" lvl="0" indent="0" algn="l" defTabSz="914400" rtl="0" eaLnBrk="1" fontAlgn="auto" latinLnBrk="0" hangingPunct="1">
              <a:lnSpc>
                <a:spcPct val="100000"/>
              </a:lnSpc>
              <a:spcBef>
                <a:spcPts val="0"/>
              </a:spcBef>
              <a:spcAft>
                <a:spcPts val="1200"/>
              </a:spcAft>
              <a:buClrTx/>
              <a:buSzTx/>
              <a:buFontTx/>
              <a:buNone/>
              <a:tabLst/>
              <a:defRPr/>
            </a:pPr>
            <a:endParaRPr lang="en-US"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1200"/>
              </a:spcAft>
              <a:buClrTx/>
              <a:buSzTx/>
              <a:buFontTx/>
              <a:buNone/>
              <a:tabLst/>
              <a:defRPr/>
            </a:pPr>
            <a:r>
              <a:rPr lang="en-US" dirty="0">
                <a:latin typeface="Arial" panose="020B0604020202020204" pitchFamily="34" charset="0"/>
                <a:cs typeface="Arial" panose="020B0604020202020204" pitchFamily="34" charset="0"/>
              </a:rPr>
              <a:t>The work of the LCRSET grant program will align with and support LEAs with MTSS.</a:t>
            </a:r>
          </a:p>
          <a:p>
            <a:pPr marL="0" marR="0" lvl="0" indent="0" algn="l" defTabSz="914400" rtl="0" eaLnBrk="1" fontAlgn="auto" latinLnBrk="0" hangingPunct="1">
              <a:lnSpc>
                <a:spcPct val="100000"/>
              </a:lnSpc>
              <a:spcBef>
                <a:spcPts val="0"/>
              </a:spcBef>
              <a:spcAft>
                <a:spcPts val="1200"/>
              </a:spcAft>
              <a:buClrTx/>
              <a:buSzTx/>
              <a:buFontTx/>
              <a:buNone/>
              <a:tabLst/>
              <a:defRPr/>
            </a:pPr>
            <a:r>
              <a:rPr lang="en-US" i="1" dirty="0">
                <a:latin typeface="Arial" panose="020B0604020202020204" pitchFamily="34" charset="0"/>
                <a:cs typeface="Arial" panose="020B0604020202020204" pitchFamily="34" charset="0"/>
              </a:rPr>
              <a:t>Read slide.</a:t>
            </a:r>
          </a:p>
          <a:p>
            <a:pPr>
              <a:spcAft>
                <a:spcPts val="1200"/>
              </a:spcAft>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59E779C-9ADE-44A1-8072-EF7F172A3590}" type="slidenum">
              <a:rPr lang="en-US" smtClean="0"/>
              <a:t>26</a:t>
            </a:fld>
            <a:endParaRPr lang="en-US" dirty="0"/>
          </a:p>
        </p:txBody>
      </p:sp>
    </p:spTree>
    <p:extLst>
      <p:ext uri="{BB962C8B-B14F-4D97-AF65-F5344CB8AC3E}">
        <p14:creationId xmlns:p14="http://schemas.microsoft.com/office/powerpoint/2010/main" val="379646840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1200"/>
              </a:spcAft>
              <a:buClrTx/>
              <a:buSzTx/>
              <a:buFontTx/>
              <a:buNone/>
              <a:tabLst/>
              <a:defRPr/>
            </a:pPr>
            <a:r>
              <a:rPr lang="en-US" i="0" dirty="0">
                <a:latin typeface="Arial" panose="020B0604020202020204" pitchFamily="34" charset="0"/>
                <a:cs typeface="Arial" panose="020B0604020202020204" pitchFamily="34" charset="0"/>
              </a:rPr>
              <a:t>Jenn:</a:t>
            </a:r>
          </a:p>
          <a:p>
            <a:pPr marL="0" marR="0" lvl="0" indent="0" algn="l" defTabSz="914400" rtl="0" eaLnBrk="1" fontAlgn="auto" latinLnBrk="0" hangingPunct="1">
              <a:lnSpc>
                <a:spcPct val="100000"/>
              </a:lnSpc>
              <a:spcBef>
                <a:spcPts val="0"/>
              </a:spcBef>
              <a:spcAft>
                <a:spcPts val="1200"/>
              </a:spcAft>
              <a:buClrTx/>
              <a:buSzTx/>
              <a:buFontTx/>
              <a:buNone/>
              <a:tabLst/>
              <a:defRPr/>
            </a:pPr>
            <a:endParaRPr lang="en-US" i="1"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1200"/>
              </a:spcAft>
              <a:buClrTx/>
              <a:buSzTx/>
              <a:buFontTx/>
              <a:buNone/>
              <a:tabLst/>
              <a:defRPr/>
            </a:pPr>
            <a:r>
              <a:rPr lang="en-US" i="1" dirty="0">
                <a:latin typeface="Arial" panose="020B0604020202020204" pitchFamily="34" charset="0"/>
                <a:cs typeface="Arial" panose="020B0604020202020204" pitchFamily="34" charset="0"/>
              </a:rPr>
              <a:t>Read slide.</a:t>
            </a:r>
          </a:p>
          <a:p>
            <a:pPr>
              <a:spcAft>
                <a:spcPts val="1200"/>
              </a:spcAft>
            </a:pPr>
            <a:endParaRPr lang="en-US" i="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59E779C-9ADE-44A1-8072-EF7F172A3590}" type="slidenum">
              <a:rPr lang="en-US" smtClean="0"/>
              <a:t>27</a:t>
            </a:fld>
            <a:endParaRPr lang="en-US" dirty="0"/>
          </a:p>
        </p:txBody>
      </p:sp>
    </p:spTree>
    <p:extLst>
      <p:ext uri="{BB962C8B-B14F-4D97-AF65-F5344CB8AC3E}">
        <p14:creationId xmlns:p14="http://schemas.microsoft.com/office/powerpoint/2010/main" val="324255169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1200"/>
              </a:spcAft>
              <a:buClrTx/>
              <a:buSzTx/>
              <a:buFontTx/>
              <a:buNone/>
              <a:tabLst/>
              <a:defRPr/>
            </a:pPr>
            <a:r>
              <a:rPr lang="en-US" i="0" dirty="0">
                <a:latin typeface="Arial" panose="020B0604020202020204" pitchFamily="34" charset="0"/>
                <a:cs typeface="Arial" panose="020B0604020202020204" pitchFamily="34" charset="0"/>
              </a:rPr>
              <a:t>Jenn:</a:t>
            </a:r>
          </a:p>
          <a:p>
            <a:pPr marL="0" marR="0" lvl="0" indent="0" algn="l" defTabSz="914400" rtl="0" eaLnBrk="1" fontAlgn="auto" latinLnBrk="0" hangingPunct="1">
              <a:lnSpc>
                <a:spcPct val="100000"/>
              </a:lnSpc>
              <a:spcBef>
                <a:spcPts val="0"/>
              </a:spcBef>
              <a:spcAft>
                <a:spcPts val="1200"/>
              </a:spcAft>
              <a:buClrTx/>
              <a:buSzTx/>
              <a:buFontTx/>
              <a:buNone/>
              <a:tabLst/>
              <a:defRPr/>
            </a:pPr>
            <a:endParaRPr lang="en-US" i="1"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1200"/>
              </a:spcAft>
              <a:buClrTx/>
              <a:buSzTx/>
              <a:buFontTx/>
              <a:buNone/>
              <a:tabLst/>
              <a:defRPr/>
            </a:pPr>
            <a:r>
              <a:rPr lang="en-US" i="1" dirty="0">
                <a:latin typeface="Arial" panose="020B0604020202020204" pitchFamily="34" charset="0"/>
                <a:cs typeface="Arial" panose="020B0604020202020204" pitchFamily="34" charset="0"/>
              </a:rPr>
              <a:t>Read slide.</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59E779C-9ADE-44A1-8072-EF7F172A3590}" type="slidenum">
              <a:rPr lang="en-US" smtClean="0"/>
              <a:t>28</a:t>
            </a:fld>
            <a:endParaRPr lang="en-US" dirty="0"/>
          </a:p>
        </p:txBody>
      </p:sp>
    </p:spTree>
    <p:extLst>
      <p:ext uri="{BB962C8B-B14F-4D97-AF65-F5344CB8AC3E}">
        <p14:creationId xmlns:p14="http://schemas.microsoft.com/office/powerpoint/2010/main" val="342958169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1200"/>
              </a:spcAft>
              <a:buClrTx/>
              <a:buSzTx/>
              <a:buFontTx/>
              <a:buNone/>
              <a:tabLst/>
              <a:defRPr/>
            </a:pPr>
            <a:r>
              <a:rPr lang="en-US" i="0" dirty="0">
                <a:latin typeface="Arial" panose="020B0604020202020204" pitchFamily="34" charset="0"/>
                <a:cs typeface="Arial" panose="020B0604020202020204" pitchFamily="34" charset="0"/>
              </a:rPr>
              <a:t>Jenn:</a:t>
            </a:r>
          </a:p>
          <a:p>
            <a:pPr marL="0" marR="0" lvl="0" indent="0" algn="l" defTabSz="914400" rtl="0" eaLnBrk="1" fontAlgn="auto" latinLnBrk="0" hangingPunct="1">
              <a:lnSpc>
                <a:spcPct val="100000"/>
              </a:lnSpc>
              <a:spcBef>
                <a:spcPts val="0"/>
              </a:spcBef>
              <a:spcAft>
                <a:spcPts val="1200"/>
              </a:spcAft>
              <a:buClrTx/>
              <a:buSzTx/>
              <a:buFontTx/>
              <a:buNone/>
              <a:tabLst/>
              <a:defRPr/>
            </a:pPr>
            <a:endParaRPr lang="en-US" i="1"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1200"/>
              </a:spcAft>
              <a:buClrTx/>
              <a:buSzTx/>
              <a:buFontTx/>
              <a:buNone/>
              <a:tabLst/>
              <a:defRPr/>
            </a:pPr>
            <a:r>
              <a:rPr lang="en-US" i="1" dirty="0">
                <a:latin typeface="Arial" panose="020B0604020202020204" pitchFamily="34" charset="0"/>
                <a:cs typeface="Arial" panose="020B0604020202020204" pitchFamily="34" charset="0"/>
              </a:rPr>
              <a:t>Read slide.</a:t>
            </a:r>
            <a:endParaRPr lang="en-US" dirty="0">
              <a:latin typeface="Arial" panose="020B0604020202020204" pitchFamily="34" charset="0"/>
              <a:cs typeface="Arial" panose="020B0604020202020204" pitchFamily="34" charset="0"/>
            </a:endParaRPr>
          </a:p>
          <a:p>
            <a:pPr>
              <a:spcAft>
                <a:spcPts val="1200"/>
              </a:spcAft>
            </a:pPr>
            <a:r>
              <a:rPr lang="en-US" i="0" dirty="0">
                <a:latin typeface="Arial" panose="020B0604020202020204" pitchFamily="34" charset="0"/>
                <a:cs typeface="Arial" panose="020B0604020202020204" pitchFamily="34" charset="0"/>
              </a:rPr>
              <a:t>These resources are available in the RFA as well as on the CDE website. </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59E779C-9ADE-44A1-8072-EF7F172A3590}" type="slidenum">
              <a:rPr lang="en-US" smtClean="0"/>
              <a:t>29</a:t>
            </a:fld>
            <a:endParaRPr lang="en-US" dirty="0"/>
          </a:p>
        </p:txBody>
      </p:sp>
    </p:spTree>
    <p:extLst>
      <p:ext uri="{BB962C8B-B14F-4D97-AF65-F5344CB8AC3E}">
        <p14:creationId xmlns:p14="http://schemas.microsoft.com/office/powerpoint/2010/main" val="19251622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Jenn: </a:t>
            </a:r>
          </a:p>
          <a:p>
            <a:pPr>
              <a:spcAft>
                <a:spcPts val="1200"/>
              </a:spcAft>
            </a:pPr>
            <a:endParaRPr lang="en-US" dirty="0">
              <a:latin typeface="Arial" panose="020B0604020202020204" pitchFamily="34" charset="0"/>
              <a:cs typeface="Arial" panose="020B0604020202020204" pitchFamily="34" charset="0"/>
            </a:endParaRPr>
          </a:p>
          <a:p>
            <a:pPr>
              <a:spcAft>
                <a:spcPts val="1200"/>
              </a:spcAft>
            </a:pPr>
            <a:r>
              <a:rPr lang="en-US" dirty="0">
                <a:latin typeface="Arial" panose="020B0604020202020204" pitchFamily="34" charset="0"/>
                <a:cs typeface="Arial" panose="020B0604020202020204" pitchFamily="34" charset="0"/>
              </a:rPr>
              <a:t>This technical assistance webinar is provided by the Educator Excellence and Equity Division at the </a:t>
            </a:r>
            <a:r>
              <a:rPr lang="en-US" dirty="0">
                <a:latin typeface="Arial"/>
                <a:cs typeface="Arial"/>
              </a:rPr>
              <a:t>CDE</a:t>
            </a:r>
            <a:r>
              <a:rPr lang="en-US" dirty="0">
                <a:latin typeface="Arial" panose="020B0604020202020204" pitchFamily="34" charset="0"/>
                <a:cs typeface="Arial" panose="020B0604020202020204" pitchFamily="34" charset="0"/>
              </a:rPr>
              <a:t>.</a:t>
            </a:r>
          </a:p>
          <a:p>
            <a:pPr>
              <a:spcAft>
                <a:spcPts val="1200"/>
              </a:spcAft>
            </a:pPr>
            <a:endParaRPr lang="en-US" dirty="0">
              <a:latin typeface="Arial" panose="020B0604020202020204" pitchFamily="34" charset="0"/>
              <a:cs typeface="Arial" panose="020B0604020202020204" pitchFamily="34" charset="0"/>
            </a:endParaRPr>
          </a:p>
          <a:p>
            <a:pPr>
              <a:spcAft>
                <a:spcPts val="1200"/>
              </a:spcAft>
            </a:pPr>
            <a:r>
              <a:rPr lang="en-US" dirty="0">
                <a:latin typeface="Arial" panose="020B0604020202020204" pitchFamily="34" charset="0"/>
                <a:cs typeface="Arial" panose="020B0604020202020204" pitchFamily="34" charset="0"/>
              </a:rPr>
              <a:t>My name is Jennifer Howerter, and I am an Education Programs Consultant in the Professional Learning Innovations Office. I am joined today by Julia Agostinelli, the Education Administrator for the Professional Learning Innovations Office, and our Branch Deputy Superintendent, Cheryl Cotton, who will continue our welcome and share information on our statewide literacy work. </a:t>
            </a:r>
          </a:p>
        </p:txBody>
      </p:sp>
      <p:sp>
        <p:nvSpPr>
          <p:cNvPr id="4" name="Slide Number Placeholder 3"/>
          <p:cNvSpPr>
            <a:spLocks noGrp="1"/>
          </p:cNvSpPr>
          <p:nvPr>
            <p:ph type="sldNum" sz="quarter" idx="10"/>
          </p:nvPr>
        </p:nvSpPr>
        <p:spPr/>
        <p:txBody>
          <a:bodyPr/>
          <a:lstStyle/>
          <a:p>
            <a:fld id="{959E779C-9ADE-44A1-8072-EF7F172A3590}" type="slidenum">
              <a:rPr lang="en-US" smtClean="0"/>
              <a:t>3</a:t>
            </a:fld>
            <a:endParaRPr lang="en-US" dirty="0"/>
          </a:p>
        </p:txBody>
      </p:sp>
    </p:spTree>
    <p:extLst>
      <p:ext uri="{BB962C8B-B14F-4D97-AF65-F5344CB8AC3E}">
        <p14:creationId xmlns:p14="http://schemas.microsoft.com/office/powerpoint/2010/main" val="18420201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ts val="0"/>
              </a:spcBef>
              <a:spcAft>
                <a:spcPts val="1200"/>
              </a:spcAft>
              <a:buClrTx/>
              <a:buSzTx/>
              <a:buFontTx/>
              <a:buNone/>
              <a:tabLst/>
              <a:defRPr/>
            </a:pPr>
            <a:r>
              <a:rPr lang="en-US" dirty="0">
                <a:latin typeface="Arial" panose="020B0604020202020204" pitchFamily="34" charset="0"/>
                <a:cs typeface="Arial" panose="020B0604020202020204" pitchFamily="34" charset="0"/>
              </a:rPr>
              <a:t>Jenn:</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US" dirty="0">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ts val="0"/>
              </a:spcBef>
              <a:spcAft>
                <a:spcPts val="1200"/>
              </a:spcAft>
              <a:buClrTx/>
              <a:buSzTx/>
              <a:buFontTx/>
              <a:buNone/>
              <a:tabLst/>
              <a:defRPr/>
            </a:pPr>
            <a:r>
              <a:rPr lang="en-US" sz="1200" b="0" i="0" kern="1200" dirty="0">
                <a:solidFill>
                  <a:schemeClr val="tx1"/>
                </a:solidFill>
                <a:effectLst/>
                <a:latin typeface="Arial" panose="020B0604020202020204" pitchFamily="34" charset="0"/>
                <a:ea typeface="+mn-ea"/>
                <a:cs typeface="Arial" panose="020B0604020202020204" pitchFamily="34" charset="0"/>
              </a:rPr>
              <a:t>To ensure teachers and leaders are well-prepared, care should be taken to ensure that PL opportunities are aligned to the CDE’s quality professional learning standards (QPLS). </a:t>
            </a:r>
            <a:r>
              <a:rPr lang="en-US" dirty="0">
                <a:latin typeface="Arial" panose="020B0604020202020204" pitchFamily="34" charset="0"/>
                <a:cs typeface="Arial" panose="020B0604020202020204" pitchFamily="34" charset="0"/>
              </a:rPr>
              <a:t>The QPLS serve as a foundation for the content, processes, and conditions essential to all educator PL over time, which leads to improved educator knowledge, skills, and dispositions. </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US" dirty="0">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ts val="0"/>
              </a:spcBef>
              <a:spcAft>
                <a:spcPts val="1200"/>
              </a:spcAft>
              <a:buClrTx/>
              <a:buSzTx/>
              <a:buFontTx/>
              <a:buNone/>
              <a:tabLst/>
              <a:defRPr/>
            </a:pPr>
            <a:r>
              <a:rPr lang="en-US" dirty="0">
                <a:latin typeface="Arial" panose="020B0604020202020204" pitchFamily="34" charset="0"/>
                <a:cs typeface="Arial" panose="020B0604020202020204" pitchFamily="34" charset="0"/>
              </a:rPr>
              <a:t>The QPLS consist of seven interdependent standards, which are: </a:t>
            </a:r>
            <a:r>
              <a:rPr lang="en-US" i="1" dirty="0">
                <a:latin typeface="Arial" panose="020B0604020202020204" pitchFamily="34" charset="0"/>
                <a:cs typeface="Arial" panose="020B0604020202020204" pitchFamily="34" charset="0"/>
              </a:rPr>
              <a:t>Read slide.</a:t>
            </a:r>
          </a:p>
          <a:p>
            <a:pPr fontAlgn="base"/>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47B8990-41DF-454F-A325-72A5D5917BE1}" type="slidenum">
              <a:rPr lang="en-US" smtClean="0"/>
              <a:t>30</a:t>
            </a:fld>
            <a:endParaRPr lang="en-US" dirty="0"/>
          </a:p>
        </p:txBody>
      </p:sp>
    </p:spTree>
    <p:extLst>
      <p:ext uri="{BB962C8B-B14F-4D97-AF65-F5344CB8AC3E}">
        <p14:creationId xmlns:p14="http://schemas.microsoft.com/office/powerpoint/2010/main" val="145595386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ts val="0"/>
              </a:spcBef>
              <a:spcAft>
                <a:spcPts val="1200"/>
              </a:spcAft>
              <a:buClrTx/>
              <a:buSzTx/>
              <a:buFontTx/>
              <a:buNone/>
              <a:tabLst/>
              <a:defRPr/>
            </a:pPr>
            <a:r>
              <a:rPr lang="en-US" i="0" dirty="0">
                <a:latin typeface="Arial" panose="020B0604020202020204" pitchFamily="34" charset="0"/>
                <a:cs typeface="Arial" panose="020B0604020202020204" pitchFamily="34" charset="0"/>
              </a:rPr>
              <a:t>Jenn:</a:t>
            </a:r>
          </a:p>
          <a:p>
            <a:pPr marL="0" marR="0" lvl="0" indent="0" algn="l" defTabSz="914400" rtl="0" eaLnBrk="1" fontAlgn="base" latinLnBrk="0" hangingPunct="1">
              <a:lnSpc>
                <a:spcPct val="100000"/>
              </a:lnSpc>
              <a:spcBef>
                <a:spcPts val="0"/>
              </a:spcBef>
              <a:spcAft>
                <a:spcPts val="1200"/>
              </a:spcAft>
              <a:buClrTx/>
              <a:buSzTx/>
              <a:buFontTx/>
              <a:buNone/>
              <a:tabLst/>
              <a:defRPr/>
            </a:pPr>
            <a:endParaRPr lang="en-US" i="1" dirty="0">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ts val="0"/>
              </a:spcBef>
              <a:spcAft>
                <a:spcPts val="1200"/>
              </a:spcAft>
              <a:buClrTx/>
              <a:buSzTx/>
              <a:buFontTx/>
              <a:buNone/>
              <a:tabLst/>
              <a:defRPr/>
            </a:pPr>
            <a:r>
              <a:rPr lang="en-US" i="1" dirty="0">
                <a:latin typeface="Arial" panose="020B0604020202020204" pitchFamily="34" charset="0"/>
                <a:cs typeface="Arial" panose="020B0604020202020204" pitchFamily="34" charset="0"/>
              </a:rPr>
              <a:t>Read slide.</a:t>
            </a:r>
          </a:p>
          <a:p>
            <a:pPr fontAlgn="base"/>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47B8990-41DF-454F-A325-72A5D5917BE1}" type="slidenum">
              <a:rPr lang="en-US" smtClean="0"/>
              <a:t>31</a:t>
            </a:fld>
            <a:endParaRPr lang="en-US" dirty="0"/>
          </a:p>
        </p:txBody>
      </p:sp>
    </p:spTree>
    <p:extLst>
      <p:ext uri="{BB962C8B-B14F-4D97-AF65-F5344CB8AC3E}">
        <p14:creationId xmlns:p14="http://schemas.microsoft.com/office/powerpoint/2010/main" val="24703716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ts val="0"/>
              </a:spcBef>
              <a:spcAft>
                <a:spcPts val="1200"/>
              </a:spcAft>
              <a:buClrTx/>
              <a:buSzTx/>
              <a:buFontTx/>
              <a:buNone/>
              <a:tabLst/>
              <a:defRPr/>
            </a:pPr>
            <a:r>
              <a:rPr lang="en-US" sz="1200" b="0" i="0" kern="1200" dirty="0">
                <a:solidFill>
                  <a:schemeClr val="tx1"/>
                </a:solidFill>
                <a:effectLst/>
                <a:latin typeface="Arial" panose="020B0604020202020204" pitchFamily="34" charset="0"/>
                <a:ea typeface="+mn-ea"/>
                <a:cs typeface="Arial" panose="020B0604020202020204" pitchFamily="34" charset="0"/>
              </a:rPr>
              <a:t>Jenn:</a:t>
            </a:r>
          </a:p>
          <a:p>
            <a:pPr marL="0" marR="0" lvl="0" indent="0" algn="l" defTabSz="914400" rtl="0" eaLnBrk="1" fontAlgn="base" latinLnBrk="0" hangingPunct="1">
              <a:lnSpc>
                <a:spcPct val="100000"/>
              </a:lnSpc>
              <a:spcBef>
                <a:spcPts val="0"/>
              </a:spcBef>
              <a:spcAft>
                <a:spcPts val="1200"/>
              </a:spcAft>
              <a:buClrTx/>
              <a:buSzTx/>
              <a:buFontTx/>
              <a:buNone/>
              <a:tabLst/>
              <a:defRPr/>
            </a:pPr>
            <a:endParaRPr lang="en-US" sz="1200" b="0" i="0" kern="1200" dirty="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base" latinLnBrk="0" hangingPunct="1">
              <a:lnSpc>
                <a:spcPct val="100000"/>
              </a:lnSpc>
              <a:spcBef>
                <a:spcPts val="0"/>
              </a:spcBef>
              <a:spcAft>
                <a:spcPts val="1200"/>
              </a:spcAft>
              <a:buClrTx/>
              <a:buSzTx/>
              <a:buFontTx/>
              <a:buNone/>
              <a:tabLst/>
              <a:defRPr/>
            </a:pPr>
            <a:r>
              <a:rPr lang="en-US" sz="1200" b="0" i="0" kern="1200" dirty="0">
                <a:solidFill>
                  <a:schemeClr val="tx1"/>
                </a:solidFill>
                <a:effectLst/>
                <a:latin typeface="Arial" panose="020B0604020202020204" pitchFamily="34" charset="0"/>
                <a:ea typeface="+mn-ea"/>
                <a:cs typeface="Arial" panose="020B0604020202020204" pitchFamily="34" charset="0"/>
              </a:rPr>
              <a:t>Now let’s talk about alignment to state literacy initiatives.</a:t>
            </a:r>
          </a:p>
          <a:p>
            <a:pPr marL="0" marR="0" lvl="0" indent="0" algn="l" defTabSz="914400" rtl="0" eaLnBrk="1" fontAlgn="base" latinLnBrk="0" hangingPunct="1">
              <a:lnSpc>
                <a:spcPct val="100000"/>
              </a:lnSpc>
              <a:spcBef>
                <a:spcPts val="0"/>
              </a:spcBef>
              <a:spcAft>
                <a:spcPts val="1200"/>
              </a:spcAft>
              <a:buClrTx/>
              <a:buSzTx/>
              <a:buFontTx/>
              <a:buNone/>
              <a:tabLst/>
              <a:defRPr/>
            </a:pPr>
            <a:endParaRPr lang="en-US" sz="1200" b="0" i="0" kern="1200" dirty="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base" latinLnBrk="0" hangingPunct="1">
              <a:lnSpc>
                <a:spcPct val="100000"/>
              </a:lnSpc>
              <a:spcBef>
                <a:spcPts val="0"/>
              </a:spcBef>
              <a:spcAft>
                <a:spcPts val="1200"/>
              </a:spcAft>
              <a:buClrTx/>
              <a:buSzTx/>
              <a:buFontTx/>
              <a:buNone/>
              <a:tabLst/>
              <a:defRPr/>
            </a:pPr>
            <a:r>
              <a:rPr lang="en-US" sz="1200" b="0" i="1" kern="1200" dirty="0">
                <a:solidFill>
                  <a:schemeClr val="tx1"/>
                </a:solidFill>
                <a:effectLst/>
                <a:latin typeface="Arial" panose="020B0604020202020204" pitchFamily="34" charset="0"/>
                <a:ea typeface="+mn-ea"/>
                <a:cs typeface="Arial" panose="020B0604020202020204" pitchFamily="34" charset="0"/>
              </a:rPr>
              <a:t>Read slide</a:t>
            </a:r>
            <a:r>
              <a:rPr lang="en-US" sz="1200" b="0" i="0" kern="1200" dirty="0">
                <a:solidFill>
                  <a:schemeClr val="tx1"/>
                </a:solidFill>
                <a:effectLst/>
                <a:latin typeface="Arial" panose="020B0604020202020204" pitchFamily="34" charset="0"/>
                <a:ea typeface="+mn-ea"/>
                <a:cs typeface="Arial" panose="020B0604020202020204" pitchFamily="34" charset="0"/>
              </a:rPr>
              <a:t>.</a:t>
            </a:r>
            <a:endParaRPr lang="en-US" dirty="0">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ts val="0"/>
              </a:spcBef>
              <a:spcAft>
                <a:spcPts val="1200"/>
              </a:spcAft>
              <a:buClrTx/>
              <a:buSzTx/>
              <a:buFontTx/>
              <a:buNone/>
              <a:tabLst/>
              <a:defRPr/>
            </a:pPr>
            <a:endParaRPr lang="en-US" i="1" dirty="0">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59E779C-9ADE-44A1-8072-EF7F172A3590}" type="slidenum">
              <a:rPr lang="en-US" smtClean="0"/>
              <a:t>32</a:t>
            </a:fld>
            <a:endParaRPr lang="en-US" dirty="0"/>
          </a:p>
        </p:txBody>
      </p:sp>
    </p:spTree>
    <p:extLst>
      <p:ext uri="{BB962C8B-B14F-4D97-AF65-F5344CB8AC3E}">
        <p14:creationId xmlns:p14="http://schemas.microsoft.com/office/powerpoint/2010/main" val="341004700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ts val="0"/>
              </a:spcBef>
              <a:spcAft>
                <a:spcPts val="1200"/>
              </a:spcAft>
              <a:buClrTx/>
              <a:buSzTx/>
              <a:buFontTx/>
              <a:buNone/>
              <a:tabLst/>
              <a:defRPr/>
            </a:pPr>
            <a:r>
              <a:rPr lang="en-US" sz="1200" b="0" i="0" kern="1200" dirty="0">
                <a:solidFill>
                  <a:schemeClr val="tx1"/>
                </a:solidFill>
                <a:effectLst/>
                <a:latin typeface="Arial" panose="020B0604020202020204" pitchFamily="34" charset="0"/>
                <a:ea typeface="+mn-ea"/>
                <a:cs typeface="Arial" panose="020B0604020202020204" pitchFamily="34" charset="0"/>
              </a:rPr>
              <a:t>Jenn:</a:t>
            </a:r>
          </a:p>
          <a:p>
            <a:pPr marL="0" marR="0" lvl="0" indent="0" algn="l" defTabSz="914400" rtl="0" eaLnBrk="1" fontAlgn="base" latinLnBrk="0" hangingPunct="1">
              <a:lnSpc>
                <a:spcPct val="100000"/>
              </a:lnSpc>
              <a:spcBef>
                <a:spcPts val="0"/>
              </a:spcBef>
              <a:spcAft>
                <a:spcPts val="1200"/>
              </a:spcAft>
              <a:buClrTx/>
              <a:buSzTx/>
              <a:buFontTx/>
              <a:buNone/>
              <a:tabLst/>
              <a:defRPr/>
            </a:pPr>
            <a:endParaRPr lang="en-US" sz="1200" b="0" i="0" kern="1200" dirty="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base" latinLnBrk="0" hangingPunct="1">
              <a:lnSpc>
                <a:spcPct val="100000"/>
              </a:lnSpc>
              <a:spcBef>
                <a:spcPts val="0"/>
              </a:spcBef>
              <a:spcAft>
                <a:spcPts val="1200"/>
              </a:spcAft>
              <a:buClrTx/>
              <a:buSzTx/>
              <a:buFontTx/>
              <a:buNone/>
              <a:tabLst/>
              <a:defRPr/>
            </a:pPr>
            <a:r>
              <a:rPr lang="en-US" sz="1200" dirty="0">
                <a:latin typeface="Arial" panose="020B0604020202020204" pitchFamily="34" charset="0"/>
                <a:cs typeface="Arial" panose="020B0604020202020204" pitchFamily="34" charset="0"/>
              </a:rPr>
              <a:t>The grantee shall coordinate with other state literacy initiatives, including, but not limited to, the following: </a:t>
            </a:r>
          </a:p>
          <a:p>
            <a:pPr marL="0" marR="0" lvl="0" indent="0" algn="l" defTabSz="914400" rtl="0" eaLnBrk="1" fontAlgn="base" latinLnBrk="0" hangingPunct="1">
              <a:lnSpc>
                <a:spcPct val="100000"/>
              </a:lnSpc>
              <a:spcBef>
                <a:spcPts val="0"/>
              </a:spcBef>
              <a:spcAft>
                <a:spcPts val="1200"/>
              </a:spcAft>
              <a:buClrTx/>
              <a:buSzTx/>
              <a:buFontTx/>
              <a:buNone/>
              <a:tabLst/>
              <a:defRPr/>
            </a:pPr>
            <a:endParaRPr lang="en-US" i="1" dirty="0">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ts val="0"/>
              </a:spcBef>
              <a:spcAft>
                <a:spcPts val="1200"/>
              </a:spcAft>
              <a:buClrTx/>
              <a:buSzTx/>
              <a:buFontTx/>
              <a:buNone/>
              <a:tabLst/>
              <a:defRPr/>
            </a:pPr>
            <a:r>
              <a:rPr lang="en-US" i="1" dirty="0">
                <a:latin typeface="Arial" panose="020B0604020202020204" pitchFamily="34" charset="0"/>
                <a:cs typeface="Arial" panose="020B0604020202020204" pitchFamily="34" charset="0"/>
              </a:rPr>
              <a:t>Read slide.</a:t>
            </a:r>
          </a:p>
          <a:p>
            <a:pPr fontAlgn="base"/>
            <a:endParaRPr lang="en-US" sz="1200" kern="1200" dirty="0">
              <a:solidFill>
                <a:schemeClr val="tx1"/>
              </a:solidFill>
              <a:effectLst/>
              <a:latin typeface="Arial" panose="020B0604020202020204" pitchFamily="34" charset="0"/>
              <a:ea typeface="+mn-ea"/>
              <a:cs typeface="Arial" panose="020B0604020202020204" pitchFamily="34" charset="0"/>
            </a:endParaRPr>
          </a:p>
          <a:p>
            <a:pPr fontAlgn="base"/>
            <a:r>
              <a:rPr lang="en-US" sz="1200" kern="1200" dirty="0">
                <a:solidFill>
                  <a:schemeClr val="tx1"/>
                </a:solidFill>
                <a:effectLst/>
                <a:latin typeface="Arial" panose="020B0604020202020204" pitchFamily="34" charset="0"/>
                <a:ea typeface="+mn-ea"/>
                <a:cs typeface="Arial" panose="020B0604020202020204" pitchFamily="34" charset="0"/>
              </a:rPr>
              <a:t>I will now hand it over to Julia to go over the program description.</a:t>
            </a:r>
          </a:p>
        </p:txBody>
      </p:sp>
      <p:sp>
        <p:nvSpPr>
          <p:cNvPr id="4" name="Slide Number Placeholder 3"/>
          <p:cNvSpPr>
            <a:spLocks noGrp="1"/>
          </p:cNvSpPr>
          <p:nvPr>
            <p:ph type="sldNum" sz="quarter" idx="10"/>
          </p:nvPr>
        </p:nvSpPr>
        <p:spPr/>
        <p:txBody>
          <a:bodyPr/>
          <a:lstStyle/>
          <a:p>
            <a:fld id="{947B8990-41DF-454F-A325-72A5D5917BE1}" type="slidenum">
              <a:rPr lang="en-US" smtClean="0"/>
              <a:t>33</a:t>
            </a:fld>
            <a:endParaRPr lang="en-US" dirty="0"/>
          </a:p>
        </p:txBody>
      </p:sp>
    </p:spTree>
    <p:extLst>
      <p:ext uri="{BB962C8B-B14F-4D97-AF65-F5344CB8AC3E}">
        <p14:creationId xmlns:p14="http://schemas.microsoft.com/office/powerpoint/2010/main" val="364553991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Julia:</a:t>
            </a:r>
          </a:p>
          <a:p>
            <a:pPr>
              <a:spcAft>
                <a:spcPts val="1200"/>
              </a:spcAft>
            </a:pPr>
            <a:endParaRPr lang="en-US" dirty="0">
              <a:latin typeface="Arial" panose="020B0604020202020204" pitchFamily="34" charset="0"/>
              <a:cs typeface="Arial" panose="020B0604020202020204" pitchFamily="34" charset="0"/>
            </a:endParaRPr>
          </a:p>
          <a:p>
            <a:pPr>
              <a:spcAft>
                <a:spcPts val="1200"/>
              </a:spcAft>
            </a:pPr>
            <a:r>
              <a:rPr lang="en-US" dirty="0">
                <a:latin typeface="Arial" panose="020B0604020202020204" pitchFamily="34" charset="0"/>
                <a:cs typeface="Arial" panose="020B0604020202020204" pitchFamily="34" charset="0"/>
              </a:rPr>
              <a:t>Let’s transition to talking about the program requirements, goals, and responsibilities. </a:t>
            </a:r>
          </a:p>
        </p:txBody>
      </p:sp>
      <p:sp>
        <p:nvSpPr>
          <p:cNvPr id="4" name="Slide Number Placeholder 3"/>
          <p:cNvSpPr>
            <a:spLocks noGrp="1"/>
          </p:cNvSpPr>
          <p:nvPr>
            <p:ph type="sldNum" sz="quarter" idx="5"/>
          </p:nvPr>
        </p:nvSpPr>
        <p:spPr/>
        <p:txBody>
          <a:bodyPr/>
          <a:lstStyle/>
          <a:p>
            <a:fld id="{959E779C-9ADE-44A1-8072-EF7F172A3590}" type="slidenum">
              <a:rPr lang="en-US" smtClean="0"/>
              <a:t>34</a:t>
            </a:fld>
            <a:endParaRPr lang="en-US" dirty="0"/>
          </a:p>
        </p:txBody>
      </p:sp>
    </p:spTree>
    <p:extLst>
      <p:ext uri="{BB962C8B-B14F-4D97-AF65-F5344CB8AC3E}">
        <p14:creationId xmlns:p14="http://schemas.microsoft.com/office/powerpoint/2010/main" val="297166789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1200"/>
              </a:spcAft>
              <a:buClrTx/>
              <a:buSzTx/>
              <a:buFontTx/>
              <a:buNone/>
              <a:tabLst/>
              <a:defRPr/>
            </a:pPr>
            <a:r>
              <a:rPr lang="en-US" dirty="0">
                <a:latin typeface="Arial" panose="020B0604020202020204" pitchFamily="34" charset="0"/>
                <a:cs typeface="Arial" panose="020B0604020202020204" pitchFamily="34" charset="0"/>
              </a:rPr>
              <a:t>Julia:</a:t>
            </a:r>
          </a:p>
          <a:p>
            <a:endParaRPr lang="en-US" dirty="0">
              <a:latin typeface="Arial" panose="020B0604020202020204" pitchFamily="34" charset="0"/>
              <a:cs typeface="Arial" panose="020B0604020202020204" pitchFamily="34" charset="0"/>
            </a:endParaRPr>
          </a:p>
          <a:p>
            <a:pPr>
              <a:spcAft>
                <a:spcPts val="1200"/>
              </a:spcAft>
            </a:pPr>
            <a:r>
              <a:rPr lang="en-US" dirty="0">
                <a:latin typeface="Arial" panose="020B0604020202020204" pitchFamily="34" charset="0"/>
                <a:cs typeface="Arial" panose="020B0604020202020204" pitchFamily="34" charset="0"/>
              </a:rPr>
              <a:t>This project can be summarized in six major components: leadership, development, collaboration and communication, alignment, implementation and expansion, and evaluation. Let’s start with leadership.</a:t>
            </a:r>
          </a:p>
          <a:p>
            <a:pPr>
              <a:spcAft>
                <a:spcPts val="1200"/>
              </a:spcAft>
            </a:pPr>
            <a:endParaRPr lang="en-US" dirty="0">
              <a:latin typeface="Arial" panose="020B0604020202020204" pitchFamily="34" charset="0"/>
              <a:cs typeface="Arial" panose="020B0604020202020204" pitchFamily="34" charset="0"/>
            </a:endParaRPr>
          </a:p>
          <a:p>
            <a:pPr>
              <a:spcAft>
                <a:spcPts val="1200"/>
              </a:spcAft>
            </a:pPr>
            <a:r>
              <a:rPr lang="en-US" i="1" dirty="0">
                <a:latin typeface="Arial" panose="020B0604020202020204" pitchFamily="34" charset="0"/>
                <a:cs typeface="Arial" panose="020B0604020202020204" pitchFamily="34" charset="0"/>
              </a:rPr>
              <a:t>Read slide.</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59E779C-9ADE-44A1-8072-EF7F172A3590}" type="slidenum">
              <a:rPr lang="en-US" smtClean="0"/>
              <a:t>35</a:t>
            </a:fld>
            <a:endParaRPr lang="en-US" dirty="0"/>
          </a:p>
        </p:txBody>
      </p:sp>
    </p:spTree>
    <p:extLst>
      <p:ext uri="{BB962C8B-B14F-4D97-AF65-F5344CB8AC3E}">
        <p14:creationId xmlns:p14="http://schemas.microsoft.com/office/powerpoint/2010/main" val="387075249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Julia:</a:t>
            </a:r>
          </a:p>
          <a:p>
            <a:endParaRPr lang="en-US" dirty="0">
              <a:latin typeface="Arial" panose="020B0604020202020204" pitchFamily="34" charset="0"/>
              <a:cs typeface="Arial" panose="020B0604020202020204" pitchFamily="34" charset="0"/>
            </a:endParaRPr>
          </a:p>
          <a:p>
            <a:pPr>
              <a:spcAft>
                <a:spcPts val="1200"/>
              </a:spcAft>
            </a:pPr>
            <a:r>
              <a:rPr lang="en-US" dirty="0">
                <a:latin typeface="Arial" panose="020B0604020202020204" pitchFamily="34" charset="0"/>
                <a:cs typeface="Arial" panose="020B0604020202020204" pitchFamily="34" charset="0"/>
              </a:rPr>
              <a:t>Development is next. To begin this project… </a:t>
            </a:r>
          </a:p>
          <a:p>
            <a:endParaRPr lang="en-US" dirty="0">
              <a:latin typeface="Arial" panose="020B0604020202020204" pitchFamily="34" charset="0"/>
              <a:cs typeface="Arial" panose="020B0604020202020204" pitchFamily="34" charset="0"/>
            </a:endParaRPr>
          </a:p>
          <a:p>
            <a:pPr>
              <a:spcAft>
                <a:spcPts val="1200"/>
              </a:spcAft>
            </a:pPr>
            <a:r>
              <a:rPr lang="en-US" i="1" dirty="0">
                <a:latin typeface="Arial" panose="020B0604020202020204" pitchFamily="34" charset="0"/>
                <a:cs typeface="Arial" panose="020B0604020202020204" pitchFamily="34" charset="0"/>
              </a:rPr>
              <a:t>Read slide.</a:t>
            </a:r>
          </a:p>
          <a:p>
            <a:endParaRPr lang="en-US"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Remember that all offered PL must be aligned to evidence-based practices and strategies. You will be asked to upload a works cited page as part of the application in order to demonstrate this alignment. </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59E779C-9ADE-44A1-8072-EF7F172A3590}" type="slidenum">
              <a:rPr lang="en-US" smtClean="0"/>
              <a:t>36</a:t>
            </a:fld>
            <a:endParaRPr lang="en-US" dirty="0"/>
          </a:p>
        </p:txBody>
      </p:sp>
    </p:spTree>
    <p:extLst>
      <p:ext uri="{BB962C8B-B14F-4D97-AF65-F5344CB8AC3E}">
        <p14:creationId xmlns:p14="http://schemas.microsoft.com/office/powerpoint/2010/main" val="138415179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Julia:</a:t>
            </a:r>
          </a:p>
          <a:p>
            <a:endParaRPr lang="en-US" dirty="0">
              <a:latin typeface="Arial" panose="020B0604020202020204" pitchFamily="34" charset="0"/>
              <a:cs typeface="Arial" panose="020B0604020202020204" pitchFamily="34" charset="0"/>
            </a:endParaRPr>
          </a:p>
          <a:p>
            <a:pPr>
              <a:spcAft>
                <a:spcPts val="1200"/>
              </a:spcAft>
            </a:pPr>
            <a:r>
              <a:rPr lang="en-US" i="1" dirty="0">
                <a:latin typeface="Arial" panose="020B0604020202020204" pitchFamily="34" charset="0"/>
                <a:cs typeface="Arial" panose="020B0604020202020204" pitchFamily="34" charset="0"/>
              </a:rPr>
              <a:t>Read slide.</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59E779C-9ADE-44A1-8072-EF7F172A3590}" type="slidenum">
              <a:rPr lang="en-US" smtClean="0"/>
              <a:t>37</a:t>
            </a:fld>
            <a:endParaRPr lang="en-US" dirty="0"/>
          </a:p>
        </p:txBody>
      </p:sp>
    </p:spTree>
    <p:extLst>
      <p:ext uri="{BB962C8B-B14F-4D97-AF65-F5344CB8AC3E}">
        <p14:creationId xmlns:p14="http://schemas.microsoft.com/office/powerpoint/2010/main" val="138896290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Julia:</a:t>
            </a:r>
          </a:p>
          <a:p>
            <a:endParaRPr lang="en-US" dirty="0">
              <a:latin typeface="Arial" panose="020B0604020202020204" pitchFamily="34" charset="0"/>
              <a:cs typeface="Arial" panose="020B0604020202020204" pitchFamily="34" charset="0"/>
            </a:endParaRPr>
          </a:p>
          <a:p>
            <a:pPr>
              <a:spcAft>
                <a:spcPts val="1200"/>
              </a:spcAft>
            </a:pPr>
            <a:r>
              <a:rPr lang="en-US" dirty="0">
                <a:latin typeface="Arial" panose="020B0604020202020204" pitchFamily="34" charset="0"/>
                <a:cs typeface="Arial" panose="020B0604020202020204" pitchFamily="34" charset="0"/>
              </a:rPr>
              <a:t>Next is collaboration and communication.</a:t>
            </a:r>
          </a:p>
          <a:p>
            <a:pPr>
              <a:spcAft>
                <a:spcPts val="1200"/>
              </a:spcAft>
            </a:pPr>
            <a:r>
              <a:rPr lang="en-US" i="1" dirty="0">
                <a:latin typeface="Arial" panose="020B0604020202020204" pitchFamily="34" charset="0"/>
                <a:cs typeface="Arial" panose="020B0604020202020204" pitchFamily="34" charset="0"/>
              </a:rPr>
              <a:t>Read slide.</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59E779C-9ADE-44A1-8072-EF7F172A3590}" type="slidenum">
              <a:rPr lang="en-US" smtClean="0"/>
              <a:t>38</a:t>
            </a:fld>
            <a:endParaRPr lang="en-US" dirty="0"/>
          </a:p>
        </p:txBody>
      </p:sp>
    </p:spTree>
    <p:extLst>
      <p:ext uri="{BB962C8B-B14F-4D97-AF65-F5344CB8AC3E}">
        <p14:creationId xmlns:p14="http://schemas.microsoft.com/office/powerpoint/2010/main" val="69348878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Julia:</a:t>
            </a:r>
          </a:p>
          <a:p>
            <a:endParaRPr lang="en-US" dirty="0">
              <a:latin typeface="Arial" panose="020B0604020202020204" pitchFamily="34" charset="0"/>
              <a:cs typeface="Arial" panose="020B0604020202020204" pitchFamily="34" charset="0"/>
            </a:endParaRPr>
          </a:p>
          <a:p>
            <a:pPr>
              <a:spcAft>
                <a:spcPts val="1200"/>
              </a:spcAft>
            </a:pPr>
            <a:r>
              <a:rPr lang="en-US" i="1" dirty="0">
                <a:latin typeface="Arial" panose="020B0604020202020204" pitchFamily="34" charset="0"/>
                <a:cs typeface="Arial" panose="020B0604020202020204" pitchFamily="34" charset="0"/>
              </a:rPr>
              <a:t>Read slide.</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59E779C-9ADE-44A1-8072-EF7F172A3590}" type="slidenum">
              <a:rPr lang="en-US" smtClean="0"/>
              <a:t>39</a:t>
            </a:fld>
            <a:endParaRPr lang="en-US" dirty="0"/>
          </a:p>
        </p:txBody>
      </p:sp>
    </p:spTree>
    <p:extLst>
      <p:ext uri="{BB962C8B-B14F-4D97-AF65-F5344CB8AC3E}">
        <p14:creationId xmlns:p14="http://schemas.microsoft.com/office/powerpoint/2010/main" val="29243647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Jenn:</a:t>
            </a:r>
          </a:p>
          <a:p>
            <a:pPr>
              <a:spcAft>
                <a:spcPts val="1200"/>
              </a:spcAft>
            </a:pPr>
            <a:endParaRPr lang="en-US" dirty="0">
              <a:latin typeface="Arial" panose="020B0604020202020204" pitchFamily="34" charset="0"/>
              <a:cs typeface="Arial" panose="020B0604020202020204" pitchFamily="34" charset="0"/>
            </a:endParaRPr>
          </a:p>
          <a:p>
            <a:pPr>
              <a:spcAft>
                <a:spcPts val="1200"/>
              </a:spcAft>
            </a:pPr>
            <a:r>
              <a:rPr lang="en-US" dirty="0">
                <a:latin typeface="Arial" panose="020B0604020202020204" pitchFamily="34" charset="0"/>
                <a:cs typeface="Arial" panose="020B0604020202020204" pitchFamily="34" charset="0"/>
              </a:rPr>
              <a:t>I will start by providing information about the state statute authorizing the LCRSET grant. </a:t>
            </a:r>
          </a:p>
        </p:txBody>
      </p:sp>
      <p:sp>
        <p:nvSpPr>
          <p:cNvPr id="4" name="Slide Number Placeholder 3"/>
          <p:cNvSpPr>
            <a:spLocks noGrp="1"/>
          </p:cNvSpPr>
          <p:nvPr>
            <p:ph type="sldNum" sz="quarter" idx="5"/>
          </p:nvPr>
        </p:nvSpPr>
        <p:spPr/>
        <p:txBody>
          <a:bodyPr/>
          <a:lstStyle/>
          <a:p>
            <a:fld id="{959E779C-9ADE-44A1-8072-EF7F172A3590}" type="slidenum">
              <a:rPr lang="en-US" smtClean="0"/>
              <a:t>4</a:t>
            </a:fld>
            <a:endParaRPr lang="en-US" dirty="0"/>
          </a:p>
        </p:txBody>
      </p:sp>
    </p:spTree>
    <p:extLst>
      <p:ext uri="{BB962C8B-B14F-4D97-AF65-F5344CB8AC3E}">
        <p14:creationId xmlns:p14="http://schemas.microsoft.com/office/powerpoint/2010/main" val="40631366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Julia:</a:t>
            </a:r>
          </a:p>
          <a:p>
            <a:endParaRPr lang="en-US" dirty="0">
              <a:latin typeface="Arial" panose="020B0604020202020204" pitchFamily="34" charset="0"/>
              <a:cs typeface="Arial" panose="020B0604020202020204" pitchFamily="34" charset="0"/>
            </a:endParaRPr>
          </a:p>
          <a:p>
            <a:pPr>
              <a:spcAft>
                <a:spcPts val="1200"/>
              </a:spcAft>
            </a:pPr>
            <a:r>
              <a:rPr lang="en-US" i="1" dirty="0">
                <a:latin typeface="Arial" panose="020B0604020202020204" pitchFamily="34" charset="0"/>
                <a:cs typeface="Arial" panose="020B0604020202020204" pitchFamily="34" charset="0"/>
              </a:rPr>
              <a:t>Read slide.</a:t>
            </a:r>
          </a:p>
          <a:p>
            <a:endParaRPr lang="en-US" dirty="0">
              <a:latin typeface="Arial" panose="020B0604020202020204" pitchFamily="34" charset="0"/>
              <a:cs typeface="Arial" panose="020B0604020202020204" pitchFamily="34" charset="0"/>
            </a:endParaRPr>
          </a:p>
          <a:p>
            <a:pPr>
              <a:spcAft>
                <a:spcPts val="1200"/>
              </a:spcAft>
            </a:pPr>
            <a:r>
              <a:rPr lang="en-US" dirty="0">
                <a:latin typeface="Arial" panose="020B0604020202020204" pitchFamily="34" charset="0"/>
                <a:cs typeface="Arial" panose="020B0604020202020204" pitchFamily="34" charset="0"/>
              </a:rPr>
              <a:t>This grant is a major focus of the SSPI literacy campaign, so it will be important to communicate your progress and successes to all relevant educational partners. </a:t>
            </a:r>
          </a:p>
        </p:txBody>
      </p:sp>
      <p:sp>
        <p:nvSpPr>
          <p:cNvPr id="4" name="Slide Number Placeholder 3"/>
          <p:cNvSpPr>
            <a:spLocks noGrp="1"/>
          </p:cNvSpPr>
          <p:nvPr>
            <p:ph type="sldNum" sz="quarter" idx="5"/>
          </p:nvPr>
        </p:nvSpPr>
        <p:spPr/>
        <p:txBody>
          <a:bodyPr/>
          <a:lstStyle/>
          <a:p>
            <a:fld id="{959E779C-9ADE-44A1-8072-EF7F172A3590}" type="slidenum">
              <a:rPr lang="en-US" smtClean="0"/>
              <a:t>40</a:t>
            </a:fld>
            <a:endParaRPr lang="en-US" dirty="0"/>
          </a:p>
        </p:txBody>
      </p:sp>
    </p:spTree>
    <p:extLst>
      <p:ext uri="{BB962C8B-B14F-4D97-AF65-F5344CB8AC3E}">
        <p14:creationId xmlns:p14="http://schemas.microsoft.com/office/powerpoint/2010/main" val="221321496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Julia:</a:t>
            </a:r>
          </a:p>
          <a:p>
            <a:endParaRPr lang="en-US" dirty="0">
              <a:latin typeface="Arial" panose="020B0604020202020204" pitchFamily="34" charset="0"/>
              <a:cs typeface="Arial" panose="020B0604020202020204" pitchFamily="34" charset="0"/>
            </a:endParaRPr>
          </a:p>
          <a:p>
            <a:pPr>
              <a:spcAft>
                <a:spcPts val="1200"/>
              </a:spcAft>
            </a:pPr>
            <a:r>
              <a:rPr lang="en-US" dirty="0">
                <a:latin typeface="Arial" panose="020B0604020202020204" pitchFamily="34" charset="0"/>
                <a:cs typeface="Arial" panose="020B0604020202020204" pitchFamily="34" charset="0"/>
              </a:rPr>
              <a:t>As we discussed, alignment is critical to this project. </a:t>
            </a:r>
          </a:p>
          <a:p>
            <a:endParaRPr lang="en-US" dirty="0">
              <a:latin typeface="Arial" panose="020B0604020202020204" pitchFamily="34" charset="0"/>
              <a:cs typeface="Arial" panose="020B0604020202020204" pitchFamily="34" charset="0"/>
            </a:endParaRPr>
          </a:p>
          <a:p>
            <a:pPr>
              <a:spcAft>
                <a:spcPts val="1200"/>
              </a:spcAft>
            </a:pPr>
            <a:r>
              <a:rPr lang="en-US" i="1" dirty="0">
                <a:latin typeface="Arial" panose="020B0604020202020204" pitchFamily="34" charset="0"/>
                <a:cs typeface="Arial" panose="020B0604020202020204" pitchFamily="34" charset="0"/>
              </a:rPr>
              <a:t>Read slide.</a:t>
            </a:r>
          </a:p>
          <a:p>
            <a:endParaRPr lang="en-US"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1200"/>
              </a:spcAft>
              <a:buClrTx/>
              <a:buSzTx/>
              <a:buFontTx/>
              <a:buNone/>
              <a:tabLst/>
              <a:defRPr/>
            </a:pPr>
            <a:r>
              <a:rPr lang="en-US" dirty="0">
                <a:latin typeface="Arial" panose="020B0604020202020204" pitchFamily="34" charset="0"/>
                <a:cs typeface="Arial" panose="020B0604020202020204" pitchFamily="34" charset="0"/>
              </a:rPr>
              <a:t>A link to the approved Literacy Standards and TPEs can be found in the RFA. All offered PL must be aligned to evidence-based practices and strategies. You will be asked to upload a works cited page as part of the application in order to demonstrate this alignment. </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59E779C-9ADE-44A1-8072-EF7F172A3590}" type="slidenum">
              <a:rPr lang="en-US" smtClean="0"/>
              <a:t>41</a:t>
            </a:fld>
            <a:endParaRPr lang="en-US" dirty="0"/>
          </a:p>
        </p:txBody>
      </p:sp>
    </p:spTree>
    <p:extLst>
      <p:ext uri="{BB962C8B-B14F-4D97-AF65-F5344CB8AC3E}">
        <p14:creationId xmlns:p14="http://schemas.microsoft.com/office/powerpoint/2010/main" val="250086665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Julia:</a:t>
            </a:r>
          </a:p>
          <a:p>
            <a:endParaRPr lang="en-US" dirty="0">
              <a:latin typeface="Arial" panose="020B0604020202020204" pitchFamily="34" charset="0"/>
              <a:cs typeface="Arial" panose="020B0604020202020204" pitchFamily="34" charset="0"/>
            </a:endParaRPr>
          </a:p>
          <a:p>
            <a:pPr>
              <a:spcAft>
                <a:spcPts val="1200"/>
              </a:spcAft>
            </a:pPr>
            <a:r>
              <a:rPr lang="en-US" dirty="0">
                <a:latin typeface="Arial" panose="020B0604020202020204" pitchFamily="34" charset="0"/>
                <a:cs typeface="Arial" panose="020B0604020202020204" pitchFamily="34" charset="0"/>
              </a:rPr>
              <a:t>The Commission has information on the added authorization and specialist credential that a reading specialist can earn. Offered PL should be aligned to this added authorization and specialist credential, and as mentioned, if you choose to work with an IHE, we encourage you to use that partnership to help more educators obtain these added authorizations and specialist credentials. Links to the added authorization and specialist credential can be found in the RFA. </a:t>
            </a:r>
          </a:p>
          <a:p>
            <a:pPr>
              <a:spcAft>
                <a:spcPts val="1200"/>
              </a:spcAft>
            </a:pPr>
            <a:endParaRPr lang="en-US" dirty="0">
              <a:latin typeface="Arial" panose="020B0604020202020204" pitchFamily="34" charset="0"/>
              <a:cs typeface="Arial" panose="020B0604020202020204" pitchFamily="34" charset="0"/>
            </a:endParaRPr>
          </a:p>
          <a:p>
            <a:pPr>
              <a:spcAft>
                <a:spcPts val="1200"/>
              </a:spcAft>
            </a:pPr>
            <a:r>
              <a:rPr lang="en-US" i="1" dirty="0">
                <a:latin typeface="Arial" panose="020B0604020202020204" pitchFamily="34" charset="0"/>
                <a:cs typeface="Arial" panose="020B0604020202020204" pitchFamily="34" charset="0"/>
              </a:rPr>
              <a:t>Read slide.</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59E779C-9ADE-44A1-8072-EF7F172A3590}" type="slidenum">
              <a:rPr lang="en-US" smtClean="0"/>
              <a:t>42</a:t>
            </a:fld>
            <a:endParaRPr lang="en-US" dirty="0"/>
          </a:p>
        </p:txBody>
      </p:sp>
    </p:spTree>
    <p:extLst>
      <p:ext uri="{BB962C8B-B14F-4D97-AF65-F5344CB8AC3E}">
        <p14:creationId xmlns:p14="http://schemas.microsoft.com/office/powerpoint/2010/main" val="289919774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Julia:</a:t>
            </a:r>
          </a:p>
          <a:p>
            <a:endParaRPr lang="en-US" dirty="0">
              <a:latin typeface="Arial" panose="020B0604020202020204" pitchFamily="34" charset="0"/>
              <a:cs typeface="Arial" panose="020B0604020202020204" pitchFamily="34" charset="0"/>
            </a:endParaRPr>
          </a:p>
          <a:p>
            <a:pPr>
              <a:spcAft>
                <a:spcPts val="0"/>
              </a:spcAft>
            </a:pPr>
            <a:r>
              <a:rPr lang="en-US" dirty="0">
                <a:latin typeface="Arial" panose="020B0604020202020204" pitchFamily="34" charset="0"/>
                <a:cs typeface="Arial" panose="020B0604020202020204" pitchFamily="34" charset="0"/>
              </a:rPr>
              <a:t>Next is implementation and expansion. </a:t>
            </a:r>
          </a:p>
          <a:p>
            <a:r>
              <a:rPr lang="en-US" i="1" dirty="0">
                <a:latin typeface="Arial" panose="020B0604020202020204" pitchFamily="34" charset="0"/>
                <a:cs typeface="Arial" panose="020B0604020202020204" pitchFamily="34" charset="0"/>
              </a:rPr>
              <a:t>Read slide.</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59E779C-9ADE-44A1-8072-EF7F172A3590}" type="slidenum">
              <a:rPr lang="en-US" smtClean="0"/>
              <a:t>43</a:t>
            </a:fld>
            <a:endParaRPr lang="en-US" dirty="0"/>
          </a:p>
        </p:txBody>
      </p:sp>
    </p:spTree>
    <p:extLst>
      <p:ext uri="{BB962C8B-B14F-4D97-AF65-F5344CB8AC3E}">
        <p14:creationId xmlns:p14="http://schemas.microsoft.com/office/powerpoint/2010/main" val="48581836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Julia:</a:t>
            </a:r>
          </a:p>
          <a:p>
            <a:endParaRPr lang="en-US" dirty="0">
              <a:latin typeface="Arial" panose="020B0604020202020204" pitchFamily="34" charset="0"/>
              <a:cs typeface="Arial" panose="020B0604020202020204" pitchFamily="34" charset="0"/>
            </a:endParaRPr>
          </a:p>
          <a:p>
            <a:pPr>
              <a:spcAft>
                <a:spcPts val="1200"/>
              </a:spcAft>
            </a:pPr>
            <a:r>
              <a:rPr lang="en-US" i="1" dirty="0">
                <a:latin typeface="Arial" panose="020B0604020202020204" pitchFamily="34" charset="0"/>
                <a:cs typeface="Arial" panose="020B0604020202020204" pitchFamily="34" charset="0"/>
              </a:rPr>
              <a:t>Read slide.</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59E779C-9ADE-44A1-8072-EF7F172A3590}" type="slidenum">
              <a:rPr lang="en-US" smtClean="0"/>
              <a:t>44</a:t>
            </a:fld>
            <a:endParaRPr lang="en-US" dirty="0"/>
          </a:p>
        </p:txBody>
      </p:sp>
    </p:spTree>
    <p:extLst>
      <p:ext uri="{BB962C8B-B14F-4D97-AF65-F5344CB8AC3E}">
        <p14:creationId xmlns:p14="http://schemas.microsoft.com/office/powerpoint/2010/main" val="352032703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Julia:</a:t>
            </a:r>
          </a:p>
          <a:p>
            <a:endParaRPr lang="en-US" dirty="0">
              <a:latin typeface="Arial" panose="020B0604020202020204" pitchFamily="34" charset="0"/>
              <a:cs typeface="Arial" panose="020B0604020202020204" pitchFamily="34" charset="0"/>
            </a:endParaRPr>
          </a:p>
          <a:p>
            <a:pPr>
              <a:spcAft>
                <a:spcPts val="1200"/>
              </a:spcAft>
            </a:pPr>
            <a:r>
              <a:rPr lang="en-US" i="1" dirty="0">
                <a:latin typeface="Arial" panose="020B0604020202020204" pitchFamily="34" charset="0"/>
                <a:cs typeface="Arial" panose="020B0604020202020204" pitchFamily="34" charset="0"/>
              </a:rPr>
              <a:t>Read slide.</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59E779C-9ADE-44A1-8072-EF7F172A3590}" type="slidenum">
              <a:rPr lang="en-US" smtClean="0"/>
              <a:t>45</a:t>
            </a:fld>
            <a:endParaRPr lang="en-US" dirty="0"/>
          </a:p>
        </p:txBody>
      </p:sp>
    </p:spTree>
    <p:extLst>
      <p:ext uri="{BB962C8B-B14F-4D97-AF65-F5344CB8AC3E}">
        <p14:creationId xmlns:p14="http://schemas.microsoft.com/office/powerpoint/2010/main" val="374997058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Julia:</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And finally, evaluation. </a:t>
            </a:r>
          </a:p>
          <a:p>
            <a:pPr>
              <a:spcAft>
                <a:spcPts val="1200"/>
              </a:spcAft>
            </a:pPr>
            <a:r>
              <a:rPr lang="en-US" i="1" dirty="0">
                <a:latin typeface="Arial" panose="020B0604020202020204" pitchFamily="34" charset="0"/>
                <a:cs typeface="Arial" panose="020B0604020202020204" pitchFamily="34" charset="0"/>
              </a:rPr>
              <a:t>Read slide.</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59E779C-9ADE-44A1-8072-EF7F172A3590}" type="slidenum">
              <a:rPr lang="en-US" smtClean="0"/>
              <a:t>46</a:t>
            </a:fld>
            <a:endParaRPr lang="en-US" dirty="0"/>
          </a:p>
        </p:txBody>
      </p:sp>
    </p:spTree>
    <p:extLst>
      <p:ext uri="{BB962C8B-B14F-4D97-AF65-F5344CB8AC3E}">
        <p14:creationId xmlns:p14="http://schemas.microsoft.com/office/powerpoint/2010/main" val="390989799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Julia:</a:t>
            </a:r>
          </a:p>
          <a:p>
            <a:endParaRPr lang="en-US" dirty="0">
              <a:latin typeface="Arial" panose="020B0604020202020204" pitchFamily="34" charset="0"/>
              <a:cs typeface="Arial" panose="020B0604020202020204" pitchFamily="34" charset="0"/>
            </a:endParaRPr>
          </a:p>
          <a:p>
            <a:pPr>
              <a:spcAft>
                <a:spcPts val="1200"/>
              </a:spcAft>
            </a:pPr>
            <a:r>
              <a:rPr lang="en-US" i="1" dirty="0">
                <a:latin typeface="Arial" panose="020B0604020202020204" pitchFamily="34" charset="0"/>
                <a:cs typeface="Arial" panose="020B0604020202020204" pitchFamily="34" charset="0"/>
              </a:rPr>
              <a:t>Read slide.</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59E779C-9ADE-44A1-8072-EF7F172A3590}" type="slidenum">
              <a:rPr lang="en-US" smtClean="0"/>
              <a:t>47</a:t>
            </a:fld>
            <a:endParaRPr lang="en-US" dirty="0"/>
          </a:p>
        </p:txBody>
      </p:sp>
    </p:spTree>
    <p:extLst>
      <p:ext uri="{BB962C8B-B14F-4D97-AF65-F5344CB8AC3E}">
        <p14:creationId xmlns:p14="http://schemas.microsoft.com/office/powerpoint/2010/main" val="94878292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Julia:</a:t>
            </a:r>
          </a:p>
          <a:p>
            <a:endParaRPr lang="en-US" dirty="0">
              <a:latin typeface="Arial" panose="020B0604020202020204" pitchFamily="34" charset="0"/>
              <a:cs typeface="Arial" panose="020B0604020202020204" pitchFamily="34" charset="0"/>
            </a:endParaRPr>
          </a:p>
          <a:p>
            <a:r>
              <a:rPr lang="en-US" i="1" dirty="0">
                <a:latin typeface="Arial" panose="020B0604020202020204" pitchFamily="34" charset="0"/>
                <a:cs typeface="Arial" panose="020B0604020202020204" pitchFamily="34" charset="0"/>
              </a:rPr>
              <a:t>Read slide.</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59E779C-9ADE-44A1-8072-EF7F172A3590}" type="slidenum">
              <a:rPr lang="en-US" smtClean="0"/>
              <a:t>48</a:t>
            </a:fld>
            <a:endParaRPr lang="en-US" dirty="0"/>
          </a:p>
        </p:txBody>
      </p:sp>
    </p:spTree>
    <p:extLst>
      <p:ext uri="{BB962C8B-B14F-4D97-AF65-F5344CB8AC3E}">
        <p14:creationId xmlns:p14="http://schemas.microsoft.com/office/powerpoint/2010/main" val="378808170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Julia:</a:t>
            </a:r>
          </a:p>
          <a:p>
            <a:endParaRPr lang="en-US" dirty="0">
              <a:latin typeface="Arial" panose="020B0604020202020204" pitchFamily="34" charset="0"/>
              <a:cs typeface="Arial" panose="020B0604020202020204" pitchFamily="34" charset="0"/>
            </a:endParaRPr>
          </a:p>
          <a:p>
            <a:pPr>
              <a:spcAft>
                <a:spcPts val="1200"/>
              </a:spcAft>
            </a:pPr>
            <a:r>
              <a:rPr lang="en-US" i="1" dirty="0">
                <a:latin typeface="Arial" panose="020B0604020202020204" pitchFamily="34" charset="0"/>
                <a:cs typeface="Arial" panose="020B0604020202020204" pitchFamily="34" charset="0"/>
              </a:rPr>
              <a:t>Read slide.</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59E779C-9ADE-44A1-8072-EF7F172A3590}" type="slidenum">
              <a:rPr lang="en-US" smtClean="0"/>
              <a:t>49</a:t>
            </a:fld>
            <a:endParaRPr lang="en-US" dirty="0"/>
          </a:p>
        </p:txBody>
      </p:sp>
    </p:spTree>
    <p:extLst>
      <p:ext uri="{BB962C8B-B14F-4D97-AF65-F5344CB8AC3E}">
        <p14:creationId xmlns:p14="http://schemas.microsoft.com/office/powerpoint/2010/main" val="1375877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i="0" dirty="0">
                <a:latin typeface="Arial" panose="020B0604020202020204" pitchFamily="34" charset="0"/>
                <a:cs typeface="Arial" panose="020B0604020202020204" pitchFamily="34" charset="0"/>
              </a:rPr>
              <a:t>Jenn:</a:t>
            </a:r>
          </a:p>
          <a:p>
            <a:pPr>
              <a:spcAft>
                <a:spcPts val="1200"/>
              </a:spcAft>
            </a:pPr>
            <a:endParaRPr lang="en-US" i="1" dirty="0">
              <a:latin typeface="Arial" panose="020B0604020202020204" pitchFamily="34" charset="0"/>
              <a:cs typeface="Arial" panose="020B0604020202020204" pitchFamily="34" charset="0"/>
            </a:endParaRPr>
          </a:p>
          <a:p>
            <a:pPr>
              <a:spcAft>
                <a:spcPts val="1200"/>
              </a:spcAft>
            </a:pPr>
            <a:r>
              <a:rPr lang="en-US" i="1" dirty="0">
                <a:latin typeface="Arial" panose="020B0604020202020204" pitchFamily="34" charset="0"/>
                <a:cs typeface="Arial" panose="020B0604020202020204" pitchFamily="34" charset="0"/>
              </a:rPr>
              <a:t>Read slide.</a:t>
            </a:r>
          </a:p>
          <a:p>
            <a:pPr>
              <a:spcAft>
                <a:spcPts val="1200"/>
              </a:spcAft>
            </a:pPr>
            <a:endParaRPr lang="en-US" i="1" dirty="0">
              <a:latin typeface="Arial" panose="020B0604020202020204" pitchFamily="34" charset="0"/>
              <a:cs typeface="Arial" panose="020B0604020202020204" pitchFamily="34" charset="0"/>
            </a:endParaRPr>
          </a:p>
          <a:p>
            <a:pPr>
              <a:spcAft>
                <a:spcPts val="1200"/>
              </a:spcAft>
            </a:pPr>
            <a:r>
              <a:rPr lang="en-US" i="0" dirty="0">
                <a:latin typeface="Arial" panose="020B0604020202020204" pitchFamily="34" charset="0"/>
                <a:cs typeface="Arial" panose="020B0604020202020204" pitchFamily="34" charset="0"/>
              </a:rPr>
              <a:t>Links to the legislation are available through the RFA as well as on the CDE website. </a:t>
            </a:r>
            <a:endParaRPr lang="en-US" i="1" dirty="0">
              <a:latin typeface="Arial" panose="020B0604020202020204" pitchFamily="34" charset="0"/>
              <a:cs typeface="Arial" panose="020B0604020202020204" pitchFamily="34" charset="0"/>
            </a:endParaRPr>
          </a:p>
          <a:p>
            <a:pPr>
              <a:spcAft>
                <a:spcPts val="1200"/>
              </a:spcAft>
            </a:pPr>
            <a:endParaRPr lang="en-US" i="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959E779C-9ADE-44A1-8072-EF7F172A3590}" type="slidenum">
              <a:rPr lang="en-US" smtClean="0"/>
              <a:t>5</a:t>
            </a:fld>
            <a:endParaRPr lang="en-US" dirty="0"/>
          </a:p>
        </p:txBody>
      </p:sp>
    </p:spTree>
    <p:extLst>
      <p:ext uri="{BB962C8B-B14F-4D97-AF65-F5344CB8AC3E}">
        <p14:creationId xmlns:p14="http://schemas.microsoft.com/office/powerpoint/2010/main" val="367045173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Julia:</a:t>
            </a:r>
          </a:p>
          <a:p>
            <a:endParaRPr lang="en-US" dirty="0">
              <a:latin typeface="Arial" panose="020B0604020202020204" pitchFamily="34" charset="0"/>
              <a:cs typeface="Arial" panose="020B0604020202020204" pitchFamily="34" charset="0"/>
            </a:endParaRPr>
          </a:p>
          <a:p>
            <a:pPr>
              <a:spcAft>
                <a:spcPts val="1200"/>
              </a:spcAft>
            </a:pPr>
            <a:r>
              <a:rPr lang="en-US" dirty="0">
                <a:latin typeface="Arial" panose="020B0604020202020204" pitchFamily="34" charset="0"/>
                <a:cs typeface="Arial" panose="020B0604020202020204" pitchFamily="34" charset="0"/>
              </a:rPr>
              <a:t>Ultimately, we have the following goals for this project:</a:t>
            </a:r>
          </a:p>
          <a:p>
            <a:endParaRPr lang="en-US" dirty="0">
              <a:latin typeface="Arial" panose="020B0604020202020204" pitchFamily="34" charset="0"/>
              <a:cs typeface="Arial" panose="020B0604020202020204" pitchFamily="34" charset="0"/>
            </a:endParaRPr>
          </a:p>
          <a:p>
            <a:pPr>
              <a:spcAft>
                <a:spcPts val="1200"/>
              </a:spcAft>
            </a:pPr>
            <a:r>
              <a:rPr lang="en-US" i="1" dirty="0">
                <a:latin typeface="Arial" panose="020B0604020202020204" pitchFamily="34" charset="0"/>
                <a:cs typeface="Arial" panose="020B0604020202020204" pitchFamily="34" charset="0"/>
              </a:rPr>
              <a:t>Read slide.</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59E779C-9ADE-44A1-8072-EF7F172A3590}" type="slidenum">
              <a:rPr lang="en-US" smtClean="0"/>
              <a:t>50</a:t>
            </a:fld>
            <a:endParaRPr lang="en-US" dirty="0"/>
          </a:p>
        </p:txBody>
      </p:sp>
    </p:spTree>
    <p:extLst>
      <p:ext uri="{BB962C8B-B14F-4D97-AF65-F5344CB8AC3E}">
        <p14:creationId xmlns:p14="http://schemas.microsoft.com/office/powerpoint/2010/main" val="333687867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Julia:</a:t>
            </a:r>
          </a:p>
          <a:p>
            <a:endParaRPr lang="en-US" dirty="0">
              <a:latin typeface="Arial" panose="020B0604020202020204" pitchFamily="34" charset="0"/>
              <a:cs typeface="Arial" panose="020B0604020202020204" pitchFamily="34" charset="0"/>
            </a:endParaRPr>
          </a:p>
          <a:p>
            <a:pPr>
              <a:spcAft>
                <a:spcPts val="1200"/>
              </a:spcAft>
            </a:pPr>
            <a:r>
              <a:rPr lang="en-US" i="1" dirty="0">
                <a:latin typeface="Arial" panose="020B0604020202020204" pitchFamily="34" charset="0"/>
                <a:cs typeface="Arial" panose="020B0604020202020204" pitchFamily="34" charset="0"/>
              </a:rPr>
              <a:t>Read slide.</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59E779C-9ADE-44A1-8072-EF7F172A3590}" type="slidenum">
              <a:rPr lang="en-US" smtClean="0"/>
              <a:t>51</a:t>
            </a:fld>
            <a:endParaRPr lang="en-US" dirty="0"/>
          </a:p>
        </p:txBody>
      </p:sp>
    </p:spTree>
    <p:extLst>
      <p:ext uri="{BB962C8B-B14F-4D97-AF65-F5344CB8AC3E}">
        <p14:creationId xmlns:p14="http://schemas.microsoft.com/office/powerpoint/2010/main" val="153937744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Julia:</a:t>
            </a:r>
          </a:p>
          <a:p>
            <a:endParaRPr lang="en-US" dirty="0">
              <a:latin typeface="Arial" panose="020B0604020202020204" pitchFamily="34" charset="0"/>
              <a:cs typeface="Arial" panose="020B0604020202020204" pitchFamily="34" charset="0"/>
            </a:endParaRPr>
          </a:p>
          <a:p>
            <a:pPr>
              <a:spcAft>
                <a:spcPts val="1200"/>
              </a:spcAft>
            </a:pPr>
            <a:r>
              <a:rPr lang="en-US" i="1" dirty="0">
                <a:latin typeface="Arial" panose="020B0604020202020204" pitchFamily="34" charset="0"/>
                <a:cs typeface="Arial" panose="020B0604020202020204" pitchFamily="34" charset="0"/>
              </a:rPr>
              <a:t>Read slide.</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59E779C-9ADE-44A1-8072-EF7F172A3590}" type="slidenum">
              <a:rPr lang="en-US" smtClean="0"/>
              <a:t>52</a:t>
            </a:fld>
            <a:endParaRPr lang="en-US" dirty="0"/>
          </a:p>
        </p:txBody>
      </p:sp>
    </p:spTree>
    <p:extLst>
      <p:ext uri="{BB962C8B-B14F-4D97-AF65-F5344CB8AC3E}">
        <p14:creationId xmlns:p14="http://schemas.microsoft.com/office/powerpoint/2010/main" val="137328212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Julia:</a:t>
            </a:r>
          </a:p>
          <a:p>
            <a:endParaRPr lang="en-US" dirty="0">
              <a:latin typeface="Arial" panose="020B0604020202020204" pitchFamily="34" charset="0"/>
              <a:cs typeface="Arial" panose="020B0604020202020204" pitchFamily="34" charset="0"/>
            </a:endParaRPr>
          </a:p>
          <a:p>
            <a:pPr>
              <a:spcAft>
                <a:spcPts val="1200"/>
              </a:spcAft>
            </a:pPr>
            <a:r>
              <a:rPr lang="en-US" i="1" dirty="0">
                <a:latin typeface="Arial" panose="020B0604020202020204" pitchFamily="34" charset="0"/>
                <a:cs typeface="Arial" panose="020B0604020202020204" pitchFamily="34" charset="0"/>
              </a:rPr>
              <a:t>Read slide.</a:t>
            </a:r>
          </a:p>
          <a:p>
            <a:endParaRPr lang="en-US" dirty="0">
              <a:latin typeface="Arial" panose="020B0604020202020204" pitchFamily="34" charset="0"/>
              <a:cs typeface="Arial" panose="020B0604020202020204" pitchFamily="34" charset="0"/>
            </a:endParaRPr>
          </a:p>
          <a:p>
            <a:pPr>
              <a:spcAft>
                <a:spcPts val="1200"/>
              </a:spcAft>
            </a:pPr>
            <a:r>
              <a:rPr lang="en-US" dirty="0">
                <a:latin typeface="Arial" panose="020B0604020202020204" pitchFamily="34" charset="0"/>
                <a:cs typeface="Arial" panose="020B0604020202020204" pitchFamily="34" charset="0"/>
              </a:rPr>
              <a:t>All offered PL must be aligned to evidence-based practices and strategies. You will be asked to upload a works cited page as part of the application in order to demonstrate this alignment. </a:t>
            </a:r>
          </a:p>
          <a:p>
            <a:pPr>
              <a:spcAft>
                <a:spcPts val="1200"/>
              </a:spcAft>
            </a:pPr>
            <a:endParaRPr lang="en-US" dirty="0">
              <a:latin typeface="Arial" panose="020B0604020202020204" pitchFamily="34" charset="0"/>
              <a:cs typeface="Arial" panose="020B0604020202020204" pitchFamily="34" charset="0"/>
            </a:endParaRPr>
          </a:p>
          <a:p>
            <a:pPr>
              <a:spcAft>
                <a:spcPts val="1200"/>
              </a:spcAft>
            </a:pPr>
            <a:r>
              <a:rPr lang="en-US" dirty="0">
                <a:latin typeface="Arial" panose="020B0604020202020204" pitchFamily="34" charset="0"/>
                <a:cs typeface="Arial" panose="020B0604020202020204" pitchFamily="34" charset="0"/>
              </a:rPr>
              <a:t>I will now give it back to Jenn to go over the grantee responsibilities. </a:t>
            </a:r>
          </a:p>
        </p:txBody>
      </p:sp>
      <p:sp>
        <p:nvSpPr>
          <p:cNvPr id="4" name="Slide Number Placeholder 3"/>
          <p:cNvSpPr>
            <a:spLocks noGrp="1"/>
          </p:cNvSpPr>
          <p:nvPr>
            <p:ph type="sldNum" sz="quarter" idx="5"/>
          </p:nvPr>
        </p:nvSpPr>
        <p:spPr/>
        <p:txBody>
          <a:bodyPr/>
          <a:lstStyle/>
          <a:p>
            <a:fld id="{959E779C-9ADE-44A1-8072-EF7F172A3590}" type="slidenum">
              <a:rPr lang="en-US" smtClean="0"/>
              <a:t>53</a:t>
            </a:fld>
            <a:endParaRPr lang="en-US" dirty="0"/>
          </a:p>
        </p:txBody>
      </p:sp>
    </p:spTree>
    <p:extLst>
      <p:ext uri="{BB962C8B-B14F-4D97-AF65-F5344CB8AC3E}">
        <p14:creationId xmlns:p14="http://schemas.microsoft.com/office/powerpoint/2010/main" val="230891787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1200"/>
              </a:spcAft>
              <a:buClrTx/>
              <a:buSzTx/>
              <a:buFontTx/>
              <a:buNone/>
              <a:tabLst/>
              <a:defRPr/>
            </a:pPr>
            <a:r>
              <a:rPr lang="en-US" dirty="0">
                <a:latin typeface="Arial" panose="020B0604020202020204" pitchFamily="34" charset="0"/>
                <a:cs typeface="Arial" panose="020B0604020202020204" pitchFamily="34" charset="0"/>
              </a:rPr>
              <a:t>Jenn:</a:t>
            </a:r>
          </a:p>
          <a:p>
            <a:pPr marL="0" marR="0" lvl="0" indent="0" algn="l" defTabSz="914400" rtl="0" eaLnBrk="1" fontAlgn="auto" latinLnBrk="0" hangingPunct="1">
              <a:lnSpc>
                <a:spcPct val="100000"/>
              </a:lnSpc>
              <a:spcBef>
                <a:spcPts val="0"/>
              </a:spcBef>
              <a:spcAft>
                <a:spcPts val="1200"/>
              </a:spcAft>
              <a:buClrTx/>
              <a:buSzTx/>
              <a:buFontTx/>
              <a:buNone/>
              <a:tabLst/>
              <a:defRPr/>
            </a:pPr>
            <a:endParaRPr lang="en-US" i="1"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1200"/>
              </a:spcAft>
              <a:buClrTx/>
              <a:buSzTx/>
              <a:buFontTx/>
              <a:buNone/>
              <a:tabLst/>
              <a:defRPr/>
            </a:pPr>
            <a:r>
              <a:rPr lang="en-US" i="0" dirty="0">
                <a:latin typeface="Arial" panose="020B0604020202020204" pitchFamily="34" charset="0"/>
                <a:cs typeface="Arial" panose="020B0604020202020204" pitchFamily="34" charset="0"/>
              </a:rPr>
              <a:t>So, to summarize, these are the grantee’s overall responsibilities for this project: </a:t>
            </a:r>
          </a:p>
          <a:p>
            <a:pPr marL="0" marR="0" lvl="0" indent="0" algn="l" defTabSz="914400" rtl="0" eaLnBrk="1" fontAlgn="auto" latinLnBrk="0" hangingPunct="1">
              <a:lnSpc>
                <a:spcPct val="100000"/>
              </a:lnSpc>
              <a:spcBef>
                <a:spcPts val="0"/>
              </a:spcBef>
              <a:spcAft>
                <a:spcPts val="1200"/>
              </a:spcAft>
              <a:buClrTx/>
              <a:buSzTx/>
              <a:buFontTx/>
              <a:buNone/>
              <a:tabLst/>
              <a:defRPr/>
            </a:pPr>
            <a:endParaRPr lang="en-US" i="1"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1200"/>
              </a:spcAft>
              <a:buClrTx/>
              <a:buSzTx/>
              <a:buFontTx/>
              <a:buNone/>
              <a:tabLst/>
              <a:defRPr/>
            </a:pPr>
            <a:r>
              <a:rPr lang="en-US" i="1" dirty="0">
                <a:latin typeface="Arial" panose="020B0604020202020204" pitchFamily="34" charset="0"/>
                <a:cs typeface="Arial" panose="020B0604020202020204" pitchFamily="34" charset="0"/>
              </a:rPr>
              <a:t>Read slide.</a:t>
            </a:r>
          </a:p>
          <a:p>
            <a:pPr marL="0" marR="0" lvl="0" indent="0" algn="l" defTabSz="914400" rtl="0" eaLnBrk="1" fontAlgn="auto" latinLnBrk="0" hangingPunct="1">
              <a:lnSpc>
                <a:spcPct val="100000"/>
              </a:lnSpc>
              <a:spcBef>
                <a:spcPts val="0"/>
              </a:spcBef>
              <a:spcAft>
                <a:spcPts val="120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947B8990-41DF-454F-A325-72A5D5917BE1}" type="slidenum">
              <a:rPr lang="en-US" smtClean="0"/>
              <a:t>54</a:t>
            </a:fld>
            <a:endParaRPr lang="en-US" dirty="0"/>
          </a:p>
        </p:txBody>
      </p:sp>
    </p:spTree>
    <p:extLst>
      <p:ext uri="{BB962C8B-B14F-4D97-AF65-F5344CB8AC3E}">
        <p14:creationId xmlns:p14="http://schemas.microsoft.com/office/powerpoint/2010/main" val="1056835326"/>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1200"/>
              </a:spcAft>
              <a:buClrTx/>
              <a:buSzTx/>
              <a:buFontTx/>
              <a:buNone/>
              <a:tabLst/>
              <a:defRPr/>
            </a:pPr>
            <a:r>
              <a:rPr lang="en-US" i="0" dirty="0">
                <a:latin typeface="Arial" panose="020B0604020202020204" pitchFamily="34" charset="0"/>
                <a:cs typeface="Arial" panose="020B0604020202020204" pitchFamily="34" charset="0"/>
              </a:rPr>
              <a:t>Jenn:</a:t>
            </a:r>
          </a:p>
          <a:p>
            <a:pPr marL="0" marR="0" lvl="0" indent="0" algn="l" defTabSz="914400" rtl="0" eaLnBrk="1" fontAlgn="auto" latinLnBrk="0" hangingPunct="1">
              <a:lnSpc>
                <a:spcPct val="100000"/>
              </a:lnSpc>
              <a:spcBef>
                <a:spcPts val="0"/>
              </a:spcBef>
              <a:spcAft>
                <a:spcPts val="1200"/>
              </a:spcAft>
              <a:buClrTx/>
              <a:buSzTx/>
              <a:buFontTx/>
              <a:buNone/>
              <a:tabLst/>
              <a:defRPr/>
            </a:pPr>
            <a:endParaRPr lang="en-US" i="1"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1200"/>
              </a:spcAft>
              <a:buClrTx/>
              <a:buSzTx/>
              <a:buFontTx/>
              <a:buNone/>
              <a:tabLst/>
              <a:defRPr/>
            </a:pPr>
            <a:r>
              <a:rPr lang="en-US" i="1" dirty="0">
                <a:latin typeface="Arial" panose="020B0604020202020204" pitchFamily="34" charset="0"/>
                <a:cs typeface="Arial" panose="020B0604020202020204" pitchFamily="34" charset="0"/>
              </a:rPr>
              <a:t>Read slide.</a:t>
            </a:r>
          </a:p>
          <a:p>
            <a:pPr marL="0" marR="0" lvl="0" indent="0" algn="l" defTabSz="914400" rtl="0" eaLnBrk="1" fontAlgn="auto" latinLnBrk="0" hangingPunct="1">
              <a:lnSpc>
                <a:spcPct val="100000"/>
              </a:lnSpc>
              <a:spcBef>
                <a:spcPts val="0"/>
              </a:spcBef>
              <a:spcAft>
                <a:spcPts val="120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947B8990-41DF-454F-A325-72A5D5917BE1}" type="slidenum">
              <a:rPr lang="en-US" smtClean="0"/>
              <a:t>55</a:t>
            </a:fld>
            <a:endParaRPr lang="en-US" dirty="0"/>
          </a:p>
        </p:txBody>
      </p:sp>
    </p:spTree>
    <p:extLst>
      <p:ext uri="{BB962C8B-B14F-4D97-AF65-F5344CB8AC3E}">
        <p14:creationId xmlns:p14="http://schemas.microsoft.com/office/powerpoint/2010/main" val="194193724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Jenn:</a:t>
            </a:r>
          </a:p>
          <a:p>
            <a:endParaRPr lang="en-US" dirty="0">
              <a:latin typeface="Arial" panose="020B0604020202020204" pitchFamily="34" charset="0"/>
              <a:cs typeface="Arial" panose="020B0604020202020204" pitchFamily="34" charset="0"/>
            </a:endParaRPr>
          </a:p>
          <a:p>
            <a:pPr>
              <a:spcAft>
                <a:spcPts val="1200"/>
              </a:spcAft>
            </a:pPr>
            <a:r>
              <a:rPr lang="en-US" i="1" dirty="0">
                <a:latin typeface="Arial" panose="020B0604020202020204" pitchFamily="34" charset="0"/>
                <a:cs typeface="Arial" panose="020B0604020202020204" pitchFamily="34" charset="0"/>
              </a:rPr>
              <a:t>Read slide.</a:t>
            </a:r>
          </a:p>
        </p:txBody>
      </p:sp>
      <p:sp>
        <p:nvSpPr>
          <p:cNvPr id="4" name="Slide Number Placeholder 3"/>
          <p:cNvSpPr>
            <a:spLocks noGrp="1"/>
          </p:cNvSpPr>
          <p:nvPr>
            <p:ph type="sldNum" sz="quarter" idx="10"/>
          </p:nvPr>
        </p:nvSpPr>
        <p:spPr/>
        <p:txBody>
          <a:bodyPr/>
          <a:lstStyle/>
          <a:p>
            <a:fld id="{947B8990-41DF-454F-A325-72A5D5917BE1}" type="slidenum">
              <a:rPr lang="en-US" smtClean="0"/>
              <a:t>56</a:t>
            </a:fld>
            <a:endParaRPr lang="en-US" dirty="0"/>
          </a:p>
        </p:txBody>
      </p:sp>
    </p:spTree>
    <p:extLst>
      <p:ext uri="{BB962C8B-B14F-4D97-AF65-F5344CB8AC3E}">
        <p14:creationId xmlns:p14="http://schemas.microsoft.com/office/powerpoint/2010/main" val="2296160993"/>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Jenn:</a:t>
            </a:r>
          </a:p>
          <a:p>
            <a:endParaRPr lang="en-US" dirty="0">
              <a:latin typeface="Arial" panose="020B0604020202020204" pitchFamily="34" charset="0"/>
              <a:cs typeface="Arial" panose="020B0604020202020204" pitchFamily="34" charset="0"/>
            </a:endParaRPr>
          </a:p>
          <a:p>
            <a:pPr>
              <a:spcAft>
                <a:spcPts val="1200"/>
              </a:spcAft>
            </a:pPr>
            <a:r>
              <a:rPr lang="en-US" i="1" dirty="0">
                <a:latin typeface="Arial" panose="020B0604020202020204" pitchFamily="34" charset="0"/>
                <a:cs typeface="Arial" panose="020B0604020202020204" pitchFamily="34" charset="0"/>
              </a:rPr>
              <a:t>Read slide.</a:t>
            </a:r>
          </a:p>
        </p:txBody>
      </p:sp>
      <p:sp>
        <p:nvSpPr>
          <p:cNvPr id="4" name="Slide Number Placeholder 3"/>
          <p:cNvSpPr>
            <a:spLocks noGrp="1"/>
          </p:cNvSpPr>
          <p:nvPr>
            <p:ph type="sldNum" sz="quarter" idx="10"/>
          </p:nvPr>
        </p:nvSpPr>
        <p:spPr/>
        <p:txBody>
          <a:bodyPr/>
          <a:lstStyle/>
          <a:p>
            <a:fld id="{947B8990-41DF-454F-A325-72A5D5917BE1}" type="slidenum">
              <a:rPr lang="en-US" smtClean="0"/>
              <a:t>57</a:t>
            </a:fld>
            <a:endParaRPr lang="en-US" dirty="0"/>
          </a:p>
        </p:txBody>
      </p:sp>
    </p:spTree>
    <p:extLst>
      <p:ext uri="{BB962C8B-B14F-4D97-AF65-F5344CB8AC3E}">
        <p14:creationId xmlns:p14="http://schemas.microsoft.com/office/powerpoint/2010/main" val="334095421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Jenn:</a:t>
            </a:r>
          </a:p>
          <a:p>
            <a:endParaRPr lang="en-US" dirty="0">
              <a:latin typeface="Arial" panose="020B0604020202020204" pitchFamily="34" charset="0"/>
              <a:cs typeface="Arial" panose="020B0604020202020204" pitchFamily="34" charset="0"/>
            </a:endParaRPr>
          </a:p>
          <a:p>
            <a:pPr>
              <a:spcAft>
                <a:spcPts val="1200"/>
              </a:spcAft>
            </a:pPr>
            <a:r>
              <a:rPr lang="en-US" i="1" dirty="0">
                <a:latin typeface="Arial" panose="020B0604020202020204" pitchFamily="34" charset="0"/>
                <a:cs typeface="Arial" panose="020B0604020202020204" pitchFamily="34" charset="0"/>
              </a:rPr>
              <a:t>Read slide.</a:t>
            </a:r>
          </a:p>
        </p:txBody>
      </p:sp>
      <p:sp>
        <p:nvSpPr>
          <p:cNvPr id="4" name="Slide Number Placeholder 3"/>
          <p:cNvSpPr>
            <a:spLocks noGrp="1"/>
          </p:cNvSpPr>
          <p:nvPr>
            <p:ph type="sldNum" sz="quarter" idx="10"/>
          </p:nvPr>
        </p:nvSpPr>
        <p:spPr/>
        <p:txBody>
          <a:bodyPr/>
          <a:lstStyle/>
          <a:p>
            <a:fld id="{947B8990-41DF-454F-A325-72A5D5917BE1}" type="slidenum">
              <a:rPr lang="en-US" smtClean="0"/>
              <a:t>58</a:t>
            </a:fld>
            <a:endParaRPr lang="en-US" dirty="0"/>
          </a:p>
        </p:txBody>
      </p:sp>
    </p:spTree>
    <p:extLst>
      <p:ext uri="{BB962C8B-B14F-4D97-AF65-F5344CB8AC3E}">
        <p14:creationId xmlns:p14="http://schemas.microsoft.com/office/powerpoint/2010/main" val="674869279"/>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Jenn:</a:t>
            </a:r>
          </a:p>
          <a:p>
            <a:endParaRPr lang="en-US" dirty="0">
              <a:latin typeface="Arial" panose="020B0604020202020204" pitchFamily="34" charset="0"/>
              <a:cs typeface="Arial" panose="020B0604020202020204" pitchFamily="34" charset="0"/>
            </a:endParaRPr>
          </a:p>
          <a:p>
            <a:pPr>
              <a:spcAft>
                <a:spcPts val="1200"/>
              </a:spcAft>
            </a:pPr>
            <a:r>
              <a:rPr lang="en-US" i="1" dirty="0">
                <a:latin typeface="Arial" panose="020B0604020202020204" pitchFamily="34" charset="0"/>
                <a:cs typeface="Arial" panose="020B0604020202020204" pitchFamily="34" charset="0"/>
              </a:rPr>
              <a:t>Read slide.</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59E779C-9ADE-44A1-8072-EF7F172A3590}" type="slidenum">
              <a:rPr lang="en-US" smtClean="0"/>
              <a:t>59</a:t>
            </a:fld>
            <a:endParaRPr lang="en-US" dirty="0"/>
          </a:p>
        </p:txBody>
      </p:sp>
    </p:spTree>
    <p:extLst>
      <p:ext uri="{BB962C8B-B14F-4D97-AF65-F5344CB8AC3E}">
        <p14:creationId xmlns:p14="http://schemas.microsoft.com/office/powerpoint/2010/main" val="38815773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Jenn:</a:t>
            </a:r>
          </a:p>
          <a:p>
            <a:endParaRPr lang="en-US" dirty="0">
              <a:latin typeface="Arial" panose="020B0604020202020204" pitchFamily="34" charset="0"/>
              <a:cs typeface="Arial" panose="020B0604020202020204" pitchFamily="34" charset="0"/>
            </a:endParaRPr>
          </a:p>
          <a:p>
            <a:r>
              <a:rPr lang="en-US" i="1" dirty="0">
                <a:latin typeface="Arial" panose="020B0604020202020204" pitchFamily="34" charset="0"/>
                <a:cs typeface="Arial" panose="020B0604020202020204" pitchFamily="34" charset="0"/>
              </a:rPr>
              <a:t>Read slide.</a:t>
            </a:r>
          </a:p>
        </p:txBody>
      </p:sp>
      <p:sp>
        <p:nvSpPr>
          <p:cNvPr id="4" name="Slide Number Placeholder 3"/>
          <p:cNvSpPr>
            <a:spLocks noGrp="1"/>
          </p:cNvSpPr>
          <p:nvPr>
            <p:ph type="sldNum" sz="quarter" idx="5"/>
          </p:nvPr>
        </p:nvSpPr>
        <p:spPr/>
        <p:txBody>
          <a:bodyPr/>
          <a:lstStyle/>
          <a:p>
            <a:fld id="{959E779C-9ADE-44A1-8072-EF7F172A3590}" type="slidenum">
              <a:rPr lang="en-US" smtClean="0"/>
              <a:t>6</a:t>
            </a:fld>
            <a:endParaRPr lang="en-US" dirty="0"/>
          </a:p>
        </p:txBody>
      </p:sp>
    </p:spTree>
    <p:extLst>
      <p:ext uri="{BB962C8B-B14F-4D97-AF65-F5344CB8AC3E}">
        <p14:creationId xmlns:p14="http://schemas.microsoft.com/office/powerpoint/2010/main" val="352899471"/>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Aft>
                <a:spcPts val="1200"/>
              </a:spcAft>
              <a:buNone/>
            </a:pPr>
            <a:r>
              <a:rPr lang="en-US" dirty="0">
                <a:latin typeface="Arial" panose="020B0604020202020204" pitchFamily="34" charset="0"/>
                <a:cs typeface="Arial" panose="020B0604020202020204" pitchFamily="34" charset="0"/>
              </a:rPr>
              <a:t>Jenn:</a:t>
            </a:r>
          </a:p>
          <a:p>
            <a:pPr marL="0" indent="0">
              <a:buNone/>
            </a:pPr>
            <a:endParaRPr lang="en-US" dirty="0">
              <a:latin typeface="Arial" panose="020B0604020202020204" pitchFamily="34" charset="0"/>
              <a:cs typeface="Arial" panose="020B0604020202020204" pitchFamily="34" charset="0"/>
            </a:endParaRPr>
          </a:p>
          <a:p>
            <a:pPr marL="0" indent="0">
              <a:spcAft>
                <a:spcPts val="1200"/>
              </a:spcAft>
              <a:buNone/>
            </a:pPr>
            <a:r>
              <a:rPr lang="en-US" dirty="0">
                <a:latin typeface="Arial" panose="020B0604020202020204" pitchFamily="34" charset="0"/>
                <a:cs typeface="Arial" panose="020B0604020202020204" pitchFamily="34" charset="0"/>
              </a:rPr>
              <a:t>Generally, all expenditures must contribute to the goals and objectives outlined in the RFA. Funds may not be used for rental of a venue to provide PD unless the expense is determined by the CDE to be a necessary and reasonable expense.</a:t>
            </a:r>
          </a:p>
          <a:p>
            <a:pPr marL="0" indent="0">
              <a:buNone/>
            </a:pPr>
            <a:endParaRPr lang="en-US" dirty="0">
              <a:latin typeface="Arial" panose="020B0604020202020204" pitchFamily="34" charset="0"/>
              <a:cs typeface="Arial" panose="020B0604020202020204" pitchFamily="34" charset="0"/>
            </a:endParaRPr>
          </a:p>
          <a:p>
            <a:pPr marL="0" indent="0">
              <a:spcAft>
                <a:spcPts val="1200"/>
              </a:spcAft>
              <a:buNone/>
            </a:pPr>
            <a:r>
              <a:rPr lang="en-US" dirty="0">
                <a:latin typeface="Arial" panose="020B0604020202020204" pitchFamily="34" charset="0"/>
                <a:cs typeface="Arial" panose="020B0604020202020204" pitchFamily="34" charset="0"/>
              </a:rPr>
              <a:t>Applicant budgets for use of grant funds will be reviewed by the CDE grant reviewers and any items that are deemed non-allowable, excessive, or inappropriate will be rejected and will impact an applicant’s final score. </a:t>
            </a:r>
          </a:p>
          <a:p>
            <a:pPr marL="0" marR="0" lvl="0" indent="0" algn="l" defTabSz="914400" rtl="0" eaLnBrk="1" fontAlgn="auto" latinLnBrk="0" hangingPunct="1">
              <a:lnSpc>
                <a:spcPct val="100000"/>
              </a:lnSpc>
              <a:spcBef>
                <a:spcPts val="0"/>
              </a:spcBef>
              <a:spcAft>
                <a:spcPts val="120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947B8990-41DF-454F-A325-72A5D5917BE1}" type="slidenum">
              <a:rPr lang="en-US" smtClean="0"/>
              <a:t>60</a:t>
            </a:fld>
            <a:endParaRPr lang="en-US" dirty="0"/>
          </a:p>
        </p:txBody>
      </p:sp>
    </p:spTree>
    <p:extLst>
      <p:ext uri="{BB962C8B-B14F-4D97-AF65-F5344CB8AC3E}">
        <p14:creationId xmlns:p14="http://schemas.microsoft.com/office/powerpoint/2010/main" val="307307256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1200"/>
              </a:spcAft>
              <a:buClrTx/>
              <a:buSzTx/>
              <a:buFontTx/>
              <a:buNone/>
              <a:tabLst/>
              <a:defRPr/>
            </a:pPr>
            <a:r>
              <a:rPr lang="en-US" i="0" dirty="0">
                <a:latin typeface="Arial" panose="020B0604020202020204" pitchFamily="34" charset="0"/>
                <a:cs typeface="Arial" panose="020B0604020202020204" pitchFamily="34" charset="0"/>
              </a:rPr>
              <a:t>Jenn:</a:t>
            </a:r>
          </a:p>
          <a:p>
            <a:pPr marL="0" marR="0" lvl="0" indent="0" algn="l" defTabSz="914400" rtl="0" eaLnBrk="1" fontAlgn="auto" latinLnBrk="0" hangingPunct="1">
              <a:lnSpc>
                <a:spcPct val="100000"/>
              </a:lnSpc>
              <a:spcBef>
                <a:spcPts val="0"/>
              </a:spcBef>
              <a:spcAft>
                <a:spcPts val="1200"/>
              </a:spcAft>
              <a:buClrTx/>
              <a:buSzTx/>
              <a:buFontTx/>
              <a:buNone/>
              <a:tabLst/>
              <a:defRPr/>
            </a:pPr>
            <a:endParaRPr lang="en-US" i="1"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1200"/>
              </a:spcAft>
              <a:buClrTx/>
              <a:buSzTx/>
              <a:buFontTx/>
              <a:buNone/>
              <a:tabLst/>
              <a:defRPr/>
            </a:pPr>
            <a:r>
              <a:rPr lang="en-US" i="1" dirty="0">
                <a:latin typeface="Arial" panose="020B0604020202020204" pitchFamily="34" charset="0"/>
                <a:cs typeface="Arial" panose="020B0604020202020204" pitchFamily="34" charset="0"/>
              </a:rPr>
              <a:t>Read slide.</a:t>
            </a:r>
          </a:p>
          <a:p>
            <a:pPr marL="0" marR="0" lvl="0" indent="0" algn="l" defTabSz="914400" rtl="0" eaLnBrk="1" fontAlgn="auto" latinLnBrk="0" hangingPunct="1">
              <a:lnSpc>
                <a:spcPct val="100000"/>
              </a:lnSpc>
              <a:spcBef>
                <a:spcPts val="0"/>
              </a:spcBef>
              <a:spcAft>
                <a:spcPts val="120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947B8990-41DF-454F-A325-72A5D5917BE1}" type="slidenum">
              <a:rPr lang="en-US" smtClean="0"/>
              <a:t>61</a:t>
            </a:fld>
            <a:endParaRPr lang="en-US" dirty="0"/>
          </a:p>
        </p:txBody>
      </p:sp>
    </p:spTree>
    <p:extLst>
      <p:ext uri="{BB962C8B-B14F-4D97-AF65-F5344CB8AC3E}">
        <p14:creationId xmlns:p14="http://schemas.microsoft.com/office/powerpoint/2010/main" val="1678661444"/>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1200"/>
              </a:spcAft>
              <a:buClrTx/>
              <a:buSzTx/>
              <a:buFontTx/>
              <a:buNone/>
              <a:tabLst/>
              <a:defRPr/>
            </a:pPr>
            <a:r>
              <a:rPr lang="en-US" i="0" dirty="0">
                <a:latin typeface="Arial" panose="020B0604020202020204" pitchFamily="34" charset="0"/>
                <a:cs typeface="Arial" panose="020B0604020202020204" pitchFamily="34" charset="0"/>
              </a:rPr>
              <a:t>Jenn:</a:t>
            </a:r>
          </a:p>
          <a:p>
            <a:pPr marL="0" marR="0" lvl="0" indent="0" algn="l" defTabSz="914400" rtl="0" eaLnBrk="1" fontAlgn="auto" latinLnBrk="0" hangingPunct="1">
              <a:lnSpc>
                <a:spcPct val="100000"/>
              </a:lnSpc>
              <a:spcBef>
                <a:spcPts val="0"/>
              </a:spcBef>
              <a:spcAft>
                <a:spcPts val="1200"/>
              </a:spcAft>
              <a:buClrTx/>
              <a:buSzTx/>
              <a:buFontTx/>
              <a:buNone/>
              <a:tabLst/>
              <a:defRPr/>
            </a:pPr>
            <a:endParaRPr lang="en-US" i="1"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1200"/>
              </a:spcAft>
              <a:buClrTx/>
              <a:buSzTx/>
              <a:buFontTx/>
              <a:buNone/>
              <a:tabLst/>
              <a:defRPr/>
            </a:pPr>
            <a:r>
              <a:rPr lang="en-US" i="1" dirty="0">
                <a:latin typeface="Arial" panose="020B0604020202020204" pitchFamily="34" charset="0"/>
                <a:cs typeface="Arial" panose="020B0604020202020204" pitchFamily="34" charset="0"/>
              </a:rPr>
              <a:t>Read slide.</a:t>
            </a:r>
          </a:p>
          <a:p>
            <a:pPr marL="0" marR="0" lvl="0" indent="0" algn="l" defTabSz="914400" rtl="0" eaLnBrk="1" fontAlgn="auto" latinLnBrk="0" hangingPunct="1">
              <a:lnSpc>
                <a:spcPct val="100000"/>
              </a:lnSpc>
              <a:spcBef>
                <a:spcPts val="0"/>
              </a:spcBef>
              <a:spcAft>
                <a:spcPts val="1200"/>
              </a:spcAft>
              <a:buClrTx/>
              <a:buSzTx/>
              <a:buFontTx/>
              <a:buNone/>
              <a:tabLst/>
              <a:defRPr/>
            </a:pPr>
            <a:r>
              <a:rPr lang="en-US" i="0" dirty="0">
                <a:latin typeface="Arial" panose="020B0604020202020204" pitchFamily="34" charset="0"/>
                <a:cs typeface="Arial" panose="020B0604020202020204" pitchFamily="34" charset="0"/>
              </a:rPr>
              <a:t>The travel prohibition list can be found on the CDE website and in the RFA.</a:t>
            </a:r>
          </a:p>
        </p:txBody>
      </p:sp>
      <p:sp>
        <p:nvSpPr>
          <p:cNvPr id="4" name="Slide Number Placeholder 3"/>
          <p:cNvSpPr>
            <a:spLocks noGrp="1"/>
          </p:cNvSpPr>
          <p:nvPr>
            <p:ph type="sldNum" sz="quarter" idx="10"/>
          </p:nvPr>
        </p:nvSpPr>
        <p:spPr/>
        <p:txBody>
          <a:bodyPr/>
          <a:lstStyle/>
          <a:p>
            <a:fld id="{947B8990-41DF-454F-A325-72A5D5917BE1}" type="slidenum">
              <a:rPr lang="en-US" smtClean="0"/>
              <a:t>62</a:t>
            </a:fld>
            <a:endParaRPr lang="en-US" dirty="0"/>
          </a:p>
        </p:txBody>
      </p:sp>
    </p:spTree>
    <p:extLst>
      <p:ext uri="{BB962C8B-B14F-4D97-AF65-F5344CB8AC3E}">
        <p14:creationId xmlns:p14="http://schemas.microsoft.com/office/powerpoint/2010/main" val="90834489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1200"/>
              </a:spcAft>
              <a:buClrTx/>
              <a:buSzTx/>
              <a:buFontTx/>
              <a:buNone/>
              <a:tabLst/>
              <a:defRPr/>
            </a:pPr>
            <a:r>
              <a:rPr lang="en-US" sz="1200" kern="1200" dirty="0">
                <a:solidFill>
                  <a:schemeClr val="tx1"/>
                </a:solidFill>
                <a:effectLst/>
                <a:latin typeface="Arial" panose="020B0604020202020204" pitchFamily="34" charset="0"/>
                <a:ea typeface="+mn-ea"/>
                <a:cs typeface="Arial" panose="020B0604020202020204" pitchFamily="34" charset="0"/>
              </a:rPr>
              <a:t>Jenn:</a:t>
            </a:r>
          </a:p>
          <a:p>
            <a:pPr marL="0" marR="0" lvl="0" indent="0" algn="l" defTabSz="914400" rtl="0" eaLnBrk="1" fontAlgn="auto" latinLnBrk="0" hangingPunct="1">
              <a:lnSpc>
                <a:spcPct val="100000"/>
              </a:lnSpc>
              <a:spcBef>
                <a:spcPts val="0"/>
              </a:spcBef>
              <a:spcAft>
                <a:spcPts val="1200"/>
              </a:spcAft>
              <a:buClrTx/>
              <a:buSzTx/>
              <a:buFontTx/>
              <a:buNone/>
              <a:tabLst/>
              <a:defRPr/>
            </a:pP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1200"/>
              </a:spcAft>
              <a:buClrTx/>
              <a:buSzTx/>
              <a:buFontTx/>
              <a:buNone/>
              <a:tabLst/>
              <a:defRPr/>
            </a:pPr>
            <a:r>
              <a:rPr lang="en-US" sz="1200" kern="1200" dirty="0">
                <a:solidFill>
                  <a:schemeClr val="tx1"/>
                </a:solidFill>
                <a:effectLst/>
                <a:latin typeface="Arial" panose="020B0604020202020204" pitchFamily="34" charset="0"/>
                <a:ea typeface="+mn-ea"/>
                <a:cs typeface="Arial" panose="020B0604020202020204" pitchFamily="34" charset="0"/>
              </a:rPr>
              <a:t>An integral part of the reporting requirements is ongoing communication with the CDE. The grantee will participate in regular meetings with the CDE and participate in all required evaluation activities as requested by the CDE. Quarterly and annual reports will be required.</a:t>
            </a:r>
          </a:p>
          <a:p>
            <a:pPr marL="0" marR="0" lvl="0" indent="0" algn="l" defTabSz="914400" rtl="0" eaLnBrk="1" fontAlgn="auto" latinLnBrk="0" hangingPunct="1">
              <a:lnSpc>
                <a:spcPct val="100000"/>
              </a:lnSpc>
              <a:spcBef>
                <a:spcPts val="0"/>
              </a:spcBef>
              <a:spcAft>
                <a:spcPts val="1200"/>
              </a:spcAft>
              <a:buClrTx/>
              <a:buSzTx/>
              <a:buFontTx/>
              <a:buNone/>
              <a:tabLst/>
              <a:defRPr/>
            </a:pP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120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1200"/>
              </a:spcAft>
              <a:buClrTx/>
              <a:buSzTx/>
              <a:buFontTx/>
              <a:buNone/>
              <a:tabLst/>
              <a:defRPr/>
            </a:pPr>
            <a:endParaRPr lang="en-US" i="1" dirty="0"/>
          </a:p>
        </p:txBody>
      </p:sp>
      <p:sp>
        <p:nvSpPr>
          <p:cNvPr id="4" name="Slide Number Placeholder 3"/>
          <p:cNvSpPr>
            <a:spLocks noGrp="1"/>
          </p:cNvSpPr>
          <p:nvPr>
            <p:ph type="sldNum" sz="quarter" idx="10"/>
          </p:nvPr>
        </p:nvSpPr>
        <p:spPr/>
        <p:txBody>
          <a:bodyPr/>
          <a:lstStyle/>
          <a:p>
            <a:fld id="{947B8990-41DF-454F-A325-72A5D5917BE1}" type="slidenum">
              <a:rPr lang="en-US" smtClean="0"/>
              <a:t>63</a:t>
            </a:fld>
            <a:endParaRPr lang="en-US" dirty="0"/>
          </a:p>
        </p:txBody>
      </p:sp>
    </p:spTree>
    <p:extLst>
      <p:ext uri="{BB962C8B-B14F-4D97-AF65-F5344CB8AC3E}">
        <p14:creationId xmlns:p14="http://schemas.microsoft.com/office/powerpoint/2010/main" val="1359984287"/>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i="0" dirty="0">
                <a:latin typeface="Arial" panose="020B0604020202020204" pitchFamily="34" charset="0"/>
                <a:cs typeface="Arial" panose="020B0604020202020204" pitchFamily="34" charset="0"/>
              </a:rPr>
              <a:t>Jenn:</a:t>
            </a:r>
          </a:p>
          <a:p>
            <a:pPr>
              <a:spcAft>
                <a:spcPts val="1200"/>
              </a:spcAft>
            </a:pPr>
            <a:endParaRPr lang="en-US" i="0" dirty="0">
              <a:latin typeface="Arial" panose="020B0604020202020204" pitchFamily="34" charset="0"/>
              <a:cs typeface="Arial" panose="020B0604020202020204" pitchFamily="34" charset="0"/>
            </a:endParaRPr>
          </a:p>
          <a:p>
            <a:pPr>
              <a:spcAft>
                <a:spcPts val="1200"/>
              </a:spcAft>
            </a:pPr>
            <a:r>
              <a:rPr lang="en-US" i="0" dirty="0">
                <a:latin typeface="Arial" panose="020B0604020202020204" pitchFamily="34" charset="0"/>
                <a:cs typeface="Arial" panose="020B0604020202020204" pitchFamily="34" charset="0"/>
              </a:rPr>
              <a:t>As stated, the grantee must provide an annual report to the CDE.</a:t>
            </a:r>
          </a:p>
          <a:p>
            <a:endParaRPr lang="en-US" i="1" dirty="0">
              <a:latin typeface="Arial" panose="020B0604020202020204" pitchFamily="34" charset="0"/>
              <a:cs typeface="Arial" panose="020B0604020202020204" pitchFamily="34" charset="0"/>
            </a:endParaRPr>
          </a:p>
          <a:p>
            <a:pPr>
              <a:spcAft>
                <a:spcPts val="1200"/>
              </a:spcAft>
            </a:pPr>
            <a:r>
              <a:rPr lang="en-US" i="1" dirty="0">
                <a:latin typeface="Arial" panose="020B0604020202020204" pitchFamily="34" charset="0"/>
                <a:cs typeface="Arial" panose="020B0604020202020204" pitchFamily="34" charset="0"/>
              </a:rPr>
              <a:t>Read slide.</a:t>
            </a:r>
          </a:p>
          <a:p>
            <a:pPr marL="0" marR="0" lvl="0" indent="0" algn="l" defTabSz="914400" rtl="0" eaLnBrk="1" fontAlgn="auto" latinLnBrk="0" hangingPunct="1">
              <a:lnSpc>
                <a:spcPct val="100000"/>
              </a:lnSpc>
              <a:spcBef>
                <a:spcPts val="0"/>
              </a:spcBef>
              <a:spcAft>
                <a:spcPts val="1200"/>
              </a:spcAft>
              <a:buClrTx/>
              <a:buSzTx/>
              <a:buFontTx/>
              <a:buNone/>
              <a:tabLst/>
              <a:defRPr/>
            </a:pPr>
            <a:endParaRPr lang="en-US" i="1" dirty="0"/>
          </a:p>
        </p:txBody>
      </p:sp>
      <p:sp>
        <p:nvSpPr>
          <p:cNvPr id="4" name="Slide Number Placeholder 3"/>
          <p:cNvSpPr>
            <a:spLocks noGrp="1"/>
          </p:cNvSpPr>
          <p:nvPr>
            <p:ph type="sldNum" sz="quarter" idx="10"/>
          </p:nvPr>
        </p:nvSpPr>
        <p:spPr/>
        <p:txBody>
          <a:bodyPr/>
          <a:lstStyle/>
          <a:p>
            <a:fld id="{947B8990-41DF-454F-A325-72A5D5917BE1}" type="slidenum">
              <a:rPr lang="en-US" smtClean="0"/>
              <a:t>64</a:t>
            </a:fld>
            <a:endParaRPr lang="en-US" dirty="0"/>
          </a:p>
        </p:txBody>
      </p:sp>
    </p:spTree>
    <p:extLst>
      <p:ext uri="{BB962C8B-B14F-4D97-AF65-F5344CB8AC3E}">
        <p14:creationId xmlns:p14="http://schemas.microsoft.com/office/powerpoint/2010/main" val="13581729"/>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spcAft>
                <a:spcPts val="1200"/>
              </a:spcAft>
            </a:pPr>
            <a:r>
              <a:rPr lang="en-US" i="0" dirty="0">
                <a:latin typeface="Arial" panose="020B0604020202020204" pitchFamily="34" charset="0"/>
                <a:cs typeface="Arial" panose="020B0604020202020204" pitchFamily="34" charset="0"/>
              </a:rPr>
              <a:t>Jenn:</a:t>
            </a:r>
          </a:p>
          <a:p>
            <a:pPr lvl="0"/>
            <a:endParaRPr lang="en-US" i="1" dirty="0">
              <a:latin typeface="Arial" panose="020B0604020202020204" pitchFamily="34" charset="0"/>
              <a:cs typeface="Arial" panose="020B0604020202020204" pitchFamily="34" charset="0"/>
            </a:endParaRPr>
          </a:p>
          <a:p>
            <a:pPr lvl="0">
              <a:spcAft>
                <a:spcPts val="1200"/>
              </a:spcAft>
            </a:pPr>
            <a:r>
              <a:rPr lang="en-US" i="1" dirty="0">
                <a:latin typeface="Arial" panose="020B0604020202020204" pitchFamily="34" charset="0"/>
                <a:cs typeface="Arial" panose="020B0604020202020204" pitchFamily="34" charset="0"/>
              </a:rPr>
              <a:t>Read slide.</a:t>
            </a:r>
          </a:p>
          <a:p>
            <a:pPr marL="0" marR="0" lvl="0" indent="0" algn="l" defTabSz="914400" rtl="0" eaLnBrk="1" fontAlgn="auto" latinLnBrk="0" hangingPunct="1">
              <a:lnSpc>
                <a:spcPct val="100000"/>
              </a:lnSpc>
              <a:spcBef>
                <a:spcPts val="0"/>
              </a:spcBef>
              <a:spcAft>
                <a:spcPts val="1200"/>
              </a:spcAft>
              <a:buClrTx/>
              <a:buSzTx/>
              <a:buFontTx/>
              <a:buNone/>
              <a:tabLst/>
              <a:defRPr/>
            </a:pPr>
            <a:endParaRPr lang="en-US" i="1" dirty="0"/>
          </a:p>
        </p:txBody>
      </p:sp>
      <p:sp>
        <p:nvSpPr>
          <p:cNvPr id="4" name="Slide Number Placeholder 3"/>
          <p:cNvSpPr>
            <a:spLocks noGrp="1"/>
          </p:cNvSpPr>
          <p:nvPr>
            <p:ph type="sldNum" sz="quarter" idx="10"/>
          </p:nvPr>
        </p:nvSpPr>
        <p:spPr/>
        <p:txBody>
          <a:bodyPr/>
          <a:lstStyle/>
          <a:p>
            <a:fld id="{947B8990-41DF-454F-A325-72A5D5917BE1}" type="slidenum">
              <a:rPr lang="en-US" smtClean="0"/>
              <a:t>65</a:t>
            </a:fld>
            <a:endParaRPr lang="en-US" dirty="0"/>
          </a:p>
        </p:txBody>
      </p:sp>
    </p:spTree>
    <p:extLst>
      <p:ext uri="{BB962C8B-B14F-4D97-AF65-F5344CB8AC3E}">
        <p14:creationId xmlns:p14="http://schemas.microsoft.com/office/powerpoint/2010/main" val="3931617479"/>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1200"/>
              </a:spcAft>
              <a:buClrTx/>
              <a:buSzTx/>
              <a:buFontTx/>
              <a:buNone/>
              <a:tabLst/>
              <a:defRPr/>
            </a:pPr>
            <a:r>
              <a:rPr lang="en-US" sz="1200" dirty="0">
                <a:latin typeface="Arial" panose="020B0604020202020204" pitchFamily="34" charset="0"/>
                <a:cs typeface="Arial" panose="020B0604020202020204" pitchFamily="34" charset="0"/>
              </a:rPr>
              <a:t>Jenn: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1200"/>
              </a:spcAft>
              <a:buClrTx/>
              <a:buSzTx/>
              <a:buFontTx/>
              <a:buNone/>
              <a:tabLst/>
              <a:defRPr/>
            </a:pPr>
            <a:r>
              <a:rPr lang="en-US" sz="1200" i="1" dirty="0">
                <a:latin typeface="Arial" panose="020B0604020202020204" pitchFamily="34" charset="0"/>
                <a:cs typeface="Arial" panose="020B0604020202020204" pitchFamily="34" charset="0"/>
              </a:rPr>
              <a:t>Read slide.</a:t>
            </a:r>
            <a:endParaRPr lang="en-US" sz="1200" dirty="0">
              <a:latin typeface="Arial" panose="020B0604020202020204" pitchFamily="34" charset="0"/>
              <a:cs typeface="Arial" panose="020B0604020202020204" pitchFamily="34" charset="0"/>
            </a:endParaRPr>
          </a:p>
          <a:p>
            <a:pPr>
              <a:spcBef>
                <a:spcPts val="0"/>
              </a:spcBef>
              <a:spcAft>
                <a:spcPts val="0"/>
              </a:spcAft>
            </a:pPr>
            <a:endParaRPr lang="en-US" dirty="0">
              <a:latin typeface="Arial" panose="020B0604020202020204" pitchFamily="34" charset="0"/>
              <a:cs typeface="Arial" panose="020B0604020202020204" pitchFamily="34" charset="0"/>
            </a:endParaRPr>
          </a:p>
          <a:p>
            <a:pPr>
              <a:spcBef>
                <a:spcPts val="0"/>
              </a:spcBef>
              <a:spcAft>
                <a:spcPts val="0"/>
              </a:spcAft>
            </a:pPr>
            <a:r>
              <a:rPr lang="en-US" dirty="0">
                <a:latin typeface="Arial" panose="020B0604020202020204" pitchFamily="34" charset="0"/>
                <a:cs typeface="Arial" panose="020B0604020202020204" pitchFamily="34" charset="0"/>
              </a:rPr>
              <a:t>Julia will now take us through the application process. </a:t>
            </a:r>
          </a:p>
        </p:txBody>
      </p:sp>
      <p:sp>
        <p:nvSpPr>
          <p:cNvPr id="4" name="Slide Number Placeholder 3"/>
          <p:cNvSpPr>
            <a:spLocks noGrp="1"/>
          </p:cNvSpPr>
          <p:nvPr>
            <p:ph type="sldNum" sz="quarter" idx="10"/>
          </p:nvPr>
        </p:nvSpPr>
        <p:spPr/>
        <p:txBody>
          <a:bodyPr/>
          <a:lstStyle/>
          <a:p>
            <a:fld id="{947B8990-41DF-454F-A325-72A5D5917BE1}" type="slidenum">
              <a:rPr lang="en-US" smtClean="0"/>
              <a:t>66</a:t>
            </a:fld>
            <a:endParaRPr lang="en-US" dirty="0"/>
          </a:p>
        </p:txBody>
      </p:sp>
    </p:spTree>
    <p:extLst>
      <p:ext uri="{BB962C8B-B14F-4D97-AF65-F5344CB8AC3E}">
        <p14:creationId xmlns:p14="http://schemas.microsoft.com/office/powerpoint/2010/main" val="3715251296"/>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Julia:</a:t>
            </a:r>
          </a:p>
          <a:p>
            <a:pPr>
              <a:spcAft>
                <a:spcPts val="1200"/>
              </a:spcAft>
            </a:pPr>
            <a:endParaRPr lang="en-US" dirty="0">
              <a:latin typeface="Arial" panose="020B0604020202020204" pitchFamily="34" charset="0"/>
              <a:cs typeface="Arial" panose="020B0604020202020204" pitchFamily="34" charset="0"/>
            </a:endParaRPr>
          </a:p>
          <a:p>
            <a:pPr>
              <a:spcAft>
                <a:spcPts val="1200"/>
              </a:spcAft>
            </a:pPr>
            <a:r>
              <a:rPr lang="en-US" dirty="0">
                <a:latin typeface="Arial" panose="020B0604020202020204" pitchFamily="34" charset="0"/>
                <a:cs typeface="Arial" panose="020B0604020202020204" pitchFamily="34" charset="0"/>
              </a:rPr>
              <a:t>Next, we will review the application process.</a:t>
            </a:r>
          </a:p>
        </p:txBody>
      </p:sp>
      <p:sp>
        <p:nvSpPr>
          <p:cNvPr id="4" name="Slide Number Placeholder 3"/>
          <p:cNvSpPr>
            <a:spLocks noGrp="1"/>
          </p:cNvSpPr>
          <p:nvPr>
            <p:ph type="sldNum" sz="quarter" idx="5"/>
          </p:nvPr>
        </p:nvSpPr>
        <p:spPr/>
        <p:txBody>
          <a:bodyPr/>
          <a:lstStyle/>
          <a:p>
            <a:fld id="{959E779C-9ADE-44A1-8072-EF7F172A3590}" type="slidenum">
              <a:rPr lang="en-US" smtClean="0"/>
              <a:t>67</a:t>
            </a:fld>
            <a:endParaRPr lang="en-US" dirty="0"/>
          </a:p>
        </p:txBody>
      </p:sp>
    </p:spTree>
    <p:extLst>
      <p:ext uri="{BB962C8B-B14F-4D97-AF65-F5344CB8AC3E}">
        <p14:creationId xmlns:p14="http://schemas.microsoft.com/office/powerpoint/2010/main" val="2268391909"/>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0"/>
              </a:spcBef>
              <a:spcAft>
                <a:spcPts val="1200"/>
              </a:spcAft>
            </a:pPr>
            <a:r>
              <a:rPr lang="en-US" dirty="0">
                <a:latin typeface="Arial" panose="020B0604020202020204" pitchFamily="34" charset="0"/>
                <a:cs typeface="Arial" panose="020B0604020202020204" pitchFamily="34" charset="0"/>
              </a:rPr>
              <a:t>Julia</a:t>
            </a:r>
            <a:r>
              <a:rPr lang="en-US" sz="1200" dirty="0">
                <a:latin typeface="Arial" panose="020B0604020202020204" pitchFamily="34" charset="0"/>
                <a:cs typeface="Arial" panose="020B0604020202020204" pitchFamily="34" charset="0"/>
              </a:rPr>
              <a:t>:</a:t>
            </a:r>
          </a:p>
          <a:p>
            <a:pPr>
              <a:spcBef>
                <a:spcPts val="0"/>
              </a:spcBef>
              <a:spcAft>
                <a:spcPts val="1200"/>
              </a:spcAft>
            </a:pPr>
            <a:endParaRPr lang="en-US" sz="1200" dirty="0">
              <a:latin typeface="Arial" panose="020B0604020202020204" pitchFamily="34" charset="0"/>
              <a:cs typeface="Arial" panose="020B0604020202020204" pitchFamily="34" charset="0"/>
            </a:endParaRPr>
          </a:p>
          <a:p>
            <a:pPr>
              <a:spcBef>
                <a:spcPts val="0"/>
              </a:spcBef>
              <a:spcAft>
                <a:spcPts val="1200"/>
              </a:spcAft>
            </a:pPr>
            <a:r>
              <a:rPr lang="en-US" sz="1200" dirty="0">
                <a:latin typeface="Arial" panose="020B0604020202020204" pitchFamily="34" charset="0"/>
                <a:cs typeface="Arial" panose="020B0604020202020204" pitchFamily="34" charset="0"/>
              </a:rPr>
              <a:t>Please note the important upcoming deadlines for the LCRSET </a:t>
            </a:r>
            <a:r>
              <a:rPr lang="en-US" sz="1200" baseline="0" dirty="0">
                <a:latin typeface="Arial" panose="020B0604020202020204" pitchFamily="34" charset="0"/>
                <a:cs typeface="Arial" panose="020B0604020202020204" pitchFamily="34" charset="0"/>
              </a:rPr>
              <a:t>application. The timeline is subject to change</a:t>
            </a:r>
            <a:r>
              <a:rPr lang="en-US" sz="1200" dirty="0">
                <a:latin typeface="Arial" panose="020B0604020202020204" pitchFamily="34" charset="0"/>
                <a:cs typeface="Arial" panose="020B0604020202020204" pitchFamily="34" charset="0"/>
              </a:rPr>
              <a:t>. Refer to the CDE LCRSET web page for the most up-to-date timeline.</a:t>
            </a:r>
            <a:endParaRPr lang="en-US" sz="1200" baseline="0" dirty="0">
              <a:latin typeface="Arial" panose="020B0604020202020204" pitchFamily="34" charset="0"/>
              <a:cs typeface="Arial" panose="020B0604020202020204" pitchFamily="34" charset="0"/>
            </a:endParaRPr>
          </a:p>
          <a:p>
            <a:pPr>
              <a:spcBef>
                <a:spcPts val="0"/>
              </a:spcBef>
              <a:spcAft>
                <a:spcPts val="0"/>
              </a:spcAft>
            </a:pPr>
            <a:endParaRPr lang="en-US" sz="1200" baseline="0" dirty="0">
              <a:latin typeface="Arial" panose="020B0604020202020204" pitchFamily="34" charset="0"/>
              <a:cs typeface="Arial" panose="020B0604020202020204" pitchFamily="34" charset="0"/>
            </a:endParaRPr>
          </a:p>
          <a:p>
            <a:pPr marL="0" marR="0">
              <a:lnSpc>
                <a:spcPct val="100000"/>
              </a:lnSpc>
              <a:spcBef>
                <a:spcPts val="0"/>
              </a:spcBef>
              <a:spcAft>
                <a:spcPts val="1200"/>
              </a:spcAft>
            </a:pPr>
            <a:r>
              <a:rPr lang="en-US" sz="1200" kern="1200" dirty="0">
                <a:solidFill>
                  <a:schemeClr val="tx1"/>
                </a:solidFill>
                <a:effectLst/>
                <a:latin typeface="Arial" panose="020B0604020202020204" pitchFamily="34" charset="0"/>
                <a:cs typeface="Arial" panose="020B0604020202020204" pitchFamily="34" charset="0"/>
              </a:rPr>
              <a:t>The application is due to the CDE on</a:t>
            </a:r>
            <a:r>
              <a:rPr lang="en-US" sz="1200" kern="1200" baseline="0" dirty="0">
                <a:solidFill>
                  <a:schemeClr val="tx1"/>
                </a:solidFill>
                <a:effectLst/>
                <a:latin typeface="Arial" panose="020B0604020202020204" pitchFamily="34" charset="0"/>
                <a:cs typeface="Arial" panose="020B0604020202020204" pitchFamily="34" charset="0"/>
              </a:rPr>
              <a:t> </a:t>
            </a:r>
            <a:r>
              <a:rPr lang="en-US" sz="1200" kern="1200" dirty="0">
                <a:solidFill>
                  <a:schemeClr val="tx1"/>
                </a:solidFill>
                <a:effectLst/>
                <a:latin typeface="Arial" panose="020B0604020202020204" pitchFamily="34" charset="0"/>
                <a:ea typeface="+mn-ea"/>
                <a:cs typeface="Arial" panose="020B0604020202020204" pitchFamily="34" charset="0"/>
              </a:rPr>
              <a:t>May 26</a:t>
            </a:r>
            <a:r>
              <a:rPr lang="en-US" sz="1200" dirty="0">
                <a:effectLst/>
                <a:latin typeface="Arial" panose="020B0604020202020204" pitchFamily="34" charset="0"/>
                <a:ea typeface="Calibri" panose="020F0502020204030204" pitchFamily="34" charset="0"/>
                <a:cs typeface="Arial" panose="020B0604020202020204" pitchFamily="34" charset="0"/>
              </a:rPr>
              <a:t>, 2023,</a:t>
            </a:r>
            <a:r>
              <a:rPr lang="en-US" sz="1200" baseline="0" dirty="0">
                <a:effectLst/>
                <a:latin typeface="Arial" panose="020B0604020202020204" pitchFamily="34" charset="0"/>
                <a:ea typeface="Calibri" panose="020F0502020204030204" pitchFamily="34" charset="0"/>
                <a:cs typeface="Arial" panose="020B0604020202020204" pitchFamily="34" charset="0"/>
              </a:rPr>
              <a:t> before 4</a:t>
            </a:r>
            <a:r>
              <a:rPr lang="en-US" sz="1200" dirty="0">
                <a:effectLst/>
                <a:latin typeface="Arial" panose="020B0604020202020204" pitchFamily="34" charset="0"/>
                <a:ea typeface="Times New Roman" panose="02020603050405020304" pitchFamily="18" charset="0"/>
                <a:cs typeface="Arial" panose="020B0604020202020204" pitchFamily="34" charset="0"/>
              </a:rPr>
              <a:t> p.m. </a:t>
            </a:r>
          </a:p>
          <a:p>
            <a:pPr marL="0" marR="0">
              <a:lnSpc>
                <a:spcPct val="100000"/>
              </a:lnSpc>
              <a:spcBef>
                <a:spcPts val="0"/>
              </a:spcBef>
              <a:spcAft>
                <a:spcPts val="1200"/>
              </a:spcAft>
            </a:pPr>
            <a:r>
              <a:rPr lang="en-US" sz="1200" kern="1200" dirty="0">
                <a:solidFill>
                  <a:schemeClr val="tx1"/>
                </a:solidFill>
                <a:effectLst/>
                <a:latin typeface="Arial" panose="020B0604020202020204" pitchFamily="34" charset="0"/>
                <a:cs typeface="Arial" panose="020B0604020202020204" pitchFamily="34" charset="0"/>
              </a:rPr>
              <a:t>The Intent to Award will be posted during the week of July 10, </a:t>
            </a:r>
            <a:r>
              <a:rPr lang="en-US" sz="1200" dirty="0">
                <a:effectLst/>
                <a:latin typeface="Arial" panose="020B0604020202020204" pitchFamily="34" charset="0"/>
                <a:ea typeface="Calibri" panose="020F0502020204030204" pitchFamily="34" charset="0"/>
                <a:cs typeface="Arial" panose="020B0604020202020204" pitchFamily="34" charset="0"/>
              </a:rPr>
              <a:t>2023.</a:t>
            </a:r>
            <a:endParaRPr lang="en-US" sz="1200" dirty="0">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Arial" panose="020B0604020202020204" pitchFamily="34" charset="0"/>
                <a:ea typeface="+mn-ea"/>
                <a:cs typeface="Arial" panose="020B0604020202020204" pitchFamily="34" charset="0"/>
              </a:rPr>
              <a:t>The last day for appeals to be received by the CDE will be during the week of July 17, 2023. Appeals will be open for approximately one week.</a:t>
            </a:r>
          </a:p>
          <a:p>
            <a:pPr marL="0" marR="0">
              <a:lnSpc>
                <a:spcPct val="100000"/>
              </a:lnSpc>
              <a:spcBef>
                <a:spcPts val="0"/>
              </a:spcBef>
              <a:spcAft>
                <a:spcPts val="1200"/>
              </a:spcAft>
            </a:pPr>
            <a:r>
              <a:rPr lang="en-US" sz="1200" kern="1200" dirty="0">
                <a:solidFill>
                  <a:schemeClr val="tx1"/>
                </a:solidFill>
                <a:effectLst/>
                <a:latin typeface="Arial" panose="020B0604020202020204" pitchFamily="34" charset="0"/>
                <a:cs typeface="Arial" panose="020B0604020202020204" pitchFamily="34" charset="0"/>
              </a:rPr>
              <a:t>Final Awards will be posted following approval by the SBE</a:t>
            </a:r>
            <a:r>
              <a:rPr lang="en-US" sz="1200" dirty="0">
                <a:effectLst/>
                <a:latin typeface="Arial" panose="020B0604020202020204" pitchFamily="34" charset="0"/>
                <a:ea typeface="Calibri" panose="020F0502020204030204" pitchFamily="34" charset="0"/>
                <a:cs typeface="Arial" panose="020B0604020202020204" pitchFamily="34" charset="0"/>
              </a:rPr>
              <a:t>. We anticipate this to be the week of July 31.</a:t>
            </a:r>
            <a:endParaRPr lang="en-US" sz="1200" dirty="0">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1200"/>
              </a:spcAft>
              <a:buClrTx/>
              <a:buSzTx/>
              <a:buFontTx/>
              <a:buNone/>
              <a:tabLst/>
              <a:defRPr/>
            </a:pPr>
            <a:r>
              <a:rPr lang="en-US" sz="1200" kern="1200" dirty="0">
                <a:solidFill>
                  <a:schemeClr val="tx1"/>
                </a:solidFill>
                <a:effectLst/>
                <a:latin typeface="Arial" panose="020B0604020202020204" pitchFamily="34" charset="0"/>
                <a:cs typeface="Arial" panose="020B0604020202020204" pitchFamily="34" charset="0"/>
              </a:rPr>
              <a:t>The projected Project Start Date is </a:t>
            </a:r>
            <a:r>
              <a:rPr lang="en-US" sz="1200" dirty="0">
                <a:effectLst/>
                <a:latin typeface="Arial" panose="020B0604020202020204" pitchFamily="34" charset="0"/>
                <a:ea typeface="Times New Roman" panose="02020603050405020304" pitchFamily="18" charset="0"/>
                <a:cs typeface="Arial" panose="020B0604020202020204" pitchFamily="34" charset="0"/>
              </a:rPr>
              <a:t>in August of 2023.</a:t>
            </a:r>
          </a:p>
        </p:txBody>
      </p:sp>
      <p:sp>
        <p:nvSpPr>
          <p:cNvPr id="4" name="Slide Number Placeholder 3"/>
          <p:cNvSpPr>
            <a:spLocks noGrp="1"/>
          </p:cNvSpPr>
          <p:nvPr>
            <p:ph type="sldNum" sz="quarter" idx="10"/>
          </p:nvPr>
        </p:nvSpPr>
        <p:spPr/>
        <p:txBody>
          <a:bodyPr/>
          <a:lstStyle/>
          <a:p>
            <a:fld id="{947B8990-41DF-454F-A325-72A5D5917BE1}" type="slidenum">
              <a:rPr lang="en-US" smtClean="0"/>
              <a:t>68</a:t>
            </a:fld>
            <a:endParaRPr lang="en-US" dirty="0"/>
          </a:p>
        </p:txBody>
      </p:sp>
    </p:spTree>
    <p:extLst>
      <p:ext uri="{BB962C8B-B14F-4D97-AF65-F5344CB8AC3E}">
        <p14:creationId xmlns:p14="http://schemas.microsoft.com/office/powerpoint/2010/main" val="91218146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1200"/>
              </a:spcAft>
              <a:buClrTx/>
              <a:buSzTx/>
              <a:buFontTx/>
              <a:buNone/>
              <a:tabLst/>
              <a:defRPr/>
            </a:pPr>
            <a:r>
              <a:rPr lang="en-US" dirty="0">
                <a:latin typeface="Arial" panose="020B0604020202020204" pitchFamily="34" charset="0"/>
                <a:cs typeface="Arial" panose="020B0604020202020204" pitchFamily="34" charset="0"/>
              </a:rPr>
              <a:t>Julia</a:t>
            </a:r>
            <a:r>
              <a:rPr lang="en-US" i="0" dirty="0">
                <a:latin typeface="Arial" panose="020B0604020202020204" pitchFamily="34" charset="0"/>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i="1"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1200"/>
              </a:spcAft>
              <a:buClrTx/>
              <a:buSzTx/>
              <a:buFontTx/>
              <a:buNone/>
              <a:tabLst/>
              <a:defRPr/>
            </a:pPr>
            <a:r>
              <a:rPr lang="en-US" i="1" dirty="0">
                <a:latin typeface="Arial" panose="020B0604020202020204" pitchFamily="34" charset="0"/>
                <a:cs typeface="Arial" panose="020B0604020202020204" pitchFamily="34" charset="0"/>
              </a:rPr>
              <a:t>Read slide.</a:t>
            </a:r>
          </a:p>
          <a:p>
            <a:endParaRPr lang="en-US" dirty="0"/>
          </a:p>
        </p:txBody>
      </p:sp>
      <p:sp>
        <p:nvSpPr>
          <p:cNvPr id="4" name="Slide Number Placeholder 3"/>
          <p:cNvSpPr>
            <a:spLocks noGrp="1"/>
          </p:cNvSpPr>
          <p:nvPr>
            <p:ph type="sldNum" sz="quarter" idx="5"/>
          </p:nvPr>
        </p:nvSpPr>
        <p:spPr/>
        <p:txBody>
          <a:bodyPr/>
          <a:lstStyle/>
          <a:p>
            <a:fld id="{959E779C-9ADE-44A1-8072-EF7F172A3590}" type="slidenum">
              <a:rPr lang="en-US" smtClean="0"/>
              <a:t>69</a:t>
            </a:fld>
            <a:endParaRPr lang="en-US" dirty="0"/>
          </a:p>
        </p:txBody>
      </p:sp>
    </p:spTree>
    <p:extLst>
      <p:ext uri="{BB962C8B-B14F-4D97-AF65-F5344CB8AC3E}">
        <p14:creationId xmlns:p14="http://schemas.microsoft.com/office/powerpoint/2010/main" val="6428377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i="0" dirty="0">
                <a:latin typeface="Arial" panose="020B0604020202020204" pitchFamily="34" charset="0"/>
                <a:cs typeface="Arial" panose="020B0604020202020204" pitchFamily="34" charset="0"/>
              </a:rPr>
              <a:t>Jenn:</a:t>
            </a:r>
          </a:p>
          <a:p>
            <a:pPr>
              <a:spcAft>
                <a:spcPts val="1200"/>
              </a:spcAft>
            </a:pPr>
            <a:endParaRPr lang="en-US" i="1" dirty="0">
              <a:latin typeface="Arial" panose="020B0604020202020204" pitchFamily="34" charset="0"/>
              <a:cs typeface="Arial" panose="020B0604020202020204" pitchFamily="34" charset="0"/>
            </a:endParaRPr>
          </a:p>
          <a:p>
            <a:pPr>
              <a:spcAft>
                <a:spcPts val="1200"/>
              </a:spcAft>
            </a:pPr>
            <a:r>
              <a:rPr lang="en-US" i="1" dirty="0">
                <a:latin typeface="Arial" panose="020B0604020202020204" pitchFamily="34" charset="0"/>
                <a:cs typeface="Arial" panose="020B0604020202020204" pitchFamily="34" charset="0"/>
              </a:rPr>
              <a:t>Read slide.</a:t>
            </a:r>
          </a:p>
          <a:p>
            <a:pPr>
              <a:spcAft>
                <a:spcPts val="1200"/>
              </a:spcAft>
            </a:pPr>
            <a:r>
              <a:rPr lang="en-US" i="0" dirty="0">
                <a:latin typeface="Arial" panose="020B0604020202020204" pitchFamily="34" charset="0"/>
                <a:cs typeface="Arial" panose="020B0604020202020204" pitchFamily="34" charset="0"/>
              </a:rPr>
              <a:t>Links to the legislation are available through the RFA as well as on the CDE website. </a:t>
            </a:r>
            <a:endParaRPr lang="en-US" i="1" dirty="0">
              <a:latin typeface="Arial" panose="020B0604020202020204" pitchFamily="34" charset="0"/>
              <a:cs typeface="Arial" panose="020B0604020202020204" pitchFamily="34" charset="0"/>
            </a:endParaRPr>
          </a:p>
          <a:p>
            <a:pPr>
              <a:spcAft>
                <a:spcPts val="1200"/>
              </a:spcAft>
            </a:pPr>
            <a:endParaRPr lang="en-US" i="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959E779C-9ADE-44A1-8072-EF7F172A3590}" type="slidenum">
              <a:rPr lang="en-US" smtClean="0"/>
              <a:t>7</a:t>
            </a:fld>
            <a:endParaRPr lang="en-US" dirty="0"/>
          </a:p>
        </p:txBody>
      </p:sp>
    </p:spTree>
    <p:extLst>
      <p:ext uri="{BB962C8B-B14F-4D97-AF65-F5344CB8AC3E}">
        <p14:creationId xmlns:p14="http://schemas.microsoft.com/office/powerpoint/2010/main" val="408658463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1200"/>
              </a:spcAft>
              <a:buClrTx/>
              <a:buSzTx/>
              <a:buFontTx/>
              <a:buNone/>
              <a:tabLst/>
              <a:defRPr/>
            </a:pPr>
            <a:r>
              <a:rPr lang="en-US" dirty="0">
                <a:latin typeface="Arial" panose="020B0604020202020204" pitchFamily="34" charset="0"/>
                <a:cs typeface="Arial" panose="020B0604020202020204" pitchFamily="34" charset="0"/>
              </a:rPr>
              <a:t>Julia</a:t>
            </a:r>
            <a:r>
              <a:rPr lang="en-US" i="0" dirty="0">
                <a:latin typeface="Arial" panose="020B0604020202020204" pitchFamily="34" charset="0"/>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i="1"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1200"/>
              </a:spcAft>
              <a:buClrTx/>
              <a:buSzTx/>
              <a:buFontTx/>
              <a:buNone/>
              <a:tabLst/>
              <a:defRPr/>
            </a:pPr>
            <a:r>
              <a:rPr lang="en-US" i="1" dirty="0">
                <a:latin typeface="Arial" panose="020B0604020202020204" pitchFamily="34" charset="0"/>
                <a:cs typeface="Arial" panose="020B0604020202020204" pitchFamily="34" charset="0"/>
              </a:rPr>
              <a:t>Read slide.</a:t>
            </a:r>
          </a:p>
          <a:p>
            <a:endParaRPr lang="en-US" dirty="0"/>
          </a:p>
        </p:txBody>
      </p:sp>
      <p:sp>
        <p:nvSpPr>
          <p:cNvPr id="4" name="Slide Number Placeholder 3"/>
          <p:cNvSpPr>
            <a:spLocks noGrp="1"/>
          </p:cNvSpPr>
          <p:nvPr>
            <p:ph type="sldNum" sz="quarter" idx="5"/>
          </p:nvPr>
        </p:nvSpPr>
        <p:spPr/>
        <p:txBody>
          <a:bodyPr/>
          <a:lstStyle/>
          <a:p>
            <a:fld id="{959E779C-9ADE-44A1-8072-EF7F172A3590}" type="slidenum">
              <a:rPr lang="en-US" smtClean="0"/>
              <a:t>70</a:t>
            </a:fld>
            <a:endParaRPr lang="en-US" dirty="0"/>
          </a:p>
        </p:txBody>
      </p:sp>
    </p:spTree>
    <p:extLst>
      <p:ext uri="{BB962C8B-B14F-4D97-AF65-F5344CB8AC3E}">
        <p14:creationId xmlns:p14="http://schemas.microsoft.com/office/powerpoint/2010/main" val="3832155320"/>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1200"/>
              </a:spcAft>
              <a:buClrTx/>
              <a:buSzTx/>
              <a:buFontTx/>
              <a:buNone/>
              <a:tabLst/>
              <a:defRPr/>
            </a:pPr>
            <a:r>
              <a:rPr lang="en-US" dirty="0">
                <a:latin typeface="Arial" panose="020B0604020202020204" pitchFamily="34" charset="0"/>
                <a:cs typeface="Arial" panose="020B0604020202020204" pitchFamily="34" charset="0"/>
              </a:rPr>
              <a:t>Julia</a:t>
            </a:r>
            <a:r>
              <a:rPr lang="en-US" sz="1200" dirty="0">
                <a:latin typeface="Arial" panose="020B0604020202020204" pitchFamily="34" charset="0"/>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1200"/>
              </a:spcAft>
              <a:buClrTx/>
              <a:buSzTx/>
              <a:buFontTx/>
              <a:buNone/>
              <a:tabLst/>
              <a:defRPr/>
            </a:pPr>
            <a:r>
              <a:rPr lang="en-US" sz="1200" i="1" dirty="0">
                <a:latin typeface="Arial" panose="020B0604020202020204" pitchFamily="34" charset="0"/>
                <a:cs typeface="Arial" panose="020B0604020202020204" pitchFamily="34" charset="0"/>
              </a:rPr>
              <a:t>Read slide.</a:t>
            </a:r>
            <a:endParaRPr lang="en-US" i="1" dirty="0">
              <a:latin typeface="Arial" panose="020B0604020202020204" pitchFamily="34" charset="0"/>
              <a:cs typeface="Arial" panose="020B0604020202020204" pitchFamily="34" charset="0"/>
            </a:endParaRPr>
          </a:p>
          <a:p>
            <a:pPr>
              <a:spcBef>
                <a:spcPts val="0"/>
              </a:spcBef>
              <a:spcAft>
                <a:spcPts val="0"/>
              </a:spcAft>
            </a:pPr>
            <a:endParaRPr lang="en-US" sz="1200" dirty="0">
              <a:latin typeface="Arial" panose="020B0604020202020204" pitchFamily="34" charset="0"/>
              <a:cs typeface="Arial" panose="020B0604020202020204" pitchFamily="34" charset="0"/>
            </a:endParaRPr>
          </a:p>
          <a:p>
            <a:pPr>
              <a:spcBef>
                <a:spcPts val="0"/>
              </a:spcBef>
              <a:spcAft>
                <a:spcPts val="0"/>
              </a:spcAft>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947B8990-41DF-454F-A325-72A5D5917BE1}" type="slidenum">
              <a:rPr lang="en-US" smtClean="0"/>
              <a:t>71</a:t>
            </a:fld>
            <a:endParaRPr lang="en-US" dirty="0"/>
          </a:p>
        </p:txBody>
      </p:sp>
    </p:spTree>
    <p:extLst>
      <p:ext uri="{BB962C8B-B14F-4D97-AF65-F5344CB8AC3E}">
        <p14:creationId xmlns:p14="http://schemas.microsoft.com/office/powerpoint/2010/main" val="1045645476"/>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Julia:</a:t>
            </a:r>
          </a:p>
          <a:p>
            <a:pPr>
              <a:spcAft>
                <a:spcPts val="1200"/>
              </a:spcAft>
            </a:pPr>
            <a:endParaRPr lang="en-US" dirty="0">
              <a:latin typeface="Arial" panose="020B0604020202020204" pitchFamily="34" charset="0"/>
              <a:cs typeface="Arial" panose="020B0604020202020204" pitchFamily="34" charset="0"/>
            </a:endParaRPr>
          </a:p>
          <a:p>
            <a:pPr>
              <a:spcAft>
                <a:spcPts val="1200"/>
              </a:spcAft>
            </a:pPr>
            <a:r>
              <a:rPr lang="en-US" dirty="0">
                <a:latin typeface="Arial" panose="020B0604020202020204" pitchFamily="34" charset="0"/>
                <a:cs typeface="Arial" panose="020B0604020202020204" pitchFamily="34" charset="0"/>
              </a:rPr>
              <a:t>Next, I will review the application.</a:t>
            </a:r>
          </a:p>
        </p:txBody>
      </p:sp>
      <p:sp>
        <p:nvSpPr>
          <p:cNvPr id="4" name="Slide Number Placeholder 3"/>
          <p:cNvSpPr>
            <a:spLocks noGrp="1"/>
          </p:cNvSpPr>
          <p:nvPr>
            <p:ph type="sldNum" sz="quarter" idx="5"/>
          </p:nvPr>
        </p:nvSpPr>
        <p:spPr/>
        <p:txBody>
          <a:bodyPr/>
          <a:lstStyle/>
          <a:p>
            <a:fld id="{959E779C-9ADE-44A1-8072-EF7F172A3590}" type="slidenum">
              <a:rPr lang="en-US" smtClean="0"/>
              <a:t>72</a:t>
            </a:fld>
            <a:endParaRPr lang="en-US" dirty="0"/>
          </a:p>
        </p:txBody>
      </p:sp>
    </p:spTree>
    <p:extLst>
      <p:ext uri="{BB962C8B-B14F-4D97-AF65-F5344CB8AC3E}">
        <p14:creationId xmlns:p14="http://schemas.microsoft.com/office/powerpoint/2010/main" val="2661228997"/>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91440" marR="0" lvl="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a:pPr>
            <a:r>
              <a:rPr lang="en-US" dirty="0">
                <a:latin typeface="Arial" panose="020B0604020202020204" pitchFamily="34" charset="0"/>
                <a:cs typeface="Arial" panose="020B0604020202020204" pitchFamily="34" charset="0"/>
              </a:rPr>
              <a:t>Julia</a:t>
            </a:r>
            <a:r>
              <a:rPr lang="en-US" sz="1200" i="0" dirty="0">
                <a:latin typeface="Arial" panose="020B0604020202020204" pitchFamily="34" charset="0"/>
                <a:cs typeface="Arial" panose="020B0604020202020204" pitchFamily="34" charset="0"/>
              </a:rPr>
              <a:t>:</a:t>
            </a:r>
          </a:p>
          <a:p>
            <a:pPr marL="9144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i="1" dirty="0">
              <a:latin typeface="Arial" panose="020B0604020202020204" pitchFamily="34" charset="0"/>
              <a:cs typeface="Arial" panose="020B0604020202020204" pitchFamily="34" charset="0"/>
            </a:endParaRPr>
          </a:p>
          <a:p>
            <a:pPr marL="91440" marR="0" lvl="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a:pPr>
            <a:r>
              <a:rPr lang="en-US" sz="1200" i="1" dirty="0">
                <a:latin typeface="Arial" panose="020B0604020202020204" pitchFamily="34" charset="0"/>
                <a:cs typeface="Arial" panose="020B0604020202020204" pitchFamily="34" charset="0"/>
              </a:rPr>
              <a:t>Read slide.</a:t>
            </a:r>
          </a:p>
        </p:txBody>
      </p:sp>
      <p:sp>
        <p:nvSpPr>
          <p:cNvPr id="4" name="Slide Number Placeholder 3"/>
          <p:cNvSpPr>
            <a:spLocks noGrp="1"/>
          </p:cNvSpPr>
          <p:nvPr>
            <p:ph type="sldNum" sz="quarter" idx="10"/>
          </p:nvPr>
        </p:nvSpPr>
        <p:spPr/>
        <p:txBody>
          <a:bodyPr/>
          <a:lstStyle/>
          <a:p>
            <a:fld id="{947B8990-41DF-454F-A325-72A5D5917BE1}" type="slidenum">
              <a:rPr lang="en-US" smtClean="0"/>
              <a:t>73</a:t>
            </a:fld>
            <a:endParaRPr lang="en-US" dirty="0"/>
          </a:p>
        </p:txBody>
      </p:sp>
    </p:spTree>
    <p:extLst>
      <p:ext uri="{BB962C8B-B14F-4D97-AF65-F5344CB8AC3E}">
        <p14:creationId xmlns:p14="http://schemas.microsoft.com/office/powerpoint/2010/main" val="2047227305"/>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Julia</a:t>
            </a:r>
            <a:r>
              <a:rPr lang="en-US" sz="1200" dirty="0">
                <a:latin typeface="Arial" panose="020B0604020202020204" pitchFamily="34" charset="0"/>
                <a:cs typeface="Arial" panose="020B0604020202020204" pitchFamily="34" charset="0"/>
              </a:rPr>
              <a:t>:</a:t>
            </a:r>
          </a:p>
          <a:p>
            <a:pPr>
              <a:spcAft>
                <a:spcPts val="1200"/>
              </a:spcAft>
            </a:pPr>
            <a:endParaRPr lang="en-US" sz="1200" dirty="0">
              <a:latin typeface="Arial" panose="020B0604020202020204" pitchFamily="34" charset="0"/>
              <a:cs typeface="Arial" panose="020B0604020202020204" pitchFamily="34" charset="0"/>
            </a:endParaRPr>
          </a:p>
          <a:p>
            <a:pPr>
              <a:spcAft>
                <a:spcPts val="1200"/>
              </a:spcAft>
            </a:pPr>
            <a:r>
              <a:rPr lang="en-US" sz="1200" i="1" dirty="0">
                <a:latin typeface="Arial" panose="020B0604020202020204" pitchFamily="34" charset="0"/>
                <a:cs typeface="Arial" panose="020B0604020202020204" pitchFamily="34" charset="0"/>
              </a:rPr>
              <a:t>Read slide.</a:t>
            </a:r>
          </a:p>
        </p:txBody>
      </p:sp>
      <p:sp>
        <p:nvSpPr>
          <p:cNvPr id="4" name="Slide Number Placeholder 3"/>
          <p:cNvSpPr>
            <a:spLocks noGrp="1"/>
          </p:cNvSpPr>
          <p:nvPr>
            <p:ph type="sldNum" sz="quarter" idx="5"/>
          </p:nvPr>
        </p:nvSpPr>
        <p:spPr/>
        <p:txBody>
          <a:bodyPr/>
          <a:lstStyle/>
          <a:p>
            <a:fld id="{959E779C-9ADE-44A1-8072-EF7F172A3590}" type="slidenum">
              <a:rPr lang="en-US" smtClean="0"/>
              <a:t>74</a:t>
            </a:fld>
            <a:endParaRPr lang="en-US" dirty="0"/>
          </a:p>
        </p:txBody>
      </p:sp>
    </p:spTree>
    <p:extLst>
      <p:ext uri="{BB962C8B-B14F-4D97-AF65-F5344CB8AC3E}">
        <p14:creationId xmlns:p14="http://schemas.microsoft.com/office/powerpoint/2010/main" val="3214182545"/>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1200"/>
              </a:spcAft>
              <a:buClrTx/>
              <a:buSzTx/>
              <a:buFontTx/>
              <a:buNone/>
              <a:tabLst/>
              <a:defRPr/>
            </a:pPr>
            <a:r>
              <a:rPr lang="en-US" dirty="0">
                <a:latin typeface="Arial" panose="020B0604020202020204" pitchFamily="34" charset="0"/>
                <a:cs typeface="Arial" panose="020B0604020202020204" pitchFamily="34" charset="0"/>
              </a:rPr>
              <a:t>Julia</a:t>
            </a:r>
            <a:r>
              <a:rPr lang="en-US" sz="1200" kern="1200" dirty="0">
                <a:solidFill>
                  <a:schemeClr val="tx1"/>
                </a:solidFill>
                <a:effectLst/>
                <a:latin typeface="Arial" panose="020B0604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1200"/>
              </a:spcAft>
              <a:buClrTx/>
              <a:buSzTx/>
              <a:buFontTx/>
              <a:buNone/>
              <a:tabLst/>
              <a:defRPr/>
            </a:pP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1200"/>
              </a:spcAft>
              <a:buClrTx/>
              <a:buSzTx/>
              <a:buFontTx/>
              <a:buNone/>
              <a:tabLst/>
              <a:defRPr/>
            </a:pPr>
            <a:r>
              <a:rPr lang="en-US" sz="1200" kern="1200" dirty="0">
                <a:solidFill>
                  <a:schemeClr val="tx1"/>
                </a:solidFill>
                <a:effectLst/>
                <a:latin typeface="Arial" panose="020B0604020202020204" pitchFamily="34" charset="0"/>
                <a:ea typeface="+mn-ea"/>
                <a:cs typeface="Arial" panose="020B0604020202020204" pitchFamily="34" charset="0"/>
              </a:rPr>
              <a:t>The scoring rubric is valued at a maximum of 212 points. Please review the scoring rubric and the application instructions carefully to ensure you are aware of point values and character counts, as they vary by question. The table displays the maximum point values for each section. Some items are weighted more than others.</a:t>
            </a:r>
          </a:p>
          <a:p>
            <a:pPr marL="0" marR="0" lvl="0" indent="0" algn="l" defTabSz="914400" rtl="0" eaLnBrk="1" fontAlgn="auto" latinLnBrk="0" hangingPunct="1">
              <a:lnSpc>
                <a:spcPct val="100000"/>
              </a:lnSpc>
              <a:spcBef>
                <a:spcPts val="0"/>
              </a:spcBef>
              <a:spcAft>
                <a:spcPts val="1200"/>
              </a:spcAft>
              <a:buClrTx/>
              <a:buSzTx/>
              <a:buFontTx/>
              <a:buNone/>
              <a:tabLst/>
              <a:defRPr/>
            </a:pPr>
            <a:endParaRPr lang="en-US" sz="1200" kern="1200" dirty="0">
              <a:solidFill>
                <a:schemeClr val="tx1"/>
              </a:solidFill>
              <a:effectLst/>
              <a:latin typeface="Arial" panose="020B0604020202020204" pitchFamily="34" charset="0"/>
              <a:ea typeface="+mn-ea"/>
              <a:cs typeface="Arial" panose="020B0604020202020204" pitchFamily="34" charset="0"/>
            </a:endParaRPr>
          </a:p>
          <a:p>
            <a:r>
              <a:rPr lang="en-US" sz="1200" kern="1200" dirty="0">
                <a:solidFill>
                  <a:schemeClr val="tx1"/>
                </a:solidFill>
                <a:effectLst/>
                <a:latin typeface="Arial" panose="020B0604020202020204" pitchFamily="34" charset="0"/>
                <a:ea typeface="+mn-ea"/>
                <a:cs typeface="Arial" panose="020B0604020202020204" pitchFamily="34" charset="0"/>
              </a:rPr>
              <a:t>Project Plan: Theory of Action is worth 8 points.</a:t>
            </a:r>
          </a:p>
          <a:p>
            <a:pPr marL="0" marR="0">
              <a:lnSpc>
                <a:spcPct val="100000"/>
              </a:lnSpc>
              <a:spcBef>
                <a:spcPts val="0"/>
              </a:spcBef>
              <a:spcAft>
                <a:spcPts val="1200"/>
              </a:spcAft>
            </a:pPr>
            <a:r>
              <a:rPr lang="en-US" sz="1200" dirty="0">
                <a:effectLst/>
                <a:latin typeface="Arial" panose="020B0604020202020204" pitchFamily="34" charset="0"/>
                <a:ea typeface="Times New Roman" panose="02020603050405020304" pitchFamily="18" charset="0"/>
                <a:cs typeface="Arial" panose="020B0604020202020204" pitchFamily="34" charset="0"/>
              </a:rPr>
              <a:t>Project Plan: Evidence-Based Practices and Qualifications is worth 112 points.</a:t>
            </a:r>
          </a:p>
          <a:p>
            <a:pPr marL="0" marR="0">
              <a:lnSpc>
                <a:spcPct val="100000"/>
              </a:lnSpc>
              <a:spcBef>
                <a:spcPts val="0"/>
              </a:spcBef>
              <a:spcAft>
                <a:spcPts val="1200"/>
              </a:spcAft>
            </a:pPr>
            <a:r>
              <a:rPr lang="en-US" sz="1200" kern="1200" dirty="0">
                <a:solidFill>
                  <a:schemeClr val="tx1"/>
                </a:solidFill>
                <a:effectLst/>
                <a:latin typeface="Arial" panose="020B0604020202020204" pitchFamily="34" charset="0"/>
                <a:ea typeface="+mn-ea"/>
                <a:cs typeface="Arial" panose="020B0604020202020204" pitchFamily="34" charset="0"/>
              </a:rPr>
              <a:t>Project Plan: PL Dissemination is worth 48 points.</a:t>
            </a:r>
            <a:endParaRPr lang="en-US" sz="1200" dirty="0">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1200"/>
              </a:spcAft>
              <a:buClrTx/>
              <a:buSzTx/>
              <a:buFontTx/>
              <a:buNone/>
              <a:tabLst/>
              <a:defRPr/>
            </a:pPr>
            <a:r>
              <a:rPr lang="en-US" sz="1200" dirty="0">
                <a:effectLst/>
                <a:latin typeface="Arial" panose="020B0604020202020204" pitchFamily="34" charset="0"/>
                <a:ea typeface="Calibri" panose="020F0502020204030204" pitchFamily="34" charset="0"/>
                <a:cs typeface="Arial" panose="020B0604020202020204" pitchFamily="34" charset="0"/>
              </a:rPr>
              <a:t>Alignment</a:t>
            </a:r>
            <a:r>
              <a:rPr lang="en-US" sz="1200"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1200" kern="1200" dirty="0">
                <a:solidFill>
                  <a:schemeClr val="tx1"/>
                </a:solidFill>
                <a:effectLst/>
                <a:latin typeface="Arial" panose="020B0604020202020204" pitchFamily="34" charset="0"/>
                <a:ea typeface="+mn-ea"/>
                <a:cs typeface="Arial" panose="020B0604020202020204" pitchFamily="34" charset="0"/>
              </a:rPr>
              <a:t>is worth 16 points.</a:t>
            </a:r>
          </a:p>
          <a:p>
            <a:pPr marL="0" marR="0" lvl="0" indent="0" algn="l" defTabSz="914400" rtl="0" eaLnBrk="1" fontAlgn="auto" latinLnBrk="0" hangingPunct="1">
              <a:lnSpc>
                <a:spcPct val="100000"/>
              </a:lnSpc>
              <a:spcBef>
                <a:spcPts val="0"/>
              </a:spcBef>
              <a:spcAft>
                <a:spcPts val="1200"/>
              </a:spcAft>
              <a:buClrTx/>
              <a:buSzTx/>
              <a:buFontTx/>
              <a:buNone/>
              <a:tabLst/>
              <a:defRPr/>
            </a:pPr>
            <a:r>
              <a:rPr lang="en-US" sz="1200" kern="1200" dirty="0">
                <a:solidFill>
                  <a:schemeClr val="tx1"/>
                </a:solidFill>
                <a:effectLst/>
                <a:latin typeface="Arial" panose="020B0604020202020204" pitchFamily="34" charset="0"/>
                <a:ea typeface="+mn-ea"/>
                <a:cs typeface="Arial" panose="020B0604020202020204" pitchFamily="34" charset="0"/>
              </a:rPr>
              <a:t>Expanding capacity is worth 8 points.</a:t>
            </a:r>
          </a:p>
          <a:p>
            <a:pPr marL="0" marR="0" lvl="0" indent="0" algn="l" defTabSz="914400" rtl="0" eaLnBrk="1" fontAlgn="auto" latinLnBrk="0" hangingPunct="1">
              <a:lnSpc>
                <a:spcPct val="100000"/>
              </a:lnSpc>
              <a:spcBef>
                <a:spcPts val="0"/>
              </a:spcBef>
              <a:spcAft>
                <a:spcPts val="1200"/>
              </a:spcAft>
              <a:buClrTx/>
              <a:buSzTx/>
              <a:buFontTx/>
              <a:buNone/>
              <a:tabLst/>
              <a:defRPr/>
            </a:pPr>
            <a:r>
              <a:rPr lang="en-US" sz="1200" kern="1200" dirty="0">
                <a:solidFill>
                  <a:schemeClr val="tx1"/>
                </a:solidFill>
                <a:effectLst/>
                <a:latin typeface="Arial" panose="020B0604020202020204" pitchFamily="34" charset="0"/>
                <a:ea typeface="+mn-ea"/>
                <a:cs typeface="Arial" panose="020B0604020202020204" pitchFamily="34" charset="0"/>
              </a:rPr>
              <a:t>Priority Points –  IHE is worth 12 points.</a:t>
            </a:r>
          </a:p>
          <a:p>
            <a:pPr marL="0" marR="0" lvl="0" indent="0" algn="l" defTabSz="914400" rtl="0" eaLnBrk="1" fontAlgn="auto" latinLnBrk="0" hangingPunct="1">
              <a:lnSpc>
                <a:spcPct val="100000"/>
              </a:lnSpc>
              <a:spcBef>
                <a:spcPts val="0"/>
              </a:spcBef>
              <a:spcAft>
                <a:spcPts val="1200"/>
              </a:spcAft>
              <a:buClrTx/>
              <a:buSzTx/>
              <a:buFontTx/>
              <a:buNone/>
              <a:tabLst/>
              <a:defRPr/>
            </a:pPr>
            <a:r>
              <a:rPr lang="en-US" sz="1200" kern="1200" dirty="0">
                <a:solidFill>
                  <a:schemeClr val="tx1"/>
                </a:solidFill>
                <a:effectLst/>
                <a:latin typeface="Arial" panose="020B0604020202020204" pitchFamily="34" charset="0"/>
                <a:ea typeface="+mn-ea"/>
                <a:cs typeface="Arial" panose="020B0604020202020204" pitchFamily="34" charset="0"/>
              </a:rPr>
              <a:t>Budget is worth 8 points.</a:t>
            </a:r>
          </a:p>
          <a:p>
            <a:pPr marL="0" marR="0" lvl="0" indent="0" algn="l" defTabSz="914400" rtl="0" eaLnBrk="1" fontAlgn="auto" latinLnBrk="0" hangingPunct="1">
              <a:lnSpc>
                <a:spcPct val="100000"/>
              </a:lnSpc>
              <a:spcBef>
                <a:spcPts val="0"/>
              </a:spcBef>
              <a:spcAft>
                <a:spcPts val="1200"/>
              </a:spcAft>
              <a:buClrTx/>
              <a:buSzTx/>
              <a:buFontTx/>
              <a:buNone/>
              <a:tabLst/>
              <a:defRPr/>
            </a:pP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1200"/>
              </a:spcAft>
              <a:buClrTx/>
              <a:buSzTx/>
              <a:buFontTx/>
              <a:buNone/>
              <a:tabLst/>
              <a:defRPr/>
            </a:pPr>
            <a:r>
              <a:rPr lang="en-US" sz="1200" kern="1200" dirty="0">
                <a:solidFill>
                  <a:schemeClr val="tx1"/>
                </a:solidFill>
                <a:effectLst/>
                <a:latin typeface="Arial" panose="020B0604020202020204" pitchFamily="34" charset="0"/>
                <a:ea typeface="+mn-ea"/>
                <a:cs typeface="Arial" panose="020B0604020202020204" pitchFamily="34" charset="0"/>
              </a:rPr>
              <a:t>There is a total of 212 points possible. </a:t>
            </a:r>
          </a:p>
        </p:txBody>
      </p:sp>
      <p:sp>
        <p:nvSpPr>
          <p:cNvPr id="4" name="Slide Number Placeholder 3"/>
          <p:cNvSpPr>
            <a:spLocks noGrp="1"/>
          </p:cNvSpPr>
          <p:nvPr>
            <p:ph type="sldNum" sz="quarter" idx="10"/>
          </p:nvPr>
        </p:nvSpPr>
        <p:spPr/>
        <p:txBody>
          <a:bodyPr/>
          <a:lstStyle/>
          <a:p>
            <a:fld id="{947B8990-41DF-454F-A325-72A5D5917BE1}" type="slidenum">
              <a:rPr lang="en-US" smtClean="0"/>
              <a:t>75</a:t>
            </a:fld>
            <a:endParaRPr lang="en-US" dirty="0"/>
          </a:p>
        </p:txBody>
      </p:sp>
    </p:spTree>
    <p:extLst>
      <p:ext uri="{BB962C8B-B14F-4D97-AF65-F5344CB8AC3E}">
        <p14:creationId xmlns:p14="http://schemas.microsoft.com/office/powerpoint/2010/main" val="3265480473"/>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Julia</a:t>
            </a:r>
            <a:r>
              <a:rPr lang="en-US" sz="1200" dirty="0">
                <a:latin typeface="Arial" panose="020B0604020202020204" pitchFamily="34" charset="0"/>
                <a:cs typeface="Arial" panose="020B0604020202020204" pitchFamily="34" charset="0"/>
              </a:rPr>
              <a:t>:</a:t>
            </a:r>
          </a:p>
          <a:p>
            <a:endParaRPr lang="en-US" sz="1200" dirty="0">
              <a:latin typeface="Arial" panose="020B0604020202020204" pitchFamily="34" charset="0"/>
              <a:cs typeface="Arial" panose="020B0604020202020204" pitchFamily="34" charset="0"/>
            </a:endParaRPr>
          </a:p>
          <a:p>
            <a:pPr marL="0" marR="0" lvl="0" indent="0">
              <a:spcBef>
                <a:spcPts val="0"/>
              </a:spcBef>
              <a:spcAft>
                <a:spcPts val="0"/>
              </a:spcAft>
              <a:buFont typeface="Symbol" panose="05050102010706020507" pitchFamily="18" charset="2"/>
              <a:buNone/>
            </a:pPr>
            <a:r>
              <a:rPr lang="en-US" dirty="0">
                <a:latin typeface="Arial" panose="020B0604020202020204" pitchFamily="34" charset="0"/>
                <a:cs typeface="Arial" panose="020B0604020202020204" pitchFamily="34" charset="0"/>
              </a:rPr>
              <a:t>Each rubric response will be scored in the following categories in descending point value: </a:t>
            </a:r>
            <a:r>
              <a:rPr lang="en-US" sz="1200" b="0" dirty="0">
                <a:latin typeface="Arial" panose="020B0604020202020204" pitchFamily="34" charset="0"/>
                <a:ea typeface="Arial" panose="020B0604020202020204" pitchFamily="34" charset="0"/>
                <a:cs typeface="Arial" panose="020B0604020202020204" pitchFamily="34" charset="0"/>
              </a:rPr>
              <a:t>Outstanding, Strong, Partial, and Minimal</a:t>
            </a:r>
            <a:endParaRPr lang="en-US" dirty="0">
              <a:latin typeface="Arial" panose="020B0604020202020204" pitchFamily="34" charset="0"/>
              <a:cs typeface="Arial" panose="020B0604020202020204" pitchFamily="34" charset="0"/>
            </a:endParaRPr>
          </a:p>
          <a:p>
            <a:pPr>
              <a:spcAft>
                <a:spcPts val="1200"/>
              </a:spcAft>
            </a:pPr>
            <a:r>
              <a:rPr lang="en-US" dirty="0">
                <a:latin typeface="Arial" panose="020B0604020202020204" pitchFamily="34" charset="0"/>
                <a:cs typeface="Arial" panose="020B0604020202020204" pitchFamily="34" charset="0"/>
              </a:rPr>
              <a:t>Some responses are worth more than others, so please pay careful attention to the point values across the top of each rubric section.</a:t>
            </a: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59E779C-9ADE-44A1-8072-EF7F172A3590}" type="slidenum">
              <a:rPr lang="en-US" smtClean="0"/>
              <a:t>76</a:t>
            </a:fld>
            <a:endParaRPr lang="en-US" dirty="0"/>
          </a:p>
        </p:txBody>
      </p:sp>
    </p:spTree>
    <p:extLst>
      <p:ext uri="{BB962C8B-B14F-4D97-AF65-F5344CB8AC3E}">
        <p14:creationId xmlns:p14="http://schemas.microsoft.com/office/powerpoint/2010/main" val="581378712"/>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Julia</a:t>
            </a:r>
            <a:r>
              <a:rPr lang="en-US" i="0" dirty="0">
                <a:latin typeface="Arial" panose="020B0604020202020204" pitchFamily="34" charset="0"/>
                <a:cs typeface="Arial" panose="020B0604020202020204" pitchFamily="34" charset="0"/>
              </a:rPr>
              <a:t>:</a:t>
            </a:r>
          </a:p>
          <a:p>
            <a:pPr>
              <a:spcAft>
                <a:spcPts val="1200"/>
              </a:spcAft>
            </a:pPr>
            <a:endParaRPr lang="en-US" i="1" dirty="0">
              <a:latin typeface="Arial" panose="020B0604020202020204" pitchFamily="34" charset="0"/>
              <a:cs typeface="Arial" panose="020B0604020202020204" pitchFamily="34" charset="0"/>
            </a:endParaRPr>
          </a:p>
          <a:p>
            <a:pPr>
              <a:spcAft>
                <a:spcPts val="1200"/>
              </a:spcAft>
            </a:pPr>
            <a:r>
              <a:rPr lang="en-US" i="1" dirty="0">
                <a:latin typeface="Arial" panose="020B0604020202020204" pitchFamily="34" charset="0"/>
                <a:cs typeface="Arial" panose="020B0604020202020204" pitchFamily="34" charset="0"/>
              </a:rPr>
              <a:t>Read slide.</a:t>
            </a:r>
          </a:p>
        </p:txBody>
      </p:sp>
      <p:sp>
        <p:nvSpPr>
          <p:cNvPr id="4" name="Slide Number Placeholder 3"/>
          <p:cNvSpPr>
            <a:spLocks noGrp="1"/>
          </p:cNvSpPr>
          <p:nvPr>
            <p:ph type="sldNum" sz="quarter" idx="10"/>
          </p:nvPr>
        </p:nvSpPr>
        <p:spPr/>
        <p:txBody>
          <a:bodyPr/>
          <a:lstStyle/>
          <a:p>
            <a:fld id="{947B8990-41DF-454F-A325-72A5D5917BE1}" type="slidenum">
              <a:rPr lang="en-US" smtClean="0"/>
              <a:t>77</a:t>
            </a:fld>
            <a:endParaRPr lang="en-US" dirty="0"/>
          </a:p>
        </p:txBody>
      </p:sp>
    </p:spTree>
    <p:extLst>
      <p:ext uri="{BB962C8B-B14F-4D97-AF65-F5344CB8AC3E}">
        <p14:creationId xmlns:p14="http://schemas.microsoft.com/office/powerpoint/2010/main" val="3458659974"/>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Julia</a:t>
            </a:r>
            <a:r>
              <a:rPr lang="en-US" i="0" dirty="0">
                <a:latin typeface="Arial" panose="020B0604020202020204" pitchFamily="34" charset="0"/>
                <a:cs typeface="Arial" panose="020B0604020202020204" pitchFamily="34" charset="0"/>
              </a:rPr>
              <a:t>:</a:t>
            </a:r>
          </a:p>
          <a:p>
            <a:endParaRPr lang="en-US" i="1" dirty="0">
              <a:latin typeface="Arial" panose="020B0604020202020204" pitchFamily="34" charset="0"/>
              <a:cs typeface="Arial" panose="020B0604020202020204" pitchFamily="34" charset="0"/>
            </a:endParaRPr>
          </a:p>
          <a:p>
            <a:pPr>
              <a:spcAft>
                <a:spcPts val="1200"/>
              </a:spcAft>
            </a:pPr>
            <a:r>
              <a:rPr lang="en-US" i="1" dirty="0">
                <a:latin typeface="Arial" panose="020B0604020202020204" pitchFamily="34" charset="0"/>
                <a:cs typeface="Arial" panose="020B0604020202020204" pitchFamily="34" charset="0"/>
              </a:rPr>
              <a:t>Read slide.</a:t>
            </a:r>
          </a:p>
        </p:txBody>
      </p:sp>
      <p:sp>
        <p:nvSpPr>
          <p:cNvPr id="4" name="Slide Number Placeholder 3"/>
          <p:cNvSpPr>
            <a:spLocks noGrp="1"/>
          </p:cNvSpPr>
          <p:nvPr>
            <p:ph type="sldNum" sz="quarter" idx="5"/>
          </p:nvPr>
        </p:nvSpPr>
        <p:spPr/>
        <p:txBody>
          <a:bodyPr/>
          <a:lstStyle/>
          <a:p>
            <a:fld id="{959E779C-9ADE-44A1-8072-EF7F172A3590}" type="slidenum">
              <a:rPr lang="en-US" smtClean="0"/>
              <a:t>78</a:t>
            </a:fld>
            <a:endParaRPr lang="en-US" dirty="0"/>
          </a:p>
        </p:txBody>
      </p:sp>
    </p:spTree>
    <p:extLst>
      <p:ext uri="{BB962C8B-B14F-4D97-AF65-F5344CB8AC3E}">
        <p14:creationId xmlns:p14="http://schemas.microsoft.com/office/powerpoint/2010/main" val="106789407"/>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Julia</a:t>
            </a:r>
            <a:r>
              <a:rPr lang="en-US" i="0" dirty="0">
                <a:latin typeface="Arial" panose="020B0604020202020204" pitchFamily="34" charset="0"/>
                <a:cs typeface="Arial" panose="020B0604020202020204" pitchFamily="34" charset="0"/>
              </a:rPr>
              <a:t>:</a:t>
            </a:r>
          </a:p>
          <a:p>
            <a:endParaRPr lang="en-US" i="1" dirty="0">
              <a:latin typeface="Arial" panose="020B0604020202020204" pitchFamily="34" charset="0"/>
              <a:cs typeface="Arial" panose="020B0604020202020204" pitchFamily="34" charset="0"/>
            </a:endParaRPr>
          </a:p>
          <a:p>
            <a:pPr>
              <a:spcAft>
                <a:spcPts val="1200"/>
              </a:spcAft>
            </a:pPr>
            <a:r>
              <a:rPr lang="en-US" i="1" dirty="0">
                <a:latin typeface="Arial" panose="020B0604020202020204" pitchFamily="34" charset="0"/>
                <a:cs typeface="Arial" panose="020B0604020202020204" pitchFamily="34" charset="0"/>
              </a:rPr>
              <a:t>Read slide.</a:t>
            </a:r>
          </a:p>
        </p:txBody>
      </p:sp>
      <p:sp>
        <p:nvSpPr>
          <p:cNvPr id="4" name="Slide Number Placeholder 3"/>
          <p:cNvSpPr>
            <a:spLocks noGrp="1"/>
          </p:cNvSpPr>
          <p:nvPr>
            <p:ph type="sldNum" sz="quarter" idx="5"/>
          </p:nvPr>
        </p:nvSpPr>
        <p:spPr/>
        <p:txBody>
          <a:bodyPr/>
          <a:lstStyle/>
          <a:p>
            <a:fld id="{959E779C-9ADE-44A1-8072-EF7F172A3590}" type="slidenum">
              <a:rPr lang="en-US" smtClean="0"/>
              <a:t>79</a:t>
            </a:fld>
            <a:endParaRPr lang="en-US" dirty="0"/>
          </a:p>
        </p:txBody>
      </p:sp>
    </p:spTree>
    <p:extLst>
      <p:ext uri="{BB962C8B-B14F-4D97-AF65-F5344CB8AC3E}">
        <p14:creationId xmlns:p14="http://schemas.microsoft.com/office/powerpoint/2010/main" val="2220289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1200"/>
              </a:spcAft>
              <a:buClrTx/>
              <a:buSzTx/>
              <a:buFontTx/>
              <a:buNone/>
              <a:tabLst/>
              <a:defRPr/>
            </a:pPr>
            <a:r>
              <a:rPr lang="en-US" i="0" dirty="0">
                <a:latin typeface="Arial" panose="020B0604020202020204" pitchFamily="34" charset="0"/>
                <a:cs typeface="Arial" panose="020B0604020202020204" pitchFamily="34" charset="0"/>
              </a:rPr>
              <a:t>Jenn:</a:t>
            </a:r>
          </a:p>
          <a:p>
            <a:pPr marL="0" marR="0" lvl="0" indent="0" algn="l" defTabSz="914400" rtl="0" eaLnBrk="1" fontAlgn="auto" latinLnBrk="0" hangingPunct="1">
              <a:lnSpc>
                <a:spcPct val="100000"/>
              </a:lnSpc>
              <a:spcBef>
                <a:spcPts val="0"/>
              </a:spcBef>
              <a:spcAft>
                <a:spcPts val="1200"/>
              </a:spcAft>
              <a:buClrTx/>
              <a:buSzTx/>
              <a:buFontTx/>
              <a:buNone/>
              <a:tabLst/>
              <a:defRPr/>
            </a:pPr>
            <a:endParaRPr lang="en-US" i="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1200"/>
              </a:spcAft>
              <a:buClrTx/>
              <a:buSzTx/>
              <a:buFontTx/>
              <a:buNone/>
              <a:tabLst/>
              <a:defRPr/>
            </a:pPr>
            <a:r>
              <a:rPr lang="en-US" i="1" dirty="0">
                <a:latin typeface="Arial" panose="020B0604020202020204" pitchFamily="34" charset="0"/>
                <a:cs typeface="Arial" panose="020B0604020202020204" pitchFamily="34" charset="0"/>
              </a:rPr>
              <a:t>Read slide.</a:t>
            </a:r>
          </a:p>
          <a:p>
            <a:endParaRPr lang="en-US" dirty="0"/>
          </a:p>
        </p:txBody>
      </p:sp>
      <p:sp>
        <p:nvSpPr>
          <p:cNvPr id="4" name="Slide Number Placeholder 3"/>
          <p:cNvSpPr>
            <a:spLocks noGrp="1"/>
          </p:cNvSpPr>
          <p:nvPr>
            <p:ph type="sldNum" sz="quarter" idx="5"/>
          </p:nvPr>
        </p:nvSpPr>
        <p:spPr/>
        <p:txBody>
          <a:bodyPr/>
          <a:lstStyle/>
          <a:p>
            <a:fld id="{959E779C-9ADE-44A1-8072-EF7F172A3590}" type="slidenum">
              <a:rPr lang="en-US" smtClean="0"/>
              <a:t>8</a:t>
            </a:fld>
            <a:endParaRPr lang="en-US" dirty="0"/>
          </a:p>
        </p:txBody>
      </p:sp>
    </p:spTree>
    <p:extLst>
      <p:ext uri="{BB962C8B-B14F-4D97-AF65-F5344CB8AC3E}">
        <p14:creationId xmlns:p14="http://schemas.microsoft.com/office/powerpoint/2010/main" val="3195277438"/>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Julia</a:t>
            </a:r>
            <a:r>
              <a:rPr lang="en-US" sz="1200" dirty="0">
                <a:latin typeface="Arial" panose="020B0604020202020204" pitchFamily="34" charset="0"/>
                <a:cs typeface="Arial" panose="020B0604020202020204" pitchFamily="34" charset="0"/>
              </a:rPr>
              <a:t>:</a:t>
            </a:r>
          </a:p>
          <a:p>
            <a:endParaRPr lang="en-US" sz="1200"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You will notice the following terms throughout the scoring rubric. Here is a description of what is meant. These definitions of terms are also listed in the RFA.</a:t>
            </a:r>
          </a:p>
          <a:p>
            <a:pPr>
              <a:spcAft>
                <a:spcPts val="1200"/>
              </a:spcAft>
            </a:pPr>
            <a:r>
              <a:rPr lang="en-US" i="1" dirty="0">
                <a:latin typeface="Arial" panose="020B0604020202020204" pitchFamily="34" charset="0"/>
                <a:cs typeface="Arial" panose="020B0604020202020204" pitchFamily="34" charset="0"/>
              </a:rPr>
              <a:t>Read slide.</a:t>
            </a:r>
          </a:p>
          <a:p>
            <a:pPr>
              <a:spcAft>
                <a:spcPts val="1200"/>
              </a:spcAft>
            </a:pPr>
            <a:endParaRPr lang="en-US" i="1" dirty="0">
              <a:latin typeface="Arial" panose="020B0604020202020204" pitchFamily="34" charset="0"/>
              <a:cs typeface="Arial" panose="020B0604020202020204" pitchFamily="34" charset="0"/>
            </a:endParaRPr>
          </a:p>
          <a:p>
            <a:pPr>
              <a:spcAft>
                <a:spcPts val="1200"/>
              </a:spcAft>
            </a:pPr>
            <a:r>
              <a:rPr lang="en-US" i="0" dirty="0">
                <a:latin typeface="Arial" panose="020B0604020202020204" pitchFamily="34" charset="0"/>
                <a:cs typeface="Arial" panose="020B0604020202020204" pitchFamily="34" charset="0"/>
              </a:rPr>
              <a:t>Jenn will now go over each of the questions within the RFA.</a:t>
            </a:r>
          </a:p>
        </p:txBody>
      </p:sp>
      <p:sp>
        <p:nvSpPr>
          <p:cNvPr id="4" name="Slide Number Placeholder 3"/>
          <p:cNvSpPr>
            <a:spLocks noGrp="1"/>
          </p:cNvSpPr>
          <p:nvPr>
            <p:ph type="sldNum" sz="quarter" idx="5"/>
          </p:nvPr>
        </p:nvSpPr>
        <p:spPr/>
        <p:txBody>
          <a:bodyPr/>
          <a:lstStyle/>
          <a:p>
            <a:fld id="{959E779C-9ADE-44A1-8072-EF7F172A3590}" type="slidenum">
              <a:rPr lang="en-US" smtClean="0"/>
              <a:t>80</a:t>
            </a:fld>
            <a:endParaRPr lang="en-US" dirty="0"/>
          </a:p>
        </p:txBody>
      </p:sp>
    </p:spTree>
    <p:extLst>
      <p:ext uri="{BB962C8B-B14F-4D97-AF65-F5344CB8AC3E}">
        <p14:creationId xmlns:p14="http://schemas.microsoft.com/office/powerpoint/2010/main" val="741426531"/>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sz="1200" dirty="0">
                <a:latin typeface="Arial" panose="020B0604020202020204" pitchFamily="34" charset="0"/>
                <a:cs typeface="Arial" panose="020B0604020202020204" pitchFamily="34" charset="0"/>
              </a:rPr>
              <a:t>Jenn:</a:t>
            </a:r>
          </a:p>
          <a:p>
            <a:endParaRPr lang="en-US" sz="1200" dirty="0">
              <a:latin typeface="Arial" panose="020B0604020202020204" pitchFamily="34" charset="0"/>
              <a:cs typeface="Arial" panose="020B0604020202020204" pitchFamily="34" charset="0"/>
            </a:endParaRPr>
          </a:p>
          <a:p>
            <a:pPr marL="0" indent="0">
              <a:lnSpc>
                <a:spcPct val="100000"/>
              </a:lnSpc>
              <a:spcBef>
                <a:spcPts val="0"/>
              </a:spcBef>
              <a:spcAft>
                <a:spcPts val="1200"/>
              </a:spcAft>
              <a:buNone/>
            </a:pPr>
            <a:r>
              <a:rPr lang="en-US" dirty="0">
                <a:latin typeface="Arial" panose="020B0604020202020204" pitchFamily="34" charset="0"/>
                <a:cs typeface="Arial" panose="020B0604020202020204" pitchFamily="34" charset="0"/>
              </a:rPr>
              <a:t>Part 1a—Project Plan: Theory of Action has one item and is worth a total of 8 points</a:t>
            </a:r>
            <a:endParaRPr lang="en-US" i="1" dirty="0">
              <a:latin typeface="Arial" panose="020B0604020202020204" pitchFamily="34" charset="0"/>
              <a:cs typeface="Arial" panose="020B0604020202020204" pitchFamily="34" charset="0"/>
            </a:endParaRPr>
          </a:p>
          <a:p>
            <a:pPr marL="0" indent="0">
              <a:lnSpc>
                <a:spcPct val="100000"/>
              </a:lnSpc>
              <a:spcBef>
                <a:spcPts val="0"/>
              </a:spcBef>
              <a:spcAft>
                <a:spcPts val="1200"/>
              </a:spcAft>
              <a:buNone/>
            </a:pPr>
            <a:r>
              <a:rPr lang="en-US" i="1" dirty="0">
                <a:latin typeface="Arial" panose="020B0604020202020204" pitchFamily="34" charset="0"/>
                <a:cs typeface="Arial" panose="020B0604020202020204" pitchFamily="34" charset="0"/>
              </a:rPr>
              <a:t>Read slide.</a:t>
            </a:r>
          </a:p>
        </p:txBody>
      </p:sp>
      <p:sp>
        <p:nvSpPr>
          <p:cNvPr id="4" name="Slide Number Placeholder 3"/>
          <p:cNvSpPr>
            <a:spLocks noGrp="1"/>
          </p:cNvSpPr>
          <p:nvPr>
            <p:ph type="sldNum" sz="quarter" idx="5"/>
          </p:nvPr>
        </p:nvSpPr>
        <p:spPr/>
        <p:txBody>
          <a:bodyPr/>
          <a:lstStyle/>
          <a:p>
            <a:fld id="{959E779C-9ADE-44A1-8072-EF7F172A3590}" type="slidenum">
              <a:rPr lang="en-US" smtClean="0"/>
              <a:t>81</a:t>
            </a:fld>
            <a:endParaRPr lang="en-US" dirty="0"/>
          </a:p>
        </p:txBody>
      </p:sp>
    </p:spTree>
    <p:extLst>
      <p:ext uri="{BB962C8B-B14F-4D97-AF65-F5344CB8AC3E}">
        <p14:creationId xmlns:p14="http://schemas.microsoft.com/office/powerpoint/2010/main" val="207535704"/>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Jenn:</a:t>
            </a:r>
          </a:p>
          <a:p>
            <a:pPr>
              <a:spcAft>
                <a:spcPts val="1200"/>
              </a:spcAft>
            </a:pPr>
            <a:endParaRPr lang="en-US"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1200"/>
              </a:spcAft>
              <a:buClrTx/>
              <a:buSzTx/>
              <a:buFontTx/>
              <a:buNone/>
              <a:tabLst/>
              <a:defRPr/>
            </a:pPr>
            <a:r>
              <a:rPr lang="en-US" dirty="0">
                <a:latin typeface="Arial" panose="020B0604020202020204" pitchFamily="34" charset="0"/>
                <a:cs typeface="Arial" panose="020B0604020202020204" pitchFamily="34" charset="0"/>
              </a:rPr>
              <a:t>Part 1b—Project Plan: Evidence-Based Practices and Qualifications has 14 items and is worth a total of 112 points</a:t>
            </a:r>
          </a:p>
          <a:p>
            <a:pPr>
              <a:spcAft>
                <a:spcPts val="1200"/>
              </a:spcAft>
            </a:pPr>
            <a:r>
              <a:rPr lang="en-US" i="1" dirty="0">
                <a:latin typeface="Arial" panose="020B0604020202020204" pitchFamily="34" charset="0"/>
                <a:cs typeface="Arial" panose="020B0604020202020204" pitchFamily="34" charset="0"/>
              </a:rPr>
              <a:t>Read slide.</a:t>
            </a:r>
          </a:p>
          <a:p>
            <a:pPr>
              <a:spcAft>
                <a:spcPts val="1200"/>
              </a:spcAft>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59E779C-9ADE-44A1-8072-EF7F172A3590}" type="slidenum">
              <a:rPr lang="en-US" smtClean="0"/>
              <a:t>82</a:t>
            </a:fld>
            <a:endParaRPr lang="en-US" dirty="0"/>
          </a:p>
        </p:txBody>
      </p:sp>
    </p:spTree>
    <p:extLst>
      <p:ext uri="{BB962C8B-B14F-4D97-AF65-F5344CB8AC3E}">
        <p14:creationId xmlns:p14="http://schemas.microsoft.com/office/powerpoint/2010/main" val="3592672553"/>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i="0" dirty="0">
                <a:latin typeface="Arial" panose="020B0604020202020204" pitchFamily="34" charset="0"/>
                <a:cs typeface="Arial" panose="020B0604020202020204" pitchFamily="34" charset="0"/>
              </a:rPr>
              <a:t>Jenn:</a:t>
            </a:r>
          </a:p>
          <a:p>
            <a:pPr>
              <a:spcAft>
                <a:spcPts val="1200"/>
              </a:spcAft>
            </a:pPr>
            <a:endParaRPr lang="en-US" i="1" dirty="0">
              <a:latin typeface="Arial" panose="020B0604020202020204" pitchFamily="34" charset="0"/>
              <a:cs typeface="Arial" panose="020B0604020202020204" pitchFamily="34" charset="0"/>
            </a:endParaRPr>
          </a:p>
          <a:p>
            <a:pPr>
              <a:spcAft>
                <a:spcPts val="1200"/>
              </a:spcAft>
            </a:pPr>
            <a:r>
              <a:rPr lang="en-US" i="1" dirty="0">
                <a:latin typeface="Arial" panose="020B0604020202020204" pitchFamily="34" charset="0"/>
                <a:cs typeface="Arial" panose="020B0604020202020204" pitchFamily="34" charset="0"/>
              </a:rPr>
              <a:t>Read slide.</a:t>
            </a:r>
          </a:p>
        </p:txBody>
      </p:sp>
      <p:sp>
        <p:nvSpPr>
          <p:cNvPr id="4" name="Slide Number Placeholder 3"/>
          <p:cNvSpPr>
            <a:spLocks noGrp="1"/>
          </p:cNvSpPr>
          <p:nvPr>
            <p:ph type="sldNum" sz="quarter" idx="5"/>
          </p:nvPr>
        </p:nvSpPr>
        <p:spPr/>
        <p:txBody>
          <a:bodyPr/>
          <a:lstStyle/>
          <a:p>
            <a:fld id="{959E779C-9ADE-44A1-8072-EF7F172A3590}" type="slidenum">
              <a:rPr lang="en-US" smtClean="0"/>
              <a:t>83</a:t>
            </a:fld>
            <a:endParaRPr lang="en-US" dirty="0"/>
          </a:p>
        </p:txBody>
      </p:sp>
    </p:spTree>
    <p:extLst>
      <p:ext uri="{BB962C8B-B14F-4D97-AF65-F5344CB8AC3E}">
        <p14:creationId xmlns:p14="http://schemas.microsoft.com/office/powerpoint/2010/main" val="1497962748"/>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i="0" dirty="0">
                <a:latin typeface="Arial" panose="020B0604020202020204" pitchFamily="34" charset="0"/>
                <a:cs typeface="Arial" panose="020B0604020202020204" pitchFamily="34" charset="0"/>
              </a:rPr>
              <a:t>Jenn:</a:t>
            </a:r>
          </a:p>
          <a:p>
            <a:pPr>
              <a:spcAft>
                <a:spcPts val="1200"/>
              </a:spcAft>
            </a:pPr>
            <a:endParaRPr lang="en-US" i="1" dirty="0">
              <a:latin typeface="Arial" panose="020B0604020202020204" pitchFamily="34" charset="0"/>
              <a:cs typeface="Arial" panose="020B0604020202020204" pitchFamily="34" charset="0"/>
            </a:endParaRPr>
          </a:p>
          <a:p>
            <a:pPr>
              <a:spcAft>
                <a:spcPts val="1200"/>
              </a:spcAft>
            </a:pPr>
            <a:r>
              <a:rPr lang="en-US" i="1" dirty="0">
                <a:latin typeface="Arial" panose="020B0604020202020204" pitchFamily="34" charset="0"/>
                <a:cs typeface="Arial" panose="020B0604020202020204" pitchFamily="34" charset="0"/>
              </a:rPr>
              <a:t>Read slide.</a:t>
            </a:r>
          </a:p>
        </p:txBody>
      </p:sp>
      <p:sp>
        <p:nvSpPr>
          <p:cNvPr id="4" name="Slide Number Placeholder 3"/>
          <p:cNvSpPr>
            <a:spLocks noGrp="1"/>
          </p:cNvSpPr>
          <p:nvPr>
            <p:ph type="sldNum" sz="quarter" idx="5"/>
          </p:nvPr>
        </p:nvSpPr>
        <p:spPr/>
        <p:txBody>
          <a:bodyPr/>
          <a:lstStyle/>
          <a:p>
            <a:fld id="{959E779C-9ADE-44A1-8072-EF7F172A3590}" type="slidenum">
              <a:rPr lang="en-US" smtClean="0"/>
              <a:t>84</a:t>
            </a:fld>
            <a:endParaRPr lang="en-US" dirty="0"/>
          </a:p>
        </p:txBody>
      </p:sp>
    </p:spTree>
    <p:extLst>
      <p:ext uri="{BB962C8B-B14F-4D97-AF65-F5344CB8AC3E}">
        <p14:creationId xmlns:p14="http://schemas.microsoft.com/office/powerpoint/2010/main" val="4018343700"/>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i="0" dirty="0">
                <a:latin typeface="Arial" panose="020B0604020202020204" pitchFamily="34" charset="0"/>
                <a:cs typeface="Arial" panose="020B0604020202020204" pitchFamily="34" charset="0"/>
              </a:rPr>
              <a:t>Jenn:</a:t>
            </a:r>
          </a:p>
          <a:p>
            <a:pPr>
              <a:spcAft>
                <a:spcPts val="1200"/>
              </a:spcAft>
            </a:pPr>
            <a:endParaRPr lang="en-US" i="1" dirty="0">
              <a:latin typeface="Arial" panose="020B0604020202020204" pitchFamily="34" charset="0"/>
              <a:cs typeface="Arial" panose="020B0604020202020204" pitchFamily="34" charset="0"/>
            </a:endParaRPr>
          </a:p>
          <a:p>
            <a:pPr>
              <a:spcAft>
                <a:spcPts val="1200"/>
              </a:spcAft>
            </a:pPr>
            <a:r>
              <a:rPr lang="en-US" i="1" dirty="0">
                <a:latin typeface="Arial" panose="020B0604020202020204" pitchFamily="34" charset="0"/>
                <a:cs typeface="Arial" panose="020B0604020202020204" pitchFamily="34" charset="0"/>
              </a:rPr>
              <a:t>Read slide.</a:t>
            </a:r>
          </a:p>
        </p:txBody>
      </p:sp>
      <p:sp>
        <p:nvSpPr>
          <p:cNvPr id="4" name="Slide Number Placeholder 3"/>
          <p:cNvSpPr>
            <a:spLocks noGrp="1"/>
          </p:cNvSpPr>
          <p:nvPr>
            <p:ph type="sldNum" sz="quarter" idx="5"/>
          </p:nvPr>
        </p:nvSpPr>
        <p:spPr/>
        <p:txBody>
          <a:bodyPr/>
          <a:lstStyle/>
          <a:p>
            <a:fld id="{959E779C-9ADE-44A1-8072-EF7F172A3590}" type="slidenum">
              <a:rPr lang="en-US" smtClean="0"/>
              <a:t>85</a:t>
            </a:fld>
            <a:endParaRPr lang="en-US" dirty="0"/>
          </a:p>
        </p:txBody>
      </p:sp>
    </p:spTree>
    <p:extLst>
      <p:ext uri="{BB962C8B-B14F-4D97-AF65-F5344CB8AC3E}">
        <p14:creationId xmlns:p14="http://schemas.microsoft.com/office/powerpoint/2010/main" val="549982717"/>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i="0" dirty="0">
                <a:latin typeface="Arial" panose="020B0604020202020204" pitchFamily="34" charset="0"/>
                <a:cs typeface="Arial" panose="020B0604020202020204" pitchFamily="34" charset="0"/>
              </a:rPr>
              <a:t>Jenn:</a:t>
            </a:r>
          </a:p>
          <a:p>
            <a:pPr>
              <a:spcAft>
                <a:spcPts val="1200"/>
              </a:spcAft>
            </a:pPr>
            <a:endParaRPr lang="en-US" i="1" dirty="0">
              <a:latin typeface="Arial" panose="020B0604020202020204" pitchFamily="34" charset="0"/>
              <a:cs typeface="Arial" panose="020B0604020202020204" pitchFamily="34" charset="0"/>
            </a:endParaRPr>
          </a:p>
          <a:p>
            <a:pPr>
              <a:spcAft>
                <a:spcPts val="1200"/>
              </a:spcAft>
            </a:pPr>
            <a:r>
              <a:rPr lang="en-US" i="1" dirty="0">
                <a:latin typeface="Arial" panose="020B0604020202020204" pitchFamily="34" charset="0"/>
                <a:cs typeface="Arial" panose="020B0604020202020204" pitchFamily="34" charset="0"/>
              </a:rPr>
              <a:t>Read slide.</a:t>
            </a:r>
          </a:p>
        </p:txBody>
      </p:sp>
      <p:sp>
        <p:nvSpPr>
          <p:cNvPr id="4" name="Slide Number Placeholder 3"/>
          <p:cNvSpPr>
            <a:spLocks noGrp="1"/>
          </p:cNvSpPr>
          <p:nvPr>
            <p:ph type="sldNum" sz="quarter" idx="5"/>
          </p:nvPr>
        </p:nvSpPr>
        <p:spPr/>
        <p:txBody>
          <a:bodyPr/>
          <a:lstStyle/>
          <a:p>
            <a:fld id="{959E779C-9ADE-44A1-8072-EF7F172A3590}" type="slidenum">
              <a:rPr lang="en-US" smtClean="0"/>
              <a:t>86</a:t>
            </a:fld>
            <a:endParaRPr lang="en-US" dirty="0"/>
          </a:p>
        </p:txBody>
      </p:sp>
    </p:spTree>
    <p:extLst>
      <p:ext uri="{BB962C8B-B14F-4D97-AF65-F5344CB8AC3E}">
        <p14:creationId xmlns:p14="http://schemas.microsoft.com/office/powerpoint/2010/main" val="3743440263"/>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i="0" dirty="0">
                <a:latin typeface="Arial" panose="020B0604020202020204" pitchFamily="34" charset="0"/>
                <a:cs typeface="Arial" panose="020B0604020202020204" pitchFamily="34" charset="0"/>
              </a:rPr>
              <a:t>Jenn:</a:t>
            </a:r>
          </a:p>
          <a:p>
            <a:pPr>
              <a:spcAft>
                <a:spcPts val="1200"/>
              </a:spcAft>
            </a:pPr>
            <a:endParaRPr lang="en-US" i="1" dirty="0">
              <a:latin typeface="Arial" panose="020B0604020202020204" pitchFamily="34" charset="0"/>
              <a:cs typeface="Arial" panose="020B0604020202020204" pitchFamily="34" charset="0"/>
            </a:endParaRPr>
          </a:p>
          <a:p>
            <a:pPr>
              <a:spcAft>
                <a:spcPts val="1200"/>
              </a:spcAft>
            </a:pPr>
            <a:r>
              <a:rPr lang="en-US" i="1" dirty="0">
                <a:latin typeface="Arial" panose="020B0604020202020204" pitchFamily="34" charset="0"/>
                <a:cs typeface="Arial" panose="020B0604020202020204" pitchFamily="34" charset="0"/>
              </a:rPr>
              <a:t>Read slide.</a:t>
            </a:r>
          </a:p>
        </p:txBody>
      </p:sp>
      <p:sp>
        <p:nvSpPr>
          <p:cNvPr id="4" name="Slide Number Placeholder 3"/>
          <p:cNvSpPr>
            <a:spLocks noGrp="1"/>
          </p:cNvSpPr>
          <p:nvPr>
            <p:ph type="sldNum" sz="quarter" idx="5"/>
          </p:nvPr>
        </p:nvSpPr>
        <p:spPr/>
        <p:txBody>
          <a:bodyPr/>
          <a:lstStyle/>
          <a:p>
            <a:fld id="{959E779C-9ADE-44A1-8072-EF7F172A3590}" type="slidenum">
              <a:rPr lang="en-US" smtClean="0"/>
              <a:t>87</a:t>
            </a:fld>
            <a:endParaRPr lang="en-US" dirty="0"/>
          </a:p>
        </p:txBody>
      </p:sp>
    </p:spTree>
    <p:extLst>
      <p:ext uri="{BB962C8B-B14F-4D97-AF65-F5344CB8AC3E}">
        <p14:creationId xmlns:p14="http://schemas.microsoft.com/office/powerpoint/2010/main" val="1555497112"/>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i="0" dirty="0">
                <a:latin typeface="Arial" panose="020B0604020202020204" pitchFamily="34" charset="0"/>
                <a:cs typeface="Arial" panose="020B0604020202020204" pitchFamily="34" charset="0"/>
              </a:rPr>
              <a:t>Jenn:</a:t>
            </a:r>
          </a:p>
          <a:p>
            <a:pPr>
              <a:spcAft>
                <a:spcPts val="1200"/>
              </a:spcAft>
            </a:pPr>
            <a:endParaRPr lang="en-US" i="1" dirty="0">
              <a:latin typeface="Arial" panose="020B0604020202020204" pitchFamily="34" charset="0"/>
              <a:cs typeface="Arial" panose="020B0604020202020204" pitchFamily="34" charset="0"/>
            </a:endParaRPr>
          </a:p>
          <a:p>
            <a:pPr>
              <a:spcAft>
                <a:spcPts val="1200"/>
              </a:spcAft>
            </a:pPr>
            <a:r>
              <a:rPr lang="en-US" i="1" dirty="0">
                <a:latin typeface="Arial" panose="020B0604020202020204" pitchFamily="34" charset="0"/>
                <a:cs typeface="Arial" panose="020B0604020202020204" pitchFamily="34" charset="0"/>
              </a:rPr>
              <a:t>Read slide.</a:t>
            </a:r>
          </a:p>
        </p:txBody>
      </p:sp>
      <p:sp>
        <p:nvSpPr>
          <p:cNvPr id="4" name="Slide Number Placeholder 3"/>
          <p:cNvSpPr>
            <a:spLocks noGrp="1"/>
          </p:cNvSpPr>
          <p:nvPr>
            <p:ph type="sldNum" sz="quarter" idx="5"/>
          </p:nvPr>
        </p:nvSpPr>
        <p:spPr/>
        <p:txBody>
          <a:bodyPr/>
          <a:lstStyle/>
          <a:p>
            <a:fld id="{959E779C-9ADE-44A1-8072-EF7F172A3590}" type="slidenum">
              <a:rPr lang="en-US" smtClean="0"/>
              <a:t>88</a:t>
            </a:fld>
            <a:endParaRPr lang="en-US" dirty="0"/>
          </a:p>
        </p:txBody>
      </p:sp>
    </p:spTree>
    <p:extLst>
      <p:ext uri="{BB962C8B-B14F-4D97-AF65-F5344CB8AC3E}">
        <p14:creationId xmlns:p14="http://schemas.microsoft.com/office/powerpoint/2010/main" val="2915960200"/>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i="0" dirty="0">
                <a:latin typeface="Arial" panose="020B0604020202020204" pitchFamily="34" charset="0"/>
                <a:cs typeface="Arial" panose="020B0604020202020204" pitchFamily="34" charset="0"/>
              </a:rPr>
              <a:t>Jenn:</a:t>
            </a:r>
          </a:p>
          <a:p>
            <a:pPr>
              <a:spcAft>
                <a:spcPts val="1200"/>
              </a:spcAft>
            </a:pPr>
            <a:endParaRPr lang="en-US" i="1" dirty="0">
              <a:latin typeface="Arial" panose="020B0604020202020204" pitchFamily="34" charset="0"/>
              <a:cs typeface="Arial" panose="020B0604020202020204" pitchFamily="34" charset="0"/>
            </a:endParaRPr>
          </a:p>
          <a:p>
            <a:pPr>
              <a:spcAft>
                <a:spcPts val="1200"/>
              </a:spcAft>
            </a:pPr>
            <a:r>
              <a:rPr lang="en-US" i="1" dirty="0">
                <a:latin typeface="Arial" panose="020B0604020202020204" pitchFamily="34" charset="0"/>
                <a:cs typeface="Arial" panose="020B0604020202020204" pitchFamily="34" charset="0"/>
              </a:rPr>
              <a:t>Read slide.</a:t>
            </a:r>
          </a:p>
        </p:txBody>
      </p:sp>
      <p:sp>
        <p:nvSpPr>
          <p:cNvPr id="4" name="Slide Number Placeholder 3"/>
          <p:cNvSpPr>
            <a:spLocks noGrp="1"/>
          </p:cNvSpPr>
          <p:nvPr>
            <p:ph type="sldNum" sz="quarter" idx="5"/>
          </p:nvPr>
        </p:nvSpPr>
        <p:spPr/>
        <p:txBody>
          <a:bodyPr/>
          <a:lstStyle/>
          <a:p>
            <a:fld id="{959E779C-9ADE-44A1-8072-EF7F172A3590}" type="slidenum">
              <a:rPr lang="en-US" smtClean="0"/>
              <a:t>89</a:t>
            </a:fld>
            <a:endParaRPr lang="en-US" dirty="0"/>
          </a:p>
        </p:txBody>
      </p:sp>
    </p:spTree>
    <p:extLst>
      <p:ext uri="{BB962C8B-B14F-4D97-AF65-F5344CB8AC3E}">
        <p14:creationId xmlns:p14="http://schemas.microsoft.com/office/powerpoint/2010/main" val="13002491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i="0" dirty="0">
                <a:latin typeface="Arial" panose="020B0604020202020204" pitchFamily="34" charset="0"/>
                <a:cs typeface="Arial" panose="020B0604020202020204" pitchFamily="34" charset="0"/>
              </a:rPr>
              <a:t>Jenn:</a:t>
            </a:r>
          </a:p>
          <a:p>
            <a:pPr>
              <a:spcAft>
                <a:spcPts val="1200"/>
              </a:spcAft>
            </a:pPr>
            <a:endParaRPr lang="en-US" i="1" dirty="0">
              <a:latin typeface="Arial" panose="020B0604020202020204" pitchFamily="34" charset="0"/>
              <a:cs typeface="Arial" panose="020B0604020202020204" pitchFamily="34" charset="0"/>
            </a:endParaRPr>
          </a:p>
          <a:p>
            <a:pPr>
              <a:spcAft>
                <a:spcPts val="1200"/>
              </a:spcAft>
            </a:pPr>
            <a:r>
              <a:rPr lang="en-US" i="1" dirty="0">
                <a:latin typeface="Arial" panose="020B0604020202020204" pitchFamily="34" charset="0"/>
                <a:cs typeface="Arial" panose="020B0604020202020204" pitchFamily="34" charset="0"/>
              </a:rPr>
              <a:t>Read slide.</a:t>
            </a:r>
          </a:p>
          <a:p>
            <a:pPr>
              <a:spcAft>
                <a:spcPts val="1200"/>
              </a:spcAft>
            </a:pPr>
            <a:endParaRPr lang="en-US" i="1" dirty="0">
              <a:latin typeface="Arial" panose="020B0604020202020204" pitchFamily="34" charset="0"/>
              <a:cs typeface="Arial" panose="020B0604020202020204" pitchFamily="34" charset="0"/>
            </a:endParaRPr>
          </a:p>
          <a:p>
            <a:pPr>
              <a:spcAft>
                <a:spcPts val="1200"/>
              </a:spcAft>
            </a:pPr>
            <a:r>
              <a:rPr lang="en-US" i="0" dirty="0">
                <a:latin typeface="Arial" panose="020B0604020202020204" pitchFamily="34" charset="0"/>
                <a:cs typeface="Arial" panose="020B0604020202020204" pitchFamily="34" charset="0"/>
              </a:rPr>
              <a:t>If you would like more information, links to all resources referenced in this presentation are available in the RFA.</a:t>
            </a:r>
          </a:p>
          <a:p>
            <a:pPr>
              <a:spcAft>
                <a:spcPts val="1200"/>
              </a:spcAft>
            </a:pPr>
            <a:endParaRPr lang="en-US" i="0" dirty="0">
              <a:latin typeface="Arial" panose="020B0604020202020204" pitchFamily="34" charset="0"/>
              <a:cs typeface="Arial" panose="020B0604020202020204" pitchFamily="34" charset="0"/>
            </a:endParaRPr>
          </a:p>
          <a:p>
            <a:pPr>
              <a:spcAft>
                <a:spcPts val="1200"/>
              </a:spcAft>
            </a:pPr>
            <a:r>
              <a:rPr lang="en-US" i="1" dirty="0">
                <a:latin typeface="Arial" panose="020B0604020202020204" pitchFamily="34" charset="0"/>
                <a:cs typeface="Arial" panose="020B0604020202020204" pitchFamily="34" charset="0"/>
              </a:rPr>
              <a:t>https://www.ctc.ca.gov/educator-prep/grant-funded-programs/reading-and-lit-supp-auth-incentive#:~:text=General%20Information,Supplementary%20Authorization%20Incentive%20Grant%20Program.</a:t>
            </a:r>
          </a:p>
        </p:txBody>
      </p:sp>
      <p:sp>
        <p:nvSpPr>
          <p:cNvPr id="4" name="Slide Number Placeholder 3"/>
          <p:cNvSpPr>
            <a:spLocks noGrp="1"/>
          </p:cNvSpPr>
          <p:nvPr>
            <p:ph type="sldNum" sz="quarter" idx="10"/>
          </p:nvPr>
        </p:nvSpPr>
        <p:spPr/>
        <p:txBody>
          <a:bodyPr/>
          <a:lstStyle/>
          <a:p>
            <a:fld id="{959E779C-9ADE-44A1-8072-EF7F172A3590}" type="slidenum">
              <a:rPr lang="en-US" smtClean="0"/>
              <a:t>9</a:t>
            </a:fld>
            <a:endParaRPr lang="en-US" dirty="0"/>
          </a:p>
        </p:txBody>
      </p:sp>
    </p:spTree>
    <p:extLst>
      <p:ext uri="{BB962C8B-B14F-4D97-AF65-F5344CB8AC3E}">
        <p14:creationId xmlns:p14="http://schemas.microsoft.com/office/powerpoint/2010/main" val="241465473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i="0" dirty="0">
                <a:latin typeface="Arial" panose="020B0604020202020204" pitchFamily="34" charset="0"/>
                <a:cs typeface="Arial" panose="020B0604020202020204" pitchFamily="34" charset="0"/>
              </a:rPr>
              <a:t>Jenn:</a:t>
            </a:r>
          </a:p>
          <a:p>
            <a:pPr>
              <a:spcAft>
                <a:spcPts val="1200"/>
              </a:spcAft>
            </a:pPr>
            <a:endParaRPr lang="en-US" i="1" dirty="0">
              <a:latin typeface="Arial" panose="020B0604020202020204" pitchFamily="34" charset="0"/>
              <a:cs typeface="Arial" panose="020B0604020202020204" pitchFamily="34" charset="0"/>
            </a:endParaRPr>
          </a:p>
          <a:p>
            <a:pPr>
              <a:spcAft>
                <a:spcPts val="1200"/>
              </a:spcAft>
            </a:pPr>
            <a:r>
              <a:rPr lang="en-US" i="1" dirty="0">
                <a:latin typeface="Arial" panose="020B0604020202020204" pitchFamily="34" charset="0"/>
                <a:cs typeface="Arial" panose="020B0604020202020204" pitchFamily="34" charset="0"/>
              </a:rPr>
              <a:t>Read slide.</a:t>
            </a:r>
          </a:p>
        </p:txBody>
      </p:sp>
      <p:sp>
        <p:nvSpPr>
          <p:cNvPr id="4" name="Slide Number Placeholder 3"/>
          <p:cNvSpPr>
            <a:spLocks noGrp="1"/>
          </p:cNvSpPr>
          <p:nvPr>
            <p:ph type="sldNum" sz="quarter" idx="5"/>
          </p:nvPr>
        </p:nvSpPr>
        <p:spPr/>
        <p:txBody>
          <a:bodyPr/>
          <a:lstStyle/>
          <a:p>
            <a:fld id="{959E779C-9ADE-44A1-8072-EF7F172A3590}" type="slidenum">
              <a:rPr lang="en-US" smtClean="0"/>
              <a:t>90</a:t>
            </a:fld>
            <a:endParaRPr lang="en-US" dirty="0"/>
          </a:p>
        </p:txBody>
      </p:sp>
    </p:spTree>
    <p:extLst>
      <p:ext uri="{BB962C8B-B14F-4D97-AF65-F5344CB8AC3E}">
        <p14:creationId xmlns:p14="http://schemas.microsoft.com/office/powerpoint/2010/main" val="1642972928"/>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i="0" dirty="0">
                <a:latin typeface="Arial" panose="020B0604020202020204" pitchFamily="34" charset="0"/>
                <a:cs typeface="Arial" panose="020B0604020202020204" pitchFamily="34" charset="0"/>
              </a:rPr>
              <a:t>Jenn:</a:t>
            </a:r>
          </a:p>
          <a:p>
            <a:pPr>
              <a:spcAft>
                <a:spcPts val="1200"/>
              </a:spcAft>
            </a:pPr>
            <a:endParaRPr lang="en-US" i="1" dirty="0">
              <a:latin typeface="Arial" panose="020B0604020202020204" pitchFamily="34" charset="0"/>
              <a:cs typeface="Arial" panose="020B0604020202020204" pitchFamily="34" charset="0"/>
            </a:endParaRPr>
          </a:p>
          <a:p>
            <a:pPr>
              <a:spcAft>
                <a:spcPts val="1200"/>
              </a:spcAft>
            </a:pPr>
            <a:r>
              <a:rPr lang="en-US" i="1" dirty="0">
                <a:latin typeface="Arial" panose="020B0604020202020204" pitchFamily="34" charset="0"/>
                <a:cs typeface="Arial" panose="020B0604020202020204" pitchFamily="34" charset="0"/>
              </a:rPr>
              <a:t>Read slide.</a:t>
            </a:r>
          </a:p>
        </p:txBody>
      </p:sp>
      <p:sp>
        <p:nvSpPr>
          <p:cNvPr id="4" name="Slide Number Placeholder 3"/>
          <p:cNvSpPr>
            <a:spLocks noGrp="1"/>
          </p:cNvSpPr>
          <p:nvPr>
            <p:ph type="sldNum" sz="quarter" idx="5"/>
          </p:nvPr>
        </p:nvSpPr>
        <p:spPr/>
        <p:txBody>
          <a:bodyPr/>
          <a:lstStyle/>
          <a:p>
            <a:fld id="{959E779C-9ADE-44A1-8072-EF7F172A3590}" type="slidenum">
              <a:rPr lang="en-US" smtClean="0"/>
              <a:t>91</a:t>
            </a:fld>
            <a:endParaRPr lang="en-US" dirty="0"/>
          </a:p>
        </p:txBody>
      </p:sp>
    </p:spTree>
    <p:extLst>
      <p:ext uri="{BB962C8B-B14F-4D97-AF65-F5344CB8AC3E}">
        <p14:creationId xmlns:p14="http://schemas.microsoft.com/office/powerpoint/2010/main" val="4064054444"/>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i="0" dirty="0">
                <a:latin typeface="Arial" panose="020B0604020202020204" pitchFamily="34" charset="0"/>
                <a:cs typeface="Arial" panose="020B0604020202020204" pitchFamily="34" charset="0"/>
              </a:rPr>
              <a:t>Jenn:</a:t>
            </a:r>
          </a:p>
          <a:p>
            <a:pPr>
              <a:spcAft>
                <a:spcPts val="1200"/>
              </a:spcAft>
            </a:pPr>
            <a:endParaRPr lang="en-US" i="1" dirty="0">
              <a:latin typeface="Arial" panose="020B0604020202020204" pitchFamily="34" charset="0"/>
              <a:cs typeface="Arial" panose="020B0604020202020204" pitchFamily="34" charset="0"/>
            </a:endParaRPr>
          </a:p>
          <a:p>
            <a:pPr>
              <a:spcAft>
                <a:spcPts val="1200"/>
              </a:spcAft>
            </a:pPr>
            <a:r>
              <a:rPr lang="en-US" i="1" dirty="0">
                <a:latin typeface="Arial" panose="020B0604020202020204" pitchFamily="34" charset="0"/>
                <a:cs typeface="Arial" panose="020B0604020202020204" pitchFamily="34" charset="0"/>
              </a:rPr>
              <a:t>Read slide.</a:t>
            </a:r>
          </a:p>
          <a:p>
            <a:pPr>
              <a:spcAft>
                <a:spcPts val="1200"/>
              </a:spcAft>
            </a:pPr>
            <a:r>
              <a:rPr lang="en-US" i="0" dirty="0">
                <a:latin typeface="Arial" panose="020B0604020202020204" pitchFamily="34" charset="0"/>
                <a:cs typeface="Arial" panose="020B0604020202020204" pitchFamily="34" charset="0"/>
              </a:rPr>
              <a:t>This is not a scored aspect of this application; however, it is still a required part of a complete application. </a:t>
            </a:r>
          </a:p>
        </p:txBody>
      </p:sp>
      <p:sp>
        <p:nvSpPr>
          <p:cNvPr id="4" name="Slide Number Placeholder 3"/>
          <p:cNvSpPr>
            <a:spLocks noGrp="1"/>
          </p:cNvSpPr>
          <p:nvPr>
            <p:ph type="sldNum" sz="quarter" idx="5"/>
          </p:nvPr>
        </p:nvSpPr>
        <p:spPr/>
        <p:txBody>
          <a:bodyPr/>
          <a:lstStyle/>
          <a:p>
            <a:fld id="{959E779C-9ADE-44A1-8072-EF7F172A3590}" type="slidenum">
              <a:rPr lang="en-US" smtClean="0"/>
              <a:t>92</a:t>
            </a:fld>
            <a:endParaRPr lang="en-US" dirty="0"/>
          </a:p>
        </p:txBody>
      </p:sp>
    </p:spTree>
    <p:extLst>
      <p:ext uri="{BB962C8B-B14F-4D97-AF65-F5344CB8AC3E}">
        <p14:creationId xmlns:p14="http://schemas.microsoft.com/office/powerpoint/2010/main" val="2428244644"/>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sz="1200" dirty="0">
                <a:latin typeface="Arial" panose="020B0604020202020204" pitchFamily="34" charset="0"/>
                <a:cs typeface="Arial" panose="020B0604020202020204" pitchFamily="34" charset="0"/>
              </a:rPr>
              <a:t>Jenn:</a:t>
            </a:r>
          </a:p>
          <a:p>
            <a:pPr>
              <a:spcAft>
                <a:spcPts val="1200"/>
              </a:spcAft>
            </a:pPr>
            <a:endParaRPr lang="en-US" sz="1200" dirty="0">
              <a:latin typeface="Arial" panose="020B0604020202020204" pitchFamily="34" charset="0"/>
              <a:cs typeface="Arial" panose="020B0604020202020204" pitchFamily="34" charset="0"/>
            </a:endParaRPr>
          </a:p>
          <a:p>
            <a:pPr>
              <a:spcAft>
                <a:spcPts val="1200"/>
              </a:spcAft>
            </a:pPr>
            <a:r>
              <a:rPr lang="en-US" dirty="0">
                <a:latin typeface="Arial" panose="020B0604020202020204" pitchFamily="34" charset="0"/>
                <a:cs typeface="Arial" panose="020B0604020202020204" pitchFamily="34" charset="0"/>
              </a:rPr>
              <a:t>Part 1c—Project Plan: Professional Learning Dissemination has 6 items and is worth a total of 48 points.</a:t>
            </a:r>
          </a:p>
          <a:p>
            <a:pPr marL="0" marR="0" lvl="0" indent="0" algn="l" defTabSz="914400" rtl="0" eaLnBrk="1" fontAlgn="auto" latinLnBrk="0" hangingPunct="1">
              <a:lnSpc>
                <a:spcPct val="100000"/>
              </a:lnSpc>
              <a:spcBef>
                <a:spcPts val="0"/>
              </a:spcBef>
              <a:spcAft>
                <a:spcPts val="1200"/>
              </a:spcAft>
              <a:buClrTx/>
              <a:buSzTx/>
              <a:buFontTx/>
              <a:buNone/>
              <a:tabLst/>
              <a:defRPr/>
            </a:pPr>
            <a:r>
              <a:rPr lang="en-US" i="1" dirty="0">
                <a:latin typeface="Arial" panose="020B0604020202020204" pitchFamily="34" charset="0"/>
                <a:cs typeface="Arial" panose="020B0604020202020204" pitchFamily="34" charset="0"/>
              </a:rPr>
              <a:t>Read slide.</a:t>
            </a:r>
          </a:p>
          <a:p>
            <a:pPr>
              <a:spcAft>
                <a:spcPts val="1200"/>
              </a:spcAft>
            </a:pPr>
            <a:endParaRPr lang="en-US" sz="1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59E779C-9ADE-44A1-8072-EF7F172A3590}" type="slidenum">
              <a:rPr lang="en-US" smtClean="0"/>
              <a:t>93</a:t>
            </a:fld>
            <a:endParaRPr lang="en-US" dirty="0"/>
          </a:p>
        </p:txBody>
      </p:sp>
    </p:spTree>
    <p:extLst>
      <p:ext uri="{BB962C8B-B14F-4D97-AF65-F5344CB8AC3E}">
        <p14:creationId xmlns:p14="http://schemas.microsoft.com/office/powerpoint/2010/main" val="137037533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sz="1200" dirty="0">
                <a:latin typeface="Arial" panose="020B0604020202020204" pitchFamily="34" charset="0"/>
                <a:cs typeface="Arial" panose="020B0604020202020204" pitchFamily="34" charset="0"/>
              </a:rPr>
              <a:t>Jenn:</a:t>
            </a:r>
          </a:p>
          <a:p>
            <a:pPr>
              <a:spcAft>
                <a:spcPts val="1200"/>
              </a:spcAft>
            </a:pPr>
            <a:endParaRPr lang="en-US" sz="120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1200"/>
              </a:spcAft>
              <a:buClrTx/>
              <a:buSzTx/>
              <a:buFontTx/>
              <a:buNone/>
              <a:tabLst/>
              <a:defRPr/>
            </a:pPr>
            <a:r>
              <a:rPr lang="en-US" i="1" dirty="0">
                <a:latin typeface="Arial" panose="020B0604020202020204" pitchFamily="34" charset="0"/>
                <a:cs typeface="Arial" panose="020B0604020202020204" pitchFamily="34" charset="0"/>
              </a:rPr>
              <a:t>Read slide.</a:t>
            </a:r>
          </a:p>
          <a:p>
            <a:pPr>
              <a:spcAft>
                <a:spcPts val="1200"/>
              </a:spcAft>
            </a:pPr>
            <a:endParaRPr lang="en-US" sz="1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59E779C-9ADE-44A1-8072-EF7F172A3590}" type="slidenum">
              <a:rPr lang="en-US" smtClean="0"/>
              <a:t>94</a:t>
            </a:fld>
            <a:endParaRPr lang="en-US" dirty="0"/>
          </a:p>
        </p:txBody>
      </p:sp>
    </p:spTree>
    <p:extLst>
      <p:ext uri="{BB962C8B-B14F-4D97-AF65-F5344CB8AC3E}">
        <p14:creationId xmlns:p14="http://schemas.microsoft.com/office/powerpoint/2010/main" val="379664323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sz="1200" dirty="0">
                <a:latin typeface="Arial" panose="020B0604020202020204" pitchFamily="34" charset="0"/>
                <a:cs typeface="Arial" panose="020B0604020202020204" pitchFamily="34" charset="0"/>
              </a:rPr>
              <a:t>Jenn:</a:t>
            </a:r>
          </a:p>
          <a:p>
            <a:pPr>
              <a:spcAft>
                <a:spcPts val="1200"/>
              </a:spcAft>
            </a:pPr>
            <a:endParaRPr lang="en-US" sz="120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1200"/>
              </a:spcAft>
              <a:buClrTx/>
              <a:buSzTx/>
              <a:buFontTx/>
              <a:buNone/>
              <a:tabLst/>
              <a:defRPr/>
            </a:pPr>
            <a:r>
              <a:rPr lang="en-US" i="1" dirty="0">
                <a:latin typeface="Arial" panose="020B0604020202020204" pitchFamily="34" charset="0"/>
                <a:cs typeface="Arial" panose="020B0604020202020204" pitchFamily="34" charset="0"/>
              </a:rPr>
              <a:t>Read slide.</a:t>
            </a:r>
          </a:p>
          <a:p>
            <a:pPr>
              <a:spcAft>
                <a:spcPts val="1200"/>
              </a:spcAft>
            </a:pPr>
            <a:endParaRPr lang="en-US" sz="1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59E779C-9ADE-44A1-8072-EF7F172A3590}" type="slidenum">
              <a:rPr lang="en-US" smtClean="0"/>
              <a:t>95</a:t>
            </a:fld>
            <a:endParaRPr lang="en-US" dirty="0"/>
          </a:p>
        </p:txBody>
      </p:sp>
    </p:spTree>
    <p:extLst>
      <p:ext uri="{BB962C8B-B14F-4D97-AF65-F5344CB8AC3E}">
        <p14:creationId xmlns:p14="http://schemas.microsoft.com/office/powerpoint/2010/main" val="2342521086"/>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i="0" dirty="0">
                <a:latin typeface="Arial" panose="020B0604020202020204" pitchFamily="34" charset="0"/>
                <a:cs typeface="Arial" panose="020B0604020202020204" pitchFamily="34" charset="0"/>
              </a:rPr>
              <a:t>Jenn:</a:t>
            </a:r>
          </a:p>
          <a:p>
            <a:pPr>
              <a:spcAft>
                <a:spcPts val="1200"/>
              </a:spcAft>
            </a:pPr>
            <a:endParaRPr lang="en-US" i="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1200"/>
              </a:spcAft>
              <a:buClrTx/>
              <a:buSzTx/>
              <a:buFontTx/>
              <a:buNone/>
              <a:tabLst/>
              <a:defRPr/>
            </a:pPr>
            <a:r>
              <a:rPr lang="en-US" dirty="0">
                <a:latin typeface="Arial" panose="020B0604020202020204" pitchFamily="34" charset="0"/>
                <a:cs typeface="Arial" panose="020B0604020202020204" pitchFamily="34" charset="0"/>
              </a:rPr>
              <a:t>Part 2—Alignment has 2 items and is worth a total of 16 points.</a:t>
            </a:r>
          </a:p>
          <a:p>
            <a:pPr marL="0" marR="0" lvl="0" indent="0" algn="l" defTabSz="914400" rtl="0" eaLnBrk="1" fontAlgn="auto" latinLnBrk="0" hangingPunct="1">
              <a:lnSpc>
                <a:spcPct val="100000"/>
              </a:lnSpc>
              <a:spcBef>
                <a:spcPts val="0"/>
              </a:spcBef>
              <a:spcAft>
                <a:spcPts val="1200"/>
              </a:spcAft>
              <a:buClrTx/>
              <a:buSzTx/>
              <a:buFontTx/>
              <a:buNone/>
              <a:tabLst/>
              <a:defRPr/>
            </a:pPr>
            <a:r>
              <a:rPr lang="en-US" i="1" dirty="0">
                <a:latin typeface="Arial" panose="020B0604020202020204" pitchFamily="34" charset="0"/>
                <a:cs typeface="Arial" panose="020B0604020202020204" pitchFamily="34" charset="0"/>
              </a:rPr>
              <a:t>Read slide.</a:t>
            </a:r>
            <a:endParaRPr lang="en-US" sz="1200" dirty="0">
              <a:latin typeface="Arial" panose="020B0604020202020204" pitchFamily="34" charset="0"/>
              <a:cs typeface="Arial" panose="020B0604020202020204" pitchFamily="34" charset="0"/>
            </a:endParaRPr>
          </a:p>
          <a:p>
            <a:pPr>
              <a:spcAft>
                <a:spcPts val="1200"/>
              </a:spcAft>
            </a:pPr>
            <a:endParaRPr lang="en-US" b="1" i="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59E779C-9ADE-44A1-8072-EF7F172A3590}" type="slidenum">
              <a:rPr lang="en-US" smtClean="0"/>
              <a:t>96</a:t>
            </a:fld>
            <a:endParaRPr lang="en-US" dirty="0"/>
          </a:p>
        </p:txBody>
      </p:sp>
    </p:spTree>
    <p:extLst>
      <p:ext uri="{BB962C8B-B14F-4D97-AF65-F5344CB8AC3E}">
        <p14:creationId xmlns:p14="http://schemas.microsoft.com/office/powerpoint/2010/main" val="2199384484"/>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i="0" dirty="0">
                <a:latin typeface="Arial" panose="020B0604020202020204" pitchFamily="34" charset="0"/>
                <a:cs typeface="Arial" panose="020B0604020202020204" pitchFamily="34" charset="0"/>
              </a:rPr>
              <a:t>Jenn: </a:t>
            </a:r>
          </a:p>
          <a:p>
            <a:pPr>
              <a:spcAft>
                <a:spcPts val="1200"/>
              </a:spcAft>
            </a:pPr>
            <a:endParaRPr lang="en-US" i="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1200"/>
              </a:spcAft>
              <a:buClrTx/>
              <a:buSzTx/>
              <a:buFontTx/>
              <a:buNone/>
              <a:tabLst/>
              <a:defRPr/>
            </a:pPr>
            <a:r>
              <a:rPr lang="en-US" dirty="0">
                <a:latin typeface="Arial" panose="020B0604020202020204" pitchFamily="34" charset="0"/>
                <a:cs typeface="Arial" panose="020B0604020202020204" pitchFamily="34" charset="0"/>
              </a:rPr>
              <a:t>Part 3—Expanding Capacity has 2 items and is worth a total of 8 points.</a:t>
            </a:r>
            <a:endParaRPr lang="en-US" sz="120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1200"/>
              </a:spcAft>
              <a:buClrTx/>
              <a:buSzTx/>
              <a:buFontTx/>
              <a:buNone/>
              <a:tabLst/>
              <a:defRPr/>
            </a:pPr>
            <a:r>
              <a:rPr lang="en-US" i="1" dirty="0">
                <a:latin typeface="Arial" panose="020B0604020202020204" pitchFamily="34" charset="0"/>
                <a:cs typeface="Arial" panose="020B0604020202020204" pitchFamily="34" charset="0"/>
              </a:rPr>
              <a:t>Read slide.</a:t>
            </a:r>
          </a:p>
        </p:txBody>
      </p:sp>
      <p:sp>
        <p:nvSpPr>
          <p:cNvPr id="4" name="Slide Number Placeholder 3"/>
          <p:cNvSpPr>
            <a:spLocks noGrp="1"/>
          </p:cNvSpPr>
          <p:nvPr>
            <p:ph type="sldNum" sz="quarter" idx="5"/>
          </p:nvPr>
        </p:nvSpPr>
        <p:spPr/>
        <p:txBody>
          <a:bodyPr/>
          <a:lstStyle/>
          <a:p>
            <a:fld id="{959E779C-9ADE-44A1-8072-EF7F172A3590}" type="slidenum">
              <a:rPr lang="en-US" smtClean="0"/>
              <a:t>97</a:t>
            </a:fld>
            <a:endParaRPr lang="en-US" dirty="0"/>
          </a:p>
        </p:txBody>
      </p:sp>
    </p:spTree>
    <p:extLst>
      <p:ext uri="{BB962C8B-B14F-4D97-AF65-F5344CB8AC3E}">
        <p14:creationId xmlns:p14="http://schemas.microsoft.com/office/powerpoint/2010/main" val="2049495377"/>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sz="1200" i="0" kern="1200" dirty="0">
                <a:solidFill>
                  <a:schemeClr val="tx1"/>
                </a:solidFill>
                <a:effectLst/>
                <a:latin typeface="Arial" panose="020B0604020202020204" pitchFamily="34" charset="0"/>
                <a:ea typeface="+mn-ea"/>
                <a:cs typeface="Arial" panose="020B0604020202020204" pitchFamily="34" charset="0"/>
              </a:rPr>
              <a:t>Jenn:</a:t>
            </a:r>
          </a:p>
          <a:p>
            <a:pPr>
              <a:spcAft>
                <a:spcPts val="1200"/>
              </a:spcAft>
            </a:pPr>
            <a:endParaRPr lang="en-US" sz="1200" i="0" kern="1200" dirty="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1200"/>
              </a:spcAft>
              <a:buClrTx/>
              <a:buSzTx/>
              <a:buFontTx/>
              <a:buNone/>
              <a:tabLst/>
              <a:defRPr/>
            </a:pPr>
            <a:r>
              <a:rPr lang="en-US" dirty="0">
                <a:latin typeface="Arial" panose="020B0604020202020204" pitchFamily="34" charset="0"/>
                <a:cs typeface="Arial" panose="020B0604020202020204" pitchFamily="34" charset="0"/>
              </a:rPr>
              <a:t>Part 4—Priority Points: Institution of Higher Education has 3 items and is worth a total of 12 points.</a:t>
            </a:r>
            <a:endParaRPr lang="en-US" sz="1200" i="1" kern="1200" dirty="0">
              <a:solidFill>
                <a:schemeClr val="tx1"/>
              </a:solidFill>
              <a:effectLst/>
              <a:latin typeface="Arial" panose="020B0604020202020204" pitchFamily="34" charset="0"/>
              <a:ea typeface="+mn-ea"/>
              <a:cs typeface="Arial" panose="020B0604020202020204" pitchFamily="34" charset="0"/>
            </a:endParaRPr>
          </a:p>
          <a:p>
            <a:pPr>
              <a:spcAft>
                <a:spcPts val="1200"/>
              </a:spcAft>
            </a:pPr>
            <a:r>
              <a:rPr lang="en-US" sz="1200" i="1" kern="1200" dirty="0">
                <a:solidFill>
                  <a:schemeClr val="tx1"/>
                </a:solidFill>
                <a:effectLst/>
                <a:latin typeface="Arial" panose="020B0604020202020204" pitchFamily="34" charset="0"/>
                <a:ea typeface="+mn-ea"/>
                <a:cs typeface="Arial" panose="020B0604020202020204" pitchFamily="34" charset="0"/>
              </a:rPr>
              <a:t>Read slide.</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59E779C-9ADE-44A1-8072-EF7F172A3590}" type="slidenum">
              <a:rPr lang="en-US" smtClean="0"/>
              <a:t>98</a:t>
            </a:fld>
            <a:endParaRPr lang="en-US" dirty="0"/>
          </a:p>
        </p:txBody>
      </p:sp>
    </p:spTree>
    <p:extLst>
      <p:ext uri="{BB962C8B-B14F-4D97-AF65-F5344CB8AC3E}">
        <p14:creationId xmlns:p14="http://schemas.microsoft.com/office/powerpoint/2010/main" val="1403804013"/>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sz="1200" i="0" kern="1200" dirty="0">
                <a:solidFill>
                  <a:schemeClr val="tx1"/>
                </a:solidFill>
                <a:effectLst/>
                <a:latin typeface="Arial" panose="020B0604020202020204" pitchFamily="34" charset="0"/>
                <a:ea typeface="+mn-ea"/>
                <a:cs typeface="Arial" panose="020B0604020202020204" pitchFamily="34" charset="0"/>
              </a:rPr>
              <a:t>Jenn:</a:t>
            </a:r>
          </a:p>
          <a:p>
            <a:pPr>
              <a:spcAft>
                <a:spcPts val="1200"/>
              </a:spcAft>
            </a:pPr>
            <a:endParaRPr lang="en-US" sz="1200" i="1" kern="1200" dirty="0">
              <a:solidFill>
                <a:schemeClr val="tx1"/>
              </a:solidFill>
              <a:effectLst/>
              <a:latin typeface="Arial" panose="020B0604020202020204" pitchFamily="34" charset="0"/>
              <a:ea typeface="+mn-ea"/>
              <a:cs typeface="Arial" panose="020B0604020202020204" pitchFamily="34" charset="0"/>
            </a:endParaRPr>
          </a:p>
          <a:p>
            <a:pPr>
              <a:spcAft>
                <a:spcPts val="1200"/>
              </a:spcAft>
            </a:pPr>
            <a:r>
              <a:rPr lang="en-US" sz="1200" i="1" kern="1200" dirty="0">
                <a:solidFill>
                  <a:schemeClr val="tx1"/>
                </a:solidFill>
                <a:effectLst/>
                <a:latin typeface="Arial" panose="020B0604020202020204" pitchFamily="34" charset="0"/>
                <a:ea typeface="+mn-ea"/>
                <a:cs typeface="Arial" panose="020B0604020202020204" pitchFamily="34" charset="0"/>
              </a:rPr>
              <a:t>Read slide.</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59E779C-9ADE-44A1-8072-EF7F172A3590}" type="slidenum">
              <a:rPr lang="en-US" smtClean="0"/>
              <a:t>99</a:t>
            </a:fld>
            <a:endParaRPr lang="en-US" dirty="0"/>
          </a:p>
        </p:txBody>
      </p:sp>
    </p:spTree>
    <p:extLst>
      <p:ext uri="{BB962C8B-B14F-4D97-AF65-F5344CB8AC3E}">
        <p14:creationId xmlns:p14="http://schemas.microsoft.com/office/powerpoint/2010/main" val="29841102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6CF88B7-C84A-4A82-906B-BB5F13FE07FE}" type="datetime1">
              <a:rPr lang="en-US" smtClean="0"/>
              <a:t>4/12/2023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69BC29B-CD14-4172-9B93-F334EF7BA94E}" type="slidenum">
              <a:rPr lang="en-US" smtClean="0"/>
              <a:t>‹#›</a:t>
            </a:fld>
            <a:endParaRPr lang="en-US" dirty="0"/>
          </a:p>
        </p:txBody>
      </p:sp>
      <p:sp>
        <p:nvSpPr>
          <p:cNvPr id="7" name="TextBox 6"/>
          <p:cNvSpPr txBox="1"/>
          <p:nvPr userDrawn="1"/>
        </p:nvSpPr>
        <p:spPr>
          <a:xfrm>
            <a:off x="1524000" y="5710019"/>
            <a:ext cx="6065134" cy="523220"/>
          </a:xfrm>
          <a:prstGeom prst="rect">
            <a:avLst/>
          </a:prstGeom>
          <a:noFill/>
        </p:spPr>
        <p:txBody>
          <a:bodyPr wrap="square" rtlCol="0">
            <a:spAutoFit/>
          </a:bodyPr>
          <a:lstStyle/>
          <a:p>
            <a:r>
              <a:rPr lang="en-US" sz="1400" dirty="0">
                <a:solidFill>
                  <a:schemeClr val="accent5">
                    <a:lumMod val="50000"/>
                  </a:schemeClr>
                </a:solidFill>
              </a:rPr>
              <a:t>CALIFORNIA DEPARTMENT </a:t>
            </a:r>
            <a:r>
              <a:rPr lang="en-US" sz="1400" dirty="0">
                <a:solidFill>
                  <a:srgbClr val="1E5E70"/>
                </a:solidFill>
              </a:rPr>
              <a:t>OF EDUCATION</a:t>
            </a:r>
          </a:p>
          <a:p>
            <a:r>
              <a:rPr lang="en-US" sz="1400" dirty="0">
                <a:solidFill>
                  <a:srgbClr val="1E5E70"/>
                </a:solidFill>
              </a:rPr>
              <a:t>Tony Thurmond, State Superintendent</a:t>
            </a:r>
            <a:r>
              <a:rPr lang="en-US" sz="1400" baseline="0" dirty="0">
                <a:solidFill>
                  <a:srgbClr val="1E5E70"/>
                </a:solidFill>
              </a:rPr>
              <a:t> of Public </a:t>
            </a:r>
            <a:r>
              <a:rPr lang="en-US" sz="1400" baseline="0" dirty="0">
                <a:solidFill>
                  <a:schemeClr val="accent5">
                    <a:lumMod val="50000"/>
                  </a:schemeClr>
                </a:solidFill>
              </a:rPr>
              <a:t>Instruction</a:t>
            </a:r>
            <a:endParaRPr lang="en-US" sz="1400" dirty="0">
              <a:solidFill>
                <a:schemeClr val="accent5">
                  <a:lumMod val="50000"/>
                </a:schemeClr>
              </a:solidFill>
            </a:endParaRPr>
          </a:p>
        </p:txBody>
      </p:sp>
    </p:spTree>
    <p:extLst>
      <p:ext uri="{BB962C8B-B14F-4D97-AF65-F5344CB8AC3E}">
        <p14:creationId xmlns:p14="http://schemas.microsoft.com/office/powerpoint/2010/main" val="754337112"/>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42B5CD0-598D-456C-9C88-C437FC381D55}" type="datetime1">
              <a:rPr lang="en-US" smtClean="0"/>
              <a:t>4/12/2023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69BC29B-CD14-4172-9B93-F334EF7BA94E}" type="slidenum">
              <a:rPr lang="en-US" smtClean="0"/>
              <a:t>‹#›</a:t>
            </a:fld>
            <a:endParaRPr lang="en-US" dirty="0"/>
          </a:p>
        </p:txBody>
      </p:sp>
    </p:spTree>
    <p:extLst>
      <p:ext uri="{BB962C8B-B14F-4D97-AF65-F5344CB8AC3E}">
        <p14:creationId xmlns:p14="http://schemas.microsoft.com/office/powerpoint/2010/main" val="1948438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5C98ADC-861C-4ACD-A18D-6DC79472BE4A}" type="datetime1">
              <a:rPr lang="en-US" smtClean="0"/>
              <a:t>4/12/2023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69BC29B-CD14-4172-9B93-F334EF7BA94E}" type="slidenum">
              <a:rPr lang="en-US" smtClean="0"/>
              <a:t>‹#›</a:t>
            </a:fld>
            <a:endParaRPr lang="en-US" dirty="0"/>
          </a:p>
        </p:txBody>
      </p:sp>
    </p:spTree>
    <p:extLst>
      <p:ext uri="{BB962C8B-B14F-4D97-AF65-F5344CB8AC3E}">
        <p14:creationId xmlns:p14="http://schemas.microsoft.com/office/powerpoint/2010/main" val="3330640342"/>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38698DF-6476-4FFB-A5D5-B52F7B8C4ED1}" type="datetime1">
              <a:rPr lang="en-US" smtClean="0"/>
              <a:t>4/12/2023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69BC29B-CD14-4172-9B93-F334EF7BA94E}" type="slidenum">
              <a:rPr lang="en-US" smtClean="0"/>
              <a:t>‹#›</a:t>
            </a:fld>
            <a:endParaRPr lang="en-US" dirty="0"/>
          </a:p>
        </p:txBody>
      </p:sp>
    </p:spTree>
    <p:extLst>
      <p:ext uri="{BB962C8B-B14F-4D97-AF65-F5344CB8AC3E}">
        <p14:creationId xmlns:p14="http://schemas.microsoft.com/office/powerpoint/2010/main" val="652494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EF2C09-4B62-46F0-AF1F-4AAEC8FC2D3B}" type="datetime1">
              <a:rPr lang="en-US" smtClean="0"/>
              <a:t>4/12/2023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69BC29B-CD14-4172-9B93-F334EF7BA94E}" type="slidenum">
              <a:rPr lang="en-US" smtClean="0"/>
              <a:t>‹#›</a:t>
            </a:fld>
            <a:endParaRPr lang="en-US" dirty="0"/>
          </a:p>
        </p:txBody>
      </p:sp>
    </p:spTree>
    <p:extLst>
      <p:ext uri="{BB962C8B-B14F-4D97-AF65-F5344CB8AC3E}">
        <p14:creationId xmlns:p14="http://schemas.microsoft.com/office/powerpoint/2010/main" val="2939671049"/>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C153034-D115-4E91-8CD0-B0B619F24C4F}" type="datetime1">
              <a:rPr lang="en-US" smtClean="0"/>
              <a:t>4/12/2023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69BC29B-CD14-4172-9B93-F334EF7BA94E}" type="slidenum">
              <a:rPr lang="en-US" smtClean="0"/>
              <a:t>‹#›</a:t>
            </a:fld>
            <a:endParaRPr lang="en-US" dirty="0"/>
          </a:p>
        </p:txBody>
      </p:sp>
    </p:spTree>
    <p:extLst>
      <p:ext uri="{BB962C8B-B14F-4D97-AF65-F5344CB8AC3E}">
        <p14:creationId xmlns:p14="http://schemas.microsoft.com/office/powerpoint/2010/main" val="27584081"/>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1C8EC89-6FDA-444C-B2B5-1C646B210370}" type="datetime1">
              <a:rPr lang="en-US" smtClean="0"/>
              <a:t>4/12/2023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69BC29B-CD14-4172-9B93-F334EF7BA94E}" type="slidenum">
              <a:rPr lang="en-US" smtClean="0"/>
              <a:t>‹#›</a:t>
            </a:fld>
            <a:endParaRPr lang="en-US" dirty="0"/>
          </a:p>
        </p:txBody>
      </p:sp>
    </p:spTree>
    <p:extLst>
      <p:ext uri="{BB962C8B-B14F-4D97-AF65-F5344CB8AC3E}">
        <p14:creationId xmlns:p14="http://schemas.microsoft.com/office/powerpoint/2010/main" val="904730397"/>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64D48D3-9BB5-4C88-B65B-E76FC71F3E10}" type="datetime1">
              <a:rPr lang="en-US" smtClean="0"/>
              <a:t>4/12/2023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69BC29B-CD14-4172-9B93-F334EF7BA94E}" type="slidenum">
              <a:rPr lang="en-US" smtClean="0"/>
              <a:t>‹#›</a:t>
            </a:fld>
            <a:endParaRPr lang="en-US" dirty="0"/>
          </a:p>
        </p:txBody>
      </p:sp>
    </p:spTree>
    <p:extLst>
      <p:ext uri="{BB962C8B-B14F-4D97-AF65-F5344CB8AC3E}">
        <p14:creationId xmlns:p14="http://schemas.microsoft.com/office/powerpoint/2010/main" val="957186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D5504B-D502-4BC2-849E-997B8C982C6D}" type="datetime1">
              <a:rPr lang="en-US" smtClean="0"/>
              <a:t>4/12/2023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69BC29B-CD14-4172-9B93-F334EF7BA94E}" type="slidenum">
              <a:rPr lang="en-US" smtClean="0"/>
              <a:t>‹#›</a:t>
            </a:fld>
            <a:endParaRPr lang="en-US" dirty="0"/>
          </a:p>
        </p:txBody>
      </p:sp>
    </p:spTree>
    <p:extLst>
      <p:ext uri="{BB962C8B-B14F-4D97-AF65-F5344CB8AC3E}">
        <p14:creationId xmlns:p14="http://schemas.microsoft.com/office/powerpoint/2010/main" val="3837921281"/>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B73ECC4-6A0F-4863-B09A-BB53DE33CB61}" type="datetime1">
              <a:rPr lang="en-US" smtClean="0"/>
              <a:t>4/12/2023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69BC29B-CD14-4172-9B93-F334EF7BA94E}" type="slidenum">
              <a:rPr lang="en-US" smtClean="0"/>
              <a:t>‹#›</a:t>
            </a:fld>
            <a:endParaRPr lang="en-US" dirty="0"/>
          </a:p>
        </p:txBody>
      </p:sp>
    </p:spTree>
    <p:extLst>
      <p:ext uri="{BB962C8B-B14F-4D97-AF65-F5344CB8AC3E}">
        <p14:creationId xmlns:p14="http://schemas.microsoft.com/office/powerpoint/2010/main" val="3316028069"/>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47DF3E1-2BC9-426A-83FB-808970C92002}" type="datetime1">
              <a:rPr lang="en-US" smtClean="0"/>
              <a:t>4/12/2023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69BC29B-CD14-4172-9B93-F334EF7BA94E}" type="slidenum">
              <a:rPr lang="en-US" smtClean="0"/>
              <a:t>‹#›</a:t>
            </a:fld>
            <a:endParaRPr lang="en-US" dirty="0"/>
          </a:p>
        </p:txBody>
      </p:sp>
    </p:spTree>
    <p:extLst>
      <p:ext uri="{BB962C8B-B14F-4D97-AF65-F5344CB8AC3E}">
        <p14:creationId xmlns:p14="http://schemas.microsoft.com/office/powerpoint/2010/main" val="2842498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11" name="Rounded Rectangle 10"/>
          <p:cNvSpPr/>
          <p:nvPr userDrawn="1"/>
        </p:nvSpPr>
        <p:spPr>
          <a:xfrm>
            <a:off x="10025967" y="1027906"/>
            <a:ext cx="2025570" cy="1775407"/>
          </a:xfrm>
          <a:prstGeom prst="roundRect">
            <a:avLst>
              <a:gd name="adj" fmla="val 9496"/>
            </a:avLst>
          </a:prstGeom>
          <a:solidFill>
            <a:schemeClr val="tx2">
              <a:alpha val="62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ounded Rectangle 7"/>
          <p:cNvSpPr/>
          <p:nvPr userDrawn="1"/>
        </p:nvSpPr>
        <p:spPr>
          <a:xfrm>
            <a:off x="657224" y="219919"/>
            <a:ext cx="10944225" cy="6318993"/>
          </a:xfrm>
          <a:prstGeom prst="roundRect">
            <a:avLst>
              <a:gd name="adj" fmla="val 4944"/>
            </a:avLst>
          </a:pr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354239" y="365125"/>
            <a:ext cx="9479666"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354239" y="1825625"/>
            <a:ext cx="9479666"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41AB6F-F776-4263-B264-C9BD72C58EEC}" type="datetime1">
              <a:rPr lang="en-US" smtClean="0"/>
              <a:t>4/12/2023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9BC29B-CD14-4172-9B93-F334EF7BA94E}" type="slidenum">
              <a:rPr lang="en-US" smtClean="0"/>
              <a:t>‹#›</a:t>
            </a:fld>
            <a:endParaRPr lang="en-US" dirty="0"/>
          </a:p>
        </p:txBody>
      </p:sp>
      <p:sp>
        <p:nvSpPr>
          <p:cNvPr id="10" name="Rounded Rectangle 9"/>
          <p:cNvSpPr/>
          <p:nvPr userDrawn="1"/>
        </p:nvSpPr>
        <p:spPr>
          <a:xfrm>
            <a:off x="11353800" y="576484"/>
            <a:ext cx="2025570" cy="723458"/>
          </a:xfrm>
          <a:prstGeom prst="roundRect">
            <a:avLst>
              <a:gd name="adj" fmla="val 10267"/>
            </a:avLst>
          </a:prstGeom>
          <a:solidFill>
            <a:schemeClr val="accent6">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ounded Rectangle 8"/>
          <p:cNvSpPr/>
          <p:nvPr userDrawn="1"/>
        </p:nvSpPr>
        <p:spPr>
          <a:xfrm>
            <a:off x="10496066" y="-486156"/>
            <a:ext cx="1269358" cy="1192192"/>
          </a:xfrm>
          <a:prstGeom prst="roundRect">
            <a:avLst>
              <a:gd name="adj" fmla="val 7929"/>
            </a:avLst>
          </a:prstGeom>
          <a:solidFill>
            <a:schemeClr val="accent1">
              <a:lumMod val="60000"/>
              <a:lumOff val="40000"/>
              <a:alpha val="66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descr="Official Seal of the California Department of Educaiton"/>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00254" y="5389202"/>
            <a:ext cx="1294916" cy="1294916"/>
          </a:xfrm>
          <a:prstGeom prst="rect">
            <a:avLst/>
          </a:prstGeom>
        </p:spPr>
      </p:pic>
    </p:spTree>
    <p:extLst>
      <p:ext uri="{BB962C8B-B14F-4D97-AF65-F5344CB8AC3E}">
        <p14:creationId xmlns:p14="http://schemas.microsoft.com/office/powerpoint/2010/main" val="3711321045"/>
      </p:ext>
    </p:extLst>
  </p:cSld>
  <p:clrMap bg1="lt1" tx1="dk1" bg2="lt2" tx2="dk2" accent1="accent1" accent2="accent2" accent3="accent3" accent4="accent4" accent5="accent5" accent6="accent6" hlink="hlink" folHlink="folHlink"/>
  <p:sldLayoutIdLst>
    <p:sldLayoutId id="2147484572" r:id="rId1"/>
    <p:sldLayoutId id="2147484573" r:id="rId2"/>
    <p:sldLayoutId id="2147484574" r:id="rId3"/>
    <p:sldLayoutId id="2147484575" r:id="rId4"/>
    <p:sldLayoutId id="2147484576" r:id="rId5"/>
    <p:sldLayoutId id="2147484577" r:id="rId6"/>
    <p:sldLayoutId id="2147484578" r:id="rId7"/>
    <p:sldLayoutId id="2147484579" r:id="rId8"/>
    <p:sldLayoutId id="2147484580" r:id="rId9"/>
    <p:sldLayoutId id="2147484581" r:id="rId10"/>
    <p:sldLayoutId id="2147484582" r:id="rId11"/>
  </p:sldLayoutIdLst>
  <p:hf hdr="0" ftr="0" dt="0"/>
  <p:txStyles>
    <p:titleStyle>
      <a:lvl1pPr algn="ctr" defTabSz="914400" rtl="0" eaLnBrk="1" latinLnBrk="0" hangingPunct="1">
        <a:lnSpc>
          <a:spcPct val="90000"/>
        </a:lnSpc>
        <a:spcBef>
          <a:spcPct val="0"/>
        </a:spcBef>
        <a:buNone/>
        <a:defRPr sz="4400" kern="1200">
          <a:solidFill>
            <a:srgbClr val="99330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Century Gothic" panose="020B0502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panose="05000000000000000000" pitchFamily="2" charset="2"/>
        <a:buChar char=""/>
        <a:defRPr sz="2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3" Type="http://schemas.openxmlformats.org/officeDocument/2006/relationships/hyperlink" Target="mailto:PLIO@cde.ca.gov" TargetMode="External"/><Relationship Id="rId2" Type="http://schemas.openxmlformats.org/officeDocument/2006/relationships/notesSlide" Target="../notesSlides/notesSlide112.xml"/><Relationship Id="rId1" Type="http://schemas.openxmlformats.org/officeDocument/2006/relationships/slideLayout" Target="../slideLayouts/slideLayout2.xml"/><Relationship Id="rId4" Type="http://schemas.openxmlformats.org/officeDocument/2006/relationships/hyperlink" Target="mailto:kslaven@cde.ca.gov"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charts.intensiveintervention.org/aintervention"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s://ies.ed.gov/ncee/wwc/FWW"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cde.ca.gov/fg/fo/r12/lcrs23rfa.asp"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3" Type="http://schemas.openxmlformats.org/officeDocument/2006/relationships/hyperlink" Target="http://www.cde.ca.gov/fg/fo/r12/rii22rfa.asp" TargetMode="External"/><Relationship Id="rId2" Type="http://schemas.openxmlformats.org/officeDocument/2006/relationships/notesSlide" Target="../notesSlides/notesSlide73.xml"/><Relationship Id="rId1" Type="http://schemas.openxmlformats.org/officeDocument/2006/relationships/slideLayout" Target="../slideLayouts/slideLayout2.xml"/><Relationship Id="rId4" Type="http://schemas.openxmlformats.org/officeDocument/2006/relationships/hyperlink" Target="http://www.cde.ca.gov/fg/fo/r12/lcrs23rfa.asp" TargetMode="Externa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9128" y="652748"/>
            <a:ext cx="11013743" cy="2846955"/>
          </a:xfrm>
        </p:spPr>
        <p:txBody>
          <a:bodyPr>
            <a:noAutofit/>
          </a:bodyPr>
          <a:lstStyle/>
          <a:p>
            <a:r>
              <a:rPr lang="en-US" sz="5400" dirty="0"/>
              <a:t>Literacy Coaches and Reading Specialists Educator Training</a:t>
            </a:r>
            <a:br>
              <a:rPr lang="en-US" sz="5400" dirty="0"/>
            </a:br>
            <a:r>
              <a:rPr lang="en-US" sz="5400" dirty="0"/>
              <a:t>Request for Applications</a:t>
            </a:r>
          </a:p>
        </p:txBody>
      </p:sp>
      <p:sp>
        <p:nvSpPr>
          <p:cNvPr id="3" name="Subtitle 2"/>
          <p:cNvSpPr>
            <a:spLocks noGrp="1"/>
          </p:cNvSpPr>
          <p:nvPr>
            <p:ph type="subTitle" idx="1"/>
          </p:nvPr>
        </p:nvSpPr>
        <p:spPr>
          <a:xfrm>
            <a:off x="1523999" y="3688949"/>
            <a:ext cx="9144000" cy="805882"/>
          </a:xfrm>
        </p:spPr>
        <p:txBody>
          <a:bodyPr vert="horz" lIns="91440" tIns="45720" rIns="91440" bIns="45720" rtlCol="0" anchor="t">
            <a:noAutofit/>
          </a:bodyPr>
          <a:lstStyle/>
          <a:p>
            <a:pPr fontAlgn="base"/>
            <a:r>
              <a:rPr lang="en-US" sz="2800" dirty="0"/>
              <a:t>Educator Excellence and Equity Division</a:t>
            </a:r>
          </a:p>
          <a:p>
            <a:pPr fontAlgn="base"/>
            <a:r>
              <a:rPr lang="en-US" sz="2800" dirty="0"/>
              <a:t>April 10, 2023</a:t>
            </a:r>
          </a:p>
        </p:txBody>
      </p:sp>
    </p:spTree>
    <p:extLst>
      <p:ext uri="{BB962C8B-B14F-4D97-AF65-F5344CB8AC3E}">
        <p14:creationId xmlns:p14="http://schemas.microsoft.com/office/powerpoint/2010/main" val="33024406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64E36-E258-67AF-0437-3607040B1088}"/>
              </a:ext>
            </a:extLst>
          </p:cNvPr>
          <p:cNvSpPr>
            <a:spLocks noGrp="1"/>
          </p:cNvSpPr>
          <p:nvPr>
            <p:ph type="title"/>
          </p:nvPr>
        </p:nvSpPr>
        <p:spPr/>
        <p:txBody>
          <a:bodyPr/>
          <a:lstStyle/>
          <a:p>
            <a:r>
              <a:rPr lang="en-US" dirty="0"/>
              <a:t>Trailer Bill</a:t>
            </a:r>
          </a:p>
        </p:txBody>
      </p:sp>
      <p:sp>
        <p:nvSpPr>
          <p:cNvPr id="3" name="Content Placeholder 2">
            <a:extLst>
              <a:ext uri="{FF2B5EF4-FFF2-40B4-BE49-F238E27FC236}">
                <a16:creationId xmlns:a16="http://schemas.microsoft.com/office/drawing/2014/main" id="{AAD80DBC-20C4-F243-4F4C-CB1D76E24355}"/>
              </a:ext>
            </a:extLst>
          </p:cNvPr>
          <p:cNvSpPr>
            <a:spLocks noGrp="1"/>
          </p:cNvSpPr>
          <p:nvPr>
            <p:ph idx="1"/>
          </p:nvPr>
        </p:nvSpPr>
        <p:spPr/>
        <p:txBody>
          <a:bodyPr/>
          <a:lstStyle/>
          <a:p>
            <a:pPr marL="0" indent="0">
              <a:lnSpc>
                <a:spcPct val="100000"/>
              </a:lnSpc>
              <a:spcBef>
                <a:spcPts val="0"/>
              </a:spcBef>
              <a:spcAft>
                <a:spcPts val="1200"/>
              </a:spcAft>
              <a:buNone/>
            </a:pPr>
            <a:r>
              <a:rPr lang="en-US" dirty="0"/>
              <a:t>The 2023</a:t>
            </a:r>
            <a:r>
              <a:rPr lang="en-US" dirty="0">
                <a:latin typeface="Arial" panose="020B0604020202020204" pitchFamily="34" charset="0"/>
                <a:cs typeface="Arial" panose="020B0604020202020204" pitchFamily="34" charset="0"/>
              </a:rPr>
              <a:t>–</a:t>
            </a:r>
            <a:r>
              <a:rPr lang="en-US" dirty="0"/>
              <a:t>24 Education Omnibus Trailer Bill has proposed an increase in funding for the LCRS program. </a:t>
            </a:r>
          </a:p>
          <a:p>
            <a:pPr marL="457200" indent="-334963">
              <a:lnSpc>
                <a:spcPct val="100000"/>
              </a:lnSpc>
              <a:spcBef>
                <a:spcPts val="0"/>
              </a:spcBef>
              <a:spcAft>
                <a:spcPts val="1200"/>
              </a:spcAft>
            </a:pPr>
            <a:r>
              <a:rPr lang="en-US" dirty="0"/>
              <a:t>Additional $250 million</a:t>
            </a:r>
          </a:p>
          <a:p>
            <a:pPr marL="858838" lvl="1" indent="-290513">
              <a:lnSpc>
                <a:spcPct val="100000"/>
              </a:lnSpc>
              <a:spcAft>
                <a:spcPts val="1200"/>
              </a:spcAft>
            </a:pPr>
            <a:r>
              <a:rPr lang="en-US" sz="2800" dirty="0"/>
              <a:t>$248 million allocated to additional eligible LEAs </a:t>
            </a:r>
          </a:p>
          <a:p>
            <a:pPr marL="858838" lvl="1" indent="-290513">
              <a:lnSpc>
                <a:spcPct val="100000"/>
              </a:lnSpc>
              <a:spcBef>
                <a:spcPts val="0"/>
              </a:spcBef>
              <a:spcAft>
                <a:spcPts val="1200"/>
              </a:spcAft>
            </a:pPr>
            <a:r>
              <a:rPr lang="en-US" sz="2800" dirty="0"/>
              <a:t>$2 million to the chosen grantee to support these additional LEAs and contract with an external evaluator</a:t>
            </a:r>
          </a:p>
        </p:txBody>
      </p:sp>
      <p:sp>
        <p:nvSpPr>
          <p:cNvPr id="4" name="Slide Number Placeholder 3">
            <a:extLst>
              <a:ext uri="{FF2B5EF4-FFF2-40B4-BE49-F238E27FC236}">
                <a16:creationId xmlns:a16="http://schemas.microsoft.com/office/drawing/2014/main" id="{C06BE890-3F19-9105-EFB3-1550E08215A7}"/>
              </a:ext>
            </a:extLst>
          </p:cNvPr>
          <p:cNvSpPr>
            <a:spLocks noGrp="1"/>
          </p:cNvSpPr>
          <p:nvPr>
            <p:ph type="sldNum" sz="quarter" idx="12"/>
          </p:nvPr>
        </p:nvSpPr>
        <p:spPr>
          <a:xfrm>
            <a:off x="8610600" y="6232442"/>
            <a:ext cx="2743200" cy="365125"/>
          </a:xfrm>
        </p:spPr>
        <p:txBody>
          <a:bodyPr/>
          <a:lstStyle/>
          <a:p>
            <a:fld id="{469BC29B-CD14-4172-9B93-F334EF7BA94E}" type="slidenum">
              <a:rPr lang="en-US" smtClean="0"/>
              <a:t>10</a:t>
            </a:fld>
            <a:endParaRPr lang="en-US" dirty="0"/>
          </a:p>
        </p:txBody>
      </p:sp>
    </p:spTree>
    <p:extLst>
      <p:ext uri="{BB962C8B-B14F-4D97-AF65-F5344CB8AC3E}">
        <p14:creationId xmlns:p14="http://schemas.microsoft.com/office/powerpoint/2010/main" val="42732088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ADA9A-0867-44C7-8C26-2A1C32364A1A}"/>
              </a:ext>
            </a:extLst>
          </p:cNvPr>
          <p:cNvSpPr>
            <a:spLocks noGrp="1"/>
          </p:cNvSpPr>
          <p:nvPr>
            <p:ph type="title"/>
          </p:nvPr>
        </p:nvSpPr>
        <p:spPr>
          <a:xfrm>
            <a:off x="780606" y="422607"/>
            <a:ext cx="10630787" cy="1374110"/>
          </a:xfrm>
        </p:spPr>
        <p:txBody>
          <a:bodyPr>
            <a:noAutofit/>
          </a:bodyPr>
          <a:lstStyle/>
          <a:p>
            <a:r>
              <a:rPr lang="en-US" dirty="0"/>
              <a:t>Part 4—Priority Points: Institution of Higher Education (3)</a:t>
            </a:r>
          </a:p>
        </p:txBody>
      </p:sp>
      <p:sp>
        <p:nvSpPr>
          <p:cNvPr id="3" name="Content Placeholder 2">
            <a:extLst>
              <a:ext uri="{FF2B5EF4-FFF2-40B4-BE49-F238E27FC236}">
                <a16:creationId xmlns:a16="http://schemas.microsoft.com/office/drawing/2014/main" id="{1275185D-CE16-4438-8970-DB8EEC7D6205}"/>
              </a:ext>
            </a:extLst>
          </p:cNvPr>
          <p:cNvSpPr>
            <a:spLocks noGrp="1"/>
          </p:cNvSpPr>
          <p:nvPr>
            <p:ph idx="1"/>
          </p:nvPr>
        </p:nvSpPr>
        <p:spPr>
          <a:xfrm>
            <a:off x="994611" y="2021305"/>
            <a:ext cx="10309087" cy="4414089"/>
          </a:xfrm>
        </p:spPr>
        <p:txBody>
          <a:bodyPr vert="horz" lIns="91440" tIns="45720" rIns="91440" bIns="45720" rtlCol="0" anchor="t">
            <a:noAutofit/>
          </a:bodyPr>
          <a:lstStyle/>
          <a:p>
            <a:pPr marL="336550" indent="-336550">
              <a:lnSpc>
                <a:spcPct val="100000"/>
              </a:lnSpc>
              <a:spcBef>
                <a:spcPts val="0"/>
              </a:spcBef>
              <a:spcAft>
                <a:spcPts val="1200"/>
              </a:spcAft>
              <a:buSzPct val="100000"/>
              <a:tabLst>
                <a:tab pos="914400" algn="l"/>
              </a:tabLst>
            </a:pPr>
            <a:r>
              <a:rPr lang="en-US" dirty="0">
                <a:solidFill>
                  <a:srgbClr val="000000"/>
                </a:solidFill>
                <a:effectLst/>
                <a:ea typeface="Times New Roman" panose="02020603050405020304" pitchFamily="18" charset="0"/>
                <a:cs typeface="Arial" panose="020B0604020202020204" pitchFamily="34" charset="0"/>
              </a:rPr>
              <a:t>If applicable, </a:t>
            </a:r>
            <a:r>
              <a:rPr lang="en-US" dirty="0">
                <a:solidFill>
                  <a:srgbClr val="000000"/>
                </a:solidFill>
                <a:ea typeface="Arial" panose="020B0604020202020204" pitchFamily="34" charset="0"/>
              </a:rPr>
              <a:t>describe how the partner IHEs will support educators in obtaining a reading and literacy added authorization and/or credential</a:t>
            </a:r>
            <a:r>
              <a:rPr lang="en-US" dirty="0">
                <a:solidFill>
                  <a:srgbClr val="000000"/>
                </a:solidFill>
                <a:effectLst/>
                <a:ea typeface="Times New Roman" panose="02020603050405020304" pitchFamily="18" charset="0"/>
                <a:cs typeface="Arial" panose="020B0604020202020204" pitchFamily="34" charset="0"/>
              </a:rPr>
              <a:t>.</a:t>
            </a:r>
            <a:r>
              <a:rPr lang="en-US" dirty="0">
                <a:solidFill>
                  <a:srgbClr val="993300"/>
                </a:solidFill>
              </a:rPr>
              <a:t> (4 points)</a:t>
            </a:r>
            <a:endParaRPr lang="en-US" dirty="0">
              <a:effectLst/>
              <a:ea typeface="Times New Roman" panose="02020603050405020304" pitchFamily="18" charset="0"/>
              <a:cs typeface="Arial" panose="020B0604020202020204" pitchFamily="34" charset="0"/>
            </a:endParaRPr>
          </a:p>
          <a:p>
            <a:pPr marL="336550" indent="-336550" fontAlgn="base">
              <a:lnSpc>
                <a:spcPct val="100000"/>
              </a:lnSpc>
              <a:spcBef>
                <a:spcPts val="0"/>
              </a:spcBef>
              <a:spcAft>
                <a:spcPts val="1200"/>
              </a:spcAft>
              <a:buSzPct val="100000"/>
              <a:tabLst>
                <a:tab pos="914400" algn="l"/>
              </a:tabLst>
            </a:pPr>
            <a:r>
              <a:rPr lang="en-US" dirty="0">
                <a:solidFill>
                  <a:srgbClr val="000000"/>
                </a:solidFill>
                <a:effectLst/>
                <a:ea typeface="Times New Roman" panose="02020603050405020304" pitchFamily="18" charset="0"/>
                <a:cs typeface="Times New Roman" panose="02020603050405020304" pitchFamily="18" charset="0"/>
              </a:rPr>
              <a:t>If applicable, </a:t>
            </a:r>
            <a:r>
              <a:rPr lang="en-US" dirty="0">
                <a:solidFill>
                  <a:srgbClr val="000000"/>
                </a:solidFill>
                <a:ea typeface="Arial" panose="020B0604020202020204" pitchFamily="34" charset="0"/>
              </a:rPr>
              <a:t>provide Letters of Commitment addressed to the Lead Applicant and signed by the Dean of the specific department within an IHE. If applicable, also provide Letters of Commitment addressed to the Lead Applicant and signed by the COE Superintendent of each COE participating in the consortium</a:t>
            </a:r>
            <a:r>
              <a:rPr lang="en-US" dirty="0">
                <a:solidFill>
                  <a:srgbClr val="000000"/>
                </a:solidFill>
                <a:effectLst/>
                <a:ea typeface="Times New Roman" panose="02020603050405020304" pitchFamily="18" charset="0"/>
                <a:cs typeface="Times New Roman" panose="02020603050405020304" pitchFamily="18" charset="0"/>
              </a:rPr>
              <a:t>.</a:t>
            </a:r>
            <a:r>
              <a:rPr lang="en-US" dirty="0">
                <a:ea typeface="Times New Roman" panose="02020603050405020304" pitchFamily="18" charset="0"/>
                <a:cs typeface="Times New Roman" panose="02020603050405020304" pitchFamily="18" charset="0"/>
              </a:rPr>
              <a:t> </a:t>
            </a:r>
            <a:r>
              <a:rPr lang="en-US" dirty="0">
                <a:solidFill>
                  <a:srgbClr val="993300"/>
                </a:solidFill>
              </a:rPr>
              <a:t>(4 points)</a:t>
            </a:r>
            <a:endParaRPr lang="en-US" dirty="0"/>
          </a:p>
        </p:txBody>
      </p:sp>
      <p:sp>
        <p:nvSpPr>
          <p:cNvPr id="4" name="Slide Number Placeholder 3">
            <a:extLst>
              <a:ext uri="{FF2B5EF4-FFF2-40B4-BE49-F238E27FC236}">
                <a16:creationId xmlns:a16="http://schemas.microsoft.com/office/drawing/2014/main" id="{5173EB8B-1D0E-46DB-94B6-BC431B4C7891}"/>
              </a:ext>
            </a:extLst>
          </p:cNvPr>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100</a:t>
            </a:fld>
            <a:endParaRPr lang="en-US" dirty="0">
              <a:solidFill>
                <a:schemeClr val="tx1"/>
              </a:solidFill>
            </a:endParaRPr>
          </a:p>
        </p:txBody>
      </p:sp>
    </p:spTree>
    <p:extLst>
      <p:ext uri="{BB962C8B-B14F-4D97-AF65-F5344CB8AC3E}">
        <p14:creationId xmlns:p14="http://schemas.microsoft.com/office/powerpoint/2010/main" val="898944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ADA9A-0867-44C7-8C26-2A1C32364A1A}"/>
              </a:ext>
            </a:extLst>
          </p:cNvPr>
          <p:cNvSpPr>
            <a:spLocks noGrp="1"/>
          </p:cNvSpPr>
          <p:nvPr>
            <p:ph type="title"/>
          </p:nvPr>
        </p:nvSpPr>
        <p:spPr>
          <a:xfrm>
            <a:off x="723013" y="352927"/>
            <a:ext cx="10630787" cy="711786"/>
          </a:xfrm>
        </p:spPr>
        <p:txBody>
          <a:bodyPr>
            <a:noAutofit/>
          </a:bodyPr>
          <a:lstStyle/>
          <a:p>
            <a:r>
              <a:rPr lang="en-US" dirty="0"/>
              <a:t>Budget (1)</a:t>
            </a:r>
          </a:p>
        </p:txBody>
      </p:sp>
      <p:sp>
        <p:nvSpPr>
          <p:cNvPr id="3" name="Content Placeholder 2">
            <a:extLst>
              <a:ext uri="{FF2B5EF4-FFF2-40B4-BE49-F238E27FC236}">
                <a16:creationId xmlns:a16="http://schemas.microsoft.com/office/drawing/2014/main" id="{1275185D-CE16-4438-8970-DB8EEC7D6205}"/>
              </a:ext>
            </a:extLst>
          </p:cNvPr>
          <p:cNvSpPr>
            <a:spLocks noGrp="1"/>
          </p:cNvSpPr>
          <p:nvPr>
            <p:ph idx="1"/>
          </p:nvPr>
        </p:nvSpPr>
        <p:spPr>
          <a:xfrm>
            <a:off x="1205796" y="1251285"/>
            <a:ext cx="9921383" cy="5093914"/>
          </a:xfrm>
        </p:spPr>
        <p:txBody>
          <a:bodyPr vert="horz" lIns="91440" tIns="45720" rIns="91440" bIns="45720" rtlCol="0" anchor="t">
            <a:noAutofit/>
          </a:bodyPr>
          <a:lstStyle/>
          <a:p>
            <a:pPr marL="0" indent="0">
              <a:lnSpc>
                <a:spcPct val="100000"/>
              </a:lnSpc>
              <a:spcBef>
                <a:spcPts val="0"/>
              </a:spcBef>
              <a:spcAft>
                <a:spcPts val="1200"/>
              </a:spcAft>
              <a:buNone/>
            </a:pPr>
            <a:r>
              <a:rPr lang="en-US" sz="2600" dirty="0"/>
              <a:t>A projected four-year budget is required in the application. Project expenses will be identified using grant funds in the 2023–24 through the 2026–27 fiscal years. The applicant must:</a:t>
            </a:r>
          </a:p>
          <a:p>
            <a:pPr marL="336550" indent="-336550">
              <a:lnSpc>
                <a:spcPct val="100000"/>
              </a:lnSpc>
              <a:spcBef>
                <a:spcPts val="0"/>
              </a:spcBef>
              <a:spcAft>
                <a:spcPts val="1200"/>
              </a:spcAft>
            </a:pPr>
            <a:r>
              <a:rPr lang="en-US" sz="2600" dirty="0"/>
              <a:t>Provide a thorough and detailed justification for each identified cost associated with implementing the proposed initiatives and goals, including why the costs are reasonable and necessary to support the proposal’s initiatives and goals. </a:t>
            </a:r>
          </a:p>
          <a:p>
            <a:pPr marL="336550" indent="-336550">
              <a:lnSpc>
                <a:spcPct val="100000"/>
              </a:lnSpc>
              <a:spcBef>
                <a:spcPts val="0"/>
              </a:spcBef>
              <a:spcAft>
                <a:spcPts val="1200"/>
              </a:spcAft>
            </a:pPr>
            <a:r>
              <a:rPr lang="en-US" sz="2600" dirty="0"/>
              <a:t>Ensure that the budget is not overly heavy in administrative costs and takes into consideration the costs of educators’ time to attend PL.</a:t>
            </a:r>
          </a:p>
          <a:p>
            <a:pPr marL="336550" indent="-336550">
              <a:lnSpc>
                <a:spcPct val="100000"/>
              </a:lnSpc>
              <a:spcBef>
                <a:spcPts val="0"/>
              </a:spcBef>
              <a:spcAft>
                <a:spcPts val="1200"/>
              </a:spcAft>
            </a:pPr>
            <a:r>
              <a:rPr lang="en-US" sz="2600" dirty="0"/>
              <a:t>Account for the required funds for a contract with an evaluator.</a:t>
            </a:r>
          </a:p>
          <a:p>
            <a:pPr marL="0" indent="0">
              <a:lnSpc>
                <a:spcPct val="100000"/>
              </a:lnSpc>
              <a:spcBef>
                <a:spcPts val="0"/>
              </a:spcBef>
              <a:spcAft>
                <a:spcPts val="1200"/>
              </a:spcAft>
              <a:buNone/>
            </a:pPr>
            <a:endParaRPr lang="en-US" sz="2400" dirty="0"/>
          </a:p>
        </p:txBody>
      </p:sp>
      <p:sp>
        <p:nvSpPr>
          <p:cNvPr id="4" name="Slide Number Placeholder 3">
            <a:extLst>
              <a:ext uri="{FF2B5EF4-FFF2-40B4-BE49-F238E27FC236}">
                <a16:creationId xmlns:a16="http://schemas.microsoft.com/office/drawing/2014/main" id="{5173EB8B-1D0E-46DB-94B6-BC431B4C7891}"/>
              </a:ext>
            </a:extLst>
          </p:cNvPr>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101</a:t>
            </a:fld>
            <a:endParaRPr lang="en-US" dirty="0">
              <a:solidFill>
                <a:schemeClr val="tx1"/>
              </a:solidFill>
            </a:endParaRPr>
          </a:p>
        </p:txBody>
      </p:sp>
    </p:spTree>
    <p:extLst>
      <p:ext uri="{BB962C8B-B14F-4D97-AF65-F5344CB8AC3E}">
        <p14:creationId xmlns:p14="http://schemas.microsoft.com/office/powerpoint/2010/main" val="245774231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ADA9A-0867-44C7-8C26-2A1C32364A1A}"/>
              </a:ext>
            </a:extLst>
          </p:cNvPr>
          <p:cNvSpPr>
            <a:spLocks noGrp="1"/>
          </p:cNvSpPr>
          <p:nvPr>
            <p:ph type="title"/>
          </p:nvPr>
        </p:nvSpPr>
        <p:spPr>
          <a:xfrm>
            <a:off x="723013" y="501651"/>
            <a:ext cx="10630787" cy="752991"/>
          </a:xfrm>
        </p:spPr>
        <p:txBody>
          <a:bodyPr>
            <a:noAutofit/>
          </a:bodyPr>
          <a:lstStyle/>
          <a:p>
            <a:r>
              <a:rPr lang="en-US" dirty="0"/>
              <a:t>Budget (2)</a:t>
            </a:r>
          </a:p>
        </p:txBody>
      </p:sp>
      <p:sp>
        <p:nvSpPr>
          <p:cNvPr id="3" name="Content Placeholder 2">
            <a:extLst>
              <a:ext uri="{FF2B5EF4-FFF2-40B4-BE49-F238E27FC236}">
                <a16:creationId xmlns:a16="http://schemas.microsoft.com/office/drawing/2014/main" id="{1275185D-CE16-4438-8970-DB8EEC7D6205}"/>
              </a:ext>
            </a:extLst>
          </p:cNvPr>
          <p:cNvSpPr>
            <a:spLocks noGrp="1"/>
          </p:cNvSpPr>
          <p:nvPr>
            <p:ph idx="1"/>
          </p:nvPr>
        </p:nvSpPr>
        <p:spPr>
          <a:xfrm>
            <a:off x="1148202" y="1431985"/>
            <a:ext cx="9780407" cy="4924364"/>
          </a:xfrm>
        </p:spPr>
        <p:txBody>
          <a:bodyPr vert="horz" lIns="91440" tIns="45720" rIns="91440" bIns="45720" rtlCol="0" anchor="t">
            <a:noAutofit/>
          </a:bodyPr>
          <a:lstStyle/>
          <a:p>
            <a:pPr marL="336550" indent="-336550">
              <a:lnSpc>
                <a:spcPct val="100000"/>
              </a:lnSpc>
              <a:spcBef>
                <a:spcPts val="0"/>
              </a:spcBef>
              <a:spcAft>
                <a:spcPts val="1200"/>
              </a:spcAft>
              <a:tabLst>
                <a:tab pos="336550" algn="l"/>
              </a:tabLst>
            </a:pPr>
            <a:r>
              <a:rPr lang="en-US" sz="2600" dirty="0"/>
              <a:t>Complete the LCRSET Proposed Project Budget Summary (Form B), including allowable costs for the project’s performance period from August 2023 through March 31, 2027. </a:t>
            </a:r>
            <a:r>
              <a:rPr lang="en-US" sz="2600" dirty="0">
                <a:solidFill>
                  <a:srgbClr val="993300"/>
                </a:solidFill>
              </a:rPr>
              <a:t>(4 points)</a:t>
            </a:r>
            <a:endParaRPr lang="en-US" sz="2600" dirty="0"/>
          </a:p>
          <a:p>
            <a:pPr marL="336550" indent="-336550">
              <a:lnSpc>
                <a:spcPct val="100000"/>
              </a:lnSpc>
              <a:spcBef>
                <a:spcPts val="0"/>
              </a:spcBef>
              <a:spcAft>
                <a:spcPts val="1200"/>
              </a:spcAft>
              <a:tabLst>
                <a:tab pos="336550" algn="l"/>
              </a:tabLst>
            </a:pPr>
            <a:r>
              <a:rPr lang="en-US" sz="2600" dirty="0"/>
              <a:t>Provide a detailed explanation on the LCRSET Project Budget Narrative (Form C) for each line-item for each year of a four-year performance period. The narrative should include a description of how the proposed costs to implement the proposed project are necessary and reasonable in terms of project activities, benefits to participants, and project outcomes. </a:t>
            </a:r>
            <a:r>
              <a:rPr lang="en-US" sz="2600" dirty="0">
                <a:solidFill>
                  <a:srgbClr val="993300"/>
                </a:solidFill>
              </a:rPr>
              <a:t>(4 points)</a:t>
            </a:r>
            <a:endParaRPr lang="en-US" sz="2600" dirty="0"/>
          </a:p>
          <a:p>
            <a:pPr lvl="0"/>
            <a:endParaRPr lang="en-US" dirty="0"/>
          </a:p>
        </p:txBody>
      </p:sp>
      <p:sp>
        <p:nvSpPr>
          <p:cNvPr id="4" name="Slide Number Placeholder 3">
            <a:extLst>
              <a:ext uri="{FF2B5EF4-FFF2-40B4-BE49-F238E27FC236}">
                <a16:creationId xmlns:a16="http://schemas.microsoft.com/office/drawing/2014/main" id="{5173EB8B-1D0E-46DB-94B6-BC431B4C7891}"/>
              </a:ext>
            </a:extLst>
          </p:cNvPr>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102</a:t>
            </a:fld>
            <a:endParaRPr lang="en-US" dirty="0">
              <a:solidFill>
                <a:schemeClr val="tx1"/>
              </a:solidFill>
            </a:endParaRPr>
          </a:p>
        </p:txBody>
      </p:sp>
    </p:spTree>
    <p:extLst>
      <p:ext uri="{BB962C8B-B14F-4D97-AF65-F5344CB8AC3E}">
        <p14:creationId xmlns:p14="http://schemas.microsoft.com/office/powerpoint/2010/main" val="232325247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4239" y="240043"/>
            <a:ext cx="9479666" cy="947073"/>
          </a:xfrm>
        </p:spPr>
        <p:txBody>
          <a:bodyPr/>
          <a:lstStyle/>
          <a:p>
            <a:r>
              <a:rPr lang="en-US" dirty="0"/>
              <a:t>Completing the Application Budget</a:t>
            </a:r>
          </a:p>
        </p:txBody>
      </p:sp>
      <p:sp>
        <p:nvSpPr>
          <p:cNvPr id="3" name="Content Placeholder 2"/>
          <p:cNvSpPr>
            <a:spLocks noGrp="1"/>
          </p:cNvSpPr>
          <p:nvPr>
            <p:ph idx="1"/>
          </p:nvPr>
        </p:nvSpPr>
        <p:spPr>
          <a:xfrm>
            <a:off x="721895" y="1187116"/>
            <a:ext cx="11069052" cy="5305759"/>
          </a:xfrm>
        </p:spPr>
        <p:txBody>
          <a:bodyPr vert="horz" lIns="91440" tIns="45720" rIns="91440" bIns="45720" rtlCol="0" anchor="t">
            <a:noAutofit/>
          </a:bodyPr>
          <a:lstStyle/>
          <a:p>
            <a:pPr marL="342900" indent="-342900">
              <a:lnSpc>
                <a:spcPct val="100000"/>
              </a:lnSpc>
              <a:spcBef>
                <a:spcPts val="0"/>
              </a:spcBef>
              <a:spcAft>
                <a:spcPts val="1200"/>
              </a:spcAft>
            </a:pPr>
            <a:r>
              <a:rPr lang="en-US" sz="2600" dirty="0"/>
              <a:t>Covers the entire project period (August 2023, through March 31, 2027).</a:t>
            </a:r>
          </a:p>
          <a:p>
            <a:pPr marL="342900" indent="-342900">
              <a:lnSpc>
                <a:spcPct val="100000"/>
              </a:lnSpc>
              <a:spcBef>
                <a:spcPts val="0"/>
              </a:spcBef>
              <a:spcAft>
                <a:spcPts val="1200"/>
              </a:spcAft>
            </a:pPr>
            <a:r>
              <a:rPr lang="en-US" sz="2600" dirty="0"/>
              <a:t>Submit using the provided Excel file template through the online application. The template is available on the LCRSET RFA web page.</a:t>
            </a:r>
            <a:endParaRPr lang="en-US" sz="2600" dirty="0">
              <a:cs typeface="Arial"/>
            </a:endParaRPr>
          </a:p>
          <a:p>
            <a:pPr marL="342900" indent="-342900">
              <a:lnSpc>
                <a:spcPct val="100000"/>
              </a:lnSpc>
              <a:spcBef>
                <a:spcPts val="0"/>
              </a:spcBef>
              <a:spcAft>
                <a:spcPts val="1200"/>
              </a:spcAft>
            </a:pPr>
            <a:r>
              <a:rPr lang="en-US" sz="2600" dirty="0"/>
              <a:t>Includes eight tabs:</a:t>
            </a:r>
          </a:p>
          <a:p>
            <a:pPr marL="850900" lvl="1" indent="-393700">
              <a:lnSpc>
                <a:spcPct val="100000"/>
              </a:lnSpc>
              <a:spcBef>
                <a:spcPts val="0"/>
              </a:spcBef>
              <a:buFont typeface="Courier New" panose="02070309020205020404" pitchFamily="49" charset="0"/>
              <a:buChar char="o"/>
            </a:pPr>
            <a:r>
              <a:rPr lang="en-US" sz="2600" dirty="0"/>
              <a:t>Instructions</a:t>
            </a:r>
          </a:p>
          <a:p>
            <a:pPr marL="850900" lvl="1" indent="-393700">
              <a:lnSpc>
                <a:spcPct val="100000"/>
              </a:lnSpc>
              <a:spcBef>
                <a:spcPts val="0"/>
              </a:spcBef>
              <a:buFont typeface="Courier New" panose="02070309020205020404" pitchFamily="49" charset="0"/>
              <a:buChar char="o"/>
            </a:pPr>
            <a:r>
              <a:rPr lang="en-US" sz="2600" dirty="0"/>
              <a:t>LEA Information</a:t>
            </a:r>
          </a:p>
          <a:p>
            <a:pPr marL="850900" lvl="1" indent="-393700">
              <a:lnSpc>
                <a:spcPct val="100000"/>
              </a:lnSpc>
              <a:spcBef>
                <a:spcPts val="0"/>
              </a:spcBef>
              <a:buFont typeface="Courier New" panose="02070309020205020404" pitchFamily="49" charset="0"/>
              <a:buChar char="o"/>
            </a:pPr>
            <a:r>
              <a:rPr lang="en-US" sz="2600" dirty="0"/>
              <a:t>Form B Proposed Budget Summary</a:t>
            </a:r>
          </a:p>
          <a:p>
            <a:pPr marL="850900" lvl="1" indent="-393700">
              <a:lnSpc>
                <a:spcPct val="100000"/>
              </a:lnSpc>
              <a:spcBef>
                <a:spcPts val="0"/>
              </a:spcBef>
              <a:buFont typeface="Courier New" panose="02070309020205020404" pitchFamily="49" charset="0"/>
              <a:buChar char="o"/>
            </a:pPr>
            <a:r>
              <a:rPr lang="en-US" sz="2600" dirty="0"/>
              <a:t>Form C Budget Narrative for Years 1, 2, 3, and 4 (4 separate tabs)</a:t>
            </a:r>
          </a:p>
          <a:p>
            <a:pPr marL="850900" lvl="1" indent="-393700">
              <a:lnSpc>
                <a:spcPct val="100000"/>
              </a:lnSpc>
              <a:spcBef>
                <a:spcPts val="0"/>
              </a:spcBef>
              <a:spcAft>
                <a:spcPts val="1200"/>
              </a:spcAft>
              <a:buFont typeface="Courier New" panose="02070309020205020404" pitchFamily="49" charset="0"/>
              <a:buChar char="o"/>
            </a:pPr>
            <a:r>
              <a:rPr lang="en-US" sz="2600" dirty="0"/>
              <a:t>Form Approval</a:t>
            </a:r>
          </a:p>
        </p:txBody>
      </p:sp>
      <p:sp>
        <p:nvSpPr>
          <p:cNvPr id="5" name="Slide Number Placeholder 4"/>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103</a:t>
            </a:fld>
            <a:endParaRPr lang="en-US" dirty="0">
              <a:solidFill>
                <a:schemeClr val="tx1"/>
              </a:solidFill>
            </a:endParaRPr>
          </a:p>
        </p:txBody>
      </p:sp>
    </p:spTree>
    <p:extLst>
      <p:ext uri="{BB962C8B-B14F-4D97-AF65-F5344CB8AC3E}">
        <p14:creationId xmlns:p14="http://schemas.microsoft.com/office/powerpoint/2010/main" val="83796328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4239" y="365125"/>
            <a:ext cx="9479666" cy="968375"/>
          </a:xfrm>
        </p:spPr>
        <p:txBody>
          <a:bodyPr>
            <a:normAutofit/>
          </a:bodyPr>
          <a:lstStyle/>
          <a:p>
            <a:r>
              <a:rPr lang="en-US" dirty="0"/>
              <a:t>Application Budget Instructions</a:t>
            </a:r>
          </a:p>
        </p:txBody>
      </p:sp>
      <p:sp>
        <p:nvSpPr>
          <p:cNvPr id="3" name="Content Placeholder 2"/>
          <p:cNvSpPr>
            <a:spLocks noGrp="1"/>
          </p:cNvSpPr>
          <p:nvPr>
            <p:ph idx="1"/>
          </p:nvPr>
        </p:nvSpPr>
        <p:spPr>
          <a:xfrm>
            <a:off x="1172648" y="1482607"/>
            <a:ext cx="9842848" cy="4621118"/>
          </a:xfrm>
        </p:spPr>
        <p:txBody>
          <a:bodyPr vert="horz" lIns="91440" tIns="45720" rIns="91440" bIns="45720" rtlCol="0" anchor="t">
            <a:noAutofit/>
          </a:bodyPr>
          <a:lstStyle/>
          <a:p>
            <a:pPr marL="342900" indent="-342900">
              <a:lnSpc>
                <a:spcPct val="100000"/>
              </a:lnSpc>
              <a:spcBef>
                <a:spcPts val="0"/>
              </a:spcBef>
              <a:spcAft>
                <a:spcPts val="1200"/>
              </a:spcAft>
            </a:pPr>
            <a:r>
              <a:rPr lang="en-US" sz="2600" dirty="0"/>
              <a:t>Proposed Budget Narrative must include a detailed budget description for each line item within the grant period.</a:t>
            </a:r>
          </a:p>
          <a:p>
            <a:pPr marL="914400" lvl="1" indent="-342900">
              <a:lnSpc>
                <a:spcPct val="100000"/>
              </a:lnSpc>
              <a:spcBef>
                <a:spcPts val="0"/>
              </a:spcBef>
              <a:spcAft>
                <a:spcPts val="1200"/>
              </a:spcAft>
              <a:buFont typeface="Courier New" panose="02070309020205020404" pitchFamily="49" charset="0"/>
              <a:buChar char="o"/>
            </a:pPr>
            <a:r>
              <a:rPr lang="en-US" sz="2600" dirty="0"/>
              <a:t>Provide sufficient detail and a breakdown/calculation that justifies each line item.</a:t>
            </a:r>
          </a:p>
          <a:p>
            <a:pPr marL="914400" lvl="1" indent="-342900">
              <a:lnSpc>
                <a:spcPct val="100000"/>
              </a:lnSpc>
              <a:spcBef>
                <a:spcPts val="0"/>
              </a:spcBef>
              <a:spcAft>
                <a:spcPts val="1200"/>
              </a:spcAft>
              <a:buFont typeface="Courier New" panose="02070309020205020404" pitchFamily="49" charset="0"/>
              <a:buChar char="o"/>
            </a:pPr>
            <a:r>
              <a:rPr lang="en-US" sz="2600" dirty="0"/>
              <a:t>Group line items by the Object Code services.</a:t>
            </a:r>
          </a:p>
          <a:p>
            <a:pPr marL="914400" lvl="1" indent="-342900">
              <a:lnSpc>
                <a:spcPct val="100000"/>
              </a:lnSpc>
              <a:spcBef>
                <a:spcPts val="0"/>
              </a:spcBef>
              <a:spcAft>
                <a:spcPts val="1200"/>
              </a:spcAft>
              <a:buFont typeface="Courier New" panose="02070309020205020404" pitchFamily="49" charset="0"/>
              <a:buChar char="o"/>
            </a:pPr>
            <a:r>
              <a:rPr lang="en-US" sz="2600" dirty="0"/>
              <a:t>Provide lines for Object Code totals.</a:t>
            </a:r>
          </a:p>
          <a:p>
            <a:pPr marL="342900" indent="-342900">
              <a:lnSpc>
                <a:spcPct val="100000"/>
              </a:lnSpc>
              <a:spcBef>
                <a:spcPts val="0"/>
              </a:spcBef>
              <a:spcAft>
                <a:spcPts val="1200"/>
              </a:spcAft>
            </a:pPr>
            <a:r>
              <a:rPr lang="en-US" sz="2600" dirty="0"/>
              <a:t>Proposed Budget Summary must provide totals for each Object Code and must align with the Proposed Budget Narrative.</a:t>
            </a:r>
            <a:endParaRPr lang="en-US" sz="2600" dirty="0">
              <a:cs typeface="Arial"/>
            </a:endParaRPr>
          </a:p>
        </p:txBody>
      </p:sp>
      <p:sp>
        <p:nvSpPr>
          <p:cNvPr id="5" name="Slide Number Placeholder 4"/>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104</a:t>
            </a:fld>
            <a:endParaRPr lang="en-US" dirty="0">
              <a:solidFill>
                <a:schemeClr val="tx1"/>
              </a:solidFill>
            </a:endParaRPr>
          </a:p>
        </p:txBody>
      </p:sp>
    </p:spTree>
    <p:extLst>
      <p:ext uri="{BB962C8B-B14F-4D97-AF65-F5344CB8AC3E}">
        <p14:creationId xmlns:p14="http://schemas.microsoft.com/office/powerpoint/2010/main" val="840290020"/>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4239" y="603849"/>
            <a:ext cx="9479666" cy="827386"/>
          </a:xfrm>
        </p:spPr>
        <p:txBody>
          <a:bodyPr>
            <a:normAutofit/>
          </a:bodyPr>
          <a:lstStyle/>
          <a:p>
            <a:r>
              <a:rPr lang="en-US" dirty="0"/>
              <a:t>Saving Responses</a:t>
            </a:r>
          </a:p>
        </p:txBody>
      </p:sp>
      <p:sp>
        <p:nvSpPr>
          <p:cNvPr id="3" name="Content Placeholder 2"/>
          <p:cNvSpPr>
            <a:spLocks noGrp="1"/>
          </p:cNvSpPr>
          <p:nvPr>
            <p:ph idx="1"/>
          </p:nvPr>
        </p:nvSpPr>
        <p:spPr>
          <a:xfrm>
            <a:off x="1515442" y="1645556"/>
            <a:ext cx="9157259" cy="4392954"/>
          </a:xfrm>
        </p:spPr>
        <p:txBody>
          <a:bodyPr vert="horz" lIns="91440" tIns="45720" rIns="91440" bIns="45720" rtlCol="0" anchor="t">
            <a:noAutofit/>
          </a:bodyPr>
          <a:lstStyle/>
          <a:p>
            <a:pPr marL="342900" indent="-342900">
              <a:lnSpc>
                <a:spcPct val="100000"/>
              </a:lnSpc>
              <a:spcBef>
                <a:spcPts val="0"/>
              </a:spcBef>
              <a:spcAft>
                <a:spcPts val="1200"/>
              </a:spcAft>
            </a:pPr>
            <a:r>
              <a:rPr lang="en-US" dirty="0"/>
              <a:t>Select the </a:t>
            </a:r>
            <a:r>
              <a:rPr lang="en-US" b="1" dirty="0"/>
              <a:t>Save Responses</a:t>
            </a:r>
            <a:r>
              <a:rPr lang="en-US" dirty="0"/>
              <a:t> button on the online application if you do not intend to complete the application in one session.</a:t>
            </a:r>
          </a:p>
          <a:p>
            <a:pPr marL="342900" indent="-342900">
              <a:lnSpc>
                <a:spcPct val="100000"/>
              </a:lnSpc>
              <a:spcBef>
                <a:spcPts val="0"/>
              </a:spcBef>
              <a:spcAft>
                <a:spcPts val="1200"/>
              </a:spcAft>
            </a:pPr>
            <a:r>
              <a:rPr lang="en-US" dirty="0"/>
              <a:t>Ensure the email address you provide is accurate.</a:t>
            </a:r>
          </a:p>
          <a:p>
            <a:pPr marL="342900" indent="-342900">
              <a:lnSpc>
                <a:spcPct val="100000"/>
              </a:lnSpc>
              <a:spcBef>
                <a:spcPts val="0"/>
              </a:spcBef>
              <a:spcAft>
                <a:spcPts val="1200"/>
              </a:spcAft>
            </a:pPr>
            <a:r>
              <a:rPr lang="en-US" dirty="0"/>
              <a:t>Copy the unique</a:t>
            </a:r>
            <a:r>
              <a:rPr lang="en-US" b="1" dirty="0"/>
              <a:t> </a:t>
            </a:r>
            <a:r>
              <a:rPr lang="en-US" dirty="0"/>
              <a:t>URL (web address) for entrance back into the application.</a:t>
            </a:r>
          </a:p>
        </p:txBody>
      </p:sp>
      <p:sp>
        <p:nvSpPr>
          <p:cNvPr id="5" name="Slide Number Placeholder 4"/>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105</a:t>
            </a:fld>
            <a:endParaRPr lang="en-US" dirty="0">
              <a:solidFill>
                <a:schemeClr val="tx1"/>
              </a:solidFill>
            </a:endParaRPr>
          </a:p>
        </p:txBody>
      </p:sp>
    </p:spTree>
    <p:extLst>
      <p:ext uri="{BB962C8B-B14F-4D97-AF65-F5344CB8AC3E}">
        <p14:creationId xmlns:p14="http://schemas.microsoft.com/office/powerpoint/2010/main" val="388729570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A21FB-7C3A-4705-BB7A-44CC260DBB36}"/>
              </a:ext>
            </a:extLst>
          </p:cNvPr>
          <p:cNvSpPr>
            <a:spLocks noGrp="1"/>
          </p:cNvSpPr>
          <p:nvPr>
            <p:ph type="title"/>
          </p:nvPr>
        </p:nvSpPr>
        <p:spPr>
          <a:xfrm>
            <a:off x="1354239" y="365125"/>
            <a:ext cx="9479666" cy="1112945"/>
          </a:xfrm>
        </p:spPr>
        <p:txBody>
          <a:bodyPr/>
          <a:lstStyle/>
          <a:p>
            <a:r>
              <a:rPr lang="en-US" dirty="0"/>
              <a:t>Upload Instructions (1)</a:t>
            </a:r>
          </a:p>
        </p:txBody>
      </p:sp>
      <p:sp>
        <p:nvSpPr>
          <p:cNvPr id="3" name="Content Placeholder 2">
            <a:extLst>
              <a:ext uri="{FF2B5EF4-FFF2-40B4-BE49-F238E27FC236}">
                <a16:creationId xmlns:a16="http://schemas.microsoft.com/office/drawing/2014/main" id="{69606137-4A2F-4FC6-8FC7-5C742EB2C962}"/>
              </a:ext>
            </a:extLst>
          </p:cNvPr>
          <p:cNvSpPr>
            <a:spLocks noGrp="1"/>
          </p:cNvSpPr>
          <p:nvPr>
            <p:ph idx="1"/>
          </p:nvPr>
        </p:nvSpPr>
        <p:spPr>
          <a:xfrm>
            <a:off x="1522508" y="1478070"/>
            <a:ext cx="9143128" cy="4774762"/>
          </a:xfrm>
        </p:spPr>
        <p:txBody>
          <a:bodyPr vert="horz" lIns="91440" tIns="45720" rIns="91440" bIns="45720" rtlCol="0" anchor="t">
            <a:noAutofit/>
          </a:bodyPr>
          <a:lstStyle/>
          <a:p>
            <a:pPr marL="0" indent="0">
              <a:lnSpc>
                <a:spcPct val="100000"/>
              </a:lnSpc>
              <a:spcBef>
                <a:spcPts val="0"/>
              </a:spcBef>
              <a:spcAft>
                <a:spcPts val="1200"/>
              </a:spcAft>
              <a:buNone/>
            </a:pPr>
            <a:r>
              <a:rPr lang="en-US" dirty="0"/>
              <a:t>At the end of the online application, applicants will be asked to upload all files requested in a single zip file. Files requested include:</a:t>
            </a:r>
          </a:p>
          <a:p>
            <a:pPr marL="685800" indent="-342900">
              <a:lnSpc>
                <a:spcPct val="100000"/>
              </a:lnSpc>
              <a:spcBef>
                <a:spcPts val="0"/>
              </a:spcBef>
              <a:spcAft>
                <a:spcPts val="1200"/>
              </a:spcAft>
            </a:pPr>
            <a:r>
              <a:rPr lang="en-US" dirty="0"/>
              <a:t>Works cited</a:t>
            </a:r>
          </a:p>
          <a:p>
            <a:pPr marL="685800" indent="-342900">
              <a:lnSpc>
                <a:spcPct val="100000"/>
              </a:lnSpc>
              <a:spcBef>
                <a:spcPts val="0"/>
              </a:spcBef>
              <a:spcAft>
                <a:spcPts val="1200"/>
              </a:spcAft>
            </a:pPr>
            <a:r>
              <a:rPr lang="en-US" dirty="0"/>
              <a:t>Forms B and C: Proposed Budget Summary and Proposed Budget Narrative</a:t>
            </a:r>
          </a:p>
          <a:p>
            <a:pPr marL="685800" indent="-342900">
              <a:lnSpc>
                <a:spcPct val="100000"/>
              </a:lnSpc>
              <a:spcBef>
                <a:spcPts val="0"/>
              </a:spcBef>
              <a:spcAft>
                <a:spcPts val="1200"/>
              </a:spcAft>
            </a:pPr>
            <a:r>
              <a:rPr lang="en-US" dirty="0"/>
              <a:t>Project Timeline</a:t>
            </a:r>
          </a:p>
          <a:p>
            <a:pPr marL="685800" indent="-342900">
              <a:lnSpc>
                <a:spcPct val="100000"/>
              </a:lnSpc>
              <a:spcBef>
                <a:spcPts val="0"/>
              </a:spcBef>
              <a:spcAft>
                <a:spcPts val="1200"/>
              </a:spcAft>
            </a:pPr>
            <a:r>
              <a:rPr lang="en-US" dirty="0"/>
              <a:t>Letters of commitment (as applicable)</a:t>
            </a:r>
          </a:p>
        </p:txBody>
      </p:sp>
      <p:sp>
        <p:nvSpPr>
          <p:cNvPr id="4" name="Slide Number Placeholder 3">
            <a:extLst>
              <a:ext uri="{FF2B5EF4-FFF2-40B4-BE49-F238E27FC236}">
                <a16:creationId xmlns:a16="http://schemas.microsoft.com/office/drawing/2014/main" id="{AD990FD3-3615-492A-9D61-5F49EED98A86}"/>
              </a:ext>
            </a:extLst>
          </p:cNvPr>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106</a:t>
            </a:fld>
            <a:endParaRPr lang="en-US" dirty="0">
              <a:solidFill>
                <a:schemeClr val="tx1"/>
              </a:solidFill>
            </a:endParaRPr>
          </a:p>
        </p:txBody>
      </p:sp>
    </p:spTree>
    <p:extLst>
      <p:ext uri="{BB962C8B-B14F-4D97-AF65-F5344CB8AC3E}">
        <p14:creationId xmlns:p14="http://schemas.microsoft.com/office/powerpoint/2010/main" val="420136992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7F601-0523-4B0F-A7F3-DB9A8D6D13FE}"/>
              </a:ext>
            </a:extLst>
          </p:cNvPr>
          <p:cNvSpPr>
            <a:spLocks noGrp="1"/>
          </p:cNvSpPr>
          <p:nvPr>
            <p:ph type="title"/>
          </p:nvPr>
        </p:nvSpPr>
        <p:spPr>
          <a:xfrm>
            <a:off x="1354239" y="320675"/>
            <a:ext cx="9479666" cy="1282658"/>
          </a:xfrm>
        </p:spPr>
        <p:txBody>
          <a:bodyPr>
            <a:normAutofit/>
          </a:bodyPr>
          <a:lstStyle/>
          <a:p>
            <a:r>
              <a:rPr lang="en-US" dirty="0"/>
              <a:t>Upload Instructions (2)</a:t>
            </a:r>
          </a:p>
        </p:txBody>
      </p:sp>
      <p:sp>
        <p:nvSpPr>
          <p:cNvPr id="3" name="Content Placeholder 2">
            <a:extLst>
              <a:ext uri="{FF2B5EF4-FFF2-40B4-BE49-F238E27FC236}">
                <a16:creationId xmlns:a16="http://schemas.microsoft.com/office/drawing/2014/main" id="{BE53C92E-B0E3-4734-8DC4-95DF7F231105}"/>
              </a:ext>
            </a:extLst>
          </p:cNvPr>
          <p:cNvSpPr>
            <a:spLocks noGrp="1"/>
          </p:cNvSpPr>
          <p:nvPr>
            <p:ph idx="1"/>
          </p:nvPr>
        </p:nvSpPr>
        <p:spPr>
          <a:xfrm>
            <a:off x="1354239" y="1603333"/>
            <a:ext cx="9479666" cy="4309788"/>
          </a:xfrm>
        </p:spPr>
        <p:txBody>
          <a:bodyPr/>
          <a:lstStyle/>
          <a:p>
            <a:pPr marL="342900" indent="-342900">
              <a:lnSpc>
                <a:spcPct val="100000"/>
              </a:lnSpc>
              <a:spcBef>
                <a:spcPts val="0"/>
              </a:spcBef>
              <a:spcAft>
                <a:spcPts val="1200"/>
              </a:spcAft>
            </a:pPr>
            <a:r>
              <a:rPr lang="en-US" dirty="0"/>
              <a:t>Save all files into a single zip file (only one file can be uploaded per applicant).</a:t>
            </a:r>
          </a:p>
          <a:p>
            <a:pPr marL="342900" indent="-342900">
              <a:lnSpc>
                <a:spcPct val="100000"/>
              </a:lnSpc>
              <a:spcBef>
                <a:spcPts val="0"/>
              </a:spcBef>
              <a:spcAft>
                <a:spcPts val="1200"/>
              </a:spcAft>
            </a:pPr>
            <a:r>
              <a:rPr lang="en-US" dirty="0"/>
              <a:t>No additional information in the zip file will be reviewed.</a:t>
            </a:r>
          </a:p>
          <a:p>
            <a:pPr marL="342900" indent="-342900">
              <a:lnSpc>
                <a:spcPct val="100000"/>
              </a:lnSpc>
              <a:spcBef>
                <a:spcPts val="0"/>
              </a:spcBef>
              <a:spcAft>
                <a:spcPts val="1200"/>
              </a:spcAft>
            </a:pPr>
            <a:r>
              <a:rPr lang="en-US" dirty="0"/>
              <a:t>The zip file size limit is 20MB.</a:t>
            </a:r>
          </a:p>
        </p:txBody>
      </p:sp>
      <p:sp>
        <p:nvSpPr>
          <p:cNvPr id="4" name="Slide Number Placeholder 3">
            <a:extLst>
              <a:ext uri="{FF2B5EF4-FFF2-40B4-BE49-F238E27FC236}">
                <a16:creationId xmlns:a16="http://schemas.microsoft.com/office/drawing/2014/main" id="{731ECDAE-AA00-4FD6-84B8-3C8392771772}"/>
              </a:ext>
            </a:extLst>
          </p:cNvPr>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107</a:t>
            </a:fld>
            <a:endParaRPr lang="en-US" dirty="0">
              <a:solidFill>
                <a:schemeClr val="tx1"/>
              </a:solidFill>
            </a:endParaRPr>
          </a:p>
        </p:txBody>
      </p:sp>
    </p:spTree>
    <p:extLst>
      <p:ext uri="{BB962C8B-B14F-4D97-AF65-F5344CB8AC3E}">
        <p14:creationId xmlns:p14="http://schemas.microsoft.com/office/powerpoint/2010/main" val="306390238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29754E-F03C-40F1-9B0A-8DF2805DF11F}"/>
              </a:ext>
            </a:extLst>
          </p:cNvPr>
          <p:cNvSpPr>
            <a:spLocks noGrp="1"/>
          </p:cNvSpPr>
          <p:nvPr>
            <p:ph type="title"/>
          </p:nvPr>
        </p:nvSpPr>
        <p:spPr>
          <a:xfrm>
            <a:off x="1354239" y="365125"/>
            <a:ext cx="9479666" cy="1325563"/>
          </a:xfrm>
        </p:spPr>
        <p:txBody>
          <a:bodyPr/>
          <a:lstStyle/>
          <a:p>
            <a:r>
              <a:rPr lang="en-US" dirty="0"/>
              <a:t>Assurances and Certifications</a:t>
            </a:r>
          </a:p>
        </p:txBody>
      </p:sp>
      <p:sp>
        <p:nvSpPr>
          <p:cNvPr id="3" name="Content Placeholder 2">
            <a:extLst>
              <a:ext uri="{FF2B5EF4-FFF2-40B4-BE49-F238E27FC236}">
                <a16:creationId xmlns:a16="http://schemas.microsoft.com/office/drawing/2014/main" id="{A1BDBCB3-E46A-4C46-B1A3-6D046BE2A0EF}"/>
              </a:ext>
            </a:extLst>
          </p:cNvPr>
          <p:cNvSpPr>
            <a:spLocks noGrp="1"/>
          </p:cNvSpPr>
          <p:nvPr>
            <p:ph idx="1"/>
          </p:nvPr>
        </p:nvSpPr>
        <p:spPr>
          <a:xfrm>
            <a:off x="1354239" y="1825625"/>
            <a:ext cx="9252801" cy="4351338"/>
          </a:xfrm>
        </p:spPr>
        <p:txBody>
          <a:bodyPr/>
          <a:lstStyle/>
          <a:p>
            <a:pPr marL="0" indent="0">
              <a:lnSpc>
                <a:spcPct val="100000"/>
              </a:lnSpc>
              <a:spcBef>
                <a:spcPts val="0"/>
              </a:spcBef>
              <a:spcAft>
                <a:spcPts val="1200"/>
              </a:spcAft>
              <a:buNone/>
            </a:pPr>
            <a:r>
              <a:rPr lang="en-US" dirty="0"/>
              <a:t>The superintendent of the COE must agree to Form A: Project Statement of Assurances.</a:t>
            </a:r>
          </a:p>
          <a:p>
            <a:pPr marL="0" indent="0">
              <a:lnSpc>
                <a:spcPct val="100000"/>
              </a:lnSpc>
              <a:spcBef>
                <a:spcPts val="0"/>
              </a:spcBef>
              <a:spcAft>
                <a:spcPts val="1200"/>
              </a:spcAft>
              <a:buNone/>
            </a:pPr>
            <a:r>
              <a:rPr lang="en-US" dirty="0"/>
              <a:t>Applicants do not need to sign and return the general assurances and certifications with the application. Instead, applicants must download assurances and certifications and keep on file and available for compliance reviews, complaint investigations, or audits.</a:t>
            </a:r>
          </a:p>
          <a:p>
            <a:endParaRPr lang="en-US" dirty="0"/>
          </a:p>
        </p:txBody>
      </p:sp>
      <p:sp>
        <p:nvSpPr>
          <p:cNvPr id="4" name="Slide Number Placeholder 3">
            <a:extLst>
              <a:ext uri="{FF2B5EF4-FFF2-40B4-BE49-F238E27FC236}">
                <a16:creationId xmlns:a16="http://schemas.microsoft.com/office/drawing/2014/main" id="{FB73ECC5-BC05-45CE-B4B4-1A88C93BFB8F}"/>
              </a:ext>
            </a:extLst>
          </p:cNvPr>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108</a:t>
            </a:fld>
            <a:endParaRPr lang="en-US" dirty="0">
              <a:solidFill>
                <a:schemeClr val="tx1"/>
              </a:solidFill>
            </a:endParaRPr>
          </a:p>
        </p:txBody>
      </p:sp>
    </p:spTree>
    <p:extLst>
      <p:ext uri="{BB962C8B-B14F-4D97-AF65-F5344CB8AC3E}">
        <p14:creationId xmlns:p14="http://schemas.microsoft.com/office/powerpoint/2010/main" val="20983050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4239" y="240043"/>
            <a:ext cx="9479666" cy="1131557"/>
          </a:xfrm>
        </p:spPr>
        <p:txBody>
          <a:bodyPr>
            <a:noAutofit/>
          </a:bodyPr>
          <a:lstStyle/>
          <a:p>
            <a:r>
              <a:rPr lang="en-US" dirty="0"/>
              <a:t>Resources (1)</a:t>
            </a:r>
          </a:p>
        </p:txBody>
      </p:sp>
      <p:sp>
        <p:nvSpPr>
          <p:cNvPr id="3" name="Content Placeholder 2"/>
          <p:cNvSpPr>
            <a:spLocks noGrp="1"/>
          </p:cNvSpPr>
          <p:nvPr>
            <p:ph idx="1"/>
          </p:nvPr>
        </p:nvSpPr>
        <p:spPr>
          <a:xfrm>
            <a:off x="1354239" y="1371600"/>
            <a:ext cx="9479666" cy="5246357"/>
          </a:xfrm>
        </p:spPr>
        <p:txBody>
          <a:bodyPr/>
          <a:lstStyle/>
          <a:p>
            <a:pPr marL="0" indent="0">
              <a:lnSpc>
                <a:spcPct val="100000"/>
              </a:lnSpc>
              <a:spcBef>
                <a:spcPts val="0"/>
              </a:spcBef>
              <a:spcAft>
                <a:spcPts val="1200"/>
              </a:spcAft>
              <a:buNone/>
            </a:pPr>
            <a:r>
              <a:rPr lang="en-US" dirty="0"/>
              <a:t>Applicants should be familiar with the following resources (linked within the RFA):</a:t>
            </a:r>
          </a:p>
          <a:p>
            <a:pPr marL="577850" lvl="1" indent="-341313">
              <a:lnSpc>
                <a:spcPct val="100000"/>
              </a:lnSpc>
              <a:spcBef>
                <a:spcPts val="0"/>
              </a:spcBef>
              <a:spcAft>
                <a:spcPts val="1200"/>
              </a:spcAft>
              <a:buFont typeface="Arial" panose="020B0604020202020204" pitchFamily="34" charset="0"/>
              <a:buChar char="•"/>
            </a:pPr>
            <a:r>
              <a:rPr lang="en-US" sz="2800" i="1" dirty="0"/>
              <a:t>ELA/ELD Framework</a:t>
            </a:r>
          </a:p>
          <a:p>
            <a:pPr marL="577850" lvl="1" indent="-341313">
              <a:lnSpc>
                <a:spcPct val="100000"/>
              </a:lnSpc>
              <a:spcBef>
                <a:spcPts val="0"/>
              </a:spcBef>
              <a:spcAft>
                <a:spcPts val="1200"/>
              </a:spcAft>
              <a:buFont typeface="Arial" panose="020B0604020202020204" pitchFamily="34" charset="0"/>
              <a:buChar char="•"/>
            </a:pPr>
            <a:r>
              <a:rPr lang="en-US" sz="2800" dirty="0"/>
              <a:t>The Commission’s Literacy Standards and TPEs</a:t>
            </a:r>
          </a:p>
          <a:p>
            <a:pPr marL="577850" lvl="1" indent="-341313">
              <a:lnSpc>
                <a:spcPct val="100000"/>
              </a:lnSpc>
              <a:spcBef>
                <a:spcPts val="0"/>
              </a:spcBef>
              <a:spcAft>
                <a:spcPts val="1200"/>
              </a:spcAft>
              <a:buFont typeface="Arial" panose="020B0604020202020204" pitchFamily="34" charset="0"/>
              <a:buChar char="•"/>
            </a:pPr>
            <a:r>
              <a:rPr lang="en-US" sz="2800" dirty="0">
                <a:cs typeface="Arial" panose="020B0604020202020204" pitchFamily="34" charset="0"/>
              </a:rPr>
              <a:t>California Comprehensive SLP</a:t>
            </a:r>
          </a:p>
          <a:p>
            <a:pPr marL="577850" marR="0" lvl="0" indent="-341313"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lang="en-US" sz="2800" dirty="0"/>
              <a:t>QPLS</a:t>
            </a:r>
          </a:p>
          <a:p>
            <a:pPr marL="577850" marR="0" lvl="0" indent="-341313"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ea typeface="+mn-ea"/>
                <a:cs typeface="+mn-cs"/>
              </a:rPr>
              <a:t>The California CCSS for ELA/Literacy</a:t>
            </a:r>
            <a:endParaRPr kumimoji="0" lang="en-US" sz="2800" b="0" i="0" u="sng" strike="noStrike" kern="1200" cap="none" spc="0" normalizeH="0" baseline="0" noProof="0" dirty="0">
              <a:ln>
                <a:noFill/>
              </a:ln>
              <a:solidFill>
                <a:prstClr val="black"/>
              </a:solidFill>
              <a:effectLst/>
              <a:uLnTx/>
              <a:uFillTx/>
              <a:ea typeface="+mn-ea"/>
              <a:cs typeface="Arial" panose="020B0604020202020204" pitchFamily="34" charset="0"/>
            </a:endParaRPr>
          </a:p>
          <a:p>
            <a:pPr marL="577850" marR="0" lvl="0" indent="-341313"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ea typeface="+mn-ea"/>
                <a:cs typeface="+mn-cs"/>
              </a:rPr>
              <a:t>California ELD Standards</a:t>
            </a:r>
            <a:r>
              <a:rPr kumimoji="0" lang="en-US" sz="2800" b="0" i="0" u="none" strike="noStrike" kern="1200" cap="none" spc="0" normalizeH="0" baseline="0" noProof="0" dirty="0">
                <a:ln>
                  <a:noFill/>
                </a:ln>
                <a:solidFill>
                  <a:prstClr val="black"/>
                </a:solidFill>
                <a:effectLst/>
                <a:uLnTx/>
                <a:uFillTx/>
                <a:ea typeface="+mn-ea"/>
                <a:cs typeface="Arial"/>
              </a:rPr>
              <a:t> </a:t>
            </a:r>
            <a:endParaRPr kumimoji="0" lang="en-US" sz="2800" b="0" i="0" u="sng" strike="noStrike" kern="1200" cap="none" spc="0" normalizeH="0" baseline="0" noProof="0" dirty="0">
              <a:ln>
                <a:noFill/>
              </a:ln>
              <a:solidFill>
                <a:prstClr val="black"/>
              </a:solidFill>
              <a:effectLst/>
              <a:uLnTx/>
              <a:uFillTx/>
              <a:ea typeface="+mn-ea"/>
              <a:cs typeface="Arial"/>
            </a:endParaRPr>
          </a:p>
          <a:p>
            <a:pPr marL="577850" marR="0" lvl="0" indent="-341313"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ea typeface="+mn-ea"/>
                <a:cs typeface="Arial" panose="020B0604020202020204" pitchFamily="34" charset="0"/>
              </a:rPr>
              <a:t>California </a:t>
            </a:r>
            <a:r>
              <a:rPr kumimoji="0" lang="en-US" sz="2800" b="0" i="1" u="none" strike="noStrike" kern="1200" cap="none" spc="0" normalizeH="0" baseline="0" noProof="0" dirty="0">
                <a:ln>
                  <a:noFill/>
                </a:ln>
                <a:solidFill>
                  <a:prstClr val="black"/>
                </a:solidFill>
                <a:effectLst/>
                <a:uLnTx/>
                <a:uFillTx/>
                <a:ea typeface="+mn-ea"/>
                <a:cs typeface="Arial" panose="020B0604020202020204" pitchFamily="34" charset="0"/>
              </a:rPr>
              <a:t>Dyslexia Guidelines</a:t>
            </a:r>
            <a:endParaRPr kumimoji="0" lang="en-US" sz="2800" b="0" i="1" u="sng" strike="noStrike" kern="1200" cap="none" spc="0" normalizeH="0" baseline="0" noProof="0" dirty="0">
              <a:ln>
                <a:noFill/>
              </a:ln>
              <a:solidFill>
                <a:prstClr val="black"/>
              </a:solidFill>
              <a:effectLst/>
              <a:uLnTx/>
              <a:uFillTx/>
              <a:ea typeface="+mn-ea"/>
              <a:cs typeface="Arial" panose="020B0604020202020204" pitchFamily="34" charset="0"/>
            </a:endParaRPr>
          </a:p>
          <a:p>
            <a:pPr lvl="1">
              <a:lnSpc>
                <a:spcPct val="100000"/>
              </a:lnSpc>
              <a:spcBef>
                <a:spcPts val="0"/>
              </a:spcBef>
              <a:spcAft>
                <a:spcPts val="1200"/>
              </a:spcAft>
              <a:buFont typeface="Arial" panose="020B0604020202020204" pitchFamily="34" charset="0"/>
              <a:buChar char="•"/>
            </a:pPr>
            <a:endParaRPr lang="en-US" sz="2800" dirty="0"/>
          </a:p>
          <a:p>
            <a:pPr lvl="0"/>
            <a:endParaRPr lang="en-US" sz="2400" dirty="0"/>
          </a:p>
        </p:txBody>
      </p:sp>
      <p:sp>
        <p:nvSpPr>
          <p:cNvPr id="5" name="Slide Number Placeholder 4"/>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109</a:t>
            </a:fld>
            <a:endParaRPr lang="en-US" dirty="0">
              <a:solidFill>
                <a:schemeClr val="tx1"/>
              </a:solidFill>
            </a:endParaRPr>
          </a:p>
        </p:txBody>
      </p:sp>
    </p:spTree>
    <p:extLst>
      <p:ext uri="{BB962C8B-B14F-4D97-AF65-F5344CB8AC3E}">
        <p14:creationId xmlns:p14="http://schemas.microsoft.com/office/powerpoint/2010/main" val="3173017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854FD-1C3F-4756-ABF8-F141F7082152}"/>
              </a:ext>
            </a:extLst>
          </p:cNvPr>
          <p:cNvSpPr>
            <a:spLocks noGrp="1"/>
          </p:cNvSpPr>
          <p:nvPr>
            <p:ph type="title"/>
          </p:nvPr>
        </p:nvSpPr>
        <p:spPr>
          <a:xfrm>
            <a:off x="1356167" y="458596"/>
            <a:ext cx="9479666" cy="1253096"/>
          </a:xfrm>
        </p:spPr>
        <p:txBody>
          <a:bodyPr>
            <a:normAutofit/>
          </a:bodyPr>
          <a:lstStyle/>
          <a:p>
            <a:r>
              <a:rPr lang="en-US" dirty="0"/>
              <a:t>Grant Funding and Duration</a:t>
            </a:r>
          </a:p>
        </p:txBody>
      </p:sp>
      <p:sp>
        <p:nvSpPr>
          <p:cNvPr id="3" name="Content Placeholder 2">
            <a:extLst>
              <a:ext uri="{FF2B5EF4-FFF2-40B4-BE49-F238E27FC236}">
                <a16:creationId xmlns:a16="http://schemas.microsoft.com/office/drawing/2014/main" id="{05F28732-6957-4B31-BB3D-629936DE11ED}"/>
              </a:ext>
            </a:extLst>
          </p:cNvPr>
          <p:cNvSpPr>
            <a:spLocks noGrp="1"/>
          </p:cNvSpPr>
          <p:nvPr>
            <p:ph idx="1"/>
          </p:nvPr>
        </p:nvSpPr>
        <p:spPr>
          <a:xfrm>
            <a:off x="1810870" y="1904999"/>
            <a:ext cx="9479666" cy="4071258"/>
          </a:xfrm>
        </p:spPr>
        <p:txBody>
          <a:bodyPr/>
          <a:lstStyle/>
          <a:p>
            <a:pPr>
              <a:lnSpc>
                <a:spcPct val="100000"/>
              </a:lnSpc>
              <a:spcBef>
                <a:spcPts val="0"/>
              </a:spcBef>
              <a:spcAft>
                <a:spcPts val="1200"/>
              </a:spcAft>
            </a:pPr>
            <a:r>
              <a:rPr lang="en-US" dirty="0"/>
              <a:t>One Lead Applicant</a:t>
            </a:r>
          </a:p>
          <a:p>
            <a:pPr>
              <a:lnSpc>
                <a:spcPct val="100000"/>
              </a:lnSpc>
              <a:spcBef>
                <a:spcPts val="0"/>
              </a:spcBef>
              <a:spcAft>
                <a:spcPts val="1200"/>
              </a:spcAft>
            </a:pPr>
            <a:r>
              <a:rPr lang="en-US" dirty="0"/>
              <a:t>One grant of $25 million</a:t>
            </a:r>
          </a:p>
          <a:p>
            <a:pPr>
              <a:lnSpc>
                <a:spcPct val="100000"/>
              </a:lnSpc>
              <a:spcBef>
                <a:spcPts val="0"/>
              </a:spcBef>
              <a:spcAft>
                <a:spcPts val="1200"/>
              </a:spcAft>
            </a:pPr>
            <a:r>
              <a:rPr lang="en-US" dirty="0"/>
              <a:t>Grant period: August 2023 through March 31, 2027</a:t>
            </a:r>
          </a:p>
          <a:p>
            <a:pPr>
              <a:lnSpc>
                <a:spcPct val="100000"/>
              </a:lnSpc>
              <a:spcBef>
                <a:spcPts val="0"/>
              </a:spcBef>
              <a:spcAft>
                <a:spcPts val="1200"/>
              </a:spcAft>
            </a:pPr>
            <a:r>
              <a:rPr lang="en-US" dirty="0"/>
              <a:t>Deadline for Applications: May 26, 2023, before 4 p.m.</a:t>
            </a:r>
          </a:p>
        </p:txBody>
      </p:sp>
      <p:sp>
        <p:nvSpPr>
          <p:cNvPr id="4" name="Slide Number Placeholder 3">
            <a:extLst>
              <a:ext uri="{FF2B5EF4-FFF2-40B4-BE49-F238E27FC236}">
                <a16:creationId xmlns:a16="http://schemas.microsoft.com/office/drawing/2014/main" id="{AE9530CE-DAF4-47D3-A143-9972E2EAC3FA}"/>
              </a:ext>
            </a:extLst>
          </p:cNvPr>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11</a:t>
            </a:fld>
            <a:endParaRPr lang="en-US" dirty="0">
              <a:solidFill>
                <a:schemeClr val="tx1"/>
              </a:solidFill>
            </a:endParaRPr>
          </a:p>
        </p:txBody>
      </p:sp>
    </p:spTree>
    <p:extLst>
      <p:ext uri="{BB962C8B-B14F-4D97-AF65-F5344CB8AC3E}">
        <p14:creationId xmlns:p14="http://schemas.microsoft.com/office/powerpoint/2010/main" val="248590913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2959" y="0"/>
            <a:ext cx="8822225" cy="1164297"/>
          </a:xfrm>
        </p:spPr>
        <p:txBody>
          <a:bodyPr>
            <a:normAutofit/>
          </a:bodyPr>
          <a:lstStyle/>
          <a:p>
            <a:r>
              <a:rPr lang="en-US" dirty="0"/>
              <a:t>Resources (2)</a:t>
            </a:r>
          </a:p>
        </p:txBody>
      </p:sp>
      <p:sp>
        <p:nvSpPr>
          <p:cNvPr id="3" name="Content Placeholder 2"/>
          <p:cNvSpPr>
            <a:spLocks noGrp="1"/>
          </p:cNvSpPr>
          <p:nvPr>
            <p:ph idx="1"/>
          </p:nvPr>
        </p:nvSpPr>
        <p:spPr>
          <a:xfrm>
            <a:off x="1354238" y="1229039"/>
            <a:ext cx="9479666" cy="4399921"/>
          </a:xfrm>
        </p:spPr>
        <p:txBody>
          <a:bodyPr vert="horz" lIns="91440" tIns="45720" rIns="91440" bIns="45720" rtlCol="0" anchor="t">
            <a:noAutofit/>
          </a:bodyPr>
          <a:lstStyle/>
          <a:p>
            <a:pPr marL="508000" indent="-334963">
              <a:lnSpc>
                <a:spcPct val="100000"/>
              </a:lnSpc>
              <a:spcBef>
                <a:spcPts val="0"/>
              </a:spcBef>
              <a:spcAft>
                <a:spcPts val="1200"/>
              </a:spcAft>
              <a:tabLst>
                <a:tab pos="223838" algn="l"/>
              </a:tabLst>
            </a:pPr>
            <a:r>
              <a:rPr lang="en-US" i="1" dirty="0">
                <a:cs typeface="Arial" panose="020B0604020202020204" pitchFamily="34" charset="0"/>
              </a:rPr>
              <a:t>EL Roadmap </a:t>
            </a:r>
          </a:p>
          <a:p>
            <a:pPr marL="508000" indent="-334963">
              <a:lnSpc>
                <a:spcPct val="100000"/>
              </a:lnSpc>
              <a:spcBef>
                <a:spcPts val="0"/>
              </a:spcBef>
              <a:spcAft>
                <a:spcPts val="1200"/>
              </a:spcAft>
              <a:tabLst>
                <a:tab pos="223838" algn="l"/>
              </a:tabLst>
            </a:pPr>
            <a:r>
              <a:rPr lang="en-US" i="1" dirty="0">
                <a:cs typeface="Arial" panose="020B0604020202020204" pitchFamily="34" charset="0"/>
              </a:rPr>
              <a:t>Improving Education for Multilingual and EL Students</a:t>
            </a:r>
          </a:p>
          <a:p>
            <a:pPr marL="508000" indent="-334963">
              <a:lnSpc>
                <a:spcPct val="100000"/>
              </a:lnSpc>
              <a:spcBef>
                <a:spcPts val="0"/>
              </a:spcBef>
              <a:spcAft>
                <a:spcPts val="1200"/>
              </a:spcAft>
              <a:tabLst>
                <a:tab pos="223838" algn="l"/>
              </a:tabLst>
            </a:pPr>
            <a:r>
              <a:rPr lang="en-US" dirty="0">
                <a:cs typeface="Arial" panose="020B0604020202020204" pitchFamily="34" charset="0"/>
              </a:rPr>
              <a:t>The California </a:t>
            </a:r>
            <a:r>
              <a:rPr lang="en-US" i="1" dirty="0">
                <a:cs typeface="Arial" panose="020B0604020202020204" pitchFamily="34" charset="0"/>
              </a:rPr>
              <a:t>Practitioners’ Guide for Educating ELs with Disabilities</a:t>
            </a:r>
          </a:p>
          <a:p>
            <a:pPr marL="508000" indent="-334963">
              <a:lnSpc>
                <a:spcPct val="100000"/>
              </a:lnSpc>
              <a:spcBef>
                <a:spcPts val="0"/>
              </a:spcBef>
              <a:spcAft>
                <a:spcPts val="1200"/>
              </a:spcAft>
              <a:tabLst>
                <a:tab pos="223838" algn="l"/>
              </a:tabLst>
            </a:pPr>
            <a:r>
              <a:rPr lang="en-US" dirty="0"/>
              <a:t>CDE MTSS web page </a:t>
            </a:r>
          </a:p>
          <a:p>
            <a:pPr marL="508000" indent="-334963">
              <a:lnSpc>
                <a:spcPct val="100000"/>
              </a:lnSpc>
              <a:spcBef>
                <a:spcPts val="0"/>
              </a:spcBef>
              <a:spcAft>
                <a:spcPts val="1200"/>
              </a:spcAft>
              <a:tabLst>
                <a:tab pos="223838" algn="l"/>
              </a:tabLst>
            </a:pPr>
            <a:r>
              <a:rPr lang="en-US" dirty="0"/>
              <a:t>The California Family Engagement Framework</a:t>
            </a:r>
          </a:p>
          <a:p>
            <a:pPr marL="508000" indent="-334963">
              <a:lnSpc>
                <a:spcPct val="100000"/>
              </a:lnSpc>
              <a:spcBef>
                <a:spcPts val="0"/>
              </a:spcBef>
              <a:spcAft>
                <a:spcPts val="1200"/>
              </a:spcAft>
              <a:tabLst>
                <a:tab pos="223838" algn="l"/>
              </a:tabLst>
            </a:pPr>
            <a:r>
              <a:rPr lang="en-US" dirty="0"/>
              <a:t>Asset Based Pedagogies</a:t>
            </a:r>
          </a:p>
          <a:p>
            <a:pPr marL="508000" indent="-334963">
              <a:lnSpc>
                <a:spcPct val="100000"/>
              </a:lnSpc>
              <a:spcBef>
                <a:spcPts val="0"/>
              </a:spcBef>
              <a:spcAft>
                <a:spcPts val="1200"/>
              </a:spcAft>
              <a:tabLst>
                <a:tab pos="223838" algn="l"/>
              </a:tabLst>
            </a:pPr>
            <a:r>
              <a:rPr lang="en-US" dirty="0"/>
              <a:t>Culturally Sustaining Pedagogies</a:t>
            </a:r>
          </a:p>
          <a:p>
            <a:pPr marL="508000" indent="-334963">
              <a:lnSpc>
                <a:spcPct val="100000"/>
              </a:lnSpc>
              <a:spcBef>
                <a:spcPts val="0"/>
              </a:spcBef>
              <a:spcAft>
                <a:spcPts val="1200"/>
              </a:spcAft>
              <a:tabLst>
                <a:tab pos="223838" algn="l"/>
              </a:tabLst>
            </a:pPr>
            <a:endParaRPr lang="en-US" dirty="0">
              <a:cs typeface="Arial" panose="020B0604020202020204"/>
            </a:endParaRPr>
          </a:p>
          <a:p>
            <a:pPr marL="508000" lvl="0" indent="-334963">
              <a:tabLst>
                <a:tab pos="223838" algn="l"/>
              </a:tabLst>
            </a:pPr>
            <a:endParaRPr lang="en-US" dirty="0"/>
          </a:p>
        </p:txBody>
      </p:sp>
      <p:sp>
        <p:nvSpPr>
          <p:cNvPr id="5" name="Slide Number Placeholder 4"/>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110</a:t>
            </a:fld>
            <a:endParaRPr lang="en-US" dirty="0">
              <a:solidFill>
                <a:schemeClr val="tx1"/>
              </a:solidFill>
            </a:endParaRPr>
          </a:p>
        </p:txBody>
      </p:sp>
    </p:spTree>
    <p:extLst>
      <p:ext uri="{BB962C8B-B14F-4D97-AF65-F5344CB8AC3E}">
        <p14:creationId xmlns:p14="http://schemas.microsoft.com/office/powerpoint/2010/main" val="4237014433"/>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1363" y="2464904"/>
            <a:ext cx="10515600" cy="1123536"/>
          </a:xfrm>
        </p:spPr>
        <p:txBody>
          <a:bodyPr>
            <a:normAutofit/>
          </a:bodyPr>
          <a:lstStyle/>
          <a:p>
            <a:r>
              <a:rPr lang="en-US" sz="5400" dirty="0"/>
              <a:t>Questions?</a:t>
            </a:r>
          </a:p>
        </p:txBody>
      </p:sp>
      <p:sp>
        <p:nvSpPr>
          <p:cNvPr id="4" name="Slide Number Placeholder 3"/>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111</a:t>
            </a:fld>
            <a:endParaRPr lang="en-US" dirty="0">
              <a:solidFill>
                <a:schemeClr val="tx1"/>
              </a:solidFill>
            </a:endParaRPr>
          </a:p>
        </p:txBody>
      </p:sp>
    </p:spTree>
    <p:extLst>
      <p:ext uri="{BB962C8B-B14F-4D97-AF65-F5344CB8AC3E}">
        <p14:creationId xmlns:p14="http://schemas.microsoft.com/office/powerpoint/2010/main" val="550380792"/>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4239" y="365125"/>
            <a:ext cx="9479666" cy="1357349"/>
          </a:xfrm>
        </p:spPr>
        <p:txBody>
          <a:bodyPr>
            <a:normAutofit/>
          </a:bodyPr>
          <a:lstStyle/>
          <a:p>
            <a:r>
              <a:rPr lang="en-US" dirty="0"/>
              <a:t>Contact Information</a:t>
            </a:r>
          </a:p>
        </p:txBody>
      </p:sp>
      <p:sp>
        <p:nvSpPr>
          <p:cNvPr id="3" name="Content Placeholder 2"/>
          <p:cNvSpPr>
            <a:spLocks noGrp="1"/>
          </p:cNvSpPr>
          <p:nvPr>
            <p:ph idx="1"/>
          </p:nvPr>
        </p:nvSpPr>
        <p:spPr>
          <a:xfrm>
            <a:off x="1543272" y="1722474"/>
            <a:ext cx="9101600" cy="4274289"/>
          </a:xfrm>
        </p:spPr>
        <p:txBody>
          <a:bodyPr/>
          <a:lstStyle/>
          <a:p>
            <a:pPr marL="0" indent="0" algn="ctr">
              <a:spcBef>
                <a:spcPts val="0"/>
              </a:spcBef>
              <a:spcAft>
                <a:spcPts val="1200"/>
              </a:spcAft>
              <a:buNone/>
            </a:pPr>
            <a:r>
              <a:rPr lang="en-US" b="1" dirty="0"/>
              <a:t>Program Questions: </a:t>
            </a:r>
          </a:p>
          <a:p>
            <a:pPr marL="0" indent="0" algn="ctr">
              <a:spcBef>
                <a:spcPts val="0"/>
              </a:spcBef>
              <a:buNone/>
            </a:pPr>
            <a:r>
              <a:rPr lang="en-US" dirty="0"/>
              <a:t>Jennifer Howerter</a:t>
            </a:r>
          </a:p>
          <a:p>
            <a:pPr marL="0" indent="0" algn="ctr">
              <a:lnSpc>
                <a:spcPct val="100000"/>
              </a:lnSpc>
              <a:spcBef>
                <a:spcPts val="0"/>
              </a:spcBef>
              <a:spcAft>
                <a:spcPts val="5600"/>
              </a:spcAft>
              <a:buNone/>
            </a:pPr>
            <a:r>
              <a:rPr lang="en-US" dirty="0"/>
              <a:t>Email: </a:t>
            </a:r>
            <a:r>
              <a:rPr lang="en-US" u="sng" dirty="0">
                <a:hlinkClick r:id="rId3"/>
              </a:rPr>
              <a:t>PLIO@cde.ca.gov</a:t>
            </a:r>
            <a:r>
              <a:rPr lang="en-US" u="sng" dirty="0"/>
              <a:t>  </a:t>
            </a:r>
          </a:p>
          <a:p>
            <a:pPr marL="0" indent="0" algn="ctr">
              <a:spcBef>
                <a:spcPts val="0"/>
              </a:spcBef>
              <a:spcAft>
                <a:spcPts val="1200"/>
              </a:spcAft>
              <a:buNone/>
            </a:pPr>
            <a:r>
              <a:rPr lang="en-US" b="1" dirty="0"/>
              <a:t>Downloading Questions: </a:t>
            </a:r>
          </a:p>
          <a:p>
            <a:pPr marL="0" indent="0" algn="ctr">
              <a:spcBef>
                <a:spcPts val="0"/>
              </a:spcBef>
              <a:buNone/>
            </a:pPr>
            <a:r>
              <a:rPr lang="en-US" dirty="0"/>
              <a:t>Kathryn Slaven</a:t>
            </a:r>
          </a:p>
          <a:p>
            <a:pPr marL="0" indent="0" algn="ctr">
              <a:lnSpc>
                <a:spcPct val="100000"/>
              </a:lnSpc>
              <a:spcBef>
                <a:spcPts val="0"/>
              </a:spcBef>
              <a:spcAft>
                <a:spcPts val="1200"/>
              </a:spcAft>
              <a:buNone/>
            </a:pPr>
            <a:r>
              <a:rPr lang="en-US" dirty="0"/>
              <a:t>Email: </a:t>
            </a:r>
            <a:r>
              <a:rPr lang="en-US" u="sng" dirty="0">
                <a:hlinkClick r:id="rId4"/>
              </a:rPr>
              <a:t>kslaven@cde.ca.gov</a:t>
            </a:r>
            <a:r>
              <a:rPr lang="en-US" u="sng" dirty="0"/>
              <a:t> </a:t>
            </a:r>
          </a:p>
          <a:p>
            <a:pPr marL="0" indent="0" algn="ctr">
              <a:lnSpc>
                <a:spcPct val="100000"/>
              </a:lnSpc>
              <a:spcBef>
                <a:spcPts val="0"/>
              </a:spcBef>
              <a:spcAft>
                <a:spcPts val="1200"/>
              </a:spcAft>
              <a:buNone/>
            </a:pPr>
            <a:endParaRPr lang="en-US" sz="2400" u="sng" dirty="0"/>
          </a:p>
          <a:p>
            <a:pPr marL="0" indent="0" algn="ctr">
              <a:lnSpc>
                <a:spcPct val="100000"/>
              </a:lnSpc>
              <a:spcBef>
                <a:spcPts val="0"/>
              </a:spcBef>
              <a:buNone/>
            </a:pPr>
            <a:endParaRPr lang="en-US" b="1" dirty="0"/>
          </a:p>
        </p:txBody>
      </p:sp>
      <p:sp>
        <p:nvSpPr>
          <p:cNvPr id="5" name="Slide Number Placeholder 4"/>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112</a:t>
            </a:fld>
            <a:endParaRPr lang="en-US" dirty="0">
              <a:solidFill>
                <a:schemeClr val="tx1"/>
              </a:solidFill>
            </a:endParaRPr>
          </a:p>
        </p:txBody>
      </p:sp>
    </p:spTree>
    <p:extLst>
      <p:ext uri="{BB962C8B-B14F-4D97-AF65-F5344CB8AC3E}">
        <p14:creationId xmlns:p14="http://schemas.microsoft.com/office/powerpoint/2010/main" val="3775136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4ED852-4CF1-4959-9285-AFACEE3CEC74}"/>
              </a:ext>
            </a:extLst>
          </p:cNvPr>
          <p:cNvSpPr>
            <a:spLocks noGrp="1"/>
          </p:cNvSpPr>
          <p:nvPr>
            <p:ph type="title"/>
          </p:nvPr>
        </p:nvSpPr>
        <p:spPr>
          <a:xfrm>
            <a:off x="838200" y="932498"/>
            <a:ext cx="10515600" cy="2852737"/>
          </a:xfrm>
        </p:spPr>
        <p:txBody>
          <a:bodyPr>
            <a:normAutofit/>
          </a:bodyPr>
          <a:lstStyle/>
          <a:p>
            <a:r>
              <a:rPr lang="en-US" sz="5400" dirty="0"/>
              <a:t>Grant Eligibility</a:t>
            </a:r>
          </a:p>
        </p:txBody>
      </p:sp>
      <p:sp>
        <p:nvSpPr>
          <p:cNvPr id="4" name="Slide Number Placeholder 3">
            <a:extLst>
              <a:ext uri="{FF2B5EF4-FFF2-40B4-BE49-F238E27FC236}">
                <a16:creationId xmlns:a16="http://schemas.microsoft.com/office/drawing/2014/main" id="{D7A91306-4C97-490C-BE5B-DB5DA64BC2E9}"/>
              </a:ext>
            </a:extLst>
          </p:cNvPr>
          <p:cNvSpPr>
            <a:spLocks noGrp="1"/>
          </p:cNvSpPr>
          <p:nvPr>
            <p:ph type="sldNum" sz="quarter" idx="12"/>
          </p:nvPr>
        </p:nvSpPr>
        <p:spPr>
          <a:xfrm>
            <a:off x="8610600" y="6276139"/>
            <a:ext cx="2743200" cy="365125"/>
          </a:xfrm>
        </p:spPr>
        <p:txBody>
          <a:bodyPr/>
          <a:lstStyle/>
          <a:p>
            <a:fld id="{469BC29B-CD14-4172-9B93-F334EF7BA94E}" type="slidenum">
              <a:rPr lang="en-US" smtClean="0">
                <a:solidFill>
                  <a:schemeClr val="tx1"/>
                </a:solidFill>
              </a:rPr>
              <a:t>12</a:t>
            </a:fld>
            <a:endParaRPr lang="en-US" dirty="0">
              <a:solidFill>
                <a:schemeClr val="tx1"/>
              </a:solidFill>
            </a:endParaRPr>
          </a:p>
        </p:txBody>
      </p:sp>
    </p:spTree>
    <p:extLst>
      <p:ext uri="{BB962C8B-B14F-4D97-AF65-F5344CB8AC3E}">
        <p14:creationId xmlns:p14="http://schemas.microsoft.com/office/powerpoint/2010/main" val="15635497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Grant Eligibility (1)</a:t>
            </a:r>
          </a:p>
        </p:txBody>
      </p:sp>
      <p:sp>
        <p:nvSpPr>
          <p:cNvPr id="3" name="Content Placeholder 2"/>
          <p:cNvSpPr>
            <a:spLocks noGrp="1"/>
          </p:cNvSpPr>
          <p:nvPr>
            <p:ph idx="1"/>
          </p:nvPr>
        </p:nvSpPr>
        <p:spPr>
          <a:xfrm>
            <a:off x="1354239" y="1546225"/>
            <a:ext cx="9479666" cy="4351338"/>
          </a:xfrm>
        </p:spPr>
        <p:txBody>
          <a:bodyPr vert="horz" lIns="91440" tIns="45720" rIns="91440" bIns="45720" rtlCol="0" anchor="t">
            <a:noAutofit/>
          </a:bodyPr>
          <a:lstStyle/>
          <a:p>
            <a:pPr marL="0" indent="0">
              <a:lnSpc>
                <a:spcPct val="100000"/>
              </a:lnSpc>
              <a:spcBef>
                <a:spcPts val="0"/>
              </a:spcBef>
              <a:spcAft>
                <a:spcPts val="1200"/>
              </a:spcAft>
              <a:buNone/>
            </a:pPr>
            <a:r>
              <a:rPr lang="en-US" b="1" dirty="0"/>
              <a:t>County Offices of Education</a:t>
            </a:r>
          </a:p>
          <a:p>
            <a:pPr marL="0" indent="0">
              <a:lnSpc>
                <a:spcPct val="100000"/>
              </a:lnSpc>
              <a:spcBef>
                <a:spcPts val="0"/>
              </a:spcBef>
              <a:spcAft>
                <a:spcPts val="1200"/>
              </a:spcAft>
              <a:buNone/>
            </a:pPr>
            <a:r>
              <a:rPr lang="en-US" dirty="0"/>
              <a:t>The CDE shall allocate grant funding to a COE.</a:t>
            </a:r>
          </a:p>
          <a:p>
            <a:pPr marL="0" indent="0">
              <a:lnSpc>
                <a:spcPct val="100000"/>
              </a:lnSpc>
              <a:spcBef>
                <a:spcPts val="0"/>
              </a:spcBef>
              <a:spcAft>
                <a:spcPts val="1200"/>
              </a:spcAft>
              <a:buNone/>
            </a:pPr>
            <a:r>
              <a:rPr lang="en-US" b="1" dirty="0"/>
              <a:t>Consortia</a:t>
            </a:r>
          </a:p>
          <a:p>
            <a:pPr marL="568325" indent="-339725">
              <a:lnSpc>
                <a:spcPct val="100000"/>
              </a:lnSpc>
              <a:spcBef>
                <a:spcPts val="0"/>
              </a:spcBef>
              <a:spcAft>
                <a:spcPts val="1200"/>
              </a:spcAft>
            </a:pPr>
            <a:r>
              <a:rPr lang="en-US" dirty="0"/>
              <a:t>Priority and points will be given to applicants working in consortium with an IHE with demonstrated success in providing statewide PD for expert literacy practice.</a:t>
            </a:r>
          </a:p>
          <a:p>
            <a:pPr marL="568325" indent="-339725">
              <a:lnSpc>
                <a:spcPct val="100000"/>
              </a:lnSpc>
              <a:spcBef>
                <a:spcPts val="0"/>
              </a:spcBef>
              <a:spcAft>
                <a:spcPts val="1200"/>
              </a:spcAft>
            </a:pPr>
            <a:r>
              <a:rPr lang="en-US" dirty="0"/>
              <a:t>Consortia with other COEs is allowed.</a:t>
            </a:r>
          </a:p>
          <a:p>
            <a:pPr marL="568325" indent="-339725">
              <a:lnSpc>
                <a:spcPct val="100000"/>
              </a:lnSpc>
              <a:spcBef>
                <a:spcPts val="0"/>
              </a:spcBef>
              <a:spcAft>
                <a:spcPts val="1200"/>
              </a:spcAft>
            </a:pPr>
            <a:r>
              <a:rPr lang="en-US" dirty="0"/>
              <a:t>One COE must be identified as the Lead Applicant.</a:t>
            </a:r>
          </a:p>
          <a:p>
            <a:pPr marL="0" indent="0">
              <a:lnSpc>
                <a:spcPct val="100000"/>
              </a:lnSpc>
              <a:spcBef>
                <a:spcPts val="0"/>
              </a:spcBef>
              <a:spcAft>
                <a:spcPts val="1200"/>
              </a:spcAft>
              <a:buNone/>
            </a:pPr>
            <a:endParaRPr lang="en-US" dirty="0"/>
          </a:p>
        </p:txBody>
      </p:sp>
      <p:sp>
        <p:nvSpPr>
          <p:cNvPr id="5" name="Slide Number Placeholder 4"/>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13</a:t>
            </a:fld>
            <a:endParaRPr lang="en-US" dirty="0">
              <a:solidFill>
                <a:schemeClr val="tx1"/>
              </a:solidFill>
            </a:endParaRPr>
          </a:p>
        </p:txBody>
      </p:sp>
    </p:spTree>
    <p:extLst>
      <p:ext uri="{BB962C8B-B14F-4D97-AF65-F5344CB8AC3E}">
        <p14:creationId xmlns:p14="http://schemas.microsoft.com/office/powerpoint/2010/main" val="903838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4DBC7-27A6-C379-0455-9395D8838F19}"/>
              </a:ext>
            </a:extLst>
          </p:cNvPr>
          <p:cNvSpPr>
            <a:spLocks noGrp="1"/>
          </p:cNvSpPr>
          <p:nvPr>
            <p:ph type="title"/>
          </p:nvPr>
        </p:nvSpPr>
        <p:spPr/>
        <p:txBody>
          <a:bodyPr/>
          <a:lstStyle/>
          <a:p>
            <a:r>
              <a:rPr lang="en-US" dirty="0"/>
              <a:t>Partnerships and Consortia (1)</a:t>
            </a:r>
          </a:p>
        </p:txBody>
      </p:sp>
      <p:sp>
        <p:nvSpPr>
          <p:cNvPr id="3" name="Content Placeholder 2">
            <a:extLst>
              <a:ext uri="{FF2B5EF4-FFF2-40B4-BE49-F238E27FC236}">
                <a16:creationId xmlns:a16="http://schemas.microsoft.com/office/drawing/2014/main" id="{420FBCBA-4306-E164-06A8-A433AA9E317F}"/>
              </a:ext>
            </a:extLst>
          </p:cNvPr>
          <p:cNvSpPr>
            <a:spLocks noGrp="1"/>
          </p:cNvSpPr>
          <p:nvPr>
            <p:ph idx="1"/>
          </p:nvPr>
        </p:nvSpPr>
        <p:spPr>
          <a:xfrm>
            <a:off x="1202495" y="1575594"/>
            <a:ext cx="9783153" cy="4895850"/>
          </a:xfrm>
        </p:spPr>
        <p:txBody>
          <a:bodyPr/>
          <a:lstStyle/>
          <a:p>
            <a:pPr marL="0" indent="0">
              <a:lnSpc>
                <a:spcPct val="100000"/>
              </a:lnSpc>
              <a:spcBef>
                <a:spcPts val="0"/>
              </a:spcBef>
              <a:spcAft>
                <a:spcPts val="1200"/>
              </a:spcAft>
              <a:buNone/>
            </a:pPr>
            <a:r>
              <a:rPr lang="en-US" dirty="0"/>
              <a:t>The CDE shall prioritize and award points to applicants that propose partnerships with an IHE, or a consortium of IHEs, that has demonstrated success in providing statewide PD for expert literacy practice. </a:t>
            </a:r>
          </a:p>
          <a:p>
            <a:pPr marL="0" indent="0">
              <a:lnSpc>
                <a:spcPct val="100000"/>
              </a:lnSpc>
              <a:spcBef>
                <a:spcPts val="0"/>
              </a:spcBef>
              <a:spcAft>
                <a:spcPts val="1200"/>
              </a:spcAft>
              <a:buNone/>
            </a:pPr>
            <a:r>
              <a:rPr lang="en-US" dirty="0"/>
              <a:t>The Lead Applicant is encouraged to work with IHEs, especially those that partner with the California Reading and Literature Project, that can support educators in obtaining the reading and literacy added authorization and/or specialist credential accredited by the Commission. </a:t>
            </a:r>
          </a:p>
        </p:txBody>
      </p:sp>
      <p:sp>
        <p:nvSpPr>
          <p:cNvPr id="4" name="Slide Number Placeholder 3">
            <a:extLst>
              <a:ext uri="{FF2B5EF4-FFF2-40B4-BE49-F238E27FC236}">
                <a16:creationId xmlns:a16="http://schemas.microsoft.com/office/drawing/2014/main" id="{09E978D6-BA9E-8832-5E5E-A86E30CFF53E}"/>
              </a:ext>
            </a:extLst>
          </p:cNvPr>
          <p:cNvSpPr>
            <a:spLocks noGrp="1"/>
          </p:cNvSpPr>
          <p:nvPr>
            <p:ph type="sldNum" sz="quarter" idx="12"/>
          </p:nvPr>
        </p:nvSpPr>
        <p:spPr>
          <a:xfrm>
            <a:off x="8610600" y="6288881"/>
            <a:ext cx="2743200" cy="365125"/>
          </a:xfrm>
        </p:spPr>
        <p:txBody>
          <a:bodyPr/>
          <a:lstStyle/>
          <a:p>
            <a:fld id="{469BC29B-CD14-4172-9B93-F334EF7BA94E}" type="slidenum">
              <a:rPr lang="en-US" smtClean="0"/>
              <a:t>14</a:t>
            </a:fld>
            <a:endParaRPr lang="en-US" dirty="0"/>
          </a:p>
        </p:txBody>
      </p:sp>
    </p:spTree>
    <p:extLst>
      <p:ext uri="{BB962C8B-B14F-4D97-AF65-F5344CB8AC3E}">
        <p14:creationId xmlns:p14="http://schemas.microsoft.com/office/powerpoint/2010/main" val="133262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A32A5-377B-DC9D-24FF-4C70532404E5}"/>
              </a:ext>
            </a:extLst>
          </p:cNvPr>
          <p:cNvSpPr>
            <a:spLocks noGrp="1"/>
          </p:cNvSpPr>
          <p:nvPr>
            <p:ph type="title"/>
          </p:nvPr>
        </p:nvSpPr>
        <p:spPr/>
        <p:txBody>
          <a:bodyPr/>
          <a:lstStyle/>
          <a:p>
            <a:r>
              <a:rPr lang="en-US" dirty="0"/>
              <a:t>Partnerships and Consortia (2)</a:t>
            </a:r>
          </a:p>
        </p:txBody>
      </p:sp>
      <p:sp>
        <p:nvSpPr>
          <p:cNvPr id="3" name="Content Placeholder 2">
            <a:extLst>
              <a:ext uri="{FF2B5EF4-FFF2-40B4-BE49-F238E27FC236}">
                <a16:creationId xmlns:a16="http://schemas.microsoft.com/office/drawing/2014/main" id="{0407C9FD-2537-AA1F-4952-46E39D38F6EA}"/>
              </a:ext>
            </a:extLst>
          </p:cNvPr>
          <p:cNvSpPr>
            <a:spLocks noGrp="1"/>
          </p:cNvSpPr>
          <p:nvPr>
            <p:ph idx="1"/>
          </p:nvPr>
        </p:nvSpPr>
        <p:spPr/>
        <p:txBody>
          <a:bodyPr/>
          <a:lstStyle/>
          <a:p>
            <a:pPr marL="0" indent="0">
              <a:lnSpc>
                <a:spcPct val="100000"/>
              </a:lnSpc>
              <a:spcBef>
                <a:spcPts val="0"/>
              </a:spcBef>
              <a:spcAft>
                <a:spcPts val="1200"/>
              </a:spcAft>
              <a:buNone/>
            </a:pPr>
            <a:r>
              <a:rPr lang="en-US" dirty="0"/>
              <a:t>COEs may also partner as a consortium with other COEs in the development of the proposal and throughout the duration of the grant period. If a consortium of COEs submits an application, one COE must be identified as the Lead Applicant. </a:t>
            </a:r>
          </a:p>
        </p:txBody>
      </p:sp>
      <p:sp>
        <p:nvSpPr>
          <p:cNvPr id="4" name="Slide Number Placeholder 3">
            <a:extLst>
              <a:ext uri="{FF2B5EF4-FFF2-40B4-BE49-F238E27FC236}">
                <a16:creationId xmlns:a16="http://schemas.microsoft.com/office/drawing/2014/main" id="{B03FC6E1-4086-DC57-E63D-50FCF01844F7}"/>
              </a:ext>
            </a:extLst>
          </p:cNvPr>
          <p:cNvSpPr>
            <a:spLocks noGrp="1"/>
          </p:cNvSpPr>
          <p:nvPr>
            <p:ph type="sldNum" sz="quarter" idx="12"/>
          </p:nvPr>
        </p:nvSpPr>
        <p:spPr>
          <a:xfrm>
            <a:off x="8562474" y="6176963"/>
            <a:ext cx="2743200" cy="365125"/>
          </a:xfrm>
        </p:spPr>
        <p:txBody>
          <a:bodyPr/>
          <a:lstStyle/>
          <a:p>
            <a:fld id="{469BC29B-CD14-4172-9B93-F334EF7BA94E}" type="slidenum">
              <a:rPr lang="en-US" smtClean="0"/>
              <a:t>15</a:t>
            </a:fld>
            <a:endParaRPr lang="en-US" dirty="0"/>
          </a:p>
        </p:txBody>
      </p:sp>
    </p:spTree>
    <p:extLst>
      <p:ext uri="{BB962C8B-B14F-4D97-AF65-F5344CB8AC3E}">
        <p14:creationId xmlns:p14="http://schemas.microsoft.com/office/powerpoint/2010/main" val="504178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6167" y="240044"/>
            <a:ext cx="9479666" cy="723911"/>
          </a:xfrm>
        </p:spPr>
        <p:txBody>
          <a:bodyPr>
            <a:normAutofit/>
          </a:bodyPr>
          <a:lstStyle/>
          <a:p>
            <a:r>
              <a:rPr lang="en-US" dirty="0"/>
              <a:t>Grant Eligibility (2)</a:t>
            </a:r>
          </a:p>
        </p:txBody>
      </p:sp>
      <p:sp>
        <p:nvSpPr>
          <p:cNvPr id="3" name="Content Placeholder 2"/>
          <p:cNvSpPr>
            <a:spLocks noGrp="1"/>
          </p:cNvSpPr>
          <p:nvPr>
            <p:ph idx="1"/>
          </p:nvPr>
        </p:nvSpPr>
        <p:spPr>
          <a:xfrm>
            <a:off x="627413" y="880827"/>
            <a:ext cx="10937173" cy="5455133"/>
          </a:xfrm>
        </p:spPr>
        <p:txBody>
          <a:bodyPr vert="horz" lIns="91440" tIns="45720" rIns="91440" bIns="45720" rtlCol="0" anchor="t">
            <a:noAutofit/>
          </a:bodyPr>
          <a:lstStyle/>
          <a:p>
            <a:pPr marL="0" indent="0">
              <a:lnSpc>
                <a:spcPct val="100000"/>
              </a:lnSpc>
              <a:spcBef>
                <a:spcPts val="0"/>
              </a:spcBef>
              <a:spcAft>
                <a:spcPts val="1200"/>
              </a:spcAft>
              <a:buNone/>
            </a:pPr>
            <a:r>
              <a:rPr lang="en-US" sz="2400" b="1" dirty="0"/>
              <a:t>Ability and Capacity</a:t>
            </a:r>
          </a:p>
          <a:p>
            <a:pPr marL="568325" indent="-344488">
              <a:lnSpc>
                <a:spcPct val="100000"/>
              </a:lnSpc>
              <a:spcBef>
                <a:spcPts val="0"/>
              </a:spcBef>
              <a:spcAft>
                <a:spcPts val="1200"/>
              </a:spcAft>
            </a:pPr>
            <a:r>
              <a:rPr lang="en-US" sz="2400" dirty="0"/>
              <a:t>Demonstrated success in improving literacy, especially among underperforming pupil subgroups, including: </a:t>
            </a:r>
          </a:p>
          <a:p>
            <a:pPr marL="1027113" lvl="1" indent="-346075">
              <a:lnSpc>
                <a:spcPct val="100000"/>
              </a:lnSpc>
              <a:spcBef>
                <a:spcPts val="0"/>
              </a:spcBef>
              <a:spcAft>
                <a:spcPts val="1200"/>
              </a:spcAft>
            </a:pPr>
            <a:r>
              <a:rPr lang="en-US" dirty="0"/>
              <a:t>Developing school literacy programs</a:t>
            </a:r>
          </a:p>
          <a:p>
            <a:pPr marL="1027113" lvl="1" indent="-346075">
              <a:lnSpc>
                <a:spcPct val="100000"/>
              </a:lnSpc>
              <a:spcBef>
                <a:spcPts val="0"/>
              </a:spcBef>
              <a:spcAft>
                <a:spcPts val="1200"/>
              </a:spcAft>
            </a:pPr>
            <a:r>
              <a:rPr lang="en-US" dirty="0"/>
              <a:t>Preparing and providing professional learning (PL) for literacy coaches and reading specialists</a:t>
            </a:r>
          </a:p>
          <a:p>
            <a:pPr marL="1027113" lvl="1" indent="-346075">
              <a:lnSpc>
                <a:spcPct val="100000"/>
              </a:lnSpc>
              <a:spcBef>
                <a:spcPts val="0"/>
              </a:spcBef>
              <a:spcAft>
                <a:spcPts val="1200"/>
              </a:spcAft>
            </a:pPr>
            <a:r>
              <a:rPr lang="en-US" dirty="0"/>
              <a:t>Implementing evidence-based literacy instruction and interventions, including implementation of dual language acquisition and English Language Development (ELD) programs, culturally sustaining curriculum and instruction, the use of data to support effective instruction, the use of data to identify and support struggling pupils, and the </a:t>
            </a:r>
            <a:r>
              <a:rPr lang="en-US" i="1" dirty="0"/>
              <a:t>English Language Arts </a:t>
            </a:r>
            <a:r>
              <a:rPr lang="en-US" dirty="0"/>
              <a:t>(</a:t>
            </a:r>
            <a:r>
              <a:rPr lang="en-US" i="1" dirty="0"/>
              <a:t>ELA)/ELD Framework</a:t>
            </a:r>
          </a:p>
          <a:p>
            <a:pPr marL="1027113" lvl="1" indent="-346075">
              <a:lnSpc>
                <a:spcPct val="100000"/>
              </a:lnSpc>
              <a:spcBef>
                <a:spcPts val="0"/>
              </a:spcBef>
              <a:spcAft>
                <a:spcPts val="1200"/>
              </a:spcAft>
            </a:pPr>
            <a:r>
              <a:rPr lang="en-US" dirty="0"/>
              <a:t>Implementing evidence-based family literacy initiatives</a:t>
            </a:r>
          </a:p>
        </p:txBody>
      </p:sp>
      <p:sp>
        <p:nvSpPr>
          <p:cNvPr id="5" name="Slide Number Placeholder 4"/>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16</a:t>
            </a:fld>
            <a:endParaRPr lang="en-US" dirty="0">
              <a:solidFill>
                <a:schemeClr val="tx1"/>
              </a:solidFill>
            </a:endParaRPr>
          </a:p>
        </p:txBody>
      </p:sp>
    </p:spTree>
    <p:extLst>
      <p:ext uri="{BB962C8B-B14F-4D97-AF65-F5344CB8AC3E}">
        <p14:creationId xmlns:p14="http://schemas.microsoft.com/office/powerpoint/2010/main" val="25761411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4239" y="552091"/>
            <a:ext cx="9479666" cy="1138597"/>
          </a:xfrm>
        </p:spPr>
        <p:txBody>
          <a:bodyPr>
            <a:normAutofit/>
          </a:bodyPr>
          <a:lstStyle/>
          <a:p>
            <a:r>
              <a:rPr lang="en-US" dirty="0"/>
              <a:t>Grant Eligibility (3)</a:t>
            </a:r>
          </a:p>
        </p:txBody>
      </p:sp>
      <p:sp>
        <p:nvSpPr>
          <p:cNvPr id="3" name="Content Placeholder 2"/>
          <p:cNvSpPr>
            <a:spLocks noGrp="1"/>
          </p:cNvSpPr>
          <p:nvPr>
            <p:ph idx="1"/>
          </p:nvPr>
        </p:nvSpPr>
        <p:spPr>
          <a:xfrm>
            <a:off x="1254642" y="1780673"/>
            <a:ext cx="9579263" cy="3084625"/>
          </a:xfrm>
        </p:spPr>
        <p:txBody>
          <a:bodyPr vert="horz" lIns="91440" tIns="45720" rIns="91440" bIns="45720" rtlCol="0" anchor="t">
            <a:noAutofit/>
          </a:bodyPr>
          <a:lstStyle/>
          <a:p>
            <a:pPr marL="0" lvl="1" indent="0">
              <a:lnSpc>
                <a:spcPct val="100000"/>
              </a:lnSpc>
              <a:spcBef>
                <a:spcPts val="0"/>
              </a:spcBef>
              <a:spcAft>
                <a:spcPts val="1200"/>
              </a:spcAft>
              <a:buNone/>
            </a:pPr>
            <a:r>
              <a:rPr lang="en-US" sz="2800" dirty="0"/>
              <a:t>Additionally, all aspects of this project must be rooted in evidence-based practices. </a:t>
            </a:r>
            <a:r>
              <a:rPr lang="en-US" sz="2800" b="1" dirty="0"/>
              <a:t>Applicants will be required to cite their evidence and provide a works cited page.</a:t>
            </a:r>
          </a:p>
        </p:txBody>
      </p:sp>
      <p:sp>
        <p:nvSpPr>
          <p:cNvPr id="5" name="Slide Number Placeholder 4"/>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17</a:t>
            </a:fld>
            <a:endParaRPr lang="en-US" dirty="0">
              <a:solidFill>
                <a:schemeClr val="tx1"/>
              </a:solidFill>
            </a:endParaRPr>
          </a:p>
        </p:txBody>
      </p:sp>
    </p:spTree>
    <p:extLst>
      <p:ext uri="{BB962C8B-B14F-4D97-AF65-F5344CB8AC3E}">
        <p14:creationId xmlns:p14="http://schemas.microsoft.com/office/powerpoint/2010/main" val="12101602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854FD-1C3F-4756-ABF8-F141F7082152}"/>
              </a:ext>
            </a:extLst>
          </p:cNvPr>
          <p:cNvSpPr>
            <a:spLocks noGrp="1"/>
          </p:cNvSpPr>
          <p:nvPr>
            <p:ph type="title"/>
          </p:nvPr>
        </p:nvSpPr>
        <p:spPr>
          <a:xfrm>
            <a:off x="1356167" y="458596"/>
            <a:ext cx="9479666" cy="1253096"/>
          </a:xfrm>
        </p:spPr>
        <p:txBody>
          <a:bodyPr>
            <a:normAutofit/>
          </a:bodyPr>
          <a:lstStyle/>
          <a:p>
            <a:r>
              <a:rPr lang="en-US" dirty="0"/>
              <a:t>Definition: Evidence-Based Practices </a:t>
            </a:r>
          </a:p>
        </p:txBody>
      </p:sp>
      <p:sp>
        <p:nvSpPr>
          <p:cNvPr id="3" name="Content Placeholder 2">
            <a:extLst>
              <a:ext uri="{FF2B5EF4-FFF2-40B4-BE49-F238E27FC236}">
                <a16:creationId xmlns:a16="http://schemas.microsoft.com/office/drawing/2014/main" id="{05F28732-6957-4B31-BB3D-629936DE11ED}"/>
              </a:ext>
            </a:extLst>
          </p:cNvPr>
          <p:cNvSpPr>
            <a:spLocks noGrp="1"/>
          </p:cNvSpPr>
          <p:nvPr>
            <p:ph idx="1"/>
          </p:nvPr>
        </p:nvSpPr>
        <p:spPr>
          <a:xfrm>
            <a:off x="1656271" y="1904999"/>
            <a:ext cx="9179561" cy="4051007"/>
          </a:xfrm>
        </p:spPr>
        <p:txBody>
          <a:bodyPr/>
          <a:lstStyle/>
          <a:p>
            <a:pPr marL="0" indent="0">
              <a:lnSpc>
                <a:spcPct val="100000"/>
              </a:lnSpc>
              <a:spcBef>
                <a:spcPts val="0"/>
              </a:spcBef>
              <a:spcAft>
                <a:spcPts val="1200"/>
              </a:spcAft>
              <a:buNone/>
            </a:pPr>
            <a:r>
              <a:rPr lang="en-US" b="1" dirty="0"/>
              <a:t>Evidence-Based Practices </a:t>
            </a:r>
          </a:p>
          <a:p>
            <a:pPr marL="0" indent="0">
              <a:lnSpc>
                <a:spcPct val="100000"/>
              </a:lnSpc>
              <a:spcBef>
                <a:spcPts val="0"/>
              </a:spcBef>
              <a:spcAft>
                <a:spcPts val="1200"/>
              </a:spcAft>
              <a:buNone/>
            </a:pPr>
            <a:r>
              <a:rPr lang="en-US" dirty="0"/>
              <a:t>An activity, strategy, or intervention that “demonstrates a statistically significant effect on improving student outcomes or other relevant outcomes” based on evidence.</a:t>
            </a:r>
          </a:p>
        </p:txBody>
      </p:sp>
      <p:sp>
        <p:nvSpPr>
          <p:cNvPr id="4" name="Slide Number Placeholder 3">
            <a:extLst>
              <a:ext uri="{FF2B5EF4-FFF2-40B4-BE49-F238E27FC236}">
                <a16:creationId xmlns:a16="http://schemas.microsoft.com/office/drawing/2014/main" id="{AE9530CE-DAF4-47D3-A143-9972E2EAC3FA}"/>
              </a:ext>
            </a:extLst>
          </p:cNvPr>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18</a:t>
            </a:fld>
            <a:endParaRPr lang="en-US" dirty="0">
              <a:solidFill>
                <a:schemeClr val="tx1"/>
              </a:solidFill>
            </a:endParaRPr>
          </a:p>
        </p:txBody>
      </p:sp>
    </p:spTree>
    <p:extLst>
      <p:ext uri="{BB962C8B-B14F-4D97-AF65-F5344CB8AC3E}">
        <p14:creationId xmlns:p14="http://schemas.microsoft.com/office/powerpoint/2010/main" val="38308688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854FD-1C3F-4756-ABF8-F141F7082152}"/>
              </a:ext>
            </a:extLst>
          </p:cNvPr>
          <p:cNvSpPr>
            <a:spLocks noGrp="1"/>
          </p:cNvSpPr>
          <p:nvPr>
            <p:ph type="title"/>
          </p:nvPr>
        </p:nvSpPr>
        <p:spPr>
          <a:xfrm>
            <a:off x="1356167" y="458596"/>
            <a:ext cx="9479666" cy="1253096"/>
          </a:xfrm>
        </p:spPr>
        <p:txBody>
          <a:bodyPr>
            <a:noAutofit/>
          </a:bodyPr>
          <a:lstStyle/>
          <a:p>
            <a:r>
              <a:rPr lang="en-US" dirty="0"/>
              <a:t>Resources: Evidence-Based Practices </a:t>
            </a:r>
          </a:p>
        </p:txBody>
      </p:sp>
      <p:sp>
        <p:nvSpPr>
          <p:cNvPr id="3" name="Content Placeholder 2">
            <a:extLst>
              <a:ext uri="{FF2B5EF4-FFF2-40B4-BE49-F238E27FC236}">
                <a16:creationId xmlns:a16="http://schemas.microsoft.com/office/drawing/2014/main" id="{05F28732-6957-4B31-BB3D-629936DE11ED}"/>
              </a:ext>
            </a:extLst>
          </p:cNvPr>
          <p:cNvSpPr>
            <a:spLocks noGrp="1"/>
          </p:cNvSpPr>
          <p:nvPr>
            <p:ph idx="1"/>
          </p:nvPr>
        </p:nvSpPr>
        <p:spPr>
          <a:xfrm>
            <a:off x="1656272" y="1956758"/>
            <a:ext cx="9179561" cy="4051007"/>
          </a:xfrm>
        </p:spPr>
        <p:txBody>
          <a:bodyPr/>
          <a:lstStyle/>
          <a:p>
            <a:pPr marL="336550" indent="-336550">
              <a:lnSpc>
                <a:spcPct val="100000"/>
              </a:lnSpc>
              <a:spcBef>
                <a:spcPts val="0"/>
              </a:spcBef>
              <a:spcAft>
                <a:spcPts val="1200"/>
              </a:spcAft>
            </a:pPr>
            <a:r>
              <a:rPr lang="en-US" dirty="0"/>
              <a:t>The National Center on Intensive Intervention at the American Institutes for Research </a:t>
            </a:r>
            <a:r>
              <a:rPr lang="en-US" u="sng" dirty="0">
                <a:hlinkClick r:id="rId3" tooltip="National Center on Intensive Intervention at the American Institutes for Research web page"/>
              </a:rPr>
              <a:t>https://charts.intensiveintervention.org/aintervention</a:t>
            </a:r>
            <a:r>
              <a:rPr lang="en-US" dirty="0"/>
              <a:t> </a:t>
            </a:r>
          </a:p>
          <a:p>
            <a:pPr marL="336550" indent="-336550">
              <a:lnSpc>
                <a:spcPct val="100000"/>
              </a:lnSpc>
              <a:spcBef>
                <a:spcPts val="0"/>
              </a:spcBef>
              <a:spcAft>
                <a:spcPts val="1200"/>
              </a:spcAft>
            </a:pPr>
            <a:r>
              <a:rPr lang="en-US" dirty="0"/>
              <a:t>The U.S. Department of Education’s What Works Clearinghouse </a:t>
            </a:r>
            <a:r>
              <a:rPr lang="en-US" u="sng" dirty="0">
                <a:hlinkClick r:id="rId4" tooltip="U.S. Department of Education's What Works Clearinghouse web page"/>
              </a:rPr>
              <a:t>https://ies.ed.gov/ncee/wwc/FWW</a:t>
            </a:r>
            <a:endParaRPr lang="en-US" b="1" dirty="0"/>
          </a:p>
        </p:txBody>
      </p:sp>
      <p:sp>
        <p:nvSpPr>
          <p:cNvPr id="4" name="Slide Number Placeholder 3">
            <a:extLst>
              <a:ext uri="{FF2B5EF4-FFF2-40B4-BE49-F238E27FC236}">
                <a16:creationId xmlns:a16="http://schemas.microsoft.com/office/drawing/2014/main" id="{AE9530CE-DAF4-47D3-A143-9972E2EAC3FA}"/>
              </a:ext>
            </a:extLst>
          </p:cNvPr>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19</a:t>
            </a:fld>
            <a:endParaRPr lang="en-US" dirty="0">
              <a:solidFill>
                <a:schemeClr val="tx1"/>
              </a:solidFill>
            </a:endParaRPr>
          </a:p>
        </p:txBody>
      </p:sp>
    </p:spTree>
    <p:extLst>
      <p:ext uri="{BB962C8B-B14F-4D97-AF65-F5344CB8AC3E}">
        <p14:creationId xmlns:p14="http://schemas.microsoft.com/office/powerpoint/2010/main" val="1497229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Housekeeping</a:t>
            </a:r>
          </a:p>
        </p:txBody>
      </p:sp>
      <p:sp>
        <p:nvSpPr>
          <p:cNvPr id="3" name="Content Placeholder 2"/>
          <p:cNvSpPr>
            <a:spLocks noGrp="1"/>
          </p:cNvSpPr>
          <p:nvPr>
            <p:ph idx="1"/>
          </p:nvPr>
        </p:nvSpPr>
        <p:spPr>
          <a:xfrm>
            <a:off x="1602442" y="1790699"/>
            <a:ext cx="9376012" cy="4278571"/>
          </a:xfrm>
        </p:spPr>
        <p:txBody>
          <a:bodyPr vert="horz" lIns="91440" tIns="45720" rIns="91440" bIns="45720" rtlCol="0" anchor="t">
            <a:noAutofit/>
          </a:bodyPr>
          <a:lstStyle/>
          <a:p>
            <a:pPr marL="346075" indent="-346075">
              <a:lnSpc>
                <a:spcPct val="100000"/>
              </a:lnSpc>
              <a:spcBef>
                <a:spcPts val="0"/>
              </a:spcBef>
              <a:spcAft>
                <a:spcPts val="1200"/>
              </a:spcAft>
            </a:pPr>
            <a:r>
              <a:rPr lang="en-US" dirty="0"/>
              <a:t>All webinar participants have been placed on mute.</a:t>
            </a:r>
          </a:p>
          <a:p>
            <a:pPr marL="346075" indent="-346075">
              <a:lnSpc>
                <a:spcPct val="100000"/>
              </a:lnSpc>
              <a:spcBef>
                <a:spcPts val="0"/>
              </a:spcBef>
              <a:spcAft>
                <a:spcPts val="1200"/>
              </a:spcAft>
            </a:pPr>
            <a:r>
              <a:rPr lang="en-US" dirty="0"/>
              <a:t>Please hold questions until the end.</a:t>
            </a:r>
          </a:p>
          <a:p>
            <a:pPr marL="346075" indent="-346075">
              <a:lnSpc>
                <a:spcPct val="100000"/>
              </a:lnSpc>
              <a:spcBef>
                <a:spcPts val="0"/>
              </a:spcBef>
              <a:spcAft>
                <a:spcPts val="1200"/>
              </a:spcAft>
            </a:pPr>
            <a:r>
              <a:rPr lang="en-US" dirty="0"/>
              <a:t>The slides will be available on the California Department of Education (CDE) Literacy Coaches and Reading Specialists Educator Training (LCRSET) Request for Application (RFA) web page at </a:t>
            </a:r>
            <a:r>
              <a:rPr lang="en-US" dirty="0">
                <a:ea typeface="+mn-lt"/>
                <a:cs typeface="+mn-lt"/>
                <a:hlinkClick r:id="rId3" tooltip="LCRS RFA"/>
              </a:rPr>
              <a:t>http://www.cde.ca.gov/fg/fo/r12/lcrs23rfa.asp</a:t>
            </a:r>
            <a:r>
              <a:rPr lang="en-US" dirty="0">
                <a:ea typeface="+mn-lt"/>
                <a:cs typeface="+mn-lt"/>
              </a:rPr>
              <a:t> </a:t>
            </a:r>
          </a:p>
        </p:txBody>
      </p:sp>
      <p:sp>
        <p:nvSpPr>
          <p:cNvPr id="5" name="Slide Number Placeholder 4"/>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2</a:t>
            </a:fld>
            <a:endParaRPr lang="en-US" dirty="0">
              <a:solidFill>
                <a:schemeClr val="tx1"/>
              </a:solidFill>
            </a:endParaRPr>
          </a:p>
        </p:txBody>
      </p:sp>
    </p:spTree>
    <p:extLst>
      <p:ext uri="{BB962C8B-B14F-4D97-AF65-F5344CB8AC3E}">
        <p14:creationId xmlns:p14="http://schemas.microsoft.com/office/powerpoint/2010/main" val="17253393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4ED852-4CF1-4959-9285-AFACEE3CEC74}"/>
              </a:ext>
            </a:extLst>
          </p:cNvPr>
          <p:cNvSpPr>
            <a:spLocks noGrp="1"/>
          </p:cNvSpPr>
          <p:nvPr>
            <p:ph type="title"/>
          </p:nvPr>
        </p:nvSpPr>
        <p:spPr>
          <a:xfrm>
            <a:off x="838200" y="576263"/>
            <a:ext cx="10515600" cy="2852737"/>
          </a:xfrm>
        </p:spPr>
        <p:txBody>
          <a:bodyPr>
            <a:normAutofit/>
          </a:bodyPr>
          <a:lstStyle/>
          <a:p>
            <a:r>
              <a:rPr lang="en-US" sz="5400" dirty="0"/>
              <a:t>Alignment</a:t>
            </a:r>
          </a:p>
        </p:txBody>
      </p:sp>
      <p:sp>
        <p:nvSpPr>
          <p:cNvPr id="4" name="Slide Number Placeholder 3">
            <a:extLst>
              <a:ext uri="{FF2B5EF4-FFF2-40B4-BE49-F238E27FC236}">
                <a16:creationId xmlns:a16="http://schemas.microsoft.com/office/drawing/2014/main" id="{D7A91306-4C97-490C-BE5B-DB5DA64BC2E9}"/>
              </a:ext>
            </a:extLst>
          </p:cNvPr>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20</a:t>
            </a:fld>
            <a:endParaRPr lang="en-US" dirty="0">
              <a:solidFill>
                <a:schemeClr val="tx1"/>
              </a:solidFill>
            </a:endParaRPr>
          </a:p>
        </p:txBody>
      </p:sp>
    </p:spTree>
    <p:extLst>
      <p:ext uri="{BB962C8B-B14F-4D97-AF65-F5344CB8AC3E}">
        <p14:creationId xmlns:p14="http://schemas.microsoft.com/office/powerpoint/2010/main" val="38283705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C3BBA-009A-4F57-8B13-569B15BD5909}"/>
              </a:ext>
            </a:extLst>
          </p:cNvPr>
          <p:cNvSpPr>
            <a:spLocks noGrp="1"/>
          </p:cNvSpPr>
          <p:nvPr>
            <p:ph type="title"/>
          </p:nvPr>
        </p:nvSpPr>
        <p:spPr>
          <a:xfrm>
            <a:off x="1354239" y="434138"/>
            <a:ext cx="9479666" cy="946428"/>
          </a:xfrm>
        </p:spPr>
        <p:txBody>
          <a:bodyPr>
            <a:noAutofit/>
          </a:bodyPr>
          <a:lstStyle/>
          <a:p>
            <a:r>
              <a:rPr lang="en-US" dirty="0"/>
              <a:t>Alignment to Literacy Guidance and State Initiatives</a:t>
            </a:r>
          </a:p>
        </p:txBody>
      </p:sp>
      <p:sp>
        <p:nvSpPr>
          <p:cNvPr id="3" name="Content Placeholder 2">
            <a:extLst>
              <a:ext uri="{FF2B5EF4-FFF2-40B4-BE49-F238E27FC236}">
                <a16:creationId xmlns:a16="http://schemas.microsoft.com/office/drawing/2014/main" id="{757B99E8-6F40-4D72-9405-71DD26C2585C}"/>
              </a:ext>
            </a:extLst>
          </p:cNvPr>
          <p:cNvSpPr>
            <a:spLocks noGrp="1"/>
          </p:cNvSpPr>
          <p:nvPr>
            <p:ph idx="1"/>
          </p:nvPr>
        </p:nvSpPr>
        <p:spPr>
          <a:xfrm>
            <a:off x="1051682" y="1696615"/>
            <a:ext cx="10302118" cy="4727247"/>
          </a:xfrm>
        </p:spPr>
        <p:txBody>
          <a:bodyPr vert="horz" lIns="91440" tIns="45720" rIns="91440" bIns="45720" rtlCol="0" anchor="t">
            <a:noAutofit/>
          </a:bodyPr>
          <a:lstStyle/>
          <a:p>
            <a:pPr marL="288925" indent="0">
              <a:lnSpc>
                <a:spcPct val="100000"/>
              </a:lnSpc>
              <a:spcBef>
                <a:spcPts val="0"/>
              </a:spcBef>
              <a:spcAft>
                <a:spcPts val="1200"/>
              </a:spcAft>
              <a:buNone/>
            </a:pPr>
            <a:r>
              <a:rPr lang="en-US" dirty="0"/>
              <a:t>The work of the LCRSET grant program will align with:</a:t>
            </a:r>
          </a:p>
          <a:p>
            <a:pPr marL="914400" lvl="1" indent="-336550">
              <a:lnSpc>
                <a:spcPct val="100000"/>
              </a:lnSpc>
              <a:spcBef>
                <a:spcPts val="0"/>
              </a:spcBef>
              <a:spcAft>
                <a:spcPts val="1200"/>
              </a:spcAft>
              <a:buFont typeface="Arial" panose="020B0604020202020204" pitchFamily="34" charset="0"/>
              <a:buChar char="•"/>
            </a:pPr>
            <a:r>
              <a:rPr lang="en-US" sz="2800" dirty="0"/>
              <a:t>The </a:t>
            </a:r>
            <a:r>
              <a:rPr lang="en-US" sz="2800" i="1" dirty="0"/>
              <a:t>ELA/ELD Framework</a:t>
            </a:r>
          </a:p>
          <a:p>
            <a:pPr marL="914400" lvl="1" indent="-336550">
              <a:lnSpc>
                <a:spcPct val="100000"/>
              </a:lnSpc>
              <a:spcBef>
                <a:spcPts val="0"/>
              </a:spcBef>
              <a:spcAft>
                <a:spcPts val="1200"/>
              </a:spcAft>
              <a:buFont typeface="Arial" panose="020B0604020202020204" pitchFamily="34" charset="0"/>
              <a:buChar char="•"/>
            </a:pPr>
            <a:r>
              <a:rPr lang="en-US" sz="2800" dirty="0"/>
              <a:t>Literacy Standards and Teaching Performance Expectations (TPEs)</a:t>
            </a:r>
          </a:p>
          <a:p>
            <a:pPr marL="914400" lvl="1" indent="-336550">
              <a:lnSpc>
                <a:spcPct val="100000"/>
              </a:lnSpc>
              <a:spcBef>
                <a:spcPts val="0"/>
              </a:spcBef>
              <a:spcAft>
                <a:spcPts val="1200"/>
              </a:spcAft>
              <a:buFont typeface="Arial" panose="020B0604020202020204" pitchFamily="34" charset="0"/>
              <a:buChar char="•"/>
            </a:pPr>
            <a:r>
              <a:rPr lang="en-US" sz="2800" dirty="0"/>
              <a:t>The California Comprehensive State Literacy Plan (SLP)</a:t>
            </a:r>
          </a:p>
          <a:p>
            <a:pPr marL="914400" lvl="1" indent="-336550">
              <a:lnSpc>
                <a:spcPct val="100000"/>
              </a:lnSpc>
              <a:spcBef>
                <a:spcPts val="0"/>
              </a:spcBef>
              <a:spcAft>
                <a:spcPts val="1200"/>
              </a:spcAft>
              <a:buFont typeface="Arial" panose="020B0604020202020204" pitchFamily="34" charset="0"/>
              <a:buChar char="•"/>
            </a:pPr>
            <a:r>
              <a:rPr lang="en-US" sz="2800" dirty="0"/>
              <a:t>Multi-Tiered Systems of Support (MTSS)</a:t>
            </a:r>
          </a:p>
          <a:p>
            <a:pPr marL="914400" lvl="1" indent="-336550">
              <a:lnSpc>
                <a:spcPct val="100000"/>
              </a:lnSpc>
              <a:spcBef>
                <a:spcPts val="0"/>
              </a:spcBef>
              <a:spcAft>
                <a:spcPts val="1200"/>
              </a:spcAft>
              <a:buFont typeface="Arial" panose="020B0604020202020204" pitchFamily="34" charset="0"/>
              <a:buChar char="•"/>
            </a:pPr>
            <a:r>
              <a:rPr lang="en-US" sz="2800" dirty="0"/>
              <a:t>The Quality Professional Learning Standards (QPLS)</a:t>
            </a:r>
          </a:p>
          <a:p>
            <a:pPr marL="914400" lvl="1" indent="-336550">
              <a:lnSpc>
                <a:spcPct val="100000"/>
              </a:lnSpc>
              <a:spcBef>
                <a:spcPts val="0"/>
              </a:spcBef>
              <a:spcAft>
                <a:spcPts val="1200"/>
              </a:spcAft>
              <a:buFont typeface="Arial" panose="020B0604020202020204" pitchFamily="34" charset="0"/>
              <a:buChar char="•"/>
            </a:pPr>
            <a:r>
              <a:rPr lang="en-US" sz="2800" dirty="0"/>
              <a:t>Statewide Literacy Initiatives</a:t>
            </a:r>
          </a:p>
          <a:p>
            <a:pPr marL="0" indent="0">
              <a:buNone/>
            </a:pPr>
            <a:endParaRPr lang="en-US" dirty="0"/>
          </a:p>
        </p:txBody>
      </p:sp>
      <p:sp>
        <p:nvSpPr>
          <p:cNvPr id="4" name="Slide Number Placeholder 3">
            <a:extLst>
              <a:ext uri="{FF2B5EF4-FFF2-40B4-BE49-F238E27FC236}">
                <a16:creationId xmlns:a16="http://schemas.microsoft.com/office/drawing/2014/main" id="{2B8E9835-BC9A-4D6A-98B2-F9DB17D25B75}"/>
              </a:ext>
            </a:extLst>
          </p:cNvPr>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21</a:t>
            </a:fld>
            <a:endParaRPr lang="en-US" dirty="0">
              <a:solidFill>
                <a:schemeClr val="tx1"/>
              </a:solidFill>
            </a:endParaRPr>
          </a:p>
        </p:txBody>
      </p:sp>
    </p:spTree>
    <p:extLst>
      <p:ext uri="{BB962C8B-B14F-4D97-AF65-F5344CB8AC3E}">
        <p14:creationId xmlns:p14="http://schemas.microsoft.com/office/powerpoint/2010/main" val="35500324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D7B7B-72CA-41E2-B71B-8CABFC23EE99}"/>
              </a:ext>
            </a:extLst>
          </p:cNvPr>
          <p:cNvSpPr>
            <a:spLocks noGrp="1"/>
          </p:cNvSpPr>
          <p:nvPr>
            <p:ph type="title"/>
          </p:nvPr>
        </p:nvSpPr>
        <p:spPr>
          <a:xfrm>
            <a:off x="1354239" y="629989"/>
            <a:ext cx="9479666" cy="1268957"/>
          </a:xfrm>
        </p:spPr>
        <p:txBody>
          <a:bodyPr>
            <a:noAutofit/>
          </a:bodyPr>
          <a:lstStyle/>
          <a:p>
            <a:r>
              <a:rPr lang="en-US" dirty="0"/>
              <a:t>The English Language Arts / English Language Development Framework</a:t>
            </a:r>
          </a:p>
        </p:txBody>
      </p:sp>
      <p:sp>
        <p:nvSpPr>
          <p:cNvPr id="3" name="Content Placeholder 2">
            <a:extLst>
              <a:ext uri="{FF2B5EF4-FFF2-40B4-BE49-F238E27FC236}">
                <a16:creationId xmlns:a16="http://schemas.microsoft.com/office/drawing/2014/main" id="{C01112ED-1BBA-4D41-A3F2-6C2A2A6A5046}"/>
              </a:ext>
            </a:extLst>
          </p:cNvPr>
          <p:cNvSpPr>
            <a:spLocks noGrp="1"/>
          </p:cNvSpPr>
          <p:nvPr>
            <p:ph idx="1"/>
          </p:nvPr>
        </p:nvSpPr>
        <p:spPr>
          <a:xfrm>
            <a:off x="1354239" y="2227501"/>
            <a:ext cx="9749190" cy="4061901"/>
          </a:xfrm>
        </p:spPr>
        <p:txBody>
          <a:bodyPr vert="horz" lIns="91440" tIns="45720" rIns="91440" bIns="45720" rtlCol="0" anchor="t">
            <a:noAutofit/>
          </a:bodyPr>
          <a:lstStyle/>
          <a:p>
            <a:pPr marL="0" indent="0">
              <a:lnSpc>
                <a:spcPct val="100000"/>
              </a:lnSpc>
              <a:spcBef>
                <a:spcPts val="0"/>
              </a:spcBef>
              <a:spcAft>
                <a:spcPts val="1200"/>
              </a:spcAft>
              <a:buNone/>
            </a:pPr>
            <a:r>
              <a:rPr lang="en-US" dirty="0"/>
              <a:t>PL through the LCRSET grant program should be aligned to the </a:t>
            </a:r>
            <a:r>
              <a:rPr lang="en-US" i="1" dirty="0"/>
              <a:t>ELA/ELD Framework</a:t>
            </a:r>
            <a:r>
              <a:rPr lang="en-US" dirty="0"/>
              <a:t>, including the five key themes of:</a:t>
            </a:r>
          </a:p>
          <a:p>
            <a:pPr marL="690563" lvl="1" indent="-354013">
              <a:lnSpc>
                <a:spcPct val="100000"/>
              </a:lnSpc>
              <a:spcBef>
                <a:spcPts val="0"/>
              </a:spcBef>
              <a:buFont typeface="Arial" panose="020B0604020202020204" pitchFamily="34" charset="0"/>
              <a:buChar char="•"/>
            </a:pPr>
            <a:r>
              <a:rPr lang="en-US" sz="2800" dirty="0"/>
              <a:t>meaning making;</a:t>
            </a:r>
          </a:p>
          <a:p>
            <a:pPr marL="690563" lvl="1" indent="-354013">
              <a:lnSpc>
                <a:spcPct val="100000"/>
              </a:lnSpc>
              <a:spcBef>
                <a:spcPts val="0"/>
              </a:spcBef>
              <a:buFont typeface="Arial" panose="020B0604020202020204" pitchFamily="34" charset="0"/>
              <a:buChar char="•"/>
            </a:pPr>
            <a:r>
              <a:rPr lang="en-US" sz="2800" dirty="0"/>
              <a:t>language development;</a:t>
            </a:r>
          </a:p>
          <a:p>
            <a:pPr marL="690563" lvl="1" indent="-354013">
              <a:lnSpc>
                <a:spcPct val="100000"/>
              </a:lnSpc>
              <a:spcBef>
                <a:spcPts val="0"/>
              </a:spcBef>
              <a:buFont typeface="Arial" panose="020B0604020202020204" pitchFamily="34" charset="0"/>
              <a:buChar char="•"/>
            </a:pPr>
            <a:r>
              <a:rPr lang="en-US" sz="2800" dirty="0"/>
              <a:t>effective expression;</a:t>
            </a:r>
          </a:p>
          <a:p>
            <a:pPr marL="690563" lvl="1" indent="-354013">
              <a:lnSpc>
                <a:spcPct val="100000"/>
              </a:lnSpc>
              <a:spcBef>
                <a:spcPts val="0"/>
              </a:spcBef>
              <a:buFont typeface="Arial" panose="020B0604020202020204" pitchFamily="34" charset="0"/>
              <a:buChar char="•"/>
            </a:pPr>
            <a:r>
              <a:rPr lang="en-US" sz="2800" dirty="0"/>
              <a:t>content knowledge; and </a:t>
            </a:r>
          </a:p>
          <a:p>
            <a:pPr marL="690563" lvl="1" indent="-354013">
              <a:lnSpc>
                <a:spcPct val="100000"/>
              </a:lnSpc>
              <a:spcBef>
                <a:spcPts val="0"/>
              </a:spcBef>
              <a:spcAft>
                <a:spcPts val="1200"/>
              </a:spcAft>
              <a:buFont typeface="Arial" panose="020B0604020202020204" pitchFamily="34" charset="0"/>
              <a:buChar char="•"/>
            </a:pPr>
            <a:r>
              <a:rPr lang="en-US" sz="2800" dirty="0"/>
              <a:t>foundational skills.</a:t>
            </a:r>
          </a:p>
        </p:txBody>
      </p:sp>
      <p:sp>
        <p:nvSpPr>
          <p:cNvPr id="4" name="Slide Number Placeholder 3">
            <a:extLst>
              <a:ext uri="{FF2B5EF4-FFF2-40B4-BE49-F238E27FC236}">
                <a16:creationId xmlns:a16="http://schemas.microsoft.com/office/drawing/2014/main" id="{5B1309BA-DFD6-43EC-8DB8-16A7D79FE0AF}"/>
              </a:ext>
            </a:extLst>
          </p:cNvPr>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22</a:t>
            </a:fld>
            <a:endParaRPr lang="en-US" dirty="0">
              <a:solidFill>
                <a:schemeClr val="tx1"/>
              </a:solidFill>
            </a:endParaRPr>
          </a:p>
        </p:txBody>
      </p:sp>
    </p:spTree>
    <p:extLst>
      <p:ext uri="{BB962C8B-B14F-4D97-AF65-F5344CB8AC3E}">
        <p14:creationId xmlns:p14="http://schemas.microsoft.com/office/powerpoint/2010/main" val="6731024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7C381-570D-0D19-B4DC-7D08194528C9}"/>
              </a:ext>
            </a:extLst>
          </p:cNvPr>
          <p:cNvSpPr>
            <a:spLocks noGrp="1"/>
          </p:cNvSpPr>
          <p:nvPr>
            <p:ph type="title"/>
          </p:nvPr>
        </p:nvSpPr>
        <p:spPr/>
        <p:txBody>
          <a:bodyPr/>
          <a:lstStyle/>
          <a:p>
            <a:r>
              <a:rPr lang="en-US" dirty="0"/>
              <a:t>Literacy Standards and Teaching Performance Expectations</a:t>
            </a:r>
          </a:p>
        </p:txBody>
      </p:sp>
      <p:sp>
        <p:nvSpPr>
          <p:cNvPr id="3" name="Content Placeholder 2">
            <a:extLst>
              <a:ext uri="{FF2B5EF4-FFF2-40B4-BE49-F238E27FC236}">
                <a16:creationId xmlns:a16="http://schemas.microsoft.com/office/drawing/2014/main" id="{DC857124-2C30-CB12-1668-A381BD1AC2D4}"/>
              </a:ext>
            </a:extLst>
          </p:cNvPr>
          <p:cNvSpPr>
            <a:spLocks noGrp="1"/>
          </p:cNvSpPr>
          <p:nvPr>
            <p:ph idx="1"/>
          </p:nvPr>
        </p:nvSpPr>
        <p:spPr>
          <a:xfrm>
            <a:off x="1354239" y="1965959"/>
            <a:ext cx="9479666" cy="4211003"/>
          </a:xfrm>
        </p:spPr>
        <p:txBody>
          <a:bodyPr/>
          <a:lstStyle/>
          <a:p>
            <a:pPr marL="0" indent="0">
              <a:lnSpc>
                <a:spcPct val="100000"/>
              </a:lnSpc>
              <a:spcBef>
                <a:spcPts val="0"/>
              </a:spcBef>
              <a:spcAft>
                <a:spcPts val="1200"/>
              </a:spcAft>
              <a:buNone/>
            </a:pPr>
            <a:r>
              <a:rPr lang="en-US" dirty="0">
                <a:effectLst/>
                <a:ea typeface="Arial" panose="020B0604020202020204" pitchFamily="34" charset="0"/>
              </a:rPr>
              <a:t>Adopted by the Commission in October 2022, the Literacy Standards and TPEs encompass the study of effective means of teaching literacy across all disciplines. They are rooted in the ELA and Literacy Standards, the ELD standards, and </a:t>
            </a:r>
            <a:r>
              <a:rPr lang="en-US" i="1" dirty="0">
                <a:effectLst/>
                <a:ea typeface="Arial" panose="020B0604020202020204" pitchFamily="34" charset="0"/>
              </a:rPr>
              <a:t>ELA/ELD Framework</a:t>
            </a:r>
            <a:r>
              <a:rPr lang="en-US" dirty="0">
                <a:effectLst/>
                <a:ea typeface="Arial" panose="020B0604020202020204" pitchFamily="34" charset="0"/>
              </a:rPr>
              <a:t>. The TPEs are grounded in Universal Design for Learning and asset-based pedagogies and also incorporate elements of the California Comprehensive SLP. </a:t>
            </a:r>
            <a:endParaRPr lang="en-US" dirty="0"/>
          </a:p>
        </p:txBody>
      </p:sp>
      <p:sp>
        <p:nvSpPr>
          <p:cNvPr id="4" name="Slide Number Placeholder 3">
            <a:extLst>
              <a:ext uri="{FF2B5EF4-FFF2-40B4-BE49-F238E27FC236}">
                <a16:creationId xmlns:a16="http://schemas.microsoft.com/office/drawing/2014/main" id="{2CD7278E-AC2A-5B41-4BE3-101C1E2ABFE8}"/>
              </a:ext>
            </a:extLst>
          </p:cNvPr>
          <p:cNvSpPr>
            <a:spLocks noGrp="1"/>
          </p:cNvSpPr>
          <p:nvPr>
            <p:ph type="sldNum" sz="quarter" idx="12"/>
          </p:nvPr>
        </p:nvSpPr>
        <p:spPr>
          <a:xfrm>
            <a:off x="8562474" y="6176962"/>
            <a:ext cx="2743200" cy="365125"/>
          </a:xfrm>
        </p:spPr>
        <p:txBody>
          <a:bodyPr/>
          <a:lstStyle/>
          <a:p>
            <a:fld id="{469BC29B-CD14-4172-9B93-F334EF7BA94E}" type="slidenum">
              <a:rPr lang="en-US" smtClean="0"/>
              <a:t>23</a:t>
            </a:fld>
            <a:endParaRPr lang="en-US" dirty="0"/>
          </a:p>
        </p:txBody>
      </p:sp>
    </p:spTree>
    <p:extLst>
      <p:ext uri="{BB962C8B-B14F-4D97-AF65-F5344CB8AC3E}">
        <p14:creationId xmlns:p14="http://schemas.microsoft.com/office/powerpoint/2010/main" val="20208583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D7B7B-72CA-41E2-B71B-8CABFC23EE99}"/>
              </a:ext>
            </a:extLst>
          </p:cNvPr>
          <p:cNvSpPr>
            <a:spLocks noGrp="1"/>
          </p:cNvSpPr>
          <p:nvPr>
            <p:ph type="title"/>
          </p:nvPr>
        </p:nvSpPr>
        <p:spPr>
          <a:xfrm>
            <a:off x="1354239" y="365126"/>
            <a:ext cx="9479666" cy="1617916"/>
          </a:xfrm>
        </p:spPr>
        <p:txBody>
          <a:bodyPr>
            <a:normAutofit/>
          </a:bodyPr>
          <a:lstStyle/>
          <a:p>
            <a:r>
              <a:rPr lang="en-US" dirty="0"/>
              <a:t>California Comprehensive State Literacy Plan (1)</a:t>
            </a:r>
          </a:p>
        </p:txBody>
      </p:sp>
      <p:sp>
        <p:nvSpPr>
          <p:cNvPr id="3" name="Content Placeholder 2">
            <a:extLst>
              <a:ext uri="{FF2B5EF4-FFF2-40B4-BE49-F238E27FC236}">
                <a16:creationId xmlns:a16="http://schemas.microsoft.com/office/drawing/2014/main" id="{C01112ED-1BBA-4D41-A3F2-6C2A2A6A5046}"/>
              </a:ext>
            </a:extLst>
          </p:cNvPr>
          <p:cNvSpPr>
            <a:spLocks noGrp="1"/>
          </p:cNvSpPr>
          <p:nvPr>
            <p:ph idx="1"/>
          </p:nvPr>
        </p:nvSpPr>
        <p:spPr>
          <a:xfrm>
            <a:off x="1354239" y="2171700"/>
            <a:ext cx="9649787" cy="4413031"/>
          </a:xfrm>
        </p:spPr>
        <p:txBody>
          <a:bodyPr vert="horz" lIns="91440" tIns="45720" rIns="91440" bIns="45720" rtlCol="0" anchor="t">
            <a:noAutofit/>
          </a:bodyPr>
          <a:lstStyle/>
          <a:p>
            <a:pPr marL="0" indent="0">
              <a:lnSpc>
                <a:spcPct val="100000"/>
              </a:lnSpc>
              <a:spcBef>
                <a:spcPts val="0"/>
              </a:spcBef>
              <a:spcAft>
                <a:spcPts val="1200"/>
              </a:spcAft>
              <a:buNone/>
            </a:pPr>
            <a:r>
              <a:rPr lang="en-US" dirty="0"/>
              <a:t>The California Comprehensive SLP, which was adopted by the SBE in March 2021, serves as a primary resource document for the grantee. </a:t>
            </a:r>
          </a:p>
          <a:p>
            <a:pPr marL="0" indent="0">
              <a:lnSpc>
                <a:spcPct val="100000"/>
              </a:lnSpc>
              <a:spcBef>
                <a:spcPts val="0"/>
              </a:spcBef>
              <a:spcAft>
                <a:spcPts val="1200"/>
              </a:spcAft>
              <a:buNone/>
            </a:pPr>
            <a:r>
              <a:rPr lang="en-US" dirty="0"/>
              <a:t>The SLP is a foundational document designed to align and integrate state literacy initiatives, content standards, and guidance documents to build local capacity to effectively address student literacy needs. </a:t>
            </a:r>
          </a:p>
        </p:txBody>
      </p:sp>
      <p:sp>
        <p:nvSpPr>
          <p:cNvPr id="4" name="Slide Number Placeholder 3">
            <a:extLst>
              <a:ext uri="{FF2B5EF4-FFF2-40B4-BE49-F238E27FC236}">
                <a16:creationId xmlns:a16="http://schemas.microsoft.com/office/drawing/2014/main" id="{5B1309BA-DFD6-43EC-8DB8-16A7D79FE0AF}"/>
              </a:ext>
            </a:extLst>
          </p:cNvPr>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24</a:t>
            </a:fld>
            <a:endParaRPr lang="en-US" dirty="0">
              <a:solidFill>
                <a:schemeClr val="tx1"/>
              </a:solidFill>
            </a:endParaRPr>
          </a:p>
        </p:txBody>
      </p:sp>
    </p:spTree>
    <p:extLst>
      <p:ext uri="{BB962C8B-B14F-4D97-AF65-F5344CB8AC3E}">
        <p14:creationId xmlns:p14="http://schemas.microsoft.com/office/powerpoint/2010/main" val="9187723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D7B7B-72CA-41E2-B71B-8CABFC23EE99}"/>
              </a:ext>
            </a:extLst>
          </p:cNvPr>
          <p:cNvSpPr>
            <a:spLocks noGrp="1"/>
          </p:cNvSpPr>
          <p:nvPr>
            <p:ph type="title"/>
          </p:nvPr>
        </p:nvSpPr>
        <p:spPr>
          <a:xfrm>
            <a:off x="1354239" y="240043"/>
            <a:ext cx="9479666" cy="1356199"/>
          </a:xfrm>
        </p:spPr>
        <p:txBody>
          <a:bodyPr>
            <a:normAutofit/>
          </a:bodyPr>
          <a:lstStyle/>
          <a:p>
            <a:r>
              <a:rPr lang="en-US" dirty="0"/>
              <a:t>California Comprehensive State Literacy Plan (2)</a:t>
            </a:r>
          </a:p>
        </p:txBody>
      </p:sp>
      <p:sp>
        <p:nvSpPr>
          <p:cNvPr id="3" name="Content Placeholder 2">
            <a:extLst>
              <a:ext uri="{FF2B5EF4-FFF2-40B4-BE49-F238E27FC236}">
                <a16:creationId xmlns:a16="http://schemas.microsoft.com/office/drawing/2014/main" id="{C01112ED-1BBA-4D41-A3F2-6C2A2A6A5046}"/>
              </a:ext>
            </a:extLst>
          </p:cNvPr>
          <p:cNvSpPr>
            <a:spLocks noGrp="1"/>
          </p:cNvSpPr>
          <p:nvPr>
            <p:ph idx="1"/>
          </p:nvPr>
        </p:nvSpPr>
        <p:spPr>
          <a:xfrm>
            <a:off x="1354239" y="1857959"/>
            <a:ext cx="9649787" cy="4498281"/>
          </a:xfrm>
        </p:spPr>
        <p:txBody>
          <a:bodyPr vert="horz" lIns="91440" tIns="45720" rIns="91440" bIns="45720" rtlCol="0" anchor="t">
            <a:noAutofit/>
          </a:bodyPr>
          <a:lstStyle/>
          <a:p>
            <a:pPr marL="0" indent="0">
              <a:lnSpc>
                <a:spcPct val="100000"/>
              </a:lnSpc>
              <a:spcBef>
                <a:spcPts val="0"/>
              </a:spcBef>
              <a:spcAft>
                <a:spcPts val="1200"/>
              </a:spcAft>
              <a:buNone/>
            </a:pPr>
            <a:r>
              <a:rPr lang="en-US" dirty="0"/>
              <a:t>The SLP provides a Comprehensive and Integrated Literacy Model designed to set the direction for literacy programs statewide.</a:t>
            </a:r>
          </a:p>
          <a:p>
            <a:pPr marL="0" indent="0">
              <a:lnSpc>
                <a:spcPct val="100000"/>
              </a:lnSpc>
              <a:spcBef>
                <a:spcPts val="0"/>
              </a:spcBef>
              <a:spcAft>
                <a:spcPts val="1200"/>
              </a:spcAft>
              <a:buNone/>
            </a:pPr>
            <a:r>
              <a:rPr lang="en-US" dirty="0"/>
              <a:t>This inclusive and equitable system of supports for all students requires: </a:t>
            </a:r>
          </a:p>
          <a:p>
            <a:pPr marL="690563" indent="-401638">
              <a:lnSpc>
                <a:spcPct val="100000"/>
              </a:lnSpc>
              <a:spcBef>
                <a:spcPts val="0"/>
              </a:spcBef>
            </a:pPr>
            <a:r>
              <a:rPr lang="en-US" dirty="0"/>
              <a:t>a focus on family and community engagement;</a:t>
            </a:r>
          </a:p>
          <a:p>
            <a:pPr marL="690563" indent="-401638">
              <a:lnSpc>
                <a:spcPct val="100000"/>
              </a:lnSpc>
              <a:spcBef>
                <a:spcPts val="0"/>
              </a:spcBef>
            </a:pPr>
            <a:r>
              <a:rPr lang="en-US" dirty="0"/>
              <a:t>celebration of diversity and an asset-based approach;</a:t>
            </a:r>
          </a:p>
          <a:p>
            <a:pPr marL="690563" indent="-401638">
              <a:lnSpc>
                <a:spcPct val="100000"/>
              </a:lnSpc>
              <a:spcBef>
                <a:spcPts val="0"/>
              </a:spcBef>
            </a:pPr>
            <a:r>
              <a:rPr lang="en-US" dirty="0"/>
              <a:t>attention to whole child needs; and</a:t>
            </a:r>
          </a:p>
          <a:p>
            <a:pPr marL="690563" indent="-401638">
              <a:lnSpc>
                <a:spcPct val="100000"/>
              </a:lnSpc>
              <a:spcBef>
                <a:spcPts val="0"/>
              </a:spcBef>
            </a:pPr>
            <a:r>
              <a:rPr lang="en-US" dirty="0"/>
              <a:t>well-prepared and supported teachers and leaders. </a:t>
            </a:r>
          </a:p>
        </p:txBody>
      </p:sp>
      <p:sp>
        <p:nvSpPr>
          <p:cNvPr id="4" name="Slide Number Placeholder 3">
            <a:extLst>
              <a:ext uri="{FF2B5EF4-FFF2-40B4-BE49-F238E27FC236}">
                <a16:creationId xmlns:a16="http://schemas.microsoft.com/office/drawing/2014/main" id="{5B1309BA-DFD6-43EC-8DB8-16A7D79FE0AF}"/>
              </a:ext>
            </a:extLst>
          </p:cNvPr>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25</a:t>
            </a:fld>
            <a:endParaRPr lang="en-US" dirty="0">
              <a:solidFill>
                <a:schemeClr val="tx1"/>
              </a:solidFill>
            </a:endParaRPr>
          </a:p>
        </p:txBody>
      </p:sp>
    </p:spTree>
    <p:extLst>
      <p:ext uri="{BB962C8B-B14F-4D97-AF65-F5344CB8AC3E}">
        <p14:creationId xmlns:p14="http://schemas.microsoft.com/office/powerpoint/2010/main" val="10696680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D7B7B-72CA-41E2-B71B-8CABFC23EE99}"/>
              </a:ext>
            </a:extLst>
          </p:cNvPr>
          <p:cNvSpPr>
            <a:spLocks noGrp="1"/>
          </p:cNvSpPr>
          <p:nvPr>
            <p:ph type="title"/>
          </p:nvPr>
        </p:nvSpPr>
        <p:spPr>
          <a:xfrm>
            <a:off x="1354239" y="365126"/>
            <a:ext cx="9479666" cy="1617916"/>
          </a:xfrm>
        </p:spPr>
        <p:txBody>
          <a:bodyPr>
            <a:normAutofit/>
          </a:bodyPr>
          <a:lstStyle/>
          <a:p>
            <a:r>
              <a:rPr lang="en-US" dirty="0"/>
              <a:t>Multi-Tiered System of Support (1)</a:t>
            </a:r>
          </a:p>
        </p:txBody>
      </p:sp>
      <p:sp>
        <p:nvSpPr>
          <p:cNvPr id="3" name="Content Placeholder 2">
            <a:extLst>
              <a:ext uri="{FF2B5EF4-FFF2-40B4-BE49-F238E27FC236}">
                <a16:creationId xmlns:a16="http://schemas.microsoft.com/office/drawing/2014/main" id="{C01112ED-1BBA-4D41-A3F2-6C2A2A6A5046}"/>
              </a:ext>
            </a:extLst>
          </p:cNvPr>
          <p:cNvSpPr>
            <a:spLocks noGrp="1"/>
          </p:cNvSpPr>
          <p:nvPr>
            <p:ph idx="1"/>
          </p:nvPr>
        </p:nvSpPr>
        <p:spPr>
          <a:xfrm>
            <a:off x="1354239" y="1632857"/>
            <a:ext cx="9649787" cy="4601689"/>
          </a:xfrm>
        </p:spPr>
        <p:txBody>
          <a:bodyPr vert="horz" lIns="91440" tIns="45720" rIns="91440" bIns="45720" rtlCol="0" anchor="t">
            <a:noAutofit/>
          </a:bodyPr>
          <a:lstStyle/>
          <a:p>
            <a:pPr marL="0" indent="0">
              <a:lnSpc>
                <a:spcPct val="100000"/>
              </a:lnSpc>
              <a:spcBef>
                <a:spcPts val="0"/>
              </a:spcBef>
              <a:spcAft>
                <a:spcPts val="1200"/>
              </a:spcAft>
              <a:buNone/>
            </a:pPr>
            <a:r>
              <a:rPr lang="en-US" dirty="0"/>
              <a:t>The MTSS is an integrated, comprehensive framework that focuses on the California Common Core State Standards (CCSS), core instruction, differentiated learning, student-centered learning, individualized student needs, and the alignment of systems necessary for all students’ academic, behavioral, and social success.</a:t>
            </a:r>
          </a:p>
        </p:txBody>
      </p:sp>
      <p:sp>
        <p:nvSpPr>
          <p:cNvPr id="4" name="Slide Number Placeholder 3">
            <a:extLst>
              <a:ext uri="{FF2B5EF4-FFF2-40B4-BE49-F238E27FC236}">
                <a16:creationId xmlns:a16="http://schemas.microsoft.com/office/drawing/2014/main" id="{5B1309BA-DFD6-43EC-8DB8-16A7D79FE0AF}"/>
              </a:ext>
            </a:extLst>
          </p:cNvPr>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26</a:t>
            </a:fld>
            <a:endParaRPr lang="en-US" dirty="0">
              <a:solidFill>
                <a:schemeClr val="tx1"/>
              </a:solidFill>
            </a:endParaRPr>
          </a:p>
        </p:txBody>
      </p:sp>
    </p:spTree>
    <p:extLst>
      <p:ext uri="{BB962C8B-B14F-4D97-AF65-F5344CB8AC3E}">
        <p14:creationId xmlns:p14="http://schemas.microsoft.com/office/powerpoint/2010/main" val="34696183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D7B7B-72CA-41E2-B71B-8CABFC23EE99}"/>
              </a:ext>
            </a:extLst>
          </p:cNvPr>
          <p:cNvSpPr>
            <a:spLocks noGrp="1"/>
          </p:cNvSpPr>
          <p:nvPr>
            <p:ph type="title"/>
          </p:nvPr>
        </p:nvSpPr>
        <p:spPr>
          <a:xfrm>
            <a:off x="1354239" y="365125"/>
            <a:ext cx="9479666" cy="675369"/>
          </a:xfrm>
        </p:spPr>
        <p:txBody>
          <a:bodyPr>
            <a:noAutofit/>
          </a:bodyPr>
          <a:lstStyle/>
          <a:p>
            <a:r>
              <a:rPr lang="en-US" dirty="0"/>
              <a:t>Multi-Tiered System of Support (2)</a:t>
            </a:r>
          </a:p>
        </p:txBody>
      </p:sp>
      <p:sp>
        <p:nvSpPr>
          <p:cNvPr id="3" name="Content Placeholder 2">
            <a:extLst>
              <a:ext uri="{FF2B5EF4-FFF2-40B4-BE49-F238E27FC236}">
                <a16:creationId xmlns:a16="http://schemas.microsoft.com/office/drawing/2014/main" id="{C01112ED-1BBA-4D41-A3F2-6C2A2A6A5046}"/>
              </a:ext>
            </a:extLst>
          </p:cNvPr>
          <p:cNvSpPr>
            <a:spLocks noGrp="1"/>
          </p:cNvSpPr>
          <p:nvPr>
            <p:ph idx="1"/>
          </p:nvPr>
        </p:nvSpPr>
        <p:spPr>
          <a:xfrm>
            <a:off x="1069675" y="1334125"/>
            <a:ext cx="10284125" cy="5158750"/>
          </a:xfrm>
        </p:spPr>
        <p:txBody>
          <a:bodyPr vert="horz" lIns="91440" tIns="45720" rIns="91440" bIns="45720" rtlCol="0" anchor="t">
            <a:noAutofit/>
          </a:bodyPr>
          <a:lstStyle/>
          <a:p>
            <a:pPr marL="0" indent="0">
              <a:lnSpc>
                <a:spcPct val="100000"/>
              </a:lnSpc>
              <a:spcBef>
                <a:spcPts val="0"/>
              </a:spcBef>
              <a:spcAft>
                <a:spcPts val="1200"/>
              </a:spcAft>
              <a:buNone/>
            </a:pPr>
            <a:r>
              <a:rPr lang="en-US" dirty="0"/>
              <a:t>PL through the LCRSET grant program should be aligned to the following CDE resources that support literacy in strong MTSS first instruction (Tier 1):</a:t>
            </a:r>
          </a:p>
          <a:p>
            <a:pPr lvl="1" indent="-349250">
              <a:lnSpc>
                <a:spcPct val="100000"/>
              </a:lnSpc>
              <a:spcBef>
                <a:spcPts val="0"/>
              </a:spcBef>
              <a:spcAft>
                <a:spcPts val="1200"/>
              </a:spcAft>
              <a:buFont typeface="Arial" panose="020B0604020202020204" pitchFamily="34" charset="0"/>
              <a:buChar char="•"/>
            </a:pPr>
            <a:r>
              <a:rPr lang="en-US" sz="2800" dirty="0"/>
              <a:t>The California CCSS for ELA/Literacy</a:t>
            </a:r>
          </a:p>
          <a:p>
            <a:pPr lvl="1" indent="-349250">
              <a:lnSpc>
                <a:spcPct val="100000"/>
              </a:lnSpc>
              <a:spcBef>
                <a:spcPts val="0"/>
              </a:spcBef>
              <a:spcAft>
                <a:spcPts val="1200"/>
              </a:spcAft>
              <a:buFont typeface="Arial" panose="020B0604020202020204" pitchFamily="34" charset="0"/>
              <a:buChar char="•"/>
            </a:pPr>
            <a:r>
              <a:rPr lang="en-US" sz="2800" dirty="0"/>
              <a:t>The California ELD Standards</a:t>
            </a:r>
          </a:p>
          <a:p>
            <a:pPr lvl="1" indent="-349250">
              <a:lnSpc>
                <a:spcPct val="100000"/>
              </a:lnSpc>
              <a:spcBef>
                <a:spcPts val="0"/>
              </a:spcBef>
              <a:spcAft>
                <a:spcPts val="1200"/>
              </a:spcAft>
              <a:buFont typeface="Arial" panose="020B0604020202020204" pitchFamily="34" charset="0"/>
              <a:buChar char="•"/>
            </a:pPr>
            <a:r>
              <a:rPr lang="en-US" sz="2800" dirty="0"/>
              <a:t>The California </a:t>
            </a:r>
            <a:r>
              <a:rPr lang="en-US" sz="2800" i="1" dirty="0"/>
              <a:t>Dyslexia Guidelines</a:t>
            </a:r>
          </a:p>
          <a:p>
            <a:pPr lvl="1" indent="-349250">
              <a:lnSpc>
                <a:spcPct val="100000"/>
              </a:lnSpc>
              <a:spcBef>
                <a:spcPts val="0"/>
              </a:spcBef>
              <a:spcAft>
                <a:spcPts val="1200"/>
              </a:spcAft>
              <a:buFont typeface="Arial" panose="020B0604020202020204" pitchFamily="34" charset="0"/>
              <a:buChar char="•"/>
            </a:pPr>
            <a:r>
              <a:rPr lang="en-US" sz="2800" i="1" dirty="0"/>
              <a:t>Improving Education for Multilingual and English Learner (EL) Students</a:t>
            </a:r>
          </a:p>
          <a:p>
            <a:pPr lvl="1" indent="-349250">
              <a:lnSpc>
                <a:spcPct val="100000"/>
              </a:lnSpc>
              <a:spcBef>
                <a:spcPts val="0"/>
              </a:spcBef>
              <a:spcAft>
                <a:spcPts val="1200"/>
              </a:spcAft>
              <a:buFont typeface="Arial" panose="020B0604020202020204" pitchFamily="34" charset="0"/>
              <a:buChar char="•"/>
            </a:pPr>
            <a:r>
              <a:rPr lang="en-US" sz="2800" dirty="0"/>
              <a:t>The California </a:t>
            </a:r>
            <a:r>
              <a:rPr lang="en-US" sz="2800" i="1" dirty="0"/>
              <a:t>Practitioners’ Guide for Educating ELs with Disabilities</a:t>
            </a:r>
          </a:p>
        </p:txBody>
      </p:sp>
      <p:sp>
        <p:nvSpPr>
          <p:cNvPr id="4" name="Slide Number Placeholder 3">
            <a:extLst>
              <a:ext uri="{FF2B5EF4-FFF2-40B4-BE49-F238E27FC236}">
                <a16:creationId xmlns:a16="http://schemas.microsoft.com/office/drawing/2014/main" id="{5B1309BA-DFD6-43EC-8DB8-16A7D79FE0AF}"/>
              </a:ext>
            </a:extLst>
          </p:cNvPr>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27</a:t>
            </a:fld>
            <a:endParaRPr lang="en-US" dirty="0">
              <a:solidFill>
                <a:schemeClr val="tx1"/>
              </a:solidFill>
            </a:endParaRPr>
          </a:p>
        </p:txBody>
      </p:sp>
    </p:spTree>
    <p:extLst>
      <p:ext uri="{BB962C8B-B14F-4D97-AF65-F5344CB8AC3E}">
        <p14:creationId xmlns:p14="http://schemas.microsoft.com/office/powerpoint/2010/main" val="35388808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67069-D36D-4681-8D00-6FEDE352FBDB}"/>
              </a:ext>
            </a:extLst>
          </p:cNvPr>
          <p:cNvSpPr>
            <a:spLocks noGrp="1"/>
          </p:cNvSpPr>
          <p:nvPr>
            <p:ph type="title"/>
          </p:nvPr>
        </p:nvSpPr>
        <p:spPr>
          <a:xfrm>
            <a:off x="1354239" y="365125"/>
            <a:ext cx="9479666" cy="1732863"/>
          </a:xfrm>
        </p:spPr>
        <p:txBody>
          <a:bodyPr>
            <a:normAutofit/>
          </a:bodyPr>
          <a:lstStyle/>
          <a:p>
            <a:r>
              <a:rPr lang="en-US" dirty="0"/>
              <a:t>Family Engagement</a:t>
            </a:r>
          </a:p>
        </p:txBody>
      </p:sp>
      <p:sp>
        <p:nvSpPr>
          <p:cNvPr id="3" name="Content Placeholder 2">
            <a:extLst>
              <a:ext uri="{FF2B5EF4-FFF2-40B4-BE49-F238E27FC236}">
                <a16:creationId xmlns:a16="http://schemas.microsoft.com/office/drawing/2014/main" id="{A7512F7A-5A7B-49CC-AFD3-E862C23C7620}"/>
              </a:ext>
            </a:extLst>
          </p:cNvPr>
          <p:cNvSpPr>
            <a:spLocks noGrp="1"/>
          </p:cNvSpPr>
          <p:nvPr>
            <p:ph idx="1"/>
          </p:nvPr>
        </p:nvSpPr>
        <p:spPr>
          <a:xfrm>
            <a:off x="1354239" y="1840225"/>
            <a:ext cx="9479666" cy="4003106"/>
          </a:xfrm>
        </p:spPr>
        <p:txBody>
          <a:bodyPr vert="horz" lIns="91440" tIns="45720" rIns="91440" bIns="45720" rtlCol="0" anchor="t">
            <a:noAutofit/>
          </a:bodyPr>
          <a:lstStyle/>
          <a:p>
            <a:pPr marL="0" indent="0">
              <a:lnSpc>
                <a:spcPct val="100000"/>
              </a:lnSpc>
              <a:spcBef>
                <a:spcPts val="0"/>
              </a:spcBef>
              <a:spcAft>
                <a:spcPts val="1200"/>
              </a:spcAft>
              <a:buNone/>
            </a:pPr>
            <a:r>
              <a:rPr lang="en-US" dirty="0"/>
              <a:t>Families are integral to student literacy development and achievement. </a:t>
            </a:r>
          </a:p>
          <a:p>
            <a:pPr marL="0" indent="0">
              <a:lnSpc>
                <a:spcPct val="100000"/>
              </a:lnSpc>
              <a:spcBef>
                <a:spcPts val="0"/>
              </a:spcBef>
              <a:spcAft>
                <a:spcPts val="1200"/>
              </a:spcAft>
              <a:buNone/>
            </a:pPr>
            <a:r>
              <a:rPr lang="en-US" dirty="0"/>
              <a:t>The California </a:t>
            </a:r>
            <a:r>
              <a:rPr lang="en-US" i="1" dirty="0"/>
              <a:t>Family Engagement Framework </a:t>
            </a:r>
            <a:r>
              <a:rPr lang="en-US" dirty="0"/>
              <a:t>and accompanying toolkit provide direction for the grantee in working with families and communities to plan, implement, and evaluate family engagement practices.</a:t>
            </a:r>
            <a:endParaRPr lang="en-US" dirty="0">
              <a:ea typeface="+mn-lt"/>
              <a:cs typeface="+mn-lt"/>
            </a:endParaRPr>
          </a:p>
        </p:txBody>
      </p:sp>
      <p:sp>
        <p:nvSpPr>
          <p:cNvPr id="4" name="Slide Number Placeholder 3">
            <a:extLst>
              <a:ext uri="{FF2B5EF4-FFF2-40B4-BE49-F238E27FC236}">
                <a16:creationId xmlns:a16="http://schemas.microsoft.com/office/drawing/2014/main" id="{A816FFA3-922A-49CA-8C60-6A3E368A257A}"/>
              </a:ext>
            </a:extLst>
          </p:cNvPr>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28</a:t>
            </a:fld>
            <a:endParaRPr lang="en-US" dirty="0">
              <a:solidFill>
                <a:schemeClr val="tx1"/>
              </a:solidFill>
            </a:endParaRPr>
          </a:p>
        </p:txBody>
      </p:sp>
    </p:spTree>
    <p:extLst>
      <p:ext uri="{BB962C8B-B14F-4D97-AF65-F5344CB8AC3E}">
        <p14:creationId xmlns:p14="http://schemas.microsoft.com/office/powerpoint/2010/main" val="30767379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67069-D36D-4681-8D00-6FEDE352FBDB}"/>
              </a:ext>
            </a:extLst>
          </p:cNvPr>
          <p:cNvSpPr>
            <a:spLocks noGrp="1"/>
          </p:cNvSpPr>
          <p:nvPr>
            <p:ph type="title"/>
          </p:nvPr>
        </p:nvSpPr>
        <p:spPr>
          <a:xfrm>
            <a:off x="1354239" y="365125"/>
            <a:ext cx="9479666" cy="1808731"/>
          </a:xfrm>
        </p:spPr>
        <p:txBody>
          <a:bodyPr>
            <a:normAutofit/>
          </a:bodyPr>
          <a:lstStyle/>
          <a:p>
            <a:r>
              <a:rPr lang="en-US" dirty="0"/>
              <a:t>Culturally Sustaining Pedagogy</a:t>
            </a:r>
          </a:p>
        </p:txBody>
      </p:sp>
      <p:sp>
        <p:nvSpPr>
          <p:cNvPr id="3" name="Content Placeholder 2">
            <a:extLst>
              <a:ext uri="{FF2B5EF4-FFF2-40B4-BE49-F238E27FC236}">
                <a16:creationId xmlns:a16="http://schemas.microsoft.com/office/drawing/2014/main" id="{A7512F7A-5A7B-49CC-AFD3-E862C23C7620}"/>
              </a:ext>
            </a:extLst>
          </p:cNvPr>
          <p:cNvSpPr>
            <a:spLocks noGrp="1"/>
          </p:cNvSpPr>
          <p:nvPr>
            <p:ph idx="1"/>
          </p:nvPr>
        </p:nvSpPr>
        <p:spPr>
          <a:xfrm>
            <a:off x="1354239" y="1847285"/>
            <a:ext cx="9479666" cy="3868169"/>
          </a:xfrm>
        </p:spPr>
        <p:txBody>
          <a:bodyPr vert="horz" lIns="91440" tIns="45720" rIns="91440" bIns="45720" rtlCol="0" anchor="t">
            <a:noAutofit/>
          </a:bodyPr>
          <a:lstStyle/>
          <a:p>
            <a:pPr marL="0" indent="0">
              <a:lnSpc>
                <a:spcPct val="100000"/>
              </a:lnSpc>
              <a:spcBef>
                <a:spcPts val="0"/>
              </a:spcBef>
              <a:spcAft>
                <a:spcPts val="1200"/>
              </a:spcAft>
              <a:buNone/>
            </a:pPr>
            <a:r>
              <a:rPr lang="en-US" dirty="0"/>
              <a:t>Culturally sustaining pedagogies require educators to be aware of classroom materials, structure, and culture to ensure a safe and relevant learning environment. </a:t>
            </a:r>
          </a:p>
          <a:p>
            <a:pPr marL="0" indent="0">
              <a:lnSpc>
                <a:spcPct val="100000"/>
              </a:lnSpc>
              <a:spcBef>
                <a:spcPts val="0"/>
              </a:spcBef>
              <a:spcAft>
                <a:spcPts val="1200"/>
              </a:spcAft>
              <a:buNone/>
            </a:pPr>
            <a:r>
              <a:rPr lang="en-US" dirty="0"/>
              <a:t>The guidance documents, the CDE’s </a:t>
            </a:r>
            <a:r>
              <a:rPr lang="en-US" i="1" dirty="0"/>
              <a:t>EL Roadmap </a:t>
            </a:r>
            <a:r>
              <a:rPr lang="en-US" dirty="0"/>
              <a:t>and </a:t>
            </a:r>
            <a:r>
              <a:rPr lang="en-US" i="1" dirty="0"/>
              <a:t>Improving Education for Multilingual and EL Students</a:t>
            </a:r>
            <a:r>
              <a:rPr lang="en-US" dirty="0"/>
              <a:t>, provide insight on supporting multilingual students in a culturally sustaining way. </a:t>
            </a:r>
          </a:p>
        </p:txBody>
      </p:sp>
      <p:sp>
        <p:nvSpPr>
          <p:cNvPr id="4" name="Slide Number Placeholder 3">
            <a:extLst>
              <a:ext uri="{FF2B5EF4-FFF2-40B4-BE49-F238E27FC236}">
                <a16:creationId xmlns:a16="http://schemas.microsoft.com/office/drawing/2014/main" id="{A816FFA3-922A-49CA-8C60-6A3E368A257A}"/>
              </a:ext>
            </a:extLst>
          </p:cNvPr>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29</a:t>
            </a:fld>
            <a:endParaRPr lang="en-US" dirty="0">
              <a:solidFill>
                <a:schemeClr val="tx1"/>
              </a:solidFill>
            </a:endParaRPr>
          </a:p>
        </p:txBody>
      </p:sp>
    </p:spTree>
    <p:extLst>
      <p:ext uri="{BB962C8B-B14F-4D97-AF65-F5344CB8AC3E}">
        <p14:creationId xmlns:p14="http://schemas.microsoft.com/office/powerpoint/2010/main" val="4032866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4239" y="431627"/>
            <a:ext cx="9479666" cy="1325563"/>
          </a:xfrm>
        </p:spPr>
        <p:txBody>
          <a:bodyPr>
            <a:normAutofit/>
          </a:bodyPr>
          <a:lstStyle/>
          <a:p>
            <a:r>
              <a:rPr lang="en-US" dirty="0"/>
              <a:t>Welcome</a:t>
            </a:r>
          </a:p>
        </p:txBody>
      </p:sp>
      <p:sp>
        <p:nvSpPr>
          <p:cNvPr id="3" name="Content Placeholder 2"/>
          <p:cNvSpPr>
            <a:spLocks noGrp="1"/>
          </p:cNvSpPr>
          <p:nvPr>
            <p:ph idx="1"/>
          </p:nvPr>
        </p:nvSpPr>
        <p:spPr>
          <a:xfrm>
            <a:off x="1354239" y="1901494"/>
            <a:ext cx="9479666" cy="4351338"/>
          </a:xfrm>
        </p:spPr>
        <p:txBody>
          <a:bodyPr/>
          <a:lstStyle/>
          <a:p>
            <a:pPr marL="0" indent="0" algn="ctr">
              <a:lnSpc>
                <a:spcPct val="100000"/>
              </a:lnSpc>
              <a:spcBef>
                <a:spcPts val="0"/>
              </a:spcBef>
              <a:buNone/>
            </a:pPr>
            <a:endParaRPr lang="en-US" dirty="0"/>
          </a:p>
          <a:p>
            <a:pPr marL="0" indent="0" algn="ctr">
              <a:lnSpc>
                <a:spcPct val="100000"/>
              </a:lnSpc>
              <a:spcBef>
                <a:spcPts val="0"/>
              </a:spcBef>
              <a:buNone/>
            </a:pPr>
            <a:r>
              <a:rPr lang="en-US" dirty="0"/>
              <a:t>Jennifer Howerter, Education Programs Consultant</a:t>
            </a:r>
          </a:p>
          <a:p>
            <a:pPr marL="0" indent="0" algn="ctr">
              <a:lnSpc>
                <a:spcPct val="100000"/>
              </a:lnSpc>
              <a:spcBef>
                <a:spcPts val="0"/>
              </a:spcBef>
              <a:spcAft>
                <a:spcPts val="2400"/>
              </a:spcAft>
              <a:buNone/>
            </a:pPr>
            <a:r>
              <a:rPr lang="en-US" dirty="0"/>
              <a:t>Julia Agostinelli, Education Administrator                    Cheryl Cotton, Deputy Superintendent of Public Instruction</a:t>
            </a:r>
          </a:p>
          <a:p>
            <a:pPr marL="0" indent="0" algn="ctr">
              <a:lnSpc>
                <a:spcPct val="100000"/>
              </a:lnSpc>
              <a:spcBef>
                <a:spcPts val="0"/>
              </a:spcBef>
              <a:buNone/>
            </a:pPr>
            <a:r>
              <a:rPr lang="en-US" dirty="0">
                <a:cs typeface="Arial" panose="020B0604020202020204" pitchFamily="34" charset="0"/>
              </a:rPr>
              <a:t>Professional Learning Innovations Office</a:t>
            </a:r>
          </a:p>
          <a:p>
            <a:pPr marL="0" indent="0" algn="ctr">
              <a:lnSpc>
                <a:spcPct val="100000"/>
              </a:lnSpc>
              <a:spcBef>
                <a:spcPts val="0"/>
              </a:spcBef>
              <a:buNone/>
            </a:pPr>
            <a:r>
              <a:rPr lang="en-US" dirty="0"/>
              <a:t>Educator Excellence and Equity Division </a:t>
            </a:r>
          </a:p>
          <a:p>
            <a:pPr marL="0" indent="0" algn="ctr">
              <a:lnSpc>
                <a:spcPct val="100000"/>
              </a:lnSpc>
              <a:spcBef>
                <a:spcPts val="0"/>
              </a:spcBef>
              <a:buNone/>
            </a:pPr>
            <a:r>
              <a:rPr lang="en-US" dirty="0"/>
              <a:t>Instruction, Measurement &amp; Administration Branch</a:t>
            </a:r>
          </a:p>
        </p:txBody>
      </p:sp>
      <p:sp>
        <p:nvSpPr>
          <p:cNvPr id="4" name="Slide Number Placeholder 3"/>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3</a:t>
            </a:fld>
            <a:endParaRPr lang="en-US" dirty="0">
              <a:solidFill>
                <a:schemeClr val="tx1"/>
              </a:solidFill>
            </a:endParaRPr>
          </a:p>
        </p:txBody>
      </p:sp>
    </p:spTree>
    <p:extLst>
      <p:ext uri="{BB962C8B-B14F-4D97-AF65-F5344CB8AC3E}">
        <p14:creationId xmlns:p14="http://schemas.microsoft.com/office/powerpoint/2010/main" val="11457990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9528" y="434716"/>
            <a:ext cx="10792918" cy="704536"/>
          </a:xfrm>
        </p:spPr>
        <p:txBody>
          <a:bodyPr>
            <a:noAutofit/>
          </a:bodyPr>
          <a:lstStyle/>
          <a:p>
            <a:r>
              <a:rPr lang="en-US" dirty="0"/>
              <a:t>Quality Professional Learning Standards</a:t>
            </a:r>
          </a:p>
        </p:txBody>
      </p:sp>
      <p:sp>
        <p:nvSpPr>
          <p:cNvPr id="3" name="Content Placeholder 2"/>
          <p:cNvSpPr>
            <a:spLocks noGrp="1"/>
          </p:cNvSpPr>
          <p:nvPr>
            <p:ph idx="1"/>
          </p:nvPr>
        </p:nvSpPr>
        <p:spPr>
          <a:xfrm>
            <a:off x="1309537" y="1362541"/>
            <a:ext cx="9572926" cy="4890291"/>
          </a:xfrm>
        </p:spPr>
        <p:txBody>
          <a:bodyPr/>
          <a:lstStyle/>
          <a:p>
            <a:pPr marL="344488" indent="-344488">
              <a:lnSpc>
                <a:spcPct val="100000"/>
              </a:lnSpc>
              <a:spcBef>
                <a:spcPts val="0"/>
              </a:spcBef>
              <a:spcAft>
                <a:spcPts val="1200"/>
              </a:spcAft>
            </a:pPr>
            <a:r>
              <a:rPr lang="en-US" sz="2600" dirty="0"/>
              <a:t>Rooted in student and educator needs demonstrated through data;</a:t>
            </a:r>
          </a:p>
          <a:p>
            <a:pPr marL="344488" indent="-344488">
              <a:lnSpc>
                <a:spcPct val="100000"/>
              </a:lnSpc>
              <a:spcBef>
                <a:spcPts val="0"/>
              </a:spcBef>
              <a:spcAft>
                <a:spcPts val="1200"/>
              </a:spcAft>
            </a:pPr>
            <a:r>
              <a:rPr lang="en-US" sz="2600" dirty="0"/>
              <a:t>Focused on content and pedagogy;</a:t>
            </a:r>
          </a:p>
          <a:p>
            <a:pPr marL="344488" indent="-344488">
              <a:lnSpc>
                <a:spcPct val="100000"/>
              </a:lnSpc>
              <a:spcBef>
                <a:spcPts val="0"/>
              </a:spcBef>
              <a:spcAft>
                <a:spcPts val="1200"/>
              </a:spcAft>
            </a:pPr>
            <a:r>
              <a:rPr lang="en-US" sz="2600" dirty="0"/>
              <a:t>Designed to ensure equitable outcomes; </a:t>
            </a:r>
          </a:p>
          <a:p>
            <a:pPr marL="344488" indent="-344488">
              <a:lnSpc>
                <a:spcPct val="100000"/>
              </a:lnSpc>
              <a:spcBef>
                <a:spcPts val="0"/>
              </a:spcBef>
              <a:spcAft>
                <a:spcPts val="1200"/>
              </a:spcAft>
            </a:pPr>
            <a:r>
              <a:rPr lang="en-US" sz="2600" dirty="0"/>
              <a:t>Designed and structured to be ongoing, intensive, and embedded in practice;</a:t>
            </a:r>
          </a:p>
          <a:p>
            <a:pPr marL="344488" indent="-344488">
              <a:lnSpc>
                <a:spcPct val="100000"/>
              </a:lnSpc>
              <a:spcBef>
                <a:spcPts val="0"/>
              </a:spcBef>
              <a:spcAft>
                <a:spcPts val="1200"/>
              </a:spcAft>
            </a:pPr>
            <a:r>
              <a:rPr lang="en-US" sz="2600" dirty="0"/>
              <a:t>Collaborative with an emphasis on shared accountability;</a:t>
            </a:r>
          </a:p>
          <a:p>
            <a:pPr marL="344488" indent="-344488">
              <a:lnSpc>
                <a:spcPct val="100000"/>
              </a:lnSpc>
              <a:spcBef>
                <a:spcPts val="0"/>
              </a:spcBef>
              <a:spcAft>
                <a:spcPts val="1200"/>
              </a:spcAft>
            </a:pPr>
            <a:r>
              <a:rPr lang="en-US" sz="2600" dirty="0"/>
              <a:t>Supported by adequate resources; and</a:t>
            </a:r>
          </a:p>
          <a:p>
            <a:pPr marL="344488" indent="-344488">
              <a:lnSpc>
                <a:spcPct val="100000"/>
              </a:lnSpc>
              <a:spcBef>
                <a:spcPts val="0"/>
              </a:spcBef>
              <a:spcAft>
                <a:spcPts val="1200"/>
              </a:spcAft>
            </a:pPr>
            <a:r>
              <a:rPr lang="en-US" sz="2600" dirty="0"/>
              <a:t>Coherent and aligned with other standards, policies, and programs.</a:t>
            </a:r>
            <a:endParaRPr lang="en-US" sz="2600" b="1" dirty="0"/>
          </a:p>
        </p:txBody>
      </p:sp>
      <p:sp>
        <p:nvSpPr>
          <p:cNvPr id="5" name="Slide Number Placeholder 4"/>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30</a:t>
            </a:fld>
            <a:endParaRPr lang="en-US" dirty="0">
              <a:solidFill>
                <a:schemeClr val="tx1"/>
              </a:solidFill>
            </a:endParaRPr>
          </a:p>
        </p:txBody>
      </p:sp>
    </p:spTree>
    <p:extLst>
      <p:ext uri="{BB962C8B-B14F-4D97-AF65-F5344CB8AC3E}">
        <p14:creationId xmlns:p14="http://schemas.microsoft.com/office/powerpoint/2010/main" val="5609287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716" y="479686"/>
            <a:ext cx="9479666" cy="899410"/>
          </a:xfrm>
        </p:spPr>
        <p:txBody>
          <a:bodyPr>
            <a:noAutofit/>
          </a:bodyPr>
          <a:lstStyle/>
          <a:p>
            <a:r>
              <a:rPr lang="en-US" dirty="0"/>
              <a:t>Data-Informed Interventions</a:t>
            </a:r>
          </a:p>
        </p:txBody>
      </p:sp>
      <p:sp>
        <p:nvSpPr>
          <p:cNvPr id="3" name="Content Placeholder 2"/>
          <p:cNvSpPr>
            <a:spLocks noGrp="1"/>
          </p:cNvSpPr>
          <p:nvPr>
            <p:ph idx="1"/>
          </p:nvPr>
        </p:nvSpPr>
        <p:spPr>
          <a:xfrm>
            <a:off x="1512700" y="1379096"/>
            <a:ext cx="9841100" cy="4706911"/>
          </a:xfrm>
        </p:spPr>
        <p:txBody>
          <a:bodyPr/>
          <a:lstStyle/>
          <a:p>
            <a:pPr marL="0" indent="0" fontAlgn="base">
              <a:lnSpc>
                <a:spcPct val="100000"/>
              </a:lnSpc>
              <a:spcBef>
                <a:spcPts val="0"/>
              </a:spcBef>
              <a:spcAft>
                <a:spcPts val="1200"/>
              </a:spcAft>
              <a:buNone/>
            </a:pPr>
            <a:r>
              <a:rPr lang="en-US" dirty="0"/>
              <a:t>PL through the LCRSET grant must prepare teachers to effectively collect, analyze, and respond to student performance data. </a:t>
            </a:r>
          </a:p>
          <a:p>
            <a:pPr marL="0" indent="0" fontAlgn="base">
              <a:lnSpc>
                <a:spcPct val="100000"/>
              </a:lnSpc>
              <a:spcBef>
                <a:spcPts val="0"/>
              </a:spcBef>
              <a:spcAft>
                <a:spcPts val="1200"/>
              </a:spcAft>
              <a:buNone/>
            </a:pPr>
            <a:r>
              <a:rPr lang="en-US" dirty="0"/>
              <a:t>LEAs should be prepared to implement a full range of assessment cycles, including the use of formative assessments. </a:t>
            </a:r>
          </a:p>
          <a:p>
            <a:pPr marL="0" indent="0" fontAlgn="base">
              <a:lnSpc>
                <a:spcPct val="100000"/>
              </a:lnSpc>
              <a:spcBef>
                <a:spcPts val="0"/>
              </a:spcBef>
              <a:spcAft>
                <a:spcPts val="1200"/>
              </a:spcAft>
              <a:buNone/>
            </a:pPr>
            <a:r>
              <a:rPr lang="en-US" dirty="0"/>
              <a:t>In response to the data, a structured MTSS should be in place with clearly defined evidence-based Tier II interventions and Tier III systems for intensifying interventions with data-based individualization. </a:t>
            </a:r>
          </a:p>
        </p:txBody>
      </p:sp>
      <p:sp>
        <p:nvSpPr>
          <p:cNvPr id="5" name="Slide Number Placeholder 4"/>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31</a:t>
            </a:fld>
            <a:endParaRPr lang="en-US" dirty="0">
              <a:solidFill>
                <a:schemeClr val="tx1"/>
              </a:solidFill>
            </a:endParaRPr>
          </a:p>
        </p:txBody>
      </p:sp>
    </p:spTree>
    <p:extLst>
      <p:ext uri="{BB962C8B-B14F-4D97-AF65-F5344CB8AC3E}">
        <p14:creationId xmlns:p14="http://schemas.microsoft.com/office/powerpoint/2010/main" val="12920019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883A8-CA9B-48B9-9937-AF39450C3A71}"/>
              </a:ext>
            </a:extLst>
          </p:cNvPr>
          <p:cNvSpPr>
            <a:spLocks noGrp="1"/>
          </p:cNvSpPr>
          <p:nvPr>
            <p:ph type="title"/>
          </p:nvPr>
        </p:nvSpPr>
        <p:spPr>
          <a:xfrm>
            <a:off x="997495" y="424193"/>
            <a:ext cx="10193154" cy="1325563"/>
          </a:xfrm>
        </p:spPr>
        <p:txBody>
          <a:bodyPr/>
          <a:lstStyle/>
          <a:p>
            <a:r>
              <a:rPr lang="en-US" dirty="0"/>
              <a:t>Alignment to State Literacy Initiatives (1)</a:t>
            </a:r>
          </a:p>
        </p:txBody>
      </p:sp>
      <p:sp>
        <p:nvSpPr>
          <p:cNvPr id="3" name="Content Placeholder 2">
            <a:extLst>
              <a:ext uri="{FF2B5EF4-FFF2-40B4-BE49-F238E27FC236}">
                <a16:creationId xmlns:a16="http://schemas.microsoft.com/office/drawing/2014/main" id="{1363EF51-81BA-49CE-B9B9-28957C850F88}"/>
              </a:ext>
            </a:extLst>
          </p:cNvPr>
          <p:cNvSpPr>
            <a:spLocks noGrp="1"/>
          </p:cNvSpPr>
          <p:nvPr>
            <p:ph idx="1"/>
          </p:nvPr>
        </p:nvSpPr>
        <p:spPr>
          <a:xfrm>
            <a:off x="1354239" y="1749756"/>
            <a:ext cx="9479666" cy="4351338"/>
          </a:xfrm>
        </p:spPr>
        <p:txBody>
          <a:bodyPr/>
          <a:lstStyle/>
          <a:p>
            <a:pPr marL="336550" indent="-336550">
              <a:lnSpc>
                <a:spcPct val="100000"/>
              </a:lnSpc>
              <a:spcBef>
                <a:spcPts val="0"/>
              </a:spcBef>
              <a:spcAft>
                <a:spcPts val="1200"/>
              </a:spcAft>
            </a:pPr>
            <a:r>
              <a:rPr lang="en-US" dirty="0">
                <a:latin typeface="Arial" panose="020B0604020202020204" pitchFamily="34" charset="0"/>
                <a:cs typeface="Arial" panose="020B0604020202020204" pitchFamily="34" charset="0"/>
              </a:rPr>
              <a:t>In the fall of 2021, the SSPI, Tony Thurmond, announced a campaign to ensure that every California student will learn to read by third grade by the year 2026. </a:t>
            </a:r>
          </a:p>
          <a:p>
            <a:pPr marL="336550" indent="-336550">
              <a:lnSpc>
                <a:spcPct val="100000"/>
              </a:lnSpc>
              <a:spcBef>
                <a:spcPts val="0"/>
              </a:spcBef>
              <a:spcAft>
                <a:spcPts val="1200"/>
              </a:spcAft>
            </a:pPr>
            <a:r>
              <a:rPr lang="en-US" dirty="0">
                <a:latin typeface="Arial" panose="020B0604020202020204" pitchFamily="34" charset="0"/>
                <a:cs typeface="Arial" panose="020B0604020202020204" pitchFamily="34" charset="0"/>
              </a:rPr>
              <a:t>The effort also includes a biliteracy milestone for dual-language learners. </a:t>
            </a:r>
          </a:p>
          <a:p>
            <a:pPr marL="336550" indent="-336550">
              <a:lnSpc>
                <a:spcPct val="100000"/>
              </a:lnSpc>
              <a:spcBef>
                <a:spcPts val="0"/>
              </a:spcBef>
              <a:spcAft>
                <a:spcPts val="1200"/>
              </a:spcAft>
            </a:pPr>
            <a:r>
              <a:rPr lang="en-US" dirty="0">
                <a:latin typeface="Arial" panose="020B0604020202020204" pitchFamily="34" charset="0"/>
                <a:cs typeface="Arial" panose="020B0604020202020204" pitchFamily="34" charset="0"/>
              </a:rPr>
              <a:t>Achievement of this vision requires the alignment of literacy initiatives and guidance across the state. The LCRSET grant will be key to reaching this goal. </a:t>
            </a:r>
          </a:p>
        </p:txBody>
      </p:sp>
      <p:sp>
        <p:nvSpPr>
          <p:cNvPr id="4" name="Slide Number Placeholder 3">
            <a:extLst>
              <a:ext uri="{FF2B5EF4-FFF2-40B4-BE49-F238E27FC236}">
                <a16:creationId xmlns:a16="http://schemas.microsoft.com/office/drawing/2014/main" id="{D96F24BF-2D2A-4FCD-AB2D-A0E5ED217865}"/>
              </a:ext>
            </a:extLst>
          </p:cNvPr>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32</a:t>
            </a:fld>
            <a:endParaRPr lang="en-US" dirty="0">
              <a:solidFill>
                <a:schemeClr val="tx1"/>
              </a:solidFill>
            </a:endParaRPr>
          </a:p>
        </p:txBody>
      </p:sp>
    </p:spTree>
    <p:extLst>
      <p:ext uri="{BB962C8B-B14F-4D97-AF65-F5344CB8AC3E}">
        <p14:creationId xmlns:p14="http://schemas.microsoft.com/office/powerpoint/2010/main" val="3805231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4218" y="479450"/>
            <a:ext cx="10343563" cy="908504"/>
          </a:xfrm>
        </p:spPr>
        <p:txBody>
          <a:bodyPr>
            <a:noAutofit/>
          </a:bodyPr>
          <a:lstStyle/>
          <a:p>
            <a:r>
              <a:rPr lang="en-US" dirty="0"/>
              <a:t>Alignment to State Literacy Initiatives (2) </a:t>
            </a:r>
          </a:p>
        </p:txBody>
      </p:sp>
      <p:sp>
        <p:nvSpPr>
          <p:cNvPr id="3" name="Content Placeholder 2"/>
          <p:cNvSpPr>
            <a:spLocks noGrp="1"/>
          </p:cNvSpPr>
          <p:nvPr>
            <p:ph idx="1"/>
          </p:nvPr>
        </p:nvSpPr>
        <p:spPr>
          <a:xfrm>
            <a:off x="1499250" y="1387954"/>
            <a:ext cx="10041246" cy="4847877"/>
          </a:xfrm>
        </p:spPr>
        <p:txBody>
          <a:bodyPr/>
          <a:lstStyle/>
          <a:p>
            <a:pPr marL="336550" indent="-336550">
              <a:lnSpc>
                <a:spcPct val="100000"/>
              </a:lnSpc>
              <a:spcBef>
                <a:spcPts val="0"/>
              </a:spcBef>
              <a:spcAft>
                <a:spcPts val="1200"/>
              </a:spcAft>
            </a:pPr>
            <a:r>
              <a:rPr lang="en-US" sz="2600" dirty="0"/>
              <a:t>The California Subject Matter Projects (CSMP)</a:t>
            </a:r>
          </a:p>
          <a:p>
            <a:pPr marL="336550" indent="-336550">
              <a:lnSpc>
                <a:spcPct val="100000"/>
              </a:lnSpc>
              <a:spcBef>
                <a:spcPts val="0"/>
              </a:spcBef>
              <a:spcAft>
                <a:spcPts val="1200"/>
              </a:spcAft>
            </a:pPr>
            <a:r>
              <a:rPr lang="en-US" sz="2600" dirty="0"/>
              <a:t>Grantees of the 21st Century California School Leadership Academy</a:t>
            </a:r>
          </a:p>
          <a:p>
            <a:pPr marL="336550" indent="-336550">
              <a:lnSpc>
                <a:spcPct val="100000"/>
              </a:lnSpc>
              <a:spcBef>
                <a:spcPts val="0"/>
              </a:spcBef>
              <a:spcAft>
                <a:spcPts val="1200"/>
              </a:spcAft>
            </a:pPr>
            <a:r>
              <a:rPr lang="en-US" sz="2600" dirty="0"/>
              <a:t>Grantees of the Comprehensive Literacy State Development Grant</a:t>
            </a:r>
          </a:p>
          <a:p>
            <a:pPr marL="336550" indent="-336550">
              <a:lnSpc>
                <a:spcPct val="100000"/>
              </a:lnSpc>
              <a:spcBef>
                <a:spcPts val="0"/>
              </a:spcBef>
              <a:spcAft>
                <a:spcPts val="1200"/>
              </a:spcAft>
            </a:pPr>
            <a:r>
              <a:rPr lang="en-US" sz="2600" dirty="0"/>
              <a:t>Grantees of the Educator Workforce Investment Grant (EWIG) for EL Roadmap Policy implementation</a:t>
            </a:r>
          </a:p>
          <a:p>
            <a:pPr marL="336550" indent="-336550">
              <a:lnSpc>
                <a:spcPct val="100000"/>
              </a:lnSpc>
              <a:spcBef>
                <a:spcPts val="0"/>
              </a:spcBef>
              <a:spcAft>
                <a:spcPts val="1200"/>
              </a:spcAft>
            </a:pPr>
            <a:r>
              <a:rPr lang="en-US" sz="2600" dirty="0"/>
              <a:t>Grantees of the EWIG Special Education Grant</a:t>
            </a:r>
          </a:p>
          <a:p>
            <a:pPr marL="336550" indent="-336550">
              <a:lnSpc>
                <a:spcPct val="100000"/>
              </a:lnSpc>
              <a:spcBef>
                <a:spcPts val="0"/>
              </a:spcBef>
              <a:spcAft>
                <a:spcPts val="1200"/>
              </a:spcAft>
            </a:pPr>
            <a:r>
              <a:rPr lang="en-US" sz="2600" dirty="0"/>
              <a:t>The California Dyslexia Initiative</a:t>
            </a:r>
          </a:p>
          <a:p>
            <a:pPr marL="336550" indent="-336550">
              <a:lnSpc>
                <a:spcPct val="100000"/>
              </a:lnSpc>
              <a:spcBef>
                <a:spcPts val="0"/>
              </a:spcBef>
              <a:spcAft>
                <a:spcPts val="1200"/>
              </a:spcAft>
            </a:pPr>
            <a:r>
              <a:rPr lang="en-US" sz="2600" dirty="0"/>
              <a:t>Grantee of the Reading Instruction and Intervention Grant</a:t>
            </a:r>
          </a:p>
        </p:txBody>
      </p:sp>
      <p:sp>
        <p:nvSpPr>
          <p:cNvPr id="5" name="Slide Number Placeholder 4"/>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33</a:t>
            </a:fld>
            <a:endParaRPr lang="en-US" dirty="0">
              <a:solidFill>
                <a:schemeClr val="tx1"/>
              </a:solidFill>
            </a:endParaRPr>
          </a:p>
        </p:txBody>
      </p:sp>
    </p:spTree>
    <p:extLst>
      <p:ext uri="{BB962C8B-B14F-4D97-AF65-F5344CB8AC3E}">
        <p14:creationId xmlns:p14="http://schemas.microsoft.com/office/powerpoint/2010/main" val="13957923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4ED852-4CF1-4959-9285-AFACEE3CEC74}"/>
              </a:ext>
            </a:extLst>
          </p:cNvPr>
          <p:cNvSpPr>
            <a:spLocks noGrp="1"/>
          </p:cNvSpPr>
          <p:nvPr>
            <p:ph type="title"/>
          </p:nvPr>
        </p:nvSpPr>
        <p:spPr>
          <a:xfrm>
            <a:off x="838200" y="827723"/>
            <a:ext cx="10515600" cy="2852737"/>
          </a:xfrm>
        </p:spPr>
        <p:txBody>
          <a:bodyPr>
            <a:normAutofit/>
          </a:bodyPr>
          <a:lstStyle/>
          <a:p>
            <a:r>
              <a:rPr lang="en-US" sz="5400" dirty="0"/>
              <a:t>Program Description</a:t>
            </a:r>
          </a:p>
        </p:txBody>
      </p:sp>
      <p:sp>
        <p:nvSpPr>
          <p:cNvPr id="4" name="Slide Number Placeholder 3">
            <a:extLst>
              <a:ext uri="{FF2B5EF4-FFF2-40B4-BE49-F238E27FC236}">
                <a16:creationId xmlns:a16="http://schemas.microsoft.com/office/drawing/2014/main" id="{D7A91306-4C97-490C-BE5B-DB5DA64BC2E9}"/>
              </a:ext>
            </a:extLst>
          </p:cNvPr>
          <p:cNvSpPr>
            <a:spLocks noGrp="1"/>
          </p:cNvSpPr>
          <p:nvPr>
            <p:ph type="sldNum" sz="quarter" idx="12"/>
          </p:nvPr>
        </p:nvSpPr>
        <p:spPr>
          <a:xfrm>
            <a:off x="8610600" y="6211971"/>
            <a:ext cx="2743200" cy="365125"/>
          </a:xfrm>
        </p:spPr>
        <p:txBody>
          <a:bodyPr/>
          <a:lstStyle/>
          <a:p>
            <a:fld id="{469BC29B-CD14-4172-9B93-F334EF7BA94E}" type="slidenum">
              <a:rPr lang="en-US" smtClean="0">
                <a:solidFill>
                  <a:schemeClr val="tx1"/>
                </a:solidFill>
              </a:rPr>
              <a:t>34</a:t>
            </a:fld>
            <a:endParaRPr lang="en-US" dirty="0">
              <a:solidFill>
                <a:schemeClr val="tx1"/>
              </a:solidFill>
            </a:endParaRPr>
          </a:p>
        </p:txBody>
      </p:sp>
    </p:spTree>
    <p:extLst>
      <p:ext uri="{BB962C8B-B14F-4D97-AF65-F5344CB8AC3E}">
        <p14:creationId xmlns:p14="http://schemas.microsoft.com/office/powerpoint/2010/main" val="36410655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3D7B341-5BDE-8D6F-F5A6-C330C9932D74}"/>
              </a:ext>
            </a:extLst>
          </p:cNvPr>
          <p:cNvSpPr>
            <a:spLocks noGrp="1"/>
          </p:cNvSpPr>
          <p:nvPr>
            <p:ph type="title"/>
          </p:nvPr>
        </p:nvSpPr>
        <p:spPr/>
        <p:txBody>
          <a:bodyPr/>
          <a:lstStyle/>
          <a:p>
            <a:r>
              <a:rPr lang="en-US" dirty="0"/>
              <a:t>Program Requirements: Leadership</a:t>
            </a:r>
          </a:p>
        </p:txBody>
      </p:sp>
      <p:sp>
        <p:nvSpPr>
          <p:cNvPr id="6" name="Content Placeholder 5">
            <a:extLst>
              <a:ext uri="{FF2B5EF4-FFF2-40B4-BE49-F238E27FC236}">
                <a16:creationId xmlns:a16="http://schemas.microsoft.com/office/drawing/2014/main" id="{63D71992-4CFC-F91D-7267-DF68DA6FF246}"/>
              </a:ext>
            </a:extLst>
          </p:cNvPr>
          <p:cNvSpPr>
            <a:spLocks noGrp="1"/>
          </p:cNvSpPr>
          <p:nvPr>
            <p:ph idx="1"/>
          </p:nvPr>
        </p:nvSpPr>
        <p:spPr/>
        <p:txBody>
          <a:bodyPr/>
          <a:lstStyle/>
          <a:p>
            <a:pPr marL="0" indent="0">
              <a:lnSpc>
                <a:spcPct val="100000"/>
              </a:lnSpc>
              <a:spcBef>
                <a:spcPts val="0"/>
              </a:spcBef>
              <a:spcAft>
                <a:spcPts val="1200"/>
              </a:spcAft>
              <a:buNone/>
            </a:pPr>
            <a:r>
              <a:rPr lang="en-US" dirty="0"/>
              <a:t>The grantee will work closely with the CDE, the chosen evaluator, and any project partners over the course of this grant. The grantee will participate on an advisory committee composed of COE and CDE staff and led by the CDE, in monthly virtual meetings to review current and upcoming grant activities. </a:t>
            </a:r>
          </a:p>
          <a:p>
            <a:pPr marL="0" indent="0">
              <a:lnSpc>
                <a:spcPct val="100000"/>
              </a:lnSpc>
              <a:spcBef>
                <a:spcPts val="0"/>
              </a:spcBef>
              <a:spcAft>
                <a:spcPts val="1200"/>
              </a:spcAft>
              <a:buNone/>
            </a:pPr>
            <a:r>
              <a:rPr lang="en-US" dirty="0"/>
              <a:t>All grant activities will be subject to prior approval by the CDE. </a:t>
            </a:r>
          </a:p>
        </p:txBody>
      </p:sp>
      <p:sp>
        <p:nvSpPr>
          <p:cNvPr id="4" name="Slide Number Placeholder 3">
            <a:extLst>
              <a:ext uri="{FF2B5EF4-FFF2-40B4-BE49-F238E27FC236}">
                <a16:creationId xmlns:a16="http://schemas.microsoft.com/office/drawing/2014/main" id="{581962A7-9829-E26F-86FD-E7D89B8A0786}"/>
              </a:ext>
            </a:extLst>
          </p:cNvPr>
          <p:cNvSpPr>
            <a:spLocks noGrp="1"/>
          </p:cNvSpPr>
          <p:nvPr>
            <p:ph type="sldNum" sz="quarter" idx="12"/>
          </p:nvPr>
        </p:nvSpPr>
        <p:spPr>
          <a:xfrm>
            <a:off x="8610600" y="6200358"/>
            <a:ext cx="2743200" cy="365125"/>
          </a:xfrm>
        </p:spPr>
        <p:txBody>
          <a:bodyPr/>
          <a:lstStyle/>
          <a:p>
            <a:fld id="{469BC29B-CD14-4172-9B93-F334EF7BA94E}" type="slidenum">
              <a:rPr lang="en-US" smtClean="0"/>
              <a:t>35</a:t>
            </a:fld>
            <a:endParaRPr lang="en-US" dirty="0"/>
          </a:p>
        </p:txBody>
      </p:sp>
    </p:spTree>
    <p:extLst>
      <p:ext uri="{BB962C8B-B14F-4D97-AF65-F5344CB8AC3E}">
        <p14:creationId xmlns:p14="http://schemas.microsoft.com/office/powerpoint/2010/main" val="17622564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3D7B341-5BDE-8D6F-F5A6-C330C9932D74}"/>
              </a:ext>
            </a:extLst>
          </p:cNvPr>
          <p:cNvSpPr>
            <a:spLocks noGrp="1"/>
          </p:cNvSpPr>
          <p:nvPr>
            <p:ph type="title"/>
          </p:nvPr>
        </p:nvSpPr>
        <p:spPr/>
        <p:txBody>
          <a:bodyPr/>
          <a:lstStyle/>
          <a:p>
            <a:r>
              <a:rPr lang="en-US" dirty="0"/>
              <a:t>Program Requirements: Development (1)</a:t>
            </a:r>
          </a:p>
        </p:txBody>
      </p:sp>
      <p:sp>
        <p:nvSpPr>
          <p:cNvPr id="6" name="Content Placeholder 5">
            <a:extLst>
              <a:ext uri="{FF2B5EF4-FFF2-40B4-BE49-F238E27FC236}">
                <a16:creationId xmlns:a16="http://schemas.microsoft.com/office/drawing/2014/main" id="{63D71992-4CFC-F91D-7267-DF68DA6FF246}"/>
              </a:ext>
            </a:extLst>
          </p:cNvPr>
          <p:cNvSpPr>
            <a:spLocks noGrp="1"/>
          </p:cNvSpPr>
          <p:nvPr>
            <p:ph idx="1"/>
          </p:nvPr>
        </p:nvSpPr>
        <p:spPr>
          <a:xfrm>
            <a:off x="1354239" y="1797714"/>
            <a:ext cx="9983518" cy="4530725"/>
          </a:xfrm>
        </p:spPr>
        <p:txBody>
          <a:bodyPr/>
          <a:lstStyle/>
          <a:p>
            <a:pPr marL="0" indent="0">
              <a:lnSpc>
                <a:spcPct val="100000"/>
              </a:lnSpc>
              <a:spcBef>
                <a:spcPts val="0"/>
              </a:spcBef>
              <a:spcAft>
                <a:spcPts val="1200"/>
              </a:spcAft>
              <a:buNone/>
            </a:pPr>
            <a:r>
              <a:rPr lang="en-US" dirty="0"/>
              <a:t>The grantee will create a solid foundation for this project, ensuring that it is well-rounded and informed by practitioners in the field, by using grant funds to inform the training and PL for literacy coaches with an in-person convening of literacy coaches from across the state. </a:t>
            </a:r>
          </a:p>
          <a:p>
            <a:pPr marL="0" indent="0">
              <a:lnSpc>
                <a:spcPct val="100000"/>
              </a:lnSpc>
              <a:spcBef>
                <a:spcPts val="0"/>
              </a:spcBef>
              <a:spcAft>
                <a:spcPts val="1200"/>
              </a:spcAft>
              <a:buNone/>
            </a:pPr>
            <a:r>
              <a:rPr lang="en-US" dirty="0"/>
              <a:t>The grantee will solicit participation from these literacy coaches, gather and implement feedback from the convening participants, and ensure that any materials or resources developed as a result are aligned with California guidance, policy, and frameworks.</a:t>
            </a:r>
          </a:p>
        </p:txBody>
      </p:sp>
      <p:sp>
        <p:nvSpPr>
          <p:cNvPr id="4" name="Slide Number Placeholder 3">
            <a:extLst>
              <a:ext uri="{FF2B5EF4-FFF2-40B4-BE49-F238E27FC236}">
                <a16:creationId xmlns:a16="http://schemas.microsoft.com/office/drawing/2014/main" id="{581962A7-9829-E26F-86FD-E7D89B8A0786}"/>
              </a:ext>
            </a:extLst>
          </p:cNvPr>
          <p:cNvSpPr>
            <a:spLocks noGrp="1"/>
          </p:cNvSpPr>
          <p:nvPr>
            <p:ph type="sldNum" sz="quarter" idx="12"/>
          </p:nvPr>
        </p:nvSpPr>
        <p:spPr>
          <a:xfrm>
            <a:off x="8594557" y="6145877"/>
            <a:ext cx="2743200" cy="365125"/>
          </a:xfrm>
        </p:spPr>
        <p:txBody>
          <a:bodyPr/>
          <a:lstStyle/>
          <a:p>
            <a:fld id="{469BC29B-CD14-4172-9B93-F334EF7BA94E}" type="slidenum">
              <a:rPr lang="en-US" smtClean="0"/>
              <a:t>36</a:t>
            </a:fld>
            <a:endParaRPr lang="en-US" dirty="0"/>
          </a:p>
        </p:txBody>
      </p:sp>
    </p:spTree>
    <p:extLst>
      <p:ext uri="{BB962C8B-B14F-4D97-AF65-F5344CB8AC3E}">
        <p14:creationId xmlns:p14="http://schemas.microsoft.com/office/powerpoint/2010/main" val="37473428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70206-A312-4806-965A-B0AF43993ED4}"/>
              </a:ext>
            </a:extLst>
          </p:cNvPr>
          <p:cNvSpPr>
            <a:spLocks noGrp="1"/>
          </p:cNvSpPr>
          <p:nvPr>
            <p:ph type="title"/>
          </p:nvPr>
        </p:nvSpPr>
        <p:spPr/>
        <p:txBody>
          <a:bodyPr/>
          <a:lstStyle/>
          <a:p>
            <a:r>
              <a:rPr lang="en-US" dirty="0"/>
              <a:t>Program Requirements: Development (2)</a:t>
            </a:r>
          </a:p>
        </p:txBody>
      </p:sp>
      <p:sp>
        <p:nvSpPr>
          <p:cNvPr id="3" name="Content Placeholder 2">
            <a:extLst>
              <a:ext uri="{FF2B5EF4-FFF2-40B4-BE49-F238E27FC236}">
                <a16:creationId xmlns:a16="http://schemas.microsoft.com/office/drawing/2014/main" id="{2A759B9E-4878-0C52-72BA-1EA4D8D08B0D}"/>
              </a:ext>
            </a:extLst>
          </p:cNvPr>
          <p:cNvSpPr>
            <a:spLocks noGrp="1"/>
          </p:cNvSpPr>
          <p:nvPr>
            <p:ph idx="1"/>
          </p:nvPr>
        </p:nvSpPr>
        <p:spPr/>
        <p:txBody>
          <a:bodyPr/>
          <a:lstStyle/>
          <a:p>
            <a:pPr marL="0" indent="0">
              <a:lnSpc>
                <a:spcPct val="100000"/>
              </a:lnSpc>
              <a:spcBef>
                <a:spcPts val="0"/>
              </a:spcBef>
              <a:spcAft>
                <a:spcPts val="1200"/>
              </a:spcAft>
              <a:buNone/>
            </a:pPr>
            <a:r>
              <a:rPr lang="en-US" dirty="0"/>
              <a:t>The grantee will provide opportunities for educators interested in receiving the required added authorization and/or credential for becoming a reading specialist, as well as use the class curriculum for becoming a reading specialist to inform the PL for literacy coaches. </a:t>
            </a:r>
          </a:p>
          <a:p>
            <a:pPr marL="0" indent="0">
              <a:lnSpc>
                <a:spcPct val="100000"/>
              </a:lnSpc>
              <a:spcBef>
                <a:spcPts val="0"/>
              </a:spcBef>
              <a:spcAft>
                <a:spcPts val="1200"/>
              </a:spcAft>
              <a:buNone/>
            </a:pPr>
            <a:r>
              <a:rPr lang="en-US" dirty="0"/>
              <a:t>A grantee who proposes partnership with an IHE or consortium of IHEs should work with them to perform this task.</a:t>
            </a:r>
          </a:p>
          <a:p>
            <a:endParaRPr lang="en-US" dirty="0"/>
          </a:p>
        </p:txBody>
      </p:sp>
      <p:sp>
        <p:nvSpPr>
          <p:cNvPr id="4" name="Slide Number Placeholder 3">
            <a:extLst>
              <a:ext uri="{FF2B5EF4-FFF2-40B4-BE49-F238E27FC236}">
                <a16:creationId xmlns:a16="http://schemas.microsoft.com/office/drawing/2014/main" id="{CA34444B-8D3A-B066-EE61-F02E90CFC1AA}"/>
              </a:ext>
            </a:extLst>
          </p:cNvPr>
          <p:cNvSpPr>
            <a:spLocks noGrp="1"/>
          </p:cNvSpPr>
          <p:nvPr>
            <p:ph type="sldNum" sz="quarter" idx="12"/>
          </p:nvPr>
        </p:nvSpPr>
        <p:spPr>
          <a:xfrm>
            <a:off x="8610600" y="6176963"/>
            <a:ext cx="2743200" cy="365125"/>
          </a:xfrm>
        </p:spPr>
        <p:txBody>
          <a:bodyPr/>
          <a:lstStyle/>
          <a:p>
            <a:fld id="{469BC29B-CD14-4172-9B93-F334EF7BA94E}" type="slidenum">
              <a:rPr lang="en-US" smtClean="0"/>
              <a:t>37</a:t>
            </a:fld>
            <a:endParaRPr lang="en-US" dirty="0"/>
          </a:p>
        </p:txBody>
      </p:sp>
    </p:spTree>
    <p:extLst>
      <p:ext uri="{BB962C8B-B14F-4D97-AF65-F5344CB8AC3E}">
        <p14:creationId xmlns:p14="http://schemas.microsoft.com/office/powerpoint/2010/main" val="13768401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3D7B341-5BDE-8D6F-F5A6-C330C9932D74}"/>
              </a:ext>
            </a:extLst>
          </p:cNvPr>
          <p:cNvSpPr>
            <a:spLocks noGrp="1"/>
          </p:cNvSpPr>
          <p:nvPr>
            <p:ph type="title"/>
          </p:nvPr>
        </p:nvSpPr>
        <p:spPr>
          <a:xfrm>
            <a:off x="1354239" y="278041"/>
            <a:ext cx="9479666" cy="1088921"/>
          </a:xfrm>
        </p:spPr>
        <p:txBody>
          <a:bodyPr>
            <a:normAutofit fontScale="90000"/>
          </a:bodyPr>
          <a:lstStyle/>
          <a:p>
            <a:r>
              <a:rPr lang="en-US" sz="4900" dirty="0"/>
              <a:t>Program</a:t>
            </a:r>
            <a:r>
              <a:rPr lang="en-US" dirty="0"/>
              <a:t> Requirements: Collaboration and Communication (1)</a:t>
            </a:r>
          </a:p>
        </p:txBody>
      </p:sp>
      <p:sp>
        <p:nvSpPr>
          <p:cNvPr id="6" name="Content Placeholder 5">
            <a:extLst>
              <a:ext uri="{FF2B5EF4-FFF2-40B4-BE49-F238E27FC236}">
                <a16:creationId xmlns:a16="http://schemas.microsoft.com/office/drawing/2014/main" id="{63D71992-4CFC-F91D-7267-DF68DA6FF246}"/>
              </a:ext>
            </a:extLst>
          </p:cNvPr>
          <p:cNvSpPr>
            <a:spLocks noGrp="1"/>
          </p:cNvSpPr>
          <p:nvPr>
            <p:ph idx="1"/>
          </p:nvPr>
        </p:nvSpPr>
        <p:spPr>
          <a:xfrm>
            <a:off x="970377" y="1366962"/>
            <a:ext cx="10598273" cy="4902303"/>
          </a:xfrm>
        </p:spPr>
        <p:txBody>
          <a:bodyPr/>
          <a:lstStyle/>
          <a:p>
            <a:pPr marL="0" indent="0">
              <a:lnSpc>
                <a:spcPct val="100000"/>
              </a:lnSpc>
              <a:spcBef>
                <a:spcPts val="0"/>
              </a:spcBef>
              <a:spcAft>
                <a:spcPts val="1200"/>
              </a:spcAft>
              <a:buNone/>
            </a:pPr>
            <a:r>
              <a:rPr lang="en-US" dirty="0"/>
              <a:t>The grantee will:</a:t>
            </a:r>
          </a:p>
          <a:p>
            <a:pPr marL="577850" indent="-352425">
              <a:lnSpc>
                <a:spcPct val="100000"/>
              </a:lnSpc>
              <a:spcBef>
                <a:spcPts val="0"/>
              </a:spcBef>
              <a:spcAft>
                <a:spcPts val="1200"/>
              </a:spcAft>
            </a:pPr>
            <a:r>
              <a:rPr lang="en-US" dirty="0"/>
              <a:t>Meet monthly with the advisory committee to review work and collaborate on next steps. </a:t>
            </a:r>
          </a:p>
          <a:p>
            <a:pPr marL="577850" indent="-352425">
              <a:lnSpc>
                <a:spcPct val="100000"/>
              </a:lnSpc>
              <a:spcBef>
                <a:spcPts val="0"/>
              </a:spcBef>
              <a:spcAft>
                <a:spcPts val="1200"/>
              </a:spcAft>
            </a:pPr>
            <a:r>
              <a:rPr lang="en-US" dirty="0"/>
              <a:t>Collaborate with and facilitate meetings among the LEAs across the state that received Literacy Coaches and Reading Specialists (LCRS) funds, as well as any partner agencies, such as IHEs, CSMPs, other COEs, other literacy initiatives, etc. </a:t>
            </a:r>
          </a:p>
          <a:p>
            <a:pPr marL="577850" indent="-352425">
              <a:lnSpc>
                <a:spcPct val="100000"/>
              </a:lnSpc>
              <a:spcBef>
                <a:spcPts val="0"/>
              </a:spcBef>
              <a:spcAft>
                <a:spcPts val="1200"/>
              </a:spcAft>
            </a:pPr>
            <a:r>
              <a:rPr lang="en-US" dirty="0"/>
              <a:t>Use these partnerships to host several events, including, but not limited to, statewide panel discussions and literacy summits.</a:t>
            </a:r>
          </a:p>
        </p:txBody>
      </p:sp>
      <p:sp>
        <p:nvSpPr>
          <p:cNvPr id="4" name="Slide Number Placeholder 3">
            <a:extLst>
              <a:ext uri="{FF2B5EF4-FFF2-40B4-BE49-F238E27FC236}">
                <a16:creationId xmlns:a16="http://schemas.microsoft.com/office/drawing/2014/main" id="{581962A7-9829-E26F-86FD-E7D89B8A0786}"/>
              </a:ext>
            </a:extLst>
          </p:cNvPr>
          <p:cNvSpPr>
            <a:spLocks noGrp="1"/>
          </p:cNvSpPr>
          <p:nvPr>
            <p:ph type="sldNum" sz="quarter" idx="12"/>
          </p:nvPr>
        </p:nvSpPr>
        <p:spPr>
          <a:xfrm>
            <a:off x="8658727" y="6217941"/>
            <a:ext cx="2743200" cy="365125"/>
          </a:xfrm>
        </p:spPr>
        <p:txBody>
          <a:bodyPr/>
          <a:lstStyle/>
          <a:p>
            <a:fld id="{469BC29B-CD14-4172-9B93-F334EF7BA94E}" type="slidenum">
              <a:rPr lang="en-US" smtClean="0"/>
              <a:t>38</a:t>
            </a:fld>
            <a:endParaRPr lang="en-US" dirty="0"/>
          </a:p>
        </p:txBody>
      </p:sp>
    </p:spTree>
    <p:extLst>
      <p:ext uri="{BB962C8B-B14F-4D97-AF65-F5344CB8AC3E}">
        <p14:creationId xmlns:p14="http://schemas.microsoft.com/office/powerpoint/2010/main" val="47133613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3D7B341-5BDE-8D6F-F5A6-C330C9932D74}"/>
              </a:ext>
            </a:extLst>
          </p:cNvPr>
          <p:cNvSpPr>
            <a:spLocks noGrp="1"/>
          </p:cNvSpPr>
          <p:nvPr>
            <p:ph type="title"/>
          </p:nvPr>
        </p:nvSpPr>
        <p:spPr>
          <a:xfrm>
            <a:off x="1354239" y="365125"/>
            <a:ext cx="9479666" cy="1058941"/>
          </a:xfrm>
        </p:spPr>
        <p:txBody>
          <a:bodyPr>
            <a:noAutofit/>
          </a:bodyPr>
          <a:lstStyle/>
          <a:p>
            <a:r>
              <a:rPr lang="en-US" sz="4000" dirty="0"/>
              <a:t>Program Requirements: Collaboration and Communication (2)</a:t>
            </a:r>
          </a:p>
        </p:txBody>
      </p:sp>
      <p:sp>
        <p:nvSpPr>
          <p:cNvPr id="6" name="Content Placeholder 5">
            <a:extLst>
              <a:ext uri="{FF2B5EF4-FFF2-40B4-BE49-F238E27FC236}">
                <a16:creationId xmlns:a16="http://schemas.microsoft.com/office/drawing/2014/main" id="{63D71992-4CFC-F91D-7267-DF68DA6FF246}"/>
              </a:ext>
            </a:extLst>
          </p:cNvPr>
          <p:cNvSpPr>
            <a:spLocks noGrp="1"/>
          </p:cNvSpPr>
          <p:nvPr>
            <p:ph idx="1"/>
          </p:nvPr>
        </p:nvSpPr>
        <p:spPr>
          <a:xfrm>
            <a:off x="1040148" y="1521502"/>
            <a:ext cx="10313652" cy="4737412"/>
          </a:xfrm>
        </p:spPr>
        <p:txBody>
          <a:bodyPr/>
          <a:lstStyle/>
          <a:p>
            <a:pPr marL="0" indent="0">
              <a:lnSpc>
                <a:spcPct val="100000"/>
              </a:lnSpc>
              <a:spcBef>
                <a:spcPts val="0"/>
              </a:spcBef>
              <a:spcAft>
                <a:spcPts val="1200"/>
              </a:spcAft>
              <a:buNone/>
            </a:pPr>
            <a:r>
              <a:rPr lang="en-US" sz="2600" dirty="0"/>
              <a:t>A critical aspect of the grantee’s work will be to incentivize LEAs that receive LCRS funds to participate in the activities led by the grantee. This includes: </a:t>
            </a:r>
          </a:p>
          <a:p>
            <a:pPr marL="577850" indent="-288925">
              <a:lnSpc>
                <a:spcPct val="100000"/>
              </a:lnSpc>
              <a:spcBef>
                <a:spcPts val="0"/>
              </a:spcBef>
              <a:spcAft>
                <a:spcPts val="1200"/>
              </a:spcAft>
              <a:tabLst>
                <a:tab pos="690563" algn="l"/>
              </a:tabLst>
            </a:pPr>
            <a:r>
              <a:rPr lang="en-US" sz="2600" dirty="0"/>
              <a:t>Hosting communities of practice on a quarterly basis and in response to LEA needs, such as communities of practice focusing on the needs of rural LEAs as well as local PL events in the northern, central, and southern regions of the state. </a:t>
            </a:r>
          </a:p>
          <a:p>
            <a:pPr marL="577850" indent="-288925">
              <a:lnSpc>
                <a:spcPct val="100000"/>
              </a:lnSpc>
              <a:spcBef>
                <a:spcPts val="0"/>
              </a:spcBef>
              <a:spcAft>
                <a:spcPts val="1200"/>
              </a:spcAft>
              <a:tabLst>
                <a:tab pos="690563" algn="l"/>
              </a:tabLst>
            </a:pPr>
            <a:r>
              <a:rPr lang="en-US" sz="2600" dirty="0"/>
              <a:t>Providing opportunities for the LEAs to share their work with each other and gather feedback from the LEAs to inform offered PL and resources. </a:t>
            </a:r>
          </a:p>
        </p:txBody>
      </p:sp>
      <p:sp>
        <p:nvSpPr>
          <p:cNvPr id="4" name="Slide Number Placeholder 3">
            <a:extLst>
              <a:ext uri="{FF2B5EF4-FFF2-40B4-BE49-F238E27FC236}">
                <a16:creationId xmlns:a16="http://schemas.microsoft.com/office/drawing/2014/main" id="{581962A7-9829-E26F-86FD-E7D89B8A0786}"/>
              </a:ext>
            </a:extLst>
          </p:cNvPr>
          <p:cNvSpPr>
            <a:spLocks noGrp="1"/>
          </p:cNvSpPr>
          <p:nvPr>
            <p:ph type="sldNum" sz="quarter" idx="12"/>
          </p:nvPr>
        </p:nvSpPr>
        <p:spPr>
          <a:xfrm>
            <a:off x="8718884" y="6173787"/>
            <a:ext cx="2743200" cy="365125"/>
          </a:xfrm>
        </p:spPr>
        <p:txBody>
          <a:bodyPr/>
          <a:lstStyle/>
          <a:p>
            <a:fld id="{469BC29B-CD14-4172-9B93-F334EF7BA94E}" type="slidenum">
              <a:rPr lang="en-US" smtClean="0"/>
              <a:t>39</a:t>
            </a:fld>
            <a:endParaRPr lang="en-US" dirty="0"/>
          </a:p>
        </p:txBody>
      </p:sp>
    </p:spTree>
    <p:extLst>
      <p:ext uri="{BB962C8B-B14F-4D97-AF65-F5344CB8AC3E}">
        <p14:creationId xmlns:p14="http://schemas.microsoft.com/office/powerpoint/2010/main" val="829554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4ED852-4CF1-4959-9285-AFACEE3CEC74}"/>
              </a:ext>
            </a:extLst>
          </p:cNvPr>
          <p:cNvSpPr>
            <a:spLocks noGrp="1"/>
          </p:cNvSpPr>
          <p:nvPr>
            <p:ph type="title"/>
          </p:nvPr>
        </p:nvSpPr>
        <p:spPr>
          <a:xfrm>
            <a:off x="838200" y="909638"/>
            <a:ext cx="10515600" cy="2852737"/>
          </a:xfrm>
        </p:spPr>
        <p:txBody>
          <a:bodyPr>
            <a:normAutofit/>
          </a:bodyPr>
          <a:lstStyle/>
          <a:p>
            <a:r>
              <a:rPr lang="en-US" sz="5400" dirty="0"/>
              <a:t>Authorizing Statute</a:t>
            </a:r>
          </a:p>
        </p:txBody>
      </p:sp>
      <p:sp>
        <p:nvSpPr>
          <p:cNvPr id="4" name="Slide Number Placeholder 3">
            <a:extLst>
              <a:ext uri="{FF2B5EF4-FFF2-40B4-BE49-F238E27FC236}">
                <a16:creationId xmlns:a16="http://schemas.microsoft.com/office/drawing/2014/main" id="{D7A91306-4C97-490C-BE5B-DB5DA64BC2E9}"/>
              </a:ext>
            </a:extLst>
          </p:cNvPr>
          <p:cNvSpPr>
            <a:spLocks noGrp="1"/>
          </p:cNvSpPr>
          <p:nvPr>
            <p:ph type="sldNum" sz="quarter" idx="12"/>
          </p:nvPr>
        </p:nvSpPr>
        <p:spPr>
          <a:xfrm>
            <a:off x="8610600" y="6228013"/>
            <a:ext cx="2743200" cy="365125"/>
          </a:xfrm>
        </p:spPr>
        <p:txBody>
          <a:bodyPr/>
          <a:lstStyle/>
          <a:p>
            <a:fld id="{469BC29B-CD14-4172-9B93-F334EF7BA94E}" type="slidenum">
              <a:rPr lang="en-US" smtClean="0">
                <a:solidFill>
                  <a:schemeClr val="tx1"/>
                </a:solidFill>
              </a:rPr>
              <a:t>4</a:t>
            </a:fld>
            <a:endParaRPr lang="en-US" dirty="0">
              <a:solidFill>
                <a:schemeClr val="tx1"/>
              </a:solidFill>
            </a:endParaRPr>
          </a:p>
        </p:txBody>
      </p:sp>
    </p:spTree>
    <p:extLst>
      <p:ext uri="{BB962C8B-B14F-4D97-AF65-F5344CB8AC3E}">
        <p14:creationId xmlns:p14="http://schemas.microsoft.com/office/powerpoint/2010/main" val="24539534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3D7B341-5BDE-8D6F-F5A6-C330C9932D74}"/>
              </a:ext>
            </a:extLst>
          </p:cNvPr>
          <p:cNvSpPr>
            <a:spLocks noGrp="1"/>
          </p:cNvSpPr>
          <p:nvPr>
            <p:ph type="title"/>
          </p:nvPr>
        </p:nvSpPr>
        <p:spPr>
          <a:xfrm>
            <a:off x="660401" y="365126"/>
            <a:ext cx="10693399" cy="1146176"/>
          </a:xfrm>
        </p:spPr>
        <p:txBody>
          <a:bodyPr>
            <a:noAutofit/>
          </a:bodyPr>
          <a:lstStyle/>
          <a:p>
            <a:r>
              <a:rPr lang="en-US" sz="4000" dirty="0"/>
              <a:t>Program Requirements: Collaboration and Communication (3)</a:t>
            </a:r>
          </a:p>
        </p:txBody>
      </p:sp>
      <p:sp>
        <p:nvSpPr>
          <p:cNvPr id="6" name="Content Placeholder 5">
            <a:extLst>
              <a:ext uri="{FF2B5EF4-FFF2-40B4-BE49-F238E27FC236}">
                <a16:creationId xmlns:a16="http://schemas.microsoft.com/office/drawing/2014/main" id="{63D71992-4CFC-F91D-7267-DF68DA6FF246}"/>
              </a:ext>
            </a:extLst>
          </p:cNvPr>
          <p:cNvSpPr>
            <a:spLocks noGrp="1"/>
          </p:cNvSpPr>
          <p:nvPr>
            <p:ph idx="1"/>
          </p:nvPr>
        </p:nvSpPr>
        <p:spPr>
          <a:xfrm>
            <a:off x="1354238" y="1690688"/>
            <a:ext cx="10177361" cy="4802186"/>
          </a:xfrm>
        </p:spPr>
        <p:txBody>
          <a:bodyPr/>
          <a:lstStyle/>
          <a:p>
            <a:pPr marL="0" indent="0">
              <a:lnSpc>
                <a:spcPct val="100000"/>
              </a:lnSpc>
              <a:spcBef>
                <a:spcPts val="0"/>
              </a:spcBef>
              <a:spcAft>
                <a:spcPts val="1200"/>
              </a:spcAft>
              <a:buNone/>
            </a:pPr>
            <a:r>
              <a:rPr lang="en-US" sz="2600" dirty="0"/>
              <a:t>The grantee will also provide regular communications on grant work to update all educational partners on their activities. This will include:</a:t>
            </a:r>
          </a:p>
          <a:p>
            <a:pPr marL="577850" indent="-354013">
              <a:lnSpc>
                <a:spcPct val="100000"/>
              </a:lnSpc>
              <a:spcBef>
                <a:spcPts val="0"/>
              </a:spcBef>
              <a:spcAft>
                <a:spcPts val="1200"/>
              </a:spcAft>
            </a:pPr>
            <a:r>
              <a:rPr lang="en-US" sz="2600" dirty="0"/>
              <a:t>Media releases</a:t>
            </a:r>
          </a:p>
          <a:p>
            <a:pPr marL="577850" indent="-354013">
              <a:lnSpc>
                <a:spcPct val="100000"/>
              </a:lnSpc>
              <a:spcBef>
                <a:spcPts val="0"/>
              </a:spcBef>
              <a:spcAft>
                <a:spcPts val="1200"/>
              </a:spcAft>
            </a:pPr>
            <a:r>
              <a:rPr lang="en-US" sz="2600" dirty="0"/>
              <a:t>Newsletters</a:t>
            </a:r>
          </a:p>
          <a:p>
            <a:pPr marL="577850" indent="-354013">
              <a:lnSpc>
                <a:spcPct val="100000"/>
              </a:lnSpc>
              <a:spcBef>
                <a:spcPts val="0"/>
              </a:spcBef>
              <a:spcAft>
                <a:spcPts val="1200"/>
              </a:spcAft>
            </a:pPr>
            <a:r>
              <a:rPr lang="en-US" sz="2600" dirty="0"/>
              <a:t>Conference presentations</a:t>
            </a:r>
          </a:p>
          <a:p>
            <a:pPr marL="577850" indent="-354013">
              <a:lnSpc>
                <a:spcPct val="100000"/>
              </a:lnSpc>
              <a:spcBef>
                <a:spcPts val="0"/>
              </a:spcBef>
              <a:spcAft>
                <a:spcPts val="1200"/>
              </a:spcAft>
            </a:pPr>
            <a:r>
              <a:rPr lang="en-US" sz="2600" dirty="0"/>
              <a:t>Presentations to the SSPI’s Literacy and Biliteracy Task Force</a:t>
            </a:r>
          </a:p>
          <a:p>
            <a:pPr marL="577850" indent="-354013">
              <a:lnSpc>
                <a:spcPct val="100000"/>
              </a:lnSpc>
              <a:spcBef>
                <a:spcPts val="0"/>
              </a:spcBef>
              <a:spcAft>
                <a:spcPts val="1200"/>
              </a:spcAft>
            </a:pPr>
            <a:r>
              <a:rPr lang="en-US" sz="2600" dirty="0"/>
              <a:t>Regular work with the selected evaluator to review data collected and discuss best practices for dissemination </a:t>
            </a:r>
          </a:p>
        </p:txBody>
      </p:sp>
      <p:sp>
        <p:nvSpPr>
          <p:cNvPr id="4" name="Slide Number Placeholder 3">
            <a:extLst>
              <a:ext uri="{FF2B5EF4-FFF2-40B4-BE49-F238E27FC236}">
                <a16:creationId xmlns:a16="http://schemas.microsoft.com/office/drawing/2014/main" id="{581962A7-9829-E26F-86FD-E7D89B8A0786}"/>
              </a:ext>
            </a:extLst>
          </p:cNvPr>
          <p:cNvSpPr>
            <a:spLocks noGrp="1"/>
          </p:cNvSpPr>
          <p:nvPr>
            <p:ph type="sldNum" sz="quarter" idx="12"/>
          </p:nvPr>
        </p:nvSpPr>
        <p:spPr>
          <a:xfrm>
            <a:off x="8610600" y="6127749"/>
            <a:ext cx="2743200" cy="365125"/>
          </a:xfrm>
        </p:spPr>
        <p:txBody>
          <a:bodyPr/>
          <a:lstStyle/>
          <a:p>
            <a:fld id="{469BC29B-CD14-4172-9B93-F334EF7BA94E}" type="slidenum">
              <a:rPr lang="en-US" smtClean="0"/>
              <a:t>40</a:t>
            </a:fld>
            <a:endParaRPr lang="en-US" dirty="0"/>
          </a:p>
        </p:txBody>
      </p:sp>
    </p:spTree>
    <p:extLst>
      <p:ext uri="{BB962C8B-B14F-4D97-AF65-F5344CB8AC3E}">
        <p14:creationId xmlns:p14="http://schemas.microsoft.com/office/powerpoint/2010/main" val="4953720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3D7B341-5BDE-8D6F-F5A6-C330C9932D74}"/>
              </a:ext>
            </a:extLst>
          </p:cNvPr>
          <p:cNvSpPr>
            <a:spLocks noGrp="1"/>
          </p:cNvSpPr>
          <p:nvPr>
            <p:ph type="title"/>
          </p:nvPr>
        </p:nvSpPr>
        <p:spPr>
          <a:xfrm>
            <a:off x="1029993" y="410368"/>
            <a:ext cx="9803912" cy="1325563"/>
          </a:xfrm>
        </p:spPr>
        <p:txBody>
          <a:bodyPr/>
          <a:lstStyle/>
          <a:p>
            <a:r>
              <a:rPr lang="en-US" dirty="0"/>
              <a:t>Program Requirements: Alignment (1)</a:t>
            </a:r>
          </a:p>
        </p:txBody>
      </p:sp>
      <p:sp>
        <p:nvSpPr>
          <p:cNvPr id="6" name="Content Placeholder 5">
            <a:extLst>
              <a:ext uri="{FF2B5EF4-FFF2-40B4-BE49-F238E27FC236}">
                <a16:creationId xmlns:a16="http://schemas.microsoft.com/office/drawing/2014/main" id="{63D71992-4CFC-F91D-7267-DF68DA6FF246}"/>
              </a:ext>
            </a:extLst>
          </p:cNvPr>
          <p:cNvSpPr>
            <a:spLocks noGrp="1"/>
          </p:cNvSpPr>
          <p:nvPr>
            <p:ph idx="1"/>
          </p:nvPr>
        </p:nvSpPr>
        <p:spPr>
          <a:xfrm>
            <a:off x="1354238" y="1825625"/>
            <a:ext cx="9999561" cy="4351338"/>
          </a:xfrm>
        </p:spPr>
        <p:txBody>
          <a:bodyPr/>
          <a:lstStyle/>
          <a:p>
            <a:pPr marL="0" indent="0">
              <a:lnSpc>
                <a:spcPct val="100000"/>
              </a:lnSpc>
              <a:spcBef>
                <a:spcPts val="0"/>
              </a:spcBef>
              <a:spcAft>
                <a:spcPts val="2400"/>
              </a:spcAft>
              <a:buNone/>
            </a:pPr>
            <a:r>
              <a:rPr lang="en-US" dirty="0"/>
              <a:t>The grantee will support each element of the LCRS allocation for LEAs with evidence-based strategies that align with state guidance, policy, and frameworks. </a:t>
            </a:r>
          </a:p>
          <a:p>
            <a:pPr marL="0" indent="0">
              <a:lnSpc>
                <a:spcPct val="100000"/>
              </a:lnSpc>
              <a:spcBef>
                <a:spcPts val="0"/>
              </a:spcBef>
              <a:spcAft>
                <a:spcPts val="1200"/>
              </a:spcAft>
              <a:buNone/>
            </a:pPr>
            <a:r>
              <a:rPr lang="en-US" dirty="0"/>
              <a:t>PL should also align with the Commission’s Literacy TPEs, and standards for literacy instruction in the state’s teacher education programs to inform the PL for both LCRS. </a:t>
            </a:r>
          </a:p>
        </p:txBody>
      </p:sp>
      <p:sp>
        <p:nvSpPr>
          <p:cNvPr id="4" name="Slide Number Placeholder 3">
            <a:extLst>
              <a:ext uri="{FF2B5EF4-FFF2-40B4-BE49-F238E27FC236}">
                <a16:creationId xmlns:a16="http://schemas.microsoft.com/office/drawing/2014/main" id="{581962A7-9829-E26F-86FD-E7D89B8A0786}"/>
              </a:ext>
            </a:extLst>
          </p:cNvPr>
          <p:cNvSpPr>
            <a:spLocks noGrp="1"/>
          </p:cNvSpPr>
          <p:nvPr>
            <p:ph type="sldNum" sz="quarter" idx="12"/>
          </p:nvPr>
        </p:nvSpPr>
        <p:spPr>
          <a:xfrm>
            <a:off x="8610599" y="6097505"/>
            <a:ext cx="2743200" cy="365125"/>
          </a:xfrm>
        </p:spPr>
        <p:txBody>
          <a:bodyPr/>
          <a:lstStyle/>
          <a:p>
            <a:fld id="{469BC29B-CD14-4172-9B93-F334EF7BA94E}" type="slidenum">
              <a:rPr lang="en-US" smtClean="0"/>
              <a:t>41</a:t>
            </a:fld>
            <a:endParaRPr lang="en-US" dirty="0"/>
          </a:p>
        </p:txBody>
      </p:sp>
    </p:spTree>
    <p:extLst>
      <p:ext uri="{BB962C8B-B14F-4D97-AF65-F5344CB8AC3E}">
        <p14:creationId xmlns:p14="http://schemas.microsoft.com/office/powerpoint/2010/main" val="40881232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B283F-6543-E56A-6709-103674A8D8F8}"/>
              </a:ext>
            </a:extLst>
          </p:cNvPr>
          <p:cNvSpPr>
            <a:spLocks noGrp="1"/>
          </p:cNvSpPr>
          <p:nvPr>
            <p:ph type="title"/>
          </p:nvPr>
        </p:nvSpPr>
        <p:spPr>
          <a:xfrm>
            <a:off x="1354238" y="365125"/>
            <a:ext cx="9999561" cy="1325563"/>
          </a:xfrm>
        </p:spPr>
        <p:txBody>
          <a:bodyPr/>
          <a:lstStyle/>
          <a:p>
            <a:r>
              <a:rPr lang="en-US" dirty="0"/>
              <a:t>Program Requirements: Alignment (2)</a:t>
            </a:r>
          </a:p>
        </p:txBody>
      </p:sp>
      <p:sp>
        <p:nvSpPr>
          <p:cNvPr id="3" name="Content Placeholder 2">
            <a:extLst>
              <a:ext uri="{FF2B5EF4-FFF2-40B4-BE49-F238E27FC236}">
                <a16:creationId xmlns:a16="http://schemas.microsoft.com/office/drawing/2014/main" id="{A7826D18-44CE-A732-7B6E-6D3B1944F64D}"/>
              </a:ext>
            </a:extLst>
          </p:cNvPr>
          <p:cNvSpPr>
            <a:spLocks noGrp="1"/>
          </p:cNvSpPr>
          <p:nvPr>
            <p:ph idx="1"/>
          </p:nvPr>
        </p:nvSpPr>
        <p:spPr>
          <a:xfrm>
            <a:off x="1041400" y="1825625"/>
            <a:ext cx="10525166" cy="4351338"/>
          </a:xfrm>
        </p:spPr>
        <p:txBody>
          <a:bodyPr/>
          <a:lstStyle/>
          <a:p>
            <a:pPr marL="0" indent="0">
              <a:lnSpc>
                <a:spcPct val="100000"/>
              </a:lnSpc>
              <a:spcBef>
                <a:spcPts val="0"/>
              </a:spcBef>
              <a:spcAft>
                <a:spcPts val="1200"/>
              </a:spcAft>
              <a:buNone/>
            </a:pPr>
            <a:r>
              <a:rPr lang="en-US" dirty="0"/>
              <a:t>For more information on the Commission’s added authorization and specialist credential:</a:t>
            </a:r>
          </a:p>
          <a:p>
            <a:pPr marL="690563" indent="-354013">
              <a:lnSpc>
                <a:spcPct val="100000"/>
              </a:lnSpc>
              <a:spcBef>
                <a:spcPts val="0"/>
              </a:spcBef>
              <a:spcAft>
                <a:spcPts val="1200"/>
              </a:spcAft>
            </a:pPr>
            <a:r>
              <a:rPr lang="en-US" dirty="0"/>
              <a:t>Reading and Literacy Added Authorization (CL-812)</a:t>
            </a:r>
          </a:p>
          <a:p>
            <a:pPr marL="690563" indent="-354013">
              <a:lnSpc>
                <a:spcPct val="100000"/>
              </a:lnSpc>
              <a:spcBef>
                <a:spcPts val="0"/>
              </a:spcBef>
              <a:spcAft>
                <a:spcPts val="1200"/>
              </a:spcAft>
              <a:tabLst>
                <a:tab pos="5384800" algn="l"/>
              </a:tabLst>
            </a:pPr>
            <a:r>
              <a:rPr lang="en-US" dirty="0"/>
              <a:t>Reading and Literacy Leadership Specialist Credential       (CL-537)</a:t>
            </a:r>
          </a:p>
        </p:txBody>
      </p:sp>
      <p:sp>
        <p:nvSpPr>
          <p:cNvPr id="4" name="Slide Number Placeholder 3">
            <a:extLst>
              <a:ext uri="{FF2B5EF4-FFF2-40B4-BE49-F238E27FC236}">
                <a16:creationId xmlns:a16="http://schemas.microsoft.com/office/drawing/2014/main" id="{80C958DF-68B6-6A92-0B6B-4CA79282147F}"/>
              </a:ext>
            </a:extLst>
          </p:cNvPr>
          <p:cNvSpPr>
            <a:spLocks noGrp="1"/>
          </p:cNvSpPr>
          <p:nvPr>
            <p:ph type="sldNum" sz="quarter" idx="12"/>
          </p:nvPr>
        </p:nvSpPr>
        <p:spPr>
          <a:xfrm>
            <a:off x="8610599" y="6232442"/>
            <a:ext cx="2743200" cy="365125"/>
          </a:xfrm>
        </p:spPr>
        <p:txBody>
          <a:bodyPr/>
          <a:lstStyle/>
          <a:p>
            <a:fld id="{469BC29B-CD14-4172-9B93-F334EF7BA94E}" type="slidenum">
              <a:rPr lang="en-US" smtClean="0"/>
              <a:t>42</a:t>
            </a:fld>
            <a:endParaRPr lang="en-US" dirty="0"/>
          </a:p>
        </p:txBody>
      </p:sp>
    </p:spTree>
    <p:extLst>
      <p:ext uri="{BB962C8B-B14F-4D97-AF65-F5344CB8AC3E}">
        <p14:creationId xmlns:p14="http://schemas.microsoft.com/office/powerpoint/2010/main" val="37819095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3D7B341-5BDE-8D6F-F5A6-C330C9932D74}"/>
              </a:ext>
            </a:extLst>
          </p:cNvPr>
          <p:cNvSpPr>
            <a:spLocks noGrp="1"/>
          </p:cNvSpPr>
          <p:nvPr>
            <p:ph type="title"/>
          </p:nvPr>
        </p:nvSpPr>
        <p:spPr/>
        <p:txBody>
          <a:bodyPr/>
          <a:lstStyle/>
          <a:p>
            <a:r>
              <a:rPr lang="en-US" dirty="0"/>
              <a:t>Program Requirements: Implementation and Expansion (1)</a:t>
            </a:r>
          </a:p>
        </p:txBody>
      </p:sp>
      <p:sp>
        <p:nvSpPr>
          <p:cNvPr id="6" name="Content Placeholder 5">
            <a:extLst>
              <a:ext uri="{FF2B5EF4-FFF2-40B4-BE49-F238E27FC236}">
                <a16:creationId xmlns:a16="http://schemas.microsoft.com/office/drawing/2014/main" id="{63D71992-4CFC-F91D-7267-DF68DA6FF246}"/>
              </a:ext>
            </a:extLst>
          </p:cNvPr>
          <p:cNvSpPr>
            <a:spLocks noGrp="1"/>
          </p:cNvSpPr>
          <p:nvPr>
            <p:ph idx="1"/>
          </p:nvPr>
        </p:nvSpPr>
        <p:spPr/>
        <p:txBody>
          <a:bodyPr/>
          <a:lstStyle/>
          <a:p>
            <a:pPr marL="0" indent="0">
              <a:lnSpc>
                <a:spcPct val="100000"/>
              </a:lnSpc>
              <a:spcBef>
                <a:spcPts val="0"/>
              </a:spcBef>
              <a:spcAft>
                <a:spcPts val="1200"/>
              </a:spcAft>
              <a:buNone/>
            </a:pPr>
            <a:r>
              <a:rPr lang="en-US" dirty="0"/>
              <a:t>The grantee will:</a:t>
            </a:r>
          </a:p>
          <a:p>
            <a:pPr marL="577850" indent="-354013">
              <a:lnSpc>
                <a:spcPct val="100000"/>
              </a:lnSpc>
              <a:spcBef>
                <a:spcPts val="0"/>
              </a:spcBef>
              <a:spcAft>
                <a:spcPts val="1200"/>
              </a:spcAft>
            </a:pPr>
            <a:r>
              <a:rPr lang="en-US" dirty="0"/>
              <a:t>Develop and disseminate PL and support, resources, and training materials across the state to all sites that have received the allocation, differentiated PL and support to meet the needs of the local context. </a:t>
            </a:r>
          </a:p>
          <a:p>
            <a:pPr marL="577850" indent="-354013">
              <a:lnSpc>
                <a:spcPct val="100000"/>
              </a:lnSpc>
              <a:spcBef>
                <a:spcPts val="0"/>
              </a:spcBef>
              <a:spcAft>
                <a:spcPts val="1200"/>
              </a:spcAft>
            </a:pPr>
            <a:r>
              <a:rPr lang="en-US" dirty="0"/>
              <a:t>Incentivize all LEAs that receive LCRS funds to participate in the PL and adopt the resources developed through this grant program. </a:t>
            </a:r>
          </a:p>
        </p:txBody>
      </p:sp>
      <p:sp>
        <p:nvSpPr>
          <p:cNvPr id="4" name="Slide Number Placeholder 3">
            <a:extLst>
              <a:ext uri="{FF2B5EF4-FFF2-40B4-BE49-F238E27FC236}">
                <a16:creationId xmlns:a16="http://schemas.microsoft.com/office/drawing/2014/main" id="{581962A7-9829-E26F-86FD-E7D89B8A0786}"/>
              </a:ext>
            </a:extLst>
          </p:cNvPr>
          <p:cNvSpPr>
            <a:spLocks noGrp="1"/>
          </p:cNvSpPr>
          <p:nvPr>
            <p:ph type="sldNum" sz="quarter" idx="12"/>
          </p:nvPr>
        </p:nvSpPr>
        <p:spPr>
          <a:xfrm>
            <a:off x="8578516" y="6232442"/>
            <a:ext cx="2743200" cy="365125"/>
          </a:xfrm>
        </p:spPr>
        <p:txBody>
          <a:bodyPr/>
          <a:lstStyle/>
          <a:p>
            <a:fld id="{469BC29B-CD14-4172-9B93-F334EF7BA94E}" type="slidenum">
              <a:rPr lang="en-US" smtClean="0"/>
              <a:t>43</a:t>
            </a:fld>
            <a:endParaRPr lang="en-US" dirty="0"/>
          </a:p>
        </p:txBody>
      </p:sp>
    </p:spTree>
    <p:extLst>
      <p:ext uri="{BB962C8B-B14F-4D97-AF65-F5344CB8AC3E}">
        <p14:creationId xmlns:p14="http://schemas.microsoft.com/office/powerpoint/2010/main" val="4232614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3D7B341-5BDE-8D6F-F5A6-C330C9932D74}"/>
              </a:ext>
            </a:extLst>
          </p:cNvPr>
          <p:cNvSpPr>
            <a:spLocks noGrp="1"/>
          </p:cNvSpPr>
          <p:nvPr>
            <p:ph type="title"/>
          </p:nvPr>
        </p:nvSpPr>
        <p:spPr/>
        <p:txBody>
          <a:bodyPr/>
          <a:lstStyle/>
          <a:p>
            <a:r>
              <a:rPr lang="en-US" dirty="0"/>
              <a:t>Program Requirements: Implementation and Expansion (2)</a:t>
            </a:r>
          </a:p>
        </p:txBody>
      </p:sp>
      <p:sp>
        <p:nvSpPr>
          <p:cNvPr id="6" name="Content Placeholder 5">
            <a:extLst>
              <a:ext uri="{FF2B5EF4-FFF2-40B4-BE49-F238E27FC236}">
                <a16:creationId xmlns:a16="http://schemas.microsoft.com/office/drawing/2014/main" id="{63D71992-4CFC-F91D-7267-DF68DA6FF246}"/>
              </a:ext>
            </a:extLst>
          </p:cNvPr>
          <p:cNvSpPr>
            <a:spLocks noGrp="1"/>
          </p:cNvSpPr>
          <p:nvPr>
            <p:ph idx="1"/>
          </p:nvPr>
        </p:nvSpPr>
        <p:spPr/>
        <p:txBody>
          <a:bodyPr/>
          <a:lstStyle/>
          <a:p>
            <a:pPr marL="336550" indent="-336550">
              <a:lnSpc>
                <a:spcPct val="100000"/>
              </a:lnSpc>
              <a:spcBef>
                <a:spcPts val="0"/>
              </a:spcBef>
              <a:spcAft>
                <a:spcPts val="1200"/>
              </a:spcAft>
            </a:pPr>
            <a:r>
              <a:rPr lang="en-US" dirty="0"/>
              <a:t>Expand upon existing structures to ensure resources created through the grant are available free of charge after the grant’s completion.</a:t>
            </a:r>
          </a:p>
          <a:p>
            <a:pPr marL="336550" indent="-336550">
              <a:lnSpc>
                <a:spcPct val="100000"/>
              </a:lnSpc>
              <a:spcBef>
                <a:spcPts val="0"/>
              </a:spcBef>
              <a:spcAft>
                <a:spcPts val="1200"/>
              </a:spcAft>
            </a:pPr>
            <a:r>
              <a:rPr lang="en-US" dirty="0"/>
              <a:t>Support teachers with PL on providing best first instruction, along with collaboratively collecting and analyzing student data, making instructional adjustments, identifying students needing interventions and providing those interventions promptly, and monitoring ongoing student progress. </a:t>
            </a:r>
          </a:p>
        </p:txBody>
      </p:sp>
      <p:sp>
        <p:nvSpPr>
          <p:cNvPr id="4" name="Slide Number Placeholder 3">
            <a:extLst>
              <a:ext uri="{FF2B5EF4-FFF2-40B4-BE49-F238E27FC236}">
                <a16:creationId xmlns:a16="http://schemas.microsoft.com/office/drawing/2014/main" id="{581962A7-9829-E26F-86FD-E7D89B8A0786}"/>
              </a:ext>
            </a:extLst>
          </p:cNvPr>
          <p:cNvSpPr>
            <a:spLocks noGrp="1"/>
          </p:cNvSpPr>
          <p:nvPr>
            <p:ph type="sldNum" sz="quarter" idx="12"/>
          </p:nvPr>
        </p:nvSpPr>
        <p:spPr>
          <a:xfrm>
            <a:off x="8610600" y="6176963"/>
            <a:ext cx="2743200" cy="365125"/>
          </a:xfrm>
        </p:spPr>
        <p:txBody>
          <a:bodyPr/>
          <a:lstStyle/>
          <a:p>
            <a:fld id="{469BC29B-CD14-4172-9B93-F334EF7BA94E}" type="slidenum">
              <a:rPr lang="en-US" smtClean="0"/>
              <a:t>44</a:t>
            </a:fld>
            <a:endParaRPr lang="en-US" dirty="0"/>
          </a:p>
        </p:txBody>
      </p:sp>
    </p:spTree>
    <p:extLst>
      <p:ext uri="{BB962C8B-B14F-4D97-AF65-F5344CB8AC3E}">
        <p14:creationId xmlns:p14="http://schemas.microsoft.com/office/powerpoint/2010/main" val="346578959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3D7B341-5BDE-8D6F-F5A6-C330C9932D74}"/>
              </a:ext>
            </a:extLst>
          </p:cNvPr>
          <p:cNvSpPr>
            <a:spLocks noGrp="1"/>
          </p:cNvSpPr>
          <p:nvPr>
            <p:ph type="title"/>
          </p:nvPr>
        </p:nvSpPr>
        <p:spPr/>
        <p:txBody>
          <a:bodyPr/>
          <a:lstStyle/>
          <a:p>
            <a:r>
              <a:rPr lang="en-US" dirty="0"/>
              <a:t>Program Requirements: Implementation and Expansion (3)</a:t>
            </a:r>
          </a:p>
        </p:txBody>
      </p:sp>
      <p:sp>
        <p:nvSpPr>
          <p:cNvPr id="6" name="Content Placeholder 5">
            <a:extLst>
              <a:ext uri="{FF2B5EF4-FFF2-40B4-BE49-F238E27FC236}">
                <a16:creationId xmlns:a16="http://schemas.microsoft.com/office/drawing/2014/main" id="{63D71992-4CFC-F91D-7267-DF68DA6FF246}"/>
              </a:ext>
            </a:extLst>
          </p:cNvPr>
          <p:cNvSpPr>
            <a:spLocks noGrp="1"/>
          </p:cNvSpPr>
          <p:nvPr>
            <p:ph idx="1"/>
          </p:nvPr>
        </p:nvSpPr>
        <p:spPr/>
        <p:txBody>
          <a:bodyPr/>
          <a:lstStyle/>
          <a:p>
            <a:pPr marL="336550" indent="-336550">
              <a:lnSpc>
                <a:spcPct val="100000"/>
              </a:lnSpc>
              <a:spcBef>
                <a:spcPts val="0"/>
              </a:spcBef>
              <a:spcAft>
                <a:spcPts val="1200"/>
              </a:spcAft>
            </a:pPr>
            <a:r>
              <a:rPr lang="en-US" dirty="0"/>
              <a:t>Ensure PL opportunities are provided to urban, suburban, and rural settings throughout the state and are differentiated to meet the needs of local communities and diverse student populations.</a:t>
            </a:r>
          </a:p>
        </p:txBody>
      </p:sp>
      <p:sp>
        <p:nvSpPr>
          <p:cNvPr id="4" name="Slide Number Placeholder 3">
            <a:extLst>
              <a:ext uri="{FF2B5EF4-FFF2-40B4-BE49-F238E27FC236}">
                <a16:creationId xmlns:a16="http://schemas.microsoft.com/office/drawing/2014/main" id="{581962A7-9829-E26F-86FD-E7D89B8A0786}"/>
              </a:ext>
            </a:extLst>
          </p:cNvPr>
          <p:cNvSpPr>
            <a:spLocks noGrp="1"/>
          </p:cNvSpPr>
          <p:nvPr>
            <p:ph type="sldNum" sz="quarter" idx="12"/>
          </p:nvPr>
        </p:nvSpPr>
        <p:spPr>
          <a:xfrm>
            <a:off x="8610599" y="6176964"/>
            <a:ext cx="2795337" cy="544512"/>
          </a:xfrm>
        </p:spPr>
        <p:txBody>
          <a:bodyPr/>
          <a:lstStyle/>
          <a:p>
            <a:fld id="{469BC29B-CD14-4172-9B93-F334EF7BA94E}" type="slidenum">
              <a:rPr lang="en-US" smtClean="0"/>
              <a:t>45</a:t>
            </a:fld>
            <a:endParaRPr lang="en-US" dirty="0"/>
          </a:p>
        </p:txBody>
      </p:sp>
    </p:spTree>
    <p:extLst>
      <p:ext uri="{BB962C8B-B14F-4D97-AF65-F5344CB8AC3E}">
        <p14:creationId xmlns:p14="http://schemas.microsoft.com/office/powerpoint/2010/main" val="28207392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3D7B341-5BDE-8D6F-F5A6-C330C9932D74}"/>
              </a:ext>
            </a:extLst>
          </p:cNvPr>
          <p:cNvSpPr>
            <a:spLocks noGrp="1"/>
          </p:cNvSpPr>
          <p:nvPr>
            <p:ph type="title"/>
          </p:nvPr>
        </p:nvSpPr>
        <p:spPr>
          <a:xfrm>
            <a:off x="1354239" y="365125"/>
            <a:ext cx="9749190" cy="1325563"/>
          </a:xfrm>
        </p:spPr>
        <p:txBody>
          <a:bodyPr/>
          <a:lstStyle/>
          <a:p>
            <a:r>
              <a:rPr lang="en-US" dirty="0"/>
              <a:t>Program Requirements: Evaluation (1)</a:t>
            </a:r>
          </a:p>
        </p:txBody>
      </p:sp>
      <p:sp>
        <p:nvSpPr>
          <p:cNvPr id="6" name="Content Placeholder 5">
            <a:extLst>
              <a:ext uri="{FF2B5EF4-FFF2-40B4-BE49-F238E27FC236}">
                <a16:creationId xmlns:a16="http://schemas.microsoft.com/office/drawing/2014/main" id="{63D71992-4CFC-F91D-7267-DF68DA6FF246}"/>
              </a:ext>
            </a:extLst>
          </p:cNvPr>
          <p:cNvSpPr>
            <a:spLocks noGrp="1"/>
          </p:cNvSpPr>
          <p:nvPr>
            <p:ph idx="1"/>
          </p:nvPr>
        </p:nvSpPr>
        <p:spPr>
          <a:xfrm>
            <a:off x="1021048" y="1690688"/>
            <a:ext cx="10149903" cy="4351338"/>
          </a:xfrm>
        </p:spPr>
        <p:txBody>
          <a:bodyPr/>
          <a:lstStyle/>
          <a:p>
            <a:pPr marL="0" indent="0">
              <a:lnSpc>
                <a:spcPct val="100000"/>
              </a:lnSpc>
              <a:spcBef>
                <a:spcPts val="0"/>
              </a:spcBef>
              <a:spcAft>
                <a:spcPts val="1200"/>
              </a:spcAft>
              <a:buNone/>
            </a:pPr>
            <a:r>
              <a:rPr lang="en-US" dirty="0"/>
              <a:t>The grantee will be required, in consultation with and subject to the approval of the SBE and the SSPI, to contract with an independent evaluator. The grantee must commit to engaging in a request for proposals process after receiving the grant award to select an independent evaluator.</a:t>
            </a:r>
          </a:p>
        </p:txBody>
      </p:sp>
      <p:sp>
        <p:nvSpPr>
          <p:cNvPr id="4" name="Slide Number Placeholder 3">
            <a:extLst>
              <a:ext uri="{FF2B5EF4-FFF2-40B4-BE49-F238E27FC236}">
                <a16:creationId xmlns:a16="http://schemas.microsoft.com/office/drawing/2014/main" id="{581962A7-9829-E26F-86FD-E7D89B8A0786}"/>
              </a:ext>
            </a:extLst>
          </p:cNvPr>
          <p:cNvSpPr>
            <a:spLocks noGrp="1"/>
          </p:cNvSpPr>
          <p:nvPr>
            <p:ph type="sldNum" sz="quarter" idx="12"/>
          </p:nvPr>
        </p:nvSpPr>
        <p:spPr>
          <a:xfrm>
            <a:off x="8594558" y="6127750"/>
            <a:ext cx="2743200" cy="365125"/>
          </a:xfrm>
        </p:spPr>
        <p:txBody>
          <a:bodyPr/>
          <a:lstStyle/>
          <a:p>
            <a:fld id="{469BC29B-CD14-4172-9B93-F334EF7BA94E}" type="slidenum">
              <a:rPr lang="en-US" smtClean="0"/>
              <a:t>46</a:t>
            </a:fld>
            <a:endParaRPr lang="en-US" dirty="0"/>
          </a:p>
        </p:txBody>
      </p:sp>
    </p:spTree>
    <p:extLst>
      <p:ext uri="{BB962C8B-B14F-4D97-AF65-F5344CB8AC3E}">
        <p14:creationId xmlns:p14="http://schemas.microsoft.com/office/powerpoint/2010/main" val="231943260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3D7B341-5BDE-8D6F-F5A6-C330C9932D74}"/>
              </a:ext>
            </a:extLst>
          </p:cNvPr>
          <p:cNvSpPr>
            <a:spLocks noGrp="1"/>
          </p:cNvSpPr>
          <p:nvPr>
            <p:ph type="title"/>
          </p:nvPr>
        </p:nvSpPr>
        <p:spPr>
          <a:xfrm>
            <a:off x="1354239" y="365126"/>
            <a:ext cx="9808566" cy="947404"/>
          </a:xfrm>
        </p:spPr>
        <p:txBody>
          <a:bodyPr/>
          <a:lstStyle/>
          <a:p>
            <a:r>
              <a:rPr lang="en-US" dirty="0"/>
              <a:t>Program Requirements: Evaluation (2)</a:t>
            </a:r>
          </a:p>
        </p:txBody>
      </p:sp>
      <p:sp>
        <p:nvSpPr>
          <p:cNvPr id="6" name="Content Placeholder 5">
            <a:extLst>
              <a:ext uri="{FF2B5EF4-FFF2-40B4-BE49-F238E27FC236}">
                <a16:creationId xmlns:a16="http://schemas.microsoft.com/office/drawing/2014/main" id="{63D71992-4CFC-F91D-7267-DF68DA6FF246}"/>
              </a:ext>
            </a:extLst>
          </p:cNvPr>
          <p:cNvSpPr>
            <a:spLocks noGrp="1"/>
          </p:cNvSpPr>
          <p:nvPr>
            <p:ph idx="1"/>
          </p:nvPr>
        </p:nvSpPr>
        <p:spPr>
          <a:xfrm>
            <a:off x="1021048" y="1491916"/>
            <a:ext cx="10149903" cy="4864434"/>
          </a:xfrm>
        </p:spPr>
        <p:txBody>
          <a:bodyPr/>
          <a:lstStyle/>
          <a:p>
            <a:pPr marL="0" indent="0">
              <a:lnSpc>
                <a:spcPct val="100000"/>
              </a:lnSpc>
              <a:spcBef>
                <a:spcPts val="0"/>
              </a:spcBef>
              <a:spcAft>
                <a:spcPts val="1200"/>
              </a:spcAft>
              <a:buNone/>
            </a:pPr>
            <a:r>
              <a:rPr lang="en-US" dirty="0"/>
              <a:t>The evaluation will include, but is not limited to, the following: </a:t>
            </a:r>
          </a:p>
          <a:p>
            <a:pPr marL="690563" indent="-401638">
              <a:lnSpc>
                <a:spcPct val="100000"/>
              </a:lnSpc>
              <a:spcBef>
                <a:spcPts val="0"/>
              </a:spcBef>
              <a:spcAft>
                <a:spcPts val="1200"/>
              </a:spcAft>
            </a:pPr>
            <a:r>
              <a:rPr lang="en-US" dirty="0"/>
              <a:t>How funds were used to employ literacy coaches and reading and literacy specialists</a:t>
            </a:r>
          </a:p>
          <a:p>
            <a:pPr marL="690563" indent="-401638">
              <a:lnSpc>
                <a:spcPct val="100000"/>
              </a:lnSpc>
              <a:spcBef>
                <a:spcPts val="0"/>
              </a:spcBef>
              <a:spcAft>
                <a:spcPts val="1200"/>
              </a:spcAft>
            </a:pPr>
            <a:r>
              <a:rPr lang="en-US" dirty="0"/>
              <a:t>How funds were used to develop and implement school literacy programs, including assessment and ongoing monitoring of student performance, provision of needed interventions, and coaching of classroom teachers</a:t>
            </a:r>
          </a:p>
          <a:p>
            <a:pPr marL="690563" indent="-401638">
              <a:lnSpc>
                <a:spcPct val="100000"/>
              </a:lnSpc>
              <a:spcBef>
                <a:spcPts val="0"/>
              </a:spcBef>
              <a:spcAft>
                <a:spcPts val="1200"/>
              </a:spcAft>
            </a:pPr>
            <a:r>
              <a:rPr lang="en-US" dirty="0"/>
              <a:t>How expenditures impacted pupils’ literacy achievement, including for pupil groups</a:t>
            </a:r>
          </a:p>
        </p:txBody>
      </p:sp>
      <p:sp>
        <p:nvSpPr>
          <p:cNvPr id="4" name="Slide Number Placeholder 3">
            <a:extLst>
              <a:ext uri="{FF2B5EF4-FFF2-40B4-BE49-F238E27FC236}">
                <a16:creationId xmlns:a16="http://schemas.microsoft.com/office/drawing/2014/main" id="{581962A7-9829-E26F-86FD-E7D89B8A0786}"/>
              </a:ext>
            </a:extLst>
          </p:cNvPr>
          <p:cNvSpPr>
            <a:spLocks noGrp="1"/>
          </p:cNvSpPr>
          <p:nvPr>
            <p:ph type="sldNum" sz="quarter" idx="12"/>
          </p:nvPr>
        </p:nvSpPr>
        <p:spPr>
          <a:xfrm>
            <a:off x="8562474" y="6173787"/>
            <a:ext cx="2743200" cy="365125"/>
          </a:xfrm>
        </p:spPr>
        <p:txBody>
          <a:bodyPr/>
          <a:lstStyle/>
          <a:p>
            <a:fld id="{469BC29B-CD14-4172-9B93-F334EF7BA94E}" type="slidenum">
              <a:rPr lang="en-US" smtClean="0"/>
              <a:t>47</a:t>
            </a:fld>
            <a:endParaRPr lang="en-US" dirty="0"/>
          </a:p>
        </p:txBody>
      </p:sp>
    </p:spTree>
    <p:extLst>
      <p:ext uri="{BB962C8B-B14F-4D97-AF65-F5344CB8AC3E}">
        <p14:creationId xmlns:p14="http://schemas.microsoft.com/office/powerpoint/2010/main" val="370345433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3D7B341-5BDE-8D6F-F5A6-C330C9932D74}"/>
              </a:ext>
            </a:extLst>
          </p:cNvPr>
          <p:cNvSpPr>
            <a:spLocks noGrp="1"/>
          </p:cNvSpPr>
          <p:nvPr>
            <p:ph type="title"/>
          </p:nvPr>
        </p:nvSpPr>
        <p:spPr>
          <a:xfrm>
            <a:off x="1354239" y="365125"/>
            <a:ext cx="9844192" cy="1325563"/>
          </a:xfrm>
        </p:spPr>
        <p:txBody>
          <a:bodyPr/>
          <a:lstStyle/>
          <a:p>
            <a:r>
              <a:rPr lang="en-US" dirty="0"/>
              <a:t>Program Requirements: Evaluation (3)</a:t>
            </a:r>
          </a:p>
        </p:txBody>
      </p:sp>
      <p:sp>
        <p:nvSpPr>
          <p:cNvPr id="6" name="Content Placeholder 5">
            <a:extLst>
              <a:ext uri="{FF2B5EF4-FFF2-40B4-BE49-F238E27FC236}">
                <a16:creationId xmlns:a16="http://schemas.microsoft.com/office/drawing/2014/main" id="{63D71992-4CFC-F91D-7267-DF68DA6FF246}"/>
              </a:ext>
            </a:extLst>
          </p:cNvPr>
          <p:cNvSpPr>
            <a:spLocks noGrp="1"/>
          </p:cNvSpPr>
          <p:nvPr>
            <p:ph idx="1"/>
          </p:nvPr>
        </p:nvSpPr>
        <p:spPr>
          <a:xfrm>
            <a:off x="1021048" y="1847850"/>
            <a:ext cx="10149903" cy="4351338"/>
          </a:xfrm>
        </p:spPr>
        <p:txBody>
          <a:bodyPr/>
          <a:lstStyle/>
          <a:p>
            <a:pPr marL="336550" indent="-336550">
              <a:lnSpc>
                <a:spcPct val="100000"/>
              </a:lnSpc>
              <a:spcBef>
                <a:spcPts val="0"/>
              </a:spcBef>
              <a:spcAft>
                <a:spcPts val="1200"/>
              </a:spcAft>
            </a:pPr>
            <a:r>
              <a:rPr lang="en-US" dirty="0"/>
              <a:t>How the LEAs plan to continue to fund literacy coaches and reading and literacy specialists past the award period</a:t>
            </a:r>
          </a:p>
          <a:p>
            <a:pPr marL="336550" indent="-336550">
              <a:lnSpc>
                <a:spcPct val="100000"/>
              </a:lnSpc>
              <a:spcBef>
                <a:spcPts val="0"/>
              </a:spcBef>
              <a:spcAft>
                <a:spcPts val="1200"/>
              </a:spcAft>
            </a:pPr>
            <a:r>
              <a:rPr lang="en-US" dirty="0"/>
              <a:t>How the offerings developed and provided by the grantee impacted the preparation and PL of literacy coaches and reading and literacy specialists, including but not limited to the literacy knowledge and leadership skills</a:t>
            </a:r>
          </a:p>
        </p:txBody>
      </p:sp>
      <p:sp>
        <p:nvSpPr>
          <p:cNvPr id="4" name="Slide Number Placeholder 3">
            <a:extLst>
              <a:ext uri="{FF2B5EF4-FFF2-40B4-BE49-F238E27FC236}">
                <a16:creationId xmlns:a16="http://schemas.microsoft.com/office/drawing/2014/main" id="{581962A7-9829-E26F-86FD-E7D89B8A0786}"/>
              </a:ext>
            </a:extLst>
          </p:cNvPr>
          <p:cNvSpPr>
            <a:spLocks noGrp="1"/>
          </p:cNvSpPr>
          <p:nvPr>
            <p:ph type="sldNum" sz="quarter" idx="12"/>
          </p:nvPr>
        </p:nvSpPr>
        <p:spPr>
          <a:xfrm>
            <a:off x="8610600" y="6173787"/>
            <a:ext cx="2743200" cy="365125"/>
          </a:xfrm>
        </p:spPr>
        <p:txBody>
          <a:bodyPr/>
          <a:lstStyle/>
          <a:p>
            <a:fld id="{469BC29B-CD14-4172-9B93-F334EF7BA94E}" type="slidenum">
              <a:rPr lang="en-US" smtClean="0"/>
              <a:t>48</a:t>
            </a:fld>
            <a:endParaRPr lang="en-US" dirty="0"/>
          </a:p>
        </p:txBody>
      </p:sp>
    </p:spTree>
    <p:extLst>
      <p:ext uri="{BB962C8B-B14F-4D97-AF65-F5344CB8AC3E}">
        <p14:creationId xmlns:p14="http://schemas.microsoft.com/office/powerpoint/2010/main" val="401108581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3D7B341-5BDE-8D6F-F5A6-C330C9932D74}"/>
              </a:ext>
            </a:extLst>
          </p:cNvPr>
          <p:cNvSpPr>
            <a:spLocks noGrp="1"/>
          </p:cNvSpPr>
          <p:nvPr>
            <p:ph type="title"/>
          </p:nvPr>
        </p:nvSpPr>
        <p:spPr>
          <a:xfrm>
            <a:off x="1354239" y="365125"/>
            <a:ext cx="9844192" cy="902201"/>
          </a:xfrm>
        </p:spPr>
        <p:txBody>
          <a:bodyPr/>
          <a:lstStyle/>
          <a:p>
            <a:r>
              <a:rPr lang="en-US" dirty="0"/>
              <a:t>Program Requirements: Evaluation (4)</a:t>
            </a:r>
          </a:p>
        </p:txBody>
      </p:sp>
      <p:sp>
        <p:nvSpPr>
          <p:cNvPr id="6" name="Content Placeholder 5">
            <a:extLst>
              <a:ext uri="{FF2B5EF4-FFF2-40B4-BE49-F238E27FC236}">
                <a16:creationId xmlns:a16="http://schemas.microsoft.com/office/drawing/2014/main" id="{63D71992-4CFC-F91D-7267-DF68DA6FF246}"/>
              </a:ext>
            </a:extLst>
          </p:cNvPr>
          <p:cNvSpPr>
            <a:spLocks noGrp="1"/>
          </p:cNvSpPr>
          <p:nvPr>
            <p:ph idx="1"/>
          </p:nvPr>
        </p:nvSpPr>
        <p:spPr>
          <a:xfrm>
            <a:off x="1123856" y="1267326"/>
            <a:ext cx="10177807" cy="5089024"/>
          </a:xfrm>
        </p:spPr>
        <p:txBody>
          <a:bodyPr/>
          <a:lstStyle/>
          <a:p>
            <a:pPr marL="0" indent="0">
              <a:lnSpc>
                <a:spcPct val="100000"/>
              </a:lnSpc>
              <a:spcBef>
                <a:spcPts val="0"/>
              </a:spcBef>
              <a:spcAft>
                <a:spcPts val="1200"/>
              </a:spcAft>
              <a:buNone/>
            </a:pPr>
            <a:r>
              <a:rPr lang="en-US" sz="2600" dirty="0"/>
              <a:t>To support the evaluation, the grantee will:</a:t>
            </a:r>
          </a:p>
          <a:p>
            <a:pPr marL="577850" indent="-354013">
              <a:lnSpc>
                <a:spcPct val="100000"/>
              </a:lnSpc>
              <a:spcBef>
                <a:spcPts val="0"/>
              </a:spcBef>
              <a:spcAft>
                <a:spcPts val="1200"/>
              </a:spcAft>
            </a:pPr>
            <a:r>
              <a:rPr lang="en-US" sz="2600" dirty="0"/>
              <a:t>Collect and monitor data to ensure PL project goals are being met, including meeting the overarching SSPI goal of students reading by third grade.</a:t>
            </a:r>
          </a:p>
          <a:p>
            <a:pPr marL="577850" indent="-354013">
              <a:lnSpc>
                <a:spcPct val="100000"/>
              </a:lnSpc>
              <a:spcBef>
                <a:spcPts val="0"/>
              </a:spcBef>
              <a:spcAft>
                <a:spcPts val="1200"/>
              </a:spcAft>
            </a:pPr>
            <a:r>
              <a:rPr lang="en-US" sz="2600" dirty="0"/>
              <a:t>Directly impact classroom instruction that results in improved student outcomes, disaggregated by student group, and will impact the knowledge and skills of participating coaches, specialists, and classroom teachers.</a:t>
            </a:r>
          </a:p>
          <a:p>
            <a:pPr marL="577850" indent="-354013">
              <a:lnSpc>
                <a:spcPct val="100000"/>
              </a:lnSpc>
              <a:spcBef>
                <a:spcPts val="0"/>
              </a:spcBef>
              <a:spcAft>
                <a:spcPts val="1200"/>
              </a:spcAft>
            </a:pPr>
            <a:r>
              <a:rPr lang="en-US" sz="2600" dirty="0"/>
              <a:t>Collect data on all community literacy events.</a:t>
            </a:r>
          </a:p>
          <a:p>
            <a:pPr marL="577850" indent="-354013">
              <a:lnSpc>
                <a:spcPct val="100000"/>
              </a:lnSpc>
              <a:spcBef>
                <a:spcPts val="0"/>
              </a:spcBef>
              <a:spcAft>
                <a:spcPts val="1200"/>
              </a:spcAft>
            </a:pPr>
            <a:r>
              <a:rPr lang="en-US" sz="2600" dirty="0"/>
              <a:t>Review grantee and LEA activities and work with the CDE and the evaluator to develop interim and final reports.</a:t>
            </a:r>
          </a:p>
        </p:txBody>
      </p:sp>
      <p:sp>
        <p:nvSpPr>
          <p:cNvPr id="4" name="Slide Number Placeholder 3">
            <a:extLst>
              <a:ext uri="{FF2B5EF4-FFF2-40B4-BE49-F238E27FC236}">
                <a16:creationId xmlns:a16="http://schemas.microsoft.com/office/drawing/2014/main" id="{581962A7-9829-E26F-86FD-E7D89B8A0786}"/>
              </a:ext>
            </a:extLst>
          </p:cNvPr>
          <p:cNvSpPr>
            <a:spLocks noGrp="1"/>
          </p:cNvSpPr>
          <p:nvPr>
            <p:ph type="sldNum" sz="quarter" idx="12"/>
          </p:nvPr>
        </p:nvSpPr>
        <p:spPr>
          <a:xfrm>
            <a:off x="8558463" y="6195595"/>
            <a:ext cx="2743200" cy="365125"/>
          </a:xfrm>
        </p:spPr>
        <p:txBody>
          <a:bodyPr/>
          <a:lstStyle/>
          <a:p>
            <a:fld id="{469BC29B-CD14-4172-9B93-F334EF7BA94E}" type="slidenum">
              <a:rPr lang="en-US" smtClean="0"/>
              <a:t>49</a:t>
            </a:fld>
            <a:endParaRPr lang="en-US" dirty="0"/>
          </a:p>
        </p:txBody>
      </p:sp>
    </p:spTree>
    <p:extLst>
      <p:ext uri="{BB962C8B-B14F-4D97-AF65-F5344CB8AC3E}">
        <p14:creationId xmlns:p14="http://schemas.microsoft.com/office/powerpoint/2010/main" val="17611937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Authorizing Statute (1)</a:t>
            </a:r>
          </a:p>
        </p:txBody>
      </p:sp>
      <p:sp>
        <p:nvSpPr>
          <p:cNvPr id="3" name="Content Placeholder 2"/>
          <p:cNvSpPr>
            <a:spLocks noGrp="1"/>
          </p:cNvSpPr>
          <p:nvPr>
            <p:ph idx="1"/>
          </p:nvPr>
        </p:nvSpPr>
        <p:spPr>
          <a:xfrm>
            <a:off x="1354238" y="1567543"/>
            <a:ext cx="9999561" cy="4523014"/>
          </a:xfrm>
        </p:spPr>
        <p:txBody>
          <a:bodyPr vert="horz" lIns="91440" tIns="45720" rIns="91440" bIns="45720" rtlCol="0" anchor="t">
            <a:noAutofit/>
          </a:bodyPr>
          <a:lstStyle/>
          <a:p>
            <a:pPr marL="0" indent="0">
              <a:lnSpc>
                <a:spcPct val="100000"/>
              </a:lnSpc>
              <a:spcBef>
                <a:spcPts val="0"/>
              </a:spcBef>
              <a:spcAft>
                <a:spcPts val="1200"/>
              </a:spcAft>
              <a:buNone/>
            </a:pPr>
            <a:r>
              <a:rPr lang="en-US" dirty="0"/>
              <a:t>Assembly Bill (AB) 181, Section 137 (Chapter 52, Statutes of 2022) authorized $25 million to the LCRSET grant program. The State Superintendent of Public Instruction (SSPI), in consultation with the California Commission on Teacher Credentialing (Commission), and subject to the approval of the State Board of Education (SBE) will award the sum of $25 million to a county office of education (COE), or consortium of COEs, to develop and provide training for educators to become literacy coaches and reading and literacy specialists. </a:t>
            </a:r>
          </a:p>
        </p:txBody>
      </p:sp>
      <p:sp>
        <p:nvSpPr>
          <p:cNvPr id="5" name="Slide Number Placeholder 4"/>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5</a:t>
            </a:fld>
            <a:endParaRPr lang="en-US" dirty="0">
              <a:solidFill>
                <a:schemeClr val="tx1"/>
              </a:solidFill>
            </a:endParaRPr>
          </a:p>
        </p:txBody>
      </p:sp>
    </p:spTree>
    <p:extLst>
      <p:ext uri="{BB962C8B-B14F-4D97-AF65-F5344CB8AC3E}">
        <p14:creationId xmlns:p14="http://schemas.microsoft.com/office/powerpoint/2010/main" val="282038487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7FB94-81D8-09F3-E870-7791D3564A6E}"/>
              </a:ext>
            </a:extLst>
          </p:cNvPr>
          <p:cNvSpPr>
            <a:spLocks noGrp="1"/>
          </p:cNvSpPr>
          <p:nvPr>
            <p:ph type="title"/>
          </p:nvPr>
        </p:nvSpPr>
        <p:spPr/>
        <p:txBody>
          <a:bodyPr/>
          <a:lstStyle/>
          <a:p>
            <a:r>
              <a:rPr lang="en-US" dirty="0"/>
              <a:t>Goals (1)</a:t>
            </a:r>
          </a:p>
        </p:txBody>
      </p:sp>
      <p:sp>
        <p:nvSpPr>
          <p:cNvPr id="3" name="Content Placeholder 2">
            <a:extLst>
              <a:ext uri="{FF2B5EF4-FFF2-40B4-BE49-F238E27FC236}">
                <a16:creationId xmlns:a16="http://schemas.microsoft.com/office/drawing/2014/main" id="{13667080-C891-E542-AEEB-58BB1F3B8DDA}"/>
              </a:ext>
            </a:extLst>
          </p:cNvPr>
          <p:cNvSpPr>
            <a:spLocks noGrp="1"/>
          </p:cNvSpPr>
          <p:nvPr>
            <p:ph idx="1"/>
          </p:nvPr>
        </p:nvSpPr>
        <p:spPr>
          <a:xfrm>
            <a:off x="1354239" y="1507958"/>
            <a:ext cx="9479666" cy="4669005"/>
          </a:xfrm>
        </p:spPr>
        <p:txBody>
          <a:bodyPr/>
          <a:lstStyle/>
          <a:p>
            <a:pPr marL="0" indent="0">
              <a:lnSpc>
                <a:spcPct val="100000"/>
              </a:lnSpc>
              <a:spcBef>
                <a:spcPts val="0"/>
              </a:spcBef>
              <a:spcAft>
                <a:spcPts val="1200"/>
              </a:spcAft>
              <a:buNone/>
            </a:pPr>
            <a:r>
              <a:rPr lang="en-US" dirty="0"/>
              <a:t>The grantee will:</a:t>
            </a:r>
          </a:p>
          <a:p>
            <a:pPr marL="577850" indent="-354013">
              <a:lnSpc>
                <a:spcPct val="100000"/>
              </a:lnSpc>
              <a:spcBef>
                <a:spcPts val="0"/>
              </a:spcBef>
              <a:spcAft>
                <a:spcPts val="1200"/>
              </a:spcAft>
            </a:pPr>
            <a:r>
              <a:rPr lang="en-US" dirty="0"/>
              <a:t>Support PL project goals as well as achieving the goal of California students reading by third grade by 2026 by working with the CDE to build the capacity of LEAs receiving LCRS funds. </a:t>
            </a:r>
          </a:p>
          <a:p>
            <a:pPr marL="577850" indent="-354013">
              <a:lnSpc>
                <a:spcPct val="100000"/>
              </a:lnSpc>
              <a:spcBef>
                <a:spcPts val="0"/>
              </a:spcBef>
              <a:spcAft>
                <a:spcPts val="1200"/>
              </a:spcAft>
            </a:pPr>
            <a:r>
              <a:rPr lang="en-US" dirty="0"/>
              <a:t>Align all PL offerings to the TPEs, the </a:t>
            </a:r>
            <a:r>
              <a:rPr lang="en-US" i="1" dirty="0"/>
              <a:t>ELA/ELD Framework</a:t>
            </a:r>
            <a:r>
              <a:rPr lang="en-US" dirty="0"/>
              <a:t>, the SLP, the California CCSS for ELA/Literacy, the California ELD Standards, and the QPLS. </a:t>
            </a:r>
          </a:p>
        </p:txBody>
      </p:sp>
      <p:sp>
        <p:nvSpPr>
          <p:cNvPr id="4" name="Slide Number Placeholder 3">
            <a:extLst>
              <a:ext uri="{FF2B5EF4-FFF2-40B4-BE49-F238E27FC236}">
                <a16:creationId xmlns:a16="http://schemas.microsoft.com/office/drawing/2014/main" id="{8895F109-6197-9229-F7DD-B645FCD748E5}"/>
              </a:ext>
            </a:extLst>
          </p:cNvPr>
          <p:cNvSpPr>
            <a:spLocks noGrp="1"/>
          </p:cNvSpPr>
          <p:nvPr>
            <p:ph type="sldNum" sz="quarter" idx="12"/>
          </p:nvPr>
        </p:nvSpPr>
        <p:spPr>
          <a:xfrm>
            <a:off x="8594558" y="6176963"/>
            <a:ext cx="2743200" cy="365125"/>
          </a:xfrm>
        </p:spPr>
        <p:txBody>
          <a:bodyPr/>
          <a:lstStyle/>
          <a:p>
            <a:fld id="{469BC29B-CD14-4172-9B93-F334EF7BA94E}" type="slidenum">
              <a:rPr lang="en-US" smtClean="0"/>
              <a:t>50</a:t>
            </a:fld>
            <a:endParaRPr lang="en-US" dirty="0"/>
          </a:p>
        </p:txBody>
      </p:sp>
    </p:spTree>
    <p:extLst>
      <p:ext uri="{BB962C8B-B14F-4D97-AF65-F5344CB8AC3E}">
        <p14:creationId xmlns:p14="http://schemas.microsoft.com/office/powerpoint/2010/main" val="208080783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7FB94-81D8-09F3-E870-7791D3564A6E}"/>
              </a:ext>
            </a:extLst>
          </p:cNvPr>
          <p:cNvSpPr>
            <a:spLocks noGrp="1"/>
          </p:cNvSpPr>
          <p:nvPr>
            <p:ph type="title"/>
          </p:nvPr>
        </p:nvSpPr>
        <p:spPr/>
        <p:txBody>
          <a:bodyPr/>
          <a:lstStyle/>
          <a:p>
            <a:r>
              <a:rPr lang="en-US" dirty="0"/>
              <a:t>Goals (2)</a:t>
            </a:r>
          </a:p>
        </p:txBody>
      </p:sp>
      <p:sp>
        <p:nvSpPr>
          <p:cNvPr id="3" name="Content Placeholder 2">
            <a:extLst>
              <a:ext uri="{FF2B5EF4-FFF2-40B4-BE49-F238E27FC236}">
                <a16:creationId xmlns:a16="http://schemas.microsoft.com/office/drawing/2014/main" id="{13667080-C891-E542-AEEB-58BB1F3B8DDA}"/>
              </a:ext>
            </a:extLst>
          </p:cNvPr>
          <p:cNvSpPr>
            <a:spLocks noGrp="1"/>
          </p:cNvSpPr>
          <p:nvPr>
            <p:ph idx="1"/>
          </p:nvPr>
        </p:nvSpPr>
        <p:spPr/>
        <p:txBody>
          <a:bodyPr/>
          <a:lstStyle/>
          <a:p>
            <a:pPr marL="0" indent="0">
              <a:lnSpc>
                <a:spcPct val="100000"/>
              </a:lnSpc>
              <a:spcBef>
                <a:spcPts val="0"/>
              </a:spcBef>
              <a:spcAft>
                <a:spcPts val="1200"/>
              </a:spcAft>
              <a:buNone/>
            </a:pPr>
            <a:r>
              <a:rPr lang="en-US" dirty="0"/>
              <a:t>PL opportunities provided by the grantee must align with the QPLS and support educators to do all of the following: </a:t>
            </a:r>
          </a:p>
          <a:p>
            <a:pPr marL="577850" indent="-349250">
              <a:lnSpc>
                <a:spcPct val="100000"/>
              </a:lnSpc>
              <a:spcBef>
                <a:spcPts val="0"/>
              </a:spcBef>
              <a:spcAft>
                <a:spcPts val="1200"/>
              </a:spcAft>
            </a:pPr>
            <a:r>
              <a:rPr lang="en-US" dirty="0"/>
              <a:t>Develop and implement school literacy programs, including school literacy plans with metrics to measure progress toward goals and actions.</a:t>
            </a:r>
          </a:p>
          <a:p>
            <a:pPr marL="577850" indent="-349250">
              <a:lnSpc>
                <a:spcPct val="100000"/>
              </a:lnSpc>
              <a:spcBef>
                <a:spcPts val="0"/>
              </a:spcBef>
              <a:spcAft>
                <a:spcPts val="1200"/>
              </a:spcAft>
            </a:pPr>
            <a:r>
              <a:rPr lang="en-US" dirty="0"/>
              <a:t>Develop the knowledge and skills necessary, including literacy knowledge and leadership skills, to become literacy coaches. </a:t>
            </a:r>
          </a:p>
          <a:p>
            <a:endParaRPr lang="en-US" dirty="0"/>
          </a:p>
        </p:txBody>
      </p:sp>
      <p:sp>
        <p:nvSpPr>
          <p:cNvPr id="4" name="Slide Number Placeholder 3">
            <a:extLst>
              <a:ext uri="{FF2B5EF4-FFF2-40B4-BE49-F238E27FC236}">
                <a16:creationId xmlns:a16="http://schemas.microsoft.com/office/drawing/2014/main" id="{8895F109-6197-9229-F7DD-B645FCD748E5}"/>
              </a:ext>
            </a:extLst>
          </p:cNvPr>
          <p:cNvSpPr>
            <a:spLocks noGrp="1"/>
          </p:cNvSpPr>
          <p:nvPr>
            <p:ph type="sldNum" sz="quarter" idx="12"/>
          </p:nvPr>
        </p:nvSpPr>
        <p:spPr>
          <a:xfrm>
            <a:off x="8594558" y="6216400"/>
            <a:ext cx="2743200" cy="365125"/>
          </a:xfrm>
        </p:spPr>
        <p:txBody>
          <a:bodyPr/>
          <a:lstStyle/>
          <a:p>
            <a:fld id="{469BC29B-CD14-4172-9B93-F334EF7BA94E}" type="slidenum">
              <a:rPr lang="en-US" smtClean="0"/>
              <a:t>51</a:t>
            </a:fld>
            <a:endParaRPr lang="en-US" dirty="0"/>
          </a:p>
        </p:txBody>
      </p:sp>
    </p:spTree>
    <p:extLst>
      <p:ext uri="{BB962C8B-B14F-4D97-AF65-F5344CB8AC3E}">
        <p14:creationId xmlns:p14="http://schemas.microsoft.com/office/powerpoint/2010/main" val="7815154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7FB94-81D8-09F3-E870-7791D3564A6E}"/>
              </a:ext>
            </a:extLst>
          </p:cNvPr>
          <p:cNvSpPr>
            <a:spLocks noGrp="1"/>
          </p:cNvSpPr>
          <p:nvPr>
            <p:ph type="title"/>
          </p:nvPr>
        </p:nvSpPr>
        <p:spPr>
          <a:xfrm>
            <a:off x="1354239" y="365126"/>
            <a:ext cx="9479666" cy="1062622"/>
          </a:xfrm>
        </p:spPr>
        <p:txBody>
          <a:bodyPr/>
          <a:lstStyle/>
          <a:p>
            <a:r>
              <a:rPr lang="en-US" dirty="0"/>
              <a:t>Goals (3)</a:t>
            </a:r>
          </a:p>
        </p:txBody>
      </p:sp>
      <p:sp>
        <p:nvSpPr>
          <p:cNvPr id="3" name="Content Placeholder 2">
            <a:extLst>
              <a:ext uri="{FF2B5EF4-FFF2-40B4-BE49-F238E27FC236}">
                <a16:creationId xmlns:a16="http://schemas.microsoft.com/office/drawing/2014/main" id="{13667080-C891-E542-AEEB-58BB1F3B8DDA}"/>
              </a:ext>
            </a:extLst>
          </p:cNvPr>
          <p:cNvSpPr>
            <a:spLocks noGrp="1"/>
          </p:cNvSpPr>
          <p:nvPr>
            <p:ph idx="1"/>
          </p:nvPr>
        </p:nvSpPr>
        <p:spPr>
          <a:xfrm>
            <a:off x="1354238" y="1427748"/>
            <a:ext cx="9999561" cy="5065126"/>
          </a:xfrm>
        </p:spPr>
        <p:txBody>
          <a:bodyPr/>
          <a:lstStyle/>
          <a:p>
            <a:pPr marL="336550" indent="-336550">
              <a:lnSpc>
                <a:spcPct val="100000"/>
              </a:lnSpc>
              <a:spcBef>
                <a:spcPts val="0"/>
              </a:spcBef>
              <a:spcAft>
                <a:spcPts val="1200"/>
              </a:spcAft>
            </a:pPr>
            <a:r>
              <a:rPr lang="en-US" dirty="0"/>
              <a:t>Attain required specialist credential and/or added authorization to become a reading specialist; attain, if qualified, their bilingual authorization; and participate in PL aligned to the Commission’s literacy standards and TPEs.</a:t>
            </a:r>
          </a:p>
          <a:p>
            <a:pPr marL="336550" indent="-336550">
              <a:lnSpc>
                <a:spcPct val="100000"/>
              </a:lnSpc>
              <a:spcBef>
                <a:spcPts val="0"/>
              </a:spcBef>
              <a:spcAft>
                <a:spcPts val="1200"/>
              </a:spcAft>
            </a:pPr>
            <a:r>
              <a:rPr lang="en-US" dirty="0"/>
              <a:t>Develop knowledge and skills in literacy instruction, including implementation of the </a:t>
            </a:r>
            <a:r>
              <a:rPr lang="en-US" i="1" dirty="0"/>
              <a:t>ELA/ELD Framework</a:t>
            </a:r>
            <a:r>
              <a:rPr lang="en-US" dirty="0"/>
              <a:t>, the development and implementation of culturally sustaining curriculum and instruction, and the use of assessment data to identify and support effective instruction and struggling students and diverse learners, including early learners, EL students, pupils with disabilities, and pupils with dyslexia. </a:t>
            </a:r>
          </a:p>
          <a:p>
            <a:endParaRPr lang="en-US" dirty="0"/>
          </a:p>
        </p:txBody>
      </p:sp>
      <p:sp>
        <p:nvSpPr>
          <p:cNvPr id="4" name="Slide Number Placeholder 3">
            <a:extLst>
              <a:ext uri="{FF2B5EF4-FFF2-40B4-BE49-F238E27FC236}">
                <a16:creationId xmlns:a16="http://schemas.microsoft.com/office/drawing/2014/main" id="{8895F109-6197-9229-F7DD-B645FCD748E5}"/>
              </a:ext>
            </a:extLst>
          </p:cNvPr>
          <p:cNvSpPr>
            <a:spLocks noGrp="1"/>
          </p:cNvSpPr>
          <p:nvPr>
            <p:ph type="sldNum" sz="quarter" idx="12"/>
          </p:nvPr>
        </p:nvSpPr>
        <p:spPr>
          <a:xfrm>
            <a:off x="8610599" y="6127749"/>
            <a:ext cx="2743200" cy="365125"/>
          </a:xfrm>
        </p:spPr>
        <p:txBody>
          <a:bodyPr/>
          <a:lstStyle/>
          <a:p>
            <a:fld id="{469BC29B-CD14-4172-9B93-F334EF7BA94E}" type="slidenum">
              <a:rPr lang="en-US" smtClean="0"/>
              <a:t>52</a:t>
            </a:fld>
            <a:endParaRPr lang="en-US" dirty="0"/>
          </a:p>
        </p:txBody>
      </p:sp>
    </p:spTree>
    <p:extLst>
      <p:ext uri="{BB962C8B-B14F-4D97-AF65-F5344CB8AC3E}">
        <p14:creationId xmlns:p14="http://schemas.microsoft.com/office/powerpoint/2010/main" val="194053640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7FB94-81D8-09F3-E870-7791D3564A6E}"/>
              </a:ext>
            </a:extLst>
          </p:cNvPr>
          <p:cNvSpPr>
            <a:spLocks noGrp="1"/>
          </p:cNvSpPr>
          <p:nvPr>
            <p:ph type="title"/>
          </p:nvPr>
        </p:nvSpPr>
        <p:spPr>
          <a:xfrm>
            <a:off x="1354239" y="365125"/>
            <a:ext cx="9479666" cy="755299"/>
          </a:xfrm>
        </p:spPr>
        <p:txBody>
          <a:bodyPr/>
          <a:lstStyle/>
          <a:p>
            <a:r>
              <a:rPr lang="en-US" dirty="0"/>
              <a:t>Goals (4)</a:t>
            </a:r>
          </a:p>
        </p:txBody>
      </p:sp>
      <p:sp>
        <p:nvSpPr>
          <p:cNvPr id="3" name="Content Placeholder 2">
            <a:extLst>
              <a:ext uri="{FF2B5EF4-FFF2-40B4-BE49-F238E27FC236}">
                <a16:creationId xmlns:a16="http://schemas.microsoft.com/office/drawing/2014/main" id="{13667080-C891-E542-AEEB-58BB1F3B8DDA}"/>
              </a:ext>
            </a:extLst>
          </p:cNvPr>
          <p:cNvSpPr>
            <a:spLocks noGrp="1"/>
          </p:cNvSpPr>
          <p:nvPr>
            <p:ph idx="1"/>
          </p:nvPr>
        </p:nvSpPr>
        <p:spPr>
          <a:xfrm>
            <a:off x="1070221" y="1166461"/>
            <a:ext cx="10283579" cy="5372451"/>
          </a:xfrm>
        </p:spPr>
        <p:txBody>
          <a:bodyPr/>
          <a:lstStyle/>
          <a:p>
            <a:pPr marL="336550" lvl="0" indent="-336550">
              <a:lnSpc>
                <a:spcPct val="100000"/>
              </a:lnSpc>
              <a:spcBef>
                <a:spcPts val="0"/>
              </a:spcBef>
              <a:spcAft>
                <a:spcPts val="1200"/>
              </a:spcAft>
            </a:pPr>
            <a:r>
              <a:rPr lang="en-US" sz="2600" dirty="0"/>
              <a:t>Develop knowledge and skills for appropriate identification and use of screening instruments, assessment strategies, and evidence-based literacy instruction, including biliteracy instruction, for diverse learners. </a:t>
            </a:r>
          </a:p>
          <a:p>
            <a:pPr marL="336550" indent="-336550">
              <a:lnSpc>
                <a:spcPct val="100000"/>
              </a:lnSpc>
              <a:spcBef>
                <a:spcPts val="0"/>
              </a:spcBef>
              <a:spcAft>
                <a:spcPts val="1200"/>
              </a:spcAft>
            </a:pPr>
            <a:r>
              <a:rPr lang="en-US" sz="2600" dirty="0"/>
              <a:t>Implement intensive intervention strategies for pupils struggling with literacy, including tutoring and small group strategies, and strategies for target pupil groups based on data.</a:t>
            </a:r>
          </a:p>
          <a:p>
            <a:pPr marL="336550" indent="-336550">
              <a:lnSpc>
                <a:spcPct val="100000"/>
              </a:lnSpc>
              <a:spcBef>
                <a:spcPts val="0"/>
              </a:spcBef>
              <a:spcAft>
                <a:spcPts val="1200"/>
              </a:spcAft>
            </a:pPr>
            <a:r>
              <a:rPr lang="en-US" sz="2600" dirty="0"/>
              <a:t>Develop and implement family literacy plans that identify literacy and biliteracy goals, benchmarks, activities, and roles for all family members, as well as promote the availability of the State Seal of Biliteracy.</a:t>
            </a:r>
          </a:p>
        </p:txBody>
      </p:sp>
      <p:sp>
        <p:nvSpPr>
          <p:cNvPr id="4" name="Slide Number Placeholder 3">
            <a:extLst>
              <a:ext uri="{FF2B5EF4-FFF2-40B4-BE49-F238E27FC236}">
                <a16:creationId xmlns:a16="http://schemas.microsoft.com/office/drawing/2014/main" id="{8895F109-6197-9229-F7DD-B645FCD748E5}"/>
              </a:ext>
            </a:extLst>
          </p:cNvPr>
          <p:cNvSpPr>
            <a:spLocks noGrp="1"/>
          </p:cNvSpPr>
          <p:nvPr>
            <p:ph type="sldNum" sz="quarter" idx="12"/>
          </p:nvPr>
        </p:nvSpPr>
        <p:spPr>
          <a:xfrm>
            <a:off x="8610600" y="6219824"/>
            <a:ext cx="2743200" cy="365125"/>
          </a:xfrm>
        </p:spPr>
        <p:txBody>
          <a:bodyPr/>
          <a:lstStyle/>
          <a:p>
            <a:fld id="{469BC29B-CD14-4172-9B93-F334EF7BA94E}" type="slidenum">
              <a:rPr lang="en-US" smtClean="0"/>
              <a:t>53</a:t>
            </a:fld>
            <a:endParaRPr lang="en-US" dirty="0"/>
          </a:p>
        </p:txBody>
      </p:sp>
    </p:spTree>
    <p:extLst>
      <p:ext uri="{BB962C8B-B14F-4D97-AF65-F5344CB8AC3E}">
        <p14:creationId xmlns:p14="http://schemas.microsoft.com/office/powerpoint/2010/main" val="122796940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4239" y="365125"/>
            <a:ext cx="9479666" cy="1301540"/>
          </a:xfrm>
        </p:spPr>
        <p:txBody>
          <a:bodyPr>
            <a:normAutofit/>
          </a:bodyPr>
          <a:lstStyle/>
          <a:p>
            <a:r>
              <a:rPr lang="en-US" dirty="0"/>
              <a:t>Responsibilities of Grantees (1)</a:t>
            </a:r>
          </a:p>
        </p:txBody>
      </p:sp>
      <p:sp>
        <p:nvSpPr>
          <p:cNvPr id="3" name="Content Placeholder 2"/>
          <p:cNvSpPr>
            <a:spLocks noGrp="1"/>
          </p:cNvSpPr>
          <p:nvPr>
            <p:ph idx="1"/>
          </p:nvPr>
        </p:nvSpPr>
        <p:spPr>
          <a:xfrm>
            <a:off x="1354239" y="1579207"/>
            <a:ext cx="9618561" cy="4673625"/>
          </a:xfrm>
        </p:spPr>
        <p:txBody>
          <a:bodyPr vert="horz" lIns="91440" tIns="45720" rIns="91440" bIns="45720" rtlCol="0" anchor="t">
            <a:noAutofit/>
          </a:bodyPr>
          <a:lstStyle/>
          <a:p>
            <a:pPr marL="0" indent="0">
              <a:lnSpc>
                <a:spcPct val="100000"/>
              </a:lnSpc>
              <a:spcBef>
                <a:spcPts val="0"/>
              </a:spcBef>
              <a:spcAft>
                <a:spcPts val="1200"/>
              </a:spcAft>
              <a:buNone/>
            </a:pPr>
            <a:r>
              <a:rPr lang="en-US" dirty="0"/>
              <a:t>The grantee shall be responsible for:</a:t>
            </a:r>
          </a:p>
          <a:p>
            <a:pPr marL="577850" lvl="1" indent="-288925" fontAlgn="base">
              <a:lnSpc>
                <a:spcPct val="100000"/>
              </a:lnSpc>
              <a:spcBef>
                <a:spcPts val="0"/>
              </a:spcBef>
              <a:spcAft>
                <a:spcPts val="1200"/>
              </a:spcAft>
              <a:buFont typeface="Arial" panose="020B0604020202020204" pitchFamily="34" charset="0"/>
              <a:buChar char="•"/>
            </a:pPr>
            <a:r>
              <a:rPr lang="en-US" sz="2800" dirty="0"/>
              <a:t>Working with the CDE as part of the advisory committee in all aspects of this grant.</a:t>
            </a:r>
          </a:p>
          <a:p>
            <a:pPr marL="577850" lvl="1" indent="-288925" fontAlgn="base">
              <a:lnSpc>
                <a:spcPct val="100000"/>
              </a:lnSpc>
              <a:spcBef>
                <a:spcPts val="0"/>
              </a:spcBef>
              <a:spcAft>
                <a:spcPts val="1200"/>
              </a:spcAft>
              <a:buFont typeface="Arial" panose="020B0604020202020204" pitchFamily="34" charset="0"/>
              <a:buChar char="•"/>
            </a:pPr>
            <a:r>
              <a:rPr lang="en-US" sz="2800" dirty="0"/>
              <a:t>Incentivizing LEAs receiving LCRS funds to participate in PL opportunities and use grant-developed resources to build their capacity.</a:t>
            </a:r>
          </a:p>
          <a:p>
            <a:pPr marL="577850" lvl="1" indent="-288925" fontAlgn="base">
              <a:lnSpc>
                <a:spcPct val="100000"/>
              </a:lnSpc>
              <a:spcBef>
                <a:spcPts val="0"/>
              </a:spcBef>
              <a:spcAft>
                <a:spcPts val="1200"/>
              </a:spcAft>
              <a:buFont typeface="Arial" panose="020B0604020202020204" pitchFamily="34" charset="0"/>
              <a:buChar char="•"/>
            </a:pPr>
            <a:r>
              <a:rPr lang="en-US" sz="2800" dirty="0"/>
              <a:t>Informing literacy coach PL by gathering literacy coaches to develop resources and materials.</a:t>
            </a:r>
          </a:p>
        </p:txBody>
      </p:sp>
      <p:sp>
        <p:nvSpPr>
          <p:cNvPr id="5" name="Slide Number Placeholder 4"/>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54</a:t>
            </a:fld>
            <a:endParaRPr lang="en-US" dirty="0">
              <a:solidFill>
                <a:schemeClr val="tx1"/>
              </a:solidFill>
            </a:endParaRPr>
          </a:p>
        </p:txBody>
      </p:sp>
    </p:spTree>
    <p:extLst>
      <p:ext uri="{BB962C8B-B14F-4D97-AF65-F5344CB8AC3E}">
        <p14:creationId xmlns:p14="http://schemas.microsoft.com/office/powerpoint/2010/main" val="21852793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4239" y="434137"/>
            <a:ext cx="9479666" cy="736937"/>
          </a:xfrm>
        </p:spPr>
        <p:txBody>
          <a:bodyPr>
            <a:normAutofit/>
          </a:bodyPr>
          <a:lstStyle/>
          <a:p>
            <a:r>
              <a:rPr lang="en-US" dirty="0"/>
              <a:t>Responsibilities of Grantees (2)</a:t>
            </a:r>
          </a:p>
        </p:txBody>
      </p:sp>
      <p:sp>
        <p:nvSpPr>
          <p:cNvPr id="3" name="Content Placeholder 2"/>
          <p:cNvSpPr>
            <a:spLocks noGrp="1"/>
          </p:cNvSpPr>
          <p:nvPr>
            <p:ph idx="1"/>
          </p:nvPr>
        </p:nvSpPr>
        <p:spPr>
          <a:xfrm>
            <a:off x="1042737" y="1304293"/>
            <a:ext cx="10503396" cy="4016537"/>
          </a:xfrm>
        </p:spPr>
        <p:txBody>
          <a:bodyPr vert="horz" lIns="91440" tIns="45720" rIns="91440" bIns="45720" rtlCol="0" anchor="t">
            <a:noAutofit/>
          </a:bodyPr>
          <a:lstStyle/>
          <a:p>
            <a:pPr marL="336550" lvl="1" indent="-336550">
              <a:lnSpc>
                <a:spcPct val="100000"/>
              </a:lnSpc>
              <a:spcBef>
                <a:spcPts val="0"/>
              </a:spcBef>
              <a:spcAft>
                <a:spcPts val="1200"/>
              </a:spcAft>
              <a:buFont typeface="Arial" panose="020B0604020202020204" pitchFamily="34" charset="0"/>
              <a:buChar char="•"/>
            </a:pPr>
            <a:r>
              <a:rPr lang="en-US" sz="2800" dirty="0"/>
              <a:t>Providing opportunities for interested educators to obtain the required added authorization or specialist credential to become reading specialists and encourage those that qualify to attain their bilingual authorization. </a:t>
            </a:r>
          </a:p>
          <a:p>
            <a:pPr marL="336550" lvl="1" indent="-336550">
              <a:lnSpc>
                <a:spcPct val="100000"/>
              </a:lnSpc>
              <a:spcBef>
                <a:spcPts val="0"/>
              </a:spcBef>
              <a:spcAft>
                <a:spcPts val="1200"/>
              </a:spcAft>
              <a:buFont typeface="Arial" panose="020B0604020202020204" pitchFamily="34" charset="0"/>
              <a:buChar char="•"/>
            </a:pPr>
            <a:r>
              <a:rPr lang="en-US" sz="2800" dirty="0"/>
              <a:t>Creating and facilitating communities of practice on a quarterly basis and in response to LEA needs, such as communities of practice focusing on the needs of rural LEAs as well as local PL events in the northern, central, and southern regions of California to support LEAs across the state and provide opportunities for LEAs to collaborate and share with each other on topics related to the LCRSET.</a:t>
            </a:r>
          </a:p>
        </p:txBody>
      </p:sp>
      <p:sp>
        <p:nvSpPr>
          <p:cNvPr id="5" name="Slide Number Placeholder 4"/>
          <p:cNvSpPr>
            <a:spLocks noGrp="1"/>
          </p:cNvSpPr>
          <p:nvPr>
            <p:ph type="sldNum" sz="quarter" idx="12"/>
          </p:nvPr>
        </p:nvSpPr>
        <p:spPr>
          <a:xfrm>
            <a:off x="8651544" y="6241300"/>
            <a:ext cx="2743200" cy="365125"/>
          </a:xfrm>
        </p:spPr>
        <p:txBody>
          <a:bodyPr/>
          <a:lstStyle/>
          <a:p>
            <a:fld id="{469BC29B-CD14-4172-9B93-F334EF7BA94E}" type="slidenum">
              <a:rPr lang="en-US" smtClean="0">
                <a:solidFill>
                  <a:schemeClr val="tx1"/>
                </a:solidFill>
              </a:rPr>
              <a:t>55</a:t>
            </a:fld>
            <a:endParaRPr lang="en-US" dirty="0">
              <a:solidFill>
                <a:schemeClr val="tx1"/>
              </a:solidFill>
            </a:endParaRPr>
          </a:p>
        </p:txBody>
      </p:sp>
    </p:spTree>
    <p:extLst>
      <p:ext uri="{BB962C8B-B14F-4D97-AF65-F5344CB8AC3E}">
        <p14:creationId xmlns:p14="http://schemas.microsoft.com/office/powerpoint/2010/main" val="36726836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4239" y="554909"/>
            <a:ext cx="9479666" cy="782970"/>
          </a:xfrm>
        </p:spPr>
        <p:txBody>
          <a:bodyPr>
            <a:normAutofit/>
          </a:bodyPr>
          <a:lstStyle/>
          <a:p>
            <a:r>
              <a:rPr lang="en-US" dirty="0"/>
              <a:t>Responsibilities of Grantees (3)</a:t>
            </a:r>
          </a:p>
        </p:txBody>
      </p:sp>
      <p:sp>
        <p:nvSpPr>
          <p:cNvPr id="3" name="Content Placeholder 2"/>
          <p:cNvSpPr>
            <a:spLocks noGrp="1"/>
          </p:cNvSpPr>
          <p:nvPr>
            <p:ph idx="1"/>
          </p:nvPr>
        </p:nvSpPr>
        <p:spPr>
          <a:xfrm>
            <a:off x="864973" y="1462569"/>
            <a:ext cx="10653259" cy="4665573"/>
          </a:xfrm>
        </p:spPr>
        <p:txBody>
          <a:bodyPr vert="horz" lIns="91440" tIns="45720" rIns="91440" bIns="45720" rtlCol="0" anchor="t">
            <a:noAutofit/>
          </a:bodyPr>
          <a:lstStyle/>
          <a:p>
            <a:pPr>
              <a:lnSpc>
                <a:spcPct val="100000"/>
              </a:lnSpc>
              <a:spcBef>
                <a:spcPts val="0"/>
              </a:spcBef>
              <a:spcAft>
                <a:spcPts val="1200"/>
              </a:spcAft>
            </a:pPr>
            <a:r>
              <a:rPr lang="en-US" dirty="0"/>
              <a:t>Generating and disseminating PL opportunities for educators across the state, including webinars, resources, and statewide literacy conferences, in the areas of:</a:t>
            </a:r>
          </a:p>
          <a:p>
            <a:pPr marL="801688" lvl="1" indent="-344488">
              <a:lnSpc>
                <a:spcPct val="100000"/>
              </a:lnSpc>
              <a:spcBef>
                <a:spcPts val="0"/>
              </a:spcBef>
              <a:spcAft>
                <a:spcPts val="1200"/>
              </a:spcAft>
            </a:pPr>
            <a:r>
              <a:rPr lang="en-US" sz="2800" dirty="0"/>
              <a:t>Evidence-based literacy instruction</a:t>
            </a:r>
          </a:p>
          <a:p>
            <a:pPr marL="801688" lvl="1" indent="-344488">
              <a:lnSpc>
                <a:spcPct val="100000"/>
              </a:lnSpc>
              <a:spcBef>
                <a:spcPts val="0"/>
              </a:spcBef>
              <a:spcAft>
                <a:spcPts val="1200"/>
              </a:spcAft>
            </a:pPr>
            <a:r>
              <a:rPr lang="en-US" sz="2800" dirty="0"/>
              <a:t>Culturally sustaining curriculum and instruction</a:t>
            </a:r>
          </a:p>
          <a:p>
            <a:pPr marL="801688" lvl="1" indent="-344488">
              <a:lnSpc>
                <a:spcPct val="100000"/>
              </a:lnSpc>
              <a:spcBef>
                <a:spcPts val="0"/>
              </a:spcBef>
              <a:spcAft>
                <a:spcPts val="1200"/>
              </a:spcAft>
            </a:pPr>
            <a:r>
              <a:rPr lang="en-US" sz="2800" dirty="0"/>
              <a:t>Identifying and using assessment approaches and instruments and analyzing resulting data to support effective instruction and identify and support struggling students</a:t>
            </a:r>
          </a:p>
          <a:p>
            <a:pPr marL="801688" lvl="1" indent="-344488">
              <a:lnSpc>
                <a:spcPct val="100000"/>
              </a:lnSpc>
              <a:spcBef>
                <a:spcPts val="0"/>
              </a:spcBef>
              <a:spcAft>
                <a:spcPts val="1200"/>
              </a:spcAft>
            </a:pPr>
            <a:r>
              <a:rPr lang="en-US" sz="2800" dirty="0"/>
              <a:t>The implementation of the </a:t>
            </a:r>
            <a:r>
              <a:rPr lang="en-US" sz="2800" i="1" dirty="0"/>
              <a:t>ELA/ELD Framework</a:t>
            </a:r>
          </a:p>
        </p:txBody>
      </p:sp>
      <p:sp>
        <p:nvSpPr>
          <p:cNvPr id="5" name="Slide Number Placeholder 4"/>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56</a:t>
            </a:fld>
            <a:endParaRPr lang="en-US" dirty="0">
              <a:solidFill>
                <a:schemeClr val="tx1"/>
              </a:solidFill>
            </a:endParaRPr>
          </a:p>
        </p:txBody>
      </p:sp>
    </p:spTree>
    <p:extLst>
      <p:ext uri="{BB962C8B-B14F-4D97-AF65-F5344CB8AC3E}">
        <p14:creationId xmlns:p14="http://schemas.microsoft.com/office/powerpoint/2010/main" val="3632188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4239" y="554909"/>
            <a:ext cx="9479666" cy="782970"/>
          </a:xfrm>
        </p:spPr>
        <p:txBody>
          <a:bodyPr>
            <a:normAutofit/>
          </a:bodyPr>
          <a:lstStyle/>
          <a:p>
            <a:r>
              <a:rPr lang="en-US" dirty="0"/>
              <a:t>Responsibilities of Grantees (4)</a:t>
            </a:r>
          </a:p>
        </p:txBody>
      </p:sp>
      <p:sp>
        <p:nvSpPr>
          <p:cNvPr id="3" name="Content Placeholder 2"/>
          <p:cNvSpPr>
            <a:spLocks noGrp="1"/>
          </p:cNvSpPr>
          <p:nvPr>
            <p:ph idx="1"/>
          </p:nvPr>
        </p:nvSpPr>
        <p:spPr>
          <a:xfrm>
            <a:off x="1106905" y="1462569"/>
            <a:ext cx="10246895" cy="4665573"/>
          </a:xfrm>
        </p:spPr>
        <p:txBody>
          <a:bodyPr vert="horz" lIns="91440" tIns="45720" rIns="91440" bIns="45720" rtlCol="0" anchor="t">
            <a:noAutofit/>
          </a:bodyPr>
          <a:lstStyle/>
          <a:p>
            <a:pPr marL="336550" indent="-336550">
              <a:lnSpc>
                <a:spcPct val="100000"/>
              </a:lnSpc>
              <a:spcBef>
                <a:spcPts val="0"/>
              </a:spcBef>
              <a:spcAft>
                <a:spcPts val="1200"/>
              </a:spcAft>
            </a:pPr>
            <a:r>
              <a:rPr lang="en-US" dirty="0"/>
              <a:t>Developing and implementing school literacy plans</a:t>
            </a:r>
          </a:p>
          <a:p>
            <a:pPr marL="336550" indent="-336550">
              <a:lnSpc>
                <a:spcPct val="100000"/>
              </a:lnSpc>
              <a:spcBef>
                <a:spcPts val="0"/>
              </a:spcBef>
              <a:spcAft>
                <a:spcPts val="1200"/>
              </a:spcAft>
            </a:pPr>
            <a:r>
              <a:rPr lang="en-US" dirty="0"/>
              <a:t>Becoming literacy coaches</a:t>
            </a:r>
          </a:p>
          <a:p>
            <a:pPr marL="336550" indent="-336550">
              <a:lnSpc>
                <a:spcPct val="100000"/>
              </a:lnSpc>
              <a:spcBef>
                <a:spcPts val="0"/>
              </a:spcBef>
              <a:spcAft>
                <a:spcPts val="1200"/>
              </a:spcAft>
            </a:pPr>
            <a:r>
              <a:rPr lang="en-US" dirty="0"/>
              <a:t>Establishing an evidence-based family literacy initiative</a:t>
            </a:r>
          </a:p>
          <a:p>
            <a:pPr marL="336550" indent="-336550">
              <a:lnSpc>
                <a:spcPct val="100000"/>
              </a:lnSpc>
              <a:spcBef>
                <a:spcPts val="0"/>
              </a:spcBef>
              <a:spcAft>
                <a:spcPts val="1200"/>
              </a:spcAft>
            </a:pPr>
            <a:r>
              <a:rPr lang="en-US" dirty="0"/>
              <a:t>Any other topic identified as necessary by the LEAs, all of which will support diverse learners, including early learners, EL students, pupils with disabilities, and pupils with dyslexia</a:t>
            </a:r>
          </a:p>
        </p:txBody>
      </p:sp>
      <p:sp>
        <p:nvSpPr>
          <p:cNvPr id="5" name="Slide Number Placeholder 4"/>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57</a:t>
            </a:fld>
            <a:endParaRPr lang="en-US" dirty="0">
              <a:solidFill>
                <a:schemeClr val="tx1"/>
              </a:solidFill>
            </a:endParaRPr>
          </a:p>
        </p:txBody>
      </p:sp>
    </p:spTree>
    <p:extLst>
      <p:ext uri="{BB962C8B-B14F-4D97-AF65-F5344CB8AC3E}">
        <p14:creationId xmlns:p14="http://schemas.microsoft.com/office/powerpoint/2010/main" val="281675746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4239" y="554909"/>
            <a:ext cx="9479666" cy="782970"/>
          </a:xfrm>
        </p:spPr>
        <p:txBody>
          <a:bodyPr>
            <a:normAutofit/>
          </a:bodyPr>
          <a:lstStyle/>
          <a:p>
            <a:r>
              <a:rPr lang="en-US" dirty="0"/>
              <a:t>Responsibilities of Grantees (5)</a:t>
            </a:r>
          </a:p>
        </p:txBody>
      </p:sp>
      <p:sp>
        <p:nvSpPr>
          <p:cNvPr id="3" name="Content Placeholder 2"/>
          <p:cNvSpPr>
            <a:spLocks noGrp="1"/>
          </p:cNvSpPr>
          <p:nvPr>
            <p:ph idx="1"/>
          </p:nvPr>
        </p:nvSpPr>
        <p:spPr>
          <a:xfrm>
            <a:off x="1354239" y="1462569"/>
            <a:ext cx="9479666" cy="4665573"/>
          </a:xfrm>
        </p:spPr>
        <p:txBody>
          <a:bodyPr vert="horz" lIns="91440" tIns="45720" rIns="91440" bIns="45720" rtlCol="0" anchor="t">
            <a:noAutofit/>
          </a:bodyPr>
          <a:lstStyle/>
          <a:p>
            <a:pPr marL="336550" indent="-336550">
              <a:lnSpc>
                <a:spcPct val="100000"/>
              </a:lnSpc>
              <a:spcBef>
                <a:spcPts val="0"/>
              </a:spcBef>
              <a:spcAft>
                <a:spcPts val="1200"/>
              </a:spcAft>
            </a:pPr>
            <a:r>
              <a:rPr lang="en-US" dirty="0"/>
              <a:t>Ensuring all PL opportunities are aligned with the literacy initiatives that are outlined in Section 1.C. and the Commission’s Literacy Standards and TPEs.</a:t>
            </a:r>
          </a:p>
          <a:p>
            <a:pPr marL="336550" indent="-336550">
              <a:lnSpc>
                <a:spcPct val="100000"/>
              </a:lnSpc>
              <a:spcBef>
                <a:spcPts val="0"/>
              </a:spcBef>
              <a:spcAft>
                <a:spcPts val="1200"/>
              </a:spcAft>
            </a:pPr>
            <a:r>
              <a:rPr lang="en-US" dirty="0"/>
              <a:t>Following a communication plan set by the CDE, including monthly meetings, communications, and conference presentations as needed.</a:t>
            </a:r>
          </a:p>
          <a:p>
            <a:pPr marL="336550" indent="-336550">
              <a:lnSpc>
                <a:spcPct val="100000"/>
              </a:lnSpc>
              <a:spcBef>
                <a:spcPts val="0"/>
              </a:spcBef>
              <a:spcAft>
                <a:spcPts val="1200"/>
              </a:spcAft>
            </a:pPr>
            <a:r>
              <a:rPr lang="en-US" dirty="0"/>
              <a:t>Ensuring that any new instructional and PL materials developed as a result of this grant are available as open educational resources during and beyond the life of the grant.</a:t>
            </a:r>
          </a:p>
          <a:p>
            <a:pPr>
              <a:lnSpc>
                <a:spcPct val="100000"/>
              </a:lnSpc>
              <a:spcBef>
                <a:spcPts val="0"/>
              </a:spcBef>
              <a:spcAft>
                <a:spcPts val="1200"/>
              </a:spcAft>
            </a:pPr>
            <a:endParaRPr lang="en-US" sz="2400" dirty="0"/>
          </a:p>
        </p:txBody>
      </p:sp>
      <p:sp>
        <p:nvSpPr>
          <p:cNvPr id="5" name="Slide Number Placeholder 4"/>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58</a:t>
            </a:fld>
            <a:endParaRPr lang="en-US" dirty="0">
              <a:solidFill>
                <a:schemeClr val="tx1"/>
              </a:solidFill>
            </a:endParaRPr>
          </a:p>
        </p:txBody>
      </p:sp>
    </p:spTree>
    <p:extLst>
      <p:ext uri="{BB962C8B-B14F-4D97-AF65-F5344CB8AC3E}">
        <p14:creationId xmlns:p14="http://schemas.microsoft.com/office/powerpoint/2010/main" val="150203779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3C491-38DA-CF98-2CC7-ABC3B91DF44F}"/>
              </a:ext>
            </a:extLst>
          </p:cNvPr>
          <p:cNvSpPr>
            <a:spLocks noGrp="1"/>
          </p:cNvSpPr>
          <p:nvPr>
            <p:ph type="title"/>
          </p:nvPr>
        </p:nvSpPr>
        <p:spPr>
          <a:xfrm>
            <a:off x="1354239" y="365125"/>
            <a:ext cx="9479666" cy="975995"/>
          </a:xfrm>
        </p:spPr>
        <p:txBody>
          <a:bodyPr/>
          <a:lstStyle/>
          <a:p>
            <a:r>
              <a:rPr lang="en-US" dirty="0"/>
              <a:t>Responsibilities of Grantees (6)</a:t>
            </a:r>
          </a:p>
        </p:txBody>
      </p:sp>
      <p:sp>
        <p:nvSpPr>
          <p:cNvPr id="3" name="Content Placeholder 2">
            <a:extLst>
              <a:ext uri="{FF2B5EF4-FFF2-40B4-BE49-F238E27FC236}">
                <a16:creationId xmlns:a16="http://schemas.microsoft.com/office/drawing/2014/main" id="{5FB4A6F6-F24F-E521-8FC9-AC705DC8FC0C}"/>
              </a:ext>
            </a:extLst>
          </p:cNvPr>
          <p:cNvSpPr>
            <a:spLocks noGrp="1"/>
          </p:cNvSpPr>
          <p:nvPr>
            <p:ph idx="1"/>
          </p:nvPr>
        </p:nvSpPr>
        <p:spPr>
          <a:xfrm>
            <a:off x="1241943" y="1214220"/>
            <a:ext cx="10324415" cy="5151755"/>
          </a:xfrm>
        </p:spPr>
        <p:txBody>
          <a:bodyPr/>
          <a:lstStyle/>
          <a:p>
            <a:pPr marL="465138" indent="-342900">
              <a:lnSpc>
                <a:spcPct val="100000"/>
              </a:lnSpc>
              <a:spcBef>
                <a:spcPts val="0"/>
              </a:spcBef>
              <a:spcAft>
                <a:spcPts val="1200"/>
              </a:spcAft>
            </a:pPr>
            <a:r>
              <a:rPr lang="en-US" sz="2600" dirty="0"/>
              <a:t>Working with the selected evaluator to collect data, analyze it annually, and adjust course as necessary, ensuring that the data collected is disaggregated by student subgroup and reflects progress toward the goals of the project and of students reading by third grade. Other data will include metrics measuring the outcomes of PL opportunities, including quantitative and qualitative measures.</a:t>
            </a:r>
          </a:p>
          <a:p>
            <a:pPr marL="465138" indent="-342900">
              <a:lnSpc>
                <a:spcPct val="100000"/>
              </a:lnSpc>
              <a:spcBef>
                <a:spcPts val="0"/>
              </a:spcBef>
              <a:spcAft>
                <a:spcPts val="1200"/>
              </a:spcAft>
            </a:pPr>
            <a:r>
              <a:rPr lang="en-US" sz="2600" dirty="0"/>
              <a:t>Monitoring the performance of any services provided through funds awarded under this grant by partners, consultants, or other organizations.</a:t>
            </a:r>
          </a:p>
          <a:p>
            <a:pPr marL="465138" indent="-342900">
              <a:lnSpc>
                <a:spcPct val="100000"/>
              </a:lnSpc>
              <a:spcBef>
                <a:spcPts val="0"/>
              </a:spcBef>
              <a:spcAft>
                <a:spcPts val="1200"/>
              </a:spcAft>
            </a:pPr>
            <a:r>
              <a:rPr lang="en-US" sz="2600" dirty="0"/>
              <a:t>Receiving and administering the grant funds and submitting the required reports to account for the use of grant funds.</a:t>
            </a:r>
          </a:p>
          <a:p>
            <a:endParaRPr lang="en-US" sz="2600" dirty="0"/>
          </a:p>
          <a:p>
            <a:endParaRPr lang="en-US" sz="2600" dirty="0"/>
          </a:p>
        </p:txBody>
      </p:sp>
      <p:sp>
        <p:nvSpPr>
          <p:cNvPr id="4" name="Slide Number Placeholder 3">
            <a:extLst>
              <a:ext uri="{FF2B5EF4-FFF2-40B4-BE49-F238E27FC236}">
                <a16:creationId xmlns:a16="http://schemas.microsoft.com/office/drawing/2014/main" id="{193E25D8-365C-67E6-EA97-DF1A57D31EC1}"/>
              </a:ext>
            </a:extLst>
          </p:cNvPr>
          <p:cNvSpPr>
            <a:spLocks noGrp="1"/>
          </p:cNvSpPr>
          <p:nvPr>
            <p:ph type="sldNum" sz="quarter" idx="12"/>
          </p:nvPr>
        </p:nvSpPr>
        <p:spPr>
          <a:xfrm>
            <a:off x="8610600" y="6310312"/>
            <a:ext cx="2743200" cy="365125"/>
          </a:xfrm>
        </p:spPr>
        <p:txBody>
          <a:bodyPr/>
          <a:lstStyle/>
          <a:p>
            <a:fld id="{469BC29B-CD14-4172-9B93-F334EF7BA94E}" type="slidenum">
              <a:rPr lang="en-US" smtClean="0"/>
              <a:t>59</a:t>
            </a:fld>
            <a:endParaRPr lang="en-US" dirty="0"/>
          </a:p>
        </p:txBody>
      </p:sp>
    </p:spTree>
    <p:extLst>
      <p:ext uri="{BB962C8B-B14F-4D97-AF65-F5344CB8AC3E}">
        <p14:creationId xmlns:p14="http://schemas.microsoft.com/office/powerpoint/2010/main" val="1575894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D50F2-C400-F019-AFE4-A6881FB9EB5B}"/>
              </a:ext>
            </a:extLst>
          </p:cNvPr>
          <p:cNvSpPr>
            <a:spLocks noGrp="1"/>
          </p:cNvSpPr>
          <p:nvPr>
            <p:ph type="title"/>
          </p:nvPr>
        </p:nvSpPr>
        <p:spPr/>
        <p:txBody>
          <a:bodyPr/>
          <a:lstStyle/>
          <a:p>
            <a:r>
              <a:rPr lang="en-US" dirty="0"/>
              <a:t>Authorizing Statute (2)</a:t>
            </a:r>
          </a:p>
        </p:txBody>
      </p:sp>
      <p:sp>
        <p:nvSpPr>
          <p:cNvPr id="3" name="Content Placeholder 2">
            <a:extLst>
              <a:ext uri="{FF2B5EF4-FFF2-40B4-BE49-F238E27FC236}">
                <a16:creationId xmlns:a16="http://schemas.microsoft.com/office/drawing/2014/main" id="{2231BD6D-E8C1-3540-B36F-3B51B756775D}"/>
              </a:ext>
            </a:extLst>
          </p:cNvPr>
          <p:cNvSpPr>
            <a:spLocks noGrp="1"/>
          </p:cNvSpPr>
          <p:nvPr>
            <p:ph idx="1"/>
          </p:nvPr>
        </p:nvSpPr>
        <p:spPr/>
        <p:txBody>
          <a:bodyPr/>
          <a:lstStyle/>
          <a:p>
            <a:pPr marL="0" indent="0">
              <a:spcBef>
                <a:spcPts val="0"/>
              </a:spcBef>
              <a:spcAft>
                <a:spcPts val="1200"/>
              </a:spcAft>
              <a:buNone/>
            </a:pPr>
            <a:r>
              <a:rPr lang="en-US" dirty="0"/>
              <a:t>The SSPI shall prioritize applicants with demonstrated success in improving literacy, especially among underperforming pupil subgroups, and who plan to partner with institutions of higher education (IHEs) with demonstrated success in providing statewide professional development (PD) for expert literacy practice.</a:t>
            </a:r>
          </a:p>
        </p:txBody>
      </p:sp>
      <p:sp>
        <p:nvSpPr>
          <p:cNvPr id="4" name="Slide Number Placeholder 3">
            <a:extLst>
              <a:ext uri="{FF2B5EF4-FFF2-40B4-BE49-F238E27FC236}">
                <a16:creationId xmlns:a16="http://schemas.microsoft.com/office/drawing/2014/main" id="{8EE69025-0735-D7BC-1E51-631CF47A3E47}"/>
              </a:ext>
            </a:extLst>
          </p:cNvPr>
          <p:cNvSpPr>
            <a:spLocks noGrp="1"/>
          </p:cNvSpPr>
          <p:nvPr>
            <p:ph type="sldNum" sz="quarter" idx="12"/>
          </p:nvPr>
        </p:nvSpPr>
        <p:spPr>
          <a:xfrm>
            <a:off x="8594558" y="6310312"/>
            <a:ext cx="2743200" cy="365125"/>
          </a:xfrm>
        </p:spPr>
        <p:txBody>
          <a:bodyPr/>
          <a:lstStyle/>
          <a:p>
            <a:fld id="{469BC29B-CD14-4172-9B93-F334EF7BA94E}" type="slidenum">
              <a:rPr lang="en-US" smtClean="0"/>
              <a:t>6</a:t>
            </a:fld>
            <a:endParaRPr lang="en-US" dirty="0"/>
          </a:p>
        </p:txBody>
      </p:sp>
    </p:spTree>
    <p:extLst>
      <p:ext uri="{BB962C8B-B14F-4D97-AF65-F5344CB8AC3E}">
        <p14:creationId xmlns:p14="http://schemas.microsoft.com/office/powerpoint/2010/main" val="113632766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4239" y="365126"/>
            <a:ext cx="9479666" cy="1253824"/>
          </a:xfrm>
        </p:spPr>
        <p:txBody>
          <a:bodyPr>
            <a:normAutofit fontScale="90000"/>
          </a:bodyPr>
          <a:lstStyle/>
          <a:p>
            <a:r>
              <a:rPr lang="en-US" dirty="0"/>
              <a:t>Allowable and Non-Allowable Activities and Costs (1)</a:t>
            </a:r>
          </a:p>
        </p:txBody>
      </p:sp>
      <p:sp>
        <p:nvSpPr>
          <p:cNvPr id="3" name="Content Placeholder 2"/>
          <p:cNvSpPr>
            <a:spLocks noGrp="1"/>
          </p:cNvSpPr>
          <p:nvPr>
            <p:ph idx="1"/>
          </p:nvPr>
        </p:nvSpPr>
        <p:spPr>
          <a:xfrm>
            <a:off x="1354239" y="1716255"/>
            <a:ext cx="9766540" cy="4439272"/>
          </a:xfrm>
        </p:spPr>
        <p:txBody>
          <a:bodyPr vert="horz" lIns="91440" tIns="45720" rIns="91440" bIns="45720" rtlCol="0" anchor="t">
            <a:noAutofit/>
          </a:bodyPr>
          <a:lstStyle/>
          <a:p>
            <a:pPr marL="0" indent="0">
              <a:lnSpc>
                <a:spcPct val="100000"/>
              </a:lnSpc>
              <a:spcBef>
                <a:spcPts val="0"/>
              </a:spcBef>
              <a:spcAft>
                <a:spcPts val="1200"/>
              </a:spcAft>
              <a:buNone/>
            </a:pPr>
            <a:r>
              <a:rPr lang="en-US" dirty="0"/>
              <a:t>Generally, all expenditures must contribute to the goals and objectives outlined in the RFA. </a:t>
            </a:r>
          </a:p>
          <a:p>
            <a:pPr marL="0" indent="0">
              <a:lnSpc>
                <a:spcPct val="100000"/>
              </a:lnSpc>
              <a:spcBef>
                <a:spcPts val="0"/>
              </a:spcBef>
              <a:spcAft>
                <a:spcPts val="1200"/>
              </a:spcAft>
              <a:buNone/>
            </a:pPr>
            <a:r>
              <a:rPr lang="en-US" dirty="0"/>
              <a:t>Funds may not be used for rental of a venue to provide PD unless the expense is determined by the CDE to be a necessary and reasonable expense.</a:t>
            </a:r>
          </a:p>
          <a:p>
            <a:pPr marL="0" indent="0">
              <a:lnSpc>
                <a:spcPct val="100000"/>
              </a:lnSpc>
              <a:spcBef>
                <a:spcPts val="0"/>
              </a:spcBef>
              <a:spcAft>
                <a:spcPts val="1200"/>
              </a:spcAft>
              <a:buNone/>
            </a:pPr>
            <a:r>
              <a:rPr lang="en-US" dirty="0"/>
              <a:t>Budgets will be reviewed by the CDE grant reviewers and any items that are deemed non-allowable, excessive, or inappropriate will be rejected and will impact an applicant’s final score. </a:t>
            </a:r>
          </a:p>
        </p:txBody>
      </p:sp>
      <p:sp>
        <p:nvSpPr>
          <p:cNvPr id="5" name="Slide Number Placeholder 4"/>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60</a:t>
            </a:fld>
            <a:endParaRPr lang="en-US" dirty="0">
              <a:solidFill>
                <a:schemeClr val="tx1"/>
              </a:solidFill>
            </a:endParaRPr>
          </a:p>
        </p:txBody>
      </p:sp>
    </p:spTree>
    <p:extLst>
      <p:ext uri="{BB962C8B-B14F-4D97-AF65-F5344CB8AC3E}">
        <p14:creationId xmlns:p14="http://schemas.microsoft.com/office/powerpoint/2010/main" val="412354451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4239" y="434137"/>
            <a:ext cx="9479666" cy="937463"/>
          </a:xfrm>
        </p:spPr>
        <p:txBody>
          <a:bodyPr>
            <a:noAutofit/>
          </a:bodyPr>
          <a:lstStyle/>
          <a:p>
            <a:r>
              <a:rPr lang="en-US" dirty="0"/>
              <a:t>Allowable and Non-Allowable Activities and Costs (2)</a:t>
            </a:r>
          </a:p>
        </p:txBody>
      </p:sp>
      <p:sp>
        <p:nvSpPr>
          <p:cNvPr id="3" name="Content Placeholder 2"/>
          <p:cNvSpPr>
            <a:spLocks noGrp="1"/>
          </p:cNvSpPr>
          <p:nvPr>
            <p:ph idx="1"/>
          </p:nvPr>
        </p:nvSpPr>
        <p:spPr>
          <a:xfrm>
            <a:off x="1185522" y="1733334"/>
            <a:ext cx="9817100" cy="4884623"/>
          </a:xfrm>
        </p:spPr>
        <p:txBody>
          <a:bodyPr vert="horz" lIns="91440" tIns="45720" rIns="91440" bIns="45720" rtlCol="0" anchor="t">
            <a:noAutofit/>
          </a:bodyPr>
          <a:lstStyle/>
          <a:p>
            <a:pPr marL="0" indent="0">
              <a:lnSpc>
                <a:spcPct val="100000"/>
              </a:lnSpc>
              <a:spcBef>
                <a:spcPts val="0"/>
              </a:spcBef>
              <a:spcAft>
                <a:spcPts val="1200"/>
              </a:spcAft>
              <a:buNone/>
            </a:pPr>
            <a:r>
              <a:rPr lang="en-US" sz="2600" dirty="0"/>
              <a:t>Funds provided under this grant may not be used for the following purposes:</a:t>
            </a:r>
          </a:p>
          <a:p>
            <a:pPr marL="690563" lvl="1" indent="-354013">
              <a:lnSpc>
                <a:spcPct val="100000"/>
              </a:lnSpc>
              <a:spcBef>
                <a:spcPts val="0"/>
              </a:spcBef>
              <a:spcAft>
                <a:spcPts val="1200"/>
              </a:spcAft>
              <a:buFont typeface="Arial" panose="020B0604020202020204" pitchFamily="34" charset="0"/>
              <a:buChar char="•"/>
            </a:pPr>
            <a:r>
              <a:rPr lang="en-US" sz="2600" dirty="0"/>
              <a:t>Supplanting of existing funding and efforts</a:t>
            </a:r>
          </a:p>
          <a:p>
            <a:pPr marL="690563" lvl="1" indent="-354013">
              <a:lnSpc>
                <a:spcPct val="100000"/>
              </a:lnSpc>
              <a:spcBef>
                <a:spcPts val="0"/>
              </a:spcBef>
              <a:spcAft>
                <a:spcPts val="1200"/>
              </a:spcAft>
              <a:buFont typeface="Arial" panose="020B0604020202020204" pitchFamily="34" charset="0"/>
              <a:buChar char="•"/>
            </a:pPr>
            <a:r>
              <a:rPr lang="en-US" sz="2600" dirty="0"/>
              <a:t>Acquisition of equipment for administrative or personal use</a:t>
            </a:r>
          </a:p>
          <a:p>
            <a:pPr marL="690563" lvl="1" indent="-354013">
              <a:lnSpc>
                <a:spcPct val="100000"/>
              </a:lnSpc>
              <a:spcBef>
                <a:spcPts val="0"/>
              </a:spcBef>
              <a:spcAft>
                <a:spcPts val="1200"/>
              </a:spcAft>
              <a:buFont typeface="Arial" panose="020B0604020202020204" pitchFamily="34" charset="0"/>
              <a:buChar char="•"/>
            </a:pPr>
            <a:r>
              <a:rPr lang="en-US" sz="2600" dirty="0"/>
              <a:t>Acquisition of furniture (e.g., bookcases, chairs, desks, file cabinets, tables), unless an integral part of an equipment workstation or to provide reasonable accommodations to students with disabilities</a:t>
            </a:r>
          </a:p>
          <a:p>
            <a:pPr marL="690563" lvl="1" indent="-354013">
              <a:lnSpc>
                <a:spcPct val="100000"/>
              </a:lnSpc>
              <a:spcBef>
                <a:spcPts val="0"/>
              </a:spcBef>
              <a:spcAft>
                <a:spcPts val="1200"/>
              </a:spcAft>
              <a:buFont typeface="Arial" panose="020B0604020202020204" pitchFamily="34" charset="0"/>
              <a:buChar char="•"/>
            </a:pPr>
            <a:r>
              <a:rPr lang="en-US" sz="2600" dirty="0"/>
              <a:t>Food services, refreshments, banquets, meals</a:t>
            </a:r>
          </a:p>
        </p:txBody>
      </p:sp>
      <p:sp>
        <p:nvSpPr>
          <p:cNvPr id="5" name="Slide Number Placeholder 4"/>
          <p:cNvSpPr>
            <a:spLocks noGrp="1"/>
          </p:cNvSpPr>
          <p:nvPr>
            <p:ph type="sldNum" sz="quarter" idx="12"/>
          </p:nvPr>
        </p:nvSpPr>
        <p:spPr>
          <a:xfrm>
            <a:off x="8610600" y="6252832"/>
            <a:ext cx="2743200" cy="365125"/>
          </a:xfrm>
        </p:spPr>
        <p:txBody>
          <a:bodyPr/>
          <a:lstStyle/>
          <a:p>
            <a:pPr>
              <a:spcAft>
                <a:spcPts val="1200"/>
              </a:spcAft>
            </a:pPr>
            <a:fld id="{469BC29B-CD14-4172-9B93-F334EF7BA94E}" type="slidenum">
              <a:rPr lang="en-US" smtClean="0">
                <a:solidFill>
                  <a:schemeClr val="tx1"/>
                </a:solidFill>
              </a:rPr>
              <a:pPr>
                <a:spcAft>
                  <a:spcPts val="1200"/>
                </a:spcAft>
              </a:pPr>
              <a:t>61</a:t>
            </a:fld>
            <a:endParaRPr lang="en-US" dirty="0">
              <a:solidFill>
                <a:schemeClr val="tx1"/>
              </a:solidFill>
            </a:endParaRPr>
          </a:p>
        </p:txBody>
      </p:sp>
    </p:spTree>
    <p:extLst>
      <p:ext uri="{BB962C8B-B14F-4D97-AF65-F5344CB8AC3E}">
        <p14:creationId xmlns:p14="http://schemas.microsoft.com/office/powerpoint/2010/main" val="424887920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4239" y="365126"/>
            <a:ext cx="9479666" cy="1204594"/>
          </a:xfrm>
        </p:spPr>
        <p:txBody>
          <a:bodyPr>
            <a:noAutofit/>
          </a:bodyPr>
          <a:lstStyle/>
          <a:p>
            <a:r>
              <a:rPr lang="en-US" dirty="0"/>
              <a:t>Allowable and Non-Allowable Activities and Costs (3)</a:t>
            </a:r>
          </a:p>
        </p:txBody>
      </p:sp>
      <p:sp>
        <p:nvSpPr>
          <p:cNvPr id="3" name="Content Placeholder 2"/>
          <p:cNvSpPr>
            <a:spLocks noGrp="1"/>
          </p:cNvSpPr>
          <p:nvPr>
            <p:ph idx="1"/>
          </p:nvPr>
        </p:nvSpPr>
        <p:spPr>
          <a:xfrm>
            <a:off x="1354239" y="1782217"/>
            <a:ext cx="9479666" cy="4801234"/>
          </a:xfrm>
        </p:spPr>
        <p:txBody>
          <a:bodyPr vert="horz" lIns="91440" tIns="45720" rIns="91440" bIns="45720" rtlCol="0" anchor="t">
            <a:noAutofit/>
          </a:bodyPr>
          <a:lstStyle/>
          <a:p>
            <a:pPr marL="577850" lvl="1" indent="-354013">
              <a:lnSpc>
                <a:spcPct val="100000"/>
              </a:lnSpc>
              <a:spcBef>
                <a:spcPts val="0"/>
              </a:spcBef>
              <a:spcAft>
                <a:spcPts val="1200"/>
              </a:spcAft>
              <a:buFont typeface="Arial" panose="020B0604020202020204" pitchFamily="34" charset="0"/>
              <a:buChar char="•"/>
            </a:pPr>
            <a:r>
              <a:rPr lang="en-US" sz="2600" dirty="0"/>
              <a:t>Purchase of space</a:t>
            </a:r>
          </a:p>
          <a:p>
            <a:pPr marL="577850" lvl="1" indent="-354013">
              <a:lnSpc>
                <a:spcPct val="100000"/>
              </a:lnSpc>
              <a:spcBef>
                <a:spcPts val="0"/>
              </a:spcBef>
              <a:spcAft>
                <a:spcPts val="1200"/>
              </a:spcAft>
              <a:buFont typeface="Arial" panose="020B0604020202020204" pitchFamily="34" charset="0"/>
              <a:buChar char="•"/>
            </a:pPr>
            <a:r>
              <a:rPr lang="en-US" sz="2600" dirty="0"/>
              <a:t>Payment for memberships in professional organizations</a:t>
            </a:r>
          </a:p>
          <a:p>
            <a:pPr marL="577850" lvl="1" indent="-354013">
              <a:lnSpc>
                <a:spcPct val="100000"/>
              </a:lnSpc>
              <a:spcBef>
                <a:spcPts val="0"/>
              </a:spcBef>
              <a:spcAft>
                <a:spcPts val="1200"/>
              </a:spcAft>
              <a:buFont typeface="Arial" panose="020B0604020202020204" pitchFamily="34" charset="0"/>
              <a:buChar char="•"/>
            </a:pPr>
            <a:r>
              <a:rPr lang="en-US" sz="2600" dirty="0"/>
              <a:t>Purchase of promotional favors, such as bumper stickers, pencils, pens, or T-shirts</a:t>
            </a:r>
          </a:p>
          <a:p>
            <a:pPr marL="577850" lvl="1" indent="-354013">
              <a:lnSpc>
                <a:spcPct val="100000"/>
              </a:lnSpc>
              <a:spcBef>
                <a:spcPts val="0"/>
              </a:spcBef>
              <a:spcAft>
                <a:spcPts val="1200"/>
              </a:spcAft>
              <a:buFont typeface="Arial" panose="020B0604020202020204" pitchFamily="34" charset="0"/>
              <a:buChar char="•"/>
            </a:pPr>
            <a:r>
              <a:rPr lang="en-US" sz="2600" dirty="0"/>
              <a:t>Subscriptions to journals or magazines</a:t>
            </a:r>
          </a:p>
          <a:p>
            <a:pPr marL="577850" lvl="1" indent="-354013">
              <a:lnSpc>
                <a:spcPct val="100000"/>
              </a:lnSpc>
              <a:spcBef>
                <a:spcPts val="0"/>
              </a:spcBef>
              <a:spcAft>
                <a:spcPts val="1200"/>
              </a:spcAft>
              <a:buFont typeface="Arial" panose="020B0604020202020204" pitchFamily="34" charset="0"/>
              <a:buChar char="•"/>
            </a:pPr>
            <a:r>
              <a:rPr lang="en-US" sz="2600" dirty="0"/>
              <a:t>Travel outside the United States</a:t>
            </a:r>
          </a:p>
          <a:p>
            <a:pPr marL="577850" lvl="1" indent="-354013">
              <a:lnSpc>
                <a:spcPct val="100000"/>
              </a:lnSpc>
              <a:spcBef>
                <a:spcPts val="0"/>
              </a:spcBef>
              <a:spcAft>
                <a:spcPts val="1200"/>
              </a:spcAft>
              <a:buFont typeface="Arial" panose="020B0604020202020204" pitchFamily="34" charset="0"/>
              <a:buChar char="•"/>
            </a:pPr>
            <a:r>
              <a:rPr lang="en-US" sz="2600" dirty="0"/>
              <a:t>Travel to states included in AB 1887’s travel prohibition list</a:t>
            </a:r>
          </a:p>
        </p:txBody>
      </p:sp>
      <p:sp>
        <p:nvSpPr>
          <p:cNvPr id="5" name="Slide Number Placeholder 4"/>
          <p:cNvSpPr>
            <a:spLocks noGrp="1"/>
          </p:cNvSpPr>
          <p:nvPr>
            <p:ph type="sldNum" sz="quarter" idx="12"/>
          </p:nvPr>
        </p:nvSpPr>
        <p:spPr>
          <a:xfrm>
            <a:off x="8610600" y="6218326"/>
            <a:ext cx="2743200" cy="365125"/>
          </a:xfrm>
        </p:spPr>
        <p:txBody>
          <a:bodyPr/>
          <a:lstStyle/>
          <a:p>
            <a:fld id="{469BC29B-CD14-4172-9B93-F334EF7BA94E}" type="slidenum">
              <a:rPr lang="en-US" smtClean="0">
                <a:solidFill>
                  <a:schemeClr val="tx1"/>
                </a:solidFill>
              </a:rPr>
              <a:t>62</a:t>
            </a:fld>
            <a:endParaRPr lang="en-US" dirty="0">
              <a:solidFill>
                <a:schemeClr val="tx1"/>
              </a:solidFill>
            </a:endParaRPr>
          </a:p>
        </p:txBody>
      </p:sp>
    </p:spTree>
    <p:extLst>
      <p:ext uri="{BB962C8B-B14F-4D97-AF65-F5344CB8AC3E}">
        <p14:creationId xmlns:p14="http://schemas.microsoft.com/office/powerpoint/2010/main" val="13773199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Reporting Requirements (1)</a:t>
            </a:r>
          </a:p>
        </p:txBody>
      </p:sp>
      <p:sp>
        <p:nvSpPr>
          <p:cNvPr id="3" name="Content Placeholder 2"/>
          <p:cNvSpPr>
            <a:spLocks noGrp="1"/>
          </p:cNvSpPr>
          <p:nvPr>
            <p:ph idx="1"/>
          </p:nvPr>
        </p:nvSpPr>
        <p:spPr>
          <a:xfrm>
            <a:off x="1254642" y="1690688"/>
            <a:ext cx="9579263" cy="4060407"/>
          </a:xfrm>
        </p:spPr>
        <p:txBody>
          <a:bodyPr vert="horz" lIns="91440" tIns="45720" rIns="91440" bIns="45720" rtlCol="0" anchor="t">
            <a:noAutofit/>
          </a:bodyPr>
          <a:lstStyle/>
          <a:p>
            <a:pPr marL="0" indent="0">
              <a:lnSpc>
                <a:spcPct val="100000"/>
              </a:lnSpc>
              <a:spcBef>
                <a:spcPts val="0"/>
              </a:spcBef>
              <a:spcAft>
                <a:spcPts val="1200"/>
              </a:spcAft>
              <a:buNone/>
            </a:pPr>
            <a:r>
              <a:rPr lang="en-US" dirty="0"/>
              <a:t>The following requirements will be adhered to:</a:t>
            </a:r>
          </a:p>
          <a:p>
            <a:pPr marL="803275" lvl="1" indent="-346075">
              <a:lnSpc>
                <a:spcPct val="100000"/>
              </a:lnSpc>
              <a:spcBef>
                <a:spcPts val="0"/>
              </a:spcBef>
              <a:spcAft>
                <a:spcPts val="1200"/>
              </a:spcAft>
              <a:buFont typeface="Arial" panose="020B0604020202020204" pitchFamily="34" charset="0"/>
              <a:buChar char="•"/>
            </a:pPr>
            <a:r>
              <a:rPr lang="en-US" sz="2800" dirty="0">
                <a:cs typeface="Arial" panose="020B0604020202020204" pitchFamily="34" charset="0"/>
              </a:rPr>
              <a:t>Participate in regular meetings with the CDE and participate in all required evaluation activities as requested. </a:t>
            </a:r>
          </a:p>
          <a:p>
            <a:pPr marL="803275" lvl="1" indent="-346075">
              <a:lnSpc>
                <a:spcPct val="100000"/>
              </a:lnSpc>
              <a:spcBef>
                <a:spcPts val="0"/>
              </a:spcBef>
              <a:spcAft>
                <a:spcPts val="1200"/>
              </a:spcAft>
              <a:buFont typeface="Arial" panose="020B0604020202020204" pitchFamily="34" charset="0"/>
              <a:buChar char="•"/>
            </a:pPr>
            <a:r>
              <a:rPr lang="en-US" sz="2800" dirty="0"/>
              <a:t>Provide a written quarterly expenditure and progress report to the CDE demonstrating expenditures are consistent with the agreed-upon budget.</a:t>
            </a:r>
          </a:p>
        </p:txBody>
      </p:sp>
      <p:sp>
        <p:nvSpPr>
          <p:cNvPr id="5" name="Slide Number Placeholder 4"/>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63</a:t>
            </a:fld>
            <a:endParaRPr lang="en-US" dirty="0">
              <a:solidFill>
                <a:schemeClr val="tx1"/>
              </a:solidFill>
            </a:endParaRPr>
          </a:p>
        </p:txBody>
      </p:sp>
    </p:spTree>
    <p:extLst>
      <p:ext uri="{BB962C8B-B14F-4D97-AF65-F5344CB8AC3E}">
        <p14:creationId xmlns:p14="http://schemas.microsoft.com/office/powerpoint/2010/main" val="49831973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4239" y="365125"/>
            <a:ext cx="9479666" cy="1150854"/>
          </a:xfrm>
        </p:spPr>
        <p:txBody>
          <a:bodyPr>
            <a:normAutofit/>
          </a:bodyPr>
          <a:lstStyle/>
          <a:p>
            <a:r>
              <a:rPr lang="en-US" dirty="0"/>
              <a:t>Reporting Requirements (2)</a:t>
            </a:r>
          </a:p>
        </p:txBody>
      </p:sp>
      <p:sp>
        <p:nvSpPr>
          <p:cNvPr id="3" name="Content Placeholder 2"/>
          <p:cNvSpPr>
            <a:spLocks noGrp="1"/>
          </p:cNvSpPr>
          <p:nvPr>
            <p:ph idx="1"/>
          </p:nvPr>
        </p:nvSpPr>
        <p:spPr>
          <a:xfrm>
            <a:off x="962526" y="1515979"/>
            <a:ext cx="9993765" cy="4623408"/>
          </a:xfrm>
        </p:spPr>
        <p:txBody>
          <a:bodyPr vert="horz" lIns="91440" tIns="45720" rIns="91440" bIns="45720" rtlCol="0" anchor="t">
            <a:noAutofit/>
          </a:bodyPr>
          <a:lstStyle/>
          <a:p>
            <a:pPr lvl="1">
              <a:lnSpc>
                <a:spcPct val="100000"/>
              </a:lnSpc>
              <a:spcBef>
                <a:spcPts val="0"/>
              </a:spcBef>
              <a:spcAft>
                <a:spcPts val="1200"/>
              </a:spcAft>
              <a:buFont typeface="Arial" panose="020B0604020202020204" pitchFamily="34" charset="0"/>
              <a:buChar char="•"/>
            </a:pPr>
            <a:r>
              <a:rPr lang="en-US" sz="2800" dirty="0"/>
              <a:t>Provide an annual report to the CDE</a:t>
            </a:r>
          </a:p>
          <a:p>
            <a:pPr marL="1379538" lvl="2" indent="-401638">
              <a:lnSpc>
                <a:spcPct val="100000"/>
              </a:lnSpc>
              <a:spcBef>
                <a:spcPts val="0"/>
              </a:spcBef>
              <a:spcAft>
                <a:spcPts val="1200"/>
              </a:spcAft>
              <a:buFont typeface="Courier New" panose="02070309020205020404" pitchFamily="49" charset="0"/>
              <a:buChar char="o"/>
            </a:pPr>
            <a:r>
              <a:rPr lang="en-US" sz="2600" dirty="0"/>
              <a:t>Student outcome data demonstrating impact on student achievement and adjustments to the plan in response to the data</a:t>
            </a:r>
          </a:p>
          <a:p>
            <a:pPr marL="1379538" lvl="2" indent="-401638">
              <a:lnSpc>
                <a:spcPct val="100000"/>
              </a:lnSpc>
              <a:spcBef>
                <a:spcPts val="0"/>
              </a:spcBef>
              <a:spcAft>
                <a:spcPts val="1200"/>
              </a:spcAft>
              <a:buFont typeface="Courier New" panose="02070309020205020404" pitchFamily="49" charset="0"/>
              <a:buChar char="o"/>
            </a:pPr>
            <a:r>
              <a:rPr lang="en-US" sz="2600" dirty="0"/>
              <a:t>Number of activities accomplished; the impact of these activities on educator capacity; and the number of teachers, paraprofessionals, school leaders, districts, counties, and regions impacted by these activities</a:t>
            </a:r>
          </a:p>
        </p:txBody>
      </p:sp>
      <p:sp>
        <p:nvSpPr>
          <p:cNvPr id="5" name="Slide Number Placeholder 4"/>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64</a:t>
            </a:fld>
            <a:endParaRPr lang="en-US" dirty="0">
              <a:solidFill>
                <a:schemeClr val="tx1"/>
              </a:solidFill>
            </a:endParaRPr>
          </a:p>
        </p:txBody>
      </p:sp>
    </p:spTree>
    <p:extLst>
      <p:ext uri="{BB962C8B-B14F-4D97-AF65-F5344CB8AC3E}">
        <p14:creationId xmlns:p14="http://schemas.microsoft.com/office/powerpoint/2010/main" val="326286367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Reporting Requirements (3)</a:t>
            </a:r>
          </a:p>
        </p:txBody>
      </p:sp>
      <p:sp>
        <p:nvSpPr>
          <p:cNvPr id="3" name="Content Placeholder 2"/>
          <p:cNvSpPr>
            <a:spLocks noGrp="1"/>
          </p:cNvSpPr>
          <p:nvPr>
            <p:ph idx="1"/>
          </p:nvPr>
        </p:nvSpPr>
        <p:spPr>
          <a:xfrm>
            <a:off x="1254642" y="1646680"/>
            <a:ext cx="9579263" cy="4709670"/>
          </a:xfrm>
        </p:spPr>
        <p:txBody>
          <a:bodyPr vert="horz" lIns="91440" tIns="45720" rIns="91440" bIns="45720" rtlCol="0" anchor="t">
            <a:noAutofit/>
          </a:bodyPr>
          <a:lstStyle/>
          <a:p>
            <a:pPr marL="0" indent="0">
              <a:lnSpc>
                <a:spcPct val="100000"/>
              </a:lnSpc>
              <a:spcBef>
                <a:spcPts val="0"/>
              </a:spcBef>
              <a:spcAft>
                <a:spcPts val="1200"/>
              </a:spcAft>
              <a:buNone/>
            </a:pPr>
            <a:r>
              <a:rPr lang="en-US" dirty="0"/>
              <a:t>If the grantee does not provide the required reports to the CDE, program activities are not completed as agreed upon, there is a lack of participation in meetings, or there is a negative trend in the dissemination of technical assistance, the CDE may halt funding at any time.</a:t>
            </a:r>
          </a:p>
        </p:txBody>
      </p:sp>
      <p:sp>
        <p:nvSpPr>
          <p:cNvPr id="5" name="Slide Number Placeholder 4"/>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65</a:t>
            </a:fld>
            <a:endParaRPr lang="en-US" dirty="0">
              <a:solidFill>
                <a:schemeClr val="tx1"/>
              </a:solidFill>
            </a:endParaRPr>
          </a:p>
        </p:txBody>
      </p:sp>
    </p:spTree>
    <p:extLst>
      <p:ext uri="{BB962C8B-B14F-4D97-AF65-F5344CB8AC3E}">
        <p14:creationId xmlns:p14="http://schemas.microsoft.com/office/powerpoint/2010/main" val="206049786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4239" y="672860"/>
            <a:ext cx="9479666" cy="855494"/>
          </a:xfrm>
        </p:spPr>
        <p:txBody>
          <a:bodyPr/>
          <a:lstStyle/>
          <a:p>
            <a:r>
              <a:rPr lang="en-US" dirty="0"/>
              <a:t>Grant Award Notification</a:t>
            </a:r>
          </a:p>
        </p:txBody>
      </p:sp>
      <p:sp>
        <p:nvSpPr>
          <p:cNvPr id="3" name="Content Placeholder 2"/>
          <p:cNvSpPr>
            <a:spLocks noGrp="1"/>
          </p:cNvSpPr>
          <p:nvPr>
            <p:ph idx="1"/>
          </p:nvPr>
        </p:nvSpPr>
        <p:spPr>
          <a:xfrm>
            <a:off x="1293418" y="1528354"/>
            <a:ext cx="9601308" cy="4827996"/>
          </a:xfrm>
        </p:spPr>
        <p:txBody>
          <a:bodyPr vert="horz" lIns="91440" tIns="45720" rIns="91440" bIns="45720" rtlCol="0" anchor="t">
            <a:noAutofit/>
          </a:bodyPr>
          <a:lstStyle/>
          <a:p>
            <a:pPr marL="336550" indent="-336550">
              <a:lnSpc>
                <a:spcPct val="100000"/>
              </a:lnSpc>
              <a:spcBef>
                <a:spcPts val="0"/>
              </a:spcBef>
              <a:spcAft>
                <a:spcPts val="1200"/>
              </a:spcAft>
            </a:pPr>
            <a:r>
              <a:rPr lang="en-US" dirty="0"/>
              <a:t>The applicant selected for funding will receive a Grant Award Notification (AO-400), the official CDE document that awards funds to local projects. </a:t>
            </a:r>
          </a:p>
          <a:p>
            <a:pPr marL="336550" indent="-336550">
              <a:lnSpc>
                <a:spcPct val="100000"/>
              </a:lnSpc>
              <a:spcBef>
                <a:spcPts val="0"/>
              </a:spcBef>
              <a:spcAft>
                <a:spcPts val="1200"/>
              </a:spcAft>
            </a:pPr>
            <a:r>
              <a:rPr lang="en-US" dirty="0"/>
              <a:t>The grantee and fiscal agent must be the same entity. The superintendent of the COE, acting as the fiscal agent, must sign and return the AO-400 to the CDE before funds are disbursed. </a:t>
            </a:r>
            <a:endParaRPr lang="en-US" sz="2400" dirty="0">
              <a:latin typeface="Arial" panose="020B0604020202020204" pitchFamily="34" charset="0"/>
              <a:ea typeface="+mn-lt"/>
              <a:cs typeface="Arial" panose="020B0604020202020204" pitchFamily="34" charset="0"/>
            </a:endParaRPr>
          </a:p>
        </p:txBody>
      </p:sp>
      <p:sp>
        <p:nvSpPr>
          <p:cNvPr id="5" name="Slide Number Placeholder 4"/>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66</a:t>
            </a:fld>
            <a:endParaRPr lang="en-US" dirty="0">
              <a:solidFill>
                <a:schemeClr val="tx1"/>
              </a:solidFill>
            </a:endParaRPr>
          </a:p>
        </p:txBody>
      </p:sp>
    </p:spTree>
    <p:extLst>
      <p:ext uri="{BB962C8B-B14F-4D97-AF65-F5344CB8AC3E}">
        <p14:creationId xmlns:p14="http://schemas.microsoft.com/office/powerpoint/2010/main" val="142476943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4ED852-4CF1-4959-9285-AFACEE3CEC74}"/>
              </a:ext>
            </a:extLst>
          </p:cNvPr>
          <p:cNvSpPr>
            <a:spLocks noGrp="1"/>
          </p:cNvSpPr>
          <p:nvPr>
            <p:ph type="title"/>
          </p:nvPr>
        </p:nvSpPr>
        <p:spPr>
          <a:xfrm>
            <a:off x="838200" y="576263"/>
            <a:ext cx="10515600" cy="2852737"/>
          </a:xfrm>
        </p:spPr>
        <p:txBody>
          <a:bodyPr>
            <a:normAutofit/>
          </a:bodyPr>
          <a:lstStyle/>
          <a:p>
            <a:r>
              <a:rPr lang="en-US" sz="5400" dirty="0"/>
              <a:t>The Application Process</a:t>
            </a:r>
          </a:p>
        </p:txBody>
      </p:sp>
      <p:sp>
        <p:nvSpPr>
          <p:cNvPr id="4" name="Slide Number Placeholder 3">
            <a:extLst>
              <a:ext uri="{FF2B5EF4-FFF2-40B4-BE49-F238E27FC236}">
                <a16:creationId xmlns:a16="http://schemas.microsoft.com/office/drawing/2014/main" id="{D7A91306-4C97-490C-BE5B-DB5DA64BC2E9}"/>
              </a:ext>
            </a:extLst>
          </p:cNvPr>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67</a:t>
            </a:fld>
            <a:endParaRPr lang="en-US" dirty="0">
              <a:solidFill>
                <a:schemeClr val="tx1"/>
              </a:solidFill>
            </a:endParaRPr>
          </a:p>
        </p:txBody>
      </p:sp>
    </p:spTree>
    <p:extLst>
      <p:ext uri="{BB962C8B-B14F-4D97-AF65-F5344CB8AC3E}">
        <p14:creationId xmlns:p14="http://schemas.microsoft.com/office/powerpoint/2010/main" val="7259753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4239" y="298969"/>
            <a:ext cx="9479666" cy="1325563"/>
          </a:xfrm>
        </p:spPr>
        <p:txBody>
          <a:bodyPr>
            <a:normAutofit/>
          </a:bodyPr>
          <a:lstStyle/>
          <a:p>
            <a:r>
              <a:rPr lang="en-US" dirty="0"/>
              <a:t>Application Timeline</a:t>
            </a:r>
          </a:p>
        </p:txBody>
      </p:sp>
      <p:graphicFrame>
        <p:nvGraphicFramePr>
          <p:cNvPr id="5" name="Content Placeholder 4" descr="The table lists the important upcoming deadlines for the LCRSET application. &#10;&#10;The application is due to the CDE on May 26, 2023, before 4 p.m. &#10;The Intent to Award will be posted during the week of July 10, 2023.&#10;The last day for appeals to be received by the CDE will be during the week of July 17, 2023. Appeals will be open for approximately one week.&#10;Final Awards will be posted following approval by the SBE.&#10;The projected Project Start Date is in August of 2023."/>
          <p:cNvGraphicFramePr>
            <a:graphicFrameLocks noGrp="1"/>
          </p:cNvGraphicFramePr>
          <p:nvPr>
            <p:ph idx="1"/>
            <p:extLst>
              <p:ext uri="{D42A27DB-BD31-4B8C-83A1-F6EECF244321}">
                <p14:modId xmlns:p14="http://schemas.microsoft.com/office/powerpoint/2010/main" val="2423139207"/>
              </p:ext>
            </p:extLst>
          </p:nvPr>
        </p:nvGraphicFramePr>
        <p:xfrm>
          <a:off x="1487243" y="1624532"/>
          <a:ext cx="9687387" cy="3611308"/>
        </p:xfrm>
        <a:graphic>
          <a:graphicData uri="http://schemas.openxmlformats.org/drawingml/2006/table">
            <a:tbl>
              <a:tblPr firstRow="1" firstCol="1" lastRow="1" lastCol="1" bandRow="1" bandCol="1"/>
              <a:tblGrid>
                <a:gridCol w="3814109">
                  <a:extLst>
                    <a:ext uri="{9D8B030D-6E8A-4147-A177-3AD203B41FA5}">
                      <a16:colId xmlns:a16="http://schemas.microsoft.com/office/drawing/2014/main" val="20000"/>
                    </a:ext>
                  </a:extLst>
                </a:gridCol>
                <a:gridCol w="5873278">
                  <a:extLst>
                    <a:ext uri="{9D8B030D-6E8A-4147-A177-3AD203B41FA5}">
                      <a16:colId xmlns:a16="http://schemas.microsoft.com/office/drawing/2014/main" val="20001"/>
                    </a:ext>
                  </a:extLst>
                </a:gridCol>
              </a:tblGrid>
              <a:tr h="419425">
                <a:tc>
                  <a:txBody>
                    <a:bodyPr/>
                    <a:lstStyle/>
                    <a:p>
                      <a:pPr marL="0" marR="0">
                        <a:lnSpc>
                          <a:spcPct val="107000"/>
                        </a:lnSpc>
                        <a:spcBef>
                          <a:spcPts val="0"/>
                        </a:spcBef>
                        <a:spcAft>
                          <a:spcPts val="0"/>
                        </a:spcAft>
                      </a:pPr>
                      <a:r>
                        <a:rPr lang="en-US" sz="2400" b="1" dirty="0">
                          <a:effectLst/>
                          <a:latin typeface="Arial" panose="020B0604020202020204" pitchFamily="34" charset="0"/>
                          <a:ea typeface="Times New Roman" panose="02020603050405020304" pitchFamily="18" charset="0"/>
                          <a:cs typeface="Arial" panose="020B0604020202020204" pitchFamily="34" charset="0"/>
                        </a:rPr>
                        <a:t>Activity</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marL="0" marR="0">
                        <a:lnSpc>
                          <a:spcPct val="107000"/>
                        </a:lnSpc>
                        <a:spcBef>
                          <a:spcPts val="0"/>
                        </a:spcBef>
                        <a:spcAft>
                          <a:spcPts val="0"/>
                        </a:spcAft>
                      </a:pPr>
                      <a:r>
                        <a:rPr lang="en-US" sz="2400" b="1" dirty="0">
                          <a:effectLst/>
                          <a:latin typeface="Arial" panose="020B0604020202020204" pitchFamily="34" charset="0"/>
                          <a:ea typeface="Times New Roman" panose="02020603050405020304" pitchFamily="18" charset="0"/>
                          <a:cs typeface="Arial" panose="020B0604020202020204" pitchFamily="34" charset="0"/>
                        </a:rPr>
                        <a:t>Date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0"/>
                  </a:ext>
                </a:extLst>
              </a:tr>
              <a:tr h="797441">
                <a:tc>
                  <a:txBody>
                    <a:bodyPr/>
                    <a:lstStyle/>
                    <a:p>
                      <a:pPr marL="0" marR="0">
                        <a:lnSpc>
                          <a:spcPct val="100000"/>
                        </a:lnSpc>
                        <a:spcBef>
                          <a:spcPts val="0"/>
                        </a:spcBef>
                        <a:spcAft>
                          <a:spcPts val="120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Application Due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1200"/>
                        </a:spcAft>
                      </a:pPr>
                      <a:r>
                        <a:rPr lang="en-US" sz="2400" kern="1200" dirty="0">
                          <a:solidFill>
                            <a:schemeClr val="tx1"/>
                          </a:solidFill>
                          <a:effectLst/>
                          <a:latin typeface="+mn-lt"/>
                          <a:ea typeface="+mn-ea"/>
                          <a:cs typeface="+mn-cs"/>
                        </a:rPr>
                        <a:t>May 26</a:t>
                      </a:r>
                      <a:r>
                        <a:rPr lang="en-US" sz="2400" dirty="0">
                          <a:effectLst/>
                          <a:latin typeface="Arial"/>
                          <a:ea typeface="Calibri" panose="020F0502020204030204" pitchFamily="34" charset="0"/>
                          <a:cs typeface="Arial"/>
                        </a:rPr>
                        <a:t>, 2023,</a:t>
                      </a:r>
                      <a:r>
                        <a:rPr lang="en-US" sz="2400" baseline="0" dirty="0">
                          <a:effectLst/>
                          <a:latin typeface="Arial"/>
                          <a:ea typeface="Calibri" panose="020F0502020204030204" pitchFamily="34" charset="0"/>
                          <a:cs typeface="Arial"/>
                        </a:rPr>
                        <a:t> before 4 </a:t>
                      </a:r>
                      <a:r>
                        <a:rPr lang="en-US" sz="2400" dirty="0">
                          <a:effectLst/>
                          <a:latin typeface="Arial"/>
                          <a:ea typeface="Times New Roman" panose="02020603050405020304" pitchFamily="18" charset="0"/>
                          <a:cs typeface="Arial"/>
                        </a:rPr>
                        <a:t>p.m.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98791">
                <a:tc>
                  <a:txBody>
                    <a:bodyPr/>
                    <a:lstStyle/>
                    <a:p>
                      <a:pPr marL="0" marR="0">
                        <a:lnSpc>
                          <a:spcPct val="100000"/>
                        </a:lnSpc>
                        <a:spcBef>
                          <a:spcPts val="0"/>
                        </a:spcBef>
                        <a:spcAft>
                          <a:spcPts val="120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Intent</a:t>
                      </a:r>
                      <a:r>
                        <a:rPr lang="en-US" sz="2400" baseline="0" dirty="0">
                          <a:effectLst/>
                          <a:latin typeface="Arial" panose="020B0604020202020204" pitchFamily="34" charset="0"/>
                          <a:ea typeface="Times New Roman" panose="02020603050405020304" pitchFamily="18" charset="0"/>
                          <a:cs typeface="Arial" panose="020B0604020202020204" pitchFamily="34" charset="0"/>
                        </a:rPr>
                        <a:t> to Award Posted</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1200"/>
                        </a:spcAft>
                      </a:pPr>
                      <a:r>
                        <a:rPr lang="en-US" sz="2400" dirty="0">
                          <a:effectLst/>
                          <a:latin typeface="Arial" panose="020B0604020202020204" pitchFamily="34" charset="0"/>
                          <a:ea typeface="Calibri" panose="020F0502020204030204" pitchFamily="34" charset="0"/>
                          <a:cs typeface="Arial" panose="020B0604020202020204" pitchFamily="34" charset="0"/>
                        </a:rPr>
                        <a:t>Week of July 10, 2023</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843027">
                <a:tc>
                  <a:txBody>
                    <a:bodyPr/>
                    <a:lstStyle/>
                    <a:p>
                      <a:pPr marL="0" marR="0">
                        <a:lnSpc>
                          <a:spcPct val="100000"/>
                        </a:lnSpc>
                        <a:spcBef>
                          <a:spcPts val="0"/>
                        </a:spcBef>
                        <a:spcAft>
                          <a:spcPts val="120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Last Day for Appeals to be Received by the CDE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1200"/>
                        </a:spcAft>
                        <a:buClrTx/>
                        <a:buSzTx/>
                        <a:buFontTx/>
                        <a:buNone/>
                        <a:tabLst/>
                        <a:defRPr/>
                      </a:pPr>
                      <a:r>
                        <a:rPr lang="en-US" sz="2400" dirty="0">
                          <a:effectLst/>
                          <a:latin typeface="Arial" panose="020B0604020202020204" pitchFamily="34" charset="0"/>
                          <a:ea typeface="Calibri" panose="020F0502020204030204" pitchFamily="34" charset="0"/>
                          <a:cs typeface="Arial" panose="020B0604020202020204" pitchFamily="34" charset="0"/>
                        </a:rPr>
                        <a:t>Week of July 17, 2023</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76312">
                <a:tc>
                  <a:txBody>
                    <a:bodyPr/>
                    <a:lstStyle/>
                    <a:p>
                      <a:pPr marL="0" marR="0">
                        <a:lnSpc>
                          <a:spcPct val="100000"/>
                        </a:lnSpc>
                        <a:spcBef>
                          <a:spcPts val="0"/>
                        </a:spcBef>
                        <a:spcAft>
                          <a:spcPts val="1200"/>
                        </a:spcAft>
                      </a:pPr>
                      <a:r>
                        <a:rPr lang="en-US" sz="2400" dirty="0">
                          <a:effectLst/>
                          <a:latin typeface="Arial" panose="020B0604020202020204" pitchFamily="34" charset="0"/>
                          <a:ea typeface="Calibri" panose="020F0502020204030204" pitchFamily="34" charset="0"/>
                          <a:cs typeface="Arial" panose="020B0604020202020204" pitchFamily="34" charset="0"/>
                        </a:rPr>
                        <a:t>Final Awards</a:t>
                      </a:r>
                      <a:r>
                        <a:rPr lang="en-US" sz="2400" baseline="0" dirty="0">
                          <a:effectLst/>
                          <a:latin typeface="Arial" panose="020B0604020202020204" pitchFamily="34" charset="0"/>
                          <a:ea typeface="Calibri" panose="020F0502020204030204" pitchFamily="34" charset="0"/>
                          <a:cs typeface="Arial" panose="020B0604020202020204" pitchFamily="34" charset="0"/>
                        </a:rPr>
                        <a:t> Posted</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1200"/>
                        </a:spcAft>
                        <a:buClrTx/>
                        <a:buSzTx/>
                        <a:buFontTx/>
                        <a:buNone/>
                        <a:tabLst/>
                        <a:defRPr/>
                      </a:pPr>
                      <a:r>
                        <a:rPr lang="en-US" sz="2400" dirty="0">
                          <a:effectLst/>
                          <a:latin typeface="Arial" panose="020B0604020202020204" pitchFamily="34" charset="0"/>
                          <a:ea typeface="Calibri" panose="020F0502020204030204" pitchFamily="34" charset="0"/>
                          <a:cs typeface="Arial" panose="020B0604020202020204" pitchFamily="34" charset="0"/>
                        </a:rPr>
                        <a:t>Week of July 31, 2023</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76312">
                <a:tc>
                  <a:txBody>
                    <a:bodyPr/>
                    <a:lstStyle/>
                    <a:p>
                      <a:pPr marL="0" marR="0">
                        <a:lnSpc>
                          <a:spcPct val="100000"/>
                        </a:lnSpc>
                        <a:spcBef>
                          <a:spcPts val="0"/>
                        </a:spcBef>
                        <a:spcAft>
                          <a:spcPts val="1200"/>
                        </a:spcAft>
                      </a:pPr>
                      <a:r>
                        <a:rPr lang="en-US" sz="2400" dirty="0">
                          <a:effectLst/>
                          <a:latin typeface="Arial" panose="020B0604020202020204" pitchFamily="34" charset="0"/>
                          <a:ea typeface="Times New Roman" panose="02020603050405020304" pitchFamily="18" charset="0"/>
                          <a:cs typeface="Times New Roman" panose="02020603050405020304" pitchFamily="18" charset="0"/>
                        </a:rPr>
                        <a:t>Project Start Date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1200"/>
                        </a:spcAft>
                      </a:pPr>
                      <a:r>
                        <a:rPr lang="en-US" sz="2400" dirty="0">
                          <a:effectLst/>
                          <a:latin typeface="Arial"/>
                          <a:ea typeface="Times New Roman" panose="02020603050405020304" pitchFamily="18" charset="0"/>
                          <a:cs typeface="Times New Roman"/>
                        </a:rPr>
                        <a:t>August 2023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11673009"/>
                  </a:ext>
                </a:extLst>
              </a:tr>
            </a:tbl>
          </a:graphicData>
        </a:graphic>
      </p:graphicFrame>
      <p:sp>
        <p:nvSpPr>
          <p:cNvPr id="4" name="Slide Number Placeholder 3"/>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68</a:t>
            </a:fld>
            <a:endParaRPr lang="en-US" dirty="0">
              <a:solidFill>
                <a:schemeClr val="tx1"/>
              </a:solidFill>
            </a:endParaRPr>
          </a:p>
        </p:txBody>
      </p:sp>
    </p:spTree>
    <p:extLst>
      <p:ext uri="{BB962C8B-B14F-4D97-AF65-F5344CB8AC3E}">
        <p14:creationId xmlns:p14="http://schemas.microsoft.com/office/powerpoint/2010/main" val="171404995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747C5-0AF1-43AE-89C9-60471ACCF7BE}"/>
              </a:ext>
            </a:extLst>
          </p:cNvPr>
          <p:cNvSpPr>
            <a:spLocks noGrp="1"/>
          </p:cNvSpPr>
          <p:nvPr>
            <p:ph type="title"/>
          </p:nvPr>
        </p:nvSpPr>
        <p:spPr/>
        <p:txBody>
          <a:bodyPr/>
          <a:lstStyle/>
          <a:p>
            <a:r>
              <a:rPr lang="en-US" dirty="0"/>
              <a:t>Application Process (1)</a:t>
            </a:r>
          </a:p>
        </p:txBody>
      </p:sp>
      <p:sp>
        <p:nvSpPr>
          <p:cNvPr id="3" name="Content Placeholder 2">
            <a:extLst>
              <a:ext uri="{FF2B5EF4-FFF2-40B4-BE49-F238E27FC236}">
                <a16:creationId xmlns:a16="http://schemas.microsoft.com/office/drawing/2014/main" id="{4B31216D-AFA5-4841-93BA-1E08C5BDAD60}"/>
              </a:ext>
            </a:extLst>
          </p:cNvPr>
          <p:cNvSpPr>
            <a:spLocks noGrp="1"/>
          </p:cNvSpPr>
          <p:nvPr>
            <p:ph idx="1"/>
          </p:nvPr>
        </p:nvSpPr>
        <p:spPr>
          <a:xfrm>
            <a:off x="1463040" y="1459865"/>
            <a:ext cx="9479666" cy="4608426"/>
          </a:xfrm>
        </p:spPr>
        <p:txBody>
          <a:bodyPr/>
          <a:lstStyle/>
          <a:p>
            <a:pPr marL="0" indent="0">
              <a:lnSpc>
                <a:spcPct val="100000"/>
              </a:lnSpc>
              <a:spcBef>
                <a:spcPts val="0"/>
              </a:spcBef>
              <a:spcAft>
                <a:spcPts val="1200"/>
              </a:spcAft>
              <a:buNone/>
            </a:pPr>
            <a:r>
              <a:rPr lang="en-US" dirty="0"/>
              <a:t>The application will consist of four general types of information: </a:t>
            </a:r>
          </a:p>
          <a:p>
            <a:pPr marL="625475" lvl="1" indent="-401638">
              <a:lnSpc>
                <a:spcPct val="100000"/>
              </a:lnSpc>
              <a:spcBef>
                <a:spcPts val="0"/>
              </a:spcBef>
              <a:spcAft>
                <a:spcPts val="1200"/>
              </a:spcAft>
              <a:buFont typeface="+mj-lt"/>
              <a:buAutoNum type="arabicPeriod"/>
            </a:pPr>
            <a:r>
              <a:rPr lang="en-US" sz="2800" dirty="0"/>
              <a:t>Applicant Information</a:t>
            </a:r>
          </a:p>
          <a:p>
            <a:pPr marL="625475" lvl="1" indent="-401638">
              <a:lnSpc>
                <a:spcPct val="100000"/>
              </a:lnSpc>
              <a:spcBef>
                <a:spcPts val="0"/>
              </a:spcBef>
              <a:spcAft>
                <a:spcPts val="1200"/>
              </a:spcAft>
              <a:buFont typeface="+mj-lt"/>
              <a:buAutoNum type="arabicPeriod"/>
            </a:pPr>
            <a:r>
              <a:rPr lang="en-US" sz="2800" dirty="0"/>
              <a:t>Application Narrative</a:t>
            </a:r>
          </a:p>
          <a:p>
            <a:pPr marL="625475" lvl="1" indent="-401638">
              <a:lnSpc>
                <a:spcPct val="100000"/>
              </a:lnSpc>
              <a:spcBef>
                <a:spcPts val="0"/>
              </a:spcBef>
              <a:spcAft>
                <a:spcPts val="1200"/>
              </a:spcAft>
              <a:buFont typeface="+mj-lt"/>
              <a:buAutoNum type="arabicPeriod"/>
            </a:pPr>
            <a:r>
              <a:rPr lang="en-US" sz="2800" dirty="0"/>
              <a:t>Budget Information</a:t>
            </a:r>
          </a:p>
          <a:p>
            <a:pPr marL="625475" lvl="1" indent="-401638">
              <a:lnSpc>
                <a:spcPct val="100000"/>
              </a:lnSpc>
              <a:spcBef>
                <a:spcPts val="0"/>
              </a:spcBef>
              <a:spcAft>
                <a:spcPts val="1200"/>
              </a:spcAft>
              <a:buFont typeface="+mj-lt"/>
              <a:buAutoNum type="arabicPeriod"/>
            </a:pPr>
            <a:r>
              <a:rPr lang="en-US" sz="2800" dirty="0"/>
              <a:t>Attachments (works cited, project timeline, budget, letters of commitment)</a:t>
            </a:r>
            <a:endParaRPr lang="en-US" sz="2800" b="1" dirty="0"/>
          </a:p>
        </p:txBody>
      </p:sp>
      <p:sp>
        <p:nvSpPr>
          <p:cNvPr id="4" name="Slide Number Placeholder 3">
            <a:extLst>
              <a:ext uri="{FF2B5EF4-FFF2-40B4-BE49-F238E27FC236}">
                <a16:creationId xmlns:a16="http://schemas.microsoft.com/office/drawing/2014/main" id="{5E685422-DCA3-4B4A-96C3-00B13A0EB4DA}"/>
              </a:ext>
            </a:extLst>
          </p:cNvPr>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69</a:t>
            </a:fld>
            <a:endParaRPr lang="en-US" dirty="0">
              <a:solidFill>
                <a:schemeClr val="tx1"/>
              </a:solidFill>
            </a:endParaRPr>
          </a:p>
        </p:txBody>
      </p:sp>
    </p:spTree>
    <p:extLst>
      <p:ext uri="{BB962C8B-B14F-4D97-AF65-F5344CB8AC3E}">
        <p14:creationId xmlns:p14="http://schemas.microsoft.com/office/powerpoint/2010/main" val="3574483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Authorizing Statute (3)</a:t>
            </a:r>
          </a:p>
        </p:txBody>
      </p:sp>
      <p:sp>
        <p:nvSpPr>
          <p:cNvPr id="3" name="Content Placeholder 2"/>
          <p:cNvSpPr>
            <a:spLocks noGrp="1"/>
          </p:cNvSpPr>
          <p:nvPr>
            <p:ph idx="1"/>
          </p:nvPr>
        </p:nvSpPr>
        <p:spPr>
          <a:xfrm>
            <a:off x="1354238" y="1567543"/>
            <a:ext cx="9999561" cy="4523014"/>
          </a:xfrm>
        </p:spPr>
        <p:txBody>
          <a:bodyPr vert="horz" lIns="91440" tIns="45720" rIns="91440" bIns="45720" rtlCol="0" anchor="t">
            <a:noAutofit/>
          </a:bodyPr>
          <a:lstStyle/>
          <a:p>
            <a:pPr marL="0" indent="0">
              <a:lnSpc>
                <a:spcPct val="100000"/>
              </a:lnSpc>
              <a:spcBef>
                <a:spcPts val="0"/>
              </a:spcBef>
              <a:spcAft>
                <a:spcPts val="1200"/>
              </a:spcAft>
              <a:buNone/>
            </a:pPr>
            <a:r>
              <a:rPr lang="en-US" dirty="0"/>
              <a:t>AB 181, Section 137 (Chapter 52, Statutes of 2022) also authorized $225 million as a direct allocation of funds to eligible sites within local educational agencies (LEAs) to develop school literacy programs, employ and train literacy coaches and reading and literacy specialists, and develop and implement interventions for pupils in need of targeted literacy support. These funds were issued to LEAs in January 2023. </a:t>
            </a:r>
          </a:p>
          <a:p>
            <a:pPr marL="0" indent="0">
              <a:lnSpc>
                <a:spcPct val="100000"/>
              </a:lnSpc>
              <a:spcBef>
                <a:spcPts val="0"/>
              </a:spcBef>
              <a:spcAft>
                <a:spcPts val="1200"/>
              </a:spcAft>
              <a:buNone/>
            </a:pPr>
            <a:r>
              <a:rPr lang="en-US" dirty="0"/>
              <a:t>The LCRSET grantee will support the LEAs that received these funds. </a:t>
            </a:r>
          </a:p>
        </p:txBody>
      </p:sp>
      <p:sp>
        <p:nvSpPr>
          <p:cNvPr id="5" name="Slide Number Placeholder 4"/>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7</a:t>
            </a:fld>
            <a:endParaRPr lang="en-US" dirty="0">
              <a:solidFill>
                <a:schemeClr val="tx1"/>
              </a:solidFill>
            </a:endParaRPr>
          </a:p>
        </p:txBody>
      </p:sp>
    </p:spTree>
    <p:extLst>
      <p:ext uri="{BB962C8B-B14F-4D97-AF65-F5344CB8AC3E}">
        <p14:creationId xmlns:p14="http://schemas.microsoft.com/office/powerpoint/2010/main" val="156322054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747C5-0AF1-43AE-89C9-60471ACCF7BE}"/>
              </a:ext>
            </a:extLst>
          </p:cNvPr>
          <p:cNvSpPr>
            <a:spLocks noGrp="1"/>
          </p:cNvSpPr>
          <p:nvPr>
            <p:ph type="title"/>
          </p:nvPr>
        </p:nvSpPr>
        <p:spPr>
          <a:xfrm>
            <a:off x="1354239" y="365126"/>
            <a:ext cx="9479666" cy="960438"/>
          </a:xfrm>
        </p:spPr>
        <p:txBody>
          <a:bodyPr/>
          <a:lstStyle/>
          <a:p>
            <a:r>
              <a:rPr lang="en-US" dirty="0"/>
              <a:t>Application Process (2)</a:t>
            </a:r>
          </a:p>
        </p:txBody>
      </p:sp>
      <p:sp>
        <p:nvSpPr>
          <p:cNvPr id="3" name="Content Placeholder 2">
            <a:extLst>
              <a:ext uri="{FF2B5EF4-FFF2-40B4-BE49-F238E27FC236}">
                <a16:creationId xmlns:a16="http://schemas.microsoft.com/office/drawing/2014/main" id="{4B31216D-AFA5-4841-93BA-1E08C5BDAD60}"/>
              </a:ext>
            </a:extLst>
          </p:cNvPr>
          <p:cNvSpPr>
            <a:spLocks noGrp="1"/>
          </p:cNvSpPr>
          <p:nvPr>
            <p:ph idx="1"/>
          </p:nvPr>
        </p:nvSpPr>
        <p:spPr>
          <a:xfrm>
            <a:off x="1441296" y="1456267"/>
            <a:ext cx="9305551" cy="4796565"/>
          </a:xfrm>
        </p:spPr>
        <p:txBody>
          <a:bodyPr/>
          <a:lstStyle/>
          <a:p>
            <a:pPr marL="336550" lvl="0" indent="-336550">
              <a:lnSpc>
                <a:spcPct val="100000"/>
              </a:lnSpc>
              <a:spcBef>
                <a:spcPts val="0"/>
              </a:spcBef>
              <a:spcAft>
                <a:spcPts val="1200"/>
              </a:spcAft>
            </a:pPr>
            <a:r>
              <a:rPr lang="en-US" sz="2600" dirty="0"/>
              <a:t>The Lead Applicant will receive email confirmation of the information submitted. </a:t>
            </a:r>
          </a:p>
          <a:p>
            <a:pPr marL="336550" lvl="0" indent="-336550">
              <a:lnSpc>
                <a:spcPct val="100000"/>
              </a:lnSpc>
              <a:spcBef>
                <a:spcPts val="0"/>
              </a:spcBef>
              <a:spcAft>
                <a:spcPts val="1200"/>
              </a:spcAft>
            </a:pPr>
            <a:r>
              <a:rPr lang="en-US" sz="2600" dirty="0"/>
              <a:t>If changes need to be made, the Lead Applicant must resubmit the entire application prior to the submission deadline.</a:t>
            </a:r>
          </a:p>
          <a:p>
            <a:pPr marL="336550" lvl="0" indent="-336550">
              <a:lnSpc>
                <a:spcPct val="100000"/>
              </a:lnSpc>
              <a:spcBef>
                <a:spcPts val="0"/>
              </a:spcBef>
              <a:spcAft>
                <a:spcPts val="1200"/>
              </a:spcAft>
            </a:pPr>
            <a:r>
              <a:rPr lang="en-US" sz="2600" dirty="0"/>
              <a:t>The last submitted application will be the one considered for review.</a:t>
            </a:r>
          </a:p>
          <a:p>
            <a:pPr marL="336550" lvl="0" indent="-336550">
              <a:lnSpc>
                <a:spcPct val="100000"/>
              </a:lnSpc>
              <a:spcBef>
                <a:spcPts val="0"/>
              </a:spcBef>
              <a:spcAft>
                <a:spcPts val="1200"/>
              </a:spcAft>
            </a:pPr>
            <a:r>
              <a:rPr lang="en-US" sz="2600" dirty="0"/>
              <a:t>The CDE is not able to modify the application information after it is submitted.</a:t>
            </a:r>
          </a:p>
          <a:p>
            <a:pPr marL="336550" lvl="0" indent="-336550">
              <a:lnSpc>
                <a:spcPct val="100000"/>
              </a:lnSpc>
              <a:spcBef>
                <a:spcPts val="0"/>
              </a:spcBef>
              <a:spcAft>
                <a:spcPts val="1200"/>
              </a:spcAft>
            </a:pPr>
            <a:r>
              <a:rPr lang="en-US" sz="2600" dirty="0"/>
              <a:t>Incomplete or late applications will not be considered. </a:t>
            </a:r>
          </a:p>
        </p:txBody>
      </p:sp>
      <p:sp>
        <p:nvSpPr>
          <p:cNvPr id="4" name="Slide Number Placeholder 3">
            <a:extLst>
              <a:ext uri="{FF2B5EF4-FFF2-40B4-BE49-F238E27FC236}">
                <a16:creationId xmlns:a16="http://schemas.microsoft.com/office/drawing/2014/main" id="{5E685422-DCA3-4B4A-96C3-00B13A0EB4DA}"/>
              </a:ext>
            </a:extLst>
          </p:cNvPr>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70</a:t>
            </a:fld>
            <a:endParaRPr lang="en-US" dirty="0">
              <a:solidFill>
                <a:schemeClr val="tx1"/>
              </a:solidFill>
            </a:endParaRPr>
          </a:p>
        </p:txBody>
      </p:sp>
    </p:spTree>
    <p:extLst>
      <p:ext uri="{BB962C8B-B14F-4D97-AF65-F5344CB8AC3E}">
        <p14:creationId xmlns:p14="http://schemas.microsoft.com/office/powerpoint/2010/main" val="421821275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4239" y="240043"/>
            <a:ext cx="9479666" cy="792889"/>
          </a:xfrm>
        </p:spPr>
        <p:txBody>
          <a:bodyPr>
            <a:noAutofit/>
          </a:bodyPr>
          <a:lstStyle/>
          <a:p>
            <a:r>
              <a:rPr lang="en-US" dirty="0"/>
              <a:t>Review Process</a:t>
            </a:r>
          </a:p>
        </p:txBody>
      </p:sp>
      <p:sp>
        <p:nvSpPr>
          <p:cNvPr id="3" name="Content Placeholder 2"/>
          <p:cNvSpPr>
            <a:spLocks noGrp="1"/>
          </p:cNvSpPr>
          <p:nvPr>
            <p:ph idx="1"/>
          </p:nvPr>
        </p:nvSpPr>
        <p:spPr>
          <a:xfrm>
            <a:off x="1155033" y="1032931"/>
            <a:ext cx="10198768" cy="5585025"/>
          </a:xfrm>
        </p:spPr>
        <p:txBody>
          <a:bodyPr vert="horz" lIns="91440" tIns="45720" rIns="91440" bIns="45720" rtlCol="0" anchor="t">
            <a:noAutofit/>
          </a:bodyPr>
          <a:lstStyle/>
          <a:p>
            <a:pPr marL="336550" indent="-336550">
              <a:lnSpc>
                <a:spcPct val="100000"/>
              </a:lnSpc>
              <a:spcBef>
                <a:spcPts val="0"/>
              </a:spcBef>
              <a:spcAft>
                <a:spcPts val="1200"/>
              </a:spcAft>
            </a:pPr>
            <a:r>
              <a:rPr lang="en-US" sz="2600" dirty="0">
                <a:latin typeface="Arial" panose="020B0604020202020204" pitchFamily="34" charset="0"/>
                <a:cs typeface="Arial" panose="020B0604020202020204" pitchFamily="34" charset="0"/>
              </a:rPr>
              <a:t>Only fully completed applications will be considered eligible for consideration and advance to the Readers Conference. </a:t>
            </a:r>
          </a:p>
          <a:p>
            <a:pPr marL="336550" indent="-336550">
              <a:lnSpc>
                <a:spcPct val="100000"/>
              </a:lnSpc>
              <a:spcBef>
                <a:spcPts val="0"/>
              </a:spcBef>
              <a:spcAft>
                <a:spcPts val="1200"/>
              </a:spcAft>
            </a:pPr>
            <a:r>
              <a:rPr lang="en-US" sz="2600" dirty="0">
                <a:latin typeface="Arial" panose="020B0604020202020204" pitchFamily="34" charset="0"/>
                <a:cs typeface="Arial" panose="020B0604020202020204" pitchFamily="34" charset="0"/>
              </a:rPr>
              <a:t>A panel of readers selected for their expertise will read, review, and score each eligible application using the scoring rubric. </a:t>
            </a:r>
          </a:p>
          <a:p>
            <a:pPr marL="336550" indent="-336550">
              <a:lnSpc>
                <a:spcPct val="100000"/>
              </a:lnSpc>
              <a:spcBef>
                <a:spcPts val="0"/>
              </a:spcBef>
              <a:spcAft>
                <a:spcPts val="1200"/>
              </a:spcAft>
            </a:pPr>
            <a:r>
              <a:rPr lang="en-US" sz="2600" dirty="0">
                <a:latin typeface="Arial" panose="020B0604020202020204" pitchFamily="34" charset="0"/>
                <a:cs typeface="Arial" panose="020B0604020202020204" pitchFamily="34" charset="0"/>
              </a:rPr>
              <a:t>Readers will be instructed to read each proposal in its entirety to get an overall impression of the project and whether it makes sense overall. </a:t>
            </a:r>
          </a:p>
          <a:p>
            <a:pPr marL="336550" indent="-336550">
              <a:lnSpc>
                <a:spcPct val="100000"/>
              </a:lnSpc>
              <a:spcBef>
                <a:spcPts val="0"/>
              </a:spcBef>
              <a:spcAft>
                <a:spcPts val="1200"/>
              </a:spcAft>
            </a:pPr>
            <a:r>
              <a:rPr lang="en-US" sz="2600" dirty="0">
                <a:latin typeface="Arial" panose="020B0604020202020204" pitchFamily="34" charset="0"/>
                <a:cs typeface="Arial" panose="020B0604020202020204" pitchFamily="34" charset="0"/>
              </a:rPr>
              <a:t>Points will be awarded based on completeness and responsiveness of the application to each of the required application components.</a:t>
            </a:r>
          </a:p>
          <a:p>
            <a:pPr marL="336550" indent="-336550">
              <a:lnSpc>
                <a:spcPct val="100000"/>
              </a:lnSpc>
              <a:spcBef>
                <a:spcPts val="0"/>
              </a:spcBef>
              <a:spcAft>
                <a:spcPts val="1200"/>
              </a:spcAft>
            </a:pPr>
            <a:r>
              <a:rPr lang="en-US" sz="2600" dirty="0">
                <a:latin typeface="Arial" panose="020B0604020202020204" pitchFamily="34" charset="0"/>
                <a:ea typeface="+mn-lt"/>
                <a:cs typeface="Arial" panose="020B0604020202020204" pitchFamily="34" charset="0"/>
              </a:rPr>
              <a:t>Interviews with potential grantees may be conducted. </a:t>
            </a:r>
            <a:r>
              <a:rPr lang="en-US" sz="2600" dirty="0">
                <a:latin typeface="Arial" panose="020B0604020202020204" pitchFamily="34" charset="0"/>
                <a:cs typeface="Arial" panose="020B0604020202020204" pitchFamily="34" charset="0"/>
              </a:rPr>
              <a:t>All costs associated with the interviews will be the applicant’s responsibility.</a:t>
            </a:r>
            <a:endParaRPr lang="en-US" sz="2600" dirty="0">
              <a:latin typeface="Arial" panose="020B0604020202020204" pitchFamily="34" charset="0"/>
              <a:ea typeface="+mn-lt"/>
              <a:cs typeface="Arial" panose="020B0604020202020204" pitchFamily="34" charset="0"/>
            </a:endParaRPr>
          </a:p>
        </p:txBody>
      </p:sp>
      <p:sp>
        <p:nvSpPr>
          <p:cNvPr id="5" name="Slide Number Placeholder 4"/>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71</a:t>
            </a:fld>
            <a:endParaRPr lang="en-US" dirty="0">
              <a:solidFill>
                <a:schemeClr val="tx1"/>
              </a:solidFill>
            </a:endParaRPr>
          </a:p>
        </p:txBody>
      </p:sp>
    </p:spTree>
    <p:extLst>
      <p:ext uri="{BB962C8B-B14F-4D97-AF65-F5344CB8AC3E}">
        <p14:creationId xmlns:p14="http://schemas.microsoft.com/office/powerpoint/2010/main" val="54685210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4ED852-4CF1-4959-9285-AFACEE3CEC74}"/>
              </a:ext>
            </a:extLst>
          </p:cNvPr>
          <p:cNvSpPr>
            <a:spLocks noGrp="1"/>
          </p:cNvSpPr>
          <p:nvPr>
            <p:ph type="title"/>
          </p:nvPr>
        </p:nvSpPr>
        <p:spPr>
          <a:xfrm>
            <a:off x="838200" y="804863"/>
            <a:ext cx="10515600" cy="2852737"/>
          </a:xfrm>
        </p:spPr>
        <p:txBody>
          <a:bodyPr>
            <a:normAutofit/>
          </a:bodyPr>
          <a:lstStyle/>
          <a:p>
            <a:r>
              <a:rPr lang="en-US" sz="5400" dirty="0"/>
              <a:t>The Application</a:t>
            </a:r>
          </a:p>
        </p:txBody>
      </p:sp>
      <p:sp>
        <p:nvSpPr>
          <p:cNvPr id="4" name="Slide Number Placeholder 3">
            <a:extLst>
              <a:ext uri="{FF2B5EF4-FFF2-40B4-BE49-F238E27FC236}">
                <a16:creationId xmlns:a16="http://schemas.microsoft.com/office/drawing/2014/main" id="{D7A91306-4C97-490C-BE5B-DB5DA64BC2E9}"/>
              </a:ext>
            </a:extLst>
          </p:cNvPr>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72</a:t>
            </a:fld>
            <a:endParaRPr lang="en-US" dirty="0">
              <a:solidFill>
                <a:schemeClr val="tx1"/>
              </a:solidFill>
            </a:endParaRPr>
          </a:p>
        </p:txBody>
      </p:sp>
    </p:spTree>
    <p:extLst>
      <p:ext uri="{BB962C8B-B14F-4D97-AF65-F5344CB8AC3E}">
        <p14:creationId xmlns:p14="http://schemas.microsoft.com/office/powerpoint/2010/main" val="184222360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4239" y="55796"/>
            <a:ext cx="9479666" cy="1498841"/>
          </a:xfrm>
        </p:spPr>
        <p:txBody>
          <a:bodyPr>
            <a:normAutofit/>
          </a:bodyPr>
          <a:lstStyle/>
          <a:p>
            <a:r>
              <a:rPr lang="en-US" dirty="0"/>
              <a:t>Application Instructions</a:t>
            </a:r>
          </a:p>
        </p:txBody>
      </p:sp>
      <p:sp>
        <p:nvSpPr>
          <p:cNvPr id="3" name="Content Placeholder 2"/>
          <p:cNvSpPr>
            <a:spLocks noGrp="1"/>
          </p:cNvSpPr>
          <p:nvPr>
            <p:ph idx="1"/>
          </p:nvPr>
        </p:nvSpPr>
        <p:spPr>
          <a:xfrm>
            <a:off x="1094292" y="1554637"/>
            <a:ext cx="9999560" cy="4648318"/>
          </a:xfrm>
        </p:spPr>
        <p:txBody>
          <a:bodyPr vert="horz" lIns="91440" tIns="45720" rIns="91440" bIns="45720" rtlCol="0" anchor="t">
            <a:noAutofit/>
          </a:bodyPr>
          <a:lstStyle/>
          <a:p>
            <a:pPr marL="336550" indent="-336550">
              <a:lnSpc>
                <a:spcPct val="100000"/>
              </a:lnSpc>
              <a:spcBef>
                <a:spcPts val="0"/>
              </a:spcBef>
              <a:spcAft>
                <a:spcPts val="1200"/>
              </a:spcAft>
            </a:pPr>
            <a:r>
              <a:rPr lang="en-US" dirty="0"/>
              <a:t>The application is electronic and available on the CDE LCRSET RFA web page at</a:t>
            </a:r>
            <a:r>
              <a:rPr lang="en-US" u="sng" dirty="0">
                <a:hlinkClick r:id="rId3" tooltip="CDE RII RFA 2022 web page"/>
              </a:rPr>
              <a:t> </a:t>
            </a:r>
            <a:r>
              <a:rPr lang="en-US" u="sng" dirty="0">
                <a:hlinkClick r:id="rId4" tooltip="LCRS RFA"/>
              </a:rPr>
              <a:t>http://www.cde.ca.gov/fg/fo/r12/lcrs23rfa.asp</a:t>
            </a:r>
            <a:r>
              <a:rPr lang="en-US" dirty="0"/>
              <a:t>. </a:t>
            </a:r>
            <a:endParaRPr lang="en-US" u="sng" dirty="0"/>
          </a:p>
          <a:p>
            <a:pPr marL="336550" indent="-336550">
              <a:lnSpc>
                <a:spcPct val="100000"/>
              </a:lnSpc>
              <a:spcBef>
                <a:spcPts val="0"/>
              </a:spcBef>
              <a:spcAft>
                <a:spcPts val="1200"/>
              </a:spcAft>
            </a:pPr>
            <a:r>
              <a:rPr lang="en-US" dirty="0"/>
              <a:t>Carefully read the Application Instructions located in Appendix A of the RFA. </a:t>
            </a:r>
          </a:p>
        </p:txBody>
      </p:sp>
      <p:sp>
        <p:nvSpPr>
          <p:cNvPr id="5" name="Slide Number Placeholder 4"/>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73</a:t>
            </a:fld>
            <a:endParaRPr lang="en-US" dirty="0">
              <a:solidFill>
                <a:schemeClr val="tx1"/>
              </a:solidFill>
            </a:endParaRPr>
          </a:p>
        </p:txBody>
      </p:sp>
    </p:spTree>
    <p:extLst>
      <p:ext uri="{BB962C8B-B14F-4D97-AF65-F5344CB8AC3E}">
        <p14:creationId xmlns:p14="http://schemas.microsoft.com/office/powerpoint/2010/main" val="429054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A2E89-F549-4868-84C5-CE9BC8A3A7EC}"/>
              </a:ext>
            </a:extLst>
          </p:cNvPr>
          <p:cNvSpPr>
            <a:spLocks noGrp="1"/>
          </p:cNvSpPr>
          <p:nvPr>
            <p:ph type="title"/>
          </p:nvPr>
        </p:nvSpPr>
        <p:spPr/>
        <p:txBody>
          <a:bodyPr/>
          <a:lstStyle/>
          <a:p>
            <a:r>
              <a:rPr lang="en-US" dirty="0"/>
              <a:t>Scoring Rubric (1)</a:t>
            </a:r>
          </a:p>
        </p:txBody>
      </p:sp>
      <p:sp>
        <p:nvSpPr>
          <p:cNvPr id="6" name="Content Placeholder 5">
            <a:extLst>
              <a:ext uri="{FF2B5EF4-FFF2-40B4-BE49-F238E27FC236}">
                <a16:creationId xmlns:a16="http://schemas.microsoft.com/office/drawing/2014/main" id="{7EC321F4-A995-4F2B-95A9-75DC9B0747FB}"/>
              </a:ext>
            </a:extLst>
          </p:cNvPr>
          <p:cNvSpPr>
            <a:spLocks noGrp="1"/>
          </p:cNvSpPr>
          <p:nvPr>
            <p:ph idx="1"/>
          </p:nvPr>
        </p:nvSpPr>
        <p:spPr>
          <a:xfrm>
            <a:off x="1354239" y="1690688"/>
            <a:ext cx="9479666" cy="4351338"/>
          </a:xfrm>
        </p:spPr>
        <p:txBody>
          <a:bodyPr/>
          <a:lstStyle/>
          <a:p>
            <a:pPr marL="0" indent="0">
              <a:lnSpc>
                <a:spcPct val="100000"/>
              </a:lnSpc>
              <a:spcBef>
                <a:spcPts val="0"/>
              </a:spcBef>
              <a:spcAft>
                <a:spcPts val="1200"/>
              </a:spcAft>
              <a:buNone/>
            </a:pPr>
            <a:r>
              <a:rPr lang="en-US" dirty="0"/>
              <a:t>The scoring rubric is valued at a maximum of 212 points. The grant award may not necessarily be made to the application that has the highest score. These scores are advisory to the panelists who will make the final decisions to ensure that the applications meet the goals and requirements of the program.</a:t>
            </a:r>
          </a:p>
        </p:txBody>
      </p:sp>
      <p:sp>
        <p:nvSpPr>
          <p:cNvPr id="4" name="Slide Number Placeholder 3">
            <a:extLst>
              <a:ext uri="{FF2B5EF4-FFF2-40B4-BE49-F238E27FC236}">
                <a16:creationId xmlns:a16="http://schemas.microsoft.com/office/drawing/2014/main" id="{FEF1CDD7-69DF-42BA-95B5-74ECFC4817B1}"/>
              </a:ext>
            </a:extLst>
          </p:cNvPr>
          <p:cNvSpPr>
            <a:spLocks noGrp="1"/>
          </p:cNvSpPr>
          <p:nvPr>
            <p:ph type="sldNum" sz="quarter" idx="12"/>
          </p:nvPr>
        </p:nvSpPr>
        <p:spPr/>
        <p:txBody>
          <a:bodyPr/>
          <a:lstStyle/>
          <a:p>
            <a:fld id="{469BC29B-CD14-4172-9B93-F334EF7BA94E}" type="slidenum">
              <a:rPr lang="en-US" smtClean="0">
                <a:solidFill>
                  <a:schemeClr val="tx1"/>
                </a:solidFill>
              </a:rPr>
              <a:t>74</a:t>
            </a:fld>
            <a:endParaRPr lang="en-US" dirty="0">
              <a:solidFill>
                <a:schemeClr val="tx1"/>
              </a:solidFill>
            </a:endParaRPr>
          </a:p>
        </p:txBody>
      </p:sp>
    </p:spTree>
    <p:extLst>
      <p:ext uri="{BB962C8B-B14F-4D97-AF65-F5344CB8AC3E}">
        <p14:creationId xmlns:p14="http://schemas.microsoft.com/office/powerpoint/2010/main" val="34552281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6141" y="0"/>
            <a:ext cx="9479666" cy="1325563"/>
          </a:xfrm>
        </p:spPr>
        <p:txBody>
          <a:bodyPr>
            <a:normAutofit/>
          </a:bodyPr>
          <a:lstStyle/>
          <a:p>
            <a:r>
              <a:rPr lang="en-US" dirty="0"/>
              <a:t>Scoring Rubric (2)</a:t>
            </a:r>
          </a:p>
        </p:txBody>
      </p:sp>
      <p:graphicFrame>
        <p:nvGraphicFramePr>
          <p:cNvPr id="5" name="Content Placeholder 4" descr="This table shows each rubric section and its point value. Project Plan: Theory of Action is worth 8 points.&#10;Project Plan: Evidence-Based Practices and Qualifications is worth 112 points.&#10;Project Plan: Professional Learning Dissemination is worth 48 points.&#10;Alignment is worth 16 points.&#10;Expanding capacity is worth 8 points.&#10;Priority Points –  IHE/Nonprofit Consortium Collaboration is worth 12 points.&#10;Budget is worth 8 points.&#10;There is a total of 212 points possible. "/>
          <p:cNvGraphicFramePr>
            <a:graphicFrameLocks noGrp="1"/>
          </p:cNvGraphicFramePr>
          <p:nvPr>
            <p:ph idx="1"/>
            <p:extLst>
              <p:ext uri="{D42A27DB-BD31-4B8C-83A1-F6EECF244321}">
                <p14:modId xmlns:p14="http://schemas.microsoft.com/office/powerpoint/2010/main" val="620813274"/>
              </p:ext>
            </p:extLst>
          </p:nvPr>
        </p:nvGraphicFramePr>
        <p:xfrm>
          <a:off x="1461470" y="1325563"/>
          <a:ext cx="9269059" cy="4471387"/>
        </p:xfrm>
        <a:graphic>
          <a:graphicData uri="http://schemas.openxmlformats.org/drawingml/2006/table">
            <a:tbl>
              <a:tblPr firstRow="1" firstCol="1" lastRow="1" lastCol="1" bandRow="1" bandCol="1"/>
              <a:tblGrid>
                <a:gridCol w="7237946">
                  <a:extLst>
                    <a:ext uri="{9D8B030D-6E8A-4147-A177-3AD203B41FA5}">
                      <a16:colId xmlns:a16="http://schemas.microsoft.com/office/drawing/2014/main" val="20000"/>
                    </a:ext>
                  </a:extLst>
                </a:gridCol>
                <a:gridCol w="2031113">
                  <a:extLst>
                    <a:ext uri="{9D8B030D-6E8A-4147-A177-3AD203B41FA5}">
                      <a16:colId xmlns:a16="http://schemas.microsoft.com/office/drawing/2014/main" val="20001"/>
                    </a:ext>
                  </a:extLst>
                </a:gridCol>
              </a:tblGrid>
              <a:tr h="465513">
                <a:tc>
                  <a:txBody>
                    <a:bodyPr/>
                    <a:lstStyle/>
                    <a:p>
                      <a:pPr marL="0" marR="0" algn="ctr">
                        <a:lnSpc>
                          <a:spcPct val="107000"/>
                        </a:lnSpc>
                        <a:spcBef>
                          <a:spcPts val="0"/>
                        </a:spcBef>
                        <a:spcAft>
                          <a:spcPts val="0"/>
                        </a:spcAft>
                      </a:pPr>
                      <a:r>
                        <a:rPr lang="en-US" sz="2400" b="1" dirty="0">
                          <a:effectLst/>
                          <a:latin typeface="Arial" panose="020B0604020202020204" pitchFamily="34" charset="0"/>
                          <a:ea typeface="Times New Roman" panose="02020603050405020304" pitchFamily="18" charset="0"/>
                          <a:cs typeface="Arial" panose="020B0604020202020204" pitchFamily="34" charset="0"/>
                        </a:rPr>
                        <a:t>Rubric Section</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marL="0" marR="0" algn="ctr">
                        <a:lnSpc>
                          <a:spcPct val="107000"/>
                        </a:lnSpc>
                        <a:spcBef>
                          <a:spcPts val="0"/>
                        </a:spcBef>
                        <a:spcAft>
                          <a:spcPts val="0"/>
                        </a:spcAft>
                      </a:pPr>
                      <a:r>
                        <a:rPr lang="en-US" sz="2400" b="1" dirty="0">
                          <a:effectLst/>
                          <a:latin typeface="Arial" panose="020B0604020202020204" pitchFamily="34" charset="0"/>
                          <a:ea typeface="Times New Roman" panose="02020603050405020304" pitchFamily="18" charset="0"/>
                          <a:cs typeface="Arial" panose="020B0604020202020204" pitchFamily="34" charset="0"/>
                        </a:rPr>
                        <a:t>Point Value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0"/>
                  </a:ext>
                </a:extLst>
              </a:tr>
              <a:tr h="502181">
                <a:tc>
                  <a:txBody>
                    <a:bodyPr/>
                    <a:lstStyle/>
                    <a:p>
                      <a:pPr marL="0" marR="0">
                        <a:lnSpc>
                          <a:spcPct val="100000"/>
                        </a:lnSpc>
                        <a:spcBef>
                          <a:spcPts val="0"/>
                        </a:spcBef>
                        <a:spcAft>
                          <a:spcPts val="120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Project Plan: Theory of Action</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1200"/>
                        </a:spcAft>
                      </a:pPr>
                      <a:r>
                        <a:rPr lang="en-US" sz="2400" kern="1200" dirty="0">
                          <a:solidFill>
                            <a:schemeClr val="tx1"/>
                          </a:solidFill>
                          <a:effectLst/>
                          <a:latin typeface="+mn-lt"/>
                          <a:ea typeface="+mn-ea"/>
                          <a:cs typeface="+mn-cs"/>
                        </a:rPr>
                        <a:t>8</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725868">
                <a:tc>
                  <a:txBody>
                    <a:bodyPr/>
                    <a:lstStyle/>
                    <a:p>
                      <a:pPr marL="0" marR="0">
                        <a:lnSpc>
                          <a:spcPct val="100000"/>
                        </a:lnSpc>
                        <a:spcBef>
                          <a:spcPts val="0"/>
                        </a:spcBef>
                        <a:spcAft>
                          <a:spcPts val="120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Project Plan: Evidence-Based Practices and Qualifications</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120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112</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76293">
                <a:tc>
                  <a:txBody>
                    <a:bodyPr/>
                    <a:lstStyle/>
                    <a:p>
                      <a:pPr marL="0" marR="0">
                        <a:lnSpc>
                          <a:spcPct val="100000"/>
                        </a:lnSpc>
                        <a:spcBef>
                          <a:spcPts val="0"/>
                        </a:spcBef>
                        <a:spcAft>
                          <a:spcPts val="1200"/>
                        </a:spcAft>
                      </a:pPr>
                      <a:r>
                        <a:rPr lang="en-US" sz="2400" kern="1200" dirty="0">
                          <a:solidFill>
                            <a:schemeClr val="tx1"/>
                          </a:solidFill>
                          <a:effectLst/>
                          <a:latin typeface="+mn-lt"/>
                          <a:ea typeface="+mn-ea"/>
                          <a:cs typeface="+mn-cs"/>
                        </a:rPr>
                        <a:t>Project Plan: PL Dissemination</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120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48</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63246">
                <a:tc>
                  <a:txBody>
                    <a:bodyPr/>
                    <a:lstStyle/>
                    <a:p>
                      <a:pPr marL="0" marR="0">
                        <a:lnSpc>
                          <a:spcPct val="100000"/>
                        </a:lnSpc>
                        <a:spcBef>
                          <a:spcPts val="0"/>
                        </a:spcBef>
                        <a:spcAft>
                          <a:spcPts val="1200"/>
                        </a:spcAft>
                      </a:pPr>
                      <a:r>
                        <a:rPr lang="en-US" sz="2400" dirty="0">
                          <a:effectLst/>
                          <a:latin typeface="Arial" panose="020B0604020202020204" pitchFamily="34" charset="0"/>
                          <a:ea typeface="Calibri" panose="020F0502020204030204" pitchFamily="34" charset="0"/>
                          <a:cs typeface="Arial" panose="020B0604020202020204" pitchFamily="34" charset="0"/>
                        </a:rPr>
                        <a:t>Alignment</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1200"/>
                        </a:spcAft>
                      </a:pPr>
                      <a:r>
                        <a:rPr lang="en-US" sz="2400" dirty="0">
                          <a:effectLst/>
                          <a:latin typeface="Arial"/>
                          <a:ea typeface="Times New Roman" panose="02020603050405020304" pitchFamily="18" charset="0"/>
                          <a:cs typeface="Arial"/>
                        </a:rPr>
                        <a:t>16</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63246">
                <a:tc>
                  <a:txBody>
                    <a:bodyPr/>
                    <a:lstStyle/>
                    <a:p>
                      <a:pPr marL="0" marR="0">
                        <a:lnSpc>
                          <a:spcPct val="100000"/>
                        </a:lnSpc>
                        <a:spcBef>
                          <a:spcPts val="0"/>
                        </a:spcBef>
                        <a:spcAft>
                          <a:spcPts val="1200"/>
                        </a:spcAft>
                      </a:pPr>
                      <a:r>
                        <a:rPr lang="en-US" sz="2400" dirty="0">
                          <a:effectLst/>
                          <a:latin typeface="Arial" panose="020B0604020202020204" pitchFamily="34" charset="0"/>
                          <a:ea typeface="Times New Roman" panose="02020603050405020304" pitchFamily="18" charset="0"/>
                          <a:cs typeface="Times New Roman" panose="02020603050405020304" pitchFamily="18" charset="0"/>
                        </a:rPr>
                        <a:t>Expanding Capacity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1200"/>
                        </a:spcAft>
                      </a:pPr>
                      <a:r>
                        <a:rPr lang="en-US" sz="2400" dirty="0">
                          <a:effectLst/>
                          <a:latin typeface="Arial" panose="020B0604020202020204" pitchFamily="34" charset="0"/>
                          <a:ea typeface="Times New Roman" panose="02020603050405020304" pitchFamily="18" charset="0"/>
                          <a:cs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5952291"/>
                  </a:ext>
                </a:extLst>
              </a:tr>
              <a:tr h="492523">
                <a:tc>
                  <a:txBody>
                    <a:bodyPr/>
                    <a:lstStyle/>
                    <a:p>
                      <a:pPr marL="0" marR="0">
                        <a:lnSpc>
                          <a:spcPct val="100000"/>
                        </a:lnSpc>
                        <a:spcBef>
                          <a:spcPts val="0"/>
                        </a:spcBef>
                        <a:spcAft>
                          <a:spcPts val="1200"/>
                        </a:spcAft>
                      </a:pPr>
                      <a:r>
                        <a:rPr lang="en-US" sz="2400" dirty="0">
                          <a:effectLst/>
                          <a:latin typeface="Arial" panose="020B0604020202020204" pitchFamily="34" charset="0"/>
                          <a:ea typeface="Times New Roman" panose="02020603050405020304" pitchFamily="18" charset="0"/>
                          <a:cs typeface="Times New Roman" panose="02020603050405020304" pitchFamily="18" charset="0"/>
                        </a:rPr>
                        <a:t>Priority Points – IHE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1200"/>
                        </a:spcAft>
                      </a:pPr>
                      <a:r>
                        <a:rPr lang="en-US" sz="2400" dirty="0">
                          <a:effectLst/>
                          <a:latin typeface="Arial"/>
                          <a:ea typeface="Times New Roman" panose="02020603050405020304" pitchFamily="18" charset="0"/>
                          <a:cs typeface="Times New Roman"/>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11673009"/>
                  </a:ext>
                </a:extLst>
              </a:tr>
              <a:tr h="413619">
                <a:tc>
                  <a:txBody>
                    <a:bodyPr/>
                    <a:lstStyle/>
                    <a:p>
                      <a:pPr marL="0" marR="0">
                        <a:lnSpc>
                          <a:spcPct val="107000"/>
                        </a:lnSpc>
                        <a:spcBef>
                          <a:spcPts val="0"/>
                        </a:spcBef>
                        <a:spcAft>
                          <a:spcPts val="0"/>
                        </a:spcAft>
                      </a:pPr>
                      <a:r>
                        <a:rPr lang="en-US" sz="2400" dirty="0">
                          <a:effectLst/>
                          <a:latin typeface="Arial" panose="020B0604020202020204" pitchFamily="34" charset="0"/>
                          <a:ea typeface="Times New Roman" panose="02020603050405020304" pitchFamily="18" charset="0"/>
                          <a:cs typeface="Times New Roman" panose="02020603050405020304" pitchFamily="18" charset="0"/>
                        </a:rPr>
                        <a:t>Budget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dirty="0">
                          <a:effectLst/>
                          <a:latin typeface="Arial" panose="020B0604020202020204" pitchFamily="34" charset="0"/>
                          <a:ea typeface="Times New Roman" panose="02020603050405020304" pitchFamily="18" charset="0"/>
                          <a:cs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06740019"/>
                  </a:ext>
                </a:extLst>
              </a:tr>
              <a:tr h="463246">
                <a:tc>
                  <a:txBody>
                    <a:bodyPr/>
                    <a:lstStyle/>
                    <a:p>
                      <a:pPr marL="0" marR="0">
                        <a:lnSpc>
                          <a:spcPct val="107000"/>
                        </a:lnSpc>
                        <a:spcBef>
                          <a:spcPts val="0"/>
                        </a:spcBef>
                        <a:spcAft>
                          <a:spcPts val="0"/>
                        </a:spcAft>
                      </a:pPr>
                      <a:r>
                        <a:rPr lang="en-US" sz="2400" dirty="0">
                          <a:effectLst/>
                          <a:latin typeface="Arial" panose="020B0604020202020204" pitchFamily="34" charset="0"/>
                          <a:ea typeface="Times New Roman" panose="02020603050405020304" pitchFamily="18" charset="0"/>
                          <a:cs typeface="Times New Roman" panose="02020603050405020304" pitchFamily="18" charset="0"/>
                        </a:rPr>
                        <a:t>Total Points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marL="0" marR="0" algn="ctr">
                        <a:lnSpc>
                          <a:spcPct val="107000"/>
                        </a:lnSpc>
                        <a:spcBef>
                          <a:spcPts val="0"/>
                        </a:spcBef>
                        <a:spcAft>
                          <a:spcPts val="0"/>
                        </a:spcAft>
                      </a:pPr>
                      <a:r>
                        <a:rPr lang="en-US" sz="2400" dirty="0">
                          <a:effectLst/>
                          <a:latin typeface="Arial" panose="020B0604020202020204" pitchFamily="34" charset="0"/>
                          <a:ea typeface="Times New Roman" panose="02020603050405020304" pitchFamily="18" charset="0"/>
                          <a:cs typeface="Times New Roman" panose="02020603050405020304" pitchFamily="18" charset="0"/>
                        </a:rPr>
                        <a:t>212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432925884"/>
                  </a:ext>
                </a:extLst>
              </a:tr>
            </a:tbl>
          </a:graphicData>
        </a:graphic>
      </p:graphicFrame>
      <p:sp>
        <p:nvSpPr>
          <p:cNvPr id="4" name="Slide Number Placeholder 3"/>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75</a:t>
            </a:fld>
            <a:endParaRPr lang="en-US" dirty="0">
              <a:solidFill>
                <a:schemeClr val="tx1"/>
              </a:solidFill>
            </a:endParaRPr>
          </a:p>
        </p:txBody>
      </p:sp>
    </p:spTree>
    <p:extLst>
      <p:ext uri="{BB962C8B-B14F-4D97-AF65-F5344CB8AC3E}">
        <p14:creationId xmlns:p14="http://schemas.microsoft.com/office/powerpoint/2010/main" val="90577663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A2E89-F549-4868-84C5-CE9BC8A3A7EC}"/>
              </a:ext>
            </a:extLst>
          </p:cNvPr>
          <p:cNvSpPr>
            <a:spLocks noGrp="1"/>
          </p:cNvSpPr>
          <p:nvPr>
            <p:ph type="title"/>
          </p:nvPr>
        </p:nvSpPr>
        <p:spPr/>
        <p:txBody>
          <a:bodyPr/>
          <a:lstStyle/>
          <a:p>
            <a:r>
              <a:rPr lang="en-US" dirty="0"/>
              <a:t>Scoring Rubric Levels</a:t>
            </a:r>
          </a:p>
        </p:txBody>
      </p:sp>
      <p:sp>
        <p:nvSpPr>
          <p:cNvPr id="3" name="Content Placeholder 2">
            <a:extLst>
              <a:ext uri="{FF2B5EF4-FFF2-40B4-BE49-F238E27FC236}">
                <a16:creationId xmlns:a16="http://schemas.microsoft.com/office/drawing/2014/main" id="{2456693D-06C9-4B29-85BB-84D91FA4894D}"/>
              </a:ext>
            </a:extLst>
          </p:cNvPr>
          <p:cNvSpPr>
            <a:spLocks noGrp="1"/>
          </p:cNvSpPr>
          <p:nvPr>
            <p:ph idx="1"/>
          </p:nvPr>
        </p:nvSpPr>
        <p:spPr>
          <a:xfrm>
            <a:off x="1354239" y="1690688"/>
            <a:ext cx="9479666" cy="4351338"/>
          </a:xfrm>
        </p:spPr>
        <p:txBody>
          <a:bodyPr/>
          <a:lstStyle/>
          <a:p>
            <a:pPr marL="342900" marR="0" lvl="0" indent="-342900">
              <a:lnSpc>
                <a:spcPct val="100000"/>
              </a:lnSpc>
              <a:spcBef>
                <a:spcPts val="0"/>
              </a:spcBef>
              <a:buFont typeface="Symbol" panose="05050102010706020507" pitchFamily="18" charset="2"/>
              <a:buChar char=""/>
            </a:pPr>
            <a:r>
              <a:rPr lang="en-US" dirty="0">
                <a:latin typeface="Arial" panose="020B0604020202020204" pitchFamily="34" charset="0"/>
                <a:ea typeface="Arial" panose="020B0604020202020204" pitchFamily="34" charset="0"/>
              </a:rPr>
              <a:t>Outstanding</a:t>
            </a:r>
          </a:p>
          <a:p>
            <a:pPr marL="342900" marR="0" lvl="0" indent="-342900">
              <a:lnSpc>
                <a:spcPct val="100000"/>
              </a:lnSpc>
              <a:spcBef>
                <a:spcPts val="0"/>
              </a:spcBef>
              <a:buFont typeface="Symbol" panose="05050102010706020507" pitchFamily="18" charset="2"/>
              <a:buChar char=""/>
            </a:pPr>
            <a:r>
              <a:rPr lang="en-US" dirty="0">
                <a:latin typeface="Arial" panose="020B0604020202020204" pitchFamily="34" charset="0"/>
                <a:ea typeface="Arial" panose="020B0604020202020204" pitchFamily="34" charset="0"/>
              </a:rPr>
              <a:t>Strong</a:t>
            </a:r>
          </a:p>
          <a:p>
            <a:pPr marL="342900" marR="0" lvl="0" indent="-342900">
              <a:lnSpc>
                <a:spcPct val="100000"/>
              </a:lnSpc>
              <a:spcBef>
                <a:spcPts val="0"/>
              </a:spcBef>
              <a:buFont typeface="Symbol" panose="05050102010706020507" pitchFamily="18" charset="2"/>
              <a:buChar char=""/>
            </a:pPr>
            <a:r>
              <a:rPr lang="en-US" dirty="0">
                <a:latin typeface="Arial" panose="020B0604020202020204" pitchFamily="34" charset="0"/>
                <a:ea typeface="Arial" panose="020B0604020202020204" pitchFamily="34" charset="0"/>
              </a:rPr>
              <a:t>Partial</a:t>
            </a:r>
          </a:p>
          <a:p>
            <a:pPr marL="342900" marR="0" lvl="0" indent="-342900">
              <a:lnSpc>
                <a:spcPct val="100000"/>
              </a:lnSpc>
              <a:spcBef>
                <a:spcPts val="0"/>
              </a:spcBef>
              <a:spcAft>
                <a:spcPts val="1200"/>
              </a:spcAft>
              <a:buFont typeface="Symbol" panose="05050102010706020507" pitchFamily="18" charset="2"/>
              <a:buChar char=""/>
            </a:pPr>
            <a:r>
              <a:rPr lang="en-US" dirty="0">
                <a:latin typeface="Arial" panose="020B0604020202020204" pitchFamily="34" charset="0"/>
                <a:ea typeface="Arial" panose="020B0604020202020204" pitchFamily="34" charset="0"/>
              </a:rPr>
              <a:t>Minimal</a:t>
            </a:r>
          </a:p>
          <a:p>
            <a:pPr marL="0" marR="0" lvl="0" indent="0">
              <a:lnSpc>
                <a:spcPct val="100000"/>
              </a:lnSpc>
              <a:spcBef>
                <a:spcPts val="0"/>
              </a:spcBef>
              <a:spcAft>
                <a:spcPts val="1200"/>
              </a:spcAft>
              <a:buNone/>
            </a:pPr>
            <a:r>
              <a:rPr lang="en-US" dirty="0">
                <a:latin typeface="Arial" panose="020B0604020202020204" pitchFamily="34" charset="0"/>
                <a:ea typeface="Arial" panose="020B0604020202020204" pitchFamily="34" charset="0"/>
              </a:rPr>
              <a:t>Note the point value maximum for each response. Some question prompts are worth more than others.</a:t>
            </a:r>
          </a:p>
          <a:p>
            <a:endParaRPr lang="en-US" dirty="0"/>
          </a:p>
        </p:txBody>
      </p:sp>
      <p:sp>
        <p:nvSpPr>
          <p:cNvPr id="4" name="Slide Number Placeholder 3">
            <a:extLst>
              <a:ext uri="{FF2B5EF4-FFF2-40B4-BE49-F238E27FC236}">
                <a16:creationId xmlns:a16="http://schemas.microsoft.com/office/drawing/2014/main" id="{FEF1CDD7-69DF-42BA-95B5-74ECFC4817B1}"/>
              </a:ext>
            </a:extLst>
          </p:cNvPr>
          <p:cNvSpPr>
            <a:spLocks noGrp="1"/>
          </p:cNvSpPr>
          <p:nvPr>
            <p:ph type="sldNum" sz="quarter" idx="12"/>
          </p:nvPr>
        </p:nvSpPr>
        <p:spPr/>
        <p:txBody>
          <a:bodyPr/>
          <a:lstStyle/>
          <a:p>
            <a:fld id="{469BC29B-CD14-4172-9B93-F334EF7BA94E}" type="slidenum">
              <a:rPr lang="en-US" smtClean="0">
                <a:solidFill>
                  <a:schemeClr val="tx1"/>
                </a:solidFill>
              </a:rPr>
              <a:t>76</a:t>
            </a:fld>
            <a:endParaRPr lang="en-US" dirty="0">
              <a:solidFill>
                <a:schemeClr val="tx1"/>
              </a:solidFill>
            </a:endParaRPr>
          </a:p>
        </p:txBody>
      </p:sp>
    </p:spTree>
    <p:extLst>
      <p:ext uri="{BB962C8B-B14F-4D97-AF65-F5344CB8AC3E}">
        <p14:creationId xmlns:p14="http://schemas.microsoft.com/office/powerpoint/2010/main" val="133715033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Application Narrative Instructions</a:t>
            </a:r>
          </a:p>
        </p:txBody>
      </p:sp>
      <p:sp>
        <p:nvSpPr>
          <p:cNvPr id="3" name="Content Placeholder 2"/>
          <p:cNvSpPr>
            <a:spLocks noGrp="1"/>
          </p:cNvSpPr>
          <p:nvPr>
            <p:ph idx="1"/>
          </p:nvPr>
        </p:nvSpPr>
        <p:spPr/>
        <p:txBody>
          <a:bodyPr/>
          <a:lstStyle/>
          <a:p>
            <a:pPr marL="342900" indent="-342900">
              <a:lnSpc>
                <a:spcPct val="100000"/>
              </a:lnSpc>
              <a:spcBef>
                <a:spcPts val="0"/>
              </a:spcBef>
              <a:spcAft>
                <a:spcPts val="1200"/>
              </a:spcAft>
            </a:pPr>
            <a:r>
              <a:rPr lang="en-US" dirty="0"/>
              <a:t>In each part of the Application Narrative, applicants should address the prompts and refer to the Evaluation Rubric. </a:t>
            </a:r>
          </a:p>
          <a:p>
            <a:pPr marL="342900" indent="-342900">
              <a:lnSpc>
                <a:spcPct val="100000"/>
              </a:lnSpc>
              <a:spcBef>
                <a:spcPts val="0"/>
              </a:spcBef>
              <a:spcAft>
                <a:spcPts val="1200"/>
              </a:spcAft>
            </a:pPr>
            <a:r>
              <a:rPr lang="en-US" dirty="0"/>
              <a:t>Adhere to the character limit for each question—the survey will not collect data beyond the character limit.</a:t>
            </a:r>
          </a:p>
        </p:txBody>
      </p:sp>
      <p:sp>
        <p:nvSpPr>
          <p:cNvPr id="5" name="Slide Number Placeholder 4"/>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77</a:t>
            </a:fld>
            <a:endParaRPr lang="en-US" dirty="0">
              <a:solidFill>
                <a:schemeClr val="tx1"/>
              </a:solidFill>
            </a:endParaRPr>
          </a:p>
        </p:txBody>
      </p:sp>
    </p:spTree>
    <p:extLst>
      <p:ext uri="{BB962C8B-B14F-4D97-AF65-F5344CB8AC3E}">
        <p14:creationId xmlns:p14="http://schemas.microsoft.com/office/powerpoint/2010/main" val="136459490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EBC6E-E000-412F-99B2-D0988FDC32E9}"/>
              </a:ext>
            </a:extLst>
          </p:cNvPr>
          <p:cNvSpPr>
            <a:spLocks noGrp="1"/>
          </p:cNvSpPr>
          <p:nvPr>
            <p:ph type="title"/>
          </p:nvPr>
        </p:nvSpPr>
        <p:spPr>
          <a:xfrm>
            <a:off x="1354239" y="365125"/>
            <a:ext cx="9479666" cy="827067"/>
          </a:xfrm>
        </p:spPr>
        <p:txBody>
          <a:bodyPr/>
          <a:lstStyle/>
          <a:p>
            <a:r>
              <a:rPr lang="en-US" dirty="0"/>
              <a:t>Application Narrative (1)</a:t>
            </a:r>
          </a:p>
        </p:txBody>
      </p:sp>
      <p:sp>
        <p:nvSpPr>
          <p:cNvPr id="3" name="Content Placeholder 2">
            <a:extLst>
              <a:ext uri="{FF2B5EF4-FFF2-40B4-BE49-F238E27FC236}">
                <a16:creationId xmlns:a16="http://schemas.microsoft.com/office/drawing/2014/main" id="{3FD98EF7-AC0F-49ED-BD68-C64B61E9FD95}"/>
              </a:ext>
            </a:extLst>
          </p:cNvPr>
          <p:cNvSpPr>
            <a:spLocks noGrp="1"/>
          </p:cNvSpPr>
          <p:nvPr>
            <p:ph idx="1"/>
          </p:nvPr>
        </p:nvSpPr>
        <p:spPr>
          <a:xfrm>
            <a:off x="1522071" y="1319514"/>
            <a:ext cx="9144001" cy="4933318"/>
          </a:xfrm>
        </p:spPr>
        <p:txBody>
          <a:bodyPr/>
          <a:lstStyle/>
          <a:p>
            <a:pPr marL="0" indent="0">
              <a:lnSpc>
                <a:spcPct val="100000"/>
              </a:lnSpc>
              <a:spcBef>
                <a:spcPts val="0"/>
              </a:spcBef>
              <a:spcAft>
                <a:spcPts val="1200"/>
              </a:spcAft>
              <a:buNone/>
            </a:pPr>
            <a:r>
              <a:rPr lang="en-US" dirty="0"/>
              <a:t>Successful applicants must be able to demonstrate that their proposed project:</a:t>
            </a:r>
          </a:p>
          <a:p>
            <a:pPr marL="577850" lvl="1" indent="-288925">
              <a:lnSpc>
                <a:spcPct val="100000"/>
              </a:lnSpc>
              <a:spcBef>
                <a:spcPts val="0"/>
              </a:spcBef>
              <a:spcAft>
                <a:spcPts val="1200"/>
              </a:spcAft>
              <a:buFont typeface="Arial" panose="020B0604020202020204" pitchFamily="34" charset="0"/>
              <a:buChar char="•"/>
            </a:pPr>
            <a:r>
              <a:rPr lang="en-US" sz="2800" dirty="0"/>
              <a:t>Is conceptually clear</a:t>
            </a:r>
          </a:p>
          <a:p>
            <a:pPr marL="577850" lvl="1" indent="-288925">
              <a:lnSpc>
                <a:spcPct val="100000"/>
              </a:lnSpc>
              <a:spcBef>
                <a:spcPts val="0"/>
              </a:spcBef>
              <a:spcAft>
                <a:spcPts val="1200"/>
              </a:spcAft>
              <a:buFont typeface="Arial" panose="020B0604020202020204" pitchFamily="34" charset="0"/>
              <a:buChar char="•"/>
            </a:pPr>
            <a:r>
              <a:rPr lang="en-US" sz="2800" dirty="0"/>
              <a:t>Is evidence-based</a:t>
            </a:r>
          </a:p>
          <a:p>
            <a:pPr marL="577850" lvl="1" indent="-288925">
              <a:lnSpc>
                <a:spcPct val="100000"/>
              </a:lnSpc>
              <a:spcBef>
                <a:spcPts val="0"/>
              </a:spcBef>
              <a:spcAft>
                <a:spcPts val="1200"/>
              </a:spcAft>
              <a:buFont typeface="Arial" panose="020B0604020202020204" pitchFamily="34" charset="0"/>
              <a:buChar char="•"/>
            </a:pPr>
            <a:r>
              <a:rPr lang="en-US" sz="2800" dirty="0"/>
              <a:t>Is technically feasible</a:t>
            </a:r>
          </a:p>
          <a:p>
            <a:pPr marL="577850" lvl="1" indent="-288925">
              <a:lnSpc>
                <a:spcPct val="100000"/>
              </a:lnSpc>
              <a:spcBef>
                <a:spcPts val="0"/>
              </a:spcBef>
              <a:spcAft>
                <a:spcPts val="1200"/>
              </a:spcAft>
              <a:buFont typeface="Arial" panose="020B0604020202020204" pitchFamily="34" charset="0"/>
              <a:buChar char="•"/>
            </a:pPr>
            <a:r>
              <a:rPr lang="en-US" sz="2800" dirty="0"/>
              <a:t>Is sustainable</a:t>
            </a:r>
          </a:p>
          <a:p>
            <a:pPr marL="577850" lvl="1" indent="-288925">
              <a:lnSpc>
                <a:spcPct val="100000"/>
              </a:lnSpc>
              <a:spcBef>
                <a:spcPts val="0"/>
              </a:spcBef>
              <a:spcAft>
                <a:spcPts val="1200"/>
              </a:spcAft>
              <a:buFont typeface="Arial" panose="020B0604020202020204" pitchFamily="34" charset="0"/>
              <a:buChar char="•"/>
            </a:pPr>
            <a:r>
              <a:rPr lang="en-US" sz="2800" dirty="0"/>
              <a:t>Is scalable</a:t>
            </a:r>
          </a:p>
          <a:p>
            <a:pPr marL="577850" lvl="1" indent="-288925">
              <a:lnSpc>
                <a:spcPct val="100000"/>
              </a:lnSpc>
              <a:spcBef>
                <a:spcPts val="0"/>
              </a:spcBef>
              <a:spcAft>
                <a:spcPts val="1200"/>
              </a:spcAft>
              <a:buFont typeface="Arial" panose="020B0604020202020204" pitchFamily="34" charset="0"/>
              <a:buChar char="•"/>
            </a:pPr>
            <a:r>
              <a:rPr lang="en-US" sz="2800" dirty="0"/>
              <a:t>Leads or contributes to a culture of continuous improvement after the grant period</a:t>
            </a:r>
          </a:p>
        </p:txBody>
      </p:sp>
      <p:sp>
        <p:nvSpPr>
          <p:cNvPr id="4" name="Slide Number Placeholder 3">
            <a:extLst>
              <a:ext uri="{FF2B5EF4-FFF2-40B4-BE49-F238E27FC236}">
                <a16:creationId xmlns:a16="http://schemas.microsoft.com/office/drawing/2014/main" id="{6ACBE188-28C0-4DC1-9A4B-DD649892D963}"/>
              </a:ext>
            </a:extLst>
          </p:cNvPr>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78</a:t>
            </a:fld>
            <a:endParaRPr lang="en-US" dirty="0">
              <a:solidFill>
                <a:schemeClr val="tx1"/>
              </a:solidFill>
            </a:endParaRPr>
          </a:p>
        </p:txBody>
      </p:sp>
    </p:spTree>
    <p:extLst>
      <p:ext uri="{BB962C8B-B14F-4D97-AF65-F5344CB8AC3E}">
        <p14:creationId xmlns:p14="http://schemas.microsoft.com/office/powerpoint/2010/main" val="132095435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EBC6E-E000-412F-99B2-D0988FDC32E9}"/>
              </a:ext>
            </a:extLst>
          </p:cNvPr>
          <p:cNvSpPr>
            <a:spLocks noGrp="1"/>
          </p:cNvSpPr>
          <p:nvPr>
            <p:ph type="title"/>
          </p:nvPr>
        </p:nvSpPr>
        <p:spPr>
          <a:xfrm>
            <a:off x="1354239" y="365125"/>
            <a:ext cx="9479666" cy="981075"/>
          </a:xfrm>
        </p:spPr>
        <p:txBody>
          <a:bodyPr/>
          <a:lstStyle/>
          <a:p>
            <a:r>
              <a:rPr lang="en-US" dirty="0"/>
              <a:t>Application Narrative (2)</a:t>
            </a:r>
          </a:p>
        </p:txBody>
      </p:sp>
      <p:sp>
        <p:nvSpPr>
          <p:cNvPr id="3" name="Content Placeholder 2">
            <a:extLst>
              <a:ext uri="{FF2B5EF4-FFF2-40B4-BE49-F238E27FC236}">
                <a16:creationId xmlns:a16="http://schemas.microsoft.com/office/drawing/2014/main" id="{3FD98EF7-AC0F-49ED-BD68-C64B61E9FD95}"/>
              </a:ext>
            </a:extLst>
          </p:cNvPr>
          <p:cNvSpPr>
            <a:spLocks noGrp="1"/>
          </p:cNvSpPr>
          <p:nvPr>
            <p:ph idx="1"/>
          </p:nvPr>
        </p:nvSpPr>
        <p:spPr>
          <a:xfrm>
            <a:off x="1354239" y="1447800"/>
            <a:ext cx="9479666" cy="3927681"/>
          </a:xfrm>
        </p:spPr>
        <p:txBody>
          <a:bodyPr/>
          <a:lstStyle/>
          <a:p>
            <a:pPr marL="0" indent="0">
              <a:lnSpc>
                <a:spcPct val="100000"/>
              </a:lnSpc>
              <a:spcBef>
                <a:spcPts val="0"/>
              </a:spcBef>
              <a:spcAft>
                <a:spcPts val="1200"/>
              </a:spcAft>
              <a:buNone/>
            </a:pPr>
            <a:r>
              <a:rPr lang="en-US" dirty="0"/>
              <a:t>To complete the narrative:</a:t>
            </a:r>
          </a:p>
          <a:p>
            <a:pPr marL="690563" lvl="1" indent="-354013">
              <a:lnSpc>
                <a:spcPct val="100000"/>
              </a:lnSpc>
              <a:spcBef>
                <a:spcPts val="0"/>
              </a:spcBef>
              <a:spcAft>
                <a:spcPts val="1200"/>
              </a:spcAft>
              <a:buFont typeface="Arial" panose="020B0604020202020204" pitchFamily="34" charset="0"/>
              <a:buChar char="•"/>
            </a:pPr>
            <a:r>
              <a:rPr lang="en-US" sz="2800" dirty="0"/>
              <a:t>Fully address the prompts</a:t>
            </a:r>
          </a:p>
          <a:p>
            <a:pPr marL="690563" lvl="1" indent="-354013">
              <a:lnSpc>
                <a:spcPct val="100000"/>
              </a:lnSpc>
              <a:spcBef>
                <a:spcPts val="0"/>
              </a:spcBef>
              <a:spcAft>
                <a:spcPts val="1200"/>
              </a:spcAft>
              <a:buFont typeface="Arial" panose="020B0604020202020204" pitchFamily="34" charset="0"/>
              <a:buChar char="•"/>
            </a:pPr>
            <a:r>
              <a:rPr lang="en-US" sz="2800" dirty="0"/>
              <a:t>Refer to the scoring rubric to understand how responses will be evaluated by the reading panel</a:t>
            </a:r>
          </a:p>
          <a:p>
            <a:pPr marL="690563" lvl="1" indent="-354013">
              <a:lnSpc>
                <a:spcPct val="100000"/>
              </a:lnSpc>
              <a:spcBef>
                <a:spcPts val="0"/>
              </a:spcBef>
              <a:spcAft>
                <a:spcPts val="1200"/>
              </a:spcAft>
              <a:buFont typeface="Arial" panose="020B0604020202020204" pitchFamily="34" charset="0"/>
              <a:buChar char="•"/>
            </a:pPr>
            <a:r>
              <a:rPr lang="en-US" sz="2800" dirty="0"/>
              <a:t>Follow all application instructions in Appendix A: Application Narrative.</a:t>
            </a:r>
          </a:p>
        </p:txBody>
      </p:sp>
      <p:sp>
        <p:nvSpPr>
          <p:cNvPr id="4" name="Slide Number Placeholder 3">
            <a:extLst>
              <a:ext uri="{FF2B5EF4-FFF2-40B4-BE49-F238E27FC236}">
                <a16:creationId xmlns:a16="http://schemas.microsoft.com/office/drawing/2014/main" id="{6ACBE188-28C0-4DC1-9A4B-DD649892D963}"/>
              </a:ext>
            </a:extLst>
          </p:cNvPr>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79</a:t>
            </a:fld>
            <a:endParaRPr lang="en-US" dirty="0">
              <a:solidFill>
                <a:schemeClr val="tx1"/>
              </a:solidFill>
            </a:endParaRPr>
          </a:p>
        </p:txBody>
      </p:sp>
    </p:spTree>
    <p:extLst>
      <p:ext uri="{BB962C8B-B14F-4D97-AF65-F5344CB8AC3E}">
        <p14:creationId xmlns:p14="http://schemas.microsoft.com/office/powerpoint/2010/main" val="22320764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854FD-1C3F-4756-ABF8-F141F7082152}"/>
              </a:ext>
            </a:extLst>
          </p:cNvPr>
          <p:cNvSpPr>
            <a:spLocks noGrp="1"/>
          </p:cNvSpPr>
          <p:nvPr>
            <p:ph type="title"/>
          </p:nvPr>
        </p:nvSpPr>
        <p:spPr>
          <a:xfrm>
            <a:off x="1356167" y="355077"/>
            <a:ext cx="9479666" cy="1325563"/>
          </a:xfrm>
        </p:spPr>
        <p:txBody>
          <a:bodyPr>
            <a:normAutofit/>
          </a:bodyPr>
          <a:lstStyle/>
          <a:p>
            <a:r>
              <a:rPr lang="en-US" dirty="0"/>
              <a:t>Authorizing Statute (4)</a:t>
            </a:r>
          </a:p>
        </p:txBody>
      </p:sp>
      <p:sp>
        <p:nvSpPr>
          <p:cNvPr id="3" name="Content Placeholder 2">
            <a:extLst>
              <a:ext uri="{FF2B5EF4-FFF2-40B4-BE49-F238E27FC236}">
                <a16:creationId xmlns:a16="http://schemas.microsoft.com/office/drawing/2014/main" id="{05F28732-6957-4B31-BB3D-629936DE11ED}"/>
              </a:ext>
            </a:extLst>
          </p:cNvPr>
          <p:cNvSpPr>
            <a:spLocks noGrp="1"/>
          </p:cNvSpPr>
          <p:nvPr>
            <p:ph idx="1"/>
          </p:nvPr>
        </p:nvSpPr>
        <p:spPr>
          <a:xfrm>
            <a:off x="1354239" y="1920239"/>
            <a:ext cx="9479666" cy="4256723"/>
          </a:xfrm>
        </p:spPr>
        <p:txBody>
          <a:bodyPr/>
          <a:lstStyle/>
          <a:p>
            <a:pPr marL="0" indent="0">
              <a:lnSpc>
                <a:spcPct val="100000"/>
              </a:lnSpc>
              <a:spcBef>
                <a:spcPts val="0"/>
              </a:spcBef>
              <a:spcAft>
                <a:spcPts val="1200"/>
              </a:spcAft>
              <a:buNone/>
            </a:pPr>
            <a:r>
              <a:rPr lang="en-US" dirty="0"/>
              <a:t>Funds appropriated for this purpose are available for encumbrance through June 30, 2027. </a:t>
            </a:r>
          </a:p>
          <a:p>
            <a:pPr marL="0" indent="0">
              <a:lnSpc>
                <a:spcPct val="100000"/>
              </a:lnSpc>
              <a:spcBef>
                <a:spcPts val="0"/>
              </a:spcBef>
              <a:spcAft>
                <a:spcPts val="1200"/>
              </a:spcAft>
              <a:buNone/>
            </a:pPr>
            <a:r>
              <a:rPr lang="en-US" dirty="0"/>
              <a:t>The project period is from August 2023 to March 31, 2027.</a:t>
            </a:r>
          </a:p>
        </p:txBody>
      </p:sp>
      <p:sp>
        <p:nvSpPr>
          <p:cNvPr id="4" name="Slide Number Placeholder 3">
            <a:extLst>
              <a:ext uri="{FF2B5EF4-FFF2-40B4-BE49-F238E27FC236}">
                <a16:creationId xmlns:a16="http://schemas.microsoft.com/office/drawing/2014/main" id="{AE9530CE-DAF4-47D3-A143-9972E2EAC3FA}"/>
              </a:ext>
            </a:extLst>
          </p:cNvPr>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8</a:t>
            </a:fld>
            <a:endParaRPr lang="en-US" dirty="0">
              <a:solidFill>
                <a:schemeClr val="tx1"/>
              </a:solidFill>
            </a:endParaRPr>
          </a:p>
        </p:txBody>
      </p:sp>
    </p:spTree>
    <p:extLst>
      <p:ext uri="{BB962C8B-B14F-4D97-AF65-F5344CB8AC3E}">
        <p14:creationId xmlns:p14="http://schemas.microsoft.com/office/powerpoint/2010/main" val="97275608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A2E89-F549-4868-84C5-CE9BC8A3A7EC}"/>
              </a:ext>
            </a:extLst>
          </p:cNvPr>
          <p:cNvSpPr>
            <a:spLocks noGrp="1"/>
          </p:cNvSpPr>
          <p:nvPr>
            <p:ph type="title"/>
          </p:nvPr>
        </p:nvSpPr>
        <p:spPr>
          <a:xfrm>
            <a:off x="1354239" y="365125"/>
            <a:ext cx="9479666" cy="704532"/>
          </a:xfrm>
        </p:spPr>
        <p:txBody>
          <a:bodyPr>
            <a:normAutofit/>
          </a:bodyPr>
          <a:lstStyle/>
          <a:p>
            <a:r>
              <a:rPr lang="en-US" dirty="0"/>
              <a:t>Scoring Rubric Terms</a:t>
            </a:r>
          </a:p>
        </p:txBody>
      </p:sp>
      <p:sp>
        <p:nvSpPr>
          <p:cNvPr id="3" name="Content Placeholder 2">
            <a:extLst>
              <a:ext uri="{FF2B5EF4-FFF2-40B4-BE49-F238E27FC236}">
                <a16:creationId xmlns:a16="http://schemas.microsoft.com/office/drawing/2014/main" id="{EA18B047-2ACC-4B43-AD41-7C8B45B5AD57}"/>
              </a:ext>
            </a:extLst>
          </p:cNvPr>
          <p:cNvSpPr>
            <a:spLocks noGrp="1"/>
          </p:cNvSpPr>
          <p:nvPr>
            <p:ph idx="1"/>
          </p:nvPr>
        </p:nvSpPr>
        <p:spPr>
          <a:xfrm>
            <a:off x="1354239" y="1069656"/>
            <a:ext cx="9731126" cy="5286693"/>
          </a:xfrm>
        </p:spPr>
        <p:txBody>
          <a:bodyPr/>
          <a:lstStyle/>
          <a:p>
            <a:pPr marL="0" indent="0">
              <a:lnSpc>
                <a:spcPct val="100000"/>
              </a:lnSpc>
              <a:spcBef>
                <a:spcPts val="0"/>
              </a:spcBef>
              <a:spcAft>
                <a:spcPts val="1200"/>
              </a:spcAft>
              <a:buNone/>
            </a:pPr>
            <a:r>
              <a:rPr lang="en-US" b="1" dirty="0">
                <a:latin typeface="Arial" panose="020B0604020202020204" pitchFamily="34" charset="0"/>
                <a:ea typeface="Arial" panose="020B0604020202020204" pitchFamily="34" charset="0"/>
              </a:rPr>
              <a:t>Definitions of Terms: </a:t>
            </a:r>
            <a:endParaRPr lang="en-US" dirty="0">
              <a:latin typeface="Arial" panose="020B0604020202020204" pitchFamily="34" charset="0"/>
              <a:ea typeface="Arial" panose="020B0604020202020204" pitchFamily="34" charset="0"/>
            </a:endParaRPr>
          </a:p>
          <a:p>
            <a:pPr marL="690563" marR="0" lvl="0" indent="-354013">
              <a:lnSpc>
                <a:spcPct val="100000"/>
              </a:lnSpc>
              <a:spcBef>
                <a:spcPts val="0"/>
              </a:spcBef>
              <a:spcAft>
                <a:spcPts val="1200"/>
              </a:spcAft>
            </a:pPr>
            <a:r>
              <a:rPr lang="en-US" b="1" dirty="0">
                <a:latin typeface="Arial" panose="020B0604020202020204" pitchFamily="34" charset="0"/>
                <a:ea typeface="Arial" panose="020B0604020202020204" pitchFamily="34" charset="0"/>
              </a:rPr>
              <a:t>Thorough:</a:t>
            </a:r>
            <a:r>
              <a:rPr lang="en-US" dirty="0">
                <a:latin typeface="Arial" panose="020B0604020202020204" pitchFamily="34" charset="0"/>
                <a:ea typeface="Arial" panose="020B0604020202020204" pitchFamily="34" charset="0"/>
              </a:rPr>
              <a:t> </a:t>
            </a:r>
            <a:r>
              <a:rPr lang="en-US" spc="15" dirty="0">
                <a:latin typeface="Arial" panose="020B0604020202020204" pitchFamily="34" charset="0"/>
                <a:ea typeface="Arial" panose="020B0604020202020204" pitchFamily="34" charset="0"/>
              </a:rPr>
              <a:t>Includes every part or detail</a:t>
            </a:r>
            <a:endParaRPr lang="en-US" dirty="0">
              <a:latin typeface="Arial" panose="020B0604020202020204" pitchFamily="34" charset="0"/>
              <a:ea typeface="Arial" panose="020B0604020202020204" pitchFamily="34" charset="0"/>
            </a:endParaRPr>
          </a:p>
          <a:p>
            <a:pPr marL="690563" marR="0" lvl="0" indent="-354013">
              <a:lnSpc>
                <a:spcPct val="100000"/>
              </a:lnSpc>
              <a:spcBef>
                <a:spcPts val="0"/>
              </a:spcBef>
              <a:spcAft>
                <a:spcPts val="1200"/>
              </a:spcAft>
            </a:pPr>
            <a:r>
              <a:rPr lang="en-US" b="1" dirty="0">
                <a:latin typeface="Arial" panose="020B0604020202020204" pitchFamily="34" charset="0"/>
                <a:ea typeface="Arial" panose="020B0604020202020204" pitchFamily="34" charset="0"/>
              </a:rPr>
              <a:t>Convincing:</a:t>
            </a:r>
            <a:r>
              <a:rPr lang="en-US" dirty="0">
                <a:latin typeface="Arial" panose="020B0604020202020204" pitchFamily="34" charset="0"/>
                <a:ea typeface="Arial" panose="020B0604020202020204" pitchFamily="34" charset="0"/>
              </a:rPr>
              <a:t> B</a:t>
            </a:r>
            <a:r>
              <a:rPr lang="en-US" spc="15" dirty="0">
                <a:latin typeface="Arial" panose="020B0604020202020204" pitchFamily="34" charset="0"/>
                <a:ea typeface="Arial" panose="020B0604020202020204" pitchFamily="34" charset="0"/>
              </a:rPr>
              <a:t>rings to belief</a:t>
            </a:r>
            <a:endParaRPr lang="en-US" dirty="0">
              <a:latin typeface="Arial" panose="020B0604020202020204" pitchFamily="34" charset="0"/>
              <a:ea typeface="Arial" panose="020B0604020202020204" pitchFamily="34" charset="0"/>
            </a:endParaRPr>
          </a:p>
          <a:p>
            <a:pPr marL="690563" marR="0" lvl="0" indent="-354013">
              <a:lnSpc>
                <a:spcPct val="100000"/>
              </a:lnSpc>
              <a:spcBef>
                <a:spcPts val="0"/>
              </a:spcBef>
              <a:spcAft>
                <a:spcPts val="1200"/>
              </a:spcAft>
            </a:pPr>
            <a:r>
              <a:rPr lang="en-US" b="1" dirty="0">
                <a:latin typeface="Arial" panose="020B0604020202020204" pitchFamily="34" charset="0"/>
                <a:ea typeface="Arial" panose="020B0604020202020204" pitchFamily="34" charset="0"/>
              </a:rPr>
              <a:t>Clear: </a:t>
            </a:r>
            <a:r>
              <a:rPr lang="en-US" dirty="0">
                <a:latin typeface="Arial" panose="020B0604020202020204" pitchFamily="34" charset="0"/>
                <a:ea typeface="Arial" panose="020B0604020202020204" pitchFamily="34" charset="0"/>
              </a:rPr>
              <a:t>Adequate, o</a:t>
            </a:r>
            <a:r>
              <a:rPr lang="en-US" spc="15" dirty="0">
                <a:latin typeface="Arial" panose="020B0604020202020204" pitchFamily="34" charset="0"/>
                <a:ea typeface="Arial" panose="020B0604020202020204" pitchFamily="34" charset="0"/>
              </a:rPr>
              <a:t>f a quality that is good or acceptable, easily understood, </a:t>
            </a:r>
            <a:r>
              <a:rPr lang="en-US" dirty="0">
                <a:latin typeface="Arial" panose="020B0604020202020204" pitchFamily="34" charset="0"/>
                <a:ea typeface="Arial" panose="020B0604020202020204" pitchFamily="34" charset="0"/>
              </a:rPr>
              <a:t>includes sufficient detail</a:t>
            </a:r>
          </a:p>
          <a:p>
            <a:pPr marL="690563" marR="0" lvl="0" indent="-354013">
              <a:lnSpc>
                <a:spcPct val="100000"/>
              </a:lnSpc>
              <a:spcBef>
                <a:spcPts val="0"/>
              </a:spcBef>
              <a:spcAft>
                <a:spcPts val="1200"/>
              </a:spcAft>
            </a:pPr>
            <a:r>
              <a:rPr lang="en-US" b="1" dirty="0">
                <a:latin typeface="Arial" panose="020B0604020202020204" pitchFamily="34" charset="0"/>
                <a:ea typeface="Arial" panose="020B0604020202020204" pitchFamily="34" charset="0"/>
              </a:rPr>
              <a:t>Plausible:</a:t>
            </a:r>
            <a:r>
              <a:rPr lang="en-US" dirty="0">
                <a:latin typeface="Arial" panose="020B0604020202020204" pitchFamily="34" charset="0"/>
                <a:ea typeface="Arial" panose="020B0604020202020204" pitchFamily="34" charset="0"/>
              </a:rPr>
              <a:t> Feasible, reasonable, realistic, worthy of belief</a:t>
            </a:r>
          </a:p>
          <a:p>
            <a:pPr marL="690563" marR="0" lvl="0" indent="-354013">
              <a:lnSpc>
                <a:spcPct val="100000"/>
              </a:lnSpc>
              <a:spcBef>
                <a:spcPts val="0"/>
              </a:spcBef>
              <a:spcAft>
                <a:spcPts val="1200"/>
              </a:spcAft>
            </a:pPr>
            <a:r>
              <a:rPr lang="en-US" b="1" dirty="0">
                <a:latin typeface="Arial" panose="020B0604020202020204" pitchFamily="34" charset="0"/>
                <a:ea typeface="Arial" panose="020B0604020202020204" pitchFamily="34" charset="0"/>
              </a:rPr>
              <a:t>Partial:</a:t>
            </a:r>
            <a:r>
              <a:rPr lang="en-US" dirty="0">
                <a:latin typeface="Arial" panose="020B0604020202020204" pitchFamily="34" charset="0"/>
                <a:ea typeface="Arial" panose="020B0604020202020204" pitchFamily="34" charset="0"/>
              </a:rPr>
              <a:t> Incomplete details or elements essential to program component, leaves the reader with questions</a:t>
            </a:r>
          </a:p>
          <a:p>
            <a:pPr marL="690563" marR="0" lvl="0" indent="-354013">
              <a:lnSpc>
                <a:spcPct val="100000"/>
              </a:lnSpc>
              <a:spcBef>
                <a:spcPts val="0"/>
              </a:spcBef>
              <a:spcAft>
                <a:spcPts val="1200"/>
              </a:spcAft>
            </a:pPr>
            <a:r>
              <a:rPr lang="en-US" b="1" dirty="0">
                <a:latin typeface="Arial" panose="020B0604020202020204" pitchFamily="34" charset="0"/>
                <a:ea typeface="Arial" panose="020B0604020202020204" pitchFamily="34" charset="0"/>
              </a:rPr>
              <a:t>Minimal</a:t>
            </a:r>
            <a:r>
              <a:rPr lang="en-US" dirty="0">
                <a:latin typeface="Arial" panose="020B0604020202020204" pitchFamily="34" charset="0"/>
                <a:ea typeface="Arial" panose="020B0604020202020204" pitchFamily="34" charset="0"/>
              </a:rPr>
              <a:t>: </a:t>
            </a:r>
            <a:r>
              <a:rPr lang="en-US" spc="15" dirty="0">
                <a:latin typeface="Arial" panose="020B0604020202020204" pitchFamily="34" charset="0"/>
                <a:ea typeface="Arial" panose="020B0604020202020204" pitchFamily="34" charset="0"/>
              </a:rPr>
              <a:t>With the least amount of detail</a:t>
            </a:r>
            <a:endParaRPr lang="en-US" dirty="0">
              <a:latin typeface="Arial" panose="020B0604020202020204" pitchFamily="34" charset="0"/>
              <a:ea typeface="Arial" panose="020B0604020202020204" pitchFamily="34" charset="0"/>
            </a:endParaRPr>
          </a:p>
        </p:txBody>
      </p:sp>
      <p:sp>
        <p:nvSpPr>
          <p:cNvPr id="4" name="Slide Number Placeholder 3">
            <a:extLst>
              <a:ext uri="{FF2B5EF4-FFF2-40B4-BE49-F238E27FC236}">
                <a16:creationId xmlns:a16="http://schemas.microsoft.com/office/drawing/2014/main" id="{FEF1CDD7-69DF-42BA-95B5-74ECFC4817B1}"/>
              </a:ext>
            </a:extLst>
          </p:cNvPr>
          <p:cNvSpPr>
            <a:spLocks noGrp="1"/>
          </p:cNvSpPr>
          <p:nvPr>
            <p:ph type="sldNum" sz="quarter" idx="12"/>
          </p:nvPr>
        </p:nvSpPr>
        <p:spPr/>
        <p:txBody>
          <a:bodyPr/>
          <a:lstStyle/>
          <a:p>
            <a:fld id="{469BC29B-CD14-4172-9B93-F334EF7BA94E}" type="slidenum">
              <a:rPr lang="en-US" smtClean="0">
                <a:solidFill>
                  <a:schemeClr val="tx1"/>
                </a:solidFill>
              </a:rPr>
              <a:t>80</a:t>
            </a:fld>
            <a:endParaRPr lang="en-US" dirty="0">
              <a:solidFill>
                <a:schemeClr val="tx1"/>
              </a:solidFill>
            </a:endParaRPr>
          </a:p>
        </p:txBody>
      </p:sp>
    </p:spTree>
    <p:extLst>
      <p:ext uri="{BB962C8B-B14F-4D97-AF65-F5344CB8AC3E}">
        <p14:creationId xmlns:p14="http://schemas.microsoft.com/office/powerpoint/2010/main" val="405668239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12024-7C77-4C25-8A31-89B77324F322}"/>
              </a:ext>
            </a:extLst>
          </p:cNvPr>
          <p:cNvSpPr>
            <a:spLocks noGrp="1"/>
          </p:cNvSpPr>
          <p:nvPr>
            <p:ph type="title"/>
          </p:nvPr>
        </p:nvSpPr>
        <p:spPr>
          <a:xfrm>
            <a:off x="1354239" y="365126"/>
            <a:ext cx="9479666" cy="1062622"/>
          </a:xfrm>
        </p:spPr>
        <p:txBody>
          <a:bodyPr>
            <a:normAutofit fontScale="90000"/>
          </a:bodyPr>
          <a:lstStyle/>
          <a:p>
            <a:r>
              <a:rPr lang="en-US" dirty="0"/>
              <a:t>Part 1a—Project Plan: </a:t>
            </a:r>
            <a:br>
              <a:rPr lang="en-US" dirty="0"/>
            </a:br>
            <a:r>
              <a:rPr lang="en-US" dirty="0"/>
              <a:t>Theory of Action</a:t>
            </a:r>
          </a:p>
        </p:txBody>
      </p:sp>
      <p:sp>
        <p:nvSpPr>
          <p:cNvPr id="3" name="Content Placeholder 2">
            <a:extLst>
              <a:ext uri="{FF2B5EF4-FFF2-40B4-BE49-F238E27FC236}">
                <a16:creationId xmlns:a16="http://schemas.microsoft.com/office/drawing/2014/main" id="{71FB64EF-C98E-44C7-942D-E7BCE44CE8EF}"/>
              </a:ext>
            </a:extLst>
          </p:cNvPr>
          <p:cNvSpPr>
            <a:spLocks noGrp="1"/>
          </p:cNvSpPr>
          <p:nvPr>
            <p:ph idx="1"/>
          </p:nvPr>
        </p:nvSpPr>
        <p:spPr>
          <a:xfrm>
            <a:off x="1354238" y="1690687"/>
            <a:ext cx="10131909" cy="4802187"/>
          </a:xfrm>
        </p:spPr>
        <p:txBody>
          <a:bodyPr/>
          <a:lstStyle/>
          <a:p>
            <a:pPr marL="0" indent="0">
              <a:lnSpc>
                <a:spcPct val="100000"/>
              </a:lnSpc>
              <a:spcBef>
                <a:spcPts val="0"/>
              </a:spcBef>
              <a:spcAft>
                <a:spcPts val="1200"/>
              </a:spcAft>
              <a:buNone/>
            </a:pPr>
            <a:r>
              <a:rPr lang="en-US" sz="2400" dirty="0"/>
              <a:t>Articulate a theory of action which will achieve the goals of the grant to (1) support the SSPI’s goal of students reading by third grade by 2026; (2) develop and provide training for educators, specifically for those at sites that have received funds as part of the $225 million allocation authorized by AB 181, Section 137, to become literacy coaches and reading and literacy specialists; and (3) to provide PL on the allowable activities outlined in AB 181. Include an approximate number of students that this project plan has the capacity to impact. </a:t>
            </a:r>
            <a:r>
              <a:rPr lang="en-US" sz="2400" dirty="0">
                <a:solidFill>
                  <a:srgbClr val="993300"/>
                </a:solidFill>
              </a:rPr>
              <a:t>(8 points)</a:t>
            </a:r>
          </a:p>
          <a:p>
            <a:pPr marL="0" indent="0">
              <a:lnSpc>
                <a:spcPct val="100000"/>
              </a:lnSpc>
              <a:spcBef>
                <a:spcPts val="0"/>
              </a:spcBef>
              <a:spcAft>
                <a:spcPts val="1200"/>
              </a:spcAft>
              <a:buNone/>
            </a:pPr>
            <a:r>
              <a:rPr lang="en-US" sz="2400" dirty="0"/>
              <a:t>A theory of action is a well-specified conceptual framework that identifies key components of the proposed process, product, strategy, or practice and describes the relationships among the key components and outcomes, theoretically and operationally.</a:t>
            </a:r>
          </a:p>
        </p:txBody>
      </p:sp>
      <p:sp>
        <p:nvSpPr>
          <p:cNvPr id="4" name="Slide Number Placeholder 3">
            <a:extLst>
              <a:ext uri="{FF2B5EF4-FFF2-40B4-BE49-F238E27FC236}">
                <a16:creationId xmlns:a16="http://schemas.microsoft.com/office/drawing/2014/main" id="{B1872D65-0C7E-4251-9089-617609AAE03D}"/>
              </a:ext>
            </a:extLst>
          </p:cNvPr>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81</a:t>
            </a:fld>
            <a:endParaRPr lang="en-US" dirty="0">
              <a:solidFill>
                <a:schemeClr val="tx1"/>
              </a:solidFill>
            </a:endParaRPr>
          </a:p>
        </p:txBody>
      </p:sp>
    </p:spTree>
    <p:extLst>
      <p:ext uri="{BB962C8B-B14F-4D97-AF65-F5344CB8AC3E}">
        <p14:creationId xmlns:p14="http://schemas.microsoft.com/office/powerpoint/2010/main" val="289427900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ADA9A-0867-44C7-8C26-2A1C32364A1A}"/>
              </a:ext>
            </a:extLst>
          </p:cNvPr>
          <p:cNvSpPr>
            <a:spLocks noGrp="1"/>
          </p:cNvSpPr>
          <p:nvPr>
            <p:ph type="title"/>
          </p:nvPr>
        </p:nvSpPr>
        <p:spPr>
          <a:xfrm>
            <a:off x="1104182" y="414068"/>
            <a:ext cx="10092906" cy="1155940"/>
          </a:xfrm>
        </p:spPr>
        <p:txBody>
          <a:bodyPr>
            <a:noAutofit/>
          </a:bodyPr>
          <a:lstStyle/>
          <a:p>
            <a:r>
              <a:rPr lang="en-US" dirty="0"/>
              <a:t>Part 1b—Project Plan: Evidence-Based Practices and Qualifications (1)</a:t>
            </a:r>
          </a:p>
        </p:txBody>
      </p:sp>
      <p:sp>
        <p:nvSpPr>
          <p:cNvPr id="3" name="Content Placeholder 2">
            <a:extLst>
              <a:ext uri="{FF2B5EF4-FFF2-40B4-BE49-F238E27FC236}">
                <a16:creationId xmlns:a16="http://schemas.microsoft.com/office/drawing/2014/main" id="{1275185D-CE16-4438-8970-DB8EEC7D6205}"/>
              </a:ext>
            </a:extLst>
          </p:cNvPr>
          <p:cNvSpPr>
            <a:spLocks noGrp="1"/>
          </p:cNvSpPr>
          <p:nvPr>
            <p:ph idx="1"/>
          </p:nvPr>
        </p:nvSpPr>
        <p:spPr>
          <a:xfrm>
            <a:off x="1337505" y="1925053"/>
            <a:ext cx="9626259" cy="3866925"/>
          </a:xfrm>
        </p:spPr>
        <p:txBody>
          <a:bodyPr vert="horz" lIns="91440" tIns="45720" rIns="91440" bIns="45720" rtlCol="0" anchor="t">
            <a:noAutofit/>
          </a:bodyPr>
          <a:lstStyle/>
          <a:p>
            <a:pPr marL="0" indent="0" fontAlgn="base">
              <a:lnSpc>
                <a:spcPct val="100000"/>
              </a:lnSpc>
              <a:spcBef>
                <a:spcPts val="0"/>
              </a:spcBef>
              <a:spcAft>
                <a:spcPts val="1200"/>
              </a:spcAft>
              <a:buNone/>
            </a:pPr>
            <a:r>
              <a:rPr lang="en-US" dirty="0"/>
              <a:t>Part 1b is organized in sets of two related prompts. </a:t>
            </a:r>
          </a:p>
          <a:p>
            <a:pPr marL="690563" lvl="1" indent="-354013" fontAlgn="base">
              <a:lnSpc>
                <a:spcPct val="100000"/>
              </a:lnSpc>
              <a:spcBef>
                <a:spcPts val="0"/>
              </a:spcBef>
              <a:spcAft>
                <a:spcPts val="1200"/>
              </a:spcAft>
              <a:buFont typeface="+mj-lt"/>
              <a:buAutoNum type="arabicPeriod"/>
            </a:pPr>
            <a:r>
              <a:rPr lang="en-US" sz="2800" dirty="0"/>
              <a:t>The first prompt of each set provides the opportunity to describe how the proposed PL will increase educator capacity in a particular area and to identify the corresponding evidence base. </a:t>
            </a:r>
          </a:p>
          <a:p>
            <a:pPr marL="690563" lvl="1" indent="-354013" fontAlgn="base">
              <a:lnSpc>
                <a:spcPct val="100000"/>
              </a:lnSpc>
              <a:spcBef>
                <a:spcPts val="0"/>
              </a:spcBef>
              <a:spcAft>
                <a:spcPts val="1200"/>
              </a:spcAft>
              <a:buFont typeface="+mj-lt"/>
              <a:buAutoNum type="arabicPeriod"/>
            </a:pPr>
            <a:r>
              <a:rPr lang="en-US" sz="2800" dirty="0"/>
              <a:t>The second prompt provides an opportunity to specify relevant expertise, experience, and qualifications related to that same area.</a:t>
            </a:r>
          </a:p>
        </p:txBody>
      </p:sp>
      <p:sp>
        <p:nvSpPr>
          <p:cNvPr id="4" name="Slide Number Placeholder 3">
            <a:extLst>
              <a:ext uri="{FF2B5EF4-FFF2-40B4-BE49-F238E27FC236}">
                <a16:creationId xmlns:a16="http://schemas.microsoft.com/office/drawing/2014/main" id="{5173EB8B-1D0E-46DB-94B6-BC431B4C7891}"/>
              </a:ext>
            </a:extLst>
          </p:cNvPr>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82</a:t>
            </a:fld>
            <a:endParaRPr lang="en-US" dirty="0">
              <a:solidFill>
                <a:schemeClr val="tx1"/>
              </a:solidFill>
            </a:endParaRPr>
          </a:p>
        </p:txBody>
      </p:sp>
    </p:spTree>
    <p:extLst>
      <p:ext uri="{BB962C8B-B14F-4D97-AF65-F5344CB8AC3E}">
        <p14:creationId xmlns:p14="http://schemas.microsoft.com/office/powerpoint/2010/main" val="82998199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ADA9A-0867-44C7-8C26-2A1C32364A1A}"/>
              </a:ext>
            </a:extLst>
          </p:cNvPr>
          <p:cNvSpPr>
            <a:spLocks noGrp="1"/>
          </p:cNvSpPr>
          <p:nvPr>
            <p:ph type="title"/>
          </p:nvPr>
        </p:nvSpPr>
        <p:spPr>
          <a:xfrm>
            <a:off x="723013" y="760395"/>
            <a:ext cx="10630787" cy="550819"/>
          </a:xfrm>
        </p:spPr>
        <p:txBody>
          <a:bodyPr>
            <a:noAutofit/>
          </a:bodyPr>
          <a:lstStyle/>
          <a:p>
            <a:r>
              <a:rPr lang="en-US" dirty="0"/>
              <a:t>Part 1b—Project Plan: Evidence-Based Practices and Qualifications (2)</a:t>
            </a:r>
          </a:p>
        </p:txBody>
      </p:sp>
      <p:sp>
        <p:nvSpPr>
          <p:cNvPr id="3" name="Content Placeholder 2">
            <a:extLst>
              <a:ext uri="{FF2B5EF4-FFF2-40B4-BE49-F238E27FC236}">
                <a16:creationId xmlns:a16="http://schemas.microsoft.com/office/drawing/2014/main" id="{1275185D-CE16-4438-8970-DB8EEC7D6205}"/>
              </a:ext>
            </a:extLst>
          </p:cNvPr>
          <p:cNvSpPr>
            <a:spLocks noGrp="1"/>
          </p:cNvSpPr>
          <p:nvPr>
            <p:ph idx="1"/>
          </p:nvPr>
        </p:nvSpPr>
        <p:spPr>
          <a:xfrm>
            <a:off x="1100566" y="1873294"/>
            <a:ext cx="10493336" cy="4984706"/>
          </a:xfrm>
        </p:spPr>
        <p:txBody>
          <a:bodyPr vert="horz" lIns="91440" tIns="45720" rIns="91440" bIns="45720" rtlCol="0" anchor="t">
            <a:noAutofit/>
          </a:bodyPr>
          <a:lstStyle/>
          <a:p>
            <a:pPr marL="0" indent="0">
              <a:lnSpc>
                <a:spcPct val="100000"/>
              </a:lnSpc>
              <a:spcBef>
                <a:spcPts val="0"/>
              </a:spcBef>
              <a:spcAft>
                <a:spcPts val="1200"/>
              </a:spcAft>
              <a:buNone/>
            </a:pPr>
            <a:r>
              <a:rPr lang="en-US" sz="2600" dirty="0">
                <a:solidFill>
                  <a:srgbClr val="000000"/>
                </a:solidFill>
                <a:effectLst/>
                <a:latin typeface="+mj-lt"/>
                <a:ea typeface="Arial" panose="020B0604020202020204" pitchFamily="34" charset="0"/>
              </a:rPr>
              <a:t>Describe </a:t>
            </a:r>
            <a:r>
              <a:rPr lang="en-US" sz="2600" dirty="0">
                <a:solidFill>
                  <a:srgbClr val="000000"/>
                </a:solidFill>
                <a:latin typeface="Arial" panose="020B0604020202020204" pitchFamily="34" charset="0"/>
                <a:ea typeface="Arial" panose="020B0604020202020204" pitchFamily="34" charset="0"/>
              </a:rPr>
              <a:t>how the proposed PL will develop knowledge and understanding of </a:t>
            </a:r>
            <a:r>
              <a:rPr lang="en-US" sz="2600" b="1" dirty="0">
                <a:solidFill>
                  <a:srgbClr val="000000"/>
                </a:solidFill>
                <a:latin typeface="Arial" panose="020B0604020202020204" pitchFamily="34" charset="0"/>
                <a:ea typeface="Arial" panose="020B0604020202020204" pitchFamily="34" charset="0"/>
              </a:rPr>
              <a:t>evidence-based literacy assessment and instruction as described in the Commission’s Literacy Standards and TPEs, including implementation of the </a:t>
            </a:r>
            <a:r>
              <a:rPr lang="en-US" sz="2600" b="1" i="1" dirty="0">
                <a:solidFill>
                  <a:srgbClr val="000000"/>
                </a:solidFill>
                <a:latin typeface="Arial" panose="020B0604020202020204" pitchFamily="34" charset="0"/>
                <a:ea typeface="Arial" panose="020B0604020202020204" pitchFamily="34" charset="0"/>
              </a:rPr>
              <a:t>ELA/ELD Framework</a:t>
            </a:r>
            <a:r>
              <a:rPr lang="en-US" sz="2600" b="1" dirty="0">
                <a:solidFill>
                  <a:srgbClr val="000000"/>
                </a:solidFill>
                <a:latin typeface="Arial" panose="020B0604020202020204" pitchFamily="34" charset="0"/>
                <a:ea typeface="Arial" panose="020B0604020202020204" pitchFamily="34" charset="0"/>
              </a:rPr>
              <a:t> and dual language acquisition and ELD programs, </a:t>
            </a:r>
            <a:r>
              <a:rPr lang="en-US" sz="2600" dirty="0">
                <a:solidFill>
                  <a:srgbClr val="000000"/>
                </a:solidFill>
                <a:latin typeface="Arial" panose="020B0604020202020204" pitchFamily="34" charset="0"/>
                <a:ea typeface="Arial" panose="020B0604020202020204" pitchFamily="34" charset="0"/>
              </a:rPr>
              <a:t>for diverse learners, including all of the following: early learners, EL and multilingual students, pupils with disabilities, and pupils with dyslexia. Identify the evidence base for these practices and any proposed materials. </a:t>
            </a:r>
            <a:r>
              <a:rPr lang="en-US" sz="2600" dirty="0">
                <a:solidFill>
                  <a:srgbClr val="993300"/>
                </a:solidFill>
                <a:latin typeface="+mj-lt"/>
              </a:rPr>
              <a:t>(8 points)</a:t>
            </a:r>
            <a:endParaRPr lang="en-US" sz="2600" dirty="0">
              <a:latin typeface="+mj-lt"/>
            </a:endParaRPr>
          </a:p>
        </p:txBody>
      </p:sp>
      <p:sp>
        <p:nvSpPr>
          <p:cNvPr id="4" name="Slide Number Placeholder 3">
            <a:extLst>
              <a:ext uri="{FF2B5EF4-FFF2-40B4-BE49-F238E27FC236}">
                <a16:creationId xmlns:a16="http://schemas.microsoft.com/office/drawing/2014/main" id="{5173EB8B-1D0E-46DB-94B6-BC431B4C7891}"/>
              </a:ext>
            </a:extLst>
          </p:cNvPr>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83</a:t>
            </a:fld>
            <a:endParaRPr lang="en-US" dirty="0">
              <a:solidFill>
                <a:schemeClr val="tx1"/>
              </a:solidFill>
            </a:endParaRPr>
          </a:p>
        </p:txBody>
      </p:sp>
    </p:spTree>
    <p:extLst>
      <p:ext uri="{BB962C8B-B14F-4D97-AF65-F5344CB8AC3E}">
        <p14:creationId xmlns:p14="http://schemas.microsoft.com/office/powerpoint/2010/main" val="22333961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ADA9A-0867-44C7-8C26-2A1C32364A1A}"/>
              </a:ext>
            </a:extLst>
          </p:cNvPr>
          <p:cNvSpPr>
            <a:spLocks noGrp="1"/>
          </p:cNvSpPr>
          <p:nvPr>
            <p:ph type="title"/>
          </p:nvPr>
        </p:nvSpPr>
        <p:spPr>
          <a:xfrm>
            <a:off x="723013" y="760395"/>
            <a:ext cx="10630787" cy="550819"/>
          </a:xfrm>
        </p:spPr>
        <p:txBody>
          <a:bodyPr>
            <a:noAutofit/>
          </a:bodyPr>
          <a:lstStyle/>
          <a:p>
            <a:r>
              <a:rPr lang="en-US" dirty="0"/>
              <a:t>Part 1b—Project Plan: Evidence-Based Practices and Qualifications (3)</a:t>
            </a:r>
          </a:p>
        </p:txBody>
      </p:sp>
      <p:sp>
        <p:nvSpPr>
          <p:cNvPr id="3" name="Content Placeholder 2">
            <a:extLst>
              <a:ext uri="{FF2B5EF4-FFF2-40B4-BE49-F238E27FC236}">
                <a16:creationId xmlns:a16="http://schemas.microsoft.com/office/drawing/2014/main" id="{1275185D-CE16-4438-8970-DB8EEC7D6205}"/>
              </a:ext>
            </a:extLst>
          </p:cNvPr>
          <p:cNvSpPr>
            <a:spLocks noGrp="1"/>
          </p:cNvSpPr>
          <p:nvPr>
            <p:ph idx="1"/>
          </p:nvPr>
        </p:nvSpPr>
        <p:spPr>
          <a:xfrm>
            <a:off x="1100566" y="1873294"/>
            <a:ext cx="10493336" cy="4984706"/>
          </a:xfrm>
        </p:spPr>
        <p:txBody>
          <a:bodyPr vert="horz" lIns="91440" tIns="45720" rIns="91440" bIns="45720" rtlCol="0" anchor="t">
            <a:noAutofit/>
          </a:bodyPr>
          <a:lstStyle/>
          <a:p>
            <a:pPr>
              <a:lnSpc>
                <a:spcPct val="100000"/>
              </a:lnSpc>
              <a:spcBef>
                <a:spcPts val="0"/>
              </a:spcBef>
              <a:spcAft>
                <a:spcPts val="1200"/>
              </a:spcAft>
            </a:pPr>
            <a:r>
              <a:rPr lang="en-US" sz="2600" dirty="0">
                <a:solidFill>
                  <a:srgbClr val="000000"/>
                </a:solidFill>
                <a:effectLst/>
                <a:latin typeface="+mj-lt"/>
                <a:ea typeface="Arial" panose="020B0604020202020204" pitchFamily="34" charset="0"/>
              </a:rPr>
              <a:t>Describe </a:t>
            </a:r>
            <a:r>
              <a:rPr lang="en-US" sz="2600" dirty="0">
                <a:solidFill>
                  <a:srgbClr val="000000"/>
                </a:solidFill>
                <a:latin typeface="Arial" panose="020B0604020202020204" pitchFamily="34" charset="0"/>
                <a:ea typeface="Arial" panose="020B0604020202020204" pitchFamily="34" charset="0"/>
              </a:rPr>
              <a:t>the applicant’s previous experience and/or expertise in developing and delivering PL for knowledge and understanding of </a:t>
            </a:r>
            <a:r>
              <a:rPr lang="en-US" sz="2600" b="1" dirty="0">
                <a:solidFill>
                  <a:srgbClr val="000000"/>
                </a:solidFill>
                <a:latin typeface="Arial" panose="020B0604020202020204" pitchFamily="34" charset="0"/>
                <a:ea typeface="Arial" panose="020B0604020202020204" pitchFamily="34" charset="0"/>
              </a:rPr>
              <a:t>evidence-based literacy assessment and instruction as described in the Commission’s Literacy Standards and TPEs, including implementation of the </a:t>
            </a:r>
            <a:r>
              <a:rPr lang="en-US" sz="2600" b="1" i="1" dirty="0">
                <a:solidFill>
                  <a:srgbClr val="000000"/>
                </a:solidFill>
                <a:latin typeface="Arial" panose="020B0604020202020204" pitchFamily="34" charset="0"/>
                <a:ea typeface="Arial" panose="020B0604020202020204" pitchFamily="34" charset="0"/>
              </a:rPr>
              <a:t>ELA/ELD Framework</a:t>
            </a:r>
            <a:r>
              <a:rPr lang="en-US" sz="2600" b="1" dirty="0">
                <a:solidFill>
                  <a:srgbClr val="000000"/>
                </a:solidFill>
                <a:latin typeface="Arial" panose="020B0604020202020204" pitchFamily="34" charset="0"/>
                <a:ea typeface="Arial" panose="020B0604020202020204" pitchFamily="34" charset="0"/>
              </a:rPr>
              <a:t> and dual language acquisition and ELD programs, </a:t>
            </a:r>
            <a:r>
              <a:rPr lang="en-US" sz="2600" dirty="0">
                <a:solidFill>
                  <a:srgbClr val="000000"/>
                </a:solidFill>
                <a:latin typeface="Arial" panose="020B0604020202020204" pitchFamily="34" charset="0"/>
                <a:ea typeface="Arial" panose="020B0604020202020204" pitchFamily="34" charset="0"/>
              </a:rPr>
              <a:t>as described above. Specify the relevant qualifications of any proposed consortium members. </a:t>
            </a:r>
            <a:r>
              <a:rPr lang="en-US" sz="2600" dirty="0">
                <a:solidFill>
                  <a:srgbClr val="993300"/>
                </a:solidFill>
                <a:latin typeface="+mj-lt"/>
              </a:rPr>
              <a:t>(8 points)</a:t>
            </a:r>
          </a:p>
          <a:p>
            <a:pPr marL="0" indent="0">
              <a:buNone/>
            </a:pPr>
            <a:endParaRPr lang="en-US" sz="2400" dirty="0">
              <a:latin typeface="+mj-lt"/>
            </a:endParaRPr>
          </a:p>
        </p:txBody>
      </p:sp>
      <p:sp>
        <p:nvSpPr>
          <p:cNvPr id="4" name="Slide Number Placeholder 3">
            <a:extLst>
              <a:ext uri="{FF2B5EF4-FFF2-40B4-BE49-F238E27FC236}">
                <a16:creationId xmlns:a16="http://schemas.microsoft.com/office/drawing/2014/main" id="{5173EB8B-1D0E-46DB-94B6-BC431B4C7891}"/>
              </a:ext>
            </a:extLst>
          </p:cNvPr>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84</a:t>
            </a:fld>
            <a:endParaRPr lang="en-US" dirty="0">
              <a:solidFill>
                <a:schemeClr val="tx1"/>
              </a:solidFill>
            </a:endParaRPr>
          </a:p>
        </p:txBody>
      </p:sp>
    </p:spTree>
    <p:extLst>
      <p:ext uri="{BB962C8B-B14F-4D97-AF65-F5344CB8AC3E}">
        <p14:creationId xmlns:p14="http://schemas.microsoft.com/office/powerpoint/2010/main" val="68513537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ADA9A-0867-44C7-8C26-2A1C32364A1A}"/>
              </a:ext>
            </a:extLst>
          </p:cNvPr>
          <p:cNvSpPr>
            <a:spLocks noGrp="1"/>
          </p:cNvSpPr>
          <p:nvPr>
            <p:ph type="title"/>
          </p:nvPr>
        </p:nvSpPr>
        <p:spPr>
          <a:xfrm>
            <a:off x="723013" y="760395"/>
            <a:ext cx="10630787" cy="550819"/>
          </a:xfrm>
        </p:spPr>
        <p:txBody>
          <a:bodyPr>
            <a:noAutofit/>
          </a:bodyPr>
          <a:lstStyle/>
          <a:p>
            <a:r>
              <a:rPr lang="en-US" dirty="0"/>
              <a:t>Part 1b—Project Plan: Evidence-Based Practices and Qualifications (4)</a:t>
            </a:r>
          </a:p>
        </p:txBody>
      </p:sp>
      <p:sp>
        <p:nvSpPr>
          <p:cNvPr id="3" name="Content Placeholder 2">
            <a:extLst>
              <a:ext uri="{FF2B5EF4-FFF2-40B4-BE49-F238E27FC236}">
                <a16:creationId xmlns:a16="http://schemas.microsoft.com/office/drawing/2014/main" id="{1275185D-CE16-4438-8970-DB8EEC7D6205}"/>
              </a:ext>
            </a:extLst>
          </p:cNvPr>
          <p:cNvSpPr>
            <a:spLocks noGrp="1"/>
          </p:cNvSpPr>
          <p:nvPr>
            <p:ph idx="1"/>
          </p:nvPr>
        </p:nvSpPr>
        <p:spPr>
          <a:xfrm>
            <a:off x="1155032" y="1737335"/>
            <a:ext cx="10198768" cy="4515497"/>
          </a:xfrm>
        </p:spPr>
        <p:txBody>
          <a:bodyPr vert="horz" lIns="91440" tIns="45720" rIns="91440" bIns="45720" rtlCol="0" anchor="t">
            <a:noAutofit/>
          </a:bodyPr>
          <a:lstStyle/>
          <a:p>
            <a:pPr fontAlgn="base">
              <a:lnSpc>
                <a:spcPct val="100000"/>
              </a:lnSpc>
              <a:spcBef>
                <a:spcPts val="0"/>
              </a:spcBef>
              <a:spcAft>
                <a:spcPts val="1200"/>
              </a:spcAft>
              <a:buSzPct val="100000"/>
            </a:pPr>
            <a:r>
              <a:rPr lang="en-US" sz="2400" dirty="0">
                <a:solidFill>
                  <a:srgbClr val="000000"/>
                </a:solidFill>
                <a:effectLst/>
                <a:ea typeface="Times New Roman" panose="02020603050405020304" pitchFamily="18" charset="0"/>
                <a:cs typeface="Times New Roman" panose="02020603050405020304" pitchFamily="18" charset="0"/>
              </a:rPr>
              <a:t>Describe </a:t>
            </a:r>
            <a:r>
              <a:rPr lang="en-US" sz="2400" dirty="0">
                <a:solidFill>
                  <a:srgbClr val="000000"/>
                </a:solidFill>
                <a:ea typeface="Arial" panose="020B0604020202020204" pitchFamily="34" charset="0"/>
              </a:rPr>
              <a:t>how the proposed PL will develop knowledge and understanding of </a:t>
            </a:r>
            <a:r>
              <a:rPr lang="en-US" sz="2400" b="1" dirty="0">
                <a:solidFill>
                  <a:srgbClr val="000000"/>
                </a:solidFill>
                <a:ea typeface="Arial" panose="020B0604020202020204" pitchFamily="34" charset="0"/>
              </a:rPr>
              <a:t>reading and acquisition of language for diverse learners</a:t>
            </a:r>
            <a:r>
              <a:rPr lang="en-US" sz="2400" dirty="0">
                <a:solidFill>
                  <a:srgbClr val="000000"/>
                </a:solidFill>
                <a:ea typeface="Arial" panose="020B0604020202020204" pitchFamily="34" charset="0"/>
              </a:rPr>
              <a:t>, including all of the following: early learners, EL and multilingual students, pupils with disabilities, and pupils with dyslexia. Identify the evidence base for these practices and any proposed materials</a:t>
            </a:r>
            <a:r>
              <a:rPr lang="en-US" sz="2400" dirty="0">
                <a:solidFill>
                  <a:srgbClr val="000000"/>
                </a:solidFill>
                <a:effectLst/>
                <a:ea typeface="Times New Roman" panose="02020603050405020304" pitchFamily="18" charset="0"/>
                <a:cs typeface="Times New Roman" panose="02020603050405020304" pitchFamily="18" charset="0"/>
              </a:rPr>
              <a:t>. </a:t>
            </a:r>
            <a:r>
              <a:rPr lang="en-US" sz="2400" dirty="0">
                <a:solidFill>
                  <a:srgbClr val="993300"/>
                </a:solidFill>
              </a:rPr>
              <a:t>(8 points)</a:t>
            </a:r>
          </a:p>
          <a:p>
            <a:pPr fontAlgn="base">
              <a:lnSpc>
                <a:spcPct val="100000"/>
              </a:lnSpc>
              <a:spcBef>
                <a:spcPts val="0"/>
              </a:spcBef>
              <a:spcAft>
                <a:spcPts val="1200"/>
              </a:spcAft>
              <a:buSzPct val="100000"/>
            </a:pPr>
            <a:r>
              <a:rPr lang="en-US" sz="2400" dirty="0">
                <a:solidFill>
                  <a:srgbClr val="000000"/>
                </a:solidFill>
                <a:effectLst/>
                <a:ea typeface="Times New Roman" panose="02020603050405020304" pitchFamily="18" charset="0"/>
                <a:cs typeface="Times New Roman" panose="02020603050405020304" pitchFamily="18" charset="0"/>
              </a:rPr>
              <a:t>Describe </a:t>
            </a:r>
            <a:r>
              <a:rPr lang="en-US" sz="2400" dirty="0">
                <a:solidFill>
                  <a:srgbClr val="000000"/>
                </a:solidFill>
                <a:ea typeface="Arial" panose="020B0604020202020204" pitchFamily="34" charset="0"/>
              </a:rPr>
              <a:t>the applicant’s previous experience and/or expertise in developing and delivering PL for knowledge and understanding of </a:t>
            </a:r>
            <a:r>
              <a:rPr lang="en-US" sz="2400" b="1" dirty="0">
                <a:solidFill>
                  <a:srgbClr val="000000"/>
                </a:solidFill>
                <a:ea typeface="Arial" panose="020B0604020202020204" pitchFamily="34" charset="0"/>
              </a:rPr>
              <a:t>reading and acquisition of language for diverse learners</a:t>
            </a:r>
            <a:r>
              <a:rPr lang="en-US" sz="2400" dirty="0">
                <a:solidFill>
                  <a:srgbClr val="000000"/>
                </a:solidFill>
                <a:ea typeface="Arial" panose="020B0604020202020204" pitchFamily="34" charset="0"/>
              </a:rPr>
              <a:t>, including all of the following: early learners, EL and multilingual students, pupils with disabilities, and pupils with dyslexia. Specify the relevant qualifications of any proposed consortium members</a:t>
            </a:r>
            <a:r>
              <a:rPr lang="en-US" sz="2400" dirty="0">
                <a:solidFill>
                  <a:srgbClr val="000000"/>
                </a:solidFill>
                <a:effectLst/>
                <a:ea typeface="Times New Roman" panose="02020603050405020304" pitchFamily="18" charset="0"/>
                <a:cs typeface="Times New Roman" panose="02020603050405020304" pitchFamily="18" charset="0"/>
              </a:rPr>
              <a:t>.</a:t>
            </a:r>
            <a:r>
              <a:rPr lang="en-US" sz="2400" dirty="0">
                <a:ea typeface="Times New Roman" panose="02020603050405020304" pitchFamily="18" charset="0"/>
                <a:cs typeface="Times New Roman" panose="02020603050405020304" pitchFamily="18" charset="0"/>
              </a:rPr>
              <a:t> </a:t>
            </a:r>
            <a:r>
              <a:rPr lang="en-US" sz="2400" dirty="0">
                <a:solidFill>
                  <a:srgbClr val="993300"/>
                </a:solidFill>
              </a:rPr>
              <a:t>(8 points)</a:t>
            </a:r>
            <a:endParaRPr lang="en-US" dirty="0">
              <a:solidFill>
                <a:srgbClr val="993300"/>
              </a:solidFill>
            </a:endParaRPr>
          </a:p>
          <a:p>
            <a:pPr marL="0" indent="0">
              <a:buNone/>
            </a:pPr>
            <a:endParaRPr lang="en-US" dirty="0"/>
          </a:p>
        </p:txBody>
      </p:sp>
      <p:sp>
        <p:nvSpPr>
          <p:cNvPr id="4" name="Slide Number Placeholder 3">
            <a:extLst>
              <a:ext uri="{FF2B5EF4-FFF2-40B4-BE49-F238E27FC236}">
                <a16:creationId xmlns:a16="http://schemas.microsoft.com/office/drawing/2014/main" id="{5173EB8B-1D0E-46DB-94B6-BC431B4C7891}"/>
              </a:ext>
            </a:extLst>
          </p:cNvPr>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85</a:t>
            </a:fld>
            <a:endParaRPr lang="en-US" dirty="0">
              <a:solidFill>
                <a:schemeClr val="tx1"/>
              </a:solidFill>
            </a:endParaRPr>
          </a:p>
        </p:txBody>
      </p:sp>
    </p:spTree>
    <p:extLst>
      <p:ext uri="{BB962C8B-B14F-4D97-AF65-F5344CB8AC3E}">
        <p14:creationId xmlns:p14="http://schemas.microsoft.com/office/powerpoint/2010/main" val="290674566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ADA9A-0867-44C7-8C26-2A1C32364A1A}"/>
              </a:ext>
            </a:extLst>
          </p:cNvPr>
          <p:cNvSpPr>
            <a:spLocks noGrp="1"/>
          </p:cNvSpPr>
          <p:nvPr>
            <p:ph type="title"/>
          </p:nvPr>
        </p:nvSpPr>
        <p:spPr>
          <a:xfrm>
            <a:off x="723013" y="465221"/>
            <a:ext cx="10630787" cy="866863"/>
          </a:xfrm>
        </p:spPr>
        <p:txBody>
          <a:bodyPr>
            <a:noAutofit/>
          </a:bodyPr>
          <a:lstStyle/>
          <a:p>
            <a:r>
              <a:rPr lang="en-US" dirty="0"/>
              <a:t>Part 1b—Project Plan: Evidence-Based Practices and Qualifications (5)</a:t>
            </a:r>
          </a:p>
        </p:txBody>
      </p:sp>
      <p:sp>
        <p:nvSpPr>
          <p:cNvPr id="3" name="Content Placeholder 2">
            <a:extLst>
              <a:ext uri="{FF2B5EF4-FFF2-40B4-BE49-F238E27FC236}">
                <a16:creationId xmlns:a16="http://schemas.microsoft.com/office/drawing/2014/main" id="{1275185D-CE16-4438-8970-DB8EEC7D6205}"/>
              </a:ext>
            </a:extLst>
          </p:cNvPr>
          <p:cNvSpPr>
            <a:spLocks noGrp="1"/>
          </p:cNvSpPr>
          <p:nvPr>
            <p:ph idx="1"/>
          </p:nvPr>
        </p:nvSpPr>
        <p:spPr>
          <a:xfrm>
            <a:off x="1218715" y="1572126"/>
            <a:ext cx="10135085" cy="5285873"/>
          </a:xfrm>
        </p:spPr>
        <p:txBody>
          <a:bodyPr vert="horz" lIns="91440" tIns="45720" rIns="91440" bIns="45720" rtlCol="0" anchor="t">
            <a:noAutofit/>
          </a:bodyPr>
          <a:lstStyle/>
          <a:p>
            <a:pPr marL="336550" indent="-336550" fontAlgn="base">
              <a:lnSpc>
                <a:spcPct val="100000"/>
              </a:lnSpc>
              <a:spcBef>
                <a:spcPts val="0"/>
              </a:spcBef>
              <a:spcAft>
                <a:spcPts val="1200"/>
              </a:spcAft>
              <a:buSzPct val="100000"/>
            </a:pPr>
            <a:r>
              <a:rPr lang="en-US" sz="2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Describe </a:t>
            </a:r>
            <a:r>
              <a:rPr lang="en-US" sz="2400" dirty="0">
                <a:solidFill>
                  <a:srgbClr val="000000"/>
                </a:solidFill>
                <a:latin typeface="Arial" panose="020B0604020202020204" pitchFamily="34" charset="0"/>
                <a:ea typeface="Arial" panose="020B0604020202020204" pitchFamily="34" charset="0"/>
              </a:rPr>
              <a:t>how the proposed PL will develop knowledge and understanding of assessment </a:t>
            </a:r>
            <a:r>
              <a:rPr lang="en-US" sz="2400" b="1" dirty="0">
                <a:solidFill>
                  <a:srgbClr val="000000"/>
                </a:solidFill>
                <a:latin typeface="Arial" panose="020B0604020202020204" pitchFamily="34" charset="0"/>
                <a:ea typeface="Arial" panose="020B0604020202020204" pitchFamily="34" charset="0"/>
              </a:rPr>
              <a:t>data collection and analysis, data-driven decision making, using data to identify and support struggling students, and how to facilitate conversations about data with teachers</a:t>
            </a:r>
            <a:r>
              <a:rPr lang="en-US" sz="2400" dirty="0">
                <a:solidFill>
                  <a:srgbClr val="000000"/>
                </a:solidFill>
                <a:latin typeface="Arial" panose="020B0604020202020204" pitchFamily="34" charset="0"/>
                <a:ea typeface="Arial" panose="020B0604020202020204" pitchFamily="34" charset="0"/>
              </a:rPr>
              <a:t>. Identify the evidence base for these practices and any proposed materials</a:t>
            </a:r>
            <a:r>
              <a:rPr lang="en-US" sz="2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solidFill>
                  <a:srgbClr val="993300"/>
                </a:solidFill>
              </a:rPr>
              <a:t>(8 points)</a:t>
            </a:r>
          </a:p>
          <a:p>
            <a:pPr marL="336550" indent="-336550" fontAlgn="base">
              <a:lnSpc>
                <a:spcPct val="100000"/>
              </a:lnSpc>
              <a:spcBef>
                <a:spcPts val="0"/>
              </a:spcBef>
              <a:spcAft>
                <a:spcPts val="1200"/>
              </a:spcAft>
              <a:buSzPct val="100000"/>
            </a:pPr>
            <a:r>
              <a:rPr lang="en-US" sz="2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Describe </a:t>
            </a:r>
            <a:r>
              <a:rPr lang="en-US" sz="2400" dirty="0">
                <a:solidFill>
                  <a:srgbClr val="000000"/>
                </a:solidFill>
                <a:latin typeface="Arial" panose="020B0604020202020204" pitchFamily="34" charset="0"/>
                <a:ea typeface="Arial" panose="020B0604020202020204" pitchFamily="34" charset="0"/>
              </a:rPr>
              <a:t>the applicant’s previous experience and/or expertise in developing and delivering PL for knowledge and understanding of assessment </a:t>
            </a:r>
            <a:r>
              <a:rPr lang="en-US" sz="2400" b="1" dirty="0">
                <a:solidFill>
                  <a:srgbClr val="000000"/>
                </a:solidFill>
                <a:latin typeface="Arial" panose="020B0604020202020204" pitchFamily="34" charset="0"/>
                <a:ea typeface="Arial" panose="020B0604020202020204" pitchFamily="34" charset="0"/>
              </a:rPr>
              <a:t>data collection and analysis, data-driven decision making, using data to identify and support struggling students, and how to facilitate conversations about data with teachers</a:t>
            </a:r>
            <a:r>
              <a:rPr lang="en-US" sz="2400" dirty="0">
                <a:solidFill>
                  <a:srgbClr val="000000"/>
                </a:solidFill>
                <a:latin typeface="Arial" panose="020B0604020202020204" pitchFamily="34" charset="0"/>
                <a:ea typeface="Arial" panose="020B0604020202020204" pitchFamily="34" charset="0"/>
              </a:rPr>
              <a:t>. Specify the relevant qualifications of any proposed consortium members</a:t>
            </a:r>
            <a:r>
              <a:rPr lang="en-US" sz="2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solidFill>
                  <a:srgbClr val="993300"/>
                </a:solidFill>
              </a:rPr>
              <a:t>(8 points)</a:t>
            </a:r>
          </a:p>
        </p:txBody>
      </p:sp>
      <p:sp>
        <p:nvSpPr>
          <p:cNvPr id="4" name="Slide Number Placeholder 3">
            <a:extLst>
              <a:ext uri="{FF2B5EF4-FFF2-40B4-BE49-F238E27FC236}">
                <a16:creationId xmlns:a16="http://schemas.microsoft.com/office/drawing/2014/main" id="{5173EB8B-1D0E-46DB-94B6-BC431B4C7891}"/>
              </a:ext>
            </a:extLst>
          </p:cNvPr>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86</a:t>
            </a:fld>
            <a:endParaRPr lang="en-US" dirty="0">
              <a:solidFill>
                <a:schemeClr val="tx1"/>
              </a:solidFill>
            </a:endParaRPr>
          </a:p>
        </p:txBody>
      </p:sp>
    </p:spTree>
    <p:extLst>
      <p:ext uri="{BB962C8B-B14F-4D97-AF65-F5344CB8AC3E}">
        <p14:creationId xmlns:p14="http://schemas.microsoft.com/office/powerpoint/2010/main" val="55970675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ADA9A-0867-44C7-8C26-2A1C32364A1A}"/>
              </a:ext>
            </a:extLst>
          </p:cNvPr>
          <p:cNvSpPr>
            <a:spLocks noGrp="1"/>
          </p:cNvSpPr>
          <p:nvPr>
            <p:ph type="title"/>
          </p:nvPr>
        </p:nvSpPr>
        <p:spPr>
          <a:xfrm>
            <a:off x="723013" y="760395"/>
            <a:ext cx="10630787" cy="550819"/>
          </a:xfrm>
        </p:spPr>
        <p:txBody>
          <a:bodyPr>
            <a:noAutofit/>
          </a:bodyPr>
          <a:lstStyle/>
          <a:p>
            <a:r>
              <a:rPr lang="en-US" dirty="0"/>
              <a:t>Part 1b—Project Plan: Evidence-Based Practices and Qualifications (6)</a:t>
            </a:r>
          </a:p>
        </p:txBody>
      </p:sp>
      <p:sp>
        <p:nvSpPr>
          <p:cNvPr id="3" name="Content Placeholder 2">
            <a:extLst>
              <a:ext uri="{FF2B5EF4-FFF2-40B4-BE49-F238E27FC236}">
                <a16:creationId xmlns:a16="http://schemas.microsoft.com/office/drawing/2014/main" id="{1275185D-CE16-4438-8970-DB8EEC7D6205}"/>
              </a:ext>
            </a:extLst>
          </p:cNvPr>
          <p:cNvSpPr>
            <a:spLocks noGrp="1"/>
          </p:cNvSpPr>
          <p:nvPr>
            <p:ph idx="1"/>
          </p:nvPr>
        </p:nvSpPr>
        <p:spPr>
          <a:xfrm>
            <a:off x="1218715" y="1869261"/>
            <a:ext cx="10135085" cy="4984706"/>
          </a:xfrm>
        </p:spPr>
        <p:txBody>
          <a:bodyPr vert="horz" lIns="91440" tIns="45720" rIns="91440" bIns="45720" rtlCol="0" anchor="t">
            <a:noAutofit/>
          </a:bodyPr>
          <a:lstStyle/>
          <a:p>
            <a:pPr marL="336550" indent="-336550" fontAlgn="base">
              <a:spcBef>
                <a:spcPts val="0"/>
              </a:spcBef>
              <a:spcAft>
                <a:spcPts val="1200"/>
              </a:spcAft>
              <a:buSzPct val="100000"/>
            </a:pPr>
            <a:r>
              <a:rPr lang="en-US" sz="2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Describe </a:t>
            </a:r>
            <a:r>
              <a:rPr lang="en-US" sz="2400" dirty="0">
                <a:solidFill>
                  <a:srgbClr val="000000"/>
                </a:solidFill>
                <a:latin typeface="Arial" panose="020B0604020202020204" pitchFamily="34" charset="0"/>
                <a:ea typeface="Arial" panose="020B0604020202020204" pitchFamily="34" charset="0"/>
              </a:rPr>
              <a:t>how the proposed PL will develop knowledge and understanding of </a:t>
            </a:r>
            <a:r>
              <a:rPr lang="en-US" sz="2400" b="1" dirty="0">
                <a:solidFill>
                  <a:srgbClr val="000000"/>
                </a:solidFill>
                <a:latin typeface="Arial" panose="020B0604020202020204" pitchFamily="34" charset="0"/>
                <a:ea typeface="Arial" panose="020B0604020202020204" pitchFamily="34" charset="0"/>
              </a:rPr>
              <a:t>evidence-based intensive literacy assessment, identification, and provision of interventions, which may include high dosage or group tutoring, for pupils struggling with literacy</a:t>
            </a:r>
            <a:r>
              <a:rPr lang="en-US" sz="2400" dirty="0">
                <a:solidFill>
                  <a:srgbClr val="000000"/>
                </a:solidFill>
                <a:latin typeface="Arial" panose="020B0604020202020204" pitchFamily="34" charset="0"/>
                <a:ea typeface="Arial" panose="020B0604020202020204" pitchFamily="34" charset="0"/>
              </a:rPr>
              <a:t>. Identify the evidence base for these practices and any proposed materials</a:t>
            </a:r>
            <a:r>
              <a:rPr lang="en-US" sz="2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solidFill>
                  <a:srgbClr val="993300"/>
                </a:solidFill>
              </a:rPr>
              <a:t>(8 points)</a:t>
            </a:r>
          </a:p>
          <a:p>
            <a:pPr marL="336550" indent="-336550" fontAlgn="base">
              <a:lnSpc>
                <a:spcPct val="100000"/>
              </a:lnSpc>
              <a:spcBef>
                <a:spcPts val="0"/>
              </a:spcBef>
              <a:spcAft>
                <a:spcPts val="1200"/>
              </a:spcAft>
              <a:buSzPct val="100000"/>
            </a:pPr>
            <a:r>
              <a:rPr lang="en-US" sz="2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Describe </a:t>
            </a:r>
            <a:r>
              <a:rPr lang="en-US" sz="2400" dirty="0">
                <a:solidFill>
                  <a:srgbClr val="000000"/>
                </a:solidFill>
                <a:latin typeface="Arial" panose="020B0604020202020204" pitchFamily="34" charset="0"/>
                <a:ea typeface="Arial" panose="020B0604020202020204" pitchFamily="34" charset="0"/>
              </a:rPr>
              <a:t>the applicant’s previous experience and/or expertise in developing and delivering PL for knowledge and understanding of </a:t>
            </a:r>
            <a:r>
              <a:rPr lang="en-US" sz="2400" b="1" dirty="0">
                <a:solidFill>
                  <a:srgbClr val="000000"/>
                </a:solidFill>
                <a:latin typeface="Arial" panose="020B0604020202020204" pitchFamily="34" charset="0"/>
                <a:ea typeface="Arial" panose="020B0604020202020204" pitchFamily="34" charset="0"/>
              </a:rPr>
              <a:t>evidence-based intensive literacy assessments, identification, and provision of interventions, which may include high dosage or group tutoring, for pupils struggling with literacy</a:t>
            </a:r>
            <a:r>
              <a:rPr lang="en-US" sz="2400" dirty="0">
                <a:solidFill>
                  <a:srgbClr val="000000"/>
                </a:solidFill>
                <a:latin typeface="Arial" panose="020B0604020202020204" pitchFamily="34" charset="0"/>
                <a:ea typeface="Arial" panose="020B0604020202020204" pitchFamily="34" charset="0"/>
              </a:rPr>
              <a:t>. Specify the relevant qualifications of any proposed consortium members</a:t>
            </a:r>
            <a:r>
              <a:rPr lang="en-US" sz="2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solidFill>
                  <a:srgbClr val="993300"/>
                </a:solidFill>
              </a:rPr>
              <a:t>(8 points)</a:t>
            </a:r>
          </a:p>
          <a:p>
            <a:pPr>
              <a:buSzPct val="100000"/>
            </a:pPr>
            <a:endParaRPr lang="en-US" sz="2400" dirty="0"/>
          </a:p>
        </p:txBody>
      </p:sp>
      <p:sp>
        <p:nvSpPr>
          <p:cNvPr id="4" name="Slide Number Placeholder 3">
            <a:extLst>
              <a:ext uri="{FF2B5EF4-FFF2-40B4-BE49-F238E27FC236}">
                <a16:creationId xmlns:a16="http://schemas.microsoft.com/office/drawing/2014/main" id="{5173EB8B-1D0E-46DB-94B6-BC431B4C7891}"/>
              </a:ext>
            </a:extLst>
          </p:cNvPr>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87</a:t>
            </a:fld>
            <a:endParaRPr lang="en-US" dirty="0">
              <a:solidFill>
                <a:schemeClr val="tx1"/>
              </a:solidFill>
            </a:endParaRPr>
          </a:p>
        </p:txBody>
      </p:sp>
    </p:spTree>
    <p:extLst>
      <p:ext uri="{BB962C8B-B14F-4D97-AF65-F5344CB8AC3E}">
        <p14:creationId xmlns:p14="http://schemas.microsoft.com/office/powerpoint/2010/main" val="86094665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ADA9A-0867-44C7-8C26-2A1C32364A1A}"/>
              </a:ext>
            </a:extLst>
          </p:cNvPr>
          <p:cNvSpPr>
            <a:spLocks noGrp="1"/>
          </p:cNvSpPr>
          <p:nvPr>
            <p:ph type="title"/>
          </p:nvPr>
        </p:nvSpPr>
        <p:spPr>
          <a:xfrm>
            <a:off x="723013" y="760395"/>
            <a:ext cx="10630787" cy="550819"/>
          </a:xfrm>
        </p:spPr>
        <p:txBody>
          <a:bodyPr>
            <a:noAutofit/>
          </a:bodyPr>
          <a:lstStyle/>
          <a:p>
            <a:r>
              <a:rPr lang="en-US" dirty="0"/>
              <a:t>Part 1b—Project Plan: Evidence-Based Practices and Qualifications (7)</a:t>
            </a:r>
          </a:p>
        </p:txBody>
      </p:sp>
      <p:sp>
        <p:nvSpPr>
          <p:cNvPr id="3" name="Content Placeholder 2">
            <a:extLst>
              <a:ext uri="{FF2B5EF4-FFF2-40B4-BE49-F238E27FC236}">
                <a16:creationId xmlns:a16="http://schemas.microsoft.com/office/drawing/2014/main" id="{1275185D-CE16-4438-8970-DB8EEC7D6205}"/>
              </a:ext>
            </a:extLst>
          </p:cNvPr>
          <p:cNvSpPr>
            <a:spLocks noGrp="1"/>
          </p:cNvSpPr>
          <p:nvPr>
            <p:ph idx="1"/>
          </p:nvPr>
        </p:nvSpPr>
        <p:spPr>
          <a:xfrm>
            <a:off x="1218715" y="1869261"/>
            <a:ext cx="9956359" cy="4984706"/>
          </a:xfrm>
        </p:spPr>
        <p:txBody>
          <a:bodyPr vert="horz" lIns="91440" tIns="45720" rIns="91440" bIns="45720" rtlCol="0" anchor="t">
            <a:noAutofit/>
          </a:bodyPr>
          <a:lstStyle/>
          <a:p>
            <a:pPr marL="336550" indent="-336550" fontAlgn="base">
              <a:lnSpc>
                <a:spcPct val="100000"/>
              </a:lnSpc>
              <a:spcBef>
                <a:spcPts val="0"/>
              </a:spcBef>
              <a:spcAft>
                <a:spcPts val="1200"/>
              </a:spcAft>
              <a:buSzPct val="100000"/>
            </a:pPr>
            <a:r>
              <a:rPr lang="en-US" sz="26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Describe </a:t>
            </a:r>
            <a:r>
              <a:rPr lang="en-US" sz="2600" dirty="0">
                <a:solidFill>
                  <a:srgbClr val="000000"/>
                </a:solidFill>
                <a:latin typeface="Arial" panose="020B0604020202020204" pitchFamily="34" charset="0"/>
                <a:ea typeface="Arial" panose="020B0604020202020204" pitchFamily="34" charset="0"/>
              </a:rPr>
              <a:t>how the proposed PL will increase educator and school leader knowledge of </a:t>
            </a:r>
            <a:r>
              <a:rPr lang="en-US" sz="2600" b="1" dirty="0">
                <a:solidFill>
                  <a:srgbClr val="000000"/>
                </a:solidFill>
                <a:latin typeface="Arial" panose="020B0604020202020204" pitchFamily="34" charset="0"/>
                <a:ea typeface="Arial" panose="020B0604020202020204" pitchFamily="34" charset="0"/>
              </a:rPr>
              <a:t>developing and implementing a school literacy plan</a:t>
            </a:r>
            <a:r>
              <a:rPr lang="en-US" sz="2600" dirty="0">
                <a:solidFill>
                  <a:srgbClr val="000000"/>
                </a:solidFill>
                <a:latin typeface="Arial" panose="020B0604020202020204" pitchFamily="34" charset="0"/>
                <a:ea typeface="Arial" panose="020B0604020202020204" pitchFamily="34" charset="0"/>
              </a:rPr>
              <a:t>. Identify the evidence base for these practices and any proposed materials</a:t>
            </a:r>
            <a:r>
              <a:rPr lang="en-US" sz="26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a:solidFill>
                  <a:srgbClr val="993300"/>
                </a:solidFill>
              </a:rPr>
              <a:t>(8 points)</a:t>
            </a:r>
          </a:p>
          <a:p>
            <a:pPr marL="336550" indent="-336550" fontAlgn="base">
              <a:lnSpc>
                <a:spcPct val="100000"/>
              </a:lnSpc>
              <a:spcBef>
                <a:spcPts val="0"/>
              </a:spcBef>
              <a:spcAft>
                <a:spcPts val="1200"/>
              </a:spcAft>
              <a:buSzPct val="100000"/>
            </a:pPr>
            <a:r>
              <a:rPr lang="en-US" sz="26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Describe </a:t>
            </a:r>
            <a:r>
              <a:rPr lang="en-US" sz="2600" dirty="0">
                <a:solidFill>
                  <a:srgbClr val="000000"/>
                </a:solidFill>
                <a:latin typeface="Arial" panose="020B0604020202020204" pitchFamily="34" charset="0"/>
                <a:ea typeface="Arial" panose="020B0604020202020204" pitchFamily="34" charset="0"/>
              </a:rPr>
              <a:t>the applicant’s previous experience and/or expertise in developing and delivering PL to increase educator and school leader knowledge of </a:t>
            </a:r>
            <a:r>
              <a:rPr lang="en-US" sz="2600" b="1" dirty="0">
                <a:solidFill>
                  <a:srgbClr val="000000"/>
                </a:solidFill>
                <a:latin typeface="Arial" panose="020B0604020202020204" pitchFamily="34" charset="0"/>
                <a:ea typeface="Arial" panose="020B0604020202020204" pitchFamily="34" charset="0"/>
              </a:rPr>
              <a:t>developing and implementing a school literacy plan</a:t>
            </a:r>
            <a:r>
              <a:rPr lang="en-US" sz="2600" dirty="0">
                <a:solidFill>
                  <a:srgbClr val="000000"/>
                </a:solidFill>
                <a:latin typeface="Arial" panose="020B0604020202020204" pitchFamily="34" charset="0"/>
                <a:ea typeface="Arial" panose="020B0604020202020204" pitchFamily="34" charset="0"/>
              </a:rPr>
              <a:t>. Specify the relevant qualifications of any proposed consortium members</a:t>
            </a:r>
            <a:r>
              <a:rPr lang="en-US" sz="26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a:solidFill>
                  <a:srgbClr val="993300"/>
                </a:solidFill>
              </a:rPr>
              <a:t>(8 points)</a:t>
            </a:r>
          </a:p>
          <a:p>
            <a:pPr>
              <a:buSzPct val="100000"/>
            </a:pPr>
            <a:endParaRPr lang="en-US" dirty="0"/>
          </a:p>
        </p:txBody>
      </p:sp>
      <p:sp>
        <p:nvSpPr>
          <p:cNvPr id="4" name="Slide Number Placeholder 3">
            <a:extLst>
              <a:ext uri="{FF2B5EF4-FFF2-40B4-BE49-F238E27FC236}">
                <a16:creationId xmlns:a16="http://schemas.microsoft.com/office/drawing/2014/main" id="{5173EB8B-1D0E-46DB-94B6-BC431B4C7891}"/>
              </a:ext>
            </a:extLst>
          </p:cNvPr>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88</a:t>
            </a:fld>
            <a:endParaRPr lang="en-US" dirty="0">
              <a:solidFill>
                <a:schemeClr val="tx1"/>
              </a:solidFill>
            </a:endParaRPr>
          </a:p>
        </p:txBody>
      </p:sp>
    </p:spTree>
    <p:extLst>
      <p:ext uri="{BB962C8B-B14F-4D97-AF65-F5344CB8AC3E}">
        <p14:creationId xmlns:p14="http://schemas.microsoft.com/office/powerpoint/2010/main" val="61646080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ADA9A-0867-44C7-8C26-2A1C32364A1A}"/>
              </a:ext>
            </a:extLst>
          </p:cNvPr>
          <p:cNvSpPr>
            <a:spLocks noGrp="1"/>
          </p:cNvSpPr>
          <p:nvPr>
            <p:ph type="title"/>
          </p:nvPr>
        </p:nvSpPr>
        <p:spPr>
          <a:xfrm>
            <a:off x="723013" y="760395"/>
            <a:ext cx="10630787" cy="550819"/>
          </a:xfrm>
        </p:spPr>
        <p:txBody>
          <a:bodyPr>
            <a:noAutofit/>
          </a:bodyPr>
          <a:lstStyle/>
          <a:p>
            <a:r>
              <a:rPr lang="en-US" dirty="0"/>
              <a:t>Part 1b—Project Plan: Evidence-Based Practices and Qualifications (8)</a:t>
            </a:r>
          </a:p>
        </p:txBody>
      </p:sp>
      <p:sp>
        <p:nvSpPr>
          <p:cNvPr id="3" name="Content Placeholder 2">
            <a:extLst>
              <a:ext uri="{FF2B5EF4-FFF2-40B4-BE49-F238E27FC236}">
                <a16:creationId xmlns:a16="http://schemas.microsoft.com/office/drawing/2014/main" id="{1275185D-CE16-4438-8970-DB8EEC7D6205}"/>
              </a:ext>
            </a:extLst>
          </p:cNvPr>
          <p:cNvSpPr>
            <a:spLocks noGrp="1"/>
          </p:cNvSpPr>
          <p:nvPr>
            <p:ph idx="1"/>
          </p:nvPr>
        </p:nvSpPr>
        <p:spPr>
          <a:xfrm>
            <a:off x="1218715" y="1869261"/>
            <a:ext cx="9956359" cy="4984706"/>
          </a:xfrm>
        </p:spPr>
        <p:txBody>
          <a:bodyPr vert="horz" lIns="91440" tIns="45720" rIns="91440" bIns="45720" rtlCol="0" anchor="t">
            <a:noAutofit/>
          </a:bodyPr>
          <a:lstStyle/>
          <a:p>
            <a:pPr marL="336550" indent="-336550" fontAlgn="base">
              <a:lnSpc>
                <a:spcPct val="100000"/>
              </a:lnSpc>
              <a:spcBef>
                <a:spcPts val="0"/>
              </a:spcBef>
              <a:spcAft>
                <a:spcPts val="1200"/>
              </a:spcAft>
              <a:buSzPct val="100000"/>
            </a:pPr>
            <a:r>
              <a:rPr lang="en-US" sz="26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Describe </a:t>
            </a:r>
            <a:r>
              <a:rPr lang="en-US" sz="2600" dirty="0">
                <a:solidFill>
                  <a:srgbClr val="000000"/>
                </a:solidFill>
                <a:latin typeface="Arial" panose="020B0604020202020204" pitchFamily="34" charset="0"/>
                <a:ea typeface="Arial" panose="020B0604020202020204" pitchFamily="34" charset="0"/>
              </a:rPr>
              <a:t>how the proposed PL will increase educator and school leader knowledge of </a:t>
            </a:r>
            <a:r>
              <a:rPr lang="en-US" sz="2600" b="1" dirty="0">
                <a:solidFill>
                  <a:srgbClr val="000000"/>
                </a:solidFill>
                <a:latin typeface="Arial" panose="020B0604020202020204" pitchFamily="34" charset="0"/>
                <a:ea typeface="Arial" panose="020B0604020202020204" pitchFamily="34" charset="0"/>
              </a:rPr>
              <a:t>developing and implementing culturally sustaining curriculum, assessment, and instruction</a:t>
            </a:r>
            <a:r>
              <a:rPr lang="en-US" sz="2600" dirty="0">
                <a:solidFill>
                  <a:srgbClr val="000000"/>
                </a:solidFill>
                <a:latin typeface="Arial" panose="020B0604020202020204" pitchFamily="34" charset="0"/>
                <a:ea typeface="Arial" panose="020B0604020202020204" pitchFamily="34" charset="0"/>
              </a:rPr>
              <a:t>. Identify the evidence base for these practices and any proposed materials</a:t>
            </a:r>
            <a:r>
              <a:rPr lang="en-US" sz="26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a:solidFill>
                  <a:srgbClr val="993300"/>
                </a:solidFill>
              </a:rPr>
              <a:t>(8 points)</a:t>
            </a:r>
            <a:endParaRPr lang="en-US" sz="2600" dirty="0"/>
          </a:p>
          <a:p>
            <a:pPr marL="336550" indent="-336550" fontAlgn="base">
              <a:lnSpc>
                <a:spcPct val="100000"/>
              </a:lnSpc>
              <a:spcBef>
                <a:spcPts val="0"/>
              </a:spcBef>
              <a:spcAft>
                <a:spcPts val="1200"/>
              </a:spcAft>
              <a:buSzPct val="100000"/>
            </a:pPr>
            <a:r>
              <a:rPr lang="en-US" sz="26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Describe </a:t>
            </a:r>
            <a:r>
              <a:rPr lang="en-US" sz="2600" dirty="0">
                <a:solidFill>
                  <a:srgbClr val="000000"/>
                </a:solidFill>
                <a:latin typeface="Arial" panose="020B0604020202020204" pitchFamily="34" charset="0"/>
                <a:ea typeface="Arial" panose="020B0604020202020204" pitchFamily="34" charset="0"/>
              </a:rPr>
              <a:t>the applicant’s previous experience and/or expertise in developing and delivering PL to increase educator and school leader </a:t>
            </a:r>
            <a:r>
              <a:rPr lang="en-US" sz="2600" b="1" dirty="0">
                <a:solidFill>
                  <a:srgbClr val="000000"/>
                </a:solidFill>
                <a:latin typeface="Arial" panose="020B0604020202020204" pitchFamily="34" charset="0"/>
                <a:ea typeface="Arial" panose="020B0604020202020204" pitchFamily="34" charset="0"/>
              </a:rPr>
              <a:t>knowledge of developing and implementing culturally sustaining curriculum, assessment, and instruction</a:t>
            </a:r>
            <a:r>
              <a:rPr lang="en-US" sz="2600" dirty="0">
                <a:solidFill>
                  <a:srgbClr val="000000"/>
                </a:solidFill>
                <a:latin typeface="Arial" panose="020B0604020202020204" pitchFamily="34" charset="0"/>
                <a:ea typeface="Arial" panose="020B0604020202020204" pitchFamily="34" charset="0"/>
              </a:rPr>
              <a:t>. Specify the relevant qualifications of any proposed consortium members</a:t>
            </a:r>
            <a:r>
              <a:rPr lang="en-US" sz="26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a:solidFill>
                  <a:srgbClr val="993300"/>
                </a:solidFill>
              </a:rPr>
              <a:t>(8 points)</a:t>
            </a:r>
            <a:endParaRPr lang="en-US" sz="2600" dirty="0"/>
          </a:p>
        </p:txBody>
      </p:sp>
      <p:sp>
        <p:nvSpPr>
          <p:cNvPr id="4" name="Slide Number Placeholder 3">
            <a:extLst>
              <a:ext uri="{FF2B5EF4-FFF2-40B4-BE49-F238E27FC236}">
                <a16:creationId xmlns:a16="http://schemas.microsoft.com/office/drawing/2014/main" id="{5173EB8B-1D0E-46DB-94B6-BC431B4C7891}"/>
              </a:ext>
            </a:extLst>
          </p:cNvPr>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89</a:t>
            </a:fld>
            <a:endParaRPr lang="en-US" dirty="0">
              <a:solidFill>
                <a:schemeClr val="tx1"/>
              </a:solidFill>
            </a:endParaRPr>
          </a:p>
        </p:txBody>
      </p:sp>
    </p:spTree>
    <p:extLst>
      <p:ext uri="{BB962C8B-B14F-4D97-AF65-F5344CB8AC3E}">
        <p14:creationId xmlns:p14="http://schemas.microsoft.com/office/powerpoint/2010/main" val="31552990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4239" y="365125"/>
            <a:ext cx="9479666" cy="1325563"/>
          </a:xfrm>
        </p:spPr>
        <p:txBody>
          <a:bodyPr>
            <a:normAutofit/>
          </a:bodyPr>
          <a:lstStyle/>
          <a:p>
            <a:r>
              <a:rPr lang="en-US" dirty="0"/>
              <a:t>Authorizing Statute (5)</a:t>
            </a:r>
          </a:p>
        </p:txBody>
      </p:sp>
      <p:sp>
        <p:nvSpPr>
          <p:cNvPr id="3" name="Content Placeholder 2"/>
          <p:cNvSpPr>
            <a:spLocks noGrp="1"/>
          </p:cNvSpPr>
          <p:nvPr>
            <p:ph idx="1"/>
          </p:nvPr>
        </p:nvSpPr>
        <p:spPr>
          <a:xfrm>
            <a:off x="1354240" y="1690688"/>
            <a:ext cx="9479666" cy="4473776"/>
          </a:xfrm>
        </p:spPr>
        <p:txBody>
          <a:bodyPr vert="horz" lIns="91440" tIns="45720" rIns="91440" bIns="45720" rtlCol="0" anchor="t">
            <a:noAutofit/>
          </a:bodyPr>
          <a:lstStyle/>
          <a:p>
            <a:pPr marL="0" indent="0">
              <a:lnSpc>
                <a:spcPct val="100000"/>
              </a:lnSpc>
              <a:spcBef>
                <a:spcPts val="1200"/>
              </a:spcBef>
              <a:buNone/>
            </a:pPr>
            <a:r>
              <a:rPr lang="en-US" dirty="0"/>
              <a:t>Note that LEAs that participate in activities offered by the grantee may also participate in the Reading and Literacy Supplementary Authorization Incentive Grant Program offered by the Commission. </a:t>
            </a:r>
          </a:p>
        </p:txBody>
      </p:sp>
      <p:sp>
        <p:nvSpPr>
          <p:cNvPr id="5" name="Slide Number Placeholder 4"/>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9</a:t>
            </a:fld>
            <a:endParaRPr lang="en-US" dirty="0">
              <a:solidFill>
                <a:schemeClr val="tx1"/>
              </a:solidFill>
            </a:endParaRPr>
          </a:p>
        </p:txBody>
      </p:sp>
    </p:spTree>
    <p:extLst>
      <p:ext uri="{BB962C8B-B14F-4D97-AF65-F5344CB8AC3E}">
        <p14:creationId xmlns:p14="http://schemas.microsoft.com/office/powerpoint/2010/main" val="379302801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ADA9A-0867-44C7-8C26-2A1C32364A1A}"/>
              </a:ext>
            </a:extLst>
          </p:cNvPr>
          <p:cNvSpPr>
            <a:spLocks noGrp="1"/>
          </p:cNvSpPr>
          <p:nvPr>
            <p:ph type="title"/>
          </p:nvPr>
        </p:nvSpPr>
        <p:spPr>
          <a:xfrm>
            <a:off x="723013" y="760395"/>
            <a:ext cx="10630787" cy="550819"/>
          </a:xfrm>
        </p:spPr>
        <p:txBody>
          <a:bodyPr>
            <a:noAutofit/>
          </a:bodyPr>
          <a:lstStyle/>
          <a:p>
            <a:r>
              <a:rPr lang="en-US" dirty="0"/>
              <a:t>Part 1b—Project Plan: Evidence-Based Practices and Qualifications (9)</a:t>
            </a:r>
          </a:p>
        </p:txBody>
      </p:sp>
      <p:sp>
        <p:nvSpPr>
          <p:cNvPr id="3" name="Content Placeholder 2">
            <a:extLst>
              <a:ext uri="{FF2B5EF4-FFF2-40B4-BE49-F238E27FC236}">
                <a16:creationId xmlns:a16="http://schemas.microsoft.com/office/drawing/2014/main" id="{1275185D-CE16-4438-8970-DB8EEC7D6205}"/>
              </a:ext>
            </a:extLst>
          </p:cNvPr>
          <p:cNvSpPr>
            <a:spLocks noGrp="1"/>
          </p:cNvSpPr>
          <p:nvPr>
            <p:ph idx="1"/>
          </p:nvPr>
        </p:nvSpPr>
        <p:spPr>
          <a:xfrm>
            <a:off x="1218715" y="1869261"/>
            <a:ext cx="9956359" cy="4984706"/>
          </a:xfrm>
        </p:spPr>
        <p:txBody>
          <a:bodyPr vert="horz" lIns="91440" tIns="45720" rIns="91440" bIns="45720" rtlCol="0" anchor="t">
            <a:noAutofit/>
          </a:bodyPr>
          <a:lstStyle/>
          <a:p>
            <a:pPr marL="336550" indent="-336550" fontAlgn="base">
              <a:lnSpc>
                <a:spcPct val="100000"/>
              </a:lnSpc>
              <a:spcBef>
                <a:spcPts val="0"/>
              </a:spcBef>
              <a:spcAft>
                <a:spcPts val="1200"/>
              </a:spcAft>
              <a:buSzPct val="100000"/>
            </a:pPr>
            <a:r>
              <a:rPr lang="en-US" sz="26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Describe </a:t>
            </a:r>
            <a:r>
              <a:rPr lang="en-US" sz="2600" dirty="0">
                <a:solidFill>
                  <a:srgbClr val="000000"/>
                </a:solidFill>
                <a:latin typeface="Arial" panose="020B0604020202020204" pitchFamily="34" charset="0"/>
                <a:ea typeface="Arial" panose="020B0604020202020204" pitchFamily="34" charset="0"/>
              </a:rPr>
              <a:t>how the proposed PL will increase educator and school leader knowledge of </a:t>
            </a:r>
            <a:r>
              <a:rPr lang="en-US" sz="2600" b="1" dirty="0">
                <a:solidFill>
                  <a:srgbClr val="000000"/>
                </a:solidFill>
                <a:latin typeface="Arial" panose="020B0604020202020204" pitchFamily="34" charset="0"/>
                <a:ea typeface="Arial" panose="020B0604020202020204" pitchFamily="34" charset="0"/>
              </a:rPr>
              <a:t>developing and implementing a family-based literacy and biliteracy initiative</a:t>
            </a:r>
            <a:r>
              <a:rPr lang="en-US" sz="2600" dirty="0">
                <a:solidFill>
                  <a:srgbClr val="000000"/>
                </a:solidFill>
                <a:latin typeface="Arial" panose="020B0604020202020204" pitchFamily="34" charset="0"/>
                <a:ea typeface="Arial" panose="020B0604020202020204" pitchFamily="34" charset="0"/>
              </a:rPr>
              <a:t>, including, but not limited to family literacy plans; home visiting programs; extended-day summer, or weekend opportunities; information on earning a State Seal of Biliteracy; and community partnerships, such as public libraries, including but not limited to digital tools. Identify the evidence base for these practices and any proposed materials</a:t>
            </a:r>
            <a:r>
              <a:rPr lang="en-US" sz="26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a:solidFill>
                  <a:srgbClr val="993300"/>
                </a:solidFill>
              </a:rPr>
              <a:t>(8 points)</a:t>
            </a:r>
            <a:endParaRPr lang="en-US" sz="2600" dirty="0"/>
          </a:p>
        </p:txBody>
      </p:sp>
      <p:sp>
        <p:nvSpPr>
          <p:cNvPr id="4" name="Slide Number Placeholder 3">
            <a:extLst>
              <a:ext uri="{FF2B5EF4-FFF2-40B4-BE49-F238E27FC236}">
                <a16:creationId xmlns:a16="http://schemas.microsoft.com/office/drawing/2014/main" id="{5173EB8B-1D0E-46DB-94B6-BC431B4C7891}"/>
              </a:ext>
            </a:extLst>
          </p:cNvPr>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90</a:t>
            </a:fld>
            <a:endParaRPr lang="en-US" dirty="0">
              <a:solidFill>
                <a:schemeClr val="tx1"/>
              </a:solidFill>
            </a:endParaRPr>
          </a:p>
        </p:txBody>
      </p:sp>
    </p:spTree>
    <p:extLst>
      <p:ext uri="{BB962C8B-B14F-4D97-AF65-F5344CB8AC3E}">
        <p14:creationId xmlns:p14="http://schemas.microsoft.com/office/powerpoint/2010/main" val="267641999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ADA9A-0867-44C7-8C26-2A1C32364A1A}"/>
              </a:ext>
            </a:extLst>
          </p:cNvPr>
          <p:cNvSpPr>
            <a:spLocks noGrp="1"/>
          </p:cNvSpPr>
          <p:nvPr>
            <p:ph type="title"/>
          </p:nvPr>
        </p:nvSpPr>
        <p:spPr>
          <a:xfrm>
            <a:off x="723013" y="760395"/>
            <a:ext cx="10630787" cy="550819"/>
          </a:xfrm>
        </p:spPr>
        <p:txBody>
          <a:bodyPr>
            <a:noAutofit/>
          </a:bodyPr>
          <a:lstStyle/>
          <a:p>
            <a:r>
              <a:rPr lang="en-US" dirty="0"/>
              <a:t>Part 1b—Project Plan: Evidence-Based Practices and Qualifications (10)</a:t>
            </a:r>
          </a:p>
        </p:txBody>
      </p:sp>
      <p:sp>
        <p:nvSpPr>
          <p:cNvPr id="3" name="Content Placeholder 2">
            <a:extLst>
              <a:ext uri="{FF2B5EF4-FFF2-40B4-BE49-F238E27FC236}">
                <a16:creationId xmlns:a16="http://schemas.microsoft.com/office/drawing/2014/main" id="{1275185D-CE16-4438-8970-DB8EEC7D6205}"/>
              </a:ext>
            </a:extLst>
          </p:cNvPr>
          <p:cNvSpPr>
            <a:spLocks noGrp="1"/>
          </p:cNvSpPr>
          <p:nvPr>
            <p:ph idx="1"/>
          </p:nvPr>
        </p:nvSpPr>
        <p:spPr>
          <a:xfrm>
            <a:off x="1218715" y="1869261"/>
            <a:ext cx="9956359" cy="4984706"/>
          </a:xfrm>
        </p:spPr>
        <p:txBody>
          <a:bodyPr vert="horz" lIns="91440" tIns="45720" rIns="91440" bIns="45720" rtlCol="0" anchor="t">
            <a:noAutofit/>
          </a:bodyPr>
          <a:lstStyle/>
          <a:p>
            <a:pPr marL="336550" indent="-336550" fontAlgn="base">
              <a:lnSpc>
                <a:spcPct val="100000"/>
              </a:lnSpc>
              <a:spcBef>
                <a:spcPts val="0"/>
              </a:spcBef>
              <a:spcAft>
                <a:spcPts val="1200"/>
              </a:spcAft>
              <a:buSzPct val="100000"/>
            </a:pPr>
            <a:r>
              <a:rPr lang="en-US" sz="26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Describe </a:t>
            </a:r>
            <a:r>
              <a:rPr lang="en-US" sz="2600" dirty="0">
                <a:solidFill>
                  <a:srgbClr val="000000"/>
                </a:solidFill>
                <a:latin typeface="Arial" panose="020B0604020202020204" pitchFamily="34" charset="0"/>
                <a:ea typeface="Arial" panose="020B0604020202020204" pitchFamily="34" charset="0"/>
              </a:rPr>
              <a:t>the applicant’s previous experience and/or expertise in developing and delivering PL to increase educator and school leader knowledge of </a:t>
            </a:r>
            <a:r>
              <a:rPr lang="en-US" sz="2600" b="1" dirty="0">
                <a:solidFill>
                  <a:srgbClr val="000000"/>
                </a:solidFill>
                <a:latin typeface="Arial" panose="020B0604020202020204" pitchFamily="34" charset="0"/>
                <a:ea typeface="Arial" panose="020B0604020202020204" pitchFamily="34" charset="0"/>
              </a:rPr>
              <a:t>developing and implementing a family-based literacy and biliteracy initiative</a:t>
            </a:r>
            <a:r>
              <a:rPr lang="en-US" sz="2600" dirty="0">
                <a:solidFill>
                  <a:srgbClr val="000000"/>
                </a:solidFill>
                <a:latin typeface="Arial" panose="020B0604020202020204" pitchFamily="34" charset="0"/>
                <a:ea typeface="Arial" panose="020B0604020202020204" pitchFamily="34" charset="0"/>
              </a:rPr>
              <a:t>, including, but not limited to family literacy plans; home visiting programs; extended-day summer, or weekend opportunities; information on earning a State Seal of Biliteracy; and community partnerships, such as public libraries, including but not limited to digital tools. Specify the relevant qualifications of any proposed consortium members</a:t>
            </a:r>
            <a:r>
              <a:rPr lang="en-US" sz="26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a:solidFill>
                  <a:srgbClr val="993300"/>
                </a:solidFill>
              </a:rPr>
              <a:t>(8 points)</a:t>
            </a:r>
            <a:endParaRPr lang="en-US" sz="2600" dirty="0"/>
          </a:p>
        </p:txBody>
      </p:sp>
      <p:sp>
        <p:nvSpPr>
          <p:cNvPr id="4" name="Slide Number Placeholder 3">
            <a:extLst>
              <a:ext uri="{FF2B5EF4-FFF2-40B4-BE49-F238E27FC236}">
                <a16:creationId xmlns:a16="http://schemas.microsoft.com/office/drawing/2014/main" id="{5173EB8B-1D0E-46DB-94B6-BC431B4C7891}"/>
              </a:ext>
            </a:extLst>
          </p:cNvPr>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91</a:t>
            </a:fld>
            <a:endParaRPr lang="en-US" dirty="0">
              <a:solidFill>
                <a:schemeClr val="tx1"/>
              </a:solidFill>
            </a:endParaRPr>
          </a:p>
        </p:txBody>
      </p:sp>
    </p:spTree>
    <p:extLst>
      <p:ext uri="{BB962C8B-B14F-4D97-AF65-F5344CB8AC3E}">
        <p14:creationId xmlns:p14="http://schemas.microsoft.com/office/powerpoint/2010/main" val="30684806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ADA9A-0867-44C7-8C26-2A1C32364A1A}"/>
              </a:ext>
            </a:extLst>
          </p:cNvPr>
          <p:cNvSpPr>
            <a:spLocks noGrp="1"/>
          </p:cNvSpPr>
          <p:nvPr>
            <p:ph type="title"/>
          </p:nvPr>
        </p:nvSpPr>
        <p:spPr>
          <a:xfrm>
            <a:off x="723013" y="760395"/>
            <a:ext cx="10630787" cy="550819"/>
          </a:xfrm>
        </p:spPr>
        <p:txBody>
          <a:bodyPr>
            <a:noAutofit/>
          </a:bodyPr>
          <a:lstStyle/>
          <a:p>
            <a:r>
              <a:rPr lang="en-US" dirty="0"/>
              <a:t>Part 1b—Project Plan: Evidence-Based Practices and Qualifications (11)</a:t>
            </a:r>
          </a:p>
        </p:txBody>
      </p:sp>
      <p:sp>
        <p:nvSpPr>
          <p:cNvPr id="3" name="Content Placeholder 2">
            <a:extLst>
              <a:ext uri="{FF2B5EF4-FFF2-40B4-BE49-F238E27FC236}">
                <a16:creationId xmlns:a16="http://schemas.microsoft.com/office/drawing/2014/main" id="{1275185D-CE16-4438-8970-DB8EEC7D6205}"/>
              </a:ext>
            </a:extLst>
          </p:cNvPr>
          <p:cNvSpPr>
            <a:spLocks noGrp="1"/>
          </p:cNvSpPr>
          <p:nvPr>
            <p:ph idx="1"/>
          </p:nvPr>
        </p:nvSpPr>
        <p:spPr>
          <a:xfrm>
            <a:off x="1218715" y="1869261"/>
            <a:ext cx="9956359" cy="4984706"/>
          </a:xfrm>
        </p:spPr>
        <p:txBody>
          <a:bodyPr vert="horz" lIns="91440" tIns="45720" rIns="91440" bIns="45720" rtlCol="0" anchor="t">
            <a:noAutofit/>
          </a:bodyPr>
          <a:lstStyle/>
          <a:p>
            <a:pPr marL="0" indent="0" fontAlgn="base">
              <a:lnSpc>
                <a:spcPct val="100000"/>
              </a:lnSpc>
              <a:spcBef>
                <a:spcPts val="0"/>
              </a:spcBef>
              <a:spcAft>
                <a:spcPts val="1200"/>
              </a:spcAft>
              <a:buNone/>
            </a:pPr>
            <a:r>
              <a:rPr lang="en-US" dirty="0"/>
              <a:t>Applicants will also be asked to provide a works cited that details the evidence base for all PL and strategies mentioned in the project plan.</a:t>
            </a:r>
          </a:p>
        </p:txBody>
      </p:sp>
      <p:sp>
        <p:nvSpPr>
          <p:cNvPr id="4" name="Slide Number Placeholder 3">
            <a:extLst>
              <a:ext uri="{FF2B5EF4-FFF2-40B4-BE49-F238E27FC236}">
                <a16:creationId xmlns:a16="http://schemas.microsoft.com/office/drawing/2014/main" id="{5173EB8B-1D0E-46DB-94B6-BC431B4C7891}"/>
              </a:ext>
            </a:extLst>
          </p:cNvPr>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92</a:t>
            </a:fld>
            <a:endParaRPr lang="en-US" dirty="0">
              <a:solidFill>
                <a:schemeClr val="tx1"/>
              </a:solidFill>
            </a:endParaRPr>
          </a:p>
        </p:txBody>
      </p:sp>
    </p:spTree>
    <p:extLst>
      <p:ext uri="{BB962C8B-B14F-4D97-AF65-F5344CB8AC3E}">
        <p14:creationId xmlns:p14="http://schemas.microsoft.com/office/powerpoint/2010/main" val="403257321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ADA9A-0867-44C7-8C26-2A1C32364A1A}"/>
              </a:ext>
            </a:extLst>
          </p:cNvPr>
          <p:cNvSpPr>
            <a:spLocks noGrp="1"/>
          </p:cNvSpPr>
          <p:nvPr>
            <p:ph type="title"/>
          </p:nvPr>
        </p:nvSpPr>
        <p:spPr>
          <a:xfrm>
            <a:off x="723013" y="845388"/>
            <a:ext cx="10630787" cy="855078"/>
          </a:xfrm>
        </p:spPr>
        <p:txBody>
          <a:bodyPr>
            <a:noAutofit/>
          </a:bodyPr>
          <a:lstStyle/>
          <a:p>
            <a:r>
              <a:rPr lang="en-US" dirty="0"/>
              <a:t>Part 1c—Project Plan: Professional Learning Dissemination (1)</a:t>
            </a:r>
            <a:br>
              <a:rPr lang="en-US" b="1" dirty="0"/>
            </a:br>
            <a:endParaRPr lang="en-US" dirty="0"/>
          </a:p>
        </p:txBody>
      </p:sp>
      <p:sp>
        <p:nvSpPr>
          <p:cNvPr id="3" name="Content Placeholder 2">
            <a:extLst>
              <a:ext uri="{FF2B5EF4-FFF2-40B4-BE49-F238E27FC236}">
                <a16:creationId xmlns:a16="http://schemas.microsoft.com/office/drawing/2014/main" id="{1275185D-CE16-4438-8970-DB8EEC7D6205}"/>
              </a:ext>
            </a:extLst>
          </p:cNvPr>
          <p:cNvSpPr>
            <a:spLocks noGrp="1"/>
          </p:cNvSpPr>
          <p:nvPr>
            <p:ph idx="1"/>
          </p:nvPr>
        </p:nvSpPr>
        <p:spPr>
          <a:xfrm>
            <a:off x="1438666" y="1700466"/>
            <a:ext cx="9915134" cy="4882297"/>
          </a:xfrm>
        </p:spPr>
        <p:txBody>
          <a:bodyPr vert="horz" lIns="91440" tIns="45720" rIns="91440" bIns="45720" rtlCol="0" anchor="t">
            <a:noAutofit/>
          </a:bodyPr>
          <a:lstStyle/>
          <a:p>
            <a:pPr marL="336550" indent="-336550" fontAlgn="base">
              <a:lnSpc>
                <a:spcPct val="100000"/>
              </a:lnSpc>
              <a:spcBef>
                <a:spcPts val="0"/>
              </a:spcBef>
              <a:spcAft>
                <a:spcPts val="1200"/>
              </a:spcAft>
              <a:buSzPct val="100000"/>
            </a:pPr>
            <a:r>
              <a:rPr lang="en-US" dirty="0">
                <a:solidFill>
                  <a:srgbClr val="000000"/>
                </a:solidFill>
                <a:effectLst/>
                <a:ea typeface="Times New Roman" panose="02020603050405020304" pitchFamily="18" charset="0"/>
                <a:cs typeface="Times New Roman" panose="02020603050405020304" pitchFamily="18" charset="0"/>
              </a:rPr>
              <a:t>Provide an overview of how the applicant will use the funding to host a gathering of literacy coaches across the state to inform and develop resources for the proposed PL for literacy coaches.</a:t>
            </a:r>
            <a:r>
              <a:rPr lang="en-US" dirty="0">
                <a:ea typeface="Times New Roman" panose="02020603050405020304" pitchFamily="18" charset="0"/>
                <a:cs typeface="Times New Roman" panose="02020603050405020304" pitchFamily="18" charset="0"/>
              </a:rPr>
              <a:t> </a:t>
            </a:r>
            <a:r>
              <a:rPr lang="en-US" dirty="0">
                <a:solidFill>
                  <a:srgbClr val="993300"/>
                </a:solidFill>
              </a:rPr>
              <a:t>(8 points)</a:t>
            </a:r>
          </a:p>
          <a:p>
            <a:pPr marL="336550" indent="-336550" fontAlgn="base">
              <a:lnSpc>
                <a:spcPct val="100000"/>
              </a:lnSpc>
              <a:spcBef>
                <a:spcPts val="0"/>
              </a:spcBef>
              <a:spcAft>
                <a:spcPts val="1200"/>
              </a:spcAft>
              <a:buSzPct val="100000"/>
            </a:pPr>
            <a:r>
              <a:rPr lang="en-US" dirty="0">
                <a:solidFill>
                  <a:srgbClr val="000000"/>
                </a:solidFill>
                <a:effectLst/>
                <a:ea typeface="Times New Roman" panose="02020603050405020304" pitchFamily="18" charset="0"/>
                <a:cs typeface="Times New Roman" panose="02020603050405020304" pitchFamily="18" charset="0"/>
              </a:rPr>
              <a:t>Provide an overview of how the applicant will provide opportunities for interested educators to obtain a reading specialist credential and/or added authorization. </a:t>
            </a:r>
            <a:r>
              <a:rPr lang="en-US" dirty="0">
                <a:solidFill>
                  <a:srgbClr val="993300"/>
                </a:solidFill>
              </a:rPr>
              <a:t>(8 points)</a:t>
            </a:r>
          </a:p>
          <a:p>
            <a:pPr lvl="0">
              <a:buSzPct val="100000"/>
            </a:pPr>
            <a:endParaRPr lang="en-US" sz="2400" dirty="0"/>
          </a:p>
        </p:txBody>
      </p:sp>
      <p:sp>
        <p:nvSpPr>
          <p:cNvPr id="4" name="Slide Number Placeholder 3">
            <a:extLst>
              <a:ext uri="{FF2B5EF4-FFF2-40B4-BE49-F238E27FC236}">
                <a16:creationId xmlns:a16="http://schemas.microsoft.com/office/drawing/2014/main" id="{5173EB8B-1D0E-46DB-94B6-BC431B4C7891}"/>
              </a:ext>
            </a:extLst>
          </p:cNvPr>
          <p:cNvSpPr>
            <a:spLocks noGrp="1"/>
          </p:cNvSpPr>
          <p:nvPr>
            <p:ph type="sldNum" sz="quarter" idx="12"/>
          </p:nvPr>
        </p:nvSpPr>
        <p:spPr>
          <a:xfrm>
            <a:off x="8610600" y="6270085"/>
            <a:ext cx="2743200" cy="365125"/>
          </a:xfrm>
        </p:spPr>
        <p:txBody>
          <a:bodyPr/>
          <a:lstStyle/>
          <a:p>
            <a:fld id="{469BC29B-CD14-4172-9B93-F334EF7BA94E}" type="slidenum">
              <a:rPr lang="en-US" smtClean="0">
                <a:solidFill>
                  <a:schemeClr val="tx1"/>
                </a:solidFill>
              </a:rPr>
              <a:t>93</a:t>
            </a:fld>
            <a:endParaRPr lang="en-US" dirty="0">
              <a:solidFill>
                <a:schemeClr val="tx1"/>
              </a:solidFill>
            </a:endParaRPr>
          </a:p>
        </p:txBody>
      </p:sp>
    </p:spTree>
    <p:extLst>
      <p:ext uri="{BB962C8B-B14F-4D97-AF65-F5344CB8AC3E}">
        <p14:creationId xmlns:p14="http://schemas.microsoft.com/office/powerpoint/2010/main" val="205486959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ADA9A-0867-44C7-8C26-2A1C32364A1A}"/>
              </a:ext>
            </a:extLst>
          </p:cNvPr>
          <p:cNvSpPr>
            <a:spLocks noGrp="1"/>
          </p:cNvSpPr>
          <p:nvPr>
            <p:ph type="title"/>
          </p:nvPr>
        </p:nvSpPr>
        <p:spPr>
          <a:xfrm>
            <a:off x="723013" y="845388"/>
            <a:ext cx="10630787" cy="855078"/>
          </a:xfrm>
        </p:spPr>
        <p:txBody>
          <a:bodyPr>
            <a:noAutofit/>
          </a:bodyPr>
          <a:lstStyle/>
          <a:p>
            <a:r>
              <a:rPr lang="en-US" dirty="0"/>
              <a:t>Part 1c—Project Plan: Professional Learning Dissemination (2)</a:t>
            </a:r>
            <a:br>
              <a:rPr lang="en-US" b="1" dirty="0"/>
            </a:br>
            <a:endParaRPr lang="en-US" dirty="0"/>
          </a:p>
        </p:txBody>
      </p:sp>
      <p:sp>
        <p:nvSpPr>
          <p:cNvPr id="3" name="Content Placeholder 2">
            <a:extLst>
              <a:ext uri="{FF2B5EF4-FFF2-40B4-BE49-F238E27FC236}">
                <a16:creationId xmlns:a16="http://schemas.microsoft.com/office/drawing/2014/main" id="{1275185D-CE16-4438-8970-DB8EEC7D6205}"/>
              </a:ext>
            </a:extLst>
          </p:cNvPr>
          <p:cNvSpPr>
            <a:spLocks noGrp="1"/>
          </p:cNvSpPr>
          <p:nvPr>
            <p:ph idx="1"/>
          </p:nvPr>
        </p:nvSpPr>
        <p:spPr>
          <a:xfrm>
            <a:off x="1124266" y="1592256"/>
            <a:ext cx="9943467" cy="4882297"/>
          </a:xfrm>
        </p:spPr>
        <p:txBody>
          <a:bodyPr vert="horz" lIns="91440" tIns="45720" rIns="91440" bIns="45720" rtlCol="0" anchor="t">
            <a:noAutofit/>
          </a:bodyPr>
          <a:lstStyle/>
          <a:p>
            <a:pPr marL="336550" indent="-336550" fontAlgn="base">
              <a:lnSpc>
                <a:spcPct val="100000"/>
              </a:lnSpc>
              <a:spcBef>
                <a:spcPts val="0"/>
              </a:spcBef>
              <a:spcAft>
                <a:spcPts val="1200"/>
              </a:spcAft>
              <a:buSzPct val="100000"/>
            </a:pPr>
            <a:r>
              <a:rPr lang="en-US" sz="2600" dirty="0">
                <a:solidFill>
                  <a:srgbClr val="000000"/>
                </a:solidFill>
                <a:effectLst/>
                <a:ea typeface="Times New Roman" panose="02020603050405020304" pitchFamily="18" charset="0"/>
                <a:cs typeface="Times New Roman" panose="02020603050405020304" pitchFamily="18" charset="0"/>
              </a:rPr>
              <a:t>Provide an </a:t>
            </a:r>
            <a:r>
              <a:rPr lang="en-US" sz="2600" dirty="0">
                <a:solidFill>
                  <a:srgbClr val="000000"/>
                </a:solidFill>
                <a:ea typeface="Arial" panose="020B0604020202020204" pitchFamily="34" charset="0"/>
              </a:rPr>
              <a:t>overview of how the applicant will use the funding to generate and disseminate PL opportunities, including communities of practice, webinars, and conferences, for educators, including those intending to be literacy coaches, employed by the identified eligible sites as part of the allocation in AB 181 identified within the bill</a:t>
            </a:r>
            <a:r>
              <a:rPr lang="en-US" sz="2600" dirty="0">
                <a:solidFill>
                  <a:srgbClr val="000000"/>
                </a:solidFill>
                <a:effectLst/>
                <a:ea typeface="Times New Roman" panose="02020603050405020304" pitchFamily="18" charset="0"/>
                <a:cs typeface="Times New Roman" panose="02020603050405020304" pitchFamily="18" charset="0"/>
              </a:rPr>
              <a:t>.</a:t>
            </a:r>
            <a:r>
              <a:rPr lang="en-US" sz="2600" dirty="0">
                <a:ea typeface="Times New Roman" panose="02020603050405020304" pitchFamily="18" charset="0"/>
                <a:cs typeface="Times New Roman" panose="02020603050405020304" pitchFamily="18" charset="0"/>
              </a:rPr>
              <a:t> </a:t>
            </a:r>
            <a:r>
              <a:rPr lang="en-US" sz="2600" dirty="0">
                <a:solidFill>
                  <a:srgbClr val="993300"/>
                </a:solidFill>
              </a:rPr>
              <a:t>(8 points)</a:t>
            </a:r>
            <a:r>
              <a:rPr lang="en-US" sz="2600" dirty="0"/>
              <a:t> </a:t>
            </a:r>
          </a:p>
          <a:p>
            <a:pPr marL="336550" indent="-336550" fontAlgn="base">
              <a:lnSpc>
                <a:spcPct val="100000"/>
              </a:lnSpc>
              <a:spcBef>
                <a:spcPts val="0"/>
              </a:spcBef>
              <a:spcAft>
                <a:spcPts val="1200"/>
              </a:spcAft>
              <a:buSzPct val="100000"/>
            </a:pPr>
            <a:r>
              <a:rPr lang="en-US" sz="2600" dirty="0">
                <a:solidFill>
                  <a:srgbClr val="000000"/>
                </a:solidFill>
                <a:effectLst/>
                <a:ea typeface="Times New Roman" panose="02020603050405020304" pitchFamily="18" charset="0"/>
                <a:cs typeface="Times New Roman" panose="02020603050405020304" pitchFamily="18" charset="0"/>
              </a:rPr>
              <a:t>Describe </a:t>
            </a:r>
            <a:r>
              <a:rPr lang="en-US" sz="2600" dirty="0">
                <a:solidFill>
                  <a:srgbClr val="000000"/>
                </a:solidFill>
                <a:ea typeface="Arial" panose="020B0604020202020204" pitchFamily="34" charset="0"/>
              </a:rPr>
              <a:t>how the applicant will ensure that the diverse needs of the identified eligible sites are met across the northern, central, and southern regions, including urban, suburban, and rural settings as well as the</a:t>
            </a:r>
            <a:r>
              <a:rPr lang="en-US" sz="2600" dirty="0">
                <a:solidFill>
                  <a:srgbClr val="000000"/>
                </a:solidFill>
                <a:highlight>
                  <a:srgbClr val="FFFFFF"/>
                </a:highlight>
                <a:ea typeface="Arial" panose="020B0604020202020204" pitchFamily="34" charset="0"/>
              </a:rPr>
              <a:t> needs of local communities</a:t>
            </a:r>
            <a:r>
              <a:rPr lang="en-US" sz="2600" dirty="0">
                <a:ea typeface="Arial" panose="020B0604020202020204" pitchFamily="34" charset="0"/>
              </a:rPr>
              <a:t> an</a:t>
            </a:r>
            <a:r>
              <a:rPr lang="en-US" sz="2600" dirty="0">
                <a:solidFill>
                  <a:srgbClr val="000000"/>
                </a:solidFill>
                <a:highlight>
                  <a:srgbClr val="FFFFFF"/>
                </a:highlight>
                <a:ea typeface="Arial" panose="020B0604020202020204" pitchFamily="34" charset="0"/>
              </a:rPr>
              <a:t>d diverse student populations</a:t>
            </a:r>
            <a:r>
              <a:rPr lang="en-US" sz="2600" dirty="0">
                <a:solidFill>
                  <a:srgbClr val="000000"/>
                </a:solidFill>
                <a:ea typeface="Arial" panose="020B0604020202020204" pitchFamily="34" charset="0"/>
              </a:rPr>
              <a:t>, including opportunities for LEAs with eligible sites to collaborate with each other</a:t>
            </a:r>
            <a:r>
              <a:rPr lang="en-US" sz="2600" dirty="0">
                <a:solidFill>
                  <a:srgbClr val="000000"/>
                </a:solidFill>
                <a:effectLst/>
                <a:ea typeface="Times New Roman" panose="02020603050405020304" pitchFamily="18" charset="0"/>
                <a:cs typeface="Times New Roman" panose="02020603050405020304" pitchFamily="18" charset="0"/>
              </a:rPr>
              <a:t>.</a:t>
            </a:r>
            <a:r>
              <a:rPr lang="en-US" sz="2600" dirty="0">
                <a:ea typeface="Times New Roman" panose="02020603050405020304" pitchFamily="18" charset="0"/>
                <a:cs typeface="Times New Roman" panose="02020603050405020304" pitchFamily="18" charset="0"/>
              </a:rPr>
              <a:t> </a:t>
            </a:r>
            <a:r>
              <a:rPr lang="en-US" sz="2600" dirty="0">
                <a:solidFill>
                  <a:srgbClr val="993300"/>
                </a:solidFill>
              </a:rPr>
              <a:t>(8 points)</a:t>
            </a:r>
            <a:r>
              <a:rPr lang="en-US" sz="2600" dirty="0"/>
              <a:t> </a:t>
            </a:r>
          </a:p>
        </p:txBody>
      </p:sp>
      <p:sp>
        <p:nvSpPr>
          <p:cNvPr id="4" name="Slide Number Placeholder 3">
            <a:extLst>
              <a:ext uri="{FF2B5EF4-FFF2-40B4-BE49-F238E27FC236}">
                <a16:creationId xmlns:a16="http://schemas.microsoft.com/office/drawing/2014/main" id="{5173EB8B-1D0E-46DB-94B6-BC431B4C7891}"/>
              </a:ext>
            </a:extLst>
          </p:cNvPr>
          <p:cNvSpPr>
            <a:spLocks noGrp="1"/>
          </p:cNvSpPr>
          <p:nvPr>
            <p:ph type="sldNum" sz="quarter" idx="12"/>
          </p:nvPr>
        </p:nvSpPr>
        <p:spPr>
          <a:xfrm>
            <a:off x="8610600" y="6109428"/>
            <a:ext cx="2743200" cy="365125"/>
          </a:xfrm>
        </p:spPr>
        <p:txBody>
          <a:bodyPr/>
          <a:lstStyle/>
          <a:p>
            <a:pPr>
              <a:spcAft>
                <a:spcPts val="1200"/>
              </a:spcAft>
            </a:pPr>
            <a:fld id="{469BC29B-CD14-4172-9B93-F334EF7BA94E}" type="slidenum">
              <a:rPr lang="en-US" smtClean="0">
                <a:solidFill>
                  <a:schemeClr val="tx1"/>
                </a:solidFill>
              </a:rPr>
              <a:pPr>
                <a:spcAft>
                  <a:spcPts val="1200"/>
                </a:spcAft>
              </a:pPr>
              <a:t>94</a:t>
            </a:fld>
            <a:endParaRPr lang="en-US" dirty="0">
              <a:solidFill>
                <a:schemeClr val="tx1"/>
              </a:solidFill>
            </a:endParaRPr>
          </a:p>
        </p:txBody>
      </p:sp>
    </p:spTree>
    <p:extLst>
      <p:ext uri="{BB962C8B-B14F-4D97-AF65-F5344CB8AC3E}">
        <p14:creationId xmlns:p14="http://schemas.microsoft.com/office/powerpoint/2010/main" val="70068778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ADA9A-0867-44C7-8C26-2A1C32364A1A}"/>
              </a:ext>
            </a:extLst>
          </p:cNvPr>
          <p:cNvSpPr>
            <a:spLocks noGrp="1"/>
          </p:cNvSpPr>
          <p:nvPr>
            <p:ph type="title"/>
          </p:nvPr>
        </p:nvSpPr>
        <p:spPr>
          <a:xfrm>
            <a:off x="723013" y="721895"/>
            <a:ext cx="10630787" cy="978571"/>
          </a:xfrm>
        </p:spPr>
        <p:txBody>
          <a:bodyPr>
            <a:noAutofit/>
          </a:bodyPr>
          <a:lstStyle/>
          <a:p>
            <a:r>
              <a:rPr lang="en-US" dirty="0"/>
              <a:t>Part 1c—Project Plan: Professional Learning Dissemination (3)</a:t>
            </a:r>
            <a:br>
              <a:rPr lang="en-US" b="1" dirty="0"/>
            </a:br>
            <a:endParaRPr lang="en-US" dirty="0"/>
          </a:p>
        </p:txBody>
      </p:sp>
      <p:sp>
        <p:nvSpPr>
          <p:cNvPr id="3" name="Content Placeholder 2">
            <a:extLst>
              <a:ext uri="{FF2B5EF4-FFF2-40B4-BE49-F238E27FC236}">
                <a16:creationId xmlns:a16="http://schemas.microsoft.com/office/drawing/2014/main" id="{1275185D-CE16-4438-8970-DB8EEC7D6205}"/>
              </a:ext>
            </a:extLst>
          </p:cNvPr>
          <p:cNvSpPr>
            <a:spLocks noGrp="1"/>
          </p:cNvSpPr>
          <p:nvPr>
            <p:ph idx="1"/>
          </p:nvPr>
        </p:nvSpPr>
        <p:spPr>
          <a:xfrm>
            <a:off x="1205796" y="1700466"/>
            <a:ext cx="10148004" cy="4882298"/>
          </a:xfrm>
        </p:spPr>
        <p:txBody>
          <a:bodyPr vert="horz" lIns="91440" tIns="45720" rIns="91440" bIns="45720" rtlCol="0" anchor="t">
            <a:noAutofit/>
          </a:bodyPr>
          <a:lstStyle/>
          <a:p>
            <a:pPr marL="336550" indent="-336550" fontAlgn="base">
              <a:lnSpc>
                <a:spcPct val="100000"/>
              </a:lnSpc>
              <a:spcBef>
                <a:spcPts val="0"/>
              </a:spcBef>
              <a:spcAft>
                <a:spcPts val="1200"/>
              </a:spcAft>
              <a:buSzPct val="100000"/>
            </a:pPr>
            <a:r>
              <a:rPr lang="en-US" sz="26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Describe </a:t>
            </a:r>
            <a:r>
              <a:rPr lang="en-US" sz="2600" dirty="0">
                <a:solidFill>
                  <a:srgbClr val="000000"/>
                </a:solidFill>
                <a:latin typeface="Arial" panose="020B0604020202020204" pitchFamily="34" charset="0"/>
                <a:ea typeface="Arial" panose="020B0604020202020204" pitchFamily="34" charset="0"/>
              </a:rPr>
              <a:t>the plan for securing participation from identified eligible sites that received LCRS funds in the proposed PL opportunities for all target participants, including those becoming literacy coaches or reading specialists, teachers, administrators, and paraprofessionals, as well as how any anticipated challenges to recruitment will be overcome</a:t>
            </a:r>
            <a:r>
              <a:rPr lang="en-US" sz="26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a:solidFill>
                  <a:srgbClr val="993300"/>
                </a:solidFill>
              </a:rPr>
              <a:t>(8 points)</a:t>
            </a:r>
            <a:r>
              <a:rPr lang="en-US" sz="2600" dirty="0"/>
              <a:t> </a:t>
            </a:r>
          </a:p>
          <a:p>
            <a:pPr marL="336550" indent="-336550" fontAlgn="base">
              <a:lnSpc>
                <a:spcPct val="100000"/>
              </a:lnSpc>
              <a:spcBef>
                <a:spcPts val="0"/>
              </a:spcBef>
              <a:spcAft>
                <a:spcPts val="1200"/>
              </a:spcAft>
              <a:buSzPct val="100000"/>
            </a:pPr>
            <a:r>
              <a:rPr lang="en-US" sz="26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Provide </a:t>
            </a:r>
            <a:r>
              <a:rPr lang="en-US" sz="2600" dirty="0">
                <a:solidFill>
                  <a:srgbClr val="000000"/>
                </a:solidFill>
                <a:latin typeface="Arial" panose="020B0604020202020204" pitchFamily="34" charset="0"/>
                <a:ea typeface="Arial" panose="020B0604020202020204" pitchFamily="34" charset="0"/>
              </a:rPr>
              <a:t>a project timeline for implementation of proposed activities that includes approximate dates for implementation of all major proposed activities, </a:t>
            </a:r>
            <a:r>
              <a:rPr lang="en-US" sz="2600" dirty="0">
                <a:latin typeface="Arial" panose="020B0604020202020204" pitchFamily="34" charset="0"/>
                <a:ea typeface="Arial" panose="020B0604020202020204" pitchFamily="34" charset="0"/>
              </a:rPr>
              <a:t>the person or organization responsible for each activity, the expected goal of the activity, and how the effectiveness of the activity will be measured</a:t>
            </a:r>
            <a:r>
              <a:rPr lang="en-US" sz="2600" dirty="0">
                <a:effectLst/>
                <a:latin typeface="Arial" panose="020B0604020202020204" pitchFamily="34" charset="0"/>
                <a:ea typeface="Times New Roman" panose="02020603050405020304" pitchFamily="18" charset="0"/>
                <a:cs typeface="Times New Roman" panose="02020603050405020304" pitchFamily="18" charset="0"/>
              </a:rPr>
              <a:t>.</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a:solidFill>
                  <a:srgbClr val="993300"/>
                </a:solidFill>
              </a:rPr>
              <a:t>(8 points)</a:t>
            </a:r>
            <a:r>
              <a:rPr lang="en-US" sz="2600" dirty="0"/>
              <a:t> </a:t>
            </a:r>
          </a:p>
        </p:txBody>
      </p:sp>
      <p:sp>
        <p:nvSpPr>
          <p:cNvPr id="4" name="Slide Number Placeholder 3">
            <a:extLst>
              <a:ext uri="{FF2B5EF4-FFF2-40B4-BE49-F238E27FC236}">
                <a16:creationId xmlns:a16="http://schemas.microsoft.com/office/drawing/2014/main" id="{5173EB8B-1D0E-46DB-94B6-BC431B4C7891}"/>
              </a:ext>
            </a:extLst>
          </p:cNvPr>
          <p:cNvSpPr>
            <a:spLocks noGrp="1"/>
          </p:cNvSpPr>
          <p:nvPr>
            <p:ph type="sldNum" sz="quarter" idx="12"/>
          </p:nvPr>
        </p:nvSpPr>
        <p:spPr>
          <a:xfrm>
            <a:off x="8610600" y="6270085"/>
            <a:ext cx="2743200" cy="365125"/>
          </a:xfrm>
        </p:spPr>
        <p:txBody>
          <a:bodyPr/>
          <a:lstStyle/>
          <a:p>
            <a:fld id="{469BC29B-CD14-4172-9B93-F334EF7BA94E}" type="slidenum">
              <a:rPr lang="en-US" smtClean="0">
                <a:solidFill>
                  <a:schemeClr val="tx1"/>
                </a:solidFill>
              </a:rPr>
              <a:t>95</a:t>
            </a:fld>
            <a:endParaRPr lang="en-US" dirty="0">
              <a:solidFill>
                <a:schemeClr val="tx1"/>
              </a:solidFill>
            </a:endParaRPr>
          </a:p>
        </p:txBody>
      </p:sp>
    </p:spTree>
    <p:extLst>
      <p:ext uri="{BB962C8B-B14F-4D97-AF65-F5344CB8AC3E}">
        <p14:creationId xmlns:p14="http://schemas.microsoft.com/office/powerpoint/2010/main" val="221303930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ADA9A-0867-44C7-8C26-2A1C32364A1A}"/>
              </a:ext>
            </a:extLst>
          </p:cNvPr>
          <p:cNvSpPr>
            <a:spLocks noGrp="1"/>
          </p:cNvSpPr>
          <p:nvPr>
            <p:ph type="title"/>
          </p:nvPr>
        </p:nvSpPr>
        <p:spPr>
          <a:xfrm>
            <a:off x="723013" y="234136"/>
            <a:ext cx="10630787" cy="1174689"/>
          </a:xfrm>
        </p:spPr>
        <p:txBody>
          <a:bodyPr>
            <a:noAutofit/>
          </a:bodyPr>
          <a:lstStyle/>
          <a:p>
            <a:r>
              <a:rPr lang="en-US" dirty="0"/>
              <a:t>Part 2—Alignment</a:t>
            </a:r>
          </a:p>
        </p:txBody>
      </p:sp>
      <p:sp>
        <p:nvSpPr>
          <p:cNvPr id="3" name="Content Placeholder 2">
            <a:extLst>
              <a:ext uri="{FF2B5EF4-FFF2-40B4-BE49-F238E27FC236}">
                <a16:creationId xmlns:a16="http://schemas.microsoft.com/office/drawing/2014/main" id="{1275185D-CE16-4438-8970-DB8EEC7D6205}"/>
              </a:ext>
            </a:extLst>
          </p:cNvPr>
          <p:cNvSpPr>
            <a:spLocks noGrp="1"/>
          </p:cNvSpPr>
          <p:nvPr>
            <p:ph idx="1"/>
          </p:nvPr>
        </p:nvSpPr>
        <p:spPr>
          <a:xfrm>
            <a:off x="1345280" y="1296851"/>
            <a:ext cx="9780407" cy="5067956"/>
          </a:xfrm>
        </p:spPr>
        <p:txBody>
          <a:bodyPr vert="horz" lIns="91440" tIns="45720" rIns="91440" bIns="45720" rtlCol="0" anchor="t">
            <a:noAutofit/>
          </a:bodyPr>
          <a:lstStyle/>
          <a:p>
            <a:pPr marL="336550" indent="-336550" fontAlgn="base">
              <a:lnSpc>
                <a:spcPct val="100000"/>
              </a:lnSpc>
              <a:spcBef>
                <a:spcPts val="0"/>
              </a:spcBef>
              <a:spcAft>
                <a:spcPts val="1200"/>
              </a:spcAft>
              <a:buSzPct val="100000"/>
              <a:tabLst>
                <a:tab pos="914400" algn="l"/>
              </a:tabLst>
            </a:pPr>
            <a:r>
              <a:rPr lang="en-US" dirty="0">
                <a:solidFill>
                  <a:srgbClr val="000000"/>
                </a:solidFill>
                <a:effectLst/>
                <a:ea typeface="Times New Roman" panose="02020603050405020304" pitchFamily="18" charset="0"/>
                <a:cs typeface="Times New Roman" panose="02020603050405020304" pitchFamily="18" charset="0"/>
              </a:rPr>
              <a:t>Describe </a:t>
            </a:r>
            <a:r>
              <a:rPr lang="en-US" dirty="0">
                <a:solidFill>
                  <a:srgbClr val="000000"/>
                </a:solidFill>
                <a:ea typeface="Arial" panose="020B0604020202020204" pitchFamily="34" charset="0"/>
              </a:rPr>
              <a:t>how the proposed activities align with the California CCSS for ELA/Literacy; the California ELD standards; and all five themes of the </a:t>
            </a:r>
            <a:r>
              <a:rPr lang="en-US" i="1" dirty="0">
                <a:solidFill>
                  <a:srgbClr val="000000"/>
                </a:solidFill>
                <a:ea typeface="Arial" panose="020B0604020202020204" pitchFamily="34" charset="0"/>
              </a:rPr>
              <a:t>ELA/ELD Framework</a:t>
            </a:r>
            <a:r>
              <a:rPr lang="en-US" dirty="0">
                <a:solidFill>
                  <a:srgbClr val="000000"/>
                </a:solidFill>
                <a:ea typeface="Arial" panose="020B0604020202020204" pitchFamily="34" charset="0"/>
              </a:rPr>
              <a:t>, including language development, meaning making, effective expression, content knowledge, and foundational skills; and the </a:t>
            </a:r>
            <a:r>
              <a:rPr lang="en-US" i="1" dirty="0">
                <a:solidFill>
                  <a:srgbClr val="000000"/>
                </a:solidFill>
                <a:ea typeface="Arial" panose="020B0604020202020204" pitchFamily="34" charset="0"/>
              </a:rPr>
              <a:t>California Dyslexia Guidelines</a:t>
            </a:r>
            <a:r>
              <a:rPr lang="en-US" dirty="0">
                <a:solidFill>
                  <a:srgbClr val="000000"/>
                </a:solidFill>
                <a:effectLst/>
                <a:ea typeface="Times New Roman" panose="02020603050405020304" pitchFamily="18" charset="0"/>
                <a:cs typeface="Times New Roman" panose="02020603050405020304" pitchFamily="18" charset="0"/>
              </a:rPr>
              <a:t>.</a:t>
            </a:r>
            <a:r>
              <a:rPr lang="en-US" dirty="0">
                <a:ea typeface="Times New Roman" panose="02020603050405020304" pitchFamily="18" charset="0"/>
                <a:cs typeface="Times New Roman" panose="02020603050405020304" pitchFamily="18" charset="0"/>
              </a:rPr>
              <a:t> </a:t>
            </a:r>
            <a:r>
              <a:rPr lang="en-US" dirty="0">
                <a:solidFill>
                  <a:srgbClr val="993300"/>
                </a:solidFill>
              </a:rPr>
              <a:t>(8 points)</a:t>
            </a:r>
            <a:endParaRPr lang="en-US" dirty="0"/>
          </a:p>
          <a:p>
            <a:pPr marL="336550" indent="-336550" fontAlgn="base">
              <a:lnSpc>
                <a:spcPct val="100000"/>
              </a:lnSpc>
              <a:spcBef>
                <a:spcPts val="0"/>
              </a:spcBef>
              <a:spcAft>
                <a:spcPts val="1200"/>
              </a:spcAft>
              <a:buSzPct val="100000"/>
              <a:tabLst>
                <a:tab pos="914400" algn="l"/>
              </a:tabLst>
            </a:pPr>
            <a:r>
              <a:rPr lang="en-US" dirty="0">
                <a:solidFill>
                  <a:srgbClr val="000000"/>
                </a:solidFill>
                <a:effectLst/>
                <a:ea typeface="Times New Roman" panose="02020603050405020304" pitchFamily="18" charset="0"/>
                <a:cs typeface="Times New Roman" panose="02020603050405020304" pitchFamily="18" charset="0"/>
              </a:rPr>
              <a:t>Describe </a:t>
            </a:r>
            <a:r>
              <a:rPr lang="en-US" dirty="0">
                <a:solidFill>
                  <a:srgbClr val="000000"/>
                </a:solidFill>
                <a:ea typeface="Arial" panose="020B0604020202020204" pitchFamily="34" charset="0"/>
              </a:rPr>
              <a:t>how the proposed activities align with the preparation program standards set by the Commission for literacy and the TPEs, as well as how the activities will expand upon the </a:t>
            </a:r>
            <a:r>
              <a:rPr lang="en-US" dirty="0">
                <a:ea typeface="Arial" panose="020B0604020202020204" pitchFamily="34" charset="0"/>
              </a:rPr>
              <a:t>Commission’s </a:t>
            </a:r>
            <a:r>
              <a:rPr lang="en-US" dirty="0">
                <a:solidFill>
                  <a:srgbClr val="000000"/>
                </a:solidFill>
                <a:ea typeface="Arial" panose="020B0604020202020204" pitchFamily="34" charset="0"/>
              </a:rPr>
              <a:t>work</a:t>
            </a:r>
            <a:r>
              <a:rPr lang="en-US" dirty="0">
                <a:solidFill>
                  <a:srgbClr val="000000"/>
                </a:solidFill>
                <a:effectLst/>
                <a:ea typeface="Times New Roman" panose="02020603050405020304" pitchFamily="18" charset="0"/>
                <a:cs typeface="Times New Roman" panose="02020603050405020304" pitchFamily="18" charset="0"/>
              </a:rPr>
              <a:t>.</a:t>
            </a:r>
            <a:r>
              <a:rPr lang="en-US" dirty="0">
                <a:ea typeface="Times New Roman" panose="02020603050405020304" pitchFamily="18" charset="0"/>
                <a:cs typeface="Times New Roman" panose="02020603050405020304" pitchFamily="18" charset="0"/>
              </a:rPr>
              <a:t> </a:t>
            </a:r>
            <a:r>
              <a:rPr lang="en-US" dirty="0">
                <a:solidFill>
                  <a:srgbClr val="993300"/>
                </a:solidFill>
              </a:rPr>
              <a:t>(8 points)</a:t>
            </a:r>
            <a:endParaRPr lang="en-US" dirty="0"/>
          </a:p>
        </p:txBody>
      </p:sp>
      <p:sp>
        <p:nvSpPr>
          <p:cNvPr id="4" name="Slide Number Placeholder 3">
            <a:extLst>
              <a:ext uri="{FF2B5EF4-FFF2-40B4-BE49-F238E27FC236}">
                <a16:creationId xmlns:a16="http://schemas.microsoft.com/office/drawing/2014/main" id="{5173EB8B-1D0E-46DB-94B6-BC431B4C7891}"/>
              </a:ext>
            </a:extLst>
          </p:cNvPr>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96</a:t>
            </a:fld>
            <a:endParaRPr lang="en-US" dirty="0">
              <a:solidFill>
                <a:schemeClr val="tx1"/>
              </a:solidFill>
            </a:endParaRPr>
          </a:p>
        </p:txBody>
      </p:sp>
    </p:spTree>
    <p:extLst>
      <p:ext uri="{BB962C8B-B14F-4D97-AF65-F5344CB8AC3E}">
        <p14:creationId xmlns:p14="http://schemas.microsoft.com/office/powerpoint/2010/main" val="360188020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ADA9A-0867-44C7-8C26-2A1C32364A1A}"/>
              </a:ext>
            </a:extLst>
          </p:cNvPr>
          <p:cNvSpPr>
            <a:spLocks noGrp="1"/>
          </p:cNvSpPr>
          <p:nvPr>
            <p:ph type="title"/>
          </p:nvPr>
        </p:nvSpPr>
        <p:spPr>
          <a:xfrm>
            <a:off x="723013" y="25589"/>
            <a:ext cx="10630787" cy="1249605"/>
          </a:xfrm>
        </p:spPr>
        <p:txBody>
          <a:bodyPr>
            <a:normAutofit/>
          </a:bodyPr>
          <a:lstStyle/>
          <a:p>
            <a:r>
              <a:rPr lang="en-US" dirty="0"/>
              <a:t>Part 3—Expanding Capacity</a:t>
            </a:r>
          </a:p>
        </p:txBody>
      </p:sp>
      <p:sp>
        <p:nvSpPr>
          <p:cNvPr id="3" name="Content Placeholder 2">
            <a:extLst>
              <a:ext uri="{FF2B5EF4-FFF2-40B4-BE49-F238E27FC236}">
                <a16:creationId xmlns:a16="http://schemas.microsoft.com/office/drawing/2014/main" id="{1275185D-CE16-4438-8970-DB8EEC7D6205}"/>
              </a:ext>
            </a:extLst>
          </p:cNvPr>
          <p:cNvSpPr>
            <a:spLocks noGrp="1"/>
          </p:cNvSpPr>
          <p:nvPr>
            <p:ph idx="1"/>
          </p:nvPr>
        </p:nvSpPr>
        <p:spPr>
          <a:xfrm>
            <a:off x="1240979" y="1275194"/>
            <a:ext cx="10112821" cy="4872607"/>
          </a:xfrm>
        </p:spPr>
        <p:txBody>
          <a:bodyPr vert="horz" lIns="91440" tIns="45720" rIns="91440" bIns="45720" rtlCol="0" anchor="t">
            <a:noAutofit/>
          </a:bodyPr>
          <a:lstStyle/>
          <a:p>
            <a:pPr marL="336550" indent="-336550" fontAlgn="base">
              <a:lnSpc>
                <a:spcPct val="100000"/>
              </a:lnSpc>
              <a:spcBef>
                <a:spcPts val="0"/>
              </a:spcBef>
              <a:spcAft>
                <a:spcPts val="1200"/>
              </a:spcAft>
              <a:buSzPct val="100000"/>
              <a:tabLst>
                <a:tab pos="914400" algn="l"/>
              </a:tabLst>
            </a:pPr>
            <a:r>
              <a:rPr lang="en-US" dirty="0">
                <a:solidFill>
                  <a:srgbClr val="000000"/>
                </a:solidFill>
                <a:effectLst/>
                <a:ea typeface="Times New Roman" panose="02020603050405020304" pitchFamily="18" charset="0"/>
                <a:cs typeface="Times New Roman" panose="02020603050405020304" pitchFamily="18" charset="0"/>
              </a:rPr>
              <a:t>Describe </a:t>
            </a:r>
            <a:r>
              <a:rPr lang="en-US" dirty="0">
                <a:solidFill>
                  <a:srgbClr val="000000"/>
                </a:solidFill>
                <a:ea typeface="Arial" panose="020B0604020202020204" pitchFamily="34" charset="0"/>
              </a:rPr>
              <a:t>how the applicant will work with an independent evaluator to select the quantitative and qualitative measures that will be used to examine the measures defined in Section 2.B (Program Requirements) as well as other measures, such as determining impact on achievement of the goal of students reading by third grade, increased capacity of educators and school leaders and the plan for analyzing and responding to these measures</a:t>
            </a:r>
            <a:r>
              <a:rPr lang="en-US" dirty="0">
                <a:solidFill>
                  <a:srgbClr val="000000"/>
                </a:solidFill>
                <a:effectLst/>
                <a:ea typeface="Times New Roman" panose="02020603050405020304" pitchFamily="18" charset="0"/>
                <a:cs typeface="Times New Roman" panose="02020603050405020304" pitchFamily="18" charset="0"/>
              </a:rPr>
              <a:t>. </a:t>
            </a:r>
            <a:r>
              <a:rPr lang="en-US" dirty="0">
                <a:solidFill>
                  <a:srgbClr val="993300"/>
                </a:solidFill>
              </a:rPr>
              <a:t>(4 points)</a:t>
            </a:r>
            <a:endParaRPr lang="en-US" dirty="0"/>
          </a:p>
          <a:p>
            <a:pPr marL="336550" indent="-336550" fontAlgn="base">
              <a:lnSpc>
                <a:spcPct val="100000"/>
              </a:lnSpc>
              <a:spcBef>
                <a:spcPts val="0"/>
              </a:spcBef>
              <a:spcAft>
                <a:spcPts val="1200"/>
              </a:spcAft>
              <a:buSzPct val="100000"/>
              <a:tabLst>
                <a:tab pos="914400" algn="l"/>
              </a:tabLst>
            </a:pPr>
            <a:r>
              <a:rPr lang="en-US" dirty="0">
                <a:solidFill>
                  <a:srgbClr val="000000"/>
                </a:solidFill>
                <a:effectLst/>
                <a:ea typeface="Times New Roman" panose="02020603050405020304" pitchFamily="18" charset="0"/>
                <a:cs typeface="Times New Roman" panose="02020603050405020304" pitchFamily="18" charset="0"/>
              </a:rPr>
              <a:t>Explain </a:t>
            </a:r>
            <a:r>
              <a:rPr lang="en-US" dirty="0">
                <a:solidFill>
                  <a:srgbClr val="000000"/>
                </a:solidFill>
                <a:ea typeface="Arial" panose="020B0604020202020204" pitchFamily="34" charset="0"/>
              </a:rPr>
              <a:t>how the applicant will ensure that the benefits of the project are sustained beyond the life of the grant so others may benefit</a:t>
            </a:r>
            <a:r>
              <a:rPr lang="en-US" dirty="0">
                <a:solidFill>
                  <a:srgbClr val="000000"/>
                </a:solidFill>
                <a:effectLst/>
                <a:ea typeface="Times New Roman" panose="02020603050405020304" pitchFamily="18" charset="0"/>
                <a:cs typeface="Times New Roman" panose="02020603050405020304" pitchFamily="18" charset="0"/>
              </a:rPr>
              <a:t>.</a:t>
            </a:r>
            <a:r>
              <a:rPr lang="en-US" dirty="0">
                <a:solidFill>
                  <a:srgbClr val="000000"/>
                </a:solidFill>
                <a:ea typeface="Times New Roman" panose="02020603050405020304" pitchFamily="18" charset="0"/>
                <a:cs typeface="Times New Roman" panose="02020603050405020304" pitchFamily="18" charset="0"/>
              </a:rPr>
              <a:t> </a:t>
            </a:r>
            <a:r>
              <a:rPr lang="en-US" dirty="0"/>
              <a:t>(</a:t>
            </a:r>
            <a:r>
              <a:rPr lang="en-US" dirty="0">
                <a:solidFill>
                  <a:srgbClr val="993300"/>
                </a:solidFill>
              </a:rPr>
              <a:t>4 points)</a:t>
            </a:r>
            <a:endParaRPr lang="en-US" dirty="0"/>
          </a:p>
        </p:txBody>
      </p:sp>
      <p:sp>
        <p:nvSpPr>
          <p:cNvPr id="4" name="Slide Number Placeholder 3">
            <a:extLst>
              <a:ext uri="{FF2B5EF4-FFF2-40B4-BE49-F238E27FC236}">
                <a16:creationId xmlns:a16="http://schemas.microsoft.com/office/drawing/2014/main" id="{5173EB8B-1D0E-46DB-94B6-BC431B4C7891}"/>
              </a:ext>
            </a:extLst>
          </p:cNvPr>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97</a:t>
            </a:fld>
            <a:endParaRPr lang="en-US" dirty="0">
              <a:solidFill>
                <a:schemeClr val="tx1"/>
              </a:solidFill>
            </a:endParaRPr>
          </a:p>
        </p:txBody>
      </p:sp>
    </p:spTree>
    <p:extLst>
      <p:ext uri="{BB962C8B-B14F-4D97-AF65-F5344CB8AC3E}">
        <p14:creationId xmlns:p14="http://schemas.microsoft.com/office/powerpoint/2010/main" val="380094978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ADA9A-0867-44C7-8C26-2A1C32364A1A}"/>
              </a:ext>
            </a:extLst>
          </p:cNvPr>
          <p:cNvSpPr>
            <a:spLocks noGrp="1"/>
          </p:cNvSpPr>
          <p:nvPr>
            <p:ph type="title"/>
          </p:nvPr>
        </p:nvSpPr>
        <p:spPr>
          <a:xfrm>
            <a:off x="723013" y="465221"/>
            <a:ext cx="10630787" cy="1299411"/>
          </a:xfrm>
        </p:spPr>
        <p:txBody>
          <a:bodyPr>
            <a:normAutofit/>
          </a:bodyPr>
          <a:lstStyle/>
          <a:p>
            <a:r>
              <a:rPr lang="en-US" dirty="0"/>
              <a:t>Part 4—Priority Points: Institution of Higher Education (1)</a:t>
            </a:r>
          </a:p>
        </p:txBody>
      </p:sp>
      <p:sp>
        <p:nvSpPr>
          <p:cNvPr id="3" name="Content Placeholder 2">
            <a:extLst>
              <a:ext uri="{FF2B5EF4-FFF2-40B4-BE49-F238E27FC236}">
                <a16:creationId xmlns:a16="http://schemas.microsoft.com/office/drawing/2014/main" id="{1275185D-CE16-4438-8970-DB8EEC7D6205}"/>
              </a:ext>
            </a:extLst>
          </p:cNvPr>
          <p:cNvSpPr>
            <a:spLocks noGrp="1"/>
          </p:cNvSpPr>
          <p:nvPr>
            <p:ph idx="1"/>
          </p:nvPr>
        </p:nvSpPr>
        <p:spPr>
          <a:xfrm>
            <a:off x="1205796" y="1909011"/>
            <a:ext cx="9780407" cy="4343821"/>
          </a:xfrm>
        </p:spPr>
        <p:txBody>
          <a:bodyPr vert="horz" lIns="91440" tIns="45720" rIns="91440" bIns="45720" rtlCol="0" anchor="t">
            <a:noAutofit/>
          </a:bodyPr>
          <a:lstStyle/>
          <a:p>
            <a:pPr marL="0" indent="0">
              <a:lnSpc>
                <a:spcPct val="100000"/>
              </a:lnSpc>
              <a:spcBef>
                <a:spcPts val="0"/>
              </a:spcBef>
              <a:spcAft>
                <a:spcPts val="1200"/>
              </a:spcAft>
              <a:buNone/>
            </a:pPr>
            <a:r>
              <a:rPr lang="en-US" dirty="0"/>
              <a:t>The CDE shall </a:t>
            </a:r>
            <a:r>
              <a:rPr lang="en-US" sz="2800" dirty="0">
                <a:solidFill>
                  <a:srgbClr val="000000"/>
                </a:solidFill>
                <a:effectLst/>
                <a:ea typeface="Arial" panose="020B0604020202020204" pitchFamily="34" charset="0"/>
              </a:rPr>
              <a:t>prioritize and award points to applicants that propose partnerships with an IHE or a consortium of IHEs </a:t>
            </a:r>
            <a:r>
              <a:rPr lang="en-US" dirty="0">
                <a:solidFill>
                  <a:srgbClr val="000000"/>
                </a:solidFill>
                <a:ea typeface="Arial" panose="020B0604020202020204" pitchFamily="34" charset="0"/>
              </a:rPr>
              <a:t>with demonstrated success in providing statewide PD for expert literacy practice, especially those that can support educators in obtaining a reading and literacy added authorization and/or specialist credential, as defined by the Commission</a:t>
            </a:r>
            <a:r>
              <a:rPr lang="en-US" sz="2800" dirty="0">
                <a:solidFill>
                  <a:srgbClr val="000000"/>
                </a:solidFill>
                <a:effectLst/>
                <a:ea typeface="Arial" panose="020B0604020202020204" pitchFamily="34" charset="0"/>
              </a:rPr>
              <a:t>.</a:t>
            </a:r>
            <a:endParaRPr lang="en-US" dirty="0"/>
          </a:p>
        </p:txBody>
      </p:sp>
      <p:sp>
        <p:nvSpPr>
          <p:cNvPr id="4" name="Slide Number Placeholder 3">
            <a:extLst>
              <a:ext uri="{FF2B5EF4-FFF2-40B4-BE49-F238E27FC236}">
                <a16:creationId xmlns:a16="http://schemas.microsoft.com/office/drawing/2014/main" id="{5173EB8B-1D0E-46DB-94B6-BC431B4C7891}"/>
              </a:ext>
            </a:extLst>
          </p:cNvPr>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98</a:t>
            </a:fld>
            <a:endParaRPr lang="en-US" dirty="0">
              <a:solidFill>
                <a:schemeClr val="tx1"/>
              </a:solidFill>
            </a:endParaRPr>
          </a:p>
        </p:txBody>
      </p:sp>
    </p:spTree>
    <p:extLst>
      <p:ext uri="{BB962C8B-B14F-4D97-AF65-F5344CB8AC3E}">
        <p14:creationId xmlns:p14="http://schemas.microsoft.com/office/powerpoint/2010/main" val="52203079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ADA9A-0867-44C7-8C26-2A1C32364A1A}"/>
              </a:ext>
            </a:extLst>
          </p:cNvPr>
          <p:cNvSpPr>
            <a:spLocks noGrp="1"/>
          </p:cNvSpPr>
          <p:nvPr>
            <p:ph type="title"/>
          </p:nvPr>
        </p:nvSpPr>
        <p:spPr>
          <a:xfrm>
            <a:off x="780606" y="422606"/>
            <a:ext cx="10630787" cy="1261815"/>
          </a:xfrm>
        </p:spPr>
        <p:txBody>
          <a:bodyPr>
            <a:noAutofit/>
          </a:bodyPr>
          <a:lstStyle/>
          <a:p>
            <a:r>
              <a:rPr lang="en-US" dirty="0"/>
              <a:t>Part 4—Priority Points: Institution of Higher Education (2)</a:t>
            </a:r>
          </a:p>
        </p:txBody>
      </p:sp>
      <p:sp>
        <p:nvSpPr>
          <p:cNvPr id="3" name="Content Placeholder 2">
            <a:extLst>
              <a:ext uri="{FF2B5EF4-FFF2-40B4-BE49-F238E27FC236}">
                <a16:creationId xmlns:a16="http://schemas.microsoft.com/office/drawing/2014/main" id="{1275185D-CE16-4438-8970-DB8EEC7D6205}"/>
              </a:ext>
            </a:extLst>
          </p:cNvPr>
          <p:cNvSpPr>
            <a:spLocks noGrp="1"/>
          </p:cNvSpPr>
          <p:nvPr>
            <p:ph idx="1"/>
          </p:nvPr>
        </p:nvSpPr>
        <p:spPr>
          <a:xfrm>
            <a:off x="1155032" y="2069432"/>
            <a:ext cx="10148666" cy="4365962"/>
          </a:xfrm>
        </p:spPr>
        <p:txBody>
          <a:bodyPr vert="horz" lIns="91440" tIns="45720" rIns="91440" bIns="45720" rtlCol="0" anchor="t">
            <a:noAutofit/>
          </a:bodyPr>
          <a:lstStyle/>
          <a:p>
            <a:pPr marL="288925" indent="-288925" fontAlgn="base">
              <a:lnSpc>
                <a:spcPct val="100000"/>
              </a:lnSpc>
              <a:spcBef>
                <a:spcPts val="0"/>
              </a:spcBef>
              <a:spcAft>
                <a:spcPts val="1200"/>
              </a:spcAft>
              <a:buSzPct val="100000"/>
              <a:tabLst>
                <a:tab pos="914400" algn="l"/>
              </a:tabLst>
            </a:pPr>
            <a:r>
              <a:rPr lang="en-US" dirty="0">
                <a:solidFill>
                  <a:srgbClr val="000000"/>
                </a:solidFill>
                <a:effectLst/>
                <a:ea typeface="Times New Roman" panose="02020603050405020304" pitchFamily="18" charset="0"/>
                <a:cs typeface="Times New Roman" panose="02020603050405020304" pitchFamily="18" charset="0"/>
              </a:rPr>
              <a:t>If applicable, </a:t>
            </a:r>
            <a:r>
              <a:rPr lang="en-US" dirty="0">
                <a:solidFill>
                  <a:srgbClr val="000000"/>
                </a:solidFill>
                <a:ea typeface="Arial" panose="020B0604020202020204" pitchFamily="34" charset="0"/>
              </a:rPr>
              <a:t>describe how the Lead Applicant will work together to implement proposed activities in a consortium with one or more IHEs. Describe the proposed role, relevant expertise and experience, and applicable qualifications of IHEs, including how their expertise, experience, and qualifications will meet the literacy needs of a wide range of learners</a:t>
            </a:r>
            <a:r>
              <a:rPr lang="en-US" dirty="0">
                <a:solidFill>
                  <a:srgbClr val="000000"/>
                </a:solidFill>
                <a:effectLst/>
                <a:ea typeface="Times New Roman" panose="02020603050405020304" pitchFamily="18" charset="0"/>
                <a:cs typeface="Times New Roman" panose="02020603050405020304" pitchFamily="18" charset="0"/>
              </a:rPr>
              <a:t>. </a:t>
            </a:r>
            <a:r>
              <a:rPr lang="en-US" dirty="0">
                <a:solidFill>
                  <a:srgbClr val="993300"/>
                </a:solidFill>
              </a:rPr>
              <a:t>(4 points)</a:t>
            </a:r>
            <a:endParaRPr lang="en-US" dirty="0"/>
          </a:p>
        </p:txBody>
      </p:sp>
      <p:sp>
        <p:nvSpPr>
          <p:cNvPr id="4" name="Slide Number Placeholder 3">
            <a:extLst>
              <a:ext uri="{FF2B5EF4-FFF2-40B4-BE49-F238E27FC236}">
                <a16:creationId xmlns:a16="http://schemas.microsoft.com/office/drawing/2014/main" id="{5173EB8B-1D0E-46DB-94B6-BC431B4C7891}"/>
              </a:ext>
            </a:extLst>
          </p:cNvPr>
          <p:cNvSpPr>
            <a:spLocks noGrp="1"/>
          </p:cNvSpPr>
          <p:nvPr>
            <p:ph type="sldNum" sz="quarter" idx="12"/>
          </p:nvPr>
        </p:nvSpPr>
        <p:spPr>
          <a:xfrm>
            <a:off x="8610600" y="6252832"/>
            <a:ext cx="2743200" cy="365125"/>
          </a:xfrm>
        </p:spPr>
        <p:txBody>
          <a:bodyPr/>
          <a:lstStyle/>
          <a:p>
            <a:fld id="{469BC29B-CD14-4172-9B93-F334EF7BA94E}" type="slidenum">
              <a:rPr lang="en-US" smtClean="0">
                <a:solidFill>
                  <a:schemeClr val="tx1"/>
                </a:solidFill>
              </a:rPr>
              <a:t>99</a:t>
            </a:fld>
            <a:endParaRPr lang="en-US" dirty="0">
              <a:solidFill>
                <a:schemeClr val="tx1"/>
              </a:solidFill>
            </a:endParaRPr>
          </a:p>
        </p:txBody>
      </p:sp>
    </p:spTree>
    <p:extLst>
      <p:ext uri="{BB962C8B-B14F-4D97-AF65-F5344CB8AC3E}">
        <p14:creationId xmlns:p14="http://schemas.microsoft.com/office/powerpoint/2010/main" val="3428209735"/>
      </p:ext>
    </p:extLst>
  </p:cSld>
  <p:clrMapOvr>
    <a:masterClrMapping/>
  </p:clrMapOvr>
</p:sld>
</file>

<file path=ppt/theme/theme1.xml><?xml version="1.0" encoding="utf-8"?>
<a:theme xmlns:a="http://schemas.openxmlformats.org/drawingml/2006/main" name="Office Theme">
  <a:themeElements>
    <a:clrScheme name="Custom 2">
      <a:dk1>
        <a:sysClr val="windowText" lastClr="000000"/>
      </a:dk1>
      <a:lt1>
        <a:sysClr val="window" lastClr="FFFFFF"/>
      </a:lt1>
      <a:dk2>
        <a:srgbClr val="739A28"/>
      </a:dk2>
      <a:lt2>
        <a:srgbClr val="E2DFCC"/>
      </a:lt2>
      <a:accent1>
        <a:srgbClr val="99CB38"/>
      </a:accent1>
      <a:accent2>
        <a:srgbClr val="63A537"/>
      </a:accent2>
      <a:accent3>
        <a:srgbClr val="37A76F"/>
      </a:accent3>
      <a:accent4>
        <a:srgbClr val="44C1A3"/>
      </a:accent4>
      <a:accent5>
        <a:srgbClr val="4EB3CF"/>
      </a:accent5>
      <a:accent6>
        <a:srgbClr val="51C3F9"/>
      </a:accent6>
      <a:hlink>
        <a:srgbClr val="0000FF"/>
      </a:hlink>
      <a:folHlink>
        <a:srgbClr val="7030A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534ED83EA0B5E468033F72E96A6CA4D" ma:contentTypeVersion="25" ma:contentTypeDescription="Create a new document." ma:contentTypeScope="" ma:versionID="f5ad9fd3959349a0040a8ec1b5157b81">
  <xsd:schema xmlns:xsd="http://www.w3.org/2001/XMLSchema" xmlns:xs="http://www.w3.org/2001/XMLSchema" xmlns:p="http://schemas.microsoft.com/office/2006/metadata/properties" xmlns:ns2="f89dec18-d0c2-45d2-8a15-31051f2519f8" xmlns:ns3="1aae30ff-d7bc-47e3-882e-cd3423d00d62" targetNamespace="http://schemas.microsoft.com/office/2006/metadata/properties" ma:root="true" ma:fieldsID="d945b4d3e52ad957c3f4b20c16f1b730" ns2:_="" ns3:_="">
    <xsd:import namespace="f89dec18-d0c2-45d2-8a15-31051f2519f8"/>
    <xsd:import namespace="1aae30ff-d7bc-47e3-882e-cd3423d00d6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FileLocation" minOccurs="0"/>
                <xsd:element ref="ns2:b84728bc-ac87-4a88-8ddb-0599abd5569eCountryOrRegion" minOccurs="0"/>
                <xsd:element ref="ns2:b84728bc-ac87-4a88-8ddb-0599abd5569eState" minOccurs="0"/>
                <xsd:element ref="ns2:b84728bc-ac87-4a88-8ddb-0599abd5569eCity" minOccurs="0"/>
                <xsd:element ref="ns2:b84728bc-ac87-4a88-8ddb-0599abd5569ePostalCode" minOccurs="0"/>
                <xsd:element ref="ns2:b84728bc-ac87-4a88-8ddb-0599abd5569eStreet" minOccurs="0"/>
                <xsd:element ref="ns2:b84728bc-ac87-4a88-8ddb-0599abd5569eGeoLoc" minOccurs="0"/>
                <xsd:element ref="ns2:b84728bc-ac87-4a88-8ddb-0599abd5569eDispName" minOccurs="0"/>
                <xsd:element ref="ns2:Link" minOccurs="0"/>
                <xsd:element ref="ns2:Opened_x0020_By"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9dec18-d0c2-45d2-8a15-31051f2519f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FileLocation" ma:index="19" nillable="true" ma:displayName="File Location" ma:format="Dropdown" ma:internalName="FileLocation">
      <xsd:simpleType>
        <xsd:restriction base="dms:Unknown"/>
      </xsd:simpleType>
    </xsd:element>
    <xsd:element name="b84728bc-ac87-4a88-8ddb-0599abd5569eCountryOrRegion" ma:index="20" nillable="true" ma:displayName="File Location: Country/Region" ma:internalName="CountryOrRegion" ma:readOnly="true">
      <xsd:simpleType>
        <xsd:restriction base="dms:Text"/>
      </xsd:simpleType>
    </xsd:element>
    <xsd:element name="b84728bc-ac87-4a88-8ddb-0599abd5569eState" ma:index="21" nillable="true" ma:displayName="File Location: State" ma:internalName="State" ma:readOnly="true">
      <xsd:simpleType>
        <xsd:restriction base="dms:Text"/>
      </xsd:simpleType>
    </xsd:element>
    <xsd:element name="b84728bc-ac87-4a88-8ddb-0599abd5569eCity" ma:index="22" nillable="true" ma:displayName="File Location: City" ma:internalName="City" ma:readOnly="true">
      <xsd:simpleType>
        <xsd:restriction base="dms:Text"/>
      </xsd:simpleType>
    </xsd:element>
    <xsd:element name="b84728bc-ac87-4a88-8ddb-0599abd5569ePostalCode" ma:index="23" nillable="true" ma:displayName="File Location: Postal Code" ma:internalName="PostalCode" ma:readOnly="true">
      <xsd:simpleType>
        <xsd:restriction base="dms:Text"/>
      </xsd:simpleType>
    </xsd:element>
    <xsd:element name="b84728bc-ac87-4a88-8ddb-0599abd5569eStreet" ma:index="24" nillable="true" ma:displayName="File Location: Street" ma:internalName="Street" ma:readOnly="true">
      <xsd:simpleType>
        <xsd:restriction base="dms:Text"/>
      </xsd:simpleType>
    </xsd:element>
    <xsd:element name="b84728bc-ac87-4a88-8ddb-0599abd5569eGeoLoc" ma:index="25" nillable="true" ma:displayName="File Location: Coordinates" ma:internalName="GeoLoc" ma:readOnly="true">
      <xsd:simpleType>
        <xsd:restriction base="dms:Unknown"/>
      </xsd:simpleType>
    </xsd:element>
    <xsd:element name="b84728bc-ac87-4a88-8ddb-0599abd5569eDispName" ma:index="26" nillable="true" ma:displayName="File Location: Name" ma:internalName="DispName" ma:readOnly="true">
      <xsd:simpleType>
        <xsd:restriction base="dms:Text"/>
      </xsd:simpleType>
    </xsd:element>
    <xsd:element name="Link" ma:index="27" nillable="true" ma:displayName="Link" ma:format="Hyperlink" ma:internalName="Link">
      <xsd:complexType>
        <xsd:complexContent>
          <xsd:extension base="dms:URL">
            <xsd:sequence>
              <xsd:element name="Url" type="dms:ValidUrl" minOccurs="0" nillable="true"/>
              <xsd:element name="Description" type="xsd:string" nillable="true"/>
            </xsd:sequence>
          </xsd:extension>
        </xsd:complexContent>
      </xsd:complexType>
    </xsd:element>
    <xsd:element name="Opened_x0020_By" ma:index="28" nillable="true" ma:displayName="Opened By" ma:description="Opened By" ma:list="UserInfo" ma:SharePointGroup="0" ma:internalName="Opened_x0020_By"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LengthInSeconds" ma:index="29" nillable="true" ma:displayName="Length (seconds)" ma:internalName="MediaLengthInSeconds" ma:readOnly="true">
      <xsd:simpleType>
        <xsd:restriction base="dms:Unknown"/>
      </xsd:simpleType>
    </xsd:element>
    <xsd:element name="lcf76f155ced4ddcb4097134ff3c332f" ma:index="31" nillable="true" ma:taxonomy="true" ma:internalName="lcf76f155ced4ddcb4097134ff3c332f" ma:taxonomyFieldName="MediaServiceImageTags" ma:displayName="Image Tags" ma:readOnly="false" ma:fieldId="{5cf76f15-5ced-4ddc-b409-7134ff3c332f}" ma:taxonomyMulti="true" ma:sspId="c2487d89-012e-44bc-975c-10dd49798f89"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aae30ff-d7bc-47e3-882e-cd3423d00d6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32" nillable="true" ma:displayName="Taxonomy Catch All Column" ma:hidden="true" ma:list="{fb0b45a5-3d01-4f28-b027-348009761675}" ma:internalName="TaxCatchAll" ma:showField="CatchAllData" ma:web="1aae30ff-d7bc-47e3-882e-cd3423d00d6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1aae30ff-d7bc-47e3-882e-cd3423d00d62">
      <UserInfo>
        <DisplayName/>
        <AccountId xsi:nil="true"/>
        <AccountType/>
      </UserInfo>
    </SharedWithUsers>
    <Opened_x0020_By xmlns="f89dec18-d0c2-45d2-8a15-31051f2519f8">
      <UserInfo>
        <DisplayName/>
        <AccountId xsi:nil="true"/>
        <AccountType/>
      </UserInfo>
    </Opened_x0020_By>
    <TaxCatchAll xmlns="1aae30ff-d7bc-47e3-882e-cd3423d00d62" xsi:nil="true"/>
    <FileLocation xmlns="f89dec18-d0c2-45d2-8a15-31051f2519f8" xsi:nil="true"/>
    <Link xmlns="f89dec18-d0c2-45d2-8a15-31051f2519f8">
      <Url xsi:nil="true"/>
      <Description xsi:nil="true"/>
    </Link>
    <lcf76f155ced4ddcb4097134ff3c332f xmlns="f89dec18-d0c2-45d2-8a15-31051f2519f8">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697DAD8-AF04-46B1-B30A-6DF81A1530B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89dec18-d0c2-45d2-8a15-31051f2519f8"/>
    <ds:schemaRef ds:uri="1aae30ff-d7bc-47e3-882e-cd3423d00d6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865A81A-8BF9-46D3-B24B-D26773258906}">
  <ds:schemaRefs>
    <ds:schemaRef ds:uri="http://schemas.microsoft.com/office/2006/documentManagement/types"/>
    <ds:schemaRef ds:uri="http://schemas.microsoft.com/office/2006/metadata/properties"/>
    <ds:schemaRef ds:uri="http://purl.org/dc/elements/1.1/"/>
    <ds:schemaRef ds:uri="f89dec18-d0c2-45d2-8a15-31051f2519f8"/>
    <ds:schemaRef ds:uri="http://schemas.microsoft.com/office/infopath/2007/PartnerControls"/>
    <ds:schemaRef ds:uri="http://purl.org/dc/terms/"/>
    <ds:schemaRef ds:uri="http://schemas.openxmlformats.org/package/2006/metadata/core-properties"/>
    <ds:schemaRef ds:uri="1aae30ff-d7bc-47e3-882e-cd3423d00d62"/>
    <ds:schemaRef ds:uri="http://www.w3.org/XML/1998/namespace"/>
    <ds:schemaRef ds:uri="http://purl.org/dc/dcmitype/"/>
  </ds:schemaRefs>
</ds:datastoreItem>
</file>

<file path=customXml/itemProps3.xml><?xml version="1.0" encoding="utf-8"?>
<ds:datastoreItem xmlns:ds="http://schemas.openxmlformats.org/officeDocument/2006/customXml" ds:itemID="{D50C41C7-0391-411B-BA21-B1B70916C58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25319</TotalTime>
  <Words>11053</Words>
  <Application>Microsoft Office PowerPoint</Application>
  <PresentationFormat>Widescreen</PresentationFormat>
  <Paragraphs>1163</Paragraphs>
  <Slides>112</Slides>
  <Notes>112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112</vt:i4>
      </vt:variant>
    </vt:vector>
  </HeadingPairs>
  <TitlesOfParts>
    <vt:vector size="120" baseType="lpstr">
      <vt:lpstr>Arial</vt:lpstr>
      <vt:lpstr>Calibri</vt:lpstr>
      <vt:lpstr>Century Gothic</vt:lpstr>
      <vt:lpstr>Courier New</vt:lpstr>
      <vt:lpstr>Symbol</vt:lpstr>
      <vt:lpstr>Times New Roman</vt:lpstr>
      <vt:lpstr>Wingdings</vt:lpstr>
      <vt:lpstr>Office Theme</vt:lpstr>
      <vt:lpstr>Literacy Coaches and Reading Specialists Educator Training Request for Applications</vt:lpstr>
      <vt:lpstr>Housekeeping</vt:lpstr>
      <vt:lpstr>Welcome</vt:lpstr>
      <vt:lpstr>Authorizing Statute</vt:lpstr>
      <vt:lpstr>Authorizing Statute (1)</vt:lpstr>
      <vt:lpstr>Authorizing Statute (2)</vt:lpstr>
      <vt:lpstr>Authorizing Statute (3)</vt:lpstr>
      <vt:lpstr>Authorizing Statute (4)</vt:lpstr>
      <vt:lpstr>Authorizing Statute (5)</vt:lpstr>
      <vt:lpstr>Trailer Bill</vt:lpstr>
      <vt:lpstr>Grant Funding and Duration</vt:lpstr>
      <vt:lpstr>Grant Eligibility</vt:lpstr>
      <vt:lpstr>Grant Eligibility (1)</vt:lpstr>
      <vt:lpstr>Partnerships and Consortia (1)</vt:lpstr>
      <vt:lpstr>Partnerships and Consortia (2)</vt:lpstr>
      <vt:lpstr>Grant Eligibility (2)</vt:lpstr>
      <vt:lpstr>Grant Eligibility (3)</vt:lpstr>
      <vt:lpstr>Definition: Evidence-Based Practices </vt:lpstr>
      <vt:lpstr>Resources: Evidence-Based Practices </vt:lpstr>
      <vt:lpstr>Alignment</vt:lpstr>
      <vt:lpstr>Alignment to Literacy Guidance and State Initiatives</vt:lpstr>
      <vt:lpstr>The English Language Arts / English Language Development Framework</vt:lpstr>
      <vt:lpstr>Literacy Standards and Teaching Performance Expectations</vt:lpstr>
      <vt:lpstr>California Comprehensive State Literacy Plan (1)</vt:lpstr>
      <vt:lpstr>California Comprehensive State Literacy Plan (2)</vt:lpstr>
      <vt:lpstr>Multi-Tiered System of Support (1)</vt:lpstr>
      <vt:lpstr>Multi-Tiered System of Support (2)</vt:lpstr>
      <vt:lpstr>Family Engagement</vt:lpstr>
      <vt:lpstr>Culturally Sustaining Pedagogy</vt:lpstr>
      <vt:lpstr>Quality Professional Learning Standards</vt:lpstr>
      <vt:lpstr>Data-Informed Interventions</vt:lpstr>
      <vt:lpstr>Alignment to State Literacy Initiatives (1)</vt:lpstr>
      <vt:lpstr>Alignment to State Literacy Initiatives (2) </vt:lpstr>
      <vt:lpstr>Program Description</vt:lpstr>
      <vt:lpstr>Program Requirements: Leadership</vt:lpstr>
      <vt:lpstr>Program Requirements: Development (1)</vt:lpstr>
      <vt:lpstr>Program Requirements: Development (2)</vt:lpstr>
      <vt:lpstr>Program Requirements: Collaboration and Communication (1)</vt:lpstr>
      <vt:lpstr>Program Requirements: Collaboration and Communication (2)</vt:lpstr>
      <vt:lpstr>Program Requirements: Collaboration and Communication (3)</vt:lpstr>
      <vt:lpstr>Program Requirements: Alignment (1)</vt:lpstr>
      <vt:lpstr>Program Requirements: Alignment (2)</vt:lpstr>
      <vt:lpstr>Program Requirements: Implementation and Expansion (1)</vt:lpstr>
      <vt:lpstr>Program Requirements: Implementation and Expansion (2)</vt:lpstr>
      <vt:lpstr>Program Requirements: Implementation and Expansion (3)</vt:lpstr>
      <vt:lpstr>Program Requirements: Evaluation (1)</vt:lpstr>
      <vt:lpstr>Program Requirements: Evaluation (2)</vt:lpstr>
      <vt:lpstr>Program Requirements: Evaluation (3)</vt:lpstr>
      <vt:lpstr>Program Requirements: Evaluation (4)</vt:lpstr>
      <vt:lpstr>Goals (1)</vt:lpstr>
      <vt:lpstr>Goals (2)</vt:lpstr>
      <vt:lpstr>Goals (3)</vt:lpstr>
      <vt:lpstr>Goals (4)</vt:lpstr>
      <vt:lpstr>Responsibilities of Grantees (1)</vt:lpstr>
      <vt:lpstr>Responsibilities of Grantees (2)</vt:lpstr>
      <vt:lpstr>Responsibilities of Grantees (3)</vt:lpstr>
      <vt:lpstr>Responsibilities of Grantees (4)</vt:lpstr>
      <vt:lpstr>Responsibilities of Grantees (5)</vt:lpstr>
      <vt:lpstr>Responsibilities of Grantees (6)</vt:lpstr>
      <vt:lpstr>Allowable and Non-Allowable Activities and Costs (1)</vt:lpstr>
      <vt:lpstr>Allowable and Non-Allowable Activities and Costs (2)</vt:lpstr>
      <vt:lpstr>Allowable and Non-Allowable Activities and Costs (3)</vt:lpstr>
      <vt:lpstr>Reporting Requirements (1)</vt:lpstr>
      <vt:lpstr>Reporting Requirements (2)</vt:lpstr>
      <vt:lpstr>Reporting Requirements (3)</vt:lpstr>
      <vt:lpstr>Grant Award Notification</vt:lpstr>
      <vt:lpstr>The Application Process</vt:lpstr>
      <vt:lpstr>Application Timeline</vt:lpstr>
      <vt:lpstr>Application Process (1)</vt:lpstr>
      <vt:lpstr>Application Process (2)</vt:lpstr>
      <vt:lpstr>Review Process</vt:lpstr>
      <vt:lpstr>The Application</vt:lpstr>
      <vt:lpstr>Application Instructions</vt:lpstr>
      <vt:lpstr>Scoring Rubric (1)</vt:lpstr>
      <vt:lpstr>Scoring Rubric (2)</vt:lpstr>
      <vt:lpstr>Scoring Rubric Levels</vt:lpstr>
      <vt:lpstr>Application Narrative Instructions</vt:lpstr>
      <vt:lpstr>Application Narrative (1)</vt:lpstr>
      <vt:lpstr>Application Narrative (2)</vt:lpstr>
      <vt:lpstr>Scoring Rubric Terms</vt:lpstr>
      <vt:lpstr>Part 1a—Project Plan:  Theory of Action</vt:lpstr>
      <vt:lpstr>Part 1b—Project Plan: Evidence-Based Practices and Qualifications (1)</vt:lpstr>
      <vt:lpstr>Part 1b—Project Plan: Evidence-Based Practices and Qualifications (2)</vt:lpstr>
      <vt:lpstr>Part 1b—Project Plan: Evidence-Based Practices and Qualifications (3)</vt:lpstr>
      <vt:lpstr>Part 1b—Project Plan: Evidence-Based Practices and Qualifications (4)</vt:lpstr>
      <vt:lpstr>Part 1b—Project Plan: Evidence-Based Practices and Qualifications (5)</vt:lpstr>
      <vt:lpstr>Part 1b—Project Plan: Evidence-Based Practices and Qualifications (6)</vt:lpstr>
      <vt:lpstr>Part 1b—Project Plan: Evidence-Based Practices and Qualifications (7)</vt:lpstr>
      <vt:lpstr>Part 1b—Project Plan: Evidence-Based Practices and Qualifications (8)</vt:lpstr>
      <vt:lpstr>Part 1b—Project Plan: Evidence-Based Practices and Qualifications (9)</vt:lpstr>
      <vt:lpstr>Part 1b—Project Plan: Evidence-Based Practices and Qualifications (10)</vt:lpstr>
      <vt:lpstr>Part 1b—Project Plan: Evidence-Based Practices and Qualifications (11)</vt:lpstr>
      <vt:lpstr>Part 1c—Project Plan: Professional Learning Dissemination (1) </vt:lpstr>
      <vt:lpstr>Part 1c—Project Plan: Professional Learning Dissemination (2) </vt:lpstr>
      <vt:lpstr>Part 1c—Project Plan: Professional Learning Dissemination (3) </vt:lpstr>
      <vt:lpstr>Part 2—Alignment</vt:lpstr>
      <vt:lpstr>Part 3—Expanding Capacity</vt:lpstr>
      <vt:lpstr>Part 4—Priority Points: Institution of Higher Education (1)</vt:lpstr>
      <vt:lpstr>Part 4—Priority Points: Institution of Higher Education (2)</vt:lpstr>
      <vt:lpstr>Part 4—Priority Points: Institution of Higher Education (3)</vt:lpstr>
      <vt:lpstr>Budget (1)</vt:lpstr>
      <vt:lpstr>Budget (2)</vt:lpstr>
      <vt:lpstr>Completing the Application Budget</vt:lpstr>
      <vt:lpstr>Application Budget Instructions</vt:lpstr>
      <vt:lpstr>Saving Responses</vt:lpstr>
      <vt:lpstr>Upload Instructions (1)</vt:lpstr>
      <vt:lpstr>Upload Instructions (2)</vt:lpstr>
      <vt:lpstr>Assurances and Certifications</vt:lpstr>
      <vt:lpstr>Resources (1)</vt:lpstr>
      <vt:lpstr>Resources (2)</vt:lpstr>
      <vt:lpstr>Questions?</vt:lpstr>
      <vt:lpstr>Contact Information</vt:lpstr>
    </vt:vector>
  </TitlesOfParts>
  <Company>CA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Pres-23: LCRSET RFA Grant Presentation (CA Dept of Education)</dc:title>
  <dc:subject>Literacy Coaches and Reading Specialists Educator Training (LCRSET) Grant Request For Application (RFA) Presentation.</dc:subject>
  <dc:creator/>
  <cp:lastModifiedBy>Kathryn Slaven</cp:lastModifiedBy>
  <cp:revision>1023</cp:revision>
  <cp:lastPrinted>2019-11-22T17:47:58Z</cp:lastPrinted>
  <dcterms:created xsi:type="dcterms:W3CDTF">2017-11-09T22:09:16Z</dcterms:created>
  <dcterms:modified xsi:type="dcterms:W3CDTF">2023-04-12T23:44:04Z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0x0101003534ED83EA0B5E468033F72E96A6CA4D</vt:lpwstr>
  </property>
  <property fmtid="{D5CDD505-2E9C-101B-9397-08002B2CF9AE}" pid="3" name="xd_Signature">
    <vt:bool>false</vt:bool>
  </property>
  <property fmtid="{D5CDD505-2E9C-101B-9397-08002B2CF9AE}" pid="4" name="xd_ProgID">
    <vt:lpwstr/>
  </property>
  <property fmtid="{D5CDD505-2E9C-101B-9397-08002B2CF9AE}" pid="5" name="TemplateUrl">
    <vt:lpwstr/>
  </property>
  <property fmtid="{D5CDD505-2E9C-101B-9397-08002B2CF9AE}" pid="6" name="ComplianceAssetId">
    <vt:lpwstr/>
  </property>
  <property fmtid="{D5CDD505-2E9C-101B-9397-08002B2CF9AE}" pid="7" name="MediaServiceImageTags">
    <vt:lpwstr/>
  </property>
</Properties>
</file>