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4571" r:id="rId1"/>
  </p:sldMasterIdLst>
  <p:notesMasterIdLst>
    <p:notesMasterId r:id="rId121"/>
  </p:notesMasterIdLst>
  <p:handoutMasterIdLst>
    <p:handoutMasterId r:id="rId122"/>
  </p:handoutMasterIdLst>
  <p:sldIdLst>
    <p:sldId id="258" r:id="rId2"/>
    <p:sldId id="689" r:id="rId3"/>
    <p:sldId id="331" r:id="rId4"/>
    <p:sldId id="647" r:id="rId5"/>
    <p:sldId id="755" r:id="rId6"/>
    <p:sldId id="366" r:id="rId7"/>
    <p:sldId id="756" r:id="rId8"/>
    <p:sldId id="716" r:id="rId9"/>
    <p:sldId id="715" r:id="rId10"/>
    <p:sldId id="747" r:id="rId11"/>
    <p:sldId id="618" r:id="rId12"/>
    <p:sldId id="272" r:id="rId13"/>
    <p:sldId id="687" r:id="rId14"/>
    <p:sldId id="714" r:id="rId15"/>
    <p:sldId id="278" r:id="rId16"/>
    <p:sldId id="717" r:id="rId17"/>
    <p:sldId id="719" r:id="rId18"/>
    <p:sldId id="634" r:id="rId19"/>
    <p:sldId id="757" r:id="rId20"/>
    <p:sldId id="638" r:id="rId21"/>
    <p:sldId id="698" r:id="rId22"/>
    <p:sldId id="335" r:id="rId23"/>
    <p:sldId id="760" r:id="rId24"/>
    <p:sldId id="692" r:id="rId25"/>
    <p:sldId id="780" r:id="rId26"/>
    <p:sldId id="762" r:id="rId27"/>
    <p:sldId id="748" r:id="rId28"/>
    <p:sldId id="765" r:id="rId29"/>
    <p:sldId id="766" r:id="rId30"/>
    <p:sldId id="785" r:id="rId31"/>
    <p:sldId id="338" r:id="rId32"/>
    <p:sldId id="339" r:id="rId33"/>
    <p:sldId id="622" r:id="rId34"/>
    <p:sldId id="684" r:id="rId35"/>
    <p:sldId id="628" r:id="rId36"/>
    <p:sldId id="690" r:id="rId37"/>
    <p:sldId id="631" r:id="rId38"/>
    <p:sldId id="648" r:id="rId39"/>
    <p:sldId id="720" r:id="rId40"/>
    <p:sldId id="721" r:id="rId41"/>
    <p:sldId id="767" r:id="rId42"/>
    <p:sldId id="725" r:id="rId43"/>
    <p:sldId id="722" r:id="rId44"/>
    <p:sldId id="726" r:id="rId45"/>
    <p:sldId id="768" r:id="rId46"/>
    <p:sldId id="769" r:id="rId47"/>
    <p:sldId id="727" r:id="rId48"/>
    <p:sldId id="723" r:id="rId49"/>
    <p:sldId id="718" r:id="rId50"/>
    <p:sldId id="724" r:id="rId51"/>
    <p:sldId id="781" r:id="rId52"/>
    <p:sldId id="742" r:id="rId53"/>
    <p:sldId id="750" r:id="rId54"/>
    <p:sldId id="729" r:id="rId55"/>
    <p:sldId id="751" r:id="rId56"/>
    <p:sldId id="752" r:id="rId57"/>
    <p:sldId id="730" r:id="rId58"/>
    <p:sldId id="731" r:id="rId59"/>
    <p:sldId id="732" r:id="rId60"/>
    <p:sldId id="733" r:id="rId61"/>
    <p:sldId id="770" r:id="rId62"/>
    <p:sldId id="639" r:id="rId63"/>
    <p:sldId id="640" r:id="rId64"/>
    <p:sldId id="636" r:id="rId65"/>
    <p:sldId id="735" r:id="rId66"/>
    <p:sldId id="771" r:id="rId67"/>
    <p:sldId id="641" r:id="rId68"/>
    <p:sldId id="642" r:id="rId69"/>
    <p:sldId id="643" r:id="rId70"/>
    <p:sldId id="644" r:id="rId71"/>
    <p:sldId id="686" r:id="rId72"/>
    <p:sldId id="646" r:id="rId73"/>
    <p:sldId id="701" r:id="rId74"/>
    <p:sldId id="344" r:id="rId75"/>
    <p:sldId id="302" r:id="rId76"/>
    <p:sldId id="652" r:id="rId77"/>
    <p:sldId id="653" r:id="rId78"/>
    <p:sldId id="688" r:id="rId79"/>
    <p:sldId id="663" r:id="rId80"/>
    <p:sldId id="287" r:id="rId81"/>
    <p:sldId id="712" r:id="rId82"/>
    <p:sldId id="650" r:id="rId83"/>
    <p:sldId id="683" r:id="rId84"/>
    <p:sldId id="295" r:id="rId85"/>
    <p:sldId id="666" r:id="rId86"/>
    <p:sldId id="667" r:id="rId87"/>
    <p:sldId id="702" r:id="rId88"/>
    <p:sldId id="668" r:id="rId89"/>
    <p:sldId id="315" r:id="rId90"/>
    <p:sldId id="674" r:id="rId91"/>
    <p:sldId id="749" r:id="rId92"/>
    <p:sldId id="703" r:id="rId93"/>
    <p:sldId id="774" r:id="rId94"/>
    <p:sldId id="704" r:id="rId95"/>
    <p:sldId id="775" r:id="rId96"/>
    <p:sldId id="705" r:id="rId97"/>
    <p:sldId id="776" r:id="rId98"/>
    <p:sldId id="706" r:id="rId99"/>
    <p:sldId id="777" r:id="rId100"/>
    <p:sldId id="754" r:id="rId101"/>
    <p:sldId id="669" r:id="rId102"/>
    <p:sldId id="784" r:id="rId103"/>
    <p:sldId id="708" r:id="rId104"/>
    <p:sldId id="778" r:id="rId105"/>
    <p:sldId id="779" r:id="rId106"/>
    <p:sldId id="670" r:id="rId107"/>
    <p:sldId id="672" r:id="rId108"/>
    <p:sldId id="711" r:id="rId109"/>
    <p:sldId id="713" r:id="rId110"/>
    <p:sldId id="677" r:id="rId111"/>
    <p:sldId id="678" r:id="rId112"/>
    <p:sldId id="296" r:id="rId113"/>
    <p:sldId id="297" r:id="rId114"/>
    <p:sldId id="311" r:id="rId115"/>
    <p:sldId id="323" r:id="rId116"/>
    <p:sldId id="325" r:id="rId117"/>
    <p:sldId id="662" r:id="rId118"/>
    <p:sldId id="308" r:id="rId119"/>
    <p:sldId id="309" r:id="rId120"/>
  </p:sldIdLst>
  <p:sldSz cx="12192000" cy="6858000"/>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8" name="Author" initials="A" lastIdx="0" clrIdx="7"/>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993300"/>
    <a:srgbClr val="1E5E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D75BBC-E216-4A13-A80B-EE267AD75A86}" v="3" dt="2026-01-27T21:53:51.7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3" autoAdjust="0"/>
    <p:restoredTop sz="93826" autoAdjust="0"/>
  </p:normalViewPr>
  <p:slideViewPr>
    <p:cSldViewPr snapToGrid="0">
      <p:cViewPr>
        <p:scale>
          <a:sx n="100" d="100"/>
          <a:sy n="100" d="100"/>
        </p:scale>
        <p:origin x="48" y="35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commentAuthors" Target="commentAuthors.xml"/><Relationship Id="rId128" Type="http://schemas.microsoft.com/office/2015/10/relationships/revisionInfo" Target="revisionInfo.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presProps" Target="presProps.xml"/><Relationship Id="rId129" Type="http://schemas.microsoft.com/office/2018/10/relationships/authors" Target="author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26833" cy="465797"/>
          </a:xfrm>
          <a:prstGeom prst="rect">
            <a:avLst/>
          </a:prstGeom>
        </p:spPr>
        <p:txBody>
          <a:bodyPr vert="horz" lIns="92885" tIns="46442" rIns="92885" bIns="46442" rtlCol="0"/>
          <a:lstStyle>
            <a:lvl1pPr algn="l">
              <a:defRPr sz="1200"/>
            </a:lvl1pPr>
          </a:lstStyle>
          <a:p>
            <a:endParaRPr lang="en-US"/>
          </a:p>
        </p:txBody>
      </p:sp>
      <p:sp>
        <p:nvSpPr>
          <p:cNvPr id="3" name="Date Placeholder 2"/>
          <p:cNvSpPr>
            <a:spLocks noGrp="1"/>
          </p:cNvSpPr>
          <p:nvPr>
            <p:ph type="dt" sz="quarter" idx="1"/>
          </p:nvPr>
        </p:nvSpPr>
        <p:spPr>
          <a:xfrm>
            <a:off x="3956551" y="0"/>
            <a:ext cx="3026833" cy="465797"/>
          </a:xfrm>
          <a:prstGeom prst="rect">
            <a:avLst/>
          </a:prstGeom>
        </p:spPr>
        <p:txBody>
          <a:bodyPr vert="horz" lIns="92885" tIns="46442" rIns="92885" bIns="46442" rtlCol="0"/>
          <a:lstStyle>
            <a:lvl1pPr algn="r">
              <a:defRPr sz="1200"/>
            </a:lvl1pPr>
          </a:lstStyle>
          <a:p>
            <a:fld id="{9266523C-5B6B-4917-ACBD-5B142FA87CB1}" type="datetimeFigureOut">
              <a:rPr lang="en-US" smtClean="0"/>
              <a:t>1/27/2026</a:t>
            </a:fld>
            <a:endParaRPr lang="en-US"/>
          </a:p>
        </p:txBody>
      </p:sp>
      <p:sp>
        <p:nvSpPr>
          <p:cNvPr id="4" name="Footer Placeholder 3"/>
          <p:cNvSpPr>
            <a:spLocks noGrp="1"/>
          </p:cNvSpPr>
          <p:nvPr>
            <p:ph type="ftr" sz="quarter" idx="2"/>
          </p:nvPr>
        </p:nvSpPr>
        <p:spPr>
          <a:xfrm>
            <a:off x="1" y="8817904"/>
            <a:ext cx="3026833" cy="465796"/>
          </a:xfrm>
          <a:prstGeom prst="rect">
            <a:avLst/>
          </a:prstGeom>
        </p:spPr>
        <p:txBody>
          <a:bodyPr vert="horz" lIns="92885" tIns="46442" rIns="92885" bIns="46442" rtlCol="0" anchor="b"/>
          <a:lstStyle>
            <a:lvl1pPr algn="l">
              <a:defRPr sz="1200"/>
            </a:lvl1pPr>
          </a:lstStyle>
          <a:p>
            <a:endParaRPr lang="en-US"/>
          </a:p>
        </p:txBody>
      </p:sp>
      <p:sp>
        <p:nvSpPr>
          <p:cNvPr id="5" name="Slide Number Placeholder 4"/>
          <p:cNvSpPr>
            <a:spLocks noGrp="1"/>
          </p:cNvSpPr>
          <p:nvPr>
            <p:ph type="sldNum" sz="quarter" idx="3"/>
          </p:nvPr>
        </p:nvSpPr>
        <p:spPr>
          <a:xfrm>
            <a:off x="3956551" y="8817904"/>
            <a:ext cx="3026833" cy="465796"/>
          </a:xfrm>
          <a:prstGeom prst="rect">
            <a:avLst/>
          </a:prstGeom>
        </p:spPr>
        <p:txBody>
          <a:bodyPr vert="horz" lIns="92885" tIns="46442" rIns="92885" bIns="46442" rtlCol="0" anchor="b"/>
          <a:lstStyle>
            <a:lvl1pPr algn="r">
              <a:defRPr sz="1200"/>
            </a:lvl1pPr>
          </a:lstStyle>
          <a:p>
            <a:fld id="{286E483F-EE9B-47DE-BF88-0FBE1DB689F5}" type="slidenum">
              <a:rPr lang="en-US" smtClean="0"/>
              <a:t>‹#›</a:t>
            </a:fld>
            <a:endParaRPr lang="en-US"/>
          </a:p>
        </p:txBody>
      </p:sp>
    </p:spTree>
    <p:extLst>
      <p:ext uri="{BB962C8B-B14F-4D97-AF65-F5344CB8AC3E}">
        <p14:creationId xmlns:p14="http://schemas.microsoft.com/office/powerpoint/2010/main" val="334712963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27363" cy="4657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56051" y="0"/>
            <a:ext cx="3027363" cy="465775"/>
          </a:xfrm>
          <a:prstGeom prst="rect">
            <a:avLst/>
          </a:prstGeom>
        </p:spPr>
        <p:txBody>
          <a:bodyPr vert="horz" lIns="91440" tIns="45720" rIns="91440" bIns="45720" rtlCol="0"/>
          <a:lstStyle>
            <a:lvl1pPr algn="r">
              <a:defRPr sz="1200"/>
            </a:lvl1pPr>
          </a:lstStyle>
          <a:p>
            <a:fld id="{6A86A943-E7A8-4501-B3C0-A6D88030B484}" type="datetimeFigureOut">
              <a:rPr lang="en-US" smtClean="0"/>
              <a:t>1/27/2026</a:t>
            </a:fld>
            <a:endParaRPr lang="en-US"/>
          </a:p>
        </p:txBody>
      </p:sp>
      <p:sp>
        <p:nvSpPr>
          <p:cNvPr id="4" name="Slide Image Placeholder 3"/>
          <p:cNvSpPr>
            <a:spLocks noGrp="1" noRot="1" noChangeAspect="1"/>
          </p:cNvSpPr>
          <p:nvPr>
            <p:ph type="sldImg" idx="2"/>
          </p:nvPr>
        </p:nvSpPr>
        <p:spPr>
          <a:xfrm>
            <a:off x="708025" y="1160463"/>
            <a:ext cx="5568950" cy="31337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8500" y="4468576"/>
            <a:ext cx="5588000" cy="365466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17926"/>
            <a:ext cx="3027363" cy="46577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56051" y="8817926"/>
            <a:ext cx="3027363" cy="465774"/>
          </a:xfrm>
          <a:prstGeom prst="rect">
            <a:avLst/>
          </a:prstGeom>
        </p:spPr>
        <p:txBody>
          <a:bodyPr vert="horz" lIns="91440" tIns="45720" rIns="91440" bIns="45720" rtlCol="0" anchor="b"/>
          <a:lstStyle>
            <a:lvl1pPr algn="r">
              <a:defRPr sz="1200"/>
            </a:lvl1pPr>
          </a:lstStyle>
          <a:p>
            <a:fld id="{959E779C-9ADE-44A1-8072-EF7F172A3590}" type="slidenum">
              <a:rPr lang="en-US" smtClean="0"/>
              <a:t>‹#›</a:t>
            </a:fld>
            <a:endParaRPr lang="en-US"/>
          </a:p>
        </p:txBody>
      </p:sp>
    </p:spTree>
    <p:extLst>
      <p:ext uri="{BB962C8B-B14F-4D97-AF65-F5344CB8AC3E}">
        <p14:creationId xmlns:p14="http://schemas.microsoft.com/office/powerpoint/2010/main" val="389417974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1200"/>
              </a:spcAft>
              <a:buClrTx/>
              <a:buSzTx/>
              <a:buFontTx/>
              <a:buNone/>
              <a:tabLst/>
              <a:defRPr/>
            </a:pPr>
            <a:endParaRPr lang="en-US"/>
          </a:p>
        </p:txBody>
      </p:sp>
    </p:spTree>
    <p:extLst>
      <p:ext uri="{BB962C8B-B14F-4D97-AF65-F5344CB8AC3E}">
        <p14:creationId xmlns:p14="http://schemas.microsoft.com/office/powerpoint/2010/main" val="1795176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195277438"/>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3796643234"/>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C670AD-F28E-5C51-EA4F-32B8B784B6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349101-4B26-1A23-8A49-74FBB9A5C7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894F71-6D78-DB3B-7599-60781E355C3B}"/>
              </a:ext>
            </a:extLst>
          </p:cNvPr>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94479879"/>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253275-3570-4905-58CE-B781DD3210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573BB5-417A-9063-3E40-8C1AE764FB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04DFCF-2B14-FBC9-7D62-68BFB2891C72}"/>
              </a:ext>
            </a:extLst>
          </p:cNvPr>
          <p:cNvSpPr>
            <a:spLocks noGrp="1"/>
          </p:cNvSpPr>
          <p:nvPr>
            <p:ph type="body" idx="1"/>
          </p:nvPr>
        </p:nvSpPr>
        <p:spPr/>
        <p:txBody>
          <a:bodyPr/>
          <a:lstStyle/>
          <a:p>
            <a:pPr>
              <a:spcAft>
                <a:spcPts val="1200"/>
              </a:spcAft>
            </a:pPr>
            <a:endParaRPr lang="en-US" dirty="0"/>
          </a:p>
        </p:txBody>
      </p:sp>
    </p:spTree>
    <p:extLst>
      <p:ext uri="{BB962C8B-B14F-4D97-AF65-F5344CB8AC3E}">
        <p14:creationId xmlns:p14="http://schemas.microsoft.com/office/powerpoint/2010/main" val="394467035"/>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2199384484"/>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2049495377"/>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2984110228"/>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dirty="0"/>
          </a:p>
        </p:txBody>
      </p:sp>
    </p:spTree>
    <p:extLst>
      <p:ext uri="{BB962C8B-B14F-4D97-AF65-F5344CB8AC3E}">
        <p14:creationId xmlns:p14="http://schemas.microsoft.com/office/powerpoint/2010/main" val="2237490314"/>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191006243"/>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14902618"/>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28961096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2414654730"/>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0"/>
              </a:spcAft>
            </a:pPr>
            <a:endParaRPr lang="en-US"/>
          </a:p>
        </p:txBody>
      </p:sp>
    </p:spTree>
    <p:extLst>
      <p:ext uri="{BB962C8B-B14F-4D97-AF65-F5344CB8AC3E}">
        <p14:creationId xmlns:p14="http://schemas.microsoft.com/office/powerpoint/2010/main" val="1185943775"/>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endParaRPr lang="en-US"/>
          </a:p>
        </p:txBody>
      </p:sp>
    </p:spTree>
    <p:extLst>
      <p:ext uri="{BB962C8B-B14F-4D97-AF65-F5344CB8AC3E}">
        <p14:creationId xmlns:p14="http://schemas.microsoft.com/office/powerpoint/2010/main" val="3172044748"/>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spcAft>
                <a:spcPts val="1200"/>
              </a:spcAft>
              <a:buNone/>
            </a:pPr>
            <a:endParaRPr lang="en-US"/>
          </a:p>
        </p:txBody>
      </p:sp>
    </p:spTree>
    <p:extLst>
      <p:ext uri="{BB962C8B-B14F-4D97-AF65-F5344CB8AC3E}">
        <p14:creationId xmlns:p14="http://schemas.microsoft.com/office/powerpoint/2010/main" val="3250741128"/>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30334097"/>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54436585"/>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2603265317"/>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32633568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5945184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3976900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2167876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8601884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5953085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11601488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046362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1200"/>
              </a:spcAft>
              <a:buClrTx/>
              <a:buSzTx/>
              <a:buFontTx/>
              <a:buNone/>
              <a:tabLst/>
              <a:defRPr/>
            </a:pPr>
            <a:endParaRPr lang="en-US"/>
          </a:p>
        </p:txBody>
      </p:sp>
    </p:spTree>
    <p:extLst>
      <p:ext uri="{BB962C8B-B14F-4D97-AF65-F5344CB8AC3E}">
        <p14:creationId xmlns:p14="http://schemas.microsoft.com/office/powerpoint/2010/main" val="1598223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dirty="0"/>
          </a:p>
        </p:txBody>
      </p:sp>
    </p:spTree>
    <p:extLst>
      <p:ext uri="{BB962C8B-B14F-4D97-AF65-F5344CB8AC3E}">
        <p14:creationId xmlns:p14="http://schemas.microsoft.com/office/powerpoint/2010/main" val="42937419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38327884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1200"/>
              </a:spcAft>
              <a:buClrTx/>
              <a:buSzTx/>
              <a:buFontTx/>
              <a:buNone/>
              <a:tabLst/>
              <a:defRPr/>
            </a:pPr>
            <a:endParaRPr lang="en-US"/>
          </a:p>
        </p:txBody>
      </p:sp>
    </p:spTree>
    <p:extLst>
      <p:ext uri="{BB962C8B-B14F-4D97-AF65-F5344CB8AC3E}">
        <p14:creationId xmlns:p14="http://schemas.microsoft.com/office/powerpoint/2010/main" val="21823912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5F891C-754A-4F3A-81C7-B763C0A57B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6557D3-2E97-66F7-4ED2-5FB7F70E02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76174B-2DAD-5C84-063D-73B05552B35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1200"/>
              </a:spcAft>
              <a:buClrTx/>
              <a:buSzTx/>
              <a:buFontTx/>
              <a:buNone/>
              <a:tabLst/>
              <a:defRPr/>
            </a:pPr>
            <a:endParaRPr lang="en-US" dirty="0"/>
          </a:p>
        </p:txBody>
      </p:sp>
    </p:spTree>
    <p:extLst>
      <p:ext uri="{BB962C8B-B14F-4D97-AF65-F5344CB8AC3E}">
        <p14:creationId xmlns:p14="http://schemas.microsoft.com/office/powerpoint/2010/main" val="23189208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1200"/>
              </a:spcAft>
              <a:buClrTx/>
              <a:buSzTx/>
              <a:buFontTx/>
              <a:buNone/>
              <a:tabLst/>
              <a:defRPr/>
            </a:pPr>
            <a:endParaRPr lang="en-US"/>
          </a:p>
        </p:txBody>
      </p:sp>
    </p:spTree>
    <p:extLst>
      <p:ext uri="{BB962C8B-B14F-4D97-AF65-F5344CB8AC3E}">
        <p14:creationId xmlns:p14="http://schemas.microsoft.com/office/powerpoint/2010/main" val="27662353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22506105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4409931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dirty="0"/>
          </a:p>
        </p:txBody>
      </p:sp>
    </p:spTree>
    <p:extLst>
      <p:ext uri="{BB962C8B-B14F-4D97-AF65-F5344CB8AC3E}">
        <p14:creationId xmlns:p14="http://schemas.microsoft.com/office/powerpoint/2010/main" val="236810902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7810054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0376988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188861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dirty="0"/>
          </a:p>
        </p:txBody>
      </p:sp>
    </p:spTree>
    <p:extLst>
      <p:ext uri="{BB962C8B-B14F-4D97-AF65-F5344CB8AC3E}">
        <p14:creationId xmlns:p14="http://schemas.microsoft.com/office/powerpoint/2010/main" val="1842020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379646840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1200"/>
              </a:spcAft>
              <a:buClrTx/>
              <a:buSzTx/>
              <a:buFontTx/>
              <a:buNone/>
              <a:tabLst/>
              <a:defRPr/>
            </a:pPr>
            <a:endParaRPr lang="en-US"/>
          </a:p>
        </p:txBody>
      </p:sp>
    </p:spTree>
    <p:extLst>
      <p:ext uri="{BB962C8B-B14F-4D97-AF65-F5344CB8AC3E}">
        <p14:creationId xmlns:p14="http://schemas.microsoft.com/office/powerpoint/2010/main" val="342958169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1200"/>
              </a:spcAft>
              <a:buClrTx/>
              <a:buSzTx/>
              <a:buFontTx/>
              <a:buNone/>
              <a:tabLst/>
              <a:defRPr/>
            </a:pPr>
            <a:endParaRPr lang="en-US"/>
          </a:p>
        </p:txBody>
      </p:sp>
    </p:spTree>
    <p:extLst>
      <p:ext uri="{BB962C8B-B14F-4D97-AF65-F5344CB8AC3E}">
        <p14:creationId xmlns:p14="http://schemas.microsoft.com/office/powerpoint/2010/main" val="192516221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endParaRPr lang="en-US"/>
          </a:p>
        </p:txBody>
      </p:sp>
    </p:spTree>
    <p:extLst>
      <p:ext uri="{BB962C8B-B14F-4D97-AF65-F5344CB8AC3E}">
        <p14:creationId xmlns:p14="http://schemas.microsoft.com/office/powerpoint/2010/main" val="145595386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endParaRPr lang="en-US"/>
          </a:p>
        </p:txBody>
      </p:sp>
    </p:spTree>
    <p:extLst>
      <p:ext uri="{BB962C8B-B14F-4D97-AF65-F5344CB8AC3E}">
        <p14:creationId xmlns:p14="http://schemas.microsoft.com/office/powerpoint/2010/main" val="24703716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41004700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endParaRPr lang="en-US"/>
          </a:p>
        </p:txBody>
      </p:sp>
    </p:spTree>
    <p:extLst>
      <p:ext uri="{BB962C8B-B14F-4D97-AF65-F5344CB8AC3E}">
        <p14:creationId xmlns:p14="http://schemas.microsoft.com/office/powerpoint/2010/main" val="364553991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297166789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87075249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841517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406313664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56377676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8896290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9348878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2436470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4339179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8901484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221321496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dirty="0"/>
          </a:p>
        </p:txBody>
      </p:sp>
    </p:spTree>
    <p:extLst>
      <p:ext uri="{BB962C8B-B14F-4D97-AF65-F5344CB8AC3E}">
        <p14:creationId xmlns:p14="http://schemas.microsoft.com/office/powerpoint/2010/main" val="250086665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89919774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858183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0619865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18EAEC-512C-2715-2BEA-66BEBCC4C2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FDD86D-099C-89AA-C4F0-6BC752019A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AD9A8E-5C51-3084-79AE-72096ADE5A7C}"/>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53094883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4997058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0989799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4878292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8808170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7587719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33687867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53937744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7328212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dirty="0"/>
          </a:p>
        </p:txBody>
      </p:sp>
    </p:spTree>
    <p:extLst>
      <p:ext uri="{BB962C8B-B14F-4D97-AF65-F5344CB8AC3E}">
        <p14:creationId xmlns:p14="http://schemas.microsoft.com/office/powerpoint/2010/main" val="23089178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367045173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1200"/>
              </a:spcAft>
              <a:buClrTx/>
              <a:buSzTx/>
              <a:buFontTx/>
              <a:buNone/>
              <a:tabLst/>
              <a:defRPr/>
            </a:pPr>
            <a:endParaRPr lang="en-US"/>
          </a:p>
        </p:txBody>
      </p:sp>
    </p:spTree>
    <p:extLst>
      <p:ext uri="{BB962C8B-B14F-4D97-AF65-F5344CB8AC3E}">
        <p14:creationId xmlns:p14="http://schemas.microsoft.com/office/powerpoint/2010/main" val="105683532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1200"/>
              </a:spcAft>
              <a:buClrTx/>
              <a:buSzTx/>
              <a:buFontTx/>
              <a:buNone/>
              <a:tabLst/>
              <a:defRPr/>
            </a:pPr>
            <a:endParaRPr lang="en-US"/>
          </a:p>
        </p:txBody>
      </p:sp>
    </p:spTree>
    <p:extLst>
      <p:ext uri="{BB962C8B-B14F-4D97-AF65-F5344CB8AC3E}">
        <p14:creationId xmlns:p14="http://schemas.microsoft.com/office/powerpoint/2010/main" val="1941937247"/>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2296160993"/>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88157734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1200"/>
              </a:spcAft>
              <a:buClrTx/>
              <a:buSzTx/>
              <a:buFontTx/>
              <a:buNone/>
              <a:tabLst/>
              <a:defRPr/>
            </a:pPr>
            <a:endParaRPr lang="en-US"/>
          </a:p>
        </p:txBody>
      </p:sp>
    </p:spTree>
    <p:extLst>
      <p:ext uri="{BB962C8B-B14F-4D97-AF65-F5344CB8AC3E}">
        <p14:creationId xmlns:p14="http://schemas.microsoft.com/office/powerpoint/2010/main" val="3073072565"/>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1200"/>
              </a:spcAft>
              <a:buClrTx/>
              <a:buSzTx/>
              <a:buFontTx/>
              <a:buNone/>
              <a:tabLst/>
              <a:defRPr/>
            </a:pPr>
            <a:endParaRPr lang="en-US"/>
          </a:p>
        </p:txBody>
      </p:sp>
    </p:spTree>
    <p:extLst>
      <p:ext uri="{BB962C8B-B14F-4D97-AF65-F5344CB8AC3E}">
        <p14:creationId xmlns:p14="http://schemas.microsoft.com/office/powerpoint/2010/main" val="167866144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1200"/>
              </a:spcAft>
              <a:buClrTx/>
              <a:buSzTx/>
              <a:buFontTx/>
              <a:buNone/>
              <a:tabLst/>
              <a:defRPr/>
            </a:pPr>
            <a:endParaRPr lang="en-US"/>
          </a:p>
        </p:txBody>
      </p:sp>
    </p:spTree>
    <p:extLst>
      <p:ext uri="{BB962C8B-B14F-4D97-AF65-F5344CB8AC3E}">
        <p14:creationId xmlns:p14="http://schemas.microsoft.com/office/powerpoint/2010/main" val="908344891"/>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1200"/>
              </a:spcAft>
              <a:buClrTx/>
              <a:buSzTx/>
              <a:buFontTx/>
              <a:buNone/>
              <a:tabLst/>
              <a:defRPr/>
            </a:pPr>
            <a:endParaRPr lang="en-US"/>
          </a:p>
        </p:txBody>
      </p:sp>
    </p:spTree>
    <p:extLst>
      <p:ext uri="{BB962C8B-B14F-4D97-AF65-F5344CB8AC3E}">
        <p14:creationId xmlns:p14="http://schemas.microsoft.com/office/powerpoint/2010/main" val="1359984287"/>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1200"/>
              </a:spcAft>
              <a:buClrTx/>
              <a:buSzTx/>
              <a:buFontTx/>
              <a:buNone/>
              <a:tabLst/>
              <a:defRPr/>
            </a:pPr>
            <a:endParaRPr lang="en-US"/>
          </a:p>
        </p:txBody>
      </p:sp>
    </p:spTree>
    <p:extLst>
      <p:ext uri="{BB962C8B-B14F-4D97-AF65-F5344CB8AC3E}">
        <p14:creationId xmlns:p14="http://schemas.microsoft.com/office/powerpoint/2010/main" val="13581729"/>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1200"/>
              </a:spcAft>
              <a:buClrTx/>
              <a:buSzTx/>
              <a:buFontTx/>
              <a:buNone/>
              <a:tabLst/>
              <a:defRPr/>
            </a:pPr>
            <a:endParaRPr lang="en-US"/>
          </a:p>
        </p:txBody>
      </p:sp>
    </p:spTree>
    <p:extLst>
      <p:ext uri="{BB962C8B-B14F-4D97-AF65-F5344CB8AC3E}">
        <p14:creationId xmlns:p14="http://schemas.microsoft.com/office/powerpoint/2010/main" val="39316174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2899471"/>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0"/>
              </a:spcBef>
              <a:spcAft>
                <a:spcPts val="0"/>
              </a:spcAft>
            </a:pPr>
            <a:endParaRPr lang="en-US"/>
          </a:p>
        </p:txBody>
      </p:sp>
    </p:spTree>
    <p:extLst>
      <p:ext uri="{BB962C8B-B14F-4D97-AF65-F5344CB8AC3E}">
        <p14:creationId xmlns:p14="http://schemas.microsoft.com/office/powerpoint/2010/main" val="3715251296"/>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2268391909"/>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0"/>
              </a:spcBef>
              <a:spcAft>
                <a:spcPts val="1200"/>
              </a:spcAft>
            </a:pPr>
            <a:endParaRPr lang="en-US" dirty="0"/>
          </a:p>
        </p:txBody>
      </p:sp>
    </p:spTree>
    <p:extLst>
      <p:ext uri="{BB962C8B-B14F-4D97-AF65-F5344CB8AC3E}">
        <p14:creationId xmlns:p14="http://schemas.microsoft.com/office/powerpoint/2010/main" val="912181466"/>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642837764"/>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832155320"/>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0"/>
              </a:spcBef>
              <a:spcAft>
                <a:spcPts val="0"/>
              </a:spcAft>
            </a:pPr>
            <a:endParaRPr lang="en-US"/>
          </a:p>
        </p:txBody>
      </p:sp>
    </p:spTree>
    <p:extLst>
      <p:ext uri="{BB962C8B-B14F-4D97-AF65-F5344CB8AC3E}">
        <p14:creationId xmlns:p14="http://schemas.microsoft.com/office/powerpoint/2010/main" val="1045645476"/>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2661228997"/>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9144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endParaRPr lang="en-US"/>
          </a:p>
        </p:txBody>
      </p:sp>
    </p:spTree>
    <p:extLst>
      <p:ext uri="{BB962C8B-B14F-4D97-AF65-F5344CB8AC3E}">
        <p14:creationId xmlns:p14="http://schemas.microsoft.com/office/powerpoint/2010/main" val="2047227305"/>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3214182545"/>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1200"/>
              </a:spcAft>
              <a:buClrTx/>
              <a:buSzTx/>
              <a:buFontTx/>
              <a:buNone/>
              <a:tabLst/>
              <a:defRPr/>
            </a:pPr>
            <a:endParaRPr lang="en-US" dirty="0"/>
          </a:p>
        </p:txBody>
      </p:sp>
    </p:spTree>
    <p:extLst>
      <p:ext uri="{BB962C8B-B14F-4D97-AF65-F5344CB8AC3E}">
        <p14:creationId xmlns:p14="http://schemas.microsoft.com/office/powerpoint/2010/main" val="32654804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dirty="0"/>
          </a:p>
        </p:txBody>
      </p:sp>
    </p:spTree>
    <p:extLst>
      <p:ext uri="{BB962C8B-B14F-4D97-AF65-F5344CB8AC3E}">
        <p14:creationId xmlns:p14="http://schemas.microsoft.com/office/powerpoint/2010/main" val="4086584638"/>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581378712"/>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3458659974"/>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106789407"/>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222028970"/>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741426531"/>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dirty="0"/>
          </a:p>
        </p:txBody>
      </p:sp>
    </p:spTree>
    <p:extLst>
      <p:ext uri="{BB962C8B-B14F-4D97-AF65-F5344CB8AC3E}">
        <p14:creationId xmlns:p14="http://schemas.microsoft.com/office/powerpoint/2010/main" val="207535704"/>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3592672553"/>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1497962748"/>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4018343700"/>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5499827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2957263303"/>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13F5CA-38AD-AABB-F22A-C93A0352E0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5F913F-D72A-A8FA-A4EC-1F5A2B41C2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745220-0F75-5DD2-7232-FDD53539B9E0}"/>
              </a:ext>
            </a:extLst>
          </p:cNvPr>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3636166898"/>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3743440263"/>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1EB0F7-8C32-48CF-07B3-126D83DEE1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33D13B-7A56-93EC-3B20-8FE9F7C0CC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A0309D-7C96-FECB-34A4-E9FE5E5A326B}"/>
              </a:ext>
            </a:extLst>
          </p:cNvPr>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3868535081"/>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1555497112"/>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D812C2-D73A-F814-5F3A-79AEAAB84D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8D6449-F729-76CD-57DB-1385DA4E5B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0D4FCA-9691-DA93-355E-F413DFF7E201}"/>
              </a:ext>
            </a:extLst>
          </p:cNvPr>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2992492236"/>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2915960200"/>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F4A02F-D06F-7141-438D-7B467B1FA5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B8182F-4864-39DC-E0CB-AF3B6F7D68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AA53D2-B6CC-5F0D-7512-F94DBA0F5E8A}"/>
              </a:ext>
            </a:extLst>
          </p:cNvPr>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948216759"/>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dirty="0"/>
          </a:p>
        </p:txBody>
      </p:sp>
    </p:spTree>
    <p:extLst>
      <p:ext uri="{BB962C8B-B14F-4D97-AF65-F5344CB8AC3E}">
        <p14:creationId xmlns:p14="http://schemas.microsoft.com/office/powerpoint/2010/main" val="2428244644"/>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1370375338"/>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67908E-E50B-0077-7778-37B33AFBF3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D214FF-153B-A895-8102-3D04F7FA97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DE0EFE-4F54-8CED-4867-B6A645EF3F75}"/>
              </a:ext>
            </a:extLst>
          </p:cNvPr>
          <p:cNvSpPr>
            <a:spLocks noGrp="1"/>
          </p:cNvSpPr>
          <p:nvPr>
            <p:ph type="body" idx="1"/>
          </p:nvPr>
        </p:nvSpPr>
        <p:spPr/>
        <p:txBody>
          <a:bodyPr/>
          <a:lstStyle/>
          <a:p>
            <a:pPr>
              <a:spcAft>
                <a:spcPts val="1200"/>
              </a:spcAft>
            </a:pPr>
            <a:endParaRPr lang="en-US"/>
          </a:p>
        </p:txBody>
      </p:sp>
    </p:spTree>
    <p:extLst>
      <p:ext uri="{BB962C8B-B14F-4D97-AF65-F5344CB8AC3E}">
        <p14:creationId xmlns:p14="http://schemas.microsoft.com/office/powerpoint/2010/main" val="1311028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9050590-2AE3-4EDC-972E-039DCCE9893B}" type="datetime1">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7" name="TextBox 6"/>
          <p:cNvSpPr txBox="1"/>
          <p:nvPr userDrawn="1"/>
        </p:nvSpPr>
        <p:spPr>
          <a:xfrm>
            <a:off x="1524000" y="5710019"/>
            <a:ext cx="6065134" cy="523220"/>
          </a:xfrm>
          <a:prstGeom prst="rect">
            <a:avLst/>
          </a:prstGeom>
          <a:noFill/>
        </p:spPr>
        <p:txBody>
          <a:bodyPr wrap="square" rtlCol="0">
            <a:spAutoFit/>
          </a:bodyPr>
          <a:lstStyle/>
          <a:p>
            <a:r>
              <a:rPr lang="en-US" sz="1400">
                <a:solidFill>
                  <a:schemeClr val="accent5">
                    <a:lumMod val="50000"/>
                  </a:schemeClr>
                </a:solidFill>
              </a:rPr>
              <a:t>CALIFORNIA DEPARTMENT </a:t>
            </a:r>
            <a:r>
              <a:rPr lang="en-US" sz="1400">
                <a:solidFill>
                  <a:srgbClr val="1E5E70"/>
                </a:solidFill>
              </a:rPr>
              <a:t>OF EDUCATION</a:t>
            </a:r>
          </a:p>
          <a:p>
            <a:r>
              <a:rPr lang="en-US" sz="1400">
                <a:solidFill>
                  <a:srgbClr val="1E5E70"/>
                </a:solidFill>
              </a:rPr>
              <a:t>Tony Thurmond, State Superintendent</a:t>
            </a:r>
            <a:r>
              <a:rPr lang="en-US" sz="1400" baseline="0">
                <a:solidFill>
                  <a:srgbClr val="1E5E70"/>
                </a:solidFill>
              </a:rPr>
              <a:t> of Public </a:t>
            </a:r>
            <a:r>
              <a:rPr lang="en-US" sz="1400" baseline="0">
                <a:solidFill>
                  <a:schemeClr val="accent5">
                    <a:lumMod val="50000"/>
                  </a:schemeClr>
                </a:solidFill>
              </a:rPr>
              <a:t>Instruction</a:t>
            </a:r>
            <a:endParaRPr lang="en-US" sz="1400">
              <a:solidFill>
                <a:schemeClr val="accent5">
                  <a:lumMod val="50000"/>
                </a:schemeClr>
              </a:solidFill>
            </a:endParaRPr>
          </a:p>
        </p:txBody>
      </p:sp>
    </p:spTree>
    <p:extLst>
      <p:ext uri="{BB962C8B-B14F-4D97-AF65-F5344CB8AC3E}">
        <p14:creationId xmlns:p14="http://schemas.microsoft.com/office/powerpoint/2010/main" val="754337112"/>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2C03020-F7C2-4422-9B14-801AA0CB9805}" type="datetime1">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948438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E2AA65-83D5-4EB7-9A5C-F68D104ADAC5}" type="datetime1">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330640342"/>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28C7CEB-4050-4928-B475-080E5C1E56D4}" type="datetime1">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652494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F858A9-2867-4F75-BAA6-4315CB2B21A7}" type="datetime1">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939671049"/>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0A6606-3C4E-438D-9F2D-16C80946DF85}" type="datetime1">
              <a:rPr lang="en-US" smtClean="0"/>
              <a:t>1/27/2026</a:t>
            </a:fld>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7584081"/>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557D2A2-0553-4936-AF61-F01FF3EAA929}" type="datetime1">
              <a:rPr lang="en-US" smtClean="0"/>
              <a:t>1/27/2026</a:t>
            </a:fld>
            <a:endParaRPr lang="en-US"/>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90473039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A2AFF29-3453-415A-AB3A-C79C927F4E3E}" type="datetime1">
              <a:rPr lang="en-US" smtClean="0"/>
              <a:t>1/27/2026</a:t>
            </a:fld>
            <a:endParaRPr lang="en-US"/>
          </a:p>
        </p:txBody>
      </p:sp>
      <p:sp>
        <p:nvSpPr>
          <p:cNvPr id="4" name="Footer Placeholder 3"/>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957186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75B980-A4FD-412C-947D-4CCCDC3BE216}" type="datetime1">
              <a:rPr lang="en-US" smtClean="0"/>
              <a:t>1/27/2026</a:t>
            </a:fld>
            <a:endParaRPr lang="en-US"/>
          </a:p>
        </p:txBody>
      </p:sp>
      <p:sp>
        <p:nvSpPr>
          <p:cNvPr id="3" name="Footer Placeholder 2"/>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837921281"/>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E70A956-B1C8-43E8-9E45-9059975A6C4C}" type="datetime1">
              <a:rPr lang="en-US" smtClean="0"/>
              <a:t>1/27/2026</a:t>
            </a:fld>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31602806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0E54029-33F6-4955-A113-E543F7DC1428}" type="datetime1">
              <a:rPr lang="en-US" smtClean="0"/>
              <a:t>1/27/2026</a:t>
            </a:fld>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842498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75000"/>
          </a:schemeClr>
        </a:solidFill>
        <a:effectLst/>
      </p:bgPr>
    </p:bg>
    <p:spTree>
      <p:nvGrpSpPr>
        <p:cNvPr id="1" name=""/>
        <p:cNvGrpSpPr/>
        <p:nvPr/>
      </p:nvGrpSpPr>
      <p:grpSpPr>
        <a:xfrm>
          <a:off x="0" y="0"/>
          <a:ext cx="0" cy="0"/>
          <a:chOff x="0" y="0"/>
          <a:chExt cx="0" cy="0"/>
        </a:xfrm>
      </p:grpSpPr>
      <p:sp>
        <p:nvSpPr>
          <p:cNvPr id="11" name="Rounded Rectangle 10"/>
          <p:cNvSpPr/>
          <p:nvPr userDrawn="1"/>
        </p:nvSpPr>
        <p:spPr>
          <a:xfrm>
            <a:off x="10025967" y="1027906"/>
            <a:ext cx="2025570" cy="1775407"/>
          </a:xfrm>
          <a:prstGeom prst="roundRect">
            <a:avLst>
              <a:gd name="adj" fmla="val 9496"/>
            </a:avLst>
          </a:prstGeom>
          <a:solidFill>
            <a:schemeClr val="tx2">
              <a:alpha val="62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userDrawn="1"/>
        </p:nvSpPr>
        <p:spPr>
          <a:xfrm>
            <a:off x="657224" y="219919"/>
            <a:ext cx="10944225" cy="6318993"/>
          </a:xfrm>
          <a:prstGeom prst="roundRect">
            <a:avLst>
              <a:gd name="adj" fmla="val 4944"/>
            </a:avLst>
          </a:pr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354239" y="365125"/>
            <a:ext cx="9479666"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354239" y="1825625"/>
            <a:ext cx="9479666"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964A09-1513-4E73-9C90-647F803644C5}" type="datetime1">
              <a:rPr lang="en-US" smtClean="0"/>
              <a:t>1/27/2026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10" name="Rounded Rectangle 9"/>
          <p:cNvSpPr/>
          <p:nvPr userDrawn="1"/>
        </p:nvSpPr>
        <p:spPr>
          <a:xfrm>
            <a:off x="11353800" y="576484"/>
            <a:ext cx="2025570" cy="723458"/>
          </a:xfrm>
          <a:prstGeom prst="roundRect">
            <a:avLst>
              <a:gd name="adj" fmla="val 10267"/>
            </a:avLst>
          </a:prstGeom>
          <a:solidFill>
            <a:schemeClr val="accent6">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userDrawn="1"/>
        </p:nvSpPr>
        <p:spPr>
          <a:xfrm>
            <a:off x="10496066" y="-486156"/>
            <a:ext cx="1269358" cy="1192192"/>
          </a:xfrm>
          <a:prstGeom prst="roundRect">
            <a:avLst>
              <a:gd name="adj" fmla="val 7929"/>
            </a:avLst>
          </a:prstGeom>
          <a:solidFill>
            <a:schemeClr val="accent1">
              <a:lumMod val="60000"/>
              <a:lumOff val="40000"/>
              <a:alpha val="66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Official Seal of the California Department of Educaiton"/>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0254" y="5389202"/>
            <a:ext cx="1294916" cy="1294916"/>
          </a:xfrm>
          <a:prstGeom prst="rect">
            <a:avLst/>
          </a:prstGeom>
        </p:spPr>
      </p:pic>
    </p:spTree>
    <p:extLst>
      <p:ext uri="{BB962C8B-B14F-4D97-AF65-F5344CB8AC3E}">
        <p14:creationId xmlns:p14="http://schemas.microsoft.com/office/powerpoint/2010/main" val="3711321045"/>
      </p:ext>
    </p:extLst>
  </p:cSld>
  <p:clrMap bg1="lt1" tx1="dk1" bg2="lt2" tx2="dk2" accent1="accent1" accent2="accent2" accent3="accent3" accent4="accent4" accent5="accent5" accent6="accent6" hlink="hlink" folHlink="folHlink"/>
  <p:sldLayoutIdLst>
    <p:sldLayoutId id="2147484572" r:id="rId1"/>
    <p:sldLayoutId id="2147484573" r:id="rId2"/>
    <p:sldLayoutId id="2147484574" r:id="rId3"/>
    <p:sldLayoutId id="2147484575" r:id="rId4"/>
    <p:sldLayoutId id="2147484576" r:id="rId5"/>
    <p:sldLayoutId id="2147484577" r:id="rId6"/>
    <p:sldLayoutId id="2147484578" r:id="rId7"/>
    <p:sldLayoutId id="2147484579" r:id="rId8"/>
    <p:sldLayoutId id="2147484580" r:id="rId9"/>
    <p:sldLayoutId id="2147484581" r:id="rId10"/>
    <p:sldLayoutId id="2147484582" r:id="rId11"/>
  </p:sldLayoutIdLst>
  <p:hf sldNum="0" hdr="0" ftr="0" dt="0"/>
  <p:txStyles>
    <p:titleStyle>
      <a:lvl1pPr algn="ctr" defTabSz="914400" rtl="0" eaLnBrk="1" latinLnBrk="0" hangingPunct="1">
        <a:lnSpc>
          <a:spcPct val="90000"/>
        </a:lnSpc>
        <a:spcBef>
          <a:spcPct val="0"/>
        </a:spcBef>
        <a:buNone/>
        <a:defRPr sz="4400" kern="1200">
          <a:solidFill>
            <a:srgbClr val="99330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Century Gothic" panose="020B0502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panose="05000000000000000000" pitchFamily="2" charset="2"/>
        <a:buChar char=""/>
        <a:defRPr sz="2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3" Type="http://schemas.openxmlformats.org/officeDocument/2006/relationships/hyperlink" Target="mailto:PLIO@cde.ca.gov" TargetMode="External"/><Relationship Id="rId2" Type="http://schemas.openxmlformats.org/officeDocument/2006/relationships/notesSlide" Target="../notesSlides/notesSlide116.xml"/><Relationship Id="rId1" Type="http://schemas.openxmlformats.org/officeDocument/2006/relationships/slideLayout" Target="../slideLayouts/slideLayout2.xml"/><Relationship Id="rId4" Type="http://schemas.openxmlformats.org/officeDocument/2006/relationships/hyperlink" Target="mailto:dcalvetti@cde.ca.gov"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9128" y="652748"/>
            <a:ext cx="11013743" cy="2846955"/>
          </a:xfrm>
        </p:spPr>
        <p:txBody>
          <a:bodyPr>
            <a:noAutofit/>
          </a:bodyPr>
          <a:lstStyle/>
          <a:p>
            <a:r>
              <a:rPr lang="en-US" sz="5400" dirty="0"/>
              <a:t>Literacy Coaches and Reading Specialists Educator Training</a:t>
            </a:r>
            <a:br>
              <a:rPr lang="en-US" sz="5400" dirty="0"/>
            </a:br>
            <a:r>
              <a:rPr lang="en-US" sz="5400" dirty="0"/>
              <a:t>Request for Applications</a:t>
            </a:r>
          </a:p>
        </p:txBody>
      </p:sp>
      <p:sp>
        <p:nvSpPr>
          <p:cNvPr id="3" name="Subtitle 2"/>
          <p:cNvSpPr>
            <a:spLocks noGrp="1"/>
          </p:cNvSpPr>
          <p:nvPr>
            <p:ph type="subTitle" idx="1"/>
          </p:nvPr>
        </p:nvSpPr>
        <p:spPr>
          <a:xfrm>
            <a:off x="1523999" y="3688949"/>
            <a:ext cx="9144000" cy="980315"/>
          </a:xfrm>
        </p:spPr>
        <p:txBody>
          <a:bodyPr vert="horz" lIns="91440" tIns="45720" rIns="91440" bIns="45720" rtlCol="0" anchor="t">
            <a:noAutofit/>
          </a:bodyPr>
          <a:lstStyle/>
          <a:p>
            <a:pPr fontAlgn="base"/>
            <a:r>
              <a:rPr lang="en-US" sz="2800" dirty="0"/>
              <a:t>Professional Learning Support Division</a:t>
            </a:r>
          </a:p>
          <a:p>
            <a:pPr fontAlgn="base"/>
            <a:r>
              <a:rPr lang="en-US" sz="2800" dirty="0"/>
              <a:t>January 20, 2026</a:t>
            </a:r>
            <a:endParaRPr lang="en-US" sz="2800" dirty="0">
              <a:cs typeface="Arial"/>
            </a:endParaRPr>
          </a:p>
        </p:txBody>
      </p:sp>
    </p:spTree>
    <p:extLst>
      <p:ext uri="{BB962C8B-B14F-4D97-AF65-F5344CB8AC3E}">
        <p14:creationId xmlns:p14="http://schemas.microsoft.com/office/powerpoint/2010/main" val="3302440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64E36-E258-67AF-0437-3607040B1088}"/>
              </a:ext>
            </a:extLst>
          </p:cNvPr>
          <p:cNvSpPr>
            <a:spLocks noGrp="1"/>
          </p:cNvSpPr>
          <p:nvPr>
            <p:ph type="title"/>
          </p:nvPr>
        </p:nvSpPr>
        <p:spPr/>
        <p:txBody>
          <a:bodyPr/>
          <a:lstStyle/>
          <a:p>
            <a:r>
              <a:rPr lang="en-US" dirty="0"/>
              <a:t>Authorizing Statute (6)</a:t>
            </a:r>
          </a:p>
        </p:txBody>
      </p:sp>
      <p:sp>
        <p:nvSpPr>
          <p:cNvPr id="3" name="Content Placeholder 2">
            <a:extLst>
              <a:ext uri="{FF2B5EF4-FFF2-40B4-BE49-F238E27FC236}">
                <a16:creationId xmlns:a16="http://schemas.microsoft.com/office/drawing/2014/main" id="{AAD80DBC-20C4-F243-4F4C-CB1D76E24355}"/>
              </a:ext>
            </a:extLst>
          </p:cNvPr>
          <p:cNvSpPr>
            <a:spLocks noGrp="1"/>
          </p:cNvSpPr>
          <p:nvPr>
            <p:ph idx="1"/>
          </p:nvPr>
        </p:nvSpPr>
        <p:spPr/>
        <p:txBody>
          <a:bodyPr/>
          <a:lstStyle/>
          <a:p>
            <a:pPr marL="0" indent="0">
              <a:lnSpc>
                <a:spcPct val="100000"/>
              </a:lnSpc>
              <a:spcBef>
                <a:spcPts val="0"/>
              </a:spcBef>
              <a:spcAft>
                <a:spcPts val="1200"/>
              </a:spcAft>
              <a:buNone/>
            </a:pPr>
            <a:r>
              <a:rPr lang="en-US" sz="2800"/>
              <a:t>AB 121 requires the selected COE to contract with an independent evaluator for $1 million. The American Institutes for Research (AIR) is evaluating the first two cohorts, and the selected COE should contract with AIR to continue this evaluation work.  </a:t>
            </a:r>
          </a:p>
        </p:txBody>
      </p:sp>
    </p:spTree>
    <p:extLst>
      <p:ext uri="{BB962C8B-B14F-4D97-AF65-F5344CB8AC3E}">
        <p14:creationId xmlns:p14="http://schemas.microsoft.com/office/powerpoint/2010/main" val="42732088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ADA9A-0867-44C7-8C26-2A1C32364A1A}"/>
              </a:ext>
            </a:extLst>
          </p:cNvPr>
          <p:cNvSpPr>
            <a:spLocks noGrp="1"/>
          </p:cNvSpPr>
          <p:nvPr>
            <p:ph type="title"/>
          </p:nvPr>
        </p:nvSpPr>
        <p:spPr>
          <a:xfrm>
            <a:off x="723013" y="760395"/>
            <a:ext cx="10630787" cy="550819"/>
          </a:xfrm>
        </p:spPr>
        <p:txBody>
          <a:bodyPr>
            <a:noAutofit/>
          </a:bodyPr>
          <a:lstStyle/>
          <a:p>
            <a:r>
              <a:rPr lang="en-US"/>
              <a:t>Part 1b—Project Plan: Evidence-Based Practices and Qualifications (12)</a:t>
            </a:r>
          </a:p>
        </p:txBody>
      </p:sp>
      <p:sp>
        <p:nvSpPr>
          <p:cNvPr id="3" name="Content Placeholder 2">
            <a:extLst>
              <a:ext uri="{FF2B5EF4-FFF2-40B4-BE49-F238E27FC236}">
                <a16:creationId xmlns:a16="http://schemas.microsoft.com/office/drawing/2014/main" id="{1275185D-CE16-4438-8970-DB8EEC7D6205}"/>
              </a:ext>
            </a:extLst>
          </p:cNvPr>
          <p:cNvSpPr>
            <a:spLocks noGrp="1"/>
          </p:cNvSpPr>
          <p:nvPr>
            <p:ph idx="1"/>
          </p:nvPr>
        </p:nvSpPr>
        <p:spPr>
          <a:xfrm>
            <a:off x="1218715" y="1869261"/>
            <a:ext cx="9956359" cy="4984706"/>
          </a:xfrm>
        </p:spPr>
        <p:txBody>
          <a:bodyPr vert="horz" lIns="91440" tIns="45720" rIns="91440" bIns="45720" rtlCol="0" anchor="t">
            <a:noAutofit/>
          </a:bodyPr>
          <a:lstStyle/>
          <a:p>
            <a:pPr marL="0" indent="0" fontAlgn="base">
              <a:lnSpc>
                <a:spcPct val="100000"/>
              </a:lnSpc>
              <a:spcBef>
                <a:spcPts val="0"/>
              </a:spcBef>
              <a:spcAft>
                <a:spcPts val="1200"/>
              </a:spcAft>
              <a:buNone/>
            </a:pPr>
            <a:r>
              <a:rPr lang="en-US"/>
              <a:t>Applicants will also be asked to provide a works cited that details the evidence base for all PL and strategies mentioned in the project plan.</a:t>
            </a:r>
          </a:p>
        </p:txBody>
      </p:sp>
    </p:spTree>
    <p:extLst>
      <p:ext uri="{BB962C8B-B14F-4D97-AF65-F5344CB8AC3E}">
        <p14:creationId xmlns:p14="http://schemas.microsoft.com/office/powerpoint/2010/main" val="4032573217"/>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ADA9A-0867-44C7-8C26-2A1C32364A1A}"/>
              </a:ext>
            </a:extLst>
          </p:cNvPr>
          <p:cNvSpPr>
            <a:spLocks noGrp="1"/>
          </p:cNvSpPr>
          <p:nvPr>
            <p:ph type="title"/>
          </p:nvPr>
        </p:nvSpPr>
        <p:spPr>
          <a:xfrm>
            <a:off x="723013" y="845388"/>
            <a:ext cx="10630787" cy="855078"/>
          </a:xfrm>
        </p:spPr>
        <p:txBody>
          <a:bodyPr>
            <a:noAutofit/>
          </a:bodyPr>
          <a:lstStyle/>
          <a:p>
            <a:r>
              <a:rPr lang="en-US" dirty="0"/>
              <a:t>Part 1c—Project Plan: Professional Learning Dissemination (1)</a:t>
            </a:r>
          </a:p>
        </p:txBody>
      </p:sp>
      <p:sp>
        <p:nvSpPr>
          <p:cNvPr id="3" name="Content Placeholder 2">
            <a:extLst>
              <a:ext uri="{FF2B5EF4-FFF2-40B4-BE49-F238E27FC236}">
                <a16:creationId xmlns:a16="http://schemas.microsoft.com/office/drawing/2014/main" id="{1275185D-CE16-4438-8970-DB8EEC7D6205}"/>
              </a:ext>
            </a:extLst>
          </p:cNvPr>
          <p:cNvSpPr>
            <a:spLocks noGrp="1"/>
          </p:cNvSpPr>
          <p:nvPr>
            <p:ph idx="1"/>
          </p:nvPr>
        </p:nvSpPr>
        <p:spPr>
          <a:xfrm>
            <a:off x="1438666" y="2114994"/>
            <a:ext cx="9915134" cy="4882297"/>
          </a:xfrm>
        </p:spPr>
        <p:txBody>
          <a:bodyPr vert="horz" lIns="91440" tIns="45720" rIns="91440" bIns="45720" rtlCol="0" anchor="t">
            <a:noAutofit/>
          </a:bodyPr>
          <a:lstStyle/>
          <a:p>
            <a:pPr marL="336550" indent="-336550" fontAlgn="base">
              <a:lnSpc>
                <a:spcPct val="100000"/>
              </a:lnSpc>
              <a:spcBef>
                <a:spcPts val="0"/>
              </a:spcBef>
              <a:spcAft>
                <a:spcPts val="1200"/>
              </a:spcAft>
              <a:buSzPct val="100000"/>
            </a:pPr>
            <a:r>
              <a:rPr lang="en-US" dirty="0"/>
              <a:t>Provide an overview of the evidence-based model(s) and PL providers, including the CRLP and CWP and other experts specializing in multilingual education, that the applicant will use in developing literacy coaches, including dual language literacy coaches. Identify the evidence base for these practices and any proposed materials and explain how they align with the </a:t>
            </a:r>
            <a:r>
              <a:rPr lang="en-US" i="1" dirty="0"/>
              <a:t>ELA/ELD Framework</a:t>
            </a:r>
            <a:r>
              <a:rPr lang="en-US" dirty="0"/>
              <a:t>, EL Roadmap, and Literacy Roadmap. </a:t>
            </a:r>
            <a:r>
              <a:rPr lang="en-US" dirty="0">
                <a:solidFill>
                  <a:srgbClr val="993300"/>
                </a:solidFill>
              </a:rPr>
              <a:t>(8 points)</a:t>
            </a:r>
          </a:p>
        </p:txBody>
      </p:sp>
    </p:spTree>
    <p:extLst>
      <p:ext uri="{BB962C8B-B14F-4D97-AF65-F5344CB8AC3E}">
        <p14:creationId xmlns:p14="http://schemas.microsoft.com/office/powerpoint/2010/main" val="205486959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45EB0D-0DAE-4C74-6B7E-13E3BFF012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BC6B8F-42B3-72CD-7251-6BCBEE0A1AF8}"/>
              </a:ext>
            </a:extLst>
          </p:cNvPr>
          <p:cNvSpPr>
            <a:spLocks noGrp="1"/>
          </p:cNvSpPr>
          <p:nvPr>
            <p:ph type="title"/>
          </p:nvPr>
        </p:nvSpPr>
        <p:spPr>
          <a:xfrm>
            <a:off x="723013" y="845388"/>
            <a:ext cx="10630787" cy="855078"/>
          </a:xfrm>
        </p:spPr>
        <p:txBody>
          <a:bodyPr>
            <a:noAutofit/>
          </a:bodyPr>
          <a:lstStyle/>
          <a:p>
            <a:r>
              <a:rPr lang="en-US" dirty="0"/>
              <a:t>Part 1c—Project Plan: Professional Learning Dissemination (2)</a:t>
            </a:r>
          </a:p>
        </p:txBody>
      </p:sp>
      <p:sp>
        <p:nvSpPr>
          <p:cNvPr id="3" name="Content Placeholder 2">
            <a:extLst>
              <a:ext uri="{FF2B5EF4-FFF2-40B4-BE49-F238E27FC236}">
                <a16:creationId xmlns:a16="http://schemas.microsoft.com/office/drawing/2014/main" id="{0BA6233F-9DB4-8F00-352C-81BB11A01C3E}"/>
              </a:ext>
            </a:extLst>
          </p:cNvPr>
          <p:cNvSpPr>
            <a:spLocks noGrp="1"/>
          </p:cNvSpPr>
          <p:nvPr>
            <p:ph idx="1"/>
          </p:nvPr>
        </p:nvSpPr>
        <p:spPr>
          <a:xfrm>
            <a:off x="1438666" y="1700466"/>
            <a:ext cx="9915134" cy="4882297"/>
          </a:xfrm>
        </p:spPr>
        <p:txBody>
          <a:bodyPr vert="horz" lIns="91440" tIns="45720" rIns="91440" bIns="45720" rtlCol="0" anchor="t">
            <a:noAutofit/>
          </a:bodyPr>
          <a:lstStyle/>
          <a:p>
            <a:pPr marL="336550" indent="-336550" fontAlgn="base">
              <a:lnSpc>
                <a:spcPct val="100000"/>
              </a:lnSpc>
              <a:spcBef>
                <a:spcPts val="0"/>
              </a:spcBef>
              <a:spcAft>
                <a:spcPts val="1200"/>
              </a:spcAft>
              <a:buSzPct val="100000"/>
            </a:pPr>
            <a:r>
              <a:rPr lang="en-US" sz="2600" dirty="0"/>
              <a:t>Provide an overview of how the applicant will provide opportunities for interested educators to obtain a reading specialist credential and/or added authorization/bilingual authorization. </a:t>
            </a:r>
            <a:r>
              <a:rPr lang="en-US" sz="2600" dirty="0">
                <a:solidFill>
                  <a:srgbClr val="993300"/>
                </a:solidFill>
              </a:rPr>
              <a:t>(8 points)</a:t>
            </a:r>
            <a:endParaRPr lang="en-US" sz="2600" dirty="0"/>
          </a:p>
          <a:p>
            <a:pPr marL="336550" indent="-336550" fontAlgn="base">
              <a:lnSpc>
                <a:spcPct val="100000"/>
              </a:lnSpc>
              <a:spcBef>
                <a:spcPts val="0"/>
              </a:spcBef>
              <a:spcAft>
                <a:spcPts val="1200"/>
              </a:spcAft>
              <a:buSzPct val="100000"/>
            </a:pPr>
            <a:r>
              <a:rPr lang="en-US" sz="2600" dirty="0"/>
              <a:t>Provide an overview of how the applicant will use the funding to generate and disseminate PL opportunities, including communities of practice, webinars and/or other virtual learning opportunities, and conferences, for educators, including those intending to be literacy coaches, including dual language literacy coaches, employed by the identified eligible sites as part of the allocation in AB 121. </a:t>
            </a:r>
            <a:r>
              <a:rPr lang="en-US" sz="2600" dirty="0">
                <a:solidFill>
                  <a:srgbClr val="993300"/>
                </a:solidFill>
              </a:rPr>
              <a:t>(8 points)</a:t>
            </a:r>
          </a:p>
        </p:txBody>
      </p:sp>
    </p:spTree>
    <p:extLst>
      <p:ext uri="{BB962C8B-B14F-4D97-AF65-F5344CB8AC3E}">
        <p14:creationId xmlns:p14="http://schemas.microsoft.com/office/powerpoint/2010/main" val="1781492159"/>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ADA9A-0867-44C7-8C26-2A1C32364A1A}"/>
              </a:ext>
            </a:extLst>
          </p:cNvPr>
          <p:cNvSpPr>
            <a:spLocks noGrp="1"/>
          </p:cNvSpPr>
          <p:nvPr>
            <p:ph type="title"/>
          </p:nvPr>
        </p:nvSpPr>
        <p:spPr>
          <a:xfrm>
            <a:off x="723013" y="845388"/>
            <a:ext cx="10630787" cy="855078"/>
          </a:xfrm>
        </p:spPr>
        <p:txBody>
          <a:bodyPr>
            <a:noAutofit/>
          </a:bodyPr>
          <a:lstStyle/>
          <a:p>
            <a:r>
              <a:rPr lang="en-US" dirty="0"/>
              <a:t>Part 1c—Project Plan: Professional Learning Dissemination (3)</a:t>
            </a:r>
          </a:p>
        </p:txBody>
      </p:sp>
      <p:sp>
        <p:nvSpPr>
          <p:cNvPr id="3" name="Content Placeholder 2">
            <a:extLst>
              <a:ext uri="{FF2B5EF4-FFF2-40B4-BE49-F238E27FC236}">
                <a16:creationId xmlns:a16="http://schemas.microsoft.com/office/drawing/2014/main" id="{1275185D-CE16-4438-8970-DB8EEC7D6205}"/>
              </a:ext>
            </a:extLst>
          </p:cNvPr>
          <p:cNvSpPr>
            <a:spLocks noGrp="1"/>
          </p:cNvSpPr>
          <p:nvPr>
            <p:ph idx="1"/>
          </p:nvPr>
        </p:nvSpPr>
        <p:spPr>
          <a:xfrm>
            <a:off x="1066672" y="2140896"/>
            <a:ext cx="9943467" cy="4882297"/>
          </a:xfrm>
        </p:spPr>
        <p:txBody>
          <a:bodyPr vert="horz" lIns="91440" tIns="45720" rIns="91440" bIns="45720" rtlCol="0" anchor="t">
            <a:noAutofit/>
          </a:bodyPr>
          <a:lstStyle/>
          <a:p>
            <a:pPr marL="0" indent="0" fontAlgn="base">
              <a:lnSpc>
                <a:spcPct val="100000"/>
              </a:lnSpc>
              <a:spcBef>
                <a:spcPts val="0"/>
              </a:spcBef>
              <a:spcAft>
                <a:spcPts val="1200"/>
              </a:spcAft>
              <a:buSzPct val="100000"/>
              <a:buNone/>
            </a:pPr>
            <a:r>
              <a:rPr lang="en-US" dirty="0"/>
              <a:t>Describe how the applicant will ensure that the diverse needs of eligible sites are met across the northern, central, and southern regions, including urban, suburban, and rural settings and communities with diverse student populations, such as small schools and dual language schools, including opportunities for LEAs with eligible sites to collaborate with each other. </a:t>
            </a:r>
            <a:r>
              <a:rPr lang="en-US" sz="2600" dirty="0">
                <a:solidFill>
                  <a:srgbClr val="993300"/>
                </a:solidFill>
              </a:rPr>
              <a:t>(8 points)</a:t>
            </a:r>
            <a:r>
              <a:rPr lang="en-US" sz="2600" dirty="0"/>
              <a:t> </a:t>
            </a:r>
          </a:p>
        </p:txBody>
      </p:sp>
    </p:spTree>
    <p:extLst>
      <p:ext uri="{BB962C8B-B14F-4D97-AF65-F5344CB8AC3E}">
        <p14:creationId xmlns:p14="http://schemas.microsoft.com/office/powerpoint/2010/main" val="700687783"/>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C44878-874B-2B7F-2A40-F1C2572E6A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EDA8DC-FB62-5EE6-05CF-444B4628128B}"/>
              </a:ext>
            </a:extLst>
          </p:cNvPr>
          <p:cNvSpPr>
            <a:spLocks noGrp="1"/>
          </p:cNvSpPr>
          <p:nvPr>
            <p:ph type="title"/>
          </p:nvPr>
        </p:nvSpPr>
        <p:spPr>
          <a:xfrm>
            <a:off x="723013" y="845388"/>
            <a:ext cx="10630787" cy="855078"/>
          </a:xfrm>
        </p:spPr>
        <p:txBody>
          <a:bodyPr>
            <a:noAutofit/>
          </a:bodyPr>
          <a:lstStyle/>
          <a:p>
            <a:r>
              <a:rPr lang="en-US" dirty="0"/>
              <a:t>Part 1c—Project Plan: Professional Learning Dissemination (4)</a:t>
            </a:r>
          </a:p>
        </p:txBody>
      </p:sp>
      <p:sp>
        <p:nvSpPr>
          <p:cNvPr id="3" name="Content Placeholder 2">
            <a:extLst>
              <a:ext uri="{FF2B5EF4-FFF2-40B4-BE49-F238E27FC236}">
                <a16:creationId xmlns:a16="http://schemas.microsoft.com/office/drawing/2014/main" id="{35A5036E-53DE-E4F5-8EE8-7242B1061BB7}"/>
              </a:ext>
            </a:extLst>
          </p:cNvPr>
          <p:cNvSpPr>
            <a:spLocks noGrp="1"/>
          </p:cNvSpPr>
          <p:nvPr>
            <p:ph idx="1"/>
          </p:nvPr>
        </p:nvSpPr>
        <p:spPr>
          <a:xfrm>
            <a:off x="1124266" y="2054633"/>
            <a:ext cx="9943467" cy="4882297"/>
          </a:xfrm>
        </p:spPr>
        <p:txBody>
          <a:bodyPr vert="horz" lIns="91440" tIns="45720" rIns="91440" bIns="45720" rtlCol="0" anchor="t">
            <a:noAutofit/>
          </a:bodyPr>
          <a:lstStyle/>
          <a:p>
            <a:pPr marL="0" indent="0" fontAlgn="base">
              <a:lnSpc>
                <a:spcPct val="100000"/>
              </a:lnSpc>
              <a:spcBef>
                <a:spcPts val="0"/>
              </a:spcBef>
              <a:spcAft>
                <a:spcPts val="1200"/>
              </a:spcAft>
              <a:buSzPct val="100000"/>
              <a:buNone/>
            </a:pPr>
            <a:r>
              <a:rPr lang="en-US" dirty="0"/>
              <a:t>Describe the plan for securing participation from eligible sites that received LCRS funds in the proposed PL opportunities for all target participants, including those becoming literacy coaches and dual language literacy coaches or reading specialists, teachers, administrators, and paraprofessionals, as well as how any anticipated challenges to recruitment will be overcome. </a:t>
            </a:r>
            <a:r>
              <a:rPr lang="en-US" sz="2600" dirty="0">
                <a:solidFill>
                  <a:srgbClr val="993300"/>
                </a:solidFill>
              </a:rPr>
              <a:t>(8 points)</a:t>
            </a:r>
            <a:r>
              <a:rPr lang="en-US" sz="2600" dirty="0"/>
              <a:t> </a:t>
            </a:r>
          </a:p>
        </p:txBody>
      </p:sp>
    </p:spTree>
    <p:extLst>
      <p:ext uri="{BB962C8B-B14F-4D97-AF65-F5344CB8AC3E}">
        <p14:creationId xmlns:p14="http://schemas.microsoft.com/office/powerpoint/2010/main" val="311255427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6FBDC9-3FB5-37C8-A488-6B6323ED79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445594-278F-634F-ECF5-0CB56FDD9C24}"/>
              </a:ext>
            </a:extLst>
          </p:cNvPr>
          <p:cNvSpPr>
            <a:spLocks noGrp="1"/>
          </p:cNvSpPr>
          <p:nvPr>
            <p:ph type="title"/>
          </p:nvPr>
        </p:nvSpPr>
        <p:spPr>
          <a:xfrm>
            <a:off x="723013" y="721895"/>
            <a:ext cx="10630787" cy="978571"/>
          </a:xfrm>
        </p:spPr>
        <p:txBody>
          <a:bodyPr>
            <a:noAutofit/>
          </a:bodyPr>
          <a:lstStyle/>
          <a:p>
            <a:r>
              <a:rPr lang="en-US" dirty="0"/>
              <a:t>Part 1c—Project Plan: Professional Learning Dissemination (5)</a:t>
            </a:r>
          </a:p>
        </p:txBody>
      </p:sp>
      <p:sp>
        <p:nvSpPr>
          <p:cNvPr id="3" name="Content Placeholder 2">
            <a:extLst>
              <a:ext uri="{FF2B5EF4-FFF2-40B4-BE49-F238E27FC236}">
                <a16:creationId xmlns:a16="http://schemas.microsoft.com/office/drawing/2014/main" id="{84CC7D3E-BAD4-DD4F-594E-95E6BDE7760F}"/>
              </a:ext>
            </a:extLst>
          </p:cNvPr>
          <p:cNvSpPr>
            <a:spLocks noGrp="1"/>
          </p:cNvSpPr>
          <p:nvPr>
            <p:ph idx="1"/>
          </p:nvPr>
        </p:nvSpPr>
        <p:spPr>
          <a:xfrm>
            <a:off x="1205796" y="1993672"/>
            <a:ext cx="10148004" cy="4882298"/>
          </a:xfrm>
        </p:spPr>
        <p:txBody>
          <a:bodyPr vert="horz" lIns="91440" tIns="45720" rIns="91440" bIns="45720" rtlCol="0" anchor="t">
            <a:noAutofit/>
          </a:bodyPr>
          <a:lstStyle/>
          <a:p>
            <a:pPr marL="0" indent="0" fontAlgn="base">
              <a:lnSpc>
                <a:spcPct val="100000"/>
              </a:lnSpc>
              <a:spcBef>
                <a:spcPts val="0"/>
              </a:spcBef>
              <a:spcAft>
                <a:spcPts val="1200"/>
              </a:spcAft>
              <a:buSzPct val="100000"/>
              <a:buNone/>
            </a:pPr>
            <a:r>
              <a:rPr lang="en-US" dirty="0"/>
              <a:t>Provide a project timeline for implementation of proposed activities that includes approximate dates for implementation of all major proposed activities, the person or organization responsible for each activity, the expected goal of the activity, and how the effectiveness of the activity will be measured. </a:t>
            </a:r>
            <a:r>
              <a:rPr lang="en-US" sz="2600" dirty="0">
                <a:solidFill>
                  <a:srgbClr val="993300"/>
                </a:solidFill>
              </a:rPr>
              <a:t>(8 points)</a:t>
            </a:r>
            <a:r>
              <a:rPr lang="en-US" sz="2600" dirty="0"/>
              <a:t> </a:t>
            </a:r>
          </a:p>
        </p:txBody>
      </p:sp>
    </p:spTree>
    <p:extLst>
      <p:ext uri="{BB962C8B-B14F-4D97-AF65-F5344CB8AC3E}">
        <p14:creationId xmlns:p14="http://schemas.microsoft.com/office/powerpoint/2010/main" val="286892867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ADA9A-0867-44C7-8C26-2A1C32364A1A}"/>
              </a:ext>
            </a:extLst>
          </p:cNvPr>
          <p:cNvSpPr>
            <a:spLocks noGrp="1"/>
          </p:cNvSpPr>
          <p:nvPr>
            <p:ph type="title"/>
          </p:nvPr>
        </p:nvSpPr>
        <p:spPr>
          <a:xfrm>
            <a:off x="723013" y="234136"/>
            <a:ext cx="10630787" cy="1174689"/>
          </a:xfrm>
        </p:spPr>
        <p:txBody>
          <a:bodyPr>
            <a:noAutofit/>
          </a:bodyPr>
          <a:lstStyle/>
          <a:p>
            <a:r>
              <a:rPr lang="en-US"/>
              <a:t>Part 2—Alignment</a:t>
            </a:r>
          </a:p>
        </p:txBody>
      </p:sp>
      <p:sp>
        <p:nvSpPr>
          <p:cNvPr id="3" name="Content Placeholder 2">
            <a:extLst>
              <a:ext uri="{FF2B5EF4-FFF2-40B4-BE49-F238E27FC236}">
                <a16:creationId xmlns:a16="http://schemas.microsoft.com/office/drawing/2014/main" id="{1275185D-CE16-4438-8970-DB8EEC7D6205}"/>
              </a:ext>
            </a:extLst>
          </p:cNvPr>
          <p:cNvSpPr>
            <a:spLocks noGrp="1"/>
          </p:cNvSpPr>
          <p:nvPr>
            <p:ph idx="1"/>
          </p:nvPr>
        </p:nvSpPr>
        <p:spPr>
          <a:xfrm>
            <a:off x="1345280" y="1296851"/>
            <a:ext cx="9780407" cy="5067956"/>
          </a:xfrm>
        </p:spPr>
        <p:txBody>
          <a:bodyPr vert="horz" lIns="91440" tIns="45720" rIns="91440" bIns="45720" rtlCol="0" anchor="t">
            <a:noAutofit/>
          </a:bodyPr>
          <a:lstStyle/>
          <a:p>
            <a:pPr marL="336550" indent="-336550" fontAlgn="base">
              <a:lnSpc>
                <a:spcPct val="100000"/>
              </a:lnSpc>
              <a:spcBef>
                <a:spcPts val="0"/>
              </a:spcBef>
              <a:spcAft>
                <a:spcPts val="1200"/>
              </a:spcAft>
              <a:buSzPct val="100000"/>
              <a:tabLst>
                <a:tab pos="914400" algn="l"/>
              </a:tabLst>
            </a:pPr>
            <a:r>
              <a:rPr lang="en-US" dirty="0"/>
              <a:t>Describe how the proposed activities align with the preparation program standards set by the Commission for literacy and the TPEs, as well as how the activities will expand upon the Commission’s work. </a:t>
            </a:r>
            <a:r>
              <a:rPr lang="en-US" sz="2400" dirty="0">
                <a:solidFill>
                  <a:srgbClr val="993300"/>
                </a:solidFill>
              </a:rPr>
              <a:t>(8 points)</a:t>
            </a:r>
          </a:p>
          <a:p>
            <a:pPr marL="336550" indent="-336550" fontAlgn="base">
              <a:lnSpc>
                <a:spcPct val="100000"/>
              </a:lnSpc>
              <a:spcBef>
                <a:spcPts val="0"/>
              </a:spcBef>
              <a:spcAft>
                <a:spcPts val="1200"/>
              </a:spcAft>
              <a:buSzPct val="100000"/>
              <a:tabLst>
                <a:tab pos="914400" algn="l"/>
              </a:tabLst>
            </a:pPr>
            <a:r>
              <a:rPr lang="en-US" dirty="0"/>
              <a:t>Describe how the applicant will ensure alignment, collaboration, and coherence with the supports offered by the LCRSET lead for the first two LCRS cohorts. </a:t>
            </a:r>
            <a:r>
              <a:rPr lang="en-US" sz="2400" dirty="0">
                <a:solidFill>
                  <a:srgbClr val="993300"/>
                </a:solidFill>
              </a:rPr>
              <a:t>(8 points)</a:t>
            </a:r>
            <a:endParaRPr lang="en-US" sz="2400" dirty="0"/>
          </a:p>
        </p:txBody>
      </p:sp>
    </p:spTree>
    <p:extLst>
      <p:ext uri="{BB962C8B-B14F-4D97-AF65-F5344CB8AC3E}">
        <p14:creationId xmlns:p14="http://schemas.microsoft.com/office/powerpoint/2010/main" val="360188020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ADA9A-0867-44C7-8C26-2A1C32364A1A}"/>
              </a:ext>
            </a:extLst>
          </p:cNvPr>
          <p:cNvSpPr>
            <a:spLocks noGrp="1"/>
          </p:cNvSpPr>
          <p:nvPr>
            <p:ph type="title"/>
          </p:nvPr>
        </p:nvSpPr>
        <p:spPr>
          <a:xfrm>
            <a:off x="723013" y="25589"/>
            <a:ext cx="10630787" cy="1249605"/>
          </a:xfrm>
        </p:spPr>
        <p:txBody>
          <a:bodyPr>
            <a:normAutofit/>
          </a:bodyPr>
          <a:lstStyle/>
          <a:p>
            <a:r>
              <a:rPr lang="en-US"/>
              <a:t>Part 3—Expanding Capacity</a:t>
            </a:r>
          </a:p>
        </p:txBody>
      </p:sp>
      <p:sp>
        <p:nvSpPr>
          <p:cNvPr id="3" name="Content Placeholder 2">
            <a:extLst>
              <a:ext uri="{FF2B5EF4-FFF2-40B4-BE49-F238E27FC236}">
                <a16:creationId xmlns:a16="http://schemas.microsoft.com/office/drawing/2014/main" id="{1275185D-CE16-4438-8970-DB8EEC7D6205}"/>
              </a:ext>
            </a:extLst>
          </p:cNvPr>
          <p:cNvSpPr>
            <a:spLocks noGrp="1"/>
          </p:cNvSpPr>
          <p:nvPr>
            <p:ph idx="1"/>
          </p:nvPr>
        </p:nvSpPr>
        <p:spPr>
          <a:xfrm>
            <a:off x="1240979" y="1275194"/>
            <a:ext cx="10112821" cy="4872607"/>
          </a:xfrm>
        </p:spPr>
        <p:txBody>
          <a:bodyPr vert="horz" lIns="91440" tIns="45720" rIns="91440" bIns="45720" rtlCol="0" anchor="t">
            <a:noAutofit/>
          </a:bodyPr>
          <a:lstStyle/>
          <a:p>
            <a:pPr marL="336550" indent="-336550" fontAlgn="base">
              <a:lnSpc>
                <a:spcPct val="100000"/>
              </a:lnSpc>
              <a:spcBef>
                <a:spcPts val="0"/>
              </a:spcBef>
              <a:spcAft>
                <a:spcPts val="1200"/>
              </a:spcAft>
              <a:buSzPct val="100000"/>
              <a:tabLst>
                <a:tab pos="914400" algn="l"/>
              </a:tabLst>
            </a:pPr>
            <a:r>
              <a:rPr lang="en-US" dirty="0"/>
              <a:t>Describe how the applicant’s capacity and methods for collecting the quantitative and qualitative measures that will be used to examine the measures defined in Section 2.B (Program Requirements) and the plan for analyzing and responding to these measures. </a:t>
            </a:r>
            <a:r>
              <a:rPr lang="en-US" dirty="0">
                <a:solidFill>
                  <a:srgbClr val="993300"/>
                </a:solidFill>
              </a:rPr>
              <a:t>(4 points)</a:t>
            </a:r>
            <a:endParaRPr lang="en-US" dirty="0"/>
          </a:p>
          <a:p>
            <a:pPr marL="336550" indent="-336550" fontAlgn="base">
              <a:lnSpc>
                <a:spcPct val="100000"/>
              </a:lnSpc>
              <a:spcBef>
                <a:spcPts val="0"/>
              </a:spcBef>
              <a:spcAft>
                <a:spcPts val="1200"/>
              </a:spcAft>
              <a:buSzPct val="100000"/>
              <a:tabLst>
                <a:tab pos="914400" algn="l"/>
              </a:tabLst>
            </a:pPr>
            <a:r>
              <a:rPr lang="en-US" dirty="0">
                <a:solidFill>
                  <a:srgbClr val="000000"/>
                </a:solidFill>
                <a:effectLst/>
                <a:ea typeface="Times New Roman" panose="02020603050405020304" pitchFamily="18" charset="0"/>
                <a:cs typeface="Times New Roman" panose="02020603050405020304" pitchFamily="18" charset="0"/>
              </a:rPr>
              <a:t>Explain </a:t>
            </a:r>
            <a:r>
              <a:rPr lang="en-US" dirty="0">
                <a:solidFill>
                  <a:srgbClr val="000000"/>
                </a:solidFill>
                <a:ea typeface="Arial" panose="020B0604020202020204" pitchFamily="34" charset="0"/>
              </a:rPr>
              <a:t>how the applicant will ensure that the benefits of the project are sustained beyond the life of the grant so others may benefit</a:t>
            </a:r>
            <a:r>
              <a:rPr lang="en-US" dirty="0">
                <a:solidFill>
                  <a:srgbClr val="000000"/>
                </a:solidFill>
                <a:effectLst/>
                <a:ea typeface="Times New Roman" panose="02020603050405020304" pitchFamily="18" charset="0"/>
                <a:cs typeface="Times New Roman" panose="02020603050405020304" pitchFamily="18" charset="0"/>
              </a:rPr>
              <a:t>.</a:t>
            </a:r>
            <a:r>
              <a:rPr lang="en-US" dirty="0">
                <a:solidFill>
                  <a:srgbClr val="000000"/>
                </a:solidFill>
                <a:ea typeface="Times New Roman" panose="02020603050405020304" pitchFamily="18" charset="0"/>
                <a:cs typeface="Times New Roman" panose="02020603050405020304" pitchFamily="18" charset="0"/>
              </a:rPr>
              <a:t> </a:t>
            </a:r>
            <a:r>
              <a:rPr lang="en-US" dirty="0">
                <a:solidFill>
                  <a:srgbClr val="993300"/>
                </a:solidFill>
              </a:rPr>
              <a:t>(4 points)</a:t>
            </a:r>
            <a:endParaRPr lang="en-US" dirty="0"/>
          </a:p>
        </p:txBody>
      </p:sp>
    </p:spTree>
    <p:extLst>
      <p:ext uri="{BB962C8B-B14F-4D97-AF65-F5344CB8AC3E}">
        <p14:creationId xmlns:p14="http://schemas.microsoft.com/office/powerpoint/2010/main" val="3800949780"/>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ADA9A-0867-44C7-8C26-2A1C32364A1A}"/>
              </a:ext>
            </a:extLst>
          </p:cNvPr>
          <p:cNvSpPr>
            <a:spLocks noGrp="1"/>
          </p:cNvSpPr>
          <p:nvPr>
            <p:ph type="title"/>
          </p:nvPr>
        </p:nvSpPr>
        <p:spPr>
          <a:xfrm>
            <a:off x="780606" y="422606"/>
            <a:ext cx="10630787" cy="1261815"/>
          </a:xfrm>
        </p:spPr>
        <p:txBody>
          <a:bodyPr>
            <a:noAutofit/>
          </a:bodyPr>
          <a:lstStyle/>
          <a:p>
            <a:r>
              <a:rPr lang="en-US"/>
              <a:t>Part 4—Priority Points: Institution of Higher Education (1)</a:t>
            </a:r>
          </a:p>
        </p:txBody>
      </p:sp>
      <p:sp>
        <p:nvSpPr>
          <p:cNvPr id="3" name="Content Placeholder 2">
            <a:extLst>
              <a:ext uri="{FF2B5EF4-FFF2-40B4-BE49-F238E27FC236}">
                <a16:creationId xmlns:a16="http://schemas.microsoft.com/office/drawing/2014/main" id="{1275185D-CE16-4438-8970-DB8EEC7D6205}"/>
              </a:ext>
            </a:extLst>
          </p:cNvPr>
          <p:cNvSpPr>
            <a:spLocks noGrp="1"/>
          </p:cNvSpPr>
          <p:nvPr>
            <p:ph idx="1"/>
          </p:nvPr>
        </p:nvSpPr>
        <p:spPr>
          <a:xfrm>
            <a:off x="1155032" y="2069432"/>
            <a:ext cx="10148666" cy="4365962"/>
          </a:xfrm>
        </p:spPr>
        <p:txBody>
          <a:bodyPr vert="horz" lIns="91440" tIns="45720" rIns="91440" bIns="45720" rtlCol="0" anchor="t">
            <a:noAutofit/>
          </a:bodyPr>
          <a:lstStyle/>
          <a:p>
            <a:pPr marL="0" indent="0" fontAlgn="base">
              <a:lnSpc>
                <a:spcPct val="100000"/>
              </a:lnSpc>
              <a:spcBef>
                <a:spcPts val="0"/>
              </a:spcBef>
              <a:spcAft>
                <a:spcPts val="1200"/>
              </a:spcAft>
              <a:buSzPct val="100000"/>
              <a:buNone/>
              <a:tabLst>
                <a:tab pos="914400" algn="l"/>
              </a:tabLst>
            </a:pPr>
            <a:r>
              <a:rPr lang="en-US" dirty="0"/>
              <a:t>If applicable, describe how the Lead Applicant will work together to implement proposed activities in a consortium with one or more IHEs. Describe the proposed role, relevant expertise and experience, and applicable qualifications of IHEs, including how their expertise, experience, and qualifications will meet the literacy needs of a wide range of learners, including multilingual learners. </a:t>
            </a:r>
            <a:r>
              <a:rPr lang="en-US" dirty="0">
                <a:solidFill>
                  <a:srgbClr val="993300"/>
                </a:solidFill>
              </a:rPr>
              <a:t>(4 points)</a:t>
            </a:r>
            <a:endParaRPr lang="en-US" dirty="0"/>
          </a:p>
        </p:txBody>
      </p:sp>
    </p:spTree>
    <p:extLst>
      <p:ext uri="{BB962C8B-B14F-4D97-AF65-F5344CB8AC3E}">
        <p14:creationId xmlns:p14="http://schemas.microsoft.com/office/powerpoint/2010/main" val="342820973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ADA9A-0867-44C7-8C26-2A1C32364A1A}"/>
              </a:ext>
            </a:extLst>
          </p:cNvPr>
          <p:cNvSpPr>
            <a:spLocks noGrp="1"/>
          </p:cNvSpPr>
          <p:nvPr>
            <p:ph type="title"/>
          </p:nvPr>
        </p:nvSpPr>
        <p:spPr>
          <a:xfrm>
            <a:off x="780606" y="422607"/>
            <a:ext cx="10630787" cy="1374110"/>
          </a:xfrm>
        </p:spPr>
        <p:txBody>
          <a:bodyPr>
            <a:noAutofit/>
          </a:bodyPr>
          <a:lstStyle/>
          <a:p>
            <a:r>
              <a:rPr lang="en-US"/>
              <a:t>Part 4—Priority Points: Institution of Higher Education (2)</a:t>
            </a:r>
          </a:p>
        </p:txBody>
      </p:sp>
      <p:sp>
        <p:nvSpPr>
          <p:cNvPr id="3" name="Content Placeholder 2">
            <a:extLst>
              <a:ext uri="{FF2B5EF4-FFF2-40B4-BE49-F238E27FC236}">
                <a16:creationId xmlns:a16="http://schemas.microsoft.com/office/drawing/2014/main" id="{1275185D-CE16-4438-8970-DB8EEC7D6205}"/>
              </a:ext>
            </a:extLst>
          </p:cNvPr>
          <p:cNvSpPr>
            <a:spLocks noGrp="1"/>
          </p:cNvSpPr>
          <p:nvPr>
            <p:ph idx="1"/>
          </p:nvPr>
        </p:nvSpPr>
        <p:spPr>
          <a:xfrm>
            <a:off x="994611" y="2021305"/>
            <a:ext cx="10309087" cy="4414089"/>
          </a:xfrm>
        </p:spPr>
        <p:txBody>
          <a:bodyPr vert="horz" lIns="91440" tIns="45720" rIns="91440" bIns="45720" rtlCol="0" anchor="t">
            <a:noAutofit/>
          </a:bodyPr>
          <a:lstStyle/>
          <a:p>
            <a:pPr marL="336550" indent="-336550">
              <a:lnSpc>
                <a:spcPct val="100000"/>
              </a:lnSpc>
              <a:spcBef>
                <a:spcPts val="0"/>
              </a:spcBef>
              <a:spcAft>
                <a:spcPts val="1200"/>
              </a:spcAft>
              <a:buSzPct val="100000"/>
              <a:tabLst>
                <a:tab pos="914400" algn="l"/>
              </a:tabLst>
            </a:pPr>
            <a:r>
              <a:rPr lang="en-US" dirty="0">
                <a:solidFill>
                  <a:srgbClr val="000000"/>
                </a:solidFill>
                <a:effectLst/>
                <a:ea typeface="Times New Roman" panose="02020603050405020304" pitchFamily="18" charset="0"/>
                <a:cs typeface="Arial" panose="020B0604020202020204" pitchFamily="34" charset="0"/>
              </a:rPr>
              <a:t>If applicable, </a:t>
            </a:r>
            <a:r>
              <a:rPr lang="en-US" dirty="0"/>
              <a:t>describe how the partner IHEs will support educators in obtaining a reading and literacy added authorization, bilingual authorization, and/or credential. </a:t>
            </a:r>
            <a:r>
              <a:rPr lang="en-US" dirty="0">
                <a:solidFill>
                  <a:srgbClr val="993300"/>
                </a:solidFill>
              </a:rPr>
              <a:t>(4 points)</a:t>
            </a:r>
            <a:endParaRPr lang="en-US" dirty="0">
              <a:effectLst/>
              <a:ea typeface="Times New Roman" panose="02020603050405020304" pitchFamily="18" charset="0"/>
              <a:cs typeface="Arial" panose="020B0604020202020204" pitchFamily="34" charset="0"/>
            </a:endParaRPr>
          </a:p>
          <a:p>
            <a:pPr marL="336550" indent="-336550" fontAlgn="base">
              <a:lnSpc>
                <a:spcPct val="100000"/>
              </a:lnSpc>
              <a:spcBef>
                <a:spcPts val="0"/>
              </a:spcBef>
              <a:spcAft>
                <a:spcPts val="1200"/>
              </a:spcAft>
              <a:buSzPct val="100000"/>
              <a:tabLst>
                <a:tab pos="914400" algn="l"/>
              </a:tabLst>
            </a:pPr>
            <a:r>
              <a:rPr lang="en-US" dirty="0">
                <a:solidFill>
                  <a:srgbClr val="000000"/>
                </a:solidFill>
                <a:effectLst/>
                <a:ea typeface="Times New Roman" panose="02020603050405020304" pitchFamily="18" charset="0"/>
                <a:cs typeface="Times New Roman" panose="02020603050405020304" pitchFamily="18" charset="0"/>
              </a:rPr>
              <a:t>If applicable, </a:t>
            </a:r>
            <a:r>
              <a:rPr lang="en-US" dirty="0">
                <a:solidFill>
                  <a:srgbClr val="000000"/>
                </a:solidFill>
                <a:ea typeface="Arial" panose="020B0604020202020204" pitchFamily="34" charset="0"/>
              </a:rPr>
              <a:t>provide Letters of Commitment addressed to the Lead Applicant and signed by the Dean of the specific department within an IHE. If applicable, also provide Letters of Commitment addressed to the Lead Applicant and signed by the COE Superintendent of each COE participating in the consortium</a:t>
            </a:r>
            <a:r>
              <a:rPr lang="en-US" dirty="0">
                <a:solidFill>
                  <a:srgbClr val="000000"/>
                </a:solidFill>
                <a:effectLst/>
                <a:ea typeface="Times New Roman" panose="02020603050405020304" pitchFamily="18" charset="0"/>
                <a:cs typeface="Times New Roman" panose="02020603050405020304" pitchFamily="18" charset="0"/>
              </a:rPr>
              <a:t>.</a:t>
            </a:r>
            <a:r>
              <a:rPr lang="en-US" dirty="0">
                <a:ea typeface="Times New Roman" panose="02020603050405020304" pitchFamily="18" charset="0"/>
                <a:cs typeface="Times New Roman" panose="02020603050405020304" pitchFamily="18" charset="0"/>
              </a:rPr>
              <a:t> </a:t>
            </a:r>
            <a:r>
              <a:rPr lang="en-US" dirty="0">
                <a:solidFill>
                  <a:srgbClr val="993300"/>
                </a:solidFill>
              </a:rPr>
              <a:t>(4 points)</a:t>
            </a:r>
            <a:endParaRPr lang="en-US" dirty="0"/>
          </a:p>
        </p:txBody>
      </p:sp>
    </p:spTree>
    <p:extLst>
      <p:ext uri="{BB962C8B-B14F-4D97-AF65-F5344CB8AC3E}">
        <p14:creationId xmlns:p14="http://schemas.microsoft.com/office/powerpoint/2010/main" val="8989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854FD-1C3F-4756-ABF8-F141F7082152}"/>
              </a:ext>
            </a:extLst>
          </p:cNvPr>
          <p:cNvSpPr>
            <a:spLocks noGrp="1"/>
          </p:cNvSpPr>
          <p:nvPr>
            <p:ph type="title"/>
          </p:nvPr>
        </p:nvSpPr>
        <p:spPr>
          <a:xfrm>
            <a:off x="1356167" y="355077"/>
            <a:ext cx="9479666" cy="1325563"/>
          </a:xfrm>
        </p:spPr>
        <p:txBody>
          <a:bodyPr>
            <a:normAutofit/>
          </a:bodyPr>
          <a:lstStyle/>
          <a:p>
            <a:r>
              <a:rPr lang="en-US" dirty="0"/>
              <a:t>Authorizing Statute (7)</a:t>
            </a:r>
          </a:p>
        </p:txBody>
      </p:sp>
      <p:sp>
        <p:nvSpPr>
          <p:cNvPr id="3" name="Content Placeholder 2">
            <a:extLst>
              <a:ext uri="{FF2B5EF4-FFF2-40B4-BE49-F238E27FC236}">
                <a16:creationId xmlns:a16="http://schemas.microsoft.com/office/drawing/2014/main" id="{05F28732-6957-4B31-BB3D-629936DE11ED}"/>
              </a:ext>
            </a:extLst>
          </p:cNvPr>
          <p:cNvSpPr>
            <a:spLocks noGrp="1"/>
          </p:cNvSpPr>
          <p:nvPr>
            <p:ph idx="1"/>
          </p:nvPr>
        </p:nvSpPr>
        <p:spPr>
          <a:xfrm>
            <a:off x="1354239" y="1920239"/>
            <a:ext cx="9479666" cy="4256723"/>
          </a:xfrm>
        </p:spPr>
        <p:txBody>
          <a:bodyPr/>
          <a:lstStyle/>
          <a:p>
            <a:pPr marL="0" indent="0">
              <a:lnSpc>
                <a:spcPct val="100000"/>
              </a:lnSpc>
              <a:spcBef>
                <a:spcPts val="0"/>
              </a:spcBef>
              <a:spcAft>
                <a:spcPts val="1200"/>
              </a:spcAft>
              <a:buNone/>
            </a:pPr>
            <a:r>
              <a:rPr lang="en-US"/>
              <a:t>Funds appropriated for this purpose are available for encumbrance through June 30, 2029. </a:t>
            </a:r>
          </a:p>
          <a:p>
            <a:pPr marL="0" indent="0">
              <a:lnSpc>
                <a:spcPct val="100000"/>
              </a:lnSpc>
              <a:spcBef>
                <a:spcPts val="0"/>
              </a:spcBef>
              <a:spcAft>
                <a:spcPts val="1200"/>
              </a:spcAft>
              <a:buNone/>
            </a:pPr>
            <a:r>
              <a:rPr lang="en-US"/>
              <a:t>The project period is from June 2026 to June 30, 2029.</a:t>
            </a:r>
          </a:p>
        </p:txBody>
      </p:sp>
    </p:spTree>
    <p:extLst>
      <p:ext uri="{BB962C8B-B14F-4D97-AF65-F5344CB8AC3E}">
        <p14:creationId xmlns:p14="http://schemas.microsoft.com/office/powerpoint/2010/main" val="972756084"/>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ADA9A-0867-44C7-8C26-2A1C32364A1A}"/>
              </a:ext>
            </a:extLst>
          </p:cNvPr>
          <p:cNvSpPr>
            <a:spLocks noGrp="1"/>
          </p:cNvSpPr>
          <p:nvPr>
            <p:ph type="title"/>
          </p:nvPr>
        </p:nvSpPr>
        <p:spPr>
          <a:xfrm>
            <a:off x="723013" y="352927"/>
            <a:ext cx="10630787" cy="711786"/>
          </a:xfrm>
        </p:spPr>
        <p:txBody>
          <a:bodyPr>
            <a:noAutofit/>
          </a:bodyPr>
          <a:lstStyle/>
          <a:p>
            <a:r>
              <a:rPr lang="en-US"/>
              <a:t>Budget (1)</a:t>
            </a:r>
          </a:p>
        </p:txBody>
      </p:sp>
      <p:sp>
        <p:nvSpPr>
          <p:cNvPr id="3" name="Content Placeholder 2">
            <a:extLst>
              <a:ext uri="{FF2B5EF4-FFF2-40B4-BE49-F238E27FC236}">
                <a16:creationId xmlns:a16="http://schemas.microsoft.com/office/drawing/2014/main" id="{1275185D-CE16-4438-8970-DB8EEC7D6205}"/>
              </a:ext>
            </a:extLst>
          </p:cNvPr>
          <p:cNvSpPr>
            <a:spLocks noGrp="1"/>
          </p:cNvSpPr>
          <p:nvPr>
            <p:ph idx="1"/>
          </p:nvPr>
        </p:nvSpPr>
        <p:spPr>
          <a:xfrm>
            <a:off x="1205796" y="1251285"/>
            <a:ext cx="9921383" cy="5093914"/>
          </a:xfrm>
        </p:spPr>
        <p:txBody>
          <a:bodyPr vert="horz" lIns="91440" tIns="45720" rIns="91440" bIns="45720" rtlCol="0" anchor="t">
            <a:noAutofit/>
          </a:bodyPr>
          <a:lstStyle/>
          <a:p>
            <a:pPr marL="0" indent="0">
              <a:lnSpc>
                <a:spcPct val="100000"/>
              </a:lnSpc>
              <a:spcBef>
                <a:spcPts val="0"/>
              </a:spcBef>
              <a:spcAft>
                <a:spcPts val="1200"/>
              </a:spcAft>
              <a:buNone/>
            </a:pPr>
            <a:r>
              <a:rPr lang="en-US" sz="2600" dirty="0"/>
              <a:t>A projected four-year budget is required in the application. Project expenses will be identified using grant funds in the 2025–26 through the 2028–29 fiscal years. The applicant must:</a:t>
            </a:r>
          </a:p>
          <a:p>
            <a:pPr marL="336550" indent="-336550">
              <a:lnSpc>
                <a:spcPct val="100000"/>
              </a:lnSpc>
              <a:spcBef>
                <a:spcPts val="0"/>
              </a:spcBef>
              <a:spcAft>
                <a:spcPts val="1200"/>
              </a:spcAft>
            </a:pPr>
            <a:r>
              <a:rPr lang="en-US" sz="2600" dirty="0"/>
              <a:t>Provide a thorough and detailed justification for each identified cost associated with implementing the proposed initiatives and goals, including why the costs are reasonable and necessary to support the proposal’s initiatives and goals. </a:t>
            </a:r>
          </a:p>
          <a:p>
            <a:pPr marL="336550" indent="-336550">
              <a:lnSpc>
                <a:spcPct val="100000"/>
              </a:lnSpc>
              <a:spcBef>
                <a:spcPts val="0"/>
              </a:spcBef>
              <a:spcAft>
                <a:spcPts val="1200"/>
              </a:spcAft>
            </a:pPr>
            <a:r>
              <a:rPr lang="en-US" sz="2600" dirty="0"/>
              <a:t>Ensure that the budget is not overly heavy in administrative costs and takes into consideration the costs of educators’ time to attend PL.</a:t>
            </a:r>
          </a:p>
          <a:p>
            <a:pPr marL="336550" indent="-336550">
              <a:lnSpc>
                <a:spcPct val="100000"/>
              </a:lnSpc>
              <a:spcBef>
                <a:spcPts val="0"/>
              </a:spcBef>
              <a:spcAft>
                <a:spcPts val="1200"/>
              </a:spcAft>
            </a:pPr>
            <a:r>
              <a:rPr lang="en-US" sz="2600" dirty="0"/>
              <a:t>Account for the required funds for a contract with AIR.</a:t>
            </a:r>
          </a:p>
        </p:txBody>
      </p:sp>
    </p:spTree>
    <p:extLst>
      <p:ext uri="{BB962C8B-B14F-4D97-AF65-F5344CB8AC3E}">
        <p14:creationId xmlns:p14="http://schemas.microsoft.com/office/powerpoint/2010/main" val="245774231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ADA9A-0867-44C7-8C26-2A1C32364A1A}"/>
              </a:ext>
            </a:extLst>
          </p:cNvPr>
          <p:cNvSpPr>
            <a:spLocks noGrp="1"/>
          </p:cNvSpPr>
          <p:nvPr>
            <p:ph type="title"/>
          </p:nvPr>
        </p:nvSpPr>
        <p:spPr>
          <a:xfrm>
            <a:off x="723013" y="501651"/>
            <a:ext cx="10630787" cy="752991"/>
          </a:xfrm>
        </p:spPr>
        <p:txBody>
          <a:bodyPr>
            <a:noAutofit/>
          </a:bodyPr>
          <a:lstStyle/>
          <a:p>
            <a:r>
              <a:rPr lang="en-US"/>
              <a:t>Budget (2)</a:t>
            </a:r>
          </a:p>
        </p:txBody>
      </p:sp>
      <p:sp>
        <p:nvSpPr>
          <p:cNvPr id="3" name="Content Placeholder 2">
            <a:extLst>
              <a:ext uri="{FF2B5EF4-FFF2-40B4-BE49-F238E27FC236}">
                <a16:creationId xmlns:a16="http://schemas.microsoft.com/office/drawing/2014/main" id="{1275185D-CE16-4438-8970-DB8EEC7D6205}"/>
              </a:ext>
            </a:extLst>
          </p:cNvPr>
          <p:cNvSpPr>
            <a:spLocks noGrp="1"/>
          </p:cNvSpPr>
          <p:nvPr>
            <p:ph idx="1"/>
          </p:nvPr>
        </p:nvSpPr>
        <p:spPr>
          <a:xfrm>
            <a:off x="1148202" y="1431985"/>
            <a:ext cx="9780407" cy="4924364"/>
          </a:xfrm>
        </p:spPr>
        <p:txBody>
          <a:bodyPr vert="horz" lIns="91440" tIns="45720" rIns="91440" bIns="45720" rtlCol="0" anchor="t">
            <a:noAutofit/>
          </a:bodyPr>
          <a:lstStyle/>
          <a:p>
            <a:pPr marL="336550" indent="-336550">
              <a:lnSpc>
                <a:spcPct val="100000"/>
              </a:lnSpc>
              <a:spcBef>
                <a:spcPts val="0"/>
              </a:spcBef>
              <a:spcAft>
                <a:spcPts val="1200"/>
              </a:spcAft>
              <a:tabLst>
                <a:tab pos="336550" algn="l"/>
              </a:tabLst>
            </a:pPr>
            <a:r>
              <a:rPr lang="en-US" dirty="0"/>
              <a:t>Complete the LCRSET Proposed Project Budget Summary (Form B), including allowable costs for the project’s performance period from June 2026 through June 30, 2029. </a:t>
            </a:r>
            <a:r>
              <a:rPr lang="en-US" dirty="0">
                <a:solidFill>
                  <a:srgbClr val="993300"/>
                </a:solidFill>
              </a:rPr>
              <a:t>(4 points)</a:t>
            </a:r>
            <a:endParaRPr lang="en-US" dirty="0">
              <a:cs typeface="Arial"/>
            </a:endParaRPr>
          </a:p>
          <a:p>
            <a:pPr marL="336550" indent="-336550">
              <a:lnSpc>
                <a:spcPct val="100000"/>
              </a:lnSpc>
              <a:spcBef>
                <a:spcPts val="0"/>
              </a:spcBef>
              <a:spcAft>
                <a:spcPts val="1200"/>
              </a:spcAft>
              <a:tabLst>
                <a:tab pos="336550" algn="l"/>
              </a:tabLst>
            </a:pPr>
            <a:r>
              <a:rPr lang="en-US" dirty="0"/>
              <a:t>Provide a detailed explanation on the LCRSET Project Budget Narrative (Form C) for each line-item for each year of four-year performance period. The narrative should include a description of how the proposed costs to implement the proposed project are necessary and reasonable in terms of project activities, benefits to participants, and project outcomes. </a:t>
            </a:r>
            <a:r>
              <a:rPr lang="en-US" dirty="0">
                <a:solidFill>
                  <a:srgbClr val="993300"/>
                </a:solidFill>
              </a:rPr>
              <a:t>(4 points)</a:t>
            </a:r>
            <a:endParaRPr lang="en-US" dirty="0"/>
          </a:p>
        </p:txBody>
      </p:sp>
    </p:spTree>
    <p:extLst>
      <p:ext uri="{BB962C8B-B14F-4D97-AF65-F5344CB8AC3E}">
        <p14:creationId xmlns:p14="http://schemas.microsoft.com/office/powerpoint/2010/main" val="2323252474"/>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4239" y="240043"/>
            <a:ext cx="9479666" cy="947073"/>
          </a:xfrm>
        </p:spPr>
        <p:txBody>
          <a:bodyPr/>
          <a:lstStyle/>
          <a:p>
            <a:r>
              <a:rPr lang="en-US"/>
              <a:t>Completing the Application Budget</a:t>
            </a:r>
          </a:p>
        </p:txBody>
      </p:sp>
      <p:sp>
        <p:nvSpPr>
          <p:cNvPr id="3" name="Content Placeholder 2"/>
          <p:cNvSpPr>
            <a:spLocks noGrp="1"/>
          </p:cNvSpPr>
          <p:nvPr>
            <p:ph idx="1"/>
          </p:nvPr>
        </p:nvSpPr>
        <p:spPr>
          <a:xfrm>
            <a:off x="721895" y="1187116"/>
            <a:ext cx="11069052" cy="5305759"/>
          </a:xfrm>
        </p:spPr>
        <p:txBody>
          <a:bodyPr vert="horz" lIns="91440" tIns="45720" rIns="91440" bIns="45720" rtlCol="0" anchor="t">
            <a:noAutofit/>
          </a:bodyPr>
          <a:lstStyle/>
          <a:p>
            <a:pPr marL="342900" indent="-342900">
              <a:lnSpc>
                <a:spcPct val="100000"/>
              </a:lnSpc>
              <a:spcBef>
                <a:spcPts val="0"/>
              </a:spcBef>
              <a:spcAft>
                <a:spcPts val="1200"/>
              </a:spcAft>
            </a:pPr>
            <a:r>
              <a:rPr lang="en-US" sz="2600" dirty="0"/>
              <a:t>Covers the entire project period (June 2026 through June 30, 2029).</a:t>
            </a:r>
          </a:p>
          <a:p>
            <a:pPr marL="342900" indent="-342900">
              <a:lnSpc>
                <a:spcPct val="100000"/>
              </a:lnSpc>
              <a:spcBef>
                <a:spcPts val="0"/>
              </a:spcBef>
              <a:spcAft>
                <a:spcPts val="1200"/>
              </a:spcAft>
            </a:pPr>
            <a:r>
              <a:rPr lang="en-US" sz="2600" dirty="0"/>
              <a:t>Submit using the provided Excel file template through the online application. The template is available on the LCRSET RFA web page.</a:t>
            </a:r>
            <a:endParaRPr lang="en-US" sz="2600" dirty="0">
              <a:cs typeface="Arial"/>
            </a:endParaRPr>
          </a:p>
          <a:p>
            <a:pPr marL="342900" indent="-342900">
              <a:lnSpc>
                <a:spcPct val="100000"/>
              </a:lnSpc>
              <a:spcBef>
                <a:spcPts val="0"/>
              </a:spcBef>
              <a:spcAft>
                <a:spcPts val="1200"/>
              </a:spcAft>
            </a:pPr>
            <a:r>
              <a:rPr lang="en-US" sz="2600" dirty="0"/>
              <a:t>Includes the following tabs:</a:t>
            </a:r>
          </a:p>
          <a:p>
            <a:pPr marL="850900" lvl="1" indent="-393700">
              <a:lnSpc>
                <a:spcPct val="100000"/>
              </a:lnSpc>
              <a:spcBef>
                <a:spcPts val="0"/>
              </a:spcBef>
              <a:buFont typeface="Courier New" panose="02070309020205020404" pitchFamily="49" charset="0"/>
              <a:buChar char="o"/>
            </a:pPr>
            <a:r>
              <a:rPr lang="en-US" sz="2600" dirty="0"/>
              <a:t>Instructions</a:t>
            </a:r>
          </a:p>
          <a:p>
            <a:pPr marL="850900" lvl="1" indent="-393700">
              <a:lnSpc>
                <a:spcPct val="100000"/>
              </a:lnSpc>
              <a:spcBef>
                <a:spcPts val="0"/>
              </a:spcBef>
              <a:buFont typeface="Courier New" panose="02070309020205020404" pitchFamily="49" charset="0"/>
              <a:buChar char="o"/>
            </a:pPr>
            <a:r>
              <a:rPr lang="en-US" sz="2600" dirty="0"/>
              <a:t>LEA Information</a:t>
            </a:r>
          </a:p>
          <a:p>
            <a:pPr marL="850900" lvl="1" indent="-393700">
              <a:lnSpc>
                <a:spcPct val="100000"/>
              </a:lnSpc>
              <a:spcBef>
                <a:spcPts val="0"/>
              </a:spcBef>
              <a:buFont typeface="Courier New" panose="02070309020205020404" pitchFamily="49" charset="0"/>
              <a:buChar char="o"/>
            </a:pPr>
            <a:r>
              <a:rPr lang="en-US" sz="2600" dirty="0"/>
              <a:t>Form B Proposed Budget Summary</a:t>
            </a:r>
          </a:p>
          <a:p>
            <a:pPr marL="850900" lvl="1" indent="-393700">
              <a:lnSpc>
                <a:spcPct val="100000"/>
              </a:lnSpc>
              <a:spcBef>
                <a:spcPts val="0"/>
              </a:spcBef>
              <a:buFont typeface="Courier New" panose="02070309020205020404" pitchFamily="49" charset="0"/>
              <a:buChar char="o"/>
            </a:pPr>
            <a:r>
              <a:rPr lang="en-US" sz="2600" dirty="0"/>
              <a:t>Form C Budget Narrative for Years 1, 2, 3, and 4 (4 separate </a:t>
            </a:r>
            <a:r>
              <a:rPr lang="en-US" sz="2600"/>
              <a:t>tabs)</a:t>
            </a:r>
            <a:endParaRPr lang="en-US" sz="2600" dirty="0"/>
          </a:p>
        </p:txBody>
      </p:sp>
    </p:spTree>
    <p:extLst>
      <p:ext uri="{BB962C8B-B14F-4D97-AF65-F5344CB8AC3E}">
        <p14:creationId xmlns:p14="http://schemas.microsoft.com/office/powerpoint/2010/main" val="837963285"/>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4239" y="365125"/>
            <a:ext cx="9479666" cy="968375"/>
          </a:xfrm>
        </p:spPr>
        <p:txBody>
          <a:bodyPr>
            <a:normAutofit/>
          </a:bodyPr>
          <a:lstStyle/>
          <a:p>
            <a:r>
              <a:rPr lang="en-US"/>
              <a:t>Application Budget Instructions</a:t>
            </a:r>
          </a:p>
        </p:txBody>
      </p:sp>
      <p:sp>
        <p:nvSpPr>
          <p:cNvPr id="3" name="Content Placeholder 2"/>
          <p:cNvSpPr>
            <a:spLocks noGrp="1"/>
          </p:cNvSpPr>
          <p:nvPr>
            <p:ph idx="1"/>
          </p:nvPr>
        </p:nvSpPr>
        <p:spPr>
          <a:xfrm>
            <a:off x="1172648" y="1482607"/>
            <a:ext cx="9842848" cy="4621118"/>
          </a:xfrm>
        </p:spPr>
        <p:txBody>
          <a:bodyPr vert="horz" lIns="91440" tIns="45720" rIns="91440" bIns="45720" rtlCol="0" anchor="t">
            <a:noAutofit/>
          </a:bodyPr>
          <a:lstStyle/>
          <a:p>
            <a:pPr marL="342900" indent="-342900">
              <a:lnSpc>
                <a:spcPct val="100000"/>
              </a:lnSpc>
              <a:spcBef>
                <a:spcPts val="0"/>
              </a:spcBef>
              <a:spcAft>
                <a:spcPts val="1200"/>
              </a:spcAft>
            </a:pPr>
            <a:r>
              <a:rPr lang="en-US" sz="2600"/>
              <a:t>Proposed Budget Narrative must include a detailed budget description for each line item within the grant period.</a:t>
            </a:r>
          </a:p>
          <a:p>
            <a:pPr marL="914400" lvl="1" indent="-342900">
              <a:lnSpc>
                <a:spcPct val="100000"/>
              </a:lnSpc>
              <a:spcBef>
                <a:spcPts val="0"/>
              </a:spcBef>
              <a:spcAft>
                <a:spcPts val="1200"/>
              </a:spcAft>
              <a:buFont typeface="Courier New" panose="02070309020205020404" pitchFamily="49" charset="0"/>
              <a:buChar char="o"/>
            </a:pPr>
            <a:r>
              <a:rPr lang="en-US" sz="2600"/>
              <a:t>Provide sufficient detail and a breakdown/calculation that justifies each line item.</a:t>
            </a:r>
          </a:p>
          <a:p>
            <a:pPr marL="914400" lvl="1" indent="-342900">
              <a:lnSpc>
                <a:spcPct val="100000"/>
              </a:lnSpc>
              <a:spcBef>
                <a:spcPts val="0"/>
              </a:spcBef>
              <a:spcAft>
                <a:spcPts val="1200"/>
              </a:spcAft>
              <a:buFont typeface="Courier New" panose="02070309020205020404" pitchFamily="49" charset="0"/>
              <a:buChar char="o"/>
            </a:pPr>
            <a:r>
              <a:rPr lang="en-US" sz="2600"/>
              <a:t>Group line items by the Object Code services.</a:t>
            </a:r>
          </a:p>
          <a:p>
            <a:pPr marL="914400" lvl="1" indent="-342900">
              <a:lnSpc>
                <a:spcPct val="100000"/>
              </a:lnSpc>
              <a:spcBef>
                <a:spcPts val="0"/>
              </a:spcBef>
              <a:spcAft>
                <a:spcPts val="1200"/>
              </a:spcAft>
              <a:buFont typeface="Courier New" panose="02070309020205020404" pitchFamily="49" charset="0"/>
              <a:buChar char="o"/>
            </a:pPr>
            <a:r>
              <a:rPr lang="en-US" sz="2600"/>
              <a:t>Provide lines for Object Code totals.</a:t>
            </a:r>
          </a:p>
          <a:p>
            <a:pPr marL="342900" indent="-342900">
              <a:lnSpc>
                <a:spcPct val="100000"/>
              </a:lnSpc>
              <a:spcBef>
                <a:spcPts val="0"/>
              </a:spcBef>
              <a:spcAft>
                <a:spcPts val="1200"/>
              </a:spcAft>
            </a:pPr>
            <a:r>
              <a:rPr lang="en-US" sz="2600"/>
              <a:t>Proposed Budget Summary must provide totals for each Object Code and must align with the Proposed Budget Narrative.</a:t>
            </a:r>
            <a:endParaRPr lang="en-US" sz="2600">
              <a:cs typeface="Arial"/>
            </a:endParaRPr>
          </a:p>
        </p:txBody>
      </p:sp>
    </p:spTree>
    <p:extLst>
      <p:ext uri="{BB962C8B-B14F-4D97-AF65-F5344CB8AC3E}">
        <p14:creationId xmlns:p14="http://schemas.microsoft.com/office/powerpoint/2010/main" val="840290020"/>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4239" y="603849"/>
            <a:ext cx="9479666" cy="827386"/>
          </a:xfrm>
        </p:spPr>
        <p:txBody>
          <a:bodyPr>
            <a:normAutofit/>
          </a:bodyPr>
          <a:lstStyle/>
          <a:p>
            <a:r>
              <a:rPr lang="en-US"/>
              <a:t>Saving Responses</a:t>
            </a:r>
          </a:p>
        </p:txBody>
      </p:sp>
      <p:sp>
        <p:nvSpPr>
          <p:cNvPr id="3" name="Content Placeholder 2"/>
          <p:cNvSpPr>
            <a:spLocks noGrp="1"/>
          </p:cNvSpPr>
          <p:nvPr>
            <p:ph idx="1"/>
          </p:nvPr>
        </p:nvSpPr>
        <p:spPr>
          <a:xfrm>
            <a:off x="1515442" y="1645556"/>
            <a:ext cx="9157259" cy="4392954"/>
          </a:xfrm>
        </p:spPr>
        <p:txBody>
          <a:bodyPr vert="horz" lIns="91440" tIns="45720" rIns="91440" bIns="45720" rtlCol="0" anchor="t">
            <a:noAutofit/>
          </a:bodyPr>
          <a:lstStyle/>
          <a:p>
            <a:pPr marL="342900" indent="-342900">
              <a:lnSpc>
                <a:spcPct val="100000"/>
              </a:lnSpc>
              <a:spcBef>
                <a:spcPts val="0"/>
              </a:spcBef>
              <a:spcAft>
                <a:spcPts val="1200"/>
              </a:spcAft>
            </a:pPr>
            <a:r>
              <a:rPr lang="en-US"/>
              <a:t>Select the </a:t>
            </a:r>
            <a:r>
              <a:rPr lang="en-US" b="1"/>
              <a:t>Save Responses</a:t>
            </a:r>
            <a:r>
              <a:rPr lang="en-US"/>
              <a:t> button on the online application if you do not intend to complete the application in one session.</a:t>
            </a:r>
          </a:p>
          <a:p>
            <a:pPr marL="342900" indent="-342900">
              <a:lnSpc>
                <a:spcPct val="100000"/>
              </a:lnSpc>
              <a:spcBef>
                <a:spcPts val="0"/>
              </a:spcBef>
              <a:spcAft>
                <a:spcPts val="1200"/>
              </a:spcAft>
            </a:pPr>
            <a:r>
              <a:rPr lang="en-US"/>
              <a:t>Ensure the email address you provide is accurate.</a:t>
            </a:r>
          </a:p>
          <a:p>
            <a:pPr marL="342900" indent="-342900">
              <a:lnSpc>
                <a:spcPct val="100000"/>
              </a:lnSpc>
              <a:spcBef>
                <a:spcPts val="0"/>
              </a:spcBef>
              <a:spcAft>
                <a:spcPts val="1200"/>
              </a:spcAft>
            </a:pPr>
            <a:r>
              <a:rPr lang="en-US"/>
              <a:t>Copy the unique</a:t>
            </a:r>
            <a:r>
              <a:rPr lang="en-US" b="1"/>
              <a:t> </a:t>
            </a:r>
            <a:r>
              <a:rPr lang="en-US"/>
              <a:t>URL (web address) for entrance back into the application.</a:t>
            </a:r>
          </a:p>
        </p:txBody>
      </p:sp>
    </p:spTree>
    <p:extLst>
      <p:ext uri="{BB962C8B-B14F-4D97-AF65-F5344CB8AC3E}">
        <p14:creationId xmlns:p14="http://schemas.microsoft.com/office/powerpoint/2010/main" val="3887295701"/>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A21FB-7C3A-4705-BB7A-44CC260DBB36}"/>
              </a:ext>
            </a:extLst>
          </p:cNvPr>
          <p:cNvSpPr>
            <a:spLocks noGrp="1"/>
          </p:cNvSpPr>
          <p:nvPr>
            <p:ph type="title"/>
          </p:nvPr>
        </p:nvSpPr>
        <p:spPr>
          <a:xfrm>
            <a:off x="1354239" y="365125"/>
            <a:ext cx="9479666" cy="1112945"/>
          </a:xfrm>
        </p:spPr>
        <p:txBody>
          <a:bodyPr/>
          <a:lstStyle/>
          <a:p>
            <a:r>
              <a:rPr lang="en-US"/>
              <a:t>Upload Instructions (1)</a:t>
            </a:r>
          </a:p>
        </p:txBody>
      </p:sp>
      <p:sp>
        <p:nvSpPr>
          <p:cNvPr id="3" name="Content Placeholder 2">
            <a:extLst>
              <a:ext uri="{FF2B5EF4-FFF2-40B4-BE49-F238E27FC236}">
                <a16:creationId xmlns:a16="http://schemas.microsoft.com/office/drawing/2014/main" id="{69606137-4A2F-4FC6-8FC7-5C742EB2C962}"/>
              </a:ext>
            </a:extLst>
          </p:cNvPr>
          <p:cNvSpPr>
            <a:spLocks noGrp="1"/>
          </p:cNvSpPr>
          <p:nvPr>
            <p:ph idx="1"/>
          </p:nvPr>
        </p:nvSpPr>
        <p:spPr>
          <a:xfrm>
            <a:off x="1522508" y="1478070"/>
            <a:ext cx="9143128" cy="4774762"/>
          </a:xfrm>
        </p:spPr>
        <p:txBody>
          <a:bodyPr vert="horz" lIns="91440" tIns="45720" rIns="91440" bIns="45720" rtlCol="0" anchor="t">
            <a:noAutofit/>
          </a:bodyPr>
          <a:lstStyle/>
          <a:p>
            <a:pPr marL="0" indent="0">
              <a:lnSpc>
                <a:spcPct val="100000"/>
              </a:lnSpc>
              <a:spcBef>
                <a:spcPts val="0"/>
              </a:spcBef>
              <a:spcAft>
                <a:spcPts val="1200"/>
              </a:spcAft>
              <a:buNone/>
            </a:pPr>
            <a:r>
              <a:rPr lang="en-US"/>
              <a:t>At the end of the online application, applicants will be asked to upload all files requested in a single zip file. Files requested include:</a:t>
            </a:r>
          </a:p>
          <a:p>
            <a:pPr marL="685800" indent="-342900">
              <a:lnSpc>
                <a:spcPct val="100000"/>
              </a:lnSpc>
              <a:spcBef>
                <a:spcPts val="0"/>
              </a:spcBef>
              <a:spcAft>
                <a:spcPts val="1200"/>
              </a:spcAft>
            </a:pPr>
            <a:r>
              <a:rPr lang="en-US"/>
              <a:t>Works cited</a:t>
            </a:r>
          </a:p>
          <a:p>
            <a:pPr marL="685800" indent="-342900">
              <a:lnSpc>
                <a:spcPct val="100000"/>
              </a:lnSpc>
              <a:spcBef>
                <a:spcPts val="0"/>
              </a:spcBef>
              <a:spcAft>
                <a:spcPts val="1200"/>
              </a:spcAft>
            </a:pPr>
            <a:r>
              <a:rPr lang="en-US"/>
              <a:t>Forms B and C: Proposed Budget Summary and Proposed Budget Narrative</a:t>
            </a:r>
          </a:p>
          <a:p>
            <a:pPr marL="685800" indent="-342900">
              <a:lnSpc>
                <a:spcPct val="100000"/>
              </a:lnSpc>
              <a:spcBef>
                <a:spcPts val="0"/>
              </a:spcBef>
              <a:spcAft>
                <a:spcPts val="1200"/>
              </a:spcAft>
            </a:pPr>
            <a:r>
              <a:rPr lang="en-US"/>
              <a:t>Project Timeline</a:t>
            </a:r>
          </a:p>
          <a:p>
            <a:pPr marL="685800" indent="-342900">
              <a:lnSpc>
                <a:spcPct val="100000"/>
              </a:lnSpc>
              <a:spcBef>
                <a:spcPts val="0"/>
              </a:spcBef>
              <a:spcAft>
                <a:spcPts val="1200"/>
              </a:spcAft>
            </a:pPr>
            <a:r>
              <a:rPr lang="en-US"/>
              <a:t>Letters of commitment (as applicable)</a:t>
            </a:r>
          </a:p>
        </p:txBody>
      </p:sp>
    </p:spTree>
    <p:extLst>
      <p:ext uri="{BB962C8B-B14F-4D97-AF65-F5344CB8AC3E}">
        <p14:creationId xmlns:p14="http://schemas.microsoft.com/office/powerpoint/2010/main" val="4201369924"/>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7F601-0523-4B0F-A7F3-DB9A8D6D13FE}"/>
              </a:ext>
            </a:extLst>
          </p:cNvPr>
          <p:cNvSpPr>
            <a:spLocks noGrp="1"/>
          </p:cNvSpPr>
          <p:nvPr>
            <p:ph type="title"/>
          </p:nvPr>
        </p:nvSpPr>
        <p:spPr>
          <a:xfrm>
            <a:off x="1354239" y="320675"/>
            <a:ext cx="9479666" cy="1282658"/>
          </a:xfrm>
        </p:spPr>
        <p:txBody>
          <a:bodyPr>
            <a:normAutofit/>
          </a:bodyPr>
          <a:lstStyle/>
          <a:p>
            <a:r>
              <a:rPr lang="en-US"/>
              <a:t>Upload Instructions (2)</a:t>
            </a:r>
          </a:p>
        </p:txBody>
      </p:sp>
      <p:sp>
        <p:nvSpPr>
          <p:cNvPr id="3" name="Content Placeholder 2">
            <a:extLst>
              <a:ext uri="{FF2B5EF4-FFF2-40B4-BE49-F238E27FC236}">
                <a16:creationId xmlns:a16="http://schemas.microsoft.com/office/drawing/2014/main" id="{BE53C92E-B0E3-4734-8DC4-95DF7F231105}"/>
              </a:ext>
            </a:extLst>
          </p:cNvPr>
          <p:cNvSpPr>
            <a:spLocks noGrp="1"/>
          </p:cNvSpPr>
          <p:nvPr>
            <p:ph idx="1"/>
          </p:nvPr>
        </p:nvSpPr>
        <p:spPr>
          <a:xfrm>
            <a:off x="1354239" y="1603333"/>
            <a:ext cx="9479666" cy="4309788"/>
          </a:xfrm>
        </p:spPr>
        <p:txBody>
          <a:bodyPr/>
          <a:lstStyle/>
          <a:p>
            <a:pPr marL="342900" indent="-342900">
              <a:lnSpc>
                <a:spcPct val="100000"/>
              </a:lnSpc>
              <a:spcBef>
                <a:spcPts val="0"/>
              </a:spcBef>
              <a:spcAft>
                <a:spcPts val="1200"/>
              </a:spcAft>
            </a:pPr>
            <a:r>
              <a:rPr lang="en-US"/>
              <a:t>Save all files into a single zip file (only one file can be uploaded per applicant).</a:t>
            </a:r>
          </a:p>
          <a:p>
            <a:pPr marL="342900" indent="-342900">
              <a:lnSpc>
                <a:spcPct val="100000"/>
              </a:lnSpc>
              <a:spcBef>
                <a:spcPts val="0"/>
              </a:spcBef>
              <a:spcAft>
                <a:spcPts val="1200"/>
              </a:spcAft>
            </a:pPr>
            <a:r>
              <a:rPr lang="en-US"/>
              <a:t>No additional information in the zip file will be reviewed.</a:t>
            </a:r>
          </a:p>
          <a:p>
            <a:pPr marL="342900" indent="-342900">
              <a:lnSpc>
                <a:spcPct val="100000"/>
              </a:lnSpc>
              <a:spcBef>
                <a:spcPts val="0"/>
              </a:spcBef>
              <a:spcAft>
                <a:spcPts val="1200"/>
              </a:spcAft>
            </a:pPr>
            <a:r>
              <a:rPr lang="en-US"/>
              <a:t>The zip file size limit is 20MB.</a:t>
            </a:r>
          </a:p>
        </p:txBody>
      </p:sp>
    </p:spTree>
    <p:extLst>
      <p:ext uri="{BB962C8B-B14F-4D97-AF65-F5344CB8AC3E}">
        <p14:creationId xmlns:p14="http://schemas.microsoft.com/office/powerpoint/2010/main" val="3063902384"/>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9754E-F03C-40F1-9B0A-8DF2805DF11F}"/>
              </a:ext>
            </a:extLst>
          </p:cNvPr>
          <p:cNvSpPr>
            <a:spLocks noGrp="1"/>
          </p:cNvSpPr>
          <p:nvPr>
            <p:ph type="title"/>
          </p:nvPr>
        </p:nvSpPr>
        <p:spPr>
          <a:xfrm>
            <a:off x="1354239" y="365125"/>
            <a:ext cx="9479666" cy="1325563"/>
          </a:xfrm>
        </p:spPr>
        <p:txBody>
          <a:bodyPr/>
          <a:lstStyle/>
          <a:p>
            <a:r>
              <a:rPr lang="en-US"/>
              <a:t>Assurances and Certifications</a:t>
            </a:r>
          </a:p>
        </p:txBody>
      </p:sp>
      <p:sp>
        <p:nvSpPr>
          <p:cNvPr id="3" name="Content Placeholder 2">
            <a:extLst>
              <a:ext uri="{FF2B5EF4-FFF2-40B4-BE49-F238E27FC236}">
                <a16:creationId xmlns:a16="http://schemas.microsoft.com/office/drawing/2014/main" id="{A1BDBCB3-E46A-4C46-B1A3-6D046BE2A0EF}"/>
              </a:ext>
            </a:extLst>
          </p:cNvPr>
          <p:cNvSpPr>
            <a:spLocks noGrp="1"/>
          </p:cNvSpPr>
          <p:nvPr>
            <p:ph idx="1"/>
          </p:nvPr>
        </p:nvSpPr>
        <p:spPr>
          <a:xfrm>
            <a:off x="1354239" y="1825625"/>
            <a:ext cx="9252801" cy="4351338"/>
          </a:xfrm>
        </p:spPr>
        <p:txBody>
          <a:bodyPr/>
          <a:lstStyle/>
          <a:p>
            <a:pPr marL="0" indent="0">
              <a:lnSpc>
                <a:spcPct val="100000"/>
              </a:lnSpc>
              <a:spcBef>
                <a:spcPts val="0"/>
              </a:spcBef>
              <a:spcAft>
                <a:spcPts val="1200"/>
              </a:spcAft>
              <a:buNone/>
            </a:pPr>
            <a:r>
              <a:rPr lang="en-US" dirty="0"/>
              <a:t>The superintendent of the COE must agree to Form A: Project Statement of Assurances.</a:t>
            </a:r>
          </a:p>
          <a:p>
            <a:pPr marL="0" indent="0">
              <a:lnSpc>
                <a:spcPct val="100000"/>
              </a:lnSpc>
              <a:spcBef>
                <a:spcPts val="0"/>
              </a:spcBef>
              <a:spcAft>
                <a:spcPts val="1200"/>
              </a:spcAft>
              <a:buNone/>
            </a:pPr>
            <a:r>
              <a:rPr lang="en-US" dirty="0"/>
              <a:t>Applicants do not need to sign and return the general assurances and certifications with the application. Instead, applicants must download assurances and certifications and keep on file and available for compliance reviews, complaint investigations, or audits.</a:t>
            </a:r>
          </a:p>
        </p:txBody>
      </p:sp>
    </p:spTree>
    <p:extLst>
      <p:ext uri="{BB962C8B-B14F-4D97-AF65-F5344CB8AC3E}">
        <p14:creationId xmlns:p14="http://schemas.microsoft.com/office/powerpoint/2010/main" val="209830507"/>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1363" y="2464904"/>
            <a:ext cx="10515600" cy="1123536"/>
          </a:xfrm>
        </p:spPr>
        <p:txBody>
          <a:bodyPr>
            <a:normAutofit/>
          </a:bodyPr>
          <a:lstStyle/>
          <a:p>
            <a:r>
              <a:rPr lang="en-US" sz="5400"/>
              <a:t>Questions?</a:t>
            </a:r>
          </a:p>
        </p:txBody>
      </p:sp>
    </p:spTree>
    <p:extLst>
      <p:ext uri="{BB962C8B-B14F-4D97-AF65-F5344CB8AC3E}">
        <p14:creationId xmlns:p14="http://schemas.microsoft.com/office/powerpoint/2010/main" val="550380792"/>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4239" y="365125"/>
            <a:ext cx="9479666" cy="1357349"/>
          </a:xfrm>
        </p:spPr>
        <p:txBody>
          <a:bodyPr>
            <a:normAutofit/>
          </a:bodyPr>
          <a:lstStyle/>
          <a:p>
            <a:r>
              <a:rPr lang="en-US"/>
              <a:t>Contact Information</a:t>
            </a:r>
          </a:p>
        </p:txBody>
      </p:sp>
      <p:sp>
        <p:nvSpPr>
          <p:cNvPr id="3" name="Content Placeholder 2"/>
          <p:cNvSpPr>
            <a:spLocks noGrp="1"/>
          </p:cNvSpPr>
          <p:nvPr>
            <p:ph idx="1"/>
          </p:nvPr>
        </p:nvSpPr>
        <p:spPr>
          <a:xfrm>
            <a:off x="1543272" y="1722474"/>
            <a:ext cx="9101600" cy="4274289"/>
          </a:xfrm>
        </p:spPr>
        <p:txBody>
          <a:bodyPr/>
          <a:lstStyle/>
          <a:p>
            <a:pPr marL="0" indent="0" algn="ctr">
              <a:spcBef>
                <a:spcPts val="0"/>
              </a:spcBef>
              <a:spcAft>
                <a:spcPts val="1200"/>
              </a:spcAft>
              <a:buNone/>
            </a:pPr>
            <a:r>
              <a:rPr lang="en-US" b="1" dirty="0"/>
              <a:t>Program Questions: </a:t>
            </a:r>
          </a:p>
          <a:p>
            <a:pPr marL="0" indent="0" algn="ctr">
              <a:spcBef>
                <a:spcPts val="0"/>
              </a:spcBef>
              <a:buNone/>
            </a:pPr>
            <a:r>
              <a:rPr lang="en-US" dirty="0"/>
              <a:t>Jennifer Howerter</a:t>
            </a:r>
          </a:p>
          <a:p>
            <a:pPr marL="0" indent="0" algn="ctr">
              <a:lnSpc>
                <a:spcPct val="100000"/>
              </a:lnSpc>
              <a:spcBef>
                <a:spcPts val="0"/>
              </a:spcBef>
              <a:spcAft>
                <a:spcPts val="5600"/>
              </a:spcAft>
              <a:buNone/>
            </a:pPr>
            <a:r>
              <a:rPr lang="en-US" dirty="0"/>
              <a:t>Email: </a:t>
            </a:r>
            <a:r>
              <a:rPr lang="en-US" u="sng" dirty="0">
                <a:hlinkClick r:id="rId3"/>
              </a:rPr>
              <a:t>PLIO@cde.ca.gov</a:t>
            </a:r>
            <a:r>
              <a:rPr lang="en-US" u="sng" dirty="0"/>
              <a:t>  </a:t>
            </a:r>
          </a:p>
          <a:p>
            <a:pPr marL="0" indent="0" algn="ctr">
              <a:spcBef>
                <a:spcPts val="0"/>
              </a:spcBef>
              <a:spcAft>
                <a:spcPts val="1200"/>
              </a:spcAft>
              <a:buNone/>
            </a:pPr>
            <a:r>
              <a:rPr lang="en-US" b="1" dirty="0"/>
              <a:t>Downloading Questions: </a:t>
            </a:r>
          </a:p>
          <a:p>
            <a:pPr marL="0" indent="0" algn="ctr">
              <a:spcBef>
                <a:spcPts val="0"/>
              </a:spcBef>
              <a:buNone/>
            </a:pPr>
            <a:r>
              <a:rPr lang="en-US" dirty="0"/>
              <a:t>Delaina Calvetti</a:t>
            </a:r>
          </a:p>
          <a:p>
            <a:pPr marL="0" indent="0" algn="ctr">
              <a:lnSpc>
                <a:spcPct val="100000"/>
              </a:lnSpc>
              <a:spcBef>
                <a:spcPts val="0"/>
              </a:spcBef>
              <a:spcAft>
                <a:spcPts val="1200"/>
              </a:spcAft>
              <a:buNone/>
            </a:pPr>
            <a:r>
              <a:rPr lang="en-US" dirty="0"/>
              <a:t>Email: </a:t>
            </a:r>
            <a:r>
              <a:rPr lang="en-US" u="sng" dirty="0">
                <a:hlinkClick r:id="rId4"/>
              </a:rPr>
              <a:t>dcalvetti@cde.ca.gov</a:t>
            </a:r>
            <a:r>
              <a:rPr lang="en-US" u="sng" dirty="0"/>
              <a:t> </a:t>
            </a:r>
            <a:endParaRPr lang="en-US" sz="2400" u="sng" dirty="0"/>
          </a:p>
          <a:p>
            <a:pPr marL="0" indent="0" algn="ctr">
              <a:lnSpc>
                <a:spcPct val="100000"/>
              </a:lnSpc>
              <a:spcBef>
                <a:spcPts val="0"/>
              </a:spcBef>
              <a:buNone/>
            </a:pPr>
            <a:endParaRPr lang="en-US" b="1" dirty="0"/>
          </a:p>
        </p:txBody>
      </p:sp>
    </p:spTree>
    <p:extLst>
      <p:ext uri="{BB962C8B-B14F-4D97-AF65-F5344CB8AC3E}">
        <p14:creationId xmlns:p14="http://schemas.microsoft.com/office/powerpoint/2010/main" val="3775136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4239" y="365125"/>
            <a:ext cx="9479666" cy="1325563"/>
          </a:xfrm>
        </p:spPr>
        <p:txBody>
          <a:bodyPr>
            <a:normAutofit/>
          </a:bodyPr>
          <a:lstStyle/>
          <a:p>
            <a:r>
              <a:rPr lang="en-US" dirty="0"/>
              <a:t>Authorizing Statute (8)</a:t>
            </a:r>
          </a:p>
        </p:txBody>
      </p:sp>
      <p:sp>
        <p:nvSpPr>
          <p:cNvPr id="3" name="Content Placeholder 2"/>
          <p:cNvSpPr>
            <a:spLocks noGrp="1"/>
          </p:cNvSpPr>
          <p:nvPr>
            <p:ph idx="1"/>
          </p:nvPr>
        </p:nvSpPr>
        <p:spPr>
          <a:xfrm>
            <a:off x="1354240" y="1690688"/>
            <a:ext cx="9479666" cy="4473776"/>
          </a:xfrm>
        </p:spPr>
        <p:txBody>
          <a:bodyPr vert="horz" lIns="91440" tIns="45720" rIns="91440" bIns="45720" rtlCol="0" anchor="t">
            <a:noAutofit/>
          </a:bodyPr>
          <a:lstStyle/>
          <a:p>
            <a:pPr marL="0" indent="0">
              <a:lnSpc>
                <a:spcPct val="100000"/>
              </a:lnSpc>
              <a:spcBef>
                <a:spcPts val="1200"/>
              </a:spcBef>
              <a:buNone/>
            </a:pPr>
            <a:r>
              <a:rPr lang="en-US"/>
              <a:t>Note that LEAs that participate in activities offered by the grantee may also participate in the Reading and Literacy Supplementary Authorization Incentive Grant Program offered by the California Commission on Teacher Credentialing (Commission). </a:t>
            </a:r>
          </a:p>
        </p:txBody>
      </p:sp>
    </p:spTree>
    <p:extLst>
      <p:ext uri="{BB962C8B-B14F-4D97-AF65-F5344CB8AC3E}">
        <p14:creationId xmlns:p14="http://schemas.microsoft.com/office/powerpoint/2010/main" val="37930280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854FD-1C3F-4756-ABF8-F141F7082152}"/>
              </a:ext>
            </a:extLst>
          </p:cNvPr>
          <p:cNvSpPr>
            <a:spLocks noGrp="1"/>
          </p:cNvSpPr>
          <p:nvPr>
            <p:ph type="title"/>
          </p:nvPr>
        </p:nvSpPr>
        <p:spPr>
          <a:xfrm>
            <a:off x="1356167" y="458596"/>
            <a:ext cx="9479666" cy="1253096"/>
          </a:xfrm>
        </p:spPr>
        <p:txBody>
          <a:bodyPr>
            <a:normAutofit/>
          </a:bodyPr>
          <a:lstStyle/>
          <a:p>
            <a:r>
              <a:rPr lang="en-US"/>
              <a:t>Grant Funding and Duration</a:t>
            </a:r>
          </a:p>
        </p:txBody>
      </p:sp>
      <p:sp>
        <p:nvSpPr>
          <p:cNvPr id="3" name="Content Placeholder 2">
            <a:extLst>
              <a:ext uri="{FF2B5EF4-FFF2-40B4-BE49-F238E27FC236}">
                <a16:creationId xmlns:a16="http://schemas.microsoft.com/office/drawing/2014/main" id="{05F28732-6957-4B31-BB3D-629936DE11ED}"/>
              </a:ext>
            </a:extLst>
          </p:cNvPr>
          <p:cNvSpPr>
            <a:spLocks noGrp="1"/>
          </p:cNvSpPr>
          <p:nvPr>
            <p:ph idx="1"/>
          </p:nvPr>
        </p:nvSpPr>
        <p:spPr>
          <a:xfrm>
            <a:off x="1810870" y="1904999"/>
            <a:ext cx="9680090" cy="4071258"/>
          </a:xfrm>
        </p:spPr>
        <p:txBody>
          <a:bodyPr vert="horz" lIns="91440" tIns="45720" rIns="91440" bIns="45720" rtlCol="0" anchor="t">
            <a:noAutofit/>
          </a:bodyPr>
          <a:lstStyle/>
          <a:p>
            <a:pPr>
              <a:lnSpc>
                <a:spcPct val="100000"/>
              </a:lnSpc>
              <a:spcBef>
                <a:spcPts val="0"/>
              </a:spcBef>
              <a:spcAft>
                <a:spcPts val="1200"/>
              </a:spcAft>
            </a:pPr>
            <a:r>
              <a:rPr lang="en-US"/>
              <a:t>One Lead Applicant</a:t>
            </a:r>
          </a:p>
          <a:p>
            <a:pPr>
              <a:lnSpc>
                <a:spcPct val="100000"/>
              </a:lnSpc>
              <a:spcBef>
                <a:spcPts val="0"/>
              </a:spcBef>
              <a:spcAft>
                <a:spcPts val="1200"/>
              </a:spcAft>
            </a:pPr>
            <a:r>
              <a:rPr lang="en-US"/>
              <a:t>One grant of $15 million</a:t>
            </a:r>
          </a:p>
          <a:p>
            <a:pPr>
              <a:lnSpc>
                <a:spcPct val="100000"/>
              </a:lnSpc>
              <a:spcBef>
                <a:spcPts val="0"/>
              </a:spcBef>
              <a:spcAft>
                <a:spcPts val="1200"/>
              </a:spcAft>
            </a:pPr>
            <a:r>
              <a:rPr lang="en-US"/>
              <a:t>Grant period: June 2026 through June 30, 2029</a:t>
            </a:r>
          </a:p>
          <a:p>
            <a:pPr>
              <a:lnSpc>
                <a:spcPct val="100000"/>
              </a:lnSpc>
              <a:spcBef>
                <a:spcPts val="0"/>
              </a:spcBef>
              <a:spcAft>
                <a:spcPts val="1200"/>
              </a:spcAft>
            </a:pPr>
            <a:r>
              <a:rPr lang="en-US"/>
              <a:t>Deadline for Applications: February 23, 2026, before </a:t>
            </a:r>
            <a:br>
              <a:rPr lang="en-US"/>
            </a:br>
            <a:r>
              <a:rPr lang="en-US"/>
              <a:t>4 p.m.</a:t>
            </a:r>
          </a:p>
        </p:txBody>
      </p:sp>
    </p:spTree>
    <p:extLst>
      <p:ext uri="{BB962C8B-B14F-4D97-AF65-F5344CB8AC3E}">
        <p14:creationId xmlns:p14="http://schemas.microsoft.com/office/powerpoint/2010/main" val="24859091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ED852-4CF1-4959-9285-AFACEE3CEC74}"/>
              </a:ext>
            </a:extLst>
          </p:cNvPr>
          <p:cNvSpPr>
            <a:spLocks noGrp="1"/>
          </p:cNvSpPr>
          <p:nvPr>
            <p:ph type="title"/>
          </p:nvPr>
        </p:nvSpPr>
        <p:spPr>
          <a:xfrm>
            <a:off x="838200" y="932498"/>
            <a:ext cx="10515600" cy="2852737"/>
          </a:xfrm>
        </p:spPr>
        <p:txBody>
          <a:bodyPr>
            <a:normAutofit/>
          </a:bodyPr>
          <a:lstStyle/>
          <a:p>
            <a:r>
              <a:rPr lang="en-US" sz="5400"/>
              <a:t>Grant Eligibility</a:t>
            </a:r>
          </a:p>
        </p:txBody>
      </p:sp>
    </p:spTree>
    <p:extLst>
      <p:ext uri="{BB962C8B-B14F-4D97-AF65-F5344CB8AC3E}">
        <p14:creationId xmlns:p14="http://schemas.microsoft.com/office/powerpoint/2010/main" val="15635497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Grant Eligibility (1)</a:t>
            </a:r>
          </a:p>
        </p:txBody>
      </p:sp>
      <p:sp>
        <p:nvSpPr>
          <p:cNvPr id="3" name="Content Placeholder 2"/>
          <p:cNvSpPr>
            <a:spLocks noGrp="1"/>
          </p:cNvSpPr>
          <p:nvPr>
            <p:ph idx="1"/>
          </p:nvPr>
        </p:nvSpPr>
        <p:spPr>
          <a:xfrm>
            <a:off x="1354239" y="1546225"/>
            <a:ext cx="9932886" cy="4351338"/>
          </a:xfrm>
        </p:spPr>
        <p:txBody>
          <a:bodyPr vert="horz" lIns="91440" tIns="45720" rIns="91440" bIns="45720" rtlCol="0" anchor="t">
            <a:noAutofit/>
          </a:bodyPr>
          <a:lstStyle/>
          <a:p>
            <a:pPr marL="0" indent="0">
              <a:lnSpc>
                <a:spcPct val="100000"/>
              </a:lnSpc>
              <a:spcBef>
                <a:spcPts val="0"/>
              </a:spcBef>
              <a:spcAft>
                <a:spcPts val="1200"/>
              </a:spcAft>
              <a:buNone/>
            </a:pPr>
            <a:r>
              <a:rPr lang="en-US" b="1" dirty="0"/>
              <a:t>County Offices of Education</a:t>
            </a:r>
          </a:p>
          <a:p>
            <a:pPr marL="0" indent="0">
              <a:lnSpc>
                <a:spcPct val="100000"/>
              </a:lnSpc>
              <a:spcBef>
                <a:spcPts val="0"/>
              </a:spcBef>
              <a:spcAft>
                <a:spcPts val="1200"/>
              </a:spcAft>
              <a:buNone/>
            </a:pPr>
            <a:r>
              <a:rPr lang="en-US" dirty="0"/>
              <a:t>The CDE shall allocate grant funding to a COE.</a:t>
            </a:r>
          </a:p>
          <a:p>
            <a:pPr marL="0" indent="0">
              <a:lnSpc>
                <a:spcPct val="100000"/>
              </a:lnSpc>
              <a:spcBef>
                <a:spcPts val="0"/>
              </a:spcBef>
              <a:spcAft>
                <a:spcPts val="1200"/>
              </a:spcAft>
              <a:buNone/>
            </a:pPr>
            <a:r>
              <a:rPr lang="en-US" b="1" dirty="0"/>
              <a:t>Consortia</a:t>
            </a:r>
          </a:p>
          <a:p>
            <a:pPr marL="568325" indent="-339725">
              <a:lnSpc>
                <a:spcPct val="100000"/>
              </a:lnSpc>
              <a:spcBef>
                <a:spcPts val="0"/>
              </a:spcBef>
              <a:spcAft>
                <a:spcPts val="1200"/>
              </a:spcAft>
            </a:pPr>
            <a:r>
              <a:rPr lang="en-US" dirty="0"/>
              <a:t>Priority and points will be given to applicants working in consortium with an IHE with demonstrated success in providing statewide PL for expert literacy practice for multilingual learners.</a:t>
            </a:r>
          </a:p>
          <a:p>
            <a:pPr marL="568325" indent="-339725">
              <a:lnSpc>
                <a:spcPct val="100000"/>
              </a:lnSpc>
              <a:spcBef>
                <a:spcPts val="0"/>
              </a:spcBef>
              <a:spcAft>
                <a:spcPts val="1200"/>
              </a:spcAft>
            </a:pPr>
            <a:r>
              <a:rPr lang="en-US" dirty="0"/>
              <a:t>Consortia with other COEs is allowed.</a:t>
            </a:r>
          </a:p>
          <a:p>
            <a:pPr marL="568325" indent="-339725">
              <a:lnSpc>
                <a:spcPct val="100000"/>
              </a:lnSpc>
              <a:spcBef>
                <a:spcPts val="0"/>
              </a:spcBef>
              <a:spcAft>
                <a:spcPts val="1200"/>
              </a:spcAft>
            </a:pPr>
            <a:r>
              <a:rPr lang="en-US" dirty="0"/>
              <a:t>One COE must be identified as the Lead Applicant.</a:t>
            </a:r>
          </a:p>
        </p:txBody>
      </p:sp>
    </p:spTree>
    <p:extLst>
      <p:ext uri="{BB962C8B-B14F-4D97-AF65-F5344CB8AC3E}">
        <p14:creationId xmlns:p14="http://schemas.microsoft.com/office/powerpoint/2010/main" val="903838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4DBC7-27A6-C379-0455-9395D8838F19}"/>
              </a:ext>
            </a:extLst>
          </p:cNvPr>
          <p:cNvSpPr>
            <a:spLocks noGrp="1"/>
          </p:cNvSpPr>
          <p:nvPr>
            <p:ph type="title"/>
          </p:nvPr>
        </p:nvSpPr>
        <p:spPr/>
        <p:txBody>
          <a:bodyPr/>
          <a:lstStyle/>
          <a:p>
            <a:r>
              <a:rPr lang="en-US" dirty="0"/>
              <a:t>Partnerships and Consortia (1)</a:t>
            </a:r>
          </a:p>
        </p:txBody>
      </p:sp>
      <p:sp>
        <p:nvSpPr>
          <p:cNvPr id="3" name="Content Placeholder 2">
            <a:extLst>
              <a:ext uri="{FF2B5EF4-FFF2-40B4-BE49-F238E27FC236}">
                <a16:creationId xmlns:a16="http://schemas.microsoft.com/office/drawing/2014/main" id="{420FBCBA-4306-E164-06A8-A433AA9E317F}"/>
              </a:ext>
            </a:extLst>
          </p:cNvPr>
          <p:cNvSpPr>
            <a:spLocks noGrp="1"/>
          </p:cNvSpPr>
          <p:nvPr>
            <p:ph idx="1"/>
          </p:nvPr>
        </p:nvSpPr>
        <p:spPr>
          <a:xfrm>
            <a:off x="1202495" y="1575594"/>
            <a:ext cx="9783153" cy="4895850"/>
          </a:xfrm>
        </p:spPr>
        <p:txBody>
          <a:bodyPr/>
          <a:lstStyle/>
          <a:p>
            <a:pPr marL="0" indent="0">
              <a:lnSpc>
                <a:spcPct val="100000"/>
              </a:lnSpc>
              <a:spcBef>
                <a:spcPts val="0"/>
              </a:spcBef>
              <a:spcAft>
                <a:spcPts val="1200"/>
              </a:spcAft>
              <a:buNone/>
            </a:pPr>
            <a:r>
              <a:rPr lang="en-US"/>
              <a:t>The CDE shall prioritize and award points to applicants that propose partnerships with an IHE, or a consortium of IHEs, that has demonstrated success in providing statewide PL for expert literacy practice for multilingual learners.</a:t>
            </a:r>
          </a:p>
          <a:p>
            <a:pPr marL="0" indent="0">
              <a:lnSpc>
                <a:spcPct val="100000"/>
              </a:lnSpc>
              <a:spcBef>
                <a:spcPts val="0"/>
              </a:spcBef>
              <a:spcAft>
                <a:spcPts val="1200"/>
              </a:spcAft>
              <a:buNone/>
            </a:pPr>
            <a:r>
              <a:rPr lang="en-US"/>
              <a:t>The Lead Applicant should work with IHEs, especially those that partner with the CRLP and the CWP, that can support educators in obtaining the reading and literacy added authorization, bilingual authorization, and/or specialist credential accredited by the Commission. </a:t>
            </a:r>
          </a:p>
        </p:txBody>
      </p:sp>
    </p:spTree>
    <p:extLst>
      <p:ext uri="{BB962C8B-B14F-4D97-AF65-F5344CB8AC3E}">
        <p14:creationId xmlns:p14="http://schemas.microsoft.com/office/powerpoint/2010/main" val="133262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A32A5-377B-DC9D-24FF-4C70532404E5}"/>
              </a:ext>
            </a:extLst>
          </p:cNvPr>
          <p:cNvSpPr>
            <a:spLocks noGrp="1"/>
          </p:cNvSpPr>
          <p:nvPr>
            <p:ph type="title"/>
          </p:nvPr>
        </p:nvSpPr>
        <p:spPr/>
        <p:txBody>
          <a:bodyPr/>
          <a:lstStyle/>
          <a:p>
            <a:r>
              <a:rPr lang="en-US"/>
              <a:t>Partnerships and Consortia (2)</a:t>
            </a:r>
          </a:p>
        </p:txBody>
      </p:sp>
      <p:sp>
        <p:nvSpPr>
          <p:cNvPr id="3" name="Content Placeholder 2">
            <a:extLst>
              <a:ext uri="{FF2B5EF4-FFF2-40B4-BE49-F238E27FC236}">
                <a16:creationId xmlns:a16="http://schemas.microsoft.com/office/drawing/2014/main" id="{0407C9FD-2537-AA1F-4952-46E39D38F6EA}"/>
              </a:ext>
            </a:extLst>
          </p:cNvPr>
          <p:cNvSpPr>
            <a:spLocks noGrp="1"/>
          </p:cNvSpPr>
          <p:nvPr>
            <p:ph idx="1"/>
          </p:nvPr>
        </p:nvSpPr>
        <p:spPr/>
        <p:txBody>
          <a:bodyPr vert="horz" lIns="91440" tIns="45720" rIns="91440" bIns="45720" rtlCol="0" anchor="t">
            <a:noAutofit/>
          </a:bodyPr>
          <a:lstStyle/>
          <a:p>
            <a:pPr marL="0" indent="0">
              <a:lnSpc>
                <a:spcPct val="100000"/>
              </a:lnSpc>
              <a:spcBef>
                <a:spcPts val="0"/>
              </a:spcBef>
              <a:spcAft>
                <a:spcPts val="1200"/>
              </a:spcAft>
              <a:buNone/>
            </a:pPr>
            <a:r>
              <a:rPr lang="en-US" dirty="0"/>
              <a:t>COEs may also partner as a consortium with other COEs in the development of the proposal and throughout the duration of the grant period. If a consortium of COEs submits an application, one COE must be identified as the Lead Applicant. </a:t>
            </a:r>
          </a:p>
        </p:txBody>
      </p:sp>
    </p:spTree>
    <p:extLst>
      <p:ext uri="{BB962C8B-B14F-4D97-AF65-F5344CB8AC3E}">
        <p14:creationId xmlns:p14="http://schemas.microsoft.com/office/powerpoint/2010/main" val="504178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6167" y="240044"/>
            <a:ext cx="9479666" cy="723911"/>
          </a:xfrm>
        </p:spPr>
        <p:txBody>
          <a:bodyPr>
            <a:normAutofit/>
          </a:bodyPr>
          <a:lstStyle/>
          <a:p>
            <a:r>
              <a:rPr lang="en-US"/>
              <a:t>Grant Eligibility (2)</a:t>
            </a:r>
          </a:p>
        </p:txBody>
      </p:sp>
      <p:sp>
        <p:nvSpPr>
          <p:cNvPr id="3" name="Content Placeholder 2"/>
          <p:cNvSpPr>
            <a:spLocks noGrp="1"/>
          </p:cNvSpPr>
          <p:nvPr>
            <p:ph idx="1"/>
          </p:nvPr>
        </p:nvSpPr>
        <p:spPr>
          <a:xfrm>
            <a:off x="1356168" y="1314450"/>
            <a:ext cx="9479666" cy="5021510"/>
          </a:xfrm>
        </p:spPr>
        <p:txBody>
          <a:bodyPr vert="horz" lIns="91440" tIns="45720" rIns="91440" bIns="45720" rtlCol="0" anchor="t">
            <a:noAutofit/>
          </a:bodyPr>
          <a:lstStyle/>
          <a:p>
            <a:pPr marL="0" indent="0">
              <a:lnSpc>
                <a:spcPct val="100000"/>
              </a:lnSpc>
              <a:spcBef>
                <a:spcPts val="0"/>
              </a:spcBef>
              <a:spcAft>
                <a:spcPts val="1200"/>
              </a:spcAft>
              <a:buNone/>
            </a:pPr>
            <a:r>
              <a:rPr lang="en-US" b="1"/>
              <a:t>Ability and Capacity</a:t>
            </a:r>
          </a:p>
          <a:p>
            <a:pPr marL="568325" indent="-344488">
              <a:lnSpc>
                <a:spcPct val="100000"/>
              </a:lnSpc>
              <a:spcBef>
                <a:spcPts val="0"/>
              </a:spcBef>
              <a:spcAft>
                <a:spcPts val="1200"/>
              </a:spcAft>
            </a:pPr>
            <a:r>
              <a:rPr lang="en-US"/>
              <a:t>Demonstrated expertise in both literacy instruction and multilingual education, including: </a:t>
            </a:r>
          </a:p>
          <a:p>
            <a:pPr marL="1027113" lvl="1" indent="-346075">
              <a:lnSpc>
                <a:spcPct val="100000"/>
              </a:lnSpc>
              <a:spcBef>
                <a:spcPts val="0"/>
              </a:spcBef>
              <a:spcAft>
                <a:spcPts val="1200"/>
              </a:spcAft>
            </a:pPr>
            <a:r>
              <a:rPr lang="en-US" sz="2800"/>
              <a:t>Developing school literacy programs, including dual language immersion and other programs for multilingual learners</a:t>
            </a:r>
          </a:p>
          <a:p>
            <a:pPr marL="1027113" lvl="1" indent="-346075">
              <a:lnSpc>
                <a:spcPct val="100000"/>
              </a:lnSpc>
              <a:spcBef>
                <a:spcPts val="0"/>
              </a:spcBef>
              <a:spcAft>
                <a:spcPts val="1200"/>
              </a:spcAft>
            </a:pPr>
            <a:r>
              <a:rPr lang="en-US" sz="2800"/>
              <a:t>Preparing and providing PL for literacy coaches and dual language coaches and reading and bilingual education specialists</a:t>
            </a:r>
          </a:p>
        </p:txBody>
      </p:sp>
    </p:spTree>
    <p:extLst>
      <p:ext uri="{BB962C8B-B14F-4D97-AF65-F5344CB8AC3E}">
        <p14:creationId xmlns:p14="http://schemas.microsoft.com/office/powerpoint/2010/main" val="25761411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37213-B548-C6E0-71AF-B2E1FB702562}"/>
              </a:ext>
            </a:extLst>
          </p:cNvPr>
          <p:cNvSpPr>
            <a:spLocks noGrp="1"/>
          </p:cNvSpPr>
          <p:nvPr>
            <p:ph type="title"/>
          </p:nvPr>
        </p:nvSpPr>
        <p:spPr/>
        <p:txBody>
          <a:bodyPr/>
          <a:lstStyle/>
          <a:p>
            <a:r>
              <a:rPr lang="en-US" dirty="0"/>
              <a:t>Grant Eligibility (3)</a:t>
            </a:r>
          </a:p>
        </p:txBody>
      </p:sp>
      <p:sp>
        <p:nvSpPr>
          <p:cNvPr id="3" name="Content Placeholder 2">
            <a:extLst>
              <a:ext uri="{FF2B5EF4-FFF2-40B4-BE49-F238E27FC236}">
                <a16:creationId xmlns:a16="http://schemas.microsoft.com/office/drawing/2014/main" id="{A55971B4-DA2E-CBA9-F7A0-029469BD4451}"/>
              </a:ext>
            </a:extLst>
          </p:cNvPr>
          <p:cNvSpPr>
            <a:spLocks noGrp="1"/>
          </p:cNvSpPr>
          <p:nvPr>
            <p:ph idx="1"/>
          </p:nvPr>
        </p:nvSpPr>
        <p:spPr>
          <a:xfrm>
            <a:off x="914400" y="1507897"/>
            <a:ext cx="10439400" cy="4729163"/>
          </a:xfrm>
        </p:spPr>
        <p:txBody>
          <a:bodyPr/>
          <a:lstStyle/>
          <a:p>
            <a:pPr marL="117475" lvl="1" indent="0">
              <a:lnSpc>
                <a:spcPct val="100000"/>
              </a:lnSpc>
              <a:spcBef>
                <a:spcPts val="0"/>
              </a:spcBef>
              <a:spcAft>
                <a:spcPts val="1200"/>
              </a:spcAft>
              <a:buNone/>
            </a:pPr>
            <a:r>
              <a:rPr lang="en-US" sz="2800" b="1" dirty="0"/>
              <a:t>Ability and Capacity continued</a:t>
            </a:r>
            <a:endParaRPr lang="en-US" sz="2800" dirty="0"/>
          </a:p>
          <a:p>
            <a:pPr lvl="1"/>
            <a:r>
              <a:rPr lang="en-US" sz="2800" dirty="0"/>
              <a:t>Preparing and providing PL on implementing evidence-based literacy instruction and interventions, aligned with the </a:t>
            </a:r>
            <a:r>
              <a:rPr lang="en-US" sz="2800" i="1" dirty="0"/>
              <a:t>ELA/ELD Framework</a:t>
            </a:r>
            <a:r>
              <a:rPr lang="en-US" sz="2800" dirty="0"/>
              <a:t>, EL Roadmap, and Literacy Roadmap including implementation of dual language acquisition and ELD programs, culturally sustaining curriculum and instruction, the use of data to support effective instruction, and the use of data to identify and support all students, including multilingual learners and struggling pupils</a:t>
            </a:r>
            <a:endParaRPr lang="en-US" sz="2800" i="1" dirty="0"/>
          </a:p>
          <a:p>
            <a:pPr lvl="1"/>
            <a:r>
              <a:rPr lang="en-US" sz="2800" dirty="0"/>
              <a:t>Implementing evidence-based family literacy initiatives</a:t>
            </a:r>
          </a:p>
        </p:txBody>
      </p:sp>
    </p:spTree>
    <p:extLst>
      <p:ext uri="{BB962C8B-B14F-4D97-AF65-F5344CB8AC3E}">
        <p14:creationId xmlns:p14="http://schemas.microsoft.com/office/powerpoint/2010/main" val="4080119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Housekeeping</a:t>
            </a:r>
          </a:p>
        </p:txBody>
      </p:sp>
      <p:sp>
        <p:nvSpPr>
          <p:cNvPr id="3" name="Content Placeholder 2"/>
          <p:cNvSpPr>
            <a:spLocks noGrp="1"/>
          </p:cNvSpPr>
          <p:nvPr>
            <p:ph idx="1"/>
          </p:nvPr>
        </p:nvSpPr>
        <p:spPr>
          <a:xfrm>
            <a:off x="1602442" y="1790699"/>
            <a:ext cx="9376012" cy="4278571"/>
          </a:xfrm>
        </p:spPr>
        <p:txBody>
          <a:bodyPr vert="horz" lIns="91440" tIns="45720" rIns="91440" bIns="45720" rtlCol="0" anchor="t">
            <a:noAutofit/>
          </a:bodyPr>
          <a:lstStyle/>
          <a:p>
            <a:pPr marL="346075" indent="-346075">
              <a:lnSpc>
                <a:spcPct val="100000"/>
              </a:lnSpc>
              <a:spcBef>
                <a:spcPts val="0"/>
              </a:spcBef>
              <a:spcAft>
                <a:spcPts val="1200"/>
              </a:spcAft>
            </a:pPr>
            <a:r>
              <a:rPr lang="en-US"/>
              <a:t>All webinar participants have been placed on mute.</a:t>
            </a:r>
          </a:p>
          <a:p>
            <a:pPr marL="346075" indent="-346075">
              <a:lnSpc>
                <a:spcPct val="100000"/>
              </a:lnSpc>
              <a:spcBef>
                <a:spcPts val="0"/>
              </a:spcBef>
              <a:spcAft>
                <a:spcPts val="1200"/>
              </a:spcAft>
            </a:pPr>
            <a:r>
              <a:rPr lang="en-US"/>
              <a:t>Please hold questions until the end.</a:t>
            </a:r>
          </a:p>
          <a:p>
            <a:pPr marL="346075" indent="-346075">
              <a:lnSpc>
                <a:spcPct val="100000"/>
              </a:lnSpc>
              <a:spcBef>
                <a:spcPts val="0"/>
              </a:spcBef>
              <a:spcAft>
                <a:spcPts val="1200"/>
              </a:spcAft>
            </a:pPr>
            <a:r>
              <a:rPr lang="en-US"/>
              <a:t>The slides will be available on the California Department of Education (CDE) Literacy Coaches and Reading Specialists Educator Training (LCRSET) Request for Application (RFA) web page.</a:t>
            </a:r>
            <a:endParaRPr lang="en-US">
              <a:ea typeface="+mn-lt"/>
              <a:cs typeface="+mn-lt"/>
            </a:endParaRPr>
          </a:p>
        </p:txBody>
      </p:sp>
    </p:spTree>
    <p:extLst>
      <p:ext uri="{BB962C8B-B14F-4D97-AF65-F5344CB8AC3E}">
        <p14:creationId xmlns:p14="http://schemas.microsoft.com/office/powerpoint/2010/main" val="17253393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4239" y="552091"/>
            <a:ext cx="9479666" cy="1138597"/>
          </a:xfrm>
        </p:spPr>
        <p:txBody>
          <a:bodyPr>
            <a:normAutofit/>
          </a:bodyPr>
          <a:lstStyle/>
          <a:p>
            <a:r>
              <a:rPr lang="en-US" dirty="0"/>
              <a:t>Grant Eligibility (4)</a:t>
            </a:r>
          </a:p>
        </p:txBody>
      </p:sp>
      <p:sp>
        <p:nvSpPr>
          <p:cNvPr id="3" name="Content Placeholder 2"/>
          <p:cNvSpPr>
            <a:spLocks noGrp="1"/>
          </p:cNvSpPr>
          <p:nvPr>
            <p:ph idx="1"/>
          </p:nvPr>
        </p:nvSpPr>
        <p:spPr>
          <a:xfrm>
            <a:off x="1254642" y="1780673"/>
            <a:ext cx="9579263" cy="3084625"/>
          </a:xfrm>
        </p:spPr>
        <p:txBody>
          <a:bodyPr vert="horz" lIns="91440" tIns="45720" rIns="91440" bIns="45720" rtlCol="0" anchor="t">
            <a:noAutofit/>
          </a:bodyPr>
          <a:lstStyle/>
          <a:p>
            <a:pPr marL="0" lvl="1" indent="0">
              <a:lnSpc>
                <a:spcPct val="100000"/>
              </a:lnSpc>
              <a:spcBef>
                <a:spcPts val="0"/>
              </a:spcBef>
              <a:spcAft>
                <a:spcPts val="1200"/>
              </a:spcAft>
              <a:buNone/>
            </a:pPr>
            <a:r>
              <a:rPr lang="en-US" sz="2800" dirty="0"/>
              <a:t>Additionally, all aspects of this project must be aligned to the </a:t>
            </a:r>
            <a:r>
              <a:rPr lang="en-US" sz="2800" i="1" dirty="0"/>
              <a:t>ELA/ELD Framework</a:t>
            </a:r>
            <a:r>
              <a:rPr lang="en-US" sz="2800" dirty="0"/>
              <a:t>, EL Roadmap, and Literacy Roadmap. </a:t>
            </a:r>
            <a:r>
              <a:rPr lang="en-US" sz="2800" b="1" dirty="0"/>
              <a:t>Applicants will be required to cite their evidence and provide a works cited page.</a:t>
            </a:r>
          </a:p>
        </p:txBody>
      </p:sp>
    </p:spTree>
    <p:extLst>
      <p:ext uri="{BB962C8B-B14F-4D97-AF65-F5344CB8AC3E}">
        <p14:creationId xmlns:p14="http://schemas.microsoft.com/office/powerpoint/2010/main" val="12101602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ED852-4CF1-4959-9285-AFACEE3CEC74}"/>
              </a:ext>
            </a:extLst>
          </p:cNvPr>
          <p:cNvSpPr>
            <a:spLocks noGrp="1"/>
          </p:cNvSpPr>
          <p:nvPr>
            <p:ph type="title"/>
          </p:nvPr>
        </p:nvSpPr>
        <p:spPr>
          <a:xfrm>
            <a:off x="838200" y="576263"/>
            <a:ext cx="10515600" cy="2852737"/>
          </a:xfrm>
        </p:spPr>
        <p:txBody>
          <a:bodyPr>
            <a:normAutofit/>
          </a:bodyPr>
          <a:lstStyle/>
          <a:p>
            <a:r>
              <a:rPr lang="en-US" sz="5400"/>
              <a:t>Alignment</a:t>
            </a:r>
          </a:p>
        </p:txBody>
      </p:sp>
    </p:spTree>
    <p:extLst>
      <p:ext uri="{BB962C8B-B14F-4D97-AF65-F5344CB8AC3E}">
        <p14:creationId xmlns:p14="http://schemas.microsoft.com/office/powerpoint/2010/main" val="38283705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C3BBA-009A-4F57-8B13-569B15BD5909}"/>
              </a:ext>
            </a:extLst>
          </p:cNvPr>
          <p:cNvSpPr>
            <a:spLocks noGrp="1"/>
          </p:cNvSpPr>
          <p:nvPr>
            <p:ph type="title"/>
          </p:nvPr>
        </p:nvSpPr>
        <p:spPr>
          <a:xfrm>
            <a:off x="1354239" y="434138"/>
            <a:ext cx="9479666" cy="946428"/>
          </a:xfrm>
        </p:spPr>
        <p:txBody>
          <a:bodyPr>
            <a:noAutofit/>
          </a:bodyPr>
          <a:lstStyle/>
          <a:p>
            <a:r>
              <a:rPr lang="en-US" dirty="0"/>
              <a:t>Alignment to Literacy Guidance and State Initiatives (1)</a:t>
            </a:r>
          </a:p>
        </p:txBody>
      </p:sp>
      <p:sp>
        <p:nvSpPr>
          <p:cNvPr id="3" name="Content Placeholder 2">
            <a:extLst>
              <a:ext uri="{FF2B5EF4-FFF2-40B4-BE49-F238E27FC236}">
                <a16:creationId xmlns:a16="http://schemas.microsoft.com/office/drawing/2014/main" id="{757B99E8-6F40-4D72-9405-71DD26C2585C}"/>
              </a:ext>
            </a:extLst>
          </p:cNvPr>
          <p:cNvSpPr>
            <a:spLocks noGrp="1"/>
          </p:cNvSpPr>
          <p:nvPr>
            <p:ph idx="1"/>
          </p:nvPr>
        </p:nvSpPr>
        <p:spPr>
          <a:xfrm>
            <a:off x="1051682" y="1696615"/>
            <a:ext cx="10302118" cy="4727247"/>
          </a:xfrm>
        </p:spPr>
        <p:txBody>
          <a:bodyPr vert="horz" lIns="91440" tIns="45720" rIns="91440" bIns="45720" rtlCol="0" anchor="t">
            <a:noAutofit/>
          </a:bodyPr>
          <a:lstStyle/>
          <a:p>
            <a:pPr marL="288925" indent="0">
              <a:lnSpc>
                <a:spcPct val="100000"/>
              </a:lnSpc>
              <a:spcBef>
                <a:spcPts val="0"/>
              </a:spcBef>
              <a:spcAft>
                <a:spcPts val="1200"/>
              </a:spcAft>
              <a:buNone/>
            </a:pPr>
            <a:r>
              <a:rPr lang="en-US" dirty="0"/>
              <a:t>The work of the LCRSET grant program will align with:</a:t>
            </a:r>
          </a:p>
          <a:p>
            <a:pPr marL="914400" lvl="1" indent="-336550">
              <a:lnSpc>
                <a:spcPct val="100000"/>
              </a:lnSpc>
              <a:spcBef>
                <a:spcPts val="0"/>
              </a:spcBef>
              <a:spcAft>
                <a:spcPts val="1200"/>
              </a:spcAft>
              <a:buFont typeface="Arial" panose="020B0604020202020204" pitchFamily="34" charset="0"/>
              <a:buChar char="•"/>
            </a:pPr>
            <a:r>
              <a:rPr lang="en-US" sz="2800" dirty="0"/>
              <a:t>The </a:t>
            </a:r>
            <a:r>
              <a:rPr lang="en-US" sz="2800" i="1" dirty="0"/>
              <a:t>ELA/ELD Framework</a:t>
            </a:r>
          </a:p>
          <a:p>
            <a:pPr marL="914400" lvl="1" indent="-336550">
              <a:lnSpc>
                <a:spcPct val="100000"/>
              </a:lnSpc>
              <a:spcBef>
                <a:spcPts val="0"/>
              </a:spcBef>
              <a:spcAft>
                <a:spcPts val="1200"/>
              </a:spcAft>
              <a:buFont typeface="Arial" panose="020B0604020202020204" pitchFamily="34" charset="0"/>
              <a:buChar char="•"/>
            </a:pPr>
            <a:r>
              <a:rPr lang="en-US" sz="2800" dirty="0"/>
              <a:t>EL Roadmap</a:t>
            </a:r>
          </a:p>
          <a:p>
            <a:pPr marL="914400" lvl="1" indent="-336550">
              <a:lnSpc>
                <a:spcPct val="100000"/>
              </a:lnSpc>
              <a:spcBef>
                <a:spcPts val="0"/>
              </a:spcBef>
              <a:spcAft>
                <a:spcPts val="1200"/>
              </a:spcAft>
              <a:buFont typeface="Arial" panose="020B0604020202020204" pitchFamily="34" charset="0"/>
              <a:buChar char="•"/>
            </a:pPr>
            <a:r>
              <a:rPr lang="en-US" sz="2800" dirty="0"/>
              <a:t>Literacy Roadmap and Literacy Content Blocks</a:t>
            </a:r>
          </a:p>
          <a:p>
            <a:pPr marL="914400" lvl="1" indent="-336550">
              <a:lnSpc>
                <a:spcPct val="100000"/>
              </a:lnSpc>
              <a:spcBef>
                <a:spcPts val="0"/>
              </a:spcBef>
              <a:spcAft>
                <a:spcPts val="1200"/>
              </a:spcAft>
              <a:buFont typeface="Arial" panose="020B0604020202020204" pitchFamily="34" charset="0"/>
              <a:buChar char="•"/>
            </a:pPr>
            <a:r>
              <a:rPr lang="en-US" sz="2800" dirty="0"/>
              <a:t>Literacy Standards and Teaching Performance Expectations (TPEs)</a:t>
            </a:r>
          </a:p>
          <a:p>
            <a:pPr marL="914400" lvl="1" indent="-336550">
              <a:lnSpc>
                <a:spcPct val="100000"/>
              </a:lnSpc>
              <a:spcBef>
                <a:spcPts val="0"/>
              </a:spcBef>
              <a:spcAft>
                <a:spcPts val="1200"/>
              </a:spcAft>
              <a:buFont typeface="Arial" panose="020B0604020202020204" pitchFamily="34" charset="0"/>
              <a:buChar char="•"/>
            </a:pPr>
            <a:r>
              <a:rPr lang="en-US" sz="2800" dirty="0"/>
              <a:t>Preschool Through Third Grade Learning Progressions for Language and Literacy Development</a:t>
            </a:r>
          </a:p>
          <a:p>
            <a:pPr marL="914400" lvl="1" indent="-336550">
              <a:lnSpc>
                <a:spcPct val="100000"/>
              </a:lnSpc>
              <a:spcBef>
                <a:spcPts val="0"/>
              </a:spcBef>
              <a:spcAft>
                <a:spcPts val="1200"/>
              </a:spcAft>
              <a:buFont typeface="Arial" panose="020B0604020202020204" pitchFamily="34" charset="0"/>
              <a:buChar char="•"/>
            </a:pPr>
            <a:r>
              <a:rPr lang="en-US" sz="2800" dirty="0"/>
              <a:t>Screening for Risk of Reading Difficulties</a:t>
            </a:r>
          </a:p>
        </p:txBody>
      </p:sp>
    </p:spTree>
    <p:extLst>
      <p:ext uri="{BB962C8B-B14F-4D97-AF65-F5344CB8AC3E}">
        <p14:creationId xmlns:p14="http://schemas.microsoft.com/office/powerpoint/2010/main" val="35500324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CD429A-4100-7ABC-ABA5-37C3BDF375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66DCDB-3224-EC00-BDC9-57E66EFBF517}"/>
              </a:ext>
            </a:extLst>
          </p:cNvPr>
          <p:cNvSpPr>
            <a:spLocks noGrp="1"/>
          </p:cNvSpPr>
          <p:nvPr>
            <p:ph type="title"/>
          </p:nvPr>
        </p:nvSpPr>
        <p:spPr>
          <a:xfrm>
            <a:off x="1354239" y="434138"/>
            <a:ext cx="9479666" cy="946428"/>
          </a:xfrm>
        </p:spPr>
        <p:txBody>
          <a:bodyPr>
            <a:noAutofit/>
          </a:bodyPr>
          <a:lstStyle/>
          <a:p>
            <a:r>
              <a:rPr lang="en-US" dirty="0"/>
              <a:t>Alignment to Literacy Guidance and State Initiatives (2)</a:t>
            </a:r>
          </a:p>
        </p:txBody>
      </p:sp>
      <p:sp>
        <p:nvSpPr>
          <p:cNvPr id="3" name="Content Placeholder 2">
            <a:extLst>
              <a:ext uri="{FF2B5EF4-FFF2-40B4-BE49-F238E27FC236}">
                <a16:creationId xmlns:a16="http://schemas.microsoft.com/office/drawing/2014/main" id="{EB6A439F-2428-631D-C429-04B0ED72F61E}"/>
              </a:ext>
            </a:extLst>
          </p:cNvPr>
          <p:cNvSpPr>
            <a:spLocks noGrp="1"/>
          </p:cNvSpPr>
          <p:nvPr>
            <p:ph idx="1"/>
          </p:nvPr>
        </p:nvSpPr>
        <p:spPr>
          <a:xfrm>
            <a:off x="714352" y="1453075"/>
            <a:ext cx="10759440" cy="4727247"/>
          </a:xfrm>
        </p:spPr>
        <p:txBody>
          <a:bodyPr vert="horz" lIns="91440" tIns="45720" rIns="91440" bIns="45720" rtlCol="0" anchor="t">
            <a:noAutofit/>
          </a:bodyPr>
          <a:lstStyle/>
          <a:p>
            <a:pPr marL="914400" lvl="1" indent="-336550">
              <a:lnSpc>
                <a:spcPct val="100000"/>
              </a:lnSpc>
              <a:spcBef>
                <a:spcPts val="0"/>
              </a:spcBef>
              <a:spcAft>
                <a:spcPts val="1200"/>
              </a:spcAft>
              <a:buFont typeface="Arial" panose="020B0604020202020204" pitchFamily="34" charset="0"/>
              <a:buChar char="•"/>
            </a:pPr>
            <a:r>
              <a:rPr lang="en-US" sz="2800" dirty="0"/>
              <a:t>California Dyslexia Guidelines</a:t>
            </a:r>
          </a:p>
          <a:p>
            <a:pPr marL="914400" lvl="1" indent="-336550">
              <a:lnSpc>
                <a:spcPct val="100000"/>
              </a:lnSpc>
              <a:spcBef>
                <a:spcPts val="0"/>
              </a:spcBef>
              <a:spcAft>
                <a:spcPts val="1200"/>
              </a:spcAft>
              <a:buFont typeface="Arial" panose="020B0604020202020204" pitchFamily="34" charset="0"/>
              <a:buChar char="•"/>
            </a:pPr>
            <a:r>
              <a:rPr lang="en-US" sz="2800" dirty="0"/>
              <a:t>Improving Education for Multilingual and EL Students</a:t>
            </a:r>
          </a:p>
          <a:p>
            <a:pPr marL="914400" lvl="1" indent="-336550">
              <a:lnSpc>
                <a:spcPct val="100000"/>
              </a:lnSpc>
              <a:spcBef>
                <a:spcPts val="0"/>
              </a:spcBef>
              <a:spcAft>
                <a:spcPts val="1200"/>
              </a:spcAft>
              <a:buFont typeface="Arial" panose="020B0604020202020204" pitchFamily="34" charset="0"/>
              <a:buChar char="•"/>
            </a:pPr>
            <a:r>
              <a:rPr lang="en-US" sz="2800" dirty="0"/>
              <a:t>California Practitioners’ Guide for Educating EL Students with Disabilities</a:t>
            </a:r>
          </a:p>
          <a:p>
            <a:pPr marL="914400" lvl="1" indent="-336550">
              <a:lnSpc>
                <a:spcPct val="100000"/>
              </a:lnSpc>
              <a:spcBef>
                <a:spcPts val="0"/>
              </a:spcBef>
              <a:spcAft>
                <a:spcPts val="1200"/>
              </a:spcAft>
              <a:buFont typeface="Arial" panose="020B0604020202020204" pitchFamily="34" charset="0"/>
              <a:buChar char="•"/>
            </a:pPr>
            <a:r>
              <a:rPr lang="en-US" sz="2800" dirty="0"/>
              <a:t>The California Comprehensive State Literacy Plan (SLP)</a:t>
            </a:r>
          </a:p>
          <a:p>
            <a:pPr marL="914400" lvl="1" indent="-336550">
              <a:lnSpc>
                <a:spcPct val="100000"/>
              </a:lnSpc>
              <a:spcBef>
                <a:spcPts val="0"/>
              </a:spcBef>
              <a:spcAft>
                <a:spcPts val="1200"/>
              </a:spcAft>
              <a:buFont typeface="Arial" panose="020B0604020202020204" pitchFamily="34" charset="0"/>
              <a:buChar char="•"/>
            </a:pPr>
            <a:r>
              <a:rPr lang="en-US" sz="2800" dirty="0"/>
              <a:t>The Golden State Literacy Plan</a:t>
            </a:r>
          </a:p>
          <a:p>
            <a:pPr marL="914400" lvl="1" indent="-336550">
              <a:lnSpc>
                <a:spcPct val="100000"/>
              </a:lnSpc>
              <a:spcBef>
                <a:spcPts val="0"/>
              </a:spcBef>
              <a:spcAft>
                <a:spcPts val="1200"/>
              </a:spcAft>
              <a:buFont typeface="Arial" panose="020B0604020202020204" pitchFamily="34" charset="0"/>
              <a:buChar char="•"/>
            </a:pPr>
            <a:r>
              <a:rPr lang="en-US" sz="2800" dirty="0"/>
              <a:t>Multi-Tiered Systems of Support (MTSS)</a:t>
            </a:r>
          </a:p>
          <a:p>
            <a:pPr marL="914400" lvl="1" indent="-336550">
              <a:lnSpc>
                <a:spcPct val="100000"/>
              </a:lnSpc>
              <a:spcBef>
                <a:spcPts val="0"/>
              </a:spcBef>
              <a:spcAft>
                <a:spcPts val="1200"/>
              </a:spcAft>
              <a:buFont typeface="Arial" panose="020B0604020202020204" pitchFamily="34" charset="0"/>
              <a:buChar char="•"/>
            </a:pPr>
            <a:r>
              <a:rPr lang="en-US" sz="2800" dirty="0"/>
              <a:t>The Quality Professional Learning Standards (QPLS)</a:t>
            </a:r>
          </a:p>
          <a:p>
            <a:pPr marL="914400" lvl="1" indent="-336550">
              <a:lnSpc>
                <a:spcPct val="100000"/>
              </a:lnSpc>
              <a:spcBef>
                <a:spcPts val="0"/>
              </a:spcBef>
              <a:spcAft>
                <a:spcPts val="1200"/>
              </a:spcAft>
              <a:buFont typeface="Arial" panose="020B0604020202020204" pitchFamily="34" charset="0"/>
              <a:buChar char="•"/>
            </a:pPr>
            <a:r>
              <a:rPr lang="en-US" sz="2800" dirty="0"/>
              <a:t>Statewide Literacy Initiatives</a:t>
            </a:r>
          </a:p>
        </p:txBody>
      </p:sp>
    </p:spTree>
    <p:extLst>
      <p:ext uri="{BB962C8B-B14F-4D97-AF65-F5344CB8AC3E}">
        <p14:creationId xmlns:p14="http://schemas.microsoft.com/office/powerpoint/2010/main" val="32985363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D7B7B-72CA-41E2-B71B-8CABFC23EE99}"/>
              </a:ext>
            </a:extLst>
          </p:cNvPr>
          <p:cNvSpPr>
            <a:spLocks noGrp="1"/>
          </p:cNvSpPr>
          <p:nvPr>
            <p:ph type="title"/>
          </p:nvPr>
        </p:nvSpPr>
        <p:spPr>
          <a:xfrm>
            <a:off x="1354239" y="629989"/>
            <a:ext cx="9479666" cy="1268957"/>
          </a:xfrm>
        </p:spPr>
        <p:txBody>
          <a:bodyPr>
            <a:noAutofit/>
          </a:bodyPr>
          <a:lstStyle/>
          <a:p>
            <a:r>
              <a:rPr lang="en-US"/>
              <a:t>The English Language Arts / English Language Development Framework</a:t>
            </a:r>
          </a:p>
        </p:txBody>
      </p:sp>
      <p:sp>
        <p:nvSpPr>
          <p:cNvPr id="3" name="Content Placeholder 2">
            <a:extLst>
              <a:ext uri="{FF2B5EF4-FFF2-40B4-BE49-F238E27FC236}">
                <a16:creationId xmlns:a16="http://schemas.microsoft.com/office/drawing/2014/main" id="{C01112ED-1BBA-4D41-A3F2-6C2A2A6A5046}"/>
              </a:ext>
            </a:extLst>
          </p:cNvPr>
          <p:cNvSpPr>
            <a:spLocks noGrp="1"/>
          </p:cNvSpPr>
          <p:nvPr>
            <p:ph idx="1"/>
          </p:nvPr>
        </p:nvSpPr>
        <p:spPr>
          <a:xfrm>
            <a:off x="1354239" y="2227501"/>
            <a:ext cx="9749190" cy="4061901"/>
          </a:xfrm>
        </p:spPr>
        <p:txBody>
          <a:bodyPr vert="horz" lIns="91440" tIns="45720" rIns="91440" bIns="45720" rtlCol="0" anchor="t">
            <a:noAutofit/>
          </a:bodyPr>
          <a:lstStyle/>
          <a:p>
            <a:pPr marL="0" indent="0">
              <a:lnSpc>
                <a:spcPct val="100000"/>
              </a:lnSpc>
              <a:spcBef>
                <a:spcPts val="0"/>
              </a:spcBef>
              <a:spcAft>
                <a:spcPts val="1200"/>
              </a:spcAft>
              <a:buNone/>
            </a:pPr>
            <a:r>
              <a:rPr lang="en-US" dirty="0"/>
              <a:t>PL through the LCRSET grant program should be aligned to the </a:t>
            </a:r>
            <a:r>
              <a:rPr lang="en-US" i="1" dirty="0"/>
              <a:t>ELA/ELD Framework</a:t>
            </a:r>
            <a:r>
              <a:rPr lang="en-US" dirty="0"/>
              <a:t>, including the five key themes of:</a:t>
            </a:r>
          </a:p>
          <a:p>
            <a:pPr marL="690245" lvl="1" indent="-353695">
              <a:lnSpc>
                <a:spcPct val="100000"/>
              </a:lnSpc>
              <a:spcBef>
                <a:spcPts val="0"/>
              </a:spcBef>
              <a:buFont typeface="Arial" panose="020B0604020202020204" pitchFamily="34" charset="0"/>
              <a:buChar char="•"/>
            </a:pPr>
            <a:r>
              <a:rPr lang="en-US" sz="2800" dirty="0"/>
              <a:t>Meaning making;</a:t>
            </a:r>
            <a:endParaRPr lang="en-US" sz="2800" dirty="0">
              <a:cs typeface="Arial"/>
            </a:endParaRPr>
          </a:p>
          <a:p>
            <a:pPr marL="690245" lvl="1" indent="-353695">
              <a:lnSpc>
                <a:spcPct val="100000"/>
              </a:lnSpc>
              <a:spcBef>
                <a:spcPts val="0"/>
              </a:spcBef>
              <a:buFont typeface="Arial" panose="020B0604020202020204" pitchFamily="34" charset="0"/>
              <a:buChar char="•"/>
            </a:pPr>
            <a:r>
              <a:rPr lang="en-US" sz="2800" dirty="0"/>
              <a:t>Language development;</a:t>
            </a:r>
            <a:endParaRPr lang="en-US" sz="2800" dirty="0">
              <a:cs typeface="Arial" panose="020B0604020202020204"/>
            </a:endParaRPr>
          </a:p>
          <a:p>
            <a:pPr marL="690245" lvl="1" indent="-353695">
              <a:lnSpc>
                <a:spcPct val="100000"/>
              </a:lnSpc>
              <a:spcBef>
                <a:spcPts val="0"/>
              </a:spcBef>
              <a:buFont typeface="Arial" panose="020B0604020202020204" pitchFamily="34" charset="0"/>
              <a:buChar char="•"/>
            </a:pPr>
            <a:r>
              <a:rPr lang="en-US" sz="2800" dirty="0"/>
              <a:t>Effective expression;</a:t>
            </a:r>
            <a:endParaRPr lang="en-US" sz="2800" dirty="0">
              <a:cs typeface="Arial"/>
            </a:endParaRPr>
          </a:p>
          <a:p>
            <a:pPr marL="690245" lvl="1" indent="-353695">
              <a:lnSpc>
                <a:spcPct val="100000"/>
              </a:lnSpc>
              <a:spcBef>
                <a:spcPts val="0"/>
              </a:spcBef>
              <a:buFont typeface="Arial" panose="020B0604020202020204" pitchFamily="34" charset="0"/>
              <a:buChar char="•"/>
            </a:pPr>
            <a:r>
              <a:rPr lang="en-US" sz="2800" dirty="0"/>
              <a:t>Content knowledge; and </a:t>
            </a:r>
            <a:endParaRPr lang="en-US" sz="2800" dirty="0">
              <a:cs typeface="Arial"/>
            </a:endParaRPr>
          </a:p>
          <a:p>
            <a:pPr marL="690245" lvl="1" indent="-353695">
              <a:lnSpc>
                <a:spcPct val="100000"/>
              </a:lnSpc>
              <a:spcBef>
                <a:spcPts val="0"/>
              </a:spcBef>
              <a:spcAft>
                <a:spcPts val="1200"/>
              </a:spcAft>
              <a:buFont typeface="Arial" panose="020B0604020202020204" pitchFamily="34" charset="0"/>
              <a:buChar char="•"/>
            </a:pPr>
            <a:r>
              <a:rPr lang="en-US" sz="2800" dirty="0"/>
              <a:t>Foundational skills.</a:t>
            </a:r>
            <a:endParaRPr lang="en-US" sz="2800" dirty="0">
              <a:cs typeface="Arial"/>
            </a:endParaRPr>
          </a:p>
        </p:txBody>
      </p:sp>
    </p:spTree>
    <p:extLst>
      <p:ext uri="{BB962C8B-B14F-4D97-AF65-F5344CB8AC3E}">
        <p14:creationId xmlns:p14="http://schemas.microsoft.com/office/powerpoint/2010/main" val="6731024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B43B6-E61C-9F9C-A788-5198FD5F8BED}"/>
              </a:ext>
            </a:extLst>
          </p:cNvPr>
          <p:cNvSpPr>
            <a:spLocks noGrp="1"/>
          </p:cNvSpPr>
          <p:nvPr>
            <p:ph type="title"/>
          </p:nvPr>
        </p:nvSpPr>
        <p:spPr/>
        <p:txBody>
          <a:bodyPr/>
          <a:lstStyle/>
          <a:p>
            <a:r>
              <a:rPr lang="en-US"/>
              <a:t>EL Roadmap</a:t>
            </a:r>
          </a:p>
        </p:txBody>
      </p:sp>
      <p:sp>
        <p:nvSpPr>
          <p:cNvPr id="3" name="Content Placeholder 2">
            <a:extLst>
              <a:ext uri="{FF2B5EF4-FFF2-40B4-BE49-F238E27FC236}">
                <a16:creationId xmlns:a16="http://schemas.microsoft.com/office/drawing/2014/main" id="{9673AB41-E05A-BBDB-E1D3-6365598E09EE}"/>
              </a:ext>
            </a:extLst>
          </p:cNvPr>
          <p:cNvSpPr>
            <a:spLocks noGrp="1"/>
          </p:cNvSpPr>
          <p:nvPr>
            <p:ph idx="1"/>
          </p:nvPr>
        </p:nvSpPr>
        <p:spPr/>
        <p:txBody>
          <a:bodyPr/>
          <a:lstStyle/>
          <a:p>
            <a:r>
              <a:rPr lang="en-US"/>
              <a:t>Principle 1: assets-oriented and needs responsive schools</a:t>
            </a:r>
          </a:p>
          <a:p>
            <a:r>
              <a:rPr lang="en-US"/>
              <a:t>Principle 2: intellectual quality of instruction and meaningful access</a:t>
            </a:r>
          </a:p>
          <a:p>
            <a:r>
              <a:rPr lang="en-US"/>
              <a:t>Principle 3: system conditions that support effectiveness</a:t>
            </a:r>
          </a:p>
          <a:p>
            <a:r>
              <a:rPr lang="en-US"/>
              <a:t>Principle 4: alignment and articulation within and across systems</a:t>
            </a:r>
          </a:p>
        </p:txBody>
      </p:sp>
    </p:spTree>
    <p:extLst>
      <p:ext uri="{BB962C8B-B14F-4D97-AF65-F5344CB8AC3E}">
        <p14:creationId xmlns:p14="http://schemas.microsoft.com/office/powerpoint/2010/main" val="16331274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3540F-AE37-2D7F-64A7-8A6466BDA54F}"/>
              </a:ext>
            </a:extLst>
          </p:cNvPr>
          <p:cNvSpPr>
            <a:spLocks noGrp="1"/>
          </p:cNvSpPr>
          <p:nvPr>
            <p:ph type="title"/>
          </p:nvPr>
        </p:nvSpPr>
        <p:spPr/>
        <p:txBody>
          <a:bodyPr/>
          <a:lstStyle/>
          <a:p>
            <a:r>
              <a:rPr lang="en-US"/>
              <a:t>Literacy Roadmap and Content Blocks</a:t>
            </a:r>
          </a:p>
        </p:txBody>
      </p:sp>
      <p:sp>
        <p:nvSpPr>
          <p:cNvPr id="3" name="Content Placeholder 2">
            <a:extLst>
              <a:ext uri="{FF2B5EF4-FFF2-40B4-BE49-F238E27FC236}">
                <a16:creationId xmlns:a16="http://schemas.microsoft.com/office/drawing/2014/main" id="{59B573C1-73DD-5475-CF02-EA5DC21A444C}"/>
              </a:ext>
            </a:extLst>
          </p:cNvPr>
          <p:cNvSpPr>
            <a:spLocks noGrp="1"/>
          </p:cNvSpPr>
          <p:nvPr>
            <p:ph idx="1"/>
          </p:nvPr>
        </p:nvSpPr>
        <p:spPr/>
        <p:txBody>
          <a:bodyPr/>
          <a:lstStyle/>
          <a:p>
            <a:r>
              <a:rPr lang="en-US" dirty="0"/>
              <a:t>The Literacy Roadmap is designed to help educators apply the </a:t>
            </a:r>
            <a:r>
              <a:rPr lang="en-US" i="1" dirty="0"/>
              <a:t>ELA/ELD Framework </a:t>
            </a:r>
            <a:r>
              <a:rPr lang="en-US" dirty="0"/>
              <a:t>to classroom instruction, navigate the resources and professional learning opportunities available to implement effective literacy instruction, and improve literacy outcomes for all students with a focus on equity. </a:t>
            </a:r>
          </a:p>
          <a:p>
            <a:r>
              <a:rPr lang="en-US" dirty="0"/>
              <a:t>The Literacy Content Blocks are a central element of the Literacy Roadmap. They are intended to guide literacy instruction based on local context and students’ identified assets and assessed needs. </a:t>
            </a:r>
          </a:p>
        </p:txBody>
      </p:sp>
    </p:spTree>
    <p:extLst>
      <p:ext uri="{BB962C8B-B14F-4D97-AF65-F5344CB8AC3E}">
        <p14:creationId xmlns:p14="http://schemas.microsoft.com/office/powerpoint/2010/main" val="25784323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7C381-570D-0D19-B4DC-7D08194528C9}"/>
              </a:ext>
            </a:extLst>
          </p:cNvPr>
          <p:cNvSpPr>
            <a:spLocks noGrp="1"/>
          </p:cNvSpPr>
          <p:nvPr>
            <p:ph type="title"/>
          </p:nvPr>
        </p:nvSpPr>
        <p:spPr/>
        <p:txBody>
          <a:bodyPr/>
          <a:lstStyle/>
          <a:p>
            <a:r>
              <a:rPr lang="en-US"/>
              <a:t>Literacy Standards and Teaching Performance Expectations</a:t>
            </a:r>
          </a:p>
        </p:txBody>
      </p:sp>
      <p:sp>
        <p:nvSpPr>
          <p:cNvPr id="3" name="Content Placeholder 2">
            <a:extLst>
              <a:ext uri="{FF2B5EF4-FFF2-40B4-BE49-F238E27FC236}">
                <a16:creationId xmlns:a16="http://schemas.microsoft.com/office/drawing/2014/main" id="{DC857124-2C30-CB12-1668-A381BD1AC2D4}"/>
              </a:ext>
            </a:extLst>
          </p:cNvPr>
          <p:cNvSpPr>
            <a:spLocks noGrp="1"/>
          </p:cNvSpPr>
          <p:nvPr>
            <p:ph idx="1"/>
          </p:nvPr>
        </p:nvSpPr>
        <p:spPr>
          <a:xfrm>
            <a:off x="1354239" y="1965959"/>
            <a:ext cx="9479666" cy="4211003"/>
          </a:xfrm>
        </p:spPr>
        <p:txBody>
          <a:bodyPr/>
          <a:lstStyle/>
          <a:p>
            <a:pPr marL="0" indent="0">
              <a:lnSpc>
                <a:spcPct val="100000"/>
              </a:lnSpc>
              <a:spcBef>
                <a:spcPts val="0"/>
              </a:spcBef>
              <a:spcAft>
                <a:spcPts val="1200"/>
              </a:spcAft>
              <a:buNone/>
            </a:pPr>
            <a:r>
              <a:rPr lang="en-US" dirty="0">
                <a:effectLst/>
                <a:ea typeface="Arial" panose="020B0604020202020204" pitchFamily="34" charset="0"/>
              </a:rPr>
              <a:t>The Literacy Standards and TPEs encompass the study of effective means of teaching literacy across all disciplines. They are rooted in the ELA and Literacy Standards, the ELD standards, and </a:t>
            </a:r>
            <a:r>
              <a:rPr lang="en-US" i="1" dirty="0"/>
              <a:t>ELA/ELD Framework</a:t>
            </a:r>
            <a:r>
              <a:rPr lang="en-US" dirty="0">
                <a:effectLst/>
                <a:ea typeface="Arial" panose="020B0604020202020204" pitchFamily="34" charset="0"/>
              </a:rPr>
              <a:t>. The TPEs are grounded in Universal Design for Learning and asset-based pedagogies and also incorporate elements of the California Comprehensive SLP. </a:t>
            </a:r>
            <a:endParaRPr lang="en-US" dirty="0"/>
          </a:p>
        </p:txBody>
      </p:sp>
    </p:spTree>
    <p:extLst>
      <p:ext uri="{BB962C8B-B14F-4D97-AF65-F5344CB8AC3E}">
        <p14:creationId xmlns:p14="http://schemas.microsoft.com/office/powerpoint/2010/main" val="20208583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D47FE-9509-38DD-D28D-83D99B0C7BCA}"/>
              </a:ext>
            </a:extLst>
          </p:cNvPr>
          <p:cNvSpPr>
            <a:spLocks noGrp="1"/>
          </p:cNvSpPr>
          <p:nvPr>
            <p:ph type="title"/>
          </p:nvPr>
        </p:nvSpPr>
        <p:spPr/>
        <p:txBody>
          <a:bodyPr/>
          <a:lstStyle/>
          <a:p>
            <a:r>
              <a:rPr lang="en-US"/>
              <a:t>Supporting All Students (1)</a:t>
            </a:r>
          </a:p>
        </p:txBody>
      </p:sp>
      <p:sp>
        <p:nvSpPr>
          <p:cNvPr id="3" name="Content Placeholder 2">
            <a:extLst>
              <a:ext uri="{FF2B5EF4-FFF2-40B4-BE49-F238E27FC236}">
                <a16:creationId xmlns:a16="http://schemas.microsoft.com/office/drawing/2014/main" id="{4ECDB64E-C975-AC1D-0483-3075E9179C20}"/>
              </a:ext>
            </a:extLst>
          </p:cNvPr>
          <p:cNvSpPr>
            <a:spLocks noGrp="1"/>
          </p:cNvSpPr>
          <p:nvPr>
            <p:ph idx="1"/>
          </p:nvPr>
        </p:nvSpPr>
        <p:spPr/>
        <p:txBody>
          <a:bodyPr/>
          <a:lstStyle/>
          <a:p>
            <a:pPr lvl="0"/>
            <a:r>
              <a:rPr lang="en-US"/>
              <a:t>Screening for Risk of Reading Difficulties allows for early identification and intervention of reading difficulties, including dyslexia, for students in kindergarten to grade two.</a:t>
            </a:r>
          </a:p>
          <a:p>
            <a:r>
              <a:rPr lang="en-US"/>
              <a:t>The California Dyslexia Guidelines provides practical resources for identifying and educating students who are struggling academically because they cannot read. </a:t>
            </a:r>
          </a:p>
        </p:txBody>
      </p:sp>
    </p:spTree>
    <p:extLst>
      <p:ext uri="{BB962C8B-B14F-4D97-AF65-F5344CB8AC3E}">
        <p14:creationId xmlns:p14="http://schemas.microsoft.com/office/powerpoint/2010/main" val="28574738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7AA72-0EF6-0B10-D9BA-26EBB86D1EF2}"/>
              </a:ext>
            </a:extLst>
          </p:cNvPr>
          <p:cNvSpPr>
            <a:spLocks noGrp="1"/>
          </p:cNvSpPr>
          <p:nvPr>
            <p:ph type="title"/>
          </p:nvPr>
        </p:nvSpPr>
        <p:spPr/>
        <p:txBody>
          <a:bodyPr/>
          <a:lstStyle/>
          <a:p>
            <a:r>
              <a:rPr lang="en-US"/>
              <a:t>Supporting All Students (2)</a:t>
            </a:r>
          </a:p>
        </p:txBody>
      </p:sp>
      <p:sp>
        <p:nvSpPr>
          <p:cNvPr id="3" name="Content Placeholder 2">
            <a:extLst>
              <a:ext uri="{FF2B5EF4-FFF2-40B4-BE49-F238E27FC236}">
                <a16:creationId xmlns:a16="http://schemas.microsoft.com/office/drawing/2014/main" id="{4AD0956C-A27B-330B-FD32-5B75B34CB0D9}"/>
              </a:ext>
            </a:extLst>
          </p:cNvPr>
          <p:cNvSpPr>
            <a:spLocks noGrp="1"/>
          </p:cNvSpPr>
          <p:nvPr>
            <p:ph idx="1"/>
          </p:nvPr>
        </p:nvSpPr>
        <p:spPr/>
        <p:txBody>
          <a:bodyPr/>
          <a:lstStyle/>
          <a:p>
            <a:r>
              <a:rPr lang="en-US" dirty="0"/>
              <a:t>The Improving Education for Multilingual and EL Students supports educators in designing, implementing, and enhancing educational programs for multilingual and EL students.</a:t>
            </a:r>
          </a:p>
          <a:p>
            <a:r>
              <a:rPr lang="en-US" dirty="0"/>
              <a:t>The California Practitioners’ Guide for Educating EL Students with Disabilities provides guidance to teachers and specialists to help them appropriately identify and support EL students with disabilities (also known as dually identified students).</a:t>
            </a:r>
          </a:p>
        </p:txBody>
      </p:sp>
    </p:spTree>
    <p:extLst>
      <p:ext uri="{BB962C8B-B14F-4D97-AF65-F5344CB8AC3E}">
        <p14:creationId xmlns:p14="http://schemas.microsoft.com/office/powerpoint/2010/main" val="3456998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4239" y="431627"/>
            <a:ext cx="9479666" cy="1325563"/>
          </a:xfrm>
        </p:spPr>
        <p:txBody>
          <a:bodyPr>
            <a:normAutofit/>
          </a:bodyPr>
          <a:lstStyle/>
          <a:p>
            <a:r>
              <a:rPr lang="en-US"/>
              <a:t>Welcome</a:t>
            </a:r>
          </a:p>
        </p:txBody>
      </p:sp>
      <p:sp>
        <p:nvSpPr>
          <p:cNvPr id="3" name="Content Placeholder 2"/>
          <p:cNvSpPr>
            <a:spLocks noGrp="1"/>
          </p:cNvSpPr>
          <p:nvPr>
            <p:ph idx="1"/>
          </p:nvPr>
        </p:nvSpPr>
        <p:spPr>
          <a:xfrm>
            <a:off x="1354239" y="1901494"/>
            <a:ext cx="9479666" cy="4351338"/>
          </a:xfrm>
        </p:spPr>
        <p:txBody>
          <a:bodyPr/>
          <a:lstStyle/>
          <a:p>
            <a:pPr marL="0" indent="0" algn="ctr">
              <a:lnSpc>
                <a:spcPct val="100000"/>
              </a:lnSpc>
              <a:spcBef>
                <a:spcPts val="0"/>
              </a:spcBef>
              <a:buNone/>
            </a:pPr>
            <a:r>
              <a:rPr lang="en-US"/>
              <a:t>Jennifer Howerter, Education Programs Consultant</a:t>
            </a:r>
          </a:p>
          <a:p>
            <a:pPr marL="0" indent="0" algn="ctr">
              <a:lnSpc>
                <a:spcPct val="100000"/>
              </a:lnSpc>
              <a:spcBef>
                <a:spcPts val="0"/>
              </a:spcBef>
              <a:spcAft>
                <a:spcPts val="2400"/>
              </a:spcAft>
              <a:buNone/>
            </a:pPr>
            <a:r>
              <a:rPr lang="en-US"/>
              <a:t>Julia Agostinelli, Education Administrator </a:t>
            </a:r>
          </a:p>
          <a:p>
            <a:pPr marL="0" indent="0" algn="ctr">
              <a:lnSpc>
                <a:spcPct val="100000"/>
              </a:lnSpc>
              <a:spcBef>
                <a:spcPts val="0"/>
              </a:spcBef>
              <a:buNone/>
            </a:pPr>
            <a:r>
              <a:rPr lang="en-US">
                <a:cs typeface="Arial" panose="020B0604020202020204" pitchFamily="34" charset="0"/>
              </a:rPr>
              <a:t>Professional Learning Innovations Office</a:t>
            </a:r>
          </a:p>
          <a:p>
            <a:pPr marL="0" indent="0" algn="ctr">
              <a:lnSpc>
                <a:spcPct val="100000"/>
              </a:lnSpc>
              <a:spcBef>
                <a:spcPts val="0"/>
              </a:spcBef>
              <a:buNone/>
            </a:pPr>
            <a:r>
              <a:rPr lang="en-US"/>
              <a:t>Professional Learning Support Division </a:t>
            </a:r>
          </a:p>
          <a:p>
            <a:pPr marL="0" indent="0" algn="ctr">
              <a:lnSpc>
                <a:spcPct val="100000"/>
              </a:lnSpc>
              <a:spcBef>
                <a:spcPts val="0"/>
              </a:spcBef>
              <a:buNone/>
            </a:pPr>
            <a:r>
              <a:rPr lang="en-US"/>
              <a:t>CDE</a:t>
            </a:r>
          </a:p>
        </p:txBody>
      </p:sp>
    </p:spTree>
    <p:extLst>
      <p:ext uri="{BB962C8B-B14F-4D97-AF65-F5344CB8AC3E}">
        <p14:creationId xmlns:p14="http://schemas.microsoft.com/office/powerpoint/2010/main" val="11457990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F7833-9704-A08D-6352-7CD00527328D}"/>
              </a:ext>
            </a:extLst>
          </p:cNvPr>
          <p:cNvSpPr>
            <a:spLocks noGrp="1"/>
          </p:cNvSpPr>
          <p:nvPr>
            <p:ph type="title"/>
          </p:nvPr>
        </p:nvSpPr>
        <p:spPr/>
        <p:txBody>
          <a:bodyPr/>
          <a:lstStyle/>
          <a:p>
            <a:r>
              <a:rPr lang="en-US" dirty="0"/>
              <a:t>Supporting Multilingual Learners and English Learner Students</a:t>
            </a:r>
          </a:p>
        </p:txBody>
      </p:sp>
      <p:sp>
        <p:nvSpPr>
          <p:cNvPr id="3" name="Content Placeholder 2">
            <a:extLst>
              <a:ext uri="{FF2B5EF4-FFF2-40B4-BE49-F238E27FC236}">
                <a16:creationId xmlns:a16="http://schemas.microsoft.com/office/drawing/2014/main" id="{2BE1CD12-2F3B-89DC-C7D5-B18230CC3F34}"/>
              </a:ext>
            </a:extLst>
          </p:cNvPr>
          <p:cNvSpPr>
            <a:spLocks noGrp="1"/>
          </p:cNvSpPr>
          <p:nvPr>
            <p:ph idx="1"/>
          </p:nvPr>
        </p:nvSpPr>
        <p:spPr/>
        <p:txBody>
          <a:bodyPr/>
          <a:lstStyle/>
          <a:p>
            <a:pPr marL="0" indent="0">
              <a:buNone/>
            </a:pPr>
            <a:r>
              <a:rPr lang="en-US" dirty="0"/>
              <a:t>This project should also, as a whole, center multilingual learners and EL students. This includes:</a:t>
            </a:r>
          </a:p>
          <a:p>
            <a:r>
              <a:rPr lang="en-US" dirty="0"/>
              <a:t>Dual language learners</a:t>
            </a:r>
          </a:p>
          <a:p>
            <a:r>
              <a:rPr lang="en-US" dirty="0"/>
              <a:t>EL students, including newcomer EL students and long-term EL students</a:t>
            </a:r>
          </a:p>
          <a:p>
            <a:r>
              <a:rPr lang="en-US" dirty="0"/>
              <a:t>Reclassified Fluent English Proficient</a:t>
            </a:r>
          </a:p>
          <a:p>
            <a:r>
              <a:rPr lang="en-US" dirty="0"/>
              <a:t>Initially Fluent English Proficient</a:t>
            </a:r>
          </a:p>
          <a:p>
            <a:r>
              <a:rPr lang="en-US" dirty="0"/>
              <a:t>Native English speakers</a:t>
            </a:r>
          </a:p>
        </p:txBody>
      </p:sp>
    </p:spTree>
    <p:extLst>
      <p:ext uri="{BB962C8B-B14F-4D97-AF65-F5344CB8AC3E}">
        <p14:creationId xmlns:p14="http://schemas.microsoft.com/office/powerpoint/2010/main" val="38903445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D7B7B-72CA-41E2-B71B-8CABFC23EE99}"/>
              </a:ext>
            </a:extLst>
          </p:cNvPr>
          <p:cNvSpPr>
            <a:spLocks noGrp="1"/>
          </p:cNvSpPr>
          <p:nvPr>
            <p:ph type="title"/>
          </p:nvPr>
        </p:nvSpPr>
        <p:spPr>
          <a:xfrm>
            <a:off x="1354239" y="365126"/>
            <a:ext cx="9479666" cy="1617916"/>
          </a:xfrm>
        </p:spPr>
        <p:txBody>
          <a:bodyPr>
            <a:normAutofit/>
          </a:bodyPr>
          <a:lstStyle/>
          <a:p>
            <a:r>
              <a:rPr lang="en-US"/>
              <a:t>Multi-Tiered System of Support (1)</a:t>
            </a:r>
          </a:p>
        </p:txBody>
      </p:sp>
      <p:sp>
        <p:nvSpPr>
          <p:cNvPr id="3" name="Content Placeholder 2">
            <a:extLst>
              <a:ext uri="{FF2B5EF4-FFF2-40B4-BE49-F238E27FC236}">
                <a16:creationId xmlns:a16="http://schemas.microsoft.com/office/drawing/2014/main" id="{C01112ED-1BBA-4D41-A3F2-6C2A2A6A5046}"/>
              </a:ext>
            </a:extLst>
          </p:cNvPr>
          <p:cNvSpPr>
            <a:spLocks noGrp="1"/>
          </p:cNvSpPr>
          <p:nvPr>
            <p:ph idx="1"/>
          </p:nvPr>
        </p:nvSpPr>
        <p:spPr>
          <a:xfrm>
            <a:off x="1354239" y="1632857"/>
            <a:ext cx="9649787" cy="4601689"/>
          </a:xfrm>
        </p:spPr>
        <p:txBody>
          <a:bodyPr vert="horz" lIns="91440" tIns="45720" rIns="91440" bIns="45720" rtlCol="0" anchor="t">
            <a:noAutofit/>
          </a:bodyPr>
          <a:lstStyle/>
          <a:p>
            <a:pPr marL="0" indent="0">
              <a:lnSpc>
                <a:spcPct val="100000"/>
              </a:lnSpc>
              <a:spcBef>
                <a:spcPts val="0"/>
              </a:spcBef>
              <a:spcAft>
                <a:spcPts val="1200"/>
              </a:spcAft>
              <a:buNone/>
            </a:pPr>
            <a:r>
              <a:rPr lang="en-US"/>
              <a:t>The MTSS is an integrated, comprehensive framework that focuses on the California Common Core State Standards (CCSS), core instruction, differentiated learning, student-centered learning, individualized student needs, and the alignment of systems necessary for all students’ academic, behavioral, and social success. </a:t>
            </a:r>
          </a:p>
          <a:p>
            <a:pPr marL="0" indent="0">
              <a:lnSpc>
                <a:spcPct val="100000"/>
              </a:lnSpc>
              <a:spcBef>
                <a:spcPts val="0"/>
              </a:spcBef>
              <a:spcAft>
                <a:spcPts val="1200"/>
              </a:spcAft>
              <a:buNone/>
            </a:pPr>
            <a:r>
              <a:rPr lang="en-US"/>
              <a:t>All the guidance we have discussed are supports for effective Tier 1 instruction. </a:t>
            </a:r>
          </a:p>
        </p:txBody>
      </p:sp>
    </p:spTree>
    <p:extLst>
      <p:ext uri="{BB962C8B-B14F-4D97-AF65-F5344CB8AC3E}">
        <p14:creationId xmlns:p14="http://schemas.microsoft.com/office/powerpoint/2010/main" val="34696183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67069-D36D-4681-8D00-6FEDE352FBDB}"/>
              </a:ext>
            </a:extLst>
          </p:cNvPr>
          <p:cNvSpPr>
            <a:spLocks noGrp="1"/>
          </p:cNvSpPr>
          <p:nvPr>
            <p:ph type="title"/>
          </p:nvPr>
        </p:nvSpPr>
        <p:spPr>
          <a:xfrm>
            <a:off x="1354239" y="365125"/>
            <a:ext cx="9479666" cy="1732863"/>
          </a:xfrm>
        </p:spPr>
        <p:txBody>
          <a:bodyPr>
            <a:normAutofit/>
          </a:bodyPr>
          <a:lstStyle/>
          <a:p>
            <a:r>
              <a:rPr lang="en-US"/>
              <a:t>Family Engagement</a:t>
            </a:r>
          </a:p>
        </p:txBody>
      </p:sp>
      <p:sp>
        <p:nvSpPr>
          <p:cNvPr id="3" name="Content Placeholder 2">
            <a:extLst>
              <a:ext uri="{FF2B5EF4-FFF2-40B4-BE49-F238E27FC236}">
                <a16:creationId xmlns:a16="http://schemas.microsoft.com/office/drawing/2014/main" id="{A7512F7A-5A7B-49CC-AFD3-E862C23C7620}"/>
              </a:ext>
            </a:extLst>
          </p:cNvPr>
          <p:cNvSpPr>
            <a:spLocks noGrp="1"/>
          </p:cNvSpPr>
          <p:nvPr>
            <p:ph idx="1"/>
          </p:nvPr>
        </p:nvSpPr>
        <p:spPr>
          <a:xfrm>
            <a:off x="1354239" y="1840225"/>
            <a:ext cx="9479666" cy="4003106"/>
          </a:xfrm>
        </p:spPr>
        <p:txBody>
          <a:bodyPr vert="horz" lIns="91440" tIns="45720" rIns="91440" bIns="45720" rtlCol="0" anchor="t">
            <a:noAutofit/>
          </a:bodyPr>
          <a:lstStyle/>
          <a:p>
            <a:pPr marL="0" indent="0">
              <a:lnSpc>
                <a:spcPct val="100000"/>
              </a:lnSpc>
              <a:spcBef>
                <a:spcPts val="0"/>
              </a:spcBef>
              <a:spcAft>
                <a:spcPts val="1200"/>
              </a:spcAft>
              <a:buNone/>
            </a:pPr>
            <a:r>
              <a:rPr lang="en-US"/>
              <a:t>Families are integral to student literacy development and achievement. </a:t>
            </a:r>
          </a:p>
          <a:p>
            <a:pPr marL="0" indent="0">
              <a:lnSpc>
                <a:spcPct val="100000"/>
              </a:lnSpc>
              <a:spcBef>
                <a:spcPts val="0"/>
              </a:spcBef>
              <a:spcAft>
                <a:spcPts val="1200"/>
              </a:spcAft>
              <a:buNone/>
            </a:pPr>
            <a:r>
              <a:rPr lang="en-US"/>
              <a:t>The California Family Engagement Framework and accompanying toolkit provide direction for the grantee in working with families and communities to plan, implement, and evaluate family engagement practices.</a:t>
            </a:r>
            <a:endParaRPr lang="en-US">
              <a:ea typeface="+mn-lt"/>
              <a:cs typeface="+mn-lt"/>
            </a:endParaRPr>
          </a:p>
        </p:txBody>
      </p:sp>
    </p:spTree>
    <p:extLst>
      <p:ext uri="{BB962C8B-B14F-4D97-AF65-F5344CB8AC3E}">
        <p14:creationId xmlns:p14="http://schemas.microsoft.com/office/powerpoint/2010/main" val="30767379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67069-D36D-4681-8D00-6FEDE352FBDB}"/>
              </a:ext>
            </a:extLst>
          </p:cNvPr>
          <p:cNvSpPr>
            <a:spLocks noGrp="1"/>
          </p:cNvSpPr>
          <p:nvPr>
            <p:ph type="title"/>
          </p:nvPr>
        </p:nvSpPr>
        <p:spPr>
          <a:xfrm>
            <a:off x="1354239" y="365125"/>
            <a:ext cx="9479666" cy="1808731"/>
          </a:xfrm>
        </p:spPr>
        <p:txBody>
          <a:bodyPr>
            <a:normAutofit/>
          </a:bodyPr>
          <a:lstStyle/>
          <a:p>
            <a:r>
              <a:rPr lang="en-US"/>
              <a:t>Culturally Sustaining Pedagogy</a:t>
            </a:r>
          </a:p>
        </p:txBody>
      </p:sp>
      <p:sp>
        <p:nvSpPr>
          <p:cNvPr id="3" name="Content Placeholder 2">
            <a:extLst>
              <a:ext uri="{FF2B5EF4-FFF2-40B4-BE49-F238E27FC236}">
                <a16:creationId xmlns:a16="http://schemas.microsoft.com/office/drawing/2014/main" id="{A7512F7A-5A7B-49CC-AFD3-E862C23C7620}"/>
              </a:ext>
            </a:extLst>
          </p:cNvPr>
          <p:cNvSpPr>
            <a:spLocks noGrp="1"/>
          </p:cNvSpPr>
          <p:nvPr>
            <p:ph idx="1"/>
          </p:nvPr>
        </p:nvSpPr>
        <p:spPr>
          <a:xfrm>
            <a:off x="1354239" y="1847285"/>
            <a:ext cx="9479666" cy="3868169"/>
          </a:xfrm>
        </p:spPr>
        <p:txBody>
          <a:bodyPr vert="horz" lIns="91440" tIns="45720" rIns="91440" bIns="45720" rtlCol="0" anchor="t">
            <a:noAutofit/>
          </a:bodyPr>
          <a:lstStyle/>
          <a:p>
            <a:pPr marL="0" indent="0">
              <a:lnSpc>
                <a:spcPct val="100000"/>
              </a:lnSpc>
              <a:spcBef>
                <a:spcPts val="0"/>
              </a:spcBef>
              <a:spcAft>
                <a:spcPts val="1200"/>
              </a:spcAft>
              <a:buNone/>
            </a:pPr>
            <a:r>
              <a:rPr lang="en-US"/>
              <a:t>Culturally sustaining pedagogies require educators to be aware of classroom materials, structure, and culture to ensure a safe and relevant learning environment. </a:t>
            </a:r>
          </a:p>
          <a:p>
            <a:pPr marL="0" indent="0">
              <a:lnSpc>
                <a:spcPct val="100000"/>
              </a:lnSpc>
              <a:spcBef>
                <a:spcPts val="0"/>
              </a:spcBef>
              <a:spcAft>
                <a:spcPts val="1200"/>
              </a:spcAft>
              <a:buNone/>
            </a:pPr>
            <a:r>
              <a:rPr lang="en-US"/>
              <a:t>The guidance documents, the CDE’s EL Roadmap and Improving Education for Multilingual and EL Students, provide insight on supporting multilingual students in a culturally sustaining way. </a:t>
            </a:r>
          </a:p>
        </p:txBody>
      </p:sp>
    </p:spTree>
    <p:extLst>
      <p:ext uri="{BB962C8B-B14F-4D97-AF65-F5344CB8AC3E}">
        <p14:creationId xmlns:p14="http://schemas.microsoft.com/office/powerpoint/2010/main" val="40328665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9528" y="434716"/>
            <a:ext cx="10792918" cy="704536"/>
          </a:xfrm>
        </p:spPr>
        <p:txBody>
          <a:bodyPr>
            <a:noAutofit/>
          </a:bodyPr>
          <a:lstStyle/>
          <a:p>
            <a:r>
              <a:rPr lang="en-US"/>
              <a:t>Quality Professional Learning Standards</a:t>
            </a:r>
          </a:p>
        </p:txBody>
      </p:sp>
      <p:sp>
        <p:nvSpPr>
          <p:cNvPr id="3" name="Content Placeholder 2"/>
          <p:cNvSpPr>
            <a:spLocks noGrp="1"/>
          </p:cNvSpPr>
          <p:nvPr>
            <p:ph idx="1"/>
          </p:nvPr>
        </p:nvSpPr>
        <p:spPr>
          <a:xfrm>
            <a:off x="1309537" y="1362541"/>
            <a:ext cx="9572926" cy="4890291"/>
          </a:xfrm>
        </p:spPr>
        <p:txBody>
          <a:bodyPr/>
          <a:lstStyle/>
          <a:p>
            <a:pPr marL="344488" indent="-344488">
              <a:lnSpc>
                <a:spcPct val="100000"/>
              </a:lnSpc>
              <a:spcBef>
                <a:spcPts val="0"/>
              </a:spcBef>
              <a:spcAft>
                <a:spcPts val="1200"/>
              </a:spcAft>
            </a:pPr>
            <a:r>
              <a:rPr lang="en-US" sz="2600"/>
              <a:t>Rooted in student and educator needs demonstrated through data;</a:t>
            </a:r>
          </a:p>
          <a:p>
            <a:pPr marL="344488" indent="-344488">
              <a:lnSpc>
                <a:spcPct val="100000"/>
              </a:lnSpc>
              <a:spcBef>
                <a:spcPts val="0"/>
              </a:spcBef>
              <a:spcAft>
                <a:spcPts val="1200"/>
              </a:spcAft>
            </a:pPr>
            <a:r>
              <a:rPr lang="en-US" sz="2600"/>
              <a:t>Focused on content and pedagogy;</a:t>
            </a:r>
          </a:p>
          <a:p>
            <a:pPr marL="344488" indent="-344488">
              <a:lnSpc>
                <a:spcPct val="100000"/>
              </a:lnSpc>
              <a:spcBef>
                <a:spcPts val="0"/>
              </a:spcBef>
              <a:spcAft>
                <a:spcPts val="1200"/>
              </a:spcAft>
            </a:pPr>
            <a:r>
              <a:rPr lang="en-US" sz="2600"/>
              <a:t>Designed to ensure equitable outcomes; </a:t>
            </a:r>
          </a:p>
          <a:p>
            <a:pPr marL="344488" indent="-344488">
              <a:lnSpc>
                <a:spcPct val="100000"/>
              </a:lnSpc>
              <a:spcBef>
                <a:spcPts val="0"/>
              </a:spcBef>
              <a:spcAft>
                <a:spcPts val="1200"/>
              </a:spcAft>
            </a:pPr>
            <a:r>
              <a:rPr lang="en-US" sz="2600"/>
              <a:t>Designed and structured to be ongoing, intensive, and embedded in practice;</a:t>
            </a:r>
          </a:p>
          <a:p>
            <a:pPr marL="344488" indent="-344488">
              <a:lnSpc>
                <a:spcPct val="100000"/>
              </a:lnSpc>
              <a:spcBef>
                <a:spcPts val="0"/>
              </a:spcBef>
              <a:spcAft>
                <a:spcPts val="1200"/>
              </a:spcAft>
            </a:pPr>
            <a:r>
              <a:rPr lang="en-US" sz="2600"/>
              <a:t>Collaborative with an emphasis on shared accountability;</a:t>
            </a:r>
          </a:p>
          <a:p>
            <a:pPr marL="344488" indent="-344488">
              <a:lnSpc>
                <a:spcPct val="100000"/>
              </a:lnSpc>
              <a:spcBef>
                <a:spcPts val="0"/>
              </a:spcBef>
              <a:spcAft>
                <a:spcPts val="1200"/>
              </a:spcAft>
            </a:pPr>
            <a:r>
              <a:rPr lang="en-US" sz="2600"/>
              <a:t>Supported by adequate resources; and</a:t>
            </a:r>
          </a:p>
          <a:p>
            <a:pPr marL="344488" indent="-344488">
              <a:lnSpc>
                <a:spcPct val="100000"/>
              </a:lnSpc>
              <a:spcBef>
                <a:spcPts val="0"/>
              </a:spcBef>
              <a:spcAft>
                <a:spcPts val="1200"/>
              </a:spcAft>
            </a:pPr>
            <a:r>
              <a:rPr lang="en-US" sz="2600"/>
              <a:t>Coherent and aligned with other standards, policies, and programs.</a:t>
            </a:r>
            <a:endParaRPr lang="en-US" sz="2600" b="1"/>
          </a:p>
        </p:txBody>
      </p:sp>
    </p:spTree>
    <p:extLst>
      <p:ext uri="{BB962C8B-B14F-4D97-AF65-F5344CB8AC3E}">
        <p14:creationId xmlns:p14="http://schemas.microsoft.com/office/powerpoint/2010/main" val="5609287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716" y="479686"/>
            <a:ext cx="9479666" cy="899410"/>
          </a:xfrm>
        </p:spPr>
        <p:txBody>
          <a:bodyPr>
            <a:noAutofit/>
          </a:bodyPr>
          <a:lstStyle/>
          <a:p>
            <a:r>
              <a:rPr lang="en-US"/>
              <a:t>Data-Informed Interventions</a:t>
            </a:r>
          </a:p>
        </p:txBody>
      </p:sp>
      <p:sp>
        <p:nvSpPr>
          <p:cNvPr id="3" name="Content Placeholder 2"/>
          <p:cNvSpPr>
            <a:spLocks noGrp="1"/>
          </p:cNvSpPr>
          <p:nvPr>
            <p:ph idx="1"/>
          </p:nvPr>
        </p:nvSpPr>
        <p:spPr>
          <a:xfrm>
            <a:off x="1512700" y="1379096"/>
            <a:ext cx="9841100" cy="4706911"/>
          </a:xfrm>
        </p:spPr>
        <p:txBody>
          <a:bodyPr/>
          <a:lstStyle/>
          <a:p>
            <a:pPr marL="0" indent="0" fontAlgn="base">
              <a:lnSpc>
                <a:spcPct val="100000"/>
              </a:lnSpc>
              <a:spcBef>
                <a:spcPts val="0"/>
              </a:spcBef>
              <a:spcAft>
                <a:spcPts val="1200"/>
              </a:spcAft>
              <a:buNone/>
            </a:pPr>
            <a:r>
              <a:rPr lang="en-US"/>
              <a:t>PL through the LCRSET grant must prepare educators and administrators to effectively collect, analyze, and respond to student performance data. </a:t>
            </a:r>
          </a:p>
          <a:p>
            <a:pPr marL="0" indent="0" fontAlgn="base">
              <a:lnSpc>
                <a:spcPct val="100000"/>
              </a:lnSpc>
              <a:spcBef>
                <a:spcPts val="0"/>
              </a:spcBef>
              <a:spcAft>
                <a:spcPts val="1200"/>
              </a:spcAft>
              <a:buNone/>
            </a:pPr>
            <a:r>
              <a:rPr lang="en-US"/>
              <a:t>LEAs should be prepared to implement a full range of assessment cycles, including the use of formative assessments. </a:t>
            </a:r>
          </a:p>
          <a:p>
            <a:pPr marL="0" indent="0" fontAlgn="base">
              <a:lnSpc>
                <a:spcPct val="100000"/>
              </a:lnSpc>
              <a:spcBef>
                <a:spcPts val="0"/>
              </a:spcBef>
              <a:spcAft>
                <a:spcPts val="1200"/>
              </a:spcAft>
              <a:buNone/>
            </a:pPr>
            <a:r>
              <a:rPr lang="en-US"/>
              <a:t>In response to the data, a structured MTSS should be in place with clearly defined evidence-based Tier II interventions and Tier III systems for intensifying interventions with data-based individualization. </a:t>
            </a:r>
          </a:p>
        </p:txBody>
      </p:sp>
    </p:spTree>
    <p:extLst>
      <p:ext uri="{BB962C8B-B14F-4D97-AF65-F5344CB8AC3E}">
        <p14:creationId xmlns:p14="http://schemas.microsoft.com/office/powerpoint/2010/main" val="12920019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883A8-CA9B-48B9-9937-AF39450C3A71}"/>
              </a:ext>
            </a:extLst>
          </p:cNvPr>
          <p:cNvSpPr>
            <a:spLocks noGrp="1"/>
          </p:cNvSpPr>
          <p:nvPr>
            <p:ph type="title"/>
          </p:nvPr>
        </p:nvSpPr>
        <p:spPr>
          <a:xfrm>
            <a:off x="997495" y="424193"/>
            <a:ext cx="10193154" cy="1325563"/>
          </a:xfrm>
        </p:spPr>
        <p:txBody>
          <a:bodyPr/>
          <a:lstStyle/>
          <a:p>
            <a:r>
              <a:rPr lang="en-US"/>
              <a:t>Alignment to State Literacy Initiatives (1)</a:t>
            </a:r>
          </a:p>
        </p:txBody>
      </p:sp>
      <p:sp>
        <p:nvSpPr>
          <p:cNvPr id="3" name="Content Placeholder 2">
            <a:extLst>
              <a:ext uri="{FF2B5EF4-FFF2-40B4-BE49-F238E27FC236}">
                <a16:creationId xmlns:a16="http://schemas.microsoft.com/office/drawing/2014/main" id="{1363EF51-81BA-49CE-B9B9-28957C850F88}"/>
              </a:ext>
            </a:extLst>
          </p:cNvPr>
          <p:cNvSpPr>
            <a:spLocks noGrp="1"/>
          </p:cNvSpPr>
          <p:nvPr>
            <p:ph idx="1"/>
          </p:nvPr>
        </p:nvSpPr>
        <p:spPr>
          <a:xfrm>
            <a:off x="1354239" y="1749756"/>
            <a:ext cx="9479666" cy="4351338"/>
          </a:xfrm>
        </p:spPr>
        <p:txBody>
          <a:bodyPr/>
          <a:lstStyle/>
          <a:p>
            <a:pPr marL="336550" indent="-336550">
              <a:lnSpc>
                <a:spcPct val="100000"/>
              </a:lnSpc>
              <a:spcBef>
                <a:spcPts val="0"/>
              </a:spcBef>
              <a:spcAft>
                <a:spcPts val="1200"/>
              </a:spcAft>
            </a:pPr>
            <a:r>
              <a:rPr lang="en-US">
                <a:latin typeface="Arial" panose="020B0604020202020204" pitchFamily="34" charset="0"/>
                <a:cs typeface="Arial" panose="020B0604020202020204" pitchFamily="34" charset="0"/>
              </a:rPr>
              <a:t>The SSPI leads a group of LCRS schools in a Cohort to Move the Needle on Test Scores as part of his push to ensure that every California student learns to read by third grade. A goal of this work and the LCRSET is the alignment of literacy initiatives and guidance across the state. </a:t>
            </a:r>
          </a:p>
          <a:p>
            <a:pPr marL="336550" indent="-336550">
              <a:lnSpc>
                <a:spcPct val="100000"/>
              </a:lnSpc>
              <a:spcBef>
                <a:spcPts val="0"/>
              </a:spcBef>
              <a:spcAft>
                <a:spcPts val="1200"/>
              </a:spcAft>
            </a:pPr>
            <a:r>
              <a:rPr lang="en-US">
                <a:latin typeface="Arial" panose="020B0604020202020204" pitchFamily="34" charset="0"/>
                <a:cs typeface="Arial" panose="020B0604020202020204" pitchFamily="34" charset="0"/>
              </a:rPr>
              <a:t>Additionally, AB 121 requires resources and training for literacy developed as a part of this grant be aligned with other state- and federally-funded literacy initiatives to reduce duplication of effort. </a:t>
            </a:r>
          </a:p>
        </p:txBody>
      </p:sp>
    </p:spTree>
    <p:extLst>
      <p:ext uri="{BB962C8B-B14F-4D97-AF65-F5344CB8AC3E}">
        <p14:creationId xmlns:p14="http://schemas.microsoft.com/office/powerpoint/2010/main" val="3805231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4218" y="240043"/>
            <a:ext cx="10343563" cy="908504"/>
          </a:xfrm>
        </p:spPr>
        <p:txBody>
          <a:bodyPr>
            <a:noAutofit/>
          </a:bodyPr>
          <a:lstStyle/>
          <a:p>
            <a:r>
              <a:rPr lang="en-US"/>
              <a:t>Alignment to State Literacy Initiatives (2) </a:t>
            </a:r>
          </a:p>
        </p:txBody>
      </p:sp>
      <p:sp>
        <p:nvSpPr>
          <p:cNvPr id="3" name="Content Placeholder 2"/>
          <p:cNvSpPr>
            <a:spLocks noGrp="1"/>
          </p:cNvSpPr>
          <p:nvPr>
            <p:ph idx="1"/>
          </p:nvPr>
        </p:nvSpPr>
        <p:spPr>
          <a:xfrm>
            <a:off x="924218" y="1148547"/>
            <a:ext cx="10749622" cy="4847877"/>
          </a:xfrm>
        </p:spPr>
        <p:txBody>
          <a:bodyPr/>
          <a:lstStyle/>
          <a:p>
            <a:pPr marL="336550" indent="-336550">
              <a:lnSpc>
                <a:spcPct val="100000"/>
              </a:lnSpc>
              <a:spcBef>
                <a:spcPts val="0"/>
              </a:spcBef>
              <a:spcAft>
                <a:spcPts val="1200"/>
              </a:spcAft>
            </a:pPr>
            <a:r>
              <a:rPr lang="en-US" sz="2600"/>
              <a:t>LCRSET grant for LCRS Cohorts 1 and 2</a:t>
            </a:r>
          </a:p>
          <a:p>
            <a:pPr marL="336550" indent="-336550">
              <a:lnSpc>
                <a:spcPct val="100000"/>
              </a:lnSpc>
              <a:spcBef>
                <a:spcPts val="0"/>
              </a:spcBef>
              <a:spcAft>
                <a:spcPts val="1200"/>
              </a:spcAft>
            </a:pPr>
            <a:r>
              <a:rPr lang="en-US" sz="2600"/>
              <a:t>California Subject Matter Projects</a:t>
            </a:r>
          </a:p>
          <a:p>
            <a:pPr marL="336550" indent="-336550">
              <a:lnSpc>
                <a:spcPct val="100000"/>
              </a:lnSpc>
              <a:spcBef>
                <a:spcPts val="0"/>
              </a:spcBef>
              <a:spcAft>
                <a:spcPts val="1200"/>
              </a:spcAft>
            </a:pPr>
            <a:r>
              <a:rPr lang="en-US" sz="2600"/>
              <a:t>21st Century California School Leadership Academy</a:t>
            </a:r>
          </a:p>
          <a:p>
            <a:pPr marL="336550" indent="-336550">
              <a:lnSpc>
                <a:spcPct val="100000"/>
              </a:lnSpc>
              <a:spcBef>
                <a:spcPts val="0"/>
              </a:spcBef>
              <a:spcAft>
                <a:spcPts val="1200"/>
              </a:spcAft>
            </a:pPr>
            <a:r>
              <a:rPr lang="en-US" sz="2600"/>
              <a:t>Comprehensive Literacy State Development Grant</a:t>
            </a:r>
          </a:p>
          <a:p>
            <a:pPr marL="336550" indent="-336550">
              <a:lnSpc>
                <a:spcPct val="100000"/>
              </a:lnSpc>
              <a:spcBef>
                <a:spcPts val="0"/>
              </a:spcBef>
              <a:spcAft>
                <a:spcPts val="1200"/>
              </a:spcAft>
            </a:pPr>
            <a:r>
              <a:rPr lang="en-US" sz="2600"/>
              <a:t>Educator Workforce Investment Grant: Effective Language Acquisition </a:t>
            </a:r>
          </a:p>
          <a:p>
            <a:pPr marL="336550" indent="-336550">
              <a:lnSpc>
                <a:spcPct val="100000"/>
              </a:lnSpc>
              <a:spcBef>
                <a:spcPts val="0"/>
              </a:spcBef>
              <a:spcAft>
                <a:spcPts val="1200"/>
              </a:spcAft>
            </a:pPr>
            <a:r>
              <a:rPr lang="en-US" sz="2600"/>
              <a:t>The California Dyslexia Initiative</a:t>
            </a:r>
          </a:p>
          <a:p>
            <a:pPr marL="336550" indent="-336550">
              <a:lnSpc>
                <a:spcPct val="100000"/>
              </a:lnSpc>
              <a:spcBef>
                <a:spcPts val="0"/>
              </a:spcBef>
              <a:spcAft>
                <a:spcPts val="1200"/>
              </a:spcAft>
            </a:pPr>
            <a:r>
              <a:rPr lang="en-US" sz="2600"/>
              <a:t>Reading Instruction and Intervention Grant</a:t>
            </a:r>
          </a:p>
          <a:p>
            <a:pPr marL="336550" indent="-336550">
              <a:lnSpc>
                <a:spcPct val="100000"/>
              </a:lnSpc>
              <a:spcBef>
                <a:spcPts val="0"/>
              </a:spcBef>
              <a:spcAft>
                <a:spcPts val="1200"/>
              </a:spcAft>
            </a:pPr>
            <a:r>
              <a:rPr lang="en-US" sz="2600"/>
              <a:t>Bilingual Teacher Professional Development Program</a:t>
            </a:r>
          </a:p>
          <a:p>
            <a:pPr marL="336550" indent="-336550">
              <a:lnSpc>
                <a:spcPct val="100000"/>
              </a:lnSpc>
              <a:spcBef>
                <a:spcPts val="0"/>
              </a:spcBef>
              <a:spcAft>
                <a:spcPts val="1200"/>
              </a:spcAft>
            </a:pPr>
            <a:r>
              <a:rPr lang="en-US" sz="2600"/>
              <a:t>California Collaborative for Educational Excellence Literacy Network</a:t>
            </a:r>
          </a:p>
        </p:txBody>
      </p:sp>
    </p:spTree>
    <p:extLst>
      <p:ext uri="{BB962C8B-B14F-4D97-AF65-F5344CB8AC3E}">
        <p14:creationId xmlns:p14="http://schemas.microsoft.com/office/powerpoint/2010/main" val="13957923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ED852-4CF1-4959-9285-AFACEE3CEC74}"/>
              </a:ext>
            </a:extLst>
          </p:cNvPr>
          <p:cNvSpPr>
            <a:spLocks noGrp="1"/>
          </p:cNvSpPr>
          <p:nvPr>
            <p:ph type="title"/>
          </p:nvPr>
        </p:nvSpPr>
        <p:spPr>
          <a:xfrm>
            <a:off x="838200" y="827723"/>
            <a:ext cx="10515600" cy="2852737"/>
          </a:xfrm>
        </p:spPr>
        <p:txBody>
          <a:bodyPr>
            <a:normAutofit/>
          </a:bodyPr>
          <a:lstStyle/>
          <a:p>
            <a:r>
              <a:rPr lang="en-US" sz="5400"/>
              <a:t>Program Description</a:t>
            </a:r>
          </a:p>
        </p:txBody>
      </p:sp>
    </p:spTree>
    <p:extLst>
      <p:ext uri="{BB962C8B-B14F-4D97-AF65-F5344CB8AC3E}">
        <p14:creationId xmlns:p14="http://schemas.microsoft.com/office/powerpoint/2010/main" val="36410655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3D7B341-5BDE-8D6F-F5A6-C330C9932D74}"/>
              </a:ext>
            </a:extLst>
          </p:cNvPr>
          <p:cNvSpPr>
            <a:spLocks noGrp="1"/>
          </p:cNvSpPr>
          <p:nvPr>
            <p:ph type="title"/>
          </p:nvPr>
        </p:nvSpPr>
        <p:spPr/>
        <p:txBody>
          <a:bodyPr/>
          <a:lstStyle/>
          <a:p>
            <a:r>
              <a:rPr lang="en-US"/>
              <a:t>Program Requirements: Leadership</a:t>
            </a:r>
          </a:p>
        </p:txBody>
      </p:sp>
      <p:sp>
        <p:nvSpPr>
          <p:cNvPr id="6" name="Content Placeholder 5">
            <a:extLst>
              <a:ext uri="{FF2B5EF4-FFF2-40B4-BE49-F238E27FC236}">
                <a16:creationId xmlns:a16="http://schemas.microsoft.com/office/drawing/2014/main" id="{63D71992-4CFC-F91D-7267-DF68DA6FF246}"/>
              </a:ext>
            </a:extLst>
          </p:cNvPr>
          <p:cNvSpPr>
            <a:spLocks noGrp="1"/>
          </p:cNvSpPr>
          <p:nvPr>
            <p:ph idx="1"/>
          </p:nvPr>
        </p:nvSpPr>
        <p:spPr>
          <a:xfrm>
            <a:off x="1354238" y="1825625"/>
            <a:ext cx="9999561" cy="4351338"/>
          </a:xfrm>
        </p:spPr>
        <p:txBody>
          <a:bodyPr/>
          <a:lstStyle/>
          <a:p>
            <a:pPr marL="0" indent="0">
              <a:lnSpc>
                <a:spcPct val="100000"/>
              </a:lnSpc>
              <a:spcBef>
                <a:spcPts val="0"/>
              </a:spcBef>
              <a:spcAft>
                <a:spcPts val="1200"/>
              </a:spcAft>
              <a:buNone/>
            </a:pPr>
            <a:r>
              <a:rPr lang="en-US" dirty="0"/>
              <a:t>The grantee will work closely with the CDE and project partners over the course of this grant. This includes aligning the work closely with the support offered for the first two cohorts of LCRS by the county office lead for that project to ensure coherence over all three cohorts. The grantee will participate in an advisory committee composed of COE and CDE staff and led by the CDE, in monthly virtual meetings to review current and upcoming grant activities. </a:t>
            </a:r>
          </a:p>
          <a:p>
            <a:pPr marL="0" indent="0">
              <a:lnSpc>
                <a:spcPct val="100000"/>
              </a:lnSpc>
              <a:spcBef>
                <a:spcPts val="0"/>
              </a:spcBef>
              <a:spcAft>
                <a:spcPts val="1200"/>
              </a:spcAft>
              <a:buNone/>
            </a:pPr>
            <a:r>
              <a:rPr lang="en-US" dirty="0"/>
              <a:t>All grant activities will be subject to prior approval by the CDE. </a:t>
            </a:r>
          </a:p>
        </p:txBody>
      </p:sp>
    </p:spTree>
    <p:extLst>
      <p:ext uri="{BB962C8B-B14F-4D97-AF65-F5344CB8AC3E}">
        <p14:creationId xmlns:p14="http://schemas.microsoft.com/office/powerpoint/2010/main" val="1762256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ED852-4CF1-4959-9285-AFACEE3CEC74}"/>
              </a:ext>
            </a:extLst>
          </p:cNvPr>
          <p:cNvSpPr>
            <a:spLocks noGrp="1"/>
          </p:cNvSpPr>
          <p:nvPr>
            <p:ph type="title"/>
          </p:nvPr>
        </p:nvSpPr>
        <p:spPr>
          <a:xfrm>
            <a:off x="838200" y="909638"/>
            <a:ext cx="10515600" cy="2852737"/>
          </a:xfrm>
        </p:spPr>
        <p:txBody>
          <a:bodyPr>
            <a:normAutofit/>
          </a:bodyPr>
          <a:lstStyle/>
          <a:p>
            <a:r>
              <a:rPr lang="en-US" sz="5400"/>
              <a:t>Authorizing Statute</a:t>
            </a:r>
          </a:p>
        </p:txBody>
      </p:sp>
    </p:spTree>
    <p:extLst>
      <p:ext uri="{BB962C8B-B14F-4D97-AF65-F5344CB8AC3E}">
        <p14:creationId xmlns:p14="http://schemas.microsoft.com/office/powerpoint/2010/main" val="24539534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3D7B341-5BDE-8D6F-F5A6-C330C9932D74}"/>
              </a:ext>
            </a:extLst>
          </p:cNvPr>
          <p:cNvSpPr>
            <a:spLocks noGrp="1"/>
          </p:cNvSpPr>
          <p:nvPr>
            <p:ph type="title"/>
          </p:nvPr>
        </p:nvSpPr>
        <p:spPr/>
        <p:txBody>
          <a:bodyPr/>
          <a:lstStyle/>
          <a:p>
            <a:r>
              <a:rPr lang="en-US"/>
              <a:t>Program Requirements: Development (1)</a:t>
            </a:r>
          </a:p>
        </p:txBody>
      </p:sp>
      <p:sp>
        <p:nvSpPr>
          <p:cNvPr id="6" name="Content Placeholder 5">
            <a:extLst>
              <a:ext uri="{FF2B5EF4-FFF2-40B4-BE49-F238E27FC236}">
                <a16:creationId xmlns:a16="http://schemas.microsoft.com/office/drawing/2014/main" id="{63D71992-4CFC-F91D-7267-DF68DA6FF246}"/>
              </a:ext>
            </a:extLst>
          </p:cNvPr>
          <p:cNvSpPr>
            <a:spLocks noGrp="1"/>
          </p:cNvSpPr>
          <p:nvPr>
            <p:ph idx="1"/>
          </p:nvPr>
        </p:nvSpPr>
        <p:spPr>
          <a:xfrm>
            <a:off x="1354239" y="1797714"/>
            <a:ext cx="9983518" cy="4530725"/>
          </a:xfrm>
        </p:spPr>
        <p:txBody>
          <a:bodyPr/>
          <a:lstStyle/>
          <a:p>
            <a:pPr marL="0" indent="0">
              <a:lnSpc>
                <a:spcPct val="100000"/>
              </a:lnSpc>
              <a:spcBef>
                <a:spcPts val="0"/>
              </a:spcBef>
              <a:spcAft>
                <a:spcPts val="1200"/>
              </a:spcAft>
              <a:buNone/>
            </a:pPr>
            <a:r>
              <a:rPr lang="en-US" dirty="0"/>
              <a:t>The grantee will:</a:t>
            </a:r>
          </a:p>
          <a:p>
            <a:pPr>
              <a:lnSpc>
                <a:spcPct val="100000"/>
              </a:lnSpc>
              <a:spcBef>
                <a:spcPts val="0"/>
              </a:spcBef>
              <a:spcAft>
                <a:spcPts val="1200"/>
              </a:spcAft>
            </a:pPr>
            <a:r>
              <a:rPr lang="en-US" dirty="0"/>
              <a:t>Have at least two virtual convenings of literacy coaches, dual language literacy coaches, reading specialists, administrators, classroom teachers, paraprofessionals, interventionists, and other staff as identified, per year from the third cohort of LCRS sites. </a:t>
            </a:r>
          </a:p>
        </p:txBody>
      </p:sp>
    </p:spTree>
    <p:extLst>
      <p:ext uri="{BB962C8B-B14F-4D97-AF65-F5344CB8AC3E}">
        <p14:creationId xmlns:p14="http://schemas.microsoft.com/office/powerpoint/2010/main" val="37473428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88A94-2DCB-5C2E-6712-6293F0ECD730}"/>
              </a:ext>
            </a:extLst>
          </p:cNvPr>
          <p:cNvSpPr>
            <a:spLocks noGrp="1"/>
          </p:cNvSpPr>
          <p:nvPr>
            <p:ph type="title"/>
          </p:nvPr>
        </p:nvSpPr>
        <p:spPr/>
        <p:txBody>
          <a:bodyPr/>
          <a:lstStyle/>
          <a:p>
            <a:r>
              <a:rPr lang="en-US"/>
              <a:t>Program Requirements: Development (2)</a:t>
            </a:r>
          </a:p>
        </p:txBody>
      </p:sp>
      <p:sp>
        <p:nvSpPr>
          <p:cNvPr id="3" name="Content Placeholder 2">
            <a:extLst>
              <a:ext uri="{FF2B5EF4-FFF2-40B4-BE49-F238E27FC236}">
                <a16:creationId xmlns:a16="http://schemas.microsoft.com/office/drawing/2014/main" id="{DB97D6B0-F593-93F8-4D1C-CFF2D51F19E3}"/>
              </a:ext>
            </a:extLst>
          </p:cNvPr>
          <p:cNvSpPr>
            <a:spLocks noGrp="1"/>
          </p:cNvSpPr>
          <p:nvPr>
            <p:ph idx="1"/>
          </p:nvPr>
        </p:nvSpPr>
        <p:spPr>
          <a:xfrm>
            <a:off x="1354239" y="1690688"/>
            <a:ext cx="10323411" cy="4351338"/>
          </a:xfrm>
        </p:spPr>
        <p:txBody>
          <a:bodyPr/>
          <a:lstStyle/>
          <a:p>
            <a:pPr marL="0" indent="0">
              <a:buNone/>
            </a:pPr>
            <a:r>
              <a:rPr lang="en-US" dirty="0"/>
              <a:t>Provide support and technical assistance (TA) to LCRS sites in developing and implementing site literacy plans, including conducting a needs assessment and root cause analysis. These site literacy plans and PL must be grounded in the </a:t>
            </a:r>
            <a:r>
              <a:rPr lang="en-US" i="1" dirty="0"/>
              <a:t>ELA/ELD Framework</a:t>
            </a:r>
            <a:r>
              <a:rPr lang="en-US" dirty="0"/>
              <a:t>, the EL Roadmap and the Literacy Roadmap, supporting multilingual learners, students with reading difficulties, and other identified student groups, as well as ELD, dual language immersion, and other programs for EL students and/or multilingual learners. These literacy plans must be living documents, revisited regularly by the sites, with technical assistance support from the grantee, to adopt a model of continuous improvement throughout the grant. </a:t>
            </a:r>
          </a:p>
        </p:txBody>
      </p:sp>
    </p:spTree>
    <p:extLst>
      <p:ext uri="{BB962C8B-B14F-4D97-AF65-F5344CB8AC3E}">
        <p14:creationId xmlns:p14="http://schemas.microsoft.com/office/powerpoint/2010/main" val="3117400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70206-A312-4806-965A-B0AF43993ED4}"/>
              </a:ext>
            </a:extLst>
          </p:cNvPr>
          <p:cNvSpPr>
            <a:spLocks noGrp="1"/>
          </p:cNvSpPr>
          <p:nvPr>
            <p:ph type="title"/>
          </p:nvPr>
        </p:nvSpPr>
        <p:spPr/>
        <p:txBody>
          <a:bodyPr/>
          <a:lstStyle/>
          <a:p>
            <a:r>
              <a:rPr lang="en-US"/>
              <a:t>Program Requirements: Development (3)</a:t>
            </a:r>
          </a:p>
        </p:txBody>
      </p:sp>
      <p:sp>
        <p:nvSpPr>
          <p:cNvPr id="3" name="Content Placeholder 2">
            <a:extLst>
              <a:ext uri="{FF2B5EF4-FFF2-40B4-BE49-F238E27FC236}">
                <a16:creationId xmlns:a16="http://schemas.microsoft.com/office/drawing/2014/main" id="{2A759B9E-4878-0C52-72BA-1EA4D8D08B0D}"/>
              </a:ext>
            </a:extLst>
          </p:cNvPr>
          <p:cNvSpPr>
            <a:spLocks noGrp="1"/>
          </p:cNvSpPr>
          <p:nvPr>
            <p:ph idx="1"/>
          </p:nvPr>
        </p:nvSpPr>
        <p:spPr>
          <a:xfrm>
            <a:off x="1354238" y="1825625"/>
            <a:ext cx="9999561" cy="4351338"/>
          </a:xfrm>
        </p:spPr>
        <p:txBody>
          <a:bodyPr/>
          <a:lstStyle/>
          <a:p>
            <a:pPr>
              <a:lnSpc>
                <a:spcPct val="100000"/>
              </a:lnSpc>
              <a:spcBef>
                <a:spcPts val="0"/>
              </a:spcBef>
              <a:spcAft>
                <a:spcPts val="1200"/>
              </a:spcAft>
            </a:pPr>
            <a:r>
              <a:rPr lang="en-US" dirty="0"/>
              <a:t>Provide opportunities for educators to earn a reading specialist credential, reading and literacy added authorization, and/or a bilingual authorization. A grantee who proposes partnership with an IHE or consortium of IHEs should work with them to perform this task. </a:t>
            </a:r>
          </a:p>
          <a:p>
            <a:pPr>
              <a:lnSpc>
                <a:spcPct val="100000"/>
              </a:lnSpc>
              <a:spcBef>
                <a:spcPts val="0"/>
              </a:spcBef>
              <a:spcAft>
                <a:spcPts val="1200"/>
              </a:spcAft>
            </a:pPr>
            <a:r>
              <a:rPr lang="en-US" dirty="0"/>
              <a:t>Offer additional opportunities for educators interested in PL beyond the base offerings from the grantee, and the grantee should work with additional PL providers approved by the CDE in order to offer these opportunities. </a:t>
            </a:r>
          </a:p>
        </p:txBody>
      </p:sp>
    </p:spTree>
    <p:extLst>
      <p:ext uri="{BB962C8B-B14F-4D97-AF65-F5344CB8AC3E}">
        <p14:creationId xmlns:p14="http://schemas.microsoft.com/office/powerpoint/2010/main" val="137684013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3D7B341-5BDE-8D6F-F5A6-C330C9932D74}"/>
              </a:ext>
            </a:extLst>
          </p:cNvPr>
          <p:cNvSpPr>
            <a:spLocks noGrp="1"/>
          </p:cNvSpPr>
          <p:nvPr>
            <p:ph type="title"/>
          </p:nvPr>
        </p:nvSpPr>
        <p:spPr>
          <a:xfrm>
            <a:off x="1354239" y="278041"/>
            <a:ext cx="9479666" cy="1088921"/>
          </a:xfrm>
        </p:spPr>
        <p:txBody>
          <a:bodyPr>
            <a:normAutofit fontScale="90000"/>
          </a:bodyPr>
          <a:lstStyle/>
          <a:p>
            <a:r>
              <a:rPr lang="en-US" sz="4900"/>
              <a:t>Program</a:t>
            </a:r>
            <a:r>
              <a:rPr lang="en-US"/>
              <a:t> Requirements: Collaboration and Communication (1)</a:t>
            </a:r>
          </a:p>
        </p:txBody>
      </p:sp>
      <p:sp>
        <p:nvSpPr>
          <p:cNvPr id="6" name="Content Placeholder 5">
            <a:extLst>
              <a:ext uri="{FF2B5EF4-FFF2-40B4-BE49-F238E27FC236}">
                <a16:creationId xmlns:a16="http://schemas.microsoft.com/office/drawing/2014/main" id="{63D71992-4CFC-F91D-7267-DF68DA6FF246}"/>
              </a:ext>
            </a:extLst>
          </p:cNvPr>
          <p:cNvSpPr>
            <a:spLocks noGrp="1"/>
          </p:cNvSpPr>
          <p:nvPr>
            <p:ph idx="1"/>
          </p:nvPr>
        </p:nvSpPr>
        <p:spPr>
          <a:xfrm>
            <a:off x="790073" y="1184082"/>
            <a:ext cx="10925677" cy="4902303"/>
          </a:xfrm>
        </p:spPr>
        <p:txBody>
          <a:bodyPr/>
          <a:lstStyle/>
          <a:p>
            <a:pPr marL="0" indent="0">
              <a:lnSpc>
                <a:spcPct val="100000"/>
              </a:lnSpc>
              <a:spcBef>
                <a:spcPts val="0"/>
              </a:spcBef>
              <a:spcAft>
                <a:spcPts val="1200"/>
              </a:spcAft>
              <a:buNone/>
            </a:pPr>
            <a:r>
              <a:rPr lang="en-US" sz="2400" dirty="0"/>
              <a:t>The grantee will:</a:t>
            </a:r>
          </a:p>
          <a:p>
            <a:pPr marL="577850" indent="-352425">
              <a:lnSpc>
                <a:spcPct val="100000"/>
              </a:lnSpc>
              <a:spcBef>
                <a:spcPts val="0"/>
              </a:spcBef>
              <a:spcAft>
                <a:spcPts val="1200"/>
              </a:spcAft>
            </a:pPr>
            <a:r>
              <a:rPr lang="en-US" sz="2400" dirty="0"/>
              <a:t>Meet monthly with the advisory committee to review work and collaborate on next steps, including aligning and coordinating the supports offered to the first two cohorts of LCRS. </a:t>
            </a:r>
          </a:p>
          <a:p>
            <a:pPr marL="577850" indent="-352425">
              <a:lnSpc>
                <a:spcPct val="100000"/>
              </a:lnSpc>
              <a:spcBef>
                <a:spcPts val="0"/>
              </a:spcBef>
              <a:spcAft>
                <a:spcPts val="1200"/>
              </a:spcAft>
            </a:pPr>
            <a:r>
              <a:rPr lang="en-US" sz="2400" dirty="0"/>
              <a:t>Facilitate meetings among the LEAs across the state that received LCRS funds in the third cohort</a:t>
            </a:r>
          </a:p>
          <a:p>
            <a:pPr marL="577850" indent="-352425">
              <a:lnSpc>
                <a:spcPct val="100000"/>
              </a:lnSpc>
              <a:spcBef>
                <a:spcPts val="0"/>
              </a:spcBef>
              <a:spcAft>
                <a:spcPts val="1200"/>
              </a:spcAft>
            </a:pPr>
            <a:r>
              <a:rPr lang="en-US" sz="2400" dirty="0"/>
              <a:t>Collaborate with partner agencies, such as IHEs, the CRLP, CWP, other COEs, other literacy initiatives, etc. and use these partnerships to host annual events, including, but not limited to, statewide panel discussions, literacy conferences, webinars, and other virtual learning opportunities aligned to the </a:t>
            </a:r>
            <a:r>
              <a:rPr lang="en-US" sz="2400" i="1" dirty="0"/>
              <a:t>ELA/ELD Framework</a:t>
            </a:r>
            <a:r>
              <a:rPr lang="en-US" sz="2400" dirty="0"/>
              <a:t>, EL Roadmap, and Literacy Roadmap. A portion of these events should be available statewide to all LEAs, including those not receiving LCRS funds.</a:t>
            </a:r>
          </a:p>
        </p:txBody>
      </p:sp>
    </p:spTree>
    <p:extLst>
      <p:ext uri="{BB962C8B-B14F-4D97-AF65-F5344CB8AC3E}">
        <p14:creationId xmlns:p14="http://schemas.microsoft.com/office/powerpoint/2010/main" val="47133613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3D7B341-5BDE-8D6F-F5A6-C330C9932D74}"/>
              </a:ext>
            </a:extLst>
          </p:cNvPr>
          <p:cNvSpPr>
            <a:spLocks noGrp="1"/>
          </p:cNvSpPr>
          <p:nvPr>
            <p:ph type="title"/>
          </p:nvPr>
        </p:nvSpPr>
        <p:spPr>
          <a:xfrm>
            <a:off x="1354239" y="365125"/>
            <a:ext cx="9479666" cy="1058941"/>
          </a:xfrm>
        </p:spPr>
        <p:txBody>
          <a:bodyPr>
            <a:noAutofit/>
          </a:bodyPr>
          <a:lstStyle/>
          <a:p>
            <a:r>
              <a:rPr lang="en-US" sz="4000"/>
              <a:t>Program Requirements: Collaboration and Communication (2)</a:t>
            </a:r>
          </a:p>
        </p:txBody>
      </p:sp>
      <p:sp>
        <p:nvSpPr>
          <p:cNvPr id="6" name="Content Placeholder 5">
            <a:extLst>
              <a:ext uri="{FF2B5EF4-FFF2-40B4-BE49-F238E27FC236}">
                <a16:creationId xmlns:a16="http://schemas.microsoft.com/office/drawing/2014/main" id="{63D71992-4CFC-F91D-7267-DF68DA6FF246}"/>
              </a:ext>
            </a:extLst>
          </p:cNvPr>
          <p:cNvSpPr>
            <a:spLocks noGrp="1"/>
          </p:cNvSpPr>
          <p:nvPr>
            <p:ph idx="1"/>
          </p:nvPr>
        </p:nvSpPr>
        <p:spPr>
          <a:xfrm>
            <a:off x="1040148" y="1521502"/>
            <a:ext cx="10313652" cy="4737412"/>
          </a:xfrm>
        </p:spPr>
        <p:txBody>
          <a:bodyPr/>
          <a:lstStyle/>
          <a:p>
            <a:pPr marL="0" indent="0">
              <a:lnSpc>
                <a:spcPct val="100000"/>
              </a:lnSpc>
              <a:spcBef>
                <a:spcPts val="0"/>
              </a:spcBef>
              <a:spcAft>
                <a:spcPts val="1200"/>
              </a:spcAft>
              <a:buNone/>
            </a:pPr>
            <a:r>
              <a:rPr lang="en-US" sz="2600" dirty="0"/>
              <a:t>A critical aspect of the grantee’s work will be to incentivize LEAs that receive LCRS funds to participate in the activities led by the grantee. This includes: </a:t>
            </a:r>
          </a:p>
          <a:p>
            <a:pPr marL="577850" indent="-288925">
              <a:lnSpc>
                <a:spcPct val="100000"/>
              </a:lnSpc>
              <a:spcBef>
                <a:spcPts val="0"/>
              </a:spcBef>
              <a:spcAft>
                <a:spcPts val="1200"/>
              </a:spcAft>
              <a:tabLst>
                <a:tab pos="690563" algn="l"/>
              </a:tabLst>
            </a:pPr>
            <a:r>
              <a:rPr lang="en-US" sz="2600" dirty="0"/>
              <a:t>Hosting PL and communities of practice on a frequent basis and in response to LEA needs, such as communities of practice focusing on the needs of rural LEAs, and specific offerings for dual language immersion sites aligned to the </a:t>
            </a:r>
            <a:r>
              <a:rPr lang="en-US" sz="2600" i="1" dirty="0"/>
              <a:t>ELA/ELD Framework</a:t>
            </a:r>
            <a:r>
              <a:rPr lang="en-US" sz="2600" dirty="0"/>
              <a:t>, EL Roadmap, and Literacy Roadmap.</a:t>
            </a:r>
          </a:p>
          <a:p>
            <a:pPr marL="577850" indent="-288925">
              <a:lnSpc>
                <a:spcPct val="100000"/>
              </a:lnSpc>
              <a:spcBef>
                <a:spcPts val="0"/>
              </a:spcBef>
              <a:spcAft>
                <a:spcPts val="1200"/>
              </a:spcAft>
              <a:tabLst>
                <a:tab pos="690563" algn="l"/>
              </a:tabLst>
            </a:pPr>
            <a:r>
              <a:rPr lang="en-US" sz="2600" dirty="0"/>
              <a:t>Providing opportunities for the LEAs to share their work with each other and gather feedback from the LEAs to inform offered PL and resources. </a:t>
            </a:r>
          </a:p>
        </p:txBody>
      </p:sp>
    </p:spTree>
    <p:extLst>
      <p:ext uri="{BB962C8B-B14F-4D97-AF65-F5344CB8AC3E}">
        <p14:creationId xmlns:p14="http://schemas.microsoft.com/office/powerpoint/2010/main" val="8295547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1CC95-9EBC-2CF9-44EC-0F0C70AB7079}"/>
              </a:ext>
            </a:extLst>
          </p:cNvPr>
          <p:cNvSpPr>
            <a:spLocks noGrp="1"/>
          </p:cNvSpPr>
          <p:nvPr>
            <p:ph type="title"/>
          </p:nvPr>
        </p:nvSpPr>
        <p:spPr/>
        <p:txBody>
          <a:bodyPr>
            <a:normAutofit/>
          </a:bodyPr>
          <a:lstStyle/>
          <a:p>
            <a:r>
              <a:rPr lang="en-US" sz="4000"/>
              <a:t>Program Requirements: Collaboration and Communication (4)</a:t>
            </a:r>
          </a:p>
        </p:txBody>
      </p:sp>
      <p:sp>
        <p:nvSpPr>
          <p:cNvPr id="3" name="Content Placeholder 2">
            <a:extLst>
              <a:ext uri="{FF2B5EF4-FFF2-40B4-BE49-F238E27FC236}">
                <a16:creationId xmlns:a16="http://schemas.microsoft.com/office/drawing/2014/main" id="{E8108261-3371-C691-5ADA-1A1252B24B9A}"/>
              </a:ext>
            </a:extLst>
          </p:cNvPr>
          <p:cNvSpPr>
            <a:spLocks noGrp="1"/>
          </p:cNvSpPr>
          <p:nvPr>
            <p:ph idx="1"/>
          </p:nvPr>
        </p:nvSpPr>
        <p:spPr>
          <a:xfrm>
            <a:off x="1143001" y="1551305"/>
            <a:ext cx="10210799" cy="4351338"/>
          </a:xfrm>
        </p:spPr>
        <p:txBody>
          <a:bodyPr/>
          <a:lstStyle/>
          <a:p>
            <a:pPr marL="0" indent="0">
              <a:buNone/>
            </a:pPr>
            <a:r>
              <a:rPr lang="en-US" sz="2400" dirty="0"/>
              <a:t>All topics for PL must align to the </a:t>
            </a:r>
            <a:r>
              <a:rPr lang="en-US" sz="2400" i="1" dirty="0"/>
              <a:t>ELA/ELD Framework</a:t>
            </a:r>
            <a:r>
              <a:rPr lang="en-US" sz="2400" dirty="0"/>
              <a:t>, EL Roadmap, and Literacy Roadmap, and should include:</a:t>
            </a:r>
          </a:p>
          <a:p>
            <a:r>
              <a:rPr lang="en-US" sz="2400" dirty="0"/>
              <a:t>Specific training series for administrators</a:t>
            </a:r>
          </a:p>
          <a:p>
            <a:r>
              <a:rPr lang="en-US" sz="2400" dirty="0"/>
              <a:t>Coach training series, including for coaches at dual language immersion sites</a:t>
            </a:r>
          </a:p>
          <a:p>
            <a:r>
              <a:rPr lang="en-US" sz="2400" dirty="0"/>
              <a:t>TA for site literacy teams, focused on the plan, do, study, act cycle</a:t>
            </a:r>
          </a:p>
          <a:p>
            <a:r>
              <a:rPr lang="en-US" sz="2400" dirty="0"/>
              <a:t>Family and community engagement</a:t>
            </a:r>
          </a:p>
          <a:p>
            <a:r>
              <a:rPr lang="en-US" sz="2400" dirty="0"/>
              <a:t>Supports for multilingual learners, students with reading difficulties, and other identified student populations</a:t>
            </a:r>
          </a:p>
          <a:p>
            <a:r>
              <a:rPr lang="en-US" sz="2400" dirty="0"/>
              <a:t>Implementation of California guidance documents, including the </a:t>
            </a:r>
            <a:r>
              <a:rPr lang="en-US" sz="2400" i="1" dirty="0"/>
              <a:t>ELA/ELD Framework</a:t>
            </a:r>
            <a:r>
              <a:rPr lang="en-US" sz="2400" dirty="0"/>
              <a:t>, EL Roadmap, and Literacy Roadmap</a:t>
            </a:r>
          </a:p>
        </p:txBody>
      </p:sp>
    </p:spTree>
    <p:extLst>
      <p:ext uri="{BB962C8B-B14F-4D97-AF65-F5344CB8AC3E}">
        <p14:creationId xmlns:p14="http://schemas.microsoft.com/office/powerpoint/2010/main" val="122557405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E3CA9-C361-C291-71A0-06A3C1D57C04}"/>
              </a:ext>
            </a:extLst>
          </p:cNvPr>
          <p:cNvSpPr>
            <a:spLocks noGrp="1"/>
          </p:cNvSpPr>
          <p:nvPr>
            <p:ph type="title"/>
          </p:nvPr>
        </p:nvSpPr>
        <p:spPr/>
        <p:txBody>
          <a:bodyPr/>
          <a:lstStyle/>
          <a:p>
            <a:r>
              <a:rPr lang="en-US"/>
              <a:t>Program Requirements: Collaboration and Communication (5)</a:t>
            </a:r>
          </a:p>
        </p:txBody>
      </p:sp>
      <p:sp>
        <p:nvSpPr>
          <p:cNvPr id="3" name="Content Placeholder 2">
            <a:extLst>
              <a:ext uri="{FF2B5EF4-FFF2-40B4-BE49-F238E27FC236}">
                <a16:creationId xmlns:a16="http://schemas.microsoft.com/office/drawing/2014/main" id="{F1671EB9-7CA2-0A36-502C-8ED553033982}"/>
              </a:ext>
            </a:extLst>
          </p:cNvPr>
          <p:cNvSpPr>
            <a:spLocks noGrp="1"/>
          </p:cNvSpPr>
          <p:nvPr>
            <p:ph idx="1"/>
          </p:nvPr>
        </p:nvSpPr>
        <p:spPr/>
        <p:txBody>
          <a:bodyPr/>
          <a:lstStyle/>
          <a:p>
            <a:pPr marL="0" indent="0">
              <a:buNone/>
            </a:pPr>
            <a:r>
              <a:rPr lang="en-US" dirty="0"/>
              <a:t>The grantee will also incentivize LEAs to participate by offering additional opportunities to those that participate. This should include providing funding for participating educators to pursue a Reading and Literacy Added Authorization, a Reading and Literacy Leadership Specialist Credential, or a Bilingual Authorization. </a:t>
            </a:r>
          </a:p>
        </p:txBody>
      </p:sp>
    </p:spTree>
    <p:extLst>
      <p:ext uri="{BB962C8B-B14F-4D97-AF65-F5344CB8AC3E}">
        <p14:creationId xmlns:p14="http://schemas.microsoft.com/office/powerpoint/2010/main" val="404429210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3D7B341-5BDE-8D6F-F5A6-C330C9932D74}"/>
              </a:ext>
            </a:extLst>
          </p:cNvPr>
          <p:cNvSpPr>
            <a:spLocks noGrp="1"/>
          </p:cNvSpPr>
          <p:nvPr>
            <p:ph type="title"/>
          </p:nvPr>
        </p:nvSpPr>
        <p:spPr>
          <a:xfrm>
            <a:off x="660401" y="365126"/>
            <a:ext cx="10693399" cy="1146176"/>
          </a:xfrm>
        </p:spPr>
        <p:txBody>
          <a:bodyPr>
            <a:noAutofit/>
          </a:bodyPr>
          <a:lstStyle/>
          <a:p>
            <a:r>
              <a:rPr lang="en-US" sz="4000"/>
              <a:t>Program Requirements: Collaboration and Communication (6)</a:t>
            </a:r>
          </a:p>
        </p:txBody>
      </p:sp>
      <p:sp>
        <p:nvSpPr>
          <p:cNvPr id="6" name="Content Placeholder 5">
            <a:extLst>
              <a:ext uri="{FF2B5EF4-FFF2-40B4-BE49-F238E27FC236}">
                <a16:creationId xmlns:a16="http://schemas.microsoft.com/office/drawing/2014/main" id="{63D71992-4CFC-F91D-7267-DF68DA6FF246}"/>
              </a:ext>
            </a:extLst>
          </p:cNvPr>
          <p:cNvSpPr>
            <a:spLocks noGrp="1"/>
          </p:cNvSpPr>
          <p:nvPr>
            <p:ph idx="1"/>
          </p:nvPr>
        </p:nvSpPr>
        <p:spPr>
          <a:xfrm>
            <a:off x="1354238" y="1690688"/>
            <a:ext cx="10177361" cy="4802186"/>
          </a:xfrm>
        </p:spPr>
        <p:txBody>
          <a:bodyPr/>
          <a:lstStyle/>
          <a:p>
            <a:pPr marL="0" indent="0">
              <a:lnSpc>
                <a:spcPct val="100000"/>
              </a:lnSpc>
              <a:spcBef>
                <a:spcPts val="0"/>
              </a:spcBef>
              <a:spcAft>
                <a:spcPts val="1200"/>
              </a:spcAft>
              <a:buNone/>
            </a:pPr>
            <a:r>
              <a:rPr lang="en-US" sz="2600"/>
              <a:t>The grantee will also provide regular communications on grant work to update all educational partners on their activities. This will include:</a:t>
            </a:r>
          </a:p>
          <a:p>
            <a:pPr marL="577850" indent="-354013">
              <a:lnSpc>
                <a:spcPct val="100000"/>
              </a:lnSpc>
              <a:spcBef>
                <a:spcPts val="0"/>
              </a:spcBef>
              <a:spcAft>
                <a:spcPts val="1200"/>
              </a:spcAft>
            </a:pPr>
            <a:r>
              <a:rPr lang="en-US" sz="2600"/>
              <a:t>Media releases</a:t>
            </a:r>
          </a:p>
          <a:p>
            <a:pPr marL="577850" indent="-354013">
              <a:lnSpc>
                <a:spcPct val="100000"/>
              </a:lnSpc>
              <a:spcBef>
                <a:spcPts val="0"/>
              </a:spcBef>
              <a:spcAft>
                <a:spcPts val="1200"/>
              </a:spcAft>
            </a:pPr>
            <a:r>
              <a:rPr lang="en-US" sz="2600"/>
              <a:t>Newsletters</a:t>
            </a:r>
          </a:p>
          <a:p>
            <a:pPr marL="577850" indent="-354013">
              <a:lnSpc>
                <a:spcPct val="100000"/>
              </a:lnSpc>
              <a:spcBef>
                <a:spcPts val="0"/>
              </a:spcBef>
              <a:spcAft>
                <a:spcPts val="1200"/>
              </a:spcAft>
            </a:pPr>
            <a:r>
              <a:rPr lang="en-US" sz="2600"/>
              <a:t>Conference presentations</a:t>
            </a:r>
          </a:p>
          <a:p>
            <a:pPr marL="577850" indent="-354013">
              <a:lnSpc>
                <a:spcPct val="100000"/>
              </a:lnSpc>
              <a:spcBef>
                <a:spcPts val="0"/>
              </a:spcBef>
              <a:spcAft>
                <a:spcPts val="1200"/>
              </a:spcAft>
            </a:pPr>
            <a:r>
              <a:rPr lang="en-US" sz="2600"/>
              <a:t>Regular work with AIR to review data collected and discuss best practices for dissemination </a:t>
            </a:r>
          </a:p>
        </p:txBody>
      </p:sp>
    </p:spTree>
    <p:extLst>
      <p:ext uri="{BB962C8B-B14F-4D97-AF65-F5344CB8AC3E}">
        <p14:creationId xmlns:p14="http://schemas.microsoft.com/office/powerpoint/2010/main" val="49537201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3D7B341-5BDE-8D6F-F5A6-C330C9932D74}"/>
              </a:ext>
            </a:extLst>
          </p:cNvPr>
          <p:cNvSpPr>
            <a:spLocks noGrp="1"/>
          </p:cNvSpPr>
          <p:nvPr>
            <p:ph type="title"/>
          </p:nvPr>
        </p:nvSpPr>
        <p:spPr>
          <a:xfrm>
            <a:off x="1029993" y="410368"/>
            <a:ext cx="9803912" cy="1325563"/>
          </a:xfrm>
        </p:spPr>
        <p:txBody>
          <a:bodyPr/>
          <a:lstStyle/>
          <a:p>
            <a:r>
              <a:rPr lang="en-US"/>
              <a:t>Program Requirements: Alignment (1)</a:t>
            </a:r>
          </a:p>
        </p:txBody>
      </p:sp>
      <p:sp>
        <p:nvSpPr>
          <p:cNvPr id="6" name="Content Placeholder 5">
            <a:extLst>
              <a:ext uri="{FF2B5EF4-FFF2-40B4-BE49-F238E27FC236}">
                <a16:creationId xmlns:a16="http://schemas.microsoft.com/office/drawing/2014/main" id="{63D71992-4CFC-F91D-7267-DF68DA6FF246}"/>
              </a:ext>
            </a:extLst>
          </p:cNvPr>
          <p:cNvSpPr>
            <a:spLocks noGrp="1"/>
          </p:cNvSpPr>
          <p:nvPr>
            <p:ph idx="1"/>
          </p:nvPr>
        </p:nvSpPr>
        <p:spPr>
          <a:xfrm>
            <a:off x="1354238" y="1825625"/>
            <a:ext cx="9999561" cy="4351338"/>
          </a:xfrm>
        </p:spPr>
        <p:txBody>
          <a:bodyPr/>
          <a:lstStyle/>
          <a:p>
            <a:pPr marL="0" indent="0">
              <a:lnSpc>
                <a:spcPct val="100000"/>
              </a:lnSpc>
              <a:spcBef>
                <a:spcPts val="0"/>
              </a:spcBef>
              <a:spcAft>
                <a:spcPts val="2400"/>
              </a:spcAft>
              <a:buNone/>
            </a:pPr>
            <a:r>
              <a:rPr lang="en-US" dirty="0"/>
              <a:t>The grantee will support each required element of the LCRSET grant. </a:t>
            </a:r>
          </a:p>
          <a:p>
            <a:pPr marL="0" indent="0">
              <a:lnSpc>
                <a:spcPct val="100000"/>
              </a:lnSpc>
              <a:spcBef>
                <a:spcPts val="0"/>
              </a:spcBef>
              <a:spcAft>
                <a:spcPts val="1200"/>
              </a:spcAft>
              <a:buNone/>
            </a:pPr>
            <a:r>
              <a:rPr lang="en-US" dirty="0"/>
              <a:t>PL should align with the </a:t>
            </a:r>
            <a:r>
              <a:rPr lang="en-US" i="1" dirty="0"/>
              <a:t>ELA/ELD Framework</a:t>
            </a:r>
            <a:r>
              <a:rPr lang="en-US" dirty="0"/>
              <a:t>, the EL Roadmap, the Literacy Roadmap, and the Commission’s Literacy TPEs, and standards for literacy instruction in the state’s teacher education programs to inform the PL for both literacy coaches, dual language literacy coaches, and reading specialists. </a:t>
            </a:r>
          </a:p>
        </p:txBody>
      </p:sp>
    </p:spTree>
    <p:extLst>
      <p:ext uri="{BB962C8B-B14F-4D97-AF65-F5344CB8AC3E}">
        <p14:creationId xmlns:p14="http://schemas.microsoft.com/office/powerpoint/2010/main" val="408812328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B283F-6543-E56A-6709-103674A8D8F8}"/>
              </a:ext>
            </a:extLst>
          </p:cNvPr>
          <p:cNvSpPr>
            <a:spLocks noGrp="1"/>
          </p:cNvSpPr>
          <p:nvPr>
            <p:ph type="title"/>
          </p:nvPr>
        </p:nvSpPr>
        <p:spPr>
          <a:xfrm>
            <a:off x="1354238" y="365125"/>
            <a:ext cx="9999561" cy="1325563"/>
          </a:xfrm>
        </p:spPr>
        <p:txBody>
          <a:bodyPr/>
          <a:lstStyle/>
          <a:p>
            <a:r>
              <a:rPr lang="en-US"/>
              <a:t>Program Requirements: Alignment (2)</a:t>
            </a:r>
          </a:p>
        </p:txBody>
      </p:sp>
      <p:sp>
        <p:nvSpPr>
          <p:cNvPr id="3" name="Content Placeholder 2">
            <a:extLst>
              <a:ext uri="{FF2B5EF4-FFF2-40B4-BE49-F238E27FC236}">
                <a16:creationId xmlns:a16="http://schemas.microsoft.com/office/drawing/2014/main" id="{A7826D18-44CE-A732-7B6E-6D3B1944F64D}"/>
              </a:ext>
            </a:extLst>
          </p:cNvPr>
          <p:cNvSpPr>
            <a:spLocks noGrp="1"/>
          </p:cNvSpPr>
          <p:nvPr>
            <p:ph idx="1"/>
          </p:nvPr>
        </p:nvSpPr>
        <p:spPr>
          <a:xfrm>
            <a:off x="1041400" y="1825625"/>
            <a:ext cx="10525166" cy="4351338"/>
          </a:xfrm>
        </p:spPr>
        <p:txBody>
          <a:bodyPr/>
          <a:lstStyle/>
          <a:p>
            <a:pPr marL="0" indent="0">
              <a:lnSpc>
                <a:spcPct val="100000"/>
              </a:lnSpc>
              <a:spcBef>
                <a:spcPts val="0"/>
              </a:spcBef>
              <a:spcAft>
                <a:spcPts val="1200"/>
              </a:spcAft>
              <a:buNone/>
            </a:pPr>
            <a:r>
              <a:rPr lang="en-US"/>
              <a:t>For more information on the Commission’s added authorization and specialist credential:</a:t>
            </a:r>
          </a:p>
          <a:p>
            <a:pPr marL="690563" indent="-354013">
              <a:lnSpc>
                <a:spcPct val="100000"/>
              </a:lnSpc>
              <a:spcBef>
                <a:spcPts val="0"/>
              </a:spcBef>
              <a:spcAft>
                <a:spcPts val="1200"/>
              </a:spcAft>
            </a:pPr>
            <a:r>
              <a:rPr lang="en-US"/>
              <a:t>Reading and Literacy Added Authorization (CL-812)</a:t>
            </a:r>
          </a:p>
          <a:p>
            <a:pPr marL="690563" indent="-354013">
              <a:lnSpc>
                <a:spcPct val="100000"/>
              </a:lnSpc>
              <a:spcBef>
                <a:spcPts val="0"/>
              </a:spcBef>
              <a:spcAft>
                <a:spcPts val="1200"/>
              </a:spcAft>
            </a:pPr>
            <a:r>
              <a:rPr lang="en-US"/>
              <a:t>Bilingual Added Authorization (CL-628b)</a:t>
            </a:r>
          </a:p>
          <a:p>
            <a:pPr marL="690563" indent="-354013">
              <a:lnSpc>
                <a:spcPct val="100000"/>
              </a:lnSpc>
              <a:spcBef>
                <a:spcPts val="0"/>
              </a:spcBef>
              <a:spcAft>
                <a:spcPts val="1200"/>
              </a:spcAft>
              <a:tabLst>
                <a:tab pos="5384800" algn="l"/>
              </a:tabLst>
            </a:pPr>
            <a:r>
              <a:rPr lang="en-US"/>
              <a:t>Reading and Literacy Leadership Specialist Credential       (CL-537)</a:t>
            </a:r>
          </a:p>
        </p:txBody>
      </p:sp>
    </p:spTree>
    <p:extLst>
      <p:ext uri="{BB962C8B-B14F-4D97-AF65-F5344CB8AC3E}">
        <p14:creationId xmlns:p14="http://schemas.microsoft.com/office/powerpoint/2010/main" val="3781909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4871CC0-7CD3-825B-756F-C60EBBBBBD0B}"/>
              </a:ext>
            </a:extLst>
          </p:cNvPr>
          <p:cNvSpPr>
            <a:spLocks noGrp="1"/>
          </p:cNvSpPr>
          <p:nvPr>
            <p:ph type="title"/>
          </p:nvPr>
        </p:nvSpPr>
        <p:spPr/>
        <p:txBody>
          <a:bodyPr/>
          <a:lstStyle/>
          <a:p>
            <a:r>
              <a:rPr lang="en-US"/>
              <a:t>Authorizing Statute (1)</a:t>
            </a:r>
          </a:p>
        </p:txBody>
      </p:sp>
      <p:sp>
        <p:nvSpPr>
          <p:cNvPr id="6" name="Content Placeholder 5">
            <a:extLst>
              <a:ext uri="{FF2B5EF4-FFF2-40B4-BE49-F238E27FC236}">
                <a16:creationId xmlns:a16="http://schemas.microsoft.com/office/drawing/2014/main" id="{846898C4-880C-1619-0456-A9441ED86EBA}"/>
              </a:ext>
            </a:extLst>
          </p:cNvPr>
          <p:cNvSpPr>
            <a:spLocks noGrp="1"/>
          </p:cNvSpPr>
          <p:nvPr>
            <p:ph idx="1"/>
          </p:nvPr>
        </p:nvSpPr>
        <p:spPr/>
        <p:txBody>
          <a:bodyPr/>
          <a:lstStyle/>
          <a:p>
            <a:pPr marL="0" indent="0">
              <a:buNone/>
            </a:pPr>
            <a:r>
              <a:rPr lang="en-US"/>
              <a:t>The LCRSET Grant Program is authorized by:</a:t>
            </a:r>
          </a:p>
          <a:p>
            <a:r>
              <a:rPr lang="en-US"/>
              <a:t>Assembly Bill (AB) 181, Section 137 (Chapter 52, Statutes of 2022)</a:t>
            </a:r>
          </a:p>
          <a:p>
            <a:r>
              <a:rPr lang="en-US"/>
              <a:t>Senate Bill 114, Section 104 (Chapter 48, 2023)</a:t>
            </a:r>
          </a:p>
          <a:p>
            <a:r>
              <a:rPr lang="en-US"/>
              <a:t>AB 121, Section 51 (Chapter 8, 2025) </a:t>
            </a:r>
          </a:p>
        </p:txBody>
      </p:sp>
    </p:spTree>
    <p:extLst>
      <p:ext uri="{BB962C8B-B14F-4D97-AF65-F5344CB8AC3E}">
        <p14:creationId xmlns:p14="http://schemas.microsoft.com/office/powerpoint/2010/main" val="185330157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3D7B341-5BDE-8D6F-F5A6-C330C9932D74}"/>
              </a:ext>
            </a:extLst>
          </p:cNvPr>
          <p:cNvSpPr>
            <a:spLocks noGrp="1"/>
          </p:cNvSpPr>
          <p:nvPr>
            <p:ph type="title"/>
          </p:nvPr>
        </p:nvSpPr>
        <p:spPr/>
        <p:txBody>
          <a:bodyPr/>
          <a:lstStyle/>
          <a:p>
            <a:r>
              <a:rPr lang="en-US"/>
              <a:t>Program Requirements: Implementation and Expansion (1)</a:t>
            </a:r>
          </a:p>
        </p:txBody>
      </p:sp>
      <p:sp>
        <p:nvSpPr>
          <p:cNvPr id="6" name="Content Placeholder 5">
            <a:extLst>
              <a:ext uri="{FF2B5EF4-FFF2-40B4-BE49-F238E27FC236}">
                <a16:creationId xmlns:a16="http://schemas.microsoft.com/office/drawing/2014/main" id="{63D71992-4CFC-F91D-7267-DF68DA6FF246}"/>
              </a:ext>
            </a:extLst>
          </p:cNvPr>
          <p:cNvSpPr>
            <a:spLocks noGrp="1"/>
          </p:cNvSpPr>
          <p:nvPr>
            <p:ph idx="1"/>
          </p:nvPr>
        </p:nvSpPr>
        <p:spPr>
          <a:xfrm>
            <a:off x="899160" y="1825625"/>
            <a:ext cx="10230051" cy="4351338"/>
          </a:xfrm>
        </p:spPr>
        <p:txBody>
          <a:bodyPr/>
          <a:lstStyle/>
          <a:p>
            <a:pPr marL="0" indent="0">
              <a:lnSpc>
                <a:spcPct val="100000"/>
              </a:lnSpc>
              <a:spcBef>
                <a:spcPts val="0"/>
              </a:spcBef>
              <a:spcAft>
                <a:spcPts val="1200"/>
              </a:spcAft>
              <a:buNone/>
            </a:pPr>
            <a:r>
              <a:rPr lang="en-US" sz="2400" dirty="0"/>
              <a:t>The grantee will:</a:t>
            </a:r>
          </a:p>
          <a:p>
            <a:pPr marL="577850" indent="-354013">
              <a:lnSpc>
                <a:spcPct val="100000"/>
              </a:lnSpc>
              <a:spcBef>
                <a:spcPts val="0"/>
              </a:spcBef>
              <a:spcAft>
                <a:spcPts val="1200"/>
              </a:spcAft>
            </a:pPr>
            <a:r>
              <a:rPr lang="en-US" sz="2400" dirty="0"/>
              <a:t>Develop and share PL and support, resources, and materials aligned to the </a:t>
            </a:r>
            <a:r>
              <a:rPr lang="en-US" sz="2400" i="1" dirty="0"/>
              <a:t>ELA/ELD Framework</a:t>
            </a:r>
            <a:r>
              <a:rPr lang="en-US" sz="2400" dirty="0"/>
              <a:t>, EL Roadmap, and Literacy Roadmap across the state with all sites that have received the LCRS allocation, including differentiated PL and support to meet the needs of the local context, such as small, rural schools and dual language schools. </a:t>
            </a:r>
          </a:p>
          <a:p>
            <a:pPr marL="577850" indent="-354013">
              <a:lnSpc>
                <a:spcPct val="100000"/>
              </a:lnSpc>
              <a:spcBef>
                <a:spcPts val="0"/>
              </a:spcBef>
              <a:spcAft>
                <a:spcPts val="1200"/>
              </a:spcAft>
            </a:pPr>
            <a:r>
              <a:rPr lang="en-US" sz="2400" dirty="0"/>
              <a:t>Incentivize all LEAs that receive LCRS funds to participate in the PL and adopt the resources developed through this grant program by offering opportunities for educators to participate in additional PL programs and/or earning a specialist credential, added authorization, or bilingual authorization. </a:t>
            </a:r>
          </a:p>
        </p:txBody>
      </p:sp>
    </p:spTree>
    <p:extLst>
      <p:ext uri="{BB962C8B-B14F-4D97-AF65-F5344CB8AC3E}">
        <p14:creationId xmlns:p14="http://schemas.microsoft.com/office/powerpoint/2010/main" val="42326147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82F091-7D39-80B0-8189-7FACD3346FC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B05F3DE-2016-8A35-1A62-9ABAF7D29D34}"/>
              </a:ext>
            </a:extLst>
          </p:cNvPr>
          <p:cNvSpPr>
            <a:spLocks noGrp="1"/>
          </p:cNvSpPr>
          <p:nvPr>
            <p:ph type="title"/>
          </p:nvPr>
        </p:nvSpPr>
        <p:spPr/>
        <p:txBody>
          <a:bodyPr/>
          <a:lstStyle/>
          <a:p>
            <a:r>
              <a:rPr lang="en-US"/>
              <a:t>Program Requirements: Implementation and Expansion (2)</a:t>
            </a:r>
          </a:p>
        </p:txBody>
      </p:sp>
      <p:sp>
        <p:nvSpPr>
          <p:cNvPr id="6" name="Content Placeholder 5">
            <a:extLst>
              <a:ext uri="{FF2B5EF4-FFF2-40B4-BE49-F238E27FC236}">
                <a16:creationId xmlns:a16="http://schemas.microsoft.com/office/drawing/2014/main" id="{8A1E6EFC-50AA-734F-AE41-3DB930E00AFF}"/>
              </a:ext>
            </a:extLst>
          </p:cNvPr>
          <p:cNvSpPr>
            <a:spLocks noGrp="1"/>
          </p:cNvSpPr>
          <p:nvPr>
            <p:ph idx="1"/>
          </p:nvPr>
        </p:nvSpPr>
        <p:spPr>
          <a:xfrm>
            <a:off x="969818" y="1825625"/>
            <a:ext cx="10159393" cy="4351338"/>
          </a:xfrm>
        </p:spPr>
        <p:txBody>
          <a:bodyPr vert="horz" lIns="91440" tIns="45720" rIns="91440" bIns="45720" rtlCol="0" anchor="t">
            <a:noAutofit/>
          </a:bodyPr>
          <a:lstStyle/>
          <a:p>
            <a:pPr marL="577850" indent="-353695">
              <a:lnSpc>
                <a:spcPct val="100000"/>
              </a:lnSpc>
              <a:spcBef>
                <a:spcPts val="0"/>
              </a:spcBef>
              <a:spcAft>
                <a:spcPts val="1200"/>
              </a:spcAft>
            </a:pPr>
            <a:r>
              <a:rPr lang="en-US" sz="2400" dirty="0"/>
              <a:t>Expand upon existing structures to ensure resources created through the grant are available free of charge after the grant’s completion.</a:t>
            </a:r>
          </a:p>
          <a:p>
            <a:pPr marL="577850" indent="-353695">
              <a:lnSpc>
                <a:spcPct val="100000"/>
              </a:lnSpc>
              <a:spcBef>
                <a:spcPts val="0"/>
              </a:spcBef>
              <a:spcAft>
                <a:spcPts val="1200"/>
              </a:spcAft>
            </a:pPr>
            <a:r>
              <a:rPr lang="en-US" sz="2400" dirty="0"/>
              <a:t>Provide PL and TA on developing and implementing site literacy plans, informed by a literacy needs assessment and root cause analysis as well as including specific supports and/or goals for all students, with particular attention students with reading difficulties, including multilingual learners with reading difficulties. This literacy plan should be revisited frequently, following a model of continuous improvement, to encourage implementation and sustainability. </a:t>
            </a:r>
            <a:endParaRPr lang="en-US" sz="2400" dirty="0">
              <a:cs typeface="Arial"/>
            </a:endParaRPr>
          </a:p>
        </p:txBody>
      </p:sp>
    </p:spTree>
    <p:extLst>
      <p:ext uri="{BB962C8B-B14F-4D97-AF65-F5344CB8AC3E}">
        <p14:creationId xmlns:p14="http://schemas.microsoft.com/office/powerpoint/2010/main" val="223696299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3D7B341-5BDE-8D6F-F5A6-C330C9932D74}"/>
              </a:ext>
            </a:extLst>
          </p:cNvPr>
          <p:cNvSpPr>
            <a:spLocks noGrp="1"/>
          </p:cNvSpPr>
          <p:nvPr>
            <p:ph type="title"/>
          </p:nvPr>
        </p:nvSpPr>
        <p:spPr/>
        <p:txBody>
          <a:bodyPr/>
          <a:lstStyle/>
          <a:p>
            <a:r>
              <a:rPr lang="en-US"/>
              <a:t>Program Requirements: Implementation and Expansion (3)</a:t>
            </a:r>
          </a:p>
        </p:txBody>
      </p:sp>
      <p:sp>
        <p:nvSpPr>
          <p:cNvPr id="6" name="Content Placeholder 5">
            <a:extLst>
              <a:ext uri="{FF2B5EF4-FFF2-40B4-BE49-F238E27FC236}">
                <a16:creationId xmlns:a16="http://schemas.microsoft.com/office/drawing/2014/main" id="{63D71992-4CFC-F91D-7267-DF68DA6FF246}"/>
              </a:ext>
            </a:extLst>
          </p:cNvPr>
          <p:cNvSpPr>
            <a:spLocks noGrp="1"/>
          </p:cNvSpPr>
          <p:nvPr>
            <p:ph idx="1"/>
          </p:nvPr>
        </p:nvSpPr>
        <p:spPr>
          <a:xfrm>
            <a:off x="1354238" y="1825625"/>
            <a:ext cx="10196077" cy="4351338"/>
          </a:xfrm>
        </p:spPr>
        <p:txBody>
          <a:bodyPr/>
          <a:lstStyle/>
          <a:p>
            <a:pPr marL="336550" indent="-336550">
              <a:lnSpc>
                <a:spcPct val="100000"/>
              </a:lnSpc>
              <a:spcBef>
                <a:spcPts val="0"/>
              </a:spcBef>
              <a:spcAft>
                <a:spcPts val="1200"/>
              </a:spcAft>
            </a:pPr>
            <a:r>
              <a:rPr lang="en-US" sz="2400" dirty="0"/>
              <a:t>Support teachers with PL on providing best first instruction for all students, including multilingual learners and students with reading difficulties, along with collaboratively collecting and analyzing student data, making instructional adjustments, identifying students needing interventions and providing those interventions promptly, and monitoring ongoing student progress. All PL must be aligned to the </a:t>
            </a:r>
            <a:r>
              <a:rPr lang="en-US" sz="2400" i="1" dirty="0"/>
              <a:t>ELA/ELD Framework</a:t>
            </a:r>
            <a:r>
              <a:rPr lang="en-US" sz="2400" dirty="0"/>
              <a:t>, EL Roadmap, and Literacy Roadmap.</a:t>
            </a:r>
          </a:p>
          <a:p>
            <a:pPr marL="336550" indent="-336550">
              <a:lnSpc>
                <a:spcPct val="100000"/>
              </a:lnSpc>
              <a:spcBef>
                <a:spcPts val="0"/>
              </a:spcBef>
              <a:spcAft>
                <a:spcPts val="1200"/>
              </a:spcAft>
            </a:pPr>
            <a:r>
              <a:rPr lang="en-US" sz="2400" dirty="0"/>
              <a:t>Provide PL opportunities to urban, suburban, and rural settings, differentiated to meet the needs of local communities and diverse student populations.</a:t>
            </a:r>
          </a:p>
        </p:txBody>
      </p:sp>
    </p:spTree>
    <p:extLst>
      <p:ext uri="{BB962C8B-B14F-4D97-AF65-F5344CB8AC3E}">
        <p14:creationId xmlns:p14="http://schemas.microsoft.com/office/powerpoint/2010/main" val="282073924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3D7B341-5BDE-8D6F-F5A6-C330C9932D74}"/>
              </a:ext>
            </a:extLst>
          </p:cNvPr>
          <p:cNvSpPr>
            <a:spLocks noGrp="1"/>
          </p:cNvSpPr>
          <p:nvPr>
            <p:ph type="title"/>
          </p:nvPr>
        </p:nvSpPr>
        <p:spPr>
          <a:xfrm>
            <a:off x="1354239" y="365125"/>
            <a:ext cx="9749190" cy="1325563"/>
          </a:xfrm>
        </p:spPr>
        <p:txBody>
          <a:bodyPr/>
          <a:lstStyle/>
          <a:p>
            <a:r>
              <a:rPr lang="en-US"/>
              <a:t>Program Requirements: Evaluation (1)</a:t>
            </a:r>
          </a:p>
        </p:txBody>
      </p:sp>
      <p:sp>
        <p:nvSpPr>
          <p:cNvPr id="6" name="Content Placeholder 5">
            <a:extLst>
              <a:ext uri="{FF2B5EF4-FFF2-40B4-BE49-F238E27FC236}">
                <a16:creationId xmlns:a16="http://schemas.microsoft.com/office/drawing/2014/main" id="{63D71992-4CFC-F91D-7267-DF68DA6FF246}"/>
              </a:ext>
            </a:extLst>
          </p:cNvPr>
          <p:cNvSpPr>
            <a:spLocks noGrp="1"/>
          </p:cNvSpPr>
          <p:nvPr>
            <p:ph idx="1"/>
          </p:nvPr>
        </p:nvSpPr>
        <p:spPr>
          <a:xfrm>
            <a:off x="1021048" y="1690688"/>
            <a:ext cx="10149903" cy="4351338"/>
          </a:xfrm>
        </p:spPr>
        <p:txBody>
          <a:bodyPr/>
          <a:lstStyle/>
          <a:p>
            <a:pPr marL="0" indent="0">
              <a:lnSpc>
                <a:spcPct val="100000"/>
              </a:lnSpc>
              <a:spcBef>
                <a:spcPts val="0"/>
              </a:spcBef>
              <a:spcAft>
                <a:spcPts val="1200"/>
              </a:spcAft>
              <a:buNone/>
            </a:pPr>
            <a:r>
              <a:rPr lang="en-US"/>
              <a:t>As part of the LCRSET program, the grantee will be required, in consultation with and subject to the approval of the SBE and the SSPI, to contract with the independent evaluator of the first two cohorts, AIR, for $1 million.</a:t>
            </a:r>
          </a:p>
        </p:txBody>
      </p:sp>
    </p:spTree>
    <p:extLst>
      <p:ext uri="{BB962C8B-B14F-4D97-AF65-F5344CB8AC3E}">
        <p14:creationId xmlns:p14="http://schemas.microsoft.com/office/powerpoint/2010/main" val="231943260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3D7B341-5BDE-8D6F-F5A6-C330C9932D74}"/>
              </a:ext>
            </a:extLst>
          </p:cNvPr>
          <p:cNvSpPr>
            <a:spLocks noGrp="1"/>
          </p:cNvSpPr>
          <p:nvPr>
            <p:ph type="title"/>
          </p:nvPr>
        </p:nvSpPr>
        <p:spPr>
          <a:xfrm>
            <a:off x="1354239" y="365126"/>
            <a:ext cx="9808566" cy="947404"/>
          </a:xfrm>
        </p:spPr>
        <p:txBody>
          <a:bodyPr/>
          <a:lstStyle/>
          <a:p>
            <a:r>
              <a:rPr lang="en-US"/>
              <a:t>Program Requirements: Evaluation (2)</a:t>
            </a:r>
          </a:p>
        </p:txBody>
      </p:sp>
      <p:sp>
        <p:nvSpPr>
          <p:cNvPr id="6" name="Content Placeholder 5">
            <a:extLst>
              <a:ext uri="{FF2B5EF4-FFF2-40B4-BE49-F238E27FC236}">
                <a16:creationId xmlns:a16="http://schemas.microsoft.com/office/drawing/2014/main" id="{63D71992-4CFC-F91D-7267-DF68DA6FF246}"/>
              </a:ext>
            </a:extLst>
          </p:cNvPr>
          <p:cNvSpPr>
            <a:spLocks noGrp="1"/>
          </p:cNvSpPr>
          <p:nvPr>
            <p:ph idx="1"/>
          </p:nvPr>
        </p:nvSpPr>
        <p:spPr>
          <a:xfrm>
            <a:off x="1021048" y="1491916"/>
            <a:ext cx="10149903" cy="4864434"/>
          </a:xfrm>
        </p:spPr>
        <p:txBody>
          <a:bodyPr/>
          <a:lstStyle/>
          <a:p>
            <a:pPr marL="0" indent="0">
              <a:lnSpc>
                <a:spcPct val="100000"/>
              </a:lnSpc>
              <a:spcBef>
                <a:spcPts val="0"/>
              </a:spcBef>
              <a:spcAft>
                <a:spcPts val="1200"/>
              </a:spcAft>
              <a:buNone/>
            </a:pPr>
            <a:r>
              <a:rPr lang="en-US"/>
              <a:t>The evaluation will include, but is not limited to, the following: </a:t>
            </a:r>
          </a:p>
          <a:p>
            <a:pPr marL="690563" indent="-401638">
              <a:lnSpc>
                <a:spcPct val="100000"/>
              </a:lnSpc>
              <a:spcBef>
                <a:spcPts val="0"/>
              </a:spcBef>
              <a:spcAft>
                <a:spcPts val="1200"/>
              </a:spcAft>
            </a:pPr>
            <a:r>
              <a:rPr lang="en-US"/>
              <a:t>How funds were used to employ literacy coaches, dual language literacy coaches, and reading and literacy specialists.</a:t>
            </a:r>
          </a:p>
          <a:p>
            <a:pPr marL="690563" indent="-401638">
              <a:lnSpc>
                <a:spcPct val="100000"/>
              </a:lnSpc>
              <a:spcBef>
                <a:spcPts val="0"/>
              </a:spcBef>
              <a:spcAft>
                <a:spcPts val="1200"/>
              </a:spcAft>
            </a:pPr>
            <a:r>
              <a:rPr lang="en-US"/>
              <a:t>How funds were used to develop and implement school literacy programs, including ELD and dual language immersion programs and other programs for multilingual learners, as well as including assessment and ongoing monitoring of student performance, provision of needed interventions, and coaching of classroom teachers.</a:t>
            </a:r>
          </a:p>
        </p:txBody>
      </p:sp>
    </p:spTree>
    <p:extLst>
      <p:ext uri="{BB962C8B-B14F-4D97-AF65-F5344CB8AC3E}">
        <p14:creationId xmlns:p14="http://schemas.microsoft.com/office/powerpoint/2010/main" val="370345433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3D7B341-5BDE-8D6F-F5A6-C330C9932D74}"/>
              </a:ext>
            </a:extLst>
          </p:cNvPr>
          <p:cNvSpPr>
            <a:spLocks noGrp="1"/>
          </p:cNvSpPr>
          <p:nvPr>
            <p:ph type="title"/>
          </p:nvPr>
        </p:nvSpPr>
        <p:spPr>
          <a:xfrm>
            <a:off x="1354239" y="365125"/>
            <a:ext cx="9844192" cy="1325563"/>
          </a:xfrm>
        </p:spPr>
        <p:txBody>
          <a:bodyPr/>
          <a:lstStyle/>
          <a:p>
            <a:r>
              <a:rPr lang="en-US"/>
              <a:t>Program Requirements: Evaluation (3)</a:t>
            </a:r>
          </a:p>
        </p:txBody>
      </p:sp>
      <p:sp>
        <p:nvSpPr>
          <p:cNvPr id="6" name="Content Placeholder 5">
            <a:extLst>
              <a:ext uri="{FF2B5EF4-FFF2-40B4-BE49-F238E27FC236}">
                <a16:creationId xmlns:a16="http://schemas.microsoft.com/office/drawing/2014/main" id="{63D71992-4CFC-F91D-7267-DF68DA6FF246}"/>
              </a:ext>
            </a:extLst>
          </p:cNvPr>
          <p:cNvSpPr>
            <a:spLocks noGrp="1"/>
          </p:cNvSpPr>
          <p:nvPr>
            <p:ph idx="1"/>
          </p:nvPr>
        </p:nvSpPr>
        <p:spPr>
          <a:xfrm>
            <a:off x="1021048" y="1847850"/>
            <a:ext cx="10149903" cy="4351338"/>
          </a:xfrm>
        </p:spPr>
        <p:txBody>
          <a:bodyPr/>
          <a:lstStyle/>
          <a:p>
            <a:pPr marL="336550" indent="-336550">
              <a:lnSpc>
                <a:spcPct val="100000"/>
              </a:lnSpc>
              <a:spcBef>
                <a:spcPts val="0"/>
              </a:spcBef>
              <a:spcAft>
                <a:spcPts val="1200"/>
              </a:spcAft>
            </a:pPr>
            <a:r>
              <a:rPr lang="en-US" dirty="0"/>
              <a:t>How expenditures impacted pupils’ literacy achievement, including for pupil groups.</a:t>
            </a:r>
          </a:p>
          <a:p>
            <a:pPr marL="336550" indent="-336550">
              <a:lnSpc>
                <a:spcPct val="100000"/>
              </a:lnSpc>
              <a:spcBef>
                <a:spcPts val="0"/>
              </a:spcBef>
              <a:spcAft>
                <a:spcPts val="1200"/>
              </a:spcAft>
            </a:pPr>
            <a:r>
              <a:rPr lang="en-US" dirty="0"/>
              <a:t>How the LEAs plan to continue to fund literacy coaches, dual language literacy coaches, and reading and literacy specialists past the award period.</a:t>
            </a:r>
          </a:p>
          <a:p>
            <a:pPr marL="336550" indent="-336550">
              <a:lnSpc>
                <a:spcPct val="100000"/>
              </a:lnSpc>
              <a:spcBef>
                <a:spcPts val="0"/>
              </a:spcBef>
              <a:spcAft>
                <a:spcPts val="1200"/>
              </a:spcAft>
            </a:pPr>
            <a:r>
              <a:rPr lang="en-US" dirty="0"/>
              <a:t>How the offerings developed and provided by the grantee impacted the preparation and PL of literacy coaches, dual language literacy coaches, and reading and literacy specialists, including but not limited to the literacy knowledge and leadership skills.</a:t>
            </a:r>
          </a:p>
        </p:txBody>
      </p:sp>
    </p:spTree>
    <p:extLst>
      <p:ext uri="{BB962C8B-B14F-4D97-AF65-F5344CB8AC3E}">
        <p14:creationId xmlns:p14="http://schemas.microsoft.com/office/powerpoint/2010/main" val="401108581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3D7B341-5BDE-8D6F-F5A6-C330C9932D74}"/>
              </a:ext>
            </a:extLst>
          </p:cNvPr>
          <p:cNvSpPr>
            <a:spLocks noGrp="1"/>
          </p:cNvSpPr>
          <p:nvPr>
            <p:ph type="title"/>
          </p:nvPr>
        </p:nvSpPr>
        <p:spPr>
          <a:xfrm>
            <a:off x="1354239" y="365125"/>
            <a:ext cx="9844192" cy="902201"/>
          </a:xfrm>
        </p:spPr>
        <p:txBody>
          <a:bodyPr/>
          <a:lstStyle/>
          <a:p>
            <a:r>
              <a:rPr lang="en-US"/>
              <a:t>Program Requirements: Evaluation (4)</a:t>
            </a:r>
          </a:p>
        </p:txBody>
      </p:sp>
      <p:sp>
        <p:nvSpPr>
          <p:cNvPr id="6" name="Content Placeholder 5">
            <a:extLst>
              <a:ext uri="{FF2B5EF4-FFF2-40B4-BE49-F238E27FC236}">
                <a16:creationId xmlns:a16="http://schemas.microsoft.com/office/drawing/2014/main" id="{63D71992-4CFC-F91D-7267-DF68DA6FF246}"/>
              </a:ext>
            </a:extLst>
          </p:cNvPr>
          <p:cNvSpPr>
            <a:spLocks noGrp="1"/>
          </p:cNvSpPr>
          <p:nvPr>
            <p:ph idx="1"/>
          </p:nvPr>
        </p:nvSpPr>
        <p:spPr>
          <a:xfrm>
            <a:off x="1123856" y="1267326"/>
            <a:ext cx="10177807" cy="5089024"/>
          </a:xfrm>
        </p:spPr>
        <p:txBody>
          <a:bodyPr/>
          <a:lstStyle/>
          <a:p>
            <a:pPr marL="0" indent="0">
              <a:lnSpc>
                <a:spcPct val="100000"/>
              </a:lnSpc>
              <a:spcBef>
                <a:spcPts val="0"/>
              </a:spcBef>
              <a:spcAft>
                <a:spcPts val="1200"/>
              </a:spcAft>
              <a:buNone/>
            </a:pPr>
            <a:r>
              <a:rPr lang="en-US"/>
              <a:t>To support the evaluation, the grantee will:</a:t>
            </a:r>
          </a:p>
          <a:p>
            <a:pPr marL="577850" indent="-354013">
              <a:lnSpc>
                <a:spcPct val="100000"/>
              </a:lnSpc>
              <a:spcBef>
                <a:spcPts val="0"/>
              </a:spcBef>
              <a:spcAft>
                <a:spcPts val="1200"/>
              </a:spcAft>
            </a:pPr>
            <a:r>
              <a:rPr lang="en-US"/>
              <a:t>Collect and monitor data to ensure PL project goals are being met.</a:t>
            </a:r>
          </a:p>
          <a:p>
            <a:pPr marL="577850" indent="-354013">
              <a:lnSpc>
                <a:spcPct val="100000"/>
              </a:lnSpc>
              <a:spcBef>
                <a:spcPts val="0"/>
              </a:spcBef>
              <a:spcAft>
                <a:spcPts val="1200"/>
              </a:spcAft>
            </a:pPr>
            <a:r>
              <a:rPr lang="en-US"/>
              <a:t>Directly impact classroom instruction that results in improved student outcomes, disaggregated by student group, and will impact the knowledge and skills of participating coaches, specialists, and classroom teachers.</a:t>
            </a:r>
          </a:p>
          <a:p>
            <a:pPr marL="577850" indent="-354013">
              <a:lnSpc>
                <a:spcPct val="100000"/>
              </a:lnSpc>
              <a:spcBef>
                <a:spcPts val="0"/>
              </a:spcBef>
              <a:spcAft>
                <a:spcPts val="1200"/>
              </a:spcAft>
            </a:pPr>
            <a:r>
              <a:rPr lang="en-US"/>
              <a:t>Provide required information on grantee and LEA activities to AIR and work with the CDE and AIR to develop interim and final reports. </a:t>
            </a:r>
          </a:p>
        </p:txBody>
      </p:sp>
    </p:spTree>
    <p:extLst>
      <p:ext uri="{BB962C8B-B14F-4D97-AF65-F5344CB8AC3E}">
        <p14:creationId xmlns:p14="http://schemas.microsoft.com/office/powerpoint/2010/main" val="176119379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7FB94-81D8-09F3-E870-7791D3564A6E}"/>
              </a:ext>
            </a:extLst>
          </p:cNvPr>
          <p:cNvSpPr>
            <a:spLocks noGrp="1"/>
          </p:cNvSpPr>
          <p:nvPr>
            <p:ph type="title"/>
          </p:nvPr>
        </p:nvSpPr>
        <p:spPr/>
        <p:txBody>
          <a:bodyPr/>
          <a:lstStyle/>
          <a:p>
            <a:r>
              <a:rPr lang="en-US"/>
              <a:t>Goals (1)</a:t>
            </a:r>
          </a:p>
        </p:txBody>
      </p:sp>
      <p:sp>
        <p:nvSpPr>
          <p:cNvPr id="3" name="Content Placeholder 2">
            <a:extLst>
              <a:ext uri="{FF2B5EF4-FFF2-40B4-BE49-F238E27FC236}">
                <a16:creationId xmlns:a16="http://schemas.microsoft.com/office/drawing/2014/main" id="{13667080-C891-E542-AEEB-58BB1F3B8DDA}"/>
              </a:ext>
            </a:extLst>
          </p:cNvPr>
          <p:cNvSpPr>
            <a:spLocks noGrp="1"/>
          </p:cNvSpPr>
          <p:nvPr>
            <p:ph idx="1"/>
          </p:nvPr>
        </p:nvSpPr>
        <p:spPr>
          <a:xfrm>
            <a:off x="1354239" y="1507958"/>
            <a:ext cx="9479666" cy="4669005"/>
          </a:xfrm>
        </p:spPr>
        <p:txBody>
          <a:bodyPr/>
          <a:lstStyle/>
          <a:p>
            <a:pPr marL="0" indent="0">
              <a:lnSpc>
                <a:spcPct val="100000"/>
              </a:lnSpc>
              <a:spcBef>
                <a:spcPts val="0"/>
              </a:spcBef>
              <a:spcAft>
                <a:spcPts val="1200"/>
              </a:spcAft>
              <a:buNone/>
            </a:pPr>
            <a:r>
              <a:rPr lang="en-US" dirty="0"/>
              <a:t>The grantee will:</a:t>
            </a:r>
          </a:p>
          <a:p>
            <a:pPr marL="577850" indent="-354013">
              <a:lnSpc>
                <a:spcPct val="100000"/>
              </a:lnSpc>
              <a:spcBef>
                <a:spcPts val="0"/>
              </a:spcBef>
              <a:spcAft>
                <a:spcPts val="1200"/>
              </a:spcAft>
            </a:pPr>
            <a:r>
              <a:rPr lang="en-US" dirty="0"/>
              <a:t>Support PL project goals by working with the CDE to build the capacity of LEAs receiving LCRS funds. </a:t>
            </a:r>
          </a:p>
          <a:p>
            <a:pPr marL="577850" indent="-354013">
              <a:lnSpc>
                <a:spcPct val="100000"/>
              </a:lnSpc>
              <a:spcBef>
                <a:spcPts val="0"/>
              </a:spcBef>
              <a:spcAft>
                <a:spcPts val="1200"/>
              </a:spcAft>
            </a:pPr>
            <a:r>
              <a:rPr lang="en-US" dirty="0"/>
              <a:t>Align all PL offerings to teacher preparation standards and TPEs, the </a:t>
            </a:r>
            <a:r>
              <a:rPr lang="en-US" i="1" dirty="0"/>
              <a:t>ELA/ELD Framework</a:t>
            </a:r>
            <a:r>
              <a:rPr lang="en-US" dirty="0"/>
              <a:t>, the EL Roadmap, the Literacy Roadmap, and the other documents referenced in the RFA.</a:t>
            </a:r>
          </a:p>
        </p:txBody>
      </p:sp>
    </p:spTree>
    <p:extLst>
      <p:ext uri="{BB962C8B-B14F-4D97-AF65-F5344CB8AC3E}">
        <p14:creationId xmlns:p14="http://schemas.microsoft.com/office/powerpoint/2010/main" val="208080783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7FB94-81D8-09F3-E870-7791D3564A6E}"/>
              </a:ext>
            </a:extLst>
          </p:cNvPr>
          <p:cNvSpPr>
            <a:spLocks noGrp="1"/>
          </p:cNvSpPr>
          <p:nvPr>
            <p:ph type="title"/>
          </p:nvPr>
        </p:nvSpPr>
        <p:spPr/>
        <p:txBody>
          <a:bodyPr/>
          <a:lstStyle/>
          <a:p>
            <a:r>
              <a:rPr lang="en-US"/>
              <a:t>Goals (2)</a:t>
            </a:r>
          </a:p>
        </p:txBody>
      </p:sp>
      <p:sp>
        <p:nvSpPr>
          <p:cNvPr id="3" name="Content Placeholder 2">
            <a:extLst>
              <a:ext uri="{FF2B5EF4-FFF2-40B4-BE49-F238E27FC236}">
                <a16:creationId xmlns:a16="http://schemas.microsoft.com/office/drawing/2014/main" id="{13667080-C891-E542-AEEB-58BB1F3B8DDA}"/>
              </a:ext>
            </a:extLst>
          </p:cNvPr>
          <p:cNvSpPr>
            <a:spLocks noGrp="1"/>
          </p:cNvSpPr>
          <p:nvPr>
            <p:ph idx="1"/>
          </p:nvPr>
        </p:nvSpPr>
        <p:spPr>
          <a:xfrm>
            <a:off x="1143000" y="1505585"/>
            <a:ext cx="10194757" cy="4351338"/>
          </a:xfrm>
        </p:spPr>
        <p:txBody>
          <a:bodyPr/>
          <a:lstStyle/>
          <a:p>
            <a:pPr marL="0" indent="0">
              <a:lnSpc>
                <a:spcPct val="100000"/>
              </a:lnSpc>
              <a:spcBef>
                <a:spcPts val="0"/>
              </a:spcBef>
              <a:spcAft>
                <a:spcPts val="1200"/>
              </a:spcAft>
              <a:buNone/>
            </a:pPr>
            <a:r>
              <a:rPr lang="en-US"/>
              <a:t>PL opportunities provided by the grantee must also align with the QPLS and support educators to do all of the following: </a:t>
            </a:r>
          </a:p>
          <a:p>
            <a:pPr marL="577850" indent="-349250">
              <a:lnSpc>
                <a:spcPct val="100000"/>
              </a:lnSpc>
              <a:spcBef>
                <a:spcPts val="0"/>
              </a:spcBef>
              <a:spcAft>
                <a:spcPts val="1200"/>
              </a:spcAft>
            </a:pPr>
            <a:r>
              <a:rPr lang="en-US"/>
              <a:t>Develop and implement school literacy programs, including dual language immersion and other programs for multilingual learners.</a:t>
            </a:r>
          </a:p>
          <a:p>
            <a:pPr marL="577850" indent="-349250">
              <a:lnSpc>
                <a:spcPct val="100000"/>
              </a:lnSpc>
              <a:spcBef>
                <a:spcPts val="0"/>
              </a:spcBef>
              <a:spcAft>
                <a:spcPts val="1200"/>
              </a:spcAft>
            </a:pPr>
            <a:r>
              <a:rPr lang="en-US"/>
              <a:t>Develop and implement school literacy plans with metrics to measure progress toward goals and actions, informed by a literacy needs assessment and root cause analysis and following a model of continuous improvement.</a:t>
            </a:r>
          </a:p>
        </p:txBody>
      </p:sp>
    </p:spTree>
    <p:extLst>
      <p:ext uri="{BB962C8B-B14F-4D97-AF65-F5344CB8AC3E}">
        <p14:creationId xmlns:p14="http://schemas.microsoft.com/office/powerpoint/2010/main" val="7815154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7FB94-81D8-09F3-E870-7791D3564A6E}"/>
              </a:ext>
            </a:extLst>
          </p:cNvPr>
          <p:cNvSpPr>
            <a:spLocks noGrp="1"/>
          </p:cNvSpPr>
          <p:nvPr>
            <p:ph type="title"/>
          </p:nvPr>
        </p:nvSpPr>
        <p:spPr>
          <a:xfrm>
            <a:off x="1354239" y="365126"/>
            <a:ext cx="9479666" cy="1062622"/>
          </a:xfrm>
        </p:spPr>
        <p:txBody>
          <a:bodyPr/>
          <a:lstStyle/>
          <a:p>
            <a:r>
              <a:rPr lang="en-US"/>
              <a:t>Goals (3)</a:t>
            </a:r>
          </a:p>
        </p:txBody>
      </p:sp>
      <p:sp>
        <p:nvSpPr>
          <p:cNvPr id="3" name="Content Placeholder 2">
            <a:extLst>
              <a:ext uri="{FF2B5EF4-FFF2-40B4-BE49-F238E27FC236}">
                <a16:creationId xmlns:a16="http://schemas.microsoft.com/office/drawing/2014/main" id="{13667080-C891-E542-AEEB-58BB1F3B8DDA}"/>
              </a:ext>
            </a:extLst>
          </p:cNvPr>
          <p:cNvSpPr>
            <a:spLocks noGrp="1"/>
          </p:cNvSpPr>
          <p:nvPr>
            <p:ph idx="1"/>
          </p:nvPr>
        </p:nvSpPr>
        <p:spPr>
          <a:xfrm>
            <a:off x="1354238" y="1427748"/>
            <a:ext cx="9999561" cy="5065126"/>
          </a:xfrm>
        </p:spPr>
        <p:txBody>
          <a:bodyPr/>
          <a:lstStyle/>
          <a:p>
            <a:pPr marL="336550" indent="-336550">
              <a:lnSpc>
                <a:spcPct val="100000"/>
              </a:lnSpc>
              <a:spcBef>
                <a:spcPts val="0"/>
              </a:spcBef>
              <a:spcAft>
                <a:spcPts val="1200"/>
              </a:spcAft>
            </a:pPr>
            <a:r>
              <a:rPr lang="en-US" dirty="0"/>
              <a:t>Develop the knowledge and skills necessary, including literacy knowledge and leadership skills, to become literacy coaches and/or dual language literacy coaches. </a:t>
            </a:r>
          </a:p>
          <a:p>
            <a:pPr marL="336550" indent="-336550">
              <a:lnSpc>
                <a:spcPct val="100000"/>
              </a:lnSpc>
              <a:spcBef>
                <a:spcPts val="0"/>
              </a:spcBef>
              <a:spcAft>
                <a:spcPts val="1200"/>
              </a:spcAft>
            </a:pPr>
            <a:r>
              <a:rPr lang="en-US" dirty="0"/>
              <a:t>Attain the required specialist credential and/or added authorization to become a reading specialist; attain, if qualified, their bilingual authorization; and participate in PL aligned to the Commission’s literacy standards and TPEs. </a:t>
            </a:r>
          </a:p>
        </p:txBody>
      </p:sp>
    </p:spTree>
    <p:extLst>
      <p:ext uri="{BB962C8B-B14F-4D97-AF65-F5344CB8AC3E}">
        <p14:creationId xmlns:p14="http://schemas.microsoft.com/office/powerpoint/2010/main" val="1940536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Authorizing Statute (2)</a:t>
            </a:r>
          </a:p>
        </p:txBody>
      </p:sp>
      <p:sp>
        <p:nvSpPr>
          <p:cNvPr id="3" name="Content Placeholder 2"/>
          <p:cNvSpPr>
            <a:spLocks noGrp="1"/>
          </p:cNvSpPr>
          <p:nvPr>
            <p:ph idx="1"/>
          </p:nvPr>
        </p:nvSpPr>
        <p:spPr>
          <a:xfrm>
            <a:off x="1354238" y="1567543"/>
            <a:ext cx="9999561" cy="4523014"/>
          </a:xfrm>
        </p:spPr>
        <p:txBody>
          <a:bodyPr vert="horz" lIns="91440" tIns="45720" rIns="91440" bIns="45720" rtlCol="0" anchor="t">
            <a:noAutofit/>
          </a:bodyPr>
          <a:lstStyle/>
          <a:p>
            <a:pPr marL="0" indent="0">
              <a:lnSpc>
                <a:spcPct val="100000"/>
              </a:lnSpc>
              <a:spcBef>
                <a:spcPts val="0"/>
              </a:spcBef>
              <a:spcAft>
                <a:spcPts val="1200"/>
              </a:spcAft>
              <a:buNone/>
            </a:pPr>
            <a:r>
              <a:rPr lang="en-US"/>
              <a:t>AB 121, Section 51 (Chapter 8, 2025) authorized $15 million to the LCRSET grant program. The State Superintendent of Public Instruction (SSPI), subject to the approval of the State Board of Education (SBE), will select a county office of education (COE) or a consortium of COEs with expertise in both literacy instruction and multilingual education.</a:t>
            </a:r>
          </a:p>
        </p:txBody>
      </p:sp>
    </p:spTree>
    <p:extLst>
      <p:ext uri="{BB962C8B-B14F-4D97-AF65-F5344CB8AC3E}">
        <p14:creationId xmlns:p14="http://schemas.microsoft.com/office/powerpoint/2010/main" val="282038487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7FB94-81D8-09F3-E870-7791D3564A6E}"/>
              </a:ext>
            </a:extLst>
          </p:cNvPr>
          <p:cNvSpPr>
            <a:spLocks noGrp="1"/>
          </p:cNvSpPr>
          <p:nvPr>
            <p:ph type="title"/>
          </p:nvPr>
        </p:nvSpPr>
        <p:spPr>
          <a:xfrm>
            <a:off x="1354239" y="365125"/>
            <a:ext cx="9479666" cy="755299"/>
          </a:xfrm>
        </p:spPr>
        <p:txBody>
          <a:bodyPr/>
          <a:lstStyle/>
          <a:p>
            <a:r>
              <a:rPr lang="en-US" dirty="0"/>
              <a:t>Goals (4)</a:t>
            </a:r>
          </a:p>
        </p:txBody>
      </p:sp>
      <p:sp>
        <p:nvSpPr>
          <p:cNvPr id="3" name="Content Placeholder 2">
            <a:extLst>
              <a:ext uri="{FF2B5EF4-FFF2-40B4-BE49-F238E27FC236}">
                <a16:creationId xmlns:a16="http://schemas.microsoft.com/office/drawing/2014/main" id="{13667080-C891-E542-AEEB-58BB1F3B8DDA}"/>
              </a:ext>
            </a:extLst>
          </p:cNvPr>
          <p:cNvSpPr>
            <a:spLocks noGrp="1"/>
          </p:cNvSpPr>
          <p:nvPr>
            <p:ph idx="1"/>
          </p:nvPr>
        </p:nvSpPr>
        <p:spPr>
          <a:xfrm>
            <a:off x="1070221" y="1212498"/>
            <a:ext cx="10283579" cy="5372451"/>
          </a:xfrm>
        </p:spPr>
        <p:txBody>
          <a:bodyPr/>
          <a:lstStyle/>
          <a:p>
            <a:pPr marL="336550" lvl="0" indent="-336550">
              <a:lnSpc>
                <a:spcPct val="100000"/>
              </a:lnSpc>
              <a:spcBef>
                <a:spcPts val="0"/>
              </a:spcBef>
              <a:spcAft>
                <a:spcPts val="1200"/>
              </a:spcAft>
            </a:pPr>
            <a:r>
              <a:rPr lang="en-US" sz="2400" dirty="0"/>
              <a:t>Develop knowledge and skills in literacy instruction, including implementation of the </a:t>
            </a:r>
            <a:r>
              <a:rPr lang="en-US" sz="2400" i="1" dirty="0"/>
              <a:t>ELA/ELD Framework</a:t>
            </a:r>
            <a:r>
              <a:rPr lang="en-US" sz="2400" dirty="0"/>
              <a:t>, the EL Roadmap, and the Literacy Roadmap; the development and implementation of culturally sustaining curriculum and instruction; and the use of assessment data to identify and support effective instruction for all students, including struggling students and diverse learners, early learners, multilingual learners, pupils with disabilities, and pupils with dyslexia. </a:t>
            </a:r>
          </a:p>
          <a:p>
            <a:pPr marL="336550" lvl="0" indent="-336550">
              <a:lnSpc>
                <a:spcPct val="100000"/>
              </a:lnSpc>
              <a:spcBef>
                <a:spcPts val="0"/>
              </a:spcBef>
              <a:spcAft>
                <a:spcPts val="1200"/>
              </a:spcAft>
            </a:pPr>
            <a:r>
              <a:rPr lang="en-US" sz="2400" dirty="0"/>
              <a:t>Develop knowledge and skills for appropriate identification and use of screening instruments, assessment strategies, and evidence-based literacy instruction aligned to the </a:t>
            </a:r>
            <a:r>
              <a:rPr lang="en-US" sz="2400" i="1" dirty="0"/>
              <a:t>ELA/ELD Framework</a:t>
            </a:r>
            <a:r>
              <a:rPr lang="en-US" sz="2400" dirty="0"/>
              <a:t>, EL Roadmap, and Literacy Roadmap, including biliteracy instruction, for diverse learners. </a:t>
            </a:r>
          </a:p>
        </p:txBody>
      </p:sp>
    </p:spTree>
    <p:extLst>
      <p:ext uri="{BB962C8B-B14F-4D97-AF65-F5344CB8AC3E}">
        <p14:creationId xmlns:p14="http://schemas.microsoft.com/office/powerpoint/2010/main" val="122796940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498C4-2354-35FF-B19E-8F1B04EED38B}"/>
              </a:ext>
            </a:extLst>
          </p:cNvPr>
          <p:cNvSpPr>
            <a:spLocks noGrp="1"/>
          </p:cNvSpPr>
          <p:nvPr>
            <p:ph type="title"/>
          </p:nvPr>
        </p:nvSpPr>
        <p:spPr/>
        <p:txBody>
          <a:bodyPr/>
          <a:lstStyle/>
          <a:p>
            <a:r>
              <a:rPr lang="en-US"/>
              <a:t>Goals (5)</a:t>
            </a:r>
          </a:p>
        </p:txBody>
      </p:sp>
      <p:sp>
        <p:nvSpPr>
          <p:cNvPr id="3" name="Content Placeholder 2">
            <a:extLst>
              <a:ext uri="{FF2B5EF4-FFF2-40B4-BE49-F238E27FC236}">
                <a16:creationId xmlns:a16="http://schemas.microsoft.com/office/drawing/2014/main" id="{D20970DB-7918-E597-8FD4-AA12ADBF13D4}"/>
              </a:ext>
            </a:extLst>
          </p:cNvPr>
          <p:cNvSpPr>
            <a:spLocks noGrp="1"/>
          </p:cNvSpPr>
          <p:nvPr>
            <p:ph idx="1"/>
          </p:nvPr>
        </p:nvSpPr>
        <p:spPr/>
        <p:txBody>
          <a:bodyPr/>
          <a:lstStyle/>
          <a:p>
            <a:pPr lvl="0"/>
            <a:r>
              <a:rPr lang="en-US"/>
              <a:t>Implement intensive intervention strategies for pupils struggling with literacy, including multilingual learners, such as tutoring and small group strategies, and strategies for target pupil groups based on data.</a:t>
            </a:r>
          </a:p>
          <a:p>
            <a:pPr lvl="0"/>
            <a:r>
              <a:rPr lang="en-US"/>
              <a:t>Develop and implement family literacy plans that identify literacy and biliteracy goals, benchmarks, activities, and roles for all family members, and promote the availability of the State Seal of Biliteracy and the Biliteracy Pathway Program.</a:t>
            </a:r>
          </a:p>
        </p:txBody>
      </p:sp>
    </p:spTree>
    <p:extLst>
      <p:ext uri="{BB962C8B-B14F-4D97-AF65-F5344CB8AC3E}">
        <p14:creationId xmlns:p14="http://schemas.microsoft.com/office/powerpoint/2010/main" val="334399300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4239" y="365125"/>
            <a:ext cx="9479666" cy="1301540"/>
          </a:xfrm>
        </p:spPr>
        <p:txBody>
          <a:bodyPr>
            <a:normAutofit/>
          </a:bodyPr>
          <a:lstStyle/>
          <a:p>
            <a:r>
              <a:rPr lang="en-US"/>
              <a:t>Responsibilities of Grantees (1)</a:t>
            </a:r>
          </a:p>
        </p:txBody>
      </p:sp>
      <p:sp>
        <p:nvSpPr>
          <p:cNvPr id="3" name="Content Placeholder 2"/>
          <p:cNvSpPr>
            <a:spLocks noGrp="1"/>
          </p:cNvSpPr>
          <p:nvPr>
            <p:ph idx="1"/>
          </p:nvPr>
        </p:nvSpPr>
        <p:spPr>
          <a:xfrm>
            <a:off x="1354239" y="1579207"/>
            <a:ext cx="9618561" cy="4673625"/>
          </a:xfrm>
        </p:spPr>
        <p:txBody>
          <a:bodyPr vert="horz" lIns="91440" tIns="45720" rIns="91440" bIns="45720" rtlCol="0" anchor="t">
            <a:noAutofit/>
          </a:bodyPr>
          <a:lstStyle/>
          <a:p>
            <a:pPr marL="0" indent="0">
              <a:lnSpc>
                <a:spcPct val="100000"/>
              </a:lnSpc>
              <a:spcBef>
                <a:spcPts val="0"/>
              </a:spcBef>
              <a:spcAft>
                <a:spcPts val="1200"/>
              </a:spcAft>
              <a:buNone/>
            </a:pPr>
            <a:r>
              <a:rPr lang="en-US" dirty="0"/>
              <a:t>The grantee will focus on PL aligned to the </a:t>
            </a:r>
            <a:r>
              <a:rPr lang="en-US" i="1" dirty="0"/>
              <a:t>ELA/ELD Framework</a:t>
            </a:r>
            <a:r>
              <a:rPr lang="en-US" dirty="0"/>
              <a:t>, EL Roadmap, and Literacy Roadmap that supports the goals of the grant by doing the following:</a:t>
            </a:r>
          </a:p>
          <a:p>
            <a:pPr lvl="0"/>
            <a:r>
              <a:rPr lang="en-US" dirty="0"/>
              <a:t>Work with the CDE as part of the advisory committee in all aspects of this grant.</a:t>
            </a:r>
          </a:p>
          <a:p>
            <a:pPr lvl="0"/>
            <a:r>
              <a:rPr lang="en-US" dirty="0"/>
              <a:t>Align and coordinate supports with the first two LCRS cohorts to ensure coherence through all three cohorts.</a:t>
            </a:r>
          </a:p>
          <a:p>
            <a:pPr lvl="0"/>
            <a:r>
              <a:rPr lang="en-US" dirty="0"/>
              <a:t>Incentivize LEAs receiving LCRS funds to participate in PL opportunities, including those offered by the CRLP and CWP, and use grant-developed resources to build their capacity.</a:t>
            </a:r>
          </a:p>
        </p:txBody>
      </p:sp>
    </p:spTree>
    <p:extLst>
      <p:ext uri="{BB962C8B-B14F-4D97-AF65-F5344CB8AC3E}">
        <p14:creationId xmlns:p14="http://schemas.microsoft.com/office/powerpoint/2010/main" val="21852793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4239" y="434137"/>
            <a:ext cx="9479666" cy="736937"/>
          </a:xfrm>
        </p:spPr>
        <p:txBody>
          <a:bodyPr>
            <a:normAutofit/>
          </a:bodyPr>
          <a:lstStyle/>
          <a:p>
            <a:r>
              <a:rPr lang="en-US"/>
              <a:t>Responsibilities of Grantees (2)</a:t>
            </a:r>
          </a:p>
        </p:txBody>
      </p:sp>
      <p:sp>
        <p:nvSpPr>
          <p:cNvPr id="3" name="Content Placeholder 2"/>
          <p:cNvSpPr>
            <a:spLocks noGrp="1"/>
          </p:cNvSpPr>
          <p:nvPr>
            <p:ph idx="1"/>
          </p:nvPr>
        </p:nvSpPr>
        <p:spPr>
          <a:xfrm>
            <a:off x="1042737" y="1304293"/>
            <a:ext cx="10503396" cy="4016537"/>
          </a:xfrm>
        </p:spPr>
        <p:txBody>
          <a:bodyPr vert="horz" lIns="91440" tIns="45720" rIns="91440" bIns="45720" rtlCol="0" anchor="t">
            <a:noAutofit/>
          </a:bodyPr>
          <a:lstStyle/>
          <a:p>
            <a:pPr lvl="0"/>
            <a:r>
              <a:rPr lang="en-US"/>
              <a:t>Provide opportunities for interested educators to obtain the required added authorization or specialist credential to become reading specialists and encourage those that qualify to attain their bilingual authorization. </a:t>
            </a:r>
          </a:p>
          <a:p>
            <a:pPr lvl="0"/>
            <a:r>
              <a:rPr lang="en-US"/>
              <a:t>Create and facilitate communities of practice on a frequent basis and in response to LEA needs, such as PL and communities of practice focusing on the needs of rural LEAs and dual language immersion sites to support LEAs across the state and provide opportunities for LEAs to collaborate and share with each other on topics related to the LCRSET.</a:t>
            </a:r>
          </a:p>
        </p:txBody>
      </p:sp>
    </p:spTree>
    <p:extLst>
      <p:ext uri="{BB962C8B-B14F-4D97-AF65-F5344CB8AC3E}">
        <p14:creationId xmlns:p14="http://schemas.microsoft.com/office/powerpoint/2010/main" val="36726836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4239" y="554909"/>
            <a:ext cx="9479666" cy="782970"/>
          </a:xfrm>
        </p:spPr>
        <p:txBody>
          <a:bodyPr>
            <a:normAutofit/>
          </a:bodyPr>
          <a:lstStyle/>
          <a:p>
            <a:r>
              <a:rPr lang="en-US"/>
              <a:t>Responsibilities of Grantees (3)</a:t>
            </a:r>
          </a:p>
        </p:txBody>
      </p:sp>
      <p:sp>
        <p:nvSpPr>
          <p:cNvPr id="3" name="Content Placeholder 2"/>
          <p:cNvSpPr>
            <a:spLocks noGrp="1"/>
          </p:cNvSpPr>
          <p:nvPr>
            <p:ph idx="1"/>
          </p:nvPr>
        </p:nvSpPr>
        <p:spPr>
          <a:xfrm>
            <a:off x="864973" y="1462569"/>
            <a:ext cx="10653259" cy="4665573"/>
          </a:xfrm>
        </p:spPr>
        <p:txBody>
          <a:bodyPr vert="horz" lIns="91440" tIns="45720" rIns="91440" bIns="45720" rtlCol="0" anchor="t">
            <a:noAutofit/>
          </a:bodyPr>
          <a:lstStyle/>
          <a:p>
            <a:r>
              <a:rPr lang="en-US" sz="2600" dirty="0"/>
              <a:t>Generate and disseminate PL opportunities aligned to the </a:t>
            </a:r>
            <a:r>
              <a:rPr lang="en-US" sz="2600" i="1" dirty="0"/>
              <a:t>ELA/ELD Framework</a:t>
            </a:r>
            <a:r>
              <a:rPr lang="en-US" sz="2600" dirty="0"/>
              <a:t>, EL Roadmap, and Literacy Roadmap for educators, including administrators, literacy coaches, dual language literacy coaches, reading specialists, classroom teachers, paraprofessionals, interventionists, and others as identified across the state, including webinars and other virtual learning opportunities, resources, and statewide literacy conferences, in the areas mentioned earlier in this presentation.</a:t>
            </a:r>
          </a:p>
          <a:p>
            <a:r>
              <a:rPr lang="en-US" sz="2600" dirty="0"/>
              <a:t>Ensure all PL opportunities are aligned with the literacy initiatives that are outlined in the RFA and the Commission’s Literacy Standards and TPEs </a:t>
            </a:r>
          </a:p>
        </p:txBody>
      </p:sp>
    </p:spTree>
    <p:extLst>
      <p:ext uri="{BB962C8B-B14F-4D97-AF65-F5344CB8AC3E}">
        <p14:creationId xmlns:p14="http://schemas.microsoft.com/office/powerpoint/2010/main" val="36321889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3C491-38DA-CF98-2CC7-ABC3B91DF44F}"/>
              </a:ext>
            </a:extLst>
          </p:cNvPr>
          <p:cNvSpPr>
            <a:spLocks noGrp="1"/>
          </p:cNvSpPr>
          <p:nvPr>
            <p:ph type="title"/>
          </p:nvPr>
        </p:nvSpPr>
        <p:spPr>
          <a:xfrm>
            <a:off x="1354239" y="365125"/>
            <a:ext cx="9479666" cy="975995"/>
          </a:xfrm>
        </p:spPr>
        <p:txBody>
          <a:bodyPr/>
          <a:lstStyle/>
          <a:p>
            <a:r>
              <a:rPr lang="en-US" dirty="0"/>
              <a:t>Responsibilities of Grantees (4)</a:t>
            </a:r>
          </a:p>
        </p:txBody>
      </p:sp>
      <p:sp>
        <p:nvSpPr>
          <p:cNvPr id="3" name="Content Placeholder 2">
            <a:extLst>
              <a:ext uri="{FF2B5EF4-FFF2-40B4-BE49-F238E27FC236}">
                <a16:creationId xmlns:a16="http://schemas.microsoft.com/office/drawing/2014/main" id="{5FB4A6F6-F24F-E521-8FC9-AC705DC8FC0C}"/>
              </a:ext>
            </a:extLst>
          </p:cNvPr>
          <p:cNvSpPr>
            <a:spLocks noGrp="1"/>
          </p:cNvSpPr>
          <p:nvPr>
            <p:ph idx="1"/>
          </p:nvPr>
        </p:nvSpPr>
        <p:spPr>
          <a:xfrm>
            <a:off x="1241943" y="1214220"/>
            <a:ext cx="10324415" cy="5151755"/>
          </a:xfrm>
        </p:spPr>
        <p:txBody>
          <a:bodyPr/>
          <a:lstStyle/>
          <a:p>
            <a:pPr lvl="0"/>
            <a:r>
              <a:rPr lang="en-US" dirty="0"/>
              <a:t>Follow a communication plan set by the CDE, including monthly meetings, communications, and conference presentations as needed.</a:t>
            </a:r>
          </a:p>
          <a:p>
            <a:pPr lvl="0"/>
            <a:r>
              <a:rPr lang="en-US" dirty="0"/>
              <a:t>Ensure that any new instructional and PL materials developed as a result of this grant are available as open educational resources during and beyond the life of the grant.</a:t>
            </a:r>
          </a:p>
          <a:p>
            <a:r>
              <a:rPr lang="en-US" dirty="0"/>
              <a:t>Work with AIR to collect data, analyze it annually, and adjust course as necessary, ensuring that the data collected is disaggregated by student group and reflects progress toward the goals of the project. Other data will include metrics measuring the outcomes of PL opportunities, including quantitative and qualitative measures.</a:t>
            </a:r>
          </a:p>
        </p:txBody>
      </p:sp>
    </p:spTree>
    <p:extLst>
      <p:ext uri="{BB962C8B-B14F-4D97-AF65-F5344CB8AC3E}">
        <p14:creationId xmlns:p14="http://schemas.microsoft.com/office/powerpoint/2010/main" val="157589416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B9E8B-0825-E674-ED04-598571D284AA}"/>
              </a:ext>
            </a:extLst>
          </p:cNvPr>
          <p:cNvSpPr>
            <a:spLocks noGrp="1"/>
          </p:cNvSpPr>
          <p:nvPr>
            <p:ph type="title"/>
          </p:nvPr>
        </p:nvSpPr>
        <p:spPr/>
        <p:txBody>
          <a:bodyPr/>
          <a:lstStyle/>
          <a:p>
            <a:r>
              <a:rPr lang="en-US"/>
              <a:t>Responsibilities of Grantees (5)</a:t>
            </a:r>
          </a:p>
        </p:txBody>
      </p:sp>
      <p:sp>
        <p:nvSpPr>
          <p:cNvPr id="3" name="Content Placeholder 2">
            <a:extLst>
              <a:ext uri="{FF2B5EF4-FFF2-40B4-BE49-F238E27FC236}">
                <a16:creationId xmlns:a16="http://schemas.microsoft.com/office/drawing/2014/main" id="{5DEF0C0F-76B1-8B0F-CC98-19E743FDED53}"/>
              </a:ext>
            </a:extLst>
          </p:cNvPr>
          <p:cNvSpPr>
            <a:spLocks noGrp="1"/>
          </p:cNvSpPr>
          <p:nvPr>
            <p:ph idx="1"/>
          </p:nvPr>
        </p:nvSpPr>
        <p:spPr/>
        <p:txBody>
          <a:bodyPr/>
          <a:lstStyle/>
          <a:p>
            <a:pPr lvl="0"/>
            <a:r>
              <a:rPr lang="en-US" sz="2600" dirty="0"/>
              <a:t>Monitor the performance of any services provided through funds awarded under this grant by partners, consultants, or other organizations.</a:t>
            </a:r>
          </a:p>
          <a:p>
            <a:pPr lvl="0"/>
            <a:r>
              <a:rPr lang="en-US" sz="2600" dirty="0"/>
              <a:t>Receive and administer the grant funds and submit the required reports to account for the use of grant funds.</a:t>
            </a:r>
          </a:p>
        </p:txBody>
      </p:sp>
    </p:spTree>
    <p:extLst>
      <p:ext uri="{BB962C8B-B14F-4D97-AF65-F5344CB8AC3E}">
        <p14:creationId xmlns:p14="http://schemas.microsoft.com/office/powerpoint/2010/main" val="30361933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4239" y="365126"/>
            <a:ext cx="9479666" cy="1253824"/>
          </a:xfrm>
        </p:spPr>
        <p:txBody>
          <a:bodyPr>
            <a:normAutofit fontScale="90000"/>
          </a:bodyPr>
          <a:lstStyle/>
          <a:p>
            <a:r>
              <a:rPr lang="en-US"/>
              <a:t>Allowable and Non-Allowable Activities and Costs (1)</a:t>
            </a:r>
          </a:p>
        </p:txBody>
      </p:sp>
      <p:sp>
        <p:nvSpPr>
          <p:cNvPr id="3" name="Content Placeholder 2"/>
          <p:cNvSpPr>
            <a:spLocks noGrp="1"/>
          </p:cNvSpPr>
          <p:nvPr>
            <p:ph idx="1"/>
          </p:nvPr>
        </p:nvSpPr>
        <p:spPr>
          <a:xfrm>
            <a:off x="1354239" y="1716255"/>
            <a:ext cx="9766540" cy="4439272"/>
          </a:xfrm>
        </p:spPr>
        <p:txBody>
          <a:bodyPr vert="horz" lIns="91440" tIns="45720" rIns="91440" bIns="45720" rtlCol="0" anchor="t">
            <a:noAutofit/>
          </a:bodyPr>
          <a:lstStyle/>
          <a:p>
            <a:pPr marL="0" indent="0">
              <a:lnSpc>
                <a:spcPct val="100000"/>
              </a:lnSpc>
              <a:spcBef>
                <a:spcPts val="0"/>
              </a:spcBef>
              <a:spcAft>
                <a:spcPts val="1200"/>
              </a:spcAft>
              <a:buNone/>
            </a:pPr>
            <a:r>
              <a:rPr lang="en-US"/>
              <a:t>Generally, all expenditures must contribute to the goals and objectives outlined in the RFA. </a:t>
            </a:r>
          </a:p>
          <a:p>
            <a:pPr marL="0" indent="0">
              <a:lnSpc>
                <a:spcPct val="100000"/>
              </a:lnSpc>
              <a:spcBef>
                <a:spcPts val="0"/>
              </a:spcBef>
              <a:spcAft>
                <a:spcPts val="1200"/>
              </a:spcAft>
              <a:buNone/>
            </a:pPr>
            <a:r>
              <a:rPr lang="en-US"/>
              <a:t>Funds may not be used for rental of a venue to provide PD unless the expense is determined by the CDE to be a necessary and reasonable expense.</a:t>
            </a:r>
          </a:p>
          <a:p>
            <a:pPr marL="0" indent="0">
              <a:lnSpc>
                <a:spcPct val="100000"/>
              </a:lnSpc>
              <a:spcBef>
                <a:spcPts val="0"/>
              </a:spcBef>
              <a:spcAft>
                <a:spcPts val="1200"/>
              </a:spcAft>
              <a:buNone/>
            </a:pPr>
            <a:r>
              <a:rPr lang="en-US"/>
              <a:t>Budgets will be reviewed by the CDE grant reviewers and any items that are deemed non-allowable, excessive, or inappropriate will be rejected and will impact an applicant’s final score. </a:t>
            </a:r>
          </a:p>
        </p:txBody>
      </p:sp>
    </p:spTree>
    <p:extLst>
      <p:ext uri="{BB962C8B-B14F-4D97-AF65-F5344CB8AC3E}">
        <p14:creationId xmlns:p14="http://schemas.microsoft.com/office/powerpoint/2010/main" val="412354451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4239" y="434137"/>
            <a:ext cx="9479666" cy="937463"/>
          </a:xfrm>
        </p:spPr>
        <p:txBody>
          <a:bodyPr>
            <a:noAutofit/>
          </a:bodyPr>
          <a:lstStyle/>
          <a:p>
            <a:r>
              <a:rPr lang="en-US"/>
              <a:t>Allowable and Non-Allowable Activities and Costs (2)</a:t>
            </a:r>
          </a:p>
        </p:txBody>
      </p:sp>
      <p:sp>
        <p:nvSpPr>
          <p:cNvPr id="3" name="Content Placeholder 2"/>
          <p:cNvSpPr>
            <a:spLocks noGrp="1"/>
          </p:cNvSpPr>
          <p:nvPr>
            <p:ph idx="1"/>
          </p:nvPr>
        </p:nvSpPr>
        <p:spPr>
          <a:xfrm>
            <a:off x="1185522" y="1733334"/>
            <a:ext cx="9817100" cy="4884623"/>
          </a:xfrm>
        </p:spPr>
        <p:txBody>
          <a:bodyPr vert="horz" lIns="91440" tIns="45720" rIns="91440" bIns="45720" rtlCol="0" anchor="t">
            <a:noAutofit/>
          </a:bodyPr>
          <a:lstStyle/>
          <a:p>
            <a:pPr marL="0" indent="0">
              <a:lnSpc>
                <a:spcPct val="100000"/>
              </a:lnSpc>
              <a:spcBef>
                <a:spcPts val="0"/>
              </a:spcBef>
              <a:spcAft>
                <a:spcPts val="1200"/>
              </a:spcAft>
              <a:buNone/>
            </a:pPr>
            <a:r>
              <a:rPr lang="en-US" sz="2600"/>
              <a:t>Funds provided under this grant may not be used for the following purposes:</a:t>
            </a:r>
          </a:p>
          <a:p>
            <a:pPr marL="690563" lvl="1" indent="-354013">
              <a:lnSpc>
                <a:spcPct val="100000"/>
              </a:lnSpc>
              <a:spcBef>
                <a:spcPts val="0"/>
              </a:spcBef>
              <a:spcAft>
                <a:spcPts val="1200"/>
              </a:spcAft>
              <a:buFont typeface="Arial" panose="020B0604020202020204" pitchFamily="34" charset="0"/>
              <a:buChar char="•"/>
            </a:pPr>
            <a:r>
              <a:rPr lang="en-US" sz="2600"/>
              <a:t>Supplanting of existing funding and efforts</a:t>
            </a:r>
          </a:p>
          <a:p>
            <a:pPr marL="690563" lvl="1" indent="-354013">
              <a:lnSpc>
                <a:spcPct val="100000"/>
              </a:lnSpc>
              <a:spcBef>
                <a:spcPts val="0"/>
              </a:spcBef>
              <a:spcAft>
                <a:spcPts val="1200"/>
              </a:spcAft>
              <a:buFont typeface="Arial" panose="020B0604020202020204" pitchFamily="34" charset="0"/>
              <a:buChar char="•"/>
            </a:pPr>
            <a:r>
              <a:rPr lang="en-US" sz="2600"/>
              <a:t>Acquisition of equipment for administrative or personal use</a:t>
            </a:r>
          </a:p>
          <a:p>
            <a:pPr marL="690563" lvl="1" indent="-354013">
              <a:lnSpc>
                <a:spcPct val="100000"/>
              </a:lnSpc>
              <a:spcBef>
                <a:spcPts val="0"/>
              </a:spcBef>
              <a:spcAft>
                <a:spcPts val="1200"/>
              </a:spcAft>
              <a:buFont typeface="Arial" panose="020B0604020202020204" pitchFamily="34" charset="0"/>
              <a:buChar char="•"/>
            </a:pPr>
            <a:r>
              <a:rPr lang="en-US" sz="2600"/>
              <a:t>Acquisition of furniture (e.g., bookcases, chairs, desks, file cabinets, tables), unless an integral part of an equipment workstation or to provide reasonable accommodations to students with disabilities</a:t>
            </a:r>
          </a:p>
          <a:p>
            <a:pPr marL="690563" lvl="1" indent="-354013">
              <a:lnSpc>
                <a:spcPct val="100000"/>
              </a:lnSpc>
              <a:spcBef>
                <a:spcPts val="0"/>
              </a:spcBef>
              <a:spcAft>
                <a:spcPts val="1200"/>
              </a:spcAft>
              <a:buFont typeface="Arial" panose="020B0604020202020204" pitchFamily="34" charset="0"/>
              <a:buChar char="•"/>
            </a:pPr>
            <a:r>
              <a:rPr lang="en-US" sz="2600"/>
              <a:t>Food services, refreshments, banquets, meals</a:t>
            </a:r>
          </a:p>
        </p:txBody>
      </p:sp>
    </p:spTree>
    <p:extLst>
      <p:ext uri="{BB962C8B-B14F-4D97-AF65-F5344CB8AC3E}">
        <p14:creationId xmlns:p14="http://schemas.microsoft.com/office/powerpoint/2010/main" val="424887920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4239" y="365126"/>
            <a:ext cx="9479666" cy="1204594"/>
          </a:xfrm>
        </p:spPr>
        <p:txBody>
          <a:bodyPr>
            <a:noAutofit/>
          </a:bodyPr>
          <a:lstStyle/>
          <a:p>
            <a:r>
              <a:rPr lang="en-US"/>
              <a:t>Allowable and Non-Allowable Activities and Costs (3)</a:t>
            </a:r>
          </a:p>
        </p:txBody>
      </p:sp>
      <p:sp>
        <p:nvSpPr>
          <p:cNvPr id="3" name="Content Placeholder 2"/>
          <p:cNvSpPr>
            <a:spLocks noGrp="1"/>
          </p:cNvSpPr>
          <p:nvPr>
            <p:ph idx="1"/>
          </p:nvPr>
        </p:nvSpPr>
        <p:spPr>
          <a:xfrm>
            <a:off x="1354239" y="1782217"/>
            <a:ext cx="9479666" cy="4801234"/>
          </a:xfrm>
        </p:spPr>
        <p:txBody>
          <a:bodyPr vert="horz" lIns="91440" tIns="45720" rIns="91440" bIns="45720" rtlCol="0" anchor="t">
            <a:noAutofit/>
          </a:bodyPr>
          <a:lstStyle/>
          <a:p>
            <a:pPr marL="577850" lvl="1" indent="-354013">
              <a:lnSpc>
                <a:spcPct val="100000"/>
              </a:lnSpc>
              <a:spcBef>
                <a:spcPts val="0"/>
              </a:spcBef>
              <a:spcAft>
                <a:spcPts val="1200"/>
              </a:spcAft>
              <a:buFont typeface="Arial" panose="020B0604020202020204" pitchFamily="34" charset="0"/>
              <a:buChar char="•"/>
            </a:pPr>
            <a:r>
              <a:rPr lang="en-US" sz="2600"/>
              <a:t>Purchase of space</a:t>
            </a:r>
          </a:p>
          <a:p>
            <a:pPr marL="577850" lvl="1" indent="-354013">
              <a:lnSpc>
                <a:spcPct val="100000"/>
              </a:lnSpc>
              <a:spcBef>
                <a:spcPts val="0"/>
              </a:spcBef>
              <a:spcAft>
                <a:spcPts val="1200"/>
              </a:spcAft>
              <a:buFont typeface="Arial" panose="020B0604020202020204" pitchFamily="34" charset="0"/>
              <a:buChar char="•"/>
            </a:pPr>
            <a:r>
              <a:rPr lang="en-US" sz="2600"/>
              <a:t>Payment for memberships in professional organizations</a:t>
            </a:r>
          </a:p>
          <a:p>
            <a:pPr marL="577850" lvl="1" indent="-354013">
              <a:lnSpc>
                <a:spcPct val="100000"/>
              </a:lnSpc>
              <a:spcBef>
                <a:spcPts val="0"/>
              </a:spcBef>
              <a:spcAft>
                <a:spcPts val="1200"/>
              </a:spcAft>
              <a:buFont typeface="Arial" panose="020B0604020202020204" pitchFamily="34" charset="0"/>
              <a:buChar char="•"/>
            </a:pPr>
            <a:r>
              <a:rPr lang="en-US" sz="2600"/>
              <a:t>Purchase of promotional favors, such as bumper stickers, pencils, pens, or T-shirts</a:t>
            </a:r>
          </a:p>
          <a:p>
            <a:pPr marL="577850" lvl="1" indent="-354013">
              <a:lnSpc>
                <a:spcPct val="100000"/>
              </a:lnSpc>
              <a:spcBef>
                <a:spcPts val="0"/>
              </a:spcBef>
              <a:spcAft>
                <a:spcPts val="1200"/>
              </a:spcAft>
              <a:buFont typeface="Arial" panose="020B0604020202020204" pitchFamily="34" charset="0"/>
              <a:buChar char="•"/>
            </a:pPr>
            <a:r>
              <a:rPr lang="en-US" sz="2600"/>
              <a:t>Subscriptions to journals or magazines</a:t>
            </a:r>
          </a:p>
          <a:p>
            <a:pPr marL="577850" lvl="1" indent="-354013">
              <a:lnSpc>
                <a:spcPct val="100000"/>
              </a:lnSpc>
              <a:spcBef>
                <a:spcPts val="0"/>
              </a:spcBef>
              <a:spcAft>
                <a:spcPts val="1200"/>
              </a:spcAft>
              <a:buFont typeface="Arial" panose="020B0604020202020204" pitchFamily="34" charset="0"/>
              <a:buChar char="•"/>
            </a:pPr>
            <a:r>
              <a:rPr lang="en-US" sz="2600"/>
              <a:t>Travel outside the United States</a:t>
            </a:r>
          </a:p>
        </p:txBody>
      </p:sp>
    </p:spTree>
    <p:extLst>
      <p:ext uri="{BB962C8B-B14F-4D97-AF65-F5344CB8AC3E}">
        <p14:creationId xmlns:p14="http://schemas.microsoft.com/office/powerpoint/2010/main" val="137731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6215E-575C-4019-B7A1-7932DE31F371}"/>
              </a:ext>
            </a:extLst>
          </p:cNvPr>
          <p:cNvSpPr>
            <a:spLocks noGrp="1"/>
          </p:cNvSpPr>
          <p:nvPr>
            <p:ph type="title"/>
          </p:nvPr>
        </p:nvSpPr>
        <p:spPr/>
        <p:txBody>
          <a:bodyPr/>
          <a:lstStyle/>
          <a:p>
            <a:r>
              <a:rPr lang="en-US" dirty="0"/>
              <a:t>Authorizing Statute (3)</a:t>
            </a:r>
          </a:p>
        </p:txBody>
      </p:sp>
      <p:sp>
        <p:nvSpPr>
          <p:cNvPr id="3" name="Content Placeholder 2">
            <a:extLst>
              <a:ext uri="{FF2B5EF4-FFF2-40B4-BE49-F238E27FC236}">
                <a16:creationId xmlns:a16="http://schemas.microsoft.com/office/drawing/2014/main" id="{CAC29A71-BD09-D2AC-42AB-1CC5DBF72799}"/>
              </a:ext>
            </a:extLst>
          </p:cNvPr>
          <p:cNvSpPr>
            <a:spLocks noGrp="1"/>
          </p:cNvSpPr>
          <p:nvPr>
            <p:ph idx="1"/>
          </p:nvPr>
        </p:nvSpPr>
        <p:spPr/>
        <p:txBody>
          <a:bodyPr vert="horz" lIns="91440" tIns="45720" rIns="91440" bIns="45720" rtlCol="0" anchor="t">
            <a:noAutofit/>
          </a:bodyPr>
          <a:lstStyle/>
          <a:p>
            <a:pPr marL="0" indent="0">
              <a:buNone/>
            </a:pPr>
            <a:r>
              <a:rPr lang="en-US" dirty="0"/>
              <a:t>This COE will:</a:t>
            </a:r>
          </a:p>
          <a:p>
            <a:r>
              <a:rPr lang="en-US" dirty="0"/>
              <a:t>Provide training for educators to become literacy coaches and dual language literacy coaches. </a:t>
            </a:r>
            <a:endParaRPr lang="en-US" dirty="0">
              <a:cs typeface="Arial"/>
            </a:endParaRPr>
          </a:p>
          <a:p>
            <a:r>
              <a:rPr lang="en-US" dirty="0"/>
              <a:t>Provide credentialing opportunities for educators to earn a reading and literacy specialist credential, added authorization, or bilingual authorization. </a:t>
            </a:r>
            <a:endParaRPr lang="en-US" dirty="0">
              <a:cs typeface="Arial"/>
            </a:endParaRPr>
          </a:p>
          <a:p>
            <a:r>
              <a:rPr lang="en-US" dirty="0"/>
              <a:t>Work with professional development providers, including, but not limited to, the California Reading and Literature Project (CRLP), the California Writing Project (CWP), and other experts specializing in multilingual education.</a:t>
            </a:r>
            <a:endParaRPr lang="en-US" dirty="0">
              <a:cs typeface="Arial"/>
            </a:endParaRPr>
          </a:p>
        </p:txBody>
      </p:sp>
    </p:spTree>
    <p:extLst>
      <p:ext uri="{BB962C8B-B14F-4D97-AF65-F5344CB8AC3E}">
        <p14:creationId xmlns:p14="http://schemas.microsoft.com/office/powerpoint/2010/main" val="312409750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Reporting Requirements (1)</a:t>
            </a:r>
          </a:p>
        </p:txBody>
      </p:sp>
      <p:sp>
        <p:nvSpPr>
          <p:cNvPr id="3" name="Content Placeholder 2"/>
          <p:cNvSpPr>
            <a:spLocks noGrp="1"/>
          </p:cNvSpPr>
          <p:nvPr>
            <p:ph idx="1"/>
          </p:nvPr>
        </p:nvSpPr>
        <p:spPr>
          <a:xfrm>
            <a:off x="1254642" y="1690688"/>
            <a:ext cx="9579263" cy="4060407"/>
          </a:xfrm>
        </p:spPr>
        <p:txBody>
          <a:bodyPr vert="horz" lIns="91440" tIns="45720" rIns="91440" bIns="45720" rtlCol="0" anchor="t">
            <a:noAutofit/>
          </a:bodyPr>
          <a:lstStyle/>
          <a:p>
            <a:pPr marL="0" indent="0">
              <a:lnSpc>
                <a:spcPct val="100000"/>
              </a:lnSpc>
              <a:spcBef>
                <a:spcPts val="0"/>
              </a:spcBef>
              <a:spcAft>
                <a:spcPts val="1200"/>
              </a:spcAft>
              <a:buNone/>
            </a:pPr>
            <a:r>
              <a:rPr lang="en-US"/>
              <a:t>The following requirements will be adhered to:</a:t>
            </a:r>
          </a:p>
          <a:p>
            <a:pPr marL="803275" lvl="1" indent="-346075">
              <a:lnSpc>
                <a:spcPct val="100000"/>
              </a:lnSpc>
              <a:spcBef>
                <a:spcPts val="0"/>
              </a:spcBef>
              <a:spcAft>
                <a:spcPts val="1200"/>
              </a:spcAft>
              <a:buFont typeface="Arial" panose="020B0604020202020204" pitchFamily="34" charset="0"/>
              <a:buChar char="•"/>
            </a:pPr>
            <a:r>
              <a:rPr lang="en-US" sz="2800">
                <a:cs typeface="Arial" panose="020B0604020202020204" pitchFamily="34" charset="0"/>
              </a:rPr>
              <a:t>Participate in regular meetings with the CDE and AIR as well as participating in all required evaluation activities, including alignment and coherence with the supports provided for the first two LCRS cohorts. </a:t>
            </a:r>
          </a:p>
          <a:p>
            <a:pPr marL="803275" lvl="1" indent="-346075">
              <a:lnSpc>
                <a:spcPct val="100000"/>
              </a:lnSpc>
              <a:spcBef>
                <a:spcPts val="0"/>
              </a:spcBef>
              <a:spcAft>
                <a:spcPts val="1200"/>
              </a:spcAft>
              <a:buFont typeface="Arial" panose="020B0604020202020204" pitchFamily="34" charset="0"/>
              <a:buChar char="•"/>
            </a:pPr>
            <a:r>
              <a:rPr lang="en-US" sz="2800"/>
              <a:t>Provide a written quarterly expenditure and progress report to the CDE demonstrating expenditures are consistent with the agreed-upon budget.</a:t>
            </a:r>
          </a:p>
        </p:txBody>
      </p:sp>
    </p:spTree>
    <p:extLst>
      <p:ext uri="{BB962C8B-B14F-4D97-AF65-F5344CB8AC3E}">
        <p14:creationId xmlns:p14="http://schemas.microsoft.com/office/powerpoint/2010/main" val="49831973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4239" y="365125"/>
            <a:ext cx="9479666" cy="1150854"/>
          </a:xfrm>
        </p:spPr>
        <p:txBody>
          <a:bodyPr>
            <a:normAutofit/>
          </a:bodyPr>
          <a:lstStyle/>
          <a:p>
            <a:r>
              <a:rPr lang="en-US"/>
              <a:t>Reporting Requirements (2)</a:t>
            </a:r>
          </a:p>
        </p:txBody>
      </p:sp>
      <p:sp>
        <p:nvSpPr>
          <p:cNvPr id="3" name="Content Placeholder 2"/>
          <p:cNvSpPr>
            <a:spLocks noGrp="1"/>
          </p:cNvSpPr>
          <p:nvPr>
            <p:ph idx="1"/>
          </p:nvPr>
        </p:nvSpPr>
        <p:spPr>
          <a:xfrm>
            <a:off x="962526" y="1515979"/>
            <a:ext cx="10391274" cy="4623408"/>
          </a:xfrm>
        </p:spPr>
        <p:txBody>
          <a:bodyPr vert="horz" lIns="91440" tIns="45720" rIns="91440" bIns="45720" rtlCol="0" anchor="t">
            <a:noAutofit/>
          </a:bodyPr>
          <a:lstStyle/>
          <a:p>
            <a:pPr lvl="1">
              <a:lnSpc>
                <a:spcPct val="100000"/>
              </a:lnSpc>
              <a:spcBef>
                <a:spcPts val="0"/>
              </a:spcBef>
              <a:spcAft>
                <a:spcPts val="1200"/>
              </a:spcAft>
              <a:buFont typeface="Arial" panose="020B0604020202020204" pitchFamily="34" charset="0"/>
              <a:buChar char="•"/>
            </a:pPr>
            <a:r>
              <a:rPr lang="en-US"/>
              <a:t>Provide an annual report to the CDE on the achievement towards the goals, objectives, and actions described, and an assessment of progress made on the metrics identified in the applicant’s program application. The grantee must provide a summary of activities in the annual report identifying both individual and collective contributions including, but not limited to:</a:t>
            </a:r>
          </a:p>
          <a:p>
            <a:pPr marL="1379538" lvl="2" indent="-401638">
              <a:lnSpc>
                <a:spcPct val="100000"/>
              </a:lnSpc>
              <a:spcBef>
                <a:spcPts val="0"/>
              </a:spcBef>
              <a:spcAft>
                <a:spcPts val="1200"/>
              </a:spcAft>
              <a:buFont typeface="Courier New" panose="02070309020205020404" pitchFamily="49" charset="0"/>
              <a:buChar char="o"/>
            </a:pPr>
            <a:r>
              <a:rPr lang="en-US"/>
              <a:t>Student outcome data demonstrating impact on student achievement and adjustments to the plan in response to the data</a:t>
            </a:r>
          </a:p>
          <a:p>
            <a:pPr marL="1379538" lvl="2" indent="-401638">
              <a:lnSpc>
                <a:spcPct val="100000"/>
              </a:lnSpc>
              <a:spcBef>
                <a:spcPts val="0"/>
              </a:spcBef>
              <a:spcAft>
                <a:spcPts val="1200"/>
              </a:spcAft>
              <a:buFont typeface="Courier New" panose="02070309020205020404" pitchFamily="49" charset="0"/>
              <a:buChar char="o"/>
            </a:pPr>
            <a:r>
              <a:rPr lang="en-US"/>
              <a:t>Number of activities accomplished; the impact of these activities on educator capacity; and the number of teachers, paraprofessionals, school leaders, districts, counties, and regions impacted by these activities</a:t>
            </a:r>
          </a:p>
        </p:txBody>
      </p:sp>
    </p:spTree>
    <p:extLst>
      <p:ext uri="{BB962C8B-B14F-4D97-AF65-F5344CB8AC3E}">
        <p14:creationId xmlns:p14="http://schemas.microsoft.com/office/powerpoint/2010/main" val="326286367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Reporting Requirements (3)</a:t>
            </a:r>
          </a:p>
        </p:txBody>
      </p:sp>
      <p:sp>
        <p:nvSpPr>
          <p:cNvPr id="3" name="Content Placeholder 2"/>
          <p:cNvSpPr>
            <a:spLocks noGrp="1"/>
          </p:cNvSpPr>
          <p:nvPr>
            <p:ph idx="1"/>
          </p:nvPr>
        </p:nvSpPr>
        <p:spPr>
          <a:xfrm>
            <a:off x="1254642" y="1646680"/>
            <a:ext cx="9579263" cy="4709670"/>
          </a:xfrm>
        </p:spPr>
        <p:txBody>
          <a:bodyPr vert="horz" lIns="91440" tIns="45720" rIns="91440" bIns="45720" rtlCol="0" anchor="t">
            <a:noAutofit/>
          </a:bodyPr>
          <a:lstStyle/>
          <a:p>
            <a:pPr marL="0" indent="0">
              <a:lnSpc>
                <a:spcPct val="100000"/>
              </a:lnSpc>
              <a:spcBef>
                <a:spcPts val="0"/>
              </a:spcBef>
              <a:spcAft>
                <a:spcPts val="1200"/>
              </a:spcAft>
              <a:buNone/>
            </a:pPr>
            <a:r>
              <a:rPr lang="en-US"/>
              <a:t>If the grantee does not provide the required reports to the CDE, program activities are not completed as agreed upon, there is a lack of participation in meetings, or there is a negative trend in the dissemination of TA, the CDE may halt funding at any time.</a:t>
            </a:r>
          </a:p>
        </p:txBody>
      </p:sp>
    </p:spTree>
    <p:extLst>
      <p:ext uri="{BB962C8B-B14F-4D97-AF65-F5344CB8AC3E}">
        <p14:creationId xmlns:p14="http://schemas.microsoft.com/office/powerpoint/2010/main" val="206049786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4239" y="672860"/>
            <a:ext cx="9479666" cy="855494"/>
          </a:xfrm>
        </p:spPr>
        <p:txBody>
          <a:bodyPr/>
          <a:lstStyle/>
          <a:p>
            <a:r>
              <a:rPr lang="en-US"/>
              <a:t>Grant Award Notification</a:t>
            </a:r>
          </a:p>
        </p:txBody>
      </p:sp>
      <p:sp>
        <p:nvSpPr>
          <p:cNvPr id="3" name="Content Placeholder 2"/>
          <p:cNvSpPr>
            <a:spLocks noGrp="1"/>
          </p:cNvSpPr>
          <p:nvPr>
            <p:ph idx="1"/>
          </p:nvPr>
        </p:nvSpPr>
        <p:spPr>
          <a:xfrm>
            <a:off x="1293418" y="1528354"/>
            <a:ext cx="9601308" cy="4827996"/>
          </a:xfrm>
        </p:spPr>
        <p:txBody>
          <a:bodyPr vert="horz" lIns="91440" tIns="45720" rIns="91440" bIns="45720" rtlCol="0" anchor="t">
            <a:noAutofit/>
          </a:bodyPr>
          <a:lstStyle/>
          <a:p>
            <a:pPr marL="336550" indent="-336550">
              <a:lnSpc>
                <a:spcPct val="100000"/>
              </a:lnSpc>
              <a:spcBef>
                <a:spcPts val="0"/>
              </a:spcBef>
              <a:spcAft>
                <a:spcPts val="1200"/>
              </a:spcAft>
            </a:pPr>
            <a:r>
              <a:rPr lang="en-US"/>
              <a:t>The applicant selected for funding will receive a Grant Award Notification (AO-400), the official CDE document that awards funds to local projects. </a:t>
            </a:r>
          </a:p>
          <a:p>
            <a:pPr marL="336550" indent="-336550">
              <a:lnSpc>
                <a:spcPct val="100000"/>
              </a:lnSpc>
              <a:spcBef>
                <a:spcPts val="0"/>
              </a:spcBef>
              <a:spcAft>
                <a:spcPts val="1200"/>
              </a:spcAft>
            </a:pPr>
            <a:r>
              <a:rPr lang="en-US"/>
              <a:t>The grantee and fiscal agent must be the same entity. The superintendent of the COE, acting as the fiscal agent, must sign and return the AO-400 to the CDE before funds are disbursed. </a:t>
            </a:r>
            <a:endParaRPr lang="en-US" sz="2400">
              <a:latin typeface="Arial" panose="020B0604020202020204" pitchFamily="34" charset="0"/>
              <a:ea typeface="+mn-lt"/>
              <a:cs typeface="Arial" panose="020B0604020202020204" pitchFamily="34" charset="0"/>
            </a:endParaRPr>
          </a:p>
        </p:txBody>
      </p:sp>
    </p:spTree>
    <p:extLst>
      <p:ext uri="{BB962C8B-B14F-4D97-AF65-F5344CB8AC3E}">
        <p14:creationId xmlns:p14="http://schemas.microsoft.com/office/powerpoint/2010/main" val="142476943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ED852-4CF1-4959-9285-AFACEE3CEC74}"/>
              </a:ext>
            </a:extLst>
          </p:cNvPr>
          <p:cNvSpPr>
            <a:spLocks noGrp="1"/>
          </p:cNvSpPr>
          <p:nvPr>
            <p:ph type="title"/>
          </p:nvPr>
        </p:nvSpPr>
        <p:spPr>
          <a:xfrm>
            <a:off x="838200" y="576263"/>
            <a:ext cx="10515600" cy="2852737"/>
          </a:xfrm>
        </p:spPr>
        <p:txBody>
          <a:bodyPr>
            <a:normAutofit/>
          </a:bodyPr>
          <a:lstStyle/>
          <a:p>
            <a:r>
              <a:rPr lang="en-US" sz="5400"/>
              <a:t>The Application Process</a:t>
            </a:r>
          </a:p>
        </p:txBody>
      </p:sp>
    </p:spTree>
    <p:extLst>
      <p:ext uri="{BB962C8B-B14F-4D97-AF65-F5344CB8AC3E}">
        <p14:creationId xmlns:p14="http://schemas.microsoft.com/office/powerpoint/2010/main" val="7259753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4239" y="298969"/>
            <a:ext cx="9479666" cy="1325563"/>
          </a:xfrm>
        </p:spPr>
        <p:txBody>
          <a:bodyPr>
            <a:normAutofit/>
          </a:bodyPr>
          <a:lstStyle/>
          <a:p>
            <a:r>
              <a:rPr lang="en-US"/>
              <a:t>Application Timeline</a:t>
            </a:r>
          </a:p>
        </p:txBody>
      </p:sp>
      <p:graphicFrame>
        <p:nvGraphicFramePr>
          <p:cNvPr id="5" name="Content Placeholder 4" descr="The table lists the important upcoming deadlines for the LCRSET Application. "/>
          <p:cNvGraphicFramePr>
            <a:graphicFrameLocks noGrp="1"/>
          </p:cNvGraphicFramePr>
          <p:nvPr>
            <p:ph idx="1"/>
            <p:extLst>
              <p:ext uri="{D42A27DB-BD31-4B8C-83A1-F6EECF244321}">
                <p14:modId xmlns:p14="http://schemas.microsoft.com/office/powerpoint/2010/main" val="562383799"/>
              </p:ext>
            </p:extLst>
          </p:nvPr>
        </p:nvGraphicFramePr>
        <p:xfrm>
          <a:off x="1487243" y="1624532"/>
          <a:ext cx="9687387" cy="3611308"/>
        </p:xfrm>
        <a:graphic>
          <a:graphicData uri="http://schemas.openxmlformats.org/drawingml/2006/table">
            <a:tbl>
              <a:tblPr firstRow="1" firstCol="1" lastRow="1" lastCol="1" bandRow="1" bandCol="1"/>
              <a:tblGrid>
                <a:gridCol w="3814109">
                  <a:extLst>
                    <a:ext uri="{9D8B030D-6E8A-4147-A177-3AD203B41FA5}">
                      <a16:colId xmlns:a16="http://schemas.microsoft.com/office/drawing/2014/main" val="20000"/>
                    </a:ext>
                  </a:extLst>
                </a:gridCol>
                <a:gridCol w="5873278">
                  <a:extLst>
                    <a:ext uri="{9D8B030D-6E8A-4147-A177-3AD203B41FA5}">
                      <a16:colId xmlns:a16="http://schemas.microsoft.com/office/drawing/2014/main" val="20001"/>
                    </a:ext>
                  </a:extLst>
                </a:gridCol>
              </a:tblGrid>
              <a:tr h="419425">
                <a:tc>
                  <a:txBody>
                    <a:bodyPr/>
                    <a:lstStyle/>
                    <a:p>
                      <a:pPr marL="0" marR="0">
                        <a:lnSpc>
                          <a:spcPct val="107000"/>
                        </a:lnSpc>
                        <a:spcBef>
                          <a:spcPts val="0"/>
                        </a:spcBef>
                        <a:spcAft>
                          <a:spcPts val="0"/>
                        </a:spcAft>
                      </a:pPr>
                      <a:r>
                        <a:rPr lang="en-US" sz="2400" b="1">
                          <a:effectLst/>
                          <a:latin typeface="Arial" panose="020B0604020202020204" pitchFamily="34" charset="0"/>
                          <a:ea typeface="Times New Roman" panose="02020603050405020304" pitchFamily="18" charset="0"/>
                          <a:cs typeface="Arial" panose="020B0604020202020204" pitchFamily="34" charset="0"/>
                        </a:rPr>
                        <a:t>Activity</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nSpc>
                          <a:spcPct val="107000"/>
                        </a:lnSpc>
                        <a:spcBef>
                          <a:spcPts val="0"/>
                        </a:spcBef>
                        <a:spcAft>
                          <a:spcPts val="0"/>
                        </a:spcAft>
                      </a:pPr>
                      <a:r>
                        <a:rPr lang="en-US" sz="2400" b="1">
                          <a:effectLst/>
                          <a:latin typeface="Arial" panose="020B0604020202020204" pitchFamily="34" charset="0"/>
                          <a:ea typeface="Times New Roman" panose="02020603050405020304" pitchFamily="18" charset="0"/>
                          <a:cs typeface="Arial" panose="020B0604020202020204" pitchFamily="34" charset="0"/>
                        </a:rPr>
                        <a:t>Date</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0"/>
                  </a:ext>
                </a:extLst>
              </a:tr>
              <a:tr h="797441">
                <a:tc>
                  <a:txBody>
                    <a:bodyPr/>
                    <a:lstStyle/>
                    <a:p>
                      <a:pPr marL="0" marR="0">
                        <a:lnSpc>
                          <a:spcPct val="100000"/>
                        </a:lnSpc>
                        <a:spcBef>
                          <a:spcPts val="0"/>
                        </a:spcBef>
                        <a:spcAft>
                          <a:spcPts val="1200"/>
                        </a:spcAft>
                      </a:pPr>
                      <a:r>
                        <a:rPr lang="en-US" sz="2400">
                          <a:effectLst/>
                          <a:latin typeface="Arial" panose="020B0604020202020204" pitchFamily="34" charset="0"/>
                          <a:ea typeface="Times New Roman" panose="02020603050405020304" pitchFamily="18" charset="0"/>
                          <a:cs typeface="Arial" panose="020B0604020202020204" pitchFamily="34" charset="0"/>
                        </a:rPr>
                        <a:t>Application Due</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1200"/>
                        </a:spcAft>
                      </a:pPr>
                      <a:r>
                        <a:rPr lang="en-US" sz="2400" kern="1200" dirty="0">
                          <a:solidFill>
                            <a:schemeClr val="tx1"/>
                          </a:solidFill>
                          <a:effectLst/>
                          <a:latin typeface="+mn-lt"/>
                          <a:ea typeface="+mn-ea"/>
                          <a:cs typeface="+mn-cs"/>
                        </a:rPr>
                        <a:t>February 23, 2026</a:t>
                      </a:r>
                      <a:r>
                        <a:rPr lang="en-US" sz="2400" dirty="0">
                          <a:effectLst/>
                          <a:latin typeface="Arial"/>
                          <a:ea typeface="Calibri" panose="020F0502020204030204" pitchFamily="34" charset="0"/>
                          <a:cs typeface="Arial"/>
                        </a:rPr>
                        <a:t>,</a:t>
                      </a:r>
                      <a:r>
                        <a:rPr lang="en-US" sz="2400" baseline="0" dirty="0">
                          <a:effectLst/>
                          <a:latin typeface="Arial"/>
                          <a:ea typeface="Calibri" panose="020F0502020204030204" pitchFamily="34" charset="0"/>
                          <a:cs typeface="Arial"/>
                        </a:rPr>
                        <a:t> before 4 </a:t>
                      </a:r>
                      <a:r>
                        <a:rPr lang="en-US" sz="2400" dirty="0">
                          <a:effectLst/>
                          <a:latin typeface="Arial"/>
                          <a:ea typeface="Times New Roman" panose="02020603050405020304" pitchFamily="18" charset="0"/>
                          <a:cs typeface="Arial"/>
                        </a:rPr>
                        <a:t>p.m. </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98791">
                <a:tc>
                  <a:txBody>
                    <a:bodyPr/>
                    <a:lstStyle/>
                    <a:p>
                      <a:pPr marL="0" marR="0">
                        <a:lnSpc>
                          <a:spcPct val="100000"/>
                        </a:lnSpc>
                        <a:spcBef>
                          <a:spcPts val="0"/>
                        </a:spcBef>
                        <a:spcAft>
                          <a:spcPts val="1200"/>
                        </a:spcAft>
                      </a:pPr>
                      <a:r>
                        <a:rPr lang="en-US" sz="2400">
                          <a:effectLst/>
                          <a:latin typeface="Arial" panose="020B0604020202020204" pitchFamily="34" charset="0"/>
                          <a:ea typeface="Times New Roman" panose="02020603050405020304" pitchFamily="18" charset="0"/>
                          <a:cs typeface="Arial" panose="020B0604020202020204" pitchFamily="34" charset="0"/>
                        </a:rPr>
                        <a:t>Intent</a:t>
                      </a:r>
                      <a:r>
                        <a:rPr lang="en-US" sz="2400" baseline="0">
                          <a:effectLst/>
                          <a:latin typeface="Arial" panose="020B0604020202020204" pitchFamily="34" charset="0"/>
                          <a:ea typeface="Times New Roman" panose="02020603050405020304" pitchFamily="18" charset="0"/>
                          <a:cs typeface="Arial" panose="020B0604020202020204" pitchFamily="34" charset="0"/>
                        </a:rPr>
                        <a:t> to Award Posted</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1200"/>
                        </a:spcAft>
                      </a:pPr>
                      <a:r>
                        <a:rPr lang="en-US" sz="2400">
                          <a:effectLst/>
                          <a:latin typeface="Arial" panose="020B0604020202020204" pitchFamily="34" charset="0"/>
                          <a:ea typeface="Calibri" panose="020F0502020204030204" pitchFamily="34" charset="0"/>
                          <a:cs typeface="Arial" panose="020B0604020202020204" pitchFamily="34" charset="0"/>
                        </a:rPr>
                        <a:t>Week of </a:t>
                      </a:r>
                      <a:r>
                        <a:rPr lang="en-US" sz="2400" kern="1200">
                          <a:solidFill>
                            <a:schemeClr val="tx1"/>
                          </a:solidFill>
                          <a:effectLst/>
                          <a:latin typeface="+mn-lt"/>
                          <a:ea typeface="+mn-ea"/>
                          <a:cs typeface="+mn-cs"/>
                        </a:rPr>
                        <a:t>April 6, 2026</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843027">
                <a:tc>
                  <a:txBody>
                    <a:bodyPr/>
                    <a:lstStyle/>
                    <a:p>
                      <a:pPr marL="0" marR="0">
                        <a:lnSpc>
                          <a:spcPct val="100000"/>
                        </a:lnSpc>
                        <a:spcBef>
                          <a:spcPts val="0"/>
                        </a:spcBef>
                        <a:spcAft>
                          <a:spcPts val="1200"/>
                        </a:spcAft>
                      </a:pPr>
                      <a:r>
                        <a:rPr lang="en-US" sz="2400">
                          <a:effectLst/>
                          <a:latin typeface="Arial" panose="020B0604020202020204" pitchFamily="34" charset="0"/>
                          <a:ea typeface="Times New Roman" panose="02020603050405020304" pitchFamily="18" charset="0"/>
                          <a:cs typeface="Arial" panose="020B0604020202020204" pitchFamily="34" charset="0"/>
                        </a:rPr>
                        <a:t>Last Day for Appeals to be Received by the CDE</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lang="en-US" sz="2400">
                          <a:effectLst/>
                          <a:latin typeface="Arial" panose="020B0604020202020204" pitchFamily="34" charset="0"/>
                          <a:ea typeface="Calibri" panose="020F0502020204030204" pitchFamily="34" charset="0"/>
                          <a:cs typeface="Arial" panose="020B0604020202020204" pitchFamily="34" charset="0"/>
                        </a:rPr>
                        <a:t>Week of </a:t>
                      </a:r>
                      <a:r>
                        <a:rPr lang="en-US" sz="2400" kern="1200">
                          <a:solidFill>
                            <a:schemeClr val="tx1"/>
                          </a:solidFill>
                          <a:effectLst/>
                          <a:latin typeface="+mn-lt"/>
                          <a:ea typeface="+mn-ea"/>
                          <a:cs typeface="+mn-cs"/>
                        </a:rPr>
                        <a:t>April 13, 2026</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76312">
                <a:tc>
                  <a:txBody>
                    <a:bodyPr/>
                    <a:lstStyle/>
                    <a:p>
                      <a:pPr marL="0" marR="0">
                        <a:lnSpc>
                          <a:spcPct val="100000"/>
                        </a:lnSpc>
                        <a:spcBef>
                          <a:spcPts val="0"/>
                        </a:spcBef>
                        <a:spcAft>
                          <a:spcPts val="1200"/>
                        </a:spcAft>
                      </a:pPr>
                      <a:r>
                        <a:rPr lang="en-US" sz="2400">
                          <a:effectLst/>
                          <a:latin typeface="Arial" panose="020B0604020202020204" pitchFamily="34" charset="0"/>
                          <a:ea typeface="Calibri" panose="020F0502020204030204" pitchFamily="34" charset="0"/>
                          <a:cs typeface="Arial" panose="020B0604020202020204" pitchFamily="34" charset="0"/>
                        </a:rPr>
                        <a:t>Final Awards</a:t>
                      </a:r>
                      <a:r>
                        <a:rPr lang="en-US" sz="2400" baseline="0">
                          <a:effectLst/>
                          <a:latin typeface="Arial" panose="020B0604020202020204" pitchFamily="34" charset="0"/>
                          <a:ea typeface="Calibri" panose="020F0502020204030204" pitchFamily="34" charset="0"/>
                          <a:cs typeface="Arial" panose="020B0604020202020204" pitchFamily="34" charset="0"/>
                        </a:rPr>
                        <a:t> Posted</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lang="en-US" sz="2400">
                          <a:effectLst/>
                          <a:latin typeface="Arial" panose="020B0604020202020204" pitchFamily="34" charset="0"/>
                          <a:ea typeface="Calibri" panose="020F0502020204030204" pitchFamily="34" charset="0"/>
                          <a:cs typeface="Arial" panose="020B0604020202020204" pitchFamily="34" charset="0"/>
                        </a:rPr>
                        <a:t>Week of </a:t>
                      </a:r>
                      <a:r>
                        <a:rPr lang="en-US" sz="2400" kern="1200">
                          <a:solidFill>
                            <a:schemeClr val="tx1"/>
                          </a:solidFill>
                          <a:effectLst/>
                          <a:latin typeface="+mn-lt"/>
                          <a:ea typeface="+mn-ea"/>
                          <a:cs typeface="+mn-cs"/>
                        </a:rPr>
                        <a:t>May 11, 2026</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76312">
                <a:tc>
                  <a:txBody>
                    <a:bodyPr/>
                    <a:lstStyle/>
                    <a:p>
                      <a:pPr marL="0" marR="0">
                        <a:lnSpc>
                          <a:spcPct val="100000"/>
                        </a:lnSpc>
                        <a:spcBef>
                          <a:spcPts val="0"/>
                        </a:spcBef>
                        <a:spcAft>
                          <a:spcPts val="1200"/>
                        </a:spcAft>
                      </a:pPr>
                      <a:r>
                        <a:rPr lang="en-US" sz="2400">
                          <a:effectLst/>
                          <a:latin typeface="Arial" panose="020B0604020202020204" pitchFamily="34" charset="0"/>
                          <a:ea typeface="Times New Roman" panose="02020603050405020304" pitchFamily="18" charset="0"/>
                          <a:cs typeface="Times New Roman" panose="02020603050405020304" pitchFamily="18" charset="0"/>
                        </a:rPr>
                        <a:t>Project Start Date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1200"/>
                        </a:spcAft>
                      </a:pPr>
                      <a:r>
                        <a:rPr lang="en-US" sz="2400" dirty="0">
                          <a:effectLst/>
                          <a:latin typeface="Arial"/>
                          <a:ea typeface="Times New Roman" panose="02020603050405020304" pitchFamily="18" charset="0"/>
                          <a:cs typeface="Times New Roman"/>
                        </a:rPr>
                        <a:t>June 2026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11673009"/>
                  </a:ext>
                </a:extLst>
              </a:tr>
            </a:tbl>
          </a:graphicData>
        </a:graphic>
      </p:graphicFrame>
    </p:spTree>
    <p:extLst>
      <p:ext uri="{BB962C8B-B14F-4D97-AF65-F5344CB8AC3E}">
        <p14:creationId xmlns:p14="http://schemas.microsoft.com/office/powerpoint/2010/main" val="171404995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747C5-0AF1-43AE-89C9-60471ACCF7BE}"/>
              </a:ext>
            </a:extLst>
          </p:cNvPr>
          <p:cNvSpPr>
            <a:spLocks noGrp="1"/>
          </p:cNvSpPr>
          <p:nvPr>
            <p:ph type="title"/>
          </p:nvPr>
        </p:nvSpPr>
        <p:spPr/>
        <p:txBody>
          <a:bodyPr/>
          <a:lstStyle/>
          <a:p>
            <a:r>
              <a:rPr lang="en-US"/>
              <a:t>Application Process (1)</a:t>
            </a:r>
          </a:p>
        </p:txBody>
      </p:sp>
      <p:sp>
        <p:nvSpPr>
          <p:cNvPr id="3" name="Content Placeholder 2">
            <a:extLst>
              <a:ext uri="{FF2B5EF4-FFF2-40B4-BE49-F238E27FC236}">
                <a16:creationId xmlns:a16="http://schemas.microsoft.com/office/drawing/2014/main" id="{4B31216D-AFA5-4841-93BA-1E08C5BDAD60}"/>
              </a:ext>
            </a:extLst>
          </p:cNvPr>
          <p:cNvSpPr>
            <a:spLocks noGrp="1"/>
          </p:cNvSpPr>
          <p:nvPr>
            <p:ph idx="1"/>
          </p:nvPr>
        </p:nvSpPr>
        <p:spPr>
          <a:xfrm>
            <a:off x="1463040" y="1459865"/>
            <a:ext cx="9479666" cy="4608426"/>
          </a:xfrm>
        </p:spPr>
        <p:txBody>
          <a:bodyPr/>
          <a:lstStyle/>
          <a:p>
            <a:pPr marL="0" indent="0">
              <a:lnSpc>
                <a:spcPct val="100000"/>
              </a:lnSpc>
              <a:spcBef>
                <a:spcPts val="0"/>
              </a:spcBef>
              <a:spcAft>
                <a:spcPts val="1200"/>
              </a:spcAft>
              <a:buNone/>
            </a:pPr>
            <a:r>
              <a:rPr lang="en-US"/>
              <a:t>The application will consist of four general types of information: </a:t>
            </a:r>
          </a:p>
          <a:p>
            <a:pPr marL="625475" lvl="1" indent="-401638">
              <a:lnSpc>
                <a:spcPct val="100000"/>
              </a:lnSpc>
              <a:spcBef>
                <a:spcPts val="0"/>
              </a:spcBef>
              <a:spcAft>
                <a:spcPts val="1200"/>
              </a:spcAft>
              <a:buFont typeface="+mj-lt"/>
              <a:buAutoNum type="arabicPeriod"/>
            </a:pPr>
            <a:r>
              <a:rPr lang="en-US" sz="2800"/>
              <a:t>Applicant Information</a:t>
            </a:r>
          </a:p>
          <a:p>
            <a:pPr marL="625475" lvl="1" indent="-401638">
              <a:lnSpc>
                <a:spcPct val="100000"/>
              </a:lnSpc>
              <a:spcBef>
                <a:spcPts val="0"/>
              </a:spcBef>
              <a:spcAft>
                <a:spcPts val="1200"/>
              </a:spcAft>
              <a:buFont typeface="+mj-lt"/>
              <a:buAutoNum type="arabicPeriod"/>
            </a:pPr>
            <a:r>
              <a:rPr lang="en-US" sz="2800"/>
              <a:t>Application Narrative</a:t>
            </a:r>
          </a:p>
          <a:p>
            <a:pPr marL="625475" lvl="1" indent="-401638">
              <a:lnSpc>
                <a:spcPct val="100000"/>
              </a:lnSpc>
              <a:spcBef>
                <a:spcPts val="0"/>
              </a:spcBef>
              <a:spcAft>
                <a:spcPts val="1200"/>
              </a:spcAft>
              <a:buFont typeface="+mj-lt"/>
              <a:buAutoNum type="arabicPeriod"/>
            </a:pPr>
            <a:r>
              <a:rPr lang="en-US" sz="2800"/>
              <a:t>Budget Information</a:t>
            </a:r>
          </a:p>
          <a:p>
            <a:pPr marL="625475" lvl="1" indent="-401638">
              <a:lnSpc>
                <a:spcPct val="100000"/>
              </a:lnSpc>
              <a:spcBef>
                <a:spcPts val="0"/>
              </a:spcBef>
              <a:spcAft>
                <a:spcPts val="1200"/>
              </a:spcAft>
              <a:buFont typeface="+mj-lt"/>
              <a:buAutoNum type="arabicPeriod"/>
            </a:pPr>
            <a:r>
              <a:rPr lang="en-US" sz="2800"/>
              <a:t>Attachments (works cited, project timeline, budget, letters of commitment)</a:t>
            </a:r>
            <a:endParaRPr lang="en-US" sz="2800" b="1"/>
          </a:p>
        </p:txBody>
      </p:sp>
    </p:spTree>
    <p:extLst>
      <p:ext uri="{BB962C8B-B14F-4D97-AF65-F5344CB8AC3E}">
        <p14:creationId xmlns:p14="http://schemas.microsoft.com/office/powerpoint/2010/main" val="357448366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747C5-0AF1-43AE-89C9-60471ACCF7BE}"/>
              </a:ext>
            </a:extLst>
          </p:cNvPr>
          <p:cNvSpPr>
            <a:spLocks noGrp="1"/>
          </p:cNvSpPr>
          <p:nvPr>
            <p:ph type="title"/>
          </p:nvPr>
        </p:nvSpPr>
        <p:spPr>
          <a:xfrm>
            <a:off x="1354239" y="365126"/>
            <a:ext cx="9479666" cy="960438"/>
          </a:xfrm>
        </p:spPr>
        <p:txBody>
          <a:bodyPr/>
          <a:lstStyle/>
          <a:p>
            <a:r>
              <a:rPr lang="en-US"/>
              <a:t>Application Process (2)</a:t>
            </a:r>
          </a:p>
        </p:txBody>
      </p:sp>
      <p:sp>
        <p:nvSpPr>
          <p:cNvPr id="3" name="Content Placeholder 2">
            <a:extLst>
              <a:ext uri="{FF2B5EF4-FFF2-40B4-BE49-F238E27FC236}">
                <a16:creationId xmlns:a16="http://schemas.microsoft.com/office/drawing/2014/main" id="{4B31216D-AFA5-4841-93BA-1E08C5BDAD60}"/>
              </a:ext>
            </a:extLst>
          </p:cNvPr>
          <p:cNvSpPr>
            <a:spLocks noGrp="1"/>
          </p:cNvSpPr>
          <p:nvPr>
            <p:ph idx="1"/>
          </p:nvPr>
        </p:nvSpPr>
        <p:spPr>
          <a:xfrm>
            <a:off x="1441296" y="1456267"/>
            <a:ext cx="9305551" cy="4796565"/>
          </a:xfrm>
        </p:spPr>
        <p:txBody>
          <a:bodyPr/>
          <a:lstStyle/>
          <a:p>
            <a:pPr marL="336550" lvl="0" indent="-336550">
              <a:lnSpc>
                <a:spcPct val="100000"/>
              </a:lnSpc>
              <a:spcBef>
                <a:spcPts val="0"/>
              </a:spcBef>
              <a:spcAft>
                <a:spcPts val="1200"/>
              </a:spcAft>
            </a:pPr>
            <a:r>
              <a:rPr lang="en-US" sz="2600"/>
              <a:t>The Lead Applicant will receive email confirmation of the information submitted. </a:t>
            </a:r>
          </a:p>
          <a:p>
            <a:pPr marL="336550" lvl="0" indent="-336550">
              <a:lnSpc>
                <a:spcPct val="100000"/>
              </a:lnSpc>
              <a:spcBef>
                <a:spcPts val="0"/>
              </a:spcBef>
              <a:spcAft>
                <a:spcPts val="1200"/>
              </a:spcAft>
            </a:pPr>
            <a:r>
              <a:rPr lang="en-US" sz="2600"/>
              <a:t>If changes need to be made, the Lead Applicant must resubmit the entire application prior to the submission deadline.</a:t>
            </a:r>
          </a:p>
          <a:p>
            <a:pPr marL="336550" lvl="0" indent="-336550">
              <a:lnSpc>
                <a:spcPct val="100000"/>
              </a:lnSpc>
              <a:spcBef>
                <a:spcPts val="0"/>
              </a:spcBef>
              <a:spcAft>
                <a:spcPts val="1200"/>
              </a:spcAft>
            </a:pPr>
            <a:r>
              <a:rPr lang="en-US" sz="2600"/>
              <a:t>The last submitted application will be the one considered for review.</a:t>
            </a:r>
          </a:p>
          <a:p>
            <a:pPr marL="336550" lvl="0" indent="-336550">
              <a:lnSpc>
                <a:spcPct val="100000"/>
              </a:lnSpc>
              <a:spcBef>
                <a:spcPts val="0"/>
              </a:spcBef>
              <a:spcAft>
                <a:spcPts val="1200"/>
              </a:spcAft>
            </a:pPr>
            <a:r>
              <a:rPr lang="en-US" sz="2600"/>
              <a:t>The CDE is not able to modify the application information after it is submitted.</a:t>
            </a:r>
          </a:p>
          <a:p>
            <a:pPr marL="336550" lvl="0" indent="-336550">
              <a:lnSpc>
                <a:spcPct val="100000"/>
              </a:lnSpc>
              <a:spcBef>
                <a:spcPts val="0"/>
              </a:spcBef>
              <a:spcAft>
                <a:spcPts val="1200"/>
              </a:spcAft>
            </a:pPr>
            <a:r>
              <a:rPr lang="en-US" sz="2600"/>
              <a:t>Incomplete or late applications will not be considered. </a:t>
            </a:r>
          </a:p>
        </p:txBody>
      </p:sp>
    </p:spTree>
    <p:extLst>
      <p:ext uri="{BB962C8B-B14F-4D97-AF65-F5344CB8AC3E}">
        <p14:creationId xmlns:p14="http://schemas.microsoft.com/office/powerpoint/2010/main" val="421821275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4239" y="240043"/>
            <a:ext cx="9479666" cy="792889"/>
          </a:xfrm>
        </p:spPr>
        <p:txBody>
          <a:bodyPr>
            <a:noAutofit/>
          </a:bodyPr>
          <a:lstStyle/>
          <a:p>
            <a:r>
              <a:rPr lang="en-US"/>
              <a:t>Review Process</a:t>
            </a:r>
          </a:p>
        </p:txBody>
      </p:sp>
      <p:sp>
        <p:nvSpPr>
          <p:cNvPr id="3" name="Content Placeholder 2"/>
          <p:cNvSpPr>
            <a:spLocks noGrp="1"/>
          </p:cNvSpPr>
          <p:nvPr>
            <p:ph idx="1"/>
          </p:nvPr>
        </p:nvSpPr>
        <p:spPr>
          <a:xfrm>
            <a:off x="1155033" y="1032931"/>
            <a:ext cx="10198768" cy="5585025"/>
          </a:xfrm>
        </p:spPr>
        <p:txBody>
          <a:bodyPr vert="horz" lIns="91440" tIns="45720" rIns="91440" bIns="45720" rtlCol="0" anchor="t">
            <a:noAutofit/>
          </a:bodyPr>
          <a:lstStyle/>
          <a:p>
            <a:pPr marL="336550" indent="-336550">
              <a:lnSpc>
                <a:spcPct val="100000"/>
              </a:lnSpc>
              <a:spcBef>
                <a:spcPts val="0"/>
              </a:spcBef>
              <a:spcAft>
                <a:spcPts val="1200"/>
              </a:spcAft>
            </a:pPr>
            <a:r>
              <a:rPr lang="en-US" sz="2500">
                <a:latin typeface="Arial" panose="020B0604020202020204" pitchFamily="34" charset="0"/>
                <a:cs typeface="Arial" panose="020B0604020202020204" pitchFamily="34" charset="0"/>
              </a:rPr>
              <a:t>Only fully completed applications will be considered eligible for consideration and advance to the Readers Conference. </a:t>
            </a:r>
          </a:p>
          <a:p>
            <a:pPr marL="336550" indent="-336550">
              <a:lnSpc>
                <a:spcPct val="100000"/>
              </a:lnSpc>
              <a:spcBef>
                <a:spcPts val="0"/>
              </a:spcBef>
              <a:spcAft>
                <a:spcPts val="1200"/>
              </a:spcAft>
            </a:pPr>
            <a:r>
              <a:rPr lang="en-US" sz="2500">
                <a:latin typeface="Arial" panose="020B0604020202020204" pitchFamily="34" charset="0"/>
                <a:cs typeface="Arial" panose="020B0604020202020204" pitchFamily="34" charset="0"/>
              </a:rPr>
              <a:t>A panel of readers selected for their expertise will read, review, and score each eligible application using the scoring rubric. </a:t>
            </a:r>
          </a:p>
          <a:p>
            <a:pPr marL="336550" indent="-336550">
              <a:lnSpc>
                <a:spcPct val="100000"/>
              </a:lnSpc>
              <a:spcBef>
                <a:spcPts val="0"/>
              </a:spcBef>
              <a:spcAft>
                <a:spcPts val="1200"/>
              </a:spcAft>
            </a:pPr>
            <a:r>
              <a:rPr lang="en-US" sz="2500">
                <a:latin typeface="Arial" panose="020B0604020202020204" pitchFamily="34" charset="0"/>
                <a:cs typeface="Arial" panose="020B0604020202020204" pitchFamily="34" charset="0"/>
              </a:rPr>
              <a:t>Readers will be instructed to read each proposal in its entirety to get an overall impression of the project and whether it makes sense. </a:t>
            </a:r>
          </a:p>
          <a:p>
            <a:pPr marL="336550" indent="-336550">
              <a:lnSpc>
                <a:spcPct val="100000"/>
              </a:lnSpc>
              <a:spcBef>
                <a:spcPts val="0"/>
              </a:spcBef>
              <a:spcAft>
                <a:spcPts val="1200"/>
              </a:spcAft>
            </a:pPr>
            <a:r>
              <a:rPr lang="en-US" sz="2500">
                <a:latin typeface="Arial" panose="020B0604020202020204" pitchFamily="34" charset="0"/>
                <a:cs typeface="Arial" panose="020B0604020202020204" pitchFamily="34" charset="0"/>
              </a:rPr>
              <a:t>Points will be awarded based on completeness and responsiveness of the application to each of the required application components.</a:t>
            </a:r>
          </a:p>
          <a:p>
            <a:pPr marL="336550" indent="-336550">
              <a:lnSpc>
                <a:spcPct val="100000"/>
              </a:lnSpc>
              <a:spcBef>
                <a:spcPts val="0"/>
              </a:spcBef>
              <a:spcAft>
                <a:spcPts val="1200"/>
              </a:spcAft>
            </a:pPr>
            <a:r>
              <a:rPr lang="en-US" sz="2500">
                <a:latin typeface="Arial" panose="020B0604020202020204" pitchFamily="34" charset="0"/>
                <a:ea typeface="+mn-lt"/>
                <a:cs typeface="Arial" panose="020B0604020202020204" pitchFamily="34" charset="0"/>
              </a:rPr>
              <a:t>Interviews with potential grantees may be conducted. </a:t>
            </a:r>
            <a:r>
              <a:rPr lang="en-US" sz="2500">
                <a:latin typeface="Arial" panose="020B0604020202020204" pitchFamily="34" charset="0"/>
                <a:cs typeface="Arial" panose="020B0604020202020204" pitchFamily="34" charset="0"/>
              </a:rPr>
              <a:t>All costs associated with the interviews will be the applicant’s responsibility.</a:t>
            </a:r>
            <a:endParaRPr lang="en-US" sz="2500">
              <a:latin typeface="Arial" panose="020B0604020202020204" pitchFamily="34" charset="0"/>
              <a:ea typeface="+mn-lt"/>
              <a:cs typeface="Arial" panose="020B0604020202020204" pitchFamily="34" charset="0"/>
            </a:endParaRPr>
          </a:p>
        </p:txBody>
      </p:sp>
    </p:spTree>
    <p:extLst>
      <p:ext uri="{BB962C8B-B14F-4D97-AF65-F5344CB8AC3E}">
        <p14:creationId xmlns:p14="http://schemas.microsoft.com/office/powerpoint/2010/main" val="54685210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ED852-4CF1-4959-9285-AFACEE3CEC74}"/>
              </a:ext>
            </a:extLst>
          </p:cNvPr>
          <p:cNvSpPr>
            <a:spLocks noGrp="1"/>
          </p:cNvSpPr>
          <p:nvPr>
            <p:ph type="title"/>
          </p:nvPr>
        </p:nvSpPr>
        <p:spPr>
          <a:xfrm>
            <a:off x="838200" y="804863"/>
            <a:ext cx="10515600" cy="2852737"/>
          </a:xfrm>
        </p:spPr>
        <p:txBody>
          <a:bodyPr>
            <a:normAutofit/>
          </a:bodyPr>
          <a:lstStyle/>
          <a:p>
            <a:r>
              <a:rPr lang="en-US" sz="5400"/>
              <a:t>The Application</a:t>
            </a:r>
          </a:p>
        </p:txBody>
      </p:sp>
    </p:spTree>
    <p:extLst>
      <p:ext uri="{BB962C8B-B14F-4D97-AF65-F5344CB8AC3E}">
        <p14:creationId xmlns:p14="http://schemas.microsoft.com/office/powerpoint/2010/main" val="18422236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D50F2-C400-F019-AFE4-A6881FB9EB5B}"/>
              </a:ext>
            </a:extLst>
          </p:cNvPr>
          <p:cNvSpPr>
            <a:spLocks noGrp="1"/>
          </p:cNvSpPr>
          <p:nvPr>
            <p:ph type="title"/>
          </p:nvPr>
        </p:nvSpPr>
        <p:spPr/>
        <p:txBody>
          <a:bodyPr/>
          <a:lstStyle/>
          <a:p>
            <a:r>
              <a:rPr lang="en-US" dirty="0"/>
              <a:t>Authorizing Statute (4)</a:t>
            </a:r>
          </a:p>
        </p:txBody>
      </p:sp>
      <p:sp>
        <p:nvSpPr>
          <p:cNvPr id="3" name="Content Placeholder 2">
            <a:extLst>
              <a:ext uri="{FF2B5EF4-FFF2-40B4-BE49-F238E27FC236}">
                <a16:creationId xmlns:a16="http://schemas.microsoft.com/office/drawing/2014/main" id="{2231BD6D-E8C1-3540-B36F-3B51B756775D}"/>
              </a:ext>
            </a:extLst>
          </p:cNvPr>
          <p:cNvSpPr>
            <a:spLocks noGrp="1"/>
          </p:cNvSpPr>
          <p:nvPr>
            <p:ph idx="1"/>
          </p:nvPr>
        </p:nvSpPr>
        <p:spPr>
          <a:xfrm>
            <a:off x="1354239" y="1502240"/>
            <a:ext cx="9479666" cy="4351338"/>
          </a:xfrm>
        </p:spPr>
        <p:txBody>
          <a:bodyPr/>
          <a:lstStyle/>
          <a:p>
            <a:pPr marL="0" indent="0">
              <a:spcBef>
                <a:spcPts val="0"/>
              </a:spcBef>
              <a:spcAft>
                <a:spcPts val="1200"/>
              </a:spcAft>
              <a:buNone/>
            </a:pPr>
            <a:r>
              <a:rPr lang="en-US" dirty="0"/>
              <a:t>The SSPI shall prioritize applicants with demonstrated success in improving literacy instruction and outcomes through dual language immersion and other programs for multilingual learners, through professional learning (PL) based on the </a:t>
            </a:r>
            <a:r>
              <a:rPr lang="en-US" i="1" dirty="0"/>
              <a:t>English Language Arts/English Language Development Framework </a:t>
            </a:r>
            <a:r>
              <a:rPr lang="en-US" dirty="0"/>
              <a:t>(</a:t>
            </a:r>
            <a:r>
              <a:rPr lang="en-US" i="1" dirty="0"/>
              <a:t>ELA/ELD Framework</a:t>
            </a:r>
            <a:r>
              <a:rPr lang="en-US" dirty="0"/>
              <a:t>), the English Learner (EL) Roadmap, and the Literacy Roadmap, especially for EL students and other high-need pupil groups and for those planning on partnering with institutions of higher education (IHEs) with demonstrated success in providing statewide PL for expert literacy practice for multilingual learners.</a:t>
            </a:r>
          </a:p>
        </p:txBody>
      </p:sp>
    </p:spTree>
    <p:extLst>
      <p:ext uri="{BB962C8B-B14F-4D97-AF65-F5344CB8AC3E}">
        <p14:creationId xmlns:p14="http://schemas.microsoft.com/office/powerpoint/2010/main" val="113632766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4239" y="55796"/>
            <a:ext cx="9479666" cy="1498841"/>
          </a:xfrm>
        </p:spPr>
        <p:txBody>
          <a:bodyPr>
            <a:normAutofit/>
          </a:bodyPr>
          <a:lstStyle/>
          <a:p>
            <a:r>
              <a:rPr lang="en-US"/>
              <a:t>Application Instructions</a:t>
            </a:r>
          </a:p>
        </p:txBody>
      </p:sp>
      <p:sp>
        <p:nvSpPr>
          <p:cNvPr id="3" name="Content Placeholder 2"/>
          <p:cNvSpPr>
            <a:spLocks noGrp="1"/>
          </p:cNvSpPr>
          <p:nvPr>
            <p:ph idx="1"/>
          </p:nvPr>
        </p:nvSpPr>
        <p:spPr>
          <a:xfrm>
            <a:off x="1094292" y="1554637"/>
            <a:ext cx="9999560" cy="4648318"/>
          </a:xfrm>
        </p:spPr>
        <p:txBody>
          <a:bodyPr vert="horz" lIns="91440" tIns="45720" rIns="91440" bIns="45720" rtlCol="0" anchor="t">
            <a:noAutofit/>
          </a:bodyPr>
          <a:lstStyle/>
          <a:p>
            <a:pPr marL="336550" indent="-336550">
              <a:lnSpc>
                <a:spcPct val="100000"/>
              </a:lnSpc>
              <a:spcBef>
                <a:spcPts val="0"/>
              </a:spcBef>
              <a:spcAft>
                <a:spcPts val="1200"/>
              </a:spcAft>
            </a:pPr>
            <a:r>
              <a:rPr lang="en-US" dirty="0"/>
              <a:t>The application is electronic and available on the CDE LCRSET RFA web page.</a:t>
            </a:r>
          </a:p>
          <a:p>
            <a:pPr marL="336550" indent="-336550">
              <a:lnSpc>
                <a:spcPct val="100000"/>
              </a:lnSpc>
              <a:spcBef>
                <a:spcPts val="0"/>
              </a:spcBef>
              <a:spcAft>
                <a:spcPts val="1200"/>
              </a:spcAft>
            </a:pPr>
            <a:r>
              <a:rPr lang="en-US" dirty="0"/>
              <a:t>Carefully read the Application Instructions located in Appendix A of the RFA. </a:t>
            </a:r>
          </a:p>
        </p:txBody>
      </p:sp>
    </p:spTree>
    <p:extLst>
      <p:ext uri="{BB962C8B-B14F-4D97-AF65-F5344CB8AC3E}">
        <p14:creationId xmlns:p14="http://schemas.microsoft.com/office/powerpoint/2010/main" val="42905478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A2E89-F549-4868-84C5-CE9BC8A3A7EC}"/>
              </a:ext>
            </a:extLst>
          </p:cNvPr>
          <p:cNvSpPr>
            <a:spLocks noGrp="1"/>
          </p:cNvSpPr>
          <p:nvPr>
            <p:ph type="title"/>
          </p:nvPr>
        </p:nvSpPr>
        <p:spPr/>
        <p:txBody>
          <a:bodyPr/>
          <a:lstStyle/>
          <a:p>
            <a:r>
              <a:rPr lang="en-US"/>
              <a:t>Scoring Rubric (1)</a:t>
            </a:r>
          </a:p>
        </p:txBody>
      </p:sp>
      <p:sp>
        <p:nvSpPr>
          <p:cNvPr id="6" name="Content Placeholder 5">
            <a:extLst>
              <a:ext uri="{FF2B5EF4-FFF2-40B4-BE49-F238E27FC236}">
                <a16:creationId xmlns:a16="http://schemas.microsoft.com/office/drawing/2014/main" id="{7EC321F4-A995-4F2B-95A9-75DC9B0747FB}"/>
              </a:ext>
            </a:extLst>
          </p:cNvPr>
          <p:cNvSpPr>
            <a:spLocks noGrp="1"/>
          </p:cNvSpPr>
          <p:nvPr>
            <p:ph idx="1"/>
          </p:nvPr>
        </p:nvSpPr>
        <p:spPr>
          <a:xfrm>
            <a:off x="1354239" y="1690688"/>
            <a:ext cx="9479666" cy="4351338"/>
          </a:xfrm>
        </p:spPr>
        <p:txBody>
          <a:bodyPr/>
          <a:lstStyle/>
          <a:p>
            <a:pPr marL="0" indent="0">
              <a:lnSpc>
                <a:spcPct val="100000"/>
              </a:lnSpc>
              <a:spcBef>
                <a:spcPts val="0"/>
              </a:spcBef>
              <a:spcAft>
                <a:spcPts val="1200"/>
              </a:spcAft>
              <a:buNone/>
            </a:pPr>
            <a:r>
              <a:rPr lang="en-US"/>
              <a:t>The scoring rubric is valued at a maximum of 180 points. The grant award may not necessarily be made to the application that has the highest score. These scores are advisory to the panelists who will make the final decisions to ensure that the applications meet the goals and requirements of the program.</a:t>
            </a:r>
          </a:p>
        </p:txBody>
      </p:sp>
    </p:spTree>
    <p:extLst>
      <p:ext uri="{BB962C8B-B14F-4D97-AF65-F5344CB8AC3E}">
        <p14:creationId xmlns:p14="http://schemas.microsoft.com/office/powerpoint/2010/main" val="34552281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141" y="0"/>
            <a:ext cx="9479666" cy="1325563"/>
          </a:xfrm>
        </p:spPr>
        <p:txBody>
          <a:bodyPr>
            <a:normAutofit/>
          </a:bodyPr>
          <a:lstStyle/>
          <a:p>
            <a:r>
              <a:rPr lang="en-US"/>
              <a:t>Scoring Rubric (2)</a:t>
            </a:r>
          </a:p>
        </p:txBody>
      </p:sp>
      <p:graphicFrame>
        <p:nvGraphicFramePr>
          <p:cNvPr id="5" name="Content Placeholder 4" descr="This table shows each rubric section and its point value."/>
          <p:cNvGraphicFramePr>
            <a:graphicFrameLocks noGrp="1"/>
          </p:cNvGraphicFramePr>
          <p:nvPr>
            <p:ph idx="1"/>
            <p:extLst>
              <p:ext uri="{D42A27DB-BD31-4B8C-83A1-F6EECF244321}">
                <p14:modId xmlns:p14="http://schemas.microsoft.com/office/powerpoint/2010/main" val="3342239429"/>
              </p:ext>
            </p:extLst>
          </p:nvPr>
        </p:nvGraphicFramePr>
        <p:xfrm>
          <a:off x="1461470" y="1325563"/>
          <a:ext cx="9269059" cy="4471387"/>
        </p:xfrm>
        <a:graphic>
          <a:graphicData uri="http://schemas.openxmlformats.org/drawingml/2006/table">
            <a:tbl>
              <a:tblPr firstRow="1" firstCol="1" lastRow="1" lastCol="1" bandRow="1" bandCol="1"/>
              <a:tblGrid>
                <a:gridCol w="7237946">
                  <a:extLst>
                    <a:ext uri="{9D8B030D-6E8A-4147-A177-3AD203B41FA5}">
                      <a16:colId xmlns:a16="http://schemas.microsoft.com/office/drawing/2014/main" val="20000"/>
                    </a:ext>
                  </a:extLst>
                </a:gridCol>
                <a:gridCol w="2031113">
                  <a:extLst>
                    <a:ext uri="{9D8B030D-6E8A-4147-A177-3AD203B41FA5}">
                      <a16:colId xmlns:a16="http://schemas.microsoft.com/office/drawing/2014/main" val="20001"/>
                    </a:ext>
                  </a:extLst>
                </a:gridCol>
              </a:tblGrid>
              <a:tr h="465513">
                <a:tc>
                  <a:txBody>
                    <a:bodyPr/>
                    <a:lstStyle/>
                    <a:p>
                      <a:pPr marL="0" marR="0" algn="ctr">
                        <a:lnSpc>
                          <a:spcPct val="107000"/>
                        </a:lnSpc>
                        <a:spcBef>
                          <a:spcPts val="0"/>
                        </a:spcBef>
                        <a:spcAft>
                          <a:spcPts val="0"/>
                        </a:spcAft>
                      </a:pPr>
                      <a:r>
                        <a:rPr lang="en-US" sz="2400" b="1" dirty="0">
                          <a:effectLst/>
                          <a:latin typeface="Arial" panose="020B0604020202020204" pitchFamily="34" charset="0"/>
                          <a:ea typeface="Times New Roman" panose="02020603050405020304" pitchFamily="18" charset="0"/>
                          <a:cs typeface="Arial" panose="020B0604020202020204" pitchFamily="34" charset="0"/>
                        </a:rPr>
                        <a:t>Rubric Section</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ctr">
                        <a:lnSpc>
                          <a:spcPct val="107000"/>
                        </a:lnSpc>
                        <a:spcBef>
                          <a:spcPts val="0"/>
                        </a:spcBef>
                        <a:spcAft>
                          <a:spcPts val="0"/>
                        </a:spcAft>
                      </a:pPr>
                      <a:r>
                        <a:rPr lang="en-US" sz="2400" b="1">
                          <a:effectLst/>
                          <a:latin typeface="Arial" panose="020B0604020202020204" pitchFamily="34" charset="0"/>
                          <a:ea typeface="Times New Roman" panose="02020603050405020304" pitchFamily="18" charset="0"/>
                          <a:cs typeface="Arial" panose="020B0604020202020204" pitchFamily="34" charset="0"/>
                        </a:rPr>
                        <a:t>Point Value</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0"/>
                  </a:ext>
                </a:extLst>
              </a:tr>
              <a:tr h="502181">
                <a:tc>
                  <a:txBody>
                    <a:bodyPr/>
                    <a:lstStyle/>
                    <a:p>
                      <a:pPr marL="0" marR="0">
                        <a:lnSpc>
                          <a:spcPct val="100000"/>
                        </a:lnSpc>
                        <a:spcBef>
                          <a:spcPts val="0"/>
                        </a:spcBef>
                        <a:spcAft>
                          <a:spcPts val="1200"/>
                        </a:spcAft>
                      </a:pPr>
                      <a:r>
                        <a:rPr lang="en-US" sz="2400">
                          <a:effectLst/>
                          <a:latin typeface="Arial" panose="020B0604020202020204" pitchFamily="34" charset="0"/>
                          <a:ea typeface="Times New Roman" panose="02020603050405020304" pitchFamily="18" charset="0"/>
                          <a:cs typeface="Arial" panose="020B0604020202020204" pitchFamily="34" charset="0"/>
                        </a:rPr>
                        <a:t>Project Plan: Theory of Action</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1200"/>
                        </a:spcAft>
                      </a:pPr>
                      <a:r>
                        <a:rPr lang="en-US" sz="2400" kern="1200">
                          <a:solidFill>
                            <a:schemeClr val="tx1"/>
                          </a:solidFill>
                          <a:effectLst/>
                          <a:latin typeface="+mn-lt"/>
                          <a:ea typeface="+mn-ea"/>
                          <a:cs typeface="+mn-cs"/>
                        </a:rPr>
                        <a:t>8</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25868">
                <a:tc>
                  <a:txBody>
                    <a:bodyPr/>
                    <a:lstStyle/>
                    <a:p>
                      <a:pPr marL="0" marR="0">
                        <a:lnSpc>
                          <a:spcPct val="100000"/>
                        </a:lnSpc>
                        <a:spcBef>
                          <a:spcPts val="0"/>
                        </a:spcBef>
                        <a:spcAft>
                          <a:spcPts val="1200"/>
                        </a:spcAft>
                      </a:pPr>
                      <a:r>
                        <a:rPr lang="en-US" sz="2400" dirty="0">
                          <a:effectLst/>
                          <a:latin typeface="Arial" panose="020B0604020202020204" pitchFamily="34" charset="0"/>
                          <a:ea typeface="Times New Roman" panose="02020603050405020304" pitchFamily="18" charset="0"/>
                          <a:cs typeface="Arial" panose="020B0604020202020204" pitchFamily="34" charset="0"/>
                        </a:rPr>
                        <a:t>Project Plan: Evidence-Based Practices and Qualifications</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1200"/>
                        </a:spcAft>
                      </a:pPr>
                      <a:r>
                        <a:rPr lang="en-US" sz="2400">
                          <a:effectLst/>
                          <a:latin typeface="Arial" panose="020B0604020202020204" pitchFamily="34" charset="0"/>
                          <a:ea typeface="Times New Roman" panose="02020603050405020304" pitchFamily="18" charset="0"/>
                          <a:cs typeface="Arial" panose="020B0604020202020204" pitchFamily="34" charset="0"/>
                        </a:rPr>
                        <a:t>80</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76293">
                <a:tc>
                  <a:txBody>
                    <a:bodyPr/>
                    <a:lstStyle/>
                    <a:p>
                      <a:pPr marL="0" marR="0">
                        <a:lnSpc>
                          <a:spcPct val="100000"/>
                        </a:lnSpc>
                        <a:spcBef>
                          <a:spcPts val="0"/>
                        </a:spcBef>
                        <a:spcAft>
                          <a:spcPts val="1200"/>
                        </a:spcAft>
                      </a:pPr>
                      <a:r>
                        <a:rPr lang="en-US" sz="2400" kern="1200">
                          <a:solidFill>
                            <a:schemeClr val="tx1"/>
                          </a:solidFill>
                          <a:effectLst/>
                          <a:latin typeface="+mn-lt"/>
                          <a:ea typeface="+mn-ea"/>
                          <a:cs typeface="+mn-cs"/>
                        </a:rPr>
                        <a:t>Project Plan: PL Dissemination</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1200"/>
                        </a:spcAft>
                      </a:pPr>
                      <a:r>
                        <a:rPr lang="en-US" sz="2400">
                          <a:effectLst/>
                          <a:latin typeface="Arial" panose="020B0604020202020204" pitchFamily="34" charset="0"/>
                          <a:ea typeface="Times New Roman" panose="02020603050405020304" pitchFamily="18" charset="0"/>
                          <a:cs typeface="Arial" panose="020B0604020202020204" pitchFamily="34" charset="0"/>
                        </a:rPr>
                        <a:t>48</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63246">
                <a:tc>
                  <a:txBody>
                    <a:bodyPr/>
                    <a:lstStyle/>
                    <a:p>
                      <a:pPr marL="0" marR="0">
                        <a:lnSpc>
                          <a:spcPct val="100000"/>
                        </a:lnSpc>
                        <a:spcBef>
                          <a:spcPts val="0"/>
                        </a:spcBef>
                        <a:spcAft>
                          <a:spcPts val="1200"/>
                        </a:spcAft>
                      </a:pPr>
                      <a:r>
                        <a:rPr lang="en-US" sz="2400" dirty="0">
                          <a:effectLst/>
                          <a:latin typeface="Arial" panose="020B0604020202020204" pitchFamily="34" charset="0"/>
                          <a:ea typeface="Calibri" panose="020F0502020204030204" pitchFamily="34" charset="0"/>
                          <a:cs typeface="Arial" panose="020B0604020202020204" pitchFamily="34" charset="0"/>
                        </a:rPr>
                        <a:t>Alignment</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1200"/>
                        </a:spcAft>
                      </a:pPr>
                      <a:r>
                        <a:rPr lang="en-US" sz="2400">
                          <a:effectLst/>
                          <a:latin typeface="Arial"/>
                          <a:ea typeface="Times New Roman" panose="02020603050405020304" pitchFamily="18" charset="0"/>
                          <a:cs typeface="Arial"/>
                        </a:rPr>
                        <a:t>16</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63246">
                <a:tc>
                  <a:txBody>
                    <a:bodyPr/>
                    <a:lstStyle/>
                    <a:p>
                      <a:pPr marL="0" marR="0">
                        <a:lnSpc>
                          <a:spcPct val="100000"/>
                        </a:lnSpc>
                        <a:spcBef>
                          <a:spcPts val="0"/>
                        </a:spcBef>
                        <a:spcAft>
                          <a:spcPts val="1200"/>
                        </a:spcAft>
                      </a:pPr>
                      <a:r>
                        <a:rPr lang="en-US" sz="2400">
                          <a:effectLst/>
                          <a:latin typeface="Arial" panose="020B0604020202020204" pitchFamily="34" charset="0"/>
                          <a:ea typeface="Times New Roman" panose="02020603050405020304" pitchFamily="18" charset="0"/>
                          <a:cs typeface="Times New Roman" panose="02020603050405020304" pitchFamily="18" charset="0"/>
                        </a:rPr>
                        <a:t>Expanding Capacity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1200"/>
                        </a:spcAft>
                      </a:pPr>
                      <a:r>
                        <a:rPr lang="en-US" sz="2400">
                          <a:effectLst/>
                          <a:latin typeface="Arial" panose="020B0604020202020204" pitchFamily="34" charset="0"/>
                          <a:ea typeface="Times New Roman" panose="02020603050405020304" pitchFamily="18" charset="0"/>
                          <a:cs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45952291"/>
                  </a:ext>
                </a:extLst>
              </a:tr>
              <a:tr h="492523">
                <a:tc>
                  <a:txBody>
                    <a:bodyPr/>
                    <a:lstStyle/>
                    <a:p>
                      <a:pPr marL="0" marR="0">
                        <a:lnSpc>
                          <a:spcPct val="100000"/>
                        </a:lnSpc>
                        <a:spcBef>
                          <a:spcPts val="0"/>
                        </a:spcBef>
                        <a:spcAft>
                          <a:spcPts val="1200"/>
                        </a:spcAft>
                      </a:pPr>
                      <a:r>
                        <a:rPr lang="en-US" sz="2400">
                          <a:effectLst/>
                          <a:latin typeface="Arial" panose="020B0604020202020204" pitchFamily="34" charset="0"/>
                          <a:ea typeface="Times New Roman" panose="02020603050405020304" pitchFamily="18" charset="0"/>
                          <a:cs typeface="Times New Roman" panose="02020603050405020304" pitchFamily="18" charset="0"/>
                        </a:rPr>
                        <a:t>Priority Points – IHE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1200"/>
                        </a:spcAft>
                      </a:pPr>
                      <a:r>
                        <a:rPr lang="en-US" sz="2400">
                          <a:effectLst/>
                          <a:latin typeface="Arial"/>
                          <a:ea typeface="Times New Roman" panose="02020603050405020304" pitchFamily="18" charset="0"/>
                          <a:cs typeface="Times New Roman"/>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11673009"/>
                  </a:ext>
                </a:extLst>
              </a:tr>
              <a:tr h="413619">
                <a:tc>
                  <a:txBody>
                    <a:bodyPr/>
                    <a:lstStyle/>
                    <a:p>
                      <a:pPr marL="0" marR="0">
                        <a:lnSpc>
                          <a:spcPct val="107000"/>
                        </a:lnSpc>
                        <a:spcBef>
                          <a:spcPts val="0"/>
                        </a:spcBef>
                        <a:spcAft>
                          <a:spcPts val="0"/>
                        </a:spcAft>
                      </a:pPr>
                      <a:r>
                        <a:rPr lang="en-US" sz="2400">
                          <a:effectLst/>
                          <a:latin typeface="Arial" panose="020B0604020202020204" pitchFamily="34" charset="0"/>
                          <a:ea typeface="Times New Roman" panose="02020603050405020304" pitchFamily="18" charset="0"/>
                          <a:cs typeface="Times New Roman" panose="02020603050405020304" pitchFamily="18" charset="0"/>
                        </a:rPr>
                        <a:t>Budget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a:effectLst/>
                          <a:latin typeface="Arial" panose="020B0604020202020204" pitchFamily="34" charset="0"/>
                          <a:ea typeface="Times New Roman" panose="02020603050405020304" pitchFamily="18" charset="0"/>
                          <a:cs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06740019"/>
                  </a:ext>
                </a:extLst>
              </a:tr>
              <a:tr h="463246">
                <a:tc>
                  <a:txBody>
                    <a:bodyPr/>
                    <a:lstStyle/>
                    <a:p>
                      <a:pPr marL="0" marR="0">
                        <a:lnSpc>
                          <a:spcPct val="107000"/>
                        </a:lnSpc>
                        <a:spcBef>
                          <a:spcPts val="0"/>
                        </a:spcBef>
                        <a:spcAft>
                          <a:spcPts val="0"/>
                        </a:spcAft>
                      </a:pPr>
                      <a:r>
                        <a:rPr lang="en-US" sz="2400">
                          <a:effectLst/>
                          <a:latin typeface="Arial" panose="020B0604020202020204" pitchFamily="34" charset="0"/>
                          <a:ea typeface="Times New Roman" panose="02020603050405020304" pitchFamily="18" charset="0"/>
                          <a:cs typeface="Times New Roman" panose="02020603050405020304" pitchFamily="18" charset="0"/>
                        </a:rPr>
                        <a:t>Total Points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ctr">
                        <a:lnSpc>
                          <a:spcPct val="107000"/>
                        </a:lnSpc>
                        <a:spcBef>
                          <a:spcPts val="0"/>
                        </a:spcBef>
                        <a:spcAft>
                          <a:spcPts val="0"/>
                        </a:spcAft>
                      </a:pPr>
                      <a:r>
                        <a:rPr lang="en-US" sz="2400" dirty="0">
                          <a:effectLst/>
                          <a:latin typeface="Arial" panose="020B0604020202020204" pitchFamily="34" charset="0"/>
                          <a:ea typeface="Times New Roman" panose="02020603050405020304" pitchFamily="18" charset="0"/>
                          <a:cs typeface="Times New Roman" panose="02020603050405020304" pitchFamily="18" charset="0"/>
                        </a:rPr>
                        <a:t>180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432925884"/>
                  </a:ext>
                </a:extLst>
              </a:tr>
            </a:tbl>
          </a:graphicData>
        </a:graphic>
      </p:graphicFrame>
    </p:spTree>
    <p:extLst>
      <p:ext uri="{BB962C8B-B14F-4D97-AF65-F5344CB8AC3E}">
        <p14:creationId xmlns:p14="http://schemas.microsoft.com/office/powerpoint/2010/main" val="90577663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A2E89-F549-4868-84C5-CE9BC8A3A7EC}"/>
              </a:ext>
            </a:extLst>
          </p:cNvPr>
          <p:cNvSpPr>
            <a:spLocks noGrp="1"/>
          </p:cNvSpPr>
          <p:nvPr>
            <p:ph type="title"/>
          </p:nvPr>
        </p:nvSpPr>
        <p:spPr/>
        <p:txBody>
          <a:bodyPr/>
          <a:lstStyle/>
          <a:p>
            <a:r>
              <a:rPr lang="en-US"/>
              <a:t>Scoring Rubric</a:t>
            </a:r>
          </a:p>
        </p:txBody>
      </p:sp>
      <p:sp>
        <p:nvSpPr>
          <p:cNvPr id="3" name="Content Placeholder 2">
            <a:extLst>
              <a:ext uri="{FF2B5EF4-FFF2-40B4-BE49-F238E27FC236}">
                <a16:creationId xmlns:a16="http://schemas.microsoft.com/office/drawing/2014/main" id="{2456693D-06C9-4B29-85BB-84D91FA4894D}"/>
              </a:ext>
            </a:extLst>
          </p:cNvPr>
          <p:cNvSpPr>
            <a:spLocks noGrp="1"/>
          </p:cNvSpPr>
          <p:nvPr>
            <p:ph idx="1"/>
          </p:nvPr>
        </p:nvSpPr>
        <p:spPr>
          <a:xfrm>
            <a:off x="1354239" y="1690688"/>
            <a:ext cx="9479666" cy="4351338"/>
          </a:xfrm>
        </p:spPr>
        <p:txBody>
          <a:bodyPr/>
          <a:lstStyle/>
          <a:p>
            <a:pPr marL="342900" marR="0" lvl="0" indent="-342900">
              <a:lnSpc>
                <a:spcPct val="100000"/>
              </a:lnSpc>
              <a:spcBef>
                <a:spcPts val="0"/>
              </a:spcBef>
              <a:buFont typeface="Symbol" panose="05050102010706020507" pitchFamily="18" charset="2"/>
              <a:buChar char=""/>
            </a:pPr>
            <a:r>
              <a:rPr lang="en-US" dirty="0">
                <a:latin typeface="Arial" panose="020B0604020202020204" pitchFamily="34" charset="0"/>
                <a:ea typeface="Arial" panose="020B0604020202020204" pitchFamily="34" charset="0"/>
              </a:rPr>
              <a:t>Outstanding</a:t>
            </a:r>
          </a:p>
          <a:p>
            <a:pPr marL="342900" marR="0" lvl="0" indent="-342900">
              <a:lnSpc>
                <a:spcPct val="100000"/>
              </a:lnSpc>
              <a:spcBef>
                <a:spcPts val="0"/>
              </a:spcBef>
              <a:buFont typeface="Symbol" panose="05050102010706020507" pitchFamily="18" charset="2"/>
              <a:buChar char=""/>
            </a:pPr>
            <a:r>
              <a:rPr lang="en-US" dirty="0">
                <a:latin typeface="Arial" panose="020B0604020202020204" pitchFamily="34" charset="0"/>
                <a:ea typeface="Arial" panose="020B0604020202020204" pitchFamily="34" charset="0"/>
              </a:rPr>
              <a:t>Strong</a:t>
            </a:r>
          </a:p>
          <a:p>
            <a:pPr marL="342900" marR="0" lvl="0" indent="-342900">
              <a:lnSpc>
                <a:spcPct val="100000"/>
              </a:lnSpc>
              <a:spcBef>
                <a:spcPts val="0"/>
              </a:spcBef>
              <a:buFont typeface="Symbol" panose="05050102010706020507" pitchFamily="18" charset="2"/>
              <a:buChar char=""/>
            </a:pPr>
            <a:r>
              <a:rPr lang="en-US" dirty="0">
                <a:latin typeface="Arial" panose="020B0604020202020204" pitchFamily="34" charset="0"/>
                <a:ea typeface="Arial" panose="020B0604020202020204" pitchFamily="34" charset="0"/>
              </a:rPr>
              <a:t>Partial</a:t>
            </a:r>
          </a:p>
          <a:p>
            <a:pPr marL="342900" marR="0" lvl="0" indent="-342900">
              <a:lnSpc>
                <a:spcPct val="100000"/>
              </a:lnSpc>
              <a:spcBef>
                <a:spcPts val="0"/>
              </a:spcBef>
              <a:spcAft>
                <a:spcPts val="1200"/>
              </a:spcAft>
              <a:buFont typeface="Symbol" panose="05050102010706020507" pitchFamily="18" charset="2"/>
              <a:buChar char=""/>
            </a:pPr>
            <a:r>
              <a:rPr lang="en-US" dirty="0">
                <a:latin typeface="Arial" panose="020B0604020202020204" pitchFamily="34" charset="0"/>
                <a:ea typeface="Arial" panose="020B0604020202020204" pitchFamily="34" charset="0"/>
              </a:rPr>
              <a:t>Minimal</a:t>
            </a:r>
          </a:p>
          <a:p>
            <a:pPr marL="0" marR="0" lvl="0" indent="0">
              <a:lnSpc>
                <a:spcPct val="100000"/>
              </a:lnSpc>
              <a:spcBef>
                <a:spcPts val="0"/>
              </a:spcBef>
              <a:spcAft>
                <a:spcPts val="1200"/>
              </a:spcAft>
              <a:buNone/>
            </a:pPr>
            <a:r>
              <a:rPr lang="en-US" dirty="0">
                <a:latin typeface="Arial" panose="020B0604020202020204" pitchFamily="34" charset="0"/>
                <a:ea typeface="Arial" panose="020B0604020202020204" pitchFamily="34" charset="0"/>
              </a:rPr>
              <a:t>Note the point value maximum for each response. Some question prompts are worth more than others.</a:t>
            </a:r>
          </a:p>
        </p:txBody>
      </p:sp>
    </p:spTree>
    <p:extLst>
      <p:ext uri="{BB962C8B-B14F-4D97-AF65-F5344CB8AC3E}">
        <p14:creationId xmlns:p14="http://schemas.microsoft.com/office/powerpoint/2010/main" val="133715033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Application Narrative Instructions</a:t>
            </a:r>
          </a:p>
        </p:txBody>
      </p:sp>
      <p:sp>
        <p:nvSpPr>
          <p:cNvPr id="3" name="Content Placeholder 2"/>
          <p:cNvSpPr>
            <a:spLocks noGrp="1"/>
          </p:cNvSpPr>
          <p:nvPr>
            <p:ph idx="1"/>
          </p:nvPr>
        </p:nvSpPr>
        <p:spPr/>
        <p:txBody>
          <a:bodyPr/>
          <a:lstStyle/>
          <a:p>
            <a:pPr marL="342900" indent="-342900">
              <a:lnSpc>
                <a:spcPct val="100000"/>
              </a:lnSpc>
              <a:spcBef>
                <a:spcPts val="0"/>
              </a:spcBef>
              <a:spcAft>
                <a:spcPts val="1200"/>
              </a:spcAft>
            </a:pPr>
            <a:r>
              <a:rPr lang="en-US"/>
              <a:t>In each part of the Application Narrative, applicants should address the prompts and refer to the Evaluation Rubric. </a:t>
            </a:r>
          </a:p>
          <a:p>
            <a:pPr marL="342900" indent="-342900">
              <a:lnSpc>
                <a:spcPct val="100000"/>
              </a:lnSpc>
              <a:spcBef>
                <a:spcPts val="0"/>
              </a:spcBef>
              <a:spcAft>
                <a:spcPts val="1200"/>
              </a:spcAft>
            </a:pPr>
            <a:r>
              <a:rPr lang="en-US"/>
              <a:t>Adhere to the character limit for each question—the survey will not collect data beyond the character limit.</a:t>
            </a:r>
          </a:p>
        </p:txBody>
      </p:sp>
    </p:spTree>
    <p:extLst>
      <p:ext uri="{BB962C8B-B14F-4D97-AF65-F5344CB8AC3E}">
        <p14:creationId xmlns:p14="http://schemas.microsoft.com/office/powerpoint/2010/main" val="136459490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EBC6E-E000-412F-99B2-D0988FDC32E9}"/>
              </a:ext>
            </a:extLst>
          </p:cNvPr>
          <p:cNvSpPr>
            <a:spLocks noGrp="1"/>
          </p:cNvSpPr>
          <p:nvPr>
            <p:ph type="title"/>
          </p:nvPr>
        </p:nvSpPr>
        <p:spPr>
          <a:xfrm>
            <a:off x="1354239" y="365125"/>
            <a:ext cx="9479666" cy="827067"/>
          </a:xfrm>
        </p:spPr>
        <p:txBody>
          <a:bodyPr/>
          <a:lstStyle/>
          <a:p>
            <a:r>
              <a:rPr lang="en-US"/>
              <a:t>Application Narrative (1)</a:t>
            </a:r>
          </a:p>
        </p:txBody>
      </p:sp>
      <p:sp>
        <p:nvSpPr>
          <p:cNvPr id="3" name="Content Placeholder 2">
            <a:extLst>
              <a:ext uri="{FF2B5EF4-FFF2-40B4-BE49-F238E27FC236}">
                <a16:creationId xmlns:a16="http://schemas.microsoft.com/office/drawing/2014/main" id="{3FD98EF7-AC0F-49ED-BD68-C64B61E9FD95}"/>
              </a:ext>
            </a:extLst>
          </p:cNvPr>
          <p:cNvSpPr>
            <a:spLocks noGrp="1"/>
          </p:cNvSpPr>
          <p:nvPr>
            <p:ph idx="1"/>
          </p:nvPr>
        </p:nvSpPr>
        <p:spPr>
          <a:xfrm>
            <a:off x="1522071" y="1319514"/>
            <a:ext cx="9144001" cy="4933318"/>
          </a:xfrm>
        </p:spPr>
        <p:txBody>
          <a:bodyPr/>
          <a:lstStyle/>
          <a:p>
            <a:pPr marL="0" indent="0">
              <a:lnSpc>
                <a:spcPct val="100000"/>
              </a:lnSpc>
              <a:spcBef>
                <a:spcPts val="0"/>
              </a:spcBef>
              <a:spcAft>
                <a:spcPts val="1200"/>
              </a:spcAft>
              <a:buNone/>
            </a:pPr>
            <a:r>
              <a:rPr lang="en-US"/>
              <a:t>Successful applicants must be able to demonstrate that their proposed project:</a:t>
            </a:r>
          </a:p>
          <a:p>
            <a:pPr marL="577850" lvl="1" indent="-288925">
              <a:lnSpc>
                <a:spcPct val="100000"/>
              </a:lnSpc>
              <a:spcBef>
                <a:spcPts val="0"/>
              </a:spcBef>
              <a:spcAft>
                <a:spcPts val="1200"/>
              </a:spcAft>
              <a:buFont typeface="Arial" panose="020B0604020202020204" pitchFamily="34" charset="0"/>
              <a:buChar char="•"/>
            </a:pPr>
            <a:r>
              <a:rPr lang="en-US" sz="2800"/>
              <a:t>Is conceptually clear</a:t>
            </a:r>
          </a:p>
          <a:p>
            <a:pPr marL="577850" lvl="1" indent="-288925">
              <a:lnSpc>
                <a:spcPct val="100000"/>
              </a:lnSpc>
              <a:spcBef>
                <a:spcPts val="0"/>
              </a:spcBef>
              <a:spcAft>
                <a:spcPts val="1200"/>
              </a:spcAft>
              <a:buFont typeface="Arial" panose="020B0604020202020204" pitchFamily="34" charset="0"/>
              <a:buChar char="•"/>
            </a:pPr>
            <a:r>
              <a:rPr lang="en-US" sz="2800"/>
              <a:t>Is evidence-based</a:t>
            </a:r>
          </a:p>
          <a:p>
            <a:pPr marL="577850" lvl="1" indent="-288925">
              <a:lnSpc>
                <a:spcPct val="100000"/>
              </a:lnSpc>
              <a:spcBef>
                <a:spcPts val="0"/>
              </a:spcBef>
              <a:spcAft>
                <a:spcPts val="1200"/>
              </a:spcAft>
              <a:buFont typeface="Arial" panose="020B0604020202020204" pitchFamily="34" charset="0"/>
              <a:buChar char="•"/>
            </a:pPr>
            <a:r>
              <a:rPr lang="en-US" sz="2800"/>
              <a:t>Is technically feasible</a:t>
            </a:r>
          </a:p>
          <a:p>
            <a:pPr marL="577850" lvl="1" indent="-288925">
              <a:lnSpc>
                <a:spcPct val="100000"/>
              </a:lnSpc>
              <a:spcBef>
                <a:spcPts val="0"/>
              </a:spcBef>
              <a:spcAft>
                <a:spcPts val="1200"/>
              </a:spcAft>
              <a:buFont typeface="Arial" panose="020B0604020202020204" pitchFamily="34" charset="0"/>
              <a:buChar char="•"/>
            </a:pPr>
            <a:r>
              <a:rPr lang="en-US" sz="2800"/>
              <a:t>Is sustainable</a:t>
            </a:r>
          </a:p>
          <a:p>
            <a:pPr marL="577850" lvl="1" indent="-288925">
              <a:lnSpc>
                <a:spcPct val="100000"/>
              </a:lnSpc>
              <a:spcBef>
                <a:spcPts val="0"/>
              </a:spcBef>
              <a:spcAft>
                <a:spcPts val="1200"/>
              </a:spcAft>
              <a:buFont typeface="Arial" panose="020B0604020202020204" pitchFamily="34" charset="0"/>
              <a:buChar char="•"/>
            </a:pPr>
            <a:r>
              <a:rPr lang="en-US" sz="2800"/>
              <a:t>Is scalable</a:t>
            </a:r>
          </a:p>
          <a:p>
            <a:pPr marL="577850" lvl="1" indent="-288925">
              <a:lnSpc>
                <a:spcPct val="100000"/>
              </a:lnSpc>
              <a:spcBef>
                <a:spcPts val="0"/>
              </a:spcBef>
              <a:spcAft>
                <a:spcPts val="1200"/>
              </a:spcAft>
              <a:buFont typeface="Arial" panose="020B0604020202020204" pitchFamily="34" charset="0"/>
              <a:buChar char="•"/>
            </a:pPr>
            <a:r>
              <a:rPr lang="en-US" sz="2800"/>
              <a:t>Leads or contributes to a culture of continuous improvement after the grant period</a:t>
            </a:r>
          </a:p>
        </p:txBody>
      </p:sp>
    </p:spTree>
    <p:extLst>
      <p:ext uri="{BB962C8B-B14F-4D97-AF65-F5344CB8AC3E}">
        <p14:creationId xmlns:p14="http://schemas.microsoft.com/office/powerpoint/2010/main" val="132095435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EBC6E-E000-412F-99B2-D0988FDC32E9}"/>
              </a:ext>
            </a:extLst>
          </p:cNvPr>
          <p:cNvSpPr>
            <a:spLocks noGrp="1"/>
          </p:cNvSpPr>
          <p:nvPr>
            <p:ph type="title"/>
          </p:nvPr>
        </p:nvSpPr>
        <p:spPr>
          <a:xfrm>
            <a:off x="1354239" y="365125"/>
            <a:ext cx="9479666" cy="981075"/>
          </a:xfrm>
        </p:spPr>
        <p:txBody>
          <a:bodyPr/>
          <a:lstStyle/>
          <a:p>
            <a:r>
              <a:rPr lang="en-US"/>
              <a:t>Application Narrative (2)</a:t>
            </a:r>
          </a:p>
        </p:txBody>
      </p:sp>
      <p:sp>
        <p:nvSpPr>
          <p:cNvPr id="3" name="Content Placeholder 2">
            <a:extLst>
              <a:ext uri="{FF2B5EF4-FFF2-40B4-BE49-F238E27FC236}">
                <a16:creationId xmlns:a16="http://schemas.microsoft.com/office/drawing/2014/main" id="{3FD98EF7-AC0F-49ED-BD68-C64B61E9FD95}"/>
              </a:ext>
            </a:extLst>
          </p:cNvPr>
          <p:cNvSpPr>
            <a:spLocks noGrp="1"/>
          </p:cNvSpPr>
          <p:nvPr>
            <p:ph idx="1"/>
          </p:nvPr>
        </p:nvSpPr>
        <p:spPr>
          <a:xfrm>
            <a:off x="1354239" y="1447800"/>
            <a:ext cx="9479666" cy="3927681"/>
          </a:xfrm>
        </p:spPr>
        <p:txBody>
          <a:bodyPr/>
          <a:lstStyle/>
          <a:p>
            <a:pPr marL="0" indent="0">
              <a:lnSpc>
                <a:spcPct val="100000"/>
              </a:lnSpc>
              <a:spcBef>
                <a:spcPts val="0"/>
              </a:spcBef>
              <a:spcAft>
                <a:spcPts val="1200"/>
              </a:spcAft>
              <a:buNone/>
            </a:pPr>
            <a:r>
              <a:rPr lang="en-US"/>
              <a:t>To complete the narrative:</a:t>
            </a:r>
          </a:p>
          <a:p>
            <a:pPr marL="690563" lvl="1" indent="-354013">
              <a:lnSpc>
                <a:spcPct val="100000"/>
              </a:lnSpc>
              <a:spcBef>
                <a:spcPts val="0"/>
              </a:spcBef>
              <a:spcAft>
                <a:spcPts val="1200"/>
              </a:spcAft>
              <a:buFont typeface="Arial" panose="020B0604020202020204" pitchFamily="34" charset="0"/>
              <a:buChar char="•"/>
            </a:pPr>
            <a:r>
              <a:rPr lang="en-US" sz="2800"/>
              <a:t>Fully address the prompts</a:t>
            </a:r>
          </a:p>
          <a:p>
            <a:pPr marL="690563" lvl="1" indent="-354013">
              <a:lnSpc>
                <a:spcPct val="100000"/>
              </a:lnSpc>
              <a:spcBef>
                <a:spcPts val="0"/>
              </a:spcBef>
              <a:spcAft>
                <a:spcPts val="1200"/>
              </a:spcAft>
              <a:buFont typeface="Arial" panose="020B0604020202020204" pitchFamily="34" charset="0"/>
              <a:buChar char="•"/>
            </a:pPr>
            <a:r>
              <a:rPr lang="en-US" sz="2800"/>
              <a:t>Refer to the scoring rubric to understand how responses will be evaluated by the reading panel</a:t>
            </a:r>
          </a:p>
          <a:p>
            <a:pPr marL="690563" lvl="1" indent="-354013">
              <a:lnSpc>
                <a:spcPct val="100000"/>
              </a:lnSpc>
              <a:spcBef>
                <a:spcPts val="0"/>
              </a:spcBef>
              <a:spcAft>
                <a:spcPts val="1200"/>
              </a:spcAft>
              <a:buFont typeface="Arial" panose="020B0604020202020204" pitchFamily="34" charset="0"/>
              <a:buChar char="•"/>
            </a:pPr>
            <a:r>
              <a:rPr lang="en-US" sz="2800"/>
              <a:t>Follow all application instructions in Appendix A: Application Narrative.</a:t>
            </a:r>
          </a:p>
        </p:txBody>
      </p:sp>
    </p:spTree>
    <p:extLst>
      <p:ext uri="{BB962C8B-B14F-4D97-AF65-F5344CB8AC3E}">
        <p14:creationId xmlns:p14="http://schemas.microsoft.com/office/powerpoint/2010/main" val="223207648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A2E89-F549-4868-84C5-CE9BC8A3A7EC}"/>
              </a:ext>
            </a:extLst>
          </p:cNvPr>
          <p:cNvSpPr>
            <a:spLocks noGrp="1"/>
          </p:cNvSpPr>
          <p:nvPr>
            <p:ph type="title"/>
          </p:nvPr>
        </p:nvSpPr>
        <p:spPr>
          <a:xfrm>
            <a:off x="1354239" y="365125"/>
            <a:ext cx="9479666" cy="704532"/>
          </a:xfrm>
        </p:spPr>
        <p:txBody>
          <a:bodyPr>
            <a:normAutofit/>
          </a:bodyPr>
          <a:lstStyle/>
          <a:p>
            <a:r>
              <a:rPr lang="en-US"/>
              <a:t>Scoring Rubric Terms</a:t>
            </a:r>
          </a:p>
        </p:txBody>
      </p:sp>
      <p:sp>
        <p:nvSpPr>
          <p:cNvPr id="3" name="Content Placeholder 2">
            <a:extLst>
              <a:ext uri="{FF2B5EF4-FFF2-40B4-BE49-F238E27FC236}">
                <a16:creationId xmlns:a16="http://schemas.microsoft.com/office/drawing/2014/main" id="{EA18B047-2ACC-4B43-AD41-7C8B45B5AD57}"/>
              </a:ext>
            </a:extLst>
          </p:cNvPr>
          <p:cNvSpPr>
            <a:spLocks noGrp="1"/>
          </p:cNvSpPr>
          <p:nvPr>
            <p:ph idx="1"/>
          </p:nvPr>
        </p:nvSpPr>
        <p:spPr>
          <a:xfrm>
            <a:off x="1354239" y="1069656"/>
            <a:ext cx="9731126" cy="5286693"/>
          </a:xfrm>
        </p:spPr>
        <p:txBody>
          <a:bodyPr/>
          <a:lstStyle/>
          <a:p>
            <a:pPr marL="0" indent="0">
              <a:lnSpc>
                <a:spcPct val="100000"/>
              </a:lnSpc>
              <a:spcBef>
                <a:spcPts val="0"/>
              </a:spcBef>
              <a:spcAft>
                <a:spcPts val="1200"/>
              </a:spcAft>
              <a:buNone/>
            </a:pPr>
            <a:r>
              <a:rPr lang="en-US" b="1">
                <a:latin typeface="Arial" panose="020B0604020202020204" pitchFamily="34" charset="0"/>
                <a:ea typeface="Arial" panose="020B0604020202020204" pitchFamily="34" charset="0"/>
              </a:rPr>
              <a:t>Definitions of Terms: </a:t>
            </a:r>
            <a:endParaRPr lang="en-US">
              <a:latin typeface="Arial" panose="020B0604020202020204" pitchFamily="34" charset="0"/>
              <a:ea typeface="Arial" panose="020B0604020202020204" pitchFamily="34" charset="0"/>
            </a:endParaRPr>
          </a:p>
          <a:p>
            <a:pPr marL="690563" marR="0" lvl="0" indent="-354013">
              <a:lnSpc>
                <a:spcPct val="100000"/>
              </a:lnSpc>
              <a:spcBef>
                <a:spcPts val="0"/>
              </a:spcBef>
              <a:spcAft>
                <a:spcPts val="1200"/>
              </a:spcAft>
            </a:pPr>
            <a:r>
              <a:rPr lang="en-US" b="1">
                <a:latin typeface="Arial" panose="020B0604020202020204" pitchFamily="34" charset="0"/>
                <a:ea typeface="Arial" panose="020B0604020202020204" pitchFamily="34" charset="0"/>
              </a:rPr>
              <a:t>Thorough:</a:t>
            </a:r>
            <a:r>
              <a:rPr lang="en-US">
                <a:latin typeface="Arial" panose="020B0604020202020204" pitchFamily="34" charset="0"/>
                <a:ea typeface="Arial" panose="020B0604020202020204" pitchFamily="34" charset="0"/>
              </a:rPr>
              <a:t> </a:t>
            </a:r>
            <a:r>
              <a:rPr lang="en-US" spc="15">
                <a:latin typeface="Arial" panose="020B0604020202020204" pitchFamily="34" charset="0"/>
                <a:ea typeface="Arial" panose="020B0604020202020204" pitchFamily="34" charset="0"/>
              </a:rPr>
              <a:t>Includes every part or detail</a:t>
            </a:r>
            <a:endParaRPr lang="en-US">
              <a:latin typeface="Arial" panose="020B0604020202020204" pitchFamily="34" charset="0"/>
              <a:ea typeface="Arial" panose="020B0604020202020204" pitchFamily="34" charset="0"/>
            </a:endParaRPr>
          </a:p>
          <a:p>
            <a:pPr marL="690563" marR="0" lvl="0" indent="-354013">
              <a:lnSpc>
                <a:spcPct val="100000"/>
              </a:lnSpc>
              <a:spcBef>
                <a:spcPts val="0"/>
              </a:spcBef>
              <a:spcAft>
                <a:spcPts val="1200"/>
              </a:spcAft>
            </a:pPr>
            <a:r>
              <a:rPr lang="en-US" b="1">
                <a:latin typeface="Arial" panose="020B0604020202020204" pitchFamily="34" charset="0"/>
                <a:ea typeface="Arial" panose="020B0604020202020204" pitchFamily="34" charset="0"/>
              </a:rPr>
              <a:t>Convincing:</a:t>
            </a:r>
            <a:r>
              <a:rPr lang="en-US">
                <a:latin typeface="Arial" panose="020B0604020202020204" pitchFamily="34" charset="0"/>
                <a:ea typeface="Arial" panose="020B0604020202020204" pitchFamily="34" charset="0"/>
              </a:rPr>
              <a:t> B</a:t>
            </a:r>
            <a:r>
              <a:rPr lang="en-US" spc="15">
                <a:latin typeface="Arial" panose="020B0604020202020204" pitchFamily="34" charset="0"/>
                <a:ea typeface="Arial" panose="020B0604020202020204" pitchFamily="34" charset="0"/>
              </a:rPr>
              <a:t>rings to belief</a:t>
            </a:r>
            <a:endParaRPr lang="en-US">
              <a:latin typeface="Arial" panose="020B0604020202020204" pitchFamily="34" charset="0"/>
              <a:ea typeface="Arial" panose="020B0604020202020204" pitchFamily="34" charset="0"/>
            </a:endParaRPr>
          </a:p>
          <a:p>
            <a:pPr marL="690563" marR="0" lvl="0" indent="-354013">
              <a:lnSpc>
                <a:spcPct val="100000"/>
              </a:lnSpc>
              <a:spcBef>
                <a:spcPts val="0"/>
              </a:spcBef>
              <a:spcAft>
                <a:spcPts val="1200"/>
              </a:spcAft>
            </a:pPr>
            <a:r>
              <a:rPr lang="en-US" b="1">
                <a:latin typeface="Arial" panose="020B0604020202020204" pitchFamily="34" charset="0"/>
                <a:ea typeface="Arial" panose="020B0604020202020204" pitchFamily="34" charset="0"/>
              </a:rPr>
              <a:t>Clear: </a:t>
            </a:r>
            <a:r>
              <a:rPr lang="en-US">
                <a:latin typeface="Arial" panose="020B0604020202020204" pitchFamily="34" charset="0"/>
                <a:ea typeface="Arial" panose="020B0604020202020204" pitchFamily="34" charset="0"/>
              </a:rPr>
              <a:t>Adequate, o</a:t>
            </a:r>
            <a:r>
              <a:rPr lang="en-US" spc="15">
                <a:latin typeface="Arial" panose="020B0604020202020204" pitchFamily="34" charset="0"/>
                <a:ea typeface="Arial" panose="020B0604020202020204" pitchFamily="34" charset="0"/>
              </a:rPr>
              <a:t>f a quality that is good or acceptable, easily understood, </a:t>
            </a:r>
            <a:r>
              <a:rPr lang="en-US">
                <a:latin typeface="Arial" panose="020B0604020202020204" pitchFamily="34" charset="0"/>
                <a:ea typeface="Arial" panose="020B0604020202020204" pitchFamily="34" charset="0"/>
              </a:rPr>
              <a:t>includes sufficient detail</a:t>
            </a:r>
          </a:p>
          <a:p>
            <a:pPr marL="690563" marR="0" lvl="0" indent="-354013">
              <a:lnSpc>
                <a:spcPct val="100000"/>
              </a:lnSpc>
              <a:spcBef>
                <a:spcPts val="0"/>
              </a:spcBef>
              <a:spcAft>
                <a:spcPts val="1200"/>
              </a:spcAft>
            </a:pPr>
            <a:r>
              <a:rPr lang="en-US" b="1">
                <a:latin typeface="Arial" panose="020B0604020202020204" pitchFamily="34" charset="0"/>
                <a:ea typeface="Arial" panose="020B0604020202020204" pitchFamily="34" charset="0"/>
              </a:rPr>
              <a:t>Plausible:</a:t>
            </a:r>
            <a:r>
              <a:rPr lang="en-US">
                <a:latin typeface="Arial" panose="020B0604020202020204" pitchFamily="34" charset="0"/>
                <a:ea typeface="Arial" panose="020B0604020202020204" pitchFamily="34" charset="0"/>
              </a:rPr>
              <a:t> Feasible, reasonable, realistic, worthy of belief</a:t>
            </a:r>
          </a:p>
          <a:p>
            <a:pPr marL="690563" marR="0" lvl="0" indent="-354013">
              <a:lnSpc>
                <a:spcPct val="100000"/>
              </a:lnSpc>
              <a:spcBef>
                <a:spcPts val="0"/>
              </a:spcBef>
              <a:spcAft>
                <a:spcPts val="1200"/>
              </a:spcAft>
            </a:pPr>
            <a:r>
              <a:rPr lang="en-US" b="1">
                <a:latin typeface="Arial" panose="020B0604020202020204" pitchFamily="34" charset="0"/>
                <a:ea typeface="Arial" panose="020B0604020202020204" pitchFamily="34" charset="0"/>
              </a:rPr>
              <a:t>Partial:</a:t>
            </a:r>
            <a:r>
              <a:rPr lang="en-US">
                <a:latin typeface="Arial" panose="020B0604020202020204" pitchFamily="34" charset="0"/>
                <a:ea typeface="Arial" panose="020B0604020202020204" pitchFamily="34" charset="0"/>
              </a:rPr>
              <a:t> Incomplete details or elements essential to program component, leaves the reader with questions</a:t>
            </a:r>
          </a:p>
          <a:p>
            <a:pPr marL="690563" marR="0" lvl="0" indent="-354013">
              <a:lnSpc>
                <a:spcPct val="100000"/>
              </a:lnSpc>
              <a:spcBef>
                <a:spcPts val="0"/>
              </a:spcBef>
              <a:spcAft>
                <a:spcPts val="1200"/>
              </a:spcAft>
            </a:pPr>
            <a:r>
              <a:rPr lang="en-US" b="1">
                <a:latin typeface="Arial" panose="020B0604020202020204" pitchFamily="34" charset="0"/>
                <a:ea typeface="Arial" panose="020B0604020202020204" pitchFamily="34" charset="0"/>
              </a:rPr>
              <a:t>Minimal</a:t>
            </a:r>
            <a:r>
              <a:rPr lang="en-US">
                <a:latin typeface="Arial" panose="020B0604020202020204" pitchFamily="34" charset="0"/>
                <a:ea typeface="Arial" panose="020B0604020202020204" pitchFamily="34" charset="0"/>
              </a:rPr>
              <a:t>: </a:t>
            </a:r>
            <a:r>
              <a:rPr lang="en-US" spc="15">
                <a:latin typeface="Arial" panose="020B0604020202020204" pitchFamily="34" charset="0"/>
                <a:ea typeface="Arial" panose="020B0604020202020204" pitchFamily="34" charset="0"/>
              </a:rPr>
              <a:t>With the least amount of detail</a:t>
            </a:r>
            <a:endParaRPr lang="en-US">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405668239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12024-7C77-4C25-8A31-89B77324F322}"/>
              </a:ext>
            </a:extLst>
          </p:cNvPr>
          <p:cNvSpPr>
            <a:spLocks noGrp="1"/>
          </p:cNvSpPr>
          <p:nvPr>
            <p:ph type="title"/>
          </p:nvPr>
        </p:nvSpPr>
        <p:spPr>
          <a:xfrm>
            <a:off x="1354239" y="365126"/>
            <a:ext cx="9479666" cy="1062622"/>
          </a:xfrm>
        </p:spPr>
        <p:txBody>
          <a:bodyPr>
            <a:normAutofit fontScale="90000"/>
          </a:bodyPr>
          <a:lstStyle/>
          <a:p>
            <a:r>
              <a:rPr lang="en-US"/>
              <a:t>Part 1a—Project Plan: </a:t>
            </a:r>
            <a:br>
              <a:rPr lang="en-US"/>
            </a:br>
            <a:r>
              <a:rPr lang="en-US"/>
              <a:t>Theory of Action</a:t>
            </a:r>
          </a:p>
        </p:txBody>
      </p:sp>
      <p:sp>
        <p:nvSpPr>
          <p:cNvPr id="3" name="Content Placeholder 2">
            <a:extLst>
              <a:ext uri="{FF2B5EF4-FFF2-40B4-BE49-F238E27FC236}">
                <a16:creationId xmlns:a16="http://schemas.microsoft.com/office/drawing/2014/main" id="{71FB64EF-C98E-44C7-942D-E7BCE44CE8EF}"/>
              </a:ext>
            </a:extLst>
          </p:cNvPr>
          <p:cNvSpPr>
            <a:spLocks noGrp="1"/>
          </p:cNvSpPr>
          <p:nvPr>
            <p:ph idx="1"/>
          </p:nvPr>
        </p:nvSpPr>
        <p:spPr>
          <a:xfrm>
            <a:off x="1354238" y="1690687"/>
            <a:ext cx="10131909" cy="4802187"/>
          </a:xfrm>
        </p:spPr>
        <p:txBody>
          <a:bodyPr/>
          <a:lstStyle/>
          <a:p>
            <a:pPr marL="0" indent="0">
              <a:lnSpc>
                <a:spcPct val="100000"/>
              </a:lnSpc>
              <a:spcBef>
                <a:spcPts val="0"/>
              </a:spcBef>
              <a:spcAft>
                <a:spcPts val="1200"/>
              </a:spcAft>
              <a:buNone/>
            </a:pPr>
            <a:r>
              <a:rPr lang="en-US" dirty="0"/>
              <a:t>Articulate a theory of action which will achieve the goals of the grant to develop and provide training for educators at sites within the third cohort of the LCRS grant, to become literacy coaches, dual language coaches, bilingual authorized educators, and reading and literacy specialists; and to provide PL on the allowable activities outlined in AB 121, Section 51. </a:t>
            </a:r>
          </a:p>
          <a:p>
            <a:pPr marL="0" indent="0">
              <a:lnSpc>
                <a:spcPct val="100000"/>
              </a:lnSpc>
              <a:spcBef>
                <a:spcPts val="0"/>
              </a:spcBef>
              <a:spcAft>
                <a:spcPts val="1200"/>
              </a:spcAft>
              <a:buNone/>
            </a:pPr>
            <a:r>
              <a:rPr lang="en-US" sz="2400" dirty="0">
                <a:solidFill>
                  <a:srgbClr val="993300"/>
                </a:solidFill>
              </a:rPr>
              <a:t>(8 points)</a:t>
            </a:r>
          </a:p>
          <a:p>
            <a:pPr marL="0" indent="0">
              <a:lnSpc>
                <a:spcPct val="100000"/>
              </a:lnSpc>
              <a:spcBef>
                <a:spcPts val="0"/>
              </a:spcBef>
              <a:spcAft>
                <a:spcPts val="1200"/>
              </a:spcAft>
              <a:buNone/>
            </a:pPr>
            <a:r>
              <a:rPr lang="en-US" sz="2400" dirty="0"/>
              <a:t>A theory of action is a well-specified conceptual framework that identifies key components of the proposed process, product, strategy, and describes the relationships among the key components and outcomes, theoretically and operationally.</a:t>
            </a:r>
          </a:p>
        </p:txBody>
      </p:sp>
    </p:spTree>
    <p:extLst>
      <p:ext uri="{BB962C8B-B14F-4D97-AF65-F5344CB8AC3E}">
        <p14:creationId xmlns:p14="http://schemas.microsoft.com/office/powerpoint/2010/main" val="289427900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ADA9A-0867-44C7-8C26-2A1C32364A1A}"/>
              </a:ext>
            </a:extLst>
          </p:cNvPr>
          <p:cNvSpPr>
            <a:spLocks noGrp="1"/>
          </p:cNvSpPr>
          <p:nvPr>
            <p:ph type="title"/>
          </p:nvPr>
        </p:nvSpPr>
        <p:spPr>
          <a:xfrm>
            <a:off x="1104182" y="414068"/>
            <a:ext cx="10092906" cy="1155940"/>
          </a:xfrm>
        </p:spPr>
        <p:txBody>
          <a:bodyPr>
            <a:noAutofit/>
          </a:bodyPr>
          <a:lstStyle/>
          <a:p>
            <a:r>
              <a:rPr lang="en-US"/>
              <a:t>Part 1b—Project Plan: Evidence-Based Practices and Qualifications (1)</a:t>
            </a:r>
          </a:p>
        </p:txBody>
      </p:sp>
      <p:sp>
        <p:nvSpPr>
          <p:cNvPr id="3" name="Content Placeholder 2">
            <a:extLst>
              <a:ext uri="{FF2B5EF4-FFF2-40B4-BE49-F238E27FC236}">
                <a16:creationId xmlns:a16="http://schemas.microsoft.com/office/drawing/2014/main" id="{1275185D-CE16-4438-8970-DB8EEC7D6205}"/>
              </a:ext>
            </a:extLst>
          </p:cNvPr>
          <p:cNvSpPr>
            <a:spLocks noGrp="1"/>
          </p:cNvSpPr>
          <p:nvPr>
            <p:ph idx="1"/>
          </p:nvPr>
        </p:nvSpPr>
        <p:spPr>
          <a:xfrm>
            <a:off x="1337505" y="1925053"/>
            <a:ext cx="9626259" cy="3866925"/>
          </a:xfrm>
        </p:spPr>
        <p:txBody>
          <a:bodyPr vert="horz" lIns="91440" tIns="45720" rIns="91440" bIns="45720" rtlCol="0" anchor="t">
            <a:noAutofit/>
          </a:bodyPr>
          <a:lstStyle/>
          <a:p>
            <a:pPr marL="0" indent="0" fontAlgn="base">
              <a:lnSpc>
                <a:spcPct val="100000"/>
              </a:lnSpc>
              <a:spcBef>
                <a:spcPts val="0"/>
              </a:spcBef>
              <a:spcAft>
                <a:spcPts val="1200"/>
              </a:spcAft>
              <a:buNone/>
            </a:pPr>
            <a:r>
              <a:rPr lang="en-US" sz="2600" dirty="0"/>
              <a:t>Part 1b is organized in sets of two related prompts. </a:t>
            </a:r>
          </a:p>
          <a:p>
            <a:pPr marL="690563" lvl="1" indent="-354013" fontAlgn="base">
              <a:lnSpc>
                <a:spcPct val="100000"/>
              </a:lnSpc>
              <a:spcBef>
                <a:spcPts val="0"/>
              </a:spcBef>
              <a:spcAft>
                <a:spcPts val="1200"/>
              </a:spcAft>
              <a:buFont typeface="+mj-lt"/>
              <a:buAutoNum type="arabicPeriod"/>
            </a:pPr>
            <a:r>
              <a:rPr lang="en-US" sz="2600" dirty="0"/>
              <a:t>The first prompt of each set provides the opportunity to describe how the proposed PL will increase educator capacity in a particular area and to identify the corresponding evidence base, including alignment to the </a:t>
            </a:r>
            <a:r>
              <a:rPr lang="en-US" sz="2600" i="1" dirty="0"/>
              <a:t>ELA/ELD Framework, </a:t>
            </a:r>
            <a:r>
              <a:rPr lang="en-US" sz="2600" dirty="0"/>
              <a:t>EL Roadmap, and Literacy Roadmap. </a:t>
            </a:r>
          </a:p>
          <a:p>
            <a:pPr marL="690563" lvl="1" indent="-354013" fontAlgn="base">
              <a:lnSpc>
                <a:spcPct val="100000"/>
              </a:lnSpc>
              <a:spcBef>
                <a:spcPts val="0"/>
              </a:spcBef>
              <a:spcAft>
                <a:spcPts val="1200"/>
              </a:spcAft>
              <a:buFont typeface="+mj-lt"/>
              <a:buAutoNum type="arabicPeriod"/>
            </a:pPr>
            <a:r>
              <a:rPr lang="en-US" sz="2600" dirty="0"/>
              <a:t>The second prompt provides an opportunity to specify relevant expertise, experience, and qualifications related to that same area.</a:t>
            </a:r>
          </a:p>
        </p:txBody>
      </p:sp>
    </p:spTree>
    <p:extLst>
      <p:ext uri="{BB962C8B-B14F-4D97-AF65-F5344CB8AC3E}">
        <p14:creationId xmlns:p14="http://schemas.microsoft.com/office/powerpoint/2010/main" val="8299819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Authorizing Statute (5)</a:t>
            </a:r>
          </a:p>
        </p:txBody>
      </p:sp>
      <p:sp>
        <p:nvSpPr>
          <p:cNvPr id="3" name="Content Placeholder 2"/>
          <p:cNvSpPr>
            <a:spLocks noGrp="1"/>
          </p:cNvSpPr>
          <p:nvPr>
            <p:ph idx="1"/>
          </p:nvPr>
        </p:nvSpPr>
        <p:spPr>
          <a:xfrm>
            <a:off x="1354238" y="1567543"/>
            <a:ext cx="9999561" cy="4523014"/>
          </a:xfrm>
        </p:spPr>
        <p:txBody>
          <a:bodyPr vert="horz" lIns="91440" tIns="45720" rIns="91440" bIns="45720" rtlCol="0" anchor="t">
            <a:noAutofit/>
          </a:bodyPr>
          <a:lstStyle/>
          <a:p>
            <a:pPr marL="0" indent="0">
              <a:lnSpc>
                <a:spcPct val="100000"/>
              </a:lnSpc>
              <a:spcBef>
                <a:spcPts val="0"/>
              </a:spcBef>
              <a:spcAft>
                <a:spcPts val="1200"/>
              </a:spcAft>
              <a:buNone/>
            </a:pPr>
            <a:r>
              <a:rPr lang="en-US"/>
              <a:t>AB 121 also authorized $200 million as a direct allocation of funds to eligible sites within local educational agencies (LEAs) to develop school literacy programs, including dual language immersion and other programs for multilingual learners, employ and develop literacy coaches and specialists, and develop and implement interventions for pupils in need of targeted literacy support, including EL students. These funds were issued to LEAs in December 2025. </a:t>
            </a:r>
          </a:p>
          <a:p>
            <a:pPr marL="0" indent="0">
              <a:lnSpc>
                <a:spcPct val="100000"/>
              </a:lnSpc>
              <a:spcBef>
                <a:spcPts val="0"/>
              </a:spcBef>
              <a:spcAft>
                <a:spcPts val="1200"/>
              </a:spcAft>
              <a:buNone/>
            </a:pPr>
            <a:r>
              <a:rPr lang="en-US"/>
              <a:t>This LCRSET grantee will support the LEAs that received these funds as part of this third cohort. </a:t>
            </a:r>
          </a:p>
        </p:txBody>
      </p:sp>
    </p:spTree>
    <p:extLst>
      <p:ext uri="{BB962C8B-B14F-4D97-AF65-F5344CB8AC3E}">
        <p14:creationId xmlns:p14="http://schemas.microsoft.com/office/powerpoint/2010/main" val="156322054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ADA9A-0867-44C7-8C26-2A1C32364A1A}"/>
              </a:ext>
            </a:extLst>
          </p:cNvPr>
          <p:cNvSpPr>
            <a:spLocks noGrp="1"/>
          </p:cNvSpPr>
          <p:nvPr>
            <p:ph type="title"/>
          </p:nvPr>
        </p:nvSpPr>
        <p:spPr>
          <a:xfrm>
            <a:off x="723013" y="760395"/>
            <a:ext cx="10630787" cy="550819"/>
          </a:xfrm>
        </p:spPr>
        <p:txBody>
          <a:bodyPr>
            <a:noAutofit/>
          </a:bodyPr>
          <a:lstStyle/>
          <a:p>
            <a:r>
              <a:rPr lang="en-US"/>
              <a:t>Part 1b—Project Plan: Evidence-Based Practices and Qualifications (2)</a:t>
            </a:r>
          </a:p>
        </p:txBody>
      </p:sp>
      <p:sp>
        <p:nvSpPr>
          <p:cNvPr id="3" name="Content Placeholder 2">
            <a:extLst>
              <a:ext uri="{FF2B5EF4-FFF2-40B4-BE49-F238E27FC236}">
                <a16:creationId xmlns:a16="http://schemas.microsoft.com/office/drawing/2014/main" id="{1275185D-CE16-4438-8970-DB8EEC7D6205}"/>
              </a:ext>
            </a:extLst>
          </p:cNvPr>
          <p:cNvSpPr>
            <a:spLocks noGrp="1"/>
          </p:cNvSpPr>
          <p:nvPr>
            <p:ph idx="1"/>
          </p:nvPr>
        </p:nvSpPr>
        <p:spPr>
          <a:xfrm>
            <a:off x="1100566" y="1873294"/>
            <a:ext cx="10493336" cy="4984706"/>
          </a:xfrm>
        </p:spPr>
        <p:txBody>
          <a:bodyPr vert="horz" lIns="91440" tIns="45720" rIns="91440" bIns="45720" rtlCol="0" anchor="t">
            <a:noAutofit/>
          </a:bodyPr>
          <a:lstStyle/>
          <a:p>
            <a:pPr marL="0" indent="0">
              <a:lnSpc>
                <a:spcPct val="100000"/>
              </a:lnSpc>
              <a:spcBef>
                <a:spcPts val="0"/>
              </a:spcBef>
              <a:spcAft>
                <a:spcPts val="1200"/>
              </a:spcAft>
              <a:buNone/>
            </a:pPr>
            <a:r>
              <a:rPr lang="en-US" dirty="0"/>
              <a:t>Describe how the proposed PL will develop knowledge and understanding of the </a:t>
            </a:r>
            <a:r>
              <a:rPr lang="en-US" i="1" dirty="0"/>
              <a:t>ELA/ELD Framework</a:t>
            </a:r>
            <a:r>
              <a:rPr lang="en-US" dirty="0"/>
              <a:t>, EL Roadmap, and Literacy Roadmap and culturally sustaining reading and literacy instruction and acquisition of language for all learners, including all of the following: early learners, EL students and multilingual learners, pupils with disabilities, and pupils with dyslexia. Identify the evidence base for these practices and any proposed materials as well as how they align with the </a:t>
            </a:r>
            <a:r>
              <a:rPr lang="en-US" i="1" dirty="0"/>
              <a:t>ELA/ELD Framework</a:t>
            </a:r>
            <a:r>
              <a:rPr lang="en-US" dirty="0"/>
              <a:t>, EL Roadmap, and Literacy Roadmap. </a:t>
            </a:r>
            <a:r>
              <a:rPr lang="en-US" sz="2600" dirty="0">
                <a:solidFill>
                  <a:srgbClr val="993300"/>
                </a:solidFill>
                <a:latin typeface="+mj-lt"/>
              </a:rPr>
              <a:t>(8 points)</a:t>
            </a:r>
            <a:endParaRPr lang="en-US" sz="2600" dirty="0">
              <a:latin typeface="+mj-lt"/>
            </a:endParaRPr>
          </a:p>
        </p:txBody>
      </p:sp>
    </p:spTree>
    <p:extLst>
      <p:ext uri="{BB962C8B-B14F-4D97-AF65-F5344CB8AC3E}">
        <p14:creationId xmlns:p14="http://schemas.microsoft.com/office/powerpoint/2010/main" val="22333961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ADA9A-0867-44C7-8C26-2A1C32364A1A}"/>
              </a:ext>
            </a:extLst>
          </p:cNvPr>
          <p:cNvSpPr>
            <a:spLocks noGrp="1"/>
          </p:cNvSpPr>
          <p:nvPr>
            <p:ph type="title"/>
          </p:nvPr>
        </p:nvSpPr>
        <p:spPr>
          <a:xfrm>
            <a:off x="723013" y="760395"/>
            <a:ext cx="10630787" cy="550819"/>
          </a:xfrm>
        </p:spPr>
        <p:txBody>
          <a:bodyPr>
            <a:noAutofit/>
          </a:bodyPr>
          <a:lstStyle/>
          <a:p>
            <a:r>
              <a:rPr lang="en-US"/>
              <a:t>Part 1b—Project Plan: Evidence-Based Practices and Qualifications (3)</a:t>
            </a:r>
          </a:p>
        </p:txBody>
      </p:sp>
      <p:sp>
        <p:nvSpPr>
          <p:cNvPr id="3" name="Content Placeholder 2">
            <a:extLst>
              <a:ext uri="{FF2B5EF4-FFF2-40B4-BE49-F238E27FC236}">
                <a16:creationId xmlns:a16="http://schemas.microsoft.com/office/drawing/2014/main" id="{1275185D-CE16-4438-8970-DB8EEC7D6205}"/>
              </a:ext>
            </a:extLst>
          </p:cNvPr>
          <p:cNvSpPr>
            <a:spLocks noGrp="1"/>
          </p:cNvSpPr>
          <p:nvPr>
            <p:ph idx="1"/>
          </p:nvPr>
        </p:nvSpPr>
        <p:spPr>
          <a:xfrm>
            <a:off x="1100566" y="1873294"/>
            <a:ext cx="10493336" cy="4984706"/>
          </a:xfrm>
        </p:spPr>
        <p:txBody>
          <a:bodyPr vert="horz" lIns="91440" tIns="45720" rIns="91440" bIns="45720" rtlCol="0" anchor="t">
            <a:noAutofit/>
          </a:bodyPr>
          <a:lstStyle/>
          <a:p>
            <a:pPr marL="0" indent="0">
              <a:lnSpc>
                <a:spcPct val="100000"/>
              </a:lnSpc>
              <a:spcBef>
                <a:spcPts val="0"/>
              </a:spcBef>
              <a:spcAft>
                <a:spcPts val="1200"/>
              </a:spcAft>
              <a:buNone/>
            </a:pPr>
            <a:r>
              <a:rPr lang="en-US" dirty="0"/>
              <a:t>Describe the applicant’s previous experience and/or expertise in developing and delivering PL for knowledge and understanding of the </a:t>
            </a:r>
            <a:r>
              <a:rPr lang="en-US" i="1" dirty="0"/>
              <a:t>ELA/ELD Framework</a:t>
            </a:r>
            <a:r>
              <a:rPr lang="en-US" dirty="0"/>
              <a:t>, EL Roadmap, and Literacy Roadmap and culturally sustaining reading and literacy instruction and acquisition of language for all learners, including all of the following: early learners, EL students and multilingual learners, pupils with disabilities, and pupils with dyslexia. Specify the relevant qualifications of any proposed consortium members. </a:t>
            </a:r>
            <a:r>
              <a:rPr lang="en-US" sz="2600" dirty="0">
                <a:solidFill>
                  <a:srgbClr val="993300"/>
                </a:solidFill>
                <a:latin typeface="+mj-lt"/>
              </a:rPr>
              <a:t>(8 points)</a:t>
            </a:r>
          </a:p>
        </p:txBody>
      </p:sp>
    </p:spTree>
    <p:extLst>
      <p:ext uri="{BB962C8B-B14F-4D97-AF65-F5344CB8AC3E}">
        <p14:creationId xmlns:p14="http://schemas.microsoft.com/office/powerpoint/2010/main" val="68513537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ADA9A-0867-44C7-8C26-2A1C32364A1A}"/>
              </a:ext>
            </a:extLst>
          </p:cNvPr>
          <p:cNvSpPr>
            <a:spLocks noGrp="1"/>
          </p:cNvSpPr>
          <p:nvPr>
            <p:ph type="title"/>
          </p:nvPr>
        </p:nvSpPr>
        <p:spPr>
          <a:xfrm>
            <a:off x="723013" y="760395"/>
            <a:ext cx="10630787" cy="550819"/>
          </a:xfrm>
        </p:spPr>
        <p:txBody>
          <a:bodyPr>
            <a:noAutofit/>
          </a:bodyPr>
          <a:lstStyle/>
          <a:p>
            <a:r>
              <a:rPr lang="en-US"/>
              <a:t>Part 1b—Project Plan: Evidence-Based Practices and Qualifications (4)</a:t>
            </a:r>
          </a:p>
        </p:txBody>
      </p:sp>
      <p:sp>
        <p:nvSpPr>
          <p:cNvPr id="3" name="Content Placeholder 2">
            <a:extLst>
              <a:ext uri="{FF2B5EF4-FFF2-40B4-BE49-F238E27FC236}">
                <a16:creationId xmlns:a16="http://schemas.microsoft.com/office/drawing/2014/main" id="{1275185D-CE16-4438-8970-DB8EEC7D6205}"/>
              </a:ext>
            </a:extLst>
          </p:cNvPr>
          <p:cNvSpPr>
            <a:spLocks noGrp="1"/>
          </p:cNvSpPr>
          <p:nvPr>
            <p:ph idx="1"/>
          </p:nvPr>
        </p:nvSpPr>
        <p:spPr>
          <a:xfrm>
            <a:off x="1155032" y="1737335"/>
            <a:ext cx="10198768" cy="4515497"/>
          </a:xfrm>
        </p:spPr>
        <p:txBody>
          <a:bodyPr vert="horz" lIns="91440" tIns="45720" rIns="91440" bIns="45720" rtlCol="0" anchor="t">
            <a:noAutofit/>
          </a:bodyPr>
          <a:lstStyle/>
          <a:p>
            <a:pPr marL="0" indent="0" fontAlgn="base">
              <a:lnSpc>
                <a:spcPct val="100000"/>
              </a:lnSpc>
              <a:spcBef>
                <a:spcPts val="0"/>
              </a:spcBef>
              <a:spcAft>
                <a:spcPts val="1200"/>
              </a:spcAft>
              <a:buSzPct val="100000"/>
              <a:buNone/>
            </a:pPr>
            <a:r>
              <a:rPr lang="en-US" dirty="0"/>
              <a:t>Describe how the proposed PL will develop knowledge and understanding of assessment data collection and analysis, including screening, data-driven decision making, using data to identify and support students needing additional support, and how to facilitate conversations about data with educators and administrators. Identify the evidence base for these practices and any proposed materials as well as how they align with the </a:t>
            </a:r>
            <a:r>
              <a:rPr lang="en-US" i="1" dirty="0"/>
              <a:t>ELA/ELD Framework</a:t>
            </a:r>
            <a:r>
              <a:rPr lang="en-US" dirty="0"/>
              <a:t>, EL Roadmap, and Literacy Roadmap. </a:t>
            </a:r>
            <a:r>
              <a:rPr lang="en-US" sz="2400" dirty="0">
                <a:solidFill>
                  <a:srgbClr val="993300"/>
                </a:solidFill>
              </a:rPr>
              <a:t>(8 points)</a:t>
            </a:r>
          </a:p>
        </p:txBody>
      </p:sp>
    </p:spTree>
    <p:extLst>
      <p:ext uri="{BB962C8B-B14F-4D97-AF65-F5344CB8AC3E}">
        <p14:creationId xmlns:p14="http://schemas.microsoft.com/office/powerpoint/2010/main" val="290674566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44E5F7-6AC0-DCE9-E3EA-4FB39274B6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ABDD41-F85B-0A42-44BF-C18D3E19C6E3}"/>
              </a:ext>
            </a:extLst>
          </p:cNvPr>
          <p:cNvSpPr>
            <a:spLocks noGrp="1"/>
          </p:cNvSpPr>
          <p:nvPr>
            <p:ph type="title"/>
          </p:nvPr>
        </p:nvSpPr>
        <p:spPr>
          <a:xfrm>
            <a:off x="723013" y="760395"/>
            <a:ext cx="10630787" cy="550819"/>
          </a:xfrm>
        </p:spPr>
        <p:txBody>
          <a:bodyPr>
            <a:noAutofit/>
          </a:bodyPr>
          <a:lstStyle/>
          <a:p>
            <a:r>
              <a:rPr lang="en-US"/>
              <a:t>Part 1b—Project Plan: Evidence-Based Practices and Qualifications (5)</a:t>
            </a:r>
          </a:p>
        </p:txBody>
      </p:sp>
      <p:sp>
        <p:nvSpPr>
          <p:cNvPr id="3" name="Content Placeholder 2">
            <a:extLst>
              <a:ext uri="{FF2B5EF4-FFF2-40B4-BE49-F238E27FC236}">
                <a16:creationId xmlns:a16="http://schemas.microsoft.com/office/drawing/2014/main" id="{2E4D3EFB-526F-44D8-A308-092916221C4D}"/>
              </a:ext>
            </a:extLst>
          </p:cNvPr>
          <p:cNvSpPr>
            <a:spLocks noGrp="1"/>
          </p:cNvSpPr>
          <p:nvPr>
            <p:ph idx="1"/>
          </p:nvPr>
        </p:nvSpPr>
        <p:spPr>
          <a:xfrm>
            <a:off x="1155032" y="1737335"/>
            <a:ext cx="10198768" cy="4515497"/>
          </a:xfrm>
        </p:spPr>
        <p:txBody>
          <a:bodyPr vert="horz" lIns="91440" tIns="45720" rIns="91440" bIns="45720" rtlCol="0" anchor="t">
            <a:noAutofit/>
          </a:bodyPr>
          <a:lstStyle/>
          <a:p>
            <a:pPr marL="0" indent="0" fontAlgn="base">
              <a:lnSpc>
                <a:spcPct val="100000"/>
              </a:lnSpc>
              <a:spcBef>
                <a:spcPts val="0"/>
              </a:spcBef>
              <a:spcAft>
                <a:spcPts val="1200"/>
              </a:spcAft>
              <a:buSzPct val="100000"/>
              <a:buNone/>
            </a:pPr>
            <a:r>
              <a:rPr lang="en-US" dirty="0"/>
              <a:t>Describe the applicant’s previous experience and/or expertise in developing and delivering PL for knowledge and understanding of assessment data collection and analysis, including screening, data-driven decision making, using data to identify and support students needing additional support, and how to facilitate conversations about data with educators and administrators. Specify the relevant qualifications of any proposed consortium members. </a:t>
            </a:r>
            <a:r>
              <a:rPr lang="en-US" sz="2400" dirty="0">
                <a:solidFill>
                  <a:srgbClr val="993300"/>
                </a:solidFill>
              </a:rPr>
              <a:t>(8 points)</a:t>
            </a:r>
            <a:endParaRPr lang="en-US" dirty="0">
              <a:solidFill>
                <a:srgbClr val="993300"/>
              </a:solidFill>
            </a:endParaRPr>
          </a:p>
        </p:txBody>
      </p:sp>
    </p:spTree>
    <p:extLst>
      <p:ext uri="{BB962C8B-B14F-4D97-AF65-F5344CB8AC3E}">
        <p14:creationId xmlns:p14="http://schemas.microsoft.com/office/powerpoint/2010/main" val="9562375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ADA9A-0867-44C7-8C26-2A1C32364A1A}"/>
              </a:ext>
            </a:extLst>
          </p:cNvPr>
          <p:cNvSpPr>
            <a:spLocks noGrp="1"/>
          </p:cNvSpPr>
          <p:nvPr>
            <p:ph type="title"/>
          </p:nvPr>
        </p:nvSpPr>
        <p:spPr>
          <a:xfrm>
            <a:off x="723013" y="465221"/>
            <a:ext cx="10630787" cy="866863"/>
          </a:xfrm>
        </p:spPr>
        <p:txBody>
          <a:bodyPr>
            <a:noAutofit/>
          </a:bodyPr>
          <a:lstStyle/>
          <a:p>
            <a:r>
              <a:rPr lang="en-US"/>
              <a:t>Part 1b—Project Plan: Evidence-Based Practices and Qualifications (6)</a:t>
            </a:r>
          </a:p>
        </p:txBody>
      </p:sp>
      <p:sp>
        <p:nvSpPr>
          <p:cNvPr id="3" name="Content Placeholder 2">
            <a:extLst>
              <a:ext uri="{FF2B5EF4-FFF2-40B4-BE49-F238E27FC236}">
                <a16:creationId xmlns:a16="http://schemas.microsoft.com/office/drawing/2014/main" id="{1275185D-CE16-4438-8970-DB8EEC7D6205}"/>
              </a:ext>
            </a:extLst>
          </p:cNvPr>
          <p:cNvSpPr>
            <a:spLocks noGrp="1"/>
          </p:cNvSpPr>
          <p:nvPr>
            <p:ph idx="1"/>
          </p:nvPr>
        </p:nvSpPr>
        <p:spPr>
          <a:xfrm>
            <a:off x="1218715" y="1572126"/>
            <a:ext cx="10135085" cy="5285873"/>
          </a:xfrm>
        </p:spPr>
        <p:txBody>
          <a:bodyPr vert="horz" lIns="91440" tIns="45720" rIns="91440" bIns="45720" rtlCol="0" anchor="t">
            <a:noAutofit/>
          </a:bodyPr>
          <a:lstStyle/>
          <a:p>
            <a:pPr marL="0" indent="0" fontAlgn="base">
              <a:lnSpc>
                <a:spcPct val="100000"/>
              </a:lnSpc>
              <a:spcBef>
                <a:spcPts val="0"/>
              </a:spcBef>
              <a:spcAft>
                <a:spcPts val="1200"/>
              </a:spcAft>
              <a:buSzPct val="100000"/>
              <a:buNone/>
            </a:pPr>
            <a:r>
              <a:rPr lang="en-US" dirty="0"/>
              <a:t>Describe how the proposed PL will develop knowledge and understanding of </a:t>
            </a:r>
            <a:r>
              <a:rPr lang="en-US" i="1" dirty="0"/>
              <a:t>ELA/ELD Framework</a:t>
            </a:r>
            <a:r>
              <a:rPr lang="en-US" dirty="0"/>
              <a:t>, EL Roadmap, and Literacy Roadmap aligned and culturally sustaining intensive literacy assessments, identification, and provision of interventions, which may include high-impact tutoring, for students needing additional support, with a particular focus on EL students and multilingual learners. Identify the evidence base for these practices and any proposed materials as well as how they align with the </a:t>
            </a:r>
            <a:r>
              <a:rPr lang="en-US" i="1" dirty="0"/>
              <a:t>ELA/ELD Framework</a:t>
            </a:r>
            <a:r>
              <a:rPr lang="en-US" dirty="0"/>
              <a:t>, EL Roadmap, and Literacy Roadmap. </a:t>
            </a:r>
            <a:r>
              <a:rPr lang="en-US" sz="2400" dirty="0">
                <a:solidFill>
                  <a:srgbClr val="993300"/>
                </a:solidFill>
              </a:rPr>
              <a:t>(8 points)</a:t>
            </a:r>
          </a:p>
        </p:txBody>
      </p:sp>
    </p:spTree>
    <p:extLst>
      <p:ext uri="{BB962C8B-B14F-4D97-AF65-F5344CB8AC3E}">
        <p14:creationId xmlns:p14="http://schemas.microsoft.com/office/powerpoint/2010/main" val="55970675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2E1933-5281-92FF-26D4-67334DD9E6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3CF6AB-13A9-9737-B168-3FB33B4055CD}"/>
              </a:ext>
            </a:extLst>
          </p:cNvPr>
          <p:cNvSpPr>
            <a:spLocks noGrp="1"/>
          </p:cNvSpPr>
          <p:nvPr>
            <p:ph type="title"/>
          </p:nvPr>
        </p:nvSpPr>
        <p:spPr>
          <a:xfrm>
            <a:off x="723013" y="465221"/>
            <a:ext cx="10630787" cy="866863"/>
          </a:xfrm>
        </p:spPr>
        <p:txBody>
          <a:bodyPr>
            <a:noAutofit/>
          </a:bodyPr>
          <a:lstStyle/>
          <a:p>
            <a:r>
              <a:rPr lang="en-US"/>
              <a:t>Part 1b—Project Plan: Evidence-Based Practices and Qualifications (7)</a:t>
            </a:r>
          </a:p>
        </p:txBody>
      </p:sp>
      <p:sp>
        <p:nvSpPr>
          <p:cNvPr id="3" name="Content Placeholder 2">
            <a:extLst>
              <a:ext uri="{FF2B5EF4-FFF2-40B4-BE49-F238E27FC236}">
                <a16:creationId xmlns:a16="http://schemas.microsoft.com/office/drawing/2014/main" id="{BB989D1F-2EE5-B33F-48EC-3669C4E7CAFB}"/>
              </a:ext>
            </a:extLst>
          </p:cNvPr>
          <p:cNvSpPr>
            <a:spLocks noGrp="1"/>
          </p:cNvSpPr>
          <p:nvPr>
            <p:ph idx="1"/>
          </p:nvPr>
        </p:nvSpPr>
        <p:spPr>
          <a:xfrm>
            <a:off x="1218715" y="1572126"/>
            <a:ext cx="10135085" cy="5285873"/>
          </a:xfrm>
        </p:spPr>
        <p:txBody>
          <a:bodyPr vert="horz" lIns="91440" tIns="45720" rIns="91440" bIns="45720" rtlCol="0" anchor="t">
            <a:noAutofit/>
          </a:bodyPr>
          <a:lstStyle/>
          <a:p>
            <a:pPr marL="0" indent="0" fontAlgn="base">
              <a:lnSpc>
                <a:spcPct val="100000"/>
              </a:lnSpc>
              <a:spcBef>
                <a:spcPts val="0"/>
              </a:spcBef>
              <a:spcAft>
                <a:spcPts val="1200"/>
              </a:spcAft>
              <a:buSzPct val="100000"/>
              <a:buNone/>
            </a:pPr>
            <a:r>
              <a:rPr lang="en-US" dirty="0"/>
              <a:t>Describe the applicant’s previous experience and/or expertise in developing and delivering PL for knowledge and understanding of </a:t>
            </a:r>
            <a:r>
              <a:rPr lang="en-US" i="1" dirty="0"/>
              <a:t>ELA/ELD Framework</a:t>
            </a:r>
            <a:r>
              <a:rPr lang="en-US" dirty="0"/>
              <a:t>, EL Roadmap, and Literacy Roadmap aligned and culturally sustaining intensive literacy assessments, identification, and provision of interventions, which may include high-impact tutoring, for students needing additional support, with a particular focus on EL students and multilingual learners. Specify the relevant qualifications of any proposed consortium members. </a:t>
            </a:r>
            <a:r>
              <a:rPr lang="en-US" sz="2400" dirty="0">
                <a:solidFill>
                  <a:srgbClr val="993300"/>
                </a:solidFill>
              </a:rPr>
              <a:t>(8 points)</a:t>
            </a:r>
          </a:p>
        </p:txBody>
      </p:sp>
    </p:spTree>
    <p:extLst>
      <p:ext uri="{BB962C8B-B14F-4D97-AF65-F5344CB8AC3E}">
        <p14:creationId xmlns:p14="http://schemas.microsoft.com/office/powerpoint/2010/main" val="201941591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ADA9A-0867-44C7-8C26-2A1C32364A1A}"/>
              </a:ext>
            </a:extLst>
          </p:cNvPr>
          <p:cNvSpPr>
            <a:spLocks noGrp="1"/>
          </p:cNvSpPr>
          <p:nvPr>
            <p:ph type="title"/>
          </p:nvPr>
        </p:nvSpPr>
        <p:spPr>
          <a:xfrm>
            <a:off x="723013" y="760395"/>
            <a:ext cx="10630787" cy="550819"/>
          </a:xfrm>
        </p:spPr>
        <p:txBody>
          <a:bodyPr>
            <a:noAutofit/>
          </a:bodyPr>
          <a:lstStyle/>
          <a:p>
            <a:r>
              <a:rPr lang="en-US"/>
              <a:t>Part 1b—Project Plan: Evidence-Based Practices and Qualifications (8)</a:t>
            </a:r>
          </a:p>
        </p:txBody>
      </p:sp>
      <p:sp>
        <p:nvSpPr>
          <p:cNvPr id="3" name="Content Placeholder 2">
            <a:extLst>
              <a:ext uri="{FF2B5EF4-FFF2-40B4-BE49-F238E27FC236}">
                <a16:creationId xmlns:a16="http://schemas.microsoft.com/office/drawing/2014/main" id="{1275185D-CE16-4438-8970-DB8EEC7D6205}"/>
              </a:ext>
            </a:extLst>
          </p:cNvPr>
          <p:cNvSpPr>
            <a:spLocks noGrp="1"/>
          </p:cNvSpPr>
          <p:nvPr>
            <p:ph idx="1"/>
          </p:nvPr>
        </p:nvSpPr>
        <p:spPr>
          <a:xfrm>
            <a:off x="1218715" y="1869261"/>
            <a:ext cx="10135085" cy="4984706"/>
          </a:xfrm>
        </p:spPr>
        <p:txBody>
          <a:bodyPr vert="horz" lIns="91440" tIns="45720" rIns="91440" bIns="45720" rtlCol="0" anchor="t">
            <a:noAutofit/>
          </a:bodyPr>
          <a:lstStyle/>
          <a:p>
            <a:pPr marL="0" indent="0" fontAlgn="base">
              <a:spcBef>
                <a:spcPts val="0"/>
              </a:spcBef>
              <a:spcAft>
                <a:spcPts val="1200"/>
              </a:spcAft>
              <a:buSzPct val="100000"/>
              <a:buNone/>
            </a:pPr>
            <a:r>
              <a:rPr lang="en-US" dirty="0"/>
              <a:t>Describe how the proposed PL will increase educator and school leader knowledge of developing and implementing a school literacy plan, including for dual language immersion sites, through developing a literacy needs assessment and root cause analysis that is rooted in continuous improvement. Identify the evidence base for these practices and any proposed materials as well as how they align with the </a:t>
            </a:r>
            <a:r>
              <a:rPr lang="en-US" i="1" dirty="0"/>
              <a:t>ELA/ELD Framework</a:t>
            </a:r>
            <a:r>
              <a:rPr lang="en-US" dirty="0"/>
              <a:t>, EL Roadmap, and Literacy Roadmap. </a:t>
            </a:r>
            <a:r>
              <a:rPr lang="en-US" sz="2400" dirty="0">
                <a:solidFill>
                  <a:srgbClr val="993300"/>
                </a:solidFill>
              </a:rPr>
              <a:t>(8 points)</a:t>
            </a:r>
          </a:p>
        </p:txBody>
      </p:sp>
    </p:spTree>
    <p:extLst>
      <p:ext uri="{BB962C8B-B14F-4D97-AF65-F5344CB8AC3E}">
        <p14:creationId xmlns:p14="http://schemas.microsoft.com/office/powerpoint/2010/main" val="86094665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6CB6B1-C377-77A7-F48A-7643012B24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EC60E8-8E3C-7EF6-B898-6528B6EEB571}"/>
              </a:ext>
            </a:extLst>
          </p:cNvPr>
          <p:cNvSpPr>
            <a:spLocks noGrp="1"/>
          </p:cNvSpPr>
          <p:nvPr>
            <p:ph type="title"/>
          </p:nvPr>
        </p:nvSpPr>
        <p:spPr>
          <a:xfrm>
            <a:off x="723013" y="760395"/>
            <a:ext cx="10630787" cy="550819"/>
          </a:xfrm>
        </p:spPr>
        <p:txBody>
          <a:bodyPr>
            <a:noAutofit/>
          </a:bodyPr>
          <a:lstStyle/>
          <a:p>
            <a:r>
              <a:rPr lang="en-US"/>
              <a:t>Part 1b—Project Plan: Evidence-Based Practices and Qualifications (9)</a:t>
            </a:r>
          </a:p>
        </p:txBody>
      </p:sp>
      <p:sp>
        <p:nvSpPr>
          <p:cNvPr id="3" name="Content Placeholder 2">
            <a:extLst>
              <a:ext uri="{FF2B5EF4-FFF2-40B4-BE49-F238E27FC236}">
                <a16:creationId xmlns:a16="http://schemas.microsoft.com/office/drawing/2014/main" id="{9E4C848A-578D-EC7F-2E85-6288087134AB}"/>
              </a:ext>
            </a:extLst>
          </p:cNvPr>
          <p:cNvSpPr>
            <a:spLocks noGrp="1"/>
          </p:cNvSpPr>
          <p:nvPr>
            <p:ph idx="1"/>
          </p:nvPr>
        </p:nvSpPr>
        <p:spPr>
          <a:xfrm>
            <a:off x="1218715" y="1869261"/>
            <a:ext cx="10135085" cy="4984706"/>
          </a:xfrm>
        </p:spPr>
        <p:txBody>
          <a:bodyPr vert="horz" lIns="91440" tIns="45720" rIns="91440" bIns="45720" rtlCol="0" anchor="t">
            <a:noAutofit/>
          </a:bodyPr>
          <a:lstStyle/>
          <a:p>
            <a:pPr marL="0" indent="0" fontAlgn="base">
              <a:lnSpc>
                <a:spcPct val="100000"/>
              </a:lnSpc>
              <a:spcBef>
                <a:spcPts val="0"/>
              </a:spcBef>
              <a:spcAft>
                <a:spcPts val="1200"/>
              </a:spcAft>
              <a:buSzPct val="100000"/>
              <a:buNone/>
            </a:pPr>
            <a:r>
              <a:rPr lang="en-US" dirty="0"/>
              <a:t>Describe the applicant’s previous experience and/or expertise in developing and delivering PL to increase educator and school leader knowledge of developing and implementing a school literacy plan, including for dual language immersion sites, through developing a literacy needs assessment and root cause analysis that is rooted in continuous improvement. Specify the relevant qualifications of any proposed consortium members. </a:t>
            </a:r>
            <a:r>
              <a:rPr lang="en-US" sz="2400" dirty="0">
                <a:solidFill>
                  <a:srgbClr val="993300"/>
                </a:solidFill>
              </a:rPr>
              <a:t>(8 points)</a:t>
            </a:r>
          </a:p>
        </p:txBody>
      </p:sp>
    </p:spTree>
    <p:extLst>
      <p:ext uri="{BB962C8B-B14F-4D97-AF65-F5344CB8AC3E}">
        <p14:creationId xmlns:p14="http://schemas.microsoft.com/office/powerpoint/2010/main" val="384485798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ADA9A-0867-44C7-8C26-2A1C32364A1A}"/>
              </a:ext>
            </a:extLst>
          </p:cNvPr>
          <p:cNvSpPr>
            <a:spLocks noGrp="1"/>
          </p:cNvSpPr>
          <p:nvPr>
            <p:ph type="title"/>
          </p:nvPr>
        </p:nvSpPr>
        <p:spPr>
          <a:xfrm>
            <a:off x="723013" y="760395"/>
            <a:ext cx="10630787" cy="550819"/>
          </a:xfrm>
        </p:spPr>
        <p:txBody>
          <a:bodyPr>
            <a:noAutofit/>
          </a:bodyPr>
          <a:lstStyle/>
          <a:p>
            <a:r>
              <a:rPr lang="en-US"/>
              <a:t>Part 1b—Project Plan: Evidence-Based Practices and Qualifications (10)</a:t>
            </a:r>
          </a:p>
        </p:txBody>
      </p:sp>
      <p:sp>
        <p:nvSpPr>
          <p:cNvPr id="3" name="Content Placeholder 2">
            <a:extLst>
              <a:ext uri="{FF2B5EF4-FFF2-40B4-BE49-F238E27FC236}">
                <a16:creationId xmlns:a16="http://schemas.microsoft.com/office/drawing/2014/main" id="{1275185D-CE16-4438-8970-DB8EEC7D6205}"/>
              </a:ext>
            </a:extLst>
          </p:cNvPr>
          <p:cNvSpPr>
            <a:spLocks noGrp="1"/>
          </p:cNvSpPr>
          <p:nvPr>
            <p:ph idx="1"/>
          </p:nvPr>
        </p:nvSpPr>
        <p:spPr>
          <a:xfrm>
            <a:off x="1218715" y="1869261"/>
            <a:ext cx="9956359" cy="4984706"/>
          </a:xfrm>
        </p:spPr>
        <p:txBody>
          <a:bodyPr vert="horz" lIns="91440" tIns="45720" rIns="91440" bIns="45720" rtlCol="0" anchor="t">
            <a:noAutofit/>
          </a:bodyPr>
          <a:lstStyle/>
          <a:p>
            <a:pPr marL="0" indent="0" fontAlgn="base">
              <a:lnSpc>
                <a:spcPct val="100000"/>
              </a:lnSpc>
              <a:spcBef>
                <a:spcPts val="0"/>
              </a:spcBef>
              <a:spcAft>
                <a:spcPts val="1200"/>
              </a:spcAft>
              <a:buSzPct val="100000"/>
              <a:buNone/>
            </a:pPr>
            <a:r>
              <a:rPr lang="en-US" sz="2400" dirty="0"/>
              <a:t>Describe how the proposed PL will increase educator and school leader knowledge of developing, implementing, and/or sustaining a family-based literacy and biliteracy initiative aligned to the </a:t>
            </a:r>
            <a:r>
              <a:rPr lang="en-US" sz="2400" i="1" dirty="0"/>
              <a:t>ELA/ELD Framework</a:t>
            </a:r>
            <a:r>
              <a:rPr lang="en-US" sz="2400" dirty="0"/>
              <a:t>, EL Roadmap, and Literacy Roadmap, including, but not limited to family literacy plans; home visiting programs; extended day, summer, or weekend opportunities; information on earning a State Seal of Biliteracy or Biliteracy Pathway Recognition; and community partnerships, such as public libraries, including but not limited to digital tools. Identify the evidence base for these practices and any proposed materials as well as how they align with the </a:t>
            </a:r>
            <a:r>
              <a:rPr lang="en-US" sz="2400" i="1" dirty="0"/>
              <a:t>ELA/ELD Framework</a:t>
            </a:r>
            <a:r>
              <a:rPr lang="en-US" sz="2400" dirty="0"/>
              <a:t>, EL Roadmap, and Literacy Roadmap. </a:t>
            </a:r>
            <a:r>
              <a:rPr lang="en-US" sz="2400" dirty="0">
                <a:solidFill>
                  <a:srgbClr val="993300"/>
                </a:solidFill>
              </a:rPr>
              <a:t>(8 points)</a:t>
            </a:r>
          </a:p>
        </p:txBody>
      </p:sp>
    </p:spTree>
    <p:extLst>
      <p:ext uri="{BB962C8B-B14F-4D97-AF65-F5344CB8AC3E}">
        <p14:creationId xmlns:p14="http://schemas.microsoft.com/office/powerpoint/2010/main" val="61646080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FF9DC-B064-FB6F-CE98-B47EEEA56E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D73DDD-CA24-7735-5EA8-3312D3FBE695}"/>
              </a:ext>
            </a:extLst>
          </p:cNvPr>
          <p:cNvSpPr>
            <a:spLocks noGrp="1"/>
          </p:cNvSpPr>
          <p:nvPr>
            <p:ph type="title"/>
          </p:nvPr>
        </p:nvSpPr>
        <p:spPr>
          <a:xfrm>
            <a:off x="723013" y="760395"/>
            <a:ext cx="10630787" cy="550819"/>
          </a:xfrm>
        </p:spPr>
        <p:txBody>
          <a:bodyPr>
            <a:noAutofit/>
          </a:bodyPr>
          <a:lstStyle/>
          <a:p>
            <a:r>
              <a:rPr lang="en-US"/>
              <a:t>Part 1b—Project Plan: Evidence-Based Practices and Qualifications (11)</a:t>
            </a:r>
          </a:p>
        </p:txBody>
      </p:sp>
      <p:sp>
        <p:nvSpPr>
          <p:cNvPr id="3" name="Content Placeholder 2">
            <a:extLst>
              <a:ext uri="{FF2B5EF4-FFF2-40B4-BE49-F238E27FC236}">
                <a16:creationId xmlns:a16="http://schemas.microsoft.com/office/drawing/2014/main" id="{C2B2FE05-711C-EC25-A862-91D00645EA9D}"/>
              </a:ext>
            </a:extLst>
          </p:cNvPr>
          <p:cNvSpPr>
            <a:spLocks noGrp="1"/>
          </p:cNvSpPr>
          <p:nvPr>
            <p:ph idx="1"/>
          </p:nvPr>
        </p:nvSpPr>
        <p:spPr>
          <a:xfrm>
            <a:off x="1218715" y="1869261"/>
            <a:ext cx="9956359" cy="4984706"/>
          </a:xfrm>
        </p:spPr>
        <p:txBody>
          <a:bodyPr vert="horz" lIns="91440" tIns="45720" rIns="91440" bIns="45720" rtlCol="0" anchor="t">
            <a:noAutofit/>
          </a:bodyPr>
          <a:lstStyle/>
          <a:p>
            <a:pPr marL="0" indent="0" fontAlgn="base">
              <a:lnSpc>
                <a:spcPct val="100000"/>
              </a:lnSpc>
              <a:spcBef>
                <a:spcPts val="0"/>
              </a:spcBef>
              <a:spcAft>
                <a:spcPts val="1200"/>
              </a:spcAft>
              <a:buSzPct val="100000"/>
              <a:buNone/>
            </a:pPr>
            <a:r>
              <a:rPr lang="en-US" sz="2400" dirty="0"/>
              <a:t>Describe the applicant’s previous experience and/or expertise in developing and delivering PL to increase educator and school leader knowledge of developing, implementing, and/or sustaining a family-based literacy and biliteracy initiative aligned to the </a:t>
            </a:r>
            <a:r>
              <a:rPr lang="en-US" sz="2400" i="1" dirty="0"/>
              <a:t>ELA/ELD Framework</a:t>
            </a:r>
            <a:r>
              <a:rPr lang="en-US" sz="2400" dirty="0"/>
              <a:t>, EL Roadmap, and Literacy Roadmap, including, but not limited to family literacy plans; home visiting programs; extended day, summer, or weekend opportunities; information on earning a State Seal of Biliteracy or Biliteracy Pathway Recognition; and community partnerships, such as public libraries, including but not limited to digital tools. Specify the relevant qualifications of any proposed consortium members. </a:t>
            </a:r>
            <a:r>
              <a:rPr lang="en-US" sz="2400" dirty="0">
                <a:solidFill>
                  <a:srgbClr val="993300"/>
                </a:solidFill>
              </a:rPr>
              <a:t>(8 points)</a:t>
            </a:r>
          </a:p>
        </p:txBody>
      </p:sp>
    </p:spTree>
    <p:extLst>
      <p:ext uri="{BB962C8B-B14F-4D97-AF65-F5344CB8AC3E}">
        <p14:creationId xmlns:p14="http://schemas.microsoft.com/office/powerpoint/2010/main" val="2929451233"/>
      </p:ext>
    </p:extLst>
  </p:cSld>
  <p:clrMapOvr>
    <a:masterClrMapping/>
  </p:clrMapOvr>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739A28"/>
      </a:dk2>
      <a:lt2>
        <a:srgbClr val="E2DFCC"/>
      </a:lt2>
      <a:accent1>
        <a:srgbClr val="99CB38"/>
      </a:accent1>
      <a:accent2>
        <a:srgbClr val="63A537"/>
      </a:accent2>
      <a:accent3>
        <a:srgbClr val="37A76F"/>
      </a:accent3>
      <a:accent4>
        <a:srgbClr val="44C1A3"/>
      </a:accent4>
      <a:accent5>
        <a:srgbClr val="4EB3CF"/>
      </a:accent5>
      <a:accent6>
        <a:srgbClr val="51C3F9"/>
      </a:accent6>
      <a:hlink>
        <a:srgbClr val="0000FF"/>
      </a:hlink>
      <a:folHlink>
        <a:srgbClr val="7030A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8305</Words>
  <Application>Microsoft Office PowerPoint</Application>
  <PresentationFormat>Widescreen</PresentationFormat>
  <Paragraphs>469</Paragraphs>
  <Slides>119</Slides>
  <Notes>116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119</vt:i4>
      </vt:variant>
    </vt:vector>
  </HeadingPairs>
  <TitlesOfParts>
    <vt:vector size="127" baseType="lpstr">
      <vt:lpstr>Arial</vt:lpstr>
      <vt:lpstr>Calibri</vt:lpstr>
      <vt:lpstr>Century Gothic</vt:lpstr>
      <vt:lpstr>Courier New</vt:lpstr>
      <vt:lpstr>Symbol</vt:lpstr>
      <vt:lpstr>Times New Roman</vt:lpstr>
      <vt:lpstr>Wingdings</vt:lpstr>
      <vt:lpstr>Office Theme</vt:lpstr>
      <vt:lpstr>Literacy Coaches and Reading Specialists Educator Training Request for Applications</vt:lpstr>
      <vt:lpstr>Housekeeping</vt:lpstr>
      <vt:lpstr>Welcome</vt:lpstr>
      <vt:lpstr>Authorizing Statute</vt:lpstr>
      <vt:lpstr>Authorizing Statute (1)</vt:lpstr>
      <vt:lpstr>Authorizing Statute (2)</vt:lpstr>
      <vt:lpstr>Authorizing Statute (3)</vt:lpstr>
      <vt:lpstr>Authorizing Statute (4)</vt:lpstr>
      <vt:lpstr>Authorizing Statute (5)</vt:lpstr>
      <vt:lpstr>Authorizing Statute (6)</vt:lpstr>
      <vt:lpstr>Authorizing Statute (7)</vt:lpstr>
      <vt:lpstr>Authorizing Statute (8)</vt:lpstr>
      <vt:lpstr>Grant Funding and Duration</vt:lpstr>
      <vt:lpstr>Grant Eligibility</vt:lpstr>
      <vt:lpstr>Grant Eligibility (1)</vt:lpstr>
      <vt:lpstr>Partnerships and Consortia (1)</vt:lpstr>
      <vt:lpstr>Partnerships and Consortia (2)</vt:lpstr>
      <vt:lpstr>Grant Eligibility (2)</vt:lpstr>
      <vt:lpstr>Grant Eligibility (3)</vt:lpstr>
      <vt:lpstr>Grant Eligibility (4)</vt:lpstr>
      <vt:lpstr>Alignment</vt:lpstr>
      <vt:lpstr>Alignment to Literacy Guidance and State Initiatives (1)</vt:lpstr>
      <vt:lpstr>Alignment to Literacy Guidance and State Initiatives (2)</vt:lpstr>
      <vt:lpstr>The English Language Arts / English Language Development Framework</vt:lpstr>
      <vt:lpstr>EL Roadmap</vt:lpstr>
      <vt:lpstr>Literacy Roadmap and Content Blocks</vt:lpstr>
      <vt:lpstr>Literacy Standards and Teaching Performance Expectations</vt:lpstr>
      <vt:lpstr>Supporting All Students (1)</vt:lpstr>
      <vt:lpstr>Supporting All Students (2)</vt:lpstr>
      <vt:lpstr>Supporting Multilingual Learners and English Learner Students</vt:lpstr>
      <vt:lpstr>Multi-Tiered System of Support (1)</vt:lpstr>
      <vt:lpstr>Family Engagement</vt:lpstr>
      <vt:lpstr>Culturally Sustaining Pedagogy</vt:lpstr>
      <vt:lpstr>Quality Professional Learning Standards</vt:lpstr>
      <vt:lpstr>Data-Informed Interventions</vt:lpstr>
      <vt:lpstr>Alignment to State Literacy Initiatives (1)</vt:lpstr>
      <vt:lpstr>Alignment to State Literacy Initiatives (2) </vt:lpstr>
      <vt:lpstr>Program Description</vt:lpstr>
      <vt:lpstr>Program Requirements: Leadership</vt:lpstr>
      <vt:lpstr>Program Requirements: Development (1)</vt:lpstr>
      <vt:lpstr>Program Requirements: Development (2)</vt:lpstr>
      <vt:lpstr>Program Requirements: Development (3)</vt:lpstr>
      <vt:lpstr>Program Requirements: Collaboration and Communication (1)</vt:lpstr>
      <vt:lpstr>Program Requirements: Collaboration and Communication (2)</vt:lpstr>
      <vt:lpstr>Program Requirements: Collaboration and Communication (4)</vt:lpstr>
      <vt:lpstr>Program Requirements: Collaboration and Communication (5)</vt:lpstr>
      <vt:lpstr>Program Requirements: Collaboration and Communication (6)</vt:lpstr>
      <vt:lpstr>Program Requirements: Alignment (1)</vt:lpstr>
      <vt:lpstr>Program Requirements: Alignment (2)</vt:lpstr>
      <vt:lpstr>Program Requirements: Implementation and Expansion (1)</vt:lpstr>
      <vt:lpstr>Program Requirements: Implementation and Expansion (2)</vt:lpstr>
      <vt:lpstr>Program Requirements: Implementation and Expansion (3)</vt:lpstr>
      <vt:lpstr>Program Requirements: Evaluation (1)</vt:lpstr>
      <vt:lpstr>Program Requirements: Evaluation (2)</vt:lpstr>
      <vt:lpstr>Program Requirements: Evaluation (3)</vt:lpstr>
      <vt:lpstr>Program Requirements: Evaluation (4)</vt:lpstr>
      <vt:lpstr>Goals (1)</vt:lpstr>
      <vt:lpstr>Goals (2)</vt:lpstr>
      <vt:lpstr>Goals (3)</vt:lpstr>
      <vt:lpstr>Goals (4)</vt:lpstr>
      <vt:lpstr>Goals (5)</vt:lpstr>
      <vt:lpstr>Responsibilities of Grantees (1)</vt:lpstr>
      <vt:lpstr>Responsibilities of Grantees (2)</vt:lpstr>
      <vt:lpstr>Responsibilities of Grantees (3)</vt:lpstr>
      <vt:lpstr>Responsibilities of Grantees (4)</vt:lpstr>
      <vt:lpstr>Responsibilities of Grantees (5)</vt:lpstr>
      <vt:lpstr>Allowable and Non-Allowable Activities and Costs (1)</vt:lpstr>
      <vt:lpstr>Allowable and Non-Allowable Activities and Costs (2)</vt:lpstr>
      <vt:lpstr>Allowable and Non-Allowable Activities and Costs (3)</vt:lpstr>
      <vt:lpstr>Reporting Requirements (1)</vt:lpstr>
      <vt:lpstr>Reporting Requirements (2)</vt:lpstr>
      <vt:lpstr>Reporting Requirements (3)</vt:lpstr>
      <vt:lpstr>Grant Award Notification</vt:lpstr>
      <vt:lpstr>The Application Process</vt:lpstr>
      <vt:lpstr>Application Timeline</vt:lpstr>
      <vt:lpstr>Application Process (1)</vt:lpstr>
      <vt:lpstr>Application Process (2)</vt:lpstr>
      <vt:lpstr>Review Process</vt:lpstr>
      <vt:lpstr>The Application</vt:lpstr>
      <vt:lpstr>Application Instructions</vt:lpstr>
      <vt:lpstr>Scoring Rubric (1)</vt:lpstr>
      <vt:lpstr>Scoring Rubric (2)</vt:lpstr>
      <vt:lpstr>Scoring Rubric</vt:lpstr>
      <vt:lpstr>Application Narrative Instructions</vt:lpstr>
      <vt:lpstr>Application Narrative (1)</vt:lpstr>
      <vt:lpstr>Application Narrative (2)</vt:lpstr>
      <vt:lpstr>Scoring Rubric Terms</vt:lpstr>
      <vt:lpstr>Part 1a—Project Plan:  Theory of Action</vt:lpstr>
      <vt:lpstr>Part 1b—Project Plan: Evidence-Based Practices and Qualifications (1)</vt:lpstr>
      <vt:lpstr>Part 1b—Project Plan: Evidence-Based Practices and Qualifications (2)</vt:lpstr>
      <vt:lpstr>Part 1b—Project Plan: Evidence-Based Practices and Qualifications (3)</vt:lpstr>
      <vt:lpstr>Part 1b—Project Plan: Evidence-Based Practices and Qualifications (4)</vt:lpstr>
      <vt:lpstr>Part 1b—Project Plan: Evidence-Based Practices and Qualifications (5)</vt:lpstr>
      <vt:lpstr>Part 1b—Project Plan: Evidence-Based Practices and Qualifications (6)</vt:lpstr>
      <vt:lpstr>Part 1b—Project Plan: Evidence-Based Practices and Qualifications (7)</vt:lpstr>
      <vt:lpstr>Part 1b—Project Plan: Evidence-Based Practices and Qualifications (8)</vt:lpstr>
      <vt:lpstr>Part 1b—Project Plan: Evidence-Based Practices and Qualifications (9)</vt:lpstr>
      <vt:lpstr>Part 1b—Project Plan: Evidence-Based Practices and Qualifications (10)</vt:lpstr>
      <vt:lpstr>Part 1b—Project Plan: Evidence-Based Practices and Qualifications (11)</vt:lpstr>
      <vt:lpstr>Part 1b—Project Plan: Evidence-Based Practices and Qualifications (12)</vt:lpstr>
      <vt:lpstr>Part 1c—Project Plan: Professional Learning Dissemination (1)</vt:lpstr>
      <vt:lpstr>Part 1c—Project Plan: Professional Learning Dissemination (2)</vt:lpstr>
      <vt:lpstr>Part 1c—Project Plan: Professional Learning Dissemination (3)</vt:lpstr>
      <vt:lpstr>Part 1c—Project Plan: Professional Learning Dissemination (4)</vt:lpstr>
      <vt:lpstr>Part 1c—Project Plan: Professional Learning Dissemination (5)</vt:lpstr>
      <vt:lpstr>Part 2—Alignment</vt:lpstr>
      <vt:lpstr>Part 3—Expanding Capacity</vt:lpstr>
      <vt:lpstr>Part 4—Priority Points: Institution of Higher Education (1)</vt:lpstr>
      <vt:lpstr>Part 4—Priority Points: Institution of Higher Education (2)</vt:lpstr>
      <vt:lpstr>Budget (1)</vt:lpstr>
      <vt:lpstr>Budget (2)</vt:lpstr>
      <vt:lpstr>Completing the Application Budget</vt:lpstr>
      <vt:lpstr>Application Budget Instructions</vt:lpstr>
      <vt:lpstr>Saving Responses</vt:lpstr>
      <vt:lpstr>Upload Instructions (1)</vt:lpstr>
      <vt:lpstr>Upload Instructions (2)</vt:lpstr>
      <vt:lpstr>Assurances and Certifications</vt:lpstr>
      <vt:lpstr>Questions?</vt:lpstr>
      <vt:lpstr>Contact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LCRSET TA Webinar 2025 - Professional Learning (CA Dept of Education)</dc:title>
  <dc:subject>A technical assistance (TA) webinar for the  Literacy Coaches and Reading Specialists Educator Training Grant application (fiscal year 2025–26).</dc:subject>
  <dc:creator/>
  <cp:lastModifiedBy/>
  <cp:revision>1</cp:revision>
  <dcterms:created xsi:type="dcterms:W3CDTF">2026-01-27T21:37:43Z</dcterms:created>
  <dcterms:modified xsi:type="dcterms:W3CDTF">2026-01-27T21:54:00Z</dcterms:modified>
</cp:coreProperties>
</file>