
<file path=[Content_Types].xml><?xml version="1.0" encoding="utf-8"?>
<Types xmlns="http://schemas.openxmlformats.org/package/2006/content-types">
  <Default Extension="gif" ContentType="image/gi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4571" r:id="rId1"/>
  </p:sldMasterIdLst>
  <p:notesMasterIdLst>
    <p:notesMasterId r:id="rId43"/>
  </p:notesMasterIdLst>
  <p:handoutMasterIdLst>
    <p:handoutMasterId r:id="rId44"/>
  </p:handoutMasterIdLst>
  <p:sldIdLst>
    <p:sldId id="258" r:id="rId2"/>
    <p:sldId id="271" r:id="rId3"/>
    <p:sldId id="337" r:id="rId4"/>
    <p:sldId id="336" r:id="rId5"/>
    <p:sldId id="316" r:id="rId6"/>
    <p:sldId id="317" r:id="rId7"/>
    <p:sldId id="327" r:id="rId8"/>
    <p:sldId id="318" r:id="rId9"/>
    <p:sldId id="319" r:id="rId10"/>
    <p:sldId id="320" r:id="rId11"/>
    <p:sldId id="321" r:id="rId12"/>
    <p:sldId id="322" r:id="rId13"/>
    <p:sldId id="324" r:id="rId14"/>
    <p:sldId id="323" r:id="rId15"/>
    <p:sldId id="329" r:id="rId16"/>
    <p:sldId id="314" r:id="rId17"/>
    <p:sldId id="256" r:id="rId18"/>
    <p:sldId id="341" r:id="rId19"/>
    <p:sldId id="344" r:id="rId20"/>
    <p:sldId id="345" r:id="rId21"/>
    <p:sldId id="257" r:id="rId22"/>
    <p:sldId id="346" r:id="rId23"/>
    <p:sldId id="342" r:id="rId24"/>
    <p:sldId id="259" r:id="rId25"/>
    <p:sldId id="343" r:id="rId26"/>
    <p:sldId id="286" r:id="rId27"/>
    <p:sldId id="287" r:id="rId28"/>
    <p:sldId id="325" r:id="rId29"/>
    <p:sldId id="311" r:id="rId30"/>
    <p:sldId id="296" r:id="rId31"/>
    <p:sldId id="297" r:id="rId32"/>
    <p:sldId id="298" r:id="rId33"/>
    <p:sldId id="335" r:id="rId34"/>
    <p:sldId id="330" r:id="rId35"/>
    <p:sldId id="331" r:id="rId36"/>
    <p:sldId id="332" r:id="rId37"/>
    <p:sldId id="333" r:id="rId38"/>
    <p:sldId id="334" r:id="rId39"/>
    <p:sldId id="338" r:id="rId40"/>
    <p:sldId id="340" r:id="rId41"/>
    <p:sldId id="309" r:id="rId42"/>
  </p:sldIdLst>
  <p:sldSz cx="12192000" cy="6858000"/>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FDDD1A8-B9C2-67DF-A532-ECD11BCCF9EA}" name="Mireya Gonzalez" initials="MG" userId="S::MGonzalez@cde.ca.gov::3c1d33c7-d615-4ec9-8b8b-bcab31a290a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EO" initials="E" lastIdx="2" clrIdx="0">
    <p:extLst>
      <p:ext uri="{19B8F6BF-5375-455C-9EA6-DF929625EA0E}">
        <p15:presenceInfo xmlns:p15="http://schemas.microsoft.com/office/powerpoint/2012/main" userId="EO" providerId="None"/>
      </p:ext>
    </p:extLst>
  </p:cmAuthor>
  <p:cmAuthor id="2" name="Alyssa Khan" initials="AK" lastIdx="4" clrIdx="1">
    <p:extLst>
      <p:ext uri="{19B8F6BF-5375-455C-9EA6-DF929625EA0E}">
        <p15:presenceInfo xmlns:p15="http://schemas.microsoft.com/office/powerpoint/2012/main" userId="S-1-5-21-2608872058-1432505909-2668327341-2718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5E70"/>
    <a:srgbClr val="FFFFFF"/>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71" autoAdjust="0"/>
    <p:restoredTop sz="84874" autoAdjust="0"/>
  </p:normalViewPr>
  <p:slideViewPr>
    <p:cSldViewPr snapToGrid="0">
      <p:cViewPr varScale="1">
        <p:scale>
          <a:sx n="54" d="100"/>
          <a:sy n="54" d="100"/>
        </p:scale>
        <p:origin x="1080" y="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26833" cy="465797"/>
          </a:xfrm>
          <a:prstGeom prst="rect">
            <a:avLst/>
          </a:prstGeom>
        </p:spPr>
        <p:txBody>
          <a:bodyPr vert="horz" lIns="92885" tIns="46442" rIns="92885" bIns="46442" rtlCol="0"/>
          <a:lstStyle>
            <a:lvl1pPr algn="l">
              <a:defRPr sz="1200"/>
            </a:lvl1pPr>
          </a:lstStyle>
          <a:p>
            <a:endParaRPr lang="en-US"/>
          </a:p>
        </p:txBody>
      </p:sp>
      <p:sp>
        <p:nvSpPr>
          <p:cNvPr id="3" name="Date Placeholder 2"/>
          <p:cNvSpPr>
            <a:spLocks noGrp="1"/>
          </p:cNvSpPr>
          <p:nvPr>
            <p:ph type="dt" sz="quarter" idx="1"/>
          </p:nvPr>
        </p:nvSpPr>
        <p:spPr>
          <a:xfrm>
            <a:off x="3956551" y="0"/>
            <a:ext cx="3026833" cy="465797"/>
          </a:xfrm>
          <a:prstGeom prst="rect">
            <a:avLst/>
          </a:prstGeom>
        </p:spPr>
        <p:txBody>
          <a:bodyPr vert="horz" lIns="92885" tIns="46442" rIns="92885" bIns="46442" rtlCol="0"/>
          <a:lstStyle>
            <a:lvl1pPr algn="r">
              <a:defRPr sz="1200"/>
            </a:lvl1pPr>
          </a:lstStyle>
          <a:p>
            <a:fld id="{9266523C-5B6B-4917-ACBD-5B142FA87CB1}" type="datetimeFigureOut">
              <a:rPr lang="en-US" smtClean="0"/>
              <a:t>7/11/2024</a:t>
            </a:fld>
            <a:endParaRPr lang="en-US"/>
          </a:p>
        </p:txBody>
      </p:sp>
      <p:sp>
        <p:nvSpPr>
          <p:cNvPr id="4" name="Footer Placeholder 3"/>
          <p:cNvSpPr>
            <a:spLocks noGrp="1"/>
          </p:cNvSpPr>
          <p:nvPr>
            <p:ph type="ftr" sz="quarter" idx="2"/>
          </p:nvPr>
        </p:nvSpPr>
        <p:spPr>
          <a:xfrm>
            <a:off x="1" y="8817904"/>
            <a:ext cx="3026833" cy="465796"/>
          </a:xfrm>
          <a:prstGeom prst="rect">
            <a:avLst/>
          </a:prstGeom>
        </p:spPr>
        <p:txBody>
          <a:bodyPr vert="horz" lIns="92885" tIns="46442" rIns="92885" bIns="46442" rtlCol="0" anchor="b"/>
          <a:lstStyle>
            <a:lvl1pPr algn="l">
              <a:defRPr sz="1200"/>
            </a:lvl1pPr>
          </a:lstStyle>
          <a:p>
            <a:endParaRPr lang="en-US"/>
          </a:p>
        </p:txBody>
      </p:sp>
      <p:sp>
        <p:nvSpPr>
          <p:cNvPr id="5" name="Slide Number Placeholder 4"/>
          <p:cNvSpPr>
            <a:spLocks noGrp="1"/>
          </p:cNvSpPr>
          <p:nvPr>
            <p:ph type="sldNum" sz="quarter" idx="3"/>
          </p:nvPr>
        </p:nvSpPr>
        <p:spPr>
          <a:xfrm>
            <a:off x="3956551" y="8817904"/>
            <a:ext cx="3026833" cy="465796"/>
          </a:xfrm>
          <a:prstGeom prst="rect">
            <a:avLst/>
          </a:prstGeom>
        </p:spPr>
        <p:txBody>
          <a:bodyPr vert="horz" lIns="92885" tIns="46442" rIns="92885" bIns="46442" rtlCol="0" anchor="b"/>
          <a:lstStyle>
            <a:lvl1pPr algn="r">
              <a:defRPr sz="1200"/>
            </a:lvl1pPr>
          </a:lstStyle>
          <a:p>
            <a:fld id="{286E483F-EE9B-47DE-BF88-0FBE1DB689F5}" type="slidenum">
              <a:rPr lang="en-US" smtClean="0"/>
              <a:t>‹#›</a:t>
            </a:fld>
            <a:endParaRPr lang="en-US"/>
          </a:p>
        </p:txBody>
      </p:sp>
    </p:spTree>
    <p:extLst>
      <p:ext uri="{BB962C8B-B14F-4D97-AF65-F5344CB8AC3E}">
        <p14:creationId xmlns:p14="http://schemas.microsoft.com/office/powerpoint/2010/main" val="33471296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27363" cy="4657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56051" y="0"/>
            <a:ext cx="3027363" cy="465775"/>
          </a:xfrm>
          <a:prstGeom prst="rect">
            <a:avLst/>
          </a:prstGeom>
        </p:spPr>
        <p:txBody>
          <a:bodyPr vert="horz" lIns="91440" tIns="45720" rIns="91440" bIns="45720" rtlCol="0"/>
          <a:lstStyle>
            <a:lvl1pPr algn="r">
              <a:defRPr sz="1200"/>
            </a:lvl1pPr>
          </a:lstStyle>
          <a:p>
            <a:fld id="{6A86A943-E7A8-4501-B3C0-A6D88030B484}" type="datetimeFigureOut">
              <a:rPr lang="en-US" smtClean="0"/>
              <a:t>7/11/2024</a:t>
            </a:fld>
            <a:endParaRPr lang="en-US"/>
          </a:p>
        </p:txBody>
      </p:sp>
      <p:sp>
        <p:nvSpPr>
          <p:cNvPr id="4" name="Slide Image Placeholder 3"/>
          <p:cNvSpPr>
            <a:spLocks noGrp="1" noRot="1" noChangeAspect="1"/>
          </p:cNvSpPr>
          <p:nvPr>
            <p:ph type="sldImg" idx="2"/>
          </p:nvPr>
        </p:nvSpPr>
        <p:spPr>
          <a:xfrm>
            <a:off x="708025" y="1160463"/>
            <a:ext cx="5568950" cy="31337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8500" y="4468576"/>
            <a:ext cx="5588000" cy="365466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17926"/>
            <a:ext cx="3027363" cy="46577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56051" y="8817926"/>
            <a:ext cx="3027363" cy="465774"/>
          </a:xfrm>
          <a:prstGeom prst="rect">
            <a:avLst/>
          </a:prstGeom>
        </p:spPr>
        <p:txBody>
          <a:bodyPr vert="horz" lIns="91440" tIns="45720" rIns="91440" bIns="45720" rtlCol="0" anchor="b"/>
          <a:lstStyle>
            <a:lvl1pPr algn="r">
              <a:defRPr sz="1200"/>
            </a:lvl1pPr>
          </a:lstStyle>
          <a:p>
            <a:fld id="{959E779C-9ADE-44A1-8072-EF7F172A3590}" type="slidenum">
              <a:rPr lang="en-US" smtClean="0"/>
              <a:t>‹#›</a:t>
            </a:fld>
            <a:endParaRPr lang="en-US"/>
          </a:p>
        </p:txBody>
      </p:sp>
    </p:spTree>
    <p:extLst>
      <p:ext uri="{BB962C8B-B14F-4D97-AF65-F5344CB8AC3E}">
        <p14:creationId xmlns:p14="http://schemas.microsoft.com/office/powerpoint/2010/main" val="3894179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59E779C-9ADE-44A1-8072-EF7F172A3590}" type="slidenum">
              <a:rPr lang="en-US" smtClean="0"/>
              <a:t>1</a:t>
            </a:fld>
            <a:endParaRPr lang="en-US"/>
          </a:p>
        </p:txBody>
      </p:sp>
    </p:spTree>
    <p:extLst>
      <p:ext uri="{BB962C8B-B14F-4D97-AF65-F5344CB8AC3E}">
        <p14:creationId xmlns:p14="http://schemas.microsoft.com/office/powerpoint/2010/main" val="1795176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9E779C-9ADE-44A1-8072-EF7F172A3590}" type="slidenum">
              <a:rPr lang="en-US" smtClean="0"/>
              <a:t>10</a:t>
            </a:fld>
            <a:endParaRPr lang="en-US"/>
          </a:p>
        </p:txBody>
      </p:sp>
    </p:spTree>
    <p:extLst>
      <p:ext uri="{BB962C8B-B14F-4D97-AF65-F5344CB8AC3E}">
        <p14:creationId xmlns:p14="http://schemas.microsoft.com/office/powerpoint/2010/main" val="29051561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9E779C-9ADE-44A1-8072-EF7F172A3590}" type="slidenum">
              <a:rPr lang="en-US" smtClean="0"/>
              <a:t>11</a:t>
            </a:fld>
            <a:endParaRPr lang="en-US"/>
          </a:p>
        </p:txBody>
      </p:sp>
    </p:spTree>
    <p:extLst>
      <p:ext uri="{BB962C8B-B14F-4D97-AF65-F5344CB8AC3E}">
        <p14:creationId xmlns:p14="http://schemas.microsoft.com/office/powerpoint/2010/main" val="20051758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9E779C-9ADE-44A1-8072-EF7F172A3590}" type="slidenum">
              <a:rPr lang="en-US" smtClean="0"/>
              <a:t>12</a:t>
            </a:fld>
            <a:endParaRPr lang="en-US"/>
          </a:p>
        </p:txBody>
      </p:sp>
    </p:spTree>
    <p:extLst>
      <p:ext uri="{BB962C8B-B14F-4D97-AF65-F5344CB8AC3E}">
        <p14:creationId xmlns:p14="http://schemas.microsoft.com/office/powerpoint/2010/main" val="19747188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59E779C-9ADE-44A1-8072-EF7F172A3590}" type="slidenum">
              <a:rPr lang="en-US" smtClean="0"/>
              <a:t>13</a:t>
            </a:fld>
            <a:endParaRPr lang="en-US"/>
          </a:p>
        </p:txBody>
      </p:sp>
    </p:spTree>
    <p:extLst>
      <p:ext uri="{BB962C8B-B14F-4D97-AF65-F5344CB8AC3E}">
        <p14:creationId xmlns:p14="http://schemas.microsoft.com/office/powerpoint/2010/main" val="20996710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9E779C-9ADE-44A1-8072-EF7F172A3590}" type="slidenum">
              <a:rPr lang="en-US" smtClean="0"/>
              <a:t>14</a:t>
            </a:fld>
            <a:endParaRPr lang="en-US"/>
          </a:p>
        </p:txBody>
      </p:sp>
    </p:spTree>
    <p:extLst>
      <p:ext uri="{BB962C8B-B14F-4D97-AF65-F5344CB8AC3E}">
        <p14:creationId xmlns:p14="http://schemas.microsoft.com/office/powerpoint/2010/main" val="32110892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9E779C-9ADE-44A1-8072-EF7F172A3590}" type="slidenum">
              <a:rPr lang="en-US" smtClean="0"/>
              <a:t>15</a:t>
            </a:fld>
            <a:endParaRPr lang="en-US"/>
          </a:p>
        </p:txBody>
      </p:sp>
    </p:spTree>
    <p:extLst>
      <p:ext uri="{BB962C8B-B14F-4D97-AF65-F5344CB8AC3E}">
        <p14:creationId xmlns:p14="http://schemas.microsoft.com/office/powerpoint/2010/main" val="22792589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959E779C-9ADE-44A1-8072-EF7F172A3590}" type="slidenum">
              <a:rPr lang="en-US" smtClean="0"/>
              <a:t>16</a:t>
            </a:fld>
            <a:endParaRPr lang="en-US"/>
          </a:p>
        </p:txBody>
      </p:sp>
    </p:spTree>
    <p:extLst>
      <p:ext uri="{BB962C8B-B14F-4D97-AF65-F5344CB8AC3E}">
        <p14:creationId xmlns:p14="http://schemas.microsoft.com/office/powerpoint/2010/main" val="8030980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189417e67b4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189417e67b4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20000"/>
              </a:lnSpc>
              <a:spcBef>
                <a:spcPts val="1000"/>
              </a:spcBef>
              <a:spcAft>
                <a:spcPts val="0"/>
              </a:spcAft>
              <a:buNone/>
            </a:pPr>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189417e67b4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189417e67b4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20000"/>
              </a:lnSpc>
              <a:spcBef>
                <a:spcPts val="1000"/>
              </a:spcBef>
              <a:spcAft>
                <a:spcPts val="0"/>
              </a:spcAft>
              <a:buNone/>
            </a:pPr>
            <a:endParaRPr dirty="0"/>
          </a:p>
        </p:txBody>
      </p:sp>
    </p:spTree>
    <p:extLst>
      <p:ext uri="{BB962C8B-B14F-4D97-AF65-F5344CB8AC3E}">
        <p14:creationId xmlns:p14="http://schemas.microsoft.com/office/powerpoint/2010/main" val="36514221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g189417e67b4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g189417e67b4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959E779C-9ADE-44A1-8072-EF7F172A3590}" type="slidenum">
              <a:rPr lang="en-US" smtClean="0"/>
              <a:t>2</a:t>
            </a:fld>
            <a:endParaRPr lang="en-US"/>
          </a:p>
        </p:txBody>
      </p:sp>
    </p:spTree>
    <p:extLst>
      <p:ext uri="{BB962C8B-B14F-4D97-AF65-F5344CB8AC3E}">
        <p14:creationId xmlns:p14="http://schemas.microsoft.com/office/powerpoint/2010/main" val="14253753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g189417e67b4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g189417e67b4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739107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g189417e67b4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g189417e67b4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863111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947B8990-41DF-454F-A325-72A5D5917BE1}" type="slidenum">
              <a:rPr lang="en-US" smtClean="0"/>
              <a:t>26</a:t>
            </a:fld>
            <a:endParaRPr lang="en-US"/>
          </a:p>
        </p:txBody>
      </p:sp>
    </p:spTree>
    <p:extLst>
      <p:ext uri="{BB962C8B-B14F-4D97-AF65-F5344CB8AC3E}">
        <p14:creationId xmlns:p14="http://schemas.microsoft.com/office/powerpoint/2010/main" val="41498798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1200" dirty="0"/>
          </a:p>
        </p:txBody>
      </p:sp>
      <p:sp>
        <p:nvSpPr>
          <p:cNvPr id="4" name="Slide Number Placeholder 3"/>
          <p:cNvSpPr>
            <a:spLocks noGrp="1"/>
          </p:cNvSpPr>
          <p:nvPr>
            <p:ph type="sldNum" sz="quarter" idx="10"/>
          </p:nvPr>
        </p:nvSpPr>
        <p:spPr/>
        <p:txBody>
          <a:bodyPr/>
          <a:lstStyle/>
          <a:p>
            <a:fld id="{947B8990-41DF-454F-A325-72A5D5917BE1}" type="slidenum">
              <a:rPr lang="en-US" smtClean="0"/>
              <a:t>27</a:t>
            </a:fld>
            <a:endParaRPr lang="en-US"/>
          </a:p>
        </p:txBody>
      </p:sp>
    </p:spTree>
    <p:extLst>
      <p:ext uri="{BB962C8B-B14F-4D97-AF65-F5344CB8AC3E}">
        <p14:creationId xmlns:p14="http://schemas.microsoft.com/office/powerpoint/2010/main" val="20472273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fontAlgn="base">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959E779C-9ADE-44A1-8072-EF7F172A3590}" type="slidenum">
              <a:rPr lang="en-US" smtClean="0"/>
              <a:t>28</a:t>
            </a:fld>
            <a:endParaRPr lang="en-US"/>
          </a:p>
        </p:txBody>
      </p:sp>
    </p:spTree>
    <p:extLst>
      <p:ext uri="{BB962C8B-B14F-4D97-AF65-F5344CB8AC3E}">
        <p14:creationId xmlns:p14="http://schemas.microsoft.com/office/powerpoint/2010/main" val="379312798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47B8990-41DF-454F-A325-72A5D5917BE1}" type="slidenum">
              <a:rPr lang="en-US" smtClean="0"/>
              <a:t>29</a:t>
            </a:fld>
            <a:endParaRPr lang="en-US"/>
          </a:p>
        </p:txBody>
      </p:sp>
    </p:spTree>
    <p:extLst>
      <p:ext uri="{BB962C8B-B14F-4D97-AF65-F5344CB8AC3E}">
        <p14:creationId xmlns:p14="http://schemas.microsoft.com/office/powerpoint/2010/main" val="31720447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47B8990-41DF-454F-A325-72A5D5917BE1}" type="slidenum">
              <a:rPr lang="en-US" smtClean="0"/>
              <a:t>30</a:t>
            </a:fld>
            <a:endParaRPr lang="en-US"/>
          </a:p>
        </p:txBody>
      </p:sp>
    </p:spTree>
    <p:extLst>
      <p:ext uri="{BB962C8B-B14F-4D97-AF65-F5344CB8AC3E}">
        <p14:creationId xmlns:p14="http://schemas.microsoft.com/office/powerpoint/2010/main" val="28961096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0"/>
              </a:spcAft>
            </a:pPr>
            <a:endParaRPr lang="en-US" dirty="0"/>
          </a:p>
        </p:txBody>
      </p:sp>
      <p:sp>
        <p:nvSpPr>
          <p:cNvPr id="4" name="Slide Number Placeholder 3"/>
          <p:cNvSpPr>
            <a:spLocks noGrp="1"/>
          </p:cNvSpPr>
          <p:nvPr>
            <p:ph type="sldNum" sz="quarter" idx="10"/>
          </p:nvPr>
        </p:nvSpPr>
        <p:spPr/>
        <p:txBody>
          <a:bodyPr/>
          <a:lstStyle/>
          <a:p>
            <a:fld id="{947B8990-41DF-454F-A325-72A5D5917BE1}" type="slidenum">
              <a:rPr lang="en-US" smtClean="0"/>
              <a:t>31</a:t>
            </a:fld>
            <a:endParaRPr lang="en-US"/>
          </a:p>
        </p:txBody>
      </p:sp>
    </p:spTree>
    <p:extLst>
      <p:ext uri="{BB962C8B-B14F-4D97-AF65-F5344CB8AC3E}">
        <p14:creationId xmlns:p14="http://schemas.microsoft.com/office/powerpoint/2010/main" val="118594377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p:txBody>
      </p:sp>
      <p:sp>
        <p:nvSpPr>
          <p:cNvPr id="4" name="Slide Number Placeholder 3"/>
          <p:cNvSpPr>
            <a:spLocks noGrp="1"/>
          </p:cNvSpPr>
          <p:nvPr>
            <p:ph type="sldNum" sz="quarter" idx="10"/>
          </p:nvPr>
        </p:nvSpPr>
        <p:spPr/>
        <p:txBody>
          <a:bodyPr/>
          <a:lstStyle/>
          <a:p>
            <a:fld id="{947B8990-41DF-454F-A325-72A5D5917BE1}" type="slidenum">
              <a:rPr lang="en-US" smtClean="0"/>
              <a:t>32</a:t>
            </a:fld>
            <a:endParaRPr lang="en-US"/>
          </a:p>
        </p:txBody>
      </p:sp>
    </p:spTree>
    <p:extLst>
      <p:ext uri="{BB962C8B-B14F-4D97-AF65-F5344CB8AC3E}">
        <p14:creationId xmlns:p14="http://schemas.microsoft.com/office/powerpoint/2010/main" val="10456454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9E779C-9ADE-44A1-8072-EF7F172A3590}" type="slidenum">
              <a:rPr lang="en-US" smtClean="0"/>
              <a:t>33</a:t>
            </a:fld>
            <a:endParaRPr lang="en-US"/>
          </a:p>
        </p:txBody>
      </p:sp>
    </p:spTree>
    <p:extLst>
      <p:ext uri="{BB962C8B-B14F-4D97-AF65-F5344CB8AC3E}">
        <p14:creationId xmlns:p14="http://schemas.microsoft.com/office/powerpoint/2010/main" val="36502197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959E779C-9ADE-44A1-8072-EF7F172A3590}" type="slidenum">
              <a:rPr lang="en-US" smtClean="0"/>
              <a:t>3</a:t>
            </a:fld>
            <a:endParaRPr lang="en-US"/>
          </a:p>
        </p:txBody>
      </p:sp>
    </p:spTree>
    <p:extLst>
      <p:ext uri="{BB962C8B-B14F-4D97-AF65-F5344CB8AC3E}">
        <p14:creationId xmlns:p14="http://schemas.microsoft.com/office/powerpoint/2010/main" val="229291817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9E779C-9ADE-44A1-8072-EF7F172A3590}" type="slidenum">
              <a:rPr lang="en-US" smtClean="0"/>
              <a:t>34</a:t>
            </a:fld>
            <a:endParaRPr lang="en-US"/>
          </a:p>
        </p:txBody>
      </p:sp>
    </p:spTree>
    <p:extLst>
      <p:ext uri="{BB962C8B-B14F-4D97-AF65-F5344CB8AC3E}">
        <p14:creationId xmlns:p14="http://schemas.microsoft.com/office/powerpoint/2010/main" val="393114439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9E779C-9ADE-44A1-8072-EF7F172A3590}" type="slidenum">
              <a:rPr lang="en-US" smtClean="0"/>
              <a:t>35</a:t>
            </a:fld>
            <a:endParaRPr lang="en-US"/>
          </a:p>
        </p:txBody>
      </p:sp>
    </p:spTree>
    <p:extLst>
      <p:ext uri="{BB962C8B-B14F-4D97-AF65-F5344CB8AC3E}">
        <p14:creationId xmlns:p14="http://schemas.microsoft.com/office/powerpoint/2010/main" val="248747055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9E779C-9ADE-44A1-8072-EF7F172A3590}" type="slidenum">
              <a:rPr lang="en-US" smtClean="0"/>
              <a:t>36</a:t>
            </a:fld>
            <a:endParaRPr lang="en-US"/>
          </a:p>
        </p:txBody>
      </p:sp>
    </p:spTree>
    <p:extLst>
      <p:ext uri="{BB962C8B-B14F-4D97-AF65-F5344CB8AC3E}">
        <p14:creationId xmlns:p14="http://schemas.microsoft.com/office/powerpoint/2010/main" val="64293148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9E779C-9ADE-44A1-8072-EF7F172A3590}" type="slidenum">
              <a:rPr lang="en-US" smtClean="0"/>
              <a:t>37</a:t>
            </a:fld>
            <a:endParaRPr lang="en-US"/>
          </a:p>
        </p:txBody>
      </p:sp>
    </p:spTree>
    <p:extLst>
      <p:ext uri="{BB962C8B-B14F-4D97-AF65-F5344CB8AC3E}">
        <p14:creationId xmlns:p14="http://schemas.microsoft.com/office/powerpoint/2010/main" val="48254561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u="none" strike="noStrike" kern="0" spc="0" dirty="0">
              <a:solidFill>
                <a:srgbClr val="000000"/>
              </a:solidFill>
              <a:effectLst/>
              <a:uFill>
                <a:solidFill>
                  <a:srgbClr val="000000"/>
                </a:solidFill>
              </a:uFill>
              <a:latin typeface="Arial" panose="020B0604020202020204" pitchFamily="34" charset="0"/>
              <a:ea typeface="Arial Unicode MS"/>
              <a:cs typeface="Arial" panose="020B0604020202020204" pitchFamily="34" charset="0"/>
            </a:endParaRPr>
          </a:p>
        </p:txBody>
      </p:sp>
      <p:sp>
        <p:nvSpPr>
          <p:cNvPr id="4" name="Slide Number Placeholder 3"/>
          <p:cNvSpPr>
            <a:spLocks noGrp="1"/>
          </p:cNvSpPr>
          <p:nvPr>
            <p:ph type="sldNum" sz="quarter" idx="5"/>
          </p:nvPr>
        </p:nvSpPr>
        <p:spPr/>
        <p:txBody>
          <a:bodyPr/>
          <a:lstStyle/>
          <a:p>
            <a:fld id="{959E779C-9ADE-44A1-8072-EF7F172A3590}" type="slidenum">
              <a:rPr lang="en-US" smtClean="0"/>
              <a:t>38</a:t>
            </a:fld>
            <a:endParaRPr lang="en-US"/>
          </a:p>
        </p:txBody>
      </p:sp>
    </p:spTree>
    <p:extLst>
      <p:ext uri="{BB962C8B-B14F-4D97-AF65-F5344CB8AC3E}">
        <p14:creationId xmlns:p14="http://schemas.microsoft.com/office/powerpoint/2010/main" val="363837814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947B8990-41DF-454F-A325-72A5D5917BE1}" type="slidenum">
              <a:rPr lang="en-US" smtClean="0"/>
              <a:t>41</a:t>
            </a:fld>
            <a:endParaRPr lang="en-US"/>
          </a:p>
        </p:txBody>
      </p:sp>
    </p:spTree>
    <p:extLst>
      <p:ext uri="{BB962C8B-B14F-4D97-AF65-F5344CB8AC3E}">
        <p14:creationId xmlns:p14="http://schemas.microsoft.com/office/powerpoint/2010/main" val="32633568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959E779C-9ADE-44A1-8072-EF7F172A3590}" type="slidenum">
              <a:rPr lang="en-US" smtClean="0"/>
              <a:t>4</a:t>
            </a:fld>
            <a:endParaRPr lang="en-US"/>
          </a:p>
        </p:txBody>
      </p:sp>
    </p:spTree>
    <p:extLst>
      <p:ext uri="{BB962C8B-B14F-4D97-AF65-F5344CB8AC3E}">
        <p14:creationId xmlns:p14="http://schemas.microsoft.com/office/powerpoint/2010/main" val="12596486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9E779C-9ADE-44A1-8072-EF7F172A3590}" type="slidenum">
              <a:rPr lang="en-US" smtClean="0"/>
              <a:t>5</a:t>
            </a:fld>
            <a:endParaRPr lang="en-US"/>
          </a:p>
        </p:txBody>
      </p:sp>
    </p:spTree>
    <p:extLst>
      <p:ext uri="{BB962C8B-B14F-4D97-AF65-F5344CB8AC3E}">
        <p14:creationId xmlns:p14="http://schemas.microsoft.com/office/powerpoint/2010/main" val="5153689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9E779C-9ADE-44A1-8072-EF7F172A3590}" type="slidenum">
              <a:rPr lang="en-US" smtClean="0"/>
              <a:t>6</a:t>
            </a:fld>
            <a:endParaRPr lang="en-US"/>
          </a:p>
        </p:txBody>
      </p:sp>
    </p:spTree>
    <p:extLst>
      <p:ext uri="{BB962C8B-B14F-4D97-AF65-F5344CB8AC3E}">
        <p14:creationId xmlns:p14="http://schemas.microsoft.com/office/powerpoint/2010/main" val="2478116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9E779C-9ADE-44A1-8072-EF7F172A3590}" type="slidenum">
              <a:rPr lang="en-US" smtClean="0"/>
              <a:t>7</a:t>
            </a:fld>
            <a:endParaRPr lang="en-US"/>
          </a:p>
        </p:txBody>
      </p:sp>
    </p:spTree>
    <p:extLst>
      <p:ext uri="{BB962C8B-B14F-4D97-AF65-F5344CB8AC3E}">
        <p14:creationId xmlns:p14="http://schemas.microsoft.com/office/powerpoint/2010/main" val="5737094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9E779C-9ADE-44A1-8072-EF7F172A3590}" type="slidenum">
              <a:rPr lang="en-US" smtClean="0"/>
              <a:t>8</a:t>
            </a:fld>
            <a:endParaRPr lang="en-US"/>
          </a:p>
        </p:txBody>
      </p:sp>
    </p:spTree>
    <p:extLst>
      <p:ext uri="{BB962C8B-B14F-4D97-AF65-F5344CB8AC3E}">
        <p14:creationId xmlns:p14="http://schemas.microsoft.com/office/powerpoint/2010/main" val="22004995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959E779C-9ADE-44A1-8072-EF7F172A3590}" type="slidenum">
              <a:rPr lang="en-US" smtClean="0"/>
              <a:t>9</a:t>
            </a:fld>
            <a:endParaRPr lang="en-US"/>
          </a:p>
        </p:txBody>
      </p:sp>
    </p:spTree>
    <p:extLst>
      <p:ext uri="{BB962C8B-B14F-4D97-AF65-F5344CB8AC3E}">
        <p14:creationId xmlns:p14="http://schemas.microsoft.com/office/powerpoint/2010/main" val="1943704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6CF88B7-C84A-4A82-906B-BB5F13FE07FE}" type="datetime1">
              <a:rPr lang="en-US" smtClean="0"/>
              <a:t>7/11/2024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69BC29B-CD14-4172-9B93-F334EF7BA94E}" type="slidenum">
              <a:rPr lang="en-US" smtClean="0"/>
              <a:t>‹#›</a:t>
            </a:fld>
            <a:endParaRPr lang="en-US"/>
          </a:p>
        </p:txBody>
      </p:sp>
      <p:sp>
        <p:nvSpPr>
          <p:cNvPr id="7" name="TextBox 6"/>
          <p:cNvSpPr txBox="1"/>
          <p:nvPr userDrawn="1"/>
        </p:nvSpPr>
        <p:spPr>
          <a:xfrm>
            <a:off x="1524000" y="5710019"/>
            <a:ext cx="6065134" cy="523220"/>
          </a:xfrm>
          <a:prstGeom prst="rect">
            <a:avLst/>
          </a:prstGeom>
          <a:noFill/>
        </p:spPr>
        <p:txBody>
          <a:bodyPr wrap="square" rtlCol="0">
            <a:spAutoFit/>
          </a:bodyPr>
          <a:lstStyle/>
          <a:p>
            <a:r>
              <a:rPr lang="en-US" sz="1400" dirty="0">
                <a:solidFill>
                  <a:schemeClr val="accent5">
                    <a:lumMod val="50000"/>
                  </a:schemeClr>
                </a:solidFill>
              </a:rPr>
              <a:t>CALIFORNIA DEPARTMENT </a:t>
            </a:r>
            <a:r>
              <a:rPr lang="en-US" sz="1400" dirty="0">
                <a:solidFill>
                  <a:srgbClr val="1E5E70"/>
                </a:solidFill>
              </a:rPr>
              <a:t>OF EDUCATION</a:t>
            </a:r>
          </a:p>
          <a:p>
            <a:r>
              <a:rPr lang="en-US" sz="1400" dirty="0">
                <a:solidFill>
                  <a:srgbClr val="1E5E70"/>
                </a:solidFill>
              </a:rPr>
              <a:t>Tony Thurmond, State Superintendent</a:t>
            </a:r>
            <a:r>
              <a:rPr lang="en-US" sz="1400" baseline="0" dirty="0">
                <a:solidFill>
                  <a:srgbClr val="1E5E70"/>
                </a:solidFill>
              </a:rPr>
              <a:t> of Public </a:t>
            </a:r>
            <a:r>
              <a:rPr lang="en-US" sz="1400" baseline="0" dirty="0">
                <a:solidFill>
                  <a:schemeClr val="accent5">
                    <a:lumMod val="50000"/>
                  </a:schemeClr>
                </a:solidFill>
              </a:rPr>
              <a:t>Instruction</a:t>
            </a:r>
            <a:endParaRPr lang="en-US" sz="1400" dirty="0">
              <a:solidFill>
                <a:schemeClr val="accent5">
                  <a:lumMod val="50000"/>
                </a:schemeClr>
              </a:solidFill>
            </a:endParaRPr>
          </a:p>
        </p:txBody>
      </p:sp>
    </p:spTree>
    <p:extLst>
      <p:ext uri="{BB962C8B-B14F-4D97-AF65-F5344CB8AC3E}">
        <p14:creationId xmlns:p14="http://schemas.microsoft.com/office/powerpoint/2010/main" val="754337112"/>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2B5CD0-598D-456C-9C88-C437FC381D55}" type="datetime1">
              <a:rPr lang="en-US" smtClean="0"/>
              <a:t>7/11/2024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9BC29B-CD14-4172-9B93-F334EF7BA94E}" type="slidenum">
              <a:rPr lang="en-US" smtClean="0"/>
              <a:t>‹#›</a:t>
            </a:fld>
            <a:endParaRPr lang="en-US"/>
          </a:p>
        </p:txBody>
      </p:sp>
    </p:spTree>
    <p:extLst>
      <p:ext uri="{BB962C8B-B14F-4D97-AF65-F5344CB8AC3E}">
        <p14:creationId xmlns:p14="http://schemas.microsoft.com/office/powerpoint/2010/main" val="1948438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5C98ADC-861C-4ACD-A18D-6DC79472BE4A}" type="datetime1">
              <a:rPr lang="en-US" smtClean="0"/>
              <a:t>7/11/2024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9BC29B-CD14-4172-9B93-F334EF7BA94E}" type="slidenum">
              <a:rPr lang="en-US" smtClean="0"/>
              <a:t>‹#›</a:t>
            </a:fld>
            <a:endParaRPr lang="en-US"/>
          </a:p>
        </p:txBody>
      </p:sp>
    </p:spTree>
    <p:extLst>
      <p:ext uri="{BB962C8B-B14F-4D97-AF65-F5344CB8AC3E}">
        <p14:creationId xmlns:p14="http://schemas.microsoft.com/office/powerpoint/2010/main" val="3330640342"/>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normAutofit/>
          </a:bodyPr>
          <a:lstStyle>
            <a:lvl1pPr marL="609585" lvl="0" indent="-457189">
              <a:spcBef>
                <a:spcPts val="0"/>
              </a:spcBef>
              <a:spcAft>
                <a:spcPts val="0"/>
              </a:spcAft>
              <a:buSzPts val="18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23323">
              <a:spcBef>
                <a:spcPts val="0"/>
              </a:spcBef>
              <a:spcAft>
                <a:spcPts val="0"/>
              </a:spcAft>
              <a:buSzPts val="1400"/>
              <a:buChar char="○"/>
              <a:defRPr/>
            </a:lvl5pPr>
            <a:lvl6pPr marL="3657509" lvl="5" indent="-423323">
              <a:spcBef>
                <a:spcPts val="0"/>
              </a:spcBef>
              <a:spcAft>
                <a:spcPts val="0"/>
              </a:spcAft>
              <a:buSzPts val="1400"/>
              <a:buChar char="■"/>
              <a:defRPr/>
            </a:lvl6pPr>
            <a:lvl7pPr marL="4267093" lvl="6" indent="-423323">
              <a:spcBef>
                <a:spcPts val="0"/>
              </a:spcBef>
              <a:spcAft>
                <a:spcPts val="0"/>
              </a:spcAft>
              <a:buSzPts val="1400"/>
              <a:buChar char="●"/>
              <a:defRPr/>
            </a:lvl7pPr>
            <a:lvl8pPr marL="4876678" lvl="7" indent="-423323">
              <a:spcBef>
                <a:spcPts val="0"/>
              </a:spcBef>
              <a:spcAft>
                <a:spcPts val="0"/>
              </a:spcAft>
              <a:buSzPts val="1400"/>
              <a:buChar char="○"/>
              <a:defRPr/>
            </a:lvl8pPr>
            <a:lvl9pPr marL="5486263" lvl="8" indent="-423323">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750535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38698DF-6476-4FFB-A5D5-B52F7B8C4ED1}" type="datetime1">
              <a:rPr lang="en-US" smtClean="0"/>
              <a:t>7/11/2024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9BC29B-CD14-4172-9B93-F334EF7BA94E}" type="slidenum">
              <a:rPr lang="en-US" smtClean="0"/>
              <a:t>‹#›</a:t>
            </a:fld>
            <a:endParaRPr lang="en-US"/>
          </a:p>
        </p:txBody>
      </p:sp>
    </p:spTree>
    <p:extLst>
      <p:ext uri="{BB962C8B-B14F-4D97-AF65-F5344CB8AC3E}">
        <p14:creationId xmlns:p14="http://schemas.microsoft.com/office/powerpoint/2010/main" val="652494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EF2C09-4B62-46F0-AF1F-4AAEC8FC2D3B}" type="datetime1">
              <a:rPr lang="en-US" smtClean="0"/>
              <a:t>7/11/2024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9BC29B-CD14-4172-9B93-F334EF7BA94E}" type="slidenum">
              <a:rPr lang="en-US" smtClean="0"/>
              <a:t>‹#›</a:t>
            </a:fld>
            <a:endParaRPr lang="en-US"/>
          </a:p>
        </p:txBody>
      </p:sp>
    </p:spTree>
    <p:extLst>
      <p:ext uri="{BB962C8B-B14F-4D97-AF65-F5344CB8AC3E}">
        <p14:creationId xmlns:p14="http://schemas.microsoft.com/office/powerpoint/2010/main" val="2939671049"/>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C153034-D115-4E91-8CD0-B0B619F24C4F}" type="datetime1">
              <a:rPr lang="en-US" smtClean="0"/>
              <a:t>7/11/2024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9BC29B-CD14-4172-9B93-F334EF7BA94E}" type="slidenum">
              <a:rPr lang="en-US" smtClean="0"/>
              <a:t>‹#›</a:t>
            </a:fld>
            <a:endParaRPr lang="en-US"/>
          </a:p>
        </p:txBody>
      </p:sp>
    </p:spTree>
    <p:extLst>
      <p:ext uri="{BB962C8B-B14F-4D97-AF65-F5344CB8AC3E}">
        <p14:creationId xmlns:p14="http://schemas.microsoft.com/office/powerpoint/2010/main" val="27584081"/>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1C8EC89-6FDA-444C-B2B5-1C646B210370}" type="datetime1">
              <a:rPr lang="en-US" smtClean="0"/>
              <a:t>7/11/2024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9BC29B-CD14-4172-9B93-F334EF7BA94E}" type="slidenum">
              <a:rPr lang="en-US" smtClean="0"/>
              <a:t>‹#›</a:t>
            </a:fld>
            <a:endParaRPr lang="en-US"/>
          </a:p>
        </p:txBody>
      </p:sp>
    </p:spTree>
    <p:extLst>
      <p:ext uri="{BB962C8B-B14F-4D97-AF65-F5344CB8AC3E}">
        <p14:creationId xmlns:p14="http://schemas.microsoft.com/office/powerpoint/2010/main" val="904730397"/>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64D48D3-9BB5-4C88-B65B-E76FC71F3E10}" type="datetime1">
              <a:rPr lang="en-US" smtClean="0"/>
              <a:t>7/11/2024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9BC29B-CD14-4172-9B93-F334EF7BA94E}" type="slidenum">
              <a:rPr lang="en-US" smtClean="0"/>
              <a:t>‹#›</a:t>
            </a:fld>
            <a:endParaRPr lang="en-US"/>
          </a:p>
        </p:txBody>
      </p:sp>
    </p:spTree>
    <p:extLst>
      <p:ext uri="{BB962C8B-B14F-4D97-AF65-F5344CB8AC3E}">
        <p14:creationId xmlns:p14="http://schemas.microsoft.com/office/powerpoint/2010/main" val="957186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D5504B-D502-4BC2-849E-997B8C982C6D}" type="datetime1">
              <a:rPr lang="en-US" smtClean="0"/>
              <a:t>7/11/2024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9BC29B-CD14-4172-9B93-F334EF7BA94E}" type="slidenum">
              <a:rPr lang="en-US" smtClean="0"/>
              <a:t>‹#›</a:t>
            </a:fld>
            <a:endParaRPr lang="en-US"/>
          </a:p>
        </p:txBody>
      </p:sp>
    </p:spTree>
    <p:extLst>
      <p:ext uri="{BB962C8B-B14F-4D97-AF65-F5344CB8AC3E}">
        <p14:creationId xmlns:p14="http://schemas.microsoft.com/office/powerpoint/2010/main" val="3837921281"/>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B73ECC4-6A0F-4863-B09A-BB53DE33CB61}" type="datetime1">
              <a:rPr lang="en-US" smtClean="0"/>
              <a:t>7/11/2024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9BC29B-CD14-4172-9B93-F334EF7BA94E}" type="slidenum">
              <a:rPr lang="en-US" smtClean="0"/>
              <a:t>‹#›</a:t>
            </a:fld>
            <a:endParaRPr lang="en-US"/>
          </a:p>
        </p:txBody>
      </p:sp>
    </p:spTree>
    <p:extLst>
      <p:ext uri="{BB962C8B-B14F-4D97-AF65-F5344CB8AC3E}">
        <p14:creationId xmlns:p14="http://schemas.microsoft.com/office/powerpoint/2010/main" val="3316028069"/>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47DF3E1-2BC9-426A-83FB-808970C92002}" type="datetime1">
              <a:rPr lang="en-US" smtClean="0"/>
              <a:t>7/11/2024</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69BC29B-CD14-4172-9B93-F334EF7BA94E}" type="slidenum">
              <a:rPr lang="en-US" smtClean="0"/>
              <a:t>‹#›</a:t>
            </a:fld>
            <a:endParaRPr lang="en-US"/>
          </a:p>
        </p:txBody>
      </p:sp>
    </p:spTree>
    <p:extLst>
      <p:ext uri="{BB962C8B-B14F-4D97-AF65-F5344CB8AC3E}">
        <p14:creationId xmlns:p14="http://schemas.microsoft.com/office/powerpoint/2010/main" val="2842498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11" name="Rounded Rectangle 10"/>
          <p:cNvSpPr/>
          <p:nvPr userDrawn="1"/>
        </p:nvSpPr>
        <p:spPr>
          <a:xfrm>
            <a:off x="10025967" y="1027906"/>
            <a:ext cx="2025570" cy="1775407"/>
          </a:xfrm>
          <a:prstGeom prst="roundRect">
            <a:avLst>
              <a:gd name="adj" fmla="val 9496"/>
            </a:avLst>
          </a:prstGeom>
          <a:solidFill>
            <a:schemeClr val="tx2">
              <a:alpha val="62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userDrawn="1"/>
        </p:nvSpPr>
        <p:spPr>
          <a:xfrm>
            <a:off x="657224" y="219919"/>
            <a:ext cx="10944225" cy="6318993"/>
          </a:xfrm>
          <a:prstGeom prst="roundRect">
            <a:avLst>
              <a:gd name="adj" fmla="val 4944"/>
            </a:avLst>
          </a:pr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354239" y="365125"/>
            <a:ext cx="9479666"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354239" y="1825625"/>
            <a:ext cx="9479666" cy="4351338"/>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41AB6F-F776-4263-B264-C9BD72C58EEC}" type="datetime1">
              <a:rPr lang="en-US" smtClean="0"/>
              <a:t>7/11/2024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9BC29B-CD14-4172-9B93-F334EF7BA94E}" type="slidenum">
              <a:rPr lang="en-US" smtClean="0"/>
              <a:t>‹#›</a:t>
            </a:fld>
            <a:endParaRPr lang="en-US"/>
          </a:p>
        </p:txBody>
      </p:sp>
      <p:sp>
        <p:nvSpPr>
          <p:cNvPr id="10" name="Rounded Rectangle 9"/>
          <p:cNvSpPr/>
          <p:nvPr userDrawn="1"/>
        </p:nvSpPr>
        <p:spPr>
          <a:xfrm>
            <a:off x="11353800" y="576484"/>
            <a:ext cx="2025570" cy="723458"/>
          </a:xfrm>
          <a:prstGeom prst="roundRect">
            <a:avLst>
              <a:gd name="adj" fmla="val 10267"/>
            </a:avLst>
          </a:prstGeom>
          <a:solidFill>
            <a:schemeClr val="accent6">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userDrawn="1"/>
        </p:nvSpPr>
        <p:spPr>
          <a:xfrm>
            <a:off x="10496066" y="-486156"/>
            <a:ext cx="1269358" cy="1192192"/>
          </a:xfrm>
          <a:prstGeom prst="roundRect">
            <a:avLst>
              <a:gd name="adj" fmla="val 7929"/>
            </a:avLst>
          </a:prstGeom>
          <a:solidFill>
            <a:schemeClr val="accent1">
              <a:lumMod val="60000"/>
              <a:lumOff val="40000"/>
              <a:alpha val="66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Official Seal of the California Department of Educaiton"/>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00254" y="5389202"/>
            <a:ext cx="1294916" cy="1294916"/>
          </a:xfrm>
          <a:prstGeom prst="rect">
            <a:avLst/>
          </a:prstGeom>
        </p:spPr>
      </p:pic>
    </p:spTree>
    <p:extLst>
      <p:ext uri="{BB962C8B-B14F-4D97-AF65-F5344CB8AC3E}">
        <p14:creationId xmlns:p14="http://schemas.microsoft.com/office/powerpoint/2010/main" val="3711321045"/>
      </p:ext>
    </p:extLst>
  </p:cSld>
  <p:clrMap bg1="lt1" tx1="dk1" bg2="lt2" tx2="dk2" accent1="accent1" accent2="accent2" accent3="accent3" accent4="accent4" accent5="accent5" accent6="accent6" hlink="hlink" folHlink="folHlink"/>
  <p:sldLayoutIdLst>
    <p:sldLayoutId id="2147484572" r:id="rId1"/>
    <p:sldLayoutId id="2147484573" r:id="rId2"/>
    <p:sldLayoutId id="2147484574" r:id="rId3"/>
    <p:sldLayoutId id="2147484575" r:id="rId4"/>
    <p:sldLayoutId id="2147484576" r:id="rId5"/>
    <p:sldLayoutId id="2147484577" r:id="rId6"/>
    <p:sldLayoutId id="2147484578" r:id="rId7"/>
    <p:sldLayoutId id="2147484579" r:id="rId8"/>
    <p:sldLayoutId id="2147484580" r:id="rId9"/>
    <p:sldLayoutId id="2147484581" r:id="rId10"/>
    <p:sldLayoutId id="2147484582" r:id="rId11"/>
    <p:sldLayoutId id="2147484583" r:id="rId12"/>
  </p:sldLayoutIdLst>
  <p:hf hdr="0" ftr="0" dt="0"/>
  <p:txStyles>
    <p:titleStyle>
      <a:lvl1pPr algn="ctr" defTabSz="914400" rtl="0" eaLnBrk="1" latinLnBrk="0" hangingPunct="1">
        <a:lnSpc>
          <a:spcPct val="90000"/>
        </a:lnSpc>
        <a:spcBef>
          <a:spcPct val="0"/>
        </a:spcBef>
        <a:buNone/>
        <a:defRPr sz="4400" kern="1200">
          <a:solidFill>
            <a:srgbClr val="99330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Century Gothic" panose="020B0502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
        <a:defRPr sz="2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cde.ca.gov/fg/fo/r12/mscspl23rfa.asp"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www.cde.ca.gov/fg/fo/r12/mscspl23rfa.asp"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cde.ca.gov/fg/fo/r12/mscspl23rfa.asp"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www.cde.ca.gov/fg/fo/r12/mscspl23rfa.asp" TargetMode="External"/><Relationship Id="rId2" Type="http://schemas.openxmlformats.org/officeDocument/2006/relationships/hyperlink" Target="mailto:PLSMO@cde.ca.gov"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mailto:PLSMO@cde.ca.gov"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7834" y="477078"/>
            <a:ext cx="10396329" cy="3132276"/>
          </a:xfrm>
        </p:spPr>
        <p:txBody>
          <a:bodyPr>
            <a:normAutofit fontScale="90000"/>
          </a:bodyPr>
          <a:lstStyle/>
          <a:p>
            <a:pPr>
              <a:lnSpc>
                <a:spcPct val="100000"/>
              </a:lnSpc>
            </a:pPr>
            <a:r>
              <a:rPr lang="en-US" sz="5000" dirty="0"/>
              <a:t>2023 Mathematics, Science, and Computer Science Professional Learning Grant Request for Applications</a:t>
            </a:r>
          </a:p>
        </p:txBody>
      </p:sp>
      <p:sp>
        <p:nvSpPr>
          <p:cNvPr id="3" name="Subtitle 2"/>
          <p:cNvSpPr>
            <a:spLocks noGrp="1"/>
          </p:cNvSpPr>
          <p:nvPr>
            <p:ph type="subTitle" idx="1"/>
          </p:nvPr>
        </p:nvSpPr>
        <p:spPr>
          <a:xfrm>
            <a:off x="1523998" y="4297777"/>
            <a:ext cx="9144000" cy="1260812"/>
          </a:xfrm>
        </p:spPr>
        <p:txBody>
          <a:bodyPr/>
          <a:lstStyle/>
          <a:p>
            <a:pPr>
              <a:lnSpc>
                <a:spcPct val="100000"/>
              </a:lnSpc>
              <a:spcBef>
                <a:spcPts val="0"/>
              </a:spcBef>
            </a:pPr>
            <a:r>
              <a:rPr lang="en-US" dirty="0"/>
              <a:t>Application Webinar </a:t>
            </a:r>
          </a:p>
          <a:p>
            <a:pPr>
              <a:lnSpc>
                <a:spcPct val="100000"/>
              </a:lnSpc>
              <a:spcBef>
                <a:spcPts val="0"/>
              </a:spcBef>
            </a:pPr>
            <a:r>
              <a:rPr lang="en-US" dirty="0"/>
              <a:t>March 23, 2023 </a:t>
            </a:r>
            <a:br>
              <a:rPr lang="en-US" dirty="0"/>
            </a:br>
            <a:br>
              <a:rPr lang="en-US" dirty="0"/>
            </a:br>
            <a:endParaRPr lang="en-US" dirty="0"/>
          </a:p>
        </p:txBody>
      </p:sp>
    </p:spTree>
    <p:extLst>
      <p:ext uri="{BB962C8B-B14F-4D97-AF65-F5344CB8AC3E}">
        <p14:creationId xmlns:p14="http://schemas.microsoft.com/office/powerpoint/2010/main" val="33024406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4D5A-E108-41F3-A274-BEE1992706DA}"/>
              </a:ext>
            </a:extLst>
          </p:cNvPr>
          <p:cNvSpPr>
            <a:spLocks noGrp="1"/>
          </p:cNvSpPr>
          <p:nvPr>
            <p:ph type="title"/>
          </p:nvPr>
        </p:nvSpPr>
        <p:spPr/>
        <p:txBody>
          <a:bodyPr/>
          <a:lstStyle/>
          <a:p>
            <a:r>
              <a:rPr lang="en-US" dirty="0"/>
              <a:t>Goals of the Grant Program (3)</a:t>
            </a:r>
          </a:p>
        </p:txBody>
      </p:sp>
      <p:sp>
        <p:nvSpPr>
          <p:cNvPr id="3" name="Content Placeholder 2">
            <a:extLst>
              <a:ext uri="{FF2B5EF4-FFF2-40B4-BE49-F238E27FC236}">
                <a16:creationId xmlns:a16="http://schemas.microsoft.com/office/drawing/2014/main" id="{507737B2-6E3E-4B32-A8E0-EFB81FE6042E}"/>
              </a:ext>
            </a:extLst>
          </p:cNvPr>
          <p:cNvSpPr>
            <a:spLocks noGrp="1"/>
          </p:cNvSpPr>
          <p:nvPr>
            <p:ph idx="1"/>
          </p:nvPr>
        </p:nvSpPr>
        <p:spPr/>
        <p:txBody>
          <a:bodyPr/>
          <a:lstStyle/>
          <a:p>
            <a:pPr>
              <a:lnSpc>
                <a:spcPct val="100000"/>
              </a:lnSpc>
              <a:spcBef>
                <a:spcPts val="0"/>
              </a:spcBef>
              <a:spcAft>
                <a:spcPts val="1800"/>
              </a:spcAft>
            </a:pPr>
            <a:r>
              <a:rPr lang="en-US" dirty="0"/>
              <a:t>The grant project will support local efforts to improve family and community engagement in mathematics and science education, and positively engage families and communities in implementing the Mathematics, Science and Computer Science Standards. </a:t>
            </a:r>
          </a:p>
          <a:p>
            <a:pPr>
              <a:lnSpc>
                <a:spcPct val="100000"/>
              </a:lnSpc>
              <a:spcBef>
                <a:spcPts val="0"/>
              </a:spcBef>
              <a:spcAft>
                <a:spcPts val="1800"/>
              </a:spcAft>
            </a:pPr>
            <a:r>
              <a:rPr lang="en-US" dirty="0"/>
              <a:t>The Lead COE will facilitate, to the greatest extent practicable, coordination among the grantees of other mathematics, science, and computer science educator professional development initiatives.</a:t>
            </a:r>
          </a:p>
        </p:txBody>
      </p:sp>
      <p:sp>
        <p:nvSpPr>
          <p:cNvPr id="4" name="Slide Number Placeholder 3">
            <a:extLst>
              <a:ext uri="{FF2B5EF4-FFF2-40B4-BE49-F238E27FC236}">
                <a16:creationId xmlns:a16="http://schemas.microsoft.com/office/drawing/2014/main" id="{9A0BA451-CBAB-4000-8149-AF0DB1FDFD79}"/>
              </a:ext>
            </a:extLst>
          </p:cNvPr>
          <p:cNvSpPr>
            <a:spLocks noGrp="1"/>
          </p:cNvSpPr>
          <p:nvPr>
            <p:ph type="sldNum" sz="quarter" idx="12"/>
          </p:nvPr>
        </p:nvSpPr>
        <p:spPr/>
        <p:txBody>
          <a:bodyPr/>
          <a:lstStyle/>
          <a:p>
            <a:fld id="{469BC29B-CD14-4172-9B93-F334EF7BA94E}" type="slidenum">
              <a:rPr lang="en-US" smtClean="0"/>
              <a:t>10</a:t>
            </a:fld>
            <a:endParaRPr lang="en-US"/>
          </a:p>
        </p:txBody>
      </p:sp>
    </p:spTree>
    <p:extLst>
      <p:ext uri="{BB962C8B-B14F-4D97-AF65-F5344CB8AC3E}">
        <p14:creationId xmlns:p14="http://schemas.microsoft.com/office/powerpoint/2010/main" val="8866912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3B2A0-DF41-4ECB-9FB4-3298DFFCF7F8}"/>
              </a:ext>
            </a:extLst>
          </p:cNvPr>
          <p:cNvSpPr>
            <a:spLocks noGrp="1"/>
          </p:cNvSpPr>
          <p:nvPr>
            <p:ph type="title"/>
          </p:nvPr>
        </p:nvSpPr>
        <p:spPr>
          <a:xfrm>
            <a:off x="276055" y="410368"/>
            <a:ext cx="11077745" cy="1325563"/>
          </a:xfrm>
        </p:spPr>
        <p:txBody>
          <a:bodyPr/>
          <a:lstStyle/>
          <a:p>
            <a:r>
              <a:rPr lang="en-US" dirty="0"/>
              <a:t>Goals of the Grant Program (4)</a:t>
            </a:r>
          </a:p>
        </p:txBody>
      </p:sp>
      <p:sp>
        <p:nvSpPr>
          <p:cNvPr id="3" name="Content Placeholder 2">
            <a:extLst>
              <a:ext uri="{FF2B5EF4-FFF2-40B4-BE49-F238E27FC236}">
                <a16:creationId xmlns:a16="http://schemas.microsoft.com/office/drawing/2014/main" id="{22DFAC14-F8B9-49AE-B049-15EA77E5FDB6}"/>
              </a:ext>
            </a:extLst>
          </p:cNvPr>
          <p:cNvSpPr>
            <a:spLocks noGrp="1"/>
          </p:cNvSpPr>
          <p:nvPr>
            <p:ph idx="1"/>
          </p:nvPr>
        </p:nvSpPr>
        <p:spPr/>
        <p:txBody>
          <a:bodyPr/>
          <a:lstStyle/>
          <a:p>
            <a:pPr>
              <a:lnSpc>
                <a:spcPct val="100000"/>
              </a:lnSpc>
              <a:spcBef>
                <a:spcPts val="0"/>
              </a:spcBef>
            </a:pPr>
            <a:r>
              <a:rPr lang="en-US" dirty="0"/>
              <a:t>The MSCS PL Grant Project will generate and disseminate professional learning opportunities for grades four to twelve, inclusive, educators designed to enable local implementation efforts of the Mathematics, Science and Computer Science Standards. The professional learning opportunities must conform to the best evidence regarding effective learning for educators. This includes, but is not limited to, the Quality Professional Learning Standards.</a:t>
            </a:r>
          </a:p>
        </p:txBody>
      </p:sp>
      <p:sp>
        <p:nvSpPr>
          <p:cNvPr id="4" name="Slide Number Placeholder 3">
            <a:extLst>
              <a:ext uri="{FF2B5EF4-FFF2-40B4-BE49-F238E27FC236}">
                <a16:creationId xmlns:a16="http://schemas.microsoft.com/office/drawing/2014/main" id="{B57AAE0C-AD5B-4A1A-9ABE-207A69129A18}"/>
              </a:ext>
            </a:extLst>
          </p:cNvPr>
          <p:cNvSpPr>
            <a:spLocks noGrp="1"/>
          </p:cNvSpPr>
          <p:nvPr>
            <p:ph type="sldNum" sz="quarter" idx="12"/>
          </p:nvPr>
        </p:nvSpPr>
        <p:spPr/>
        <p:txBody>
          <a:bodyPr/>
          <a:lstStyle/>
          <a:p>
            <a:fld id="{469BC29B-CD14-4172-9B93-F334EF7BA94E}" type="slidenum">
              <a:rPr lang="en-US" smtClean="0"/>
              <a:t>11</a:t>
            </a:fld>
            <a:endParaRPr lang="en-US"/>
          </a:p>
        </p:txBody>
      </p:sp>
    </p:spTree>
    <p:extLst>
      <p:ext uri="{BB962C8B-B14F-4D97-AF65-F5344CB8AC3E}">
        <p14:creationId xmlns:p14="http://schemas.microsoft.com/office/powerpoint/2010/main" val="22711417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C6FAB-78DA-48F1-9EBD-B4E6C73C442A}"/>
              </a:ext>
            </a:extLst>
          </p:cNvPr>
          <p:cNvSpPr>
            <a:spLocks noGrp="1"/>
          </p:cNvSpPr>
          <p:nvPr>
            <p:ph type="title"/>
          </p:nvPr>
        </p:nvSpPr>
        <p:spPr>
          <a:xfrm>
            <a:off x="1356167" y="-2753"/>
            <a:ext cx="9479666" cy="1325563"/>
          </a:xfrm>
        </p:spPr>
        <p:txBody>
          <a:bodyPr/>
          <a:lstStyle/>
          <a:p>
            <a:r>
              <a:rPr lang="en-US" dirty="0"/>
              <a:t>Timeline</a:t>
            </a:r>
          </a:p>
        </p:txBody>
      </p:sp>
      <p:graphicFrame>
        <p:nvGraphicFramePr>
          <p:cNvPr id="7" name="Content Placeholder 6" descr="Timeline of activities and dates.">
            <a:extLst>
              <a:ext uri="{FF2B5EF4-FFF2-40B4-BE49-F238E27FC236}">
                <a16:creationId xmlns:a16="http://schemas.microsoft.com/office/drawing/2014/main" id="{DCA290DC-21B6-4761-A207-3925D35F0E90}"/>
              </a:ext>
            </a:extLst>
          </p:cNvPr>
          <p:cNvGraphicFramePr>
            <a:graphicFrameLocks noGrp="1"/>
          </p:cNvGraphicFramePr>
          <p:nvPr>
            <p:ph sz="half" idx="2"/>
            <p:extLst>
              <p:ext uri="{D42A27DB-BD31-4B8C-83A1-F6EECF244321}">
                <p14:modId xmlns:p14="http://schemas.microsoft.com/office/powerpoint/2010/main" val="3970456525"/>
              </p:ext>
            </p:extLst>
          </p:nvPr>
        </p:nvGraphicFramePr>
        <p:xfrm>
          <a:off x="838200" y="1053970"/>
          <a:ext cx="10515600" cy="4371821"/>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3211912848"/>
                    </a:ext>
                  </a:extLst>
                </a:gridCol>
                <a:gridCol w="5257800">
                  <a:extLst>
                    <a:ext uri="{9D8B030D-6E8A-4147-A177-3AD203B41FA5}">
                      <a16:colId xmlns:a16="http://schemas.microsoft.com/office/drawing/2014/main" val="2409235916"/>
                    </a:ext>
                  </a:extLst>
                </a:gridCol>
              </a:tblGrid>
              <a:tr h="499581">
                <a:tc>
                  <a:txBody>
                    <a:bodyPr/>
                    <a:lstStyle/>
                    <a:p>
                      <a:pPr marL="0" marR="0">
                        <a:spcBef>
                          <a:spcPts val="0"/>
                        </a:spcBef>
                        <a:spcAft>
                          <a:spcPts val="0"/>
                        </a:spcAft>
                      </a:pPr>
                      <a:r>
                        <a:rPr lang="en-US" sz="2400" b="1" dirty="0">
                          <a:ln>
                            <a:noFill/>
                          </a:ln>
                          <a:solidFill>
                            <a:srgbClr val="000000"/>
                          </a:solidFill>
                          <a:effectLst/>
                          <a:uFill>
                            <a:solidFill>
                              <a:srgbClr val="000000"/>
                            </a:solidFill>
                          </a:uFill>
                          <a:latin typeface="Arial" panose="020B0604020202020204" pitchFamily="34" charset="0"/>
                          <a:ea typeface="Arial Unicode MS"/>
                          <a:cs typeface="Arial Unicode MS"/>
                        </a:rPr>
                        <a:t>Activity</a:t>
                      </a:r>
                      <a:endParaRPr lang="en-US" sz="2400" b="1" dirty="0">
                        <a:ln>
                          <a:noFill/>
                        </a:ln>
                        <a:solidFill>
                          <a:srgbClr val="000000"/>
                        </a:solidFill>
                        <a:effectLst/>
                        <a:uFill>
                          <a:solidFill>
                            <a:srgbClr val="000000"/>
                          </a:solidFill>
                        </a:uFill>
                        <a:latin typeface="Arial" panose="020B0604020202020204" pitchFamily="34" charset="0"/>
                        <a:ea typeface="Arial" panose="020B0604020202020204" pitchFamily="34" charset="0"/>
                      </a:endParaRPr>
                    </a:p>
                  </a:txBody>
                  <a:tcPr marL="50800" marR="50800" marT="50800" marB="50800"/>
                </a:tc>
                <a:tc>
                  <a:txBody>
                    <a:bodyPr/>
                    <a:lstStyle/>
                    <a:p>
                      <a:pPr marL="0" marR="0">
                        <a:spcBef>
                          <a:spcPts val="0"/>
                        </a:spcBef>
                        <a:spcAft>
                          <a:spcPts val="0"/>
                        </a:spcAft>
                      </a:pPr>
                      <a:r>
                        <a:rPr lang="en-US" sz="2400" b="1" dirty="0">
                          <a:ln>
                            <a:noFill/>
                          </a:ln>
                          <a:solidFill>
                            <a:srgbClr val="000000"/>
                          </a:solidFill>
                          <a:effectLst/>
                          <a:uFill>
                            <a:solidFill>
                              <a:srgbClr val="000000"/>
                            </a:solidFill>
                          </a:uFill>
                          <a:latin typeface="Arial" panose="020B0604020202020204" pitchFamily="34" charset="0"/>
                          <a:ea typeface="Arial Unicode MS"/>
                          <a:cs typeface="Arial Unicode MS"/>
                        </a:rPr>
                        <a:t>Date</a:t>
                      </a:r>
                      <a:endParaRPr lang="en-US" sz="2400" b="1" dirty="0">
                        <a:ln>
                          <a:noFill/>
                        </a:ln>
                        <a:solidFill>
                          <a:srgbClr val="000000"/>
                        </a:solidFill>
                        <a:effectLst/>
                        <a:uFill>
                          <a:solidFill>
                            <a:srgbClr val="000000"/>
                          </a:solidFill>
                        </a:uFill>
                        <a:latin typeface="Arial" panose="020B0604020202020204" pitchFamily="34" charset="0"/>
                        <a:ea typeface="Arial" panose="020B0604020202020204" pitchFamily="34" charset="0"/>
                      </a:endParaRPr>
                    </a:p>
                  </a:txBody>
                  <a:tcPr marL="50800" marR="50800" marT="50800" marB="50800"/>
                </a:tc>
                <a:extLst>
                  <a:ext uri="{0D108BD9-81ED-4DB2-BD59-A6C34878D82A}">
                    <a16:rowId xmlns:a16="http://schemas.microsoft.com/office/drawing/2014/main" val="1337243111"/>
                  </a:ext>
                </a:extLst>
              </a:tr>
              <a:tr h="506520">
                <a:tc>
                  <a:txBody>
                    <a:bodyPr/>
                    <a:lstStyle/>
                    <a:p>
                      <a:pPr marL="0" marR="0">
                        <a:spcBef>
                          <a:spcPts val="0"/>
                        </a:spcBef>
                        <a:spcAft>
                          <a:spcPts val="0"/>
                        </a:spcAft>
                      </a:pPr>
                      <a:r>
                        <a:rPr lang="en-US" sz="2400" dirty="0">
                          <a:ln>
                            <a:noFill/>
                          </a:ln>
                          <a:solidFill>
                            <a:srgbClr val="000000"/>
                          </a:solidFill>
                          <a:effectLst/>
                          <a:uFill>
                            <a:solidFill>
                              <a:srgbClr val="000000"/>
                            </a:solidFill>
                          </a:uFill>
                          <a:latin typeface="Arial" panose="020B0604020202020204" pitchFamily="34" charset="0"/>
                          <a:ea typeface="Arial Unicode MS"/>
                          <a:cs typeface="Arial Unicode MS"/>
                        </a:rPr>
                        <a:t>RFA Release </a:t>
                      </a:r>
                      <a:endParaRPr lang="en-US" sz="2400" dirty="0">
                        <a:ln>
                          <a:noFill/>
                        </a:ln>
                        <a:solidFill>
                          <a:srgbClr val="000000"/>
                        </a:solidFill>
                        <a:effectLst/>
                        <a:uFill>
                          <a:solidFill>
                            <a:srgbClr val="000000"/>
                          </a:solidFill>
                        </a:uFill>
                        <a:latin typeface="Arial" panose="020B0604020202020204" pitchFamily="34" charset="0"/>
                        <a:ea typeface="Arial" panose="020B0604020202020204" pitchFamily="34" charset="0"/>
                      </a:endParaRPr>
                    </a:p>
                  </a:txBody>
                  <a:tcPr marL="50800" marR="50800" marT="50800" marB="50800"/>
                </a:tc>
                <a:tc>
                  <a:txBody>
                    <a:bodyPr/>
                    <a:lstStyle/>
                    <a:p>
                      <a:pPr marL="0" marR="0">
                        <a:spcBef>
                          <a:spcPts val="0"/>
                        </a:spcBef>
                        <a:spcAft>
                          <a:spcPts val="0"/>
                        </a:spcAft>
                      </a:pPr>
                      <a:r>
                        <a:rPr lang="en-US" sz="2400" dirty="0">
                          <a:ln>
                            <a:noFill/>
                          </a:ln>
                          <a:solidFill>
                            <a:srgbClr val="000000"/>
                          </a:solidFill>
                          <a:effectLst/>
                          <a:uFill>
                            <a:solidFill>
                              <a:srgbClr val="000000"/>
                            </a:solidFill>
                          </a:uFill>
                          <a:latin typeface="Arial" panose="020B0604020202020204" pitchFamily="34" charset="0"/>
                          <a:ea typeface="Arial" panose="020B0604020202020204" pitchFamily="34" charset="0"/>
                        </a:rPr>
                        <a:t>Wednesday, March 1, 2023</a:t>
                      </a:r>
                    </a:p>
                  </a:txBody>
                  <a:tcPr marL="50800" marR="50800" marT="50800" marB="50800"/>
                </a:tc>
                <a:extLst>
                  <a:ext uri="{0D108BD9-81ED-4DB2-BD59-A6C34878D82A}">
                    <a16:rowId xmlns:a16="http://schemas.microsoft.com/office/drawing/2014/main" val="3949448379"/>
                  </a:ext>
                </a:extLst>
              </a:tr>
              <a:tr h="506520">
                <a:tc>
                  <a:txBody>
                    <a:bodyPr/>
                    <a:lstStyle/>
                    <a:p>
                      <a:pPr marL="0" marR="0">
                        <a:spcBef>
                          <a:spcPts val="0"/>
                        </a:spcBef>
                        <a:spcAft>
                          <a:spcPts val="0"/>
                        </a:spcAft>
                      </a:pPr>
                      <a:r>
                        <a:rPr lang="en-US" sz="2400" dirty="0">
                          <a:ln>
                            <a:noFill/>
                          </a:ln>
                          <a:solidFill>
                            <a:srgbClr val="000000"/>
                          </a:solidFill>
                          <a:effectLst/>
                          <a:uFill>
                            <a:solidFill>
                              <a:srgbClr val="000000"/>
                            </a:solidFill>
                          </a:uFill>
                          <a:latin typeface="Arial" panose="020B0604020202020204" pitchFamily="34" charset="0"/>
                          <a:ea typeface="Arial Unicode MS"/>
                          <a:cs typeface="Arial Unicode MS"/>
                        </a:rPr>
                        <a:t>Notice of Intent to Apply</a:t>
                      </a:r>
                      <a:endParaRPr lang="en-US" sz="2400" dirty="0">
                        <a:ln>
                          <a:noFill/>
                        </a:ln>
                        <a:solidFill>
                          <a:srgbClr val="000000"/>
                        </a:solidFill>
                        <a:effectLst/>
                        <a:uFill>
                          <a:solidFill>
                            <a:srgbClr val="000000"/>
                          </a:solidFill>
                        </a:uFill>
                        <a:latin typeface="Arial" panose="020B0604020202020204" pitchFamily="34" charset="0"/>
                        <a:ea typeface="Arial" panose="020B0604020202020204" pitchFamily="34" charset="0"/>
                      </a:endParaRPr>
                    </a:p>
                  </a:txBody>
                  <a:tcPr marL="50800" marR="50800" marT="50800" marB="50800"/>
                </a:tc>
                <a:tc>
                  <a:txBody>
                    <a:bodyPr/>
                    <a:lstStyle/>
                    <a:p>
                      <a:pPr marL="0" marR="0">
                        <a:spcBef>
                          <a:spcPts val="0"/>
                        </a:spcBef>
                        <a:spcAft>
                          <a:spcPts val="0"/>
                        </a:spcAft>
                      </a:pPr>
                      <a:r>
                        <a:rPr lang="en-US" sz="2400" dirty="0">
                          <a:ln>
                            <a:noFill/>
                          </a:ln>
                          <a:solidFill>
                            <a:srgbClr val="000000"/>
                          </a:solidFill>
                          <a:effectLst/>
                          <a:uFill>
                            <a:solidFill>
                              <a:srgbClr val="000000"/>
                            </a:solidFill>
                          </a:uFill>
                          <a:latin typeface="Arial" panose="020B0604020202020204" pitchFamily="34" charset="0"/>
                          <a:ea typeface="Arial" panose="020B0604020202020204" pitchFamily="34" charset="0"/>
                        </a:rPr>
                        <a:t>Thursday, March 16, 2023, by 5 p.m.</a:t>
                      </a:r>
                    </a:p>
                  </a:txBody>
                  <a:tcPr marL="50800" marR="50800" marT="50800" marB="50800"/>
                </a:tc>
                <a:extLst>
                  <a:ext uri="{0D108BD9-81ED-4DB2-BD59-A6C34878D82A}">
                    <a16:rowId xmlns:a16="http://schemas.microsoft.com/office/drawing/2014/main" val="4289194037"/>
                  </a:ext>
                </a:extLst>
              </a:tr>
              <a:tr h="506520">
                <a:tc>
                  <a:txBody>
                    <a:bodyPr/>
                    <a:lstStyle/>
                    <a:p>
                      <a:pPr marL="0" marR="0">
                        <a:spcBef>
                          <a:spcPts val="0"/>
                        </a:spcBef>
                        <a:spcAft>
                          <a:spcPts val="0"/>
                        </a:spcAft>
                      </a:pPr>
                      <a:r>
                        <a:rPr lang="en-US" sz="2400" dirty="0">
                          <a:ln>
                            <a:noFill/>
                          </a:ln>
                          <a:solidFill>
                            <a:srgbClr val="000000"/>
                          </a:solidFill>
                          <a:effectLst/>
                          <a:uFill>
                            <a:solidFill>
                              <a:srgbClr val="000000"/>
                            </a:solidFill>
                          </a:uFill>
                          <a:latin typeface="Arial" panose="020B0604020202020204" pitchFamily="34" charset="0"/>
                          <a:ea typeface="Arial Unicode MS"/>
                          <a:cs typeface="Arial Unicode MS"/>
                        </a:rPr>
                        <a:t>Application Workshop Webinar</a:t>
                      </a:r>
                      <a:endParaRPr lang="en-US" sz="2400" dirty="0">
                        <a:ln>
                          <a:noFill/>
                        </a:ln>
                        <a:solidFill>
                          <a:srgbClr val="000000"/>
                        </a:solidFill>
                        <a:effectLst/>
                        <a:uFill>
                          <a:solidFill>
                            <a:srgbClr val="000000"/>
                          </a:solidFill>
                        </a:uFill>
                        <a:latin typeface="Arial" panose="020B0604020202020204" pitchFamily="34" charset="0"/>
                        <a:ea typeface="Arial" panose="020B0604020202020204" pitchFamily="34" charset="0"/>
                      </a:endParaRPr>
                    </a:p>
                  </a:txBody>
                  <a:tcPr marL="50800" marR="50800" marT="50800" marB="50800"/>
                </a:tc>
                <a:tc>
                  <a:txBody>
                    <a:bodyPr/>
                    <a:lstStyle/>
                    <a:p>
                      <a:pPr marL="0" marR="0">
                        <a:spcBef>
                          <a:spcPts val="0"/>
                        </a:spcBef>
                        <a:spcAft>
                          <a:spcPts val="0"/>
                        </a:spcAft>
                      </a:pPr>
                      <a:r>
                        <a:rPr lang="en-US" sz="2400" dirty="0">
                          <a:ln>
                            <a:noFill/>
                          </a:ln>
                          <a:solidFill>
                            <a:srgbClr val="000000"/>
                          </a:solidFill>
                          <a:effectLst/>
                          <a:uFill>
                            <a:solidFill>
                              <a:srgbClr val="000000"/>
                            </a:solidFill>
                          </a:uFill>
                          <a:latin typeface="Arial" panose="020B0604020202020204" pitchFamily="34" charset="0"/>
                          <a:ea typeface="Arial" panose="020B0604020202020204" pitchFamily="34" charset="0"/>
                        </a:rPr>
                        <a:t>Thursday, March 23, 2023</a:t>
                      </a:r>
                    </a:p>
                  </a:txBody>
                  <a:tcPr marL="50800" marR="50800" marT="50800" marB="50800"/>
                </a:tc>
                <a:extLst>
                  <a:ext uri="{0D108BD9-81ED-4DB2-BD59-A6C34878D82A}">
                    <a16:rowId xmlns:a16="http://schemas.microsoft.com/office/drawing/2014/main" val="1646338763"/>
                  </a:ext>
                </a:extLst>
              </a:tr>
              <a:tr h="506520">
                <a:tc>
                  <a:txBody>
                    <a:bodyPr/>
                    <a:lstStyle/>
                    <a:p>
                      <a:pPr marL="0" marR="0">
                        <a:spcBef>
                          <a:spcPts val="0"/>
                        </a:spcBef>
                        <a:spcAft>
                          <a:spcPts val="0"/>
                        </a:spcAft>
                      </a:pPr>
                      <a:r>
                        <a:rPr lang="en-US" sz="2400" dirty="0">
                          <a:ln>
                            <a:noFill/>
                          </a:ln>
                          <a:solidFill>
                            <a:srgbClr val="000000"/>
                          </a:solidFill>
                          <a:effectLst/>
                          <a:uFill>
                            <a:solidFill>
                              <a:srgbClr val="000000"/>
                            </a:solidFill>
                          </a:uFill>
                          <a:latin typeface="Arial" panose="020B0604020202020204" pitchFamily="34" charset="0"/>
                          <a:ea typeface="Arial Unicode MS"/>
                          <a:cs typeface="Arial Unicode MS"/>
                        </a:rPr>
                        <a:t>Application due to the CDE</a:t>
                      </a:r>
                      <a:endParaRPr lang="en-US" sz="2400" dirty="0">
                        <a:ln>
                          <a:noFill/>
                        </a:ln>
                        <a:solidFill>
                          <a:srgbClr val="000000"/>
                        </a:solidFill>
                        <a:effectLst/>
                        <a:uFill>
                          <a:solidFill>
                            <a:srgbClr val="000000"/>
                          </a:solidFill>
                        </a:uFill>
                        <a:latin typeface="Arial" panose="020B0604020202020204" pitchFamily="34" charset="0"/>
                        <a:ea typeface="Arial" panose="020B0604020202020204" pitchFamily="34" charset="0"/>
                      </a:endParaRPr>
                    </a:p>
                  </a:txBody>
                  <a:tcPr marL="50800" marR="50800" marT="50800" marB="50800"/>
                </a:tc>
                <a:tc>
                  <a:txBody>
                    <a:bodyPr/>
                    <a:lstStyle/>
                    <a:p>
                      <a:pPr marL="0" marR="0">
                        <a:spcBef>
                          <a:spcPts val="0"/>
                        </a:spcBef>
                        <a:spcAft>
                          <a:spcPts val="0"/>
                        </a:spcAft>
                      </a:pPr>
                      <a:r>
                        <a:rPr lang="en-US" sz="2400" dirty="0">
                          <a:ln>
                            <a:noFill/>
                          </a:ln>
                          <a:solidFill>
                            <a:srgbClr val="000000"/>
                          </a:solidFill>
                          <a:effectLst/>
                          <a:uFill>
                            <a:solidFill>
                              <a:srgbClr val="000000"/>
                            </a:solidFill>
                          </a:uFill>
                          <a:latin typeface="Arial" panose="020B0604020202020204" pitchFamily="34" charset="0"/>
                          <a:ea typeface="Arial" panose="020B0604020202020204" pitchFamily="34" charset="0"/>
                        </a:rPr>
                        <a:t>Thursday, April 13, 2023, by 3 p.m.</a:t>
                      </a:r>
                    </a:p>
                  </a:txBody>
                  <a:tcPr marL="50800" marR="50800" marT="50800" marB="50800"/>
                </a:tc>
                <a:extLst>
                  <a:ext uri="{0D108BD9-81ED-4DB2-BD59-A6C34878D82A}">
                    <a16:rowId xmlns:a16="http://schemas.microsoft.com/office/drawing/2014/main" val="985894111"/>
                  </a:ext>
                </a:extLst>
              </a:tr>
              <a:tr h="506520">
                <a:tc>
                  <a:txBody>
                    <a:bodyPr/>
                    <a:lstStyle/>
                    <a:p>
                      <a:pPr marL="0" marR="0">
                        <a:spcBef>
                          <a:spcPts val="0"/>
                        </a:spcBef>
                        <a:spcAft>
                          <a:spcPts val="0"/>
                        </a:spcAft>
                      </a:pPr>
                      <a:r>
                        <a:rPr lang="en-US" sz="2400" dirty="0">
                          <a:ln>
                            <a:noFill/>
                          </a:ln>
                          <a:solidFill>
                            <a:srgbClr val="000000"/>
                          </a:solidFill>
                          <a:effectLst/>
                          <a:uFill>
                            <a:solidFill>
                              <a:srgbClr val="000000"/>
                            </a:solidFill>
                          </a:uFill>
                          <a:latin typeface="Arial" panose="020B0604020202020204" pitchFamily="34" charset="0"/>
                          <a:ea typeface="Arial Unicode MS"/>
                          <a:cs typeface="Arial Unicode MS"/>
                        </a:rPr>
                        <a:t>Intent to Award posted</a:t>
                      </a:r>
                      <a:endParaRPr lang="en-US" sz="2400" dirty="0">
                        <a:ln>
                          <a:noFill/>
                        </a:ln>
                        <a:solidFill>
                          <a:srgbClr val="000000"/>
                        </a:solidFill>
                        <a:effectLst/>
                        <a:uFill>
                          <a:solidFill>
                            <a:srgbClr val="000000"/>
                          </a:solidFill>
                        </a:uFill>
                        <a:latin typeface="Arial" panose="020B0604020202020204" pitchFamily="34" charset="0"/>
                        <a:ea typeface="Arial" panose="020B0604020202020204" pitchFamily="34" charset="0"/>
                      </a:endParaRPr>
                    </a:p>
                  </a:txBody>
                  <a:tcPr marL="50800" marR="50800" marT="50800" marB="50800"/>
                </a:tc>
                <a:tc>
                  <a:txBody>
                    <a:bodyPr/>
                    <a:lstStyle/>
                    <a:p>
                      <a:pPr marL="0" marR="0">
                        <a:spcBef>
                          <a:spcPts val="0"/>
                        </a:spcBef>
                        <a:spcAft>
                          <a:spcPts val="0"/>
                        </a:spcAft>
                      </a:pPr>
                      <a:r>
                        <a:rPr lang="en-US" sz="2400" dirty="0">
                          <a:ln>
                            <a:noFill/>
                          </a:ln>
                          <a:solidFill>
                            <a:srgbClr val="000000"/>
                          </a:solidFill>
                          <a:effectLst/>
                          <a:uFill>
                            <a:solidFill>
                              <a:srgbClr val="000000"/>
                            </a:solidFill>
                          </a:uFill>
                          <a:latin typeface="Arial" panose="020B0604020202020204" pitchFamily="34" charset="0"/>
                          <a:ea typeface="Arial" panose="020B0604020202020204" pitchFamily="34" charset="0"/>
                        </a:rPr>
                        <a:t>Wednesday, May 10, 2023</a:t>
                      </a:r>
                    </a:p>
                  </a:txBody>
                  <a:tcPr marL="50800" marR="50800" marT="50800" marB="50800"/>
                </a:tc>
                <a:extLst>
                  <a:ext uri="{0D108BD9-81ED-4DB2-BD59-A6C34878D82A}">
                    <a16:rowId xmlns:a16="http://schemas.microsoft.com/office/drawing/2014/main" val="1609096328"/>
                  </a:ext>
                </a:extLst>
              </a:tr>
              <a:tr h="506520">
                <a:tc>
                  <a:txBody>
                    <a:bodyPr/>
                    <a:lstStyle/>
                    <a:p>
                      <a:pPr marL="0" marR="0">
                        <a:spcBef>
                          <a:spcPts val="0"/>
                        </a:spcBef>
                        <a:spcAft>
                          <a:spcPts val="0"/>
                        </a:spcAft>
                      </a:pPr>
                      <a:r>
                        <a:rPr lang="en-US" sz="2400" dirty="0">
                          <a:ln>
                            <a:noFill/>
                          </a:ln>
                          <a:solidFill>
                            <a:srgbClr val="000000"/>
                          </a:solidFill>
                          <a:effectLst/>
                          <a:uFill>
                            <a:solidFill>
                              <a:srgbClr val="000000"/>
                            </a:solidFill>
                          </a:uFill>
                          <a:latin typeface="Arial" panose="020B0604020202020204" pitchFamily="34" charset="0"/>
                          <a:ea typeface="Arial Unicode MS"/>
                          <a:cs typeface="Arial Unicode MS"/>
                        </a:rPr>
                        <a:t>Last day for Appeals to be received by the CDE</a:t>
                      </a:r>
                      <a:endParaRPr lang="en-US" sz="2400" dirty="0">
                        <a:ln>
                          <a:noFill/>
                        </a:ln>
                        <a:solidFill>
                          <a:srgbClr val="000000"/>
                        </a:solidFill>
                        <a:effectLst/>
                        <a:uFill>
                          <a:solidFill>
                            <a:srgbClr val="000000"/>
                          </a:solidFill>
                        </a:uFill>
                        <a:latin typeface="Arial" panose="020B0604020202020204" pitchFamily="34" charset="0"/>
                        <a:ea typeface="Arial" panose="020B0604020202020204" pitchFamily="34" charset="0"/>
                      </a:endParaRPr>
                    </a:p>
                  </a:txBody>
                  <a:tcPr marL="50800" marR="50800" marT="50800" marB="50800"/>
                </a:tc>
                <a:tc>
                  <a:txBody>
                    <a:bodyPr/>
                    <a:lstStyle/>
                    <a:p>
                      <a:pPr marL="0" marR="0">
                        <a:spcBef>
                          <a:spcPts val="0"/>
                        </a:spcBef>
                        <a:spcAft>
                          <a:spcPts val="0"/>
                        </a:spcAft>
                      </a:pPr>
                      <a:r>
                        <a:rPr lang="en-US" sz="2400" dirty="0">
                          <a:ln>
                            <a:noFill/>
                          </a:ln>
                          <a:solidFill>
                            <a:srgbClr val="000000"/>
                          </a:solidFill>
                          <a:effectLst/>
                          <a:uFill>
                            <a:solidFill>
                              <a:srgbClr val="000000"/>
                            </a:solidFill>
                          </a:uFill>
                          <a:latin typeface="Arial" panose="020B0604020202020204" pitchFamily="34" charset="0"/>
                          <a:ea typeface="Arial" panose="020B0604020202020204" pitchFamily="34" charset="0"/>
                        </a:rPr>
                        <a:t>Wednesday, May 24, 2023</a:t>
                      </a:r>
                    </a:p>
                  </a:txBody>
                  <a:tcPr marL="50800" marR="50800" marT="50800" marB="50800"/>
                </a:tc>
                <a:extLst>
                  <a:ext uri="{0D108BD9-81ED-4DB2-BD59-A6C34878D82A}">
                    <a16:rowId xmlns:a16="http://schemas.microsoft.com/office/drawing/2014/main" val="204446651"/>
                  </a:ext>
                </a:extLst>
              </a:tr>
              <a:tr h="506520">
                <a:tc>
                  <a:txBody>
                    <a:bodyPr/>
                    <a:lstStyle/>
                    <a:p>
                      <a:pPr marL="0" marR="0">
                        <a:spcBef>
                          <a:spcPts val="0"/>
                        </a:spcBef>
                        <a:spcAft>
                          <a:spcPts val="0"/>
                        </a:spcAft>
                      </a:pPr>
                      <a:r>
                        <a:rPr lang="en-US" sz="2400" dirty="0">
                          <a:ln>
                            <a:noFill/>
                          </a:ln>
                          <a:solidFill>
                            <a:srgbClr val="000000"/>
                          </a:solidFill>
                          <a:effectLst/>
                          <a:uFill>
                            <a:solidFill>
                              <a:srgbClr val="000000"/>
                            </a:solidFill>
                          </a:uFill>
                          <a:latin typeface="Arial" panose="020B0604020202020204" pitchFamily="34" charset="0"/>
                          <a:ea typeface="Arial Unicode MS"/>
                          <a:cs typeface="Arial Unicode MS"/>
                        </a:rPr>
                        <a:t>Final Awards posted</a:t>
                      </a:r>
                      <a:endParaRPr lang="en-US" sz="2400" dirty="0">
                        <a:ln>
                          <a:noFill/>
                        </a:ln>
                        <a:solidFill>
                          <a:srgbClr val="000000"/>
                        </a:solidFill>
                        <a:effectLst/>
                        <a:uFill>
                          <a:solidFill>
                            <a:srgbClr val="000000"/>
                          </a:solidFill>
                        </a:uFill>
                        <a:latin typeface="Arial" panose="020B0604020202020204" pitchFamily="34" charset="0"/>
                        <a:ea typeface="Arial" panose="020B0604020202020204" pitchFamily="34" charset="0"/>
                      </a:endParaRPr>
                    </a:p>
                  </a:txBody>
                  <a:tcPr marL="50800" marR="50800" marT="50800" marB="50800"/>
                </a:tc>
                <a:tc>
                  <a:txBody>
                    <a:bodyPr/>
                    <a:lstStyle/>
                    <a:p>
                      <a:pPr marL="0" marR="0">
                        <a:spcBef>
                          <a:spcPts val="0"/>
                        </a:spcBef>
                        <a:spcAft>
                          <a:spcPts val="0"/>
                        </a:spcAft>
                      </a:pPr>
                      <a:r>
                        <a:rPr lang="en-US" sz="2400" dirty="0">
                          <a:ln>
                            <a:noFill/>
                          </a:ln>
                          <a:solidFill>
                            <a:srgbClr val="000000"/>
                          </a:solidFill>
                          <a:effectLst/>
                          <a:uFill>
                            <a:solidFill>
                              <a:srgbClr val="000000"/>
                            </a:solidFill>
                          </a:uFill>
                          <a:latin typeface="Arial" panose="020B0604020202020204" pitchFamily="34" charset="0"/>
                          <a:ea typeface="Arial" panose="020B0604020202020204" pitchFamily="34" charset="0"/>
                        </a:rPr>
                        <a:t>Wednesday, May 31, 2023</a:t>
                      </a:r>
                    </a:p>
                  </a:txBody>
                  <a:tcPr marL="50800" marR="50800" marT="50800" marB="50800"/>
                </a:tc>
                <a:extLst>
                  <a:ext uri="{0D108BD9-81ED-4DB2-BD59-A6C34878D82A}">
                    <a16:rowId xmlns:a16="http://schemas.microsoft.com/office/drawing/2014/main" val="3510264217"/>
                  </a:ext>
                </a:extLst>
              </a:tr>
            </a:tbl>
          </a:graphicData>
        </a:graphic>
      </p:graphicFrame>
      <p:sp>
        <p:nvSpPr>
          <p:cNvPr id="4" name="Slide Number Placeholder 3">
            <a:extLst>
              <a:ext uri="{FF2B5EF4-FFF2-40B4-BE49-F238E27FC236}">
                <a16:creationId xmlns:a16="http://schemas.microsoft.com/office/drawing/2014/main" id="{F05C56B1-E4A7-4912-AF09-4C9E12B6F7B9}"/>
              </a:ext>
            </a:extLst>
          </p:cNvPr>
          <p:cNvSpPr>
            <a:spLocks noGrp="1"/>
          </p:cNvSpPr>
          <p:nvPr>
            <p:ph type="sldNum" sz="quarter" idx="12"/>
          </p:nvPr>
        </p:nvSpPr>
        <p:spPr/>
        <p:txBody>
          <a:bodyPr/>
          <a:lstStyle/>
          <a:p>
            <a:fld id="{469BC29B-CD14-4172-9B93-F334EF7BA94E}" type="slidenum">
              <a:rPr lang="en-US" smtClean="0"/>
              <a:t>12</a:t>
            </a:fld>
            <a:endParaRPr lang="en-US"/>
          </a:p>
        </p:txBody>
      </p:sp>
      <p:sp>
        <p:nvSpPr>
          <p:cNvPr id="11" name="Content Placeholder 10">
            <a:extLst>
              <a:ext uri="{FF2B5EF4-FFF2-40B4-BE49-F238E27FC236}">
                <a16:creationId xmlns:a16="http://schemas.microsoft.com/office/drawing/2014/main" id="{B7B2797D-C078-4657-9049-F392CEED08F9}"/>
              </a:ext>
            </a:extLst>
          </p:cNvPr>
          <p:cNvSpPr>
            <a:spLocks noGrp="1"/>
          </p:cNvSpPr>
          <p:nvPr>
            <p:ph sz="half" idx="1"/>
          </p:nvPr>
        </p:nvSpPr>
        <p:spPr>
          <a:xfrm>
            <a:off x="1473930" y="5425791"/>
            <a:ext cx="9879870" cy="1861118"/>
          </a:xfrm>
        </p:spPr>
        <p:txBody>
          <a:bodyPr/>
          <a:lstStyle/>
          <a:p>
            <a:pPr marL="0" indent="0">
              <a:lnSpc>
                <a:spcPct val="100000"/>
              </a:lnSpc>
              <a:spcBef>
                <a:spcPts val="0"/>
              </a:spcBef>
              <a:buNone/>
            </a:pPr>
            <a:r>
              <a:rPr lang="en-US" sz="2400" dirty="0"/>
              <a:t>Timeline is subject to change. Refer to the 2023 MSCS PL Grant RFA web page at </a:t>
            </a:r>
            <a:r>
              <a:rPr lang="en-US" sz="2400" dirty="0">
                <a:hlinkClick r:id="rId3" tooltip="2023 MSCS PL Grant RFA web page "/>
              </a:rPr>
              <a:t>https://www.cde.ca.gov/fg/fo/r12/mscspl23rfa.asp</a:t>
            </a:r>
            <a:r>
              <a:rPr lang="en-US" sz="2400" dirty="0"/>
              <a:t> for the most up-to-date timeline.</a:t>
            </a:r>
          </a:p>
          <a:p>
            <a:endParaRPr lang="en-US" dirty="0"/>
          </a:p>
        </p:txBody>
      </p:sp>
    </p:spTree>
    <p:extLst>
      <p:ext uri="{BB962C8B-B14F-4D97-AF65-F5344CB8AC3E}">
        <p14:creationId xmlns:p14="http://schemas.microsoft.com/office/powerpoint/2010/main" val="11719973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5F77F-4558-4053-8803-2DFF935C881D}"/>
              </a:ext>
            </a:extLst>
          </p:cNvPr>
          <p:cNvSpPr>
            <a:spLocks noGrp="1"/>
          </p:cNvSpPr>
          <p:nvPr>
            <p:ph type="title"/>
          </p:nvPr>
        </p:nvSpPr>
        <p:spPr/>
        <p:txBody>
          <a:bodyPr/>
          <a:lstStyle/>
          <a:p>
            <a:r>
              <a:rPr lang="en-US" dirty="0"/>
              <a:t>Duration of the Project</a:t>
            </a:r>
          </a:p>
        </p:txBody>
      </p:sp>
      <p:sp>
        <p:nvSpPr>
          <p:cNvPr id="3" name="Content Placeholder 2">
            <a:extLst>
              <a:ext uri="{FF2B5EF4-FFF2-40B4-BE49-F238E27FC236}">
                <a16:creationId xmlns:a16="http://schemas.microsoft.com/office/drawing/2014/main" id="{E4BE33E1-7B2A-4177-8D93-8AE07ED2D51A}"/>
              </a:ext>
            </a:extLst>
          </p:cNvPr>
          <p:cNvSpPr>
            <a:spLocks noGrp="1"/>
          </p:cNvSpPr>
          <p:nvPr>
            <p:ph idx="1"/>
          </p:nvPr>
        </p:nvSpPr>
        <p:spPr>
          <a:xfrm>
            <a:off x="1550182" y="2190750"/>
            <a:ext cx="9479666" cy="1929946"/>
          </a:xfrm>
        </p:spPr>
        <p:txBody>
          <a:bodyPr/>
          <a:lstStyle/>
          <a:p>
            <a:pPr>
              <a:lnSpc>
                <a:spcPct val="100000"/>
              </a:lnSpc>
              <a:spcBef>
                <a:spcPts val="0"/>
              </a:spcBef>
            </a:pPr>
            <a:r>
              <a:rPr lang="en-US" dirty="0"/>
              <a:t>The MSCS PL Grant will fund one successful applicant for a total of $50 million from June 1, 2023, through March 5, 2027.</a:t>
            </a:r>
          </a:p>
        </p:txBody>
      </p:sp>
      <p:sp>
        <p:nvSpPr>
          <p:cNvPr id="4" name="Slide Number Placeholder 3">
            <a:extLst>
              <a:ext uri="{FF2B5EF4-FFF2-40B4-BE49-F238E27FC236}">
                <a16:creationId xmlns:a16="http://schemas.microsoft.com/office/drawing/2014/main" id="{DB969FD7-2E14-44EB-9218-A28F65EB85D7}"/>
              </a:ext>
            </a:extLst>
          </p:cNvPr>
          <p:cNvSpPr>
            <a:spLocks noGrp="1"/>
          </p:cNvSpPr>
          <p:nvPr>
            <p:ph type="sldNum" sz="quarter" idx="12"/>
          </p:nvPr>
        </p:nvSpPr>
        <p:spPr/>
        <p:txBody>
          <a:bodyPr/>
          <a:lstStyle/>
          <a:p>
            <a:fld id="{469BC29B-CD14-4172-9B93-F334EF7BA94E}" type="slidenum">
              <a:rPr lang="en-US" smtClean="0"/>
              <a:t>13</a:t>
            </a:fld>
            <a:endParaRPr lang="en-US"/>
          </a:p>
        </p:txBody>
      </p:sp>
    </p:spTree>
    <p:extLst>
      <p:ext uri="{BB962C8B-B14F-4D97-AF65-F5344CB8AC3E}">
        <p14:creationId xmlns:p14="http://schemas.microsoft.com/office/powerpoint/2010/main" val="23953082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5A75F-9010-4399-A3DD-F7C0B38FB3B0}"/>
              </a:ext>
            </a:extLst>
          </p:cNvPr>
          <p:cNvSpPr>
            <a:spLocks noGrp="1"/>
          </p:cNvSpPr>
          <p:nvPr>
            <p:ph type="title"/>
          </p:nvPr>
        </p:nvSpPr>
        <p:spPr/>
        <p:txBody>
          <a:bodyPr/>
          <a:lstStyle/>
          <a:p>
            <a:r>
              <a:rPr lang="en-US" dirty="0"/>
              <a:t>Eligibility</a:t>
            </a:r>
          </a:p>
        </p:txBody>
      </p:sp>
      <p:sp>
        <p:nvSpPr>
          <p:cNvPr id="3" name="Content Placeholder 2">
            <a:extLst>
              <a:ext uri="{FF2B5EF4-FFF2-40B4-BE49-F238E27FC236}">
                <a16:creationId xmlns:a16="http://schemas.microsoft.com/office/drawing/2014/main" id="{F11442EF-8616-449F-9CB4-1BC45379E0AB}"/>
              </a:ext>
            </a:extLst>
          </p:cNvPr>
          <p:cNvSpPr>
            <a:spLocks noGrp="1"/>
          </p:cNvSpPr>
          <p:nvPr>
            <p:ph idx="1"/>
          </p:nvPr>
        </p:nvSpPr>
        <p:spPr/>
        <p:txBody>
          <a:bodyPr/>
          <a:lstStyle/>
          <a:p>
            <a:pPr>
              <a:lnSpc>
                <a:spcPct val="100000"/>
              </a:lnSpc>
              <a:spcBef>
                <a:spcPts val="0"/>
              </a:spcBef>
              <a:spcAft>
                <a:spcPts val="1800"/>
              </a:spcAft>
            </a:pPr>
            <a:r>
              <a:rPr lang="en-US" dirty="0"/>
              <a:t>Any COE is eligible to apply for the grant as the Lead COE. </a:t>
            </a:r>
            <a:r>
              <a:rPr lang="it-IT" dirty="0"/>
              <a:t>To form a consortium</a:t>
            </a:r>
            <a:r>
              <a:rPr lang="en-US" dirty="0"/>
              <a:t>, the Lead COE must partner with one or more nonprofit entities or institutions of higher education (IHEs), or both, and may include other COEs.</a:t>
            </a:r>
          </a:p>
          <a:p>
            <a:pPr>
              <a:lnSpc>
                <a:spcPct val="100000"/>
              </a:lnSpc>
              <a:spcBef>
                <a:spcPts val="0"/>
              </a:spcBef>
              <a:spcAft>
                <a:spcPts val="1800"/>
              </a:spcAft>
            </a:pPr>
            <a:r>
              <a:rPr lang="en-US" dirty="0"/>
              <a:t>Applications that do not contain a Letter of Commitment from a nonprofit entity or IHE named as a partner in the consortium will be considered incomplete and will not be considered for the grant award.</a:t>
            </a:r>
          </a:p>
        </p:txBody>
      </p:sp>
      <p:sp>
        <p:nvSpPr>
          <p:cNvPr id="4" name="Slide Number Placeholder 3">
            <a:extLst>
              <a:ext uri="{FF2B5EF4-FFF2-40B4-BE49-F238E27FC236}">
                <a16:creationId xmlns:a16="http://schemas.microsoft.com/office/drawing/2014/main" id="{5117F72E-DF90-4105-9C15-79E61F755B84}"/>
              </a:ext>
            </a:extLst>
          </p:cNvPr>
          <p:cNvSpPr>
            <a:spLocks noGrp="1"/>
          </p:cNvSpPr>
          <p:nvPr>
            <p:ph type="sldNum" sz="quarter" idx="12"/>
          </p:nvPr>
        </p:nvSpPr>
        <p:spPr/>
        <p:txBody>
          <a:bodyPr/>
          <a:lstStyle/>
          <a:p>
            <a:fld id="{469BC29B-CD14-4172-9B93-F334EF7BA94E}" type="slidenum">
              <a:rPr lang="en-US" smtClean="0"/>
              <a:t>14</a:t>
            </a:fld>
            <a:endParaRPr lang="en-US"/>
          </a:p>
        </p:txBody>
      </p:sp>
    </p:spTree>
    <p:extLst>
      <p:ext uri="{BB962C8B-B14F-4D97-AF65-F5344CB8AC3E}">
        <p14:creationId xmlns:p14="http://schemas.microsoft.com/office/powerpoint/2010/main" val="402664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21404-2229-713A-1C44-A431765AF1BA}"/>
              </a:ext>
            </a:extLst>
          </p:cNvPr>
          <p:cNvSpPr>
            <a:spLocks noGrp="1"/>
          </p:cNvSpPr>
          <p:nvPr>
            <p:ph type="title"/>
          </p:nvPr>
        </p:nvSpPr>
        <p:spPr/>
        <p:txBody>
          <a:bodyPr/>
          <a:lstStyle/>
          <a:p>
            <a:r>
              <a:rPr lang="en-US" dirty="0"/>
              <a:t>Collaboration and Coordination</a:t>
            </a:r>
          </a:p>
        </p:txBody>
      </p:sp>
      <p:sp>
        <p:nvSpPr>
          <p:cNvPr id="3" name="Content Placeholder 2">
            <a:extLst>
              <a:ext uri="{FF2B5EF4-FFF2-40B4-BE49-F238E27FC236}">
                <a16:creationId xmlns:a16="http://schemas.microsoft.com/office/drawing/2014/main" id="{C2239E6A-4EA5-445F-3790-6BCB4CEB1BD7}"/>
              </a:ext>
            </a:extLst>
          </p:cNvPr>
          <p:cNvSpPr>
            <a:spLocks noGrp="1"/>
          </p:cNvSpPr>
          <p:nvPr>
            <p:ph idx="1"/>
          </p:nvPr>
        </p:nvSpPr>
        <p:spPr>
          <a:xfrm>
            <a:off x="1491399" y="2103437"/>
            <a:ext cx="9479666" cy="1603375"/>
          </a:xfrm>
        </p:spPr>
        <p:txBody>
          <a:bodyPr/>
          <a:lstStyle/>
          <a:p>
            <a:pPr>
              <a:lnSpc>
                <a:spcPct val="100000"/>
              </a:lnSpc>
              <a:spcBef>
                <a:spcPts val="0"/>
              </a:spcBef>
            </a:pPr>
            <a:r>
              <a:rPr lang="en-US" dirty="0"/>
              <a:t>The Lead COE will work with Fresno County Superintendent of Schools and augment the work of the existing Early Math Initiative.</a:t>
            </a:r>
          </a:p>
          <a:p>
            <a:pPr marL="0" indent="0">
              <a:buNone/>
            </a:pPr>
            <a:endParaRPr lang="en-US" dirty="0"/>
          </a:p>
        </p:txBody>
      </p:sp>
      <p:sp>
        <p:nvSpPr>
          <p:cNvPr id="4" name="Slide Number Placeholder 3">
            <a:extLst>
              <a:ext uri="{FF2B5EF4-FFF2-40B4-BE49-F238E27FC236}">
                <a16:creationId xmlns:a16="http://schemas.microsoft.com/office/drawing/2014/main" id="{972226CB-1706-E5C2-A905-B816CD03BAE1}"/>
              </a:ext>
            </a:extLst>
          </p:cNvPr>
          <p:cNvSpPr>
            <a:spLocks noGrp="1"/>
          </p:cNvSpPr>
          <p:nvPr>
            <p:ph type="sldNum" sz="quarter" idx="12"/>
          </p:nvPr>
        </p:nvSpPr>
        <p:spPr/>
        <p:txBody>
          <a:bodyPr/>
          <a:lstStyle/>
          <a:p>
            <a:fld id="{469BC29B-CD14-4172-9B93-F334EF7BA94E}" type="slidenum">
              <a:rPr lang="en-US" smtClean="0"/>
              <a:t>15</a:t>
            </a:fld>
            <a:endParaRPr lang="en-US"/>
          </a:p>
        </p:txBody>
      </p:sp>
    </p:spTree>
    <p:extLst>
      <p:ext uri="{BB962C8B-B14F-4D97-AF65-F5344CB8AC3E}">
        <p14:creationId xmlns:p14="http://schemas.microsoft.com/office/powerpoint/2010/main" val="20376809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Early Math Initiative and Expansion</a:t>
            </a:r>
          </a:p>
        </p:txBody>
      </p:sp>
      <p:sp>
        <p:nvSpPr>
          <p:cNvPr id="3" name="Content Placeholder 2"/>
          <p:cNvSpPr>
            <a:spLocks noGrp="1"/>
          </p:cNvSpPr>
          <p:nvPr>
            <p:ph idx="1"/>
          </p:nvPr>
        </p:nvSpPr>
        <p:spPr>
          <a:xfrm>
            <a:off x="1354239" y="1888434"/>
            <a:ext cx="9479666" cy="4069021"/>
          </a:xfrm>
        </p:spPr>
        <p:txBody>
          <a:bodyPr/>
          <a:lstStyle/>
          <a:p>
            <a:pPr>
              <a:lnSpc>
                <a:spcPct val="100000"/>
              </a:lnSpc>
              <a:spcBef>
                <a:spcPts val="0"/>
              </a:spcBef>
              <a:spcAft>
                <a:spcPts val="1800"/>
              </a:spcAft>
            </a:pPr>
            <a:r>
              <a:rPr lang="en-US" sz="2600" dirty="0"/>
              <a:t>Information about the Early Math Initiative is also provided in the RFA document beginning on page 7. </a:t>
            </a:r>
          </a:p>
          <a:p>
            <a:pPr>
              <a:lnSpc>
                <a:spcPct val="100000"/>
              </a:lnSpc>
              <a:spcBef>
                <a:spcPts val="0"/>
              </a:spcBef>
              <a:spcAft>
                <a:spcPts val="1800"/>
              </a:spcAft>
            </a:pPr>
            <a:r>
              <a:rPr lang="en-US" sz="2600" dirty="0"/>
              <a:t>The Early Math Initiative began with a grant award in 2018 and then an allocation of $45 million from the 2021 Budget Act to Fresno County Superintendent of Schools which is currently funding the Early Math Initiative through June 30, 2024.</a:t>
            </a:r>
          </a:p>
          <a:p>
            <a:pPr>
              <a:lnSpc>
                <a:spcPct val="100000"/>
              </a:lnSpc>
              <a:spcBef>
                <a:spcPts val="0"/>
              </a:spcBef>
              <a:spcAft>
                <a:spcPts val="1800"/>
              </a:spcAft>
            </a:pPr>
            <a:r>
              <a:rPr lang="en-US" sz="2600" dirty="0"/>
              <a:t>The allocation of $35 million will be used for expansion of the work.</a:t>
            </a:r>
          </a:p>
        </p:txBody>
      </p:sp>
      <p:sp>
        <p:nvSpPr>
          <p:cNvPr id="5" name="Slide Number Placeholder 4"/>
          <p:cNvSpPr>
            <a:spLocks noGrp="1"/>
          </p:cNvSpPr>
          <p:nvPr>
            <p:ph type="sldNum" sz="quarter" idx="12"/>
          </p:nvPr>
        </p:nvSpPr>
        <p:spPr/>
        <p:txBody>
          <a:bodyPr/>
          <a:lstStyle/>
          <a:p>
            <a:fld id="{469BC29B-CD14-4172-9B93-F334EF7BA94E}" type="slidenum">
              <a:rPr lang="en-US" smtClean="0"/>
              <a:t>16</a:t>
            </a:fld>
            <a:endParaRPr lang="en-US"/>
          </a:p>
        </p:txBody>
      </p:sp>
    </p:spTree>
    <p:extLst>
      <p:ext uri="{BB962C8B-B14F-4D97-AF65-F5344CB8AC3E}">
        <p14:creationId xmlns:p14="http://schemas.microsoft.com/office/powerpoint/2010/main" val="18958611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a:off x="1929101" y="207322"/>
            <a:ext cx="11360800" cy="763600"/>
          </a:xfrm>
          <a:prstGeom prst="rect">
            <a:avLst/>
          </a:prstGeom>
        </p:spPr>
        <p:txBody>
          <a:bodyPr spcFirstLastPara="1" vert="horz" wrap="square" lIns="121900" tIns="121900" rIns="121900" bIns="121900" rtlCol="0" anchor="t" anchorCtr="0">
            <a:normAutofit fontScale="90000"/>
          </a:bodyPr>
          <a:lstStyle/>
          <a:p>
            <a:pPr algn="l"/>
            <a:r>
              <a:rPr lang="en" dirty="0">
                <a:ea typeface="Times New Roman"/>
                <a:cs typeface="Times New Roman"/>
                <a:sym typeface="Times New Roman"/>
              </a:rPr>
              <a:t>Current Early Math Initiative Efforts (1)</a:t>
            </a:r>
            <a:endParaRPr dirty="0">
              <a:ea typeface="Times New Roman"/>
              <a:cs typeface="Times New Roman"/>
              <a:sym typeface="Times New Roman"/>
            </a:endParaRPr>
          </a:p>
        </p:txBody>
      </p:sp>
      <p:sp>
        <p:nvSpPr>
          <p:cNvPr id="55" name="Google Shape;55;p13"/>
          <p:cNvSpPr txBox="1">
            <a:spLocks noGrp="1"/>
          </p:cNvSpPr>
          <p:nvPr>
            <p:ph type="body" idx="1"/>
          </p:nvPr>
        </p:nvSpPr>
        <p:spPr>
          <a:xfrm>
            <a:off x="675719" y="970922"/>
            <a:ext cx="10840562" cy="4707150"/>
          </a:xfrm>
          <a:prstGeom prst="rect">
            <a:avLst/>
          </a:prstGeom>
        </p:spPr>
        <p:txBody>
          <a:bodyPr spcFirstLastPara="1" vert="horz" wrap="square" lIns="121900" tIns="121900" rIns="121900" bIns="121900" rtlCol="0" anchor="t" anchorCtr="0">
            <a:noAutofit/>
          </a:bodyPr>
          <a:lstStyle/>
          <a:p>
            <a:pPr marL="546095" indent="-342900">
              <a:lnSpc>
                <a:spcPct val="100000"/>
              </a:lnSpc>
              <a:spcAft>
                <a:spcPts val="1800"/>
              </a:spcAft>
              <a:buClr>
                <a:schemeClr val="dk1"/>
              </a:buClr>
              <a:buSzPct val="100000"/>
              <a:buFont typeface="Arial" panose="020B0604020202020204" pitchFamily="34" charset="0"/>
              <a:buChar char="•"/>
            </a:pPr>
            <a:r>
              <a:rPr lang="en" sz="2400" dirty="0">
                <a:solidFill>
                  <a:schemeClr val="dk1"/>
                </a:solidFill>
                <a:ea typeface="Times New Roman"/>
                <a:cs typeface="Times New Roman"/>
                <a:sym typeface="Times New Roman"/>
              </a:rPr>
              <a:t>Early Math Events</a:t>
            </a:r>
          </a:p>
          <a:p>
            <a:pPr marL="1155680" lvl="1" indent="-342900">
              <a:lnSpc>
                <a:spcPct val="100000"/>
              </a:lnSpc>
              <a:spcAft>
                <a:spcPts val="1800"/>
              </a:spcAft>
              <a:buClr>
                <a:schemeClr val="dk1"/>
              </a:buClr>
              <a:buSzPct val="100000"/>
              <a:buFont typeface="Courier New" panose="02070309020205020404" pitchFamily="49" charset="0"/>
              <a:buChar char="o"/>
            </a:pPr>
            <a:r>
              <a:rPr lang="en" dirty="0">
                <a:solidFill>
                  <a:schemeClr val="dk1"/>
                </a:solidFill>
                <a:ea typeface="Times New Roman"/>
                <a:cs typeface="Times New Roman"/>
                <a:sym typeface="Times New Roman"/>
              </a:rPr>
              <a:t>Provide professional development and collaboration-based opportunities for early childhood educators, care providers, and families to improve children's early math education and development, including the annual Early Math Symposium and ongoing forums.</a:t>
            </a:r>
            <a:endParaRPr dirty="0">
              <a:solidFill>
                <a:schemeClr val="dk1"/>
              </a:solidFill>
              <a:ea typeface="Times New Roman"/>
              <a:cs typeface="Times New Roman"/>
              <a:sym typeface="Times New Roman"/>
            </a:endParaRPr>
          </a:p>
          <a:p>
            <a:pPr marL="546095" indent="-342900">
              <a:lnSpc>
                <a:spcPct val="100000"/>
              </a:lnSpc>
              <a:spcAft>
                <a:spcPts val="1800"/>
              </a:spcAft>
              <a:buClr>
                <a:schemeClr val="dk1"/>
              </a:buClr>
              <a:buSzPct val="100000"/>
              <a:buFont typeface="Arial" panose="020B0604020202020204" pitchFamily="34" charset="0"/>
              <a:buChar char="•"/>
            </a:pPr>
            <a:r>
              <a:rPr lang="en" sz="2400" dirty="0">
                <a:solidFill>
                  <a:schemeClr val="dk1"/>
                </a:solidFill>
                <a:latin typeface="Arial" panose="020B0604020202020204" pitchFamily="34" charset="0"/>
                <a:ea typeface="Times New Roman"/>
                <a:cs typeface="Arial" panose="020B0604020202020204" pitchFamily="34" charset="0"/>
                <a:sym typeface="Times New Roman"/>
              </a:rPr>
              <a:t>Professional Learning and Coaching</a:t>
            </a:r>
          </a:p>
          <a:p>
            <a:pPr marL="1155680" lvl="1" indent="-342900">
              <a:lnSpc>
                <a:spcPct val="100000"/>
              </a:lnSpc>
              <a:spcAft>
                <a:spcPts val="1800"/>
              </a:spcAft>
              <a:buClr>
                <a:schemeClr val="dk1"/>
              </a:buClr>
              <a:buSzPct val="100000"/>
              <a:buFont typeface="Courier New" panose="02070309020205020404" pitchFamily="49" charset="0"/>
              <a:buChar char="o"/>
            </a:pPr>
            <a:r>
              <a:rPr lang="en" dirty="0">
                <a:solidFill>
                  <a:schemeClr val="dk1"/>
                </a:solidFill>
                <a:latin typeface="Arial" panose="020B0604020202020204" pitchFamily="34" charset="0"/>
                <a:ea typeface="Times New Roman"/>
                <a:cs typeface="Arial" panose="020B0604020202020204" pitchFamily="34" charset="0"/>
                <a:sym typeface="Times New Roman"/>
              </a:rPr>
              <a:t>Planning and implementation of professional learning and coaching in local communities</a:t>
            </a:r>
          </a:p>
          <a:p>
            <a:pPr marL="1155680" lvl="1" indent="-342900">
              <a:lnSpc>
                <a:spcPct val="100000"/>
              </a:lnSpc>
              <a:spcAft>
                <a:spcPts val="1800"/>
              </a:spcAft>
              <a:buClr>
                <a:schemeClr val="dk1"/>
              </a:buClr>
              <a:buSzPct val="100000"/>
              <a:buFont typeface="Courier New" panose="02070309020205020404" pitchFamily="49" charset="0"/>
              <a:buChar char="o"/>
            </a:pPr>
            <a:r>
              <a:rPr lang="en" dirty="0">
                <a:solidFill>
                  <a:schemeClr val="dk1"/>
                </a:solidFill>
                <a:latin typeface="Arial" panose="020B0604020202020204" pitchFamily="34" charset="0"/>
                <a:ea typeface="Times New Roman"/>
                <a:cs typeface="Arial" panose="020B0604020202020204" pitchFamily="34" charset="0"/>
                <a:sym typeface="Times New Roman"/>
              </a:rPr>
              <a:t>Demonstration lessons</a:t>
            </a:r>
          </a:p>
          <a:p>
            <a:pPr marL="1155680" lvl="1" indent="-342900">
              <a:lnSpc>
                <a:spcPct val="100000"/>
              </a:lnSpc>
              <a:spcAft>
                <a:spcPts val="1800"/>
              </a:spcAft>
              <a:buClr>
                <a:schemeClr val="dk1"/>
              </a:buClr>
              <a:buSzPct val="100000"/>
              <a:buFont typeface="Courier New" panose="02070309020205020404" pitchFamily="49" charset="0"/>
              <a:buChar char="o"/>
            </a:pPr>
            <a:r>
              <a:rPr lang="en" dirty="0">
                <a:solidFill>
                  <a:schemeClr val="dk1"/>
                </a:solidFill>
                <a:latin typeface="Arial" panose="020B0604020202020204" pitchFamily="34" charset="0"/>
                <a:ea typeface="Times New Roman"/>
                <a:cs typeface="Arial" panose="020B0604020202020204" pitchFamily="34" charset="0"/>
                <a:sym typeface="Times New Roman"/>
              </a:rPr>
              <a:t>Development of online suites for facilitators and educators</a:t>
            </a:r>
          </a:p>
          <a:p>
            <a:pPr marL="1155680" lvl="1" indent="-342900">
              <a:lnSpc>
                <a:spcPct val="100000"/>
              </a:lnSpc>
              <a:spcAft>
                <a:spcPts val="1800"/>
              </a:spcAft>
              <a:buClr>
                <a:schemeClr val="dk1"/>
              </a:buClr>
              <a:buSzPct val="100000"/>
              <a:buFont typeface="Courier New" panose="02070309020205020404" pitchFamily="49" charset="0"/>
              <a:buChar char="o"/>
            </a:pPr>
            <a:r>
              <a:rPr lang="en" dirty="0">
                <a:solidFill>
                  <a:schemeClr val="dk1"/>
                </a:solidFill>
                <a:latin typeface="Arial" panose="020B0604020202020204" pitchFamily="34" charset="0"/>
                <a:ea typeface="Times New Roman"/>
                <a:cs typeface="Arial" panose="020B0604020202020204" pitchFamily="34" charset="0"/>
                <a:sym typeface="Times New Roman"/>
              </a:rPr>
              <a:t>Ongoing Community of Practice sessions</a:t>
            </a:r>
          </a:p>
          <a:p>
            <a:pPr marL="203195" indent="0">
              <a:lnSpc>
                <a:spcPct val="100000"/>
              </a:lnSpc>
              <a:buClr>
                <a:schemeClr val="dk1"/>
              </a:buClr>
              <a:buSzPts val="1200"/>
              <a:buNone/>
            </a:pPr>
            <a:endParaRPr sz="1600" dirty="0">
              <a:solidFill>
                <a:schemeClr val="dk1"/>
              </a:solidFill>
              <a:latin typeface="Times New Roman"/>
              <a:ea typeface="Times New Roman"/>
              <a:cs typeface="Times New Roman"/>
              <a:sym typeface="Times New Roman"/>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a:off x="1981353" y="425120"/>
            <a:ext cx="11360800" cy="763600"/>
          </a:xfrm>
          <a:prstGeom prst="rect">
            <a:avLst/>
          </a:prstGeom>
        </p:spPr>
        <p:txBody>
          <a:bodyPr spcFirstLastPara="1" vert="horz" wrap="square" lIns="121900" tIns="121900" rIns="121900" bIns="121900" rtlCol="0" anchor="t" anchorCtr="0">
            <a:normAutofit fontScale="90000"/>
          </a:bodyPr>
          <a:lstStyle/>
          <a:p>
            <a:pPr algn="l"/>
            <a:r>
              <a:rPr lang="en" dirty="0">
                <a:ea typeface="Times New Roman"/>
                <a:cs typeface="Times New Roman"/>
                <a:sym typeface="Times New Roman"/>
              </a:rPr>
              <a:t>Current Early Math Initiative Efforts (2)</a:t>
            </a:r>
            <a:endParaRPr dirty="0">
              <a:ea typeface="Times New Roman"/>
              <a:cs typeface="Times New Roman"/>
              <a:sym typeface="Times New Roman"/>
            </a:endParaRPr>
          </a:p>
        </p:txBody>
      </p:sp>
      <p:sp>
        <p:nvSpPr>
          <p:cNvPr id="55" name="Google Shape;55;p13"/>
          <p:cNvSpPr txBox="1">
            <a:spLocks noGrp="1"/>
          </p:cNvSpPr>
          <p:nvPr>
            <p:ph type="body" idx="1"/>
          </p:nvPr>
        </p:nvSpPr>
        <p:spPr>
          <a:xfrm>
            <a:off x="1193208" y="1288590"/>
            <a:ext cx="9805583" cy="3984255"/>
          </a:xfrm>
          <a:prstGeom prst="rect">
            <a:avLst/>
          </a:prstGeom>
        </p:spPr>
        <p:txBody>
          <a:bodyPr spcFirstLastPara="1" vert="horz" wrap="square" lIns="121900" tIns="121900" rIns="121900" bIns="121900" rtlCol="0" anchor="t" anchorCtr="0">
            <a:noAutofit/>
          </a:bodyPr>
          <a:lstStyle/>
          <a:p>
            <a:pPr marL="488945" indent="-285750">
              <a:lnSpc>
                <a:spcPct val="100000"/>
              </a:lnSpc>
              <a:buClr>
                <a:schemeClr val="dk1"/>
              </a:buClr>
              <a:buSzPct val="100000"/>
              <a:buFont typeface="Arial" panose="020B0604020202020204" pitchFamily="34" charset="0"/>
              <a:buChar char="•"/>
            </a:pPr>
            <a:endParaRPr sz="2400" dirty="0">
              <a:solidFill>
                <a:schemeClr val="dk1"/>
              </a:solidFill>
              <a:ea typeface="Times New Roman"/>
              <a:cs typeface="Arial" panose="020B0604020202020204" pitchFamily="34" charset="0"/>
              <a:sym typeface="Times New Roman"/>
            </a:endParaRPr>
          </a:p>
          <a:p>
            <a:pPr marL="660395" indent="-457200">
              <a:lnSpc>
                <a:spcPct val="100000"/>
              </a:lnSpc>
              <a:spcAft>
                <a:spcPts val="1800"/>
              </a:spcAft>
              <a:buClr>
                <a:schemeClr val="dk1"/>
              </a:buClr>
              <a:buSzPct val="100000"/>
              <a:buFont typeface="Arial" panose="020B0604020202020204" pitchFamily="34" charset="0"/>
              <a:buChar char="•"/>
            </a:pPr>
            <a:r>
              <a:rPr lang="en" sz="2400" dirty="0">
                <a:solidFill>
                  <a:schemeClr val="dk1"/>
                </a:solidFill>
                <a:ea typeface="Times New Roman"/>
                <a:cs typeface="Arial" panose="020B0604020202020204" pitchFamily="34" charset="0"/>
                <a:sym typeface="Times New Roman"/>
              </a:rPr>
              <a:t>Demonstration Site and Innovation Lab</a:t>
            </a:r>
          </a:p>
          <a:p>
            <a:pPr marL="1269980" lvl="1" indent="-457200">
              <a:lnSpc>
                <a:spcPct val="100000"/>
              </a:lnSpc>
              <a:spcAft>
                <a:spcPts val="1800"/>
              </a:spcAft>
              <a:buClr>
                <a:schemeClr val="dk1"/>
              </a:buClr>
              <a:buSzPct val="100000"/>
              <a:buFont typeface="Courier New" panose="02070309020205020404" pitchFamily="49" charset="0"/>
              <a:buChar char="o"/>
            </a:pPr>
            <a:r>
              <a:rPr lang="en" dirty="0">
                <a:solidFill>
                  <a:schemeClr val="dk1"/>
                </a:solidFill>
                <a:ea typeface="Times New Roman"/>
                <a:cs typeface="Arial" panose="020B0604020202020204" pitchFamily="34" charset="0"/>
                <a:sym typeface="Times New Roman"/>
              </a:rPr>
              <a:t>Developing and piloting of materials and resources, including interactive exhibits, math packs, and family math nights</a:t>
            </a:r>
          </a:p>
          <a:p>
            <a:pPr marL="660395" indent="-457200">
              <a:lnSpc>
                <a:spcPct val="100000"/>
              </a:lnSpc>
              <a:spcAft>
                <a:spcPts val="1800"/>
              </a:spcAft>
              <a:buClr>
                <a:schemeClr val="dk1"/>
              </a:buClr>
              <a:buSzPct val="100000"/>
              <a:buFont typeface="Arial" panose="020B0604020202020204" pitchFamily="34" charset="0"/>
              <a:buChar char="•"/>
            </a:pPr>
            <a:r>
              <a:rPr lang="en-US" sz="2400" dirty="0">
                <a:solidFill>
                  <a:schemeClr val="dk1"/>
                </a:solidFill>
                <a:ea typeface="Times New Roman"/>
                <a:cs typeface="Arial" panose="020B0604020202020204" pitchFamily="34" charset="0"/>
                <a:sym typeface="Times New Roman"/>
              </a:rPr>
              <a:t>The materials created by California Early Math Initiative meet 508 accessibility standards and are translated to Spanish. The content focuses on inclusive practices that focus on the diverse needs of all students between the ages birth to eight. </a:t>
            </a:r>
          </a:p>
          <a:p>
            <a:pPr marL="660395" indent="-457200">
              <a:lnSpc>
                <a:spcPct val="100000"/>
              </a:lnSpc>
              <a:buClr>
                <a:schemeClr val="dk1"/>
              </a:buClr>
              <a:buSzPct val="100000"/>
              <a:buFont typeface="Arial" panose="020B0604020202020204" pitchFamily="34" charset="0"/>
              <a:buChar char="•"/>
            </a:pPr>
            <a:endParaRPr lang="en" sz="3200" dirty="0">
              <a:solidFill>
                <a:schemeClr val="dk1"/>
              </a:solidFill>
              <a:latin typeface="Arial" panose="020B0604020202020204" pitchFamily="34" charset="0"/>
              <a:ea typeface="Times New Roman"/>
              <a:cs typeface="Arial" panose="020B0604020202020204" pitchFamily="34" charset="0"/>
              <a:sym typeface="Times New Roman"/>
            </a:endParaRPr>
          </a:p>
          <a:p>
            <a:pPr marL="660395" indent="-457200">
              <a:lnSpc>
                <a:spcPct val="100000"/>
              </a:lnSpc>
              <a:buClr>
                <a:schemeClr val="dk1"/>
              </a:buClr>
              <a:buSzPct val="100000"/>
              <a:buFont typeface="Arial" panose="020B0604020202020204" pitchFamily="34" charset="0"/>
              <a:buChar char="•"/>
            </a:pPr>
            <a:endParaRPr lang="en" sz="3200" dirty="0">
              <a:solidFill>
                <a:schemeClr val="dk1"/>
              </a:solidFill>
              <a:latin typeface="Arial" panose="020B0604020202020204" pitchFamily="34" charset="0"/>
              <a:ea typeface="Times New Roman"/>
              <a:cs typeface="Arial" panose="020B0604020202020204" pitchFamily="34" charset="0"/>
              <a:sym typeface="Times New Roman"/>
            </a:endParaRPr>
          </a:p>
          <a:p>
            <a:pPr marL="660395" indent="-457200">
              <a:lnSpc>
                <a:spcPct val="100000"/>
              </a:lnSpc>
              <a:buClr>
                <a:schemeClr val="dk1"/>
              </a:buClr>
              <a:buSzPct val="100000"/>
              <a:buFont typeface="Arial" panose="020B0604020202020204" pitchFamily="34" charset="0"/>
              <a:buChar char="•"/>
            </a:pPr>
            <a:endParaRPr lang="en" sz="3200" dirty="0">
              <a:solidFill>
                <a:schemeClr val="dk1"/>
              </a:solidFill>
              <a:latin typeface="Arial" panose="020B0604020202020204" pitchFamily="34" charset="0"/>
              <a:ea typeface="Times New Roman"/>
              <a:cs typeface="Arial" panose="020B0604020202020204" pitchFamily="34" charset="0"/>
              <a:sym typeface="Times New Roman"/>
            </a:endParaRPr>
          </a:p>
        </p:txBody>
      </p:sp>
    </p:spTree>
    <p:extLst>
      <p:ext uri="{BB962C8B-B14F-4D97-AF65-F5344CB8AC3E}">
        <p14:creationId xmlns:p14="http://schemas.microsoft.com/office/powerpoint/2010/main" val="4709694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7E9D5-5580-7059-BED6-9EA1024949C2}"/>
              </a:ext>
            </a:extLst>
          </p:cNvPr>
          <p:cNvSpPr>
            <a:spLocks noGrp="1"/>
          </p:cNvSpPr>
          <p:nvPr>
            <p:ph type="title"/>
          </p:nvPr>
        </p:nvSpPr>
        <p:spPr/>
        <p:txBody>
          <a:bodyPr>
            <a:normAutofit/>
          </a:bodyPr>
          <a:lstStyle/>
          <a:p>
            <a:r>
              <a:rPr lang="en" sz="4000" dirty="0">
                <a:ea typeface="Times New Roman"/>
                <a:cs typeface="Times New Roman"/>
                <a:sym typeface="Times New Roman"/>
              </a:rPr>
              <a:t>Current Early Math Initiative Efforts (3)</a:t>
            </a:r>
            <a:endParaRPr lang="en-US" sz="4000" dirty="0"/>
          </a:p>
        </p:txBody>
      </p:sp>
      <p:sp>
        <p:nvSpPr>
          <p:cNvPr id="3" name="Content Placeholder 2">
            <a:extLst>
              <a:ext uri="{FF2B5EF4-FFF2-40B4-BE49-F238E27FC236}">
                <a16:creationId xmlns:a16="http://schemas.microsoft.com/office/drawing/2014/main" id="{BD5C9CBD-1120-D8D4-6B40-61E2A2E73EF2}"/>
              </a:ext>
            </a:extLst>
          </p:cNvPr>
          <p:cNvSpPr>
            <a:spLocks noGrp="1"/>
          </p:cNvSpPr>
          <p:nvPr>
            <p:ph idx="1"/>
          </p:nvPr>
        </p:nvSpPr>
        <p:spPr>
          <a:xfrm>
            <a:off x="1354239" y="1690688"/>
            <a:ext cx="9479666" cy="4107452"/>
          </a:xfrm>
        </p:spPr>
        <p:txBody>
          <a:bodyPr/>
          <a:lstStyle/>
          <a:p>
            <a:pPr>
              <a:lnSpc>
                <a:spcPct val="100000"/>
              </a:lnSpc>
              <a:spcBef>
                <a:spcPts val="0"/>
              </a:spcBef>
              <a:spcAft>
                <a:spcPts val="1800"/>
              </a:spcAft>
            </a:pPr>
            <a:r>
              <a:rPr lang="en-US" sz="2400" dirty="0"/>
              <a:t>Development of the Count Play Explore (CPE) Web-Based Application</a:t>
            </a:r>
          </a:p>
          <a:p>
            <a:pPr lvl="1">
              <a:lnSpc>
                <a:spcPct val="100000"/>
              </a:lnSpc>
              <a:spcBef>
                <a:spcPts val="0"/>
              </a:spcBef>
              <a:spcAft>
                <a:spcPts val="1800"/>
              </a:spcAft>
              <a:buFont typeface="Courier New" panose="02070309020205020404" pitchFamily="49" charset="0"/>
              <a:buChar char="o"/>
            </a:pPr>
            <a:r>
              <a:rPr lang="en-US" dirty="0"/>
              <a:t>Over 30 short videos focus on ways to include math in everyday activities.</a:t>
            </a:r>
          </a:p>
          <a:p>
            <a:pPr>
              <a:lnSpc>
                <a:spcPct val="100000"/>
              </a:lnSpc>
              <a:spcBef>
                <a:spcPts val="0"/>
              </a:spcBef>
              <a:spcAft>
                <a:spcPts val="1800"/>
              </a:spcAft>
            </a:pPr>
            <a:r>
              <a:rPr lang="en-US" sz="2400" dirty="0"/>
              <a:t>Resources for Families and Educators</a:t>
            </a:r>
          </a:p>
          <a:p>
            <a:pPr lvl="1">
              <a:buFont typeface="Courier New" panose="02070309020205020404" pitchFamily="49" charset="0"/>
              <a:buChar char="o"/>
            </a:pPr>
            <a:r>
              <a:rPr lang="en-US" dirty="0"/>
              <a:t>Discovering the Math: Book Guides</a:t>
            </a:r>
          </a:p>
          <a:p>
            <a:pPr lvl="1">
              <a:buFont typeface="Courier New" panose="02070309020205020404" pitchFamily="49" charset="0"/>
              <a:buChar char="o"/>
            </a:pPr>
            <a:r>
              <a:rPr lang="en-US" dirty="0"/>
              <a:t>Early Math Activities</a:t>
            </a:r>
          </a:p>
          <a:p>
            <a:pPr lvl="1">
              <a:buFont typeface="Courier New" panose="02070309020205020404" pitchFamily="49" charset="0"/>
              <a:buChar char="o"/>
            </a:pPr>
            <a:r>
              <a:rPr lang="en-US" dirty="0"/>
              <a:t>CPE issues</a:t>
            </a:r>
          </a:p>
          <a:p>
            <a:pPr lvl="1">
              <a:buFont typeface="Courier New" panose="02070309020205020404" pitchFamily="49" charset="0"/>
              <a:buChar char="o"/>
            </a:pPr>
            <a:r>
              <a:rPr lang="en-US" dirty="0"/>
              <a:t>Research briefs</a:t>
            </a:r>
          </a:p>
          <a:p>
            <a:endParaRPr lang="en-US" dirty="0"/>
          </a:p>
        </p:txBody>
      </p:sp>
      <p:sp>
        <p:nvSpPr>
          <p:cNvPr id="4" name="Slide Number Placeholder 3">
            <a:extLst>
              <a:ext uri="{FF2B5EF4-FFF2-40B4-BE49-F238E27FC236}">
                <a16:creationId xmlns:a16="http://schemas.microsoft.com/office/drawing/2014/main" id="{AC06D027-BD09-2F7B-9018-5D0E1929D186}"/>
              </a:ext>
            </a:extLst>
          </p:cNvPr>
          <p:cNvSpPr>
            <a:spLocks noGrp="1"/>
          </p:cNvSpPr>
          <p:nvPr>
            <p:ph type="sldNum" sz="quarter" idx="12"/>
          </p:nvPr>
        </p:nvSpPr>
        <p:spPr/>
        <p:txBody>
          <a:bodyPr/>
          <a:lstStyle/>
          <a:p>
            <a:fld id="{469BC29B-CD14-4172-9B93-F334EF7BA94E}" type="slidenum">
              <a:rPr lang="en-US" smtClean="0"/>
              <a:t>19</a:t>
            </a:fld>
            <a:endParaRPr lang="en-US"/>
          </a:p>
        </p:txBody>
      </p:sp>
    </p:spTree>
    <p:extLst>
      <p:ext uri="{BB962C8B-B14F-4D97-AF65-F5344CB8AC3E}">
        <p14:creationId xmlns:p14="http://schemas.microsoft.com/office/powerpoint/2010/main" val="115809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4239" y="298174"/>
            <a:ext cx="9479666" cy="935314"/>
          </a:xfrm>
        </p:spPr>
        <p:txBody>
          <a:bodyPr>
            <a:normAutofit/>
          </a:bodyPr>
          <a:lstStyle/>
          <a:p>
            <a:pPr>
              <a:lnSpc>
                <a:spcPct val="100000"/>
              </a:lnSpc>
              <a:spcAft>
                <a:spcPts val="1200"/>
              </a:spcAft>
            </a:pPr>
            <a:r>
              <a:rPr lang="en-US" sz="4000" dirty="0"/>
              <a:t>Housekeeping</a:t>
            </a:r>
          </a:p>
        </p:txBody>
      </p:sp>
      <p:sp>
        <p:nvSpPr>
          <p:cNvPr id="3" name="Content Placeholder 2"/>
          <p:cNvSpPr>
            <a:spLocks noGrp="1"/>
          </p:cNvSpPr>
          <p:nvPr>
            <p:ph idx="1"/>
          </p:nvPr>
        </p:nvSpPr>
        <p:spPr>
          <a:xfrm>
            <a:off x="1354239" y="1510747"/>
            <a:ext cx="9479666" cy="4666215"/>
          </a:xfrm>
        </p:spPr>
        <p:txBody>
          <a:bodyPr/>
          <a:lstStyle/>
          <a:p>
            <a:pPr>
              <a:lnSpc>
                <a:spcPct val="100000"/>
              </a:lnSpc>
              <a:spcBef>
                <a:spcPts val="0"/>
              </a:spcBef>
              <a:spcAft>
                <a:spcPts val="1800"/>
              </a:spcAft>
            </a:pPr>
            <a:r>
              <a:rPr lang="en-US" sz="2600" dirty="0"/>
              <a:t>Webinar participants have been placed on mute.</a:t>
            </a:r>
          </a:p>
          <a:p>
            <a:pPr>
              <a:lnSpc>
                <a:spcPct val="100000"/>
              </a:lnSpc>
              <a:spcBef>
                <a:spcPts val="0"/>
              </a:spcBef>
              <a:spcAft>
                <a:spcPts val="1800"/>
              </a:spcAft>
            </a:pPr>
            <a:r>
              <a:rPr lang="en-US" sz="2600" dirty="0"/>
              <a:t>Question/Answer session toward the end of the webinar.</a:t>
            </a:r>
          </a:p>
          <a:p>
            <a:pPr>
              <a:lnSpc>
                <a:spcPct val="100000"/>
              </a:lnSpc>
              <a:spcBef>
                <a:spcPts val="0"/>
              </a:spcBef>
              <a:spcAft>
                <a:spcPts val="1800"/>
              </a:spcAft>
            </a:pPr>
            <a:r>
              <a:rPr lang="en-US" sz="2600" dirty="0"/>
              <a:t>The PowerPoint slides will be available on the California  Department of Education (CDE) 2023 Mathematics, Science and Computer Science Professional Learning Grant (MSCS PL Grant) Request For Applications (RFA) web page.</a:t>
            </a:r>
            <a:endParaRPr lang="en-US" sz="2600" dirty="0">
              <a:solidFill>
                <a:srgbClr val="FF0000"/>
              </a:solidFill>
            </a:endParaRPr>
          </a:p>
        </p:txBody>
      </p:sp>
      <p:sp>
        <p:nvSpPr>
          <p:cNvPr id="5" name="Slide Number Placeholder 4"/>
          <p:cNvSpPr>
            <a:spLocks noGrp="1"/>
          </p:cNvSpPr>
          <p:nvPr>
            <p:ph type="sldNum" sz="quarter" idx="12"/>
          </p:nvPr>
        </p:nvSpPr>
        <p:spPr/>
        <p:txBody>
          <a:bodyPr/>
          <a:lstStyle/>
          <a:p>
            <a:fld id="{469BC29B-CD14-4172-9B93-F334EF7BA94E}" type="slidenum">
              <a:rPr lang="en-US" smtClean="0"/>
              <a:t>2</a:t>
            </a:fld>
            <a:endParaRPr lang="en-US"/>
          </a:p>
        </p:txBody>
      </p:sp>
    </p:spTree>
    <p:extLst>
      <p:ext uri="{BB962C8B-B14F-4D97-AF65-F5344CB8AC3E}">
        <p14:creationId xmlns:p14="http://schemas.microsoft.com/office/powerpoint/2010/main" val="1375115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7E9D5-5580-7059-BED6-9EA1024949C2}"/>
              </a:ext>
            </a:extLst>
          </p:cNvPr>
          <p:cNvSpPr>
            <a:spLocks noGrp="1"/>
          </p:cNvSpPr>
          <p:nvPr>
            <p:ph type="title"/>
          </p:nvPr>
        </p:nvSpPr>
        <p:spPr/>
        <p:txBody>
          <a:bodyPr>
            <a:normAutofit/>
          </a:bodyPr>
          <a:lstStyle/>
          <a:p>
            <a:r>
              <a:rPr lang="en" sz="4000" dirty="0">
                <a:ea typeface="Times New Roman"/>
                <a:cs typeface="Times New Roman"/>
                <a:sym typeface="Times New Roman"/>
              </a:rPr>
              <a:t>Current Early Math Initiative Efforts (4)</a:t>
            </a:r>
            <a:endParaRPr lang="en-US" sz="4000" dirty="0"/>
          </a:p>
        </p:txBody>
      </p:sp>
      <p:sp>
        <p:nvSpPr>
          <p:cNvPr id="3" name="Content Placeholder 2">
            <a:extLst>
              <a:ext uri="{FF2B5EF4-FFF2-40B4-BE49-F238E27FC236}">
                <a16:creationId xmlns:a16="http://schemas.microsoft.com/office/drawing/2014/main" id="{BD5C9CBD-1120-D8D4-6B40-61E2A2E73EF2}"/>
              </a:ext>
            </a:extLst>
          </p:cNvPr>
          <p:cNvSpPr>
            <a:spLocks noGrp="1"/>
          </p:cNvSpPr>
          <p:nvPr>
            <p:ph idx="1"/>
          </p:nvPr>
        </p:nvSpPr>
        <p:spPr>
          <a:xfrm>
            <a:off x="1354239" y="1867988"/>
            <a:ext cx="9479666" cy="3930151"/>
          </a:xfrm>
        </p:spPr>
        <p:txBody>
          <a:bodyPr/>
          <a:lstStyle/>
          <a:p>
            <a:pPr>
              <a:lnSpc>
                <a:spcPct val="100000"/>
              </a:lnSpc>
              <a:spcBef>
                <a:spcPts val="0"/>
              </a:spcBef>
              <a:spcAft>
                <a:spcPts val="1800"/>
              </a:spcAft>
            </a:pPr>
            <a:r>
              <a:rPr lang="en-US" sz="2400" dirty="0"/>
              <a:t>Family Engagement Social Media Campaign</a:t>
            </a:r>
          </a:p>
          <a:p>
            <a:pPr lvl="1">
              <a:lnSpc>
                <a:spcPct val="100000"/>
              </a:lnSpc>
              <a:spcBef>
                <a:spcPts val="0"/>
              </a:spcBef>
              <a:spcAft>
                <a:spcPts val="1800"/>
              </a:spcAft>
              <a:buFont typeface="Courier New" panose="02070309020205020404" pitchFamily="49" charset="0"/>
              <a:buChar char="o"/>
            </a:pPr>
            <a:r>
              <a:rPr lang="en-US" dirty="0"/>
              <a:t>Reaching families across the state and bringing them to the CPE Web-Based Applications</a:t>
            </a:r>
          </a:p>
          <a:p>
            <a:pPr>
              <a:lnSpc>
                <a:spcPct val="100000"/>
              </a:lnSpc>
              <a:spcBef>
                <a:spcPts val="0"/>
              </a:spcBef>
              <a:spcAft>
                <a:spcPts val="1800"/>
              </a:spcAft>
            </a:pPr>
            <a:r>
              <a:rPr lang="en-US" sz="2400" dirty="0"/>
              <a:t>Independent Evaluation</a:t>
            </a:r>
          </a:p>
          <a:p>
            <a:endParaRPr lang="en-US" dirty="0"/>
          </a:p>
        </p:txBody>
      </p:sp>
      <p:sp>
        <p:nvSpPr>
          <p:cNvPr id="4" name="Slide Number Placeholder 3">
            <a:extLst>
              <a:ext uri="{FF2B5EF4-FFF2-40B4-BE49-F238E27FC236}">
                <a16:creationId xmlns:a16="http://schemas.microsoft.com/office/drawing/2014/main" id="{AC06D027-BD09-2F7B-9018-5D0E1929D186}"/>
              </a:ext>
            </a:extLst>
          </p:cNvPr>
          <p:cNvSpPr>
            <a:spLocks noGrp="1"/>
          </p:cNvSpPr>
          <p:nvPr>
            <p:ph type="sldNum" sz="quarter" idx="12"/>
          </p:nvPr>
        </p:nvSpPr>
        <p:spPr/>
        <p:txBody>
          <a:bodyPr/>
          <a:lstStyle/>
          <a:p>
            <a:fld id="{469BC29B-CD14-4172-9B93-F334EF7BA94E}" type="slidenum">
              <a:rPr lang="en-US" smtClean="0"/>
              <a:t>20</a:t>
            </a:fld>
            <a:endParaRPr lang="en-US"/>
          </a:p>
        </p:txBody>
      </p:sp>
    </p:spTree>
    <p:extLst>
      <p:ext uri="{BB962C8B-B14F-4D97-AF65-F5344CB8AC3E}">
        <p14:creationId xmlns:p14="http://schemas.microsoft.com/office/powerpoint/2010/main" val="24631324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4"/>
          <p:cNvSpPr txBox="1">
            <a:spLocks noGrp="1"/>
          </p:cNvSpPr>
          <p:nvPr>
            <p:ph type="title"/>
          </p:nvPr>
        </p:nvSpPr>
        <p:spPr>
          <a:xfrm>
            <a:off x="301300" y="433577"/>
            <a:ext cx="11360800" cy="763600"/>
          </a:xfrm>
          <a:prstGeom prst="rect">
            <a:avLst/>
          </a:prstGeom>
        </p:spPr>
        <p:txBody>
          <a:bodyPr spcFirstLastPara="1" vert="horz" wrap="square" lIns="121900" tIns="121900" rIns="121900" bIns="121900" rtlCol="0" anchor="t" anchorCtr="0">
            <a:normAutofit fontScale="90000"/>
          </a:bodyPr>
          <a:lstStyle/>
          <a:p>
            <a:r>
              <a:rPr lang="en" dirty="0"/>
              <a:t>Expansion (1) </a:t>
            </a:r>
            <a:endParaRPr dirty="0"/>
          </a:p>
        </p:txBody>
      </p:sp>
      <p:sp>
        <p:nvSpPr>
          <p:cNvPr id="63" name="Google Shape;63;p14"/>
          <p:cNvSpPr txBox="1">
            <a:spLocks noGrp="1"/>
          </p:cNvSpPr>
          <p:nvPr>
            <p:ph type="body" idx="1"/>
          </p:nvPr>
        </p:nvSpPr>
        <p:spPr>
          <a:xfrm>
            <a:off x="1106960" y="1497622"/>
            <a:ext cx="9978080" cy="4354537"/>
          </a:xfrm>
          <a:prstGeom prst="rect">
            <a:avLst/>
          </a:prstGeom>
        </p:spPr>
        <p:txBody>
          <a:bodyPr spcFirstLastPara="1" vert="horz" wrap="square" lIns="121900" tIns="121900" rIns="121900" bIns="121900" rtlCol="0" anchor="t" anchorCtr="0">
            <a:normAutofit/>
          </a:bodyPr>
          <a:lstStyle/>
          <a:p>
            <a:pPr>
              <a:lnSpc>
                <a:spcPct val="100000"/>
              </a:lnSpc>
              <a:spcAft>
                <a:spcPts val="1800"/>
              </a:spcAft>
            </a:pPr>
            <a:r>
              <a:rPr lang="en-US" sz="2400" dirty="0">
                <a:solidFill>
                  <a:schemeClr val="dk1"/>
                </a:solidFill>
                <a:ea typeface="Times New Roman"/>
                <a:cs typeface="Arial" panose="020B0604020202020204" pitchFamily="34" charset="0"/>
                <a:sym typeface="Times New Roman"/>
              </a:rPr>
              <a:t>On the following slides titled “Expansion”, </a:t>
            </a:r>
            <a:r>
              <a:rPr lang="en" sz="2400" dirty="0">
                <a:solidFill>
                  <a:schemeClr val="dk1"/>
                </a:solidFill>
                <a:ea typeface="Times New Roman"/>
                <a:cs typeface="Arial" panose="020B0604020202020204" pitchFamily="34" charset="0"/>
                <a:sym typeface="Times New Roman"/>
              </a:rPr>
              <a:t>the content developed during the expansion will build off the lessons learned from current work </a:t>
            </a:r>
            <a:r>
              <a:rPr lang="en-US" sz="2400" dirty="0">
                <a:solidFill>
                  <a:schemeClr val="dk1"/>
                </a:solidFill>
                <a:ea typeface="Times New Roman"/>
                <a:cs typeface="Arial" panose="020B0604020202020204" pitchFamily="34" charset="0"/>
                <a:sym typeface="Times New Roman"/>
              </a:rPr>
              <a:t>with the Early Math Initiative</a:t>
            </a:r>
            <a:r>
              <a:rPr lang="en" sz="2400" dirty="0">
                <a:solidFill>
                  <a:schemeClr val="dk1"/>
                </a:solidFill>
                <a:ea typeface="Times New Roman"/>
                <a:cs typeface="Arial" panose="020B0604020202020204" pitchFamily="34" charset="0"/>
                <a:sym typeface="Times New Roman"/>
              </a:rPr>
              <a:t>. Many items that have been created or are being develop</a:t>
            </a:r>
            <a:r>
              <a:rPr lang="en-US" sz="2400" dirty="0">
                <a:solidFill>
                  <a:schemeClr val="dk1"/>
                </a:solidFill>
                <a:ea typeface="Times New Roman"/>
                <a:cs typeface="Arial" panose="020B0604020202020204" pitchFamily="34" charset="0"/>
                <a:sym typeface="Times New Roman"/>
              </a:rPr>
              <a:t>ed </a:t>
            </a:r>
            <a:r>
              <a:rPr lang="en" sz="2400" dirty="0">
                <a:solidFill>
                  <a:schemeClr val="dk1"/>
                </a:solidFill>
                <a:ea typeface="Times New Roman"/>
                <a:cs typeface="Arial" panose="020B0604020202020204" pitchFamily="34" charset="0"/>
                <a:sym typeface="Times New Roman"/>
              </a:rPr>
              <a:t>will also include early science and computer science content.</a:t>
            </a:r>
          </a:p>
          <a:p>
            <a:pPr>
              <a:lnSpc>
                <a:spcPct val="100000"/>
              </a:lnSpc>
              <a:spcAft>
                <a:spcPts val="1800"/>
              </a:spcAft>
            </a:pPr>
            <a:r>
              <a:rPr lang="en" sz="2400" dirty="0">
                <a:solidFill>
                  <a:schemeClr val="dk1"/>
                </a:solidFill>
                <a:ea typeface="Times New Roman"/>
                <a:cs typeface="Times New Roman"/>
                <a:sym typeface="Times New Roman"/>
              </a:rPr>
              <a:t>Please note, computer science is embedded in </a:t>
            </a:r>
            <a:r>
              <a:rPr lang="en-US" sz="2400" dirty="0">
                <a:solidFill>
                  <a:schemeClr val="dk1"/>
                </a:solidFill>
                <a:ea typeface="Times New Roman"/>
                <a:cs typeface="Times New Roman"/>
                <a:sym typeface="Times New Roman"/>
              </a:rPr>
              <a:t>e</a:t>
            </a:r>
            <a:r>
              <a:rPr lang="en" sz="2400" dirty="0">
                <a:solidFill>
                  <a:schemeClr val="dk1"/>
                </a:solidFill>
                <a:ea typeface="Times New Roman"/>
                <a:cs typeface="Times New Roman"/>
                <a:sym typeface="Times New Roman"/>
              </a:rPr>
              <a:t>arly science throughout the expansion </a:t>
            </a:r>
            <a:r>
              <a:rPr lang="en-US" sz="2400" dirty="0">
                <a:solidFill>
                  <a:schemeClr val="dk1"/>
                </a:solidFill>
                <a:ea typeface="Times New Roman"/>
                <a:cs typeface="Times New Roman"/>
                <a:sym typeface="Times New Roman"/>
              </a:rPr>
              <a:t>activities</a:t>
            </a:r>
            <a:r>
              <a:rPr lang="en-US" sz="3200" dirty="0">
                <a:solidFill>
                  <a:schemeClr val="dk1"/>
                </a:solidFill>
                <a:ea typeface="Times New Roman"/>
                <a:cs typeface="Times New Roman"/>
                <a:sym typeface="Times New Roman"/>
              </a:rPr>
              <a:t>.</a:t>
            </a:r>
            <a:endParaRPr lang="en" sz="3200" dirty="0">
              <a:solidFill>
                <a:schemeClr val="dk1"/>
              </a:solidFill>
              <a:ea typeface="Times New Roman"/>
              <a:cs typeface="Times New Roman"/>
              <a:sym typeface="Times New Roman"/>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4"/>
          <p:cNvSpPr txBox="1">
            <a:spLocks noGrp="1"/>
          </p:cNvSpPr>
          <p:nvPr>
            <p:ph type="title"/>
          </p:nvPr>
        </p:nvSpPr>
        <p:spPr>
          <a:xfrm>
            <a:off x="301300" y="433577"/>
            <a:ext cx="11360800" cy="763600"/>
          </a:xfrm>
          <a:prstGeom prst="rect">
            <a:avLst/>
          </a:prstGeom>
        </p:spPr>
        <p:txBody>
          <a:bodyPr spcFirstLastPara="1" vert="horz" wrap="square" lIns="121900" tIns="121900" rIns="121900" bIns="121900" rtlCol="0" anchor="t" anchorCtr="0">
            <a:normAutofit fontScale="90000"/>
          </a:bodyPr>
          <a:lstStyle/>
          <a:p>
            <a:r>
              <a:rPr lang="en" dirty="0"/>
              <a:t>Expansion (2) </a:t>
            </a:r>
            <a:endParaRPr dirty="0"/>
          </a:p>
        </p:txBody>
      </p:sp>
      <p:sp>
        <p:nvSpPr>
          <p:cNvPr id="63" name="Google Shape;63;p14"/>
          <p:cNvSpPr txBox="1">
            <a:spLocks noGrp="1"/>
          </p:cNvSpPr>
          <p:nvPr>
            <p:ph type="body" idx="1"/>
          </p:nvPr>
        </p:nvSpPr>
        <p:spPr>
          <a:xfrm>
            <a:off x="1106960" y="1197177"/>
            <a:ext cx="9978080" cy="5419428"/>
          </a:xfrm>
          <a:prstGeom prst="rect">
            <a:avLst/>
          </a:prstGeom>
        </p:spPr>
        <p:txBody>
          <a:bodyPr spcFirstLastPara="1" vert="horz" wrap="square" lIns="121900" tIns="121900" rIns="121900" bIns="121900" rtlCol="0" anchor="t" anchorCtr="0">
            <a:normAutofit/>
          </a:bodyPr>
          <a:lstStyle/>
          <a:p>
            <a:pPr marL="537967" indent="-342900">
              <a:lnSpc>
                <a:spcPct val="100000"/>
              </a:lnSpc>
              <a:spcAft>
                <a:spcPts val="1800"/>
              </a:spcAft>
              <a:buClr>
                <a:schemeClr val="dk1"/>
              </a:buClr>
              <a:buSzPct val="100000"/>
              <a:buFont typeface="Arial" panose="020B0604020202020204" pitchFamily="34" charset="0"/>
              <a:buChar char="•"/>
            </a:pPr>
            <a:r>
              <a:rPr lang="en" sz="2400" dirty="0">
                <a:solidFill>
                  <a:schemeClr val="dk1"/>
                </a:solidFill>
                <a:latin typeface="Arial" panose="020B0604020202020204" pitchFamily="34" charset="0"/>
                <a:ea typeface="Times New Roman"/>
                <a:cs typeface="Arial" panose="020B0604020202020204" pitchFamily="34" charset="0"/>
                <a:sym typeface="Times New Roman"/>
              </a:rPr>
              <a:t>Professional Learning Opportunities and Coaching</a:t>
            </a:r>
          </a:p>
          <a:p>
            <a:pPr marL="1147552" lvl="1" indent="-342900">
              <a:lnSpc>
                <a:spcPct val="100000"/>
              </a:lnSpc>
              <a:spcAft>
                <a:spcPts val="1800"/>
              </a:spcAft>
              <a:buClr>
                <a:schemeClr val="dk1"/>
              </a:buClr>
              <a:buSzPct val="100000"/>
              <a:buFont typeface="Courier New" panose="02070309020205020404" pitchFamily="49" charset="0"/>
              <a:buChar char="o"/>
            </a:pPr>
            <a:r>
              <a:rPr lang="en" dirty="0">
                <a:solidFill>
                  <a:schemeClr val="dk1"/>
                </a:solidFill>
                <a:latin typeface="Arial" panose="020B0604020202020204" pitchFamily="34" charset="0"/>
                <a:ea typeface="Times New Roman"/>
                <a:cs typeface="Arial" panose="020B0604020202020204" pitchFamily="34" charset="0"/>
                <a:sym typeface="Times New Roman"/>
              </a:rPr>
              <a:t>Engage additional agencies across California</a:t>
            </a:r>
          </a:p>
          <a:p>
            <a:pPr marL="537967" indent="-342900">
              <a:lnSpc>
                <a:spcPct val="100000"/>
              </a:lnSpc>
              <a:spcAft>
                <a:spcPts val="1800"/>
              </a:spcAft>
              <a:buClr>
                <a:schemeClr val="dk1"/>
              </a:buClr>
              <a:buSzPct val="100000"/>
              <a:buFont typeface="Arial" panose="020B0604020202020204" pitchFamily="34" charset="0"/>
              <a:buChar char="•"/>
            </a:pPr>
            <a:r>
              <a:rPr lang="en" sz="2400" dirty="0">
                <a:solidFill>
                  <a:schemeClr val="dk1"/>
                </a:solidFill>
                <a:latin typeface="Arial" panose="020B0604020202020204" pitchFamily="34" charset="0"/>
                <a:ea typeface="Times New Roman"/>
                <a:cs typeface="Arial" panose="020B0604020202020204" pitchFamily="34" charset="0"/>
                <a:sym typeface="Times New Roman"/>
              </a:rPr>
              <a:t>Expand development on </a:t>
            </a:r>
            <a:r>
              <a:rPr lang="en-US" sz="2400" dirty="0">
                <a:solidFill>
                  <a:schemeClr val="dk1"/>
                </a:solidFill>
                <a:latin typeface="Arial" panose="020B0604020202020204" pitchFamily="34" charset="0"/>
                <a:ea typeface="Times New Roman"/>
                <a:cs typeface="Arial" panose="020B0604020202020204" pitchFamily="34" charset="0"/>
                <a:sym typeface="Times New Roman"/>
              </a:rPr>
              <a:t>o</a:t>
            </a:r>
            <a:r>
              <a:rPr lang="en" sz="2400" dirty="0">
                <a:solidFill>
                  <a:schemeClr val="dk1"/>
                </a:solidFill>
                <a:latin typeface="Arial" panose="020B0604020202020204" pitchFamily="34" charset="0"/>
                <a:ea typeface="Times New Roman"/>
                <a:cs typeface="Arial" panose="020B0604020202020204" pitchFamily="34" charset="0"/>
                <a:sym typeface="Times New Roman"/>
              </a:rPr>
              <a:t>nline suites for </a:t>
            </a:r>
            <a:r>
              <a:rPr lang="en-US" sz="2400" dirty="0">
                <a:solidFill>
                  <a:schemeClr val="dk1"/>
                </a:solidFill>
                <a:latin typeface="Arial" panose="020B0604020202020204" pitchFamily="34" charset="0"/>
                <a:ea typeface="Times New Roman"/>
                <a:cs typeface="Arial" panose="020B0604020202020204" pitchFamily="34" charset="0"/>
                <a:sym typeface="Times New Roman"/>
              </a:rPr>
              <a:t>f</a:t>
            </a:r>
            <a:r>
              <a:rPr lang="en" sz="2400" dirty="0">
                <a:solidFill>
                  <a:schemeClr val="dk1"/>
                </a:solidFill>
                <a:latin typeface="Arial" panose="020B0604020202020204" pitchFamily="34" charset="0"/>
                <a:ea typeface="Times New Roman"/>
                <a:cs typeface="Arial" panose="020B0604020202020204" pitchFamily="34" charset="0"/>
                <a:sym typeface="Times New Roman"/>
              </a:rPr>
              <a:t>acilitators and </a:t>
            </a:r>
            <a:r>
              <a:rPr lang="en-US" sz="2400" dirty="0">
                <a:solidFill>
                  <a:schemeClr val="dk1"/>
                </a:solidFill>
                <a:latin typeface="Arial" panose="020B0604020202020204" pitchFamily="34" charset="0"/>
                <a:ea typeface="Times New Roman"/>
                <a:cs typeface="Arial" panose="020B0604020202020204" pitchFamily="34" charset="0"/>
                <a:sym typeface="Times New Roman"/>
              </a:rPr>
              <a:t>e</a:t>
            </a:r>
            <a:r>
              <a:rPr lang="en" sz="2400" dirty="0">
                <a:solidFill>
                  <a:schemeClr val="dk1"/>
                </a:solidFill>
                <a:latin typeface="Arial" panose="020B0604020202020204" pitchFamily="34" charset="0"/>
                <a:ea typeface="Times New Roman"/>
                <a:cs typeface="Arial" panose="020B0604020202020204" pitchFamily="34" charset="0"/>
                <a:sym typeface="Times New Roman"/>
              </a:rPr>
              <a:t>ducators </a:t>
            </a:r>
          </a:p>
          <a:p>
            <a:pPr marL="1147552" lvl="1" indent="-342900">
              <a:lnSpc>
                <a:spcPct val="100000"/>
              </a:lnSpc>
              <a:spcAft>
                <a:spcPts val="1800"/>
              </a:spcAft>
              <a:buClr>
                <a:schemeClr val="dk1"/>
              </a:buClr>
              <a:buSzPct val="100000"/>
              <a:buFont typeface="Courier New" panose="02070309020205020404" pitchFamily="49" charset="0"/>
              <a:buChar char="o"/>
            </a:pPr>
            <a:r>
              <a:rPr lang="en" dirty="0">
                <a:solidFill>
                  <a:schemeClr val="dk1"/>
                </a:solidFill>
                <a:latin typeface="Arial" panose="020B0604020202020204" pitchFamily="34" charset="0"/>
                <a:ea typeface="Times New Roman"/>
                <a:cs typeface="Arial" panose="020B0604020202020204" pitchFamily="34" charset="0"/>
                <a:sym typeface="Times New Roman"/>
              </a:rPr>
              <a:t>Strengths and </a:t>
            </a:r>
            <a:r>
              <a:rPr lang="en-US" dirty="0">
                <a:solidFill>
                  <a:schemeClr val="dk1"/>
                </a:solidFill>
                <a:latin typeface="Arial" panose="020B0604020202020204" pitchFamily="34" charset="0"/>
                <a:ea typeface="Times New Roman"/>
                <a:cs typeface="Arial" panose="020B0604020202020204" pitchFamily="34" charset="0"/>
                <a:sym typeface="Times New Roman"/>
              </a:rPr>
              <a:t>n</a:t>
            </a:r>
            <a:r>
              <a:rPr lang="en" dirty="0">
                <a:solidFill>
                  <a:schemeClr val="dk1"/>
                </a:solidFill>
                <a:latin typeface="Arial" panose="020B0604020202020204" pitchFamily="34" charset="0"/>
                <a:ea typeface="Times New Roman"/>
                <a:cs typeface="Arial" panose="020B0604020202020204" pitchFamily="34" charset="0"/>
                <a:sym typeface="Times New Roman"/>
              </a:rPr>
              <a:t>eeds assessment of </a:t>
            </a:r>
            <a:r>
              <a:rPr lang="en-US" dirty="0">
                <a:solidFill>
                  <a:schemeClr val="dk1"/>
                </a:solidFill>
                <a:latin typeface="Arial" panose="020B0604020202020204" pitchFamily="34" charset="0"/>
                <a:ea typeface="Times New Roman"/>
                <a:cs typeface="Arial" panose="020B0604020202020204" pitchFamily="34" charset="0"/>
                <a:sym typeface="Times New Roman"/>
              </a:rPr>
              <a:t>e</a:t>
            </a:r>
            <a:r>
              <a:rPr lang="en" dirty="0">
                <a:solidFill>
                  <a:schemeClr val="dk1"/>
                </a:solidFill>
                <a:latin typeface="Arial" panose="020B0604020202020204" pitchFamily="34" charset="0"/>
                <a:ea typeface="Times New Roman"/>
                <a:cs typeface="Arial" panose="020B0604020202020204" pitchFamily="34" charset="0"/>
                <a:sym typeface="Times New Roman"/>
              </a:rPr>
              <a:t>arly science efforts in California</a:t>
            </a:r>
          </a:p>
          <a:p>
            <a:pPr marL="1147552" lvl="1" indent="-342900">
              <a:lnSpc>
                <a:spcPct val="100000"/>
              </a:lnSpc>
              <a:spcAft>
                <a:spcPts val="1800"/>
              </a:spcAft>
              <a:buClr>
                <a:schemeClr val="dk1"/>
              </a:buClr>
              <a:buSzPct val="100000"/>
              <a:buFont typeface="Courier New" panose="02070309020205020404" pitchFamily="49" charset="0"/>
              <a:buChar char="o"/>
            </a:pPr>
            <a:r>
              <a:rPr lang="en" dirty="0">
                <a:solidFill>
                  <a:schemeClr val="dk1"/>
                </a:solidFill>
                <a:latin typeface="Arial" panose="020B0604020202020204" pitchFamily="34" charset="0"/>
                <a:ea typeface="Times New Roman"/>
                <a:cs typeface="Arial" panose="020B0604020202020204" pitchFamily="34" charset="0"/>
                <a:sym typeface="Times New Roman"/>
              </a:rPr>
              <a:t>Develop literature reviews on effective pedagogical practices that support early science and computer science development from birth to third grade</a:t>
            </a:r>
          </a:p>
          <a:p>
            <a:pPr marL="652267" indent="-457200">
              <a:lnSpc>
                <a:spcPct val="120000"/>
              </a:lnSpc>
              <a:buClr>
                <a:schemeClr val="dk1"/>
              </a:buClr>
              <a:buSzPct val="100000"/>
            </a:pPr>
            <a:endParaRPr lang="en" sz="3000" dirty="0">
              <a:solidFill>
                <a:schemeClr val="dk1"/>
              </a:solidFill>
              <a:latin typeface="Times New Roman"/>
              <a:ea typeface="Times New Roman"/>
              <a:cs typeface="Times New Roman"/>
              <a:sym typeface="Times New Roman"/>
            </a:endParaRPr>
          </a:p>
          <a:p>
            <a:pPr marL="1036294" lvl="1" indent="-231642">
              <a:lnSpc>
                <a:spcPct val="120000"/>
              </a:lnSpc>
              <a:buClr>
                <a:schemeClr val="dk1"/>
              </a:buClr>
              <a:buSzPct val="100000"/>
              <a:buFont typeface="Wingdings" panose="05000000000000000000" pitchFamily="2" charset="2"/>
              <a:buChar char="§"/>
            </a:pPr>
            <a:endParaRPr lang="en" sz="2600" dirty="0">
              <a:solidFill>
                <a:schemeClr val="dk1"/>
              </a:solidFill>
              <a:latin typeface="Times New Roman"/>
              <a:ea typeface="Times New Roman"/>
              <a:cs typeface="Times New Roman"/>
              <a:sym typeface="Times New Roman"/>
            </a:endParaRPr>
          </a:p>
          <a:p>
            <a:pPr marL="1036294" lvl="1" indent="-231642">
              <a:lnSpc>
                <a:spcPct val="120000"/>
              </a:lnSpc>
              <a:buClr>
                <a:schemeClr val="dk1"/>
              </a:buClr>
              <a:buSzPct val="100000"/>
              <a:buFont typeface="Wingdings" panose="05000000000000000000" pitchFamily="2" charset="2"/>
              <a:buChar char="§"/>
            </a:pPr>
            <a:endParaRPr lang="en" sz="2600" dirty="0">
              <a:solidFill>
                <a:schemeClr val="dk1"/>
              </a:solidFill>
              <a:latin typeface="Times New Roman"/>
              <a:ea typeface="Times New Roman"/>
              <a:cs typeface="Times New Roman"/>
              <a:sym typeface="Times New Roman"/>
            </a:endParaRPr>
          </a:p>
          <a:p>
            <a:pPr marL="804652" lvl="1" indent="0">
              <a:lnSpc>
                <a:spcPct val="120000"/>
              </a:lnSpc>
              <a:buClr>
                <a:schemeClr val="dk1"/>
              </a:buClr>
              <a:buSzPct val="100000"/>
              <a:buNone/>
            </a:pPr>
            <a:endParaRPr sz="3467" dirty="0">
              <a:solidFill>
                <a:schemeClr val="dk1"/>
              </a:solidFill>
              <a:latin typeface="Times New Roman"/>
              <a:ea typeface="Times New Roman"/>
              <a:cs typeface="Times New Roman"/>
              <a:sym typeface="Times New Roman"/>
            </a:endParaRPr>
          </a:p>
          <a:p>
            <a:pPr marL="0" indent="0">
              <a:spcAft>
                <a:spcPts val="1600"/>
              </a:spcAft>
              <a:buNone/>
            </a:pPr>
            <a:endParaRPr dirty="0"/>
          </a:p>
        </p:txBody>
      </p:sp>
    </p:spTree>
    <p:extLst>
      <p:ext uri="{BB962C8B-B14F-4D97-AF65-F5344CB8AC3E}">
        <p14:creationId xmlns:p14="http://schemas.microsoft.com/office/powerpoint/2010/main" val="14678194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4"/>
          <p:cNvSpPr txBox="1">
            <a:spLocks noGrp="1"/>
          </p:cNvSpPr>
          <p:nvPr>
            <p:ph type="title"/>
          </p:nvPr>
        </p:nvSpPr>
        <p:spPr>
          <a:xfrm>
            <a:off x="415600" y="298943"/>
            <a:ext cx="11360800" cy="763600"/>
          </a:xfrm>
          <a:prstGeom prst="rect">
            <a:avLst/>
          </a:prstGeom>
        </p:spPr>
        <p:txBody>
          <a:bodyPr spcFirstLastPara="1" vert="horz" wrap="square" lIns="121900" tIns="121900" rIns="121900" bIns="121900" rtlCol="0" anchor="t" anchorCtr="0">
            <a:normAutofit fontScale="90000"/>
          </a:bodyPr>
          <a:lstStyle/>
          <a:p>
            <a:r>
              <a:rPr lang="en" dirty="0"/>
              <a:t>Expansion (3) </a:t>
            </a:r>
            <a:endParaRPr dirty="0"/>
          </a:p>
        </p:txBody>
      </p:sp>
      <p:sp>
        <p:nvSpPr>
          <p:cNvPr id="63" name="Google Shape;63;p14"/>
          <p:cNvSpPr txBox="1">
            <a:spLocks noGrp="1"/>
          </p:cNvSpPr>
          <p:nvPr>
            <p:ph type="body" idx="1"/>
          </p:nvPr>
        </p:nvSpPr>
        <p:spPr>
          <a:xfrm>
            <a:off x="1346209" y="1580605"/>
            <a:ext cx="10046313" cy="4199603"/>
          </a:xfrm>
          <a:prstGeom prst="rect">
            <a:avLst/>
          </a:prstGeom>
        </p:spPr>
        <p:txBody>
          <a:bodyPr spcFirstLastPara="1" vert="horz" wrap="square" lIns="121900" tIns="121900" rIns="121900" bIns="121900" rtlCol="0" anchor="t" anchorCtr="0">
            <a:normAutofit/>
          </a:bodyPr>
          <a:lstStyle/>
          <a:p>
            <a:pPr marL="537967" indent="-342900">
              <a:lnSpc>
                <a:spcPct val="100000"/>
              </a:lnSpc>
              <a:spcAft>
                <a:spcPts val="1800"/>
              </a:spcAft>
              <a:buClr>
                <a:schemeClr val="dk1"/>
              </a:buClr>
              <a:buSzPct val="100000"/>
              <a:buFont typeface="Arial" panose="020B0604020202020204" pitchFamily="34" charset="0"/>
              <a:buChar char="•"/>
            </a:pPr>
            <a:r>
              <a:rPr lang="en" sz="2400" dirty="0">
                <a:solidFill>
                  <a:schemeClr val="dk1"/>
                </a:solidFill>
                <a:ea typeface="Times New Roman"/>
                <a:cs typeface="Times New Roman"/>
                <a:sym typeface="Times New Roman"/>
              </a:rPr>
              <a:t>Family and Community Engagement</a:t>
            </a:r>
          </a:p>
          <a:p>
            <a:pPr marL="1147552" lvl="1" indent="-342900">
              <a:lnSpc>
                <a:spcPct val="100000"/>
              </a:lnSpc>
              <a:spcAft>
                <a:spcPts val="1800"/>
              </a:spcAft>
              <a:buClr>
                <a:schemeClr val="dk1"/>
              </a:buClr>
              <a:buSzPct val="100000"/>
              <a:buFont typeface="Courier New" panose="02070309020205020404" pitchFamily="49" charset="0"/>
              <a:buChar char="o"/>
            </a:pPr>
            <a:r>
              <a:rPr lang="en" dirty="0">
                <a:solidFill>
                  <a:srgbClr val="323130"/>
                </a:solidFill>
                <a:ea typeface="Times New Roman"/>
                <a:cs typeface="Times New Roman"/>
                <a:sym typeface="Times New Roman"/>
              </a:rPr>
              <a:t>Create videos that showcase families using early math and science resources and activities to promote ways to include early science at home</a:t>
            </a:r>
          </a:p>
          <a:p>
            <a:pPr marL="1147552" lvl="1" indent="-342900">
              <a:lnSpc>
                <a:spcPct val="100000"/>
              </a:lnSpc>
              <a:spcAft>
                <a:spcPts val="1800"/>
              </a:spcAft>
              <a:buClr>
                <a:schemeClr val="dk1"/>
              </a:buClr>
              <a:buSzPct val="100000"/>
              <a:buFont typeface="Courier New" panose="02070309020205020404" pitchFamily="49" charset="0"/>
              <a:buChar char="o"/>
            </a:pPr>
            <a:r>
              <a:rPr lang="en" dirty="0">
                <a:solidFill>
                  <a:schemeClr val="dk1"/>
                </a:solidFill>
                <a:ea typeface="Times New Roman"/>
                <a:cs typeface="Times New Roman"/>
                <a:sym typeface="Times New Roman"/>
              </a:rPr>
              <a:t>Connect early science and math to the library setting</a:t>
            </a:r>
          </a:p>
          <a:p>
            <a:pPr marL="1147552" lvl="1" indent="-342900">
              <a:lnSpc>
                <a:spcPct val="100000"/>
              </a:lnSpc>
              <a:spcAft>
                <a:spcPts val="1800"/>
              </a:spcAft>
              <a:buClr>
                <a:schemeClr val="dk1"/>
              </a:buClr>
              <a:buSzPct val="100000"/>
              <a:buFont typeface="Courier New" panose="02070309020205020404" pitchFamily="49" charset="0"/>
              <a:buChar char="o"/>
            </a:pPr>
            <a:r>
              <a:rPr lang="en" dirty="0">
                <a:solidFill>
                  <a:schemeClr val="dk1"/>
                </a:solidFill>
                <a:ea typeface="Times New Roman"/>
                <a:cs typeface="Times New Roman"/>
                <a:sym typeface="Times New Roman"/>
              </a:rPr>
              <a:t>Disseminate implementation guides on how to recreate interactive early math and science exhibits in other community spaces</a:t>
            </a:r>
          </a:p>
          <a:p>
            <a:pPr marL="426709" indent="-231642">
              <a:lnSpc>
                <a:spcPct val="120000"/>
              </a:lnSpc>
              <a:buClr>
                <a:schemeClr val="dk1"/>
              </a:buClr>
              <a:buSzPct val="100000"/>
              <a:buFont typeface="Wingdings" panose="05000000000000000000" pitchFamily="2" charset="2"/>
              <a:buChar char="§"/>
            </a:pPr>
            <a:endParaRPr sz="3000" dirty="0">
              <a:solidFill>
                <a:srgbClr val="323130"/>
              </a:solidFill>
              <a:latin typeface="Times New Roman"/>
              <a:ea typeface="Times New Roman"/>
              <a:cs typeface="Times New Roman"/>
              <a:sym typeface="Times New Roman"/>
            </a:endParaRPr>
          </a:p>
          <a:p>
            <a:pPr marL="0" indent="0">
              <a:spcAft>
                <a:spcPts val="1600"/>
              </a:spcAft>
              <a:buNone/>
            </a:pPr>
            <a:endParaRPr dirty="0"/>
          </a:p>
        </p:txBody>
      </p:sp>
    </p:spTree>
    <p:extLst>
      <p:ext uri="{BB962C8B-B14F-4D97-AF65-F5344CB8AC3E}">
        <p14:creationId xmlns:p14="http://schemas.microsoft.com/office/powerpoint/2010/main" val="11800885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62;p14">
            <a:extLst>
              <a:ext uri="{FF2B5EF4-FFF2-40B4-BE49-F238E27FC236}">
                <a16:creationId xmlns:a16="http://schemas.microsoft.com/office/drawing/2014/main" id="{E08A0499-F98E-4C11-AD0E-09E73C160DC1}"/>
              </a:ext>
            </a:extLst>
          </p:cNvPr>
          <p:cNvSpPr txBox="1">
            <a:spLocks noGrp="1"/>
          </p:cNvSpPr>
          <p:nvPr>
            <p:ph type="title"/>
          </p:nvPr>
        </p:nvSpPr>
        <p:spPr>
          <a:prstGeom prst="rect">
            <a:avLst/>
          </a:prstGeom>
        </p:spPr>
        <p:txBody>
          <a:bodyPr spcFirstLastPara="1" vert="horz" wrap="square" lIns="121900" tIns="121900" rIns="121900" bIns="121900" rtlCol="0" anchor="t" anchorCtr="0">
            <a:normAutofit/>
          </a:bodyPr>
          <a:lstStyle/>
          <a:p>
            <a:r>
              <a:rPr lang="en" dirty="0"/>
              <a:t>Expansion (4) </a:t>
            </a:r>
            <a:endParaRPr dirty="0"/>
          </a:p>
        </p:txBody>
      </p:sp>
      <p:sp>
        <p:nvSpPr>
          <p:cNvPr id="2" name="Content Placeholder 1">
            <a:extLst>
              <a:ext uri="{FF2B5EF4-FFF2-40B4-BE49-F238E27FC236}">
                <a16:creationId xmlns:a16="http://schemas.microsoft.com/office/drawing/2014/main" id="{943D50D3-3241-4B86-9903-754EC8F9A24E}"/>
              </a:ext>
            </a:extLst>
          </p:cNvPr>
          <p:cNvSpPr>
            <a:spLocks noGrp="1"/>
          </p:cNvSpPr>
          <p:nvPr>
            <p:ph idx="1"/>
          </p:nvPr>
        </p:nvSpPr>
        <p:spPr/>
        <p:txBody>
          <a:bodyPr/>
          <a:lstStyle/>
          <a:p>
            <a:pPr marL="652267" marR="177796" indent="-457200">
              <a:lnSpc>
                <a:spcPct val="100000"/>
              </a:lnSpc>
              <a:spcBef>
                <a:spcPts val="0"/>
              </a:spcBef>
              <a:spcAft>
                <a:spcPts val="1800"/>
              </a:spcAft>
              <a:buClr>
                <a:schemeClr val="dk1"/>
              </a:buClr>
              <a:buSzPct val="100000"/>
            </a:pPr>
            <a:r>
              <a:rPr lang="en" sz="2400" dirty="0">
                <a:solidFill>
                  <a:schemeClr val="dk1"/>
                </a:solidFill>
                <a:latin typeface="Arial" panose="020B0604020202020204" pitchFamily="34" charset="0"/>
                <a:ea typeface="Times New Roman"/>
                <a:cs typeface="Arial" panose="020B0604020202020204" pitchFamily="34" charset="0"/>
                <a:sym typeface="Times New Roman"/>
              </a:rPr>
              <a:t>Educator Resources and Engagement</a:t>
            </a:r>
          </a:p>
          <a:p>
            <a:pPr marL="1261852" marR="177796" lvl="2" indent="-457200">
              <a:lnSpc>
                <a:spcPct val="100000"/>
              </a:lnSpc>
              <a:spcBef>
                <a:spcPts val="0"/>
              </a:spcBef>
              <a:spcAft>
                <a:spcPts val="1800"/>
              </a:spcAft>
              <a:buClr>
                <a:schemeClr val="dk1"/>
              </a:buClr>
              <a:buSzPct val="100000"/>
              <a:buFont typeface="Courier New" panose="02070309020205020404" pitchFamily="49" charset="0"/>
              <a:buChar char="o"/>
            </a:pPr>
            <a:r>
              <a:rPr lang="en-US" dirty="0">
                <a:solidFill>
                  <a:srgbClr val="323130"/>
                </a:solidFill>
                <a:latin typeface="Arial" panose="020B0604020202020204" pitchFamily="34" charset="0"/>
                <a:ea typeface="Times New Roman"/>
                <a:cs typeface="Arial" panose="020B0604020202020204" pitchFamily="34" charset="0"/>
                <a:sym typeface="Times New Roman"/>
              </a:rPr>
              <a:t>Development of </a:t>
            </a:r>
            <a:r>
              <a:rPr lang="en-US" i="1" dirty="0">
                <a:solidFill>
                  <a:srgbClr val="323130"/>
                </a:solidFill>
                <a:latin typeface="Arial" panose="020B0604020202020204" pitchFamily="34" charset="0"/>
                <a:ea typeface="Times New Roman"/>
                <a:cs typeface="Arial" panose="020B0604020202020204" pitchFamily="34" charset="0"/>
                <a:sym typeface="Times New Roman"/>
              </a:rPr>
              <a:t>Discovering the Math and Science Book Guides</a:t>
            </a:r>
            <a:r>
              <a:rPr lang="en-US" dirty="0">
                <a:solidFill>
                  <a:srgbClr val="323130"/>
                </a:solidFill>
                <a:latin typeface="Arial" panose="020B0604020202020204" pitchFamily="34" charset="0"/>
                <a:ea typeface="Times New Roman"/>
                <a:cs typeface="Arial" panose="020B0604020202020204" pitchFamily="34" charset="0"/>
                <a:sym typeface="Times New Roman"/>
              </a:rPr>
              <a:t> and related activities</a:t>
            </a:r>
          </a:p>
          <a:p>
            <a:pPr marL="1261852" marR="177796" lvl="2" indent="-457200">
              <a:lnSpc>
                <a:spcPct val="100000"/>
              </a:lnSpc>
              <a:spcBef>
                <a:spcPts val="0"/>
              </a:spcBef>
              <a:spcAft>
                <a:spcPts val="1800"/>
              </a:spcAft>
              <a:buClr>
                <a:schemeClr val="dk1"/>
              </a:buClr>
              <a:buSzPct val="100000"/>
              <a:buFont typeface="Courier New" panose="02070309020205020404" pitchFamily="49" charset="0"/>
              <a:buChar char="o"/>
            </a:pPr>
            <a:r>
              <a:rPr lang="en-US" dirty="0">
                <a:solidFill>
                  <a:srgbClr val="323130"/>
                </a:solidFill>
                <a:latin typeface="Arial" panose="020B0604020202020204" pitchFamily="34" charset="0"/>
                <a:ea typeface="Times New Roman"/>
                <a:cs typeface="Arial" panose="020B0604020202020204" pitchFamily="34" charset="0"/>
                <a:sym typeface="Times New Roman"/>
              </a:rPr>
              <a:t>Research briefs that include relevant findings and how they connect to science standards</a:t>
            </a:r>
            <a:endParaRPr lang="en-US" dirty="0">
              <a:solidFill>
                <a:schemeClr val="dk1"/>
              </a:solidFill>
              <a:latin typeface="Arial" panose="020B0604020202020204" pitchFamily="34" charset="0"/>
              <a:ea typeface="Times New Roman"/>
              <a:cs typeface="Arial" panose="020B0604020202020204" pitchFamily="34" charset="0"/>
              <a:sym typeface="Times New Roman"/>
            </a:endParaRPr>
          </a:p>
        </p:txBody>
      </p:sp>
    </p:spTree>
    <p:extLst>
      <p:ext uri="{BB962C8B-B14F-4D97-AF65-F5344CB8AC3E}">
        <p14:creationId xmlns:p14="http://schemas.microsoft.com/office/powerpoint/2010/main" val="11777363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62;p14">
            <a:extLst>
              <a:ext uri="{FF2B5EF4-FFF2-40B4-BE49-F238E27FC236}">
                <a16:creationId xmlns:a16="http://schemas.microsoft.com/office/drawing/2014/main" id="{E08A0499-F98E-4C11-AD0E-09E73C160DC1}"/>
              </a:ext>
            </a:extLst>
          </p:cNvPr>
          <p:cNvSpPr txBox="1">
            <a:spLocks noGrp="1"/>
          </p:cNvSpPr>
          <p:nvPr>
            <p:ph type="title"/>
          </p:nvPr>
        </p:nvSpPr>
        <p:spPr>
          <a:prstGeom prst="rect">
            <a:avLst/>
          </a:prstGeom>
        </p:spPr>
        <p:txBody>
          <a:bodyPr spcFirstLastPara="1" vert="horz" wrap="square" lIns="121900" tIns="121900" rIns="121900" bIns="121900" rtlCol="0" anchor="t" anchorCtr="0">
            <a:normAutofit/>
          </a:bodyPr>
          <a:lstStyle/>
          <a:p>
            <a:r>
              <a:rPr lang="en" dirty="0"/>
              <a:t>Expansion (5) </a:t>
            </a:r>
            <a:endParaRPr dirty="0"/>
          </a:p>
        </p:txBody>
      </p:sp>
      <p:sp>
        <p:nvSpPr>
          <p:cNvPr id="2" name="Content Placeholder 1">
            <a:extLst>
              <a:ext uri="{FF2B5EF4-FFF2-40B4-BE49-F238E27FC236}">
                <a16:creationId xmlns:a16="http://schemas.microsoft.com/office/drawing/2014/main" id="{DC2391AF-E492-461D-BBDF-1D1B806FC8CE}"/>
              </a:ext>
            </a:extLst>
          </p:cNvPr>
          <p:cNvSpPr>
            <a:spLocks noGrp="1"/>
          </p:cNvSpPr>
          <p:nvPr>
            <p:ph idx="1"/>
          </p:nvPr>
        </p:nvSpPr>
        <p:spPr/>
        <p:txBody>
          <a:bodyPr/>
          <a:lstStyle/>
          <a:p>
            <a:pPr marL="537967" marR="97364" indent="-342900">
              <a:lnSpc>
                <a:spcPct val="100000"/>
              </a:lnSpc>
              <a:spcBef>
                <a:spcPts val="0"/>
              </a:spcBef>
              <a:spcAft>
                <a:spcPts val="1800"/>
              </a:spcAft>
              <a:buClr>
                <a:schemeClr val="dk1"/>
              </a:buClr>
              <a:buSzPct val="100000"/>
            </a:pPr>
            <a:r>
              <a:rPr lang="en-US" sz="2400" dirty="0">
                <a:solidFill>
                  <a:schemeClr val="dk1"/>
                </a:solidFill>
                <a:ea typeface="Times New Roman"/>
                <a:cs typeface="Times New Roman"/>
                <a:sym typeface="Times New Roman"/>
              </a:rPr>
              <a:t>Publish children’s literature that showcases early science and math in everyday activities</a:t>
            </a:r>
          </a:p>
          <a:p>
            <a:pPr marL="1147552" marR="97364" lvl="1" indent="-342900">
              <a:lnSpc>
                <a:spcPct val="100000"/>
              </a:lnSpc>
              <a:spcBef>
                <a:spcPts val="0"/>
              </a:spcBef>
              <a:spcAft>
                <a:spcPts val="1800"/>
              </a:spcAft>
              <a:buClr>
                <a:schemeClr val="dk1"/>
              </a:buClr>
              <a:buSzPct val="100000"/>
              <a:buFont typeface="Courier New" panose="02070309020205020404" pitchFamily="49" charset="0"/>
              <a:buChar char="o"/>
            </a:pPr>
            <a:r>
              <a:rPr lang="en-US" dirty="0">
                <a:solidFill>
                  <a:schemeClr val="dk1"/>
                </a:solidFill>
                <a:ea typeface="Times New Roman"/>
                <a:cs typeface="Times New Roman"/>
                <a:sym typeface="Times New Roman"/>
              </a:rPr>
              <a:t>Research fellows conducting studies associated with Early Math Initiative activities</a:t>
            </a:r>
          </a:p>
          <a:p>
            <a:pPr marL="1147552" marR="97364" lvl="1" indent="-342900">
              <a:lnSpc>
                <a:spcPct val="100000"/>
              </a:lnSpc>
              <a:spcBef>
                <a:spcPts val="0"/>
              </a:spcBef>
              <a:spcAft>
                <a:spcPts val="1800"/>
              </a:spcAft>
              <a:buClr>
                <a:schemeClr val="dk1"/>
              </a:buClr>
              <a:buSzPct val="100000"/>
              <a:buFont typeface="Courier New" panose="02070309020205020404" pitchFamily="49" charset="0"/>
              <a:buChar char="o"/>
            </a:pPr>
            <a:r>
              <a:rPr lang="en-US" dirty="0">
                <a:solidFill>
                  <a:srgbClr val="323130"/>
                </a:solidFill>
                <a:ea typeface="Times New Roman"/>
                <a:cs typeface="Times New Roman"/>
                <a:sym typeface="Times New Roman"/>
              </a:rPr>
              <a:t>Doctoral students who can advance rigor and innovation in early math and science</a:t>
            </a:r>
          </a:p>
          <a:p>
            <a:pPr marL="537967" marR="97364" indent="-342900">
              <a:lnSpc>
                <a:spcPct val="100000"/>
              </a:lnSpc>
              <a:spcBef>
                <a:spcPts val="0"/>
              </a:spcBef>
              <a:spcAft>
                <a:spcPts val="1800"/>
              </a:spcAft>
              <a:buClr>
                <a:schemeClr val="dk1"/>
              </a:buClr>
              <a:buSzPct val="100000"/>
            </a:pPr>
            <a:r>
              <a:rPr lang="en-US" sz="2400" dirty="0">
                <a:solidFill>
                  <a:schemeClr val="dk1"/>
                </a:solidFill>
                <a:ea typeface="Times New Roman"/>
                <a:cs typeface="Times New Roman"/>
                <a:sym typeface="Times New Roman"/>
              </a:rPr>
              <a:t>Independent Evaluation</a:t>
            </a:r>
          </a:p>
          <a:p>
            <a:endParaRPr lang="en-US" dirty="0"/>
          </a:p>
        </p:txBody>
      </p:sp>
    </p:spTree>
    <p:extLst>
      <p:ext uri="{BB962C8B-B14F-4D97-AF65-F5344CB8AC3E}">
        <p14:creationId xmlns:p14="http://schemas.microsoft.com/office/powerpoint/2010/main" val="9210061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568629" y="2011452"/>
            <a:ext cx="9054741" cy="2835095"/>
          </a:xfrm>
        </p:spPr>
        <p:txBody>
          <a:bodyPr>
            <a:noAutofit/>
          </a:bodyPr>
          <a:lstStyle/>
          <a:p>
            <a:pPr>
              <a:lnSpc>
                <a:spcPct val="100000"/>
              </a:lnSpc>
            </a:pPr>
            <a:r>
              <a:rPr lang="en-US" sz="4800" dirty="0"/>
              <a:t>Requirements of the 2023 Mathematics, Science, and Computer Science Professional Learning Grant Application</a:t>
            </a:r>
          </a:p>
        </p:txBody>
      </p:sp>
      <p:sp>
        <p:nvSpPr>
          <p:cNvPr id="3" name="Slide Number Placeholder 2"/>
          <p:cNvSpPr>
            <a:spLocks noGrp="1"/>
          </p:cNvSpPr>
          <p:nvPr>
            <p:ph type="sldNum" sz="quarter" idx="12"/>
          </p:nvPr>
        </p:nvSpPr>
        <p:spPr/>
        <p:txBody>
          <a:bodyPr/>
          <a:lstStyle/>
          <a:p>
            <a:fld id="{469BC29B-CD14-4172-9B93-F334EF7BA94E}" type="slidenum">
              <a:rPr lang="en-US" smtClean="0"/>
              <a:t>26</a:t>
            </a:fld>
            <a:endParaRPr lang="en-US"/>
          </a:p>
        </p:txBody>
      </p:sp>
    </p:spTree>
    <p:extLst>
      <p:ext uri="{BB962C8B-B14F-4D97-AF65-F5344CB8AC3E}">
        <p14:creationId xmlns:p14="http://schemas.microsoft.com/office/powerpoint/2010/main" val="7164565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E0965-071B-4963-991B-519C12BDA760}"/>
              </a:ext>
            </a:extLst>
          </p:cNvPr>
          <p:cNvSpPr>
            <a:spLocks noGrp="1"/>
          </p:cNvSpPr>
          <p:nvPr>
            <p:ph type="title"/>
          </p:nvPr>
        </p:nvSpPr>
        <p:spPr>
          <a:xfrm>
            <a:off x="1354239" y="636842"/>
            <a:ext cx="9479666" cy="1325563"/>
          </a:xfrm>
        </p:spPr>
        <p:txBody>
          <a:bodyPr>
            <a:normAutofit/>
          </a:bodyPr>
          <a:lstStyle/>
          <a:p>
            <a:r>
              <a:rPr lang="en-US" dirty="0"/>
              <a:t>Application Procedures</a:t>
            </a:r>
            <a:br>
              <a:rPr lang="en-US" dirty="0"/>
            </a:br>
            <a:endParaRPr lang="en-US" dirty="0"/>
          </a:p>
        </p:txBody>
      </p:sp>
      <p:sp>
        <p:nvSpPr>
          <p:cNvPr id="3" name="Content Placeholder 2"/>
          <p:cNvSpPr>
            <a:spLocks noGrp="1"/>
          </p:cNvSpPr>
          <p:nvPr>
            <p:ph idx="1"/>
          </p:nvPr>
        </p:nvSpPr>
        <p:spPr>
          <a:xfrm>
            <a:off x="1491399" y="1430400"/>
            <a:ext cx="9999561" cy="4310000"/>
          </a:xfrm>
        </p:spPr>
        <p:txBody>
          <a:bodyPr/>
          <a:lstStyle/>
          <a:p>
            <a:pPr>
              <a:lnSpc>
                <a:spcPct val="100000"/>
              </a:lnSpc>
              <a:spcBef>
                <a:spcPts val="0"/>
              </a:spcBef>
              <a:spcAft>
                <a:spcPts val="1800"/>
              </a:spcAft>
            </a:pPr>
            <a:r>
              <a:rPr lang="en-US" sz="2400" dirty="0"/>
              <a:t>Applicants must submit an application electronically through an online application system; a link to this is available on the 2023 MSCS PL Grant RFA web page at </a:t>
            </a:r>
            <a:r>
              <a:rPr lang="en-US" sz="2400" dirty="0">
                <a:hlinkClick r:id="rId3" tooltip="2023 MSCS PL Grant RFA web page "/>
              </a:rPr>
              <a:t>https://www.cde.ca.gov/fg/fo/r12/mscspl23rfa.asp</a:t>
            </a:r>
            <a:r>
              <a:rPr lang="en-US" sz="2400" dirty="0"/>
              <a:t>.</a:t>
            </a:r>
            <a:endParaRPr lang="en-US" sz="2400" u="sng" dirty="0">
              <a:highlight>
                <a:srgbClr val="FFFF00"/>
              </a:highlight>
            </a:endParaRPr>
          </a:p>
          <a:p>
            <a:pPr>
              <a:lnSpc>
                <a:spcPct val="100000"/>
              </a:lnSpc>
              <a:spcBef>
                <a:spcPts val="0"/>
              </a:spcBef>
              <a:spcAft>
                <a:spcPts val="1800"/>
              </a:spcAft>
            </a:pPr>
            <a:r>
              <a:rPr lang="en-US" sz="2400" dirty="0"/>
              <a:t>The online application system will require the applicant to enter responses to prompts requesting information including:</a:t>
            </a:r>
          </a:p>
          <a:p>
            <a:pPr lvl="1" fontAlgn="base">
              <a:buFont typeface="Courier New" panose="02070309020205020404" pitchFamily="49" charset="0"/>
              <a:buChar char="o"/>
            </a:pPr>
            <a:r>
              <a:rPr lang="en-US" dirty="0"/>
              <a:t>Contact information for the Lead COE and a Project Director</a:t>
            </a:r>
          </a:p>
          <a:p>
            <a:pPr lvl="1" fontAlgn="base">
              <a:buFont typeface="Courier New" panose="02070309020205020404" pitchFamily="49" charset="0"/>
              <a:buChar char="o"/>
            </a:pPr>
            <a:r>
              <a:rPr lang="en-US" dirty="0"/>
              <a:t>A list of the partners that make up the consortium</a:t>
            </a:r>
          </a:p>
          <a:p>
            <a:pPr lvl="1" fontAlgn="base">
              <a:lnSpc>
                <a:spcPct val="100000"/>
              </a:lnSpc>
              <a:spcBef>
                <a:spcPts val="0"/>
              </a:spcBef>
              <a:spcAft>
                <a:spcPts val="1800"/>
              </a:spcAft>
              <a:buFont typeface="Courier New" panose="02070309020205020404" pitchFamily="49" charset="0"/>
              <a:buChar char="o"/>
            </a:pPr>
            <a:r>
              <a:rPr lang="en-US" dirty="0"/>
              <a:t>Answers to application questions</a:t>
            </a:r>
          </a:p>
          <a:p>
            <a:r>
              <a:rPr lang="en-US" sz="2400" dirty="0"/>
              <a:t>Refer to the scoring rubric (Appendix B) to understand how responses will be evaluated by the reading panel.</a:t>
            </a:r>
          </a:p>
        </p:txBody>
      </p:sp>
      <p:sp>
        <p:nvSpPr>
          <p:cNvPr id="5" name="Slide Number Placeholder 4"/>
          <p:cNvSpPr>
            <a:spLocks noGrp="1"/>
          </p:cNvSpPr>
          <p:nvPr>
            <p:ph type="sldNum" sz="quarter" idx="12"/>
          </p:nvPr>
        </p:nvSpPr>
        <p:spPr/>
        <p:txBody>
          <a:bodyPr/>
          <a:lstStyle/>
          <a:p>
            <a:fld id="{469BC29B-CD14-4172-9B93-F334EF7BA94E}" type="slidenum">
              <a:rPr lang="en-US" smtClean="0"/>
              <a:t>27</a:t>
            </a:fld>
            <a:endParaRPr lang="en-US"/>
          </a:p>
        </p:txBody>
      </p:sp>
    </p:spTree>
    <p:extLst>
      <p:ext uri="{BB962C8B-B14F-4D97-AF65-F5344CB8AC3E}">
        <p14:creationId xmlns:p14="http://schemas.microsoft.com/office/powerpoint/2010/main" val="4290547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8E496-3341-40D7-92AB-8D6C87DBBDCA}"/>
              </a:ext>
            </a:extLst>
          </p:cNvPr>
          <p:cNvSpPr>
            <a:spLocks noGrp="1"/>
          </p:cNvSpPr>
          <p:nvPr>
            <p:ph type="title"/>
          </p:nvPr>
        </p:nvSpPr>
        <p:spPr/>
        <p:txBody>
          <a:bodyPr/>
          <a:lstStyle/>
          <a:p>
            <a:r>
              <a:rPr lang="en-US" dirty="0"/>
              <a:t>Application Procedures (2)</a:t>
            </a:r>
          </a:p>
        </p:txBody>
      </p:sp>
      <p:sp>
        <p:nvSpPr>
          <p:cNvPr id="3" name="Content Placeholder 2">
            <a:extLst>
              <a:ext uri="{FF2B5EF4-FFF2-40B4-BE49-F238E27FC236}">
                <a16:creationId xmlns:a16="http://schemas.microsoft.com/office/drawing/2014/main" id="{9DB26F71-D3C0-4CDF-B1CE-7FAB180E57A5}"/>
              </a:ext>
            </a:extLst>
          </p:cNvPr>
          <p:cNvSpPr>
            <a:spLocks noGrp="1"/>
          </p:cNvSpPr>
          <p:nvPr>
            <p:ph idx="1"/>
          </p:nvPr>
        </p:nvSpPr>
        <p:spPr/>
        <p:txBody>
          <a:bodyPr/>
          <a:lstStyle/>
          <a:p>
            <a:pPr fontAlgn="base">
              <a:lnSpc>
                <a:spcPct val="100000"/>
              </a:lnSpc>
              <a:spcBef>
                <a:spcPts val="0"/>
              </a:spcBef>
              <a:spcAft>
                <a:spcPts val="1800"/>
              </a:spcAft>
            </a:pPr>
            <a:r>
              <a:rPr lang="en-US" dirty="0"/>
              <a:t>A single zip file is to be uploaded into the online application system that includes a Project Plan, Five-year Budget (spreadsheet), and Letter of Commitment.</a:t>
            </a:r>
          </a:p>
          <a:p>
            <a:pPr fontAlgn="base">
              <a:lnSpc>
                <a:spcPct val="100000"/>
              </a:lnSpc>
              <a:spcBef>
                <a:spcPts val="0"/>
              </a:spcBef>
              <a:spcAft>
                <a:spcPts val="1800"/>
              </a:spcAft>
            </a:pPr>
            <a:r>
              <a:rPr lang="en-US" dirty="0"/>
              <a:t>Only one file may be uploaded per applicant; size limit is 20MB.</a:t>
            </a:r>
          </a:p>
          <a:p>
            <a:pPr fontAlgn="base">
              <a:lnSpc>
                <a:spcPct val="100000"/>
              </a:lnSpc>
              <a:spcBef>
                <a:spcPts val="0"/>
              </a:spcBef>
              <a:spcAft>
                <a:spcPts val="1800"/>
              </a:spcAft>
            </a:pPr>
            <a:r>
              <a:rPr lang="en-US" dirty="0"/>
              <a:t>Additional Letters of Commitment or Letters of Support can be included in the zip file.</a:t>
            </a:r>
            <a:endParaRPr lang="en-US" sz="2200" dirty="0"/>
          </a:p>
        </p:txBody>
      </p:sp>
      <p:sp>
        <p:nvSpPr>
          <p:cNvPr id="4" name="Slide Number Placeholder 3">
            <a:extLst>
              <a:ext uri="{FF2B5EF4-FFF2-40B4-BE49-F238E27FC236}">
                <a16:creationId xmlns:a16="http://schemas.microsoft.com/office/drawing/2014/main" id="{9B12C083-6909-4C9A-9B5C-A91319BF69FC}"/>
              </a:ext>
            </a:extLst>
          </p:cNvPr>
          <p:cNvSpPr>
            <a:spLocks noGrp="1"/>
          </p:cNvSpPr>
          <p:nvPr>
            <p:ph type="sldNum" sz="quarter" idx="12"/>
          </p:nvPr>
        </p:nvSpPr>
        <p:spPr/>
        <p:txBody>
          <a:bodyPr/>
          <a:lstStyle/>
          <a:p>
            <a:fld id="{469BC29B-CD14-4172-9B93-F334EF7BA94E}" type="slidenum">
              <a:rPr lang="en-US" smtClean="0"/>
              <a:t>28</a:t>
            </a:fld>
            <a:endParaRPr lang="en-US"/>
          </a:p>
        </p:txBody>
      </p:sp>
    </p:spTree>
    <p:extLst>
      <p:ext uri="{BB962C8B-B14F-4D97-AF65-F5344CB8AC3E}">
        <p14:creationId xmlns:p14="http://schemas.microsoft.com/office/powerpoint/2010/main" val="2893363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4238" y="259453"/>
            <a:ext cx="9479666" cy="1325563"/>
          </a:xfrm>
        </p:spPr>
        <p:txBody>
          <a:bodyPr/>
          <a:lstStyle/>
          <a:p>
            <a:r>
              <a:rPr lang="en-US" dirty="0"/>
              <a:t>Saving Responses</a:t>
            </a:r>
          </a:p>
        </p:txBody>
      </p:sp>
      <p:sp>
        <p:nvSpPr>
          <p:cNvPr id="3" name="Content Placeholder 2"/>
          <p:cNvSpPr>
            <a:spLocks noGrp="1"/>
          </p:cNvSpPr>
          <p:nvPr>
            <p:ph idx="1"/>
          </p:nvPr>
        </p:nvSpPr>
        <p:spPr>
          <a:xfrm>
            <a:off x="1274915" y="1628982"/>
            <a:ext cx="9638313" cy="4969565"/>
          </a:xfrm>
        </p:spPr>
        <p:txBody>
          <a:bodyPr/>
          <a:lstStyle/>
          <a:p>
            <a:pPr>
              <a:lnSpc>
                <a:spcPct val="100000"/>
              </a:lnSpc>
              <a:spcBef>
                <a:spcPts val="0"/>
              </a:spcBef>
              <a:spcAft>
                <a:spcPts val="1800"/>
              </a:spcAft>
            </a:pPr>
            <a:r>
              <a:rPr lang="en-US" dirty="0"/>
              <a:t>Select the </a:t>
            </a:r>
            <a:r>
              <a:rPr lang="en-US" b="1" dirty="0"/>
              <a:t>Save Responses</a:t>
            </a:r>
            <a:r>
              <a:rPr lang="en-US" dirty="0"/>
              <a:t> button on the first page of the online application if you do not intend to complete the application in one session.</a:t>
            </a:r>
          </a:p>
          <a:p>
            <a:pPr>
              <a:lnSpc>
                <a:spcPct val="100000"/>
              </a:lnSpc>
              <a:spcBef>
                <a:spcPts val="0"/>
              </a:spcBef>
              <a:spcAft>
                <a:spcPts val="1800"/>
              </a:spcAft>
            </a:pPr>
            <a:r>
              <a:rPr lang="en-US" dirty="0"/>
              <a:t>Ensure the email address you provide is accurate.</a:t>
            </a:r>
          </a:p>
          <a:p>
            <a:pPr>
              <a:lnSpc>
                <a:spcPct val="100000"/>
              </a:lnSpc>
              <a:spcBef>
                <a:spcPts val="0"/>
              </a:spcBef>
              <a:spcAft>
                <a:spcPts val="1800"/>
              </a:spcAft>
            </a:pPr>
            <a:r>
              <a:rPr lang="en-US" dirty="0"/>
              <a:t>Check your email system’s junk folder in case the email is automatically sent there.</a:t>
            </a:r>
          </a:p>
          <a:p>
            <a:pPr>
              <a:lnSpc>
                <a:spcPct val="100000"/>
              </a:lnSpc>
              <a:spcBef>
                <a:spcPts val="0"/>
              </a:spcBef>
              <a:spcAft>
                <a:spcPts val="1800"/>
              </a:spcAft>
            </a:pPr>
            <a:r>
              <a:rPr lang="en-US" dirty="0"/>
              <a:t>Use the link in the email (your </a:t>
            </a:r>
            <a:r>
              <a:rPr lang="en-US" b="1" dirty="0"/>
              <a:t>unique </a:t>
            </a:r>
            <a:r>
              <a:rPr lang="en-US" dirty="0"/>
              <a:t>web address) for entrance back into the application.</a:t>
            </a:r>
          </a:p>
        </p:txBody>
      </p:sp>
      <p:sp>
        <p:nvSpPr>
          <p:cNvPr id="5" name="Slide Number Placeholder 4"/>
          <p:cNvSpPr>
            <a:spLocks noGrp="1"/>
          </p:cNvSpPr>
          <p:nvPr>
            <p:ph type="sldNum" sz="quarter" idx="12"/>
          </p:nvPr>
        </p:nvSpPr>
        <p:spPr/>
        <p:txBody>
          <a:bodyPr/>
          <a:lstStyle/>
          <a:p>
            <a:fld id="{469BC29B-CD14-4172-9B93-F334EF7BA94E}" type="slidenum">
              <a:rPr lang="en-US" smtClean="0"/>
              <a:t>29</a:t>
            </a:fld>
            <a:endParaRPr lang="en-US"/>
          </a:p>
        </p:txBody>
      </p:sp>
    </p:spTree>
    <p:extLst>
      <p:ext uri="{BB962C8B-B14F-4D97-AF65-F5344CB8AC3E}">
        <p14:creationId xmlns:p14="http://schemas.microsoft.com/office/powerpoint/2010/main" val="3887295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4239" y="298174"/>
            <a:ext cx="9479666" cy="935314"/>
          </a:xfrm>
        </p:spPr>
        <p:txBody>
          <a:bodyPr>
            <a:normAutofit/>
          </a:bodyPr>
          <a:lstStyle/>
          <a:p>
            <a:pPr>
              <a:lnSpc>
                <a:spcPct val="100000"/>
              </a:lnSpc>
              <a:spcAft>
                <a:spcPts val="1200"/>
              </a:spcAft>
            </a:pPr>
            <a:r>
              <a:rPr lang="en-US" sz="4000" dirty="0"/>
              <a:t>Introductions</a:t>
            </a:r>
          </a:p>
        </p:txBody>
      </p:sp>
      <p:sp>
        <p:nvSpPr>
          <p:cNvPr id="3" name="Content Placeholder 2"/>
          <p:cNvSpPr>
            <a:spLocks noGrp="1"/>
          </p:cNvSpPr>
          <p:nvPr>
            <p:ph idx="1"/>
          </p:nvPr>
        </p:nvSpPr>
        <p:spPr>
          <a:xfrm>
            <a:off x="1354239" y="1332271"/>
            <a:ext cx="9479666" cy="4193458"/>
          </a:xfrm>
        </p:spPr>
        <p:txBody>
          <a:bodyPr/>
          <a:lstStyle/>
          <a:p>
            <a:pPr>
              <a:lnSpc>
                <a:spcPct val="100000"/>
              </a:lnSpc>
              <a:spcBef>
                <a:spcPts val="0"/>
              </a:spcBef>
              <a:spcAft>
                <a:spcPts val="1800"/>
              </a:spcAft>
            </a:pPr>
            <a:r>
              <a:rPr lang="en-US" sz="2400" dirty="0"/>
              <a:t>Shannon Gordon, Education Programs Consultant, Educator Excellence and Equity Division</a:t>
            </a:r>
          </a:p>
          <a:p>
            <a:pPr>
              <a:lnSpc>
                <a:spcPct val="100000"/>
              </a:lnSpc>
              <a:spcBef>
                <a:spcPts val="0"/>
              </a:spcBef>
              <a:spcAft>
                <a:spcPts val="1800"/>
              </a:spcAft>
            </a:pPr>
            <a:r>
              <a:rPr lang="en-US" sz="2400" dirty="0"/>
              <a:t>Mindi Parsons, Education Administrator, Educator Excellence and Equity Division</a:t>
            </a:r>
          </a:p>
          <a:p>
            <a:pPr>
              <a:lnSpc>
                <a:spcPct val="100000"/>
              </a:lnSpc>
              <a:spcBef>
                <a:spcPts val="0"/>
              </a:spcBef>
              <a:spcAft>
                <a:spcPts val="1800"/>
              </a:spcAft>
            </a:pPr>
            <a:r>
              <a:rPr lang="en-US" sz="2400" dirty="0"/>
              <a:t>Olivia </a:t>
            </a:r>
            <a:r>
              <a:rPr lang="en-US" sz="2400" dirty="0" err="1"/>
              <a:t>DeMarais</a:t>
            </a:r>
            <a:r>
              <a:rPr lang="en-US" sz="2400" dirty="0"/>
              <a:t>, Education Programs Consultant, Early Education Division</a:t>
            </a:r>
          </a:p>
          <a:p>
            <a:pPr>
              <a:lnSpc>
                <a:spcPct val="100000"/>
              </a:lnSpc>
              <a:spcBef>
                <a:spcPts val="0"/>
              </a:spcBef>
              <a:spcAft>
                <a:spcPts val="1800"/>
              </a:spcAft>
            </a:pPr>
            <a:r>
              <a:rPr lang="en-US" sz="2400" dirty="0"/>
              <a:t>Carolyn Pfister, Education Administrator and State Board of Education Liaison</a:t>
            </a:r>
            <a:endParaRPr lang="en-US" sz="2400" dirty="0">
              <a:highlight>
                <a:srgbClr val="FFFF00"/>
              </a:highlight>
            </a:endParaRPr>
          </a:p>
        </p:txBody>
      </p:sp>
      <p:sp>
        <p:nvSpPr>
          <p:cNvPr id="5" name="Slide Number Placeholder 4"/>
          <p:cNvSpPr>
            <a:spLocks noGrp="1"/>
          </p:cNvSpPr>
          <p:nvPr>
            <p:ph type="sldNum" sz="quarter" idx="12"/>
          </p:nvPr>
        </p:nvSpPr>
        <p:spPr/>
        <p:txBody>
          <a:bodyPr/>
          <a:lstStyle/>
          <a:p>
            <a:fld id="{469BC29B-CD14-4172-9B93-F334EF7BA94E}" type="slidenum">
              <a:rPr lang="en-US" smtClean="0"/>
              <a:t>3</a:t>
            </a:fld>
            <a:endParaRPr lang="en-US"/>
          </a:p>
        </p:txBody>
      </p:sp>
    </p:spTree>
    <p:extLst>
      <p:ext uri="{BB962C8B-B14F-4D97-AF65-F5344CB8AC3E}">
        <p14:creationId xmlns:p14="http://schemas.microsoft.com/office/powerpoint/2010/main" val="26579511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Completing the Application Budget</a:t>
            </a:r>
          </a:p>
        </p:txBody>
      </p:sp>
      <p:sp>
        <p:nvSpPr>
          <p:cNvPr id="3" name="Content Placeholder 2"/>
          <p:cNvSpPr>
            <a:spLocks noGrp="1"/>
          </p:cNvSpPr>
          <p:nvPr>
            <p:ph idx="1"/>
          </p:nvPr>
        </p:nvSpPr>
        <p:spPr>
          <a:xfrm>
            <a:off x="1147631" y="1598296"/>
            <a:ext cx="9892881" cy="4351338"/>
          </a:xfrm>
        </p:spPr>
        <p:txBody>
          <a:bodyPr/>
          <a:lstStyle/>
          <a:p>
            <a:pPr>
              <a:lnSpc>
                <a:spcPct val="100000"/>
              </a:lnSpc>
              <a:spcBef>
                <a:spcPts val="0"/>
              </a:spcBef>
              <a:spcAft>
                <a:spcPts val="1800"/>
              </a:spcAft>
            </a:pPr>
            <a:r>
              <a:rPr lang="en-US" sz="2400" dirty="0"/>
              <a:t>A Proposed Budget should cover the entire duration of the grant.</a:t>
            </a:r>
          </a:p>
          <a:p>
            <a:pPr>
              <a:lnSpc>
                <a:spcPct val="100000"/>
              </a:lnSpc>
              <a:spcBef>
                <a:spcPts val="0"/>
              </a:spcBef>
              <a:spcAft>
                <a:spcPts val="1800"/>
              </a:spcAft>
            </a:pPr>
            <a:r>
              <a:rPr lang="en-US" sz="2400" dirty="0"/>
              <a:t>A template is available for download on the 2023 MSCS PL Grant RFA web page; some cells are locked and contain formulas.</a:t>
            </a:r>
          </a:p>
          <a:p>
            <a:pPr>
              <a:lnSpc>
                <a:spcPct val="100000"/>
              </a:lnSpc>
              <a:spcBef>
                <a:spcPts val="0"/>
              </a:spcBef>
              <a:spcAft>
                <a:spcPts val="1800"/>
              </a:spcAft>
            </a:pPr>
            <a:r>
              <a:rPr lang="en-US" sz="2400" dirty="0"/>
              <a:t>The spreadsheet includes an instruction tab and seven tabs for completion.</a:t>
            </a:r>
          </a:p>
          <a:p>
            <a:pPr>
              <a:lnSpc>
                <a:spcPct val="100000"/>
              </a:lnSpc>
              <a:spcBef>
                <a:spcPts val="0"/>
              </a:spcBef>
              <a:spcAft>
                <a:spcPts val="1800"/>
              </a:spcAft>
            </a:pPr>
            <a:r>
              <a:rPr lang="en-US" sz="2400" dirty="0"/>
              <a:t>The application budget will be reviewed and scored.</a:t>
            </a:r>
            <a:endParaRPr lang="en-US" sz="2400" b="1" dirty="0"/>
          </a:p>
          <a:p>
            <a:pPr>
              <a:lnSpc>
                <a:spcPct val="100000"/>
              </a:lnSpc>
              <a:spcBef>
                <a:spcPts val="0"/>
              </a:spcBef>
              <a:spcAft>
                <a:spcPts val="1800"/>
              </a:spcAft>
            </a:pPr>
            <a:r>
              <a:rPr lang="en-US" sz="2400" dirty="0"/>
              <a:t>Submit as an Excel file in the application’s zip file.</a:t>
            </a:r>
            <a:endParaRPr lang="en-US" sz="2400" dirty="0">
              <a:highlight>
                <a:srgbClr val="FFFF00"/>
              </a:highlight>
            </a:endParaRPr>
          </a:p>
          <a:p>
            <a:pPr>
              <a:lnSpc>
                <a:spcPct val="100000"/>
              </a:lnSpc>
              <a:spcBef>
                <a:spcPts val="0"/>
              </a:spcBef>
              <a:spcAft>
                <a:spcPts val="1800"/>
              </a:spcAft>
            </a:pPr>
            <a:endParaRPr lang="en-US" b="1" dirty="0"/>
          </a:p>
          <a:p>
            <a:endParaRPr lang="en-US" dirty="0"/>
          </a:p>
        </p:txBody>
      </p:sp>
      <p:sp>
        <p:nvSpPr>
          <p:cNvPr id="5" name="Slide Number Placeholder 4"/>
          <p:cNvSpPr>
            <a:spLocks noGrp="1"/>
          </p:cNvSpPr>
          <p:nvPr>
            <p:ph type="sldNum" sz="quarter" idx="12"/>
          </p:nvPr>
        </p:nvSpPr>
        <p:spPr/>
        <p:txBody>
          <a:bodyPr/>
          <a:lstStyle/>
          <a:p>
            <a:fld id="{469BC29B-CD14-4172-9B93-F334EF7BA94E}" type="slidenum">
              <a:rPr lang="en-US" smtClean="0"/>
              <a:t>30</a:t>
            </a:fld>
            <a:endParaRPr lang="en-US"/>
          </a:p>
        </p:txBody>
      </p:sp>
    </p:spTree>
    <p:extLst>
      <p:ext uri="{BB962C8B-B14F-4D97-AF65-F5344CB8AC3E}">
        <p14:creationId xmlns:p14="http://schemas.microsoft.com/office/powerpoint/2010/main" val="8379632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Budget Detail</a:t>
            </a:r>
          </a:p>
        </p:txBody>
      </p:sp>
      <p:sp>
        <p:nvSpPr>
          <p:cNvPr id="3" name="Content Placeholder 2"/>
          <p:cNvSpPr>
            <a:spLocks noGrp="1"/>
          </p:cNvSpPr>
          <p:nvPr>
            <p:ph idx="1"/>
          </p:nvPr>
        </p:nvSpPr>
        <p:spPr>
          <a:xfrm>
            <a:off x="1354239" y="1566831"/>
            <a:ext cx="9479666" cy="4351338"/>
          </a:xfrm>
        </p:spPr>
        <p:txBody>
          <a:bodyPr/>
          <a:lstStyle/>
          <a:p>
            <a:pPr>
              <a:lnSpc>
                <a:spcPct val="100000"/>
              </a:lnSpc>
              <a:spcBef>
                <a:spcPts val="0"/>
              </a:spcBef>
              <a:spcAft>
                <a:spcPts val="1800"/>
              </a:spcAft>
            </a:pPr>
            <a:r>
              <a:rPr lang="en-US" sz="2400" dirty="0"/>
              <a:t>Proposed Budget Detail must include a detailed budget description for each line item within the grant period.</a:t>
            </a:r>
          </a:p>
          <a:p>
            <a:pPr lvl="1">
              <a:lnSpc>
                <a:spcPct val="100000"/>
              </a:lnSpc>
              <a:spcBef>
                <a:spcPts val="0"/>
              </a:spcBef>
              <a:spcAft>
                <a:spcPts val="1800"/>
              </a:spcAft>
              <a:buFont typeface="Courier New" panose="02070309020205020404" pitchFamily="49" charset="0"/>
              <a:buChar char="o"/>
            </a:pPr>
            <a:r>
              <a:rPr lang="en-US" dirty="0"/>
              <a:t>Provide sufficient detail and a breakdown/calculation that justifies each line item.</a:t>
            </a:r>
          </a:p>
          <a:p>
            <a:pPr lvl="1">
              <a:lnSpc>
                <a:spcPct val="100000"/>
              </a:lnSpc>
              <a:spcBef>
                <a:spcPts val="0"/>
              </a:spcBef>
              <a:spcAft>
                <a:spcPts val="1800"/>
              </a:spcAft>
              <a:buFont typeface="Courier New" panose="02070309020205020404" pitchFamily="49" charset="0"/>
              <a:buChar char="o"/>
            </a:pPr>
            <a:r>
              <a:rPr lang="en-US" dirty="0"/>
              <a:t>Group line items by the Object Code services. </a:t>
            </a:r>
          </a:p>
          <a:p>
            <a:pPr lvl="1">
              <a:lnSpc>
                <a:spcPct val="100000"/>
              </a:lnSpc>
              <a:spcBef>
                <a:spcPts val="0"/>
              </a:spcBef>
              <a:spcAft>
                <a:spcPts val="1800"/>
              </a:spcAft>
              <a:buFont typeface="Courier New" panose="02070309020205020404" pitchFamily="49" charset="0"/>
              <a:buChar char="o"/>
            </a:pPr>
            <a:r>
              <a:rPr lang="en-US" dirty="0"/>
              <a:t>Provide lines for Object Code totals.</a:t>
            </a:r>
          </a:p>
          <a:p>
            <a:pPr>
              <a:lnSpc>
                <a:spcPct val="100000"/>
              </a:lnSpc>
              <a:spcBef>
                <a:spcPts val="0"/>
              </a:spcBef>
              <a:spcAft>
                <a:spcPts val="1800"/>
              </a:spcAft>
            </a:pPr>
            <a:r>
              <a:rPr lang="en-US" sz="2400" dirty="0"/>
              <a:t>Proposed Budget Summary must provide totals for each Object Code and must align with the Proposed Budget Details.</a:t>
            </a:r>
          </a:p>
          <a:p>
            <a:pPr>
              <a:lnSpc>
                <a:spcPct val="100000"/>
              </a:lnSpc>
              <a:spcBef>
                <a:spcPts val="0"/>
              </a:spcBef>
              <a:spcAft>
                <a:spcPts val="1800"/>
              </a:spcAft>
            </a:pPr>
            <a:r>
              <a:rPr lang="en-US" sz="2400" dirty="0"/>
              <a:t>Applicant must use the administrative indirect costs to the Lead COEs’ CDE-approved indirect cost rate for fiscal year 2022</a:t>
            </a:r>
            <a:r>
              <a:rPr lang="en-US" sz="2400" dirty="0">
                <a:latin typeface="Arial" panose="020B0604020202020204" pitchFamily="34" charset="0"/>
                <a:cs typeface="Arial" panose="020B0604020202020204" pitchFamily="34" charset="0"/>
              </a:rPr>
              <a:t>–</a:t>
            </a:r>
            <a:r>
              <a:rPr lang="en-US" sz="2400" dirty="0"/>
              <a:t>23.</a:t>
            </a:r>
          </a:p>
        </p:txBody>
      </p:sp>
      <p:sp>
        <p:nvSpPr>
          <p:cNvPr id="5" name="Slide Number Placeholder 4"/>
          <p:cNvSpPr>
            <a:spLocks noGrp="1"/>
          </p:cNvSpPr>
          <p:nvPr>
            <p:ph type="sldNum" sz="quarter" idx="12"/>
          </p:nvPr>
        </p:nvSpPr>
        <p:spPr/>
        <p:txBody>
          <a:bodyPr/>
          <a:lstStyle/>
          <a:p>
            <a:fld id="{469BC29B-CD14-4172-9B93-F334EF7BA94E}" type="slidenum">
              <a:rPr lang="en-US" smtClean="0"/>
              <a:t>31</a:t>
            </a:fld>
            <a:endParaRPr lang="en-US"/>
          </a:p>
        </p:txBody>
      </p:sp>
    </p:spTree>
    <p:extLst>
      <p:ext uri="{BB962C8B-B14F-4D97-AF65-F5344CB8AC3E}">
        <p14:creationId xmlns:p14="http://schemas.microsoft.com/office/powerpoint/2010/main" val="8402900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4239" y="319088"/>
            <a:ext cx="9479666" cy="1493237"/>
          </a:xfrm>
        </p:spPr>
        <p:txBody>
          <a:bodyPr/>
          <a:lstStyle/>
          <a:p>
            <a:pPr>
              <a:lnSpc>
                <a:spcPct val="100000"/>
              </a:lnSpc>
            </a:pPr>
            <a:r>
              <a:rPr lang="en-US" dirty="0"/>
              <a:t>Review Process</a:t>
            </a:r>
          </a:p>
        </p:txBody>
      </p:sp>
      <p:sp>
        <p:nvSpPr>
          <p:cNvPr id="3" name="Content Placeholder 2"/>
          <p:cNvSpPr>
            <a:spLocks noGrp="1"/>
          </p:cNvSpPr>
          <p:nvPr>
            <p:ph idx="1"/>
          </p:nvPr>
        </p:nvSpPr>
        <p:spPr>
          <a:xfrm>
            <a:off x="1354239" y="1637161"/>
            <a:ext cx="9479666" cy="4901751"/>
          </a:xfrm>
        </p:spPr>
        <p:txBody>
          <a:bodyPr vert="horz" lIns="91440" tIns="45720" rIns="91440" bIns="45720" rtlCol="0" anchor="t">
            <a:noAutofit/>
          </a:bodyPr>
          <a:lstStyle/>
          <a:p>
            <a:pPr>
              <a:lnSpc>
                <a:spcPct val="100000"/>
              </a:lnSpc>
              <a:spcBef>
                <a:spcPts val="0"/>
              </a:spcBef>
              <a:spcAft>
                <a:spcPts val="1800"/>
              </a:spcAft>
            </a:pPr>
            <a:r>
              <a:rPr lang="en-US" dirty="0"/>
              <a:t>Only completed applications will be considered eligible for consideration and advanced for scoring. </a:t>
            </a:r>
          </a:p>
          <a:p>
            <a:pPr>
              <a:lnSpc>
                <a:spcPct val="100000"/>
              </a:lnSpc>
              <a:spcBef>
                <a:spcPts val="0"/>
              </a:spcBef>
              <a:spcAft>
                <a:spcPts val="1800"/>
              </a:spcAft>
            </a:pPr>
            <a:r>
              <a:rPr lang="en-US" dirty="0"/>
              <a:t>A panel of reviewers selected for their expertise will read, review, and score each eligible application using a scoring rubric (see Appendix B in the MSCS PL Grant RFA). </a:t>
            </a:r>
          </a:p>
          <a:p>
            <a:pPr>
              <a:lnSpc>
                <a:spcPct val="100000"/>
              </a:lnSpc>
              <a:spcBef>
                <a:spcPts val="0"/>
              </a:spcBef>
              <a:spcAft>
                <a:spcPts val="1800"/>
              </a:spcAft>
            </a:pPr>
            <a:r>
              <a:rPr lang="en-US" dirty="0"/>
              <a:t>Application reviewers will be instructed to take a holistic approach in the review of the application.</a:t>
            </a:r>
          </a:p>
        </p:txBody>
      </p:sp>
      <p:sp>
        <p:nvSpPr>
          <p:cNvPr id="5" name="Slide Number Placeholder 4"/>
          <p:cNvSpPr>
            <a:spLocks noGrp="1"/>
          </p:cNvSpPr>
          <p:nvPr>
            <p:ph type="sldNum" sz="quarter" idx="12"/>
          </p:nvPr>
        </p:nvSpPr>
        <p:spPr/>
        <p:txBody>
          <a:bodyPr/>
          <a:lstStyle/>
          <a:p>
            <a:fld id="{469BC29B-CD14-4172-9B93-F334EF7BA94E}" type="slidenum">
              <a:rPr lang="en-US" smtClean="0"/>
              <a:t>32</a:t>
            </a:fld>
            <a:endParaRPr lang="en-US"/>
          </a:p>
        </p:txBody>
      </p:sp>
    </p:spTree>
    <p:extLst>
      <p:ext uri="{BB962C8B-B14F-4D97-AF65-F5344CB8AC3E}">
        <p14:creationId xmlns:p14="http://schemas.microsoft.com/office/powerpoint/2010/main" val="31681616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844A1-E49E-9C30-D13C-4830E6A012F7}"/>
              </a:ext>
            </a:extLst>
          </p:cNvPr>
          <p:cNvSpPr>
            <a:spLocks noGrp="1"/>
          </p:cNvSpPr>
          <p:nvPr>
            <p:ph type="title"/>
          </p:nvPr>
        </p:nvSpPr>
        <p:spPr/>
        <p:txBody>
          <a:bodyPr/>
          <a:lstStyle/>
          <a:p>
            <a:r>
              <a:rPr lang="en-US" dirty="0"/>
              <a:t>Rubric</a:t>
            </a:r>
          </a:p>
        </p:txBody>
      </p:sp>
      <p:sp>
        <p:nvSpPr>
          <p:cNvPr id="3" name="Content Placeholder 2">
            <a:extLst>
              <a:ext uri="{FF2B5EF4-FFF2-40B4-BE49-F238E27FC236}">
                <a16:creationId xmlns:a16="http://schemas.microsoft.com/office/drawing/2014/main" id="{2EA83FF4-B058-49FD-5431-9AB9605BA6FF}"/>
              </a:ext>
            </a:extLst>
          </p:cNvPr>
          <p:cNvSpPr>
            <a:spLocks noGrp="1"/>
          </p:cNvSpPr>
          <p:nvPr>
            <p:ph idx="1"/>
          </p:nvPr>
        </p:nvSpPr>
        <p:spPr>
          <a:xfrm>
            <a:off x="1354239" y="1690688"/>
            <a:ext cx="9479666" cy="2179321"/>
          </a:xfrm>
        </p:spPr>
        <p:txBody>
          <a:bodyPr/>
          <a:lstStyle/>
          <a:p>
            <a:pPr>
              <a:lnSpc>
                <a:spcPct val="100000"/>
              </a:lnSpc>
              <a:spcBef>
                <a:spcPts val="0"/>
              </a:spcBef>
              <a:spcAft>
                <a:spcPts val="1800"/>
              </a:spcAft>
            </a:pPr>
            <a:r>
              <a:rPr lang="en-US" dirty="0"/>
              <a:t>The Rubric is divided into six sections (A</a:t>
            </a:r>
            <a:r>
              <a:rPr lang="en-US" dirty="0">
                <a:latin typeface="Arial" panose="020B0604020202020204" pitchFamily="34" charset="0"/>
                <a:cs typeface="Arial" panose="020B0604020202020204" pitchFamily="34" charset="0"/>
              </a:rPr>
              <a:t>–</a:t>
            </a:r>
            <a:r>
              <a:rPr lang="en-US" dirty="0"/>
              <a:t>F).</a:t>
            </a:r>
          </a:p>
          <a:p>
            <a:pPr>
              <a:lnSpc>
                <a:spcPct val="100000"/>
              </a:lnSpc>
              <a:spcBef>
                <a:spcPts val="0"/>
              </a:spcBef>
              <a:spcAft>
                <a:spcPts val="1800"/>
              </a:spcAft>
            </a:pPr>
            <a:r>
              <a:rPr lang="en-US" dirty="0"/>
              <a:t>Reviewers will consider the Proposed Project Plan when evaluating the applicant’s responses to the application questions. </a:t>
            </a:r>
          </a:p>
        </p:txBody>
      </p:sp>
    </p:spTree>
    <p:extLst>
      <p:ext uri="{BB962C8B-B14F-4D97-AF65-F5344CB8AC3E}">
        <p14:creationId xmlns:p14="http://schemas.microsoft.com/office/powerpoint/2010/main" val="42848622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3163F-1878-E273-D1B4-C59D49A1AFE3}"/>
              </a:ext>
            </a:extLst>
          </p:cNvPr>
          <p:cNvSpPr>
            <a:spLocks noGrp="1"/>
          </p:cNvSpPr>
          <p:nvPr>
            <p:ph type="title"/>
          </p:nvPr>
        </p:nvSpPr>
        <p:spPr>
          <a:xfrm>
            <a:off x="624840" y="532765"/>
            <a:ext cx="10635785" cy="1325563"/>
          </a:xfrm>
        </p:spPr>
        <p:txBody>
          <a:bodyPr>
            <a:normAutofit fontScale="90000"/>
          </a:bodyPr>
          <a:lstStyle/>
          <a:p>
            <a:r>
              <a:rPr lang="en-US" dirty="0"/>
              <a:t>Evaluating How the Project Will Expand Existing Statewide Infrastructure and Capacity</a:t>
            </a:r>
            <a:br>
              <a:rPr lang="en-US" dirty="0"/>
            </a:br>
            <a:endParaRPr lang="en-US" dirty="0"/>
          </a:p>
        </p:txBody>
      </p:sp>
      <p:sp>
        <p:nvSpPr>
          <p:cNvPr id="3" name="Content Placeholder 2">
            <a:extLst>
              <a:ext uri="{FF2B5EF4-FFF2-40B4-BE49-F238E27FC236}">
                <a16:creationId xmlns:a16="http://schemas.microsoft.com/office/drawing/2014/main" id="{2C0F65D7-98DC-1EB6-DB8C-374F23908ED8}"/>
              </a:ext>
            </a:extLst>
          </p:cNvPr>
          <p:cNvSpPr>
            <a:spLocks noGrp="1"/>
          </p:cNvSpPr>
          <p:nvPr>
            <p:ph idx="1"/>
          </p:nvPr>
        </p:nvSpPr>
        <p:spPr>
          <a:xfrm>
            <a:off x="1356167" y="1655128"/>
            <a:ext cx="9479666" cy="4351338"/>
          </a:xfrm>
        </p:spPr>
        <p:txBody>
          <a:bodyPr/>
          <a:lstStyle/>
          <a:p>
            <a:pPr marL="514350" indent="-514350">
              <a:lnSpc>
                <a:spcPct val="100000"/>
              </a:lnSpc>
              <a:spcBef>
                <a:spcPts val="0"/>
              </a:spcBef>
              <a:spcAft>
                <a:spcPts val="1800"/>
              </a:spcAft>
              <a:buFont typeface="+mj-lt"/>
              <a:buAutoNum type="arabicPeriod"/>
            </a:pPr>
            <a:r>
              <a:rPr lang="en-US" sz="2400" dirty="0"/>
              <a:t>Provide educator professional learning and coaching in mathematics, science, and computer science for grades four to twelve, inclusive.</a:t>
            </a:r>
          </a:p>
          <a:p>
            <a:pPr marL="514350" indent="-514350">
              <a:lnSpc>
                <a:spcPct val="100000"/>
              </a:lnSpc>
              <a:spcBef>
                <a:spcPts val="0"/>
              </a:spcBef>
              <a:spcAft>
                <a:spcPts val="1800"/>
              </a:spcAft>
              <a:buFont typeface="+mj-lt"/>
              <a:buAutoNum type="arabicPeriod"/>
            </a:pPr>
            <a:r>
              <a:rPr lang="en-US" sz="2400" dirty="0"/>
              <a:t>Work in collaboration with existing infrastructure or efforts to build a coherent and comprehensive system of statewide supports for all children from birth to grade twelve, inclusive.</a:t>
            </a:r>
          </a:p>
          <a:p>
            <a:pPr marL="514350" indent="-514350">
              <a:lnSpc>
                <a:spcPct val="100000"/>
              </a:lnSpc>
              <a:spcBef>
                <a:spcPts val="0"/>
              </a:spcBef>
              <a:spcAft>
                <a:spcPts val="1800"/>
              </a:spcAft>
              <a:buFont typeface="+mj-lt"/>
              <a:buAutoNum type="arabicPeriod"/>
            </a:pPr>
            <a:r>
              <a:rPr lang="en-US" sz="2400" dirty="0"/>
              <a:t>Coordinate with other mathematics and science educator professional learning initiatives, including, but not limited to, all of the following: California Subject Matter Project, Early Math Initiative, 21</a:t>
            </a:r>
            <a:r>
              <a:rPr lang="en-US" sz="2400" baseline="30000" dirty="0"/>
              <a:t>st</a:t>
            </a:r>
            <a:r>
              <a:rPr lang="en-US" sz="2400" dirty="0"/>
              <a:t> Century California School Leadership Academy, and the Learning Acceleration System Grant recipients.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7304833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3172F-6D94-7191-F1A1-D77E2587F5F0}"/>
              </a:ext>
            </a:extLst>
          </p:cNvPr>
          <p:cNvSpPr>
            <a:spLocks noGrp="1"/>
          </p:cNvSpPr>
          <p:nvPr>
            <p:ph type="title"/>
          </p:nvPr>
        </p:nvSpPr>
        <p:spPr/>
        <p:txBody>
          <a:bodyPr/>
          <a:lstStyle/>
          <a:p>
            <a:r>
              <a:rPr lang="en-US" dirty="0"/>
              <a:t>Evaluating the Professional Learning Plan</a:t>
            </a:r>
          </a:p>
        </p:txBody>
      </p:sp>
      <p:sp>
        <p:nvSpPr>
          <p:cNvPr id="3" name="Content Placeholder 2">
            <a:extLst>
              <a:ext uri="{FF2B5EF4-FFF2-40B4-BE49-F238E27FC236}">
                <a16:creationId xmlns:a16="http://schemas.microsoft.com/office/drawing/2014/main" id="{ADC98AC1-CB48-3321-6821-77D0E697FAB5}"/>
              </a:ext>
            </a:extLst>
          </p:cNvPr>
          <p:cNvSpPr>
            <a:spLocks noGrp="1"/>
          </p:cNvSpPr>
          <p:nvPr>
            <p:ph idx="1"/>
          </p:nvPr>
        </p:nvSpPr>
        <p:spPr/>
        <p:txBody>
          <a:bodyPr/>
          <a:lstStyle/>
          <a:p>
            <a:pPr marL="514350" indent="-514350">
              <a:lnSpc>
                <a:spcPct val="100000"/>
              </a:lnSpc>
              <a:spcBef>
                <a:spcPts val="0"/>
              </a:spcBef>
              <a:spcAft>
                <a:spcPts val="1800"/>
              </a:spcAft>
              <a:buFont typeface="+mj-lt"/>
              <a:buAutoNum type="arabicPeriod"/>
            </a:pPr>
            <a:r>
              <a:rPr lang="en-US" kern="0" dirty="0">
                <a:solidFill>
                  <a:srgbClr val="000000"/>
                </a:solidFill>
                <a:uFill>
                  <a:solidFill>
                    <a:srgbClr val="000000"/>
                  </a:solidFill>
                </a:uFill>
                <a:latin typeface="+mj-lt"/>
                <a:ea typeface="Times New Roman" panose="02020603050405020304" pitchFamily="18" charset="0"/>
                <a:cs typeface="Times New Roman" panose="02020603050405020304" pitchFamily="18" charset="0"/>
              </a:rPr>
              <a:t>H</a:t>
            </a:r>
            <a:r>
              <a:rPr lang="en-US" u="none" strike="noStrike" kern="0" spc="0" dirty="0">
                <a:solidFill>
                  <a:srgbClr val="000000"/>
                </a:solidFill>
                <a:effectLst/>
                <a:uFill>
                  <a:solidFill>
                    <a:srgbClr val="000000"/>
                  </a:solidFill>
                </a:uFill>
                <a:latin typeface="+mj-lt"/>
                <a:ea typeface="Times New Roman" panose="02020603050405020304" pitchFamily="18" charset="0"/>
                <a:cs typeface="Times New Roman" panose="02020603050405020304" pitchFamily="18" charset="0"/>
              </a:rPr>
              <a:t>ow the project will generate (create) professional learning opportunities for grades four to twelve, inclusive, educators designed to enable local implementation efforts of Mathematics, Science and Computer Science Standards</a:t>
            </a:r>
            <a:endParaRPr lang="en-US" u="none" strike="noStrike" kern="0" spc="0" dirty="0">
              <a:solidFill>
                <a:srgbClr val="000000"/>
              </a:solidFill>
              <a:effectLst/>
              <a:uFill>
                <a:solidFill>
                  <a:srgbClr val="000000"/>
                </a:solidFill>
              </a:uFill>
              <a:latin typeface="+mj-lt"/>
              <a:ea typeface="Times New Roman" panose="02020603050405020304" pitchFamily="18" charset="0"/>
            </a:endParaRPr>
          </a:p>
          <a:p>
            <a:pPr marL="514350" indent="-514350">
              <a:lnSpc>
                <a:spcPct val="100000"/>
              </a:lnSpc>
              <a:spcBef>
                <a:spcPts val="0"/>
              </a:spcBef>
              <a:spcAft>
                <a:spcPts val="1800"/>
              </a:spcAft>
              <a:buFont typeface="+mj-lt"/>
              <a:buAutoNum type="arabicPeriod"/>
            </a:pPr>
            <a:r>
              <a:rPr lang="en-US" dirty="0">
                <a:latin typeface="+mj-lt"/>
                <a:ea typeface="Arial Unicode MS"/>
                <a:cs typeface="Times New Roman" panose="02020603050405020304" pitchFamily="18" charset="0"/>
              </a:rPr>
              <a:t>H</a:t>
            </a:r>
            <a:r>
              <a:rPr lang="en-US" dirty="0">
                <a:effectLst/>
                <a:latin typeface="+mj-lt"/>
                <a:ea typeface="Arial Unicode MS"/>
                <a:cs typeface="Times New Roman" panose="02020603050405020304" pitchFamily="18" charset="0"/>
              </a:rPr>
              <a:t>ow the project will disseminate (implement) professional learning opportunities for grades four to twelve, inclusive, educators designed to enable local implementation efforts of the Mathematics, Science and Computer Science Standards</a:t>
            </a:r>
            <a:endParaRPr lang="en-US" dirty="0">
              <a:latin typeface="+mj-lt"/>
            </a:endParaRPr>
          </a:p>
        </p:txBody>
      </p:sp>
    </p:spTree>
    <p:extLst>
      <p:ext uri="{BB962C8B-B14F-4D97-AF65-F5344CB8AC3E}">
        <p14:creationId xmlns:p14="http://schemas.microsoft.com/office/powerpoint/2010/main" val="13675490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3172F-6D94-7191-F1A1-D77E2587F5F0}"/>
              </a:ext>
            </a:extLst>
          </p:cNvPr>
          <p:cNvSpPr>
            <a:spLocks noGrp="1"/>
          </p:cNvSpPr>
          <p:nvPr>
            <p:ph type="title"/>
          </p:nvPr>
        </p:nvSpPr>
        <p:spPr/>
        <p:txBody>
          <a:bodyPr/>
          <a:lstStyle/>
          <a:p>
            <a:r>
              <a:rPr lang="en-US" dirty="0"/>
              <a:t>Evaluating Efforts to Improve Family and Community Engagement</a:t>
            </a:r>
          </a:p>
        </p:txBody>
      </p:sp>
      <p:sp>
        <p:nvSpPr>
          <p:cNvPr id="3" name="Content Placeholder 2">
            <a:extLst>
              <a:ext uri="{FF2B5EF4-FFF2-40B4-BE49-F238E27FC236}">
                <a16:creationId xmlns:a16="http://schemas.microsoft.com/office/drawing/2014/main" id="{ADC98AC1-CB48-3321-6821-77D0E697FAB5}"/>
              </a:ext>
            </a:extLst>
          </p:cNvPr>
          <p:cNvSpPr>
            <a:spLocks noGrp="1"/>
          </p:cNvSpPr>
          <p:nvPr>
            <p:ph idx="1"/>
          </p:nvPr>
        </p:nvSpPr>
        <p:spPr>
          <a:xfrm>
            <a:off x="1354239" y="2270759"/>
            <a:ext cx="9479666" cy="3906203"/>
          </a:xfrm>
        </p:spPr>
        <p:txBody>
          <a:bodyPr/>
          <a:lstStyle/>
          <a:p>
            <a:pPr marR="190500" fontAlgn="base">
              <a:lnSpc>
                <a:spcPct val="100000"/>
              </a:lnSpc>
              <a:spcBef>
                <a:spcPts val="0"/>
              </a:spcBef>
            </a:pPr>
            <a:r>
              <a:rPr lang="en-US" sz="2800" u="none" strike="noStrike" kern="0" spc="0" dirty="0">
                <a:solidFill>
                  <a:srgbClr val="000000"/>
                </a:solidFill>
                <a:effectLst/>
                <a:uFill>
                  <a:solidFill>
                    <a:srgbClr val="000000"/>
                  </a:solidFill>
                </a:uFill>
                <a:latin typeface="Arial" panose="020B0604020202020204" pitchFamily="34" charset="0"/>
                <a:ea typeface="Times New Roman" panose="02020603050405020304" pitchFamily="18" charset="0"/>
                <a:cs typeface="Times New Roman" panose="02020603050405020304" pitchFamily="18" charset="0"/>
              </a:rPr>
              <a:t>How the project will support local efforts to improve family and community engagement in mathematics and science education, and positively engage families and communities in implementing Mathematics, Science and Computer Science Standards for pupils in grades four to twelve, inclusive</a:t>
            </a:r>
            <a:endParaRPr lang="en-US" sz="2800" u="none" strike="noStrike" kern="0" spc="0"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p>
            <a:endParaRPr lang="en-US" dirty="0">
              <a:latin typeface="+mj-lt"/>
            </a:endParaRPr>
          </a:p>
        </p:txBody>
      </p:sp>
    </p:spTree>
    <p:extLst>
      <p:ext uri="{BB962C8B-B14F-4D97-AF65-F5344CB8AC3E}">
        <p14:creationId xmlns:p14="http://schemas.microsoft.com/office/powerpoint/2010/main" val="955807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3172F-6D94-7191-F1A1-D77E2587F5F0}"/>
              </a:ext>
            </a:extLst>
          </p:cNvPr>
          <p:cNvSpPr>
            <a:spLocks noGrp="1"/>
          </p:cNvSpPr>
          <p:nvPr>
            <p:ph type="title"/>
          </p:nvPr>
        </p:nvSpPr>
        <p:spPr/>
        <p:txBody>
          <a:bodyPr/>
          <a:lstStyle/>
          <a:p>
            <a:r>
              <a:rPr lang="en-US" dirty="0"/>
              <a:t>Evaluating Project Staff Experience</a:t>
            </a:r>
          </a:p>
        </p:txBody>
      </p:sp>
      <p:sp>
        <p:nvSpPr>
          <p:cNvPr id="3" name="Content Placeholder 2">
            <a:extLst>
              <a:ext uri="{FF2B5EF4-FFF2-40B4-BE49-F238E27FC236}">
                <a16:creationId xmlns:a16="http://schemas.microsoft.com/office/drawing/2014/main" id="{ADC98AC1-CB48-3321-6821-77D0E697FAB5}"/>
              </a:ext>
            </a:extLst>
          </p:cNvPr>
          <p:cNvSpPr>
            <a:spLocks noGrp="1"/>
          </p:cNvSpPr>
          <p:nvPr>
            <p:ph idx="1"/>
          </p:nvPr>
        </p:nvSpPr>
        <p:spPr/>
        <p:txBody>
          <a:bodyPr/>
          <a:lstStyle/>
          <a:p>
            <a:pPr marL="514350" indent="-514350" fontAlgn="base">
              <a:lnSpc>
                <a:spcPct val="100000"/>
              </a:lnSpc>
              <a:spcBef>
                <a:spcPts val="0"/>
              </a:spcBef>
              <a:spcAft>
                <a:spcPts val="1800"/>
              </a:spcAft>
              <a:buFont typeface="+mj-lt"/>
              <a:buAutoNum type="arabicPeriod"/>
            </a:pPr>
            <a:r>
              <a:rPr lang="en-US" sz="2800" u="none" strike="noStrike" kern="0" spc="0" dirty="0">
                <a:solidFill>
                  <a:srgbClr val="000000"/>
                </a:solidFill>
                <a:effectLst/>
                <a:uFill>
                  <a:solidFill>
                    <a:srgbClr val="000000"/>
                  </a:solidFill>
                </a:uFill>
                <a:latin typeface="Arial" panose="020B0604020202020204" pitchFamily="34" charset="0"/>
                <a:ea typeface="Arial Unicode MS"/>
                <a:cs typeface="Arial Unicode MS"/>
              </a:rPr>
              <a:t>Lead COE’s experience collaborating with partners to provide professional learning and implement a multi-subject and multi-year grant project statewide</a:t>
            </a:r>
          </a:p>
          <a:p>
            <a:pPr marL="514350" marR="190500" lvl="0" indent="-514350" fontAlgn="base">
              <a:lnSpc>
                <a:spcPct val="100000"/>
              </a:lnSpc>
              <a:spcBef>
                <a:spcPts val="0"/>
              </a:spcBef>
              <a:spcAft>
                <a:spcPts val="1800"/>
              </a:spcAft>
              <a:buFont typeface="+mj-lt"/>
              <a:buAutoNum type="arabicPeriod"/>
            </a:pPr>
            <a:r>
              <a:rPr lang="en-US" kern="0" dirty="0">
                <a:solidFill>
                  <a:srgbClr val="000000"/>
                </a:solidFill>
                <a:uFill>
                  <a:solidFill>
                    <a:srgbClr val="000000"/>
                  </a:solidFill>
                </a:uFill>
                <a:latin typeface="Arial" panose="020B0604020202020204" pitchFamily="34" charset="0"/>
                <a:ea typeface="Times New Roman" panose="02020603050405020304" pitchFamily="18" charset="0"/>
                <a:cs typeface="Times New Roman" panose="02020603050405020304" pitchFamily="18" charset="0"/>
              </a:rPr>
              <a:t>P</a:t>
            </a:r>
            <a:r>
              <a:rPr lang="en-US" sz="2800" u="none" strike="noStrike" kern="0" spc="0" dirty="0">
                <a:solidFill>
                  <a:srgbClr val="000000"/>
                </a:solidFill>
                <a:effectLst/>
                <a:uFill>
                  <a:solidFill>
                    <a:srgbClr val="000000"/>
                  </a:solidFill>
                </a:uFill>
                <a:latin typeface="Arial" panose="020B0604020202020204" pitchFamily="34" charset="0"/>
                <a:ea typeface="Times New Roman" panose="02020603050405020304" pitchFamily="18" charset="0"/>
                <a:cs typeface="Times New Roman" panose="02020603050405020304" pitchFamily="18" charset="0"/>
              </a:rPr>
              <a:t>roject staff’s experience and ability to build leadership capacity and actively involve and support teachers and administrators in local planning</a:t>
            </a:r>
          </a:p>
          <a:p>
            <a:pPr marL="514350" marR="190500" lvl="0" indent="-514350" fontAlgn="base">
              <a:lnSpc>
                <a:spcPct val="100000"/>
              </a:lnSpc>
              <a:spcBef>
                <a:spcPts val="0"/>
              </a:spcBef>
              <a:spcAft>
                <a:spcPts val="1800"/>
              </a:spcAft>
              <a:buFont typeface="+mj-lt"/>
              <a:buAutoNum type="arabicPeriod"/>
            </a:pPr>
            <a:r>
              <a:rPr lang="en-US" dirty="0">
                <a:latin typeface="Arial" panose="020B0604020202020204" pitchFamily="34" charset="0"/>
                <a:ea typeface="Arial Unicode MS"/>
                <a:cs typeface="Times New Roman" panose="02020603050405020304" pitchFamily="18" charset="0"/>
              </a:rPr>
              <a:t>P</a:t>
            </a:r>
            <a:r>
              <a:rPr lang="en-US" sz="2800" dirty="0">
                <a:effectLst/>
                <a:latin typeface="Arial" panose="020B0604020202020204" pitchFamily="34" charset="0"/>
                <a:ea typeface="Arial Unicode MS"/>
                <a:cs typeface="Times New Roman" panose="02020603050405020304" pitchFamily="18" charset="0"/>
              </a:rPr>
              <a:t>roject staff’s experience implementing and evaluating outcomes and align the response with the Project Plan</a:t>
            </a:r>
            <a:endParaRPr lang="en-US" sz="2800" u="none" strike="noStrike" kern="0" spc="0"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p>
            <a:pPr marL="514350" indent="-514350" fontAlgn="base">
              <a:spcBef>
                <a:spcPts val="0"/>
              </a:spcBef>
              <a:spcAft>
                <a:spcPts val="1200"/>
              </a:spcAft>
              <a:buFont typeface="+mj-lt"/>
              <a:buAutoNum type="arabicPeriod"/>
            </a:pPr>
            <a:endParaRPr lang="en-US" sz="2800" u="none" strike="noStrike" kern="0" spc="0" dirty="0">
              <a:solidFill>
                <a:srgbClr val="000000"/>
              </a:solidFill>
              <a:effectLst/>
              <a:uFill>
                <a:solidFill>
                  <a:srgbClr val="000000"/>
                </a:solidFill>
              </a:uFill>
              <a:latin typeface="Arial" panose="020B0604020202020204" pitchFamily="34" charset="0"/>
              <a:ea typeface="Arial Unicode MS"/>
              <a:cs typeface="Arial Unicode MS"/>
            </a:endParaRPr>
          </a:p>
          <a:p>
            <a:endParaRPr lang="en-US" dirty="0">
              <a:latin typeface="+mj-lt"/>
            </a:endParaRPr>
          </a:p>
        </p:txBody>
      </p:sp>
    </p:spTree>
    <p:extLst>
      <p:ext uri="{BB962C8B-B14F-4D97-AF65-F5344CB8AC3E}">
        <p14:creationId xmlns:p14="http://schemas.microsoft.com/office/powerpoint/2010/main" val="519161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3172F-6D94-7191-F1A1-D77E2587F5F0}"/>
              </a:ext>
            </a:extLst>
          </p:cNvPr>
          <p:cNvSpPr>
            <a:spLocks noGrp="1"/>
          </p:cNvSpPr>
          <p:nvPr>
            <p:ph type="title"/>
          </p:nvPr>
        </p:nvSpPr>
        <p:spPr/>
        <p:txBody>
          <a:bodyPr/>
          <a:lstStyle/>
          <a:p>
            <a:r>
              <a:rPr lang="en-US" dirty="0"/>
              <a:t>Evaluating Outcomes</a:t>
            </a:r>
          </a:p>
        </p:txBody>
      </p:sp>
      <p:sp>
        <p:nvSpPr>
          <p:cNvPr id="3" name="Content Placeholder 2">
            <a:extLst>
              <a:ext uri="{FF2B5EF4-FFF2-40B4-BE49-F238E27FC236}">
                <a16:creationId xmlns:a16="http://schemas.microsoft.com/office/drawing/2014/main" id="{ADC98AC1-CB48-3321-6821-77D0E697FAB5}"/>
              </a:ext>
            </a:extLst>
          </p:cNvPr>
          <p:cNvSpPr>
            <a:spLocks noGrp="1"/>
          </p:cNvSpPr>
          <p:nvPr>
            <p:ph idx="1"/>
          </p:nvPr>
        </p:nvSpPr>
        <p:spPr>
          <a:xfrm>
            <a:off x="1354239" y="2148839"/>
            <a:ext cx="9479666" cy="4028123"/>
          </a:xfrm>
        </p:spPr>
        <p:txBody>
          <a:bodyPr/>
          <a:lstStyle/>
          <a:p>
            <a:pPr marL="514350" indent="-514350" fontAlgn="base">
              <a:lnSpc>
                <a:spcPct val="100000"/>
              </a:lnSpc>
              <a:spcBef>
                <a:spcPts val="0"/>
              </a:spcBef>
              <a:spcAft>
                <a:spcPts val="1800"/>
              </a:spcAft>
              <a:buFont typeface="+mj-lt"/>
              <a:buAutoNum type="arabicPeriod"/>
            </a:pPr>
            <a:r>
              <a:rPr lang="en-US" dirty="0">
                <a:latin typeface="Arial" panose="020B0604020202020204" pitchFamily="34" charset="0"/>
                <a:ea typeface="Arial Unicode MS"/>
                <a:cs typeface="Times New Roman" panose="02020603050405020304" pitchFamily="18" charset="0"/>
              </a:rPr>
              <a:t>H</a:t>
            </a:r>
            <a:r>
              <a:rPr lang="en-US" sz="2800" dirty="0">
                <a:effectLst/>
                <a:latin typeface="Arial" panose="020B0604020202020204" pitchFamily="34" charset="0"/>
                <a:ea typeface="Arial Unicode MS"/>
                <a:cs typeface="Times New Roman" panose="02020603050405020304" pitchFamily="18" charset="0"/>
              </a:rPr>
              <a:t>ow the project will implement key outcomes that will be evaluated and align the response with the Project Plan</a:t>
            </a:r>
            <a:endParaRPr lang="en-US" sz="2800" u="none" strike="noStrike" kern="0" spc="0"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p>
            <a:pPr marL="514350" indent="-514350" fontAlgn="base">
              <a:lnSpc>
                <a:spcPct val="100000"/>
              </a:lnSpc>
              <a:spcBef>
                <a:spcPts val="0"/>
              </a:spcBef>
              <a:spcAft>
                <a:spcPts val="1800"/>
              </a:spcAft>
              <a:buFont typeface="+mj-lt"/>
              <a:buAutoNum type="arabicPeriod"/>
            </a:pPr>
            <a:r>
              <a:rPr lang="en-US" sz="2800" dirty="0">
                <a:effectLst/>
                <a:latin typeface="Arial" panose="020B0604020202020204" pitchFamily="34" charset="0"/>
                <a:ea typeface="Arial Unicode MS"/>
                <a:cs typeface="Times New Roman" panose="02020603050405020304" pitchFamily="18" charset="0"/>
              </a:rPr>
              <a:t>How the project will evaluate outcomes and make improvements as needed and align the response with the Project Plan</a:t>
            </a:r>
            <a:endParaRPr lang="en-US" sz="2800" u="none" strike="noStrike" kern="0" spc="0" dirty="0">
              <a:solidFill>
                <a:srgbClr val="000000"/>
              </a:solidFill>
              <a:effectLst/>
              <a:uFill>
                <a:solidFill>
                  <a:srgbClr val="000000"/>
                </a:solidFill>
              </a:uFill>
              <a:latin typeface="Arial" panose="020B0604020202020204" pitchFamily="34" charset="0"/>
              <a:ea typeface="Arial Unicode MS"/>
              <a:cs typeface="Arial Unicode MS"/>
            </a:endParaRPr>
          </a:p>
        </p:txBody>
      </p:sp>
    </p:spTree>
    <p:extLst>
      <p:ext uri="{BB962C8B-B14F-4D97-AF65-F5344CB8AC3E}">
        <p14:creationId xmlns:p14="http://schemas.microsoft.com/office/powerpoint/2010/main" val="27579367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5A6B0-515C-702F-124C-57472B40D80E}"/>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3D0B4070-9F6F-7A09-F148-A79E791545B0}"/>
              </a:ext>
            </a:extLst>
          </p:cNvPr>
          <p:cNvSpPr>
            <a:spLocks noGrp="1"/>
          </p:cNvSpPr>
          <p:nvPr>
            <p:ph idx="1"/>
          </p:nvPr>
        </p:nvSpPr>
        <p:spPr>
          <a:xfrm>
            <a:off x="1577452" y="2129051"/>
            <a:ext cx="9479666" cy="3591818"/>
          </a:xfrm>
        </p:spPr>
        <p:txBody>
          <a:bodyPr/>
          <a:lstStyle/>
          <a:p>
            <a:r>
              <a:rPr lang="en-US" dirty="0"/>
              <a:t>Place all questions in the chat.</a:t>
            </a:r>
          </a:p>
        </p:txBody>
      </p:sp>
      <p:sp>
        <p:nvSpPr>
          <p:cNvPr id="4" name="Slide Number Placeholder 3">
            <a:extLst>
              <a:ext uri="{FF2B5EF4-FFF2-40B4-BE49-F238E27FC236}">
                <a16:creationId xmlns:a16="http://schemas.microsoft.com/office/drawing/2014/main" id="{462CAE32-BF11-A96C-6317-256D47F4ED59}"/>
              </a:ext>
            </a:extLst>
          </p:cNvPr>
          <p:cNvSpPr>
            <a:spLocks noGrp="1"/>
          </p:cNvSpPr>
          <p:nvPr>
            <p:ph type="sldNum" sz="quarter" idx="12"/>
          </p:nvPr>
        </p:nvSpPr>
        <p:spPr/>
        <p:txBody>
          <a:bodyPr/>
          <a:lstStyle/>
          <a:p>
            <a:fld id="{469BC29B-CD14-4172-9B93-F334EF7BA94E}" type="slidenum">
              <a:rPr lang="en-US" smtClean="0"/>
              <a:t>39</a:t>
            </a:fld>
            <a:endParaRPr lang="en-US"/>
          </a:p>
        </p:txBody>
      </p:sp>
    </p:spTree>
    <p:extLst>
      <p:ext uri="{BB962C8B-B14F-4D97-AF65-F5344CB8AC3E}">
        <p14:creationId xmlns:p14="http://schemas.microsoft.com/office/powerpoint/2010/main" val="179215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5A309-B3D3-5677-FDA1-798B135A064E}"/>
              </a:ext>
            </a:extLst>
          </p:cNvPr>
          <p:cNvSpPr>
            <a:spLocks noGrp="1"/>
          </p:cNvSpPr>
          <p:nvPr>
            <p:ph type="title"/>
          </p:nvPr>
        </p:nvSpPr>
        <p:spPr/>
        <p:txBody>
          <a:bodyPr/>
          <a:lstStyle/>
          <a:p>
            <a:r>
              <a:rPr lang="en-US" dirty="0"/>
              <a:t>Request for Applications Web Page</a:t>
            </a:r>
          </a:p>
        </p:txBody>
      </p:sp>
      <p:sp>
        <p:nvSpPr>
          <p:cNvPr id="3" name="Content Placeholder 2">
            <a:extLst>
              <a:ext uri="{FF2B5EF4-FFF2-40B4-BE49-F238E27FC236}">
                <a16:creationId xmlns:a16="http://schemas.microsoft.com/office/drawing/2014/main" id="{4D9777DC-9987-BE79-06FB-BCD8F6285652}"/>
              </a:ext>
            </a:extLst>
          </p:cNvPr>
          <p:cNvSpPr>
            <a:spLocks noGrp="1"/>
          </p:cNvSpPr>
          <p:nvPr>
            <p:ph idx="1"/>
          </p:nvPr>
        </p:nvSpPr>
        <p:spPr>
          <a:xfrm>
            <a:off x="1356167" y="2198077"/>
            <a:ext cx="9479666" cy="1230923"/>
          </a:xfrm>
        </p:spPr>
        <p:txBody>
          <a:bodyPr/>
          <a:lstStyle/>
          <a:p>
            <a:pPr>
              <a:lnSpc>
                <a:spcPct val="100000"/>
              </a:lnSpc>
              <a:spcBef>
                <a:spcPts val="0"/>
              </a:spcBef>
            </a:pPr>
            <a:r>
              <a:rPr kumimoji="0" lang="en-US" b="0" i="0" u="none" strike="noStrike" kern="1200" cap="none" spc="0" normalizeH="0" baseline="0" noProof="0" dirty="0">
                <a:ln>
                  <a:noFill/>
                </a:ln>
                <a:solidFill>
                  <a:prstClr val="black"/>
                </a:solidFill>
                <a:effectLst/>
                <a:uLnTx/>
                <a:uFillTx/>
                <a:latin typeface="Arial" panose="020B0604020202020204"/>
                <a:ea typeface="+mn-ea"/>
                <a:cs typeface="+mn-cs"/>
              </a:rPr>
              <a:t>Refer to the 2023 MSCS PL Grant RFA web page at </a:t>
            </a:r>
            <a:r>
              <a:rPr kumimoji="0" lang="en-US" b="0" i="0" u="none" strike="noStrike" kern="1200" cap="none" spc="0" normalizeH="0" baseline="0" noProof="0" dirty="0">
                <a:ln>
                  <a:noFill/>
                </a:ln>
                <a:solidFill>
                  <a:prstClr val="black"/>
                </a:solidFill>
                <a:effectLst/>
                <a:uLnTx/>
                <a:uFillTx/>
                <a:latin typeface="Arial" panose="020B0604020202020204"/>
                <a:ea typeface="+mn-ea"/>
                <a:cs typeface="+mn-cs"/>
                <a:hlinkClick r:id="rId3" tooltip="2023 MSCS PL Grant RFA web page "/>
              </a:rPr>
              <a:t>https://www.cde.ca.gov/fg/fo/r12/mscspl23rfa.asp </a:t>
            </a:r>
            <a:r>
              <a:rPr kumimoji="0" lang="en-US" b="0" i="0" u="none" strike="noStrike" kern="1200" cap="none" spc="0" normalizeH="0" baseline="0" noProof="0" dirty="0">
                <a:ln>
                  <a:noFill/>
                </a:ln>
                <a:solidFill>
                  <a:prstClr val="black"/>
                </a:solidFill>
                <a:effectLst/>
                <a:uLnTx/>
                <a:uFillTx/>
                <a:latin typeface="Arial" panose="020B0604020202020204"/>
                <a:ea typeface="+mn-ea"/>
                <a:cs typeface="+mn-cs"/>
              </a:rPr>
              <a:t>for the most up-to-date information and timeline.</a:t>
            </a:r>
            <a:endParaRPr lang="en-US" dirty="0"/>
          </a:p>
        </p:txBody>
      </p:sp>
      <p:sp>
        <p:nvSpPr>
          <p:cNvPr id="4" name="Slide Number Placeholder 3">
            <a:extLst>
              <a:ext uri="{FF2B5EF4-FFF2-40B4-BE49-F238E27FC236}">
                <a16:creationId xmlns:a16="http://schemas.microsoft.com/office/drawing/2014/main" id="{818B9EC2-55A9-B430-C56E-C7CAAA11179F}"/>
              </a:ext>
            </a:extLst>
          </p:cNvPr>
          <p:cNvSpPr>
            <a:spLocks noGrp="1"/>
          </p:cNvSpPr>
          <p:nvPr>
            <p:ph type="sldNum" sz="quarter" idx="12"/>
          </p:nvPr>
        </p:nvSpPr>
        <p:spPr/>
        <p:txBody>
          <a:bodyPr/>
          <a:lstStyle/>
          <a:p>
            <a:fld id="{469BC29B-CD14-4172-9B93-F334EF7BA94E}" type="slidenum">
              <a:rPr lang="en-US" smtClean="0"/>
              <a:t>4</a:t>
            </a:fld>
            <a:endParaRPr lang="en-US"/>
          </a:p>
        </p:txBody>
      </p:sp>
    </p:spTree>
    <p:extLst>
      <p:ext uri="{BB962C8B-B14F-4D97-AF65-F5344CB8AC3E}">
        <p14:creationId xmlns:p14="http://schemas.microsoft.com/office/powerpoint/2010/main" val="34700872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B94B39-5467-9468-0BE5-23187B515D7C}"/>
              </a:ext>
            </a:extLst>
          </p:cNvPr>
          <p:cNvSpPr>
            <a:spLocks noGrp="1"/>
          </p:cNvSpPr>
          <p:nvPr>
            <p:ph type="title"/>
          </p:nvPr>
        </p:nvSpPr>
        <p:spPr/>
        <p:txBody>
          <a:bodyPr/>
          <a:lstStyle/>
          <a:p>
            <a:r>
              <a:rPr lang="en-US" dirty="0"/>
              <a:t>After Today’s Webinar</a:t>
            </a:r>
          </a:p>
        </p:txBody>
      </p:sp>
      <p:sp>
        <p:nvSpPr>
          <p:cNvPr id="3" name="Content Placeholder 2">
            <a:extLst>
              <a:ext uri="{FF2B5EF4-FFF2-40B4-BE49-F238E27FC236}">
                <a16:creationId xmlns:a16="http://schemas.microsoft.com/office/drawing/2014/main" id="{AA6B2F33-38A4-A0E2-420E-0A93AFD65FB7}"/>
              </a:ext>
            </a:extLst>
          </p:cNvPr>
          <p:cNvSpPr>
            <a:spLocks noGrp="1"/>
          </p:cNvSpPr>
          <p:nvPr>
            <p:ph idx="1"/>
          </p:nvPr>
        </p:nvSpPr>
        <p:spPr>
          <a:xfrm>
            <a:off x="1489706" y="1514901"/>
            <a:ext cx="9479666" cy="3430955"/>
          </a:xfrm>
        </p:spPr>
        <p:txBody>
          <a:bodyPr/>
          <a:lstStyle/>
          <a:p>
            <a:pPr>
              <a:lnSpc>
                <a:spcPct val="100000"/>
              </a:lnSpc>
              <a:spcBef>
                <a:spcPts val="0"/>
              </a:spcBef>
              <a:spcAft>
                <a:spcPts val="1800"/>
              </a:spcAft>
            </a:pPr>
            <a:r>
              <a:rPr lang="en-US" dirty="0"/>
              <a:t>If you have questions about this grant and/or the Fresno County Superintendent of Schools; allocation of $35 million to support preschool, transitional kindergarten, kindergarten, and grades one to three; and augment the work of the existing Early Math Initiative, please submit questions to </a:t>
            </a:r>
            <a:r>
              <a:rPr lang="en-US" dirty="0">
                <a:hlinkClick r:id="rId2"/>
              </a:rPr>
              <a:t>PLSMO@cde.ca.gov</a:t>
            </a:r>
            <a:r>
              <a:rPr lang="en-US" dirty="0"/>
              <a:t>.</a:t>
            </a:r>
          </a:p>
          <a:p>
            <a:pPr>
              <a:lnSpc>
                <a:spcPct val="100000"/>
              </a:lnSpc>
              <a:spcBef>
                <a:spcPts val="0"/>
              </a:spcBef>
              <a:spcAft>
                <a:spcPts val="1800"/>
              </a:spcAft>
            </a:pPr>
            <a:r>
              <a:rPr lang="en-US" dirty="0"/>
              <a:t>We anticipate posting a document containing questions in the chat and answers on the on the 2023 MSCS PL Grant RFA web page at</a:t>
            </a:r>
            <a:r>
              <a:rPr lang="en-US" dirty="0">
                <a:hlinkClick r:id="rId3" tooltip="2023 MSCS PL Grant RFA web page "/>
              </a:rPr>
              <a:t> https://www.cde.ca.gov/fg/fo/r12/mscspl23rfa.asp</a:t>
            </a:r>
            <a:r>
              <a:rPr lang="en-US" dirty="0"/>
              <a:t>.</a:t>
            </a:r>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597BD2E6-8017-5BA9-29D6-9E3E15F029C4}"/>
              </a:ext>
            </a:extLst>
          </p:cNvPr>
          <p:cNvSpPr>
            <a:spLocks noGrp="1"/>
          </p:cNvSpPr>
          <p:nvPr>
            <p:ph type="sldNum" sz="quarter" idx="12"/>
          </p:nvPr>
        </p:nvSpPr>
        <p:spPr/>
        <p:txBody>
          <a:bodyPr/>
          <a:lstStyle/>
          <a:p>
            <a:fld id="{469BC29B-CD14-4172-9B93-F334EF7BA94E}" type="slidenum">
              <a:rPr lang="en-US" smtClean="0"/>
              <a:t>40</a:t>
            </a:fld>
            <a:endParaRPr lang="en-US"/>
          </a:p>
        </p:txBody>
      </p:sp>
    </p:spTree>
    <p:extLst>
      <p:ext uri="{BB962C8B-B14F-4D97-AF65-F5344CB8AC3E}">
        <p14:creationId xmlns:p14="http://schemas.microsoft.com/office/powerpoint/2010/main" val="14785293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4239" y="365125"/>
            <a:ext cx="9479666" cy="1900997"/>
          </a:xfrm>
        </p:spPr>
        <p:txBody>
          <a:bodyPr>
            <a:normAutofit/>
          </a:bodyPr>
          <a:lstStyle/>
          <a:p>
            <a:r>
              <a:rPr lang="en-US" dirty="0"/>
              <a:t>Educator Excellence and Equity Division</a:t>
            </a:r>
          </a:p>
        </p:txBody>
      </p:sp>
      <p:sp>
        <p:nvSpPr>
          <p:cNvPr id="3" name="Content Placeholder 2"/>
          <p:cNvSpPr>
            <a:spLocks noGrp="1"/>
          </p:cNvSpPr>
          <p:nvPr>
            <p:ph idx="1"/>
          </p:nvPr>
        </p:nvSpPr>
        <p:spPr>
          <a:xfrm>
            <a:off x="1481444" y="2246244"/>
            <a:ext cx="9225255" cy="3930719"/>
          </a:xfrm>
        </p:spPr>
        <p:txBody>
          <a:bodyPr/>
          <a:lstStyle/>
          <a:p>
            <a:pPr marL="0" indent="0" algn="ctr">
              <a:lnSpc>
                <a:spcPct val="100000"/>
              </a:lnSpc>
              <a:spcBef>
                <a:spcPts val="0"/>
              </a:spcBef>
              <a:spcAft>
                <a:spcPts val="1800"/>
              </a:spcAft>
              <a:buNone/>
            </a:pPr>
            <a:r>
              <a:rPr lang="en-US" dirty="0"/>
              <a:t>For additional information about the 2023 MSCS PL Grant RFA, contact:</a:t>
            </a:r>
          </a:p>
          <a:p>
            <a:pPr marL="0" indent="0" algn="ctr">
              <a:lnSpc>
                <a:spcPct val="100000"/>
              </a:lnSpc>
              <a:spcBef>
                <a:spcPts val="0"/>
              </a:spcBef>
              <a:buNone/>
            </a:pPr>
            <a:r>
              <a:rPr lang="en-US" b="1" dirty="0"/>
              <a:t>Program Questions: </a:t>
            </a:r>
          </a:p>
          <a:p>
            <a:pPr marL="0" indent="0" algn="ctr">
              <a:lnSpc>
                <a:spcPct val="100000"/>
              </a:lnSpc>
              <a:spcBef>
                <a:spcPts val="0"/>
              </a:spcBef>
              <a:spcAft>
                <a:spcPts val="1800"/>
              </a:spcAft>
              <a:buNone/>
            </a:pPr>
            <a:r>
              <a:rPr lang="en-US" dirty="0"/>
              <a:t>Shannon Gordon, Education Programs Consultant </a:t>
            </a:r>
          </a:p>
          <a:p>
            <a:pPr marL="0" indent="0" algn="ctr">
              <a:lnSpc>
                <a:spcPct val="100000"/>
              </a:lnSpc>
              <a:spcBef>
                <a:spcPts val="0"/>
              </a:spcBef>
              <a:buNone/>
            </a:pPr>
            <a:r>
              <a:rPr lang="en-US" b="1" dirty="0"/>
              <a:t>Fiscal Questions:</a:t>
            </a:r>
          </a:p>
          <a:p>
            <a:pPr marL="0" indent="0" algn="ctr">
              <a:lnSpc>
                <a:spcPct val="100000"/>
              </a:lnSpc>
              <a:spcBef>
                <a:spcPts val="0"/>
              </a:spcBef>
              <a:spcAft>
                <a:spcPts val="1800"/>
              </a:spcAft>
              <a:buNone/>
            </a:pPr>
            <a:r>
              <a:rPr lang="en-US" dirty="0"/>
              <a:t>Alyssa Khan, Associate Governmental Program Analyst</a:t>
            </a:r>
          </a:p>
          <a:p>
            <a:pPr marL="0" indent="0" algn="ctr">
              <a:lnSpc>
                <a:spcPct val="100000"/>
              </a:lnSpc>
              <a:spcBef>
                <a:spcPts val="0"/>
              </a:spcBef>
              <a:spcAft>
                <a:spcPts val="1800"/>
              </a:spcAft>
              <a:buNone/>
            </a:pPr>
            <a:r>
              <a:rPr lang="en-US" dirty="0"/>
              <a:t>Email: </a:t>
            </a:r>
            <a:r>
              <a:rPr lang="en-US" u="sng" dirty="0">
                <a:hlinkClick r:id="rId3"/>
              </a:rPr>
              <a:t>PLSMO@cde.ca.gov</a:t>
            </a:r>
            <a:r>
              <a:rPr lang="en-US" u="sng" dirty="0"/>
              <a:t> </a:t>
            </a:r>
          </a:p>
        </p:txBody>
      </p:sp>
      <p:sp>
        <p:nvSpPr>
          <p:cNvPr id="5" name="Slide Number Placeholder 4"/>
          <p:cNvSpPr>
            <a:spLocks noGrp="1"/>
          </p:cNvSpPr>
          <p:nvPr>
            <p:ph type="sldNum" sz="quarter" idx="12"/>
          </p:nvPr>
        </p:nvSpPr>
        <p:spPr/>
        <p:txBody>
          <a:bodyPr/>
          <a:lstStyle/>
          <a:p>
            <a:fld id="{469BC29B-CD14-4172-9B93-F334EF7BA94E}" type="slidenum">
              <a:rPr lang="en-US" smtClean="0"/>
              <a:t>41</a:t>
            </a:fld>
            <a:endParaRPr lang="en-US" dirty="0"/>
          </a:p>
        </p:txBody>
      </p:sp>
    </p:spTree>
    <p:extLst>
      <p:ext uri="{BB962C8B-B14F-4D97-AF65-F5344CB8AC3E}">
        <p14:creationId xmlns:p14="http://schemas.microsoft.com/office/powerpoint/2010/main" val="3775136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49722-2AE6-4776-B76F-9B826AEB9514}"/>
              </a:ext>
            </a:extLst>
          </p:cNvPr>
          <p:cNvSpPr>
            <a:spLocks noGrp="1"/>
          </p:cNvSpPr>
          <p:nvPr>
            <p:ph type="title"/>
          </p:nvPr>
        </p:nvSpPr>
        <p:spPr/>
        <p:txBody>
          <a:bodyPr/>
          <a:lstStyle/>
          <a:p>
            <a:r>
              <a:rPr lang="en-US" dirty="0"/>
              <a:t>Assembly Bill 185</a:t>
            </a:r>
          </a:p>
        </p:txBody>
      </p:sp>
      <p:sp>
        <p:nvSpPr>
          <p:cNvPr id="3" name="Content Placeholder 2">
            <a:extLst>
              <a:ext uri="{FF2B5EF4-FFF2-40B4-BE49-F238E27FC236}">
                <a16:creationId xmlns:a16="http://schemas.microsoft.com/office/drawing/2014/main" id="{403B826D-7AD7-4F25-A440-4A9F75538FE1}"/>
              </a:ext>
            </a:extLst>
          </p:cNvPr>
          <p:cNvSpPr>
            <a:spLocks noGrp="1"/>
          </p:cNvSpPr>
          <p:nvPr>
            <p:ph idx="1"/>
          </p:nvPr>
        </p:nvSpPr>
        <p:spPr>
          <a:xfrm>
            <a:off x="1567542" y="1910443"/>
            <a:ext cx="9633858" cy="3695020"/>
          </a:xfrm>
        </p:spPr>
        <p:txBody>
          <a:bodyPr/>
          <a:lstStyle/>
          <a:p>
            <a:pPr>
              <a:lnSpc>
                <a:spcPct val="100000"/>
              </a:lnSpc>
              <a:spcBef>
                <a:spcPts val="0"/>
              </a:spcBef>
            </a:pPr>
            <a:r>
              <a:rPr lang="en-US" sz="2600" dirty="0"/>
              <a:t>Assembly Bill 185, Chapter 571, Statutes of 2022, Section 53 of the Education Omnibus Budget Trailer Bill for the 2022–23 California State Budget appropriated the sum of $85 million to allocate to county offices of education (COEs) to provide professional development and support family engagement in mathematics, science, and computer science for pupils in preschool, transitional kindergarten, kindergarten, and grades one to twelve, inclusive. </a:t>
            </a:r>
            <a:endParaRPr lang="en-US" dirty="0"/>
          </a:p>
        </p:txBody>
      </p:sp>
    </p:spTree>
    <p:extLst>
      <p:ext uri="{BB962C8B-B14F-4D97-AF65-F5344CB8AC3E}">
        <p14:creationId xmlns:p14="http://schemas.microsoft.com/office/powerpoint/2010/main" val="3659048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FE5DE-1FF4-45E8-8B16-9FD0E6674353}"/>
              </a:ext>
            </a:extLst>
          </p:cNvPr>
          <p:cNvSpPr>
            <a:spLocks noGrp="1"/>
          </p:cNvSpPr>
          <p:nvPr>
            <p:ph type="title"/>
          </p:nvPr>
        </p:nvSpPr>
        <p:spPr/>
        <p:txBody>
          <a:bodyPr/>
          <a:lstStyle/>
          <a:p>
            <a:r>
              <a:rPr lang="en-US" dirty="0"/>
              <a:t>Assembly Bill 185 (2)</a:t>
            </a:r>
          </a:p>
        </p:txBody>
      </p:sp>
      <p:sp>
        <p:nvSpPr>
          <p:cNvPr id="3" name="Content Placeholder 2">
            <a:extLst>
              <a:ext uri="{FF2B5EF4-FFF2-40B4-BE49-F238E27FC236}">
                <a16:creationId xmlns:a16="http://schemas.microsoft.com/office/drawing/2014/main" id="{DA477413-14B1-4D62-8F02-7D8BF970D116}"/>
              </a:ext>
            </a:extLst>
          </p:cNvPr>
          <p:cNvSpPr>
            <a:spLocks noGrp="1"/>
          </p:cNvSpPr>
          <p:nvPr>
            <p:ph idx="1"/>
          </p:nvPr>
        </p:nvSpPr>
        <p:spPr/>
        <p:txBody>
          <a:bodyPr/>
          <a:lstStyle/>
          <a:p>
            <a:pPr>
              <a:lnSpc>
                <a:spcPct val="100000"/>
              </a:lnSpc>
              <a:spcBef>
                <a:spcPts val="0"/>
              </a:spcBef>
              <a:spcAft>
                <a:spcPts val="1800"/>
              </a:spcAft>
            </a:pPr>
            <a:r>
              <a:rPr lang="en-US" dirty="0"/>
              <a:t>Of the $85 million, $50 million will be allocated to a Lead COE who will serve as the lead of a COE-led consortium to support grades four through twelve, inclusive. </a:t>
            </a:r>
          </a:p>
          <a:p>
            <a:pPr>
              <a:lnSpc>
                <a:spcPct val="100000"/>
              </a:lnSpc>
              <a:spcBef>
                <a:spcPts val="0"/>
              </a:spcBef>
              <a:spcAft>
                <a:spcPts val="1800"/>
              </a:spcAft>
            </a:pPr>
            <a:r>
              <a:rPr lang="en-US" dirty="0"/>
              <a:t>The Lead COE will work with Fresno County Superintendent of Schools that has been allocated $35 million to support preschool, transitional kindergarten, kindergarten, and grades one to three, and augment the work of the existing Early Math Initiative.</a:t>
            </a:r>
          </a:p>
          <a:p>
            <a:pPr marL="0" indent="0">
              <a:buNone/>
            </a:pPr>
            <a:endParaRPr lang="en-US" dirty="0"/>
          </a:p>
        </p:txBody>
      </p:sp>
      <p:sp>
        <p:nvSpPr>
          <p:cNvPr id="4" name="Slide Number Placeholder 3">
            <a:extLst>
              <a:ext uri="{FF2B5EF4-FFF2-40B4-BE49-F238E27FC236}">
                <a16:creationId xmlns:a16="http://schemas.microsoft.com/office/drawing/2014/main" id="{83A15888-04AC-4476-86BC-2B7A2C4BC80B}"/>
              </a:ext>
            </a:extLst>
          </p:cNvPr>
          <p:cNvSpPr>
            <a:spLocks noGrp="1"/>
          </p:cNvSpPr>
          <p:nvPr>
            <p:ph type="sldNum" sz="quarter" idx="12"/>
          </p:nvPr>
        </p:nvSpPr>
        <p:spPr/>
        <p:txBody>
          <a:bodyPr/>
          <a:lstStyle/>
          <a:p>
            <a:fld id="{469BC29B-CD14-4172-9B93-F334EF7BA94E}" type="slidenum">
              <a:rPr lang="en-US" smtClean="0"/>
              <a:t>6</a:t>
            </a:fld>
            <a:endParaRPr lang="en-US"/>
          </a:p>
        </p:txBody>
      </p:sp>
    </p:spTree>
    <p:extLst>
      <p:ext uri="{BB962C8B-B14F-4D97-AF65-F5344CB8AC3E}">
        <p14:creationId xmlns:p14="http://schemas.microsoft.com/office/powerpoint/2010/main" val="964737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D53C3-0589-4901-BF0F-F3795BBA0B32}"/>
              </a:ext>
            </a:extLst>
          </p:cNvPr>
          <p:cNvSpPr>
            <a:spLocks noGrp="1"/>
          </p:cNvSpPr>
          <p:nvPr>
            <p:ph type="title"/>
          </p:nvPr>
        </p:nvSpPr>
        <p:spPr/>
        <p:txBody>
          <a:bodyPr/>
          <a:lstStyle/>
          <a:p>
            <a:r>
              <a:rPr lang="en-US" dirty="0"/>
              <a:t>Assembly Bill 185 (3)</a:t>
            </a:r>
          </a:p>
        </p:txBody>
      </p:sp>
      <p:sp>
        <p:nvSpPr>
          <p:cNvPr id="3" name="Content Placeholder 2">
            <a:extLst>
              <a:ext uri="{FF2B5EF4-FFF2-40B4-BE49-F238E27FC236}">
                <a16:creationId xmlns:a16="http://schemas.microsoft.com/office/drawing/2014/main" id="{8FB6682B-AF43-4469-AD4F-AFB55F3CFFA5}"/>
              </a:ext>
            </a:extLst>
          </p:cNvPr>
          <p:cNvSpPr>
            <a:spLocks noGrp="1"/>
          </p:cNvSpPr>
          <p:nvPr>
            <p:ph idx="1"/>
          </p:nvPr>
        </p:nvSpPr>
        <p:spPr>
          <a:xfrm>
            <a:off x="1354239" y="2060915"/>
            <a:ext cx="9479666" cy="1962604"/>
          </a:xfrm>
        </p:spPr>
        <p:txBody>
          <a:bodyPr/>
          <a:lstStyle/>
          <a:p>
            <a:pPr>
              <a:lnSpc>
                <a:spcPct val="100000"/>
              </a:lnSpc>
              <a:spcBef>
                <a:spcPts val="0"/>
              </a:spcBef>
            </a:pPr>
            <a:r>
              <a:rPr lang="en-US" dirty="0"/>
              <a:t>See Appendix A in the 2023 MSCS PL Grant RFA for the full legislative text for this grant allocation. </a:t>
            </a:r>
          </a:p>
          <a:p>
            <a:endParaRPr lang="en-US" dirty="0"/>
          </a:p>
        </p:txBody>
      </p:sp>
      <p:sp>
        <p:nvSpPr>
          <p:cNvPr id="4" name="Slide Number Placeholder 3">
            <a:extLst>
              <a:ext uri="{FF2B5EF4-FFF2-40B4-BE49-F238E27FC236}">
                <a16:creationId xmlns:a16="http://schemas.microsoft.com/office/drawing/2014/main" id="{9E107970-F2DA-4606-8237-A3C94C9AF469}"/>
              </a:ext>
            </a:extLst>
          </p:cNvPr>
          <p:cNvSpPr>
            <a:spLocks noGrp="1"/>
          </p:cNvSpPr>
          <p:nvPr>
            <p:ph type="sldNum" sz="quarter" idx="12"/>
          </p:nvPr>
        </p:nvSpPr>
        <p:spPr/>
        <p:txBody>
          <a:bodyPr/>
          <a:lstStyle/>
          <a:p>
            <a:fld id="{469BC29B-CD14-4172-9B93-F334EF7BA94E}" type="slidenum">
              <a:rPr lang="en-US" smtClean="0"/>
              <a:t>7</a:t>
            </a:fld>
            <a:endParaRPr lang="en-US"/>
          </a:p>
        </p:txBody>
      </p:sp>
    </p:spTree>
    <p:extLst>
      <p:ext uri="{BB962C8B-B14F-4D97-AF65-F5344CB8AC3E}">
        <p14:creationId xmlns:p14="http://schemas.microsoft.com/office/powerpoint/2010/main" val="3933213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EB111-3F17-41CC-A99C-F24149931BE3}"/>
              </a:ext>
            </a:extLst>
          </p:cNvPr>
          <p:cNvSpPr>
            <a:spLocks noGrp="1"/>
          </p:cNvSpPr>
          <p:nvPr>
            <p:ph type="title"/>
          </p:nvPr>
        </p:nvSpPr>
        <p:spPr/>
        <p:txBody>
          <a:bodyPr/>
          <a:lstStyle/>
          <a:p>
            <a:r>
              <a:rPr lang="en-US" dirty="0"/>
              <a:t>Goals of the Grant Program</a:t>
            </a:r>
          </a:p>
        </p:txBody>
      </p:sp>
      <p:sp>
        <p:nvSpPr>
          <p:cNvPr id="3" name="Content Placeholder 2">
            <a:extLst>
              <a:ext uri="{FF2B5EF4-FFF2-40B4-BE49-F238E27FC236}">
                <a16:creationId xmlns:a16="http://schemas.microsoft.com/office/drawing/2014/main" id="{D74C9889-153E-4C68-AF02-DAE813D7C1C3}"/>
              </a:ext>
            </a:extLst>
          </p:cNvPr>
          <p:cNvSpPr>
            <a:spLocks noGrp="1"/>
          </p:cNvSpPr>
          <p:nvPr>
            <p:ph idx="1"/>
          </p:nvPr>
        </p:nvSpPr>
        <p:spPr/>
        <p:txBody>
          <a:bodyPr/>
          <a:lstStyle/>
          <a:p>
            <a:pPr>
              <a:lnSpc>
                <a:spcPct val="100000"/>
              </a:lnSpc>
              <a:spcBef>
                <a:spcPts val="0"/>
              </a:spcBef>
            </a:pPr>
            <a:r>
              <a:rPr lang="en-US" dirty="0"/>
              <a:t>The Lead COE who receives the $50 million MSCS PL Grant will partner with the Fresno County Superintendent of Schools’ Early Math Initiative and collaborate with other state-sponsored and nonprofit mathematics, science, and computer science educator training initiatives to develop a comprehensive system of support for children birth to grade twelve.</a:t>
            </a:r>
          </a:p>
          <a:p>
            <a:endParaRPr lang="en-US" dirty="0"/>
          </a:p>
        </p:txBody>
      </p:sp>
      <p:sp>
        <p:nvSpPr>
          <p:cNvPr id="4" name="Slide Number Placeholder 3">
            <a:extLst>
              <a:ext uri="{FF2B5EF4-FFF2-40B4-BE49-F238E27FC236}">
                <a16:creationId xmlns:a16="http://schemas.microsoft.com/office/drawing/2014/main" id="{DC8B4DC8-B10B-4A87-B038-BBDD42310210}"/>
              </a:ext>
            </a:extLst>
          </p:cNvPr>
          <p:cNvSpPr>
            <a:spLocks noGrp="1"/>
          </p:cNvSpPr>
          <p:nvPr>
            <p:ph type="sldNum" sz="quarter" idx="12"/>
          </p:nvPr>
        </p:nvSpPr>
        <p:spPr/>
        <p:txBody>
          <a:bodyPr/>
          <a:lstStyle/>
          <a:p>
            <a:fld id="{469BC29B-CD14-4172-9B93-F334EF7BA94E}" type="slidenum">
              <a:rPr lang="en-US" smtClean="0"/>
              <a:t>8</a:t>
            </a:fld>
            <a:endParaRPr lang="en-US"/>
          </a:p>
        </p:txBody>
      </p:sp>
    </p:spTree>
    <p:extLst>
      <p:ext uri="{BB962C8B-B14F-4D97-AF65-F5344CB8AC3E}">
        <p14:creationId xmlns:p14="http://schemas.microsoft.com/office/powerpoint/2010/main" val="1840363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E8169-F7DA-44D6-92F1-4FB74279CC11}"/>
              </a:ext>
            </a:extLst>
          </p:cNvPr>
          <p:cNvSpPr>
            <a:spLocks noGrp="1"/>
          </p:cNvSpPr>
          <p:nvPr>
            <p:ph type="title"/>
          </p:nvPr>
        </p:nvSpPr>
        <p:spPr/>
        <p:txBody>
          <a:bodyPr/>
          <a:lstStyle/>
          <a:p>
            <a:r>
              <a:rPr lang="en-US" dirty="0"/>
              <a:t>Goals of the Grant Program (2)</a:t>
            </a:r>
          </a:p>
        </p:txBody>
      </p:sp>
      <p:sp>
        <p:nvSpPr>
          <p:cNvPr id="3" name="Content Placeholder 2">
            <a:extLst>
              <a:ext uri="{FF2B5EF4-FFF2-40B4-BE49-F238E27FC236}">
                <a16:creationId xmlns:a16="http://schemas.microsoft.com/office/drawing/2014/main" id="{EDA02B45-A827-4BC2-A46A-44ECBD3A0853}"/>
              </a:ext>
            </a:extLst>
          </p:cNvPr>
          <p:cNvSpPr>
            <a:spLocks noGrp="1"/>
          </p:cNvSpPr>
          <p:nvPr>
            <p:ph idx="1"/>
          </p:nvPr>
        </p:nvSpPr>
        <p:spPr>
          <a:xfrm>
            <a:off x="1354239" y="1690688"/>
            <a:ext cx="9479666" cy="1996440"/>
          </a:xfrm>
        </p:spPr>
        <p:txBody>
          <a:bodyPr/>
          <a:lstStyle/>
          <a:p>
            <a:pPr>
              <a:lnSpc>
                <a:spcPct val="100000"/>
              </a:lnSpc>
              <a:spcBef>
                <a:spcPts val="0"/>
              </a:spcBef>
              <a:spcAft>
                <a:spcPts val="1800"/>
              </a:spcAft>
            </a:pPr>
            <a:r>
              <a:rPr lang="en-US" dirty="0"/>
              <a:t>The MSCS PL Grant Project will expand existing statewide infrastructure and capacity to provide educator professional learning in mathematics, science, and computer science for grades four to twelve, inclusive. </a:t>
            </a:r>
          </a:p>
          <a:p>
            <a:pPr>
              <a:lnSpc>
                <a:spcPct val="100000"/>
              </a:lnSpc>
              <a:spcBef>
                <a:spcPts val="0"/>
              </a:spcBef>
              <a:spcAft>
                <a:spcPts val="1800"/>
              </a:spcAft>
            </a:pPr>
            <a:r>
              <a:rPr lang="en-US" dirty="0"/>
              <a:t>The professional learning will be designed to enable local implementation of state standards and frameworks.</a:t>
            </a:r>
          </a:p>
          <a:p>
            <a:pPr marL="0" indent="0">
              <a:lnSpc>
                <a:spcPct val="100000"/>
              </a:lnSpc>
              <a:spcBef>
                <a:spcPts val="0"/>
              </a:spcBef>
              <a:spcAft>
                <a:spcPts val="1800"/>
              </a:spcAft>
              <a:buNone/>
            </a:pPr>
            <a:endParaRPr lang="en-US" dirty="0"/>
          </a:p>
        </p:txBody>
      </p:sp>
      <p:sp>
        <p:nvSpPr>
          <p:cNvPr id="4" name="Slide Number Placeholder 3">
            <a:extLst>
              <a:ext uri="{FF2B5EF4-FFF2-40B4-BE49-F238E27FC236}">
                <a16:creationId xmlns:a16="http://schemas.microsoft.com/office/drawing/2014/main" id="{20B66655-9ED0-4299-8862-A9F8360B814E}"/>
              </a:ext>
            </a:extLst>
          </p:cNvPr>
          <p:cNvSpPr>
            <a:spLocks noGrp="1"/>
          </p:cNvSpPr>
          <p:nvPr>
            <p:ph type="sldNum" sz="quarter" idx="12"/>
          </p:nvPr>
        </p:nvSpPr>
        <p:spPr/>
        <p:txBody>
          <a:bodyPr/>
          <a:lstStyle/>
          <a:p>
            <a:fld id="{469BC29B-CD14-4172-9B93-F334EF7BA94E}" type="slidenum">
              <a:rPr lang="en-US" smtClean="0"/>
              <a:t>9</a:t>
            </a:fld>
            <a:endParaRPr lang="en-US"/>
          </a:p>
        </p:txBody>
      </p:sp>
    </p:spTree>
    <p:extLst>
      <p:ext uri="{BB962C8B-B14F-4D97-AF65-F5344CB8AC3E}">
        <p14:creationId xmlns:p14="http://schemas.microsoft.com/office/powerpoint/2010/main" val="3917194469"/>
      </p:ext>
    </p:extLst>
  </p:cSld>
  <p:clrMapOvr>
    <a:masterClrMapping/>
  </p:clrMapOvr>
</p:sld>
</file>

<file path=ppt/theme/theme1.xml><?xml version="1.0" encoding="utf-8"?>
<a:theme xmlns:a="http://schemas.openxmlformats.org/drawingml/2006/main" name="Office Theme">
  <a:themeElements>
    <a:clrScheme name="Custom 2">
      <a:dk1>
        <a:sysClr val="windowText" lastClr="000000"/>
      </a:dk1>
      <a:lt1>
        <a:sysClr val="window" lastClr="FFFFFF"/>
      </a:lt1>
      <a:dk2>
        <a:srgbClr val="739A28"/>
      </a:dk2>
      <a:lt2>
        <a:srgbClr val="E2DFCC"/>
      </a:lt2>
      <a:accent1>
        <a:srgbClr val="99CB38"/>
      </a:accent1>
      <a:accent2>
        <a:srgbClr val="63A537"/>
      </a:accent2>
      <a:accent3>
        <a:srgbClr val="37A76F"/>
      </a:accent3>
      <a:accent4>
        <a:srgbClr val="44C1A3"/>
      </a:accent4>
      <a:accent5>
        <a:srgbClr val="4EB3CF"/>
      </a:accent5>
      <a:accent6>
        <a:srgbClr val="51C3F9"/>
      </a:accent6>
      <a:hlink>
        <a:srgbClr val="0000FF"/>
      </a:hlink>
      <a:folHlink>
        <a:srgbClr val="7030A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2542</Words>
  <Application>Microsoft Office PowerPoint</Application>
  <PresentationFormat>Widescreen</PresentationFormat>
  <Paragraphs>235</Paragraphs>
  <Slides>41</Slides>
  <Notes>35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41</vt:i4>
      </vt:variant>
    </vt:vector>
  </HeadingPairs>
  <TitlesOfParts>
    <vt:vector size="48" baseType="lpstr">
      <vt:lpstr>Arial</vt:lpstr>
      <vt:lpstr>Calibri</vt:lpstr>
      <vt:lpstr>Century Gothic</vt:lpstr>
      <vt:lpstr>Courier New</vt:lpstr>
      <vt:lpstr>Times New Roman</vt:lpstr>
      <vt:lpstr>Wingdings</vt:lpstr>
      <vt:lpstr>Office Theme</vt:lpstr>
      <vt:lpstr>2023 Mathematics, Science, and Computer Science Professional Learning Grant Request for Applications</vt:lpstr>
      <vt:lpstr>Housekeeping</vt:lpstr>
      <vt:lpstr>Introductions</vt:lpstr>
      <vt:lpstr>Request for Applications Web Page</vt:lpstr>
      <vt:lpstr>Assembly Bill 185</vt:lpstr>
      <vt:lpstr>Assembly Bill 185 (2)</vt:lpstr>
      <vt:lpstr>Assembly Bill 185 (3)</vt:lpstr>
      <vt:lpstr>Goals of the Grant Program</vt:lpstr>
      <vt:lpstr>Goals of the Grant Program (2)</vt:lpstr>
      <vt:lpstr>Goals of the Grant Program (3)</vt:lpstr>
      <vt:lpstr>Goals of the Grant Program (4)</vt:lpstr>
      <vt:lpstr>Timeline</vt:lpstr>
      <vt:lpstr>Duration of the Project</vt:lpstr>
      <vt:lpstr>Eligibility</vt:lpstr>
      <vt:lpstr>Collaboration and Coordination</vt:lpstr>
      <vt:lpstr>Early Math Initiative and Expansion</vt:lpstr>
      <vt:lpstr>Current Early Math Initiative Efforts (1)</vt:lpstr>
      <vt:lpstr>Current Early Math Initiative Efforts (2)</vt:lpstr>
      <vt:lpstr>Current Early Math Initiative Efforts (3)</vt:lpstr>
      <vt:lpstr>Current Early Math Initiative Efforts (4)</vt:lpstr>
      <vt:lpstr>Expansion (1) </vt:lpstr>
      <vt:lpstr>Expansion (2) </vt:lpstr>
      <vt:lpstr>Expansion (3) </vt:lpstr>
      <vt:lpstr>Expansion (4) </vt:lpstr>
      <vt:lpstr>Expansion (5) </vt:lpstr>
      <vt:lpstr>Requirements of the 2023 Mathematics, Science, and Computer Science Professional Learning Grant Application</vt:lpstr>
      <vt:lpstr>Application Procedures </vt:lpstr>
      <vt:lpstr>Application Procedures (2)</vt:lpstr>
      <vt:lpstr>Saving Responses</vt:lpstr>
      <vt:lpstr>Completing the Application Budget</vt:lpstr>
      <vt:lpstr>Application Budget Detail</vt:lpstr>
      <vt:lpstr>Review Process</vt:lpstr>
      <vt:lpstr>Rubric</vt:lpstr>
      <vt:lpstr>Evaluating How the Project Will Expand Existing Statewide Infrastructure and Capacity </vt:lpstr>
      <vt:lpstr>Evaluating the Professional Learning Plan</vt:lpstr>
      <vt:lpstr>Evaluating Efforts to Improve Family and Community Engagement</vt:lpstr>
      <vt:lpstr>Evaluating Project Staff Experience</vt:lpstr>
      <vt:lpstr>Evaluating Outcomes</vt:lpstr>
      <vt:lpstr>Questions?</vt:lpstr>
      <vt:lpstr>After Today’s Webinar</vt:lpstr>
      <vt:lpstr>Educator Excellence and Equity Division</vt:lpstr>
    </vt:vector>
  </TitlesOfParts>
  <Company>California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pres-23: Mathematics, Science, and Computer Science Professional Learning (CA Dept of Education)</dc:title>
  <dc:subject>2023 Mathematics, Science, and Computer Science Professional Learning Grant Application Technical Assistance Webinar Slides from March 23, 2023.</dc:subject>
  <dc:creator/>
  <cp:lastModifiedBy>John Cooper</cp:lastModifiedBy>
  <cp:revision>2</cp:revision>
  <dcterms:created xsi:type="dcterms:W3CDTF">2024-07-11T17:59:04Z</dcterms:created>
  <dcterms:modified xsi:type="dcterms:W3CDTF">2024-07-11T17:59:35Z</dcterms:modified>
</cp:coreProperties>
</file>