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571" r:id="rId4"/>
  </p:sldMasterIdLst>
  <p:notesMasterIdLst>
    <p:notesMasterId r:id="rId81"/>
  </p:notesMasterIdLst>
  <p:handoutMasterIdLst>
    <p:handoutMasterId r:id="rId82"/>
  </p:handoutMasterIdLst>
  <p:sldIdLst>
    <p:sldId id="258" r:id="rId5"/>
    <p:sldId id="689" r:id="rId6"/>
    <p:sldId id="331" r:id="rId7"/>
    <p:sldId id="647" r:id="rId8"/>
    <p:sldId id="366" r:id="rId9"/>
    <p:sldId id="618" r:id="rId10"/>
    <p:sldId id="272" r:id="rId11"/>
    <p:sldId id="687" r:id="rId12"/>
    <p:sldId id="335" r:id="rId13"/>
    <p:sldId id="649" r:id="rId14"/>
    <p:sldId id="362" r:id="rId15"/>
    <p:sldId id="338" r:id="rId16"/>
    <p:sldId id="619" r:id="rId17"/>
    <p:sldId id="620" r:id="rId18"/>
    <p:sldId id="339" r:id="rId19"/>
    <p:sldId id="622" r:id="rId20"/>
    <p:sldId id="277" r:id="rId21"/>
    <p:sldId id="624" r:id="rId22"/>
    <p:sldId id="625" r:id="rId23"/>
    <p:sldId id="684" r:id="rId24"/>
    <p:sldId id="627" r:id="rId25"/>
    <p:sldId id="628" r:id="rId26"/>
    <p:sldId id="629" r:id="rId27"/>
    <p:sldId id="685" r:id="rId28"/>
    <p:sldId id="631" r:id="rId29"/>
    <p:sldId id="690" r:id="rId30"/>
    <p:sldId id="648" r:id="rId31"/>
    <p:sldId id="278" r:id="rId32"/>
    <p:sldId id="633" r:id="rId33"/>
    <p:sldId id="634" r:id="rId34"/>
    <p:sldId id="636" r:id="rId35"/>
    <p:sldId id="637" r:id="rId36"/>
    <p:sldId id="638" r:id="rId37"/>
    <p:sldId id="639" r:id="rId38"/>
    <p:sldId id="640" r:id="rId39"/>
    <p:sldId id="641" r:id="rId40"/>
    <p:sldId id="642" r:id="rId41"/>
    <p:sldId id="643" r:id="rId42"/>
    <p:sldId id="644" r:id="rId43"/>
    <p:sldId id="686" r:id="rId44"/>
    <p:sldId id="646" r:id="rId45"/>
    <p:sldId id="344" r:id="rId46"/>
    <p:sldId id="652" r:id="rId47"/>
    <p:sldId id="653" r:id="rId48"/>
    <p:sldId id="688" r:id="rId49"/>
    <p:sldId id="663" r:id="rId50"/>
    <p:sldId id="302" r:id="rId51"/>
    <p:sldId id="683" r:id="rId52"/>
    <p:sldId id="650" r:id="rId53"/>
    <p:sldId id="666" r:id="rId54"/>
    <p:sldId id="667" r:id="rId55"/>
    <p:sldId id="668" r:id="rId56"/>
    <p:sldId id="315" r:id="rId57"/>
    <p:sldId id="674" r:id="rId58"/>
    <p:sldId id="669" r:id="rId59"/>
    <p:sldId id="670" r:id="rId60"/>
    <p:sldId id="672" r:id="rId61"/>
    <p:sldId id="671" r:id="rId62"/>
    <p:sldId id="673" r:id="rId63"/>
    <p:sldId id="675" r:id="rId64"/>
    <p:sldId id="676" r:id="rId65"/>
    <p:sldId id="677" r:id="rId66"/>
    <p:sldId id="678" r:id="rId67"/>
    <p:sldId id="287" r:id="rId68"/>
    <p:sldId id="311" r:id="rId69"/>
    <p:sldId id="295" r:id="rId70"/>
    <p:sldId id="296" r:id="rId71"/>
    <p:sldId id="297" r:id="rId72"/>
    <p:sldId id="323" r:id="rId73"/>
    <p:sldId id="325" r:id="rId74"/>
    <p:sldId id="662" r:id="rId75"/>
    <p:sldId id="305" r:id="rId76"/>
    <p:sldId id="679" r:id="rId77"/>
    <p:sldId id="681" r:id="rId78"/>
    <p:sldId id="308" r:id="rId79"/>
    <p:sldId id="309" r:id="rId80"/>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Vicki Quinlan" initials="VQ" lastIdx="1" clrIdx="6">
    <p:extLst>
      <p:ext uri="{19B8F6BF-5375-455C-9EA6-DF929625EA0E}">
        <p15:presenceInfo xmlns:p15="http://schemas.microsoft.com/office/powerpoint/2012/main" userId="S-1-5-21-2608872058-1432505909-2668327341-3219" providerId="AD"/>
      </p:ext>
    </p:extLst>
  </p:cmAuthor>
  <p:cmAuthor id="1" name="EO" initials="E" lastIdx="2" clrIdx="0">
    <p:extLst>
      <p:ext uri="{19B8F6BF-5375-455C-9EA6-DF929625EA0E}">
        <p15:presenceInfo xmlns:p15="http://schemas.microsoft.com/office/powerpoint/2012/main" userId="EO" providerId="None"/>
      </p:ext>
    </p:extLst>
  </p:cmAuthor>
  <p:cmAuthor id="2" name="Julia Agostinelli" initials="JA" lastIdx="11" clrIdx="1">
    <p:extLst>
      <p:ext uri="{19B8F6BF-5375-455C-9EA6-DF929625EA0E}">
        <p15:presenceInfo xmlns:p15="http://schemas.microsoft.com/office/powerpoint/2012/main" userId="S::jagostinelli@cde.ca.gov::de5e76bf-c2b9-44a8-a4ae-4fe921e80ce1" providerId="AD"/>
      </p:ext>
    </p:extLst>
  </p:cmAuthor>
  <p:cmAuthor id="3" name="Jennifer" initials="J" lastIdx="14" clrIdx="2">
    <p:extLst>
      <p:ext uri="{19B8F6BF-5375-455C-9EA6-DF929625EA0E}">
        <p15:presenceInfo xmlns:p15="http://schemas.microsoft.com/office/powerpoint/2012/main" userId="Jennifer" providerId="None"/>
      </p:ext>
    </p:extLst>
  </p:cmAuthor>
  <p:cmAuthor id="4" name="Emily Oliva" initials="EO" lastIdx="12" clrIdx="3">
    <p:extLst>
      <p:ext uri="{19B8F6BF-5375-455C-9EA6-DF929625EA0E}">
        <p15:presenceInfo xmlns:p15="http://schemas.microsoft.com/office/powerpoint/2012/main" userId="S-1-5-21-2608872058-1432505909-2668327341-9610" providerId="AD"/>
      </p:ext>
    </p:extLst>
  </p:cmAuthor>
  <p:cmAuthor id="5" name="Barbara Murchison" initials="BM" lastIdx="9" clrIdx="4">
    <p:extLst>
      <p:ext uri="{19B8F6BF-5375-455C-9EA6-DF929625EA0E}">
        <p15:presenceInfo xmlns:p15="http://schemas.microsoft.com/office/powerpoint/2012/main" userId="S-1-5-21-2608872058-1432505909-2668327341-12259" providerId="AD"/>
      </p:ext>
    </p:extLst>
  </p:cmAuthor>
  <p:cmAuthor id="6" name="Jennifer Howerter" initials="JH" lastIdx="9" clrIdx="5">
    <p:extLst>
      <p:ext uri="{19B8F6BF-5375-455C-9EA6-DF929625EA0E}">
        <p15:presenceInfo xmlns:p15="http://schemas.microsoft.com/office/powerpoint/2012/main" userId="S-1-5-21-2608872058-1432505909-2668327341-15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93300"/>
    <a:srgbClr val="1E5E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43" autoAdjust="0"/>
    <p:restoredTop sz="86301" autoAdjust="0"/>
  </p:normalViewPr>
  <p:slideViewPr>
    <p:cSldViewPr snapToGrid="0">
      <p:cViewPr varScale="1">
        <p:scale>
          <a:sx n="51" d="100"/>
          <a:sy n="51" d="100"/>
        </p:scale>
        <p:origin x="316" y="52"/>
      </p:cViewPr>
      <p:guideLst/>
    </p:cSldViewPr>
  </p:slideViewPr>
  <p:notesTextViewPr>
    <p:cViewPr>
      <p:scale>
        <a:sx n="100" d="100"/>
        <a:sy n="100" d="100"/>
      </p:scale>
      <p:origin x="0" y="0"/>
    </p:cViewPr>
  </p:notesTextViewPr>
  <p:notesViewPr>
    <p:cSldViewPr snapToGrid="0">
      <p:cViewPr>
        <p:scale>
          <a:sx n="100" d="100"/>
          <a:sy n="100" d="100"/>
        </p:scale>
        <p:origin x="1520" y="-24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presProps" Target="presProp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tableStyles" Target="tableStyles.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handoutMaster" Target="handoutMasters/handoutMaster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notesMaster" Target="notesMasters/notesMaster1.xml"/><Relationship Id="rId86"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6833" cy="465797"/>
          </a:xfrm>
          <a:prstGeom prst="rect">
            <a:avLst/>
          </a:prstGeom>
        </p:spPr>
        <p:txBody>
          <a:bodyPr vert="horz" lIns="92885" tIns="46442" rIns="92885" bIns="46442" rtlCol="0"/>
          <a:lstStyle>
            <a:lvl1pPr algn="l">
              <a:defRPr sz="1200"/>
            </a:lvl1pPr>
          </a:lstStyle>
          <a:p>
            <a:endParaRPr lang="en-US"/>
          </a:p>
        </p:txBody>
      </p:sp>
      <p:sp>
        <p:nvSpPr>
          <p:cNvPr id="3" name="Date Placeholder 2"/>
          <p:cNvSpPr>
            <a:spLocks noGrp="1"/>
          </p:cNvSpPr>
          <p:nvPr>
            <p:ph type="dt" sz="quarter" idx="1"/>
          </p:nvPr>
        </p:nvSpPr>
        <p:spPr>
          <a:xfrm>
            <a:off x="3956551" y="0"/>
            <a:ext cx="3026833" cy="465797"/>
          </a:xfrm>
          <a:prstGeom prst="rect">
            <a:avLst/>
          </a:prstGeom>
        </p:spPr>
        <p:txBody>
          <a:bodyPr vert="horz" lIns="92885" tIns="46442" rIns="92885" bIns="46442" rtlCol="0"/>
          <a:lstStyle>
            <a:lvl1pPr algn="r">
              <a:defRPr sz="1200"/>
            </a:lvl1pPr>
          </a:lstStyle>
          <a:p>
            <a:fld id="{9266523C-5B6B-4917-ACBD-5B142FA87CB1}" type="datetimeFigureOut">
              <a:rPr lang="en-US" smtClean="0"/>
              <a:t>12/28/2021</a:t>
            </a:fld>
            <a:endParaRPr lang="en-US"/>
          </a:p>
        </p:txBody>
      </p:sp>
      <p:sp>
        <p:nvSpPr>
          <p:cNvPr id="4" name="Footer Placeholder 3"/>
          <p:cNvSpPr>
            <a:spLocks noGrp="1"/>
          </p:cNvSpPr>
          <p:nvPr>
            <p:ph type="ftr" sz="quarter" idx="2"/>
          </p:nvPr>
        </p:nvSpPr>
        <p:spPr>
          <a:xfrm>
            <a:off x="1" y="8817904"/>
            <a:ext cx="3026833" cy="465796"/>
          </a:xfrm>
          <a:prstGeom prst="rect">
            <a:avLst/>
          </a:prstGeom>
        </p:spPr>
        <p:txBody>
          <a:bodyPr vert="horz" lIns="92885" tIns="46442" rIns="92885" bIns="46442" rtlCol="0" anchor="b"/>
          <a:lstStyle>
            <a:lvl1pPr algn="l">
              <a:defRPr sz="1200"/>
            </a:lvl1pPr>
          </a:lstStyle>
          <a:p>
            <a:endParaRPr lang="en-US"/>
          </a:p>
        </p:txBody>
      </p:sp>
      <p:sp>
        <p:nvSpPr>
          <p:cNvPr id="5" name="Slide Number Placeholder 4"/>
          <p:cNvSpPr>
            <a:spLocks noGrp="1"/>
          </p:cNvSpPr>
          <p:nvPr>
            <p:ph type="sldNum" sz="quarter" idx="3"/>
          </p:nvPr>
        </p:nvSpPr>
        <p:spPr>
          <a:xfrm>
            <a:off x="3956551" y="8817904"/>
            <a:ext cx="3026833" cy="465796"/>
          </a:xfrm>
          <a:prstGeom prst="rect">
            <a:avLst/>
          </a:prstGeom>
        </p:spPr>
        <p:txBody>
          <a:bodyPr vert="horz" lIns="92885" tIns="46442" rIns="92885" bIns="46442" rtlCol="0" anchor="b"/>
          <a:lstStyle>
            <a:lvl1pPr algn="r">
              <a:defRPr sz="1200"/>
            </a:lvl1pPr>
          </a:lstStyle>
          <a:p>
            <a:fld id="{286E483F-EE9B-47DE-BF88-0FBE1DB689F5}" type="slidenum">
              <a:rPr lang="en-US" smtClean="0"/>
              <a:t>‹#›</a:t>
            </a:fld>
            <a:endParaRPr lang="en-US"/>
          </a:p>
        </p:txBody>
      </p:sp>
    </p:spTree>
    <p:extLst>
      <p:ext uri="{BB962C8B-B14F-4D97-AF65-F5344CB8AC3E}">
        <p14:creationId xmlns:p14="http://schemas.microsoft.com/office/powerpoint/2010/main" val="3347129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7363" cy="4657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6051" y="0"/>
            <a:ext cx="3027363" cy="465775"/>
          </a:xfrm>
          <a:prstGeom prst="rect">
            <a:avLst/>
          </a:prstGeom>
        </p:spPr>
        <p:txBody>
          <a:bodyPr vert="horz" lIns="91440" tIns="45720" rIns="91440" bIns="45720" rtlCol="0"/>
          <a:lstStyle>
            <a:lvl1pPr algn="r">
              <a:defRPr sz="1200"/>
            </a:lvl1pPr>
          </a:lstStyle>
          <a:p>
            <a:fld id="{6A86A943-E7A8-4501-B3C0-A6D88030B484}" type="datetimeFigureOut">
              <a:rPr lang="en-US" smtClean="0"/>
              <a:t>12/28/2021</a:t>
            </a:fld>
            <a:endParaRPr lang="en-US"/>
          </a:p>
        </p:txBody>
      </p:sp>
      <p:sp>
        <p:nvSpPr>
          <p:cNvPr id="4" name="Slide Image Placeholder 3"/>
          <p:cNvSpPr>
            <a:spLocks noGrp="1" noRot="1" noChangeAspect="1"/>
          </p:cNvSpPr>
          <p:nvPr>
            <p:ph type="sldImg" idx="2"/>
          </p:nvPr>
        </p:nvSpPr>
        <p:spPr>
          <a:xfrm>
            <a:off x="708025" y="1160463"/>
            <a:ext cx="5568950" cy="31337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500" y="4468576"/>
            <a:ext cx="5588000" cy="365466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17926"/>
            <a:ext cx="3027363" cy="46577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6051" y="8817926"/>
            <a:ext cx="3027363" cy="465774"/>
          </a:xfrm>
          <a:prstGeom prst="rect">
            <a:avLst/>
          </a:prstGeom>
        </p:spPr>
        <p:txBody>
          <a:bodyPr vert="horz" lIns="91440" tIns="45720" rIns="91440" bIns="45720" rtlCol="0" anchor="b"/>
          <a:lstStyle>
            <a:lvl1pPr algn="r">
              <a:defRPr sz="1200"/>
            </a:lvl1pPr>
          </a:lstStyle>
          <a:p>
            <a:fld id="{959E779C-9ADE-44A1-8072-EF7F172A3590}" type="slidenum">
              <a:rPr lang="en-US" smtClean="0"/>
              <a:t>‹#›</a:t>
            </a:fld>
            <a:endParaRPr lang="en-US"/>
          </a:p>
        </p:txBody>
      </p:sp>
    </p:spTree>
    <p:extLst>
      <p:ext uri="{BB962C8B-B14F-4D97-AF65-F5344CB8AC3E}">
        <p14:creationId xmlns:p14="http://schemas.microsoft.com/office/powerpoint/2010/main" val="3894179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cde.ca.gov/fg/fo/r12/rii21rfa.asp"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3" Type="http://schemas.openxmlformats.org/officeDocument/2006/relationships/hyperlink" Target="https://www.cde.ca.gov/" TargetMode="External"/><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Aileen:</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Good afternoon.</a:t>
            </a:r>
            <a:r>
              <a:rPr lang="en-US" baseline="0" dirty="0">
                <a:latin typeface="Arial" panose="020B0604020202020204" pitchFamily="34" charset="0"/>
                <a:cs typeface="Arial" panose="020B0604020202020204" pitchFamily="34" charset="0"/>
              </a:rPr>
              <a:t> Thank you for joining us for the technical assistance webinar relating to the </a:t>
            </a:r>
            <a:r>
              <a:rPr lang="en-US" dirty="0">
                <a:latin typeface="Arial" panose="020B0604020202020204" pitchFamily="34" charset="0"/>
                <a:cs typeface="Arial" panose="020B0604020202020204" pitchFamily="34" charset="0"/>
              </a:rPr>
              <a:t>Reading Instruction and Intervention (RII) Request for Applications (RFA).</a:t>
            </a:r>
            <a:endParaRPr lang="en-US" dirty="0"/>
          </a:p>
        </p:txBody>
      </p:sp>
      <p:sp>
        <p:nvSpPr>
          <p:cNvPr id="4" name="Slide Number Placeholder 3"/>
          <p:cNvSpPr>
            <a:spLocks noGrp="1"/>
          </p:cNvSpPr>
          <p:nvPr>
            <p:ph type="sldNum" sz="quarter" idx="10"/>
          </p:nvPr>
        </p:nvSpPr>
        <p:spPr/>
        <p:txBody>
          <a:bodyPr/>
          <a:lstStyle/>
          <a:p>
            <a:fld id="{959E779C-9ADE-44A1-8072-EF7F172A3590}" type="slidenum">
              <a:rPr lang="en-US" smtClean="0"/>
              <a:t>1</a:t>
            </a:fld>
            <a:endParaRPr lang="en-US"/>
          </a:p>
        </p:txBody>
      </p:sp>
    </p:spTree>
    <p:extLst>
      <p:ext uri="{BB962C8B-B14F-4D97-AF65-F5344CB8AC3E}">
        <p14:creationId xmlns:p14="http://schemas.microsoft.com/office/powerpoint/2010/main" val="1795176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Eve:</a:t>
            </a: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10</a:t>
            </a:fld>
            <a:endParaRPr lang="en-US"/>
          </a:p>
        </p:txBody>
      </p:sp>
    </p:spTree>
    <p:extLst>
      <p:ext uri="{BB962C8B-B14F-4D97-AF65-F5344CB8AC3E}">
        <p14:creationId xmlns:p14="http://schemas.microsoft.com/office/powerpoint/2010/main" val="30749220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8500" y="1160463"/>
            <a:ext cx="5568950" cy="31337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Eve:</a:t>
            </a:r>
          </a:p>
          <a:p>
            <a:pPr>
              <a:spcAft>
                <a:spcPts val="1200"/>
              </a:spcAft>
            </a:pPr>
            <a:r>
              <a:rPr lang="en-US" i="1" dirty="0">
                <a:latin typeface="Arial" panose="020B0604020202020204" pitchFamily="34" charset="0"/>
                <a:cs typeface="Arial" panose="020B0604020202020204" pitchFamily="34" charset="0"/>
              </a:rPr>
              <a:t>Read slide.</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11</a:t>
            </a:fld>
            <a:endParaRPr lang="en-US"/>
          </a:p>
        </p:txBody>
      </p:sp>
    </p:spTree>
    <p:extLst>
      <p:ext uri="{BB962C8B-B14F-4D97-AF65-F5344CB8AC3E}">
        <p14:creationId xmlns:p14="http://schemas.microsoft.com/office/powerpoint/2010/main" val="11554788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Eve:</a:t>
            </a:r>
          </a:p>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The work of the RII grant program will align with and support LEAs with MTSS.</a:t>
            </a: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pPr>
              <a:spcAft>
                <a:spcPts val="1200"/>
              </a:spcAft>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12</a:t>
            </a:fld>
            <a:endParaRPr lang="en-US"/>
          </a:p>
        </p:txBody>
      </p:sp>
    </p:spTree>
    <p:extLst>
      <p:ext uri="{BB962C8B-B14F-4D97-AF65-F5344CB8AC3E}">
        <p14:creationId xmlns:p14="http://schemas.microsoft.com/office/powerpoint/2010/main" val="37964684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Eve:</a:t>
            </a: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pPr>
              <a:spcAft>
                <a:spcPts val="1200"/>
              </a:spcAft>
            </a:pPr>
            <a:endParaRPr lang="en-US"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13</a:t>
            </a:fld>
            <a:endParaRPr lang="en-US"/>
          </a:p>
        </p:txBody>
      </p:sp>
    </p:spTree>
    <p:extLst>
      <p:ext uri="{BB962C8B-B14F-4D97-AF65-F5344CB8AC3E}">
        <p14:creationId xmlns:p14="http://schemas.microsoft.com/office/powerpoint/2010/main" val="32425516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Eve:</a:t>
            </a: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pPr>
              <a:spcAft>
                <a:spcPts val="1200"/>
              </a:spcAft>
            </a:pPr>
            <a:r>
              <a:rPr lang="en-US" i="0" dirty="0">
                <a:latin typeface="Arial" panose="020B0604020202020204" pitchFamily="34" charset="0"/>
                <a:cs typeface="Arial" panose="020B0604020202020204" pitchFamily="34" charset="0"/>
              </a:rPr>
              <a:t>Links to the resources referenced are accessible through the RFA the as well as on the CDE website. </a:t>
            </a:r>
            <a:endParaRPr lang="en-US"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14</a:t>
            </a:fld>
            <a:endParaRPr lang="en-US"/>
          </a:p>
        </p:txBody>
      </p:sp>
    </p:spTree>
    <p:extLst>
      <p:ext uri="{BB962C8B-B14F-4D97-AF65-F5344CB8AC3E}">
        <p14:creationId xmlns:p14="http://schemas.microsoft.com/office/powerpoint/2010/main" val="18422288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Eve:</a:t>
            </a: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endParaRPr lang="en-US" dirty="0">
              <a:latin typeface="Arial" panose="020B0604020202020204" pitchFamily="34" charset="0"/>
              <a:cs typeface="Arial" panose="020B0604020202020204" pitchFamily="34" charset="0"/>
            </a:endParaRPr>
          </a:p>
          <a:p>
            <a:pPr>
              <a:spcAft>
                <a:spcPts val="1200"/>
              </a:spcAft>
            </a:pPr>
            <a:r>
              <a:rPr lang="en-US" i="0" dirty="0">
                <a:latin typeface="Arial" panose="020B0604020202020204" pitchFamily="34" charset="0"/>
                <a:cs typeface="Arial" panose="020B0604020202020204" pitchFamily="34" charset="0"/>
              </a:rPr>
              <a:t>Links to the </a:t>
            </a:r>
            <a:r>
              <a:rPr lang="en-US" dirty="0">
                <a:latin typeface="Arial" panose="020B0604020202020204" pitchFamily="34" charset="0"/>
                <a:cs typeface="Arial" panose="020B0604020202020204" pitchFamily="34" charset="0"/>
              </a:rPr>
              <a:t>California Family Engagement Framework and accompanying toolkit </a:t>
            </a:r>
            <a:r>
              <a:rPr lang="en-US" i="0" dirty="0">
                <a:latin typeface="Arial" panose="020B0604020202020204" pitchFamily="34" charset="0"/>
                <a:cs typeface="Arial" panose="020B0604020202020204" pitchFamily="34" charset="0"/>
              </a:rPr>
              <a:t>are accessible through the RFA as well as on the CDE web site</a:t>
            </a:r>
            <a:endParaRPr lang="en-US"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15</a:t>
            </a:fld>
            <a:endParaRPr lang="en-US"/>
          </a:p>
        </p:txBody>
      </p:sp>
    </p:spTree>
    <p:extLst>
      <p:ext uri="{BB962C8B-B14F-4D97-AF65-F5344CB8AC3E}">
        <p14:creationId xmlns:p14="http://schemas.microsoft.com/office/powerpoint/2010/main" val="34295816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Eve:</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dirty="0">
              <a:latin typeface="Arial" panose="020B0604020202020204" pitchFamily="34" charset="0"/>
              <a:cs typeface="Arial" panose="020B0604020202020204" pitchFamily="34" charset="0"/>
            </a:endParaRPr>
          </a:p>
          <a:p>
            <a:pPr>
              <a:spcAft>
                <a:spcPts val="1200"/>
              </a:spcAft>
            </a:pPr>
            <a:r>
              <a:rPr lang="en-US" i="0" dirty="0">
                <a:latin typeface="Arial" panose="020B0604020202020204" pitchFamily="34" charset="0"/>
                <a:cs typeface="Arial" panose="020B0604020202020204" pitchFamily="34" charset="0"/>
              </a:rPr>
              <a:t>These resources are accessible through the RFA as well as on the CDE website.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16</a:t>
            </a:fld>
            <a:endParaRPr lang="en-US"/>
          </a:p>
        </p:txBody>
      </p:sp>
    </p:spTree>
    <p:extLst>
      <p:ext uri="{BB962C8B-B14F-4D97-AF65-F5344CB8AC3E}">
        <p14:creationId xmlns:p14="http://schemas.microsoft.com/office/powerpoint/2010/main" val="19251622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Eve:</a:t>
            </a:r>
          </a:p>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A growing body of research shows that:</a:t>
            </a: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endParaRPr lang="en-US" sz="1200" kern="1200" dirty="0">
              <a:solidFill>
                <a:schemeClr val="tx1"/>
              </a:solidFill>
              <a:effectLst/>
              <a:latin typeface="Arial" panose="020B0604020202020204" pitchFamily="34" charset="0"/>
              <a:ea typeface="+mn-ea"/>
              <a:cs typeface="Arial" panose="020B0604020202020204" pitchFamily="34" charset="0"/>
            </a:endParaRPr>
          </a:p>
          <a:p>
            <a:pPr>
              <a:spcAft>
                <a:spcPts val="1200"/>
              </a:spcAft>
            </a:pPr>
            <a:r>
              <a:rPr lang="en-US" sz="1200" kern="1200" dirty="0">
                <a:solidFill>
                  <a:schemeClr val="tx1"/>
                </a:solidFill>
                <a:effectLst/>
                <a:latin typeface="Arial" panose="020B0604020202020204" pitchFamily="34" charset="0"/>
                <a:ea typeface="+mn-ea"/>
                <a:cs typeface="Arial" panose="020B0604020202020204" pitchFamily="34" charset="0"/>
              </a:rPr>
              <a:t>In the next few slides, I will highlight supports for whole child learning.</a:t>
            </a:r>
          </a:p>
        </p:txBody>
      </p:sp>
      <p:sp>
        <p:nvSpPr>
          <p:cNvPr id="4" name="Slide Number Placeholder 3"/>
          <p:cNvSpPr>
            <a:spLocks noGrp="1"/>
          </p:cNvSpPr>
          <p:nvPr>
            <p:ph type="sldNum" sz="quarter" idx="10"/>
          </p:nvPr>
        </p:nvSpPr>
        <p:spPr/>
        <p:txBody>
          <a:bodyPr/>
          <a:lstStyle/>
          <a:p>
            <a:fld id="{947B8990-41DF-454F-A325-72A5D5917BE1}" type="slidenum">
              <a:rPr lang="en-US" smtClean="0"/>
              <a:t>17</a:t>
            </a:fld>
            <a:endParaRPr lang="en-US"/>
          </a:p>
        </p:txBody>
      </p:sp>
    </p:spTree>
    <p:extLst>
      <p:ext uri="{BB962C8B-B14F-4D97-AF65-F5344CB8AC3E}">
        <p14:creationId xmlns:p14="http://schemas.microsoft.com/office/powerpoint/2010/main" val="22333849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Eve:</a:t>
            </a: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endParaRPr lang="en-US" sz="1200" kern="1200" dirty="0">
              <a:solidFill>
                <a:schemeClr val="tx1"/>
              </a:solidFill>
              <a:effectLst/>
              <a:latin typeface="Arial" panose="020B0604020202020204" pitchFamily="34" charset="0"/>
              <a:ea typeface="+mn-ea"/>
              <a:cs typeface="Arial" panose="020B0604020202020204" pitchFamily="34" charset="0"/>
            </a:endParaRPr>
          </a:p>
          <a:p>
            <a:pPr>
              <a:spcAft>
                <a:spcPts val="1200"/>
              </a:spcAft>
            </a:pPr>
            <a:r>
              <a:rPr lang="en-US" i="0" dirty="0">
                <a:latin typeface="Arial" panose="020B0604020202020204" pitchFamily="34" charset="0"/>
                <a:cs typeface="Arial" panose="020B0604020202020204" pitchFamily="34" charset="0"/>
              </a:rPr>
              <a:t>Links to the CDE’s Transformative SEL resources are accessible through the RFA as well as on the CDE website. </a:t>
            </a:r>
            <a:endParaRPr lang="en-US"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18</a:t>
            </a:fld>
            <a:endParaRPr lang="en-US"/>
          </a:p>
        </p:txBody>
      </p:sp>
    </p:spTree>
    <p:extLst>
      <p:ext uri="{BB962C8B-B14F-4D97-AF65-F5344CB8AC3E}">
        <p14:creationId xmlns:p14="http://schemas.microsoft.com/office/powerpoint/2010/main" val="360491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Eve:</a:t>
            </a:r>
          </a:p>
          <a:p>
            <a:pPr marL="0" marR="0" lvl="0" indent="0" algn="l" defTabSz="914400" rtl="0" eaLnBrk="1" fontAlgn="base"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With attention to the whole child, a critical aspect of student literacy development is the fostering of executive functioning skills.</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10"/>
          </p:nvPr>
        </p:nvSpPr>
        <p:spPr/>
        <p:txBody>
          <a:bodyPr/>
          <a:lstStyle/>
          <a:p>
            <a:fld id="{947B8990-41DF-454F-A325-72A5D5917BE1}" type="slidenum">
              <a:rPr lang="en-US" smtClean="0"/>
              <a:t>19</a:t>
            </a:fld>
            <a:endParaRPr lang="en-US"/>
          </a:p>
        </p:txBody>
      </p:sp>
    </p:spTree>
    <p:extLst>
      <p:ext uri="{BB962C8B-B14F-4D97-AF65-F5344CB8AC3E}">
        <p14:creationId xmlns:p14="http://schemas.microsoft.com/office/powerpoint/2010/main" val="372572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Aileen:</a:t>
            </a:r>
          </a:p>
          <a:p>
            <a:pPr>
              <a:spcAft>
                <a:spcPts val="1200"/>
              </a:spcAft>
            </a:pPr>
            <a:r>
              <a:rPr lang="en-US" dirty="0">
                <a:latin typeface="Arial" panose="020B0604020202020204" pitchFamily="34" charset="0"/>
                <a:cs typeface="Arial" panose="020B0604020202020204" pitchFamily="34" charset="0"/>
              </a:rPr>
              <a:t>Before we begin, I have a few housekeeping details to share with you.</a:t>
            </a:r>
          </a:p>
          <a:p>
            <a:pPr marL="171450" indent="-1714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All webinar participants have been placed on mute.</a:t>
            </a:r>
          </a:p>
          <a:p>
            <a:pPr marL="171450" indent="-1714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Please try to hold your questions until the end of the webinar, as the presentation will address many of your questions. The question and answer session will occur toward the end of the webinar. At any time, please submit your questions in the Question and Answer box and they will be addressed at the end of the webinar.</a:t>
            </a:r>
          </a:p>
          <a:p>
            <a:pPr marL="171450" indent="-171450">
              <a:spcAft>
                <a:spcPts val="1200"/>
              </a:spcAft>
              <a:buFont typeface="Arial" panose="020B0604020202020204" pitchFamily="34" charset="0"/>
              <a:buChar char="•"/>
              <a:defRPr/>
            </a:pPr>
            <a:r>
              <a:rPr lang="en-US" dirty="0">
                <a:latin typeface="Arial"/>
                <a:cs typeface="Arial"/>
              </a:rPr>
              <a:t>These PowerPoint slides with notes and the recorded webinar will be available on the California Department of Education (CDE) RII Grant program RFA web page </a:t>
            </a:r>
            <a:r>
              <a:rPr lang="en-US" dirty="0">
                <a:latin typeface="Arial" panose="020B0604020202020204" pitchFamily="34" charset="0"/>
                <a:cs typeface="Arial" panose="020B0604020202020204" pitchFamily="34" charset="0"/>
              </a:rPr>
              <a:t>at </a:t>
            </a:r>
            <a:r>
              <a:rPr lang="en-US" dirty="0">
                <a:latin typeface="Arial" panose="020B0604020202020204" pitchFamily="34" charset="0"/>
                <a:cs typeface="Arial" panose="020B0604020202020204" pitchFamily="34" charset="0"/>
                <a:hlinkClick r:id="rId3"/>
              </a:rPr>
              <a:t>http</a:t>
            </a:r>
            <a:r>
              <a:rPr lang="en-US" kern="1200" dirty="0">
                <a:effectLst/>
                <a:latin typeface="Arial" panose="020B0604020202020204" pitchFamily="34" charset="0"/>
                <a:cs typeface="Arial" panose="020B0604020202020204" pitchFamily="34" charset="0"/>
                <a:hlinkClick r:id="rId3"/>
              </a:rPr>
              <a:t>://www.cde.ca.gov/</a:t>
            </a:r>
            <a:r>
              <a:rPr lang="en-US" dirty="0">
                <a:latin typeface="Arial" panose="020B0604020202020204" pitchFamily="34" charset="0"/>
                <a:cs typeface="Arial" panose="020B0604020202020204" pitchFamily="34" charset="0"/>
                <a:hlinkClick r:id="rId3"/>
              </a:rPr>
              <a:t>fg/fo</a:t>
            </a:r>
            <a:r>
              <a:rPr lang="en-US" kern="1200" dirty="0">
                <a:effectLst/>
                <a:latin typeface="Arial" panose="020B0604020202020204" pitchFamily="34" charset="0"/>
                <a:cs typeface="Arial" panose="020B0604020202020204" pitchFamily="34" charset="0"/>
                <a:hlinkClick r:id="rId3"/>
              </a:rPr>
              <a:t>/</a:t>
            </a:r>
            <a:r>
              <a:rPr lang="en-US" dirty="0">
                <a:latin typeface="Arial" panose="020B0604020202020204" pitchFamily="34" charset="0"/>
                <a:cs typeface="Arial" panose="020B0604020202020204" pitchFamily="34" charset="0"/>
                <a:hlinkClick r:id="rId3"/>
              </a:rPr>
              <a:t>r12</a:t>
            </a:r>
            <a:r>
              <a:rPr lang="en-US" kern="1200" dirty="0">
                <a:effectLst/>
                <a:latin typeface="Arial" panose="020B0604020202020204" pitchFamily="34" charset="0"/>
                <a:cs typeface="Arial" panose="020B0604020202020204" pitchFamily="34" charset="0"/>
                <a:hlinkClick r:id="rId3"/>
              </a:rPr>
              <a:t>/rii21rfa.asp</a:t>
            </a:r>
            <a:r>
              <a:rPr lang="en-US" dirty="0">
                <a:latin typeface="Arial" panose="020B0604020202020204" pitchFamily="34" charset="0"/>
                <a:cs typeface="Arial" panose="020B0604020202020204" pitchFamily="34" charset="0"/>
              </a:rPr>
              <a:t>.</a:t>
            </a:r>
            <a:endParaRPr lang="en-US" sz="1200" kern="1200"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I will now turn it over to Eve Fabiaschi, who will provide a welcome and get us started!</a:t>
            </a:r>
          </a:p>
        </p:txBody>
      </p:sp>
      <p:sp>
        <p:nvSpPr>
          <p:cNvPr id="4" name="Slide Number Placeholder 3"/>
          <p:cNvSpPr>
            <a:spLocks noGrp="1"/>
          </p:cNvSpPr>
          <p:nvPr>
            <p:ph type="sldNum" sz="quarter" idx="10"/>
          </p:nvPr>
        </p:nvSpPr>
        <p:spPr/>
        <p:txBody>
          <a:bodyPr/>
          <a:lstStyle/>
          <a:p>
            <a:fld id="{959E779C-9ADE-44A1-8072-EF7F172A3590}" type="slidenum">
              <a:rPr lang="en-US" smtClean="0"/>
              <a:t>2</a:t>
            </a:fld>
            <a:endParaRPr lang="en-US"/>
          </a:p>
        </p:txBody>
      </p:sp>
    </p:spTree>
    <p:extLst>
      <p:ext uri="{BB962C8B-B14F-4D97-AF65-F5344CB8AC3E}">
        <p14:creationId xmlns:p14="http://schemas.microsoft.com/office/powerpoint/2010/main" val="42937419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Eve:</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US" dirty="0">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Professional Learning opportunities will align to the CDE’s QPLS. </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US" dirty="0">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The QPLS serve as a foundation for the content, processes, and conditions essential to all educator professional learning over time, which leads to improved educator knowledge, skills, and dispositions. </a:t>
            </a:r>
          </a:p>
          <a:p>
            <a:pPr marL="0" marR="0" lvl="0" indent="0" algn="l" defTabSz="914400" rtl="0" eaLnBrk="1" fontAlgn="base"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The QPLS consist of seven interdependent standards, which are:</a:t>
            </a:r>
            <a:endParaRPr lang="en-US" i="1" dirty="0">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pPr fontAlgn="base"/>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20</a:t>
            </a:fld>
            <a:endParaRPr lang="en-US"/>
          </a:p>
        </p:txBody>
      </p:sp>
    </p:spTree>
    <p:extLst>
      <p:ext uri="{BB962C8B-B14F-4D97-AF65-F5344CB8AC3E}">
        <p14:creationId xmlns:p14="http://schemas.microsoft.com/office/powerpoint/2010/main" val="14559538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Eve:</a:t>
            </a:r>
            <a:endParaRPr lang="en-US" i="1" dirty="0">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pPr fontAlgn="base"/>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21</a:t>
            </a:fld>
            <a:endParaRPr lang="en-US"/>
          </a:p>
        </p:txBody>
      </p:sp>
    </p:spTree>
    <p:extLst>
      <p:ext uri="{BB962C8B-B14F-4D97-AF65-F5344CB8AC3E}">
        <p14:creationId xmlns:p14="http://schemas.microsoft.com/office/powerpoint/2010/main" val="8758865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Eve:</a:t>
            </a:r>
            <a:endParaRPr lang="en-US" i="1" dirty="0">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pPr fontAlgn="base"/>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22</a:t>
            </a:fld>
            <a:endParaRPr lang="en-US"/>
          </a:p>
        </p:txBody>
      </p:sp>
    </p:spTree>
    <p:extLst>
      <p:ext uri="{BB962C8B-B14F-4D97-AF65-F5344CB8AC3E}">
        <p14:creationId xmlns:p14="http://schemas.microsoft.com/office/powerpoint/2010/main" val="2470371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Eve:</a:t>
            </a:r>
            <a:endParaRPr lang="en-US" i="1" dirty="0">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pPr fontAlgn="base"/>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23</a:t>
            </a:fld>
            <a:endParaRPr lang="en-US"/>
          </a:p>
        </p:txBody>
      </p:sp>
    </p:spTree>
    <p:extLst>
      <p:ext uri="{BB962C8B-B14F-4D97-AF65-F5344CB8AC3E}">
        <p14:creationId xmlns:p14="http://schemas.microsoft.com/office/powerpoint/2010/main" val="29736638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Eve:</a:t>
            </a:r>
            <a:endParaRPr lang="en-US" i="1" dirty="0">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pPr fontAlgn="base"/>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24</a:t>
            </a:fld>
            <a:endParaRPr lang="en-US"/>
          </a:p>
        </p:txBody>
      </p:sp>
    </p:spTree>
    <p:extLst>
      <p:ext uri="{BB962C8B-B14F-4D97-AF65-F5344CB8AC3E}">
        <p14:creationId xmlns:p14="http://schemas.microsoft.com/office/powerpoint/2010/main" val="26218555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1200"/>
              </a:spcAft>
              <a:buClrTx/>
              <a:buSzTx/>
              <a:buFontTx/>
              <a:buNone/>
              <a:tabLst/>
              <a:defRPr/>
            </a:pPr>
            <a:r>
              <a:rPr lang="en-US" sz="1200" b="0" i="0" kern="1200" dirty="0">
                <a:solidFill>
                  <a:schemeClr val="tx1"/>
                </a:solidFill>
                <a:effectLst/>
                <a:latin typeface="Arial" panose="020B0604020202020204" pitchFamily="34" charset="0"/>
                <a:ea typeface="+mn-ea"/>
                <a:cs typeface="Arial" panose="020B0604020202020204" pitchFamily="34" charset="0"/>
              </a:rPr>
              <a:t>Eve:</a:t>
            </a:r>
          </a:p>
          <a:p>
            <a:pPr marL="0" marR="0" lvl="0" indent="0" algn="l" defTabSz="914400" rtl="0" eaLnBrk="1" fontAlgn="base" latinLnBrk="0" hangingPunct="1">
              <a:lnSpc>
                <a:spcPct val="100000"/>
              </a:lnSpc>
              <a:spcBef>
                <a:spcPts val="0"/>
              </a:spcBef>
              <a:spcAft>
                <a:spcPts val="120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pPr fontAlgn="base"/>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25</a:t>
            </a:fld>
            <a:endParaRPr lang="en-US"/>
          </a:p>
        </p:txBody>
      </p:sp>
    </p:spTree>
    <p:extLst>
      <p:ext uri="{BB962C8B-B14F-4D97-AF65-F5344CB8AC3E}">
        <p14:creationId xmlns:p14="http://schemas.microsoft.com/office/powerpoint/2010/main" val="36455399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1200"/>
              </a:spcAft>
              <a:buClrTx/>
              <a:buSzTx/>
              <a:buFontTx/>
              <a:buNone/>
              <a:tabLst/>
              <a:defRPr/>
            </a:pPr>
            <a:r>
              <a:rPr lang="en-US" sz="1200" b="0" i="0" kern="1200" dirty="0">
                <a:solidFill>
                  <a:schemeClr val="tx1"/>
                </a:solidFill>
                <a:effectLst/>
                <a:latin typeface="Arial" panose="020B0604020202020204" pitchFamily="34" charset="0"/>
                <a:ea typeface="+mn-ea"/>
                <a:cs typeface="Arial" panose="020B0604020202020204" pitchFamily="34" charset="0"/>
              </a:rPr>
              <a:t>Eve: </a:t>
            </a:r>
          </a:p>
          <a:p>
            <a:pPr marL="0" marR="0" lvl="0" indent="0" algn="l" defTabSz="914400" rtl="0" eaLnBrk="1" fontAlgn="base" latinLnBrk="0" hangingPunct="1">
              <a:lnSpc>
                <a:spcPct val="100000"/>
              </a:lnSpc>
              <a:spcBef>
                <a:spcPts val="0"/>
              </a:spcBef>
              <a:spcAft>
                <a:spcPts val="1200"/>
              </a:spcAft>
              <a:buClrTx/>
              <a:buSzTx/>
              <a:buFontTx/>
              <a:buNone/>
              <a:tabLst/>
              <a:defRPr/>
            </a:pPr>
            <a:endParaRPr lang="en-US" sz="1200" b="0" i="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ts val="0"/>
              </a:spcBef>
              <a:spcAft>
                <a:spcPts val="1200"/>
              </a:spcAft>
              <a:buClrTx/>
              <a:buSzTx/>
              <a:buFontTx/>
              <a:buNone/>
              <a:tabLst/>
              <a:defRPr/>
            </a:pPr>
            <a:r>
              <a:rPr lang="en-US" sz="1200" b="0" i="1" kern="1200" dirty="0">
                <a:solidFill>
                  <a:schemeClr val="tx1"/>
                </a:solidFill>
                <a:effectLst/>
                <a:latin typeface="Arial" panose="020B0604020202020204" pitchFamily="34" charset="0"/>
                <a:ea typeface="+mn-ea"/>
                <a:cs typeface="Arial" panose="020B0604020202020204" pitchFamily="34" charset="0"/>
              </a:rPr>
              <a:t>Read slide</a:t>
            </a:r>
            <a:r>
              <a:rPr lang="en-US" sz="1200" b="0" i="0" kern="1200" dirty="0">
                <a:solidFill>
                  <a:schemeClr val="tx1"/>
                </a:solidFill>
                <a:effectLst/>
                <a:latin typeface="Arial" panose="020B0604020202020204" pitchFamily="34" charset="0"/>
                <a:ea typeface="+mn-ea"/>
                <a:cs typeface="Arial" panose="020B0604020202020204" pitchFamily="34" charset="0"/>
              </a:rPr>
              <a:t>.</a:t>
            </a:r>
            <a:endParaRPr lang="en-US" dirty="0">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ts val="0"/>
              </a:spcBef>
              <a:spcAft>
                <a:spcPts val="1200"/>
              </a:spcAft>
              <a:buClrTx/>
              <a:buSzTx/>
              <a:buFontTx/>
              <a:buNone/>
              <a:tabLst/>
              <a:defRPr/>
            </a:pPr>
            <a:endParaRPr lang="en-US" i="1"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26</a:t>
            </a:fld>
            <a:endParaRPr lang="en-US"/>
          </a:p>
        </p:txBody>
      </p:sp>
    </p:spTree>
    <p:extLst>
      <p:ext uri="{BB962C8B-B14F-4D97-AF65-F5344CB8AC3E}">
        <p14:creationId xmlns:p14="http://schemas.microsoft.com/office/powerpoint/2010/main" val="34100470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Eve:</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I will now provide a description of the grant program, including eligibility, goals, and requirements.</a:t>
            </a:r>
          </a:p>
        </p:txBody>
      </p:sp>
      <p:sp>
        <p:nvSpPr>
          <p:cNvPr id="4" name="Slide Number Placeholder 3"/>
          <p:cNvSpPr>
            <a:spLocks noGrp="1"/>
          </p:cNvSpPr>
          <p:nvPr>
            <p:ph type="sldNum" sz="quarter" idx="5"/>
          </p:nvPr>
        </p:nvSpPr>
        <p:spPr/>
        <p:txBody>
          <a:bodyPr/>
          <a:lstStyle/>
          <a:p>
            <a:fld id="{959E779C-9ADE-44A1-8072-EF7F172A3590}" type="slidenum">
              <a:rPr lang="en-US" smtClean="0"/>
              <a:t>27</a:t>
            </a:fld>
            <a:endParaRPr lang="en-US"/>
          </a:p>
        </p:txBody>
      </p:sp>
    </p:spTree>
    <p:extLst>
      <p:ext uri="{BB962C8B-B14F-4D97-AF65-F5344CB8AC3E}">
        <p14:creationId xmlns:p14="http://schemas.microsoft.com/office/powerpoint/2010/main" val="29716678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i="0" dirty="0">
                <a:latin typeface="Arial" panose="020B0604020202020204" pitchFamily="34" charset="0"/>
                <a:cs typeface="Arial" panose="020B0604020202020204" pitchFamily="34" charset="0"/>
              </a:rPr>
              <a:t>Eve:</a:t>
            </a:r>
          </a:p>
          <a:p>
            <a:endParaRPr lang="en-US" i="1"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10"/>
          </p:nvPr>
        </p:nvSpPr>
        <p:spPr/>
        <p:txBody>
          <a:bodyPr/>
          <a:lstStyle/>
          <a:p>
            <a:fld id="{947B8990-41DF-454F-A325-72A5D5917BE1}" type="slidenum">
              <a:rPr lang="en-US" smtClean="0"/>
              <a:t>28</a:t>
            </a:fld>
            <a:endParaRPr lang="en-US"/>
          </a:p>
        </p:txBody>
      </p:sp>
    </p:spTree>
    <p:extLst>
      <p:ext uri="{BB962C8B-B14F-4D97-AF65-F5344CB8AC3E}">
        <p14:creationId xmlns:p14="http://schemas.microsoft.com/office/powerpoint/2010/main" val="2167876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spcBef>
                <a:spcPts val="0"/>
              </a:spcBef>
              <a:spcAft>
                <a:spcPts val="1200"/>
              </a:spcAft>
              <a:buNone/>
            </a:pPr>
            <a:r>
              <a:rPr lang="en-US" dirty="0">
                <a:latin typeface="Arial" panose="020B0604020202020204" pitchFamily="34" charset="0"/>
                <a:cs typeface="Arial" panose="020B0604020202020204" pitchFamily="34" charset="0"/>
              </a:rPr>
              <a:t>Eve:</a:t>
            </a:r>
          </a:p>
          <a:p>
            <a:pPr marL="0" indent="0">
              <a:lnSpc>
                <a:spcPct val="100000"/>
              </a:lnSpc>
              <a:spcBef>
                <a:spcPts val="0"/>
              </a:spcBef>
              <a:spcAft>
                <a:spcPts val="1200"/>
              </a:spcAft>
              <a:buNone/>
            </a:pPr>
            <a:endParaRPr lang="en-US" dirty="0">
              <a:latin typeface="Arial" panose="020B0604020202020204" pitchFamily="34" charset="0"/>
              <a:cs typeface="Arial" panose="020B0604020202020204" pitchFamily="34" charset="0"/>
            </a:endParaRPr>
          </a:p>
          <a:p>
            <a:pPr marL="0" indent="0">
              <a:lnSpc>
                <a:spcPct val="100000"/>
              </a:lnSpc>
              <a:spcBef>
                <a:spcPts val="0"/>
              </a:spcBef>
              <a:spcAft>
                <a:spcPts val="1200"/>
              </a:spcAft>
              <a:buNone/>
            </a:pPr>
            <a:r>
              <a:rPr lang="en-US" dirty="0">
                <a:latin typeface="Arial" panose="020B0604020202020204" pitchFamily="34" charset="0"/>
                <a:cs typeface="Arial" panose="020B0604020202020204" pitchFamily="34" charset="0"/>
              </a:rPr>
              <a:t>The CDE shall give positive consideration to applicants that propose partnerships with an institution of higher education (IHE), a nonprofit organization, or a consortium with IHEs and nonprofit organizations.</a:t>
            </a:r>
          </a:p>
          <a:p>
            <a:pPr marL="0" indent="0">
              <a:lnSpc>
                <a:spcPct val="100000"/>
              </a:lnSpc>
              <a:spcBef>
                <a:spcPts val="0"/>
              </a:spcBef>
              <a:spcAft>
                <a:spcPts val="1200"/>
              </a:spcAft>
              <a:buNone/>
            </a:pPr>
            <a:endParaRPr lang="en-US" dirty="0">
              <a:latin typeface="Arial" panose="020B0604020202020204" pitchFamily="34" charset="0"/>
              <a:cs typeface="Arial" panose="020B0604020202020204" pitchFamily="34" charset="0"/>
            </a:endParaRPr>
          </a:p>
          <a:p>
            <a:pPr marL="0" indent="0">
              <a:lnSpc>
                <a:spcPct val="100000"/>
              </a:lnSpc>
              <a:spcBef>
                <a:spcPts val="0"/>
              </a:spcBef>
              <a:spcAft>
                <a:spcPts val="1200"/>
              </a:spcAft>
              <a:buNone/>
            </a:pPr>
            <a:r>
              <a:rPr lang="en-US" dirty="0">
                <a:latin typeface="Arial" panose="020B0604020202020204" pitchFamily="34" charset="0"/>
                <a:cs typeface="Arial" panose="020B0604020202020204" pitchFamily="34" charset="0"/>
              </a:rPr>
              <a:t>LEAs are also encouraged to partner as a consortium with other LEAs in the development of the proposal and throughout the duration of the grant period. If a consortium of LEAs submits an application, one LEA must be identified as the Lead Applicant.</a:t>
            </a:r>
          </a:p>
        </p:txBody>
      </p:sp>
      <p:sp>
        <p:nvSpPr>
          <p:cNvPr id="4" name="Slide Number Placeholder 3"/>
          <p:cNvSpPr>
            <a:spLocks noGrp="1"/>
          </p:cNvSpPr>
          <p:nvPr>
            <p:ph type="sldNum" sz="quarter" idx="10"/>
          </p:nvPr>
        </p:nvSpPr>
        <p:spPr/>
        <p:txBody>
          <a:bodyPr/>
          <a:lstStyle/>
          <a:p>
            <a:fld id="{947B8990-41DF-454F-A325-72A5D5917BE1}" type="slidenum">
              <a:rPr lang="en-US" smtClean="0"/>
              <a:t>29</a:t>
            </a:fld>
            <a:endParaRPr lang="en-US"/>
          </a:p>
        </p:txBody>
      </p:sp>
    </p:spTree>
    <p:extLst>
      <p:ext uri="{BB962C8B-B14F-4D97-AF65-F5344CB8AC3E}">
        <p14:creationId xmlns:p14="http://schemas.microsoft.com/office/powerpoint/2010/main" val="3270539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Eve: </a:t>
            </a:r>
          </a:p>
          <a:p>
            <a:pPr>
              <a:spcAft>
                <a:spcPts val="1200"/>
              </a:spcAft>
            </a:pPr>
            <a:r>
              <a:rPr lang="en-US" dirty="0">
                <a:latin typeface="Arial" panose="020B0604020202020204" pitchFamily="34" charset="0"/>
                <a:cs typeface="Arial" panose="020B0604020202020204" pitchFamily="34" charset="0"/>
              </a:rPr>
              <a:t>This technical assistance webinar is provided by the Educator Excellence and Equity Division (EEED) at the CDE.</a:t>
            </a:r>
          </a:p>
          <a:p>
            <a:pPr>
              <a:spcAft>
                <a:spcPts val="1200"/>
              </a:spcAft>
            </a:pPr>
            <a:r>
              <a:rPr lang="en-US" dirty="0">
                <a:latin typeface="Arial" panose="020B0604020202020204" pitchFamily="34" charset="0"/>
                <a:cs typeface="Arial" panose="020B0604020202020204" pitchFamily="34" charset="0"/>
              </a:rPr>
              <a:t>My name is Eve Fabiaschi, and I am an Education Programs Consultant in the Professional Learning Innovations Office. </a:t>
            </a:r>
          </a:p>
        </p:txBody>
      </p:sp>
      <p:sp>
        <p:nvSpPr>
          <p:cNvPr id="4" name="Slide Number Placeholder 3"/>
          <p:cNvSpPr>
            <a:spLocks noGrp="1"/>
          </p:cNvSpPr>
          <p:nvPr>
            <p:ph type="sldNum" sz="quarter" idx="10"/>
          </p:nvPr>
        </p:nvSpPr>
        <p:spPr/>
        <p:txBody>
          <a:bodyPr/>
          <a:lstStyle/>
          <a:p>
            <a:fld id="{959E779C-9ADE-44A1-8072-EF7F172A3590}" type="slidenum">
              <a:rPr lang="en-US" smtClean="0"/>
              <a:t>3</a:t>
            </a:fld>
            <a:endParaRPr lang="en-US"/>
          </a:p>
        </p:txBody>
      </p:sp>
    </p:spTree>
    <p:extLst>
      <p:ext uri="{BB962C8B-B14F-4D97-AF65-F5344CB8AC3E}">
        <p14:creationId xmlns:p14="http://schemas.microsoft.com/office/powerpoint/2010/main" val="1842020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Eve:</a:t>
            </a:r>
          </a:p>
          <a:p>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The Lead Applicant must be an LEA with demonstrated abilities and expertise developing, implementing, and supporting LEAs in the area of literacy and executive functioning skills. </a:t>
            </a:r>
          </a:p>
          <a:p>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The successful applicant must demonstrate the capacity to create professional learning networks as part of the Statewide </a:t>
            </a:r>
            <a:r>
              <a:rPr lang="en-US" dirty="0" err="1">
                <a:latin typeface="Arial" panose="020B0604020202020204" pitchFamily="34" charset="0"/>
                <a:cs typeface="Arial" panose="020B0604020202020204" pitchFamily="34" charset="0"/>
              </a:rPr>
              <a:t>SoS</a:t>
            </a:r>
            <a:r>
              <a:rPr lang="en-US" dirty="0">
                <a:latin typeface="Arial" panose="020B0604020202020204" pitchFamily="34" charset="0"/>
                <a:cs typeface="Arial" panose="020B0604020202020204" pitchFamily="34" charset="0"/>
              </a:rPr>
              <a:t>, in coordination with the CDE and the CCEE, to help build statewide capacity among LEAs in implementing effective literacy instruction and support programs, with a focus on executive functioning skills, across school sites.</a:t>
            </a:r>
          </a:p>
        </p:txBody>
      </p:sp>
      <p:sp>
        <p:nvSpPr>
          <p:cNvPr id="4" name="Slide Number Placeholder 3"/>
          <p:cNvSpPr>
            <a:spLocks noGrp="1"/>
          </p:cNvSpPr>
          <p:nvPr>
            <p:ph type="sldNum" sz="quarter" idx="10"/>
          </p:nvPr>
        </p:nvSpPr>
        <p:spPr/>
        <p:txBody>
          <a:bodyPr/>
          <a:lstStyle/>
          <a:p>
            <a:fld id="{947B8990-41DF-454F-A325-72A5D5917BE1}" type="slidenum">
              <a:rPr lang="en-US" smtClean="0"/>
              <a:t>30</a:t>
            </a:fld>
            <a:endParaRPr lang="en-US"/>
          </a:p>
        </p:txBody>
      </p:sp>
    </p:spTree>
    <p:extLst>
      <p:ext uri="{BB962C8B-B14F-4D97-AF65-F5344CB8AC3E}">
        <p14:creationId xmlns:p14="http://schemas.microsoft.com/office/powerpoint/2010/main" val="11601488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Eve: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The successful applicant must also demonstrate how the professional learning provided through this grant program will directly impact classroom instruction and that there are plans in place to directly support teachers in providing best first instruction, collecting and analyzing student data, making instructional adjustments, identifying students needing interventions and providing those interventions promptly, and monitoring student progress ongoing.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The grantee must ensure that the professional learning opportunities are provided to urban, suburban, and rural settings throughout the state and are differentiated to meet local needs.</a:t>
            </a:r>
          </a:p>
        </p:txBody>
      </p:sp>
      <p:sp>
        <p:nvSpPr>
          <p:cNvPr id="4" name="Slide Number Placeholder 3"/>
          <p:cNvSpPr>
            <a:spLocks noGrp="1"/>
          </p:cNvSpPr>
          <p:nvPr>
            <p:ph type="sldNum" sz="quarter" idx="10"/>
          </p:nvPr>
        </p:nvSpPr>
        <p:spPr/>
        <p:txBody>
          <a:bodyPr/>
          <a:lstStyle/>
          <a:p>
            <a:fld id="{947B8990-41DF-454F-A325-72A5D5917BE1}" type="slidenum">
              <a:rPr lang="en-US" smtClean="0"/>
              <a:t>31</a:t>
            </a:fld>
            <a:endParaRPr lang="en-US"/>
          </a:p>
        </p:txBody>
      </p:sp>
    </p:spTree>
    <p:extLst>
      <p:ext uri="{BB962C8B-B14F-4D97-AF65-F5344CB8AC3E}">
        <p14:creationId xmlns:p14="http://schemas.microsoft.com/office/powerpoint/2010/main" val="229616099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Eve:</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The grantee(s) will collaboratively build the capacity of LEAs across the state through professional learning opportunities focused on reading instruction and intervention and executive functioning skills. The content for which the LEA provides training must be aligned to the SLP, the ELA/ELD Framework, and the QPLS. Successful grantees will disseminate professional learning opportunities that elicit change in classroom practice and improve literacy achievement and student executive functioning skills. </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t>Read slide.</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32</a:t>
            </a:fld>
            <a:endParaRPr lang="en-US"/>
          </a:p>
        </p:txBody>
      </p:sp>
    </p:spTree>
    <p:extLst>
      <p:ext uri="{BB962C8B-B14F-4D97-AF65-F5344CB8AC3E}">
        <p14:creationId xmlns:p14="http://schemas.microsoft.com/office/powerpoint/2010/main" val="34325396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Eve:</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10"/>
          </p:nvPr>
        </p:nvSpPr>
        <p:spPr/>
        <p:txBody>
          <a:bodyPr/>
          <a:lstStyle/>
          <a:p>
            <a:fld id="{947B8990-41DF-454F-A325-72A5D5917BE1}" type="slidenum">
              <a:rPr lang="en-US" smtClean="0"/>
              <a:t>33</a:t>
            </a:fld>
            <a:endParaRPr lang="en-US"/>
          </a:p>
        </p:txBody>
      </p:sp>
    </p:spTree>
    <p:extLst>
      <p:ext uri="{BB962C8B-B14F-4D97-AF65-F5344CB8AC3E}">
        <p14:creationId xmlns:p14="http://schemas.microsoft.com/office/powerpoint/2010/main" val="15982238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Eve:</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The grantee(s) will focus directly on building capacity to support LEAs with professional learning opportunities for educators—with a focus on instructional leaders, classroom teachers, and paraprofessionals—that are designed to provide ongoing, evidence-based instruction and intervention supports for all students. Therefore, the Lead Applicant(s) will provide evidence demonstrating the commitment, capability, and experience to provide professional learning opportunities in the areas of evidence-based literacy, intensive literacy interventions, and support of pupils’ executive functioning skills at the classroom level.</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34</a:t>
            </a:fld>
            <a:endParaRPr lang="en-US"/>
          </a:p>
        </p:txBody>
      </p:sp>
    </p:spTree>
    <p:extLst>
      <p:ext uri="{BB962C8B-B14F-4D97-AF65-F5344CB8AC3E}">
        <p14:creationId xmlns:p14="http://schemas.microsoft.com/office/powerpoint/2010/main" val="105683532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Eve:</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35</a:t>
            </a:fld>
            <a:endParaRPr lang="en-US"/>
          </a:p>
        </p:txBody>
      </p:sp>
    </p:spTree>
    <p:extLst>
      <p:ext uri="{BB962C8B-B14F-4D97-AF65-F5344CB8AC3E}">
        <p14:creationId xmlns:p14="http://schemas.microsoft.com/office/powerpoint/2010/main" val="194193724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1200"/>
              </a:spcAft>
              <a:buNone/>
            </a:pPr>
            <a:r>
              <a:rPr lang="en-US" dirty="0">
                <a:latin typeface="Arial" panose="020B0604020202020204" pitchFamily="34" charset="0"/>
                <a:cs typeface="Arial" panose="020B0604020202020204" pitchFamily="34" charset="0"/>
              </a:rPr>
              <a:t>Eve:</a:t>
            </a:r>
          </a:p>
          <a:p>
            <a:pPr marL="0" indent="0">
              <a:buNone/>
            </a:pPr>
            <a:endParaRPr lang="en-US" dirty="0">
              <a:latin typeface="Arial" panose="020B0604020202020204" pitchFamily="34" charset="0"/>
              <a:cs typeface="Arial" panose="020B0604020202020204" pitchFamily="34" charset="0"/>
            </a:endParaRPr>
          </a:p>
          <a:p>
            <a:pPr marL="0" indent="0">
              <a:spcAft>
                <a:spcPts val="1200"/>
              </a:spcAft>
              <a:buNone/>
            </a:pPr>
            <a:r>
              <a:rPr lang="en-US" dirty="0">
                <a:latin typeface="Arial" panose="020B0604020202020204" pitchFamily="34" charset="0"/>
                <a:cs typeface="Arial" panose="020B0604020202020204" pitchFamily="34" charset="0"/>
              </a:rPr>
              <a:t>Generally, all expenditures must contribute to the goals and objectives outlined in Section 1. Funds may not be used for rental of a venue to provide professional development unless the expense is determined by the CDE to be a necessary and reasonable expense.</a:t>
            </a:r>
          </a:p>
          <a:p>
            <a:pPr marL="0" indent="0">
              <a:buNone/>
            </a:pPr>
            <a:endParaRPr lang="en-US" dirty="0">
              <a:latin typeface="Arial" panose="020B0604020202020204" pitchFamily="34" charset="0"/>
              <a:cs typeface="Arial" panose="020B0604020202020204" pitchFamily="34" charset="0"/>
            </a:endParaRPr>
          </a:p>
          <a:p>
            <a:pPr marL="0" indent="0">
              <a:spcAft>
                <a:spcPts val="1200"/>
              </a:spcAft>
              <a:buNone/>
            </a:pPr>
            <a:r>
              <a:rPr lang="en-US" dirty="0">
                <a:latin typeface="Arial" panose="020B0604020202020204" pitchFamily="34" charset="0"/>
                <a:cs typeface="Arial" panose="020B0604020202020204" pitchFamily="34" charset="0"/>
              </a:rPr>
              <a:t>Applicant budgets for use of grant funds will be reviewed by the CDE grant reviewers and any items that are deemed non-allowable, excessive, or inappropriate will be rejected and will impact an applicant’s final score. </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36</a:t>
            </a:fld>
            <a:endParaRPr lang="en-US"/>
          </a:p>
        </p:txBody>
      </p:sp>
    </p:spTree>
    <p:extLst>
      <p:ext uri="{BB962C8B-B14F-4D97-AF65-F5344CB8AC3E}">
        <p14:creationId xmlns:p14="http://schemas.microsoft.com/office/powerpoint/2010/main" val="307307256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Eve:</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37</a:t>
            </a:fld>
            <a:endParaRPr lang="en-US"/>
          </a:p>
        </p:txBody>
      </p:sp>
    </p:spTree>
    <p:extLst>
      <p:ext uri="{BB962C8B-B14F-4D97-AF65-F5344CB8AC3E}">
        <p14:creationId xmlns:p14="http://schemas.microsoft.com/office/powerpoint/2010/main" val="167866144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Eve:</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The travel prohibition list can be found on the CDE website and in the RFA.</a:t>
            </a:r>
          </a:p>
        </p:txBody>
      </p:sp>
      <p:sp>
        <p:nvSpPr>
          <p:cNvPr id="4" name="Slide Number Placeholder 3"/>
          <p:cNvSpPr>
            <a:spLocks noGrp="1"/>
          </p:cNvSpPr>
          <p:nvPr>
            <p:ph type="sldNum" sz="quarter" idx="10"/>
          </p:nvPr>
        </p:nvSpPr>
        <p:spPr/>
        <p:txBody>
          <a:bodyPr/>
          <a:lstStyle/>
          <a:p>
            <a:fld id="{947B8990-41DF-454F-A325-72A5D5917BE1}" type="slidenum">
              <a:rPr lang="en-US" smtClean="0"/>
              <a:t>38</a:t>
            </a:fld>
            <a:endParaRPr lang="en-US"/>
          </a:p>
        </p:txBody>
      </p:sp>
    </p:spTree>
    <p:extLst>
      <p:ext uri="{BB962C8B-B14F-4D97-AF65-F5344CB8AC3E}">
        <p14:creationId xmlns:p14="http://schemas.microsoft.com/office/powerpoint/2010/main" val="90834489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Eve:</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An integral part of the reporting requirements is ongoing communication with the CDE, the CCEE, and other lead agencies in the Statewide </a:t>
            </a:r>
            <a:r>
              <a:rPr lang="en-US" sz="1200" kern="1200" dirty="0" err="1">
                <a:solidFill>
                  <a:schemeClr val="tx1"/>
                </a:solidFill>
                <a:effectLst/>
                <a:latin typeface="Arial" panose="020B0604020202020204" pitchFamily="34" charset="0"/>
                <a:ea typeface="+mn-ea"/>
                <a:cs typeface="Arial" panose="020B0604020202020204" pitchFamily="34" charset="0"/>
              </a:rPr>
              <a:t>SoS</a:t>
            </a:r>
            <a:r>
              <a:rPr lang="en-US" sz="1200" kern="1200" dirty="0">
                <a:solidFill>
                  <a:schemeClr val="tx1"/>
                </a:solidFill>
                <a:effectLst/>
                <a:latin typeface="Arial" panose="020B0604020202020204" pitchFamily="34" charset="0"/>
                <a:ea typeface="+mn-ea"/>
                <a:cs typeface="Arial" panose="020B0604020202020204" pitchFamily="34" charset="0"/>
              </a:rPr>
              <a:t>. The grantee(s) will participate in regular meetings with the CDE and the CCEE and participate in all required evaluation activities as requested by the CCEE. Quarterly and annual reports will be required.</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i="1" dirty="0"/>
          </a:p>
        </p:txBody>
      </p:sp>
      <p:sp>
        <p:nvSpPr>
          <p:cNvPr id="4" name="Slide Number Placeholder 3"/>
          <p:cNvSpPr>
            <a:spLocks noGrp="1"/>
          </p:cNvSpPr>
          <p:nvPr>
            <p:ph type="sldNum" sz="quarter" idx="10"/>
          </p:nvPr>
        </p:nvSpPr>
        <p:spPr/>
        <p:txBody>
          <a:bodyPr/>
          <a:lstStyle/>
          <a:p>
            <a:fld id="{947B8990-41DF-454F-A325-72A5D5917BE1}" type="slidenum">
              <a:rPr lang="en-US" smtClean="0"/>
              <a:t>39</a:t>
            </a:fld>
            <a:endParaRPr lang="en-US"/>
          </a:p>
        </p:txBody>
      </p:sp>
    </p:spTree>
    <p:extLst>
      <p:ext uri="{BB962C8B-B14F-4D97-AF65-F5344CB8AC3E}">
        <p14:creationId xmlns:p14="http://schemas.microsoft.com/office/powerpoint/2010/main" val="13599842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Eve:</a:t>
            </a:r>
          </a:p>
          <a:p>
            <a:pPr>
              <a:spcAft>
                <a:spcPts val="1200"/>
              </a:spcAft>
            </a:pPr>
            <a:r>
              <a:rPr lang="en-US" dirty="0">
                <a:latin typeface="Arial" panose="020B0604020202020204" pitchFamily="34" charset="0"/>
                <a:cs typeface="Arial" panose="020B0604020202020204" pitchFamily="34" charset="0"/>
              </a:rPr>
              <a:t>In the overview, I will provide information about the state statute authorizing the RII grant. </a:t>
            </a:r>
          </a:p>
          <a:p>
            <a:pPr>
              <a:spcAft>
                <a:spcPts val="1200"/>
              </a:spcAft>
            </a:pPr>
            <a:r>
              <a:rPr lang="en-US" dirty="0">
                <a:latin typeface="Arial" panose="020B0604020202020204" pitchFamily="34" charset="0"/>
                <a:cs typeface="Arial" panose="020B0604020202020204" pitchFamily="34" charset="0"/>
              </a:rPr>
              <a:t>I will also provide information on the alignment between the RII grant and the Statewide System of Support, as well as the alignment to other statewide literacy initiatives. </a:t>
            </a:r>
          </a:p>
        </p:txBody>
      </p:sp>
      <p:sp>
        <p:nvSpPr>
          <p:cNvPr id="4" name="Slide Number Placeholder 3"/>
          <p:cNvSpPr>
            <a:spLocks noGrp="1"/>
          </p:cNvSpPr>
          <p:nvPr>
            <p:ph type="sldNum" sz="quarter" idx="5"/>
          </p:nvPr>
        </p:nvSpPr>
        <p:spPr/>
        <p:txBody>
          <a:bodyPr/>
          <a:lstStyle/>
          <a:p>
            <a:fld id="{959E779C-9ADE-44A1-8072-EF7F172A3590}" type="slidenum">
              <a:rPr lang="en-US" smtClean="0"/>
              <a:t>4</a:t>
            </a:fld>
            <a:endParaRPr lang="en-US"/>
          </a:p>
        </p:txBody>
      </p:sp>
    </p:spTree>
    <p:extLst>
      <p:ext uri="{BB962C8B-B14F-4D97-AF65-F5344CB8AC3E}">
        <p14:creationId xmlns:p14="http://schemas.microsoft.com/office/powerpoint/2010/main" val="40631366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i="0" dirty="0">
                <a:latin typeface="Arial" panose="020B0604020202020204" pitchFamily="34" charset="0"/>
                <a:cs typeface="Arial" panose="020B0604020202020204" pitchFamily="34" charset="0"/>
              </a:rPr>
              <a:t>Eve:</a:t>
            </a:r>
          </a:p>
          <a:p>
            <a:endParaRPr lang="en-US" i="1"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i="1" dirty="0"/>
          </a:p>
        </p:txBody>
      </p:sp>
      <p:sp>
        <p:nvSpPr>
          <p:cNvPr id="4" name="Slide Number Placeholder 3"/>
          <p:cNvSpPr>
            <a:spLocks noGrp="1"/>
          </p:cNvSpPr>
          <p:nvPr>
            <p:ph type="sldNum" sz="quarter" idx="10"/>
          </p:nvPr>
        </p:nvSpPr>
        <p:spPr/>
        <p:txBody>
          <a:bodyPr/>
          <a:lstStyle/>
          <a:p>
            <a:fld id="{947B8990-41DF-454F-A325-72A5D5917BE1}" type="slidenum">
              <a:rPr lang="en-US" smtClean="0"/>
              <a:t>40</a:t>
            </a:fld>
            <a:endParaRPr lang="en-US"/>
          </a:p>
        </p:txBody>
      </p:sp>
    </p:spTree>
    <p:extLst>
      <p:ext uri="{BB962C8B-B14F-4D97-AF65-F5344CB8AC3E}">
        <p14:creationId xmlns:p14="http://schemas.microsoft.com/office/powerpoint/2010/main" val="1358172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spcAft>
                <a:spcPts val="1200"/>
              </a:spcAft>
            </a:pPr>
            <a:r>
              <a:rPr lang="en-US" i="0" dirty="0">
                <a:latin typeface="Arial" panose="020B0604020202020204" pitchFamily="34" charset="0"/>
                <a:cs typeface="Arial" panose="020B0604020202020204" pitchFamily="34" charset="0"/>
              </a:rPr>
              <a:t>Eve:</a:t>
            </a:r>
          </a:p>
          <a:p>
            <a:pPr lvl="0"/>
            <a:endParaRPr lang="en-US" i="1" dirty="0">
              <a:latin typeface="Arial" panose="020B0604020202020204" pitchFamily="34" charset="0"/>
              <a:cs typeface="Arial" panose="020B0604020202020204" pitchFamily="34" charset="0"/>
            </a:endParaRPr>
          </a:p>
          <a:p>
            <a:pPr lvl="0">
              <a:spcAft>
                <a:spcPts val="1200"/>
              </a:spcAft>
            </a:pPr>
            <a:r>
              <a:rPr lang="en-US" i="1" dirty="0">
                <a:latin typeface="Arial" panose="020B0604020202020204" pitchFamily="34" charset="0"/>
                <a:cs typeface="Arial" panose="020B0604020202020204" pitchFamily="34" charset="0"/>
              </a:rPr>
              <a:t>Read slide.</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i="1" dirty="0"/>
          </a:p>
        </p:txBody>
      </p:sp>
      <p:sp>
        <p:nvSpPr>
          <p:cNvPr id="4" name="Slide Number Placeholder 3"/>
          <p:cNvSpPr>
            <a:spLocks noGrp="1"/>
          </p:cNvSpPr>
          <p:nvPr>
            <p:ph type="sldNum" sz="quarter" idx="10"/>
          </p:nvPr>
        </p:nvSpPr>
        <p:spPr/>
        <p:txBody>
          <a:bodyPr/>
          <a:lstStyle/>
          <a:p>
            <a:fld id="{947B8990-41DF-454F-A325-72A5D5917BE1}" type="slidenum">
              <a:rPr lang="en-US" smtClean="0"/>
              <a:t>41</a:t>
            </a:fld>
            <a:endParaRPr lang="en-US"/>
          </a:p>
        </p:txBody>
      </p:sp>
    </p:spTree>
    <p:extLst>
      <p:ext uri="{BB962C8B-B14F-4D97-AF65-F5344CB8AC3E}">
        <p14:creationId xmlns:p14="http://schemas.microsoft.com/office/powerpoint/2010/main" val="393161747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Eve:</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Next, we will review the application process.</a:t>
            </a:r>
          </a:p>
        </p:txBody>
      </p:sp>
      <p:sp>
        <p:nvSpPr>
          <p:cNvPr id="4" name="Slide Number Placeholder 3"/>
          <p:cNvSpPr>
            <a:spLocks noGrp="1"/>
          </p:cNvSpPr>
          <p:nvPr>
            <p:ph type="sldNum" sz="quarter" idx="5"/>
          </p:nvPr>
        </p:nvSpPr>
        <p:spPr/>
        <p:txBody>
          <a:bodyPr/>
          <a:lstStyle/>
          <a:p>
            <a:fld id="{959E779C-9ADE-44A1-8072-EF7F172A3590}" type="slidenum">
              <a:rPr lang="en-US" smtClean="0"/>
              <a:t>42</a:t>
            </a:fld>
            <a:endParaRPr lang="en-US"/>
          </a:p>
        </p:txBody>
      </p:sp>
    </p:spTree>
    <p:extLst>
      <p:ext uri="{BB962C8B-B14F-4D97-AF65-F5344CB8AC3E}">
        <p14:creationId xmlns:p14="http://schemas.microsoft.com/office/powerpoint/2010/main" val="226839190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latin typeface="Arial" panose="020B0604020202020204" pitchFamily="34" charset="0"/>
                <a:cs typeface="Arial" panose="020B0604020202020204" pitchFamily="34" charset="0"/>
              </a:rPr>
              <a:t>Eve: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43</a:t>
            </a:fld>
            <a:endParaRPr lang="en-US"/>
          </a:p>
        </p:txBody>
      </p:sp>
    </p:spTree>
    <p:extLst>
      <p:ext uri="{BB962C8B-B14F-4D97-AF65-F5344CB8AC3E}">
        <p14:creationId xmlns:p14="http://schemas.microsoft.com/office/powerpoint/2010/main" val="64283776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Eve: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44</a:t>
            </a:fld>
            <a:endParaRPr lang="en-US"/>
          </a:p>
        </p:txBody>
      </p:sp>
    </p:spTree>
    <p:extLst>
      <p:ext uri="{BB962C8B-B14F-4D97-AF65-F5344CB8AC3E}">
        <p14:creationId xmlns:p14="http://schemas.microsoft.com/office/powerpoint/2010/main" val="383215532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dirty="0">
                <a:latin typeface="Arial" panose="020B0604020202020204" pitchFamily="34" charset="0"/>
                <a:cs typeface="Arial" panose="020B0604020202020204" pitchFamily="34" charset="0"/>
              </a:rPr>
              <a:t>Eve: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Only fully completed applications will be considered eligible for consideration and advanced to the Readers Conference.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dirty="0">
                <a:latin typeface="Arial" panose="020B0604020202020204" pitchFamily="34" charset="0"/>
                <a:cs typeface="Arial" panose="020B0604020202020204" pitchFamily="34" charset="0"/>
              </a:rPr>
              <a:t>A panel of readers selected for their expertise will read, review, and score each eligible application using a scoring rubric.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dirty="0">
                <a:latin typeface="Arial" panose="020B0604020202020204" pitchFamily="34" charset="0"/>
                <a:cs typeface="Arial" panose="020B0604020202020204" pitchFamily="34" charset="0"/>
              </a:rPr>
              <a:t>Readers will be instructed to read each proposal in its entirety to get an overall impression of the project and whether it makes sense overall.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rial" panose="020B0604020202020204" pitchFamily="34" charset="0"/>
              <a:cs typeface="Arial" panose="020B0604020202020204" pitchFamily="34" charset="0"/>
            </a:endParaRPr>
          </a:p>
          <a:p>
            <a:pPr>
              <a:spcBef>
                <a:spcPts val="0"/>
              </a:spcBef>
              <a:spcAft>
                <a:spcPts val="1200"/>
              </a:spcAft>
            </a:pPr>
            <a:r>
              <a:rPr lang="en-US" sz="1200" dirty="0">
                <a:latin typeface="Arial" panose="020B0604020202020204" pitchFamily="34" charset="0"/>
                <a:cs typeface="Arial" panose="020B0604020202020204" pitchFamily="34" charset="0"/>
              </a:rPr>
              <a:t>Points will be awarded based on completeness and responsiveness of the application to each of the required application components.</a:t>
            </a:r>
          </a:p>
          <a:p>
            <a:pPr>
              <a:spcBef>
                <a:spcPts val="0"/>
              </a:spcBef>
              <a:spcAft>
                <a:spcPts val="0"/>
              </a:spcAft>
            </a:pPr>
            <a:endParaRPr lang="en-US"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Interviews with potential grantees may be conducted. All costs associated with the interviews will be the responsibility of the applicant.</a:t>
            </a:r>
          </a:p>
          <a:p>
            <a:pPr>
              <a:spcBef>
                <a:spcPts val="0"/>
              </a:spcBef>
              <a:spcAft>
                <a:spcPts val="0"/>
              </a:spcAft>
            </a:pPr>
            <a:endParaRPr lang="en-US" sz="1200" dirty="0">
              <a:latin typeface="Arial" panose="020B0604020202020204" pitchFamily="34" charset="0"/>
              <a:cs typeface="Arial" panose="020B0604020202020204" pitchFamily="34" charset="0"/>
            </a:endParaRPr>
          </a:p>
          <a:p>
            <a:pPr>
              <a:spcBef>
                <a:spcPts val="0"/>
              </a:spcBef>
              <a:spcAft>
                <a:spcPts val="0"/>
              </a:spcAft>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45</a:t>
            </a:fld>
            <a:endParaRPr lang="en-US"/>
          </a:p>
        </p:txBody>
      </p:sp>
    </p:spTree>
    <p:extLst>
      <p:ext uri="{BB962C8B-B14F-4D97-AF65-F5344CB8AC3E}">
        <p14:creationId xmlns:p14="http://schemas.microsoft.com/office/powerpoint/2010/main" val="104564547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Eve:</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Next, I will review the application.</a:t>
            </a:r>
          </a:p>
        </p:txBody>
      </p:sp>
      <p:sp>
        <p:nvSpPr>
          <p:cNvPr id="4" name="Slide Number Placeholder 3"/>
          <p:cNvSpPr>
            <a:spLocks noGrp="1"/>
          </p:cNvSpPr>
          <p:nvPr>
            <p:ph type="sldNum" sz="quarter" idx="5"/>
          </p:nvPr>
        </p:nvSpPr>
        <p:spPr/>
        <p:txBody>
          <a:bodyPr/>
          <a:lstStyle/>
          <a:p>
            <a:fld id="{959E779C-9ADE-44A1-8072-EF7F172A3590}" type="slidenum">
              <a:rPr lang="en-US" smtClean="0"/>
              <a:t>46</a:t>
            </a:fld>
            <a:endParaRPr lang="en-US"/>
          </a:p>
        </p:txBody>
      </p:sp>
    </p:spTree>
    <p:extLst>
      <p:ext uri="{BB962C8B-B14F-4D97-AF65-F5344CB8AC3E}">
        <p14:creationId xmlns:p14="http://schemas.microsoft.com/office/powerpoint/2010/main" val="266122899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1200"/>
              </a:spcAft>
            </a:pPr>
            <a:r>
              <a:rPr lang="en-US" sz="1200" dirty="0">
                <a:latin typeface="Arial" panose="020B0604020202020204" pitchFamily="34" charset="0"/>
                <a:cs typeface="Arial" panose="020B0604020202020204" pitchFamily="34" charset="0"/>
              </a:rPr>
              <a:t>Eve:</a:t>
            </a:r>
          </a:p>
          <a:p>
            <a:pPr>
              <a:spcBef>
                <a:spcPts val="0"/>
              </a:spcBef>
              <a:spcAft>
                <a:spcPts val="1200"/>
              </a:spcAft>
            </a:pPr>
            <a:endParaRPr lang="en-US" sz="1200" dirty="0">
              <a:latin typeface="Arial" panose="020B0604020202020204" pitchFamily="34" charset="0"/>
              <a:cs typeface="Arial" panose="020B0604020202020204" pitchFamily="34" charset="0"/>
            </a:endParaRPr>
          </a:p>
          <a:p>
            <a:pPr>
              <a:spcBef>
                <a:spcPts val="0"/>
              </a:spcBef>
              <a:spcAft>
                <a:spcPts val="1200"/>
              </a:spcAft>
            </a:pPr>
            <a:r>
              <a:rPr lang="en-US" sz="1200" dirty="0">
                <a:latin typeface="Arial" panose="020B0604020202020204" pitchFamily="34" charset="0"/>
                <a:cs typeface="Arial" panose="020B0604020202020204" pitchFamily="34" charset="0"/>
              </a:rPr>
              <a:t>Please note the important upcoming deadlines for the RII </a:t>
            </a:r>
            <a:r>
              <a:rPr lang="en-US" sz="1200" baseline="0" dirty="0">
                <a:latin typeface="Arial" panose="020B0604020202020204" pitchFamily="34" charset="0"/>
                <a:cs typeface="Arial" panose="020B0604020202020204" pitchFamily="34" charset="0"/>
              </a:rPr>
              <a:t>application. </a:t>
            </a:r>
          </a:p>
          <a:p>
            <a:pPr>
              <a:spcBef>
                <a:spcPts val="0"/>
              </a:spcBef>
              <a:spcAft>
                <a:spcPts val="0"/>
              </a:spcAft>
            </a:pPr>
            <a:endParaRPr lang="en-US" sz="1200" baseline="0" dirty="0">
              <a:latin typeface="Arial" panose="020B0604020202020204" pitchFamily="34" charset="0"/>
              <a:cs typeface="Arial" panose="020B0604020202020204" pitchFamily="34" charset="0"/>
            </a:endParaRPr>
          </a:p>
          <a:p>
            <a:pPr marL="0" marR="0">
              <a:lnSpc>
                <a:spcPct val="100000"/>
              </a:lnSpc>
              <a:spcBef>
                <a:spcPts val="0"/>
              </a:spcBef>
              <a:spcAft>
                <a:spcPts val="1200"/>
              </a:spcAft>
            </a:pPr>
            <a:r>
              <a:rPr lang="en-US" sz="1200" kern="1200" dirty="0">
                <a:solidFill>
                  <a:schemeClr val="tx1"/>
                </a:solidFill>
                <a:effectLst/>
                <a:latin typeface="Arial" panose="020B0604020202020204" pitchFamily="34" charset="0"/>
                <a:cs typeface="Arial" panose="020B0604020202020204" pitchFamily="34" charset="0"/>
              </a:rPr>
              <a:t>The application is due to the CDE on</a:t>
            </a:r>
            <a:r>
              <a:rPr lang="en-US" sz="1200" kern="1200" baseline="0" dirty="0">
                <a:solidFill>
                  <a:schemeClr val="tx1"/>
                </a:solidFill>
                <a:effectLst/>
                <a:latin typeface="Arial" panose="020B0604020202020204" pitchFamily="34" charset="0"/>
                <a:cs typeface="Arial" panose="020B0604020202020204" pitchFamily="34" charset="0"/>
              </a:rPr>
              <a:t> </a:t>
            </a:r>
            <a:r>
              <a:rPr lang="en-US" sz="1200" kern="1200" dirty="0">
                <a:solidFill>
                  <a:schemeClr val="tx1"/>
                </a:solidFill>
                <a:effectLst/>
                <a:latin typeface="Arial" panose="020B0604020202020204" pitchFamily="34" charset="0"/>
                <a:ea typeface="+mn-ea"/>
                <a:cs typeface="Arial" panose="020B0604020202020204" pitchFamily="34" charset="0"/>
              </a:rPr>
              <a:t>January 28</a:t>
            </a:r>
            <a:r>
              <a:rPr lang="en-US" sz="1200" dirty="0">
                <a:effectLst/>
                <a:latin typeface="Arial" panose="020B0604020202020204" pitchFamily="34" charset="0"/>
                <a:ea typeface="Calibri" panose="020F0502020204030204" pitchFamily="34" charset="0"/>
                <a:cs typeface="Arial" panose="020B0604020202020204" pitchFamily="34" charset="0"/>
              </a:rPr>
              <a:t>, 2022,</a:t>
            </a:r>
            <a:r>
              <a:rPr lang="en-US" sz="1200" baseline="0" dirty="0">
                <a:effectLst/>
                <a:latin typeface="Arial" panose="020B0604020202020204" pitchFamily="34" charset="0"/>
                <a:ea typeface="Calibri" panose="020F0502020204030204" pitchFamily="34" charset="0"/>
                <a:cs typeface="Arial" panose="020B0604020202020204" pitchFamily="34" charset="0"/>
              </a:rPr>
              <a:t> before 4:00</a:t>
            </a:r>
            <a:r>
              <a:rPr lang="en-US" sz="1200" dirty="0">
                <a:effectLst/>
                <a:latin typeface="Arial" panose="020B0604020202020204" pitchFamily="34" charset="0"/>
                <a:ea typeface="Times New Roman" panose="02020603050405020304" pitchFamily="18" charset="0"/>
                <a:cs typeface="Arial" panose="020B0604020202020204" pitchFamily="34" charset="0"/>
              </a:rPr>
              <a:t> p.m. </a:t>
            </a:r>
          </a:p>
          <a:p>
            <a:pPr marL="0" marR="0">
              <a:lnSpc>
                <a:spcPct val="100000"/>
              </a:lnSpc>
              <a:spcBef>
                <a:spcPts val="0"/>
              </a:spcBef>
              <a:spcAft>
                <a:spcPts val="1200"/>
              </a:spcAft>
            </a:pPr>
            <a:r>
              <a:rPr lang="en-US" sz="1200" kern="1200" dirty="0">
                <a:solidFill>
                  <a:schemeClr val="tx1"/>
                </a:solidFill>
                <a:effectLst/>
                <a:latin typeface="Arial" panose="020B0604020202020204" pitchFamily="34" charset="0"/>
                <a:cs typeface="Arial" panose="020B0604020202020204" pitchFamily="34" charset="0"/>
              </a:rPr>
              <a:t>The Intent to Award will be posted on</a:t>
            </a:r>
            <a:r>
              <a:rPr lang="en-US" sz="1200" kern="1200" baseline="0" dirty="0">
                <a:solidFill>
                  <a:schemeClr val="tx1"/>
                </a:solidFill>
                <a:effectLst/>
                <a:latin typeface="Arial" panose="020B0604020202020204" pitchFamily="34" charset="0"/>
                <a:cs typeface="Arial" panose="020B0604020202020204" pitchFamily="34" charset="0"/>
              </a:rPr>
              <a:t> </a:t>
            </a:r>
            <a:r>
              <a:rPr lang="en-US" sz="1200" dirty="0">
                <a:effectLst/>
                <a:latin typeface="Arial" panose="020B0604020202020204" pitchFamily="34" charset="0"/>
                <a:ea typeface="Calibri" panose="020F0502020204030204" pitchFamily="34" charset="0"/>
                <a:cs typeface="Arial" panose="020B0604020202020204" pitchFamily="34" charset="0"/>
              </a:rPr>
              <a:t>March 4, 2022.</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The last day for appeals to be received by the CDE is</a:t>
            </a:r>
            <a:r>
              <a:rPr lang="en-US" sz="1200" kern="1200" baseline="0" dirty="0">
                <a:solidFill>
                  <a:schemeClr val="tx1"/>
                </a:solidFill>
                <a:effectLst/>
                <a:latin typeface="Arial" panose="020B0604020202020204" pitchFamily="34" charset="0"/>
                <a:ea typeface="+mn-ea"/>
                <a:cs typeface="Arial" panose="020B0604020202020204" pitchFamily="34" charset="0"/>
              </a:rPr>
              <a:t> </a:t>
            </a:r>
            <a:r>
              <a:rPr lang="en-US" sz="1200" dirty="0">
                <a:effectLst/>
                <a:latin typeface="Arial" panose="020B0604020202020204" pitchFamily="34" charset="0"/>
                <a:ea typeface="Calibri" panose="020F0502020204030204" pitchFamily="34" charset="0"/>
                <a:cs typeface="Arial" panose="020B0604020202020204" pitchFamily="34" charset="0"/>
              </a:rPr>
              <a:t>March 11, 2022, before 4:00 p.m. </a:t>
            </a: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marR="0">
              <a:lnSpc>
                <a:spcPct val="100000"/>
              </a:lnSpc>
              <a:spcBef>
                <a:spcPts val="0"/>
              </a:spcBef>
              <a:spcAft>
                <a:spcPts val="1200"/>
              </a:spcAft>
            </a:pPr>
            <a:r>
              <a:rPr lang="en-US" sz="1200" kern="1200" dirty="0">
                <a:solidFill>
                  <a:schemeClr val="tx1"/>
                </a:solidFill>
                <a:effectLst/>
                <a:latin typeface="Arial" panose="020B0604020202020204" pitchFamily="34" charset="0"/>
                <a:cs typeface="Arial" panose="020B0604020202020204" pitchFamily="34" charset="0"/>
              </a:rPr>
              <a:t>Final Awards will be posted on March 18</a:t>
            </a:r>
            <a:r>
              <a:rPr lang="en-US" sz="1200" dirty="0">
                <a:effectLst/>
                <a:latin typeface="Arial" panose="020B0604020202020204" pitchFamily="34" charset="0"/>
                <a:ea typeface="Calibri" panose="020F0502020204030204" pitchFamily="34" charset="0"/>
                <a:cs typeface="Arial" panose="020B0604020202020204" pitchFamily="34" charset="0"/>
              </a:rPr>
              <a:t>, 2022.</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kern="1200" dirty="0">
                <a:solidFill>
                  <a:schemeClr val="tx1"/>
                </a:solidFill>
                <a:effectLst/>
                <a:latin typeface="Arial" panose="020B0604020202020204" pitchFamily="34" charset="0"/>
                <a:cs typeface="Arial" panose="020B0604020202020204" pitchFamily="34" charset="0"/>
              </a:rPr>
              <a:t>The Project Start Date is </a:t>
            </a:r>
            <a:r>
              <a:rPr lang="en-US" sz="1200" dirty="0">
                <a:effectLst/>
                <a:latin typeface="Arial" panose="020B0604020202020204" pitchFamily="34" charset="0"/>
                <a:ea typeface="Times New Roman" panose="02020603050405020304" pitchFamily="18" charset="0"/>
                <a:cs typeface="Arial" panose="020B0604020202020204" pitchFamily="34" charset="0"/>
              </a:rPr>
              <a:t>April 1, 2022.</a:t>
            </a:r>
          </a:p>
        </p:txBody>
      </p:sp>
      <p:sp>
        <p:nvSpPr>
          <p:cNvPr id="4" name="Slide Number Placeholder 3"/>
          <p:cNvSpPr>
            <a:spLocks noGrp="1"/>
          </p:cNvSpPr>
          <p:nvPr>
            <p:ph type="sldNum" sz="quarter" idx="10"/>
          </p:nvPr>
        </p:nvSpPr>
        <p:spPr/>
        <p:txBody>
          <a:bodyPr/>
          <a:lstStyle/>
          <a:p>
            <a:fld id="{947B8990-41DF-454F-A325-72A5D5917BE1}" type="slidenum">
              <a:rPr lang="en-US" smtClean="0"/>
              <a:t>47</a:t>
            </a:fld>
            <a:endParaRPr lang="en-US"/>
          </a:p>
        </p:txBody>
      </p:sp>
    </p:spTree>
    <p:extLst>
      <p:ext uri="{BB962C8B-B14F-4D97-AF65-F5344CB8AC3E}">
        <p14:creationId xmlns:p14="http://schemas.microsoft.com/office/powerpoint/2010/main" val="91218146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sz="1200" dirty="0">
                <a:latin typeface="Arial" panose="020B0604020202020204" pitchFamily="34" charset="0"/>
                <a:cs typeface="Arial" panose="020B0604020202020204" pitchFamily="34" charset="0"/>
              </a:rPr>
              <a:t>Eve:</a:t>
            </a:r>
          </a:p>
          <a:p>
            <a:endParaRPr lang="en-US" sz="1200" dirty="0">
              <a:latin typeface="Arial" panose="020B0604020202020204" pitchFamily="34" charset="0"/>
              <a:cs typeface="Arial" panose="020B0604020202020204" pitchFamily="34" charset="0"/>
            </a:endParaRPr>
          </a:p>
          <a:p>
            <a:pPr>
              <a:spcAft>
                <a:spcPts val="1200"/>
              </a:spcAft>
            </a:pPr>
            <a:r>
              <a:rPr lang="en-US" sz="1200" dirty="0">
                <a:latin typeface="Arial" panose="020B0604020202020204" pitchFamily="34" charset="0"/>
                <a:cs typeface="Arial" panose="020B0604020202020204" pitchFamily="34" charset="0"/>
              </a:rPr>
              <a:t>Each item will be scored on a single point rubric. Items worth two points will be scored on a scale of zero to two. Items worth three points will be scored on a scale of zero to three.</a:t>
            </a:r>
          </a:p>
          <a:p>
            <a:endParaRPr lang="en-US"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Here is an example of scoring options on the rubric.</a:t>
            </a:r>
          </a:p>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dirty="0">
                <a:latin typeface="Arial" panose="020B0604020202020204" pitchFamily="34" charset="0"/>
                <a:cs typeface="Arial" panose="020B0604020202020204" pitchFamily="34" charset="0"/>
              </a:rPr>
              <a:t>This example comes </a:t>
            </a:r>
            <a:r>
              <a:rPr lang="en-US" sz="1200" b="0" dirty="0">
                <a:latin typeface="Arial" panose="020B0604020202020204" pitchFamily="34" charset="0"/>
                <a:cs typeface="Arial" panose="020B0604020202020204" pitchFamily="34" charset="0"/>
              </a:rPr>
              <a:t>from </a:t>
            </a:r>
            <a:r>
              <a:rPr lang="en-US" sz="1200" b="1" kern="1200" dirty="0">
                <a:solidFill>
                  <a:schemeClr val="tx1"/>
                </a:solidFill>
                <a:effectLst/>
                <a:latin typeface="Arial" panose="020B0604020202020204" pitchFamily="34" charset="0"/>
                <a:ea typeface="+mn-ea"/>
                <a:cs typeface="Arial" panose="020B0604020202020204" pitchFamily="34" charset="0"/>
              </a:rPr>
              <a:t>Part 3: Alignment </a:t>
            </a:r>
            <a:r>
              <a:rPr lang="en-US" sz="1200" b="0" kern="1200" dirty="0">
                <a:solidFill>
                  <a:schemeClr val="tx1"/>
                </a:solidFill>
                <a:effectLst/>
                <a:latin typeface="Arial" panose="020B0604020202020204" pitchFamily="34" charset="0"/>
                <a:ea typeface="+mn-ea"/>
                <a:cs typeface="Arial" panose="020B0604020202020204" pitchFamily="34" charset="0"/>
              </a:rPr>
              <a:t>and is for the item: Clearly and convincingly describes how this project will align with the other state literacy initiatives described in Section 1, Part C. </a:t>
            </a:r>
            <a:endParaRPr lang="en-US" sz="1200" b="0" dirty="0">
              <a:effectLst/>
              <a:latin typeface="Arial" panose="020B060402020202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sz="1200" dirty="0">
                <a:latin typeface="Arial" panose="020B0604020202020204" pitchFamily="34" charset="0"/>
                <a:cs typeface="Arial" panose="020B0604020202020204" pitchFamily="34" charset="0"/>
              </a:rPr>
              <a:t>A score of 0 means that the Requirement was Not Addressed.</a:t>
            </a:r>
          </a:p>
          <a:p>
            <a:pPr marL="0" indent="0">
              <a:buNone/>
            </a:pPr>
            <a:r>
              <a:rPr lang="en-US" sz="1200" dirty="0">
                <a:latin typeface="Arial" panose="020B0604020202020204" pitchFamily="34" charset="0"/>
                <a:cs typeface="Arial" panose="020B0604020202020204" pitchFamily="34" charset="0"/>
              </a:rPr>
              <a:t>A score of 1 means that the Requirement was Partially Addressed.</a:t>
            </a:r>
          </a:p>
          <a:p>
            <a:pPr marL="0" indent="0">
              <a:buNone/>
            </a:pPr>
            <a:r>
              <a:rPr lang="en-US" sz="1200" dirty="0">
                <a:latin typeface="Arial" panose="020B0604020202020204" pitchFamily="34" charset="0"/>
                <a:cs typeface="Arial" panose="020B0604020202020204" pitchFamily="34" charset="0"/>
              </a:rPr>
              <a:t>A score of 2 means that the Requirement was Met.</a:t>
            </a:r>
          </a:p>
          <a:p>
            <a:pPr marL="0" indent="0">
              <a:spcAft>
                <a:spcPts val="1200"/>
              </a:spcAft>
              <a:buNone/>
            </a:pPr>
            <a:r>
              <a:rPr lang="en-US" sz="1200" dirty="0">
                <a:latin typeface="Arial" panose="020B0604020202020204" pitchFamily="34" charset="0"/>
                <a:cs typeface="Arial" panose="020B0604020202020204" pitchFamily="34" charset="0"/>
              </a:rPr>
              <a:t>A score of 3 means that the Requirement was Exceeded.</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48</a:t>
            </a:fld>
            <a:endParaRPr lang="en-US"/>
          </a:p>
        </p:txBody>
      </p:sp>
    </p:spTree>
    <p:extLst>
      <p:ext uri="{BB962C8B-B14F-4D97-AF65-F5344CB8AC3E}">
        <p14:creationId xmlns:p14="http://schemas.microsoft.com/office/powerpoint/2010/main" val="58137871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Eve:</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The scoring rubric is valued at a maximum of 60 points. Grants may not necessarily be made to applications that have the highest scores. These scores are advisory to the panelists who will make the final decisions to ensure that the applications meet the goals and requirements of the program. The table displays the maximum point values for each section. Items worth three points will be scored as:</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Capacity and Program Facilitation is worth 12 points.</a:t>
            </a:r>
          </a:p>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Project Plan is worth 18 points.</a:t>
            </a:r>
          </a:p>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Alignment is worth 12 points.</a:t>
            </a:r>
          </a:p>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Expanding Capacity is worth 9 points.</a:t>
            </a:r>
          </a:p>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Priority Points –  IHE/Nonprofit Consortium Collaboration is worth 4 points.</a:t>
            </a:r>
          </a:p>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Budget is worth 5 points.</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There is a total of 60 points possible. </a:t>
            </a:r>
          </a:p>
          <a:p>
            <a:pPr>
              <a:spcAft>
                <a:spcPts val="1200"/>
              </a:spcAft>
            </a:pPr>
            <a:endParaRPr lang="en-US" sz="1200" kern="1200" dirty="0">
              <a:solidFill>
                <a:schemeClr val="tx1"/>
              </a:solidFill>
              <a:effectLst/>
              <a:latin typeface="Arial"/>
              <a:cs typeface="Arial"/>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49</a:t>
            </a:fld>
            <a:endParaRPr lang="en-US"/>
          </a:p>
        </p:txBody>
      </p:sp>
    </p:spTree>
    <p:extLst>
      <p:ext uri="{BB962C8B-B14F-4D97-AF65-F5344CB8AC3E}">
        <p14:creationId xmlns:p14="http://schemas.microsoft.com/office/powerpoint/2010/main" val="32654804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i="0" dirty="0">
                <a:latin typeface="Arial" panose="020B0604020202020204" pitchFamily="34" charset="0"/>
                <a:cs typeface="Arial" panose="020B0604020202020204" pitchFamily="34" charset="0"/>
              </a:rPr>
              <a:t>Eve:</a:t>
            </a:r>
            <a:endParaRPr lang="en-US" i="1"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a:p>
            <a:pPr>
              <a:spcAft>
                <a:spcPts val="1200"/>
              </a:spcAft>
            </a:pPr>
            <a:r>
              <a:rPr lang="en-US" i="0" dirty="0">
                <a:latin typeface="Arial" panose="020B0604020202020204" pitchFamily="34" charset="0"/>
                <a:cs typeface="Arial" panose="020B0604020202020204" pitchFamily="34" charset="0"/>
              </a:rPr>
              <a:t>Links to the legislation are available through the RFA as well as on the CDE website. </a:t>
            </a:r>
            <a:endParaRPr lang="en-US" i="1" dirty="0">
              <a:latin typeface="Arial" panose="020B0604020202020204" pitchFamily="34" charset="0"/>
              <a:cs typeface="Arial" panose="020B0604020202020204" pitchFamily="34" charset="0"/>
            </a:endParaRPr>
          </a:p>
          <a:p>
            <a:pPr>
              <a:spcAft>
                <a:spcPts val="1200"/>
              </a:spcAft>
            </a:pPr>
            <a:endParaRPr lang="en-US"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59E779C-9ADE-44A1-8072-EF7F172A3590}" type="slidenum">
              <a:rPr lang="en-US" smtClean="0"/>
              <a:t>5</a:t>
            </a:fld>
            <a:endParaRPr lang="en-US"/>
          </a:p>
        </p:txBody>
      </p:sp>
    </p:spTree>
    <p:extLst>
      <p:ext uri="{BB962C8B-B14F-4D97-AF65-F5344CB8AC3E}">
        <p14:creationId xmlns:p14="http://schemas.microsoft.com/office/powerpoint/2010/main" val="367045173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i="0" dirty="0">
                <a:latin typeface="Arial" panose="020B0604020202020204" pitchFamily="34" charset="0"/>
                <a:cs typeface="Arial" panose="020B0604020202020204" pitchFamily="34" charset="0"/>
              </a:rPr>
              <a:t>Eve:</a:t>
            </a:r>
          </a:p>
          <a:p>
            <a:endParaRPr lang="en-US" i="1"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5"/>
          </p:nvPr>
        </p:nvSpPr>
        <p:spPr/>
        <p:txBody>
          <a:bodyPr/>
          <a:lstStyle/>
          <a:p>
            <a:fld id="{959E779C-9ADE-44A1-8072-EF7F172A3590}" type="slidenum">
              <a:rPr lang="en-US" smtClean="0"/>
              <a:t>50</a:t>
            </a:fld>
            <a:endParaRPr lang="en-US"/>
          </a:p>
        </p:txBody>
      </p:sp>
    </p:spTree>
    <p:extLst>
      <p:ext uri="{BB962C8B-B14F-4D97-AF65-F5344CB8AC3E}">
        <p14:creationId xmlns:p14="http://schemas.microsoft.com/office/powerpoint/2010/main" val="10678940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i="0" dirty="0">
                <a:latin typeface="Arial" panose="020B0604020202020204" pitchFamily="34" charset="0"/>
                <a:cs typeface="Arial" panose="020B0604020202020204" pitchFamily="34" charset="0"/>
              </a:rPr>
              <a:t>Eve:</a:t>
            </a:r>
          </a:p>
          <a:p>
            <a:endParaRPr lang="en-US" i="1"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5"/>
          </p:nvPr>
        </p:nvSpPr>
        <p:spPr/>
        <p:txBody>
          <a:bodyPr/>
          <a:lstStyle/>
          <a:p>
            <a:fld id="{959E779C-9ADE-44A1-8072-EF7F172A3590}" type="slidenum">
              <a:rPr lang="en-US" smtClean="0"/>
              <a:t>51</a:t>
            </a:fld>
            <a:endParaRPr lang="en-US"/>
          </a:p>
        </p:txBody>
      </p:sp>
    </p:spTree>
    <p:extLst>
      <p:ext uri="{BB962C8B-B14F-4D97-AF65-F5344CB8AC3E}">
        <p14:creationId xmlns:p14="http://schemas.microsoft.com/office/powerpoint/2010/main" val="22202897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sz="1200" dirty="0">
                <a:latin typeface="Arial" panose="020B0604020202020204" pitchFamily="34" charset="0"/>
                <a:cs typeface="Arial" panose="020B0604020202020204" pitchFamily="34" charset="0"/>
              </a:rPr>
              <a:t>Eve:</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Part 1 – Capacity and Program Facilitation is worth 12 out of 60 points.</a:t>
            </a:r>
          </a:p>
          <a:p>
            <a:endParaRPr lang="en-US" sz="1200" dirty="0">
              <a:latin typeface="Arial" panose="020B0604020202020204" pitchFamily="34" charset="0"/>
              <a:cs typeface="Arial" panose="020B0604020202020204" pitchFamily="34" charset="0"/>
            </a:endParaRPr>
          </a:p>
          <a:p>
            <a:pPr>
              <a:spcAft>
                <a:spcPts val="1200"/>
              </a:spcAft>
            </a:pPr>
            <a:r>
              <a:rPr lang="en-US" sz="1200" i="1" dirty="0">
                <a:latin typeface="Arial" panose="020B0604020202020204" pitchFamily="34" charset="0"/>
                <a:cs typeface="Arial" panose="020B0604020202020204" pitchFamily="34" charset="0"/>
              </a:rPr>
              <a:t>Read slide.</a:t>
            </a:r>
            <a:endParaRPr lang="en-US"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52</a:t>
            </a:fld>
            <a:endParaRPr lang="en-US"/>
          </a:p>
        </p:txBody>
      </p:sp>
    </p:spTree>
    <p:extLst>
      <p:ext uri="{BB962C8B-B14F-4D97-AF65-F5344CB8AC3E}">
        <p14:creationId xmlns:p14="http://schemas.microsoft.com/office/powerpoint/2010/main" val="20753570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Eve:</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The items for </a:t>
            </a:r>
            <a:r>
              <a:rPr lang="en-US" sz="1200" dirty="0">
                <a:latin typeface="Arial" panose="020B0604020202020204" pitchFamily="34" charset="0"/>
                <a:cs typeface="Arial" panose="020B0604020202020204" pitchFamily="34" charset="0"/>
              </a:rPr>
              <a:t>Part 1 – Capacity and Program Facilitation </a:t>
            </a:r>
            <a:r>
              <a:rPr lang="en-US" dirty="0">
                <a:latin typeface="Arial" panose="020B0604020202020204" pitchFamily="34" charset="0"/>
                <a:cs typeface="Arial" panose="020B0604020202020204" pitchFamily="34" charset="0"/>
              </a:rPr>
              <a:t>include: </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a:p>
            <a:pPr>
              <a:spcAft>
                <a:spcPts val="1200"/>
              </a:spcAft>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53</a:t>
            </a:fld>
            <a:endParaRPr lang="en-US"/>
          </a:p>
        </p:txBody>
      </p:sp>
    </p:spTree>
    <p:extLst>
      <p:ext uri="{BB962C8B-B14F-4D97-AF65-F5344CB8AC3E}">
        <p14:creationId xmlns:p14="http://schemas.microsoft.com/office/powerpoint/2010/main" val="359267255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i="0" dirty="0">
                <a:latin typeface="Arial" panose="020B0604020202020204" pitchFamily="34" charset="0"/>
                <a:cs typeface="Arial" panose="020B0604020202020204" pitchFamily="34" charset="0"/>
              </a:rPr>
              <a:t>Eve:</a:t>
            </a:r>
          </a:p>
          <a:p>
            <a:pPr>
              <a:spcAft>
                <a:spcPts val="1200"/>
              </a:spcAft>
            </a:pPr>
            <a:endParaRPr lang="en-US" i="1"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5"/>
          </p:nvPr>
        </p:nvSpPr>
        <p:spPr/>
        <p:txBody>
          <a:bodyPr/>
          <a:lstStyle/>
          <a:p>
            <a:fld id="{959E779C-9ADE-44A1-8072-EF7F172A3590}" type="slidenum">
              <a:rPr lang="en-US" smtClean="0"/>
              <a:t>54</a:t>
            </a:fld>
            <a:endParaRPr lang="en-US"/>
          </a:p>
        </p:txBody>
      </p:sp>
    </p:spTree>
    <p:extLst>
      <p:ext uri="{BB962C8B-B14F-4D97-AF65-F5344CB8AC3E}">
        <p14:creationId xmlns:p14="http://schemas.microsoft.com/office/powerpoint/2010/main" val="149796274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sz="1200" dirty="0">
                <a:latin typeface="Arial" panose="020B0604020202020204" pitchFamily="34" charset="0"/>
                <a:cs typeface="Arial" panose="020B0604020202020204" pitchFamily="34" charset="0"/>
              </a:rPr>
              <a:t>Eve:</a:t>
            </a:r>
          </a:p>
          <a:p>
            <a:pPr>
              <a:spcAft>
                <a:spcPts val="1200"/>
              </a:spcAft>
            </a:pPr>
            <a:endParaRPr lang="en-US" sz="1200" dirty="0">
              <a:latin typeface="Arial" panose="020B0604020202020204" pitchFamily="34" charset="0"/>
              <a:cs typeface="Arial" panose="020B0604020202020204" pitchFamily="34" charset="0"/>
            </a:endParaRPr>
          </a:p>
          <a:p>
            <a:pPr>
              <a:spcAft>
                <a:spcPts val="1200"/>
              </a:spcAft>
            </a:pPr>
            <a:r>
              <a:rPr lang="en-US" sz="1200" dirty="0">
                <a:latin typeface="Arial" panose="020B0604020202020204" pitchFamily="34" charset="0"/>
                <a:cs typeface="Arial" panose="020B0604020202020204" pitchFamily="34" charset="0"/>
              </a:rPr>
              <a:t>Part 2 – Project Plan is worth 18 out of 60 points.</a:t>
            </a:r>
          </a:p>
          <a:p>
            <a:pPr>
              <a:spcAft>
                <a:spcPts val="1200"/>
              </a:spcAft>
            </a:pPr>
            <a:endParaRPr lang="en-US" sz="1200" dirty="0">
              <a:latin typeface="Arial" panose="020B0604020202020204" pitchFamily="34" charset="0"/>
              <a:cs typeface="Arial" panose="020B0604020202020204" pitchFamily="34" charset="0"/>
            </a:endParaRPr>
          </a:p>
          <a:p>
            <a:pPr>
              <a:spcAft>
                <a:spcPts val="1200"/>
              </a:spcAft>
            </a:pPr>
            <a:r>
              <a:rPr lang="en-US" sz="1200" dirty="0">
                <a:latin typeface="Arial" panose="020B0604020202020204" pitchFamily="34" charset="0"/>
                <a:cs typeface="Arial" panose="020B0604020202020204" pitchFamily="34" charset="0"/>
              </a:rPr>
              <a:t>The items for Part 2 – Project Plan include:</a:t>
            </a:r>
          </a:p>
          <a:p>
            <a:pPr>
              <a:spcAft>
                <a:spcPts val="1200"/>
              </a:spcAft>
            </a:pPr>
            <a:endParaRPr lang="en-US" sz="1200" dirty="0">
              <a:latin typeface="Arial" panose="020B0604020202020204" pitchFamily="34" charset="0"/>
              <a:cs typeface="Arial" panose="020B0604020202020204" pitchFamily="34" charset="0"/>
            </a:endParaRPr>
          </a:p>
          <a:p>
            <a:pPr>
              <a:spcAft>
                <a:spcPts val="1200"/>
              </a:spcAft>
            </a:pPr>
            <a:r>
              <a:rPr lang="en-US" sz="1200" i="1" dirty="0">
                <a:latin typeface="Arial" panose="020B0604020202020204" pitchFamily="34" charset="0"/>
                <a:cs typeface="Arial" panose="020B0604020202020204" pitchFamily="34" charset="0"/>
              </a:rPr>
              <a:t>Read slide.</a:t>
            </a:r>
            <a:endParaRPr lang="en-US"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55</a:t>
            </a:fld>
            <a:endParaRPr lang="en-US"/>
          </a:p>
        </p:txBody>
      </p:sp>
    </p:spTree>
    <p:extLst>
      <p:ext uri="{BB962C8B-B14F-4D97-AF65-F5344CB8AC3E}">
        <p14:creationId xmlns:p14="http://schemas.microsoft.com/office/powerpoint/2010/main" val="137037533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i="0" dirty="0">
                <a:latin typeface="Arial" panose="020B0604020202020204" pitchFamily="34" charset="0"/>
                <a:cs typeface="Arial" panose="020B0604020202020204" pitchFamily="34" charset="0"/>
              </a:rPr>
              <a:t>Eve:</a:t>
            </a:r>
          </a:p>
          <a:p>
            <a:pPr>
              <a:spcAft>
                <a:spcPts val="1200"/>
              </a:spcAft>
            </a:pPr>
            <a:endParaRPr lang="en-US" i="1"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a:t>
            </a:r>
            <a:r>
              <a:rPr lang="en-US" sz="1200" i="1" kern="1200" dirty="0">
                <a:solidFill>
                  <a:schemeClr val="tx1"/>
                </a:solidFill>
                <a:effectLst/>
                <a:latin typeface="Arial" panose="020B0604020202020204" pitchFamily="34" charset="0"/>
                <a:ea typeface="+mn-ea"/>
                <a:cs typeface="Arial" panose="020B0604020202020204" pitchFamily="34" charset="0"/>
              </a:rPr>
              <a:t>slide.</a:t>
            </a:r>
          </a:p>
          <a:p>
            <a:pPr>
              <a:spcAft>
                <a:spcPts val="1200"/>
              </a:spcAft>
            </a:pPr>
            <a:endParaRPr lang="en-US" sz="1200" i="1" kern="1200" dirty="0">
              <a:solidFill>
                <a:schemeClr val="tx1"/>
              </a:solidFill>
              <a:effectLst/>
              <a:latin typeface="Arial" panose="020B0604020202020204" pitchFamily="34" charset="0"/>
              <a:ea typeface="+mn-ea"/>
              <a:cs typeface="Arial" panose="020B0604020202020204" pitchFamily="34" charset="0"/>
            </a:endParaRPr>
          </a:p>
          <a:p>
            <a:pPr>
              <a:spcAft>
                <a:spcPts val="1200"/>
              </a:spcAft>
            </a:pPr>
            <a:r>
              <a:rPr lang="en-US" sz="1200" i="0" kern="1200" dirty="0">
                <a:solidFill>
                  <a:schemeClr val="tx1"/>
                </a:solidFill>
                <a:effectLst/>
                <a:latin typeface="Arial" panose="020B0604020202020204" pitchFamily="34" charset="0"/>
                <a:ea typeface="+mn-ea"/>
                <a:cs typeface="Arial" panose="020B0604020202020204" pitchFamily="34" charset="0"/>
              </a:rPr>
              <a:t>The project timeline is not a narrative item. You will create your own project timeline for implementation and upload it to the application. A template will not be provided.</a:t>
            </a:r>
            <a:endParaRPr lang="en-US" i="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56</a:t>
            </a:fld>
            <a:endParaRPr lang="en-US"/>
          </a:p>
        </p:txBody>
      </p:sp>
    </p:spTree>
    <p:extLst>
      <p:ext uri="{BB962C8B-B14F-4D97-AF65-F5344CB8AC3E}">
        <p14:creationId xmlns:p14="http://schemas.microsoft.com/office/powerpoint/2010/main" val="219938448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sz="1200" dirty="0"/>
              <a:t>Part 3 – Alignment is worth 12 out of 60 points.</a:t>
            </a:r>
          </a:p>
          <a:p>
            <a:pPr>
              <a:spcAft>
                <a:spcPts val="1200"/>
              </a:spcAft>
            </a:pPr>
            <a:endParaRPr lang="en-US" sz="1200" dirty="0">
              <a:latin typeface="Arial" panose="020B0604020202020204" pitchFamily="34" charset="0"/>
              <a:cs typeface="Arial" panose="020B0604020202020204" pitchFamily="34" charset="0"/>
            </a:endParaRPr>
          </a:p>
          <a:p>
            <a:pPr>
              <a:spcAft>
                <a:spcPts val="1200"/>
              </a:spcAft>
            </a:pPr>
            <a:r>
              <a:rPr lang="en-US" sz="1200" dirty="0">
                <a:latin typeface="Arial" panose="020B0604020202020204" pitchFamily="34" charset="0"/>
                <a:cs typeface="Arial" panose="020B0604020202020204" pitchFamily="34" charset="0"/>
              </a:rPr>
              <a:t>The items for </a:t>
            </a:r>
            <a:r>
              <a:rPr lang="en-US" sz="1200" dirty="0"/>
              <a:t>Part 3 – Alignment </a:t>
            </a:r>
            <a:r>
              <a:rPr lang="en-US" sz="1200" dirty="0">
                <a:latin typeface="Arial" panose="020B0604020202020204" pitchFamily="34" charset="0"/>
                <a:cs typeface="Arial" panose="020B0604020202020204" pitchFamily="34" charset="0"/>
              </a:rPr>
              <a:t>include:</a:t>
            </a:r>
          </a:p>
          <a:p>
            <a:pPr>
              <a:spcAft>
                <a:spcPts val="1200"/>
              </a:spcAft>
            </a:pPr>
            <a:endParaRPr lang="en-US" sz="1200" dirty="0">
              <a:latin typeface="Arial" panose="020B0604020202020204" pitchFamily="34" charset="0"/>
              <a:cs typeface="Arial" panose="020B0604020202020204" pitchFamily="34" charset="0"/>
            </a:endParaRPr>
          </a:p>
          <a:p>
            <a:pPr>
              <a:spcAft>
                <a:spcPts val="1200"/>
              </a:spcAft>
            </a:pPr>
            <a:r>
              <a:rPr lang="en-US" sz="1200" i="1" dirty="0">
                <a:latin typeface="Arial" panose="020B0604020202020204" pitchFamily="34" charset="0"/>
                <a:cs typeface="Arial" panose="020B0604020202020204" pitchFamily="34" charset="0"/>
              </a:rPr>
              <a:t>Read slide.</a:t>
            </a:r>
            <a:endParaRPr lang="en-US"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57</a:t>
            </a:fld>
            <a:endParaRPr lang="en-US"/>
          </a:p>
        </p:txBody>
      </p:sp>
    </p:spTree>
    <p:extLst>
      <p:ext uri="{BB962C8B-B14F-4D97-AF65-F5344CB8AC3E}">
        <p14:creationId xmlns:p14="http://schemas.microsoft.com/office/powerpoint/2010/main" val="204949537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sz="1200" i="0" kern="1200" dirty="0">
                <a:solidFill>
                  <a:schemeClr val="tx1"/>
                </a:solidFill>
                <a:effectLst/>
                <a:latin typeface="Arial" panose="020B0604020202020204" pitchFamily="34" charset="0"/>
                <a:ea typeface="+mn-ea"/>
                <a:cs typeface="Arial" panose="020B0604020202020204" pitchFamily="34" charset="0"/>
              </a:rPr>
              <a:t>Eve:</a:t>
            </a:r>
          </a:p>
          <a:p>
            <a:pPr>
              <a:spcAft>
                <a:spcPts val="1200"/>
              </a:spcAft>
            </a:pPr>
            <a:endParaRPr lang="en-US" sz="1200" i="1" kern="1200" dirty="0">
              <a:solidFill>
                <a:schemeClr val="tx1"/>
              </a:solidFill>
              <a:effectLst/>
              <a:latin typeface="Arial" panose="020B0604020202020204" pitchFamily="34" charset="0"/>
              <a:ea typeface="+mn-ea"/>
              <a:cs typeface="Arial" panose="020B0604020202020204" pitchFamily="34" charset="0"/>
            </a:endParaRPr>
          </a:p>
          <a:p>
            <a:pPr>
              <a:spcAft>
                <a:spcPts val="1200"/>
              </a:spcAft>
            </a:pPr>
            <a:r>
              <a:rPr lang="en-US" sz="1200" i="1" kern="1200" dirty="0">
                <a:solidFill>
                  <a:schemeClr val="tx1"/>
                </a:solidFill>
                <a:effectLst/>
                <a:latin typeface="Arial" panose="020B0604020202020204" pitchFamily="34" charset="0"/>
                <a:ea typeface="+mn-ea"/>
                <a:cs typeface="Arial" panose="020B0604020202020204" pitchFamily="34" charset="0"/>
              </a:rPr>
              <a:t>Read slide.</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58</a:t>
            </a:fld>
            <a:endParaRPr lang="en-US"/>
          </a:p>
        </p:txBody>
      </p:sp>
    </p:spTree>
    <p:extLst>
      <p:ext uri="{BB962C8B-B14F-4D97-AF65-F5344CB8AC3E}">
        <p14:creationId xmlns:p14="http://schemas.microsoft.com/office/powerpoint/2010/main" val="140380401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sz="1200" dirty="0">
                <a:latin typeface="Arial" panose="020B0604020202020204" pitchFamily="34" charset="0"/>
                <a:cs typeface="Arial" panose="020B0604020202020204" pitchFamily="34" charset="0"/>
              </a:rPr>
              <a:t>Eve:</a:t>
            </a:r>
          </a:p>
          <a:p>
            <a:pPr>
              <a:spcAft>
                <a:spcPts val="1200"/>
              </a:spcAft>
            </a:pPr>
            <a:endParaRPr lang="en-US" sz="1200" dirty="0">
              <a:latin typeface="Arial" panose="020B0604020202020204" pitchFamily="34" charset="0"/>
              <a:cs typeface="Arial" panose="020B0604020202020204" pitchFamily="34" charset="0"/>
            </a:endParaRPr>
          </a:p>
          <a:p>
            <a:pPr>
              <a:spcAft>
                <a:spcPts val="1200"/>
              </a:spcAft>
            </a:pPr>
            <a:r>
              <a:rPr lang="en-US" sz="1200" dirty="0">
                <a:latin typeface="Arial" panose="020B0604020202020204" pitchFamily="34" charset="0"/>
                <a:cs typeface="Arial" panose="020B0604020202020204" pitchFamily="34" charset="0"/>
              </a:rPr>
              <a:t>Part 4 – Expanding Capacity is worth 9 out of 60 points.</a:t>
            </a:r>
          </a:p>
          <a:p>
            <a:pPr>
              <a:spcAft>
                <a:spcPts val="1200"/>
              </a:spcAft>
            </a:pPr>
            <a:endParaRPr lang="en-US" sz="1200" dirty="0">
              <a:latin typeface="Arial" panose="020B0604020202020204" pitchFamily="34" charset="0"/>
              <a:cs typeface="Arial" panose="020B0604020202020204" pitchFamily="34" charset="0"/>
            </a:endParaRPr>
          </a:p>
          <a:p>
            <a:pPr>
              <a:spcAft>
                <a:spcPts val="1200"/>
              </a:spcAft>
            </a:pPr>
            <a:r>
              <a:rPr lang="en-US" sz="1200" dirty="0">
                <a:latin typeface="Arial" panose="020B0604020202020204" pitchFamily="34" charset="0"/>
                <a:cs typeface="Arial" panose="020B0604020202020204" pitchFamily="34" charset="0"/>
              </a:rPr>
              <a:t>The items for Part 4 – Expanding Capacity include:</a:t>
            </a:r>
          </a:p>
          <a:p>
            <a:pPr>
              <a:spcAft>
                <a:spcPts val="1200"/>
              </a:spcAft>
            </a:pPr>
            <a:endParaRPr lang="en-US" sz="1200" dirty="0">
              <a:latin typeface="Arial" panose="020B0604020202020204" pitchFamily="34" charset="0"/>
              <a:cs typeface="Arial" panose="020B0604020202020204" pitchFamily="34" charset="0"/>
            </a:endParaRPr>
          </a:p>
          <a:p>
            <a:pPr>
              <a:spcAft>
                <a:spcPts val="1200"/>
              </a:spcAft>
            </a:pPr>
            <a:r>
              <a:rPr lang="en-US" sz="1200" i="1" dirty="0">
                <a:latin typeface="Arial" panose="020B0604020202020204" pitchFamily="34" charset="0"/>
                <a:cs typeface="Arial" panose="020B0604020202020204" pitchFamily="34" charset="0"/>
              </a:rPr>
              <a:t>Read slide.</a:t>
            </a:r>
            <a:endParaRPr lang="en-US"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59</a:t>
            </a:fld>
            <a:endParaRPr lang="en-US"/>
          </a:p>
        </p:txBody>
      </p:sp>
    </p:spTree>
    <p:extLst>
      <p:ext uri="{BB962C8B-B14F-4D97-AF65-F5344CB8AC3E}">
        <p14:creationId xmlns:p14="http://schemas.microsoft.com/office/powerpoint/2010/main" val="2039274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Eve: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6</a:t>
            </a:fld>
            <a:endParaRPr lang="en-US"/>
          </a:p>
        </p:txBody>
      </p:sp>
    </p:spTree>
    <p:extLst>
      <p:ext uri="{BB962C8B-B14F-4D97-AF65-F5344CB8AC3E}">
        <p14:creationId xmlns:p14="http://schemas.microsoft.com/office/powerpoint/2010/main" val="319527743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Eve:</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This section is worth an additional 4 points. If the Lead Applicant works in consortia with IHEs or nonprofit organizations, it increases the likelihood of a larger reach of the project.</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pPr>
              <a:spcAft>
                <a:spcPts val="1200"/>
              </a:spcAft>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60</a:t>
            </a:fld>
            <a:endParaRPr lang="en-US"/>
          </a:p>
        </p:txBody>
      </p:sp>
    </p:spTree>
    <p:extLst>
      <p:ext uri="{BB962C8B-B14F-4D97-AF65-F5344CB8AC3E}">
        <p14:creationId xmlns:p14="http://schemas.microsoft.com/office/powerpoint/2010/main" val="410301490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Eve:</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The rubric items for Priority Points – Consortium Collaboration include: </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5"/>
          </p:nvPr>
        </p:nvSpPr>
        <p:spPr/>
        <p:txBody>
          <a:bodyPr/>
          <a:lstStyle/>
          <a:p>
            <a:fld id="{959E779C-9ADE-44A1-8072-EF7F172A3590}" type="slidenum">
              <a:rPr lang="en-US" smtClean="0"/>
              <a:t>61</a:t>
            </a:fld>
            <a:endParaRPr lang="en-US"/>
          </a:p>
        </p:txBody>
      </p:sp>
    </p:spTree>
    <p:extLst>
      <p:ext uri="{BB962C8B-B14F-4D97-AF65-F5344CB8AC3E}">
        <p14:creationId xmlns:p14="http://schemas.microsoft.com/office/powerpoint/2010/main" val="369299949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Eve:</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The budget section of the application is worth 5 out of 60 points.</a:t>
            </a:r>
          </a:p>
          <a:p>
            <a:pPr>
              <a:spcAft>
                <a:spcPts val="1200"/>
              </a:spcAft>
            </a:pP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pPr>
              <a:spcAft>
                <a:spcPts val="1200"/>
              </a:spcAft>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62</a:t>
            </a:fld>
            <a:endParaRPr lang="en-US"/>
          </a:p>
        </p:txBody>
      </p:sp>
    </p:spTree>
    <p:extLst>
      <p:ext uri="{BB962C8B-B14F-4D97-AF65-F5344CB8AC3E}">
        <p14:creationId xmlns:p14="http://schemas.microsoft.com/office/powerpoint/2010/main" val="19100624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Eve:</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Both budget items will be attached to the application. Form B is the Proposed Project Budget Summary and Form C is the RII Project Budget Narrative. Forms B and C are on separate tabs of one excel spreadsheet that is included on the RFA web page. </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The rubric items for Budget include: </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63</a:t>
            </a:fld>
            <a:endParaRPr lang="en-US"/>
          </a:p>
        </p:txBody>
      </p:sp>
    </p:spTree>
    <p:extLst>
      <p:ext uri="{BB962C8B-B14F-4D97-AF65-F5344CB8AC3E}">
        <p14:creationId xmlns:p14="http://schemas.microsoft.com/office/powerpoint/2010/main" val="1490261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lang="en-US" sz="1200" i="0" dirty="0">
                <a:latin typeface="Arial" panose="020B0604020202020204" pitchFamily="34" charset="0"/>
                <a:cs typeface="Arial" panose="020B0604020202020204" pitchFamily="34" charset="0"/>
              </a:rPr>
              <a:t>Eve:</a:t>
            </a:r>
          </a:p>
          <a:p>
            <a:pPr marL="9144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i="1" dirty="0">
              <a:latin typeface="Arial" panose="020B0604020202020204" pitchFamily="34" charset="0"/>
              <a:cs typeface="Arial" panose="020B0604020202020204" pitchFamily="34" charset="0"/>
            </a:endParaRPr>
          </a:p>
          <a:p>
            <a:pPr marL="9144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lang="en-US" sz="1200"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10"/>
          </p:nvPr>
        </p:nvSpPr>
        <p:spPr/>
        <p:txBody>
          <a:bodyPr/>
          <a:lstStyle/>
          <a:p>
            <a:fld id="{947B8990-41DF-454F-A325-72A5D5917BE1}" type="slidenum">
              <a:rPr lang="en-US" smtClean="0"/>
              <a:t>64</a:t>
            </a:fld>
            <a:endParaRPr lang="en-US"/>
          </a:p>
        </p:txBody>
      </p:sp>
    </p:spTree>
    <p:extLst>
      <p:ext uri="{BB962C8B-B14F-4D97-AF65-F5344CB8AC3E}">
        <p14:creationId xmlns:p14="http://schemas.microsoft.com/office/powerpoint/2010/main" val="204722730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Eve:</a:t>
            </a:r>
          </a:p>
          <a:p>
            <a:pPr marL="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You must select the Save Responses button on the online application if you do not intend to complete the application in one session. Once you select the Save Responses button, a page will appear that asks for your email address. You will receive an email with a unique URL (web address) for entrance back into the application. Although you should receive the confirmation email, it is recommended that you copy the URL on the application page and save it. This address will allow you to return to your application.</a:t>
            </a:r>
          </a:p>
        </p:txBody>
      </p:sp>
      <p:sp>
        <p:nvSpPr>
          <p:cNvPr id="4" name="Slide Number Placeholder 3"/>
          <p:cNvSpPr>
            <a:spLocks noGrp="1"/>
          </p:cNvSpPr>
          <p:nvPr>
            <p:ph type="sldNum" sz="quarter" idx="10"/>
          </p:nvPr>
        </p:nvSpPr>
        <p:spPr/>
        <p:txBody>
          <a:bodyPr/>
          <a:lstStyle/>
          <a:p>
            <a:fld id="{947B8990-41DF-454F-A325-72A5D5917BE1}" type="slidenum">
              <a:rPr lang="en-US" smtClean="0"/>
              <a:t>65</a:t>
            </a:fld>
            <a:endParaRPr lang="en-US"/>
          </a:p>
        </p:txBody>
      </p:sp>
    </p:spTree>
    <p:extLst>
      <p:ext uri="{BB962C8B-B14F-4D97-AF65-F5344CB8AC3E}">
        <p14:creationId xmlns:p14="http://schemas.microsoft.com/office/powerpoint/2010/main" val="317204474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i="0" dirty="0">
                <a:latin typeface="Arial" panose="020B0604020202020204" pitchFamily="34" charset="0"/>
                <a:cs typeface="Arial" panose="020B0604020202020204" pitchFamily="34" charset="0"/>
              </a:rPr>
              <a:t>Eve:</a:t>
            </a:r>
          </a:p>
          <a:p>
            <a:pPr>
              <a:spcAft>
                <a:spcPts val="1200"/>
              </a:spcAft>
            </a:pPr>
            <a:endParaRPr lang="en-US" i="1"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10"/>
          </p:nvPr>
        </p:nvSpPr>
        <p:spPr/>
        <p:txBody>
          <a:bodyPr/>
          <a:lstStyle/>
          <a:p>
            <a:fld id="{947B8990-41DF-454F-A325-72A5D5917BE1}" type="slidenum">
              <a:rPr lang="en-US" smtClean="0"/>
              <a:t>66</a:t>
            </a:fld>
            <a:endParaRPr lang="en-US"/>
          </a:p>
        </p:txBody>
      </p:sp>
    </p:spTree>
    <p:extLst>
      <p:ext uri="{BB962C8B-B14F-4D97-AF65-F5344CB8AC3E}">
        <p14:creationId xmlns:p14="http://schemas.microsoft.com/office/powerpoint/2010/main" val="345865997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i="0" dirty="0">
                <a:latin typeface="Arial" panose="020B0604020202020204" pitchFamily="34" charset="0"/>
                <a:cs typeface="Arial" panose="020B0604020202020204" pitchFamily="34" charset="0"/>
              </a:rPr>
              <a:t>Eve:</a:t>
            </a:r>
          </a:p>
          <a:p>
            <a:pPr>
              <a:spcAft>
                <a:spcPts val="1200"/>
              </a:spcAft>
            </a:pPr>
            <a:endParaRPr lang="en-US" i="0" dirty="0">
              <a:latin typeface="Arial" panose="020B0604020202020204" pitchFamily="34" charset="0"/>
              <a:cs typeface="Arial" panose="020B0604020202020204" pitchFamily="34" charset="0"/>
            </a:endParaRPr>
          </a:p>
          <a:p>
            <a:pPr>
              <a:spcAft>
                <a:spcPts val="1200"/>
              </a:spcAft>
            </a:pPr>
            <a:r>
              <a:rPr lang="en-US" i="0" dirty="0">
                <a:latin typeface="Arial" panose="020B0604020202020204" pitchFamily="34" charset="0"/>
                <a:cs typeface="Arial" panose="020B0604020202020204" pitchFamily="34" charset="0"/>
              </a:rPr>
              <a:t>The Application Budget: </a:t>
            </a:r>
          </a:p>
          <a:p>
            <a:pPr>
              <a:spcAft>
                <a:spcPts val="1200"/>
              </a:spcAft>
            </a:pPr>
            <a:endParaRPr lang="en-US" i="0"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10"/>
          </p:nvPr>
        </p:nvSpPr>
        <p:spPr/>
        <p:txBody>
          <a:bodyPr/>
          <a:lstStyle/>
          <a:p>
            <a:fld id="{947B8990-41DF-454F-A325-72A5D5917BE1}" type="slidenum">
              <a:rPr lang="en-US" smtClean="0"/>
              <a:t>67</a:t>
            </a:fld>
            <a:endParaRPr lang="en-US"/>
          </a:p>
        </p:txBody>
      </p:sp>
    </p:spTree>
    <p:extLst>
      <p:ext uri="{BB962C8B-B14F-4D97-AF65-F5344CB8AC3E}">
        <p14:creationId xmlns:p14="http://schemas.microsoft.com/office/powerpoint/2010/main" val="2896109656"/>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sz="1200" i="0" kern="1200" dirty="0">
                <a:solidFill>
                  <a:schemeClr val="tx1"/>
                </a:solidFill>
                <a:effectLst/>
                <a:latin typeface="Arial" panose="020B0604020202020204" pitchFamily="34" charset="0"/>
                <a:ea typeface="+mn-ea"/>
                <a:cs typeface="Arial" panose="020B0604020202020204" pitchFamily="34" charset="0"/>
              </a:rPr>
              <a:t>Eve:</a:t>
            </a:r>
          </a:p>
          <a:p>
            <a:pPr>
              <a:spcAft>
                <a:spcPts val="1200"/>
              </a:spcAft>
            </a:pPr>
            <a:endParaRPr lang="en-US" sz="1200" i="1" kern="1200" dirty="0">
              <a:solidFill>
                <a:schemeClr val="tx1"/>
              </a:solidFill>
              <a:effectLst/>
              <a:latin typeface="Arial" panose="020B0604020202020204" pitchFamily="34" charset="0"/>
              <a:ea typeface="+mn-ea"/>
              <a:cs typeface="Arial" panose="020B0604020202020204" pitchFamily="34" charset="0"/>
            </a:endParaRPr>
          </a:p>
          <a:p>
            <a:pPr>
              <a:spcAft>
                <a:spcPts val="1200"/>
              </a:spcAft>
            </a:pPr>
            <a:r>
              <a:rPr lang="en-US" sz="1200" i="1" kern="1200" dirty="0">
                <a:solidFill>
                  <a:schemeClr val="tx1"/>
                </a:solidFill>
                <a:effectLst/>
                <a:latin typeface="Arial" panose="020B0604020202020204" pitchFamily="34" charset="0"/>
                <a:ea typeface="+mn-ea"/>
                <a:cs typeface="Arial" panose="020B0604020202020204" pitchFamily="34" charset="0"/>
              </a:rPr>
              <a:t>Read slide.</a:t>
            </a:r>
          </a:p>
          <a:p>
            <a:pPr>
              <a:spcAft>
                <a:spcPts val="0"/>
              </a:spcAft>
            </a:pPr>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68</a:t>
            </a:fld>
            <a:endParaRPr lang="en-US"/>
          </a:p>
        </p:txBody>
      </p:sp>
    </p:spTree>
    <p:extLst>
      <p:ext uri="{BB962C8B-B14F-4D97-AF65-F5344CB8AC3E}">
        <p14:creationId xmlns:p14="http://schemas.microsoft.com/office/powerpoint/2010/main" val="1185943775"/>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1200"/>
              </a:spcAft>
              <a:buNone/>
            </a:pPr>
            <a:r>
              <a:rPr lang="en-US" i="0" dirty="0">
                <a:latin typeface="Arial" panose="020B0604020202020204" pitchFamily="34" charset="0"/>
                <a:cs typeface="Arial" panose="020B0604020202020204" pitchFamily="34" charset="0"/>
              </a:rPr>
              <a:t>Eve:</a:t>
            </a:r>
          </a:p>
          <a:p>
            <a:pPr marL="0" indent="0">
              <a:spcAft>
                <a:spcPts val="1200"/>
              </a:spcAft>
              <a:buNone/>
            </a:pPr>
            <a:endParaRPr lang="en-US" i="1" dirty="0">
              <a:latin typeface="Arial" panose="020B0604020202020204" pitchFamily="34" charset="0"/>
              <a:cs typeface="Arial" panose="020B0604020202020204" pitchFamily="34" charset="0"/>
            </a:endParaRPr>
          </a:p>
          <a:p>
            <a:pPr marL="0" indent="0">
              <a:spcAft>
                <a:spcPts val="1200"/>
              </a:spcAft>
              <a:buNone/>
            </a:pPr>
            <a:r>
              <a:rPr lang="en-US" i="1" dirty="0">
                <a:latin typeface="Arial" panose="020B0604020202020204" pitchFamily="34" charset="0"/>
                <a:cs typeface="Arial" panose="020B0604020202020204" pitchFamily="34" charset="0"/>
              </a:rPr>
              <a:t>Read slide.</a:t>
            </a:r>
          </a:p>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69</a:t>
            </a:fld>
            <a:endParaRPr lang="en-US"/>
          </a:p>
        </p:txBody>
      </p:sp>
    </p:spTree>
    <p:extLst>
      <p:ext uri="{BB962C8B-B14F-4D97-AF65-F5344CB8AC3E}">
        <p14:creationId xmlns:p14="http://schemas.microsoft.com/office/powerpoint/2010/main" val="32507411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i="0" dirty="0">
                <a:latin typeface="Arial" panose="020B0604020202020204" pitchFamily="34" charset="0"/>
                <a:cs typeface="Arial" panose="020B0604020202020204" pitchFamily="34" charset="0"/>
              </a:rPr>
              <a:t>Eve:</a:t>
            </a:r>
            <a:endParaRPr lang="en-US" i="1"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a:p>
            <a:pPr>
              <a:spcAft>
                <a:spcPts val="1200"/>
              </a:spcAft>
            </a:pPr>
            <a:r>
              <a:rPr lang="en-US" i="0" dirty="0">
                <a:latin typeface="Arial" panose="020B0604020202020204" pitchFamily="34" charset="0"/>
                <a:cs typeface="Arial" panose="020B0604020202020204" pitchFamily="34" charset="0"/>
              </a:rPr>
              <a:t>Links to all resources referenced in this presentation, including the </a:t>
            </a:r>
            <a:r>
              <a:rPr lang="en-US" dirty="0" err="1">
                <a:latin typeface="Arial" panose="020B0604020202020204" pitchFamily="34" charset="0"/>
                <a:cs typeface="Arial" panose="020B0604020202020204" pitchFamily="34" charset="0"/>
              </a:rPr>
              <a:t>SoS</a:t>
            </a:r>
            <a:r>
              <a:rPr lang="en-US" dirty="0">
                <a:latin typeface="Arial" panose="020B0604020202020204" pitchFamily="34" charset="0"/>
                <a:cs typeface="Arial" panose="020B0604020202020204" pitchFamily="34" charset="0"/>
              </a:rPr>
              <a:t>, </a:t>
            </a:r>
            <a:r>
              <a:rPr lang="en-US" i="0" dirty="0">
                <a:latin typeface="Arial" panose="020B0604020202020204" pitchFamily="34" charset="0"/>
                <a:cs typeface="Arial" panose="020B0604020202020204" pitchFamily="34" charset="0"/>
              </a:rPr>
              <a:t>are accessible through the RFA and the CDE website. </a:t>
            </a:r>
            <a:endParaRPr lang="en-US"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59E779C-9ADE-44A1-8072-EF7F172A3590}" type="slidenum">
              <a:rPr lang="en-US" smtClean="0"/>
              <a:t>7</a:t>
            </a:fld>
            <a:endParaRPr lang="en-US"/>
          </a:p>
        </p:txBody>
      </p:sp>
    </p:spTree>
    <p:extLst>
      <p:ext uri="{BB962C8B-B14F-4D97-AF65-F5344CB8AC3E}">
        <p14:creationId xmlns:p14="http://schemas.microsoft.com/office/powerpoint/2010/main" val="2414654730"/>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Eve:</a:t>
            </a:r>
          </a:p>
          <a:p>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Applicants must save all files into a single zip file (only one file can be uploaded per applicant). No additional information in the zip file will be reviewed. </a:t>
            </a:r>
            <a:r>
              <a:rPr lang="en-US" b="1" dirty="0">
                <a:latin typeface="Arial" panose="020B0604020202020204" pitchFamily="34" charset="0"/>
                <a:cs typeface="Arial" panose="020B0604020202020204" pitchFamily="34" charset="0"/>
              </a:rPr>
              <a:t>Note:</a:t>
            </a:r>
            <a:r>
              <a:rPr lang="en-US" dirty="0">
                <a:latin typeface="Arial" panose="020B0604020202020204" pitchFamily="34" charset="0"/>
                <a:cs typeface="Arial" panose="020B0604020202020204" pitchFamily="34" charset="0"/>
              </a:rPr>
              <a:t> The zip file size limit is 20MB.</a:t>
            </a:r>
          </a:p>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70</a:t>
            </a:fld>
            <a:endParaRPr lang="en-US"/>
          </a:p>
        </p:txBody>
      </p:sp>
    </p:spTree>
    <p:extLst>
      <p:ext uri="{BB962C8B-B14F-4D97-AF65-F5344CB8AC3E}">
        <p14:creationId xmlns:p14="http://schemas.microsoft.com/office/powerpoint/2010/main" val="330334097"/>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Eve: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71</a:t>
            </a:fld>
            <a:endParaRPr lang="en-US"/>
          </a:p>
        </p:txBody>
      </p:sp>
    </p:spTree>
    <p:extLst>
      <p:ext uri="{BB962C8B-B14F-4D97-AF65-F5344CB8AC3E}">
        <p14:creationId xmlns:p14="http://schemas.microsoft.com/office/powerpoint/2010/main" val="95443658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spcBef>
                <a:spcPts val="0"/>
              </a:spcBef>
              <a:spcAft>
                <a:spcPts val="1200"/>
              </a:spcAft>
              <a:buNone/>
            </a:pPr>
            <a:r>
              <a:rPr lang="en-US" sz="1200" dirty="0">
                <a:latin typeface="Arial" panose="020B0604020202020204" pitchFamily="34" charset="0"/>
                <a:cs typeface="Arial" panose="020B0604020202020204" pitchFamily="34" charset="0"/>
              </a:rPr>
              <a:t>Eve:</a:t>
            </a:r>
          </a:p>
          <a:p>
            <a:pPr marL="0" indent="0">
              <a:lnSpc>
                <a:spcPct val="100000"/>
              </a:lnSpc>
              <a:spcBef>
                <a:spcPts val="0"/>
              </a:spcBef>
              <a:spcAft>
                <a:spcPts val="1200"/>
              </a:spcAft>
              <a:buNone/>
            </a:pPr>
            <a:endParaRPr lang="en-US" sz="1200" dirty="0">
              <a:latin typeface="Arial" panose="020B0604020202020204" pitchFamily="34" charset="0"/>
              <a:cs typeface="Arial" panose="020B0604020202020204" pitchFamily="34" charset="0"/>
            </a:endParaRPr>
          </a:p>
          <a:p>
            <a:pPr marL="0" indent="0">
              <a:lnSpc>
                <a:spcPct val="100000"/>
              </a:lnSpc>
              <a:spcBef>
                <a:spcPts val="0"/>
              </a:spcBef>
              <a:spcAft>
                <a:spcPts val="1200"/>
              </a:spcAft>
              <a:buNone/>
            </a:pPr>
            <a:r>
              <a:rPr lang="en-US" dirty="0"/>
              <a:t>Applicants should be familiar with the following resources that contain further information pertinent to the </a:t>
            </a:r>
            <a:r>
              <a:rPr lang="en-US" b="1" dirty="0"/>
              <a:t>Statewide </a:t>
            </a:r>
            <a:r>
              <a:rPr lang="en-US" b="1" dirty="0" err="1"/>
              <a:t>SoS</a:t>
            </a:r>
            <a:r>
              <a:rPr lang="en-US" b="1" dirty="0"/>
              <a:t> </a:t>
            </a:r>
            <a:r>
              <a:rPr lang="en-US" dirty="0"/>
              <a:t>available in the RFA document and on the CDE website at </a:t>
            </a:r>
            <a:r>
              <a:rPr lang="en-US" dirty="0">
                <a:hlinkClick r:id="rId3"/>
              </a:rPr>
              <a:t>https://www.cde.ca.gov/</a:t>
            </a: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(Put link in the chat.)</a:t>
            </a:r>
            <a:endParaRPr lang="en-US" dirty="0"/>
          </a:p>
          <a:p>
            <a:pPr marL="0" indent="0">
              <a:lnSpc>
                <a:spcPct val="100000"/>
              </a:lnSpc>
              <a:spcBef>
                <a:spcPts val="0"/>
              </a:spcBef>
              <a:spcAft>
                <a:spcPts val="1200"/>
              </a:spcAft>
              <a:buNone/>
            </a:pPr>
            <a:endParaRPr lang="en-US" sz="1200" dirty="0">
              <a:latin typeface="Arial" panose="020B0604020202020204" pitchFamily="34" charset="0"/>
              <a:cs typeface="Arial" panose="020B0604020202020204" pitchFamily="34" charset="0"/>
            </a:endParaRPr>
          </a:p>
          <a:p>
            <a:pPr marL="509588">
              <a:lnSpc>
                <a:spcPct val="100000"/>
              </a:lnSpc>
              <a:spcBef>
                <a:spcPts val="0"/>
              </a:spcBef>
              <a:spcAft>
                <a:spcPts val="1200"/>
              </a:spcAft>
            </a:pPr>
            <a:r>
              <a:rPr lang="en-US" sz="1200" b="0" dirty="0">
                <a:latin typeface="Arial" panose="020B0604020202020204" pitchFamily="34" charset="0"/>
                <a:cs typeface="Arial" panose="020B0604020202020204" pitchFamily="34" charset="0"/>
              </a:rPr>
              <a:t>California Comprehensive SLP</a:t>
            </a:r>
          </a:p>
          <a:p>
            <a:pPr marL="509588">
              <a:lnSpc>
                <a:spcPct val="100000"/>
              </a:lnSpc>
              <a:spcBef>
                <a:spcPts val="0"/>
              </a:spcBef>
              <a:spcAft>
                <a:spcPts val="1200"/>
              </a:spcAft>
            </a:pPr>
            <a:r>
              <a:rPr lang="en-US" sz="1200" b="0" dirty="0">
                <a:latin typeface="Arial" panose="020B0604020202020204" pitchFamily="34" charset="0"/>
                <a:cs typeface="Arial" panose="020B0604020202020204" pitchFamily="34" charset="0"/>
              </a:rPr>
              <a:t>QPLS</a:t>
            </a:r>
          </a:p>
        </p:txBody>
      </p:sp>
      <p:sp>
        <p:nvSpPr>
          <p:cNvPr id="4" name="Slide Number Placeholder 3"/>
          <p:cNvSpPr>
            <a:spLocks noGrp="1"/>
          </p:cNvSpPr>
          <p:nvPr>
            <p:ph type="sldNum" sz="quarter" idx="10"/>
          </p:nvPr>
        </p:nvSpPr>
        <p:spPr/>
        <p:txBody>
          <a:bodyPr/>
          <a:lstStyle/>
          <a:p>
            <a:fld id="{947B8990-41DF-454F-A325-72A5D5917BE1}" type="slidenum">
              <a:rPr lang="en-US" smtClean="0"/>
              <a:t>72</a:t>
            </a:fld>
            <a:endParaRPr lang="en-US"/>
          </a:p>
        </p:txBody>
      </p:sp>
    </p:spTree>
    <p:extLst>
      <p:ext uri="{BB962C8B-B14F-4D97-AF65-F5344CB8AC3E}">
        <p14:creationId xmlns:p14="http://schemas.microsoft.com/office/powerpoint/2010/main" val="3703979106"/>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spcBef>
                <a:spcPts val="0"/>
              </a:spcBef>
              <a:spcAft>
                <a:spcPts val="1200"/>
              </a:spcAft>
              <a:buNone/>
            </a:pPr>
            <a:r>
              <a:rPr lang="en-US" dirty="0">
                <a:latin typeface="Arial" panose="020B0604020202020204" pitchFamily="34" charset="0"/>
                <a:cs typeface="Arial" panose="020B0604020202020204" pitchFamily="34" charset="0"/>
              </a:rPr>
              <a:t>Eve:</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Applicants should also be familiar with the following resources that contain further information pertinent to the RII and are linked into the RFA and are also available on the CDE website.</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dirty="0">
              <a:latin typeface="Arial" panose="020B0604020202020204" pitchFamily="34" charset="0"/>
              <a:cs typeface="Arial" panose="020B0604020202020204" pitchFamily="34" charset="0"/>
            </a:endParaRPr>
          </a:p>
          <a:p>
            <a:pPr marL="509588">
              <a:lnSpc>
                <a:spcPct val="100000"/>
              </a:lnSpc>
              <a:spcBef>
                <a:spcPts val="0"/>
              </a:spcBef>
              <a:spcAft>
                <a:spcPts val="1200"/>
              </a:spcAft>
            </a:pPr>
            <a:r>
              <a:rPr lang="en-US" dirty="0">
                <a:latin typeface="Arial" panose="020B0604020202020204" pitchFamily="34" charset="0"/>
                <a:cs typeface="Arial" panose="020B0604020202020204" pitchFamily="34" charset="0"/>
              </a:rPr>
              <a:t>The California CCSS for ELA/Literacy</a:t>
            </a:r>
          </a:p>
          <a:p>
            <a:pPr marL="509588">
              <a:lnSpc>
                <a:spcPct val="100000"/>
              </a:lnSpc>
              <a:spcBef>
                <a:spcPts val="0"/>
              </a:spcBef>
              <a:spcAft>
                <a:spcPts val="1200"/>
              </a:spcAft>
            </a:pPr>
            <a:r>
              <a:rPr lang="en-US" dirty="0">
                <a:latin typeface="Arial" panose="020B0604020202020204" pitchFamily="34" charset="0"/>
                <a:cs typeface="Arial" panose="020B0604020202020204" pitchFamily="34" charset="0"/>
              </a:rPr>
              <a:t>California ELD Standards </a:t>
            </a:r>
          </a:p>
          <a:p>
            <a:pPr marL="509588">
              <a:lnSpc>
                <a:spcPct val="100000"/>
              </a:lnSpc>
              <a:spcBef>
                <a:spcPts val="0"/>
              </a:spcBef>
              <a:spcAft>
                <a:spcPts val="1200"/>
              </a:spcAft>
            </a:pPr>
            <a:r>
              <a:rPr lang="en-US" dirty="0">
                <a:latin typeface="Arial" panose="020B0604020202020204" pitchFamily="34" charset="0"/>
                <a:cs typeface="Arial" panose="020B0604020202020204" pitchFamily="34" charset="0"/>
              </a:rPr>
              <a:t>ELA/ELD Framework</a:t>
            </a:r>
            <a:r>
              <a:rPr lang="en-US" i="1" dirty="0">
                <a:latin typeface="Arial" panose="020B0604020202020204" pitchFamily="34" charset="0"/>
                <a:cs typeface="Arial" panose="020B0604020202020204" pitchFamily="34" charset="0"/>
              </a:rPr>
              <a:t>.</a:t>
            </a:r>
          </a:p>
          <a:p>
            <a:pPr marL="509588">
              <a:lnSpc>
                <a:spcPct val="100000"/>
              </a:lnSpc>
              <a:spcBef>
                <a:spcPts val="0"/>
              </a:spcBef>
              <a:spcAft>
                <a:spcPts val="1200"/>
              </a:spcAft>
            </a:pPr>
            <a:r>
              <a:rPr lang="en-US" sz="1200" dirty="0">
                <a:latin typeface="Arial" panose="020B0604020202020204" pitchFamily="34" charset="0"/>
                <a:cs typeface="Arial" panose="020B0604020202020204" pitchFamily="34" charset="0"/>
              </a:rPr>
              <a:t>California Dyslexia Guidelines</a:t>
            </a:r>
            <a:endParaRPr lang="en-US" sz="1200" u="sng" dirty="0">
              <a:latin typeface="Arial" panose="020B0604020202020204" pitchFamily="34" charset="0"/>
              <a:cs typeface="Arial" panose="020B0604020202020204" pitchFamily="34" charset="0"/>
            </a:endParaRPr>
          </a:p>
          <a:p>
            <a:pPr marL="509588">
              <a:lnSpc>
                <a:spcPct val="100000"/>
              </a:lnSpc>
              <a:spcBef>
                <a:spcPts val="0"/>
              </a:spcBef>
              <a:spcAft>
                <a:spcPts val="1200"/>
              </a:spcAft>
            </a:pPr>
            <a:r>
              <a:rPr lang="en-US" sz="1200" dirty="0">
                <a:latin typeface="Arial" panose="020B0604020202020204" pitchFamily="34" charset="0"/>
                <a:cs typeface="Arial" panose="020B0604020202020204" pitchFamily="34" charset="0"/>
              </a:rPr>
              <a:t>EL Roadmap </a:t>
            </a:r>
          </a:p>
          <a:p>
            <a:pPr marL="509588">
              <a:lnSpc>
                <a:spcPct val="100000"/>
              </a:lnSpc>
              <a:spcBef>
                <a:spcPts val="0"/>
              </a:spcBef>
              <a:spcAft>
                <a:spcPts val="1200"/>
              </a:spcAft>
            </a:pPr>
            <a:r>
              <a:rPr lang="en-US" sz="1200" i="0" dirty="0">
                <a:latin typeface="Arial" panose="020B0604020202020204" pitchFamily="34" charset="0"/>
                <a:cs typeface="Arial" panose="020B0604020202020204" pitchFamily="34" charset="0"/>
              </a:rPr>
              <a:t>Improving Education for Multilingual and EL Students</a:t>
            </a:r>
          </a:p>
          <a:p>
            <a:pPr marL="509588">
              <a:lnSpc>
                <a:spcPct val="100000"/>
              </a:lnSpc>
              <a:spcBef>
                <a:spcPts val="0"/>
              </a:spcBef>
              <a:spcAft>
                <a:spcPts val="1200"/>
              </a:spcAft>
            </a:pPr>
            <a:r>
              <a:rPr lang="en-US" sz="1200" dirty="0">
                <a:latin typeface="Arial" panose="020B0604020202020204" pitchFamily="34" charset="0"/>
                <a:cs typeface="Arial" panose="020B0604020202020204" pitchFamily="34" charset="0"/>
              </a:rPr>
              <a:t>The California Practitioners Guide for Educating ELs with Disabilities</a:t>
            </a:r>
            <a:endParaRPr lang="en-US" i="0" dirty="0">
              <a:latin typeface="Arial" panose="020B0604020202020204" pitchFamily="34" charset="0"/>
              <a:cs typeface="Arial" panose="020B0604020202020204" pitchFamily="34" charset="0"/>
            </a:endParaRPr>
          </a:p>
          <a:p>
            <a:pPr marL="509588">
              <a:lnSpc>
                <a:spcPct val="100000"/>
              </a:lnSpc>
              <a:spcBef>
                <a:spcPts val="0"/>
              </a:spcBef>
              <a:spcAft>
                <a:spcPts val="1200"/>
              </a:spcAft>
            </a:pPr>
            <a:endParaRPr lang="en-US" i="1" dirty="0">
              <a:latin typeface="Arial" panose="020B0604020202020204" pitchFamily="34" charset="0"/>
              <a:cs typeface="Arial" panose="020B0604020202020204" pitchFamily="34" charset="0"/>
            </a:endParaRPr>
          </a:p>
          <a:p>
            <a:endParaRPr lang="en-US" i="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73</a:t>
            </a:fld>
            <a:endParaRPr lang="en-US"/>
          </a:p>
        </p:txBody>
      </p:sp>
    </p:spTree>
    <p:extLst>
      <p:ext uri="{BB962C8B-B14F-4D97-AF65-F5344CB8AC3E}">
        <p14:creationId xmlns:p14="http://schemas.microsoft.com/office/powerpoint/2010/main" val="314466198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Eve: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Applicants should also be familiar with the following resources that contain further information pertinent to the RII and are linked into the RFA and are also available on the CDE website unless otherwise noted.</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dirty="0">
              <a:latin typeface="Arial" panose="020B0604020202020204" pitchFamily="34" charset="0"/>
              <a:cs typeface="Arial" panose="020B0604020202020204" pitchFamily="34" charset="0"/>
            </a:endParaRPr>
          </a:p>
          <a:p>
            <a:endParaRPr lang="en-US" i="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74</a:t>
            </a:fld>
            <a:endParaRPr lang="en-US"/>
          </a:p>
        </p:txBody>
      </p:sp>
    </p:spTree>
    <p:extLst>
      <p:ext uri="{BB962C8B-B14F-4D97-AF65-F5344CB8AC3E}">
        <p14:creationId xmlns:p14="http://schemas.microsoft.com/office/powerpoint/2010/main" val="426983360"/>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Eve:</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(Take time to answer any questions that have been posted in the chat).</a:t>
            </a:r>
          </a:p>
          <a:p>
            <a:pPr>
              <a:spcAft>
                <a:spcPts val="1200"/>
              </a:spcAft>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75</a:t>
            </a:fld>
            <a:endParaRPr lang="en-US"/>
          </a:p>
        </p:txBody>
      </p:sp>
    </p:spTree>
    <p:extLst>
      <p:ext uri="{BB962C8B-B14F-4D97-AF65-F5344CB8AC3E}">
        <p14:creationId xmlns:p14="http://schemas.microsoft.com/office/powerpoint/2010/main" val="260326531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Eve:</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For additional</a:t>
            </a:r>
            <a:r>
              <a:rPr lang="en-US" baseline="0" dirty="0">
                <a:latin typeface="Arial" panose="020B0604020202020204" pitchFamily="34" charset="0"/>
                <a:cs typeface="Arial" panose="020B0604020202020204" pitchFamily="34" charset="0"/>
              </a:rPr>
              <a:t> information, you are encouraged to contact the EEED staff noted on the slide.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76</a:t>
            </a:fld>
            <a:endParaRPr lang="en-US"/>
          </a:p>
        </p:txBody>
      </p:sp>
    </p:spTree>
    <p:extLst>
      <p:ext uri="{BB962C8B-B14F-4D97-AF65-F5344CB8AC3E}">
        <p14:creationId xmlns:p14="http://schemas.microsoft.com/office/powerpoint/2010/main" val="32633568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Eve:</a:t>
            </a:r>
          </a:p>
          <a:p>
            <a:r>
              <a:rPr lang="en-US" dirty="0">
                <a:latin typeface="Arial" panose="020B0604020202020204" pitchFamily="34" charset="0"/>
                <a:cs typeface="Arial" panose="020B0604020202020204" pitchFamily="34" charset="0"/>
              </a:rPr>
              <a:t>There will be one successful Lead Applicant. We encourage LEAs to apply in a consortium.</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One grant of $9.8 Million will be awarded for a grant period from April 1, 2022, through March 30, 2026.</a:t>
            </a:r>
          </a:p>
          <a:p>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The deadline to submit an application is January 28, 2022, before 4 p.m.</a:t>
            </a:r>
          </a:p>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8</a:t>
            </a:fld>
            <a:endParaRPr lang="en-US"/>
          </a:p>
        </p:txBody>
      </p:sp>
    </p:spTree>
    <p:extLst>
      <p:ext uri="{BB962C8B-B14F-4D97-AF65-F5344CB8AC3E}">
        <p14:creationId xmlns:p14="http://schemas.microsoft.com/office/powerpoint/2010/main" val="15945184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Eve:</a:t>
            </a: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latin typeface="Arial" panose="020B0604020202020204" pitchFamily="34" charset="0"/>
                <a:cs typeface="Arial" panose="020B0604020202020204" pitchFamily="34" charset="0"/>
              </a:rPr>
              <a:t>Read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I will provide more information about each of these items throughout the presentation.</a:t>
            </a:r>
          </a:p>
        </p:txBody>
      </p:sp>
      <p:sp>
        <p:nvSpPr>
          <p:cNvPr id="4" name="Slide Number Placeholder 3"/>
          <p:cNvSpPr>
            <a:spLocks noGrp="1"/>
          </p:cNvSpPr>
          <p:nvPr>
            <p:ph type="sldNum" sz="quarter" idx="5"/>
          </p:nvPr>
        </p:nvSpPr>
        <p:spPr/>
        <p:txBody>
          <a:bodyPr/>
          <a:lstStyle/>
          <a:p>
            <a:fld id="{959E779C-9ADE-44A1-8072-EF7F172A3590}" type="slidenum">
              <a:rPr lang="en-US" smtClean="0"/>
              <a:t>9</a:t>
            </a:fld>
            <a:endParaRPr lang="en-US"/>
          </a:p>
        </p:txBody>
      </p:sp>
    </p:spTree>
    <p:extLst>
      <p:ext uri="{BB962C8B-B14F-4D97-AF65-F5344CB8AC3E}">
        <p14:creationId xmlns:p14="http://schemas.microsoft.com/office/powerpoint/2010/main" val="2182391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6CF88B7-C84A-4A82-906B-BB5F13FE07FE}" type="datetime1">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
        <p:nvSpPr>
          <p:cNvPr id="7" name="TextBox 6"/>
          <p:cNvSpPr txBox="1"/>
          <p:nvPr userDrawn="1"/>
        </p:nvSpPr>
        <p:spPr>
          <a:xfrm>
            <a:off x="1524000" y="5710019"/>
            <a:ext cx="6065134" cy="523220"/>
          </a:xfrm>
          <a:prstGeom prst="rect">
            <a:avLst/>
          </a:prstGeom>
          <a:noFill/>
        </p:spPr>
        <p:txBody>
          <a:bodyPr wrap="square" rtlCol="0">
            <a:spAutoFit/>
          </a:bodyPr>
          <a:lstStyle/>
          <a:p>
            <a:r>
              <a:rPr lang="en-US" sz="1400">
                <a:solidFill>
                  <a:schemeClr val="accent5">
                    <a:lumMod val="50000"/>
                  </a:schemeClr>
                </a:solidFill>
              </a:rPr>
              <a:t>CALIFORNIA DEPARTMENT </a:t>
            </a:r>
            <a:r>
              <a:rPr lang="en-US" sz="1400">
                <a:solidFill>
                  <a:srgbClr val="1E5E70"/>
                </a:solidFill>
              </a:rPr>
              <a:t>OF EDUCATION</a:t>
            </a:r>
          </a:p>
          <a:p>
            <a:r>
              <a:rPr lang="en-US" sz="1400">
                <a:solidFill>
                  <a:srgbClr val="1E5E70"/>
                </a:solidFill>
              </a:rPr>
              <a:t>Tony Thurmond, State Superintendent</a:t>
            </a:r>
            <a:r>
              <a:rPr lang="en-US" sz="1400" baseline="0">
                <a:solidFill>
                  <a:srgbClr val="1E5E70"/>
                </a:solidFill>
              </a:rPr>
              <a:t> of Public </a:t>
            </a:r>
            <a:r>
              <a:rPr lang="en-US" sz="1400" baseline="0">
                <a:solidFill>
                  <a:schemeClr val="accent5">
                    <a:lumMod val="50000"/>
                  </a:schemeClr>
                </a:solidFill>
              </a:rPr>
              <a:t>Instruction</a:t>
            </a:r>
            <a:endParaRPr lang="en-US" sz="1400">
              <a:solidFill>
                <a:schemeClr val="accent5">
                  <a:lumMod val="50000"/>
                </a:schemeClr>
              </a:solidFill>
            </a:endParaRPr>
          </a:p>
        </p:txBody>
      </p:sp>
    </p:spTree>
    <p:extLst>
      <p:ext uri="{BB962C8B-B14F-4D97-AF65-F5344CB8AC3E}">
        <p14:creationId xmlns:p14="http://schemas.microsoft.com/office/powerpoint/2010/main" val="75433711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2B5CD0-598D-456C-9C88-C437FC381D55}" type="datetime1">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1948438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C98ADC-861C-4ACD-A18D-6DC79472BE4A}" type="datetime1">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333064034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8698DF-6476-4FFB-A5D5-B52F7B8C4ED1}" type="datetime1">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652494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EF2C09-4B62-46F0-AF1F-4AAEC8FC2D3B}" type="datetime1">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2939671049"/>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C153034-D115-4E91-8CD0-B0B619F24C4F}" type="datetime1">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2758408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8EC89-6FDA-444C-B2B5-1C646B210370}" type="datetime1">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90473039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4D48D3-9BB5-4C88-B65B-E76FC71F3E10}" type="datetime1">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957186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D5504B-D502-4BC2-849E-997B8C982C6D}" type="datetime1">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383792128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73ECC4-6A0F-4863-B09A-BB53DE33CB61}" type="datetime1">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331602806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47DF3E1-2BC9-426A-83FB-808970C92002}" type="datetime1">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2842498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11" name="Rounded Rectangle 10"/>
          <p:cNvSpPr/>
          <p:nvPr userDrawn="1"/>
        </p:nvSpPr>
        <p:spPr>
          <a:xfrm>
            <a:off x="10025967" y="1027906"/>
            <a:ext cx="2025570" cy="1775407"/>
          </a:xfrm>
          <a:prstGeom prst="roundRect">
            <a:avLst>
              <a:gd name="adj" fmla="val 9496"/>
            </a:avLst>
          </a:prstGeom>
          <a:solidFill>
            <a:schemeClr val="tx2">
              <a:alpha val="62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userDrawn="1"/>
        </p:nvSpPr>
        <p:spPr>
          <a:xfrm>
            <a:off x="657224" y="219919"/>
            <a:ext cx="10944225" cy="6318993"/>
          </a:xfrm>
          <a:prstGeom prst="roundRect">
            <a:avLst>
              <a:gd name="adj" fmla="val 4944"/>
            </a:avLst>
          </a:pr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354239" y="365125"/>
            <a:ext cx="9479666"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354239" y="1825625"/>
            <a:ext cx="9479666"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41AB6F-F776-4263-B264-C9BD72C58EEC}" type="datetime1">
              <a:rPr lang="en-US" smtClean="0"/>
              <a:t>12/28/2021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9BC29B-CD14-4172-9B93-F334EF7BA94E}" type="slidenum">
              <a:rPr lang="en-US" smtClean="0"/>
              <a:t>‹#›</a:t>
            </a:fld>
            <a:endParaRPr lang="en-US"/>
          </a:p>
        </p:txBody>
      </p:sp>
      <p:sp>
        <p:nvSpPr>
          <p:cNvPr id="10" name="Rounded Rectangle 9"/>
          <p:cNvSpPr/>
          <p:nvPr userDrawn="1"/>
        </p:nvSpPr>
        <p:spPr>
          <a:xfrm>
            <a:off x="11353800" y="576484"/>
            <a:ext cx="2025570" cy="723458"/>
          </a:xfrm>
          <a:prstGeom prst="roundRect">
            <a:avLst>
              <a:gd name="adj" fmla="val 10267"/>
            </a:avLst>
          </a:prstGeom>
          <a:solidFill>
            <a:schemeClr val="accent6">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userDrawn="1"/>
        </p:nvSpPr>
        <p:spPr>
          <a:xfrm>
            <a:off x="10496066" y="-486156"/>
            <a:ext cx="1269358" cy="1192192"/>
          </a:xfrm>
          <a:prstGeom prst="roundRect">
            <a:avLst>
              <a:gd name="adj" fmla="val 7929"/>
            </a:avLst>
          </a:prstGeom>
          <a:solidFill>
            <a:schemeClr val="accent1">
              <a:lumMod val="60000"/>
              <a:lumOff val="40000"/>
              <a:alpha val="66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Official Seal of the California Department of Educaiton"/>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0254" y="5389202"/>
            <a:ext cx="1294916" cy="1294916"/>
          </a:xfrm>
          <a:prstGeom prst="rect">
            <a:avLst/>
          </a:prstGeom>
        </p:spPr>
      </p:pic>
    </p:spTree>
    <p:extLst>
      <p:ext uri="{BB962C8B-B14F-4D97-AF65-F5344CB8AC3E}">
        <p14:creationId xmlns:p14="http://schemas.microsoft.com/office/powerpoint/2010/main" val="3711321045"/>
      </p:ext>
    </p:extLst>
  </p:cSld>
  <p:clrMap bg1="lt1" tx1="dk1" bg2="lt2" tx2="dk2" accent1="accent1" accent2="accent2" accent3="accent3" accent4="accent4" accent5="accent5" accent6="accent6" hlink="hlink" folHlink="folHlink"/>
  <p:sldLayoutIdLst>
    <p:sldLayoutId id="2147484572" r:id="rId1"/>
    <p:sldLayoutId id="2147484573" r:id="rId2"/>
    <p:sldLayoutId id="2147484574" r:id="rId3"/>
    <p:sldLayoutId id="2147484575" r:id="rId4"/>
    <p:sldLayoutId id="2147484576" r:id="rId5"/>
    <p:sldLayoutId id="2147484577" r:id="rId6"/>
    <p:sldLayoutId id="2147484578" r:id="rId7"/>
    <p:sldLayoutId id="2147484579" r:id="rId8"/>
    <p:sldLayoutId id="2147484580" r:id="rId9"/>
    <p:sldLayoutId id="2147484581" r:id="rId10"/>
    <p:sldLayoutId id="2147484582" r:id="rId11"/>
  </p:sldLayoutIdLst>
  <p:hf hdr="0" ftr="0" dt="0"/>
  <p:txStyles>
    <p:titleStyle>
      <a:lvl1pPr algn="ctr" defTabSz="914400" rtl="0" eaLnBrk="1" latinLnBrk="0" hangingPunct="1">
        <a:lnSpc>
          <a:spcPct val="90000"/>
        </a:lnSpc>
        <a:spcBef>
          <a:spcPct val="0"/>
        </a:spcBef>
        <a:buNone/>
        <a:defRPr sz="4400" kern="1200">
          <a:solidFill>
            <a:srgbClr val="99330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Century Gothic" panose="020B0502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2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cde.ca.gov/fg/fo/r12/rii21rfa.as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www.cde.ca.gov/fg/fo/r12/rii21rfa.asp" TargetMode="External"/><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www.cde.ca.gov/" TargetMode="External"/><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3" Type="http://schemas.openxmlformats.org/officeDocument/2006/relationships/hyperlink" Target="mailto:RII@cde.ca.gov" TargetMode="External"/><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9" y="4107590"/>
            <a:ext cx="9144000" cy="805882"/>
          </a:xfrm>
        </p:spPr>
        <p:txBody>
          <a:bodyPr vert="horz" lIns="91440" tIns="45720" rIns="91440" bIns="45720" rtlCol="0" anchor="t">
            <a:noAutofit/>
          </a:bodyPr>
          <a:lstStyle/>
          <a:p>
            <a:r>
              <a:rPr lang="en-US" sz="4400" dirty="0"/>
              <a:t>December 1, 2021</a:t>
            </a:r>
            <a:endParaRPr lang="en-US" dirty="0"/>
          </a:p>
        </p:txBody>
      </p:sp>
      <p:sp>
        <p:nvSpPr>
          <p:cNvPr id="2" name="Title 1"/>
          <p:cNvSpPr>
            <a:spLocks noGrp="1"/>
          </p:cNvSpPr>
          <p:nvPr>
            <p:ph type="ctrTitle"/>
          </p:nvPr>
        </p:nvSpPr>
        <p:spPr>
          <a:xfrm>
            <a:off x="589128" y="652748"/>
            <a:ext cx="11013743" cy="2846955"/>
          </a:xfrm>
        </p:spPr>
        <p:txBody>
          <a:bodyPr>
            <a:noAutofit/>
          </a:bodyPr>
          <a:lstStyle/>
          <a:p>
            <a:r>
              <a:rPr lang="en-US" sz="5400" dirty="0"/>
              <a:t>Reading Instruction and Intervention Grant </a:t>
            </a:r>
            <a:br>
              <a:rPr lang="en-US" sz="5400" dirty="0"/>
            </a:br>
            <a:r>
              <a:rPr lang="en-US" sz="5400" dirty="0"/>
              <a:t>Request for Applications</a:t>
            </a:r>
          </a:p>
        </p:txBody>
      </p:sp>
    </p:spTree>
    <p:extLst>
      <p:ext uri="{BB962C8B-B14F-4D97-AF65-F5344CB8AC3E}">
        <p14:creationId xmlns:p14="http://schemas.microsoft.com/office/powerpoint/2010/main" val="3302440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B8E9835-BC9A-4D6A-98B2-F9DB17D25B75}"/>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10</a:t>
            </a:fld>
            <a:endParaRPr lang="en-US" dirty="0">
              <a:solidFill>
                <a:schemeClr val="tx1"/>
              </a:solidFill>
            </a:endParaRPr>
          </a:p>
        </p:txBody>
      </p:sp>
      <p:sp>
        <p:nvSpPr>
          <p:cNvPr id="3" name="Content Placeholder 2">
            <a:extLst>
              <a:ext uri="{FF2B5EF4-FFF2-40B4-BE49-F238E27FC236}">
                <a16:creationId xmlns:a16="http://schemas.microsoft.com/office/drawing/2014/main" id="{757B99E8-6F40-4D72-9405-71DD26C2585C}"/>
              </a:ext>
            </a:extLst>
          </p:cNvPr>
          <p:cNvSpPr>
            <a:spLocks noGrp="1"/>
          </p:cNvSpPr>
          <p:nvPr>
            <p:ph idx="1"/>
          </p:nvPr>
        </p:nvSpPr>
        <p:spPr>
          <a:xfrm>
            <a:off x="1235947" y="1949570"/>
            <a:ext cx="9833106" cy="3674854"/>
          </a:xfrm>
        </p:spPr>
        <p:txBody>
          <a:bodyPr vert="horz" lIns="91440" tIns="45720" rIns="91440" bIns="45720" rtlCol="0" anchor="t">
            <a:noAutofit/>
          </a:bodyPr>
          <a:lstStyle/>
          <a:p>
            <a:pPr marL="0" lvl="0" indent="0">
              <a:lnSpc>
                <a:spcPct val="100000"/>
              </a:lnSpc>
              <a:spcBef>
                <a:spcPts val="0"/>
              </a:spcBef>
              <a:spcAft>
                <a:spcPts val="1200"/>
              </a:spcAft>
              <a:buNone/>
              <a:defRPr/>
            </a:pPr>
            <a:r>
              <a:rPr lang="en-US" sz="2400" dirty="0"/>
              <a:t>The work of the RII grant program will align with and contribute resources to California’s Statewide </a:t>
            </a:r>
            <a:r>
              <a:rPr lang="en-US" sz="2400" dirty="0" err="1"/>
              <a:t>SoS</a:t>
            </a:r>
            <a:r>
              <a:rPr lang="en-US" sz="2400" dirty="0"/>
              <a:t>. </a:t>
            </a:r>
            <a:endParaRPr lang="en-US" sz="2400" i="1" dirty="0">
              <a:latin typeface="Arial" panose="020B0604020202020204" pitchFamily="34" charset="0"/>
              <a:cs typeface="Arial" panose="020B0604020202020204" pitchFamily="34" charset="0"/>
            </a:endParaRPr>
          </a:p>
          <a:p>
            <a:pPr marL="0" indent="0">
              <a:lnSpc>
                <a:spcPct val="100000"/>
              </a:lnSpc>
              <a:spcBef>
                <a:spcPts val="0"/>
              </a:spcBef>
              <a:spcAft>
                <a:spcPts val="1200"/>
              </a:spcAft>
              <a:buNone/>
            </a:pPr>
            <a:r>
              <a:rPr lang="en-US" sz="2400" dirty="0"/>
              <a:t>The Statewide </a:t>
            </a:r>
            <a:r>
              <a:rPr lang="en-US" sz="2400" dirty="0" err="1"/>
              <a:t>SoS</a:t>
            </a:r>
            <a:r>
              <a:rPr lang="en-US" sz="2400" dirty="0"/>
              <a:t> brings together California’s improvement networks and resources to assist LEAs in meeting the state’s priorities and is made up of numerous support providers. </a:t>
            </a:r>
          </a:p>
          <a:p>
            <a:pPr marL="0" indent="0">
              <a:lnSpc>
                <a:spcPct val="100000"/>
              </a:lnSpc>
              <a:spcBef>
                <a:spcPts val="0"/>
              </a:spcBef>
              <a:spcAft>
                <a:spcPts val="1200"/>
              </a:spcAft>
              <a:buNone/>
            </a:pPr>
            <a:r>
              <a:rPr lang="en-US" sz="2400" dirty="0"/>
              <a:t>The Statewide </a:t>
            </a:r>
            <a:r>
              <a:rPr lang="en-US" sz="2400" dirty="0" err="1"/>
              <a:t>SoS</a:t>
            </a:r>
            <a:r>
              <a:rPr lang="en-US" sz="2400" dirty="0"/>
              <a:t> is designed to build local capacity and assist LEAs in identifying and addressing inequities, as part of the continuous improvement process. </a:t>
            </a:r>
          </a:p>
        </p:txBody>
      </p:sp>
      <p:sp>
        <p:nvSpPr>
          <p:cNvPr id="2" name="Title 1">
            <a:extLst>
              <a:ext uri="{FF2B5EF4-FFF2-40B4-BE49-F238E27FC236}">
                <a16:creationId xmlns:a16="http://schemas.microsoft.com/office/drawing/2014/main" id="{353C3BBA-009A-4F57-8B13-569B15BD5909}"/>
              </a:ext>
            </a:extLst>
          </p:cNvPr>
          <p:cNvSpPr>
            <a:spLocks noGrp="1"/>
          </p:cNvSpPr>
          <p:nvPr>
            <p:ph type="title"/>
          </p:nvPr>
        </p:nvSpPr>
        <p:spPr>
          <a:xfrm>
            <a:off x="1354239" y="468643"/>
            <a:ext cx="9479666" cy="1325563"/>
          </a:xfrm>
        </p:spPr>
        <p:txBody>
          <a:bodyPr>
            <a:normAutofit/>
          </a:bodyPr>
          <a:lstStyle/>
          <a:p>
            <a:r>
              <a:rPr lang="en-US" dirty="0"/>
              <a:t>Statewide System of Support (1)</a:t>
            </a:r>
          </a:p>
        </p:txBody>
      </p:sp>
    </p:spTree>
    <p:extLst>
      <p:ext uri="{BB962C8B-B14F-4D97-AF65-F5344CB8AC3E}">
        <p14:creationId xmlns:p14="http://schemas.microsoft.com/office/powerpoint/2010/main" val="247605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1FBDC62-6A51-4B96-84F5-1277D3A4FC09}"/>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11</a:t>
            </a:fld>
            <a:endParaRPr lang="en-US">
              <a:solidFill>
                <a:schemeClr val="tx1"/>
              </a:solidFill>
            </a:endParaRPr>
          </a:p>
        </p:txBody>
      </p:sp>
      <p:sp>
        <p:nvSpPr>
          <p:cNvPr id="3" name="Content Placeholder 2">
            <a:extLst>
              <a:ext uri="{FF2B5EF4-FFF2-40B4-BE49-F238E27FC236}">
                <a16:creationId xmlns:a16="http://schemas.microsoft.com/office/drawing/2014/main" id="{578F1CF6-64DB-497E-90DA-08ADF91CA971}"/>
              </a:ext>
            </a:extLst>
          </p:cNvPr>
          <p:cNvSpPr>
            <a:spLocks noGrp="1"/>
          </p:cNvSpPr>
          <p:nvPr>
            <p:ph idx="1"/>
          </p:nvPr>
        </p:nvSpPr>
        <p:spPr>
          <a:xfrm>
            <a:off x="1378424" y="1446662"/>
            <a:ext cx="10126638" cy="4862381"/>
          </a:xfrm>
        </p:spPr>
        <p:txBody>
          <a:bodyPr/>
          <a:lstStyle/>
          <a:p>
            <a:pPr marL="0" indent="0">
              <a:lnSpc>
                <a:spcPct val="100000"/>
              </a:lnSpc>
              <a:spcBef>
                <a:spcPts val="0"/>
              </a:spcBef>
              <a:spcAft>
                <a:spcPts val="1200"/>
              </a:spcAft>
              <a:buNone/>
            </a:pPr>
            <a:r>
              <a:rPr lang="en-US" sz="2400" dirty="0">
                <a:cs typeface="Arial" panose="020B0604020202020204" pitchFamily="34" charset="0"/>
              </a:rPr>
              <a:t>The purpose of California’s Statewide </a:t>
            </a:r>
            <a:r>
              <a:rPr lang="en-US" sz="2400" dirty="0" err="1">
                <a:cs typeface="Arial" panose="020B0604020202020204" pitchFamily="34" charset="0"/>
              </a:rPr>
              <a:t>SoS</a:t>
            </a:r>
            <a:r>
              <a:rPr lang="en-US" sz="2400" dirty="0">
                <a:cs typeface="Arial" panose="020B0604020202020204" pitchFamily="34" charset="0"/>
              </a:rPr>
              <a:t> is articulated to build the capacity of LEAs in each of the following areas:</a:t>
            </a:r>
          </a:p>
          <a:p>
            <a:pPr lvl="0">
              <a:lnSpc>
                <a:spcPct val="100000"/>
              </a:lnSpc>
              <a:spcBef>
                <a:spcPts val="0"/>
              </a:spcBef>
              <a:spcAft>
                <a:spcPts val="1200"/>
              </a:spcAft>
            </a:pPr>
            <a:r>
              <a:rPr lang="en-US" sz="2400" dirty="0"/>
              <a:t>Support the continuous improvement of student performance in the state priority areas</a:t>
            </a:r>
          </a:p>
          <a:p>
            <a:pPr lvl="0">
              <a:lnSpc>
                <a:spcPct val="100000"/>
              </a:lnSpc>
              <a:spcBef>
                <a:spcPts val="0"/>
              </a:spcBef>
              <a:spcAft>
                <a:spcPts val="1200"/>
              </a:spcAft>
            </a:pPr>
            <a:r>
              <a:rPr lang="en-US" sz="2400" dirty="0"/>
              <a:t>Address the gaps in achievement between student groups</a:t>
            </a:r>
          </a:p>
          <a:p>
            <a:pPr lvl="0">
              <a:lnSpc>
                <a:spcPct val="100000"/>
              </a:lnSpc>
              <a:spcBef>
                <a:spcPts val="0"/>
              </a:spcBef>
              <a:spcAft>
                <a:spcPts val="1200"/>
              </a:spcAft>
            </a:pPr>
            <a:r>
              <a:rPr lang="en-US" sz="2400" dirty="0"/>
              <a:t>Improve outreach and collaboration</a:t>
            </a:r>
          </a:p>
          <a:p>
            <a:pPr marL="0" indent="0">
              <a:lnSpc>
                <a:spcPct val="100000"/>
              </a:lnSpc>
              <a:spcBef>
                <a:spcPts val="0"/>
              </a:spcBef>
              <a:spcAft>
                <a:spcPts val="1200"/>
              </a:spcAft>
              <a:buNone/>
            </a:pPr>
            <a:r>
              <a:rPr lang="en-US" sz="2400" dirty="0">
                <a:cs typeface="Arial" panose="020B0604020202020204" pitchFamily="34" charset="0"/>
              </a:rPr>
              <a:t>The </a:t>
            </a:r>
            <a:r>
              <a:rPr lang="en-US" sz="2400" dirty="0" err="1">
                <a:cs typeface="Arial" panose="020B0604020202020204" pitchFamily="34" charset="0"/>
              </a:rPr>
              <a:t>SoS</a:t>
            </a:r>
            <a:r>
              <a:rPr lang="en-US" sz="2400" dirty="0">
                <a:cs typeface="Arial" panose="020B0604020202020204" pitchFamily="34" charset="0"/>
              </a:rPr>
              <a:t> focuses on collaboration with interested parties to ensure that goals, actions, and services described in school district and county office of education (COE) local control and accountability plans reflect the needs of students and the community, especially for historically underrepresented or low-achieving student groups.</a:t>
            </a:r>
          </a:p>
          <a:p>
            <a:pPr lvl="0">
              <a:lnSpc>
                <a:spcPct val="100000"/>
              </a:lnSpc>
              <a:spcBef>
                <a:spcPts val="0"/>
              </a:spcBef>
              <a:spcAft>
                <a:spcPts val="1200"/>
              </a:spcAft>
            </a:pPr>
            <a:endParaRPr lang="en-US" dirty="0"/>
          </a:p>
        </p:txBody>
      </p:sp>
      <p:sp>
        <p:nvSpPr>
          <p:cNvPr id="2" name="Title 1">
            <a:extLst>
              <a:ext uri="{FF2B5EF4-FFF2-40B4-BE49-F238E27FC236}">
                <a16:creationId xmlns:a16="http://schemas.microsoft.com/office/drawing/2014/main" id="{0E647303-FE79-4C31-A6BA-C0C5BD5EF596}"/>
              </a:ext>
            </a:extLst>
          </p:cNvPr>
          <p:cNvSpPr>
            <a:spLocks noGrp="1"/>
          </p:cNvSpPr>
          <p:nvPr>
            <p:ph type="title"/>
          </p:nvPr>
        </p:nvSpPr>
        <p:spPr>
          <a:xfrm>
            <a:off x="1004328" y="434137"/>
            <a:ext cx="9937991" cy="1325563"/>
          </a:xfrm>
        </p:spPr>
        <p:txBody>
          <a:bodyPr>
            <a:normAutofit/>
          </a:bodyPr>
          <a:lstStyle/>
          <a:p>
            <a:r>
              <a:rPr lang="en-US" dirty="0"/>
              <a:t>Statewide System of Support (2) </a:t>
            </a:r>
          </a:p>
        </p:txBody>
      </p:sp>
    </p:spTree>
    <p:extLst>
      <p:ext uri="{BB962C8B-B14F-4D97-AF65-F5344CB8AC3E}">
        <p14:creationId xmlns:p14="http://schemas.microsoft.com/office/powerpoint/2010/main" val="2781466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B1309BA-DFD6-43EC-8DB8-16A7D79FE0AF}"/>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12</a:t>
            </a:fld>
            <a:endParaRPr lang="en-US" dirty="0">
              <a:solidFill>
                <a:schemeClr val="tx1"/>
              </a:solidFill>
            </a:endParaRPr>
          </a:p>
        </p:txBody>
      </p:sp>
      <p:sp>
        <p:nvSpPr>
          <p:cNvPr id="3" name="Content Placeholder 2">
            <a:extLst>
              <a:ext uri="{FF2B5EF4-FFF2-40B4-BE49-F238E27FC236}">
                <a16:creationId xmlns:a16="http://schemas.microsoft.com/office/drawing/2014/main" id="{C01112ED-1BBA-4D41-A3F2-6C2A2A6A5046}"/>
              </a:ext>
            </a:extLst>
          </p:cNvPr>
          <p:cNvSpPr>
            <a:spLocks noGrp="1"/>
          </p:cNvSpPr>
          <p:nvPr>
            <p:ph idx="1"/>
          </p:nvPr>
        </p:nvSpPr>
        <p:spPr>
          <a:xfrm>
            <a:off x="1524360" y="2001328"/>
            <a:ext cx="9479666" cy="4233218"/>
          </a:xfrm>
        </p:spPr>
        <p:txBody>
          <a:bodyPr vert="horz" lIns="91440" tIns="45720" rIns="91440" bIns="45720" rtlCol="0" anchor="t">
            <a:noAutofit/>
          </a:bodyPr>
          <a:lstStyle/>
          <a:p>
            <a:pPr marL="0" indent="0">
              <a:lnSpc>
                <a:spcPct val="100000"/>
              </a:lnSpc>
              <a:spcBef>
                <a:spcPts val="0"/>
              </a:spcBef>
              <a:spcAft>
                <a:spcPts val="1200"/>
              </a:spcAft>
              <a:buNone/>
            </a:pPr>
            <a:r>
              <a:rPr lang="en-US" sz="2400" dirty="0"/>
              <a:t>MTSS is an integrated, comprehensive framework that focuses on the California Common Core State Standards (CCSS), core instruction, differentiated learning, student-centered learning, individualized student needs, and the alignment of systems necessary for all students’ academic, behavioral, and social success.</a:t>
            </a:r>
          </a:p>
        </p:txBody>
      </p:sp>
      <p:sp>
        <p:nvSpPr>
          <p:cNvPr id="2" name="Title 1">
            <a:extLst>
              <a:ext uri="{FF2B5EF4-FFF2-40B4-BE49-F238E27FC236}">
                <a16:creationId xmlns:a16="http://schemas.microsoft.com/office/drawing/2014/main" id="{AD9D7B7B-72CA-41E2-B71B-8CABFC23EE99}"/>
              </a:ext>
            </a:extLst>
          </p:cNvPr>
          <p:cNvSpPr>
            <a:spLocks noGrp="1"/>
          </p:cNvSpPr>
          <p:nvPr>
            <p:ph type="title"/>
          </p:nvPr>
        </p:nvSpPr>
        <p:spPr>
          <a:xfrm>
            <a:off x="1354239" y="365126"/>
            <a:ext cx="9479666" cy="1617916"/>
          </a:xfrm>
        </p:spPr>
        <p:txBody>
          <a:bodyPr>
            <a:normAutofit/>
          </a:bodyPr>
          <a:lstStyle/>
          <a:p>
            <a:r>
              <a:rPr lang="en-US" dirty="0"/>
              <a:t>Multi-Tiered Systems of Support (1)</a:t>
            </a:r>
          </a:p>
        </p:txBody>
      </p:sp>
    </p:spTree>
    <p:extLst>
      <p:ext uri="{BB962C8B-B14F-4D97-AF65-F5344CB8AC3E}">
        <p14:creationId xmlns:p14="http://schemas.microsoft.com/office/powerpoint/2010/main" val="3469618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B1309BA-DFD6-43EC-8DB8-16A7D79FE0AF}"/>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13</a:t>
            </a:fld>
            <a:endParaRPr lang="en-US" dirty="0">
              <a:solidFill>
                <a:schemeClr val="tx1"/>
              </a:solidFill>
            </a:endParaRPr>
          </a:p>
        </p:txBody>
      </p:sp>
      <p:sp>
        <p:nvSpPr>
          <p:cNvPr id="3" name="Content Placeholder 2">
            <a:extLst>
              <a:ext uri="{FF2B5EF4-FFF2-40B4-BE49-F238E27FC236}">
                <a16:creationId xmlns:a16="http://schemas.microsoft.com/office/drawing/2014/main" id="{C01112ED-1BBA-4D41-A3F2-6C2A2A6A5046}"/>
              </a:ext>
            </a:extLst>
          </p:cNvPr>
          <p:cNvSpPr>
            <a:spLocks noGrp="1"/>
          </p:cNvSpPr>
          <p:nvPr>
            <p:ph idx="1"/>
          </p:nvPr>
        </p:nvSpPr>
        <p:spPr>
          <a:xfrm>
            <a:off x="1069675" y="1966823"/>
            <a:ext cx="10284125" cy="4389526"/>
          </a:xfrm>
        </p:spPr>
        <p:txBody>
          <a:bodyPr vert="horz" lIns="91440" tIns="45720" rIns="91440" bIns="45720" rtlCol="0" anchor="t">
            <a:noAutofit/>
          </a:bodyPr>
          <a:lstStyle/>
          <a:p>
            <a:pPr marL="0" indent="0">
              <a:lnSpc>
                <a:spcPct val="100000"/>
              </a:lnSpc>
              <a:spcBef>
                <a:spcPts val="0"/>
              </a:spcBef>
              <a:spcAft>
                <a:spcPts val="1200"/>
              </a:spcAft>
              <a:buNone/>
            </a:pPr>
            <a:r>
              <a:rPr lang="en-US" sz="2400" dirty="0"/>
              <a:t>Professional learning through the RII grant program should be aligned to the following CDE resources that support literacy in strong MTSS first instruction (Tier 1):</a:t>
            </a:r>
          </a:p>
          <a:p>
            <a:pPr lvl="1">
              <a:lnSpc>
                <a:spcPct val="100000"/>
              </a:lnSpc>
              <a:spcBef>
                <a:spcPts val="0"/>
              </a:spcBef>
              <a:spcAft>
                <a:spcPts val="1200"/>
              </a:spcAft>
              <a:buFont typeface="Arial" panose="020B0604020202020204" pitchFamily="34" charset="0"/>
              <a:buChar char="•"/>
            </a:pPr>
            <a:r>
              <a:rPr lang="en-US" dirty="0"/>
              <a:t>The California CCSS for English Language Arts (ELA)/ Literacy</a:t>
            </a:r>
          </a:p>
          <a:p>
            <a:pPr lvl="1">
              <a:lnSpc>
                <a:spcPct val="100000"/>
              </a:lnSpc>
              <a:spcBef>
                <a:spcPts val="0"/>
              </a:spcBef>
              <a:spcAft>
                <a:spcPts val="1200"/>
              </a:spcAft>
              <a:buFont typeface="Arial" panose="020B0604020202020204" pitchFamily="34" charset="0"/>
              <a:buChar char="•"/>
            </a:pPr>
            <a:r>
              <a:rPr lang="en-US" dirty="0"/>
              <a:t>The California English Language Development (ELD) Standards</a:t>
            </a:r>
          </a:p>
          <a:p>
            <a:pPr lvl="1">
              <a:lnSpc>
                <a:spcPct val="100000"/>
              </a:lnSpc>
              <a:spcBef>
                <a:spcPts val="0"/>
              </a:spcBef>
              <a:spcAft>
                <a:spcPts val="1200"/>
              </a:spcAft>
              <a:buFont typeface="Arial" panose="020B0604020202020204" pitchFamily="34" charset="0"/>
              <a:buChar char="•"/>
            </a:pPr>
            <a:r>
              <a:rPr lang="en-US" dirty="0"/>
              <a:t>The ELA/ELD Framework, including the five key themes of meaning making, language development, effective expression, content knowledge, and foundational skills</a:t>
            </a:r>
          </a:p>
          <a:p>
            <a:pPr marL="0" indent="0">
              <a:buNone/>
            </a:pPr>
            <a:endParaRPr lang="en-US" dirty="0"/>
          </a:p>
        </p:txBody>
      </p:sp>
      <p:sp>
        <p:nvSpPr>
          <p:cNvPr id="2" name="Title 1">
            <a:extLst>
              <a:ext uri="{FF2B5EF4-FFF2-40B4-BE49-F238E27FC236}">
                <a16:creationId xmlns:a16="http://schemas.microsoft.com/office/drawing/2014/main" id="{AD9D7B7B-72CA-41E2-B71B-8CABFC23EE99}"/>
              </a:ext>
            </a:extLst>
          </p:cNvPr>
          <p:cNvSpPr>
            <a:spLocks noGrp="1"/>
          </p:cNvSpPr>
          <p:nvPr>
            <p:ph type="title"/>
          </p:nvPr>
        </p:nvSpPr>
        <p:spPr>
          <a:xfrm>
            <a:off x="1354239" y="365125"/>
            <a:ext cx="9479666" cy="1340089"/>
          </a:xfrm>
        </p:spPr>
        <p:txBody>
          <a:bodyPr>
            <a:normAutofit/>
          </a:bodyPr>
          <a:lstStyle/>
          <a:p>
            <a:r>
              <a:rPr lang="en-US" dirty="0"/>
              <a:t>Multi-Tiered Systems of Support (2)</a:t>
            </a:r>
          </a:p>
        </p:txBody>
      </p:sp>
    </p:spTree>
    <p:extLst>
      <p:ext uri="{BB962C8B-B14F-4D97-AF65-F5344CB8AC3E}">
        <p14:creationId xmlns:p14="http://schemas.microsoft.com/office/powerpoint/2010/main" val="3538880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B1309BA-DFD6-43EC-8DB8-16A7D79FE0AF}"/>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14</a:t>
            </a:fld>
            <a:endParaRPr lang="en-US" dirty="0">
              <a:solidFill>
                <a:schemeClr val="tx1"/>
              </a:solidFill>
            </a:endParaRPr>
          </a:p>
        </p:txBody>
      </p:sp>
      <p:sp>
        <p:nvSpPr>
          <p:cNvPr id="3" name="Content Placeholder 2">
            <a:extLst>
              <a:ext uri="{FF2B5EF4-FFF2-40B4-BE49-F238E27FC236}">
                <a16:creationId xmlns:a16="http://schemas.microsoft.com/office/drawing/2014/main" id="{C01112ED-1BBA-4D41-A3F2-6C2A2A6A5046}"/>
              </a:ext>
            </a:extLst>
          </p:cNvPr>
          <p:cNvSpPr>
            <a:spLocks noGrp="1"/>
          </p:cNvSpPr>
          <p:nvPr>
            <p:ph idx="1"/>
          </p:nvPr>
        </p:nvSpPr>
        <p:spPr>
          <a:xfrm>
            <a:off x="1354239" y="2139350"/>
            <a:ext cx="9479666" cy="2380891"/>
          </a:xfrm>
        </p:spPr>
        <p:txBody>
          <a:bodyPr vert="horz" lIns="91440" tIns="45720" rIns="91440" bIns="45720" rtlCol="0" anchor="t">
            <a:noAutofit/>
          </a:bodyPr>
          <a:lstStyle/>
          <a:p>
            <a:pPr lvl="1">
              <a:lnSpc>
                <a:spcPct val="100000"/>
              </a:lnSpc>
              <a:spcBef>
                <a:spcPts val="0"/>
              </a:spcBef>
              <a:spcAft>
                <a:spcPts val="1200"/>
              </a:spcAft>
              <a:buFont typeface="Arial" panose="020B0604020202020204" pitchFamily="34" charset="0"/>
              <a:buChar char="•"/>
            </a:pPr>
            <a:r>
              <a:rPr lang="en-US" dirty="0"/>
              <a:t>The California Dyslexia Guidelines</a:t>
            </a:r>
          </a:p>
          <a:p>
            <a:pPr lvl="1">
              <a:lnSpc>
                <a:spcPct val="100000"/>
              </a:lnSpc>
              <a:spcBef>
                <a:spcPts val="0"/>
              </a:spcBef>
              <a:spcAft>
                <a:spcPts val="1200"/>
              </a:spcAft>
              <a:buFont typeface="Arial" panose="020B0604020202020204" pitchFamily="34" charset="0"/>
              <a:buChar char="•"/>
            </a:pPr>
            <a:r>
              <a:rPr lang="en-US" dirty="0"/>
              <a:t>Improving Education for Multilingual and English Learner (EL) Students  </a:t>
            </a:r>
          </a:p>
          <a:p>
            <a:pPr lvl="1">
              <a:lnSpc>
                <a:spcPct val="100000"/>
              </a:lnSpc>
              <a:spcBef>
                <a:spcPts val="0"/>
              </a:spcBef>
              <a:spcAft>
                <a:spcPts val="1200"/>
              </a:spcAft>
              <a:buFont typeface="Arial" panose="020B0604020202020204" pitchFamily="34" charset="0"/>
              <a:buChar char="•"/>
            </a:pPr>
            <a:r>
              <a:rPr lang="en-US" dirty="0"/>
              <a:t>The California Practitioners Guide for Educating ELs with Disabilities</a:t>
            </a:r>
          </a:p>
        </p:txBody>
      </p:sp>
      <p:sp>
        <p:nvSpPr>
          <p:cNvPr id="2" name="Title 1">
            <a:extLst>
              <a:ext uri="{FF2B5EF4-FFF2-40B4-BE49-F238E27FC236}">
                <a16:creationId xmlns:a16="http://schemas.microsoft.com/office/drawing/2014/main" id="{AD9D7B7B-72CA-41E2-B71B-8CABFC23EE99}"/>
              </a:ext>
            </a:extLst>
          </p:cNvPr>
          <p:cNvSpPr>
            <a:spLocks noGrp="1"/>
          </p:cNvSpPr>
          <p:nvPr>
            <p:ph type="title"/>
          </p:nvPr>
        </p:nvSpPr>
        <p:spPr>
          <a:xfrm>
            <a:off x="1354239" y="365126"/>
            <a:ext cx="9479666" cy="1774224"/>
          </a:xfrm>
        </p:spPr>
        <p:txBody>
          <a:bodyPr>
            <a:normAutofit/>
          </a:bodyPr>
          <a:lstStyle/>
          <a:p>
            <a:r>
              <a:rPr lang="en-US" dirty="0"/>
              <a:t>Multi-Tiered Systems of Support (3)</a:t>
            </a:r>
          </a:p>
        </p:txBody>
      </p:sp>
    </p:spTree>
    <p:extLst>
      <p:ext uri="{BB962C8B-B14F-4D97-AF65-F5344CB8AC3E}">
        <p14:creationId xmlns:p14="http://schemas.microsoft.com/office/powerpoint/2010/main" val="20456644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816FFA3-922A-49CA-8C60-6A3E368A257A}"/>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15</a:t>
            </a:fld>
            <a:endParaRPr lang="en-US">
              <a:solidFill>
                <a:schemeClr val="tx1"/>
              </a:solidFill>
            </a:endParaRPr>
          </a:p>
        </p:txBody>
      </p:sp>
      <p:sp>
        <p:nvSpPr>
          <p:cNvPr id="3" name="Content Placeholder 2">
            <a:extLst>
              <a:ext uri="{FF2B5EF4-FFF2-40B4-BE49-F238E27FC236}">
                <a16:creationId xmlns:a16="http://schemas.microsoft.com/office/drawing/2014/main" id="{A7512F7A-5A7B-49CC-AFD3-E862C23C7620}"/>
              </a:ext>
            </a:extLst>
          </p:cNvPr>
          <p:cNvSpPr>
            <a:spLocks noGrp="1"/>
          </p:cNvSpPr>
          <p:nvPr>
            <p:ph idx="1"/>
          </p:nvPr>
        </p:nvSpPr>
        <p:spPr>
          <a:xfrm>
            <a:off x="1354239" y="2173857"/>
            <a:ext cx="9479666" cy="4003106"/>
          </a:xfrm>
        </p:spPr>
        <p:txBody>
          <a:bodyPr vert="horz" lIns="91440" tIns="45720" rIns="91440" bIns="45720" rtlCol="0" anchor="t">
            <a:noAutofit/>
          </a:bodyPr>
          <a:lstStyle/>
          <a:p>
            <a:pPr marL="0" indent="0">
              <a:lnSpc>
                <a:spcPct val="100000"/>
              </a:lnSpc>
              <a:spcBef>
                <a:spcPts val="0"/>
              </a:spcBef>
              <a:spcAft>
                <a:spcPts val="1200"/>
              </a:spcAft>
              <a:buNone/>
            </a:pPr>
            <a:r>
              <a:rPr lang="en-US" sz="2400" dirty="0"/>
              <a:t>Families are integral to student literacy development and achievement. </a:t>
            </a:r>
          </a:p>
          <a:p>
            <a:pPr marL="0" indent="0">
              <a:lnSpc>
                <a:spcPct val="100000"/>
              </a:lnSpc>
              <a:spcBef>
                <a:spcPts val="0"/>
              </a:spcBef>
              <a:spcAft>
                <a:spcPts val="1200"/>
              </a:spcAft>
              <a:buNone/>
            </a:pPr>
            <a:r>
              <a:rPr lang="en-US" sz="2400" dirty="0"/>
              <a:t>The California Family Engagement Framework and accompanying toolkit provide direction for the grantee(s) in working with families and communities to plan, implement, and evaluate family engagement practices.</a:t>
            </a:r>
            <a:endParaRPr lang="en-US" sz="2400" dirty="0">
              <a:ea typeface="+mn-lt"/>
              <a:cs typeface="+mn-lt"/>
            </a:endParaRPr>
          </a:p>
        </p:txBody>
      </p:sp>
      <p:sp>
        <p:nvSpPr>
          <p:cNvPr id="2" name="Title 1">
            <a:extLst>
              <a:ext uri="{FF2B5EF4-FFF2-40B4-BE49-F238E27FC236}">
                <a16:creationId xmlns:a16="http://schemas.microsoft.com/office/drawing/2014/main" id="{BDE67069-D36D-4681-8D00-6FEDE352FBDB}"/>
              </a:ext>
            </a:extLst>
          </p:cNvPr>
          <p:cNvSpPr>
            <a:spLocks noGrp="1"/>
          </p:cNvSpPr>
          <p:nvPr>
            <p:ph type="title"/>
          </p:nvPr>
        </p:nvSpPr>
        <p:spPr>
          <a:xfrm>
            <a:off x="1354239" y="365125"/>
            <a:ext cx="9479666" cy="1732863"/>
          </a:xfrm>
        </p:spPr>
        <p:txBody>
          <a:bodyPr>
            <a:normAutofit/>
          </a:bodyPr>
          <a:lstStyle/>
          <a:p>
            <a:r>
              <a:rPr lang="en-US" dirty="0"/>
              <a:t>Family Engagement</a:t>
            </a:r>
          </a:p>
        </p:txBody>
      </p:sp>
    </p:spTree>
    <p:extLst>
      <p:ext uri="{BB962C8B-B14F-4D97-AF65-F5344CB8AC3E}">
        <p14:creationId xmlns:p14="http://schemas.microsoft.com/office/powerpoint/2010/main" val="3076737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816FFA3-922A-49CA-8C60-6A3E368A257A}"/>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16</a:t>
            </a:fld>
            <a:endParaRPr lang="en-US">
              <a:solidFill>
                <a:schemeClr val="tx1"/>
              </a:solidFill>
            </a:endParaRPr>
          </a:p>
        </p:txBody>
      </p:sp>
      <p:sp>
        <p:nvSpPr>
          <p:cNvPr id="3" name="Content Placeholder 2">
            <a:extLst>
              <a:ext uri="{FF2B5EF4-FFF2-40B4-BE49-F238E27FC236}">
                <a16:creationId xmlns:a16="http://schemas.microsoft.com/office/drawing/2014/main" id="{A7512F7A-5A7B-49CC-AFD3-E862C23C7620}"/>
              </a:ext>
            </a:extLst>
          </p:cNvPr>
          <p:cNvSpPr>
            <a:spLocks noGrp="1"/>
          </p:cNvSpPr>
          <p:nvPr>
            <p:ph idx="1"/>
          </p:nvPr>
        </p:nvSpPr>
        <p:spPr>
          <a:xfrm>
            <a:off x="1354239" y="2173856"/>
            <a:ext cx="9479666" cy="3868169"/>
          </a:xfrm>
        </p:spPr>
        <p:txBody>
          <a:bodyPr vert="horz" lIns="91440" tIns="45720" rIns="91440" bIns="45720" rtlCol="0" anchor="t">
            <a:noAutofit/>
          </a:bodyPr>
          <a:lstStyle/>
          <a:p>
            <a:pPr marL="0" indent="0">
              <a:lnSpc>
                <a:spcPct val="100000"/>
              </a:lnSpc>
              <a:spcBef>
                <a:spcPts val="0"/>
              </a:spcBef>
              <a:spcAft>
                <a:spcPts val="1200"/>
              </a:spcAft>
              <a:buNone/>
            </a:pPr>
            <a:r>
              <a:rPr lang="en-US" sz="2400" dirty="0"/>
              <a:t>Culturally sustaining pedagogies require educators to be aware of classroom materials, structure, and culture to ensure a safe and relevant learning environment. </a:t>
            </a:r>
          </a:p>
          <a:p>
            <a:pPr marL="0" indent="0">
              <a:lnSpc>
                <a:spcPct val="100000"/>
              </a:lnSpc>
              <a:spcBef>
                <a:spcPts val="0"/>
              </a:spcBef>
              <a:spcAft>
                <a:spcPts val="1200"/>
              </a:spcAft>
              <a:buNone/>
            </a:pPr>
            <a:r>
              <a:rPr lang="en-US" sz="2400" dirty="0"/>
              <a:t>The guidance documents, the CDE’s EL Roadmap and Improving Education for Multilingual and EL Students, provide insight on supporting multilingual students in a culturally sustaining way. </a:t>
            </a:r>
          </a:p>
          <a:p>
            <a:pPr marL="0" indent="0">
              <a:buNone/>
            </a:pPr>
            <a:endParaRPr lang="en-US" dirty="0"/>
          </a:p>
        </p:txBody>
      </p:sp>
      <p:sp>
        <p:nvSpPr>
          <p:cNvPr id="2" name="Title 1">
            <a:extLst>
              <a:ext uri="{FF2B5EF4-FFF2-40B4-BE49-F238E27FC236}">
                <a16:creationId xmlns:a16="http://schemas.microsoft.com/office/drawing/2014/main" id="{BDE67069-D36D-4681-8D00-6FEDE352FBDB}"/>
              </a:ext>
            </a:extLst>
          </p:cNvPr>
          <p:cNvSpPr>
            <a:spLocks noGrp="1"/>
          </p:cNvSpPr>
          <p:nvPr>
            <p:ph type="title"/>
          </p:nvPr>
        </p:nvSpPr>
        <p:spPr>
          <a:xfrm>
            <a:off x="1354239" y="365125"/>
            <a:ext cx="9479666" cy="1808731"/>
          </a:xfrm>
        </p:spPr>
        <p:txBody>
          <a:bodyPr>
            <a:normAutofit/>
          </a:bodyPr>
          <a:lstStyle/>
          <a:p>
            <a:r>
              <a:rPr lang="en-US" dirty="0"/>
              <a:t>Culturally Sustaining Pedagogy</a:t>
            </a:r>
          </a:p>
        </p:txBody>
      </p:sp>
    </p:spTree>
    <p:extLst>
      <p:ext uri="{BB962C8B-B14F-4D97-AF65-F5344CB8AC3E}">
        <p14:creationId xmlns:p14="http://schemas.microsoft.com/office/powerpoint/2010/main" val="40328665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17</a:t>
            </a:fld>
            <a:endParaRPr lang="en-US" dirty="0">
              <a:solidFill>
                <a:schemeClr val="tx1"/>
              </a:solidFill>
            </a:endParaRPr>
          </a:p>
        </p:txBody>
      </p:sp>
      <p:sp>
        <p:nvSpPr>
          <p:cNvPr id="3" name="Content Placeholder 2"/>
          <p:cNvSpPr>
            <a:spLocks noGrp="1"/>
          </p:cNvSpPr>
          <p:nvPr>
            <p:ph idx="1"/>
          </p:nvPr>
        </p:nvSpPr>
        <p:spPr>
          <a:xfrm>
            <a:off x="1512700" y="2087591"/>
            <a:ext cx="9841100" cy="3918207"/>
          </a:xfrm>
        </p:spPr>
        <p:txBody>
          <a:bodyPr/>
          <a:lstStyle/>
          <a:p>
            <a:pPr marL="0" indent="0">
              <a:lnSpc>
                <a:spcPct val="100000"/>
              </a:lnSpc>
              <a:spcBef>
                <a:spcPts val="0"/>
              </a:spcBef>
              <a:spcAft>
                <a:spcPts val="1200"/>
              </a:spcAft>
              <a:buNone/>
            </a:pPr>
            <a:r>
              <a:rPr lang="en-US" sz="2400" dirty="0"/>
              <a:t>School climate strongly influences students' motivation to learn and a positive school climate can improve academic achievement. </a:t>
            </a:r>
          </a:p>
          <a:p>
            <a:pPr marL="0" indent="0">
              <a:lnSpc>
                <a:spcPct val="100000"/>
              </a:lnSpc>
              <a:spcBef>
                <a:spcPts val="0"/>
              </a:spcBef>
              <a:spcAft>
                <a:spcPts val="1200"/>
              </a:spcAft>
              <a:buNone/>
            </a:pPr>
            <a:r>
              <a:rPr lang="en-US" sz="2400" dirty="0"/>
              <a:t>When school members feel safe, valued, cared for, respected, and engaged, learning increases. </a:t>
            </a:r>
            <a:endParaRPr lang="en-US" sz="2400" b="1" dirty="0"/>
          </a:p>
        </p:txBody>
      </p:sp>
      <p:sp>
        <p:nvSpPr>
          <p:cNvPr id="2" name="Title 1"/>
          <p:cNvSpPr>
            <a:spLocks noGrp="1"/>
          </p:cNvSpPr>
          <p:nvPr>
            <p:ph type="title"/>
          </p:nvPr>
        </p:nvSpPr>
        <p:spPr>
          <a:xfrm>
            <a:off x="1356167" y="680807"/>
            <a:ext cx="9479666" cy="975465"/>
          </a:xfrm>
        </p:spPr>
        <p:txBody>
          <a:bodyPr>
            <a:noAutofit/>
          </a:bodyPr>
          <a:lstStyle/>
          <a:p>
            <a:r>
              <a:rPr lang="en-US" dirty="0"/>
              <a:t>Whole Child</a:t>
            </a:r>
          </a:p>
        </p:txBody>
      </p:sp>
    </p:spTree>
    <p:extLst>
      <p:ext uri="{BB962C8B-B14F-4D97-AF65-F5344CB8AC3E}">
        <p14:creationId xmlns:p14="http://schemas.microsoft.com/office/powerpoint/2010/main" val="486743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18</a:t>
            </a:fld>
            <a:endParaRPr lang="en-US" dirty="0">
              <a:solidFill>
                <a:schemeClr val="tx1"/>
              </a:solidFill>
            </a:endParaRPr>
          </a:p>
        </p:txBody>
      </p:sp>
      <p:sp>
        <p:nvSpPr>
          <p:cNvPr id="3" name="Content Placeholder 2"/>
          <p:cNvSpPr>
            <a:spLocks noGrp="1"/>
          </p:cNvSpPr>
          <p:nvPr>
            <p:ph idx="1"/>
          </p:nvPr>
        </p:nvSpPr>
        <p:spPr>
          <a:xfrm>
            <a:off x="1512700" y="1915064"/>
            <a:ext cx="9663300" cy="4441285"/>
          </a:xfrm>
        </p:spPr>
        <p:txBody>
          <a:bodyPr/>
          <a:lstStyle/>
          <a:p>
            <a:pPr marL="0" indent="0">
              <a:lnSpc>
                <a:spcPct val="100000"/>
              </a:lnSpc>
              <a:spcBef>
                <a:spcPts val="0"/>
              </a:spcBef>
              <a:buNone/>
            </a:pPr>
            <a:r>
              <a:rPr lang="en-US" sz="2400" dirty="0"/>
              <a:t>The CDE collaborated with a Social and Emotional Learning (SEL) state team to develop Transformative SEL  Competencies and Conditions for Thriving resources to support the field with implementing a whole child approach through: </a:t>
            </a:r>
          </a:p>
          <a:p>
            <a:pPr lvl="1">
              <a:lnSpc>
                <a:spcPct val="100000"/>
              </a:lnSpc>
              <a:buFont typeface="Arial" panose="020B0604020202020204" pitchFamily="34" charset="0"/>
              <a:buChar char="•"/>
            </a:pPr>
            <a:r>
              <a:rPr lang="en-US" dirty="0"/>
              <a:t>SEL; </a:t>
            </a:r>
          </a:p>
          <a:p>
            <a:pPr lvl="1">
              <a:lnSpc>
                <a:spcPct val="100000"/>
              </a:lnSpc>
              <a:buFont typeface="Arial" panose="020B0604020202020204" pitchFamily="34" charset="0"/>
              <a:buChar char="•"/>
            </a:pPr>
            <a:r>
              <a:rPr lang="en-US" dirty="0"/>
              <a:t>trauma-informed practices; </a:t>
            </a:r>
          </a:p>
          <a:p>
            <a:pPr lvl="1">
              <a:lnSpc>
                <a:spcPct val="100000"/>
              </a:lnSpc>
              <a:buFont typeface="Arial" panose="020B0604020202020204" pitchFamily="34" charset="0"/>
              <a:buChar char="•"/>
            </a:pPr>
            <a:r>
              <a:rPr lang="en-US" dirty="0"/>
              <a:t>and culturally relevant, affirming, and sustaining practices with a focus on equity.</a:t>
            </a:r>
            <a:endParaRPr lang="en-US" b="1" dirty="0"/>
          </a:p>
        </p:txBody>
      </p:sp>
      <p:sp>
        <p:nvSpPr>
          <p:cNvPr id="2" name="Title 1"/>
          <p:cNvSpPr>
            <a:spLocks noGrp="1"/>
          </p:cNvSpPr>
          <p:nvPr>
            <p:ph type="title"/>
          </p:nvPr>
        </p:nvSpPr>
        <p:spPr>
          <a:xfrm>
            <a:off x="1356167" y="680807"/>
            <a:ext cx="9479666" cy="1234257"/>
          </a:xfrm>
        </p:spPr>
        <p:txBody>
          <a:bodyPr>
            <a:noAutofit/>
          </a:bodyPr>
          <a:lstStyle/>
          <a:p>
            <a:r>
              <a:rPr lang="en-US" dirty="0"/>
              <a:t>Social and Emotional Learning</a:t>
            </a:r>
          </a:p>
        </p:txBody>
      </p:sp>
    </p:spTree>
    <p:extLst>
      <p:ext uri="{BB962C8B-B14F-4D97-AF65-F5344CB8AC3E}">
        <p14:creationId xmlns:p14="http://schemas.microsoft.com/office/powerpoint/2010/main" val="10200389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19</a:t>
            </a:fld>
            <a:endParaRPr lang="en-US">
              <a:solidFill>
                <a:schemeClr val="tx1"/>
              </a:solidFill>
            </a:endParaRPr>
          </a:p>
        </p:txBody>
      </p:sp>
      <p:sp>
        <p:nvSpPr>
          <p:cNvPr id="3" name="Content Placeholder 2"/>
          <p:cNvSpPr>
            <a:spLocks noGrp="1"/>
          </p:cNvSpPr>
          <p:nvPr>
            <p:ph idx="1"/>
          </p:nvPr>
        </p:nvSpPr>
        <p:spPr>
          <a:xfrm>
            <a:off x="1512700" y="1897811"/>
            <a:ext cx="9841100" cy="4107988"/>
          </a:xfrm>
        </p:spPr>
        <p:txBody>
          <a:bodyPr/>
          <a:lstStyle/>
          <a:p>
            <a:pPr marL="0" indent="0">
              <a:lnSpc>
                <a:spcPct val="100000"/>
              </a:lnSpc>
              <a:spcBef>
                <a:spcPts val="0"/>
              </a:spcBef>
              <a:spcAft>
                <a:spcPts val="1200"/>
              </a:spcAft>
              <a:buNone/>
            </a:pPr>
            <a:r>
              <a:rPr lang="en-US" sz="2400" dirty="0"/>
              <a:t>According to the National Center for Education Research’s paper, Executive Function: Implications for Education, executive functioning skills are required for </a:t>
            </a:r>
            <a:r>
              <a:rPr lang="en-US" sz="2400" b="1" dirty="0"/>
              <a:t>reading and oral language comprehension, fluency,</a:t>
            </a:r>
            <a:r>
              <a:rPr lang="en-US" sz="2400" dirty="0"/>
              <a:t> and </a:t>
            </a:r>
            <a:r>
              <a:rPr lang="en-US" sz="2400" b="1" dirty="0"/>
              <a:t>phonemic awareness</a:t>
            </a:r>
            <a:r>
              <a:rPr lang="en-US" sz="2400" dirty="0"/>
              <a:t>.</a:t>
            </a:r>
            <a:endParaRPr lang="en-US" sz="2400" b="1" dirty="0"/>
          </a:p>
        </p:txBody>
      </p:sp>
      <p:sp>
        <p:nvSpPr>
          <p:cNvPr id="2" name="Title 1"/>
          <p:cNvSpPr>
            <a:spLocks noGrp="1"/>
          </p:cNvSpPr>
          <p:nvPr>
            <p:ph type="title"/>
          </p:nvPr>
        </p:nvSpPr>
        <p:spPr>
          <a:xfrm>
            <a:off x="1356167" y="680807"/>
            <a:ext cx="9479666" cy="1217004"/>
          </a:xfrm>
        </p:spPr>
        <p:txBody>
          <a:bodyPr>
            <a:noAutofit/>
          </a:bodyPr>
          <a:lstStyle/>
          <a:p>
            <a:r>
              <a:rPr lang="en-US" dirty="0"/>
              <a:t>Executive Functioning Skills</a:t>
            </a:r>
          </a:p>
        </p:txBody>
      </p:sp>
    </p:spTree>
    <p:extLst>
      <p:ext uri="{BB962C8B-B14F-4D97-AF65-F5344CB8AC3E}">
        <p14:creationId xmlns:p14="http://schemas.microsoft.com/office/powerpoint/2010/main" val="2889634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2</a:t>
            </a:fld>
            <a:endParaRPr lang="en-US">
              <a:solidFill>
                <a:schemeClr val="tx1"/>
              </a:solidFill>
            </a:endParaRPr>
          </a:p>
        </p:txBody>
      </p:sp>
      <p:sp>
        <p:nvSpPr>
          <p:cNvPr id="3" name="Content Placeholder 2"/>
          <p:cNvSpPr>
            <a:spLocks noGrp="1"/>
          </p:cNvSpPr>
          <p:nvPr>
            <p:ph idx="1"/>
          </p:nvPr>
        </p:nvSpPr>
        <p:spPr>
          <a:xfrm>
            <a:off x="1602442" y="1790699"/>
            <a:ext cx="9376012" cy="4278571"/>
          </a:xfrm>
        </p:spPr>
        <p:txBody>
          <a:bodyPr vert="horz" lIns="91440" tIns="45720" rIns="91440" bIns="45720" rtlCol="0" anchor="t">
            <a:noAutofit/>
          </a:bodyPr>
          <a:lstStyle/>
          <a:p>
            <a:pPr>
              <a:lnSpc>
                <a:spcPct val="100000"/>
              </a:lnSpc>
              <a:spcBef>
                <a:spcPts val="0"/>
              </a:spcBef>
              <a:spcAft>
                <a:spcPts val="1200"/>
              </a:spcAft>
            </a:pPr>
            <a:r>
              <a:rPr lang="en-US" sz="2400" dirty="0"/>
              <a:t>All webinar participants have been placed on mute.</a:t>
            </a:r>
          </a:p>
          <a:p>
            <a:pPr>
              <a:lnSpc>
                <a:spcPct val="100000"/>
              </a:lnSpc>
              <a:spcBef>
                <a:spcPts val="0"/>
              </a:spcBef>
              <a:spcAft>
                <a:spcPts val="1200"/>
              </a:spcAft>
            </a:pPr>
            <a:r>
              <a:rPr lang="en-US" sz="2400" dirty="0"/>
              <a:t>Please hold questions until the end.</a:t>
            </a:r>
          </a:p>
          <a:p>
            <a:pPr>
              <a:lnSpc>
                <a:spcPct val="100000"/>
              </a:lnSpc>
              <a:spcBef>
                <a:spcPts val="0"/>
              </a:spcBef>
              <a:spcAft>
                <a:spcPts val="1200"/>
              </a:spcAft>
            </a:pPr>
            <a:r>
              <a:rPr lang="en-US" sz="2400" dirty="0"/>
              <a:t>The slides and webinar recording will be available on the California Department of Education (CDE) Reading Instruction and Intervention (RII) Request for Application (RFA) web page at </a:t>
            </a:r>
            <a:r>
              <a:rPr lang="en-US" sz="2400" dirty="0">
                <a:ea typeface="+mn-lt"/>
                <a:cs typeface="+mn-lt"/>
                <a:hlinkClick r:id="rId3" tooltip="Reading Instruction and Intervention Request for Application "/>
              </a:rPr>
              <a:t>http://www.cde.ca.gov/fg/fo/r12/rii21rfa.asp</a:t>
            </a:r>
            <a:r>
              <a:rPr lang="en-US" sz="2400" dirty="0">
                <a:ea typeface="+mn-lt"/>
                <a:cs typeface="+mn-lt"/>
              </a:rPr>
              <a:t> </a:t>
            </a:r>
          </a:p>
        </p:txBody>
      </p:sp>
      <p:sp>
        <p:nvSpPr>
          <p:cNvPr id="2" name="Title 1"/>
          <p:cNvSpPr>
            <a:spLocks noGrp="1"/>
          </p:cNvSpPr>
          <p:nvPr>
            <p:ph type="title"/>
          </p:nvPr>
        </p:nvSpPr>
        <p:spPr/>
        <p:txBody>
          <a:bodyPr>
            <a:normAutofit/>
          </a:bodyPr>
          <a:lstStyle/>
          <a:p>
            <a:r>
              <a:rPr lang="en-US" dirty="0"/>
              <a:t>Housekeeping</a:t>
            </a:r>
          </a:p>
        </p:txBody>
      </p:sp>
    </p:spTree>
    <p:extLst>
      <p:ext uri="{BB962C8B-B14F-4D97-AF65-F5344CB8AC3E}">
        <p14:creationId xmlns:p14="http://schemas.microsoft.com/office/powerpoint/2010/main" val="17253393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20</a:t>
            </a:fld>
            <a:endParaRPr lang="en-US" dirty="0">
              <a:solidFill>
                <a:schemeClr val="tx1"/>
              </a:solidFill>
            </a:endParaRPr>
          </a:p>
        </p:txBody>
      </p:sp>
      <p:sp>
        <p:nvSpPr>
          <p:cNvPr id="3" name="Content Placeholder 2"/>
          <p:cNvSpPr>
            <a:spLocks noGrp="1"/>
          </p:cNvSpPr>
          <p:nvPr>
            <p:ph idx="1"/>
          </p:nvPr>
        </p:nvSpPr>
        <p:spPr>
          <a:xfrm>
            <a:off x="1356167" y="1843236"/>
            <a:ext cx="9582128" cy="4513113"/>
          </a:xfrm>
        </p:spPr>
        <p:txBody>
          <a:bodyPr/>
          <a:lstStyle/>
          <a:p>
            <a:pPr marL="344488" indent="-344488">
              <a:lnSpc>
                <a:spcPct val="100000"/>
              </a:lnSpc>
              <a:spcBef>
                <a:spcPts val="0"/>
              </a:spcBef>
              <a:spcAft>
                <a:spcPts val="1200"/>
              </a:spcAft>
            </a:pPr>
            <a:r>
              <a:rPr lang="en-US" sz="2400" dirty="0"/>
              <a:t>Rooted in student and educator needs demonstrated through data;</a:t>
            </a:r>
          </a:p>
          <a:p>
            <a:pPr marL="344488" indent="-344488">
              <a:lnSpc>
                <a:spcPct val="100000"/>
              </a:lnSpc>
              <a:spcBef>
                <a:spcPts val="0"/>
              </a:spcBef>
              <a:spcAft>
                <a:spcPts val="1200"/>
              </a:spcAft>
            </a:pPr>
            <a:r>
              <a:rPr lang="en-US" sz="2400" dirty="0"/>
              <a:t>focused on content and pedagogy;</a:t>
            </a:r>
          </a:p>
          <a:p>
            <a:pPr marL="344488" indent="-344488">
              <a:lnSpc>
                <a:spcPct val="100000"/>
              </a:lnSpc>
              <a:spcBef>
                <a:spcPts val="0"/>
              </a:spcBef>
              <a:spcAft>
                <a:spcPts val="1200"/>
              </a:spcAft>
            </a:pPr>
            <a:r>
              <a:rPr lang="en-US" sz="2400" dirty="0"/>
              <a:t>designed to ensure equitable outcomes; </a:t>
            </a:r>
          </a:p>
          <a:p>
            <a:pPr marL="344488" indent="-344488">
              <a:lnSpc>
                <a:spcPct val="100000"/>
              </a:lnSpc>
              <a:spcBef>
                <a:spcPts val="0"/>
              </a:spcBef>
              <a:spcAft>
                <a:spcPts val="1200"/>
              </a:spcAft>
            </a:pPr>
            <a:r>
              <a:rPr lang="en-US" sz="2400" dirty="0"/>
              <a:t>designed and structured to be ongoing, intensive, and embedded in practice;</a:t>
            </a:r>
          </a:p>
          <a:p>
            <a:pPr marL="344488" indent="-344488">
              <a:lnSpc>
                <a:spcPct val="100000"/>
              </a:lnSpc>
              <a:spcBef>
                <a:spcPts val="0"/>
              </a:spcBef>
              <a:spcAft>
                <a:spcPts val="1200"/>
              </a:spcAft>
            </a:pPr>
            <a:r>
              <a:rPr lang="en-US" sz="2400" dirty="0"/>
              <a:t>collaborative with an emphasis on shared accountability;</a:t>
            </a:r>
          </a:p>
          <a:p>
            <a:pPr marL="344488" indent="-344488">
              <a:lnSpc>
                <a:spcPct val="100000"/>
              </a:lnSpc>
              <a:spcBef>
                <a:spcPts val="0"/>
              </a:spcBef>
              <a:spcAft>
                <a:spcPts val="1200"/>
              </a:spcAft>
            </a:pPr>
            <a:r>
              <a:rPr lang="en-US" sz="2400" dirty="0"/>
              <a:t>supported by adequate resources; and</a:t>
            </a:r>
          </a:p>
          <a:p>
            <a:pPr marL="344488" indent="-344488">
              <a:lnSpc>
                <a:spcPct val="100000"/>
              </a:lnSpc>
              <a:spcBef>
                <a:spcPts val="0"/>
              </a:spcBef>
              <a:spcAft>
                <a:spcPts val="1200"/>
              </a:spcAft>
            </a:pPr>
            <a:r>
              <a:rPr lang="en-US" sz="2400" dirty="0"/>
              <a:t>coherent and aligned with other standards, policies, and programs.</a:t>
            </a:r>
            <a:endParaRPr lang="en-US" sz="2400" b="1" dirty="0"/>
          </a:p>
          <a:p>
            <a:pPr marL="0" indent="0">
              <a:spcAft>
                <a:spcPts val="1200"/>
              </a:spcAft>
              <a:buNone/>
            </a:pPr>
            <a:r>
              <a:rPr lang="en-US" sz="2400" dirty="0"/>
              <a:t> </a:t>
            </a:r>
          </a:p>
        </p:txBody>
      </p:sp>
      <p:sp>
        <p:nvSpPr>
          <p:cNvPr id="2" name="Title 1"/>
          <p:cNvSpPr>
            <a:spLocks noGrp="1"/>
          </p:cNvSpPr>
          <p:nvPr>
            <p:ph type="title"/>
          </p:nvPr>
        </p:nvSpPr>
        <p:spPr>
          <a:xfrm>
            <a:off x="719528" y="434716"/>
            <a:ext cx="10792918" cy="1408520"/>
          </a:xfrm>
        </p:spPr>
        <p:txBody>
          <a:bodyPr>
            <a:noAutofit/>
          </a:bodyPr>
          <a:lstStyle/>
          <a:p>
            <a:r>
              <a:rPr lang="en-US" dirty="0"/>
              <a:t>Quality Professional Learning Standards</a:t>
            </a:r>
          </a:p>
        </p:txBody>
      </p:sp>
    </p:spTree>
    <p:extLst>
      <p:ext uri="{BB962C8B-B14F-4D97-AF65-F5344CB8AC3E}">
        <p14:creationId xmlns:p14="http://schemas.microsoft.com/office/powerpoint/2010/main" val="5609287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21</a:t>
            </a:fld>
            <a:endParaRPr lang="en-US" dirty="0">
              <a:solidFill>
                <a:schemeClr val="tx1"/>
              </a:solidFill>
            </a:endParaRPr>
          </a:p>
        </p:txBody>
      </p:sp>
      <p:sp>
        <p:nvSpPr>
          <p:cNvPr id="3" name="Content Placeholder 2"/>
          <p:cNvSpPr>
            <a:spLocks noGrp="1"/>
          </p:cNvSpPr>
          <p:nvPr>
            <p:ph idx="1"/>
          </p:nvPr>
        </p:nvSpPr>
        <p:spPr>
          <a:xfrm>
            <a:off x="1436500" y="1733265"/>
            <a:ext cx="9917300" cy="4497717"/>
          </a:xfrm>
        </p:spPr>
        <p:txBody>
          <a:bodyPr/>
          <a:lstStyle/>
          <a:p>
            <a:pPr marL="0" indent="0" fontAlgn="base">
              <a:lnSpc>
                <a:spcPct val="100000"/>
              </a:lnSpc>
              <a:spcBef>
                <a:spcPts val="0"/>
              </a:spcBef>
              <a:spcAft>
                <a:spcPts val="1200"/>
              </a:spcAft>
              <a:buNone/>
            </a:pPr>
            <a:r>
              <a:rPr lang="en-US" sz="2400" dirty="0"/>
              <a:t>The strands of reading, writing, speaking and listening, and language are imperative across all disciplines. </a:t>
            </a:r>
          </a:p>
          <a:p>
            <a:pPr marL="0" indent="0" fontAlgn="base">
              <a:lnSpc>
                <a:spcPct val="100000"/>
              </a:lnSpc>
              <a:spcBef>
                <a:spcPts val="0"/>
              </a:spcBef>
              <a:spcAft>
                <a:spcPts val="1200"/>
              </a:spcAft>
              <a:buNone/>
            </a:pPr>
            <a:r>
              <a:rPr lang="en-US" sz="2400" dirty="0"/>
              <a:t>As such, the California CCSS literacy standards set an interdisciplinary expectation that the development of each student’s literacy skills is a shared responsibility with teachers across the content areas, each supporting disciplinary literacy in their subject. </a:t>
            </a:r>
          </a:p>
          <a:p>
            <a:pPr marL="0" indent="0" fontAlgn="base">
              <a:lnSpc>
                <a:spcPct val="100000"/>
              </a:lnSpc>
              <a:spcBef>
                <a:spcPts val="0"/>
              </a:spcBef>
              <a:spcAft>
                <a:spcPts val="1200"/>
              </a:spcAft>
              <a:buNone/>
            </a:pPr>
            <a:r>
              <a:rPr lang="en-US" sz="2400" dirty="0"/>
              <a:t>Professional learning funded through the RII grant must prepare all educators across all disciplines to support literacy.</a:t>
            </a:r>
          </a:p>
        </p:txBody>
      </p:sp>
      <p:sp>
        <p:nvSpPr>
          <p:cNvPr id="2" name="Title 1"/>
          <p:cNvSpPr>
            <a:spLocks noGrp="1"/>
          </p:cNvSpPr>
          <p:nvPr>
            <p:ph type="title"/>
          </p:nvPr>
        </p:nvSpPr>
        <p:spPr>
          <a:xfrm>
            <a:off x="1600716" y="838375"/>
            <a:ext cx="9479666" cy="631365"/>
          </a:xfrm>
        </p:spPr>
        <p:txBody>
          <a:bodyPr>
            <a:noAutofit/>
          </a:bodyPr>
          <a:lstStyle/>
          <a:p>
            <a:r>
              <a:rPr lang="en-US" dirty="0"/>
              <a:t>Disciplinary Literacy</a:t>
            </a:r>
          </a:p>
        </p:txBody>
      </p:sp>
    </p:spTree>
    <p:extLst>
      <p:ext uri="{BB962C8B-B14F-4D97-AF65-F5344CB8AC3E}">
        <p14:creationId xmlns:p14="http://schemas.microsoft.com/office/powerpoint/2010/main" val="16766456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22</a:t>
            </a:fld>
            <a:endParaRPr lang="en-US" dirty="0">
              <a:solidFill>
                <a:schemeClr val="tx1"/>
              </a:solidFill>
            </a:endParaRPr>
          </a:p>
        </p:txBody>
      </p:sp>
      <p:sp>
        <p:nvSpPr>
          <p:cNvPr id="3" name="Content Placeholder 2"/>
          <p:cNvSpPr>
            <a:spLocks noGrp="1"/>
          </p:cNvSpPr>
          <p:nvPr>
            <p:ph idx="1"/>
          </p:nvPr>
        </p:nvSpPr>
        <p:spPr>
          <a:xfrm>
            <a:off x="1512700" y="2087592"/>
            <a:ext cx="9841100" cy="3932033"/>
          </a:xfrm>
        </p:spPr>
        <p:txBody>
          <a:bodyPr/>
          <a:lstStyle/>
          <a:p>
            <a:pPr marL="0" indent="0" fontAlgn="base">
              <a:lnSpc>
                <a:spcPct val="100000"/>
              </a:lnSpc>
              <a:spcBef>
                <a:spcPts val="0"/>
              </a:spcBef>
              <a:spcAft>
                <a:spcPts val="1200"/>
              </a:spcAft>
              <a:buNone/>
            </a:pPr>
            <a:r>
              <a:rPr lang="en-US" sz="2400" dirty="0"/>
              <a:t>Professional learning through the RII grant must prepare teachers to effectively collect, analyze, and respond to data. </a:t>
            </a:r>
          </a:p>
          <a:p>
            <a:pPr marL="0" indent="0" fontAlgn="base">
              <a:lnSpc>
                <a:spcPct val="100000"/>
              </a:lnSpc>
              <a:spcBef>
                <a:spcPts val="0"/>
              </a:spcBef>
              <a:spcAft>
                <a:spcPts val="1200"/>
              </a:spcAft>
              <a:buNone/>
            </a:pPr>
            <a:r>
              <a:rPr lang="en-US" sz="2400" dirty="0"/>
              <a:t>LEAs should be prepared to implement a full range of assessment cycles, including the use of formative assessments. </a:t>
            </a:r>
          </a:p>
          <a:p>
            <a:pPr marL="0" indent="0" fontAlgn="base">
              <a:lnSpc>
                <a:spcPct val="100000"/>
              </a:lnSpc>
              <a:spcBef>
                <a:spcPts val="0"/>
              </a:spcBef>
              <a:spcAft>
                <a:spcPts val="1200"/>
              </a:spcAft>
              <a:buNone/>
            </a:pPr>
            <a:r>
              <a:rPr lang="en-US" sz="2400" dirty="0"/>
              <a:t>In response to the data, a structured MTSS should be in place with clearly defined evidence-based Tier II interventions and Tier III systems for intensifying interventions with data-based individualization. </a:t>
            </a:r>
          </a:p>
        </p:txBody>
      </p:sp>
      <p:sp>
        <p:nvSpPr>
          <p:cNvPr id="2" name="Title 1"/>
          <p:cNvSpPr>
            <a:spLocks noGrp="1"/>
          </p:cNvSpPr>
          <p:nvPr>
            <p:ph type="title"/>
          </p:nvPr>
        </p:nvSpPr>
        <p:spPr>
          <a:xfrm>
            <a:off x="1600716" y="838375"/>
            <a:ext cx="9479666" cy="824347"/>
          </a:xfrm>
        </p:spPr>
        <p:txBody>
          <a:bodyPr>
            <a:noAutofit/>
          </a:bodyPr>
          <a:lstStyle/>
          <a:p>
            <a:r>
              <a:rPr lang="en-US" dirty="0"/>
              <a:t>Data-Informed Interventions</a:t>
            </a:r>
          </a:p>
        </p:txBody>
      </p:sp>
    </p:spTree>
    <p:extLst>
      <p:ext uri="{BB962C8B-B14F-4D97-AF65-F5344CB8AC3E}">
        <p14:creationId xmlns:p14="http://schemas.microsoft.com/office/powerpoint/2010/main" val="12920019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23</a:t>
            </a:fld>
            <a:endParaRPr lang="en-US" dirty="0">
              <a:solidFill>
                <a:schemeClr val="tx1"/>
              </a:solidFill>
            </a:endParaRPr>
          </a:p>
        </p:txBody>
      </p:sp>
      <p:sp>
        <p:nvSpPr>
          <p:cNvPr id="3" name="Content Placeholder 2"/>
          <p:cNvSpPr>
            <a:spLocks noGrp="1"/>
          </p:cNvSpPr>
          <p:nvPr>
            <p:ph idx="1"/>
          </p:nvPr>
        </p:nvSpPr>
        <p:spPr>
          <a:xfrm>
            <a:off x="1512700" y="1894115"/>
            <a:ext cx="9567682" cy="3126460"/>
          </a:xfrm>
        </p:spPr>
        <p:txBody>
          <a:bodyPr/>
          <a:lstStyle/>
          <a:p>
            <a:pPr marL="0" indent="0" fontAlgn="base">
              <a:lnSpc>
                <a:spcPct val="100000"/>
              </a:lnSpc>
              <a:spcBef>
                <a:spcPts val="0"/>
              </a:spcBef>
              <a:spcAft>
                <a:spcPts val="1200"/>
              </a:spcAft>
              <a:buNone/>
            </a:pPr>
            <a:r>
              <a:rPr lang="en-US" sz="2400" dirty="0"/>
              <a:t>The grantee will use the SLP’s continuous learning process to improve literacy outcomes for all students. </a:t>
            </a:r>
          </a:p>
          <a:p>
            <a:pPr marL="0" indent="0" fontAlgn="base">
              <a:lnSpc>
                <a:spcPct val="100000"/>
              </a:lnSpc>
              <a:spcBef>
                <a:spcPts val="0"/>
              </a:spcBef>
              <a:spcAft>
                <a:spcPts val="1200"/>
              </a:spcAft>
              <a:buNone/>
            </a:pPr>
            <a:r>
              <a:rPr lang="en-US" sz="2400" dirty="0"/>
              <a:t>This process includes setting direction and purpose, assessing local needs to determine causal factors of greatest need, planning for improvement, implementing and monitoring work, and reflecting and adjusting course.</a:t>
            </a:r>
          </a:p>
        </p:txBody>
      </p:sp>
      <p:sp>
        <p:nvSpPr>
          <p:cNvPr id="2" name="Title 1"/>
          <p:cNvSpPr>
            <a:spLocks noGrp="1"/>
          </p:cNvSpPr>
          <p:nvPr>
            <p:ph type="title"/>
          </p:nvPr>
        </p:nvSpPr>
        <p:spPr>
          <a:xfrm>
            <a:off x="1600716" y="838375"/>
            <a:ext cx="9479666" cy="631365"/>
          </a:xfrm>
        </p:spPr>
        <p:txBody>
          <a:bodyPr>
            <a:noAutofit/>
          </a:bodyPr>
          <a:lstStyle/>
          <a:p>
            <a:r>
              <a:rPr lang="en-US" dirty="0"/>
              <a:t>Continuous Learning Process</a:t>
            </a:r>
          </a:p>
        </p:txBody>
      </p:sp>
    </p:spTree>
    <p:extLst>
      <p:ext uri="{BB962C8B-B14F-4D97-AF65-F5344CB8AC3E}">
        <p14:creationId xmlns:p14="http://schemas.microsoft.com/office/powerpoint/2010/main" val="26365633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24</a:t>
            </a:fld>
            <a:endParaRPr lang="en-US">
              <a:solidFill>
                <a:schemeClr val="tx1"/>
              </a:solidFill>
            </a:endParaRPr>
          </a:p>
        </p:txBody>
      </p:sp>
      <p:sp>
        <p:nvSpPr>
          <p:cNvPr id="3" name="Content Placeholder 2"/>
          <p:cNvSpPr>
            <a:spLocks noGrp="1"/>
          </p:cNvSpPr>
          <p:nvPr>
            <p:ph idx="1"/>
          </p:nvPr>
        </p:nvSpPr>
        <p:spPr>
          <a:xfrm>
            <a:off x="1343247" y="2311878"/>
            <a:ext cx="9994604" cy="2398145"/>
          </a:xfrm>
        </p:spPr>
        <p:txBody>
          <a:bodyPr/>
          <a:lstStyle/>
          <a:p>
            <a:pPr marL="0" indent="0" fontAlgn="base">
              <a:lnSpc>
                <a:spcPct val="100000"/>
              </a:lnSpc>
              <a:spcBef>
                <a:spcPts val="0"/>
              </a:spcBef>
              <a:spcAft>
                <a:spcPts val="1200"/>
              </a:spcAft>
              <a:buNone/>
            </a:pPr>
            <a:r>
              <a:rPr lang="en-US" sz="2400" dirty="0"/>
              <a:t>Through the continuous learning process, professional learning provided through the RII grant must support educators in specifically addressing pandemic-related literacy learning acceleration, distance and hybrid learning contexts, and the related digital divide.</a:t>
            </a:r>
          </a:p>
        </p:txBody>
      </p:sp>
      <p:sp>
        <p:nvSpPr>
          <p:cNvPr id="2" name="Title 1"/>
          <p:cNvSpPr>
            <a:spLocks noGrp="1"/>
          </p:cNvSpPr>
          <p:nvPr>
            <p:ph type="title"/>
          </p:nvPr>
        </p:nvSpPr>
        <p:spPr>
          <a:xfrm>
            <a:off x="1085778" y="1104181"/>
            <a:ext cx="9994604" cy="569344"/>
          </a:xfrm>
        </p:spPr>
        <p:txBody>
          <a:bodyPr>
            <a:noAutofit/>
          </a:bodyPr>
          <a:lstStyle/>
          <a:p>
            <a:r>
              <a:rPr lang="en-US" dirty="0"/>
              <a:t>Pandemic-Related Literacy Acceleration</a:t>
            </a:r>
          </a:p>
        </p:txBody>
      </p:sp>
    </p:spTree>
    <p:extLst>
      <p:ext uri="{BB962C8B-B14F-4D97-AF65-F5344CB8AC3E}">
        <p14:creationId xmlns:p14="http://schemas.microsoft.com/office/powerpoint/2010/main" val="6706821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25</a:t>
            </a:fld>
            <a:endParaRPr lang="en-US" dirty="0">
              <a:solidFill>
                <a:schemeClr val="tx1"/>
              </a:solidFill>
            </a:endParaRPr>
          </a:p>
        </p:txBody>
      </p:sp>
      <p:sp>
        <p:nvSpPr>
          <p:cNvPr id="3" name="Content Placeholder 2"/>
          <p:cNvSpPr>
            <a:spLocks noGrp="1"/>
          </p:cNvSpPr>
          <p:nvPr>
            <p:ph idx="1"/>
          </p:nvPr>
        </p:nvSpPr>
        <p:spPr>
          <a:xfrm>
            <a:off x="1392866" y="1310185"/>
            <a:ext cx="9743563" cy="3796653"/>
          </a:xfrm>
        </p:spPr>
        <p:txBody>
          <a:bodyPr/>
          <a:lstStyle/>
          <a:p>
            <a:pPr marL="0" indent="0">
              <a:lnSpc>
                <a:spcPct val="100000"/>
              </a:lnSpc>
              <a:spcBef>
                <a:spcPts val="0"/>
              </a:spcBef>
              <a:spcAft>
                <a:spcPts val="1200"/>
              </a:spcAft>
              <a:buNone/>
            </a:pPr>
            <a:r>
              <a:rPr lang="en-US" sz="2400" dirty="0">
                <a:cs typeface="Arial" panose="020B0604020202020204" pitchFamily="34" charset="0"/>
              </a:rPr>
              <a:t>The CDE and the CCEE shall, to the greatest extent practicable, facilitate coordination among the grantee(s) and other literacy initiatives, including, but not limited to, the following: </a:t>
            </a:r>
          </a:p>
          <a:p>
            <a:pPr>
              <a:lnSpc>
                <a:spcPct val="100000"/>
              </a:lnSpc>
              <a:spcBef>
                <a:spcPts val="0"/>
              </a:spcBef>
              <a:spcAft>
                <a:spcPts val="1200"/>
              </a:spcAft>
            </a:pPr>
            <a:r>
              <a:rPr lang="en-US" sz="2400" dirty="0"/>
              <a:t>The California Subject Matter Projects</a:t>
            </a:r>
          </a:p>
          <a:p>
            <a:pPr>
              <a:lnSpc>
                <a:spcPct val="100000"/>
              </a:lnSpc>
              <a:spcBef>
                <a:spcPts val="0"/>
              </a:spcBef>
              <a:spcAft>
                <a:spcPts val="1200"/>
              </a:spcAft>
            </a:pPr>
            <a:r>
              <a:rPr lang="en-US" sz="2400" dirty="0"/>
              <a:t>Grantees of the 21st Century California School Leadership Academy</a:t>
            </a:r>
          </a:p>
          <a:p>
            <a:pPr>
              <a:lnSpc>
                <a:spcPct val="100000"/>
              </a:lnSpc>
              <a:spcBef>
                <a:spcPts val="0"/>
              </a:spcBef>
              <a:spcAft>
                <a:spcPts val="1200"/>
              </a:spcAft>
            </a:pPr>
            <a:r>
              <a:rPr lang="en-US" sz="2400" dirty="0"/>
              <a:t>Grantees of the Comprehensive Literacy State Development Grant</a:t>
            </a:r>
          </a:p>
          <a:p>
            <a:pPr>
              <a:lnSpc>
                <a:spcPct val="100000"/>
              </a:lnSpc>
              <a:spcBef>
                <a:spcPts val="0"/>
              </a:spcBef>
              <a:spcAft>
                <a:spcPts val="1200"/>
              </a:spcAft>
            </a:pPr>
            <a:r>
              <a:rPr lang="en-US" sz="2400" dirty="0"/>
              <a:t>Grantees of the Educator Workforce Investment Grant (EWIG) for EL Roadmap Policy implementation</a:t>
            </a:r>
          </a:p>
          <a:p>
            <a:pPr>
              <a:lnSpc>
                <a:spcPct val="100000"/>
              </a:lnSpc>
              <a:spcBef>
                <a:spcPts val="0"/>
              </a:spcBef>
              <a:spcAft>
                <a:spcPts val="1200"/>
              </a:spcAft>
            </a:pPr>
            <a:r>
              <a:rPr lang="en-US" sz="2400" dirty="0"/>
              <a:t>Grantees of the EWIG Special Education Grant</a:t>
            </a:r>
          </a:p>
          <a:p>
            <a:pPr>
              <a:lnSpc>
                <a:spcPct val="100000"/>
              </a:lnSpc>
              <a:spcBef>
                <a:spcPts val="0"/>
              </a:spcBef>
              <a:spcAft>
                <a:spcPts val="1200"/>
              </a:spcAft>
            </a:pPr>
            <a:r>
              <a:rPr lang="en-US" sz="2400" dirty="0"/>
              <a:t>Grantees of the California Dyslexia Initiative </a:t>
            </a:r>
          </a:p>
          <a:p>
            <a:pPr>
              <a:lnSpc>
                <a:spcPct val="100000"/>
              </a:lnSpc>
              <a:spcBef>
                <a:spcPts val="0"/>
              </a:spcBef>
              <a:spcAft>
                <a:spcPts val="1200"/>
              </a:spcAft>
            </a:pPr>
            <a:r>
              <a:rPr lang="en-US" sz="2400" dirty="0"/>
              <a:t>The Early Literacy Support Block Grant Expert Lead in Literacy</a:t>
            </a:r>
          </a:p>
        </p:txBody>
      </p:sp>
      <p:sp>
        <p:nvSpPr>
          <p:cNvPr id="2" name="Title 1"/>
          <p:cNvSpPr>
            <a:spLocks noGrp="1"/>
          </p:cNvSpPr>
          <p:nvPr>
            <p:ph type="title"/>
          </p:nvPr>
        </p:nvSpPr>
        <p:spPr>
          <a:xfrm>
            <a:off x="792866" y="592492"/>
            <a:ext cx="10343563" cy="908504"/>
          </a:xfrm>
        </p:spPr>
        <p:txBody>
          <a:bodyPr>
            <a:noAutofit/>
          </a:bodyPr>
          <a:lstStyle/>
          <a:p>
            <a:r>
              <a:rPr lang="en-US" dirty="0"/>
              <a:t>Alignment to State Literacy Initiatives (1) </a:t>
            </a:r>
          </a:p>
        </p:txBody>
      </p:sp>
    </p:spTree>
    <p:extLst>
      <p:ext uri="{BB962C8B-B14F-4D97-AF65-F5344CB8AC3E}">
        <p14:creationId xmlns:p14="http://schemas.microsoft.com/office/powerpoint/2010/main" val="13957923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883A8-CA9B-48B9-9937-AF39450C3A71}"/>
              </a:ext>
            </a:extLst>
          </p:cNvPr>
          <p:cNvSpPr>
            <a:spLocks noGrp="1"/>
          </p:cNvSpPr>
          <p:nvPr>
            <p:ph type="title"/>
          </p:nvPr>
        </p:nvSpPr>
        <p:spPr>
          <a:xfrm>
            <a:off x="952901" y="365125"/>
            <a:ext cx="10193154" cy="1325563"/>
          </a:xfrm>
        </p:spPr>
        <p:txBody>
          <a:bodyPr/>
          <a:lstStyle/>
          <a:p>
            <a:r>
              <a:rPr lang="en-US" dirty="0"/>
              <a:t>Alignment to State Literacy Initiatives (2)</a:t>
            </a:r>
          </a:p>
        </p:txBody>
      </p:sp>
      <p:sp>
        <p:nvSpPr>
          <p:cNvPr id="3" name="Content Placeholder 2">
            <a:extLst>
              <a:ext uri="{FF2B5EF4-FFF2-40B4-BE49-F238E27FC236}">
                <a16:creationId xmlns:a16="http://schemas.microsoft.com/office/drawing/2014/main" id="{1363EF51-81BA-49CE-B9B9-28957C850F88}"/>
              </a:ext>
            </a:extLst>
          </p:cNvPr>
          <p:cNvSpPr>
            <a:spLocks noGrp="1"/>
          </p:cNvSpPr>
          <p:nvPr>
            <p:ph idx="1"/>
          </p:nvPr>
        </p:nvSpPr>
        <p:spPr/>
        <p:txBody>
          <a:bodyPr/>
          <a:lstStyle/>
          <a:p>
            <a:pPr>
              <a:spcAft>
                <a:spcPts val="1200"/>
              </a:spcAft>
            </a:pPr>
            <a:r>
              <a:rPr lang="en-US" sz="2400" dirty="0">
                <a:latin typeface="Arial" panose="020B0604020202020204" pitchFamily="34" charset="0"/>
                <a:cs typeface="Arial" panose="020B0604020202020204" pitchFamily="34" charset="0"/>
              </a:rPr>
              <a:t>In the fall of 2021, State Superintendent of Public Instruction, Tony Thurmond announced a campaign to ensure that every California student will learn to read by third grade by the year 2026. </a:t>
            </a:r>
          </a:p>
          <a:p>
            <a:pPr>
              <a:spcAft>
                <a:spcPts val="1200"/>
              </a:spcAft>
            </a:pPr>
            <a:r>
              <a:rPr lang="en-US" sz="2400" dirty="0">
                <a:latin typeface="Arial" panose="020B0604020202020204" pitchFamily="34" charset="0"/>
                <a:cs typeface="Arial" panose="020B0604020202020204" pitchFamily="34" charset="0"/>
              </a:rPr>
              <a:t>The effort also includes a biliteracy milestone for dual-language learners. </a:t>
            </a:r>
          </a:p>
          <a:p>
            <a:pPr>
              <a:spcAft>
                <a:spcPts val="1200"/>
              </a:spcAft>
            </a:pPr>
            <a:r>
              <a:rPr lang="en-US" sz="2400" dirty="0">
                <a:latin typeface="Arial" panose="020B0604020202020204" pitchFamily="34" charset="0"/>
                <a:cs typeface="Arial" panose="020B0604020202020204" pitchFamily="34" charset="0"/>
              </a:rPr>
              <a:t>Achievement of this vision requires the alignment of literacy initiatives and guidance across the state. The RII grant will be key to reaching this goal. </a:t>
            </a:r>
          </a:p>
          <a:p>
            <a:endParaRPr lang="en-US" dirty="0"/>
          </a:p>
        </p:txBody>
      </p:sp>
      <p:sp>
        <p:nvSpPr>
          <p:cNvPr id="4" name="Slide Number Placeholder 3">
            <a:extLst>
              <a:ext uri="{FF2B5EF4-FFF2-40B4-BE49-F238E27FC236}">
                <a16:creationId xmlns:a16="http://schemas.microsoft.com/office/drawing/2014/main" id="{D96F24BF-2D2A-4FCD-AB2D-A0E5ED217865}"/>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26</a:t>
            </a:fld>
            <a:endParaRPr lang="en-US">
              <a:solidFill>
                <a:schemeClr val="tx1"/>
              </a:solidFill>
            </a:endParaRPr>
          </a:p>
        </p:txBody>
      </p:sp>
    </p:spTree>
    <p:extLst>
      <p:ext uri="{BB962C8B-B14F-4D97-AF65-F5344CB8AC3E}">
        <p14:creationId xmlns:p14="http://schemas.microsoft.com/office/powerpoint/2010/main" val="3805231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7A91306-4C97-490C-BE5B-DB5DA64BC2E9}"/>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27</a:t>
            </a:fld>
            <a:endParaRPr lang="en-US">
              <a:solidFill>
                <a:schemeClr val="tx1"/>
              </a:solidFill>
            </a:endParaRPr>
          </a:p>
        </p:txBody>
      </p:sp>
      <p:sp>
        <p:nvSpPr>
          <p:cNvPr id="2" name="Title 1">
            <a:extLst>
              <a:ext uri="{FF2B5EF4-FFF2-40B4-BE49-F238E27FC236}">
                <a16:creationId xmlns:a16="http://schemas.microsoft.com/office/drawing/2014/main" id="{114ED852-4CF1-4959-9285-AFACEE3CEC74}"/>
              </a:ext>
            </a:extLst>
          </p:cNvPr>
          <p:cNvSpPr>
            <a:spLocks noGrp="1"/>
          </p:cNvSpPr>
          <p:nvPr>
            <p:ph type="title"/>
          </p:nvPr>
        </p:nvSpPr>
        <p:spPr>
          <a:xfrm>
            <a:off x="838200" y="576263"/>
            <a:ext cx="10515600" cy="2852737"/>
          </a:xfrm>
        </p:spPr>
        <p:txBody>
          <a:bodyPr/>
          <a:lstStyle/>
          <a:p>
            <a:r>
              <a:rPr lang="en-US" dirty="0"/>
              <a:t>Program Description</a:t>
            </a:r>
          </a:p>
        </p:txBody>
      </p:sp>
    </p:spTree>
    <p:extLst>
      <p:ext uri="{BB962C8B-B14F-4D97-AF65-F5344CB8AC3E}">
        <p14:creationId xmlns:p14="http://schemas.microsoft.com/office/powerpoint/2010/main" val="36410655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28</a:t>
            </a:fld>
            <a:endParaRPr lang="en-US" dirty="0">
              <a:solidFill>
                <a:schemeClr val="tx1"/>
              </a:solidFill>
            </a:endParaRPr>
          </a:p>
        </p:txBody>
      </p:sp>
      <p:sp>
        <p:nvSpPr>
          <p:cNvPr id="3" name="Content Placeholder 2"/>
          <p:cNvSpPr>
            <a:spLocks noGrp="1"/>
          </p:cNvSpPr>
          <p:nvPr>
            <p:ph idx="1"/>
          </p:nvPr>
        </p:nvSpPr>
        <p:spPr/>
        <p:txBody>
          <a:bodyPr vert="horz" lIns="91440" tIns="45720" rIns="91440" bIns="45720" rtlCol="0" anchor="t">
            <a:noAutofit/>
          </a:bodyPr>
          <a:lstStyle/>
          <a:p>
            <a:pPr marL="0" indent="0">
              <a:lnSpc>
                <a:spcPct val="100000"/>
              </a:lnSpc>
              <a:spcBef>
                <a:spcPts val="0"/>
              </a:spcBef>
              <a:spcAft>
                <a:spcPts val="1200"/>
              </a:spcAft>
              <a:buNone/>
            </a:pPr>
            <a:r>
              <a:rPr lang="en-US" sz="2400" b="1" dirty="0"/>
              <a:t>LEAs</a:t>
            </a:r>
          </a:p>
          <a:p>
            <a:pPr marL="0" indent="0">
              <a:lnSpc>
                <a:spcPct val="100000"/>
              </a:lnSpc>
              <a:spcBef>
                <a:spcPts val="0"/>
              </a:spcBef>
              <a:spcAft>
                <a:spcPts val="1200"/>
              </a:spcAft>
              <a:buNone/>
            </a:pPr>
            <a:r>
              <a:rPr lang="en-US" sz="2400" dirty="0"/>
              <a:t>The CDE shall allocate grant funding to one or more eligible LEAs, including COEs, school districts, charter schools, or a consortium of multiple LEAs.</a:t>
            </a:r>
          </a:p>
        </p:txBody>
      </p:sp>
      <p:sp>
        <p:nvSpPr>
          <p:cNvPr id="2" name="Title 1"/>
          <p:cNvSpPr>
            <a:spLocks noGrp="1"/>
          </p:cNvSpPr>
          <p:nvPr>
            <p:ph type="title"/>
          </p:nvPr>
        </p:nvSpPr>
        <p:spPr/>
        <p:txBody>
          <a:bodyPr>
            <a:normAutofit/>
          </a:bodyPr>
          <a:lstStyle/>
          <a:p>
            <a:r>
              <a:rPr lang="en-US" dirty="0"/>
              <a:t>Grant Eligibility (1)</a:t>
            </a:r>
          </a:p>
        </p:txBody>
      </p:sp>
    </p:spTree>
    <p:extLst>
      <p:ext uri="{BB962C8B-B14F-4D97-AF65-F5344CB8AC3E}">
        <p14:creationId xmlns:p14="http://schemas.microsoft.com/office/powerpoint/2010/main" val="90383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29</a:t>
            </a:fld>
            <a:endParaRPr lang="en-US" dirty="0">
              <a:solidFill>
                <a:schemeClr val="tx1"/>
              </a:solidFill>
            </a:endParaRPr>
          </a:p>
        </p:txBody>
      </p:sp>
      <p:sp>
        <p:nvSpPr>
          <p:cNvPr id="3" name="Content Placeholder 2"/>
          <p:cNvSpPr>
            <a:spLocks noGrp="1"/>
          </p:cNvSpPr>
          <p:nvPr>
            <p:ph idx="1"/>
          </p:nvPr>
        </p:nvSpPr>
        <p:spPr>
          <a:xfrm>
            <a:off x="1354239" y="1554480"/>
            <a:ext cx="9479666" cy="4622483"/>
          </a:xfrm>
        </p:spPr>
        <p:txBody>
          <a:bodyPr vert="horz" lIns="91440" tIns="45720" rIns="91440" bIns="45720" rtlCol="0" anchor="t">
            <a:noAutofit/>
          </a:bodyPr>
          <a:lstStyle/>
          <a:p>
            <a:pPr marL="0" indent="0">
              <a:lnSpc>
                <a:spcPct val="100000"/>
              </a:lnSpc>
              <a:spcBef>
                <a:spcPts val="0"/>
              </a:spcBef>
              <a:buNone/>
            </a:pPr>
            <a:r>
              <a:rPr lang="en-US" sz="2400" b="1" dirty="0"/>
              <a:t>Consortia</a:t>
            </a:r>
          </a:p>
          <a:p>
            <a:pPr marL="514350" indent="-285750">
              <a:lnSpc>
                <a:spcPct val="100000"/>
              </a:lnSpc>
              <a:spcBef>
                <a:spcPts val="0"/>
              </a:spcBef>
              <a:spcAft>
                <a:spcPts val="1200"/>
              </a:spcAft>
            </a:pPr>
            <a:r>
              <a:rPr lang="en-US" sz="2400" dirty="0"/>
              <a:t>Positive consideration will be given to applicants working in consortium with an Institution of Higher Education (IHE) or a nonprofit organization.</a:t>
            </a:r>
          </a:p>
          <a:p>
            <a:pPr marL="514350" indent="-285750">
              <a:lnSpc>
                <a:spcPct val="100000"/>
              </a:lnSpc>
              <a:spcBef>
                <a:spcPts val="0"/>
              </a:spcBef>
              <a:spcAft>
                <a:spcPts val="1200"/>
              </a:spcAft>
            </a:pPr>
            <a:r>
              <a:rPr lang="en-US" sz="2400" dirty="0"/>
              <a:t>Consortia with other LEAs is encouraged.</a:t>
            </a:r>
          </a:p>
          <a:p>
            <a:pPr marL="514350" indent="-285750">
              <a:lnSpc>
                <a:spcPct val="100000"/>
              </a:lnSpc>
              <a:spcBef>
                <a:spcPts val="0"/>
              </a:spcBef>
              <a:spcAft>
                <a:spcPts val="1200"/>
              </a:spcAft>
            </a:pPr>
            <a:r>
              <a:rPr lang="en-US" sz="2400" dirty="0"/>
              <a:t>One LEA must be identified as the Lead Applicant.</a:t>
            </a:r>
          </a:p>
        </p:txBody>
      </p:sp>
      <p:sp>
        <p:nvSpPr>
          <p:cNvPr id="2" name="Title 1"/>
          <p:cNvSpPr>
            <a:spLocks noGrp="1"/>
          </p:cNvSpPr>
          <p:nvPr>
            <p:ph type="title"/>
          </p:nvPr>
        </p:nvSpPr>
        <p:spPr>
          <a:xfrm>
            <a:off x="1354239" y="485896"/>
            <a:ext cx="9479666" cy="1071789"/>
          </a:xfrm>
        </p:spPr>
        <p:txBody>
          <a:bodyPr>
            <a:normAutofit/>
          </a:bodyPr>
          <a:lstStyle/>
          <a:p>
            <a:r>
              <a:rPr lang="en-US" dirty="0"/>
              <a:t>Grant Eligibility (2)</a:t>
            </a:r>
          </a:p>
        </p:txBody>
      </p:sp>
    </p:spTree>
    <p:extLst>
      <p:ext uri="{BB962C8B-B14F-4D97-AF65-F5344CB8AC3E}">
        <p14:creationId xmlns:p14="http://schemas.microsoft.com/office/powerpoint/2010/main" val="2477808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3</a:t>
            </a:fld>
            <a:endParaRPr lang="en-US" dirty="0">
              <a:solidFill>
                <a:schemeClr val="tx1"/>
              </a:solidFill>
            </a:endParaRPr>
          </a:p>
        </p:txBody>
      </p:sp>
      <p:sp>
        <p:nvSpPr>
          <p:cNvPr id="3" name="Content Placeholder 2"/>
          <p:cNvSpPr>
            <a:spLocks noGrp="1"/>
          </p:cNvSpPr>
          <p:nvPr>
            <p:ph idx="1"/>
          </p:nvPr>
        </p:nvSpPr>
        <p:spPr>
          <a:xfrm>
            <a:off x="1354239" y="1825625"/>
            <a:ext cx="9479666" cy="4351338"/>
          </a:xfrm>
        </p:spPr>
        <p:txBody>
          <a:bodyPr/>
          <a:lstStyle/>
          <a:p>
            <a:pPr marL="0" indent="0" algn="ctr">
              <a:buNone/>
            </a:pPr>
            <a:r>
              <a:rPr lang="en-US" sz="2400" dirty="0"/>
              <a:t>Eve Fabiaschi</a:t>
            </a:r>
          </a:p>
          <a:p>
            <a:pPr marL="0" indent="0" algn="ctr">
              <a:lnSpc>
                <a:spcPct val="100000"/>
              </a:lnSpc>
              <a:spcBef>
                <a:spcPts val="1200"/>
              </a:spcBef>
              <a:buNone/>
            </a:pPr>
            <a:r>
              <a:rPr lang="en-US" sz="2400" dirty="0"/>
              <a:t>Education Programs Consultant</a:t>
            </a:r>
          </a:p>
          <a:p>
            <a:pPr marL="0" indent="0" algn="ctr">
              <a:buNone/>
            </a:pPr>
            <a:r>
              <a:rPr lang="en-US" sz="2400" dirty="0">
                <a:latin typeface="Arial" panose="020B0604020202020204" pitchFamily="34" charset="0"/>
                <a:cs typeface="Arial" panose="020B0604020202020204" pitchFamily="34" charset="0"/>
              </a:rPr>
              <a:t>Professional Learning Innovations Office</a:t>
            </a:r>
          </a:p>
          <a:p>
            <a:pPr marL="0" indent="0" algn="ctr">
              <a:buNone/>
            </a:pPr>
            <a:r>
              <a:rPr lang="en-US" sz="2400" dirty="0"/>
              <a:t>Educator Excellence and Equity Division </a:t>
            </a:r>
          </a:p>
          <a:p>
            <a:pPr marL="0" indent="0" algn="ctr">
              <a:lnSpc>
                <a:spcPct val="100000"/>
              </a:lnSpc>
              <a:spcBef>
                <a:spcPts val="1200"/>
              </a:spcBef>
              <a:buNone/>
            </a:pPr>
            <a:r>
              <a:rPr lang="en-US" sz="2400" dirty="0"/>
              <a:t>CDE</a:t>
            </a:r>
          </a:p>
        </p:txBody>
      </p:sp>
      <p:sp>
        <p:nvSpPr>
          <p:cNvPr id="2" name="Title 1"/>
          <p:cNvSpPr>
            <a:spLocks noGrp="1"/>
          </p:cNvSpPr>
          <p:nvPr>
            <p:ph type="title"/>
          </p:nvPr>
        </p:nvSpPr>
        <p:spPr/>
        <p:txBody>
          <a:bodyPr>
            <a:normAutofit/>
          </a:bodyPr>
          <a:lstStyle/>
          <a:p>
            <a:r>
              <a:rPr lang="en-US" dirty="0"/>
              <a:t>Welcome</a:t>
            </a:r>
          </a:p>
        </p:txBody>
      </p:sp>
    </p:spTree>
    <p:extLst>
      <p:ext uri="{BB962C8B-B14F-4D97-AF65-F5344CB8AC3E}">
        <p14:creationId xmlns:p14="http://schemas.microsoft.com/office/powerpoint/2010/main" val="11457990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30</a:t>
            </a:fld>
            <a:endParaRPr lang="en-US">
              <a:solidFill>
                <a:schemeClr val="tx1"/>
              </a:solidFill>
            </a:endParaRPr>
          </a:p>
        </p:txBody>
      </p:sp>
      <p:sp>
        <p:nvSpPr>
          <p:cNvPr id="3" name="Content Placeholder 2"/>
          <p:cNvSpPr>
            <a:spLocks noGrp="1"/>
          </p:cNvSpPr>
          <p:nvPr>
            <p:ph idx="1"/>
          </p:nvPr>
        </p:nvSpPr>
        <p:spPr>
          <a:xfrm>
            <a:off x="1254642" y="1467293"/>
            <a:ext cx="9579263" cy="4709670"/>
          </a:xfrm>
        </p:spPr>
        <p:txBody>
          <a:bodyPr vert="horz" lIns="91440" tIns="45720" rIns="91440" bIns="45720" rtlCol="0" anchor="t">
            <a:noAutofit/>
          </a:bodyPr>
          <a:lstStyle/>
          <a:p>
            <a:pPr marL="0" indent="0">
              <a:lnSpc>
                <a:spcPct val="100000"/>
              </a:lnSpc>
              <a:spcBef>
                <a:spcPts val="0"/>
              </a:spcBef>
              <a:buNone/>
            </a:pPr>
            <a:r>
              <a:rPr lang="en-US" sz="2400" b="1" dirty="0"/>
              <a:t>Ability and Capacity</a:t>
            </a:r>
          </a:p>
          <a:p>
            <a:pPr marL="465138" indent="-241300">
              <a:lnSpc>
                <a:spcPct val="100000"/>
              </a:lnSpc>
              <a:spcBef>
                <a:spcPts val="0"/>
              </a:spcBef>
              <a:spcAft>
                <a:spcPts val="1200"/>
              </a:spcAft>
            </a:pPr>
            <a:r>
              <a:rPr lang="en-US" sz="2400" dirty="0"/>
              <a:t>Demonstrated abilities and expertise developing, implementing, and supporting LEAs </a:t>
            </a:r>
            <a:r>
              <a:rPr lang="en-US" sz="2400" dirty="0">
                <a:latin typeface="Arial" panose="020B0604020202020204" pitchFamily="34" charset="0"/>
                <a:cs typeface="Arial" panose="020B0604020202020204" pitchFamily="34" charset="0"/>
              </a:rPr>
              <a:t>in the area of literacy and executive functioning skills</a:t>
            </a:r>
            <a:r>
              <a:rPr lang="en-US" sz="2400" dirty="0"/>
              <a:t>.</a:t>
            </a:r>
          </a:p>
          <a:p>
            <a:pPr marL="465138" indent="-241300">
              <a:lnSpc>
                <a:spcPct val="100000"/>
              </a:lnSpc>
              <a:spcBef>
                <a:spcPts val="0"/>
              </a:spcBef>
              <a:spcAft>
                <a:spcPts val="1200"/>
              </a:spcAft>
            </a:pPr>
            <a:r>
              <a:rPr lang="en-US" sz="2400" dirty="0"/>
              <a:t>Demonstrated capacity to create professional learning networks as part of the Statewide </a:t>
            </a:r>
            <a:r>
              <a:rPr lang="en-US" sz="2400" dirty="0" err="1"/>
              <a:t>SoS</a:t>
            </a:r>
            <a:r>
              <a:rPr lang="en-US" sz="2400" dirty="0"/>
              <a:t> </a:t>
            </a:r>
            <a:r>
              <a:rPr lang="en-US" sz="2400" dirty="0">
                <a:latin typeface="Arial" panose="020B0604020202020204" pitchFamily="34" charset="0"/>
                <a:cs typeface="Arial" panose="020B0604020202020204" pitchFamily="34" charset="0"/>
              </a:rPr>
              <a:t>to help build statewide capacity among LEAs in implementing effective literacy instruction and support programs, with a focus on executive functioning skills, across school sites</a:t>
            </a:r>
            <a:r>
              <a:rPr lang="en-US" sz="2400" dirty="0"/>
              <a:t>.</a:t>
            </a:r>
          </a:p>
        </p:txBody>
      </p:sp>
      <p:sp>
        <p:nvSpPr>
          <p:cNvPr id="2" name="Title 1"/>
          <p:cNvSpPr>
            <a:spLocks noGrp="1"/>
          </p:cNvSpPr>
          <p:nvPr>
            <p:ph type="title"/>
          </p:nvPr>
        </p:nvSpPr>
        <p:spPr>
          <a:xfrm>
            <a:off x="1354239" y="537655"/>
            <a:ext cx="9479666" cy="922781"/>
          </a:xfrm>
        </p:spPr>
        <p:txBody>
          <a:bodyPr>
            <a:normAutofit/>
          </a:bodyPr>
          <a:lstStyle/>
          <a:p>
            <a:r>
              <a:rPr lang="en-US" dirty="0"/>
              <a:t>Grant Eligibility (3)</a:t>
            </a:r>
          </a:p>
        </p:txBody>
      </p:sp>
    </p:spTree>
    <p:extLst>
      <p:ext uri="{BB962C8B-B14F-4D97-AF65-F5344CB8AC3E}">
        <p14:creationId xmlns:p14="http://schemas.microsoft.com/office/powerpoint/2010/main" val="25761411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31</a:t>
            </a:fld>
            <a:endParaRPr lang="en-US" dirty="0">
              <a:solidFill>
                <a:schemeClr val="tx1"/>
              </a:solidFill>
            </a:endParaRPr>
          </a:p>
        </p:txBody>
      </p:sp>
      <p:sp>
        <p:nvSpPr>
          <p:cNvPr id="3" name="Content Placeholder 2"/>
          <p:cNvSpPr>
            <a:spLocks noGrp="1"/>
          </p:cNvSpPr>
          <p:nvPr>
            <p:ph idx="1"/>
          </p:nvPr>
        </p:nvSpPr>
        <p:spPr>
          <a:xfrm>
            <a:off x="1476807" y="1690777"/>
            <a:ext cx="9479666" cy="4665573"/>
          </a:xfrm>
        </p:spPr>
        <p:txBody>
          <a:bodyPr vert="horz" lIns="91440" tIns="45720" rIns="91440" bIns="45720" rtlCol="0" anchor="t">
            <a:noAutofit/>
          </a:bodyPr>
          <a:lstStyle/>
          <a:p>
            <a:pPr marL="0" indent="0">
              <a:lnSpc>
                <a:spcPct val="100000"/>
              </a:lnSpc>
              <a:spcBef>
                <a:spcPts val="0"/>
              </a:spcBef>
              <a:buNone/>
            </a:pPr>
            <a:r>
              <a:rPr lang="en-US" sz="2400" b="1" dirty="0"/>
              <a:t>Impact on Classroom Instruction </a:t>
            </a:r>
          </a:p>
          <a:p>
            <a:pPr>
              <a:lnSpc>
                <a:spcPct val="100000"/>
              </a:lnSpc>
              <a:spcBef>
                <a:spcPts val="0"/>
              </a:spcBef>
              <a:spcAft>
                <a:spcPts val="1200"/>
              </a:spcAft>
            </a:pPr>
            <a:r>
              <a:rPr lang="en-US" sz="2400" dirty="0"/>
              <a:t>Direct support for teachers in providing best first instruction: </a:t>
            </a:r>
          </a:p>
          <a:p>
            <a:pPr lvl="1">
              <a:lnSpc>
                <a:spcPct val="100000"/>
              </a:lnSpc>
              <a:spcBef>
                <a:spcPts val="0"/>
              </a:spcBef>
              <a:spcAft>
                <a:spcPts val="1200"/>
              </a:spcAft>
            </a:pPr>
            <a:r>
              <a:rPr lang="en-US" dirty="0"/>
              <a:t>collecting and analyzing student data, </a:t>
            </a:r>
          </a:p>
          <a:p>
            <a:pPr lvl="1">
              <a:lnSpc>
                <a:spcPct val="100000"/>
              </a:lnSpc>
              <a:spcBef>
                <a:spcPts val="0"/>
              </a:spcBef>
              <a:spcAft>
                <a:spcPts val="1200"/>
              </a:spcAft>
            </a:pPr>
            <a:r>
              <a:rPr lang="en-US" dirty="0"/>
              <a:t>making instructional adjustments, </a:t>
            </a:r>
          </a:p>
          <a:p>
            <a:pPr lvl="1">
              <a:lnSpc>
                <a:spcPct val="100000"/>
              </a:lnSpc>
              <a:spcBef>
                <a:spcPts val="0"/>
              </a:spcBef>
              <a:spcAft>
                <a:spcPts val="1200"/>
              </a:spcAft>
            </a:pPr>
            <a:r>
              <a:rPr lang="en-US" dirty="0"/>
              <a:t>identifying students needing interventions and providing those interventions promptly, and</a:t>
            </a:r>
          </a:p>
          <a:p>
            <a:pPr lvl="1">
              <a:lnSpc>
                <a:spcPct val="100000"/>
              </a:lnSpc>
              <a:spcBef>
                <a:spcPts val="0"/>
              </a:spcBef>
              <a:spcAft>
                <a:spcPts val="1200"/>
              </a:spcAft>
            </a:pPr>
            <a:r>
              <a:rPr lang="en-US" dirty="0"/>
              <a:t>monitoring student progress ongoing. </a:t>
            </a:r>
          </a:p>
          <a:p>
            <a:pPr>
              <a:lnSpc>
                <a:spcPct val="100000"/>
              </a:lnSpc>
              <a:spcBef>
                <a:spcPts val="0"/>
              </a:spcBef>
              <a:spcAft>
                <a:spcPts val="1200"/>
              </a:spcAft>
            </a:pPr>
            <a:r>
              <a:rPr lang="en-US" sz="2400" dirty="0"/>
              <a:t>Differentiated opportunities to meet local urban, suburban, and rural needs.</a:t>
            </a:r>
          </a:p>
        </p:txBody>
      </p:sp>
      <p:sp>
        <p:nvSpPr>
          <p:cNvPr id="2" name="Title 1"/>
          <p:cNvSpPr>
            <a:spLocks noGrp="1"/>
          </p:cNvSpPr>
          <p:nvPr>
            <p:ph type="title"/>
          </p:nvPr>
        </p:nvSpPr>
        <p:spPr>
          <a:xfrm>
            <a:off x="1354239" y="554909"/>
            <a:ext cx="9479666" cy="782970"/>
          </a:xfrm>
        </p:spPr>
        <p:txBody>
          <a:bodyPr>
            <a:normAutofit/>
          </a:bodyPr>
          <a:lstStyle/>
          <a:p>
            <a:r>
              <a:rPr lang="en-US" dirty="0"/>
              <a:t>Grant Eligibility (4)</a:t>
            </a:r>
          </a:p>
        </p:txBody>
      </p:sp>
    </p:spTree>
    <p:extLst>
      <p:ext uri="{BB962C8B-B14F-4D97-AF65-F5344CB8AC3E}">
        <p14:creationId xmlns:p14="http://schemas.microsoft.com/office/powerpoint/2010/main" val="3632188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32</a:t>
            </a:fld>
            <a:endParaRPr lang="en-US" dirty="0">
              <a:solidFill>
                <a:schemeClr val="tx1"/>
              </a:solidFill>
            </a:endParaRPr>
          </a:p>
        </p:txBody>
      </p:sp>
      <p:sp>
        <p:nvSpPr>
          <p:cNvPr id="3" name="Content Placeholder 2"/>
          <p:cNvSpPr>
            <a:spLocks noGrp="1"/>
          </p:cNvSpPr>
          <p:nvPr>
            <p:ph idx="1"/>
          </p:nvPr>
        </p:nvSpPr>
        <p:spPr>
          <a:xfrm>
            <a:off x="1254642" y="1587259"/>
            <a:ext cx="9579263" cy="4769089"/>
          </a:xfrm>
        </p:spPr>
        <p:txBody>
          <a:bodyPr vert="horz" lIns="91440" tIns="45720" rIns="91440" bIns="45720" rtlCol="0" anchor="t">
            <a:noAutofit/>
          </a:bodyPr>
          <a:lstStyle/>
          <a:p>
            <a:pPr marL="0" indent="0">
              <a:lnSpc>
                <a:spcPct val="100000"/>
              </a:lnSpc>
              <a:spcBef>
                <a:spcPts val="0"/>
              </a:spcBef>
              <a:spcAft>
                <a:spcPts val="1200"/>
              </a:spcAft>
              <a:buNone/>
            </a:pPr>
            <a:r>
              <a:rPr lang="en-US" sz="2400" dirty="0"/>
              <a:t>Professional learning opportunities under the RII grant program may include, but are not limited to, all of the following: </a:t>
            </a:r>
          </a:p>
          <a:p>
            <a:pPr lvl="0">
              <a:lnSpc>
                <a:spcPct val="100000"/>
              </a:lnSpc>
              <a:spcBef>
                <a:spcPts val="0"/>
              </a:spcBef>
              <a:spcAft>
                <a:spcPts val="1200"/>
              </a:spcAft>
            </a:pPr>
            <a:r>
              <a:rPr lang="en-US" sz="2400" dirty="0"/>
              <a:t>School leaders, including principals and teacher leaders, to lead evidence-based reading instruction for diverse learners, including early learners, EL students, pupils with disabilities, and pupils with dyslexia. </a:t>
            </a:r>
          </a:p>
          <a:p>
            <a:pPr lvl="0">
              <a:lnSpc>
                <a:spcPct val="100000"/>
              </a:lnSpc>
              <a:spcBef>
                <a:spcPts val="0"/>
              </a:spcBef>
              <a:spcAft>
                <a:spcPts val="1200"/>
              </a:spcAft>
            </a:pPr>
            <a:r>
              <a:rPr lang="en-US" sz="2400" dirty="0"/>
              <a:t>Educators, including teachers and paraprofessionals, to develop knowledge and skills for appropriate use of screening strategies and evidence-based literacy instruction for diverse learners. </a:t>
            </a:r>
          </a:p>
        </p:txBody>
      </p:sp>
      <p:sp>
        <p:nvSpPr>
          <p:cNvPr id="2" name="Title 1"/>
          <p:cNvSpPr>
            <a:spLocks noGrp="1"/>
          </p:cNvSpPr>
          <p:nvPr>
            <p:ph type="title"/>
          </p:nvPr>
        </p:nvSpPr>
        <p:spPr>
          <a:xfrm>
            <a:off x="1354239" y="812204"/>
            <a:ext cx="9479666" cy="545097"/>
          </a:xfrm>
        </p:spPr>
        <p:txBody>
          <a:bodyPr>
            <a:noAutofit/>
          </a:bodyPr>
          <a:lstStyle/>
          <a:p>
            <a:r>
              <a:rPr lang="en-US" dirty="0"/>
              <a:t>Target Audience (1)</a:t>
            </a:r>
          </a:p>
        </p:txBody>
      </p:sp>
    </p:spTree>
    <p:extLst>
      <p:ext uri="{BB962C8B-B14F-4D97-AF65-F5344CB8AC3E}">
        <p14:creationId xmlns:p14="http://schemas.microsoft.com/office/powerpoint/2010/main" val="9993983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33</a:t>
            </a:fld>
            <a:endParaRPr lang="en-US">
              <a:solidFill>
                <a:schemeClr val="tx1"/>
              </a:solidFill>
            </a:endParaRPr>
          </a:p>
        </p:txBody>
      </p:sp>
      <p:sp>
        <p:nvSpPr>
          <p:cNvPr id="3" name="Content Placeholder 2"/>
          <p:cNvSpPr>
            <a:spLocks noGrp="1"/>
          </p:cNvSpPr>
          <p:nvPr>
            <p:ph idx="1"/>
          </p:nvPr>
        </p:nvSpPr>
        <p:spPr>
          <a:xfrm>
            <a:off x="1254642" y="1780673"/>
            <a:ext cx="9579263" cy="3084625"/>
          </a:xfrm>
        </p:spPr>
        <p:txBody>
          <a:bodyPr vert="horz" lIns="91440" tIns="45720" rIns="91440" bIns="45720" rtlCol="0" anchor="t">
            <a:noAutofit/>
          </a:bodyPr>
          <a:lstStyle/>
          <a:p>
            <a:pPr lvl="0">
              <a:lnSpc>
                <a:spcPct val="100000"/>
              </a:lnSpc>
              <a:spcBef>
                <a:spcPts val="0"/>
              </a:spcBef>
              <a:spcAft>
                <a:spcPts val="1200"/>
              </a:spcAft>
            </a:pPr>
            <a:r>
              <a:rPr lang="en-US" sz="2400" dirty="0"/>
              <a:t>Educators, including teachers and paraprofessionals, to implement intensive intervention strategies for pupils struggling with literacy, including tutoring and small group strategies, and strategies for target pupil groups.</a:t>
            </a:r>
          </a:p>
          <a:p>
            <a:pPr lvl="0">
              <a:lnSpc>
                <a:spcPct val="100000"/>
              </a:lnSpc>
              <a:spcBef>
                <a:spcPts val="0"/>
              </a:spcBef>
              <a:spcAft>
                <a:spcPts val="1200"/>
              </a:spcAft>
            </a:pPr>
            <a:r>
              <a:rPr lang="en-US" sz="2400" dirty="0"/>
              <a:t>All educators, including support staff, to support the development of pupils’ executive functioning skills. </a:t>
            </a:r>
          </a:p>
          <a:p>
            <a:pPr marL="0" lvl="0" indent="0">
              <a:buNone/>
            </a:pPr>
            <a:endParaRPr lang="en-US" dirty="0"/>
          </a:p>
        </p:txBody>
      </p:sp>
      <p:sp>
        <p:nvSpPr>
          <p:cNvPr id="2" name="Title 1"/>
          <p:cNvSpPr>
            <a:spLocks noGrp="1"/>
          </p:cNvSpPr>
          <p:nvPr>
            <p:ph type="title"/>
          </p:nvPr>
        </p:nvSpPr>
        <p:spPr>
          <a:xfrm>
            <a:off x="1354239" y="552091"/>
            <a:ext cx="9479666" cy="1138597"/>
          </a:xfrm>
        </p:spPr>
        <p:txBody>
          <a:bodyPr>
            <a:normAutofit/>
          </a:bodyPr>
          <a:lstStyle/>
          <a:p>
            <a:r>
              <a:rPr lang="en-US" dirty="0"/>
              <a:t>Target Audience (2)</a:t>
            </a:r>
          </a:p>
        </p:txBody>
      </p:sp>
    </p:spTree>
    <p:extLst>
      <p:ext uri="{BB962C8B-B14F-4D97-AF65-F5344CB8AC3E}">
        <p14:creationId xmlns:p14="http://schemas.microsoft.com/office/powerpoint/2010/main" val="12101602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34</a:t>
            </a:fld>
            <a:endParaRPr lang="en-US">
              <a:solidFill>
                <a:schemeClr val="tx1"/>
              </a:solidFill>
            </a:endParaRPr>
          </a:p>
        </p:txBody>
      </p:sp>
      <p:sp>
        <p:nvSpPr>
          <p:cNvPr id="3" name="Content Placeholder 2"/>
          <p:cNvSpPr>
            <a:spLocks noGrp="1"/>
          </p:cNvSpPr>
          <p:nvPr>
            <p:ph idx="1"/>
          </p:nvPr>
        </p:nvSpPr>
        <p:spPr>
          <a:xfrm>
            <a:off x="1254642" y="1742535"/>
            <a:ext cx="9579263" cy="4434427"/>
          </a:xfrm>
        </p:spPr>
        <p:txBody>
          <a:bodyPr vert="horz" lIns="91440" tIns="45720" rIns="91440" bIns="45720" rtlCol="0" anchor="t">
            <a:noAutofit/>
          </a:bodyPr>
          <a:lstStyle/>
          <a:p>
            <a:pPr marL="0" indent="0">
              <a:lnSpc>
                <a:spcPct val="100000"/>
              </a:lnSpc>
              <a:spcBef>
                <a:spcPts val="0"/>
              </a:spcBef>
              <a:buNone/>
            </a:pPr>
            <a:r>
              <a:rPr lang="en-US" sz="2400" dirty="0"/>
              <a:t>The grantee(s) shall be responsible for:</a:t>
            </a:r>
          </a:p>
          <a:p>
            <a:pPr lvl="0" fontAlgn="base">
              <a:lnSpc>
                <a:spcPct val="100000"/>
              </a:lnSpc>
              <a:spcBef>
                <a:spcPts val="0"/>
              </a:spcBef>
              <a:spcAft>
                <a:spcPts val="1200"/>
              </a:spcAft>
            </a:pPr>
            <a:r>
              <a:rPr lang="en-US" sz="2400" dirty="0"/>
              <a:t>Generating and disseminating professional learning opportunities for educators across the state in the areas of reading instruction, reading intervention, and executive functioning skills.</a:t>
            </a:r>
          </a:p>
          <a:p>
            <a:pPr lvl="0">
              <a:lnSpc>
                <a:spcPct val="100000"/>
              </a:lnSpc>
              <a:spcBef>
                <a:spcPts val="0"/>
              </a:spcBef>
              <a:spcAft>
                <a:spcPts val="1200"/>
              </a:spcAft>
            </a:pPr>
            <a:r>
              <a:rPr lang="en-US" sz="2400" dirty="0"/>
              <a:t>Effecting changes in educator instructional practices in alignment with the Statewide </a:t>
            </a:r>
            <a:r>
              <a:rPr lang="en-US" sz="2400" dirty="0" err="1"/>
              <a:t>SoS</a:t>
            </a:r>
            <a:r>
              <a:rPr lang="en-US" sz="2400" dirty="0"/>
              <a:t> and the SLP by strengthening content, pedagogical, and collective knowledge, as well as instructional leadership skills.</a:t>
            </a:r>
          </a:p>
        </p:txBody>
      </p:sp>
      <p:sp>
        <p:nvSpPr>
          <p:cNvPr id="2" name="Title 1"/>
          <p:cNvSpPr>
            <a:spLocks noGrp="1"/>
          </p:cNvSpPr>
          <p:nvPr>
            <p:ph type="title"/>
          </p:nvPr>
        </p:nvSpPr>
        <p:spPr>
          <a:xfrm>
            <a:off x="1354239" y="365125"/>
            <a:ext cx="9479666" cy="1301540"/>
          </a:xfrm>
        </p:spPr>
        <p:txBody>
          <a:bodyPr>
            <a:normAutofit/>
          </a:bodyPr>
          <a:lstStyle/>
          <a:p>
            <a:r>
              <a:rPr lang="en-US" dirty="0"/>
              <a:t>Responsibilities of Grantees (1)</a:t>
            </a:r>
          </a:p>
        </p:txBody>
      </p:sp>
    </p:spTree>
    <p:extLst>
      <p:ext uri="{BB962C8B-B14F-4D97-AF65-F5344CB8AC3E}">
        <p14:creationId xmlns:p14="http://schemas.microsoft.com/office/powerpoint/2010/main" val="2185279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35</a:t>
            </a:fld>
            <a:endParaRPr lang="en-US" dirty="0">
              <a:solidFill>
                <a:schemeClr val="tx1"/>
              </a:solidFill>
            </a:endParaRPr>
          </a:p>
        </p:txBody>
      </p:sp>
      <p:sp>
        <p:nvSpPr>
          <p:cNvPr id="3" name="Content Placeholder 2"/>
          <p:cNvSpPr>
            <a:spLocks noGrp="1"/>
          </p:cNvSpPr>
          <p:nvPr>
            <p:ph idx="1"/>
          </p:nvPr>
        </p:nvSpPr>
        <p:spPr>
          <a:xfrm>
            <a:off x="1254642" y="1708029"/>
            <a:ext cx="9934726" cy="3968151"/>
          </a:xfrm>
        </p:spPr>
        <p:txBody>
          <a:bodyPr vert="horz" lIns="91440" tIns="45720" rIns="91440" bIns="45720" rtlCol="0" anchor="t">
            <a:noAutofit/>
          </a:bodyPr>
          <a:lstStyle/>
          <a:p>
            <a:pPr marL="349250" indent="-349250">
              <a:lnSpc>
                <a:spcPct val="100000"/>
              </a:lnSpc>
              <a:spcBef>
                <a:spcPts val="0"/>
              </a:spcBef>
              <a:spcAft>
                <a:spcPts val="1200"/>
              </a:spcAft>
            </a:pPr>
            <a:r>
              <a:rPr lang="en-US" sz="2400" dirty="0"/>
              <a:t>Coordinating with other literacy initiatives to ensure cohesion.</a:t>
            </a:r>
          </a:p>
          <a:p>
            <a:pPr marL="349250" lvl="0" indent="-349250">
              <a:lnSpc>
                <a:spcPct val="100000"/>
              </a:lnSpc>
              <a:spcBef>
                <a:spcPts val="0"/>
              </a:spcBef>
              <a:spcAft>
                <a:spcPts val="1200"/>
              </a:spcAft>
            </a:pPr>
            <a:r>
              <a:rPr lang="en-US" sz="2400" dirty="0"/>
              <a:t>Monitoring the performance of any services provided through funds awarded under this grant by partners, consultants, or other organizations.</a:t>
            </a:r>
          </a:p>
          <a:p>
            <a:pPr marL="349250" lvl="0" indent="-349250">
              <a:lnSpc>
                <a:spcPct val="100000"/>
              </a:lnSpc>
              <a:spcBef>
                <a:spcPts val="0"/>
              </a:spcBef>
              <a:spcAft>
                <a:spcPts val="1200"/>
              </a:spcAft>
            </a:pPr>
            <a:r>
              <a:rPr lang="en-US" sz="2400" dirty="0"/>
              <a:t>Ensuring that any new instructional and professional learning materials developed as a result of this grant are available as open educational resources.</a:t>
            </a:r>
          </a:p>
          <a:p>
            <a:pPr marL="349250" lvl="0" indent="-349250">
              <a:lnSpc>
                <a:spcPct val="100000"/>
              </a:lnSpc>
              <a:spcBef>
                <a:spcPts val="0"/>
              </a:spcBef>
              <a:spcAft>
                <a:spcPts val="1200"/>
              </a:spcAft>
            </a:pPr>
            <a:r>
              <a:rPr lang="en-US" sz="2400" dirty="0"/>
              <a:t>Receiving and administering the grant funds and submitting the required reports to account for the use of grant funds. </a:t>
            </a:r>
          </a:p>
        </p:txBody>
      </p:sp>
      <p:sp>
        <p:nvSpPr>
          <p:cNvPr id="2" name="Title 1"/>
          <p:cNvSpPr>
            <a:spLocks noGrp="1"/>
          </p:cNvSpPr>
          <p:nvPr>
            <p:ph type="title"/>
          </p:nvPr>
        </p:nvSpPr>
        <p:spPr>
          <a:xfrm>
            <a:off x="1354239" y="434137"/>
            <a:ext cx="9479666" cy="1102168"/>
          </a:xfrm>
        </p:spPr>
        <p:txBody>
          <a:bodyPr>
            <a:normAutofit/>
          </a:bodyPr>
          <a:lstStyle/>
          <a:p>
            <a:r>
              <a:rPr lang="en-US" dirty="0"/>
              <a:t>Responsibilities of Grantees (2)</a:t>
            </a:r>
          </a:p>
        </p:txBody>
      </p:sp>
    </p:spTree>
    <p:extLst>
      <p:ext uri="{BB962C8B-B14F-4D97-AF65-F5344CB8AC3E}">
        <p14:creationId xmlns:p14="http://schemas.microsoft.com/office/powerpoint/2010/main" val="3672683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36</a:t>
            </a:fld>
            <a:endParaRPr lang="en-US" dirty="0">
              <a:solidFill>
                <a:schemeClr val="tx1"/>
              </a:solidFill>
            </a:endParaRPr>
          </a:p>
        </p:txBody>
      </p:sp>
      <p:sp>
        <p:nvSpPr>
          <p:cNvPr id="3" name="Content Placeholder 2"/>
          <p:cNvSpPr>
            <a:spLocks noGrp="1"/>
          </p:cNvSpPr>
          <p:nvPr>
            <p:ph idx="1"/>
          </p:nvPr>
        </p:nvSpPr>
        <p:spPr>
          <a:xfrm>
            <a:off x="1587260" y="2087592"/>
            <a:ext cx="9246645" cy="4268758"/>
          </a:xfrm>
        </p:spPr>
        <p:txBody>
          <a:bodyPr vert="horz" lIns="91440" tIns="45720" rIns="91440" bIns="45720" rtlCol="0" anchor="t">
            <a:noAutofit/>
          </a:bodyPr>
          <a:lstStyle/>
          <a:p>
            <a:pPr marL="0" indent="0">
              <a:lnSpc>
                <a:spcPct val="100000"/>
              </a:lnSpc>
              <a:spcBef>
                <a:spcPts val="0"/>
              </a:spcBef>
              <a:spcAft>
                <a:spcPts val="1200"/>
              </a:spcAft>
              <a:buNone/>
            </a:pPr>
            <a:r>
              <a:rPr lang="en-US" sz="2400" dirty="0"/>
              <a:t>Generally, all expenditures must contribute to the goals and objectives outlined in the RFA. </a:t>
            </a:r>
          </a:p>
          <a:p>
            <a:pPr marL="0" indent="0">
              <a:lnSpc>
                <a:spcPct val="100000"/>
              </a:lnSpc>
              <a:spcBef>
                <a:spcPts val="0"/>
              </a:spcBef>
              <a:spcAft>
                <a:spcPts val="1200"/>
              </a:spcAft>
              <a:buNone/>
            </a:pPr>
            <a:r>
              <a:rPr lang="en-US" sz="2400" dirty="0"/>
              <a:t>Funds may not be used for rental of a venue to provide professional development unless the expense is determined by the CDE to be a necessary and reasonable expense.</a:t>
            </a:r>
          </a:p>
          <a:p>
            <a:pPr marL="0" indent="0">
              <a:lnSpc>
                <a:spcPct val="100000"/>
              </a:lnSpc>
              <a:spcBef>
                <a:spcPts val="0"/>
              </a:spcBef>
              <a:spcAft>
                <a:spcPts val="1200"/>
              </a:spcAft>
              <a:buNone/>
            </a:pPr>
            <a:r>
              <a:rPr lang="en-US" sz="2400" dirty="0"/>
              <a:t>Budgets will be reviewed by the CDE grant reviewers and any items that are deemed non-allowable, excessive, or inappropriate will be rejected and will impact an applicant’s final score. </a:t>
            </a:r>
          </a:p>
          <a:p>
            <a:pPr marL="0" indent="0">
              <a:buNone/>
            </a:pPr>
            <a:endParaRPr lang="en-US" dirty="0"/>
          </a:p>
        </p:txBody>
      </p:sp>
      <p:sp>
        <p:nvSpPr>
          <p:cNvPr id="2" name="Title 1"/>
          <p:cNvSpPr>
            <a:spLocks noGrp="1"/>
          </p:cNvSpPr>
          <p:nvPr>
            <p:ph type="title"/>
          </p:nvPr>
        </p:nvSpPr>
        <p:spPr>
          <a:xfrm>
            <a:off x="1354239" y="365125"/>
            <a:ext cx="9479666" cy="1722467"/>
          </a:xfrm>
        </p:spPr>
        <p:txBody>
          <a:bodyPr>
            <a:normAutofit/>
          </a:bodyPr>
          <a:lstStyle/>
          <a:p>
            <a:r>
              <a:rPr lang="en-US" dirty="0"/>
              <a:t>Allowable and Non-Allowable Activities and Costs (1)</a:t>
            </a:r>
          </a:p>
        </p:txBody>
      </p:sp>
    </p:spTree>
    <p:extLst>
      <p:ext uri="{BB962C8B-B14F-4D97-AF65-F5344CB8AC3E}">
        <p14:creationId xmlns:p14="http://schemas.microsoft.com/office/powerpoint/2010/main" val="41235445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37</a:t>
            </a:fld>
            <a:endParaRPr lang="en-US" dirty="0">
              <a:solidFill>
                <a:schemeClr val="tx1"/>
              </a:solidFill>
            </a:endParaRPr>
          </a:p>
        </p:txBody>
      </p:sp>
      <p:sp>
        <p:nvSpPr>
          <p:cNvPr id="3" name="Content Placeholder 2"/>
          <p:cNvSpPr>
            <a:spLocks noGrp="1"/>
          </p:cNvSpPr>
          <p:nvPr>
            <p:ph idx="1"/>
          </p:nvPr>
        </p:nvSpPr>
        <p:spPr>
          <a:xfrm>
            <a:off x="1536700" y="2018581"/>
            <a:ext cx="9297205" cy="4337768"/>
          </a:xfrm>
        </p:spPr>
        <p:txBody>
          <a:bodyPr vert="horz" lIns="91440" tIns="45720" rIns="91440" bIns="45720" rtlCol="0" anchor="t">
            <a:noAutofit/>
          </a:bodyPr>
          <a:lstStyle/>
          <a:p>
            <a:pPr marL="0" indent="0">
              <a:lnSpc>
                <a:spcPct val="100000"/>
              </a:lnSpc>
              <a:spcBef>
                <a:spcPts val="0"/>
              </a:spcBef>
              <a:spcAft>
                <a:spcPts val="1200"/>
              </a:spcAft>
              <a:buNone/>
            </a:pPr>
            <a:r>
              <a:rPr lang="en-US" sz="2400" dirty="0"/>
              <a:t>Funds provided under this grant may not be used for the following purposes:</a:t>
            </a:r>
          </a:p>
          <a:p>
            <a:pPr lvl="0">
              <a:lnSpc>
                <a:spcPct val="100000"/>
              </a:lnSpc>
              <a:spcBef>
                <a:spcPts val="0"/>
              </a:spcBef>
              <a:spcAft>
                <a:spcPts val="1200"/>
              </a:spcAft>
            </a:pPr>
            <a:r>
              <a:rPr lang="en-US" sz="2400" dirty="0"/>
              <a:t>Supplanting of existing funding and efforts;</a:t>
            </a:r>
          </a:p>
          <a:p>
            <a:pPr lvl="0">
              <a:lnSpc>
                <a:spcPct val="100000"/>
              </a:lnSpc>
              <a:spcBef>
                <a:spcPts val="0"/>
              </a:spcBef>
              <a:spcAft>
                <a:spcPts val="1200"/>
              </a:spcAft>
            </a:pPr>
            <a:r>
              <a:rPr lang="en-US" sz="2400" dirty="0"/>
              <a:t>Acquisition of equipment for administrative or personal use;</a:t>
            </a:r>
          </a:p>
          <a:p>
            <a:pPr lvl="0">
              <a:lnSpc>
                <a:spcPct val="100000"/>
              </a:lnSpc>
              <a:spcBef>
                <a:spcPts val="0"/>
              </a:spcBef>
              <a:spcAft>
                <a:spcPts val="1200"/>
              </a:spcAft>
            </a:pPr>
            <a:r>
              <a:rPr lang="en-US" sz="2400" dirty="0"/>
              <a:t>Acquisition of furniture (e.g., bookcases, chairs, desks, file cabinets, tables), unless an integral part of an equipment workstation or to provide reasonable accommodations to students with disabilities;</a:t>
            </a:r>
          </a:p>
          <a:p>
            <a:pPr lvl="0">
              <a:lnSpc>
                <a:spcPct val="100000"/>
              </a:lnSpc>
              <a:spcBef>
                <a:spcPts val="0"/>
              </a:spcBef>
              <a:spcAft>
                <a:spcPts val="1200"/>
              </a:spcAft>
            </a:pPr>
            <a:r>
              <a:rPr lang="en-US" sz="2400" dirty="0"/>
              <a:t>Food services, refreshments, banquets, meals</a:t>
            </a:r>
          </a:p>
        </p:txBody>
      </p:sp>
      <p:sp>
        <p:nvSpPr>
          <p:cNvPr id="2" name="Title 1"/>
          <p:cNvSpPr>
            <a:spLocks noGrp="1"/>
          </p:cNvSpPr>
          <p:nvPr>
            <p:ph type="title"/>
          </p:nvPr>
        </p:nvSpPr>
        <p:spPr>
          <a:xfrm>
            <a:off x="1354239" y="434137"/>
            <a:ext cx="9479666" cy="1391847"/>
          </a:xfrm>
        </p:spPr>
        <p:txBody>
          <a:bodyPr>
            <a:noAutofit/>
          </a:bodyPr>
          <a:lstStyle/>
          <a:p>
            <a:r>
              <a:rPr lang="en-US" dirty="0"/>
              <a:t>Allowable and Non-Allowable Activities and Costs (2)</a:t>
            </a:r>
          </a:p>
        </p:txBody>
      </p:sp>
    </p:spTree>
    <p:extLst>
      <p:ext uri="{BB962C8B-B14F-4D97-AF65-F5344CB8AC3E}">
        <p14:creationId xmlns:p14="http://schemas.microsoft.com/office/powerpoint/2010/main" val="42488792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610600" y="6218326"/>
            <a:ext cx="2743200" cy="365125"/>
          </a:xfrm>
        </p:spPr>
        <p:txBody>
          <a:bodyPr/>
          <a:lstStyle/>
          <a:p>
            <a:fld id="{469BC29B-CD14-4172-9B93-F334EF7BA94E}" type="slidenum">
              <a:rPr lang="en-US" smtClean="0">
                <a:solidFill>
                  <a:schemeClr val="tx1"/>
                </a:solidFill>
              </a:rPr>
              <a:t>38</a:t>
            </a:fld>
            <a:endParaRPr lang="en-US" dirty="0">
              <a:solidFill>
                <a:schemeClr val="tx1"/>
              </a:solidFill>
            </a:endParaRPr>
          </a:p>
        </p:txBody>
      </p:sp>
      <p:sp>
        <p:nvSpPr>
          <p:cNvPr id="3" name="Content Placeholder 2"/>
          <p:cNvSpPr>
            <a:spLocks noGrp="1"/>
          </p:cNvSpPr>
          <p:nvPr>
            <p:ph idx="1"/>
          </p:nvPr>
        </p:nvSpPr>
        <p:spPr>
          <a:xfrm>
            <a:off x="1354239" y="1897810"/>
            <a:ext cx="9479666" cy="4054415"/>
          </a:xfrm>
        </p:spPr>
        <p:txBody>
          <a:bodyPr vert="horz" lIns="91440" tIns="45720" rIns="91440" bIns="45720" rtlCol="0" anchor="t">
            <a:noAutofit/>
          </a:bodyPr>
          <a:lstStyle/>
          <a:p>
            <a:pPr marL="349250" lvl="0" indent="-349250">
              <a:lnSpc>
                <a:spcPct val="100000"/>
              </a:lnSpc>
              <a:spcBef>
                <a:spcPts val="0"/>
              </a:spcBef>
              <a:spcAft>
                <a:spcPts val="1200"/>
              </a:spcAft>
            </a:pPr>
            <a:r>
              <a:rPr lang="en-US" sz="2400" dirty="0"/>
              <a:t>Purchase of space;</a:t>
            </a:r>
          </a:p>
          <a:p>
            <a:pPr marL="349250" lvl="0" indent="-349250">
              <a:lnSpc>
                <a:spcPct val="100000"/>
              </a:lnSpc>
              <a:spcBef>
                <a:spcPts val="0"/>
              </a:spcBef>
              <a:spcAft>
                <a:spcPts val="1200"/>
              </a:spcAft>
            </a:pPr>
            <a:r>
              <a:rPr lang="en-US" sz="2400" dirty="0"/>
              <a:t>Payment for memberships in professional organizations;</a:t>
            </a:r>
          </a:p>
          <a:p>
            <a:pPr marL="349250" lvl="0" indent="-349250">
              <a:lnSpc>
                <a:spcPct val="100000"/>
              </a:lnSpc>
              <a:spcBef>
                <a:spcPts val="0"/>
              </a:spcBef>
              <a:spcAft>
                <a:spcPts val="1200"/>
              </a:spcAft>
            </a:pPr>
            <a:r>
              <a:rPr lang="en-US" sz="2400" dirty="0"/>
              <a:t>Purchase of promotional favors, such as bumper stickers, pencils, pens, or T-shirts;</a:t>
            </a:r>
          </a:p>
          <a:p>
            <a:pPr marL="349250" lvl="0" indent="-349250">
              <a:lnSpc>
                <a:spcPct val="100000"/>
              </a:lnSpc>
              <a:spcBef>
                <a:spcPts val="0"/>
              </a:spcBef>
              <a:spcAft>
                <a:spcPts val="1200"/>
              </a:spcAft>
            </a:pPr>
            <a:r>
              <a:rPr lang="en-US" sz="2400" dirty="0"/>
              <a:t>Subscriptions to journals or magazines;</a:t>
            </a:r>
          </a:p>
          <a:p>
            <a:pPr marL="349250" lvl="0" indent="-349250">
              <a:lnSpc>
                <a:spcPct val="100000"/>
              </a:lnSpc>
              <a:spcBef>
                <a:spcPts val="0"/>
              </a:spcBef>
              <a:spcAft>
                <a:spcPts val="1200"/>
              </a:spcAft>
            </a:pPr>
            <a:r>
              <a:rPr lang="en-US" sz="2400" dirty="0"/>
              <a:t>Travel outside the United States, or</a:t>
            </a:r>
          </a:p>
          <a:p>
            <a:pPr marL="349250" indent="-349250">
              <a:lnSpc>
                <a:spcPct val="100000"/>
              </a:lnSpc>
              <a:spcBef>
                <a:spcPts val="0"/>
              </a:spcBef>
              <a:spcAft>
                <a:spcPts val="1200"/>
              </a:spcAft>
            </a:pPr>
            <a:r>
              <a:rPr lang="en-US" sz="2400" dirty="0"/>
              <a:t>Travel to states included in AB 1887’s travel prohibition list.</a:t>
            </a:r>
          </a:p>
        </p:txBody>
      </p:sp>
      <p:sp>
        <p:nvSpPr>
          <p:cNvPr id="2" name="Title 1"/>
          <p:cNvSpPr>
            <a:spLocks noGrp="1"/>
          </p:cNvSpPr>
          <p:nvPr>
            <p:ph type="title"/>
          </p:nvPr>
        </p:nvSpPr>
        <p:spPr>
          <a:xfrm>
            <a:off x="1354239" y="365126"/>
            <a:ext cx="9479666" cy="1532684"/>
          </a:xfrm>
        </p:spPr>
        <p:txBody>
          <a:bodyPr>
            <a:noAutofit/>
          </a:bodyPr>
          <a:lstStyle/>
          <a:p>
            <a:r>
              <a:rPr lang="en-US" dirty="0"/>
              <a:t>Allowable and Non-Allowable Activities and Costs (3)</a:t>
            </a:r>
          </a:p>
        </p:txBody>
      </p:sp>
    </p:spTree>
    <p:extLst>
      <p:ext uri="{BB962C8B-B14F-4D97-AF65-F5344CB8AC3E}">
        <p14:creationId xmlns:p14="http://schemas.microsoft.com/office/powerpoint/2010/main" val="1377319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39</a:t>
            </a:fld>
            <a:endParaRPr lang="en-US">
              <a:solidFill>
                <a:schemeClr val="tx1"/>
              </a:solidFill>
            </a:endParaRPr>
          </a:p>
        </p:txBody>
      </p:sp>
      <p:sp>
        <p:nvSpPr>
          <p:cNvPr id="3" name="Content Placeholder 2"/>
          <p:cNvSpPr>
            <a:spLocks noGrp="1"/>
          </p:cNvSpPr>
          <p:nvPr>
            <p:ph idx="1"/>
          </p:nvPr>
        </p:nvSpPr>
        <p:spPr>
          <a:xfrm>
            <a:off x="1254642" y="1690688"/>
            <a:ext cx="9579263" cy="4060407"/>
          </a:xfrm>
        </p:spPr>
        <p:txBody>
          <a:bodyPr vert="horz" lIns="91440" tIns="45720" rIns="91440" bIns="45720" rtlCol="0" anchor="t">
            <a:noAutofit/>
          </a:bodyPr>
          <a:lstStyle/>
          <a:p>
            <a:pPr marL="0" indent="0">
              <a:lnSpc>
                <a:spcPct val="100000"/>
              </a:lnSpc>
              <a:spcBef>
                <a:spcPts val="0"/>
              </a:spcBef>
              <a:spcAft>
                <a:spcPts val="1200"/>
              </a:spcAft>
              <a:buNone/>
            </a:pPr>
            <a:r>
              <a:rPr lang="en-US" sz="2400" dirty="0"/>
              <a:t>The following requirements will be adhered to:</a:t>
            </a:r>
          </a:p>
          <a:p>
            <a:pPr lvl="0">
              <a:lnSpc>
                <a:spcPct val="100000"/>
              </a:lnSpc>
              <a:spcBef>
                <a:spcPts val="0"/>
              </a:spcBef>
              <a:spcAft>
                <a:spcPts val="1200"/>
              </a:spcAft>
            </a:pPr>
            <a:r>
              <a:rPr lang="en-US" sz="2400" dirty="0">
                <a:latin typeface="Arial" panose="020B0604020202020204" pitchFamily="34" charset="0"/>
                <a:cs typeface="Arial" panose="020B0604020202020204" pitchFamily="34" charset="0"/>
              </a:rPr>
              <a:t>Participate in regular meetings with the CDE and the CCEE and participate in all required evaluation activities as requested by the CCEE. </a:t>
            </a:r>
          </a:p>
          <a:p>
            <a:pPr lvl="0">
              <a:lnSpc>
                <a:spcPct val="100000"/>
              </a:lnSpc>
              <a:spcBef>
                <a:spcPts val="0"/>
              </a:spcBef>
              <a:spcAft>
                <a:spcPts val="1200"/>
              </a:spcAft>
            </a:pPr>
            <a:r>
              <a:rPr lang="en-US" sz="2400" dirty="0"/>
              <a:t>Provide a written </a:t>
            </a:r>
            <a:r>
              <a:rPr lang="en-US" sz="2400" b="1" dirty="0"/>
              <a:t>quarterly</a:t>
            </a:r>
            <a:r>
              <a:rPr lang="en-US" sz="2400" dirty="0"/>
              <a:t> expenditure and progress report to the CDE demonstrating expenditures are consistent with the agreed-upon budget.</a:t>
            </a:r>
          </a:p>
        </p:txBody>
      </p:sp>
      <p:sp>
        <p:nvSpPr>
          <p:cNvPr id="2" name="Title 1"/>
          <p:cNvSpPr>
            <a:spLocks noGrp="1"/>
          </p:cNvSpPr>
          <p:nvPr>
            <p:ph type="title"/>
          </p:nvPr>
        </p:nvSpPr>
        <p:spPr/>
        <p:txBody>
          <a:bodyPr>
            <a:normAutofit/>
          </a:bodyPr>
          <a:lstStyle/>
          <a:p>
            <a:r>
              <a:rPr lang="en-US" dirty="0"/>
              <a:t>Reporting Requirements (1)</a:t>
            </a:r>
          </a:p>
        </p:txBody>
      </p:sp>
    </p:spTree>
    <p:extLst>
      <p:ext uri="{BB962C8B-B14F-4D97-AF65-F5344CB8AC3E}">
        <p14:creationId xmlns:p14="http://schemas.microsoft.com/office/powerpoint/2010/main" val="498319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7A91306-4C97-490C-BE5B-DB5DA64BC2E9}"/>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4</a:t>
            </a:fld>
            <a:endParaRPr lang="en-US" dirty="0">
              <a:solidFill>
                <a:schemeClr val="tx1"/>
              </a:solidFill>
            </a:endParaRPr>
          </a:p>
        </p:txBody>
      </p:sp>
      <p:sp>
        <p:nvSpPr>
          <p:cNvPr id="2" name="Title 1">
            <a:extLst>
              <a:ext uri="{FF2B5EF4-FFF2-40B4-BE49-F238E27FC236}">
                <a16:creationId xmlns:a16="http://schemas.microsoft.com/office/drawing/2014/main" id="{114ED852-4CF1-4959-9285-AFACEE3CEC74}"/>
              </a:ext>
            </a:extLst>
          </p:cNvPr>
          <p:cNvSpPr>
            <a:spLocks noGrp="1"/>
          </p:cNvSpPr>
          <p:nvPr>
            <p:ph type="title"/>
          </p:nvPr>
        </p:nvSpPr>
        <p:spPr>
          <a:xfrm>
            <a:off x="838200" y="576263"/>
            <a:ext cx="10515600" cy="2852737"/>
          </a:xfrm>
        </p:spPr>
        <p:txBody>
          <a:bodyPr>
            <a:normAutofit/>
          </a:bodyPr>
          <a:lstStyle/>
          <a:p>
            <a:r>
              <a:rPr lang="en-US" sz="4400" dirty="0"/>
              <a:t>Overview</a:t>
            </a:r>
          </a:p>
        </p:txBody>
      </p:sp>
    </p:spTree>
    <p:extLst>
      <p:ext uri="{BB962C8B-B14F-4D97-AF65-F5344CB8AC3E}">
        <p14:creationId xmlns:p14="http://schemas.microsoft.com/office/powerpoint/2010/main" val="24539534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40</a:t>
            </a:fld>
            <a:endParaRPr lang="en-US" dirty="0">
              <a:solidFill>
                <a:schemeClr val="tx1"/>
              </a:solidFill>
            </a:endParaRPr>
          </a:p>
        </p:txBody>
      </p:sp>
      <p:sp>
        <p:nvSpPr>
          <p:cNvPr id="3" name="Content Placeholder 2"/>
          <p:cNvSpPr>
            <a:spLocks noGrp="1"/>
          </p:cNvSpPr>
          <p:nvPr>
            <p:ph idx="1"/>
          </p:nvPr>
        </p:nvSpPr>
        <p:spPr>
          <a:xfrm>
            <a:off x="1354239" y="1364777"/>
            <a:ext cx="9724439" cy="4623408"/>
          </a:xfrm>
        </p:spPr>
        <p:txBody>
          <a:bodyPr vert="horz" lIns="91440" tIns="45720" rIns="91440" bIns="45720" rtlCol="0" anchor="t">
            <a:noAutofit/>
          </a:bodyPr>
          <a:lstStyle/>
          <a:p>
            <a:pPr lvl="0">
              <a:lnSpc>
                <a:spcPct val="100000"/>
              </a:lnSpc>
              <a:spcBef>
                <a:spcPts val="0"/>
              </a:spcBef>
              <a:spcAft>
                <a:spcPts val="1200"/>
              </a:spcAft>
            </a:pPr>
            <a:r>
              <a:rPr lang="en-US" sz="2400" dirty="0"/>
              <a:t>Provide an </a:t>
            </a:r>
            <a:r>
              <a:rPr lang="en-US" sz="2400" b="1" dirty="0"/>
              <a:t>annual</a:t>
            </a:r>
            <a:r>
              <a:rPr lang="en-US" sz="2400" dirty="0"/>
              <a:t> report to the CDE. </a:t>
            </a:r>
          </a:p>
          <a:p>
            <a:pPr lvl="1">
              <a:lnSpc>
                <a:spcPct val="100000"/>
              </a:lnSpc>
              <a:spcBef>
                <a:spcPts val="0"/>
              </a:spcBef>
              <a:spcAft>
                <a:spcPts val="1200"/>
              </a:spcAft>
            </a:pPr>
            <a:r>
              <a:rPr lang="en-US" dirty="0"/>
              <a:t>Proposed multiple measures to evaluate progress towards the program goals that evaluate the increased capacity of the grantee(s) and partner(s) to provide quality professional learning to LEAs;</a:t>
            </a:r>
          </a:p>
          <a:p>
            <a:pPr lvl="1">
              <a:lnSpc>
                <a:spcPct val="100000"/>
              </a:lnSpc>
              <a:spcBef>
                <a:spcPts val="0"/>
              </a:spcBef>
              <a:spcAft>
                <a:spcPts val="1200"/>
              </a:spcAft>
            </a:pPr>
            <a:r>
              <a:rPr lang="en-US" dirty="0"/>
              <a:t>Evidence of coordination and collaboration with other agencies of the Statewide </a:t>
            </a:r>
            <a:r>
              <a:rPr lang="en-US" dirty="0" err="1"/>
              <a:t>SoS</a:t>
            </a:r>
            <a:r>
              <a:rPr lang="en-US" dirty="0"/>
              <a:t>, including but not limited to the CDE, the CCEE, lead agencies, grantees of other literacy initiatives (as described in the RFA overview), COEs, and districts; and</a:t>
            </a:r>
          </a:p>
          <a:p>
            <a:pPr lvl="1">
              <a:lnSpc>
                <a:spcPct val="100000"/>
              </a:lnSpc>
              <a:spcBef>
                <a:spcPts val="0"/>
              </a:spcBef>
              <a:spcAft>
                <a:spcPts val="1200"/>
              </a:spcAft>
            </a:pPr>
            <a:r>
              <a:rPr lang="en-US" dirty="0"/>
              <a:t>Number of activities accomplished; the impact of these activities; and the number of teachers, paraprofessionals, school leaders, districts, counties, and regions impacted by these activities.</a:t>
            </a:r>
          </a:p>
          <a:p>
            <a:pPr lvl="1">
              <a:lnSpc>
                <a:spcPct val="100000"/>
              </a:lnSpc>
              <a:spcBef>
                <a:spcPts val="0"/>
              </a:spcBef>
              <a:spcAft>
                <a:spcPts val="1200"/>
              </a:spcAft>
            </a:pPr>
            <a:endParaRPr lang="en-US" dirty="0"/>
          </a:p>
        </p:txBody>
      </p:sp>
      <p:sp>
        <p:nvSpPr>
          <p:cNvPr id="2" name="Title 1"/>
          <p:cNvSpPr>
            <a:spLocks noGrp="1"/>
          </p:cNvSpPr>
          <p:nvPr>
            <p:ph type="title"/>
          </p:nvPr>
        </p:nvSpPr>
        <p:spPr>
          <a:xfrm>
            <a:off x="1354239" y="365125"/>
            <a:ext cx="9479666" cy="1150854"/>
          </a:xfrm>
        </p:spPr>
        <p:txBody>
          <a:bodyPr>
            <a:normAutofit/>
          </a:bodyPr>
          <a:lstStyle/>
          <a:p>
            <a:r>
              <a:rPr lang="en-US" dirty="0"/>
              <a:t>Reporting Requirements (2)</a:t>
            </a:r>
          </a:p>
        </p:txBody>
      </p:sp>
    </p:spTree>
    <p:extLst>
      <p:ext uri="{BB962C8B-B14F-4D97-AF65-F5344CB8AC3E}">
        <p14:creationId xmlns:p14="http://schemas.microsoft.com/office/powerpoint/2010/main" val="32628636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41</a:t>
            </a:fld>
            <a:endParaRPr lang="en-US">
              <a:solidFill>
                <a:schemeClr val="tx1"/>
              </a:solidFill>
            </a:endParaRPr>
          </a:p>
        </p:txBody>
      </p:sp>
      <p:sp>
        <p:nvSpPr>
          <p:cNvPr id="3" name="Content Placeholder 2"/>
          <p:cNvSpPr>
            <a:spLocks noGrp="1"/>
          </p:cNvSpPr>
          <p:nvPr>
            <p:ph idx="1"/>
          </p:nvPr>
        </p:nvSpPr>
        <p:spPr>
          <a:xfrm>
            <a:off x="1254642" y="1646680"/>
            <a:ext cx="9579263" cy="4709670"/>
          </a:xfrm>
        </p:spPr>
        <p:txBody>
          <a:bodyPr vert="horz" lIns="91440" tIns="45720" rIns="91440" bIns="45720" rtlCol="0" anchor="t">
            <a:noAutofit/>
          </a:bodyPr>
          <a:lstStyle/>
          <a:p>
            <a:pPr marL="0" indent="0">
              <a:lnSpc>
                <a:spcPct val="100000"/>
              </a:lnSpc>
              <a:spcBef>
                <a:spcPts val="0"/>
              </a:spcBef>
              <a:spcAft>
                <a:spcPts val="1200"/>
              </a:spcAft>
              <a:buNone/>
            </a:pPr>
            <a:r>
              <a:rPr lang="en-US" sz="2400" dirty="0"/>
              <a:t>If the grantee(s) does not provide the required reports to the CDE and the CCEE, program activities are not completed, there is a lack of participation in meetings, or there is a negative trend in the dissemination of technical assistance, the CDE may halt funding at any time.</a:t>
            </a:r>
          </a:p>
        </p:txBody>
      </p:sp>
      <p:sp>
        <p:nvSpPr>
          <p:cNvPr id="2" name="Title 1"/>
          <p:cNvSpPr>
            <a:spLocks noGrp="1"/>
          </p:cNvSpPr>
          <p:nvPr>
            <p:ph type="title"/>
          </p:nvPr>
        </p:nvSpPr>
        <p:spPr/>
        <p:txBody>
          <a:bodyPr>
            <a:normAutofit/>
          </a:bodyPr>
          <a:lstStyle/>
          <a:p>
            <a:r>
              <a:rPr lang="en-US" dirty="0"/>
              <a:t>Reporting Requirements (3)</a:t>
            </a:r>
          </a:p>
        </p:txBody>
      </p:sp>
    </p:spTree>
    <p:extLst>
      <p:ext uri="{BB962C8B-B14F-4D97-AF65-F5344CB8AC3E}">
        <p14:creationId xmlns:p14="http://schemas.microsoft.com/office/powerpoint/2010/main" val="20604978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7A91306-4C97-490C-BE5B-DB5DA64BC2E9}"/>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42</a:t>
            </a:fld>
            <a:endParaRPr lang="en-US">
              <a:solidFill>
                <a:schemeClr val="tx1"/>
              </a:solidFill>
            </a:endParaRPr>
          </a:p>
        </p:txBody>
      </p:sp>
      <p:sp>
        <p:nvSpPr>
          <p:cNvPr id="2" name="Title 1">
            <a:extLst>
              <a:ext uri="{FF2B5EF4-FFF2-40B4-BE49-F238E27FC236}">
                <a16:creationId xmlns:a16="http://schemas.microsoft.com/office/drawing/2014/main" id="{114ED852-4CF1-4959-9285-AFACEE3CEC74}"/>
              </a:ext>
            </a:extLst>
          </p:cNvPr>
          <p:cNvSpPr>
            <a:spLocks noGrp="1"/>
          </p:cNvSpPr>
          <p:nvPr>
            <p:ph type="title"/>
          </p:nvPr>
        </p:nvSpPr>
        <p:spPr>
          <a:xfrm>
            <a:off x="838200" y="576263"/>
            <a:ext cx="10515600" cy="2852737"/>
          </a:xfrm>
        </p:spPr>
        <p:txBody>
          <a:bodyPr/>
          <a:lstStyle/>
          <a:p>
            <a:r>
              <a:rPr lang="en-US" dirty="0"/>
              <a:t>The Application Process</a:t>
            </a:r>
          </a:p>
        </p:txBody>
      </p:sp>
    </p:spTree>
    <p:extLst>
      <p:ext uri="{BB962C8B-B14F-4D97-AF65-F5344CB8AC3E}">
        <p14:creationId xmlns:p14="http://schemas.microsoft.com/office/powerpoint/2010/main" val="725975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685422-DCA3-4B4A-96C3-00B13A0EB4DA}"/>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43</a:t>
            </a:fld>
            <a:endParaRPr lang="en-US">
              <a:solidFill>
                <a:schemeClr val="tx1"/>
              </a:solidFill>
            </a:endParaRPr>
          </a:p>
        </p:txBody>
      </p:sp>
      <p:sp>
        <p:nvSpPr>
          <p:cNvPr id="3" name="Content Placeholder 2">
            <a:extLst>
              <a:ext uri="{FF2B5EF4-FFF2-40B4-BE49-F238E27FC236}">
                <a16:creationId xmlns:a16="http://schemas.microsoft.com/office/drawing/2014/main" id="{4B31216D-AFA5-4841-93BA-1E08C5BDAD60}"/>
              </a:ext>
            </a:extLst>
          </p:cNvPr>
          <p:cNvSpPr>
            <a:spLocks noGrp="1"/>
          </p:cNvSpPr>
          <p:nvPr>
            <p:ph idx="1"/>
          </p:nvPr>
        </p:nvSpPr>
        <p:spPr>
          <a:xfrm>
            <a:off x="1463039" y="1825625"/>
            <a:ext cx="9370865" cy="4351338"/>
          </a:xfrm>
        </p:spPr>
        <p:txBody>
          <a:bodyPr/>
          <a:lstStyle/>
          <a:p>
            <a:pPr marL="0" indent="0">
              <a:lnSpc>
                <a:spcPct val="100000"/>
              </a:lnSpc>
              <a:spcBef>
                <a:spcPts val="0"/>
              </a:spcBef>
              <a:spcAft>
                <a:spcPts val="1200"/>
              </a:spcAft>
              <a:buNone/>
            </a:pPr>
            <a:r>
              <a:rPr lang="en-US" sz="2400" dirty="0"/>
              <a:t>The application will consist of four general types of information: </a:t>
            </a:r>
          </a:p>
          <a:p>
            <a:pPr marL="514350" indent="-514350">
              <a:lnSpc>
                <a:spcPct val="100000"/>
              </a:lnSpc>
              <a:spcBef>
                <a:spcPts val="0"/>
              </a:spcBef>
              <a:buFont typeface="+mj-lt"/>
              <a:buAutoNum type="arabicPeriod"/>
            </a:pPr>
            <a:r>
              <a:rPr lang="en-US" sz="2400" dirty="0"/>
              <a:t>Applicant Information</a:t>
            </a:r>
          </a:p>
          <a:p>
            <a:pPr marL="514350" indent="-514350">
              <a:lnSpc>
                <a:spcPct val="100000"/>
              </a:lnSpc>
              <a:spcBef>
                <a:spcPts val="0"/>
              </a:spcBef>
              <a:buFont typeface="+mj-lt"/>
              <a:buAutoNum type="arabicPeriod"/>
            </a:pPr>
            <a:r>
              <a:rPr lang="en-US" sz="2400" dirty="0"/>
              <a:t>Application Narrative</a:t>
            </a:r>
          </a:p>
          <a:p>
            <a:pPr marL="514350" indent="-514350">
              <a:lnSpc>
                <a:spcPct val="100000"/>
              </a:lnSpc>
              <a:spcBef>
                <a:spcPts val="0"/>
              </a:spcBef>
              <a:buFont typeface="+mj-lt"/>
              <a:buAutoNum type="arabicPeriod"/>
            </a:pPr>
            <a:r>
              <a:rPr lang="en-US" sz="2400" dirty="0"/>
              <a:t>Budget Information</a:t>
            </a:r>
          </a:p>
          <a:p>
            <a:pPr marL="514350" indent="-514350">
              <a:lnSpc>
                <a:spcPct val="100000"/>
              </a:lnSpc>
              <a:spcBef>
                <a:spcPts val="0"/>
              </a:spcBef>
              <a:spcAft>
                <a:spcPts val="1200"/>
              </a:spcAft>
              <a:buFont typeface="+mj-lt"/>
              <a:buAutoNum type="arabicPeriod"/>
            </a:pPr>
            <a:r>
              <a:rPr lang="en-US" sz="2400" dirty="0"/>
              <a:t>Attachments</a:t>
            </a:r>
            <a:endParaRPr lang="en-US" sz="2400" b="1" dirty="0"/>
          </a:p>
          <a:p>
            <a:pPr marL="0" indent="0">
              <a:buNone/>
            </a:pPr>
            <a:r>
              <a:rPr lang="en-US" sz="2400" b="1" dirty="0"/>
              <a:t>Applicants must submit the application by 4 p.m. on January 28, 2022, through the online application system.</a:t>
            </a:r>
            <a:r>
              <a:rPr lang="en-US" sz="2400" dirty="0"/>
              <a:t> </a:t>
            </a:r>
          </a:p>
          <a:p>
            <a:pPr marL="0" indent="0">
              <a:buNone/>
            </a:pPr>
            <a:endParaRPr lang="en-US" dirty="0"/>
          </a:p>
        </p:txBody>
      </p:sp>
      <p:sp>
        <p:nvSpPr>
          <p:cNvPr id="2" name="Title 1">
            <a:extLst>
              <a:ext uri="{FF2B5EF4-FFF2-40B4-BE49-F238E27FC236}">
                <a16:creationId xmlns:a16="http://schemas.microsoft.com/office/drawing/2014/main" id="{8FA747C5-0AF1-43AE-89C9-60471ACCF7BE}"/>
              </a:ext>
            </a:extLst>
          </p:cNvPr>
          <p:cNvSpPr>
            <a:spLocks noGrp="1"/>
          </p:cNvSpPr>
          <p:nvPr>
            <p:ph type="title"/>
          </p:nvPr>
        </p:nvSpPr>
        <p:spPr/>
        <p:txBody>
          <a:bodyPr/>
          <a:lstStyle/>
          <a:p>
            <a:r>
              <a:rPr lang="en-US" dirty="0"/>
              <a:t>Application Process (1)</a:t>
            </a:r>
          </a:p>
        </p:txBody>
      </p:sp>
    </p:spTree>
    <p:extLst>
      <p:ext uri="{BB962C8B-B14F-4D97-AF65-F5344CB8AC3E}">
        <p14:creationId xmlns:p14="http://schemas.microsoft.com/office/powerpoint/2010/main" val="35744836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685422-DCA3-4B4A-96C3-00B13A0EB4DA}"/>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44</a:t>
            </a:fld>
            <a:endParaRPr lang="en-US">
              <a:solidFill>
                <a:schemeClr val="tx1"/>
              </a:solidFill>
            </a:endParaRPr>
          </a:p>
        </p:txBody>
      </p:sp>
      <p:sp>
        <p:nvSpPr>
          <p:cNvPr id="3" name="Content Placeholder 2">
            <a:extLst>
              <a:ext uri="{FF2B5EF4-FFF2-40B4-BE49-F238E27FC236}">
                <a16:creationId xmlns:a16="http://schemas.microsoft.com/office/drawing/2014/main" id="{4B31216D-AFA5-4841-93BA-1E08C5BDAD60}"/>
              </a:ext>
            </a:extLst>
          </p:cNvPr>
          <p:cNvSpPr>
            <a:spLocks noGrp="1"/>
          </p:cNvSpPr>
          <p:nvPr>
            <p:ph idx="1"/>
          </p:nvPr>
        </p:nvSpPr>
        <p:spPr>
          <a:xfrm>
            <a:off x="1528353" y="1690689"/>
            <a:ext cx="9305551" cy="4041372"/>
          </a:xfrm>
        </p:spPr>
        <p:txBody>
          <a:bodyPr/>
          <a:lstStyle/>
          <a:p>
            <a:pPr lvl="0">
              <a:lnSpc>
                <a:spcPct val="100000"/>
              </a:lnSpc>
              <a:spcBef>
                <a:spcPts val="0"/>
              </a:spcBef>
              <a:spcAft>
                <a:spcPts val="1200"/>
              </a:spcAft>
            </a:pPr>
            <a:r>
              <a:rPr lang="en-US" sz="2400" dirty="0"/>
              <a:t>The Lead Applicant will receive email confirmation of the information submitted. </a:t>
            </a:r>
          </a:p>
          <a:p>
            <a:pPr lvl="0">
              <a:lnSpc>
                <a:spcPct val="100000"/>
              </a:lnSpc>
              <a:spcBef>
                <a:spcPts val="0"/>
              </a:spcBef>
              <a:spcAft>
                <a:spcPts val="1200"/>
              </a:spcAft>
            </a:pPr>
            <a:r>
              <a:rPr lang="en-US" sz="2400" dirty="0"/>
              <a:t>If changes need to be made, the Lead Applicant must resubmit the entire application prior to the submission deadline.</a:t>
            </a:r>
          </a:p>
          <a:p>
            <a:pPr lvl="0">
              <a:lnSpc>
                <a:spcPct val="100000"/>
              </a:lnSpc>
              <a:spcBef>
                <a:spcPts val="0"/>
              </a:spcBef>
              <a:spcAft>
                <a:spcPts val="1200"/>
              </a:spcAft>
            </a:pPr>
            <a:r>
              <a:rPr lang="en-US" sz="2400" dirty="0"/>
              <a:t>The last submitted application will be the one considered for review.</a:t>
            </a:r>
          </a:p>
          <a:p>
            <a:pPr lvl="0">
              <a:lnSpc>
                <a:spcPct val="100000"/>
              </a:lnSpc>
              <a:spcBef>
                <a:spcPts val="0"/>
              </a:spcBef>
              <a:spcAft>
                <a:spcPts val="1200"/>
              </a:spcAft>
            </a:pPr>
            <a:r>
              <a:rPr lang="en-US" sz="2400" dirty="0"/>
              <a:t>The CDE is not able to modify the application information after it is submitted.</a:t>
            </a:r>
          </a:p>
          <a:p>
            <a:pPr lvl="0">
              <a:lnSpc>
                <a:spcPct val="100000"/>
              </a:lnSpc>
              <a:spcBef>
                <a:spcPts val="0"/>
              </a:spcBef>
              <a:spcAft>
                <a:spcPts val="1200"/>
              </a:spcAft>
            </a:pPr>
            <a:r>
              <a:rPr lang="en-US" sz="2400" dirty="0"/>
              <a:t>Incomplete or late applications will not be considered. </a:t>
            </a:r>
          </a:p>
        </p:txBody>
      </p:sp>
      <p:sp>
        <p:nvSpPr>
          <p:cNvPr id="2" name="Title 1">
            <a:extLst>
              <a:ext uri="{FF2B5EF4-FFF2-40B4-BE49-F238E27FC236}">
                <a16:creationId xmlns:a16="http://schemas.microsoft.com/office/drawing/2014/main" id="{8FA747C5-0AF1-43AE-89C9-60471ACCF7BE}"/>
              </a:ext>
            </a:extLst>
          </p:cNvPr>
          <p:cNvSpPr>
            <a:spLocks noGrp="1"/>
          </p:cNvSpPr>
          <p:nvPr>
            <p:ph type="title"/>
          </p:nvPr>
        </p:nvSpPr>
        <p:spPr/>
        <p:txBody>
          <a:bodyPr/>
          <a:lstStyle/>
          <a:p>
            <a:r>
              <a:rPr lang="en-US" dirty="0"/>
              <a:t>Application Process (2)</a:t>
            </a:r>
          </a:p>
        </p:txBody>
      </p:sp>
    </p:spTree>
    <p:extLst>
      <p:ext uri="{BB962C8B-B14F-4D97-AF65-F5344CB8AC3E}">
        <p14:creationId xmlns:p14="http://schemas.microsoft.com/office/powerpoint/2010/main" val="42182127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672860"/>
            <a:ext cx="9479666" cy="855494"/>
          </a:xfrm>
        </p:spPr>
        <p:txBody>
          <a:bodyPr/>
          <a:lstStyle/>
          <a:p>
            <a:r>
              <a:rPr lang="en-US" dirty="0"/>
              <a:t>Review Process</a:t>
            </a:r>
          </a:p>
        </p:txBody>
      </p:sp>
      <p:sp>
        <p:nvSpPr>
          <p:cNvPr id="3" name="Content Placeholder 2"/>
          <p:cNvSpPr>
            <a:spLocks noGrp="1"/>
          </p:cNvSpPr>
          <p:nvPr>
            <p:ph idx="1"/>
          </p:nvPr>
        </p:nvSpPr>
        <p:spPr>
          <a:xfrm>
            <a:off x="1354240" y="1528354"/>
            <a:ext cx="9601308" cy="4827996"/>
          </a:xfrm>
        </p:spPr>
        <p:txBody>
          <a:bodyPr vert="horz" lIns="91440" tIns="45720" rIns="91440" bIns="45720" rtlCol="0" anchor="t">
            <a:noAutofit/>
          </a:bodyPr>
          <a:lstStyle/>
          <a:p>
            <a:pPr marL="342900" indent="-342900">
              <a:lnSpc>
                <a:spcPct val="100000"/>
              </a:lnSpc>
              <a:spcBef>
                <a:spcPts val="0"/>
              </a:spcBef>
              <a:spcAft>
                <a:spcPts val="1200"/>
              </a:spcAft>
            </a:pPr>
            <a:r>
              <a:rPr lang="en-US" sz="2400" dirty="0">
                <a:latin typeface="Arial" panose="020B0604020202020204" pitchFamily="34" charset="0"/>
                <a:cs typeface="Arial" panose="020B0604020202020204" pitchFamily="34" charset="0"/>
              </a:rPr>
              <a:t>Only fully completed applications will be considered eligible for consideration and advanced to the Readers Conference. </a:t>
            </a:r>
          </a:p>
          <a:p>
            <a:pPr marL="342900" indent="-342900">
              <a:lnSpc>
                <a:spcPct val="100000"/>
              </a:lnSpc>
              <a:spcBef>
                <a:spcPts val="0"/>
              </a:spcBef>
              <a:spcAft>
                <a:spcPts val="1200"/>
              </a:spcAft>
            </a:pPr>
            <a:r>
              <a:rPr lang="en-US" sz="2400" dirty="0">
                <a:latin typeface="Arial" panose="020B0604020202020204" pitchFamily="34" charset="0"/>
                <a:cs typeface="Arial" panose="020B0604020202020204" pitchFamily="34" charset="0"/>
              </a:rPr>
              <a:t>A panel of readers selected for their expertise will read, review, and score each eligible application using the scoring rubric. </a:t>
            </a:r>
          </a:p>
          <a:p>
            <a:pPr marL="342900" indent="-342900">
              <a:lnSpc>
                <a:spcPct val="100000"/>
              </a:lnSpc>
              <a:spcBef>
                <a:spcPts val="0"/>
              </a:spcBef>
              <a:spcAft>
                <a:spcPts val="1200"/>
              </a:spcAft>
            </a:pPr>
            <a:r>
              <a:rPr lang="en-US" sz="2400" dirty="0">
                <a:latin typeface="Arial" panose="020B0604020202020204" pitchFamily="34" charset="0"/>
                <a:cs typeface="Arial" panose="020B0604020202020204" pitchFamily="34" charset="0"/>
              </a:rPr>
              <a:t>Readers will be instructed to read each proposal in its entirety to get an overall impression of the project and whether it makes sense overall. </a:t>
            </a:r>
          </a:p>
          <a:p>
            <a:pPr marL="342900" indent="-342900">
              <a:lnSpc>
                <a:spcPct val="100000"/>
              </a:lnSpc>
              <a:spcBef>
                <a:spcPts val="0"/>
              </a:spcBef>
              <a:spcAft>
                <a:spcPts val="1200"/>
              </a:spcAft>
            </a:pPr>
            <a:r>
              <a:rPr lang="en-US" sz="2400" dirty="0">
                <a:latin typeface="Arial" panose="020B0604020202020204" pitchFamily="34" charset="0"/>
                <a:cs typeface="Arial" panose="020B0604020202020204" pitchFamily="34" charset="0"/>
              </a:rPr>
              <a:t>Points will be awarded based on completeness and responsiveness of the application to each of the required application components.</a:t>
            </a:r>
          </a:p>
          <a:p>
            <a:pPr marL="342900" indent="-342900">
              <a:lnSpc>
                <a:spcPct val="100000"/>
              </a:lnSpc>
              <a:spcBef>
                <a:spcPts val="0"/>
              </a:spcBef>
              <a:spcAft>
                <a:spcPts val="1200"/>
              </a:spcAft>
            </a:pPr>
            <a:r>
              <a:rPr lang="en-US" sz="2400" dirty="0">
                <a:latin typeface="Arial" panose="020B0604020202020204" pitchFamily="34" charset="0"/>
                <a:ea typeface="+mn-lt"/>
                <a:cs typeface="Arial" panose="020B0604020202020204" pitchFamily="34" charset="0"/>
              </a:rPr>
              <a:t>Interviews with potential grantees may be conducted.</a:t>
            </a:r>
          </a:p>
          <a:p>
            <a:pPr>
              <a:lnSpc>
                <a:spcPct val="100000"/>
              </a:lnSpc>
              <a:spcBef>
                <a:spcPts val="0"/>
              </a:spcBef>
              <a:spcAft>
                <a:spcPts val="1200"/>
              </a:spcAft>
            </a:pPr>
            <a:endParaRPr lang="en-US" sz="2600" dirty="0">
              <a:cs typeface="Arial"/>
            </a:endParaRP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45</a:t>
            </a:fld>
            <a:endParaRPr lang="en-US" dirty="0">
              <a:solidFill>
                <a:schemeClr val="tx1"/>
              </a:solidFill>
            </a:endParaRPr>
          </a:p>
        </p:txBody>
      </p:sp>
    </p:spTree>
    <p:extLst>
      <p:ext uri="{BB962C8B-B14F-4D97-AF65-F5344CB8AC3E}">
        <p14:creationId xmlns:p14="http://schemas.microsoft.com/office/powerpoint/2010/main" val="54685210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7A91306-4C97-490C-BE5B-DB5DA64BC2E9}"/>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46</a:t>
            </a:fld>
            <a:endParaRPr lang="en-US" dirty="0">
              <a:solidFill>
                <a:schemeClr val="tx1"/>
              </a:solidFill>
            </a:endParaRPr>
          </a:p>
        </p:txBody>
      </p:sp>
      <p:sp>
        <p:nvSpPr>
          <p:cNvPr id="2" name="Title 1">
            <a:extLst>
              <a:ext uri="{FF2B5EF4-FFF2-40B4-BE49-F238E27FC236}">
                <a16:creationId xmlns:a16="http://schemas.microsoft.com/office/drawing/2014/main" id="{114ED852-4CF1-4959-9285-AFACEE3CEC74}"/>
              </a:ext>
            </a:extLst>
          </p:cNvPr>
          <p:cNvSpPr>
            <a:spLocks noGrp="1"/>
          </p:cNvSpPr>
          <p:nvPr>
            <p:ph type="title"/>
          </p:nvPr>
        </p:nvSpPr>
        <p:spPr>
          <a:xfrm>
            <a:off x="838200" y="576263"/>
            <a:ext cx="10515600" cy="2852737"/>
          </a:xfrm>
        </p:spPr>
        <p:txBody>
          <a:bodyPr/>
          <a:lstStyle/>
          <a:p>
            <a:r>
              <a:rPr lang="en-US" dirty="0"/>
              <a:t>The Application</a:t>
            </a:r>
          </a:p>
        </p:txBody>
      </p:sp>
    </p:spTree>
    <p:extLst>
      <p:ext uri="{BB962C8B-B14F-4D97-AF65-F5344CB8AC3E}">
        <p14:creationId xmlns:p14="http://schemas.microsoft.com/office/powerpoint/2010/main" val="18422236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47</a:t>
            </a:fld>
            <a:endParaRPr lang="en-US">
              <a:solidFill>
                <a:schemeClr val="tx1"/>
              </a:solidFill>
            </a:endParaRPr>
          </a:p>
        </p:txBody>
      </p:sp>
      <p:graphicFrame>
        <p:nvGraphicFramePr>
          <p:cNvPr id="5" name="Content Placeholder 4" descr="The table lists the important upcoming deadlines for the RII application. &#10;&#10;Application due to the CDE: January 28, 2022 before 4:00 p.m. &#10;Intent to Award posted: February 11, 2022&#10;Last day for Appeals to be received by the CDE: February 18, 2022, before 4:00 p.m. &#10;Final Awards posted: February 25, 2022&#10;Project Start Date: April 1, 2022"/>
          <p:cNvGraphicFramePr>
            <a:graphicFrameLocks noGrp="1"/>
          </p:cNvGraphicFramePr>
          <p:nvPr>
            <p:ph idx="1"/>
            <p:extLst>
              <p:ext uri="{D42A27DB-BD31-4B8C-83A1-F6EECF244321}">
                <p14:modId xmlns:p14="http://schemas.microsoft.com/office/powerpoint/2010/main" val="1117480476"/>
              </p:ext>
            </p:extLst>
          </p:nvPr>
        </p:nvGraphicFramePr>
        <p:xfrm>
          <a:off x="1354239" y="1881051"/>
          <a:ext cx="9687387" cy="3611308"/>
        </p:xfrm>
        <a:graphic>
          <a:graphicData uri="http://schemas.openxmlformats.org/drawingml/2006/table">
            <a:tbl>
              <a:tblPr firstRow="1" firstCol="1" lastRow="1" lastCol="1" bandRow="1" bandCol="1"/>
              <a:tblGrid>
                <a:gridCol w="3814109">
                  <a:extLst>
                    <a:ext uri="{9D8B030D-6E8A-4147-A177-3AD203B41FA5}">
                      <a16:colId xmlns:a16="http://schemas.microsoft.com/office/drawing/2014/main" val="20000"/>
                    </a:ext>
                  </a:extLst>
                </a:gridCol>
                <a:gridCol w="5873278">
                  <a:extLst>
                    <a:ext uri="{9D8B030D-6E8A-4147-A177-3AD203B41FA5}">
                      <a16:colId xmlns:a16="http://schemas.microsoft.com/office/drawing/2014/main" val="20001"/>
                    </a:ext>
                  </a:extLst>
                </a:gridCol>
              </a:tblGrid>
              <a:tr h="419425">
                <a:tc>
                  <a:txBody>
                    <a:bodyPr/>
                    <a:lstStyle/>
                    <a:p>
                      <a:pPr marL="0" marR="0">
                        <a:lnSpc>
                          <a:spcPct val="107000"/>
                        </a:lnSpc>
                        <a:spcBef>
                          <a:spcPts val="0"/>
                        </a:spcBef>
                        <a:spcAft>
                          <a:spcPts val="0"/>
                        </a:spcAft>
                      </a:pPr>
                      <a:r>
                        <a:rPr lang="en-US" sz="2400" b="1" dirty="0">
                          <a:effectLst/>
                          <a:latin typeface="Arial" panose="020B0604020202020204" pitchFamily="34" charset="0"/>
                          <a:ea typeface="Times New Roman" panose="02020603050405020304" pitchFamily="18" charset="0"/>
                          <a:cs typeface="Arial" panose="020B0604020202020204" pitchFamily="34" charset="0"/>
                        </a:rPr>
                        <a:t>Activity</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nSpc>
                          <a:spcPct val="107000"/>
                        </a:lnSpc>
                        <a:spcBef>
                          <a:spcPts val="0"/>
                        </a:spcBef>
                        <a:spcAft>
                          <a:spcPts val="0"/>
                        </a:spcAft>
                      </a:pPr>
                      <a:r>
                        <a:rPr lang="en-US" sz="2400" b="1" dirty="0">
                          <a:effectLst/>
                          <a:latin typeface="Arial" panose="020B0604020202020204" pitchFamily="34" charset="0"/>
                          <a:ea typeface="Times New Roman" panose="02020603050405020304" pitchFamily="18" charset="0"/>
                          <a:cs typeface="Arial" panose="020B0604020202020204" pitchFamily="34" charset="0"/>
                        </a:rPr>
                        <a:t>Date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797441">
                <a:tc>
                  <a:txBody>
                    <a:bodyPr/>
                    <a:lstStyle/>
                    <a:p>
                      <a:pPr marL="0" marR="0">
                        <a:lnSpc>
                          <a:spcPct val="100000"/>
                        </a:lnSpc>
                        <a:spcBef>
                          <a:spcPts val="0"/>
                        </a:spcBef>
                        <a:spcAft>
                          <a:spcPts val="120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Applications Due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1200"/>
                        </a:spcAft>
                      </a:pPr>
                      <a:r>
                        <a:rPr lang="en-US" sz="2400" kern="1200" dirty="0">
                          <a:solidFill>
                            <a:schemeClr val="tx1"/>
                          </a:solidFill>
                          <a:effectLst/>
                          <a:latin typeface="+mn-lt"/>
                          <a:ea typeface="+mn-ea"/>
                          <a:cs typeface="+mn-cs"/>
                        </a:rPr>
                        <a:t>January 28</a:t>
                      </a:r>
                      <a:r>
                        <a:rPr lang="en-US" sz="2400" dirty="0">
                          <a:effectLst/>
                          <a:latin typeface="Arial"/>
                          <a:ea typeface="Calibri" panose="020F0502020204030204" pitchFamily="34" charset="0"/>
                          <a:cs typeface="Arial"/>
                        </a:rPr>
                        <a:t>, 2022,</a:t>
                      </a:r>
                      <a:r>
                        <a:rPr lang="en-US" sz="2400" baseline="0" dirty="0">
                          <a:effectLst/>
                          <a:latin typeface="Arial"/>
                          <a:ea typeface="Calibri" panose="020F0502020204030204" pitchFamily="34" charset="0"/>
                          <a:cs typeface="Arial"/>
                        </a:rPr>
                        <a:t> before 4:00</a:t>
                      </a:r>
                      <a:r>
                        <a:rPr lang="en-US" sz="2400" dirty="0">
                          <a:effectLst/>
                          <a:latin typeface="Arial"/>
                          <a:ea typeface="Times New Roman" panose="02020603050405020304" pitchFamily="18" charset="0"/>
                          <a:cs typeface="Arial"/>
                        </a:rPr>
                        <a:t> p.m.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98791">
                <a:tc>
                  <a:txBody>
                    <a:bodyPr/>
                    <a:lstStyle/>
                    <a:p>
                      <a:pPr marL="0" marR="0">
                        <a:lnSpc>
                          <a:spcPct val="100000"/>
                        </a:lnSpc>
                        <a:spcBef>
                          <a:spcPts val="0"/>
                        </a:spcBef>
                        <a:spcAft>
                          <a:spcPts val="120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Intent</a:t>
                      </a:r>
                      <a:r>
                        <a:rPr lang="en-US" sz="2400" baseline="0" dirty="0">
                          <a:effectLst/>
                          <a:latin typeface="Arial" panose="020B0604020202020204" pitchFamily="34" charset="0"/>
                          <a:ea typeface="Times New Roman" panose="02020603050405020304" pitchFamily="18" charset="0"/>
                          <a:cs typeface="Arial" panose="020B0604020202020204" pitchFamily="34" charset="0"/>
                        </a:rPr>
                        <a:t> to Award Posted</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1200"/>
                        </a:spcAft>
                      </a:pPr>
                      <a:r>
                        <a:rPr lang="en-US" sz="2400" dirty="0">
                          <a:effectLst/>
                          <a:latin typeface="Arial" panose="020B0604020202020204" pitchFamily="34" charset="0"/>
                          <a:ea typeface="Calibri" panose="020F0502020204030204" pitchFamily="34" charset="0"/>
                          <a:cs typeface="Arial" panose="020B0604020202020204" pitchFamily="34" charset="0"/>
                        </a:rPr>
                        <a:t>March 4, 2022</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43027">
                <a:tc>
                  <a:txBody>
                    <a:bodyPr/>
                    <a:lstStyle/>
                    <a:p>
                      <a:pPr marL="0" marR="0">
                        <a:lnSpc>
                          <a:spcPct val="100000"/>
                        </a:lnSpc>
                        <a:spcBef>
                          <a:spcPts val="0"/>
                        </a:spcBef>
                        <a:spcAft>
                          <a:spcPts val="120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Last Day for Appeals to be Received by the CDE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1200"/>
                        </a:spcAft>
                      </a:pPr>
                      <a:r>
                        <a:rPr lang="en-US" sz="2400" dirty="0">
                          <a:effectLst/>
                          <a:latin typeface="Arial" panose="020B0604020202020204" pitchFamily="34" charset="0"/>
                          <a:ea typeface="Calibri" panose="020F0502020204030204" pitchFamily="34" charset="0"/>
                          <a:cs typeface="Arial" panose="020B0604020202020204" pitchFamily="34" charset="0"/>
                        </a:rPr>
                        <a:t>March 11, 2022, before 4:00 p.m.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76312">
                <a:tc>
                  <a:txBody>
                    <a:bodyPr/>
                    <a:lstStyle/>
                    <a:p>
                      <a:pPr marL="0" marR="0">
                        <a:lnSpc>
                          <a:spcPct val="100000"/>
                        </a:lnSpc>
                        <a:spcBef>
                          <a:spcPts val="0"/>
                        </a:spcBef>
                        <a:spcAft>
                          <a:spcPts val="1200"/>
                        </a:spcAft>
                      </a:pPr>
                      <a:r>
                        <a:rPr lang="en-US" sz="2400" dirty="0">
                          <a:effectLst/>
                          <a:latin typeface="Arial" panose="020B0604020202020204" pitchFamily="34" charset="0"/>
                          <a:ea typeface="Calibri" panose="020F0502020204030204" pitchFamily="34" charset="0"/>
                          <a:cs typeface="Arial" panose="020B0604020202020204" pitchFamily="34" charset="0"/>
                        </a:rPr>
                        <a:t>Final Awards</a:t>
                      </a:r>
                      <a:r>
                        <a:rPr lang="en-US" sz="2400" baseline="0" dirty="0">
                          <a:effectLst/>
                          <a:latin typeface="Arial" panose="020B0604020202020204" pitchFamily="34" charset="0"/>
                          <a:ea typeface="Calibri" panose="020F0502020204030204" pitchFamily="34" charset="0"/>
                          <a:cs typeface="Arial" panose="020B0604020202020204" pitchFamily="34" charset="0"/>
                        </a:rPr>
                        <a:t> Posted</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1200"/>
                        </a:spcAft>
                      </a:pPr>
                      <a:r>
                        <a:rPr lang="en-US" sz="2400" dirty="0">
                          <a:effectLst/>
                          <a:latin typeface="Arial"/>
                          <a:ea typeface="Calibri" panose="020F0502020204030204" pitchFamily="34" charset="0"/>
                          <a:cs typeface="Arial"/>
                        </a:rPr>
                        <a:t>March 18, 2022</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76312">
                <a:tc>
                  <a:txBody>
                    <a:bodyPr/>
                    <a:lstStyle/>
                    <a:p>
                      <a:pPr marL="0" marR="0">
                        <a:lnSpc>
                          <a:spcPct val="100000"/>
                        </a:lnSpc>
                        <a:spcBef>
                          <a:spcPts val="0"/>
                        </a:spcBef>
                        <a:spcAft>
                          <a:spcPts val="1200"/>
                        </a:spcAft>
                      </a:pPr>
                      <a:r>
                        <a:rPr lang="en-US" sz="2400">
                          <a:effectLst/>
                          <a:latin typeface="Arial" panose="020B0604020202020204" pitchFamily="34" charset="0"/>
                          <a:ea typeface="Times New Roman" panose="02020603050405020304" pitchFamily="18" charset="0"/>
                          <a:cs typeface="Times New Roman" panose="02020603050405020304" pitchFamily="18" charset="0"/>
                        </a:rPr>
                        <a:t>Project Start Date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1200"/>
                        </a:spcAft>
                      </a:pPr>
                      <a:r>
                        <a:rPr lang="en-US" sz="2400" dirty="0">
                          <a:effectLst/>
                          <a:latin typeface="Arial"/>
                          <a:ea typeface="Times New Roman" panose="02020603050405020304" pitchFamily="18" charset="0"/>
                          <a:cs typeface="Times New Roman"/>
                        </a:rPr>
                        <a:t>April 1, 2022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1673009"/>
                  </a:ext>
                </a:extLst>
              </a:tr>
            </a:tbl>
          </a:graphicData>
        </a:graphic>
      </p:graphicFrame>
      <p:sp>
        <p:nvSpPr>
          <p:cNvPr id="2" name="Title 1"/>
          <p:cNvSpPr>
            <a:spLocks noGrp="1"/>
          </p:cNvSpPr>
          <p:nvPr>
            <p:ph type="title"/>
          </p:nvPr>
        </p:nvSpPr>
        <p:spPr>
          <a:xfrm>
            <a:off x="1354239" y="298969"/>
            <a:ext cx="9479666" cy="1325563"/>
          </a:xfrm>
        </p:spPr>
        <p:txBody>
          <a:bodyPr>
            <a:normAutofit/>
          </a:bodyPr>
          <a:lstStyle/>
          <a:p>
            <a:r>
              <a:rPr lang="en-US" dirty="0"/>
              <a:t>Application Timeline</a:t>
            </a:r>
          </a:p>
        </p:txBody>
      </p:sp>
    </p:spTree>
    <p:extLst>
      <p:ext uri="{BB962C8B-B14F-4D97-AF65-F5344CB8AC3E}">
        <p14:creationId xmlns:p14="http://schemas.microsoft.com/office/powerpoint/2010/main" val="17140499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A2E89-F549-4868-84C5-CE9BC8A3A7EC}"/>
              </a:ext>
            </a:extLst>
          </p:cNvPr>
          <p:cNvSpPr>
            <a:spLocks noGrp="1"/>
          </p:cNvSpPr>
          <p:nvPr>
            <p:ph type="title"/>
          </p:nvPr>
        </p:nvSpPr>
        <p:spPr/>
        <p:txBody>
          <a:bodyPr/>
          <a:lstStyle/>
          <a:p>
            <a:r>
              <a:rPr lang="en-US" dirty="0"/>
              <a:t>Scoring Rubric (1)</a:t>
            </a:r>
          </a:p>
        </p:txBody>
      </p:sp>
      <p:sp>
        <p:nvSpPr>
          <p:cNvPr id="3" name="TextBox 2">
            <a:extLst>
              <a:ext uri="{FF2B5EF4-FFF2-40B4-BE49-F238E27FC236}">
                <a16:creationId xmlns:a16="http://schemas.microsoft.com/office/drawing/2014/main" id="{BF352AD0-FD59-441A-B279-A2BA24A99698}"/>
              </a:ext>
            </a:extLst>
          </p:cNvPr>
          <p:cNvSpPr txBox="1"/>
          <p:nvPr/>
        </p:nvSpPr>
        <p:spPr>
          <a:xfrm>
            <a:off x="1653824" y="1246071"/>
            <a:ext cx="8855242" cy="523220"/>
          </a:xfrm>
          <a:prstGeom prst="rect">
            <a:avLst/>
          </a:prstGeom>
          <a:noFill/>
        </p:spPr>
        <p:txBody>
          <a:bodyPr wrap="square" rtlCol="0">
            <a:spAutoFit/>
          </a:bodyPr>
          <a:lstStyle/>
          <a:p>
            <a:r>
              <a:rPr lang="en-US" sz="2800" b="1" dirty="0"/>
              <a:t>Example: </a:t>
            </a:r>
          </a:p>
        </p:txBody>
      </p:sp>
      <p:graphicFrame>
        <p:nvGraphicFramePr>
          <p:cNvPr id="8" name="Content Placeholder 7">
            <a:extLst>
              <a:ext uri="{FF2B5EF4-FFF2-40B4-BE49-F238E27FC236}">
                <a16:creationId xmlns:a16="http://schemas.microsoft.com/office/drawing/2014/main" id="{76A3E1B6-3045-4953-A696-91B835A89D68}"/>
              </a:ext>
            </a:extLst>
          </p:cNvPr>
          <p:cNvGraphicFramePr>
            <a:graphicFrameLocks noGrp="1"/>
          </p:cNvGraphicFramePr>
          <p:nvPr>
            <p:ph idx="1"/>
            <p:extLst>
              <p:ext uri="{D42A27DB-BD31-4B8C-83A1-F6EECF244321}">
                <p14:modId xmlns:p14="http://schemas.microsoft.com/office/powerpoint/2010/main" val="2420073028"/>
              </p:ext>
            </p:extLst>
          </p:nvPr>
        </p:nvGraphicFramePr>
        <p:xfrm>
          <a:off x="1354138" y="1825625"/>
          <a:ext cx="9480549" cy="4049142"/>
        </p:xfrm>
        <a:graphic>
          <a:graphicData uri="http://schemas.openxmlformats.org/drawingml/2006/table">
            <a:tbl>
              <a:tblPr firstRow="1" bandRow="1">
                <a:tableStyleId>{5C22544A-7EE6-4342-B048-85BDC9FD1C3A}</a:tableStyleId>
              </a:tblPr>
              <a:tblGrid>
                <a:gridCol w="2347529">
                  <a:extLst>
                    <a:ext uri="{9D8B030D-6E8A-4147-A177-3AD203B41FA5}">
                      <a16:colId xmlns:a16="http://schemas.microsoft.com/office/drawing/2014/main" val="1309082089"/>
                    </a:ext>
                  </a:extLst>
                </a:gridCol>
                <a:gridCol w="1783255">
                  <a:extLst>
                    <a:ext uri="{9D8B030D-6E8A-4147-A177-3AD203B41FA5}">
                      <a16:colId xmlns:a16="http://schemas.microsoft.com/office/drawing/2014/main" val="1677398886"/>
                    </a:ext>
                  </a:extLst>
                </a:gridCol>
                <a:gridCol w="1783255">
                  <a:extLst>
                    <a:ext uri="{9D8B030D-6E8A-4147-A177-3AD203B41FA5}">
                      <a16:colId xmlns:a16="http://schemas.microsoft.com/office/drawing/2014/main" val="2561539610"/>
                    </a:ext>
                  </a:extLst>
                </a:gridCol>
                <a:gridCol w="1783255">
                  <a:extLst>
                    <a:ext uri="{9D8B030D-6E8A-4147-A177-3AD203B41FA5}">
                      <a16:colId xmlns:a16="http://schemas.microsoft.com/office/drawing/2014/main" val="1980603917"/>
                    </a:ext>
                  </a:extLst>
                </a:gridCol>
                <a:gridCol w="1783255">
                  <a:extLst>
                    <a:ext uri="{9D8B030D-6E8A-4147-A177-3AD203B41FA5}">
                      <a16:colId xmlns:a16="http://schemas.microsoft.com/office/drawing/2014/main" val="293302307"/>
                    </a:ext>
                  </a:extLst>
                </a:gridCol>
              </a:tblGrid>
              <a:tr h="370840">
                <a:tc>
                  <a:txBody>
                    <a:bodyPr/>
                    <a:lstStyle/>
                    <a:p>
                      <a:pPr marL="0" marR="0" algn="l" defTabSz="914400" rtl="0" eaLnBrk="1" latinLnBrk="0" hangingPunct="1">
                        <a:lnSpc>
                          <a:spcPct val="107000"/>
                        </a:lnSpc>
                        <a:spcBef>
                          <a:spcPts val="0"/>
                        </a:spcBef>
                        <a:spcAft>
                          <a:spcPts val="0"/>
                        </a:spcAft>
                      </a:pPr>
                      <a:r>
                        <a:rPr lang="en-US" sz="2000" b="1" kern="1200" dirty="0">
                          <a:solidFill>
                            <a:schemeClr val="tx1"/>
                          </a:solidFill>
                          <a:effectLst/>
                          <a:latin typeface="Arial" panose="020B0604020202020204" pitchFamily="34" charset="0"/>
                          <a:cs typeface="Arial" panose="020B0604020202020204" pitchFamily="34" charset="0"/>
                        </a:rPr>
                        <a:t>Part 3: Alignment</a:t>
                      </a:r>
                    </a:p>
                  </a:txBody>
                  <a:tcPr anchor="ctr"/>
                </a:tc>
                <a:tc>
                  <a:txBody>
                    <a:bodyPr/>
                    <a:lstStyle/>
                    <a:p>
                      <a:pPr marL="0" marR="0" algn="ctr" defTabSz="914400" rtl="0" eaLnBrk="1" latinLnBrk="0" hangingPunct="1">
                        <a:lnSpc>
                          <a:spcPct val="107000"/>
                        </a:lnSpc>
                        <a:spcBef>
                          <a:spcPts val="0"/>
                        </a:spcBef>
                        <a:spcAft>
                          <a:spcPts val="0"/>
                        </a:spcAft>
                      </a:pPr>
                      <a:r>
                        <a:rPr lang="en-US" sz="2000" b="1" kern="1200" dirty="0">
                          <a:solidFill>
                            <a:schemeClr val="tx1"/>
                          </a:solidFill>
                          <a:effectLst/>
                          <a:latin typeface="Arial" panose="020B0604020202020204" pitchFamily="34" charset="0"/>
                          <a:cs typeface="Arial" panose="020B0604020202020204" pitchFamily="34" charset="0"/>
                        </a:rPr>
                        <a:t>Requirement Not Addressed</a:t>
                      </a:r>
                    </a:p>
                  </a:txBody>
                  <a:tcPr anchor="ctr"/>
                </a:tc>
                <a:tc>
                  <a:txBody>
                    <a:bodyPr/>
                    <a:lstStyle/>
                    <a:p>
                      <a:pPr marL="0" marR="0" algn="ctr" defTabSz="914400" rtl="0" eaLnBrk="1" latinLnBrk="0" hangingPunct="1">
                        <a:lnSpc>
                          <a:spcPct val="107000"/>
                        </a:lnSpc>
                        <a:spcBef>
                          <a:spcPts val="0"/>
                        </a:spcBef>
                        <a:spcAft>
                          <a:spcPts val="0"/>
                        </a:spcAft>
                      </a:pPr>
                      <a:r>
                        <a:rPr lang="en-US" sz="2000" b="1" kern="1200" dirty="0">
                          <a:solidFill>
                            <a:schemeClr val="tx1"/>
                          </a:solidFill>
                          <a:effectLst/>
                          <a:latin typeface="Arial" panose="020B0604020202020204" pitchFamily="34" charset="0"/>
                          <a:cs typeface="Arial" panose="020B0604020202020204" pitchFamily="34" charset="0"/>
                        </a:rPr>
                        <a:t>Requirement Partially Addressed</a:t>
                      </a:r>
                    </a:p>
                  </a:txBody>
                  <a:tcPr anchor="ctr"/>
                </a:tc>
                <a:tc>
                  <a:txBody>
                    <a:bodyPr/>
                    <a:lstStyle/>
                    <a:p>
                      <a:pPr marL="0" marR="0" algn="ctr" defTabSz="914400" rtl="0" eaLnBrk="1" latinLnBrk="0" hangingPunct="1">
                        <a:lnSpc>
                          <a:spcPct val="107000"/>
                        </a:lnSpc>
                        <a:spcBef>
                          <a:spcPts val="0"/>
                        </a:spcBef>
                        <a:spcAft>
                          <a:spcPts val="0"/>
                        </a:spcAft>
                      </a:pPr>
                      <a:r>
                        <a:rPr lang="en-US" sz="2000" b="1" kern="1200" dirty="0">
                          <a:solidFill>
                            <a:schemeClr val="tx1"/>
                          </a:solidFill>
                          <a:effectLst/>
                          <a:latin typeface="Arial" panose="020B0604020202020204" pitchFamily="34" charset="0"/>
                          <a:cs typeface="Arial" panose="020B0604020202020204" pitchFamily="34" charset="0"/>
                        </a:rPr>
                        <a:t>Requirement Met</a:t>
                      </a:r>
                    </a:p>
                  </a:txBody>
                  <a:tcPr anchor="ctr"/>
                </a:tc>
                <a:tc>
                  <a:txBody>
                    <a:bodyPr/>
                    <a:lstStyle/>
                    <a:p>
                      <a:pPr marL="0" marR="0" algn="ctr" defTabSz="914400" rtl="0" eaLnBrk="1" latinLnBrk="0" hangingPunct="1">
                        <a:lnSpc>
                          <a:spcPct val="107000"/>
                        </a:lnSpc>
                        <a:spcBef>
                          <a:spcPts val="0"/>
                        </a:spcBef>
                        <a:spcAft>
                          <a:spcPts val="0"/>
                        </a:spcAft>
                      </a:pPr>
                      <a:r>
                        <a:rPr lang="en-US" sz="2000" b="1" kern="1200" dirty="0">
                          <a:solidFill>
                            <a:schemeClr val="tx1"/>
                          </a:solidFill>
                          <a:effectLst/>
                          <a:latin typeface="Arial" panose="020B0604020202020204" pitchFamily="34" charset="0"/>
                          <a:cs typeface="Arial" panose="020B0604020202020204" pitchFamily="34" charset="0"/>
                        </a:rPr>
                        <a:t>Requirement Exceeded</a:t>
                      </a:r>
                    </a:p>
                  </a:txBody>
                  <a:tcPr anchor="ctr"/>
                </a:tc>
                <a:extLst>
                  <a:ext uri="{0D108BD9-81ED-4DB2-BD59-A6C34878D82A}">
                    <a16:rowId xmlns:a16="http://schemas.microsoft.com/office/drawing/2014/main" val="341365862"/>
                  </a:ext>
                </a:extLst>
              </a:tr>
              <a:tr h="370840">
                <a:tc>
                  <a:txBody>
                    <a:bodyPr/>
                    <a:lstStyle/>
                    <a:p>
                      <a:pPr marL="0" marR="0" algn="l" defTabSz="914400" rtl="0" eaLnBrk="1" latinLnBrk="0" hangingPunct="1">
                        <a:lnSpc>
                          <a:spcPct val="107000"/>
                        </a:lnSpc>
                        <a:spcBef>
                          <a:spcPts val="0"/>
                        </a:spcBef>
                        <a:spcAft>
                          <a:spcPts val="0"/>
                        </a:spcAft>
                      </a:pPr>
                      <a:r>
                        <a:rPr lang="en-US" sz="2000" b="1" kern="1200" dirty="0">
                          <a:solidFill>
                            <a:schemeClr val="tx1"/>
                          </a:solidFill>
                          <a:effectLst/>
                          <a:latin typeface="Arial" panose="020B0604020202020204" pitchFamily="34" charset="0"/>
                          <a:cs typeface="Arial" panose="020B0604020202020204" pitchFamily="34" charset="0"/>
                        </a:rPr>
                        <a:t>Clearly and convincingly describes how this project will align with the other state literacy initiatives described in Section 1, Part C.</a:t>
                      </a:r>
                    </a:p>
                  </a:txBody>
                  <a:tcPr/>
                </a:tc>
                <a:tc>
                  <a:txBody>
                    <a:bodyPr/>
                    <a:lstStyle/>
                    <a:p>
                      <a:pPr marL="0" marR="0" algn="ctr" defTabSz="914400" rtl="0" eaLnBrk="1" latinLnBrk="0" hangingPunct="1">
                        <a:lnSpc>
                          <a:spcPct val="107000"/>
                        </a:lnSpc>
                        <a:spcBef>
                          <a:spcPts val="0"/>
                        </a:spcBef>
                        <a:spcAft>
                          <a:spcPts val="0"/>
                        </a:spcAft>
                      </a:pPr>
                      <a:r>
                        <a:rPr lang="en-US" sz="2000" b="1" kern="1200" dirty="0">
                          <a:solidFill>
                            <a:schemeClr val="tx1"/>
                          </a:solidFill>
                          <a:effectLst/>
                          <a:latin typeface="Arial" panose="020B0604020202020204" pitchFamily="34" charset="0"/>
                          <a:cs typeface="Arial" panose="020B0604020202020204" pitchFamily="34" charset="0"/>
                        </a:rPr>
                        <a:t>0</a:t>
                      </a:r>
                    </a:p>
                    <a:p>
                      <a:pPr marL="0" marR="0" algn="ctr" defTabSz="914400" rtl="0" eaLnBrk="1" latinLnBrk="0" hangingPunct="1">
                        <a:lnSpc>
                          <a:spcPct val="107000"/>
                        </a:lnSpc>
                        <a:spcBef>
                          <a:spcPts val="0"/>
                        </a:spcBef>
                        <a:spcAft>
                          <a:spcPts val="0"/>
                        </a:spcAft>
                      </a:pPr>
                      <a:r>
                        <a:rPr lang="en-US" sz="2000" b="1" kern="1200" dirty="0">
                          <a:solidFill>
                            <a:schemeClr val="tx1"/>
                          </a:solidFill>
                          <a:effectLst/>
                          <a:latin typeface="Arial" panose="020B0604020202020204" pitchFamily="34" charset="0"/>
                          <a:cs typeface="Arial" panose="020B0604020202020204" pitchFamily="34" charset="0"/>
                        </a:rPr>
                        <a:t>Requirement Not Addressed</a:t>
                      </a:r>
                    </a:p>
                  </a:txBody>
                  <a:tcPr anchor="ctr"/>
                </a:tc>
                <a:tc>
                  <a:txBody>
                    <a:bodyPr/>
                    <a:lstStyle/>
                    <a:p>
                      <a:pPr marL="0" marR="0" algn="ctr" defTabSz="914400" rtl="0" eaLnBrk="1" latinLnBrk="0" hangingPunct="1">
                        <a:lnSpc>
                          <a:spcPct val="107000"/>
                        </a:lnSpc>
                        <a:spcBef>
                          <a:spcPts val="0"/>
                        </a:spcBef>
                        <a:spcAft>
                          <a:spcPts val="0"/>
                        </a:spcAft>
                      </a:pPr>
                      <a:r>
                        <a:rPr lang="en-US" sz="2000" b="1" kern="1200" dirty="0">
                          <a:solidFill>
                            <a:schemeClr val="tx1"/>
                          </a:solidFill>
                          <a:effectLst/>
                          <a:latin typeface="Arial" panose="020B0604020202020204" pitchFamily="34" charset="0"/>
                          <a:cs typeface="Arial" panose="020B0604020202020204" pitchFamily="34" charset="0"/>
                        </a:rPr>
                        <a:t>1</a:t>
                      </a:r>
                    </a:p>
                    <a:p>
                      <a:pPr marL="0" marR="0" algn="ctr" defTabSz="914400" rtl="0" eaLnBrk="1" latinLnBrk="0" hangingPunct="1">
                        <a:lnSpc>
                          <a:spcPct val="107000"/>
                        </a:lnSpc>
                        <a:spcBef>
                          <a:spcPts val="0"/>
                        </a:spcBef>
                        <a:spcAft>
                          <a:spcPts val="0"/>
                        </a:spcAft>
                      </a:pPr>
                      <a:r>
                        <a:rPr lang="en-US" sz="2000" b="1" kern="1200" dirty="0">
                          <a:solidFill>
                            <a:schemeClr val="tx1"/>
                          </a:solidFill>
                          <a:effectLst/>
                          <a:latin typeface="Arial" panose="020B0604020202020204" pitchFamily="34" charset="0"/>
                          <a:cs typeface="Arial" panose="020B0604020202020204" pitchFamily="34" charset="0"/>
                        </a:rPr>
                        <a:t>Requirement Partially Addressed</a:t>
                      </a:r>
                    </a:p>
                  </a:txBody>
                  <a:tcPr anchor="ctr"/>
                </a:tc>
                <a:tc>
                  <a:txBody>
                    <a:bodyPr/>
                    <a:lstStyle/>
                    <a:p>
                      <a:pPr marL="0" marR="0" algn="ctr" defTabSz="914400" rtl="0" eaLnBrk="1" latinLnBrk="0" hangingPunct="1">
                        <a:lnSpc>
                          <a:spcPct val="107000"/>
                        </a:lnSpc>
                        <a:spcBef>
                          <a:spcPts val="0"/>
                        </a:spcBef>
                        <a:spcAft>
                          <a:spcPts val="0"/>
                        </a:spcAft>
                      </a:pPr>
                      <a:r>
                        <a:rPr lang="en-US" sz="2000" b="1" kern="1200" dirty="0">
                          <a:solidFill>
                            <a:schemeClr val="tx1"/>
                          </a:solidFill>
                          <a:effectLst/>
                          <a:latin typeface="Arial" panose="020B0604020202020204" pitchFamily="34" charset="0"/>
                          <a:cs typeface="Arial" panose="020B0604020202020204" pitchFamily="34" charset="0"/>
                        </a:rPr>
                        <a:t>2</a:t>
                      </a:r>
                    </a:p>
                    <a:p>
                      <a:pPr marL="0" marR="0" algn="ctr" defTabSz="914400" rtl="0" eaLnBrk="1" latinLnBrk="0" hangingPunct="1">
                        <a:lnSpc>
                          <a:spcPct val="107000"/>
                        </a:lnSpc>
                        <a:spcBef>
                          <a:spcPts val="0"/>
                        </a:spcBef>
                        <a:spcAft>
                          <a:spcPts val="0"/>
                        </a:spcAft>
                      </a:pPr>
                      <a:r>
                        <a:rPr lang="en-US" sz="2000" b="1" kern="1200" dirty="0">
                          <a:solidFill>
                            <a:schemeClr val="tx1"/>
                          </a:solidFill>
                          <a:effectLst/>
                          <a:latin typeface="Arial" panose="020B0604020202020204" pitchFamily="34" charset="0"/>
                          <a:cs typeface="Arial" panose="020B0604020202020204" pitchFamily="34" charset="0"/>
                        </a:rPr>
                        <a:t>Requirement Met</a:t>
                      </a:r>
                    </a:p>
                  </a:txBody>
                  <a:tcPr anchor="ctr"/>
                </a:tc>
                <a:tc>
                  <a:txBody>
                    <a:bodyPr/>
                    <a:lstStyle/>
                    <a:p>
                      <a:pPr marL="0" marR="0" algn="ctr" defTabSz="914400" rtl="0" eaLnBrk="1" latinLnBrk="0" hangingPunct="1">
                        <a:lnSpc>
                          <a:spcPct val="107000"/>
                        </a:lnSpc>
                        <a:spcBef>
                          <a:spcPts val="0"/>
                        </a:spcBef>
                        <a:spcAft>
                          <a:spcPts val="0"/>
                        </a:spcAft>
                      </a:pPr>
                      <a:r>
                        <a:rPr lang="en-US" sz="2000" b="1" kern="1200" dirty="0">
                          <a:solidFill>
                            <a:schemeClr val="tx1"/>
                          </a:solidFill>
                          <a:effectLst/>
                          <a:latin typeface="Arial" panose="020B0604020202020204" pitchFamily="34" charset="0"/>
                          <a:cs typeface="Arial" panose="020B0604020202020204" pitchFamily="34" charset="0"/>
                        </a:rPr>
                        <a:t>3</a:t>
                      </a:r>
                    </a:p>
                    <a:p>
                      <a:pPr marL="0" marR="0" algn="ctr" defTabSz="914400" rtl="0" eaLnBrk="1" latinLnBrk="0" hangingPunct="1">
                        <a:lnSpc>
                          <a:spcPct val="107000"/>
                        </a:lnSpc>
                        <a:spcBef>
                          <a:spcPts val="0"/>
                        </a:spcBef>
                        <a:spcAft>
                          <a:spcPts val="0"/>
                        </a:spcAft>
                      </a:pPr>
                      <a:r>
                        <a:rPr lang="en-US" sz="2000" b="1" kern="1200" dirty="0">
                          <a:solidFill>
                            <a:schemeClr val="tx1"/>
                          </a:solidFill>
                          <a:effectLst/>
                          <a:latin typeface="Arial" panose="020B0604020202020204" pitchFamily="34" charset="0"/>
                          <a:cs typeface="Arial" panose="020B0604020202020204" pitchFamily="34" charset="0"/>
                        </a:rPr>
                        <a:t>Requirement Exceeded</a:t>
                      </a:r>
                    </a:p>
                  </a:txBody>
                  <a:tcPr anchor="ctr"/>
                </a:tc>
                <a:extLst>
                  <a:ext uri="{0D108BD9-81ED-4DB2-BD59-A6C34878D82A}">
                    <a16:rowId xmlns:a16="http://schemas.microsoft.com/office/drawing/2014/main" val="2682890964"/>
                  </a:ext>
                </a:extLst>
              </a:tr>
            </a:tbl>
          </a:graphicData>
        </a:graphic>
      </p:graphicFrame>
      <p:sp>
        <p:nvSpPr>
          <p:cNvPr id="4" name="Slide Number Placeholder 3">
            <a:extLst>
              <a:ext uri="{FF2B5EF4-FFF2-40B4-BE49-F238E27FC236}">
                <a16:creationId xmlns:a16="http://schemas.microsoft.com/office/drawing/2014/main" id="{FEF1CDD7-69DF-42BA-95B5-74ECFC4817B1}"/>
              </a:ext>
            </a:extLst>
          </p:cNvPr>
          <p:cNvSpPr>
            <a:spLocks noGrp="1"/>
          </p:cNvSpPr>
          <p:nvPr>
            <p:ph type="sldNum" sz="quarter" idx="12"/>
          </p:nvPr>
        </p:nvSpPr>
        <p:spPr/>
        <p:txBody>
          <a:bodyPr/>
          <a:lstStyle/>
          <a:p>
            <a:fld id="{469BC29B-CD14-4172-9B93-F334EF7BA94E}" type="slidenum">
              <a:rPr lang="en-US" smtClean="0">
                <a:solidFill>
                  <a:schemeClr val="tx1"/>
                </a:solidFill>
              </a:rPr>
              <a:t>48</a:t>
            </a:fld>
            <a:endParaRPr lang="en-US">
              <a:solidFill>
                <a:schemeClr val="tx1"/>
              </a:solidFill>
            </a:endParaRPr>
          </a:p>
        </p:txBody>
      </p:sp>
    </p:spTree>
    <p:extLst>
      <p:ext uri="{BB962C8B-B14F-4D97-AF65-F5344CB8AC3E}">
        <p14:creationId xmlns:p14="http://schemas.microsoft.com/office/powerpoint/2010/main" val="13371503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49</a:t>
            </a:fld>
            <a:endParaRPr lang="en-US" dirty="0">
              <a:solidFill>
                <a:schemeClr val="tx1"/>
              </a:solidFill>
            </a:endParaRPr>
          </a:p>
        </p:txBody>
      </p:sp>
      <p:graphicFrame>
        <p:nvGraphicFramePr>
          <p:cNvPr id="5" name="Content Placeholder 4" descr="This table shows each rubric section and its point value. Capacity and Program Facilitation is worth 12 points.&#10;Project Plan is worth 18 points.&#10;Alignment is worth 12 points.&#10;Expanding Capacity is worth 9 points.&#10;Priority Points –  IHE/Nonprofit Consortium Collaboration is worth 4 points.&#10;Budget is worth 5 points.&#10;&#10;There is a total of 60 points possible"/>
          <p:cNvGraphicFramePr>
            <a:graphicFrameLocks noGrp="1"/>
          </p:cNvGraphicFramePr>
          <p:nvPr>
            <p:ph idx="1"/>
            <p:extLst>
              <p:ext uri="{D42A27DB-BD31-4B8C-83A1-F6EECF244321}">
                <p14:modId xmlns:p14="http://schemas.microsoft.com/office/powerpoint/2010/main" val="1622001696"/>
              </p:ext>
            </p:extLst>
          </p:nvPr>
        </p:nvGraphicFramePr>
        <p:xfrm>
          <a:off x="2614710" y="1424764"/>
          <a:ext cx="7411793" cy="4530806"/>
        </p:xfrm>
        <a:graphic>
          <a:graphicData uri="http://schemas.openxmlformats.org/drawingml/2006/table">
            <a:tbl>
              <a:tblPr firstRow="1" firstCol="1" lastRow="1" lastCol="1" bandRow="1" bandCol="1"/>
              <a:tblGrid>
                <a:gridCol w="5551095">
                  <a:extLst>
                    <a:ext uri="{9D8B030D-6E8A-4147-A177-3AD203B41FA5}">
                      <a16:colId xmlns:a16="http://schemas.microsoft.com/office/drawing/2014/main" val="20000"/>
                    </a:ext>
                  </a:extLst>
                </a:gridCol>
                <a:gridCol w="1860698">
                  <a:extLst>
                    <a:ext uri="{9D8B030D-6E8A-4147-A177-3AD203B41FA5}">
                      <a16:colId xmlns:a16="http://schemas.microsoft.com/office/drawing/2014/main" val="20001"/>
                    </a:ext>
                  </a:extLst>
                </a:gridCol>
              </a:tblGrid>
              <a:tr h="394553">
                <a:tc>
                  <a:txBody>
                    <a:bodyPr/>
                    <a:lstStyle/>
                    <a:p>
                      <a:pPr marL="0" marR="0">
                        <a:lnSpc>
                          <a:spcPct val="107000"/>
                        </a:lnSpc>
                        <a:spcBef>
                          <a:spcPts val="0"/>
                        </a:spcBef>
                        <a:spcAft>
                          <a:spcPts val="0"/>
                        </a:spcAft>
                      </a:pPr>
                      <a:r>
                        <a:rPr lang="en-US" sz="2400" b="1" dirty="0">
                          <a:effectLst/>
                          <a:latin typeface="Arial" panose="020B0604020202020204" pitchFamily="34" charset="0"/>
                          <a:ea typeface="Times New Roman" panose="02020603050405020304" pitchFamily="18" charset="0"/>
                          <a:cs typeface="Arial" panose="020B0604020202020204" pitchFamily="34" charset="0"/>
                        </a:rPr>
                        <a:t>Rubric Section</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nSpc>
                          <a:spcPct val="107000"/>
                        </a:lnSpc>
                        <a:spcBef>
                          <a:spcPts val="0"/>
                        </a:spcBef>
                        <a:spcAft>
                          <a:spcPts val="0"/>
                        </a:spcAft>
                      </a:pPr>
                      <a:r>
                        <a:rPr lang="en-US" sz="2400" b="1" dirty="0">
                          <a:effectLst/>
                          <a:latin typeface="Arial" panose="020B0604020202020204" pitchFamily="34" charset="0"/>
                          <a:ea typeface="Times New Roman" panose="02020603050405020304" pitchFamily="18" charset="0"/>
                          <a:cs typeface="Arial" panose="020B0604020202020204" pitchFamily="34" charset="0"/>
                        </a:rPr>
                        <a:t>Point Value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750151">
                <a:tc>
                  <a:txBody>
                    <a:bodyPr/>
                    <a:lstStyle/>
                    <a:p>
                      <a:pPr marL="0" marR="0">
                        <a:lnSpc>
                          <a:spcPct val="100000"/>
                        </a:lnSpc>
                        <a:spcBef>
                          <a:spcPts val="0"/>
                        </a:spcBef>
                        <a:spcAft>
                          <a:spcPts val="120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Capacity and Program Facilitation</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1200"/>
                        </a:spcAft>
                      </a:pPr>
                      <a:r>
                        <a:rPr lang="en-US" sz="2400" kern="1200" dirty="0">
                          <a:solidFill>
                            <a:schemeClr val="tx1"/>
                          </a:solidFill>
                          <a:effectLst/>
                          <a:latin typeface="+mn-lt"/>
                          <a:ea typeface="+mn-ea"/>
                          <a:cs typeface="+mn-cs"/>
                        </a:rPr>
                        <a:t>12</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63281">
                <a:tc>
                  <a:txBody>
                    <a:bodyPr/>
                    <a:lstStyle/>
                    <a:p>
                      <a:pPr marL="0" marR="0">
                        <a:lnSpc>
                          <a:spcPct val="100000"/>
                        </a:lnSpc>
                        <a:spcBef>
                          <a:spcPts val="0"/>
                        </a:spcBef>
                        <a:spcAft>
                          <a:spcPts val="120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Project Plan</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1200"/>
                        </a:spcAft>
                      </a:pPr>
                      <a:r>
                        <a:rPr lang="en-US" sz="2400" dirty="0">
                          <a:effectLst/>
                          <a:latin typeface="Arial" panose="020B0604020202020204" pitchFamily="34" charset="0"/>
                          <a:ea typeface="Calibri" panose="020F0502020204030204" pitchFamily="34" charset="0"/>
                          <a:cs typeface="Arial" panose="020B0604020202020204" pitchFamily="34" charset="0"/>
                        </a:rPr>
                        <a:t>18</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47103">
                <a:tc>
                  <a:txBody>
                    <a:bodyPr/>
                    <a:lstStyle/>
                    <a:p>
                      <a:pPr marL="0" marR="0">
                        <a:lnSpc>
                          <a:spcPct val="100000"/>
                        </a:lnSpc>
                        <a:spcBef>
                          <a:spcPts val="0"/>
                        </a:spcBef>
                        <a:spcAft>
                          <a:spcPts val="120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Alignment</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1200"/>
                        </a:spcAft>
                      </a:pPr>
                      <a:r>
                        <a:rPr lang="en-US" sz="2400" dirty="0">
                          <a:effectLst/>
                          <a:latin typeface="Arial" panose="020B0604020202020204" pitchFamily="34" charset="0"/>
                          <a:ea typeface="Calibri" panose="020F0502020204030204" pitchFamily="34" charset="0"/>
                          <a:cs typeface="Arial" panose="020B0604020202020204" pitchFamily="34" charset="0"/>
                        </a:rPr>
                        <a:t>12</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48066">
                <a:tc>
                  <a:txBody>
                    <a:bodyPr/>
                    <a:lstStyle/>
                    <a:p>
                      <a:pPr marL="0" marR="0">
                        <a:lnSpc>
                          <a:spcPct val="100000"/>
                        </a:lnSpc>
                        <a:spcBef>
                          <a:spcPts val="0"/>
                        </a:spcBef>
                        <a:spcAft>
                          <a:spcPts val="1200"/>
                        </a:spcAft>
                      </a:pPr>
                      <a:r>
                        <a:rPr lang="en-US" sz="2400" dirty="0">
                          <a:effectLst/>
                          <a:latin typeface="Arial" panose="020B0604020202020204" pitchFamily="34" charset="0"/>
                          <a:ea typeface="Calibri" panose="020F0502020204030204" pitchFamily="34" charset="0"/>
                          <a:cs typeface="Arial" panose="020B0604020202020204" pitchFamily="34" charset="0"/>
                        </a:rPr>
                        <a:t>Expanding Capacity</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1200"/>
                        </a:spcAft>
                      </a:pPr>
                      <a:r>
                        <a:rPr lang="en-US" sz="2400" dirty="0">
                          <a:effectLst/>
                          <a:latin typeface="Arial"/>
                          <a:ea typeface="Calibri" panose="020F0502020204030204" pitchFamily="34" charset="0"/>
                          <a:cs typeface="Arial"/>
                        </a:rPr>
                        <a:t>  9</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48066">
                <a:tc>
                  <a:txBody>
                    <a:bodyPr/>
                    <a:lstStyle/>
                    <a:p>
                      <a:pPr marL="0" marR="0">
                        <a:lnSpc>
                          <a:spcPct val="100000"/>
                        </a:lnSpc>
                        <a:spcBef>
                          <a:spcPts val="0"/>
                        </a:spcBef>
                        <a:spcAft>
                          <a:spcPts val="1200"/>
                        </a:spcAft>
                      </a:pPr>
                      <a:r>
                        <a:rPr lang="en-US" sz="2400" dirty="0">
                          <a:effectLst/>
                          <a:latin typeface="Arial" panose="020B0604020202020204" pitchFamily="34" charset="0"/>
                          <a:ea typeface="Times New Roman" panose="02020603050405020304" pitchFamily="18" charset="0"/>
                          <a:cs typeface="Times New Roman" panose="02020603050405020304" pitchFamily="18" charset="0"/>
                        </a:rPr>
                        <a:t>Priority Points – IHE/Nonprofit Consortium Collaboration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1200"/>
                        </a:spcAft>
                      </a:pPr>
                      <a:r>
                        <a:rPr lang="en-US" sz="2400" dirty="0">
                          <a:effectLst/>
                          <a:latin typeface="Arial"/>
                          <a:ea typeface="Times New Roman" panose="02020603050405020304" pitchFamily="18" charset="0"/>
                          <a:cs typeface="Times New Roman"/>
                        </a:rPr>
                        <a:t>  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1673009"/>
                  </a:ext>
                </a:extLst>
              </a:tr>
              <a:tr h="448066">
                <a:tc>
                  <a:txBody>
                    <a:bodyPr/>
                    <a:lstStyle/>
                    <a:p>
                      <a:pPr marL="0" marR="0">
                        <a:lnSpc>
                          <a:spcPct val="107000"/>
                        </a:lnSpc>
                        <a:spcBef>
                          <a:spcPts val="0"/>
                        </a:spcBef>
                        <a:spcAft>
                          <a:spcPts val="0"/>
                        </a:spcAft>
                      </a:pPr>
                      <a:r>
                        <a:rPr lang="en-US" sz="2400" dirty="0">
                          <a:effectLst/>
                          <a:latin typeface="Arial" panose="020B0604020202020204" pitchFamily="34" charset="0"/>
                          <a:ea typeface="Times New Roman" panose="02020603050405020304" pitchFamily="18" charset="0"/>
                          <a:cs typeface="Times New Roman" panose="02020603050405020304" pitchFamily="18" charset="0"/>
                        </a:rPr>
                        <a:t>Budget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2400" dirty="0">
                          <a:effectLst/>
                          <a:latin typeface="Arial" panose="020B0604020202020204" pitchFamily="34" charset="0"/>
                          <a:ea typeface="Times New Roman" panose="02020603050405020304" pitchFamily="18" charset="0"/>
                          <a:cs typeface="Times New Roman" panose="02020603050405020304" pitchFamily="18" charset="0"/>
                        </a:rPr>
                        <a:t>  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06740019"/>
                  </a:ext>
                </a:extLst>
              </a:tr>
              <a:tr h="448066">
                <a:tc>
                  <a:txBody>
                    <a:bodyPr/>
                    <a:lstStyle/>
                    <a:p>
                      <a:pPr marL="0" marR="0">
                        <a:lnSpc>
                          <a:spcPct val="107000"/>
                        </a:lnSpc>
                        <a:spcBef>
                          <a:spcPts val="0"/>
                        </a:spcBef>
                        <a:spcAft>
                          <a:spcPts val="0"/>
                        </a:spcAft>
                      </a:pPr>
                      <a:r>
                        <a:rPr lang="en-US" sz="2400" dirty="0">
                          <a:effectLst/>
                          <a:latin typeface="Arial" panose="020B0604020202020204" pitchFamily="34" charset="0"/>
                          <a:ea typeface="Times New Roman" panose="02020603050405020304" pitchFamily="18" charset="0"/>
                          <a:cs typeface="Times New Roman" panose="02020603050405020304" pitchFamily="18" charset="0"/>
                        </a:rPr>
                        <a:t>Total Points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nSpc>
                          <a:spcPct val="107000"/>
                        </a:lnSpc>
                        <a:spcBef>
                          <a:spcPts val="0"/>
                        </a:spcBef>
                        <a:spcAft>
                          <a:spcPts val="0"/>
                        </a:spcAft>
                      </a:pPr>
                      <a:r>
                        <a:rPr lang="en-US" sz="2400" dirty="0">
                          <a:effectLst/>
                          <a:latin typeface="Arial" panose="020B0604020202020204" pitchFamily="34" charset="0"/>
                          <a:ea typeface="Times New Roman" panose="02020603050405020304" pitchFamily="18" charset="0"/>
                          <a:cs typeface="Times New Roman" panose="02020603050405020304" pitchFamily="18" charset="0"/>
                        </a:rPr>
                        <a:t>60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432925884"/>
                  </a:ext>
                </a:extLst>
              </a:tr>
            </a:tbl>
          </a:graphicData>
        </a:graphic>
      </p:graphicFrame>
      <p:sp>
        <p:nvSpPr>
          <p:cNvPr id="2" name="Title 1"/>
          <p:cNvSpPr>
            <a:spLocks noGrp="1"/>
          </p:cNvSpPr>
          <p:nvPr>
            <p:ph type="title"/>
          </p:nvPr>
        </p:nvSpPr>
        <p:spPr>
          <a:xfrm>
            <a:off x="1354239" y="298969"/>
            <a:ext cx="9479666" cy="1325563"/>
          </a:xfrm>
        </p:spPr>
        <p:txBody>
          <a:bodyPr>
            <a:normAutofit/>
          </a:bodyPr>
          <a:lstStyle/>
          <a:p>
            <a:r>
              <a:rPr lang="en-US" dirty="0"/>
              <a:t>Scoring Rubric (2)</a:t>
            </a:r>
          </a:p>
        </p:txBody>
      </p:sp>
    </p:spTree>
    <p:extLst>
      <p:ext uri="{BB962C8B-B14F-4D97-AF65-F5344CB8AC3E}">
        <p14:creationId xmlns:p14="http://schemas.microsoft.com/office/powerpoint/2010/main" val="905776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5</a:t>
            </a:fld>
            <a:endParaRPr lang="en-US" dirty="0">
              <a:solidFill>
                <a:schemeClr val="tx1"/>
              </a:solidFill>
            </a:endParaRPr>
          </a:p>
        </p:txBody>
      </p:sp>
      <p:sp>
        <p:nvSpPr>
          <p:cNvPr id="3" name="Content Placeholder 2"/>
          <p:cNvSpPr>
            <a:spLocks noGrp="1"/>
          </p:cNvSpPr>
          <p:nvPr>
            <p:ph idx="1"/>
          </p:nvPr>
        </p:nvSpPr>
        <p:spPr>
          <a:xfrm>
            <a:off x="1730033" y="1984075"/>
            <a:ext cx="9376012" cy="3122763"/>
          </a:xfrm>
        </p:spPr>
        <p:txBody>
          <a:bodyPr vert="horz" lIns="91440" tIns="45720" rIns="91440" bIns="45720" rtlCol="0" anchor="t">
            <a:noAutofit/>
          </a:bodyPr>
          <a:lstStyle/>
          <a:p>
            <a:pPr marL="0" indent="0">
              <a:lnSpc>
                <a:spcPct val="100000"/>
              </a:lnSpc>
              <a:spcBef>
                <a:spcPts val="0"/>
              </a:spcBef>
              <a:spcAft>
                <a:spcPts val="1200"/>
              </a:spcAft>
              <a:buNone/>
            </a:pPr>
            <a:r>
              <a:rPr lang="en-US" sz="2400" dirty="0"/>
              <a:t>Assembly Bill 130, Section 145 (Statutes of 2021) of the Education Omnibus Trailer Bill authorized $10 million to the RII grant program to generate and disseminate professional learning opportunities for educators in the areas of evidence-based literacy, intensive literacy interventions, and support of pupils’ executive functioning skills.</a:t>
            </a:r>
          </a:p>
        </p:txBody>
      </p:sp>
      <p:sp>
        <p:nvSpPr>
          <p:cNvPr id="2" name="Title 1"/>
          <p:cNvSpPr>
            <a:spLocks noGrp="1"/>
          </p:cNvSpPr>
          <p:nvPr>
            <p:ph type="title"/>
          </p:nvPr>
        </p:nvSpPr>
        <p:spPr/>
        <p:txBody>
          <a:bodyPr>
            <a:normAutofit/>
          </a:bodyPr>
          <a:lstStyle/>
          <a:p>
            <a:r>
              <a:rPr lang="en-US" dirty="0"/>
              <a:t>Authorizing Statute (1)</a:t>
            </a:r>
          </a:p>
        </p:txBody>
      </p:sp>
    </p:spTree>
    <p:extLst>
      <p:ext uri="{BB962C8B-B14F-4D97-AF65-F5344CB8AC3E}">
        <p14:creationId xmlns:p14="http://schemas.microsoft.com/office/powerpoint/2010/main" val="28203848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ACBE188-28C0-4DC1-9A4B-DD649892D963}"/>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50</a:t>
            </a:fld>
            <a:endParaRPr lang="en-US" dirty="0">
              <a:solidFill>
                <a:schemeClr val="tx1"/>
              </a:solidFill>
            </a:endParaRPr>
          </a:p>
        </p:txBody>
      </p:sp>
      <p:sp>
        <p:nvSpPr>
          <p:cNvPr id="3" name="Content Placeholder 2">
            <a:extLst>
              <a:ext uri="{FF2B5EF4-FFF2-40B4-BE49-F238E27FC236}">
                <a16:creationId xmlns:a16="http://schemas.microsoft.com/office/drawing/2014/main" id="{3FD98EF7-AC0F-49ED-BD68-C64B61E9FD95}"/>
              </a:ext>
            </a:extLst>
          </p:cNvPr>
          <p:cNvSpPr>
            <a:spLocks noGrp="1"/>
          </p:cNvSpPr>
          <p:nvPr>
            <p:ph idx="1"/>
          </p:nvPr>
        </p:nvSpPr>
        <p:spPr>
          <a:xfrm>
            <a:off x="1520791" y="1825625"/>
            <a:ext cx="9144001" cy="4206685"/>
          </a:xfrm>
        </p:spPr>
        <p:txBody>
          <a:bodyPr/>
          <a:lstStyle/>
          <a:p>
            <a:pPr marL="0" indent="0">
              <a:lnSpc>
                <a:spcPct val="100000"/>
              </a:lnSpc>
              <a:spcBef>
                <a:spcPts val="0"/>
              </a:spcBef>
              <a:spcAft>
                <a:spcPts val="1200"/>
              </a:spcAft>
              <a:buNone/>
            </a:pPr>
            <a:r>
              <a:rPr lang="en-US" sz="2400" dirty="0"/>
              <a:t>Successful applicants must be able to demonstrate that their proposed project is:</a:t>
            </a:r>
          </a:p>
          <a:p>
            <a:pPr>
              <a:lnSpc>
                <a:spcPct val="100000"/>
              </a:lnSpc>
              <a:spcBef>
                <a:spcPts val="0"/>
              </a:spcBef>
              <a:spcAft>
                <a:spcPts val="1200"/>
              </a:spcAft>
            </a:pPr>
            <a:r>
              <a:rPr lang="en-US" sz="2400" dirty="0"/>
              <a:t>Conceptually clear</a:t>
            </a:r>
          </a:p>
          <a:p>
            <a:pPr>
              <a:lnSpc>
                <a:spcPct val="100000"/>
              </a:lnSpc>
              <a:spcBef>
                <a:spcPts val="0"/>
              </a:spcBef>
              <a:spcAft>
                <a:spcPts val="1200"/>
              </a:spcAft>
            </a:pPr>
            <a:r>
              <a:rPr lang="en-US" sz="2400" dirty="0"/>
              <a:t>Technically feasible</a:t>
            </a:r>
          </a:p>
          <a:p>
            <a:pPr>
              <a:lnSpc>
                <a:spcPct val="100000"/>
              </a:lnSpc>
              <a:spcBef>
                <a:spcPts val="0"/>
              </a:spcBef>
              <a:spcAft>
                <a:spcPts val="1200"/>
              </a:spcAft>
            </a:pPr>
            <a:r>
              <a:rPr lang="en-US" sz="2400" dirty="0"/>
              <a:t>Sustainable</a:t>
            </a:r>
          </a:p>
          <a:p>
            <a:pPr>
              <a:lnSpc>
                <a:spcPct val="100000"/>
              </a:lnSpc>
              <a:spcBef>
                <a:spcPts val="0"/>
              </a:spcBef>
              <a:spcAft>
                <a:spcPts val="1200"/>
              </a:spcAft>
            </a:pPr>
            <a:r>
              <a:rPr lang="en-US" sz="2400" dirty="0"/>
              <a:t>Scalable</a:t>
            </a:r>
          </a:p>
          <a:p>
            <a:pPr>
              <a:lnSpc>
                <a:spcPct val="100000"/>
              </a:lnSpc>
              <a:spcBef>
                <a:spcPts val="0"/>
              </a:spcBef>
              <a:spcAft>
                <a:spcPts val="1200"/>
              </a:spcAft>
            </a:pPr>
            <a:r>
              <a:rPr lang="en-US" sz="2400" dirty="0"/>
              <a:t>Leads or contributes to a culture of continuous improvement after the grant period.</a:t>
            </a:r>
          </a:p>
        </p:txBody>
      </p:sp>
      <p:sp>
        <p:nvSpPr>
          <p:cNvPr id="2" name="Title 1">
            <a:extLst>
              <a:ext uri="{FF2B5EF4-FFF2-40B4-BE49-F238E27FC236}">
                <a16:creationId xmlns:a16="http://schemas.microsoft.com/office/drawing/2014/main" id="{6B6EBC6E-E000-412F-99B2-D0988FDC32E9}"/>
              </a:ext>
            </a:extLst>
          </p:cNvPr>
          <p:cNvSpPr>
            <a:spLocks noGrp="1"/>
          </p:cNvSpPr>
          <p:nvPr>
            <p:ph type="title"/>
          </p:nvPr>
        </p:nvSpPr>
        <p:spPr/>
        <p:txBody>
          <a:bodyPr/>
          <a:lstStyle/>
          <a:p>
            <a:r>
              <a:rPr lang="en-US" dirty="0"/>
              <a:t>Application Narrative (1)</a:t>
            </a:r>
          </a:p>
        </p:txBody>
      </p:sp>
    </p:spTree>
    <p:extLst>
      <p:ext uri="{BB962C8B-B14F-4D97-AF65-F5344CB8AC3E}">
        <p14:creationId xmlns:p14="http://schemas.microsoft.com/office/powerpoint/2010/main" val="13209543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ACBE188-28C0-4DC1-9A4B-DD649892D963}"/>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51</a:t>
            </a:fld>
            <a:endParaRPr lang="en-US" dirty="0">
              <a:solidFill>
                <a:schemeClr val="tx1"/>
              </a:solidFill>
            </a:endParaRPr>
          </a:p>
        </p:txBody>
      </p:sp>
      <p:sp>
        <p:nvSpPr>
          <p:cNvPr id="3" name="Content Placeholder 2">
            <a:extLst>
              <a:ext uri="{FF2B5EF4-FFF2-40B4-BE49-F238E27FC236}">
                <a16:creationId xmlns:a16="http://schemas.microsoft.com/office/drawing/2014/main" id="{3FD98EF7-AC0F-49ED-BD68-C64B61E9FD95}"/>
              </a:ext>
            </a:extLst>
          </p:cNvPr>
          <p:cNvSpPr>
            <a:spLocks noGrp="1"/>
          </p:cNvSpPr>
          <p:nvPr>
            <p:ph idx="1"/>
          </p:nvPr>
        </p:nvSpPr>
        <p:spPr>
          <a:xfrm>
            <a:off x="1269178" y="1779373"/>
            <a:ext cx="9479666" cy="3529606"/>
          </a:xfrm>
        </p:spPr>
        <p:txBody>
          <a:bodyPr/>
          <a:lstStyle/>
          <a:p>
            <a:pPr marL="0" indent="0">
              <a:lnSpc>
                <a:spcPct val="100000"/>
              </a:lnSpc>
              <a:spcBef>
                <a:spcPts val="0"/>
              </a:spcBef>
              <a:spcAft>
                <a:spcPts val="1200"/>
              </a:spcAft>
              <a:buNone/>
            </a:pPr>
            <a:r>
              <a:rPr lang="en-US" sz="2400" dirty="0"/>
              <a:t>To complete the narrative:</a:t>
            </a:r>
          </a:p>
          <a:p>
            <a:pPr lvl="0">
              <a:lnSpc>
                <a:spcPct val="100000"/>
              </a:lnSpc>
              <a:spcBef>
                <a:spcPts val="0"/>
              </a:spcBef>
              <a:spcAft>
                <a:spcPts val="1200"/>
              </a:spcAft>
            </a:pPr>
            <a:r>
              <a:rPr lang="en-US" sz="2400" dirty="0"/>
              <a:t>Fully address the prompts.</a:t>
            </a:r>
          </a:p>
          <a:p>
            <a:pPr lvl="0">
              <a:lnSpc>
                <a:spcPct val="100000"/>
              </a:lnSpc>
              <a:spcBef>
                <a:spcPts val="0"/>
              </a:spcBef>
              <a:spcAft>
                <a:spcPts val="1200"/>
              </a:spcAft>
            </a:pPr>
            <a:r>
              <a:rPr lang="en-US" sz="2400" dirty="0"/>
              <a:t>Refer to the scoring rubric to understand how responses will be evaluated by the reading panel.</a:t>
            </a:r>
          </a:p>
          <a:p>
            <a:pPr lvl="0">
              <a:lnSpc>
                <a:spcPct val="100000"/>
              </a:lnSpc>
              <a:spcBef>
                <a:spcPts val="0"/>
              </a:spcBef>
              <a:spcAft>
                <a:spcPts val="1200"/>
              </a:spcAft>
            </a:pPr>
            <a:r>
              <a:rPr lang="en-US" sz="2400" dirty="0"/>
              <a:t>Follow all application instructions in Appendix A.</a:t>
            </a:r>
          </a:p>
          <a:p>
            <a:pPr marL="0" lvl="0" indent="0">
              <a:buNone/>
            </a:pPr>
            <a:endParaRPr lang="en-US" dirty="0"/>
          </a:p>
        </p:txBody>
      </p:sp>
      <p:sp>
        <p:nvSpPr>
          <p:cNvPr id="2" name="Title 1">
            <a:extLst>
              <a:ext uri="{FF2B5EF4-FFF2-40B4-BE49-F238E27FC236}">
                <a16:creationId xmlns:a16="http://schemas.microsoft.com/office/drawing/2014/main" id="{6B6EBC6E-E000-412F-99B2-D0988FDC32E9}"/>
              </a:ext>
            </a:extLst>
          </p:cNvPr>
          <p:cNvSpPr>
            <a:spLocks noGrp="1"/>
          </p:cNvSpPr>
          <p:nvPr>
            <p:ph type="title"/>
          </p:nvPr>
        </p:nvSpPr>
        <p:spPr/>
        <p:txBody>
          <a:bodyPr/>
          <a:lstStyle/>
          <a:p>
            <a:r>
              <a:rPr lang="en-US" dirty="0"/>
              <a:t>Application Narrative (2)</a:t>
            </a:r>
          </a:p>
        </p:txBody>
      </p:sp>
    </p:spTree>
    <p:extLst>
      <p:ext uri="{BB962C8B-B14F-4D97-AF65-F5344CB8AC3E}">
        <p14:creationId xmlns:p14="http://schemas.microsoft.com/office/powerpoint/2010/main" val="22320764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1872D65-0C7E-4251-9089-617609AAE03D}"/>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52</a:t>
            </a:fld>
            <a:endParaRPr lang="en-US">
              <a:solidFill>
                <a:schemeClr val="tx1"/>
              </a:solidFill>
            </a:endParaRPr>
          </a:p>
        </p:txBody>
      </p:sp>
      <p:sp>
        <p:nvSpPr>
          <p:cNvPr id="3" name="Content Placeholder 2">
            <a:extLst>
              <a:ext uri="{FF2B5EF4-FFF2-40B4-BE49-F238E27FC236}">
                <a16:creationId xmlns:a16="http://schemas.microsoft.com/office/drawing/2014/main" id="{71FB64EF-C98E-44C7-942D-E7BCE44CE8EF}"/>
              </a:ext>
            </a:extLst>
          </p:cNvPr>
          <p:cNvSpPr>
            <a:spLocks noGrp="1"/>
          </p:cNvSpPr>
          <p:nvPr>
            <p:ph idx="1"/>
          </p:nvPr>
        </p:nvSpPr>
        <p:spPr>
          <a:xfrm>
            <a:off x="1665171" y="1915296"/>
            <a:ext cx="8941869" cy="4441053"/>
          </a:xfrm>
        </p:spPr>
        <p:txBody>
          <a:bodyPr/>
          <a:lstStyle/>
          <a:p>
            <a:pPr marL="0" indent="0">
              <a:lnSpc>
                <a:spcPct val="100000"/>
              </a:lnSpc>
              <a:spcBef>
                <a:spcPts val="0"/>
              </a:spcBef>
              <a:spcAft>
                <a:spcPts val="1200"/>
              </a:spcAft>
              <a:buNone/>
            </a:pPr>
            <a:r>
              <a:rPr lang="en-US" sz="2400" dirty="0"/>
              <a:t>Applicants must demonstrate current subject matter expertise and qualifications to provide professional learning opportunities to educators, including teachers, paraprofessionals, and school leaders in public schools in a manner that aligns with the work referenced in the RFA.</a:t>
            </a:r>
          </a:p>
          <a:p>
            <a:endParaRPr lang="en-US" dirty="0"/>
          </a:p>
        </p:txBody>
      </p:sp>
      <p:sp>
        <p:nvSpPr>
          <p:cNvPr id="2" name="Title 1">
            <a:extLst>
              <a:ext uri="{FF2B5EF4-FFF2-40B4-BE49-F238E27FC236}">
                <a16:creationId xmlns:a16="http://schemas.microsoft.com/office/drawing/2014/main" id="{EDE12024-7C77-4C25-8A31-89B77324F322}"/>
              </a:ext>
            </a:extLst>
          </p:cNvPr>
          <p:cNvSpPr>
            <a:spLocks noGrp="1"/>
          </p:cNvSpPr>
          <p:nvPr>
            <p:ph type="title"/>
          </p:nvPr>
        </p:nvSpPr>
        <p:spPr/>
        <p:txBody>
          <a:bodyPr>
            <a:normAutofit/>
          </a:bodyPr>
          <a:lstStyle/>
          <a:p>
            <a:r>
              <a:rPr lang="en-US" dirty="0"/>
              <a:t>Part 1 – Capacity and Program Facilitation (1)</a:t>
            </a:r>
          </a:p>
        </p:txBody>
      </p:sp>
    </p:spTree>
    <p:extLst>
      <p:ext uri="{BB962C8B-B14F-4D97-AF65-F5344CB8AC3E}">
        <p14:creationId xmlns:p14="http://schemas.microsoft.com/office/powerpoint/2010/main" val="28942790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53</a:t>
            </a:fld>
            <a:endParaRPr lang="en-US" dirty="0">
              <a:solidFill>
                <a:schemeClr val="tx1"/>
              </a:solidFill>
            </a:endParaRPr>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1356166" y="1777042"/>
            <a:ext cx="9626259" cy="3761116"/>
          </a:xfrm>
        </p:spPr>
        <p:txBody>
          <a:bodyPr vert="horz" lIns="91440" tIns="45720" rIns="91440" bIns="45720" rtlCol="0" anchor="t">
            <a:noAutofit/>
          </a:bodyPr>
          <a:lstStyle/>
          <a:p>
            <a:pPr>
              <a:lnSpc>
                <a:spcPct val="100000"/>
              </a:lnSpc>
              <a:spcBef>
                <a:spcPts val="0"/>
              </a:spcBef>
              <a:spcAft>
                <a:spcPts val="1200"/>
              </a:spcAft>
            </a:pPr>
            <a:r>
              <a:rPr lang="en-US" sz="2400" dirty="0"/>
              <a:t>Describe the applicant’s previous experience and/or expertise in developing and delivering high-quality professional learning for school leaders, including principals and teacher leaders, to lead evidence-based reading instruction for diverse learners, EL students, pupils with disabilities, and pupils with dyslexia. </a:t>
            </a:r>
            <a:r>
              <a:rPr lang="en-US" sz="2400" dirty="0">
                <a:solidFill>
                  <a:srgbClr val="993300"/>
                </a:solidFill>
              </a:rPr>
              <a:t>(3 points)</a:t>
            </a:r>
          </a:p>
          <a:p>
            <a:pPr>
              <a:spcAft>
                <a:spcPts val="1200"/>
              </a:spcAft>
            </a:pPr>
            <a:r>
              <a:rPr lang="en-US" sz="2400" dirty="0"/>
              <a:t>Describe the applicant’s previous experience and/or expertise in developing and delivering high-quality professional learning for educators, including teachers and paraprofessionals, to develop knowledge and skills for appropriate use of screening strategies and evidence-based literacy instruction, including biliteracy instruction, for diverse learners. </a:t>
            </a:r>
            <a:r>
              <a:rPr lang="en-US" sz="2400" dirty="0">
                <a:solidFill>
                  <a:srgbClr val="993300"/>
                </a:solidFill>
              </a:rPr>
              <a:t>(3 points)</a:t>
            </a:r>
          </a:p>
        </p:txBody>
      </p:sp>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1104182" y="414068"/>
            <a:ext cx="10092906" cy="1155940"/>
          </a:xfrm>
        </p:spPr>
        <p:txBody>
          <a:bodyPr>
            <a:noAutofit/>
          </a:bodyPr>
          <a:lstStyle/>
          <a:p>
            <a:r>
              <a:rPr lang="en-US" dirty="0"/>
              <a:t>Part 1 – Capacity and Program Facilitation (2)</a:t>
            </a:r>
          </a:p>
        </p:txBody>
      </p:sp>
    </p:spTree>
    <p:extLst>
      <p:ext uri="{BB962C8B-B14F-4D97-AF65-F5344CB8AC3E}">
        <p14:creationId xmlns:p14="http://schemas.microsoft.com/office/powerpoint/2010/main" val="8299819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54</a:t>
            </a:fld>
            <a:endParaRPr lang="en-US" dirty="0">
              <a:solidFill>
                <a:schemeClr val="tx1"/>
              </a:solidFill>
            </a:endParaRPr>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1218715" y="1869261"/>
            <a:ext cx="9956359" cy="4984706"/>
          </a:xfrm>
        </p:spPr>
        <p:txBody>
          <a:bodyPr vert="horz" lIns="91440" tIns="45720" rIns="91440" bIns="45720" rtlCol="0" anchor="t">
            <a:noAutofit/>
          </a:bodyPr>
          <a:lstStyle/>
          <a:p>
            <a:pPr>
              <a:spcBef>
                <a:spcPts val="0"/>
              </a:spcBef>
              <a:spcAft>
                <a:spcPts val="1200"/>
              </a:spcAft>
            </a:pPr>
            <a:r>
              <a:rPr lang="en-US" sz="2400" dirty="0"/>
              <a:t>Describe the applicant’s previous experience and/or expertise in developing and delivering high-quality professional learning for educators, including teachers and paraprofessionals, to implement evidence-based intensive intervention strategies for pupils struggling with literacy, including tutoring and small group strategies, and strategies for target pupil groups. </a:t>
            </a:r>
            <a:r>
              <a:rPr lang="en-US" sz="2400" dirty="0">
                <a:solidFill>
                  <a:srgbClr val="993300"/>
                </a:solidFill>
              </a:rPr>
              <a:t>(3 points)</a:t>
            </a:r>
          </a:p>
          <a:p>
            <a:pPr>
              <a:spcBef>
                <a:spcPts val="0"/>
              </a:spcBef>
              <a:spcAft>
                <a:spcPts val="1200"/>
              </a:spcAft>
            </a:pPr>
            <a:r>
              <a:rPr lang="en-US" sz="2400" dirty="0"/>
              <a:t>Describe the applicant’s previous experience and/or expertise in developing and delivering high-quality professional learning for all educators, including support staff, to implement evidence-based strategies to support the development of pupils’ executive functioning skills required for reading and oral language comprehension, fluency, and phonemic awareness. </a:t>
            </a:r>
            <a:r>
              <a:rPr lang="en-US" sz="2400" dirty="0">
                <a:solidFill>
                  <a:srgbClr val="993300"/>
                </a:solidFill>
              </a:rPr>
              <a:t>(3 points)</a:t>
            </a:r>
          </a:p>
          <a:p>
            <a:endParaRPr lang="en-US" dirty="0"/>
          </a:p>
          <a:p>
            <a:endParaRPr lang="en-US" dirty="0">
              <a:solidFill>
                <a:srgbClr val="993300"/>
              </a:solidFill>
            </a:endParaRPr>
          </a:p>
          <a:p>
            <a:pPr marL="0" indent="0">
              <a:buNone/>
            </a:pPr>
            <a:endParaRPr lang="en-US" dirty="0"/>
          </a:p>
        </p:txBody>
      </p:sp>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723013" y="760395"/>
            <a:ext cx="10630787" cy="550819"/>
          </a:xfrm>
        </p:spPr>
        <p:txBody>
          <a:bodyPr>
            <a:noAutofit/>
          </a:bodyPr>
          <a:lstStyle/>
          <a:p>
            <a:r>
              <a:rPr lang="en-US" dirty="0"/>
              <a:t>Part 1 – Capacity and Program Facilitation (3)</a:t>
            </a:r>
          </a:p>
        </p:txBody>
      </p:sp>
    </p:spTree>
    <p:extLst>
      <p:ext uri="{BB962C8B-B14F-4D97-AF65-F5344CB8AC3E}">
        <p14:creationId xmlns:p14="http://schemas.microsoft.com/office/powerpoint/2010/main" val="22333961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70085"/>
            <a:ext cx="2743200" cy="365125"/>
          </a:xfrm>
        </p:spPr>
        <p:txBody>
          <a:bodyPr/>
          <a:lstStyle/>
          <a:p>
            <a:fld id="{469BC29B-CD14-4172-9B93-F334EF7BA94E}" type="slidenum">
              <a:rPr lang="en-US" smtClean="0">
                <a:solidFill>
                  <a:schemeClr val="tx1"/>
                </a:solidFill>
              </a:rPr>
              <a:t>55</a:t>
            </a:fld>
            <a:endParaRPr lang="en-US">
              <a:solidFill>
                <a:schemeClr val="tx1"/>
              </a:solidFill>
            </a:endParaRPr>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1356166" y="1311214"/>
            <a:ext cx="9780407" cy="4882297"/>
          </a:xfrm>
        </p:spPr>
        <p:txBody>
          <a:bodyPr vert="horz" lIns="91440" tIns="45720" rIns="91440" bIns="45720" rtlCol="0" anchor="t">
            <a:noAutofit/>
          </a:bodyPr>
          <a:lstStyle/>
          <a:p>
            <a:pPr>
              <a:lnSpc>
                <a:spcPct val="100000"/>
              </a:lnSpc>
              <a:spcBef>
                <a:spcPts val="0"/>
              </a:spcBef>
              <a:spcAft>
                <a:spcPts val="1200"/>
              </a:spcAft>
            </a:pPr>
            <a:r>
              <a:rPr lang="en-US" sz="2400" dirty="0"/>
              <a:t>Provide an overview of the project plan, describing how the applicant will use the funding to generate and disseminate professional learning opportunities for educators across the state in the areas of evidence-based literacy instruction, intensive literacy interventions, and support of pupils’ executive functioning skills, particularly in the context of accelerated learning post-pandemic. </a:t>
            </a:r>
            <a:r>
              <a:rPr lang="en-US" sz="2400" dirty="0">
                <a:solidFill>
                  <a:srgbClr val="993300"/>
                </a:solidFill>
              </a:rPr>
              <a:t>(3 points)</a:t>
            </a:r>
            <a:endParaRPr lang="en-US" sz="2400" dirty="0"/>
          </a:p>
          <a:p>
            <a:pPr>
              <a:lnSpc>
                <a:spcPct val="100000"/>
              </a:lnSpc>
              <a:spcAft>
                <a:spcPts val="1200"/>
              </a:spcAft>
            </a:pPr>
            <a:r>
              <a:rPr lang="en-US" sz="2400" dirty="0"/>
              <a:t>Describe target participants, including the type and number of educators and school leaders who will be served and their locations, including how the proposed activities will ensure that the professional learning opportunities are provided to urban, suburban, and rural settings throughout the state and are differentiated to meet local needs. </a:t>
            </a:r>
            <a:r>
              <a:rPr lang="en-US" sz="2400" dirty="0">
                <a:solidFill>
                  <a:srgbClr val="993300"/>
                </a:solidFill>
              </a:rPr>
              <a:t>(3 points)</a:t>
            </a:r>
          </a:p>
          <a:p>
            <a:pPr lvl="0"/>
            <a:endParaRPr lang="en-US" dirty="0"/>
          </a:p>
        </p:txBody>
      </p:sp>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723013" y="379562"/>
            <a:ext cx="10630787" cy="855078"/>
          </a:xfrm>
        </p:spPr>
        <p:txBody>
          <a:bodyPr>
            <a:noAutofit/>
          </a:bodyPr>
          <a:lstStyle/>
          <a:p>
            <a:r>
              <a:rPr lang="en-US" dirty="0"/>
              <a:t>Part 2 – Project Plan (1)</a:t>
            </a:r>
          </a:p>
        </p:txBody>
      </p:sp>
    </p:spTree>
    <p:extLst>
      <p:ext uri="{BB962C8B-B14F-4D97-AF65-F5344CB8AC3E}">
        <p14:creationId xmlns:p14="http://schemas.microsoft.com/office/powerpoint/2010/main" val="205486959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56</a:t>
            </a:fld>
            <a:endParaRPr lang="en-US" dirty="0">
              <a:solidFill>
                <a:schemeClr val="tx1"/>
              </a:solidFill>
            </a:endParaRPr>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1345280" y="1414732"/>
            <a:ext cx="9780407" cy="5067956"/>
          </a:xfrm>
        </p:spPr>
        <p:txBody>
          <a:bodyPr vert="horz" lIns="91440" tIns="45720" rIns="91440" bIns="45720" rtlCol="0" anchor="t">
            <a:noAutofit/>
          </a:bodyPr>
          <a:lstStyle/>
          <a:p>
            <a:pPr>
              <a:spcBef>
                <a:spcPts val="0"/>
              </a:spcBef>
              <a:spcAft>
                <a:spcPts val="1200"/>
              </a:spcAft>
            </a:pPr>
            <a:r>
              <a:rPr lang="en-US" sz="2400" dirty="0"/>
              <a:t>Describe how the proposed professional learning will support educator capacity to implement evidence-based literacy instruction, intensive literacy interventions, and practices in support of pupils’ executive functioning skills. </a:t>
            </a:r>
            <a:r>
              <a:rPr lang="en-US" sz="2400" dirty="0">
                <a:solidFill>
                  <a:srgbClr val="993300"/>
                </a:solidFill>
              </a:rPr>
              <a:t>(3 points)</a:t>
            </a:r>
            <a:endParaRPr lang="en-US" sz="2400" dirty="0"/>
          </a:p>
          <a:p>
            <a:pPr>
              <a:spcBef>
                <a:spcPts val="0"/>
              </a:spcBef>
              <a:spcAft>
                <a:spcPts val="1200"/>
              </a:spcAft>
            </a:pPr>
            <a:r>
              <a:rPr lang="en-US" sz="2400" dirty="0"/>
              <a:t>Describe how the proposed professional learning will increase educator capacity to effectively collect, analyze, and respond to data to support instruction and achieve grant goals. </a:t>
            </a:r>
            <a:r>
              <a:rPr lang="en-US" sz="2400" dirty="0">
                <a:solidFill>
                  <a:srgbClr val="993300"/>
                </a:solidFill>
              </a:rPr>
              <a:t>(3 points)</a:t>
            </a:r>
            <a:endParaRPr lang="en-US" sz="2400" dirty="0"/>
          </a:p>
          <a:p>
            <a:pPr>
              <a:spcBef>
                <a:spcPts val="0"/>
              </a:spcBef>
              <a:spcAft>
                <a:spcPts val="1200"/>
              </a:spcAft>
            </a:pPr>
            <a:r>
              <a:rPr lang="en-US" sz="2400" dirty="0"/>
              <a:t>Describe how the proposed activities promote disciplinary literacy and a culture in which all educators are responsible for literacy learning. </a:t>
            </a:r>
            <a:r>
              <a:rPr lang="en-US" sz="2400" dirty="0">
                <a:solidFill>
                  <a:srgbClr val="993300"/>
                </a:solidFill>
              </a:rPr>
              <a:t>(3 points)</a:t>
            </a:r>
          </a:p>
          <a:p>
            <a:pPr>
              <a:spcBef>
                <a:spcPts val="0"/>
              </a:spcBef>
              <a:spcAft>
                <a:spcPts val="1200"/>
              </a:spcAft>
            </a:pPr>
            <a:r>
              <a:rPr lang="en-US" sz="2400" dirty="0"/>
              <a:t>Provide a project timeline for implementation of proposed activities that includes approximate dates for implementation of all major proposed activities. </a:t>
            </a:r>
            <a:r>
              <a:rPr lang="en-US" sz="2400" dirty="0">
                <a:solidFill>
                  <a:srgbClr val="993300"/>
                </a:solidFill>
              </a:rPr>
              <a:t>(3 points)</a:t>
            </a:r>
            <a:endParaRPr lang="en-US" sz="2400" dirty="0"/>
          </a:p>
          <a:p>
            <a:endParaRPr lang="en-US" dirty="0"/>
          </a:p>
          <a:p>
            <a:pPr lvl="0"/>
            <a:endParaRPr lang="en-US" dirty="0"/>
          </a:p>
        </p:txBody>
      </p:sp>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723013" y="234136"/>
            <a:ext cx="10630787" cy="1174689"/>
          </a:xfrm>
        </p:spPr>
        <p:txBody>
          <a:bodyPr>
            <a:noAutofit/>
          </a:bodyPr>
          <a:lstStyle/>
          <a:p>
            <a:r>
              <a:rPr lang="en-US" dirty="0"/>
              <a:t>Part 2 – Project Plan (2)</a:t>
            </a:r>
          </a:p>
        </p:txBody>
      </p:sp>
    </p:spTree>
    <p:extLst>
      <p:ext uri="{BB962C8B-B14F-4D97-AF65-F5344CB8AC3E}">
        <p14:creationId xmlns:p14="http://schemas.microsoft.com/office/powerpoint/2010/main" val="36018802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57</a:t>
            </a:fld>
            <a:endParaRPr lang="en-US" dirty="0">
              <a:solidFill>
                <a:schemeClr val="tx1"/>
              </a:solidFill>
            </a:endParaRPr>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1356166" y="1483742"/>
            <a:ext cx="9780407" cy="4872607"/>
          </a:xfrm>
        </p:spPr>
        <p:txBody>
          <a:bodyPr vert="horz" lIns="91440" tIns="45720" rIns="91440" bIns="45720" rtlCol="0" anchor="t">
            <a:noAutofit/>
          </a:bodyPr>
          <a:lstStyle/>
          <a:p>
            <a:pPr>
              <a:lnSpc>
                <a:spcPct val="100000"/>
              </a:lnSpc>
              <a:spcBef>
                <a:spcPts val="0"/>
              </a:spcBef>
              <a:spcAft>
                <a:spcPts val="1200"/>
              </a:spcAft>
            </a:pPr>
            <a:r>
              <a:rPr lang="en-US" sz="2400" dirty="0"/>
              <a:t>Describe how the proposed activities align with the California CCSS for ELA/Literacy, the California ELD standards, and all five themes of the ELA/ELD Framework, including language development, meaning making, effective expression, content knowledge, and foundational skills. </a:t>
            </a:r>
            <a:r>
              <a:rPr lang="en-US" sz="2400" dirty="0">
                <a:solidFill>
                  <a:srgbClr val="993300"/>
                </a:solidFill>
              </a:rPr>
              <a:t>(3 points)</a:t>
            </a:r>
            <a:endParaRPr lang="en-US" sz="2400" dirty="0"/>
          </a:p>
          <a:p>
            <a:pPr>
              <a:lnSpc>
                <a:spcPct val="100000"/>
              </a:lnSpc>
              <a:spcBef>
                <a:spcPts val="0"/>
              </a:spcBef>
              <a:spcAft>
                <a:spcPts val="1200"/>
              </a:spcAft>
            </a:pPr>
            <a:r>
              <a:rPr lang="en-US" sz="2400" dirty="0"/>
              <a:t>Describe how the proposed activities align to the Comprehensive SLP, specifically focusing on the Comprehensive and Integrated Literacy Model, which includes MTSS best first instruction, culturally sustaining pedagogies, SEL, and family engagement. </a:t>
            </a:r>
            <a:r>
              <a:rPr lang="en-US" sz="2400" dirty="0">
                <a:solidFill>
                  <a:srgbClr val="993300"/>
                </a:solidFill>
              </a:rPr>
              <a:t>(3 points)</a:t>
            </a:r>
            <a:endParaRPr lang="en-US" sz="2400" dirty="0"/>
          </a:p>
        </p:txBody>
      </p:sp>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723013" y="234137"/>
            <a:ext cx="10630787" cy="1249605"/>
          </a:xfrm>
        </p:spPr>
        <p:txBody>
          <a:bodyPr>
            <a:normAutofit/>
          </a:bodyPr>
          <a:lstStyle/>
          <a:p>
            <a:r>
              <a:rPr lang="en-US" dirty="0"/>
              <a:t>Part 3 – Alignment (1)</a:t>
            </a:r>
          </a:p>
        </p:txBody>
      </p:sp>
    </p:spTree>
    <p:extLst>
      <p:ext uri="{BB962C8B-B14F-4D97-AF65-F5344CB8AC3E}">
        <p14:creationId xmlns:p14="http://schemas.microsoft.com/office/powerpoint/2010/main" val="380094978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58</a:t>
            </a:fld>
            <a:endParaRPr lang="en-US">
              <a:solidFill>
                <a:schemeClr val="tx1"/>
              </a:solidFill>
            </a:endParaRPr>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1356166" y="1708030"/>
            <a:ext cx="9780407" cy="3623095"/>
          </a:xfrm>
        </p:spPr>
        <p:txBody>
          <a:bodyPr vert="horz" lIns="91440" tIns="45720" rIns="91440" bIns="45720" rtlCol="0" anchor="t">
            <a:noAutofit/>
          </a:bodyPr>
          <a:lstStyle/>
          <a:p>
            <a:pPr>
              <a:lnSpc>
                <a:spcPct val="100000"/>
              </a:lnSpc>
              <a:spcBef>
                <a:spcPts val="0"/>
              </a:spcBef>
              <a:spcAft>
                <a:spcPts val="1200"/>
              </a:spcAft>
            </a:pPr>
            <a:r>
              <a:rPr lang="en-US" sz="2400" dirty="0"/>
              <a:t>Describe how the proposed activities align with other guidance documents referenced in the SLP, including but not limited to Improving Education for Multilingual and EL Students, the California Dyslexia Guidelines, and the California Practitioners Guide for Educating ELs with Disabilities. </a:t>
            </a:r>
            <a:r>
              <a:rPr lang="en-US" sz="2400" dirty="0">
                <a:solidFill>
                  <a:srgbClr val="993300"/>
                </a:solidFill>
              </a:rPr>
              <a:t>(3 points)</a:t>
            </a:r>
            <a:endParaRPr lang="en-US" sz="2400" dirty="0"/>
          </a:p>
          <a:p>
            <a:pPr>
              <a:lnSpc>
                <a:spcPct val="100000"/>
              </a:lnSpc>
              <a:spcBef>
                <a:spcPts val="0"/>
              </a:spcBef>
              <a:spcAft>
                <a:spcPts val="1200"/>
              </a:spcAft>
            </a:pPr>
            <a:r>
              <a:rPr lang="en-US" sz="2400" dirty="0"/>
              <a:t>Describe how this project will align with the other state literacy initiatives described in Section 1, Part C. </a:t>
            </a:r>
            <a:r>
              <a:rPr lang="en-US" sz="2400" dirty="0">
                <a:solidFill>
                  <a:srgbClr val="993300"/>
                </a:solidFill>
              </a:rPr>
              <a:t>(3 points)</a:t>
            </a:r>
            <a:endParaRPr lang="en-US" sz="2400" dirty="0"/>
          </a:p>
          <a:p>
            <a:pPr marL="0" lvl="0" indent="0">
              <a:buNone/>
            </a:pPr>
            <a:endParaRPr lang="en-US" dirty="0"/>
          </a:p>
        </p:txBody>
      </p:sp>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723013" y="234137"/>
            <a:ext cx="10630787" cy="1292738"/>
          </a:xfrm>
        </p:spPr>
        <p:txBody>
          <a:bodyPr>
            <a:normAutofit/>
          </a:bodyPr>
          <a:lstStyle/>
          <a:p>
            <a:r>
              <a:rPr lang="en-US" dirty="0"/>
              <a:t>Part 3 – Alignment (2)</a:t>
            </a:r>
          </a:p>
        </p:txBody>
      </p:sp>
    </p:spTree>
    <p:extLst>
      <p:ext uri="{BB962C8B-B14F-4D97-AF65-F5344CB8AC3E}">
        <p14:creationId xmlns:p14="http://schemas.microsoft.com/office/powerpoint/2010/main" val="52203079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35579"/>
            <a:ext cx="2743200" cy="365125"/>
          </a:xfrm>
        </p:spPr>
        <p:txBody>
          <a:bodyPr/>
          <a:lstStyle/>
          <a:p>
            <a:fld id="{469BC29B-CD14-4172-9B93-F334EF7BA94E}" type="slidenum">
              <a:rPr lang="en-US" smtClean="0">
                <a:solidFill>
                  <a:schemeClr val="tx1"/>
                </a:solidFill>
              </a:rPr>
              <a:t>59</a:t>
            </a:fld>
            <a:endParaRPr lang="en-US" dirty="0">
              <a:solidFill>
                <a:schemeClr val="tx1"/>
              </a:solidFill>
            </a:endParaRPr>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1356166" y="1621766"/>
            <a:ext cx="9780407" cy="4734584"/>
          </a:xfrm>
        </p:spPr>
        <p:txBody>
          <a:bodyPr vert="horz" lIns="91440" tIns="45720" rIns="91440" bIns="45720" rtlCol="0" anchor="t">
            <a:noAutofit/>
          </a:bodyPr>
          <a:lstStyle/>
          <a:p>
            <a:pPr>
              <a:lnSpc>
                <a:spcPct val="100000"/>
              </a:lnSpc>
              <a:spcBef>
                <a:spcPts val="0"/>
              </a:spcBef>
              <a:spcAft>
                <a:spcPts val="1200"/>
              </a:spcAft>
            </a:pPr>
            <a:r>
              <a:rPr lang="en-US" sz="2400" dirty="0"/>
              <a:t>Describe how the proposed activities will align to the QPLS: data, content and pedagogy, equity, design and structure, collaboration and shared accountability, resources, and alignment and coherence. </a:t>
            </a:r>
            <a:r>
              <a:rPr lang="en-US" sz="2400" dirty="0">
                <a:solidFill>
                  <a:srgbClr val="993300"/>
                </a:solidFill>
              </a:rPr>
              <a:t>(3 points)</a:t>
            </a:r>
            <a:endParaRPr lang="en-US" sz="2400" dirty="0"/>
          </a:p>
          <a:p>
            <a:pPr>
              <a:lnSpc>
                <a:spcPct val="100000"/>
              </a:lnSpc>
              <a:spcBef>
                <a:spcPts val="0"/>
              </a:spcBef>
              <a:spcAft>
                <a:spcPts val="1200"/>
              </a:spcAft>
            </a:pPr>
            <a:r>
              <a:rPr lang="en-US" sz="2400" dirty="0"/>
              <a:t>Describe the measures that will be used to determine the increased capacity of teachers, paraprofessionals, and school leaders to address the goals of the grant. </a:t>
            </a:r>
            <a:r>
              <a:rPr lang="en-US" sz="2400" dirty="0">
                <a:solidFill>
                  <a:srgbClr val="993300"/>
                </a:solidFill>
              </a:rPr>
              <a:t>(3 points)</a:t>
            </a:r>
            <a:endParaRPr lang="en-US" sz="2400" dirty="0"/>
          </a:p>
          <a:p>
            <a:pPr>
              <a:lnSpc>
                <a:spcPct val="100000"/>
              </a:lnSpc>
              <a:spcBef>
                <a:spcPts val="0"/>
              </a:spcBef>
              <a:spcAft>
                <a:spcPts val="1200"/>
              </a:spcAft>
            </a:pPr>
            <a:r>
              <a:rPr lang="en-US" sz="2400" dirty="0"/>
              <a:t>Explain how the evaluation results will be used to sustain the project beyond the life of the grant so others may benefit from the project. </a:t>
            </a:r>
            <a:r>
              <a:rPr lang="en-US" sz="2400" dirty="0">
                <a:solidFill>
                  <a:srgbClr val="993300"/>
                </a:solidFill>
              </a:rPr>
              <a:t>(3 points)</a:t>
            </a:r>
            <a:endParaRPr lang="en-US" sz="2400" dirty="0"/>
          </a:p>
          <a:p>
            <a:pPr lvl="0"/>
            <a:endParaRPr lang="en-US" dirty="0"/>
          </a:p>
          <a:p>
            <a:pPr lvl="0"/>
            <a:endParaRPr lang="en-US" dirty="0"/>
          </a:p>
        </p:txBody>
      </p:sp>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723013" y="234137"/>
            <a:ext cx="10630787" cy="1266859"/>
          </a:xfrm>
        </p:spPr>
        <p:txBody>
          <a:bodyPr>
            <a:normAutofit/>
          </a:bodyPr>
          <a:lstStyle/>
          <a:p>
            <a:r>
              <a:rPr lang="en-US" dirty="0"/>
              <a:t>Part 4 – Expanding Capacity</a:t>
            </a:r>
          </a:p>
        </p:txBody>
      </p:sp>
    </p:spTree>
    <p:extLst>
      <p:ext uri="{BB962C8B-B14F-4D97-AF65-F5344CB8AC3E}">
        <p14:creationId xmlns:p14="http://schemas.microsoft.com/office/powerpoint/2010/main" val="1731478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E9530CE-DAF4-47D3-A143-9972E2EAC3FA}"/>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6</a:t>
            </a:fld>
            <a:endParaRPr lang="en-US" dirty="0">
              <a:solidFill>
                <a:schemeClr val="tx1"/>
              </a:solidFill>
            </a:endParaRPr>
          </a:p>
        </p:txBody>
      </p:sp>
      <p:sp>
        <p:nvSpPr>
          <p:cNvPr id="3" name="Content Placeholder 2">
            <a:extLst>
              <a:ext uri="{FF2B5EF4-FFF2-40B4-BE49-F238E27FC236}">
                <a16:creationId xmlns:a16="http://schemas.microsoft.com/office/drawing/2014/main" id="{05F28732-6957-4B31-BB3D-629936DE11ED}"/>
              </a:ext>
            </a:extLst>
          </p:cNvPr>
          <p:cNvSpPr>
            <a:spLocks noGrp="1"/>
          </p:cNvSpPr>
          <p:nvPr>
            <p:ph idx="1"/>
          </p:nvPr>
        </p:nvSpPr>
        <p:spPr>
          <a:xfrm>
            <a:off x="1354239" y="1920239"/>
            <a:ext cx="9479666" cy="4256723"/>
          </a:xfrm>
        </p:spPr>
        <p:txBody>
          <a:bodyPr/>
          <a:lstStyle/>
          <a:p>
            <a:pPr marL="0" indent="0">
              <a:lnSpc>
                <a:spcPct val="100000"/>
              </a:lnSpc>
              <a:spcBef>
                <a:spcPts val="0"/>
              </a:spcBef>
              <a:spcAft>
                <a:spcPts val="1200"/>
              </a:spcAft>
              <a:buNone/>
            </a:pPr>
            <a:r>
              <a:rPr lang="en-US" sz="2400" dirty="0"/>
              <a:t>Funds appropriated for the RII grant are available through the 2025–26 fiscal year. </a:t>
            </a:r>
          </a:p>
          <a:p>
            <a:pPr marL="0" indent="0">
              <a:lnSpc>
                <a:spcPct val="100000"/>
              </a:lnSpc>
              <a:spcBef>
                <a:spcPts val="0"/>
              </a:spcBef>
              <a:spcAft>
                <a:spcPts val="1200"/>
              </a:spcAft>
              <a:buNone/>
            </a:pPr>
            <a:r>
              <a:rPr lang="en-US" sz="2400" dirty="0"/>
              <a:t>The grantee shall participate in an evaluation process coordinated by the California Collaborative for Educational Excellence (CCEE) and the CCEE may withhold no more than $200 thousand for this purpose. </a:t>
            </a:r>
          </a:p>
        </p:txBody>
      </p:sp>
      <p:sp>
        <p:nvSpPr>
          <p:cNvPr id="2" name="Title 1">
            <a:extLst>
              <a:ext uri="{FF2B5EF4-FFF2-40B4-BE49-F238E27FC236}">
                <a16:creationId xmlns:a16="http://schemas.microsoft.com/office/drawing/2014/main" id="{C6D854FD-1C3F-4756-ABF8-F141F7082152}"/>
              </a:ext>
            </a:extLst>
          </p:cNvPr>
          <p:cNvSpPr>
            <a:spLocks noGrp="1"/>
          </p:cNvSpPr>
          <p:nvPr>
            <p:ph type="title"/>
          </p:nvPr>
        </p:nvSpPr>
        <p:spPr>
          <a:xfrm>
            <a:off x="1356167" y="355077"/>
            <a:ext cx="9479666" cy="1325563"/>
          </a:xfrm>
        </p:spPr>
        <p:txBody>
          <a:bodyPr>
            <a:normAutofit/>
          </a:bodyPr>
          <a:lstStyle/>
          <a:p>
            <a:r>
              <a:rPr lang="en-US" dirty="0"/>
              <a:t>Authorizing Statute (2)</a:t>
            </a:r>
          </a:p>
        </p:txBody>
      </p:sp>
    </p:spTree>
    <p:extLst>
      <p:ext uri="{BB962C8B-B14F-4D97-AF65-F5344CB8AC3E}">
        <p14:creationId xmlns:p14="http://schemas.microsoft.com/office/powerpoint/2010/main" val="97275608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60</a:t>
            </a:fld>
            <a:endParaRPr lang="en-US" dirty="0">
              <a:solidFill>
                <a:schemeClr val="tx1"/>
              </a:solidFill>
            </a:endParaRPr>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1279687" y="2398143"/>
            <a:ext cx="9632626" cy="3319224"/>
          </a:xfrm>
        </p:spPr>
        <p:txBody>
          <a:bodyPr vert="horz" lIns="91440" tIns="45720" rIns="91440" bIns="45720" rtlCol="0" anchor="t">
            <a:noAutofit/>
          </a:bodyPr>
          <a:lstStyle/>
          <a:p>
            <a:pPr marL="0" indent="0">
              <a:lnSpc>
                <a:spcPct val="100000"/>
              </a:lnSpc>
              <a:spcBef>
                <a:spcPts val="0"/>
              </a:spcBef>
              <a:spcAft>
                <a:spcPts val="1200"/>
              </a:spcAft>
              <a:buNone/>
            </a:pPr>
            <a:r>
              <a:rPr lang="en-US" sz="2400" dirty="0"/>
              <a:t>The CDE shall give positive consideration to applicants that propose partnerships with an IHE, a nonprofit organization, or a consortium of IHEs and nonprofit organizations.</a:t>
            </a:r>
          </a:p>
          <a:p>
            <a:pPr marL="0" indent="0">
              <a:lnSpc>
                <a:spcPct val="100000"/>
              </a:lnSpc>
              <a:spcBef>
                <a:spcPts val="0"/>
              </a:spcBef>
              <a:spcAft>
                <a:spcPts val="1200"/>
              </a:spcAft>
              <a:buNone/>
            </a:pPr>
            <a:endParaRPr lang="en-US" dirty="0"/>
          </a:p>
          <a:p>
            <a:pPr lvl="0"/>
            <a:endParaRPr lang="en-US" dirty="0"/>
          </a:p>
        </p:txBody>
      </p:sp>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780606" y="966158"/>
            <a:ext cx="10630787" cy="684726"/>
          </a:xfrm>
        </p:spPr>
        <p:txBody>
          <a:bodyPr>
            <a:noAutofit/>
          </a:bodyPr>
          <a:lstStyle/>
          <a:p>
            <a:r>
              <a:rPr lang="en-US" dirty="0"/>
              <a:t>Priority Points – Institution of Higher Education/Nonprofit Consortium </a:t>
            </a:r>
            <a:br>
              <a:rPr lang="en-US" dirty="0"/>
            </a:br>
            <a:r>
              <a:rPr lang="en-US" dirty="0"/>
              <a:t>Collaboration (1)</a:t>
            </a:r>
          </a:p>
        </p:txBody>
      </p:sp>
    </p:spTree>
    <p:extLst>
      <p:ext uri="{BB962C8B-B14F-4D97-AF65-F5344CB8AC3E}">
        <p14:creationId xmlns:p14="http://schemas.microsoft.com/office/powerpoint/2010/main" val="239465825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61</a:t>
            </a:fld>
            <a:endParaRPr lang="en-US" dirty="0">
              <a:solidFill>
                <a:schemeClr val="tx1"/>
              </a:solidFill>
            </a:endParaRPr>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1367051" y="2501660"/>
            <a:ext cx="9904132" cy="3485072"/>
          </a:xfrm>
        </p:spPr>
        <p:txBody>
          <a:bodyPr vert="horz" lIns="91440" tIns="45720" rIns="91440" bIns="45720" rtlCol="0" anchor="t">
            <a:noAutofit/>
          </a:bodyPr>
          <a:lstStyle/>
          <a:p>
            <a:pPr>
              <a:lnSpc>
                <a:spcPct val="100000"/>
              </a:lnSpc>
              <a:spcBef>
                <a:spcPts val="0"/>
              </a:spcBef>
              <a:spcAft>
                <a:spcPts val="1200"/>
              </a:spcAft>
            </a:pPr>
            <a:r>
              <a:rPr lang="en-US" sz="2400" dirty="0"/>
              <a:t>If applicable, describe how the Lead Applicant will work together to implement proposed activities in consortium with one or more IHE and/or nonprofit educational organization. </a:t>
            </a:r>
            <a:r>
              <a:rPr lang="en-US" sz="2400" dirty="0">
                <a:solidFill>
                  <a:srgbClr val="993300"/>
                </a:solidFill>
              </a:rPr>
              <a:t>(2 points)</a:t>
            </a:r>
            <a:endParaRPr lang="en-US" sz="2400" dirty="0"/>
          </a:p>
          <a:p>
            <a:pPr>
              <a:lnSpc>
                <a:spcPct val="100000"/>
              </a:lnSpc>
              <a:spcBef>
                <a:spcPts val="0"/>
              </a:spcBef>
              <a:spcAft>
                <a:spcPts val="1200"/>
              </a:spcAft>
            </a:pPr>
            <a:r>
              <a:rPr lang="en-US" sz="2400" dirty="0"/>
              <a:t>If applicable, provide Letters of Commitment addressed to the Lead Applicant and signed by the LEA Superintendent in each participating LEA, the Dean of the specific department within an IHE, and/or the Chief Executive Officer of the nonprofit educational service provider. </a:t>
            </a:r>
            <a:r>
              <a:rPr lang="en-US" sz="2400" dirty="0">
                <a:solidFill>
                  <a:srgbClr val="993300"/>
                </a:solidFill>
              </a:rPr>
              <a:t>(2 points)</a:t>
            </a:r>
            <a:endParaRPr lang="en-US" sz="2400" dirty="0"/>
          </a:p>
          <a:p>
            <a:pPr lvl="0"/>
            <a:endParaRPr lang="en-US" dirty="0"/>
          </a:p>
        </p:txBody>
      </p:sp>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780606" y="518981"/>
            <a:ext cx="10630787" cy="1585864"/>
          </a:xfrm>
        </p:spPr>
        <p:txBody>
          <a:bodyPr>
            <a:noAutofit/>
          </a:bodyPr>
          <a:lstStyle/>
          <a:p>
            <a:r>
              <a:rPr lang="en-US" dirty="0"/>
              <a:t>Priority Points – Institution of Higher Education/Nonprofit Consortium Collaboration (2)</a:t>
            </a:r>
          </a:p>
        </p:txBody>
      </p:sp>
    </p:spTree>
    <p:extLst>
      <p:ext uri="{BB962C8B-B14F-4D97-AF65-F5344CB8AC3E}">
        <p14:creationId xmlns:p14="http://schemas.microsoft.com/office/powerpoint/2010/main" val="245588458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62</a:t>
            </a:fld>
            <a:endParaRPr lang="en-US" dirty="0">
              <a:solidFill>
                <a:schemeClr val="tx1"/>
              </a:solidFill>
            </a:endParaRPr>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1356166" y="1570008"/>
            <a:ext cx="9780407" cy="4786341"/>
          </a:xfrm>
        </p:spPr>
        <p:txBody>
          <a:bodyPr vert="horz" lIns="91440" tIns="45720" rIns="91440" bIns="45720" rtlCol="0" anchor="t">
            <a:noAutofit/>
          </a:bodyPr>
          <a:lstStyle/>
          <a:p>
            <a:pPr marL="0" indent="0">
              <a:lnSpc>
                <a:spcPct val="100000"/>
              </a:lnSpc>
              <a:spcBef>
                <a:spcPts val="0"/>
              </a:spcBef>
              <a:spcAft>
                <a:spcPts val="1200"/>
              </a:spcAft>
              <a:buNone/>
            </a:pPr>
            <a:r>
              <a:rPr lang="en-US" sz="2400" dirty="0"/>
              <a:t>A projected five-year budget is required in the application. Project expenses will be identified using grant funds in the 2021–22 through the 2025–26 fiscal years. </a:t>
            </a:r>
          </a:p>
          <a:p>
            <a:pPr marL="0" indent="0">
              <a:lnSpc>
                <a:spcPct val="100000"/>
              </a:lnSpc>
              <a:spcBef>
                <a:spcPts val="0"/>
              </a:spcBef>
              <a:spcAft>
                <a:spcPts val="1200"/>
              </a:spcAft>
              <a:buNone/>
            </a:pPr>
            <a:r>
              <a:rPr lang="en-US" sz="2400" dirty="0"/>
              <a:t>The applicant must provide a thorough and detailed justification for each identified cost associated with implementing the proposed initiatives and goals, including why the costs are reasonable and necessary to support the proposal’s initiatives and goals. </a:t>
            </a:r>
          </a:p>
        </p:txBody>
      </p:sp>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723013" y="699587"/>
            <a:ext cx="10630787" cy="365125"/>
          </a:xfrm>
        </p:spPr>
        <p:txBody>
          <a:bodyPr>
            <a:noAutofit/>
          </a:bodyPr>
          <a:lstStyle/>
          <a:p>
            <a:r>
              <a:rPr lang="en-US" dirty="0"/>
              <a:t>Budget (1)</a:t>
            </a:r>
          </a:p>
        </p:txBody>
      </p:sp>
    </p:spTree>
    <p:extLst>
      <p:ext uri="{BB962C8B-B14F-4D97-AF65-F5344CB8AC3E}">
        <p14:creationId xmlns:p14="http://schemas.microsoft.com/office/powerpoint/2010/main" val="245774231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63</a:t>
            </a:fld>
            <a:endParaRPr lang="en-US" dirty="0">
              <a:solidFill>
                <a:schemeClr val="tx1"/>
              </a:solidFill>
            </a:endParaRPr>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1356166" y="1431985"/>
            <a:ext cx="9780407" cy="4924364"/>
          </a:xfrm>
        </p:spPr>
        <p:txBody>
          <a:bodyPr vert="horz" lIns="91440" tIns="45720" rIns="91440" bIns="45720" rtlCol="0" anchor="t">
            <a:noAutofit/>
          </a:bodyPr>
          <a:lstStyle/>
          <a:p>
            <a:pPr>
              <a:lnSpc>
                <a:spcPct val="100000"/>
              </a:lnSpc>
              <a:spcBef>
                <a:spcPts val="0"/>
              </a:spcBef>
              <a:spcAft>
                <a:spcPts val="1200"/>
              </a:spcAft>
            </a:pPr>
            <a:r>
              <a:rPr lang="en-US" dirty="0"/>
              <a:t> </a:t>
            </a:r>
            <a:r>
              <a:rPr lang="en-US" sz="2400" dirty="0"/>
              <a:t>Complete the RII Proposed Project Budget Summary (Form B), including allowable costs for the project’s performance period from April 1, 2022, through March 30, 2026. </a:t>
            </a:r>
            <a:r>
              <a:rPr lang="en-US" sz="2400" dirty="0">
                <a:solidFill>
                  <a:srgbClr val="993300"/>
                </a:solidFill>
              </a:rPr>
              <a:t>(2 points)</a:t>
            </a:r>
            <a:endParaRPr lang="en-US" sz="2400" dirty="0"/>
          </a:p>
          <a:p>
            <a:pPr lvl="0">
              <a:lnSpc>
                <a:spcPct val="100000"/>
              </a:lnSpc>
              <a:spcBef>
                <a:spcPts val="0"/>
              </a:spcBef>
              <a:spcAft>
                <a:spcPts val="1200"/>
              </a:spcAft>
            </a:pPr>
            <a:r>
              <a:rPr lang="en-US" sz="2400" dirty="0"/>
              <a:t>Provide a detailed explanation on the RII Project Budget Narrative (Form C) for each line-item included in the five-year performance period. The narrative should include a description of how the proposed costs to implement the proposed project are necessary and reasonable in terms of project activities, benefits to participants, and project outcomes. </a:t>
            </a:r>
            <a:r>
              <a:rPr lang="en-US" sz="2400" dirty="0">
                <a:solidFill>
                  <a:srgbClr val="993300"/>
                </a:solidFill>
              </a:rPr>
              <a:t>(3 points)</a:t>
            </a:r>
            <a:endParaRPr lang="en-US" sz="2400" dirty="0"/>
          </a:p>
          <a:p>
            <a:pPr lvl="0"/>
            <a:endParaRPr lang="en-US" dirty="0"/>
          </a:p>
        </p:txBody>
      </p:sp>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723013" y="501651"/>
            <a:ext cx="10630787" cy="752991"/>
          </a:xfrm>
        </p:spPr>
        <p:txBody>
          <a:bodyPr>
            <a:noAutofit/>
          </a:bodyPr>
          <a:lstStyle/>
          <a:p>
            <a:r>
              <a:rPr lang="en-US" dirty="0"/>
              <a:t>Budget (2)</a:t>
            </a:r>
          </a:p>
        </p:txBody>
      </p:sp>
    </p:spTree>
    <p:extLst>
      <p:ext uri="{BB962C8B-B14F-4D97-AF65-F5344CB8AC3E}">
        <p14:creationId xmlns:p14="http://schemas.microsoft.com/office/powerpoint/2010/main" val="232325247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64</a:t>
            </a:fld>
            <a:endParaRPr lang="en-US" dirty="0">
              <a:solidFill>
                <a:schemeClr val="tx1"/>
              </a:solidFill>
            </a:endParaRPr>
          </a:p>
        </p:txBody>
      </p:sp>
      <p:sp>
        <p:nvSpPr>
          <p:cNvPr id="3" name="Content Placeholder 2"/>
          <p:cNvSpPr>
            <a:spLocks noGrp="1"/>
          </p:cNvSpPr>
          <p:nvPr>
            <p:ph idx="1"/>
          </p:nvPr>
        </p:nvSpPr>
        <p:spPr>
          <a:xfrm>
            <a:off x="1354240" y="1604513"/>
            <a:ext cx="9479666" cy="4648318"/>
          </a:xfrm>
        </p:spPr>
        <p:txBody>
          <a:bodyPr vert="horz" lIns="91440" tIns="45720" rIns="91440" bIns="45720" rtlCol="0" anchor="t">
            <a:noAutofit/>
          </a:bodyPr>
          <a:lstStyle/>
          <a:p>
            <a:pPr marL="225425" indent="-225425">
              <a:lnSpc>
                <a:spcPct val="100000"/>
              </a:lnSpc>
              <a:spcBef>
                <a:spcPts val="0"/>
              </a:spcBef>
              <a:spcAft>
                <a:spcPts val="1200"/>
              </a:spcAft>
            </a:pPr>
            <a:r>
              <a:rPr lang="en-US" sz="2400" dirty="0"/>
              <a:t>The application is electronic and available on the CDE RII RFA web page at </a:t>
            </a:r>
            <a:r>
              <a:rPr lang="en-US" sz="2400" dirty="0">
                <a:hlinkClick r:id="rId3" tooltip="CDE RII RFA"/>
              </a:rPr>
              <a:t>http://www.cde.ca.gov/fg/fo/r12/rii21rfa.asp</a:t>
            </a:r>
            <a:r>
              <a:rPr lang="en-US" sz="2400" dirty="0"/>
              <a:t>. </a:t>
            </a:r>
            <a:endParaRPr lang="en-US" sz="2400" u="sng" dirty="0"/>
          </a:p>
          <a:p>
            <a:pPr marL="225425" indent="-225425">
              <a:lnSpc>
                <a:spcPct val="100000"/>
              </a:lnSpc>
              <a:spcBef>
                <a:spcPts val="0"/>
              </a:spcBef>
              <a:spcAft>
                <a:spcPts val="1200"/>
              </a:spcAft>
            </a:pPr>
            <a:r>
              <a:rPr lang="en-US" sz="2400" dirty="0"/>
              <a:t>Carefully read the Application Instructions located in  Appendix A of the RFA. </a:t>
            </a:r>
          </a:p>
          <a:p>
            <a:pPr marL="225425" indent="-225425">
              <a:lnSpc>
                <a:spcPct val="100000"/>
              </a:lnSpc>
              <a:spcBef>
                <a:spcPts val="0"/>
              </a:spcBef>
              <a:spcAft>
                <a:spcPts val="1200"/>
              </a:spcAft>
            </a:pPr>
            <a:r>
              <a:rPr lang="en-US" sz="2400" dirty="0"/>
              <a:t>Respond to all prompts in each section of the narrative description. </a:t>
            </a:r>
          </a:p>
          <a:p>
            <a:pPr marL="225425" indent="-225425">
              <a:lnSpc>
                <a:spcPct val="100000"/>
              </a:lnSpc>
              <a:spcBef>
                <a:spcPts val="0"/>
              </a:spcBef>
              <a:spcAft>
                <a:spcPts val="1200"/>
              </a:spcAft>
            </a:pPr>
            <a:r>
              <a:rPr lang="en-US" sz="2400" dirty="0"/>
              <a:t>Attach supporting evidence at the end of the application, including Forms B and C and letters of commitment, if applicable.</a:t>
            </a:r>
          </a:p>
          <a:p>
            <a:pPr marL="225425" indent="-225425">
              <a:lnSpc>
                <a:spcPct val="100000"/>
              </a:lnSpc>
              <a:spcBef>
                <a:spcPts val="0"/>
              </a:spcBef>
              <a:spcAft>
                <a:spcPts val="1200"/>
              </a:spcAft>
            </a:pPr>
            <a:r>
              <a:rPr lang="en-US" sz="2400" dirty="0"/>
              <a:t>Submit the application by </a:t>
            </a:r>
            <a:r>
              <a:rPr lang="en-US" sz="2400" b="1" dirty="0"/>
              <a:t>January 28, 2022, before 4:00 p.m.</a:t>
            </a:r>
            <a:endParaRPr lang="en-US" sz="2400" b="1" dirty="0">
              <a:cs typeface="Arial"/>
            </a:endParaRPr>
          </a:p>
          <a:p>
            <a:pPr marL="225425" indent="-225425">
              <a:lnSpc>
                <a:spcPct val="100000"/>
              </a:lnSpc>
              <a:spcBef>
                <a:spcPts val="0"/>
              </a:spcBef>
              <a:spcAft>
                <a:spcPts val="1200"/>
              </a:spcAft>
            </a:pPr>
            <a:endParaRPr lang="en-US" sz="2600" dirty="0"/>
          </a:p>
        </p:txBody>
      </p:sp>
      <p:sp>
        <p:nvSpPr>
          <p:cNvPr id="2" name="Title 1"/>
          <p:cNvSpPr>
            <a:spLocks noGrp="1"/>
          </p:cNvSpPr>
          <p:nvPr>
            <p:ph type="title"/>
          </p:nvPr>
        </p:nvSpPr>
        <p:spPr>
          <a:xfrm>
            <a:off x="1354239" y="105672"/>
            <a:ext cx="9479666" cy="1498841"/>
          </a:xfrm>
        </p:spPr>
        <p:txBody>
          <a:bodyPr>
            <a:normAutofit/>
          </a:bodyPr>
          <a:lstStyle/>
          <a:p>
            <a:r>
              <a:rPr lang="en-US" dirty="0"/>
              <a:t>Application Instructions</a:t>
            </a:r>
          </a:p>
        </p:txBody>
      </p:sp>
    </p:spTree>
    <p:extLst>
      <p:ext uri="{BB962C8B-B14F-4D97-AF65-F5344CB8AC3E}">
        <p14:creationId xmlns:p14="http://schemas.microsoft.com/office/powerpoint/2010/main" val="42905478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65</a:t>
            </a:fld>
            <a:endParaRPr lang="en-US" dirty="0">
              <a:solidFill>
                <a:schemeClr val="tx1"/>
              </a:solidFill>
            </a:endParaRPr>
          </a:p>
        </p:txBody>
      </p:sp>
      <p:sp>
        <p:nvSpPr>
          <p:cNvPr id="3" name="Content Placeholder 2"/>
          <p:cNvSpPr>
            <a:spLocks noGrp="1"/>
          </p:cNvSpPr>
          <p:nvPr>
            <p:ph idx="1"/>
          </p:nvPr>
        </p:nvSpPr>
        <p:spPr>
          <a:xfrm>
            <a:off x="1561541" y="1621766"/>
            <a:ext cx="9157259" cy="4392954"/>
          </a:xfrm>
        </p:spPr>
        <p:txBody>
          <a:bodyPr vert="horz" lIns="91440" tIns="45720" rIns="91440" bIns="45720" rtlCol="0" anchor="t">
            <a:noAutofit/>
          </a:bodyPr>
          <a:lstStyle/>
          <a:p>
            <a:pPr marL="342900" indent="-342900">
              <a:lnSpc>
                <a:spcPct val="100000"/>
              </a:lnSpc>
              <a:spcBef>
                <a:spcPts val="0"/>
              </a:spcBef>
              <a:spcAft>
                <a:spcPts val="1200"/>
              </a:spcAft>
            </a:pPr>
            <a:r>
              <a:rPr lang="en-US" sz="2400" dirty="0"/>
              <a:t>Select the </a:t>
            </a:r>
            <a:r>
              <a:rPr lang="en-US" sz="2400" b="1" dirty="0"/>
              <a:t>Save Responses</a:t>
            </a:r>
            <a:r>
              <a:rPr lang="en-US" sz="2400" dirty="0"/>
              <a:t> button on the online application if you do not intend to complete the application in one session.</a:t>
            </a:r>
          </a:p>
          <a:p>
            <a:pPr marL="342900" indent="-342900">
              <a:lnSpc>
                <a:spcPct val="100000"/>
              </a:lnSpc>
              <a:spcBef>
                <a:spcPts val="0"/>
              </a:spcBef>
              <a:spcAft>
                <a:spcPts val="1200"/>
              </a:spcAft>
            </a:pPr>
            <a:r>
              <a:rPr lang="en-US" sz="2400" dirty="0"/>
              <a:t>Ensure the email address you provide is accurate.</a:t>
            </a:r>
          </a:p>
          <a:p>
            <a:pPr marL="342900" indent="-342900">
              <a:lnSpc>
                <a:spcPct val="100000"/>
              </a:lnSpc>
              <a:spcBef>
                <a:spcPts val="0"/>
              </a:spcBef>
              <a:spcAft>
                <a:spcPts val="1200"/>
              </a:spcAft>
            </a:pPr>
            <a:r>
              <a:rPr lang="en-US" sz="2400" dirty="0"/>
              <a:t>Copy the </a:t>
            </a:r>
            <a:r>
              <a:rPr lang="en-US" sz="2400" b="1" dirty="0"/>
              <a:t>unique </a:t>
            </a:r>
            <a:r>
              <a:rPr lang="en-US" sz="2400" dirty="0"/>
              <a:t>URL (web address) for entrance back into the application.</a:t>
            </a:r>
          </a:p>
        </p:txBody>
      </p:sp>
      <p:sp>
        <p:nvSpPr>
          <p:cNvPr id="2" name="Title 1"/>
          <p:cNvSpPr>
            <a:spLocks noGrp="1"/>
          </p:cNvSpPr>
          <p:nvPr>
            <p:ph type="title"/>
          </p:nvPr>
        </p:nvSpPr>
        <p:spPr>
          <a:xfrm>
            <a:off x="1354239" y="603849"/>
            <a:ext cx="9479666" cy="827386"/>
          </a:xfrm>
        </p:spPr>
        <p:txBody>
          <a:bodyPr>
            <a:normAutofit/>
          </a:bodyPr>
          <a:lstStyle/>
          <a:p>
            <a:r>
              <a:rPr lang="en-US" dirty="0"/>
              <a:t>Saving Responses</a:t>
            </a:r>
          </a:p>
        </p:txBody>
      </p:sp>
    </p:spTree>
    <p:extLst>
      <p:ext uri="{BB962C8B-B14F-4D97-AF65-F5344CB8AC3E}">
        <p14:creationId xmlns:p14="http://schemas.microsoft.com/office/powerpoint/2010/main" val="388729570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66</a:t>
            </a:fld>
            <a:endParaRPr lang="en-US">
              <a:solidFill>
                <a:schemeClr val="tx1"/>
              </a:solidFill>
            </a:endParaRPr>
          </a:p>
        </p:txBody>
      </p:sp>
      <p:sp>
        <p:nvSpPr>
          <p:cNvPr id="3" name="Content Placeholder 2"/>
          <p:cNvSpPr>
            <a:spLocks noGrp="1"/>
          </p:cNvSpPr>
          <p:nvPr>
            <p:ph idx="1"/>
          </p:nvPr>
        </p:nvSpPr>
        <p:spPr/>
        <p:txBody>
          <a:bodyPr/>
          <a:lstStyle/>
          <a:p>
            <a:pPr marL="342900" indent="-342900">
              <a:lnSpc>
                <a:spcPct val="100000"/>
              </a:lnSpc>
              <a:spcBef>
                <a:spcPts val="0"/>
              </a:spcBef>
              <a:spcAft>
                <a:spcPts val="1200"/>
              </a:spcAft>
            </a:pPr>
            <a:r>
              <a:rPr lang="en-US" sz="2400" dirty="0"/>
              <a:t>In each part of the Application Narrative, applicants should address the prompts and refer to the Evaluation Rubric in part 4. </a:t>
            </a:r>
          </a:p>
          <a:p>
            <a:pPr marL="342900" indent="-342900">
              <a:lnSpc>
                <a:spcPct val="100000"/>
              </a:lnSpc>
              <a:spcBef>
                <a:spcPts val="0"/>
              </a:spcBef>
              <a:spcAft>
                <a:spcPts val="1200"/>
              </a:spcAft>
            </a:pPr>
            <a:r>
              <a:rPr lang="en-US" sz="2400" dirty="0"/>
              <a:t>Adhere to the character limit for each question—the survey will not collect data beyond the character limit.</a:t>
            </a:r>
          </a:p>
          <a:p>
            <a:pPr marL="0" indent="0">
              <a:lnSpc>
                <a:spcPct val="100000"/>
              </a:lnSpc>
              <a:spcBef>
                <a:spcPts val="0"/>
              </a:spcBef>
              <a:buNone/>
            </a:pPr>
            <a:endParaRPr lang="en-US" sz="2400" dirty="0">
              <a:latin typeface="Arial" panose="020B0604020202020204" pitchFamily="34" charset="0"/>
              <a:cs typeface="Arial" panose="020B0604020202020204" pitchFamily="34" charset="0"/>
            </a:endParaRPr>
          </a:p>
          <a:p>
            <a:pPr marL="0" indent="0">
              <a:spcAft>
                <a:spcPts val="1200"/>
              </a:spcAft>
              <a:buNone/>
            </a:pPr>
            <a:endParaRPr lang="en-US" sz="2400" dirty="0"/>
          </a:p>
        </p:txBody>
      </p:sp>
      <p:sp>
        <p:nvSpPr>
          <p:cNvPr id="2" name="Title 1"/>
          <p:cNvSpPr>
            <a:spLocks noGrp="1"/>
          </p:cNvSpPr>
          <p:nvPr>
            <p:ph type="title"/>
          </p:nvPr>
        </p:nvSpPr>
        <p:spPr/>
        <p:txBody>
          <a:bodyPr>
            <a:normAutofit/>
          </a:bodyPr>
          <a:lstStyle/>
          <a:p>
            <a:r>
              <a:rPr lang="en-US" dirty="0"/>
              <a:t>Application Narrative Instructions</a:t>
            </a:r>
          </a:p>
        </p:txBody>
      </p:sp>
    </p:spTree>
    <p:extLst>
      <p:ext uri="{BB962C8B-B14F-4D97-AF65-F5344CB8AC3E}">
        <p14:creationId xmlns:p14="http://schemas.microsoft.com/office/powerpoint/2010/main" val="136459490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67</a:t>
            </a:fld>
            <a:endParaRPr lang="en-US" dirty="0">
              <a:solidFill>
                <a:schemeClr val="tx1"/>
              </a:solidFill>
            </a:endParaRPr>
          </a:p>
        </p:txBody>
      </p:sp>
      <p:sp>
        <p:nvSpPr>
          <p:cNvPr id="3" name="Content Placeholder 2"/>
          <p:cNvSpPr>
            <a:spLocks noGrp="1"/>
          </p:cNvSpPr>
          <p:nvPr>
            <p:ph idx="1"/>
          </p:nvPr>
        </p:nvSpPr>
        <p:spPr>
          <a:xfrm>
            <a:off x="1587259" y="1136469"/>
            <a:ext cx="9246645" cy="5356406"/>
          </a:xfrm>
        </p:spPr>
        <p:txBody>
          <a:bodyPr vert="horz" lIns="91440" tIns="45720" rIns="91440" bIns="45720" rtlCol="0" anchor="t">
            <a:noAutofit/>
          </a:bodyPr>
          <a:lstStyle/>
          <a:p>
            <a:pPr marL="342900" indent="-342900">
              <a:lnSpc>
                <a:spcPct val="100000"/>
              </a:lnSpc>
              <a:spcBef>
                <a:spcPts val="0"/>
              </a:spcBef>
              <a:spcAft>
                <a:spcPts val="1200"/>
              </a:spcAft>
            </a:pPr>
            <a:r>
              <a:rPr lang="en-US" sz="2400" dirty="0"/>
              <a:t>Covers the entire grant period (April 1, 2022, through March 30, 2026).</a:t>
            </a:r>
            <a:endParaRPr lang="en-US" sz="2400" dirty="0">
              <a:cs typeface="Arial"/>
            </a:endParaRPr>
          </a:p>
          <a:p>
            <a:pPr marL="342900" indent="-342900">
              <a:lnSpc>
                <a:spcPct val="100000"/>
              </a:lnSpc>
              <a:spcBef>
                <a:spcPts val="0"/>
              </a:spcBef>
              <a:spcAft>
                <a:spcPts val="1200"/>
              </a:spcAft>
            </a:pPr>
            <a:r>
              <a:rPr lang="en-US" sz="2400" dirty="0"/>
              <a:t>Is available on the CDE RII RFA web page. </a:t>
            </a:r>
          </a:p>
          <a:p>
            <a:pPr marL="342900" indent="-342900">
              <a:lnSpc>
                <a:spcPct val="100000"/>
              </a:lnSpc>
              <a:spcBef>
                <a:spcPts val="0"/>
              </a:spcBef>
              <a:spcAft>
                <a:spcPts val="1200"/>
              </a:spcAft>
            </a:pPr>
            <a:r>
              <a:rPr lang="en-US" sz="2400" dirty="0"/>
              <a:t>Includes nine tabs:</a:t>
            </a:r>
          </a:p>
          <a:p>
            <a:pPr marL="800100" lvl="1" indent="-342900">
              <a:lnSpc>
                <a:spcPct val="100000"/>
              </a:lnSpc>
              <a:spcBef>
                <a:spcPts val="0"/>
              </a:spcBef>
              <a:spcAft>
                <a:spcPts val="1200"/>
              </a:spcAft>
            </a:pPr>
            <a:r>
              <a:rPr lang="en-US" dirty="0"/>
              <a:t>Instructions</a:t>
            </a:r>
          </a:p>
          <a:p>
            <a:pPr marL="800100" lvl="1" indent="-342900">
              <a:lnSpc>
                <a:spcPct val="100000"/>
              </a:lnSpc>
              <a:spcBef>
                <a:spcPts val="0"/>
              </a:spcBef>
              <a:spcAft>
                <a:spcPts val="1200"/>
              </a:spcAft>
            </a:pPr>
            <a:r>
              <a:rPr lang="en-US" dirty="0"/>
              <a:t>LEA Information</a:t>
            </a:r>
          </a:p>
          <a:p>
            <a:pPr marL="800100" lvl="1" indent="-342900">
              <a:lnSpc>
                <a:spcPct val="100000"/>
              </a:lnSpc>
              <a:spcBef>
                <a:spcPts val="0"/>
              </a:spcBef>
              <a:spcAft>
                <a:spcPts val="1200"/>
              </a:spcAft>
            </a:pPr>
            <a:r>
              <a:rPr lang="en-US" dirty="0"/>
              <a:t>Form B Proposed Budget Summary</a:t>
            </a:r>
          </a:p>
          <a:p>
            <a:pPr marL="800100" lvl="1" indent="-342900">
              <a:lnSpc>
                <a:spcPct val="100000"/>
              </a:lnSpc>
              <a:spcBef>
                <a:spcPts val="0"/>
              </a:spcBef>
              <a:spcAft>
                <a:spcPts val="1200"/>
              </a:spcAft>
            </a:pPr>
            <a:r>
              <a:rPr lang="en-US" dirty="0"/>
              <a:t>Form C Budget Narrative for Years 1, 2, 3, 4, and 5 (5 separate tabs)</a:t>
            </a:r>
          </a:p>
          <a:p>
            <a:pPr marL="800100" lvl="1" indent="-342900">
              <a:lnSpc>
                <a:spcPct val="100000"/>
              </a:lnSpc>
              <a:spcBef>
                <a:spcPts val="0"/>
              </a:spcBef>
              <a:spcAft>
                <a:spcPts val="1200"/>
              </a:spcAft>
            </a:pPr>
            <a:r>
              <a:rPr lang="en-US" dirty="0"/>
              <a:t>Form Approval</a:t>
            </a:r>
          </a:p>
          <a:p>
            <a:pPr marL="342900" indent="-342900">
              <a:lnSpc>
                <a:spcPct val="100000"/>
              </a:lnSpc>
              <a:spcBef>
                <a:spcPts val="0"/>
              </a:spcBef>
              <a:spcAft>
                <a:spcPts val="1200"/>
              </a:spcAft>
            </a:pPr>
            <a:r>
              <a:rPr lang="en-US" sz="2400" dirty="0"/>
              <a:t>Submit as an Excel file through the online application.</a:t>
            </a:r>
            <a:endParaRPr lang="en-US" sz="2400" dirty="0">
              <a:cs typeface="Arial"/>
            </a:endParaRPr>
          </a:p>
          <a:p>
            <a:pPr marL="0" indent="0">
              <a:buNone/>
            </a:pPr>
            <a:endParaRPr lang="en-US" sz="2400" b="1" dirty="0"/>
          </a:p>
          <a:p>
            <a:endParaRPr lang="en-US" dirty="0"/>
          </a:p>
        </p:txBody>
      </p:sp>
      <p:sp>
        <p:nvSpPr>
          <p:cNvPr id="2" name="Title 1"/>
          <p:cNvSpPr>
            <a:spLocks noGrp="1"/>
          </p:cNvSpPr>
          <p:nvPr>
            <p:ph type="title"/>
          </p:nvPr>
        </p:nvSpPr>
        <p:spPr>
          <a:xfrm>
            <a:off x="1354239" y="365125"/>
            <a:ext cx="9479666" cy="941778"/>
          </a:xfrm>
        </p:spPr>
        <p:txBody>
          <a:bodyPr/>
          <a:lstStyle/>
          <a:p>
            <a:r>
              <a:rPr lang="en-US" dirty="0"/>
              <a:t>Completing the Application Budget</a:t>
            </a:r>
          </a:p>
        </p:txBody>
      </p:sp>
    </p:spTree>
    <p:extLst>
      <p:ext uri="{BB962C8B-B14F-4D97-AF65-F5344CB8AC3E}">
        <p14:creationId xmlns:p14="http://schemas.microsoft.com/office/powerpoint/2010/main" val="83796328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68</a:t>
            </a:fld>
            <a:endParaRPr lang="en-US" dirty="0">
              <a:solidFill>
                <a:schemeClr val="tx1"/>
              </a:solidFill>
            </a:endParaRPr>
          </a:p>
        </p:txBody>
      </p:sp>
      <p:sp>
        <p:nvSpPr>
          <p:cNvPr id="3" name="Content Placeholder 2"/>
          <p:cNvSpPr>
            <a:spLocks noGrp="1"/>
          </p:cNvSpPr>
          <p:nvPr>
            <p:ph idx="1"/>
          </p:nvPr>
        </p:nvSpPr>
        <p:spPr>
          <a:xfrm>
            <a:off x="1354239" y="1555845"/>
            <a:ext cx="9842848" cy="4621118"/>
          </a:xfrm>
        </p:spPr>
        <p:txBody>
          <a:bodyPr vert="horz" lIns="91440" tIns="45720" rIns="91440" bIns="45720" rtlCol="0" anchor="t">
            <a:noAutofit/>
          </a:bodyPr>
          <a:lstStyle/>
          <a:p>
            <a:pPr marL="342900" indent="-342900">
              <a:lnSpc>
                <a:spcPct val="100000"/>
              </a:lnSpc>
              <a:spcBef>
                <a:spcPts val="0"/>
              </a:spcBef>
              <a:spcAft>
                <a:spcPts val="1200"/>
              </a:spcAft>
            </a:pPr>
            <a:r>
              <a:rPr lang="en-US" sz="2400" dirty="0"/>
              <a:t>Proposed Budget Narrative must include a detailed budget description for each line item within the grant period.</a:t>
            </a:r>
          </a:p>
          <a:p>
            <a:pPr marL="914400" lvl="1" indent="-342900">
              <a:lnSpc>
                <a:spcPct val="100000"/>
              </a:lnSpc>
              <a:spcBef>
                <a:spcPts val="0"/>
              </a:spcBef>
              <a:spcAft>
                <a:spcPts val="1200"/>
              </a:spcAft>
            </a:pPr>
            <a:r>
              <a:rPr lang="en-US" dirty="0"/>
              <a:t>Provide sufficient detail and a breakdown/calculation that justifies each line item.</a:t>
            </a:r>
          </a:p>
          <a:p>
            <a:pPr marL="914400" lvl="1" indent="-342900">
              <a:lnSpc>
                <a:spcPct val="100000"/>
              </a:lnSpc>
              <a:spcBef>
                <a:spcPts val="0"/>
              </a:spcBef>
              <a:spcAft>
                <a:spcPts val="1200"/>
              </a:spcAft>
            </a:pPr>
            <a:r>
              <a:rPr lang="en-US" dirty="0"/>
              <a:t>Group line items by the Object Code services.</a:t>
            </a:r>
          </a:p>
          <a:p>
            <a:pPr marL="914400" lvl="1" indent="-342900">
              <a:lnSpc>
                <a:spcPct val="100000"/>
              </a:lnSpc>
              <a:spcBef>
                <a:spcPts val="0"/>
              </a:spcBef>
              <a:spcAft>
                <a:spcPts val="1200"/>
              </a:spcAft>
            </a:pPr>
            <a:r>
              <a:rPr lang="en-US" dirty="0"/>
              <a:t>Provide lines for Object Code totals.</a:t>
            </a:r>
          </a:p>
          <a:p>
            <a:pPr marL="342900" indent="-342900">
              <a:lnSpc>
                <a:spcPct val="100000"/>
              </a:lnSpc>
              <a:spcBef>
                <a:spcPts val="0"/>
              </a:spcBef>
              <a:spcAft>
                <a:spcPts val="1200"/>
              </a:spcAft>
            </a:pPr>
            <a:r>
              <a:rPr lang="en-US" sz="2400" dirty="0"/>
              <a:t>Proposed Budget Summary must provide totals for each Object Code and must align with the Proposed Budget Narrative.</a:t>
            </a:r>
            <a:endParaRPr lang="en-US" sz="2400" dirty="0">
              <a:cs typeface="Arial"/>
            </a:endParaRPr>
          </a:p>
        </p:txBody>
      </p:sp>
      <p:sp>
        <p:nvSpPr>
          <p:cNvPr id="2" name="Title 1"/>
          <p:cNvSpPr>
            <a:spLocks noGrp="1"/>
          </p:cNvSpPr>
          <p:nvPr>
            <p:ph type="title"/>
          </p:nvPr>
        </p:nvSpPr>
        <p:spPr>
          <a:xfrm>
            <a:off x="1354239" y="365125"/>
            <a:ext cx="9479666" cy="968375"/>
          </a:xfrm>
        </p:spPr>
        <p:txBody>
          <a:bodyPr>
            <a:normAutofit/>
          </a:bodyPr>
          <a:lstStyle/>
          <a:p>
            <a:r>
              <a:rPr lang="en-US" dirty="0"/>
              <a:t>Application Budget Instructions</a:t>
            </a:r>
          </a:p>
        </p:txBody>
      </p:sp>
    </p:spTree>
    <p:extLst>
      <p:ext uri="{BB962C8B-B14F-4D97-AF65-F5344CB8AC3E}">
        <p14:creationId xmlns:p14="http://schemas.microsoft.com/office/powerpoint/2010/main" val="8402900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D990FD3-3615-492A-9D61-5F49EED98A86}"/>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69</a:t>
            </a:fld>
            <a:endParaRPr lang="en-US" dirty="0">
              <a:solidFill>
                <a:schemeClr val="tx1"/>
              </a:solidFill>
            </a:endParaRPr>
          </a:p>
        </p:txBody>
      </p:sp>
      <p:sp>
        <p:nvSpPr>
          <p:cNvPr id="3" name="Content Placeholder 2">
            <a:extLst>
              <a:ext uri="{FF2B5EF4-FFF2-40B4-BE49-F238E27FC236}">
                <a16:creationId xmlns:a16="http://schemas.microsoft.com/office/drawing/2014/main" id="{69606137-4A2F-4FC6-8FC7-5C742EB2C962}"/>
              </a:ext>
            </a:extLst>
          </p:cNvPr>
          <p:cNvSpPr>
            <a:spLocks noGrp="1"/>
          </p:cNvSpPr>
          <p:nvPr>
            <p:ph idx="1"/>
          </p:nvPr>
        </p:nvSpPr>
        <p:spPr>
          <a:xfrm>
            <a:off x="1690777" y="1478071"/>
            <a:ext cx="9143128" cy="4267121"/>
          </a:xfrm>
        </p:spPr>
        <p:txBody>
          <a:bodyPr vert="horz" lIns="91440" tIns="45720" rIns="91440" bIns="45720" rtlCol="0" anchor="t">
            <a:noAutofit/>
          </a:bodyPr>
          <a:lstStyle/>
          <a:p>
            <a:pPr marL="0" indent="0">
              <a:lnSpc>
                <a:spcPct val="100000"/>
              </a:lnSpc>
              <a:spcBef>
                <a:spcPts val="0"/>
              </a:spcBef>
              <a:spcAft>
                <a:spcPts val="1200"/>
              </a:spcAft>
              <a:buNone/>
            </a:pPr>
            <a:r>
              <a:rPr lang="en-US" sz="2400" dirty="0"/>
              <a:t>At the end of the online application, applicants will be asked to upload </a:t>
            </a:r>
            <a:r>
              <a:rPr lang="en-US" sz="2400" b="1" dirty="0"/>
              <a:t>all</a:t>
            </a:r>
            <a:r>
              <a:rPr lang="en-US" sz="2400" dirty="0"/>
              <a:t> files requested in a single zip file. Files requested include:</a:t>
            </a:r>
          </a:p>
          <a:p>
            <a:pPr marL="685800" indent="-342900">
              <a:lnSpc>
                <a:spcPct val="100000"/>
              </a:lnSpc>
              <a:spcBef>
                <a:spcPts val="0"/>
              </a:spcBef>
              <a:spcAft>
                <a:spcPts val="1200"/>
              </a:spcAft>
            </a:pPr>
            <a:r>
              <a:rPr lang="en-US" sz="2400" dirty="0"/>
              <a:t>Form B: Proposed Budget Summary</a:t>
            </a:r>
          </a:p>
          <a:p>
            <a:pPr marL="685800" indent="-342900">
              <a:lnSpc>
                <a:spcPct val="100000"/>
              </a:lnSpc>
              <a:spcBef>
                <a:spcPts val="0"/>
              </a:spcBef>
              <a:spcAft>
                <a:spcPts val="1200"/>
              </a:spcAft>
            </a:pPr>
            <a:r>
              <a:rPr lang="en-US" sz="2400" dirty="0"/>
              <a:t>Form C: Proposed Budget Narrative</a:t>
            </a:r>
          </a:p>
          <a:p>
            <a:pPr marL="685800" indent="-342900">
              <a:lnSpc>
                <a:spcPct val="100000"/>
              </a:lnSpc>
              <a:spcBef>
                <a:spcPts val="0"/>
              </a:spcBef>
              <a:spcAft>
                <a:spcPts val="1200"/>
              </a:spcAft>
            </a:pPr>
            <a:r>
              <a:rPr lang="en-US" sz="2400" dirty="0"/>
              <a:t>Project Timeline</a:t>
            </a:r>
          </a:p>
          <a:p>
            <a:pPr marL="685800" indent="-342900">
              <a:lnSpc>
                <a:spcPct val="100000"/>
              </a:lnSpc>
              <a:spcBef>
                <a:spcPts val="0"/>
              </a:spcBef>
              <a:spcAft>
                <a:spcPts val="1200"/>
              </a:spcAft>
            </a:pPr>
            <a:r>
              <a:rPr lang="en-US" sz="2400" dirty="0"/>
              <a:t>Formal agreements and letters of commitment (as applicable)</a:t>
            </a:r>
          </a:p>
        </p:txBody>
      </p:sp>
      <p:sp>
        <p:nvSpPr>
          <p:cNvPr id="2" name="Title 1">
            <a:extLst>
              <a:ext uri="{FF2B5EF4-FFF2-40B4-BE49-F238E27FC236}">
                <a16:creationId xmlns:a16="http://schemas.microsoft.com/office/drawing/2014/main" id="{591A21FB-7C3A-4705-BB7A-44CC260DBB36}"/>
              </a:ext>
            </a:extLst>
          </p:cNvPr>
          <p:cNvSpPr>
            <a:spLocks noGrp="1"/>
          </p:cNvSpPr>
          <p:nvPr>
            <p:ph type="title"/>
          </p:nvPr>
        </p:nvSpPr>
        <p:spPr>
          <a:xfrm>
            <a:off x="1354239" y="365125"/>
            <a:ext cx="9479666" cy="1112945"/>
          </a:xfrm>
        </p:spPr>
        <p:txBody>
          <a:bodyPr/>
          <a:lstStyle/>
          <a:p>
            <a:r>
              <a:rPr lang="en-US" dirty="0"/>
              <a:t>Upload Instructions (1)</a:t>
            </a:r>
          </a:p>
        </p:txBody>
      </p:sp>
    </p:spTree>
    <p:extLst>
      <p:ext uri="{BB962C8B-B14F-4D97-AF65-F5344CB8AC3E}">
        <p14:creationId xmlns:p14="http://schemas.microsoft.com/office/powerpoint/2010/main" val="4201369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7</a:t>
            </a:fld>
            <a:endParaRPr lang="en-US" dirty="0">
              <a:solidFill>
                <a:schemeClr val="tx1"/>
              </a:solidFill>
            </a:endParaRPr>
          </a:p>
        </p:txBody>
      </p:sp>
      <p:sp>
        <p:nvSpPr>
          <p:cNvPr id="3" name="Content Placeholder 2"/>
          <p:cNvSpPr>
            <a:spLocks noGrp="1"/>
          </p:cNvSpPr>
          <p:nvPr>
            <p:ph idx="1"/>
          </p:nvPr>
        </p:nvSpPr>
        <p:spPr>
          <a:xfrm>
            <a:off x="1624084" y="1882574"/>
            <a:ext cx="9209821" cy="4281890"/>
          </a:xfrm>
        </p:spPr>
        <p:txBody>
          <a:bodyPr vert="horz" lIns="91440" tIns="45720" rIns="91440" bIns="45720" rtlCol="0" anchor="t">
            <a:noAutofit/>
          </a:bodyPr>
          <a:lstStyle/>
          <a:p>
            <a:pPr marL="0" indent="0">
              <a:lnSpc>
                <a:spcPct val="100000"/>
              </a:lnSpc>
              <a:spcBef>
                <a:spcPts val="1200"/>
              </a:spcBef>
              <a:buNone/>
            </a:pPr>
            <a:r>
              <a:rPr lang="en-US" sz="2400" dirty="0"/>
              <a:t>The CDE, in consultation with the CCEE, will award the sum of $9.8 million to one or more local educational agencies (LEAs) with expertise in developing and providing professional learning to educators in public schools serving kindergarten through grade twelve </a:t>
            </a:r>
            <a:r>
              <a:rPr lang="en-US" sz="2400" dirty="0">
                <a:latin typeface="Arial" panose="020B0604020202020204" pitchFamily="34" charset="0"/>
                <a:cs typeface="Arial" panose="020B0604020202020204" pitchFamily="34" charset="0"/>
              </a:rPr>
              <a:t>(K−12)</a:t>
            </a:r>
            <a:r>
              <a:rPr lang="en-US" sz="2400" dirty="0"/>
              <a:t>, to strengthen reading instruction for all pupils and in a manner that aligns with the Statewide System of Support (</a:t>
            </a:r>
            <a:r>
              <a:rPr lang="en-US" sz="2400" dirty="0" err="1"/>
              <a:t>SoS</a:t>
            </a:r>
            <a:r>
              <a:rPr lang="en-US" sz="2400" dirty="0"/>
              <a:t>). </a:t>
            </a:r>
          </a:p>
        </p:txBody>
      </p:sp>
      <p:sp>
        <p:nvSpPr>
          <p:cNvPr id="2" name="Title 1"/>
          <p:cNvSpPr>
            <a:spLocks noGrp="1"/>
          </p:cNvSpPr>
          <p:nvPr>
            <p:ph type="title"/>
          </p:nvPr>
        </p:nvSpPr>
        <p:spPr>
          <a:xfrm>
            <a:off x="1354239" y="365125"/>
            <a:ext cx="9479666" cy="1325563"/>
          </a:xfrm>
        </p:spPr>
        <p:txBody>
          <a:bodyPr>
            <a:normAutofit/>
          </a:bodyPr>
          <a:lstStyle/>
          <a:p>
            <a:r>
              <a:rPr lang="en-US" dirty="0"/>
              <a:t>Authorizing Statute (3)</a:t>
            </a:r>
          </a:p>
        </p:txBody>
      </p:sp>
    </p:spTree>
    <p:extLst>
      <p:ext uri="{BB962C8B-B14F-4D97-AF65-F5344CB8AC3E}">
        <p14:creationId xmlns:p14="http://schemas.microsoft.com/office/powerpoint/2010/main" val="379302801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31ECDAE-AA00-4FD6-84B8-3C8392771772}"/>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70</a:t>
            </a:fld>
            <a:endParaRPr lang="en-US">
              <a:solidFill>
                <a:schemeClr val="tx1"/>
              </a:solidFill>
            </a:endParaRPr>
          </a:p>
        </p:txBody>
      </p:sp>
      <p:sp>
        <p:nvSpPr>
          <p:cNvPr id="3" name="Content Placeholder 2">
            <a:extLst>
              <a:ext uri="{FF2B5EF4-FFF2-40B4-BE49-F238E27FC236}">
                <a16:creationId xmlns:a16="http://schemas.microsoft.com/office/drawing/2014/main" id="{BE53C92E-B0E3-4734-8DC4-95DF7F231105}"/>
              </a:ext>
            </a:extLst>
          </p:cNvPr>
          <p:cNvSpPr>
            <a:spLocks noGrp="1"/>
          </p:cNvSpPr>
          <p:nvPr>
            <p:ph idx="1"/>
          </p:nvPr>
        </p:nvSpPr>
        <p:spPr>
          <a:xfrm>
            <a:off x="1354239" y="1603333"/>
            <a:ext cx="9479666" cy="4309788"/>
          </a:xfrm>
        </p:spPr>
        <p:txBody>
          <a:bodyPr/>
          <a:lstStyle/>
          <a:p>
            <a:pPr marL="342900" indent="-342900">
              <a:lnSpc>
                <a:spcPct val="100000"/>
              </a:lnSpc>
              <a:spcBef>
                <a:spcPts val="0"/>
              </a:spcBef>
              <a:spcAft>
                <a:spcPts val="1200"/>
              </a:spcAft>
            </a:pPr>
            <a:r>
              <a:rPr lang="en-US" sz="2400" dirty="0"/>
              <a:t>Save all files into a single zip file (only one file can be uploaded per applicant).</a:t>
            </a:r>
          </a:p>
          <a:p>
            <a:pPr marL="342900" indent="-342900">
              <a:lnSpc>
                <a:spcPct val="100000"/>
              </a:lnSpc>
              <a:spcBef>
                <a:spcPts val="0"/>
              </a:spcBef>
              <a:spcAft>
                <a:spcPts val="1200"/>
              </a:spcAft>
            </a:pPr>
            <a:r>
              <a:rPr lang="en-US" sz="2400" dirty="0"/>
              <a:t>No additional information in the zip file will be reviewed.</a:t>
            </a:r>
          </a:p>
          <a:p>
            <a:pPr marL="342900" indent="-342900">
              <a:lnSpc>
                <a:spcPct val="100000"/>
              </a:lnSpc>
              <a:spcBef>
                <a:spcPts val="0"/>
              </a:spcBef>
              <a:spcAft>
                <a:spcPts val="1200"/>
              </a:spcAft>
            </a:pPr>
            <a:r>
              <a:rPr lang="en-US" sz="2400" dirty="0"/>
              <a:t>The zip file size limit is 20MB.</a:t>
            </a:r>
          </a:p>
        </p:txBody>
      </p:sp>
      <p:sp>
        <p:nvSpPr>
          <p:cNvPr id="2" name="Title 1">
            <a:extLst>
              <a:ext uri="{FF2B5EF4-FFF2-40B4-BE49-F238E27FC236}">
                <a16:creationId xmlns:a16="http://schemas.microsoft.com/office/drawing/2014/main" id="{E827F601-0523-4B0F-A7F3-DB9A8D6D13FE}"/>
              </a:ext>
            </a:extLst>
          </p:cNvPr>
          <p:cNvSpPr>
            <a:spLocks noGrp="1"/>
          </p:cNvSpPr>
          <p:nvPr>
            <p:ph type="title"/>
          </p:nvPr>
        </p:nvSpPr>
        <p:spPr>
          <a:xfrm>
            <a:off x="1354239" y="320675"/>
            <a:ext cx="9479666" cy="1282658"/>
          </a:xfrm>
        </p:spPr>
        <p:txBody>
          <a:bodyPr>
            <a:normAutofit/>
          </a:bodyPr>
          <a:lstStyle/>
          <a:p>
            <a:r>
              <a:rPr lang="en-US" dirty="0"/>
              <a:t>Upload Instructions (2)</a:t>
            </a:r>
          </a:p>
        </p:txBody>
      </p:sp>
    </p:spTree>
    <p:extLst>
      <p:ext uri="{BB962C8B-B14F-4D97-AF65-F5344CB8AC3E}">
        <p14:creationId xmlns:p14="http://schemas.microsoft.com/office/powerpoint/2010/main" val="306390238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B73ECC5-BC05-45CE-B4B4-1A88C93BFB8F}"/>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71</a:t>
            </a:fld>
            <a:endParaRPr lang="en-US" dirty="0">
              <a:solidFill>
                <a:schemeClr val="tx1"/>
              </a:solidFill>
            </a:endParaRPr>
          </a:p>
        </p:txBody>
      </p:sp>
      <p:sp>
        <p:nvSpPr>
          <p:cNvPr id="3" name="Content Placeholder 2">
            <a:extLst>
              <a:ext uri="{FF2B5EF4-FFF2-40B4-BE49-F238E27FC236}">
                <a16:creationId xmlns:a16="http://schemas.microsoft.com/office/drawing/2014/main" id="{A1BDBCB3-E46A-4C46-B1A3-6D046BE2A0EF}"/>
              </a:ext>
            </a:extLst>
          </p:cNvPr>
          <p:cNvSpPr>
            <a:spLocks noGrp="1"/>
          </p:cNvSpPr>
          <p:nvPr>
            <p:ph idx="1"/>
          </p:nvPr>
        </p:nvSpPr>
        <p:spPr>
          <a:xfrm>
            <a:off x="1354239" y="1825625"/>
            <a:ext cx="9252801" cy="4351338"/>
          </a:xfrm>
        </p:spPr>
        <p:txBody>
          <a:bodyPr/>
          <a:lstStyle/>
          <a:p>
            <a:pPr marL="0" indent="0">
              <a:lnSpc>
                <a:spcPct val="100000"/>
              </a:lnSpc>
              <a:spcBef>
                <a:spcPts val="0"/>
              </a:spcBef>
              <a:spcAft>
                <a:spcPts val="1200"/>
              </a:spcAft>
              <a:buNone/>
            </a:pPr>
            <a:r>
              <a:rPr lang="en-US" sz="2400" dirty="0"/>
              <a:t>The superintendent of the LEA must agree to Form A: Project Statement of Assurances.</a:t>
            </a:r>
          </a:p>
          <a:p>
            <a:pPr marL="0" indent="0">
              <a:lnSpc>
                <a:spcPct val="100000"/>
              </a:lnSpc>
              <a:spcBef>
                <a:spcPts val="0"/>
              </a:spcBef>
              <a:spcAft>
                <a:spcPts val="1200"/>
              </a:spcAft>
              <a:buNone/>
            </a:pPr>
            <a:r>
              <a:rPr lang="en-US" sz="2400" dirty="0"/>
              <a:t>Applicants do not need to sign and return the general assurances and certifications with the application. Instead, applicants must download assurances and certifications and keep on file and available for compliance reviews, complaint investigations, or audits.</a:t>
            </a:r>
          </a:p>
          <a:p>
            <a:endParaRPr lang="en-US" dirty="0"/>
          </a:p>
        </p:txBody>
      </p:sp>
      <p:sp>
        <p:nvSpPr>
          <p:cNvPr id="2" name="Title 1">
            <a:extLst>
              <a:ext uri="{FF2B5EF4-FFF2-40B4-BE49-F238E27FC236}">
                <a16:creationId xmlns:a16="http://schemas.microsoft.com/office/drawing/2014/main" id="{6729754E-F03C-40F1-9B0A-8DF2805DF11F}"/>
              </a:ext>
            </a:extLst>
          </p:cNvPr>
          <p:cNvSpPr>
            <a:spLocks noGrp="1"/>
          </p:cNvSpPr>
          <p:nvPr>
            <p:ph type="title"/>
          </p:nvPr>
        </p:nvSpPr>
        <p:spPr>
          <a:xfrm>
            <a:off x="1354239" y="365125"/>
            <a:ext cx="9479666" cy="1325563"/>
          </a:xfrm>
        </p:spPr>
        <p:txBody>
          <a:bodyPr/>
          <a:lstStyle/>
          <a:p>
            <a:r>
              <a:rPr lang="en-US" dirty="0"/>
              <a:t>Assurances and Certifications</a:t>
            </a:r>
          </a:p>
        </p:txBody>
      </p:sp>
    </p:spTree>
    <p:extLst>
      <p:ext uri="{BB962C8B-B14F-4D97-AF65-F5344CB8AC3E}">
        <p14:creationId xmlns:p14="http://schemas.microsoft.com/office/powerpoint/2010/main" val="20983050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72</a:t>
            </a:fld>
            <a:endParaRPr lang="en-US" dirty="0">
              <a:solidFill>
                <a:schemeClr val="tx1"/>
              </a:solidFill>
            </a:endParaRPr>
          </a:p>
        </p:txBody>
      </p:sp>
      <p:sp>
        <p:nvSpPr>
          <p:cNvPr id="3" name="Content Placeholder 2"/>
          <p:cNvSpPr>
            <a:spLocks noGrp="1"/>
          </p:cNvSpPr>
          <p:nvPr>
            <p:ph idx="1"/>
          </p:nvPr>
        </p:nvSpPr>
        <p:spPr>
          <a:xfrm>
            <a:off x="1354239" y="1552755"/>
            <a:ext cx="9479666" cy="4624208"/>
          </a:xfrm>
        </p:spPr>
        <p:txBody>
          <a:bodyPr/>
          <a:lstStyle/>
          <a:p>
            <a:pPr marL="0" indent="0">
              <a:lnSpc>
                <a:spcPct val="100000"/>
              </a:lnSpc>
              <a:spcBef>
                <a:spcPts val="0"/>
              </a:spcBef>
              <a:spcAft>
                <a:spcPts val="1200"/>
              </a:spcAft>
              <a:buNone/>
            </a:pPr>
            <a:r>
              <a:rPr lang="en-US" sz="2400" dirty="0"/>
              <a:t>Applicants should be familiar with the following resources that contain further information pertinent to the Statewide </a:t>
            </a:r>
            <a:r>
              <a:rPr lang="en-US" sz="2400" dirty="0" err="1"/>
              <a:t>SoS</a:t>
            </a:r>
            <a:r>
              <a:rPr lang="en-US" sz="2400" b="1" dirty="0"/>
              <a:t> </a:t>
            </a:r>
            <a:r>
              <a:rPr lang="en-US" sz="2400" dirty="0"/>
              <a:t>available on the CDE website at </a:t>
            </a:r>
            <a:r>
              <a:rPr lang="en-US" sz="2400" dirty="0">
                <a:hlinkClick r:id="rId3" tooltip="CDE website"/>
              </a:rPr>
              <a:t>https://www.cde.ca.gov/</a:t>
            </a:r>
            <a:r>
              <a:rPr lang="en-US" sz="2400" dirty="0">
                <a:latin typeface="Arial" panose="020B0604020202020204" pitchFamily="34" charset="0"/>
                <a:cs typeface="Arial" panose="020B0604020202020204" pitchFamily="34" charset="0"/>
              </a:rPr>
              <a:t>. </a:t>
            </a:r>
            <a:endParaRPr lang="en-US" sz="2400" dirty="0"/>
          </a:p>
          <a:p>
            <a:pPr>
              <a:lnSpc>
                <a:spcPct val="100000"/>
              </a:lnSpc>
              <a:spcBef>
                <a:spcPts val="0"/>
              </a:spcBef>
              <a:spcAft>
                <a:spcPts val="1200"/>
              </a:spcAft>
            </a:pPr>
            <a:r>
              <a:rPr lang="en-US" sz="2400" dirty="0">
                <a:latin typeface="Arial" panose="020B0604020202020204" pitchFamily="34" charset="0"/>
                <a:cs typeface="Arial" panose="020B0604020202020204" pitchFamily="34" charset="0"/>
              </a:rPr>
              <a:t>California Comprehensive SLP </a:t>
            </a:r>
          </a:p>
          <a:p>
            <a:pPr>
              <a:lnSpc>
                <a:spcPct val="100000"/>
              </a:lnSpc>
              <a:spcBef>
                <a:spcPts val="0"/>
              </a:spcBef>
              <a:spcAft>
                <a:spcPts val="1200"/>
              </a:spcAft>
            </a:pPr>
            <a:r>
              <a:rPr lang="en-US" sz="2400" dirty="0"/>
              <a:t>QPLS</a:t>
            </a:r>
            <a:endParaRPr lang="en-US" sz="2400" i="1" dirty="0">
              <a:latin typeface="Arial" panose="020B0604020202020204" pitchFamily="34" charset="0"/>
              <a:cs typeface="Arial" panose="020B0604020202020204" pitchFamily="34" charset="0"/>
            </a:endParaRPr>
          </a:p>
          <a:p>
            <a:pPr marL="509588">
              <a:lnSpc>
                <a:spcPct val="100000"/>
              </a:lnSpc>
              <a:spcBef>
                <a:spcPts val="0"/>
              </a:spcBef>
              <a:spcAft>
                <a:spcPts val="1200"/>
              </a:spcAft>
            </a:pPr>
            <a:endParaRPr lang="en-US" sz="2600" dirty="0"/>
          </a:p>
          <a:p>
            <a:pPr lvl="0"/>
            <a:endParaRPr lang="en-US" sz="2400" dirty="0"/>
          </a:p>
        </p:txBody>
      </p:sp>
      <p:sp>
        <p:nvSpPr>
          <p:cNvPr id="2" name="Title 1"/>
          <p:cNvSpPr>
            <a:spLocks noGrp="1"/>
          </p:cNvSpPr>
          <p:nvPr>
            <p:ph type="title"/>
          </p:nvPr>
        </p:nvSpPr>
        <p:spPr>
          <a:xfrm>
            <a:off x="1354239" y="681037"/>
            <a:ext cx="9479666" cy="690563"/>
          </a:xfrm>
        </p:spPr>
        <p:txBody>
          <a:bodyPr>
            <a:noAutofit/>
          </a:bodyPr>
          <a:lstStyle/>
          <a:p>
            <a:r>
              <a:rPr lang="en-US" dirty="0"/>
              <a:t>Resources (1)</a:t>
            </a:r>
          </a:p>
        </p:txBody>
      </p:sp>
    </p:spTree>
    <p:extLst>
      <p:ext uri="{BB962C8B-B14F-4D97-AF65-F5344CB8AC3E}">
        <p14:creationId xmlns:p14="http://schemas.microsoft.com/office/powerpoint/2010/main" val="31730171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73</a:t>
            </a:fld>
            <a:endParaRPr lang="en-US" dirty="0">
              <a:solidFill>
                <a:schemeClr val="tx1"/>
              </a:solidFill>
            </a:endParaRPr>
          </a:p>
        </p:txBody>
      </p:sp>
      <p:sp>
        <p:nvSpPr>
          <p:cNvPr id="3" name="Content Placeholder 2"/>
          <p:cNvSpPr>
            <a:spLocks noGrp="1"/>
          </p:cNvSpPr>
          <p:nvPr>
            <p:ph idx="1"/>
          </p:nvPr>
        </p:nvSpPr>
        <p:spPr>
          <a:xfrm>
            <a:off x="1354239" y="1777042"/>
            <a:ext cx="9479666" cy="4399921"/>
          </a:xfrm>
        </p:spPr>
        <p:txBody>
          <a:bodyPr vert="horz" lIns="91440" tIns="45720" rIns="91440" bIns="45720" rtlCol="0" anchor="t">
            <a:noAutofit/>
          </a:bodyPr>
          <a:lstStyle/>
          <a:p>
            <a:pPr marL="509270">
              <a:lnSpc>
                <a:spcPct val="100000"/>
              </a:lnSpc>
              <a:spcBef>
                <a:spcPts val="0"/>
              </a:spcBef>
              <a:spcAft>
                <a:spcPts val="1200"/>
              </a:spcAft>
            </a:pPr>
            <a:r>
              <a:rPr lang="en-US" sz="2400" dirty="0"/>
              <a:t>The California CCSS for ELA / Literacy</a:t>
            </a:r>
            <a:endParaRPr lang="en-US" sz="2400" u="sng" dirty="0">
              <a:latin typeface="Arial" panose="020B0604020202020204" pitchFamily="34" charset="0"/>
              <a:cs typeface="Arial" panose="020B0604020202020204" pitchFamily="34" charset="0"/>
            </a:endParaRPr>
          </a:p>
          <a:p>
            <a:pPr marL="509270">
              <a:lnSpc>
                <a:spcPct val="100000"/>
              </a:lnSpc>
              <a:spcBef>
                <a:spcPts val="0"/>
              </a:spcBef>
              <a:spcAft>
                <a:spcPts val="1200"/>
              </a:spcAft>
            </a:pPr>
            <a:r>
              <a:rPr lang="en-US" sz="2400" dirty="0"/>
              <a:t>California ELD Standards</a:t>
            </a:r>
            <a:r>
              <a:rPr lang="en-US" sz="2400" dirty="0">
                <a:latin typeface="Arial"/>
                <a:cs typeface="Arial"/>
              </a:rPr>
              <a:t> </a:t>
            </a:r>
            <a:endParaRPr lang="en-US" sz="2400" u="sng" dirty="0">
              <a:latin typeface="Arial"/>
              <a:cs typeface="Arial"/>
            </a:endParaRPr>
          </a:p>
          <a:p>
            <a:pPr marL="509270">
              <a:lnSpc>
                <a:spcPct val="100000"/>
              </a:lnSpc>
              <a:spcBef>
                <a:spcPts val="0"/>
              </a:spcBef>
              <a:spcAft>
                <a:spcPts val="1200"/>
              </a:spcAft>
            </a:pPr>
            <a:r>
              <a:rPr lang="en-US" sz="2400" dirty="0"/>
              <a:t>ELA/ELD Framework</a:t>
            </a:r>
          </a:p>
          <a:p>
            <a:pPr marL="509270">
              <a:lnSpc>
                <a:spcPct val="100000"/>
              </a:lnSpc>
              <a:spcBef>
                <a:spcPts val="0"/>
              </a:spcBef>
              <a:spcAft>
                <a:spcPts val="1200"/>
              </a:spcAft>
            </a:pPr>
            <a:r>
              <a:rPr lang="en-US" sz="2400" dirty="0">
                <a:latin typeface="Arial" panose="020B0604020202020204" pitchFamily="34" charset="0"/>
                <a:cs typeface="Arial" panose="020B0604020202020204" pitchFamily="34" charset="0"/>
              </a:rPr>
              <a:t>California Dyslexia Guidelines</a:t>
            </a:r>
            <a:endParaRPr lang="en-US" sz="2400" u="sng" dirty="0">
              <a:latin typeface="Arial" panose="020B0604020202020204" pitchFamily="34" charset="0"/>
              <a:cs typeface="Arial" panose="020B0604020202020204" pitchFamily="34" charset="0"/>
            </a:endParaRPr>
          </a:p>
          <a:p>
            <a:pPr marL="509270">
              <a:lnSpc>
                <a:spcPct val="100000"/>
              </a:lnSpc>
              <a:spcBef>
                <a:spcPts val="0"/>
              </a:spcBef>
              <a:spcAft>
                <a:spcPts val="1200"/>
              </a:spcAft>
            </a:pPr>
            <a:r>
              <a:rPr lang="en-US" sz="2400" dirty="0">
                <a:latin typeface="Arial" panose="020B0604020202020204" pitchFamily="34" charset="0"/>
                <a:cs typeface="Arial" panose="020B0604020202020204" pitchFamily="34" charset="0"/>
              </a:rPr>
              <a:t>EL Roadmap </a:t>
            </a:r>
          </a:p>
          <a:p>
            <a:pPr marL="509270">
              <a:lnSpc>
                <a:spcPct val="100000"/>
              </a:lnSpc>
              <a:spcBef>
                <a:spcPts val="0"/>
              </a:spcBef>
              <a:spcAft>
                <a:spcPts val="1200"/>
              </a:spcAft>
            </a:pPr>
            <a:r>
              <a:rPr lang="en-US" sz="2400" dirty="0">
                <a:latin typeface="Arial" panose="020B0604020202020204" pitchFamily="34" charset="0"/>
                <a:cs typeface="Arial" panose="020B0604020202020204" pitchFamily="34" charset="0"/>
              </a:rPr>
              <a:t>Improving Education for Multilingual and EL Students</a:t>
            </a:r>
          </a:p>
          <a:p>
            <a:pPr marL="509270">
              <a:lnSpc>
                <a:spcPct val="100000"/>
              </a:lnSpc>
              <a:spcBef>
                <a:spcPts val="0"/>
              </a:spcBef>
              <a:spcAft>
                <a:spcPts val="1200"/>
              </a:spcAft>
            </a:pPr>
            <a:r>
              <a:rPr lang="en-US" sz="2400" dirty="0">
                <a:latin typeface="Arial" panose="020B0604020202020204" pitchFamily="34" charset="0"/>
                <a:cs typeface="Arial" panose="020B0604020202020204" pitchFamily="34" charset="0"/>
              </a:rPr>
              <a:t>The California Practitioners Guide for Educating ELs with Disabilities</a:t>
            </a:r>
            <a:endParaRPr lang="en-US" sz="2400" u="sng" dirty="0">
              <a:cs typeface="Arial"/>
            </a:endParaRPr>
          </a:p>
          <a:p>
            <a:pPr marL="509270">
              <a:lnSpc>
                <a:spcPct val="100000"/>
              </a:lnSpc>
              <a:spcBef>
                <a:spcPts val="0"/>
              </a:spcBef>
              <a:spcAft>
                <a:spcPts val="1200"/>
              </a:spcAft>
            </a:pPr>
            <a:endParaRPr lang="en-US" sz="2400" i="1" dirty="0">
              <a:latin typeface="Arial" panose="020B0604020202020204" pitchFamily="34" charset="0"/>
              <a:cs typeface="Arial" panose="020B0604020202020204" pitchFamily="34" charset="0"/>
            </a:endParaRPr>
          </a:p>
          <a:p>
            <a:pPr marL="509270">
              <a:lnSpc>
                <a:spcPct val="100000"/>
              </a:lnSpc>
              <a:spcBef>
                <a:spcPts val="0"/>
              </a:spcBef>
              <a:spcAft>
                <a:spcPts val="1200"/>
              </a:spcAft>
            </a:pPr>
            <a:endParaRPr lang="en-US" sz="2600" dirty="0">
              <a:cs typeface="Arial" panose="020B0604020202020204"/>
            </a:endParaRPr>
          </a:p>
          <a:p>
            <a:pPr lvl="0"/>
            <a:endParaRPr lang="en-US" sz="2400" dirty="0"/>
          </a:p>
        </p:txBody>
      </p:sp>
      <p:sp>
        <p:nvSpPr>
          <p:cNvPr id="2" name="Title 1"/>
          <p:cNvSpPr>
            <a:spLocks noGrp="1"/>
          </p:cNvSpPr>
          <p:nvPr>
            <p:ph type="title"/>
          </p:nvPr>
        </p:nvSpPr>
        <p:spPr>
          <a:xfrm>
            <a:off x="1354239" y="46037"/>
            <a:ext cx="9479666" cy="1920786"/>
          </a:xfrm>
        </p:spPr>
        <p:txBody>
          <a:bodyPr>
            <a:normAutofit/>
          </a:bodyPr>
          <a:lstStyle/>
          <a:p>
            <a:r>
              <a:rPr lang="en-US" dirty="0"/>
              <a:t>Resources (2)</a:t>
            </a:r>
          </a:p>
        </p:txBody>
      </p:sp>
    </p:spTree>
    <p:extLst>
      <p:ext uri="{BB962C8B-B14F-4D97-AF65-F5344CB8AC3E}">
        <p14:creationId xmlns:p14="http://schemas.microsoft.com/office/powerpoint/2010/main" val="423701443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74</a:t>
            </a:fld>
            <a:endParaRPr lang="en-US" dirty="0">
              <a:solidFill>
                <a:schemeClr val="tx1"/>
              </a:solidFill>
            </a:endParaRPr>
          </a:p>
        </p:txBody>
      </p:sp>
      <p:sp>
        <p:nvSpPr>
          <p:cNvPr id="3" name="Content Placeholder 2"/>
          <p:cNvSpPr>
            <a:spLocks noGrp="1"/>
          </p:cNvSpPr>
          <p:nvPr>
            <p:ph idx="1"/>
          </p:nvPr>
        </p:nvSpPr>
        <p:spPr>
          <a:xfrm>
            <a:off x="1354238" y="1759789"/>
            <a:ext cx="9738877" cy="4164511"/>
          </a:xfrm>
        </p:spPr>
        <p:txBody>
          <a:bodyPr/>
          <a:lstStyle/>
          <a:p>
            <a:pPr>
              <a:lnSpc>
                <a:spcPct val="100000"/>
              </a:lnSpc>
              <a:spcBef>
                <a:spcPts val="0"/>
              </a:spcBef>
              <a:spcAft>
                <a:spcPts val="1200"/>
              </a:spcAft>
            </a:pPr>
            <a:r>
              <a:rPr lang="en-US" sz="2400" dirty="0"/>
              <a:t>CDE MTSS web page </a:t>
            </a:r>
          </a:p>
          <a:p>
            <a:pPr>
              <a:lnSpc>
                <a:spcPct val="100000"/>
              </a:lnSpc>
              <a:spcBef>
                <a:spcPts val="0"/>
              </a:spcBef>
              <a:spcAft>
                <a:spcPts val="1200"/>
              </a:spcAft>
            </a:pPr>
            <a:r>
              <a:rPr lang="en-US" sz="2400" dirty="0"/>
              <a:t>The California Family Engagement Framework</a:t>
            </a:r>
          </a:p>
          <a:p>
            <a:pPr>
              <a:lnSpc>
                <a:spcPct val="100000"/>
              </a:lnSpc>
              <a:spcBef>
                <a:spcPts val="0"/>
              </a:spcBef>
              <a:spcAft>
                <a:spcPts val="1200"/>
              </a:spcAft>
            </a:pPr>
            <a:r>
              <a:rPr lang="en-US" sz="2400" dirty="0"/>
              <a:t>Asset Based Pedagogies</a:t>
            </a:r>
          </a:p>
          <a:p>
            <a:pPr>
              <a:lnSpc>
                <a:spcPct val="100000"/>
              </a:lnSpc>
              <a:spcBef>
                <a:spcPts val="0"/>
              </a:spcBef>
              <a:spcAft>
                <a:spcPts val="1200"/>
              </a:spcAft>
            </a:pPr>
            <a:r>
              <a:rPr lang="en-US" sz="2400" dirty="0"/>
              <a:t>Culturally Sustaining Pedagogies</a:t>
            </a:r>
          </a:p>
          <a:p>
            <a:pPr>
              <a:lnSpc>
                <a:spcPct val="100000"/>
              </a:lnSpc>
              <a:spcBef>
                <a:spcPts val="0"/>
              </a:spcBef>
              <a:spcAft>
                <a:spcPts val="1200"/>
              </a:spcAft>
            </a:pPr>
            <a:r>
              <a:rPr lang="en-US" sz="2400" dirty="0">
                <a:cs typeface="Arial" panose="020B0604020202020204" pitchFamily="34" charset="0"/>
              </a:rPr>
              <a:t>Transformative SEL Competencies and Conditions for Thriving</a:t>
            </a:r>
          </a:p>
          <a:p>
            <a:pPr>
              <a:lnSpc>
                <a:spcPct val="100000"/>
              </a:lnSpc>
              <a:spcBef>
                <a:spcPts val="0"/>
              </a:spcBef>
              <a:spcAft>
                <a:spcPts val="1200"/>
              </a:spcAft>
            </a:pPr>
            <a:r>
              <a:rPr lang="en-US" sz="2400" dirty="0">
                <a:cs typeface="Arial" panose="020B0604020202020204" pitchFamily="34" charset="0"/>
              </a:rPr>
              <a:t>Executive Function: Implications for Education (National Center for Educational Research)</a:t>
            </a:r>
            <a:endParaRPr lang="en-US" sz="2400" dirty="0"/>
          </a:p>
          <a:p>
            <a:pPr>
              <a:lnSpc>
                <a:spcPct val="100000"/>
              </a:lnSpc>
              <a:spcBef>
                <a:spcPts val="0"/>
              </a:spcBef>
              <a:spcAft>
                <a:spcPts val="1200"/>
              </a:spcAft>
            </a:pPr>
            <a:endParaRPr lang="en-US" sz="2600" dirty="0"/>
          </a:p>
          <a:p>
            <a:pPr lvl="0"/>
            <a:endParaRPr lang="en-US" sz="2400" dirty="0"/>
          </a:p>
        </p:txBody>
      </p:sp>
      <p:sp>
        <p:nvSpPr>
          <p:cNvPr id="2" name="Title 1"/>
          <p:cNvSpPr>
            <a:spLocks noGrp="1"/>
          </p:cNvSpPr>
          <p:nvPr>
            <p:ph type="title"/>
          </p:nvPr>
        </p:nvSpPr>
        <p:spPr>
          <a:xfrm>
            <a:off x="1354239" y="690113"/>
            <a:ext cx="9479666" cy="681487"/>
          </a:xfrm>
        </p:spPr>
        <p:txBody>
          <a:bodyPr>
            <a:noAutofit/>
          </a:bodyPr>
          <a:lstStyle/>
          <a:p>
            <a:r>
              <a:rPr lang="en-US" dirty="0"/>
              <a:t>Resources (3)</a:t>
            </a:r>
          </a:p>
        </p:txBody>
      </p:sp>
    </p:spTree>
    <p:extLst>
      <p:ext uri="{BB962C8B-B14F-4D97-AF65-F5344CB8AC3E}">
        <p14:creationId xmlns:p14="http://schemas.microsoft.com/office/powerpoint/2010/main" val="42064760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75</a:t>
            </a:fld>
            <a:endParaRPr lang="en-US">
              <a:solidFill>
                <a:schemeClr val="tx1"/>
              </a:solidFill>
            </a:endParaRPr>
          </a:p>
        </p:txBody>
      </p:sp>
      <p:sp>
        <p:nvSpPr>
          <p:cNvPr id="2" name="Title 1"/>
          <p:cNvSpPr>
            <a:spLocks noGrp="1"/>
          </p:cNvSpPr>
          <p:nvPr>
            <p:ph type="title"/>
          </p:nvPr>
        </p:nvSpPr>
        <p:spPr>
          <a:xfrm>
            <a:off x="911363" y="2464904"/>
            <a:ext cx="10515600" cy="1123536"/>
          </a:xfrm>
        </p:spPr>
        <p:txBody>
          <a:bodyPr>
            <a:normAutofit/>
          </a:bodyPr>
          <a:lstStyle/>
          <a:p>
            <a:r>
              <a:rPr lang="en-US" sz="4400" dirty="0"/>
              <a:t>Questions?</a:t>
            </a:r>
          </a:p>
        </p:txBody>
      </p:sp>
    </p:spTree>
    <p:extLst>
      <p:ext uri="{BB962C8B-B14F-4D97-AF65-F5344CB8AC3E}">
        <p14:creationId xmlns:p14="http://schemas.microsoft.com/office/powerpoint/2010/main" val="55038079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76</a:t>
            </a:fld>
            <a:endParaRPr lang="en-US">
              <a:solidFill>
                <a:schemeClr val="tx1"/>
              </a:solidFill>
            </a:endParaRPr>
          </a:p>
        </p:txBody>
      </p:sp>
      <p:sp>
        <p:nvSpPr>
          <p:cNvPr id="3" name="Content Placeholder 2"/>
          <p:cNvSpPr>
            <a:spLocks noGrp="1"/>
          </p:cNvSpPr>
          <p:nvPr>
            <p:ph idx="1"/>
          </p:nvPr>
        </p:nvSpPr>
        <p:spPr>
          <a:xfrm>
            <a:off x="1543272" y="1722474"/>
            <a:ext cx="9101600" cy="4274289"/>
          </a:xfrm>
        </p:spPr>
        <p:txBody>
          <a:bodyPr/>
          <a:lstStyle/>
          <a:p>
            <a:pPr marL="0" indent="0" algn="ctr">
              <a:lnSpc>
                <a:spcPct val="100000"/>
              </a:lnSpc>
              <a:spcBef>
                <a:spcPts val="0"/>
              </a:spcBef>
              <a:spcAft>
                <a:spcPts val="1200"/>
              </a:spcAft>
              <a:buNone/>
            </a:pPr>
            <a:r>
              <a:rPr lang="en-US" sz="2400" b="1" dirty="0"/>
              <a:t>For additional information, contact:</a:t>
            </a:r>
            <a:endParaRPr lang="en-US" sz="2400" dirty="0"/>
          </a:p>
          <a:p>
            <a:pPr marL="0" indent="0" algn="ctr">
              <a:spcBef>
                <a:spcPts val="0"/>
              </a:spcBef>
              <a:spcAft>
                <a:spcPts val="1200"/>
              </a:spcAft>
              <a:buNone/>
            </a:pPr>
            <a:r>
              <a:rPr lang="en-US" sz="2400" b="1" dirty="0"/>
              <a:t>Program Questions: </a:t>
            </a:r>
          </a:p>
          <a:p>
            <a:pPr marL="0" indent="0" algn="ctr">
              <a:spcBef>
                <a:spcPts val="0"/>
              </a:spcBef>
              <a:buNone/>
            </a:pPr>
            <a:r>
              <a:rPr lang="en-US" sz="2400" dirty="0"/>
              <a:t>Eve Fabiaschi</a:t>
            </a:r>
          </a:p>
          <a:p>
            <a:pPr marL="0" indent="0" algn="ctr">
              <a:lnSpc>
                <a:spcPct val="100000"/>
              </a:lnSpc>
              <a:spcBef>
                <a:spcPts val="0"/>
              </a:spcBef>
              <a:spcAft>
                <a:spcPts val="1200"/>
              </a:spcAft>
              <a:buNone/>
            </a:pPr>
            <a:r>
              <a:rPr lang="en-US" sz="2400" dirty="0"/>
              <a:t>Email: </a:t>
            </a:r>
            <a:r>
              <a:rPr lang="en-US" sz="2400" u="sng" dirty="0">
                <a:hlinkClick r:id="rId3"/>
              </a:rPr>
              <a:t>RII@cde.ca.gov</a:t>
            </a:r>
            <a:r>
              <a:rPr lang="en-US" sz="2400" u="sng" dirty="0"/>
              <a:t> </a:t>
            </a:r>
          </a:p>
          <a:p>
            <a:pPr marL="0" indent="0" algn="ctr">
              <a:lnSpc>
                <a:spcPct val="100000"/>
              </a:lnSpc>
              <a:spcBef>
                <a:spcPts val="0"/>
              </a:spcBef>
              <a:buNone/>
            </a:pPr>
            <a:endParaRPr lang="en-US" b="1" dirty="0"/>
          </a:p>
        </p:txBody>
      </p:sp>
      <p:sp>
        <p:nvSpPr>
          <p:cNvPr id="2" name="Title 1"/>
          <p:cNvSpPr>
            <a:spLocks noGrp="1"/>
          </p:cNvSpPr>
          <p:nvPr>
            <p:ph type="title"/>
          </p:nvPr>
        </p:nvSpPr>
        <p:spPr>
          <a:xfrm>
            <a:off x="1354239" y="365125"/>
            <a:ext cx="9479666" cy="1357349"/>
          </a:xfrm>
        </p:spPr>
        <p:txBody>
          <a:bodyPr>
            <a:normAutofit/>
          </a:bodyPr>
          <a:lstStyle/>
          <a:p>
            <a:r>
              <a:rPr lang="en-US" dirty="0"/>
              <a:t>Contact Information</a:t>
            </a:r>
          </a:p>
        </p:txBody>
      </p:sp>
    </p:spTree>
    <p:extLst>
      <p:ext uri="{BB962C8B-B14F-4D97-AF65-F5344CB8AC3E}">
        <p14:creationId xmlns:p14="http://schemas.microsoft.com/office/powerpoint/2010/main" val="3775136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E9530CE-DAF4-47D3-A143-9972E2EAC3FA}"/>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8</a:t>
            </a:fld>
            <a:endParaRPr lang="en-US" dirty="0">
              <a:solidFill>
                <a:schemeClr val="tx1"/>
              </a:solidFill>
            </a:endParaRPr>
          </a:p>
        </p:txBody>
      </p:sp>
      <p:sp>
        <p:nvSpPr>
          <p:cNvPr id="3" name="Content Placeholder 2">
            <a:extLst>
              <a:ext uri="{FF2B5EF4-FFF2-40B4-BE49-F238E27FC236}">
                <a16:creationId xmlns:a16="http://schemas.microsoft.com/office/drawing/2014/main" id="{05F28732-6957-4B31-BB3D-629936DE11ED}"/>
              </a:ext>
            </a:extLst>
          </p:cNvPr>
          <p:cNvSpPr>
            <a:spLocks noGrp="1"/>
          </p:cNvSpPr>
          <p:nvPr>
            <p:ph idx="1"/>
          </p:nvPr>
        </p:nvSpPr>
        <p:spPr>
          <a:xfrm>
            <a:off x="1656271" y="1904999"/>
            <a:ext cx="9179561" cy="3744239"/>
          </a:xfrm>
        </p:spPr>
        <p:txBody>
          <a:bodyPr/>
          <a:lstStyle/>
          <a:p>
            <a:pPr>
              <a:lnSpc>
                <a:spcPct val="100000"/>
              </a:lnSpc>
              <a:spcBef>
                <a:spcPts val="0"/>
              </a:spcBef>
            </a:pPr>
            <a:r>
              <a:rPr lang="en-US" sz="2400" dirty="0"/>
              <a:t>One Lead Applicant</a:t>
            </a:r>
          </a:p>
          <a:p>
            <a:pPr>
              <a:lnSpc>
                <a:spcPct val="100000"/>
              </a:lnSpc>
              <a:spcBef>
                <a:spcPts val="0"/>
              </a:spcBef>
            </a:pPr>
            <a:r>
              <a:rPr lang="en-US" sz="2400" dirty="0"/>
              <a:t>One grant of $9.8 million</a:t>
            </a:r>
          </a:p>
          <a:p>
            <a:pPr>
              <a:lnSpc>
                <a:spcPct val="100000"/>
              </a:lnSpc>
              <a:spcBef>
                <a:spcPts val="0"/>
              </a:spcBef>
            </a:pPr>
            <a:r>
              <a:rPr lang="en-US" sz="2400" dirty="0"/>
              <a:t>Grant period: April 1, 2022, through March 30, 2026</a:t>
            </a:r>
          </a:p>
          <a:p>
            <a:pPr>
              <a:lnSpc>
                <a:spcPct val="100000"/>
              </a:lnSpc>
              <a:spcBef>
                <a:spcPts val="0"/>
              </a:spcBef>
            </a:pPr>
            <a:r>
              <a:rPr lang="en-US" sz="2400" dirty="0"/>
              <a:t>Deadline for Applications: January 28, 2022, before 4 p.m.</a:t>
            </a:r>
          </a:p>
        </p:txBody>
      </p:sp>
      <p:sp>
        <p:nvSpPr>
          <p:cNvPr id="2" name="Title 1">
            <a:extLst>
              <a:ext uri="{FF2B5EF4-FFF2-40B4-BE49-F238E27FC236}">
                <a16:creationId xmlns:a16="http://schemas.microsoft.com/office/drawing/2014/main" id="{C6D854FD-1C3F-4756-ABF8-F141F7082152}"/>
              </a:ext>
            </a:extLst>
          </p:cNvPr>
          <p:cNvSpPr>
            <a:spLocks noGrp="1"/>
          </p:cNvSpPr>
          <p:nvPr>
            <p:ph type="title"/>
          </p:nvPr>
        </p:nvSpPr>
        <p:spPr>
          <a:xfrm>
            <a:off x="1356167" y="458596"/>
            <a:ext cx="9479666" cy="1253096"/>
          </a:xfrm>
        </p:spPr>
        <p:txBody>
          <a:bodyPr>
            <a:normAutofit/>
          </a:bodyPr>
          <a:lstStyle/>
          <a:p>
            <a:r>
              <a:rPr lang="en-US" dirty="0"/>
              <a:t>Grant Funding and Duration</a:t>
            </a:r>
          </a:p>
        </p:txBody>
      </p:sp>
    </p:spTree>
    <p:extLst>
      <p:ext uri="{BB962C8B-B14F-4D97-AF65-F5344CB8AC3E}">
        <p14:creationId xmlns:p14="http://schemas.microsoft.com/office/powerpoint/2010/main" val="2485909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B8E9835-BC9A-4D6A-98B2-F9DB17D25B75}"/>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9</a:t>
            </a:fld>
            <a:endParaRPr lang="en-US" dirty="0">
              <a:solidFill>
                <a:schemeClr val="tx1"/>
              </a:solidFill>
            </a:endParaRPr>
          </a:p>
        </p:txBody>
      </p:sp>
      <p:sp>
        <p:nvSpPr>
          <p:cNvPr id="3" name="Content Placeholder 2">
            <a:extLst>
              <a:ext uri="{FF2B5EF4-FFF2-40B4-BE49-F238E27FC236}">
                <a16:creationId xmlns:a16="http://schemas.microsoft.com/office/drawing/2014/main" id="{757B99E8-6F40-4D72-9405-71DD26C2585C}"/>
              </a:ext>
            </a:extLst>
          </p:cNvPr>
          <p:cNvSpPr>
            <a:spLocks noGrp="1"/>
          </p:cNvSpPr>
          <p:nvPr>
            <p:ph idx="1"/>
          </p:nvPr>
        </p:nvSpPr>
        <p:spPr>
          <a:xfrm>
            <a:off x="1235947" y="1690687"/>
            <a:ext cx="9827288" cy="3733083"/>
          </a:xfrm>
        </p:spPr>
        <p:txBody>
          <a:bodyPr vert="horz" lIns="91440" tIns="45720" rIns="91440" bIns="45720" rtlCol="0" anchor="t">
            <a:noAutofit/>
          </a:bodyPr>
          <a:lstStyle/>
          <a:p>
            <a:pPr marL="288925" indent="0">
              <a:lnSpc>
                <a:spcPct val="100000"/>
              </a:lnSpc>
              <a:spcBef>
                <a:spcPts val="0"/>
              </a:spcBef>
              <a:buNone/>
            </a:pPr>
            <a:r>
              <a:rPr lang="en-US" sz="2400" dirty="0"/>
              <a:t>The work of the RII grant program will align with:</a:t>
            </a:r>
          </a:p>
          <a:p>
            <a:pPr marL="625475" indent="-336550">
              <a:lnSpc>
                <a:spcPct val="100000"/>
              </a:lnSpc>
              <a:spcBef>
                <a:spcPts val="0"/>
              </a:spcBef>
            </a:pPr>
            <a:r>
              <a:rPr lang="en-US" sz="2400" dirty="0"/>
              <a:t>The Statewide </a:t>
            </a:r>
            <a:r>
              <a:rPr lang="en-US" sz="2400" dirty="0" err="1"/>
              <a:t>SoS</a:t>
            </a:r>
            <a:endParaRPr lang="en-US" sz="2400" dirty="0"/>
          </a:p>
          <a:p>
            <a:pPr marL="625475" indent="-336550">
              <a:lnSpc>
                <a:spcPct val="100000"/>
              </a:lnSpc>
              <a:spcBef>
                <a:spcPts val="0"/>
              </a:spcBef>
            </a:pPr>
            <a:r>
              <a:rPr lang="en-US" sz="2400" dirty="0"/>
              <a:t>The California Comprehensive State Literacy Plan (SLP)</a:t>
            </a:r>
          </a:p>
          <a:p>
            <a:pPr marL="625475" indent="-336550">
              <a:lnSpc>
                <a:spcPct val="100000"/>
              </a:lnSpc>
              <a:spcBef>
                <a:spcPts val="0"/>
              </a:spcBef>
            </a:pPr>
            <a:r>
              <a:rPr lang="en-US" sz="2400" dirty="0"/>
              <a:t>Multi-Tiered Systems of Support (MTSS)</a:t>
            </a:r>
          </a:p>
          <a:p>
            <a:pPr marL="625475" indent="-336550">
              <a:lnSpc>
                <a:spcPct val="100000"/>
              </a:lnSpc>
              <a:spcBef>
                <a:spcPts val="0"/>
              </a:spcBef>
            </a:pPr>
            <a:r>
              <a:rPr lang="en-US" sz="2400" dirty="0"/>
              <a:t>Statewide Literacy Initiatives</a:t>
            </a:r>
          </a:p>
          <a:p>
            <a:pPr marL="625475" indent="-336550">
              <a:lnSpc>
                <a:spcPct val="100000"/>
              </a:lnSpc>
              <a:spcBef>
                <a:spcPts val="0"/>
              </a:spcBef>
            </a:pPr>
            <a:r>
              <a:rPr lang="en-US" sz="2400" dirty="0"/>
              <a:t>The Quality Professional Learning Standards (QPLS)</a:t>
            </a:r>
          </a:p>
          <a:p>
            <a:pPr marL="0" indent="0">
              <a:buNone/>
            </a:pPr>
            <a:endParaRPr lang="en-US" dirty="0"/>
          </a:p>
        </p:txBody>
      </p:sp>
      <p:sp>
        <p:nvSpPr>
          <p:cNvPr id="2" name="Title 1">
            <a:extLst>
              <a:ext uri="{FF2B5EF4-FFF2-40B4-BE49-F238E27FC236}">
                <a16:creationId xmlns:a16="http://schemas.microsoft.com/office/drawing/2014/main" id="{353C3BBA-009A-4F57-8B13-569B15BD5909}"/>
              </a:ext>
            </a:extLst>
          </p:cNvPr>
          <p:cNvSpPr>
            <a:spLocks noGrp="1"/>
          </p:cNvSpPr>
          <p:nvPr>
            <p:ph type="title"/>
          </p:nvPr>
        </p:nvSpPr>
        <p:spPr>
          <a:xfrm>
            <a:off x="1354239" y="434137"/>
            <a:ext cx="9479666" cy="1325563"/>
          </a:xfrm>
        </p:spPr>
        <p:txBody>
          <a:bodyPr>
            <a:normAutofit/>
          </a:bodyPr>
          <a:lstStyle/>
          <a:p>
            <a:r>
              <a:rPr lang="en-US" dirty="0"/>
              <a:t>Alignment</a:t>
            </a:r>
          </a:p>
        </p:txBody>
      </p:sp>
    </p:spTree>
    <p:extLst>
      <p:ext uri="{BB962C8B-B14F-4D97-AF65-F5344CB8AC3E}">
        <p14:creationId xmlns:p14="http://schemas.microsoft.com/office/powerpoint/2010/main" val="3550032476"/>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739A28"/>
      </a:dk2>
      <a:lt2>
        <a:srgbClr val="E2DFCC"/>
      </a:lt2>
      <a:accent1>
        <a:srgbClr val="99CB38"/>
      </a:accent1>
      <a:accent2>
        <a:srgbClr val="63A537"/>
      </a:accent2>
      <a:accent3>
        <a:srgbClr val="37A76F"/>
      </a:accent3>
      <a:accent4>
        <a:srgbClr val="44C1A3"/>
      </a:accent4>
      <a:accent5>
        <a:srgbClr val="4EB3CF"/>
      </a:accent5>
      <a:accent6>
        <a:srgbClr val="51C3F9"/>
      </a:accent6>
      <a:hlink>
        <a:srgbClr val="0000FF"/>
      </a:hlink>
      <a:folHlink>
        <a:srgbClr val="7030A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534ED83EA0B5E468033F72E96A6CA4D" ma:contentTypeVersion="22" ma:contentTypeDescription="Create a new document." ma:contentTypeScope="" ma:versionID="3cd3092c8d9117bc80c950364b810eb8">
  <xsd:schema xmlns:xsd="http://www.w3.org/2001/XMLSchema" xmlns:xs="http://www.w3.org/2001/XMLSchema" xmlns:p="http://schemas.microsoft.com/office/2006/metadata/properties" xmlns:ns2="f89dec18-d0c2-45d2-8a15-31051f2519f8" xmlns:ns3="1aae30ff-d7bc-47e3-882e-cd3423d00d62" targetNamespace="http://schemas.microsoft.com/office/2006/metadata/properties" ma:root="true" ma:fieldsID="c58958329054f5bdf652207adf6c1a27" ns2:_="" ns3:_="">
    <xsd:import namespace="f89dec18-d0c2-45d2-8a15-31051f2519f8"/>
    <xsd:import namespace="1aae30ff-d7bc-47e3-882e-cd3423d00d6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FileLocation" minOccurs="0"/>
                <xsd:element ref="ns2:b84728bc-ac87-4a88-8ddb-0599abd5569eCountryOrRegion" minOccurs="0"/>
                <xsd:element ref="ns2:b84728bc-ac87-4a88-8ddb-0599abd5569eState" minOccurs="0"/>
                <xsd:element ref="ns2:b84728bc-ac87-4a88-8ddb-0599abd5569eCity" minOccurs="0"/>
                <xsd:element ref="ns2:b84728bc-ac87-4a88-8ddb-0599abd5569ePostalCode" minOccurs="0"/>
                <xsd:element ref="ns2:b84728bc-ac87-4a88-8ddb-0599abd5569eStreet" minOccurs="0"/>
                <xsd:element ref="ns2:b84728bc-ac87-4a88-8ddb-0599abd5569eGeoLoc" minOccurs="0"/>
                <xsd:element ref="ns2:b84728bc-ac87-4a88-8ddb-0599abd5569eDispName" minOccurs="0"/>
                <xsd:element ref="ns2:Link" minOccurs="0"/>
                <xsd:element ref="ns2:Opened_x0020_By"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9dec18-d0c2-45d2-8a15-31051f2519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FileLocation" ma:index="19" nillable="true" ma:displayName="File Location" ma:format="Dropdown" ma:internalName="FileLocation">
      <xsd:simpleType>
        <xsd:restriction base="dms:Unknown"/>
      </xsd:simpleType>
    </xsd:element>
    <xsd:element name="b84728bc-ac87-4a88-8ddb-0599abd5569eCountryOrRegion" ma:index="20" nillable="true" ma:displayName="File Location: Country/Region" ma:internalName="CountryOrRegion" ma:readOnly="true">
      <xsd:simpleType>
        <xsd:restriction base="dms:Text"/>
      </xsd:simpleType>
    </xsd:element>
    <xsd:element name="b84728bc-ac87-4a88-8ddb-0599abd5569eState" ma:index="21" nillable="true" ma:displayName="File Location: State" ma:internalName="State" ma:readOnly="true">
      <xsd:simpleType>
        <xsd:restriction base="dms:Text"/>
      </xsd:simpleType>
    </xsd:element>
    <xsd:element name="b84728bc-ac87-4a88-8ddb-0599abd5569eCity" ma:index="22" nillable="true" ma:displayName="File Location: City" ma:internalName="City" ma:readOnly="true">
      <xsd:simpleType>
        <xsd:restriction base="dms:Text"/>
      </xsd:simpleType>
    </xsd:element>
    <xsd:element name="b84728bc-ac87-4a88-8ddb-0599abd5569ePostalCode" ma:index="23" nillable="true" ma:displayName="File Location: Postal Code" ma:internalName="PostalCode" ma:readOnly="true">
      <xsd:simpleType>
        <xsd:restriction base="dms:Text"/>
      </xsd:simpleType>
    </xsd:element>
    <xsd:element name="b84728bc-ac87-4a88-8ddb-0599abd5569eStreet" ma:index="24" nillable="true" ma:displayName="File Location: Street" ma:internalName="Street" ma:readOnly="true">
      <xsd:simpleType>
        <xsd:restriction base="dms:Text"/>
      </xsd:simpleType>
    </xsd:element>
    <xsd:element name="b84728bc-ac87-4a88-8ddb-0599abd5569eGeoLoc" ma:index="25" nillable="true" ma:displayName="File Location: Coordinates" ma:internalName="GeoLoc" ma:readOnly="true">
      <xsd:simpleType>
        <xsd:restriction base="dms:Unknown"/>
      </xsd:simpleType>
    </xsd:element>
    <xsd:element name="b84728bc-ac87-4a88-8ddb-0599abd5569eDispName" ma:index="26" nillable="true" ma:displayName="File Location: Name" ma:internalName="DispName" ma:readOnly="true">
      <xsd:simpleType>
        <xsd:restriction base="dms:Text"/>
      </xsd:simpleType>
    </xsd:element>
    <xsd:element name="Link" ma:index="27" nillable="true" ma:displayName="Link" ma:format="Hyperlink" ma:internalName="Link">
      <xsd:complexType>
        <xsd:complexContent>
          <xsd:extension base="dms:URL">
            <xsd:sequence>
              <xsd:element name="Url" type="dms:ValidUrl" minOccurs="0" nillable="true"/>
              <xsd:element name="Description" type="xsd:string" nillable="true"/>
            </xsd:sequence>
          </xsd:extension>
        </xsd:complexContent>
      </xsd:complexType>
    </xsd:element>
    <xsd:element name="Opened_x0020_By" ma:index="28" nillable="true" ma:displayName="Opened By" ma:description="Opened By" ma:list="UserInfo" ma:SharePointGroup="0" ma:internalName="Opened_x0020_By"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LengthInSeconds" ma:index="2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30ff-d7bc-47e3-882e-cd3423d00d6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1aae30ff-d7bc-47e3-882e-cd3423d00d62">
      <UserInfo>
        <DisplayName/>
        <AccountId xsi:nil="true"/>
        <AccountType/>
      </UserInfo>
    </SharedWithUsers>
    <Opened_x0020_By xmlns="f89dec18-d0c2-45d2-8a15-31051f2519f8">
      <UserInfo>
        <DisplayName/>
        <AccountId xsi:nil="true"/>
        <AccountType/>
      </UserInfo>
    </Opened_x0020_By>
    <FileLocation xmlns="f89dec18-d0c2-45d2-8a15-31051f2519f8" xsi:nil="true"/>
    <Link xmlns="f89dec18-d0c2-45d2-8a15-31051f2519f8">
      <Url xsi:nil="true"/>
      <Description xsi:nil="true"/>
    </Link>
  </documentManagement>
</p:properties>
</file>

<file path=customXml/itemProps1.xml><?xml version="1.0" encoding="utf-8"?>
<ds:datastoreItem xmlns:ds="http://schemas.openxmlformats.org/officeDocument/2006/customXml" ds:itemID="{928793D1-95B9-49E3-923A-EACAB4AA14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9dec18-d0c2-45d2-8a15-31051f2519f8"/>
    <ds:schemaRef ds:uri="1aae30ff-d7bc-47e3-882e-cd3423d00d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50C41C7-0391-411B-BA21-B1B70916C58E}">
  <ds:schemaRefs>
    <ds:schemaRef ds:uri="http://schemas.microsoft.com/sharepoint/v3/contenttype/forms"/>
  </ds:schemaRefs>
</ds:datastoreItem>
</file>

<file path=customXml/itemProps3.xml><?xml version="1.0" encoding="utf-8"?>
<ds:datastoreItem xmlns:ds="http://schemas.openxmlformats.org/officeDocument/2006/customXml" ds:itemID="{6865A81A-8BF9-46D3-B24B-D26773258906}">
  <ds:schemaRefs>
    <ds:schemaRef ds:uri="http://purl.org/dc/elements/1.1/"/>
    <ds:schemaRef ds:uri="http://schemas.microsoft.com/office/infopath/2007/PartnerControls"/>
    <ds:schemaRef ds:uri="http://purl.org/dc/terms/"/>
    <ds:schemaRef ds:uri="1aae30ff-d7bc-47e3-882e-cd3423d00d62"/>
    <ds:schemaRef ds:uri="http://schemas.microsoft.com/office/2006/documentManagement/types"/>
    <ds:schemaRef ds:uri="http://schemas.openxmlformats.org/package/2006/metadata/core-properties"/>
    <ds:schemaRef ds:uri="f89dec18-d0c2-45d2-8a15-31051f2519f8"/>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14992</TotalTime>
  <Words>7389</Words>
  <Application>Microsoft Office PowerPoint</Application>
  <PresentationFormat>Widescreen</PresentationFormat>
  <Paragraphs>827</Paragraphs>
  <Slides>76</Slides>
  <Notes>76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76</vt:i4>
      </vt:variant>
    </vt:vector>
  </HeadingPairs>
  <TitlesOfParts>
    <vt:vector size="82" baseType="lpstr">
      <vt:lpstr>Arial</vt:lpstr>
      <vt:lpstr>Calibri</vt:lpstr>
      <vt:lpstr>Century Gothic</vt:lpstr>
      <vt:lpstr>Times New Roman</vt:lpstr>
      <vt:lpstr>Wingdings</vt:lpstr>
      <vt:lpstr>Office Theme</vt:lpstr>
      <vt:lpstr>Reading Instruction and Intervention Grant  Request for Applications</vt:lpstr>
      <vt:lpstr>Housekeeping</vt:lpstr>
      <vt:lpstr>Welcome</vt:lpstr>
      <vt:lpstr>Overview</vt:lpstr>
      <vt:lpstr>Authorizing Statute (1)</vt:lpstr>
      <vt:lpstr>Authorizing Statute (2)</vt:lpstr>
      <vt:lpstr>Authorizing Statute (3)</vt:lpstr>
      <vt:lpstr>Grant Funding and Duration</vt:lpstr>
      <vt:lpstr>Alignment</vt:lpstr>
      <vt:lpstr>Statewide System of Support (1)</vt:lpstr>
      <vt:lpstr>Statewide System of Support (2) </vt:lpstr>
      <vt:lpstr>Multi-Tiered Systems of Support (1)</vt:lpstr>
      <vt:lpstr>Multi-Tiered Systems of Support (2)</vt:lpstr>
      <vt:lpstr>Multi-Tiered Systems of Support (3)</vt:lpstr>
      <vt:lpstr>Family Engagement</vt:lpstr>
      <vt:lpstr>Culturally Sustaining Pedagogy</vt:lpstr>
      <vt:lpstr>Whole Child</vt:lpstr>
      <vt:lpstr>Social and Emotional Learning</vt:lpstr>
      <vt:lpstr>Executive Functioning Skills</vt:lpstr>
      <vt:lpstr>Quality Professional Learning Standards</vt:lpstr>
      <vt:lpstr>Disciplinary Literacy</vt:lpstr>
      <vt:lpstr>Data-Informed Interventions</vt:lpstr>
      <vt:lpstr>Continuous Learning Process</vt:lpstr>
      <vt:lpstr>Pandemic-Related Literacy Acceleration</vt:lpstr>
      <vt:lpstr>Alignment to State Literacy Initiatives (1) </vt:lpstr>
      <vt:lpstr>Alignment to State Literacy Initiatives (2)</vt:lpstr>
      <vt:lpstr>Program Description</vt:lpstr>
      <vt:lpstr>Grant Eligibility (1)</vt:lpstr>
      <vt:lpstr>Grant Eligibility (2)</vt:lpstr>
      <vt:lpstr>Grant Eligibility (3)</vt:lpstr>
      <vt:lpstr>Grant Eligibility (4)</vt:lpstr>
      <vt:lpstr>Target Audience (1)</vt:lpstr>
      <vt:lpstr>Target Audience (2)</vt:lpstr>
      <vt:lpstr>Responsibilities of Grantees (1)</vt:lpstr>
      <vt:lpstr>Responsibilities of Grantees (2)</vt:lpstr>
      <vt:lpstr>Allowable and Non-Allowable Activities and Costs (1)</vt:lpstr>
      <vt:lpstr>Allowable and Non-Allowable Activities and Costs (2)</vt:lpstr>
      <vt:lpstr>Allowable and Non-Allowable Activities and Costs (3)</vt:lpstr>
      <vt:lpstr>Reporting Requirements (1)</vt:lpstr>
      <vt:lpstr>Reporting Requirements (2)</vt:lpstr>
      <vt:lpstr>Reporting Requirements (3)</vt:lpstr>
      <vt:lpstr>The Application Process</vt:lpstr>
      <vt:lpstr>Application Process (1)</vt:lpstr>
      <vt:lpstr>Application Process (2)</vt:lpstr>
      <vt:lpstr>Review Process</vt:lpstr>
      <vt:lpstr>The Application</vt:lpstr>
      <vt:lpstr>Application Timeline</vt:lpstr>
      <vt:lpstr>Scoring Rubric (1)</vt:lpstr>
      <vt:lpstr>Scoring Rubric (2)</vt:lpstr>
      <vt:lpstr>Application Narrative (1)</vt:lpstr>
      <vt:lpstr>Application Narrative (2)</vt:lpstr>
      <vt:lpstr>Part 1 – Capacity and Program Facilitation (1)</vt:lpstr>
      <vt:lpstr>Part 1 – Capacity and Program Facilitation (2)</vt:lpstr>
      <vt:lpstr>Part 1 – Capacity and Program Facilitation (3)</vt:lpstr>
      <vt:lpstr>Part 2 – Project Plan (1)</vt:lpstr>
      <vt:lpstr>Part 2 – Project Plan (2)</vt:lpstr>
      <vt:lpstr>Part 3 – Alignment (1)</vt:lpstr>
      <vt:lpstr>Part 3 – Alignment (2)</vt:lpstr>
      <vt:lpstr>Part 4 – Expanding Capacity</vt:lpstr>
      <vt:lpstr>Priority Points – Institution of Higher Education/Nonprofit Consortium  Collaboration (1)</vt:lpstr>
      <vt:lpstr>Priority Points – Institution of Higher Education/Nonprofit Consortium Collaboration (2)</vt:lpstr>
      <vt:lpstr>Budget (1)</vt:lpstr>
      <vt:lpstr>Budget (2)</vt:lpstr>
      <vt:lpstr>Application Instructions</vt:lpstr>
      <vt:lpstr>Saving Responses</vt:lpstr>
      <vt:lpstr>Application Narrative Instructions</vt:lpstr>
      <vt:lpstr>Completing the Application Budget</vt:lpstr>
      <vt:lpstr>Application Budget Instructions</vt:lpstr>
      <vt:lpstr>Upload Instructions (1)</vt:lpstr>
      <vt:lpstr>Upload Instructions (2)</vt:lpstr>
      <vt:lpstr>Assurances and Certifications</vt:lpstr>
      <vt:lpstr>Resources (1)</vt:lpstr>
      <vt:lpstr>Resources (2)</vt:lpstr>
      <vt:lpstr>Resources (3)</vt:lpstr>
      <vt:lpstr>Questions?</vt:lpstr>
      <vt:lpstr>Contact Information</vt:lpstr>
    </vt:vector>
  </TitlesOfParts>
  <Company>CA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RFA-21: RII RFA Grant Presentation (CA Dept of Education)</dc:title>
  <dc:subject>Reading Instruction and Intervention (RII) Grant Request For Application (RFA) Presentation.</dc:subject>
  <dc:creator>Eliana Berman</dc:creator>
  <cp:lastModifiedBy>Eliana Berman</cp:lastModifiedBy>
  <cp:revision>669</cp:revision>
  <cp:lastPrinted>2019-11-22T17:47:58Z</cp:lastPrinted>
  <dcterms:created xsi:type="dcterms:W3CDTF">2017-11-09T22:09:16Z</dcterms:created>
  <dcterms:modified xsi:type="dcterms:W3CDTF">2021-12-29T00:23:58Z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0x0101003534ED83EA0B5E468033F72E96A6CA4D</vt:lpwstr>
  </property>
  <property fmtid="{D5CDD505-2E9C-101B-9397-08002B2CF9AE}" pid="3" name="xd_Signature">
    <vt:bool>false</vt:bool>
  </property>
  <property fmtid="{D5CDD505-2E9C-101B-9397-08002B2CF9AE}" pid="4" name="xd_ProgID">
    <vt:lpwstr/>
  </property>
  <property fmtid="{D5CDD505-2E9C-101B-9397-08002B2CF9AE}" pid="5" name="TemplateUrl">
    <vt:lpwstr/>
  </property>
  <property fmtid="{D5CDD505-2E9C-101B-9397-08002B2CF9AE}" pid="6" name="ComplianceAssetId">
    <vt:lpwstr/>
  </property>
</Properties>
</file>