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571" r:id="rId4"/>
  </p:sldMasterIdLst>
  <p:notesMasterIdLst>
    <p:notesMasterId r:id="rId32"/>
  </p:notesMasterIdLst>
  <p:handoutMasterIdLst>
    <p:handoutMasterId r:id="rId33"/>
  </p:handoutMasterIdLst>
  <p:sldIdLst>
    <p:sldId id="258" r:id="rId5"/>
    <p:sldId id="271" r:id="rId6"/>
    <p:sldId id="272" r:id="rId7"/>
    <p:sldId id="312" r:id="rId8"/>
    <p:sldId id="274" r:id="rId9"/>
    <p:sldId id="317" r:id="rId10"/>
    <p:sldId id="322" r:id="rId11"/>
    <p:sldId id="310" r:id="rId12"/>
    <p:sldId id="320" r:id="rId13"/>
    <p:sldId id="326" r:id="rId14"/>
    <p:sldId id="325" r:id="rId15"/>
    <p:sldId id="324" r:id="rId16"/>
    <p:sldId id="314" r:id="rId17"/>
    <p:sldId id="278" r:id="rId18"/>
    <p:sldId id="286" r:id="rId19"/>
    <p:sldId id="287" r:id="rId20"/>
    <p:sldId id="316" r:id="rId21"/>
    <p:sldId id="311" r:id="rId22"/>
    <p:sldId id="294" r:id="rId23"/>
    <p:sldId id="296" r:id="rId24"/>
    <p:sldId id="297" r:id="rId25"/>
    <p:sldId id="298" r:id="rId26"/>
    <p:sldId id="300" r:id="rId27"/>
    <p:sldId id="302" r:id="rId28"/>
    <p:sldId id="319" r:id="rId29"/>
    <p:sldId id="308" r:id="rId30"/>
    <p:sldId id="309" r:id="rId31"/>
  </p:sldIdLst>
  <p:sldSz cx="12192000" cy="6858000"/>
  <p:notesSz cx="6985000" cy="92837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5E70"/>
    <a:srgbClr val="FFFFFF"/>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6BD449-DBCF-D6C6-AB13-55BD753CE526}" v="2" dt="2021-11-29T21:43:37.772"/>
    <p1510:client id="{47F89259-F379-41F6-B9CD-FDB0099135CF}" v="1" dt="2021-11-29T22:24:01.1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40" autoAdjust="0"/>
    <p:restoredTop sz="44282" autoAdjust="0"/>
  </p:normalViewPr>
  <p:slideViewPr>
    <p:cSldViewPr snapToGrid="0">
      <p:cViewPr varScale="1">
        <p:scale>
          <a:sx n="47" d="100"/>
          <a:sy n="47" d="100"/>
        </p:scale>
        <p:origin x="2190" y="78"/>
      </p:cViewPr>
      <p:guideLst/>
    </p:cSldViewPr>
  </p:slideViewPr>
  <p:notesTextViewPr>
    <p:cViewPr>
      <p:scale>
        <a:sx n="1" d="1"/>
        <a:sy n="1" d="1"/>
      </p:scale>
      <p:origin x="0" y="0"/>
    </p:cViewPr>
  </p:notesTextViewPr>
  <p:notesViewPr>
    <p:cSldViewPr snapToGrid="0">
      <p:cViewPr varScale="1">
        <p:scale>
          <a:sx n="76" d="100"/>
          <a:sy n="76" d="100"/>
        </p:scale>
        <p:origin x="211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a Agostinelli" userId="S::jagostinelli@cde.ca.gov::de5e76bf-c2b9-44a8-a4ae-4fe921e80ce1" providerId="AD" clId="Web-{47F89259-F379-41F6-B9CD-FDB0099135CF}"/>
    <pc:docChg chg="modSld">
      <pc:chgData name="Julia Agostinelli" userId="S::jagostinelli@cde.ca.gov::de5e76bf-c2b9-44a8-a4ae-4fe921e80ce1" providerId="AD" clId="Web-{47F89259-F379-41F6-B9CD-FDB0099135CF}" dt="2021-11-29T22:24:01.108" v="0" actId="20577"/>
      <pc:docMkLst>
        <pc:docMk/>
      </pc:docMkLst>
      <pc:sldChg chg="modSp">
        <pc:chgData name="Julia Agostinelli" userId="S::jagostinelli@cde.ca.gov::de5e76bf-c2b9-44a8-a4ae-4fe921e80ce1" providerId="AD" clId="Web-{47F89259-F379-41F6-B9CD-FDB0099135CF}" dt="2021-11-29T22:24:01.108" v="0" actId="20577"/>
        <pc:sldMkLst>
          <pc:docMk/>
          <pc:sldMk cId="0" sldId="312"/>
        </pc:sldMkLst>
        <pc:spChg chg="mod">
          <ac:chgData name="Julia Agostinelli" userId="S::jagostinelli@cde.ca.gov::de5e76bf-c2b9-44a8-a4ae-4fe921e80ce1" providerId="AD" clId="Web-{47F89259-F379-41F6-B9CD-FDB0099135CF}" dt="2021-11-29T22:24:01.108" v="0" actId="20577"/>
          <ac:spMkLst>
            <pc:docMk/>
            <pc:sldMk cId="0" sldId="312"/>
            <ac:spMk id="13314" creationId="{00000000-0000-0000-0000-000000000000}"/>
          </ac:spMkLst>
        </pc:spChg>
      </pc:sldChg>
    </pc:docChg>
  </pc:docChgLst>
  <pc:docChgLst>
    <pc:chgData name="Victoria Kielborn" userId="S::vkielborn@cde.ca.gov::1291da77-b34b-441f-b5a7-8a2f39e5b2bb" providerId="AD" clId="Web-{246BD449-DBCF-D6C6-AB13-55BD753CE526}"/>
    <pc:docChg chg="modSld">
      <pc:chgData name="Victoria Kielborn" userId="S::vkielborn@cde.ca.gov::1291da77-b34b-441f-b5a7-8a2f39e5b2bb" providerId="AD" clId="Web-{246BD449-DBCF-D6C6-AB13-55BD753CE526}" dt="2021-11-29T21:43:37.772" v="1" actId="20577"/>
      <pc:docMkLst>
        <pc:docMk/>
      </pc:docMkLst>
      <pc:sldChg chg="modSp">
        <pc:chgData name="Victoria Kielborn" userId="S::vkielborn@cde.ca.gov::1291da77-b34b-441f-b5a7-8a2f39e5b2bb" providerId="AD" clId="Web-{246BD449-DBCF-D6C6-AB13-55BD753CE526}" dt="2021-11-29T21:43:37.772" v="1" actId="20577"/>
        <pc:sldMkLst>
          <pc:docMk/>
          <pc:sldMk cId="0" sldId="312"/>
        </pc:sldMkLst>
        <pc:spChg chg="mod">
          <ac:chgData name="Victoria Kielborn" userId="S::vkielborn@cde.ca.gov::1291da77-b34b-441f-b5a7-8a2f39e5b2bb" providerId="AD" clId="Web-{246BD449-DBCF-D6C6-AB13-55BD753CE526}" dt="2021-11-29T21:43:37.772" v="1" actId="20577"/>
          <ac:spMkLst>
            <pc:docMk/>
            <pc:sldMk cId="0" sldId="312"/>
            <ac:spMk id="13314"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5138"/>
          </a:xfrm>
          <a:prstGeom prst="rect">
            <a:avLst/>
          </a:prstGeom>
        </p:spPr>
        <p:txBody>
          <a:bodyPr vert="horz" lIns="92885" tIns="46442" rIns="92885" bIns="46442"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56050" y="0"/>
            <a:ext cx="3027363" cy="465138"/>
          </a:xfrm>
          <a:prstGeom prst="rect">
            <a:avLst/>
          </a:prstGeom>
        </p:spPr>
        <p:txBody>
          <a:bodyPr vert="horz" lIns="92885" tIns="46442" rIns="92885" bIns="46442" rtlCol="0"/>
          <a:lstStyle>
            <a:lvl1pPr algn="r" eaLnBrk="1" fontAlgn="auto" hangingPunct="1">
              <a:spcBef>
                <a:spcPts val="0"/>
              </a:spcBef>
              <a:spcAft>
                <a:spcPts val="0"/>
              </a:spcAft>
              <a:defRPr sz="1200">
                <a:latin typeface="+mn-lt"/>
              </a:defRPr>
            </a:lvl1pPr>
          </a:lstStyle>
          <a:p>
            <a:pPr>
              <a:defRPr/>
            </a:pPr>
            <a:fld id="{6F01448E-779D-4A74-A5BD-4B49BA4912B4}" type="datetimeFigureOut">
              <a:rPr lang="en-US"/>
              <a:pPr>
                <a:defRPr/>
              </a:pPr>
              <a:t>8/28/2024</a:t>
            </a:fld>
            <a:endParaRPr lang="en-US"/>
          </a:p>
        </p:txBody>
      </p:sp>
      <p:sp>
        <p:nvSpPr>
          <p:cNvPr id="4" name="Footer Placeholder 3"/>
          <p:cNvSpPr>
            <a:spLocks noGrp="1"/>
          </p:cNvSpPr>
          <p:nvPr>
            <p:ph type="ftr" sz="quarter" idx="2"/>
          </p:nvPr>
        </p:nvSpPr>
        <p:spPr>
          <a:xfrm>
            <a:off x="0" y="8818563"/>
            <a:ext cx="3027363" cy="465137"/>
          </a:xfrm>
          <a:prstGeom prst="rect">
            <a:avLst/>
          </a:prstGeom>
        </p:spPr>
        <p:txBody>
          <a:bodyPr vert="horz" lIns="92885" tIns="46442" rIns="92885" bIns="46442"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56050" y="8818563"/>
            <a:ext cx="3027363" cy="465137"/>
          </a:xfrm>
          <a:prstGeom prst="rect">
            <a:avLst/>
          </a:prstGeom>
        </p:spPr>
        <p:txBody>
          <a:bodyPr vert="horz" lIns="92885" tIns="46442" rIns="92885" bIns="46442" rtlCol="0" anchor="b"/>
          <a:lstStyle>
            <a:lvl1pPr algn="r" eaLnBrk="1" fontAlgn="auto" hangingPunct="1">
              <a:spcBef>
                <a:spcPts val="0"/>
              </a:spcBef>
              <a:spcAft>
                <a:spcPts val="0"/>
              </a:spcAft>
              <a:defRPr sz="1200">
                <a:latin typeface="+mn-lt"/>
              </a:defRPr>
            </a:lvl1pPr>
          </a:lstStyle>
          <a:p>
            <a:pPr>
              <a:defRPr/>
            </a:pPr>
            <a:fld id="{322679A0-4656-4BEE-B98B-771F8EC7855B}" type="slidenum">
              <a:rPr lang="en-US"/>
              <a:pPr>
                <a:defRPr/>
              </a:pPr>
              <a:t>‹#›</a:t>
            </a:fld>
            <a:endParaRPr lang="en-US"/>
          </a:p>
        </p:txBody>
      </p:sp>
    </p:spTree>
    <p:extLst>
      <p:ext uri="{BB962C8B-B14F-4D97-AF65-F5344CB8AC3E}">
        <p14:creationId xmlns:p14="http://schemas.microsoft.com/office/powerpoint/2010/main" val="2387279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513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56050" y="0"/>
            <a:ext cx="3027363" cy="46513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4F2B5A60-7D4C-4100-A1F7-6811A355FC99}" type="datetimeFigureOut">
              <a:rPr lang="en-US"/>
              <a:pPr>
                <a:defRPr/>
              </a:pPr>
              <a:t>8/28/2024</a:t>
            </a:fld>
            <a:endParaRPr lang="en-US"/>
          </a:p>
        </p:txBody>
      </p:sp>
      <p:sp>
        <p:nvSpPr>
          <p:cNvPr id="4" name="Slide Image Placeholder 3"/>
          <p:cNvSpPr>
            <a:spLocks noGrp="1" noRot="1" noChangeAspect="1"/>
          </p:cNvSpPr>
          <p:nvPr>
            <p:ph type="sldImg" idx="2"/>
          </p:nvPr>
        </p:nvSpPr>
        <p:spPr>
          <a:xfrm>
            <a:off x="708025" y="1160463"/>
            <a:ext cx="5568950" cy="3133725"/>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98500" y="4468813"/>
            <a:ext cx="5588000" cy="365442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18563"/>
            <a:ext cx="3027363" cy="46513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56050" y="8818563"/>
            <a:ext cx="3027363" cy="46513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CEFB0760-907B-4301-B786-8A587F736DFF}" type="slidenum">
              <a:rPr lang="en-US"/>
              <a:pPr>
                <a:defRPr/>
              </a:pPr>
              <a:t>‹#›</a:t>
            </a:fld>
            <a:endParaRPr lang="en-US"/>
          </a:p>
        </p:txBody>
      </p:sp>
    </p:spTree>
    <p:extLst>
      <p:ext uri="{BB962C8B-B14F-4D97-AF65-F5344CB8AC3E}">
        <p14:creationId xmlns:p14="http://schemas.microsoft.com/office/powerpoint/2010/main" val="1677180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cde.ca.gov/ci/cr/ri/sumspartner.asp"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cde.ca.gov/ci/cr/ri/sumspartner.asp"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hyperlink" Target="mailto:Jagostinelli@cde.ca.gov" TargetMode="External"/><Relationship Id="rId2" Type="http://schemas.openxmlformats.org/officeDocument/2006/relationships/slide" Target="../slides/slide27.xml"/><Relationship Id="rId1" Type="http://schemas.openxmlformats.org/officeDocument/2006/relationships/notesMaster" Target="../notesMasters/notesMaster1.xml"/><Relationship Id="rId4" Type="http://schemas.openxmlformats.org/officeDocument/2006/relationships/hyperlink" Target="mailto:Ang@cde.ca.gov"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spcAft>
                <a:spcPts val="1200"/>
              </a:spcAft>
            </a:pPr>
            <a:r>
              <a:rPr lang="en-US" altLang="en-US" dirty="0">
                <a:latin typeface="Arial" panose="020B0604020202020204" pitchFamily="34" charset="0"/>
                <a:cs typeface="Arial" panose="020B0604020202020204" pitchFamily="34" charset="0"/>
              </a:rPr>
              <a:t>Julia:</a:t>
            </a:r>
          </a:p>
          <a:p>
            <a:pPr eaLnBrk="1" hangingPunct="1">
              <a:spcBef>
                <a:spcPct val="0"/>
              </a:spcBef>
            </a:pPr>
            <a:endParaRPr lang="en-US" altLang="en-US" dirty="0">
              <a:latin typeface="Arial" panose="020B0604020202020204" pitchFamily="34" charset="0"/>
              <a:cs typeface="Arial" panose="020B0604020202020204" pitchFamily="34" charset="0"/>
            </a:endParaRPr>
          </a:p>
          <a:p>
            <a:pPr eaLnBrk="1" hangingPunct="1">
              <a:spcBef>
                <a:spcPct val="0"/>
              </a:spcBef>
              <a:spcAft>
                <a:spcPts val="1200"/>
              </a:spcAft>
            </a:pPr>
            <a:r>
              <a:rPr lang="en-US" altLang="en-US" dirty="0">
                <a:latin typeface="Arial" panose="020B0604020202020204" pitchFamily="34" charset="0"/>
                <a:cs typeface="Arial" panose="020B0604020202020204" pitchFamily="34" charset="0"/>
              </a:rPr>
              <a:t>Good afternoon. Thank you for joining us for the presentation of the </a:t>
            </a:r>
            <a:r>
              <a:rPr lang="en-US" sz="1200" kern="1200" dirty="0">
                <a:solidFill>
                  <a:schemeClr val="tx1"/>
                </a:solidFill>
                <a:effectLst/>
                <a:latin typeface="Arial" panose="020B0604020202020204" pitchFamily="34" charset="0"/>
                <a:ea typeface="+mn-ea"/>
                <a:cs typeface="Arial" panose="020B0604020202020204" pitchFamily="34" charset="0"/>
              </a:rPr>
              <a:t>Scaling Up Multi-tiered System of Support (MTSS) Statewide: Partner Entity grant</a:t>
            </a:r>
            <a:r>
              <a:rPr lang="en-US" altLang="en-US" dirty="0">
                <a:latin typeface="Arial" panose="020B0604020202020204" pitchFamily="34" charset="0"/>
                <a:cs typeface="Arial" panose="020B0604020202020204" pitchFamily="34" charset="0"/>
              </a:rPr>
              <a:t>. This technical assistance webinar is provided by the Educator Excellence and Equity Division (EEED) at the California Department of Education (CDE). </a:t>
            </a:r>
          </a:p>
          <a:p>
            <a:pPr eaLnBrk="1" hangingPunct="1">
              <a:spcBef>
                <a:spcPct val="0"/>
              </a:spcBef>
            </a:pPr>
            <a:endParaRPr lang="en-US" altLang="en-US" dirty="0">
              <a:latin typeface="Arial" panose="020B0604020202020204" pitchFamily="34" charset="0"/>
              <a:cs typeface="Arial" panose="020B0604020202020204" pitchFamily="34" charset="0"/>
            </a:endParaRPr>
          </a:p>
          <a:p>
            <a:pPr eaLnBrk="1" hangingPunct="1">
              <a:spcBef>
                <a:spcPct val="0"/>
              </a:spcBef>
              <a:spcAft>
                <a:spcPts val="1200"/>
              </a:spcAft>
            </a:pPr>
            <a:r>
              <a:rPr lang="en-US" altLang="en-US" dirty="0">
                <a:latin typeface="Arial" panose="020B0604020202020204" pitchFamily="34" charset="0"/>
                <a:cs typeface="Arial" panose="020B0604020202020204" pitchFamily="34" charset="0"/>
              </a:rPr>
              <a:t>Please note that this webinar is being recorded.</a:t>
            </a:r>
          </a:p>
          <a:p>
            <a:pPr eaLnBrk="1" hangingPunct="1">
              <a:spcBef>
                <a:spcPct val="0"/>
              </a:spcBef>
            </a:pPr>
            <a:endParaRPr lang="en-US" altLang="en-US" dirty="0">
              <a:latin typeface="Arial" panose="020B0604020202020204" pitchFamily="34" charset="0"/>
              <a:cs typeface="Arial" panose="020B0604020202020204" pitchFamily="34" charset="0"/>
            </a:endParaRPr>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5278FAF8-C64F-4870-94DC-7AC3EADAFA45}" type="slidenum">
              <a:rPr lang="en-US" altLang="en-US" smtClean="0">
                <a:latin typeface="Calibri" panose="020F0502020204030204" pitchFamily="34" charset="0"/>
              </a:rPr>
              <a:pPr fontAlgn="base">
                <a:spcBef>
                  <a:spcPct val="0"/>
                </a:spcBef>
                <a:spcAft>
                  <a:spcPct val="0"/>
                </a:spcAft>
              </a:pPr>
              <a:t>1</a:t>
            </a:fld>
            <a:endParaRPr lang="en-US" altLang="en-US">
              <a:latin typeface="Calibri" panose="020F0502020204030204" pitchFamily="34" charset="0"/>
            </a:endParaRPr>
          </a:p>
        </p:txBody>
      </p:sp>
    </p:spTree>
    <p:extLst>
      <p:ext uri="{BB962C8B-B14F-4D97-AF65-F5344CB8AC3E}">
        <p14:creationId xmlns:p14="http://schemas.microsoft.com/office/powerpoint/2010/main" val="5134318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36550" indent="-336550" eaLnBrk="1" hangingPunct="1">
              <a:lnSpc>
                <a:spcPct val="100000"/>
              </a:lnSpc>
              <a:spcBef>
                <a:spcPct val="0"/>
              </a:spcBef>
              <a:spcAft>
                <a:spcPts val="1200"/>
              </a:spcAft>
            </a:pPr>
            <a:r>
              <a:rPr lang="en-US" sz="1200" dirty="0">
                <a:latin typeface="Arial" panose="020B0604020202020204" pitchFamily="34" charset="0"/>
                <a:cs typeface="Arial" panose="020B0604020202020204" pitchFamily="34" charset="0"/>
              </a:rPr>
              <a:t>Julia:</a:t>
            </a:r>
          </a:p>
          <a:p>
            <a:pPr marL="336550" indent="-336550" eaLnBrk="1" hangingPunct="1">
              <a:lnSpc>
                <a:spcPct val="100000"/>
              </a:lnSpc>
              <a:spcBef>
                <a:spcPct val="0"/>
              </a:spcBef>
              <a:spcAft>
                <a:spcPts val="1200"/>
              </a:spcAft>
            </a:pPr>
            <a:endParaRPr lang="en-US" sz="1200" dirty="0">
              <a:latin typeface="Arial" panose="020B0604020202020204" pitchFamily="34" charset="0"/>
              <a:cs typeface="Arial" panose="020B0604020202020204" pitchFamily="34" charset="0"/>
            </a:endParaRPr>
          </a:p>
          <a:p>
            <a:pPr marL="336550" indent="-336550" eaLnBrk="1" hangingPunct="1">
              <a:lnSpc>
                <a:spcPct val="100000"/>
              </a:lnSpc>
              <a:spcBef>
                <a:spcPct val="0"/>
              </a:spcBef>
              <a:spcAft>
                <a:spcPts val="1200"/>
              </a:spcAft>
            </a:pPr>
            <a:r>
              <a:rPr lang="en-US" sz="1200" dirty="0">
                <a:latin typeface="Arial" panose="020B0604020202020204" pitchFamily="34" charset="0"/>
                <a:cs typeface="Arial" panose="020B0604020202020204" pitchFamily="34" charset="0"/>
              </a:rPr>
              <a:t>The Budget Act of 2018 authorized an additional $15 million for the ISABS. This phase of the grant focused on improving school climate statewide.</a:t>
            </a:r>
          </a:p>
          <a:p>
            <a:pPr marL="336550" indent="-336550" eaLnBrk="1" hangingPunct="1">
              <a:lnSpc>
                <a:spcPct val="100000"/>
              </a:lnSpc>
              <a:spcBef>
                <a:spcPct val="0"/>
              </a:spcBef>
              <a:spcAft>
                <a:spcPts val="1200"/>
              </a:spcAft>
            </a:pPr>
            <a:endParaRPr lang="en-US" sz="1200" dirty="0">
              <a:latin typeface="Arial" panose="020B0604020202020204" pitchFamily="34" charset="0"/>
              <a:cs typeface="Arial" panose="020B0604020202020204" pitchFamily="34" charset="0"/>
            </a:endParaRPr>
          </a:p>
          <a:p>
            <a:pPr marL="336550" indent="-336550" eaLnBrk="1" hangingPunct="1">
              <a:lnSpc>
                <a:spcPct val="100000"/>
              </a:lnSpc>
              <a:spcBef>
                <a:spcPct val="0"/>
              </a:spcBef>
              <a:spcAft>
                <a:spcPts val="1200"/>
              </a:spcAft>
            </a:pPr>
            <a:r>
              <a:rPr lang="en-US" sz="1200" dirty="0">
                <a:latin typeface="Arial" panose="020B0604020202020204" pitchFamily="34" charset="0"/>
                <a:cs typeface="Arial" panose="020B0604020202020204" pitchFamily="34" charset="0"/>
              </a:rPr>
              <a:t>The OCDE with their partners developed evidence-based tools and training for educators and school systems. This work expands restorative justice, bullying prevention, and positive behavioral interventions to minimize the use of emergency interventions. Their joint efforts also established a pilot program to help LEAs to promote positive school climates by improving student-teacher relationships, increasing student engagement, and promoting alternative discipline practices.</a:t>
            </a:r>
            <a:endParaRPr lang="en-US" altLang="en-US" sz="1200" dirty="0">
              <a:latin typeface="Arial" panose="020B0604020202020204" pitchFamily="34" charset="0"/>
              <a:cs typeface="Arial" panose="020B0604020202020204" pitchFamily="34" charset="0"/>
            </a:endParaRPr>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DF2595FD-0444-47C6-A007-F2609E8F660A}" type="slidenum">
              <a:rPr lang="en-US" altLang="en-US" smtClean="0">
                <a:latin typeface="Calibri" panose="020F0502020204030204" pitchFamily="34" charset="0"/>
              </a:rPr>
              <a:pPr fontAlgn="base">
                <a:spcBef>
                  <a:spcPct val="0"/>
                </a:spcBef>
                <a:spcAft>
                  <a:spcPct val="0"/>
                </a:spcAft>
              </a:pPr>
              <a:t>10</a:t>
            </a:fld>
            <a:endParaRPr lang="en-US" altLang="en-US">
              <a:latin typeface="Calibri" panose="020F0502020204030204" pitchFamily="34" charset="0"/>
            </a:endParaRPr>
          </a:p>
        </p:txBody>
      </p:sp>
    </p:spTree>
    <p:extLst>
      <p:ext uri="{BB962C8B-B14F-4D97-AF65-F5344CB8AC3E}">
        <p14:creationId xmlns:p14="http://schemas.microsoft.com/office/powerpoint/2010/main" val="4080326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indent="-336550" eaLnBrk="1" hangingPunct="1">
              <a:spcBef>
                <a:spcPct val="0"/>
              </a:spcBef>
              <a:spcAft>
                <a:spcPts val="1200"/>
              </a:spcAft>
              <a:defRPr/>
            </a:pPr>
            <a:r>
              <a:rPr lang="en-US" dirty="0">
                <a:latin typeface="Arial" panose="020B0604020202020204" pitchFamily="34" charset="0"/>
                <a:cs typeface="Arial" panose="020B0604020202020204" pitchFamily="34" charset="0"/>
              </a:rPr>
              <a:t>Julia:</a:t>
            </a:r>
          </a:p>
          <a:p>
            <a:pPr indent="-336550" eaLnBrk="1" hangingPunct="1">
              <a:spcBef>
                <a:spcPct val="0"/>
              </a:spcBef>
              <a:spcAft>
                <a:spcPts val="1200"/>
              </a:spcAft>
              <a:defRPr/>
            </a:pPr>
            <a:endParaRPr lang="en-US" dirty="0">
              <a:latin typeface="Arial" panose="020B0604020202020204" pitchFamily="34" charset="0"/>
              <a:cs typeface="Arial" panose="020B0604020202020204" pitchFamily="34" charset="0"/>
            </a:endParaRPr>
          </a:p>
          <a:p>
            <a:pPr indent="-336550" eaLnBrk="1" hangingPunct="1">
              <a:spcBef>
                <a:spcPct val="0"/>
              </a:spcBef>
              <a:spcAft>
                <a:spcPts val="1200"/>
              </a:spcAft>
              <a:defRPr/>
            </a:pPr>
            <a:r>
              <a:rPr lang="en-US" dirty="0">
                <a:latin typeface="Arial" panose="020B0604020202020204" pitchFamily="34" charset="0"/>
                <a:cs typeface="Arial" panose="020B0604020202020204" pitchFamily="34" charset="0"/>
              </a:rPr>
              <a:t>The QPLS lay the foundation for creating a coherent set of professional learning policies and activities that span the career continuum of an educator, leading to improved educator knowledge, skills, and dispositions and, ultimately, increased student learning results. The standards describe the criteria for quality professional learning and point educators and stakeholders toward using evidence-based elements and indicators when making decisions about how to create and/or improve professional learning in their own systems. A link to the QPLS is provided on the Resources slide toward the end of this presentation and also in the Request for Application (RFA).</a:t>
            </a:r>
          </a:p>
          <a:p>
            <a:pPr eaLnBrk="1" hangingPunct="1">
              <a:spcBef>
                <a:spcPct val="0"/>
              </a:spcBef>
              <a:defRPr/>
            </a:pPr>
            <a:endParaRPr lang="en-US" altLang="en-US" dirty="0">
              <a:latin typeface="Arial" panose="020B0604020202020204" pitchFamily="34" charset="0"/>
              <a:cs typeface="Arial" panose="020B0604020202020204" pitchFamily="34" charset="0"/>
            </a:endParaRPr>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DF2595FD-0444-47C6-A007-F2609E8F660A}" type="slidenum">
              <a:rPr lang="en-US" altLang="en-US" smtClean="0">
                <a:latin typeface="Calibri" panose="020F0502020204030204" pitchFamily="34" charset="0"/>
              </a:rPr>
              <a:pPr fontAlgn="base">
                <a:spcBef>
                  <a:spcPct val="0"/>
                </a:spcBef>
                <a:spcAft>
                  <a:spcPct val="0"/>
                </a:spcAft>
              </a:pPr>
              <a:t>11</a:t>
            </a:fld>
            <a:endParaRPr lang="en-US" altLang="en-US">
              <a:latin typeface="Calibri" panose="020F0502020204030204" pitchFamily="34" charset="0"/>
            </a:endParaRPr>
          </a:p>
        </p:txBody>
      </p:sp>
    </p:spTree>
    <p:extLst>
      <p:ext uri="{BB962C8B-B14F-4D97-AF65-F5344CB8AC3E}">
        <p14:creationId xmlns:p14="http://schemas.microsoft.com/office/powerpoint/2010/main" val="1213661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indent="-336550" eaLnBrk="1" hangingPunct="1">
              <a:spcBef>
                <a:spcPct val="0"/>
              </a:spcBef>
              <a:spcAft>
                <a:spcPts val="1200"/>
              </a:spcAft>
              <a:defRPr/>
            </a:pPr>
            <a:r>
              <a:rPr lang="en-US" dirty="0">
                <a:latin typeface="Arial" panose="020B0604020202020204" pitchFamily="34" charset="0"/>
                <a:cs typeface="Arial" panose="020B0604020202020204" pitchFamily="34" charset="0"/>
              </a:rPr>
              <a:t>Julia:</a:t>
            </a:r>
          </a:p>
          <a:p>
            <a:pPr indent="-336550" eaLnBrk="1" hangingPunct="1">
              <a:spcBef>
                <a:spcPct val="0"/>
              </a:spcBef>
              <a:spcAft>
                <a:spcPts val="1200"/>
              </a:spcAft>
              <a:defRPr/>
            </a:pPr>
            <a:endParaRPr lang="en-US" dirty="0">
              <a:latin typeface="Arial" panose="020B0604020202020204" pitchFamily="34" charset="0"/>
              <a:cs typeface="Arial" panose="020B0604020202020204" pitchFamily="34" charset="0"/>
            </a:endParaRPr>
          </a:p>
          <a:p>
            <a:pPr indent="-336550" eaLnBrk="1" hangingPunct="1">
              <a:spcBef>
                <a:spcPct val="0"/>
              </a:spcBef>
              <a:spcAft>
                <a:spcPts val="1200"/>
              </a:spcAft>
              <a:defRPr/>
            </a:pPr>
            <a:r>
              <a:rPr lang="en-US" dirty="0">
                <a:latin typeface="Arial" panose="020B0604020202020204" pitchFamily="34" charset="0"/>
                <a:cs typeface="Arial" panose="020B0604020202020204" pitchFamily="34" charset="0"/>
              </a:rPr>
              <a:t>The QPLS lay the foundation for creating a coherent set of professional learning policies and activities that span the career continuum of an educator, leading to improved educator knowledge, skills, and dispositions and, ultimately, increased student learning results. The standards describe the criteria for quality professional learning and point educators and stakeholders toward using evidence-based elements and indicators when making decisions about how to create and/or improve professional learning in their own systems. A link to the QPLS is provided on the Resources slide toward the end of this presentation and also in the RFA.</a:t>
            </a:r>
          </a:p>
          <a:p>
            <a:pPr eaLnBrk="1" hangingPunct="1">
              <a:spcBef>
                <a:spcPct val="0"/>
              </a:spcBef>
              <a:defRPr/>
            </a:pPr>
            <a:endParaRPr lang="en-US" altLang="en-US" dirty="0">
              <a:latin typeface="Arial" panose="020B0604020202020204" pitchFamily="34" charset="0"/>
              <a:cs typeface="Arial" panose="020B0604020202020204" pitchFamily="34" charset="0"/>
            </a:endParaRPr>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DF2595FD-0444-47C6-A007-F2609E8F660A}" type="slidenum">
              <a:rPr lang="en-US" altLang="en-US" smtClean="0">
                <a:latin typeface="Calibri" panose="020F0502020204030204" pitchFamily="34" charset="0"/>
              </a:rPr>
              <a:pPr fontAlgn="base">
                <a:spcBef>
                  <a:spcPct val="0"/>
                </a:spcBef>
                <a:spcAft>
                  <a:spcPct val="0"/>
                </a:spcAft>
              </a:pPr>
              <a:t>12</a:t>
            </a:fld>
            <a:endParaRPr lang="en-US" altLang="en-US">
              <a:latin typeface="Calibri" panose="020F0502020204030204" pitchFamily="34" charset="0"/>
            </a:endParaRPr>
          </a:p>
        </p:txBody>
      </p:sp>
    </p:spTree>
    <p:extLst>
      <p:ext uri="{BB962C8B-B14F-4D97-AF65-F5344CB8AC3E}">
        <p14:creationId xmlns:p14="http://schemas.microsoft.com/office/powerpoint/2010/main" val="18611374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eaLnBrk="1" fontAlgn="auto" hangingPunct="1">
              <a:spcBef>
                <a:spcPts val="0"/>
              </a:spcBef>
              <a:spcAft>
                <a:spcPts val="1200"/>
              </a:spcAft>
              <a:buFont typeface="Arial" panose="020B0604020202020204" pitchFamily="34" charset="0"/>
              <a:buNone/>
              <a:defRPr/>
            </a:pPr>
            <a:r>
              <a:rPr lang="en-US" sz="1200" dirty="0">
                <a:latin typeface="Arial" panose="020B0604020202020204" pitchFamily="34" charset="0"/>
                <a:cs typeface="Arial" panose="020B0604020202020204" pitchFamily="34" charset="0"/>
              </a:rPr>
              <a:t>Julia:</a:t>
            </a:r>
          </a:p>
          <a:p>
            <a:pPr eaLnBrk="1" fontAlgn="auto" hangingPunct="1">
              <a:spcBef>
                <a:spcPts val="0"/>
              </a:spcBef>
              <a:spcAft>
                <a:spcPts val="0"/>
              </a:spcAft>
              <a:buFont typeface="Arial" panose="020B0604020202020204" pitchFamily="34" charset="0"/>
              <a:buNone/>
              <a:defRPr/>
            </a:pPr>
            <a:endParaRPr lang="en-US" sz="1200" dirty="0">
              <a:latin typeface="Arial" panose="020B0604020202020204" pitchFamily="34" charset="0"/>
              <a:cs typeface="Arial" panose="020B0604020202020204" pitchFamily="34" charset="0"/>
            </a:endParaRPr>
          </a:p>
          <a:p>
            <a:pPr eaLnBrk="1" fontAlgn="auto" hangingPunct="1">
              <a:spcBef>
                <a:spcPts val="0"/>
              </a:spcBef>
              <a:spcAft>
                <a:spcPts val="0"/>
              </a:spcAft>
              <a:buFont typeface="Arial" panose="020B0604020202020204" pitchFamily="34" charset="0"/>
              <a:buNone/>
              <a:defRPr/>
            </a:pPr>
            <a:r>
              <a:rPr lang="en-US" sz="1200" dirty="0">
                <a:latin typeface="Arial" panose="020B0604020202020204" pitchFamily="34" charset="0"/>
                <a:cs typeface="Arial" panose="020B0604020202020204" pitchFamily="34" charset="0"/>
              </a:rPr>
              <a:t>The SUMS Partner Entity grant period is from February 15, 2021, through February 15, 2026. </a:t>
            </a:r>
          </a:p>
          <a:p>
            <a:pPr marL="336550" indent="-336550" eaLnBrk="1" fontAlgn="auto" hangingPunct="1">
              <a:lnSpc>
                <a:spcPct val="100000"/>
              </a:lnSpc>
              <a:spcBef>
                <a:spcPts val="0"/>
              </a:spcBef>
              <a:spcAft>
                <a:spcPts val="1200"/>
              </a:spcAft>
              <a:defRPr/>
            </a:pPr>
            <a:r>
              <a:rPr lang="en-US" sz="1200" dirty="0">
                <a:latin typeface="Arial" panose="020B0604020202020204" pitchFamily="34" charset="0"/>
                <a:cs typeface="Arial" panose="020B0604020202020204" pitchFamily="34" charset="0"/>
              </a:rPr>
              <a:t>The OCDE, BCOE, and the CDE shall evaluate the grantee’s performance and success. </a:t>
            </a:r>
            <a:endParaRPr lang="en-US" sz="1200" strike="sngStrike" dirty="0">
              <a:latin typeface="Arial" panose="020B0604020202020204" pitchFamily="34" charset="0"/>
              <a:cs typeface="Arial" panose="020B0604020202020204" pitchFamily="34" charset="0"/>
            </a:endParaRPr>
          </a:p>
          <a:p>
            <a:pPr marL="336550" indent="-336550" eaLnBrk="1" fontAlgn="auto" hangingPunct="1">
              <a:lnSpc>
                <a:spcPct val="100000"/>
              </a:lnSpc>
              <a:spcBef>
                <a:spcPts val="0"/>
              </a:spcBef>
              <a:spcAft>
                <a:spcPts val="1200"/>
              </a:spcAft>
              <a:defRPr/>
            </a:pPr>
            <a:r>
              <a:rPr lang="en-US" sz="1200" dirty="0">
                <a:latin typeface="Arial" panose="020B0604020202020204" pitchFamily="34" charset="0"/>
                <a:cs typeface="Arial" panose="020B0604020202020204" pitchFamily="34" charset="0"/>
              </a:rPr>
              <a:t>The SUMS Partner Entity will comply with the reporting needs specified by the OCDE and the CDE.</a:t>
            </a:r>
          </a:p>
          <a:p>
            <a:pPr eaLnBrk="1" fontAlgn="auto" hangingPunct="1">
              <a:spcBef>
                <a:spcPts val="0"/>
              </a:spcBef>
              <a:spcAft>
                <a:spcPts val="0"/>
              </a:spcAft>
              <a:defRPr/>
            </a:pPr>
            <a:endParaRPr lang="en-US" dirty="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25D4EE79-97C6-406F-A1AB-AFED886A7853}" type="slidenum">
              <a:rPr lang="en-US" altLang="en-US" smtClean="0">
                <a:latin typeface="Calibri" panose="020F0502020204030204" pitchFamily="34" charset="0"/>
              </a:rPr>
              <a:pPr fontAlgn="base">
                <a:spcBef>
                  <a:spcPct val="0"/>
                </a:spcBef>
                <a:spcAft>
                  <a:spcPct val="0"/>
                </a:spcAft>
              </a:pPr>
              <a:t>13</a:t>
            </a:fld>
            <a:endParaRPr lang="en-US" altLang="en-US">
              <a:latin typeface="Calibri" panose="020F0502020204030204" pitchFamily="34" charset="0"/>
            </a:endParaRPr>
          </a:p>
        </p:txBody>
      </p:sp>
    </p:spTree>
    <p:extLst>
      <p:ext uri="{BB962C8B-B14F-4D97-AF65-F5344CB8AC3E}">
        <p14:creationId xmlns:p14="http://schemas.microsoft.com/office/powerpoint/2010/main" val="8188146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336550" indent="-336550" eaLnBrk="1" hangingPunct="1">
              <a:lnSpc>
                <a:spcPct val="100000"/>
              </a:lnSpc>
              <a:spcBef>
                <a:spcPct val="0"/>
              </a:spcBef>
              <a:spcAft>
                <a:spcPts val="1200"/>
              </a:spcAft>
              <a:defRPr/>
            </a:pPr>
            <a:r>
              <a:rPr lang="en-US" altLang="en-US" sz="1200" dirty="0">
                <a:latin typeface="Arial" panose="020B0604020202020204" pitchFamily="34" charset="0"/>
                <a:cs typeface="Arial" panose="020B0604020202020204" pitchFamily="34" charset="0"/>
              </a:rPr>
              <a:t>Julia:</a:t>
            </a:r>
          </a:p>
          <a:p>
            <a:pPr marL="336550" indent="-336550" eaLnBrk="1" hangingPunct="1">
              <a:lnSpc>
                <a:spcPct val="100000"/>
              </a:lnSpc>
              <a:spcBef>
                <a:spcPct val="0"/>
              </a:spcBef>
              <a:spcAft>
                <a:spcPts val="1200"/>
              </a:spcAft>
              <a:defRPr/>
            </a:pPr>
            <a:endParaRPr lang="en-US" altLang="en-US" sz="1200" dirty="0">
              <a:latin typeface="Arial" panose="020B0604020202020204" pitchFamily="34" charset="0"/>
              <a:cs typeface="Arial" panose="020B0604020202020204" pitchFamily="34" charset="0"/>
            </a:endParaRPr>
          </a:p>
          <a:p>
            <a:pPr marL="336550" indent="-336550" eaLnBrk="1" hangingPunct="1">
              <a:lnSpc>
                <a:spcPct val="100000"/>
              </a:lnSpc>
              <a:spcBef>
                <a:spcPct val="0"/>
              </a:spcBef>
              <a:spcAft>
                <a:spcPts val="1200"/>
              </a:spcAft>
              <a:defRPr/>
            </a:pPr>
            <a:r>
              <a:rPr lang="en-US" altLang="en-US" sz="1200" dirty="0">
                <a:latin typeface="Arial" panose="020B0604020202020204" pitchFamily="34" charset="0"/>
                <a:cs typeface="Arial" panose="020B0604020202020204" pitchFamily="34" charset="0"/>
              </a:rPr>
              <a:t>Fundable applicants must </a:t>
            </a:r>
            <a:r>
              <a:rPr lang="en-US" sz="1200" dirty="0">
                <a:latin typeface="Arial" panose="020B0604020202020204" pitchFamily="34" charset="0"/>
                <a:cs typeface="Arial" panose="020B0604020202020204" pitchFamily="34" charset="0"/>
              </a:rPr>
              <a:t>an LEA, an LEA in partnership with an IHE or nonprofit educational service provider, or a consortia</a:t>
            </a:r>
            <a:r>
              <a:rPr lang="en-US" altLang="en-US" sz="1200" dirty="0">
                <a:latin typeface="Arial" panose="020B0604020202020204" pitchFamily="34" charset="0"/>
                <a:cs typeface="Arial" panose="020B0604020202020204" pitchFamily="34" charset="0"/>
              </a:rPr>
              <a:t>.</a:t>
            </a:r>
          </a:p>
          <a:p>
            <a:pPr marL="336550" indent="-336550" eaLnBrk="1" hangingPunct="1">
              <a:lnSpc>
                <a:spcPct val="100000"/>
              </a:lnSpc>
              <a:spcBef>
                <a:spcPct val="0"/>
              </a:spcBef>
              <a:spcAft>
                <a:spcPts val="1200"/>
              </a:spcAft>
              <a:defRPr/>
            </a:pPr>
            <a:r>
              <a:rPr lang="en-US" altLang="en-US" sz="1200" dirty="0">
                <a:latin typeface="Arial" panose="020B0604020202020204" pitchFamily="34" charset="0"/>
                <a:cs typeface="Arial" panose="020B0604020202020204" pitchFamily="34" charset="0"/>
              </a:rPr>
              <a:t>Consortia are allowed; however, there must be a lead LEA.</a:t>
            </a:r>
          </a:p>
          <a:p>
            <a:pPr marL="336550" indent="-336550" eaLnBrk="1" hangingPunct="1">
              <a:lnSpc>
                <a:spcPct val="100000"/>
              </a:lnSpc>
              <a:spcBef>
                <a:spcPct val="0"/>
              </a:spcBef>
              <a:spcAft>
                <a:spcPts val="1200"/>
              </a:spcAft>
              <a:defRPr/>
            </a:pPr>
            <a:r>
              <a:rPr lang="en-US" altLang="en-US" sz="1200" dirty="0">
                <a:latin typeface="Arial" panose="020B0604020202020204" pitchFamily="34" charset="0"/>
                <a:cs typeface="Arial" panose="020B0604020202020204" pitchFamily="34" charset="0"/>
              </a:rPr>
              <a:t>Collaboration with the OCDE, BCOE, and the CDE is required.</a:t>
            </a:r>
          </a:p>
          <a:p>
            <a:pPr marL="336550" indent="-336550" eaLnBrk="1" hangingPunct="1">
              <a:spcBef>
                <a:spcPct val="0"/>
              </a:spcBef>
              <a:spcAft>
                <a:spcPts val="1200"/>
              </a:spcAft>
              <a:defRPr/>
            </a:pPr>
            <a:r>
              <a:rPr lang="en-US" altLang="en-US" sz="1200" dirty="0">
                <a:latin typeface="Arial" panose="020B0604020202020204" pitchFamily="34" charset="0"/>
                <a:cs typeface="Arial" panose="020B0604020202020204" pitchFamily="34" charset="0"/>
              </a:rPr>
              <a:t>Applicants must demonstrate capacity and expertise.</a:t>
            </a:r>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B9EB039F-E041-429B-8562-C5C8F30783B2}" type="slidenum">
              <a:rPr lang="en-US" altLang="en-US" smtClean="0">
                <a:latin typeface="Calibri" panose="020F0502020204030204" pitchFamily="34" charset="0"/>
              </a:rPr>
              <a:pPr fontAlgn="base">
                <a:spcBef>
                  <a:spcPct val="0"/>
                </a:spcBef>
                <a:spcAft>
                  <a:spcPct val="0"/>
                </a:spcAft>
              </a:pPr>
              <a:t>14</a:t>
            </a:fld>
            <a:endParaRPr lang="en-US" altLang="en-US">
              <a:latin typeface="Calibri" panose="020F0502020204030204" pitchFamily="34" charset="0"/>
            </a:endParaRPr>
          </a:p>
        </p:txBody>
      </p:sp>
    </p:spTree>
    <p:extLst>
      <p:ext uri="{BB962C8B-B14F-4D97-AF65-F5344CB8AC3E}">
        <p14:creationId xmlns:p14="http://schemas.microsoft.com/office/powerpoint/2010/main" val="32463983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spcAft>
                <a:spcPts val="1200"/>
              </a:spcAft>
            </a:pPr>
            <a:r>
              <a:rPr lang="en-US" altLang="en-US" dirty="0">
                <a:latin typeface="Arial" panose="020B0604020202020204" pitchFamily="34" charset="0"/>
                <a:cs typeface="Arial" panose="020B0604020202020204" pitchFamily="34" charset="0"/>
              </a:rPr>
              <a:t>Julia:</a:t>
            </a:r>
          </a:p>
          <a:p>
            <a:pPr eaLnBrk="1" hangingPunct="1">
              <a:spcBef>
                <a:spcPct val="0"/>
              </a:spcBef>
            </a:pPr>
            <a:endParaRPr lang="en-US" altLang="en-US" dirty="0">
              <a:latin typeface="Arial" panose="020B0604020202020204" pitchFamily="34" charset="0"/>
              <a:cs typeface="Arial" panose="020B0604020202020204" pitchFamily="34" charset="0"/>
            </a:endParaRPr>
          </a:p>
          <a:p>
            <a:pPr eaLnBrk="1" hangingPunct="1">
              <a:spcBef>
                <a:spcPct val="0"/>
              </a:spcBef>
              <a:spcAft>
                <a:spcPts val="1200"/>
              </a:spcAft>
            </a:pPr>
            <a:r>
              <a:rPr lang="en-US" altLang="en-US" dirty="0">
                <a:latin typeface="Arial" panose="020B0604020202020204" pitchFamily="34" charset="0"/>
                <a:cs typeface="Arial" panose="020B0604020202020204" pitchFamily="34" charset="0"/>
              </a:rPr>
              <a:t>The following slides address specific requirements of the SUMS Partner Entity application.</a:t>
            </a:r>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70089055-257C-4569-8AC6-C58BA61081EB}" type="slidenum">
              <a:rPr lang="en-US" altLang="en-US" smtClean="0">
                <a:latin typeface="Calibri" panose="020F0502020204030204" pitchFamily="34" charset="0"/>
              </a:rPr>
              <a:pPr fontAlgn="base">
                <a:spcBef>
                  <a:spcPct val="0"/>
                </a:spcBef>
                <a:spcAft>
                  <a:spcPct val="0"/>
                </a:spcAft>
              </a:pPr>
              <a:t>15</a:t>
            </a:fld>
            <a:endParaRPr lang="en-US" altLang="en-US">
              <a:latin typeface="Calibri" panose="020F0502020204030204" pitchFamily="34" charset="0"/>
            </a:endParaRPr>
          </a:p>
        </p:txBody>
      </p:sp>
    </p:spTree>
    <p:extLst>
      <p:ext uri="{BB962C8B-B14F-4D97-AF65-F5344CB8AC3E}">
        <p14:creationId xmlns:p14="http://schemas.microsoft.com/office/powerpoint/2010/main" val="15039660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36550" indent="-336550" eaLnBrk="1" fontAlgn="auto" hangingPunct="1">
              <a:lnSpc>
                <a:spcPct val="100000"/>
              </a:lnSpc>
              <a:spcBef>
                <a:spcPts val="0"/>
              </a:spcBef>
              <a:spcAft>
                <a:spcPts val="1200"/>
              </a:spcAft>
              <a:defRPr/>
            </a:pPr>
            <a:r>
              <a:rPr lang="en-US" dirty="0">
                <a:latin typeface="Arial" panose="020B0604020202020204" pitchFamily="34" charset="0"/>
                <a:cs typeface="Arial" panose="020B0604020202020204" pitchFamily="34" charset="0"/>
              </a:rPr>
              <a:t>Julia:</a:t>
            </a:r>
          </a:p>
          <a:p>
            <a:pPr marL="336550" indent="-336550" eaLnBrk="1" fontAlgn="auto" hangingPunct="1">
              <a:lnSpc>
                <a:spcPct val="100000"/>
              </a:lnSpc>
              <a:spcBef>
                <a:spcPts val="0"/>
              </a:spcBef>
              <a:spcAft>
                <a:spcPts val="1200"/>
              </a:spcAft>
              <a:defRPr/>
            </a:pPr>
            <a:endParaRPr lang="en-US" dirty="0">
              <a:latin typeface="Arial" panose="020B0604020202020204" pitchFamily="34" charset="0"/>
              <a:cs typeface="Arial" panose="020B0604020202020204" pitchFamily="34" charset="0"/>
            </a:endParaRPr>
          </a:p>
          <a:p>
            <a:pPr marL="336550" indent="-336550" eaLnBrk="1" fontAlgn="auto" hangingPunct="1">
              <a:lnSpc>
                <a:spcPct val="100000"/>
              </a:lnSpc>
              <a:spcBef>
                <a:spcPts val="0"/>
              </a:spcBef>
              <a:spcAft>
                <a:spcPts val="1200"/>
              </a:spcAft>
              <a:defRPr/>
            </a:pPr>
            <a:r>
              <a:rPr lang="en-US" dirty="0">
                <a:latin typeface="Arial" panose="020B0604020202020204" pitchFamily="34" charset="0"/>
                <a:cs typeface="Arial" panose="020B0604020202020204" pitchFamily="34" charset="0"/>
              </a:rPr>
              <a:t>Complete an electronic application that will be available at </a:t>
            </a:r>
            <a:r>
              <a:rPr lang="en-US" u="sng" dirty="0">
                <a:latin typeface="Arial" panose="020B0604020202020204" pitchFamily="34" charset="0"/>
                <a:cs typeface="Arial" panose="020B0604020202020204" pitchFamily="34" charset="0"/>
                <a:hlinkClick r:id="rId3"/>
              </a:rPr>
              <a:t>https://cde.ca.gov/ci/cr/ri/sumspartner.asp</a:t>
            </a:r>
            <a:r>
              <a:rPr lang="en-US" dirty="0">
                <a:latin typeface="Arial" panose="020B0604020202020204" pitchFamily="34" charset="0"/>
                <a:cs typeface="Arial" panose="020B0604020202020204" pitchFamily="34" charset="0"/>
              </a:rPr>
              <a:t>.  </a:t>
            </a:r>
          </a:p>
          <a:p>
            <a:pPr marL="336550" indent="-336550" eaLnBrk="1" fontAlgn="auto" hangingPunct="1">
              <a:lnSpc>
                <a:spcPct val="100000"/>
              </a:lnSpc>
              <a:spcBef>
                <a:spcPts val="0"/>
              </a:spcBef>
              <a:spcAft>
                <a:spcPts val="1200"/>
              </a:spcAft>
              <a:defRPr/>
            </a:pPr>
            <a:r>
              <a:rPr lang="en-US" dirty="0">
                <a:latin typeface="Arial" panose="020B0604020202020204" pitchFamily="34" charset="0"/>
                <a:cs typeface="Arial" panose="020B0604020202020204" pitchFamily="34" charset="0"/>
              </a:rPr>
              <a:t>Online Application Instructions for the SUMS Partner Entity are included in the Appendix of the RFA. </a:t>
            </a:r>
          </a:p>
          <a:p>
            <a:pPr marL="336550" indent="-336550" eaLnBrk="1" fontAlgn="auto" hangingPunct="1">
              <a:spcBef>
                <a:spcPts val="0"/>
              </a:spcBef>
              <a:spcAft>
                <a:spcPts val="1200"/>
              </a:spcAft>
              <a:defRPr/>
            </a:pPr>
            <a:r>
              <a:rPr lang="en-US" dirty="0">
                <a:latin typeface="Arial" panose="020B0604020202020204" pitchFamily="34" charset="0"/>
                <a:cs typeface="Arial" panose="020B0604020202020204" pitchFamily="34" charset="0"/>
              </a:rPr>
              <a:t>Respond to all sections of each prompt in each section of the narrative description. </a:t>
            </a:r>
          </a:p>
          <a:p>
            <a:pPr marL="336550" indent="-336550" eaLnBrk="1" fontAlgn="auto" hangingPunct="1">
              <a:lnSpc>
                <a:spcPct val="100000"/>
              </a:lnSpc>
              <a:spcBef>
                <a:spcPts val="0"/>
              </a:spcBef>
              <a:spcAft>
                <a:spcPts val="1200"/>
              </a:spcAft>
              <a:defRPr/>
            </a:pPr>
            <a:endParaRPr 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08F5D996-9955-45CC-B288-E5817FCF38A9}" type="slidenum">
              <a:rPr lang="en-US" altLang="en-US" smtClean="0">
                <a:latin typeface="Calibri" panose="020F0502020204030204" pitchFamily="34" charset="0"/>
              </a:rPr>
              <a:pPr fontAlgn="base">
                <a:spcBef>
                  <a:spcPct val="0"/>
                </a:spcBef>
                <a:spcAft>
                  <a:spcPct val="0"/>
                </a:spcAft>
              </a:pPr>
              <a:t>16</a:t>
            </a:fld>
            <a:endParaRPr lang="en-US" altLang="en-US">
              <a:latin typeface="Calibri" panose="020F0502020204030204" pitchFamily="34" charset="0"/>
            </a:endParaRPr>
          </a:p>
        </p:txBody>
      </p:sp>
    </p:spTree>
    <p:extLst>
      <p:ext uri="{BB962C8B-B14F-4D97-AF65-F5344CB8AC3E}">
        <p14:creationId xmlns:p14="http://schemas.microsoft.com/office/powerpoint/2010/main" val="3509626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336550" indent="-336550" eaLnBrk="1" fontAlgn="auto" hangingPunct="1">
              <a:spcBef>
                <a:spcPts val="0"/>
              </a:spcBef>
              <a:spcAft>
                <a:spcPts val="1200"/>
              </a:spcAft>
              <a:defRPr/>
            </a:pPr>
            <a:r>
              <a:rPr lang="en-US" dirty="0">
                <a:latin typeface="Arial" panose="020B0604020202020204" pitchFamily="34" charset="0"/>
                <a:cs typeface="Arial" panose="020B0604020202020204" pitchFamily="34" charset="0"/>
              </a:rPr>
              <a:t>Julia:</a:t>
            </a:r>
          </a:p>
          <a:p>
            <a:pPr marL="336550" indent="-336550" eaLnBrk="1" fontAlgn="auto" hangingPunct="1">
              <a:spcBef>
                <a:spcPts val="0"/>
              </a:spcBef>
              <a:spcAft>
                <a:spcPts val="1200"/>
              </a:spcAft>
              <a:defRPr/>
            </a:pPr>
            <a:endParaRPr lang="en-US" dirty="0">
              <a:latin typeface="Arial" panose="020B0604020202020204" pitchFamily="34" charset="0"/>
              <a:cs typeface="Arial" panose="020B0604020202020204" pitchFamily="34" charset="0"/>
            </a:endParaRPr>
          </a:p>
          <a:p>
            <a:pPr marL="336550" indent="-336550" eaLnBrk="1" fontAlgn="auto" hangingPunct="1">
              <a:spcBef>
                <a:spcPts val="0"/>
              </a:spcBef>
              <a:spcAft>
                <a:spcPts val="1200"/>
              </a:spcAft>
              <a:defRPr/>
            </a:pPr>
            <a:r>
              <a:rPr lang="en-US" dirty="0">
                <a:latin typeface="Arial" panose="020B0604020202020204" pitchFamily="34" charset="0"/>
                <a:cs typeface="Arial" panose="020B0604020202020204" pitchFamily="34" charset="0"/>
              </a:rPr>
              <a:t>Separately attach supporting evidence, such as budgets, assurances and certifications, and letters of commitment, if applicable.</a:t>
            </a:r>
          </a:p>
          <a:p>
            <a:pPr marL="336550" indent="-336550" eaLnBrk="1" fontAlgn="auto" hangingPunct="1">
              <a:spcBef>
                <a:spcPts val="0"/>
              </a:spcBef>
              <a:spcAft>
                <a:spcPts val="1200"/>
              </a:spcAft>
              <a:defRPr/>
            </a:pPr>
            <a:r>
              <a:rPr lang="en-US" dirty="0">
                <a:latin typeface="Arial" panose="020B0604020202020204" pitchFamily="34" charset="0"/>
                <a:cs typeface="Arial" panose="020B0604020202020204" pitchFamily="34" charset="0"/>
              </a:rPr>
              <a:t>Provide the appropriate digital signature.</a:t>
            </a:r>
          </a:p>
          <a:p>
            <a:pPr marL="336550" indent="-336550" eaLnBrk="1" fontAlgn="auto" hangingPunct="1">
              <a:spcAft>
                <a:spcPts val="1200"/>
              </a:spcAft>
              <a:defRPr/>
            </a:pPr>
            <a:r>
              <a:rPr lang="en-US" dirty="0">
                <a:latin typeface="Arial" panose="020B0604020202020204" pitchFamily="34" charset="0"/>
                <a:cs typeface="Arial" panose="020B0604020202020204" pitchFamily="34" charset="0"/>
              </a:rPr>
              <a:t>Submit the application by </a:t>
            </a:r>
            <a:r>
              <a:rPr lang="en-US" b="1" dirty="0">
                <a:latin typeface="Arial" panose="020B0604020202020204" pitchFamily="34" charset="0"/>
                <a:cs typeface="Arial" panose="020B0604020202020204" pitchFamily="34" charset="0"/>
              </a:rPr>
              <a:t>December 17, 2021, before 4:00 p.m.</a:t>
            </a:r>
          </a:p>
          <a:p>
            <a:pPr marL="0" indent="0" eaLnBrk="1" fontAlgn="auto" hangingPunct="1">
              <a:spcBef>
                <a:spcPts val="0"/>
              </a:spcBef>
              <a:spcAft>
                <a:spcPts val="1200"/>
              </a:spcAft>
              <a:buNone/>
              <a:defRPr/>
            </a:pPr>
            <a:r>
              <a:rPr lang="en-US" dirty="0">
                <a:latin typeface="Arial" panose="020B0604020202020204" pitchFamily="34" charset="0"/>
                <a:cs typeface="Arial" panose="020B0604020202020204" pitchFamily="34" charset="0"/>
              </a:rPr>
              <a:t>Refer to the scoring rubric for the SUMS Partner Entity to understand how responses for each application will be evaluated by the reading panel.</a:t>
            </a:r>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89E6A5AF-6300-41E2-9F92-2F60BA2AC1D2}" type="slidenum">
              <a:rPr lang="en-US" altLang="en-US" smtClean="0">
                <a:latin typeface="Calibri" panose="020F0502020204030204" pitchFamily="34" charset="0"/>
              </a:rPr>
              <a:pPr fontAlgn="base">
                <a:spcBef>
                  <a:spcPct val="0"/>
                </a:spcBef>
                <a:spcAft>
                  <a:spcPct val="0"/>
                </a:spcAft>
              </a:pPr>
              <a:t>17</a:t>
            </a:fld>
            <a:endParaRPr lang="en-US" altLang="en-US">
              <a:latin typeface="Calibri" panose="020F0502020204030204" pitchFamily="34" charset="0"/>
            </a:endParaRPr>
          </a:p>
        </p:txBody>
      </p:sp>
    </p:spTree>
    <p:extLst>
      <p:ext uri="{BB962C8B-B14F-4D97-AF65-F5344CB8AC3E}">
        <p14:creationId xmlns:p14="http://schemas.microsoft.com/office/powerpoint/2010/main" val="18777895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eaLnBrk="1" fontAlgn="auto" hangingPunct="1">
              <a:spcBef>
                <a:spcPts val="0"/>
              </a:spcBef>
              <a:spcAft>
                <a:spcPts val="1200"/>
              </a:spcAft>
              <a:buFont typeface="Arial" panose="020B0604020202020204" pitchFamily="34" charset="0"/>
              <a:buNone/>
              <a:defRPr/>
            </a:pPr>
            <a:r>
              <a:rPr lang="en-US" dirty="0">
                <a:latin typeface="Arial" panose="020B0604020202020204" pitchFamily="34" charset="0"/>
                <a:cs typeface="Arial" panose="020B0604020202020204" pitchFamily="34" charset="0"/>
              </a:rPr>
              <a:t>Julia:</a:t>
            </a:r>
          </a:p>
          <a:p>
            <a:pPr eaLnBrk="1" fontAlgn="auto" hangingPunct="1">
              <a:spcBef>
                <a:spcPts val="0"/>
              </a:spcBef>
              <a:spcAft>
                <a:spcPts val="0"/>
              </a:spcAft>
              <a:buFont typeface="Arial" panose="020B0604020202020204" pitchFamily="34" charset="0"/>
              <a:buNone/>
              <a:defRPr/>
            </a:pPr>
            <a:endParaRPr lang="en-US" dirty="0">
              <a:latin typeface="Arial" panose="020B0604020202020204" pitchFamily="34" charset="0"/>
              <a:cs typeface="Arial" panose="020B0604020202020204" pitchFamily="34" charset="0"/>
            </a:endParaRPr>
          </a:p>
          <a:p>
            <a:pPr eaLnBrk="1" fontAlgn="auto" hangingPunct="1">
              <a:spcBef>
                <a:spcPts val="0"/>
              </a:spcBef>
              <a:spcAft>
                <a:spcPts val="1200"/>
              </a:spcAft>
              <a:buFont typeface="Arial" panose="020B0604020202020204" pitchFamily="34" charset="0"/>
              <a:buNone/>
              <a:defRPr/>
            </a:pPr>
            <a:r>
              <a:rPr lang="en-US" dirty="0">
                <a:latin typeface="Arial" panose="020B0604020202020204" pitchFamily="34" charset="0"/>
                <a:cs typeface="Arial" panose="020B0604020202020204" pitchFamily="34" charset="0"/>
              </a:rPr>
              <a:t>You must select the Save Responses button on the first page of the online application if you do not intend to complete the application in one session. </a:t>
            </a:r>
          </a:p>
          <a:p>
            <a:pPr marL="171450" indent="-171450" eaLnBrk="1" fontAlgn="auto" hangingPunct="1">
              <a:spcBef>
                <a:spcPts val="0"/>
              </a:spcBef>
              <a:spcAft>
                <a:spcPts val="0"/>
              </a:spcAft>
              <a:buFont typeface="Arial" panose="020B0604020202020204" pitchFamily="34" charset="0"/>
              <a:buChar char="•"/>
              <a:defRPr/>
            </a:pPr>
            <a:endParaRPr lang="en-US" dirty="0">
              <a:latin typeface="Arial" panose="020B0604020202020204" pitchFamily="34" charset="0"/>
              <a:cs typeface="Arial" panose="020B0604020202020204" pitchFamily="34" charset="0"/>
            </a:endParaRPr>
          </a:p>
          <a:p>
            <a:pPr eaLnBrk="1" fontAlgn="auto" hangingPunct="1">
              <a:spcBef>
                <a:spcPts val="0"/>
              </a:spcBef>
              <a:spcAft>
                <a:spcPts val="1200"/>
              </a:spcAft>
              <a:buFont typeface="Arial" panose="020B0604020202020204" pitchFamily="34" charset="0"/>
              <a:buNone/>
              <a:defRPr/>
            </a:pPr>
            <a:r>
              <a:rPr lang="en-US" dirty="0">
                <a:latin typeface="Arial" panose="020B0604020202020204" pitchFamily="34" charset="0"/>
                <a:cs typeface="Arial" panose="020B0604020202020204" pitchFamily="34" charset="0"/>
              </a:rPr>
              <a:t>Once you select the Save Responses button, a page will appear that asks for your email address. You will receive an email with a unique URL (web address) for entrance back in to the application.</a:t>
            </a:r>
          </a:p>
          <a:p>
            <a:pPr marL="171450" indent="-171450" eaLnBrk="1" fontAlgn="auto" hangingPunct="1">
              <a:spcBef>
                <a:spcPts val="0"/>
              </a:spcBef>
              <a:spcAft>
                <a:spcPts val="0"/>
              </a:spcAft>
              <a:buFont typeface="Arial" panose="020B0604020202020204" pitchFamily="34" charset="0"/>
              <a:buChar char="•"/>
              <a:defRPr/>
            </a:pPr>
            <a:endParaRPr lang="en-US" dirty="0">
              <a:latin typeface="Arial" panose="020B0604020202020204" pitchFamily="34" charset="0"/>
              <a:cs typeface="Arial" panose="020B0604020202020204" pitchFamily="34" charset="0"/>
            </a:endParaRPr>
          </a:p>
          <a:p>
            <a:pPr eaLnBrk="1" fontAlgn="auto" hangingPunct="1">
              <a:spcBef>
                <a:spcPts val="0"/>
              </a:spcBef>
              <a:spcAft>
                <a:spcPts val="1200"/>
              </a:spcAft>
              <a:buFont typeface="Arial" panose="020B0604020202020204" pitchFamily="34" charset="0"/>
              <a:buNone/>
              <a:defRPr/>
            </a:pPr>
            <a:r>
              <a:rPr lang="en-US" dirty="0">
                <a:latin typeface="Arial" panose="020B0604020202020204" pitchFamily="34" charset="0"/>
                <a:cs typeface="Arial" panose="020B0604020202020204" pitchFamily="34" charset="0"/>
              </a:rPr>
              <a:t>Although you should receive the confirmation email, it is recommended that you copy the URL on the application page and save it. This address will allow you to return to your application.</a:t>
            </a:r>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1D180008-97F5-4C23-89EE-2E7BA1D364A5}" type="slidenum">
              <a:rPr lang="en-US" altLang="en-US" smtClean="0">
                <a:latin typeface="Calibri" panose="020F0502020204030204" pitchFamily="34" charset="0"/>
              </a:rPr>
              <a:pPr fontAlgn="base">
                <a:spcBef>
                  <a:spcPct val="0"/>
                </a:spcBef>
                <a:spcAft>
                  <a:spcPct val="0"/>
                </a:spcAft>
              </a:pPr>
              <a:t>18</a:t>
            </a:fld>
            <a:endParaRPr lang="en-US" altLang="en-US">
              <a:latin typeface="Calibri" panose="020F0502020204030204" pitchFamily="34" charset="0"/>
            </a:endParaRPr>
          </a:p>
        </p:txBody>
      </p:sp>
    </p:spTree>
    <p:extLst>
      <p:ext uri="{BB962C8B-B14F-4D97-AF65-F5344CB8AC3E}">
        <p14:creationId xmlns:p14="http://schemas.microsoft.com/office/powerpoint/2010/main" val="26694981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336550" indent="-336550" eaLnBrk="1" fontAlgn="t" hangingPunct="1">
              <a:spcBef>
                <a:spcPts val="0"/>
              </a:spcBef>
              <a:spcAft>
                <a:spcPts val="1200"/>
              </a:spcAft>
              <a:defRPr/>
            </a:pPr>
            <a:r>
              <a:rPr lang="en-US" sz="1200" dirty="0">
                <a:latin typeface="Arial" panose="020B0604020202020204" pitchFamily="34" charset="0"/>
                <a:cs typeface="Arial" panose="020B0604020202020204" pitchFamily="34" charset="0"/>
              </a:rPr>
              <a:t>Julia:</a:t>
            </a:r>
          </a:p>
          <a:p>
            <a:pPr marL="336550" indent="-336550" eaLnBrk="1" fontAlgn="t" hangingPunct="1">
              <a:spcAft>
                <a:spcPts val="1200"/>
              </a:spcAft>
              <a:defRPr/>
            </a:pPr>
            <a:endParaRPr lang="en-US" sz="1200" dirty="0">
              <a:latin typeface="Arial" panose="020B0604020202020204" pitchFamily="34" charset="0"/>
              <a:cs typeface="Arial" panose="020B0604020202020204" pitchFamily="34" charset="0"/>
            </a:endParaRPr>
          </a:p>
          <a:p>
            <a:pPr marL="336550" indent="-336550" eaLnBrk="1" fontAlgn="t" hangingPunct="1">
              <a:spcBef>
                <a:spcPts val="0"/>
              </a:spcBef>
              <a:spcAft>
                <a:spcPts val="1200"/>
              </a:spcAft>
              <a:defRPr/>
            </a:pPr>
            <a:r>
              <a:rPr lang="en-US" sz="1200" dirty="0">
                <a:latin typeface="Arial" panose="020B0604020202020204" pitchFamily="34" charset="0"/>
                <a:cs typeface="Arial" panose="020B0604020202020204" pitchFamily="34" charset="0"/>
              </a:rPr>
              <a:t>The application narrative for the SUMS Partner Entity is broken up into seven parts:</a:t>
            </a:r>
          </a:p>
          <a:p>
            <a:pPr lvl="2" eaLnBrk="1" fontAlgn="t" hangingPunct="1">
              <a:spcBef>
                <a:spcPts val="0"/>
              </a:spcBef>
              <a:spcAft>
                <a:spcPts val="0"/>
              </a:spcAft>
              <a:buFont typeface="Wingdings" panose="05000000000000000000" pitchFamily="2" charset="2"/>
              <a:buNone/>
              <a:defRPr/>
            </a:pPr>
            <a:endParaRPr lang="en-US" sz="1200" dirty="0">
              <a:latin typeface="Arial" panose="020B0604020202020204" pitchFamily="34" charset="0"/>
              <a:cs typeface="Arial" panose="020B0604020202020204" pitchFamily="34" charset="0"/>
            </a:endParaRPr>
          </a:p>
          <a:p>
            <a:pPr lvl="2" eaLnBrk="1" fontAlgn="t" hangingPunct="1">
              <a:spcBef>
                <a:spcPts val="0"/>
              </a:spcBef>
              <a:spcAft>
                <a:spcPts val="1200"/>
              </a:spcAft>
              <a:buFont typeface="Wingdings" panose="05000000000000000000" pitchFamily="2" charset="2"/>
              <a:buNone/>
              <a:defRPr/>
            </a:pPr>
            <a:r>
              <a:rPr lang="en-US" sz="1200" dirty="0">
                <a:latin typeface="Arial" panose="020B0604020202020204" pitchFamily="34" charset="0"/>
                <a:cs typeface="Arial" panose="020B0604020202020204" pitchFamily="34" charset="0"/>
              </a:rPr>
              <a:t>Part 1: Goals and Activities</a:t>
            </a:r>
          </a:p>
          <a:p>
            <a:pPr lvl="2" eaLnBrk="1" fontAlgn="t" hangingPunct="1">
              <a:spcBef>
                <a:spcPts val="0"/>
              </a:spcBef>
              <a:spcAft>
                <a:spcPts val="1200"/>
              </a:spcAft>
              <a:buFont typeface="Wingdings" panose="05000000000000000000" pitchFamily="2" charset="2"/>
              <a:buNone/>
              <a:defRPr/>
            </a:pPr>
            <a:endParaRPr lang="en-US" sz="1200" dirty="0">
              <a:latin typeface="Arial" panose="020B0604020202020204" pitchFamily="34" charset="0"/>
              <a:cs typeface="Arial" panose="020B0604020202020204" pitchFamily="34" charset="0"/>
            </a:endParaRPr>
          </a:p>
          <a:p>
            <a:pPr lvl="3" eaLnBrk="1" fontAlgn="t" hangingPunct="1">
              <a:spcBef>
                <a:spcPts val="0"/>
              </a:spcBef>
              <a:spcAft>
                <a:spcPts val="0"/>
              </a:spcAft>
              <a:buFont typeface="Wingdings" panose="05000000000000000000" pitchFamily="2" charset="2"/>
              <a:buChar char="v"/>
              <a:defRPr/>
            </a:pPr>
            <a:r>
              <a:rPr lang="en-US" sz="1200" dirty="0">
                <a:latin typeface="Arial" panose="020B0604020202020204" pitchFamily="34" charset="0"/>
                <a:cs typeface="Arial" panose="020B0604020202020204" pitchFamily="34" charset="0"/>
              </a:rPr>
              <a:t>Theory of Action</a:t>
            </a:r>
          </a:p>
          <a:p>
            <a:pPr lvl="3" eaLnBrk="1" fontAlgn="t" hangingPunct="1">
              <a:spcBef>
                <a:spcPts val="0"/>
              </a:spcBef>
              <a:spcAft>
                <a:spcPts val="0"/>
              </a:spcAft>
              <a:buFont typeface="Wingdings" panose="05000000000000000000" pitchFamily="2" charset="2"/>
              <a:buChar char="v"/>
              <a:defRPr/>
            </a:pPr>
            <a:r>
              <a:rPr lang="en-US" sz="1200" dirty="0">
                <a:latin typeface="Arial" panose="020B0604020202020204" pitchFamily="34" charset="0"/>
                <a:cs typeface="Arial" panose="020B0604020202020204" pitchFamily="34" charset="0"/>
              </a:rPr>
              <a:t>Proposed Activities</a:t>
            </a:r>
          </a:p>
          <a:p>
            <a:pPr lvl="3" eaLnBrk="1" fontAlgn="t" hangingPunct="1">
              <a:spcBef>
                <a:spcPts val="0"/>
              </a:spcBef>
              <a:spcAft>
                <a:spcPts val="0"/>
              </a:spcAft>
              <a:buFont typeface="Wingdings" panose="05000000000000000000" pitchFamily="2" charset="2"/>
              <a:buChar char="v"/>
              <a:defRPr/>
            </a:pPr>
            <a:r>
              <a:rPr lang="en-US" sz="1200" dirty="0">
                <a:latin typeface="Arial" panose="020B0604020202020204" pitchFamily="34" charset="0"/>
                <a:cs typeface="Arial" panose="020B0604020202020204" pitchFamily="34" charset="0"/>
              </a:rPr>
              <a:t>Project Participants</a:t>
            </a:r>
          </a:p>
          <a:p>
            <a:pPr lvl="3" eaLnBrk="1" fontAlgn="t" hangingPunct="1">
              <a:spcBef>
                <a:spcPts val="0"/>
              </a:spcBef>
              <a:spcAft>
                <a:spcPts val="0"/>
              </a:spcAft>
              <a:buFont typeface="Wingdings" panose="05000000000000000000" pitchFamily="2" charset="2"/>
              <a:buChar char="v"/>
              <a:defRPr/>
            </a:pPr>
            <a:r>
              <a:rPr lang="en-US" sz="1200" dirty="0">
                <a:latin typeface="Arial" panose="020B0604020202020204" pitchFamily="34" charset="0"/>
                <a:cs typeface="Arial" panose="020B0604020202020204" pitchFamily="34" charset="0"/>
              </a:rPr>
              <a:t>Alignment</a:t>
            </a:r>
          </a:p>
          <a:p>
            <a:pPr lvl="3" eaLnBrk="1" fontAlgn="t" hangingPunct="1">
              <a:spcBef>
                <a:spcPts val="0"/>
              </a:spcBef>
              <a:spcAft>
                <a:spcPts val="1200"/>
              </a:spcAft>
              <a:buFont typeface="Wingdings" panose="05000000000000000000" pitchFamily="2" charset="2"/>
              <a:buChar char="v"/>
              <a:defRPr/>
            </a:pPr>
            <a:r>
              <a:rPr lang="en-US" sz="1200" dirty="0">
                <a:latin typeface="Arial" panose="020B0604020202020204" pitchFamily="34" charset="0"/>
                <a:cs typeface="Arial" panose="020B0604020202020204" pitchFamily="34" charset="0"/>
              </a:rPr>
              <a:t>Expanding Capacity</a:t>
            </a:r>
            <a:br>
              <a:rPr lang="en-US" sz="1200" dirty="0">
                <a:latin typeface="Arial" panose="020B0604020202020204" pitchFamily="34" charset="0"/>
                <a:cs typeface="Arial" panose="020B0604020202020204" pitchFamily="34" charset="0"/>
              </a:rPr>
            </a:br>
            <a:endParaRPr lang="en-US" sz="1200" dirty="0">
              <a:latin typeface="Arial" panose="020B0604020202020204" pitchFamily="34" charset="0"/>
              <a:cs typeface="Arial" panose="020B0604020202020204" pitchFamily="34" charset="0"/>
            </a:endParaRPr>
          </a:p>
          <a:p>
            <a:pPr lvl="2" eaLnBrk="1" fontAlgn="t" hangingPunct="1">
              <a:spcBef>
                <a:spcPts val="0"/>
              </a:spcBef>
              <a:spcAft>
                <a:spcPts val="1200"/>
              </a:spcAft>
              <a:buFont typeface="Wingdings" panose="05000000000000000000" pitchFamily="2" charset="2"/>
              <a:buNone/>
              <a:defRPr/>
            </a:pPr>
            <a:r>
              <a:rPr lang="en-US" sz="1200" dirty="0">
                <a:latin typeface="Arial" panose="020B0604020202020204" pitchFamily="34" charset="0"/>
                <a:cs typeface="Arial" panose="020B0604020202020204" pitchFamily="34" charset="0"/>
              </a:rPr>
              <a:t>Part 2: Proposed Metrics</a:t>
            </a:r>
          </a:p>
          <a:p>
            <a:pPr lvl="2" eaLnBrk="1" fontAlgn="t" hangingPunct="1">
              <a:spcBef>
                <a:spcPts val="0"/>
              </a:spcBef>
              <a:spcAft>
                <a:spcPts val="1200"/>
              </a:spcAft>
              <a:buFont typeface="Wingdings" panose="05000000000000000000" pitchFamily="2" charset="2"/>
              <a:buNone/>
              <a:defRPr/>
            </a:pPr>
            <a:endParaRPr lang="en-US" sz="1200" dirty="0">
              <a:latin typeface="Arial" panose="020B0604020202020204" pitchFamily="34" charset="0"/>
              <a:cs typeface="Arial" panose="020B0604020202020204" pitchFamily="34" charset="0"/>
            </a:endParaRPr>
          </a:p>
          <a:p>
            <a:pPr lvl="3" eaLnBrk="1" fontAlgn="t" hangingPunct="1">
              <a:spcBef>
                <a:spcPts val="0"/>
              </a:spcBef>
              <a:spcAft>
                <a:spcPts val="1200"/>
              </a:spcAft>
              <a:buFont typeface="Wingdings" panose="05000000000000000000" pitchFamily="2" charset="2"/>
              <a:buChar char="v"/>
              <a:defRPr/>
            </a:pPr>
            <a:r>
              <a:rPr lang="en-US" sz="1200" dirty="0">
                <a:latin typeface="Arial" panose="020B0604020202020204" pitchFamily="34" charset="0"/>
                <a:cs typeface="Arial" panose="020B0604020202020204" pitchFamily="34" charset="0"/>
              </a:rPr>
              <a:t>Application Budget</a:t>
            </a:r>
            <a:br>
              <a:rPr lang="en-US" sz="1200" dirty="0">
                <a:latin typeface="Arial" panose="020B0604020202020204" pitchFamily="34" charset="0"/>
                <a:cs typeface="Arial" panose="020B0604020202020204" pitchFamily="34" charset="0"/>
              </a:rPr>
            </a:br>
            <a:endParaRPr lang="en-US" sz="1200" dirty="0">
              <a:latin typeface="Arial" panose="020B0604020202020204" pitchFamily="34" charset="0"/>
              <a:cs typeface="Arial" panose="020B0604020202020204" pitchFamily="34" charset="0"/>
            </a:endParaRPr>
          </a:p>
          <a:p>
            <a:pPr marL="336550" indent="-336550" eaLnBrk="1" fontAlgn="auto" hangingPunct="1">
              <a:spcBef>
                <a:spcPts val="0"/>
              </a:spcBef>
              <a:spcAft>
                <a:spcPts val="1200"/>
              </a:spcAft>
              <a:defRPr/>
            </a:pPr>
            <a:r>
              <a:rPr lang="en-US" sz="1200" dirty="0">
                <a:latin typeface="Arial" panose="020B0604020202020204" pitchFamily="34" charset="0"/>
                <a:cs typeface="Arial" panose="020B0604020202020204" pitchFamily="34" charset="0"/>
              </a:rPr>
              <a:t>Each section contains multiple items that must be addressed. </a:t>
            </a:r>
          </a:p>
          <a:p>
            <a:pPr eaLnBrk="1" fontAlgn="auto" hangingPunct="1">
              <a:spcAft>
                <a:spcPts val="1200"/>
              </a:spcAft>
              <a:defRPr/>
            </a:pPr>
            <a:endParaRPr lang="en-US" dirty="0"/>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EA6A9A2C-8535-41CB-9C65-43CA46A605C2}" type="slidenum">
              <a:rPr lang="en-US" altLang="en-US" smtClean="0">
                <a:latin typeface="Calibri" panose="020F0502020204030204" pitchFamily="34" charset="0"/>
              </a:rPr>
              <a:pPr fontAlgn="base">
                <a:spcBef>
                  <a:spcPct val="0"/>
                </a:spcBef>
                <a:spcAft>
                  <a:spcPct val="0"/>
                </a:spcAft>
              </a:pPr>
              <a:t>19</a:t>
            </a:fld>
            <a:endParaRPr lang="en-US" altLang="en-US">
              <a:latin typeface="Calibri" panose="020F0502020204030204" pitchFamily="34" charset="0"/>
            </a:endParaRPr>
          </a:p>
        </p:txBody>
      </p:sp>
    </p:spTree>
    <p:extLst>
      <p:ext uri="{BB962C8B-B14F-4D97-AF65-F5344CB8AC3E}">
        <p14:creationId xmlns:p14="http://schemas.microsoft.com/office/powerpoint/2010/main" val="2714246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eaLnBrk="1" fontAlgn="auto" hangingPunct="1">
              <a:spcBef>
                <a:spcPts val="0"/>
              </a:spcBef>
              <a:spcAft>
                <a:spcPts val="1200"/>
              </a:spcAft>
              <a:buFont typeface="Arial" panose="020B0604020202020204" pitchFamily="34" charset="0"/>
              <a:buNone/>
              <a:defRPr/>
            </a:pPr>
            <a:r>
              <a:rPr lang="en-US" dirty="0">
                <a:latin typeface="Arial" panose="020B0604020202020204" pitchFamily="34" charset="0"/>
                <a:cs typeface="Arial" panose="020B0604020202020204" pitchFamily="34" charset="0"/>
              </a:rPr>
              <a:t>Julia:</a:t>
            </a:r>
          </a:p>
          <a:p>
            <a:pPr eaLnBrk="1" fontAlgn="auto" hangingPunct="1">
              <a:spcBef>
                <a:spcPts val="0"/>
              </a:spcBef>
              <a:spcAft>
                <a:spcPts val="1200"/>
              </a:spcAft>
              <a:buFont typeface="Arial" panose="020B0604020202020204" pitchFamily="34" charset="0"/>
              <a:buNone/>
              <a:defRPr/>
            </a:pPr>
            <a:endParaRPr lang="en-US" dirty="0">
              <a:latin typeface="Arial" panose="020B0604020202020204" pitchFamily="34" charset="0"/>
              <a:cs typeface="Arial" panose="020B0604020202020204" pitchFamily="34" charset="0"/>
            </a:endParaRPr>
          </a:p>
          <a:p>
            <a:pPr eaLnBrk="1" fontAlgn="auto" hangingPunct="1">
              <a:spcBef>
                <a:spcPts val="0"/>
              </a:spcBef>
              <a:spcAft>
                <a:spcPts val="1200"/>
              </a:spcAft>
              <a:buFont typeface="Arial" panose="020B0604020202020204" pitchFamily="34" charset="0"/>
              <a:buNone/>
              <a:defRPr/>
            </a:pPr>
            <a:r>
              <a:rPr lang="en-US" dirty="0">
                <a:latin typeface="Arial" panose="020B0604020202020204" pitchFamily="34" charset="0"/>
                <a:cs typeface="Arial" panose="020B0604020202020204" pitchFamily="34" charset="0"/>
              </a:rPr>
              <a:t>At this time, all webinar participants have been placed on mute. Also, please remember that this webinar is being recorded.</a:t>
            </a:r>
          </a:p>
          <a:p>
            <a:pPr marL="171450" indent="-171450" eaLnBrk="1" fontAlgn="auto" hangingPunct="1">
              <a:spcBef>
                <a:spcPts val="0"/>
              </a:spcBef>
              <a:spcAft>
                <a:spcPts val="0"/>
              </a:spcAft>
              <a:buFont typeface="Arial" panose="020B0604020202020204" pitchFamily="34" charset="0"/>
              <a:buChar char="•"/>
              <a:defRPr/>
            </a:pPr>
            <a:endParaRPr lang="en-US" dirty="0">
              <a:latin typeface="Arial" panose="020B0604020202020204" pitchFamily="34" charset="0"/>
              <a:cs typeface="Arial" panose="020B0604020202020204" pitchFamily="34" charset="0"/>
            </a:endParaRPr>
          </a:p>
          <a:p>
            <a:pPr eaLnBrk="1" fontAlgn="auto" hangingPunct="1">
              <a:spcBef>
                <a:spcPts val="0"/>
              </a:spcBef>
              <a:spcAft>
                <a:spcPts val="1200"/>
              </a:spcAft>
              <a:buFont typeface="Arial" panose="020B0604020202020204" pitchFamily="34" charset="0"/>
              <a:buNone/>
              <a:defRPr/>
            </a:pPr>
            <a:r>
              <a:rPr lang="en-US" dirty="0">
                <a:latin typeface="Arial" panose="020B0604020202020204" pitchFamily="34" charset="0"/>
                <a:cs typeface="Arial" panose="020B0604020202020204" pitchFamily="34" charset="0"/>
              </a:rPr>
              <a:t>As questions arise during the webinar, please type your questions in the chat box. We will do our best to answer those questions during the questions and answers portion of the webinar.  </a:t>
            </a:r>
          </a:p>
          <a:p>
            <a:pPr marL="336550" indent="-336550" eaLnBrk="1" fontAlgn="auto" hangingPunct="1">
              <a:spcBef>
                <a:spcPts val="0"/>
              </a:spcBef>
              <a:spcAft>
                <a:spcPts val="1200"/>
              </a:spcAft>
              <a:defRPr/>
            </a:pPr>
            <a:endParaRPr lang="en-US" dirty="0">
              <a:latin typeface="Arial" panose="020B0604020202020204" pitchFamily="34" charset="0"/>
              <a:cs typeface="Arial" panose="020B0604020202020204" pitchFamily="34" charset="0"/>
            </a:endParaRPr>
          </a:p>
          <a:p>
            <a:pPr eaLnBrk="1" fontAlgn="auto" hangingPunct="1">
              <a:spcBef>
                <a:spcPts val="0"/>
              </a:spcBef>
              <a:spcAft>
                <a:spcPts val="1200"/>
              </a:spcAft>
              <a:defRPr/>
            </a:pPr>
            <a:r>
              <a:rPr lang="en-US" dirty="0">
                <a:latin typeface="Arial" panose="020B0604020202020204" pitchFamily="34" charset="0"/>
                <a:cs typeface="Arial" panose="020B0604020202020204" pitchFamily="34" charset="0"/>
              </a:rPr>
              <a:t>This PowerPoint with the notes and the recorded webinar will be available on the CDE </a:t>
            </a:r>
            <a:r>
              <a:rPr lang="en-US" sz="1200" kern="1200" dirty="0">
                <a:solidFill>
                  <a:schemeClr val="tx1"/>
                </a:solidFill>
                <a:effectLst/>
                <a:latin typeface="Arial" panose="020B0604020202020204" pitchFamily="34" charset="0"/>
                <a:ea typeface="+mn-ea"/>
                <a:cs typeface="Arial" panose="020B0604020202020204" pitchFamily="34" charset="0"/>
              </a:rPr>
              <a:t>Scaling Up MTSS Statewide (or SUMS for short): Partner Entity</a:t>
            </a:r>
            <a:r>
              <a:rPr lang="en-US" dirty="0">
                <a:latin typeface="Arial" panose="020B0604020202020204" pitchFamily="34" charset="0"/>
                <a:cs typeface="Arial" panose="020B0604020202020204" pitchFamily="34" charset="0"/>
              </a:rPr>
              <a:t> web page at </a:t>
            </a:r>
            <a:r>
              <a:rPr lang="en-US" sz="1200" dirty="0">
                <a:latin typeface="Arial" panose="020B0604020202020204" pitchFamily="34" charset="0"/>
                <a:cs typeface="Arial" panose="020B0604020202020204" pitchFamily="34" charset="0"/>
                <a:hlinkClick r:id="rId3"/>
              </a:rPr>
              <a:t>https://cde.ca.gov/ci/cr/ri/sumspartner.asp</a:t>
            </a:r>
            <a:r>
              <a:rPr lang="en-US" sz="1200" dirty="0">
                <a:latin typeface="Arial" panose="020B0604020202020204" pitchFamily="34" charset="0"/>
                <a:cs typeface="Arial" panose="020B0604020202020204" pitchFamily="34" charset="0"/>
              </a:rPr>
              <a:t>.</a:t>
            </a:r>
            <a:endParaRPr lang="en-US" dirty="0">
              <a:solidFill>
                <a:srgbClr val="FF0000"/>
              </a:solidFill>
              <a:latin typeface="Arial" panose="020B0604020202020204" pitchFamily="34" charset="0"/>
              <a:cs typeface="Arial" panose="020B0604020202020204" pitchFamily="34" charset="0"/>
            </a:endParaRPr>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1FFA4DE5-8228-43A2-A117-09BFADE151C3}" type="slidenum">
              <a:rPr lang="en-US" altLang="en-US" smtClean="0">
                <a:latin typeface="Calibri" panose="020F0502020204030204" pitchFamily="34" charset="0"/>
              </a:rPr>
              <a:pPr fontAlgn="base">
                <a:spcBef>
                  <a:spcPct val="0"/>
                </a:spcBef>
                <a:spcAft>
                  <a:spcPct val="0"/>
                </a:spcAft>
              </a:pPr>
              <a:t>2</a:t>
            </a:fld>
            <a:endParaRPr lang="en-US" altLang="en-US">
              <a:latin typeface="Calibri" panose="020F0502020204030204" pitchFamily="34" charset="0"/>
            </a:endParaRPr>
          </a:p>
        </p:txBody>
      </p:sp>
    </p:spTree>
    <p:extLst>
      <p:ext uri="{BB962C8B-B14F-4D97-AF65-F5344CB8AC3E}">
        <p14:creationId xmlns:p14="http://schemas.microsoft.com/office/powerpoint/2010/main" val="1134626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eaLnBrk="1" fontAlgn="auto" hangingPunct="1">
              <a:spcBef>
                <a:spcPts val="0"/>
              </a:spcBef>
              <a:spcAft>
                <a:spcPts val="1200"/>
              </a:spcAft>
              <a:buFont typeface="Arial" panose="020B0604020202020204" pitchFamily="34" charset="0"/>
              <a:buNone/>
              <a:defRPr/>
            </a:pPr>
            <a:r>
              <a:rPr lang="en-US" dirty="0">
                <a:latin typeface="Arial" panose="020B0604020202020204" pitchFamily="34" charset="0"/>
                <a:cs typeface="Arial" panose="020B0604020202020204" pitchFamily="34" charset="0"/>
              </a:rPr>
              <a:t>Julia:</a:t>
            </a:r>
          </a:p>
          <a:p>
            <a:pPr eaLnBrk="1" fontAlgn="auto" hangingPunct="1">
              <a:spcBef>
                <a:spcPts val="0"/>
              </a:spcBef>
              <a:spcAft>
                <a:spcPts val="0"/>
              </a:spcAft>
              <a:buFont typeface="Arial" panose="020B0604020202020204" pitchFamily="34" charset="0"/>
              <a:buNone/>
              <a:defRPr/>
            </a:pPr>
            <a:endParaRPr lang="en-US" dirty="0">
              <a:latin typeface="Arial" panose="020B0604020202020204" pitchFamily="34" charset="0"/>
              <a:cs typeface="Arial" panose="020B0604020202020204" pitchFamily="34" charset="0"/>
            </a:endParaRPr>
          </a:p>
          <a:p>
            <a:pPr eaLnBrk="1" fontAlgn="auto" hangingPunct="1">
              <a:spcBef>
                <a:spcPts val="0"/>
              </a:spcBef>
              <a:spcAft>
                <a:spcPts val="1200"/>
              </a:spcAft>
              <a:buFont typeface="Arial" panose="020B0604020202020204" pitchFamily="34" charset="0"/>
              <a:buNone/>
              <a:defRPr/>
            </a:pPr>
            <a:r>
              <a:rPr lang="en-US" dirty="0">
                <a:latin typeface="Arial" panose="020B0604020202020204" pitchFamily="34" charset="0"/>
                <a:cs typeface="Arial" panose="020B0604020202020204" pitchFamily="34" charset="0"/>
              </a:rPr>
              <a:t>The application budget covers the entire grant period, February 15, 2022 through February 15, 2026. The SUMS Partner Entity Proposed Budget Template is available on the SUMS Partner Entity web page.</a:t>
            </a:r>
          </a:p>
          <a:p>
            <a:pPr eaLnBrk="1" fontAlgn="auto" hangingPunct="1">
              <a:spcBef>
                <a:spcPts val="0"/>
              </a:spcBef>
              <a:spcAft>
                <a:spcPts val="0"/>
              </a:spcAft>
              <a:defRPr/>
            </a:pPr>
            <a:endParaRPr lang="en-US" dirty="0">
              <a:latin typeface="Arial" panose="020B0604020202020204" pitchFamily="34" charset="0"/>
              <a:cs typeface="Arial" panose="020B0604020202020204" pitchFamily="34" charset="0"/>
            </a:endParaRPr>
          </a:p>
          <a:p>
            <a:pPr eaLnBrk="1" fontAlgn="auto" hangingPunct="1">
              <a:spcBef>
                <a:spcPts val="0"/>
              </a:spcBef>
              <a:spcAft>
                <a:spcPts val="1200"/>
              </a:spcAft>
              <a:buFont typeface="Arial" panose="020B0604020202020204" pitchFamily="34" charset="0"/>
              <a:buNone/>
              <a:defRPr/>
            </a:pPr>
            <a:r>
              <a:rPr lang="en-US" dirty="0">
                <a:latin typeface="Arial" panose="020B0604020202020204" pitchFamily="34" charset="0"/>
                <a:cs typeface="Arial" panose="020B0604020202020204" pitchFamily="34" charset="0"/>
              </a:rPr>
              <a:t>There are seven tabs that need to be completed: </a:t>
            </a:r>
          </a:p>
          <a:p>
            <a:pPr eaLnBrk="1" fontAlgn="auto" hangingPunct="1">
              <a:spcBef>
                <a:spcPts val="0"/>
              </a:spcBef>
              <a:spcAft>
                <a:spcPts val="1200"/>
              </a:spcAft>
              <a:buFont typeface="Arial" panose="020B0604020202020204" pitchFamily="34" charset="0"/>
              <a:buNone/>
              <a:defRPr/>
            </a:pPr>
            <a:endParaRPr lang="en-US" dirty="0">
              <a:latin typeface="Arial" panose="020B0604020202020204" pitchFamily="34" charset="0"/>
              <a:cs typeface="Arial" panose="020B0604020202020204" pitchFamily="34" charset="0"/>
            </a:endParaRPr>
          </a:p>
          <a:p>
            <a:pPr marL="793750" lvl="1" indent="-336550" eaLnBrk="1" fontAlgn="auto" hangingPunct="1">
              <a:spcBef>
                <a:spcPts val="0"/>
              </a:spcBef>
              <a:spcAft>
                <a:spcPts val="1200"/>
              </a:spcAft>
              <a:defRPr/>
            </a:pPr>
            <a:r>
              <a:rPr lang="en-US" dirty="0">
                <a:latin typeface="Arial" panose="020B0604020202020204" pitchFamily="34" charset="0"/>
                <a:cs typeface="Arial" panose="020B0604020202020204" pitchFamily="34" charset="0"/>
              </a:rPr>
              <a:t>One tab for the cover sheet</a:t>
            </a:r>
          </a:p>
          <a:p>
            <a:pPr marL="793750" lvl="1" indent="-336550" eaLnBrk="1" fontAlgn="auto" hangingPunct="1">
              <a:spcBef>
                <a:spcPts val="0"/>
              </a:spcBef>
              <a:spcAft>
                <a:spcPts val="1200"/>
              </a:spcAft>
              <a:defRPr/>
            </a:pPr>
            <a:r>
              <a:rPr lang="en-US" dirty="0">
                <a:latin typeface="Arial" panose="020B0604020202020204" pitchFamily="34" charset="0"/>
                <a:cs typeface="Arial" panose="020B0604020202020204" pitchFamily="34" charset="0"/>
              </a:rPr>
              <a:t>One tab for the budget summary </a:t>
            </a:r>
          </a:p>
          <a:p>
            <a:pPr marL="793750" lvl="1" indent="-336550" eaLnBrk="1" fontAlgn="auto" hangingPunct="1">
              <a:spcBef>
                <a:spcPts val="0"/>
              </a:spcBef>
              <a:spcAft>
                <a:spcPts val="1200"/>
              </a:spcAft>
              <a:defRPr/>
            </a:pPr>
            <a:r>
              <a:rPr lang="en-US" dirty="0">
                <a:latin typeface="Arial" panose="020B0604020202020204" pitchFamily="34" charset="0"/>
                <a:cs typeface="Arial" panose="020B0604020202020204" pitchFamily="34" charset="0"/>
              </a:rPr>
              <a:t>Five tabs for the budget narratives (one tab for each year of the grant)</a:t>
            </a:r>
          </a:p>
          <a:p>
            <a:pPr marL="171450" indent="-171450" eaLnBrk="1" fontAlgn="auto" hangingPunct="1">
              <a:spcBef>
                <a:spcPts val="0"/>
              </a:spcBef>
              <a:spcAft>
                <a:spcPts val="0"/>
              </a:spcAft>
              <a:buFont typeface="Arial" panose="020B0604020202020204" pitchFamily="34" charset="0"/>
              <a:buChar char="•"/>
              <a:defRPr/>
            </a:pPr>
            <a:endParaRPr lang="en-US" dirty="0">
              <a:latin typeface="Arial" panose="020B0604020202020204" pitchFamily="34" charset="0"/>
              <a:cs typeface="Arial" panose="020B0604020202020204" pitchFamily="34" charset="0"/>
            </a:endParaRPr>
          </a:p>
          <a:p>
            <a:pPr eaLnBrk="1" fontAlgn="auto" hangingPunct="1">
              <a:spcBef>
                <a:spcPts val="0"/>
              </a:spcBef>
              <a:spcAft>
                <a:spcPts val="1200"/>
              </a:spcAft>
              <a:buFont typeface="Arial" panose="020B0604020202020204" pitchFamily="34" charset="0"/>
              <a:buNone/>
              <a:defRPr/>
            </a:pPr>
            <a:r>
              <a:rPr lang="en-US" dirty="0">
                <a:latin typeface="Arial" panose="020B0604020202020204" pitchFamily="34" charset="0"/>
                <a:cs typeface="Arial" panose="020B0604020202020204" pitchFamily="34" charset="0"/>
              </a:rPr>
              <a:t>Only unlocked cells may be edited. The budget documents must be submitted as an Excel file through the online application. Please see the attachment instructions in Online Application Instructions section of the RFA. Please note that the budget will be reviewed and scored.</a:t>
            </a:r>
          </a:p>
          <a:p>
            <a:pPr eaLnBrk="1" fontAlgn="auto" hangingPunct="1">
              <a:spcBef>
                <a:spcPts val="0"/>
              </a:spcBef>
              <a:spcAft>
                <a:spcPts val="0"/>
              </a:spcAft>
              <a:buFont typeface="Arial" panose="020B0604020202020204" pitchFamily="34" charset="0"/>
              <a:buNone/>
              <a:defRPr/>
            </a:pPr>
            <a:endParaRPr lang="en-US" dirty="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15FDEA90-A5D8-4701-95D3-5BBEEAA1E491}" type="slidenum">
              <a:rPr lang="en-US" altLang="en-US" smtClean="0">
                <a:latin typeface="Calibri" panose="020F0502020204030204" pitchFamily="34" charset="0"/>
              </a:rPr>
              <a:pPr fontAlgn="base">
                <a:spcBef>
                  <a:spcPct val="0"/>
                </a:spcBef>
                <a:spcAft>
                  <a:spcPct val="0"/>
                </a:spcAft>
              </a:pPr>
              <a:t>20</a:t>
            </a:fld>
            <a:endParaRPr lang="en-US" altLang="en-US">
              <a:latin typeface="Calibri" panose="020F0502020204030204" pitchFamily="34" charset="0"/>
            </a:endParaRPr>
          </a:p>
        </p:txBody>
      </p:sp>
    </p:spTree>
    <p:extLst>
      <p:ext uri="{BB962C8B-B14F-4D97-AF65-F5344CB8AC3E}">
        <p14:creationId xmlns:p14="http://schemas.microsoft.com/office/powerpoint/2010/main" val="19770140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spcAft>
                <a:spcPts val="1200"/>
              </a:spcAft>
            </a:pPr>
            <a:r>
              <a:rPr lang="en-US" altLang="en-US" dirty="0">
                <a:latin typeface="Arial" panose="020B0604020202020204" pitchFamily="34" charset="0"/>
                <a:cs typeface="Arial" panose="020B0604020202020204" pitchFamily="34" charset="0"/>
              </a:rPr>
              <a:t>Julia:</a:t>
            </a:r>
          </a:p>
          <a:p>
            <a:pPr eaLnBrk="1" hangingPunct="1">
              <a:spcBef>
                <a:spcPct val="0"/>
              </a:spcBef>
            </a:pPr>
            <a:endParaRPr lang="en-US" altLang="en-US" dirty="0">
              <a:latin typeface="Arial" panose="020B0604020202020204" pitchFamily="34" charset="0"/>
              <a:cs typeface="Arial" panose="020B0604020202020204" pitchFamily="34" charset="0"/>
            </a:endParaRPr>
          </a:p>
          <a:p>
            <a:pPr eaLnBrk="1" hangingPunct="1">
              <a:spcBef>
                <a:spcPct val="0"/>
              </a:spcBef>
              <a:spcAft>
                <a:spcPts val="1200"/>
              </a:spcAft>
            </a:pPr>
            <a:r>
              <a:rPr lang="en-US" altLang="en-US" dirty="0">
                <a:latin typeface="Arial" panose="020B0604020202020204" pitchFamily="34" charset="0"/>
                <a:cs typeface="Arial" panose="020B0604020202020204" pitchFamily="34" charset="0"/>
              </a:rPr>
              <a:t>The Proposed Budget Detail must include a detailed budget narrative (description) for each line item included in the grant period. The narrative should include how the proposed costs are necessary and reasonable in terms of grant activities, benefits to participants, and grant outcomes. Provide sufficient detail and a breakdown/calculation that justifies each line item. Group line items by the Object Code series and provide lines for Object Code totals. </a:t>
            </a:r>
          </a:p>
          <a:p>
            <a:pPr eaLnBrk="1" hangingPunct="1">
              <a:spcBef>
                <a:spcPct val="0"/>
              </a:spcBef>
            </a:pPr>
            <a:endParaRPr lang="en-US" altLang="en-US" dirty="0">
              <a:latin typeface="Arial" panose="020B0604020202020204" pitchFamily="34" charset="0"/>
              <a:cs typeface="Arial" panose="020B0604020202020204" pitchFamily="34" charset="0"/>
            </a:endParaRPr>
          </a:p>
          <a:p>
            <a:pPr eaLnBrk="1" hangingPunct="1">
              <a:spcBef>
                <a:spcPct val="0"/>
              </a:spcBef>
              <a:spcAft>
                <a:spcPts val="1200"/>
              </a:spcAft>
            </a:pPr>
            <a:r>
              <a:rPr lang="en-US" altLang="en-US" dirty="0">
                <a:latin typeface="Arial" panose="020B0604020202020204" pitchFamily="34" charset="0"/>
                <a:cs typeface="Arial" panose="020B0604020202020204" pitchFamily="34" charset="0"/>
              </a:rPr>
              <a:t>The Proposed Budget Summary should provide totals for each Object Code and must align with the Proposed Budget Detail. </a:t>
            </a:r>
          </a:p>
          <a:p>
            <a:pPr eaLnBrk="1" hangingPunct="1">
              <a:spcBef>
                <a:spcPct val="0"/>
              </a:spcBef>
            </a:pPr>
            <a:endParaRPr lang="en-US" altLang="en-US" dirty="0"/>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4416D45D-8EE7-4F38-803E-B04362DA0711}" type="slidenum">
              <a:rPr lang="en-US" altLang="en-US" smtClean="0">
                <a:latin typeface="Calibri" panose="020F0502020204030204" pitchFamily="34" charset="0"/>
              </a:rPr>
              <a:pPr fontAlgn="base">
                <a:spcBef>
                  <a:spcPct val="0"/>
                </a:spcBef>
                <a:spcAft>
                  <a:spcPct val="0"/>
                </a:spcAft>
              </a:pPr>
              <a:t>21</a:t>
            </a:fld>
            <a:endParaRPr lang="en-US" altLang="en-US">
              <a:latin typeface="Calibri" panose="020F0502020204030204" pitchFamily="34" charset="0"/>
            </a:endParaRPr>
          </a:p>
        </p:txBody>
      </p:sp>
    </p:spTree>
    <p:extLst>
      <p:ext uri="{BB962C8B-B14F-4D97-AF65-F5344CB8AC3E}">
        <p14:creationId xmlns:p14="http://schemas.microsoft.com/office/powerpoint/2010/main" val="30220643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spcAft>
                <a:spcPts val="1200"/>
              </a:spcAft>
            </a:pPr>
            <a:r>
              <a:rPr lang="en-US" altLang="en-US" dirty="0">
                <a:latin typeface="Arial" panose="020B0604020202020204" pitchFamily="34" charset="0"/>
                <a:cs typeface="Arial" panose="020B0604020202020204" pitchFamily="34" charset="0"/>
              </a:rPr>
              <a:t>Julia:</a:t>
            </a:r>
          </a:p>
          <a:p>
            <a:pPr eaLnBrk="1" hangingPunct="1">
              <a:spcBef>
                <a:spcPct val="0"/>
              </a:spcBef>
            </a:pPr>
            <a:endParaRPr lang="en-US" altLang="en-US" dirty="0">
              <a:latin typeface="Arial" panose="020B0604020202020204" pitchFamily="34" charset="0"/>
              <a:cs typeface="Arial" panose="020B0604020202020204" pitchFamily="34" charset="0"/>
            </a:endParaRPr>
          </a:p>
          <a:p>
            <a:pPr eaLnBrk="1" hangingPunct="1">
              <a:spcBef>
                <a:spcPct val="0"/>
              </a:spcBef>
              <a:spcAft>
                <a:spcPts val="1200"/>
              </a:spcAft>
            </a:pPr>
            <a:r>
              <a:rPr lang="en-US" altLang="en-US" dirty="0">
                <a:latin typeface="Arial" panose="020B0604020202020204" pitchFamily="34" charset="0"/>
                <a:cs typeface="Arial" panose="020B0604020202020204" pitchFamily="34" charset="0"/>
              </a:rPr>
              <a:t>Only fully completed applications will be considered eligible for consideration and advanced to the Reader Conference. A panel of readers selected for their expertise will read, review, and score each eligible application using a scoring rubric (see rubrics in the RFA). Points will be awarded based on quality, completeness, and responsiveness of the application to each of the required application components.</a:t>
            </a:r>
          </a:p>
          <a:p>
            <a:pPr eaLnBrk="1" hangingPunct="1">
              <a:spcBef>
                <a:spcPct val="0"/>
              </a:spcBef>
            </a:pPr>
            <a:endParaRPr lang="en-US" altLang="en-US" dirty="0">
              <a:latin typeface="Arial" panose="020B0604020202020204" pitchFamily="34" charset="0"/>
              <a:cs typeface="Arial" panose="020B0604020202020204" pitchFamily="34" charset="0"/>
            </a:endParaRPr>
          </a:p>
          <a:p>
            <a:pPr eaLnBrk="1" hangingPunct="1">
              <a:spcBef>
                <a:spcPct val="0"/>
              </a:spcBef>
              <a:spcAft>
                <a:spcPts val="1200"/>
              </a:spcAft>
            </a:pPr>
            <a:r>
              <a:rPr lang="en-US" altLang="en-US" dirty="0">
                <a:latin typeface="Arial" panose="020B0604020202020204" pitchFamily="34" charset="0"/>
                <a:cs typeface="Arial" panose="020B0604020202020204" pitchFamily="34" charset="0"/>
              </a:rPr>
              <a:t>Although scores are important, they will not be the only factor considered when selecting awards.</a:t>
            </a:r>
          </a:p>
          <a:p>
            <a:pPr eaLnBrk="1" hangingPunct="1">
              <a:spcBef>
                <a:spcPct val="0"/>
              </a:spcBef>
            </a:pPr>
            <a:endParaRPr lang="en-US" altLang="en-US" dirty="0">
              <a:latin typeface="Arial" panose="020B0604020202020204" pitchFamily="34" charset="0"/>
              <a:cs typeface="Arial" panose="020B0604020202020204" pitchFamily="34" charset="0"/>
            </a:endParaRPr>
          </a:p>
          <a:p>
            <a:pPr eaLnBrk="1" hangingPunct="1">
              <a:spcBef>
                <a:spcPct val="0"/>
              </a:spcBef>
              <a:spcAft>
                <a:spcPts val="1200"/>
              </a:spcAft>
            </a:pPr>
            <a:r>
              <a:rPr lang="en-US" altLang="en-US" dirty="0">
                <a:latin typeface="Arial" panose="020B0604020202020204" pitchFamily="34" charset="0"/>
                <a:cs typeface="Arial" panose="020B0604020202020204" pitchFamily="34" charset="0"/>
              </a:rPr>
              <a:t>Final decisions are under the purview of the Executive Director of the SBE or their designee per authorizing statute.</a:t>
            </a: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593306D4-37F5-4FE5-85AA-51F4F7535934}" type="slidenum">
              <a:rPr lang="en-US" altLang="en-US" smtClean="0">
                <a:latin typeface="Calibri" panose="020F0502020204030204" pitchFamily="34" charset="0"/>
              </a:rPr>
              <a:pPr fontAlgn="base">
                <a:spcBef>
                  <a:spcPct val="0"/>
                </a:spcBef>
                <a:spcAft>
                  <a:spcPct val="0"/>
                </a:spcAft>
              </a:pPr>
              <a:t>22</a:t>
            </a:fld>
            <a:endParaRPr lang="en-US" altLang="en-US">
              <a:latin typeface="Calibri" panose="020F0502020204030204" pitchFamily="34" charset="0"/>
            </a:endParaRPr>
          </a:p>
        </p:txBody>
      </p:sp>
    </p:spTree>
    <p:extLst>
      <p:ext uri="{BB962C8B-B14F-4D97-AF65-F5344CB8AC3E}">
        <p14:creationId xmlns:p14="http://schemas.microsoft.com/office/powerpoint/2010/main" val="42764506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spcAft>
                <a:spcPts val="1200"/>
              </a:spcAft>
            </a:pPr>
            <a:r>
              <a:rPr lang="en-US" altLang="en-US" dirty="0">
                <a:latin typeface="Arial" panose="020B0604020202020204" pitchFamily="34" charset="0"/>
                <a:cs typeface="Arial" panose="020B0604020202020204" pitchFamily="34" charset="0"/>
              </a:rPr>
              <a:t>Julia:</a:t>
            </a:r>
          </a:p>
          <a:p>
            <a:pPr eaLnBrk="1" hangingPunct="1">
              <a:spcBef>
                <a:spcPct val="0"/>
              </a:spcBef>
            </a:pPr>
            <a:endParaRPr lang="en-US" altLang="en-US" dirty="0">
              <a:latin typeface="Arial" panose="020B0604020202020204" pitchFamily="34" charset="0"/>
              <a:cs typeface="Arial" panose="020B0604020202020204" pitchFamily="34" charset="0"/>
            </a:endParaRPr>
          </a:p>
          <a:p>
            <a:pPr eaLnBrk="1" hangingPunct="1">
              <a:spcBef>
                <a:spcPct val="0"/>
              </a:spcBef>
              <a:spcAft>
                <a:spcPts val="1200"/>
              </a:spcAft>
            </a:pPr>
            <a:r>
              <a:rPr lang="en-US" altLang="en-US" dirty="0">
                <a:latin typeface="Arial" panose="020B0604020202020204" pitchFamily="34" charset="0"/>
                <a:cs typeface="Arial" panose="020B0604020202020204" pitchFamily="34" charset="0"/>
              </a:rPr>
              <a:t>Each section has a specific amount of points, with each item in a section having a maximum point value. As a reminder, point values are not the only factors considered when selecting awardees.</a:t>
            </a:r>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2087A181-0A94-4F19-BC73-9C9C88467A90}" type="slidenum">
              <a:rPr lang="en-US" altLang="en-US" smtClean="0">
                <a:latin typeface="Calibri" panose="020F0502020204030204" pitchFamily="34" charset="0"/>
              </a:rPr>
              <a:pPr fontAlgn="base">
                <a:spcBef>
                  <a:spcPct val="0"/>
                </a:spcBef>
                <a:spcAft>
                  <a:spcPct val="0"/>
                </a:spcAft>
              </a:pPr>
              <a:t>23</a:t>
            </a:fld>
            <a:endParaRPr lang="en-US" altLang="en-US">
              <a:latin typeface="Calibri" panose="020F0502020204030204" pitchFamily="34" charset="0"/>
            </a:endParaRPr>
          </a:p>
        </p:txBody>
      </p:sp>
    </p:spTree>
    <p:extLst>
      <p:ext uri="{BB962C8B-B14F-4D97-AF65-F5344CB8AC3E}">
        <p14:creationId xmlns:p14="http://schemas.microsoft.com/office/powerpoint/2010/main" val="17349063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eaLnBrk="1" fontAlgn="auto" hangingPunct="1">
              <a:spcBef>
                <a:spcPts val="0"/>
              </a:spcBef>
              <a:spcAft>
                <a:spcPts val="1200"/>
              </a:spcAft>
              <a:defRPr/>
            </a:pPr>
            <a:r>
              <a:rPr lang="en-US" dirty="0">
                <a:latin typeface="Arial" panose="020B0604020202020204" pitchFamily="34" charset="0"/>
                <a:cs typeface="Arial" panose="020B0604020202020204" pitchFamily="34" charset="0"/>
              </a:rPr>
              <a:t>Julia:</a:t>
            </a:r>
          </a:p>
          <a:p>
            <a:pPr eaLnBrk="1" fontAlgn="auto" hangingPunct="1">
              <a:spcBef>
                <a:spcPts val="0"/>
              </a:spcBef>
              <a:spcAft>
                <a:spcPts val="0"/>
              </a:spcAft>
              <a:defRPr/>
            </a:pPr>
            <a:endParaRPr lang="en-US" dirty="0">
              <a:latin typeface="Arial" panose="020B0604020202020204" pitchFamily="34" charset="0"/>
              <a:cs typeface="Arial" panose="020B0604020202020204" pitchFamily="34" charset="0"/>
            </a:endParaRPr>
          </a:p>
          <a:p>
            <a:pPr eaLnBrk="1" fontAlgn="auto" hangingPunct="1">
              <a:spcBef>
                <a:spcPts val="0"/>
              </a:spcBef>
              <a:spcAft>
                <a:spcPts val="1200"/>
              </a:spcAft>
              <a:defRPr/>
            </a:pPr>
            <a:r>
              <a:rPr lang="en-US" dirty="0">
                <a:latin typeface="Arial" panose="020B0604020202020204" pitchFamily="34" charset="0"/>
                <a:cs typeface="Arial" panose="020B0604020202020204" pitchFamily="34" charset="0"/>
              </a:rPr>
              <a:t>Please note the important upcoming deadlines for the SUMS Partner Entity applications:</a:t>
            </a:r>
          </a:p>
          <a:p>
            <a:pPr eaLnBrk="1" fontAlgn="auto" hangingPunct="1">
              <a:spcBef>
                <a:spcPts val="0"/>
              </a:spcBef>
              <a:spcAft>
                <a:spcPts val="0"/>
              </a:spcAft>
              <a:defRPr/>
            </a:pPr>
            <a:endParaRPr lang="en-US" dirty="0">
              <a:latin typeface="Arial" panose="020B0604020202020204" pitchFamily="34" charset="0"/>
              <a:cs typeface="Arial" panose="020B0604020202020204" pitchFamily="34" charset="0"/>
            </a:endParaRPr>
          </a:p>
          <a:p>
            <a:pPr marL="171450" marR="0" lvl="0" indent="-171450" algn="l" defTabSz="914400" rtl="0" eaLnBrk="1" fontAlgn="base" latinLnBrk="0" hangingPunct="1">
              <a:lnSpc>
                <a:spcPct val="100000"/>
              </a:lnSpc>
              <a:spcBef>
                <a:spcPct val="0"/>
              </a:spcBef>
              <a:spcAft>
                <a:spcPts val="1200"/>
              </a:spcAft>
              <a:buClrTx/>
              <a:buSzTx/>
              <a:buFont typeface="Arial" panose="020B0604020202020204" pitchFamily="34" charset="0"/>
              <a:buChar char="•"/>
              <a:tabLst/>
              <a:defRPr/>
            </a:pPr>
            <a:r>
              <a:rPr kumimoji="0" lang="en-US" altLang="en-US" sz="12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RFA Released during the week of Week of November 1, 2021 </a:t>
            </a:r>
            <a:endParaRPr lang="en-US" dirty="0">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Application due: </a:t>
            </a:r>
            <a:r>
              <a:rPr kumimoji="0" lang="en-US"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December 17, 2021, by 4 p.m. </a:t>
            </a:r>
            <a:endParaRPr lang="en-US" dirty="0">
              <a:latin typeface="Arial" panose="020B0604020202020204" pitchFamily="34" charset="0"/>
              <a:ea typeface="Times New Roman" panose="02020603050405020304" pitchFamily="18"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Intent to Award posted: </a:t>
            </a:r>
            <a:r>
              <a:rPr kumimoji="0" lang="en-US"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January 14, 2022</a:t>
            </a:r>
            <a:endParaRPr lang="en-US" dirty="0">
              <a:latin typeface="Arial" panose="020B0604020202020204" pitchFamily="34" charset="0"/>
              <a:ea typeface="Times New Roman" panose="02020603050405020304" pitchFamily="18" charset="0"/>
              <a:cs typeface="Arial" panose="020B0604020202020204" pitchFamily="34" charset="0"/>
            </a:endParaRPr>
          </a:p>
          <a:p>
            <a:pPr marL="171450" marR="0" lvl="0" indent="-171450" algn="l" defTabSz="914400" rtl="0" eaLnBrk="1" fontAlgn="base" latinLnBrk="0" hangingPunct="1">
              <a:lnSpc>
                <a:spcPct val="100000"/>
              </a:lnSpc>
              <a:spcBef>
                <a:spcPct val="0"/>
              </a:spcBef>
              <a:spcAft>
                <a:spcPts val="1200"/>
              </a:spcAft>
              <a:buClrTx/>
              <a:buSzTx/>
              <a:buFont typeface="Arial" panose="020B0604020202020204" pitchFamily="34" charset="0"/>
              <a:buChar char="•"/>
              <a:tabLst/>
            </a:pPr>
            <a:r>
              <a:rPr lang="en-US" dirty="0">
                <a:latin typeface="Arial" panose="020B0604020202020204" pitchFamily="34" charset="0"/>
                <a:cs typeface="Arial" panose="020B0604020202020204" pitchFamily="34" charset="0"/>
              </a:rPr>
              <a:t>Last day for Appeals to be received by the CDE: </a:t>
            </a:r>
            <a:r>
              <a:rPr kumimoji="0" lang="en-US"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January 21, 2022, by 4 p.m.</a:t>
            </a:r>
            <a:r>
              <a:rPr lang="en-US" dirty="0">
                <a:latin typeface="Arial" panose="020B0604020202020204" pitchFamily="34" charset="0"/>
                <a:ea typeface="Calibri" panose="020F0502020204030204" pitchFamily="34" charset="0"/>
                <a:cs typeface="Arial" panose="020B0604020202020204" pitchFamily="34" charset="0"/>
              </a:rPr>
              <a:t> </a:t>
            </a:r>
            <a:endParaRPr lang="en-US" dirty="0">
              <a:latin typeface="Arial" panose="020B0604020202020204" pitchFamily="34" charset="0"/>
              <a:ea typeface="Times New Roman" panose="02020603050405020304" pitchFamily="18"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Final Awards posted: </a:t>
            </a:r>
            <a:r>
              <a:rPr kumimoji="0" lang="en-US"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January 31, 2022 </a:t>
            </a:r>
            <a:endParaRPr kumimoji="0" lang="en-US" altLang="en-US" sz="12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endParaRPr>
          </a:p>
          <a:p>
            <a:pPr marL="171450" indent="-171450" eaLnBrk="1" fontAlgn="auto" hangingPunct="1">
              <a:spcBef>
                <a:spcPts val="0"/>
              </a:spcBef>
              <a:spcAft>
                <a:spcPts val="1200"/>
              </a:spcAft>
              <a:buFont typeface="Arial" panose="020B0604020202020204" pitchFamily="34" charset="0"/>
              <a:buChar char="•"/>
              <a:defRPr/>
            </a:pPr>
            <a:endParaRPr lang="en-US" dirty="0">
              <a:latin typeface="Arial" panose="020B0604020202020204" pitchFamily="34" charset="0"/>
              <a:ea typeface="Times New Roman" panose="02020603050405020304" pitchFamily="18" charset="0"/>
              <a:cs typeface="Arial" panose="020B0604020202020204" pitchFamily="34" charset="0"/>
            </a:endParaRPr>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79BBB375-C610-44EB-92D0-29AF26B74DE7}" type="slidenum">
              <a:rPr lang="en-US" altLang="en-US" smtClean="0">
                <a:latin typeface="Calibri" panose="020F0502020204030204" pitchFamily="34" charset="0"/>
              </a:rPr>
              <a:pPr fontAlgn="base">
                <a:spcBef>
                  <a:spcPct val="0"/>
                </a:spcBef>
                <a:spcAft>
                  <a:spcPct val="0"/>
                </a:spcAft>
              </a:pPr>
              <a:t>24</a:t>
            </a:fld>
            <a:endParaRPr lang="en-US" altLang="en-US">
              <a:latin typeface="Calibri" panose="020F0502020204030204" pitchFamily="34" charset="0"/>
            </a:endParaRPr>
          </a:p>
        </p:txBody>
      </p:sp>
    </p:spTree>
    <p:extLst>
      <p:ext uri="{BB962C8B-B14F-4D97-AF65-F5344CB8AC3E}">
        <p14:creationId xmlns:p14="http://schemas.microsoft.com/office/powerpoint/2010/main" val="29264364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xfrm>
            <a:off x="698500" y="4468813"/>
            <a:ext cx="5588000" cy="4065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ts val="0"/>
              </a:spcBef>
              <a:spcAft>
                <a:spcPts val="1200"/>
              </a:spcAft>
            </a:pPr>
            <a:r>
              <a:rPr lang="en-US" altLang="en-US" dirty="0">
                <a:latin typeface="Arial" panose="020B0604020202020204" pitchFamily="34" charset="0"/>
                <a:cs typeface="Arial" panose="020B0604020202020204" pitchFamily="34" charset="0"/>
              </a:rPr>
              <a:t>Julia:</a:t>
            </a:r>
          </a:p>
          <a:p>
            <a:endParaRPr lang="en-US" altLang="en-US" dirty="0">
              <a:latin typeface="Arial" panose="020B0604020202020204" pitchFamily="34" charset="0"/>
              <a:cs typeface="Arial" panose="020B0604020202020204" pitchFamily="34" charset="0"/>
            </a:endParaRPr>
          </a:p>
          <a:p>
            <a:pPr>
              <a:spcBef>
                <a:spcPts val="0"/>
              </a:spcBef>
              <a:spcAft>
                <a:spcPts val="1200"/>
              </a:spcAft>
            </a:pPr>
            <a:r>
              <a:rPr lang="en-US" altLang="en-US" dirty="0">
                <a:latin typeface="Arial" panose="020B0604020202020204" pitchFamily="34" charset="0"/>
                <a:cs typeface="Arial" panose="020B0604020202020204" pitchFamily="34" charset="0"/>
              </a:rPr>
              <a:t>Detailed information about the </a:t>
            </a:r>
            <a:r>
              <a:rPr lang="en-US" sz="1200" dirty="0">
                <a:latin typeface="Arial" panose="020B0604020202020204" pitchFamily="34" charset="0"/>
                <a:cs typeface="Arial" panose="020B0604020202020204" pitchFamily="34" charset="0"/>
              </a:rPr>
              <a:t>SUMS Partner Entity</a:t>
            </a:r>
            <a:r>
              <a:rPr lang="en-US" altLang="en-US" dirty="0">
                <a:latin typeface="Arial" panose="020B0604020202020204" pitchFamily="34" charset="0"/>
                <a:cs typeface="Arial" panose="020B0604020202020204" pitchFamily="34" charset="0"/>
              </a:rPr>
              <a:t> and the specific requirements are provided in the RFA. The listed resources contain further information pertinent to the </a:t>
            </a:r>
            <a:r>
              <a:rPr lang="en-US" sz="1200" dirty="0">
                <a:latin typeface="Arial" panose="020B0604020202020204" pitchFamily="34" charset="0"/>
                <a:cs typeface="Arial" panose="020B0604020202020204" pitchFamily="34" charset="0"/>
              </a:rPr>
              <a:t>SUMS Partner Entity</a:t>
            </a:r>
            <a:r>
              <a:rPr lang="en-US" altLang="en-US" dirty="0">
                <a:latin typeface="Arial" panose="020B0604020202020204" pitchFamily="34" charset="0"/>
                <a:cs typeface="Arial" panose="020B0604020202020204" pitchFamily="34" charset="0"/>
              </a:rPr>
              <a:t> and are listed here and in the RFA: </a:t>
            </a:r>
          </a:p>
          <a:p>
            <a:endParaRPr lang="en-US" altLang="en-US" dirty="0">
              <a:latin typeface="Arial" panose="020B0604020202020204" pitchFamily="34" charset="0"/>
              <a:cs typeface="Arial" panose="020B0604020202020204" pitchFamily="34" charset="0"/>
            </a:endParaRPr>
          </a:p>
          <a:p>
            <a:pPr>
              <a:spcBef>
                <a:spcPts val="0"/>
              </a:spcBef>
              <a:spcAft>
                <a:spcPts val="1200"/>
              </a:spcAft>
            </a:pPr>
            <a:r>
              <a:rPr lang="en-US" altLang="en-US" dirty="0">
                <a:latin typeface="Arial" panose="020B0604020202020204" pitchFamily="34" charset="0"/>
                <a:cs typeface="Arial" panose="020B0604020202020204" pitchFamily="34" charset="0"/>
              </a:rPr>
              <a:t>Since 2015 the OCDE, in partnership with BCOE, has been building LEA’s capacity to implement </a:t>
            </a:r>
            <a:r>
              <a:rPr lang="en-US" altLang="en-US" b="1" dirty="0">
                <a:latin typeface="Arial" panose="020B0604020202020204" pitchFamily="34" charset="0"/>
                <a:cs typeface="Arial" panose="020B0604020202020204" pitchFamily="34" charset="0"/>
              </a:rPr>
              <a:t>MTSS</a:t>
            </a:r>
            <a:r>
              <a:rPr lang="en-US" altLang="en-US" dirty="0">
                <a:latin typeface="Arial" panose="020B0604020202020204" pitchFamily="34" charset="0"/>
                <a:cs typeface="Arial" panose="020B0604020202020204" pitchFamily="34" charset="0"/>
              </a:rPr>
              <a:t>. All work completed as a result of this grant must align with this foundational work. </a:t>
            </a:r>
          </a:p>
          <a:p>
            <a:endParaRPr lang="en-US" altLang="en-US" dirty="0">
              <a:latin typeface="Arial" panose="020B0604020202020204" pitchFamily="34" charset="0"/>
              <a:cs typeface="Arial" panose="020B0604020202020204" pitchFamily="34" charset="0"/>
            </a:endParaRPr>
          </a:p>
          <a:p>
            <a:pPr>
              <a:spcBef>
                <a:spcPts val="0"/>
              </a:spcBef>
              <a:spcAft>
                <a:spcPts val="1200"/>
              </a:spcAft>
            </a:pPr>
            <a:r>
              <a:rPr lang="en-US" sz="1200" kern="1200" dirty="0">
                <a:solidFill>
                  <a:schemeClr val="tx1"/>
                </a:solidFill>
                <a:effectLst/>
                <a:latin typeface="Arial" panose="020B0604020202020204" pitchFamily="34" charset="0"/>
                <a:ea typeface="+mn-ea"/>
                <a:cs typeface="Arial" panose="020B0604020202020204" pitchFamily="34" charset="0"/>
              </a:rPr>
              <a:t>The </a:t>
            </a:r>
            <a:r>
              <a:rPr lang="en-US" sz="1200" b="1" dirty="0">
                <a:latin typeface="Arial" panose="020B0604020202020204" pitchFamily="34" charset="0"/>
                <a:cs typeface="Arial" panose="020B0604020202020204" pitchFamily="34" charset="0"/>
              </a:rPr>
              <a:t>CDE Transformative SEL Competencies and Conditions</a:t>
            </a:r>
            <a:r>
              <a:rPr lang="en-US" sz="1200" kern="1200" dirty="0">
                <a:solidFill>
                  <a:schemeClr val="tx1"/>
                </a:solidFill>
                <a:effectLst/>
                <a:latin typeface="Arial" panose="020B0604020202020204" pitchFamily="34" charset="0"/>
                <a:ea typeface="+mn-ea"/>
                <a:cs typeface="Arial" panose="020B0604020202020204" pitchFamily="34" charset="0"/>
              </a:rPr>
              <a:t> guidance tools aim to build on and respond to the call from California’s diverse interested parties to embed equity-focused Transformative SEL in every learning and teaching context across the education system. </a:t>
            </a:r>
          </a:p>
          <a:p>
            <a:endParaRPr lang="en-US" altLang="en-US" dirty="0">
              <a:latin typeface="Arial" panose="020B0604020202020204" pitchFamily="34" charset="0"/>
              <a:cs typeface="Arial" panose="020B0604020202020204" pitchFamily="34" charset="0"/>
            </a:endParaRPr>
          </a:p>
          <a:p>
            <a:pPr>
              <a:spcBef>
                <a:spcPts val="0"/>
              </a:spcBef>
              <a:spcAft>
                <a:spcPts val="1200"/>
              </a:spcAft>
            </a:pPr>
            <a:r>
              <a:rPr lang="en-US" altLang="en-US">
                <a:latin typeface="Arial" panose="020B0604020202020204" pitchFamily="34" charset="0"/>
                <a:cs typeface="Arial" panose="020B0604020202020204" pitchFamily="34" charset="0"/>
              </a:rPr>
              <a:t>The </a:t>
            </a:r>
            <a:r>
              <a:rPr lang="en-US" altLang="en-US" b="1">
                <a:latin typeface="Arial" panose="020B0604020202020204" pitchFamily="34" charset="0"/>
                <a:cs typeface="Arial" panose="020B0604020202020204" pitchFamily="34" charset="0"/>
              </a:rPr>
              <a:t>QPL S</a:t>
            </a:r>
            <a:r>
              <a:rPr lang="en-US" altLang="en-US" dirty="0">
                <a:latin typeface="Arial" panose="020B0604020202020204" pitchFamily="34" charset="0"/>
                <a:cs typeface="Arial" panose="020B0604020202020204" pitchFamily="34" charset="0"/>
              </a:rPr>
              <a:t>, serve as a foundation for the content, processes, and conditions essential to all educator professional learning over time.</a:t>
            </a:r>
          </a:p>
          <a:p>
            <a:endParaRPr lang="en-US" altLang="en-US" dirty="0">
              <a:latin typeface="Arial" panose="020B0604020202020204" pitchFamily="34" charset="0"/>
              <a:cs typeface="Arial" panose="020B0604020202020204" pitchFamily="34" charset="0"/>
            </a:endParaRPr>
          </a:p>
        </p:txBody>
      </p:sp>
      <p:sp>
        <p:nvSpPr>
          <p:cNvPr id="59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D50945BF-8F5A-4C3C-BE52-A776E39922F4}" type="slidenum">
              <a:rPr lang="en-US" altLang="en-US" smtClean="0">
                <a:latin typeface="Calibri" panose="020F0502020204030204" pitchFamily="34" charset="0"/>
              </a:rPr>
              <a:pPr fontAlgn="base">
                <a:spcBef>
                  <a:spcPct val="0"/>
                </a:spcBef>
                <a:spcAft>
                  <a:spcPct val="0"/>
                </a:spcAft>
              </a:pPr>
              <a:t>25</a:t>
            </a:fld>
            <a:endParaRPr lang="en-US" altLang="en-US">
              <a:latin typeface="Calibri" panose="020F0502020204030204" pitchFamily="34" charset="0"/>
            </a:endParaRPr>
          </a:p>
        </p:txBody>
      </p:sp>
    </p:spTree>
    <p:extLst>
      <p:ext uri="{BB962C8B-B14F-4D97-AF65-F5344CB8AC3E}">
        <p14:creationId xmlns:p14="http://schemas.microsoft.com/office/powerpoint/2010/main" val="11541064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spcAft>
                <a:spcPts val="1200"/>
              </a:spcAft>
            </a:pPr>
            <a:r>
              <a:rPr lang="en-US" altLang="en-US" dirty="0">
                <a:latin typeface="Arial" panose="020B0604020202020204" pitchFamily="34" charset="0"/>
                <a:cs typeface="Arial" panose="020B0604020202020204" pitchFamily="34" charset="0"/>
              </a:rPr>
              <a:t>Julia:</a:t>
            </a:r>
          </a:p>
          <a:p>
            <a:pPr eaLnBrk="1" hangingPunct="1">
              <a:spcBef>
                <a:spcPct val="0"/>
              </a:spcBef>
              <a:spcAft>
                <a:spcPts val="1200"/>
              </a:spcAft>
            </a:pPr>
            <a:endParaRPr lang="en-US" altLang="en-US" dirty="0">
              <a:latin typeface="Arial" panose="020B0604020202020204" pitchFamily="34" charset="0"/>
              <a:cs typeface="Arial" panose="020B0604020202020204" pitchFamily="34" charset="0"/>
            </a:endParaRPr>
          </a:p>
          <a:p>
            <a:pPr eaLnBrk="1" hangingPunct="1">
              <a:spcBef>
                <a:spcPct val="0"/>
              </a:spcBef>
              <a:spcAft>
                <a:spcPts val="1200"/>
              </a:spcAft>
            </a:pPr>
            <a:r>
              <a:rPr lang="en-US" altLang="en-US" dirty="0">
                <a:latin typeface="Arial" panose="020B0604020202020204" pitchFamily="34" charset="0"/>
                <a:cs typeface="Arial" panose="020B0604020202020204" pitchFamily="34" charset="0"/>
              </a:rPr>
              <a:t>(Take time to answer any questions that have been posed in the discussion board).</a:t>
            </a:r>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A3C6F271-70F5-4570-ADCA-2FA982FAB0C1}" type="slidenum">
              <a:rPr lang="en-US" altLang="en-US" smtClean="0">
                <a:latin typeface="Calibri" panose="020F0502020204030204" pitchFamily="34" charset="0"/>
              </a:rPr>
              <a:pPr fontAlgn="base">
                <a:spcBef>
                  <a:spcPct val="0"/>
                </a:spcBef>
                <a:spcAft>
                  <a:spcPct val="0"/>
                </a:spcAft>
              </a:pPr>
              <a:t>26</a:t>
            </a:fld>
            <a:endParaRPr lang="en-US" altLang="en-US">
              <a:latin typeface="Calibri" panose="020F0502020204030204" pitchFamily="34" charset="0"/>
            </a:endParaRPr>
          </a:p>
        </p:txBody>
      </p:sp>
    </p:spTree>
    <p:extLst>
      <p:ext uri="{BB962C8B-B14F-4D97-AF65-F5344CB8AC3E}">
        <p14:creationId xmlns:p14="http://schemas.microsoft.com/office/powerpoint/2010/main" val="30141458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spcAft>
                <a:spcPts val="1200"/>
              </a:spcAft>
            </a:pPr>
            <a:r>
              <a:rPr lang="en-US" altLang="en-US" dirty="0">
                <a:latin typeface="Arial" panose="020B0604020202020204" pitchFamily="34" charset="0"/>
                <a:cs typeface="Arial" panose="020B0604020202020204" pitchFamily="34" charset="0"/>
              </a:rPr>
              <a:t>Julia:</a:t>
            </a:r>
          </a:p>
          <a:p>
            <a:pPr eaLnBrk="1" hangingPunct="1">
              <a:spcBef>
                <a:spcPct val="0"/>
              </a:spcBef>
            </a:pPr>
            <a:endParaRPr lang="en-US" altLang="en-US" dirty="0">
              <a:latin typeface="Arial" panose="020B0604020202020204" pitchFamily="34" charset="0"/>
              <a:cs typeface="Arial" panose="020B0604020202020204" pitchFamily="34" charset="0"/>
            </a:endParaRPr>
          </a:p>
          <a:p>
            <a:pPr eaLnBrk="1" hangingPunct="1">
              <a:spcBef>
                <a:spcPct val="0"/>
              </a:spcBef>
              <a:spcAft>
                <a:spcPts val="1200"/>
              </a:spcAft>
            </a:pPr>
            <a:r>
              <a:rPr lang="en-US" altLang="en-US" dirty="0">
                <a:latin typeface="Arial" panose="020B0604020202020204" pitchFamily="34" charset="0"/>
                <a:cs typeface="Arial" panose="020B0604020202020204" pitchFamily="34" charset="0"/>
              </a:rPr>
              <a:t>For additional information, you are encouraged to contact the Educator Excellence and Equity Division staff:</a:t>
            </a:r>
          </a:p>
          <a:p>
            <a:pPr eaLnBrk="1" hangingPunct="1">
              <a:spcBef>
                <a:spcPct val="0"/>
              </a:spcBef>
            </a:pPr>
            <a:endParaRPr lang="en-US" altLang="en-US" dirty="0">
              <a:latin typeface="Arial" panose="020B0604020202020204" pitchFamily="34" charset="0"/>
              <a:cs typeface="Arial" panose="020B0604020202020204" pitchFamily="34" charset="0"/>
            </a:endParaRPr>
          </a:p>
          <a:p>
            <a:pPr eaLnBrk="1" hangingPunct="1">
              <a:spcBef>
                <a:spcPct val="0"/>
              </a:spcBef>
              <a:spcAft>
                <a:spcPts val="1200"/>
              </a:spcAft>
            </a:pPr>
            <a:r>
              <a:rPr lang="en-US" altLang="en-US" b="1" dirty="0">
                <a:latin typeface="Arial" panose="020B0604020202020204" pitchFamily="34" charset="0"/>
                <a:cs typeface="Arial" panose="020B0604020202020204" pitchFamily="34" charset="0"/>
              </a:rPr>
              <a:t>Program Questions: </a:t>
            </a:r>
          </a:p>
          <a:p>
            <a:pPr eaLnBrk="1" hangingPunct="1">
              <a:spcBef>
                <a:spcPct val="0"/>
              </a:spcBef>
              <a:spcAft>
                <a:spcPts val="1200"/>
              </a:spcAft>
            </a:pPr>
            <a:endParaRPr lang="en-US" altLang="en-US" b="1" dirty="0">
              <a:latin typeface="Arial" panose="020B0604020202020204" pitchFamily="34" charset="0"/>
              <a:cs typeface="Arial" panose="020B0604020202020204" pitchFamily="34" charset="0"/>
            </a:endParaRPr>
          </a:p>
          <a:p>
            <a:pPr marL="0" indent="0" eaLnBrk="1" hangingPunct="1">
              <a:spcBef>
                <a:spcPct val="0"/>
              </a:spcBef>
              <a:buFont typeface="Arial" panose="020B0604020202020204" pitchFamily="34" charset="0"/>
              <a:buNone/>
            </a:pPr>
            <a:r>
              <a:rPr lang="en-US" altLang="en-US" sz="1200" dirty="0">
                <a:latin typeface="Arial" panose="020B0604020202020204" pitchFamily="34" charset="0"/>
                <a:cs typeface="Arial" panose="020B0604020202020204" pitchFamily="34" charset="0"/>
              </a:rPr>
              <a:t>Julia Agostinelli, Education Programs Consultant </a:t>
            </a:r>
          </a:p>
          <a:p>
            <a:pPr marL="0" indent="0" eaLnBrk="1" hangingPunct="1">
              <a:spcBef>
                <a:spcPct val="0"/>
              </a:spcBef>
              <a:buFont typeface="Arial" panose="020B0604020202020204" pitchFamily="34" charset="0"/>
              <a:buNone/>
            </a:pPr>
            <a:r>
              <a:rPr lang="en-US" altLang="en-US" sz="1200" dirty="0">
                <a:latin typeface="Arial" panose="020B0604020202020204" pitchFamily="34" charset="0"/>
                <a:cs typeface="Arial" panose="020B0604020202020204" pitchFamily="34" charset="0"/>
              </a:rPr>
              <a:t>Telephone: </a:t>
            </a:r>
            <a:r>
              <a:rPr lang="en-US" altLang="en-US" sz="1200" dirty="0">
                <a:highlight>
                  <a:srgbClr val="FFFF00"/>
                </a:highlight>
                <a:latin typeface="Arial" panose="020B0604020202020204" pitchFamily="34" charset="0"/>
                <a:cs typeface="Arial" panose="020B0604020202020204" pitchFamily="34" charset="0"/>
              </a:rPr>
              <a:t>916-323-6440</a:t>
            </a:r>
          </a:p>
          <a:p>
            <a:pPr marL="0" indent="0" eaLnBrk="1" hangingPunct="1">
              <a:lnSpc>
                <a:spcPct val="100000"/>
              </a:lnSpc>
              <a:spcBef>
                <a:spcPct val="0"/>
              </a:spcBef>
              <a:spcAft>
                <a:spcPts val="1200"/>
              </a:spcAft>
              <a:buFont typeface="Arial" panose="020B0604020202020204" pitchFamily="34" charset="0"/>
              <a:buNone/>
            </a:pPr>
            <a:r>
              <a:rPr lang="en-US" altLang="en-US" sz="1200" dirty="0">
                <a:latin typeface="Arial" panose="020B0604020202020204" pitchFamily="34" charset="0"/>
                <a:cs typeface="Arial" panose="020B0604020202020204" pitchFamily="34" charset="0"/>
              </a:rPr>
              <a:t>Email: </a:t>
            </a:r>
            <a:r>
              <a:rPr lang="en-US" altLang="en-US" sz="1200" u="sng" dirty="0">
                <a:latin typeface="Arial" panose="020B0604020202020204" pitchFamily="34" charset="0"/>
                <a:cs typeface="Arial" panose="020B0604020202020204" pitchFamily="34" charset="0"/>
                <a:hlinkClick r:id="rId3"/>
              </a:rPr>
              <a:t>Jagostinelli@cde.ca.gov</a:t>
            </a:r>
            <a:r>
              <a:rPr lang="en-US" altLang="en-US" sz="1200" u="sng" dirty="0">
                <a:latin typeface="Arial" panose="020B0604020202020204" pitchFamily="34" charset="0"/>
                <a:cs typeface="Arial" panose="020B0604020202020204" pitchFamily="34" charset="0"/>
              </a:rPr>
              <a:t> </a:t>
            </a:r>
          </a:p>
          <a:p>
            <a:pPr marL="0" indent="0" eaLnBrk="1" hangingPunct="1">
              <a:lnSpc>
                <a:spcPct val="100000"/>
              </a:lnSpc>
              <a:spcBef>
                <a:spcPct val="0"/>
              </a:spcBef>
              <a:spcAft>
                <a:spcPts val="1200"/>
              </a:spcAft>
              <a:buFont typeface="Arial" panose="020B0604020202020204" pitchFamily="34" charset="0"/>
              <a:buNone/>
            </a:pPr>
            <a:endParaRPr lang="en-US" altLang="en-US" sz="1200" u="sng" dirty="0">
              <a:latin typeface="Arial" panose="020B0604020202020204" pitchFamily="34" charset="0"/>
              <a:cs typeface="Arial" panose="020B0604020202020204" pitchFamily="34" charset="0"/>
            </a:endParaRPr>
          </a:p>
          <a:p>
            <a:pPr eaLnBrk="1" hangingPunct="1">
              <a:spcBef>
                <a:spcPct val="0"/>
              </a:spcBef>
              <a:spcAft>
                <a:spcPts val="1200"/>
              </a:spcAft>
            </a:pPr>
            <a:r>
              <a:rPr lang="en-US" altLang="en-US" b="1" dirty="0">
                <a:latin typeface="Arial" panose="020B0604020202020204" pitchFamily="34" charset="0"/>
                <a:cs typeface="Arial" panose="020B0604020202020204" pitchFamily="34" charset="0"/>
              </a:rPr>
              <a:t>Downloading Questions:</a:t>
            </a:r>
          </a:p>
          <a:p>
            <a:pPr eaLnBrk="1" hangingPunct="1">
              <a:spcBef>
                <a:spcPct val="0"/>
              </a:spcBef>
              <a:spcAft>
                <a:spcPts val="1200"/>
              </a:spcAft>
            </a:pPr>
            <a:endParaRPr lang="en-US" altLang="en-US" b="1" dirty="0">
              <a:latin typeface="Arial" panose="020B0604020202020204" pitchFamily="34" charset="0"/>
              <a:cs typeface="Arial" panose="020B0604020202020204" pitchFamily="34" charset="0"/>
            </a:endParaRPr>
          </a:p>
          <a:p>
            <a:pPr marL="0" indent="0" eaLnBrk="1" hangingPunct="1">
              <a:lnSpc>
                <a:spcPct val="100000"/>
              </a:lnSpc>
              <a:spcBef>
                <a:spcPct val="0"/>
              </a:spcBef>
              <a:buFont typeface="Arial" panose="020B0604020202020204" pitchFamily="34" charset="0"/>
              <a:buNone/>
            </a:pPr>
            <a:r>
              <a:rPr lang="en-US" altLang="en-US" sz="1200" dirty="0">
                <a:latin typeface="Arial" panose="020B0604020202020204" pitchFamily="34" charset="0"/>
                <a:cs typeface="Arial" panose="020B0604020202020204" pitchFamily="34" charset="0"/>
              </a:rPr>
              <a:t>Alice Ng, Associate Governmental Program Analyst</a:t>
            </a:r>
          </a:p>
          <a:p>
            <a:pPr marL="0" indent="0" eaLnBrk="1" hangingPunct="1">
              <a:lnSpc>
                <a:spcPct val="100000"/>
              </a:lnSpc>
              <a:spcBef>
                <a:spcPct val="0"/>
              </a:spcBef>
              <a:buNone/>
            </a:pPr>
            <a:r>
              <a:rPr lang="en-US" altLang="en-US" sz="1200" dirty="0">
                <a:latin typeface="Arial" panose="020B0604020202020204" pitchFamily="34" charset="0"/>
                <a:cs typeface="Arial" panose="020B0604020202020204" pitchFamily="34" charset="0"/>
              </a:rPr>
              <a:t>Telephone: 916-323-4636</a:t>
            </a:r>
          </a:p>
          <a:p>
            <a:pPr marL="0" indent="0" eaLnBrk="1" hangingPunct="1">
              <a:lnSpc>
                <a:spcPct val="100000"/>
              </a:lnSpc>
              <a:spcBef>
                <a:spcPct val="0"/>
              </a:spcBef>
              <a:spcAft>
                <a:spcPts val="1200"/>
              </a:spcAft>
              <a:buFont typeface="Arial" panose="020B0604020202020204" pitchFamily="34" charset="0"/>
              <a:buNone/>
            </a:pPr>
            <a:r>
              <a:rPr lang="en-US" altLang="en-US" sz="1200" dirty="0">
                <a:latin typeface="Arial" panose="020B0604020202020204" pitchFamily="34" charset="0"/>
                <a:cs typeface="Arial" panose="020B0604020202020204" pitchFamily="34" charset="0"/>
              </a:rPr>
              <a:t>Email: </a:t>
            </a:r>
            <a:r>
              <a:rPr lang="en-US" altLang="en-US" sz="1200" dirty="0">
                <a:latin typeface="Arial" panose="020B0604020202020204" pitchFamily="34" charset="0"/>
                <a:cs typeface="Arial" panose="020B0604020202020204" pitchFamily="34" charset="0"/>
                <a:hlinkClick r:id="rId4"/>
              </a:rPr>
              <a:t>Ang@cde.ca.gov</a:t>
            </a:r>
            <a:r>
              <a:rPr lang="en-US" altLang="en-US" sz="1200" dirty="0">
                <a:latin typeface="Arial" panose="020B0604020202020204" pitchFamily="34" charset="0"/>
                <a:cs typeface="Arial" panose="020B0604020202020204" pitchFamily="34" charset="0"/>
              </a:rPr>
              <a:t> </a:t>
            </a:r>
          </a:p>
          <a:p>
            <a:pPr eaLnBrk="1" hangingPunct="1">
              <a:spcBef>
                <a:spcPct val="0"/>
              </a:spcBef>
            </a:pPr>
            <a:r>
              <a:rPr lang="en-US" altLang="en-US" dirty="0">
                <a:latin typeface="Arial" panose="020B0604020202020204" pitchFamily="34" charset="0"/>
                <a:cs typeface="Arial" panose="020B0604020202020204" pitchFamily="34" charset="0"/>
              </a:rPr>
              <a:t>  </a:t>
            </a:r>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EC482919-2A2C-4DEC-83C6-C6AF97DF968F}" type="slidenum">
              <a:rPr lang="en-US" altLang="en-US" smtClean="0">
                <a:latin typeface="Calibri" panose="020F0502020204030204" pitchFamily="34" charset="0"/>
              </a:rPr>
              <a:pPr fontAlgn="base">
                <a:spcBef>
                  <a:spcPct val="0"/>
                </a:spcBef>
                <a:spcAft>
                  <a:spcPct val="0"/>
                </a:spcAft>
              </a:pPr>
              <a:t>27</a:t>
            </a:fld>
            <a:endParaRPr lang="en-US" altLang="en-US">
              <a:latin typeface="Calibri" panose="020F0502020204030204" pitchFamily="34" charset="0"/>
            </a:endParaRPr>
          </a:p>
        </p:txBody>
      </p:sp>
    </p:spTree>
    <p:extLst>
      <p:ext uri="{BB962C8B-B14F-4D97-AF65-F5344CB8AC3E}">
        <p14:creationId xmlns:p14="http://schemas.microsoft.com/office/powerpoint/2010/main" val="610704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0" indent="0" eaLnBrk="1" fontAlgn="auto" hangingPunct="1">
              <a:spcBef>
                <a:spcPts val="0"/>
              </a:spcBef>
              <a:spcAft>
                <a:spcPts val="1200"/>
              </a:spcAft>
              <a:buNone/>
              <a:defRPr/>
            </a:pPr>
            <a:r>
              <a:rPr lang="en-US" sz="1200" dirty="0">
                <a:latin typeface="Arial" panose="020B0604020202020204" pitchFamily="34" charset="0"/>
                <a:cs typeface="Arial" panose="020B0604020202020204" pitchFamily="34" charset="0"/>
              </a:rPr>
              <a:t>Julia:</a:t>
            </a:r>
          </a:p>
          <a:p>
            <a:pPr marL="0" indent="0" eaLnBrk="1" fontAlgn="auto" hangingPunct="1">
              <a:spcBef>
                <a:spcPts val="0"/>
              </a:spcBef>
              <a:spcAft>
                <a:spcPts val="0"/>
              </a:spcAft>
              <a:buNone/>
              <a:defRPr/>
            </a:pPr>
            <a:endParaRPr lang="en-US" sz="1200" dirty="0">
              <a:latin typeface="Arial" panose="020B0604020202020204" pitchFamily="34" charset="0"/>
              <a:cs typeface="Arial" panose="020B0604020202020204" pitchFamily="34" charset="0"/>
            </a:endParaRPr>
          </a:p>
          <a:p>
            <a:pPr marL="0" indent="0" eaLnBrk="1" fontAlgn="auto" hangingPunct="1">
              <a:spcBef>
                <a:spcPts val="0"/>
              </a:spcBef>
              <a:spcAft>
                <a:spcPts val="1200"/>
              </a:spcAft>
              <a:buNone/>
              <a:defRPr/>
            </a:pPr>
            <a:r>
              <a:rPr lang="en-US" sz="1200" dirty="0">
                <a:latin typeface="Arial" panose="020B0604020202020204" pitchFamily="34" charset="0"/>
                <a:cs typeface="Arial" panose="020B0604020202020204" pitchFamily="34" charset="0"/>
              </a:rPr>
              <a:t>The SUMS Partner Entity funding was established by Chapter 44, Statutes of 2021, Education Omnibus Trailer Bill (Assembly Bill 130). The law requires that the State Superintendent of Public Instruction (SSPI) establish a process, in consultation with and subject to the approval of the executive director of the State Board of Education (SBE), to select a local educational agency (LEA), an LEA in partnership with an institution of higher education, or nonprofit educational service provider, or a consortia. </a:t>
            </a:r>
          </a:p>
          <a:p>
            <a:pPr marL="0" indent="0" eaLnBrk="1" fontAlgn="auto" hangingPunct="1">
              <a:spcBef>
                <a:spcPts val="0"/>
              </a:spcBef>
              <a:spcAft>
                <a:spcPts val="0"/>
              </a:spcAft>
              <a:buNone/>
              <a:defRPr/>
            </a:pPr>
            <a:endParaRPr lang="en-US" sz="1200" dirty="0">
              <a:latin typeface="Arial" panose="020B0604020202020204" pitchFamily="34" charset="0"/>
              <a:cs typeface="Arial" panose="020B0604020202020204" pitchFamily="34" charset="0"/>
            </a:endParaRPr>
          </a:p>
          <a:p>
            <a:pPr marL="0" indent="0" eaLnBrk="1" fontAlgn="auto" hangingPunct="1">
              <a:spcBef>
                <a:spcPts val="0"/>
              </a:spcBef>
              <a:spcAft>
                <a:spcPts val="1200"/>
              </a:spcAft>
              <a:buNone/>
              <a:defRPr/>
            </a:pPr>
            <a:r>
              <a:rPr lang="en-US" sz="1200" dirty="0">
                <a:latin typeface="Arial" panose="020B0604020202020204" pitchFamily="34" charset="0"/>
                <a:cs typeface="Arial" panose="020B0604020202020204" pitchFamily="34" charset="0"/>
              </a:rPr>
              <a:t>The SUMS Partner Entity will support the Orange County Department of Education (OCDE) and the Butte County Office of Education (BCOE) to expand the state’s capacity to support LEAs’ implementation of social-emotional learning (SEL), trauma-informed practices, and culturally relevant, affirming, and sustaining practices. </a:t>
            </a:r>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344B5A41-2C86-484A-9F0F-1957F5129AD9}" type="slidenum">
              <a:rPr lang="en-US" altLang="en-US" smtClean="0">
                <a:latin typeface="Calibri" panose="020F0502020204030204" pitchFamily="34" charset="0"/>
              </a:rPr>
              <a:pPr fontAlgn="base">
                <a:spcBef>
                  <a:spcPct val="0"/>
                </a:spcBef>
                <a:spcAft>
                  <a:spcPct val="0"/>
                </a:spcAft>
              </a:pPr>
              <a:t>3</a:t>
            </a:fld>
            <a:endParaRPr lang="en-US" altLang="en-US">
              <a:latin typeface="Calibri" panose="020F0502020204030204" pitchFamily="34" charset="0"/>
            </a:endParaRPr>
          </a:p>
        </p:txBody>
      </p:sp>
    </p:spTree>
    <p:extLst>
      <p:ext uri="{BB962C8B-B14F-4D97-AF65-F5344CB8AC3E}">
        <p14:creationId xmlns:p14="http://schemas.microsoft.com/office/powerpoint/2010/main" val="335784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566738" indent="-566738" eaLnBrk="1" hangingPunct="1">
              <a:lnSpc>
                <a:spcPct val="100000"/>
              </a:lnSpc>
              <a:spcBef>
                <a:spcPts val="0"/>
              </a:spcBef>
              <a:spcAft>
                <a:spcPts val="1200"/>
              </a:spcAft>
            </a:pPr>
            <a:r>
              <a:rPr lang="en-US" altLang="en-US" sz="1200" dirty="0">
                <a:latin typeface="Arial" panose="020B0604020202020204" pitchFamily="34" charset="0"/>
                <a:cs typeface="Arial" panose="020B0604020202020204" pitchFamily="34" charset="0"/>
              </a:rPr>
              <a:t>Julia:</a:t>
            </a:r>
          </a:p>
          <a:p>
            <a:pPr marL="566738" indent="-566738" eaLnBrk="1" hangingPunct="1">
              <a:lnSpc>
                <a:spcPct val="100000"/>
              </a:lnSpc>
              <a:spcBef>
                <a:spcPts val="3000"/>
              </a:spcBef>
              <a:spcAft>
                <a:spcPts val="1800"/>
              </a:spcAft>
            </a:pPr>
            <a:endParaRPr lang="en-US" altLang="en-US" sz="1200" dirty="0">
              <a:latin typeface="Arial" panose="020B0604020202020204" pitchFamily="34" charset="0"/>
              <a:cs typeface="Arial" panose="020B0604020202020204" pitchFamily="34" charset="0"/>
            </a:endParaRPr>
          </a:p>
          <a:p>
            <a:pPr marL="566738" indent="-566738" eaLnBrk="1" hangingPunct="1">
              <a:lnSpc>
                <a:spcPct val="100000"/>
              </a:lnSpc>
              <a:spcBef>
                <a:spcPts val="3000"/>
              </a:spcBef>
              <a:spcAft>
                <a:spcPts val="1800"/>
              </a:spcAft>
            </a:pPr>
            <a:r>
              <a:rPr lang="en-US" altLang="en-US" sz="1200" dirty="0">
                <a:latin typeface="Arial" panose="020B0604020202020204" pitchFamily="34" charset="0"/>
                <a:cs typeface="Arial" panose="020B0604020202020204" pitchFamily="34" charset="0"/>
              </a:rPr>
              <a:t>The Budget Act of 2021 provides a portion </a:t>
            </a:r>
            <a:r>
              <a:rPr lang="en-US" sz="1200" dirty="0">
                <a:latin typeface="Arial" panose="020B0604020202020204" pitchFamily="34" charset="0"/>
                <a:cs typeface="Arial" panose="020B0604020202020204" pitchFamily="34" charset="0"/>
              </a:rPr>
              <a:t>of the $50 million appropriation to be available for these purposes</a:t>
            </a:r>
            <a:r>
              <a:rPr lang="en-US" altLang="en-US" sz="1200" dirty="0">
                <a:latin typeface="Arial" panose="020B0604020202020204" pitchFamily="34" charset="0"/>
                <a:cs typeface="Arial" panose="020B0604020202020204" pitchFamily="34" charset="0"/>
              </a:rPr>
              <a:t>.</a:t>
            </a:r>
          </a:p>
          <a:p>
            <a:pPr marL="566738" indent="-566738" eaLnBrk="1" hangingPunct="1">
              <a:lnSpc>
                <a:spcPct val="100000"/>
              </a:lnSpc>
              <a:spcBef>
                <a:spcPts val="0"/>
              </a:spcBef>
              <a:spcAft>
                <a:spcPts val="1200"/>
              </a:spcAft>
            </a:pPr>
            <a:r>
              <a:rPr lang="en-US" altLang="en-US" sz="1200" dirty="0">
                <a:latin typeface="Arial" panose="020B0604020202020204" pitchFamily="34" charset="0"/>
                <a:cs typeface="Arial" panose="020B0604020202020204" pitchFamily="34" charset="0"/>
              </a:rPr>
              <a:t>Applicants may apply for up to $12.5 million for the purposes set forth in the Request for Application (RFA).</a:t>
            </a: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A74A6311-CABB-4CB9-B4C7-EE43A710F3F7}" type="slidenum">
              <a:rPr lang="en-US" altLang="en-US" smtClean="0">
                <a:latin typeface="Calibri" panose="020F0502020204030204" pitchFamily="34" charset="0"/>
              </a:rPr>
              <a:pPr fontAlgn="base">
                <a:spcBef>
                  <a:spcPct val="0"/>
                </a:spcBef>
                <a:spcAft>
                  <a:spcPct val="0"/>
                </a:spcAft>
              </a:pPr>
              <a:t>4</a:t>
            </a:fld>
            <a:endParaRPr lang="en-US" altLang="en-US">
              <a:latin typeface="Calibri" panose="020F0502020204030204" pitchFamily="34" charset="0"/>
            </a:endParaRPr>
          </a:p>
        </p:txBody>
      </p:sp>
    </p:spTree>
    <p:extLst>
      <p:ext uri="{BB962C8B-B14F-4D97-AF65-F5344CB8AC3E}">
        <p14:creationId xmlns:p14="http://schemas.microsoft.com/office/powerpoint/2010/main" val="38936273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566738" indent="-566738" eaLnBrk="1" fontAlgn="auto" hangingPunct="1">
              <a:spcBef>
                <a:spcPts val="0"/>
              </a:spcBef>
              <a:spcAft>
                <a:spcPts val="1200"/>
              </a:spcAft>
              <a:defRPr/>
            </a:pPr>
            <a:r>
              <a:rPr lang="en-US" dirty="0">
                <a:latin typeface="Arial" panose="020B0604020202020204" pitchFamily="34" charset="0"/>
                <a:cs typeface="Arial" panose="020B0604020202020204" pitchFamily="34" charset="0"/>
              </a:rPr>
              <a:t>Julia:</a:t>
            </a:r>
          </a:p>
          <a:p>
            <a:pPr marL="566738" indent="-566738" eaLnBrk="1" fontAlgn="auto" hangingPunct="1">
              <a:spcAft>
                <a:spcPts val="1200"/>
              </a:spcAft>
              <a:defRPr/>
            </a:pPr>
            <a:endParaRPr lang="en-US" dirty="0">
              <a:latin typeface="Arial" panose="020B0604020202020204" pitchFamily="34" charset="0"/>
              <a:cs typeface="Arial" panose="020B0604020202020204" pitchFamily="34" charset="0"/>
            </a:endParaRPr>
          </a:p>
          <a:p>
            <a:pPr marL="566738" indent="-566738" eaLnBrk="1" fontAlgn="auto" hangingPunct="1">
              <a:spcBef>
                <a:spcPts val="0"/>
              </a:spcBef>
              <a:spcAft>
                <a:spcPts val="1200"/>
              </a:spcAft>
              <a:defRPr/>
            </a:pPr>
            <a:r>
              <a:rPr lang="en-US" dirty="0">
                <a:latin typeface="Arial" panose="020B0604020202020204" pitchFamily="34" charset="0"/>
                <a:cs typeface="Arial" panose="020B0604020202020204" pitchFamily="34" charset="0"/>
              </a:rPr>
              <a:t>The purpose of the SUMS Partner Entity funding is to expand the state’s capacity to support LEAs’ implementation of SEL, trauma-informed practices, and culturally relevant, affirming, and sustaining practices in a manner that aligns with local MTSS.</a:t>
            </a:r>
          </a:p>
          <a:p>
            <a:pPr marL="566738" indent="-566738" eaLnBrk="1" fontAlgn="auto" hangingPunct="1">
              <a:spcAft>
                <a:spcPts val="1200"/>
              </a:spcAft>
              <a:defRPr/>
            </a:pPr>
            <a:endParaRPr lang="en-US" dirty="0"/>
          </a:p>
          <a:p>
            <a:pPr eaLnBrk="1" fontAlgn="auto" hangingPunct="1">
              <a:spcAft>
                <a:spcPts val="0"/>
              </a:spcAft>
              <a:defRPr/>
            </a:pPr>
            <a:endParaRPr lang="en-US" dirty="0"/>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15D3ED72-0C1B-4B52-92E1-76247AA16ABB}" type="slidenum">
              <a:rPr lang="en-US" altLang="en-US" smtClean="0">
                <a:latin typeface="Calibri" panose="020F0502020204030204" pitchFamily="34" charset="0"/>
              </a:rPr>
              <a:pPr fontAlgn="base">
                <a:spcBef>
                  <a:spcPct val="0"/>
                </a:spcBef>
                <a:spcAft>
                  <a:spcPct val="0"/>
                </a:spcAft>
              </a:pPr>
              <a:t>5</a:t>
            </a:fld>
            <a:endParaRPr lang="en-US" altLang="en-US">
              <a:latin typeface="Calibri" panose="020F0502020204030204" pitchFamily="34" charset="0"/>
            </a:endParaRPr>
          </a:p>
        </p:txBody>
      </p:sp>
    </p:spTree>
    <p:extLst>
      <p:ext uri="{BB962C8B-B14F-4D97-AF65-F5344CB8AC3E}">
        <p14:creationId xmlns:p14="http://schemas.microsoft.com/office/powerpoint/2010/main" val="34603472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0" indent="0">
              <a:spcBef>
                <a:spcPts val="0"/>
              </a:spcBef>
              <a:spcAft>
                <a:spcPts val="1200"/>
              </a:spcAft>
              <a:buNone/>
            </a:pPr>
            <a:r>
              <a:rPr lang="en-US" dirty="0">
                <a:latin typeface="Arial" panose="020B0604020202020204" pitchFamily="34" charset="0"/>
                <a:cs typeface="Arial" panose="020B0604020202020204" pitchFamily="34" charset="0"/>
              </a:rPr>
              <a:t>Julia:</a:t>
            </a:r>
          </a:p>
          <a:p>
            <a:pPr marL="0" indent="0">
              <a:spcAft>
                <a:spcPts val="1200"/>
              </a:spcAft>
              <a:buNone/>
            </a:pPr>
            <a:endParaRPr lang="en-US" dirty="0">
              <a:latin typeface="Arial" panose="020B0604020202020204" pitchFamily="34" charset="0"/>
              <a:cs typeface="Arial" panose="020B0604020202020204" pitchFamily="34" charset="0"/>
            </a:endParaRPr>
          </a:p>
          <a:p>
            <a:pPr marL="0" indent="0">
              <a:spcBef>
                <a:spcPts val="0"/>
              </a:spcBef>
              <a:spcAft>
                <a:spcPts val="1200"/>
              </a:spcAft>
              <a:buNone/>
            </a:pPr>
            <a:r>
              <a:rPr lang="en-US" dirty="0">
                <a:latin typeface="Arial" panose="020B0604020202020204" pitchFamily="34" charset="0"/>
                <a:cs typeface="Arial" panose="020B0604020202020204" pitchFamily="34" charset="0"/>
              </a:rPr>
              <a:t>The CDE and the SBE will select one awardee to serve as the SUMS Partner Entity. T</a:t>
            </a:r>
            <a:r>
              <a:rPr lang="en-US" sz="1200" dirty="0">
                <a:latin typeface="Arial" panose="020B0604020202020204" pitchFamily="34" charset="0"/>
                <a:cs typeface="Arial" panose="020B0604020202020204" pitchFamily="34" charset="0"/>
              </a:rPr>
              <a:t>he partner entity shall have demonstrated expertise in developing and delivering high quality professional learning to educators in SEL, trauma-informed practices, and culturally relevant, affirming, and sustaining practices in a manner that aligns with local MTSS. The partner entity shall:</a:t>
            </a:r>
          </a:p>
          <a:p>
            <a:pPr marL="0" indent="0">
              <a:spcBef>
                <a:spcPts val="0"/>
              </a:spcBef>
              <a:spcAft>
                <a:spcPts val="1200"/>
              </a:spcAft>
              <a:buNone/>
            </a:pPr>
            <a:endParaRPr lang="en-US" sz="1200" dirty="0">
              <a:latin typeface="Arial" panose="020B0604020202020204" pitchFamily="34" charset="0"/>
              <a:cs typeface="Arial" panose="020B0604020202020204" pitchFamily="34" charset="0"/>
            </a:endParaRPr>
          </a:p>
          <a:p>
            <a:pPr marL="171450" lvl="0" indent="-171450">
              <a:spcBef>
                <a:spcPts val="0"/>
              </a:spcBef>
              <a:spcAft>
                <a:spcPts val="1200"/>
              </a:spcAft>
              <a:buFont typeface="Arial" panose="020B0604020202020204" pitchFamily="34" charset="0"/>
              <a:buChar char="•"/>
            </a:pPr>
            <a:r>
              <a:rPr lang="en-US" sz="1200" dirty="0">
                <a:latin typeface="Arial" panose="020B0604020202020204" pitchFamily="34" charset="0"/>
                <a:cs typeface="Arial" panose="020B0604020202020204" pitchFamily="34" charset="0"/>
              </a:rPr>
              <a:t>Create, collect, and curate resources for educators on SEL, trauma screening, trauma-informed practices, and culturally relevant, affirming, and sustaining practices. </a:t>
            </a:r>
          </a:p>
          <a:p>
            <a:pPr marL="0" lvl="0" indent="0">
              <a:spcBef>
                <a:spcPts val="0"/>
              </a:spcBef>
              <a:spcAft>
                <a:spcPts val="1200"/>
              </a:spcAft>
              <a:buFont typeface="Arial" panose="020B0604020202020204" pitchFamily="34" charset="0"/>
              <a:buNone/>
            </a:pPr>
            <a:endParaRPr lang="en-US" sz="1200" dirty="0">
              <a:latin typeface="Arial" panose="020B0604020202020204" pitchFamily="34" charset="0"/>
              <a:cs typeface="Arial" panose="020B0604020202020204" pitchFamily="34" charset="0"/>
            </a:endParaRPr>
          </a:p>
          <a:p>
            <a:pPr marL="171450" lvl="0" indent="-171450">
              <a:spcBef>
                <a:spcPts val="0"/>
              </a:spcBef>
              <a:spcAft>
                <a:spcPts val="1200"/>
              </a:spcAft>
              <a:buFont typeface="Arial" panose="020B0604020202020204" pitchFamily="34" charset="0"/>
              <a:buChar char="•"/>
            </a:pPr>
            <a:r>
              <a:rPr lang="en-US" sz="1200" dirty="0">
                <a:latin typeface="Arial" panose="020B0604020202020204" pitchFamily="34" charset="0"/>
                <a:cs typeface="Arial" panose="020B0604020202020204" pitchFamily="34" charset="0"/>
              </a:rPr>
              <a:t>Provide ongoing training and support in the use of trauma screening tools and mental health service referrals, school climate surveys, and the use of tool and survey data. </a:t>
            </a:r>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EAF8603A-0B12-49BE-93F5-0ADBAD036687}" type="slidenum">
              <a:rPr lang="en-US" altLang="en-US" smtClean="0">
                <a:latin typeface="Calibri" panose="020F0502020204030204" pitchFamily="34" charset="0"/>
              </a:rPr>
              <a:pPr fontAlgn="base">
                <a:spcBef>
                  <a:spcPct val="0"/>
                </a:spcBef>
                <a:spcAft>
                  <a:spcPct val="0"/>
                </a:spcAft>
              </a:pPr>
              <a:t>6</a:t>
            </a:fld>
            <a:endParaRPr lang="en-US" altLang="en-US">
              <a:latin typeface="Calibri" panose="020F0502020204030204" pitchFamily="34" charset="0"/>
            </a:endParaRPr>
          </a:p>
        </p:txBody>
      </p:sp>
    </p:spTree>
    <p:extLst>
      <p:ext uri="{BB962C8B-B14F-4D97-AF65-F5344CB8AC3E}">
        <p14:creationId xmlns:p14="http://schemas.microsoft.com/office/powerpoint/2010/main" val="38637988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lvl="0">
              <a:spcBef>
                <a:spcPts val="0"/>
              </a:spcBef>
              <a:spcAft>
                <a:spcPts val="1200"/>
              </a:spcAft>
            </a:pPr>
            <a:r>
              <a:rPr lang="en-US" sz="1200" dirty="0">
                <a:latin typeface="Arial" panose="020B0604020202020204" pitchFamily="34" charset="0"/>
                <a:cs typeface="Arial" panose="020B0604020202020204" pitchFamily="34" charset="0"/>
              </a:rPr>
              <a:t>Julia:</a:t>
            </a:r>
          </a:p>
          <a:p>
            <a:pPr lvl="0"/>
            <a:endParaRPr lang="en-US" sz="1200" dirty="0">
              <a:latin typeface="Arial" panose="020B0604020202020204" pitchFamily="34" charset="0"/>
              <a:cs typeface="Arial" panose="020B0604020202020204" pitchFamily="34" charset="0"/>
            </a:endParaRPr>
          </a:p>
          <a:p>
            <a:pPr lvl="0">
              <a:spcBef>
                <a:spcPts val="0"/>
              </a:spcBef>
              <a:spcAft>
                <a:spcPts val="1200"/>
              </a:spcAft>
            </a:pPr>
            <a:r>
              <a:rPr lang="en-US" sz="1200" dirty="0">
                <a:latin typeface="Arial" panose="020B0604020202020204" pitchFamily="34" charset="0"/>
                <a:cs typeface="Arial" panose="020B0604020202020204" pitchFamily="34" charset="0"/>
              </a:rPr>
              <a:t>Provide grants to LEAs to support both of the following:</a:t>
            </a:r>
          </a:p>
          <a:p>
            <a:pPr lvl="0">
              <a:spcBef>
                <a:spcPts val="0"/>
              </a:spcBef>
              <a:spcAft>
                <a:spcPts val="1200"/>
              </a:spcAft>
            </a:pPr>
            <a:endParaRPr lang="en-US" sz="1200" dirty="0">
              <a:latin typeface="Arial" panose="020B0604020202020204" pitchFamily="34" charset="0"/>
              <a:cs typeface="Arial" panose="020B0604020202020204" pitchFamily="34" charset="0"/>
            </a:endParaRPr>
          </a:p>
          <a:p>
            <a:pPr marL="628650" lvl="1"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Convening professional learning communities of educators and school leaders.</a:t>
            </a:r>
          </a:p>
          <a:p>
            <a:pPr marL="628650" lvl="1" indent="-171450">
              <a:spcBef>
                <a:spcPts val="0"/>
              </a:spcBef>
              <a:spcAft>
                <a:spcPts val="1200"/>
              </a:spcAft>
              <a:buFont typeface="Arial" panose="020B0604020202020204" pitchFamily="34" charset="0"/>
              <a:buChar char="•"/>
            </a:pPr>
            <a:r>
              <a:rPr lang="en-US" sz="1200" dirty="0">
                <a:latin typeface="Arial" panose="020B0604020202020204" pitchFamily="34" charset="0"/>
                <a:cs typeface="Arial" panose="020B0604020202020204" pitchFamily="34" charset="0"/>
              </a:rPr>
              <a:t>Providing ongoing training and coaching to educators and school leaders. </a:t>
            </a:r>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EAF8603A-0B12-49BE-93F5-0ADBAD036687}" type="slidenum">
              <a:rPr lang="en-US" altLang="en-US" smtClean="0">
                <a:latin typeface="Calibri" panose="020F0502020204030204" pitchFamily="34" charset="0"/>
              </a:rPr>
              <a:pPr fontAlgn="base">
                <a:spcBef>
                  <a:spcPct val="0"/>
                </a:spcBef>
                <a:spcAft>
                  <a:spcPct val="0"/>
                </a:spcAft>
              </a:pPr>
              <a:t>7</a:t>
            </a:fld>
            <a:endParaRPr lang="en-US" altLang="en-US">
              <a:latin typeface="Calibri" panose="020F0502020204030204" pitchFamily="34" charset="0"/>
            </a:endParaRPr>
          </a:p>
        </p:txBody>
      </p:sp>
    </p:spTree>
    <p:extLst>
      <p:ext uri="{BB962C8B-B14F-4D97-AF65-F5344CB8AC3E}">
        <p14:creationId xmlns:p14="http://schemas.microsoft.com/office/powerpoint/2010/main" val="3353480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lang="en-US" sz="1200" dirty="0">
                <a:latin typeface="Arial" panose="020B0604020202020204" pitchFamily="34" charset="0"/>
                <a:cs typeface="Arial" panose="020B0604020202020204" pitchFamily="34" charset="0"/>
              </a:rPr>
              <a:t>Julia:</a:t>
            </a:r>
          </a:p>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endParaRPr lang="en-US" sz="12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lang="en-US" sz="1200" dirty="0">
                <a:latin typeface="Arial" panose="020B0604020202020204" pitchFamily="34" charset="0"/>
                <a:cs typeface="Arial" panose="020B0604020202020204" pitchFamily="34" charset="0"/>
              </a:rPr>
              <a:t>The CDE and SBE seek a partner entity with demonstrated expertise in developing and delivering high quality professional learning to educators in SEL, trauma-informed practices, and culturally relevant, affirming, and sustaining practices in a manner that aligns with local MTSS. Successful applicants will demonstrate substantive expertise and documented experience in facilitating professional learning and coaching that is rooted in student and educator needs; grounded in cycles of inquiry; designed and structured to be ongoing, intensive, and embedded in practice; and focused on deepening content expertise and pedagogy. Successful applicants will demonstrate ability to both provide ongoing, high-quality professional learning, as well as training and coaching. </a:t>
            </a:r>
          </a:p>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endParaRPr lang="en-US" sz="1200" dirty="0">
              <a:latin typeface="Arial" panose="020B0604020202020204" pitchFamily="34" charset="0"/>
              <a:cs typeface="Arial" panose="020B0604020202020204" pitchFamily="34" charset="0"/>
            </a:endParaRPr>
          </a:p>
          <a:p>
            <a:pPr eaLnBrk="1" fontAlgn="auto" hangingPunct="1">
              <a:spcBef>
                <a:spcPts val="0"/>
              </a:spcBef>
              <a:spcAft>
                <a:spcPts val="1200"/>
              </a:spcAft>
              <a:defRPr/>
            </a:pPr>
            <a:r>
              <a:rPr lang="en-US" sz="1200" dirty="0">
                <a:latin typeface="Arial" panose="020B0604020202020204" pitchFamily="34" charset="0"/>
                <a:cs typeface="Arial" panose="020B0604020202020204" pitchFamily="34" charset="0"/>
              </a:rPr>
              <a:t>Applications should describe the applicant’s capacity:</a:t>
            </a:r>
          </a:p>
          <a:p>
            <a:pPr eaLnBrk="1" fontAlgn="auto" hangingPunct="1">
              <a:spcBef>
                <a:spcPts val="0"/>
              </a:spcBef>
              <a:spcAft>
                <a:spcPts val="0"/>
              </a:spcAft>
              <a:defRPr/>
            </a:pPr>
            <a:endParaRPr lang="en-US" sz="1200" dirty="0">
              <a:latin typeface="Arial" panose="020B0604020202020204" pitchFamily="34" charset="0"/>
              <a:cs typeface="Arial" panose="020B0604020202020204" pitchFamily="34" charset="0"/>
            </a:endParaRPr>
          </a:p>
          <a:p>
            <a:pPr marL="171450" indent="-171450" eaLnBrk="1" fontAlgn="auto" hangingPunct="1">
              <a:spcBef>
                <a:spcPts val="0"/>
              </a:spcBef>
              <a:spcAft>
                <a:spcPts val="1200"/>
              </a:spcAft>
              <a:buFont typeface="Arial" panose="020B0604020202020204" pitchFamily="34" charset="0"/>
              <a:buChar char="•"/>
              <a:defRPr/>
            </a:pPr>
            <a:r>
              <a:rPr lang="en-US" sz="1200" dirty="0">
                <a:latin typeface="Arial" panose="020B0604020202020204" pitchFamily="34" charset="0"/>
                <a:cs typeface="Arial" panose="020B0604020202020204" pitchFamily="34" charset="0"/>
              </a:rPr>
              <a:t>To support the goals set forth in the authorizing statute.</a:t>
            </a:r>
          </a:p>
          <a:p>
            <a:pPr eaLnBrk="1" fontAlgn="auto" hangingPunct="1">
              <a:spcBef>
                <a:spcPts val="0"/>
              </a:spcBef>
              <a:spcAft>
                <a:spcPts val="0"/>
              </a:spcAft>
              <a:buFont typeface="Arial" panose="020B0604020202020204" pitchFamily="34" charset="0"/>
              <a:buNone/>
              <a:defRPr/>
            </a:pPr>
            <a:endParaRPr lang="en-US" sz="1200" dirty="0">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sz="1200" dirty="0">
                <a:latin typeface="Arial" panose="020B0604020202020204" pitchFamily="34" charset="0"/>
                <a:cs typeface="Arial" panose="020B0604020202020204" pitchFamily="34" charset="0"/>
              </a:rPr>
              <a:t>Work collaboratively with the OCDE and BCOE to build the capacity of LEAs across the state.</a:t>
            </a:r>
          </a:p>
          <a:p>
            <a:pPr eaLnBrk="1" fontAlgn="auto" hangingPunct="1">
              <a:spcBef>
                <a:spcPts val="0"/>
              </a:spcBef>
              <a:spcAft>
                <a:spcPts val="0"/>
              </a:spcAft>
              <a:buFont typeface="Arial" panose="020B0604020202020204" pitchFamily="34" charset="0"/>
              <a:buNone/>
              <a:defRPr/>
            </a:pPr>
            <a:endParaRPr lang="en-US" sz="1200" dirty="0">
              <a:latin typeface="Arial" panose="020B0604020202020204" pitchFamily="34" charset="0"/>
              <a:cs typeface="Arial" panose="020B0604020202020204" pitchFamily="34" charset="0"/>
            </a:endParaRPr>
          </a:p>
          <a:p>
            <a:pPr marL="171450" indent="-171450" eaLnBrk="1" fontAlgn="auto" hangingPunct="1">
              <a:spcBef>
                <a:spcPts val="0"/>
              </a:spcBef>
              <a:spcAft>
                <a:spcPts val="1200"/>
              </a:spcAft>
              <a:buFont typeface="Arial" panose="020B0604020202020204" pitchFamily="34" charset="0"/>
              <a:buChar char="•"/>
              <a:defRPr/>
            </a:pPr>
            <a:r>
              <a:rPr lang="en-US" sz="1200" dirty="0">
                <a:latin typeface="Arial" panose="020B0604020202020204" pitchFamily="34" charset="0"/>
                <a:cs typeface="Arial" panose="020B0604020202020204" pitchFamily="34" charset="0"/>
              </a:rPr>
              <a:t>To provide professional learning to educators and school leaders that is relevant, job embedded, and provides site-based support such as coaching and mentoring.</a:t>
            </a:r>
          </a:p>
          <a:p>
            <a:pPr marL="0" indent="0" eaLnBrk="1" fontAlgn="auto" hangingPunct="1">
              <a:spcBef>
                <a:spcPts val="0"/>
              </a:spcBef>
              <a:spcAft>
                <a:spcPts val="0"/>
              </a:spcAft>
              <a:buFont typeface="Arial" panose="020B0604020202020204" pitchFamily="34" charset="0"/>
              <a:buNone/>
              <a:defRPr/>
            </a:pPr>
            <a:endParaRPr lang="en-US" sz="1200" dirty="0">
              <a:latin typeface="Arial" panose="020B0604020202020204" pitchFamily="34" charset="0"/>
              <a:cs typeface="Arial" panose="020B0604020202020204" pitchFamily="34" charset="0"/>
            </a:endParaRPr>
          </a:p>
          <a:p>
            <a:pPr marL="171450" indent="-171450" eaLnBrk="1" fontAlgn="auto" hangingPunct="1">
              <a:spcBef>
                <a:spcPts val="0"/>
              </a:spcBef>
              <a:spcAft>
                <a:spcPts val="1200"/>
              </a:spcAft>
              <a:buFont typeface="Arial" panose="020B0604020202020204" pitchFamily="34" charset="0"/>
              <a:buChar char="•"/>
              <a:defRPr/>
            </a:pPr>
            <a:r>
              <a:rPr lang="en-US" sz="1200" dirty="0">
                <a:latin typeface="Arial" panose="020B0604020202020204" pitchFamily="34" charset="0"/>
                <a:cs typeface="Arial" panose="020B0604020202020204" pitchFamily="34" charset="0"/>
              </a:rPr>
              <a:t>To align all grant work with local MTSS, the CDE Transformative SEL Competencies and Conditions, and the Quality Professional Learning Standards (QPLS).</a:t>
            </a:r>
          </a:p>
          <a:p>
            <a:pPr marL="171450" indent="-171450" eaLnBrk="1" fontAlgn="auto" hangingPunct="1">
              <a:spcBef>
                <a:spcPts val="0"/>
              </a:spcBef>
              <a:spcAft>
                <a:spcPts val="0"/>
              </a:spcAft>
              <a:buFont typeface="Arial" panose="020B0604020202020204" pitchFamily="34" charset="0"/>
              <a:buChar char="•"/>
              <a:defRPr/>
            </a:pPr>
            <a:endParaRPr lang="en-US" sz="12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lang="en-US" sz="1200" dirty="0">
                <a:latin typeface="Arial" panose="020B0604020202020204" pitchFamily="34" charset="0"/>
                <a:cs typeface="Arial" panose="020B0604020202020204" pitchFamily="34" charset="0"/>
              </a:rPr>
              <a:t>Please note that </a:t>
            </a:r>
            <a:r>
              <a:rPr lang="en-US" sz="1200" kern="1200" dirty="0">
                <a:solidFill>
                  <a:schemeClr val="tx1"/>
                </a:solidFill>
                <a:effectLst/>
                <a:latin typeface="Arial" panose="020B0604020202020204" pitchFamily="34" charset="0"/>
                <a:ea typeface="+mn-ea"/>
                <a:cs typeface="Arial" panose="020B0604020202020204" pitchFamily="34" charset="0"/>
              </a:rPr>
              <a:t>the intent of the funding is to ensure that implementation is both proximal and distal. In other words, positive impacts should be experienced in both systems and classroom practice. </a:t>
            </a:r>
            <a:endParaRPr lang="en-US" sz="1200" dirty="0">
              <a:latin typeface="Arial" panose="020B0604020202020204" pitchFamily="34" charset="0"/>
              <a:cs typeface="Arial" panose="020B0604020202020204" pitchFamily="34" charset="0"/>
            </a:endParaRPr>
          </a:p>
          <a:p>
            <a:pPr eaLnBrk="1" fontAlgn="auto" hangingPunct="1">
              <a:spcBef>
                <a:spcPts val="0"/>
              </a:spcBef>
              <a:spcAft>
                <a:spcPts val="0"/>
              </a:spcAft>
              <a:defRPr/>
            </a:pPr>
            <a:endParaRPr lang="en-US" sz="1200" dirty="0">
              <a:latin typeface="Arial" panose="020B0604020202020204" pitchFamily="34" charset="0"/>
              <a:cs typeface="Arial" panose="020B0604020202020204" pitchFamily="34" charset="0"/>
            </a:endParaRPr>
          </a:p>
          <a:p>
            <a:pPr eaLnBrk="1" fontAlgn="auto" hangingPunct="1">
              <a:spcBef>
                <a:spcPts val="0"/>
              </a:spcBef>
              <a:spcAft>
                <a:spcPts val="1200"/>
              </a:spcAft>
              <a:defRPr/>
            </a:pPr>
            <a:r>
              <a:rPr lang="en-US" sz="1200" dirty="0">
                <a:latin typeface="Arial" panose="020B0604020202020204" pitchFamily="34" charset="0"/>
                <a:cs typeface="Arial" panose="020B0604020202020204" pitchFamily="34" charset="0"/>
              </a:rPr>
              <a:t>The following slides will provide background information on the those initiatives and resources to which this work should align.</a:t>
            </a:r>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AD5BA68A-F951-4357-94F0-96B0EC1690FE}" type="slidenum">
              <a:rPr lang="en-US" altLang="en-US" smtClean="0">
                <a:latin typeface="Calibri" panose="020F0502020204030204" pitchFamily="34" charset="0"/>
              </a:rPr>
              <a:pPr fontAlgn="base">
                <a:spcBef>
                  <a:spcPct val="0"/>
                </a:spcBef>
                <a:spcAft>
                  <a:spcPct val="0"/>
                </a:spcAft>
              </a:pPr>
              <a:t>8</a:t>
            </a:fld>
            <a:endParaRPr lang="en-US" altLang="en-US">
              <a:latin typeface="Calibri" panose="020F0502020204030204" pitchFamily="34" charset="0"/>
            </a:endParaRPr>
          </a:p>
        </p:txBody>
      </p:sp>
    </p:spTree>
    <p:extLst>
      <p:ext uri="{BB962C8B-B14F-4D97-AF65-F5344CB8AC3E}">
        <p14:creationId xmlns:p14="http://schemas.microsoft.com/office/powerpoint/2010/main" val="3062089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36550" indent="-336550" eaLnBrk="1" hangingPunct="1">
              <a:lnSpc>
                <a:spcPct val="100000"/>
              </a:lnSpc>
              <a:spcBef>
                <a:spcPct val="0"/>
              </a:spcBef>
              <a:spcAft>
                <a:spcPts val="1200"/>
              </a:spcAft>
            </a:pPr>
            <a:r>
              <a:rPr lang="en-US" sz="1200" dirty="0">
                <a:latin typeface="Arial" panose="020B0604020202020204" pitchFamily="34" charset="0"/>
                <a:cs typeface="Arial" panose="020B0604020202020204" pitchFamily="34" charset="0"/>
              </a:rPr>
              <a:t>Julia:</a:t>
            </a:r>
          </a:p>
          <a:p>
            <a:pPr marL="336550" indent="-336550" eaLnBrk="1" hangingPunct="1">
              <a:lnSpc>
                <a:spcPct val="100000"/>
              </a:lnSpc>
              <a:spcBef>
                <a:spcPct val="0"/>
              </a:spcBef>
              <a:spcAft>
                <a:spcPts val="1200"/>
              </a:spcAft>
            </a:pPr>
            <a:endParaRPr lang="en-US" sz="1200" dirty="0">
              <a:latin typeface="Arial" panose="020B0604020202020204" pitchFamily="34" charset="0"/>
              <a:cs typeface="Arial" panose="020B0604020202020204" pitchFamily="34" charset="0"/>
            </a:endParaRPr>
          </a:p>
          <a:p>
            <a:pPr marL="336550" indent="-336550" eaLnBrk="1" hangingPunct="1">
              <a:lnSpc>
                <a:spcPct val="100000"/>
              </a:lnSpc>
              <a:spcBef>
                <a:spcPct val="0"/>
              </a:spcBef>
              <a:spcAft>
                <a:spcPts val="1200"/>
              </a:spcAft>
            </a:pPr>
            <a:r>
              <a:rPr lang="en-US" sz="1200" dirty="0">
                <a:latin typeface="Arial" panose="020B0604020202020204" pitchFamily="34" charset="0"/>
                <a:cs typeface="Arial" panose="020B0604020202020204" pitchFamily="34" charset="0"/>
              </a:rPr>
              <a:t>In 2015, AB10 4, Chapter 13, Statutes of 2015, appropriated $10 million for Developing, Aligning, and Improving Systems of Academic and Behavioral Supports (ISABS).</a:t>
            </a:r>
            <a:r>
              <a:rPr lang="en-US" altLang="en-US" sz="1200" dirty="0">
                <a:latin typeface="Arial" panose="020B0604020202020204" pitchFamily="34" charset="0"/>
                <a:cs typeface="Arial" panose="020B0604020202020204" pitchFamily="34" charset="0"/>
              </a:rPr>
              <a:t> </a:t>
            </a:r>
          </a:p>
          <a:p>
            <a:pPr marL="336550" indent="-336550" eaLnBrk="1" hangingPunct="1">
              <a:lnSpc>
                <a:spcPct val="100000"/>
              </a:lnSpc>
              <a:spcBef>
                <a:spcPct val="0"/>
              </a:spcBef>
              <a:spcAft>
                <a:spcPts val="1200"/>
              </a:spcAft>
            </a:pPr>
            <a:endParaRPr lang="en-US" altLang="en-US" sz="1200" dirty="0">
              <a:latin typeface="Arial" panose="020B0604020202020204" pitchFamily="34" charset="0"/>
              <a:cs typeface="Arial" panose="020B0604020202020204" pitchFamily="34" charset="0"/>
            </a:endParaRPr>
          </a:p>
          <a:p>
            <a:pPr marL="336550" indent="-336550" eaLnBrk="1" hangingPunct="1">
              <a:lnSpc>
                <a:spcPct val="100000"/>
              </a:lnSpc>
              <a:spcBef>
                <a:spcPct val="0"/>
              </a:spcBef>
              <a:spcAft>
                <a:spcPts val="1200"/>
              </a:spcAft>
            </a:pPr>
            <a:r>
              <a:rPr lang="en-US" sz="1200" dirty="0">
                <a:latin typeface="Arial" panose="020B0604020202020204" pitchFamily="34" charset="0"/>
                <a:cs typeface="Arial" panose="020B0604020202020204" pitchFamily="34" charset="0"/>
              </a:rPr>
              <a:t>In 2016, an additional $20 million, appropriated by Senate Bill 828, Chapter 29, Statutes 2016, augmented the original grant award.</a:t>
            </a:r>
            <a:r>
              <a:rPr lang="en-US" altLang="en-US" sz="1200" dirty="0">
                <a:latin typeface="Arial" panose="020B0604020202020204" pitchFamily="34" charset="0"/>
                <a:cs typeface="Arial" panose="020B0604020202020204" pitchFamily="34" charset="0"/>
              </a:rPr>
              <a:t> </a:t>
            </a:r>
          </a:p>
          <a:p>
            <a:pPr marL="336550" indent="-336550" eaLnBrk="1" hangingPunct="1">
              <a:lnSpc>
                <a:spcPct val="100000"/>
              </a:lnSpc>
              <a:spcBef>
                <a:spcPct val="0"/>
              </a:spcBef>
              <a:spcAft>
                <a:spcPts val="1200"/>
              </a:spcAft>
            </a:pPr>
            <a:endParaRPr lang="en-US" sz="1200" dirty="0">
              <a:latin typeface="Arial" panose="020B0604020202020204" pitchFamily="34" charset="0"/>
              <a:cs typeface="Arial" panose="020B0604020202020204" pitchFamily="34" charset="0"/>
            </a:endParaRPr>
          </a:p>
          <a:p>
            <a:pPr marL="336550" indent="-336550" eaLnBrk="1" hangingPunct="1">
              <a:lnSpc>
                <a:spcPct val="100000"/>
              </a:lnSpc>
              <a:spcBef>
                <a:spcPct val="0"/>
              </a:spcBef>
              <a:spcAft>
                <a:spcPts val="1200"/>
              </a:spcAft>
            </a:pPr>
            <a:r>
              <a:rPr lang="en-US" sz="1200" dirty="0">
                <a:latin typeface="Arial" panose="020B0604020202020204" pitchFamily="34" charset="0"/>
                <a:cs typeface="Arial" panose="020B0604020202020204" pitchFamily="34" charset="0"/>
              </a:rPr>
              <a:t>Beginning with the initial grant awards, the OCDE and partners developed the California MTSS Framework and provided subgrants to LEAs to engage them in a process to assess their strengths, coordinate supports to their Local Control and Accountability Plans (LCAP) and align their MTSS efforts with the eight state priorities.</a:t>
            </a:r>
            <a:endParaRPr lang="en-US" altLang="en-US" sz="1200" dirty="0">
              <a:latin typeface="Arial" panose="020B0604020202020204" pitchFamily="34" charset="0"/>
              <a:cs typeface="Arial" panose="020B0604020202020204" pitchFamily="34" charset="0"/>
            </a:endParaRPr>
          </a:p>
          <a:p>
            <a:pPr marL="336550" indent="-336550" eaLnBrk="1" hangingPunct="1">
              <a:lnSpc>
                <a:spcPct val="100000"/>
              </a:lnSpc>
              <a:spcBef>
                <a:spcPct val="0"/>
              </a:spcBef>
              <a:spcAft>
                <a:spcPts val="1200"/>
              </a:spcAft>
            </a:pPr>
            <a:endParaRPr lang="en-US" altLang="en-US" sz="1600"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DF2595FD-0444-47C6-A007-F2609E8F660A}" type="slidenum">
              <a:rPr lang="en-US" altLang="en-US" smtClean="0">
                <a:latin typeface="Calibri" panose="020F0502020204030204" pitchFamily="34" charset="0"/>
              </a:rPr>
              <a:pPr fontAlgn="base">
                <a:spcBef>
                  <a:spcPct val="0"/>
                </a:spcBef>
                <a:spcAft>
                  <a:spcPct val="0"/>
                </a:spcAft>
              </a:pPr>
              <a:t>9</a:t>
            </a:fld>
            <a:endParaRPr lang="en-US" altLang="en-US">
              <a:latin typeface="Calibri" panose="020F0502020204030204" pitchFamily="34" charset="0"/>
            </a:endParaRPr>
          </a:p>
        </p:txBody>
      </p:sp>
    </p:spTree>
    <p:extLst>
      <p:ext uri="{BB962C8B-B14F-4D97-AF65-F5344CB8AC3E}">
        <p14:creationId xmlns:p14="http://schemas.microsoft.com/office/powerpoint/2010/main" val="415357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Box 12"/>
          <p:cNvSpPr txBox="1">
            <a:spLocks noChangeArrowheads="1"/>
          </p:cNvSpPr>
          <p:nvPr userDrawn="1"/>
        </p:nvSpPr>
        <p:spPr bwMode="auto">
          <a:xfrm>
            <a:off x="1524000" y="5710238"/>
            <a:ext cx="6065838"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eaLnBrk="1" hangingPunct="1">
              <a:defRPr/>
            </a:pPr>
            <a:r>
              <a:rPr lang="en-US" altLang="en-US" sz="1400">
                <a:solidFill>
                  <a:srgbClr val="1E5E70"/>
                </a:solidFill>
              </a:rPr>
              <a:t>CALIFORNIA DEPARTMENT OF EDUCATION</a:t>
            </a:r>
          </a:p>
          <a:p>
            <a:pPr eaLnBrk="1" hangingPunct="1">
              <a:defRPr/>
            </a:pPr>
            <a:r>
              <a:rPr lang="en-US" altLang="en-US" sz="1400">
                <a:solidFill>
                  <a:srgbClr val="1E5E70"/>
                </a:solidFill>
              </a:rPr>
              <a:t>Tony Thurmond, State Superintendent of Public Instruction</a:t>
            </a:r>
          </a:p>
        </p:txBody>
      </p:sp>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Date Placeholder 3"/>
          <p:cNvSpPr>
            <a:spLocks noGrp="1"/>
          </p:cNvSpPr>
          <p:nvPr>
            <p:ph type="dt" sz="half" idx="10"/>
          </p:nvPr>
        </p:nvSpPr>
        <p:spPr/>
        <p:txBody>
          <a:bodyPr/>
          <a:lstStyle>
            <a:lvl1pPr>
              <a:defRPr/>
            </a:lvl1pPr>
          </a:lstStyle>
          <a:p>
            <a:pPr>
              <a:defRPr/>
            </a:pPr>
            <a:fld id="{4E27224F-81D0-432B-8506-57C2D2CB5027}" type="datetime1">
              <a:rPr lang="en-US"/>
              <a:pPr>
                <a:defRPr/>
              </a:pPr>
              <a:t>8/28/2024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8B7A375-D1D6-4351-AC45-7BF52A4E0234}" type="slidenum">
              <a:rPr lang="en-US"/>
              <a:pPr>
                <a:defRPr/>
              </a:pPr>
              <a:t>‹#›</a:t>
            </a:fld>
            <a:endParaRPr lang="en-US"/>
          </a:p>
        </p:txBody>
      </p:sp>
    </p:spTree>
    <p:extLst>
      <p:ext uri="{BB962C8B-B14F-4D97-AF65-F5344CB8AC3E}">
        <p14:creationId xmlns:p14="http://schemas.microsoft.com/office/powerpoint/2010/main" val="3445383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5AB7C5A-235C-4274-B0BC-677262A07100}" type="datetime1">
              <a:rPr lang="en-US"/>
              <a:pPr>
                <a:defRPr/>
              </a:pPr>
              <a:t>8/28/2024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3AF53E6-4341-4E42-BE69-AA149FC0C8B1}" type="slidenum">
              <a:rPr lang="en-US"/>
              <a:pPr>
                <a:defRPr/>
              </a:pPr>
              <a:t>‹#›</a:t>
            </a:fld>
            <a:endParaRPr lang="en-US"/>
          </a:p>
        </p:txBody>
      </p:sp>
    </p:spTree>
    <p:extLst>
      <p:ext uri="{BB962C8B-B14F-4D97-AF65-F5344CB8AC3E}">
        <p14:creationId xmlns:p14="http://schemas.microsoft.com/office/powerpoint/2010/main" val="466667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11A7707-0884-4BA5-99A0-9A088CE02BF6}" type="datetime1">
              <a:rPr lang="en-US"/>
              <a:pPr>
                <a:defRPr/>
              </a:pPr>
              <a:t>8/28/2024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04C4956-3BE2-4377-A743-66C95C133F5F}" type="slidenum">
              <a:rPr lang="en-US"/>
              <a:pPr>
                <a:defRPr/>
              </a:pPr>
              <a:t>‹#›</a:t>
            </a:fld>
            <a:endParaRPr lang="en-US"/>
          </a:p>
        </p:txBody>
      </p:sp>
    </p:spTree>
    <p:extLst>
      <p:ext uri="{BB962C8B-B14F-4D97-AF65-F5344CB8AC3E}">
        <p14:creationId xmlns:p14="http://schemas.microsoft.com/office/powerpoint/2010/main" val="3163292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602BFC04-A37A-4BF0-A6BA-37028EA39B48}" type="datetime1">
              <a:rPr lang="en-US"/>
              <a:pPr>
                <a:defRPr/>
              </a:pPr>
              <a:t>8/28/2024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377837C-3A74-4D9C-B454-2AF0D956BB88}" type="slidenum">
              <a:rPr lang="en-US"/>
              <a:pPr>
                <a:defRPr/>
              </a:pPr>
              <a:t>‹#›</a:t>
            </a:fld>
            <a:endParaRPr lang="en-US"/>
          </a:p>
        </p:txBody>
      </p:sp>
    </p:spTree>
    <p:extLst>
      <p:ext uri="{BB962C8B-B14F-4D97-AF65-F5344CB8AC3E}">
        <p14:creationId xmlns:p14="http://schemas.microsoft.com/office/powerpoint/2010/main" val="394836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6A5C085C-405A-4798-AFF6-B80B0132C4D7}" type="datetime1">
              <a:rPr lang="en-US"/>
              <a:pPr>
                <a:defRPr/>
              </a:pPr>
              <a:t>8/28/2024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837FC2C-3A43-440E-A76B-05634A58E601}" type="slidenum">
              <a:rPr lang="en-US"/>
              <a:pPr>
                <a:defRPr/>
              </a:pPr>
              <a:t>‹#›</a:t>
            </a:fld>
            <a:endParaRPr lang="en-US"/>
          </a:p>
        </p:txBody>
      </p:sp>
    </p:spTree>
    <p:extLst>
      <p:ext uri="{BB962C8B-B14F-4D97-AF65-F5344CB8AC3E}">
        <p14:creationId xmlns:p14="http://schemas.microsoft.com/office/powerpoint/2010/main" val="503784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2293DC54-2AB5-42D5-B537-0D69D1572AD5}" type="datetime1">
              <a:rPr lang="en-US"/>
              <a:pPr>
                <a:defRPr/>
              </a:pPr>
              <a:t>8/28/2024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87A2D47-257A-4003-8A12-BC359A040516}" type="slidenum">
              <a:rPr lang="en-US"/>
              <a:pPr>
                <a:defRPr/>
              </a:pPr>
              <a:t>‹#›</a:t>
            </a:fld>
            <a:endParaRPr lang="en-US"/>
          </a:p>
        </p:txBody>
      </p:sp>
    </p:spTree>
    <p:extLst>
      <p:ext uri="{BB962C8B-B14F-4D97-AF65-F5344CB8AC3E}">
        <p14:creationId xmlns:p14="http://schemas.microsoft.com/office/powerpoint/2010/main" val="1705810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DCFF0CC5-9F51-483C-958C-408514A162D0}" type="datetime1">
              <a:rPr lang="en-US"/>
              <a:pPr>
                <a:defRPr/>
              </a:pPr>
              <a:t>8/28/2024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91D20BA-36F3-43DE-B6F8-EAFF20282F30}" type="slidenum">
              <a:rPr lang="en-US"/>
              <a:pPr>
                <a:defRPr/>
              </a:pPr>
              <a:t>‹#›</a:t>
            </a:fld>
            <a:endParaRPr lang="en-US"/>
          </a:p>
        </p:txBody>
      </p:sp>
    </p:spTree>
    <p:extLst>
      <p:ext uri="{BB962C8B-B14F-4D97-AF65-F5344CB8AC3E}">
        <p14:creationId xmlns:p14="http://schemas.microsoft.com/office/powerpoint/2010/main" val="3915693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CE8E890-9101-4673-B8DF-178D6FB9B293}" type="datetime1">
              <a:rPr lang="en-US"/>
              <a:pPr>
                <a:defRPr/>
              </a:pPr>
              <a:t>8/28/2024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68B60D4-DFBA-4D94-8089-50CAC6CE6369}" type="slidenum">
              <a:rPr lang="en-US"/>
              <a:pPr>
                <a:defRPr/>
              </a:pPr>
              <a:t>‹#›</a:t>
            </a:fld>
            <a:endParaRPr lang="en-US"/>
          </a:p>
        </p:txBody>
      </p:sp>
    </p:spTree>
    <p:extLst>
      <p:ext uri="{BB962C8B-B14F-4D97-AF65-F5344CB8AC3E}">
        <p14:creationId xmlns:p14="http://schemas.microsoft.com/office/powerpoint/2010/main" val="3836841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6B1BAD5-871E-4AED-A83F-E609BEC811FF}" type="datetime1">
              <a:rPr lang="en-US"/>
              <a:pPr>
                <a:defRPr/>
              </a:pPr>
              <a:t>8/28/2024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54B3465-2C8E-4820-909F-11FA77F0194C}" type="slidenum">
              <a:rPr lang="en-US"/>
              <a:pPr>
                <a:defRPr/>
              </a:pPr>
              <a:t>‹#›</a:t>
            </a:fld>
            <a:endParaRPr lang="en-US"/>
          </a:p>
        </p:txBody>
      </p:sp>
    </p:spTree>
    <p:extLst>
      <p:ext uri="{BB962C8B-B14F-4D97-AF65-F5344CB8AC3E}">
        <p14:creationId xmlns:p14="http://schemas.microsoft.com/office/powerpoint/2010/main" val="2344562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FCF0C83-C61A-4CFD-B59B-79507E001286}" type="datetime1">
              <a:rPr lang="en-US"/>
              <a:pPr>
                <a:defRPr/>
              </a:pPr>
              <a:t>8/28/2024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F65A5F3-B90C-4D8A-973F-4FB64D7DC74B}" type="slidenum">
              <a:rPr lang="en-US"/>
              <a:pPr>
                <a:defRPr/>
              </a:pPr>
              <a:t>‹#›</a:t>
            </a:fld>
            <a:endParaRPr lang="en-US"/>
          </a:p>
        </p:txBody>
      </p:sp>
    </p:spTree>
    <p:extLst>
      <p:ext uri="{BB962C8B-B14F-4D97-AF65-F5344CB8AC3E}">
        <p14:creationId xmlns:p14="http://schemas.microsoft.com/office/powerpoint/2010/main" val="4182500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28BE16F-B3A8-4EDD-9E23-8C6A9BF0B9FF}" type="datetime1">
              <a:rPr lang="en-US"/>
              <a:pPr>
                <a:defRPr/>
              </a:pPr>
              <a:t>8/28/2024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045F8A8-12B3-4836-A3B6-A0517C77C143}" type="slidenum">
              <a:rPr lang="en-US"/>
              <a:pPr>
                <a:defRPr/>
              </a:pPr>
              <a:t>‹#›</a:t>
            </a:fld>
            <a:endParaRPr lang="en-US"/>
          </a:p>
        </p:txBody>
      </p:sp>
    </p:spTree>
    <p:extLst>
      <p:ext uri="{BB962C8B-B14F-4D97-AF65-F5344CB8AC3E}">
        <p14:creationId xmlns:p14="http://schemas.microsoft.com/office/powerpoint/2010/main" val="232596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4A7C29"/>
        </a:solidFill>
        <a:effectLst/>
      </p:bgPr>
    </p:bg>
    <p:spTree>
      <p:nvGrpSpPr>
        <p:cNvPr id="1" name=""/>
        <p:cNvGrpSpPr/>
        <p:nvPr/>
      </p:nvGrpSpPr>
      <p:grpSpPr>
        <a:xfrm>
          <a:off x="0" y="0"/>
          <a:ext cx="0" cy="0"/>
          <a:chOff x="0" y="0"/>
          <a:chExt cx="0" cy="0"/>
        </a:xfrm>
      </p:grpSpPr>
      <p:sp>
        <p:nvSpPr>
          <p:cNvPr id="11" name="Rounded Rectangle 10"/>
          <p:cNvSpPr/>
          <p:nvPr userDrawn="1"/>
        </p:nvSpPr>
        <p:spPr>
          <a:xfrm>
            <a:off x="10026650" y="1027113"/>
            <a:ext cx="2025650" cy="1776412"/>
          </a:xfrm>
          <a:prstGeom prst="roundRect">
            <a:avLst>
              <a:gd name="adj" fmla="val 9496"/>
            </a:avLst>
          </a:prstGeom>
          <a:solidFill>
            <a:schemeClr val="tx2">
              <a:alpha val="62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ounded Rectangle 7"/>
          <p:cNvSpPr/>
          <p:nvPr userDrawn="1"/>
        </p:nvSpPr>
        <p:spPr>
          <a:xfrm>
            <a:off x="657225" y="220663"/>
            <a:ext cx="10944225" cy="6318250"/>
          </a:xfrm>
          <a:prstGeom prst="roundRect">
            <a:avLst>
              <a:gd name="adj" fmla="val 4944"/>
            </a:avLst>
          </a:pr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8" name="Title Placeholder 1"/>
          <p:cNvSpPr>
            <a:spLocks noGrp="1"/>
          </p:cNvSpPr>
          <p:nvPr>
            <p:ph type="title"/>
          </p:nvPr>
        </p:nvSpPr>
        <p:spPr bwMode="auto">
          <a:xfrm>
            <a:off x="1354138" y="365125"/>
            <a:ext cx="948055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9" name="Text Placeholder 2"/>
          <p:cNvSpPr>
            <a:spLocks noGrp="1"/>
          </p:cNvSpPr>
          <p:nvPr>
            <p:ph type="body" idx="1"/>
          </p:nvPr>
        </p:nvSpPr>
        <p:spPr bwMode="auto">
          <a:xfrm>
            <a:off x="1354138" y="1825625"/>
            <a:ext cx="948055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FB159D28-4611-4800-B11B-403A0A60D356}" type="datetime1">
              <a:rPr lang="en-US"/>
              <a:pPr>
                <a:defRPr/>
              </a:pPr>
              <a:t>8/28/2024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41B32336-4D2B-44FA-B21A-74BDD01FE967}" type="slidenum">
              <a:rPr lang="en-US"/>
              <a:pPr>
                <a:defRPr/>
              </a:pPr>
              <a:t>‹#›</a:t>
            </a:fld>
            <a:endParaRPr lang="en-US"/>
          </a:p>
        </p:txBody>
      </p:sp>
      <p:sp>
        <p:nvSpPr>
          <p:cNvPr id="10" name="Rounded Rectangle 9"/>
          <p:cNvSpPr/>
          <p:nvPr userDrawn="1"/>
        </p:nvSpPr>
        <p:spPr>
          <a:xfrm>
            <a:off x="11353800" y="576263"/>
            <a:ext cx="2025650" cy="723900"/>
          </a:xfrm>
          <a:prstGeom prst="roundRect">
            <a:avLst>
              <a:gd name="adj" fmla="val 10267"/>
            </a:avLst>
          </a:prstGeom>
          <a:solidFill>
            <a:schemeClr val="accent6">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Rounded Rectangle 8"/>
          <p:cNvSpPr/>
          <p:nvPr userDrawn="1"/>
        </p:nvSpPr>
        <p:spPr>
          <a:xfrm>
            <a:off x="10496550" y="-485775"/>
            <a:ext cx="1268413" cy="1192213"/>
          </a:xfrm>
          <a:prstGeom prst="roundRect">
            <a:avLst>
              <a:gd name="adj" fmla="val 7929"/>
            </a:avLst>
          </a:prstGeom>
          <a:solidFill>
            <a:schemeClr val="accent1">
              <a:lumMod val="60000"/>
              <a:lumOff val="40000"/>
              <a:alpha val="66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35" name="Picture 11" descr="Official Seal of the California Department of Education"/>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00013" y="5389563"/>
            <a:ext cx="1295400" cy="1293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726" r:id="rId1"/>
    <p:sldLayoutId id="2147484716" r:id="rId2"/>
    <p:sldLayoutId id="2147484717" r:id="rId3"/>
    <p:sldLayoutId id="2147484718" r:id="rId4"/>
    <p:sldLayoutId id="2147484719" r:id="rId5"/>
    <p:sldLayoutId id="2147484720" r:id="rId6"/>
    <p:sldLayoutId id="2147484721" r:id="rId7"/>
    <p:sldLayoutId id="2147484722" r:id="rId8"/>
    <p:sldLayoutId id="2147484723" r:id="rId9"/>
    <p:sldLayoutId id="2147484724" r:id="rId10"/>
    <p:sldLayoutId id="2147484725" r:id="rId11"/>
  </p:sldLayoutIdLst>
  <p:hf hdr="0" ftr="0" dt="0"/>
  <p:txStyles>
    <p:titleStyle>
      <a:lvl1pPr algn="ctr" rtl="0" eaLnBrk="0" fontAlgn="base" hangingPunct="0">
        <a:lnSpc>
          <a:spcPct val="90000"/>
        </a:lnSpc>
        <a:spcBef>
          <a:spcPct val="0"/>
        </a:spcBef>
        <a:spcAft>
          <a:spcPct val="0"/>
        </a:spcAft>
        <a:defRPr sz="4400" kern="1200">
          <a:solidFill>
            <a:srgbClr val="993300"/>
          </a:solidFill>
          <a:latin typeface="+mj-lt"/>
          <a:ea typeface="+mj-ea"/>
          <a:cs typeface="+mj-cs"/>
        </a:defRPr>
      </a:lvl1pPr>
      <a:lvl2pPr algn="ctr" rtl="0" eaLnBrk="0" fontAlgn="base" hangingPunct="0">
        <a:lnSpc>
          <a:spcPct val="90000"/>
        </a:lnSpc>
        <a:spcBef>
          <a:spcPct val="0"/>
        </a:spcBef>
        <a:spcAft>
          <a:spcPct val="0"/>
        </a:spcAft>
        <a:defRPr sz="4400">
          <a:solidFill>
            <a:srgbClr val="993300"/>
          </a:solidFill>
          <a:latin typeface="Arial" panose="020B0604020202020204" pitchFamily="34" charset="0"/>
        </a:defRPr>
      </a:lvl2pPr>
      <a:lvl3pPr algn="ctr" rtl="0" eaLnBrk="0" fontAlgn="base" hangingPunct="0">
        <a:lnSpc>
          <a:spcPct val="90000"/>
        </a:lnSpc>
        <a:spcBef>
          <a:spcPct val="0"/>
        </a:spcBef>
        <a:spcAft>
          <a:spcPct val="0"/>
        </a:spcAft>
        <a:defRPr sz="4400">
          <a:solidFill>
            <a:srgbClr val="993300"/>
          </a:solidFill>
          <a:latin typeface="Arial" panose="020B0604020202020204" pitchFamily="34" charset="0"/>
        </a:defRPr>
      </a:lvl3pPr>
      <a:lvl4pPr algn="ctr" rtl="0" eaLnBrk="0" fontAlgn="base" hangingPunct="0">
        <a:lnSpc>
          <a:spcPct val="90000"/>
        </a:lnSpc>
        <a:spcBef>
          <a:spcPct val="0"/>
        </a:spcBef>
        <a:spcAft>
          <a:spcPct val="0"/>
        </a:spcAft>
        <a:defRPr sz="4400">
          <a:solidFill>
            <a:srgbClr val="993300"/>
          </a:solidFill>
          <a:latin typeface="Arial" panose="020B0604020202020204" pitchFamily="34" charset="0"/>
        </a:defRPr>
      </a:lvl4pPr>
      <a:lvl5pPr algn="ctr" rtl="0" eaLnBrk="0" fontAlgn="base" hangingPunct="0">
        <a:lnSpc>
          <a:spcPct val="90000"/>
        </a:lnSpc>
        <a:spcBef>
          <a:spcPct val="0"/>
        </a:spcBef>
        <a:spcAft>
          <a:spcPct val="0"/>
        </a:spcAft>
        <a:defRPr sz="4400">
          <a:solidFill>
            <a:srgbClr val="993300"/>
          </a:solidFill>
          <a:latin typeface="Arial" panose="020B0604020202020204" pitchFamily="34" charset="0"/>
        </a:defRPr>
      </a:lvl5pPr>
      <a:lvl6pPr marL="457200" algn="ctr" rtl="0" fontAlgn="base">
        <a:lnSpc>
          <a:spcPct val="90000"/>
        </a:lnSpc>
        <a:spcBef>
          <a:spcPct val="0"/>
        </a:spcBef>
        <a:spcAft>
          <a:spcPct val="0"/>
        </a:spcAft>
        <a:defRPr sz="4400">
          <a:solidFill>
            <a:srgbClr val="993300"/>
          </a:solidFill>
          <a:latin typeface="Arial" panose="020B0604020202020204" pitchFamily="34" charset="0"/>
        </a:defRPr>
      </a:lvl6pPr>
      <a:lvl7pPr marL="914400" algn="ctr" rtl="0" fontAlgn="base">
        <a:lnSpc>
          <a:spcPct val="90000"/>
        </a:lnSpc>
        <a:spcBef>
          <a:spcPct val="0"/>
        </a:spcBef>
        <a:spcAft>
          <a:spcPct val="0"/>
        </a:spcAft>
        <a:defRPr sz="4400">
          <a:solidFill>
            <a:srgbClr val="993300"/>
          </a:solidFill>
          <a:latin typeface="Arial" panose="020B0604020202020204" pitchFamily="34" charset="0"/>
        </a:defRPr>
      </a:lvl7pPr>
      <a:lvl8pPr marL="1371600" algn="ctr" rtl="0" fontAlgn="base">
        <a:lnSpc>
          <a:spcPct val="90000"/>
        </a:lnSpc>
        <a:spcBef>
          <a:spcPct val="0"/>
        </a:spcBef>
        <a:spcAft>
          <a:spcPct val="0"/>
        </a:spcAft>
        <a:defRPr sz="4400">
          <a:solidFill>
            <a:srgbClr val="993300"/>
          </a:solidFill>
          <a:latin typeface="Arial" panose="020B0604020202020204" pitchFamily="34" charset="0"/>
        </a:defRPr>
      </a:lvl8pPr>
      <a:lvl9pPr marL="1828800" algn="ctr" rtl="0" fontAlgn="base">
        <a:lnSpc>
          <a:spcPct val="90000"/>
        </a:lnSpc>
        <a:spcBef>
          <a:spcPct val="0"/>
        </a:spcBef>
        <a:spcAft>
          <a:spcPct val="0"/>
        </a:spcAft>
        <a:defRPr sz="4400">
          <a:solidFill>
            <a:srgbClr val="993300"/>
          </a:solidFill>
          <a:latin typeface="Arial" panose="020B060402020202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Century Gothic" panose="020B0502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Wingdings" panose="05000000000000000000" pitchFamily="2" charset="2"/>
        <a:buChar char="§"/>
        <a:defRPr sz="24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Wingdings" panose="05000000000000000000" pitchFamily="2" charset="2"/>
        <a:buChar char=""/>
        <a:defRPr sz="24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https://cde.ca.gov/ci/cr/ri/sumspartner.asp"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cde.ca.gov/ci/cr/ri/sumspartner.asp"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ocde.us/MTSS/Pages/default.aspx"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hyperlink" Target="https://www.cde.ca.gov/ci/pl/qpls.asp" TargetMode="External"/><Relationship Id="rId4" Type="http://schemas.openxmlformats.org/officeDocument/2006/relationships/hyperlink" Target="https://www.cde.ca.gov/ci/se/tsel.asp"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mailto:Jagostinelli@cde.ca.gov"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hyperlink" Target="mailto:Ang@cde.ca.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898525" y="477838"/>
            <a:ext cx="10394950" cy="3132137"/>
          </a:xfrm>
        </p:spPr>
        <p:txBody>
          <a:bodyPr/>
          <a:lstStyle/>
          <a:p>
            <a:pPr eaLnBrk="1" hangingPunct="1"/>
            <a:r>
              <a:rPr lang="en-US" altLang="en-US" sz="5000" b="1" dirty="0"/>
              <a:t>Scaling Up Multi-tiered System of Support Statewide: Partner Entity</a:t>
            </a:r>
            <a:br>
              <a:rPr lang="en-US" altLang="en-US" sz="5000" b="1" dirty="0"/>
            </a:br>
            <a:r>
              <a:rPr lang="en-US" altLang="en-US" sz="5000" b="1" dirty="0"/>
              <a:t>Request for Applications</a:t>
            </a:r>
          </a:p>
        </p:txBody>
      </p:sp>
      <p:sp>
        <p:nvSpPr>
          <p:cNvPr id="5123" name="Subtitle 2"/>
          <p:cNvSpPr>
            <a:spLocks noGrp="1"/>
          </p:cNvSpPr>
          <p:nvPr>
            <p:ph type="subTitle" idx="1"/>
          </p:nvPr>
        </p:nvSpPr>
        <p:spPr>
          <a:xfrm>
            <a:off x="1524000" y="4017963"/>
            <a:ext cx="9144000" cy="1319212"/>
          </a:xfrm>
        </p:spPr>
        <p:txBody>
          <a:bodyPr/>
          <a:lstStyle/>
          <a:p>
            <a:pPr eaLnBrk="1" hangingPunct="1">
              <a:spcBef>
                <a:spcPct val="0"/>
              </a:spcBef>
            </a:pPr>
            <a:r>
              <a:rPr lang="en-US" altLang="en-US" dirty="0"/>
              <a:t>Application Webinar Presented by the </a:t>
            </a:r>
          </a:p>
          <a:p>
            <a:pPr eaLnBrk="1" hangingPunct="1">
              <a:spcBef>
                <a:spcPct val="0"/>
              </a:spcBef>
            </a:pPr>
            <a:r>
              <a:rPr lang="en-US" altLang="en-US" dirty="0"/>
              <a:t>Educator Excellence and Equity Division </a:t>
            </a:r>
          </a:p>
          <a:p>
            <a:pPr eaLnBrk="1" hangingPunct="1"/>
            <a:r>
              <a:rPr lang="en-US" altLang="en-US" dirty="0"/>
              <a:t>November 15, 2021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354138" y="365126"/>
            <a:ext cx="9480550" cy="1257300"/>
          </a:xfrm>
        </p:spPr>
        <p:txBody>
          <a:bodyPr/>
          <a:lstStyle/>
          <a:p>
            <a:pPr eaLnBrk="1" hangingPunct="1"/>
            <a:r>
              <a:rPr lang="en-US" altLang="en-US" b="1" dirty="0"/>
              <a:t>SUMS Initiative (</a:t>
            </a:r>
            <a:r>
              <a:rPr lang="en-US" altLang="en-US" b="1" dirty="0" err="1"/>
              <a:t>Con’t</a:t>
            </a:r>
            <a:r>
              <a:rPr lang="en-US" altLang="en-US" b="1" dirty="0"/>
              <a:t>. 2)</a:t>
            </a:r>
          </a:p>
        </p:txBody>
      </p:sp>
      <p:sp>
        <p:nvSpPr>
          <p:cNvPr id="27651" name="Content Placeholder 2"/>
          <p:cNvSpPr>
            <a:spLocks noGrp="1"/>
          </p:cNvSpPr>
          <p:nvPr>
            <p:ph idx="1"/>
          </p:nvPr>
        </p:nvSpPr>
        <p:spPr>
          <a:xfrm>
            <a:off x="1354138" y="1622426"/>
            <a:ext cx="9480550" cy="4733924"/>
          </a:xfrm>
        </p:spPr>
        <p:txBody>
          <a:bodyPr/>
          <a:lstStyle/>
          <a:p>
            <a:pPr marL="336550" indent="-336550" eaLnBrk="1" hangingPunct="1">
              <a:lnSpc>
                <a:spcPct val="100000"/>
              </a:lnSpc>
              <a:spcBef>
                <a:spcPct val="0"/>
              </a:spcBef>
              <a:spcAft>
                <a:spcPts val="1200"/>
              </a:spcAft>
            </a:pPr>
            <a:r>
              <a:rPr lang="en-US" sz="2400" dirty="0"/>
              <a:t>The Budget Act of 2018 authorized an additional $15 million for the ISABS. This phase of the grant focused on improving school climate statewide.</a:t>
            </a:r>
          </a:p>
          <a:p>
            <a:pPr marL="336550" indent="-336550" eaLnBrk="1" hangingPunct="1">
              <a:lnSpc>
                <a:spcPct val="100000"/>
              </a:lnSpc>
              <a:spcBef>
                <a:spcPct val="0"/>
              </a:spcBef>
              <a:spcAft>
                <a:spcPts val="1200"/>
              </a:spcAft>
            </a:pPr>
            <a:r>
              <a:rPr lang="en-US" sz="2400" dirty="0"/>
              <a:t>The OCDE with their partners developed evidence-based tools and training for educators and school systems. This work expands restorative justice, bullying prevention, and positive behavioral interventions to minimize the use of emergency interventions. Their joint efforts also established a pilot program to help LEAs to promote positive school climates by improving student-teacher relationships, increasing student engagement, and promoting alternative discipline practices.</a:t>
            </a:r>
            <a:endParaRPr lang="en-US" altLang="en-US" sz="2400" dirty="0"/>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FCB845DE-A7B2-4FA5-B856-4103DE2E75E8}" type="slidenum">
              <a:rPr lang="en-US">
                <a:solidFill>
                  <a:schemeClr val="tx1"/>
                </a:solidFill>
              </a:rPr>
              <a:pPr>
                <a:defRPr/>
              </a:pPr>
              <a:t>10</a:t>
            </a:fld>
            <a:endParaRPr lang="en-US" dirty="0">
              <a:solidFill>
                <a:schemeClr val="tx1"/>
              </a:solidFill>
            </a:endParaRPr>
          </a:p>
        </p:txBody>
      </p:sp>
    </p:spTree>
    <p:extLst>
      <p:ext uri="{BB962C8B-B14F-4D97-AF65-F5344CB8AC3E}">
        <p14:creationId xmlns:p14="http://schemas.microsoft.com/office/powerpoint/2010/main" val="3800218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354138" y="365125"/>
            <a:ext cx="9480550" cy="1622425"/>
          </a:xfrm>
        </p:spPr>
        <p:txBody>
          <a:bodyPr/>
          <a:lstStyle/>
          <a:p>
            <a:pPr eaLnBrk="1" hangingPunct="1"/>
            <a:r>
              <a:rPr lang="en-US" altLang="en-US" sz="4000" b="1" dirty="0"/>
              <a:t>Transformative Social and Emotional Learning Competencies and Conditions </a:t>
            </a:r>
          </a:p>
        </p:txBody>
      </p:sp>
      <p:sp>
        <p:nvSpPr>
          <p:cNvPr id="27651" name="Content Placeholder 2"/>
          <p:cNvSpPr>
            <a:spLocks noGrp="1"/>
          </p:cNvSpPr>
          <p:nvPr>
            <p:ph idx="1"/>
          </p:nvPr>
        </p:nvSpPr>
        <p:spPr>
          <a:xfrm>
            <a:off x="1354138" y="2247900"/>
            <a:ext cx="9480550" cy="3937000"/>
          </a:xfrm>
        </p:spPr>
        <p:txBody>
          <a:bodyPr/>
          <a:lstStyle/>
          <a:p>
            <a:pPr marL="336550" indent="-336550" eaLnBrk="1" hangingPunct="1">
              <a:lnSpc>
                <a:spcPct val="100000"/>
              </a:lnSpc>
              <a:spcBef>
                <a:spcPct val="0"/>
              </a:spcBef>
              <a:spcAft>
                <a:spcPts val="1200"/>
              </a:spcAft>
            </a:pPr>
            <a:r>
              <a:rPr lang="en-US" altLang="en-US" sz="2400" dirty="0"/>
              <a:t>The QPLS lay the foundation for creating a coherent set of professional learning policies and activities that span the career continuum of an educator, leading to improved educator knowledge, skills, and dispositions and, ultimately, increased student learning results. </a:t>
            </a:r>
          </a:p>
          <a:p>
            <a:pPr marL="336550" indent="-336550" eaLnBrk="1" hangingPunct="1">
              <a:lnSpc>
                <a:spcPct val="100000"/>
              </a:lnSpc>
              <a:spcBef>
                <a:spcPct val="0"/>
              </a:spcBef>
              <a:spcAft>
                <a:spcPts val="1200"/>
              </a:spcAft>
            </a:pPr>
            <a:r>
              <a:rPr lang="en-US" altLang="en-US" sz="2400" dirty="0"/>
              <a:t>The standards describe the criteria for quality professional learning and point educators and stakeholders toward using evidence-based elements and indicators when making decisions about how to create and/or improve professional learning in their own systems. </a:t>
            </a:r>
          </a:p>
          <a:p>
            <a:pPr marL="336550" indent="-336550" eaLnBrk="1" hangingPunct="1">
              <a:lnSpc>
                <a:spcPct val="100000"/>
              </a:lnSpc>
              <a:spcBef>
                <a:spcPct val="0"/>
              </a:spcBef>
              <a:spcAft>
                <a:spcPts val="1200"/>
              </a:spcAft>
            </a:pPr>
            <a:endParaRPr lang="en-US" altLang="en-US" sz="3200" dirty="0"/>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FCB845DE-A7B2-4FA5-B856-4103DE2E75E8}" type="slidenum">
              <a:rPr lang="en-US">
                <a:solidFill>
                  <a:schemeClr val="tx1"/>
                </a:solidFill>
              </a:rPr>
              <a:pPr>
                <a:defRPr/>
              </a:pPr>
              <a:t>11</a:t>
            </a:fld>
            <a:endParaRPr lang="en-US">
              <a:solidFill>
                <a:schemeClr val="tx1"/>
              </a:solidFill>
            </a:endParaRPr>
          </a:p>
        </p:txBody>
      </p:sp>
    </p:spTree>
    <p:extLst>
      <p:ext uri="{BB962C8B-B14F-4D97-AF65-F5344CB8AC3E}">
        <p14:creationId xmlns:p14="http://schemas.microsoft.com/office/powerpoint/2010/main" val="2363003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354138" y="365125"/>
            <a:ext cx="9480550" cy="1622425"/>
          </a:xfrm>
        </p:spPr>
        <p:txBody>
          <a:bodyPr/>
          <a:lstStyle/>
          <a:p>
            <a:pPr eaLnBrk="1" hangingPunct="1"/>
            <a:r>
              <a:rPr lang="en-US" altLang="en-US" b="1" dirty="0"/>
              <a:t>Quality Professional Learning Standards</a:t>
            </a:r>
          </a:p>
        </p:txBody>
      </p:sp>
      <p:sp>
        <p:nvSpPr>
          <p:cNvPr id="27651" name="Content Placeholder 2"/>
          <p:cNvSpPr>
            <a:spLocks noGrp="1"/>
          </p:cNvSpPr>
          <p:nvPr>
            <p:ph idx="1"/>
          </p:nvPr>
        </p:nvSpPr>
        <p:spPr>
          <a:xfrm>
            <a:off x="1354138" y="1987550"/>
            <a:ext cx="9480550" cy="4056063"/>
          </a:xfrm>
        </p:spPr>
        <p:txBody>
          <a:bodyPr/>
          <a:lstStyle/>
          <a:p>
            <a:pPr marL="336550" indent="-336550" eaLnBrk="1" hangingPunct="1">
              <a:lnSpc>
                <a:spcPct val="100000"/>
              </a:lnSpc>
              <a:spcBef>
                <a:spcPct val="0"/>
              </a:spcBef>
              <a:spcAft>
                <a:spcPts val="1200"/>
              </a:spcAft>
            </a:pPr>
            <a:r>
              <a:rPr lang="en-US" altLang="en-US" sz="2400" dirty="0"/>
              <a:t>The QPLS lay the foundation for creating a coherent set of professional learning policies and activities that span the career continuum of an educator, leading to improved educator knowledge, skills, and dispositions and, ultimately, increased student learning results. </a:t>
            </a:r>
          </a:p>
          <a:p>
            <a:pPr marL="336550" indent="-336550" eaLnBrk="1" hangingPunct="1">
              <a:lnSpc>
                <a:spcPct val="100000"/>
              </a:lnSpc>
              <a:spcBef>
                <a:spcPct val="0"/>
              </a:spcBef>
              <a:spcAft>
                <a:spcPts val="1200"/>
              </a:spcAft>
            </a:pPr>
            <a:r>
              <a:rPr lang="en-US" altLang="en-US" sz="2400" dirty="0"/>
              <a:t>The standards describe the criteria for quality professional learning and point educators and stakeholders toward using evidence-based elements and indicators when making decisions about how to create and/or improve professional learning in their own systems. </a:t>
            </a:r>
          </a:p>
          <a:p>
            <a:pPr marL="336550" indent="-336550" eaLnBrk="1" hangingPunct="1">
              <a:lnSpc>
                <a:spcPct val="100000"/>
              </a:lnSpc>
              <a:spcBef>
                <a:spcPct val="0"/>
              </a:spcBef>
              <a:spcAft>
                <a:spcPts val="1200"/>
              </a:spcAft>
            </a:pPr>
            <a:endParaRPr lang="en-US" altLang="en-US" sz="3200" dirty="0"/>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FCB845DE-A7B2-4FA5-B856-4103DE2E75E8}" type="slidenum">
              <a:rPr lang="en-US">
                <a:solidFill>
                  <a:schemeClr val="tx1"/>
                </a:solidFill>
              </a:rPr>
              <a:pPr>
                <a:defRPr/>
              </a:pPr>
              <a:t>12</a:t>
            </a:fld>
            <a:endParaRPr lang="en-US">
              <a:solidFill>
                <a:schemeClr val="tx1"/>
              </a:solidFill>
            </a:endParaRPr>
          </a:p>
        </p:txBody>
      </p:sp>
    </p:spTree>
    <p:extLst>
      <p:ext uri="{BB962C8B-B14F-4D97-AF65-F5344CB8AC3E}">
        <p14:creationId xmlns:p14="http://schemas.microsoft.com/office/powerpoint/2010/main" val="414972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altLang="en-US" sz="4000" b="1" dirty="0"/>
              <a:t>Program Duration</a:t>
            </a:r>
          </a:p>
        </p:txBody>
      </p:sp>
      <p:sp>
        <p:nvSpPr>
          <p:cNvPr id="3" name="Content Placeholder 2"/>
          <p:cNvSpPr>
            <a:spLocks noGrp="1"/>
          </p:cNvSpPr>
          <p:nvPr>
            <p:ph idx="1"/>
          </p:nvPr>
        </p:nvSpPr>
        <p:spPr>
          <a:xfrm>
            <a:off x="1354239" y="1690688"/>
            <a:ext cx="9479666" cy="4351338"/>
          </a:xfrm>
        </p:spPr>
        <p:txBody>
          <a:bodyPr rtlCol="0">
            <a:noAutofit/>
          </a:bodyPr>
          <a:lstStyle/>
          <a:p>
            <a:pPr marL="336550" indent="-336550" eaLnBrk="1" fontAlgn="auto" hangingPunct="1">
              <a:lnSpc>
                <a:spcPct val="100000"/>
              </a:lnSpc>
              <a:spcBef>
                <a:spcPts val="0"/>
              </a:spcBef>
              <a:spcAft>
                <a:spcPts val="1200"/>
              </a:spcAft>
              <a:defRPr/>
            </a:pPr>
            <a:r>
              <a:rPr lang="en-US" sz="2400" dirty="0"/>
              <a:t>The grant period is from February 15, 2021, through                                                        February 15, 2026. </a:t>
            </a:r>
          </a:p>
          <a:p>
            <a:pPr marL="336550" indent="-336550" eaLnBrk="1" fontAlgn="auto" hangingPunct="1">
              <a:lnSpc>
                <a:spcPct val="100000"/>
              </a:lnSpc>
              <a:spcBef>
                <a:spcPts val="0"/>
              </a:spcBef>
              <a:spcAft>
                <a:spcPts val="1200"/>
              </a:spcAft>
              <a:defRPr/>
            </a:pPr>
            <a:r>
              <a:rPr lang="en-US" sz="2400" dirty="0"/>
              <a:t>The OCDE, BCOE, and the CDE shall evaluate the grantee’s performance and success.</a:t>
            </a:r>
            <a:endParaRPr lang="en-US" sz="2400" strike="sngStrike" dirty="0"/>
          </a:p>
          <a:p>
            <a:pPr marL="336550" indent="-336550" eaLnBrk="1" fontAlgn="auto" hangingPunct="1">
              <a:lnSpc>
                <a:spcPct val="100000"/>
              </a:lnSpc>
              <a:spcBef>
                <a:spcPts val="0"/>
              </a:spcBef>
              <a:spcAft>
                <a:spcPts val="1200"/>
              </a:spcAft>
              <a:defRPr/>
            </a:pPr>
            <a:r>
              <a:rPr lang="en-US" sz="2400" dirty="0"/>
              <a:t>The SUMS Partner Entity will comply with the reporting needs specified by the OCDE and the CDE.</a:t>
            </a:r>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018DC0F3-A599-423B-87CB-FCFE15EA84C2}" type="slidenum">
              <a:rPr lang="en-US">
                <a:solidFill>
                  <a:schemeClr val="tx1"/>
                </a:solidFill>
              </a:rPr>
              <a:pPr>
                <a:defRPr/>
              </a:pPr>
              <a:t>13</a:t>
            </a:fld>
            <a:endParaRPr lang="en-US">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935038" y="141288"/>
            <a:ext cx="10320337" cy="1325562"/>
          </a:xfrm>
        </p:spPr>
        <p:txBody>
          <a:bodyPr/>
          <a:lstStyle/>
          <a:p>
            <a:pPr eaLnBrk="1" hangingPunct="1"/>
            <a:r>
              <a:rPr lang="en-US" altLang="en-US" sz="4000" b="1" dirty="0"/>
              <a:t>Applicant Eligibility and Collaboration</a:t>
            </a:r>
          </a:p>
        </p:txBody>
      </p:sp>
      <p:sp>
        <p:nvSpPr>
          <p:cNvPr id="27651" name="Content Placeholder 2"/>
          <p:cNvSpPr>
            <a:spLocks noGrp="1"/>
          </p:cNvSpPr>
          <p:nvPr>
            <p:ph idx="1"/>
          </p:nvPr>
        </p:nvSpPr>
        <p:spPr>
          <a:xfrm>
            <a:off x="1354138" y="1587500"/>
            <a:ext cx="9480550" cy="4660900"/>
          </a:xfrm>
        </p:spPr>
        <p:txBody>
          <a:bodyPr/>
          <a:lstStyle/>
          <a:p>
            <a:pPr marL="336550" indent="-336550" eaLnBrk="1" hangingPunct="1">
              <a:lnSpc>
                <a:spcPct val="100000"/>
              </a:lnSpc>
              <a:spcBef>
                <a:spcPct val="0"/>
              </a:spcBef>
              <a:spcAft>
                <a:spcPts val="1200"/>
              </a:spcAft>
              <a:defRPr/>
            </a:pPr>
            <a:r>
              <a:rPr lang="en-US" altLang="en-US" sz="2400" dirty="0"/>
              <a:t>Fundable applicants must </a:t>
            </a:r>
            <a:r>
              <a:rPr lang="en-US" sz="2400" dirty="0"/>
              <a:t>an LEA, an LEA in partnership with an   IHE, or nonprofit educational service provider, or a consortia</a:t>
            </a:r>
            <a:r>
              <a:rPr lang="en-US" altLang="en-US" sz="2400" dirty="0"/>
              <a:t>.</a:t>
            </a:r>
          </a:p>
          <a:p>
            <a:pPr marL="336550" indent="-336550" eaLnBrk="1" hangingPunct="1">
              <a:lnSpc>
                <a:spcPct val="100000"/>
              </a:lnSpc>
              <a:spcBef>
                <a:spcPct val="0"/>
              </a:spcBef>
              <a:spcAft>
                <a:spcPts val="1200"/>
              </a:spcAft>
              <a:defRPr/>
            </a:pPr>
            <a:r>
              <a:rPr lang="en-US" altLang="en-US" sz="2400" dirty="0"/>
              <a:t>Consortia are allowed; however, there must be a lead LEA.</a:t>
            </a:r>
          </a:p>
          <a:p>
            <a:pPr marL="336550" indent="-336550" eaLnBrk="1" hangingPunct="1">
              <a:lnSpc>
                <a:spcPct val="100000"/>
              </a:lnSpc>
              <a:spcBef>
                <a:spcPct val="0"/>
              </a:spcBef>
              <a:spcAft>
                <a:spcPts val="1200"/>
              </a:spcAft>
              <a:defRPr/>
            </a:pPr>
            <a:r>
              <a:rPr lang="en-US" altLang="en-US" sz="2400" dirty="0"/>
              <a:t>Collaboration with the OCDE, BCOE, and the CDE is required.</a:t>
            </a:r>
          </a:p>
          <a:p>
            <a:pPr marL="336550" indent="-336550" eaLnBrk="1" hangingPunct="1">
              <a:lnSpc>
                <a:spcPct val="100000"/>
              </a:lnSpc>
              <a:spcBef>
                <a:spcPct val="0"/>
              </a:spcBef>
              <a:spcAft>
                <a:spcPts val="1200"/>
              </a:spcAft>
              <a:defRPr/>
            </a:pPr>
            <a:r>
              <a:rPr lang="en-US" altLang="en-US" sz="2400" dirty="0"/>
              <a:t>Applicants must demonstrate capacity and expertise.</a:t>
            </a:r>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F20F9458-F54A-47D2-A4FB-11993FB70069}" type="slidenum">
              <a:rPr lang="en-US">
                <a:solidFill>
                  <a:schemeClr val="tx1"/>
                </a:solidFill>
              </a:rPr>
              <a:pPr>
                <a:defRPr/>
              </a:pPr>
              <a:t>14</a:t>
            </a:fld>
            <a:endParaRPr lang="en-US"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666875" y="1173163"/>
            <a:ext cx="9086850" cy="2852737"/>
          </a:xfrm>
        </p:spPr>
        <p:txBody>
          <a:bodyPr rtlCol="0">
            <a:normAutofit/>
          </a:bodyPr>
          <a:lstStyle/>
          <a:p>
            <a:pPr eaLnBrk="1" fontAlgn="auto" hangingPunct="1">
              <a:spcAft>
                <a:spcPts val="0"/>
              </a:spcAft>
              <a:defRPr/>
            </a:pPr>
            <a:r>
              <a:rPr lang="en-US" b="1" dirty="0"/>
              <a:t>Requirements of the SUMS Partner Entity Application</a:t>
            </a:r>
          </a:p>
        </p:txBody>
      </p:sp>
      <p:sp>
        <p:nvSpPr>
          <p:cNvPr id="3" name="Slide Number Placeholder 2"/>
          <p:cNvSpPr>
            <a:spLocks noGrp="1"/>
          </p:cNvSpPr>
          <p:nvPr>
            <p:ph type="sldNum" sz="quarter" idx="12"/>
          </p:nvPr>
        </p:nvSpPr>
        <p:spPr>
          <a:xfrm>
            <a:off x="8610600" y="6228014"/>
            <a:ext cx="2743200" cy="365125"/>
          </a:xfrm>
        </p:spPr>
        <p:txBody>
          <a:bodyPr/>
          <a:lstStyle/>
          <a:p>
            <a:pPr>
              <a:defRPr/>
            </a:pPr>
            <a:fld id="{8ACA5B13-16FC-4788-9082-E4A47FEDFD3C}" type="slidenum">
              <a:rPr lang="en-US">
                <a:solidFill>
                  <a:schemeClr val="tx1"/>
                </a:solidFill>
              </a:rPr>
              <a:pPr>
                <a:defRPr/>
              </a:pPr>
              <a:t>15</a:t>
            </a:fld>
            <a:endParaRPr lang="en-US">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1354138" y="106362"/>
            <a:ext cx="9480550" cy="1785937"/>
          </a:xfrm>
        </p:spPr>
        <p:txBody>
          <a:bodyPr/>
          <a:lstStyle/>
          <a:p>
            <a:pPr eaLnBrk="1" hangingPunct="1"/>
            <a:r>
              <a:rPr lang="en-US" altLang="en-US" sz="4000" b="1" dirty="0"/>
              <a:t>Submission Requirements (1)</a:t>
            </a:r>
          </a:p>
        </p:txBody>
      </p:sp>
      <p:sp>
        <p:nvSpPr>
          <p:cNvPr id="3" name="Content Placeholder 2"/>
          <p:cNvSpPr>
            <a:spLocks noGrp="1"/>
          </p:cNvSpPr>
          <p:nvPr>
            <p:ph idx="1"/>
          </p:nvPr>
        </p:nvSpPr>
        <p:spPr>
          <a:xfrm>
            <a:off x="1354137" y="1612899"/>
            <a:ext cx="10453549" cy="4964113"/>
          </a:xfrm>
        </p:spPr>
        <p:txBody>
          <a:bodyPr rtlCol="0">
            <a:noAutofit/>
          </a:bodyPr>
          <a:lstStyle/>
          <a:p>
            <a:pPr marL="336550" indent="-336550" eaLnBrk="1" fontAlgn="auto" hangingPunct="1">
              <a:lnSpc>
                <a:spcPct val="100000"/>
              </a:lnSpc>
              <a:spcBef>
                <a:spcPts val="0"/>
              </a:spcBef>
              <a:spcAft>
                <a:spcPts val="1200"/>
              </a:spcAft>
              <a:defRPr/>
            </a:pPr>
            <a:r>
              <a:rPr lang="en-US" sz="2400" dirty="0"/>
              <a:t>Complete an electronic application that will be available at </a:t>
            </a:r>
            <a:r>
              <a:rPr lang="en-US" sz="2400" u="sng" dirty="0">
                <a:hlinkClick r:id="rId3" tooltip="Online Application Instructions for the SUMS Partner Entity"/>
              </a:rPr>
              <a:t>https://cde.ca.gov/ci/cr/ri/sumspartner.asp</a:t>
            </a:r>
            <a:r>
              <a:rPr lang="en-US" sz="2400" dirty="0"/>
              <a:t>.  </a:t>
            </a:r>
          </a:p>
          <a:p>
            <a:pPr marL="336550" indent="-336550" eaLnBrk="1" fontAlgn="auto" hangingPunct="1">
              <a:lnSpc>
                <a:spcPct val="100000"/>
              </a:lnSpc>
              <a:spcBef>
                <a:spcPts val="0"/>
              </a:spcBef>
              <a:spcAft>
                <a:spcPts val="1200"/>
              </a:spcAft>
              <a:defRPr/>
            </a:pPr>
            <a:r>
              <a:rPr lang="en-US" sz="2400" dirty="0"/>
              <a:t>Online Application Instructions for the SUMS Partner Entity </a:t>
            </a:r>
            <a:br>
              <a:rPr lang="en-US" sz="2400" dirty="0"/>
            </a:br>
            <a:r>
              <a:rPr lang="en-US" sz="2400" dirty="0"/>
              <a:t>are included in the Appendix of the Request for Application (RFA). </a:t>
            </a:r>
          </a:p>
          <a:p>
            <a:pPr marL="336550" indent="-336550" eaLnBrk="1" fontAlgn="auto" hangingPunct="1">
              <a:lnSpc>
                <a:spcPct val="100000"/>
              </a:lnSpc>
              <a:spcBef>
                <a:spcPts val="0"/>
              </a:spcBef>
              <a:spcAft>
                <a:spcPts val="1200"/>
              </a:spcAft>
              <a:defRPr/>
            </a:pPr>
            <a:r>
              <a:rPr lang="en-US" sz="2400" dirty="0"/>
              <a:t>Respond to all sections of each prompt in each section of the narrative description. </a:t>
            </a:r>
          </a:p>
          <a:p>
            <a:pPr marL="336550" indent="-336550" eaLnBrk="1" fontAlgn="auto" hangingPunct="1">
              <a:lnSpc>
                <a:spcPct val="100000"/>
              </a:lnSpc>
              <a:spcBef>
                <a:spcPts val="0"/>
              </a:spcBef>
              <a:spcAft>
                <a:spcPts val="1200"/>
              </a:spcAft>
              <a:defRPr/>
            </a:pPr>
            <a:endParaRPr lang="en-US" dirty="0"/>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CD2DDEFC-8283-4F62-9456-C77CF3BF0F90}" type="slidenum">
              <a:rPr lang="en-US">
                <a:solidFill>
                  <a:schemeClr val="tx1"/>
                </a:solidFill>
              </a:rPr>
              <a:pPr>
                <a:defRPr/>
              </a:pPr>
              <a:t>16</a:t>
            </a:fld>
            <a:endParaRPr lang="en-US"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985838" y="706437"/>
            <a:ext cx="9848850" cy="725488"/>
          </a:xfrm>
        </p:spPr>
        <p:txBody>
          <a:bodyPr/>
          <a:lstStyle/>
          <a:p>
            <a:pPr eaLnBrk="1" hangingPunct="1"/>
            <a:r>
              <a:rPr lang="en-US" altLang="en-US" b="1" dirty="0"/>
              <a:t>Submission Requirements (</a:t>
            </a:r>
            <a:r>
              <a:rPr lang="en-US" altLang="en-US" b="1" dirty="0" err="1"/>
              <a:t>Con’t</a:t>
            </a:r>
            <a:r>
              <a:rPr lang="en-US" altLang="en-US" b="1" dirty="0"/>
              <a:t>. 2)</a:t>
            </a:r>
          </a:p>
        </p:txBody>
      </p:sp>
      <p:sp>
        <p:nvSpPr>
          <p:cNvPr id="3" name="Content Placeholder 2"/>
          <p:cNvSpPr>
            <a:spLocks noGrp="1"/>
          </p:cNvSpPr>
          <p:nvPr>
            <p:ph idx="1"/>
          </p:nvPr>
        </p:nvSpPr>
        <p:spPr>
          <a:xfrm>
            <a:off x="1414462" y="1728788"/>
            <a:ext cx="9578975" cy="4422775"/>
          </a:xfrm>
        </p:spPr>
        <p:txBody>
          <a:bodyPr rtlCol="0">
            <a:noAutofit/>
          </a:bodyPr>
          <a:lstStyle/>
          <a:p>
            <a:pPr marL="336550" indent="-336550" eaLnBrk="1" fontAlgn="auto" hangingPunct="1">
              <a:lnSpc>
                <a:spcPct val="100000"/>
              </a:lnSpc>
              <a:spcBef>
                <a:spcPts val="0"/>
              </a:spcBef>
              <a:spcAft>
                <a:spcPts val="1200"/>
              </a:spcAft>
              <a:defRPr/>
            </a:pPr>
            <a:r>
              <a:rPr lang="en-US" dirty="0"/>
              <a:t>Separately attach supporting evidence, such as budgets, assurances and certifications, and letters of commitment, if applicable.</a:t>
            </a:r>
          </a:p>
          <a:p>
            <a:pPr marL="336550" indent="-336550" eaLnBrk="1" fontAlgn="auto" hangingPunct="1">
              <a:lnSpc>
                <a:spcPct val="100000"/>
              </a:lnSpc>
              <a:spcBef>
                <a:spcPts val="0"/>
              </a:spcBef>
              <a:spcAft>
                <a:spcPts val="1200"/>
              </a:spcAft>
              <a:defRPr/>
            </a:pPr>
            <a:r>
              <a:rPr lang="en-US" dirty="0"/>
              <a:t>Provide the appropriate digital signature.</a:t>
            </a:r>
          </a:p>
          <a:p>
            <a:pPr marL="336550" indent="-336550" eaLnBrk="1" fontAlgn="auto" hangingPunct="1">
              <a:lnSpc>
                <a:spcPct val="100000"/>
              </a:lnSpc>
              <a:spcBef>
                <a:spcPts val="0"/>
              </a:spcBef>
              <a:spcAft>
                <a:spcPts val="1200"/>
              </a:spcAft>
              <a:defRPr/>
            </a:pPr>
            <a:r>
              <a:rPr lang="en-US" dirty="0"/>
              <a:t>Submit the application by </a:t>
            </a:r>
            <a:r>
              <a:rPr lang="en-US" b="1" dirty="0"/>
              <a:t>December 17, 2021, before 4:00 p.m.</a:t>
            </a:r>
          </a:p>
          <a:p>
            <a:pPr marL="0" indent="0" eaLnBrk="1" fontAlgn="auto" hangingPunct="1">
              <a:lnSpc>
                <a:spcPct val="100000"/>
              </a:lnSpc>
              <a:spcBef>
                <a:spcPts val="0"/>
              </a:spcBef>
              <a:spcAft>
                <a:spcPts val="1200"/>
              </a:spcAft>
              <a:buNone/>
              <a:defRPr/>
            </a:pPr>
            <a:r>
              <a:rPr lang="en-US" dirty="0"/>
              <a:t>Refer to the scoring rubric for the SUMS Partner Entity to understand how responses for each application will be evaluated by the reading panel.</a:t>
            </a:r>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9F6E4D5F-D5CF-43F1-B473-BADAC47C5D6B}" type="slidenum">
              <a:rPr lang="en-US">
                <a:solidFill>
                  <a:schemeClr val="tx1"/>
                </a:solidFill>
              </a:rPr>
              <a:pPr>
                <a:defRPr/>
              </a:pPr>
              <a:t>17</a:t>
            </a:fld>
            <a:endParaRPr lang="en-US"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354138" y="106363"/>
            <a:ext cx="9480550" cy="1325562"/>
          </a:xfrm>
        </p:spPr>
        <p:txBody>
          <a:bodyPr/>
          <a:lstStyle/>
          <a:p>
            <a:pPr eaLnBrk="1" hangingPunct="1"/>
            <a:r>
              <a:rPr lang="en-US" altLang="en-US" b="1" dirty="0"/>
              <a:t>Saving Responses</a:t>
            </a:r>
          </a:p>
        </p:txBody>
      </p:sp>
      <p:sp>
        <p:nvSpPr>
          <p:cNvPr id="39939" name="Content Placeholder 2"/>
          <p:cNvSpPr>
            <a:spLocks noGrp="1"/>
          </p:cNvSpPr>
          <p:nvPr>
            <p:ph idx="1"/>
          </p:nvPr>
        </p:nvSpPr>
        <p:spPr>
          <a:xfrm>
            <a:off x="1604963" y="1431924"/>
            <a:ext cx="9666287" cy="4968875"/>
          </a:xfrm>
        </p:spPr>
        <p:txBody>
          <a:bodyPr/>
          <a:lstStyle/>
          <a:p>
            <a:pPr marL="336550" indent="-336550" eaLnBrk="1" hangingPunct="1">
              <a:lnSpc>
                <a:spcPct val="100000"/>
              </a:lnSpc>
              <a:spcBef>
                <a:spcPct val="0"/>
              </a:spcBef>
              <a:spcAft>
                <a:spcPts val="1200"/>
              </a:spcAft>
              <a:defRPr/>
            </a:pPr>
            <a:r>
              <a:rPr lang="en-US" altLang="en-US" sz="3200" dirty="0"/>
              <a:t>Select the </a:t>
            </a:r>
            <a:r>
              <a:rPr lang="en-US" altLang="en-US" sz="3200" b="1" dirty="0"/>
              <a:t>Save Responses</a:t>
            </a:r>
            <a:r>
              <a:rPr lang="en-US" altLang="en-US" sz="3200" dirty="0"/>
              <a:t> button on the first page of the online application if you do not intend to complete the application in one session.</a:t>
            </a:r>
          </a:p>
          <a:p>
            <a:pPr marL="566738" indent="-566738" eaLnBrk="1" hangingPunct="1">
              <a:lnSpc>
                <a:spcPct val="100000"/>
              </a:lnSpc>
              <a:spcBef>
                <a:spcPct val="0"/>
              </a:spcBef>
              <a:spcAft>
                <a:spcPts val="1200"/>
              </a:spcAft>
              <a:buFont typeface="Arial" panose="020B0604020202020204" pitchFamily="34" charset="0"/>
              <a:buNone/>
              <a:defRPr/>
            </a:pPr>
            <a:endParaRPr lang="en-US" altLang="en-US" sz="800" dirty="0"/>
          </a:p>
          <a:p>
            <a:pPr marL="336550" indent="-336550" eaLnBrk="1" hangingPunct="1">
              <a:lnSpc>
                <a:spcPct val="100000"/>
              </a:lnSpc>
              <a:spcBef>
                <a:spcPct val="0"/>
              </a:spcBef>
              <a:spcAft>
                <a:spcPts val="1200"/>
              </a:spcAft>
              <a:defRPr/>
            </a:pPr>
            <a:r>
              <a:rPr lang="en-US" altLang="en-US" sz="3200" dirty="0"/>
              <a:t>Ensure the email address you provide is accurate.</a:t>
            </a:r>
          </a:p>
          <a:p>
            <a:pPr marL="566738" indent="-566738" eaLnBrk="1" hangingPunct="1">
              <a:lnSpc>
                <a:spcPct val="100000"/>
              </a:lnSpc>
              <a:spcBef>
                <a:spcPct val="0"/>
              </a:spcBef>
              <a:spcAft>
                <a:spcPts val="1200"/>
              </a:spcAft>
              <a:defRPr/>
            </a:pPr>
            <a:endParaRPr lang="en-US" altLang="en-US" sz="800" dirty="0"/>
          </a:p>
          <a:p>
            <a:pPr marL="336550" indent="-336550" eaLnBrk="1" hangingPunct="1">
              <a:lnSpc>
                <a:spcPct val="100000"/>
              </a:lnSpc>
              <a:spcBef>
                <a:spcPct val="0"/>
              </a:spcBef>
              <a:spcAft>
                <a:spcPts val="1200"/>
              </a:spcAft>
              <a:defRPr/>
            </a:pPr>
            <a:r>
              <a:rPr lang="en-US" altLang="en-US" sz="3200" dirty="0"/>
              <a:t>Copy the </a:t>
            </a:r>
            <a:r>
              <a:rPr lang="en-US" altLang="en-US" sz="3200" b="1" dirty="0"/>
              <a:t>unique </a:t>
            </a:r>
            <a:r>
              <a:rPr lang="en-US" altLang="en-US" sz="3200" dirty="0"/>
              <a:t>URL (web address) for entrance back into the application.</a:t>
            </a:r>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0BA02348-98B8-4D7A-90F9-633040F52EBB}" type="slidenum">
              <a:rPr lang="en-US">
                <a:solidFill>
                  <a:schemeClr val="tx1"/>
                </a:solidFill>
              </a:rPr>
              <a:pPr>
                <a:defRPr/>
              </a:pPr>
              <a:t>18</a:t>
            </a:fld>
            <a:endParaRPr lang="en-US">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784225" y="365125"/>
            <a:ext cx="10431463" cy="1325563"/>
          </a:xfrm>
        </p:spPr>
        <p:txBody>
          <a:bodyPr/>
          <a:lstStyle/>
          <a:p>
            <a:pPr eaLnBrk="1" hangingPunct="1"/>
            <a:r>
              <a:rPr lang="en-US" altLang="en-US" sz="4000" b="1" dirty="0"/>
              <a:t>Completing the Application Narrative</a:t>
            </a:r>
          </a:p>
        </p:txBody>
      </p:sp>
      <p:sp>
        <p:nvSpPr>
          <p:cNvPr id="3" name="Content Placeholder 2"/>
          <p:cNvSpPr>
            <a:spLocks noGrp="1"/>
          </p:cNvSpPr>
          <p:nvPr>
            <p:ph idx="1"/>
          </p:nvPr>
        </p:nvSpPr>
        <p:spPr>
          <a:xfrm>
            <a:off x="1354138" y="1555750"/>
            <a:ext cx="9480550" cy="4800600"/>
          </a:xfrm>
        </p:spPr>
        <p:txBody>
          <a:bodyPr rtlCol="0">
            <a:noAutofit/>
          </a:bodyPr>
          <a:lstStyle/>
          <a:p>
            <a:pPr marL="336550" indent="-336550" eaLnBrk="1" fontAlgn="t" hangingPunct="1">
              <a:lnSpc>
                <a:spcPct val="100000"/>
              </a:lnSpc>
              <a:spcBef>
                <a:spcPts val="0"/>
              </a:spcBef>
              <a:spcAft>
                <a:spcPts val="1200"/>
              </a:spcAft>
              <a:defRPr/>
            </a:pPr>
            <a:r>
              <a:rPr lang="en-US" sz="2400" dirty="0"/>
              <a:t>The application narrative for the SUMS Partner Entity is broken up into seven parts:</a:t>
            </a:r>
          </a:p>
          <a:p>
            <a:pPr lvl="2" indent="-452438" eaLnBrk="1" fontAlgn="t" hangingPunct="1">
              <a:lnSpc>
                <a:spcPct val="100000"/>
              </a:lnSpc>
              <a:spcBef>
                <a:spcPts val="0"/>
              </a:spcBef>
              <a:spcAft>
                <a:spcPts val="1200"/>
              </a:spcAft>
              <a:buFont typeface="Courier New" panose="02070309020205020404" pitchFamily="49" charset="0"/>
              <a:buChar char="o"/>
              <a:defRPr/>
            </a:pPr>
            <a:r>
              <a:rPr lang="en-US" dirty="0"/>
              <a:t>Part 1: Goals and Activities</a:t>
            </a:r>
          </a:p>
          <a:p>
            <a:pPr lvl="3" eaLnBrk="1" fontAlgn="t" hangingPunct="1">
              <a:spcBef>
                <a:spcPts val="0"/>
              </a:spcBef>
              <a:spcAft>
                <a:spcPts val="0"/>
              </a:spcAft>
              <a:buFont typeface="Wingdings" panose="05000000000000000000" pitchFamily="2" charset="2"/>
              <a:buChar char="v"/>
              <a:defRPr/>
            </a:pPr>
            <a:r>
              <a:rPr lang="en-US" dirty="0"/>
              <a:t>Theory of Action</a:t>
            </a:r>
          </a:p>
          <a:p>
            <a:pPr lvl="3" eaLnBrk="1" fontAlgn="t" hangingPunct="1">
              <a:spcBef>
                <a:spcPts val="0"/>
              </a:spcBef>
              <a:spcAft>
                <a:spcPts val="0"/>
              </a:spcAft>
              <a:buFont typeface="Wingdings" panose="05000000000000000000" pitchFamily="2" charset="2"/>
              <a:buChar char="v"/>
              <a:defRPr/>
            </a:pPr>
            <a:r>
              <a:rPr lang="en-US" dirty="0"/>
              <a:t>Proposed Activities</a:t>
            </a:r>
          </a:p>
          <a:p>
            <a:pPr lvl="3" eaLnBrk="1" fontAlgn="t" hangingPunct="1">
              <a:spcBef>
                <a:spcPts val="0"/>
              </a:spcBef>
              <a:spcAft>
                <a:spcPts val="0"/>
              </a:spcAft>
              <a:buFont typeface="Wingdings" panose="05000000000000000000" pitchFamily="2" charset="2"/>
              <a:buChar char="v"/>
              <a:defRPr/>
            </a:pPr>
            <a:r>
              <a:rPr lang="en-US" dirty="0"/>
              <a:t>Project Participants</a:t>
            </a:r>
          </a:p>
          <a:p>
            <a:pPr lvl="3" eaLnBrk="1" fontAlgn="t" hangingPunct="1">
              <a:spcBef>
                <a:spcPts val="0"/>
              </a:spcBef>
              <a:spcAft>
                <a:spcPts val="0"/>
              </a:spcAft>
              <a:buFont typeface="Wingdings" panose="05000000000000000000" pitchFamily="2" charset="2"/>
              <a:buChar char="v"/>
              <a:defRPr/>
            </a:pPr>
            <a:r>
              <a:rPr lang="en-US" dirty="0"/>
              <a:t>Alignment</a:t>
            </a:r>
          </a:p>
          <a:p>
            <a:pPr lvl="3" eaLnBrk="1" fontAlgn="t" hangingPunct="1">
              <a:lnSpc>
                <a:spcPct val="100000"/>
              </a:lnSpc>
              <a:spcBef>
                <a:spcPts val="0"/>
              </a:spcBef>
              <a:spcAft>
                <a:spcPts val="1200"/>
              </a:spcAft>
              <a:buFont typeface="Wingdings" panose="05000000000000000000" pitchFamily="2" charset="2"/>
              <a:buChar char="v"/>
              <a:defRPr/>
            </a:pPr>
            <a:r>
              <a:rPr lang="en-US" dirty="0"/>
              <a:t>Expanding Capacity</a:t>
            </a:r>
          </a:p>
          <a:p>
            <a:pPr lvl="2" indent="-452438" eaLnBrk="1" fontAlgn="t" hangingPunct="1">
              <a:lnSpc>
                <a:spcPct val="100000"/>
              </a:lnSpc>
              <a:spcBef>
                <a:spcPts val="0"/>
              </a:spcBef>
              <a:spcAft>
                <a:spcPts val="1200"/>
              </a:spcAft>
              <a:buFont typeface="Courier New" panose="02070309020205020404" pitchFamily="49" charset="0"/>
              <a:buChar char="o"/>
              <a:defRPr/>
            </a:pPr>
            <a:r>
              <a:rPr lang="en-US" dirty="0"/>
              <a:t>Part 2: Proposed Metrics</a:t>
            </a:r>
          </a:p>
          <a:p>
            <a:pPr lvl="3" eaLnBrk="1" fontAlgn="t" hangingPunct="1">
              <a:lnSpc>
                <a:spcPct val="100000"/>
              </a:lnSpc>
              <a:spcBef>
                <a:spcPts val="0"/>
              </a:spcBef>
              <a:spcAft>
                <a:spcPts val="1200"/>
              </a:spcAft>
              <a:buFont typeface="Wingdings" panose="05000000000000000000" pitchFamily="2" charset="2"/>
              <a:buChar char="v"/>
              <a:defRPr/>
            </a:pPr>
            <a:r>
              <a:rPr lang="en-US" dirty="0"/>
              <a:t>Application Budget</a:t>
            </a:r>
          </a:p>
          <a:p>
            <a:pPr marL="336550" indent="-336550" eaLnBrk="1" fontAlgn="auto" hangingPunct="1">
              <a:lnSpc>
                <a:spcPct val="100000"/>
              </a:lnSpc>
              <a:spcBef>
                <a:spcPts val="0"/>
              </a:spcBef>
              <a:spcAft>
                <a:spcPts val="1200"/>
              </a:spcAft>
              <a:defRPr/>
            </a:pPr>
            <a:r>
              <a:rPr lang="en-US" sz="2400" dirty="0"/>
              <a:t>Each section contains multiple items that must be addressed. </a:t>
            </a:r>
          </a:p>
          <a:p>
            <a:pPr eaLnBrk="1" fontAlgn="auto" hangingPunct="1">
              <a:spcAft>
                <a:spcPts val="1200"/>
              </a:spcAft>
              <a:defRPr/>
            </a:pPr>
            <a:endParaRPr lang="en-US" dirty="0"/>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07A190E8-83D9-4B5E-A73A-935937F1ADA8}" type="slidenum">
              <a:rPr lang="en-US">
                <a:solidFill>
                  <a:schemeClr val="tx1"/>
                </a:solidFill>
              </a:rPr>
              <a:pPr>
                <a:defRPr/>
              </a:pPr>
              <a:t>19</a:t>
            </a:fld>
            <a:endParaRPr lang="en-US">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354138" y="298450"/>
            <a:ext cx="9480550" cy="935038"/>
          </a:xfrm>
        </p:spPr>
        <p:txBody>
          <a:bodyPr/>
          <a:lstStyle/>
          <a:p>
            <a:pPr eaLnBrk="1" hangingPunct="1">
              <a:lnSpc>
                <a:spcPct val="100000"/>
              </a:lnSpc>
              <a:spcAft>
                <a:spcPts val="1200"/>
              </a:spcAft>
            </a:pPr>
            <a:r>
              <a:rPr lang="en-US" altLang="en-US" sz="4000" b="1" dirty="0"/>
              <a:t>Housekeeping</a:t>
            </a:r>
          </a:p>
        </p:txBody>
      </p:sp>
      <p:sp>
        <p:nvSpPr>
          <p:cNvPr id="3" name="Content Placeholder 2"/>
          <p:cNvSpPr>
            <a:spLocks noGrp="1"/>
          </p:cNvSpPr>
          <p:nvPr>
            <p:ph idx="1"/>
          </p:nvPr>
        </p:nvSpPr>
        <p:spPr>
          <a:xfrm>
            <a:off x="1527175" y="1101726"/>
            <a:ext cx="9480550" cy="4477664"/>
          </a:xfrm>
        </p:spPr>
        <p:txBody>
          <a:bodyPr rtlCol="0">
            <a:noAutofit/>
          </a:bodyPr>
          <a:lstStyle/>
          <a:p>
            <a:pPr marL="0" indent="0" eaLnBrk="1" fontAlgn="auto" hangingPunct="1">
              <a:lnSpc>
                <a:spcPct val="100000"/>
              </a:lnSpc>
              <a:spcBef>
                <a:spcPts val="0"/>
              </a:spcBef>
              <a:spcAft>
                <a:spcPts val="1200"/>
              </a:spcAft>
              <a:buNone/>
              <a:defRPr/>
            </a:pPr>
            <a:endParaRPr lang="en-US" sz="2900" dirty="0"/>
          </a:p>
          <a:p>
            <a:pPr marL="336550" indent="-336550" eaLnBrk="1" fontAlgn="auto" hangingPunct="1">
              <a:lnSpc>
                <a:spcPct val="100000"/>
              </a:lnSpc>
              <a:spcBef>
                <a:spcPts val="0"/>
              </a:spcBef>
              <a:spcAft>
                <a:spcPts val="1200"/>
              </a:spcAft>
              <a:defRPr/>
            </a:pPr>
            <a:r>
              <a:rPr lang="en-US" sz="2400" dirty="0"/>
              <a:t>Webinar participants have been placed on mute</a:t>
            </a:r>
          </a:p>
          <a:p>
            <a:pPr marL="336550" indent="-336550" eaLnBrk="1" fontAlgn="auto" hangingPunct="1">
              <a:lnSpc>
                <a:spcPct val="100000"/>
              </a:lnSpc>
              <a:spcBef>
                <a:spcPts val="0"/>
              </a:spcBef>
              <a:spcAft>
                <a:spcPts val="1200"/>
              </a:spcAft>
              <a:defRPr/>
            </a:pPr>
            <a:r>
              <a:rPr lang="en-US" sz="2400" dirty="0"/>
              <a:t>Question/Answer session toward the end of the webinar</a:t>
            </a:r>
          </a:p>
          <a:p>
            <a:pPr marL="336550" indent="-336550" eaLnBrk="1" fontAlgn="auto" hangingPunct="1">
              <a:lnSpc>
                <a:spcPct val="100000"/>
              </a:lnSpc>
              <a:spcBef>
                <a:spcPts val="0"/>
              </a:spcBef>
              <a:spcAft>
                <a:spcPts val="1200"/>
              </a:spcAft>
              <a:defRPr/>
            </a:pPr>
            <a:r>
              <a:rPr lang="en-US" sz="2400" dirty="0"/>
              <a:t>PowerPoint with the notes and the recorded webinar will be available on the California Department of Education (CDE) Scaling Up Multi-tiered System of Support (MTSS) Statewide: Partner Entity web page at </a:t>
            </a:r>
            <a:r>
              <a:rPr lang="en-US" sz="2400" dirty="0">
                <a:hlinkClick r:id="rId3" tooltip="Scaling Up Multi-tiered System of Support (MTSS) Statewide: Partner Entity web page "/>
              </a:rPr>
              <a:t>https://cde.ca.gov/ci/cr/ri/sumspartner.asp</a:t>
            </a:r>
            <a:r>
              <a:rPr lang="en-US" sz="2400" dirty="0"/>
              <a:t> </a:t>
            </a:r>
            <a:endParaRPr lang="en-US" sz="2400" dirty="0">
              <a:solidFill>
                <a:srgbClr val="FF0000"/>
              </a:solidFill>
              <a:highlight>
                <a:srgbClr val="FFFF00"/>
              </a:highlight>
            </a:endParaRPr>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E6106088-5B32-40A5-96DB-3843A8E43BA7}" type="slidenum">
              <a:rPr lang="en-US">
                <a:solidFill>
                  <a:schemeClr val="tx1"/>
                </a:solidFill>
              </a:rPr>
              <a:pPr>
                <a:defRPr/>
              </a:pPr>
              <a:t>2</a:t>
            </a:fld>
            <a:endParaRPr lang="en-US"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775252" y="365126"/>
            <a:ext cx="10578548" cy="1163638"/>
          </a:xfrm>
        </p:spPr>
        <p:txBody>
          <a:bodyPr/>
          <a:lstStyle/>
          <a:p>
            <a:pPr eaLnBrk="1" hangingPunct="1"/>
            <a:r>
              <a:rPr lang="en-US" altLang="en-US" sz="4000" b="1" dirty="0"/>
              <a:t>Completing the Application Budget (1)*</a:t>
            </a:r>
          </a:p>
        </p:txBody>
      </p:sp>
      <p:sp>
        <p:nvSpPr>
          <p:cNvPr id="3" name="Content Placeholder 2"/>
          <p:cNvSpPr>
            <a:spLocks noGrp="1"/>
          </p:cNvSpPr>
          <p:nvPr>
            <p:ph idx="1"/>
          </p:nvPr>
        </p:nvSpPr>
        <p:spPr>
          <a:xfrm>
            <a:off x="1530350" y="1528763"/>
            <a:ext cx="9480550" cy="4827587"/>
          </a:xfrm>
        </p:spPr>
        <p:txBody>
          <a:bodyPr rtlCol="0">
            <a:noAutofit/>
          </a:bodyPr>
          <a:lstStyle/>
          <a:p>
            <a:pPr marL="336550" indent="-336550" eaLnBrk="1" fontAlgn="auto" hangingPunct="1">
              <a:lnSpc>
                <a:spcPct val="100000"/>
              </a:lnSpc>
              <a:spcBef>
                <a:spcPts val="0"/>
              </a:spcBef>
              <a:spcAft>
                <a:spcPts val="1200"/>
              </a:spcAft>
              <a:defRPr/>
            </a:pPr>
            <a:r>
              <a:rPr lang="en-US" sz="2400" dirty="0"/>
              <a:t>Covers the grant period (February 15, 2022–February 15, 2026)</a:t>
            </a:r>
          </a:p>
          <a:p>
            <a:pPr marL="336550" indent="-336550" eaLnBrk="1" fontAlgn="auto" hangingPunct="1">
              <a:lnSpc>
                <a:spcPct val="100000"/>
              </a:lnSpc>
              <a:spcBef>
                <a:spcPts val="0"/>
              </a:spcBef>
              <a:spcAft>
                <a:spcPts val="1200"/>
              </a:spcAft>
              <a:defRPr/>
            </a:pPr>
            <a:r>
              <a:rPr lang="en-US" sz="2400" dirty="0"/>
              <a:t>Includes seven tabs for completion: </a:t>
            </a:r>
          </a:p>
          <a:p>
            <a:pPr marL="793750" lvl="1" indent="-336550" eaLnBrk="1" fontAlgn="auto" hangingPunct="1">
              <a:lnSpc>
                <a:spcPct val="100000"/>
              </a:lnSpc>
              <a:spcBef>
                <a:spcPts val="0"/>
              </a:spcBef>
              <a:spcAft>
                <a:spcPts val="1200"/>
              </a:spcAft>
              <a:defRPr/>
            </a:pPr>
            <a:r>
              <a:rPr lang="en-US" dirty="0"/>
              <a:t>One tab for the cover sheet</a:t>
            </a:r>
          </a:p>
          <a:p>
            <a:pPr marL="793750" lvl="1" indent="-336550" eaLnBrk="1" fontAlgn="auto" hangingPunct="1">
              <a:lnSpc>
                <a:spcPct val="100000"/>
              </a:lnSpc>
              <a:spcBef>
                <a:spcPts val="0"/>
              </a:spcBef>
              <a:spcAft>
                <a:spcPts val="1200"/>
              </a:spcAft>
              <a:defRPr/>
            </a:pPr>
            <a:r>
              <a:rPr lang="en-US" dirty="0"/>
              <a:t>One tab for the budget summary </a:t>
            </a:r>
          </a:p>
          <a:p>
            <a:pPr marL="793750" lvl="1" indent="-336550" eaLnBrk="1" fontAlgn="auto" hangingPunct="1">
              <a:lnSpc>
                <a:spcPct val="100000"/>
              </a:lnSpc>
              <a:spcBef>
                <a:spcPts val="0"/>
              </a:spcBef>
              <a:spcAft>
                <a:spcPts val="1200"/>
              </a:spcAft>
              <a:defRPr/>
            </a:pPr>
            <a:r>
              <a:rPr lang="en-US" dirty="0"/>
              <a:t>Five tabs for the budget narratives (one tab for each year of the grant)</a:t>
            </a:r>
          </a:p>
          <a:p>
            <a:pPr marL="336550" indent="-336550" eaLnBrk="1" fontAlgn="auto" hangingPunct="1">
              <a:lnSpc>
                <a:spcPct val="100000"/>
              </a:lnSpc>
              <a:spcBef>
                <a:spcPts val="0"/>
              </a:spcBef>
              <a:spcAft>
                <a:spcPts val="1200"/>
              </a:spcAft>
              <a:defRPr/>
            </a:pPr>
            <a:r>
              <a:rPr lang="en-US" sz="2400" dirty="0"/>
              <a:t>Submit as an attached file</a:t>
            </a:r>
          </a:p>
          <a:p>
            <a:pPr marL="0" indent="0" algn="ctr" eaLnBrk="1" fontAlgn="auto" hangingPunct="1">
              <a:spcBef>
                <a:spcPts val="0"/>
              </a:spcBef>
              <a:spcAft>
                <a:spcPts val="1200"/>
              </a:spcAft>
              <a:buNone/>
              <a:tabLst>
                <a:tab pos="279400" algn="l"/>
              </a:tabLst>
              <a:defRPr/>
            </a:pPr>
            <a:r>
              <a:rPr lang="en-US" sz="2400" dirty="0"/>
              <a:t>* Will be reviewed and scored</a:t>
            </a:r>
            <a:endParaRPr lang="en-US" sz="2400" b="1" dirty="0"/>
          </a:p>
          <a:p>
            <a:pPr marL="336550" indent="-336550" eaLnBrk="1" fontAlgn="auto" hangingPunct="1">
              <a:spcBef>
                <a:spcPts val="0"/>
              </a:spcBef>
              <a:spcAft>
                <a:spcPts val="1200"/>
              </a:spcAft>
              <a:defRPr/>
            </a:pPr>
            <a:endParaRPr lang="en-US" dirty="0"/>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9824793E-939E-491F-A0D9-5092F75CBBED}" type="slidenum">
              <a:rPr lang="en-US">
                <a:solidFill>
                  <a:schemeClr val="tx1"/>
                </a:solidFill>
              </a:rPr>
              <a:pPr>
                <a:defRPr/>
              </a:pPr>
              <a:t>20</a:t>
            </a:fld>
            <a:endParaRPr lang="en-US">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652463" y="365125"/>
            <a:ext cx="10701337" cy="1214293"/>
          </a:xfrm>
        </p:spPr>
        <p:txBody>
          <a:bodyPr/>
          <a:lstStyle/>
          <a:p>
            <a:pPr eaLnBrk="1" hangingPunct="1"/>
            <a:r>
              <a:rPr lang="en-US" altLang="en-US" sz="4000" b="1" dirty="0"/>
              <a:t>Completing the Application Budget </a:t>
            </a:r>
            <a:br>
              <a:rPr lang="en-US" altLang="en-US" sz="4000" b="1" dirty="0"/>
            </a:br>
            <a:r>
              <a:rPr lang="en-US" altLang="en-US" sz="4000" b="1" dirty="0"/>
              <a:t>(</a:t>
            </a:r>
            <a:r>
              <a:rPr lang="en-US" altLang="en-US" sz="4000" b="1" dirty="0" err="1"/>
              <a:t>Con’t</a:t>
            </a:r>
            <a:r>
              <a:rPr lang="en-US" altLang="en-US" sz="4000" b="1" dirty="0"/>
              <a:t>. 2)</a:t>
            </a:r>
          </a:p>
        </p:txBody>
      </p:sp>
      <p:sp>
        <p:nvSpPr>
          <p:cNvPr id="50179" name="Content Placeholder 2"/>
          <p:cNvSpPr>
            <a:spLocks noGrp="1"/>
          </p:cNvSpPr>
          <p:nvPr>
            <p:ph idx="1"/>
          </p:nvPr>
        </p:nvSpPr>
        <p:spPr>
          <a:xfrm>
            <a:off x="1447800" y="1870364"/>
            <a:ext cx="9480550" cy="4622510"/>
          </a:xfrm>
        </p:spPr>
        <p:txBody>
          <a:bodyPr/>
          <a:lstStyle/>
          <a:p>
            <a:pPr marL="336550" indent="-336550" eaLnBrk="1" hangingPunct="1">
              <a:lnSpc>
                <a:spcPct val="100000"/>
              </a:lnSpc>
              <a:spcBef>
                <a:spcPts val="0"/>
              </a:spcBef>
              <a:spcAft>
                <a:spcPts val="1200"/>
              </a:spcAft>
            </a:pPr>
            <a:r>
              <a:rPr lang="en-US" altLang="en-US" sz="2400" dirty="0"/>
              <a:t>Proposed Budget Detail must include a detailed budget description for each line item within the grant period.</a:t>
            </a:r>
          </a:p>
          <a:p>
            <a:pPr lvl="2" eaLnBrk="1" hangingPunct="1">
              <a:lnSpc>
                <a:spcPct val="100000"/>
              </a:lnSpc>
              <a:spcBef>
                <a:spcPts val="0"/>
              </a:spcBef>
              <a:spcAft>
                <a:spcPts val="1200"/>
              </a:spcAft>
              <a:buFont typeface="Wingdings" panose="05000000000000000000" pitchFamily="2" charset="2"/>
              <a:buChar char="Ø"/>
            </a:pPr>
            <a:r>
              <a:rPr lang="en-US" altLang="en-US" dirty="0"/>
              <a:t>Provide sufficient detail and a breakdown/calculation that justifies each line item</a:t>
            </a:r>
          </a:p>
          <a:p>
            <a:pPr lvl="2" eaLnBrk="1" hangingPunct="1">
              <a:lnSpc>
                <a:spcPct val="100000"/>
              </a:lnSpc>
              <a:spcBef>
                <a:spcPts val="0"/>
              </a:spcBef>
              <a:spcAft>
                <a:spcPts val="1200"/>
              </a:spcAft>
              <a:buFont typeface="Wingdings" panose="05000000000000000000" pitchFamily="2" charset="2"/>
              <a:buChar char="Ø"/>
            </a:pPr>
            <a:r>
              <a:rPr lang="en-US" altLang="en-US" dirty="0"/>
              <a:t>Group line items by the Object Code services </a:t>
            </a:r>
          </a:p>
          <a:p>
            <a:pPr lvl="2" eaLnBrk="1" hangingPunct="1">
              <a:lnSpc>
                <a:spcPct val="100000"/>
              </a:lnSpc>
              <a:spcBef>
                <a:spcPts val="0"/>
              </a:spcBef>
              <a:spcAft>
                <a:spcPts val="1200"/>
              </a:spcAft>
              <a:buFont typeface="Wingdings" panose="05000000000000000000" pitchFamily="2" charset="2"/>
              <a:buChar char="Ø"/>
            </a:pPr>
            <a:r>
              <a:rPr lang="en-US" altLang="en-US" dirty="0"/>
              <a:t>Provide lines for Object Code totals</a:t>
            </a:r>
          </a:p>
          <a:p>
            <a:pPr marL="336550" indent="-336550" eaLnBrk="1" hangingPunct="1">
              <a:lnSpc>
                <a:spcPct val="100000"/>
              </a:lnSpc>
              <a:spcBef>
                <a:spcPts val="0"/>
              </a:spcBef>
              <a:spcAft>
                <a:spcPts val="1200"/>
              </a:spcAft>
            </a:pPr>
            <a:r>
              <a:rPr lang="en-US" altLang="en-US" sz="2400" dirty="0"/>
              <a:t>Proposed Budget Summary must provide totals for each Object Code and must align with the Proposed Budget Detail.</a:t>
            </a:r>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02DA3348-DD46-4764-8EF2-B939ACE6FD21}" type="slidenum">
              <a:rPr lang="en-US">
                <a:solidFill>
                  <a:schemeClr val="tx1"/>
                </a:solidFill>
              </a:rPr>
              <a:pPr>
                <a:defRPr/>
              </a:pPr>
              <a:t>21</a:t>
            </a:fld>
            <a:endParaRPr lang="en-US">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354138" y="277585"/>
            <a:ext cx="9480550" cy="1124177"/>
          </a:xfrm>
        </p:spPr>
        <p:txBody>
          <a:bodyPr/>
          <a:lstStyle/>
          <a:p>
            <a:pPr eaLnBrk="1" hangingPunct="1"/>
            <a:r>
              <a:rPr lang="en-US" altLang="en-US" sz="4000" b="1" dirty="0"/>
              <a:t>Review Process</a:t>
            </a:r>
          </a:p>
        </p:txBody>
      </p:sp>
      <p:sp>
        <p:nvSpPr>
          <p:cNvPr id="3" name="Content Placeholder 2"/>
          <p:cNvSpPr>
            <a:spLocks noGrp="1"/>
          </p:cNvSpPr>
          <p:nvPr>
            <p:ph idx="1"/>
          </p:nvPr>
        </p:nvSpPr>
        <p:spPr>
          <a:xfrm>
            <a:off x="1681163" y="914399"/>
            <a:ext cx="9340850" cy="5537199"/>
          </a:xfrm>
        </p:spPr>
        <p:txBody>
          <a:bodyPr rtlCol="0">
            <a:noAutofit/>
          </a:bodyPr>
          <a:lstStyle/>
          <a:p>
            <a:pPr marL="566738" indent="-566738" eaLnBrk="1" fontAlgn="auto" hangingPunct="1">
              <a:spcBef>
                <a:spcPts val="0"/>
              </a:spcBef>
              <a:spcAft>
                <a:spcPts val="1200"/>
              </a:spcAft>
              <a:defRPr/>
            </a:pPr>
            <a:endParaRPr lang="en-US" sz="2600" dirty="0"/>
          </a:p>
          <a:p>
            <a:pPr marL="336550" indent="-336550" eaLnBrk="1" fontAlgn="auto" hangingPunct="1">
              <a:lnSpc>
                <a:spcPct val="100000"/>
              </a:lnSpc>
              <a:spcBef>
                <a:spcPts val="0"/>
              </a:spcBef>
              <a:spcAft>
                <a:spcPts val="1200"/>
              </a:spcAft>
              <a:defRPr/>
            </a:pPr>
            <a:r>
              <a:rPr lang="en-US" sz="2400" dirty="0"/>
              <a:t>Only fully completed applications will be considered eligible for consideration and advanced to the Reader Conference. </a:t>
            </a:r>
          </a:p>
          <a:p>
            <a:pPr marL="336550" indent="-336550" eaLnBrk="1" fontAlgn="auto" hangingPunct="1">
              <a:lnSpc>
                <a:spcPct val="100000"/>
              </a:lnSpc>
              <a:spcBef>
                <a:spcPts val="0"/>
              </a:spcBef>
              <a:spcAft>
                <a:spcPts val="1200"/>
              </a:spcAft>
              <a:defRPr/>
            </a:pPr>
            <a:r>
              <a:rPr lang="en-US" sz="2400" dirty="0"/>
              <a:t>A panel of readers selected for their expertise will read, review, and score each eligible application using a scoring rubric (see rubrics in the RFA). </a:t>
            </a:r>
          </a:p>
          <a:p>
            <a:pPr marL="336550" indent="-336550" eaLnBrk="1" fontAlgn="auto" hangingPunct="1">
              <a:lnSpc>
                <a:spcPct val="100000"/>
              </a:lnSpc>
              <a:spcBef>
                <a:spcPts val="0"/>
              </a:spcBef>
              <a:spcAft>
                <a:spcPts val="1200"/>
              </a:spcAft>
              <a:defRPr/>
            </a:pPr>
            <a:r>
              <a:rPr lang="en-US" sz="2400" dirty="0"/>
              <a:t>Although scores are important, they will not be the only factor considered when selecting awards</a:t>
            </a:r>
          </a:p>
          <a:p>
            <a:pPr marL="336550" indent="-336550" eaLnBrk="1" fontAlgn="auto" hangingPunct="1">
              <a:lnSpc>
                <a:spcPct val="100000"/>
              </a:lnSpc>
              <a:spcBef>
                <a:spcPts val="0"/>
              </a:spcBef>
              <a:spcAft>
                <a:spcPts val="1200"/>
              </a:spcAft>
              <a:defRPr/>
            </a:pPr>
            <a:r>
              <a:rPr lang="en-US" sz="2400" dirty="0"/>
              <a:t>Final decisions are under the purview of the Executive Director of the SBE or their designee per authorizing statute.</a:t>
            </a:r>
          </a:p>
          <a:p>
            <a:pPr marL="0" indent="0" eaLnBrk="1" fontAlgn="auto" hangingPunct="1">
              <a:spcAft>
                <a:spcPts val="1200"/>
              </a:spcAft>
              <a:buFont typeface="Arial" panose="020B0604020202020204" pitchFamily="34" charset="0"/>
              <a:buNone/>
              <a:defRPr/>
            </a:pPr>
            <a:endParaRPr lang="en-US" sz="2400" dirty="0"/>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38308334-7C53-43A7-9BD5-1AEB6AACC434}" type="slidenum">
              <a:rPr lang="en-US">
                <a:solidFill>
                  <a:schemeClr val="tx1"/>
                </a:solidFill>
              </a:rPr>
              <a:pPr>
                <a:defRPr/>
              </a:pPr>
              <a:t>22</a:t>
            </a:fld>
            <a:endParaRPr lang="en-US">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pPr eaLnBrk="1" hangingPunct="1"/>
            <a:r>
              <a:rPr lang="en-US" altLang="en-US" sz="4000" b="1" dirty="0"/>
              <a:t>Application Maximum Point Values</a:t>
            </a:r>
          </a:p>
        </p:txBody>
      </p:sp>
      <p:graphicFrame>
        <p:nvGraphicFramePr>
          <p:cNvPr id="4" name="Content Placeholder 3" descr="This table shows the application sections and parts and the total possible points for each."/>
          <p:cNvGraphicFramePr>
            <a:graphicFrameLocks noGrp="1"/>
          </p:cNvGraphicFramePr>
          <p:nvPr>
            <p:ph idx="1"/>
            <p:extLst>
              <p:ext uri="{D42A27DB-BD31-4B8C-83A1-F6EECF244321}">
                <p14:modId xmlns:p14="http://schemas.microsoft.com/office/powerpoint/2010/main" val="2010611249"/>
              </p:ext>
            </p:extLst>
          </p:nvPr>
        </p:nvGraphicFramePr>
        <p:xfrm>
          <a:off x="1351722" y="1690688"/>
          <a:ext cx="9482964" cy="4665661"/>
        </p:xfrm>
        <a:graphic>
          <a:graphicData uri="http://schemas.openxmlformats.org/drawingml/2006/table">
            <a:tbl>
              <a:tblPr firstRow="1" firstCol="1" bandRow="1"/>
              <a:tblGrid>
                <a:gridCol w="7686831">
                  <a:extLst>
                    <a:ext uri="{9D8B030D-6E8A-4147-A177-3AD203B41FA5}">
                      <a16:colId xmlns:a16="http://schemas.microsoft.com/office/drawing/2014/main" val="20001"/>
                    </a:ext>
                  </a:extLst>
                </a:gridCol>
                <a:gridCol w="1796133">
                  <a:extLst>
                    <a:ext uri="{9D8B030D-6E8A-4147-A177-3AD203B41FA5}">
                      <a16:colId xmlns:a16="http://schemas.microsoft.com/office/drawing/2014/main" val="20002"/>
                    </a:ext>
                  </a:extLst>
                </a:gridCol>
              </a:tblGrid>
              <a:tr h="770751">
                <a:tc>
                  <a:txBody>
                    <a:bodyPr/>
                    <a:lstStyle/>
                    <a:p>
                      <a:pPr algn="ctr">
                        <a:lnSpc>
                          <a:spcPct val="107000"/>
                        </a:lnSpc>
                      </a:pPr>
                      <a:r>
                        <a:rPr lang="en-US" sz="2400" b="1" dirty="0">
                          <a:effectLst/>
                          <a:latin typeface="+mj-lt"/>
                        </a:rPr>
                        <a:t>Section</a:t>
                      </a:r>
                      <a:endParaRPr lang="en-US" sz="2400" b="1" dirty="0">
                        <a:effectLst/>
                        <a:latin typeface="+mj-lt"/>
                        <a:cs typeface="Times New Roman" panose="02020603050405020304" pitchFamily="18" charset="0"/>
                      </a:endParaRPr>
                    </a:p>
                  </a:txBody>
                  <a:tcPr marL="73023" marR="73023" marT="36830" marB="36830" anchor="ctr">
                    <a:solidFill>
                      <a:schemeClr val="accent2">
                        <a:lumMod val="60000"/>
                        <a:lumOff val="40000"/>
                      </a:schemeClr>
                    </a:solidFill>
                  </a:tcPr>
                </a:tc>
                <a:tc>
                  <a:txBody>
                    <a:bodyPr/>
                    <a:lstStyle/>
                    <a:p>
                      <a:pPr algn="ctr">
                        <a:lnSpc>
                          <a:spcPct val="107000"/>
                        </a:lnSpc>
                      </a:pPr>
                      <a:r>
                        <a:rPr lang="en-US" sz="2400" b="1" dirty="0">
                          <a:effectLst/>
                          <a:latin typeface="+mj-lt"/>
                        </a:rPr>
                        <a:t>Point Value</a:t>
                      </a:r>
                      <a:endParaRPr lang="en-US" sz="2400" b="1" dirty="0">
                        <a:effectLst/>
                        <a:latin typeface="+mj-lt"/>
                        <a:cs typeface="Times New Roman" panose="02020603050405020304" pitchFamily="18" charset="0"/>
                      </a:endParaRPr>
                    </a:p>
                  </a:txBody>
                  <a:tcPr marL="73023" marR="73023" marT="36830" marB="36830" anchor="ctr">
                    <a:solidFill>
                      <a:schemeClr val="accent2">
                        <a:lumMod val="60000"/>
                        <a:lumOff val="40000"/>
                      </a:schemeClr>
                    </a:solidFill>
                  </a:tcPr>
                </a:tc>
                <a:extLst>
                  <a:ext uri="{0D108BD9-81ED-4DB2-BD59-A6C34878D82A}">
                    <a16:rowId xmlns:a16="http://schemas.microsoft.com/office/drawing/2014/main" val="10000"/>
                  </a:ext>
                </a:extLst>
              </a:tr>
              <a:tr h="460988">
                <a:tc>
                  <a:txBody>
                    <a:bodyPr/>
                    <a:lstStyle/>
                    <a:p>
                      <a:pPr>
                        <a:lnSpc>
                          <a:spcPct val="107000"/>
                        </a:lnSpc>
                      </a:pPr>
                      <a:r>
                        <a:rPr lang="en-US" sz="2400" dirty="0">
                          <a:effectLst/>
                          <a:latin typeface="+mj-lt"/>
                          <a:cs typeface="Times New Roman" panose="02020603050405020304" pitchFamily="18" charset="0"/>
                        </a:rPr>
                        <a:t>Theory of Action</a:t>
                      </a:r>
                    </a:p>
                  </a:txBody>
                  <a:tcPr marL="73023" marR="73023" marT="36830" marB="36830">
                    <a:noFill/>
                  </a:tcPr>
                </a:tc>
                <a:tc>
                  <a:txBody>
                    <a:bodyPr/>
                    <a:lstStyle/>
                    <a:p>
                      <a:pPr>
                        <a:lnSpc>
                          <a:spcPct val="107000"/>
                        </a:lnSpc>
                      </a:pPr>
                      <a:r>
                        <a:rPr lang="en-US" sz="2400" dirty="0">
                          <a:effectLst/>
                          <a:latin typeface="+mj-lt"/>
                        </a:rPr>
                        <a:t>12 points</a:t>
                      </a:r>
                      <a:endParaRPr lang="en-US" sz="2400" dirty="0">
                        <a:effectLst/>
                        <a:latin typeface="+mj-lt"/>
                        <a:cs typeface="Times New Roman" panose="02020603050405020304" pitchFamily="18" charset="0"/>
                      </a:endParaRPr>
                    </a:p>
                  </a:txBody>
                  <a:tcPr marL="73023" marR="73023" marT="36830" marB="36830">
                    <a:noFill/>
                  </a:tcPr>
                </a:tc>
                <a:extLst>
                  <a:ext uri="{0D108BD9-81ED-4DB2-BD59-A6C34878D82A}">
                    <a16:rowId xmlns:a16="http://schemas.microsoft.com/office/drawing/2014/main" val="10001"/>
                  </a:ext>
                </a:extLst>
              </a:tr>
              <a:tr h="460988">
                <a:tc>
                  <a:txBody>
                    <a:bodyPr/>
                    <a:lstStyle/>
                    <a:p>
                      <a:pPr>
                        <a:lnSpc>
                          <a:spcPct val="107000"/>
                        </a:lnSpc>
                      </a:pPr>
                      <a:r>
                        <a:rPr lang="en-US" sz="2400" dirty="0">
                          <a:effectLst/>
                          <a:latin typeface="+mj-lt"/>
                        </a:rPr>
                        <a:t>Proposed Activities </a:t>
                      </a:r>
                      <a:endParaRPr lang="en-US" sz="2400" dirty="0">
                        <a:effectLst/>
                        <a:latin typeface="+mj-lt"/>
                        <a:cs typeface="Times New Roman" panose="02020603050405020304" pitchFamily="18" charset="0"/>
                      </a:endParaRPr>
                    </a:p>
                  </a:txBody>
                  <a:tcPr marL="73023" marR="73023" marT="36830" marB="36830">
                    <a:noFill/>
                  </a:tcPr>
                </a:tc>
                <a:tc>
                  <a:txBody>
                    <a:bodyPr/>
                    <a:lstStyle/>
                    <a:p>
                      <a:pPr>
                        <a:lnSpc>
                          <a:spcPct val="107000"/>
                        </a:lnSpc>
                      </a:pPr>
                      <a:r>
                        <a:rPr lang="en-US" sz="2400" dirty="0">
                          <a:effectLst/>
                          <a:latin typeface="+mj-lt"/>
                        </a:rPr>
                        <a:t>64 points</a:t>
                      </a:r>
                      <a:endParaRPr lang="en-US" sz="2400" dirty="0">
                        <a:effectLst/>
                        <a:latin typeface="+mj-lt"/>
                        <a:cs typeface="Times New Roman" panose="02020603050405020304" pitchFamily="18" charset="0"/>
                      </a:endParaRPr>
                    </a:p>
                  </a:txBody>
                  <a:tcPr marL="73023" marR="73023" marT="36830" marB="36830">
                    <a:noFill/>
                  </a:tcPr>
                </a:tc>
                <a:extLst>
                  <a:ext uri="{0D108BD9-81ED-4DB2-BD59-A6C34878D82A}">
                    <a16:rowId xmlns:a16="http://schemas.microsoft.com/office/drawing/2014/main" val="10002"/>
                  </a:ext>
                </a:extLst>
              </a:tr>
              <a:tr h="460988">
                <a:tc>
                  <a:txBody>
                    <a:bodyPr/>
                    <a:lstStyle/>
                    <a:p>
                      <a:pPr>
                        <a:lnSpc>
                          <a:spcPct val="107000"/>
                        </a:lnSpc>
                      </a:pPr>
                      <a:r>
                        <a:rPr lang="en-US" sz="2400" dirty="0">
                          <a:effectLst/>
                          <a:latin typeface="+mj-lt"/>
                        </a:rPr>
                        <a:t>Project Participants</a:t>
                      </a:r>
                      <a:endParaRPr lang="en-US" sz="2400" dirty="0">
                        <a:effectLst/>
                        <a:latin typeface="+mj-lt"/>
                        <a:cs typeface="Times New Roman" panose="02020603050405020304" pitchFamily="18" charset="0"/>
                      </a:endParaRPr>
                    </a:p>
                  </a:txBody>
                  <a:tcPr marL="73023" marR="73023" marT="36830" marB="36830">
                    <a:noFill/>
                  </a:tcPr>
                </a:tc>
                <a:tc>
                  <a:txBody>
                    <a:bodyPr/>
                    <a:lstStyle/>
                    <a:p>
                      <a:pPr>
                        <a:lnSpc>
                          <a:spcPct val="107000"/>
                        </a:lnSpc>
                      </a:pPr>
                      <a:r>
                        <a:rPr lang="en-US" sz="2400" dirty="0">
                          <a:effectLst/>
                          <a:latin typeface="+mj-lt"/>
                        </a:rPr>
                        <a:t>16 points</a:t>
                      </a:r>
                      <a:endParaRPr lang="en-US" sz="2400" dirty="0">
                        <a:effectLst/>
                        <a:latin typeface="+mj-lt"/>
                        <a:cs typeface="Times New Roman" panose="02020603050405020304" pitchFamily="18" charset="0"/>
                      </a:endParaRPr>
                    </a:p>
                  </a:txBody>
                  <a:tcPr marL="73023" marR="73023" marT="36830" marB="36830">
                    <a:noFill/>
                  </a:tcPr>
                </a:tc>
                <a:extLst>
                  <a:ext uri="{0D108BD9-81ED-4DB2-BD59-A6C34878D82A}">
                    <a16:rowId xmlns:a16="http://schemas.microsoft.com/office/drawing/2014/main" val="10003"/>
                  </a:ext>
                </a:extLst>
              </a:tr>
              <a:tr h="482101">
                <a:tc>
                  <a:txBody>
                    <a:bodyPr/>
                    <a:lstStyle/>
                    <a:p>
                      <a:pPr marL="0" marR="0">
                        <a:lnSpc>
                          <a:spcPct val="107000"/>
                        </a:lnSpc>
                        <a:spcBef>
                          <a:spcPts val="0"/>
                        </a:spcBef>
                        <a:spcAft>
                          <a:spcPts val="0"/>
                        </a:spcAft>
                        <a:tabLst>
                          <a:tab pos="1143000" algn="l"/>
                        </a:tabLst>
                      </a:pPr>
                      <a:r>
                        <a:rPr lang="en-US" sz="2400" dirty="0">
                          <a:effectLst/>
                          <a:latin typeface="+mj-lt"/>
                        </a:rPr>
                        <a:t>Alignment</a:t>
                      </a:r>
                      <a:endParaRPr lang="en-US" sz="2400" dirty="0">
                        <a:effectLst/>
                        <a:latin typeface="+mj-lt"/>
                        <a:ea typeface="Times New Roman" panose="02020603050405020304" pitchFamily="18" charset="0"/>
                        <a:cs typeface="Times New Roman" panose="02020603050405020304" pitchFamily="18" charset="0"/>
                      </a:endParaRPr>
                    </a:p>
                  </a:txBody>
                  <a:tcPr marL="73023" marR="73023" marT="36830" marB="36830">
                    <a:noFill/>
                  </a:tcPr>
                </a:tc>
                <a:tc>
                  <a:txBody>
                    <a:bodyPr/>
                    <a:lstStyle/>
                    <a:p>
                      <a:pPr>
                        <a:lnSpc>
                          <a:spcPct val="107000"/>
                        </a:lnSpc>
                      </a:pPr>
                      <a:r>
                        <a:rPr lang="en-US" sz="2400" dirty="0">
                          <a:effectLst/>
                          <a:latin typeface="+mj-lt"/>
                        </a:rPr>
                        <a:t>32 points</a:t>
                      </a:r>
                      <a:endParaRPr lang="en-US" sz="2400" dirty="0">
                        <a:effectLst/>
                        <a:latin typeface="+mj-lt"/>
                        <a:cs typeface="Times New Roman" panose="02020603050405020304" pitchFamily="18" charset="0"/>
                      </a:endParaRPr>
                    </a:p>
                  </a:txBody>
                  <a:tcPr marL="73023" marR="73023" marT="36830" marB="36830">
                    <a:noFill/>
                  </a:tcPr>
                </a:tc>
                <a:extLst>
                  <a:ext uri="{0D108BD9-81ED-4DB2-BD59-A6C34878D82A}">
                    <a16:rowId xmlns:a16="http://schemas.microsoft.com/office/drawing/2014/main" val="10004"/>
                  </a:ext>
                </a:extLst>
              </a:tr>
              <a:tr h="460988">
                <a:tc>
                  <a:txBody>
                    <a:bodyPr/>
                    <a:lstStyle/>
                    <a:p>
                      <a:pPr>
                        <a:lnSpc>
                          <a:spcPct val="107000"/>
                        </a:lnSpc>
                      </a:pPr>
                      <a:r>
                        <a:rPr lang="en-US" sz="2400" dirty="0">
                          <a:effectLst/>
                          <a:latin typeface="+mj-lt"/>
                          <a:cs typeface="+mn-cs"/>
                        </a:rPr>
                        <a:t>Expanding Capacity</a:t>
                      </a:r>
                      <a:endParaRPr lang="en-US" sz="2400" dirty="0">
                        <a:effectLst/>
                        <a:latin typeface="+mj-lt"/>
                        <a:cs typeface="Times New Roman" panose="02020603050405020304" pitchFamily="18" charset="0"/>
                      </a:endParaRPr>
                    </a:p>
                  </a:txBody>
                  <a:tcPr marL="73023" marR="73023" marT="36830" marB="36830">
                    <a:noFill/>
                  </a:tcPr>
                </a:tc>
                <a:tc>
                  <a:txBody>
                    <a:bodyPr/>
                    <a:lstStyle/>
                    <a:p>
                      <a:pPr>
                        <a:lnSpc>
                          <a:spcPct val="107000"/>
                        </a:lnSpc>
                      </a:pPr>
                      <a:r>
                        <a:rPr lang="en-US" sz="2400" dirty="0">
                          <a:effectLst/>
                          <a:latin typeface="+mj-lt"/>
                        </a:rPr>
                        <a:t>8 points</a:t>
                      </a:r>
                      <a:endParaRPr lang="en-US" sz="2400" dirty="0">
                        <a:effectLst/>
                        <a:latin typeface="+mj-lt"/>
                        <a:cs typeface="Times New Roman" panose="02020603050405020304" pitchFamily="18" charset="0"/>
                      </a:endParaRPr>
                    </a:p>
                  </a:txBody>
                  <a:tcPr marL="73023" marR="73023" marT="36830" marB="36830">
                    <a:noFill/>
                  </a:tcPr>
                </a:tc>
                <a:extLst>
                  <a:ext uri="{0D108BD9-81ED-4DB2-BD59-A6C34878D82A}">
                    <a16:rowId xmlns:a16="http://schemas.microsoft.com/office/drawing/2014/main" val="10005"/>
                  </a:ext>
                </a:extLst>
              </a:tr>
              <a:tr h="460988">
                <a:tc>
                  <a:txBody>
                    <a:bodyPr/>
                    <a:lstStyle/>
                    <a:p>
                      <a:pPr>
                        <a:lnSpc>
                          <a:spcPct val="107000"/>
                        </a:lnSpc>
                      </a:pPr>
                      <a:r>
                        <a:rPr lang="en-US" sz="2400" dirty="0">
                          <a:effectLst/>
                          <a:latin typeface="+mj-lt"/>
                        </a:rPr>
                        <a:t>Proposed Metrics</a:t>
                      </a:r>
                      <a:endParaRPr lang="en-US" sz="2400" dirty="0">
                        <a:effectLst/>
                        <a:latin typeface="+mj-lt"/>
                        <a:cs typeface="Times New Roman" panose="02020603050405020304" pitchFamily="18" charset="0"/>
                      </a:endParaRPr>
                    </a:p>
                  </a:txBody>
                  <a:tcPr marL="73023" marR="73023" marT="36830" marB="36830">
                    <a:noFill/>
                  </a:tcPr>
                </a:tc>
                <a:tc>
                  <a:txBody>
                    <a:bodyPr/>
                    <a:lstStyle/>
                    <a:p>
                      <a:pPr>
                        <a:lnSpc>
                          <a:spcPct val="107000"/>
                        </a:lnSpc>
                      </a:pPr>
                      <a:r>
                        <a:rPr lang="en-US" sz="2400" dirty="0">
                          <a:effectLst/>
                          <a:latin typeface="+mj-lt"/>
                        </a:rPr>
                        <a:t>8 points</a:t>
                      </a:r>
                      <a:endParaRPr lang="en-US" sz="2400" dirty="0">
                        <a:effectLst/>
                        <a:latin typeface="+mj-lt"/>
                        <a:cs typeface="Times New Roman" panose="02020603050405020304" pitchFamily="18" charset="0"/>
                      </a:endParaRPr>
                    </a:p>
                  </a:txBody>
                  <a:tcPr marL="73023" marR="73023" marT="36830" marB="36830">
                    <a:noFill/>
                  </a:tcPr>
                </a:tc>
                <a:extLst>
                  <a:ext uri="{0D108BD9-81ED-4DB2-BD59-A6C34878D82A}">
                    <a16:rowId xmlns:a16="http://schemas.microsoft.com/office/drawing/2014/main" val="10006"/>
                  </a:ext>
                </a:extLst>
              </a:tr>
              <a:tr h="1107869">
                <a:tc>
                  <a:txBody>
                    <a:bodyPr/>
                    <a:lstStyle/>
                    <a:p>
                      <a:pPr>
                        <a:lnSpc>
                          <a:spcPct val="107000"/>
                        </a:lnSpc>
                      </a:pPr>
                      <a:r>
                        <a:rPr lang="en-US" sz="2400" dirty="0">
                          <a:effectLst/>
                          <a:latin typeface="+mj-lt"/>
                        </a:rPr>
                        <a:t>Budget and Cost Effectiveness</a:t>
                      </a:r>
                    </a:p>
                    <a:p>
                      <a:pPr>
                        <a:lnSpc>
                          <a:spcPct val="100000"/>
                        </a:lnSpc>
                        <a:spcBef>
                          <a:spcPts val="0"/>
                        </a:spcBef>
                        <a:spcAft>
                          <a:spcPts val="1200"/>
                        </a:spcAft>
                      </a:pPr>
                      <a:r>
                        <a:rPr lang="en-US" sz="2400" b="1" dirty="0">
                          <a:effectLst/>
                          <a:latin typeface="+mj-lt"/>
                          <a:cs typeface="Times New Roman" panose="02020603050405020304" pitchFamily="18" charset="0"/>
                        </a:rPr>
                        <a:t>Note:</a:t>
                      </a:r>
                      <a:r>
                        <a:rPr lang="en-US" sz="2400" b="1" baseline="0" dirty="0">
                          <a:effectLst/>
                          <a:latin typeface="+mj-lt"/>
                          <a:cs typeface="Times New Roman" panose="02020603050405020304" pitchFamily="18" charset="0"/>
                        </a:rPr>
                        <a:t> </a:t>
                      </a:r>
                      <a:r>
                        <a:rPr lang="en-US" sz="2400" dirty="0">
                          <a:effectLst/>
                          <a:latin typeface="+mj-lt"/>
                          <a:cs typeface="Times New Roman" panose="02020603050405020304" pitchFamily="18" charset="0"/>
                        </a:rPr>
                        <a:t>Budgets may be requested to be revised</a:t>
                      </a:r>
                      <a:r>
                        <a:rPr lang="en-US" sz="2400" dirty="0"/>
                        <a:t>. </a:t>
                      </a:r>
                    </a:p>
                  </a:txBody>
                  <a:tcPr marL="73023" marR="73023" marT="36830" marB="36830"/>
                </a:tc>
                <a:tc>
                  <a:txBody>
                    <a:bodyPr/>
                    <a:lstStyle/>
                    <a:p>
                      <a:pPr>
                        <a:lnSpc>
                          <a:spcPct val="107000"/>
                        </a:lnSpc>
                      </a:pPr>
                      <a:r>
                        <a:rPr lang="en-US" sz="2400" dirty="0">
                          <a:effectLst/>
                          <a:latin typeface="+mj-lt"/>
                        </a:rPr>
                        <a:t>8 points</a:t>
                      </a:r>
                      <a:endParaRPr lang="en-US" sz="2400" dirty="0">
                        <a:effectLst/>
                        <a:latin typeface="+mj-lt"/>
                        <a:cs typeface="Times New Roman" panose="02020603050405020304" pitchFamily="18" charset="0"/>
                      </a:endParaRPr>
                    </a:p>
                  </a:txBody>
                  <a:tcPr marL="73023" marR="73023" marT="36830" marB="36830"/>
                </a:tc>
                <a:extLst>
                  <a:ext uri="{0D108BD9-81ED-4DB2-BD59-A6C34878D82A}">
                    <a16:rowId xmlns:a16="http://schemas.microsoft.com/office/drawing/2014/main" val="10007"/>
                  </a:ext>
                </a:extLst>
              </a:tr>
            </a:tbl>
          </a:graphicData>
        </a:graphic>
      </p:graphicFrame>
      <p:sp>
        <p:nvSpPr>
          <p:cNvPr id="5" name="Slide Number Placeholder 4"/>
          <p:cNvSpPr>
            <a:spLocks noGrp="1"/>
          </p:cNvSpPr>
          <p:nvPr>
            <p:ph type="sldNum" sz="quarter" idx="12"/>
          </p:nvPr>
        </p:nvSpPr>
        <p:spPr>
          <a:xfrm>
            <a:off x="8610600" y="6228014"/>
            <a:ext cx="2743200" cy="365125"/>
          </a:xfrm>
        </p:spPr>
        <p:txBody>
          <a:bodyPr/>
          <a:lstStyle/>
          <a:p>
            <a:pPr>
              <a:defRPr/>
            </a:pPr>
            <a:fld id="{090A649F-C7D9-4191-8373-F3501F5B770F}" type="slidenum">
              <a:rPr lang="en-US">
                <a:solidFill>
                  <a:schemeClr val="tx1"/>
                </a:solidFill>
              </a:rPr>
              <a:pPr>
                <a:defRPr/>
              </a:pPr>
              <a:t>23</a:t>
            </a:fld>
            <a:endParaRPr lang="en-US"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1354138" y="298451"/>
            <a:ext cx="9480550" cy="817562"/>
          </a:xfrm>
        </p:spPr>
        <p:txBody>
          <a:bodyPr/>
          <a:lstStyle/>
          <a:p>
            <a:pPr eaLnBrk="1" hangingPunct="1"/>
            <a:r>
              <a:rPr lang="en-US" altLang="en-US" sz="4000" b="1" dirty="0"/>
              <a:t>Application Timeline</a:t>
            </a:r>
          </a:p>
        </p:txBody>
      </p:sp>
      <p:graphicFrame>
        <p:nvGraphicFramePr>
          <p:cNvPr id="5" name="Content Placeholder 4" descr="This table lists the grant application activities and their due dates. "/>
          <p:cNvGraphicFramePr>
            <a:graphicFrameLocks noGrp="1"/>
          </p:cNvGraphicFramePr>
          <p:nvPr>
            <p:ph idx="1"/>
            <p:extLst>
              <p:ext uri="{D42A27DB-BD31-4B8C-83A1-F6EECF244321}">
                <p14:modId xmlns:p14="http://schemas.microsoft.com/office/powerpoint/2010/main" val="3863010312"/>
              </p:ext>
            </p:extLst>
          </p:nvPr>
        </p:nvGraphicFramePr>
        <p:xfrm>
          <a:off x="1524000" y="1493838"/>
          <a:ext cx="9667875" cy="4484686"/>
        </p:xfrm>
        <a:graphic>
          <a:graphicData uri="http://schemas.openxmlformats.org/drawingml/2006/table">
            <a:tbl>
              <a:tblPr firstRow="1"/>
              <a:tblGrid>
                <a:gridCol w="4289132">
                  <a:extLst>
                    <a:ext uri="{9D8B030D-6E8A-4147-A177-3AD203B41FA5}">
                      <a16:colId xmlns:a16="http://schemas.microsoft.com/office/drawing/2014/main" val="20000"/>
                    </a:ext>
                  </a:extLst>
                </a:gridCol>
                <a:gridCol w="5378743">
                  <a:extLst>
                    <a:ext uri="{9D8B030D-6E8A-4147-A177-3AD203B41FA5}">
                      <a16:colId xmlns:a16="http://schemas.microsoft.com/office/drawing/2014/main" val="20001"/>
                    </a:ext>
                  </a:extLst>
                </a:gridCol>
              </a:tblGrid>
              <a:tr h="441356">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Century Gothic" panose="020B0502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3pPr>
                      <a:lvl4pPr marL="16002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20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US" altLang="en-US" sz="2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Activity</a:t>
                      </a:r>
                      <a:endParaRPr kumimoji="0" lang="en-US" altLang="en-US"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39A28"/>
                    </a:solid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Century Gothic" panose="020B0502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3pPr>
                      <a:lvl4pPr marL="16002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20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Date</a:t>
                      </a:r>
                      <a:endParaRPr kumimoji="0" lang="en-US" altLang="en-US"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39A28"/>
                    </a:solidFill>
                  </a:tcPr>
                </a:tc>
                <a:extLst>
                  <a:ext uri="{0D108BD9-81ED-4DB2-BD59-A6C34878D82A}">
                    <a16:rowId xmlns:a16="http://schemas.microsoft.com/office/drawing/2014/main" val="10000"/>
                  </a:ext>
                </a:extLst>
              </a:tr>
              <a:tr h="1188804">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Century Gothic" panose="020B0502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3pPr>
                      <a:lvl4pPr marL="16002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20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US" altLang="en-US" sz="24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RFA Release </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Century Gothic" panose="020B0502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3pPr>
                      <a:lvl4pPr marL="16002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20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US" altLang="en-US" sz="24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November 5, 2021</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38259">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Century Gothic" panose="020B0502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3pPr>
                      <a:lvl4pPr marL="16002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20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US" altLang="en-US"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Application due to the CDE</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Century Gothic" panose="020B0502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3pPr>
                      <a:lvl4pPr marL="16002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20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US" altLang="en-US" sz="2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December 17, 2021, by 4 p.m. </a:t>
                      </a:r>
                      <a:endParaRPr kumimoji="0" lang="en-US" altLang="en-US" sz="24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30282">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Century Gothic" panose="020B0502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3pPr>
                      <a:lvl4pPr marL="16002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20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US" altLang="en-US"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Intent to Award Posted</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Century Gothic" panose="020B0502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3pPr>
                      <a:lvl4pPr marL="16002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20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US" altLang="en-US" sz="2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January 14, 2022</a:t>
                      </a:r>
                      <a:endParaRPr kumimoji="0" lang="en-US" altLang="en-US" sz="24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85887">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Century Gothic" panose="020B0502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3pPr>
                      <a:lvl4pPr marL="16002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20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US" altLang="en-US"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Last day for Appeals to be Received by the CDE</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Century Gothic" panose="020B0502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3pPr>
                      <a:lvl4pPr marL="16002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20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US" altLang="en-US" sz="2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January 21, 2022, by 4 p.m.</a:t>
                      </a:r>
                      <a:endParaRPr kumimoji="0" lang="en-US" altLang="en-US" sz="24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00098">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Century Gothic" panose="020B0502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3pPr>
                      <a:lvl4pPr marL="16002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20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US" altLang="en-US" sz="2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Final Awards Posted</a:t>
                      </a:r>
                      <a:endParaRPr kumimoji="0" lang="en-US" altLang="en-US" sz="2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Century Gothic" panose="020B0502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3pPr>
                      <a:lvl4pPr marL="1600200" indent="-228600">
                        <a:lnSpc>
                          <a:spcPct val="90000"/>
                        </a:lnSpc>
                        <a:spcBef>
                          <a:spcPts val="500"/>
                        </a:spcBef>
                        <a:buFont typeface="Wingdings" panose="05000000000000000000" pitchFamily="2" charset="2"/>
                        <a:defRPr sz="20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20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US" altLang="en-US" sz="2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January 31, 2022 </a:t>
                      </a:r>
                      <a:endParaRPr kumimoji="0" lang="en-US" altLang="en-US" sz="24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a:xfrm>
            <a:off x="8610600" y="6228014"/>
            <a:ext cx="2743200" cy="365125"/>
          </a:xfrm>
        </p:spPr>
        <p:txBody>
          <a:bodyPr/>
          <a:lstStyle/>
          <a:p>
            <a:pPr>
              <a:defRPr/>
            </a:pPr>
            <a:fld id="{D7A1024E-DFAD-4802-80F6-6E61AD58976D}" type="slidenum">
              <a:rPr lang="en-US">
                <a:solidFill>
                  <a:schemeClr val="tx1"/>
                </a:solidFill>
              </a:rPr>
              <a:pPr>
                <a:defRPr/>
              </a:pPr>
              <a:t>24</a:t>
            </a:fld>
            <a:endParaRPr lang="en-US">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1354138" y="298450"/>
            <a:ext cx="9480550" cy="1010781"/>
          </a:xfrm>
        </p:spPr>
        <p:txBody>
          <a:bodyPr/>
          <a:lstStyle/>
          <a:p>
            <a:pPr eaLnBrk="1" hangingPunct="1"/>
            <a:r>
              <a:rPr lang="en-US" altLang="en-US" sz="4000" b="1" dirty="0"/>
              <a:t>Resources</a:t>
            </a:r>
          </a:p>
        </p:txBody>
      </p:sp>
      <p:sp>
        <p:nvSpPr>
          <p:cNvPr id="4" name="Slide Number Placeholder 3"/>
          <p:cNvSpPr>
            <a:spLocks noGrp="1"/>
          </p:cNvSpPr>
          <p:nvPr>
            <p:ph type="sldNum" sz="quarter" idx="12"/>
          </p:nvPr>
        </p:nvSpPr>
        <p:spPr>
          <a:xfrm>
            <a:off x="8610600" y="6228014"/>
            <a:ext cx="2743200" cy="365125"/>
          </a:xfrm>
        </p:spPr>
        <p:txBody>
          <a:bodyPr/>
          <a:lstStyle/>
          <a:p>
            <a:pPr>
              <a:defRPr/>
            </a:pPr>
            <a:fld id="{71364897-1BA9-48F9-82FC-A532F3A6367B}" type="slidenum">
              <a:rPr lang="en-US">
                <a:solidFill>
                  <a:schemeClr val="tx1"/>
                </a:solidFill>
              </a:rPr>
              <a:pPr>
                <a:defRPr/>
              </a:pPr>
              <a:t>25</a:t>
            </a:fld>
            <a:endParaRPr lang="en-US" dirty="0">
              <a:solidFill>
                <a:schemeClr val="tx1"/>
              </a:solidFill>
            </a:endParaRPr>
          </a:p>
        </p:txBody>
      </p:sp>
      <p:sp>
        <p:nvSpPr>
          <p:cNvPr id="2" name="Content Placeholder 1"/>
          <p:cNvSpPr>
            <a:spLocks noGrp="1"/>
          </p:cNvSpPr>
          <p:nvPr>
            <p:ph idx="1"/>
          </p:nvPr>
        </p:nvSpPr>
        <p:spPr>
          <a:xfrm>
            <a:off x="1354138" y="1406297"/>
            <a:ext cx="9604148" cy="5218112"/>
          </a:xfrm>
        </p:spPr>
        <p:txBody>
          <a:bodyPr/>
          <a:lstStyle/>
          <a:p>
            <a:pPr marL="0" indent="0">
              <a:lnSpc>
                <a:spcPct val="100000"/>
              </a:lnSpc>
              <a:spcBef>
                <a:spcPts val="0"/>
              </a:spcBef>
              <a:spcAft>
                <a:spcPts val="1200"/>
              </a:spcAft>
              <a:buFont typeface="Arial" panose="020B0604020202020204" pitchFamily="34" charset="0"/>
              <a:buNone/>
              <a:defRPr/>
            </a:pPr>
            <a:r>
              <a:rPr lang="en-US" sz="2400" dirty="0"/>
              <a:t>Applicants should be familiar with the following resources that contain further information pertinent to the SUMS Partner Entity work:</a:t>
            </a:r>
          </a:p>
          <a:p>
            <a:pPr marL="466725">
              <a:lnSpc>
                <a:spcPct val="100000"/>
              </a:lnSpc>
              <a:spcBef>
                <a:spcPts val="0"/>
              </a:spcBef>
              <a:spcAft>
                <a:spcPts val="1200"/>
              </a:spcAft>
              <a:defRPr/>
            </a:pPr>
            <a:r>
              <a:rPr lang="en-US" sz="2400" b="1" dirty="0"/>
              <a:t>OCDE MTSS</a:t>
            </a:r>
            <a:br>
              <a:rPr lang="en-US" sz="2400" b="1" dirty="0"/>
            </a:br>
            <a:r>
              <a:rPr lang="en-US" sz="2400" dirty="0">
                <a:hlinkClick r:id="rId3" tooltip="OCDE MTSS"/>
              </a:rPr>
              <a:t>https://ocde.us/MTSS/Pages/default.aspx</a:t>
            </a:r>
            <a:r>
              <a:rPr lang="en-US" sz="2400" dirty="0"/>
              <a:t> </a:t>
            </a:r>
            <a:br>
              <a:rPr lang="en-US" sz="2400" dirty="0"/>
            </a:br>
            <a:endParaRPr lang="en-US" sz="2400" dirty="0"/>
          </a:p>
          <a:p>
            <a:pPr marL="466725">
              <a:lnSpc>
                <a:spcPct val="100000"/>
              </a:lnSpc>
              <a:spcBef>
                <a:spcPts val="0"/>
              </a:spcBef>
              <a:spcAft>
                <a:spcPts val="1200"/>
              </a:spcAft>
              <a:defRPr/>
            </a:pPr>
            <a:r>
              <a:rPr lang="en-US" sz="2400" b="1" dirty="0"/>
              <a:t>CDE Transformative SEL Competencies and Conditions</a:t>
            </a:r>
            <a:br>
              <a:rPr lang="en-US" sz="2400" b="1" dirty="0"/>
            </a:br>
            <a:r>
              <a:rPr lang="en-US" sz="2400" dirty="0">
                <a:hlinkClick r:id="rId4" tooltip="CDE Transformative SEL Competencies and Conditions"/>
              </a:rPr>
              <a:t>https://www.cde.ca.gov/ci/se/tsel.asp</a:t>
            </a:r>
            <a:br>
              <a:rPr lang="en-US" sz="2400" dirty="0"/>
            </a:br>
            <a:r>
              <a:rPr lang="en-US" sz="2400" dirty="0"/>
              <a:t> </a:t>
            </a:r>
          </a:p>
          <a:p>
            <a:pPr marL="466725">
              <a:lnSpc>
                <a:spcPct val="100000"/>
              </a:lnSpc>
              <a:spcBef>
                <a:spcPts val="0"/>
              </a:spcBef>
              <a:spcAft>
                <a:spcPts val="1200"/>
              </a:spcAft>
              <a:defRPr/>
            </a:pPr>
            <a:r>
              <a:rPr lang="en-US" sz="2400" b="1" dirty="0"/>
              <a:t>QPLS </a:t>
            </a:r>
            <a:r>
              <a:rPr lang="en-US" sz="2400" u="sng" dirty="0">
                <a:hlinkClick r:id="rId5" tooltip="Quality Professional Learning Standards"/>
              </a:rPr>
              <a:t>https://www.cde.ca.gov/ci/pl/qpls.asp</a:t>
            </a:r>
            <a:r>
              <a:rPr lang="en-US" sz="2400" dirty="0"/>
              <a:t> </a:t>
            </a:r>
          </a:p>
          <a:p>
            <a:pPr marL="466725">
              <a:lnSpc>
                <a:spcPct val="100000"/>
              </a:lnSpc>
              <a:spcBef>
                <a:spcPts val="0"/>
              </a:spcBef>
              <a:spcAft>
                <a:spcPts val="1200"/>
              </a:spcAft>
              <a:defRPr/>
            </a:pPr>
            <a:endParaRPr lang="en-US" sz="2400" dirty="0"/>
          </a:p>
          <a:p>
            <a:pPr marL="466725">
              <a:lnSpc>
                <a:spcPct val="100000"/>
              </a:lnSpc>
              <a:spcBef>
                <a:spcPts val="0"/>
              </a:spcBef>
              <a:spcAft>
                <a:spcPts val="1200"/>
              </a:spcAft>
              <a:defRPr/>
            </a:pPr>
            <a:endParaRPr lang="en-US"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911225" y="2465388"/>
            <a:ext cx="10515600" cy="963612"/>
          </a:xfrm>
        </p:spPr>
        <p:txBody>
          <a:bodyPr/>
          <a:lstStyle/>
          <a:p>
            <a:pPr eaLnBrk="1" hangingPunct="1"/>
            <a:r>
              <a:rPr lang="en-US" altLang="en-US" b="1" dirty="0"/>
              <a:t>Questions?</a:t>
            </a:r>
          </a:p>
        </p:txBody>
      </p:sp>
      <p:sp>
        <p:nvSpPr>
          <p:cNvPr id="4" name="Slide Number Placeholder 3"/>
          <p:cNvSpPr>
            <a:spLocks noGrp="1"/>
          </p:cNvSpPr>
          <p:nvPr>
            <p:ph type="sldNum" sz="quarter" idx="12"/>
          </p:nvPr>
        </p:nvSpPr>
        <p:spPr>
          <a:xfrm>
            <a:off x="8610600" y="6228014"/>
            <a:ext cx="2743200" cy="365125"/>
          </a:xfrm>
        </p:spPr>
        <p:txBody>
          <a:bodyPr/>
          <a:lstStyle/>
          <a:p>
            <a:pPr>
              <a:defRPr/>
            </a:pPr>
            <a:fld id="{5FA1A205-03DD-4E2F-86AF-E2783411B25A}" type="slidenum">
              <a:rPr lang="en-US">
                <a:solidFill>
                  <a:schemeClr val="tx1"/>
                </a:solidFill>
              </a:rPr>
              <a:pPr>
                <a:defRPr/>
              </a:pPr>
              <a:t>26</a:t>
            </a:fld>
            <a:endParaRPr lang="en-US">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0738" y="365125"/>
            <a:ext cx="10331450" cy="1900238"/>
          </a:xfrm>
        </p:spPr>
        <p:txBody>
          <a:bodyPr rtlCol="0">
            <a:normAutofit fontScale="90000"/>
          </a:bodyPr>
          <a:lstStyle/>
          <a:p>
            <a:pPr eaLnBrk="1" fontAlgn="auto" hangingPunct="1">
              <a:spcAft>
                <a:spcPts val="0"/>
              </a:spcAft>
              <a:defRPr/>
            </a:pPr>
            <a:r>
              <a:rPr lang="en-US" b="1" dirty="0"/>
              <a:t>Educator Excellence and Equity Division</a:t>
            </a:r>
            <a:br>
              <a:rPr lang="en-US" b="1" dirty="0"/>
            </a:br>
            <a:r>
              <a:rPr lang="en-US" b="1" dirty="0"/>
              <a:t>Contacts</a:t>
            </a:r>
          </a:p>
        </p:txBody>
      </p:sp>
      <p:sp>
        <p:nvSpPr>
          <p:cNvPr id="62467" name="Content Placeholder 2"/>
          <p:cNvSpPr>
            <a:spLocks noGrp="1"/>
          </p:cNvSpPr>
          <p:nvPr>
            <p:ph idx="1"/>
          </p:nvPr>
        </p:nvSpPr>
        <p:spPr>
          <a:xfrm>
            <a:off x="2049463" y="1920241"/>
            <a:ext cx="9102725" cy="4436110"/>
          </a:xfrm>
        </p:spPr>
        <p:txBody>
          <a:bodyPr/>
          <a:lstStyle/>
          <a:p>
            <a:pPr marL="0" indent="0" eaLnBrk="1" hangingPunct="1">
              <a:lnSpc>
                <a:spcPct val="100000"/>
              </a:lnSpc>
              <a:spcBef>
                <a:spcPct val="0"/>
              </a:spcBef>
              <a:spcAft>
                <a:spcPts val="1200"/>
              </a:spcAft>
              <a:buFont typeface="Arial" panose="020B0604020202020204" pitchFamily="34" charset="0"/>
              <a:buNone/>
            </a:pPr>
            <a:r>
              <a:rPr lang="en-US" altLang="en-US" b="1" dirty="0"/>
              <a:t>For additional information, contact:</a:t>
            </a:r>
            <a:endParaRPr lang="en-US" altLang="en-US" sz="2400" dirty="0"/>
          </a:p>
          <a:p>
            <a:pPr marL="0" indent="0" eaLnBrk="1" hangingPunct="1">
              <a:lnSpc>
                <a:spcPct val="100000"/>
              </a:lnSpc>
              <a:spcBef>
                <a:spcPct val="0"/>
              </a:spcBef>
              <a:spcAft>
                <a:spcPts val="1200"/>
              </a:spcAft>
              <a:buFont typeface="Arial" panose="020B0604020202020204" pitchFamily="34" charset="0"/>
              <a:buNone/>
            </a:pPr>
            <a:r>
              <a:rPr lang="en-US" altLang="en-US" sz="2400" b="1" dirty="0"/>
              <a:t>Program Questions: </a:t>
            </a:r>
          </a:p>
          <a:p>
            <a:pPr marL="0" indent="0" eaLnBrk="1" hangingPunct="1">
              <a:spcBef>
                <a:spcPct val="0"/>
              </a:spcBef>
              <a:buFont typeface="Arial" panose="020B0604020202020204" pitchFamily="34" charset="0"/>
              <a:buNone/>
            </a:pPr>
            <a:r>
              <a:rPr lang="en-US" altLang="en-US" sz="2400" dirty="0"/>
              <a:t>Julia Agostinelli, Education Programs Consultant </a:t>
            </a:r>
          </a:p>
          <a:p>
            <a:pPr marL="0" indent="0" eaLnBrk="1" hangingPunct="1">
              <a:lnSpc>
                <a:spcPct val="100000"/>
              </a:lnSpc>
              <a:spcBef>
                <a:spcPct val="0"/>
              </a:spcBef>
              <a:spcAft>
                <a:spcPts val="1200"/>
              </a:spcAft>
              <a:buNone/>
            </a:pPr>
            <a:r>
              <a:rPr lang="en-US" altLang="en-US" sz="2400" dirty="0"/>
              <a:t>Telephone: 916-323-6440</a:t>
            </a:r>
            <a:br>
              <a:rPr lang="en-US" altLang="en-US" sz="2400" dirty="0"/>
            </a:br>
            <a:r>
              <a:rPr lang="en-US" altLang="en-US" sz="2400" dirty="0"/>
              <a:t>Email: </a:t>
            </a:r>
            <a:r>
              <a:rPr lang="en-US" altLang="en-US" sz="2400" u="sng" dirty="0">
                <a:hlinkClick r:id="rId3" tooltip="Email of Julia Agostinelli"/>
              </a:rPr>
              <a:t>Jagostinelli@cde.ca.gov</a:t>
            </a:r>
            <a:r>
              <a:rPr lang="en-US" altLang="en-US" sz="2400" u="sng" dirty="0"/>
              <a:t> </a:t>
            </a:r>
          </a:p>
          <a:p>
            <a:pPr marL="0" indent="0" eaLnBrk="1" hangingPunct="1">
              <a:lnSpc>
                <a:spcPct val="100000"/>
              </a:lnSpc>
              <a:spcBef>
                <a:spcPct val="0"/>
              </a:spcBef>
              <a:spcAft>
                <a:spcPts val="1200"/>
              </a:spcAft>
              <a:buFont typeface="Arial" panose="020B0604020202020204" pitchFamily="34" charset="0"/>
              <a:buNone/>
            </a:pPr>
            <a:br>
              <a:rPr lang="en-US" altLang="en-US" sz="2400" b="1" dirty="0"/>
            </a:br>
            <a:r>
              <a:rPr lang="en-US" altLang="en-US" sz="2400" b="1" dirty="0"/>
              <a:t>Downloading Questions:</a:t>
            </a:r>
          </a:p>
          <a:p>
            <a:pPr marL="0" indent="0" eaLnBrk="1" hangingPunct="1">
              <a:lnSpc>
                <a:spcPct val="100000"/>
              </a:lnSpc>
              <a:spcBef>
                <a:spcPct val="0"/>
              </a:spcBef>
              <a:buFont typeface="Arial" panose="020B0604020202020204" pitchFamily="34" charset="0"/>
              <a:buNone/>
            </a:pPr>
            <a:r>
              <a:rPr lang="en-US" altLang="en-US" sz="2400" dirty="0"/>
              <a:t>Alice Ng, Associate Governmental Program Analyst</a:t>
            </a:r>
          </a:p>
          <a:p>
            <a:pPr marL="0" indent="0" eaLnBrk="1" hangingPunct="1">
              <a:lnSpc>
                <a:spcPct val="100000"/>
              </a:lnSpc>
              <a:spcBef>
                <a:spcPct val="0"/>
              </a:spcBef>
              <a:buNone/>
            </a:pPr>
            <a:r>
              <a:rPr lang="en-US" altLang="en-US" sz="2400" dirty="0"/>
              <a:t>Telephone: 916-323-4636</a:t>
            </a:r>
          </a:p>
          <a:p>
            <a:pPr marL="0" indent="0" eaLnBrk="1" hangingPunct="1">
              <a:lnSpc>
                <a:spcPct val="100000"/>
              </a:lnSpc>
              <a:spcBef>
                <a:spcPct val="0"/>
              </a:spcBef>
              <a:spcAft>
                <a:spcPts val="1200"/>
              </a:spcAft>
              <a:buFont typeface="Arial" panose="020B0604020202020204" pitchFamily="34" charset="0"/>
              <a:buNone/>
            </a:pPr>
            <a:r>
              <a:rPr lang="en-US" altLang="en-US" sz="2400" dirty="0"/>
              <a:t>Email: </a:t>
            </a:r>
            <a:r>
              <a:rPr lang="en-US" altLang="en-US" sz="2400" dirty="0">
                <a:hlinkClick r:id="rId4" tooltip="Alice Ng"/>
              </a:rPr>
              <a:t>Ang@cde.ca.gov</a:t>
            </a:r>
            <a:r>
              <a:rPr lang="en-US" altLang="en-US" sz="2400" dirty="0"/>
              <a:t> </a:t>
            </a:r>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0C187154-915E-4461-BE91-B1BC052B70A3}" type="slidenum">
              <a:rPr lang="en-US">
                <a:solidFill>
                  <a:schemeClr val="tx1"/>
                </a:solidFill>
              </a:rPr>
              <a:pPr>
                <a:defRPr/>
              </a:pPr>
              <a:t>27</a:t>
            </a:fld>
            <a:endParaRPr lang="en-US"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308100" y="111125"/>
            <a:ext cx="9478963" cy="1325563"/>
          </a:xfrm>
        </p:spPr>
        <p:txBody>
          <a:bodyPr/>
          <a:lstStyle/>
          <a:p>
            <a:pPr eaLnBrk="1" hangingPunct="1"/>
            <a:r>
              <a:rPr lang="en-US" altLang="en-US" sz="4000" b="1" dirty="0"/>
              <a:t>Program Authority</a:t>
            </a:r>
          </a:p>
        </p:txBody>
      </p:sp>
      <p:sp>
        <p:nvSpPr>
          <p:cNvPr id="3" name="Content Placeholder 2"/>
          <p:cNvSpPr>
            <a:spLocks noGrp="1"/>
          </p:cNvSpPr>
          <p:nvPr>
            <p:ph idx="1"/>
          </p:nvPr>
        </p:nvSpPr>
        <p:spPr>
          <a:xfrm>
            <a:off x="1396315" y="1278844"/>
            <a:ext cx="9478962" cy="5067300"/>
          </a:xfrm>
        </p:spPr>
        <p:txBody>
          <a:bodyPr rtlCol="0">
            <a:noAutofit/>
          </a:bodyPr>
          <a:lstStyle/>
          <a:p>
            <a:pPr marL="0" indent="0" eaLnBrk="1" fontAlgn="auto" hangingPunct="1">
              <a:lnSpc>
                <a:spcPct val="100000"/>
              </a:lnSpc>
              <a:spcBef>
                <a:spcPts val="0"/>
              </a:spcBef>
              <a:spcAft>
                <a:spcPts val="1200"/>
              </a:spcAft>
              <a:buNone/>
              <a:defRPr/>
            </a:pPr>
            <a:r>
              <a:rPr lang="en-US" sz="2400" dirty="0">
                <a:latin typeface="Arial" panose="020B0604020202020204" pitchFamily="34" charset="0"/>
                <a:cs typeface="Arial" panose="020B0604020202020204" pitchFamily="34" charset="0"/>
              </a:rPr>
              <a:t>The SUMS Partner Entity funding was established by </a:t>
            </a:r>
            <a:r>
              <a:rPr lang="en-US" sz="2400" dirty="0"/>
              <a:t>Chapter 44, Statutes of 2021, Education Omnibus Trailer Bill (Assembly Bill 130)</a:t>
            </a:r>
            <a:r>
              <a:rPr lang="en-US" sz="2400" dirty="0">
                <a:latin typeface="Arial" panose="020B0604020202020204" pitchFamily="34" charset="0"/>
                <a:cs typeface="Arial" panose="020B0604020202020204" pitchFamily="34" charset="0"/>
              </a:rPr>
              <a:t>. The law requires that </a:t>
            </a:r>
            <a:r>
              <a:rPr lang="en-US" sz="2400" dirty="0"/>
              <a:t>the State Superintendent of Public Instruction (SSPI) establish a process, in consultation with and subject to the approval of the executive director of the State Board of Education (SBE), to select a local educational agency (LEA), an LEA in partnership with an institution of higher education, or nonprofit educational service provider, or a consortia. </a:t>
            </a:r>
          </a:p>
          <a:p>
            <a:pPr marL="0" indent="0" eaLnBrk="1" fontAlgn="auto" hangingPunct="1">
              <a:lnSpc>
                <a:spcPct val="100000"/>
              </a:lnSpc>
              <a:spcBef>
                <a:spcPts val="0"/>
              </a:spcBef>
              <a:spcAft>
                <a:spcPts val="1200"/>
              </a:spcAft>
              <a:buNone/>
              <a:defRPr/>
            </a:pPr>
            <a:r>
              <a:rPr lang="en-US" sz="2400" dirty="0"/>
              <a:t>The SUMS Partner Entity will support the Orange County Department of Education (OCDE) and the Butte County Office of Education (BCOE) to expand the state’s capacity to support LEAs’ implementation of social-emotional learning (SEL), trauma-informed practices, and culturally relevant, affirming, and sustaining practices. </a:t>
            </a:r>
            <a:endParaRPr lang="en-US" sz="24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90221DC6-0BFC-4CCC-891B-469659E9825B}" type="slidenum">
              <a:rPr lang="en-US">
                <a:solidFill>
                  <a:schemeClr val="tx1"/>
                </a:solidFill>
              </a:rPr>
              <a:pPr>
                <a:defRPr/>
              </a:pPr>
              <a:t>3</a:t>
            </a:fld>
            <a:endParaRPr lang="en-US">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altLang="en-US" sz="4000" b="1" dirty="0"/>
              <a:t>Program </a:t>
            </a:r>
            <a:r>
              <a:rPr lang="en-US" altLang="en-US" sz="4000" b="1"/>
              <a:t>Funding</a:t>
            </a:r>
          </a:p>
        </p:txBody>
      </p:sp>
      <p:sp>
        <p:nvSpPr>
          <p:cNvPr id="13315" name="Content Placeholder 2"/>
          <p:cNvSpPr>
            <a:spLocks noGrp="1"/>
          </p:cNvSpPr>
          <p:nvPr>
            <p:ph idx="1"/>
          </p:nvPr>
        </p:nvSpPr>
        <p:spPr>
          <a:xfrm>
            <a:off x="1354138" y="2078038"/>
            <a:ext cx="9480550" cy="3713162"/>
          </a:xfrm>
        </p:spPr>
        <p:txBody>
          <a:bodyPr/>
          <a:lstStyle/>
          <a:p>
            <a:pPr marL="566738" indent="-566738" eaLnBrk="1" hangingPunct="1">
              <a:lnSpc>
                <a:spcPct val="100000"/>
              </a:lnSpc>
              <a:spcBef>
                <a:spcPts val="0"/>
              </a:spcBef>
              <a:spcAft>
                <a:spcPts val="1200"/>
              </a:spcAft>
            </a:pPr>
            <a:r>
              <a:rPr lang="en-US" altLang="en-US" sz="2400" dirty="0"/>
              <a:t>The Budget Act of 2021 provides a portion </a:t>
            </a:r>
            <a:r>
              <a:rPr lang="en-US" sz="2400" dirty="0"/>
              <a:t>of the $50 million appropriation to be available for these purposes</a:t>
            </a:r>
            <a:r>
              <a:rPr lang="en-US" altLang="en-US" sz="2400" dirty="0"/>
              <a:t>.</a:t>
            </a:r>
          </a:p>
          <a:p>
            <a:pPr marL="566738" indent="-566738" eaLnBrk="1" hangingPunct="1">
              <a:lnSpc>
                <a:spcPct val="100000"/>
              </a:lnSpc>
              <a:spcBef>
                <a:spcPts val="0"/>
              </a:spcBef>
              <a:spcAft>
                <a:spcPts val="1200"/>
              </a:spcAft>
            </a:pPr>
            <a:r>
              <a:rPr lang="en-US" altLang="en-US" sz="2400" dirty="0"/>
              <a:t>Applicants may apply for up to $12.5 million for the purposes set forth in the Request for Application (RFA).</a:t>
            </a:r>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4D9C92C8-5438-4100-85A4-17F5688126D7}" type="slidenum">
              <a:rPr lang="en-US">
                <a:solidFill>
                  <a:schemeClr val="tx1"/>
                </a:solidFill>
              </a:rPr>
              <a:pPr>
                <a:defRPr/>
              </a:pPr>
              <a:t>4</a:t>
            </a:fld>
            <a:endParaRPr lang="en-US">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altLang="en-US" sz="4000" b="1" dirty="0"/>
              <a:t>Program Purpose</a:t>
            </a:r>
          </a:p>
        </p:txBody>
      </p:sp>
      <p:sp>
        <p:nvSpPr>
          <p:cNvPr id="3" name="Content Placeholder 2"/>
          <p:cNvSpPr>
            <a:spLocks noGrp="1"/>
          </p:cNvSpPr>
          <p:nvPr>
            <p:ph idx="1"/>
          </p:nvPr>
        </p:nvSpPr>
        <p:spPr>
          <a:xfrm>
            <a:off x="1612900" y="1624014"/>
            <a:ext cx="9478963" cy="4292600"/>
          </a:xfrm>
        </p:spPr>
        <p:txBody>
          <a:bodyPr rtlCol="0">
            <a:noAutofit/>
          </a:bodyPr>
          <a:lstStyle/>
          <a:p>
            <a:pPr marL="566738" indent="-566738" eaLnBrk="1" fontAlgn="auto" hangingPunct="1">
              <a:spcAft>
                <a:spcPts val="1200"/>
              </a:spcAft>
              <a:defRPr/>
            </a:pPr>
            <a:r>
              <a:rPr lang="en-US" sz="2400" dirty="0"/>
              <a:t>The purpose of the SUMS Partner Entity funding is to expand the state’s capacity to support LEAs’ implementation of SEL, trauma-informed practices, and culturally relevant, affirming,  and sustaining practices in a manner that aligns with local   Multi-tiered System of Support (MTSS).</a:t>
            </a:r>
          </a:p>
          <a:p>
            <a:pPr eaLnBrk="1" fontAlgn="auto" hangingPunct="1">
              <a:spcAft>
                <a:spcPts val="0"/>
              </a:spcAft>
              <a:defRPr/>
            </a:pPr>
            <a:endParaRPr lang="en-US" dirty="0"/>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C2D7973E-B649-45D1-A4E3-6C996D550B83}" type="slidenum">
              <a:rPr lang="en-US">
                <a:solidFill>
                  <a:schemeClr val="tx1"/>
                </a:solidFill>
              </a:rPr>
              <a:pPr>
                <a:defRPr/>
              </a:pPr>
              <a:t>5</a:t>
            </a:fld>
            <a:endParaRPr lang="en-US">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308100" y="111125"/>
            <a:ext cx="9478963" cy="1325563"/>
          </a:xfrm>
        </p:spPr>
        <p:txBody>
          <a:bodyPr/>
          <a:lstStyle/>
          <a:p>
            <a:pPr eaLnBrk="1" hangingPunct="1"/>
            <a:r>
              <a:rPr lang="en-US" altLang="en-US" sz="4000" b="1" dirty="0"/>
              <a:t>Program Overview (1)</a:t>
            </a:r>
          </a:p>
        </p:txBody>
      </p:sp>
      <p:sp>
        <p:nvSpPr>
          <p:cNvPr id="3" name="Content Placeholder 2"/>
          <p:cNvSpPr>
            <a:spLocks noGrp="1"/>
          </p:cNvSpPr>
          <p:nvPr>
            <p:ph idx="1"/>
          </p:nvPr>
        </p:nvSpPr>
        <p:spPr>
          <a:xfrm>
            <a:off x="1308099" y="1436688"/>
            <a:ext cx="9305925" cy="4851400"/>
          </a:xfrm>
        </p:spPr>
        <p:txBody>
          <a:bodyPr rtlCol="0">
            <a:noAutofit/>
          </a:bodyPr>
          <a:lstStyle/>
          <a:p>
            <a:pPr marL="0" indent="0">
              <a:lnSpc>
                <a:spcPct val="100000"/>
              </a:lnSpc>
              <a:spcBef>
                <a:spcPts val="0"/>
              </a:spcBef>
              <a:spcAft>
                <a:spcPts val="1200"/>
              </a:spcAft>
              <a:buNone/>
            </a:pPr>
            <a:r>
              <a:rPr lang="en-US" sz="2400" dirty="0">
                <a:latin typeface="Arial" panose="020B0604020202020204" pitchFamily="34" charset="0"/>
                <a:cs typeface="Arial" panose="020B0604020202020204" pitchFamily="34" charset="0"/>
              </a:rPr>
              <a:t>The CDE and the SBE will select one awardee to serve as the SUMS Partner Entity. The partner entity shall:</a:t>
            </a:r>
          </a:p>
          <a:p>
            <a:pPr marL="569913" lvl="0" indent="-344488">
              <a:lnSpc>
                <a:spcPct val="100000"/>
              </a:lnSpc>
              <a:spcBef>
                <a:spcPts val="0"/>
              </a:spcBef>
              <a:spcAft>
                <a:spcPts val="1200"/>
              </a:spcAft>
            </a:pPr>
            <a:r>
              <a:rPr lang="en-US" sz="2400" dirty="0">
                <a:latin typeface="Arial" panose="020B0604020202020204" pitchFamily="34" charset="0"/>
                <a:cs typeface="Arial" panose="020B0604020202020204" pitchFamily="34" charset="0"/>
              </a:rPr>
              <a:t>Create, collect, and curate resources for educators on SEL, trauma screening, trauma-informed practices, and culturally relevant, affirming, and sustaining practices. </a:t>
            </a:r>
          </a:p>
          <a:p>
            <a:pPr marL="517525" lvl="0" indent="-344488">
              <a:lnSpc>
                <a:spcPct val="100000"/>
              </a:lnSpc>
              <a:spcBef>
                <a:spcPts val="0"/>
              </a:spcBef>
              <a:spcAft>
                <a:spcPts val="1200"/>
              </a:spcAft>
            </a:pPr>
            <a:r>
              <a:rPr lang="en-US" sz="2400" dirty="0">
                <a:latin typeface="Arial" panose="020B0604020202020204" pitchFamily="34" charset="0"/>
                <a:cs typeface="Arial" panose="020B0604020202020204" pitchFamily="34" charset="0"/>
              </a:rPr>
              <a:t>Provide ongoing training and support in the use of trauma screening tools and mental health service referrals, school climate surveys, and the use of tool and survey data. </a:t>
            </a:r>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2E1C7C27-6971-4435-8C30-D53E09ABFB51}" type="slidenum">
              <a:rPr lang="en-US">
                <a:solidFill>
                  <a:schemeClr val="tx1"/>
                </a:solidFill>
              </a:rPr>
              <a:pPr>
                <a:defRPr/>
              </a:pPr>
              <a:t>6</a:t>
            </a:fld>
            <a:endParaRPr lang="en-US"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308100" y="111125"/>
            <a:ext cx="9478963" cy="1325563"/>
          </a:xfrm>
        </p:spPr>
        <p:txBody>
          <a:bodyPr/>
          <a:lstStyle/>
          <a:p>
            <a:pPr eaLnBrk="1" hangingPunct="1"/>
            <a:r>
              <a:rPr lang="en-US" altLang="en-US" sz="4000" b="1" dirty="0"/>
              <a:t>Program Overview (</a:t>
            </a:r>
            <a:r>
              <a:rPr lang="en-US" altLang="en-US" sz="4000" b="1" dirty="0" err="1"/>
              <a:t>Con’t</a:t>
            </a:r>
            <a:r>
              <a:rPr lang="en-US" altLang="en-US" sz="4000" b="1" dirty="0"/>
              <a:t>. 2)</a:t>
            </a:r>
          </a:p>
        </p:txBody>
      </p:sp>
      <p:sp>
        <p:nvSpPr>
          <p:cNvPr id="3" name="Content Placeholder 2"/>
          <p:cNvSpPr>
            <a:spLocks noGrp="1"/>
          </p:cNvSpPr>
          <p:nvPr>
            <p:ph idx="1"/>
          </p:nvPr>
        </p:nvSpPr>
        <p:spPr>
          <a:xfrm>
            <a:off x="1135063" y="1220788"/>
            <a:ext cx="9478962" cy="5067300"/>
          </a:xfrm>
        </p:spPr>
        <p:txBody>
          <a:bodyPr rtlCol="0">
            <a:noAutofit/>
          </a:bodyPr>
          <a:lstStyle/>
          <a:p>
            <a:pPr lvl="0"/>
            <a:endParaRPr lang="en-US" dirty="0"/>
          </a:p>
          <a:p>
            <a:pPr lvl="0">
              <a:lnSpc>
                <a:spcPct val="100000"/>
              </a:lnSpc>
              <a:spcBef>
                <a:spcPts val="0"/>
              </a:spcBef>
              <a:spcAft>
                <a:spcPts val="1200"/>
              </a:spcAft>
            </a:pPr>
            <a:r>
              <a:rPr lang="en-US" sz="2400" dirty="0"/>
              <a:t>Provide grants to LEAs to support both of the following:</a:t>
            </a:r>
          </a:p>
          <a:p>
            <a:pPr lvl="1">
              <a:lnSpc>
                <a:spcPct val="100000"/>
              </a:lnSpc>
              <a:spcBef>
                <a:spcPts val="0"/>
              </a:spcBef>
              <a:spcAft>
                <a:spcPts val="1200"/>
              </a:spcAft>
            </a:pPr>
            <a:r>
              <a:rPr lang="en-US" dirty="0"/>
              <a:t>Convening professional learning communities of educators and school leaders.</a:t>
            </a:r>
          </a:p>
          <a:p>
            <a:pPr lvl="1">
              <a:lnSpc>
                <a:spcPct val="100000"/>
              </a:lnSpc>
              <a:spcBef>
                <a:spcPts val="0"/>
              </a:spcBef>
              <a:spcAft>
                <a:spcPts val="1200"/>
              </a:spcAft>
            </a:pPr>
            <a:r>
              <a:rPr lang="en-US" dirty="0"/>
              <a:t>Providing ongoing training and coaching to educators and school leaders. </a:t>
            </a:r>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2E1C7C27-6971-4435-8C30-D53E09ABFB51}" type="slidenum">
              <a:rPr lang="en-US">
                <a:solidFill>
                  <a:schemeClr val="tx1"/>
                </a:solidFill>
              </a:rPr>
              <a:pPr>
                <a:defRPr/>
              </a:pPr>
              <a:t>7</a:t>
            </a:fld>
            <a:endParaRPr lang="en-US">
              <a:solidFill>
                <a:schemeClr val="tx1"/>
              </a:solidFill>
            </a:endParaRPr>
          </a:p>
        </p:txBody>
      </p:sp>
    </p:spTree>
    <p:extLst>
      <p:ext uri="{BB962C8B-B14F-4D97-AF65-F5344CB8AC3E}">
        <p14:creationId xmlns:p14="http://schemas.microsoft.com/office/powerpoint/2010/main" val="1233991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354138" y="66675"/>
            <a:ext cx="9480550" cy="1325563"/>
          </a:xfrm>
        </p:spPr>
        <p:txBody>
          <a:bodyPr/>
          <a:lstStyle/>
          <a:p>
            <a:pPr eaLnBrk="1" hangingPunct="1"/>
            <a:r>
              <a:rPr lang="en-US" altLang="en-US" b="1" dirty="0"/>
              <a:t>Goals</a:t>
            </a:r>
          </a:p>
        </p:txBody>
      </p:sp>
      <p:sp>
        <p:nvSpPr>
          <p:cNvPr id="3" name="Content Placeholder 2"/>
          <p:cNvSpPr>
            <a:spLocks noGrp="1"/>
          </p:cNvSpPr>
          <p:nvPr>
            <p:ph idx="1"/>
          </p:nvPr>
        </p:nvSpPr>
        <p:spPr>
          <a:xfrm>
            <a:off x="1354138" y="1392238"/>
            <a:ext cx="9480550" cy="4784725"/>
          </a:xfrm>
        </p:spPr>
        <p:txBody>
          <a:bodyPr rtlCol="0">
            <a:noAutofit/>
          </a:bodyPr>
          <a:lstStyle/>
          <a:p>
            <a:pPr marL="171450" indent="-171450" eaLnBrk="1" fontAlgn="auto" hangingPunct="1">
              <a:lnSpc>
                <a:spcPct val="100000"/>
              </a:lnSpc>
              <a:spcBef>
                <a:spcPts val="0"/>
              </a:spcBef>
              <a:spcAft>
                <a:spcPts val="1200"/>
              </a:spcAft>
              <a:defRPr/>
            </a:pPr>
            <a:r>
              <a:rPr lang="en-US" sz="2400" dirty="0">
                <a:cs typeface="Arial" panose="020B0604020202020204" pitchFamily="34" charset="0"/>
              </a:rPr>
              <a:t>To support the goals set forth in the authorizing statute.</a:t>
            </a:r>
          </a:p>
          <a:p>
            <a:pPr marL="171450" lvl="0" indent="-171450" eaLnBrk="1" fontAlgn="auto" hangingPunct="1">
              <a:lnSpc>
                <a:spcPct val="100000"/>
              </a:lnSpc>
              <a:spcBef>
                <a:spcPts val="0"/>
              </a:spcBef>
              <a:spcAft>
                <a:spcPts val="1200"/>
              </a:spcAft>
              <a:defRPr/>
            </a:pPr>
            <a:r>
              <a:rPr lang="en-US" sz="2400" dirty="0"/>
              <a:t>Work collaboratively with the OCDE and BCOE to build the capacity of LEAs across the state.</a:t>
            </a:r>
            <a:endParaRPr lang="en-US" sz="2400" dirty="0">
              <a:cs typeface="Arial" panose="020B0604020202020204" pitchFamily="34" charset="0"/>
            </a:endParaRPr>
          </a:p>
          <a:p>
            <a:pPr marL="171450" indent="-171450" eaLnBrk="1" fontAlgn="auto" hangingPunct="1">
              <a:lnSpc>
                <a:spcPct val="100000"/>
              </a:lnSpc>
              <a:spcBef>
                <a:spcPts val="0"/>
              </a:spcBef>
              <a:spcAft>
                <a:spcPts val="1200"/>
              </a:spcAft>
              <a:defRPr/>
            </a:pPr>
            <a:r>
              <a:rPr lang="en-US" sz="2400" dirty="0">
                <a:cs typeface="Arial" panose="020B0604020202020204" pitchFamily="34" charset="0"/>
              </a:rPr>
              <a:t>To provide professional learning to educators and school leaders that is relevant, job embedded, and provides site-based support such as coaching and mentoring.</a:t>
            </a:r>
          </a:p>
          <a:p>
            <a:pPr marL="171450" indent="-171450" eaLnBrk="1" fontAlgn="auto" hangingPunct="1">
              <a:lnSpc>
                <a:spcPct val="100000"/>
              </a:lnSpc>
              <a:spcBef>
                <a:spcPts val="0"/>
              </a:spcBef>
              <a:spcAft>
                <a:spcPts val="1200"/>
              </a:spcAft>
              <a:defRPr/>
            </a:pPr>
            <a:r>
              <a:rPr lang="en-US" sz="2400" dirty="0">
                <a:cs typeface="Arial" panose="020B0604020202020204" pitchFamily="34" charset="0"/>
              </a:rPr>
              <a:t>To align all grant work with local MTSS, the CDE Transformative SEL Competencies and Conditions, and the Quality Professional Learning Standards (QPLS).</a:t>
            </a:r>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18A2DD20-0B42-41A3-A5BE-6560B83BFD77}" type="slidenum">
              <a:rPr lang="en-US">
                <a:solidFill>
                  <a:schemeClr val="tx1"/>
                </a:solidFill>
              </a:rPr>
              <a:pPr>
                <a:defRPr/>
              </a:pPr>
              <a:t>8</a:t>
            </a:fld>
            <a:endParaRPr lang="en-US">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354138" y="365125"/>
            <a:ext cx="9480550" cy="1259573"/>
          </a:xfrm>
        </p:spPr>
        <p:txBody>
          <a:bodyPr/>
          <a:lstStyle/>
          <a:p>
            <a:pPr eaLnBrk="1" hangingPunct="1"/>
            <a:r>
              <a:rPr lang="en-US" altLang="en-US" b="1" dirty="0"/>
              <a:t>SUMS Initiative (1)</a:t>
            </a:r>
          </a:p>
        </p:txBody>
      </p:sp>
      <p:sp>
        <p:nvSpPr>
          <p:cNvPr id="27651" name="Content Placeholder 2"/>
          <p:cNvSpPr>
            <a:spLocks noGrp="1"/>
          </p:cNvSpPr>
          <p:nvPr>
            <p:ph idx="1"/>
          </p:nvPr>
        </p:nvSpPr>
        <p:spPr>
          <a:xfrm>
            <a:off x="1354138" y="1624698"/>
            <a:ext cx="9480550" cy="4868177"/>
          </a:xfrm>
        </p:spPr>
        <p:txBody>
          <a:bodyPr/>
          <a:lstStyle/>
          <a:p>
            <a:pPr marL="336550" indent="-336550" eaLnBrk="1" hangingPunct="1">
              <a:lnSpc>
                <a:spcPct val="100000"/>
              </a:lnSpc>
              <a:spcBef>
                <a:spcPct val="0"/>
              </a:spcBef>
              <a:spcAft>
                <a:spcPts val="1200"/>
              </a:spcAft>
            </a:pPr>
            <a:r>
              <a:rPr lang="en-US" sz="2400" dirty="0"/>
              <a:t>In 2015, AB 104, Chapter 13, Statutes of 2015, appropriated $10 million for Developing, Aligning, and Improving Systems of Academic and Behavioral Supports (ISABS).</a:t>
            </a:r>
            <a:r>
              <a:rPr lang="en-US" altLang="en-US" sz="2400" dirty="0"/>
              <a:t> </a:t>
            </a:r>
          </a:p>
          <a:p>
            <a:pPr marL="336550" indent="-336550" eaLnBrk="1" hangingPunct="1">
              <a:lnSpc>
                <a:spcPct val="100000"/>
              </a:lnSpc>
              <a:spcBef>
                <a:spcPct val="0"/>
              </a:spcBef>
              <a:spcAft>
                <a:spcPts val="1200"/>
              </a:spcAft>
            </a:pPr>
            <a:r>
              <a:rPr lang="en-US" sz="2400" dirty="0"/>
              <a:t>In 2016, an additional $20 million, appropriated by Senate Bill 828, Chapter 29, Statutes 2016, augmented the original grant award.</a:t>
            </a:r>
            <a:r>
              <a:rPr lang="en-US" altLang="en-US" sz="2400" dirty="0"/>
              <a:t> </a:t>
            </a:r>
          </a:p>
          <a:p>
            <a:pPr marL="336550" indent="-336550" eaLnBrk="1" hangingPunct="1">
              <a:lnSpc>
                <a:spcPct val="100000"/>
              </a:lnSpc>
              <a:spcBef>
                <a:spcPct val="0"/>
              </a:spcBef>
              <a:spcAft>
                <a:spcPts val="1200"/>
              </a:spcAft>
            </a:pPr>
            <a:r>
              <a:rPr lang="en-US" sz="2400" dirty="0"/>
              <a:t>Beginning with the initial grant awards, the OCDE and partners developed the California MTSS Framework and provided subgrants to LEAs to engage them in a process to assess their strengths, coordinate supports to their Local Control and Accountability Plans (LCAP) and align their MTSS efforts with the eight state priorities.</a:t>
            </a:r>
            <a:endParaRPr lang="en-US" altLang="en-US" sz="2400" dirty="0"/>
          </a:p>
        </p:txBody>
      </p:sp>
      <p:sp>
        <p:nvSpPr>
          <p:cNvPr id="5" name="Slide Number Placeholder 4"/>
          <p:cNvSpPr>
            <a:spLocks noGrp="1"/>
          </p:cNvSpPr>
          <p:nvPr>
            <p:ph type="sldNum" sz="quarter" idx="12"/>
          </p:nvPr>
        </p:nvSpPr>
        <p:spPr>
          <a:xfrm>
            <a:off x="8610600" y="6228014"/>
            <a:ext cx="2743200" cy="365125"/>
          </a:xfrm>
        </p:spPr>
        <p:txBody>
          <a:bodyPr/>
          <a:lstStyle/>
          <a:p>
            <a:pPr>
              <a:defRPr/>
            </a:pPr>
            <a:fld id="{FCB845DE-A7B2-4FA5-B856-4103DE2E75E8}" type="slidenum">
              <a:rPr lang="en-US">
                <a:solidFill>
                  <a:schemeClr val="tx1"/>
                </a:solidFill>
              </a:rPr>
              <a:pPr>
                <a:defRPr/>
              </a:pPr>
              <a:t>9</a:t>
            </a:fld>
            <a:endParaRPr lang="en-US">
              <a:solidFill>
                <a:schemeClr val="tx1"/>
              </a:solidFill>
            </a:endParaRPr>
          </a:p>
        </p:txBody>
      </p:sp>
    </p:spTree>
  </p:cSld>
  <p:clrMapOvr>
    <a:masterClrMapping/>
  </p:clrMapOvr>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739A28"/>
      </a:dk2>
      <a:lt2>
        <a:srgbClr val="E2DFCC"/>
      </a:lt2>
      <a:accent1>
        <a:srgbClr val="99CB38"/>
      </a:accent1>
      <a:accent2>
        <a:srgbClr val="63A537"/>
      </a:accent2>
      <a:accent3>
        <a:srgbClr val="37A76F"/>
      </a:accent3>
      <a:accent4>
        <a:srgbClr val="44C1A3"/>
      </a:accent4>
      <a:accent5>
        <a:srgbClr val="4EB3CF"/>
      </a:accent5>
      <a:accent6>
        <a:srgbClr val="51C3F9"/>
      </a:accent6>
      <a:hlink>
        <a:srgbClr val="0000FF"/>
      </a:hlink>
      <a:folHlink>
        <a:srgbClr val="7030A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534ED83EA0B5E468033F72E96A6CA4D" ma:contentTypeVersion="22" ma:contentTypeDescription="Create a new document." ma:contentTypeScope="" ma:versionID="3cd3092c8d9117bc80c950364b810eb8">
  <xsd:schema xmlns:xsd="http://www.w3.org/2001/XMLSchema" xmlns:xs="http://www.w3.org/2001/XMLSchema" xmlns:p="http://schemas.microsoft.com/office/2006/metadata/properties" xmlns:ns2="f89dec18-d0c2-45d2-8a15-31051f2519f8" xmlns:ns3="1aae30ff-d7bc-47e3-882e-cd3423d00d62" targetNamespace="http://schemas.microsoft.com/office/2006/metadata/properties" ma:root="true" ma:fieldsID="c58958329054f5bdf652207adf6c1a27" ns2:_="" ns3:_="">
    <xsd:import namespace="f89dec18-d0c2-45d2-8a15-31051f2519f8"/>
    <xsd:import namespace="1aae30ff-d7bc-47e3-882e-cd3423d00d6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FileLocation" minOccurs="0"/>
                <xsd:element ref="ns2:b84728bc-ac87-4a88-8ddb-0599abd5569eCountryOrRegion" minOccurs="0"/>
                <xsd:element ref="ns2:b84728bc-ac87-4a88-8ddb-0599abd5569eState" minOccurs="0"/>
                <xsd:element ref="ns2:b84728bc-ac87-4a88-8ddb-0599abd5569eCity" minOccurs="0"/>
                <xsd:element ref="ns2:b84728bc-ac87-4a88-8ddb-0599abd5569ePostalCode" minOccurs="0"/>
                <xsd:element ref="ns2:b84728bc-ac87-4a88-8ddb-0599abd5569eStreet" minOccurs="0"/>
                <xsd:element ref="ns2:b84728bc-ac87-4a88-8ddb-0599abd5569eGeoLoc" minOccurs="0"/>
                <xsd:element ref="ns2:b84728bc-ac87-4a88-8ddb-0599abd5569eDispName" minOccurs="0"/>
                <xsd:element ref="ns2:Link" minOccurs="0"/>
                <xsd:element ref="ns2:Opened_x0020_By"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9dec18-d0c2-45d2-8a15-31051f2519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FileLocation" ma:index="19" nillable="true" ma:displayName="File Location" ma:format="Dropdown" ma:internalName="FileLocation">
      <xsd:simpleType>
        <xsd:restriction base="dms:Unknown"/>
      </xsd:simpleType>
    </xsd:element>
    <xsd:element name="b84728bc-ac87-4a88-8ddb-0599abd5569eCountryOrRegion" ma:index="20" nillable="true" ma:displayName="File Location: Country/Region" ma:internalName="CountryOrRegion" ma:readOnly="true">
      <xsd:simpleType>
        <xsd:restriction base="dms:Text"/>
      </xsd:simpleType>
    </xsd:element>
    <xsd:element name="b84728bc-ac87-4a88-8ddb-0599abd5569eState" ma:index="21" nillable="true" ma:displayName="File Location: State" ma:internalName="State" ma:readOnly="true">
      <xsd:simpleType>
        <xsd:restriction base="dms:Text"/>
      </xsd:simpleType>
    </xsd:element>
    <xsd:element name="b84728bc-ac87-4a88-8ddb-0599abd5569eCity" ma:index="22" nillable="true" ma:displayName="File Location: City" ma:internalName="City" ma:readOnly="true">
      <xsd:simpleType>
        <xsd:restriction base="dms:Text"/>
      </xsd:simpleType>
    </xsd:element>
    <xsd:element name="b84728bc-ac87-4a88-8ddb-0599abd5569ePostalCode" ma:index="23" nillable="true" ma:displayName="File Location: Postal Code" ma:internalName="PostalCode" ma:readOnly="true">
      <xsd:simpleType>
        <xsd:restriction base="dms:Text"/>
      </xsd:simpleType>
    </xsd:element>
    <xsd:element name="b84728bc-ac87-4a88-8ddb-0599abd5569eStreet" ma:index="24" nillable="true" ma:displayName="File Location: Street" ma:internalName="Street" ma:readOnly="true">
      <xsd:simpleType>
        <xsd:restriction base="dms:Text"/>
      </xsd:simpleType>
    </xsd:element>
    <xsd:element name="b84728bc-ac87-4a88-8ddb-0599abd5569eGeoLoc" ma:index="25" nillable="true" ma:displayName="File Location: Coordinates" ma:internalName="GeoLoc" ma:readOnly="true">
      <xsd:simpleType>
        <xsd:restriction base="dms:Unknown"/>
      </xsd:simpleType>
    </xsd:element>
    <xsd:element name="b84728bc-ac87-4a88-8ddb-0599abd5569eDispName" ma:index="26" nillable="true" ma:displayName="File Location: Name" ma:internalName="DispName" ma:readOnly="true">
      <xsd:simpleType>
        <xsd:restriction base="dms:Text"/>
      </xsd:simpleType>
    </xsd:element>
    <xsd:element name="Link" ma:index="27" nillable="true" ma:displayName="Link" ma:format="Hyperlink" ma:internalName="Link">
      <xsd:complexType>
        <xsd:complexContent>
          <xsd:extension base="dms:URL">
            <xsd:sequence>
              <xsd:element name="Url" type="dms:ValidUrl" minOccurs="0" nillable="true"/>
              <xsd:element name="Description" type="xsd:string" nillable="true"/>
            </xsd:sequence>
          </xsd:extension>
        </xsd:complexContent>
      </xsd:complexType>
    </xsd:element>
    <xsd:element name="Opened_x0020_By" ma:index="28" nillable="true" ma:displayName="Opened By" ma:description="Opened By" ma:list="UserInfo" ma:SharePointGroup="0" ma:internalName="Opened_x0020_By"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LengthInSeconds" ma:index="2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aae30ff-d7bc-47e3-882e-cd3423d00d6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Opened_x0020_By xmlns="f89dec18-d0c2-45d2-8a15-31051f2519f8">
      <UserInfo>
        <DisplayName/>
        <AccountId xsi:nil="true"/>
        <AccountType/>
      </UserInfo>
    </Opened_x0020_By>
    <FileLocation xmlns="f89dec18-d0c2-45d2-8a15-31051f2519f8" xsi:nil="true"/>
    <Link xmlns="f89dec18-d0c2-45d2-8a15-31051f2519f8">
      <Url xsi:nil="true"/>
      <Description xsi:nil="true"/>
    </Link>
  </documentManagement>
</p:properties>
</file>

<file path=customXml/itemProps1.xml><?xml version="1.0" encoding="utf-8"?>
<ds:datastoreItem xmlns:ds="http://schemas.openxmlformats.org/officeDocument/2006/customXml" ds:itemID="{D417374A-E0C1-4125-9C56-34141DB1F552}">
  <ds:schemaRefs>
    <ds:schemaRef ds:uri="http://schemas.microsoft.com/sharepoint/v3/contenttype/forms"/>
  </ds:schemaRefs>
</ds:datastoreItem>
</file>

<file path=customXml/itemProps2.xml><?xml version="1.0" encoding="utf-8"?>
<ds:datastoreItem xmlns:ds="http://schemas.openxmlformats.org/officeDocument/2006/customXml" ds:itemID="{4C1A947C-A417-4B0E-83A6-87F99E93A7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89dec18-d0c2-45d2-8a15-31051f2519f8"/>
    <ds:schemaRef ds:uri="1aae30ff-d7bc-47e3-882e-cd3423d00d6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6A98F47-EA6F-42D7-B1FA-A016BB0009BB}">
  <ds:schemaRefs>
    <ds:schemaRef ds:uri="http://purl.org/dc/elements/1.1/"/>
    <ds:schemaRef ds:uri="http://schemas.microsoft.com/office/2006/metadata/properties"/>
    <ds:schemaRef ds:uri="1aae30ff-d7bc-47e3-882e-cd3423d00d62"/>
    <ds:schemaRef ds:uri="http://schemas.microsoft.com/office/2006/documentManagement/types"/>
    <ds:schemaRef ds:uri="http://purl.org/dc/terms/"/>
    <ds:schemaRef ds:uri="f89dec18-d0c2-45d2-8a15-31051f2519f8"/>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2639</TotalTime>
  <Words>4190</Words>
  <Application>Microsoft Office PowerPoint</Application>
  <PresentationFormat>Widescreen</PresentationFormat>
  <Paragraphs>381</Paragraphs>
  <Slides>27</Slides>
  <Notes>27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Century Gothic</vt:lpstr>
      <vt:lpstr>Courier New</vt:lpstr>
      <vt:lpstr>Wingdings</vt:lpstr>
      <vt:lpstr>Office Theme</vt:lpstr>
      <vt:lpstr>Scaling Up Multi-tiered System of Support Statewide: Partner Entity Request for Applications</vt:lpstr>
      <vt:lpstr>Housekeeping</vt:lpstr>
      <vt:lpstr>Program Authority</vt:lpstr>
      <vt:lpstr>Program Funding</vt:lpstr>
      <vt:lpstr>Program Purpose</vt:lpstr>
      <vt:lpstr>Program Overview (1)</vt:lpstr>
      <vt:lpstr>Program Overview (Con’t. 2)</vt:lpstr>
      <vt:lpstr>Goals</vt:lpstr>
      <vt:lpstr>SUMS Initiative (1)</vt:lpstr>
      <vt:lpstr>SUMS Initiative (Con’t. 2)</vt:lpstr>
      <vt:lpstr>Transformative Social and Emotional Learning Competencies and Conditions </vt:lpstr>
      <vt:lpstr>Quality Professional Learning Standards</vt:lpstr>
      <vt:lpstr>Program Duration</vt:lpstr>
      <vt:lpstr>Applicant Eligibility and Collaboration</vt:lpstr>
      <vt:lpstr>Requirements of the SUMS Partner Entity Application</vt:lpstr>
      <vt:lpstr>Submission Requirements (1)</vt:lpstr>
      <vt:lpstr>Submission Requirements (Con’t. 2)</vt:lpstr>
      <vt:lpstr>Saving Responses</vt:lpstr>
      <vt:lpstr>Completing the Application Narrative</vt:lpstr>
      <vt:lpstr>Completing the Application Budget (1)*</vt:lpstr>
      <vt:lpstr>Completing the Application Budget  (Con’t. 2)</vt:lpstr>
      <vt:lpstr>Review Process</vt:lpstr>
      <vt:lpstr>Application Maximum Point Values</vt:lpstr>
      <vt:lpstr>Application Timeline</vt:lpstr>
      <vt:lpstr>Resources</vt:lpstr>
      <vt:lpstr>Questions?</vt:lpstr>
      <vt:lpstr>Educator Excellence and Equity Division Contacts</vt:lpstr>
    </vt:vector>
  </TitlesOfParts>
  <Company>CA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RFA-21: SUMS Partner Entity (CA Dept of Education)</dc:title>
  <dc:subject>Scaling Up Multi-tiered System (SUMS) of Support Statewide: Partner Entity Request For Application (RFA) Presentation.</dc:subject>
  <dc:creator/>
  <cp:lastModifiedBy>Kathryn Slaven</cp:lastModifiedBy>
  <cp:revision>405</cp:revision>
  <cp:lastPrinted>2020-01-22T19:52:55Z</cp:lastPrinted>
  <dcterms:created xsi:type="dcterms:W3CDTF">2017-11-09T22:09:16Z</dcterms:created>
  <dcterms:modified xsi:type="dcterms:W3CDTF">2024-08-28T16:28:35Z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0x0101003534ED83EA0B5E468033F72E96A6CA4D</vt:lpwstr>
  </property>
</Properties>
</file>