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 id="2147483702" r:id="rId2"/>
  </p:sldMasterIdLst>
  <p:notesMasterIdLst>
    <p:notesMasterId r:id="rId45"/>
  </p:notesMasterIdLst>
  <p:handoutMasterIdLst>
    <p:handoutMasterId r:id="rId46"/>
  </p:handoutMasterIdLst>
  <p:sldIdLst>
    <p:sldId id="1638" r:id="rId3"/>
    <p:sldId id="1639" r:id="rId4"/>
    <p:sldId id="1654" r:id="rId5"/>
    <p:sldId id="384" r:id="rId6"/>
    <p:sldId id="1641" r:id="rId7"/>
    <p:sldId id="1653" r:id="rId8"/>
    <p:sldId id="385" r:id="rId9"/>
    <p:sldId id="1640" r:id="rId10"/>
    <p:sldId id="416" r:id="rId11"/>
    <p:sldId id="417" r:id="rId12"/>
    <p:sldId id="418" r:id="rId13"/>
    <p:sldId id="1644" r:id="rId14"/>
    <p:sldId id="415" r:id="rId15"/>
    <p:sldId id="392" r:id="rId16"/>
    <p:sldId id="389" r:id="rId17"/>
    <p:sldId id="420" r:id="rId18"/>
    <p:sldId id="394" r:id="rId19"/>
    <p:sldId id="1645" r:id="rId20"/>
    <p:sldId id="424" r:id="rId21"/>
    <p:sldId id="429" r:id="rId22"/>
    <p:sldId id="1646" r:id="rId23"/>
    <p:sldId id="430" r:id="rId24"/>
    <p:sldId id="399" r:id="rId25"/>
    <p:sldId id="390" r:id="rId26"/>
    <p:sldId id="431" r:id="rId27"/>
    <p:sldId id="432" r:id="rId28"/>
    <p:sldId id="1647" r:id="rId29"/>
    <p:sldId id="433" r:id="rId30"/>
    <p:sldId id="434" r:id="rId31"/>
    <p:sldId id="436" r:id="rId32"/>
    <p:sldId id="437" r:id="rId33"/>
    <p:sldId id="438" r:id="rId34"/>
    <p:sldId id="439" r:id="rId35"/>
    <p:sldId id="401" r:id="rId36"/>
    <p:sldId id="440" r:id="rId37"/>
    <p:sldId id="441" r:id="rId38"/>
    <p:sldId id="1648" r:id="rId39"/>
    <p:sldId id="1650" r:id="rId40"/>
    <p:sldId id="1649" r:id="rId41"/>
    <p:sldId id="1652" r:id="rId42"/>
    <p:sldId id="1651" r:id="rId43"/>
    <p:sldId id="442" r:id="rId44"/>
  </p:sldIdLst>
  <p:sldSz cx="12192000" cy="6858000"/>
  <p:notesSz cx="6858000" cy="1476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607D"/>
    <a:srgbClr val="FFFFFF"/>
    <a:srgbClr val="0C2CB4"/>
    <a:srgbClr val="4E16AA"/>
    <a:srgbClr val="1A037D"/>
    <a:srgbClr val="FF9D0D"/>
    <a:srgbClr val="FF33CC"/>
    <a:srgbClr val="00FF00"/>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44" autoAdjust="0"/>
    <p:restoredTop sz="93792" autoAdjust="0"/>
  </p:normalViewPr>
  <p:slideViewPr>
    <p:cSldViewPr snapToGrid="0">
      <p:cViewPr varScale="1">
        <p:scale>
          <a:sx n="62" d="100"/>
          <a:sy n="62" d="100"/>
        </p:scale>
        <p:origin x="704" y="56"/>
      </p:cViewPr>
      <p:guideLst/>
    </p:cSldViewPr>
  </p:slideViewPr>
  <p:outlineViewPr>
    <p:cViewPr>
      <p:scale>
        <a:sx n="33" d="100"/>
        <a:sy n="33" d="100"/>
      </p:scale>
      <p:origin x="0" y="-11194"/>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5/6/2024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5/6/2024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a:t>
            </a:fld>
            <a:endParaRPr lang="en-US"/>
          </a:p>
        </p:txBody>
      </p:sp>
    </p:spTree>
    <p:extLst>
      <p:ext uri="{BB962C8B-B14F-4D97-AF65-F5344CB8AC3E}">
        <p14:creationId xmlns:p14="http://schemas.microsoft.com/office/powerpoint/2010/main" val="1297186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3999563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a:p>
        </p:txBody>
      </p:sp>
    </p:spTree>
    <p:extLst>
      <p:ext uri="{BB962C8B-B14F-4D97-AF65-F5344CB8AC3E}">
        <p14:creationId xmlns:p14="http://schemas.microsoft.com/office/powerpoint/2010/main" val="2101941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22</a:t>
            </a:fld>
            <a:endParaRPr lang="en-US"/>
          </a:p>
        </p:txBody>
      </p:sp>
    </p:spTree>
    <p:extLst>
      <p:ext uri="{BB962C8B-B14F-4D97-AF65-F5344CB8AC3E}">
        <p14:creationId xmlns:p14="http://schemas.microsoft.com/office/powerpoint/2010/main" val="1246912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23</a:t>
            </a:fld>
            <a:endParaRPr lang="en-US"/>
          </a:p>
        </p:txBody>
      </p:sp>
    </p:spTree>
    <p:extLst>
      <p:ext uri="{BB962C8B-B14F-4D97-AF65-F5344CB8AC3E}">
        <p14:creationId xmlns:p14="http://schemas.microsoft.com/office/powerpoint/2010/main" val="2050036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25</a:t>
            </a:fld>
            <a:endParaRPr lang="en-US"/>
          </a:p>
        </p:txBody>
      </p:sp>
    </p:spTree>
    <p:extLst>
      <p:ext uri="{BB962C8B-B14F-4D97-AF65-F5344CB8AC3E}">
        <p14:creationId xmlns:p14="http://schemas.microsoft.com/office/powerpoint/2010/main" val="412192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28</a:t>
            </a:fld>
            <a:endParaRPr lang="en-US"/>
          </a:p>
        </p:txBody>
      </p:sp>
    </p:spTree>
    <p:extLst>
      <p:ext uri="{BB962C8B-B14F-4D97-AF65-F5344CB8AC3E}">
        <p14:creationId xmlns:p14="http://schemas.microsoft.com/office/powerpoint/2010/main" val="4038339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a:p>
        </p:txBody>
      </p:sp>
    </p:spTree>
    <p:extLst>
      <p:ext uri="{BB962C8B-B14F-4D97-AF65-F5344CB8AC3E}">
        <p14:creationId xmlns:p14="http://schemas.microsoft.com/office/powerpoint/2010/main" val="23742282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36</a:t>
            </a:fld>
            <a:endParaRPr lang="en-US"/>
          </a:p>
        </p:txBody>
      </p:sp>
    </p:spTree>
    <p:extLst>
      <p:ext uri="{BB962C8B-B14F-4D97-AF65-F5344CB8AC3E}">
        <p14:creationId xmlns:p14="http://schemas.microsoft.com/office/powerpoint/2010/main" val="7361117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37</a:t>
            </a:fld>
            <a:endParaRPr lang="en-US"/>
          </a:p>
        </p:txBody>
      </p:sp>
    </p:spTree>
    <p:extLst>
      <p:ext uri="{BB962C8B-B14F-4D97-AF65-F5344CB8AC3E}">
        <p14:creationId xmlns:p14="http://schemas.microsoft.com/office/powerpoint/2010/main" val="3935686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42</a:t>
            </a:fld>
            <a:endParaRPr lang="en-US"/>
          </a:p>
        </p:txBody>
      </p:sp>
    </p:spTree>
    <p:extLst>
      <p:ext uri="{BB962C8B-B14F-4D97-AF65-F5344CB8AC3E}">
        <p14:creationId xmlns:p14="http://schemas.microsoft.com/office/powerpoint/2010/main" val="3883542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a:t>
            </a:fld>
            <a:endParaRPr lang="en-US"/>
          </a:p>
        </p:txBody>
      </p:sp>
    </p:spTree>
    <p:extLst>
      <p:ext uri="{BB962C8B-B14F-4D97-AF65-F5344CB8AC3E}">
        <p14:creationId xmlns:p14="http://schemas.microsoft.com/office/powerpoint/2010/main" val="116590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a:p>
        </p:txBody>
      </p:sp>
    </p:spTree>
    <p:extLst>
      <p:ext uri="{BB962C8B-B14F-4D97-AF65-F5344CB8AC3E}">
        <p14:creationId xmlns:p14="http://schemas.microsoft.com/office/powerpoint/2010/main" val="1164738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a:t>
            </a:fld>
            <a:endParaRPr lang="en-US"/>
          </a:p>
        </p:txBody>
      </p:sp>
    </p:spTree>
    <p:extLst>
      <p:ext uri="{BB962C8B-B14F-4D97-AF65-F5344CB8AC3E}">
        <p14:creationId xmlns:p14="http://schemas.microsoft.com/office/powerpoint/2010/main" val="2839455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6</a:t>
            </a:fld>
            <a:endParaRPr lang="en-US"/>
          </a:p>
        </p:txBody>
      </p:sp>
    </p:spTree>
    <p:extLst>
      <p:ext uri="{BB962C8B-B14F-4D97-AF65-F5344CB8AC3E}">
        <p14:creationId xmlns:p14="http://schemas.microsoft.com/office/powerpoint/2010/main" val="1263189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7</a:t>
            </a:fld>
            <a:endParaRPr lang="en-US"/>
          </a:p>
        </p:txBody>
      </p:sp>
    </p:spTree>
    <p:extLst>
      <p:ext uri="{BB962C8B-B14F-4D97-AF65-F5344CB8AC3E}">
        <p14:creationId xmlns:p14="http://schemas.microsoft.com/office/powerpoint/2010/main" val="4212568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3598429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3107757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30857962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5/6/2024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48315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59664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pic>
        <p:nvPicPr>
          <p:cNvPr id="12" name="Picture 11">
            <a:extLst>
              <a:ext uri="{FF2B5EF4-FFF2-40B4-BE49-F238E27FC236}">
                <a16:creationId xmlns:a16="http://schemas.microsoft.com/office/drawing/2014/main" id="{CC41330A-6A79-4B74-AEFC-7E876BBF09A2}"/>
              </a:ext>
              <a:ext uri="{C183D7F6-B498-43B3-948B-1728B52AA6E4}">
                <adec:decorative xmlns:adec="http://schemas.microsoft.com/office/drawing/2017/decorative" val="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534081" y="6483715"/>
            <a:ext cx="954156" cy="309953"/>
          </a:xfrm>
          <a:prstGeom prst="rect">
            <a:avLst/>
          </a:prstGeom>
        </p:spPr>
      </p:pic>
    </p:spTree>
    <p:extLst>
      <p:ext uri="{BB962C8B-B14F-4D97-AF65-F5344CB8AC3E}">
        <p14:creationId xmlns:p14="http://schemas.microsoft.com/office/powerpoint/2010/main" val="1072558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4264477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041899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598819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2457360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13090928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832035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sz="2400">
                <a:solidFill>
                  <a:schemeClr val="tx2"/>
                </a:solidFill>
              </a:defRPr>
            </a:lvl1pPr>
          </a:lstStyle>
          <a:p>
            <a:fld id="{1E47FE53-EBF0-4DA7-9D9D-CC1C3A20F3CB}" type="slidenum">
              <a:rPr lang="en-US" smtClean="0"/>
              <a:pPr/>
              <a:t>‹#›</a:t>
            </a:fld>
            <a:endParaRPr lang="en-US" dirty="0"/>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52449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lvl1pPr>
              <a:defRPr sz="2400"/>
            </a:lvl1pPr>
          </a:lstStyle>
          <a:p>
            <a:fld id="{BD4257AD-90F9-4636-AD93-EC01DBF603ED}"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4"/>
          <p:cNvSpPr>
            <a:spLocks noGrp="1"/>
          </p:cNvSpPr>
          <p:nvPr>
            <p:ph sz="quarter" idx="11"/>
          </p:nvPr>
        </p:nvSpPr>
        <p:spPr>
          <a:xfrm>
            <a:off x="414867" y="1870687"/>
            <a:ext cx="11353799" cy="4268855"/>
          </a:xfrm>
        </p:spPr>
        <p:txBody>
          <a:bodyPr/>
          <a:lstStyle/>
          <a:p>
            <a:pPr lvl="0"/>
            <a:r>
              <a:rPr lang="en-US"/>
              <a:t>Edit Master text styles</a:t>
            </a:r>
          </a:p>
        </p:txBody>
      </p:sp>
    </p:spTree>
    <p:extLst>
      <p:ext uri="{BB962C8B-B14F-4D97-AF65-F5344CB8AC3E}">
        <p14:creationId xmlns:p14="http://schemas.microsoft.com/office/powerpoint/2010/main" val="12256019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309" y="1296728"/>
            <a:ext cx="11494169" cy="3632199"/>
          </a:xfrm>
        </p:spPr>
        <p:txBody>
          <a:bodyPr/>
          <a:lstStyle>
            <a:lvl1pPr algn="ctr">
              <a:defRPr/>
            </a:lvl1pPr>
          </a:lstStyle>
          <a:p>
            <a:r>
              <a:rPr lang="en-US"/>
              <a:t>Click to edit Master title style</a:t>
            </a:r>
          </a:p>
        </p:txBody>
      </p:sp>
      <p:sp>
        <p:nvSpPr>
          <p:cNvPr id="4" name="Slide Number Placeholder 3"/>
          <p:cNvSpPr>
            <a:spLocks noGrp="1"/>
          </p:cNvSpPr>
          <p:nvPr>
            <p:ph type="sldNum" sz="quarter" idx="11"/>
          </p:nvPr>
        </p:nvSpPr>
        <p:spPr/>
        <p:txBody>
          <a:bodyPr/>
          <a:lstStyle>
            <a:lvl1pPr>
              <a:defRPr sz="2400"/>
            </a:lvl1pPr>
          </a:lstStyle>
          <a:p>
            <a:fld id="{BD4257AD-90F9-4636-AD93-EC01DBF603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6894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pic>
        <p:nvPicPr>
          <p:cNvPr id="4" name="image1.jpg" descr="California Collaborative for Education Excellence (CCEE) Banner.">
            <a:extLst>
              <a:ext uri="{FF2B5EF4-FFF2-40B4-BE49-F238E27FC236}">
                <a16:creationId xmlns:a16="http://schemas.microsoft.com/office/drawing/2014/main" id="{A75CCC07-62C6-241E-D509-0DCBEFEE33F0}"/>
              </a:ext>
            </a:extLst>
          </p:cNvPr>
          <p:cNvPicPr/>
          <p:nvPr userDrawn="1"/>
        </p:nvPicPr>
        <p:blipFill>
          <a:blip r:embed="rId4"/>
          <a:srcRect/>
          <a:stretch>
            <a:fillRect/>
          </a:stretch>
        </p:blipFill>
        <p:spPr>
          <a:xfrm>
            <a:off x="103866" y="3098938"/>
            <a:ext cx="1738186" cy="660123"/>
          </a:xfrm>
          <a:prstGeom prst="rect">
            <a:avLst/>
          </a:prstGeom>
          <a:ln/>
        </p:spPr>
      </p:pic>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lvl1pPr>
              <a:defRPr sz="1200"/>
            </a:lvl1pPr>
          </a:lstStyle>
          <a:p>
            <a:fld id="{1E47FE53-EBF0-4DA7-9D9D-CC1C3A20F3CB}" type="slidenum">
              <a:rPr lang="en-US" smtClean="0"/>
              <a:pPr/>
              <a:t>‹#›</a:t>
            </a:fld>
            <a:endParaRPr lang="en-US" dirty="0"/>
          </a:p>
        </p:txBody>
      </p:sp>
      <p:pic>
        <p:nvPicPr>
          <p:cNvPr id="7" name="Picture 6">
            <a:extLst>
              <a:ext uri="{FF2B5EF4-FFF2-40B4-BE49-F238E27FC236}">
                <a16:creationId xmlns:a16="http://schemas.microsoft.com/office/drawing/2014/main" id="{59AE5615-4254-4684-84D9-9D35FFF3BF35}"/>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34081" y="6483715"/>
            <a:ext cx="954156" cy="309953"/>
          </a:xfrm>
          <a:prstGeom prst="rect">
            <a:avLst/>
          </a:prstGeom>
        </p:spPr>
      </p:pic>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1200"/>
            </a:lvl1pPr>
          </a:lstStyle>
          <a:p>
            <a:fld id="{1E47FE53-EBF0-4DA7-9D9D-CC1C3A20F3CB}"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a:extLst>
              <a:ext uri="{FF2B5EF4-FFF2-40B4-BE49-F238E27FC236}">
                <a16:creationId xmlns:a16="http://schemas.microsoft.com/office/drawing/2014/main" id="{B695CDCE-9B92-4CB2-9819-4991E35A4710}"/>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25629" y="6459764"/>
            <a:ext cx="954156" cy="309953"/>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5/6/2024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209957341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hyperlink" Target="https://www.cde.ca.gov/fg/fo/fm/ff.asp"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www.cde.ca.gov/fg/ac/ic/"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hyperlink" Target="mailto:CASystemofSupport@cde.ca.gov" TargetMode="Externa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hyperlink" Target="https://www.cde.ca.gov/fg/fo/r16/equityleadsrfa2.asp"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www.cde.ca.gov/fg/fo/r16/equityleadsrfa2.asp" TargetMode="External"/><Relationship Id="rId2" Type="http://schemas.openxmlformats.org/officeDocument/2006/relationships/hyperlink" Target="mailto:CASystemofSupport@cde.ca.gov" TargetMode="Externa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hyperlink" Target="mailto:CASystemofSupport@cde.ca.gov"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hyperlink" Target="https://www.cde.ca.gov/fg/fo/r16/equityleadsrfa2.asp"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A983F-919E-40F4-AD68-02C8844B7A23}"/>
              </a:ext>
            </a:extLst>
          </p:cNvPr>
          <p:cNvSpPr>
            <a:spLocks noGrp="1"/>
          </p:cNvSpPr>
          <p:nvPr>
            <p:ph type="ctrTitle"/>
          </p:nvPr>
        </p:nvSpPr>
        <p:spPr>
          <a:xfrm>
            <a:off x="2286100" y="2994111"/>
            <a:ext cx="9548344" cy="3363420"/>
          </a:xfrm>
        </p:spPr>
        <p:txBody>
          <a:bodyPr>
            <a:normAutofit fontScale="90000"/>
          </a:bodyPr>
          <a:lstStyle/>
          <a:p>
            <a:pPr algn="ctr">
              <a:spcBef>
                <a:spcPts val="600"/>
              </a:spcBef>
            </a:pPr>
            <a:br>
              <a:rPr lang="en-US" sz="6000" b="1" dirty="0">
                <a:solidFill>
                  <a:schemeClr val="tx1"/>
                </a:solidFill>
              </a:rPr>
            </a:br>
            <a:br>
              <a:rPr lang="en-US" sz="6000" b="1" dirty="0">
                <a:solidFill>
                  <a:schemeClr val="tx1"/>
                </a:solidFill>
              </a:rPr>
            </a:br>
            <a:br>
              <a:rPr lang="en-US" sz="6000" b="1" dirty="0">
                <a:solidFill>
                  <a:schemeClr val="tx1"/>
                </a:solidFill>
              </a:rPr>
            </a:br>
            <a:r>
              <a:rPr lang="en-US" sz="6000" b="1" dirty="0">
                <a:solidFill>
                  <a:schemeClr val="tx1"/>
                </a:solidFill>
              </a:rPr>
              <a:t>Equity Leads</a:t>
            </a:r>
            <a:br>
              <a:rPr lang="en-US" sz="6000" b="1" dirty="0">
                <a:solidFill>
                  <a:schemeClr val="tx1"/>
                </a:solidFill>
              </a:rPr>
            </a:br>
            <a:r>
              <a:rPr lang="en-US" sz="6000" b="1" dirty="0">
                <a:solidFill>
                  <a:schemeClr val="tx1"/>
                </a:solidFill>
              </a:rPr>
              <a:t>Request for Applications</a:t>
            </a:r>
            <a:br>
              <a:rPr lang="en-US" sz="6000" b="1" dirty="0">
                <a:solidFill>
                  <a:schemeClr val="tx1"/>
                </a:solidFill>
              </a:rPr>
            </a:br>
            <a:br>
              <a:rPr lang="en-US" sz="6000" b="1" dirty="0">
                <a:solidFill>
                  <a:schemeClr val="tx1"/>
                </a:solidFill>
              </a:rPr>
            </a:br>
            <a:r>
              <a:rPr lang="en-US" sz="6000" b="1" dirty="0">
                <a:solidFill>
                  <a:schemeClr val="tx1"/>
                </a:solidFill>
              </a:rPr>
              <a:t>Reissued</a:t>
            </a:r>
            <a:br>
              <a:rPr lang="en-US" sz="6000" b="1" dirty="0">
                <a:solidFill>
                  <a:schemeClr val="tx1"/>
                </a:solidFill>
              </a:rPr>
            </a:br>
            <a:br>
              <a:rPr lang="en-US" sz="5100" dirty="0"/>
            </a:br>
            <a:br>
              <a:rPr lang="en-US" sz="5400" dirty="0"/>
            </a:br>
            <a:br>
              <a:rPr lang="en-US" sz="2700" dirty="0"/>
            </a:br>
            <a:br>
              <a:rPr lang="en-US" sz="2700" dirty="0"/>
            </a:br>
            <a:endParaRPr lang="en-US" sz="2700" dirty="0"/>
          </a:p>
        </p:txBody>
      </p:sp>
      <p:sp>
        <p:nvSpPr>
          <p:cNvPr id="3" name="Date">
            <a:extLst>
              <a:ext uri="{FF2B5EF4-FFF2-40B4-BE49-F238E27FC236}">
                <a16:creationId xmlns:a16="http://schemas.microsoft.com/office/drawing/2014/main" id="{5322C87D-9851-4001-9431-380B67E15527}"/>
              </a:ext>
            </a:extLst>
          </p:cNvPr>
          <p:cNvSpPr>
            <a:spLocks noGrp="1"/>
          </p:cNvSpPr>
          <p:nvPr>
            <p:ph type="subTitle" idx="1"/>
          </p:nvPr>
        </p:nvSpPr>
        <p:spPr>
          <a:xfrm>
            <a:off x="2482730" y="4843305"/>
            <a:ext cx="9155085" cy="1143000"/>
          </a:xfrm>
        </p:spPr>
        <p:txBody>
          <a:bodyPr>
            <a:normAutofit/>
          </a:bodyPr>
          <a:lstStyle/>
          <a:p>
            <a:pPr lvl="0" algn="ctr"/>
            <a:r>
              <a:rPr lang="en-US" b="1" dirty="0">
                <a:solidFill>
                  <a:schemeClr val="tx1"/>
                </a:solidFill>
              </a:rPr>
              <a:t>May 2024</a:t>
            </a:r>
          </a:p>
          <a:p>
            <a:endParaRPr lang="en-US" dirty="0"/>
          </a:p>
        </p:txBody>
      </p:sp>
      <p:pic>
        <p:nvPicPr>
          <p:cNvPr id="4" name="Picture 3" descr="CCCEE California Collaborative for Educational Excellence.">
            <a:extLst>
              <a:ext uri="{FF2B5EF4-FFF2-40B4-BE49-F238E27FC236}">
                <a16:creationId xmlns:a16="http://schemas.microsoft.com/office/drawing/2014/main" id="{3575DAF0-EAA1-46FB-AC9E-C8CDA446A30D}"/>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017" y="3166003"/>
            <a:ext cx="1619209" cy="525993"/>
          </a:xfrm>
          <a:prstGeom prst="rect">
            <a:avLst/>
          </a:prstGeom>
        </p:spPr>
      </p:pic>
    </p:spTree>
    <p:extLst>
      <p:ext uri="{BB962C8B-B14F-4D97-AF65-F5344CB8AC3E}">
        <p14:creationId xmlns:p14="http://schemas.microsoft.com/office/powerpoint/2010/main" val="3391950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389C1-2859-4AC4-962C-C9DB44E5539B}"/>
              </a:ext>
            </a:extLst>
          </p:cNvPr>
          <p:cNvSpPr>
            <a:spLocks noGrp="1"/>
          </p:cNvSpPr>
          <p:nvPr>
            <p:ph type="title"/>
          </p:nvPr>
        </p:nvSpPr>
        <p:spPr>
          <a:xfrm>
            <a:off x="1097279" y="286603"/>
            <a:ext cx="10524877" cy="1450757"/>
          </a:xfrm>
        </p:spPr>
        <p:txBody>
          <a:bodyPr/>
          <a:lstStyle/>
          <a:p>
            <a:r>
              <a:rPr lang="en-US" dirty="0">
                <a:solidFill>
                  <a:schemeClr val="tx1"/>
                </a:solidFill>
              </a:rPr>
              <a:t>Required Capacities (2)</a:t>
            </a:r>
          </a:p>
        </p:txBody>
      </p:sp>
      <p:sp>
        <p:nvSpPr>
          <p:cNvPr id="3" name="Content Placeholder 2">
            <a:extLst>
              <a:ext uri="{FF2B5EF4-FFF2-40B4-BE49-F238E27FC236}">
                <a16:creationId xmlns:a16="http://schemas.microsoft.com/office/drawing/2014/main" id="{2F27999D-F443-486A-B4EB-FB52B5FE8471}"/>
              </a:ext>
            </a:extLst>
          </p:cNvPr>
          <p:cNvSpPr>
            <a:spLocks noGrp="1"/>
          </p:cNvSpPr>
          <p:nvPr>
            <p:ph idx="1"/>
          </p:nvPr>
        </p:nvSpPr>
        <p:spPr>
          <a:xfrm>
            <a:off x="1097279" y="1961820"/>
            <a:ext cx="10058400" cy="3742694"/>
          </a:xfrm>
        </p:spPr>
        <p:txBody>
          <a:bodyPr>
            <a:noAutofit/>
          </a:bodyPr>
          <a:lstStyle/>
          <a:p>
            <a:pPr marL="514350" indent="-514350">
              <a:spcAft>
                <a:spcPts val="1200"/>
              </a:spcAft>
              <a:buAutoNum type="arabicPeriod" startAt="2"/>
            </a:pPr>
            <a:r>
              <a:rPr lang="en-US" sz="2400" u="none" strike="noStrike" dirty="0">
                <a:solidFill>
                  <a:schemeClr val="tx1"/>
                </a:solidFill>
                <a:effectLst/>
                <a:latin typeface="Arial" panose="020B0604020202020204" pitchFamily="34" charset="0"/>
                <a:ea typeface="Times New Roman" panose="02020603050405020304" pitchFamily="18" charset="0"/>
              </a:rPr>
              <a:t>Partner with other subject matter experts across the state, including, but not limited to, the Community Engagement Initiative, 21st Century California School Leadership Academy, California Community Schools Partnership Program Regional Technical Assistance Center, Local Literacy Lead Agencies, and System of Support for Expanded Learning.</a:t>
            </a:r>
          </a:p>
          <a:p>
            <a:pPr marL="342900" marR="0" lvl="0" indent="-342900">
              <a:spcBef>
                <a:spcPts val="1200"/>
              </a:spcBef>
              <a:spcAft>
                <a:spcPts val="1200"/>
              </a:spcAft>
              <a:buAutoNum type="arabicPeriod" startAt="3"/>
            </a:pPr>
            <a:r>
              <a:rPr lang="en-US" sz="2400" u="none" strike="noStrike" dirty="0">
                <a:solidFill>
                  <a:schemeClr val="tx1"/>
                </a:solidFill>
                <a:effectLst/>
                <a:latin typeface="Arial" panose="020B0604020202020204" pitchFamily="34" charset="0"/>
                <a:ea typeface="Times New Roman" panose="02020603050405020304" pitchFamily="18" charset="0"/>
              </a:rPr>
              <a:t>Develop and disseminate resources on effective practices for analyzing programs, identifying barriers and opportunities, and implementing actions and services to meet the identified needs of all pupils, including by addressing racial disparities.</a:t>
            </a:r>
          </a:p>
          <a:p>
            <a:pPr marL="0" marR="0" lvl="0" indent="0">
              <a:spcBef>
                <a:spcPts val="1200"/>
              </a:spcBef>
              <a:spcAft>
                <a:spcPts val="1200"/>
              </a:spcAft>
              <a:buNone/>
            </a:pPr>
            <a:endParaRPr lang="en-US" sz="2400" u="none" strike="noStrike" dirty="0">
              <a:effectLst/>
              <a:latin typeface="Arial" panose="020B0604020202020204" pitchFamily="34" charset="0"/>
              <a:ea typeface="Times New Roman" panose="02020603050405020304" pitchFamily="18" charset="0"/>
            </a:endParaRPr>
          </a:p>
          <a:p>
            <a:pPr marL="0" indent="0">
              <a:buNone/>
            </a:pPr>
            <a:endParaRPr lang="en-US" sz="2400" dirty="0"/>
          </a:p>
        </p:txBody>
      </p:sp>
      <p:sp>
        <p:nvSpPr>
          <p:cNvPr id="4" name="Slide Number Placeholder 3">
            <a:extLst>
              <a:ext uri="{FF2B5EF4-FFF2-40B4-BE49-F238E27FC236}">
                <a16:creationId xmlns:a16="http://schemas.microsoft.com/office/drawing/2014/main" id="{BC3926A4-688D-4317-A09B-BF3D7965F649}"/>
              </a:ext>
            </a:extLst>
          </p:cNvPr>
          <p:cNvSpPr>
            <a:spLocks noGrp="1"/>
          </p:cNvSpPr>
          <p:nvPr>
            <p:ph type="sldNum" sz="quarter" idx="12"/>
          </p:nvPr>
        </p:nvSpPr>
        <p:spPr>
          <a:xfrm>
            <a:off x="10812378" y="6456128"/>
            <a:ext cx="343301" cy="401872"/>
          </a:xfrm>
        </p:spPr>
        <p:txBody>
          <a:bodyPr/>
          <a:lstStyle/>
          <a:p>
            <a:fld id="{1E47FE53-EBF0-4DA7-9D9D-CC1C3A20F3CB}" type="slidenum">
              <a:rPr lang="en-US" sz="2400" smtClean="0"/>
              <a:t>10</a:t>
            </a:fld>
            <a:endParaRPr lang="en-US" sz="2400" dirty="0"/>
          </a:p>
        </p:txBody>
      </p:sp>
    </p:spTree>
    <p:extLst>
      <p:ext uri="{BB962C8B-B14F-4D97-AF65-F5344CB8AC3E}">
        <p14:creationId xmlns:p14="http://schemas.microsoft.com/office/powerpoint/2010/main" val="4165170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389C1-2859-4AC4-962C-C9DB44E5539B}"/>
              </a:ext>
            </a:extLst>
          </p:cNvPr>
          <p:cNvSpPr>
            <a:spLocks noGrp="1"/>
          </p:cNvSpPr>
          <p:nvPr>
            <p:ph type="title"/>
          </p:nvPr>
        </p:nvSpPr>
        <p:spPr>
          <a:xfrm>
            <a:off x="1097279" y="286603"/>
            <a:ext cx="10524877" cy="1450757"/>
          </a:xfrm>
        </p:spPr>
        <p:txBody>
          <a:bodyPr/>
          <a:lstStyle/>
          <a:p>
            <a:r>
              <a:rPr lang="en-US" dirty="0">
                <a:solidFill>
                  <a:schemeClr val="tx1"/>
                </a:solidFill>
              </a:rPr>
              <a:t>Required Capacities (3)</a:t>
            </a:r>
          </a:p>
        </p:txBody>
      </p:sp>
      <p:sp>
        <p:nvSpPr>
          <p:cNvPr id="3" name="Content Placeholder 2">
            <a:extLst>
              <a:ext uri="{FF2B5EF4-FFF2-40B4-BE49-F238E27FC236}">
                <a16:creationId xmlns:a16="http://schemas.microsoft.com/office/drawing/2014/main" id="{2F27999D-F443-486A-B4EB-FB52B5FE8471}"/>
              </a:ext>
            </a:extLst>
          </p:cNvPr>
          <p:cNvSpPr>
            <a:spLocks noGrp="1"/>
          </p:cNvSpPr>
          <p:nvPr>
            <p:ph idx="1"/>
          </p:nvPr>
        </p:nvSpPr>
        <p:spPr/>
        <p:txBody>
          <a:bodyPr>
            <a:normAutofit fontScale="92500" lnSpcReduction="20000"/>
          </a:bodyPr>
          <a:lstStyle/>
          <a:p>
            <a:pPr marL="342900" marR="0" lvl="0" indent="-342900">
              <a:spcBef>
                <a:spcPts val="1200"/>
              </a:spcBef>
              <a:spcAft>
                <a:spcPts val="1200"/>
              </a:spcAft>
              <a:buAutoNum type="arabicPeriod" startAt="4"/>
            </a:pPr>
            <a:r>
              <a:rPr lang="en-US" sz="2600" u="none" strike="noStrike" dirty="0">
                <a:solidFill>
                  <a:schemeClr val="tx1"/>
                </a:solidFill>
                <a:effectLst/>
                <a:latin typeface="Arial" panose="020B0604020202020204" pitchFamily="34" charset="0"/>
                <a:ea typeface="Times New Roman" panose="02020603050405020304" pitchFamily="18" charset="0"/>
              </a:rPr>
              <a:t>Understand the LCAP and how to use the LCAP for strategic planning, including, but not limited to, by:</a:t>
            </a:r>
          </a:p>
          <a:p>
            <a:pPr marL="342900" marR="0" lvl="0" indent="-342900">
              <a:spcBef>
                <a:spcPts val="1200"/>
              </a:spcBef>
              <a:spcAft>
                <a:spcPts val="1200"/>
              </a:spcAft>
              <a:buFont typeface="Symbol" panose="05050102010706020507" pitchFamily="18" charset="2"/>
              <a:buChar char=""/>
            </a:pPr>
            <a:r>
              <a:rPr lang="en-US" sz="2600" dirty="0">
                <a:solidFill>
                  <a:schemeClr val="tx1"/>
                </a:solidFill>
                <a:effectLst/>
                <a:latin typeface="Arial" panose="020B0604020202020204" pitchFamily="34" charset="0"/>
                <a:ea typeface="Times New Roman" panose="02020603050405020304" pitchFamily="18" charset="0"/>
              </a:rPr>
              <a:t>Identifying and analyzing available and relevant data to understand pupil needs and helping practitioners, educators, and interest holders understand the data.</a:t>
            </a:r>
          </a:p>
          <a:p>
            <a:pPr marL="342900" marR="0" lvl="0" indent="-342900">
              <a:spcBef>
                <a:spcPts val="1200"/>
              </a:spcBef>
              <a:spcAft>
                <a:spcPts val="1200"/>
              </a:spcAft>
              <a:buFont typeface="Symbol" panose="05050102010706020507" pitchFamily="18" charset="2"/>
              <a:buChar char=""/>
            </a:pPr>
            <a:r>
              <a:rPr lang="en-US" sz="2600" dirty="0">
                <a:solidFill>
                  <a:schemeClr val="tx1"/>
                </a:solidFill>
                <a:effectLst/>
                <a:latin typeface="Arial" panose="020B0604020202020204" pitchFamily="34" charset="0"/>
                <a:ea typeface="Times New Roman" panose="02020603050405020304" pitchFamily="18" charset="0"/>
              </a:rPr>
              <a:t>Assisting practitioners in implementing and monitoring changes to practice to meet the needs of all pupils, including by addressing racial disparities in opportunities and outcomes and aligning to the technical assistance provided to LEAs known as differentiated assistance. </a:t>
            </a:r>
          </a:p>
          <a:p>
            <a:pPr marL="342900" marR="0" lvl="0" indent="-342900">
              <a:spcBef>
                <a:spcPts val="1200"/>
              </a:spcBef>
              <a:spcAft>
                <a:spcPts val="1200"/>
              </a:spcAft>
              <a:buFont typeface="Symbol" panose="05050102010706020507" pitchFamily="18" charset="2"/>
              <a:buChar char=""/>
            </a:pPr>
            <a:r>
              <a:rPr lang="en-US" sz="2600" dirty="0">
                <a:solidFill>
                  <a:schemeClr val="tx1"/>
                </a:solidFill>
                <a:effectLst/>
                <a:latin typeface="Arial" panose="020B0604020202020204" pitchFamily="34" charset="0"/>
                <a:ea typeface="Times New Roman" panose="02020603050405020304" pitchFamily="18" charset="0"/>
              </a:rPr>
              <a:t>Including diverse and underrepresented pupils, families, and communities in decision-making processes in school settings.</a:t>
            </a:r>
          </a:p>
          <a:p>
            <a:pPr marL="0" indent="0">
              <a:buNone/>
            </a:pPr>
            <a:endParaRPr lang="en-US" dirty="0"/>
          </a:p>
        </p:txBody>
      </p:sp>
      <p:sp>
        <p:nvSpPr>
          <p:cNvPr id="4" name="Slide Number Placeholder 3">
            <a:extLst>
              <a:ext uri="{FF2B5EF4-FFF2-40B4-BE49-F238E27FC236}">
                <a16:creationId xmlns:a16="http://schemas.microsoft.com/office/drawing/2014/main" id="{BC3926A4-688D-4317-A09B-BF3D7965F649}"/>
              </a:ext>
            </a:extLst>
          </p:cNvPr>
          <p:cNvSpPr>
            <a:spLocks noGrp="1"/>
          </p:cNvSpPr>
          <p:nvPr>
            <p:ph type="sldNum" sz="quarter" idx="12"/>
          </p:nvPr>
        </p:nvSpPr>
        <p:spPr>
          <a:xfrm>
            <a:off x="10801684" y="6456128"/>
            <a:ext cx="335970" cy="401872"/>
          </a:xfrm>
        </p:spPr>
        <p:txBody>
          <a:bodyPr/>
          <a:lstStyle/>
          <a:p>
            <a:fld id="{1E47FE53-EBF0-4DA7-9D9D-CC1C3A20F3CB}" type="slidenum">
              <a:rPr lang="en-US" sz="2400" smtClean="0"/>
              <a:t>11</a:t>
            </a:fld>
            <a:endParaRPr lang="en-US" sz="2400" dirty="0"/>
          </a:p>
        </p:txBody>
      </p:sp>
    </p:spTree>
    <p:extLst>
      <p:ext uri="{BB962C8B-B14F-4D97-AF65-F5344CB8AC3E}">
        <p14:creationId xmlns:p14="http://schemas.microsoft.com/office/powerpoint/2010/main" val="2517646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389C1-2859-4AC4-962C-C9DB44E5539B}"/>
              </a:ext>
            </a:extLst>
          </p:cNvPr>
          <p:cNvSpPr>
            <a:spLocks noGrp="1"/>
          </p:cNvSpPr>
          <p:nvPr>
            <p:ph type="title"/>
          </p:nvPr>
        </p:nvSpPr>
        <p:spPr>
          <a:xfrm>
            <a:off x="1097279" y="286603"/>
            <a:ext cx="10524877" cy="1450757"/>
          </a:xfrm>
        </p:spPr>
        <p:txBody>
          <a:bodyPr/>
          <a:lstStyle/>
          <a:p>
            <a:r>
              <a:rPr lang="en-US" dirty="0">
                <a:solidFill>
                  <a:schemeClr val="tx1"/>
                </a:solidFill>
              </a:rPr>
              <a:t>Required Capacities (4)</a:t>
            </a:r>
          </a:p>
        </p:txBody>
      </p:sp>
      <p:sp>
        <p:nvSpPr>
          <p:cNvPr id="3" name="Content Placeholder 2">
            <a:extLst>
              <a:ext uri="{FF2B5EF4-FFF2-40B4-BE49-F238E27FC236}">
                <a16:creationId xmlns:a16="http://schemas.microsoft.com/office/drawing/2014/main" id="{2F27999D-F443-486A-B4EB-FB52B5FE8471}"/>
              </a:ext>
            </a:extLst>
          </p:cNvPr>
          <p:cNvSpPr>
            <a:spLocks noGrp="1"/>
          </p:cNvSpPr>
          <p:nvPr>
            <p:ph idx="1"/>
          </p:nvPr>
        </p:nvSpPr>
        <p:spPr>
          <a:xfrm>
            <a:off x="1097279" y="2336063"/>
            <a:ext cx="10058400" cy="2593745"/>
          </a:xfrm>
        </p:spPr>
        <p:txBody>
          <a:bodyPr>
            <a:normAutofit/>
          </a:bodyPr>
          <a:lstStyle/>
          <a:p>
            <a:pPr marL="342900" marR="0" lvl="0" indent="-342900">
              <a:spcBef>
                <a:spcPts val="1200"/>
              </a:spcBef>
              <a:spcAft>
                <a:spcPts val="1200"/>
              </a:spcAft>
              <a:buAutoNum type="arabicPeriod" startAt="5"/>
            </a:pPr>
            <a:r>
              <a:rPr lang="en-US" sz="2400" u="none" strike="noStrike" dirty="0">
                <a:solidFill>
                  <a:schemeClr val="tx1"/>
                </a:solidFill>
                <a:effectLst/>
                <a:latin typeface="Arial" panose="020B0604020202020204" pitchFamily="34" charset="0"/>
                <a:ea typeface="Times New Roman" panose="02020603050405020304" pitchFamily="18" charset="0"/>
              </a:rPr>
              <a:t>Understand the history of racial inequities in California, including, but not limited to, past policies related to segregation, immigration, education, and public safety and incarceration, and how it currently impacts pupils in California.</a:t>
            </a:r>
          </a:p>
          <a:p>
            <a:pPr marL="0" marR="0" lvl="0" indent="0">
              <a:spcBef>
                <a:spcPts val="1200"/>
              </a:spcBef>
              <a:spcAft>
                <a:spcPts val="1200"/>
              </a:spcAft>
              <a:buNone/>
            </a:pPr>
            <a:endParaRPr lang="en-US" sz="1800" u="none" strike="noStrike" dirty="0">
              <a:effectLst/>
              <a:latin typeface="Arial" panose="020B0604020202020204" pitchFamily="34" charset="0"/>
              <a:ea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BC3926A4-688D-4317-A09B-BF3D7965F649}"/>
              </a:ext>
            </a:extLst>
          </p:cNvPr>
          <p:cNvSpPr>
            <a:spLocks noGrp="1"/>
          </p:cNvSpPr>
          <p:nvPr>
            <p:ph type="sldNum" sz="quarter" idx="12"/>
          </p:nvPr>
        </p:nvSpPr>
        <p:spPr>
          <a:xfrm>
            <a:off x="10494335" y="6456128"/>
            <a:ext cx="643319" cy="327444"/>
          </a:xfrm>
        </p:spPr>
        <p:txBody>
          <a:bodyPr/>
          <a:lstStyle/>
          <a:p>
            <a:fld id="{1E47FE53-EBF0-4DA7-9D9D-CC1C3A20F3CB}" type="slidenum">
              <a:rPr lang="en-US" sz="2400" smtClean="0"/>
              <a:t>12</a:t>
            </a:fld>
            <a:endParaRPr lang="en-US" dirty="0"/>
          </a:p>
        </p:txBody>
      </p:sp>
    </p:spTree>
    <p:extLst>
      <p:ext uri="{BB962C8B-B14F-4D97-AF65-F5344CB8AC3E}">
        <p14:creationId xmlns:p14="http://schemas.microsoft.com/office/powerpoint/2010/main" val="1623758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226E0-A827-4C52-AE13-772ED4929D19}"/>
              </a:ext>
            </a:extLst>
          </p:cNvPr>
          <p:cNvSpPr>
            <a:spLocks noGrp="1"/>
          </p:cNvSpPr>
          <p:nvPr>
            <p:ph type="title"/>
          </p:nvPr>
        </p:nvSpPr>
        <p:spPr/>
        <p:txBody>
          <a:bodyPr/>
          <a:lstStyle/>
          <a:p>
            <a:r>
              <a:rPr lang="en-US" dirty="0">
                <a:solidFill>
                  <a:schemeClr val="tx1"/>
                </a:solidFill>
              </a:rPr>
              <a:t>Eligibility Requirements</a:t>
            </a:r>
          </a:p>
        </p:txBody>
      </p:sp>
      <p:sp>
        <p:nvSpPr>
          <p:cNvPr id="3" name="Content Placeholder 2">
            <a:extLst>
              <a:ext uri="{FF2B5EF4-FFF2-40B4-BE49-F238E27FC236}">
                <a16:creationId xmlns:a16="http://schemas.microsoft.com/office/drawing/2014/main" id="{EE30F53C-7D00-4557-8616-95EDE183F1D8}"/>
              </a:ext>
            </a:extLst>
          </p:cNvPr>
          <p:cNvSpPr>
            <a:spLocks noGrp="1"/>
          </p:cNvSpPr>
          <p:nvPr>
            <p:ph idx="1"/>
          </p:nvPr>
        </p:nvSpPr>
        <p:spPr>
          <a:xfrm>
            <a:off x="1097280" y="2100567"/>
            <a:ext cx="10058400" cy="3544859"/>
          </a:xfrm>
        </p:spPr>
        <p:txBody>
          <a:bodyPr/>
          <a:lstStyle/>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The application may be submitted by an LEA on behalf of itself or on behalf of a consortium of LEAs. An LEA applying on behalf of itself or on behalf of a consortium of LEAs may carry out their work in partnership with institutions of higher education, nonprofit educational service providers, or community-based organizations that demonstrate the capacity to meet statutory goals and responsibilities outlined herein. </a:t>
            </a:r>
          </a:p>
          <a:p>
            <a:pPr marL="0" indent="0">
              <a:buNone/>
            </a:pPr>
            <a:endParaRPr lang="en-US" dirty="0"/>
          </a:p>
        </p:txBody>
      </p:sp>
      <p:sp>
        <p:nvSpPr>
          <p:cNvPr id="4" name="Slide Number Placeholder 3">
            <a:extLst>
              <a:ext uri="{FF2B5EF4-FFF2-40B4-BE49-F238E27FC236}">
                <a16:creationId xmlns:a16="http://schemas.microsoft.com/office/drawing/2014/main" id="{726D6700-2182-4136-9785-C1E8FD62229F}"/>
              </a:ext>
            </a:extLst>
          </p:cNvPr>
          <p:cNvSpPr>
            <a:spLocks noGrp="1"/>
          </p:cNvSpPr>
          <p:nvPr>
            <p:ph type="sldNum" sz="quarter" idx="12"/>
          </p:nvPr>
        </p:nvSpPr>
        <p:spPr>
          <a:xfrm>
            <a:off x="10579395" y="6456128"/>
            <a:ext cx="558259" cy="401872"/>
          </a:xfrm>
        </p:spPr>
        <p:txBody>
          <a:bodyPr/>
          <a:lstStyle/>
          <a:p>
            <a:fld id="{1E47FE53-EBF0-4DA7-9D9D-CC1C3A20F3CB}" type="slidenum">
              <a:rPr lang="en-US" sz="2400" smtClean="0"/>
              <a:t>13</a:t>
            </a:fld>
            <a:endParaRPr lang="en-US" dirty="0"/>
          </a:p>
        </p:txBody>
      </p:sp>
    </p:spTree>
    <p:extLst>
      <p:ext uri="{BB962C8B-B14F-4D97-AF65-F5344CB8AC3E}">
        <p14:creationId xmlns:p14="http://schemas.microsoft.com/office/powerpoint/2010/main" val="1670414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FF7ECC-64C3-42FB-AC0D-BE9F48645DF9}"/>
              </a:ext>
            </a:extLst>
          </p:cNvPr>
          <p:cNvSpPr>
            <a:spLocks noGrp="1"/>
          </p:cNvSpPr>
          <p:nvPr>
            <p:ph type="title"/>
          </p:nvPr>
        </p:nvSpPr>
        <p:spPr/>
        <p:txBody>
          <a:bodyPr/>
          <a:lstStyle/>
          <a:p>
            <a:r>
              <a:rPr lang="en-US" dirty="0">
                <a:solidFill>
                  <a:schemeClr val="tx1"/>
                </a:solidFill>
              </a:rPr>
              <a:t>II. Accountability</a:t>
            </a:r>
          </a:p>
        </p:txBody>
      </p:sp>
      <p:sp>
        <p:nvSpPr>
          <p:cNvPr id="6" name="Text Placeholder 5">
            <a:extLst>
              <a:ext uri="{FF2B5EF4-FFF2-40B4-BE49-F238E27FC236}">
                <a16:creationId xmlns:a16="http://schemas.microsoft.com/office/drawing/2014/main" id="{0CE50CE1-872A-4ED7-9952-D8261962B82A}"/>
              </a:ext>
            </a:extLst>
          </p:cNvPr>
          <p:cNvSpPr>
            <a:spLocks noGrp="1"/>
          </p:cNvSpPr>
          <p:nvPr>
            <p:ph type="body" idx="1"/>
          </p:nvPr>
        </p:nvSpPr>
        <p:spPr/>
        <p:txBody>
          <a:bodyPr/>
          <a:lstStyle/>
          <a:p>
            <a:r>
              <a:rPr lang="en-US" dirty="0">
                <a:solidFill>
                  <a:schemeClr val="tx1"/>
                </a:solidFill>
                <a:latin typeface="Arial" panose="020B0604020202020204" pitchFamily="34" charset="0"/>
                <a:cs typeface="Arial" panose="020B0604020202020204" pitchFamily="34" charset="0"/>
              </a:rPr>
              <a:t>pages</a:t>
            </a:r>
            <a:r>
              <a:rPr lang="en-US" dirty="0">
                <a:solidFill>
                  <a:schemeClr val="tx1"/>
                </a:solidFill>
              </a:rPr>
              <a:t> 8–12</a:t>
            </a:r>
          </a:p>
          <a:p>
            <a:endParaRPr lang="en-US" dirty="0">
              <a:solidFill>
                <a:schemeClr val="tx1"/>
              </a:solidFill>
            </a:endParaRPr>
          </a:p>
        </p:txBody>
      </p:sp>
      <p:sp>
        <p:nvSpPr>
          <p:cNvPr id="4" name="Slide Number Placeholder 3">
            <a:extLst>
              <a:ext uri="{FF2B5EF4-FFF2-40B4-BE49-F238E27FC236}">
                <a16:creationId xmlns:a16="http://schemas.microsoft.com/office/drawing/2014/main" id="{B2C55B49-4A20-476F-B63C-A7ED46933616}"/>
              </a:ext>
            </a:extLst>
          </p:cNvPr>
          <p:cNvSpPr>
            <a:spLocks noGrp="1"/>
          </p:cNvSpPr>
          <p:nvPr>
            <p:ph type="sldNum" sz="quarter" idx="12"/>
          </p:nvPr>
        </p:nvSpPr>
        <p:spPr>
          <a:xfrm>
            <a:off x="10345479" y="6431189"/>
            <a:ext cx="893135" cy="426811"/>
          </a:xfrm>
        </p:spPr>
        <p:txBody>
          <a:bodyPr/>
          <a:lstStyle/>
          <a:p>
            <a:fld id="{1E47FE53-EBF0-4DA7-9D9D-CC1C3A20F3CB}" type="slidenum">
              <a:rPr lang="en-US" sz="2400" smtClean="0"/>
              <a:t>14</a:t>
            </a:fld>
            <a:endParaRPr lang="en-US" dirty="0"/>
          </a:p>
        </p:txBody>
      </p:sp>
    </p:spTree>
    <p:extLst>
      <p:ext uri="{BB962C8B-B14F-4D97-AF65-F5344CB8AC3E}">
        <p14:creationId xmlns:p14="http://schemas.microsoft.com/office/powerpoint/2010/main" val="1734523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BAC9-DCDC-48CF-ACFF-D89B820F4E0F}"/>
              </a:ext>
            </a:extLst>
          </p:cNvPr>
          <p:cNvSpPr>
            <a:spLocks noGrp="1"/>
          </p:cNvSpPr>
          <p:nvPr>
            <p:ph type="title"/>
          </p:nvPr>
        </p:nvSpPr>
        <p:spPr>
          <a:xfrm>
            <a:off x="1219200" y="267559"/>
            <a:ext cx="10614991" cy="1450757"/>
          </a:xfrm>
        </p:spPr>
        <p:txBody>
          <a:bodyPr/>
          <a:lstStyle/>
          <a:p>
            <a:r>
              <a:rPr lang="en-US" dirty="0">
                <a:solidFill>
                  <a:schemeClr val="tx1"/>
                </a:solidFill>
              </a:rPr>
              <a:t>Reporting Requirements (1)</a:t>
            </a:r>
          </a:p>
        </p:txBody>
      </p:sp>
      <p:sp>
        <p:nvSpPr>
          <p:cNvPr id="3" name="Content Placeholder 2">
            <a:extLst>
              <a:ext uri="{FF2B5EF4-FFF2-40B4-BE49-F238E27FC236}">
                <a16:creationId xmlns:a16="http://schemas.microsoft.com/office/drawing/2014/main" id="{E0A4AB32-3651-4754-AA65-DFC26516E78D}"/>
              </a:ext>
            </a:extLst>
          </p:cNvPr>
          <p:cNvSpPr>
            <a:spLocks noGrp="1"/>
          </p:cNvSpPr>
          <p:nvPr>
            <p:ph idx="1"/>
          </p:nvPr>
        </p:nvSpPr>
        <p:spPr>
          <a:xfrm>
            <a:off x="1079254" y="1909441"/>
            <a:ext cx="10058400" cy="4355561"/>
          </a:xfrm>
        </p:spPr>
        <p:txBody>
          <a:bodyPr>
            <a:normAutofit fontScale="92500"/>
          </a:bodyPr>
          <a:lstStyle/>
          <a:p>
            <a:pPr marL="0" marR="0" indent="0">
              <a:spcBef>
                <a:spcPts val="1200"/>
              </a:spcBef>
              <a:spcAft>
                <a:spcPts val="1200"/>
              </a:spcAft>
              <a:buNone/>
            </a:pPr>
            <a:r>
              <a:rPr lang="en-US" sz="2400" dirty="0">
                <a:solidFill>
                  <a:schemeClr val="tx1"/>
                </a:solidFill>
                <a:effectLst/>
                <a:latin typeface="Arial" panose="020B0604020202020204" pitchFamily="34" charset="0"/>
                <a:ea typeface="Times New Roman" panose="02020603050405020304" pitchFamily="18" charset="0"/>
              </a:rPr>
              <a:t>The selected Equity Leads will be part of continuing collaboration amongst the System of Support Lead Agencies, the CDE, and the CCEE. Specifically, the CDE and CCEE are charged with coordinating the activities of the System of Support to provide coherent and effective support to LEAs. </a:t>
            </a:r>
          </a:p>
          <a:p>
            <a:pPr marL="0" marR="0" indent="0">
              <a:spcBef>
                <a:spcPts val="1200"/>
              </a:spcBef>
              <a:spcAft>
                <a:spcPts val="1200"/>
              </a:spcAft>
              <a:buNone/>
            </a:pPr>
            <a:r>
              <a:rPr lang="en-US" sz="2400" dirty="0">
                <a:solidFill>
                  <a:schemeClr val="tx1"/>
                </a:solidFill>
                <a:effectLst/>
                <a:latin typeface="Arial" panose="020B0604020202020204" pitchFamily="34" charset="0"/>
                <a:ea typeface="Times New Roman" panose="02020603050405020304" pitchFamily="18" charset="0"/>
              </a:rPr>
              <a:t>The Equity Leads shall a complete the following:</a:t>
            </a:r>
          </a:p>
          <a:p>
            <a:pPr marL="342900" marR="0" lvl="0" indent="-342900">
              <a:spcBef>
                <a:spcPts val="1200"/>
              </a:spcBef>
              <a:spcAft>
                <a:spcPts val="1200"/>
              </a:spcAft>
              <a:buFont typeface="+mj-lt"/>
              <a:buAutoNum type="arabicPeriod"/>
            </a:pPr>
            <a:r>
              <a:rPr lang="en-US" sz="2400" dirty="0">
                <a:solidFill>
                  <a:schemeClr val="tx1"/>
                </a:solidFill>
                <a:effectLst/>
                <a:latin typeface="Arial" panose="020B0604020202020204" pitchFamily="34" charset="0"/>
                <a:ea typeface="Times New Roman" panose="02020603050405020304" pitchFamily="18" charset="0"/>
              </a:rPr>
              <a:t>A Collective Annual Plan that outlines the work and goals aligned with the four responsibilities from </a:t>
            </a:r>
            <a:r>
              <a:rPr lang="en-US" sz="2400" i="1" dirty="0">
                <a:solidFill>
                  <a:schemeClr val="tx1"/>
                </a:solidFill>
                <a:effectLst/>
                <a:latin typeface="Arial" panose="020B0604020202020204" pitchFamily="34" charset="0"/>
                <a:ea typeface="Times New Roman" panose="02020603050405020304" pitchFamily="18" charset="0"/>
              </a:rPr>
              <a:t>Education Code </a:t>
            </a:r>
            <a:r>
              <a:rPr lang="en-US" sz="2400" dirty="0">
                <a:solidFill>
                  <a:schemeClr val="tx1"/>
                </a:solidFill>
                <a:effectLst/>
                <a:latin typeface="Arial" panose="020B0604020202020204" pitchFamily="34" charset="0"/>
                <a:ea typeface="Times New Roman" panose="02020603050405020304" pitchFamily="18" charset="0"/>
              </a:rPr>
              <a:t>(</a:t>
            </a:r>
            <a:r>
              <a:rPr lang="en-US" sz="2400" i="1" dirty="0">
                <a:solidFill>
                  <a:schemeClr val="tx1"/>
                </a:solidFill>
                <a:effectLst/>
                <a:latin typeface="Arial" panose="020B0604020202020204" pitchFamily="34" charset="0"/>
                <a:ea typeface="Times New Roman" panose="02020603050405020304" pitchFamily="18" charset="0"/>
              </a:rPr>
              <a:t>EC</a:t>
            </a:r>
            <a:r>
              <a:rPr lang="en-US" sz="2400" dirty="0">
                <a:solidFill>
                  <a:schemeClr val="tx1"/>
                </a:solidFill>
                <a:effectLst/>
                <a:latin typeface="Arial" panose="020B0604020202020204" pitchFamily="34" charset="0"/>
                <a:ea typeface="Times New Roman" panose="02020603050405020304" pitchFamily="18" charset="0"/>
              </a:rPr>
              <a:t>) section 52073.5 (outlined on page 8 of the RFA) by September 1 of each year.</a:t>
            </a:r>
          </a:p>
          <a:p>
            <a:pPr marL="342900" marR="0" indent="-342900">
              <a:spcBef>
                <a:spcPts val="1200"/>
              </a:spcBef>
              <a:spcAft>
                <a:spcPts val="1200"/>
              </a:spcAft>
              <a:buAutoNum type="arabicPeriod"/>
            </a:pPr>
            <a:r>
              <a:rPr lang="en-US" sz="2400" dirty="0">
                <a:solidFill>
                  <a:schemeClr val="tx1"/>
                </a:solidFill>
                <a:effectLst/>
                <a:latin typeface="Arial" panose="020B0604020202020204" pitchFamily="34" charset="0"/>
                <a:ea typeface="Times New Roman" panose="02020603050405020304" pitchFamily="18" charset="0"/>
              </a:rPr>
              <a:t>Data requested by CCEE and CDE in support of any external evaluation, as applicable,</a:t>
            </a:r>
          </a:p>
          <a:p>
            <a:pPr marL="0" indent="0">
              <a:buNone/>
            </a:pPr>
            <a:endParaRPr lang="en-US" dirty="0"/>
          </a:p>
        </p:txBody>
      </p:sp>
      <p:sp>
        <p:nvSpPr>
          <p:cNvPr id="4" name="Slide Number Placeholder 3">
            <a:extLst>
              <a:ext uri="{FF2B5EF4-FFF2-40B4-BE49-F238E27FC236}">
                <a16:creationId xmlns:a16="http://schemas.microsoft.com/office/drawing/2014/main" id="{739B7B84-3791-406A-A01D-F93B50617EF6}"/>
              </a:ext>
            </a:extLst>
          </p:cNvPr>
          <p:cNvSpPr>
            <a:spLocks noGrp="1"/>
          </p:cNvSpPr>
          <p:nvPr>
            <p:ph type="sldNum" sz="quarter" idx="12"/>
          </p:nvPr>
        </p:nvSpPr>
        <p:spPr/>
        <p:txBody>
          <a:bodyPr/>
          <a:lstStyle/>
          <a:p>
            <a:fld id="{1E47FE53-EBF0-4DA7-9D9D-CC1C3A20F3CB}" type="slidenum">
              <a:rPr lang="en-US" sz="2400" smtClean="0"/>
              <a:t>15</a:t>
            </a:fld>
            <a:endParaRPr lang="en-US" dirty="0"/>
          </a:p>
        </p:txBody>
      </p:sp>
    </p:spTree>
    <p:extLst>
      <p:ext uri="{BB962C8B-B14F-4D97-AF65-F5344CB8AC3E}">
        <p14:creationId xmlns:p14="http://schemas.microsoft.com/office/powerpoint/2010/main" val="2268394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BAC9-DCDC-48CF-ACFF-D89B820F4E0F}"/>
              </a:ext>
            </a:extLst>
          </p:cNvPr>
          <p:cNvSpPr>
            <a:spLocks noGrp="1"/>
          </p:cNvSpPr>
          <p:nvPr>
            <p:ph type="title"/>
          </p:nvPr>
        </p:nvSpPr>
        <p:spPr>
          <a:xfrm>
            <a:off x="978010" y="267559"/>
            <a:ext cx="10856181" cy="1450757"/>
          </a:xfrm>
        </p:spPr>
        <p:txBody>
          <a:bodyPr/>
          <a:lstStyle/>
          <a:p>
            <a:r>
              <a:rPr lang="en-US" dirty="0">
                <a:solidFill>
                  <a:schemeClr val="tx1"/>
                </a:solidFill>
              </a:rPr>
              <a:t>Reporting Requirements (2)</a:t>
            </a:r>
          </a:p>
        </p:txBody>
      </p:sp>
      <p:sp>
        <p:nvSpPr>
          <p:cNvPr id="3" name="Content Placeholder 2">
            <a:extLst>
              <a:ext uri="{FF2B5EF4-FFF2-40B4-BE49-F238E27FC236}">
                <a16:creationId xmlns:a16="http://schemas.microsoft.com/office/drawing/2014/main" id="{E0A4AB32-3651-4754-AA65-DFC26516E78D}"/>
              </a:ext>
            </a:extLst>
          </p:cNvPr>
          <p:cNvSpPr>
            <a:spLocks noGrp="1"/>
          </p:cNvSpPr>
          <p:nvPr>
            <p:ph idx="1"/>
          </p:nvPr>
        </p:nvSpPr>
        <p:spPr>
          <a:xfrm>
            <a:off x="978010" y="1845733"/>
            <a:ext cx="10750164" cy="4488806"/>
          </a:xfrm>
        </p:spPr>
        <p:txBody>
          <a:bodyPr>
            <a:normAutofit/>
          </a:bodyPr>
          <a:lstStyle/>
          <a:p>
            <a:pPr marL="342900" marR="0" lvl="0" indent="-342900">
              <a:spcBef>
                <a:spcPts val="1200"/>
              </a:spcBef>
              <a:spcAft>
                <a:spcPts val="1200"/>
              </a:spcAft>
              <a:buAutoNum type="arabicPeriod" startAt="3"/>
            </a:pPr>
            <a:r>
              <a:rPr lang="en-US" sz="2400" dirty="0">
                <a:solidFill>
                  <a:schemeClr val="tx1"/>
                </a:solidFill>
                <a:effectLst/>
                <a:latin typeface="Arial" panose="020B0604020202020204" pitchFamily="34" charset="0"/>
                <a:ea typeface="Times New Roman" panose="02020603050405020304" pitchFamily="18" charset="0"/>
              </a:rPr>
              <a:t>Annual year-end reports, </a:t>
            </a:r>
          </a:p>
          <a:p>
            <a:pPr marL="342900" marR="0" lvl="0" indent="-342900">
              <a:spcBef>
                <a:spcPts val="1200"/>
              </a:spcBef>
              <a:spcAft>
                <a:spcPts val="1200"/>
              </a:spcAft>
              <a:buAutoNum type="arabicPeriod" startAt="3"/>
            </a:pPr>
            <a:r>
              <a:rPr lang="en-US" sz="2400" dirty="0">
                <a:solidFill>
                  <a:schemeClr val="tx1"/>
                </a:solidFill>
                <a:effectLst/>
                <a:latin typeface="Arial" panose="020B0604020202020204" pitchFamily="34" charset="0"/>
                <a:ea typeface="Times New Roman" panose="02020603050405020304" pitchFamily="18" charset="0"/>
              </a:rPr>
              <a:t>Mid-year progress check-in with CDE and CCEE, and a progress report,</a:t>
            </a:r>
          </a:p>
          <a:p>
            <a:pPr marL="342900" marR="0" lvl="0" indent="-342900">
              <a:spcBef>
                <a:spcPts val="1200"/>
              </a:spcBef>
              <a:spcAft>
                <a:spcPts val="1200"/>
              </a:spcAft>
              <a:buAutoNum type="arabicPeriod" startAt="3"/>
            </a:pPr>
            <a:r>
              <a:rPr lang="en-US" sz="2400" dirty="0">
                <a:solidFill>
                  <a:schemeClr val="tx1"/>
                </a:solidFill>
                <a:effectLst/>
                <a:latin typeface="Arial" panose="020B0604020202020204" pitchFamily="34" charset="0"/>
                <a:ea typeface="Times New Roman" panose="02020603050405020304" pitchFamily="18" charset="0"/>
              </a:rPr>
              <a:t>Budgets and Expenditure reports, and</a:t>
            </a:r>
          </a:p>
          <a:p>
            <a:pPr marL="342900" marR="0" lvl="0" indent="-342900">
              <a:spcBef>
                <a:spcPts val="1200"/>
              </a:spcBef>
              <a:spcAft>
                <a:spcPts val="1200"/>
              </a:spcAft>
              <a:buAutoNum type="arabicPeriod" startAt="3"/>
            </a:pPr>
            <a:r>
              <a:rPr lang="en-US" sz="2400" dirty="0">
                <a:solidFill>
                  <a:schemeClr val="tx1"/>
                </a:solidFill>
                <a:effectLst/>
                <a:latin typeface="Arial" panose="020B0604020202020204" pitchFamily="34" charset="0"/>
                <a:ea typeface="Times New Roman" panose="02020603050405020304" pitchFamily="18" charset="0"/>
              </a:rPr>
              <a:t>Other reports as requested by the CDE and CCEE. </a:t>
            </a:r>
          </a:p>
          <a:p>
            <a:pPr marL="0" indent="0">
              <a:buNone/>
            </a:pPr>
            <a:endParaRPr lang="en-US" dirty="0"/>
          </a:p>
        </p:txBody>
      </p:sp>
      <p:sp>
        <p:nvSpPr>
          <p:cNvPr id="4" name="Slide Number Placeholder 3">
            <a:extLst>
              <a:ext uri="{FF2B5EF4-FFF2-40B4-BE49-F238E27FC236}">
                <a16:creationId xmlns:a16="http://schemas.microsoft.com/office/drawing/2014/main" id="{739B7B84-3791-406A-A01D-F93B50617EF6}"/>
              </a:ext>
            </a:extLst>
          </p:cNvPr>
          <p:cNvSpPr>
            <a:spLocks noGrp="1"/>
          </p:cNvSpPr>
          <p:nvPr>
            <p:ph type="sldNum" sz="quarter" idx="12"/>
          </p:nvPr>
        </p:nvSpPr>
        <p:spPr/>
        <p:txBody>
          <a:bodyPr/>
          <a:lstStyle/>
          <a:p>
            <a:fld id="{1E47FE53-EBF0-4DA7-9D9D-CC1C3A20F3CB}" type="slidenum">
              <a:rPr lang="en-US" sz="2400" smtClean="0"/>
              <a:t>16</a:t>
            </a:fld>
            <a:endParaRPr lang="en-US" dirty="0"/>
          </a:p>
        </p:txBody>
      </p:sp>
    </p:spTree>
    <p:extLst>
      <p:ext uri="{BB962C8B-B14F-4D97-AF65-F5344CB8AC3E}">
        <p14:creationId xmlns:p14="http://schemas.microsoft.com/office/powerpoint/2010/main" val="931637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BAC9-DCDC-48CF-ACFF-D89B820F4E0F}"/>
              </a:ext>
            </a:extLst>
          </p:cNvPr>
          <p:cNvSpPr>
            <a:spLocks noGrp="1"/>
          </p:cNvSpPr>
          <p:nvPr>
            <p:ph type="title"/>
          </p:nvPr>
        </p:nvSpPr>
        <p:spPr>
          <a:xfrm>
            <a:off x="1097280" y="267559"/>
            <a:ext cx="10750163" cy="1450757"/>
          </a:xfrm>
        </p:spPr>
        <p:txBody>
          <a:bodyPr/>
          <a:lstStyle/>
          <a:p>
            <a:r>
              <a:rPr lang="en-US" dirty="0">
                <a:solidFill>
                  <a:schemeClr val="tx1"/>
                </a:solidFill>
              </a:rPr>
              <a:t>Program Deliverables (1)</a:t>
            </a:r>
          </a:p>
        </p:txBody>
      </p:sp>
      <p:sp>
        <p:nvSpPr>
          <p:cNvPr id="3" name="Content Placeholder 2">
            <a:extLst>
              <a:ext uri="{FF2B5EF4-FFF2-40B4-BE49-F238E27FC236}">
                <a16:creationId xmlns:a16="http://schemas.microsoft.com/office/drawing/2014/main" id="{E0A4AB32-3651-4754-AA65-DFC26516E78D}"/>
              </a:ext>
            </a:extLst>
          </p:cNvPr>
          <p:cNvSpPr>
            <a:spLocks noGrp="1"/>
          </p:cNvSpPr>
          <p:nvPr>
            <p:ph idx="1"/>
          </p:nvPr>
        </p:nvSpPr>
        <p:spPr/>
        <p:txBody>
          <a:bodyPr>
            <a:normAutofit lnSpcReduction="10000"/>
          </a:bodyPr>
          <a:lstStyle/>
          <a:p>
            <a:pPr marL="280987" marR="0" indent="0">
              <a:spcBef>
                <a:spcPts val="1200"/>
              </a:spcBef>
              <a:spcAft>
                <a:spcPts val="1200"/>
              </a:spcAft>
              <a:buNone/>
            </a:pPr>
            <a:r>
              <a:rPr lang="en-US" sz="2400" dirty="0">
                <a:solidFill>
                  <a:schemeClr val="tx1"/>
                </a:solidFill>
                <a:effectLst/>
                <a:latin typeface="Arial" panose="020B0604020202020204" pitchFamily="34" charset="0"/>
                <a:ea typeface="Times New Roman" panose="02020603050405020304" pitchFamily="18" charset="0"/>
              </a:rPr>
              <a:t>The selected Equity Leads are required to participate in System of Support meetings which occur 2–4 times per year. </a:t>
            </a:r>
          </a:p>
          <a:p>
            <a:pPr marL="280987" marR="0" indent="0">
              <a:spcBef>
                <a:spcPts val="1200"/>
              </a:spcBef>
              <a:spcAft>
                <a:spcPts val="1200"/>
              </a:spcAft>
              <a:buNone/>
            </a:pPr>
            <a:r>
              <a:rPr lang="en-US" sz="2400" dirty="0">
                <a:solidFill>
                  <a:schemeClr val="tx1"/>
                </a:solidFill>
                <a:effectLst/>
                <a:latin typeface="Arial" panose="020B0604020202020204" pitchFamily="34" charset="0"/>
                <a:ea typeface="Times New Roman" panose="02020603050405020304" pitchFamily="18" charset="0"/>
              </a:rPr>
              <a:t>Additionally, selected Equity Leads will jointly deliver the following to the CDE and CCEE: </a:t>
            </a:r>
          </a:p>
          <a:p>
            <a:pPr marL="738187" marR="0" indent="-457200">
              <a:spcBef>
                <a:spcPts val="1200"/>
              </a:spcBef>
              <a:spcAft>
                <a:spcPts val="1200"/>
              </a:spcAf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An annual report that identifies the LEAs and schools that have been supported by the grant and a high-level overview of the work completed and underway at each location, aligned with the four responsibilities outlined in subdivision (c) of </a:t>
            </a:r>
            <a:r>
              <a:rPr lang="en-US" sz="2400" i="1" u="none" strike="noStrike" dirty="0">
                <a:solidFill>
                  <a:schemeClr val="tx1"/>
                </a:solidFill>
                <a:effectLst/>
                <a:latin typeface="Arial" panose="020B0604020202020204" pitchFamily="34" charset="0"/>
                <a:ea typeface="Times New Roman" panose="02020603050405020304" pitchFamily="18" charset="0"/>
              </a:rPr>
              <a:t>EC</a:t>
            </a:r>
            <a:r>
              <a:rPr lang="en-US" sz="2400" u="none" strike="noStrike" dirty="0">
                <a:solidFill>
                  <a:schemeClr val="tx1"/>
                </a:solidFill>
                <a:effectLst/>
                <a:latin typeface="Arial" panose="020B0604020202020204" pitchFamily="34" charset="0"/>
                <a:ea typeface="Times New Roman" panose="02020603050405020304" pitchFamily="18" charset="0"/>
              </a:rPr>
              <a:t> section 52073.5 (</a:t>
            </a:r>
            <a:r>
              <a:rPr lang="en-US" sz="2400" dirty="0">
                <a:solidFill>
                  <a:schemeClr val="tx1"/>
                </a:solidFill>
                <a:latin typeface="Arial" panose="020B0604020202020204" pitchFamily="34" charset="0"/>
                <a:ea typeface="Times New Roman" panose="02020603050405020304" pitchFamily="18" charset="0"/>
              </a:rPr>
              <a:t>outlined on page 10 of the RFA</a:t>
            </a:r>
            <a:r>
              <a:rPr lang="en-US" sz="2400" u="none" strike="noStrike" dirty="0">
                <a:solidFill>
                  <a:schemeClr val="tx1"/>
                </a:solidFill>
                <a:effectLst/>
                <a:latin typeface="Arial" panose="020B0604020202020204" pitchFamily="34" charset="0"/>
                <a:ea typeface="Times New Roman" panose="02020603050405020304" pitchFamily="18" charset="0"/>
              </a:rPr>
              <a:t>). These reports must be completed annually and no later than six weeks after the conclusion of the fiscal year. </a:t>
            </a:r>
          </a:p>
          <a:p>
            <a:pPr marL="280987" marR="0" indent="0">
              <a:spcBef>
                <a:spcPts val="1200"/>
              </a:spcBef>
              <a:spcAft>
                <a:spcPts val="1200"/>
              </a:spcAft>
              <a:buNone/>
            </a:pPr>
            <a:endParaRPr lang="en-US" sz="2400" u="none" strike="noStrike" dirty="0">
              <a:effectLst/>
              <a:latin typeface="Arial" panose="020B0604020202020204" pitchFamily="34" charset="0"/>
              <a:ea typeface="Times New Roman" panose="02020603050405020304" pitchFamily="18" charset="0"/>
            </a:endParaRPr>
          </a:p>
          <a:p>
            <a:pPr marL="0" lvl="0" indent="0">
              <a:buNone/>
            </a:pPr>
            <a:endParaRPr lang="en-US" dirty="0"/>
          </a:p>
        </p:txBody>
      </p:sp>
      <p:sp>
        <p:nvSpPr>
          <p:cNvPr id="4" name="Slide Number Placeholder 3">
            <a:extLst>
              <a:ext uri="{FF2B5EF4-FFF2-40B4-BE49-F238E27FC236}">
                <a16:creationId xmlns:a16="http://schemas.microsoft.com/office/drawing/2014/main" id="{739B7B84-3791-406A-A01D-F93B50617EF6}"/>
              </a:ext>
            </a:extLst>
          </p:cNvPr>
          <p:cNvSpPr>
            <a:spLocks noGrp="1"/>
          </p:cNvSpPr>
          <p:nvPr>
            <p:ph type="sldNum" sz="quarter" idx="12"/>
          </p:nvPr>
        </p:nvSpPr>
        <p:spPr>
          <a:xfrm>
            <a:off x="10568763" y="6456128"/>
            <a:ext cx="568891" cy="401872"/>
          </a:xfrm>
        </p:spPr>
        <p:txBody>
          <a:bodyPr/>
          <a:lstStyle/>
          <a:p>
            <a:fld id="{1E47FE53-EBF0-4DA7-9D9D-CC1C3A20F3CB}" type="slidenum">
              <a:rPr lang="en-US" sz="2400" smtClean="0"/>
              <a:t>17</a:t>
            </a:fld>
            <a:endParaRPr lang="en-US" dirty="0"/>
          </a:p>
        </p:txBody>
      </p:sp>
    </p:spTree>
    <p:extLst>
      <p:ext uri="{BB962C8B-B14F-4D97-AF65-F5344CB8AC3E}">
        <p14:creationId xmlns:p14="http://schemas.microsoft.com/office/powerpoint/2010/main" val="4003644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BAC9-DCDC-48CF-ACFF-D89B820F4E0F}"/>
              </a:ext>
            </a:extLst>
          </p:cNvPr>
          <p:cNvSpPr>
            <a:spLocks noGrp="1"/>
          </p:cNvSpPr>
          <p:nvPr>
            <p:ph type="title"/>
          </p:nvPr>
        </p:nvSpPr>
        <p:spPr>
          <a:xfrm>
            <a:off x="1097280" y="267559"/>
            <a:ext cx="10750163" cy="1450757"/>
          </a:xfrm>
        </p:spPr>
        <p:txBody>
          <a:bodyPr/>
          <a:lstStyle/>
          <a:p>
            <a:r>
              <a:rPr lang="en-US" dirty="0">
                <a:solidFill>
                  <a:schemeClr val="tx1"/>
                </a:solidFill>
              </a:rPr>
              <a:t>Program Deliverables (2)</a:t>
            </a:r>
          </a:p>
        </p:txBody>
      </p:sp>
      <p:sp>
        <p:nvSpPr>
          <p:cNvPr id="3" name="Content Placeholder 2">
            <a:extLst>
              <a:ext uri="{FF2B5EF4-FFF2-40B4-BE49-F238E27FC236}">
                <a16:creationId xmlns:a16="http://schemas.microsoft.com/office/drawing/2014/main" id="{E0A4AB32-3651-4754-AA65-DFC26516E78D}"/>
              </a:ext>
            </a:extLst>
          </p:cNvPr>
          <p:cNvSpPr>
            <a:spLocks noGrp="1"/>
          </p:cNvSpPr>
          <p:nvPr>
            <p:ph idx="1"/>
          </p:nvPr>
        </p:nvSpPr>
        <p:spPr>
          <a:xfrm>
            <a:off x="1054346" y="1795245"/>
            <a:ext cx="10991880" cy="4660884"/>
          </a:xfrm>
        </p:spPr>
        <p:txBody>
          <a:bodyPr>
            <a:normAutofit fontScale="85000" lnSpcReduction="20000"/>
          </a:bodyPr>
          <a:lstStyle/>
          <a:p>
            <a:pPr marL="0" marR="0" lvl="0" indent="0">
              <a:spcBef>
                <a:spcPts val="1200"/>
              </a:spcBef>
              <a:spcAft>
                <a:spcPts val="1200"/>
              </a:spcAft>
              <a:buNone/>
            </a:pPr>
            <a:r>
              <a:rPr lang="en-US" sz="2600" u="none" strike="noStrike" dirty="0">
                <a:effectLst/>
                <a:latin typeface="Arial" panose="020B0604020202020204" pitchFamily="34" charset="0"/>
                <a:ea typeface="Times New Roman" panose="02020603050405020304" pitchFamily="18" charset="0"/>
              </a:rPr>
              <a:t>2</a:t>
            </a:r>
            <a:r>
              <a:rPr lang="en-US" sz="2600" u="none" strike="noStrike" dirty="0">
                <a:solidFill>
                  <a:schemeClr val="tx1"/>
                </a:solidFill>
                <a:effectLst/>
                <a:latin typeface="Arial" panose="020B0604020202020204" pitchFamily="34" charset="0"/>
                <a:ea typeface="Times New Roman" panose="02020603050405020304" pitchFamily="18" charset="0"/>
              </a:rPr>
              <a:t>.  A Guide for LEAs that: </a:t>
            </a:r>
          </a:p>
          <a:p>
            <a:pPr marL="742950" marR="0" lvl="1" indent="-285750">
              <a:spcBef>
                <a:spcPts val="1200"/>
              </a:spcBef>
              <a:spcAft>
                <a:spcPts val="1200"/>
              </a:spcAft>
              <a:buFont typeface="+mj-lt"/>
              <a:buAutoNum type="alphaLcPeriod"/>
            </a:pPr>
            <a:r>
              <a:rPr lang="en-US" sz="2600" u="none" strike="noStrike" dirty="0">
                <a:solidFill>
                  <a:schemeClr val="tx1"/>
                </a:solidFill>
                <a:effectLst/>
                <a:latin typeface="Arial" panose="020B0604020202020204" pitchFamily="34" charset="0"/>
                <a:ea typeface="Times New Roman" panose="02020603050405020304" pitchFamily="18" charset="0"/>
              </a:rPr>
              <a:t>Summarizes best practices and strategies for implementation to address racial disparities in educational opportunities and outcomes, including, for example, for African American students, and positive outcomes through the LCAP process. </a:t>
            </a:r>
          </a:p>
          <a:p>
            <a:pPr marL="742950" marR="0" lvl="1" indent="-285750">
              <a:lnSpc>
                <a:spcPct val="107000"/>
              </a:lnSpc>
              <a:spcBef>
                <a:spcPts val="1200"/>
              </a:spcBef>
              <a:spcAft>
                <a:spcPts val="1200"/>
              </a:spcAft>
              <a:buFont typeface="+mj-lt"/>
              <a:buAutoNum type="alphaLcPeriod"/>
            </a:pPr>
            <a:r>
              <a:rPr lang="en-US" sz="2600" u="none" strike="noStrike" dirty="0">
                <a:solidFill>
                  <a:schemeClr val="tx1"/>
                </a:solidFill>
                <a:effectLst/>
                <a:latin typeface="Arial" panose="020B0604020202020204" pitchFamily="34" charset="0"/>
                <a:ea typeface="Times New Roman" panose="02020603050405020304" pitchFamily="18" charset="0"/>
              </a:rPr>
              <a:t>Names barriers to implementation of best practices for addressing racial disparities in educational opportunities and outcomes, including, for example, for African American students, identified in the course of providing support to LEAs and schools and provides recommendations on how to address those barriers at multiple levels. </a:t>
            </a:r>
          </a:p>
          <a:p>
            <a:pPr marL="742950" marR="0" lvl="1" indent="-285750">
              <a:spcBef>
                <a:spcPts val="1200"/>
              </a:spcBef>
              <a:spcAft>
                <a:spcPts val="1200"/>
              </a:spcAft>
              <a:buFont typeface="+mj-lt"/>
              <a:buAutoNum type="alphaLcPeriod"/>
            </a:pPr>
            <a:r>
              <a:rPr lang="en-US" sz="2600" u="none" strike="noStrike" dirty="0">
                <a:solidFill>
                  <a:schemeClr val="tx1"/>
                </a:solidFill>
                <a:effectLst/>
                <a:latin typeface="Arial" panose="020B0604020202020204" pitchFamily="34" charset="0"/>
                <a:ea typeface="Times New Roman" panose="02020603050405020304" pitchFamily="18" charset="0"/>
              </a:rPr>
              <a:t>Includes a community facing summary.</a:t>
            </a:r>
          </a:p>
          <a:p>
            <a:pPr marL="742950" marR="0" lvl="1" indent="-285750">
              <a:spcBef>
                <a:spcPts val="1200"/>
              </a:spcBef>
              <a:spcAft>
                <a:spcPts val="1200"/>
              </a:spcAft>
              <a:buFont typeface="+mj-lt"/>
              <a:buAutoNum type="alphaLcPeriod"/>
            </a:pPr>
            <a:r>
              <a:rPr lang="en-US" sz="2600" u="none" strike="noStrike" dirty="0">
                <a:solidFill>
                  <a:schemeClr val="tx1"/>
                </a:solidFill>
                <a:effectLst/>
                <a:latin typeface="Arial" panose="020B0604020202020204" pitchFamily="34" charset="0"/>
                <a:ea typeface="Times New Roman" panose="02020603050405020304" pitchFamily="18" charset="0"/>
              </a:rPr>
              <a:t>Is completed no later than three months after the conclusion of the grant period. </a:t>
            </a:r>
          </a:p>
          <a:p>
            <a:pPr marL="280987" marR="0" indent="0">
              <a:spcBef>
                <a:spcPts val="1200"/>
              </a:spcBef>
              <a:spcAft>
                <a:spcPts val="1200"/>
              </a:spcAft>
              <a:buNone/>
            </a:pPr>
            <a:endParaRPr lang="en-US" sz="2600" u="none" strike="noStrike" dirty="0">
              <a:effectLst/>
              <a:latin typeface="Arial" panose="020B0604020202020204" pitchFamily="34" charset="0"/>
              <a:ea typeface="Times New Roman" panose="02020603050405020304" pitchFamily="18" charset="0"/>
            </a:endParaRPr>
          </a:p>
          <a:p>
            <a:pPr marL="280987" marR="0" indent="0">
              <a:spcBef>
                <a:spcPts val="1200"/>
              </a:spcBef>
              <a:spcAft>
                <a:spcPts val="1200"/>
              </a:spcAft>
              <a:buNone/>
            </a:pPr>
            <a:endParaRPr lang="en-US" sz="2400" u="none" strike="noStrike" dirty="0">
              <a:effectLst/>
              <a:latin typeface="Arial" panose="020B0604020202020204" pitchFamily="34" charset="0"/>
              <a:ea typeface="Times New Roman" panose="02020603050405020304" pitchFamily="18" charset="0"/>
            </a:endParaRPr>
          </a:p>
          <a:p>
            <a:pPr marL="0" lvl="0" indent="0">
              <a:buNone/>
            </a:pPr>
            <a:endParaRPr lang="en-US" dirty="0"/>
          </a:p>
        </p:txBody>
      </p:sp>
      <p:sp>
        <p:nvSpPr>
          <p:cNvPr id="4" name="Slide Number Placeholder 3">
            <a:extLst>
              <a:ext uri="{FF2B5EF4-FFF2-40B4-BE49-F238E27FC236}">
                <a16:creationId xmlns:a16="http://schemas.microsoft.com/office/drawing/2014/main" id="{739B7B84-3791-406A-A01D-F93B50617EF6}"/>
              </a:ext>
            </a:extLst>
          </p:cNvPr>
          <p:cNvSpPr>
            <a:spLocks noGrp="1"/>
          </p:cNvSpPr>
          <p:nvPr>
            <p:ph type="sldNum" sz="quarter" idx="12"/>
          </p:nvPr>
        </p:nvSpPr>
        <p:spPr/>
        <p:txBody>
          <a:bodyPr/>
          <a:lstStyle/>
          <a:p>
            <a:fld id="{1E47FE53-EBF0-4DA7-9D9D-CC1C3A20F3CB}" type="slidenum">
              <a:rPr lang="en-US" sz="2400" smtClean="0"/>
              <a:t>18</a:t>
            </a:fld>
            <a:endParaRPr lang="en-US" dirty="0"/>
          </a:p>
        </p:txBody>
      </p:sp>
    </p:spTree>
    <p:extLst>
      <p:ext uri="{BB962C8B-B14F-4D97-AF65-F5344CB8AC3E}">
        <p14:creationId xmlns:p14="http://schemas.microsoft.com/office/powerpoint/2010/main" val="3342588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8581C-2C75-426B-919F-9C9D05843F51}"/>
              </a:ext>
            </a:extLst>
          </p:cNvPr>
          <p:cNvSpPr>
            <a:spLocks noGrp="1"/>
          </p:cNvSpPr>
          <p:nvPr>
            <p:ph type="title"/>
          </p:nvPr>
        </p:nvSpPr>
        <p:spPr/>
        <p:txBody>
          <a:bodyPr/>
          <a:lstStyle/>
          <a:p>
            <a:r>
              <a:rPr lang="en-US" dirty="0">
                <a:solidFill>
                  <a:schemeClr val="tx1"/>
                </a:solidFill>
              </a:rPr>
              <a:t>Allowable Activities and Costs</a:t>
            </a:r>
          </a:p>
        </p:txBody>
      </p:sp>
      <p:sp>
        <p:nvSpPr>
          <p:cNvPr id="3" name="Content Placeholder 2">
            <a:extLst>
              <a:ext uri="{FF2B5EF4-FFF2-40B4-BE49-F238E27FC236}">
                <a16:creationId xmlns:a16="http://schemas.microsoft.com/office/drawing/2014/main" id="{B58E15C0-E4BA-4873-8A9C-B9AB4E3722EA}"/>
              </a:ext>
            </a:extLst>
          </p:cNvPr>
          <p:cNvSpPr>
            <a:spLocks noGrp="1"/>
          </p:cNvSpPr>
          <p:nvPr>
            <p:ph idx="1"/>
          </p:nvPr>
        </p:nvSpPr>
        <p:spPr/>
        <p:txBody>
          <a:bodyPr/>
          <a:lstStyle/>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Equity Leads will develop and submit annual budgets. The proposed use of grant funds will be reviewed and any items that are deemed non-allowable, excessive, or inappropriate will be eliminated. Generally, all expenditures must contribute to the goals and objectives outlined in Section I.</a:t>
            </a:r>
          </a:p>
          <a:p>
            <a:pPr marL="0" indent="0">
              <a:buNone/>
            </a:pPr>
            <a:endParaRPr lang="en-US" dirty="0"/>
          </a:p>
        </p:txBody>
      </p:sp>
      <p:sp>
        <p:nvSpPr>
          <p:cNvPr id="4" name="Slide Number Placeholder 3">
            <a:extLst>
              <a:ext uri="{FF2B5EF4-FFF2-40B4-BE49-F238E27FC236}">
                <a16:creationId xmlns:a16="http://schemas.microsoft.com/office/drawing/2014/main" id="{E680396E-9DFF-4A7E-A3A4-45291C8F0DFF}"/>
              </a:ext>
            </a:extLst>
          </p:cNvPr>
          <p:cNvSpPr>
            <a:spLocks noGrp="1"/>
          </p:cNvSpPr>
          <p:nvPr>
            <p:ph type="sldNum" sz="quarter" idx="12"/>
          </p:nvPr>
        </p:nvSpPr>
        <p:spPr/>
        <p:txBody>
          <a:bodyPr/>
          <a:lstStyle/>
          <a:p>
            <a:fld id="{1E47FE53-EBF0-4DA7-9D9D-CC1C3A20F3CB}" type="slidenum">
              <a:rPr lang="en-US" sz="2400" smtClean="0"/>
              <a:t>19</a:t>
            </a:fld>
            <a:endParaRPr lang="en-US" dirty="0"/>
          </a:p>
        </p:txBody>
      </p:sp>
    </p:spTree>
    <p:extLst>
      <p:ext uri="{BB962C8B-B14F-4D97-AF65-F5344CB8AC3E}">
        <p14:creationId xmlns:p14="http://schemas.microsoft.com/office/powerpoint/2010/main" val="1778894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C3710-61C4-4412-98E6-0BF0652C50C8}"/>
              </a:ext>
              <a:ext uri="{C183D7F6-B498-43B3-948B-1728B52AA6E4}">
                <adec:decorative xmlns:adec="http://schemas.microsoft.com/office/drawing/2017/decorative" val="0"/>
              </a:ext>
            </a:extLst>
          </p:cNvPr>
          <p:cNvSpPr>
            <a:spLocks noGrp="1"/>
          </p:cNvSpPr>
          <p:nvPr>
            <p:ph type="title"/>
          </p:nvPr>
        </p:nvSpPr>
        <p:spPr/>
        <p:txBody>
          <a:bodyPr/>
          <a:lstStyle/>
          <a:p>
            <a:r>
              <a:rPr lang="en-US" dirty="0">
                <a:solidFill>
                  <a:schemeClr val="tx1"/>
                </a:solidFill>
              </a:rPr>
              <a:t>Introduction</a:t>
            </a:r>
          </a:p>
        </p:txBody>
      </p:sp>
      <p:sp>
        <p:nvSpPr>
          <p:cNvPr id="3" name="Content Placeholder 2">
            <a:extLst>
              <a:ext uri="{FF2B5EF4-FFF2-40B4-BE49-F238E27FC236}">
                <a16:creationId xmlns:a16="http://schemas.microsoft.com/office/drawing/2014/main" id="{AAB25821-C103-4A68-B43A-03102906E354}"/>
              </a:ext>
            </a:extLst>
          </p:cNvPr>
          <p:cNvSpPr>
            <a:spLocks noGrp="1"/>
          </p:cNvSpPr>
          <p:nvPr>
            <p:ph idx="1"/>
          </p:nvPr>
        </p:nvSpPr>
        <p:spPr/>
        <p:txBody>
          <a:bodyPr/>
          <a:lstStyle/>
          <a:p>
            <a:pPr marL="52387" marR="0" indent="0">
              <a:spcBef>
                <a:spcPts val="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The California Department of Education (CDE) and California Collaborative for Educational Excellence (CCEE) invite interested local educational agencies (LEAs) (e.g., county offices of education [COEs] or school districts) and consortia of LEAs to apply to be named as an Equity Lead. The selected Equity Leads are encouraged to carry out their work in partnership with institutions of higher education, nonprofit educational service providers, or community-based organizations.</a:t>
            </a:r>
          </a:p>
          <a:p>
            <a:pPr marL="0" indent="0">
              <a:buNone/>
            </a:pPr>
            <a:endParaRPr lang="en-US" dirty="0"/>
          </a:p>
        </p:txBody>
      </p:sp>
      <p:sp>
        <p:nvSpPr>
          <p:cNvPr id="4" name="Slide Number Placeholder 3">
            <a:extLst>
              <a:ext uri="{FF2B5EF4-FFF2-40B4-BE49-F238E27FC236}">
                <a16:creationId xmlns:a16="http://schemas.microsoft.com/office/drawing/2014/main" id="{32F885EB-99C1-407E-BE2C-8F439BBDEB4F}"/>
              </a:ext>
              <a:ext uri="{C183D7F6-B498-43B3-948B-1728B52AA6E4}">
                <adec:decorative xmlns:adec="http://schemas.microsoft.com/office/drawing/2017/decorative" val="0"/>
              </a:ext>
            </a:extLst>
          </p:cNvPr>
          <p:cNvSpPr>
            <a:spLocks noGrp="1"/>
          </p:cNvSpPr>
          <p:nvPr>
            <p:ph type="sldNum" sz="quarter" idx="12"/>
          </p:nvPr>
        </p:nvSpPr>
        <p:spPr>
          <a:xfrm>
            <a:off x="10846447" y="6456128"/>
            <a:ext cx="309233" cy="401872"/>
          </a:xfrm>
        </p:spPr>
        <p:txBody>
          <a:bodyPr/>
          <a:lstStyle/>
          <a:p>
            <a:fld id="{1E47FE53-EBF0-4DA7-9D9D-CC1C3A20F3CB}" type="slidenum">
              <a:rPr lang="en-US" sz="2400" smtClean="0"/>
              <a:t>2</a:t>
            </a:fld>
            <a:endParaRPr lang="en-US" sz="2400" dirty="0"/>
          </a:p>
        </p:txBody>
      </p:sp>
    </p:spTree>
    <p:extLst>
      <p:ext uri="{BB962C8B-B14F-4D97-AF65-F5344CB8AC3E}">
        <p14:creationId xmlns:p14="http://schemas.microsoft.com/office/powerpoint/2010/main" val="3256631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C2E22-09B7-4291-9AF7-18186BA03992}"/>
              </a:ext>
            </a:extLst>
          </p:cNvPr>
          <p:cNvSpPr>
            <a:spLocks noGrp="1"/>
          </p:cNvSpPr>
          <p:nvPr>
            <p:ph type="title"/>
          </p:nvPr>
        </p:nvSpPr>
        <p:spPr/>
        <p:txBody>
          <a:bodyPr/>
          <a:lstStyle/>
          <a:p>
            <a:r>
              <a:rPr lang="en-US" dirty="0">
                <a:solidFill>
                  <a:schemeClr val="tx1"/>
                </a:solidFill>
              </a:rPr>
              <a:t>Assurances (1)</a:t>
            </a:r>
          </a:p>
        </p:txBody>
      </p:sp>
      <p:sp>
        <p:nvSpPr>
          <p:cNvPr id="3" name="Content Placeholder 2">
            <a:extLst>
              <a:ext uri="{FF2B5EF4-FFF2-40B4-BE49-F238E27FC236}">
                <a16:creationId xmlns:a16="http://schemas.microsoft.com/office/drawing/2014/main" id="{C296BAAE-3A61-4869-993F-97CA9E54A930}"/>
              </a:ext>
            </a:extLst>
          </p:cNvPr>
          <p:cNvSpPr>
            <a:spLocks noGrp="1"/>
          </p:cNvSpPr>
          <p:nvPr>
            <p:ph idx="1"/>
          </p:nvPr>
        </p:nvSpPr>
        <p:spPr/>
        <p:txBody>
          <a:bodyPr/>
          <a:lstStyle/>
          <a:p>
            <a:pPr marL="0" indent="0">
              <a:buNone/>
            </a:pPr>
            <a:r>
              <a:rPr lang="en-US" dirty="0">
                <a:solidFill>
                  <a:schemeClr val="tx1"/>
                </a:solidFill>
              </a:rPr>
              <a:t>In addition to complying with all terms, conditions and requirements specified in this RFA, the selected Equity Leads must also abide by the current “General Assurances and Certifications” on the CDE Funding Forms web page located at </a:t>
            </a:r>
            <a:r>
              <a:rPr lang="en-US" u="sng" dirty="0">
                <a:solidFill>
                  <a:srgbClr val="96607D"/>
                </a:solidFill>
                <a:hlinkClick r:id="rId2" tooltip="The California Department of Education Funding Forms web page.">
                  <a:extLst>
                    <a:ext uri="{A12FA001-AC4F-418D-AE19-62706E023703}">
                      <ahyp:hlinkClr xmlns:ahyp="http://schemas.microsoft.com/office/drawing/2018/hyperlinkcolor" val="tx"/>
                    </a:ext>
                  </a:extLst>
                </a:hlinkClick>
              </a:rPr>
              <a:t>https://www.cde.ca.gov/fg/fo/fm/ff.asp</a:t>
            </a:r>
            <a:r>
              <a:rPr lang="en-US" dirty="0">
                <a:solidFill>
                  <a:schemeClr val="tx1"/>
                </a:solidFill>
              </a:rPr>
              <a:t>. Applicants do not need to sign and return the General Assurances and Certification with the application; instead, they must download them and keep them on file to be available for compliance reviews, complaint investigations, or audits. </a:t>
            </a:r>
          </a:p>
          <a:p>
            <a:pPr marL="0" indent="0">
              <a:buNone/>
            </a:pPr>
            <a:endParaRPr lang="en-US" dirty="0"/>
          </a:p>
        </p:txBody>
      </p:sp>
      <p:sp>
        <p:nvSpPr>
          <p:cNvPr id="4" name="Slide Number Placeholder 3">
            <a:extLst>
              <a:ext uri="{FF2B5EF4-FFF2-40B4-BE49-F238E27FC236}">
                <a16:creationId xmlns:a16="http://schemas.microsoft.com/office/drawing/2014/main" id="{C30FAFA4-D180-4BCB-9093-78060D7D659B}"/>
              </a:ext>
            </a:extLst>
          </p:cNvPr>
          <p:cNvSpPr>
            <a:spLocks noGrp="1"/>
          </p:cNvSpPr>
          <p:nvPr>
            <p:ph type="sldNum" sz="quarter" idx="12"/>
          </p:nvPr>
        </p:nvSpPr>
        <p:spPr>
          <a:xfrm>
            <a:off x="10600660" y="6456128"/>
            <a:ext cx="536994" cy="401872"/>
          </a:xfrm>
        </p:spPr>
        <p:txBody>
          <a:bodyPr/>
          <a:lstStyle/>
          <a:p>
            <a:fld id="{1E47FE53-EBF0-4DA7-9D9D-CC1C3A20F3CB}" type="slidenum">
              <a:rPr lang="en-US" sz="2400" smtClean="0"/>
              <a:t>20</a:t>
            </a:fld>
            <a:endParaRPr lang="en-US" dirty="0"/>
          </a:p>
        </p:txBody>
      </p:sp>
    </p:spTree>
    <p:extLst>
      <p:ext uri="{BB962C8B-B14F-4D97-AF65-F5344CB8AC3E}">
        <p14:creationId xmlns:p14="http://schemas.microsoft.com/office/powerpoint/2010/main" val="7678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C2E22-09B7-4291-9AF7-18186BA03992}"/>
              </a:ext>
            </a:extLst>
          </p:cNvPr>
          <p:cNvSpPr>
            <a:spLocks noGrp="1"/>
          </p:cNvSpPr>
          <p:nvPr>
            <p:ph type="title"/>
          </p:nvPr>
        </p:nvSpPr>
        <p:spPr/>
        <p:txBody>
          <a:bodyPr/>
          <a:lstStyle/>
          <a:p>
            <a:r>
              <a:rPr lang="en-US" dirty="0">
                <a:solidFill>
                  <a:schemeClr val="tx1"/>
                </a:solidFill>
              </a:rPr>
              <a:t>Assurances (2)</a:t>
            </a:r>
          </a:p>
        </p:txBody>
      </p:sp>
      <p:sp>
        <p:nvSpPr>
          <p:cNvPr id="3" name="Content Placeholder 2">
            <a:extLst>
              <a:ext uri="{FF2B5EF4-FFF2-40B4-BE49-F238E27FC236}">
                <a16:creationId xmlns:a16="http://schemas.microsoft.com/office/drawing/2014/main" id="{C296BAAE-3A61-4869-993F-97CA9E54A930}"/>
              </a:ext>
            </a:extLst>
          </p:cNvPr>
          <p:cNvSpPr>
            <a:spLocks noGrp="1"/>
          </p:cNvSpPr>
          <p:nvPr>
            <p:ph idx="1"/>
          </p:nvPr>
        </p:nvSpPr>
        <p:spPr/>
        <p:txBody>
          <a:bodyPr/>
          <a:lstStyle/>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The Equity Lead Assurances are required to be signed and submitted as part of the Grant Award Notification, which will include responsibilities, reporting requirements, and deliverables. If an Equity Lead fails to submit required reports, program activities are not completed, or there is a lack of participation in meetings, funding for the Equity Lead could be reduced. </a:t>
            </a:r>
          </a:p>
          <a:p>
            <a:pPr marL="0" indent="0">
              <a:buNone/>
            </a:pPr>
            <a:endParaRPr lang="en-US" dirty="0"/>
          </a:p>
        </p:txBody>
      </p:sp>
      <p:sp>
        <p:nvSpPr>
          <p:cNvPr id="4" name="Slide Number Placeholder 3">
            <a:extLst>
              <a:ext uri="{FF2B5EF4-FFF2-40B4-BE49-F238E27FC236}">
                <a16:creationId xmlns:a16="http://schemas.microsoft.com/office/drawing/2014/main" id="{C30FAFA4-D180-4BCB-9093-78060D7D659B}"/>
              </a:ext>
            </a:extLst>
          </p:cNvPr>
          <p:cNvSpPr>
            <a:spLocks noGrp="1"/>
          </p:cNvSpPr>
          <p:nvPr>
            <p:ph type="sldNum" sz="quarter" idx="12"/>
          </p:nvPr>
        </p:nvSpPr>
        <p:spPr>
          <a:xfrm>
            <a:off x="10600660" y="6456128"/>
            <a:ext cx="536994" cy="401872"/>
          </a:xfrm>
        </p:spPr>
        <p:txBody>
          <a:bodyPr/>
          <a:lstStyle/>
          <a:p>
            <a:fld id="{1E47FE53-EBF0-4DA7-9D9D-CC1C3A20F3CB}" type="slidenum">
              <a:rPr lang="en-US" sz="2400" smtClean="0"/>
              <a:t>21</a:t>
            </a:fld>
            <a:endParaRPr lang="en-US" dirty="0"/>
          </a:p>
        </p:txBody>
      </p:sp>
    </p:spTree>
    <p:extLst>
      <p:ext uri="{BB962C8B-B14F-4D97-AF65-F5344CB8AC3E}">
        <p14:creationId xmlns:p14="http://schemas.microsoft.com/office/powerpoint/2010/main" val="2165906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593D8-867B-4C5E-BE6F-DECD5D2BE843}"/>
              </a:ext>
            </a:extLst>
          </p:cNvPr>
          <p:cNvSpPr>
            <a:spLocks noGrp="1"/>
          </p:cNvSpPr>
          <p:nvPr>
            <p:ph type="title"/>
          </p:nvPr>
        </p:nvSpPr>
        <p:spPr/>
        <p:txBody>
          <a:bodyPr/>
          <a:lstStyle/>
          <a:p>
            <a:r>
              <a:rPr lang="en-US" dirty="0">
                <a:solidFill>
                  <a:schemeClr val="tx1"/>
                </a:solidFill>
              </a:rPr>
              <a:t>Administrative Indirect Cost Rate</a:t>
            </a:r>
          </a:p>
        </p:txBody>
      </p:sp>
      <p:sp>
        <p:nvSpPr>
          <p:cNvPr id="3" name="Content Placeholder 2">
            <a:extLst>
              <a:ext uri="{FF2B5EF4-FFF2-40B4-BE49-F238E27FC236}">
                <a16:creationId xmlns:a16="http://schemas.microsoft.com/office/drawing/2014/main" id="{302DF09B-B0D2-474F-AA26-5DA5A8200E37}"/>
              </a:ext>
            </a:extLst>
          </p:cNvPr>
          <p:cNvSpPr>
            <a:spLocks noGrp="1"/>
          </p:cNvSpPr>
          <p:nvPr>
            <p:ph idx="1"/>
          </p:nvPr>
        </p:nvSpPr>
        <p:spPr/>
        <p:txBody>
          <a:bodyPr/>
          <a:lstStyle/>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The selected Equity Leads must limit total administrative indirect costs to the rate approved by the CDE for the applicable fiscal year in which the funds are spent. Any other entity providing services in partnership with an Equity Lead that are properly paid through the grant shall not be entitled to an administrative indirect cost rate greater than the rate approved by the CDE for the Equity Lead’s lead LEA.</a:t>
            </a:r>
          </a:p>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For a listing of indirect cost rates visit the CDE Indirect Cost Rates web page at </a:t>
            </a:r>
            <a:r>
              <a:rPr lang="en-US" u="sng" dirty="0">
                <a:solidFill>
                  <a:srgbClr val="96607D"/>
                </a:solidFill>
                <a:effectLst/>
                <a:latin typeface="Arial" panose="020B0604020202020204" pitchFamily="34" charset="0"/>
                <a:ea typeface="Times New Roman" panose="02020603050405020304" pitchFamily="18" charset="0"/>
                <a:hlinkClick r:id="rId3" tooltip="The California Department of Education Indirect Cost Rates web page.">
                  <a:extLst>
                    <a:ext uri="{A12FA001-AC4F-418D-AE19-62706E023703}">
                      <ahyp:hlinkClr xmlns:ahyp="http://schemas.microsoft.com/office/drawing/2018/hyperlinkcolor" val="tx"/>
                    </a:ext>
                  </a:extLst>
                </a:hlinkClick>
              </a:rPr>
              <a:t>http://www.cde.ca.gov/fg/ac/ic/</a:t>
            </a:r>
            <a:r>
              <a:rPr lang="en-US" dirty="0">
                <a:solidFill>
                  <a:schemeClr val="tx1"/>
                </a:solidFill>
                <a:effectLst/>
                <a:latin typeface="Arial" panose="020B0604020202020204" pitchFamily="34" charset="0"/>
                <a:ea typeface="Times New Roman" panose="02020603050405020304" pitchFamily="18" charset="0"/>
              </a:rPr>
              <a:t>.</a:t>
            </a:r>
            <a:r>
              <a:rPr lang="en-US" dirty="0">
                <a:effectLst/>
                <a:latin typeface="Arial" panose="020B0604020202020204" pitchFamily="34" charset="0"/>
                <a:ea typeface="Times New Roman" panose="02020603050405020304" pitchFamily="18" charset="0"/>
              </a:rPr>
              <a:t> </a:t>
            </a:r>
          </a:p>
          <a:p>
            <a:pPr marL="0" indent="0">
              <a:buNone/>
            </a:pPr>
            <a:endParaRPr lang="en-US" dirty="0"/>
          </a:p>
        </p:txBody>
      </p:sp>
      <p:sp>
        <p:nvSpPr>
          <p:cNvPr id="4" name="Slide Number Placeholder 3">
            <a:extLst>
              <a:ext uri="{FF2B5EF4-FFF2-40B4-BE49-F238E27FC236}">
                <a16:creationId xmlns:a16="http://schemas.microsoft.com/office/drawing/2014/main" id="{757DCC24-B3D9-496A-A8D1-A8B3C32C2D30}"/>
              </a:ext>
            </a:extLst>
          </p:cNvPr>
          <p:cNvSpPr>
            <a:spLocks noGrp="1"/>
          </p:cNvSpPr>
          <p:nvPr>
            <p:ph type="sldNum" sz="quarter" idx="12"/>
          </p:nvPr>
        </p:nvSpPr>
        <p:spPr>
          <a:xfrm>
            <a:off x="10600660" y="6456128"/>
            <a:ext cx="536994" cy="401872"/>
          </a:xfrm>
        </p:spPr>
        <p:txBody>
          <a:bodyPr/>
          <a:lstStyle/>
          <a:p>
            <a:fld id="{1E47FE53-EBF0-4DA7-9D9D-CC1C3A20F3CB}" type="slidenum">
              <a:rPr lang="en-US" sz="2400" smtClean="0"/>
              <a:t>22</a:t>
            </a:fld>
            <a:endParaRPr lang="en-US" dirty="0"/>
          </a:p>
        </p:txBody>
      </p:sp>
    </p:spTree>
    <p:extLst>
      <p:ext uri="{BB962C8B-B14F-4D97-AF65-F5344CB8AC3E}">
        <p14:creationId xmlns:p14="http://schemas.microsoft.com/office/powerpoint/2010/main" val="2657463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FF7ECC-64C3-42FB-AC0D-BE9F48645DF9}"/>
              </a:ext>
            </a:extLst>
          </p:cNvPr>
          <p:cNvSpPr>
            <a:spLocks noGrp="1"/>
          </p:cNvSpPr>
          <p:nvPr>
            <p:ph type="title"/>
          </p:nvPr>
        </p:nvSpPr>
        <p:spPr/>
        <p:txBody>
          <a:bodyPr/>
          <a:lstStyle/>
          <a:p>
            <a:r>
              <a:rPr lang="en-US" dirty="0">
                <a:solidFill>
                  <a:schemeClr val="tx1"/>
                </a:solidFill>
              </a:rPr>
              <a:t>III. Application Procedures and Process</a:t>
            </a:r>
          </a:p>
        </p:txBody>
      </p:sp>
      <p:sp>
        <p:nvSpPr>
          <p:cNvPr id="6" name="Text Placeholder 5">
            <a:extLst>
              <a:ext uri="{FF2B5EF4-FFF2-40B4-BE49-F238E27FC236}">
                <a16:creationId xmlns:a16="http://schemas.microsoft.com/office/drawing/2014/main" id="{0CE50CE1-872A-4ED7-9952-D8261962B82A}"/>
              </a:ext>
            </a:extLst>
          </p:cNvPr>
          <p:cNvSpPr>
            <a:spLocks noGrp="1"/>
          </p:cNvSpPr>
          <p:nvPr>
            <p:ph type="body" idx="1"/>
          </p:nvPr>
        </p:nvSpPr>
        <p:spPr/>
        <p:txBody>
          <a:bodyPr/>
          <a:lstStyle/>
          <a:p>
            <a:r>
              <a:rPr lang="en-US" dirty="0">
                <a:solidFill>
                  <a:schemeClr val="tx1"/>
                </a:solidFill>
                <a:latin typeface="Arial" panose="020B0604020202020204" pitchFamily="34" charset="0"/>
                <a:cs typeface="Arial" panose="020B0604020202020204" pitchFamily="34" charset="0"/>
              </a:rPr>
              <a:t>Page 12–14 </a:t>
            </a:r>
            <a:endParaRPr lang="en-US" dirty="0">
              <a:solidFill>
                <a:schemeClr val="tx1"/>
              </a:solidFill>
            </a:endParaRPr>
          </a:p>
        </p:txBody>
      </p:sp>
      <p:sp>
        <p:nvSpPr>
          <p:cNvPr id="4" name="Slide Number Placeholder 3">
            <a:extLst>
              <a:ext uri="{FF2B5EF4-FFF2-40B4-BE49-F238E27FC236}">
                <a16:creationId xmlns:a16="http://schemas.microsoft.com/office/drawing/2014/main" id="{B2C55B49-4A20-476F-B63C-A7ED46933616}"/>
              </a:ext>
            </a:extLst>
          </p:cNvPr>
          <p:cNvSpPr>
            <a:spLocks noGrp="1"/>
          </p:cNvSpPr>
          <p:nvPr>
            <p:ph type="sldNum" sz="quarter" idx="12"/>
          </p:nvPr>
        </p:nvSpPr>
        <p:spPr>
          <a:xfrm>
            <a:off x="10600659" y="6431189"/>
            <a:ext cx="659219" cy="426811"/>
          </a:xfrm>
        </p:spPr>
        <p:txBody>
          <a:bodyPr/>
          <a:lstStyle/>
          <a:p>
            <a:fld id="{1E47FE53-EBF0-4DA7-9D9D-CC1C3A20F3CB}" type="slidenum">
              <a:rPr lang="en-US" sz="2400" smtClean="0"/>
              <a:t>23</a:t>
            </a:fld>
            <a:endParaRPr lang="en-US" dirty="0"/>
          </a:p>
        </p:txBody>
      </p:sp>
    </p:spTree>
    <p:extLst>
      <p:ext uri="{BB962C8B-B14F-4D97-AF65-F5344CB8AC3E}">
        <p14:creationId xmlns:p14="http://schemas.microsoft.com/office/powerpoint/2010/main" val="19097335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ADD97-D881-4FC4-9BD4-0402CC571130}"/>
              </a:ext>
            </a:extLst>
          </p:cNvPr>
          <p:cNvSpPr>
            <a:spLocks noGrp="1"/>
          </p:cNvSpPr>
          <p:nvPr>
            <p:ph type="title"/>
          </p:nvPr>
        </p:nvSpPr>
        <p:spPr/>
        <p:txBody>
          <a:bodyPr/>
          <a:lstStyle/>
          <a:p>
            <a:r>
              <a:rPr lang="en-US" dirty="0">
                <a:solidFill>
                  <a:schemeClr val="tx1"/>
                </a:solidFill>
              </a:rPr>
              <a:t>Process for Selection</a:t>
            </a:r>
          </a:p>
        </p:txBody>
      </p:sp>
      <p:sp>
        <p:nvSpPr>
          <p:cNvPr id="3" name="Content Placeholder 2">
            <a:extLst>
              <a:ext uri="{FF2B5EF4-FFF2-40B4-BE49-F238E27FC236}">
                <a16:creationId xmlns:a16="http://schemas.microsoft.com/office/drawing/2014/main" id="{7F2372F0-D50B-4449-B6F8-691320955FAA}"/>
              </a:ext>
            </a:extLst>
          </p:cNvPr>
          <p:cNvSpPr>
            <a:spLocks noGrp="1"/>
          </p:cNvSpPr>
          <p:nvPr>
            <p:ph idx="1"/>
          </p:nvPr>
        </p:nvSpPr>
        <p:spPr>
          <a:xfrm>
            <a:off x="1097280" y="1845733"/>
            <a:ext cx="10326094" cy="4355561"/>
          </a:xfrm>
        </p:spPr>
        <p:txBody>
          <a:bodyPr>
            <a:normAutofit/>
          </a:bodyPr>
          <a:lstStyle/>
          <a:p>
            <a:pPr marL="0" indent="0">
              <a:buNone/>
            </a:pPr>
            <a:r>
              <a:rPr lang="en-US" dirty="0">
                <a:solidFill>
                  <a:schemeClr val="tx1"/>
                </a:solidFill>
              </a:rPr>
              <a:t>The process for the selection of the Equity Leads is a multistep process that will consist of the following:</a:t>
            </a:r>
          </a:p>
          <a:p>
            <a:pPr marL="0" indent="0">
              <a:buNone/>
            </a:pPr>
            <a:r>
              <a:rPr lang="en-US" dirty="0">
                <a:solidFill>
                  <a:schemeClr val="tx1"/>
                </a:solidFill>
              </a:rPr>
              <a:t>1. Application (Forms A, B, and C): All interested LEAs or consortia meeting the eligibility requirements are required to develop and submit an initial application package per the requirements of Form B. </a:t>
            </a:r>
          </a:p>
          <a:p>
            <a:pPr marL="0" indent="0">
              <a:buNone/>
            </a:pPr>
            <a:r>
              <a:rPr lang="en-US" dirty="0">
                <a:solidFill>
                  <a:schemeClr val="tx1"/>
                </a:solidFill>
              </a:rPr>
              <a:t>2. Presentation to demonstrate the ability to meet the goals and responsibilities of Equity Leads. </a:t>
            </a:r>
          </a:p>
          <a:p>
            <a:pPr marL="0" indent="0">
              <a:buNone/>
            </a:pPr>
            <a:r>
              <a:rPr lang="en-US" dirty="0">
                <a:solidFill>
                  <a:schemeClr val="tx1"/>
                </a:solidFill>
              </a:rPr>
              <a:t>3. Interview.</a:t>
            </a:r>
          </a:p>
        </p:txBody>
      </p:sp>
      <p:sp>
        <p:nvSpPr>
          <p:cNvPr id="4" name="Slide Number Placeholder 3">
            <a:extLst>
              <a:ext uri="{FF2B5EF4-FFF2-40B4-BE49-F238E27FC236}">
                <a16:creationId xmlns:a16="http://schemas.microsoft.com/office/drawing/2014/main" id="{BDA5C581-F03A-42C7-99E6-650DFEBEC657}"/>
              </a:ext>
            </a:extLst>
          </p:cNvPr>
          <p:cNvSpPr>
            <a:spLocks noGrp="1"/>
          </p:cNvSpPr>
          <p:nvPr>
            <p:ph type="sldNum" sz="quarter" idx="12"/>
          </p:nvPr>
        </p:nvSpPr>
        <p:spPr>
          <a:xfrm>
            <a:off x="10590028" y="6456128"/>
            <a:ext cx="547626" cy="401872"/>
          </a:xfrm>
        </p:spPr>
        <p:txBody>
          <a:bodyPr/>
          <a:lstStyle/>
          <a:p>
            <a:fld id="{1E47FE53-EBF0-4DA7-9D9D-CC1C3A20F3CB}" type="slidenum">
              <a:rPr lang="en-US" sz="2400" smtClean="0"/>
              <a:t>24</a:t>
            </a:fld>
            <a:endParaRPr lang="en-US" dirty="0"/>
          </a:p>
        </p:txBody>
      </p:sp>
    </p:spTree>
    <p:extLst>
      <p:ext uri="{BB962C8B-B14F-4D97-AF65-F5344CB8AC3E}">
        <p14:creationId xmlns:p14="http://schemas.microsoft.com/office/powerpoint/2010/main" val="1118236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62F8A-9968-4527-97E5-4956F8A17399}"/>
              </a:ext>
            </a:extLst>
          </p:cNvPr>
          <p:cNvSpPr>
            <a:spLocks noGrp="1"/>
          </p:cNvSpPr>
          <p:nvPr>
            <p:ph type="title"/>
          </p:nvPr>
        </p:nvSpPr>
        <p:spPr>
          <a:xfrm>
            <a:off x="1096963" y="313674"/>
            <a:ext cx="10058400" cy="1450757"/>
          </a:xfrm>
        </p:spPr>
        <p:txBody>
          <a:bodyPr/>
          <a:lstStyle/>
          <a:p>
            <a:r>
              <a:rPr lang="en-US" dirty="0">
                <a:solidFill>
                  <a:schemeClr val="tx1"/>
                </a:solidFill>
              </a:rPr>
              <a:t>Application Timeline</a:t>
            </a:r>
          </a:p>
        </p:txBody>
      </p:sp>
      <p:graphicFrame>
        <p:nvGraphicFramePr>
          <p:cNvPr id="5" name="Content Placeholder 4" descr="Application Timeline of Activities and Due Dates for the Request for Application.">
            <a:extLst>
              <a:ext uri="{FF2B5EF4-FFF2-40B4-BE49-F238E27FC236}">
                <a16:creationId xmlns:a16="http://schemas.microsoft.com/office/drawing/2014/main" id="{08F80D6A-FF84-44C1-9554-C8A179E5AA46}"/>
              </a:ext>
            </a:extLst>
          </p:cNvPr>
          <p:cNvGraphicFramePr>
            <a:graphicFrameLocks noGrp="1"/>
          </p:cNvGraphicFramePr>
          <p:nvPr>
            <p:ph idx="1"/>
            <p:extLst>
              <p:ext uri="{D42A27DB-BD31-4B8C-83A1-F6EECF244321}">
                <p14:modId xmlns:p14="http://schemas.microsoft.com/office/powerpoint/2010/main" val="3465676806"/>
              </p:ext>
            </p:extLst>
          </p:nvPr>
        </p:nvGraphicFramePr>
        <p:xfrm>
          <a:off x="148856" y="1764432"/>
          <a:ext cx="12213425" cy="4508775"/>
        </p:xfrm>
        <a:graphic>
          <a:graphicData uri="http://schemas.openxmlformats.org/drawingml/2006/table">
            <a:tbl>
              <a:tblPr firstRow="1" bandRow="1">
                <a:tableStyleId>{5C22544A-7EE6-4342-B048-85BDC9FD1C3A}</a:tableStyleId>
              </a:tblPr>
              <a:tblGrid>
                <a:gridCol w="6324918">
                  <a:extLst>
                    <a:ext uri="{9D8B030D-6E8A-4147-A177-3AD203B41FA5}">
                      <a16:colId xmlns:a16="http://schemas.microsoft.com/office/drawing/2014/main" val="3291061565"/>
                    </a:ext>
                  </a:extLst>
                </a:gridCol>
                <a:gridCol w="5888507">
                  <a:extLst>
                    <a:ext uri="{9D8B030D-6E8A-4147-A177-3AD203B41FA5}">
                      <a16:colId xmlns:a16="http://schemas.microsoft.com/office/drawing/2014/main" val="3060023713"/>
                    </a:ext>
                  </a:extLst>
                </a:gridCol>
              </a:tblGrid>
              <a:tr h="469240">
                <a:tc>
                  <a:txBody>
                    <a:bodyPr/>
                    <a:lstStyle/>
                    <a:p>
                      <a:r>
                        <a:rPr lang="en-US" sz="2400" dirty="0">
                          <a:solidFill>
                            <a:schemeClr val="tx1"/>
                          </a:solidFill>
                        </a:rPr>
                        <a:t>Activity</a:t>
                      </a:r>
                    </a:p>
                  </a:txBody>
                  <a:tcPr/>
                </a:tc>
                <a:tc>
                  <a:txBody>
                    <a:bodyPr/>
                    <a:lstStyle/>
                    <a:p>
                      <a:r>
                        <a:rPr lang="en-US" sz="2400" dirty="0">
                          <a:solidFill>
                            <a:schemeClr val="tx1"/>
                          </a:solidFill>
                        </a:rPr>
                        <a:t>Due Date</a:t>
                      </a:r>
                    </a:p>
                  </a:txBody>
                  <a:tcPr/>
                </a:tc>
                <a:extLst>
                  <a:ext uri="{0D108BD9-81ED-4DB2-BD59-A6C34878D82A}">
                    <a16:rowId xmlns:a16="http://schemas.microsoft.com/office/drawing/2014/main" val="1632093735"/>
                  </a:ext>
                </a:extLst>
              </a:tr>
              <a:tr h="750785">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Expected RFA Release Date</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Times New Roman" panose="02020603050405020304" pitchFamily="18" charset="0"/>
                        </a:rPr>
                        <a:t>May 3, 2024</a:t>
                      </a:r>
                    </a:p>
                  </a:txBody>
                  <a:tcPr marL="68580" marR="68580" marT="0" marB="0"/>
                </a:tc>
                <a:extLst>
                  <a:ext uri="{0D108BD9-81ED-4DB2-BD59-A6C34878D82A}">
                    <a16:rowId xmlns:a16="http://schemas.microsoft.com/office/drawing/2014/main" val="1436564113"/>
                  </a:ext>
                </a:extLst>
              </a:tr>
              <a:tr h="750785">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Questions for RFA Q&amp;As must be submitted</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Arial" panose="020B0604020202020204" pitchFamily="34" charset="0"/>
                        </a:rPr>
                        <a:t>May 7, 2024</a:t>
                      </a:r>
                      <a:endParaRPr lang="en-US" sz="2400" i="1"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621507626"/>
                  </a:ext>
                </a:extLst>
              </a:tr>
              <a:tr h="409655">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Answers for RFA Q&amp;As will be posted  </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Times New Roman" panose="02020603050405020304" pitchFamily="18" charset="0"/>
                        </a:rPr>
                        <a:t>May 10, 2024</a:t>
                      </a:r>
                    </a:p>
                  </a:txBody>
                  <a:tcPr marL="68580" marR="68580" marT="0" marB="0"/>
                </a:tc>
                <a:extLst>
                  <a:ext uri="{0D108BD9-81ED-4DB2-BD59-A6C34878D82A}">
                    <a16:rowId xmlns:a16="http://schemas.microsoft.com/office/drawing/2014/main" val="2960292835"/>
                  </a:ext>
                </a:extLst>
              </a:tr>
              <a:tr h="409655">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Applications Due </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Arial" panose="020B0604020202020204" pitchFamily="34" charset="0"/>
                        </a:rPr>
                        <a:t>June 5, 2024</a:t>
                      </a:r>
                      <a:endParaRPr lang="en-US" sz="2400" i="1"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4170208976"/>
                  </a:ext>
                </a:extLst>
              </a:tr>
              <a:tr h="409655">
                <a:tc>
                  <a:txBody>
                    <a:bodyPr/>
                    <a:lstStyle/>
                    <a:p>
                      <a:pPr marL="0" marR="0">
                        <a:spcBef>
                          <a:spcPts val="1200"/>
                        </a:spcBef>
                        <a:spcAft>
                          <a:spcPts val="1200"/>
                        </a:spcAft>
                      </a:pPr>
                      <a:r>
                        <a:rPr lang="en-US" sz="2400" i="0" dirty="0">
                          <a:effectLst/>
                          <a:latin typeface="Arial" panose="020B0604020202020204" pitchFamily="34" charset="0"/>
                          <a:ea typeface="Arial" panose="020B0604020202020204" pitchFamily="34" charset="0"/>
                        </a:rPr>
                        <a:t>Applicant Presentations (via Zoom)</a:t>
                      </a:r>
                      <a:endParaRPr lang="en-US" sz="2400" i="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Times New Roman" panose="02020603050405020304" pitchFamily="18" charset="0"/>
                        </a:rPr>
                        <a:t>June 17, 2024</a:t>
                      </a:r>
                    </a:p>
                  </a:txBody>
                  <a:tcPr marL="68580" marR="68580" marT="0" marB="0"/>
                </a:tc>
                <a:extLst>
                  <a:ext uri="{0D108BD9-81ED-4DB2-BD59-A6C34878D82A}">
                    <a16:rowId xmlns:a16="http://schemas.microsoft.com/office/drawing/2014/main" val="1902190768"/>
                  </a:ext>
                </a:extLst>
              </a:tr>
              <a:tr h="409655">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Finalist Interviews (Via Zoom)</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1200"/>
                        </a:spcBef>
                        <a:spcAft>
                          <a:spcPts val="1200"/>
                        </a:spcAft>
                        <a:buClrTx/>
                        <a:buSzTx/>
                        <a:buFontTx/>
                        <a:buNone/>
                        <a:tabLst/>
                        <a:defRPr/>
                      </a:pPr>
                      <a:r>
                        <a:rPr lang="en-US" sz="2400" i="1" dirty="0">
                          <a:effectLst/>
                          <a:latin typeface="Arial" panose="020B0604020202020204" pitchFamily="34" charset="0"/>
                          <a:ea typeface="Times New Roman" panose="02020603050405020304" pitchFamily="18" charset="0"/>
                        </a:rPr>
                        <a:t>June 20, 2024</a:t>
                      </a:r>
                    </a:p>
                  </a:txBody>
                  <a:tcPr marL="68580" marR="68580" marT="0" marB="0"/>
                </a:tc>
                <a:extLst>
                  <a:ext uri="{0D108BD9-81ED-4DB2-BD59-A6C34878D82A}">
                    <a16:rowId xmlns:a16="http://schemas.microsoft.com/office/drawing/2014/main" val="1555886077"/>
                  </a:ext>
                </a:extLst>
              </a:tr>
              <a:tr h="489690">
                <a:tc>
                  <a:txBody>
                    <a:bodyPr/>
                    <a:lstStyle/>
                    <a:p>
                      <a:pPr marL="0" marR="0">
                        <a:spcBef>
                          <a:spcPts val="1200"/>
                        </a:spcBef>
                        <a:spcAft>
                          <a:spcPts val="1200"/>
                        </a:spcAft>
                      </a:pPr>
                      <a:r>
                        <a:rPr lang="en-US" sz="2400" dirty="0">
                          <a:effectLst/>
                          <a:latin typeface="Arial" panose="020B0604020202020204" pitchFamily="34" charset="0"/>
                          <a:ea typeface="Arial" panose="020B0604020202020204" pitchFamily="34" charset="0"/>
                        </a:rPr>
                        <a:t>Announce Equity Leads</a:t>
                      </a:r>
                      <a:endParaRPr lang="en-US" sz="2400" dirty="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Times New Roman" panose="02020603050405020304" pitchFamily="18" charset="0"/>
                        </a:rPr>
                        <a:t>June 1, 2024</a:t>
                      </a:r>
                    </a:p>
                  </a:txBody>
                  <a:tcPr marL="68580" marR="68580" marT="0" marB="0"/>
                </a:tc>
                <a:extLst>
                  <a:ext uri="{0D108BD9-81ED-4DB2-BD59-A6C34878D82A}">
                    <a16:rowId xmlns:a16="http://schemas.microsoft.com/office/drawing/2014/main" val="640015132"/>
                  </a:ext>
                </a:extLst>
              </a:tr>
              <a:tr h="409655">
                <a:tc>
                  <a:txBody>
                    <a:bodyPr/>
                    <a:lstStyle/>
                    <a:p>
                      <a:pPr marL="0" marR="0">
                        <a:spcBef>
                          <a:spcPts val="1200"/>
                        </a:spcBef>
                        <a:spcAft>
                          <a:spcPts val="1200"/>
                        </a:spcAft>
                      </a:pPr>
                      <a:r>
                        <a:rPr lang="en-US" sz="2400" dirty="0">
                          <a:effectLst/>
                          <a:latin typeface="Arial" panose="020B0604020202020204" pitchFamily="34" charset="0"/>
                          <a:ea typeface="Times New Roman" panose="02020603050405020304" pitchFamily="18" charset="0"/>
                        </a:rPr>
                        <a:t>The Initiative Begins</a:t>
                      </a:r>
                    </a:p>
                  </a:txBody>
                  <a:tcPr marL="68580" marR="68580" marT="0" marB="0"/>
                </a:tc>
                <a:tc>
                  <a:txBody>
                    <a:bodyPr/>
                    <a:lstStyle/>
                    <a:p>
                      <a:pPr marL="0" marR="0">
                        <a:spcBef>
                          <a:spcPts val="1200"/>
                        </a:spcBef>
                        <a:spcAft>
                          <a:spcPts val="1200"/>
                        </a:spcAft>
                      </a:pPr>
                      <a:r>
                        <a:rPr lang="en-US" sz="2400" i="1" dirty="0">
                          <a:effectLst/>
                          <a:latin typeface="Arial" panose="020B0604020202020204" pitchFamily="34" charset="0"/>
                          <a:ea typeface="Arial" panose="020B0604020202020204" pitchFamily="34" charset="0"/>
                        </a:rPr>
                        <a:t>August 1, 2024</a:t>
                      </a:r>
                      <a:endParaRPr lang="en-US" sz="2400" i="1"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169411861"/>
                  </a:ext>
                </a:extLst>
              </a:tr>
            </a:tbl>
          </a:graphicData>
        </a:graphic>
      </p:graphicFrame>
      <p:sp>
        <p:nvSpPr>
          <p:cNvPr id="4" name="Slide Number Placeholder 3">
            <a:extLst>
              <a:ext uri="{FF2B5EF4-FFF2-40B4-BE49-F238E27FC236}">
                <a16:creationId xmlns:a16="http://schemas.microsoft.com/office/drawing/2014/main" id="{25998D4D-140A-4AD5-A1CC-A61E09DD1303}"/>
              </a:ext>
            </a:extLst>
          </p:cNvPr>
          <p:cNvSpPr>
            <a:spLocks noGrp="1"/>
          </p:cNvSpPr>
          <p:nvPr>
            <p:ph type="sldNum" sz="quarter" idx="12"/>
          </p:nvPr>
        </p:nvSpPr>
        <p:spPr/>
        <p:txBody>
          <a:bodyPr/>
          <a:lstStyle/>
          <a:p>
            <a:fld id="{1E47FE53-EBF0-4DA7-9D9D-CC1C3A20F3CB}" type="slidenum">
              <a:rPr lang="en-US" sz="2400" smtClean="0"/>
              <a:t>25</a:t>
            </a:fld>
            <a:endParaRPr lang="en-US" dirty="0"/>
          </a:p>
        </p:txBody>
      </p:sp>
    </p:spTree>
    <p:extLst>
      <p:ext uri="{BB962C8B-B14F-4D97-AF65-F5344CB8AC3E}">
        <p14:creationId xmlns:p14="http://schemas.microsoft.com/office/powerpoint/2010/main" val="1244989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9A440-78EC-4D0C-AD9C-187FED3CD9F7}"/>
              </a:ext>
            </a:extLst>
          </p:cNvPr>
          <p:cNvSpPr>
            <a:spLocks noGrp="1"/>
          </p:cNvSpPr>
          <p:nvPr>
            <p:ph type="title"/>
          </p:nvPr>
        </p:nvSpPr>
        <p:spPr/>
        <p:txBody>
          <a:bodyPr/>
          <a:lstStyle/>
          <a:p>
            <a:r>
              <a:rPr lang="en-US" dirty="0">
                <a:solidFill>
                  <a:schemeClr val="tx1"/>
                </a:solidFill>
              </a:rPr>
              <a:t>Application Process</a:t>
            </a:r>
          </a:p>
        </p:txBody>
      </p:sp>
      <p:sp>
        <p:nvSpPr>
          <p:cNvPr id="3" name="Content Placeholder 2">
            <a:extLst>
              <a:ext uri="{FF2B5EF4-FFF2-40B4-BE49-F238E27FC236}">
                <a16:creationId xmlns:a16="http://schemas.microsoft.com/office/drawing/2014/main" id="{C1B6D449-F150-4A05-B593-62DA6709D782}"/>
              </a:ext>
            </a:extLst>
          </p:cNvPr>
          <p:cNvSpPr>
            <a:spLocks noGrp="1"/>
          </p:cNvSpPr>
          <p:nvPr>
            <p:ph idx="1"/>
          </p:nvPr>
        </p:nvSpPr>
        <p:spPr/>
        <p:txBody>
          <a:bodyPr/>
          <a:lstStyle/>
          <a:p>
            <a:pPr marL="280987" marR="0" indent="0">
              <a:spcBef>
                <a:spcPts val="1200"/>
              </a:spcBef>
              <a:spcAft>
                <a:spcPts val="1200"/>
              </a:spcAft>
              <a:buNone/>
            </a:pPr>
            <a:r>
              <a:rPr lang="en-US" dirty="0">
                <a:solidFill>
                  <a:schemeClr val="tx1"/>
                </a:solidFill>
                <a:effectLst/>
                <a:latin typeface="Arial" panose="020B0604020202020204" pitchFamily="34" charset="0"/>
                <a:ea typeface="Times New Roman" panose="02020603050405020304" pitchFamily="18" charset="0"/>
              </a:rPr>
              <a:t>Email all application components listed on Form B: Application Checklist as attachments no later than June 5, 2024, to </a:t>
            </a:r>
            <a:r>
              <a:rPr lang="en-US" u="sng" dirty="0">
                <a:solidFill>
                  <a:srgbClr val="96607D"/>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CASystemofSupport@cde.ca.gov</a:t>
            </a:r>
            <a:r>
              <a:rPr lang="en-US" dirty="0">
                <a:solidFill>
                  <a:srgbClr val="96607D"/>
                </a:solidFill>
                <a:effectLst/>
                <a:latin typeface="Arial" panose="020B0604020202020204" pitchFamily="34" charset="0"/>
                <a:ea typeface="Times New Roman" panose="02020603050405020304" pitchFamily="18" charset="0"/>
              </a:rPr>
              <a:t> </a:t>
            </a:r>
            <a:r>
              <a:rPr lang="en-US" b="1" dirty="0">
                <a:solidFill>
                  <a:schemeClr val="tx1"/>
                </a:solidFill>
                <a:effectLst/>
                <a:latin typeface="Arial" panose="020B0604020202020204" pitchFamily="34" charset="0"/>
                <a:ea typeface="Times New Roman" panose="02020603050405020304" pitchFamily="18" charset="0"/>
              </a:rPr>
              <a:t>with “Equity Leads Application” in the subject line.</a:t>
            </a:r>
          </a:p>
          <a:p>
            <a:pPr marL="0" indent="0">
              <a:buNone/>
            </a:pPr>
            <a:endParaRPr lang="en-US" dirty="0"/>
          </a:p>
        </p:txBody>
      </p:sp>
      <p:sp>
        <p:nvSpPr>
          <p:cNvPr id="4" name="Slide Number Placeholder 3">
            <a:extLst>
              <a:ext uri="{FF2B5EF4-FFF2-40B4-BE49-F238E27FC236}">
                <a16:creationId xmlns:a16="http://schemas.microsoft.com/office/drawing/2014/main" id="{0FD27B47-E0A5-4BB8-BD59-A99B6EAFE1FE}"/>
              </a:ext>
            </a:extLst>
          </p:cNvPr>
          <p:cNvSpPr>
            <a:spLocks noGrp="1"/>
          </p:cNvSpPr>
          <p:nvPr>
            <p:ph type="sldNum" sz="quarter" idx="12"/>
          </p:nvPr>
        </p:nvSpPr>
        <p:spPr/>
        <p:txBody>
          <a:bodyPr/>
          <a:lstStyle/>
          <a:p>
            <a:fld id="{1E47FE53-EBF0-4DA7-9D9D-CC1C3A20F3CB}" type="slidenum">
              <a:rPr lang="en-US" sz="2400" smtClean="0"/>
              <a:t>26</a:t>
            </a:fld>
            <a:endParaRPr lang="en-US" dirty="0"/>
          </a:p>
        </p:txBody>
      </p:sp>
    </p:spTree>
    <p:extLst>
      <p:ext uri="{BB962C8B-B14F-4D97-AF65-F5344CB8AC3E}">
        <p14:creationId xmlns:p14="http://schemas.microsoft.com/office/powerpoint/2010/main" val="1945167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BC158-3546-43C9-8862-4DB18CBD6865}"/>
              </a:ext>
            </a:extLst>
          </p:cNvPr>
          <p:cNvSpPr>
            <a:spLocks noGrp="1"/>
          </p:cNvSpPr>
          <p:nvPr>
            <p:ph type="title"/>
          </p:nvPr>
        </p:nvSpPr>
        <p:spPr/>
        <p:txBody>
          <a:bodyPr/>
          <a:lstStyle/>
          <a:p>
            <a:r>
              <a:rPr lang="en-US" dirty="0">
                <a:solidFill>
                  <a:schemeClr val="tx1"/>
                </a:solidFill>
              </a:rPr>
              <a:t>Application Review (1)</a:t>
            </a:r>
          </a:p>
        </p:txBody>
      </p:sp>
      <p:sp>
        <p:nvSpPr>
          <p:cNvPr id="3" name="Content Placeholder 2">
            <a:extLst>
              <a:ext uri="{FF2B5EF4-FFF2-40B4-BE49-F238E27FC236}">
                <a16:creationId xmlns:a16="http://schemas.microsoft.com/office/drawing/2014/main" id="{E4AA186F-0CE8-4D3C-B68F-CE16D8AB8A30}"/>
              </a:ext>
            </a:extLst>
          </p:cNvPr>
          <p:cNvSpPr>
            <a:spLocks noGrp="1"/>
          </p:cNvSpPr>
          <p:nvPr>
            <p:ph idx="1"/>
          </p:nvPr>
        </p:nvSpPr>
        <p:spPr>
          <a:xfrm>
            <a:off x="901149" y="1845733"/>
            <a:ext cx="10933042" cy="4355561"/>
          </a:xfrm>
        </p:spPr>
        <p:txBody>
          <a:bodyPr>
            <a:normAutofit fontScale="92500" lnSpcReduction="20000"/>
          </a:bodyPr>
          <a:lstStyle/>
          <a:p>
            <a:r>
              <a:rPr lang="en-US" dirty="0">
                <a:solidFill>
                  <a:schemeClr val="tx1"/>
                </a:solidFill>
                <a:effectLst/>
                <a:ea typeface="Times New Roman" panose="02020603050405020304" pitchFamily="18" charset="0"/>
              </a:rPr>
              <a:t>All applications will be reviewed by CDE, CCEE, and </a:t>
            </a:r>
            <a:r>
              <a:rPr lang="en-US" dirty="0">
                <a:solidFill>
                  <a:schemeClr val="tx1"/>
                </a:solidFill>
                <a:ea typeface="Times New Roman" panose="02020603050405020304" pitchFamily="18" charset="0"/>
              </a:rPr>
              <a:t>SBE staff </a:t>
            </a:r>
            <a:r>
              <a:rPr lang="en-US" dirty="0">
                <a:solidFill>
                  <a:schemeClr val="tx1"/>
                </a:solidFill>
                <a:effectLst/>
                <a:ea typeface="Times New Roman" panose="02020603050405020304" pitchFamily="18" charset="0"/>
              </a:rPr>
              <a:t>for completeness and quality (up to 10 points), the applicant's experience collaborating within the System of Support (up to 20 points), the agency's LCAP philosophy and practices (up to 30 points), a demonstrated history of addressing disparities in educational opportunities and outcomes, including, for example African American students (up to 30 points) and proposed partnerships (up to 10 points)</a:t>
            </a:r>
            <a:r>
              <a:rPr lang="en-US" dirty="0">
                <a:solidFill>
                  <a:schemeClr val="tx1"/>
                </a:solidFill>
              </a:rPr>
              <a:t>. </a:t>
            </a:r>
          </a:p>
          <a:p>
            <a:r>
              <a:rPr lang="en-US" dirty="0">
                <a:solidFill>
                  <a:schemeClr val="tx1"/>
                </a:solidFill>
              </a:rPr>
              <a:t>Each application will be read and scored by a minimum of two reviewers. The application review process will occur in June 2024. </a:t>
            </a:r>
          </a:p>
          <a:p>
            <a:r>
              <a:rPr lang="en-US" dirty="0">
                <a:solidFill>
                  <a:schemeClr val="tx1"/>
                </a:solidFill>
              </a:rPr>
              <a:t>Applications will be randomly assigned to readers, taking into consideration any conflicts of interest. Readers will base their scores on the degree to which an applicant provides evidence that it meets the RFA eligibility and experience requirements.</a:t>
            </a:r>
          </a:p>
          <a:p>
            <a:pPr marL="0" indent="0">
              <a:buNone/>
            </a:pPr>
            <a:endParaRPr lang="en-US" dirty="0"/>
          </a:p>
        </p:txBody>
      </p:sp>
      <p:sp>
        <p:nvSpPr>
          <p:cNvPr id="4" name="Slide Number Placeholder 3">
            <a:extLst>
              <a:ext uri="{FF2B5EF4-FFF2-40B4-BE49-F238E27FC236}">
                <a16:creationId xmlns:a16="http://schemas.microsoft.com/office/drawing/2014/main" id="{8388F547-33CE-4C1C-B0EC-679E78D8F7AB}"/>
              </a:ext>
            </a:extLst>
          </p:cNvPr>
          <p:cNvSpPr>
            <a:spLocks noGrp="1"/>
          </p:cNvSpPr>
          <p:nvPr>
            <p:ph type="sldNum" sz="quarter" idx="12"/>
          </p:nvPr>
        </p:nvSpPr>
        <p:spPr>
          <a:xfrm>
            <a:off x="10579395" y="6456128"/>
            <a:ext cx="558259" cy="401872"/>
          </a:xfrm>
        </p:spPr>
        <p:txBody>
          <a:bodyPr/>
          <a:lstStyle/>
          <a:p>
            <a:fld id="{1E47FE53-EBF0-4DA7-9D9D-CC1C3A20F3CB}" type="slidenum">
              <a:rPr lang="en-US" sz="2400" smtClean="0"/>
              <a:t>27</a:t>
            </a:fld>
            <a:endParaRPr lang="en-US" dirty="0"/>
          </a:p>
        </p:txBody>
      </p:sp>
    </p:spTree>
    <p:extLst>
      <p:ext uri="{BB962C8B-B14F-4D97-AF65-F5344CB8AC3E}">
        <p14:creationId xmlns:p14="http://schemas.microsoft.com/office/powerpoint/2010/main" val="22693320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BC158-3546-43C9-8862-4DB18CBD6865}"/>
              </a:ext>
            </a:extLst>
          </p:cNvPr>
          <p:cNvSpPr>
            <a:spLocks noGrp="1"/>
          </p:cNvSpPr>
          <p:nvPr>
            <p:ph type="title"/>
          </p:nvPr>
        </p:nvSpPr>
        <p:spPr/>
        <p:txBody>
          <a:bodyPr/>
          <a:lstStyle/>
          <a:p>
            <a:r>
              <a:rPr lang="en-US" dirty="0">
                <a:solidFill>
                  <a:schemeClr val="tx1"/>
                </a:solidFill>
              </a:rPr>
              <a:t>Application Review (2)</a:t>
            </a:r>
          </a:p>
        </p:txBody>
      </p:sp>
      <p:sp>
        <p:nvSpPr>
          <p:cNvPr id="3" name="Content Placeholder 2">
            <a:extLst>
              <a:ext uri="{FF2B5EF4-FFF2-40B4-BE49-F238E27FC236}">
                <a16:creationId xmlns:a16="http://schemas.microsoft.com/office/drawing/2014/main" id="{E4AA186F-0CE8-4D3C-B68F-CE16D8AB8A30}"/>
              </a:ext>
            </a:extLst>
          </p:cNvPr>
          <p:cNvSpPr>
            <a:spLocks noGrp="1"/>
          </p:cNvSpPr>
          <p:nvPr>
            <p:ph idx="1"/>
          </p:nvPr>
        </p:nvSpPr>
        <p:spPr/>
        <p:txBody>
          <a:bodyPr>
            <a:normAutofit/>
          </a:bodyPr>
          <a:lstStyle/>
          <a:p>
            <a:r>
              <a:rPr lang="en-US" sz="2600" dirty="0">
                <a:solidFill>
                  <a:schemeClr val="tx1"/>
                </a:solidFill>
              </a:rPr>
              <a:t>Readers will independently evaluate and score the applications using the Scoring Rubric (see Appendix A), and the two scores will then be averaged to determine a final score. </a:t>
            </a:r>
          </a:p>
          <a:p>
            <a:r>
              <a:rPr lang="en-US" sz="2600" dirty="0">
                <a:solidFill>
                  <a:schemeClr val="tx1"/>
                </a:solidFill>
                <a:effectLst/>
                <a:latin typeface="Arial" panose="020B0604020202020204" pitchFamily="34" charset="0"/>
                <a:ea typeface="Times New Roman" panose="02020603050405020304" pitchFamily="18" charset="0"/>
              </a:rPr>
              <a:t>The applicants with the five highest scores will be invited to deliver a presentation to a panel consisting of representatives of the CDE, CCEE, and SBE to demonstrate their ability to meet the goals and responsibilities of the Equity Lead. </a:t>
            </a:r>
          </a:p>
          <a:p>
            <a:r>
              <a:rPr lang="en-US" sz="2600" dirty="0">
                <a:solidFill>
                  <a:schemeClr val="tx1"/>
                </a:solidFill>
                <a:effectLst/>
                <a:latin typeface="Arial" panose="020B0604020202020204" pitchFamily="34" charset="0"/>
                <a:ea typeface="Times New Roman" panose="02020603050405020304" pitchFamily="18" charset="0"/>
              </a:rPr>
              <a:t>Applicants with a passing score from the presentation stage will be invited to a final interview. The rubric for presentations will be provided with the invitation to present.</a:t>
            </a:r>
            <a:endParaRPr lang="en-US" sz="2600" dirty="0">
              <a:solidFill>
                <a:schemeClr val="tx1"/>
              </a:solidFill>
            </a:endParaRPr>
          </a:p>
          <a:p>
            <a:pPr marL="0" indent="0">
              <a:buNone/>
            </a:pPr>
            <a:endParaRPr lang="en-US" dirty="0"/>
          </a:p>
        </p:txBody>
      </p:sp>
      <p:sp>
        <p:nvSpPr>
          <p:cNvPr id="4" name="Slide Number Placeholder 3">
            <a:extLst>
              <a:ext uri="{FF2B5EF4-FFF2-40B4-BE49-F238E27FC236}">
                <a16:creationId xmlns:a16="http://schemas.microsoft.com/office/drawing/2014/main" id="{8388F547-33CE-4C1C-B0EC-679E78D8F7AB}"/>
              </a:ext>
            </a:extLst>
          </p:cNvPr>
          <p:cNvSpPr>
            <a:spLocks noGrp="1"/>
          </p:cNvSpPr>
          <p:nvPr>
            <p:ph type="sldNum" sz="quarter" idx="12"/>
          </p:nvPr>
        </p:nvSpPr>
        <p:spPr/>
        <p:txBody>
          <a:bodyPr/>
          <a:lstStyle/>
          <a:p>
            <a:fld id="{1E47FE53-EBF0-4DA7-9D9D-CC1C3A20F3CB}" type="slidenum">
              <a:rPr lang="en-US" sz="2400" smtClean="0"/>
              <a:t>28</a:t>
            </a:fld>
            <a:endParaRPr lang="en-US" dirty="0"/>
          </a:p>
        </p:txBody>
      </p:sp>
    </p:spTree>
    <p:extLst>
      <p:ext uri="{BB962C8B-B14F-4D97-AF65-F5344CB8AC3E}">
        <p14:creationId xmlns:p14="http://schemas.microsoft.com/office/powerpoint/2010/main" val="13045568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5351-BE49-4967-A8FB-4D86256E3EAA}"/>
              </a:ext>
            </a:extLst>
          </p:cNvPr>
          <p:cNvSpPr>
            <a:spLocks noGrp="1"/>
          </p:cNvSpPr>
          <p:nvPr>
            <p:ph type="title"/>
          </p:nvPr>
        </p:nvSpPr>
        <p:spPr/>
        <p:txBody>
          <a:bodyPr/>
          <a:lstStyle/>
          <a:p>
            <a:r>
              <a:rPr lang="en-US" dirty="0">
                <a:solidFill>
                  <a:schemeClr val="tx1"/>
                </a:solidFill>
              </a:rPr>
              <a:t>Question and Contact Information (1)</a:t>
            </a:r>
          </a:p>
        </p:txBody>
      </p:sp>
      <p:sp>
        <p:nvSpPr>
          <p:cNvPr id="3" name="Content Placeholder 2">
            <a:extLst>
              <a:ext uri="{FF2B5EF4-FFF2-40B4-BE49-F238E27FC236}">
                <a16:creationId xmlns:a16="http://schemas.microsoft.com/office/drawing/2014/main" id="{B221684A-BB8B-4565-96E3-71643214F346}"/>
              </a:ext>
            </a:extLst>
          </p:cNvPr>
          <p:cNvSpPr>
            <a:spLocks noGrp="1"/>
          </p:cNvSpPr>
          <p:nvPr>
            <p:ph idx="1"/>
          </p:nvPr>
        </p:nvSpPr>
        <p:spPr>
          <a:xfrm>
            <a:off x="1097279" y="1845733"/>
            <a:ext cx="10418859" cy="4355561"/>
          </a:xfrm>
        </p:spPr>
        <p:txBody>
          <a:bodyPr>
            <a:normAutofit/>
          </a:bodyPr>
          <a:lstStyle/>
          <a:p>
            <a:pPr marL="0" indent="0">
              <a:buNone/>
            </a:pPr>
            <a:r>
              <a:rPr lang="en-US" dirty="0">
                <a:solidFill>
                  <a:schemeClr val="tx1"/>
                </a:solidFill>
              </a:rPr>
              <a:t>Prior to submitting questions to the CDE, Student Achievement and Support Division, please ensure that you have:</a:t>
            </a:r>
          </a:p>
          <a:p>
            <a:pPr marL="514350" lvl="0" indent="-514350">
              <a:buFont typeface="+mj-lt"/>
              <a:buAutoNum type="arabicPeriod"/>
            </a:pPr>
            <a:r>
              <a:rPr lang="en-US" dirty="0">
                <a:solidFill>
                  <a:schemeClr val="tx1"/>
                </a:solidFill>
              </a:rPr>
              <a:t>Read the RFA in its entirety </a:t>
            </a:r>
          </a:p>
          <a:p>
            <a:pPr marL="514350" lvl="0" indent="-514350">
              <a:buFont typeface="+mj-lt"/>
              <a:buAutoNum type="arabicPeriod"/>
            </a:pPr>
            <a:r>
              <a:rPr lang="en-US" dirty="0">
                <a:solidFill>
                  <a:schemeClr val="tx1"/>
                </a:solidFill>
              </a:rPr>
              <a:t>Reviewed the Questions and Answers (Q&amp;As) located at: </a:t>
            </a:r>
            <a:r>
              <a:rPr lang="en-US" dirty="0">
                <a:solidFill>
                  <a:srgbClr val="96607D"/>
                </a:solidFill>
                <a:hlinkClick r:id="rId2" tooltip="The Equity Leads Request for Applications web page. ">
                  <a:extLst>
                    <a:ext uri="{A12FA001-AC4F-418D-AE19-62706E023703}">
                      <ahyp:hlinkClr xmlns:ahyp="http://schemas.microsoft.com/office/drawing/2018/hyperlinkcolor" val="tx"/>
                    </a:ext>
                  </a:extLst>
                </a:hlinkClick>
              </a:rPr>
              <a:t>https://www.cde.ca.gov/fg/fo/r16/equityleadsrfa2.asp</a:t>
            </a:r>
            <a:r>
              <a:rPr lang="en-US" dirty="0">
                <a:solidFill>
                  <a:schemeClr val="tx1"/>
                </a:solidFill>
                <a:effectLst/>
                <a:latin typeface="Arial" panose="020B0604020202020204" pitchFamily="34" charset="0"/>
                <a:ea typeface="Times New Roman" panose="02020603050405020304" pitchFamily="18" charset="0"/>
              </a:rPr>
              <a:t>.</a:t>
            </a:r>
          </a:p>
          <a:p>
            <a:pPr marL="514350" lvl="0" indent="-514350">
              <a:buFont typeface="+mj-lt"/>
              <a:buAutoNum type="arabicPeriod"/>
            </a:pPr>
            <a:r>
              <a:rPr lang="en-US" dirty="0">
                <a:solidFill>
                  <a:schemeClr val="tx1"/>
                </a:solidFill>
              </a:rPr>
              <a:t>Viewed the RFA – Equity Leads Webinar posted on the CDE web page </a:t>
            </a:r>
            <a:r>
              <a:rPr lang="en-US" dirty="0">
                <a:solidFill>
                  <a:srgbClr val="96607D"/>
                </a:solidFill>
                <a:hlinkClick r:id="rId2" tooltip="The Equity Leads Request for Applications web page. ">
                  <a:extLst>
                    <a:ext uri="{A12FA001-AC4F-418D-AE19-62706E023703}">
                      <ahyp:hlinkClr xmlns:ahyp="http://schemas.microsoft.com/office/drawing/2018/hyperlinkcolor" val="tx"/>
                    </a:ext>
                  </a:extLst>
                </a:hlinkClick>
              </a:rPr>
              <a:t>https://www.cde.ca.gov/fg/fo/r16/equityleadsrfa2.asp</a:t>
            </a:r>
            <a:r>
              <a:rPr lang="en-US" dirty="0">
                <a:solidFill>
                  <a:schemeClr val="tx1"/>
                </a:solidFill>
                <a:effectLst/>
                <a:latin typeface="Arial" panose="020B0604020202020204" pitchFamily="34" charset="0"/>
                <a:ea typeface="Times New Roman" panose="02020603050405020304" pitchFamily="18" charset="0"/>
              </a:rPr>
              <a:t>.</a:t>
            </a:r>
          </a:p>
          <a:p>
            <a:pPr marL="0" lvl="0" indent="0">
              <a:buNone/>
            </a:pPr>
            <a:endParaRPr lang="en-US" dirty="0"/>
          </a:p>
          <a:p>
            <a:pPr marL="514350" lvl="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B83E6217-4D20-4683-8EDA-233CDBCD6B76}"/>
              </a:ext>
            </a:extLst>
          </p:cNvPr>
          <p:cNvSpPr>
            <a:spLocks noGrp="1"/>
          </p:cNvSpPr>
          <p:nvPr>
            <p:ph type="sldNum" sz="quarter" idx="12"/>
          </p:nvPr>
        </p:nvSpPr>
        <p:spPr/>
        <p:txBody>
          <a:bodyPr/>
          <a:lstStyle/>
          <a:p>
            <a:fld id="{1E47FE53-EBF0-4DA7-9D9D-CC1C3A20F3CB}" type="slidenum">
              <a:rPr lang="en-US" sz="2400" smtClean="0"/>
              <a:t>29</a:t>
            </a:fld>
            <a:endParaRPr lang="en-US" dirty="0"/>
          </a:p>
        </p:txBody>
      </p:sp>
    </p:spTree>
    <p:extLst>
      <p:ext uri="{BB962C8B-B14F-4D97-AF65-F5344CB8AC3E}">
        <p14:creationId xmlns:p14="http://schemas.microsoft.com/office/powerpoint/2010/main" val="3588019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56EEB-70A4-42C2-F23F-8A6B5856DBBE}"/>
              </a:ext>
            </a:extLst>
          </p:cNvPr>
          <p:cNvSpPr>
            <a:spLocks noGrp="1"/>
          </p:cNvSpPr>
          <p:nvPr>
            <p:ph type="title"/>
          </p:nvPr>
        </p:nvSpPr>
        <p:spPr/>
        <p:txBody>
          <a:bodyPr/>
          <a:lstStyle/>
          <a:p>
            <a:r>
              <a:rPr lang="en-US" dirty="0">
                <a:solidFill>
                  <a:schemeClr val="tx1"/>
                </a:solidFill>
              </a:rPr>
              <a:t>Note:</a:t>
            </a:r>
          </a:p>
        </p:txBody>
      </p:sp>
      <p:sp>
        <p:nvSpPr>
          <p:cNvPr id="3" name="Content Placeholder 2">
            <a:extLst>
              <a:ext uri="{FF2B5EF4-FFF2-40B4-BE49-F238E27FC236}">
                <a16:creationId xmlns:a16="http://schemas.microsoft.com/office/drawing/2014/main" id="{5E0BA0FB-90F4-A284-52FC-7A863AA9B099}"/>
              </a:ext>
            </a:extLst>
          </p:cNvPr>
          <p:cNvSpPr>
            <a:spLocks noGrp="1"/>
          </p:cNvSpPr>
          <p:nvPr>
            <p:ph idx="1"/>
          </p:nvPr>
        </p:nvSpPr>
        <p:spPr/>
        <p:txBody>
          <a:bodyPr>
            <a:normAutofit/>
          </a:bodyPr>
          <a:lstStyle/>
          <a:p>
            <a:pPr marL="0" indent="0">
              <a:buNone/>
            </a:pPr>
            <a:r>
              <a:rPr lang="en-US" dirty="0">
                <a:solidFill>
                  <a:schemeClr val="tx1"/>
                </a:solidFill>
                <a:effectLst/>
                <a:latin typeface="Arial" panose="020B0604020202020204" pitchFamily="34" charset="0"/>
                <a:ea typeface="Times New Roman" panose="02020603050405020304" pitchFamily="18" charset="0"/>
              </a:rPr>
              <a:t>The Equity Leads grant competition that closed on January 25, 2024, did not result in the identification of final awardees. Therefore, this Request for Applications (RFA</a:t>
            </a:r>
            <a:r>
              <a:rPr lang="en-US" dirty="0">
                <a:solidFill>
                  <a:schemeClr val="tx1"/>
                </a:solidFill>
                <a:latin typeface="Arial" panose="020B0604020202020204" pitchFamily="34" charset="0"/>
                <a:ea typeface="Times New Roman" panose="02020603050405020304" pitchFamily="18" charset="0"/>
              </a:rPr>
              <a:t>)</a:t>
            </a:r>
            <a:r>
              <a:rPr lang="en-US" dirty="0">
                <a:solidFill>
                  <a:schemeClr val="tx1"/>
                </a:solidFill>
                <a:effectLst/>
                <a:latin typeface="Arial" panose="020B0604020202020204" pitchFamily="34" charset="0"/>
                <a:ea typeface="Times New Roman" panose="02020603050405020304" pitchFamily="18" charset="0"/>
              </a:rPr>
              <a:t> has been updated and reissued. </a:t>
            </a:r>
            <a:endParaRPr lang="en-US" dirty="0">
              <a:solidFill>
                <a:schemeClr val="tx1"/>
              </a:solidFill>
            </a:endParaRPr>
          </a:p>
        </p:txBody>
      </p:sp>
      <p:sp>
        <p:nvSpPr>
          <p:cNvPr id="4" name="Slide Number Placeholder 3">
            <a:extLst>
              <a:ext uri="{FF2B5EF4-FFF2-40B4-BE49-F238E27FC236}">
                <a16:creationId xmlns:a16="http://schemas.microsoft.com/office/drawing/2014/main" id="{2B531E8C-3522-07BE-13FB-661527AAE974}"/>
              </a:ext>
            </a:extLst>
          </p:cNvPr>
          <p:cNvSpPr>
            <a:spLocks noGrp="1"/>
          </p:cNvSpPr>
          <p:nvPr>
            <p:ph type="sldNum" sz="quarter" idx="12"/>
          </p:nvPr>
        </p:nvSpPr>
        <p:spPr/>
        <p:txBody>
          <a:bodyPr/>
          <a:lstStyle/>
          <a:p>
            <a:fld id="{1E47FE53-EBF0-4DA7-9D9D-CC1C3A20F3CB}" type="slidenum">
              <a:rPr lang="en-US" smtClean="0"/>
              <a:pPr/>
              <a:t>3</a:t>
            </a:fld>
            <a:endParaRPr lang="en-US" dirty="0"/>
          </a:p>
        </p:txBody>
      </p:sp>
    </p:spTree>
    <p:extLst>
      <p:ext uri="{BB962C8B-B14F-4D97-AF65-F5344CB8AC3E}">
        <p14:creationId xmlns:p14="http://schemas.microsoft.com/office/powerpoint/2010/main" val="18536964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5351-BE49-4967-A8FB-4D86256E3EAA}"/>
              </a:ext>
            </a:extLst>
          </p:cNvPr>
          <p:cNvSpPr>
            <a:spLocks noGrp="1"/>
          </p:cNvSpPr>
          <p:nvPr>
            <p:ph type="title"/>
          </p:nvPr>
        </p:nvSpPr>
        <p:spPr/>
        <p:txBody>
          <a:bodyPr/>
          <a:lstStyle/>
          <a:p>
            <a:r>
              <a:rPr lang="en-US" dirty="0">
                <a:solidFill>
                  <a:schemeClr val="tx1"/>
                </a:solidFill>
              </a:rPr>
              <a:t>Question and Contact Information (2)</a:t>
            </a:r>
          </a:p>
        </p:txBody>
      </p:sp>
      <p:sp>
        <p:nvSpPr>
          <p:cNvPr id="3" name="Content Placeholder 2">
            <a:extLst>
              <a:ext uri="{FF2B5EF4-FFF2-40B4-BE49-F238E27FC236}">
                <a16:creationId xmlns:a16="http://schemas.microsoft.com/office/drawing/2014/main" id="{B221684A-BB8B-4565-96E3-71643214F346}"/>
              </a:ext>
            </a:extLst>
          </p:cNvPr>
          <p:cNvSpPr>
            <a:spLocks noGrp="1"/>
          </p:cNvSpPr>
          <p:nvPr>
            <p:ph idx="1"/>
          </p:nvPr>
        </p:nvSpPr>
        <p:spPr>
          <a:xfrm>
            <a:off x="1097279" y="1845733"/>
            <a:ext cx="10418859" cy="4355561"/>
          </a:xfrm>
        </p:spPr>
        <p:txBody>
          <a:bodyPr>
            <a:normAutofit/>
          </a:bodyPr>
          <a:lstStyle/>
          <a:p>
            <a:r>
              <a:rPr lang="en-US" dirty="0">
                <a:solidFill>
                  <a:schemeClr val="tx1"/>
                </a:solidFill>
              </a:rPr>
              <a:t>All questions and correspondence should be submitted by email through the System of Support Helpdesk at </a:t>
            </a:r>
            <a:r>
              <a:rPr lang="en-US" u="sng" dirty="0">
                <a:solidFill>
                  <a:srgbClr val="96607D"/>
                </a:solidFill>
                <a:hlinkClick r:id="rId2">
                  <a:extLst>
                    <a:ext uri="{A12FA001-AC4F-418D-AE19-62706E023703}">
                      <ahyp:hlinkClr xmlns:ahyp="http://schemas.microsoft.com/office/drawing/2018/hyperlinkcolor" val="tx"/>
                    </a:ext>
                  </a:extLst>
                </a:hlinkClick>
              </a:rPr>
              <a:t>CASystemofSupport@cde.ca.gov</a:t>
            </a:r>
            <a:r>
              <a:rPr lang="en-US" dirty="0">
                <a:solidFill>
                  <a:srgbClr val="96607D"/>
                </a:solidFill>
              </a:rPr>
              <a:t> </a:t>
            </a:r>
            <a:r>
              <a:rPr lang="en-US" dirty="0">
                <a:solidFill>
                  <a:schemeClr val="tx1"/>
                </a:solidFill>
              </a:rPr>
              <a:t>using “Equity Leads RFA” in the subject line.</a:t>
            </a:r>
          </a:p>
          <a:p>
            <a:pPr marL="0" indent="0">
              <a:buNone/>
            </a:pPr>
            <a:r>
              <a:rPr lang="en-US" dirty="0">
                <a:solidFill>
                  <a:schemeClr val="tx1"/>
                </a:solidFill>
              </a:rPr>
              <a:t>NOTE: All questions regarding the RFA and related requirements need to be submitted by 5 p.m. on Tuesday, May 7, 2024. All submitted supplemental questions with answers will be posted as part of the Q&amp;As located on the CDE web page at </a:t>
            </a:r>
            <a:r>
              <a:rPr lang="en-US" dirty="0">
                <a:solidFill>
                  <a:srgbClr val="96607D"/>
                </a:solidFill>
                <a:hlinkClick r:id="rId3" tooltip="The Equity Leads Request for Applications web page. ">
                  <a:extLst>
                    <a:ext uri="{A12FA001-AC4F-418D-AE19-62706E023703}">
                      <ahyp:hlinkClr xmlns:ahyp="http://schemas.microsoft.com/office/drawing/2018/hyperlinkcolor" val="tx"/>
                    </a:ext>
                  </a:extLst>
                </a:hlinkClick>
              </a:rPr>
              <a:t>https://www.cde.ca.gov/fg/fo/r16/equityleadsrfa2.asp</a:t>
            </a:r>
            <a:r>
              <a:rPr lang="en-US" dirty="0">
                <a:solidFill>
                  <a:srgbClr val="96607D"/>
                </a:solidFill>
              </a:rPr>
              <a:t> </a:t>
            </a:r>
            <a:r>
              <a:rPr lang="en-US" dirty="0">
                <a:solidFill>
                  <a:schemeClr val="tx1"/>
                </a:solidFill>
              </a:rPr>
              <a:t>on Friday, May 10, 2024.</a:t>
            </a:r>
            <a:endParaRPr lang="en-US" dirty="0"/>
          </a:p>
        </p:txBody>
      </p:sp>
      <p:sp>
        <p:nvSpPr>
          <p:cNvPr id="4" name="Slide Number Placeholder 3">
            <a:extLst>
              <a:ext uri="{FF2B5EF4-FFF2-40B4-BE49-F238E27FC236}">
                <a16:creationId xmlns:a16="http://schemas.microsoft.com/office/drawing/2014/main" id="{B83E6217-4D20-4683-8EDA-233CDBCD6B76}"/>
              </a:ext>
            </a:extLst>
          </p:cNvPr>
          <p:cNvSpPr>
            <a:spLocks noGrp="1"/>
          </p:cNvSpPr>
          <p:nvPr>
            <p:ph type="sldNum" sz="quarter" idx="12"/>
          </p:nvPr>
        </p:nvSpPr>
        <p:spPr>
          <a:xfrm>
            <a:off x="10600660" y="6456128"/>
            <a:ext cx="536994" cy="401872"/>
          </a:xfrm>
        </p:spPr>
        <p:txBody>
          <a:bodyPr/>
          <a:lstStyle/>
          <a:p>
            <a:fld id="{1E47FE53-EBF0-4DA7-9D9D-CC1C3A20F3CB}" type="slidenum">
              <a:rPr lang="en-US" sz="2400" smtClean="0"/>
              <a:t>30</a:t>
            </a:fld>
            <a:endParaRPr lang="en-US" dirty="0"/>
          </a:p>
        </p:txBody>
      </p:sp>
    </p:spTree>
    <p:extLst>
      <p:ext uri="{BB962C8B-B14F-4D97-AF65-F5344CB8AC3E}">
        <p14:creationId xmlns:p14="http://schemas.microsoft.com/office/powerpoint/2010/main" val="28260219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4CC53-AC4A-4A8D-83EE-A6AF930BD2CA}"/>
              </a:ext>
            </a:extLst>
          </p:cNvPr>
          <p:cNvSpPr>
            <a:spLocks noGrp="1"/>
          </p:cNvSpPr>
          <p:nvPr>
            <p:ph type="title"/>
          </p:nvPr>
        </p:nvSpPr>
        <p:spPr/>
        <p:txBody>
          <a:bodyPr/>
          <a:lstStyle/>
          <a:p>
            <a:r>
              <a:rPr lang="en-US" dirty="0">
                <a:solidFill>
                  <a:schemeClr val="tx1"/>
                </a:solidFill>
              </a:rPr>
              <a:t>Appeals Process (1)</a:t>
            </a:r>
          </a:p>
        </p:txBody>
      </p:sp>
      <p:sp>
        <p:nvSpPr>
          <p:cNvPr id="3" name="Content Placeholder 2">
            <a:extLst>
              <a:ext uri="{FF2B5EF4-FFF2-40B4-BE49-F238E27FC236}">
                <a16:creationId xmlns:a16="http://schemas.microsoft.com/office/drawing/2014/main" id="{45849FDC-EABD-4304-A3DC-704536EC61C4}"/>
              </a:ext>
            </a:extLst>
          </p:cNvPr>
          <p:cNvSpPr>
            <a:spLocks noGrp="1"/>
          </p:cNvSpPr>
          <p:nvPr>
            <p:ph idx="1"/>
          </p:nvPr>
        </p:nvSpPr>
        <p:spPr/>
        <p:txBody>
          <a:bodyPr/>
          <a:lstStyle/>
          <a:p>
            <a:pPr marL="0" indent="0">
              <a:buNone/>
            </a:pPr>
            <a:r>
              <a:rPr lang="en-US" dirty="0">
                <a:solidFill>
                  <a:schemeClr val="tx1"/>
                </a:solidFill>
              </a:rPr>
              <a:t>Applicants who wish to appeal a grant award decision must submit a Letter of Appeal no later than 5 p.m. no later than July 15, 2024, to:</a:t>
            </a:r>
          </a:p>
          <a:p>
            <a:endParaRPr lang="en-US" dirty="0"/>
          </a:p>
          <a:p>
            <a:pPr marL="0" marR="0" indent="0" algn="ctr">
              <a:spcBef>
                <a:spcPts val="0"/>
              </a:spcBef>
              <a:spcAft>
                <a:spcPts val="0"/>
              </a:spcAft>
              <a:buNone/>
            </a:pPr>
            <a:r>
              <a:rPr lang="en-US" dirty="0">
                <a:solidFill>
                  <a:schemeClr val="tx1"/>
                </a:solidFill>
                <a:effectLst/>
                <a:latin typeface="Arial" panose="020B0604020202020204" pitchFamily="34" charset="0"/>
                <a:ea typeface="Times New Roman" panose="02020603050405020304" pitchFamily="18" charset="0"/>
              </a:rPr>
              <a:t>Equity Lead Application Appeals</a:t>
            </a:r>
          </a:p>
          <a:p>
            <a:pPr marL="0" marR="0" indent="0" algn="ctr">
              <a:spcBef>
                <a:spcPts val="0"/>
              </a:spcBef>
              <a:spcAft>
                <a:spcPts val="0"/>
              </a:spcAft>
              <a:buNone/>
            </a:pPr>
            <a:r>
              <a:rPr lang="en-US" dirty="0">
                <a:solidFill>
                  <a:schemeClr val="tx1"/>
                </a:solidFill>
                <a:latin typeface="Arial" panose="020B0604020202020204" pitchFamily="34" charset="0"/>
                <a:ea typeface="Times New Roman" panose="02020603050405020304" pitchFamily="18" charset="0"/>
              </a:rPr>
              <a:t>California Department of Education</a:t>
            </a:r>
          </a:p>
          <a:p>
            <a:pPr marL="0" marR="0" indent="0" algn="ctr">
              <a:spcBef>
                <a:spcPts val="0"/>
              </a:spcBef>
              <a:spcAft>
                <a:spcPts val="0"/>
              </a:spcAft>
              <a:buNone/>
            </a:pPr>
            <a:r>
              <a:rPr lang="en-US" dirty="0">
                <a:solidFill>
                  <a:schemeClr val="tx1"/>
                </a:solidFill>
                <a:latin typeface="Arial" panose="020B0604020202020204" pitchFamily="34" charset="0"/>
                <a:ea typeface="Times New Roman" panose="02020603050405020304" pitchFamily="18" charset="0"/>
              </a:rPr>
              <a:t>Student Achievement and Support Division</a:t>
            </a:r>
          </a:p>
          <a:p>
            <a:pPr marL="0" marR="0" indent="0" algn="ctr">
              <a:spcBef>
                <a:spcPts val="0"/>
              </a:spcBef>
              <a:spcAft>
                <a:spcPts val="0"/>
              </a:spcAft>
              <a:buNone/>
            </a:pPr>
            <a:r>
              <a:rPr lang="en-US" dirty="0">
                <a:solidFill>
                  <a:schemeClr val="tx1"/>
                </a:solidFill>
                <a:latin typeface="Arial" panose="020B0604020202020204" pitchFamily="34" charset="0"/>
                <a:ea typeface="Times New Roman" panose="02020603050405020304" pitchFamily="18" charset="0"/>
              </a:rPr>
              <a:t>System of Support Office</a:t>
            </a:r>
          </a:p>
          <a:p>
            <a:pPr marL="0" marR="0" indent="0" algn="ctr">
              <a:spcBef>
                <a:spcPts val="0"/>
              </a:spcBef>
              <a:spcAft>
                <a:spcPts val="0"/>
              </a:spcAft>
              <a:buNone/>
            </a:pPr>
            <a:r>
              <a:rPr lang="en-US" dirty="0">
                <a:solidFill>
                  <a:schemeClr val="tx1"/>
                </a:solidFill>
                <a:latin typeface="Arial" panose="020B0604020202020204" pitchFamily="34" charset="0"/>
                <a:ea typeface="Times New Roman" panose="02020603050405020304" pitchFamily="18" charset="0"/>
              </a:rPr>
              <a:t>1430 N Street, Suite 6208</a:t>
            </a:r>
          </a:p>
          <a:p>
            <a:pPr marL="0" marR="0" indent="0" algn="ctr">
              <a:spcBef>
                <a:spcPts val="0"/>
              </a:spcBef>
              <a:spcAft>
                <a:spcPts val="0"/>
              </a:spcAft>
              <a:buNone/>
            </a:pPr>
            <a:r>
              <a:rPr lang="en-US" dirty="0">
                <a:solidFill>
                  <a:schemeClr val="tx1"/>
                </a:solidFill>
                <a:latin typeface="Arial" panose="020B0604020202020204" pitchFamily="34" charset="0"/>
                <a:ea typeface="Times New Roman" panose="02020603050405020304" pitchFamily="18" charset="0"/>
              </a:rPr>
              <a:t>Sacramento, CA 95814-5901</a:t>
            </a:r>
          </a:p>
          <a:p>
            <a:endParaRPr lang="en-US" dirty="0"/>
          </a:p>
        </p:txBody>
      </p:sp>
      <p:sp>
        <p:nvSpPr>
          <p:cNvPr id="4" name="Slide Number Placeholder 3">
            <a:extLst>
              <a:ext uri="{FF2B5EF4-FFF2-40B4-BE49-F238E27FC236}">
                <a16:creationId xmlns:a16="http://schemas.microsoft.com/office/drawing/2014/main" id="{8F8ACAD8-A209-4B2B-8657-054718E81F91}"/>
              </a:ext>
            </a:extLst>
          </p:cNvPr>
          <p:cNvSpPr>
            <a:spLocks noGrp="1"/>
          </p:cNvSpPr>
          <p:nvPr>
            <p:ph type="sldNum" sz="quarter" idx="12"/>
          </p:nvPr>
        </p:nvSpPr>
        <p:spPr>
          <a:xfrm>
            <a:off x="10568763" y="6456128"/>
            <a:ext cx="568891" cy="401872"/>
          </a:xfrm>
        </p:spPr>
        <p:txBody>
          <a:bodyPr/>
          <a:lstStyle/>
          <a:p>
            <a:fld id="{1E47FE53-EBF0-4DA7-9D9D-CC1C3A20F3CB}" type="slidenum">
              <a:rPr lang="en-US" sz="2400" smtClean="0"/>
              <a:t>31</a:t>
            </a:fld>
            <a:endParaRPr lang="en-US" dirty="0"/>
          </a:p>
        </p:txBody>
      </p:sp>
    </p:spTree>
    <p:extLst>
      <p:ext uri="{BB962C8B-B14F-4D97-AF65-F5344CB8AC3E}">
        <p14:creationId xmlns:p14="http://schemas.microsoft.com/office/powerpoint/2010/main" val="36989438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4CC53-AC4A-4A8D-83EE-A6AF930BD2CA}"/>
              </a:ext>
            </a:extLst>
          </p:cNvPr>
          <p:cNvSpPr>
            <a:spLocks noGrp="1"/>
          </p:cNvSpPr>
          <p:nvPr>
            <p:ph type="title"/>
          </p:nvPr>
        </p:nvSpPr>
        <p:spPr/>
        <p:txBody>
          <a:bodyPr/>
          <a:lstStyle/>
          <a:p>
            <a:r>
              <a:rPr lang="en-US" dirty="0">
                <a:solidFill>
                  <a:schemeClr val="tx1"/>
                </a:solidFill>
              </a:rPr>
              <a:t>Appeals Process (2)</a:t>
            </a:r>
          </a:p>
        </p:txBody>
      </p:sp>
      <p:sp>
        <p:nvSpPr>
          <p:cNvPr id="3" name="Content Placeholder 2">
            <a:extLst>
              <a:ext uri="{FF2B5EF4-FFF2-40B4-BE49-F238E27FC236}">
                <a16:creationId xmlns:a16="http://schemas.microsoft.com/office/drawing/2014/main" id="{45849FDC-EABD-4304-A3DC-704536EC61C4}"/>
              </a:ext>
            </a:extLst>
          </p:cNvPr>
          <p:cNvSpPr>
            <a:spLocks noGrp="1"/>
          </p:cNvSpPr>
          <p:nvPr>
            <p:ph idx="1"/>
          </p:nvPr>
        </p:nvSpPr>
        <p:spPr/>
        <p:txBody>
          <a:bodyPr/>
          <a:lstStyle/>
          <a:p>
            <a:pPr marL="0" indent="0">
              <a:buNone/>
            </a:pPr>
            <a:r>
              <a:rPr lang="en-US" b="1" dirty="0">
                <a:solidFill>
                  <a:schemeClr val="tx1"/>
                </a:solidFill>
              </a:rPr>
              <a:t>Appeals are limited to the ground that the CDE’s action(s) violate(s) a state or federal statute or regulation.</a:t>
            </a:r>
            <a:r>
              <a:rPr lang="en-US" dirty="0">
                <a:solidFill>
                  <a:schemeClr val="tx1"/>
                </a:solidFill>
              </a:rPr>
              <a:t> The professional judgment of the application reviewers will not be considered on appeal absent a showing that the CDE violated a state or federal statute or regulation. An Applicant may be represented by counsel.</a:t>
            </a:r>
          </a:p>
          <a:p>
            <a:pPr marL="0" indent="0">
              <a:buNone/>
            </a:pPr>
            <a:endParaRPr lang="en-US" dirty="0"/>
          </a:p>
        </p:txBody>
      </p:sp>
      <p:sp>
        <p:nvSpPr>
          <p:cNvPr id="4" name="Slide Number Placeholder 3">
            <a:extLst>
              <a:ext uri="{FF2B5EF4-FFF2-40B4-BE49-F238E27FC236}">
                <a16:creationId xmlns:a16="http://schemas.microsoft.com/office/drawing/2014/main" id="{8F8ACAD8-A209-4B2B-8657-054718E81F91}"/>
              </a:ext>
            </a:extLst>
          </p:cNvPr>
          <p:cNvSpPr>
            <a:spLocks noGrp="1"/>
          </p:cNvSpPr>
          <p:nvPr>
            <p:ph type="sldNum" sz="quarter" idx="12"/>
          </p:nvPr>
        </p:nvSpPr>
        <p:spPr>
          <a:xfrm>
            <a:off x="10611293" y="6456128"/>
            <a:ext cx="526361" cy="401872"/>
          </a:xfrm>
        </p:spPr>
        <p:txBody>
          <a:bodyPr/>
          <a:lstStyle/>
          <a:p>
            <a:fld id="{1E47FE53-EBF0-4DA7-9D9D-CC1C3A20F3CB}" type="slidenum">
              <a:rPr lang="en-US" sz="2400" smtClean="0"/>
              <a:t>32</a:t>
            </a:fld>
            <a:endParaRPr lang="en-US" dirty="0"/>
          </a:p>
        </p:txBody>
      </p:sp>
    </p:spTree>
    <p:extLst>
      <p:ext uri="{BB962C8B-B14F-4D97-AF65-F5344CB8AC3E}">
        <p14:creationId xmlns:p14="http://schemas.microsoft.com/office/powerpoint/2010/main" val="6215161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4CC53-AC4A-4A8D-83EE-A6AF930BD2CA}"/>
              </a:ext>
            </a:extLst>
          </p:cNvPr>
          <p:cNvSpPr>
            <a:spLocks noGrp="1"/>
          </p:cNvSpPr>
          <p:nvPr>
            <p:ph type="title"/>
          </p:nvPr>
        </p:nvSpPr>
        <p:spPr/>
        <p:txBody>
          <a:bodyPr/>
          <a:lstStyle/>
          <a:p>
            <a:r>
              <a:rPr lang="en-US" dirty="0">
                <a:solidFill>
                  <a:schemeClr val="tx1"/>
                </a:solidFill>
              </a:rPr>
              <a:t>Appeals Process (3)</a:t>
            </a:r>
          </a:p>
        </p:txBody>
      </p:sp>
      <p:sp>
        <p:nvSpPr>
          <p:cNvPr id="3" name="Content Placeholder 2">
            <a:extLst>
              <a:ext uri="{FF2B5EF4-FFF2-40B4-BE49-F238E27FC236}">
                <a16:creationId xmlns:a16="http://schemas.microsoft.com/office/drawing/2014/main" id="{45849FDC-EABD-4304-A3DC-704536EC61C4}"/>
              </a:ext>
            </a:extLst>
          </p:cNvPr>
          <p:cNvSpPr>
            <a:spLocks noGrp="1"/>
          </p:cNvSpPr>
          <p:nvPr>
            <p:ph idx="1"/>
          </p:nvPr>
        </p:nvSpPr>
        <p:spPr/>
        <p:txBody>
          <a:bodyPr/>
          <a:lstStyle/>
          <a:p>
            <a:pPr marL="0" indent="0">
              <a:buNone/>
            </a:pPr>
            <a:r>
              <a:rPr lang="en-US" dirty="0">
                <a:solidFill>
                  <a:schemeClr val="tx1"/>
                </a:solidFill>
              </a:rPr>
              <a:t>The letter of appeal shall include the following:</a:t>
            </a:r>
          </a:p>
          <a:p>
            <a:pPr marL="514350" lvl="0" indent="-514350">
              <a:buFont typeface="+mj-lt"/>
              <a:buAutoNum type="arabicPeriod"/>
            </a:pPr>
            <a:r>
              <a:rPr lang="en-US" dirty="0">
                <a:solidFill>
                  <a:schemeClr val="tx1"/>
                </a:solidFill>
              </a:rPr>
              <a:t>A clear and concise statement of the action being appealed;</a:t>
            </a:r>
          </a:p>
          <a:p>
            <a:pPr marL="514350" lvl="0" indent="-514350">
              <a:buFont typeface="+mj-lt"/>
              <a:buAutoNum type="arabicPeriod"/>
            </a:pPr>
            <a:r>
              <a:rPr lang="en-US" dirty="0">
                <a:solidFill>
                  <a:schemeClr val="tx1"/>
                </a:solidFill>
              </a:rPr>
              <a:t>The legal authority (statute and/or regulation) relied upon for the appeal position;</a:t>
            </a:r>
          </a:p>
          <a:p>
            <a:pPr marL="514350" lvl="0" indent="-514350">
              <a:buFont typeface="+mj-lt"/>
              <a:buAutoNum type="arabicPeriod"/>
            </a:pPr>
            <a:r>
              <a:rPr lang="en-US" dirty="0">
                <a:solidFill>
                  <a:schemeClr val="tx1"/>
                </a:solidFill>
              </a:rPr>
              <a:t>The specific evidence being submitted to support the appeal; and</a:t>
            </a:r>
          </a:p>
          <a:p>
            <a:pPr marL="514350" lvl="0" indent="-514350">
              <a:buFont typeface="+mj-lt"/>
              <a:buAutoNum type="arabicPeriod"/>
            </a:pPr>
            <a:r>
              <a:rPr lang="en-US" dirty="0">
                <a:solidFill>
                  <a:schemeClr val="tx1"/>
                </a:solidFill>
              </a:rPr>
              <a:t>The specific remedy sought.</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8F8ACAD8-A209-4B2B-8657-054718E81F91}"/>
              </a:ext>
            </a:extLst>
          </p:cNvPr>
          <p:cNvSpPr>
            <a:spLocks noGrp="1"/>
          </p:cNvSpPr>
          <p:nvPr>
            <p:ph type="sldNum" sz="quarter" idx="12"/>
          </p:nvPr>
        </p:nvSpPr>
        <p:spPr>
          <a:xfrm>
            <a:off x="10590028" y="6456128"/>
            <a:ext cx="547626" cy="401872"/>
          </a:xfrm>
        </p:spPr>
        <p:txBody>
          <a:bodyPr/>
          <a:lstStyle/>
          <a:p>
            <a:fld id="{1E47FE53-EBF0-4DA7-9D9D-CC1C3A20F3CB}" type="slidenum">
              <a:rPr lang="en-US" sz="2400" smtClean="0"/>
              <a:t>33</a:t>
            </a:fld>
            <a:endParaRPr lang="en-US" dirty="0"/>
          </a:p>
        </p:txBody>
      </p:sp>
    </p:spTree>
    <p:extLst>
      <p:ext uri="{BB962C8B-B14F-4D97-AF65-F5344CB8AC3E}">
        <p14:creationId xmlns:p14="http://schemas.microsoft.com/office/powerpoint/2010/main" val="4838512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FF7ECC-64C3-42FB-AC0D-BE9F48645DF9}"/>
              </a:ext>
            </a:extLst>
          </p:cNvPr>
          <p:cNvSpPr>
            <a:spLocks noGrp="1"/>
          </p:cNvSpPr>
          <p:nvPr>
            <p:ph type="title"/>
          </p:nvPr>
        </p:nvSpPr>
        <p:spPr/>
        <p:txBody>
          <a:bodyPr/>
          <a:lstStyle/>
          <a:p>
            <a:r>
              <a:rPr lang="en-US" dirty="0">
                <a:solidFill>
                  <a:schemeClr val="tx1"/>
                </a:solidFill>
              </a:rPr>
              <a:t>Forms and Attachments</a:t>
            </a:r>
          </a:p>
        </p:txBody>
      </p:sp>
      <p:sp>
        <p:nvSpPr>
          <p:cNvPr id="6" name="Text Placeholder 5">
            <a:extLst>
              <a:ext uri="{FF2B5EF4-FFF2-40B4-BE49-F238E27FC236}">
                <a16:creationId xmlns:a16="http://schemas.microsoft.com/office/drawing/2014/main" id="{0CE50CE1-872A-4ED7-9952-D8261962B82A}"/>
              </a:ext>
            </a:extLst>
          </p:cNvPr>
          <p:cNvSpPr>
            <a:spLocks noGrp="1"/>
          </p:cNvSpPr>
          <p:nvPr>
            <p:ph type="body" idx="1"/>
          </p:nvPr>
        </p:nvSpPr>
        <p:spPr/>
        <p:txBody>
          <a:bodyPr/>
          <a:lstStyle/>
          <a:p>
            <a:r>
              <a:rPr lang="en-US" dirty="0">
                <a:solidFill>
                  <a:schemeClr val="tx1"/>
                </a:solidFill>
                <a:latin typeface="Arial" panose="020B0604020202020204" pitchFamily="34" charset="0"/>
                <a:cs typeface="Arial" panose="020B0604020202020204" pitchFamily="34" charset="0"/>
              </a:rPr>
              <a:t>Pages A1–B3</a:t>
            </a:r>
            <a:endParaRPr lang="en-US" dirty="0">
              <a:solidFill>
                <a:schemeClr val="tx1"/>
              </a:solidFill>
            </a:endParaRPr>
          </a:p>
        </p:txBody>
      </p:sp>
      <p:sp>
        <p:nvSpPr>
          <p:cNvPr id="4" name="Slide Number Placeholder 3">
            <a:extLst>
              <a:ext uri="{FF2B5EF4-FFF2-40B4-BE49-F238E27FC236}">
                <a16:creationId xmlns:a16="http://schemas.microsoft.com/office/drawing/2014/main" id="{B2C55B49-4A20-476F-B63C-A7ED46933616}"/>
              </a:ext>
            </a:extLst>
          </p:cNvPr>
          <p:cNvSpPr>
            <a:spLocks noGrp="1"/>
          </p:cNvSpPr>
          <p:nvPr>
            <p:ph type="sldNum" sz="quarter" idx="12"/>
          </p:nvPr>
        </p:nvSpPr>
        <p:spPr>
          <a:xfrm>
            <a:off x="10611293" y="6431189"/>
            <a:ext cx="627321" cy="426811"/>
          </a:xfrm>
        </p:spPr>
        <p:txBody>
          <a:bodyPr/>
          <a:lstStyle/>
          <a:p>
            <a:fld id="{1E47FE53-EBF0-4DA7-9D9D-CC1C3A20F3CB}" type="slidenum">
              <a:rPr lang="en-US" sz="2400" smtClean="0"/>
              <a:t>34</a:t>
            </a:fld>
            <a:endParaRPr lang="en-US" dirty="0"/>
          </a:p>
        </p:txBody>
      </p:sp>
    </p:spTree>
    <p:extLst>
      <p:ext uri="{BB962C8B-B14F-4D97-AF65-F5344CB8AC3E}">
        <p14:creationId xmlns:p14="http://schemas.microsoft.com/office/powerpoint/2010/main" val="30219486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94920-F6A6-4738-8458-B7C66E3A74B9}"/>
              </a:ext>
            </a:extLst>
          </p:cNvPr>
          <p:cNvSpPr>
            <a:spLocks noGrp="1"/>
          </p:cNvSpPr>
          <p:nvPr>
            <p:ph type="title"/>
          </p:nvPr>
        </p:nvSpPr>
        <p:spPr/>
        <p:txBody>
          <a:bodyPr/>
          <a:lstStyle/>
          <a:p>
            <a:r>
              <a:rPr lang="en-US" dirty="0">
                <a:solidFill>
                  <a:schemeClr val="tx1"/>
                </a:solidFill>
              </a:rPr>
              <a:t>Form A – Description of Experience and Capacity of the Consortia (1)</a:t>
            </a:r>
          </a:p>
        </p:txBody>
      </p:sp>
      <p:sp>
        <p:nvSpPr>
          <p:cNvPr id="3" name="Content Placeholder 2">
            <a:extLst>
              <a:ext uri="{FF2B5EF4-FFF2-40B4-BE49-F238E27FC236}">
                <a16:creationId xmlns:a16="http://schemas.microsoft.com/office/drawing/2014/main" id="{0DB459D1-9AE5-46C1-9CF1-C99D6784907B}"/>
              </a:ext>
            </a:extLst>
          </p:cNvPr>
          <p:cNvSpPr>
            <a:spLocks noGrp="1"/>
          </p:cNvSpPr>
          <p:nvPr>
            <p:ph idx="1"/>
          </p:nvPr>
        </p:nvSpPr>
        <p:spPr/>
        <p:txBody>
          <a:bodyPr>
            <a:normAutofit/>
          </a:bodyPr>
          <a:lstStyle/>
          <a:p>
            <a:r>
              <a:rPr lang="en-US" dirty="0">
                <a:solidFill>
                  <a:schemeClr val="tx1"/>
                </a:solidFill>
              </a:rPr>
              <a:t>Form A contains two sections. Section 1 contains various insert fields for required applicant information. </a:t>
            </a:r>
          </a:p>
          <a:p>
            <a:r>
              <a:rPr lang="en-US" dirty="0">
                <a:solidFill>
                  <a:schemeClr val="tx1"/>
                </a:solidFill>
              </a:rPr>
              <a:t>Section 2 contains “Applicant and Consortia Member Certification that needs to be signed by the Lead Designee  and Co-lead Designee(s) authorized signatories. </a:t>
            </a:r>
          </a:p>
          <a:p>
            <a:pPr marL="0" indent="0">
              <a:buNone/>
            </a:pPr>
            <a:endParaRPr lang="en-US" dirty="0"/>
          </a:p>
        </p:txBody>
      </p:sp>
      <p:sp>
        <p:nvSpPr>
          <p:cNvPr id="4" name="Slide Number Placeholder 3">
            <a:extLst>
              <a:ext uri="{FF2B5EF4-FFF2-40B4-BE49-F238E27FC236}">
                <a16:creationId xmlns:a16="http://schemas.microsoft.com/office/drawing/2014/main" id="{3A1E2216-F3B4-4124-B418-BD3E59B20399}"/>
              </a:ext>
            </a:extLst>
          </p:cNvPr>
          <p:cNvSpPr>
            <a:spLocks noGrp="1"/>
          </p:cNvSpPr>
          <p:nvPr>
            <p:ph type="sldNum" sz="quarter" idx="12"/>
          </p:nvPr>
        </p:nvSpPr>
        <p:spPr>
          <a:xfrm>
            <a:off x="10590028" y="6456128"/>
            <a:ext cx="547626" cy="401872"/>
          </a:xfrm>
        </p:spPr>
        <p:txBody>
          <a:bodyPr/>
          <a:lstStyle/>
          <a:p>
            <a:fld id="{1E47FE53-EBF0-4DA7-9D9D-CC1C3A20F3CB}" type="slidenum">
              <a:rPr lang="en-US" sz="2400" smtClean="0"/>
              <a:t>35</a:t>
            </a:fld>
            <a:endParaRPr lang="en-US" dirty="0"/>
          </a:p>
        </p:txBody>
      </p:sp>
    </p:spTree>
    <p:extLst>
      <p:ext uri="{BB962C8B-B14F-4D97-AF65-F5344CB8AC3E}">
        <p14:creationId xmlns:p14="http://schemas.microsoft.com/office/powerpoint/2010/main" val="3560479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94920-F6A6-4738-8458-B7C66E3A74B9}"/>
              </a:ext>
            </a:extLst>
          </p:cNvPr>
          <p:cNvSpPr>
            <a:spLocks noGrp="1"/>
          </p:cNvSpPr>
          <p:nvPr>
            <p:ph type="title"/>
          </p:nvPr>
        </p:nvSpPr>
        <p:spPr/>
        <p:txBody>
          <a:bodyPr/>
          <a:lstStyle/>
          <a:p>
            <a:r>
              <a:rPr lang="en-US" dirty="0">
                <a:solidFill>
                  <a:schemeClr val="tx1"/>
                </a:solidFill>
              </a:rPr>
              <a:t>Form B – Application Checklist (1)</a:t>
            </a:r>
          </a:p>
        </p:txBody>
      </p:sp>
      <p:sp>
        <p:nvSpPr>
          <p:cNvPr id="5" name="Content Placeholder 4">
            <a:extLst>
              <a:ext uri="{FF2B5EF4-FFF2-40B4-BE49-F238E27FC236}">
                <a16:creationId xmlns:a16="http://schemas.microsoft.com/office/drawing/2014/main" id="{4C84C79D-671C-D044-D960-F9AB57338AAE}"/>
              </a:ext>
            </a:extLst>
          </p:cNvPr>
          <p:cNvSpPr>
            <a:spLocks noGrp="1"/>
          </p:cNvSpPr>
          <p:nvPr>
            <p:ph idx="1"/>
          </p:nvPr>
        </p:nvSpPr>
        <p:spPr/>
        <p:txBody>
          <a:bodyPr/>
          <a:lstStyle/>
          <a:p>
            <a:pPr marL="0" indent="0">
              <a:buNone/>
            </a:pPr>
            <a:r>
              <a:rPr lang="en-US" dirty="0">
                <a:solidFill>
                  <a:schemeClr val="tx1"/>
                </a:solidFill>
                <a:effectLst/>
                <a:latin typeface="Arial" panose="020B0604020202020204" pitchFamily="34" charset="0"/>
                <a:ea typeface="Times New Roman" panose="02020603050405020304" pitchFamily="18" charset="0"/>
              </a:rPr>
              <a:t>All interested applicants meeting the eligibility requirements are required to develop and submit an initial application package and sign at the bottom of Form B: Application Checklist.</a:t>
            </a:r>
          </a:p>
          <a:p>
            <a:pPr marL="0" indent="0">
              <a:buNone/>
            </a:pPr>
            <a:endParaRPr lang="en-US" dirty="0">
              <a:solidFill>
                <a:schemeClr val="tx1"/>
              </a:solidFill>
              <a:latin typeface="Arial" panose="020B0604020202020204" pitchFamily="34" charset="0"/>
              <a:ea typeface="Times New Roman" panose="02020603050405020304" pitchFamily="18" charset="0"/>
            </a:endParaRPr>
          </a:p>
          <a:p>
            <a:pPr marL="0" indent="0">
              <a:buNone/>
            </a:pPr>
            <a:r>
              <a:rPr lang="en-US" dirty="0">
                <a:solidFill>
                  <a:schemeClr val="tx1"/>
                </a:solidFill>
                <a:effectLst/>
                <a:latin typeface="Arial" panose="020B0604020202020204" pitchFamily="34" charset="0"/>
                <a:ea typeface="Times New Roman" panose="02020603050405020304" pitchFamily="18" charset="0"/>
              </a:rPr>
              <a:t>All required elements of the application package are included on the next slide.</a:t>
            </a:r>
          </a:p>
          <a:p>
            <a:pPr marL="0" indent="0">
              <a:buNone/>
            </a:pPr>
            <a:endParaRPr lang="en-US" dirty="0"/>
          </a:p>
        </p:txBody>
      </p:sp>
      <p:sp>
        <p:nvSpPr>
          <p:cNvPr id="4" name="Slide Number Placeholder 3">
            <a:extLst>
              <a:ext uri="{FF2B5EF4-FFF2-40B4-BE49-F238E27FC236}">
                <a16:creationId xmlns:a16="http://schemas.microsoft.com/office/drawing/2014/main" id="{3A1E2216-F3B4-4124-B418-BD3E59B20399}"/>
              </a:ext>
            </a:extLst>
          </p:cNvPr>
          <p:cNvSpPr>
            <a:spLocks noGrp="1"/>
          </p:cNvSpPr>
          <p:nvPr>
            <p:ph type="sldNum" sz="quarter" idx="12"/>
          </p:nvPr>
        </p:nvSpPr>
        <p:spPr>
          <a:xfrm>
            <a:off x="10600660" y="6456128"/>
            <a:ext cx="536994" cy="401872"/>
          </a:xfrm>
        </p:spPr>
        <p:txBody>
          <a:bodyPr/>
          <a:lstStyle/>
          <a:p>
            <a:fld id="{1E47FE53-EBF0-4DA7-9D9D-CC1C3A20F3CB}" type="slidenum">
              <a:rPr lang="en-US" sz="2400" smtClean="0"/>
              <a:t>36</a:t>
            </a:fld>
            <a:endParaRPr lang="en-US" dirty="0"/>
          </a:p>
        </p:txBody>
      </p:sp>
    </p:spTree>
    <p:extLst>
      <p:ext uri="{BB962C8B-B14F-4D97-AF65-F5344CB8AC3E}">
        <p14:creationId xmlns:p14="http://schemas.microsoft.com/office/powerpoint/2010/main" val="16297082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94920-F6A6-4738-8458-B7C66E3A74B9}"/>
              </a:ext>
            </a:extLst>
          </p:cNvPr>
          <p:cNvSpPr>
            <a:spLocks noGrp="1"/>
          </p:cNvSpPr>
          <p:nvPr>
            <p:ph type="title"/>
          </p:nvPr>
        </p:nvSpPr>
        <p:spPr/>
        <p:txBody>
          <a:bodyPr/>
          <a:lstStyle/>
          <a:p>
            <a:r>
              <a:rPr lang="en-US" dirty="0">
                <a:solidFill>
                  <a:schemeClr val="tx1"/>
                </a:solidFill>
              </a:rPr>
              <a:t>Form B – Application Checklist (2)</a:t>
            </a:r>
          </a:p>
        </p:txBody>
      </p:sp>
      <p:sp>
        <p:nvSpPr>
          <p:cNvPr id="5" name="Content Placeholder 4">
            <a:extLst>
              <a:ext uri="{FF2B5EF4-FFF2-40B4-BE49-F238E27FC236}">
                <a16:creationId xmlns:a16="http://schemas.microsoft.com/office/drawing/2014/main" id="{4C84C79D-671C-D044-D960-F9AB57338AAE}"/>
              </a:ext>
            </a:extLst>
          </p:cNvPr>
          <p:cNvSpPr>
            <a:spLocks noGrp="1"/>
          </p:cNvSpPr>
          <p:nvPr>
            <p:ph sz="half" idx="1"/>
          </p:nvPr>
        </p:nvSpPr>
        <p:spPr>
          <a:xfrm>
            <a:off x="1036320" y="1741042"/>
            <a:ext cx="4998718" cy="4950581"/>
          </a:xfrm>
        </p:spPr>
        <p:txBody>
          <a:bodyPr>
            <a:normAutofit/>
          </a:bodyPr>
          <a:lstStyle/>
          <a:p>
            <a:pPr marL="342900" marR="0" lvl="0" indent="-342900">
              <a:spcBef>
                <a:spcPts val="1200"/>
              </a:spcBef>
              <a:spcAft>
                <a:spcPts val="1200"/>
              </a:spcAft>
              <a:buFont typeface="+mj-l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Letter of Interest</a:t>
            </a:r>
          </a:p>
          <a:p>
            <a:pPr marL="342900" marR="0" lvl="0" indent="-342900">
              <a:spcBef>
                <a:spcPts val="1200"/>
              </a:spcBef>
              <a:spcAft>
                <a:spcPts val="1200"/>
              </a:spcAft>
              <a:buFont typeface="+mj-l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Resumes of key personnel</a:t>
            </a:r>
          </a:p>
          <a:p>
            <a:pPr marL="342900" marR="0" lvl="0" indent="-342900">
              <a:spcBef>
                <a:spcPts val="1200"/>
              </a:spcBef>
              <a:spcAft>
                <a:spcPts val="1200"/>
              </a:spcAft>
              <a:buFont typeface="+mj-lt"/>
              <a:buAutoNum type="arabicPeriod"/>
            </a:pPr>
            <a:r>
              <a:rPr lang="en-US" sz="2400" u="none" strike="noStrike" dirty="0">
                <a:solidFill>
                  <a:schemeClr val="tx1"/>
                </a:solidFill>
                <a:effectLst/>
                <a:latin typeface="Arial" panose="020B0604020202020204" pitchFamily="34" charset="0"/>
                <a:ea typeface="Times New Roman" panose="02020603050405020304" pitchFamily="18" charset="0"/>
              </a:rPr>
              <a:t>Form A: Application Information and Certification</a:t>
            </a:r>
          </a:p>
          <a:p>
            <a:pPr marL="742950" marR="0" lvl="1" indent="-285750">
              <a:spcBef>
                <a:spcPts val="1200"/>
              </a:spcBef>
              <a:spcAft>
                <a:spcPts val="1200"/>
              </a:spcAft>
              <a:buFont typeface="Symbol" panose="05050102010706020507" pitchFamily="18" charset="2"/>
              <a:buChar char=""/>
            </a:pPr>
            <a:r>
              <a:rPr lang="en-US" u="none" strike="noStrike" dirty="0">
                <a:solidFill>
                  <a:schemeClr val="tx1"/>
                </a:solidFill>
                <a:effectLst/>
                <a:latin typeface="Arial" panose="020B0604020202020204" pitchFamily="34" charset="0"/>
                <a:ea typeface="Times New Roman" panose="02020603050405020304" pitchFamily="18" charset="0"/>
              </a:rPr>
              <a:t>Section 1—Name and Contact Information of Applicant and Consortium Members</a:t>
            </a:r>
          </a:p>
          <a:p>
            <a:pPr marL="742950" marR="0" lvl="1" indent="-285750">
              <a:spcBef>
                <a:spcPts val="1200"/>
              </a:spcBef>
              <a:spcAft>
                <a:spcPts val="1200"/>
              </a:spcAft>
              <a:buFont typeface="Symbol" panose="05050102010706020507" pitchFamily="18" charset="2"/>
              <a:buChar char=""/>
            </a:pPr>
            <a:r>
              <a:rPr lang="en-US" u="none" strike="noStrike" dirty="0">
                <a:solidFill>
                  <a:schemeClr val="tx1"/>
                </a:solidFill>
                <a:effectLst/>
                <a:latin typeface="Arial" panose="020B0604020202020204" pitchFamily="34" charset="0"/>
                <a:ea typeface="Times New Roman" panose="02020603050405020304" pitchFamily="18" charset="0"/>
              </a:rPr>
              <a:t>Section 2—Applicant Consortium Member Certification</a:t>
            </a:r>
          </a:p>
          <a:p>
            <a:endParaRPr lang="en-US" dirty="0"/>
          </a:p>
        </p:txBody>
      </p:sp>
      <p:sp>
        <p:nvSpPr>
          <p:cNvPr id="6" name="Content Placeholder 5">
            <a:extLst>
              <a:ext uri="{FF2B5EF4-FFF2-40B4-BE49-F238E27FC236}">
                <a16:creationId xmlns:a16="http://schemas.microsoft.com/office/drawing/2014/main" id="{CC8FE0BF-67C0-8F94-1303-A32DA774BFD9}"/>
              </a:ext>
            </a:extLst>
          </p:cNvPr>
          <p:cNvSpPr>
            <a:spLocks noGrp="1"/>
          </p:cNvSpPr>
          <p:nvPr>
            <p:ph sz="half" idx="2"/>
          </p:nvPr>
        </p:nvSpPr>
        <p:spPr>
          <a:xfrm>
            <a:off x="6217920" y="1737360"/>
            <a:ext cx="4937760" cy="4388809"/>
          </a:xfrm>
        </p:spPr>
        <p:txBody>
          <a:bodyPr>
            <a:normAutofit/>
          </a:bodyPr>
          <a:lstStyle/>
          <a:p>
            <a:pPr marL="514350" marR="0" lvl="0" indent="-514350">
              <a:spcBef>
                <a:spcPts val="1200"/>
              </a:spcBef>
              <a:spcAft>
                <a:spcPts val="1200"/>
              </a:spcAft>
              <a:buAutoNum type="arabicPeriod" startAt="4"/>
            </a:pPr>
            <a:r>
              <a:rPr lang="en-US" sz="2600" u="none" strike="noStrike" dirty="0">
                <a:solidFill>
                  <a:schemeClr val="tx1"/>
                </a:solidFill>
                <a:effectLst/>
                <a:latin typeface="Arial" panose="020B0604020202020204" pitchFamily="34" charset="0"/>
                <a:ea typeface="Times New Roman" panose="02020603050405020304" pitchFamily="18" charset="0"/>
              </a:rPr>
              <a:t>From B: Application Checklist (Signed and Dated)</a:t>
            </a:r>
          </a:p>
          <a:p>
            <a:pPr marL="514350" marR="0" lvl="0" indent="-514350">
              <a:spcBef>
                <a:spcPts val="1200"/>
              </a:spcBef>
              <a:spcAft>
                <a:spcPts val="1200"/>
              </a:spcAft>
              <a:buAutoNum type="arabicPeriod" startAt="4"/>
            </a:pPr>
            <a:r>
              <a:rPr lang="en-US" sz="2600" u="none" strike="noStrike" dirty="0">
                <a:solidFill>
                  <a:schemeClr val="tx1"/>
                </a:solidFill>
                <a:effectLst/>
                <a:latin typeface="Arial" panose="020B0604020202020204" pitchFamily="34" charset="0"/>
                <a:ea typeface="Times New Roman" panose="02020603050405020304" pitchFamily="18" charset="0"/>
              </a:rPr>
              <a:t>Form C: Prompts—Description of Experience and Capacity of the Consortium</a:t>
            </a:r>
          </a:p>
          <a:p>
            <a:pPr marL="742950" marR="0" lvl="1" indent="-285750">
              <a:spcBef>
                <a:spcPts val="1200"/>
              </a:spcBef>
              <a:spcAft>
                <a:spcPts val="1200"/>
              </a:spcAft>
              <a:buFont typeface="Symbol" panose="05050102010706020507" pitchFamily="18" charset="2"/>
              <a:buChar char=""/>
            </a:pPr>
            <a:r>
              <a:rPr lang="en-US" sz="2600" u="none" strike="noStrike" dirty="0">
                <a:solidFill>
                  <a:schemeClr val="tx1"/>
                </a:solidFill>
                <a:effectLst/>
                <a:latin typeface="Arial" panose="020B0604020202020204" pitchFamily="34" charset="0"/>
                <a:ea typeface="Times New Roman" panose="02020603050405020304" pitchFamily="18" charset="0"/>
              </a:rPr>
              <a:t>Supporting Documentation (not to exceed 10 pages)</a:t>
            </a:r>
          </a:p>
          <a:p>
            <a:endParaRPr lang="en-US" dirty="0"/>
          </a:p>
        </p:txBody>
      </p:sp>
      <p:sp>
        <p:nvSpPr>
          <p:cNvPr id="4" name="Slide Number Placeholder 3">
            <a:extLst>
              <a:ext uri="{FF2B5EF4-FFF2-40B4-BE49-F238E27FC236}">
                <a16:creationId xmlns:a16="http://schemas.microsoft.com/office/drawing/2014/main" id="{3A1E2216-F3B4-4124-B418-BD3E59B20399}"/>
              </a:ext>
            </a:extLst>
          </p:cNvPr>
          <p:cNvSpPr>
            <a:spLocks noGrp="1"/>
          </p:cNvSpPr>
          <p:nvPr>
            <p:ph type="sldNum" sz="quarter" idx="12"/>
          </p:nvPr>
        </p:nvSpPr>
        <p:spPr/>
        <p:txBody>
          <a:bodyPr/>
          <a:lstStyle/>
          <a:p>
            <a:fld id="{1E47FE53-EBF0-4DA7-9D9D-CC1C3A20F3CB}" type="slidenum">
              <a:rPr lang="en-US" sz="2400" smtClean="0"/>
              <a:t>37</a:t>
            </a:fld>
            <a:endParaRPr lang="en-US" dirty="0"/>
          </a:p>
        </p:txBody>
      </p:sp>
    </p:spTree>
    <p:extLst>
      <p:ext uri="{BB962C8B-B14F-4D97-AF65-F5344CB8AC3E}">
        <p14:creationId xmlns:p14="http://schemas.microsoft.com/office/powerpoint/2010/main" val="39194399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D57FD-74F4-7A5D-F9D7-4BE07CDA064F}"/>
              </a:ext>
            </a:extLst>
          </p:cNvPr>
          <p:cNvSpPr>
            <a:spLocks noGrp="1"/>
          </p:cNvSpPr>
          <p:nvPr>
            <p:ph type="title"/>
          </p:nvPr>
        </p:nvSpPr>
        <p:spPr>
          <a:xfrm>
            <a:off x="371061" y="286603"/>
            <a:ext cx="11396869" cy="1450757"/>
          </a:xfrm>
        </p:spPr>
        <p:txBody>
          <a:bodyPr>
            <a:normAutofit fontScale="90000"/>
          </a:bodyPr>
          <a:lstStyle/>
          <a:p>
            <a:r>
              <a:rPr lang="en-US" dirty="0">
                <a:solidFill>
                  <a:schemeClr val="tx1"/>
                </a:solidFill>
              </a:rPr>
              <a:t>Form C – Prompts—Description of Experience and Capacity of the Consortium (1)</a:t>
            </a:r>
          </a:p>
        </p:txBody>
      </p:sp>
      <p:sp>
        <p:nvSpPr>
          <p:cNvPr id="6" name="Content Placeholder 5">
            <a:extLst>
              <a:ext uri="{FF2B5EF4-FFF2-40B4-BE49-F238E27FC236}">
                <a16:creationId xmlns:a16="http://schemas.microsoft.com/office/drawing/2014/main" id="{17D1FCE4-315F-8865-9AD0-86FC3D30AA5B}"/>
              </a:ext>
            </a:extLst>
          </p:cNvPr>
          <p:cNvSpPr>
            <a:spLocks noGrp="1"/>
          </p:cNvSpPr>
          <p:nvPr>
            <p:ph idx="1"/>
          </p:nvPr>
        </p:nvSpPr>
        <p:spPr/>
        <p:txBody>
          <a:bodyPr/>
          <a:lstStyle/>
          <a:p>
            <a:pPr marL="0" indent="0">
              <a:buNone/>
            </a:pPr>
            <a:r>
              <a:rPr lang="en-US" dirty="0">
                <a:solidFill>
                  <a:schemeClr val="tx1"/>
                </a:solidFill>
                <a:effectLst/>
                <a:latin typeface="Arial" panose="020B0604020202020204" pitchFamily="34" charset="0"/>
                <a:ea typeface="Times New Roman" panose="02020603050405020304" pitchFamily="18" charset="0"/>
              </a:rPr>
              <a:t>Please respond to the prompts to describe the applicant’s experience and capacity to serve as a System of Support Equity Lead using Arial 12-point font, 1-inch margins, and not exceed five pages. Supporting documentation should not exceed 10 pages and may contain links to web pages or other resources to be considered.</a:t>
            </a:r>
          </a:p>
          <a:p>
            <a:pPr marL="0" indent="0">
              <a:buNone/>
            </a:pPr>
            <a:endParaRPr lang="en-US" dirty="0"/>
          </a:p>
        </p:txBody>
      </p:sp>
      <p:sp>
        <p:nvSpPr>
          <p:cNvPr id="5" name="Slide Number Placeholder 4">
            <a:extLst>
              <a:ext uri="{FF2B5EF4-FFF2-40B4-BE49-F238E27FC236}">
                <a16:creationId xmlns:a16="http://schemas.microsoft.com/office/drawing/2014/main" id="{FAC147D2-5CA8-40E8-7352-E922048C4C9D}"/>
              </a:ext>
            </a:extLst>
          </p:cNvPr>
          <p:cNvSpPr>
            <a:spLocks noGrp="1"/>
          </p:cNvSpPr>
          <p:nvPr>
            <p:ph type="sldNum" sz="quarter" idx="12"/>
          </p:nvPr>
        </p:nvSpPr>
        <p:spPr>
          <a:xfrm>
            <a:off x="10590028" y="6456128"/>
            <a:ext cx="547626" cy="401872"/>
          </a:xfrm>
        </p:spPr>
        <p:txBody>
          <a:bodyPr/>
          <a:lstStyle/>
          <a:p>
            <a:fld id="{1E47FE53-EBF0-4DA7-9D9D-CC1C3A20F3CB}" type="slidenum">
              <a:rPr lang="en-US" sz="2400" smtClean="0"/>
              <a:t>38</a:t>
            </a:fld>
            <a:endParaRPr lang="en-US" dirty="0"/>
          </a:p>
        </p:txBody>
      </p:sp>
    </p:spTree>
    <p:extLst>
      <p:ext uri="{BB962C8B-B14F-4D97-AF65-F5344CB8AC3E}">
        <p14:creationId xmlns:p14="http://schemas.microsoft.com/office/powerpoint/2010/main" val="23780722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D57FD-74F4-7A5D-F9D7-4BE07CDA064F}"/>
              </a:ext>
            </a:extLst>
          </p:cNvPr>
          <p:cNvSpPr>
            <a:spLocks noGrp="1"/>
          </p:cNvSpPr>
          <p:nvPr>
            <p:ph type="title"/>
          </p:nvPr>
        </p:nvSpPr>
        <p:spPr>
          <a:xfrm>
            <a:off x="516835" y="286603"/>
            <a:ext cx="11251095" cy="1450757"/>
          </a:xfrm>
        </p:spPr>
        <p:txBody>
          <a:bodyPr>
            <a:normAutofit fontScale="90000"/>
          </a:bodyPr>
          <a:lstStyle/>
          <a:p>
            <a:r>
              <a:rPr lang="en-US" dirty="0">
                <a:solidFill>
                  <a:schemeClr val="tx1"/>
                </a:solidFill>
              </a:rPr>
              <a:t>Form C – Prompts—Description of Experience and Capacity of the Consortium (2)</a:t>
            </a:r>
          </a:p>
        </p:txBody>
      </p:sp>
      <p:sp>
        <p:nvSpPr>
          <p:cNvPr id="6" name="Content Placeholder 5">
            <a:extLst>
              <a:ext uri="{FF2B5EF4-FFF2-40B4-BE49-F238E27FC236}">
                <a16:creationId xmlns:a16="http://schemas.microsoft.com/office/drawing/2014/main" id="{17D1FCE4-315F-8865-9AD0-86FC3D30AA5B}"/>
              </a:ext>
            </a:extLst>
          </p:cNvPr>
          <p:cNvSpPr>
            <a:spLocks noGrp="1"/>
          </p:cNvSpPr>
          <p:nvPr>
            <p:ph idx="1"/>
          </p:nvPr>
        </p:nvSpPr>
        <p:spPr/>
        <p:txBody>
          <a:bodyPr>
            <a:normAutofit lnSpcReduction="10000"/>
          </a:bodyPr>
          <a:lstStyle/>
          <a:p>
            <a:pPr marL="0" indent="0">
              <a:buNone/>
            </a:pPr>
            <a:r>
              <a:rPr lang="en-US" dirty="0">
                <a:solidFill>
                  <a:schemeClr val="tx1"/>
                </a:solidFill>
              </a:rPr>
              <a:t>The answers to the prompts will be read and scored for the following categories:</a:t>
            </a:r>
          </a:p>
          <a:p>
            <a:pPr marL="514350" indent="-514350">
              <a:buAutoNum type="arabicPeriod"/>
            </a:pPr>
            <a:r>
              <a:rPr lang="en-US" dirty="0">
                <a:solidFill>
                  <a:schemeClr val="tx1"/>
                </a:solidFill>
              </a:rPr>
              <a:t>Quality and Completeness</a:t>
            </a:r>
          </a:p>
          <a:p>
            <a:pPr marL="514350" indent="-514350">
              <a:buAutoNum type="arabicPeriod"/>
            </a:pPr>
            <a:r>
              <a:rPr lang="en-US" dirty="0">
                <a:solidFill>
                  <a:schemeClr val="tx1"/>
                </a:solidFill>
              </a:rPr>
              <a:t>Collaboration</a:t>
            </a:r>
          </a:p>
          <a:p>
            <a:pPr marL="514350" indent="-514350">
              <a:buAutoNum type="arabicPeriod"/>
            </a:pPr>
            <a:r>
              <a:rPr lang="en-US" dirty="0">
                <a:solidFill>
                  <a:schemeClr val="tx1"/>
                </a:solidFill>
              </a:rPr>
              <a:t>Local Control and Accountability Plan Philosophy and Approach</a:t>
            </a:r>
          </a:p>
          <a:p>
            <a:pPr marL="514350" indent="-514350">
              <a:buFont typeface="Arial" panose="020B0604020202020204" pitchFamily="34" charset="0"/>
              <a:buAutoNum type="arabicPeriod"/>
            </a:pPr>
            <a:r>
              <a:rPr lang="en-US" u="none" strike="noStrike" dirty="0">
                <a:solidFill>
                  <a:schemeClr val="tx1"/>
                </a:solidFill>
                <a:effectLst/>
                <a:latin typeface="Arial" panose="020B0604020202020204" pitchFamily="34" charset="0"/>
                <a:ea typeface="Times New Roman" panose="02020603050405020304" pitchFamily="18" charset="0"/>
              </a:rPr>
              <a:t>Addressing racial disparities in educational opportunities and outcomes  </a:t>
            </a:r>
          </a:p>
          <a:p>
            <a:pPr marL="514350" indent="-514350">
              <a:buFont typeface="Arial" panose="020B0604020202020204" pitchFamily="34" charset="0"/>
              <a:buAutoNum type="arabicPeriod"/>
            </a:pPr>
            <a:r>
              <a:rPr lang="en-US" dirty="0">
                <a:solidFill>
                  <a:schemeClr val="tx1"/>
                </a:solidFill>
                <a:effectLst/>
                <a:latin typeface="Arial" panose="020B0604020202020204" pitchFamily="34" charset="0"/>
                <a:ea typeface="Times New Roman" panose="02020603050405020304" pitchFamily="18" charset="0"/>
              </a:rPr>
              <a:t>Proposed Partnerships</a:t>
            </a:r>
            <a:endParaRPr lang="en-US" u="none" strike="noStrike" dirty="0">
              <a:solidFill>
                <a:schemeClr val="tx1"/>
              </a:solidFill>
              <a:effectLst/>
              <a:latin typeface="Arial" panose="020B0604020202020204" pitchFamily="34" charset="0"/>
              <a:ea typeface="Times New Roman" panose="02020603050405020304" pitchFamily="18" charset="0"/>
            </a:endParaRPr>
          </a:p>
          <a:p>
            <a:pPr marL="514350" indent="-514350">
              <a:buFont typeface="Arial" panose="020B0604020202020204" pitchFamily="34" charset="0"/>
              <a:buAutoNum type="arabicPeriod"/>
            </a:pPr>
            <a:endParaRPr lang="en-US" sz="1800" u="none" strike="noStrike" dirty="0">
              <a:effectLst/>
              <a:latin typeface="Arial" panose="020B0604020202020204" pitchFamily="34" charset="0"/>
              <a:ea typeface="Times New Roman" panose="02020603050405020304" pitchFamily="18" charset="0"/>
            </a:endParaRPr>
          </a:p>
          <a:p>
            <a:pPr marL="514350" indent="-514350">
              <a:buAutoNum type="arabicPeriod"/>
            </a:pPr>
            <a:endParaRPr lang="en-US" dirty="0"/>
          </a:p>
        </p:txBody>
      </p:sp>
      <p:sp>
        <p:nvSpPr>
          <p:cNvPr id="5" name="Slide Number Placeholder 4">
            <a:extLst>
              <a:ext uri="{FF2B5EF4-FFF2-40B4-BE49-F238E27FC236}">
                <a16:creationId xmlns:a16="http://schemas.microsoft.com/office/drawing/2014/main" id="{FAC147D2-5CA8-40E8-7352-E922048C4C9D}"/>
              </a:ext>
            </a:extLst>
          </p:cNvPr>
          <p:cNvSpPr>
            <a:spLocks noGrp="1"/>
          </p:cNvSpPr>
          <p:nvPr>
            <p:ph type="sldNum" sz="quarter" idx="12"/>
          </p:nvPr>
        </p:nvSpPr>
        <p:spPr>
          <a:xfrm>
            <a:off x="10611293" y="6456128"/>
            <a:ext cx="526361" cy="401872"/>
          </a:xfrm>
        </p:spPr>
        <p:txBody>
          <a:bodyPr/>
          <a:lstStyle/>
          <a:p>
            <a:fld id="{1E47FE53-EBF0-4DA7-9D9D-CC1C3A20F3CB}" type="slidenum">
              <a:rPr lang="en-US" sz="2400" smtClean="0"/>
              <a:t>39</a:t>
            </a:fld>
            <a:endParaRPr lang="en-US" dirty="0"/>
          </a:p>
        </p:txBody>
      </p:sp>
    </p:spTree>
    <p:extLst>
      <p:ext uri="{BB962C8B-B14F-4D97-AF65-F5344CB8AC3E}">
        <p14:creationId xmlns:p14="http://schemas.microsoft.com/office/powerpoint/2010/main" val="57880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FF7ECC-64C3-42FB-AC0D-BE9F48645DF9}"/>
              </a:ext>
            </a:extLst>
          </p:cNvPr>
          <p:cNvSpPr>
            <a:spLocks noGrp="1"/>
          </p:cNvSpPr>
          <p:nvPr>
            <p:ph type="title"/>
          </p:nvPr>
        </p:nvSpPr>
        <p:spPr/>
        <p:txBody>
          <a:bodyPr/>
          <a:lstStyle/>
          <a:p>
            <a:r>
              <a:rPr lang="en-US" dirty="0">
                <a:solidFill>
                  <a:schemeClr val="tx1"/>
                </a:solidFill>
              </a:rPr>
              <a:t>I. Overview</a:t>
            </a:r>
          </a:p>
        </p:txBody>
      </p:sp>
      <p:sp>
        <p:nvSpPr>
          <p:cNvPr id="6" name="Text Placeholder 5">
            <a:extLst>
              <a:ext uri="{FF2B5EF4-FFF2-40B4-BE49-F238E27FC236}">
                <a16:creationId xmlns:a16="http://schemas.microsoft.com/office/drawing/2014/main" id="{0CE50CE1-872A-4ED7-9952-D8261962B82A}"/>
              </a:ext>
            </a:extLst>
          </p:cNvPr>
          <p:cNvSpPr>
            <a:spLocks noGrp="1"/>
          </p:cNvSpPr>
          <p:nvPr>
            <p:ph type="body" idx="1"/>
          </p:nvPr>
        </p:nvSpPr>
        <p:spPr>
          <a:xfrm>
            <a:off x="1066800" y="4442968"/>
            <a:ext cx="10058400" cy="1143000"/>
          </a:xfrm>
        </p:spPr>
        <p:txBody>
          <a:bodyPr/>
          <a:lstStyle/>
          <a:p>
            <a:r>
              <a:rPr lang="en-US" dirty="0">
                <a:solidFill>
                  <a:schemeClr val="tx1"/>
                </a:solidFill>
                <a:latin typeface="Arial" panose="020B0604020202020204" pitchFamily="34" charset="0"/>
                <a:cs typeface="Arial" panose="020B0604020202020204" pitchFamily="34" charset="0"/>
              </a:rPr>
              <a:t>pages</a:t>
            </a:r>
            <a:r>
              <a:rPr lang="en-US" dirty="0">
                <a:solidFill>
                  <a:schemeClr val="tx1"/>
                </a:solidFill>
              </a:rPr>
              <a:t> 5–8</a:t>
            </a:r>
          </a:p>
        </p:txBody>
      </p:sp>
      <p:sp>
        <p:nvSpPr>
          <p:cNvPr id="4" name="Slide Number Placeholder 3">
            <a:extLst>
              <a:ext uri="{FF2B5EF4-FFF2-40B4-BE49-F238E27FC236}">
                <a16:creationId xmlns:a16="http://schemas.microsoft.com/office/drawing/2014/main" id="{B2C55B49-4A20-476F-B63C-A7ED46933616}"/>
              </a:ext>
              <a:ext uri="{C183D7F6-B498-43B3-948B-1728B52AA6E4}">
                <adec:decorative xmlns:adec="http://schemas.microsoft.com/office/drawing/2017/decorative" val="0"/>
              </a:ext>
            </a:extLst>
          </p:cNvPr>
          <p:cNvSpPr>
            <a:spLocks noGrp="1"/>
          </p:cNvSpPr>
          <p:nvPr>
            <p:ph type="sldNum" sz="quarter" idx="12"/>
          </p:nvPr>
        </p:nvSpPr>
        <p:spPr>
          <a:xfrm>
            <a:off x="10780295" y="6431189"/>
            <a:ext cx="357359" cy="426811"/>
          </a:xfrm>
        </p:spPr>
        <p:txBody>
          <a:bodyPr/>
          <a:lstStyle/>
          <a:p>
            <a:fld id="{1E47FE53-EBF0-4DA7-9D9D-CC1C3A20F3CB}" type="slidenum">
              <a:rPr lang="en-US" sz="2400" smtClean="0"/>
              <a:t>4</a:t>
            </a:fld>
            <a:endParaRPr lang="en-US" sz="2400" dirty="0"/>
          </a:p>
        </p:txBody>
      </p:sp>
    </p:spTree>
    <p:extLst>
      <p:ext uri="{BB962C8B-B14F-4D97-AF65-F5344CB8AC3E}">
        <p14:creationId xmlns:p14="http://schemas.microsoft.com/office/powerpoint/2010/main" val="8337363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D57FD-74F4-7A5D-F9D7-4BE07CDA064F}"/>
              </a:ext>
            </a:extLst>
          </p:cNvPr>
          <p:cNvSpPr>
            <a:spLocks noGrp="1"/>
          </p:cNvSpPr>
          <p:nvPr>
            <p:ph type="title"/>
          </p:nvPr>
        </p:nvSpPr>
        <p:spPr>
          <a:xfrm>
            <a:off x="516835" y="286603"/>
            <a:ext cx="11251095" cy="1450757"/>
          </a:xfrm>
        </p:spPr>
        <p:txBody>
          <a:bodyPr>
            <a:normAutofit/>
          </a:bodyPr>
          <a:lstStyle/>
          <a:p>
            <a:r>
              <a:rPr lang="en-US" dirty="0">
                <a:solidFill>
                  <a:schemeClr val="tx1"/>
                </a:solidFill>
              </a:rPr>
              <a:t>Appendix A – Scoring Rubric</a:t>
            </a:r>
          </a:p>
        </p:txBody>
      </p:sp>
      <p:sp>
        <p:nvSpPr>
          <p:cNvPr id="6" name="Content Placeholder 5">
            <a:extLst>
              <a:ext uri="{FF2B5EF4-FFF2-40B4-BE49-F238E27FC236}">
                <a16:creationId xmlns:a16="http://schemas.microsoft.com/office/drawing/2014/main" id="{17D1FCE4-315F-8865-9AD0-86FC3D30AA5B}"/>
              </a:ext>
            </a:extLst>
          </p:cNvPr>
          <p:cNvSpPr>
            <a:spLocks noGrp="1"/>
          </p:cNvSpPr>
          <p:nvPr>
            <p:ph idx="1"/>
          </p:nvPr>
        </p:nvSpPr>
        <p:spPr/>
        <p:txBody>
          <a:bodyPr>
            <a:normAutofit fontScale="92500"/>
          </a:bodyPr>
          <a:lstStyle/>
          <a:p>
            <a:pPr marL="0" indent="0">
              <a:buNone/>
            </a:pPr>
            <a:r>
              <a:rPr lang="en-US" dirty="0">
                <a:solidFill>
                  <a:schemeClr val="tx1"/>
                </a:solidFill>
              </a:rPr>
              <a:t>Appendix A contains the Application Scoring Rubric. Applications will be reviewed and scored for the following components:</a:t>
            </a:r>
          </a:p>
          <a:p>
            <a:pPr marL="514350" indent="-514350">
              <a:buAutoNum type="arabicPeriod"/>
            </a:pPr>
            <a:r>
              <a:rPr lang="en-US" dirty="0">
                <a:solidFill>
                  <a:schemeClr val="tx1"/>
                </a:solidFill>
              </a:rPr>
              <a:t>Completeness (10 total possible points)</a:t>
            </a:r>
          </a:p>
          <a:p>
            <a:pPr marL="514350" indent="-514350">
              <a:buAutoNum type="arabicPeriod"/>
            </a:pPr>
            <a:r>
              <a:rPr lang="en-US" u="none" strike="noStrike" dirty="0">
                <a:solidFill>
                  <a:schemeClr val="tx1"/>
                </a:solidFill>
                <a:effectLst/>
                <a:latin typeface="Arial" panose="020B0604020202020204" pitchFamily="34" charset="0"/>
                <a:ea typeface="Times New Roman" panose="02020603050405020304" pitchFamily="18" charset="0"/>
              </a:rPr>
              <a:t>Collaboration (20 total possible points)</a:t>
            </a:r>
          </a:p>
          <a:p>
            <a:pPr marL="514350" indent="-514350">
              <a:buAutoNum type="arabicPeriod"/>
            </a:pPr>
            <a:r>
              <a:rPr lang="en-US" u="none" strike="noStrike" dirty="0">
                <a:solidFill>
                  <a:schemeClr val="tx1"/>
                </a:solidFill>
                <a:effectLst/>
                <a:latin typeface="Arial" panose="020B0604020202020204" pitchFamily="34" charset="0"/>
                <a:ea typeface="Times New Roman" panose="02020603050405020304" pitchFamily="18" charset="0"/>
              </a:rPr>
              <a:t>Local Control and Accountability Plans Philosophy and Approach (30 total possible points)</a:t>
            </a:r>
          </a:p>
          <a:p>
            <a:pPr marL="514350" indent="-514350">
              <a:buAutoNum type="arabicPeriod"/>
            </a:pPr>
            <a:r>
              <a:rPr lang="en-US" dirty="0">
                <a:solidFill>
                  <a:schemeClr val="tx1"/>
                </a:solidFill>
                <a:latin typeface="Arial" panose="020B0604020202020204" pitchFamily="34" charset="0"/>
                <a:ea typeface="Times New Roman" panose="02020603050405020304" pitchFamily="18" charset="0"/>
              </a:rPr>
              <a:t>Addressing racial disparities in educational opportunities and outcomes (30 total possible points)</a:t>
            </a:r>
          </a:p>
          <a:p>
            <a:pPr marL="514350" indent="-514350">
              <a:buAutoNum type="arabicPeriod"/>
            </a:pPr>
            <a:r>
              <a:rPr lang="en-US" u="none" strike="noStrike" dirty="0">
                <a:solidFill>
                  <a:schemeClr val="tx1"/>
                </a:solidFill>
                <a:effectLst/>
                <a:latin typeface="Arial" panose="020B0604020202020204" pitchFamily="34" charset="0"/>
                <a:ea typeface="Times New Roman" panose="02020603050405020304" pitchFamily="18" charset="0"/>
              </a:rPr>
              <a:t>Proposed Partnerships (10 total possible points)</a:t>
            </a:r>
          </a:p>
          <a:p>
            <a:pPr marL="514350" indent="-514350">
              <a:buFont typeface="Arial" panose="020B0604020202020204" pitchFamily="34" charset="0"/>
              <a:buAutoNum type="arabicPeriod"/>
            </a:pPr>
            <a:endParaRPr lang="en-US" sz="1800" u="none" strike="noStrike" dirty="0">
              <a:effectLst/>
              <a:latin typeface="Arial" panose="020B0604020202020204" pitchFamily="34" charset="0"/>
              <a:ea typeface="Times New Roman" panose="02020603050405020304" pitchFamily="18" charset="0"/>
            </a:endParaRPr>
          </a:p>
          <a:p>
            <a:pPr marL="514350" indent="-514350">
              <a:buAutoNum type="arabicPeriod"/>
            </a:pPr>
            <a:endParaRPr lang="en-US" dirty="0"/>
          </a:p>
        </p:txBody>
      </p:sp>
      <p:sp>
        <p:nvSpPr>
          <p:cNvPr id="5" name="Slide Number Placeholder 4">
            <a:extLst>
              <a:ext uri="{FF2B5EF4-FFF2-40B4-BE49-F238E27FC236}">
                <a16:creationId xmlns:a16="http://schemas.microsoft.com/office/drawing/2014/main" id="{FAC147D2-5CA8-40E8-7352-E922048C4C9D}"/>
              </a:ext>
            </a:extLst>
          </p:cNvPr>
          <p:cNvSpPr>
            <a:spLocks noGrp="1"/>
          </p:cNvSpPr>
          <p:nvPr>
            <p:ph type="sldNum" sz="quarter" idx="12"/>
          </p:nvPr>
        </p:nvSpPr>
        <p:spPr>
          <a:xfrm>
            <a:off x="10611293" y="6456128"/>
            <a:ext cx="526361" cy="401872"/>
          </a:xfrm>
        </p:spPr>
        <p:txBody>
          <a:bodyPr/>
          <a:lstStyle/>
          <a:p>
            <a:fld id="{1E47FE53-EBF0-4DA7-9D9D-CC1C3A20F3CB}" type="slidenum">
              <a:rPr lang="en-US" sz="2400" smtClean="0"/>
              <a:t>40</a:t>
            </a:fld>
            <a:endParaRPr lang="en-US" dirty="0"/>
          </a:p>
        </p:txBody>
      </p:sp>
    </p:spTree>
    <p:extLst>
      <p:ext uri="{BB962C8B-B14F-4D97-AF65-F5344CB8AC3E}">
        <p14:creationId xmlns:p14="http://schemas.microsoft.com/office/powerpoint/2010/main" val="42087717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FA4F8-066A-E908-6D80-B9D7C4915820}"/>
              </a:ext>
            </a:extLst>
          </p:cNvPr>
          <p:cNvSpPr>
            <a:spLocks noGrp="1"/>
          </p:cNvSpPr>
          <p:nvPr>
            <p:ph type="title"/>
          </p:nvPr>
        </p:nvSpPr>
        <p:spPr/>
        <p:txBody>
          <a:bodyPr/>
          <a:lstStyle/>
          <a:p>
            <a:r>
              <a:rPr lang="en-US" dirty="0">
                <a:solidFill>
                  <a:schemeClr val="tx1"/>
                </a:solidFill>
              </a:rPr>
              <a:t>Appendix  B – California Education Code 52073.5</a:t>
            </a:r>
          </a:p>
        </p:txBody>
      </p:sp>
      <p:sp>
        <p:nvSpPr>
          <p:cNvPr id="3" name="Content Placeholder 2">
            <a:extLst>
              <a:ext uri="{FF2B5EF4-FFF2-40B4-BE49-F238E27FC236}">
                <a16:creationId xmlns:a16="http://schemas.microsoft.com/office/drawing/2014/main" id="{C9898263-3E0F-1F03-658C-DA44F0C87E9A}"/>
              </a:ext>
            </a:extLst>
          </p:cNvPr>
          <p:cNvSpPr>
            <a:spLocks noGrp="1"/>
          </p:cNvSpPr>
          <p:nvPr>
            <p:ph idx="1"/>
          </p:nvPr>
        </p:nvSpPr>
        <p:spPr/>
        <p:txBody>
          <a:bodyPr/>
          <a:lstStyle/>
          <a:p>
            <a:pPr marL="0" indent="0">
              <a:buNone/>
            </a:pPr>
            <a:r>
              <a:rPr lang="en-US" dirty="0">
                <a:solidFill>
                  <a:schemeClr val="tx1"/>
                </a:solidFill>
              </a:rPr>
              <a:t>Appendix B is the legislative language that created the Equity Leads as part of the Statewide System of Support and is provided for your reference.</a:t>
            </a:r>
          </a:p>
        </p:txBody>
      </p:sp>
      <p:sp>
        <p:nvSpPr>
          <p:cNvPr id="4" name="Slide Number Placeholder 3">
            <a:extLst>
              <a:ext uri="{FF2B5EF4-FFF2-40B4-BE49-F238E27FC236}">
                <a16:creationId xmlns:a16="http://schemas.microsoft.com/office/drawing/2014/main" id="{321FA8EE-E732-F257-4D01-A9B3629F1811}"/>
              </a:ext>
            </a:extLst>
          </p:cNvPr>
          <p:cNvSpPr>
            <a:spLocks noGrp="1"/>
          </p:cNvSpPr>
          <p:nvPr>
            <p:ph type="sldNum" sz="quarter" idx="12"/>
          </p:nvPr>
        </p:nvSpPr>
        <p:spPr>
          <a:xfrm>
            <a:off x="10579395" y="6456128"/>
            <a:ext cx="558259" cy="401872"/>
          </a:xfrm>
        </p:spPr>
        <p:txBody>
          <a:bodyPr/>
          <a:lstStyle/>
          <a:p>
            <a:fld id="{1E47FE53-EBF0-4DA7-9D9D-CC1C3A20F3CB}" type="slidenum">
              <a:rPr lang="en-US" sz="2400" smtClean="0"/>
              <a:pPr/>
              <a:t>41</a:t>
            </a:fld>
            <a:endParaRPr lang="en-US" dirty="0"/>
          </a:p>
        </p:txBody>
      </p:sp>
    </p:spTree>
    <p:extLst>
      <p:ext uri="{BB962C8B-B14F-4D97-AF65-F5344CB8AC3E}">
        <p14:creationId xmlns:p14="http://schemas.microsoft.com/office/powerpoint/2010/main" val="12455597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5B6D-B7E8-4160-BF26-47F5C95A4AEC}"/>
              </a:ext>
            </a:extLst>
          </p:cNvPr>
          <p:cNvSpPr>
            <a:spLocks noGrp="1"/>
          </p:cNvSpPr>
          <p:nvPr>
            <p:ph type="title"/>
          </p:nvPr>
        </p:nvSpPr>
        <p:spPr/>
        <p:txBody>
          <a:bodyPr/>
          <a:lstStyle/>
          <a:p>
            <a:r>
              <a:rPr lang="en-US" dirty="0">
                <a:solidFill>
                  <a:schemeClr val="tx1"/>
                </a:solidFill>
              </a:rPr>
              <a:t>Thank you!</a:t>
            </a:r>
          </a:p>
        </p:txBody>
      </p:sp>
      <p:sp>
        <p:nvSpPr>
          <p:cNvPr id="3" name="Content Placeholder 2">
            <a:extLst>
              <a:ext uri="{FF2B5EF4-FFF2-40B4-BE49-F238E27FC236}">
                <a16:creationId xmlns:a16="http://schemas.microsoft.com/office/drawing/2014/main" id="{A36D012F-DACF-45A1-8A49-135A8DD72B58}"/>
              </a:ext>
            </a:extLst>
          </p:cNvPr>
          <p:cNvSpPr>
            <a:spLocks noGrp="1"/>
          </p:cNvSpPr>
          <p:nvPr>
            <p:ph idx="1"/>
          </p:nvPr>
        </p:nvSpPr>
        <p:spPr/>
        <p:txBody>
          <a:bodyPr>
            <a:normAutofit/>
          </a:bodyPr>
          <a:lstStyle/>
          <a:p>
            <a:r>
              <a:rPr lang="en-US" dirty="0">
                <a:solidFill>
                  <a:schemeClr val="tx1"/>
                </a:solidFill>
              </a:rPr>
              <a:t>All questions and correspondence should be submitted by email through the System of Support Helpdesk at </a:t>
            </a:r>
            <a:r>
              <a:rPr lang="en-US" u="sng" dirty="0">
                <a:solidFill>
                  <a:srgbClr val="96607D"/>
                </a:solidFill>
                <a:hlinkClick r:id="rId3">
                  <a:extLst>
                    <a:ext uri="{A12FA001-AC4F-418D-AE19-62706E023703}">
                      <ahyp:hlinkClr xmlns:ahyp="http://schemas.microsoft.com/office/drawing/2018/hyperlinkcolor" val="tx"/>
                    </a:ext>
                  </a:extLst>
                </a:hlinkClick>
              </a:rPr>
              <a:t>CASystemofSupport@cde.ca.gov</a:t>
            </a:r>
            <a:r>
              <a:rPr lang="en-US" dirty="0">
                <a:solidFill>
                  <a:srgbClr val="96607D"/>
                </a:solidFill>
              </a:rPr>
              <a:t> </a:t>
            </a:r>
            <a:r>
              <a:rPr lang="en-US" dirty="0">
                <a:solidFill>
                  <a:schemeClr val="tx1"/>
                </a:solidFill>
              </a:rPr>
              <a:t>using “Equity Leads RFA” in the subject line.</a:t>
            </a:r>
          </a:p>
          <a:p>
            <a:pPr marL="0" indent="0">
              <a:buNone/>
            </a:pPr>
            <a:r>
              <a:rPr lang="en-US" dirty="0">
                <a:solidFill>
                  <a:schemeClr val="tx1"/>
                </a:solidFill>
              </a:rPr>
              <a:t>NOTE: All questions regarding the RFA and related requirements need to be submitted by 5 p.m. on Tuesday, May 7, 2024. All submitted supplemental questions with answers will be posted as part of the Q&amp;As located on the CDE web page at </a:t>
            </a:r>
            <a:r>
              <a:rPr lang="en-US" dirty="0">
                <a:solidFill>
                  <a:srgbClr val="96607D"/>
                </a:solidFill>
                <a:hlinkClick r:id="rId4" tooltip="The Equity Leads Request for Applications web page.">
                  <a:extLst>
                    <a:ext uri="{A12FA001-AC4F-418D-AE19-62706E023703}">
                      <ahyp:hlinkClr xmlns:ahyp="http://schemas.microsoft.com/office/drawing/2018/hyperlinkcolor" val="tx"/>
                    </a:ext>
                  </a:extLst>
                </a:hlinkClick>
              </a:rPr>
              <a:t>https://www.cde.ca.gov/fg/fo/r16/equityleadsrfa2.asp</a:t>
            </a:r>
            <a:r>
              <a:rPr lang="en-US" dirty="0">
                <a:solidFill>
                  <a:srgbClr val="96607D"/>
                </a:solidFill>
              </a:rPr>
              <a:t>  </a:t>
            </a:r>
            <a:r>
              <a:rPr lang="en-US" dirty="0">
                <a:solidFill>
                  <a:schemeClr val="tx1"/>
                </a:solidFill>
              </a:rPr>
              <a:t>on Friday, May 10, 2024.</a:t>
            </a:r>
            <a:endParaRPr lang="en-US" dirty="0"/>
          </a:p>
        </p:txBody>
      </p:sp>
      <p:sp>
        <p:nvSpPr>
          <p:cNvPr id="4" name="Slide Number Placeholder 3">
            <a:extLst>
              <a:ext uri="{FF2B5EF4-FFF2-40B4-BE49-F238E27FC236}">
                <a16:creationId xmlns:a16="http://schemas.microsoft.com/office/drawing/2014/main" id="{4E81322E-A7F3-4819-A989-B49A3884C46F}"/>
              </a:ext>
            </a:extLst>
          </p:cNvPr>
          <p:cNvSpPr>
            <a:spLocks noGrp="1"/>
          </p:cNvSpPr>
          <p:nvPr>
            <p:ph type="sldNum" sz="quarter" idx="12"/>
          </p:nvPr>
        </p:nvSpPr>
        <p:spPr>
          <a:xfrm>
            <a:off x="10547498" y="6456128"/>
            <a:ext cx="590156" cy="401872"/>
          </a:xfrm>
        </p:spPr>
        <p:txBody>
          <a:bodyPr/>
          <a:lstStyle/>
          <a:p>
            <a:fld id="{1E47FE53-EBF0-4DA7-9D9D-CC1C3A20F3CB}" type="slidenum">
              <a:rPr lang="en-US" sz="2400" smtClean="0"/>
              <a:t>42</a:t>
            </a:fld>
            <a:endParaRPr lang="en-US" dirty="0"/>
          </a:p>
        </p:txBody>
      </p:sp>
    </p:spTree>
    <p:extLst>
      <p:ext uri="{BB962C8B-B14F-4D97-AF65-F5344CB8AC3E}">
        <p14:creationId xmlns:p14="http://schemas.microsoft.com/office/powerpoint/2010/main" val="2195615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5A710-59B0-43F8-BA46-63E5828BF7CD}"/>
              </a:ext>
            </a:extLst>
          </p:cNvPr>
          <p:cNvSpPr>
            <a:spLocks noGrp="1"/>
          </p:cNvSpPr>
          <p:nvPr>
            <p:ph type="title"/>
          </p:nvPr>
        </p:nvSpPr>
        <p:spPr>
          <a:xfrm>
            <a:off x="1068702" y="115650"/>
            <a:ext cx="10619715" cy="1450757"/>
          </a:xfrm>
        </p:spPr>
        <p:txBody>
          <a:bodyPr/>
          <a:lstStyle/>
          <a:p>
            <a:r>
              <a:rPr lang="en-US" dirty="0">
                <a:solidFill>
                  <a:schemeClr val="tx1"/>
                </a:solidFill>
              </a:rPr>
              <a:t>Background and Goals (1)</a:t>
            </a:r>
          </a:p>
        </p:txBody>
      </p:sp>
      <p:sp>
        <p:nvSpPr>
          <p:cNvPr id="3" name="Content Placeholder 2">
            <a:extLst>
              <a:ext uri="{FF2B5EF4-FFF2-40B4-BE49-F238E27FC236}">
                <a16:creationId xmlns:a16="http://schemas.microsoft.com/office/drawing/2014/main" id="{91FAF1E9-91FB-4480-8008-0565C949475F}"/>
              </a:ext>
            </a:extLst>
          </p:cNvPr>
          <p:cNvSpPr>
            <a:spLocks noGrp="1"/>
          </p:cNvSpPr>
          <p:nvPr>
            <p:ph idx="1"/>
          </p:nvPr>
        </p:nvSpPr>
        <p:spPr>
          <a:xfrm>
            <a:off x="543339" y="1737360"/>
            <a:ext cx="11145078" cy="4547816"/>
          </a:xfrm>
        </p:spPr>
        <p:txBody>
          <a:bodyPr>
            <a:noAutofit/>
          </a:bodyPr>
          <a:lstStyle/>
          <a:p>
            <a:pPr marL="514350" indent="0">
              <a:spcAft>
                <a:spcPts val="1200"/>
              </a:spcAft>
              <a:buNone/>
            </a:pPr>
            <a:r>
              <a:rPr lang="en-US" dirty="0">
                <a:solidFill>
                  <a:schemeClr val="tx1"/>
                </a:solidFill>
                <a:effectLst/>
                <a:latin typeface="Arial" panose="020B0604020202020204" pitchFamily="34" charset="0"/>
                <a:ea typeface="Times New Roman" panose="02020603050405020304" pitchFamily="18" charset="0"/>
              </a:rPr>
              <a:t>The Equity Leads were established in 2023 under Senate Bill 114, Section 79 (Chapter 48 of the Statutes of 2023) as a key lead initiative in California’s Statewide System of Support (System of Support), with a $2 million annual investment. The legislative efforts of Dr. Shirley Weber and Dr. Akilah Weber to address disparities in opportunities and outcomes for African American students served as the catalyst for the creation of the new Leads and accompanying investments. </a:t>
            </a:r>
          </a:p>
        </p:txBody>
      </p:sp>
      <p:sp>
        <p:nvSpPr>
          <p:cNvPr id="4" name="Slide Number Placeholder 3">
            <a:extLst>
              <a:ext uri="{FF2B5EF4-FFF2-40B4-BE49-F238E27FC236}">
                <a16:creationId xmlns:a16="http://schemas.microsoft.com/office/drawing/2014/main" id="{4726FABA-8FB0-4D3F-9E69-D5DAAD96CC0D}"/>
              </a:ext>
              <a:ext uri="{C183D7F6-B498-43B3-948B-1728B52AA6E4}">
                <adec:decorative xmlns:adec="http://schemas.microsoft.com/office/drawing/2017/decorative" val="0"/>
              </a:ext>
            </a:extLst>
          </p:cNvPr>
          <p:cNvSpPr>
            <a:spLocks noGrp="1"/>
          </p:cNvSpPr>
          <p:nvPr>
            <p:ph type="sldNum" sz="quarter" idx="12"/>
          </p:nvPr>
        </p:nvSpPr>
        <p:spPr>
          <a:xfrm>
            <a:off x="10792443" y="6456129"/>
            <a:ext cx="370611" cy="401871"/>
          </a:xfrm>
        </p:spPr>
        <p:txBody>
          <a:bodyPr/>
          <a:lstStyle/>
          <a:p>
            <a:fld id="{1E47FE53-EBF0-4DA7-9D9D-CC1C3A20F3CB}" type="slidenum">
              <a:rPr lang="en-US" sz="2400" smtClean="0"/>
              <a:t>5</a:t>
            </a:fld>
            <a:endParaRPr lang="en-US" dirty="0"/>
          </a:p>
        </p:txBody>
      </p:sp>
    </p:spTree>
    <p:extLst>
      <p:ext uri="{BB962C8B-B14F-4D97-AF65-F5344CB8AC3E}">
        <p14:creationId xmlns:p14="http://schemas.microsoft.com/office/powerpoint/2010/main" val="392692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5A710-59B0-43F8-BA46-63E5828BF7CD}"/>
              </a:ext>
            </a:extLst>
          </p:cNvPr>
          <p:cNvSpPr>
            <a:spLocks noGrp="1"/>
          </p:cNvSpPr>
          <p:nvPr>
            <p:ph type="title"/>
          </p:nvPr>
        </p:nvSpPr>
        <p:spPr>
          <a:xfrm>
            <a:off x="1068702" y="201126"/>
            <a:ext cx="10619715" cy="1450757"/>
          </a:xfrm>
        </p:spPr>
        <p:txBody>
          <a:bodyPr/>
          <a:lstStyle/>
          <a:p>
            <a:r>
              <a:rPr lang="en-US" dirty="0">
                <a:solidFill>
                  <a:schemeClr val="tx1"/>
                </a:solidFill>
              </a:rPr>
              <a:t>Background and Goals (2)</a:t>
            </a:r>
          </a:p>
        </p:txBody>
      </p:sp>
      <p:sp>
        <p:nvSpPr>
          <p:cNvPr id="3" name="Content Placeholder 2">
            <a:extLst>
              <a:ext uri="{FF2B5EF4-FFF2-40B4-BE49-F238E27FC236}">
                <a16:creationId xmlns:a16="http://schemas.microsoft.com/office/drawing/2014/main" id="{91FAF1E9-91FB-4480-8008-0565C949475F}"/>
              </a:ext>
            </a:extLst>
          </p:cNvPr>
          <p:cNvSpPr>
            <a:spLocks noGrp="1"/>
          </p:cNvSpPr>
          <p:nvPr>
            <p:ph idx="1"/>
          </p:nvPr>
        </p:nvSpPr>
        <p:spPr>
          <a:xfrm>
            <a:off x="543339" y="1737360"/>
            <a:ext cx="11145078" cy="4547816"/>
          </a:xfrm>
        </p:spPr>
        <p:txBody>
          <a:bodyPr>
            <a:noAutofit/>
          </a:bodyPr>
          <a:lstStyle/>
          <a:p>
            <a:pPr marL="739775" indent="-347663">
              <a:spcAft>
                <a:spcPts val="1200"/>
              </a:spcAft>
              <a:buNone/>
            </a:pPr>
            <a:r>
              <a:rPr lang="en-US" dirty="0">
                <a:solidFill>
                  <a:schemeClr val="tx1"/>
                </a:solidFill>
                <a:effectLst/>
                <a:latin typeface="Arial" panose="020B0604020202020204" pitchFamily="34" charset="0"/>
                <a:ea typeface="Times New Roman" panose="02020603050405020304" pitchFamily="18" charset="0"/>
              </a:rPr>
              <a:t>The Equity Leads are tasked with the following responsibilities:</a:t>
            </a:r>
          </a:p>
          <a:p>
            <a:pPr marL="739775" marR="0" lvl="0" indent="-347663">
              <a:spcBef>
                <a:spcPts val="1200"/>
              </a:spcBef>
              <a:spcAft>
                <a:spcPts val="1200"/>
              </a:spcAft>
              <a:buFont typeface="+mj-lt"/>
              <a:buAutoNum type="arabicPeriod"/>
            </a:pPr>
            <a:r>
              <a:rPr lang="en-US" u="none" strike="noStrike" dirty="0">
                <a:solidFill>
                  <a:schemeClr val="tx1"/>
                </a:solidFill>
                <a:effectLst/>
                <a:latin typeface="Arial" panose="020B0604020202020204" pitchFamily="34" charset="0"/>
                <a:ea typeface="Times New Roman" panose="02020603050405020304" pitchFamily="18" charset="0"/>
              </a:rPr>
              <a:t>Partnering with the LEAs</a:t>
            </a:r>
            <a:r>
              <a:rPr lang="en-US" dirty="0">
                <a:solidFill>
                  <a:schemeClr val="tx1"/>
                </a:solidFill>
                <a:latin typeface="Arial" panose="020B0604020202020204" pitchFamily="34" charset="0"/>
                <a:ea typeface="Times New Roman" panose="02020603050405020304" pitchFamily="18" charset="0"/>
              </a:rPr>
              <a:t> </a:t>
            </a:r>
            <a:r>
              <a:rPr lang="en-US" u="none" strike="noStrike" dirty="0">
                <a:solidFill>
                  <a:schemeClr val="tx1"/>
                </a:solidFill>
                <a:effectLst/>
                <a:latin typeface="Arial" panose="020B0604020202020204" pitchFamily="34" charset="0"/>
                <a:ea typeface="Times New Roman" panose="02020603050405020304" pitchFamily="18" charset="0"/>
              </a:rPr>
              <a:t>to analyze programs, identify barriers and opportunities, and implement actions and services to meet the identified needs of all pupils, including by addressing racial disparities. This shall include enhancing and expanding existing work in these areas.</a:t>
            </a:r>
          </a:p>
          <a:p>
            <a:pPr marL="739775" marR="0" lvl="0" indent="-347663">
              <a:spcBef>
                <a:spcPts val="1200"/>
              </a:spcBef>
              <a:spcAft>
                <a:spcPts val="1200"/>
              </a:spcAft>
              <a:buFont typeface="+mj-lt"/>
              <a:buAutoNum type="arabicPeriod"/>
            </a:pPr>
            <a:r>
              <a:rPr lang="en-US" u="none" strike="noStrike" dirty="0">
                <a:solidFill>
                  <a:schemeClr val="tx1"/>
                </a:solidFill>
                <a:effectLst/>
                <a:latin typeface="Arial" panose="020B0604020202020204" pitchFamily="34" charset="0"/>
                <a:ea typeface="Times New Roman" panose="02020603050405020304" pitchFamily="18" charset="0"/>
              </a:rPr>
              <a:t>Supporting the work of LEAs in developing and implementing programs and supports that address racial disparities in opportunities and academic outcomes.</a:t>
            </a:r>
          </a:p>
        </p:txBody>
      </p:sp>
      <p:sp>
        <p:nvSpPr>
          <p:cNvPr id="4" name="Slide Number Placeholder 3">
            <a:extLst>
              <a:ext uri="{FF2B5EF4-FFF2-40B4-BE49-F238E27FC236}">
                <a16:creationId xmlns:a16="http://schemas.microsoft.com/office/drawing/2014/main" id="{4726FABA-8FB0-4D3F-9E69-D5DAAD96CC0D}"/>
              </a:ext>
              <a:ext uri="{C183D7F6-B498-43B3-948B-1728B52AA6E4}">
                <adec:decorative xmlns:adec="http://schemas.microsoft.com/office/drawing/2017/decorative" val="0"/>
              </a:ext>
            </a:extLst>
          </p:cNvPr>
          <p:cNvSpPr>
            <a:spLocks noGrp="1"/>
          </p:cNvSpPr>
          <p:nvPr>
            <p:ph type="sldNum" sz="quarter" idx="12"/>
          </p:nvPr>
        </p:nvSpPr>
        <p:spPr>
          <a:xfrm>
            <a:off x="10792443" y="6456129"/>
            <a:ext cx="370611" cy="401871"/>
          </a:xfrm>
        </p:spPr>
        <p:txBody>
          <a:bodyPr/>
          <a:lstStyle/>
          <a:p>
            <a:fld id="{1E47FE53-EBF0-4DA7-9D9D-CC1C3A20F3CB}" type="slidenum">
              <a:rPr lang="en-US" sz="2400" smtClean="0"/>
              <a:t>6</a:t>
            </a:fld>
            <a:endParaRPr lang="en-US" dirty="0"/>
          </a:p>
        </p:txBody>
      </p:sp>
    </p:spTree>
    <p:extLst>
      <p:ext uri="{BB962C8B-B14F-4D97-AF65-F5344CB8AC3E}">
        <p14:creationId xmlns:p14="http://schemas.microsoft.com/office/powerpoint/2010/main" val="1903461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5A710-59B0-43F8-BA46-63E5828BF7CD}"/>
              </a:ext>
            </a:extLst>
          </p:cNvPr>
          <p:cNvSpPr>
            <a:spLocks noGrp="1"/>
          </p:cNvSpPr>
          <p:nvPr>
            <p:ph type="title"/>
          </p:nvPr>
        </p:nvSpPr>
        <p:spPr>
          <a:xfrm>
            <a:off x="1068702" y="286603"/>
            <a:ext cx="10619715" cy="1450757"/>
          </a:xfrm>
        </p:spPr>
        <p:txBody>
          <a:bodyPr/>
          <a:lstStyle/>
          <a:p>
            <a:r>
              <a:rPr lang="en-US" dirty="0">
                <a:solidFill>
                  <a:schemeClr val="tx1"/>
                </a:solidFill>
              </a:rPr>
              <a:t>Background and Goals (3)</a:t>
            </a:r>
          </a:p>
        </p:txBody>
      </p:sp>
      <p:sp>
        <p:nvSpPr>
          <p:cNvPr id="3" name="Content Placeholder 2">
            <a:extLst>
              <a:ext uri="{FF2B5EF4-FFF2-40B4-BE49-F238E27FC236}">
                <a16:creationId xmlns:a16="http://schemas.microsoft.com/office/drawing/2014/main" id="{91FAF1E9-91FB-4480-8008-0565C949475F}"/>
              </a:ext>
            </a:extLst>
          </p:cNvPr>
          <p:cNvSpPr>
            <a:spLocks noGrp="1"/>
          </p:cNvSpPr>
          <p:nvPr>
            <p:ph idx="1"/>
          </p:nvPr>
        </p:nvSpPr>
        <p:spPr>
          <a:xfrm>
            <a:off x="543339" y="1908313"/>
            <a:ext cx="11145078" cy="4547816"/>
          </a:xfrm>
        </p:spPr>
        <p:txBody>
          <a:bodyPr>
            <a:normAutofit/>
          </a:bodyPr>
          <a:lstStyle/>
          <a:p>
            <a:pPr marL="801688" marR="0" lvl="0" indent="-342900">
              <a:spcBef>
                <a:spcPts val="1200"/>
              </a:spcBef>
              <a:spcAft>
                <a:spcPts val="1200"/>
              </a:spcAft>
              <a:buAutoNum type="arabicPeriod" startAt="3"/>
            </a:pPr>
            <a:r>
              <a:rPr lang="en-US" u="none" strike="noStrike" dirty="0">
                <a:solidFill>
                  <a:schemeClr val="tx1"/>
                </a:solidFill>
                <a:effectLst/>
                <a:latin typeface="Arial" panose="020B0604020202020204" pitchFamily="34" charset="0"/>
                <a:ea typeface="Times New Roman" panose="02020603050405020304" pitchFamily="18" charset="0"/>
              </a:rPr>
              <a:t>Identifying existing resources, including support for educator preparation; recruitment, retention, and professional development activities; instructional coaching; and other efforts currently available to address disparities, including racial disparities, in pupil outcomes, and sharing these resources with </a:t>
            </a:r>
            <a:r>
              <a:rPr lang="en-US" dirty="0">
                <a:solidFill>
                  <a:schemeClr val="tx1"/>
                </a:solidFill>
                <a:latin typeface="Arial" panose="020B0604020202020204" pitchFamily="34" charset="0"/>
                <a:ea typeface="Times New Roman" panose="02020603050405020304" pitchFamily="18" charset="0"/>
              </a:rPr>
              <a:t>LEA</a:t>
            </a:r>
            <a:r>
              <a:rPr lang="en-US" u="none" strike="noStrike" dirty="0">
                <a:solidFill>
                  <a:schemeClr val="tx1"/>
                </a:solidFill>
                <a:effectLst/>
                <a:latin typeface="Arial" panose="020B0604020202020204" pitchFamily="34" charset="0"/>
                <a:ea typeface="Times New Roman" panose="02020603050405020304" pitchFamily="18" charset="0"/>
              </a:rPr>
              <a:t>s.</a:t>
            </a:r>
          </a:p>
          <a:p>
            <a:pPr marL="739775" marR="0" lvl="0" indent="-342900">
              <a:spcBef>
                <a:spcPts val="1200"/>
              </a:spcBef>
              <a:spcAft>
                <a:spcPts val="1200"/>
              </a:spcAft>
              <a:buAutoNum type="arabicPeriod" startAt="3"/>
              <a:tabLst>
                <a:tab pos="739775" algn="l"/>
              </a:tabLst>
            </a:pPr>
            <a:r>
              <a:rPr lang="en-US" u="none" strike="noStrike" dirty="0">
                <a:solidFill>
                  <a:schemeClr val="tx1"/>
                </a:solidFill>
                <a:effectLst/>
                <a:latin typeface="Arial" panose="020B0604020202020204" pitchFamily="34" charset="0"/>
                <a:ea typeface="Times New Roman" panose="02020603050405020304" pitchFamily="18" charset="0"/>
              </a:rPr>
              <a:t>Monitoring the impact of the implementation of local control and accountability plan (LCAP) goals for Equity Multiplier Schools and reporting on the best practices developed and outcomes.</a:t>
            </a:r>
          </a:p>
          <a:p>
            <a:pPr marL="0" marR="0" lvl="0" indent="0">
              <a:spcBef>
                <a:spcPts val="1200"/>
              </a:spcBef>
              <a:spcAft>
                <a:spcPts val="1200"/>
              </a:spcAft>
              <a:buNone/>
            </a:pPr>
            <a:endParaRPr lang="en-US" sz="2400" u="none" strike="noStrike" dirty="0">
              <a:effectLst/>
              <a:latin typeface="Arial" panose="020B0604020202020204" pitchFamily="34"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4726FABA-8FB0-4D3F-9E69-D5DAAD96CC0D}"/>
              </a:ext>
              <a:ext uri="{C183D7F6-B498-43B3-948B-1728B52AA6E4}">
                <adec:decorative xmlns:adec="http://schemas.microsoft.com/office/drawing/2017/decorative" val="0"/>
              </a:ext>
            </a:extLst>
          </p:cNvPr>
          <p:cNvSpPr>
            <a:spLocks noGrp="1"/>
          </p:cNvSpPr>
          <p:nvPr>
            <p:ph type="sldNum" sz="quarter" idx="12"/>
          </p:nvPr>
        </p:nvSpPr>
        <p:spPr>
          <a:xfrm>
            <a:off x="10792443" y="6456129"/>
            <a:ext cx="370611" cy="401871"/>
          </a:xfrm>
        </p:spPr>
        <p:txBody>
          <a:bodyPr/>
          <a:lstStyle/>
          <a:p>
            <a:fld id="{1E47FE53-EBF0-4DA7-9D9D-CC1C3A20F3CB}" type="slidenum">
              <a:rPr lang="en-US" sz="2400" smtClean="0"/>
              <a:t>7</a:t>
            </a:fld>
            <a:endParaRPr lang="en-US" sz="2400" dirty="0"/>
          </a:p>
        </p:txBody>
      </p:sp>
    </p:spTree>
    <p:extLst>
      <p:ext uri="{BB962C8B-B14F-4D97-AF65-F5344CB8AC3E}">
        <p14:creationId xmlns:p14="http://schemas.microsoft.com/office/powerpoint/2010/main" val="175109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93518-0D89-94E4-A18C-E4397734C774}"/>
              </a:ext>
            </a:extLst>
          </p:cNvPr>
          <p:cNvSpPr>
            <a:spLocks noGrp="1"/>
          </p:cNvSpPr>
          <p:nvPr>
            <p:ph type="title"/>
          </p:nvPr>
        </p:nvSpPr>
        <p:spPr/>
        <p:txBody>
          <a:bodyPr/>
          <a:lstStyle/>
          <a:p>
            <a:r>
              <a:rPr lang="en-US" dirty="0">
                <a:solidFill>
                  <a:schemeClr val="tx1"/>
                </a:solidFill>
              </a:rPr>
              <a:t>Selection</a:t>
            </a:r>
          </a:p>
        </p:txBody>
      </p:sp>
      <p:sp>
        <p:nvSpPr>
          <p:cNvPr id="3" name="Content Placeholder 2">
            <a:extLst>
              <a:ext uri="{FF2B5EF4-FFF2-40B4-BE49-F238E27FC236}">
                <a16:creationId xmlns:a16="http://schemas.microsoft.com/office/drawing/2014/main" id="{0739B1DD-3ED8-476E-DF5C-82378A37E593}"/>
              </a:ext>
            </a:extLst>
          </p:cNvPr>
          <p:cNvSpPr>
            <a:spLocks noGrp="1"/>
          </p:cNvSpPr>
          <p:nvPr>
            <p:ph idx="1"/>
          </p:nvPr>
        </p:nvSpPr>
        <p:spPr/>
        <p:txBody>
          <a:bodyPr/>
          <a:lstStyle/>
          <a:p>
            <a:pPr marL="0" indent="0">
              <a:buNone/>
            </a:pPr>
            <a:r>
              <a:rPr lang="en-US" dirty="0">
                <a:solidFill>
                  <a:schemeClr val="tx1"/>
                </a:solidFill>
                <a:effectLst/>
                <a:latin typeface="Arial" panose="020B0604020202020204" pitchFamily="34" charset="0"/>
                <a:ea typeface="Times New Roman" panose="02020603050405020304" pitchFamily="18" charset="0"/>
              </a:rPr>
              <a:t>The CDE and the CCEE will select between two and four Equity Leads, with approval from the Executive Director of the State Board of Education (SBE), by March 1, 2024. The grant period begins July 1, 2024, and ends June 30, 2029. </a:t>
            </a:r>
          </a:p>
          <a:p>
            <a:pPr marL="0" indent="0">
              <a:buNone/>
            </a:pPr>
            <a:endParaRPr lang="en-US" dirty="0"/>
          </a:p>
        </p:txBody>
      </p:sp>
      <p:sp>
        <p:nvSpPr>
          <p:cNvPr id="4" name="Slide Number Placeholder 3">
            <a:extLst>
              <a:ext uri="{FF2B5EF4-FFF2-40B4-BE49-F238E27FC236}">
                <a16:creationId xmlns:a16="http://schemas.microsoft.com/office/drawing/2014/main" id="{381F4C60-0DF9-4440-0E7E-B23665B4D0E9}"/>
              </a:ext>
            </a:extLst>
          </p:cNvPr>
          <p:cNvSpPr>
            <a:spLocks noGrp="1"/>
          </p:cNvSpPr>
          <p:nvPr>
            <p:ph type="sldNum" sz="quarter" idx="12"/>
          </p:nvPr>
        </p:nvSpPr>
        <p:spPr>
          <a:xfrm>
            <a:off x="10764253" y="6456128"/>
            <a:ext cx="373401" cy="401872"/>
          </a:xfrm>
        </p:spPr>
        <p:txBody>
          <a:bodyPr/>
          <a:lstStyle/>
          <a:p>
            <a:fld id="{1E47FE53-EBF0-4DA7-9D9D-CC1C3A20F3CB}" type="slidenum">
              <a:rPr lang="en-US" sz="2400" smtClean="0"/>
              <a:pPr/>
              <a:t>8</a:t>
            </a:fld>
            <a:endParaRPr lang="en-US" sz="2400" dirty="0"/>
          </a:p>
        </p:txBody>
      </p:sp>
    </p:spTree>
    <p:extLst>
      <p:ext uri="{BB962C8B-B14F-4D97-AF65-F5344CB8AC3E}">
        <p14:creationId xmlns:p14="http://schemas.microsoft.com/office/powerpoint/2010/main" val="3162586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389C1-2859-4AC4-962C-C9DB44E5539B}"/>
              </a:ext>
            </a:extLst>
          </p:cNvPr>
          <p:cNvSpPr>
            <a:spLocks noGrp="1"/>
          </p:cNvSpPr>
          <p:nvPr>
            <p:ph type="title"/>
          </p:nvPr>
        </p:nvSpPr>
        <p:spPr>
          <a:xfrm>
            <a:off x="1097279" y="286603"/>
            <a:ext cx="10524877" cy="1450757"/>
          </a:xfrm>
        </p:spPr>
        <p:txBody>
          <a:bodyPr/>
          <a:lstStyle/>
          <a:p>
            <a:r>
              <a:rPr lang="en-US" dirty="0">
                <a:solidFill>
                  <a:schemeClr val="tx1"/>
                </a:solidFill>
              </a:rPr>
              <a:t>Required Capacities (1)</a:t>
            </a:r>
          </a:p>
        </p:txBody>
      </p:sp>
      <p:sp>
        <p:nvSpPr>
          <p:cNvPr id="3" name="Content Placeholder 2">
            <a:extLst>
              <a:ext uri="{FF2B5EF4-FFF2-40B4-BE49-F238E27FC236}">
                <a16:creationId xmlns:a16="http://schemas.microsoft.com/office/drawing/2014/main" id="{2F27999D-F443-486A-B4EB-FB52B5FE8471}"/>
              </a:ext>
            </a:extLst>
          </p:cNvPr>
          <p:cNvSpPr>
            <a:spLocks noGrp="1"/>
          </p:cNvSpPr>
          <p:nvPr>
            <p:ph idx="1"/>
          </p:nvPr>
        </p:nvSpPr>
        <p:spPr/>
        <p:txBody>
          <a:bodyPr>
            <a:normAutofit fontScale="85000" lnSpcReduction="20000"/>
          </a:bodyPr>
          <a:lstStyle/>
          <a:p>
            <a:pPr marL="60325" indent="0">
              <a:spcAft>
                <a:spcPts val="1200"/>
              </a:spcAft>
              <a:buNone/>
            </a:pPr>
            <a:r>
              <a:rPr lang="en-US" dirty="0">
                <a:solidFill>
                  <a:schemeClr val="tx1"/>
                </a:solidFill>
                <a:effectLst/>
                <a:latin typeface="Arial" panose="020B0604020202020204" pitchFamily="34" charset="0"/>
                <a:ea typeface="Times New Roman" panose="02020603050405020304" pitchFamily="18" charset="0"/>
              </a:rPr>
              <a:t>The Equity Leads selected for this work must demonstrate the willingness and capacity to do all the following:</a:t>
            </a:r>
          </a:p>
          <a:p>
            <a:pPr marL="342900" marR="0" lvl="0" indent="-342900">
              <a:spcBef>
                <a:spcPts val="1200"/>
              </a:spcBef>
              <a:spcAft>
                <a:spcPts val="1200"/>
              </a:spcAft>
              <a:buFont typeface="+mj-lt"/>
              <a:buAutoNum type="arabicPeriod"/>
            </a:pPr>
            <a:r>
              <a:rPr lang="en-US" u="none" strike="noStrike" dirty="0">
                <a:solidFill>
                  <a:schemeClr val="tx1"/>
                </a:solidFill>
                <a:effectLst/>
                <a:latin typeface="Arial" panose="020B0604020202020204" pitchFamily="34" charset="0"/>
                <a:ea typeface="Times New Roman" panose="02020603050405020304" pitchFamily="18" charset="0"/>
              </a:rPr>
              <a:t>Work collaboratively with the CCEE, CDE, and other lead agencies in the system of support to advance the purpose of the System of Support outlined below.</a:t>
            </a:r>
          </a:p>
          <a:p>
            <a:pPr marL="742950" marR="0" lvl="1" indent="-285750">
              <a:spcBef>
                <a:spcPts val="1200"/>
              </a:spcBef>
              <a:spcAft>
                <a:spcPts val="1200"/>
              </a:spcAft>
              <a:buFont typeface="+mj-lt"/>
              <a:buAutoNum type="alphaLcPeriod"/>
            </a:pPr>
            <a:r>
              <a:rPr lang="en-US" sz="2800" u="none" strike="noStrike" dirty="0">
                <a:solidFill>
                  <a:schemeClr val="tx1"/>
                </a:solidFill>
                <a:effectLst/>
                <a:latin typeface="Arial" panose="020B0604020202020204" pitchFamily="34" charset="0"/>
                <a:ea typeface="Times New Roman" panose="02020603050405020304" pitchFamily="18" charset="0"/>
              </a:rPr>
              <a:t>The purpose of the System of Support is to build the capacity of the LEAs to do the following: support the continuous improvement of pupil performance within the state priorities, address the gaps in achievement between student groups, and improve outreach and collaboration with educational partners to ensure that the goals, actions, and services as described below in the LCAP reflects the needs of pupils and the community, especially for historically underrepresented or low-achieving populations. </a:t>
            </a:r>
          </a:p>
          <a:p>
            <a:pPr marL="0" indent="0">
              <a:buNone/>
            </a:pPr>
            <a:endParaRPr lang="en-US" dirty="0"/>
          </a:p>
        </p:txBody>
      </p:sp>
      <p:sp>
        <p:nvSpPr>
          <p:cNvPr id="4" name="Slide Number Placeholder 3">
            <a:extLst>
              <a:ext uri="{FF2B5EF4-FFF2-40B4-BE49-F238E27FC236}">
                <a16:creationId xmlns:a16="http://schemas.microsoft.com/office/drawing/2014/main" id="{BC3926A4-688D-4317-A09B-BF3D7965F649}"/>
              </a:ext>
            </a:extLst>
          </p:cNvPr>
          <p:cNvSpPr>
            <a:spLocks noGrp="1"/>
          </p:cNvSpPr>
          <p:nvPr>
            <p:ph type="sldNum" sz="quarter" idx="12"/>
          </p:nvPr>
        </p:nvSpPr>
        <p:spPr>
          <a:xfrm>
            <a:off x="10796337" y="6456128"/>
            <a:ext cx="341317" cy="401872"/>
          </a:xfrm>
        </p:spPr>
        <p:txBody>
          <a:bodyPr/>
          <a:lstStyle/>
          <a:p>
            <a:fld id="{1E47FE53-EBF0-4DA7-9D9D-CC1C3A20F3CB}" type="slidenum">
              <a:rPr lang="en-US" sz="2400" smtClean="0"/>
              <a:t>9</a:t>
            </a:fld>
            <a:endParaRPr lang="en-US" sz="2400" dirty="0"/>
          </a:p>
        </p:txBody>
      </p:sp>
    </p:spTree>
    <p:extLst>
      <p:ext uri="{BB962C8B-B14F-4D97-AF65-F5344CB8AC3E}">
        <p14:creationId xmlns:p14="http://schemas.microsoft.com/office/powerpoint/2010/main" val="4253601462"/>
      </p:ext>
    </p:extLst>
  </p:cSld>
  <p:clrMapOvr>
    <a:masterClrMapping/>
  </p:clrMapOvr>
</p:sld>
</file>

<file path=ppt/theme/theme1.xml><?xml version="1.0" encoding="utf-8"?>
<a:theme xmlns:a="http://schemas.openxmlformats.org/drawingml/2006/main" name="Retrospect">
  <a:themeElements>
    <a:clrScheme name="Custom 15">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1_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3122</Words>
  <Application>Microsoft Office PowerPoint</Application>
  <PresentationFormat>Widescreen</PresentationFormat>
  <Paragraphs>227</Paragraphs>
  <Slides>42</Slides>
  <Notes>19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42</vt:i4>
      </vt:variant>
    </vt:vector>
  </HeadingPairs>
  <TitlesOfParts>
    <vt:vector size="48" baseType="lpstr">
      <vt:lpstr>Arial</vt:lpstr>
      <vt:lpstr>Calibri</vt:lpstr>
      <vt:lpstr>Symbol</vt:lpstr>
      <vt:lpstr>Times New Roman</vt:lpstr>
      <vt:lpstr>Retrospect</vt:lpstr>
      <vt:lpstr>1_Retrospect</vt:lpstr>
      <vt:lpstr>   Equity Leads Request for Applications  Reissued     </vt:lpstr>
      <vt:lpstr>Introduction</vt:lpstr>
      <vt:lpstr>Note:</vt:lpstr>
      <vt:lpstr>I. Overview</vt:lpstr>
      <vt:lpstr>Background and Goals (1)</vt:lpstr>
      <vt:lpstr>Background and Goals (2)</vt:lpstr>
      <vt:lpstr>Background and Goals (3)</vt:lpstr>
      <vt:lpstr>Selection</vt:lpstr>
      <vt:lpstr>Required Capacities (1)</vt:lpstr>
      <vt:lpstr>Required Capacities (2)</vt:lpstr>
      <vt:lpstr>Required Capacities (3)</vt:lpstr>
      <vt:lpstr>Required Capacities (4)</vt:lpstr>
      <vt:lpstr>Eligibility Requirements</vt:lpstr>
      <vt:lpstr>II. Accountability</vt:lpstr>
      <vt:lpstr>Reporting Requirements (1)</vt:lpstr>
      <vt:lpstr>Reporting Requirements (2)</vt:lpstr>
      <vt:lpstr>Program Deliverables (1)</vt:lpstr>
      <vt:lpstr>Program Deliverables (2)</vt:lpstr>
      <vt:lpstr>Allowable Activities and Costs</vt:lpstr>
      <vt:lpstr>Assurances (1)</vt:lpstr>
      <vt:lpstr>Assurances (2)</vt:lpstr>
      <vt:lpstr>Administrative Indirect Cost Rate</vt:lpstr>
      <vt:lpstr>III. Application Procedures and Process</vt:lpstr>
      <vt:lpstr>Process for Selection</vt:lpstr>
      <vt:lpstr>Application Timeline</vt:lpstr>
      <vt:lpstr>Application Process</vt:lpstr>
      <vt:lpstr>Application Review (1)</vt:lpstr>
      <vt:lpstr>Application Review (2)</vt:lpstr>
      <vt:lpstr>Question and Contact Information (1)</vt:lpstr>
      <vt:lpstr>Question and Contact Information (2)</vt:lpstr>
      <vt:lpstr>Appeals Process (1)</vt:lpstr>
      <vt:lpstr>Appeals Process (2)</vt:lpstr>
      <vt:lpstr>Appeals Process (3)</vt:lpstr>
      <vt:lpstr>Forms and Attachments</vt:lpstr>
      <vt:lpstr>Form A – Description of Experience and Capacity of the Consortia (1)</vt:lpstr>
      <vt:lpstr>Form B – Application Checklist (1)</vt:lpstr>
      <vt:lpstr>Form B – Application Checklist (2)</vt:lpstr>
      <vt:lpstr>Form C – Prompts—Description of Experience and Capacity of the Consortium (1)</vt:lpstr>
      <vt:lpstr>Form C – Prompts—Description of Experience and Capacity of the Consortium (2)</vt:lpstr>
      <vt:lpstr>Appendix A – Scoring Rubric</vt:lpstr>
      <vt:lpstr>Appendix  B – California Education Code 52073.5</vt:lpstr>
      <vt:lpstr>Thank you!</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Pres-23: Equity Leads (CA Dept of Education)</dc:title>
  <dc:subject>PowerPoint presentation to describe the process for applying for the Equity Leads.</dc:subject>
  <dc:creator/>
  <cp:lastModifiedBy/>
  <cp:revision>1</cp:revision>
  <dcterms:created xsi:type="dcterms:W3CDTF">2024-05-03T18:17:49Z</dcterms:created>
  <dcterms:modified xsi:type="dcterms:W3CDTF">2024-05-06T19:23:26Z</dcterms:modified>
</cp:coreProperties>
</file>