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44"/>
  </p:notesMasterIdLst>
  <p:sldIdLst>
    <p:sldId id="314" r:id="rId2"/>
    <p:sldId id="315" r:id="rId3"/>
    <p:sldId id="258" r:id="rId4"/>
    <p:sldId id="266" r:id="rId5"/>
    <p:sldId id="316" r:id="rId6"/>
    <p:sldId id="268" r:id="rId7"/>
    <p:sldId id="307" r:id="rId8"/>
    <p:sldId id="269" r:id="rId9"/>
    <p:sldId id="308" r:id="rId10"/>
    <p:sldId id="309" r:id="rId11"/>
    <p:sldId id="310" r:id="rId12"/>
    <p:sldId id="277" r:id="rId13"/>
    <p:sldId id="279" r:id="rId14"/>
    <p:sldId id="280" r:id="rId15"/>
    <p:sldId id="260" r:id="rId16"/>
    <p:sldId id="276" r:id="rId17"/>
    <p:sldId id="259" r:id="rId18"/>
    <p:sldId id="295" r:id="rId19"/>
    <p:sldId id="297" r:id="rId20"/>
    <p:sldId id="298" r:id="rId21"/>
    <p:sldId id="321" r:id="rId22"/>
    <p:sldId id="270" r:id="rId23"/>
    <p:sldId id="311" r:id="rId24"/>
    <p:sldId id="271" r:id="rId25"/>
    <p:sldId id="272" r:id="rId26"/>
    <p:sldId id="299" r:id="rId27"/>
    <p:sldId id="300" r:id="rId28"/>
    <p:sldId id="301" r:id="rId29"/>
    <p:sldId id="317" r:id="rId30"/>
    <p:sldId id="302" r:id="rId31"/>
    <p:sldId id="275" r:id="rId32"/>
    <p:sldId id="318" r:id="rId33"/>
    <p:sldId id="283" r:id="rId34"/>
    <p:sldId id="261" r:id="rId35"/>
    <p:sldId id="303" r:id="rId36"/>
    <p:sldId id="319" r:id="rId37"/>
    <p:sldId id="286" r:id="rId38"/>
    <p:sldId id="304" r:id="rId39"/>
    <p:sldId id="305" r:id="rId40"/>
    <p:sldId id="306" r:id="rId41"/>
    <p:sldId id="320" r:id="rId42"/>
    <p:sldId id="285"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Reimers" initials="LR" lastIdx="2" clrIdx="0">
    <p:extLst>
      <p:ext uri="{19B8F6BF-5375-455C-9EA6-DF929625EA0E}">
        <p15:presenceInfo xmlns:p15="http://schemas.microsoft.com/office/powerpoint/2012/main" userId="S-1-5-21-2608872058-1432505909-2668327341-17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33" autoAdjust="0"/>
    <p:restoredTop sz="93792" autoAdjust="0"/>
  </p:normalViewPr>
  <p:slideViewPr>
    <p:cSldViewPr snapToGrid="0">
      <p:cViewPr varScale="1">
        <p:scale>
          <a:sx n="62" d="100"/>
          <a:sy n="62" d="100"/>
        </p:scale>
        <p:origin x="48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D7F32-64FC-4858-AC67-600CCD96CA44}" type="datetimeFigureOut">
              <a:rPr lang="en-US" smtClean="0"/>
              <a:t>2/3/2023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430ED8-B9D2-4DC2-9B88-0C9146125B77}" type="slidenum">
              <a:rPr lang="en-US" smtClean="0"/>
              <a:t>‹#›</a:t>
            </a:fld>
            <a:endParaRPr lang="en-US" dirty="0"/>
          </a:p>
        </p:txBody>
      </p:sp>
    </p:spTree>
    <p:extLst>
      <p:ext uri="{BB962C8B-B14F-4D97-AF65-F5344CB8AC3E}">
        <p14:creationId xmlns:p14="http://schemas.microsoft.com/office/powerpoint/2010/main" val="1130545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430ED8-B9D2-4DC2-9B88-0C9146125B77}" type="slidenum">
              <a:rPr lang="en-US" smtClean="0"/>
              <a:t>1</a:t>
            </a:fld>
            <a:endParaRPr lang="en-US" dirty="0"/>
          </a:p>
        </p:txBody>
      </p:sp>
    </p:spTree>
    <p:extLst>
      <p:ext uri="{BB962C8B-B14F-4D97-AF65-F5344CB8AC3E}">
        <p14:creationId xmlns:p14="http://schemas.microsoft.com/office/powerpoint/2010/main" val="1195769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20000"/>
              </a:lnSpc>
              <a:spcBef>
                <a:spcPts val="0"/>
              </a:spcBef>
              <a:spcAft>
                <a:spcPts val="0"/>
              </a:spcAft>
              <a:buNone/>
            </a:pPr>
            <a:endParaRPr lang="en-US" sz="1200" dirty="0">
              <a:solidFill>
                <a:prstClr val="black"/>
              </a:solidFill>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10</a:t>
            </a:fld>
            <a:endParaRPr lang="en-US" dirty="0"/>
          </a:p>
        </p:txBody>
      </p:sp>
    </p:spTree>
    <p:extLst>
      <p:ext uri="{BB962C8B-B14F-4D97-AF65-F5344CB8AC3E}">
        <p14:creationId xmlns:p14="http://schemas.microsoft.com/office/powerpoint/2010/main" val="1089557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20000"/>
              </a:lnSpc>
              <a:spcBef>
                <a:spcPts val="0"/>
              </a:spcBef>
              <a:spcAft>
                <a:spcPts val="0"/>
              </a:spcAft>
              <a:buNone/>
            </a:pPr>
            <a:endParaRPr lang="en-US" sz="1200" dirty="0">
              <a:solidFill>
                <a:prstClr val="black"/>
              </a:solidFill>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11</a:t>
            </a:fld>
            <a:endParaRPr lang="en-US" dirty="0"/>
          </a:p>
        </p:txBody>
      </p:sp>
    </p:spTree>
    <p:extLst>
      <p:ext uri="{BB962C8B-B14F-4D97-AF65-F5344CB8AC3E}">
        <p14:creationId xmlns:p14="http://schemas.microsoft.com/office/powerpoint/2010/main" val="4121587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12</a:t>
            </a:fld>
            <a:endParaRPr lang="en-US" dirty="0"/>
          </a:p>
        </p:txBody>
      </p:sp>
    </p:spTree>
    <p:extLst>
      <p:ext uri="{BB962C8B-B14F-4D97-AF65-F5344CB8AC3E}">
        <p14:creationId xmlns:p14="http://schemas.microsoft.com/office/powerpoint/2010/main" val="54292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13</a:t>
            </a:fld>
            <a:endParaRPr lang="en-US" dirty="0"/>
          </a:p>
        </p:txBody>
      </p:sp>
    </p:spTree>
    <p:extLst>
      <p:ext uri="{BB962C8B-B14F-4D97-AF65-F5344CB8AC3E}">
        <p14:creationId xmlns:p14="http://schemas.microsoft.com/office/powerpoint/2010/main" val="3492332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14</a:t>
            </a:fld>
            <a:endParaRPr lang="en-US" dirty="0"/>
          </a:p>
        </p:txBody>
      </p:sp>
    </p:spTree>
    <p:extLst>
      <p:ext uri="{BB962C8B-B14F-4D97-AF65-F5344CB8AC3E}">
        <p14:creationId xmlns:p14="http://schemas.microsoft.com/office/powerpoint/2010/main" val="2364181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2400"/>
              </a:spcAft>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15</a:t>
            </a:fld>
            <a:endParaRPr lang="en-US" dirty="0"/>
          </a:p>
        </p:txBody>
      </p:sp>
    </p:spTree>
    <p:extLst>
      <p:ext uri="{BB962C8B-B14F-4D97-AF65-F5344CB8AC3E}">
        <p14:creationId xmlns:p14="http://schemas.microsoft.com/office/powerpoint/2010/main" val="2859712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16</a:t>
            </a:fld>
            <a:endParaRPr lang="en-US" dirty="0"/>
          </a:p>
        </p:txBody>
      </p:sp>
    </p:spTree>
    <p:extLst>
      <p:ext uri="{BB962C8B-B14F-4D97-AF65-F5344CB8AC3E}">
        <p14:creationId xmlns:p14="http://schemas.microsoft.com/office/powerpoint/2010/main" val="4117485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17</a:t>
            </a:fld>
            <a:endParaRPr lang="en-US" dirty="0"/>
          </a:p>
        </p:txBody>
      </p:sp>
    </p:spTree>
    <p:extLst>
      <p:ext uri="{BB962C8B-B14F-4D97-AF65-F5344CB8AC3E}">
        <p14:creationId xmlns:p14="http://schemas.microsoft.com/office/powerpoint/2010/main" val="2339001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18</a:t>
            </a:fld>
            <a:endParaRPr lang="en-US" dirty="0"/>
          </a:p>
        </p:txBody>
      </p:sp>
    </p:spTree>
    <p:extLst>
      <p:ext uri="{BB962C8B-B14F-4D97-AF65-F5344CB8AC3E}">
        <p14:creationId xmlns:p14="http://schemas.microsoft.com/office/powerpoint/2010/main" val="33351279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01638" lvl="0" indent="-401638"/>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19</a:t>
            </a:fld>
            <a:endParaRPr lang="en-US" dirty="0"/>
          </a:p>
        </p:txBody>
      </p:sp>
    </p:spTree>
    <p:extLst>
      <p:ext uri="{BB962C8B-B14F-4D97-AF65-F5344CB8AC3E}">
        <p14:creationId xmlns:p14="http://schemas.microsoft.com/office/powerpoint/2010/main" val="3221530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B4430ED8-B9D2-4DC2-9B88-0C9146125B77}" type="slidenum">
              <a:rPr lang="en-US" smtClean="0"/>
              <a:t>2</a:t>
            </a:fld>
            <a:endParaRPr lang="en-US" dirty="0"/>
          </a:p>
        </p:txBody>
      </p:sp>
    </p:spTree>
    <p:extLst>
      <p:ext uri="{BB962C8B-B14F-4D97-AF65-F5344CB8AC3E}">
        <p14:creationId xmlns:p14="http://schemas.microsoft.com/office/powerpoint/2010/main" val="555927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01638" lvl="0" indent="-401638"/>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20</a:t>
            </a:fld>
            <a:endParaRPr lang="en-US" dirty="0"/>
          </a:p>
        </p:txBody>
      </p:sp>
    </p:spTree>
    <p:extLst>
      <p:ext uri="{BB962C8B-B14F-4D97-AF65-F5344CB8AC3E}">
        <p14:creationId xmlns:p14="http://schemas.microsoft.com/office/powerpoint/2010/main" val="13512564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01638" lvl="0" indent="-401638"/>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21</a:t>
            </a:fld>
            <a:endParaRPr lang="en-US" dirty="0"/>
          </a:p>
        </p:txBody>
      </p:sp>
    </p:spTree>
    <p:extLst>
      <p:ext uri="{BB962C8B-B14F-4D97-AF65-F5344CB8AC3E}">
        <p14:creationId xmlns:p14="http://schemas.microsoft.com/office/powerpoint/2010/main" val="33840074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endParaRPr lang="en-US" sz="1200" dirty="0"/>
          </a:p>
        </p:txBody>
      </p:sp>
      <p:sp>
        <p:nvSpPr>
          <p:cNvPr id="4" name="Slide Number Placeholder 3"/>
          <p:cNvSpPr>
            <a:spLocks noGrp="1"/>
          </p:cNvSpPr>
          <p:nvPr>
            <p:ph type="sldNum" sz="quarter" idx="5"/>
          </p:nvPr>
        </p:nvSpPr>
        <p:spPr/>
        <p:txBody>
          <a:bodyPr/>
          <a:lstStyle/>
          <a:p>
            <a:fld id="{EFE3C110-DB5A-4FDD-A959-481E9E63E32A}" type="slidenum">
              <a:rPr lang="en-US" smtClean="0"/>
              <a:t>22</a:t>
            </a:fld>
            <a:endParaRPr lang="en-US" dirty="0"/>
          </a:p>
        </p:txBody>
      </p:sp>
    </p:spTree>
    <p:extLst>
      <p:ext uri="{BB962C8B-B14F-4D97-AF65-F5344CB8AC3E}">
        <p14:creationId xmlns:p14="http://schemas.microsoft.com/office/powerpoint/2010/main" val="2940345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mj-lt"/>
              <a:buNone/>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23</a:t>
            </a:fld>
            <a:endParaRPr lang="en-US" dirty="0"/>
          </a:p>
        </p:txBody>
      </p:sp>
    </p:spTree>
    <p:extLst>
      <p:ext uri="{BB962C8B-B14F-4D97-AF65-F5344CB8AC3E}">
        <p14:creationId xmlns:p14="http://schemas.microsoft.com/office/powerpoint/2010/main" val="17167949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mj-lt"/>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24</a:t>
            </a:fld>
            <a:endParaRPr lang="en-US" dirty="0"/>
          </a:p>
        </p:txBody>
      </p:sp>
    </p:spTree>
    <p:extLst>
      <p:ext uri="{BB962C8B-B14F-4D97-AF65-F5344CB8AC3E}">
        <p14:creationId xmlns:p14="http://schemas.microsoft.com/office/powerpoint/2010/main" val="20042908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25</a:t>
            </a:fld>
            <a:endParaRPr lang="en-US" dirty="0"/>
          </a:p>
        </p:txBody>
      </p:sp>
    </p:spTree>
    <p:extLst>
      <p:ext uri="{BB962C8B-B14F-4D97-AF65-F5344CB8AC3E}">
        <p14:creationId xmlns:p14="http://schemas.microsoft.com/office/powerpoint/2010/main" val="1734111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26</a:t>
            </a:fld>
            <a:endParaRPr lang="en-US" dirty="0"/>
          </a:p>
        </p:txBody>
      </p:sp>
    </p:spTree>
    <p:extLst>
      <p:ext uri="{BB962C8B-B14F-4D97-AF65-F5344CB8AC3E}">
        <p14:creationId xmlns:p14="http://schemas.microsoft.com/office/powerpoint/2010/main" val="25944599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27</a:t>
            </a:fld>
            <a:endParaRPr lang="en-US" dirty="0"/>
          </a:p>
        </p:txBody>
      </p:sp>
    </p:spTree>
    <p:extLst>
      <p:ext uri="{BB962C8B-B14F-4D97-AF65-F5344CB8AC3E}">
        <p14:creationId xmlns:p14="http://schemas.microsoft.com/office/powerpoint/2010/main" val="34317411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28</a:t>
            </a:fld>
            <a:endParaRPr lang="en-US" dirty="0"/>
          </a:p>
        </p:txBody>
      </p:sp>
    </p:spTree>
    <p:extLst>
      <p:ext uri="{BB962C8B-B14F-4D97-AF65-F5344CB8AC3E}">
        <p14:creationId xmlns:p14="http://schemas.microsoft.com/office/powerpoint/2010/main" val="38685858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29</a:t>
            </a:fld>
            <a:endParaRPr lang="en-US" dirty="0"/>
          </a:p>
        </p:txBody>
      </p:sp>
    </p:spTree>
    <p:extLst>
      <p:ext uri="{BB962C8B-B14F-4D97-AF65-F5344CB8AC3E}">
        <p14:creationId xmlns:p14="http://schemas.microsoft.com/office/powerpoint/2010/main" val="3231345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a:t>
            </a:fld>
            <a:endParaRPr lang="en-US" dirty="0"/>
          </a:p>
        </p:txBody>
      </p:sp>
    </p:spTree>
    <p:extLst>
      <p:ext uri="{BB962C8B-B14F-4D97-AF65-F5344CB8AC3E}">
        <p14:creationId xmlns:p14="http://schemas.microsoft.com/office/powerpoint/2010/main" val="21015143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30</a:t>
            </a:fld>
            <a:endParaRPr lang="en-US" dirty="0"/>
          </a:p>
        </p:txBody>
      </p:sp>
    </p:spTree>
    <p:extLst>
      <p:ext uri="{BB962C8B-B14F-4D97-AF65-F5344CB8AC3E}">
        <p14:creationId xmlns:p14="http://schemas.microsoft.com/office/powerpoint/2010/main" val="34265074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31</a:t>
            </a:fld>
            <a:endParaRPr lang="en-US" dirty="0"/>
          </a:p>
        </p:txBody>
      </p:sp>
    </p:spTree>
    <p:extLst>
      <p:ext uri="{BB962C8B-B14F-4D97-AF65-F5344CB8AC3E}">
        <p14:creationId xmlns:p14="http://schemas.microsoft.com/office/powerpoint/2010/main" val="2004400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430ED8-B9D2-4DC2-9B88-0C9146125B77}" type="slidenum">
              <a:rPr lang="en-US" smtClean="0"/>
              <a:t>32</a:t>
            </a:fld>
            <a:endParaRPr lang="en-US" dirty="0"/>
          </a:p>
        </p:txBody>
      </p:sp>
    </p:spTree>
    <p:extLst>
      <p:ext uri="{BB962C8B-B14F-4D97-AF65-F5344CB8AC3E}">
        <p14:creationId xmlns:p14="http://schemas.microsoft.com/office/powerpoint/2010/main" val="12818026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800"/>
              </a:spcAft>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33</a:t>
            </a:fld>
            <a:endParaRPr lang="en-US" dirty="0"/>
          </a:p>
        </p:txBody>
      </p:sp>
    </p:spTree>
    <p:extLst>
      <p:ext uri="{BB962C8B-B14F-4D97-AF65-F5344CB8AC3E}">
        <p14:creationId xmlns:p14="http://schemas.microsoft.com/office/powerpoint/2010/main" val="22009169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34</a:t>
            </a:fld>
            <a:endParaRPr lang="en-US" dirty="0"/>
          </a:p>
        </p:txBody>
      </p:sp>
    </p:spTree>
    <p:extLst>
      <p:ext uri="{BB962C8B-B14F-4D97-AF65-F5344CB8AC3E}">
        <p14:creationId xmlns:p14="http://schemas.microsoft.com/office/powerpoint/2010/main" val="18084835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35</a:t>
            </a:fld>
            <a:endParaRPr lang="en-US" dirty="0"/>
          </a:p>
        </p:txBody>
      </p:sp>
    </p:spTree>
    <p:extLst>
      <p:ext uri="{BB962C8B-B14F-4D97-AF65-F5344CB8AC3E}">
        <p14:creationId xmlns:p14="http://schemas.microsoft.com/office/powerpoint/2010/main" val="298109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430ED8-B9D2-4DC2-9B88-0C9146125B77}" type="slidenum">
              <a:rPr lang="en-US" smtClean="0"/>
              <a:t>36</a:t>
            </a:fld>
            <a:endParaRPr lang="en-US" dirty="0"/>
          </a:p>
        </p:txBody>
      </p:sp>
    </p:spTree>
    <p:extLst>
      <p:ext uri="{BB962C8B-B14F-4D97-AF65-F5344CB8AC3E}">
        <p14:creationId xmlns:p14="http://schemas.microsoft.com/office/powerpoint/2010/main" val="37702373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37</a:t>
            </a:fld>
            <a:endParaRPr lang="en-US" dirty="0"/>
          </a:p>
        </p:txBody>
      </p:sp>
    </p:spTree>
    <p:extLst>
      <p:ext uri="{BB962C8B-B14F-4D97-AF65-F5344CB8AC3E}">
        <p14:creationId xmlns:p14="http://schemas.microsoft.com/office/powerpoint/2010/main" val="146990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38</a:t>
            </a:fld>
            <a:endParaRPr lang="en-US" dirty="0"/>
          </a:p>
        </p:txBody>
      </p:sp>
    </p:spTree>
    <p:extLst>
      <p:ext uri="{BB962C8B-B14F-4D97-AF65-F5344CB8AC3E}">
        <p14:creationId xmlns:p14="http://schemas.microsoft.com/office/powerpoint/2010/main" val="34418386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39</a:t>
            </a:fld>
            <a:endParaRPr lang="en-US" dirty="0"/>
          </a:p>
        </p:txBody>
      </p:sp>
    </p:spTree>
    <p:extLst>
      <p:ext uri="{BB962C8B-B14F-4D97-AF65-F5344CB8AC3E}">
        <p14:creationId xmlns:p14="http://schemas.microsoft.com/office/powerpoint/2010/main" val="2617992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4</a:t>
            </a:fld>
            <a:endParaRPr lang="en-US" dirty="0"/>
          </a:p>
        </p:txBody>
      </p:sp>
    </p:spTree>
    <p:extLst>
      <p:ext uri="{BB962C8B-B14F-4D97-AF65-F5344CB8AC3E}">
        <p14:creationId xmlns:p14="http://schemas.microsoft.com/office/powerpoint/2010/main" val="25644161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40</a:t>
            </a:fld>
            <a:endParaRPr lang="en-US" dirty="0"/>
          </a:p>
        </p:txBody>
      </p:sp>
    </p:spTree>
    <p:extLst>
      <p:ext uri="{BB962C8B-B14F-4D97-AF65-F5344CB8AC3E}">
        <p14:creationId xmlns:p14="http://schemas.microsoft.com/office/powerpoint/2010/main" val="12928921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430ED8-B9D2-4DC2-9B88-0C9146125B77}" type="slidenum">
              <a:rPr lang="en-US" smtClean="0"/>
              <a:t>41</a:t>
            </a:fld>
            <a:endParaRPr lang="en-US" dirty="0"/>
          </a:p>
        </p:txBody>
      </p:sp>
    </p:spTree>
    <p:extLst>
      <p:ext uri="{BB962C8B-B14F-4D97-AF65-F5344CB8AC3E}">
        <p14:creationId xmlns:p14="http://schemas.microsoft.com/office/powerpoint/2010/main" val="28772024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42</a:t>
            </a:fld>
            <a:endParaRPr lang="en-US" dirty="0"/>
          </a:p>
        </p:txBody>
      </p:sp>
    </p:spTree>
    <p:extLst>
      <p:ext uri="{BB962C8B-B14F-4D97-AF65-F5344CB8AC3E}">
        <p14:creationId xmlns:p14="http://schemas.microsoft.com/office/powerpoint/2010/main" val="1274664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430ED8-B9D2-4DC2-9B88-0C9146125B77}" type="slidenum">
              <a:rPr lang="en-US" smtClean="0"/>
              <a:t>5</a:t>
            </a:fld>
            <a:endParaRPr lang="en-US" dirty="0"/>
          </a:p>
        </p:txBody>
      </p:sp>
    </p:spTree>
    <p:extLst>
      <p:ext uri="{BB962C8B-B14F-4D97-AF65-F5344CB8AC3E}">
        <p14:creationId xmlns:p14="http://schemas.microsoft.com/office/powerpoint/2010/main" val="1692984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6</a:t>
            </a:fld>
            <a:endParaRPr lang="en-US" dirty="0"/>
          </a:p>
        </p:txBody>
      </p:sp>
    </p:spTree>
    <p:extLst>
      <p:ext uri="{BB962C8B-B14F-4D97-AF65-F5344CB8AC3E}">
        <p14:creationId xmlns:p14="http://schemas.microsoft.com/office/powerpoint/2010/main" val="1539517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7</a:t>
            </a:fld>
            <a:endParaRPr lang="en-US" dirty="0"/>
          </a:p>
        </p:txBody>
      </p:sp>
    </p:spTree>
    <p:extLst>
      <p:ext uri="{BB962C8B-B14F-4D97-AF65-F5344CB8AC3E}">
        <p14:creationId xmlns:p14="http://schemas.microsoft.com/office/powerpoint/2010/main" val="959523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8</a:t>
            </a:fld>
            <a:endParaRPr lang="en-US" dirty="0"/>
          </a:p>
        </p:txBody>
      </p:sp>
    </p:spTree>
    <p:extLst>
      <p:ext uri="{BB962C8B-B14F-4D97-AF65-F5344CB8AC3E}">
        <p14:creationId xmlns:p14="http://schemas.microsoft.com/office/powerpoint/2010/main" val="1603775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9</a:t>
            </a:fld>
            <a:endParaRPr lang="en-US" dirty="0"/>
          </a:p>
        </p:txBody>
      </p:sp>
    </p:spTree>
    <p:extLst>
      <p:ext uri="{BB962C8B-B14F-4D97-AF65-F5344CB8AC3E}">
        <p14:creationId xmlns:p14="http://schemas.microsoft.com/office/powerpoint/2010/main" val="42176818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400" cap="none" spc="0" baseline="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sp>
        <p:nvSpPr>
          <p:cNvPr id="9" name="Rectangle 8">
            <a:extLst>
              <a:ext uri="{FF2B5EF4-FFF2-40B4-BE49-F238E27FC236}">
                <a16:creationId xmlns:a16="http://schemas.microsoft.com/office/drawing/2014/main" id="{64432695-C931-4BA9-80E2-F503651D14A6}"/>
              </a:ext>
            </a:extLst>
          </p:cNvPr>
          <p:cNvSpPr/>
          <p:nvPr userDrawn="1"/>
        </p:nvSpPr>
        <p:spPr>
          <a:xfrm>
            <a:off x="9272051" y="4670246"/>
            <a:ext cx="2921737" cy="1077218"/>
          </a:xfrm>
          <a:prstGeom prst="rect">
            <a:avLst/>
          </a:prstGeom>
        </p:spPr>
        <p:txBody>
          <a:bodyPr wrap="square">
            <a:spAutoFit/>
          </a:bodyPr>
          <a:lstStyle/>
          <a:p>
            <a:pPr algn="ctr"/>
            <a:r>
              <a:rPr lang="en-US" sz="1400" b="1" cap="none" spc="0" dirty="0">
                <a:ln w="0"/>
                <a:solidFill>
                  <a:schemeClr val="tx1"/>
                </a:solidFill>
                <a:effectLst/>
              </a:rPr>
              <a:t>CALIFORNIA DEPARTMENT </a:t>
            </a:r>
          </a:p>
          <a:p>
            <a:pPr algn="ctr"/>
            <a:r>
              <a:rPr lang="en-US" sz="1400" b="1" cap="none" spc="0" dirty="0">
                <a:ln w="0"/>
                <a:solidFill>
                  <a:schemeClr val="tx1"/>
                </a:solidFill>
                <a:effectLst/>
              </a:rPr>
              <a:t>OF </a:t>
            </a:r>
            <a:r>
              <a:rPr lang="en-US" sz="1400" b="1" kern="1200" dirty="0">
                <a:ln w="0"/>
                <a:solidFill>
                  <a:schemeClr val="tx1"/>
                </a:solidFill>
                <a:effectLst/>
                <a:latin typeface="+mn-lt"/>
                <a:ea typeface="+mn-ea"/>
                <a:cs typeface="+mn-cs"/>
              </a:rPr>
              <a:t>EDUCATION</a:t>
            </a:r>
          </a:p>
          <a:p>
            <a:pPr algn="ctr"/>
            <a:r>
              <a:rPr lang="en-US" sz="1200" b="0" cap="none" spc="0" dirty="0">
                <a:ln w="0"/>
                <a:solidFill>
                  <a:schemeClr val="tx1"/>
                </a:solidFill>
                <a:effectLst/>
              </a:rPr>
              <a:t>Tony Thurmond,</a:t>
            </a:r>
          </a:p>
          <a:p>
            <a:pPr algn="ctr"/>
            <a:r>
              <a:rPr lang="en-US" sz="1200" b="0" cap="none" spc="0" dirty="0">
                <a:ln w="0"/>
                <a:solidFill>
                  <a:schemeClr val="tx1"/>
                </a:solidFill>
                <a:effectLst/>
              </a:rPr>
              <a:t>State Superintendent of </a:t>
            </a:r>
          </a:p>
          <a:p>
            <a:pPr algn="ctr"/>
            <a:r>
              <a:rPr lang="en-US" sz="1200" b="0" cap="none" spc="0" dirty="0">
                <a:ln w="0"/>
                <a:solidFill>
                  <a:schemeClr val="tx1"/>
                </a:solidFill>
                <a:effectLst/>
              </a:rPr>
              <a:t>Public Instruction</a:t>
            </a:r>
          </a:p>
        </p:txBody>
      </p:sp>
      <p:pic>
        <p:nvPicPr>
          <p:cNvPr id="10" name="Picture 9" descr="The seal for the California Department of Education">
            <a:extLst>
              <a:ext uri="{FF2B5EF4-FFF2-40B4-BE49-F238E27FC236}">
                <a16:creationId xmlns:a16="http://schemas.microsoft.com/office/drawing/2014/main" id="{8B8756B1-A8E2-4690-AA34-C83A39338D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3433" y="3614741"/>
            <a:ext cx="938971" cy="93897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8"/>
            <a:ext cx="2947482" cy="3685230"/>
          </a:xfrm>
        </p:spPr>
        <p:txBody>
          <a:bodyPr>
            <a:normAutofit/>
          </a:bodyPr>
          <a:lstStyle>
            <a:lvl1pPr>
              <a:defRPr sz="4000">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Tx/>
              <a:defRPr sz="3200">
                <a:solidFill>
                  <a:schemeClr val="tx1"/>
                </a:solidFill>
              </a:defRPr>
            </a:lvl1pPr>
            <a:lvl2pPr>
              <a:buClrTx/>
              <a:defRPr sz="2800">
                <a:solidFill>
                  <a:schemeClr val="tx1"/>
                </a:solidFill>
              </a:defRPr>
            </a:lvl2pPr>
            <a:lvl3pPr>
              <a:buClrTx/>
              <a:defRPr sz="2400">
                <a:solidFill>
                  <a:schemeClr val="tx1"/>
                </a:solidFill>
              </a:defRPr>
            </a:lvl3pPr>
            <a:lvl4pPr>
              <a:buClrTx/>
              <a:defRPr sz="2400">
                <a:solidFill>
                  <a:schemeClr val="tx1"/>
                </a:solidFill>
              </a:defRPr>
            </a:lvl4pPr>
            <a:lvl5pPr>
              <a:buClrTx/>
              <a:defRPr sz="24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pic>
        <p:nvPicPr>
          <p:cNvPr id="7" name="Picture 6" descr="The seal for the California Department of Education">
            <a:extLst>
              <a:ext uri="{FF2B5EF4-FFF2-40B4-BE49-F238E27FC236}">
                <a16:creationId xmlns:a16="http://schemas.microsoft.com/office/drawing/2014/main" id="{5521EEA7-26FF-4480-B19B-DB7FCD39B5A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919" y="5177400"/>
            <a:ext cx="810617" cy="81061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400" cap="none" spc="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pic>
        <p:nvPicPr>
          <p:cNvPr id="10" name="Picture 9" descr="The seal for the California Department of Education">
            <a:extLst>
              <a:ext uri="{FF2B5EF4-FFF2-40B4-BE49-F238E27FC236}">
                <a16:creationId xmlns:a16="http://schemas.microsoft.com/office/drawing/2014/main" id="{BB394B14-9B0D-458F-BD88-FFC9539219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919" y="5177400"/>
            <a:ext cx="810617" cy="81061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8"/>
            <a:ext cx="2947482" cy="3638700"/>
          </a:xfrm>
        </p:spPr>
        <p:txBody>
          <a:bodyPr>
            <a:normAutofit/>
          </a:bodyPr>
          <a:lstStyle>
            <a:lvl1pPr>
              <a:defRPr sz="4000">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buClrTx/>
              <a:defRPr sz="3200">
                <a:solidFill>
                  <a:schemeClr val="tx1"/>
                </a:solidFill>
              </a:defRPr>
            </a:lvl1pPr>
            <a:lvl2pPr>
              <a:buClrTx/>
              <a:defRPr sz="2800">
                <a:solidFill>
                  <a:schemeClr val="tx1"/>
                </a:solidFill>
              </a:defRPr>
            </a:lvl2pPr>
            <a:lvl3pPr>
              <a:buClrTx/>
              <a:defRPr sz="2400">
                <a:solidFill>
                  <a:schemeClr val="tx1"/>
                </a:solidFill>
              </a:defRPr>
            </a:lvl3pPr>
            <a:lvl4pPr>
              <a:buClrTx/>
              <a:defRPr sz="2400">
                <a:solidFill>
                  <a:schemeClr val="tx1"/>
                </a:solidFill>
              </a:defRPr>
            </a:lvl4pPr>
            <a:lvl5pPr>
              <a:buClrTx/>
              <a:defRPr sz="2400">
                <a:solidFill>
                  <a:schemeClr val="tx1"/>
                </a:solidFill>
              </a:defRPr>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buClrTx/>
              <a:defRPr sz="3200">
                <a:solidFill>
                  <a:schemeClr val="tx1"/>
                </a:solidFill>
              </a:defRPr>
            </a:lvl1pPr>
            <a:lvl2pPr>
              <a:buClrTx/>
              <a:defRPr sz="2800">
                <a:solidFill>
                  <a:schemeClr val="tx1"/>
                </a:solidFill>
              </a:defRPr>
            </a:lvl2pPr>
            <a:lvl3pPr>
              <a:buClrTx/>
              <a:defRPr sz="2400">
                <a:solidFill>
                  <a:schemeClr val="tx1"/>
                </a:solidFill>
              </a:defRPr>
            </a:lvl3pPr>
            <a:lvl4pPr>
              <a:buClrTx/>
              <a:defRPr sz="2400">
                <a:solidFill>
                  <a:schemeClr val="tx1"/>
                </a:solidFill>
              </a:defRPr>
            </a:lvl4pPr>
            <a:lvl5pPr>
              <a:buClrTx/>
              <a:defRPr sz="2400">
                <a:solidFill>
                  <a:schemeClr val="tx1"/>
                </a:solidFill>
              </a:defRPr>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pic>
        <p:nvPicPr>
          <p:cNvPr id="13" name="Picture 12" descr="The seal for the California Department of Education">
            <a:extLst>
              <a:ext uri="{FF2B5EF4-FFF2-40B4-BE49-F238E27FC236}">
                <a16:creationId xmlns:a16="http://schemas.microsoft.com/office/drawing/2014/main" id="{FD655CAA-9893-4274-B489-22F8D4A82B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919" y="5177400"/>
            <a:ext cx="810617" cy="81061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252919" y="1123838"/>
            <a:ext cx="2947482" cy="3638700"/>
          </a:xfrm>
        </p:spPr>
        <p:txBody>
          <a:bodyPr>
            <a:normAutofit/>
          </a:bodyPr>
          <a:lstStyle>
            <a:lvl1pPr>
              <a:defRPr sz="40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Autofit/>
          </a:bodyPr>
          <a:lstStyle>
            <a:lvl1pPr marL="0" indent="0">
              <a:spcBef>
                <a:spcPts val="0"/>
              </a:spcBef>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3867912" y="1930936"/>
            <a:ext cx="3474720" cy="4023360"/>
          </a:xfrm>
        </p:spPr>
        <p:txBody>
          <a:bodyPr/>
          <a:lstStyle>
            <a:lvl1pPr>
              <a:buClrTx/>
              <a:defRPr sz="2800">
                <a:solidFill>
                  <a:schemeClr val="tx1"/>
                </a:solidFill>
              </a:defRPr>
            </a:lvl1pPr>
            <a:lvl2pPr>
              <a:buClrTx/>
              <a:defRPr sz="2800">
                <a:solidFill>
                  <a:schemeClr val="tx1"/>
                </a:solidFill>
              </a:defRPr>
            </a:lvl2pPr>
            <a:lvl3pPr>
              <a:buClrTx/>
              <a:defRPr sz="2400">
                <a:solidFill>
                  <a:schemeClr val="tx1"/>
                </a:solidFill>
              </a:defRPr>
            </a:lvl3pPr>
            <a:lvl4pPr>
              <a:buClrTx/>
              <a:defRPr sz="2400">
                <a:solidFill>
                  <a:schemeClr val="tx1"/>
                </a:solidFill>
              </a:defRPr>
            </a:lvl4pPr>
            <a:lvl5pPr>
              <a:buClrTx/>
              <a:defRPr sz="2400">
                <a:solidFill>
                  <a:schemeClr val="tx1"/>
                </a:solidFill>
              </a:defRPr>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7818463" y="1930936"/>
            <a:ext cx="3474720" cy="4023360"/>
          </a:xfrm>
        </p:spPr>
        <p:txBody>
          <a:bodyPr/>
          <a:lstStyle>
            <a:lvl1pPr>
              <a:buClrTx/>
              <a:defRPr sz="2800">
                <a:solidFill>
                  <a:schemeClr val="tx1"/>
                </a:solidFill>
              </a:defRPr>
            </a:lvl1pPr>
            <a:lvl2pPr>
              <a:buClrTx/>
              <a:defRPr sz="2800">
                <a:solidFill>
                  <a:schemeClr val="tx1"/>
                </a:solidFill>
              </a:defRPr>
            </a:lvl2pPr>
            <a:lvl3pPr>
              <a:buClrTx/>
              <a:defRPr sz="2400">
                <a:solidFill>
                  <a:schemeClr val="tx1"/>
                </a:solidFill>
              </a:defRPr>
            </a:lvl3pPr>
            <a:lvl4pPr>
              <a:buClrTx/>
              <a:defRPr sz="2400">
                <a:solidFill>
                  <a:schemeClr val="tx1"/>
                </a:solidFill>
              </a:defRPr>
            </a:lvl4pPr>
            <a:lvl5pPr>
              <a:buClrTx/>
              <a:defRPr sz="2400">
                <a:solidFill>
                  <a:schemeClr val="tx1"/>
                </a:solidFill>
              </a:defRPr>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pic>
        <p:nvPicPr>
          <p:cNvPr id="15" name="Picture 14" descr="The seal for the California Department of Education">
            <a:extLst>
              <a:ext uri="{FF2B5EF4-FFF2-40B4-BE49-F238E27FC236}">
                <a16:creationId xmlns:a16="http://schemas.microsoft.com/office/drawing/2014/main" id="{A2A31542-7164-4216-85EB-1A22B6D069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919" y="5177400"/>
            <a:ext cx="810617" cy="810617"/>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252919" y="1123838"/>
            <a:ext cx="2947482" cy="3638700"/>
          </a:xfrm>
        </p:spPr>
        <p:txBody>
          <a:bodyPr>
            <a:normAutofit/>
          </a:bodyPr>
          <a:lstStyle>
            <a:lvl1pPr>
              <a:defRPr sz="4000">
                <a:solidFill>
                  <a:schemeClr val="tx1"/>
                </a:solidFill>
              </a:defRPr>
            </a:lvl1p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pic>
        <p:nvPicPr>
          <p:cNvPr id="11" name="Picture 10" descr="The seal for the California Department of Education">
            <a:extLst>
              <a:ext uri="{FF2B5EF4-FFF2-40B4-BE49-F238E27FC236}">
                <a16:creationId xmlns:a16="http://schemas.microsoft.com/office/drawing/2014/main" id="{5D601437-4AF7-4FF0-862A-AE19A4CB1A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919" y="5177400"/>
            <a:ext cx="810617" cy="810617"/>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2999"/>
            <a:ext cx="2834640" cy="2198512"/>
          </a:xfrm>
        </p:spPr>
        <p:txBody>
          <a:bodyPr anchor="b">
            <a:normAutofit/>
          </a:bodyPr>
          <a:lstStyle>
            <a:lvl1pPr>
              <a:defRPr sz="4000" b="0" baseline="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buClrTx/>
              <a:defRPr sz="3200">
                <a:solidFill>
                  <a:schemeClr val="tx1"/>
                </a:solidFill>
              </a:defRPr>
            </a:lvl1pPr>
            <a:lvl2pPr>
              <a:buClrTx/>
              <a:defRPr sz="2800">
                <a:solidFill>
                  <a:schemeClr val="tx1"/>
                </a:solidFill>
              </a:defRPr>
            </a:lvl2pPr>
            <a:lvl3pPr>
              <a:buClrTx/>
              <a:defRPr sz="2400">
                <a:solidFill>
                  <a:schemeClr val="tx1"/>
                </a:solidFill>
              </a:defRPr>
            </a:lvl3pPr>
            <a:lvl4pPr>
              <a:buClrTx/>
              <a:defRPr sz="2400">
                <a:solidFill>
                  <a:schemeClr val="tx1"/>
                </a:solidFill>
              </a:defRPr>
            </a:lvl4pPr>
            <a:lvl5pPr>
              <a:buClrTx/>
              <a:defRPr sz="2400">
                <a:solidFill>
                  <a:schemeClr val="tx1"/>
                </a:solidFill>
              </a:defRPr>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29000"/>
            <a:ext cx="2834640" cy="1333537"/>
          </a:xfrm>
        </p:spPr>
        <p:txBody>
          <a:bodyPr anchor="t">
            <a:normAutofit/>
          </a:bodyPr>
          <a:lstStyle>
            <a:lvl1pPr marL="0" indent="0">
              <a:lnSpc>
                <a:spcPct val="100000"/>
              </a:lnSpc>
              <a:buNone/>
              <a:defRPr sz="2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pic>
        <p:nvPicPr>
          <p:cNvPr id="13" name="Picture 12" descr="The seal for the California Department of Education">
            <a:extLst>
              <a:ext uri="{FF2B5EF4-FFF2-40B4-BE49-F238E27FC236}">
                <a16:creationId xmlns:a16="http://schemas.microsoft.com/office/drawing/2014/main" id="{ACE1CAAB-2746-4EFE-9DE2-73C539BB30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919" y="5177400"/>
            <a:ext cx="810617" cy="8106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198511"/>
          </a:xfrm>
        </p:spPr>
        <p:txBody>
          <a:bodyPr anchor="b">
            <a:normAutofit/>
          </a:bodyPr>
          <a:lstStyle>
            <a:lvl1pPr>
              <a:defRPr sz="4000" b="0">
                <a:solidFill>
                  <a:schemeClr val="tx1"/>
                </a:solidFill>
              </a:defRPr>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29002"/>
            <a:ext cx="2834640" cy="1334909"/>
          </a:xfrm>
        </p:spPr>
        <p:txBody>
          <a:bodyPr anchor="t">
            <a:normAutofit/>
          </a:bodyPr>
          <a:lstStyle>
            <a:lvl1pPr marL="0" indent="0">
              <a:lnSpc>
                <a:spcPct val="100000"/>
              </a:lnSpc>
              <a:buNone/>
              <a:defRPr sz="2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2/3/2023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lvl1pPr>
              <a:defRPr>
                <a:solidFill>
                  <a:schemeClr val="tx1">
                    <a:lumMod val="50000"/>
                    <a:lumOff val="50000"/>
                  </a:schemeClr>
                </a:solidFill>
              </a:defRPr>
            </a:lvl1pPr>
          </a:lstStyle>
          <a:p>
            <a:fld id="{4FAB73BC-B049-4115-A692-8D63A059BFB8}" type="slidenum">
              <a:rPr lang="en-US" smtClean="0"/>
              <a:pPr/>
              <a:t>‹#›</a:t>
            </a:fld>
            <a:endParaRPr lang="en-US" dirty="0"/>
          </a:p>
        </p:txBody>
      </p:sp>
      <p:pic>
        <p:nvPicPr>
          <p:cNvPr id="13" name="Picture 12" descr="The seal for the California Department of Education">
            <a:extLst>
              <a:ext uri="{FF2B5EF4-FFF2-40B4-BE49-F238E27FC236}">
                <a16:creationId xmlns:a16="http://schemas.microsoft.com/office/drawing/2014/main" id="{DD9CD1BF-460C-44B5-90EB-3576C9E2810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919" y="5177400"/>
            <a:ext cx="810617" cy="81061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2/3/2023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CCSPP@cde.ca.gov"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CCSPP@cde.ca.gov"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cde.ca.gov/ci/gs/hs/ccspp.asp"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hyperlink" Target="mailto:CCSPP@cde.ca.gov" TargetMode="External"/><Relationship Id="rId4" Type="http://schemas.openxmlformats.org/officeDocument/2006/relationships/hyperlink" Target="https://www.cde.ca.gov/fg/fo/r17/ccsppig22rfa.asp"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9EE914-1F84-408E-B62C-6A27B464EB68}"/>
              </a:ext>
            </a:extLst>
          </p:cNvPr>
          <p:cNvSpPr>
            <a:spLocks noGrp="1"/>
          </p:cNvSpPr>
          <p:nvPr>
            <p:ph type="ctrTitle"/>
          </p:nvPr>
        </p:nvSpPr>
        <p:spPr>
          <a:xfrm>
            <a:off x="1100015" y="758121"/>
            <a:ext cx="7315200" cy="3255264"/>
          </a:xfrm>
        </p:spPr>
        <p:txBody>
          <a:bodyPr>
            <a:normAutofit fontScale="90000"/>
          </a:bodyPr>
          <a:lstStyle/>
          <a:p>
            <a:pPr algn="ctr"/>
            <a:r>
              <a:rPr lang="en-US" sz="4800" b="1" dirty="0"/>
              <a:t>California Community Schools Partnership Program: </a:t>
            </a:r>
            <a:br>
              <a:rPr lang="en-US" sz="4800" b="1" dirty="0"/>
            </a:br>
            <a:r>
              <a:rPr lang="en-US" sz="4800" b="1" dirty="0"/>
              <a:t>2022-23 Implementation Grant</a:t>
            </a:r>
            <a:br>
              <a:rPr lang="en-US" sz="4800" b="1" dirty="0"/>
            </a:br>
            <a:br>
              <a:rPr lang="en-US" sz="4800" b="1" dirty="0"/>
            </a:br>
            <a:r>
              <a:rPr lang="en-US" sz="4800" b="1" dirty="0"/>
              <a:t>Application Webinar</a:t>
            </a:r>
            <a:endParaRPr lang="en-US" sz="4800" dirty="0"/>
          </a:p>
        </p:txBody>
      </p:sp>
      <p:sp>
        <p:nvSpPr>
          <p:cNvPr id="5" name="Subtitle 4">
            <a:extLst>
              <a:ext uri="{FF2B5EF4-FFF2-40B4-BE49-F238E27FC236}">
                <a16:creationId xmlns:a16="http://schemas.microsoft.com/office/drawing/2014/main" id="{C9AD4619-E56C-47CB-9345-B432A533FD94}"/>
              </a:ext>
            </a:extLst>
          </p:cNvPr>
          <p:cNvSpPr>
            <a:spLocks noGrp="1"/>
          </p:cNvSpPr>
          <p:nvPr>
            <p:ph type="subTitle" idx="1"/>
          </p:nvPr>
        </p:nvSpPr>
        <p:spPr>
          <a:xfrm>
            <a:off x="1100015" y="4337736"/>
            <a:ext cx="7315200" cy="1434413"/>
          </a:xfrm>
        </p:spPr>
        <p:txBody>
          <a:bodyPr>
            <a:normAutofit fontScale="32500" lnSpcReduction="20000"/>
          </a:bodyPr>
          <a:lstStyle/>
          <a:p>
            <a:pPr algn="ctr">
              <a:lnSpc>
                <a:spcPct val="120000"/>
              </a:lnSpc>
              <a:spcBef>
                <a:spcPts val="600"/>
              </a:spcBef>
              <a:spcAft>
                <a:spcPts val="600"/>
              </a:spcAft>
            </a:pPr>
            <a:r>
              <a:rPr lang="en-US" sz="9600" dirty="0"/>
              <a:t>February 2, 2023, at 2:30 p.m.</a:t>
            </a:r>
          </a:p>
          <a:p>
            <a:pPr algn="ctr">
              <a:lnSpc>
                <a:spcPct val="120000"/>
              </a:lnSpc>
              <a:spcBef>
                <a:spcPts val="600"/>
              </a:spcBef>
              <a:spcAft>
                <a:spcPts val="600"/>
              </a:spcAft>
            </a:pPr>
            <a:r>
              <a:rPr lang="en-US" sz="9600" dirty="0"/>
              <a:t>and February 3, 2023, at 10:00 a.m.</a:t>
            </a:r>
          </a:p>
          <a:p>
            <a:pPr algn="ctr">
              <a:lnSpc>
                <a:spcPct val="120000"/>
              </a:lnSpc>
              <a:spcBef>
                <a:spcPts val="600"/>
              </a:spcBef>
              <a:spcAft>
                <a:spcPts val="600"/>
              </a:spcAft>
            </a:pPr>
            <a:endParaRPr lang="en-US" sz="9600" dirty="0"/>
          </a:p>
        </p:txBody>
      </p:sp>
    </p:spTree>
    <p:extLst>
      <p:ext uri="{BB962C8B-B14F-4D97-AF65-F5344CB8AC3E}">
        <p14:creationId xmlns:p14="http://schemas.microsoft.com/office/powerpoint/2010/main" val="2200529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(3)</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normAutofit lnSpcReduction="10000"/>
          </a:bodyPr>
          <a:lstStyle/>
          <a:p>
            <a:pPr marL="0" indent="0">
              <a:lnSpc>
                <a:spcPct val="100000"/>
              </a:lnSpc>
              <a:spcBef>
                <a:spcPts val="0"/>
              </a:spcBef>
              <a:spcAft>
                <a:spcPts val="0"/>
              </a:spcAft>
              <a:buNone/>
            </a:pPr>
            <a:r>
              <a:rPr lang="en-US" sz="2800" dirty="0">
                <a:solidFill>
                  <a:prstClr val="black"/>
                </a:solidFill>
                <a:ea typeface="Times New Roman" panose="02020603050405020304" pitchFamily="18" charset="0"/>
              </a:rPr>
              <a:t>One of the three grant opportunities funded through the CCSPP is the </a:t>
            </a:r>
            <a:r>
              <a:rPr lang="en-US" sz="2800" b="1" dirty="0">
                <a:ea typeface="Times New Roman" panose="02020603050405020304" pitchFamily="18" charset="0"/>
                <a:cs typeface="Times New Roman" panose="02020603050405020304" pitchFamily="18" charset="0"/>
              </a:rPr>
              <a:t>Planning Grant</a:t>
            </a:r>
            <a:r>
              <a:rPr lang="en-US" sz="2800" dirty="0">
                <a:ea typeface="Times New Roman" panose="02020603050405020304" pitchFamily="18" charset="0"/>
                <a:cs typeface="Times New Roman" panose="02020603050405020304" pitchFamily="18" charset="0"/>
              </a:rPr>
              <a:t>.</a:t>
            </a:r>
            <a:r>
              <a:rPr lang="en-US" sz="2800" b="1" dirty="0">
                <a:ea typeface="Times New Roman" panose="02020603050405020304" pitchFamily="18" charset="0"/>
                <a:cs typeface="Times New Roman" panose="02020603050405020304" pitchFamily="18" charset="0"/>
              </a:rPr>
              <a:t> </a:t>
            </a:r>
            <a:r>
              <a:rPr lang="en-US" sz="2800" dirty="0">
                <a:ea typeface="Times New Roman" panose="02020603050405020304" pitchFamily="18" charset="0"/>
                <a:cs typeface="Times New Roman" panose="02020603050405020304" pitchFamily="18" charset="0"/>
              </a:rPr>
              <a:t>The planning grant provided funding for local educational agencies (LEAs) to develop an implementation plan.</a:t>
            </a:r>
          </a:p>
          <a:p>
            <a:pPr marL="0" indent="0">
              <a:lnSpc>
                <a:spcPct val="100000"/>
              </a:lnSpc>
              <a:spcBef>
                <a:spcPts val="0"/>
              </a:spcBef>
              <a:spcAft>
                <a:spcPts val="0"/>
              </a:spcAft>
              <a:buNone/>
            </a:pPr>
            <a:endParaRPr lang="en-US" sz="2800" dirty="0">
              <a:ea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r>
              <a:rPr lang="en-US" sz="2800" dirty="0">
                <a:ea typeface="Times New Roman" panose="02020603050405020304" pitchFamily="18" charset="0"/>
                <a:cs typeface="Times New Roman" panose="02020603050405020304" pitchFamily="18" charset="0"/>
              </a:rPr>
              <a:t>There were two rounds of planning grants, the final round has passed, the California Department of Education (CDE) is currently reviewing those applications and will present them to the State Board of Education next month.</a:t>
            </a:r>
          </a:p>
        </p:txBody>
      </p:sp>
    </p:spTree>
    <p:extLst>
      <p:ext uri="{BB962C8B-B14F-4D97-AF65-F5344CB8AC3E}">
        <p14:creationId xmlns:p14="http://schemas.microsoft.com/office/powerpoint/2010/main" val="167861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(4)</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normAutofit/>
          </a:bodyPr>
          <a:lstStyle/>
          <a:p>
            <a:pPr marL="0" indent="0">
              <a:lnSpc>
                <a:spcPct val="110000"/>
              </a:lnSpc>
              <a:spcBef>
                <a:spcPts val="0"/>
              </a:spcBef>
              <a:spcAft>
                <a:spcPts val="0"/>
              </a:spcAft>
              <a:buNone/>
            </a:pPr>
            <a:r>
              <a:rPr lang="en-US" sz="2800" kern="600" dirty="0"/>
              <a:t>The second grant opportunity are the </a:t>
            </a:r>
            <a:r>
              <a:rPr lang="en-US" sz="2800" b="1" kern="600" dirty="0"/>
              <a:t>Implementation Grants</a:t>
            </a:r>
            <a:r>
              <a:rPr lang="en-US" sz="2800" kern="600" dirty="0"/>
              <a:t>: </a:t>
            </a:r>
          </a:p>
          <a:p>
            <a:pPr marL="1074420" lvl="2" indent="-342900">
              <a:lnSpc>
                <a:spcPct val="110000"/>
              </a:lnSpc>
              <a:spcBef>
                <a:spcPts val="0"/>
              </a:spcBef>
              <a:spcAft>
                <a:spcPts val="0"/>
              </a:spcAft>
              <a:buFont typeface="Arial" panose="020B0604020202020204" pitchFamily="34" charset="0"/>
              <a:buChar char="•"/>
            </a:pPr>
            <a:r>
              <a:rPr lang="en-US" sz="2800" kern="600" dirty="0">
                <a:ea typeface="Times New Roman" panose="02020603050405020304" pitchFamily="18" charset="0"/>
                <a:cs typeface="Times New Roman" panose="02020603050405020304" pitchFamily="18" charset="0"/>
              </a:rPr>
              <a:t>Multiple rounds (there will be a third and most likely a fourth cohort)</a:t>
            </a:r>
          </a:p>
          <a:p>
            <a:pPr marL="1074420" lvl="2" indent="-342900">
              <a:lnSpc>
                <a:spcPct val="110000"/>
              </a:lnSpc>
              <a:spcBef>
                <a:spcPts val="0"/>
              </a:spcBef>
              <a:spcAft>
                <a:spcPts val="0"/>
              </a:spcAft>
              <a:buFont typeface="Arial" panose="020B0604020202020204" pitchFamily="34" charset="0"/>
              <a:buChar char="•"/>
            </a:pPr>
            <a:r>
              <a:rPr lang="en-US" sz="2800" kern="600" dirty="0">
                <a:ea typeface="Times New Roman" panose="02020603050405020304" pitchFamily="18" charset="0"/>
                <a:cs typeface="Times New Roman" panose="02020603050405020304" pitchFamily="18" charset="0"/>
              </a:rPr>
              <a:t>This year is Cohort 2</a:t>
            </a:r>
          </a:p>
          <a:p>
            <a:pPr marL="1531620" lvl="3" indent="-342900">
              <a:lnSpc>
                <a:spcPct val="110000"/>
              </a:lnSpc>
              <a:spcBef>
                <a:spcPts val="0"/>
              </a:spcBef>
              <a:spcAft>
                <a:spcPts val="0"/>
              </a:spcAft>
              <a:buSzPct val="70000"/>
              <a:buFont typeface="Courier New" panose="02070309020205020404" pitchFamily="49" charset="0"/>
              <a:buChar char="o"/>
            </a:pPr>
            <a:r>
              <a:rPr lang="en-US" sz="2800" kern="600" dirty="0">
                <a:ea typeface="Times New Roman" panose="02020603050405020304" pitchFamily="18" charset="0"/>
                <a:cs typeface="Times New Roman" panose="02020603050405020304" pitchFamily="18" charset="0"/>
              </a:rPr>
              <a:t>July 1, 2023 through June 30, 2028</a:t>
            </a:r>
          </a:p>
          <a:p>
            <a:pPr marL="1074420" lvl="2" indent="-342900">
              <a:lnSpc>
                <a:spcPct val="110000"/>
              </a:lnSpc>
              <a:spcBef>
                <a:spcPts val="0"/>
              </a:spcBef>
              <a:spcAft>
                <a:spcPts val="0"/>
              </a:spcAft>
              <a:buFont typeface="Arial" panose="020B0604020202020204" pitchFamily="34" charset="0"/>
              <a:buChar char="•"/>
            </a:pPr>
            <a:r>
              <a:rPr lang="en-US" sz="2800" kern="600" dirty="0">
                <a:cs typeface="Times New Roman" panose="02020603050405020304" pitchFamily="18" charset="0"/>
              </a:rPr>
              <a:t>Annual</a:t>
            </a:r>
            <a:r>
              <a:rPr lang="en-US" sz="2800" kern="600" dirty="0">
                <a:solidFill>
                  <a:prstClr val="black"/>
                </a:solidFill>
                <a:ea typeface="Times New Roman" panose="02020603050405020304" pitchFamily="18" charset="0"/>
                <a:cs typeface="Times New Roman" panose="02020603050405020304" pitchFamily="18" charset="0"/>
              </a:rPr>
              <a:t> grants up to $500,000 per school site </a:t>
            </a:r>
          </a:p>
          <a:p>
            <a:pPr marL="1074420" lvl="2" indent="-342900">
              <a:lnSpc>
                <a:spcPct val="110000"/>
              </a:lnSpc>
              <a:spcBef>
                <a:spcPts val="0"/>
              </a:spcBef>
              <a:buFont typeface="Arial" panose="020B0604020202020204" pitchFamily="34" charset="0"/>
              <a:buChar char="•"/>
            </a:pPr>
            <a:r>
              <a:rPr lang="en-US" sz="2800" kern="600" dirty="0">
                <a:solidFill>
                  <a:prstClr val="black"/>
                </a:solidFill>
                <a:ea typeface="Times New Roman" panose="02020603050405020304" pitchFamily="18" charset="0"/>
                <a:cs typeface="Times New Roman" panose="02020603050405020304" pitchFamily="18" charset="0"/>
              </a:rPr>
              <a:t>For new, expanding or continuing community schools</a:t>
            </a:r>
          </a:p>
        </p:txBody>
      </p:sp>
    </p:spTree>
    <p:extLst>
      <p:ext uri="{BB962C8B-B14F-4D97-AF65-F5344CB8AC3E}">
        <p14:creationId xmlns:p14="http://schemas.microsoft.com/office/powerpoint/2010/main" val="1025309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C462-60BA-4CB3-8BDA-0D812DBF25DB}"/>
              </a:ext>
            </a:extLst>
          </p:cNvPr>
          <p:cNvSpPr>
            <a:spLocks noGrp="1"/>
          </p:cNvSpPr>
          <p:nvPr>
            <p:ph type="title"/>
          </p:nvPr>
        </p:nvSpPr>
        <p:spPr/>
        <p:txBody>
          <a:bodyPr/>
          <a:lstStyle/>
          <a:p>
            <a:r>
              <a:rPr lang="en-US" b="1" dirty="0"/>
              <a:t>Community School Defined </a:t>
            </a:r>
            <a:r>
              <a:rPr lang="en-US" sz="2400" b="1" dirty="0"/>
              <a:t>(1)</a:t>
            </a:r>
            <a:endParaRPr lang="en-US" b="1" dirty="0"/>
          </a:p>
        </p:txBody>
      </p:sp>
      <p:sp>
        <p:nvSpPr>
          <p:cNvPr id="3" name="Content Placeholder 2">
            <a:extLst>
              <a:ext uri="{FF2B5EF4-FFF2-40B4-BE49-F238E27FC236}">
                <a16:creationId xmlns:a16="http://schemas.microsoft.com/office/drawing/2014/main" id="{2897295E-E09F-4120-865B-68BCEED6ACD6}"/>
              </a:ext>
            </a:extLst>
          </p:cNvPr>
          <p:cNvSpPr>
            <a:spLocks noGrp="1"/>
          </p:cNvSpPr>
          <p:nvPr>
            <p:ph idx="1"/>
          </p:nvPr>
        </p:nvSpPr>
        <p:spPr/>
        <p:txBody>
          <a:bodyPr>
            <a:normAutofit/>
          </a:bodyPr>
          <a:lstStyle/>
          <a:p>
            <a:pPr marL="0" lvl="0" indent="0">
              <a:lnSpc>
                <a:spcPct val="100000"/>
              </a:lnSpc>
              <a:buNone/>
            </a:pPr>
            <a:r>
              <a:rPr lang="en-US" sz="2800" dirty="0"/>
              <a:t>A “Community school” means a public school serving preschool, kindergarten, or any of grades 1 to 12, inclusive, and includes the following:</a:t>
            </a:r>
          </a:p>
          <a:p>
            <a:pPr marL="0" lvl="0" indent="0">
              <a:lnSpc>
                <a:spcPct val="100000"/>
              </a:lnSpc>
              <a:buNone/>
            </a:pPr>
            <a:endParaRPr lang="en-US" sz="2800" dirty="0"/>
          </a:p>
          <a:p>
            <a:pPr lvl="1">
              <a:lnSpc>
                <a:spcPct val="100000"/>
              </a:lnSpc>
              <a:buFont typeface="Arial" panose="020B0604020202020204" pitchFamily="34" charset="0"/>
              <a:buChar char="•"/>
            </a:pPr>
            <a:r>
              <a:rPr lang="en-US" b="1" dirty="0"/>
              <a:t>Integrated support services</a:t>
            </a:r>
            <a:r>
              <a:rPr lang="en-US" dirty="0"/>
              <a:t>, including the coordination of health, mental health, and social services that ensure coordination and support with </a:t>
            </a:r>
            <a:r>
              <a:rPr lang="en-US" kern="600" dirty="0">
                <a:solidFill>
                  <a:prstClr val="black"/>
                </a:solidFill>
                <a:cs typeface="Times New Roman" panose="02020603050405020304" pitchFamily="18" charset="0"/>
              </a:rPr>
              <a:t>county</a:t>
            </a:r>
            <a:r>
              <a:rPr lang="en-US" dirty="0"/>
              <a:t> and local educational agency resources, and early screening and intervention for learning and other needs.</a:t>
            </a:r>
          </a:p>
        </p:txBody>
      </p:sp>
    </p:spTree>
    <p:extLst>
      <p:ext uri="{BB962C8B-B14F-4D97-AF65-F5344CB8AC3E}">
        <p14:creationId xmlns:p14="http://schemas.microsoft.com/office/powerpoint/2010/main" val="4251085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C462-60BA-4CB3-8BDA-0D812DBF25DB}"/>
              </a:ext>
            </a:extLst>
          </p:cNvPr>
          <p:cNvSpPr>
            <a:spLocks noGrp="1"/>
          </p:cNvSpPr>
          <p:nvPr>
            <p:ph type="title"/>
          </p:nvPr>
        </p:nvSpPr>
        <p:spPr/>
        <p:txBody>
          <a:bodyPr/>
          <a:lstStyle/>
          <a:p>
            <a:r>
              <a:rPr lang="en-US" b="1" dirty="0"/>
              <a:t>Community School Defined </a:t>
            </a:r>
            <a:r>
              <a:rPr lang="en-US" sz="2400" b="1" dirty="0"/>
              <a:t>(2)</a:t>
            </a:r>
            <a:endParaRPr lang="en-US" b="1" dirty="0"/>
          </a:p>
        </p:txBody>
      </p:sp>
      <p:sp>
        <p:nvSpPr>
          <p:cNvPr id="3" name="Content Placeholder 2">
            <a:extLst>
              <a:ext uri="{FF2B5EF4-FFF2-40B4-BE49-F238E27FC236}">
                <a16:creationId xmlns:a16="http://schemas.microsoft.com/office/drawing/2014/main" id="{2897295E-E09F-4120-865B-68BCEED6ACD6}"/>
              </a:ext>
            </a:extLst>
          </p:cNvPr>
          <p:cNvSpPr>
            <a:spLocks noGrp="1"/>
          </p:cNvSpPr>
          <p:nvPr>
            <p:ph idx="1"/>
          </p:nvPr>
        </p:nvSpPr>
        <p:spPr/>
        <p:txBody>
          <a:bodyPr/>
          <a:lstStyle/>
          <a:p>
            <a:pPr lvl="1">
              <a:lnSpc>
                <a:spcPct val="100000"/>
              </a:lnSpc>
              <a:buFont typeface="Arial" panose="020B0604020202020204" pitchFamily="34" charset="0"/>
              <a:buChar char="•"/>
            </a:pPr>
            <a:r>
              <a:rPr lang="en-US" b="1" dirty="0"/>
              <a:t>Family and community engagement</a:t>
            </a:r>
            <a:r>
              <a:rPr lang="en-US" dirty="0"/>
              <a:t>, which may include home visits, home-school collaboration, community partnerships, and school climate surveys.</a:t>
            </a:r>
          </a:p>
          <a:p>
            <a:pPr marL="502920" lvl="1" indent="0">
              <a:lnSpc>
                <a:spcPct val="100000"/>
              </a:lnSpc>
              <a:buNone/>
            </a:pPr>
            <a:endParaRPr lang="en-US" dirty="0"/>
          </a:p>
          <a:p>
            <a:pPr lvl="1">
              <a:lnSpc>
                <a:spcPct val="100000"/>
              </a:lnSpc>
              <a:buFont typeface="Arial" panose="020B0604020202020204" pitchFamily="34" charset="0"/>
              <a:buChar char="•"/>
            </a:pPr>
            <a:r>
              <a:rPr lang="en-US" b="1" dirty="0"/>
              <a:t>Collaborative leadership and practices for educators</a:t>
            </a:r>
            <a:r>
              <a:rPr lang="en-US" dirty="0"/>
              <a:t>, including professional development to support mental and behavioral health, trauma-informed care, social-emotional learning, restorative justice, and other key areas.</a:t>
            </a:r>
          </a:p>
        </p:txBody>
      </p:sp>
    </p:spTree>
    <p:extLst>
      <p:ext uri="{BB962C8B-B14F-4D97-AF65-F5344CB8AC3E}">
        <p14:creationId xmlns:p14="http://schemas.microsoft.com/office/powerpoint/2010/main" val="2723149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C462-60BA-4CB3-8BDA-0D812DBF25DB}"/>
              </a:ext>
            </a:extLst>
          </p:cNvPr>
          <p:cNvSpPr>
            <a:spLocks noGrp="1"/>
          </p:cNvSpPr>
          <p:nvPr>
            <p:ph type="title"/>
          </p:nvPr>
        </p:nvSpPr>
        <p:spPr/>
        <p:txBody>
          <a:bodyPr/>
          <a:lstStyle/>
          <a:p>
            <a:r>
              <a:rPr lang="en-US" b="1" dirty="0"/>
              <a:t>Community School Defined </a:t>
            </a:r>
            <a:r>
              <a:rPr lang="en-US" sz="2400" b="1" dirty="0"/>
              <a:t>(3)</a:t>
            </a:r>
            <a:endParaRPr lang="en-US" b="1" dirty="0"/>
          </a:p>
        </p:txBody>
      </p:sp>
      <p:sp>
        <p:nvSpPr>
          <p:cNvPr id="3" name="Content Placeholder 2">
            <a:extLst>
              <a:ext uri="{FF2B5EF4-FFF2-40B4-BE49-F238E27FC236}">
                <a16:creationId xmlns:a16="http://schemas.microsoft.com/office/drawing/2014/main" id="{2897295E-E09F-4120-865B-68BCEED6ACD6}"/>
              </a:ext>
            </a:extLst>
          </p:cNvPr>
          <p:cNvSpPr>
            <a:spLocks noGrp="1"/>
          </p:cNvSpPr>
          <p:nvPr>
            <p:ph idx="1"/>
          </p:nvPr>
        </p:nvSpPr>
        <p:spPr/>
        <p:txBody>
          <a:bodyPr/>
          <a:lstStyle/>
          <a:p>
            <a:pPr lvl="1">
              <a:lnSpc>
                <a:spcPct val="100000"/>
              </a:lnSpc>
              <a:buFont typeface="Arial" panose="020B0604020202020204" pitchFamily="34" charset="0"/>
              <a:buChar char="•"/>
            </a:pPr>
            <a:r>
              <a:rPr lang="en-US" b="1" dirty="0"/>
              <a:t>Extended learning time and opportunities</a:t>
            </a:r>
            <a:r>
              <a:rPr lang="en-US" dirty="0"/>
              <a:t>, including before and after school care.</a:t>
            </a:r>
          </a:p>
        </p:txBody>
      </p:sp>
    </p:spTree>
    <p:extLst>
      <p:ext uri="{BB962C8B-B14F-4D97-AF65-F5344CB8AC3E}">
        <p14:creationId xmlns:p14="http://schemas.microsoft.com/office/powerpoint/2010/main" val="1931973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Grant Application Review </a:t>
            </a:r>
            <a:r>
              <a:rPr lang="en-US" sz="2400" b="1" dirty="0"/>
              <a:t>(1)</a:t>
            </a:r>
            <a:endParaRPr lang="en-US" b="1" dirty="0"/>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p:txBody>
          <a:bodyPr/>
          <a:lstStyle/>
          <a:p>
            <a:pPr marL="0" indent="0">
              <a:lnSpc>
                <a:spcPct val="100000"/>
              </a:lnSpc>
              <a:spcAft>
                <a:spcPts val="2400"/>
              </a:spcAft>
              <a:buNone/>
            </a:pPr>
            <a:r>
              <a:rPr lang="en-US" dirty="0"/>
              <a:t>The CDE is accepting applications from LEAs for the CCSPP implementation grants. </a:t>
            </a:r>
          </a:p>
          <a:p>
            <a:pPr marL="0" indent="0">
              <a:lnSpc>
                <a:spcPct val="100000"/>
              </a:lnSpc>
              <a:buNone/>
            </a:pPr>
            <a:r>
              <a:rPr lang="en-US" dirty="0"/>
              <a:t>For the purposes of the CCSPP, an LEA is defined as a:</a:t>
            </a:r>
          </a:p>
          <a:p>
            <a:pPr marL="1074420" lvl="2" indent="-342900">
              <a:lnSpc>
                <a:spcPct val="110000"/>
              </a:lnSpc>
              <a:spcBef>
                <a:spcPts val="0"/>
              </a:spcBef>
              <a:spcAft>
                <a:spcPts val="0"/>
              </a:spcAft>
              <a:buFont typeface="Arial" panose="020B0604020202020204" pitchFamily="34" charset="0"/>
              <a:buChar char="•"/>
            </a:pPr>
            <a:r>
              <a:rPr lang="en-US" sz="3200" kern="600" dirty="0">
                <a:cs typeface="Times New Roman" panose="02020603050405020304" pitchFamily="18" charset="0"/>
              </a:rPr>
              <a:t>school district, </a:t>
            </a:r>
          </a:p>
          <a:p>
            <a:pPr marL="1074420" lvl="2" indent="-342900">
              <a:lnSpc>
                <a:spcPct val="110000"/>
              </a:lnSpc>
              <a:spcBef>
                <a:spcPts val="0"/>
              </a:spcBef>
              <a:spcAft>
                <a:spcPts val="0"/>
              </a:spcAft>
              <a:buFont typeface="Arial" panose="020B0604020202020204" pitchFamily="34" charset="0"/>
              <a:buChar char="•"/>
            </a:pPr>
            <a:r>
              <a:rPr lang="en-US" sz="3200" kern="600" dirty="0">
                <a:cs typeface="Times New Roman" panose="02020603050405020304" pitchFamily="18" charset="0"/>
              </a:rPr>
              <a:t>county office of education, or </a:t>
            </a:r>
          </a:p>
          <a:p>
            <a:pPr marL="1074420" lvl="2" indent="-342900">
              <a:lnSpc>
                <a:spcPct val="110000"/>
              </a:lnSpc>
              <a:spcBef>
                <a:spcPts val="0"/>
              </a:spcBef>
              <a:spcAft>
                <a:spcPts val="0"/>
              </a:spcAft>
              <a:buFont typeface="Arial" panose="020B0604020202020204" pitchFamily="34" charset="0"/>
              <a:buChar char="•"/>
            </a:pPr>
            <a:r>
              <a:rPr lang="en-US" sz="3200" kern="600" dirty="0">
                <a:cs typeface="Times New Roman" panose="02020603050405020304" pitchFamily="18" charset="0"/>
              </a:rPr>
              <a:t>charter school.</a:t>
            </a:r>
          </a:p>
        </p:txBody>
      </p:sp>
    </p:spTree>
    <p:extLst>
      <p:ext uri="{BB962C8B-B14F-4D97-AF65-F5344CB8AC3E}">
        <p14:creationId xmlns:p14="http://schemas.microsoft.com/office/powerpoint/2010/main" val="3618917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Grant Application Review </a:t>
            </a:r>
            <a:r>
              <a:rPr lang="en-US" sz="2400" b="1" dirty="0"/>
              <a:t>(2)</a:t>
            </a:r>
            <a:endParaRPr lang="en-US" b="1" dirty="0"/>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p:txBody>
          <a:bodyPr/>
          <a:lstStyle/>
          <a:p>
            <a:pPr marL="0" indent="0">
              <a:lnSpc>
                <a:spcPct val="100000"/>
              </a:lnSpc>
              <a:buNone/>
            </a:pPr>
            <a:r>
              <a:rPr lang="en-US" dirty="0"/>
              <a:t>The CCSPP provides funding for an implementation grant period beginning on July 1, 2023 through June 30, 2028. </a:t>
            </a:r>
          </a:p>
          <a:p>
            <a:pPr marL="0" indent="0">
              <a:lnSpc>
                <a:spcPct val="100000"/>
              </a:lnSpc>
              <a:buNone/>
            </a:pPr>
            <a:r>
              <a:rPr lang="en-US" dirty="0"/>
              <a:t>The total grant budget for the current CCSPP Implementation Grant Request for Applications is up to $750,000,000.</a:t>
            </a:r>
          </a:p>
        </p:txBody>
      </p:sp>
    </p:spTree>
    <p:extLst>
      <p:ext uri="{BB962C8B-B14F-4D97-AF65-F5344CB8AC3E}">
        <p14:creationId xmlns:p14="http://schemas.microsoft.com/office/powerpoint/2010/main" val="3846351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(1)</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lnSpc>
                <a:spcPct val="100000"/>
              </a:lnSpc>
              <a:spcAft>
                <a:spcPts val="1200"/>
              </a:spcAft>
              <a:buNone/>
            </a:pPr>
            <a:r>
              <a:rPr lang="en-US" dirty="0"/>
              <a:t>The intent of the CCSPP Implementation Grant is to support LEAs to plan for, implement, and help coordinate community schools.</a:t>
            </a:r>
          </a:p>
        </p:txBody>
      </p:sp>
    </p:spTree>
    <p:extLst>
      <p:ext uri="{BB962C8B-B14F-4D97-AF65-F5344CB8AC3E}">
        <p14:creationId xmlns:p14="http://schemas.microsoft.com/office/powerpoint/2010/main" val="2965368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(2)</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normAutofit lnSpcReduction="10000"/>
          </a:bodyPr>
          <a:lstStyle/>
          <a:p>
            <a:pPr marL="0" indent="0">
              <a:lnSpc>
                <a:spcPct val="100000"/>
              </a:lnSpc>
              <a:buNone/>
            </a:pPr>
            <a:r>
              <a:rPr lang="en-US" dirty="0"/>
              <a:t>Funding may be used for any of the following purposes:</a:t>
            </a:r>
          </a:p>
          <a:p>
            <a:pPr marL="850900" lvl="0" indent="-401638">
              <a:lnSpc>
                <a:spcPct val="100000"/>
              </a:lnSpc>
              <a:buFont typeface="Arial" panose="020B0604020202020204" pitchFamily="34" charset="0"/>
              <a:buChar char="•"/>
            </a:pPr>
            <a:r>
              <a:rPr lang="en-US" dirty="0"/>
              <a:t>Staffing, including, but not limited to, a community school coordinator.</a:t>
            </a:r>
          </a:p>
          <a:p>
            <a:pPr marL="850900" lvl="0" indent="-401638">
              <a:lnSpc>
                <a:spcPct val="100000"/>
              </a:lnSpc>
              <a:buFont typeface="Arial" panose="020B0604020202020204" pitchFamily="34" charset="0"/>
              <a:buChar char="•"/>
            </a:pPr>
            <a:r>
              <a:rPr lang="en-US" dirty="0"/>
              <a:t>Coordinating and providing support services to pupils and families at or near community schools, including through childcare, expanded learning time before and after school, and during school intersessions.</a:t>
            </a:r>
          </a:p>
        </p:txBody>
      </p:sp>
    </p:spTree>
    <p:extLst>
      <p:ext uri="{BB962C8B-B14F-4D97-AF65-F5344CB8AC3E}">
        <p14:creationId xmlns:p14="http://schemas.microsoft.com/office/powerpoint/2010/main" val="2808132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(4)</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401638" lvl="0" indent="-401638">
              <a:lnSpc>
                <a:spcPct val="100000"/>
              </a:lnSpc>
            </a:pPr>
            <a:r>
              <a:rPr lang="en-US" dirty="0"/>
              <a:t>Providing training and support to LEA personnel, and partner agency personnel on integrating school-based pupil supports, social-emotional well-being, trauma-informed practices, and establishing sustainable community school funding sources.</a:t>
            </a:r>
          </a:p>
          <a:p>
            <a:pPr marL="401638" lvl="0" indent="-401638">
              <a:lnSpc>
                <a:spcPct val="100000"/>
              </a:lnSpc>
            </a:pPr>
            <a:r>
              <a:rPr lang="en-US" dirty="0"/>
              <a:t>Designing and executing educator, family, pupil, and community stakeholder engagement strategies.</a:t>
            </a:r>
          </a:p>
        </p:txBody>
      </p:sp>
    </p:spTree>
    <p:extLst>
      <p:ext uri="{BB962C8B-B14F-4D97-AF65-F5344CB8AC3E}">
        <p14:creationId xmlns:p14="http://schemas.microsoft.com/office/powerpoint/2010/main" val="1592425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7EA4C-2C7C-4A2F-98CF-49D8B46C2672}"/>
              </a:ext>
            </a:extLst>
          </p:cNvPr>
          <p:cNvSpPr>
            <a:spLocks noGrp="1"/>
          </p:cNvSpPr>
          <p:nvPr>
            <p:ph type="title"/>
          </p:nvPr>
        </p:nvSpPr>
        <p:spPr/>
        <p:txBody>
          <a:bodyPr/>
          <a:lstStyle/>
          <a:p>
            <a:r>
              <a:rPr lang="en-US" b="1" dirty="0"/>
              <a:t>Agenda</a:t>
            </a:r>
            <a:endParaRPr lang="en-US" dirty="0"/>
          </a:p>
        </p:txBody>
      </p:sp>
      <p:sp>
        <p:nvSpPr>
          <p:cNvPr id="3" name="Content Placeholder 2">
            <a:extLst>
              <a:ext uri="{FF2B5EF4-FFF2-40B4-BE49-F238E27FC236}">
                <a16:creationId xmlns:a16="http://schemas.microsoft.com/office/drawing/2014/main" id="{523E25C6-9A63-4007-96D2-7C5BF0DD1C0A}"/>
              </a:ext>
            </a:extLst>
          </p:cNvPr>
          <p:cNvSpPr>
            <a:spLocks noGrp="1"/>
          </p:cNvSpPr>
          <p:nvPr>
            <p:ph idx="1"/>
          </p:nvPr>
        </p:nvSpPr>
        <p:spPr/>
        <p:txBody>
          <a:bodyPr/>
          <a:lstStyle/>
          <a:p>
            <a:r>
              <a:rPr lang="en-US" dirty="0"/>
              <a:t>Community Schools Overview</a:t>
            </a:r>
          </a:p>
          <a:p>
            <a:r>
              <a:rPr lang="en-US" dirty="0"/>
              <a:t>Program Overview</a:t>
            </a:r>
          </a:p>
          <a:p>
            <a:r>
              <a:rPr lang="en-US" dirty="0"/>
              <a:t>Grant Application Review</a:t>
            </a:r>
          </a:p>
          <a:p>
            <a:r>
              <a:rPr lang="en-US" dirty="0"/>
              <a:t>Intent, Eligibility and Competitive Priorities</a:t>
            </a:r>
          </a:p>
          <a:p>
            <a:r>
              <a:rPr lang="en-US" dirty="0"/>
              <a:t>Timeline and Application Submission</a:t>
            </a:r>
          </a:p>
          <a:p>
            <a:r>
              <a:rPr lang="en-US" dirty="0"/>
              <a:t>Question and Answer</a:t>
            </a:r>
          </a:p>
        </p:txBody>
      </p:sp>
    </p:spTree>
    <p:extLst>
      <p:ext uri="{BB962C8B-B14F-4D97-AF65-F5344CB8AC3E}">
        <p14:creationId xmlns:p14="http://schemas.microsoft.com/office/powerpoint/2010/main" val="1637731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(5)</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401638" lvl="0" indent="-401638">
              <a:lnSpc>
                <a:spcPct val="100000"/>
              </a:lnSpc>
            </a:pPr>
            <a:r>
              <a:rPr lang="en-US" dirty="0"/>
              <a:t>Ongoing data collection and program evaluations.</a:t>
            </a:r>
          </a:p>
          <a:p>
            <a:pPr marL="401638" lvl="0" indent="-401638">
              <a:lnSpc>
                <a:spcPct val="100000"/>
              </a:lnSpc>
            </a:pPr>
            <a:r>
              <a:rPr lang="en-US" dirty="0"/>
              <a:t>Implementing a sustainability plan.</a:t>
            </a:r>
          </a:p>
          <a:p>
            <a:pPr marL="401638" lvl="0" indent="-401638">
              <a:lnSpc>
                <a:spcPct val="100000"/>
              </a:lnSpc>
            </a:pPr>
            <a:r>
              <a:rPr lang="en-US" dirty="0"/>
              <a:t>Securing various long-term funding streams and commitments from partners that will continue to provide financial assistance and/or other means of support.</a:t>
            </a:r>
          </a:p>
        </p:txBody>
      </p:sp>
    </p:spTree>
    <p:extLst>
      <p:ext uri="{BB962C8B-B14F-4D97-AF65-F5344CB8AC3E}">
        <p14:creationId xmlns:p14="http://schemas.microsoft.com/office/powerpoint/2010/main" val="524662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(6)</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401638" lvl="0" indent="-401638">
              <a:lnSpc>
                <a:spcPct val="100000"/>
              </a:lnSpc>
            </a:pPr>
            <a:r>
              <a:rPr lang="en-US" dirty="0"/>
              <a:t>Building capacity around sustainability and other efforts to support ongoing community school programming.</a:t>
            </a:r>
          </a:p>
          <a:p>
            <a:pPr marL="401638" lvl="0" indent="-401638">
              <a:lnSpc>
                <a:spcPct val="100000"/>
              </a:lnSpc>
            </a:pPr>
            <a:r>
              <a:rPr lang="en-US" dirty="0"/>
              <a:t>Conducting a comprehensive school and community needs and asset assessment to support a continuous improvement process.</a:t>
            </a:r>
          </a:p>
        </p:txBody>
      </p:sp>
    </p:spTree>
    <p:extLst>
      <p:ext uri="{BB962C8B-B14F-4D97-AF65-F5344CB8AC3E}">
        <p14:creationId xmlns:p14="http://schemas.microsoft.com/office/powerpoint/2010/main" val="2230761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Eligibility Criteria </a:t>
            </a:r>
            <a:r>
              <a:rPr lang="en-US" sz="2400" b="1" dirty="0"/>
              <a:t>(1)</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a:xfrm>
            <a:off x="3869267" y="864108"/>
            <a:ext cx="7614171" cy="5120640"/>
          </a:xfrm>
        </p:spPr>
        <p:txBody>
          <a:bodyPr>
            <a:noAutofit/>
          </a:bodyPr>
          <a:lstStyle/>
          <a:p>
            <a:pPr marL="0" indent="0">
              <a:lnSpc>
                <a:spcPct val="110000"/>
              </a:lnSpc>
              <a:spcAft>
                <a:spcPts val="0"/>
              </a:spcAft>
              <a:buNone/>
            </a:pPr>
            <a:r>
              <a:rPr lang="en-US" sz="2400" dirty="0"/>
              <a:t>The applicant must be an LEA that meets </a:t>
            </a:r>
            <a:r>
              <a:rPr lang="en-US" sz="2400" b="1" u="sng" dirty="0"/>
              <a:t>any</a:t>
            </a:r>
            <a:r>
              <a:rPr lang="en-US" sz="2400" dirty="0"/>
              <a:t> of the following:</a:t>
            </a:r>
          </a:p>
          <a:p>
            <a:pPr marL="569913" lvl="0" indent="-344488">
              <a:lnSpc>
                <a:spcPct val="110000"/>
              </a:lnSpc>
              <a:spcAft>
                <a:spcPts val="1200"/>
              </a:spcAft>
            </a:pPr>
            <a:r>
              <a:rPr lang="en-US" sz="2400" kern="600" dirty="0">
                <a:cs typeface="Times New Roman" panose="02020603050405020304" pitchFamily="18" charset="0"/>
              </a:rPr>
              <a:t>At least 50% of the enrolled pupils at the educational agency are ‘unduplicated’</a:t>
            </a:r>
          </a:p>
          <a:p>
            <a:pPr marL="569913" lvl="0" indent="-344488">
              <a:lnSpc>
                <a:spcPct val="110000"/>
              </a:lnSpc>
              <a:spcAft>
                <a:spcPts val="1200"/>
              </a:spcAft>
            </a:pPr>
            <a:r>
              <a:rPr lang="en-US" sz="2400" kern="600" dirty="0">
                <a:cs typeface="Times New Roman" panose="02020603050405020304" pitchFamily="18" charset="0"/>
              </a:rPr>
              <a:t>The LEA has higher than state average dropout rates.</a:t>
            </a:r>
          </a:p>
          <a:p>
            <a:pPr marL="569913" lvl="0" indent="-344488">
              <a:lnSpc>
                <a:spcPct val="110000"/>
              </a:lnSpc>
              <a:spcAft>
                <a:spcPts val="1200"/>
              </a:spcAft>
            </a:pPr>
            <a:r>
              <a:rPr lang="en-US" sz="2400" kern="600" dirty="0">
                <a:cs typeface="Times New Roman" panose="02020603050405020304" pitchFamily="18" charset="0"/>
              </a:rPr>
              <a:t>The LEA has higher than state average rates of suspension and expulsion.</a:t>
            </a:r>
          </a:p>
          <a:p>
            <a:pPr marL="569913" lvl="0" indent="-344488">
              <a:lnSpc>
                <a:spcPct val="110000"/>
              </a:lnSpc>
              <a:spcAft>
                <a:spcPts val="1200"/>
              </a:spcAft>
            </a:pPr>
            <a:r>
              <a:rPr lang="en-US" sz="2400" kern="600" dirty="0">
                <a:cs typeface="Times New Roman" panose="02020603050405020304" pitchFamily="18" charset="0"/>
              </a:rPr>
              <a:t>The LEA has higher than state average rates of child homelessness, foster youth, or justice-involved youth. </a:t>
            </a:r>
          </a:p>
        </p:txBody>
      </p:sp>
    </p:spTree>
    <p:extLst>
      <p:ext uri="{BB962C8B-B14F-4D97-AF65-F5344CB8AC3E}">
        <p14:creationId xmlns:p14="http://schemas.microsoft.com/office/powerpoint/2010/main" val="2620179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(1)</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lnSpc>
                <a:spcPct val="100000"/>
              </a:lnSpc>
              <a:spcAft>
                <a:spcPts val="600"/>
              </a:spcAft>
              <a:buNone/>
            </a:pPr>
            <a:r>
              <a:rPr lang="en-US" dirty="0"/>
              <a:t>Funding priorities:</a:t>
            </a:r>
          </a:p>
          <a:p>
            <a:pPr marL="514350" lvl="0" indent="-514350">
              <a:lnSpc>
                <a:spcPct val="100000"/>
              </a:lnSpc>
              <a:buFont typeface="+mj-lt"/>
              <a:buAutoNum type="arabicPeriod"/>
            </a:pPr>
            <a:r>
              <a:rPr lang="en-US" dirty="0"/>
              <a:t>Applicants serving students in schools in which at least 80 percent of the pupil population are unduplicated pupils.</a:t>
            </a:r>
          </a:p>
          <a:p>
            <a:pPr marL="514350" lvl="0" indent="-514350">
              <a:lnSpc>
                <a:spcPct val="100000"/>
              </a:lnSpc>
              <a:buFont typeface="+mj-lt"/>
              <a:buAutoNum type="arabicPeriod"/>
            </a:pPr>
            <a:r>
              <a:rPr lang="en-US" dirty="0"/>
              <a:t>Applicants with a demonstrated need for expanded access to integrated services, including those disproportionately impacted by the COVID-19 pandemic.</a:t>
            </a:r>
          </a:p>
        </p:txBody>
      </p:sp>
    </p:spTree>
    <p:extLst>
      <p:ext uri="{BB962C8B-B14F-4D97-AF65-F5344CB8AC3E}">
        <p14:creationId xmlns:p14="http://schemas.microsoft.com/office/powerpoint/2010/main" val="3041087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(2)</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lnSpc>
                <a:spcPct val="100000"/>
              </a:lnSpc>
              <a:spcAft>
                <a:spcPts val="600"/>
              </a:spcAft>
              <a:buNone/>
            </a:pPr>
            <a:r>
              <a:rPr lang="en-US" dirty="0"/>
              <a:t>Funding priorities (continued):</a:t>
            </a:r>
          </a:p>
          <a:p>
            <a:pPr marL="514350" lvl="0" indent="-514350">
              <a:lnSpc>
                <a:spcPct val="100000"/>
              </a:lnSpc>
              <a:buFont typeface="+mj-lt"/>
              <a:buAutoNum type="arabicPeriod" startAt="3"/>
            </a:pPr>
            <a:r>
              <a:rPr lang="en-US" dirty="0"/>
              <a:t>Applicants that involve students, parents, certificated and classified school staff, and cooperating agency personnel in the process of identifying the needs of students and families, and in the planning of support services to be offered.</a:t>
            </a:r>
          </a:p>
        </p:txBody>
      </p:sp>
    </p:spTree>
    <p:extLst>
      <p:ext uri="{BB962C8B-B14F-4D97-AF65-F5344CB8AC3E}">
        <p14:creationId xmlns:p14="http://schemas.microsoft.com/office/powerpoint/2010/main" val="386614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(3)</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lnSpc>
                <a:spcPct val="100000"/>
              </a:lnSpc>
              <a:spcAft>
                <a:spcPts val="600"/>
              </a:spcAft>
              <a:buNone/>
            </a:pPr>
            <a:r>
              <a:rPr lang="en-US" dirty="0"/>
              <a:t>Funding priorities (continued):</a:t>
            </a:r>
          </a:p>
          <a:p>
            <a:pPr marL="514350" lvl="0" indent="-514350">
              <a:lnSpc>
                <a:spcPct val="100000"/>
              </a:lnSpc>
              <a:buFont typeface="+mj-lt"/>
              <a:buAutoNum type="arabicPeriod" startAt="4"/>
            </a:pPr>
            <a:r>
              <a:rPr lang="en-US" dirty="0"/>
              <a:t>Applicants that commit to providing trauma-informed health, mental health, and social services for students within a Multi-Tiered System of Support at school site or an adjacent location, and partner with other schools, school districts, county agencies, or nongovernmental organizations.</a:t>
            </a:r>
          </a:p>
        </p:txBody>
      </p:sp>
    </p:spTree>
    <p:extLst>
      <p:ext uri="{BB962C8B-B14F-4D97-AF65-F5344CB8AC3E}">
        <p14:creationId xmlns:p14="http://schemas.microsoft.com/office/powerpoint/2010/main" val="1230999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(4)</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normAutofit fontScale="92500" lnSpcReduction="20000"/>
          </a:bodyPr>
          <a:lstStyle/>
          <a:p>
            <a:pPr marL="0" indent="0">
              <a:lnSpc>
                <a:spcPct val="110000"/>
              </a:lnSpc>
              <a:spcAft>
                <a:spcPts val="600"/>
              </a:spcAft>
              <a:buNone/>
            </a:pPr>
            <a:r>
              <a:rPr lang="en-US" dirty="0"/>
              <a:t>Funding priorities (continued):</a:t>
            </a:r>
          </a:p>
          <a:p>
            <a:pPr marL="514350" lvl="0" indent="-514350">
              <a:lnSpc>
                <a:spcPct val="110000"/>
              </a:lnSpc>
              <a:buFont typeface="+mj-lt"/>
              <a:buAutoNum type="arabicPeriod" startAt="5"/>
            </a:pPr>
            <a:r>
              <a:rPr lang="en-US" dirty="0"/>
              <a:t>Applicants that serve elementary school pupils, or for schools where there is a demonstrated need for childcare, including, but not limited to, programs for pregnant and parenting teens, commit to providing early care and education services for children from birth to five years of age, inclusive, through one or more LEAs or community-based organizations.</a:t>
            </a:r>
          </a:p>
        </p:txBody>
      </p:sp>
    </p:spTree>
    <p:extLst>
      <p:ext uri="{BB962C8B-B14F-4D97-AF65-F5344CB8AC3E}">
        <p14:creationId xmlns:p14="http://schemas.microsoft.com/office/powerpoint/2010/main" val="2436291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(5)</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normAutofit fontScale="92500" lnSpcReduction="20000"/>
          </a:bodyPr>
          <a:lstStyle/>
          <a:p>
            <a:pPr marL="0" indent="0">
              <a:lnSpc>
                <a:spcPct val="110000"/>
              </a:lnSpc>
              <a:spcAft>
                <a:spcPts val="600"/>
              </a:spcAft>
              <a:buNone/>
            </a:pPr>
            <a:r>
              <a:rPr lang="en-US" dirty="0"/>
              <a:t>Funding priorities (continued):</a:t>
            </a:r>
          </a:p>
          <a:p>
            <a:pPr marL="514350" lvl="0" indent="-514350">
              <a:lnSpc>
                <a:spcPct val="110000"/>
              </a:lnSpc>
              <a:buFont typeface="+mj-lt"/>
              <a:buAutoNum type="arabicPeriod" startAt="6"/>
            </a:pPr>
            <a:r>
              <a:rPr lang="en-US" dirty="0"/>
              <a:t>Applicants that identify a cooperating agency collaboration process, including cosignatories, a mechanism for sharing governance, which may include a plan to use existing or create shared decision-making teams that include pupils, families, educators, and community-based organizations, and for integrating or redirecting existing resources and other school support services.</a:t>
            </a:r>
          </a:p>
        </p:txBody>
      </p:sp>
    </p:spTree>
    <p:extLst>
      <p:ext uri="{BB962C8B-B14F-4D97-AF65-F5344CB8AC3E}">
        <p14:creationId xmlns:p14="http://schemas.microsoft.com/office/powerpoint/2010/main" val="2517585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(7)</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normAutofit fontScale="92500" lnSpcReduction="10000"/>
          </a:bodyPr>
          <a:lstStyle/>
          <a:p>
            <a:pPr marL="0" indent="0">
              <a:lnSpc>
                <a:spcPct val="110000"/>
              </a:lnSpc>
              <a:spcAft>
                <a:spcPts val="600"/>
              </a:spcAft>
              <a:buNone/>
            </a:pPr>
            <a:r>
              <a:rPr lang="en-US" dirty="0"/>
              <a:t>Funding priorities (continued):</a:t>
            </a:r>
          </a:p>
          <a:p>
            <a:pPr marL="457200" lvl="0" indent="-457200">
              <a:lnSpc>
                <a:spcPct val="110000"/>
              </a:lnSpc>
              <a:buFont typeface="+mj-lt"/>
              <a:buAutoNum type="arabicPeriod" startAt="7"/>
            </a:pPr>
            <a:r>
              <a:rPr lang="en-US" dirty="0"/>
              <a:t>Applicants that plan to support a network of site-based community schools at school sites that have the capacity to ensure that services, professional development, and engagement can occur on school site, or at an adjacent location, with the support of community-based organizations and other relevant providers, for all relevant stakeholders.</a:t>
            </a:r>
          </a:p>
        </p:txBody>
      </p:sp>
    </p:spTree>
    <p:extLst>
      <p:ext uri="{BB962C8B-B14F-4D97-AF65-F5344CB8AC3E}">
        <p14:creationId xmlns:p14="http://schemas.microsoft.com/office/powerpoint/2010/main" val="2776300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(8)</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normAutofit fontScale="77500" lnSpcReduction="20000"/>
          </a:bodyPr>
          <a:lstStyle/>
          <a:p>
            <a:pPr marL="0" indent="0">
              <a:lnSpc>
                <a:spcPct val="120000"/>
              </a:lnSpc>
              <a:spcAft>
                <a:spcPts val="600"/>
              </a:spcAft>
              <a:buNone/>
            </a:pPr>
            <a:r>
              <a:rPr lang="en-US" dirty="0"/>
              <a:t>Funding priorities (continued):</a:t>
            </a:r>
          </a:p>
          <a:p>
            <a:pPr marL="457200" lvl="0" indent="-457200">
              <a:lnSpc>
                <a:spcPct val="120000"/>
              </a:lnSpc>
              <a:buFont typeface="+mj-lt"/>
              <a:buAutoNum type="arabicPeriod" startAt="8"/>
            </a:pPr>
            <a:r>
              <a:rPr lang="en-US" dirty="0"/>
              <a:t>Applicants that identify a plan to sustain community school services after grant expiration, including by maximizing reimbursement for services from available sources, including, but not limited to, the LEA Medi-Cal Billing Option Program, School-Based Medi-Cal Administrative Activities program, and reimbursable mental health specialty care services provided under the federal Early and Periodic Screening, Diagnosis and Treatment program (42 U.S.C. Sec. 1396d(a)(4)(B)).</a:t>
            </a:r>
          </a:p>
        </p:txBody>
      </p:sp>
    </p:spTree>
    <p:extLst>
      <p:ext uri="{BB962C8B-B14F-4D97-AF65-F5344CB8AC3E}">
        <p14:creationId xmlns:p14="http://schemas.microsoft.com/office/powerpoint/2010/main" val="374007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DED3A-67D5-41C4-86D1-9D2363D3D56E}"/>
              </a:ext>
            </a:extLst>
          </p:cNvPr>
          <p:cNvSpPr>
            <a:spLocks noGrp="1"/>
          </p:cNvSpPr>
          <p:nvPr>
            <p:ph type="title"/>
          </p:nvPr>
        </p:nvSpPr>
        <p:spPr/>
        <p:txBody>
          <a:bodyPr/>
          <a:lstStyle/>
          <a:p>
            <a:r>
              <a:rPr lang="en-US" b="1" dirty="0"/>
              <a:t>Community Schools Overview </a:t>
            </a:r>
            <a:r>
              <a:rPr lang="en-US" sz="2400" b="1" dirty="0"/>
              <a:t>(1)</a:t>
            </a:r>
            <a:endParaRPr lang="en-US" b="1" dirty="0"/>
          </a:p>
        </p:txBody>
      </p:sp>
      <p:sp>
        <p:nvSpPr>
          <p:cNvPr id="3" name="Content Placeholder 2">
            <a:extLst>
              <a:ext uri="{FF2B5EF4-FFF2-40B4-BE49-F238E27FC236}">
                <a16:creationId xmlns:a16="http://schemas.microsoft.com/office/drawing/2014/main" id="{B6F24737-261F-4E60-94B1-21429C2DABEC}"/>
              </a:ext>
            </a:extLst>
          </p:cNvPr>
          <p:cNvSpPr>
            <a:spLocks noGrp="1"/>
          </p:cNvSpPr>
          <p:nvPr>
            <p:ph idx="1"/>
          </p:nvPr>
        </p:nvSpPr>
        <p:spPr/>
        <p:txBody>
          <a:bodyPr/>
          <a:lstStyle/>
          <a:p>
            <a:pPr marL="0" indent="0">
              <a:lnSpc>
                <a:spcPct val="100000"/>
              </a:lnSpc>
              <a:spcAft>
                <a:spcPts val="1800"/>
              </a:spcAft>
              <a:buNone/>
            </a:pPr>
            <a:r>
              <a:rPr lang="en-US" dirty="0"/>
              <a:t>A community school is a “whole-child” school improvement strategy where the LEA and its schools work closely with teachers, students, and families. </a:t>
            </a:r>
          </a:p>
          <a:p>
            <a:pPr marL="0" indent="0">
              <a:lnSpc>
                <a:spcPct val="100000"/>
              </a:lnSpc>
              <a:buNone/>
            </a:pPr>
            <a:r>
              <a:rPr lang="en-US" dirty="0"/>
              <a:t>Community schools partner with community agencies and local government to align community resources to improve student outcomes. </a:t>
            </a:r>
          </a:p>
        </p:txBody>
      </p:sp>
    </p:spTree>
    <p:extLst>
      <p:ext uri="{BB962C8B-B14F-4D97-AF65-F5344CB8AC3E}">
        <p14:creationId xmlns:p14="http://schemas.microsoft.com/office/powerpoint/2010/main" val="2542666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(9)</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lnSpc>
                <a:spcPct val="100000"/>
              </a:lnSpc>
              <a:spcAft>
                <a:spcPts val="1200"/>
              </a:spcAft>
              <a:buNone/>
            </a:pPr>
            <a:r>
              <a:rPr lang="en-US" dirty="0"/>
              <a:t>In January 2022, the State Board of Education approved an additional priority:</a:t>
            </a:r>
          </a:p>
          <a:p>
            <a:pPr marL="514350" lvl="0" indent="-514350">
              <a:lnSpc>
                <a:spcPct val="100000"/>
              </a:lnSpc>
              <a:buFont typeface="+mj-lt"/>
              <a:buAutoNum type="arabicPeriod" startAt="9"/>
            </a:pPr>
            <a:r>
              <a:rPr lang="en-US" dirty="0"/>
              <a:t>Applicants serving small and rural schools.</a:t>
            </a:r>
          </a:p>
        </p:txBody>
      </p:sp>
    </p:spTree>
    <p:extLst>
      <p:ext uri="{BB962C8B-B14F-4D97-AF65-F5344CB8AC3E}">
        <p14:creationId xmlns:p14="http://schemas.microsoft.com/office/powerpoint/2010/main" val="314633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Funding Levels</a:t>
            </a:r>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p:txBody>
          <a:bodyPr/>
          <a:lstStyle/>
          <a:p>
            <a:pPr marL="0" indent="0">
              <a:lnSpc>
                <a:spcPct val="100000"/>
              </a:lnSpc>
              <a:spcAft>
                <a:spcPts val="1200"/>
              </a:spcAft>
              <a:buNone/>
            </a:pPr>
            <a:r>
              <a:rPr lang="en-US" dirty="0"/>
              <a:t>The award amount for the CCSPP implementation grant shall not exceed $500,000 annually for a five-year period.</a:t>
            </a:r>
          </a:p>
          <a:p>
            <a:pPr marL="0" indent="0">
              <a:lnSpc>
                <a:spcPct val="100000"/>
              </a:lnSpc>
              <a:buNone/>
            </a:pPr>
            <a:r>
              <a:rPr lang="en-US" dirty="0"/>
              <a:t>The grant requires a local match equal to one-third (33%) of the grant amount. The local match can be contributed in cash or as services/resources of comparable value.</a:t>
            </a:r>
          </a:p>
          <a:p>
            <a:pPr marL="0" indent="0">
              <a:buNone/>
            </a:pPr>
            <a:endParaRPr lang="en-US" dirty="0"/>
          </a:p>
        </p:txBody>
      </p:sp>
    </p:spTree>
    <p:extLst>
      <p:ext uri="{BB962C8B-B14F-4D97-AF65-F5344CB8AC3E}">
        <p14:creationId xmlns:p14="http://schemas.microsoft.com/office/powerpoint/2010/main" val="11200033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F2BED-B940-4EE9-821A-F36E6FD05BE0}"/>
              </a:ext>
            </a:extLst>
          </p:cNvPr>
          <p:cNvSpPr>
            <a:spLocks noGrp="1"/>
          </p:cNvSpPr>
          <p:nvPr>
            <p:ph type="title"/>
          </p:nvPr>
        </p:nvSpPr>
        <p:spPr/>
        <p:txBody>
          <a:bodyPr/>
          <a:lstStyle/>
          <a:p>
            <a:r>
              <a:rPr lang="en-US" b="1" dirty="0"/>
              <a:t>Allowable and Non-Allowable Costs and Activities</a:t>
            </a:r>
            <a:endParaRPr lang="en-US" dirty="0"/>
          </a:p>
        </p:txBody>
      </p:sp>
      <p:sp>
        <p:nvSpPr>
          <p:cNvPr id="3" name="Content Placeholder 2">
            <a:extLst>
              <a:ext uri="{FF2B5EF4-FFF2-40B4-BE49-F238E27FC236}">
                <a16:creationId xmlns:a16="http://schemas.microsoft.com/office/drawing/2014/main" id="{55F5FEC3-4D4B-4D20-88FD-59E3AA639AB2}"/>
              </a:ext>
            </a:extLst>
          </p:cNvPr>
          <p:cNvSpPr>
            <a:spLocks noGrp="1"/>
          </p:cNvSpPr>
          <p:nvPr>
            <p:ph idx="1"/>
          </p:nvPr>
        </p:nvSpPr>
        <p:spPr/>
        <p:txBody>
          <a:bodyPr/>
          <a:lstStyle/>
          <a:p>
            <a:pPr marL="0" indent="0">
              <a:lnSpc>
                <a:spcPct val="100000"/>
              </a:lnSpc>
              <a:buNone/>
            </a:pPr>
            <a:r>
              <a:rPr lang="en-US" dirty="0"/>
              <a:t>Please review the list of allowable and non-allowable costs and activities in the Request for Applications.</a:t>
            </a:r>
          </a:p>
        </p:txBody>
      </p:sp>
    </p:spTree>
    <p:extLst>
      <p:ext uri="{BB962C8B-B14F-4D97-AF65-F5344CB8AC3E}">
        <p14:creationId xmlns:p14="http://schemas.microsoft.com/office/powerpoint/2010/main" val="483322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BFB79-95EF-449A-B510-A22EA603F558}"/>
              </a:ext>
            </a:extLst>
          </p:cNvPr>
          <p:cNvSpPr>
            <a:spLocks noGrp="1"/>
          </p:cNvSpPr>
          <p:nvPr>
            <p:ph type="title"/>
          </p:nvPr>
        </p:nvSpPr>
        <p:spPr/>
        <p:txBody>
          <a:bodyPr/>
          <a:lstStyle/>
          <a:p>
            <a:r>
              <a:rPr lang="en-US" b="1" dirty="0"/>
              <a:t>Program Outcome Measures</a:t>
            </a:r>
          </a:p>
        </p:txBody>
      </p:sp>
      <p:sp>
        <p:nvSpPr>
          <p:cNvPr id="3" name="Content Placeholder 2">
            <a:extLst>
              <a:ext uri="{FF2B5EF4-FFF2-40B4-BE49-F238E27FC236}">
                <a16:creationId xmlns:a16="http://schemas.microsoft.com/office/drawing/2014/main" id="{FC90D839-3A8D-4A76-96E5-05D0E74E412E}"/>
              </a:ext>
            </a:extLst>
          </p:cNvPr>
          <p:cNvSpPr>
            <a:spLocks noGrp="1"/>
          </p:cNvSpPr>
          <p:nvPr>
            <p:ph idx="1"/>
          </p:nvPr>
        </p:nvSpPr>
        <p:spPr/>
        <p:txBody>
          <a:bodyPr/>
          <a:lstStyle/>
          <a:p>
            <a:pPr marL="0" indent="0">
              <a:lnSpc>
                <a:spcPct val="100000"/>
              </a:lnSpc>
              <a:spcAft>
                <a:spcPts val="1800"/>
              </a:spcAft>
              <a:buNone/>
            </a:pPr>
            <a:r>
              <a:rPr lang="en-US" sz="2800" dirty="0"/>
              <a:t>The long-term measure of success for the CCSPP is the establishment and expansion of learning supports and practices, systems and related capacity building, as well as strong partnerships to better serve the needs of students and families, resulting in improved student outcome measures.</a:t>
            </a:r>
          </a:p>
          <a:p>
            <a:pPr marL="0" indent="0">
              <a:lnSpc>
                <a:spcPct val="100000"/>
              </a:lnSpc>
              <a:spcAft>
                <a:spcPts val="1800"/>
              </a:spcAft>
              <a:buNone/>
            </a:pPr>
            <a:r>
              <a:rPr lang="en-US" sz="2800" dirty="0"/>
              <a:t>Implementation grantees are expected to fully engage the community and update their implementation plan(s) annually.</a:t>
            </a:r>
          </a:p>
        </p:txBody>
      </p:sp>
    </p:spTree>
    <p:extLst>
      <p:ext uri="{BB962C8B-B14F-4D97-AF65-F5344CB8AC3E}">
        <p14:creationId xmlns:p14="http://schemas.microsoft.com/office/powerpoint/2010/main" val="19084741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27A30-ADC2-425C-965D-E2F3565F78BB}"/>
              </a:ext>
            </a:extLst>
          </p:cNvPr>
          <p:cNvSpPr>
            <a:spLocks noGrp="1"/>
          </p:cNvSpPr>
          <p:nvPr>
            <p:ph type="title"/>
          </p:nvPr>
        </p:nvSpPr>
        <p:spPr/>
        <p:txBody>
          <a:bodyPr/>
          <a:lstStyle/>
          <a:p>
            <a:r>
              <a:rPr lang="en-US" b="1" dirty="0"/>
              <a:t>Timeline </a:t>
            </a:r>
            <a:r>
              <a:rPr lang="en-US" sz="2400" b="1" dirty="0"/>
              <a:t>(1)</a:t>
            </a:r>
            <a:endParaRPr lang="en-US" b="1" dirty="0"/>
          </a:p>
        </p:txBody>
      </p:sp>
      <p:graphicFrame>
        <p:nvGraphicFramePr>
          <p:cNvPr id="5" name="Content Placeholder 4">
            <a:extLst>
              <a:ext uri="{FF2B5EF4-FFF2-40B4-BE49-F238E27FC236}">
                <a16:creationId xmlns:a16="http://schemas.microsoft.com/office/drawing/2014/main" id="{5C51F555-06E5-4BB7-B887-186C9BDDAED2}"/>
              </a:ext>
            </a:extLst>
          </p:cNvPr>
          <p:cNvGraphicFramePr>
            <a:graphicFrameLocks noGrp="1"/>
          </p:cNvGraphicFramePr>
          <p:nvPr>
            <p:ph idx="1"/>
            <p:extLst>
              <p:ext uri="{D42A27DB-BD31-4B8C-83A1-F6EECF244321}">
                <p14:modId xmlns:p14="http://schemas.microsoft.com/office/powerpoint/2010/main" val="634666583"/>
              </p:ext>
            </p:extLst>
          </p:nvPr>
        </p:nvGraphicFramePr>
        <p:xfrm>
          <a:off x="3645725" y="1081970"/>
          <a:ext cx="7990774" cy="4694059"/>
        </p:xfrm>
        <a:graphic>
          <a:graphicData uri="http://schemas.openxmlformats.org/drawingml/2006/table">
            <a:tbl>
              <a:tblPr firstRow="1" bandRow="1">
                <a:tableStyleId>{073A0DAA-6AF3-43AB-8588-CEC1D06C72B9}</a:tableStyleId>
              </a:tblPr>
              <a:tblGrid>
                <a:gridCol w="2822159">
                  <a:extLst>
                    <a:ext uri="{9D8B030D-6E8A-4147-A177-3AD203B41FA5}">
                      <a16:colId xmlns:a16="http://schemas.microsoft.com/office/drawing/2014/main" val="1042683104"/>
                    </a:ext>
                  </a:extLst>
                </a:gridCol>
                <a:gridCol w="5168615">
                  <a:extLst>
                    <a:ext uri="{9D8B030D-6E8A-4147-A177-3AD203B41FA5}">
                      <a16:colId xmlns:a16="http://schemas.microsoft.com/office/drawing/2014/main" val="4258939356"/>
                    </a:ext>
                  </a:extLst>
                </a:gridCol>
              </a:tblGrid>
              <a:tr h="497077">
                <a:tc>
                  <a:txBody>
                    <a:bodyPr/>
                    <a:lstStyle/>
                    <a:p>
                      <a:pPr marL="0" marR="0" algn="ctr">
                        <a:spcBef>
                          <a:spcPts val="300"/>
                        </a:spcBef>
                        <a:spcAft>
                          <a:spcPts val="300"/>
                        </a:spcAft>
                      </a:pPr>
                      <a:r>
                        <a:rPr lang="en-US" sz="2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Date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Activity</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041353"/>
                  </a:ext>
                </a:extLst>
              </a:tr>
              <a:tr h="497077">
                <a:tc>
                  <a:txBody>
                    <a:bodyPr/>
                    <a:lstStyle/>
                    <a:p>
                      <a:pPr marL="0" marR="0">
                        <a:spcBef>
                          <a:spcPts val="300"/>
                        </a:spcBef>
                        <a:spcAft>
                          <a:spcPts val="300"/>
                        </a:spcAft>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January 24,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RFA Release Date</a:t>
                      </a:r>
                      <a:endParaRPr lang="en-US"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80315248"/>
                  </a:ext>
                </a:extLst>
              </a:tr>
              <a:tr h="1214519">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March 21,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Applications must be received by the CDE, no later than 11:59 p.m. PST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5034921"/>
                  </a:ext>
                </a:extLst>
              </a:tr>
              <a:tr h="497077">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March-April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Scoring of Applications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56930136"/>
                  </a:ext>
                </a:extLst>
              </a:tr>
              <a:tr h="497077">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May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Grantees Announced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7317035"/>
                  </a:ext>
                </a:extLst>
              </a:tr>
              <a:tr h="1491232">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Two weeks after grantee announcement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Appeals must be received at the CDE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72654704"/>
                  </a:ext>
                </a:extLst>
              </a:tr>
            </a:tbl>
          </a:graphicData>
        </a:graphic>
      </p:graphicFrame>
    </p:spTree>
    <p:extLst>
      <p:ext uri="{BB962C8B-B14F-4D97-AF65-F5344CB8AC3E}">
        <p14:creationId xmlns:p14="http://schemas.microsoft.com/office/powerpoint/2010/main" val="10446743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27A30-ADC2-425C-965D-E2F3565F78BB}"/>
              </a:ext>
            </a:extLst>
          </p:cNvPr>
          <p:cNvSpPr>
            <a:spLocks noGrp="1"/>
          </p:cNvSpPr>
          <p:nvPr>
            <p:ph type="title"/>
          </p:nvPr>
        </p:nvSpPr>
        <p:spPr/>
        <p:txBody>
          <a:bodyPr/>
          <a:lstStyle/>
          <a:p>
            <a:r>
              <a:rPr lang="en-US" b="1" dirty="0"/>
              <a:t>Timeline </a:t>
            </a:r>
            <a:r>
              <a:rPr lang="en-US" sz="2400" b="1" dirty="0"/>
              <a:t>(2)</a:t>
            </a:r>
            <a:endParaRPr lang="en-US" b="1" dirty="0"/>
          </a:p>
        </p:txBody>
      </p:sp>
      <p:graphicFrame>
        <p:nvGraphicFramePr>
          <p:cNvPr id="5" name="Content Placeholder 4">
            <a:extLst>
              <a:ext uri="{FF2B5EF4-FFF2-40B4-BE49-F238E27FC236}">
                <a16:creationId xmlns:a16="http://schemas.microsoft.com/office/drawing/2014/main" id="{5C51F555-06E5-4BB7-B887-186C9BDDAED2}"/>
              </a:ext>
            </a:extLst>
          </p:cNvPr>
          <p:cNvGraphicFramePr>
            <a:graphicFrameLocks noGrp="1"/>
          </p:cNvGraphicFramePr>
          <p:nvPr>
            <p:ph idx="1"/>
            <p:extLst>
              <p:ext uri="{D42A27DB-BD31-4B8C-83A1-F6EECF244321}">
                <p14:modId xmlns:p14="http://schemas.microsoft.com/office/powerpoint/2010/main" val="2812338998"/>
              </p:ext>
            </p:extLst>
          </p:nvPr>
        </p:nvGraphicFramePr>
        <p:xfrm>
          <a:off x="3645725" y="1654161"/>
          <a:ext cx="7885009" cy="3549677"/>
        </p:xfrm>
        <a:graphic>
          <a:graphicData uri="http://schemas.openxmlformats.org/drawingml/2006/table">
            <a:tbl>
              <a:tblPr firstRow="1" bandRow="1">
                <a:tableStyleId>{073A0DAA-6AF3-43AB-8588-CEC1D06C72B9}</a:tableStyleId>
              </a:tblPr>
              <a:tblGrid>
                <a:gridCol w="2795300">
                  <a:extLst>
                    <a:ext uri="{9D8B030D-6E8A-4147-A177-3AD203B41FA5}">
                      <a16:colId xmlns:a16="http://schemas.microsoft.com/office/drawing/2014/main" val="1042683104"/>
                    </a:ext>
                  </a:extLst>
                </a:gridCol>
                <a:gridCol w="5089709">
                  <a:extLst>
                    <a:ext uri="{9D8B030D-6E8A-4147-A177-3AD203B41FA5}">
                      <a16:colId xmlns:a16="http://schemas.microsoft.com/office/drawing/2014/main" val="4258939356"/>
                    </a:ext>
                  </a:extLst>
                </a:gridCol>
              </a:tblGrid>
              <a:tr h="591613">
                <a:tc>
                  <a:txBody>
                    <a:bodyPr/>
                    <a:lstStyle/>
                    <a:p>
                      <a:pPr marL="0" marR="0" algn="ctr">
                        <a:spcBef>
                          <a:spcPts val="300"/>
                        </a:spcBef>
                        <a:spcAft>
                          <a:spcPts val="300"/>
                        </a:spcAft>
                      </a:pPr>
                      <a:r>
                        <a:rPr lang="en-US" sz="2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Date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Activity</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041353"/>
                  </a:ext>
                </a:extLst>
              </a:tr>
              <a:tr h="1183225">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June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Grant Award Notification Letters Released</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56754017"/>
                  </a:ext>
                </a:extLst>
              </a:tr>
              <a:tr h="591613">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July 1,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Project Term Began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26710856"/>
                  </a:ext>
                </a:extLst>
              </a:tr>
              <a:tr h="591613">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August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Disbursement of Funds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1636579"/>
                  </a:ext>
                </a:extLst>
              </a:tr>
              <a:tr h="591613">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June 30, 2028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400" dirty="0">
                          <a:effectLst/>
                          <a:latin typeface="Arial" panose="020B0604020202020204" pitchFamily="34" charset="0"/>
                          <a:ea typeface="Calibri" panose="020F0502020204030204" pitchFamily="34" charset="0"/>
                          <a:cs typeface="Arial" panose="020B0604020202020204" pitchFamily="34" charset="0"/>
                        </a:rPr>
                        <a:t>All Funds Must be Expended</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9010578"/>
                  </a:ext>
                </a:extLst>
              </a:tr>
            </a:tbl>
          </a:graphicData>
        </a:graphic>
      </p:graphicFrame>
    </p:spTree>
    <p:extLst>
      <p:ext uri="{BB962C8B-B14F-4D97-AF65-F5344CB8AC3E}">
        <p14:creationId xmlns:p14="http://schemas.microsoft.com/office/powerpoint/2010/main" val="27577222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A0479-40C4-47D3-BE5D-E58080E646CF}"/>
              </a:ext>
            </a:extLst>
          </p:cNvPr>
          <p:cNvSpPr>
            <a:spLocks noGrp="1"/>
          </p:cNvSpPr>
          <p:nvPr>
            <p:ph type="title"/>
          </p:nvPr>
        </p:nvSpPr>
        <p:spPr/>
        <p:txBody>
          <a:bodyPr>
            <a:normAutofit/>
          </a:bodyPr>
          <a:lstStyle/>
          <a:p>
            <a:r>
              <a:rPr lang="en-US" sz="3800" b="1" dirty="0"/>
              <a:t>Reporting Requirements</a:t>
            </a:r>
            <a:endParaRPr lang="en-US" sz="3800" dirty="0"/>
          </a:p>
        </p:txBody>
      </p:sp>
      <p:graphicFrame>
        <p:nvGraphicFramePr>
          <p:cNvPr id="4" name="Content Placeholder 4">
            <a:extLst>
              <a:ext uri="{FF2B5EF4-FFF2-40B4-BE49-F238E27FC236}">
                <a16:creationId xmlns:a16="http://schemas.microsoft.com/office/drawing/2014/main" id="{CA44FFA6-437B-463D-913F-276F5C394712}"/>
              </a:ext>
            </a:extLst>
          </p:cNvPr>
          <p:cNvGraphicFramePr>
            <a:graphicFrameLocks/>
          </p:cNvGraphicFramePr>
          <p:nvPr>
            <p:extLst>
              <p:ext uri="{D42A27DB-BD31-4B8C-83A1-F6EECF244321}">
                <p14:modId xmlns:p14="http://schemas.microsoft.com/office/powerpoint/2010/main" val="1145762281"/>
              </p:ext>
            </p:extLst>
          </p:nvPr>
        </p:nvGraphicFramePr>
        <p:xfrm>
          <a:off x="3705101" y="1195429"/>
          <a:ext cx="7730630" cy="4467141"/>
        </p:xfrm>
        <a:graphic>
          <a:graphicData uri="http://schemas.openxmlformats.org/drawingml/2006/table">
            <a:tbl>
              <a:tblPr firstRow="1" bandRow="1">
                <a:tableStyleId>{073A0DAA-6AF3-43AB-8588-CEC1D06C72B9}</a:tableStyleId>
              </a:tblPr>
              <a:tblGrid>
                <a:gridCol w="2740572">
                  <a:extLst>
                    <a:ext uri="{9D8B030D-6E8A-4147-A177-3AD203B41FA5}">
                      <a16:colId xmlns:a16="http://schemas.microsoft.com/office/drawing/2014/main" val="1042683104"/>
                    </a:ext>
                  </a:extLst>
                </a:gridCol>
                <a:gridCol w="4990058">
                  <a:extLst>
                    <a:ext uri="{9D8B030D-6E8A-4147-A177-3AD203B41FA5}">
                      <a16:colId xmlns:a16="http://schemas.microsoft.com/office/drawing/2014/main" val="4258939356"/>
                    </a:ext>
                  </a:extLst>
                </a:gridCol>
              </a:tblGrid>
              <a:tr h="638566">
                <a:tc>
                  <a:txBody>
                    <a:bodyPr/>
                    <a:lstStyle/>
                    <a:p>
                      <a:pPr marL="0" marR="0" algn="ctr">
                        <a:spcBef>
                          <a:spcPts val="300"/>
                        </a:spcBef>
                        <a:spcAft>
                          <a:spcPts val="300"/>
                        </a:spcAft>
                      </a:pPr>
                      <a:r>
                        <a:rPr lang="en-US" sz="2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Date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Activity</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041353"/>
                  </a:ext>
                </a:extLst>
              </a:tr>
              <a:tr h="1651011">
                <a:tc>
                  <a:txBody>
                    <a:bodyPr/>
                    <a:lstStyle/>
                    <a:p>
                      <a:pPr marL="0" marR="0" algn="l" defTabSz="914400" rtl="0" eaLnBrk="1" latinLnBrk="0" hangingPunct="1">
                        <a:spcBef>
                          <a:spcPts val="300"/>
                        </a:spcBef>
                        <a:spcAft>
                          <a:spcPts val="300"/>
                        </a:spcAft>
                      </a:pPr>
                      <a:r>
                        <a:rPr lang="en-US" sz="2400" b="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June 2023</a:t>
                      </a:r>
                      <a:endParaRPr lang="en-US" sz="2400" b="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l" defTabSz="914400" rtl="0" eaLnBrk="1" latinLnBrk="0" hangingPunct="1">
                        <a:spcBef>
                          <a:spcPts val="600"/>
                        </a:spcBef>
                        <a:spcAft>
                          <a:spcPts val="600"/>
                        </a:spcAft>
                      </a:pPr>
                      <a:r>
                        <a:rPr lang="en-US" sz="2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Grant Award Notification Letter Signed by Grantee and Received by the CDE</a:t>
                      </a:r>
                      <a:endParaRPr lang="en-US" sz="24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856754017"/>
                  </a:ext>
                </a:extLst>
              </a:tr>
              <a:tr h="1283377">
                <a:tc>
                  <a:txBody>
                    <a:bodyPr/>
                    <a:lstStyle/>
                    <a:p>
                      <a:pPr marL="0" marR="0" algn="l" defTabSz="914400" rtl="0" eaLnBrk="1" latinLnBrk="0" hangingPunct="1">
                        <a:spcBef>
                          <a:spcPts val="300"/>
                        </a:spcBef>
                        <a:spcAft>
                          <a:spcPts val="300"/>
                        </a:spcAft>
                      </a:pPr>
                      <a:r>
                        <a:rPr lang="en-US" sz="2400" b="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June 30 annually (beginning in 2024)</a:t>
                      </a:r>
                      <a:endParaRPr lang="en-US" sz="2400" b="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l" defTabSz="914400" rtl="0" eaLnBrk="1" latinLnBrk="0" hangingPunct="1">
                        <a:spcBef>
                          <a:spcPts val="600"/>
                        </a:spcBef>
                        <a:spcAft>
                          <a:spcPts val="600"/>
                        </a:spcAft>
                      </a:pPr>
                      <a:r>
                        <a:rPr lang="en-US" sz="2400" kern="1200" dirty="0">
                          <a:solidFill>
                            <a:schemeClr val="dk1"/>
                          </a:solidFill>
                          <a:effectLst/>
                          <a:latin typeface="Arial" panose="020B0604020202020204" pitchFamily="34" charset="0"/>
                          <a:ea typeface="Arial" panose="020B0604020202020204" pitchFamily="34" charset="0"/>
                          <a:cs typeface="Arial" panose="020B0604020202020204" pitchFamily="34" charset="0"/>
                        </a:rPr>
                        <a:t>Mid-Project Progress Report, Sustainability Report, and Mid-Project Expenditure Report Due</a:t>
                      </a:r>
                      <a:endParaRPr lang="en-US" sz="24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326710856"/>
                  </a:ext>
                </a:extLst>
              </a:tr>
              <a:tr h="894187">
                <a:tc>
                  <a:txBody>
                    <a:bodyPr/>
                    <a:lstStyle/>
                    <a:p>
                      <a:pPr marL="0" marR="0" algn="l" defTabSz="914400" rtl="0" eaLnBrk="1" latinLnBrk="0" hangingPunct="1">
                        <a:spcBef>
                          <a:spcPts val="300"/>
                        </a:spcBef>
                        <a:spcAft>
                          <a:spcPts val="300"/>
                        </a:spcAft>
                      </a:pPr>
                      <a:r>
                        <a:rPr lang="en-US" sz="2400" b="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June 30, 2028</a:t>
                      </a:r>
                      <a:endParaRPr lang="en-US" sz="2400" b="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l" defTabSz="914400" rtl="0" eaLnBrk="1" latinLnBrk="0" hangingPunct="1">
                        <a:spcBef>
                          <a:spcPts val="600"/>
                        </a:spcBef>
                        <a:spcAft>
                          <a:spcPts val="600"/>
                        </a:spcAft>
                      </a:pPr>
                      <a:r>
                        <a:rPr lang="en-US" sz="2400" kern="1200" dirty="0">
                          <a:solidFill>
                            <a:schemeClr val="dk1"/>
                          </a:solidFill>
                          <a:effectLst/>
                          <a:latin typeface="Arial" panose="020B0604020202020204" pitchFamily="34" charset="0"/>
                          <a:ea typeface="Arial" panose="020B0604020202020204" pitchFamily="34" charset="0"/>
                          <a:cs typeface="Arial" panose="020B0604020202020204" pitchFamily="34" charset="0"/>
                        </a:rPr>
                        <a:t>End-of-Project Report and Expenditure Report Due</a:t>
                      </a:r>
                      <a:endParaRPr lang="en-US" sz="24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531636579"/>
                  </a:ext>
                </a:extLst>
              </a:tr>
            </a:tbl>
          </a:graphicData>
        </a:graphic>
      </p:graphicFrame>
    </p:spTree>
    <p:extLst>
      <p:ext uri="{BB962C8B-B14F-4D97-AF65-F5344CB8AC3E}">
        <p14:creationId xmlns:p14="http://schemas.microsoft.com/office/powerpoint/2010/main" val="3967940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(1)</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indent="0">
              <a:lnSpc>
                <a:spcPct val="100000"/>
              </a:lnSpc>
              <a:buNone/>
            </a:pPr>
            <a:r>
              <a:rPr lang="en-US" dirty="0"/>
              <a:t>For application submission instructions, please see the Application Submission Procedures Section in the Request for Applications.</a:t>
            </a:r>
          </a:p>
          <a:p>
            <a:pPr marL="0" indent="0">
              <a:lnSpc>
                <a:spcPct val="100000"/>
              </a:lnSpc>
              <a:spcBef>
                <a:spcPts val="4200"/>
              </a:spcBef>
              <a:buNone/>
            </a:pPr>
            <a:r>
              <a:rPr lang="en-US" dirty="0"/>
              <a:t>The CCSPP application is submitted in two parts: </a:t>
            </a:r>
          </a:p>
        </p:txBody>
      </p:sp>
    </p:spTree>
    <p:extLst>
      <p:ext uri="{BB962C8B-B14F-4D97-AF65-F5344CB8AC3E}">
        <p14:creationId xmlns:p14="http://schemas.microsoft.com/office/powerpoint/2010/main" val="32737754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(2)</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normAutofit/>
          </a:bodyPr>
          <a:lstStyle/>
          <a:p>
            <a:pPr marL="0" lvl="0" indent="0">
              <a:lnSpc>
                <a:spcPct val="100000"/>
              </a:lnSpc>
              <a:spcAft>
                <a:spcPts val="2400"/>
              </a:spcAft>
              <a:buNone/>
            </a:pPr>
            <a:r>
              <a:rPr lang="en-US" sz="2800" b="1" dirty="0"/>
              <a:t>Part 1:</a:t>
            </a:r>
          </a:p>
          <a:p>
            <a:pPr marL="0" lvl="0" indent="0">
              <a:lnSpc>
                <a:spcPct val="100000"/>
              </a:lnSpc>
              <a:buNone/>
            </a:pPr>
            <a:r>
              <a:rPr lang="en-US" sz="2800" dirty="0"/>
              <a:t>Submission of the 2022–23 CCSPP Application Questionnaire (online)</a:t>
            </a:r>
          </a:p>
          <a:p>
            <a:pPr marL="0" lvl="0" indent="0">
              <a:lnSpc>
                <a:spcPct val="100000"/>
              </a:lnSpc>
              <a:buNone/>
            </a:pPr>
            <a:endParaRPr lang="en-US" sz="2800" dirty="0"/>
          </a:p>
        </p:txBody>
      </p:sp>
    </p:spTree>
    <p:extLst>
      <p:ext uri="{BB962C8B-B14F-4D97-AF65-F5344CB8AC3E}">
        <p14:creationId xmlns:p14="http://schemas.microsoft.com/office/powerpoint/2010/main" val="412169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(3)</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normAutofit/>
          </a:bodyPr>
          <a:lstStyle/>
          <a:p>
            <a:pPr marL="0" lvl="0" indent="0">
              <a:lnSpc>
                <a:spcPct val="100000"/>
              </a:lnSpc>
              <a:spcAft>
                <a:spcPts val="1200"/>
              </a:spcAft>
              <a:buNone/>
            </a:pPr>
            <a:r>
              <a:rPr lang="en-US" sz="2800" b="1" dirty="0"/>
              <a:t>Part 2:</a:t>
            </a:r>
          </a:p>
          <a:p>
            <a:pPr marL="0" lvl="0" indent="0">
              <a:lnSpc>
                <a:spcPct val="100000"/>
              </a:lnSpc>
              <a:buNone/>
            </a:pPr>
            <a:r>
              <a:rPr lang="en-US" sz="2800" dirty="0"/>
              <a:t>An email to the CDE (</a:t>
            </a:r>
            <a:r>
              <a:rPr lang="en-US" sz="2800" dirty="0">
                <a:hlinkClick r:id="rId3"/>
              </a:rPr>
              <a:t>CCSPP@cde.ca.gov</a:t>
            </a:r>
            <a:r>
              <a:rPr lang="en-US" sz="2800" dirty="0"/>
              <a:t>) containing the following: </a:t>
            </a:r>
          </a:p>
          <a:p>
            <a:pPr lvl="1">
              <a:lnSpc>
                <a:spcPct val="100000"/>
              </a:lnSpc>
            </a:pPr>
            <a:r>
              <a:rPr lang="en-US" dirty="0"/>
              <a:t>Form A: Applicant Info Sheet</a:t>
            </a:r>
          </a:p>
          <a:p>
            <a:pPr lvl="1">
              <a:lnSpc>
                <a:spcPct val="100000"/>
              </a:lnSpc>
            </a:pPr>
            <a:r>
              <a:rPr lang="en-US" dirty="0"/>
              <a:t>Form B: Project Abstract</a:t>
            </a:r>
          </a:p>
          <a:p>
            <a:pPr lvl="1">
              <a:lnSpc>
                <a:spcPct val="100000"/>
              </a:lnSpc>
            </a:pPr>
            <a:r>
              <a:rPr lang="en-US" dirty="0"/>
              <a:t>Attachment I: LEA and Site Participation Sheet </a:t>
            </a:r>
            <a:endParaRPr lang="en-US" i="1" dirty="0"/>
          </a:p>
          <a:p>
            <a:pPr lvl="1">
              <a:lnSpc>
                <a:spcPct val="100000"/>
              </a:lnSpc>
            </a:pPr>
            <a:r>
              <a:rPr lang="en-US" dirty="0"/>
              <a:t>Attachment II: Implementation Plan(s)</a:t>
            </a:r>
          </a:p>
          <a:p>
            <a:pPr lvl="1">
              <a:lnSpc>
                <a:spcPct val="100000"/>
              </a:lnSpc>
            </a:pPr>
            <a:r>
              <a:rPr lang="en-US" dirty="0"/>
              <a:t>Attachment III: Artifacts</a:t>
            </a:r>
          </a:p>
          <a:p>
            <a:pPr lvl="1">
              <a:lnSpc>
                <a:spcPct val="100000"/>
              </a:lnSpc>
            </a:pPr>
            <a:r>
              <a:rPr lang="en-US" dirty="0"/>
              <a:t>Attachment IV: Program Budget</a:t>
            </a:r>
          </a:p>
        </p:txBody>
      </p:sp>
    </p:spTree>
    <p:extLst>
      <p:ext uri="{BB962C8B-B14F-4D97-AF65-F5344CB8AC3E}">
        <p14:creationId xmlns:p14="http://schemas.microsoft.com/office/powerpoint/2010/main" val="1934033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(2)</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lnSpc>
                <a:spcPct val="100000"/>
              </a:lnSpc>
              <a:buNone/>
            </a:pPr>
            <a:r>
              <a:rPr lang="en-US" dirty="0"/>
              <a:t>Disruptions to education and access to services due to the novel coronavirus disease 2019 (COVID-19) emergency have forced LEAs and schools to rethink the direct connection between schools and families, and to examine the link between school and community services, including ways in which these links can be strengthened. </a:t>
            </a:r>
          </a:p>
        </p:txBody>
      </p:sp>
    </p:spTree>
    <p:extLst>
      <p:ext uri="{BB962C8B-B14F-4D97-AF65-F5344CB8AC3E}">
        <p14:creationId xmlns:p14="http://schemas.microsoft.com/office/powerpoint/2010/main" val="2849989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(4)</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lvl="0" indent="0">
              <a:lnSpc>
                <a:spcPct val="100000"/>
              </a:lnSpc>
              <a:spcAft>
                <a:spcPts val="1200"/>
              </a:spcAft>
              <a:buNone/>
            </a:pPr>
            <a:r>
              <a:rPr lang="en-US" dirty="0"/>
              <a:t>Both parts of the application must be complete and submitted to the CDE (</a:t>
            </a:r>
            <a:r>
              <a:rPr lang="en-US" dirty="0">
                <a:hlinkClick r:id="rId3"/>
              </a:rPr>
              <a:t>CCSPP@cde.ca.gov</a:t>
            </a:r>
            <a:r>
              <a:rPr lang="en-US" dirty="0"/>
              <a:t>) no later than 11:59 p.m. PDT on </a:t>
            </a:r>
            <a:r>
              <a:rPr lang="en-US" b="1" dirty="0"/>
              <a:t>March 21, 2023</a:t>
            </a:r>
            <a:r>
              <a:rPr lang="en-US" dirty="0"/>
              <a:t>.</a:t>
            </a:r>
          </a:p>
          <a:p>
            <a:pPr marL="457200" lvl="1" indent="0">
              <a:buNone/>
            </a:pPr>
            <a:endParaRPr lang="en-US" dirty="0"/>
          </a:p>
        </p:txBody>
      </p:sp>
    </p:spTree>
    <p:extLst>
      <p:ext uri="{BB962C8B-B14F-4D97-AF65-F5344CB8AC3E}">
        <p14:creationId xmlns:p14="http://schemas.microsoft.com/office/powerpoint/2010/main" val="27497472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A4F2C-734E-49AC-A59A-960CB4312F3F}"/>
              </a:ext>
            </a:extLst>
          </p:cNvPr>
          <p:cNvSpPr>
            <a:spLocks noGrp="1"/>
          </p:cNvSpPr>
          <p:nvPr>
            <p:ph type="title"/>
          </p:nvPr>
        </p:nvSpPr>
        <p:spPr/>
        <p:txBody>
          <a:bodyPr/>
          <a:lstStyle/>
          <a:p>
            <a:r>
              <a:rPr lang="en-US" b="1" dirty="0"/>
              <a:t>Resources</a:t>
            </a:r>
            <a:endParaRPr lang="en-US" dirty="0"/>
          </a:p>
        </p:txBody>
      </p:sp>
      <p:sp>
        <p:nvSpPr>
          <p:cNvPr id="3" name="Content Placeholder 2">
            <a:extLst>
              <a:ext uri="{FF2B5EF4-FFF2-40B4-BE49-F238E27FC236}">
                <a16:creationId xmlns:a16="http://schemas.microsoft.com/office/drawing/2014/main" id="{C421766B-D007-4633-A55D-51E2E2A38241}"/>
              </a:ext>
            </a:extLst>
          </p:cNvPr>
          <p:cNvSpPr>
            <a:spLocks noGrp="1"/>
          </p:cNvSpPr>
          <p:nvPr>
            <p:ph idx="1"/>
          </p:nvPr>
        </p:nvSpPr>
        <p:spPr/>
        <p:txBody>
          <a:bodyPr/>
          <a:lstStyle/>
          <a:p>
            <a:pPr>
              <a:lnSpc>
                <a:spcPct val="100000"/>
              </a:lnSpc>
              <a:spcAft>
                <a:spcPts val="1800"/>
              </a:spcAft>
            </a:pPr>
            <a:r>
              <a:rPr lang="en-US" dirty="0"/>
              <a:t>Program web page:</a:t>
            </a:r>
            <a:br>
              <a:rPr lang="en-US" dirty="0"/>
            </a:br>
            <a:r>
              <a:rPr lang="en-US" dirty="0">
                <a:hlinkClick r:id="rId3" tooltip="CCSPP General Information"/>
              </a:rPr>
              <a:t>https://www.cde.ca.gov/ci/gs/hs/ccspp.asp</a:t>
            </a:r>
            <a:r>
              <a:rPr lang="en-US" dirty="0"/>
              <a:t> </a:t>
            </a:r>
          </a:p>
          <a:p>
            <a:pPr>
              <a:lnSpc>
                <a:spcPct val="100000"/>
              </a:lnSpc>
              <a:spcAft>
                <a:spcPts val="1800"/>
              </a:spcAft>
            </a:pPr>
            <a:r>
              <a:rPr lang="en-US" dirty="0"/>
              <a:t>Request for Applications: </a:t>
            </a:r>
            <a:r>
              <a:rPr lang="en-US" dirty="0">
                <a:hlinkClick r:id="rId4" tooltip="CCSPP Request for Applications"/>
              </a:rPr>
              <a:t>https://www.cde.ca.gov/fg/fo/r17/ccsppig22rfa.asp</a:t>
            </a:r>
            <a:r>
              <a:rPr lang="en-US" dirty="0"/>
              <a:t> </a:t>
            </a:r>
          </a:p>
          <a:p>
            <a:pPr>
              <a:lnSpc>
                <a:spcPct val="100000"/>
              </a:lnSpc>
              <a:spcAft>
                <a:spcPts val="1800"/>
              </a:spcAft>
            </a:pPr>
            <a:r>
              <a:rPr lang="en-US" dirty="0"/>
              <a:t>Questions: </a:t>
            </a:r>
            <a:r>
              <a:rPr lang="en-US" dirty="0">
                <a:hlinkClick r:id="rId5"/>
              </a:rPr>
              <a:t>CCSPP@cde.ca.gov</a:t>
            </a:r>
            <a:r>
              <a:rPr lang="en-US" dirty="0"/>
              <a:t> </a:t>
            </a:r>
          </a:p>
        </p:txBody>
      </p:sp>
    </p:spTree>
    <p:extLst>
      <p:ext uri="{BB962C8B-B14F-4D97-AF65-F5344CB8AC3E}">
        <p14:creationId xmlns:p14="http://schemas.microsoft.com/office/powerpoint/2010/main" val="23427533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16F44-509D-4D2B-A308-69CBA4C193E2}"/>
              </a:ext>
            </a:extLst>
          </p:cNvPr>
          <p:cNvSpPr>
            <a:spLocks noGrp="1"/>
          </p:cNvSpPr>
          <p:nvPr>
            <p:ph type="title"/>
          </p:nvPr>
        </p:nvSpPr>
        <p:spPr/>
        <p:txBody>
          <a:bodyPr/>
          <a:lstStyle/>
          <a:p>
            <a:r>
              <a:rPr lang="en-US" b="1" dirty="0"/>
              <a:t>Question and Answer</a:t>
            </a:r>
            <a:endParaRPr lang="en-US" dirty="0"/>
          </a:p>
        </p:txBody>
      </p:sp>
      <p:sp>
        <p:nvSpPr>
          <p:cNvPr id="3" name="Content Placeholder 2">
            <a:extLst>
              <a:ext uri="{FF2B5EF4-FFF2-40B4-BE49-F238E27FC236}">
                <a16:creationId xmlns:a16="http://schemas.microsoft.com/office/drawing/2014/main" id="{78612006-636A-44BD-822A-27F05EA69D4D}"/>
              </a:ext>
            </a:extLst>
          </p:cNvPr>
          <p:cNvSpPr>
            <a:spLocks noGrp="1"/>
          </p:cNvSpPr>
          <p:nvPr>
            <p:ph idx="1"/>
          </p:nvPr>
        </p:nvSpPr>
        <p:spPr/>
        <p:txBody>
          <a:bodyPr/>
          <a:lstStyle/>
          <a:p>
            <a:pPr marL="0" indent="0">
              <a:lnSpc>
                <a:spcPct val="100000"/>
              </a:lnSpc>
              <a:buNone/>
            </a:pPr>
            <a:r>
              <a:rPr lang="en-US" dirty="0"/>
              <a:t>To ask a question, please either:</a:t>
            </a:r>
          </a:p>
          <a:p>
            <a:pPr marL="850900" indent="-401638">
              <a:lnSpc>
                <a:spcPct val="100000"/>
              </a:lnSpc>
            </a:pPr>
            <a:r>
              <a:rPr lang="en-US" dirty="0"/>
              <a:t>Type your question in the Q&amp;A chat, or</a:t>
            </a:r>
          </a:p>
          <a:p>
            <a:pPr marL="850900" indent="-401638">
              <a:lnSpc>
                <a:spcPct val="100000"/>
              </a:lnSpc>
            </a:pPr>
            <a:r>
              <a:rPr lang="en-US" dirty="0"/>
              <a:t>Use the raise hand feature, and staff will unmute you.</a:t>
            </a:r>
          </a:p>
        </p:txBody>
      </p:sp>
    </p:spTree>
    <p:extLst>
      <p:ext uri="{BB962C8B-B14F-4D97-AF65-F5344CB8AC3E}">
        <p14:creationId xmlns:p14="http://schemas.microsoft.com/office/powerpoint/2010/main" val="257599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914ED-778A-41AD-B3EC-6C212A5D3EDC}"/>
              </a:ext>
            </a:extLst>
          </p:cNvPr>
          <p:cNvSpPr>
            <a:spLocks noGrp="1"/>
          </p:cNvSpPr>
          <p:nvPr>
            <p:ph type="title"/>
          </p:nvPr>
        </p:nvSpPr>
        <p:spPr/>
        <p:txBody>
          <a:bodyPr/>
          <a:lstStyle/>
          <a:p>
            <a:r>
              <a:rPr lang="en-US" b="1" dirty="0"/>
              <a:t>Community Schools Overview </a:t>
            </a:r>
            <a:r>
              <a:rPr lang="en-US" sz="2400" b="1" dirty="0"/>
              <a:t>(3)</a:t>
            </a:r>
            <a:endParaRPr lang="en-US" dirty="0"/>
          </a:p>
        </p:txBody>
      </p:sp>
      <p:sp>
        <p:nvSpPr>
          <p:cNvPr id="3" name="Content Placeholder 2">
            <a:extLst>
              <a:ext uri="{FF2B5EF4-FFF2-40B4-BE49-F238E27FC236}">
                <a16:creationId xmlns:a16="http://schemas.microsoft.com/office/drawing/2014/main" id="{3D8FC31A-BBE7-43F0-9A3C-FC2CFD379D98}"/>
              </a:ext>
            </a:extLst>
          </p:cNvPr>
          <p:cNvSpPr>
            <a:spLocks noGrp="1"/>
          </p:cNvSpPr>
          <p:nvPr>
            <p:ph idx="1"/>
          </p:nvPr>
        </p:nvSpPr>
        <p:spPr/>
        <p:txBody>
          <a:bodyPr/>
          <a:lstStyle/>
          <a:p>
            <a:pPr marL="0" indent="0">
              <a:lnSpc>
                <a:spcPct val="100000"/>
              </a:lnSpc>
              <a:buNone/>
            </a:pPr>
            <a:r>
              <a:rPr lang="en-US" dirty="0"/>
              <a:t>Community schools often include four evidence-informed programmatic features, which are aligned and integrated into culturally responsive, student-centered teaching and learning practices and environments.</a:t>
            </a:r>
          </a:p>
        </p:txBody>
      </p:sp>
    </p:spTree>
    <p:extLst>
      <p:ext uri="{BB962C8B-B14F-4D97-AF65-F5344CB8AC3E}">
        <p14:creationId xmlns:p14="http://schemas.microsoft.com/office/powerpoint/2010/main" val="4098568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(4)</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lnSpc>
                <a:spcPct val="100000"/>
              </a:lnSpc>
              <a:buNone/>
            </a:pPr>
            <a:r>
              <a:rPr lang="en-US" dirty="0"/>
              <a:t>The four evidence-informed programmatic features are:</a:t>
            </a:r>
          </a:p>
          <a:p>
            <a:pPr marL="914400" indent="-449263">
              <a:lnSpc>
                <a:spcPct val="100000"/>
              </a:lnSpc>
              <a:spcAft>
                <a:spcPts val="800"/>
              </a:spcAft>
              <a:buNone/>
            </a:pPr>
            <a:r>
              <a:rPr lang="en-US" dirty="0"/>
              <a:t>•	Integrated support services;</a:t>
            </a:r>
          </a:p>
          <a:p>
            <a:pPr marL="914400" indent="-449263">
              <a:lnSpc>
                <a:spcPct val="100000"/>
              </a:lnSpc>
              <a:spcAft>
                <a:spcPts val="800"/>
              </a:spcAft>
              <a:buNone/>
            </a:pPr>
            <a:r>
              <a:rPr lang="en-US" dirty="0"/>
              <a:t>•	Family and community engagement;</a:t>
            </a:r>
          </a:p>
          <a:p>
            <a:pPr marL="914400" indent="-449263">
              <a:lnSpc>
                <a:spcPct val="100000"/>
              </a:lnSpc>
              <a:spcAft>
                <a:spcPts val="800"/>
              </a:spcAft>
              <a:buNone/>
            </a:pPr>
            <a:r>
              <a:rPr lang="en-US" dirty="0"/>
              <a:t>•	Collaborative leadership and practices for educators; and</a:t>
            </a:r>
          </a:p>
          <a:p>
            <a:pPr marL="914400" indent="-449263">
              <a:lnSpc>
                <a:spcPct val="100000"/>
              </a:lnSpc>
              <a:buNone/>
            </a:pPr>
            <a:r>
              <a:rPr lang="en-US" dirty="0"/>
              <a:t>•	Extended learning time and opportunities.</a:t>
            </a:r>
          </a:p>
        </p:txBody>
      </p:sp>
    </p:spTree>
    <p:extLst>
      <p:ext uri="{BB962C8B-B14F-4D97-AF65-F5344CB8AC3E}">
        <p14:creationId xmlns:p14="http://schemas.microsoft.com/office/powerpoint/2010/main" val="1079212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(5)</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lnSpc>
                <a:spcPct val="100000"/>
              </a:lnSpc>
              <a:buNone/>
            </a:pPr>
            <a:r>
              <a:rPr lang="en-US" dirty="0"/>
              <a:t>California Community Schools Framework:</a:t>
            </a:r>
          </a:p>
          <a:p>
            <a:pPr marL="914400" indent="-465138">
              <a:lnSpc>
                <a:spcPct val="100000"/>
              </a:lnSpc>
              <a:buFont typeface="Arial" panose="020B0604020202020204" pitchFamily="34" charset="0"/>
              <a:buChar char="•"/>
            </a:pPr>
            <a:r>
              <a:rPr lang="en-US" dirty="0"/>
              <a:t>Four Pillars</a:t>
            </a:r>
          </a:p>
          <a:p>
            <a:pPr marL="914400" indent="-465138">
              <a:lnSpc>
                <a:spcPct val="100000"/>
              </a:lnSpc>
              <a:buFont typeface="Arial" panose="020B0604020202020204" pitchFamily="34" charset="0"/>
              <a:buChar char="•"/>
            </a:pPr>
            <a:r>
              <a:rPr lang="en-US" dirty="0"/>
              <a:t>Key Conditions for Learning</a:t>
            </a:r>
          </a:p>
          <a:p>
            <a:pPr marL="914400" indent="-465138">
              <a:lnSpc>
                <a:spcPct val="100000"/>
              </a:lnSpc>
              <a:buFont typeface="Arial" panose="020B0604020202020204" pitchFamily="34" charset="0"/>
              <a:buChar char="•"/>
            </a:pPr>
            <a:r>
              <a:rPr lang="en-US" dirty="0"/>
              <a:t>Cornerstone Commitments</a:t>
            </a:r>
          </a:p>
          <a:p>
            <a:pPr marL="914400" indent="-465138">
              <a:lnSpc>
                <a:spcPct val="100000"/>
              </a:lnSpc>
              <a:buFont typeface="Arial" panose="020B0604020202020204" pitchFamily="34" charset="0"/>
              <a:buChar char="•"/>
            </a:pPr>
            <a:r>
              <a:rPr lang="en-US" dirty="0"/>
              <a:t>Proven Practices</a:t>
            </a:r>
          </a:p>
          <a:p>
            <a:pPr marL="914400" indent="-465138">
              <a:lnSpc>
                <a:spcPct val="100000"/>
              </a:lnSpc>
              <a:buFont typeface="Arial" panose="020B0604020202020204" pitchFamily="34" charset="0"/>
              <a:buChar char="•"/>
            </a:pPr>
            <a:r>
              <a:rPr lang="en-US" dirty="0"/>
              <a:t>Key Roles</a:t>
            </a:r>
          </a:p>
        </p:txBody>
      </p:sp>
    </p:spTree>
    <p:extLst>
      <p:ext uri="{BB962C8B-B14F-4D97-AF65-F5344CB8AC3E}">
        <p14:creationId xmlns:p14="http://schemas.microsoft.com/office/powerpoint/2010/main" val="115280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(1)</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lstStyle/>
          <a:p>
            <a:pPr marL="0" indent="0">
              <a:lnSpc>
                <a:spcPct val="100000"/>
              </a:lnSpc>
              <a:buNone/>
            </a:pPr>
            <a:r>
              <a:rPr lang="en-US" b="1" dirty="0"/>
              <a:t>Legislation:</a:t>
            </a:r>
          </a:p>
          <a:p>
            <a:pPr marL="0" indent="0">
              <a:lnSpc>
                <a:spcPct val="100000"/>
              </a:lnSpc>
              <a:buNone/>
            </a:pPr>
            <a:r>
              <a:rPr lang="en-US" dirty="0"/>
              <a:t>California Community Schools Partnership Act </a:t>
            </a:r>
          </a:p>
          <a:p>
            <a:pPr marL="0" indent="0">
              <a:lnSpc>
                <a:spcPct val="100000"/>
              </a:lnSpc>
              <a:buNone/>
            </a:pPr>
            <a:r>
              <a:rPr lang="en-US" dirty="0"/>
              <a:t>California </a:t>
            </a:r>
            <a:r>
              <a:rPr lang="en-US" i="1" dirty="0"/>
              <a:t>Education Code</a:t>
            </a:r>
            <a:r>
              <a:rPr lang="en-US" dirty="0"/>
              <a:t> Sections </a:t>
            </a:r>
            <a:br>
              <a:rPr lang="en-US" dirty="0"/>
            </a:br>
            <a:r>
              <a:rPr lang="en-US" dirty="0"/>
              <a:t>8900–8902 and the Budget Act of 2021 and 2022.</a:t>
            </a:r>
          </a:p>
        </p:txBody>
      </p:sp>
    </p:spTree>
    <p:extLst>
      <p:ext uri="{BB962C8B-B14F-4D97-AF65-F5344CB8AC3E}">
        <p14:creationId xmlns:p14="http://schemas.microsoft.com/office/powerpoint/2010/main" val="3960376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(2)</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normAutofit/>
          </a:bodyPr>
          <a:lstStyle/>
          <a:p>
            <a:pPr marL="0" indent="0">
              <a:lnSpc>
                <a:spcPct val="100000"/>
              </a:lnSpc>
              <a:spcBef>
                <a:spcPts val="0"/>
              </a:spcBef>
              <a:spcAft>
                <a:spcPts val="0"/>
              </a:spcAft>
              <a:buNone/>
            </a:pPr>
            <a:r>
              <a:rPr lang="en-US" sz="2800" dirty="0">
                <a:solidFill>
                  <a:prstClr val="black"/>
                </a:solidFill>
                <a:ea typeface="Times New Roman" panose="02020603050405020304" pitchFamily="18" charset="0"/>
              </a:rPr>
              <a:t>In 2021, the California legislature allocated </a:t>
            </a:r>
            <a:r>
              <a:rPr lang="en-US" sz="2800" dirty="0"/>
              <a:t>$3,015,997,000 </a:t>
            </a:r>
            <a:r>
              <a:rPr lang="en-US" sz="2800" dirty="0">
                <a:solidFill>
                  <a:prstClr val="black"/>
                </a:solidFill>
                <a:ea typeface="Times New Roman" panose="02020603050405020304" pitchFamily="18" charset="0"/>
              </a:rPr>
              <a:t>for the CCSPP to establish new and expand existing community schools, through June 2028. </a:t>
            </a:r>
          </a:p>
          <a:p>
            <a:pPr marL="0" indent="0">
              <a:lnSpc>
                <a:spcPct val="100000"/>
              </a:lnSpc>
              <a:spcBef>
                <a:spcPts val="1800"/>
              </a:spcBef>
              <a:buNone/>
            </a:pPr>
            <a:r>
              <a:rPr lang="en-US" sz="2800" dirty="0">
                <a:solidFill>
                  <a:prstClr val="black"/>
                </a:solidFill>
                <a:ea typeface="Times New Roman" panose="02020603050405020304" pitchFamily="18" charset="0"/>
              </a:rPr>
              <a:t>In 2022, the legislature added </a:t>
            </a:r>
            <a:r>
              <a:rPr lang="en-US" sz="2800" dirty="0"/>
              <a:t>$1,132,554,000 </a:t>
            </a:r>
            <a:r>
              <a:rPr lang="en-US" sz="2800" dirty="0">
                <a:solidFill>
                  <a:prstClr val="black"/>
                </a:solidFill>
                <a:ea typeface="Times New Roman" panose="02020603050405020304" pitchFamily="18" charset="0"/>
              </a:rPr>
              <a:t>for the CCSPP and extending the funding through June 2031. </a:t>
            </a:r>
          </a:p>
          <a:p>
            <a:pPr marL="0" indent="0">
              <a:lnSpc>
                <a:spcPct val="100000"/>
              </a:lnSpc>
              <a:spcBef>
                <a:spcPts val="1800"/>
              </a:spcBef>
              <a:spcAft>
                <a:spcPts val="0"/>
              </a:spcAft>
              <a:buNone/>
            </a:pPr>
            <a:r>
              <a:rPr lang="en-US" sz="2800" dirty="0">
                <a:solidFill>
                  <a:prstClr val="black"/>
                </a:solidFill>
                <a:ea typeface="Times New Roman" panose="02020603050405020304" pitchFamily="18" charset="0"/>
              </a:rPr>
              <a:t>The CCSPP includes three different grant opportunities and builds a technical assistance system.</a:t>
            </a:r>
            <a:endParaRPr lang="en-US" sz="2000" dirty="0">
              <a:solidFill>
                <a:prstClr val="black"/>
              </a:solidFill>
              <a:ea typeface="Times New Roman" panose="02020603050405020304" pitchFamily="18" charset="0"/>
            </a:endParaRPr>
          </a:p>
        </p:txBody>
      </p:sp>
    </p:spTree>
    <p:extLst>
      <p:ext uri="{BB962C8B-B14F-4D97-AF65-F5344CB8AC3E}">
        <p14:creationId xmlns:p14="http://schemas.microsoft.com/office/powerpoint/2010/main" val="3382862077"/>
      </p:ext>
    </p:extLst>
  </p:cSld>
  <p:clrMapOvr>
    <a:masterClrMapping/>
  </p:clrMapOvr>
</p:sld>
</file>

<file path=ppt/theme/theme1.xml><?xml version="1.0" encoding="utf-8"?>
<a:theme xmlns:a="http://schemas.openxmlformats.org/drawingml/2006/main" name="Frame">
  <a:themeElements>
    <a:clrScheme name="Custom 5">
      <a:dk1>
        <a:srgbClr val="000000"/>
      </a:dk1>
      <a:lt1>
        <a:srgbClr val="FFFFFF"/>
      </a:lt1>
      <a:dk2>
        <a:srgbClr val="545454"/>
      </a:dk2>
      <a:lt2>
        <a:srgbClr val="BFBFBF"/>
      </a:lt2>
      <a:accent1>
        <a:srgbClr val="8CD5E3"/>
      </a:accent1>
      <a:accent2>
        <a:srgbClr val="FFD663"/>
      </a:accent2>
      <a:accent3>
        <a:srgbClr val="C2E36D"/>
      </a:accent3>
      <a:accent4>
        <a:srgbClr val="F9A865"/>
      </a:accent4>
      <a:accent5>
        <a:srgbClr val="5FE7D5"/>
      </a:accent5>
      <a:accent6>
        <a:srgbClr val="E5888A"/>
      </a:accent6>
      <a:hlink>
        <a:srgbClr val="0070C0"/>
      </a:hlink>
      <a:folHlink>
        <a:srgbClr val="0070C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992</TotalTime>
  <Words>2078</Words>
  <Application>Microsoft Office PowerPoint</Application>
  <PresentationFormat>Widescreen</PresentationFormat>
  <Paragraphs>223</Paragraphs>
  <Slides>42</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Courier New</vt:lpstr>
      <vt:lpstr>Wingdings 2</vt:lpstr>
      <vt:lpstr>Frame</vt:lpstr>
      <vt:lpstr>California Community Schools Partnership Program:  2022-23 Implementation Grant  Application Webinar</vt:lpstr>
      <vt:lpstr>Agenda</vt:lpstr>
      <vt:lpstr>Community Schools Overview (1)</vt:lpstr>
      <vt:lpstr>Community Schools Overview (2)</vt:lpstr>
      <vt:lpstr>Community Schools Overview (3)</vt:lpstr>
      <vt:lpstr>Community Schools Overview (4)</vt:lpstr>
      <vt:lpstr>Community Schools Overview (5)</vt:lpstr>
      <vt:lpstr>CCSPP Overview (1)</vt:lpstr>
      <vt:lpstr>CCSPP Overview (2)</vt:lpstr>
      <vt:lpstr>CCSPP Overview (3)</vt:lpstr>
      <vt:lpstr>CCSPP Overview (4)</vt:lpstr>
      <vt:lpstr>Community School Defined (1)</vt:lpstr>
      <vt:lpstr>Community School Defined (2)</vt:lpstr>
      <vt:lpstr>Community School Defined (3)</vt:lpstr>
      <vt:lpstr>Grant Application Review (1)</vt:lpstr>
      <vt:lpstr>Grant Application Review (2)</vt:lpstr>
      <vt:lpstr>Intent (1)</vt:lpstr>
      <vt:lpstr>Intent (2)</vt:lpstr>
      <vt:lpstr>Intent (4)</vt:lpstr>
      <vt:lpstr>Intent (5)</vt:lpstr>
      <vt:lpstr>Intent (6)</vt:lpstr>
      <vt:lpstr>Eligibility Criteria (1)</vt:lpstr>
      <vt:lpstr>Competitive Priorities (1)</vt:lpstr>
      <vt:lpstr>Competitive Priorities (2)</vt:lpstr>
      <vt:lpstr>Competitive Priorities (3)</vt:lpstr>
      <vt:lpstr>Competitive Priorities (4)</vt:lpstr>
      <vt:lpstr>Competitive Priorities (5)</vt:lpstr>
      <vt:lpstr>Competitive Priorities (7)</vt:lpstr>
      <vt:lpstr>Competitive Priorities (8)</vt:lpstr>
      <vt:lpstr>Competitive Priorities (9)</vt:lpstr>
      <vt:lpstr>Funding Levels</vt:lpstr>
      <vt:lpstr>Allowable and Non-Allowable Costs and Activities</vt:lpstr>
      <vt:lpstr>Program Outcome Measures</vt:lpstr>
      <vt:lpstr>Timeline (1)</vt:lpstr>
      <vt:lpstr>Timeline (2)</vt:lpstr>
      <vt:lpstr>Reporting Requirements</vt:lpstr>
      <vt:lpstr>Application Submission (1)</vt:lpstr>
      <vt:lpstr>Application Submission (2)</vt:lpstr>
      <vt:lpstr>Application Submission (3)</vt:lpstr>
      <vt:lpstr>Application Submission (4)</vt:lpstr>
      <vt:lpstr>Resources</vt:lpstr>
      <vt:lpstr>Question and Answer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Pres-22: CCSPP Implementation (CA Dept of Education)</dc:title>
  <dc:subject>California Community Schools Partnership Program (CCSPP) Implementation Grant webinar presentation slides for 22-23 Request for Applications.</dc:subject>
  <dc:creator>Lisa Reimers</dc:creator>
  <cp:lastModifiedBy>Marc Shaffer</cp:lastModifiedBy>
  <cp:revision>104</cp:revision>
  <dcterms:created xsi:type="dcterms:W3CDTF">2022-06-24T15:02:14Z</dcterms:created>
  <dcterms:modified xsi:type="dcterms:W3CDTF">2023-02-03T22:35:43Z</dcterms:modified>
</cp:coreProperties>
</file>