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4.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5.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6.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4" r:id="rId1"/>
    <p:sldMasterId id="2147483659" r:id="rId2"/>
    <p:sldMasterId id="2147483648" r:id="rId3"/>
    <p:sldMasterId id="2147483664" r:id="rId4"/>
    <p:sldMasterId id="2147483671" r:id="rId5"/>
    <p:sldMasterId id="2147483676" r:id="rId6"/>
    <p:sldMasterId id="2147483681" r:id="rId7"/>
  </p:sldMasterIdLst>
  <p:notesMasterIdLst>
    <p:notesMasterId r:id="rId43"/>
  </p:notesMasterIdLst>
  <p:handoutMasterIdLst>
    <p:handoutMasterId r:id="rId44"/>
  </p:handoutMasterIdLst>
  <p:sldIdLst>
    <p:sldId id="305" r:id="rId8"/>
    <p:sldId id="330" r:id="rId9"/>
    <p:sldId id="306" r:id="rId10"/>
    <p:sldId id="363" r:id="rId11"/>
    <p:sldId id="364" r:id="rId12"/>
    <p:sldId id="332" r:id="rId13"/>
    <p:sldId id="307" r:id="rId14"/>
    <p:sldId id="335" r:id="rId15"/>
    <p:sldId id="336" r:id="rId16"/>
    <p:sldId id="322" r:id="rId17"/>
    <p:sldId id="351" r:id="rId18"/>
    <p:sldId id="352" r:id="rId19"/>
    <p:sldId id="356" r:id="rId20"/>
    <p:sldId id="353" r:id="rId21"/>
    <p:sldId id="354" r:id="rId22"/>
    <p:sldId id="357" r:id="rId23"/>
    <p:sldId id="324" r:id="rId24"/>
    <p:sldId id="355" r:id="rId25"/>
    <p:sldId id="349" r:id="rId26"/>
    <p:sldId id="325" r:id="rId27"/>
    <p:sldId id="339" r:id="rId28"/>
    <p:sldId id="365" r:id="rId29"/>
    <p:sldId id="345" r:id="rId30"/>
    <p:sldId id="334" r:id="rId31"/>
    <p:sldId id="346" r:id="rId32"/>
    <p:sldId id="350" r:id="rId33"/>
    <p:sldId id="328" r:id="rId34"/>
    <p:sldId id="329" r:id="rId35"/>
    <p:sldId id="316" r:id="rId36"/>
    <p:sldId id="340" r:id="rId37"/>
    <p:sldId id="362" r:id="rId38"/>
    <p:sldId id="361" r:id="rId39"/>
    <p:sldId id="341" r:id="rId40"/>
    <p:sldId id="315" r:id="rId41"/>
    <p:sldId id="331"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4A6D"/>
    <a:srgbClr val="ED8B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38621B-51DE-4F15-984E-78116BAE901D}" v="4" dt="2024-09-27T17:18:53.672"/>
    <p1510:client id="{8DE35491-F1E3-40D5-BDA7-E4FB1BB985DE}" v="1698" dt="2024-09-27T17:47:17.5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834" y="102"/>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3" Type="http://schemas.openxmlformats.org/officeDocument/2006/relationships/slideMaster" Target="slideMasters/slideMaster3.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slide" Target="slides/slide3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commentAuthors" Target="commentAuthor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931343-2F6C-4EC9-9DC2-9270877BDB4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B7EEC52-11A2-463D-8A0E-792EF2BC214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08BE69-669F-416A-93EF-12E394687B13}" type="datetimeFigureOut">
              <a:rPr lang="en-US" smtClean="0"/>
              <a:pPr/>
              <a:t>9/30/2024</a:t>
            </a:fld>
            <a:endParaRPr lang="en-US"/>
          </a:p>
        </p:txBody>
      </p:sp>
      <p:sp>
        <p:nvSpPr>
          <p:cNvPr id="4" name="Footer Placeholder 3">
            <a:extLst>
              <a:ext uri="{FF2B5EF4-FFF2-40B4-BE49-F238E27FC236}">
                <a16:creationId xmlns:a16="http://schemas.microsoft.com/office/drawing/2014/main" id="{CA2C21C6-577A-414D-80D9-7CC98EBCB7A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8581264-43C8-4B2A-8249-E8564476D45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8F29019-704D-4805-9B43-8A1089A67E53}" type="slidenum">
              <a:rPr lang="en-US" smtClean="0"/>
              <a:pPr/>
              <a:t>‹#›</a:t>
            </a:fld>
            <a:endParaRPr lang="en-US"/>
          </a:p>
        </p:txBody>
      </p:sp>
    </p:spTree>
    <p:extLst>
      <p:ext uri="{BB962C8B-B14F-4D97-AF65-F5344CB8AC3E}">
        <p14:creationId xmlns:p14="http://schemas.microsoft.com/office/powerpoint/2010/main" val="3507462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110321-FE7C-41D5-A6A6-9361CA1AFD5B}" type="datetimeFigureOut">
              <a:rPr lang="en-US" smtClean="0"/>
              <a:pPr/>
              <a:t>9/30/2024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52AC79-A108-4FDF-A0BE-96CEB0D6FF0B}" type="slidenum">
              <a:rPr lang="en-US" smtClean="0"/>
              <a:pPr/>
              <a:t>‹#›</a:t>
            </a:fld>
            <a:endParaRPr lang="en-US"/>
          </a:p>
        </p:txBody>
      </p:sp>
    </p:spTree>
    <p:extLst>
      <p:ext uri="{BB962C8B-B14F-4D97-AF65-F5344CB8AC3E}">
        <p14:creationId xmlns:p14="http://schemas.microsoft.com/office/powerpoint/2010/main" val="2042869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fld id="{C19F698A-8BE0-4A30-9E0D-F92545484C54}" type="slidenum">
              <a:rPr lang="en-US" smtClean="0"/>
              <a:pPr/>
              <a:t>1</a:t>
            </a:fld>
            <a:endParaRPr lang="en-US"/>
          </a:p>
        </p:txBody>
      </p:sp>
    </p:spTree>
    <p:extLst>
      <p:ext uri="{BB962C8B-B14F-4D97-AF65-F5344CB8AC3E}">
        <p14:creationId xmlns:p14="http://schemas.microsoft.com/office/powerpoint/2010/main" val="13239919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10</a:t>
            </a:fld>
            <a:endParaRPr lang="en-US"/>
          </a:p>
        </p:txBody>
      </p:sp>
    </p:spTree>
    <p:extLst>
      <p:ext uri="{BB962C8B-B14F-4D97-AF65-F5344CB8AC3E}">
        <p14:creationId xmlns:p14="http://schemas.microsoft.com/office/powerpoint/2010/main" val="4110388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11</a:t>
            </a:fld>
            <a:endParaRPr lang="en-US"/>
          </a:p>
        </p:txBody>
      </p:sp>
    </p:spTree>
    <p:extLst>
      <p:ext uri="{BB962C8B-B14F-4D97-AF65-F5344CB8AC3E}">
        <p14:creationId xmlns:p14="http://schemas.microsoft.com/office/powerpoint/2010/main" val="18835364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12</a:t>
            </a:fld>
            <a:endParaRPr lang="en-US"/>
          </a:p>
        </p:txBody>
      </p:sp>
    </p:spTree>
    <p:extLst>
      <p:ext uri="{BB962C8B-B14F-4D97-AF65-F5344CB8AC3E}">
        <p14:creationId xmlns:p14="http://schemas.microsoft.com/office/powerpoint/2010/main" val="19273743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13</a:t>
            </a:fld>
            <a:endParaRPr lang="en-US"/>
          </a:p>
        </p:txBody>
      </p:sp>
    </p:spTree>
    <p:extLst>
      <p:ext uri="{BB962C8B-B14F-4D97-AF65-F5344CB8AC3E}">
        <p14:creationId xmlns:p14="http://schemas.microsoft.com/office/powerpoint/2010/main" val="38745102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14</a:t>
            </a:fld>
            <a:endParaRPr lang="en-US"/>
          </a:p>
        </p:txBody>
      </p:sp>
    </p:spTree>
    <p:extLst>
      <p:ext uri="{BB962C8B-B14F-4D97-AF65-F5344CB8AC3E}">
        <p14:creationId xmlns:p14="http://schemas.microsoft.com/office/powerpoint/2010/main" val="13645187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15</a:t>
            </a:fld>
            <a:endParaRPr lang="en-US"/>
          </a:p>
        </p:txBody>
      </p:sp>
    </p:spTree>
    <p:extLst>
      <p:ext uri="{BB962C8B-B14F-4D97-AF65-F5344CB8AC3E}">
        <p14:creationId xmlns:p14="http://schemas.microsoft.com/office/powerpoint/2010/main" val="38691810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16</a:t>
            </a:fld>
            <a:endParaRPr lang="en-US"/>
          </a:p>
        </p:txBody>
      </p:sp>
    </p:spTree>
    <p:extLst>
      <p:ext uri="{BB962C8B-B14F-4D97-AF65-F5344CB8AC3E}">
        <p14:creationId xmlns:p14="http://schemas.microsoft.com/office/powerpoint/2010/main" val="38313220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17</a:t>
            </a:fld>
            <a:endParaRPr lang="en-US"/>
          </a:p>
        </p:txBody>
      </p:sp>
    </p:spTree>
    <p:extLst>
      <p:ext uri="{BB962C8B-B14F-4D97-AF65-F5344CB8AC3E}">
        <p14:creationId xmlns:p14="http://schemas.microsoft.com/office/powerpoint/2010/main" val="6443735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18</a:t>
            </a:fld>
            <a:endParaRPr lang="en-US"/>
          </a:p>
        </p:txBody>
      </p:sp>
    </p:spTree>
    <p:extLst>
      <p:ext uri="{BB962C8B-B14F-4D97-AF65-F5344CB8AC3E}">
        <p14:creationId xmlns:p14="http://schemas.microsoft.com/office/powerpoint/2010/main" val="13438236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19</a:t>
            </a:fld>
            <a:endParaRPr lang="en-US"/>
          </a:p>
        </p:txBody>
      </p:sp>
    </p:spTree>
    <p:extLst>
      <p:ext uri="{BB962C8B-B14F-4D97-AF65-F5344CB8AC3E}">
        <p14:creationId xmlns:p14="http://schemas.microsoft.com/office/powerpoint/2010/main" val="171676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2</a:t>
            </a:fld>
            <a:endParaRPr lang="en-US"/>
          </a:p>
        </p:txBody>
      </p:sp>
    </p:spTree>
    <p:extLst>
      <p:ext uri="{BB962C8B-B14F-4D97-AF65-F5344CB8AC3E}">
        <p14:creationId xmlns:p14="http://schemas.microsoft.com/office/powerpoint/2010/main" val="13756703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20</a:t>
            </a:fld>
            <a:endParaRPr lang="en-US"/>
          </a:p>
        </p:txBody>
      </p:sp>
    </p:spTree>
    <p:extLst>
      <p:ext uri="{BB962C8B-B14F-4D97-AF65-F5344CB8AC3E}">
        <p14:creationId xmlns:p14="http://schemas.microsoft.com/office/powerpoint/2010/main" val="40097799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21</a:t>
            </a:fld>
            <a:endParaRPr lang="en-US"/>
          </a:p>
        </p:txBody>
      </p:sp>
    </p:spTree>
    <p:extLst>
      <p:ext uri="{BB962C8B-B14F-4D97-AF65-F5344CB8AC3E}">
        <p14:creationId xmlns:p14="http://schemas.microsoft.com/office/powerpoint/2010/main" val="23440361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22</a:t>
            </a:fld>
            <a:endParaRPr lang="en-US"/>
          </a:p>
        </p:txBody>
      </p:sp>
    </p:spTree>
    <p:extLst>
      <p:ext uri="{BB962C8B-B14F-4D97-AF65-F5344CB8AC3E}">
        <p14:creationId xmlns:p14="http://schemas.microsoft.com/office/powerpoint/2010/main" val="15508416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23</a:t>
            </a:fld>
            <a:endParaRPr lang="en-US"/>
          </a:p>
        </p:txBody>
      </p:sp>
    </p:spTree>
    <p:extLst>
      <p:ext uri="{BB962C8B-B14F-4D97-AF65-F5344CB8AC3E}">
        <p14:creationId xmlns:p14="http://schemas.microsoft.com/office/powerpoint/2010/main" val="14110614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24</a:t>
            </a:fld>
            <a:endParaRPr lang="en-US"/>
          </a:p>
        </p:txBody>
      </p:sp>
    </p:spTree>
    <p:extLst>
      <p:ext uri="{BB962C8B-B14F-4D97-AF65-F5344CB8AC3E}">
        <p14:creationId xmlns:p14="http://schemas.microsoft.com/office/powerpoint/2010/main" val="13996208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25</a:t>
            </a:fld>
            <a:endParaRPr lang="en-US"/>
          </a:p>
        </p:txBody>
      </p:sp>
    </p:spTree>
    <p:extLst>
      <p:ext uri="{BB962C8B-B14F-4D97-AF65-F5344CB8AC3E}">
        <p14:creationId xmlns:p14="http://schemas.microsoft.com/office/powerpoint/2010/main" val="34219740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959E77-FA21-258A-EACA-5FE88348919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92D9B2F-CC02-B918-EE48-61A7DD53D81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FC7DFCD-9757-3D19-0890-A557292350AC}"/>
              </a:ext>
            </a:extLst>
          </p:cNvPr>
          <p:cNvSpPr>
            <a:spLocks noGrp="1"/>
          </p:cNvSpPr>
          <p:nvPr>
            <p:ph type="body" idx="1"/>
          </p:nvPr>
        </p:nvSpPr>
        <p:spPr/>
        <p:txBody>
          <a:bodyPr/>
          <a:lstStyle/>
          <a:p>
            <a:pPr marL="0" indent="0">
              <a:buNone/>
            </a:pPr>
            <a:endParaRPr lang="en-US"/>
          </a:p>
        </p:txBody>
      </p:sp>
      <p:sp>
        <p:nvSpPr>
          <p:cNvPr id="4" name="Slide Number Placeholder 3">
            <a:extLst>
              <a:ext uri="{FF2B5EF4-FFF2-40B4-BE49-F238E27FC236}">
                <a16:creationId xmlns:a16="http://schemas.microsoft.com/office/drawing/2014/main" id="{BDDA7680-DA71-3810-F205-975C4AAF60C1}"/>
              </a:ext>
            </a:extLst>
          </p:cNvPr>
          <p:cNvSpPr>
            <a:spLocks noGrp="1"/>
          </p:cNvSpPr>
          <p:nvPr>
            <p:ph type="sldNum" sz="quarter" idx="5"/>
          </p:nvPr>
        </p:nvSpPr>
        <p:spPr/>
        <p:txBody>
          <a:bodyPr/>
          <a:lstStyle/>
          <a:p>
            <a:fld id="{0852AC79-A108-4FDF-A0BE-96CEB0D6FF0B}" type="slidenum">
              <a:rPr lang="en-US" smtClean="0"/>
              <a:pPr/>
              <a:t>26</a:t>
            </a:fld>
            <a:endParaRPr lang="en-US"/>
          </a:p>
        </p:txBody>
      </p:sp>
    </p:spTree>
    <p:extLst>
      <p:ext uri="{BB962C8B-B14F-4D97-AF65-F5344CB8AC3E}">
        <p14:creationId xmlns:p14="http://schemas.microsoft.com/office/powerpoint/2010/main" val="31763216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27</a:t>
            </a:fld>
            <a:endParaRPr lang="en-US"/>
          </a:p>
        </p:txBody>
      </p:sp>
    </p:spTree>
    <p:extLst>
      <p:ext uri="{BB962C8B-B14F-4D97-AF65-F5344CB8AC3E}">
        <p14:creationId xmlns:p14="http://schemas.microsoft.com/office/powerpoint/2010/main" val="2027223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28</a:t>
            </a:fld>
            <a:endParaRPr lang="en-US"/>
          </a:p>
        </p:txBody>
      </p:sp>
    </p:spTree>
    <p:extLst>
      <p:ext uri="{BB962C8B-B14F-4D97-AF65-F5344CB8AC3E}">
        <p14:creationId xmlns:p14="http://schemas.microsoft.com/office/powerpoint/2010/main" val="24922704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29</a:t>
            </a:fld>
            <a:endParaRPr lang="en-US"/>
          </a:p>
        </p:txBody>
      </p:sp>
    </p:spTree>
    <p:extLst>
      <p:ext uri="{BB962C8B-B14F-4D97-AF65-F5344CB8AC3E}">
        <p14:creationId xmlns:p14="http://schemas.microsoft.com/office/powerpoint/2010/main" val="3784711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3</a:t>
            </a:fld>
            <a:endParaRPr lang="en-US"/>
          </a:p>
        </p:txBody>
      </p:sp>
    </p:spTree>
    <p:extLst>
      <p:ext uri="{BB962C8B-B14F-4D97-AF65-F5344CB8AC3E}">
        <p14:creationId xmlns:p14="http://schemas.microsoft.com/office/powerpoint/2010/main" val="19982359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30</a:t>
            </a:fld>
            <a:endParaRPr lang="en-US"/>
          </a:p>
        </p:txBody>
      </p:sp>
    </p:spTree>
    <p:extLst>
      <p:ext uri="{BB962C8B-B14F-4D97-AF65-F5344CB8AC3E}">
        <p14:creationId xmlns:p14="http://schemas.microsoft.com/office/powerpoint/2010/main" val="37477573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31</a:t>
            </a:fld>
            <a:endParaRPr lang="en-US"/>
          </a:p>
        </p:txBody>
      </p:sp>
    </p:spTree>
    <p:extLst>
      <p:ext uri="{BB962C8B-B14F-4D97-AF65-F5344CB8AC3E}">
        <p14:creationId xmlns:p14="http://schemas.microsoft.com/office/powerpoint/2010/main" val="391238319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32</a:t>
            </a:fld>
            <a:endParaRPr lang="en-US"/>
          </a:p>
        </p:txBody>
      </p:sp>
    </p:spTree>
    <p:extLst>
      <p:ext uri="{BB962C8B-B14F-4D97-AF65-F5344CB8AC3E}">
        <p14:creationId xmlns:p14="http://schemas.microsoft.com/office/powerpoint/2010/main" val="31572589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33</a:t>
            </a:fld>
            <a:endParaRPr lang="en-US"/>
          </a:p>
        </p:txBody>
      </p:sp>
    </p:spTree>
    <p:extLst>
      <p:ext uri="{BB962C8B-B14F-4D97-AF65-F5344CB8AC3E}">
        <p14:creationId xmlns:p14="http://schemas.microsoft.com/office/powerpoint/2010/main" val="27991081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34</a:t>
            </a:fld>
            <a:endParaRPr lang="en-US"/>
          </a:p>
        </p:txBody>
      </p:sp>
    </p:spTree>
    <p:extLst>
      <p:ext uri="{BB962C8B-B14F-4D97-AF65-F5344CB8AC3E}">
        <p14:creationId xmlns:p14="http://schemas.microsoft.com/office/powerpoint/2010/main" val="163521303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35</a:t>
            </a:fld>
            <a:endParaRPr lang="en-US"/>
          </a:p>
        </p:txBody>
      </p:sp>
    </p:spTree>
    <p:extLst>
      <p:ext uri="{BB962C8B-B14F-4D97-AF65-F5344CB8AC3E}">
        <p14:creationId xmlns:p14="http://schemas.microsoft.com/office/powerpoint/2010/main" val="1574381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4</a:t>
            </a:fld>
            <a:endParaRPr lang="en-US"/>
          </a:p>
        </p:txBody>
      </p:sp>
    </p:spTree>
    <p:extLst>
      <p:ext uri="{BB962C8B-B14F-4D97-AF65-F5344CB8AC3E}">
        <p14:creationId xmlns:p14="http://schemas.microsoft.com/office/powerpoint/2010/main" val="1593328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5</a:t>
            </a:fld>
            <a:endParaRPr lang="en-US"/>
          </a:p>
        </p:txBody>
      </p:sp>
    </p:spTree>
    <p:extLst>
      <p:ext uri="{BB962C8B-B14F-4D97-AF65-F5344CB8AC3E}">
        <p14:creationId xmlns:p14="http://schemas.microsoft.com/office/powerpoint/2010/main" val="11262880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6</a:t>
            </a:fld>
            <a:endParaRPr lang="en-US"/>
          </a:p>
        </p:txBody>
      </p:sp>
    </p:spTree>
    <p:extLst>
      <p:ext uri="{BB962C8B-B14F-4D97-AF65-F5344CB8AC3E}">
        <p14:creationId xmlns:p14="http://schemas.microsoft.com/office/powerpoint/2010/main" val="3699994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7</a:t>
            </a:fld>
            <a:endParaRPr lang="en-US"/>
          </a:p>
        </p:txBody>
      </p:sp>
    </p:spTree>
    <p:extLst>
      <p:ext uri="{BB962C8B-B14F-4D97-AF65-F5344CB8AC3E}">
        <p14:creationId xmlns:p14="http://schemas.microsoft.com/office/powerpoint/2010/main" val="40844905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8</a:t>
            </a:fld>
            <a:endParaRPr lang="en-US"/>
          </a:p>
        </p:txBody>
      </p:sp>
    </p:spTree>
    <p:extLst>
      <p:ext uri="{BB962C8B-B14F-4D97-AF65-F5344CB8AC3E}">
        <p14:creationId xmlns:p14="http://schemas.microsoft.com/office/powerpoint/2010/main" val="2475450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pPr/>
              <a:t>9</a:t>
            </a:fld>
            <a:endParaRPr lang="en-US"/>
          </a:p>
        </p:txBody>
      </p:sp>
    </p:spTree>
    <p:extLst>
      <p:ext uri="{BB962C8B-B14F-4D97-AF65-F5344CB8AC3E}">
        <p14:creationId xmlns:p14="http://schemas.microsoft.com/office/powerpoint/2010/main" val="9431722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054048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465858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543729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2321883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29054589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42137208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125077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1548731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3454200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7487970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530804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907964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0759337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340923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26709928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9972466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9160447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0334716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27897378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4233966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4511687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536300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96593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1683886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251570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51654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13105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cSld name="Comparison">
    <p:bg>
      <p:bgPr>
        <a:gradFill rotWithShape="0">
          <a:gsLst>
            <a:gs pos="0">
              <a:srgbClr val="FFFFFF"/>
            </a:gs>
            <a:gs pos="18796">
              <a:srgbClr val="FFFFFF"/>
            </a:gs>
            <a:gs pos="44630">
              <a:srgbClr val="FFFFFF"/>
            </a:gs>
            <a:gs pos="74001">
              <a:srgbClr val="FFFFFF"/>
            </a:gs>
            <a:gs pos="83000">
              <a:srgbClr val="FFFFFF"/>
            </a:gs>
            <a:gs pos="100000">
              <a:srgbClr val="CAD9EB"/>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21304" y="274638"/>
            <a:ext cx="9561095"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021304" y="1535113"/>
            <a:ext cx="4367464" cy="639762"/>
          </a:xfrm>
        </p:spPr>
        <p:txBody>
          <a:bodyPr anchor="b"/>
          <a:lstStyle>
            <a:lvl1pPr marL="0" indent="0">
              <a:buNone/>
              <a:defRPr sz="23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2021303" y="2174875"/>
            <a:ext cx="4367465" cy="3951288"/>
          </a:xfrm>
        </p:spPr>
        <p:txBody>
          <a:bodyPr/>
          <a:lstStyle>
            <a:lvl1pPr>
              <a:defRPr sz="2000"/>
            </a:lvl1pPr>
            <a:lvl2pPr>
              <a:defRPr sz="1800"/>
            </a:lvl2pPr>
            <a:lvl3pPr>
              <a:defRPr sz="1800"/>
            </a:lvl3pPr>
            <a:lvl4pPr>
              <a:defRPr sz="1800"/>
            </a:lvl4pPr>
            <a:lvl5pPr>
              <a:defRPr sz="18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978316" y="1535113"/>
            <a:ext cx="4604090" cy="639762"/>
          </a:xfrm>
        </p:spPr>
        <p:txBody>
          <a:bodyPr anchor="b"/>
          <a:lstStyle>
            <a:lvl1pPr marL="0" indent="0">
              <a:buNone/>
              <a:defRPr sz="23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978316" y="2174875"/>
            <a:ext cx="4604090" cy="3951288"/>
          </a:xfrm>
        </p:spPr>
        <p:txBody>
          <a:bodyPr/>
          <a:lstStyle>
            <a:lvl1pPr>
              <a:defRPr sz="2000"/>
            </a:lvl1pPr>
            <a:lvl2pPr>
              <a:defRPr sz="1800"/>
            </a:lvl2pPr>
            <a:lvl3pPr>
              <a:defRPr sz="1800"/>
            </a:lvl3pPr>
            <a:lvl4pPr>
              <a:defRPr sz="1800"/>
            </a:lvl4pPr>
            <a:lvl5pPr>
              <a:defRPr sz="18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7"/>
          <p:cNvSpPr>
            <a:spLocks noGrp="1"/>
          </p:cNvSpPr>
          <p:nvPr>
            <p:ph type="ftr" sz="quarter" idx="10"/>
          </p:nvPr>
        </p:nvSpPr>
        <p:spPr/>
        <p:txBody>
          <a:bodyPr/>
          <a:lstStyle>
            <a:lvl1pPr defTabSz="685800">
              <a:defRPr/>
            </a:lvl1pPr>
          </a:lstStyle>
          <a:p>
            <a:pPr>
              <a:defRPr/>
            </a:pPr>
            <a:endParaRPr lang="en-US"/>
          </a:p>
        </p:txBody>
      </p:sp>
      <p:sp>
        <p:nvSpPr>
          <p:cNvPr id="8" name="Slide Number Placeholder 8"/>
          <p:cNvSpPr>
            <a:spLocks noGrp="1"/>
          </p:cNvSpPr>
          <p:nvPr>
            <p:ph type="sldNum" sz="quarter" idx="11"/>
          </p:nvPr>
        </p:nvSpPr>
        <p:spPr/>
        <p:txBody>
          <a:bodyPr/>
          <a:lstStyle>
            <a:lvl1pPr defTabSz="685800">
              <a:defRPr/>
            </a:lvl1pPr>
          </a:lstStyle>
          <a:p>
            <a:pPr>
              <a:defRPr/>
            </a:pPr>
            <a:fld id="{58A1806F-D022-49A9-BA1E-0850FA7BF02B}" type="slidenum">
              <a:rPr lang="en-US"/>
              <a:pPr>
                <a:defRPr/>
              </a:pPr>
              <a:t>‹#›</a:t>
            </a:fld>
            <a:endParaRPr lang="en-US"/>
          </a:p>
        </p:txBody>
      </p:sp>
    </p:spTree>
    <p:extLst>
      <p:ext uri="{BB962C8B-B14F-4D97-AF65-F5344CB8AC3E}">
        <p14:creationId xmlns:p14="http://schemas.microsoft.com/office/powerpoint/2010/main" val="20808256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theme" Target="../theme/theme3.xml"/><Relationship Id="rId4"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5" Type="http://schemas.openxmlformats.org/officeDocument/2006/relationships/theme" Target="../theme/theme4.xml"/><Relationship Id="rId4" Type="http://schemas.openxmlformats.org/officeDocument/2006/relationships/slideLayout" Target="../slideLayouts/slideLayout17.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5" Type="http://schemas.openxmlformats.org/officeDocument/2006/relationships/theme" Target="../theme/theme5.xml"/><Relationship Id="rId4" Type="http://schemas.openxmlformats.org/officeDocument/2006/relationships/slideLayout" Target="../slideLayouts/slideLayout21.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5" Type="http://schemas.openxmlformats.org/officeDocument/2006/relationships/theme" Target="../theme/theme6.xml"/><Relationship Id="rId4" Type="http://schemas.openxmlformats.org/officeDocument/2006/relationships/slideLayout" Target="../slideLayouts/slideLayout25.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8.xml"/><Relationship Id="rId2" Type="http://schemas.openxmlformats.org/officeDocument/2006/relationships/slideLayout" Target="../slideLayouts/slideLayout27.xml"/><Relationship Id="rId1" Type="http://schemas.openxmlformats.org/officeDocument/2006/relationships/slideLayout" Target="../slideLayouts/slideLayout26.xml"/><Relationship Id="rId5" Type="http://schemas.openxmlformats.org/officeDocument/2006/relationships/theme" Target="../theme/theme7.xml"/><Relationship Id="rId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402199638"/>
      </p:ext>
    </p:extLst>
  </p:cSld>
  <p:clrMap bg1="lt1" tx1="dk1" bg2="lt2" tx2="dk2" accent1="accent1" accent2="accent2" accent3="accent3" accent4="accent4" accent5="accent5" accent6="accent6" hlink="hlink" folHlink="folHlink"/>
  <p:sldLayoutIdLst>
    <p:sldLayoutId id="2147483669" r:id="rId1"/>
    <p:sldLayoutId id="2147483661" r:id="rId2"/>
    <p:sldLayoutId id="2147483662" r:id="rId3"/>
    <p:sldLayoutId id="2147483663" r:id="rId4"/>
    <p:sldLayoutId id="2147483686" r:id="rId5"/>
  </p:sldLayoutIdLst>
  <p:txStyles>
    <p:title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877708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956017735"/>
      </p:ext>
    </p:extLst>
  </p:cSld>
  <p:clrMap bg1="lt1" tx1="dk1" bg2="lt2" tx2="dk2" accent1="accent1" accent2="accent2" accent3="accent3" accent4="accent4" accent5="accent5" accent6="accent6" hlink="hlink" folHlink="folHlink"/>
  <p:sldLayoutIdLst>
    <p:sldLayoutId id="2147483670" r:id="rId1"/>
    <p:sldLayoutId id="2147483666" r:id="rId2"/>
    <p:sldLayoutId id="2147483667" r:id="rId3"/>
    <p:sldLayoutId id="2147483668" r:id="rId4"/>
  </p:sldLayoutIdLst>
  <p:txStyles>
    <p:title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203960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9396915"/>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498434747"/>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Lst>
  <p:txStyles>
    <p:title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599010289"/>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hyperlink" Target="https://www.cde.ca.gov/fg/fo/fm/ff.asp" TargetMode="External"/><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3" Type="http://schemas.openxmlformats.org/officeDocument/2006/relationships/hyperlink" Target="https://www.cde.ca.gov/fg/ac/ic/" TargetMode="External"/><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3" Type="http://schemas.openxmlformats.org/officeDocument/2006/relationships/hyperlink" Target="https://www.cde.ca.gov/fg/fo/r18/documents/ccic24a-intent.pdf" TargetMode="External"/><Relationship Id="rId2" Type="http://schemas.openxmlformats.org/officeDocument/2006/relationships/notesSlide" Target="../notesSlides/notesSlide19.xml"/><Relationship Id="rId1" Type="http://schemas.openxmlformats.org/officeDocument/2006/relationships/slideLayout" Target="../slideLayouts/slideLayout15.xml"/><Relationship Id="rId4" Type="http://schemas.openxmlformats.org/officeDocument/2006/relationships/hyperlink" Target="mailto:PPL@cde.ca.gov"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cde.ca.gov/fg/fo/r18/ccic24rfa.asp" TargetMode="External"/><Relationship Id="rId2" Type="http://schemas.openxmlformats.org/officeDocument/2006/relationships/notesSlide" Target="../notesSlides/notesSlide2.xml"/><Relationship Id="rId1" Type="http://schemas.openxmlformats.org/officeDocument/2006/relationships/slideLayout" Target="../slideLayouts/slideLayout15.xml"/><Relationship Id="rId4" Type="http://schemas.openxmlformats.org/officeDocument/2006/relationships/hyperlink" Target="mailto:PPL@cde.ca.gov"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3" Type="http://schemas.openxmlformats.org/officeDocument/2006/relationships/hyperlink" Target="https://www.cde.ca.gov/fg/fo/r18/documents/ccic24b-app.pdf" TargetMode="External"/><Relationship Id="rId2" Type="http://schemas.openxmlformats.org/officeDocument/2006/relationships/notesSlide" Target="../notesSlides/notesSlide21.xml"/><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3" Type="http://schemas.openxmlformats.org/officeDocument/2006/relationships/hyperlink" Target="https://www.cde.ca.gov/fg/fo/r18/documents/ccic24c-project.docx" TargetMode="External"/><Relationship Id="rId2" Type="http://schemas.openxmlformats.org/officeDocument/2006/relationships/notesSlide" Target="../notesSlides/notesSlide22.xml"/><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3" Type="http://schemas.openxmlformats.org/officeDocument/2006/relationships/hyperlink" Target="https://www.cde.ca.gov/fg/fo/r18/documents/ccic24d-budget.xlsx" TargetMode="External"/><Relationship Id="rId2" Type="http://schemas.openxmlformats.org/officeDocument/2006/relationships/notesSlide" Target="../notesSlides/notesSlide23.xml"/><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3" Type="http://schemas.openxmlformats.org/officeDocument/2006/relationships/hyperlink" Target="mailto:PPL@cde.ca.gov" TargetMode="External"/><Relationship Id="rId2" Type="http://schemas.openxmlformats.org/officeDocument/2006/relationships/notesSlide" Target="../notesSlides/notesSlide26.xml"/><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hyperlink" Target="https://sites.ed.gov/idea/regs/b/a/300.43" TargetMode="External"/><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3" Type="http://schemas.openxmlformats.org/officeDocument/2006/relationships/hyperlink" Target="mailto:PPL@cde.ca.gov" TargetMode="External"/><Relationship Id="rId2" Type="http://schemas.openxmlformats.org/officeDocument/2006/relationships/notesSlide" Target="../notesSlides/notesSlide30.xml"/><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6.xml"/></Relationships>
</file>

<file path=ppt/slides/_rels/slide34.xml.rels><?xml version="1.0" encoding="UTF-8" standalone="yes"?>
<Relationships xmlns="http://schemas.openxmlformats.org/package/2006/relationships"><Relationship Id="rId3" Type="http://schemas.openxmlformats.org/officeDocument/2006/relationships/hyperlink" Target="mailto:PPL@cde.ca.gov" TargetMode="External"/><Relationship Id="rId2" Type="http://schemas.openxmlformats.org/officeDocument/2006/relationships/notesSlide" Target="../notesSlides/notesSlide34.xml"/><Relationship Id="rId1" Type="http://schemas.openxmlformats.org/officeDocument/2006/relationships/slideLayout" Target="../slideLayouts/slideLayout16.xml"/><Relationship Id="rId4" Type="http://schemas.openxmlformats.org/officeDocument/2006/relationships/hyperlink" Target="https://www.cde.ca.gov/fg/fo/r18/ccic24rfa.asp"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E7630-6841-40DC-8C8B-49A57362C2B9}"/>
              </a:ext>
            </a:extLst>
          </p:cNvPr>
          <p:cNvSpPr>
            <a:spLocks noGrp="1"/>
          </p:cNvSpPr>
          <p:nvPr>
            <p:ph type="ctrTitle"/>
          </p:nvPr>
        </p:nvSpPr>
        <p:spPr>
          <a:xfrm>
            <a:off x="0" y="1883121"/>
            <a:ext cx="12191999" cy="2420655"/>
          </a:xfrm>
        </p:spPr>
        <p:txBody>
          <a:bodyPr>
            <a:normAutofit/>
          </a:bodyPr>
          <a:lstStyle/>
          <a:p>
            <a:r>
              <a:rPr lang="en-US" sz="3600" b="1"/>
              <a:t>2024–25 California Center for Inclusive College Grant Request for Applications</a:t>
            </a:r>
          </a:p>
        </p:txBody>
      </p:sp>
      <p:sp>
        <p:nvSpPr>
          <p:cNvPr id="5" name="Subtitle 2">
            <a:extLst>
              <a:ext uri="{FF2B5EF4-FFF2-40B4-BE49-F238E27FC236}">
                <a16:creationId xmlns:a16="http://schemas.microsoft.com/office/drawing/2014/main" id="{75A874EB-78EB-4D65-8D5B-F4EABBC085BA}"/>
              </a:ext>
            </a:extLst>
          </p:cNvPr>
          <p:cNvSpPr txBox="1">
            <a:spLocks/>
          </p:cNvSpPr>
          <p:nvPr/>
        </p:nvSpPr>
        <p:spPr>
          <a:xfrm>
            <a:off x="1282390" y="3880625"/>
            <a:ext cx="9333571" cy="120821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Century Gothic" panose="020B0502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Wingdings" panose="05000000000000000000" pitchFamily="2"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000" b="0" i="0" u="none" strike="noStrike" kern="1200" cap="none" spc="0" normalizeH="0" baseline="0" noProof="0">
                <a:ln>
                  <a:noFill/>
                </a:ln>
                <a:solidFill>
                  <a:schemeClr val="bg1"/>
                </a:solidFill>
                <a:effectLst/>
                <a:uLnTx/>
                <a:uFillTx/>
                <a:latin typeface="Arial" panose="020B0604020202020204"/>
                <a:ea typeface="+mn-ea"/>
                <a:cs typeface="+mn-cs"/>
              </a:rPr>
              <a:t>Technical Assistance Webinar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000" b="0" i="0" u="none" strike="noStrike" kern="1200" cap="none" spc="0" normalizeH="0" baseline="0" noProof="0">
                <a:ln>
                  <a:noFill/>
                </a:ln>
                <a:solidFill>
                  <a:schemeClr val="bg1"/>
                </a:solidFill>
                <a:effectLst/>
                <a:uLnTx/>
                <a:uFillTx/>
                <a:latin typeface="Arial" panose="020B0604020202020204"/>
                <a:ea typeface="+mn-ea"/>
                <a:cs typeface="+mn-cs"/>
              </a:rPr>
              <a:t>Presented by the Special Education Division </a:t>
            </a:r>
            <a:r>
              <a:rPr lang="en-US" sz="3000">
                <a:solidFill>
                  <a:schemeClr val="bg1"/>
                </a:solidFill>
                <a:latin typeface="Arial" panose="020B0604020202020204"/>
              </a:rPr>
              <a:t>September 27,</a:t>
            </a:r>
            <a:r>
              <a:rPr kumimoji="0" lang="en-US" sz="3000" b="0" i="0" u="none" strike="noStrike" kern="1200" cap="none" spc="0" normalizeH="0" baseline="0" noProof="0">
                <a:ln>
                  <a:noFill/>
                </a:ln>
                <a:solidFill>
                  <a:schemeClr val="bg1"/>
                </a:solidFill>
                <a:effectLst/>
                <a:uLnTx/>
                <a:uFillTx/>
                <a:latin typeface="Arial" panose="020B0604020202020204"/>
                <a:ea typeface="+mn-ea"/>
                <a:cs typeface="+mn-cs"/>
              </a:rPr>
              <a:t> 2024</a:t>
            </a:r>
          </a:p>
        </p:txBody>
      </p:sp>
    </p:spTree>
    <p:extLst>
      <p:ext uri="{BB962C8B-B14F-4D97-AF65-F5344CB8AC3E}">
        <p14:creationId xmlns:p14="http://schemas.microsoft.com/office/powerpoint/2010/main" val="3001952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E0C9-E80D-480F-B3A2-3B3FAB5C1B22}"/>
              </a:ext>
            </a:extLst>
          </p:cNvPr>
          <p:cNvSpPr>
            <a:spLocks noGrp="1"/>
          </p:cNvSpPr>
          <p:nvPr>
            <p:ph type="title"/>
          </p:nvPr>
        </p:nvSpPr>
        <p:spPr>
          <a:xfrm>
            <a:off x="152398" y="258262"/>
            <a:ext cx="11887200" cy="588306"/>
          </a:xfrm>
        </p:spPr>
        <p:txBody>
          <a:bodyPr>
            <a:noAutofit/>
          </a:bodyPr>
          <a:lstStyle/>
          <a:p>
            <a:r>
              <a:rPr lang="en-US" sz="3200" b="1"/>
              <a:t>IV. Project Requirements (1)</a:t>
            </a:r>
          </a:p>
        </p:txBody>
      </p:sp>
      <p:sp>
        <p:nvSpPr>
          <p:cNvPr id="5" name="Content Placeholder 4">
            <a:extLst>
              <a:ext uri="{FF2B5EF4-FFF2-40B4-BE49-F238E27FC236}">
                <a16:creationId xmlns:a16="http://schemas.microsoft.com/office/drawing/2014/main" id="{12209B2D-0DC7-4BDD-8A54-589BF0CD30EC}"/>
              </a:ext>
            </a:extLst>
          </p:cNvPr>
          <p:cNvSpPr>
            <a:spLocks noGrp="1"/>
          </p:cNvSpPr>
          <p:nvPr>
            <p:ph idx="1"/>
          </p:nvPr>
        </p:nvSpPr>
        <p:spPr>
          <a:xfrm>
            <a:off x="152398" y="846568"/>
            <a:ext cx="11887198" cy="5790192"/>
          </a:xfrm>
        </p:spPr>
        <p:txBody>
          <a:bodyPr>
            <a:noAutofit/>
          </a:bodyPr>
          <a:lstStyle/>
          <a:p>
            <a:pPr marL="0" indent="0">
              <a:lnSpc>
                <a:spcPct val="115000"/>
              </a:lnSpc>
              <a:spcBef>
                <a:spcPts val="0"/>
              </a:spcBef>
              <a:spcAft>
                <a:spcPts val="800"/>
              </a:spcAft>
              <a:buNone/>
            </a:pPr>
            <a:r>
              <a:rPr lang="en-US" sz="2400" kern="100">
                <a:solidFill>
                  <a:srgbClr val="000000"/>
                </a:solidFill>
                <a:effectLst/>
                <a:latin typeface="Arial" panose="020B0604020202020204" pitchFamily="34" charset="0"/>
                <a:ea typeface="Arial" panose="020B0604020202020204" pitchFamily="34" charset="0"/>
                <a:cs typeface="Times New Roman" panose="02020603050405020304" pitchFamily="18" charset="0"/>
              </a:rPr>
              <a:t>In accordance with </a:t>
            </a:r>
            <a:r>
              <a:rPr lang="en-US" sz="2400" i="1" kern="100">
                <a:solidFill>
                  <a:srgbClr val="000000"/>
                </a:solidFill>
                <a:effectLst/>
                <a:latin typeface="Arial" panose="020B0604020202020204" pitchFamily="34" charset="0"/>
                <a:ea typeface="Arial" panose="020B0604020202020204" pitchFamily="34" charset="0"/>
                <a:cs typeface="Times New Roman" panose="02020603050405020304" pitchFamily="18" charset="0"/>
              </a:rPr>
              <a:t>EC </a:t>
            </a:r>
            <a:r>
              <a:rPr lang="en-US" sz="2400" kern="100">
                <a:solidFill>
                  <a:srgbClr val="000000"/>
                </a:solidFill>
                <a:effectLst/>
                <a:latin typeface="Arial" panose="020B0604020202020204" pitchFamily="34" charset="0"/>
                <a:ea typeface="Arial" panose="020B0604020202020204" pitchFamily="34" charset="0"/>
                <a:cs typeface="Times New Roman" panose="02020603050405020304" pitchFamily="18" charset="0"/>
              </a:rPr>
              <a:t>Section 66032.2(c), the responsibilities of the center shall include, but are not limited to, all of the following:</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spcBef>
                <a:spcPts val="0"/>
              </a:spcBef>
              <a:spcAft>
                <a:spcPts val="1200"/>
              </a:spcAft>
              <a:buFont typeface="+mj-lt"/>
              <a:buAutoNum type="arabicParenR"/>
            </a:pPr>
            <a:r>
              <a:rPr lang="en-US" sz="2400" kern="100">
                <a:solidFill>
                  <a:srgbClr val="000000"/>
                </a:solidFill>
                <a:effectLst/>
                <a:latin typeface="Arial" panose="020B0604020202020204" pitchFamily="34" charset="0"/>
                <a:ea typeface="Arial" panose="020B0604020202020204" pitchFamily="34" charset="0"/>
                <a:cs typeface="Arial" panose="020B0604020202020204" pitchFamily="34" charset="0"/>
              </a:rPr>
              <a:t>Assisting inclusive college programs in aligning with the federal requirements, standards, and quality indicators identified by the National Center for Information and Technical Support for Postsecondary Students with Disabilities and the coordinating center described in 20 U.S.C. Sec. 1140q(b), pursuant to 20 U.S.C. Sec. 1140q.</a:t>
            </a:r>
            <a:endParaRPr lang="en-US" sz="2400" kern="100">
              <a:effectLst/>
              <a:latin typeface="Arial" panose="020B0604020202020204" pitchFamily="34" charset="0"/>
              <a:ea typeface="Calibri" panose="020F0502020204030204" pitchFamily="34" charset="0"/>
              <a:cs typeface="Times New Roman" panose="02020603050405020304" pitchFamily="18" charset="0"/>
            </a:endParaRPr>
          </a:p>
          <a:p>
            <a:pPr marL="457200" marR="0" lvl="0" indent="-457200">
              <a:spcBef>
                <a:spcPts val="0"/>
              </a:spcBef>
              <a:spcAft>
                <a:spcPts val="1200"/>
              </a:spcAft>
              <a:buFont typeface="+mj-lt"/>
              <a:buAutoNum type="arabicParenR"/>
            </a:pPr>
            <a:r>
              <a:rPr lang="en-US" sz="2400" kern="100">
                <a:solidFill>
                  <a:srgbClr val="000000"/>
                </a:solidFill>
                <a:effectLst/>
                <a:latin typeface="Arial" panose="020B0604020202020204" pitchFamily="34" charset="0"/>
                <a:ea typeface="Arial" panose="020B0604020202020204" pitchFamily="34" charset="0"/>
                <a:cs typeface="Arial" panose="020B0604020202020204" pitchFamily="34" charset="0"/>
              </a:rPr>
              <a:t>Assisting inclusive college programs with the development and submission of federal comprehensive transition and postsecondary program applications.</a:t>
            </a:r>
            <a:endParaRPr lang="en-US" sz="2400" kern="100">
              <a:effectLst/>
              <a:latin typeface="Arial" panose="020B0604020202020204" pitchFamily="34" charset="0"/>
              <a:ea typeface="Calibri" panose="020F0502020204030204" pitchFamily="34" charset="0"/>
              <a:cs typeface="Times New Roman" panose="02020603050405020304" pitchFamily="18" charset="0"/>
            </a:endParaRPr>
          </a:p>
          <a:p>
            <a:pPr marL="457200" marR="0" lvl="0" indent="-457200">
              <a:spcBef>
                <a:spcPts val="0"/>
              </a:spcBef>
              <a:spcAft>
                <a:spcPts val="1200"/>
              </a:spcAft>
              <a:buFont typeface="+mj-lt"/>
              <a:buAutoNum type="arabicParenR"/>
            </a:pPr>
            <a:r>
              <a:rPr lang="en-US" sz="2400" kern="100">
                <a:solidFill>
                  <a:srgbClr val="000000"/>
                </a:solidFill>
                <a:effectLst/>
                <a:latin typeface="Arial" panose="020B0604020202020204" pitchFamily="34" charset="0"/>
                <a:ea typeface="Arial" panose="020B0604020202020204" pitchFamily="34" charset="0"/>
                <a:cs typeface="Arial" panose="020B0604020202020204" pitchFamily="34" charset="0"/>
              </a:rPr>
              <a:t>Facilitating collaboration between local educational agencies, regional centers, local Department of Rehabilitation field offices, and inclusive college programs to support students with intellectual disabilities and their parents, families, and supporters to plan for postsecondary transition.</a:t>
            </a:r>
            <a:endParaRPr lang="en-US" sz="2400" kern="100">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en-US" sz="2600"/>
          </a:p>
        </p:txBody>
      </p:sp>
      <p:sp>
        <p:nvSpPr>
          <p:cNvPr id="4" name="Slide Number Placeholder 4">
            <a:extLst>
              <a:ext uri="{FF2B5EF4-FFF2-40B4-BE49-F238E27FC236}">
                <a16:creationId xmlns:a16="http://schemas.microsoft.com/office/drawing/2014/main" id="{29A6650B-57E3-425F-9E1F-DCF0BBE7280A}"/>
              </a:ext>
            </a:extLst>
          </p:cNvPr>
          <p:cNvSpPr txBox="1">
            <a:spLocks/>
          </p:cNvSpPr>
          <p:nvPr/>
        </p:nvSpPr>
        <p:spPr>
          <a:xfrm>
            <a:off x="11514667" y="6278138"/>
            <a:ext cx="524931"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10</a:t>
            </a:fld>
            <a:endParaRPr lang="en-US"/>
          </a:p>
        </p:txBody>
      </p:sp>
    </p:spTree>
    <p:extLst>
      <p:ext uri="{BB962C8B-B14F-4D97-AF65-F5344CB8AC3E}">
        <p14:creationId xmlns:p14="http://schemas.microsoft.com/office/powerpoint/2010/main" val="1423072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E0C9-E80D-480F-B3A2-3B3FAB5C1B22}"/>
              </a:ext>
            </a:extLst>
          </p:cNvPr>
          <p:cNvSpPr>
            <a:spLocks noGrp="1"/>
          </p:cNvSpPr>
          <p:nvPr>
            <p:ph type="title"/>
          </p:nvPr>
        </p:nvSpPr>
        <p:spPr>
          <a:xfrm>
            <a:off x="152398" y="258262"/>
            <a:ext cx="11887200" cy="588306"/>
          </a:xfrm>
        </p:spPr>
        <p:txBody>
          <a:bodyPr>
            <a:noAutofit/>
          </a:bodyPr>
          <a:lstStyle/>
          <a:p>
            <a:r>
              <a:rPr lang="en-US" sz="3200" b="1"/>
              <a:t>IV. Project Requirements (2)</a:t>
            </a:r>
          </a:p>
        </p:txBody>
      </p:sp>
      <p:sp>
        <p:nvSpPr>
          <p:cNvPr id="5" name="Content Placeholder 4">
            <a:extLst>
              <a:ext uri="{FF2B5EF4-FFF2-40B4-BE49-F238E27FC236}">
                <a16:creationId xmlns:a16="http://schemas.microsoft.com/office/drawing/2014/main" id="{12209B2D-0DC7-4BDD-8A54-589BF0CD30EC}"/>
              </a:ext>
            </a:extLst>
          </p:cNvPr>
          <p:cNvSpPr>
            <a:spLocks noGrp="1"/>
          </p:cNvSpPr>
          <p:nvPr>
            <p:ph idx="1"/>
          </p:nvPr>
        </p:nvSpPr>
        <p:spPr>
          <a:xfrm>
            <a:off x="152398" y="846568"/>
            <a:ext cx="11887198" cy="5790192"/>
          </a:xfrm>
        </p:spPr>
        <p:txBody>
          <a:bodyPr>
            <a:noAutofit/>
          </a:bodyPr>
          <a:lstStyle/>
          <a:p>
            <a:pPr marL="514350" marR="0" lvl="0" indent="-514350">
              <a:spcBef>
                <a:spcPts val="0"/>
              </a:spcBef>
              <a:spcAft>
                <a:spcPts val="1200"/>
              </a:spcAft>
              <a:buFont typeface="+mj-lt"/>
              <a:buAutoNum type="arabicParenR" startAt="4"/>
            </a:pPr>
            <a:r>
              <a:rPr lang="en-US" sz="2600" kern="100">
                <a:solidFill>
                  <a:srgbClr val="000000"/>
                </a:solidFill>
                <a:effectLst/>
                <a:latin typeface="Arial" panose="020B0604020202020204" pitchFamily="34" charset="0"/>
                <a:ea typeface="Arial" panose="020B0604020202020204" pitchFamily="34" charset="0"/>
                <a:cs typeface="Arial" panose="020B0604020202020204" pitchFamily="34" charset="0"/>
              </a:rPr>
              <a:t>Assisting public postsecondary educational institutions and inclusive college programs with the identification of potential funding sources to establish, sustain, or expand upon inclusive college programs, including student financial assistance opportunities.</a:t>
            </a:r>
            <a:endParaRPr lang="en-US" sz="2600" kern="100">
              <a:effectLst/>
              <a:latin typeface="Arial" panose="020B0604020202020204" pitchFamily="34" charset="0"/>
              <a:ea typeface="Calibri" panose="020F0502020204030204" pitchFamily="34" charset="0"/>
              <a:cs typeface="Times New Roman" panose="02020603050405020304" pitchFamily="18" charset="0"/>
            </a:endParaRPr>
          </a:p>
          <a:p>
            <a:pPr marL="514350" marR="0" lvl="0" indent="-514350">
              <a:spcBef>
                <a:spcPts val="0"/>
              </a:spcBef>
              <a:spcAft>
                <a:spcPts val="1200"/>
              </a:spcAft>
              <a:buFont typeface="+mj-lt"/>
              <a:buAutoNum type="arabicParenR" startAt="4"/>
            </a:pPr>
            <a:r>
              <a:rPr lang="en-US" sz="2600" kern="100">
                <a:solidFill>
                  <a:srgbClr val="000000"/>
                </a:solidFill>
                <a:effectLst/>
                <a:latin typeface="Arial" panose="020B0604020202020204" pitchFamily="34" charset="0"/>
                <a:ea typeface="Arial" panose="020B0604020202020204" pitchFamily="34" charset="0"/>
                <a:cs typeface="Arial" panose="020B0604020202020204" pitchFamily="34" charset="0"/>
              </a:rPr>
              <a:t>Supporting inclusive college programs with guidance and assistance when applying for potential funding sources and student financial assistance opportunities.</a:t>
            </a:r>
            <a:endParaRPr lang="en-US" sz="2600" kern="100">
              <a:effectLst/>
              <a:latin typeface="Arial" panose="020B0604020202020204" pitchFamily="34" charset="0"/>
              <a:ea typeface="Calibri" panose="020F0502020204030204" pitchFamily="34" charset="0"/>
              <a:cs typeface="Times New Roman" panose="02020603050405020304" pitchFamily="18" charset="0"/>
            </a:endParaRPr>
          </a:p>
          <a:p>
            <a:pPr marL="514350" marR="0" lvl="0" indent="-514350">
              <a:spcBef>
                <a:spcPts val="0"/>
              </a:spcBef>
              <a:spcAft>
                <a:spcPts val="1200"/>
              </a:spcAft>
              <a:buFont typeface="+mj-lt"/>
              <a:buAutoNum type="arabicParenR" startAt="4"/>
            </a:pPr>
            <a:r>
              <a:rPr lang="en-US" sz="2600" kern="100">
                <a:solidFill>
                  <a:srgbClr val="000000"/>
                </a:solidFill>
                <a:effectLst/>
                <a:latin typeface="Arial" panose="020B0604020202020204" pitchFamily="34" charset="0"/>
                <a:ea typeface="Arial" panose="020B0604020202020204" pitchFamily="34" charset="0"/>
                <a:cs typeface="Arial" panose="020B0604020202020204" pitchFamily="34" charset="0"/>
              </a:rPr>
              <a:t>Holding meetings and annual workshops to share best practices and provide technical assistance on developing and establishing an inclusive college program, including opportunities to transition two-year programs to four-year programs and to incorporate a residential living component.</a:t>
            </a:r>
            <a:endParaRPr lang="en-US" sz="2600" kern="100">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en-US" sz="2600"/>
          </a:p>
        </p:txBody>
      </p:sp>
      <p:sp>
        <p:nvSpPr>
          <p:cNvPr id="4" name="Slide Number Placeholder 4">
            <a:extLst>
              <a:ext uri="{FF2B5EF4-FFF2-40B4-BE49-F238E27FC236}">
                <a16:creationId xmlns:a16="http://schemas.microsoft.com/office/drawing/2014/main" id="{29A6650B-57E3-425F-9E1F-DCF0BBE7280A}"/>
              </a:ext>
            </a:extLst>
          </p:cNvPr>
          <p:cNvSpPr txBox="1">
            <a:spLocks/>
          </p:cNvSpPr>
          <p:nvPr/>
        </p:nvSpPr>
        <p:spPr>
          <a:xfrm>
            <a:off x="11514667" y="6278138"/>
            <a:ext cx="524931"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11</a:t>
            </a:fld>
            <a:endParaRPr lang="en-US"/>
          </a:p>
        </p:txBody>
      </p:sp>
    </p:spTree>
    <p:extLst>
      <p:ext uri="{BB962C8B-B14F-4D97-AF65-F5344CB8AC3E}">
        <p14:creationId xmlns:p14="http://schemas.microsoft.com/office/powerpoint/2010/main" val="2462823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E0C9-E80D-480F-B3A2-3B3FAB5C1B22}"/>
              </a:ext>
            </a:extLst>
          </p:cNvPr>
          <p:cNvSpPr>
            <a:spLocks noGrp="1"/>
          </p:cNvSpPr>
          <p:nvPr>
            <p:ph type="title"/>
          </p:nvPr>
        </p:nvSpPr>
        <p:spPr>
          <a:xfrm>
            <a:off x="152398" y="258262"/>
            <a:ext cx="11887200" cy="588306"/>
          </a:xfrm>
        </p:spPr>
        <p:txBody>
          <a:bodyPr>
            <a:noAutofit/>
          </a:bodyPr>
          <a:lstStyle/>
          <a:p>
            <a:r>
              <a:rPr lang="en-US" sz="3200" b="1"/>
              <a:t>IV. Project Requirements (3)</a:t>
            </a:r>
          </a:p>
        </p:txBody>
      </p:sp>
      <p:sp>
        <p:nvSpPr>
          <p:cNvPr id="5" name="Content Placeholder 4">
            <a:extLst>
              <a:ext uri="{FF2B5EF4-FFF2-40B4-BE49-F238E27FC236}">
                <a16:creationId xmlns:a16="http://schemas.microsoft.com/office/drawing/2014/main" id="{12209B2D-0DC7-4BDD-8A54-589BF0CD30EC}"/>
              </a:ext>
            </a:extLst>
          </p:cNvPr>
          <p:cNvSpPr>
            <a:spLocks noGrp="1"/>
          </p:cNvSpPr>
          <p:nvPr>
            <p:ph idx="1"/>
          </p:nvPr>
        </p:nvSpPr>
        <p:spPr>
          <a:xfrm>
            <a:off x="152398" y="846568"/>
            <a:ext cx="11887198" cy="5790192"/>
          </a:xfrm>
        </p:spPr>
        <p:txBody>
          <a:bodyPr>
            <a:noAutofit/>
          </a:bodyPr>
          <a:lstStyle/>
          <a:p>
            <a:pPr marL="457200" marR="0" lvl="0" indent="-457200">
              <a:lnSpc>
                <a:spcPct val="115000"/>
              </a:lnSpc>
              <a:spcBef>
                <a:spcPts val="0"/>
              </a:spcBef>
              <a:spcAft>
                <a:spcPts val="800"/>
              </a:spcAft>
              <a:buFont typeface="+mj-lt"/>
              <a:buAutoNum type="arabicParenR" startAt="7"/>
            </a:pPr>
            <a:r>
              <a:rPr lang="en-US" sz="2800" kern="100">
                <a:solidFill>
                  <a:srgbClr val="000000"/>
                </a:solidFill>
                <a:effectLst/>
                <a:latin typeface="Arial" panose="020B0604020202020204" pitchFamily="34" charset="0"/>
                <a:ea typeface="Arial" panose="020B0604020202020204" pitchFamily="34" charset="0"/>
                <a:cs typeface="Times New Roman" panose="02020603050405020304" pitchFamily="18" charset="0"/>
              </a:rPr>
              <a:t>Disseminating to local educational agencies, local Department of Rehabilitation field offices, and regional centers information about, but not limited to, all the following:</a:t>
            </a:r>
          </a:p>
          <a:p>
            <a:pPr marL="685800" marR="0" indent="0">
              <a:spcBef>
                <a:spcPts val="0"/>
              </a:spcBef>
              <a:spcAft>
                <a:spcPts val="1200"/>
              </a:spcAft>
              <a:buNone/>
            </a:pPr>
            <a:r>
              <a:rPr lang="en-US" sz="2800" kern="100">
                <a:solidFill>
                  <a:srgbClr val="000000"/>
                </a:solidFill>
                <a:effectLst/>
                <a:latin typeface="Arial" panose="020B0604020202020204" pitchFamily="34" charset="0"/>
                <a:ea typeface="Arial" panose="020B0604020202020204" pitchFamily="34" charset="0"/>
                <a:cs typeface="Arial" panose="020B0604020202020204" pitchFamily="34" charset="0"/>
              </a:rPr>
              <a:t>(A) Education programs, services, and resources that are available at inclusive college programs.</a:t>
            </a:r>
            <a:endParaRPr lang="en-US" sz="2800" kern="100">
              <a:effectLst/>
              <a:latin typeface="Arial" panose="020B0604020202020204" pitchFamily="34" charset="0"/>
              <a:ea typeface="Calibri" panose="020F0502020204030204" pitchFamily="34" charset="0"/>
              <a:cs typeface="Times New Roman" panose="02020603050405020304" pitchFamily="18" charset="0"/>
            </a:endParaRPr>
          </a:p>
          <a:p>
            <a:pPr marL="685800" marR="0" indent="0">
              <a:spcBef>
                <a:spcPts val="0"/>
              </a:spcBef>
              <a:spcAft>
                <a:spcPts val="1200"/>
              </a:spcAft>
              <a:buNone/>
            </a:pPr>
            <a:r>
              <a:rPr lang="en-US" sz="2800" kern="100">
                <a:solidFill>
                  <a:srgbClr val="000000"/>
                </a:solidFill>
                <a:effectLst/>
                <a:latin typeface="Arial" panose="020B0604020202020204" pitchFamily="34" charset="0"/>
                <a:ea typeface="Arial" panose="020B0604020202020204" pitchFamily="34" charset="0"/>
                <a:cs typeface="Arial" panose="020B0604020202020204" pitchFamily="34" charset="0"/>
              </a:rPr>
              <a:t>(B) Supports, accommodations, technical assistance, and training provided by inclusive college programs.</a:t>
            </a:r>
            <a:endParaRPr lang="en-US" sz="2800" kern="100">
              <a:effectLst/>
              <a:latin typeface="Arial" panose="020B0604020202020204" pitchFamily="34" charset="0"/>
              <a:ea typeface="Calibri" panose="020F0502020204030204" pitchFamily="34" charset="0"/>
              <a:cs typeface="Times New Roman" panose="02020603050405020304" pitchFamily="18" charset="0"/>
            </a:endParaRPr>
          </a:p>
          <a:p>
            <a:pPr marL="685800" marR="0" indent="0">
              <a:spcBef>
                <a:spcPts val="0"/>
              </a:spcBef>
              <a:spcAft>
                <a:spcPts val="1200"/>
              </a:spcAft>
              <a:buNone/>
            </a:pPr>
            <a:r>
              <a:rPr lang="en-US" sz="2800" kern="100">
                <a:solidFill>
                  <a:srgbClr val="000000"/>
                </a:solidFill>
                <a:effectLst/>
                <a:latin typeface="Arial" panose="020B0604020202020204" pitchFamily="34" charset="0"/>
                <a:ea typeface="Arial" panose="020B0604020202020204" pitchFamily="34" charset="0"/>
                <a:cs typeface="Arial" panose="020B0604020202020204" pitchFamily="34" charset="0"/>
              </a:rPr>
              <a:t>(C) Mentoring, networking, and employment opportunities available at inclusive college programs.</a:t>
            </a:r>
            <a:endParaRPr lang="en-US" sz="2800" kern="10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800"/>
              </a:spcAft>
              <a:buNone/>
            </a:pPr>
            <a:endParaRPr lang="en-US"/>
          </a:p>
        </p:txBody>
      </p:sp>
      <p:sp>
        <p:nvSpPr>
          <p:cNvPr id="4" name="Slide Number Placeholder 4">
            <a:extLst>
              <a:ext uri="{FF2B5EF4-FFF2-40B4-BE49-F238E27FC236}">
                <a16:creationId xmlns:a16="http://schemas.microsoft.com/office/drawing/2014/main" id="{29A6650B-57E3-425F-9E1F-DCF0BBE7280A}"/>
              </a:ext>
            </a:extLst>
          </p:cNvPr>
          <p:cNvSpPr txBox="1">
            <a:spLocks/>
          </p:cNvSpPr>
          <p:nvPr/>
        </p:nvSpPr>
        <p:spPr>
          <a:xfrm>
            <a:off x="11514667" y="6278138"/>
            <a:ext cx="524931"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12</a:t>
            </a:fld>
            <a:endParaRPr lang="en-US"/>
          </a:p>
        </p:txBody>
      </p:sp>
    </p:spTree>
    <p:extLst>
      <p:ext uri="{BB962C8B-B14F-4D97-AF65-F5344CB8AC3E}">
        <p14:creationId xmlns:p14="http://schemas.microsoft.com/office/powerpoint/2010/main" val="822004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E0C9-E80D-480F-B3A2-3B3FAB5C1B22}"/>
              </a:ext>
            </a:extLst>
          </p:cNvPr>
          <p:cNvSpPr>
            <a:spLocks noGrp="1"/>
          </p:cNvSpPr>
          <p:nvPr>
            <p:ph type="title"/>
          </p:nvPr>
        </p:nvSpPr>
        <p:spPr>
          <a:xfrm>
            <a:off x="152398" y="258262"/>
            <a:ext cx="11887200" cy="588306"/>
          </a:xfrm>
        </p:spPr>
        <p:txBody>
          <a:bodyPr>
            <a:noAutofit/>
          </a:bodyPr>
          <a:lstStyle/>
          <a:p>
            <a:r>
              <a:rPr lang="en-US" sz="3200" b="1"/>
              <a:t>IV. Project Requirements (4)</a:t>
            </a:r>
          </a:p>
        </p:txBody>
      </p:sp>
      <p:sp>
        <p:nvSpPr>
          <p:cNvPr id="5" name="Content Placeholder 4">
            <a:extLst>
              <a:ext uri="{FF2B5EF4-FFF2-40B4-BE49-F238E27FC236}">
                <a16:creationId xmlns:a16="http://schemas.microsoft.com/office/drawing/2014/main" id="{12209B2D-0DC7-4BDD-8A54-589BF0CD30EC}"/>
              </a:ext>
            </a:extLst>
          </p:cNvPr>
          <p:cNvSpPr>
            <a:spLocks noGrp="1"/>
          </p:cNvSpPr>
          <p:nvPr>
            <p:ph idx="1"/>
          </p:nvPr>
        </p:nvSpPr>
        <p:spPr>
          <a:xfrm>
            <a:off x="152398" y="846568"/>
            <a:ext cx="11887198" cy="5790192"/>
          </a:xfrm>
        </p:spPr>
        <p:txBody>
          <a:bodyPr>
            <a:noAutofit/>
          </a:bodyPr>
          <a:lstStyle/>
          <a:p>
            <a:pPr marL="457200" marR="0" lvl="0" indent="-457200">
              <a:lnSpc>
                <a:spcPct val="115000"/>
              </a:lnSpc>
              <a:spcBef>
                <a:spcPts val="0"/>
              </a:spcBef>
              <a:spcAft>
                <a:spcPts val="800"/>
              </a:spcAft>
              <a:buFont typeface="+mj-lt"/>
              <a:buAutoNum type="arabicParenR" startAt="8"/>
            </a:pPr>
            <a:r>
              <a:rPr lang="en-US" sz="2400" kern="100">
                <a:solidFill>
                  <a:srgbClr val="000000"/>
                </a:solidFill>
                <a:effectLst/>
                <a:latin typeface="Arial" panose="020B0604020202020204" pitchFamily="34" charset="0"/>
                <a:ea typeface="Arial" panose="020B0604020202020204" pitchFamily="34" charset="0"/>
                <a:cs typeface="Times New Roman" panose="02020603050405020304" pitchFamily="18" charset="0"/>
              </a:rPr>
              <a:t>Meet regularly with interested parties, including, but not limited to, people with intellectual disabilities and their parents, families, and supporters; staff of the State Department of Education, the State Board of Education, the State Department of Developmental Services, the Department of Rehabilitation, and the State Council on Developmental Disabilities; and public postsecondary educational institutions, with the goal of providing continuous improvement to the delivery of inclusive college programs to students with intellectual disabilities, by doing both of the following:</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p>
            <a:pPr marL="685800" indent="0">
              <a:lnSpc>
                <a:spcPct val="115000"/>
              </a:lnSpc>
              <a:spcBef>
                <a:spcPts val="0"/>
              </a:spcBef>
              <a:spcAft>
                <a:spcPts val="800"/>
              </a:spcAft>
              <a:buNone/>
            </a:pPr>
            <a:r>
              <a:rPr lang="en-US" sz="2400" kern="100">
                <a:solidFill>
                  <a:srgbClr val="000000"/>
                </a:solidFill>
                <a:effectLst/>
                <a:latin typeface="Arial" panose="020B0604020202020204" pitchFamily="34" charset="0"/>
                <a:ea typeface="Arial" panose="020B0604020202020204" pitchFamily="34" charset="0"/>
                <a:cs typeface="Times New Roman" panose="02020603050405020304" pitchFamily="18" charset="0"/>
              </a:rPr>
              <a:t>(A) Identify federal grant funding opportunities for state agencies and assisting inclusive college programs in investigating options for long-term programmatic and fiscal sustainability.</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p>
            <a:pPr marL="685800" indent="0">
              <a:lnSpc>
                <a:spcPct val="115000"/>
              </a:lnSpc>
              <a:spcBef>
                <a:spcPts val="0"/>
              </a:spcBef>
              <a:spcAft>
                <a:spcPts val="800"/>
              </a:spcAft>
              <a:buNone/>
            </a:pPr>
            <a:r>
              <a:rPr lang="en-US" sz="2400" kern="100">
                <a:solidFill>
                  <a:srgbClr val="000000"/>
                </a:solidFill>
                <a:effectLst/>
                <a:latin typeface="Arial" panose="020B0604020202020204" pitchFamily="34" charset="0"/>
                <a:ea typeface="Arial" panose="020B0604020202020204" pitchFamily="34" charset="0"/>
                <a:cs typeface="Times New Roman" panose="02020603050405020304" pitchFamily="18" charset="0"/>
              </a:rPr>
              <a:t>(B) Share best practices, barriers, and challenges to establishing or expanding inclusive college programs.</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800"/>
              </a:spcAft>
              <a:buNone/>
            </a:pPr>
            <a:endParaRPr lang="en-US"/>
          </a:p>
        </p:txBody>
      </p:sp>
      <p:sp>
        <p:nvSpPr>
          <p:cNvPr id="4" name="Slide Number Placeholder 4">
            <a:extLst>
              <a:ext uri="{FF2B5EF4-FFF2-40B4-BE49-F238E27FC236}">
                <a16:creationId xmlns:a16="http://schemas.microsoft.com/office/drawing/2014/main" id="{29A6650B-57E3-425F-9E1F-DCF0BBE7280A}"/>
              </a:ext>
            </a:extLst>
          </p:cNvPr>
          <p:cNvSpPr txBox="1">
            <a:spLocks/>
          </p:cNvSpPr>
          <p:nvPr/>
        </p:nvSpPr>
        <p:spPr>
          <a:xfrm>
            <a:off x="11514667" y="6278138"/>
            <a:ext cx="524931"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13</a:t>
            </a:fld>
            <a:endParaRPr lang="en-US"/>
          </a:p>
        </p:txBody>
      </p:sp>
    </p:spTree>
    <p:extLst>
      <p:ext uri="{BB962C8B-B14F-4D97-AF65-F5344CB8AC3E}">
        <p14:creationId xmlns:p14="http://schemas.microsoft.com/office/powerpoint/2010/main" val="3260844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E0C9-E80D-480F-B3A2-3B3FAB5C1B22}"/>
              </a:ext>
            </a:extLst>
          </p:cNvPr>
          <p:cNvSpPr>
            <a:spLocks noGrp="1"/>
          </p:cNvSpPr>
          <p:nvPr>
            <p:ph type="title"/>
          </p:nvPr>
        </p:nvSpPr>
        <p:spPr>
          <a:xfrm>
            <a:off x="152398" y="258262"/>
            <a:ext cx="11887200" cy="588306"/>
          </a:xfrm>
        </p:spPr>
        <p:txBody>
          <a:bodyPr>
            <a:noAutofit/>
          </a:bodyPr>
          <a:lstStyle/>
          <a:p>
            <a:r>
              <a:rPr lang="en-US" sz="3200" b="1"/>
              <a:t>IV. Project Requirements (5)</a:t>
            </a:r>
          </a:p>
        </p:txBody>
      </p:sp>
      <p:sp>
        <p:nvSpPr>
          <p:cNvPr id="5" name="Content Placeholder 4">
            <a:extLst>
              <a:ext uri="{FF2B5EF4-FFF2-40B4-BE49-F238E27FC236}">
                <a16:creationId xmlns:a16="http://schemas.microsoft.com/office/drawing/2014/main" id="{12209B2D-0DC7-4BDD-8A54-589BF0CD30EC}"/>
              </a:ext>
            </a:extLst>
          </p:cNvPr>
          <p:cNvSpPr>
            <a:spLocks noGrp="1"/>
          </p:cNvSpPr>
          <p:nvPr>
            <p:ph idx="1"/>
          </p:nvPr>
        </p:nvSpPr>
        <p:spPr>
          <a:xfrm>
            <a:off x="152398" y="846568"/>
            <a:ext cx="11887198" cy="5790192"/>
          </a:xfrm>
        </p:spPr>
        <p:txBody>
          <a:bodyPr vert="horz" lIns="91440" tIns="45720" rIns="91440" bIns="45720" rtlCol="0" anchor="t">
            <a:noAutofit/>
          </a:bodyPr>
          <a:lstStyle/>
          <a:p>
            <a:pPr marR="0" indent="0">
              <a:lnSpc>
                <a:spcPct val="115000"/>
              </a:lnSpc>
              <a:spcBef>
                <a:spcPts val="0"/>
              </a:spcBef>
              <a:spcAft>
                <a:spcPts val="800"/>
              </a:spcAft>
              <a:buNone/>
            </a:pPr>
            <a:r>
              <a:rPr lang="en-US" sz="2400" kern="100">
                <a:solidFill>
                  <a:srgbClr val="000000"/>
                </a:solidFill>
                <a:effectLst/>
                <a:latin typeface="Arial"/>
                <a:ea typeface="Arial" panose="020B0604020202020204" pitchFamily="34" charset="0"/>
                <a:cs typeface="Times New Roman"/>
              </a:rPr>
              <a:t>As per </a:t>
            </a:r>
            <a:r>
              <a:rPr lang="en-US" sz="2400" i="1" kern="100">
                <a:solidFill>
                  <a:srgbClr val="000000"/>
                </a:solidFill>
                <a:effectLst/>
                <a:latin typeface="Arial"/>
                <a:ea typeface="Arial" panose="020B0604020202020204" pitchFamily="34" charset="0"/>
                <a:cs typeface="Times New Roman"/>
              </a:rPr>
              <a:t>EC</a:t>
            </a:r>
            <a:r>
              <a:rPr lang="en-US" sz="2400" kern="100">
                <a:solidFill>
                  <a:srgbClr val="000000"/>
                </a:solidFill>
                <a:effectLst/>
                <a:latin typeface="Arial"/>
                <a:ea typeface="Arial" panose="020B0604020202020204" pitchFamily="34" charset="0"/>
                <a:cs typeface="Times New Roman"/>
              </a:rPr>
              <a:t> Section 66032.2(d)(1), for FY 2024–25, up to five hundred thousand dollars ($500,000) shall be available for the center to convene an advisory workgroup consisting of representatives from at least two, but not more than five, existing inclusive college programs throughout the state to consult with the center and to do all of the following:</a:t>
            </a:r>
            <a:endParaRPr lang="en-US" sz="2400" kern="100">
              <a:effectLst/>
              <a:latin typeface="Arial"/>
              <a:ea typeface="Calibri" panose="020F0502020204030204" pitchFamily="34" charset="0"/>
              <a:cs typeface="Times New Roman"/>
            </a:endParaRPr>
          </a:p>
          <a:p>
            <a:pPr marL="685800" indent="0">
              <a:lnSpc>
                <a:spcPct val="115000"/>
              </a:lnSpc>
              <a:spcBef>
                <a:spcPts val="0"/>
              </a:spcBef>
              <a:spcAft>
                <a:spcPts val="800"/>
              </a:spcAft>
              <a:buNone/>
            </a:pPr>
            <a:r>
              <a:rPr lang="en-US" sz="2400" kern="100">
                <a:solidFill>
                  <a:srgbClr val="000000"/>
                </a:solidFill>
                <a:effectLst/>
                <a:latin typeface="Arial"/>
                <a:ea typeface="Arial" panose="020B0604020202020204" pitchFamily="34" charset="0"/>
                <a:cs typeface="Times New Roman"/>
              </a:rPr>
              <a:t>(A) Collect and share best practices for inclusive college programs.</a:t>
            </a:r>
            <a:endParaRPr lang="en-US" sz="2400" kern="100">
              <a:effectLst/>
              <a:latin typeface="Arial"/>
              <a:ea typeface="Calibri" panose="020F0502020204030204" pitchFamily="34" charset="0"/>
              <a:cs typeface="Times New Roman"/>
            </a:endParaRPr>
          </a:p>
          <a:p>
            <a:pPr marL="685800" indent="0">
              <a:lnSpc>
                <a:spcPct val="115000"/>
              </a:lnSpc>
              <a:spcBef>
                <a:spcPts val="0"/>
              </a:spcBef>
              <a:spcAft>
                <a:spcPts val="800"/>
              </a:spcAft>
              <a:buNone/>
            </a:pPr>
            <a:r>
              <a:rPr lang="en-US" sz="2400" kern="100">
                <a:solidFill>
                  <a:srgbClr val="000000"/>
                </a:solidFill>
                <a:effectLst/>
                <a:latin typeface="Arial"/>
                <a:ea typeface="Arial" panose="020B0604020202020204" pitchFamily="34" charset="0"/>
                <a:cs typeface="Times New Roman"/>
              </a:rPr>
              <a:t>(B) Advise and assist the center in determining areas of greatest need for technical assistance for inclusive college programs.</a:t>
            </a:r>
            <a:endParaRPr lang="en-US" sz="2400" kern="100">
              <a:effectLst/>
              <a:latin typeface="Arial"/>
              <a:ea typeface="Calibri" panose="020F0502020204030204" pitchFamily="34" charset="0"/>
              <a:cs typeface="Times New Roman"/>
            </a:endParaRPr>
          </a:p>
          <a:p>
            <a:pPr marL="685800" indent="0">
              <a:lnSpc>
                <a:spcPct val="115000"/>
              </a:lnSpc>
              <a:spcBef>
                <a:spcPts val="0"/>
              </a:spcBef>
              <a:spcAft>
                <a:spcPts val="800"/>
              </a:spcAft>
              <a:buNone/>
            </a:pPr>
            <a:r>
              <a:rPr lang="en-US" sz="2400" kern="100">
                <a:solidFill>
                  <a:srgbClr val="000000"/>
                </a:solidFill>
                <a:effectLst/>
                <a:latin typeface="Arial"/>
                <a:ea typeface="Arial" panose="020B0604020202020204" pitchFamily="34" charset="0"/>
                <a:cs typeface="Times New Roman"/>
              </a:rPr>
              <a:t>(C) Support the center in exploring methods of capacity building to strengthen existing inclusive college programs.</a:t>
            </a:r>
            <a:endParaRPr lang="en-US" sz="2400" kern="100">
              <a:effectLst/>
              <a:latin typeface="Arial"/>
              <a:ea typeface="Calibri" panose="020F0502020204030204" pitchFamily="34" charset="0"/>
              <a:cs typeface="Times New Roman"/>
            </a:endParaRPr>
          </a:p>
          <a:p>
            <a:pPr marR="0" indent="0">
              <a:lnSpc>
                <a:spcPct val="115000"/>
              </a:lnSpc>
              <a:spcBef>
                <a:spcPts val="0"/>
              </a:spcBef>
              <a:spcAft>
                <a:spcPts val="800"/>
              </a:spcAft>
              <a:buNone/>
            </a:pPr>
            <a:endParaRPr lang="en-US" sz="2400" kern="100">
              <a:effectLst/>
              <a:latin typeface="Arial"/>
              <a:ea typeface="Calibri" panose="020F0502020204030204" pitchFamily="34" charset="0"/>
              <a:cs typeface="Times New Roman" panose="02020603050405020304" pitchFamily="18" charset="0"/>
            </a:endParaRPr>
          </a:p>
          <a:p>
            <a:pPr marL="0" marR="0" lvl="0" indent="0">
              <a:lnSpc>
                <a:spcPct val="115000"/>
              </a:lnSpc>
              <a:spcBef>
                <a:spcPts val="0"/>
              </a:spcBef>
              <a:spcAft>
                <a:spcPts val="800"/>
              </a:spcAft>
              <a:buNone/>
            </a:pPr>
            <a:endParaRPr lang="en-US"/>
          </a:p>
        </p:txBody>
      </p:sp>
      <p:sp>
        <p:nvSpPr>
          <p:cNvPr id="4" name="Slide Number Placeholder 4">
            <a:extLst>
              <a:ext uri="{FF2B5EF4-FFF2-40B4-BE49-F238E27FC236}">
                <a16:creationId xmlns:a16="http://schemas.microsoft.com/office/drawing/2014/main" id="{29A6650B-57E3-425F-9E1F-DCF0BBE7280A}"/>
              </a:ext>
            </a:extLst>
          </p:cNvPr>
          <p:cNvSpPr txBox="1">
            <a:spLocks/>
          </p:cNvSpPr>
          <p:nvPr/>
        </p:nvSpPr>
        <p:spPr>
          <a:xfrm>
            <a:off x="11514667" y="6278138"/>
            <a:ext cx="524931"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14</a:t>
            </a:fld>
            <a:endParaRPr lang="en-US"/>
          </a:p>
        </p:txBody>
      </p:sp>
    </p:spTree>
    <p:extLst>
      <p:ext uri="{BB962C8B-B14F-4D97-AF65-F5344CB8AC3E}">
        <p14:creationId xmlns:p14="http://schemas.microsoft.com/office/powerpoint/2010/main" val="914075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E0C9-E80D-480F-B3A2-3B3FAB5C1B22}"/>
              </a:ext>
            </a:extLst>
          </p:cNvPr>
          <p:cNvSpPr>
            <a:spLocks noGrp="1"/>
          </p:cNvSpPr>
          <p:nvPr>
            <p:ph type="title"/>
          </p:nvPr>
        </p:nvSpPr>
        <p:spPr>
          <a:xfrm>
            <a:off x="152398" y="258262"/>
            <a:ext cx="11887200" cy="588306"/>
          </a:xfrm>
        </p:spPr>
        <p:txBody>
          <a:bodyPr>
            <a:noAutofit/>
          </a:bodyPr>
          <a:lstStyle/>
          <a:p>
            <a:r>
              <a:rPr lang="en-US" sz="3200" b="1"/>
              <a:t>IV. Project Requirements (6)</a:t>
            </a:r>
          </a:p>
        </p:txBody>
      </p:sp>
      <p:sp>
        <p:nvSpPr>
          <p:cNvPr id="5" name="Content Placeholder 4">
            <a:extLst>
              <a:ext uri="{FF2B5EF4-FFF2-40B4-BE49-F238E27FC236}">
                <a16:creationId xmlns:a16="http://schemas.microsoft.com/office/drawing/2014/main" id="{12209B2D-0DC7-4BDD-8A54-589BF0CD30EC}"/>
              </a:ext>
            </a:extLst>
          </p:cNvPr>
          <p:cNvSpPr>
            <a:spLocks noGrp="1"/>
          </p:cNvSpPr>
          <p:nvPr>
            <p:ph idx="1"/>
          </p:nvPr>
        </p:nvSpPr>
        <p:spPr>
          <a:xfrm>
            <a:off x="152398" y="846568"/>
            <a:ext cx="11887198" cy="5790192"/>
          </a:xfrm>
        </p:spPr>
        <p:txBody>
          <a:bodyPr>
            <a:noAutofit/>
          </a:bodyPr>
          <a:lstStyle/>
          <a:p>
            <a:pPr marL="457200">
              <a:lnSpc>
                <a:spcPct val="115000"/>
              </a:lnSpc>
              <a:spcBef>
                <a:spcPts val="0"/>
              </a:spcBef>
              <a:spcAft>
                <a:spcPts val="800"/>
              </a:spcAft>
            </a:pPr>
            <a:r>
              <a:rPr lang="en-US" sz="2400" i="1" kern="100">
                <a:solidFill>
                  <a:srgbClr val="000000"/>
                </a:solidFill>
                <a:effectLst/>
                <a:latin typeface="Arial"/>
                <a:ea typeface="Arial" panose="020B0604020202020204" pitchFamily="34" charset="0"/>
                <a:cs typeface="Times New Roman"/>
              </a:rPr>
              <a:t>EC</a:t>
            </a:r>
            <a:r>
              <a:rPr lang="en-US" sz="2400" kern="100">
                <a:solidFill>
                  <a:srgbClr val="000000"/>
                </a:solidFill>
                <a:effectLst/>
                <a:latin typeface="Arial"/>
                <a:ea typeface="Arial" panose="020B0604020202020204" pitchFamily="34" charset="0"/>
                <a:cs typeface="Times New Roman"/>
              </a:rPr>
              <a:t> 66032.2(d)(2), each inclusive college program with representatives in the advisory workgroup shall be reimbursed for any actual and necessary expenses incurred in connection with their participation in the advisory workgroup, in an amount not to exceed one hundred thousand dollars ($100,000) for each inclusive college program.</a:t>
            </a:r>
            <a:endParaRPr lang="en-US" sz="2400" kern="1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p>
            <a:pPr marL="457200" marR="0">
              <a:lnSpc>
                <a:spcPct val="115000"/>
              </a:lnSpc>
              <a:spcBef>
                <a:spcPts val="0"/>
              </a:spcBef>
              <a:spcAft>
                <a:spcPts val="800"/>
              </a:spcAft>
            </a:pPr>
            <a:r>
              <a:rPr lang="en-US" sz="2400" i="1" kern="100">
                <a:solidFill>
                  <a:srgbClr val="000000"/>
                </a:solidFill>
                <a:effectLst/>
                <a:latin typeface="Arial"/>
                <a:ea typeface="Arial" panose="020B0604020202020204" pitchFamily="34" charset="0"/>
                <a:cs typeface="Times New Roman"/>
              </a:rPr>
              <a:t>EC</a:t>
            </a:r>
            <a:r>
              <a:rPr lang="en-US" sz="2400" kern="100">
                <a:solidFill>
                  <a:srgbClr val="000000"/>
                </a:solidFill>
                <a:effectLst/>
                <a:latin typeface="Arial"/>
                <a:ea typeface="Arial" panose="020B0604020202020204" pitchFamily="34" charset="0"/>
                <a:cs typeface="Times New Roman"/>
              </a:rPr>
              <a:t> 66032.2</a:t>
            </a:r>
            <a:r>
              <a:rPr lang="en-US" sz="2400" kern="100">
                <a:solidFill>
                  <a:srgbClr val="000000"/>
                </a:solidFill>
                <a:effectLst/>
                <a:latin typeface="Arial" panose="020B0604020202020204" pitchFamily="34" charset="0"/>
                <a:ea typeface="Arial" panose="020B0604020202020204" pitchFamily="34" charset="0"/>
                <a:cs typeface="Times New Roman" panose="02020603050405020304" pitchFamily="18" charset="0"/>
              </a:rPr>
              <a:t>(e) To the extent practicable, the center shall leverage resources from the National Center for Information and Technical Support for Postsecondary Students with Disabilities and the coordinating center described in 20 U.S.C. Sec. 1140q(b), pursuant to 20 U.S.C. Sec. 1140q, for best practices, frameworks, and effective implementation of programs for students with disabilities, including long-term planning to increase inclusive college programs.</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800"/>
              </a:spcAft>
              <a:buNone/>
            </a:pPr>
            <a:endParaRPr lang="en-US"/>
          </a:p>
        </p:txBody>
      </p:sp>
      <p:sp>
        <p:nvSpPr>
          <p:cNvPr id="4" name="Slide Number Placeholder 4">
            <a:extLst>
              <a:ext uri="{FF2B5EF4-FFF2-40B4-BE49-F238E27FC236}">
                <a16:creationId xmlns:a16="http://schemas.microsoft.com/office/drawing/2014/main" id="{29A6650B-57E3-425F-9E1F-DCF0BBE7280A}"/>
              </a:ext>
            </a:extLst>
          </p:cNvPr>
          <p:cNvSpPr txBox="1">
            <a:spLocks/>
          </p:cNvSpPr>
          <p:nvPr/>
        </p:nvSpPr>
        <p:spPr>
          <a:xfrm>
            <a:off x="11514667" y="6278138"/>
            <a:ext cx="524931"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15</a:t>
            </a:fld>
            <a:endParaRPr lang="en-US"/>
          </a:p>
        </p:txBody>
      </p:sp>
    </p:spTree>
    <p:extLst>
      <p:ext uri="{BB962C8B-B14F-4D97-AF65-F5344CB8AC3E}">
        <p14:creationId xmlns:p14="http://schemas.microsoft.com/office/powerpoint/2010/main" val="14543556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E0C9-E80D-480F-B3A2-3B3FAB5C1B22}"/>
              </a:ext>
            </a:extLst>
          </p:cNvPr>
          <p:cNvSpPr>
            <a:spLocks noGrp="1"/>
          </p:cNvSpPr>
          <p:nvPr>
            <p:ph type="title"/>
          </p:nvPr>
        </p:nvSpPr>
        <p:spPr>
          <a:xfrm>
            <a:off x="152398" y="258262"/>
            <a:ext cx="11887200" cy="588306"/>
          </a:xfrm>
        </p:spPr>
        <p:txBody>
          <a:bodyPr>
            <a:noAutofit/>
          </a:bodyPr>
          <a:lstStyle/>
          <a:p>
            <a:r>
              <a:rPr lang="en-US" sz="3200" b="1"/>
              <a:t>IV. Project Requirements (7)</a:t>
            </a:r>
          </a:p>
        </p:txBody>
      </p:sp>
      <p:sp>
        <p:nvSpPr>
          <p:cNvPr id="5" name="Content Placeholder 4">
            <a:extLst>
              <a:ext uri="{FF2B5EF4-FFF2-40B4-BE49-F238E27FC236}">
                <a16:creationId xmlns:a16="http://schemas.microsoft.com/office/drawing/2014/main" id="{12209B2D-0DC7-4BDD-8A54-589BF0CD30EC}"/>
              </a:ext>
            </a:extLst>
          </p:cNvPr>
          <p:cNvSpPr>
            <a:spLocks noGrp="1"/>
          </p:cNvSpPr>
          <p:nvPr>
            <p:ph idx="1"/>
          </p:nvPr>
        </p:nvSpPr>
        <p:spPr>
          <a:xfrm>
            <a:off x="152398" y="846568"/>
            <a:ext cx="11887198" cy="5790192"/>
          </a:xfrm>
        </p:spPr>
        <p:txBody>
          <a:bodyPr>
            <a:noAutofit/>
          </a:bodyPr>
          <a:lstStyle/>
          <a:p>
            <a:pPr marL="457200" marR="0">
              <a:lnSpc>
                <a:spcPct val="115000"/>
              </a:lnSpc>
              <a:spcBef>
                <a:spcPts val="0"/>
              </a:spcBef>
              <a:spcAft>
                <a:spcPts val="800"/>
              </a:spcAft>
            </a:pPr>
            <a:r>
              <a:rPr lang="en-US" sz="2400" i="1" kern="100">
                <a:solidFill>
                  <a:srgbClr val="000000"/>
                </a:solidFill>
                <a:effectLst/>
                <a:latin typeface="Arial"/>
                <a:ea typeface="Arial" panose="020B0604020202020204" pitchFamily="34" charset="0"/>
                <a:cs typeface="Times New Roman"/>
              </a:rPr>
              <a:t>EC</a:t>
            </a:r>
            <a:r>
              <a:rPr lang="en-US" sz="2400" kern="100">
                <a:solidFill>
                  <a:srgbClr val="000000"/>
                </a:solidFill>
                <a:effectLst/>
                <a:latin typeface="Arial"/>
                <a:ea typeface="Arial" panose="020B0604020202020204" pitchFamily="34" charset="0"/>
                <a:cs typeface="Times New Roman"/>
              </a:rPr>
              <a:t> 66032.2</a:t>
            </a:r>
            <a:r>
              <a:rPr lang="en-US" sz="2400" kern="100">
                <a:effectLst/>
                <a:latin typeface="Arial" panose="020B0604020202020204" pitchFamily="34" charset="0"/>
                <a:ea typeface="Arial" panose="020B0604020202020204" pitchFamily="34" charset="0"/>
                <a:cs typeface="Times New Roman" panose="02020603050405020304" pitchFamily="18" charset="0"/>
              </a:rPr>
              <a:t>(f) Beginning in the 2025–26 fiscal year, and annually thereafter, on or before March 1 each fiscal year, the center shall provide to the Governor, the Legislature, and the Department of Finance a report regarding the implementation of this section; relevant data, including, but not limited to, student activities and demographic information, to the extent feasible and meaningful to measure access, equity, and outcomes; and recommendations to expand evolving best practices.</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800"/>
              </a:spcAft>
              <a:buNone/>
            </a:pPr>
            <a:endParaRPr lang="en-US"/>
          </a:p>
        </p:txBody>
      </p:sp>
      <p:sp>
        <p:nvSpPr>
          <p:cNvPr id="4" name="Slide Number Placeholder 4">
            <a:extLst>
              <a:ext uri="{FF2B5EF4-FFF2-40B4-BE49-F238E27FC236}">
                <a16:creationId xmlns:a16="http://schemas.microsoft.com/office/drawing/2014/main" id="{29A6650B-57E3-425F-9E1F-DCF0BBE7280A}"/>
              </a:ext>
            </a:extLst>
          </p:cNvPr>
          <p:cNvSpPr txBox="1">
            <a:spLocks/>
          </p:cNvSpPr>
          <p:nvPr/>
        </p:nvSpPr>
        <p:spPr>
          <a:xfrm>
            <a:off x="11514667" y="6278138"/>
            <a:ext cx="524931"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16</a:t>
            </a:fld>
            <a:endParaRPr lang="en-US"/>
          </a:p>
        </p:txBody>
      </p:sp>
    </p:spTree>
    <p:extLst>
      <p:ext uri="{BB962C8B-B14F-4D97-AF65-F5344CB8AC3E}">
        <p14:creationId xmlns:p14="http://schemas.microsoft.com/office/powerpoint/2010/main" val="9924812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E0C9-E80D-480F-B3A2-3B3FAB5C1B22}"/>
              </a:ext>
            </a:extLst>
          </p:cNvPr>
          <p:cNvSpPr>
            <a:spLocks noGrp="1"/>
          </p:cNvSpPr>
          <p:nvPr>
            <p:ph type="title"/>
          </p:nvPr>
        </p:nvSpPr>
        <p:spPr>
          <a:xfrm>
            <a:off x="152400" y="136524"/>
            <a:ext cx="11887200" cy="777876"/>
          </a:xfrm>
        </p:spPr>
        <p:txBody>
          <a:bodyPr>
            <a:noAutofit/>
          </a:bodyPr>
          <a:lstStyle/>
          <a:p>
            <a:r>
              <a:rPr lang="en-US" sz="3200" b="1"/>
              <a:t>V. Administrative Requirements (1)</a:t>
            </a:r>
          </a:p>
        </p:txBody>
      </p:sp>
      <p:sp>
        <p:nvSpPr>
          <p:cNvPr id="5" name="Content Placeholder 4">
            <a:extLst>
              <a:ext uri="{FF2B5EF4-FFF2-40B4-BE49-F238E27FC236}">
                <a16:creationId xmlns:a16="http://schemas.microsoft.com/office/drawing/2014/main" id="{12209B2D-0DC7-4BDD-8A54-589BF0CD30EC}"/>
              </a:ext>
            </a:extLst>
          </p:cNvPr>
          <p:cNvSpPr>
            <a:spLocks noGrp="1"/>
          </p:cNvSpPr>
          <p:nvPr>
            <p:ph idx="1"/>
          </p:nvPr>
        </p:nvSpPr>
        <p:spPr>
          <a:xfrm>
            <a:off x="152400" y="914400"/>
            <a:ext cx="11887198" cy="5807076"/>
          </a:xfrm>
        </p:spPr>
        <p:txBody>
          <a:bodyPr vert="horz" lIns="91440" tIns="45720" rIns="91440" bIns="45720" rtlCol="0" anchor="t">
            <a:noAutofit/>
          </a:bodyPr>
          <a:lstStyle/>
          <a:p>
            <a:pPr>
              <a:lnSpc>
                <a:spcPct val="100000"/>
              </a:lnSpc>
              <a:spcBef>
                <a:spcPts val="1200"/>
              </a:spcBef>
              <a:spcAft>
                <a:spcPts val="1200"/>
              </a:spcAft>
            </a:pPr>
            <a:r>
              <a:rPr lang="en-US" sz="2400" b="1"/>
              <a:t>Required Forms</a:t>
            </a:r>
            <a:r>
              <a:rPr lang="en-US" sz="2400"/>
              <a:t>—Applicants must download assurances and certifications and keep on file and available for compliance reviews, complaint investigations, or audits. The CCIC RFA grant assurances and certifications can be found on the </a:t>
            </a:r>
            <a:r>
              <a:rPr lang="en-US" sz="2400">
                <a:hlinkClick r:id="rId3" tooltip="Funding Forms (CA Dept of Education)"/>
              </a:rPr>
              <a:t>CDE Funding Forms</a:t>
            </a:r>
            <a:r>
              <a:rPr lang="en-US" sz="2400"/>
              <a:t> web page.</a:t>
            </a:r>
            <a:r>
              <a:rPr lang="en-US" sz="2400" kern="100">
                <a:solidFill>
                  <a:srgbClr val="0000FF"/>
                </a:solidFill>
                <a:effectLst/>
                <a:latin typeface="Arial"/>
                <a:ea typeface="Calibri"/>
                <a:cs typeface="Times New Roman"/>
              </a:rPr>
              <a:t>  </a:t>
            </a:r>
            <a:endParaRPr lang="en-US" sz="2400" kern="100">
              <a:solidFill>
                <a:srgbClr val="FF0000"/>
              </a:solidFill>
              <a:effectLst/>
              <a:latin typeface="Arial"/>
              <a:ea typeface="Calibri"/>
              <a:cs typeface="Times New Roman"/>
            </a:endParaRPr>
          </a:p>
          <a:p>
            <a:pPr>
              <a:lnSpc>
                <a:spcPct val="100000"/>
              </a:lnSpc>
              <a:spcBef>
                <a:spcPts val="1200"/>
              </a:spcBef>
              <a:spcAft>
                <a:spcPts val="1200"/>
              </a:spcAft>
            </a:pPr>
            <a:r>
              <a:rPr lang="en-US" sz="2400" b="1" kern="100">
                <a:latin typeface="Arial"/>
                <a:ea typeface="Calibri" panose="020F0502020204030204" pitchFamily="34" charset="0"/>
                <a:cs typeface="Times New Roman"/>
              </a:rPr>
              <a:t>Reporting</a:t>
            </a:r>
            <a:r>
              <a:rPr lang="en-US" sz="2400" kern="100">
                <a:latin typeface="Arial"/>
                <a:ea typeface="Calibri" panose="020F0502020204030204" pitchFamily="34" charset="0"/>
                <a:cs typeface="Times New Roman"/>
              </a:rPr>
              <a:t>—</a:t>
            </a:r>
            <a:r>
              <a:rPr lang="en-US" sz="2400" kern="100">
                <a:effectLst/>
                <a:latin typeface="Arial"/>
                <a:ea typeface="Arial" panose="020B0604020202020204" pitchFamily="34" charset="0"/>
                <a:cs typeface="Arial"/>
              </a:rPr>
              <a:t>As a condition of grant funding, applicants must collect and submit data annually, starting on March 1, 2026, in accordance with </a:t>
            </a:r>
            <a:r>
              <a:rPr lang="en-US" sz="2400" i="1" kern="100">
                <a:effectLst/>
                <a:latin typeface="Arial"/>
                <a:ea typeface="Arial" panose="020B0604020202020204" pitchFamily="34" charset="0"/>
                <a:cs typeface="Arial"/>
              </a:rPr>
              <a:t>EC</a:t>
            </a:r>
            <a:r>
              <a:rPr lang="en-US" sz="2400" kern="100">
                <a:effectLst/>
                <a:latin typeface="Arial"/>
                <a:ea typeface="Arial" panose="020B0604020202020204" pitchFamily="34" charset="0"/>
                <a:cs typeface="Arial"/>
              </a:rPr>
              <a:t> Section 66032.2(f) and detailed </a:t>
            </a:r>
            <a:r>
              <a:rPr lang="en-US" sz="2400" kern="100">
                <a:latin typeface="Arial"/>
                <a:ea typeface="Arial" panose="020B0604020202020204" pitchFamily="34" charset="0"/>
                <a:cs typeface="Arial"/>
              </a:rPr>
              <a:t>within </a:t>
            </a:r>
            <a:r>
              <a:rPr lang="en-US" sz="2400" b="1" kern="100">
                <a:latin typeface="Arial"/>
                <a:ea typeface="Arial" panose="020B0604020202020204" pitchFamily="34" charset="0"/>
                <a:cs typeface="Arial"/>
              </a:rPr>
              <a:t>Section V</a:t>
            </a:r>
            <a:r>
              <a:rPr lang="en-US" sz="2400" kern="100">
                <a:latin typeface="Arial"/>
                <a:ea typeface="Arial" panose="020B0604020202020204" pitchFamily="34" charset="0"/>
                <a:cs typeface="Arial"/>
              </a:rPr>
              <a:t> of the RFA.</a:t>
            </a:r>
          </a:p>
          <a:p>
            <a:pPr>
              <a:lnSpc>
                <a:spcPct val="107000"/>
              </a:lnSpc>
              <a:spcBef>
                <a:spcPts val="0"/>
              </a:spcBef>
              <a:spcAft>
                <a:spcPts val="800"/>
              </a:spcAft>
            </a:pPr>
            <a:r>
              <a:rPr lang="en-US" sz="2400" b="1" kern="100">
                <a:effectLst/>
                <a:latin typeface="Arial"/>
                <a:ea typeface="Calibri"/>
                <a:cs typeface="Times New Roman"/>
              </a:rPr>
              <a:t>Grant Award </a:t>
            </a:r>
            <a:r>
              <a:rPr lang="en-US" sz="2400" b="1" kern="100">
                <a:latin typeface="Arial"/>
                <a:ea typeface="Calibri"/>
                <a:cs typeface="Times New Roman"/>
              </a:rPr>
              <a:t>Notification</a:t>
            </a:r>
            <a:r>
              <a:rPr lang="en-US" sz="2400" kern="100">
                <a:latin typeface="Arial"/>
                <a:ea typeface="Calibri"/>
                <a:cs typeface="Times New Roman"/>
              </a:rPr>
              <a:t>—</a:t>
            </a:r>
            <a:r>
              <a:rPr lang="en-US" sz="2400" kern="100">
                <a:effectLst/>
                <a:latin typeface="Arial"/>
                <a:ea typeface="Arial" panose="020B0604020202020204" pitchFamily="34" charset="0"/>
                <a:cs typeface="Times New Roman"/>
              </a:rPr>
              <a:t>Applicants selected for grant funding will receive a CDE </a:t>
            </a:r>
            <a:r>
              <a:rPr lang="en-US" sz="2400" kern="100">
                <a:latin typeface="Arial"/>
                <a:ea typeface="Arial" panose="020B0604020202020204" pitchFamily="34" charset="0"/>
                <a:cs typeface="Times New Roman"/>
              </a:rPr>
              <a:t> </a:t>
            </a:r>
            <a:r>
              <a:rPr lang="en-US" sz="2400" kern="100">
                <a:effectLst/>
                <a:latin typeface="Arial"/>
                <a:ea typeface="Arial" panose="020B0604020202020204" pitchFamily="34" charset="0"/>
                <a:cs typeface="Times New Roman"/>
              </a:rPr>
              <a:t>form AO-400 Grant Award Notification (GAN), the official CDE document that awards funds to grantees. Each grantee must sign and return the notification to </a:t>
            </a:r>
            <a:r>
              <a:rPr lang="en-US" sz="2400" kern="100">
                <a:latin typeface="Arial"/>
                <a:ea typeface="Arial" panose="020B0604020202020204" pitchFamily="34" charset="0"/>
                <a:cs typeface="Times New Roman"/>
              </a:rPr>
              <a:t>the CDE before </a:t>
            </a:r>
            <a:r>
              <a:rPr lang="en-US" sz="2400" kern="100">
                <a:effectLst/>
                <a:latin typeface="Arial"/>
                <a:ea typeface="Arial" panose="020B0604020202020204" pitchFamily="34" charset="0"/>
                <a:cs typeface="Times New Roman"/>
              </a:rPr>
              <a:t>project work begins and disbursement of funds can be made. </a:t>
            </a:r>
            <a:endParaRPr lang="en-US" sz="2400" kern="100">
              <a:effectLst/>
              <a:latin typeface="Arial"/>
              <a:ea typeface="Calibri" panose="020F0502020204030204" pitchFamily="34" charset="0"/>
              <a:cs typeface="Times New Roman"/>
            </a:endParaRPr>
          </a:p>
          <a:p>
            <a:pPr>
              <a:lnSpc>
                <a:spcPct val="100000"/>
              </a:lnSpc>
              <a:spcBef>
                <a:spcPts val="1200"/>
              </a:spcBef>
              <a:spcAft>
                <a:spcPts val="1200"/>
              </a:spcAft>
            </a:pPr>
            <a:endParaRPr lang="en-US" sz="2400" kern="100">
              <a:effectLst/>
              <a:latin typeface="Arial" panose="020B0604020202020204" pitchFamily="34" charset="0"/>
              <a:ea typeface="Calibri" panose="020F0502020204030204" pitchFamily="34" charset="0"/>
              <a:cs typeface="Times New Roman" panose="02020603050405020304" pitchFamily="18" charset="0"/>
            </a:endParaRPr>
          </a:p>
          <a:p>
            <a:pPr>
              <a:lnSpc>
                <a:spcPct val="100000"/>
              </a:lnSpc>
              <a:spcBef>
                <a:spcPts val="1200"/>
              </a:spcBef>
              <a:spcAft>
                <a:spcPts val="1200"/>
              </a:spcAft>
            </a:pPr>
            <a:endParaRPr lang="en-US" sz="2400" u="sng" kern="100">
              <a:solidFill>
                <a:srgbClr val="0000FF"/>
              </a:solidFill>
              <a:effectLst/>
              <a:latin typeface="Arial" panose="020B0604020202020204" pitchFamily="34" charset="0"/>
              <a:ea typeface="Calibri" panose="020F0502020204030204" pitchFamily="34" charset="0"/>
              <a:cs typeface="Times New Roman" panose="02020603050405020304" pitchFamily="18" charset="0"/>
            </a:endParaRPr>
          </a:p>
          <a:p>
            <a:pPr>
              <a:lnSpc>
                <a:spcPct val="100000"/>
              </a:lnSpc>
              <a:spcBef>
                <a:spcPts val="1200"/>
              </a:spcBef>
              <a:spcAft>
                <a:spcPts val="1200"/>
              </a:spcAft>
            </a:pPr>
            <a:endParaRPr lang="en-US" sz="2400"/>
          </a:p>
        </p:txBody>
      </p:sp>
      <p:sp>
        <p:nvSpPr>
          <p:cNvPr id="4" name="Slide Number Placeholder 4">
            <a:extLst>
              <a:ext uri="{FF2B5EF4-FFF2-40B4-BE49-F238E27FC236}">
                <a16:creationId xmlns:a16="http://schemas.microsoft.com/office/drawing/2014/main" id="{29A6650B-57E3-425F-9E1F-DCF0BBE7280A}"/>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17</a:t>
            </a:fld>
            <a:endParaRPr lang="en-US"/>
          </a:p>
        </p:txBody>
      </p:sp>
    </p:spTree>
    <p:extLst>
      <p:ext uri="{BB962C8B-B14F-4D97-AF65-F5344CB8AC3E}">
        <p14:creationId xmlns:p14="http://schemas.microsoft.com/office/powerpoint/2010/main" val="28487831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E0C9-E80D-480F-B3A2-3B3FAB5C1B22}"/>
              </a:ext>
            </a:extLst>
          </p:cNvPr>
          <p:cNvSpPr>
            <a:spLocks noGrp="1"/>
          </p:cNvSpPr>
          <p:nvPr>
            <p:ph type="title"/>
          </p:nvPr>
        </p:nvSpPr>
        <p:spPr>
          <a:xfrm>
            <a:off x="152400" y="136524"/>
            <a:ext cx="11887200" cy="777876"/>
          </a:xfrm>
        </p:spPr>
        <p:txBody>
          <a:bodyPr>
            <a:noAutofit/>
          </a:bodyPr>
          <a:lstStyle/>
          <a:p>
            <a:r>
              <a:rPr lang="en-US" sz="3200" b="1"/>
              <a:t>V. Administrative Requirements (2)</a:t>
            </a:r>
          </a:p>
        </p:txBody>
      </p:sp>
      <p:sp>
        <p:nvSpPr>
          <p:cNvPr id="5" name="Content Placeholder 4">
            <a:extLst>
              <a:ext uri="{FF2B5EF4-FFF2-40B4-BE49-F238E27FC236}">
                <a16:creationId xmlns:a16="http://schemas.microsoft.com/office/drawing/2014/main" id="{12209B2D-0DC7-4BDD-8A54-589BF0CD30EC}"/>
              </a:ext>
            </a:extLst>
          </p:cNvPr>
          <p:cNvSpPr>
            <a:spLocks noGrp="1"/>
          </p:cNvSpPr>
          <p:nvPr>
            <p:ph idx="1"/>
          </p:nvPr>
        </p:nvSpPr>
        <p:spPr>
          <a:xfrm>
            <a:off x="152400" y="914400"/>
            <a:ext cx="11887198" cy="5807076"/>
          </a:xfrm>
        </p:spPr>
        <p:txBody>
          <a:bodyPr vert="horz" lIns="91440" tIns="45720" rIns="91440" bIns="45720" rtlCol="0" anchor="t">
            <a:noAutofit/>
          </a:bodyPr>
          <a:lstStyle/>
          <a:p>
            <a:pPr>
              <a:lnSpc>
                <a:spcPct val="100000"/>
              </a:lnSpc>
              <a:spcBef>
                <a:spcPts val="1200"/>
              </a:spcBef>
              <a:spcAft>
                <a:spcPts val="1200"/>
              </a:spcAft>
            </a:pPr>
            <a:r>
              <a:rPr lang="en-US" sz="2400" b="1"/>
              <a:t>Grant Payments</a:t>
            </a:r>
            <a:r>
              <a:rPr lang="en-US" sz="2400"/>
              <a:t>—Grantee must sign and submit CDE form AO-400 GAN, submit to the CDE an </a:t>
            </a:r>
            <a:r>
              <a:rPr lang="en-US" sz="2400" b="1"/>
              <a:t>Interim Expenditure Report </a:t>
            </a:r>
            <a:r>
              <a:rPr lang="en-US" sz="2400"/>
              <a:t>no later than </a:t>
            </a:r>
            <a:r>
              <a:rPr lang="en-US" sz="2400" b="1"/>
              <a:t>February 27, 2025</a:t>
            </a:r>
            <a:r>
              <a:rPr lang="en-US" sz="2400"/>
              <a:t>, and submit to the CDE a </a:t>
            </a:r>
            <a:r>
              <a:rPr lang="en-US" sz="2400" b="1"/>
              <a:t>Final Expenditure Report </a:t>
            </a:r>
            <a:r>
              <a:rPr lang="en-US" sz="2400"/>
              <a:t>no later than </a:t>
            </a:r>
            <a:r>
              <a:rPr lang="en-US" sz="2400" b="1"/>
              <a:t>July 31, 2025</a:t>
            </a:r>
            <a:r>
              <a:rPr lang="en-US" sz="2400"/>
              <a:t>. Up to 100 percent of the grant total will be reimbursed upon receipt of the Final Expenditure Report.</a:t>
            </a:r>
            <a:endParaRPr lang="en-US" sz="2400" kern="10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p>
            <a:pPr marR="172085">
              <a:lnSpc>
                <a:spcPct val="107000"/>
              </a:lnSpc>
              <a:spcBef>
                <a:spcPts val="1135"/>
              </a:spcBef>
              <a:spcAft>
                <a:spcPts val="800"/>
              </a:spcAft>
            </a:pPr>
            <a:r>
              <a:rPr lang="en-US" sz="2400" b="1" kern="100">
                <a:latin typeface="Arial"/>
                <a:ea typeface="Calibri"/>
                <a:cs typeface="Times New Roman"/>
              </a:rPr>
              <a:t>Indirect Cost Rate</a:t>
            </a:r>
            <a:r>
              <a:rPr lang="en-US" sz="2400" kern="100">
                <a:latin typeface="Arial"/>
                <a:ea typeface="Calibri"/>
                <a:cs typeface="Times New Roman"/>
              </a:rPr>
              <a:t>—</a:t>
            </a:r>
            <a:r>
              <a:rPr lang="en-US" sz="2400" kern="100">
                <a:effectLst/>
                <a:latin typeface="Arial"/>
                <a:ea typeface="Arial" panose="020B0604020202020204" pitchFamily="34" charset="0"/>
                <a:cs typeface="Times New Roman"/>
              </a:rPr>
              <a:t>The applicant will use and must limit </a:t>
            </a:r>
            <a:r>
              <a:rPr lang="en-US" sz="2400" kern="100">
                <a:solidFill>
                  <a:srgbClr val="000000"/>
                </a:solidFill>
                <a:effectLst/>
                <a:latin typeface="Arial"/>
                <a:ea typeface="Times New Roman" panose="02020603050405020304" pitchFamily="18" charset="0"/>
                <a:cs typeface="Times New Roman"/>
              </a:rPr>
              <a:t>administrative indirect </a:t>
            </a:r>
            <a:r>
              <a:rPr lang="en-US" sz="2400" kern="100">
                <a:solidFill>
                  <a:srgbClr val="000000"/>
                </a:solidFill>
                <a:latin typeface="Arial"/>
                <a:ea typeface="Times New Roman" panose="02020603050405020304" pitchFamily="18" charset="0"/>
                <a:cs typeface="Times New Roman"/>
              </a:rPr>
              <a:t>  </a:t>
            </a:r>
            <a:r>
              <a:rPr lang="en-US" sz="2400" kern="100">
                <a:solidFill>
                  <a:srgbClr val="000000"/>
                </a:solidFill>
                <a:effectLst/>
                <a:latin typeface="Arial"/>
                <a:ea typeface="Times New Roman" panose="02020603050405020304" pitchFamily="18" charset="0"/>
                <a:cs typeface="Times New Roman"/>
              </a:rPr>
              <a:t>costs to the rate approved by the CDE for the applicable fiscal year in which the funds are spent. For a listing of indirect cost rates, visit the </a:t>
            </a:r>
            <a:r>
              <a:rPr lang="en-US" sz="2400" kern="100">
                <a:solidFill>
                  <a:srgbClr val="000000"/>
                </a:solidFill>
                <a:effectLst/>
                <a:latin typeface="Arial"/>
                <a:ea typeface="Times New Roman" panose="02020603050405020304" pitchFamily="18" charset="0"/>
                <a:cs typeface="Times New Roman"/>
                <a:hlinkClick r:id="rId3" tooltip="Indirect Cost Rates (CA Dept of Education)"/>
              </a:rPr>
              <a:t>CDE Indirect Cost Rates</a:t>
            </a:r>
            <a:r>
              <a:rPr lang="en-US" sz="2400" kern="100">
                <a:solidFill>
                  <a:srgbClr val="000000"/>
                </a:solidFill>
                <a:effectLst/>
                <a:latin typeface="Arial"/>
                <a:ea typeface="Times New Roman" panose="02020603050405020304" pitchFamily="18" charset="0"/>
                <a:cs typeface="Times New Roman"/>
              </a:rPr>
              <a:t> web page. </a:t>
            </a:r>
            <a:r>
              <a:rPr lang="en-US" sz="2400" kern="100">
                <a:effectLst/>
                <a:latin typeface="Arial"/>
                <a:ea typeface="Arial" panose="020B0604020202020204" pitchFamily="34" charset="0"/>
                <a:cs typeface="Times New Roman"/>
              </a:rPr>
              <a:t>This rate should be used when submitting the proposed RFA budget.</a:t>
            </a:r>
            <a:endParaRPr lang="en-US" sz="2400" kern="100">
              <a:effectLst/>
              <a:latin typeface="Arial"/>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2400" kern="100">
              <a:effectLst/>
              <a:latin typeface="Arial" panose="020B0604020202020204" pitchFamily="34" charset="0"/>
              <a:ea typeface="Calibri" panose="020F0502020204030204" pitchFamily="34" charset="0"/>
              <a:cs typeface="Times New Roman" panose="02020603050405020304" pitchFamily="18" charset="0"/>
            </a:endParaRPr>
          </a:p>
          <a:p>
            <a:pPr>
              <a:lnSpc>
                <a:spcPct val="100000"/>
              </a:lnSpc>
              <a:spcBef>
                <a:spcPts val="1200"/>
              </a:spcBef>
              <a:spcAft>
                <a:spcPts val="1200"/>
              </a:spcAft>
            </a:pPr>
            <a:endParaRPr lang="en-US" sz="2400" u="sng" kern="100">
              <a:solidFill>
                <a:srgbClr val="0000FF"/>
              </a:solidFill>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00000"/>
              </a:lnSpc>
              <a:spcBef>
                <a:spcPts val="1200"/>
              </a:spcBef>
              <a:spcAft>
                <a:spcPts val="1200"/>
              </a:spcAft>
              <a:buNone/>
            </a:pPr>
            <a:endParaRPr lang="en-US" sz="2400"/>
          </a:p>
        </p:txBody>
      </p:sp>
      <p:sp>
        <p:nvSpPr>
          <p:cNvPr id="4" name="Slide Number Placeholder 4">
            <a:extLst>
              <a:ext uri="{FF2B5EF4-FFF2-40B4-BE49-F238E27FC236}">
                <a16:creationId xmlns:a16="http://schemas.microsoft.com/office/drawing/2014/main" id="{29A6650B-57E3-425F-9E1F-DCF0BBE7280A}"/>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18</a:t>
            </a:fld>
            <a:endParaRPr lang="en-US"/>
          </a:p>
        </p:txBody>
      </p:sp>
    </p:spTree>
    <p:extLst>
      <p:ext uri="{BB962C8B-B14F-4D97-AF65-F5344CB8AC3E}">
        <p14:creationId xmlns:p14="http://schemas.microsoft.com/office/powerpoint/2010/main" val="2053041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E0C9-E80D-480F-B3A2-3B3FAB5C1B22}"/>
              </a:ext>
            </a:extLst>
          </p:cNvPr>
          <p:cNvSpPr>
            <a:spLocks noGrp="1"/>
          </p:cNvSpPr>
          <p:nvPr>
            <p:ph type="title"/>
          </p:nvPr>
        </p:nvSpPr>
        <p:spPr>
          <a:xfrm>
            <a:off x="152400" y="136524"/>
            <a:ext cx="11887200" cy="1075588"/>
          </a:xfrm>
        </p:spPr>
        <p:txBody>
          <a:bodyPr>
            <a:noAutofit/>
          </a:bodyPr>
          <a:lstStyle/>
          <a:p>
            <a:r>
              <a:rPr lang="en-US" sz="2800" b="1"/>
              <a:t>Submitting Form A: </a:t>
            </a:r>
            <a:br>
              <a:rPr lang="en-US" sz="2800" b="1"/>
            </a:br>
            <a:r>
              <a:rPr lang="en-US" sz="2800" b="1"/>
              <a:t>Intent to Submit an Application for the CCIC Grant to the CDE</a:t>
            </a:r>
          </a:p>
        </p:txBody>
      </p:sp>
      <p:sp>
        <p:nvSpPr>
          <p:cNvPr id="5" name="Content Placeholder 4">
            <a:extLst>
              <a:ext uri="{FF2B5EF4-FFF2-40B4-BE49-F238E27FC236}">
                <a16:creationId xmlns:a16="http://schemas.microsoft.com/office/drawing/2014/main" id="{12209B2D-0DC7-4BDD-8A54-589BF0CD30EC}"/>
              </a:ext>
            </a:extLst>
          </p:cNvPr>
          <p:cNvSpPr>
            <a:spLocks noGrp="1"/>
          </p:cNvSpPr>
          <p:nvPr>
            <p:ph idx="1"/>
          </p:nvPr>
        </p:nvSpPr>
        <p:spPr>
          <a:xfrm>
            <a:off x="152400" y="1212112"/>
            <a:ext cx="11887198" cy="5509364"/>
          </a:xfrm>
        </p:spPr>
        <p:txBody>
          <a:bodyPr>
            <a:noAutofit/>
          </a:bodyPr>
          <a:lstStyle/>
          <a:p>
            <a:pPr>
              <a:lnSpc>
                <a:spcPct val="100000"/>
              </a:lnSpc>
              <a:spcBef>
                <a:spcPts val="1200"/>
              </a:spcBef>
              <a:spcAft>
                <a:spcPts val="1200"/>
              </a:spcAft>
            </a:pPr>
            <a:r>
              <a:rPr lang="en-US" sz="2400" kern="100" dirty="0">
                <a:effectLst/>
                <a:latin typeface="Arial" panose="020B0604020202020204" pitchFamily="34" charset="0"/>
                <a:ea typeface="Arial" panose="020B0604020202020204" pitchFamily="34" charset="0"/>
              </a:rPr>
              <a:t>Interested applicants must submit </a:t>
            </a:r>
            <a:r>
              <a:rPr lang="en-US" sz="2400" kern="100" dirty="0">
                <a:effectLst/>
                <a:latin typeface="Arial" panose="020B0604020202020204" pitchFamily="34" charset="0"/>
                <a:ea typeface="Arial" panose="020B0604020202020204" pitchFamily="34" charset="0"/>
                <a:hlinkClick r:id="rId3"/>
              </a:rPr>
              <a:t>Form A: Intent to Submit an Application for the CCIC Grant</a:t>
            </a:r>
            <a:r>
              <a:rPr lang="en-US" sz="2400" kern="100" dirty="0">
                <a:effectLst/>
                <a:latin typeface="Arial" panose="020B0604020202020204" pitchFamily="34" charset="0"/>
                <a:ea typeface="Arial" panose="020B0604020202020204" pitchFamily="34" charset="0"/>
              </a:rPr>
              <a:t> to the CDE, SED by email </a:t>
            </a:r>
            <a:r>
              <a:rPr lang="en-US" sz="2400" kern="100" dirty="0">
                <a:effectLst/>
                <a:latin typeface="Arial" panose="020B0604020202020204" pitchFamily="34" charset="0"/>
                <a:ea typeface="Calibri" panose="020F0502020204030204" pitchFamily="34" charset="0"/>
              </a:rPr>
              <a:t>at </a:t>
            </a:r>
            <a:r>
              <a:rPr lang="en-US" sz="2400" u="sng" kern="100"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hlinkClick r:id="rId4" tooltip="Email address for PPL"/>
              </a:rPr>
              <a:t>PPL@cde.ca.gov</a:t>
            </a:r>
            <a:r>
              <a:rPr lang="en-US" sz="2400" kern="100" dirty="0">
                <a:effectLst/>
                <a:latin typeface="Arial" panose="020B0604020202020204" pitchFamily="34" charset="0"/>
                <a:ea typeface="Arial" panose="020B0604020202020204" pitchFamily="34" charset="0"/>
              </a:rPr>
              <a:t> </a:t>
            </a:r>
            <a:r>
              <a:rPr lang="en-US" sz="2400" b="1" kern="100" dirty="0">
                <a:effectLst/>
                <a:latin typeface="Arial" panose="020B0604020202020204" pitchFamily="34" charset="0"/>
                <a:ea typeface="Arial" panose="020B0604020202020204" pitchFamily="34" charset="0"/>
              </a:rPr>
              <a:t>by 5 p.m. on September 30, 2024</a:t>
            </a:r>
            <a:r>
              <a:rPr lang="en-US" sz="2400" kern="100" dirty="0">
                <a:effectLst/>
                <a:latin typeface="Arial" panose="020B0604020202020204" pitchFamily="34" charset="0"/>
                <a:ea typeface="Arial" panose="020B0604020202020204" pitchFamily="34" charset="0"/>
              </a:rPr>
              <a:t>. </a:t>
            </a:r>
          </a:p>
          <a:p>
            <a:pPr>
              <a:lnSpc>
                <a:spcPct val="107000"/>
              </a:lnSpc>
              <a:spcBef>
                <a:spcPts val="0"/>
              </a:spcBef>
              <a:spcAft>
                <a:spcPts val="800"/>
              </a:spcAft>
            </a:pPr>
            <a:r>
              <a:rPr lang="en-US" sz="2400" kern="100" dirty="0">
                <a:effectLst/>
                <a:latin typeface="Arial" panose="020B0604020202020204" pitchFamily="34" charset="0"/>
                <a:ea typeface="Arial" panose="020B0604020202020204" pitchFamily="34" charset="0"/>
                <a:cs typeface="Times New Roman" panose="02020603050405020304" pitchFamily="18" charset="0"/>
              </a:rPr>
              <a:t>The person who submits </a:t>
            </a:r>
            <a:r>
              <a:rPr lang="en-US" sz="2400" b="1" kern="100" dirty="0">
                <a:effectLst/>
                <a:latin typeface="Arial" panose="020B0604020202020204" pitchFamily="34" charset="0"/>
                <a:ea typeface="Arial" panose="020B0604020202020204" pitchFamily="34" charset="0"/>
                <a:cs typeface="Times New Roman" panose="02020603050405020304" pitchFamily="18" charset="0"/>
              </a:rPr>
              <a:t>Form A, Intent to Submit an Application for the CCIC Grant</a:t>
            </a:r>
            <a:r>
              <a:rPr lang="en-US" sz="2400" kern="100" dirty="0">
                <a:effectLst/>
                <a:latin typeface="Arial" panose="020B0604020202020204" pitchFamily="34" charset="0"/>
                <a:ea typeface="Arial" panose="020B0604020202020204" pitchFamily="34" charset="0"/>
                <a:cs typeface="Times New Roman" panose="02020603050405020304" pitchFamily="18" charset="0"/>
              </a:rPr>
              <a:t>, will be the main contact person on behalf of their organization’s application and will be referred hereto as the </a:t>
            </a:r>
            <a:r>
              <a:rPr lang="en-US" sz="2400" b="1" kern="100" dirty="0">
                <a:effectLst/>
                <a:latin typeface="Arial" panose="020B0604020202020204" pitchFamily="34" charset="0"/>
                <a:ea typeface="Arial" panose="020B0604020202020204" pitchFamily="34" charset="0"/>
                <a:cs typeface="Times New Roman" panose="02020603050405020304" pitchFamily="18" charset="0"/>
              </a:rPr>
              <a:t>lead applicant contact</a:t>
            </a:r>
            <a:r>
              <a:rPr lang="en-US" sz="2400" kern="100" dirty="0">
                <a:effectLst/>
                <a:latin typeface="Arial" panose="020B0604020202020204" pitchFamily="34" charset="0"/>
                <a:ea typeface="Arial" panose="020B0604020202020204" pitchFamily="34"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Bef>
                <a:spcPts val="1200"/>
              </a:spcBef>
              <a:spcAft>
                <a:spcPts val="1200"/>
              </a:spcAft>
            </a:pPr>
            <a:r>
              <a:rPr lang="en-US" sz="2400" kern="100" dirty="0">
                <a:effectLst/>
                <a:latin typeface="Arial" panose="020B0604020202020204" pitchFamily="34" charset="0"/>
                <a:ea typeface="Arial" panose="020B0604020202020204" pitchFamily="34" charset="0"/>
              </a:rPr>
              <a:t>Use</a:t>
            </a:r>
            <a:r>
              <a:rPr lang="en-US" sz="2400" b="1" kern="100" dirty="0">
                <a:effectLst/>
                <a:latin typeface="Arial" panose="020B0604020202020204" pitchFamily="34" charset="0"/>
                <a:ea typeface="Arial" panose="020B0604020202020204" pitchFamily="34" charset="0"/>
              </a:rPr>
              <a:t> “2024 CCIC Grant Intent to Submit Application” </a:t>
            </a:r>
            <a:r>
              <a:rPr lang="en-US" sz="2400" kern="100" dirty="0">
                <a:effectLst/>
                <a:latin typeface="Arial" panose="020B0604020202020204" pitchFamily="34" charset="0"/>
                <a:ea typeface="Arial" panose="020B0604020202020204" pitchFamily="34" charset="0"/>
              </a:rPr>
              <a:t>for the subject line and an email confirmation from CDE will be sent within one business day to the lead applicant contact. </a:t>
            </a:r>
          </a:p>
          <a:p>
            <a:pPr>
              <a:lnSpc>
                <a:spcPct val="100000"/>
              </a:lnSpc>
              <a:spcBef>
                <a:spcPts val="1200"/>
              </a:spcBef>
              <a:spcAft>
                <a:spcPts val="1200"/>
              </a:spcAft>
            </a:pPr>
            <a:r>
              <a:rPr lang="en-US" sz="2400" kern="100" dirty="0">
                <a:effectLst/>
                <a:latin typeface="Arial" panose="020B0604020202020204" pitchFamily="34" charset="0"/>
                <a:ea typeface="Arial" panose="020B0604020202020204" pitchFamily="34" charset="0"/>
              </a:rPr>
              <a:t>Submitting this Form does not require an LEA to apply, however, an application will not be accepted if the applicant organization has not submitted this form by the required deadline.</a:t>
            </a:r>
          </a:p>
        </p:txBody>
      </p:sp>
      <p:sp>
        <p:nvSpPr>
          <p:cNvPr id="4" name="Slide Number Placeholder 4">
            <a:extLst>
              <a:ext uri="{FF2B5EF4-FFF2-40B4-BE49-F238E27FC236}">
                <a16:creationId xmlns:a16="http://schemas.microsoft.com/office/drawing/2014/main" id="{29A6650B-57E3-425F-9E1F-DCF0BBE7280A}"/>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19</a:t>
            </a:fld>
            <a:endParaRPr lang="en-US"/>
          </a:p>
        </p:txBody>
      </p:sp>
    </p:spTree>
    <p:extLst>
      <p:ext uri="{BB962C8B-B14F-4D97-AF65-F5344CB8AC3E}">
        <p14:creationId xmlns:p14="http://schemas.microsoft.com/office/powerpoint/2010/main" val="37492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25F-D451-4479-BE8B-F314868CD8C1}"/>
              </a:ext>
            </a:extLst>
          </p:cNvPr>
          <p:cNvSpPr>
            <a:spLocks noGrp="1"/>
          </p:cNvSpPr>
          <p:nvPr>
            <p:ph type="title"/>
          </p:nvPr>
        </p:nvSpPr>
        <p:spPr>
          <a:xfrm>
            <a:off x="193040" y="203798"/>
            <a:ext cx="11887200" cy="741680"/>
          </a:xfrm>
        </p:spPr>
        <p:txBody>
          <a:bodyPr>
            <a:normAutofit/>
          </a:bodyPr>
          <a:lstStyle/>
          <a:p>
            <a:r>
              <a:rPr lang="en-US" sz="3200" b="1"/>
              <a:t>Overview and Questions</a:t>
            </a:r>
          </a:p>
        </p:txBody>
      </p:sp>
      <p:sp>
        <p:nvSpPr>
          <p:cNvPr id="3" name="Content Placeholder 2">
            <a:extLst>
              <a:ext uri="{FF2B5EF4-FFF2-40B4-BE49-F238E27FC236}">
                <a16:creationId xmlns:a16="http://schemas.microsoft.com/office/drawing/2014/main" id="{FBFBF214-8B94-4B0F-85CB-00D708E839B1}"/>
              </a:ext>
            </a:extLst>
          </p:cNvPr>
          <p:cNvSpPr>
            <a:spLocks noGrp="1"/>
          </p:cNvSpPr>
          <p:nvPr>
            <p:ph idx="1"/>
          </p:nvPr>
        </p:nvSpPr>
        <p:spPr>
          <a:xfrm>
            <a:off x="152402" y="945478"/>
            <a:ext cx="11846558" cy="5912520"/>
          </a:xfrm>
        </p:spPr>
        <p:txBody>
          <a:bodyPr vert="horz" lIns="91440" tIns="45720" rIns="91440" bIns="45720" rtlCol="0" anchor="t">
            <a:normAutofit/>
          </a:bodyPr>
          <a:lstStyle/>
          <a:p>
            <a:pPr>
              <a:lnSpc>
                <a:spcPct val="100000"/>
              </a:lnSpc>
              <a:spcBef>
                <a:spcPts val="1200"/>
              </a:spcBef>
              <a:spcAft>
                <a:spcPts val="1200"/>
              </a:spcAft>
            </a:pPr>
            <a:r>
              <a:rPr lang="en-US" sz="2800" dirty="0">
                <a:cs typeface="Arial"/>
              </a:rPr>
              <a:t>Visit the </a:t>
            </a:r>
            <a:r>
              <a:rPr lang="en-US" sz="2800" dirty="0">
                <a:cs typeface="Arial"/>
                <a:hlinkClick r:id="rId3"/>
              </a:rPr>
              <a:t>California Center for Inclusive College (CCIC) Grant Request for Applications (RFA)</a:t>
            </a:r>
            <a:r>
              <a:rPr lang="en-US" sz="2800" dirty="0">
                <a:cs typeface="Arial"/>
              </a:rPr>
              <a:t> for more information. </a:t>
            </a:r>
            <a:endParaRPr lang="en-US" sz="2800" dirty="0">
              <a:highlight>
                <a:srgbClr val="FFFF00"/>
              </a:highlight>
              <a:cs typeface="Arial"/>
            </a:endParaRPr>
          </a:p>
          <a:p>
            <a:pPr>
              <a:lnSpc>
                <a:spcPct val="100000"/>
              </a:lnSpc>
              <a:spcBef>
                <a:spcPts val="1200"/>
              </a:spcBef>
              <a:spcAft>
                <a:spcPts val="1200"/>
              </a:spcAft>
            </a:pPr>
            <a:r>
              <a:rPr lang="en-US" sz="2800" dirty="0">
                <a:cs typeface="Arial"/>
              </a:rPr>
              <a:t>If you have questions regarding the 2024–25 CCIC Grant RFA, please submit them through the webinar chat function.</a:t>
            </a:r>
          </a:p>
          <a:p>
            <a:pPr>
              <a:lnSpc>
                <a:spcPct val="100000"/>
              </a:lnSpc>
              <a:spcBef>
                <a:spcPts val="1200"/>
              </a:spcBef>
              <a:spcAft>
                <a:spcPts val="1200"/>
              </a:spcAft>
            </a:pPr>
            <a:r>
              <a:rPr lang="en-US" sz="2800" dirty="0">
                <a:cs typeface="Arial"/>
              </a:rPr>
              <a:t>A copy of this presentation will be uploaded onto the California Department of Education (CDE) CCIC Grant RFA web page.</a:t>
            </a:r>
          </a:p>
          <a:p>
            <a:pPr>
              <a:lnSpc>
                <a:spcPct val="100000"/>
              </a:lnSpc>
              <a:spcBef>
                <a:spcPts val="1200"/>
              </a:spcBef>
              <a:spcAft>
                <a:spcPts val="1200"/>
              </a:spcAft>
            </a:pPr>
            <a:r>
              <a:rPr lang="en-US" sz="2800" dirty="0">
                <a:cs typeface="Arial"/>
              </a:rPr>
              <a:t>Additional questions regarding this webinar or the RFA can be emailed to the CDE at </a:t>
            </a:r>
            <a:r>
              <a:rPr lang="en-US" sz="2800" dirty="0">
                <a:cs typeface="Arial"/>
                <a:hlinkClick r:id="rId4" tooltip="Email address for PPL"/>
              </a:rPr>
              <a:t>PPL@cde.ca.gov</a:t>
            </a:r>
            <a:r>
              <a:rPr lang="en-US" sz="2800" dirty="0">
                <a:cs typeface="Arial"/>
              </a:rPr>
              <a:t> with “2024 CCIC RFA Questions” for the subject line.</a:t>
            </a:r>
          </a:p>
        </p:txBody>
      </p:sp>
      <p:sp>
        <p:nvSpPr>
          <p:cNvPr id="5" name="Slide Number Placeholder 4">
            <a:extLst>
              <a:ext uri="{FF2B5EF4-FFF2-40B4-BE49-F238E27FC236}">
                <a16:creationId xmlns:a16="http://schemas.microsoft.com/office/drawing/2014/main" id="{83B8480D-1FDF-461E-AE42-405135AD1F7C}"/>
              </a:ext>
            </a:extLst>
          </p:cNvPr>
          <p:cNvSpPr txBox="1">
            <a:spLocks/>
          </p:cNvSpPr>
          <p:nvPr/>
        </p:nvSpPr>
        <p:spPr>
          <a:xfrm>
            <a:off x="11653024" y="6278138"/>
            <a:ext cx="386574"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2</a:t>
            </a:fld>
            <a:endParaRPr lang="en-US"/>
          </a:p>
        </p:txBody>
      </p:sp>
    </p:spTree>
    <p:extLst>
      <p:ext uri="{BB962C8B-B14F-4D97-AF65-F5344CB8AC3E}">
        <p14:creationId xmlns:p14="http://schemas.microsoft.com/office/powerpoint/2010/main" val="7654517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41698-001D-4340-8841-14C52E45D1BF}"/>
              </a:ext>
            </a:extLst>
          </p:cNvPr>
          <p:cNvSpPr>
            <a:spLocks noGrp="1"/>
          </p:cNvSpPr>
          <p:nvPr>
            <p:ph type="title"/>
          </p:nvPr>
        </p:nvSpPr>
        <p:spPr>
          <a:xfrm>
            <a:off x="152400" y="203799"/>
            <a:ext cx="11887200" cy="443339"/>
          </a:xfrm>
        </p:spPr>
        <p:txBody>
          <a:bodyPr>
            <a:normAutofit fontScale="90000"/>
          </a:bodyPr>
          <a:lstStyle/>
          <a:p>
            <a:r>
              <a:rPr lang="en-US" sz="3200" b="1"/>
              <a:t>VI. Selection Process</a:t>
            </a:r>
          </a:p>
        </p:txBody>
      </p:sp>
      <p:sp>
        <p:nvSpPr>
          <p:cNvPr id="3" name="Content Placeholder 2">
            <a:extLst>
              <a:ext uri="{FF2B5EF4-FFF2-40B4-BE49-F238E27FC236}">
                <a16:creationId xmlns:a16="http://schemas.microsoft.com/office/drawing/2014/main" id="{0333D466-04A0-4A33-A652-B67B6CF313F2}"/>
              </a:ext>
            </a:extLst>
          </p:cNvPr>
          <p:cNvSpPr>
            <a:spLocks noGrp="1"/>
          </p:cNvSpPr>
          <p:nvPr>
            <p:ph sz="half" idx="1"/>
          </p:nvPr>
        </p:nvSpPr>
        <p:spPr>
          <a:xfrm>
            <a:off x="152399" y="647138"/>
            <a:ext cx="12039601" cy="6210862"/>
          </a:xfrm>
        </p:spPr>
        <p:txBody>
          <a:bodyPr>
            <a:normAutofit/>
          </a:bodyPr>
          <a:lstStyle/>
          <a:p>
            <a:pPr>
              <a:lnSpc>
                <a:spcPct val="107000"/>
              </a:lnSpc>
              <a:spcBef>
                <a:spcPts val="0"/>
              </a:spcBef>
              <a:spcAft>
                <a:spcPts val="800"/>
              </a:spcAft>
              <a:defRPr/>
            </a:pPr>
            <a:r>
              <a:rPr lang="en-US" sz="2400" kern="100">
                <a:solidFill>
                  <a:prstClr val="black"/>
                </a:solidFill>
                <a:latin typeface="Arial" panose="020B0604020202020204" pitchFamily="34" charset="0"/>
                <a:ea typeface="Calibri" panose="020F0502020204030204" pitchFamily="34" charset="0"/>
                <a:cs typeface="Times New Roman" panose="02020603050405020304" pitchFamily="18" charset="0"/>
              </a:rPr>
              <a:t>All applications </a:t>
            </a:r>
            <a:r>
              <a:rPr kumimoji="0" lang="en-US" sz="2400" b="0" i="0" u="none" strike="noStrike" kern="100" cap="none" spc="0" normalizeH="0" baseline="0" noProof="0">
                <a:ln>
                  <a:noFill/>
                </a:ln>
                <a:solidFill>
                  <a:prstClr val="black"/>
                </a:solidFill>
                <a:effectLst/>
                <a:uLnTx/>
                <a:uFillTx/>
                <a:latin typeface="Arial" panose="020B0604020202020204" pitchFamily="34" charset="0"/>
                <a:ea typeface="Arial" panose="020B0604020202020204" pitchFamily="34" charset="0"/>
                <a:cs typeface="+mn-cs"/>
              </a:rPr>
              <a:t>will be screened to ensure all components of the RFA are included in the application package as described in RFA </a:t>
            </a:r>
            <a:r>
              <a:rPr kumimoji="0" lang="en-US" sz="2400" b="1" i="0" u="none" strike="noStrike" kern="100" cap="none" spc="0" normalizeH="0" baseline="0" noProof="0">
                <a:ln>
                  <a:noFill/>
                </a:ln>
                <a:solidFill>
                  <a:prstClr val="black"/>
                </a:solidFill>
                <a:effectLst/>
                <a:uLnTx/>
                <a:uFillTx/>
                <a:latin typeface="Arial" panose="020B0604020202020204" pitchFamily="34" charset="0"/>
                <a:ea typeface="Arial" panose="020B0604020202020204" pitchFamily="34" charset="0"/>
                <a:cs typeface="+mn-cs"/>
              </a:rPr>
              <a:t>Section VIII, Application Format and Submission Requirements</a:t>
            </a:r>
            <a:r>
              <a:rPr kumimoji="0" lang="en-US" sz="2400" b="0" i="0" u="none" strike="noStrike" kern="100" cap="none" spc="0" normalizeH="0" baseline="0" noProof="0">
                <a:ln>
                  <a:noFill/>
                </a:ln>
                <a:solidFill>
                  <a:prstClr val="black"/>
                </a:solidFill>
                <a:effectLst/>
                <a:uLnTx/>
                <a:uFillTx/>
                <a:latin typeface="Arial" panose="020B0604020202020204" pitchFamily="34" charset="0"/>
                <a:ea typeface="Arial" panose="020B0604020202020204" pitchFamily="34" charset="0"/>
                <a:cs typeface="+mn-cs"/>
              </a:rPr>
              <a:t>, and </a:t>
            </a:r>
            <a:r>
              <a:rPr kumimoji="0" lang="en-US" sz="2400" b="1" i="0" u="none" strike="noStrike" kern="100" cap="none" spc="0" normalizeH="0" baseline="0" noProof="0">
                <a:ln>
                  <a:noFill/>
                </a:ln>
                <a:solidFill>
                  <a:prstClr val="black"/>
                </a:solidFill>
                <a:effectLst/>
                <a:uLnTx/>
                <a:uFillTx/>
                <a:latin typeface="Arial" panose="020B0604020202020204" pitchFamily="34" charset="0"/>
                <a:ea typeface="Arial" panose="020B0604020202020204" pitchFamily="34" charset="0"/>
                <a:cs typeface="+mn-cs"/>
              </a:rPr>
              <a:t>Section IX, Application Checklist</a:t>
            </a:r>
            <a:r>
              <a:rPr lang="en-US" sz="2400" kern="100">
                <a:solidFill>
                  <a:prstClr val="black"/>
                </a:solidFill>
                <a:latin typeface="Arial" panose="020B0604020202020204" pitchFamily="34" charset="0"/>
                <a:ea typeface="Arial" panose="020B0604020202020204" pitchFamily="34" charset="0"/>
              </a:rPr>
              <a:t>.</a:t>
            </a:r>
          </a:p>
          <a:p>
            <a:pPr>
              <a:lnSpc>
                <a:spcPct val="107000"/>
              </a:lnSpc>
              <a:spcBef>
                <a:spcPts val="0"/>
              </a:spcBef>
              <a:spcAft>
                <a:spcPts val="800"/>
              </a:spcAft>
              <a:defRPr/>
            </a:pPr>
            <a:r>
              <a:rPr lang="en-US" sz="2400" kern="100">
                <a:effectLst/>
                <a:latin typeface="Arial" panose="020B0604020202020204" pitchFamily="34" charset="0"/>
                <a:ea typeface="Arial" panose="020B0604020202020204" pitchFamily="34" charset="0"/>
              </a:rPr>
              <a:t>Only fully completed applications will be considered eligible to be read and scored by trained readers per the rubric found in </a:t>
            </a:r>
            <a:r>
              <a:rPr lang="en-US" sz="2400" b="1" kern="100">
                <a:effectLst/>
                <a:latin typeface="Arial" panose="020B0604020202020204" pitchFamily="34" charset="0"/>
                <a:ea typeface="Arial" panose="020B0604020202020204" pitchFamily="34" charset="0"/>
              </a:rPr>
              <a:t>Appendix I</a:t>
            </a:r>
            <a:r>
              <a:rPr lang="en-US" sz="2400" kern="100">
                <a:effectLst/>
                <a:latin typeface="Arial" panose="020B0604020202020204" pitchFamily="34" charset="0"/>
                <a:ea typeface="Arial" panose="020B0604020202020204" pitchFamily="34" charset="0"/>
              </a:rPr>
              <a:t> of this RFA. </a:t>
            </a:r>
          </a:p>
          <a:p>
            <a:pPr>
              <a:lnSpc>
                <a:spcPct val="107000"/>
              </a:lnSpc>
              <a:spcBef>
                <a:spcPts val="0"/>
              </a:spcBef>
              <a:spcAft>
                <a:spcPts val="800"/>
              </a:spcAft>
              <a:defRPr/>
            </a:pPr>
            <a:r>
              <a:rPr lang="en-US" sz="2400" kern="100">
                <a:effectLst/>
                <a:latin typeface="Arial" panose="020B0604020202020204" pitchFamily="34" charset="0"/>
                <a:ea typeface="Arial" panose="020B0604020202020204" pitchFamily="34" charset="0"/>
              </a:rPr>
              <a:t>Points will be awarded based on completeness and responsiveness of the application to each of the required application components. </a:t>
            </a:r>
          </a:p>
          <a:p>
            <a:pPr>
              <a:lnSpc>
                <a:spcPct val="107000"/>
              </a:lnSpc>
              <a:spcBef>
                <a:spcPts val="0"/>
              </a:spcBef>
              <a:spcAft>
                <a:spcPts val="800"/>
              </a:spcAft>
            </a:pPr>
            <a:r>
              <a:rPr lang="en-US" sz="2400" kern="100">
                <a:effectLst/>
                <a:latin typeface="Arial" panose="020B0604020202020204" pitchFamily="34" charset="0"/>
                <a:ea typeface="Arial" panose="020B0604020202020204" pitchFamily="34" charset="0"/>
                <a:cs typeface="Times New Roman" panose="02020603050405020304" pitchFamily="18" charset="0"/>
              </a:rPr>
              <a:t>An application must receive a minimum score of 70 points to be eligible to receive the grant award.</a:t>
            </a:r>
          </a:p>
          <a:p>
            <a:pPr>
              <a:lnSpc>
                <a:spcPct val="107000"/>
              </a:lnSpc>
              <a:spcBef>
                <a:spcPts val="0"/>
              </a:spcBef>
              <a:spcAft>
                <a:spcPts val="800"/>
              </a:spcAft>
            </a:pPr>
            <a:r>
              <a:rPr lang="en-US" sz="2400" kern="100">
                <a:effectLst/>
                <a:latin typeface="Arial" panose="020B0604020202020204" pitchFamily="34" charset="0"/>
                <a:ea typeface="Arial" panose="020B0604020202020204" pitchFamily="34" charset="0"/>
                <a:cs typeface="Times New Roman" panose="02020603050405020304" pitchFamily="18" charset="0"/>
              </a:rPr>
              <a:t>Final approval of grant awards for successful applications will be decided by the CDE, SED.</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pP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defRPr/>
            </a:pPr>
            <a:endParaRPr kumimoji="0" lang="en-US" sz="2400" b="0" i="0" u="sng" strike="noStrike" kern="100" cap="none" spc="0" normalizeH="0" baseline="0" noProof="0">
              <a:ln>
                <a:noFill/>
              </a:ln>
              <a:solidFill>
                <a:srgbClr val="0000FF"/>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a:lnSpc>
                <a:spcPct val="100000"/>
              </a:lnSpc>
              <a:spcBef>
                <a:spcPts val="1200"/>
              </a:spcBef>
              <a:spcAft>
                <a:spcPts val="1200"/>
              </a:spcAft>
            </a:pPr>
            <a:endParaRPr lang="en-US" sz="2400"/>
          </a:p>
        </p:txBody>
      </p:sp>
      <p:sp>
        <p:nvSpPr>
          <p:cNvPr id="4" name="Slide Number Placeholder 4">
            <a:extLst>
              <a:ext uri="{FF2B5EF4-FFF2-40B4-BE49-F238E27FC236}">
                <a16:creationId xmlns:a16="http://schemas.microsoft.com/office/drawing/2014/main" id="{6ABAE326-DC9B-4EAC-9609-E720076583FA}"/>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20</a:t>
            </a:fld>
            <a:endParaRPr lang="en-US"/>
          </a:p>
        </p:txBody>
      </p:sp>
    </p:spTree>
    <p:extLst>
      <p:ext uri="{BB962C8B-B14F-4D97-AF65-F5344CB8AC3E}">
        <p14:creationId xmlns:p14="http://schemas.microsoft.com/office/powerpoint/2010/main" val="28964181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41698-001D-4340-8841-14C52E45D1BF}"/>
              </a:ext>
            </a:extLst>
          </p:cNvPr>
          <p:cNvSpPr>
            <a:spLocks noGrp="1"/>
          </p:cNvSpPr>
          <p:nvPr>
            <p:ph type="title"/>
          </p:nvPr>
        </p:nvSpPr>
        <p:spPr>
          <a:xfrm>
            <a:off x="152400" y="1"/>
            <a:ext cx="11887200" cy="829186"/>
          </a:xfrm>
        </p:spPr>
        <p:txBody>
          <a:bodyPr>
            <a:normAutofit/>
          </a:bodyPr>
          <a:lstStyle/>
          <a:p>
            <a:r>
              <a:rPr lang="en-US" sz="2800" b="1"/>
              <a:t>VII. Application Narrative, Budget, and Appendix (1)</a:t>
            </a:r>
          </a:p>
        </p:txBody>
      </p:sp>
      <p:sp>
        <p:nvSpPr>
          <p:cNvPr id="3" name="Content Placeholder 2">
            <a:extLst>
              <a:ext uri="{FF2B5EF4-FFF2-40B4-BE49-F238E27FC236}">
                <a16:creationId xmlns:a16="http://schemas.microsoft.com/office/drawing/2014/main" id="{0333D466-04A0-4A33-A652-B67B6CF313F2}"/>
              </a:ext>
            </a:extLst>
          </p:cNvPr>
          <p:cNvSpPr>
            <a:spLocks noGrp="1"/>
          </p:cNvSpPr>
          <p:nvPr>
            <p:ph sz="half" idx="1"/>
          </p:nvPr>
        </p:nvSpPr>
        <p:spPr>
          <a:xfrm>
            <a:off x="152398" y="839971"/>
            <a:ext cx="11887199" cy="5892289"/>
          </a:xfrm>
        </p:spPr>
        <p:txBody>
          <a:bodyPr>
            <a:noAutofit/>
          </a:bodyPr>
          <a:lstStyle/>
          <a:p>
            <a:pPr>
              <a:lnSpc>
                <a:spcPct val="100000"/>
              </a:lnSpc>
              <a:spcBef>
                <a:spcPts val="600"/>
              </a:spcBef>
              <a:spcAft>
                <a:spcPts val="600"/>
              </a:spcAft>
              <a:buClr>
                <a:srgbClr val="000000"/>
              </a:buClr>
            </a:pPr>
            <a:r>
              <a:rPr lang="en-US" sz="2400" b="1" dirty="0"/>
              <a:t>Section A.</a:t>
            </a:r>
            <a:r>
              <a:rPr lang="en-US" sz="2400" b="1" kern="100" dirty="0">
                <a:effectLst/>
                <a:latin typeface="Arial" panose="020B0604020202020204" pitchFamily="34" charset="0"/>
                <a:ea typeface="Arial" panose="020B0604020202020204" pitchFamily="34" charset="0"/>
                <a:cs typeface="Times New Roman" panose="02020603050405020304" pitchFamily="18" charset="0"/>
              </a:rPr>
              <a:t> Form B: Application Face Page </a:t>
            </a:r>
            <a:r>
              <a:rPr lang="en-US" sz="2400" kern="100" dirty="0">
                <a:effectLst/>
                <a:latin typeface="Arial" panose="020B0604020202020204" pitchFamily="34" charset="0"/>
                <a:ea typeface="Arial" panose="020B0604020202020204" pitchFamily="34" charset="0"/>
                <a:cs typeface="Times New Roman" panose="02020603050405020304" pitchFamily="18" charset="0"/>
              </a:rPr>
              <a:t>[not scored]</a:t>
            </a:r>
          </a:p>
          <a:p>
            <a:pPr marL="685800" lvl="4">
              <a:lnSpc>
                <a:spcPct val="100000"/>
              </a:lnSpc>
              <a:spcBef>
                <a:spcPts val="600"/>
              </a:spcBef>
              <a:spcAft>
                <a:spcPts val="600"/>
              </a:spcAft>
              <a:buClr>
                <a:srgbClr val="000000"/>
              </a:buClr>
              <a:buFont typeface="Courier New" panose="02070309020205020404" pitchFamily="49" charset="0"/>
              <a:buChar char="o"/>
            </a:pPr>
            <a:r>
              <a:rPr lang="en-US" sz="2400" kern="100" dirty="0">
                <a:latin typeface="Arial" panose="020B0604020202020204" pitchFamily="34" charset="0"/>
                <a:ea typeface="Arial" panose="020B0604020202020204" pitchFamily="34" charset="0"/>
                <a:cs typeface="Times New Roman" panose="02020603050405020304" pitchFamily="18" charset="0"/>
              </a:rPr>
              <a:t>Applicants shall download and complete </a:t>
            </a:r>
            <a:r>
              <a:rPr lang="en-US" sz="2400" kern="100" dirty="0">
                <a:effectLst/>
                <a:latin typeface="Arial" panose="020B0604020202020204" pitchFamily="34" charset="0"/>
                <a:ea typeface="Arial" panose="020B0604020202020204" pitchFamily="34" charset="0"/>
                <a:hlinkClick r:id="rId3"/>
              </a:rPr>
              <a:t>Form B: Application Face Page from Section A</a:t>
            </a:r>
            <a:r>
              <a:rPr lang="en-US" sz="2400" kern="100" dirty="0">
                <a:latin typeface="Arial" panose="020B0604020202020204" pitchFamily="34" charset="0"/>
                <a:ea typeface="Arial" panose="020B0604020202020204" pitchFamily="34" charset="0"/>
              </a:rPr>
              <a:t> </a:t>
            </a:r>
            <a:r>
              <a:rPr lang="en-US" sz="2400" kern="100" dirty="0">
                <a:latin typeface="Arial" panose="020B0604020202020204" pitchFamily="34" charset="0"/>
                <a:ea typeface="Arial" panose="020B0604020202020204" pitchFamily="34" charset="0"/>
                <a:cs typeface="Times New Roman" panose="02020603050405020304" pitchFamily="18" charset="0"/>
              </a:rPr>
              <a:t>and attach it to the front of the completed application.  </a:t>
            </a:r>
          </a:p>
          <a:p>
            <a:pPr marL="685800" lvl="4">
              <a:lnSpc>
                <a:spcPct val="100000"/>
              </a:lnSpc>
              <a:spcBef>
                <a:spcPts val="600"/>
              </a:spcBef>
              <a:spcAft>
                <a:spcPts val="600"/>
              </a:spcAft>
              <a:buClr>
                <a:srgbClr val="000000"/>
              </a:buClr>
              <a:buFont typeface="Courier New" panose="02070309020205020404" pitchFamily="49" charset="0"/>
              <a:buChar char="o"/>
            </a:pPr>
            <a:r>
              <a:rPr lang="en-US" sz="2400" kern="100" dirty="0">
                <a:latin typeface="Arial" panose="020B0604020202020204" pitchFamily="34" charset="0"/>
                <a:ea typeface="Arial" panose="020B0604020202020204" pitchFamily="34" charset="0"/>
                <a:cs typeface="Times New Roman" panose="02020603050405020304" pitchFamily="18" charset="0"/>
              </a:rPr>
              <a:t>The 30</a:t>
            </a:r>
            <a:r>
              <a:rPr lang="en-US" sz="2400" kern="100" dirty="0">
                <a:effectLst/>
                <a:latin typeface="Arial" panose="020B0604020202020204" pitchFamily="34" charset="0"/>
                <a:ea typeface="Arial" panose="020B0604020202020204" pitchFamily="34" charset="0"/>
                <a:cs typeface="Times New Roman" panose="02020603050405020304" pitchFamily="18" charset="0"/>
              </a:rPr>
              <a:t>-page limit requirement does not apply to Form B: Application Face Page</a:t>
            </a:r>
          </a:p>
          <a:p>
            <a:pPr>
              <a:lnSpc>
                <a:spcPct val="100000"/>
              </a:lnSpc>
              <a:spcBef>
                <a:spcPts val="600"/>
              </a:spcBef>
              <a:spcAft>
                <a:spcPts val="600"/>
              </a:spcAft>
              <a:buClr>
                <a:srgbClr val="000000"/>
              </a:buClr>
            </a:pPr>
            <a:r>
              <a:rPr lang="en-US" sz="2400" b="1" dirty="0"/>
              <a:t>Section B. </a:t>
            </a:r>
            <a:r>
              <a:rPr lang="en-US" sz="2400" b="1" kern="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California Center for Inclusive College Program Design </a:t>
            </a:r>
            <a:r>
              <a:rPr lang="en-US" sz="2400" kern="100" dirty="0">
                <a:effectLst/>
                <a:latin typeface="Arial" panose="020B0604020202020204" pitchFamily="34" charset="0"/>
                <a:ea typeface="Arial" panose="020B0604020202020204" pitchFamily="34" charset="0"/>
                <a:cs typeface="Times New Roman" panose="02020603050405020304" pitchFamily="18" charset="0"/>
              </a:rPr>
              <a:t>[30 points]</a:t>
            </a:r>
          </a:p>
          <a:p>
            <a:pPr>
              <a:lnSpc>
                <a:spcPct val="100000"/>
              </a:lnSpc>
              <a:spcBef>
                <a:spcPts val="600"/>
              </a:spcBef>
              <a:spcAft>
                <a:spcPts val="600"/>
              </a:spcAft>
              <a:buClr>
                <a:srgbClr val="000000"/>
              </a:buClr>
            </a:pPr>
            <a:r>
              <a:rPr lang="en-US" sz="2400" b="1" kern="100" dirty="0">
                <a:latin typeface="Arial" panose="020B0604020202020204" pitchFamily="34" charset="0"/>
                <a:ea typeface="Calibri" panose="020F0502020204030204" pitchFamily="34" charset="0"/>
                <a:cs typeface="Times New Roman" panose="02020603050405020304" pitchFamily="18" charset="0"/>
              </a:rPr>
              <a:t>Section C. </a:t>
            </a:r>
            <a:r>
              <a:rPr lang="en-US" sz="2400" b="1" kern="100" dirty="0">
                <a:effectLst/>
                <a:latin typeface="Arial" panose="020B0604020202020204" pitchFamily="34" charset="0"/>
                <a:ea typeface="Arial" panose="020B0604020202020204" pitchFamily="34" charset="0"/>
                <a:cs typeface="Times New Roman" panose="02020603050405020304" pitchFamily="18" charset="0"/>
              </a:rPr>
              <a:t>Transitional Support for Incoming and Graduating High School Students </a:t>
            </a:r>
            <a:r>
              <a:rPr lang="en-US" sz="2400" kern="100" dirty="0">
                <a:effectLst/>
                <a:latin typeface="Arial" panose="020B0604020202020204" pitchFamily="34" charset="0"/>
                <a:ea typeface="Arial" panose="020B0604020202020204" pitchFamily="34" charset="0"/>
                <a:cs typeface="Times New Roman" panose="02020603050405020304" pitchFamily="18" charset="0"/>
              </a:rPr>
              <a:t>[10 points]</a:t>
            </a:r>
          </a:p>
          <a:p>
            <a:pPr>
              <a:lnSpc>
                <a:spcPct val="100000"/>
              </a:lnSpc>
              <a:spcBef>
                <a:spcPts val="600"/>
              </a:spcBef>
              <a:spcAft>
                <a:spcPts val="600"/>
              </a:spcAft>
              <a:buClr>
                <a:srgbClr val="000000"/>
              </a:buClr>
            </a:pPr>
            <a:r>
              <a:rPr lang="en-US" sz="2400" b="1" kern="100" dirty="0">
                <a:latin typeface="Arial" panose="020B0604020202020204" pitchFamily="34" charset="0"/>
                <a:ea typeface="Calibri" panose="020F0502020204030204" pitchFamily="34" charset="0"/>
                <a:cs typeface="Times New Roman" panose="02020603050405020304" pitchFamily="18" charset="0"/>
              </a:rPr>
              <a:t>Section D. </a:t>
            </a:r>
            <a:r>
              <a:rPr lang="en-US" sz="2400" b="1" kern="100" dirty="0">
                <a:effectLst/>
                <a:latin typeface="Arial" panose="020B0604020202020204" pitchFamily="34" charset="0"/>
                <a:ea typeface="Arial" panose="020B0604020202020204" pitchFamily="34" charset="0"/>
                <a:cs typeface="Times New Roman" panose="02020603050405020304" pitchFamily="18" charset="0"/>
              </a:rPr>
              <a:t>Inclusive College Advisory Workgroup </a:t>
            </a:r>
            <a:r>
              <a:rPr lang="en-US" sz="2400" kern="100" dirty="0">
                <a:effectLst/>
                <a:latin typeface="Arial" panose="020B0604020202020204" pitchFamily="34" charset="0"/>
                <a:ea typeface="Arial" panose="020B0604020202020204" pitchFamily="34" charset="0"/>
                <a:cs typeface="Times New Roman" panose="02020603050405020304" pitchFamily="18" charset="0"/>
              </a:rPr>
              <a:t>[20 points]</a:t>
            </a:r>
          </a:p>
          <a:p>
            <a:pPr>
              <a:lnSpc>
                <a:spcPct val="100000"/>
              </a:lnSpc>
              <a:spcBef>
                <a:spcPts val="600"/>
              </a:spcBef>
              <a:spcAft>
                <a:spcPts val="600"/>
              </a:spcAft>
              <a:buClr>
                <a:srgbClr val="000000"/>
              </a:buClr>
            </a:pPr>
            <a:r>
              <a:rPr lang="en-US" sz="2400" b="1" kern="100" dirty="0">
                <a:ea typeface="Calibri" panose="020F0502020204030204" pitchFamily="34" charset="0"/>
                <a:cs typeface="Times New Roman" panose="02020603050405020304" pitchFamily="18" charset="0"/>
              </a:rPr>
              <a:t>Section E.</a:t>
            </a:r>
            <a:r>
              <a:rPr lang="en-US" sz="2400" kern="100" dirty="0">
                <a:ea typeface="Calibri" panose="020F0502020204030204" pitchFamily="34" charset="0"/>
                <a:cs typeface="Times New Roman" panose="02020603050405020304" pitchFamily="18" charset="0"/>
              </a:rPr>
              <a:t> </a:t>
            </a:r>
            <a:r>
              <a:rPr lang="en-US" sz="2400" b="1" kern="100" dirty="0">
                <a:ea typeface="Calibri" panose="020F0502020204030204" pitchFamily="34" charset="0"/>
                <a:cs typeface="Times New Roman" panose="02020603050405020304" pitchFamily="18" charset="0"/>
              </a:rPr>
              <a:t>Community Partnerships </a:t>
            </a:r>
            <a:r>
              <a:rPr lang="en-US" sz="2400" kern="100" dirty="0">
                <a:ea typeface="Calibri" panose="020F0502020204030204" pitchFamily="34" charset="0"/>
                <a:cs typeface="Times New Roman" panose="02020603050405020304" pitchFamily="18" charset="0"/>
              </a:rPr>
              <a:t>[20 points]</a:t>
            </a:r>
          </a:p>
          <a:p>
            <a:pPr lvl="1">
              <a:lnSpc>
                <a:spcPct val="100000"/>
              </a:lnSpc>
              <a:spcBef>
                <a:spcPts val="600"/>
              </a:spcBef>
              <a:spcAft>
                <a:spcPts val="600"/>
              </a:spcAft>
              <a:buClr>
                <a:srgbClr val="000000"/>
              </a:buClr>
              <a:buFont typeface="Courier New" panose="02070309020205020404" pitchFamily="49" charset="0"/>
              <a:buChar char="o"/>
            </a:pPr>
            <a:r>
              <a:rPr lang="en-US" sz="2400" kern="100" dirty="0">
                <a:ea typeface="Calibri" panose="020F0502020204030204" pitchFamily="34" charset="0"/>
                <a:cs typeface="Times New Roman" panose="02020603050405020304" pitchFamily="18" charset="0"/>
              </a:rPr>
              <a:t>As part of this section, p</a:t>
            </a:r>
            <a:r>
              <a:rPr lang="en-US" sz="2400" kern="100" dirty="0">
                <a:effectLst/>
                <a:ea typeface="Calibri" panose="020F0502020204030204" pitchFamily="34" charset="0"/>
                <a:cs typeface="Times New Roman" panose="02020603050405020304" pitchFamily="18" charset="0"/>
              </a:rPr>
              <a:t>rovide a Letter of Support from each community partner contributing to the work of the proposed CCIC in the Appendix.</a:t>
            </a:r>
          </a:p>
          <a:p>
            <a:pPr lvl="1">
              <a:lnSpc>
                <a:spcPct val="100000"/>
              </a:lnSpc>
              <a:spcBef>
                <a:spcPts val="1200"/>
              </a:spcBef>
              <a:spcAft>
                <a:spcPts val="1200"/>
              </a:spcAft>
              <a:buClr>
                <a:srgbClr val="000000"/>
              </a:buClr>
              <a:buFont typeface="Courier New" panose="02070309020205020404" pitchFamily="49" charset="0"/>
              <a:buChar char="o"/>
            </a:pPr>
            <a:r>
              <a:rPr lang="en-US" sz="2400" kern="100" dirty="0">
                <a:effectLst/>
                <a:ea typeface="Calibri" panose="020F0502020204030204" pitchFamily="34" charset="0"/>
                <a:cs typeface="Times New Roman" panose="02020603050405020304" pitchFamily="18" charset="0"/>
              </a:rPr>
              <a:t>The 30-page limit requirement does not include the Letters of Support</a:t>
            </a:r>
          </a:p>
          <a:p>
            <a:pPr>
              <a:lnSpc>
                <a:spcPct val="107000"/>
              </a:lnSpc>
              <a:spcBef>
                <a:spcPts val="0"/>
              </a:spcBef>
              <a:spcAft>
                <a:spcPts val="800"/>
              </a:spcAft>
              <a:buClr>
                <a:srgbClr val="000000"/>
              </a:buClr>
            </a:pPr>
            <a:endParaRPr lang="en-US" sz="2400" b="1"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buClr>
                <a:srgbClr val="000000"/>
              </a:buClr>
            </a:pPr>
            <a:endParaRPr lang="en-US" sz="2400" b="1"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Bef>
                <a:spcPts val="800"/>
              </a:spcBef>
              <a:spcAft>
                <a:spcPts val="800"/>
              </a:spcAft>
            </a:pPr>
            <a:endParaRPr lang="en-US" sz="2400" b="1" dirty="0"/>
          </a:p>
        </p:txBody>
      </p:sp>
      <p:sp>
        <p:nvSpPr>
          <p:cNvPr id="5" name="Slide Number Placeholder 4">
            <a:extLst>
              <a:ext uri="{FF2B5EF4-FFF2-40B4-BE49-F238E27FC236}">
                <a16:creationId xmlns:a16="http://schemas.microsoft.com/office/drawing/2014/main" id="{60AA40CB-6F89-45E4-916A-D9F80FA140E2}"/>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21</a:t>
            </a:fld>
            <a:endParaRPr lang="en-US"/>
          </a:p>
        </p:txBody>
      </p:sp>
    </p:spTree>
    <p:extLst>
      <p:ext uri="{BB962C8B-B14F-4D97-AF65-F5344CB8AC3E}">
        <p14:creationId xmlns:p14="http://schemas.microsoft.com/office/powerpoint/2010/main" val="3031094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41698-001D-4340-8841-14C52E45D1BF}"/>
              </a:ext>
            </a:extLst>
          </p:cNvPr>
          <p:cNvSpPr>
            <a:spLocks noGrp="1"/>
          </p:cNvSpPr>
          <p:nvPr>
            <p:ph type="title"/>
          </p:nvPr>
        </p:nvSpPr>
        <p:spPr>
          <a:xfrm>
            <a:off x="152400" y="1"/>
            <a:ext cx="11887200" cy="637952"/>
          </a:xfrm>
        </p:spPr>
        <p:txBody>
          <a:bodyPr>
            <a:normAutofit/>
          </a:bodyPr>
          <a:lstStyle/>
          <a:p>
            <a:r>
              <a:rPr lang="en-US" sz="3200" b="1"/>
              <a:t>VII. Application Narrative, Budget, and Appendix (3)</a:t>
            </a:r>
          </a:p>
        </p:txBody>
      </p:sp>
      <p:sp>
        <p:nvSpPr>
          <p:cNvPr id="3" name="Content Placeholder 2">
            <a:extLst>
              <a:ext uri="{FF2B5EF4-FFF2-40B4-BE49-F238E27FC236}">
                <a16:creationId xmlns:a16="http://schemas.microsoft.com/office/drawing/2014/main" id="{0333D466-04A0-4A33-A652-B67B6CF313F2}"/>
              </a:ext>
            </a:extLst>
          </p:cNvPr>
          <p:cNvSpPr>
            <a:spLocks noGrp="1"/>
          </p:cNvSpPr>
          <p:nvPr>
            <p:ph sz="half" idx="1"/>
          </p:nvPr>
        </p:nvSpPr>
        <p:spPr>
          <a:xfrm>
            <a:off x="152398" y="637953"/>
            <a:ext cx="12039601" cy="6094308"/>
          </a:xfrm>
        </p:spPr>
        <p:txBody>
          <a:bodyPr>
            <a:noAutofit/>
          </a:bodyPr>
          <a:lstStyle/>
          <a:p>
            <a:pPr>
              <a:lnSpc>
                <a:spcPct val="100000"/>
              </a:lnSpc>
              <a:spcBef>
                <a:spcPts val="800"/>
              </a:spcBef>
              <a:spcAft>
                <a:spcPts val="800"/>
              </a:spcAft>
            </a:pPr>
            <a:r>
              <a:rPr lang="en-US" sz="2600" b="1" dirty="0"/>
              <a:t> Section F. Form C: Project Work Plan </a:t>
            </a:r>
            <a:r>
              <a:rPr lang="en-US" sz="2600" dirty="0"/>
              <a:t>[10 points]</a:t>
            </a:r>
          </a:p>
          <a:p>
            <a:pPr lvl="1">
              <a:lnSpc>
                <a:spcPct val="100000"/>
              </a:lnSpc>
              <a:spcBef>
                <a:spcPts val="800"/>
              </a:spcBef>
              <a:spcAft>
                <a:spcPts val="800"/>
              </a:spcAft>
              <a:buFont typeface="Courier New" panose="02070309020205020404" pitchFamily="49" charset="0"/>
              <a:buChar char="o"/>
            </a:pPr>
            <a:r>
              <a:rPr lang="en-US" sz="2600" dirty="0"/>
              <a:t>Applicants shall complete </a:t>
            </a:r>
            <a:r>
              <a:rPr lang="en-US" sz="2600" kern="100" dirty="0">
                <a:latin typeface="Arial" panose="020B0604020202020204" pitchFamily="34" charset="0"/>
                <a:ea typeface="Arial" panose="020B0604020202020204" pitchFamily="34" charset="0"/>
                <a:hlinkClick r:id="rId3"/>
              </a:rPr>
              <a:t>Form C: Project Work Plan from Section F</a:t>
            </a:r>
            <a:r>
              <a:rPr lang="en-US" sz="2600" dirty="0"/>
              <a:t>, which presents the key milestones and tasks of the proposed CCIC program for the first year of the project (July 1, 2024, to June 30, 2025).</a:t>
            </a:r>
          </a:p>
          <a:p>
            <a:pPr lvl="1">
              <a:lnSpc>
                <a:spcPct val="100000"/>
              </a:lnSpc>
              <a:spcBef>
                <a:spcPts val="800"/>
              </a:spcBef>
              <a:spcAft>
                <a:spcPts val="800"/>
              </a:spcAft>
              <a:buFont typeface="Courier New" panose="02070309020205020404" pitchFamily="49" charset="0"/>
              <a:buChar char="o"/>
            </a:pPr>
            <a:r>
              <a:rPr lang="en-US" sz="2600" dirty="0"/>
              <a:t>The 30-page limit requirement does not apply to Form C: Project Work Plan.</a:t>
            </a:r>
          </a:p>
          <a:p>
            <a:pPr>
              <a:lnSpc>
                <a:spcPct val="100000"/>
              </a:lnSpc>
              <a:spcBef>
                <a:spcPts val="800"/>
              </a:spcBef>
              <a:spcAft>
                <a:spcPts val="800"/>
              </a:spcAft>
            </a:pPr>
            <a:r>
              <a:rPr lang="en-US" sz="2600" b="1" kern="100" dirty="0">
                <a:effectLst/>
                <a:latin typeface="Arial" panose="020B0604020202020204" pitchFamily="34" charset="0"/>
                <a:ea typeface="Arial" panose="020B0604020202020204" pitchFamily="34" charset="0"/>
                <a:cs typeface="Times New Roman" panose="02020603050405020304" pitchFamily="18" charset="0"/>
              </a:rPr>
              <a:t>Section G. Organizational Plan and Project Staffing </a:t>
            </a:r>
            <a:r>
              <a:rPr lang="en-US" sz="2600" kern="100" dirty="0">
                <a:effectLst/>
                <a:latin typeface="Arial" panose="020B0604020202020204" pitchFamily="34" charset="0"/>
                <a:ea typeface="Arial" panose="020B0604020202020204" pitchFamily="34" charset="0"/>
                <a:cs typeface="Times New Roman" panose="02020603050405020304" pitchFamily="18" charset="0"/>
              </a:rPr>
              <a:t>[10 points]</a:t>
            </a:r>
          </a:p>
          <a:p>
            <a:pPr lvl="1">
              <a:lnSpc>
                <a:spcPct val="100000"/>
              </a:lnSpc>
              <a:spcBef>
                <a:spcPts val="800"/>
              </a:spcBef>
              <a:spcAft>
                <a:spcPts val="800"/>
              </a:spcAft>
              <a:buFont typeface="Courier New" panose="02070309020205020404" pitchFamily="49" charset="0"/>
              <a:buChar char="o"/>
            </a:pPr>
            <a:r>
              <a:rPr lang="en-US" sz="2600" kern="100" dirty="0">
                <a:latin typeface="Arial" panose="020B0604020202020204" pitchFamily="34" charset="0"/>
                <a:ea typeface="Arial" panose="020B0604020202020204" pitchFamily="34" charset="0"/>
                <a:cs typeface="Times New Roman" panose="02020603050405020304" pitchFamily="18" charset="0"/>
              </a:rPr>
              <a:t>The 30-page limit requirement does not apply to the resumés, curriculum vitae, and/or proposed position descriptions that are required of subsection G.2.</a:t>
            </a:r>
            <a:endParaRPr lang="en-US" sz="2600" kern="100" dirty="0">
              <a:effectLst/>
              <a:latin typeface="Arial" panose="020B0604020202020204" pitchFamily="34" charset="0"/>
              <a:ea typeface="Arial" panose="020B0604020202020204" pitchFamily="34" charset="0"/>
              <a:cs typeface="Times New Roman" panose="02020603050405020304" pitchFamily="18" charset="0"/>
            </a:endParaRPr>
          </a:p>
          <a:p>
            <a:pPr>
              <a:lnSpc>
                <a:spcPct val="100000"/>
              </a:lnSpc>
              <a:spcBef>
                <a:spcPts val="800"/>
              </a:spcBef>
              <a:spcAft>
                <a:spcPts val="800"/>
              </a:spcAft>
            </a:pPr>
            <a:r>
              <a:rPr lang="en-US" sz="2600" b="1" kern="100" dirty="0">
                <a:latin typeface="Arial" panose="020B0604020202020204" pitchFamily="34" charset="0"/>
                <a:ea typeface="Arial" panose="020B0604020202020204" pitchFamily="34" charset="0"/>
                <a:cs typeface="Times New Roman" panose="02020603050405020304" pitchFamily="18" charset="0"/>
              </a:rPr>
              <a:t>Section H. Data Collection and Program Monitoring </a:t>
            </a:r>
            <a:r>
              <a:rPr lang="en-US" sz="2600" kern="100" dirty="0">
                <a:latin typeface="Arial" panose="020B0604020202020204" pitchFamily="34" charset="0"/>
                <a:ea typeface="Arial" panose="020B0604020202020204" pitchFamily="34" charset="0"/>
                <a:cs typeface="Times New Roman" panose="02020603050405020304" pitchFamily="18" charset="0"/>
              </a:rPr>
              <a:t>[10 points]</a:t>
            </a:r>
          </a:p>
          <a:p>
            <a:pPr lvl="1">
              <a:lnSpc>
                <a:spcPct val="100000"/>
              </a:lnSpc>
              <a:spcBef>
                <a:spcPts val="800"/>
              </a:spcBef>
              <a:spcAft>
                <a:spcPts val="800"/>
              </a:spcAft>
            </a:pPr>
            <a:endParaRPr lang="en-US" sz="2400" kern="100" dirty="0">
              <a:effectLst/>
              <a:latin typeface="Arial" panose="020B0604020202020204" pitchFamily="34" charset="0"/>
              <a:ea typeface="Arial" panose="020B0604020202020204" pitchFamily="34" charset="0"/>
              <a:cs typeface="Times New Roman" panose="02020603050405020304" pitchFamily="18" charset="0"/>
            </a:endParaRPr>
          </a:p>
          <a:p>
            <a:pPr lvl="1">
              <a:lnSpc>
                <a:spcPct val="100000"/>
              </a:lnSpc>
              <a:spcBef>
                <a:spcPts val="800"/>
              </a:spcBef>
              <a:spcAft>
                <a:spcPts val="800"/>
              </a:spcAft>
            </a:pPr>
            <a:endParaRPr lang="en-US" sz="2000" kern="100" dirty="0">
              <a:latin typeface="Arial" panose="020B0604020202020204" pitchFamily="34" charset="0"/>
              <a:ea typeface="Arial" panose="020B0604020202020204" pitchFamily="34" charset="0"/>
              <a:cs typeface="Times New Roman" panose="02020603050405020304" pitchFamily="18" charset="0"/>
            </a:endParaRPr>
          </a:p>
          <a:p>
            <a:pPr lvl="1">
              <a:lnSpc>
                <a:spcPct val="100000"/>
              </a:lnSpc>
              <a:spcBef>
                <a:spcPts val="800"/>
              </a:spcBef>
              <a:spcAft>
                <a:spcPts val="800"/>
              </a:spcAft>
            </a:pPr>
            <a:endParaRPr lang="en-US" sz="2000" kern="100" dirty="0">
              <a:effectLst/>
              <a:latin typeface="Arial" panose="020B0604020202020204" pitchFamily="34" charset="0"/>
              <a:ea typeface="Arial" panose="020B0604020202020204" pitchFamily="34" charset="0"/>
              <a:cs typeface="Times New Roman" panose="02020603050405020304" pitchFamily="18" charset="0"/>
            </a:endParaRPr>
          </a:p>
          <a:p>
            <a:pPr lvl="1">
              <a:lnSpc>
                <a:spcPct val="100000"/>
              </a:lnSpc>
              <a:spcBef>
                <a:spcPts val="800"/>
              </a:spcBef>
              <a:spcAft>
                <a:spcPts val="800"/>
              </a:spcAft>
            </a:pPr>
            <a:endParaRPr lang="en-US" sz="2000" kern="100" dirty="0">
              <a:latin typeface="Arial" panose="020B0604020202020204" pitchFamily="34" charset="0"/>
              <a:ea typeface="Arial" panose="020B0604020202020204" pitchFamily="34" charset="0"/>
              <a:cs typeface="Times New Roman" panose="02020603050405020304" pitchFamily="18" charset="0"/>
            </a:endParaRPr>
          </a:p>
          <a:p>
            <a:pPr lvl="1">
              <a:lnSpc>
                <a:spcPct val="100000"/>
              </a:lnSpc>
              <a:spcBef>
                <a:spcPts val="800"/>
              </a:spcBef>
              <a:spcAft>
                <a:spcPts val="800"/>
              </a:spcAft>
            </a:pPr>
            <a:endParaRPr lang="en-US" sz="2000" kern="100" dirty="0">
              <a:effectLst/>
              <a:latin typeface="Arial" panose="020B0604020202020204" pitchFamily="34" charset="0"/>
              <a:ea typeface="Arial" panose="020B0604020202020204" pitchFamily="34" charset="0"/>
              <a:cs typeface="Times New Roman" panose="02020603050405020304" pitchFamily="18" charset="0"/>
            </a:endParaRPr>
          </a:p>
          <a:p>
            <a:pPr lvl="1">
              <a:lnSpc>
                <a:spcPct val="100000"/>
              </a:lnSpc>
              <a:spcBef>
                <a:spcPts val="800"/>
              </a:spcBef>
              <a:spcAft>
                <a:spcPts val="800"/>
              </a:spcAft>
            </a:pPr>
            <a:endParaRPr lang="en-US" sz="2000" kern="100" dirty="0">
              <a:effectLst/>
              <a:latin typeface="Arial" panose="020B0604020202020204" pitchFamily="34" charset="0"/>
              <a:ea typeface="Arial" panose="020B0604020202020204" pitchFamily="34" charset="0"/>
              <a:cs typeface="Times New Roman" panose="02020603050405020304" pitchFamily="18" charset="0"/>
            </a:endParaRPr>
          </a:p>
          <a:p>
            <a:pPr marL="457200" lvl="1" indent="0">
              <a:lnSpc>
                <a:spcPct val="100000"/>
              </a:lnSpc>
              <a:spcBef>
                <a:spcPts val="800"/>
              </a:spcBef>
              <a:spcAft>
                <a:spcPts val="800"/>
              </a:spcAft>
              <a:buNone/>
            </a:pPr>
            <a:endParaRPr lang="en-US" sz="2000" kern="100" dirty="0">
              <a:effectLst/>
              <a:latin typeface="Arial" panose="020B0604020202020204" pitchFamily="34" charset="0"/>
              <a:ea typeface="Arial" panose="020B0604020202020204" pitchFamily="34" charset="0"/>
              <a:cs typeface="Times New Roman" panose="02020603050405020304" pitchFamily="18" charset="0"/>
            </a:endParaRPr>
          </a:p>
          <a:p>
            <a:pPr marL="457200" lvl="1" indent="0">
              <a:lnSpc>
                <a:spcPct val="100000"/>
              </a:lnSpc>
              <a:spcBef>
                <a:spcPts val="800"/>
              </a:spcBef>
              <a:spcAft>
                <a:spcPts val="800"/>
              </a:spcAft>
              <a:buNone/>
            </a:pPr>
            <a:endParaRPr lang="en-US" sz="2000" kern="100" dirty="0">
              <a:effectLst/>
              <a:latin typeface="Arial" panose="020B0604020202020204" pitchFamily="34" charset="0"/>
              <a:ea typeface="Arial" panose="020B0604020202020204" pitchFamily="34" charset="0"/>
              <a:cs typeface="Times New Roman" panose="02020603050405020304" pitchFamily="18" charset="0"/>
            </a:endParaRPr>
          </a:p>
          <a:p>
            <a:pPr lvl="1">
              <a:lnSpc>
                <a:spcPct val="100000"/>
              </a:lnSpc>
              <a:spcBef>
                <a:spcPts val="800"/>
              </a:spcBef>
              <a:spcAft>
                <a:spcPts val="800"/>
              </a:spcAft>
            </a:pPr>
            <a:endParaRPr lang="en-US" sz="2000" kern="100" dirty="0">
              <a:latin typeface="Arial" panose="020B0604020202020204" pitchFamily="34" charset="0"/>
              <a:ea typeface="Calibri" panose="020F0502020204030204" pitchFamily="34" charset="0"/>
              <a:cs typeface="Times New Roman" panose="02020603050405020304" pitchFamily="18" charset="0"/>
            </a:endParaRPr>
          </a:p>
          <a:p>
            <a:pPr marL="457200" lvl="1" indent="0">
              <a:lnSpc>
                <a:spcPct val="100000"/>
              </a:lnSpc>
              <a:spcBef>
                <a:spcPts val="800"/>
              </a:spcBef>
              <a:spcAft>
                <a:spcPts val="800"/>
              </a:spcAft>
              <a:buNone/>
            </a:pP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0000"/>
              </a:lnSpc>
              <a:spcBef>
                <a:spcPts val="800"/>
              </a:spcBef>
              <a:spcAft>
                <a:spcPts val="800"/>
              </a:spcAft>
            </a:pPr>
            <a:endParaRPr lang="en-US" sz="2000" dirty="0"/>
          </a:p>
        </p:txBody>
      </p:sp>
      <p:sp>
        <p:nvSpPr>
          <p:cNvPr id="5" name="Slide Number Placeholder 4">
            <a:extLst>
              <a:ext uri="{FF2B5EF4-FFF2-40B4-BE49-F238E27FC236}">
                <a16:creationId xmlns:a16="http://schemas.microsoft.com/office/drawing/2014/main" id="{60AA40CB-6F89-45E4-916A-D9F80FA140E2}"/>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22</a:t>
            </a:fld>
            <a:endParaRPr lang="en-US"/>
          </a:p>
        </p:txBody>
      </p:sp>
    </p:spTree>
    <p:extLst>
      <p:ext uri="{BB962C8B-B14F-4D97-AF65-F5344CB8AC3E}">
        <p14:creationId xmlns:p14="http://schemas.microsoft.com/office/powerpoint/2010/main" val="20265474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41698-001D-4340-8841-14C52E45D1BF}"/>
              </a:ext>
            </a:extLst>
          </p:cNvPr>
          <p:cNvSpPr>
            <a:spLocks noGrp="1"/>
          </p:cNvSpPr>
          <p:nvPr>
            <p:ph type="title"/>
          </p:nvPr>
        </p:nvSpPr>
        <p:spPr>
          <a:xfrm>
            <a:off x="152400" y="1"/>
            <a:ext cx="11887200" cy="768096"/>
          </a:xfrm>
        </p:spPr>
        <p:txBody>
          <a:bodyPr>
            <a:normAutofit/>
          </a:bodyPr>
          <a:lstStyle/>
          <a:p>
            <a:r>
              <a:rPr lang="en-US" sz="2800" b="1"/>
              <a:t>VII. Application Narrative, Budget, and Appendix (4)</a:t>
            </a:r>
          </a:p>
        </p:txBody>
      </p:sp>
      <p:sp>
        <p:nvSpPr>
          <p:cNvPr id="3" name="Content Placeholder 2">
            <a:extLst>
              <a:ext uri="{FF2B5EF4-FFF2-40B4-BE49-F238E27FC236}">
                <a16:creationId xmlns:a16="http://schemas.microsoft.com/office/drawing/2014/main" id="{0333D466-04A0-4A33-A652-B67B6CF313F2}"/>
              </a:ext>
            </a:extLst>
          </p:cNvPr>
          <p:cNvSpPr>
            <a:spLocks noGrp="1"/>
          </p:cNvSpPr>
          <p:nvPr>
            <p:ph sz="half" idx="1"/>
          </p:nvPr>
        </p:nvSpPr>
        <p:spPr>
          <a:xfrm>
            <a:off x="233916" y="768096"/>
            <a:ext cx="11805684" cy="5964165"/>
          </a:xfrm>
        </p:spPr>
        <p:txBody>
          <a:bodyPr>
            <a:noAutofit/>
          </a:bodyPr>
          <a:lstStyle/>
          <a:p>
            <a:pPr>
              <a:lnSpc>
                <a:spcPct val="100000"/>
              </a:lnSpc>
              <a:spcBef>
                <a:spcPts val="600"/>
              </a:spcBef>
              <a:spcAft>
                <a:spcPts val="600"/>
              </a:spcAft>
            </a:pPr>
            <a:r>
              <a:rPr lang="en-US" sz="2400" b="1" kern="100" dirty="0">
                <a:effectLst/>
                <a:latin typeface="Arial" panose="020B0604020202020204" pitchFamily="34" charset="0"/>
                <a:ea typeface="Arial" panose="020B0604020202020204" pitchFamily="34" charset="0"/>
                <a:cs typeface="Times New Roman" panose="02020603050405020304" pitchFamily="18" charset="0"/>
              </a:rPr>
              <a:t>Section I. Budget: (1) Form D: Budget, and (2) the Budget Narrative </a:t>
            </a:r>
            <a:r>
              <a:rPr lang="en-US" sz="2400" kern="100" dirty="0">
                <a:effectLst/>
                <a:latin typeface="Arial" panose="020B0604020202020204" pitchFamily="34" charset="0"/>
                <a:ea typeface="Arial" panose="020B0604020202020204" pitchFamily="34" charset="0"/>
                <a:cs typeface="Times New Roman" panose="02020603050405020304" pitchFamily="18" charset="0"/>
              </a:rPr>
              <a:t>[10 points]</a:t>
            </a:r>
          </a:p>
          <a:p>
            <a:pPr lvl="1">
              <a:lnSpc>
                <a:spcPct val="100000"/>
              </a:lnSpc>
              <a:spcBef>
                <a:spcPts val="600"/>
              </a:spcBef>
              <a:spcAft>
                <a:spcPts val="600"/>
              </a:spcAft>
              <a:buFont typeface="Courier New" panose="02070309020205020404" pitchFamily="49" charset="0"/>
              <a:buChar char="o"/>
            </a:pPr>
            <a:r>
              <a:rPr lang="en-US" sz="2400" kern="100" dirty="0">
                <a:latin typeface="Arial" panose="020B0604020202020204" pitchFamily="34" charset="0"/>
                <a:ea typeface="Arial" panose="020B0604020202020204" pitchFamily="34" charset="0"/>
                <a:cs typeface="Times New Roman" panose="02020603050405020304" pitchFamily="18" charset="0"/>
              </a:rPr>
              <a:t>Applicants shall complete item </a:t>
            </a:r>
            <a:r>
              <a:rPr lang="en-US" sz="2400" kern="100" dirty="0">
                <a:latin typeface="Arial" panose="020B0604020202020204" pitchFamily="34" charset="0"/>
                <a:ea typeface="Arial" panose="020B0604020202020204" pitchFamily="34" charset="0"/>
                <a:cs typeface="Times New Roman" panose="02020603050405020304" pitchFamily="18" charset="0"/>
                <a:hlinkClick r:id="rId3"/>
              </a:rPr>
              <a:t>(1) Form D: Budget Detail</a:t>
            </a:r>
            <a:r>
              <a:rPr lang="en-US" sz="2400" kern="100" dirty="0">
                <a:latin typeface="Arial" panose="020B0604020202020204" pitchFamily="34" charset="0"/>
                <a:ea typeface="Arial" panose="020B0604020202020204" pitchFamily="34" charset="0"/>
                <a:cs typeface="Times New Roman" panose="02020603050405020304" pitchFamily="18" charset="0"/>
              </a:rPr>
              <a:t>, and item (2) the Budget Narrative, in Word or Portable Document Format (PDF), to be submitted with the application.</a:t>
            </a:r>
          </a:p>
          <a:p>
            <a:pPr lvl="1">
              <a:lnSpc>
                <a:spcPct val="100000"/>
              </a:lnSpc>
              <a:spcBef>
                <a:spcPts val="600"/>
              </a:spcBef>
              <a:spcAft>
                <a:spcPts val="600"/>
              </a:spcAft>
              <a:buFont typeface="Courier New" panose="02070309020205020404" pitchFamily="49" charset="0"/>
              <a:buChar char="o"/>
            </a:pPr>
            <a:r>
              <a:rPr lang="en-US" sz="2400" kern="100" dirty="0">
                <a:latin typeface="Arial" panose="020B0604020202020204" pitchFamily="34" charset="0"/>
                <a:ea typeface="Arial" panose="020B0604020202020204" pitchFamily="34" charset="0"/>
                <a:cs typeface="Times New Roman" panose="02020603050405020304" pitchFamily="18" charset="0"/>
              </a:rPr>
              <a:t>The 30-page limit requirement does not apply to (1) Form D, Budget Detail workbook, or to the (2) separate Budget Narrative document.</a:t>
            </a:r>
            <a:endParaRPr lang="en-US" sz="2400" b="1" dirty="0"/>
          </a:p>
          <a:p>
            <a:pPr>
              <a:lnSpc>
                <a:spcPct val="100000"/>
              </a:lnSpc>
              <a:spcBef>
                <a:spcPts val="600"/>
              </a:spcBef>
              <a:spcAft>
                <a:spcPts val="600"/>
              </a:spcAft>
            </a:pPr>
            <a:r>
              <a:rPr lang="en-US" sz="2400" b="1" dirty="0"/>
              <a:t>Appendix</a:t>
            </a:r>
          </a:p>
          <a:p>
            <a:pPr lvl="1">
              <a:lnSpc>
                <a:spcPct val="100000"/>
              </a:lnSpc>
              <a:spcBef>
                <a:spcPts val="600"/>
              </a:spcBef>
              <a:spcAft>
                <a:spcPts val="600"/>
              </a:spcAft>
              <a:buFont typeface="Courier New" panose="02070309020205020404" pitchFamily="49" charset="0"/>
              <a:buChar char="o"/>
            </a:pPr>
            <a:r>
              <a:rPr lang="en-US" sz="2400" dirty="0"/>
              <a:t>Letters of Support as described in Section E. Community Partnerships of this RFA</a:t>
            </a:r>
          </a:p>
          <a:p>
            <a:pPr lvl="1">
              <a:lnSpc>
                <a:spcPct val="100000"/>
              </a:lnSpc>
              <a:spcBef>
                <a:spcPts val="600"/>
              </a:spcBef>
              <a:spcAft>
                <a:spcPts val="600"/>
              </a:spcAft>
              <a:buFont typeface="Courier New" panose="02070309020205020404" pitchFamily="49" charset="0"/>
              <a:buChar char="o"/>
            </a:pPr>
            <a:r>
              <a:rPr lang="en-US" sz="2400" dirty="0"/>
              <a:t>Resumes, curriculum vitae, and/or proposed position descriptions of key personnel, as described in Section G. Organizational Plan and Project Staffing of this RFA</a:t>
            </a:r>
          </a:p>
          <a:p>
            <a:pPr lvl="1">
              <a:lnSpc>
                <a:spcPct val="100000"/>
              </a:lnSpc>
              <a:spcBef>
                <a:spcPts val="600"/>
              </a:spcBef>
              <a:spcAft>
                <a:spcPts val="600"/>
              </a:spcAft>
              <a:buFont typeface="Courier New" panose="02070309020205020404" pitchFamily="49" charset="0"/>
              <a:buChar char="o"/>
            </a:pPr>
            <a:r>
              <a:rPr lang="en-US" sz="2400" dirty="0"/>
              <a:t>The 30-page limit requirement does not apply to documents within the </a:t>
            </a:r>
            <a:r>
              <a:rPr lang="en-US" sz="2400" b="1" dirty="0"/>
              <a:t>Appendix</a:t>
            </a:r>
            <a:r>
              <a:rPr lang="en-US" sz="2400" dirty="0"/>
              <a:t>. </a:t>
            </a:r>
            <a:endParaRPr lang="en-US" sz="2400" dirty="0">
              <a:highlight>
                <a:srgbClr val="FFFF00"/>
              </a:highlight>
            </a:endParaRPr>
          </a:p>
        </p:txBody>
      </p:sp>
      <p:sp>
        <p:nvSpPr>
          <p:cNvPr id="5" name="Slide Number Placeholder 4">
            <a:extLst>
              <a:ext uri="{FF2B5EF4-FFF2-40B4-BE49-F238E27FC236}">
                <a16:creationId xmlns:a16="http://schemas.microsoft.com/office/drawing/2014/main" id="{60AA40CB-6F89-45E4-916A-D9F80FA140E2}"/>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23</a:t>
            </a:fld>
            <a:endParaRPr lang="en-US"/>
          </a:p>
        </p:txBody>
      </p:sp>
    </p:spTree>
    <p:extLst>
      <p:ext uri="{BB962C8B-B14F-4D97-AF65-F5344CB8AC3E}">
        <p14:creationId xmlns:p14="http://schemas.microsoft.com/office/powerpoint/2010/main" val="37115858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FCD60-D70E-4494-B5D3-FE57364E0291}"/>
              </a:ext>
            </a:extLst>
          </p:cNvPr>
          <p:cNvSpPr>
            <a:spLocks noGrp="1"/>
          </p:cNvSpPr>
          <p:nvPr>
            <p:ph type="title"/>
          </p:nvPr>
        </p:nvSpPr>
        <p:spPr>
          <a:xfrm>
            <a:off x="152400" y="0"/>
            <a:ext cx="11887200" cy="605156"/>
          </a:xfrm>
        </p:spPr>
        <p:txBody>
          <a:bodyPr>
            <a:normAutofit/>
          </a:bodyPr>
          <a:lstStyle/>
          <a:p>
            <a:r>
              <a:rPr lang="en-US" sz="2800" b="1"/>
              <a:t>VIII. Application Format and Submission Requirements (1)</a:t>
            </a:r>
          </a:p>
        </p:txBody>
      </p:sp>
      <p:sp>
        <p:nvSpPr>
          <p:cNvPr id="3" name="Content Placeholder 2">
            <a:extLst>
              <a:ext uri="{FF2B5EF4-FFF2-40B4-BE49-F238E27FC236}">
                <a16:creationId xmlns:a16="http://schemas.microsoft.com/office/drawing/2014/main" id="{02BE7FF7-31CF-46CB-B4E1-22B85E38E97F}"/>
              </a:ext>
            </a:extLst>
          </p:cNvPr>
          <p:cNvSpPr>
            <a:spLocks noGrp="1"/>
          </p:cNvSpPr>
          <p:nvPr>
            <p:ph sz="half" idx="1"/>
          </p:nvPr>
        </p:nvSpPr>
        <p:spPr>
          <a:xfrm>
            <a:off x="152400" y="499730"/>
            <a:ext cx="12039600" cy="6358270"/>
          </a:xfrm>
        </p:spPr>
        <p:txBody>
          <a:bodyPr>
            <a:noAutofit/>
          </a:bodyPr>
          <a:lstStyle/>
          <a:p>
            <a:pPr marL="0" indent="0">
              <a:lnSpc>
                <a:spcPct val="100000"/>
              </a:lnSpc>
              <a:spcBef>
                <a:spcPts val="1200"/>
              </a:spcBef>
              <a:spcAft>
                <a:spcPts val="1200"/>
              </a:spcAft>
              <a:buNone/>
            </a:pPr>
            <a:r>
              <a:rPr lang="en-US" sz="2400"/>
              <a:t>The formatting and page limit requirements will be carefully evaluated, and applications that do not adhere to these requirements may be disqualified from review:</a:t>
            </a:r>
          </a:p>
          <a:p>
            <a:pPr>
              <a:lnSpc>
                <a:spcPct val="100000"/>
              </a:lnSpc>
              <a:spcBef>
                <a:spcPts val="1200"/>
              </a:spcBef>
              <a:spcAft>
                <a:spcPts val="1200"/>
              </a:spcAft>
            </a:pPr>
            <a:r>
              <a:rPr lang="en-US" sz="2400" b="1"/>
              <a:t>Format</a:t>
            </a:r>
            <a:r>
              <a:rPr lang="en-US" sz="2400"/>
              <a:t>: </a:t>
            </a:r>
            <a:r>
              <a:rPr lang="en-US" sz="2400" kern="100">
                <a:solidFill>
                  <a:srgbClr val="000000"/>
                </a:solidFill>
                <a:effectLst/>
                <a:latin typeface="Arial" panose="020B0604020202020204" pitchFamily="34" charset="0"/>
                <a:ea typeface="Arial" panose="020B0604020202020204" pitchFamily="34" charset="0"/>
              </a:rPr>
              <a:t>Applications can be submitted in </a:t>
            </a:r>
            <a:r>
              <a:rPr lang="en-US" sz="2400" kern="100">
                <a:effectLst/>
                <a:latin typeface="Arial" panose="020B0604020202020204" pitchFamily="34" charset="0"/>
                <a:ea typeface="Arial" panose="020B0604020202020204" pitchFamily="34" charset="0"/>
              </a:rPr>
              <a:t>PDF or as a Microsoft Word document</a:t>
            </a:r>
            <a:endParaRPr lang="en-US" sz="2400" b="1"/>
          </a:p>
          <a:p>
            <a:pPr>
              <a:lnSpc>
                <a:spcPct val="107000"/>
              </a:lnSpc>
              <a:spcBef>
                <a:spcPts val="0"/>
              </a:spcBef>
              <a:spcAft>
                <a:spcPts val="800"/>
              </a:spcAft>
            </a:pPr>
            <a:r>
              <a:rPr lang="en-US" sz="2400" b="1"/>
              <a:t>Font/Size</a:t>
            </a:r>
            <a:r>
              <a:rPr lang="en-US" sz="2400"/>
              <a:t>: </a:t>
            </a:r>
            <a:r>
              <a:rPr lang="en-US" sz="2400" kern="100">
                <a:solidFill>
                  <a:srgbClr val="000000"/>
                </a:solidFill>
                <a:effectLst/>
                <a:latin typeface="Arial" panose="020B0604020202020204" pitchFamily="34" charset="0"/>
                <a:ea typeface="Arial" panose="020B0604020202020204" pitchFamily="34" charset="0"/>
                <a:cs typeface="Times New Roman" panose="02020603050405020304" pitchFamily="18" charset="0"/>
              </a:rPr>
              <a:t>Applications must be typed in Arial or Times New Roman font and in 12-point font size</a:t>
            </a:r>
            <a:r>
              <a:rPr lang="en-US" sz="2400"/>
              <a:t> </a:t>
            </a:r>
            <a:endParaRPr lang="en-US" sz="2400" b="1"/>
          </a:p>
          <a:p>
            <a:pPr>
              <a:lnSpc>
                <a:spcPct val="107000"/>
              </a:lnSpc>
              <a:spcBef>
                <a:spcPts val="0"/>
              </a:spcBef>
              <a:spcAft>
                <a:spcPts val="800"/>
              </a:spcAft>
            </a:pPr>
            <a:r>
              <a:rPr lang="en-US" sz="2400" b="1"/>
              <a:t>Sequence</a:t>
            </a:r>
            <a:r>
              <a:rPr lang="en-US" sz="2400" kern="10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Applications must follow the alphabetical sequencing as outlined in this </a:t>
            </a:r>
            <a:r>
              <a:rPr lang="en-US" sz="2400" kern="100">
                <a:effectLst/>
                <a:latin typeface="Arial" panose="020B0604020202020204" pitchFamily="34" charset="0"/>
                <a:ea typeface="Arial" panose="020B0604020202020204" pitchFamily="34" charset="0"/>
                <a:cs typeface="Times New Roman" panose="02020603050405020304" pitchFamily="18" charset="0"/>
              </a:rPr>
              <a:t>RFA. Review Section IX, Application Checklist, for reference.</a:t>
            </a:r>
            <a:endParaRPr lang="en-US" sz="2400" b="1"/>
          </a:p>
          <a:p>
            <a:pPr>
              <a:lnSpc>
                <a:spcPct val="100000"/>
              </a:lnSpc>
              <a:spcBef>
                <a:spcPts val="1200"/>
              </a:spcBef>
              <a:spcAft>
                <a:spcPts val="1200"/>
              </a:spcAft>
            </a:pPr>
            <a:r>
              <a:rPr lang="en-US" sz="2400" b="1"/>
              <a:t>Numbering</a:t>
            </a:r>
            <a:r>
              <a:rPr lang="en-US" sz="2400" kern="100">
                <a:solidFill>
                  <a:srgbClr val="000000"/>
                </a:solidFill>
                <a:effectLst/>
                <a:latin typeface="Arial" panose="020B0604020202020204" pitchFamily="34" charset="0"/>
                <a:ea typeface="Arial" panose="020B0604020202020204" pitchFamily="34" charset="0"/>
              </a:rPr>
              <a:t>: All pages beginning with Section A, Form B: Application Face Page, must be numbered sequentially. This includes all forms, narrative sections, documentation, and the appendix documents.</a:t>
            </a:r>
            <a:endParaRPr lang="en-US" sz="2400" b="1"/>
          </a:p>
          <a:p>
            <a:pPr>
              <a:lnSpc>
                <a:spcPct val="100000"/>
              </a:lnSpc>
              <a:spcBef>
                <a:spcPts val="1200"/>
              </a:spcBef>
              <a:spcAft>
                <a:spcPts val="1200"/>
              </a:spcAft>
            </a:pPr>
            <a:r>
              <a:rPr lang="en-US" sz="2400" b="1"/>
              <a:t>Page limit requirement/Margins/Spacing</a:t>
            </a:r>
            <a:r>
              <a:rPr lang="en-US" sz="2400"/>
              <a:t>: </a:t>
            </a:r>
            <a:r>
              <a:rPr lang="en-US" sz="2400" kern="100">
                <a:solidFill>
                  <a:srgbClr val="000000"/>
                </a:solidFill>
                <a:effectLst/>
                <a:latin typeface="Arial" panose="020B0604020202020204" pitchFamily="34" charset="0"/>
                <a:ea typeface="Arial" panose="020B0604020202020204" pitchFamily="34" charset="0"/>
              </a:rPr>
              <a:t>The application narrative is limited to </a:t>
            </a:r>
            <a:r>
              <a:rPr lang="en-US" sz="2400" kern="100">
                <a:effectLst/>
                <a:latin typeface="Arial" panose="020B0604020202020204" pitchFamily="34" charset="0"/>
                <a:ea typeface="Arial" panose="020B0604020202020204" pitchFamily="34" charset="0"/>
              </a:rPr>
              <a:t>30</a:t>
            </a:r>
            <a:r>
              <a:rPr lang="en-US" sz="2400" kern="100">
                <a:solidFill>
                  <a:srgbClr val="000000"/>
                </a:solidFill>
                <a:effectLst/>
                <a:latin typeface="Arial" panose="020B0604020202020204" pitchFamily="34" charset="0"/>
                <a:ea typeface="Arial" panose="020B0604020202020204" pitchFamily="34" charset="0"/>
              </a:rPr>
              <a:t> </a:t>
            </a:r>
            <a:r>
              <a:rPr lang="en-US" sz="2400" kern="100">
                <a:effectLst/>
                <a:latin typeface="Arial" panose="020B0604020202020204" pitchFamily="34" charset="0"/>
                <a:ea typeface="Arial" panose="020B0604020202020204" pitchFamily="34" charset="0"/>
              </a:rPr>
              <a:t>double</a:t>
            </a:r>
            <a:r>
              <a:rPr lang="en-US" sz="2400" kern="100">
                <a:solidFill>
                  <a:srgbClr val="000000"/>
                </a:solidFill>
                <a:effectLst/>
                <a:latin typeface="Arial" panose="020B0604020202020204" pitchFamily="34" charset="0"/>
                <a:ea typeface="Arial" panose="020B0604020202020204" pitchFamily="34" charset="0"/>
              </a:rPr>
              <a:t>-spaced pages formatted to 1</a:t>
            </a:r>
            <a:r>
              <a:rPr lang="en-US" sz="2400" kern="100">
                <a:effectLst/>
                <a:latin typeface="Arial" panose="020B0604020202020204" pitchFamily="34" charset="0"/>
                <a:ea typeface="Arial" panose="020B0604020202020204" pitchFamily="34" charset="0"/>
              </a:rPr>
              <a:t>” margins</a:t>
            </a:r>
            <a:r>
              <a:rPr lang="en-US" sz="2400" kern="100">
                <a:solidFill>
                  <a:srgbClr val="000000"/>
                </a:solidFill>
                <a:effectLst/>
                <a:latin typeface="Arial" panose="020B0604020202020204" pitchFamily="34" charset="0"/>
                <a:ea typeface="Arial" panose="020B0604020202020204" pitchFamily="34" charset="0"/>
              </a:rPr>
              <a:t>. </a:t>
            </a:r>
            <a:endParaRPr lang="en-US" sz="2400" b="1"/>
          </a:p>
        </p:txBody>
      </p:sp>
      <p:sp>
        <p:nvSpPr>
          <p:cNvPr id="5" name="Slide Number Placeholder 4">
            <a:extLst>
              <a:ext uri="{FF2B5EF4-FFF2-40B4-BE49-F238E27FC236}">
                <a16:creationId xmlns:a16="http://schemas.microsoft.com/office/drawing/2014/main" id="{A7D5150C-65BC-4961-B66E-595BEA4EC2E1}"/>
              </a:ext>
            </a:extLst>
          </p:cNvPr>
          <p:cNvSpPr txBox="1">
            <a:spLocks/>
          </p:cNvSpPr>
          <p:nvPr/>
        </p:nvSpPr>
        <p:spPr>
          <a:xfrm>
            <a:off x="11653024" y="6446560"/>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24</a:t>
            </a:fld>
            <a:endParaRPr lang="en-US"/>
          </a:p>
        </p:txBody>
      </p:sp>
    </p:spTree>
    <p:extLst>
      <p:ext uri="{BB962C8B-B14F-4D97-AF65-F5344CB8AC3E}">
        <p14:creationId xmlns:p14="http://schemas.microsoft.com/office/powerpoint/2010/main" val="2623512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FCD60-D70E-4494-B5D3-FE57364E0291}"/>
              </a:ext>
            </a:extLst>
          </p:cNvPr>
          <p:cNvSpPr>
            <a:spLocks noGrp="1"/>
          </p:cNvSpPr>
          <p:nvPr>
            <p:ph type="title"/>
          </p:nvPr>
        </p:nvSpPr>
        <p:spPr>
          <a:xfrm>
            <a:off x="152400" y="0"/>
            <a:ext cx="11887200" cy="520995"/>
          </a:xfrm>
        </p:spPr>
        <p:txBody>
          <a:bodyPr>
            <a:normAutofit/>
          </a:bodyPr>
          <a:lstStyle/>
          <a:p>
            <a:r>
              <a:rPr lang="en-US" sz="2800" b="1"/>
              <a:t>VIII. Application Format and Submission Requirements (2)</a:t>
            </a:r>
          </a:p>
        </p:txBody>
      </p:sp>
      <p:sp>
        <p:nvSpPr>
          <p:cNvPr id="3" name="Content Placeholder 2">
            <a:extLst>
              <a:ext uri="{FF2B5EF4-FFF2-40B4-BE49-F238E27FC236}">
                <a16:creationId xmlns:a16="http://schemas.microsoft.com/office/drawing/2014/main" id="{02BE7FF7-31CF-46CB-B4E1-22B85E38E97F}"/>
              </a:ext>
            </a:extLst>
          </p:cNvPr>
          <p:cNvSpPr>
            <a:spLocks noGrp="1"/>
          </p:cNvSpPr>
          <p:nvPr>
            <p:ph sz="half" idx="1"/>
          </p:nvPr>
        </p:nvSpPr>
        <p:spPr>
          <a:xfrm>
            <a:off x="152400" y="435935"/>
            <a:ext cx="12039600" cy="6422065"/>
          </a:xfrm>
        </p:spPr>
        <p:txBody>
          <a:bodyPr>
            <a:noAutofit/>
          </a:bodyPr>
          <a:lstStyle/>
          <a:p>
            <a:pPr marL="0" indent="0">
              <a:lnSpc>
                <a:spcPct val="100000"/>
              </a:lnSpc>
              <a:spcBef>
                <a:spcPts val="1200"/>
              </a:spcBef>
              <a:spcAft>
                <a:spcPts val="1200"/>
              </a:spcAft>
              <a:buNone/>
            </a:pPr>
            <a:r>
              <a:rPr lang="en-US" sz="2400"/>
              <a:t>The 30-page limit requirement </a:t>
            </a:r>
            <a:r>
              <a:rPr lang="en-US" sz="2400" b="1"/>
              <a:t>does not apply </a:t>
            </a:r>
            <a:r>
              <a:rPr lang="en-US" sz="2400"/>
              <a:t>to the following sections and documents:</a:t>
            </a:r>
          </a:p>
          <a:p>
            <a:pPr lvl="1">
              <a:lnSpc>
                <a:spcPct val="100000"/>
              </a:lnSpc>
              <a:spcBef>
                <a:spcPts val="1200"/>
              </a:spcBef>
              <a:spcAft>
                <a:spcPts val="1200"/>
              </a:spcAft>
            </a:pPr>
            <a:r>
              <a:rPr lang="en-US" sz="2400"/>
              <a:t>Section A. consists of </a:t>
            </a:r>
            <a:r>
              <a:rPr lang="en-US" sz="2400" b="1"/>
              <a:t>Form B: Application Face Page</a:t>
            </a:r>
          </a:p>
          <a:p>
            <a:pPr lvl="1">
              <a:lnSpc>
                <a:spcPct val="100000"/>
              </a:lnSpc>
              <a:spcBef>
                <a:spcPts val="1200"/>
              </a:spcBef>
              <a:spcAft>
                <a:spcPts val="1200"/>
              </a:spcAft>
            </a:pPr>
            <a:r>
              <a:rPr lang="en-US" sz="2400" b="1"/>
              <a:t>Letters of Support </a:t>
            </a:r>
            <a:r>
              <a:rPr lang="en-US" sz="2400"/>
              <a:t>from Section E. Community Partnerships</a:t>
            </a:r>
          </a:p>
          <a:p>
            <a:pPr lvl="1">
              <a:lnSpc>
                <a:spcPct val="100000"/>
              </a:lnSpc>
              <a:spcBef>
                <a:spcPts val="1200"/>
              </a:spcBef>
              <a:spcAft>
                <a:spcPts val="1200"/>
              </a:spcAft>
            </a:pPr>
            <a:r>
              <a:rPr lang="en-US" sz="2400"/>
              <a:t>Section F. consists of </a:t>
            </a:r>
            <a:r>
              <a:rPr lang="en-US" sz="2400" b="1"/>
              <a:t>Form C: Project Work Plan</a:t>
            </a:r>
          </a:p>
          <a:p>
            <a:pPr lvl="1">
              <a:lnSpc>
                <a:spcPct val="100000"/>
              </a:lnSpc>
              <a:spcBef>
                <a:spcPts val="1200"/>
              </a:spcBef>
              <a:spcAft>
                <a:spcPts val="1200"/>
              </a:spcAft>
            </a:pPr>
            <a:r>
              <a:rPr lang="en-US" sz="2400"/>
              <a:t>Resumés, curriculum vitae, and/or proposed position descriptions of key personnel in the </a:t>
            </a:r>
            <a:r>
              <a:rPr lang="en-US" sz="2400" b="1"/>
              <a:t>Appendix</a:t>
            </a:r>
            <a:r>
              <a:rPr lang="en-US" sz="2400"/>
              <a:t> of the completed application from </a:t>
            </a:r>
            <a:r>
              <a:rPr lang="en-US" sz="2400" b="1"/>
              <a:t>Subsection G.2. Organizational Plan and Project Staffing</a:t>
            </a:r>
          </a:p>
          <a:p>
            <a:pPr lvl="1">
              <a:lnSpc>
                <a:spcPct val="100000"/>
              </a:lnSpc>
              <a:spcBef>
                <a:spcPts val="1200"/>
              </a:spcBef>
              <a:spcAft>
                <a:spcPts val="1200"/>
              </a:spcAft>
            </a:pPr>
            <a:r>
              <a:rPr lang="en-US" sz="2400"/>
              <a:t>Section I. </a:t>
            </a:r>
            <a:r>
              <a:rPr lang="en-US" sz="2400" b="1"/>
              <a:t>Budget: (1) Form D: Budget Detail workbook, and (2) the Budget Narrative </a:t>
            </a:r>
            <a:r>
              <a:rPr lang="en-US" sz="2400"/>
              <a:t>(which is a separate Word or PDF document).</a:t>
            </a:r>
            <a:endParaRPr lang="en-US" sz="2400" b="1"/>
          </a:p>
          <a:p>
            <a:pPr lvl="1">
              <a:lnSpc>
                <a:spcPct val="100000"/>
              </a:lnSpc>
              <a:spcBef>
                <a:spcPts val="1200"/>
              </a:spcBef>
              <a:spcAft>
                <a:spcPts val="1200"/>
              </a:spcAft>
            </a:pPr>
            <a:r>
              <a:rPr lang="en-US" sz="2400"/>
              <a:t>Any other documents required in the </a:t>
            </a:r>
            <a:r>
              <a:rPr lang="en-US" sz="2400" b="1"/>
              <a:t>Appendix</a:t>
            </a:r>
            <a:r>
              <a:rPr lang="en-US" sz="2400"/>
              <a:t>. Review Section VII, </a:t>
            </a:r>
            <a:r>
              <a:rPr lang="en-US" sz="2400" b="1"/>
              <a:t>Appendix</a:t>
            </a:r>
            <a:r>
              <a:rPr lang="en-US" sz="2400"/>
              <a:t>, for reference.</a:t>
            </a:r>
          </a:p>
          <a:p>
            <a:pPr lvl="1">
              <a:lnSpc>
                <a:spcPct val="100000"/>
              </a:lnSpc>
              <a:spcBef>
                <a:spcPts val="1200"/>
              </a:spcBef>
              <a:spcAft>
                <a:spcPts val="1200"/>
              </a:spcAft>
            </a:pPr>
            <a:endParaRPr lang="en-US" sz="2400"/>
          </a:p>
          <a:p>
            <a:pPr>
              <a:lnSpc>
                <a:spcPct val="100000"/>
              </a:lnSpc>
              <a:spcBef>
                <a:spcPts val="1200"/>
              </a:spcBef>
              <a:spcAft>
                <a:spcPts val="1200"/>
              </a:spcAft>
            </a:pPr>
            <a:endParaRPr lang="en-US" sz="2400"/>
          </a:p>
        </p:txBody>
      </p:sp>
      <p:sp>
        <p:nvSpPr>
          <p:cNvPr id="5" name="Slide Number Placeholder 4">
            <a:extLst>
              <a:ext uri="{FF2B5EF4-FFF2-40B4-BE49-F238E27FC236}">
                <a16:creationId xmlns:a16="http://schemas.microsoft.com/office/drawing/2014/main" id="{A7D5150C-65BC-4961-B66E-595BEA4EC2E1}"/>
              </a:ext>
            </a:extLst>
          </p:cNvPr>
          <p:cNvSpPr txBox="1">
            <a:spLocks/>
          </p:cNvSpPr>
          <p:nvPr/>
        </p:nvSpPr>
        <p:spPr>
          <a:xfrm>
            <a:off x="11653024" y="6414662"/>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25</a:t>
            </a:fld>
            <a:endParaRPr lang="en-US"/>
          </a:p>
        </p:txBody>
      </p:sp>
    </p:spTree>
    <p:extLst>
      <p:ext uri="{BB962C8B-B14F-4D97-AF65-F5344CB8AC3E}">
        <p14:creationId xmlns:p14="http://schemas.microsoft.com/office/powerpoint/2010/main" val="21781250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7D1972-9FC4-2534-FACD-3655D36D3F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38E5B8-7D9D-200F-9B3D-A31477D78EED}"/>
              </a:ext>
            </a:extLst>
          </p:cNvPr>
          <p:cNvSpPr>
            <a:spLocks noGrp="1"/>
          </p:cNvSpPr>
          <p:nvPr>
            <p:ph type="title"/>
          </p:nvPr>
        </p:nvSpPr>
        <p:spPr>
          <a:xfrm>
            <a:off x="152400" y="0"/>
            <a:ext cx="11887200" cy="925552"/>
          </a:xfrm>
        </p:spPr>
        <p:txBody>
          <a:bodyPr>
            <a:normAutofit/>
          </a:bodyPr>
          <a:lstStyle/>
          <a:p>
            <a:r>
              <a:rPr lang="en-US" sz="3200" b="1"/>
              <a:t>VIII. Application Format and Submission Requirements (3)</a:t>
            </a:r>
          </a:p>
        </p:txBody>
      </p:sp>
      <p:sp>
        <p:nvSpPr>
          <p:cNvPr id="3" name="Content Placeholder 2">
            <a:extLst>
              <a:ext uri="{FF2B5EF4-FFF2-40B4-BE49-F238E27FC236}">
                <a16:creationId xmlns:a16="http://schemas.microsoft.com/office/drawing/2014/main" id="{0BEE5801-C8B6-0E6C-4C2C-25A55A88130F}"/>
              </a:ext>
            </a:extLst>
          </p:cNvPr>
          <p:cNvSpPr>
            <a:spLocks noGrp="1"/>
          </p:cNvSpPr>
          <p:nvPr>
            <p:ph sz="half" idx="1"/>
          </p:nvPr>
        </p:nvSpPr>
        <p:spPr>
          <a:xfrm>
            <a:off x="288098" y="925552"/>
            <a:ext cx="11751502" cy="5728649"/>
          </a:xfrm>
        </p:spPr>
        <p:txBody>
          <a:bodyPr>
            <a:normAutofit/>
          </a:bodyPr>
          <a:lstStyle/>
          <a:p>
            <a:pPr marL="0" indent="0">
              <a:lnSpc>
                <a:spcPct val="100000"/>
              </a:lnSpc>
              <a:spcBef>
                <a:spcPts val="1200"/>
              </a:spcBef>
              <a:spcAft>
                <a:spcPts val="1200"/>
              </a:spcAft>
              <a:buNone/>
            </a:pPr>
            <a:r>
              <a:rPr lang="en-US" sz="2400"/>
              <a:t>All application packages can be submitted via </a:t>
            </a:r>
            <a:r>
              <a:rPr lang="en-US" sz="2400" b="1"/>
              <a:t>one</a:t>
            </a:r>
            <a:r>
              <a:rPr lang="en-US" sz="2400"/>
              <a:t> of the following two methods by the </a:t>
            </a:r>
            <a:r>
              <a:rPr lang="en-US" sz="2400" b="1"/>
              <a:t>lead applicant contact</a:t>
            </a:r>
            <a:r>
              <a:rPr lang="en-US" sz="2400"/>
              <a:t>: </a:t>
            </a:r>
          </a:p>
          <a:p>
            <a:pPr marL="971550" marR="0" indent="-514350">
              <a:lnSpc>
                <a:spcPct val="107000"/>
              </a:lnSpc>
              <a:spcBef>
                <a:spcPts val="0"/>
              </a:spcBef>
              <a:spcAft>
                <a:spcPts val="800"/>
              </a:spcAft>
              <a:buFont typeface="+mj-lt"/>
              <a:buAutoNum type="arabicParenR"/>
            </a:pPr>
            <a:r>
              <a:rPr lang="en-US" sz="2400" b="1" kern="100">
                <a:effectLst/>
                <a:latin typeface="Arial" panose="020B0604020202020204" pitchFamily="34" charset="0"/>
                <a:ea typeface="Arial" panose="020B0604020202020204" pitchFamily="34" charset="0"/>
                <a:cs typeface="Times New Roman" panose="02020603050405020304" pitchFamily="18" charset="0"/>
              </a:rPr>
              <a:t>Submit in hard-copy format, postmarked no later than 5 p.m. on October 9, 2024, to the following address: </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p>
            <a:pPr marL="3200400" marR="0" indent="0">
              <a:lnSpc>
                <a:spcPct val="107000"/>
              </a:lnSpc>
              <a:spcBef>
                <a:spcPts val="0"/>
              </a:spcBef>
              <a:spcAft>
                <a:spcPts val="0"/>
              </a:spcAft>
              <a:buNone/>
            </a:pPr>
            <a:r>
              <a:rPr lang="en-US" sz="2400" kern="100">
                <a:effectLst/>
                <a:latin typeface="Arial" panose="020B0604020202020204" pitchFamily="34" charset="0"/>
                <a:ea typeface="Arial" panose="020B0604020202020204" pitchFamily="34" charset="0"/>
                <a:cs typeface="Times New Roman" panose="02020603050405020304" pitchFamily="18" charset="0"/>
              </a:rPr>
              <a:t>California Department of Education</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p>
            <a:pPr marL="3200400" marR="0" indent="0">
              <a:lnSpc>
                <a:spcPct val="107000"/>
              </a:lnSpc>
              <a:spcBef>
                <a:spcPts val="0"/>
              </a:spcBef>
              <a:spcAft>
                <a:spcPts val="0"/>
              </a:spcAft>
              <a:buNone/>
            </a:pPr>
            <a:r>
              <a:rPr lang="en-US" sz="2400" kern="100">
                <a:effectLst/>
                <a:latin typeface="Arial" panose="020B0604020202020204" pitchFamily="34" charset="0"/>
                <a:ea typeface="Arial" panose="020B0604020202020204" pitchFamily="34" charset="0"/>
                <a:cs typeface="Times New Roman" panose="02020603050405020304" pitchFamily="18" charset="0"/>
              </a:rPr>
              <a:t>Special Education Division</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p>
            <a:pPr marL="3200400" marR="0" indent="0">
              <a:lnSpc>
                <a:spcPct val="107000"/>
              </a:lnSpc>
              <a:spcBef>
                <a:spcPts val="0"/>
              </a:spcBef>
              <a:spcAft>
                <a:spcPts val="0"/>
              </a:spcAft>
              <a:buNone/>
            </a:pPr>
            <a:r>
              <a:rPr lang="en-US" sz="2400" kern="100">
                <a:effectLst/>
                <a:latin typeface="Arial" panose="020B0604020202020204" pitchFamily="34" charset="0"/>
                <a:ea typeface="Arial" panose="020B0604020202020204" pitchFamily="34" charset="0"/>
                <a:cs typeface="Times New Roman" panose="02020603050405020304" pitchFamily="18" charset="0"/>
              </a:rPr>
              <a:t>Programs and Partnerships Unit</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p>
            <a:pPr marL="3200400" marR="0" indent="0">
              <a:lnSpc>
                <a:spcPct val="107000"/>
              </a:lnSpc>
              <a:spcBef>
                <a:spcPts val="0"/>
              </a:spcBef>
              <a:spcAft>
                <a:spcPts val="0"/>
              </a:spcAft>
              <a:buNone/>
            </a:pPr>
            <a:r>
              <a:rPr lang="en-US" sz="2400" kern="100">
                <a:effectLst/>
                <a:latin typeface="Arial" panose="020B0604020202020204" pitchFamily="34" charset="0"/>
                <a:ea typeface="Arial" panose="020B0604020202020204" pitchFamily="34" charset="0"/>
                <a:cs typeface="Times New Roman" panose="02020603050405020304" pitchFamily="18" charset="0"/>
              </a:rPr>
              <a:t>ATT: 2024 CCIC Grant RFA</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p>
            <a:pPr marL="3200400" marR="0" indent="0">
              <a:lnSpc>
                <a:spcPct val="107000"/>
              </a:lnSpc>
              <a:spcBef>
                <a:spcPts val="0"/>
              </a:spcBef>
              <a:spcAft>
                <a:spcPts val="0"/>
              </a:spcAft>
              <a:buNone/>
            </a:pPr>
            <a:r>
              <a:rPr lang="en-US" sz="2400" kern="100">
                <a:effectLst/>
                <a:latin typeface="Arial" panose="020B0604020202020204" pitchFamily="34" charset="0"/>
                <a:ea typeface="Arial" panose="020B0604020202020204" pitchFamily="34" charset="0"/>
                <a:cs typeface="Times New Roman" panose="02020603050405020304" pitchFamily="18" charset="0"/>
              </a:rPr>
              <a:t>1430 N Street, Suite 2401</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p>
            <a:pPr marL="3200400" marR="0" indent="0">
              <a:lnSpc>
                <a:spcPct val="107000"/>
              </a:lnSpc>
              <a:spcBef>
                <a:spcPts val="0"/>
              </a:spcBef>
              <a:spcAft>
                <a:spcPts val="0"/>
              </a:spcAft>
              <a:buNone/>
            </a:pPr>
            <a:r>
              <a:rPr lang="en-US" sz="2400" kern="100">
                <a:effectLst/>
                <a:latin typeface="Arial" panose="020B0604020202020204" pitchFamily="34" charset="0"/>
                <a:ea typeface="Arial" panose="020B0604020202020204" pitchFamily="34" charset="0"/>
                <a:cs typeface="Times New Roman" panose="02020603050405020304" pitchFamily="18" charset="0"/>
              </a:rPr>
              <a:t>Sacramento, CA 95814-5901</a:t>
            </a:r>
          </a:p>
          <a:p>
            <a:pPr marL="457200" marR="0" indent="0">
              <a:lnSpc>
                <a:spcPct val="107000"/>
              </a:lnSpc>
              <a:spcBef>
                <a:spcPts val="1200"/>
              </a:spcBef>
              <a:spcAft>
                <a:spcPts val="800"/>
              </a:spcAft>
              <a:buNone/>
            </a:pPr>
            <a:r>
              <a:rPr lang="en-US" sz="2400" b="1" kern="100">
                <a:effectLst/>
                <a:latin typeface="Arial" panose="020B0604020202020204" pitchFamily="34" charset="0"/>
                <a:ea typeface="Calibri" panose="020F0502020204030204" pitchFamily="34" charset="0"/>
                <a:cs typeface="Times New Roman" panose="02020603050405020304" pitchFamily="18" charset="0"/>
              </a:rPr>
              <a:t>2) Submit as a PDF or Microsoft Word document, via email, to </a:t>
            </a:r>
            <a:r>
              <a:rPr lang="en-US" sz="2400" u="sng" kern="100">
                <a:solidFill>
                  <a:srgbClr val="0000FF"/>
                </a:solidFill>
                <a:effectLst/>
                <a:latin typeface="Arial" panose="020B0604020202020204" pitchFamily="34" charset="0"/>
                <a:ea typeface="Calibri" panose="020F0502020204030204" pitchFamily="34" charset="0"/>
                <a:cs typeface="Times New Roman" panose="02020603050405020304" pitchFamily="18" charset="0"/>
                <a:hlinkClick r:id="rId3" tooltip="Email address for PPL"/>
              </a:rPr>
              <a:t>PPL@cde.ca.gov</a:t>
            </a:r>
            <a:r>
              <a:rPr lang="en-US" sz="2400" b="1" kern="100">
                <a:effectLst/>
                <a:latin typeface="Arial" panose="020B0604020202020204" pitchFamily="34" charset="0"/>
                <a:ea typeface="Calibri" panose="020F0502020204030204" pitchFamily="34" charset="0"/>
                <a:cs typeface="Times New Roman" panose="02020603050405020304" pitchFamily="18" charset="0"/>
              </a:rPr>
              <a:t> by 5 p.m. on October 9, 2024. Use “2024 CCIC Grant RFA” for the subject line. </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p>
            <a:pPr marL="1600200" marR="0" indent="0">
              <a:lnSpc>
                <a:spcPct val="107000"/>
              </a:lnSpc>
              <a:spcBef>
                <a:spcPts val="0"/>
              </a:spcBef>
              <a:spcAft>
                <a:spcPts val="0"/>
              </a:spcAft>
              <a:buNone/>
            </a:pPr>
            <a:endParaRPr lang="en-US" sz="2000" kern="100">
              <a:effectLst/>
              <a:latin typeface="Arial" panose="020B0604020202020204" pitchFamily="34" charset="0"/>
              <a:ea typeface="Arial" panose="020B0604020202020204" pitchFamily="34" charset="0"/>
              <a:cs typeface="Times New Roman" panose="02020603050405020304" pitchFamily="18" charset="0"/>
            </a:endParaRPr>
          </a:p>
          <a:p>
            <a:pPr marL="1600200" marR="0" indent="0">
              <a:lnSpc>
                <a:spcPct val="107000"/>
              </a:lnSpc>
              <a:spcBef>
                <a:spcPts val="0"/>
              </a:spcBef>
              <a:spcAft>
                <a:spcPts val="0"/>
              </a:spcAft>
              <a:buNone/>
            </a:pPr>
            <a:endParaRPr lang="en-US" sz="2000" kern="100">
              <a:effectLst/>
              <a:latin typeface="Arial" panose="020B0604020202020204" pitchFamily="34" charset="0"/>
              <a:ea typeface="Arial" panose="020B0604020202020204" pitchFamily="34" charset="0"/>
              <a:cs typeface="Times New Roman" panose="02020603050405020304" pitchFamily="18" charset="0"/>
            </a:endParaRPr>
          </a:p>
          <a:p>
            <a:pPr marL="1600200" marR="0" indent="0">
              <a:lnSpc>
                <a:spcPct val="107000"/>
              </a:lnSpc>
              <a:spcBef>
                <a:spcPts val="0"/>
              </a:spcBef>
              <a:spcAft>
                <a:spcPts val="0"/>
              </a:spcAft>
              <a:buNone/>
            </a:pPr>
            <a:endParaRPr lang="en-US" sz="2000" kern="100">
              <a:latin typeface="Arial" panose="020B0604020202020204" pitchFamily="34" charset="0"/>
              <a:ea typeface="Arial" panose="020B0604020202020204" pitchFamily="34" charset="0"/>
              <a:cs typeface="Times New Roman" panose="02020603050405020304" pitchFamily="18" charset="0"/>
            </a:endParaRPr>
          </a:p>
          <a:p>
            <a:pPr marL="1600200" marR="0" indent="0">
              <a:lnSpc>
                <a:spcPct val="107000"/>
              </a:lnSpc>
              <a:spcBef>
                <a:spcPts val="0"/>
              </a:spcBef>
              <a:spcAft>
                <a:spcPts val="0"/>
              </a:spcAft>
              <a:buNone/>
            </a:pPr>
            <a:endParaRPr lang="en-US" sz="2000" kern="100">
              <a:effectLst/>
              <a:latin typeface="Arial" panose="020B0604020202020204" pitchFamily="34" charset="0"/>
              <a:ea typeface="Arial" panose="020B0604020202020204" pitchFamily="34" charset="0"/>
              <a:cs typeface="Times New Roman" panose="02020603050405020304" pitchFamily="18" charset="0"/>
            </a:endParaRPr>
          </a:p>
          <a:p>
            <a:pPr marL="1600200" marR="0" indent="0">
              <a:lnSpc>
                <a:spcPct val="107000"/>
              </a:lnSpc>
              <a:spcBef>
                <a:spcPts val="0"/>
              </a:spcBef>
              <a:spcAft>
                <a:spcPts val="0"/>
              </a:spcAft>
              <a:buNone/>
            </a:pPr>
            <a:endParaRPr lang="en-US" sz="2000" kern="100">
              <a:latin typeface="Arial" panose="020B0604020202020204" pitchFamily="34" charset="0"/>
              <a:ea typeface="Calibri" panose="020F0502020204030204" pitchFamily="34" charset="0"/>
              <a:cs typeface="Times New Roman" panose="02020603050405020304" pitchFamily="18" charset="0"/>
            </a:endParaRPr>
          </a:p>
          <a:p>
            <a:pPr marL="1600200" marR="0" indent="0">
              <a:lnSpc>
                <a:spcPct val="107000"/>
              </a:lnSpc>
              <a:spcBef>
                <a:spcPts val="0"/>
              </a:spcBef>
              <a:spcAft>
                <a:spcPts val="0"/>
              </a:spcAft>
              <a:buNone/>
            </a:pP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p>
            <a:pPr marL="514350" indent="-514350">
              <a:lnSpc>
                <a:spcPct val="100000"/>
              </a:lnSpc>
              <a:spcBef>
                <a:spcPts val="1200"/>
              </a:spcBef>
              <a:spcAft>
                <a:spcPts val="1200"/>
              </a:spcAft>
              <a:buFont typeface="+mj-lt"/>
              <a:buAutoNum type="arabicParenR"/>
            </a:pPr>
            <a:endParaRPr lang="en-US" sz="2800" b="1"/>
          </a:p>
        </p:txBody>
      </p:sp>
      <p:sp>
        <p:nvSpPr>
          <p:cNvPr id="4" name="Slide Number Placeholder 4">
            <a:extLst>
              <a:ext uri="{FF2B5EF4-FFF2-40B4-BE49-F238E27FC236}">
                <a16:creationId xmlns:a16="http://schemas.microsoft.com/office/drawing/2014/main" id="{DD29A458-4F80-D17B-0595-60B0587BA1A8}"/>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26</a:t>
            </a:fld>
            <a:endParaRPr lang="en-US"/>
          </a:p>
        </p:txBody>
      </p:sp>
    </p:spTree>
    <p:extLst>
      <p:ext uri="{BB962C8B-B14F-4D97-AF65-F5344CB8AC3E}">
        <p14:creationId xmlns:p14="http://schemas.microsoft.com/office/powerpoint/2010/main" val="1114082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FCD60-D70E-4494-B5D3-FE57364E0291}"/>
              </a:ext>
            </a:extLst>
          </p:cNvPr>
          <p:cNvSpPr>
            <a:spLocks noGrp="1"/>
          </p:cNvSpPr>
          <p:nvPr>
            <p:ph type="title"/>
          </p:nvPr>
        </p:nvSpPr>
        <p:spPr>
          <a:xfrm>
            <a:off x="152400" y="0"/>
            <a:ext cx="11887200" cy="925552"/>
          </a:xfrm>
        </p:spPr>
        <p:txBody>
          <a:bodyPr>
            <a:normAutofit/>
          </a:bodyPr>
          <a:lstStyle/>
          <a:p>
            <a:r>
              <a:rPr lang="en-US" sz="3200" b="1"/>
              <a:t>VIII. Application Format and Submission Requirements (4)</a:t>
            </a:r>
          </a:p>
        </p:txBody>
      </p:sp>
      <p:sp>
        <p:nvSpPr>
          <p:cNvPr id="3" name="Content Placeholder 2">
            <a:extLst>
              <a:ext uri="{FF2B5EF4-FFF2-40B4-BE49-F238E27FC236}">
                <a16:creationId xmlns:a16="http://schemas.microsoft.com/office/drawing/2014/main" id="{02BE7FF7-31CF-46CB-B4E1-22B85E38E97F}"/>
              </a:ext>
            </a:extLst>
          </p:cNvPr>
          <p:cNvSpPr>
            <a:spLocks noGrp="1"/>
          </p:cNvSpPr>
          <p:nvPr>
            <p:ph sz="half" idx="1"/>
          </p:nvPr>
        </p:nvSpPr>
        <p:spPr>
          <a:xfrm>
            <a:off x="152400" y="925552"/>
            <a:ext cx="11790556" cy="5728649"/>
          </a:xfrm>
        </p:spPr>
        <p:txBody>
          <a:bodyPr>
            <a:normAutofit/>
          </a:bodyPr>
          <a:lstStyle/>
          <a:p>
            <a:pPr>
              <a:lnSpc>
                <a:spcPct val="107000"/>
              </a:lnSpc>
              <a:spcBef>
                <a:spcPts val="0"/>
              </a:spcBef>
              <a:spcAft>
                <a:spcPts val="800"/>
              </a:spcAft>
            </a:pPr>
            <a:endParaRPr lang="en-US" sz="1800" kern="100">
              <a:effectLst/>
              <a:latin typeface="Arial" panose="020B0604020202020204" pitchFamily="34" charset="0"/>
              <a:ea typeface="Arial" panose="020B0604020202020204" pitchFamily="34" charset="0"/>
              <a:cs typeface="Times New Roman" panose="02020603050405020304" pitchFamily="18" charset="0"/>
            </a:endParaRPr>
          </a:p>
          <a:p>
            <a:pPr>
              <a:lnSpc>
                <a:spcPct val="107000"/>
              </a:lnSpc>
              <a:spcBef>
                <a:spcPts val="0"/>
              </a:spcBef>
              <a:spcAft>
                <a:spcPts val="800"/>
              </a:spcAft>
            </a:pPr>
            <a:r>
              <a:rPr lang="en-US" sz="2400" kern="100">
                <a:effectLst/>
                <a:latin typeface="Arial" panose="020B0604020202020204" pitchFamily="34" charset="0"/>
                <a:ea typeface="Arial" panose="020B0604020202020204" pitchFamily="34" charset="0"/>
                <a:cs typeface="Times New Roman" panose="02020603050405020304" pitchFamily="18" charset="0"/>
              </a:rPr>
              <a:t>The lead applicant contact will receive an email confirmation of the information submitted within one business day. </a:t>
            </a:r>
          </a:p>
          <a:p>
            <a:pPr>
              <a:lnSpc>
                <a:spcPct val="107000"/>
              </a:lnSpc>
              <a:spcBef>
                <a:spcPts val="0"/>
              </a:spcBef>
              <a:spcAft>
                <a:spcPts val="800"/>
              </a:spcAft>
            </a:pPr>
            <a:r>
              <a:rPr lang="en-US" sz="2400" kern="100">
                <a:effectLst/>
                <a:latin typeface="Arial" panose="020B0604020202020204" pitchFamily="34" charset="0"/>
                <a:ea typeface="Arial" panose="020B0604020202020204" pitchFamily="34" charset="0"/>
                <a:cs typeface="Times New Roman" panose="02020603050405020304" pitchFamily="18" charset="0"/>
              </a:rPr>
              <a:t>If changes need to be made, the lead applicant contact can resubmit the entire application </a:t>
            </a:r>
            <a:r>
              <a:rPr lang="en-US" sz="2400" b="1" kern="100">
                <a:effectLst/>
                <a:latin typeface="Arial" panose="020B0604020202020204" pitchFamily="34" charset="0"/>
                <a:ea typeface="Arial" panose="020B0604020202020204" pitchFamily="34" charset="0"/>
                <a:cs typeface="Times New Roman" panose="02020603050405020304" pitchFamily="18" charset="0"/>
              </a:rPr>
              <a:t>prior </a:t>
            </a:r>
            <a:r>
              <a:rPr lang="en-US" sz="2400" kern="100">
                <a:effectLst/>
                <a:latin typeface="Arial" panose="020B0604020202020204" pitchFamily="34" charset="0"/>
                <a:ea typeface="Arial" panose="020B0604020202020204" pitchFamily="34" charset="0"/>
                <a:cs typeface="Times New Roman" panose="02020603050405020304" pitchFamily="18" charset="0"/>
              </a:rPr>
              <a:t>to the submission deadline. The last submitted application version will be the one considered for review. </a:t>
            </a:r>
          </a:p>
          <a:p>
            <a:pPr>
              <a:lnSpc>
                <a:spcPct val="107000"/>
              </a:lnSpc>
              <a:spcBef>
                <a:spcPts val="0"/>
              </a:spcBef>
              <a:spcAft>
                <a:spcPts val="800"/>
              </a:spcAft>
            </a:pPr>
            <a:r>
              <a:rPr lang="en-US" sz="2400" kern="100">
                <a:effectLst/>
                <a:latin typeface="Arial" panose="020B0604020202020204" pitchFamily="34" charset="0"/>
                <a:ea typeface="Arial" panose="020B0604020202020204" pitchFamily="34" charset="0"/>
                <a:cs typeface="Times New Roman" panose="02020603050405020304" pitchFamily="18" charset="0"/>
              </a:rPr>
              <a:t>The CDE cannot modify the application information after it is submitted. Incomplete or late applications will not be considered. </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p>
            <a:endParaRPr lang="en-US" sz="800" b="1"/>
          </a:p>
        </p:txBody>
      </p:sp>
      <p:sp>
        <p:nvSpPr>
          <p:cNvPr id="4" name="Slide Number Placeholder 4">
            <a:extLst>
              <a:ext uri="{FF2B5EF4-FFF2-40B4-BE49-F238E27FC236}">
                <a16:creationId xmlns:a16="http://schemas.microsoft.com/office/drawing/2014/main" id="{8562B5B7-D547-45BA-B536-D74191F92C8A}"/>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27</a:t>
            </a:fld>
            <a:endParaRPr lang="en-US"/>
          </a:p>
        </p:txBody>
      </p:sp>
    </p:spTree>
    <p:extLst>
      <p:ext uri="{BB962C8B-B14F-4D97-AF65-F5344CB8AC3E}">
        <p14:creationId xmlns:p14="http://schemas.microsoft.com/office/powerpoint/2010/main" val="14694683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41698-001D-4340-8841-14C52E45D1BF}"/>
              </a:ext>
            </a:extLst>
          </p:cNvPr>
          <p:cNvSpPr>
            <a:spLocks noGrp="1"/>
          </p:cNvSpPr>
          <p:nvPr>
            <p:ph type="title"/>
          </p:nvPr>
        </p:nvSpPr>
        <p:spPr>
          <a:xfrm>
            <a:off x="152400" y="1"/>
            <a:ext cx="11887200" cy="520994"/>
          </a:xfrm>
        </p:spPr>
        <p:txBody>
          <a:bodyPr>
            <a:normAutofit/>
          </a:bodyPr>
          <a:lstStyle/>
          <a:p>
            <a:r>
              <a:rPr lang="en-US" sz="2800" b="1"/>
              <a:t>IX. Application Checklist</a:t>
            </a:r>
          </a:p>
        </p:txBody>
      </p:sp>
      <p:sp>
        <p:nvSpPr>
          <p:cNvPr id="3" name="Content Placeholder 2">
            <a:extLst>
              <a:ext uri="{FF2B5EF4-FFF2-40B4-BE49-F238E27FC236}">
                <a16:creationId xmlns:a16="http://schemas.microsoft.com/office/drawing/2014/main" id="{0333D466-04A0-4A33-A652-B67B6CF313F2}"/>
              </a:ext>
            </a:extLst>
          </p:cNvPr>
          <p:cNvSpPr>
            <a:spLocks noGrp="1"/>
          </p:cNvSpPr>
          <p:nvPr>
            <p:ph sz="half" idx="1"/>
          </p:nvPr>
        </p:nvSpPr>
        <p:spPr>
          <a:xfrm>
            <a:off x="152400" y="627321"/>
            <a:ext cx="12039599" cy="5743662"/>
          </a:xfrm>
        </p:spPr>
        <p:txBody>
          <a:bodyPr>
            <a:normAutofit fontScale="92500" lnSpcReduction="20000"/>
          </a:bodyPr>
          <a:lstStyle/>
          <a:p>
            <a:pPr>
              <a:lnSpc>
                <a:spcPct val="100000"/>
              </a:lnSpc>
              <a:spcBef>
                <a:spcPts val="1200"/>
              </a:spcBef>
              <a:spcAft>
                <a:spcPts val="1200"/>
              </a:spcAft>
              <a:buFont typeface="Wingdings" panose="05000000000000000000" pitchFamily="2" charset="2"/>
              <a:buChar char="q"/>
            </a:pPr>
            <a:r>
              <a:rPr lang="en-US" sz="2300" b="1"/>
              <a:t>Section A.</a:t>
            </a:r>
            <a:r>
              <a:rPr lang="en-US" sz="2300"/>
              <a:t> Form B: Application Face Page</a:t>
            </a:r>
          </a:p>
          <a:p>
            <a:pPr>
              <a:lnSpc>
                <a:spcPct val="100000"/>
              </a:lnSpc>
              <a:spcBef>
                <a:spcPts val="1200"/>
              </a:spcBef>
              <a:spcAft>
                <a:spcPts val="1200"/>
              </a:spcAft>
              <a:buFont typeface="Wingdings" panose="05000000000000000000" pitchFamily="2" charset="2"/>
              <a:buChar char="q"/>
            </a:pPr>
            <a:r>
              <a:rPr lang="en-US" sz="2300" b="1"/>
              <a:t>Section B. </a:t>
            </a:r>
            <a:r>
              <a:rPr lang="en-US" sz="2300"/>
              <a:t>California Center for Inclusive College Program Design</a:t>
            </a:r>
          </a:p>
          <a:p>
            <a:pPr>
              <a:lnSpc>
                <a:spcPct val="100000"/>
              </a:lnSpc>
              <a:spcBef>
                <a:spcPts val="1200"/>
              </a:spcBef>
              <a:spcAft>
                <a:spcPts val="1200"/>
              </a:spcAft>
              <a:buFont typeface="Wingdings" panose="05000000000000000000" pitchFamily="2" charset="2"/>
              <a:buChar char="q"/>
            </a:pPr>
            <a:r>
              <a:rPr lang="en-US" sz="2300" b="1"/>
              <a:t>Section C. </a:t>
            </a:r>
            <a:r>
              <a:rPr lang="en-US" sz="2300"/>
              <a:t>Transitional Support for Incoming and Graduating Students</a:t>
            </a:r>
          </a:p>
          <a:p>
            <a:pPr>
              <a:lnSpc>
                <a:spcPct val="100000"/>
              </a:lnSpc>
              <a:spcBef>
                <a:spcPts val="1200"/>
              </a:spcBef>
              <a:spcAft>
                <a:spcPts val="1200"/>
              </a:spcAft>
              <a:buFont typeface="Wingdings" panose="05000000000000000000" pitchFamily="2" charset="2"/>
              <a:buChar char="q"/>
            </a:pPr>
            <a:r>
              <a:rPr lang="en-US" sz="2300" b="1"/>
              <a:t>Section D. </a:t>
            </a:r>
            <a:r>
              <a:rPr lang="en-US" sz="2300"/>
              <a:t>Inclusive College Advisory Workgroup </a:t>
            </a:r>
          </a:p>
          <a:p>
            <a:pPr>
              <a:lnSpc>
                <a:spcPct val="100000"/>
              </a:lnSpc>
              <a:spcBef>
                <a:spcPts val="1200"/>
              </a:spcBef>
              <a:spcAft>
                <a:spcPts val="1200"/>
              </a:spcAft>
              <a:buFont typeface="Wingdings" panose="05000000000000000000" pitchFamily="2" charset="2"/>
              <a:buChar char="q"/>
            </a:pPr>
            <a:r>
              <a:rPr lang="en-US" sz="2300" b="1"/>
              <a:t>Section E. </a:t>
            </a:r>
            <a:r>
              <a:rPr lang="en-US" sz="2300"/>
              <a:t>Community Partnerships </a:t>
            </a:r>
          </a:p>
          <a:p>
            <a:pPr>
              <a:lnSpc>
                <a:spcPct val="100000"/>
              </a:lnSpc>
              <a:spcBef>
                <a:spcPts val="1200"/>
              </a:spcBef>
              <a:spcAft>
                <a:spcPts val="1200"/>
              </a:spcAft>
              <a:buFont typeface="Wingdings" panose="05000000000000000000" pitchFamily="2" charset="2"/>
              <a:buChar char="q"/>
            </a:pPr>
            <a:r>
              <a:rPr lang="en-US" sz="2300" b="1"/>
              <a:t>Section F. </a:t>
            </a:r>
            <a:r>
              <a:rPr lang="en-US" sz="2300"/>
              <a:t>consists of Form C: Project Work Plan </a:t>
            </a:r>
          </a:p>
          <a:p>
            <a:pPr>
              <a:lnSpc>
                <a:spcPct val="100000"/>
              </a:lnSpc>
              <a:spcBef>
                <a:spcPts val="1200"/>
              </a:spcBef>
              <a:spcAft>
                <a:spcPts val="1200"/>
              </a:spcAft>
              <a:buFont typeface="Wingdings" panose="05000000000000000000" pitchFamily="2" charset="2"/>
              <a:buChar char="q"/>
            </a:pPr>
            <a:r>
              <a:rPr lang="en-US" sz="2300" b="1"/>
              <a:t>Section G. </a:t>
            </a:r>
            <a:r>
              <a:rPr lang="en-US" sz="2300"/>
              <a:t>Organizational Plan and Project Staffing </a:t>
            </a:r>
          </a:p>
          <a:p>
            <a:pPr>
              <a:lnSpc>
                <a:spcPct val="100000"/>
              </a:lnSpc>
              <a:spcBef>
                <a:spcPts val="1200"/>
              </a:spcBef>
              <a:spcAft>
                <a:spcPts val="1200"/>
              </a:spcAft>
              <a:buFont typeface="Wingdings" panose="05000000000000000000" pitchFamily="2" charset="2"/>
              <a:buChar char="q"/>
            </a:pPr>
            <a:r>
              <a:rPr lang="en-US" sz="2300" b="1"/>
              <a:t>Section H. </a:t>
            </a:r>
            <a:r>
              <a:rPr lang="en-US" sz="2300"/>
              <a:t>Data Collection and Program Monitoring </a:t>
            </a:r>
          </a:p>
          <a:p>
            <a:pPr>
              <a:lnSpc>
                <a:spcPct val="100000"/>
              </a:lnSpc>
              <a:spcBef>
                <a:spcPts val="1200"/>
              </a:spcBef>
              <a:spcAft>
                <a:spcPts val="1200"/>
              </a:spcAft>
              <a:buFont typeface="Wingdings" panose="05000000000000000000" pitchFamily="2" charset="2"/>
              <a:buChar char="q"/>
            </a:pPr>
            <a:r>
              <a:rPr lang="en-US" sz="2300" b="1"/>
              <a:t>Section I. </a:t>
            </a:r>
            <a:r>
              <a:rPr lang="en-US" sz="2300"/>
              <a:t>Budget: (1) Form D: Budget Detail workbook, and (2) the Budget Narrative in a Word or PDF document.</a:t>
            </a:r>
          </a:p>
          <a:p>
            <a:pPr>
              <a:lnSpc>
                <a:spcPct val="100000"/>
              </a:lnSpc>
              <a:spcBef>
                <a:spcPts val="1200"/>
              </a:spcBef>
              <a:spcAft>
                <a:spcPts val="1200"/>
              </a:spcAft>
              <a:buFont typeface="Wingdings" panose="05000000000000000000" pitchFamily="2" charset="2"/>
              <a:buChar char="q"/>
            </a:pPr>
            <a:r>
              <a:rPr lang="en-US" sz="2300" b="1"/>
              <a:t>Appendix </a:t>
            </a:r>
            <a:r>
              <a:rPr lang="en-US" sz="2300"/>
              <a:t>Letters of Support, Resumés, Curriculum Vitae, and/or Proposed Position Descriptions</a:t>
            </a:r>
          </a:p>
        </p:txBody>
      </p:sp>
      <p:sp>
        <p:nvSpPr>
          <p:cNvPr id="5" name="Slide Number Placeholder 4">
            <a:extLst>
              <a:ext uri="{FF2B5EF4-FFF2-40B4-BE49-F238E27FC236}">
                <a16:creationId xmlns:a16="http://schemas.microsoft.com/office/drawing/2014/main" id="{60AA40CB-6F89-45E4-916A-D9F80FA140E2}"/>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28</a:t>
            </a:fld>
            <a:endParaRPr lang="en-US"/>
          </a:p>
        </p:txBody>
      </p:sp>
    </p:spTree>
    <p:extLst>
      <p:ext uri="{BB962C8B-B14F-4D97-AF65-F5344CB8AC3E}">
        <p14:creationId xmlns:p14="http://schemas.microsoft.com/office/powerpoint/2010/main" val="39670281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BE2A2AF-0C06-4B7B-AC6D-A0D00C5FFFFC}"/>
              </a:ext>
            </a:extLst>
          </p:cNvPr>
          <p:cNvSpPr>
            <a:spLocks noGrp="1"/>
          </p:cNvSpPr>
          <p:nvPr>
            <p:ph type="title"/>
          </p:nvPr>
        </p:nvSpPr>
        <p:spPr>
          <a:xfrm>
            <a:off x="152400" y="1"/>
            <a:ext cx="12039600" cy="780287"/>
          </a:xfrm>
        </p:spPr>
        <p:txBody>
          <a:bodyPr>
            <a:normAutofit/>
          </a:bodyPr>
          <a:lstStyle/>
          <a:p>
            <a:r>
              <a:rPr lang="en-US" sz="3200" b="1"/>
              <a:t>XI. Timeline</a:t>
            </a:r>
            <a:endParaRPr lang="en-US" sz="3200"/>
          </a:p>
        </p:txBody>
      </p:sp>
      <p:graphicFrame>
        <p:nvGraphicFramePr>
          <p:cNvPr id="8" name="Content Placeholder 7">
            <a:extLst>
              <a:ext uri="{FF2B5EF4-FFF2-40B4-BE49-F238E27FC236}">
                <a16:creationId xmlns:a16="http://schemas.microsoft.com/office/drawing/2014/main" id="{DD647974-D6DF-133C-9C27-53E8A2D97FE4}"/>
              </a:ext>
            </a:extLst>
          </p:cNvPr>
          <p:cNvGraphicFramePr>
            <a:graphicFrameLocks noGrp="1"/>
          </p:cNvGraphicFramePr>
          <p:nvPr>
            <p:ph idx="1"/>
            <p:extLst>
              <p:ext uri="{D42A27DB-BD31-4B8C-83A1-F6EECF244321}">
                <p14:modId xmlns:p14="http://schemas.microsoft.com/office/powerpoint/2010/main" val="916755328"/>
              </p:ext>
            </p:extLst>
          </p:nvPr>
        </p:nvGraphicFramePr>
        <p:xfrm>
          <a:off x="280416" y="607006"/>
          <a:ext cx="11372608" cy="5896501"/>
        </p:xfrm>
        <a:graphic>
          <a:graphicData uri="http://schemas.openxmlformats.org/drawingml/2006/table">
            <a:tbl>
              <a:tblPr firstRow="1" bandRow="1">
                <a:tableStyleId>{5C22544A-7EE6-4342-B048-85BDC9FD1C3A}</a:tableStyleId>
              </a:tblPr>
              <a:tblGrid>
                <a:gridCol w="6595872">
                  <a:extLst>
                    <a:ext uri="{9D8B030D-6E8A-4147-A177-3AD203B41FA5}">
                      <a16:colId xmlns:a16="http://schemas.microsoft.com/office/drawing/2014/main" val="2107377483"/>
                    </a:ext>
                  </a:extLst>
                </a:gridCol>
                <a:gridCol w="4776736">
                  <a:extLst>
                    <a:ext uri="{9D8B030D-6E8A-4147-A177-3AD203B41FA5}">
                      <a16:colId xmlns:a16="http://schemas.microsoft.com/office/drawing/2014/main" val="3179690304"/>
                    </a:ext>
                  </a:extLst>
                </a:gridCol>
              </a:tblGrid>
              <a:tr h="410101">
                <a:tc>
                  <a:txBody>
                    <a:bodyPr/>
                    <a:lstStyle/>
                    <a:p>
                      <a:pPr marL="0" marR="0" algn="ctr">
                        <a:spcBef>
                          <a:spcPts val="600"/>
                        </a:spcBef>
                        <a:spcAft>
                          <a:spcPts val="600"/>
                        </a:spcAft>
                      </a:pPr>
                      <a:r>
                        <a:rPr lang="en-US" sz="2400" b="1">
                          <a:solidFill>
                            <a:schemeClr val="tx1"/>
                          </a:solidFill>
                          <a:effectLst/>
                          <a:latin typeface="Arial" panose="020B0604020202020204" pitchFamily="34" charset="0"/>
                          <a:ea typeface="Arial" panose="020B0604020202020204" pitchFamily="34" charset="0"/>
                          <a:cs typeface="Arial" panose="020B0604020202020204" pitchFamily="34" charset="0"/>
                        </a:rPr>
                        <a:t>Activity</a:t>
                      </a:r>
                      <a:endParaRPr lang="en-US" sz="2400" b="1">
                        <a:solidFill>
                          <a:schemeClr val="tx1"/>
                        </a:solidFill>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600"/>
                        </a:spcBef>
                        <a:spcAft>
                          <a:spcPts val="600"/>
                        </a:spcAft>
                      </a:pPr>
                      <a:r>
                        <a:rPr lang="en-US" sz="2400" b="1">
                          <a:solidFill>
                            <a:schemeClr val="tx1"/>
                          </a:solidFill>
                          <a:effectLst/>
                          <a:latin typeface="Arial" panose="020B0604020202020204" pitchFamily="34" charset="0"/>
                          <a:ea typeface="Arial" panose="020B0604020202020204" pitchFamily="34" charset="0"/>
                          <a:cs typeface="Arial" panose="020B0604020202020204" pitchFamily="34" charset="0"/>
                        </a:rPr>
                        <a:t>Important Date</a:t>
                      </a:r>
                      <a:endParaRPr lang="en-US" sz="2400" b="1">
                        <a:solidFill>
                          <a:schemeClr val="tx1"/>
                        </a:solidFill>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523768760"/>
                  </a:ext>
                </a:extLst>
              </a:tr>
              <a:tr h="457200">
                <a:tc>
                  <a:txBody>
                    <a:bodyPr/>
                    <a:lstStyle/>
                    <a:p>
                      <a:pPr marL="0" marR="0">
                        <a:spcBef>
                          <a:spcPts val="600"/>
                        </a:spcBef>
                        <a:spcAft>
                          <a:spcPts val="600"/>
                        </a:spcAft>
                      </a:pPr>
                      <a:r>
                        <a:rPr lang="en-US" sz="2400">
                          <a:effectLst/>
                          <a:latin typeface="Arial" panose="020B0604020202020204" pitchFamily="34" charset="0"/>
                          <a:ea typeface="Arial" panose="020B0604020202020204" pitchFamily="34" charset="0"/>
                          <a:cs typeface="Arial" panose="020B0604020202020204" pitchFamily="34" charset="0"/>
                        </a:rPr>
                        <a:t>RFA Released</a:t>
                      </a:r>
                      <a:endParaRPr lang="en-US" sz="2400">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600"/>
                        </a:spcBef>
                        <a:spcAft>
                          <a:spcPts val="600"/>
                        </a:spcAft>
                      </a:pPr>
                      <a:r>
                        <a:rPr lang="en-US" sz="2400">
                          <a:effectLst/>
                          <a:latin typeface="Arial" panose="020B0604020202020204" pitchFamily="34" charset="0"/>
                          <a:ea typeface="Arial" panose="020B0604020202020204" pitchFamily="34" charset="0"/>
                          <a:cs typeface="Arial" panose="020B0604020202020204" pitchFamily="34" charset="0"/>
                        </a:rPr>
                        <a:t>September 18, 2024</a:t>
                      </a:r>
                      <a:endParaRPr lang="en-US" sz="2400">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41789793"/>
                  </a:ext>
                </a:extLst>
              </a:tr>
              <a:tr h="457200">
                <a:tc>
                  <a:txBody>
                    <a:bodyPr/>
                    <a:lstStyle/>
                    <a:p>
                      <a:pPr marL="0" marR="0">
                        <a:spcBef>
                          <a:spcPts val="600"/>
                        </a:spcBef>
                        <a:spcAft>
                          <a:spcPts val="600"/>
                        </a:spcAft>
                      </a:pPr>
                      <a:r>
                        <a:rPr lang="en-US" sz="2400">
                          <a:effectLst/>
                          <a:latin typeface="Arial" panose="020B0604020202020204" pitchFamily="34" charset="0"/>
                          <a:ea typeface="Arial" panose="020B0604020202020204" pitchFamily="34" charset="0"/>
                          <a:cs typeface="Arial" panose="020B0604020202020204" pitchFamily="34" charset="0"/>
                        </a:rPr>
                        <a:t>RFA Technical Assistance Webinar</a:t>
                      </a:r>
                      <a:endParaRPr lang="en-US" sz="2400">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600"/>
                        </a:spcBef>
                        <a:spcAft>
                          <a:spcPts val="600"/>
                        </a:spcAft>
                      </a:pPr>
                      <a:r>
                        <a:rPr lang="en-US" sz="2400">
                          <a:effectLst/>
                          <a:latin typeface="Arial" panose="020B0604020202020204" pitchFamily="34" charset="0"/>
                          <a:ea typeface="Arial" panose="020B0604020202020204" pitchFamily="34" charset="0"/>
                          <a:cs typeface="Arial" panose="020B0604020202020204" pitchFamily="34" charset="0"/>
                        </a:rPr>
                        <a:t>September 27, 2024, at 11 a.m.</a:t>
                      </a:r>
                      <a:endParaRPr lang="en-US" sz="2400">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21483649"/>
                  </a:ext>
                </a:extLst>
              </a:tr>
              <a:tr h="457200">
                <a:tc>
                  <a:txBody>
                    <a:bodyPr/>
                    <a:lstStyle/>
                    <a:p>
                      <a:pPr marL="0" marR="0">
                        <a:spcBef>
                          <a:spcPts val="600"/>
                        </a:spcBef>
                        <a:spcAft>
                          <a:spcPts val="600"/>
                        </a:spcAft>
                      </a:pPr>
                      <a:r>
                        <a:rPr lang="en-US" sz="2400">
                          <a:effectLst/>
                          <a:latin typeface="Arial" panose="020B0604020202020204" pitchFamily="34" charset="0"/>
                          <a:ea typeface="Arial" panose="020B0604020202020204" pitchFamily="34" charset="0"/>
                          <a:cs typeface="Arial" panose="020B0604020202020204" pitchFamily="34" charset="0"/>
                        </a:rPr>
                        <a:t>Deadline for Applicants to Submit Notice of Intent to Submit Application for the CCIC Grant (Form A)</a:t>
                      </a:r>
                      <a:endParaRPr lang="en-US" sz="2400">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600"/>
                        </a:spcBef>
                        <a:spcAft>
                          <a:spcPts val="600"/>
                        </a:spcAft>
                      </a:pPr>
                      <a:r>
                        <a:rPr lang="en-US" sz="2400">
                          <a:effectLst/>
                          <a:latin typeface="Arial" panose="020B0604020202020204" pitchFamily="34" charset="0"/>
                          <a:ea typeface="Arial" panose="020B0604020202020204" pitchFamily="34" charset="0"/>
                          <a:cs typeface="Arial" panose="020B0604020202020204" pitchFamily="34" charset="0"/>
                        </a:rPr>
                        <a:t>September 30, 2024, by 5 p.m.</a:t>
                      </a:r>
                      <a:endParaRPr lang="en-US" sz="2400">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43373179"/>
                  </a:ext>
                </a:extLst>
              </a:tr>
              <a:tr h="457200">
                <a:tc>
                  <a:txBody>
                    <a:bodyPr/>
                    <a:lstStyle/>
                    <a:p>
                      <a:pPr marL="0" marR="0">
                        <a:spcBef>
                          <a:spcPts val="600"/>
                        </a:spcBef>
                        <a:spcAft>
                          <a:spcPts val="600"/>
                        </a:spcAft>
                      </a:pPr>
                      <a:r>
                        <a:rPr lang="en-US" sz="2400">
                          <a:effectLst/>
                          <a:latin typeface="Arial" panose="020B0604020202020204" pitchFamily="34" charset="0"/>
                          <a:ea typeface="Arial" panose="020B0604020202020204" pitchFamily="34" charset="0"/>
                          <a:cs typeface="Arial" panose="020B0604020202020204" pitchFamily="34" charset="0"/>
                        </a:rPr>
                        <a:t>Deadline for Applicants to Submit Applications </a:t>
                      </a:r>
                      <a:endParaRPr lang="en-US" sz="2400">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600"/>
                        </a:spcBef>
                        <a:spcAft>
                          <a:spcPts val="600"/>
                        </a:spcAft>
                      </a:pPr>
                      <a:r>
                        <a:rPr lang="en-US" sz="2400">
                          <a:effectLst/>
                          <a:latin typeface="Arial" panose="020B0604020202020204" pitchFamily="34" charset="0"/>
                          <a:ea typeface="Arial" panose="020B0604020202020204" pitchFamily="34" charset="0"/>
                          <a:cs typeface="Arial" panose="020B0604020202020204" pitchFamily="34" charset="0"/>
                        </a:rPr>
                        <a:t>October 9, 2024, by 5 p.m.</a:t>
                      </a:r>
                      <a:endParaRPr lang="en-US" sz="2400">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98005618"/>
                  </a:ext>
                </a:extLst>
              </a:tr>
              <a:tr h="457200">
                <a:tc>
                  <a:txBody>
                    <a:bodyPr/>
                    <a:lstStyle/>
                    <a:p>
                      <a:pPr marL="0" marR="0">
                        <a:spcBef>
                          <a:spcPts val="600"/>
                        </a:spcBef>
                        <a:spcAft>
                          <a:spcPts val="600"/>
                        </a:spcAft>
                      </a:pPr>
                      <a:r>
                        <a:rPr lang="en-US" sz="2400">
                          <a:effectLst/>
                          <a:latin typeface="Arial" panose="020B0604020202020204" pitchFamily="34" charset="0"/>
                          <a:ea typeface="Arial" panose="020B0604020202020204" pitchFamily="34" charset="0"/>
                          <a:cs typeface="Arial" panose="020B0604020202020204" pitchFamily="34" charset="0"/>
                        </a:rPr>
                        <a:t>CDE Reviewers Evaluate and Score All Eligible Applications</a:t>
                      </a:r>
                      <a:endParaRPr lang="en-US" sz="2400">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600"/>
                        </a:spcBef>
                        <a:spcAft>
                          <a:spcPts val="600"/>
                        </a:spcAft>
                      </a:pPr>
                      <a:r>
                        <a:rPr lang="en-US" sz="2400">
                          <a:effectLst/>
                          <a:latin typeface="Arial" panose="020B0604020202020204" pitchFamily="34" charset="0"/>
                          <a:ea typeface="Arial" panose="020B0604020202020204" pitchFamily="34" charset="0"/>
                          <a:cs typeface="Arial" panose="020B0604020202020204" pitchFamily="34" charset="0"/>
                        </a:rPr>
                        <a:t>October 10–16, 2024</a:t>
                      </a:r>
                      <a:endParaRPr lang="en-US" sz="2400">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99086288"/>
                  </a:ext>
                </a:extLst>
              </a:tr>
              <a:tr h="457200">
                <a:tc>
                  <a:txBody>
                    <a:bodyPr/>
                    <a:lstStyle/>
                    <a:p>
                      <a:pPr marL="0" marR="0">
                        <a:spcBef>
                          <a:spcPts val="600"/>
                        </a:spcBef>
                        <a:spcAft>
                          <a:spcPts val="600"/>
                        </a:spcAft>
                      </a:pPr>
                      <a:r>
                        <a:rPr lang="en-US" sz="2400">
                          <a:effectLst/>
                          <a:latin typeface="Arial" panose="020B0604020202020204" pitchFamily="34" charset="0"/>
                          <a:ea typeface="Arial" panose="020B0604020202020204" pitchFamily="34" charset="0"/>
                          <a:cs typeface="Arial" panose="020B0604020202020204" pitchFamily="34" charset="0"/>
                        </a:rPr>
                        <a:t>Notify Applicants of Score and Appeal Process</a:t>
                      </a:r>
                      <a:endParaRPr lang="en-US" sz="2400">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600"/>
                        </a:spcBef>
                        <a:spcAft>
                          <a:spcPts val="600"/>
                        </a:spcAft>
                      </a:pPr>
                      <a:r>
                        <a:rPr lang="en-US" sz="2400">
                          <a:effectLst/>
                          <a:latin typeface="Arial" panose="020B0604020202020204" pitchFamily="34" charset="0"/>
                          <a:ea typeface="Arial" panose="020B0604020202020204" pitchFamily="34" charset="0"/>
                          <a:cs typeface="Arial" panose="020B0604020202020204" pitchFamily="34" charset="0"/>
                        </a:rPr>
                        <a:t>October 23, 2024</a:t>
                      </a:r>
                      <a:endParaRPr lang="en-US" sz="2400">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14022561"/>
                  </a:ext>
                </a:extLst>
              </a:tr>
              <a:tr h="457200">
                <a:tc>
                  <a:txBody>
                    <a:bodyPr/>
                    <a:lstStyle/>
                    <a:p>
                      <a:pPr marL="0" marR="0">
                        <a:spcBef>
                          <a:spcPts val="600"/>
                        </a:spcBef>
                        <a:spcAft>
                          <a:spcPts val="600"/>
                        </a:spcAft>
                      </a:pPr>
                      <a:r>
                        <a:rPr lang="en-US" sz="2400">
                          <a:effectLst/>
                          <a:latin typeface="Arial" panose="020B0604020202020204" pitchFamily="34" charset="0"/>
                          <a:ea typeface="Arial" panose="020B0604020202020204" pitchFamily="34" charset="0"/>
                          <a:cs typeface="Arial" panose="020B0604020202020204" pitchFamily="34" charset="0"/>
                        </a:rPr>
                        <a:t>Deadline for Applicants to Submit Appeal</a:t>
                      </a:r>
                      <a:endParaRPr lang="en-US" sz="2400">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600"/>
                        </a:spcBef>
                        <a:spcAft>
                          <a:spcPts val="600"/>
                        </a:spcAft>
                      </a:pPr>
                      <a:r>
                        <a:rPr lang="en-US" sz="2400">
                          <a:effectLst/>
                          <a:latin typeface="Arial" panose="020B0604020202020204" pitchFamily="34" charset="0"/>
                          <a:ea typeface="Arial" panose="020B0604020202020204" pitchFamily="34" charset="0"/>
                          <a:cs typeface="Arial" panose="020B0604020202020204" pitchFamily="34" charset="0"/>
                        </a:rPr>
                        <a:t>November 6, 2024</a:t>
                      </a:r>
                      <a:endParaRPr lang="en-US" sz="2400">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65231807"/>
                  </a:ext>
                </a:extLst>
              </a:tr>
              <a:tr h="457200">
                <a:tc>
                  <a:txBody>
                    <a:bodyPr/>
                    <a:lstStyle/>
                    <a:p>
                      <a:pPr marL="0" marR="0">
                        <a:spcBef>
                          <a:spcPts val="600"/>
                        </a:spcBef>
                        <a:spcAft>
                          <a:spcPts val="600"/>
                        </a:spcAft>
                      </a:pPr>
                      <a:r>
                        <a:rPr lang="en-US" sz="2400">
                          <a:effectLst/>
                          <a:latin typeface="Arial" panose="020B0604020202020204" pitchFamily="34" charset="0"/>
                          <a:ea typeface="Arial" panose="020B0604020202020204" pitchFamily="34" charset="0"/>
                          <a:cs typeface="Arial" panose="020B0604020202020204" pitchFamily="34" charset="0"/>
                        </a:rPr>
                        <a:t>Notification to Applicants of Appeal Decision </a:t>
                      </a:r>
                      <a:endParaRPr lang="en-US" sz="2400">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600"/>
                        </a:spcBef>
                        <a:spcAft>
                          <a:spcPts val="600"/>
                        </a:spcAft>
                      </a:pPr>
                      <a:r>
                        <a:rPr lang="en-US" sz="2400">
                          <a:effectLst/>
                          <a:latin typeface="Arial" panose="020B0604020202020204" pitchFamily="34" charset="0"/>
                          <a:ea typeface="Arial" panose="020B0604020202020204" pitchFamily="34" charset="0"/>
                          <a:cs typeface="Arial" panose="020B0604020202020204" pitchFamily="34" charset="0"/>
                        </a:rPr>
                        <a:t>November 20, 2024</a:t>
                      </a:r>
                      <a:endParaRPr lang="en-US" sz="2400">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46331685"/>
                  </a:ext>
                </a:extLst>
              </a:tr>
              <a:tr h="457200">
                <a:tc>
                  <a:txBody>
                    <a:bodyPr/>
                    <a:lstStyle/>
                    <a:p>
                      <a:pPr marL="0" marR="0">
                        <a:spcBef>
                          <a:spcPts val="600"/>
                        </a:spcBef>
                        <a:spcAft>
                          <a:spcPts val="600"/>
                        </a:spcAft>
                      </a:pPr>
                      <a:r>
                        <a:rPr lang="en-US" sz="2400">
                          <a:effectLst/>
                          <a:latin typeface="Arial" panose="020B0604020202020204" pitchFamily="34" charset="0"/>
                          <a:ea typeface="Arial" panose="020B0604020202020204" pitchFamily="34" charset="0"/>
                          <a:cs typeface="Arial" panose="020B0604020202020204" pitchFamily="34" charset="0"/>
                        </a:rPr>
                        <a:t>Posting of Intent to Award</a:t>
                      </a:r>
                      <a:endParaRPr lang="en-US" sz="2400">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600"/>
                        </a:spcBef>
                        <a:spcAft>
                          <a:spcPts val="600"/>
                        </a:spcAft>
                      </a:pPr>
                      <a:r>
                        <a:rPr lang="en-US" sz="2400">
                          <a:effectLst/>
                          <a:latin typeface="Arial" panose="020B0604020202020204" pitchFamily="34" charset="0"/>
                          <a:ea typeface="Arial" panose="020B0604020202020204" pitchFamily="34" charset="0"/>
                          <a:cs typeface="Arial" panose="020B0604020202020204" pitchFamily="34" charset="0"/>
                        </a:rPr>
                        <a:t>December 1, 2024</a:t>
                      </a:r>
                      <a:endParaRPr lang="en-US" sz="2400">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82729695"/>
                  </a:ext>
                </a:extLst>
              </a:tr>
              <a:tr h="457200">
                <a:tc>
                  <a:txBody>
                    <a:bodyPr/>
                    <a:lstStyle/>
                    <a:p>
                      <a:pPr marL="0" marR="0">
                        <a:spcBef>
                          <a:spcPts val="600"/>
                        </a:spcBef>
                        <a:spcAft>
                          <a:spcPts val="600"/>
                        </a:spcAft>
                      </a:pPr>
                      <a:r>
                        <a:rPr lang="en-US" sz="2400">
                          <a:effectLst/>
                          <a:latin typeface="Arial" panose="020B0604020202020204" pitchFamily="34" charset="0"/>
                          <a:ea typeface="Calibri" panose="020F0502020204030204" pitchFamily="34" charset="0"/>
                          <a:cs typeface="Calibri" panose="020F0502020204030204" pitchFamily="34" charset="0"/>
                        </a:rPr>
                        <a:t>Grant Award Notifications Mailed to Grantees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600"/>
                        </a:spcBef>
                        <a:spcAft>
                          <a:spcPts val="600"/>
                        </a:spcAft>
                      </a:pPr>
                      <a:r>
                        <a:rPr lang="en-US" sz="2400" dirty="0">
                          <a:effectLst/>
                          <a:latin typeface="Arial" panose="020B0604020202020204" pitchFamily="34" charset="0"/>
                          <a:ea typeface="Calibri" panose="020F0502020204030204" pitchFamily="34" charset="0"/>
                          <a:cs typeface="Calibri" panose="020F0502020204030204" pitchFamily="34" charset="0"/>
                        </a:rPr>
                        <a:t>January 10, 2025</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51527152"/>
                  </a:ext>
                </a:extLst>
              </a:tr>
            </a:tbl>
          </a:graphicData>
        </a:graphic>
      </p:graphicFrame>
      <p:sp>
        <p:nvSpPr>
          <p:cNvPr id="4" name="Slide Number Placeholder 4">
            <a:extLst>
              <a:ext uri="{FF2B5EF4-FFF2-40B4-BE49-F238E27FC236}">
                <a16:creationId xmlns:a16="http://schemas.microsoft.com/office/drawing/2014/main" id="{0151AA86-4555-439D-93A1-B8DA9C0B5188}"/>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29</a:t>
            </a:fld>
            <a:endParaRPr lang="en-US"/>
          </a:p>
        </p:txBody>
      </p:sp>
    </p:spTree>
    <p:extLst>
      <p:ext uri="{BB962C8B-B14F-4D97-AF65-F5344CB8AC3E}">
        <p14:creationId xmlns:p14="http://schemas.microsoft.com/office/powerpoint/2010/main" val="587917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650E6-5466-487C-8A9A-480B631351C8}"/>
              </a:ext>
            </a:extLst>
          </p:cNvPr>
          <p:cNvSpPr>
            <a:spLocks noGrp="1"/>
          </p:cNvSpPr>
          <p:nvPr>
            <p:ph type="title"/>
          </p:nvPr>
        </p:nvSpPr>
        <p:spPr>
          <a:xfrm>
            <a:off x="152400" y="203800"/>
            <a:ext cx="12039600" cy="494032"/>
          </a:xfrm>
        </p:spPr>
        <p:txBody>
          <a:bodyPr>
            <a:noAutofit/>
          </a:bodyPr>
          <a:lstStyle/>
          <a:p>
            <a:r>
              <a:rPr lang="en-US" sz="3200" b="1"/>
              <a:t>I. Background (1)</a:t>
            </a:r>
          </a:p>
        </p:txBody>
      </p:sp>
      <p:sp>
        <p:nvSpPr>
          <p:cNvPr id="3" name="Content Placeholder 2">
            <a:extLst>
              <a:ext uri="{FF2B5EF4-FFF2-40B4-BE49-F238E27FC236}">
                <a16:creationId xmlns:a16="http://schemas.microsoft.com/office/drawing/2014/main" id="{17FE3E39-7A90-414D-BE06-BC7013B90B0C}"/>
              </a:ext>
            </a:extLst>
          </p:cNvPr>
          <p:cNvSpPr>
            <a:spLocks noGrp="1"/>
          </p:cNvSpPr>
          <p:nvPr>
            <p:ph sz="half" idx="1"/>
          </p:nvPr>
        </p:nvSpPr>
        <p:spPr>
          <a:xfrm>
            <a:off x="152399" y="782053"/>
            <a:ext cx="12039600" cy="6075947"/>
          </a:xfrm>
        </p:spPr>
        <p:txBody>
          <a:bodyPr>
            <a:normAutofit/>
          </a:bodyPr>
          <a:lstStyle/>
          <a:p>
            <a:pPr>
              <a:lnSpc>
                <a:spcPct val="100000"/>
              </a:lnSpc>
              <a:spcBef>
                <a:spcPts val="1200"/>
              </a:spcBef>
              <a:spcAft>
                <a:spcPts val="1200"/>
              </a:spcAft>
            </a:pPr>
            <a:r>
              <a:rPr lang="en-US" sz="2400" kern="100" dirty="0">
                <a:effectLst/>
                <a:highlight>
                  <a:srgbClr val="FFFFFF"/>
                </a:highlight>
                <a:latin typeface="Arial" panose="020B0604020202020204" pitchFamily="34" charset="0"/>
                <a:ea typeface="Arial" panose="020B0604020202020204" pitchFamily="34" charset="0"/>
              </a:rPr>
              <a:t>Under the </a:t>
            </a:r>
            <a:r>
              <a:rPr lang="en-US" sz="2400" kern="100" dirty="0">
                <a:highlight>
                  <a:srgbClr val="FFFFFF"/>
                </a:highlight>
                <a:latin typeface="Arial" panose="020B0604020202020204" pitchFamily="34" charset="0"/>
                <a:ea typeface="Arial" panose="020B0604020202020204" pitchFamily="34" charset="0"/>
                <a:hlinkClick r:id="rId3"/>
              </a:rPr>
              <a:t>Individuals with Disabilities Education Act (IDEA), Section 300.43 (a)(1) (External Source)</a:t>
            </a:r>
            <a:r>
              <a:rPr lang="en-US" sz="2400" kern="100" dirty="0">
                <a:effectLst/>
                <a:highlight>
                  <a:srgbClr val="FFFFFF"/>
                </a:highlight>
                <a:latin typeface="Arial" panose="020B0604020202020204" pitchFamily="34" charset="0"/>
                <a:ea typeface="Arial" panose="020B0604020202020204" pitchFamily="34" charset="0"/>
              </a:rPr>
              <a:t>, all students are entitled to transition services.</a:t>
            </a:r>
          </a:p>
          <a:p>
            <a:pPr lvl="1">
              <a:lnSpc>
                <a:spcPct val="100000"/>
              </a:lnSpc>
              <a:spcBef>
                <a:spcPts val="1200"/>
              </a:spcBef>
              <a:spcAft>
                <a:spcPts val="1200"/>
              </a:spcAft>
              <a:buFont typeface="Courier New" panose="02070309020205020404" pitchFamily="49" charset="0"/>
              <a:buChar char="o"/>
            </a:pPr>
            <a:r>
              <a:rPr lang="en-US" sz="2400" kern="100" dirty="0">
                <a:highlight>
                  <a:srgbClr val="FFFFFF"/>
                </a:highlight>
                <a:latin typeface="Arial" panose="020B0604020202020204" pitchFamily="34" charset="0"/>
                <a:ea typeface="Arial" panose="020B0604020202020204" pitchFamily="34" charset="0"/>
              </a:rPr>
              <a:t>S</a:t>
            </a:r>
            <a:r>
              <a:rPr lang="en-US" sz="2400" kern="100" dirty="0">
                <a:effectLst/>
                <a:latin typeface="Arial" panose="020B0604020202020204" pitchFamily="34" charset="0"/>
                <a:ea typeface="Arial" panose="020B0604020202020204" pitchFamily="34" charset="0"/>
              </a:rPr>
              <a:t>ince 2011, the United States Department of Education has provided grants to institutions of higher education, or consortia of institutions of higher education </a:t>
            </a:r>
          </a:p>
          <a:p>
            <a:pPr>
              <a:lnSpc>
                <a:spcPct val="100000"/>
              </a:lnSpc>
              <a:spcBef>
                <a:spcPts val="1200"/>
              </a:spcBef>
              <a:spcAft>
                <a:spcPts val="1200"/>
              </a:spcAft>
            </a:pPr>
            <a:r>
              <a:rPr lang="en-US" sz="2400" kern="100" dirty="0">
                <a:effectLst/>
                <a:latin typeface="Arial" panose="020B0604020202020204" pitchFamily="34" charset="0"/>
                <a:ea typeface="Arial" panose="020B0604020202020204" pitchFamily="34" charset="0"/>
              </a:rPr>
              <a:t>The state Budget Act of 2023 enacted </a:t>
            </a:r>
            <a:r>
              <a:rPr lang="en-US" sz="2400" i="1" kern="100" dirty="0">
                <a:effectLst/>
                <a:latin typeface="Arial" panose="020B0604020202020204" pitchFamily="34" charset="0"/>
                <a:ea typeface="Arial" panose="020B0604020202020204" pitchFamily="34" charset="0"/>
              </a:rPr>
              <a:t>Education Code </a:t>
            </a:r>
            <a:r>
              <a:rPr lang="en-US" sz="2400" kern="100" dirty="0">
                <a:effectLst/>
                <a:latin typeface="Arial" panose="020B0604020202020204" pitchFamily="34" charset="0"/>
                <a:ea typeface="Arial" panose="020B0604020202020204" pitchFamily="34" charset="0"/>
              </a:rPr>
              <a:t>(</a:t>
            </a:r>
            <a:r>
              <a:rPr lang="en-US" sz="2400" i="1" kern="100" dirty="0">
                <a:effectLst/>
                <a:latin typeface="Arial" panose="020B0604020202020204" pitchFamily="34" charset="0"/>
                <a:ea typeface="Arial" panose="020B0604020202020204" pitchFamily="34" charset="0"/>
              </a:rPr>
              <a:t>EC</a:t>
            </a:r>
            <a:r>
              <a:rPr lang="en-US" sz="2400" kern="100" dirty="0">
                <a:effectLst/>
                <a:latin typeface="Arial" panose="020B0604020202020204" pitchFamily="34" charset="0"/>
                <a:ea typeface="Arial" panose="020B0604020202020204" pitchFamily="34" charset="0"/>
              </a:rPr>
              <a:t>) Sections 66030–66031, which directed the California State University and the University of California to establish and maintain inclusive college programs for students with intellectual and developmental disabilities at four-year public postsecondary educational institutions.</a:t>
            </a:r>
          </a:p>
          <a:p>
            <a:pPr>
              <a:lnSpc>
                <a:spcPct val="100000"/>
              </a:lnSpc>
              <a:spcBef>
                <a:spcPts val="1200"/>
              </a:spcBef>
              <a:spcAft>
                <a:spcPts val="1200"/>
              </a:spcAft>
            </a:pPr>
            <a:r>
              <a:rPr lang="en-US" sz="2400" kern="100" dirty="0">
                <a:effectLst/>
                <a:latin typeface="Arial" panose="020B0604020202020204" pitchFamily="34" charset="0"/>
                <a:ea typeface="Arial" panose="020B0604020202020204" pitchFamily="34" charset="0"/>
              </a:rPr>
              <a:t>With the passage of the state Budget Act of 2024, state funds were appropriated to enact </a:t>
            </a:r>
            <a:r>
              <a:rPr lang="en-US" sz="2400" i="1" kern="100" dirty="0">
                <a:effectLst/>
                <a:latin typeface="Arial" panose="020B0604020202020204" pitchFamily="34" charset="0"/>
                <a:ea typeface="Arial" panose="020B0604020202020204" pitchFamily="34" charset="0"/>
              </a:rPr>
              <a:t>EC</a:t>
            </a:r>
            <a:r>
              <a:rPr lang="en-US" sz="2400" kern="100" dirty="0">
                <a:effectLst/>
                <a:latin typeface="Arial" panose="020B0604020202020204" pitchFamily="34" charset="0"/>
                <a:ea typeface="Arial" panose="020B0604020202020204" pitchFamily="34" charset="0"/>
              </a:rPr>
              <a:t> Sections 66032–66032.2 to further support inclusive college for students with disabilities. In accordance with EC Section 66032.1(b), inclusive college programs are defined as:</a:t>
            </a:r>
          </a:p>
          <a:p>
            <a:pPr>
              <a:lnSpc>
                <a:spcPct val="100000"/>
              </a:lnSpc>
              <a:spcBef>
                <a:spcPts val="1200"/>
              </a:spcBef>
              <a:spcAft>
                <a:spcPts val="1200"/>
              </a:spcAft>
            </a:pPr>
            <a:endParaRPr lang="en-US" sz="2400" kern="100" dirty="0">
              <a:effectLst/>
              <a:latin typeface="Arial" panose="020B0604020202020204" pitchFamily="34" charset="0"/>
              <a:ea typeface="Arial" panose="020B0604020202020204" pitchFamily="34" charset="0"/>
            </a:endParaRPr>
          </a:p>
        </p:txBody>
      </p:sp>
      <p:sp>
        <p:nvSpPr>
          <p:cNvPr id="5" name="Slide Number Placeholder 4">
            <a:extLst>
              <a:ext uri="{FF2B5EF4-FFF2-40B4-BE49-F238E27FC236}">
                <a16:creationId xmlns:a16="http://schemas.microsoft.com/office/drawing/2014/main" id="{5B7EC499-300D-4926-B441-BDD2F795C473}"/>
              </a:ext>
            </a:extLst>
          </p:cNvPr>
          <p:cNvSpPr txBox="1">
            <a:spLocks/>
          </p:cNvSpPr>
          <p:nvPr/>
        </p:nvSpPr>
        <p:spPr>
          <a:xfrm>
            <a:off x="11653024" y="6278138"/>
            <a:ext cx="386574"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3</a:t>
            </a:fld>
            <a:endParaRPr lang="en-US"/>
          </a:p>
        </p:txBody>
      </p:sp>
    </p:spTree>
    <p:extLst>
      <p:ext uri="{BB962C8B-B14F-4D97-AF65-F5344CB8AC3E}">
        <p14:creationId xmlns:p14="http://schemas.microsoft.com/office/powerpoint/2010/main" val="9412178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CA54D-B0DA-446A-840C-70B319673B40}"/>
              </a:ext>
            </a:extLst>
          </p:cNvPr>
          <p:cNvSpPr>
            <a:spLocks noGrp="1"/>
          </p:cNvSpPr>
          <p:nvPr>
            <p:ph type="title"/>
          </p:nvPr>
        </p:nvSpPr>
        <p:spPr>
          <a:xfrm>
            <a:off x="152400" y="0"/>
            <a:ext cx="11887200" cy="900288"/>
          </a:xfrm>
        </p:spPr>
        <p:txBody>
          <a:bodyPr>
            <a:normAutofit/>
          </a:bodyPr>
          <a:lstStyle/>
          <a:p>
            <a:r>
              <a:rPr lang="en-US" sz="3200" b="1"/>
              <a:t>XI. Appeal Process (1)</a:t>
            </a:r>
          </a:p>
        </p:txBody>
      </p:sp>
      <p:sp>
        <p:nvSpPr>
          <p:cNvPr id="3" name="Content Placeholder 2">
            <a:extLst>
              <a:ext uri="{FF2B5EF4-FFF2-40B4-BE49-F238E27FC236}">
                <a16:creationId xmlns:a16="http://schemas.microsoft.com/office/drawing/2014/main" id="{A7851B69-4C42-41CB-BFF8-72B358D74CCA}"/>
              </a:ext>
            </a:extLst>
          </p:cNvPr>
          <p:cNvSpPr>
            <a:spLocks noGrp="1"/>
          </p:cNvSpPr>
          <p:nvPr>
            <p:ph sz="half" idx="1"/>
          </p:nvPr>
        </p:nvSpPr>
        <p:spPr>
          <a:xfrm>
            <a:off x="152400" y="967563"/>
            <a:ext cx="12039600" cy="5686638"/>
          </a:xfrm>
        </p:spPr>
        <p:txBody>
          <a:bodyPr>
            <a:noAutofit/>
          </a:bodyPr>
          <a:lstStyle/>
          <a:p>
            <a:pPr>
              <a:lnSpc>
                <a:spcPct val="100000"/>
              </a:lnSpc>
              <a:spcAft>
                <a:spcPts val="1000"/>
              </a:spcAft>
            </a:pPr>
            <a:r>
              <a:rPr lang="en-US" sz="2400"/>
              <a:t>Lead Applicant Contacts who wish to appeal an application scoring decision must submit an email to:</a:t>
            </a:r>
          </a:p>
          <a:p>
            <a:pPr marL="914400" lvl="2" indent="0">
              <a:lnSpc>
                <a:spcPct val="100000"/>
              </a:lnSpc>
              <a:spcAft>
                <a:spcPts val="1000"/>
              </a:spcAft>
              <a:buNone/>
            </a:pPr>
            <a:r>
              <a:rPr lang="en-US" sz="2400"/>
              <a:t>The CDE at the following email address: </a:t>
            </a:r>
            <a:r>
              <a:rPr lang="en-US" sz="2400">
                <a:hlinkClick r:id="rId3"/>
              </a:rPr>
              <a:t>PPL@cde.ca.gov</a:t>
            </a:r>
            <a:endParaRPr lang="en-US" sz="2400"/>
          </a:p>
          <a:p>
            <a:pPr marL="914400" lvl="2" indent="0">
              <a:lnSpc>
                <a:spcPct val="100000"/>
              </a:lnSpc>
              <a:spcAft>
                <a:spcPts val="1000"/>
              </a:spcAft>
              <a:buNone/>
            </a:pPr>
            <a:r>
              <a:rPr lang="en-US" sz="2400"/>
              <a:t>Subject line: 2024 CCIC Grant RFA Appeal</a:t>
            </a:r>
          </a:p>
          <a:p>
            <a:pPr>
              <a:lnSpc>
                <a:spcPct val="100000"/>
              </a:lnSpc>
              <a:spcAft>
                <a:spcPts val="1000"/>
              </a:spcAft>
            </a:pPr>
            <a:r>
              <a:rPr lang="en-US" sz="2400"/>
              <a:t>The email appeal must be received from the Lead Applicant Contact by </a:t>
            </a:r>
            <a:r>
              <a:rPr lang="en-US" sz="2400" b="1"/>
              <a:t>November 6, 2024, by 5 p.m. </a:t>
            </a:r>
            <a:r>
              <a:rPr lang="en-US" sz="2400"/>
              <a:t>The CDE will not consider incomplete or late appeals.</a:t>
            </a:r>
          </a:p>
          <a:p>
            <a:pPr>
              <a:lnSpc>
                <a:spcPct val="100000"/>
              </a:lnSpc>
              <a:spcAft>
                <a:spcPts val="1000"/>
              </a:spcAft>
            </a:pPr>
            <a:r>
              <a:rPr lang="en-US" sz="2400"/>
              <a:t>Appeals must be submitted electronically using the email address and must include the following:</a:t>
            </a:r>
          </a:p>
          <a:p>
            <a:pPr marL="914400" lvl="1" indent="-457200">
              <a:lnSpc>
                <a:spcPct val="100000"/>
              </a:lnSpc>
              <a:spcAft>
                <a:spcPts val="1000"/>
              </a:spcAft>
              <a:buFont typeface="+mj-lt"/>
              <a:buAutoNum type="arabicPeriod"/>
            </a:pPr>
            <a:r>
              <a:rPr lang="en-US" sz="2400"/>
              <a:t>The issue(s) in dispute</a:t>
            </a:r>
          </a:p>
          <a:p>
            <a:pPr marL="914400" lvl="1" indent="-457200">
              <a:lnSpc>
                <a:spcPct val="100000"/>
              </a:lnSpc>
              <a:spcAft>
                <a:spcPts val="1000"/>
              </a:spcAft>
              <a:buFont typeface="+mj-lt"/>
              <a:buAutoNum type="arabicPeriod"/>
            </a:pPr>
            <a:r>
              <a:rPr lang="en-US" sz="2400"/>
              <a:t>The legal authority or other basis for the appeal position</a:t>
            </a:r>
          </a:p>
          <a:p>
            <a:pPr marL="914400" lvl="1" indent="-457200">
              <a:lnSpc>
                <a:spcPct val="100000"/>
              </a:lnSpc>
              <a:spcAft>
                <a:spcPts val="1000"/>
              </a:spcAft>
              <a:buFont typeface="+mj-lt"/>
              <a:buAutoNum type="arabicPeriod"/>
            </a:pPr>
            <a:r>
              <a:rPr lang="en-US" sz="2400"/>
              <a:t>The remedy sought</a:t>
            </a:r>
          </a:p>
          <a:p>
            <a:pPr marL="914400" lvl="1" indent="-457200">
              <a:lnSpc>
                <a:spcPct val="100000"/>
              </a:lnSpc>
              <a:spcAft>
                <a:spcPts val="1000"/>
              </a:spcAft>
              <a:buFont typeface="+mj-lt"/>
              <a:buAutoNum type="arabicPeriod"/>
            </a:pPr>
            <a:endParaRPr lang="en-US" sz="2000"/>
          </a:p>
          <a:p>
            <a:pPr marL="457200" lvl="1" indent="0">
              <a:lnSpc>
                <a:spcPct val="100000"/>
              </a:lnSpc>
              <a:spcAft>
                <a:spcPts val="1000"/>
              </a:spcAft>
              <a:buNone/>
            </a:pPr>
            <a:endParaRPr lang="en-US" sz="2000"/>
          </a:p>
          <a:p>
            <a:pPr>
              <a:lnSpc>
                <a:spcPct val="100000"/>
              </a:lnSpc>
              <a:spcAft>
                <a:spcPts val="1000"/>
              </a:spcAft>
            </a:pPr>
            <a:endParaRPr lang="en-US" sz="2400"/>
          </a:p>
          <a:p>
            <a:pPr>
              <a:lnSpc>
                <a:spcPct val="100000"/>
              </a:lnSpc>
              <a:spcAft>
                <a:spcPts val="1000"/>
              </a:spcAft>
            </a:pPr>
            <a:endParaRPr lang="en-US" sz="2400"/>
          </a:p>
          <a:p>
            <a:pPr>
              <a:lnSpc>
                <a:spcPct val="100000"/>
              </a:lnSpc>
              <a:spcAft>
                <a:spcPts val="1000"/>
              </a:spcAft>
            </a:pPr>
            <a:endParaRPr lang="en-US" sz="2400"/>
          </a:p>
          <a:p>
            <a:pPr marL="514350" indent="-514350">
              <a:lnSpc>
                <a:spcPct val="100000"/>
              </a:lnSpc>
              <a:spcAft>
                <a:spcPts val="1000"/>
              </a:spcAft>
              <a:buFont typeface="+mj-lt"/>
              <a:buAutoNum type="arabicPeriod"/>
            </a:pPr>
            <a:endParaRPr lang="en-US" sz="2400"/>
          </a:p>
        </p:txBody>
      </p:sp>
      <p:sp>
        <p:nvSpPr>
          <p:cNvPr id="5" name="Slide Number Placeholder 4">
            <a:extLst>
              <a:ext uri="{FF2B5EF4-FFF2-40B4-BE49-F238E27FC236}">
                <a16:creationId xmlns:a16="http://schemas.microsoft.com/office/drawing/2014/main" id="{4E5BBE9C-7BC3-448C-A726-7E922A9619AE}"/>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30</a:t>
            </a:fld>
            <a:endParaRPr lang="en-US"/>
          </a:p>
        </p:txBody>
      </p:sp>
    </p:spTree>
    <p:extLst>
      <p:ext uri="{BB962C8B-B14F-4D97-AF65-F5344CB8AC3E}">
        <p14:creationId xmlns:p14="http://schemas.microsoft.com/office/powerpoint/2010/main" val="29719139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CA54D-B0DA-446A-840C-70B319673B40}"/>
              </a:ext>
            </a:extLst>
          </p:cNvPr>
          <p:cNvSpPr>
            <a:spLocks noGrp="1"/>
          </p:cNvSpPr>
          <p:nvPr>
            <p:ph type="title"/>
          </p:nvPr>
        </p:nvSpPr>
        <p:spPr>
          <a:xfrm>
            <a:off x="152400" y="0"/>
            <a:ext cx="11887200" cy="900288"/>
          </a:xfrm>
        </p:spPr>
        <p:txBody>
          <a:bodyPr>
            <a:normAutofit/>
          </a:bodyPr>
          <a:lstStyle/>
          <a:p>
            <a:r>
              <a:rPr lang="en-US" sz="3200" b="1"/>
              <a:t>XI. Appeal Process (2)</a:t>
            </a:r>
          </a:p>
        </p:txBody>
      </p:sp>
      <p:sp>
        <p:nvSpPr>
          <p:cNvPr id="3" name="Content Placeholder 2">
            <a:extLst>
              <a:ext uri="{FF2B5EF4-FFF2-40B4-BE49-F238E27FC236}">
                <a16:creationId xmlns:a16="http://schemas.microsoft.com/office/drawing/2014/main" id="{A7851B69-4C42-41CB-BFF8-72B358D74CCA}"/>
              </a:ext>
            </a:extLst>
          </p:cNvPr>
          <p:cNvSpPr>
            <a:spLocks noGrp="1"/>
          </p:cNvSpPr>
          <p:nvPr>
            <p:ph sz="half" idx="1"/>
          </p:nvPr>
        </p:nvSpPr>
        <p:spPr>
          <a:xfrm>
            <a:off x="152400" y="967563"/>
            <a:ext cx="12039600" cy="5686638"/>
          </a:xfrm>
        </p:spPr>
        <p:txBody>
          <a:bodyPr>
            <a:noAutofit/>
          </a:bodyPr>
          <a:lstStyle/>
          <a:p>
            <a:pPr lvl="1">
              <a:lnSpc>
                <a:spcPct val="100000"/>
              </a:lnSpc>
              <a:spcAft>
                <a:spcPts val="1000"/>
              </a:spcAft>
            </a:pPr>
            <a:r>
              <a:rPr lang="en-US" sz="2400"/>
              <a:t>The appellant may not supply any new information that was not originally contained in the original application.</a:t>
            </a:r>
          </a:p>
          <a:p>
            <a:pPr lvl="1">
              <a:lnSpc>
                <a:spcPct val="100000"/>
              </a:lnSpc>
              <a:spcAft>
                <a:spcPts val="1000"/>
              </a:spcAft>
            </a:pPr>
            <a:r>
              <a:rPr lang="en-US" sz="2400"/>
              <a:t>A final decision will be provided in writing within ten business days from the date that appeals are due to the CDE for the CCIC RFAA.</a:t>
            </a:r>
          </a:p>
          <a:p>
            <a:pPr lvl="1">
              <a:lnSpc>
                <a:spcPct val="100000"/>
              </a:lnSpc>
              <a:spcAft>
                <a:spcPts val="1000"/>
              </a:spcAft>
            </a:pPr>
            <a:r>
              <a:rPr lang="en-US" sz="2400"/>
              <a:t>The CDE’s decision is the final administrative action afforded the appeal.</a:t>
            </a:r>
          </a:p>
          <a:p>
            <a:pPr>
              <a:lnSpc>
                <a:spcPct val="100000"/>
              </a:lnSpc>
              <a:spcAft>
                <a:spcPts val="1000"/>
              </a:spcAft>
            </a:pPr>
            <a:endParaRPr lang="en-US" sz="2400"/>
          </a:p>
          <a:p>
            <a:pPr>
              <a:lnSpc>
                <a:spcPct val="100000"/>
              </a:lnSpc>
              <a:spcAft>
                <a:spcPts val="1000"/>
              </a:spcAft>
            </a:pPr>
            <a:endParaRPr lang="en-US" sz="2400"/>
          </a:p>
          <a:p>
            <a:pPr>
              <a:lnSpc>
                <a:spcPct val="100000"/>
              </a:lnSpc>
              <a:spcAft>
                <a:spcPts val="1000"/>
              </a:spcAft>
            </a:pPr>
            <a:endParaRPr lang="en-US" sz="2400"/>
          </a:p>
          <a:p>
            <a:pPr marL="514350" indent="-514350">
              <a:lnSpc>
                <a:spcPct val="100000"/>
              </a:lnSpc>
              <a:spcAft>
                <a:spcPts val="1000"/>
              </a:spcAft>
              <a:buFont typeface="+mj-lt"/>
              <a:buAutoNum type="arabicPeriod"/>
            </a:pPr>
            <a:endParaRPr lang="en-US" sz="2400"/>
          </a:p>
        </p:txBody>
      </p:sp>
      <p:sp>
        <p:nvSpPr>
          <p:cNvPr id="5" name="Slide Number Placeholder 4">
            <a:extLst>
              <a:ext uri="{FF2B5EF4-FFF2-40B4-BE49-F238E27FC236}">
                <a16:creationId xmlns:a16="http://schemas.microsoft.com/office/drawing/2014/main" id="{4E5BBE9C-7BC3-448C-A726-7E922A9619AE}"/>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31</a:t>
            </a:fld>
            <a:endParaRPr lang="en-US"/>
          </a:p>
        </p:txBody>
      </p:sp>
    </p:spTree>
    <p:extLst>
      <p:ext uri="{BB962C8B-B14F-4D97-AF65-F5344CB8AC3E}">
        <p14:creationId xmlns:p14="http://schemas.microsoft.com/office/powerpoint/2010/main" val="17133306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CA54D-B0DA-446A-840C-70B319673B40}"/>
              </a:ext>
            </a:extLst>
          </p:cNvPr>
          <p:cNvSpPr>
            <a:spLocks noGrp="1"/>
          </p:cNvSpPr>
          <p:nvPr>
            <p:ph type="title"/>
          </p:nvPr>
        </p:nvSpPr>
        <p:spPr>
          <a:xfrm>
            <a:off x="152400" y="0"/>
            <a:ext cx="11887200" cy="900288"/>
          </a:xfrm>
        </p:spPr>
        <p:txBody>
          <a:bodyPr>
            <a:normAutofit/>
          </a:bodyPr>
          <a:lstStyle/>
          <a:p>
            <a:r>
              <a:rPr lang="en-US" sz="3200" b="1"/>
              <a:t>Frequently Asked Questions (1)</a:t>
            </a:r>
          </a:p>
        </p:txBody>
      </p:sp>
      <p:sp>
        <p:nvSpPr>
          <p:cNvPr id="3" name="Content Placeholder 2">
            <a:extLst>
              <a:ext uri="{FF2B5EF4-FFF2-40B4-BE49-F238E27FC236}">
                <a16:creationId xmlns:a16="http://schemas.microsoft.com/office/drawing/2014/main" id="{A7851B69-4C42-41CB-BFF8-72B358D74CCA}"/>
              </a:ext>
            </a:extLst>
          </p:cNvPr>
          <p:cNvSpPr>
            <a:spLocks noGrp="1"/>
          </p:cNvSpPr>
          <p:nvPr>
            <p:ph sz="half" idx="1"/>
          </p:nvPr>
        </p:nvSpPr>
        <p:spPr>
          <a:xfrm>
            <a:off x="152400" y="967563"/>
            <a:ext cx="12039600" cy="5686638"/>
          </a:xfrm>
        </p:spPr>
        <p:txBody>
          <a:bodyPr>
            <a:noAutofit/>
          </a:bodyPr>
          <a:lstStyle/>
          <a:p>
            <a:pPr marL="514350" indent="-514350">
              <a:lnSpc>
                <a:spcPct val="100000"/>
              </a:lnSpc>
              <a:spcAft>
                <a:spcPts val="1000"/>
              </a:spcAft>
              <a:buFont typeface="+mj-lt"/>
              <a:buAutoNum type="arabicPeriod"/>
            </a:pPr>
            <a:r>
              <a:rPr lang="en-US" sz="2800" b="1"/>
              <a:t>Is there just one application window?</a:t>
            </a:r>
          </a:p>
          <a:p>
            <a:pPr marL="457200" lvl="1" indent="0">
              <a:lnSpc>
                <a:spcPct val="100000"/>
              </a:lnSpc>
              <a:spcAft>
                <a:spcPts val="1000"/>
              </a:spcAft>
              <a:buNone/>
            </a:pPr>
            <a:r>
              <a:rPr lang="en-US"/>
              <a:t>Yes, there is only one application window from September 18, 2024, through October 9, 2024. The activities and important due dates can be found in Section X, Timeline, of the CCIC RFA</a:t>
            </a:r>
          </a:p>
          <a:p>
            <a:pPr marL="514350" indent="-514350">
              <a:lnSpc>
                <a:spcPct val="100000"/>
              </a:lnSpc>
              <a:spcAft>
                <a:spcPts val="1000"/>
              </a:spcAft>
              <a:buFont typeface="+mj-lt"/>
              <a:buAutoNum type="arabicPeriod"/>
            </a:pPr>
            <a:r>
              <a:rPr lang="en-US" sz="2800" b="1"/>
              <a:t>Will all the readers scoring the completed grant applications be from CDE?</a:t>
            </a:r>
          </a:p>
          <a:p>
            <a:pPr marL="457200" lvl="1" indent="0">
              <a:lnSpc>
                <a:spcPct val="100000"/>
              </a:lnSpc>
              <a:spcAft>
                <a:spcPts val="1000"/>
              </a:spcAft>
              <a:buNone/>
            </a:pPr>
            <a:r>
              <a:rPr lang="en-US"/>
              <a:t>Readers will be selected by the CDE and trained to score per the rubric found in Appendix I of the CCIC RFA. More information can be found in Section VI, Selection Process.</a:t>
            </a:r>
          </a:p>
          <a:p>
            <a:pPr marL="514350" indent="-514350">
              <a:lnSpc>
                <a:spcPct val="100000"/>
              </a:lnSpc>
              <a:spcAft>
                <a:spcPts val="1000"/>
              </a:spcAft>
              <a:buFont typeface="+mj-lt"/>
              <a:buAutoNum type="arabicPeriod"/>
            </a:pPr>
            <a:endParaRPr lang="en-US" sz="2400"/>
          </a:p>
          <a:p>
            <a:pPr marL="514350" indent="-514350">
              <a:lnSpc>
                <a:spcPct val="100000"/>
              </a:lnSpc>
              <a:spcAft>
                <a:spcPts val="1000"/>
              </a:spcAft>
              <a:buFont typeface="+mj-lt"/>
              <a:buAutoNum type="arabicPeriod"/>
            </a:pPr>
            <a:endParaRPr lang="en-US" sz="2400"/>
          </a:p>
        </p:txBody>
      </p:sp>
      <p:sp>
        <p:nvSpPr>
          <p:cNvPr id="5" name="Slide Number Placeholder 4">
            <a:extLst>
              <a:ext uri="{FF2B5EF4-FFF2-40B4-BE49-F238E27FC236}">
                <a16:creationId xmlns:a16="http://schemas.microsoft.com/office/drawing/2014/main" id="{4E5BBE9C-7BC3-448C-A726-7E922A9619AE}"/>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32</a:t>
            </a:fld>
            <a:endParaRPr lang="en-US"/>
          </a:p>
        </p:txBody>
      </p:sp>
    </p:spTree>
    <p:extLst>
      <p:ext uri="{BB962C8B-B14F-4D97-AF65-F5344CB8AC3E}">
        <p14:creationId xmlns:p14="http://schemas.microsoft.com/office/powerpoint/2010/main" val="9337979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CA54D-B0DA-446A-840C-70B319673B40}"/>
              </a:ext>
            </a:extLst>
          </p:cNvPr>
          <p:cNvSpPr>
            <a:spLocks noGrp="1"/>
          </p:cNvSpPr>
          <p:nvPr>
            <p:ph type="title"/>
          </p:nvPr>
        </p:nvSpPr>
        <p:spPr>
          <a:xfrm>
            <a:off x="152400" y="0"/>
            <a:ext cx="11887200" cy="791738"/>
          </a:xfrm>
        </p:spPr>
        <p:txBody>
          <a:bodyPr>
            <a:normAutofit/>
          </a:bodyPr>
          <a:lstStyle/>
          <a:p>
            <a:r>
              <a:rPr lang="en-US" sz="3200" b="1"/>
              <a:t>Frequently Asked Questions (2)</a:t>
            </a:r>
          </a:p>
        </p:txBody>
      </p:sp>
      <p:sp>
        <p:nvSpPr>
          <p:cNvPr id="3" name="Content Placeholder 2">
            <a:extLst>
              <a:ext uri="{FF2B5EF4-FFF2-40B4-BE49-F238E27FC236}">
                <a16:creationId xmlns:a16="http://schemas.microsoft.com/office/drawing/2014/main" id="{A7851B69-4C42-41CB-BFF8-72B358D74CCA}"/>
              </a:ext>
            </a:extLst>
          </p:cNvPr>
          <p:cNvSpPr>
            <a:spLocks noGrp="1"/>
          </p:cNvSpPr>
          <p:nvPr>
            <p:ph sz="half" idx="1"/>
          </p:nvPr>
        </p:nvSpPr>
        <p:spPr>
          <a:xfrm>
            <a:off x="152400" y="791738"/>
            <a:ext cx="11790556" cy="5862463"/>
          </a:xfrm>
        </p:spPr>
        <p:txBody>
          <a:bodyPr>
            <a:noAutofit/>
          </a:bodyPr>
          <a:lstStyle/>
          <a:p>
            <a:pPr marL="457200" indent="-457200">
              <a:lnSpc>
                <a:spcPct val="100000"/>
              </a:lnSpc>
              <a:spcAft>
                <a:spcPts val="1000"/>
              </a:spcAft>
              <a:buFont typeface="+mj-lt"/>
              <a:buAutoNum type="arabicPeriod" startAt="3"/>
            </a:pPr>
            <a:r>
              <a:rPr lang="en-US" sz="2800" b="1"/>
              <a:t>Can postsecondary educational institutions or other institutions that are not COEs apply directly for the CCIC grant?</a:t>
            </a:r>
          </a:p>
          <a:p>
            <a:pPr marL="457200" lvl="1" indent="0">
              <a:lnSpc>
                <a:spcPct val="100000"/>
              </a:lnSpc>
              <a:spcAft>
                <a:spcPts val="1000"/>
              </a:spcAft>
              <a:buNone/>
            </a:pPr>
            <a:r>
              <a:rPr lang="en-US"/>
              <a:t>No. Pursuant to </a:t>
            </a:r>
            <a:r>
              <a:rPr lang="en-US" i="1"/>
              <a:t>EC</a:t>
            </a:r>
            <a:r>
              <a:rPr lang="en-US"/>
              <a:t> Section 66032.2(a), individual applicants must be a COE that works in partnership with:</a:t>
            </a:r>
          </a:p>
          <a:p>
            <a:pPr lvl="2">
              <a:lnSpc>
                <a:spcPct val="100000"/>
              </a:lnSpc>
              <a:spcAft>
                <a:spcPts val="1000"/>
              </a:spcAft>
            </a:pPr>
            <a:r>
              <a:rPr lang="en-US" sz="2400"/>
              <a:t>its local regional center</a:t>
            </a:r>
          </a:p>
          <a:p>
            <a:pPr lvl="2">
              <a:lnSpc>
                <a:spcPct val="100000"/>
              </a:lnSpc>
              <a:spcAft>
                <a:spcPts val="1000"/>
              </a:spcAft>
            </a:pPr>
            <a:r>
              <a:rPr lang="en-US" sz="2400"/>
              <a:t>its local public postsecondary educational institutions</a:t>
            </a:r>
          </a:p>
          <a:p>
            <a:pPr lvl="2">
              <a:lnSpc>
                <a:spcPct val="100000"/>
              </a:lnSpc>
              <a:spcAft>
                <a:spcPts val="1000"/>
              </a:spcAft>
            </a:pPr>
            <a:r>
              <a:rPr lang="en-US" sz="2400"/>
              <a:t>The University of California, Davis MIND Institute</a:t>
            </a:r>
            <a:endParaRPr lang="en-US" sz="2400" kern="100"/>
          </a:p>
          <a:p>
            <a:pPr marL="457200" lvl="1" indent="0">
              <a:lnSpc>
                <a:spcPct val="100000"/>
              </a:lnSpc>
              <a:spcAft>
                <a:spcPts val="1000"/>
              </a:spcAft>
              <a:buNone/>
            </a:pPr>
            <a:r>
              <a:rPr lang="en-US" kern="100">
                <a:effectLst/>
                <a:ea typeface="Arial" panose="020B0604020202020204" pitchFamily="34" charset="0"/>
              </a:rPr>
              <a:t>However, postsecondary educational institutions or other institutions are encouraged to collaborate with a COE and submit letters of support. </a:t>
            </a:r>
            <a:br>
              <a:rPr lang="en-US" kern="100">
                <a:effectLst/>
                <a:latin typeface="Arial" panose="020B0604020202020204" pitchFamily="34" charset="0"/>
                <a:ea typeface="Arial" panose="020B0604020202020204" pitchFamily="34" charset="0"/>
              </a:rPr>
            </a:br>
            <a:endParaRPr lang="en-US"/>
          </a:p>
        </p:txBody>
      </p:sp>
      <p:sp>
        <p:nvSpPr>
          <p:cNvPr id="5" name="Slide Number Placeholder 4">
            <a:extLst>
              <a:ext uri="{FF2B5EF4-FFF2-40B4-BE49-F238E27FC236}">
                <a16:creationId xmlns:a16="http://schemas.microsoft.com/office/drawing/2014/main" id="{4E5BBE9C-7BC3-448C-A726-7E922A9619AE}"/>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33</a:t>
            </a:fld>
            <a:endParaRPr lang="en-US"/>
          </a:p>
        </p:txBody>
      </p:sp>
    </p:spTree>
    <p:extLst>
      <p:ext uri="{BB962C8B-B14F-4D97-AF65-F5344CB8AC3E}">
        <p14:creationId xmlns:p14="http://schemas.microsoft.com/office/powerpoint/2010/main" val="21529185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CA54D-B0DA-446A-840C-70B319673B40}"/>
              </a:ext>
            </a:extLst>
          </p:cNvPr>
          <p:cNvSpPr>
            <a:spLocks noGrp="1"/>
          </p:cNvSpPr>
          <p:nvPr>
            <p:ph type="title"/>
          </p:nvPr>
        </p:nvSpPr>
        <p:spPr>
          <a:xfrm>
            <a:off x="152400" y="0"/>
            <a:ext cx="11887200" cy="724463"/>
          </a:xfrm>
        </p:spPr>
        <p:txBody>
          <a:bodyPr>
            <a:normAutofit/>
          </a:bodyPr>
          <a:lstStyle/>
          <a:p>
            <a:r>
              <a:rPr lang="en-US" sz="3200" b="1"/>
              <a:t>Next Steps</a:t>
            </a:r>
          </a:p>
        </p:txBody>
      </p:sp>
      <p:sp>
        <p:nvSpPr>
          <p:cNvPr id="3" name="Content Placeholder 2">
            <a:extLst>
              <a:ext uri="{FF2B5EF4-FFF2-40B4-BE49-F238E27FC236}">
                <a16:creationId xmlns:a16="http://schemas.microsoft.com/office/drawing/2014/main" id="{A7851B69-4C42-41CB-BFF8-72B358D74CCA}"/>
              </a:ext>
            </a:extLst>
          </p:cNvPr>
          <p:cNvSpPr>
            <a:spLocks noGrp="1"/>
          </p:cNvSpPr>
          <p:nvPr>
            <p:ph sz="half" idx="1"/>
          </p:nvPr>
        </p:nvSpPr>
        <p:spPr>
          <a:xfrm>
            <a:off x="152400" y="616688"/>
            <a:ext cx="12039600" cy="6037513"/>
          </a:xfrm>
        </p:spPr>
        <p:txBody>
          <a:bodyPr>
            <a:noAutofit/>
          </a:bodyPr>
          <a:lstStyle/>
          <a:p>
            <a:pPr>
              <a:lnSpc>
                <a:spcPct val="100000"/>
              </a:lnSpc>
              <a:spcBef>
                <a:spcPts val="1200"/>
              </a:spcBef>
              <a:spcAft>
                <a:spcPts val="1200"/>
              </a:spcAft>
            </a:pPr>
            <a:r>
              <a:rPr lang="en-US" sz="2400" dirty="0"/>
              <a:t>Interested applicants must submit </a:t>
            </a:r>
            <a:r>
              <a:rPr lang="en-US" sz="2400" b="1" dirty="0"/>
              <a:t>Form A: Intent to Submit an Application for the CCIC Grant </a:t>
            </a:r>
            <a:r>
              <a:rPr lang="en-US" sz="2400" dirty="0"/>
              <a:t>to the CDE Special Education Division by email at </a:t>
            </a:r>
            <a:r>
              <a:rPr lang="en-US" sz="2400" u="sng" dirty="0">
                <a:hlinkClick r:id="rId3" tooltip="Progams and Partnerships Unit Email Address"/>
              </a:rPr>
              <a:t>PPL@cde.ca.gov</a:t>
            </a:r>
            <a:r>
              <a:rPr lang="en-US" sz="2400" dirty="0"/>
              <a:t> </a:t>
            </a:r>
            <a:r>
              <a:rPr lang="en-US" sz="2400" b="1" dirty="0"/>
              <a:t>by </a:t>
            </a:r>
            <a:br>
              <a:rPr lang="en-US" sz="2400" b="1" dirty="0"/>
            </a:br>
            <a:r>
              <a:rPr lang="en-US" sz="2400" b="1" dirty="0"/>
              <a:t>5 p.m. on September 30, 2024</a:t>
            </a:r>
            <a:r>
              <a:rPr lang="en-US" sz="2400" dirty="0"/>
              <a:t>. Use “</a:t>
            </a:r>
            <a:r>
              <a:rPr lang="en-US" sz="2400" b="1" dirty="0"/>
              <a:t>2024 CCIC Grant Intent to Submit an Application</a:t>
            </a:r>
            <a:r>
              <a:rPr lang="en-US" sz="2400" dirty="0"/>
              <a:t>” for the subject line and an email confirmation from the CDE will be sent within one business day.</a:t>
            </a:r>
          </a:p>
          <a:p>
            <a:pPr>
              <a:lnSpc>
                <a:spcPct val="100000"/>
              </a:lnSpc>
              <a:spcAft>
                <a:spcPts val="1000"/>
              </a:spcAft>
            </a:pPr>
            <a:r>
              <a:rPr lang="en-US" sz="2400" dirty="0"/>
              <a:t>Review </a:t>
            </a:r>
            <a:r>
              <a:rPr lang="en-US" sz="2400" b="1" dirty="0"/>
              <a:t>Section</a:t>
            </a:r>
            <a:r>
              <a:rPr lang="en-US" sz="2400" dirty="0"/>
              <a:t> </a:t>
            </a:r>
            <a:r>
              <a:rPr lang="en-US" sz="2400" b="1" dirty="0"/>
              <a:t>X. Timeline </a:t>
            </a:r>
            <a:r>
              <a:rPr lang="en-US" sz="2400" dirty="0"/>
              <a:t>of the RFA to adhere to all required deadlines.</a:t>
            </a:r>
          </a:p>
          <a:p>
            <a:pPr>
              <a:lnSpc>
                <a:spcPct val="100000"/>
              </a:lnSpc>
              <a:spcAft>
                <a:spcPts val="1000"/>
              </a:spcAft>
            </a:pPr>
            <a:r>
              <a:rPr lang="en-US" sz="2400" dirty="0"/>
              <a:t>Refer to </a:t>
            </a:r>
            <a:r>
              <a:rPr lang="en-US" sz="2400" b="1" dirty="0"/>
              <a:t>Section</a:t>
            </a:r>
            <a:r>
              <a:rPr lang="en-US" sz="2400" dirty="0"/>
              <a:t> </a:t>
            </a:r>
            <a:r>
              <a:rPr lang="en-US" sz="2400" b="1" dirty="0"/>
              <a:t>VIII. Application Format and Submission Requirements </a:t>
            </a:r>
            <a:r>
              <a:rPr lang="en-US" sz="2400" dirty="0"/>
              <a:t>and </a:t>
            </a:r>
            <a:r>
              <a:rPr lang="en-US" sz="2400" b="1" dirty="0"/>
              <a:t>Section IX. Application Checklist </a:t>
            </a:r>
            <a:r>
              <a:rPr lang="en-US" sz="2400" dirty="0"/>
              <a:t>of the RFA before submitting your application.</a:t>
            </a:r>
          </a:p>
          <a:p>
            <a:pPr>
              <a:lnSpc>
                <a:spcPct val="100000"/>
              </a:lnSpc>
              <a:spcAft>
                <a:spcPts val="1000"/>
              </a:spcAft>
            </a:pPr>
            <a:r>
              <a:rPr lang="en-US" sz="2400" dirty="0"/>
              <a:t>This presentation will be available on the </a:t>
            </a:r>
            <a:r>
              <a:rPr lang="en-US" sz="2400" dirty="0">
                <a:hlinkClick r:id="rId4"/>
              </a:rPr>
              <a:t>CDE CCIC Grant RFA</a:t>
            </a:r>
            <a:r>
              <a:rPr lang="en-US" sz="2400" dirty="0"/>
              <a:t> web page.</a:t>
            </a:r>
          </a:p>
          <a:p>
            <a:pPr>
              <a:lnSpc>
                <a:spcPct val="100000"/>
              </a:lnSpc>
              <a:spcAft>
                <a:spcPts val="1000"/>
              </a:spcAft>
            </a:pPr>
            <a:r>
              <a:rPr lang="en-US" sz="2400" dirty="0"/>
              <a:t>Additional questions regarding this webinar or the RFA can be emailed to the CDE at </a:t>
            </a:r>
            <a:r>
              <a:rPr lang="en-US" sz="2400" dirty="0">
                <a:hlinkClick r:id="rId3" tooltip="Programs and Partnerships Unit Email Address"/>
              </a:rPr>
              <a:t>PPL@cde.ca.gov</a:t>
            </a:r>
            <a:r>
              <a:rPr lang="en-US" sz="2400" dirty="0"/>
              <a:t> with “2024 CCIC RFA Questions” for the subject line.</a:t>
            </a:r>
          </a:p>
        </p:txBody>
      </p:sp>
      <p:sp>
        <p:nvSpPr>
          <p:cNvPr id="5" name="Slide Number Placeholder 4">
            <a:extLst>
              <a:ext uri="{FF2B5EF4-FFF2-40B4-BE49-F238E27FC236}">
                <a16:creationId xmlns:a16="http://schemas.microsoft.com/office/drawing/2014/main" id="{4E5BBE9C-7BC3-448C-A726-7E922A9619AE}"/>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34</a:t>
            </a:fld>
            <a:endParaRPr lang="en-US"/>
          </a:p>
        </p:txBody>
      </p:sp>
    </p:spTree>
    <p:extLst>
      <p:ext uri="{BB962C8B-B14F-4D97-AF65-F5344CB8AC3E}">
        <p14:creationId xmlns:p14="http://schemas.microsoft.com/office/powerpoint/2010/main" val="40190699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911F4-84F1-43CD-A6DD-1CA890D7E862}"/>
              </a:ext>
            </a:extLst>
          </p:cNvPr>
          <p:cNvSpPr>
            <a:spLocks noGrp="1"/>
          </p:cNvSpPr>
          <p:nvPr>
            <p:ph type="title"/>
          </p:nvPr>
        </p:nvSpPr>
        <p:spPr/>
        <p:txBody>
          <a:bodyPr/>
          <a:lstStyle/>
          <a:p>
            <a:r>
              <a:rPr lang="en-US" b="1"/>
              <a:t>Thank you for your time and good luck!</a:t>
            </a:r>
          </a:p>
        </p:txBody>
      </p:sp>
      <p:sp>
        <p:nvSpPr>
          <p:cNvPr id="5" name="Slide Number Placeholder 4">
            <a:extLst>
              <a:ext uri="{FF2B5EF4-FFF2-40B4-BE49-F238E27FC236}">
                <a16:creationId xmlns:a16="http://schemas.microsoft.com/office/drawing/2014/main" id="{8F59B370-9152-4FAE-A072-1D12A4D38BA8}"/>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b="1" smtClean="0">
                <a:solidFill>
                  <a:schemeClr val="bg1"/>
                </a:solidFill>
              </a:rPr>
              <a:pPr/>
              <a:t>35</a:t>
            </a:fld>
            <a:endParaRPr lang="en-US" b="1">
              <a:solidFill>
                <a:schemeClr val="bg1"/>
              </a:solidFill>
            </a:endParaRPr>
          </a:p>
        </p:txBody>
      </p:sp>
    </p:spTree>
    <p:extLst>
      <p:ext uri="{BB962C8B-B14F-4D97-AF65-F5344CB8AC3E}">
        <p14:creationId xmlns:p14="http://schemas.microsoft.com/office/powerpoint/2010/main" val="4079575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650E6-5466-487C-8A9A-480B631351C8}"/>
              </a:ext>
            </a:extLst>
          </p:cNvPr>
          <p:cNvSpPr>
            <a:spLocks noGrp="1"/>
          </p:cNvSpPr>
          <p:nvPr>
            <p:ph type="title"/>
          </p:nvPr>
        </p:nvSpPr>
        <p:spPr>
          <a:xfrm>
            <a:off x="152400" y="203800"/>
            <a:ext cx="12039600" cy="494032"/>
          </a:xfrm>
        </p:spPr>
        <p:txBody>
          <a:bodyPr>
            <a:noAutofit/>
          </a:bodyPr>
          <a:lstStyle/>
          <a:p>
            <a:r>
              <a:rPr lang="en-US" sz="3200" b="1"/>
              <a:t>I. Background (2)</a:t>
            </a:r>
          </a:p>
        </p:txBody>
      </p:sp>
      <p:sp>
        <p:nvSpPr>
          <p:cNvPr id="3" name="Content Placeholder 2">
            <a:extLst>
              <a:ext uri="{FF2B5EF4-FFF2-40B4-BE49-F238E27FC236}">
                <a16:creationId xmlns:a16="http://schemas.microsoft.com/office/drawing/2014/main" id="{17FE3E39-7A90-414D-BE06-BC7013B90B0C}"/>
              </a:ext>
            </a:extLst>
          </p:cNvPr>
          <p:cNvSpPr>
            <a:spLocks noGrp="1"/>
          </p:cNvSpPr>
          <p:nvPr>
            <p:ph sz="half" idx="1"/>
          </p:nvPr>
        </p:nvSpPr>
        <p:spPr>
          <a:xfrm>
            <a:off x="152399" y="782053"/>
            <a:ext cx="12039600" cy="6075947"/>
          </a:xfrm>
        </p:spPr>
        <p:txBody>
          <a:bodyPr>
            <a:normAutofit/>
          </a:bodyPr>
          <a:lstStyle/>
          <a:p>
            <a:pPr marL="457200" lvl="1" indent="0">
              <a:lnSpc>
                <a:spcPct val="100000"/>
              </a:lnSpc>
              <a:spcBef>
                <a:spcPts val="1200"/>
              </a:spcBef>
              <a:spcAft>
                <a:spcPts val="1200"/>
              </a:spcAft>
              <a:buNone/>
            </a:pPr>
            <a:r>
              <a:rPr lang="en-US" sz="2400" kern="100">
                <a:effectLst/>
                <a:latin typeface="Arial" panose="020B0604020202020204" pitchFamily="34" charset="0"/>
                <a:ea typeface="Arial" panose="020B0604020202020204" pitchFamily="34" charset="0"/>
              </a:rPr>
              <a:t>“Inclusive college program” means a college program administered by a public postsecondary educational institution for students with intellectual disabilities in the state that offers students an inclusive program of study that includes opportunities to take courses, learn independent living skills, have employment experiences, and engage in social activities and organizations in a setting with other peers with and without disabilities, and that requires students with intellectual disabilities to have at least one-half of their participation in the program, as determined by the institution, focus on academic components through one or more of the following activities:</a:t>
            </a:r>
          </a:p>
          <a:p>
            <a:pPr marL="914400" lvl="1" indent="-457200">
              <a:lnSpc>
                <a:spcPct val="100000"/>
              </a:lnSpc>
              <a:spcBef>
                <a:spcPts val="1200"/>
              </a:spcBef>
              <a:spcAft>
                <a:spcPts val="1200"/>
              </a:spcAft>
              <a:buFont typeface="+mj-lt"/>
              <a:buAutoNum type="arabicParenR"/>
            </a:pPr>
            <a:r>
              <a:rPr lang="en-US" sz="2400" kern="100">
                <a:effectLst/>
                <a:latin typeface="Arial" panose="020B0604020202020204" pitchFamily="34" charset="0"/>
                <a:ea typeface="Arial" panose="020B0604020202020204" pitchFamily="34" charset="0"/>
              </a:rPr>
              <a:t>Taking credit-bearing courses with students with and without disabilities. </a:t>
            </a:r>
            <a:endParaRPr lang="en-US" sz="2400" kern="100">
              <a:latin typeface="Arial" panose="020B0604020202020204" pitchFamily="34" charset="0"/>
              <a:ea typeface="Arial" panose="020B0604020202020204" pitchFamily="34" charset="0"/>
            </a:endParaRPr>
          </a:p>
          <a:p>
            <a:pPr marL="914400" lvl="1" indent="-457200">
              <a:lnSpc>
                <a:spcPct val="100000"/>
              </a:lnSpc>
              <a:spcBef>
                <a:spcPts val="1200"/>
              </a:spcBef>
              <a:spcAft>
                <a:spcPts val="1200"/>
              </a:spcAft>
              <a:buFont typeface="+mj-lt"/>
              <a:buAutoNum type="arabicParenR"/>
            </a:pPr>
            <a:r>
              <a:rPr lang="en-US" sz="2400" kern="100">
                <a:effectLst/>
                <a:latin typeface="Arial" panose="020B0604020202020204" pitchFamily="34" charset="0"/>
                <a:ea typeface="Arial" panose="020B0604020202020204" pitchFamily="34" charset="0"/>
              </a:rPr>
              <a:t>Auditing or otherwise participating in courses with students with and without disabilities for which the student does not receive regular academic credit</a:t>
            </a:r>
          </a:p>
          <a:p>
            <a:pPr marL="914400" lvl="1" indent="-457200">
              <a:lnSpc>
                <a:spcPct val="100000"/>
              </a:lnSpc>
              <a:spcBef>
                <a:spcPts val="1200"/>
              </a:spcBef>
              <a:spcAft>
                <a:spcPts val="1200"/>
              </a:spcAft>
              <a:buFont typeface="+mj-lt"/>
              <a:buAutoNum type="arabicParenR"/>
            </a:pPr>
            <a:endParaRPr lang="en-US" sz="2400" kern="100">
              <a:effectLst/>
              <a:latin typeface="Arial" panose="020B0604020202020204" pitchFamily="34" charset="0"/>
              <a:ea typeface="Arial" panose="020B0604020202020204" pitchFamily="34" charset="0"/>
            </a:endParaRPr>
          </a:p>
        </p:txBody>
      </p:sp>
      <p:sp>
        <p:nvSpPr>
          <p:cNvPr id="5" name="Slide Number Placeholder 4">
            <a:extLst>
              <a:ext uri="{FF2B5EF4-FFF2-40B4-BE49-F238E27FC236}">
                <a16:creationId xmlns:a16="http://schemas.microsoft.com/office/drawing/2014/main" id="{5B7EC499-300D-4926-B441-BDD2F795C473}"/>
              </a:ext>
            </a:extLst>
          </p:cNvPr>
          <p:cNvSpPr txBox="1">
            <a:spLocks/>
          </p:cNvSpPr>
          <p:nvPr/>
        </p:nvSpPr>
        <p:spPr>
          <a:xfrm>
            <a:off x="11653024" y="6278138"/>
            <a:ext cx="386574"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4</a:t>
            </a:fld>
            <a:endParaRPr lang="en-US"/>
          </a:p>
        </p:txBody>
      </p:sp>
    </p:spTree>
    <p:extLst>
      <p:ext uri="{BB962C8B-B14F-4D97-AF65-F5344CB8AC3E}">
        <p14:creationId xmlns:p14="http://schemas.microsoft.com/office/powerpoint/2010/main" val="3703798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650E6-5466-487C-8A9A-480B631351C8}"/>
              </a:ext>
            </a:extLst>
          </p:cNvPr>
          <p:cNvSpPr>
            <a:spLocks noGrp="1"/>
          </p:cNvSpPr>
          <p:nvPr>
            <p:ph type="title"/>
          </p:nvPr>
        </p:nvSpPr>
        <p:spPr>
          <a:xfrm>
            <a:off x="152400" y="203800"/>
            <a:ext cx="12039600" cy="494032"/>
          </a:xfrm>
        </p:spPr>
        <p:txBody>
          <a:bodyPr>
            <a:noAutofit/>
          </a:bodyPr>
          <a:lstStyle/>
          <a:p>
            <a:r>
              <a:rPr lang="en-US" sz="3200" b="1"/>
              <a:t>I. Background (3)</a:t>
            </a:r>
          </a:p>
        </p:txBody>
      </p:sp>
      <p:sp>
        <p:nvSpPr>
          <p:cNvPr id="3" name="Content Placeholder 2">
            <a:extLst>
              <a:ext uri="{FF2B5EF4-FFF2-40B4-BE49-F238E27FC236}">
                <a16:creationId xmlns:a16="http://schemas.microsoft.com/office/drawing/2014/main" id="{17FE3E39-7A90-414D-BE06-BC7013B90B0C}"/>
              </a:ext>
            </a:extLst>
          </p:cNvPr>
          <p:cNvSpPr>
            <a:spLocks noGrp="1"/>
          </p:cNvSpPr>
          <p:nvPr>
            <p:ph sz="half" idx="1"/>
          </p:nvPr>
        </p:nvSpPr>
        <p:spPr>
          <a:xfrm>
            <a:off x="152399" y="782053"/>
            <a:ext cx="12039600" cy="6075947"/>
          </a:xfrm>
        </p:spPr>
        <p:txBody>
          <a:bodyPr>
            <a:normAutofit/>
          </a:bodyPr>
          <a:lstStyle/>
          <a:p>
            <a:pPr marL="914400" lvl="1" indent="-457200">
              <a:lnSpc>
                <a:spcPct val="100000"/>
              </a:lnSpc>
              <a:spcBef>
                <a:spcPts val="1200"/>
              </a:spcBef>
              <a:spcAft>
                <a:spcPts val="1200"/>
              </a:spcAft>
              <a:buFont typeface="+mj-lt"/>
              <a:buAutoNum type="arabicParenR" startAt="3"/>
            </a:pPr>
            <a:r>
              <a:rPr lang="en-US" kern="100">
                <a:effectLst/>
                <a:latin typeface="Arial" panose="020B0604020202020204" pitchFamily="34" charset="0"/>
                <a:ea typeface="Arial" panose="020B0604020202020204" pitchFamily="34" charset="0"/>
              </a:rPr>
              <a:t>Taking noncredit-bearing, nondegree courses with students with and without disabilities.</a:t>
            </a:r>
          </a:p>
          <a:p>
            <a:pPr marL="914400" lvl="1" indent="-457200">
              <a:lnSpc>
                <a:spcPct val="100000"/>
              </a:lnSpc>
              <a:spcBef>
                <a:spcPts val="1200"/>
              </a:spcBef>
              <a:spcAft>
                <a:spcPts val="1200"/>
              </a:spcAft>
              <a:buFont typeface="+mj-lt"/>
              <a:buAutoNum type="arabicParenR" startAt="3"/>
            </a:pPr>
            <a:r>
              <a:rPr lang="en-US" kern="100">
                <a:effectLst/>
                <a:latin typeface="Arial" panose="020B0604020202020204" pitchFamily="34" charset="0"/>
                <a:ea typeface="Arial" panose="020B0604020202020204" pitchFamily="34" charset="0"/>
              </a:rPr>
              <a:t>Participating in internships or work-based training in settings with individuals with and without disabilities.</a:t>
            </a:r>
          </a:p>
          <a:p>
            <a:pPr>
              <a:lnSpc>
                <a:spcPct val="100000"/>
              </a:lnSpc>
              <a:spcBef>
                <a:spcPts val="1200"/>
              </a:spcBef>
              <a:spcAft>
                <a:spcPts val="1200"/>
              </a:spcAft>
            </a:pPr>
            <a:r>
              <a:rPr lang="en-US" sz="2800" kern="100">
                <a:effectLst/>
                <a:latin typeface="Arial" panose="020B0604020202020204" pitchFamily="34" charset="0"/>
                <a:ea typeface="Arial" panose="020B0604020202020204" pitchFamily="34" charset="0"/>
              </a:rPr>
              <a:t>California strives to establish and expand upon existing inclusive college programs with the goal of providing access to college programs for students with intellectual and developmental disabilities at four-year public postsecondary educational institutions.</a:t>
            </a:r>
          </a:p>
          <a:p>
            <a:pPr>
              <a:lnSpc>
                <a:spcPct val="100000"/>
              </a:lnSpc>
              <a:spcBef>
                <a:spcPts val="1200"/>
              </a:spcBef>
              <a:spcAft>
                <a:spcPts val="1200"/>
              </a:spcAft>
            </a:pPr>
            <a:r>
              <a:rPr lang="en-US" sz="2800" kern="100">
                <a:effectLst/>
                <a:latin typeface="Arial" panose="020B0604020202020204" pitchFamily="34" charset="0"/>
                <a:ea typeface="Arial" panose="020B0604020202020204" pitchFamily="34" charset="0"/>
              </a:rPr>
              <a:t> Comprehensive transition and postsecondary programs are critical as California continues to work toward improving education and postschool outcomes for students and young adults with disabilities.</a:t>
            </a:r>
            <a:endParaRPr lang="en-US" sz="2800"/>
          </a:p>
        </p:txBody>
      </p:sp>
      <p:sp>
        <p:nvSpPr>
          <p:cNvPr id="5" name="Slide Number Placeholder 4">
            <a:extLst>
              <a:ext uri="{FF2B5EF4-FFF2-40B4-BE49-F238E27FC236}">
                <a16:creationId xmlns:a16="http://schemas.microsoft.com/office/drawing/2014/main" id="{5B7EC499-300D-4926-B441-BDD2F795C473}"/>
              </a:ext>
            </a:extLst>
          </p:cNvPr>
          <p:cNvSpPr txBox="1">
            <a:spLocks/>
          </p:cNvSpPr>
          <p:nvPr/>
        </p:nvSpPr>
        <p:spPr>
          <a:xfrm>
            <a:off x="11653024" y="6278138"/>
            <a:ext cx="386574"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5</a:t>
            </a:fld>
            <a:endParaRPr lang="en-US"/>
          </a:p>
        </p:txBody>
      </p:sp>
    </p:spTree>
    <p:extLst>
      <p:ext uri="{BB962C8B-B14F-4D97-AF65-F5344CB8AC3E}">
        <p14:creationId xmlns:p14="http://schemas.microsoft.com/office/powerpoint/2010/main" val="2686635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650E6-5466-487C-8A9A-480B631351C8}"/>
              </a:ext>
            </a:extLst>
          </p:cNvPr>
          <p:cNvSpPr>
            <a:spLocks noGrp="1"/>
          </p:cNvSpPr>
          <p:nvPr>
            <p:ph type="title"/>
          </p:nvPr>
        </p:nvSpPr>
        <p:spPr>
          <a:xfrm>
            <a:off x="152400" y="203800"/>
            <a:ext cx="12039600" cy="833264"/>
          </a:xfrm>
        </p:spPr>
        <p:txBody>
          <a:bodyPr>
            <a:normAutofit/>
          </a:bodyPr>
          <a:lstStyle/>
          <a:p>
            <a:r>
              <a:rPr lang="en-US" sz="3200" b="1"/>
              <a:t>II. Program Purpose and Goals</a:t>
            </a:r>
          </a:p>
        </p:txBody>
      </p:sp>
      <p:sp>
        <p:nvSpPr>
          <p:cNvPr id="3" name="Content Placeholder 2">
            <a:extLst>
              <a:ext uri="{FF2B5EF4-FFF2-40B4-BE49-F238E27FC236}">
                <a16:creationId xmlns:a16="http://schemas.microsoft.com/office/drawing/2014/main" id="{17FE3E39-7A90-414D-BE06-BC7013B90B0C}"/>
              </a:ext>
            </a:extLst>
          </p:cNvPr>
          <p:cNvSpPr>
            <a:spLocks noGrp="1"/>
          </p:cNvSpPr>
          <p:nvPr>
            <p:ph sz="half" idx="1"/>
          </p:nvPr>
        </p:nvSpPr>
        <p:spPr>
          <a:xfrm>
            <a:off x="152399" y="920667"/>
            <a:ext cx="11887199" cy="5937333"/>
          </a:xfrm>
        </p:spPr>
        <p:txBody>
          <a:bodyPr>
            <a:noAutofit/>
          </a:bodyPr>
          <a:lstStyle/>
          <a:p>
            <a:pPr marL="0" indent="0">
              <a:lnSpc>
                <a:spcPct val="100000"/>
              </a:lnSpc>
              <a:spcBef>
                <a:spcPts val="1200"/>
              </a:spcBef>
              <a:spcAft>
                <a:spcPts val="1200"/>
              </a:spcAft>
              <a:buNone/>
            </a:pPr>
            <a:r>
              <a:rPr lang="en-US" sz="2400" kern="100">
                <a:effectLst/>
                <a:latin typeface="Arial" panose="020B0604020202020204" pitchFamily="34" charset="0"/>
                <a:ea typeface="Arial" panose="020B0604020202020204" pitchFamily="34" charset="0"/>
              </a:rPr>
              <a:t>Pursuant to the state Budget Act of 2024, Assembly Bill (AB) 447, Chapter 2, </a:t>
            </a:r>
            <a:r>
              <a:rPr lang="en-US" sz="2400" i="1" kern="100">
                <a:effectLst/>
                <a:latin typeface="Arial" panose="020B0604020202020204" pitchFamily="34" charset="0"/>
                <a:ea typeface="Arial" panose="020B0604020202020204" pitchFamily="34" charset="0"/>
              </a:rPr>
              <a:t>EC</a:t>
            </a:r>
            <a:r>
              <a:rPr lang="en-US" sz="2400" kern="100">
                <a:effectLst/>
                <a:latin typeface="Arial" panose="020B0604020202020204" pitchFamily="34" charset="0"/>
                <a:ea typeface="Arial" panose="020B0604020202020204" pitchFamily="34" charset="0"/>
              </a:rPr>
              <a:t> Section 66032, it is the intent of the Legislature that the CCIC do the following:</a:t>
            </a:r>
          </a:p>
          <a:p>
            <a:pPr marL="914400" lvl="1" indent="-457200">
              <a:lnSpc>
                <a:spcPct val="100000"/>
              </a:lnSpc>
              <a:spcBef>
                <a:spcPts val="1200"/>
              </a:spcBef>
              <a:spcAft>
                <a:spcPts val="1200"/>
              </a:spcAft>
              <a:buFont typeface="+mj-lt"/>
              <a:buAutoNum type="arabicPeriod"/>
            </a:pPr>
            <a:r>
              <a:rPr lang="en-US" sz="2400" kern="100">
                <a:latin typeface="Arial" panose="020B0604020202020204" pitchFamily="34" charset="0"/>
                <a:ea typeface="Arial" panose="020B0604020202020204" pitchFamily="34" charset="0"/>
              </a:rPr>
              <a:t>I</a:t>
            </a:r>
            <a:r>
              <a:rPr lang="en-US" sz="2400" kern="100">
                <a:effectLst/>
                <a:latin typeface="Arial" panose="020B0604020202020204" pitchFamily="34" charset="0"/>
                <a:ea typeface="Arial" panose="020B0604020202020204" pitchFamily="34" charset="0"/>
              </a:rPr>
              <a:t>ncrease awareness of, and access to, inclusive and experiential postsecondary education and employment opportunities for students with intellectual disabilities through degree, certificate, or nondegree programs</a:t>
            </a:r>
          </a:p>
          <a:p>
            <a:pPr marL="914400" lvl="1" indent="-457200">
              <a:lnSpc>
                <a:spcPct val="100000"/>
              </a:lnSpc>
              <a:spcBef>
                <a:spcPts val="1200"/>
              </a:spcBef>
              <a:spcAft>
                <a:spcPts val="1200"/>
              </a:spcAft>
              <a:buFont typeface="+mj-lt"/>
              <a:buAutoNum type="arabicPeriod"/>
            </a:pPr>
            <a:r>
              <a:rPr lang="en-US" sz="2400" kern="100">
                <a:latin typeface="Arial" panose="020B0604020202020204" pitchFamily="34" charset="0"/>
                <a:ea typeface="Arial" panose="020B0604020202020204" pitchFamily="34" charset="0"/>
              </a:rPr>
              <a:t>Establish statewide support and coordination of the dissemination of information regarding programs and services for students with intellectual disabilities </a:t>
            </a:r>
          </a:p>
          <a:p>
            <a:pPr marL="914400" lvl="1" indent="-457200">
              <a:lnSpc>
                <a:spcPct val="100000"/>
              </a:lnSpc>
              <a:spcBef>
                <a:spcPts val="1200"/>
              </a:spcBef>
              <a:spcAft>
                <a:spcPts val="1200"/>
              </a:spcAft>
              <a:buFont typeface="+mj-lt"/>
              <a:buAutoNum type="arabicPeriod"/>
            </a:pPr>
            <a:r>
              <a:rPr lang="en-US" sz="2400" kern="100">
                <a:effectLst/>
                <a:latin typeface="Arial" panose="020B0604020202020204" pitchFamily="34" charset="0"/>
                <a:ea typeface="Arial" panose="020B0604020202020204" pitchFamily="34" charset="0"/>
              </a:rPr>
              <a:t>Increase access to meaningful postsecondary education credentials and work experiences to afford students with intellectual disabilities inclusive and meaningful campus experiences </a:t>
            </a:r>
          </a:p>
          <a:p>
            <a:pPr marL="914400" lvl="1" indent="-457200">
              <a:lnSpc>
                <a:spcPct val="100000"/>
              </a:lnSpc>
              <a:spcBef>
                <a:spcPts val="1200"/>
              </a:spcBef>
              <a:spcAft>
                <a:spcPts val="1200"/>
              </a:spcAft>
              <a:buFont typeface="+mj-lt"/>
              <a:buAutoNum type="arabicPeriod"/>
            </a:pPr>
            <a:r>
              <a:rPr lang="en-US" sz="2400" kern="100">
                <a:latin typeface="Arial" panose="020B0604020202020204" pitchFamily="34" charset="0"/>
                <a:ea typeface="Arial" panose="020B0604020202020204" pitchFamily="34" charset="0"/>
              </a:rPr>
              <a:t>Establish and expand programs on college campuses that model inclusivity of all students, including those with intellectual disabilities</a:t>
            </a:r>
            <a:endParaRPr lang="en-US" sz="2400" kern="100">
              <a:effectLst/>
              <a:latin typeface="Arial" panose="020B0604020202020204" pitchFamily="34" charset="0"/>
              <a:ea typeface="Arial" panose="020B0604020202020204" pitchFamily="34" charset="0"/>
            </a:endParaRPr>
          </a:p>
          <a:p>
            <a:pPr lvl="1">
              <a:lnSpc>
                <a:spcPct val="100000"/>
              </a:lnSpc>
              <a:spcBef>
                <a:spcPts val="1200"/>
              </a:spcBef>
              <a:spcAft>
                <a:spcPts val="1200"/>
              </a:spcAft>
            </a:pPr>
            <a:endParaRPr lang="en-US" sz="2400" kern="100">
              <a:effectLst/>
              <a:latin typeface="Arial" panose="020B0604020202020204" pitchFamily="34" charset="0"/>
              <a:ea typeface="Arial" panose="020B0604020202020204" pitchFamily="34" charset="0"/>
            </a:endParaRPr>
          </a:p>
          <a:p>
            <a:pPr lvl="1">
              <a:lnSpc>
                <a:spcPct val="100000"/>
              </a:lnSpc>
              <a:spcBef>
                <a:spcPts val="1200"/>
              </a:spcBef>
              <a:spcAft>
                <a:spcPts val="1200"/>
              </a:spcAft>
            </a:pPr>
            <a:endParaRPr lang="en-US" sz="2200"/>
          </a:p>
        </p:txBody>
      </p:sp>
      <p:sp>
        <p:nvSpPr>
          <p:cNvPr id="5" name="Slide Number Placeholder 4">
            <a:extLst>
              <a:ext uri="{FF2B5EF4-FFF2-40B4-BE49-F238E27FC236}">
                <a16:creationId xmlns:a16="http://schemas.microsoft.com/office/drawing/2014/main" id="{5B7EC499-300D-4926-B441-BDD2F795C473}"/>
              </a:ext>
            </a:extLst>
          </p:cNvPr>
          <p:cNvSpPr txBox="1">
            <a:spLocks/>
          </p:cNvSpPr>
          <p:nvPr/>
        </p:nvSpPr>
        <p:spPr>
          <a:xfrm>
            <a:off x="11653024" y="6278138"/>
            <a:ext cx="386574"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6</a:t>
            </a:fld>
            <a:endParaRPr lang="en-US"/>
          </a:p>
        </p:txBody>
      </p:sp>
    </p:spTree>
    <p:extLst>
      <p:ext uri="{BB962C8B-B14F-4D97-AF65-F5344CB8AC3E}">
        <p14:creationId xmlns:p14="http://schemas.microsoft.com/office/powerpoint/2010/main" val="2152236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E0C9-E80D-480F-B3A2-3B3FAB5C1B22}"/>
              </a:ext>
            </a:extLst>
          </p:cNvPr>
          <p:cNvSpPr>
            <a:spLocks noGrp="1"/>
          </p:cNvSpPr>
          <p:nvPr>
            <p:ph type="title"/>
          </p:nvPr>
        </p:nvSpPr>
        <p:spPr>
          <a:xfrm>
            <a:off x="152400" y="0"/>
            <a:ext cx="11887200" cy="768095"/>
          </a:xfrm>
        </p:spPr>
        <p:txBody>
          <a:bodyPr>
            <a:noAutofit/>
          </a:bodyPr>
          <a:lstStyle/>
          <a:p>
            <a:r>
              <a:rPr lang="en-US" sz="3200" b="1"/>
              <a:t>III. Eligibility Requirements and Funding Available (1)</a:t>
            </a:r>
          </a:p>
        </p:txBody>
      </p:sp>
      <p:sp>
        <p:nvSpPr>
          <p:cNvPr id="3" name="Content Placeholder 2">
            <a:extLst>
              <a:ext uri="{FF2B5EF4-FFF2-40B4-BE49-F238E27FC236}">
                <a16:creationId xmlns:a16="http://schemas.microsoft.com/office/drawing/2014/main" id="{799144F9-60FC-425D-8C81-462FED050BE0}"/>
              </a:ext>
            </a:extLst>
          </p:cNvPr>
          <p:cNvSpPr>
            <a:spLocks noGrp="1"/>
          </p:cNvSpPr>
          <p:nvPr>
            <p:ph sz="half" idx="1"/>
          </p:nvPr>
        </p:nvSpPr>
        <p:spPr>
          <a:xfrm>
            <a:off x="152399" y="768095"/>
            <a:ext cx="12039601" cy="6089905"/>
          </a:xfrm>
        </p:spPr>
        <p:txBody>
          <a:bodyPr>
            <a:noAutofit/>
          </a:bodyPr>
          <a:lstStyle/>
          <a:p>
            <a:pPr>
              <a:lnSpc>
                <a:spcPct val="100000"/>
              </a:lnSpc>
              <a:spcBef>
                <a:spcPts val="1200"/>
              </a:spcBef>
              <a:spcAft>
                <a:spcPts val="1200"/>
              </a:spcAft>
            </a:pPr>
            <a:r>
              <a:rPr lang="en-US" sz="2600"/>
              <a:t>Per </a:t>
            </a:r>
            <a:r>
              <a:rPr lang="en-US" sz="2600" i="1"/>
              <a:t>EC</a:t>
            </a:r>
            <a:r>
              <a:rPr lang="en-US" sz="2600"/>
              <a:t> Section 66032.2(a), individual applicants must be a COE that works in partnership with its local regional center, its local public postsecondary educational institutions, and the University of California, Davis MIND Institute.</a:t>
            </a:r>
          </a:p>
          <a:p>
            <a:pPr>
              <a:lnSpc>
                <a:spcPct val="100000"/>
              </a:lnSpc>
              <a:spcBef>
                <a:spcPts val="1200"/>
              </a:spcBef>
              <a:spcAft>
                <a:spcPts val="1200"/>
              </a:spcAft>
            </a:pPr>
            <a:r>
              <a:rPr lang="en-US" sz="2600"/>
              <a:t>Per </a:t>
            </a:r>
            <a:r>
              <a:rPr lang="en-US" sz="2600" i="1"/>
              <a:t>EC </a:t>
            </a:r>
            <a:r>
              <a:rPr lang="en-US" sz="2600" kern="100">
                <a:effectLst/>
                <a:latin typeface="Arial" panose="020B0604020202020204" pitchFamily="34" charset="0"/>
                <a:ea typeface="Arial" panose="020B0604020202020204" pitchFamily="34" charset="0"/>
              </a:rPr>
              <a:t>Section 66032.2(b), commencing with Fiscal Year (FY) 2024–25, the CDE will award one grant to </a:t>
            </a:r>
            <a:r>
              <a:rPr lang="en-US" sz="2600" b="1" kern="100">
                <a:effectLst/>
                <a:latin typeface="Arial" panose="020B0604020202020204" pitchFamily="34" charset="0"/>
                <a:ea typeface="Arial" panose="020B0604020202020204" pitchFamily="34" charset="0"/>
              </a:rPr>
              <a:t>one</a:t>
            </a:r>
            <a:r>
              <a:rPr lang="en-US" sz="2600" kern="100">
                <a:effectLst/>
                <a:latin typeface="Arial" panose="020B0604020202020204" pitchFamily="34" charset="0"/>
                <a:ea typeface="Arial" panose="020B0604020202020204" pitchFamily="34" charset="0"/>
              </a:rPr>
              <a:t> selected COE in the amount of two million dollars ($2,000,000) annually for a term ending no later than FY 2028–29.</a:t>
            </a:r>
          </a:p>
          <a:p>
            <a:pPr lvl="1">
              <a:lnSpc>
                <a:spcPct val="100000"/>
              </a:lnSpc>
              <a:spcBef>
                <a:spcPts val="1200"/>
              </a:spcBef>
              <a:spcAft>
                <a:spcPts val="1200"/>
              </a:spcAft>
              <a:buFont typeface="Courier New" panose="02070309020205020404" pitchFamily="49" charset="0"/>
              <a:buChar char="o"/>
            </a:pPr>
            <a:r>
              <a:rPr lang="en-US" sz="2600" kern="100">
                <a:effectLst/>
                <a:latin typeface="Arial" panose="020B0604020202020204" pitchFamily="34" charset="0"/>
                <a:ea typeface="Arial" panose="020B0604020202020204" pitchFamily="34" charset="0"/>
              </a:rPr>
              <a:t>Grant awards issued thereafter through FY 2028–29 is contingent upon the availability of annual funds. </a:t>
            </a:r>
          </a:p>
          <a:p>
            <a:pPr>
              <a:lnSpc>
                <a:spcPct val="100000"/>
              </a:lnSpc>
              <a:spcBef>
                <a:spcPts val="1200"/>
              </a:spcBef>
              <a:spcAft>
                <a:spcPts val="1200"/>
              </a:spcAft>
            </a:pPr>
            <a:r>
              <a:rPr kumimoji="0" lang="en-US" sz="2600" b="0" i="0" u="none" strike="noStrike" kern="1200" cap="none" spc="0" normalizeH="0" baseline="0" noProof="0">
                <a:ln>
                  <a:noFill/>
                </a:ln>
                <a:solidFill>
                  <a:prstClr val="black"/>
                </a:solidFill>
                <a:effectLst/>
                <a:uLnTx/>
                <a:uFillTx/>
                <a:latin typeface="Arial"/>
                <a:ea typeface="+mn-ea"/>
                <a:cs typeface="+mn-cs"/>
              </a:rPr>
              <a:t>This RFA covers the grant period beginning July 1, 2024, through June 30, 2025.</a:t>
            </a:r>
          </a:p>
          <a:p>
            <a:pPr marL="228600" marR="0" lvl="0" indent="-228600" algn="l" defTabSz="914400" rtl="0" eaLnBrk="1" fontAlgn="auto" latinLnBrk="0" hangingPunct="1">
              <a:lnSpc>
                <a:spcPct val="100000"/>
              </a:lnSpc>
              <a:spcBef>
                <a:spcPts val="1200"/>
              </a:spcBef>
              <a:spcAft>
                <a:spcPts val="1200"/>
              </a:spcAft>
              <a:buClrTx/>
              <a:buSzTx/>
              <a:buFont typeface="Arial" panose="020B0604020202020204" pitchFamily="34" charset="0"/>
              <a:buChar char="•"/>
              <a:tabLst/>
              <a:defRPr/>
            </a:pPr>
            <a:endParaRPr kumimoji="0" lang="en-US" sz="2600" b="0" i="0" u="none" strike="noStrike" kern="1200" cap="none" spc="0" normalizeH="0" baseline="0" noProof="0">
              <a:ln>
                <a:noFill/>
              </a:ln>
              <a:solidFill>
                <a:prstClr val="black"/>
              </a:solidFill>
              <a:effectLst/>
              <a:uLnTx/>
              <a:uFillTx/>
              <a:latin typeface="Arial"/>
              <a:ea typeface="+mn-ea"/>
              <a:cs typeface="+mn-cs"/>
            </a:endParaRPr>
          </a:p>
          <a:p>
            <a:pPr>
              <a:lnSpc>
                <a:spcPct val="100000"/>
              </a:lnSpc>
              <a:spcBef>
                <a:spcPts val="1200"/>
              </a:spcBef>
              <a:spcAft>
                <a:spcPts val="1200"/>
              </a:spcAft>
            </a:pPr>
            <a:endParaRPr lang="en-US" sz="2600" kern="100">
              <a:effectLst/>
              <a:latin typeface="Arial" panose="020B0604020202020204" pitchFamily="34" charset="0"/>
              <a:ea typeface="Arial" panose="020B0604020202020204" pitchFamily="34" charset="0"/>
            </a:endParaRPr>
          </a:p>
          <a:p>
            <a:pPr>
              <a:lnSpc>
                <a:spcPct val="100000"/>
              </a:lnSpc>
              <a:spcBef>
                <a:spcPts val="1200"/>
              </a:spcBef>
              <a:spcAft>
                <a:spcPts val="1200"/>
              </a:spcAft>
            </a:pPr>
            <a:endParaRPr lang="en-US" sz="2600" i="1"/>
          </a:p>
        </p:txBody>
      </p:sp>
      <p:sp>
        <p:nvSpPr>
          <p:cNvPr id="4" name="Slide Number Placeholder 4">
            <a:extLst>
              <a:ext uri="{FF2B5EF4-FFF2-40B4-BE49-F238E27FC236}">
                <a16:creationId xmlns:a16="http://schemas.microsoft.com/office/drawing/2014/main" id="{4FA3AD88-1E40-41AD-8152-CBB477097212}"/>
              </a:ext>
            </a:extLst>
          </p:cNvPr>
          <p:cNvSpPr txBox="1">
            <a:spLocks/>
          </p:cNvSpPr>
          <p:nvPr/>
        </p:nvSpPr>
        <p:spPr>
          <a:xfrm>
            <a:off x="11653026" y="6414661"/>
            <a:ext cx="386574"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7</a:t>
            </a:fld>
            <a:endParaRPr lang="en-US"/>
          </a:p>
        </p:txBody>
      </p:sp>
    </p:spTree>
    <p:extLst>
      <p:ext uri="{BB962C8B-B14F-4D97-AF65-F5344CB8AC3E}">
        <p14:creationId xmlns:p14="http://schemas.microsoft.com/office/powerpoint/2010/main" val="1033516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E0C9-E80D-480F-B3A2-3B3FAB5C1B22}"/>
              </a:ext>
            </a:extLst>
          </p:cNvPr>
          <p:cNvSpPr>
            <a:spLocks noGrp="1"/>
          </p:cNvSpPr>
          <p:nvPr>
            <p:ph type="title"/>
          </p:nvPr>
        </p:nvSpPr>
        <p:spPr>
          <a:xfrm>
            <a:off x="152400" y="203800"/>
            <a:ext cx="11887200" cy="810962"/>
          </a:xfrm>
        </p:spPr>
        <p:txBody>
          <a:bodyPr>
            <a:normAutofit/>
          </a:bodyPr>
          <a:lstStyle/>
          <a:p>
            <a:r>
              <a:rPr lang="en-US" sz="3200" b="1"/>
              <a:t>III. Eligibility Requirements and Funding Available (2)</a:t>
            </a:r>
          </a:p>
        </p:txBody>
      </p:sp>
      <p:sp>
        <p:nvSpPr>
          <p:cNvPr id="3" name="Content Placeholder 2">
            <a:extLst>
              <a:ext uri="{FF2B5EF4-FFF2-40B4-BE49-F238E27FC236}">
                <a16:creationId xmlns:a16="http://schemas.microsoft.com/office/drawing/2014/main" id="{799144F9-60FC-425D-8C81-462FED050BE0}"/>
              </a:ext>
            </a:extLst>
          </p:cNvPr>
          <p:cNvSpPr>
            <a:spLocks noGrp="1"/>
          </p:cNvSpPr>
          <p:nvPr>
            <p:ph sz="half" idx="1"/>
          </p:nvPr>
        </p:nvSpPr>
        <p:spPr>
          <a:xfrm>
            <a:off x="152399" y="1014762"/>
            <a:ext cx="11887199" cy="5843238"/>
          </a:xfrm>
        </p:spPr>
        <p:txBody>
          <a:bodyPr>
            <a:noAutofit/>
          </a:bodyPr>
          <a:lstStyle/>
          <a:p>
            <a:pPr marL="228600" marR="0" lvl="0" indent="-228600" algn="l" defTabSz="914400" rtl="0" eaLnBrk="1" fontAlgn="auto" latinLnBrk="0" hangingPunct="1">
              <a:lnSpc>
                <a:spcPct val="100000"/>
              </a:lnSpc>
              <a:spcBef>
                <a:spcPts val="1200"/>
              </a:spcBef>
              <a:spcAft>
                <a:spcPts val="1200"/>
              </a:spcAft>
              <a:buClrTx/>
              <a:buSzTx/>
              <a:buFont typeface="Arial" panose="020B0604020202020204" pitchFamily="34" charset="0"/>
              <a:buChar char="•"/>
              <a:tabLst/>
              <a:defRPr/>
            </a:pPr>
            <a:r>
              <a:rPr lang="en-US" sz="2400" kern="100">
                <a:effectLst/>
                <a:latin typeface="Arial" panose="020B0604020202020204" pitchFamily="34" charset="0"/>
                <a:ea typeface="Arial" panose="020B0604020202020204" pitchFamily="34" charset="0"/>
              </a:rPr>
              <a:t>Pursuant to </a:t>
            </a:r>
            <a:r>
              <a:rPr lang="en-US" sz="2400" i="1" kern="100">
                <a:effectLst/>
                <a:latin typeface="Arial" panose="020B0604020202020204" pitchFamily="34" charset="0"/>
                <a:ea typeface="Arial" panose="020B0604020202020204" pitchFamily="34" charset="0"/>
              </a:rPr>
              <a:t>EC </a:t>
            </a:r>
            <a:r>
              <a:rPr lang="en-US" sz="2400" kern="100">
                <a:effectLst/>
                <a:latin typeface="Arial" panose="020B0604020202020204" pitchFamily="34" charset="0"/>
                <a:ea typeface="Arial" panose="020B0604020202020204" pitchFamily="34" charset="0"/>
              </a:rPr>
              <a:t>Section 66032.2(d) for the 2024–25 Fiscal Year, of the amount appropriated, up to five hundred thousand dollars ($500,000) shall be available for the center to convene an </a:t>
            </a:r>
            <a:r>
              <a:rPr lang="en-US" sz="2400" b="1" kern="100">
                <a:effectLst/>
                <a:latin typeface="Arial" panose="020B0604020202020204" pitchFamily="34" charset="0"/>
                <a:ea typeface="Arial" panose="020B0604020202020204" pitchFamily="34" charset="0"/>
              </a:rPr>
              <a:t>advisory workgroup</a:t>
            </a:r>
            <a:r>
              <a:rPr lang="en-US" sz="2400" kern="100">
                <a:effectLst/>
                <a:latin typeface="Arial" panose="020B0604020202020204" pitchFamily="34" charset="0"/>
                <a:ea typeface="Arial" panose="020B0604020202020204" pitchFamily="34" charset="0"/>
              </a:rPr>
              <a:t>.</a:t>
            </a:r>
          </a:p>
          <a:p>
            <a:pPr>
              <a:lnSpc>
                <a:spcPct val="100000"/>
              </a:lnSpc>
              <a:spcBef>
                <a:spcPts val="1200"/>
              </a:spcBef>
              <a:spcAft>
                <a:spcPts val="1200"/>
              </a:spcAft>
              <a:defRPr/>
            </a:pPr>
            <a:r>
              <a:rPr lang="en-US" sz="2400" kern="100">
                <a:latin typeface="Arial" panose="020B0604020202020204" pitchFamily="34" charset="0"/>
              </a:rPr>
              <a:t>The </a:t>
            </a:r>
            <a:r>
              <a:rPr lang="en-US" sz="2400" b="1" kern="100">
                <a:latin typeface="Arial" panose="020B0604020202020204" pitchFamily="34" charset="0"/>
              </a:rPr>
              <a:t>advisory workgroup </a:t>
            </a:r>
            <a:r>
              <a:rPr lang="en-US" sz="2400" kern="100">
                <a:latin typeface="Arial" panose="020B0604020202020204" pitchFamily="34" charset="0"/>
              </a:rPr>
              <a:t>must consist of representatives from at least two, but not more than five, existing inclusive college programs throughout the state. As per </a:t>
            </a:r>
            <a:r>
              <a:rPr lang="en-US" sz="2400" i="1" kern="100">
                <a:latin typeface="Arial" panose="020B0604020202020204" pitchFamily="34" charset="0"/>
              </a:rPr>
              <a:t>EC</a:t>
            </a:r>
            <a:r>
              <a:rPr lang="en-US" sz="2400" kern="100">
                <a:latin typeface="Arial" panose="020B0604020202020204" pitchFamily="34" charset="0"/>
              </a:rPr>
              <a:t> 66032.2(d)(1), these centers</a:t>
            </a:r>
            <a:r>
              <a:rPr lang="en-US" sz="2400" b="1" kern="100">
                <a:latin typeface="Arial" panose="020B0604020202020204" pitchFamily="34" charset="0"/>
              </a:rPr>
              <a:t> </a:t>
            </a:r>
            <a:r>
              <a:rPr lang="en-US" sz="2400" kern="100">
                <a:latin typeface="Arial" panose="020B0604020202020204" pitchFamily="34" charset="0"/>
              </a:rPr>
              <a:t>will consult with the center to do all the following:</a:t>
            </a:r>
          </a:p>
          <a:p>
            <a:pPr marL="914400" lvl="2" indent="0">
              <a:lnSpc>
                <a:spcPct val="100000"/>
              </a:lnSpc>
              <a:spcBef>
                <a:spcPts val="1200"/>
              </a:spcBef>
              <a:spcAft>
                <a:spcPts val="1200"/>
              </a:spcAft>
              <a:buNone/>
              <a:defRPr/>
            </a:pPr>
            <a:r>
              <a:rPr lang="en-US" sz="2400" kern="100">
                <a:latin typeface="Arial" panose="020B0604020202020204" pitchFamily="34" charset="0"/>
              </a:rPr>
              <a:t>(A) Collect and share best practices for inclusive college programs.</a:t>
            </a:r>
          </a:p>
          <a:p>
            <a:pPr marL="914400" lvl="2" indent="0">
              <a:lnSpc>
                <a:spcPct val="100000"/>
              </a:lnSpc>
              <a:spcBef>
                <a:spcPts val="1200"/>
              </a:spcBef>
              <a:spcAft>
                <a:spcPts val="1200"/>
              </a:spcAft>
              <a:buNone/>
              <a:defRPr/>
            </a:pPr>
            <a:r>
              <a:rPr lang="en-US" sz="2400" kern="100">
                <a:latin typeface="Arial" panose="020B0604020202020204" pitchFamily="34" charset="0"/>
              </a:rPr>
              <a:t>(B) Advise and assist the center in determining areas of greatest need for technical assistance for inclusive college programs.</a:t>
            </a:r>
          </a:p>
          <a:p>
            <a:pPr marL="914400" lvl="2" indent="0">
              <a:lnSpc>
                <a:spcPct val="100000"/>
              </a:lnSpc>
              <a:spcBef>
                <a:spcPts val="1200"/>
              </a:spcBef>
              <a:spcAft>
                <a:spcPts val="1200"/>
              </a:spcAft>
              <a:buNone/>
              <a:defRPr/>
            </a:pPr>
            <a:r>
              <a:rPr lang="en-US" sz="2400" kern="100">
                <a:latin typeface="Arial" panose="020B0604020202020204" pitchFamily="34" charset="0"/>
              </a:rPr>
              <a:t>(C) Support the center in exploring methods of capacity building to strengthen existing inclusive college programs.</a:t>
            </a:r>
          </a:p>
        </p:txBody>
      </p:sp>
      <p:sp>
        <p:nvSpPr>
          <p:cNvPr id="4" name="Slide Number Placeholder 4">
            <a:extLst>
              <a:ext uri="{FF2B5EF4-FFF2-40B4-BE49-F238E27FC236}">
                <a16:creationId xmlns:a16="http://schemas.microsoft.com/office/drawing/2014/main" id="{4FA3AD88-1E40-41AD-8152-CBB477097212}"/>
              </a:ext>
            </a:extLst>
          </p:cNvPr>
          <p:cNvSpPr txBox="1">
            <a:spLocks/>
          </p:cNvSpPr>
          <p:nvPr/>
        </p:nvSpPr>
        <p:spPr>
          <a:xfrm>
            <a:off x="11653024" y="6278138"/>
            <a:ext cx="386574"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8</a:t>
            </a:fld>
            <a:endParaRPr lang="en-US"/>
          </a:p>
        </p:txBody>
      </p:sp>
    </p:spTree>
    <p:extLst>
      <p:ext uri="{BB962C8B-B14F-4D97-AF65-F5344CB8AC3E}">
        <p14:creationId xmlns:p14="http://schemas.microsoft.com/office/powerpoint/2010/main" val="3203323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E0C9-E80D-480F-B3A2-3B3FAB5C1B22}"/>
              </a:ext>
            </a:extLst>
          </p:cNvPr>
          <p:cNvSpPr>
            <a:spLocks noGrp="1"/>
          </p:cNvSpPr>
          <p:nvPr>
            <p:ph type="title"/>
          </p:nvPr>
        </p:nvSpPr>
        <p:spPr>
          <a:xfrm>
            <a:off x="152400" y="203800"/>
            <a:ext cx="11887200" cy="810962"/>
          </a:xfrm>
        </p:spPr>
        <p:txBody>
          <a:bodyPr>
            <a:normAutofit/>
          </a:bodyPr>
          <a:lstStyle/>
          <a:p>
            <a:r>
              <a:rPr lang="en-US" sz="3200" b="1"/>
              <a:t>III. Eligibility Requirements and Funding Available (3)</a:t>
            </a:r>
          </a:p>
        </p:txBody>
      </p:sp>
      <p:sp>
        <p:nvSpPr>
          <p:cNvPr id="3" name="Content Placeholder 2">
            <a:extLst>
              <a:ext uri="{FF2B5EF4-FFF2-40B4-BE49-F238E27FC236}">
                <a16:creationId xmlns:a16="http://schemas.microsoft.com/office/drawing/2014/main" id="{799144F9-60FC-425D-8C81-462FED050BE0}"/>
              </a:ext>
            </a:extLst>
          </p:cNvPr>
          <p:cNvSpPr>
            <a:spLocks noGrp="1"/>
          </p:cNvSpPr>
          <p:nvPr>
            <p:ph sz="half" idx="1"/>
          </p:nvPr>
        </p:nvSpPr>
        <p:spPr>
          <a:xfrm>
            <a:off x="152399" y="1014762"/>
            <a:ext cx="11887199" cy="5843238"/>
          </a:xfrm>
        </p:spPr>
        <p:txBody>
          <a:bodyPr>
            <a:noAutofit/>
          </a:bodyPr>
          <a:lstStyle/>
          <a:p>
            <a:pPr marL="457200" marR="0">
              <a:lnSpc>
                <a:spcPct val="115000"/>
              </a:lnSpc>
              <a:spcBef>
                <a:spcPts val="0"/>
              </a:spcBef>
              <a:spcAft>
                <a:spcPts val="800"/>
              </a:spcAft>
            </a:pPr>
            <a:r>
              <a:rPr lang="en-US" sz="2800" kern="100">
                <a:effectLst/>
                <a:latin typeface="Arial" panose="020B0604020202020204" pitchFamily="34" charset="0"/>
                <a:ea typeface="Arial" panose="020B0604020202020204" pitchFamily="34" charset="0"/>
                <a:cs typeface="Times New Roman" panose="02020603050405020304" pitchFamily="18" charset="0"/>
              </a:rPr>
              <a:t>Per </a:t>
            </a:r>
            <a:r>
              <a:rPr lang="en-US" sz="2800" i="1" kern="100">
                <a:effectLst/>
                <a:latin typeface="Arial" panose="020B0604020202020204" pitchFamily="34" charset="0"/>
                <a:ea typeface="Arial" panose="020B0604020202020204" pitchFamily="34" charset="0"/>
                <a:cs typeface="Times New Roman" panose="02020603050405020304" pitchFamily="18" charset="0"/>
              </a:rPr>
              <a:t>EC</a:t>
            </a:r>
            <a:r>
              <a:rPr lang="en-US" sz="2800" kern="100">
                <a:effectLst/>
                <a:latin typeface="Arial" panose="020B0604020202020204" pitchFamily="34" charset="0"/>
                <a:ea typeface="Arial" panose="020B0604020202020204" pitchFamily="34" charset="0"/>
                <a:cs typeface="Times New Roman" panose="02020603050405020304" pitchFamily="18" charset="0"/>
              </a:rPr>
              <a:t> Section 66032.2(d)(2), </a:t>
            </a:r>
            <a:r>
              <a:rPr lang="en-US" sz="2800" kern="100">
                <a:latin typeface="Arial" panose="020B0604020202020204" pitchFamily="34" charset="0"/>
                <a:ea typeface="Arial" panose="020B0604020202020204" pitchFamily="34" charset="0"/>
                <a:cs typeface="Times New Roman" panose="02020603050405020304" pitchFamily="18" charset="0"/>
              </a:rPr>
              <a:t>e</a:t>
            </a:r>
            <a:r>
              <a:rPr lang="en-US" sz="2800" kern="100">
                <a:effectLst/>
                <a:latin typeface="Arial" panose="020B0604020202020204" pitchFamily="34" charset="0"/>
                <a:ea typeface="Arial" panose="020B0604020202020204" pitchFamily="34" charset="0"/>
                <a:cs typeface="Times New Roman" panose="02020603050405020304" pitchFamily="18" charset="0"/>
              </a:rPr>
              <a:t>ach inclusive college program with representatives in the advisory workgroup shall be reimbursed for any actual and necessary expenses incurred in connection with their participation in the advisory workgroup.</a:t>
            </a:r>
          </a:p>
          <a:p>
            <a:pPr marL="457200" marR="0">
              <a:lnSpc>
                <a:spcPct val="115000"/>
              </a:lnSpc>
              <a:spcBef>
                <a:spcPts val="0"/>
              </a:spcBef>
              <a:spcAft>
                <a:spcPts val="800"/>
              </a:spcAft>
            </a:pPr>
            <a:r>
              <a:rPr lang="en-US" sz="2800" kern="100">
                <a:latin typeface="Arial" panose="020B0604020202020204" pitchFamily="34" charset="0"/>
                <a:ea typeface="Arial" panose="020B0604020202020204" pitchFamily="34" charset="0"/>
                <a:cs typeface="Times New Roman" panose="02020603050405020304" pitchFamily="18" charset="0"/>
              </a:rPr>
              <a:t>The</a:t>
            </a:r>
            <a:r>
              <a:rPr lang="en-US" sz="2800" kern="100">
                <a:effectLst/>
                <a:latin typeface="Arial" panose="020B0604020202020204" pitchFamily="34" charset="0"/>
                <a:ea typeface="Arial" panose="020B0604020202020204" pitchFamily="34" charset="0"/>
                <a:cs typeface="Times New Roman" panose="02020603050405020304" pitchFamily="18" charset="0"/>
              </a:rPr>
              <a:t> amount cannot exceed one hundred thousand dollars ($100,000) for each inclusive college program.</a:t>
            </a:r>
          </a:p>
          <a:p>
            <a:pPr marL="457200" marR="0">
              <a:lnSpc>
                <a:spcPct val="115000"/>
              </a:lnSpc>
              <a:spcBef>
                <a:spcPts val="0"/>
              </a:spcBef>
              <a:spcAft>
                <a:spcPts val="800"/>
              </a:spcAft>
            </a:pPr>
            <a:r>
              <a:rPr lang="en-US" sz="2800" kern="100">
                <a:effectLst/>
                <a:latin typeface="Arial" panose="020B0604020202020204" pitchFamily="34" charset="0"/>
                <a:ea typeface="Arial" panose="020B0604020202020204" pitchFamily="34" charset="0"/>
              </a:rPr>
              <a:t>The up to $500,000 amount allocated for convening the advisory workgroup is part of the overall $2 million grant. </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Bef>
                <a:spcPts val="1200"/>
              </a:spcBef>
              <a:spcAft>
                <a:spcPts val="1200"/>
              </a:spcAft>
            </a:pPr>
            <a:endParaRPr lang="en-US" sz="2600" u="sng"/>
          </a:p>
        </p:txBody>
      </p:sp>
      <p:sp>
        <p:nvSpPr>
          <p:cNvPr id="4" name="Slide Number Placeholder 4">
            <a:extLst>
              <a:ext uri="{FF2B5EF4-FFF2-40B4-BE49-F238E27FC236}">
                <a16:creationId xmlns:a16="http://schemas.microsoft.com/office/drawing/2014/main" id="{4FA3AD88-1E40-41AD-8152-CBB477097212}"/>
              </a:ext>
            </a:extLst>
          </p:cNvPr>
          <p:cNvSpPr txBox="1">
            <a:spLocks/>
          </p:cNvSpPr>
          <p:nvPr/>
        </p:nvSpPr>
        <p:spPr>
          <a:xfrm>
            <a:off x="11653024" y="6278138"/>
            <a:ext cx="386574"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9</a:t>
            </a:fld>
            <a:endParaRPr lang="en-US"/>
          </a:p>
        </p:txBody>
      </p:sp>
    </p:spTree>
    <p:extLst>
      <p:ext uri="{BB962C8B-B14F-4D97-AF65-F5344CB8AC3E}">
        <p14:creationId xmlns:p14="http://schemas.microsoft.com/office/powerpoint/2010/main" val="3010119846"/>
      </p:ext>
    </p:extLst>
  </p:cSld>
  <p:clrMapOvr>
    <a:masterClrMapping/>
  </p:clrMapOvr>
</p:sld>
</file>

<file path=ppt/theme/theme1.xml><?xml version="1.0" encoding="utf-8"?>
<a:theme xmlns:a="http://schemas.openxmlformats.org/drawingml/2006/main" name="CDE Set 1">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2">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3">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DE Set 4">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CDE Set 5">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DE Set 6">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CDE Set 7">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4259</Words>
  <Application>Microsoft Office PowerPoint</Application>
  <PresentationFormat>Widescreen</PresentationFormat>
  <Paragraphs>304</Paragraphs>
  <Slides>35</Slides>
  <Notes>35</Notes>
  <HiddenSlides>0</HiddenSlides>
  <MMClips>0</MMClips>
  <ScaleCrop>false</ScaleCrop>
  <HeadingPairs>
    <vt:vector size="6" baseType="variant">
      <vt:variant>
        <vt:lpstr>Fonts Used</vt:lpstr>
      </vt:variant>
      <vt:variant>
        <vt:i4>4</vt:i4>
      </vt:variant>
      <vt:variant>
        <vt:lpstr>Theme</vt:lpstr>
      </vt:variant>
      <vt:variant>
        <vt:i4>7</vt:i4>
      </vt:variant>
      <vt:variant>
        <vt:lpstr>Slide Titles</vt:lpstr>
      </vt:variant>
      <vt:variant>
        <vt:i4>35</vt:i4>
      </vt:variant>
    </vt:vector>
  </HeadingPairs>
  <TitlesOfParts>
    <vt:vector size="46" baseType="lpstr">
      <vt:lpstr>Arial</vt:lpstr>
      <vt:lpstr>Calibri</vt:lpstr>
      <vt:lpstr>Courier New</vt:lpstr>
      <vt:lpstr>Wingdings</vt:lpstr>
      <vt:lpstr>CDE Set 1</vt:lpstr>
      <vt:lpstr>CDE Set 2</vt:lpstr>
      <vt:lpstr>CDE Set 3</vt:lpstr>
      <vt:lpstr>CDE Set 4</vt:lpstr>
      <vt:lpstr>CDE Set 5</vt:lpstr>
      <vt:lpstr>CDE Set 6</vt:lpstr>
      <vt:lpstr>CDE Set 7</vt:lpstr>
      <vt:lpstr>2024–25 California Center for Inclusive College Grant Request for Applications</vt:lpstr>
      <vt:lpstr>Overview and Questions</vt:lpstr>
      <vt:lpstr>I. Background (1)</vt:lpstr>
      <vt:lpstr>I. Background (2)</vt:lpstr>
      <vt:lpstr>I. Background (3)</vt:lpstr>
      <vt:lpstr>II. Program Purpose and Goals</vt:lpstr>
      <vt:lpstr>III. Eligibility Requirements and Funding Available (1)</vt:lpstr>
      <vt:lpstr>III. Eligibility Requirements and Funding Available (2)</vt:lpstr>
      <vt:lpstr>III. Eligibility Requirements and Funding Available (3)</vt:lpstr>
      <vt:lpstr>IV. Project Requirements (1)</vt:lpstr>
      <vt:lpstr>IV. Project Requirements (2)</vt:lpstr>
      <vt:lpstr>IV. Project Requirements (3)</vt:lpstr>
      <vt:lpstr>IV. Project Requirements (4)</vt:lpstr>
      <vt:lpstr>IV. Project Requirements (5)</vt:lpstr>
      <vt:lpstr>IV. Project Requirements (6)</vt:lpstr>
      <vt:lpstr>IV. Project Requirements (7)</vt:lpstr>
      <vt:lpstr>V. Administrative Requirements (1)</vt:lpstr>
      <vt:lpstr>V. Administrative Requirements (2)</vt:lpstr>
      <vt:lpstr>Submitting Form A:  Intent to Submit an Application for the CCIC Grant to the CDE</vt:lpstr>
      <vt:lpstr>VI. Selection Process</vt:lpstr>
      <vt:lpstr>VII. Application Narrative, Budget, and Appendix (1)</vt:lpstr>
      <vt:lpstr>VII. Application Narrative, Budget, and Appendix (3)</vt:lpstr>
      <vt:lpstr>VII. Application Narrative, Budget, and Appendix (4)</vt:lpstr>
      <vt:lpstr>VIII. Application Format and Submission Requirements (1)</vt:lpstr>
      <vt:lpstr>VIII. Application Format and Submission Requirements (2)</vt:lpstr>
      <vt:lpstr>VIII. Application Format and Submission Requirements (3)</vt:lpstr>
      <vt:lpstr>VIII. Application Format and Submission Requirements (4)</vt:lpstr>
      <vt:lpstr>IX. Application Checklist</vt:lpstr>
      <vt:lpstr>XI. Timeline</vt:lpstr>
      <vt:lpstr>XI. Appeal Process (1)</vt:lpstr>
      <vt:lpstr>XI. Appeal Process (2)</vt:lpstr>
      <vt:lpstr>Frequently Asked Questions (1)</vt:lpstr>
      <vt:lpstr>Frequently Asked Questions (2)</vt:lpstr>
      <vt:lpstr>Next Steps</vt:lpstr>
      <vt:lpstr>Thank you for your time and good luck!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Pres-24: CCIC Grant RFA Webinar (CA Dept of Education)</dc:title>
  <dc:subject>2024–25 California Center for Inclusive College Grant Request for Applications.</dc:subject>
  <dc:creator/>
  <cp:revision>1</cp:revision>
  <dcterms:created xsi:type="dcterms:W3CDTF">2024-09-27T19:00:37Z</dcterms:created>
  <dcterms:modified xsi:type="dcterms:W3CDTF">2024-09-30T17:23:18Z</dcterms:modified>
</cp:coreProperties>
</file>