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39"/>
  </p:notesMasterIdLst>
  <p:handoutMasterIdLst>
    <p:handoutMasterId r:id="rId40"/>
  </p:handoutMasterIdLst>
  <p:sldIdLst>
    <p:sldId id="305" r:id="rId8"/>
    <p:sldId id="330" r:id="rId9"/>
    <p:sldId id="306" r:id="rId10"/>
    <p:sldId id="332" r:id="rId11"/>
    <p:sldId id="307" r:id="rId12"/>
    <p:sldId id="335" r:id="rId13"/>
    <p:sldId id="336" r:id="rId14"/>
    <p:sldId id="318" r:id="rId15"/>
    <p:sldId id="321" r:id="rId16"/>
    <p:sldId id="338" r:id="rId17"/>
    <p:sldId id="322" r:id="rId18"/>
    <p:sldId id="324" r:id="rId19"/>
    <p:sldId id="349" r:id="rId20"/>
    <p:sldId id="325" r:id="rId21"/>
    <p:sldId id="339" r:id="rId22"/>
    <p:sldId id="344" r:id="rId23"/>
    <p:sldId id="345" r:id="rId24"/>
    <p:sldId id="326" r:id="rId25"/>
    <p:sldId id="334" r:id="rId26"/>
    <p:sldId id="346" r:id="rId27"/>
    <p:sldId id="327" r:id="rId28"/>
    <p:sldId id="328" r:id="rId29"/>
    <p:sldId id="329" r:id="rId30"/>
    <p:sldId id="316" r:id="rId31"/>
    <p:sldId id="340" r:id="rId32"/>
    <p:sldId id="341" r:id="rId33"/>
    <p:sldId id="342" r:id="rId34"/>
    <p:sldId id="343" r:id="rId35"/>
    <p:sldId id="348" r:id="rId36"/>
    <p:sldId id="315" r:id="rId37"/>
    <p:sldId id="331"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54503" autoAdjust="0"/>
  </p:normalViewPr>
  <p:slideViewPr>
    <p:cSldViewPr snapToGrid="0">
      <p:cViewPr varScale="1">
        <p:scale>
          <a:sx n="111" d="100"/>
          <a:sy n="111" d="100"/>
        </p:scale>
        <p:origin x="102" y="210"/>
      </p:cViewPr>
      <p:guideLst>
        <p:guide orient="horz" pos="2160"/>
        <p:guide pos="3840"/>
      </p:guideLst>
    </p:cSldViewPr>
  </p:slideViewPr>
  <p:outlineViewPr>
    <p:cViewPr>
      <p:scale>
        <a:sx n="33" d="100"/>
        <a:sy n="33" d="100"/>
      </p:scale>
      <p:origin x="0" y="0"/>
    </p:cViewPr>
  </p:outlineViewPr>
  <p:notesTextViewPr>
    <p:cViewPr>
      <p:scale>
        <a:sx n="80" d="100"/>
        <a:sy n="80" d="100"/>
      </p:scale>
      <p:origin x="0" y="0"/>
    </p:cViewPr>
  </p:notesTextViewPr>
  <p:notesViewPr>
    <p:cSldViewPr snapToGrid="0">
      <p:cViewPr varScale="1">
        <p:scale>
          <a:sx n="87" d="100"/>
          <a:sy n="87" d="100"/>
        </p:scale>
        <p:origin x="286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pPr/>
              <a:t>6/12/2024</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pPr/>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pPr/>
              <a:t>6/12/2024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pPr/>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C19F698A-8BE0-4A30-9E0D-F92545484C54}" type="slidenum">
              <a:rPr lang="en-US" smtClean="0"/>
              <a:pPr/>
              <a:t>1</a:t>
            </a:fld>
            <a:endParaRPr lang="en-US"/>
          </a:p>
        </p:txBody>
      </p:sp>
    </p:spTree>
    <p:extLst>
      <p:ext uri="{BB962C8B-B14F-4D97-AF65-F5344CB8AC3E}">
        <p14:creationId xmlns:p14="http://schemas.microsoft.com/office/powerpoint/2010/main" val="1323991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10</a:t>
            </a:fld>
            <a:endParaRPr lang="en-US"/>
          </a:p>
        </p:txBody>
      </p:sp>
    </p:spTree>
    <p:extLst>
      <p:ext uri="{BB962C8B-B14F-4D97-AF65-F5344CB8AC3E}">
        <p14:creationId xmlns:p14="http://schemas.microsoft.com/office/powerpoint/2010/main" val="302496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11</a:t>
            </a:fld>
            <a:endParaRPr lang="en-US"/>
          </a:p>
        </p:txBody>
      </p:sp>
    </p:spTree>
    <p:extLst>
      <p:ext uri="{BB962C8B-B14F-4D97-AF65-F5344CB8AC3E}">
        <p14:creationId xmlns:p14="http://schemas.microsoft.com/office/powerpoint/2010/main" val="41103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12</a:t>
            </a:fld>
            <a:endParaRPr lang="en-US"/>
          </a:p>
        </p:txBody>
      </p:sp>
    </p:spTree>
    <p:extLst>
      <p:ext uri="{BB962C8B-B14F-4D97-AF65-F5344CB8AC3E}">
        <p14:creationId xmlns:p14="http://schemas.microsoft.com/office/powerpoint/2010/main" val="644373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13</a:t>
            </a:fld>
            <a:endParaRPr lang="en-US"/>
          </a:p>
        </p:txBody>
      </p:sp>
    </p:spTree>
    <p:extLst>
      <p:ext uri="{BB962C8B-B14F-4D97-AF65-F5344CB8AC3E}">
        <p14:creationId xmlns:p14="http://schemas.microsoft.com/office/powerpoint/2010/main" val="1716768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852AC79-A108-4FDF-A0BE-96CEB0D6FF0B}" type="slidenum">
              <a:rPr lang="en-US" smtClean="0"/>
              <a:pPr/>
              <a:t>14</a:t>
            </a:fld>
            <a:endParaRPr lang="en-US"/>
          </a:p>
        </p:txBody>
      </p:sp>
    </p:spTree>
    <p:extLst>
      <p:ext uri="{BB962C8B-B14F-4D97-AF65-F5344CB8AC3E}">
        <p14:creationId xmlns:p14="http://schemas.microsoft.com/office/powerpoint/2010/main" val="4009779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15</a:t>
            </a:fld>
            <a:endParaRPr lang="en-US"/>
          </a:p>
        </p:txBody>
      </p:sp>
    </p:spTree>
    <p:extLst>
      <p:ext uri="{BB962C8B-B14F-4D97-AF65-F5344CB8AC3E}">
        <p14:creationId xmlns:p14="http://schemas.microsoft.com/office/powerpoint/2010/main" val="2344036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16</a:t>
            </a:fld>
            <a:endParaRPr lang="en-US"/>
          </a:p>
        </p:txBody>
      </p:sp>
    </p:spTree>
    <p:extLst>
      <p:ext uri="{BB962C8B-B14F-4D97-AF65-F5344CB8AC3E}">
        <p14:creationId xmlns:p14="http://schemas.microsoft.com/office/powerpoint/2010/main" val="3406338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17</a:t>
            </a:fld>
            <a:endParaRPr lang="en-US"/>
          </a:p>
        </p:txBody>
      </p:sp>
    </p:spTree>
    <p:extLst>
      <p:ext uri="{BB962C8B-B14F-4D97-AF65-F5344CB8AC3E}">
        <p14:creationId xmlns:p14="http://schemas.microsoft.com/office/powerpoint/2010/main" val="14110614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18</a:t>
            </a:fld>
            <a:endParaRPr lang="en-US"/>
          </a:p>
        </p:txBody>
      </p:sp>
    </p:spTree>
    <p:extLst>
      <p:ext uri="{BB962C8B-B14F-4D97-AF65-F5344CB8AC3E}">
        <p14:creationId xmlns:p14="http://schemas.microsoft.com/office/powerpoint/2010/main" val="2868192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19</a:t>
            </a:fld>
            <a:endParaRPr lang="en-US"/>
          </a:p>
        </p:txBody>
      </p:sp>
    </p:spTree>
    <p:extLst>
      <p:ext uri="{BB962C8B-B14F-4D97-AF65-F5344CB8AC3E}">
        <p14:creationId xmlns:p14="http://schemas.microsoft.com/office/powerpoint/2010/main" val="1399620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a:t>
            </a:fld>
            <a:endParaRPr lang="en-US"/>
          </a:p>
        </p:txBody>
      </p:sp>
    </p:spTree>
    <p:extLst>
      <p:ext uri="{BB962C8B-B14F-4D97-AF65-F5344CB8AC3E}">
        <p14:creationId xmlns:p14="http://schemas.microsoft.com/office/powerpoint/2010/main" val="13756703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20</a:t>
            </a:fld>
            <a:endParaRPr lang="en-US"/>
          </a:p>
        </p:txBody>
      </p:sp>
    </p:spTree>
    <p:extLst>
      <p:ext uri="{BB962C8B-B14F-4D97-AF65-F5344CB8AC3E}">
        <p14:creationId xmlns:p14="http://schemas.microsoft.com/office/powerpoint/2010/main" val="34219740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21</a:t>
            </a:fld>
            <a:endParaRPr lang="en-US"/>
          </a:p>
        </p:txBody>
      </p:sp>
    </p:spTree>
    <p:extLst>
      <p:ext uri="{BB962C8B-B14F-4D97-AF65-F5344CB8AC3E}">
        <p14:creationId xmlns:p14="http://schemas.microsoft.com/office/powerpoint/2010/main" val="1503235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22</a:t>
            </a:fld>
            <a:endParaRPr lang="en-US"/>
          </a:p>
        </p:txBody>
      </p:sp>
    </p:spTree>
    <p:extLst>
      <p:ext uri="{BB962C8B-B14F-4D97-AF65-F5344CB8AC3E}">
        <p14:creationId xmlns:p14="http://schemas.microsoft.com/office/powerpoint/2010/main" val="2027223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23</a:t>
            </a:fld>
            <a:endParaRPr lang="en-US"/>
          </a:p>
        </p:txBody>
      </p:sp>
    </p:spTree>
    <p:extLst>
      <p:ext uri="{BB962C8B-B14F-4D97-AF65-F5344CB8AC3E}">
        <p14:creationId xmlns:p14="http://schemas.microsoft.com/office/powerpoint/2010/main" val="24922704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24</a:t>
            </a:fld>
            <a:endParaRPr lang="en-US"/>
          </a:p>
        </p:txBody>
      </p:sp>
    </p:spTree>
    <p:extLst>
      <p:ext uri="{BB962C8B-B14F-4D97-AF65-F5344CB8AC3E}">
        <p14:creationId xmlns:p14="http://schemas.microsoft.com/office/powerpoint/2010/main" val="37847115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25</a:t>
            </a:fld>
            <a:endParaRPr lang="en-US"/>
          </a:p>
        </p:txBody>
      </p:sp>
    </p:spTree>
    <p:extLst>
      <p:ext uri="{BB962C8B-B14F-4D97-AF65-F5344CB8AC3E}">
        <p14:creationId xmlns:p14="http://schemas.microsoft.com/office/powerpoint/2010/main" val="3747757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26</a:t>
            </a:fld>
            <a:endParaRPr lang="en-US"/>
          </a:p>
        </p:txBody>
      </p:sp>
    </p:spTree>
    <p:extLst>
      <p:ext uri="{BB962C8B-B14F-4D97-AF65-F5344CB8AC3E}">
        <p14:creationId xmlns:p14="http://schemas.microsoft.com/office/powerpoint/2010/main" val="27991081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27</a:t>
            </a:fld>
            <a:endParaRPr lang="en-US"/>
          </a:p>
        </p:txBody>
      </p:sp>
    </p:spTree>
    <p:extLst>
      <p:ext uri="{BB962C8B-B14F-4D97-AF65-F5344CB8AC3E}">
        <p14:creationId xmlns:p14="http://schemas.microsoft.com/office/powerpoint/2010/main" val="3752174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28</a:t>
            </a:fld>
            <a:endParaRPr lang="en-US"/>
          </a:p>
        </p:txBody>
      </p:sp>
    </p:spTree>
    <p:extLst>
      <p:ext uri="{BB962C8B-B14F-4D97-AF65-F5344CB8AC3E}">
        <p14:creationId xmlns:p14="http://schemas.microsoft.com/office/powerpoint/2010/main" val="18552931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29</a:t>
            </a:fld>
            <a:endParaRPr lang="en-US"/>
          </a:p>
        </p:txBody>
      </p:sp>
    </p:spTree>
    <p:extLst>
      <p:ext uri="{BB962C8B-B14F-4D97-AF65-F5344CB8AC3E}">
        <p14:creationId xmlns:p14="http://schemas.microsoft.com/office/powerpoint/2010/main" val="3829499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3</a:t>
            </a:fld>
            <a:endParaRPr lang="en-US"/>
          </a:p>
        </p:txBody>
      </p:sp>
    </p:spTree>
    <p:extLst>
      <p:ext uri="{BB962C8B-B14F-4D97-AF65-F5344CB8AC3E}">
        <p14:creationId xmlns:p14="http://schemas.microsoft.com/office/powerpoint/2010/main" val="19982359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30</a:t>
            </a:fld>
            <a:endParaRPr lang="en-US"/>
          </a:p>
        </p:txBody>
      </p:sp>
    </p:spTree>
    <p:extLst>
      <p:ext uri="{BB962C8B-B14F-4D97-AF65-F5344CB8AC3E}">
        <p14:creationId xmlns:p14="http://schemas.microsoft.com/office/powerpoint/2010/main" val="16352130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31</a:t>
            </a:fld>
            <a:endParaRPr lang="en-US"/>
          </a:p>
        </p:txBody>
      </p:sp>
    </p:spTree>
    <p:extLst>
      <p:ext uri="{BB962C8B-B14F-4D97-AF65-F5344CB8AC3E}">
        <p14:creationId xmlns:p14="http://schemas.microsoft.com/office/powerpoint/2010/main" val="1574381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4</a:t>
            </a:fld>
            <a:endParaRPr lang="en-US"/>
          </a:p>
        </p:txBody>
      </p:sp>
    </p:spTree>
    <p:extLst>
      <p:ext uri="{BB962C8B-B14F-4D97-AF65-F5344CB8AC3E}">
        <p14:creationId xmlns:p14="http://schemas.microsoft.com/office/powerpoint/2010/main" val="3699994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5</a:t>
            </a:fld>
            <a:endParaRPr lang="en-US"/>
          </a:p>
        </p:txBody>
      </p:sp>
    </p:spTree>
    <p:extLst>
      <p:ext uri="{BB962C8B-B14F-4D97-AF65-F5344CB8AC3E}">
        <p14:creationId xmlns:p14="http://schemas.microsoft.com/office/powerpoint/2010/main" val="4084490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6</a:t>
            </a:fld>
            <a:endParaRPr lang="en-US"/>
          </a:p>
        </p:txBody>
      </p:sp>
    </p:spTree>
    <p:extLst>
      <p:ext uri="{BB962C8B-B14F-4D97-AF65-F5344CB8AC3E}">
        <p14:creationId xmlns:p14="http://schemas.microsoft.com/office/powerpoint/2010/main" val="247545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7</a:t>
            </a:fld>
            <a:endParaRPr lang="en-US"/>
          </a:p>
        </p:txBody>
      </p:sp>
    </p:spTree>
    <p:extLst>
      <p:ext uri="{BB962C8B-B14F-4D97-AF65-F5344CB8AC3E}">
        <p14:creationId xmlns:p14="http://schemas.microsoft.com/office/powerpoint/2010/main" val="943172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8</a:t>
            </a:fld>
            <a:endParaRPr lang="en-US"/>
          </a:p>
        </p:txBody>
      </p:sp>
    </p:spTree>
    <p:extLst>
      <p:ext uri="{BB962C8B-B14F-4D97-AF65-F5344CB8AC3E}">
        <p14:creationId xmlns:p14="http://schemas.microsoft.com/office/powerpoint/2010/main" val="2065611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dirty="0"/>
          </a:p>
        </p:txBody>
      </p:sp>
      <p:sp>
        <p:nvSpPr>
          <p:cNvPr id="4" name="Slide Number Placeholder 3"/>
          <p:cNvSpPr>
            <a:spLocks noGrp="1"/>
          </p:cNvSpPr>
          <p:nvPr>
            <p:ph type="sldNum" sz="quarter" idx="5"/>
          </p:nvPr>
        </p:nvSpPr>
        <p:spPr/>
        <p:txBody>
          <a:bodyPr/>
          <a:lstStyle/>
          <a:p>
            <a:fld id="{0852AC79-A108-4FDF-A0BE-96CEB0D6FF0B}" type="slidenum">
              <a:rPr lang="en-US" smtClean="0"/>
              <a:pPr/>
              <a:t>9</a:t>
            </a:fld>
            <a:endParaRPr lang="en-US"/>
          </a:p>
        </p:txBody>
      </p:sp>
    </p:spTree>
    <p:extLst>
      <p:ext uri="{BB962C8B-B14F-4D97-AF65-F5344CB8AC3E}">
        <p14:creationId xmlns:p14="http://schemas.microsoft.com/office/powerpoint/2010/main" val="805583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65858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213720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7487970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6709928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7897378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bg>
      <p:bgPr>
        <a:gradFill rotWithShape="0">
          <a:gsLst>
            <a:gs pos="0">
              <a:srgbClr val="FFFFFF"/>
            </a:gs>
            <a:gs pos="18796">
              <a:srgbClr val="FFFFFF"/>
            </a:gs>
            <a:gs pos="44630">
              <a:srgbClr val="FFFFFF"/>
            </a:gs>
            <a:gs pos="74001">
              <a:srgbClr val="FFFFFF"/>
            </a:gs>
            <a:gs pos="83000">
              <a:srgbClr val="FFFFFF"/>
            </a:gs>
            <a:gs pos="100000">
              <a:srgbClr val="CAD9EB"/>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21304" y="274638"/>
            <a:ext cx="9561095"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2021304" y="1535113"/>
            <a:ext cx="4367464" cy="639762"/>
          </a:xfrm>
        </p:spPr>
        <p:txBody>
          <a:bodyPr anchor="b"/>
          <a:lstStyle>
            <a:lvl1pPr marL="0" indent="0">
              <a:buNone/>
              <a:defRPr sz="23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2021303" y="2174875"/>
            <a:ext cx="4367465" cy="3951288"/>
          </a:xfrm>
        </p:spPr>
        <p:txBody>
          <a:bodyPr/>
          <a:lstStyle>
            <a:lvl1pPr>
              <a:defRPr sz="2000"/>
            </a:lvl1pPr>
            <a:lvl2pPr>
              <a:defRPr sz="1800"/>
            </a:lvl2pPr>
            <a:lvl3pPr>
              <a:defRPr sz="1800"/>
            </a:lvl3pPr>
            <a:lvl4pPr>
              <a:defRPr sz="1800"/>
            </a:lvl4pPr>
            <a:lvl5pPr>
              <a:defRPr sz="18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978316" y="1535113"/>
            <a:ext cx="4604090" cy="639762"/>
          </a:xfrm>
        </p:spPr>
        <p:txBody>
          <a:bodyPr anchor="b"/>
          <a:lstStyle>
            <a:lvl1pPr marL="0" indent="0">
              <a:buNone/>
              <a:defRPr sz="23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6978316" y="2174875"/>
            <a:ext cx="4604090" cy="3951288"/>
          </a:xfrm>
        </p:spPr>
        <p:txBody>
          <a:bodyPr/>
          <a:lstStyle>
            <a:lvl1pPr>
              <a:defRPr sz="2000"/>
            </a:lvl1pPr>
            <a:lvl2pPr>
              <a:defRPr sz="1800"/>
            </a:lvl2pPr>
            <a:lvl3pPr>
              <a:defRPr sz="1800"/>
            </a:lvl3pPr>
            <a:lvl4pPr>
              <a:defRPr sz="1800"/>
            </a:lvl4pPr>
            <a:lvl5pPr>
              <a:defRPr sz="18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7"/>
          <p:cNvSpPr>
            <a:spLocks noGrp="1"/>
          </p:cNvSpPr>
          <p:nvPr>
            <p:ph type="ftr" sz="quarter" idx="10"/>
          </p:nvPr>
        </p:nvSpPr>
        <p:spPr/>
        <p:txBody>
          <a:bodyPr/>
          <a:lstStyle>
            <a:lvl1pPr defTabSz="685800">
              <a:defRPr/>
            </a:lvl1pPr>
          </a:lstStyle>
          <a:p>
            <a:pPr>
              <a:defRPr/>
            </a:pPr>
            <a:endParaRPr lang="en-US" dirty="0"/>
          </a:p>
        </p:txBody>
      </p:sp>
      <p:sp>
        <p:nvSpPr>
          <p:cNvPr id="8" name="Slide Number Placeholder 8"/>
          <p:cNvSpPr>
            <a:spLocks noGrp="1"/>
          </p:cNvSpPr>
          <p:nvPr>
            <p:ph type="sldNum" sz="quarter" idx="11"/>
          </p:nvPr>
        </p:nvSpPr>
        <p:spPr/>
        <p:txBody>
          <a:bodyPr/>
          <a:lstStyle>
            <a:lvl1pPr defTabSz="685800">
              <a:defRPr/>
            </a:lvl1pPr>
          </a:lstStyle>
          <a:p>
            <a:pPr>
              <a:defRPr/>
            </a:pPr>
            <a:fld id="{58A1806F-D022-49A9-BA1E-0850FA7BF02B}" type="slidenum">
              <a:rPr lang="en-US"/>
              <a:pPr>
                <a:defRPr/>
              </a:pPr>
              <a:t>‹#›</a:t>
            </a:fld>
            <a:endParaRPr lang="en-US" dirty="0"/>
          </a:p>
        </p:txBody>
      </p:sp>
    </p:spTree>
    <p:extLst>
      <p:ext uri="{BB962C8B-B14F-4D97-AF65-F5344CB8AC3E}">
        <p14:creationId xmlns:p14="http://schemas.microsoft.com/office/powerpoint/2010/main" val="20808256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theme" Target="../theme/theme3.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theme" Target="../theme/theme4.xml"/><Relationship Id="rId4"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theme" Target="../theme/theme5.xml"/><Relationship Id="rId4" Type="http://schemas.openxmlformats.org/officeDocument/2006/relationships/slideLayout" Target="../slideLayouts/slideLayout21.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theme" Target="../theme/theme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5" Type="http://schemas.openxmlformats.org/officeDocument/2006/relationships/theme" Target="../theme/theme7.xml"/><Relationship Id="rId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 id="2147483686" r:id="rId5"/>
  </p:sldLayoutIdLst>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70" r:id="rId1"/>
    <p:sldLayoutId id="2147483666" r:id="rId2"/>
    <p:sldLayoutId id="2147483667" r:id="rId3"/>
    <p:sldLayoutId id="2147483668" r:id="rId4"/>
  </p:sldLayoutIdLst>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hyperlink" Target="mailto:PPL@cde.ca.gov" TargetMode="External"/><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hyperlink" Target="https://www.cde.ca.gov/fg/fo/r18/documents/fec22a-intent.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hyperlink" Target="mailto:PPL@cde.ca.gov" TargetMode="External"/><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fg/fo/r18/fecexp22rfa.asp"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hyperlink" Target="mailto:PPL@cde.ca.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hyperlink" Target="mailto:PPL@cde.ca.gov" TargetMode="External"/><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3" Type="http://schemas.openxmlformats.org/officeDocument/2006/relationships/hyperlink" Target="mailto:PPL@cde.ca.gov" TargetMode="External"/><Relationship Id="rId2" Type="http://schemas.openxmlformats.org/officeDocument/2006/relationships/notesSlide" Target="../notesSlides/notesSlide30.xml"/><Relationship Id="rId1" Type="http://schemas.openxmlformats.org/officeDocument/2006/relationships/slideLayout" Target="../slideLayouts/slideLayout16.xml"/><Relationship Id="rId4" Type="http://schemas.openxmlformats.org/officeDocument/2006/relationships/hyperlink" Target="https://www.cde.ca.gov/fg/fo/r18/fecexp22rfa.asp"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hyperlink" Target="https://www.cde.ca.gov/ds/ad/filessp.asp"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E7630-6841-40DC-8C8B-49A57362C2B9}"/>
              </a:ext>
            </a:extLst>
          </p:cNvPr>
          <p:cNvSpPr>
            <a:spLocks noGrp="1"/>
          </p:cNvSpPr>
          <p:nvPr>
            <p:ph type="ctrTitle"/>
          </p:nvPr>
        </p:nvSpPr>
        <p:spPr>
          <a:xfrm>
            <a:off x="156117" y="2514600"/>
            <a:ext cx="11887199" cy="1366024"/>
          </a:xfrm>
        </p:spPr>
        <p:txBody>
          <a:bodyPr>
            <a:normAutofit fontScale="90000"/>
          </a:bodyPr>
          <a:lstStyle/>
          <a:p>
            <a:r>
              <a:rPr lang="en-US" sz="4900" b="1" dirty="0"/>
              <a:t>2022–23 Family Empowerment Centers on Disability Grant Request for Applications</a:t>
            </a:r>
            <a:endParaRPr lang="en-US" b="1" dirty="0"/>
          </a:p>
        </p:txBody>
      </p:sp>
      <p:sp>
        <p:nvSpPr>
          <p:cNvPr id="5" name="Subtitle 2">
            <a:extLst>
              <a:ext uri="{FF2B5EF4-FFF2-40B4-BE49-F238E27FC236}">
                <a16:creationId xmlns:a16="http://schemas.microsoft.com/office/drawing/2014/main" id="{75A874EB-78EB-4D65-8D5B-F4EABBC085BA}"/>
              </a:ext>
            </a:extLst>
          </p:cNvPr>
          <p:cNvSpPr txBox="1">
            <a:spLocks/>
          </p:cNvSpPr>
          <p:nvPr/>
        </p:nvSpPr>
        <p:spPr>
          <a:xfrm>
            <a:off x="1282390" y="4059043"/>
            <a:ext cx="9333571" cy="10297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Century Gothic" panose="020B0502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bg1"/>
                </a:solidFill>
                <a:effectLst/>
                <a:uLnTx/>
                <a:uFillTx/>
                <a:latin typeface="Arial" panose="020B0604020202020204"/>
                <a:ea typeface="+mn-ea"/>
                <a:cs typeface="+mn-cs"/>
              </a:rPr>
              <a:t>Technical Assistance Webinar Presented by the Special  Education Division on </a:t>
            </a:r>
            <a:r>
              <a:rPr lang="en-US" sz="3200" dirty="0">
                <a:solidFill>
                  <a:schemeClr val="bg1"/>
                </a:solidFill>
                <a:latin typeface="Arial" panose="020B0604020202020204"/>
              </a:rPr>
              <a:t>January</a:t>
            </a:r>
            <a:r>
              <a:rPr kumimoji="0" lang="en-US" sz="3200" b="0" i="0" u="none" strike="noStrike" kern="1200" cap="none" spc="0" normalizeH="0" baseline="0" noProof="0" dirty="0">
                <a:ln>
                  <a:noFill/>
                </a:ln>
                <a:solidFill>
                  <a:schemeClr val="bg1"/>
                </a:solidFill>
                <a:effectLst/>
                <a:uLnTx/>
                <a:uFillTx/>
                <a:latin typeface="Arial" panose="020B0604020202020204"/>
                <a:ea typeface="+mn-ea"/>
                <a:cs typeface="+mn-cs"/>
              </a:rPr>
              <a:t> 20, 2023</a:t>
            </a:r>
          </a:p>
        </p:txBody>
      </p:sp>
    </p:spTree>
    <p:extLst>
      <p:ext uri="{BB962C8B-B14F-4D97-AF65-F5344CB8AC3E}">
        <p14:creationId xmlns:p14="http://schemas.microsoft.com/office/powerpoint/2010/main" val="3001952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81280"/>
            <a:ext cx="11887200" cy="538480"/>
          </a:xfrm>
        </p:spPr>
        <p:txBody>
          <a:bodyPr>
            <a:normAutofit/>
          </a:bodyPr>
          <a:lstStyle/>
          <a:p>
            <a:r>
              <a:rPr lang="en-US" sz="3200" b="1" dirty="0"/>
              <a:t>IV. Eligibility Requirements (3)</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400" y="619760"/>
            <a:ext cx="11887200" cy="6238240"/>
          </a:xfrm>
        </p:spPr>
        <p:txBody>
          <a:bodyPr>
            <a:noAutofit/>
          </a:bodyPr>
          <a:lstStyle/>
          <a:p>
            <a:pPr>
              <a:lnSpc>
                <a:spcPct val="100000"/>
              </a:lnSpc>
              <a:spcAft>
                <a:spcPts val="1000"/>
              </a:spcAft>
            </a:pPr>
            <a:r>
              <a:rPr lang="en-US" sz="2400" dirty="0"/>
              <a:t>To be eligible to receive grant funds, applicants must meet the following requirements per </a:t>
            </a:r>
            <a:r>
              <a:rPr lang="en-US" sz="2400" i="1" dirty="0"/>
              <a:t>EC</a:t>
            </a:r>
            <a:r>
              <a:rPr lang="en-US" sz="2400" dirty="0"/>
              <a:t> Section 56404:</a:t>
            </a:r>
          </a:p>
          <a:p>
            <a:pPr marL="969264" lvl="1" indent="-512064">
              <a:lnSpc>
                <a:spcPct val="100000"/>
              </a:lnSpc>
              <a:spcAft>
                <a:spcPts val="1000"/>
              </a:spcAft>
              <a:buNone/>
            </a:pPr>
            <a:r>
              <a:rPr lang="en-US" sz="2400" dirty="0"/>
              <a:t>(c)	Assure that a majority of board members for each center will include parents, guardians, and family members of children and young adults with disabilities who have experience with local or regional disability systems and educational resources. Additional members shall include, but not be limited to, persons with disabilities and representatives of community agencies serving adults with disabilities, and other community agencies.</a:t>
            </a:r>
          </a:p>
          <a:p>
            <a:pPr marL="969264" lvl="1" indent="-512064">
              <a:lnSpc>
                <a:spcPct val="100000"/>
              </a:lnSpc>
              <a:spcAft>
                <a:spcPts val="1000"/>
              </a:spcAft>
              <a:buNone/>
            </a:pPr>
            <a:r>
              <a:rPr lang="en-US" sz="2400" dirty="0"/>
              <a:t>(d)	Demonstrate the capacity to provide services in accordance with the family support guidelines developed by the Early Start FRCs pursuant to Section 95004 of the Government Code and administered by the State Department of Developmental Services, and Parent Training and Information Centers established pursuant to Sections 1482 and 1483 of Title 20 of the United States Code. </a:t>
            </a:r>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667067" y="6414662"/>
            <a:ext cx="524933"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10</a:t>
            </a:fld>
            <a:endParaRPr lang="en-US" dirty="0"/>
          </a:p>
        </p:txBody>
      </p:sp>
    </p:spTree>
    <p:extLst>
      <p:ext uri="{BB962C8B-B14F-4D97-AF65-F5344CB8AC3E}">
        <p14:creationId xmlns:p14="http://schemas.microsoft.com/office/powerpoint/2010/main" val="797606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398" y="258262"/>
            <a:ext cx="11887200" cy="588306"/>
          </a:xfrm>
        </p:spPr>
        <p:txBody>
          <a:bodyPr>
            <a:noAutofit/>
          </a:bodyPr>
          <a:lstStyle/>
          <a:p>
            <a:r>
              <a:rPr lang="en-US" sz="3200" b="1" dirty="0"/>
              <a:t>V. Project Requirements</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398" y="846568"/>
            <a:ext cx="11887198" cy="5790192"/>
          </a:xfrm>
        </p:spPr>
        <p:txBody>
          <a:bodyPr>
            <a:noAutofit/>
          </a:bodyPr>
          <a:lstStyle/>
          <a:p>
            <a:pPr>
              <a:lnSpc>
                <a:spcPct val="100000"/>
              </a:lnSpc>
              <a:spcBef>
                <a:spcPts val="1200"/>
              </a:spcBef>
              <a:spcAft>
                <a:spcPts val="1200"/>
              </a:spcAft>
            </a:pPr>
            <a:r>
              <a:rPr lang="en-US" sz="2400" dirty="0"/>
              <a:t>In accordance with </a:t>
            </a:r>
            <a:r>
              <a:rPr lang="en-US" sz="2400" i="1" dirty="0"/>
              <a:t>EC</a:t>
            </a:r>
            <a:r>
              <a:rPr lang="en-US" sz="2400" dirty="0"/>
              <a:t> Section 56408(a), each grant applicant shall serve the parents and families of children three to eighteen years of age, inclusive, and young adults nineteen to twenty-two years of age, inclusive, who had an IEP before their eighteenth birthday in the proposed region.</a:t>
            </a:r>
          </a:p>
          <a:p>
            <a:pPr>
              <a:lnSpc>
                <a:spcPct val="100000"/>
              </a:lnSpc>
              <a:spcBef>
                <a:spcPts val="1200"/>
              </a:spcBef>
              <a:spcAft>
                <a:spcPts val="1200"/>
              </a:spcAft>
            </a:pPr>
            <a:r>
              <a:rPr lang="en-US" sz="2400" b="1" dirty="0"/>
              <a:t>Section V </a:t>
            </a:r>
            <a:r>
              <a:rPr lang="en-US" sz="2400" dirty="0"/>
              <a:t>of the RFA identifies the knowledge and expertise all applicants must demonstrate in accordance with </a:t>
            </a:r>
            <a:r>
              <a:rPr lang="en-US" sz="2400" i="1" dirty="0"/>
              <a:t>EC</a:t>
            </a:r>
            <a:r>
              <a:rPr lang="en-US" sz="2400" dirty="0"/>
              <a:t> Section 56406(d) and details the services each applicant must provide in accordance with </a:t>
            </a:r>
            <a:r>
              <a:rPr lang="en-US" sz="2400" i="1" dirty="0"/>
              <a:t>EC</a:t>
            </a:r>
            <a:r>
              <a:rPr lang="en-US" sz="2400" dirty="0"/>
              <a:t> Section 56408(a) as a condition of funding.</a:t>
            </a:r>
          </a:p>
          <a:p>
            <a:pPr>
              <a:lnSpc>
                <a:spcPct val="100000"/>
              </a:lnSpc>
              <a:spcBef>
                <a:spcPts val="1200"/>
              </a:spcBef>
              <a:spcAft>
                <a:spcPts val="1200"/>
              </a:spcAft>
            </a:pPr>
            <a:r>
              <a:rPr lang="en-US" sz="2400" dirty="0"/>
              <a:t>Ongoing communication, collaboration, and partnership with the CDE and other FECs is integral. Applicants must attend and participate in regular meetings such as the Family Empowerment and Disability Council (FEDC) convened by the CDE and the Seeds of Partnership project in accordance with </a:t>
            </a:r>
            <a:r>
              <a:rPr lang="en-US" sz="2400" i="1" dirty="0"/>
              <a:t>EC</a:t>
            </a:r>
            <a:r>
              <a:rPr lang="en-US" sz="2400" dirty="0"/>
              <a:t> Section 56410. For more information on the FEDC, review </a:t>
            </a:r>
            <a:r>
              <a:rPr lang="en-US" sz="2400" b="1" dirty="0"/>
              <a:t>Appendix V</a:t>
            </a:r>
            <a:r>
              <a:rPr lang="en-US" sz="2400" dirty="0"/>
              <a:t>.</a:t>
            </a:r>
          </a:p>
          <a:p>
            <a:endParaRPr lang="en-US" sz="2600" dirty="0"/>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514667" y="6278138"/>
            <a:ext cx="524931"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11</a:t>
            </a:fld>
            <a:endParaRPr lang="en-US" dirty="0"/>
          </a:p>
        </p:txBody>
      </p:sp>
    </p:spTree>
    <p:extLst>
      <p:ext uri="{BB962C8B-B14F-4D97-AF65-F5344CB8AC3E}">
        <p14:creationId xmlns:p14="http://schemas.microsoft.com/office/powerpoint/2010/main" val="1423072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136524"/>
            <a:ext cx="11887200" cy="777876"/>
          </a:xfrm>
        </p:spPr>
        <p:txBody>
          <a:bodyPr>
            <a:noAutofit/>
          </a:bodyPr>
          <a:lstStyle/>
          <a:p>
            <a:r>
              <a:rPr lang="en-US" sz="3200" b="1" dirty="0"/>
              <a:t>VI. Administrative Requirements</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400" y="914400"/>
            <a:ext cx="11887198" cy="5807076"/>
          </a:xfrm>
        </p:spPr>
        <p:txBody>
          <a:bodyPr>
            <a:noAutofit/>
          </a:bodyPr>
          <a:lstStyle/>
          <a:p>
            <a:pPr>
              <a:lnSpc>
                <a:spcPct val="100000"/>
              </a:lnSpc>
              <a:spcBef>
                <a:spcPts val="1200"/>
              </a:spcBef>
              <a:spcAft>
                <a:spcPts val="1200"/>
              </a:spcAft>
            </a:pPr>
            <a:r>
              <a:rPr lang="en-US" sz="2400" b="1" dirty="0"/>
              <a:t>Required Forms</a:t>
            </a:r>
            <a:r>
              <a:rPr lang="en-US" sz="2400" dirty="0"/>
              <a:t>—Specific grant assurances for the FEC RFA are included and must be submitted as part of the application. The FEC RFA grant assurances can be found in </a:t>
            </a:r>
            <a:r>
              <a:rPr lang="en-US" sz="2400" b="1" dirty="0"/>
              <a:t>Form C: Family Empowerment Center on Disability Statement of Assurance</a:t>
            </a:r>
            <a:r>
              <a:rPr lang="en-US" sz="2400" dirty="0"/>
              <a:t>.</a:t>
            </a:r>
          </a:p>
          <a:p>
            <a:pPr>
              <a:lnSpc>
                <a:spcPct val="100000"/>
              </a:lnSpc>
              <a:spcBef>
                <a:spcPts val="1200"/>
              </a:spcBef>
              <a:spcAft>
                <a:spcPts val="1200"/>
              </a:spcAft>
            </a:pPr>
            <a:r>
              <a:rPr lang="en-US" sz="2400" b="1" dirty="0"/>
              <a:t>Reporting</a:t>
            </a:r>
            <a:r>
              <a:rPr lang="en-US" sz="2400" dirty="0"/>
              <a:t>—As a condition of grant funding, applicants must collect and submit data annually to the CDE 30 days after the end of the fiscal year, in accordance with the data template established by the department pursuant to subdivision (b) of </a:t>
            </a:r>
            <a:r>
              <a:rPr lang="en-US" sz="2400" i="1" dirty="0"/>
              <a:t>EC</a:t>
            </a:r>
            <a:r>
              <a:rPr lang="en-US" sz="2400" dirty="0"/>
              <a:t> Section 56411 and are detailed within </a:t>
            </a:r>
            <a:r>
              <a:rPr lang="en-US" sz="2400" b="1" dirty="0"/>
              <a:t>Section VI </a:t>
            </a:r>
            <a:r>
              <a:rPr lang="en-US" sz="2400" dirty="0"/>
              <a:t>of the RFA. Reporting and data collection will also include additional data requirements as authorized by </a:t>
            </a:r>
            <a:r>
              <a:rPr lang="en-US" sz="2400" i="1" dirty="0"/>
              <a:t>EC</a:t>
            </a:r>
            <a:r>
              <a:rPr lang="en-US" sz="2400" dirty="0"/>
              <a:t> Section 56408.</a:t>
            </a:r>
          </a:p>
          <a:p>
            <a:r>
              <a:rPr lang="en-US" sz="2400" b="1" dirty="0"/>
              <a:t>Grant Award Notification, Payments and Indirect Cost Rate—</a:t>
            </a:r>
            <a:r>
              <a:rPr lang="en-US" sz="2400" dirty="0"/>
              <a:t>Selected grantees must sign and return the Grant Award Notification (GAN) before work may begin and disbursement of funds can be made. Grant payments are issued up to the reported expenditures. Indirect Cost Rate (ICR) is 10 percent.</a:t>
            </a:r>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12</a:t>
            </a:fld>
            <a:endParaRPr lang="en-US" dirty="0"/>
          </a:p>
        </p:txBody>
      </p:sp>
    </p:spTree>
    <p:extLst>
      <p:ext uri="{BB962C8B-B14F-4D97-AF65-F5344CB8AC3E}">
        <p14:creationId xmlns:p14="http://schemas.microsoft.com/office/powerpoint/2010/main" val="2848783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136524"/>
            <a:ext cx="11887200" cy="1075588"/>
          </a:xfrm>
        </p:spPr>
        <p:txBody>
          <a:bodyPr>
            <a:noAutofit/>
          </a:bodyPr>
          <a:lstStyle/>
          <a:p>
            <a:r>
              <a:rPr lang="en-US" sz="2800" b="1" dirty="0"/>
              <a:t>Submitting Form A: Intent to Submit an Application for the</a:t>
            </a:r>
            <a:br>
              <a:rPr lang="en-US" sz="2800" b="1" dirty="0"/>
            </a:br>
            <a:r>
              <a:rPr lang="en-US" sz="2800" b="1" dirty="0"/>
              <a:t>Family Empowerment Center on Disability Grant </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400" y="1212112"/>
            <a:ext cx="11887198" cy="5509364"/>
          </a:xfrm>
        </p:spPr>
        <p:txBody>
          <a:bodyPr>
            <a:noAutofit/>
          </a:bodyPr>
          <a:lstStyle/>
          <a:p>
            <a:pPr>
              <a:lnSpc>
                <a:spcPct val="100000"/>
              </a:lnSpc>
              <a:spcBef>
                <a:spcPts val="1200"/>
              </a:spcBef>
              <a:spcAft>
                <a:spcPts val="1200"/>
              </a:spcAft>
            </a:pPr>
            <a:r>
              <a:rPr lang="en-US" sz="2800" dirty="0"/>
              <a:t>Applications will not be accepted if the applicant organization has not submitted this form by the required deadline.</a:t>
            </a:r>
          </a:p>
          <a:p>
            <a:pPr>
              <a:lnSpc>
                <a:spcPct val="100000"/>
              </a:lnSpc>
              <a:spcBef>
                <a:spcPts val="1200"/>
              </a:spcBef>
              <a:spcAft>
                <a:spcPts val="1200"/>
              </a:spcAft>
            </a:pPr>
            <a:r>
              <a:rPr lang="en-US" sz="2800" dirty="0"/>
              <a:t>This form will be submitted, by the lead applicant contact, to the CDE, Special Education Division, by email at </a:t>
            </a:r>
            <a:r>
              <a:rPr lang="en-US" sz="2800" dirty="0">
                <a:hlinkClick r:id="rId3" tooltip="CDE SED Programs and Partnerships Unit Inbox"/>
              </a:rPr>
              <a:t>PPL@cde.ca.gov</a:t>
            </a:r>
            <a:r>
              <a:rPr lang="en-US" sz="2800" dirty="0"/>
              <a:t>, by </a:t>
            </a:r>
            <a:r>
              <a:rPr lang="en-US" sz="2800" b="1" dirty="0"/>
              <a:t>5 p.m., on January 27, 2023</a:t>
            </a:r>
            <a:r>
              <a:rPr lang="en-US" sz="2800" dirty="0"/>
              <a:t>.</a:t>
            </a:r>
          </a:p>
          <a:p>
            <a:pPr>
              <a:lnSpc>
                <a:spcPct val="100000"/>
              </a:lnSpc>
              <a:spcBef>
                <a:spcPts val="1200"/>
              </a:spcBef>
              <a:spcAft>
                <a:spcPts val="1200"/>
              </a:spcAft>
            </a:pPr>
            <a:r>
              <a:rPr lang="en-US" sz="2800" dirty="0"/>
              <a:t> Use “2022 FEC Grant Intent to Submit Application” for the subject line and an email confirmation will be sent by the CDE to the lead applicant contact within 24 hours. </a:t>
            </a:r>
          </a:p>
          <a:p>
            <a:pPr>
              <a:lnSpc>
                <a:spcPct val="100000"/>
              </a:lnSpc>
              <a:spcBef>
                <a:spcPts val="1200"/>
              </a:spcBef>
              <a:spcAft>
                <a:spcPts val="1200"/>
              </a:spcAft>
            </a:pPr>
            <a:r>
              <a:rPr lang="en-US" sz="2800" dirty="0"/>
              <a:t>Access this form at the CDE FEC Grant RFA Form A web page at </a:t>
            </a:r>
            <a:r>
              <a:rPr lang="en-US" sz="2800" u="sng" dirty="0">
                <a:hlinkClick r:id="rId4" tooltip="Link to Form A"/>
              </a:rPr>
              <a:t>https://www.cde.ca.gov/fg/fo/r18/documents/fec22a-intent.pdf</a:t>
            </a:r>
            <a:endParaRPr lang="en-US" sz="2800" dirty="0"/>
          </a:p>
          <a:p>
            <a:pPr>
              <a:lnSpc>
                <a:spcPct val="100000"/>
              </a:lnSpc>
              <a:spcBef>
                <a:spcPts val="1200"/>
              </a:spcBef>
              <a:spcAft>
                <a:spcPts val="1200"/>
              </a:spcAft>
            </a:pPr>
            <a:endParaRPr lang="en-US" sz="2400" dirty="0"/>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13</a:t>
            </a:fld>
            <a:endParaRPr lang="en-US" dirty="0"/>
          </a:p>
        </p:txBody>
      </p:sp>
    </p:spTree>
    <p:extLst>
      <p:ext uri="{BB962C8B-B14F-4D97-AF65-F5344CB8AC3E}">
        <p14:creationId xmlns:p14="http://schemas.microsoft.com/office/powerpoint/2010/main" val="37492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203799"/>
            <a:ext cx="11887200" cy="443339"/>
          </a:xfrm>
        </p:spPr>
        <p:txBody>
          <a:bodyPr>
            <a:normAutofit fontScale="90000"/>
          </a:bodyPr>
          <a:lstStyle/>
          <a:p>
            <a:r>
              <a:rPr lang="en-US" sz="3200" b="1" dirty="0"/>
              <a:t>VII. Selection Process</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152399" y="647138"/>
            <a:ext cx="12039601" cy="6210862"/>
          </a:xfrm>
        </p:spPr>
        <p:txBody>
          <a:bodyPr>
            <a:normAutofit lnSpcReduction="10000"/>
          </a:bodyPr>
          <a:lstStyle/>
          <a:p>
            <a:pPr>
              <a:lnSpc>
                <a:spcPct val="100000"/>
              </a:lnSpc>
              <a:spcBef>
                <a:spcPts val="1200"/>
              </a:spcBef>
              <a:spcAft>
                <a:spcPts val="1200"/>
              </a:spcAft>
            </a:pPr>
            <a:r>
              <a:rPr lang="en-US" sz="2400" dirty="0"/>
              <a:t>All applications will be screened to ensure the components as described in </a:t>
            </a:r>
            <a:br>
              <a:rPr lang="en-US" sz="2400" dirty="0"/>
            </a:br>
            <a:r>
              <a:rPr lang="en-US" sz="2400" b="1" dirty="0"/>
              <a:t>Section IX, Application Format and Submission Requirements</a:t>
            </a:r>
            <a:r>
              <a:rPr lang="en-US" sz="2400" dirty="0"/>
              <a:t>, and </a:t>
            </a:r>
            <a:r>
              <a:rPr lang="en-US" sz="2400" b="1" dirty="0"/>
              <a:t>Section X, Application Checklist</a:t>
            </a:r>
            <a:r>
              <a:rPr lang="en-US" sz="2400" dirty="0"/>
              <a:t>, of the RFA are met as part of the application submission. </a:t>
            </a:r>
          </a:p>
          <a:p>
            <a:pPr>
              <a:lnSpc>
                <a:spcPct val="100000"/>
              </a:lnSpc>
              <a:spcBef>
                <a:spcPts val="1200"/>
              </a:spcBef>
              <a:spcAft>
                <a:spcPts val="1200"/>
              </a:spcAft>
            </a:pPr>
            <a:r>
              <a:rPr lang="en-US" sz="2400" dirty="0"/>
              <a:t>Only fully completed applications will be considered eligible to be read and scored by trained readers per the rubric found in </a:t>
            </a:r>
            <a:r>
              <a:rPr lang="en-US" sz="2400" b="1" dirty="0"/>
              <a:t>Appendix IV </a:t>
            </a:r>
            <a:r>
              <a:rPr lang="en-US" sz="2400" dirty="0"/>
              <a:t>of the RFA. </a:t>
            </a:r>
          </a:p>
          <a:p>
            <a:pPr>
              <a:lnSpc>
                <a:spcPct val="100000"/>
              </a:lnSpc>
              <a:spcBef>
                <a:spcPts val="1200"/>
              </a:spcBef>
              <a:spcAft>
                <a:spcPts val="1200"/>
              </a:spcAft>
            </a:pPr>
            <a:r>
              <a:rPr lang="en-US" sz="2400" dirty="0"/>
              <a:t>Points will be awarded based on completeness and responsiveness of the application to each of the required application components.</a:t>
            </a:r>
          </a:p>
          <a:p>
            <a:pPr>
              <a:lnSpc>
                <a:spcPct val="100000"/>
              </a:lnSpc>
              <a:spcBef>
                <a:spcPts val="1200"/>
              </a:spcBef>
              <a:spcAft>
                <a:spcPts val="1200"/>
              </a:spcAft>
            </a:pPr>
            <a:r>
              <a:rPr lang="en-US" sz="2400" dirty="0"/>
              <a:t>The number of grant awards will be based on the number of eligible applications and the amount of available funding.</a:t>
            </a:r>
          </a:p>
          <a:p>
            <a:pPr>
              <a:lnSpc>
                <a:spcPct val="100000"/>
              </a:lnSpc>
              <a:spcBef>
                <a:spcPts val="1200"/>
              </a:spcBef>
              <a:spcAft>
                <a:spcPts val="1200"/>
              </a:spcAft>
            </a:pPr>
            <a:r>
              <a:rPr lang="en-US" sz="2400" dirty="0"/>
              <a:t>In the event that multiple applications are received for a region, the application that receives the higher score will be awarded the grant. </a:t>
            </a:r>
          </a:p>
          <a:p>
            <a:pPr>
              <a:lnSpc>
                <a:spcPct val="100000"/>
              </a:lnSpc>
              <a:spcBef>
                <a:spcPts val="1200"/>
              </a:spcBef>
              <a:spcAft>
                <a:spcPts val="1200"/>
              </a:spcAft>
            </a:pPr>
            <a:r>
              <a:rPr lang="en-US" sz="2400" dirty="0"/>
              <a:t>Final approval of grant awards for successful applications will be decided by the CDE Special Education Division.</a:t>
            </a:r>
          </a:p>
        </p:txBody>
      </p:sp>
      <p:sp>
        <p:nvSpPr>
          <p:cNvPr id="4" name="Slide Number Placeholder 4">
            <a:extLst>
              <a:ext uri="{FF2B5EF4-FFF2-40B4-BE49-F238E27FC236}">
                <a16:creationId xmlns:a16="http://schemas.microsoft.com/office/drawing/2014/main" id="{6ABAE326-DC9B-4EAC-9609-E720076583F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14</a:t>
            </a:fld>
            <a:endParaRPr lang="en-US" dirty="0"/>
          </a:p>
        </p:txBody>
      </p:sp>
    </p:spTree>
    <p:extLst>
      <p:ext uri="{BB962C8B-B14F-4D97-AF65-F5344CB8AC3E}">
        <p14:creationId xmlns:p14="http://schemas.microsoft.com/office/powerpoint/2010/main" val="2896418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1"/>
            <a:ext cx="11887200" cy="829186"/>
          </a:xfrm>
        </p:spPr>
        <p:txBody>
          <a:bodyPr>
            <a:normAutofit/>
          </a:bodyPr>
          <a:lstStyle/>
          <a:p>
            <a:r>
              <a:rPr lang="en-US" sz="2800" b="1" dirty="0"/>
              <a:t>VIII. Application Narrative, Budget, and Appendix (1)</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152398" y="839971"/>
            <a:ext cx="11887199" cy="5892289"/>
          </a:xfrm>
        </p:spPr>
        <p:txBody>
          <a:bodyPr>
            <a:noAutofit/>
          </a:bodyPr>
          <a:lstStyle/>
          <a:p>
            <a:pPr>
              <a:lnSpc>
                <a:spcPct val="100000"/>
              </a:lnSpc>
              <a:spcBef>
                <a:spcPts val="800"/>
              </a:spcBef>
              <a:spcAft>
                <a:spcPts val="800"/>
              </a:spcAft>
            </a:pPr>
            <a:r>
              <a:rPr lang="en-US" sz="2800" b="1" dirty="0"/>
              <a:t>Section A. Form B: Application Face Page</a:t>
            </a:r>
            <a:r>
              <a:rPr lang="en-US" sz="2800" dirty="0"/>
              <a:t> [not scored]</a:t>
            </a:r>
          </a:p>
          <a:p>
            <a:pPr lvl="1">
              <a:lnSpc>
                <a:spcPct val="100000"/>
              </a:lnSpc>
              <a:spcBef>
                <a:spcPts val="800"/>
              </a:spcBef>
              <a:spcAft>
                <a:spcPts val="800"/>
              </a:spcAft>
              <a:buFont typeface="Courier New" panose="02070309020205020404" pitchFamily="49" charset="0"/>
              <a:buChar char="o"/>
            </a:pPr>
            <a:r>
              <a:rPr lang="en-US" sz="2400" dirty="0"/>
              <a:t>The 30-page limit does not apply to Form B: Application Face Page</a:t>
            </a:r>
          </a:p>
          <a:p>
            <a:pPr>
              <a:lnSpc>
                <a:spcPct val="100000"/>
              </a:lnSpc>
              <a:spcBef>
                <a:spcPts val="800"/>
              </a:spcBef>
              <a:spcAft>
                <a:spcPts val="800"/>
              </a:spcAft>
            </a:pPr>
            <a:r>
              <a:rPr lang="en-US" sz="2800" b="1" dirty="0"/>
              <a:t>Section B. FEC Program Design</a:t>
            </a:r>
            <a:r>
              <a:rPr lang="en-US" sz="2800" dirty="0"/>
              <a:t> [30 points]</a:t>
            </a:r>
          </a:p>
          <a:p>
            <a:pPr>
              <a:lnSpc>
                <a:spcPct val="100000"/>
              </a:lnSpc>
              <a:spcBef>
                <a:spcPts val="800"/>
              </a:spcBef>
              <a:spcAft>
                <a:spcPts val="800"/>
              </a:spcAft>
            </a:pPr>
            <a:r>
              <a:rPr lang="en-US" sz="2800" b="1" dirty="0"/>
              <a:t>Section C. Continuity of Support for Families Transitioning from Services under Part C to Part B </a:t>
            </a:r>
            <a:r>
              <a:rPr lang="en-US" sz="2800" dirty="0"/>
              <a:t>[10 points]</a:t>
            </a:r>
          </a:p>
          <a:p>
            <a:pPr>
              <a:lnSpc>
                <a:spcPct val="100000"/>
              </a:lnSpc>
              <a:spcBef>
                <a:spcPts val="800"/>
              </a:spcBef>
              <a:spcAft>
                <a:spcPts val="800"/>
              </a:spcAft>
            </a:pPr>
            <a:r>
              <a:rPr lang="en-US" sz="2800" b="1" dirty="0"/>
              <a:t>Section D. Positive Consideration Factor </a:t>
            </a:r>
            <a:r>
              <a:rPr lang="en-US" sz="2800" dirty="0"/>
              <a:t>[5 points]</a:t>
            </a:r>
          </a:p>
          <a:p>
            <a:pPr>
              <a:lnSpc>
                <a:spcPct val="100000"/>
              </a:lnSpc>
              <a:spcBef>
                <a:spcPts val="800"/>
              </a:spcBef>
              <a:spcAft>
                <a:spcPts val="800"/>
              </a:spcAft>
            </a:pPr>
            <a:r>
              <a:rPr lang="en-US" sz="2800" b="1" dirty="0"/>
              <a:t>Section E. Community Partnerships </a:t>
            </a:r>
            <a:r>
              <a:rPr lang="en-US" sz="2800" dirty="0"/>
              <a:t>[20 points]</a:t>
            </a:r>
          </a:p>
          <a:p>
            <a:pPr lvl="1">
              <a:lnSpc>
                <a:spcPct val="100000"/>
              </a:lnSpc>
              <a:spcBef>
                <a:spcPts val="800"/>
              </a:spcBef>
              <a:spcAft>
                <a:spcPts val="800"/>
              </a:spcAft>
              <a:buFont typeface="Courier New" panose="02070309020205020404" pitchFamily="49" charset="0"/>
              <a:buChar char="o"/>
            </a:pPr>
            <a:r>
              <a:rPr lang="en-US" sz="2400" dirty="0"/>
              <a:t>The 30-page limit does not apply to the Letters of Support which will instead be placed in the </a:t>
            </a:r>
            <a:r>
              <a:rPr lang="en-US" sz="2400" b="1" dirty="0"/>
              <a:t>Appendix</a:t>
            </a:r>
            <a:r>
              <a:rPr lang="en-US" sz="2400" dirty="0"/>
              <a:t> and scored separately.</a:t>
            </a:r>
            <a:endParaRPr lang="en-US" sz="2400" b="1" dirty="0"/>
          </a:p>
        </p:txBody>
      </p:sp>
      <p:sp>
        <p:nvSpPr>
          <p:cNvPr id="5" name="Slide Number Placeholder 4">
            <a:extLst>
              <a:ext uri="{FF2B5EF4-FFF2-40B4-BE49-F238E27FC236}">
                <a16:creationId xmlns:a16="http://schemas.microsoft.com/office/drawing/2014/main" id="{60AA40CB-6F89-45E4-916A-D9F80FA140E2}"/>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15</a:t>
            </a:fld>
            <a:endParaRPr lang="en-US" dirty="0"/>
          </a:p>
        </p:txBody>
      </p:sp>
    </p:spTree>
    <p:extLst>
      <p:ext uri="{BB962C8B-B14F-4D97-AF65-F5344CB8AC3E}">
        <p14:creationId xmlns:p14="http://schemas.microsoft.com/office/powerpoint/2010/main" val="3031094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1"/>
            <a:ext cx="11887200" cy="637952"/>
          </a:xfrm>
        </p:spPr>
        <p:txBody>
          <a:bodyPr>
            <a:normAutofit/>
          </a:bodyPr>
          <a:lstStyle/>
          <a:p>
            <a:r>
              <a:rPr lang="en-US" sz="3200" b="1" dirty="0"/>
              <a:t>VIII. Application Narrative, Budget, and Appendix (2)</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152399" y="637953"/>
            <a:ext cx="11887200" cy="6094308"/>
          </a:xfrm>
        </p:spPr>
        <p:txBody>
          <a:bodyPr>
            <a:noAutofit/>
          </a:bodyPr>
          <a:lstStyle/>
          <a:p>
            <a:pPr>
              <a:lnSpc>
                <a:spcPct val="100000"/>
              </a:lnSpc>
              <a:spcBef>
                <a:spcPts val="800"/>
              </a:spcBef>
              <a:spcAft>
                <a:spcPts val="800"/>
              </a:spcAft>
            </a:pPr>
            <a:r>
              <a:rPr lang="en-US" sz="2800" b="1" dirty="0"/>
              <a:t>Section F. Form D: Project Work Plan </a:t>
            </a:r>
            <a:r>
              <a:rPr lang="en-US" sz="2800" dirty="0"/>
              <a:t>[10 points]</a:t>
            </a:r>
          </a:p>
          <a:p>
            <a:pPr lvl="1">
              <a:lnSpc>
                <a:spcPct val="100000"/>
              </a:lnSpc>
              <a:spcBef>
                <a:spcPts val="800"/>
              </a:spcBef>
              <a:spcAft>
                <a:spcPts val="800"/>
              </a:spcAft>
              <a:buFont typeface="Courier New" panose="02070309020205020404" pitchFamily="49" charset="0"/>
              <a:buChar char="o"/>
            </a:pPr>
            <a:r>
              <a:rPr lang="en-US" sz="2400" dirty="0"/>
              <a:t>The 30-page limit does not apply to Form D: Project Work Plan</a:t>
            </a:r>
            <a:endParaRPr lang="en-US" sz="2400" b="1" dirty="0"/>
          </a:p>
          <a:p>
            <a:pPr>
              <a:lnSpc>
                <a:spcPct val="100000"/>
              </a:lnSpc>
              <a:spcBef>
                <a:spcPts val="800"/>
              </a:spcBef>
              <a:spcAft>
                <a:spcPts val="800"/>
              </a:spcAft>
            </a:pPr>
            <a:r>
              <a:rPr lang="en-US" sz="2800" b="1" dirty="0"/>
              <a:t>Section G. Organizational Plan and Project Staffing </a:t>
            </a:r>
            <a:r>
              <a:rPr lang="en-US" sz="2800" dirty="0"/>
              <a:t>[10 points]</a:t>
            </a:r>
          </a:p>
          <a:p>
            <a:pPr lvl="1">
              <a:lnSpc>
                <a:spcPct val="100000"/>
              </a:lnSpc>
              <a:spcBef>
                <a:spcPts val="800"/>
              </a:spcBef>
              <a:spcAft>
                <a:spcPts val="800"/>
              </a:spcAft>
              <a:buFont typeface="Courier New" panose="02070309020205020404" pitchFamily="49" charset="0"/>
              <a:buChar char="o"/>
            </a:pPr>
            <a:r>
              <a:rPr lang="en-US" sz="2400" dirty="0"/>
              <a:t>The 30-page limit requirement does not apply to the resumés, curriculum vitae, and/or proposed position descriptions that are required of subsection G.2.</a:t>
            </a:r>
          </a:p>
          <a:p>
            <a:pPr>
              <a:lnSpc>
                <a:spcPct val="100000"/>
              </a:lnSpc>
              <a:spcBef>
                <a:spcPts val="800"/>
              </a:spcBef>
              <a:spcAft>
                <a:spcPts val="800"/>
              </a:spcAft>
            </a:pPr>
            <a:r>
              <a:rPr lang="en-US" sz="2800" b="1" dirty="0"/>
              <a:t>Section H. Data Collection and Program Monitoring </a:t>
            </a:r>
            <a:r>
              <a:rPr lang="en-US" sz="2800" dirty="0"/>
              <a:t>[10 points]</a:t>
            </a:r>
          </a:p>
          <a:p>
            <a:pPr>
              <a:lnSpc>
                <a:spcPct val="100000"/>
              </a:lnSpc>
              <a:spcBef>
                <a:spcPts val="800"/>
              </a:spcBef>
              <a:spcAft>
                <a:spcPts val="800"/>
              </a:spcAft>
            </a:pPr>
            <a:r>
              <a:rPr lang="en-US" sz="2800" b="1" dirty="0"/>
              <a:t>Section I. Budget Grant Expenditures: Form E: Budget (1), and the Budget Narrative (2) </a:t>
            </a:r>
            <a:r>
              <a:rPr lang="en-US" sz="2800" dirty="0"/>
              <a:t>[10 points]</a:t>
            </a:r>
          </a:p>
          <a:p>
            <a:pPr lvl="1">
              <a:lnSpc>
                <a:spcPct val="100000"/>
              </a:lnSpc>
              <a:spcBef>
                <a:spcPts val="800"/>
              </a:spcBef>
              <a:spcAft>
                <a:spcPts val="800"/>
              </a:spcAft>
              <a:buFont typeface="Courier New" panose="02070309020205020404" pitchFamily="49" charset="0"/>
              <a:buChar char="o"/>
            </a:pPr>
            <a:r>
              <a:rPr lang="en-US" sz="2400" dirty="0"/>
              <a:t>The 30-page limit requirement does not apply to Form E, Budget, or to the Budget Narrative.</a:t>
            </a:r>
          </a:p>
        </p:txBody>
      </p:sp>
      <p:sp>
        <p:nvSpPr>
          <p:cNvPr id="5" name="Slide Number Placeholder 4">
            <a:extLst>
              <a:ext uri="{FF2B5EF4-FFF2-40B4-BE49-F238E27FC236}">
                <a16:creationId xmlns:a16="http://schemas.microsoft.com/office/drawing/2014/main" id="{60AA40CB-6F89-45E4-916A-D9F80FA140E2}"/>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16</a:t>
            </a:fld>
            <a:endParaRPr lang="en-US" dirty="0"/>
          </a:p>
        </p:txBody>
      </p:sp>
    </p:spTree>
    <p:extLst>
      <p:ext uri="{BB962C8B-B14F-4D97-AF65-F5344CB8AC3E}">
        <p14:creationId xmlns:p14="http://schemas.microsoft.com/office/powerpoint/2010/main" val="1411873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0"/>
            <a:ext cx="11887200" cy="1041837"/>
          </a:xfrm>
        </p:spPr>
        <p:txBody>
          <a:bodyPr>
            <a:normAutofit/>
          </a:bodyPr>
          <a:lstStyle/>
          <a:p>
            <a:r>
              <a:rPr lang="en-US" sz="3200" b="1" dirty="0"/>
              <a:t>VIII. Application Narrative, Budget, and Appendix (3)</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233916" y="1052623"/>
            <a:ext cx="11557592" cy="5679638"/>
          </a:xfrm>
        </p:spPr>
        <p:txBody>
          <a:bodyPr>
            <a:noAutofit/>
          </a:bodyPr>
          <a:lstStyle/>
          <a:p>
            <a:pPr>
              <a:lnSpc>
                <a:spcPct val="100000"/>
              </a:lnSpc>
              <a:spcBef>
                <a:spcPts val="800"/>
              </a:spcBef>
              <a:spcAft>
                <a:spcPts val="800"/>
              </a:spcAft>
            </a:pPr>
            <a:r>
              <a:rPr lang="en-US" sz="2800" b="1" dirty="0"/>
              <a:t>Appendix</a:t>
            </a:r>
          </a:p>
          <a:p>
            <a:pPr lvl="1">
              <a:lnSpc>
                <a:spcPct val="100000"/>
              </a:lnSpc>
              <a:spcBef>
                <a:spcPts val="800"/>
              </a:spcBef>
              <a:spcAft>
                <a:spcPts val="800"/>
              </a:spcAft>
              <a:buFont typeface="Courier New" panose="02070309020205020404" pitchFamily="49" charset="0"/>
              <a:buChar char="o"/>
            </a:pPr>
            <a:r>
              <a:rPr lang="en-US" sz="2400" dirty="0"/>
              <a:t>Copy of the applicant agency’s Internal Review Service Declaration Letter, that documents 501(c)(3) status </a:t>
            </a:r>
          </a:p>
          <a:p>
            <a:pPr lvl="1">
              <a:lnSpc>
                <a:spcPct val="100000"/>
              </a:lnSpc>
              <a:spcBef>
                <a:spcPts val="800"/>
              </a:spcBef>
              <a:spcAft>
                <a:spcPts val="800"/>
              </a:spcAft>
              <a:buFont typeface="Courier New" panose="02070309020205020404" pitchFamily="49" charset="0"/>
              <a:buChar char="o"/>
            </a:pPr>
            <a:r>
              <a:rPr lang="en-US" sz="2400" dirty="0"/>
              <a:t>Letters of Support from community partner organizations and individuals </a:t>
            </a:r>
          </a:p>
          <a:p>
            <a:pPr lvl="1">
              <a:lnSpc>
                <a:spcPct val="100000"/>
              </a:lnSpc>
              <a:spcBef>
                <a:spcPts val="800"/>
              </a:spcBef>
              <a:spcAft>
                <a:spcPts val="800"/>
              </a:spcAft>
              <a:buFont typeface="Courier New" panose="02070309020205020404" pitchFamily="49" charset="0"/>
              <a:buChar char="o"/>
            </a:pPr>
            <a:r>
              <a:rPr lang="en-US" sz="2400" dirty="0"/>
              <a:t>Resumes, curriculum vitae, and/or proposed position descriptions of key project personnel</a:t>
            </a:r>
          </a:p>
          <a:p>
            <a:pPr marL="0" indent="0">
              <a:lnSpc>
                <a:spcPct val="100000"/>
              </a:lnSpc>
              <a:spcBef>
                <a:spcPts val="800"/>
              </a:spcBef>
              <a:spcAft>
                <a:spcPts val="800"/>
              </a:spcAft>
              <a:buNone/>
            </a:pPr>
            <a:r>
              <a:rPr lang="en-US" sz="2800" dirty="0"/>
              <a:t>The 30-page limit requirement does not apply to documents within the </a:t>
            </a:r>
            <a:r>
              <a:rPr lang="en-US" sz="2800" b="1" dirty="0"/>
              <a:t>Appendix</a:t>
            </a:r>
            <a:r>
              <a:rPr lang="en-US" sz="2800" dirty="0"/>
              <a:t>.</a:t>
            </a:r>
          </a:p>
        </p:txBody>
      </p:sp>
      <p:sp>
        <p:nvSpPr>
          <p:cNvPr id="5" name="Slide Number Placeholder 4">
            <a:extLst>
              <a:ext uri="{FF2B5EF4-FFF2-40B4-BE49-F238E27FC236}">
                <a16:creationId xmlns:a16="http://schemas.microsoft.com/office/drawing/2014/main" id="{60AA40CB-6F89-45E4-916A-D9F80FA140E2}"/>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17</a:t>
            </a:fld>
            <a:endParaRPr lang="en-US" dirty="0"/>
          </a:p>
        </p:txBody>
      </p:sp>
    </p:spTree>
    <p:extLst>
      <p:ext uri="{BB962C8B-B14F-4D97-AF65-F5344CB8AC3E}">
        <p14:creationId xmlns:p14="http://schemas.microsoft.com/office/powerpoint/2010/main" val="3711585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CD60-D70E-4494-B5D3-FE57364E0291}"/>
              </a:ext>
            </a:extLst>
          </p:cNvPr>
          <p:cNvSpPr>
            <a:spLocks noGrp="1"/>
          </p:cNvSpPr>
          <p:nvPr>
            <p:ph type="title"/>
          </p:nvPr>
        </p:nvSpPr>
        <p:spPr>
          <a:xfrm>
            <a:off x="152400" y="0"/>
            <a:ext cx="11887200" cy="925552"/>
          </a:xfrm>
        </p:spPr>
        <p:txBody>
          <a:bodyPr>
            <a:normAutofit/>
          </a:bodyPr>
          <a:lstStyle/>
          <a:p>
            <a:r>
              <a:rPr lang="en-US" sz="3200" b="1" dirty="0"/>
              <a:t>IX. Application Format and Submission Requirements (1)</a:t>
            </a:r>
          </a:p>
        </p:txBody>
      </p:sp>
      <p:sp>
        <p:nvSpPr>
          <p:cNvPr id="3" name="Content Placeholder 2">
            <a:extLst>
              <a:ext uri="{FF2B5EF4-FFF2-40B4-BE49-F238E27FC236}">
                <a16:creationId xmlns:a16="http://schemas.microsoft.com/office/drawing/2014/main" id="{02BE7FF7-31CF-46CB-B4E1-22B85E38E97F}"/>
              </a:ext>
            </a:extLst>
          </p:cNvPr>
          <p:cNvSpPr>
            <a:spLocks noGrp="1"/>
          </p:cNvSpPr>
          <p:nvPr>
            <p:ph sz="half" idx="1"/>
          </p:nvPr>
        </p:nvSpPr>
        <p:spPr>
          <a:xfrm>
            <a:off x="152400" y="741680"/>
            <a:ext cx="11968480" cy="6116320"/>
          </a:xfrm>
        </p:spPr>
        <p:txBody>
          <a:bodyPr>
            <a:noAutofit/>
          </a:bodyPr>
          <a:lstStyle/>
          <a:p>
            <a:pPr>
              <a:lnSpc>
                <a:spcPct val="100000"/>
              </a:lnSpc>
              <a:spcBef>
                <a:spcPts val="1200"/>
              </a:spcBef>
              <a:spcAft>
                <a:spcPts val="1200"/>
              </a:spcAft>
            </a:pPr>
            <a:r>
              <a:rPr lang="en-US" sz="2400" dirty="0"/>
              <a:t>Interested applicants must submit </a:t>
            </a:r>
            <a:r>
              <a:rPr lang="en-US" sz="2400" b="1" dirty="0"/>
              <a:t>Form A: Intent to Submit an Application for the FEC Grant </a:t>
            </a:r>
            <a:r>
              <a:rPr lang="en-US" sz="2400" dirty="0"/>
              <a:t>to the CDE, Special Education Division by email at </a:t>
            </a:r>
            <a:r>
              <a:rPr lang="en-US" sz="2400" u="sng" dirty="0">
                <a:hlinkClick r:id="rId3" tooltip="Progams and Partnerships Unit Email Address"/>
              </a:rPr>
              <a:t>PPL@cde.ca.gov</a:t>
            </a:r>
            <a:r>
              <a:rPr lang="en-US" sz="2400" dirty="0"/>
              <a:t> </a:t>
            </a:r>
            <a:r>
              <a:rPr lang="en-US" sz="2400" b="1" dirty="0"/>
              <a:t>by </a:t>
            </a:r>
            <a:br>
              <a:rPr lang="en-US" sz="2400" b="1" dirty="0"/>
            </a:br>
            <a:r>
              <a:rPr lang="en-US" sz="2400" b="1" dirty="0"/>
              <a:t>5 p.m. on January 27, 2023</a:t>
            </a:r>
            <a:r>
              <a:rPr lang="en-US" sz="2400" dirty="0"/>
              <a:t>. Use “</a:t>
            </a:r>
            <a:r>
              <a:rPr lang="en-US" sz="2400" b="1" dirty="0"/>
              <a:t>2022 FEC Grant Intent to Submit an Application</a:t>
            </a:r>
            <a:r>
              <a:rPr lang="en-US" sz="2400" dirty="0"/>
              <a:t>” for the subject line and an email confirmation from the CDE will be sent within 24 hours.</a:t>
            </a:r>
          </a:p>
          <a:p>
            <a:pPr>
              <a:lnSpc>
                <a:spcPct val="100000"/>
              </a:lnSpc>
              <a:spcBef>
                <a:spcPts val="1200"/>
              </a:spcBef>
              <a:spcAft>
                <a:spcPts val="1200"/>
              </a:spcAft>
            </a:pPr>
            <a:r>
              <a:rPr lang="en-US" sz="2400" dirty="0"/>
              <a:t>If applying for more than one region, a separate </a:t>
            </a:r>
            <a:r>
              <a:rPr lang="en-US" sz="2400" b="1" dirty="0"/>
              <a:t>Form A: Intent to Submit an Application for the FEC Grant</a:t>
            </a:r>
            <a:r>
              <a:rPr lang="en-US" sz="2400" dirty="0"/>
              <a:t> and an entire application package must be submitted for each region of which an applicant is applying.</a:t>
            </a:r>
          </a:p>
          <a:p>
            <a:pPr>
              <a:lnSpc>
                <a:spcPct val="100000"/>
              </a:lnSpc>
              <a:spcBef>
                <a:spcPts val="1200"/>
              </a:spcBef>
              <a:spcAft>
                <a:spcPts val="1200"/>
              </a:spcAft>
            </a:pPr>
            <a:r>
              <a:rPr lang="en-US" sz="2400" dirty="0"/>
              <a:t>An application will not be accepted if the applicant organization has not submitted the </a:t>
            </a:r>
            <a:r>
              <a:rPr lang="en-US" sz="2400" b="1" dirty="0"/>
              <a:t>Form A </a:t>
            </a:r>
            <a:r>
              <a:rPr lang="en-US" sz="2400" dirty="0"/>
              <a:t>by the required deadline.</a:t>
            </a:r>
          </a:p>
          <a:p>
            <a:pPr>
              <a:lnSpc>
                <a:spcPct val="100000"/>
              </a:lnSpc>
              <a:spcBef>
                <a:spcPts val="1200"/>
              </a:spcBef>
              <a:spcAft>
                <a:spcPts val="1200"/>
              </a:spcAft>
            </a:pPr>
            <a:r>
              <a:rPr lang="en-US" sz="2400" dirty="0"/>
              <a:t>The person who submits </a:t>
            </a:r>
            <a:r>
              <a:rPr lang="en-US" sz="2400" b="1" dirty="0"/>
              <a:t>Form A </a:t>
            </a:r>
            <a:r>
              <a:rPr lang="en-US" sz="2400" dirty="0"/>
              <a:t>will be the main contact person on behalf of their organization’s application and will be referred hereto as the </a:t>
            </a:r>
            <a:r>
              <a:rPr lang="en-US" sz="2400" b="1" dirty="0"/>
              <a:t>lead applicant contact</a:t>
            </a:r>
            <a:r>
              <a:rPr lang="en-US" sz="2400" dirty="0"/>
              <a:t>.</a:t>
            </a:r>
          </a:p>
        </p:txBody>
      </p:sp>
      <p:sp>
        <p:nvSpPr>
          <p:cNvPr id="5" name="Slide Number Placeholder 4">
            <a:extLst>
              <a:ext uri="{FF2B5EF4-FFF2-40B4-BE49-F238E27FC236}">
                <a16:creationId xmlns:a16="http://schemas.microsoft.com/office/drawing/2014/main" id="{A7D5150C-65BC-4961-B66E-595BEA4EC2E1}"/>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18</a:t>
            </a:fld>
            <a:endParaRPr lang="en-US" dirty="0"/>
          </a:p>
        </p:txBody>
      </p:sp>
    </p:spTree>
    <p:extLst>
      <p:ext uri="{BB962C8B-B14F-4D97-AF65-F5344CB8AC3E}">
        <p14:creationId xmlns:p14="http://schemas.microsoft.com/office/powerpoint/2010/main" val="355510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CD60-D70E-4494-B5D3-FE57364E0291}"/>
              </a:ext>
            </a:extLst>
          </p:cNvPr>
          <p:cNvSpPr>
            <a:spLocks noGrp="1"/>
          </p:cNvSpPr>
          <p:nvPr>
            <p:ph type="title"/>
          </p:nvPr>
        </p:nvSpPr>
        <p:spPr>
          <a:xfrm>
            <a:off x="152400" y="0"/>
            <a:ext cx="11887200" cy="605156"/>
          </a:xfrm>
        </p:spPr>
        <p:txBody>
          <a:bodyPr>
            <a:normAutofit/>
          </a:bodyPr>
          <a:lstStyle/>
          <a:p>
            <a:r>
              <a:rPr lang="en-US" sz="2800" b="1" dirty="0"/>
              <a:t>IX. Application Format and Submission Requirements (2)</a:t>
            </a:r>
          </a:p>
        </p:txBody>
      </p:sp>
      <p:sp>
        <p:nvSpPr>
          <p:cNvPr id="3" name="Content Placeholder 2">
            <a:extLst>
              <a:ext uri="{FF2B5EF4-FFF2-40B4-BE49-F238E27FC236}">
                <a16:creationId xmlns:a16="http://schemas.microsoft.com/office/drawing/2014/main" id="{02BE7FF7-31CF-46CB-B4E1-22B85E38E97F}"/>
              </a:ext>
            </a:extLst>
          </p:cNvPr>
          <p:cNvSpPr>
            <a:spLocks noGrp="1"/>
          </p:cNvSpPr>
          <p:nvPr>
            <p:ph sz="half" idx="1"/>
          </p:nvPr>
        </p:nvSpPr>
        <p:spPr>
          <a:xfrm>
            <a:off x="152400" y="499730"/>
            <a:ext cx="12039600" cy="6358270"/>
          </a:xfrm>
        </p:spPr>
        <p:txBody>
          <a:bodyPr>
            <a:noAutofit/>
          </a:bodyPr>
          <a:lstStyle/>
          <a:p>
            <a:pPr marL="0" indent="0">
              <a:lnSpc>
                <a:spcPct val="100000"/>
              </a:lnSpc>
              <a:spcBef>
                <a:spcPts val="1200"/>
              </a:spcBef>
              <a:spcAft>
                <a:spcPts val="1200"/>
              </a:spcAft>
              <a:buNone/>
            </a:pPr>
            <a:r>
              <a:rPr lang="en-US" sz="2400" dirty="0"/>
              <a:t>The formatting and page limit requirements will be carefully evaluated, and applications that do not adhere to these requirements may be disqualified from review:</a:t>
            </a:r>
          </a:p>
          <a:p>
            <a:pPr>
              <a:lnSpc>
                <a:spcPct val="100000"/>
              </a:lnSpc>
              <a:spcBef>
                <a:spcPts val="1200"/>
              </a:spcBef>
              <a:spcAft>
                <a:spcPts val="1200"/>
              </a:spcAft>
            </a:pPr>
            <a:r>
              <a:rPr lang="en-US" sz="2400" b="1" dirty="0"/>
              <a:t>Format</a:t>
            </a:r>
            <a:r>
              <a:rPr lang="en-US" sz="2400" dirty="0"/>
              <a:t>: Applications can be submitted in Portable Document Format (PDF) or as a Microsoft Word document</a:t>
            </a:r>
          </a:p>
          <a:p>
            <a:pPr>
              <a:lnSpc>
                <a:spcPct val="100000"/>
              </a:lnSpc>
              <a:spcBef>
                <a:spcPts val="1200"/>
              </a:spcBef>
              <a:spcAft>
                <a:spcPts val="1200"/>
              </a:spcAft>
            </a:pPr>
            <a:r>
              <a:rPr lang="en-US" sz="2400" b="1" dirty="0"/>
              <a:t>Font/Size</a:t>
            </a:r>
            <a:r>
              <a:rPr lang="en-US" sz="2400" dirty="0"/>
              <a:t>: Applications must be typed in Arial or Times New Roman font and in </a:t>
            </a:r>
            <a:br>
              <a:rPr lang="en-US" sz="2400" dirty="0"/>
            </a:br>
            <a:r>
              <a:rPr lang="en-US" sz="2400" dirty="0"/>
              <a:t>12-point font size</a:t>
            </a:r>
          </a:p>
          <a:p>
            <a:pPr>
              <a:lnSpc>
                <a:spcPct val="100000"/>
              </a:lnSpc>
              <a:spcBef>
                <a:spcPts val="1200"/>
              </a:spcBef>
              <a:spcAft>
                <a:spcPts val="1200"/>
              </a:spcAft>
            </a:pPr>
            <a:r>
              <a:rPr lang="en-US" sz="2400" b="1" dirty="0"/>
              <a:t>Sequence</a:t>
            </a:r>
            <a:r>
              <a:rPr lang="en-US" sz="2400" dirty="0"/>
              <a:t>: Applications must follow the alphabetical sequencing as outlined in this RFA. </a:t>
            </a:r>
            <a:r>
              <a:rPr lang="en-US" sz="2400" b="1" dirty="0"/>
              <a:t>Review Section X</a:t>
            </a:r>
            <a:r>
              <a:rPr lang="en-US" sz="2400" dirty="0"/>
              <a:t>, </a:t>
            </a:r>
            <a:r>
              <a:rPr lang="en-US" sz="2400" b="1" dirty="0"/>
              <a:t>Application Checklist</a:t>
            </a:r>
            <a:r>
              <a:rPr lang="en-US" sz="2400" dirty="0"/>
              <a:t>, for reference.</a:t>
            </a:r>
          </a:p>
          <a:p>
            <a:pPr>
              <a:lnSpc>
                <a:spcPct val="100000"/>
              </a:lnSpc>
              <a:spcBef>
                <a:spcPts val="1200"/>
              </a:spcBef>
              <a:spcAft>
                <a:spcPts val="1200"/>
              </a:spcAft>
            </a:pPr>
            <a:r>
              <a:rPr lang="en-US" sz="2400" b="1" dirty="0"/>
              <a:t>Numbering</a:t>
            </a:r>
            <a:r>
              <a:rPr lang="en-US" sz="2400" dirty="0"/>
              <a:t>: All pages beginning with the </a:t>
            </a:r>
            <a:r>
              <a:rPr lang="en-US" sz="2400" b="1" dirty="0"/>
              <a:t>Section A</a:t>
            </a:r>
            <a:r>
              <a:rPr lang="en-US" sz="2400" dirty="0"/>
              <a:t>, </a:t>
            </a:r>
            <a:r>
              <a:rPr lang="en-US" sz="2400" b="1" dirty="0"/>
              <a:t>Form B: Application Face Page</a:t>
            </a:r>
            <a:r>
              <a:rPr lang="en-US" sz="2400" dirty="0"/>
              <a:t>, must be numbered sequentially. This includes all forms, narrative sections, documentation, and the appendix documents</a:t>
            </a:r>
          </a:p>
          <a:p>
            <a:pPr>
              <a:lnSpc>
                <a:spcPct val="100000"/>
              </a:lnSpc>
              <a:spcBef>
                <a:spcPts val="1200"/>
              </a:spcBef>
              <a:spcAft>
                <a:spcPts val="1200"/>
              </a:spcAft>
            </a:pPr>
            <a:r>
              <a:rPr lang="en-US" sz="2400" b="1" dirty="0"/>
              <a:t>Page limit requirement/Margins/Spacing</a:t>
            </a:r>
            <a:r>
              <a:rPr lang="en-US" sz="2400" dirty="0"/>
              <a:t>: The application narrative is limited to 30 double-spaced pages formatted to 1” margins. </a:t>
            </a:r>
          </a:p>
        </p:txBody>
      </p:sp>
      <p:sp>
        <p:nvSpPr>
          <p:cNvPr id="5" name="Slide Number Placeholder 4">
            <a:extLst>
              <a:ext uri="{FF2B5EF4-FFF2-40B4-BE49-F238E27FC236}">
                <a16:creationId xmlns:a16="http://schemas.microsoft.com/office/drawing/2014/main" id="{A7D5150C-65BC-4961-B66E-595BEA4EC2E1}"/>
              </a:ext>
            </a:extLst>
          </p:cNvPr>
          <p:cNvSpPr txBox="1">
            <a:spLocks/>
          </p:cNvSpPr>
          <p:nvPr/>
        </p:nvSpPr>
        <p:spPr>
          <a:xfrm>
            <a:off x="11653024" y="6446560"/>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19</a:t>
            </a:fld>
            <a:endParaRPr lang="en-US" dirty="0"/>
          </a:p>
        </p:txBody>
      </p:sp>
    </p:spTree>
    <p:extLst>
      <p:ext uri="{BB962C8B-B14F-4D97-AF65-F5344CB8AC3E}">
        <p14:creationId xmlns:p14="http://schemas.microsoft.com/office/powerpoint/2010/main" val="262351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25F-D451-4479-BE8B-F314868CD8C1}"/>
              </a:ext>
            </a:extLst>
          </p:cNvPr>
          <p:cNvSpPr>
            <a:spLocks noGrp="1"/>
          </p:cNvSpPr>
          <p:nvPr>
            <p:ph type="title"/>
          </p:nvPr>
        </p:nvSpPr>
        <p:spPr>
          <a:xfrm>
            <a:off x="193040" y="203798"/>
            <a:ext cx="11887200" cy="741680"/>
          </a:xfrm>
        </p:spPr>
        <p:txBody>
          <a:bodyPr>
            <a:normAutofit/>
          </a:bodyPr>
          <a:lstStyle/>
          <a:p>
            <a:r>
              <a:rPr lang="en-US" sz="3200" b="1" dirty="0"/>
              <a:t>Overview and Questions</a:t>
            </a:r>
          </a:p>
        </p:txBody>
      </p:sp>
      <p:sp>
        <p:nvSpPr>
          <p:cNvPr id="3" name="Content Placeholder 2">
            <a:extLst>
              <a:ext uri="{FF2B5EF4-FFF2-40B4-BE49-F238E27FC236}">
                <a16:creationId xmlns:a16="http://schemas.microsoft.com/office/drawing/2014/main" id="{FBFBF214-8B94-4B0F-85CB-00D708E839B1}"/>
              </a:ext>
            </a:extLst>
          </p:cNvPr>
          <p:cNvSpPr>
            <a:spLocks noGrp="1"/>
          </p:cNvSpPr>
          <p:nvPr>
            <p:ph idx="1"/>
          </p:nvPr>
        </p:nvSpPr>
        <p:spPr>
          <a:xfrm>
            <a:off x="152402" y="945478"/>
            <a:ext cx="11846558" cy="5912520"/>
          </a:xfrm>
        </p:spPr>
        <p:txBody>
          <a:bodyPr>
            <a:normAutofit lnSpcReduction="10000"/>
          </a:bodyPr>
          <a:lstStyle/>
          <a:p>
            <a:pPr>
              <a:lnSpc>
                <a:spcPct val="100000"/>
              </a:lnSpc>
              <a:spcBef>
                <a:spcPts val="1200"/>
              </a:spcBef>
              <a:spcAft>
                <a:spcPts val="1200"/>
              </a:spcAft>
            </a:pPr>
            <a:r>
              <a:rPr lang="en-US" sz="2800" dirty="0"/>
              <a:t>The Family Empowerment Centers on Disability (FECs) Grant Request for Applications (RFA) can be found on the California Department of Education (CDE) web page at </a:t>
            </a:r>
            <a:r>
              <a:rPr lang="en-US" sz="2800" dirty="0">
                <a:hlinkClick r:id="rId3" tooltip="California Department of Education Family Empowerment Centers on Disability Grant Request for Applications web page"/>
              </a:rPr>
              <a:t>https://www.cde.ca.gov/fg/fo/r18/fecexp22rfa.asp</a:t>
            </a:r>
            <a:r>
              <a:rPr lang="en-US" sz="2800" dirty="0"/>
              <a:t>.</a:t>
            </a:r>
          </a:p>
          <a:p>
            <a:pPr>
              <a:lnSpc>
                <a:spcPct val="100000"/>
              </a:lnSpc>
              <a:spcBef>
                <a:spcPts val="1200"/>
              </a:spcBef>
              <a:spcAft>
                <a:spcPts val="1200"/>
              </a:spcAft>
            </a:pPr>
            <a:r>
              <a:rPr lang="en-US" sz="2800" dirty="0"/>
              <a:t>If you have questions regarding the 2022–23 FEC Grant RFA, please submit them through the webinar chat function.</a:t>
            </a:r>
          </a:p>
          <a:p>
            <a:pPr>
              <a:lnSpc>
                <a:spcPct val="100000"/>
              </a:lnSpc>
              <a:spcBef>
                <a:spcPts val="1200"/>
              </a:spcBef>
              <a:spcAft>
                <a:spcPts val="1200"/>
              </a:spcAft>
            </a:pPr>
            <a:r>
              <a:rPr lang="en-US" sz="2800" dirty="0"/>
              <a:t>Questions that are not answered today, will be emailed next week and a copy of this presentation will be uploaded onto the aforementioned CDE FEC Grant RFA web page.</a:t>
            </a:r>
          </a:p>
          <a:p>
            <a:pPr>
              <a:lnSpc>
                <a:spcPct val="100000"/>
              </a:lnSpc>
              <a:spcBef>
                <a:spcPts val="1200"/>
              </a:spcBef>
              <a:spcAft>
                <a:spcPts val="1200"/>
              </a:spcAft>
            </a:pPr>
            <a:r>
              <a:rPr lang="en-US" sz="2800" dirty="0"/>
              <a:t>Additional questions regarding this webinar or the RFA can be emailed to the CDE at </a:t>
            </a:r>
            <a:r>
              <a:rPr lang="en-US" sz="2800" dirty="0">
                <a:hlinkClick r:id="rId4" tooltip="Programs and Partnerships Unit Email Address"/>
              </a:rPr>
              <a:t>PPL@cde.ca.gov</a:t>
            </a:r>
            <a:r>
              <a:rPr lang="en-US" sz="2800" dirty="0"/>
              <a:t> with “2022 FEC RFA Questions” for the subject line.</a:t>
            </a:r>
          </a:p>
        </p:txBody>
      </p:sp>
      <p:sp>
        <p:nvSpPr>
          <p:cNvPr id="5" name="Slide Number Placeholder 4">
            <a:extLst>
              <a:ext uri="{FF2B5EF4-FFF2-40B4-BE49-F238E27FC236}">
                <a16:creationId xmlns:a16="http://schemas.microsoft.com/office/drawing/2014/main" id="{83B8480D-1FDF-461E-AE42-405135AD1F7C}"/>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a:t>
            </a:fld>
            <a:endParaRPr lang="en-US" dirty="0"/>
          </a:p>
        </p:txBody>
      </p:sp>
    </p:spTree>
    <p:extLst>
      <p:ext uri="{BB962C8B-B14F-4D97-AF65-F5344CB8AC3E}">
        <p14:creationId xmlns:p14="http://schemas.microsoft.com/office/powerpoint/2010/main" val="765451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CD60-D70E-4494-B5D3-FE57364E0291}"/>
              </a:ext>
            </a:extLst>
          </p:cNvPr>
          <p:cNvSpPr>
            <a:spLocks noGrp="1"/>
          </p:cNvSpPr>
          <p:nvPr>
            <p:ph type="title"/>
          </p:nvPr>
        </p:nvSpPr>
        <p:spPr>
          <a:xfrm>
            <a:off x="152400" y="0"/>
            <a:ext cx="11887200" cy="520995"/>
          </a:xfrm>
        </p:spPr>
        <p:txBody>
          <a:bodyPr>
            <a:normAutofit/>
          </a:bodyPr>
          <a:lstStyle/>
          <a:p>
            <a:r>
              <a:rPr lang="en-US" sz="2800" b="1" dirty="0"/>
              <a:t>IX. Application Format and Submission Requirements (3)</a:t>
            </a:r>
          </a:p>
        </p:txBody>
      </p:sp>
      <p:sp>
        <p:nvSpPr>
          <p:cNvPr id="3" name="Content Placeholder 2">
            <a:extLst>
              <a:ext uri="{FF2B5EF4-FFF2-40B4-BE49-F238E27FC236}">
                <a16:creationId xmlns:a16="http://schemas.microsoft.com/office/drawing/2014/main" id="{02BE7FF7-31CF-46CB-B4E1-22B85E38E97F}"/>
              </a:ext>
            </a:extLst>
          </p:cNvPr>
          <p:cNvSpPr>
            <a:spLocks noGrp="1"/>
          </p:cNvSpPr>
          <p:nvPr>
            <p:ph sz="half" idx="1"/>
          </p:nvPr>
        </p:nvSpPr>
        <p:spPr>
          <a:xfrm>
            <a:off x="152400" y="435935"/>
            <a:ext cx="12039600" cy="6422065"/>
          </a:xfrm>
        </p:spPr>
        <p:txBody>
          <a:bodyPr>
            <a:noAutofit/>
          </a:bodyPr>
          <a:lstStyle/>
          <a:p>
            <a:pPr>
              <a:lnSpc>
                <a:spcPct val="100000"/>
              </a:lnSpc>
              <a:spcBef>
                <a:spcPts val="1200"/>
              </a:spcBef>
              <a:spcAft>
                <a:spcPts val="1200"/>
              </a:spcAft>
            </a:pPr>
            <a:r>
              <a:rPr lang="en-US" sz="2400" dirty="0"/>
              <a:t>The 30-page limit requirement </a:t>
            </a:r>
            <a:r>
              <a:rPr lang="en-US" sz="2400" b="1" dirty="0"/>
              <a:t>does not apply</a:t>
            </a:r>
            <a:r>
              <a:rPr lang="en-US" sz="2400" dirty="0"/>
              <a:t> to the following sections and documents:</a:t>
            </a:r>
          </a:p>
          <a:p>
            <a:pPr lvl="1">
              <a:lnSpc>
                <a:spcPct val="100000"/>
              </a:lnSpc>
              <a:spcBef>
                <a:spcPts val="1200"/>
              </a:spcBef>
              <a:spcAft>
                <a:spcPts val="1200"/>
              </a:spcAft>
              <a:buFont typeface="Courier New" panose="02070309020205020404" pitchFamily="49" charset="0"/>
              <a:buChar char="o"/>
            </a:pPr>
            <a:r>
              <a:rPr lang="en-US" sz="2400" dirty="0"/>
              <a:t>Section A. </a:t>
            </a:r>
            <a:r>
              <a:rPr lang="en-US" sz="2400" b="1" dirty="0"/>
              <a:t>Form B: Application Face Page</a:t>
            </a:r>
          </a:p>
          <a:p>
            <a:pPr lvl="1">
              <a:lnSpc>
                <a:spcPct val="100000"/>
              </a:lnSpc>
              <a:spcBef>
                <a:spcPts val="1200"/>
              </a:spcBef>
              <a:spcAft>
                <a:spcPts val="1200"/>
              </a:spcAft>
              <a:buFont typeface="Courier New" panose="02070309020205020404" pitchFamily="49" charset="0"/>
              <a:buChar char="o"/>
            </a:pPr>
            <a:r>
              <a:rPr lang="en-US" sz="2400" b="1" dirty="0"/>
              <a:t>Letters of Support </a:t>
            </a:r>
            <a:r>
              <a:rPr lang="en-US" sz="2400" dirty="0"/>
              <a:t>from Section E, Community Partnerships</a:t>
            </a:r>
          </a:p>
          <a:p>
            <a:pPr lvl="1">
              <a:lnSpc>
                <a:spcPct val="100000"/>
              </a:lnSpc>
              <a:spcBef>
                <a:spcPts val="1200"/>
              </a:spcBef>
              <a:spcAft>
                <a:spcPts val="1200"/>
              </a:spcAft>
              <a:buFont typeface="Courier New" panose="02070309020205020404" pitchFamily="49" charset="0"/>
              <a:buChar char="o"/>
            </a:pPr>
            <a:r>
              <a:rPr lang="en-US" sz="2400" dirty="0"/>
              <a:t>Section F. </a:t>
            </a:r>
            <a:r>
              <a:rPr lang="en-US" sz="2400" b="1" dirty="0"/>
              <a:t>Form D: Project Work Plan</a:t>
            </a:r>
          </a:p>
          <a:p>
            <a:pPr lvl="1">
              <a:lnSpc>
                <a:spcPct val="100000"/>
              </a:lnSpc>
              <a:spcBef>
                <a:spcPts val="1200"/>
              </a:spcBef>
              <a:spcAft>
                <a:spcPts val="1200"/>
              </a:spcAft>
              <a:buFont typeface="Courier New" panose="02070309020205020404" pitchFamily="49" charset="0"/>
              <a:buChar char="o"/>
            </a:pPr>
            <a:r>
              <a:rPr lang="en-US" sz="2400" dirty="0"/>
              <a:t>Resumés, curriculum vitae, and/or proposed position descriptions in the appendix of the completed application from </a:t>
            </a:r>
            <a:r>
              <a:rPr lang="en-US" sz="2400" b="1" dirty="0"/>
              <a:t>Subsection G.2, Organizational Plan and Project Staffing</a:t>
            </a:r>
          </a:p>
          <a:p>
            <a:pPr lvl="1">
              <a:lnSpc>
                <a:spcPct val="100000"/>
              </a:lnSpc>
              <a:spcBef>
                <a:spcPts val="1200"/>
              </a:spcBef>
              <a:spcAft>
                <a:spcPts val="1200"/>
              </a:spcAft>
              <a:buFont typeface="Courier New" panose="02070309020205020404" pitchFamily="49" charset="0"/>
              <a:buChar char="o"/>
            </a:pPr>
            <a:r>
              <a:rPr lang="en-US" sz="2400" dirty="0"/>
              <a:t>Section I</a:t>
            </a:r>
            <a:r>
              <a:rPr lang="en-US" sz="2400" b="1" dirty="0"/>
              <a:t>. Budget Grant Expenditures: Form E: Budget (1), and the Budget Narrative (2)</a:t>
            </a:r>
          </a:p>
          <a:p>
            <a:pPr lvl="1">
              <a:lnSpc>
                <a:spcPct val="100000"/>
              </a:lnSpc>
              <a:spcBef>
                <a:spcPts val="1200"/>
              </a:spcBef>
              <a:spcAft>
                <a:spcPts val="1200"/>
              </a:spcAft>
              <a:buFont typeface="Courier New" panose="02070309020205020404" pitchFamily="49" charset="0"/>
              <a:buChar char="o"/>
            </a:pPr>
            <a:r>
              <a:rPr lang="en-US" sz="2400" dirty="0"/>
              <a:t>Any other documents required in the </a:t>
            </a:r>
            <a:r>
              <a:rPr lang="en-US" sz="2400" b="1" dirty="0"/>
              <a:t>Appendix</a:t>
            </a:r>
            <a:r>
              <a:rPr lang="en-US" sz="2400" dirty="0"/>
              <a:t>. Review Section VIII, </a:t>
            </a:r>
            <a:r>
              <a:rPr lang="en-US" sz="2400" b="1" dirty="0"/>
              <a:t>Appendix</a:t>
            </a:r>
            <a:r>
              <a:rPr lang="en-US" sz="2400" dirty="0"/>
              <a:t>, for reference.</a:t>
            </a:r>
          </a:p>
          <a:p>
            <a:pPr lvl="1">
              <a:lnSpc>
                <a:spcPct val="100000"/>
              </a:lnSpc>
              <a:spcBef>
                <a:spcPts val="1200"/>
              </a:spcBef>
              <a:spcAft>
                <a:spcPts val="1200"/>
              </a:spcAft>
              <a:buFont typeface="Courier New" panose="02070309020205020404" pitchFamily="49" charset="0"/>
              <a:buChar char="o"/>
            </a:pPr>
            <a:endParaRPr lang="en-US" sz="2400" dirty="0"/>
          </a:p>
          <a:p>
            <a:pPr lvl="1">
              <a:lnSpc>
                <a:spcPct val="100000"/>
              </a:lnSpc>
              <a:spcBef>
                <a:spcPts val="1200"/>
              </a:spcBef>
              <a:spcAft>
                <a:spcPts val="1200"/>
              </a:spcAft>
            </a:pPr>
            <a:endParaRPr lang="en-US" sz="2400" dirty="0"/>
          </a:p>
          <a:p>
            <a:pPr>
              <a:lnSpc>
                <a:spcPct val="100000"/>
              </a:lnSpc>
              <a:spcBef>
                <a:spcPts val="1200"/>
              </a:spcBef>
              <a:spcAft>
                <a:spcPts val="1200"/>
              </a:spcAft>
            </a:pPr>
            <a:endParaRPr lang="en-US" sz="2400" dirty="0"/>
          </a:p>
        </p:txBody>
      </p:sp>
      <p:sp>
        <p:nvSpPr>
          <p:cNvPr id="5" name="Slide Number Placeholder 4">
            <a:extLst>
              <a:ext uri="{FF2B5EF4-FFF2-40B4-BE49-F238E27FC236}">
                <a16:creationId xmlns:a16="http://schemas.microsoft.com/office/drawing/2014/main" id="{A7D5150C-65BC-4961-B66E-595BEA4EC2E1}"/>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20</a:t>
            </a:fld>
            <a:endParaRPr lang="en-US" dirty="0"/>
          </a:p>
        </p:txBody>
      </p:sp>
    </p:spTree>
    <p:extLst>
      <p:ext uri="{BB962C8B-B14F-4D97-AF65-F5344CB8AC3E}">
        <p14:creationId xmlns:p14="http://schemas.microsoft.com/office/powerpoint/2010/main" val="2178125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CD60-D70E-4494-B5D3-FE57364E0291}"/>
              </a:ext>
            </a:extLst>
          </p:cNvPr>
          <p:cNvSpPr>
            <a:spLocks noGrp="1"/>
          </p:cNvSpPr>
          <p:nvPr>
            <p:ph type="title"/>
          </p:nvPr>
        </p:nvSpPr>
        <p:spPr>
          <a:xfrm>
            <a:off x="152400" y="0"/>
            <a:ext cx="11887200" cy="925552"/>
          </a:xfrm>
        </p:spPr>
        <p:txBody>
          <a:bodyPr>
            <a:normAutofit/>
          </a:bodyPr>
          <a:lstStyle/>
          <a:p>
            <a:r>
              <a:rPr lang="en-US" sz="3200" b="1" dirty="0"/>
              <a:t>IX. Application Format and Submission Requirements (4)</a:t>
            </a:r>
          </a:p>
        </p:txBody>
      </p:sp>
      <p:sp>
        <p:nvSpPr>
          <p:cNvPr id="3" name="Content Placeholder 2">
            <a:extLst>
              <a:ext uri="{FF2B5EF4-FFF2-40B4-BE49-F238E27FC236}">
                <a16:creationId xmlns:a16="http://schemas.microsoft.com/office/drawing/2014/main" id="{02BE7FF7-31CF-46CB-B4E1-22B85E38E97F}"/>
              </a:ext>
            </a:extLst>
          </p:cNvPr>
          <p:cNvSpPr>
            <a:spLocks noGrp="1"/>
          </p:cNvSpPr>
          <p:nvPr>
            <p:ph sz="half" idx="1"/>
          </p:nvPr>
        </p:nvSpPr>
        <p:spPr>
          <a:xfrm>
            <a:off x="288098" y="925552"/>
            <a:ext cx="11654857" cy="5728649"/>
          </a:xfrm>
        </p:spPr>
        <p:txBody>
          <a:bodyPr>
            <a:normAutofit fontScale="92500" lnSpcReduction="10000"/>
          </a:bodyPr>
          <a:lstStyle/>
          <a:p>
            <a:pPr marL="0" indent="0">
              <a:buNone/>
            </a:pPr>
            <a:r>
              <a:rPr lang="en-US" sz="2800" dirty="0"/>
              <a:t>All application packages can be submitted via two methods:</a:t>
            </a:r>
          </a:p>
          <a:p>
            <a:pPr marL="0" indent="0">
              <a:buNone/>
            </a:pPr>
            <a:endParaRPr lang="en-US" sz="800" dirty="0"/>
          </a:p>
          <a:p>
            <a:pPr marL="514350" indent="-514350">
              <a:buFont typeface="+mj-lt"/>
              <a:buAutoNum type="arabicParenR"/>
            </a:pPr>
            <a:r>
              <a:rPr lang="en-US" sz="2800" b="1" dirty="0"/>
              <a:t>Submit in hard-copy format postmarked no later than 5 p.m. on February 17, 2023, to the following address:</a:t>
            </a:r>
          </a:p>
          <a:p>
            <a:pPr marL="0" indent="0">
              <a:buNone/>
            </a:pPr>
            <a:endParaRPr lang="en-US" sz="800" b="1" dirty="0"/>
          </a:p>
          <a:p>
            <a:pPr marL="914400" lvl="2" indent="0">
              <a:buNone/>
            </a:pPr>
            <a:r>
              <a:rPr lang="en-US" sz="2800" dirty="0"/>
              <a:t>Programs and Partnerships Unit</a:t>
            </a:r>
          </a:p>
          <a:p>
            <a:pPr marL="914400" lvl="2" indent="0">
              <a:buNone/>
            </a:pPr>
            <a:r>
              <a:rPr lang="en-US" sz="2800" dirty="0"/>
              <a:t>ATT: 2022 FEC RFA Grant</a:t>
            </a:r>
          </a:p>
          <a:p>
            <a:pPr marL="914400" lvl="2" indent="0">
              <a:buNone/>
            </a:pPr>
            <a:r>
              <a:rPr lang="en-US" sz="2800" dirty="0"/>
              <a:t>Special Education Division</a:t>
            </a:r>
          </a:p>
          <a:p>
            <a:pPr marL="914400" lvl="2" indent="0">
              <a:buNone/>
            </a:pPr>
            <a:r>
              <a:rPr lang="en-US" sz="2800" dirty="0"/>
              <a:t>California Department of Education</a:t>
            </a:r>
          </a:p>
          <a:p>
            <a:pPr marL="914400" lvl="2" indent="0">
              <a:buNone/>
            </a:pPr>
            <a:r>
              <a:rPr lang="en-US" sz="2800" dirty="0"/>
              <a:t>1430 N Street, Suite 2401</a:t>
            </a:r>
          </a:p>
          <a:p>
            <a:pPr marL="914400" lvl="2" indent="0">
              <a:buNone/>
            </a:pPr>
            <a:r>
              <a:rPr lang="en-US" sz="2800" dirty="0"/>
              <a:t>Sacramento, CA 95814-5901</a:t>
            </a:r>
          </a:p>
          <a:p>
            <a:pPr marL="0" indent="0">
              <a:buNone/>
            </a:pPr>
            <a:endParaRPr lang="en-US" sz="2800" dirty="0"/>
          </a:p>
          <a:p>
            <a:pPr marL="0" indent="0">
              <a:buNone/>
            </a:pPr>
            <a:r>
              <a:rPr lang="en-US" sz="2800" b="1" dirty="0"/>
              <a:t>2) Submit as a PDF or Microsoft Word document, via email, to </a:t>
            </a:r>
            <a:r>
              <a:rPr lang="en-US" sz="2800" b="1" u="sng" dirty="0">
                <a:hlinkClick r:id="rId3" tooltip="Programs and Partnerships Unit Email Address"/>
              </a:rPr>
              <a:t>PPL@cde.ca.gov</a:t>
            </a:r>
            <a:r>
              <a:rPr lang="en-US" sz="2800" b="1" dirty="0"/>
              <a:t> by 5 p.m. on February 17, 2023. Use “2022 FEC RFA Grant” for the subject line.</a:t>
            </a:r>
          </a:p>
          <a:p>
            <a:pPr marL="0" indent="0">
              <a:buNone/>
            </a:pPr>
            <a:endParaRPr lang="en-US" sz="2800" dirty="0"/>
          </a:p>
          <a:p>
            <a:pPr marL="0" indent="0">
              <a:buNone/>
            </a:pPr>
            <a:endParaRPr lang="en-US" sz="2400" dirty="0"/>
          </a:p>
        </p:txBody>
      </p:sp>
      <p:sp>
        <p:nvSpPr>
          <p:cNvPr id="4" name="Slide Number Placeholder 4">
            <a:extLst>
              <a:ext uri="{FF2B5EF4-FFF2-40B4-BE49-F238E27FC236}">
                <a16:creationId xmlns:a16="http://schemas.microsoft.com/office/drawing/2014/main" id="{384D1FB9-5A7F-4B95-BCA7-D03933866A31}"/>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21</a:t>
            </a:fld>
            <a:endParaRPr lang="en-US" dirty="0"/>
          </a:p>
        </p:txBody>
      </p:sp>
    </p:spTree>
    <p:extLst>
      <p:ext uri="{BB962C8B-B14F-4D97-AF65-F5344CB8AC3E}">
        <p14:creationId xmlns:p14="http://schemas.microsoft.com/office/powerpoint/2010/main" val="1596031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CD60-D70E-4494-B5D3-FE57364E0291}"/>
              </a:ext>
            </a:extLst>
          </p:cNvPr>
          <p:cNvSpPr>
            <a:spLocks noGrp="1"/>
          </p:cNvSpPr>
          <p:nvPr>
            <p:ph type="title"/>
          </p:nvPr>
        </p:nvSpPr>
        <p:spPr>
          <a:xfrm>
            <a:off x="152400" y="0"/>
            <a:ext cx="11887200" cy="925552"/>
          </a:xfrm>
        </p:spPr>
        <p:txBody>
          <a:bodyPr>
            <a:normAutofit/>
          </a:bodyPr>
          <a:lstStyle/>
          <a:p>
            <a:r>
              <a:rPr lang="en-US" sz="3200" b="1" dirty="0"/>
              <a:t>IX. Application Format and Submission Requirements (5)</a:t>
            </a:r>
          </a:p>
        </p:txBody>
      </p:sp>
      <p:sp>
        <p:nvSpPr>
          <p:cNvPr id="3" name="Content Placeholder 2">
            <a:extLst>
              <a:ext uri="{FF2B5EF4-FFF2-40B4-BE49-F238E27FC236}">
                <a16:creationId xmlns:a16="http://schemas.microsoft.com/office/drawing/2014/main" id="{02BE7FF7-31CF-46CB-B4E1-22B85E38E97F}"/>
              </a:ext>
            </a:extLst>
          </p:cNvPr>
          <p:cNvSpPr>
            <a:spLocks noGrp="1"/>
          </p:cNvSpPr>
          <p:nvPr>
            <p:ph sz="half" idx="1"/>
          </p:nvPr>
        </p:nvSpPr>
        <p:spPr>
          <a:xfrm>
            <a:off x="152400" y="925552"/>
            <a:ext cx="11790556" cy="5728649"/>
          </a:xfrm>
        </p:spPr>
        <p:txBody>
          <a:bodyPr>
            <a:normAutofit/>
          </a:bodyPr>
          <a:lstStyle/>
          <a:p>
            <a:pPr marL="0" indent="0">
              <a:buNone/>
            </a:pPr>
            <a:endParaRPr lang="en-US" sz="800" b="1" dirty="0"/>
          </a:p>
          <a:p>
            <a:pPr>
              <a:lnSpc>
                <a:spcPct val="100000"/>
              </a:lnSpc>
              <a:spcBef>
                <a:spcPts val="1200"/>
              </a:spcBef>
              <a:spcAft>
                <a:spcPts val="1200"/>
              </a:spcAft>
            </a:pPr>
            <a:r>
              <a:rPr lang="en-US" sz="2800" dirty="0"/>
              <a:t>The lead applicant contact will receive an email confirmation of the information submitted within 24 hours. </a:t>
            </a:r>
          </a:p>
          <a:p>
            <a:pPr>
              <a:lnSpc>
                <a:spcPct val="100000"/>
              </a:lnSpc>
              <a:spcBef>
                <a:spcPts val="1200"/>
              </a:spcBef>
              <a:spcAft>
                <a:spcPts val="1200"/>
              </a:spcAft>
            </a:pPr>
            <a:r>
              <a:rPr lang="en-US" sz="2800" dirty="0"/>
              <a:t>If changes need to be made, the lead applicant contact can resubmit the entire application </a:t>
            </a:r>
            <a:r>
              <a:rPr lang="en-US" sz="2800" b="1" dirty="0"/>
              <a:t>prior</a:t>
            </a:r>
            <a:r>
              <a:rPr lang="en-US" sz="2800" dirty="0"/>
              <a:t> to the submission deadline. The last submitted application will be the one considered for review.</a:t>
            </a:r>
          </a:p>
          <a:p>
            <a:pPr>
              <a:lnSpc>
                <a:spcPct val="100000"/>
              </a:lnSpc>
              <a:spcBef>
                <a:spcPts val="1200"/>
              </a:spcBef>
              <a:spcAft>
                <a:spcPts val="1200"/>
              </a:spcAft>
            </a:pPr>
            <a:r>
              <a:rPr lang="en-US" sz="2800" dirty="0"/>
              <a:t>The CDE is not able to modify the application information after it is submitted. Incomplete or late applications will not be considered. </a:t>
            </a:r>
          </a:p>
        </p:txBody>
      </p:sp>
      <p:sp>
        <p:nvSpPr>
          <p:cNvPr id="4" name="Slide Number Placeholder 4">
            <a:extLst>
              <a:ext uri="{FF2B5EF4-FFF2-40B4-BE49-F238E27FC236}">
                <a16:creationId xmlns:a16="http://schemas.microsoft.com/office/drawing/2014/main" id="{8562B5B7-D547-45BA-B536-D74191F92C8A}"/>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22</a:t>
            </a:fld>
            <a:endParaRPr lang="en-US" dirty="0"/>
          </a:p>
        </p:txBody>
      </p:sp>
    </p:spTree>
    <p:extLst>
      <p:ext uri="{BB962C8B-B14F-4D97-AF65-F5344CB8AC3E}">
        <p14:creationId xmlns:p14="http://schemas.microsoft.com/office/powerpoint/2010/main" val="1469468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1698-001D-4340-8841-14C52E45D1BF}"/>
              </a:ext>
            </a:extLst>
          </p:cNvPr>
          <p:cNvSpPr>
            <a:spLocks noGrp="1"/>
          </p:cNvSpPr>
          <p:nvPr>
            <p:ph type="title"/>
          </p:nvPr>
        </p:nvSpPr>
        <p:spPr>
          <a:xfrm>
            <a:off x="152400" y="1"/>
            <a:ext cx="11887200" cy="520994"/>
          </a:xfrm>
        </p:spPr>
        <p:txBody>
          <a:bodyPr>
            <a:normAutofit/>
          </a:bodyPr>
          <a:lstStyle/>
          <a:p>
            <a:r>
              <a:rPr lang="en-US" sz="2800" b="1" dirty="0"/>
              <a:t>X. Application Checklist</a:t>
            </a:r>
          </a:p>
        </p:txBody>
      </p:sp>
      <p:sp>
        <p:nvSpPr>
          <p:cNvPr id="3" name="Content Placeholder 2">
            <a:extLst>
              <a:ext uri="{FF2B5EF4-FFF2-40B4-BE49-F238E27FC236}">
                <a16:creationId xmlns:a16="http://schemas.microsoft.com/office/drawing/2014/main" id="{0333D466-04A0-4A33-A652-B67B6CF313F2}"/>
              </a:ext>
            </a:extLst>
          </p:cNvPr>
          <p:cNvSpPr>
            <a:spLocks noGrp="1"/>
          </p:cNvSpPr>
          <p:nvPr>
            <p:ph sz="half" idx="1"/>
          </p:nvPr>
        </p:nvSpPr>
        <p:spPr>
          <a:xfrm>
            <a:off x="152400" y="627321"/>
            <a:ext cx="12039599" cy="6104940"/>
          </a:xfrm>
        </p:spPr>
        <p:txBody>
          <a:bodyPr>
            <a:normAutofit fontScale="92500"/>
          </a:bodyPr>
          <a:lstStyle/>
          <a:p>
            <a:pPr>
              <a:lnSpc>
                <a:spcPct val="100000"/>
              </a:lnSpc>
              <a:spcBef>
                <a:spcPts val="1200"/>
              </a:spcBef>
              <a:spcAft>
                <a:spcPts val="1200"/>
              </a:spcAft>
              <a:buFont typeface="Wingdings" panose="05000000000000000000" pitchFamily="2" charset="2"/>
              <a:buChar char="q"/>
            </a:pPr>
            <a:r>
              <a:rPr lang="en-US" sz="2300" b="1" dirty="0"/>
              <a:t>Section A.</a:t>
            </a:r>
            <a:r>
              <a:rPr lang="en-US" sz="2300" dirty="0"/>
              <a:t> Form B: Application Face Page</a:t>
            </a:r>
          </a:p>
          <a:p>
            <a:pPr>
              <a:lnSpc>
                <a:spcPct val="100000"/>
              </a:lnSpc>
              <a:spcBef>
                <a:spcPts val="1200"/>
              </a:spcBef>
              <a:spcAft>
                <a:spcPts val="1200"/>
              </a:spcAft>
              <a:buFont typeface="Wingdings" panose="05000000000000000000" pitchFamily="2" charset="2"/>
              <a:buChar char="q"/>
            </a:pPr>
            <a:r>
              <a:rPr lang="en-US" sz="2300" b="1" dirty="0"/>
              <a:t>Section B. </a:t>
            </a:r>
            <a:r>
              <a:rPr lang="en-US" sz="2300" dirty="0"/>
              <a:t>Family Empowerment Center on Disability  Program Design</a:t>
            </a:r>
          </a:p>
          <a:p>
            <a:pPr>
              <a:lnSpc>
                <a:spcPct val="100000"/>
              </a:lnSpc>
              <a:spcBef>
                <a:spcPts val="1200"/>
              </a:spcBef>
              <a:spcAft>
                <a:spcPts val="1200"/>
              </a:spcAft>
              <a:buFont typeface="Wingdings" panose="05000000000000000000" pitchFamily="2" charset="2"/>
              <a:buChar char="q"/>
            </a:pPr>
            <a:r>
              <a:rPr lang="en-US" sz="2300" b="1" dirty="0"/>
              <a:t>Section C. </a:t>
            </a:r>
            <a:r>
              <a:rPr lang="en-US" sz="2300" dirty="0"/>
              <a:t>Continuity of Support for Families Transitioning from Services under Part C to Part B </a:t>
            </a:r>
          </a:p>
          <a:p>
            <a:pPr>
              <a:lnSpc>
                <a:spcPct val="100000"/>
              </a:lnSpc>
              <a:spcBef>
                <a:spcPts val="1200"/>
              </a:spcBef>
              <a:spcAft>
                <a:spcPts val="1200"/>
              </a:spcAft>
              <a:buFont typeface="Wingdings" panose="05000000000000000000" pitchFamily="2" charset="2"/>
              <a:buChar char="q"/>
            </a:pPr>
            <a:r>
              <a:rPr lang="en-US" sz="2300" b="1" dirty="0"/>
              <a:t>Section D. </a:t>
            </a:r>
            <a:r>
              <a:rPr lang="en-US" sz="2300" dirty="0"/>
              <a:t>Positive Consideration </a:t>
            </a:r>
          </a:p>
          <a:p>
            <a:pPr>
              <a:lnSpc>
                <a:spcPct val="100000"/>
              </a:lnSpc>
              <a:spcBef>
                <a:spcPts val="1200"/>
              </a:spcBef>
              <a:spcAft>
                <a:spcPts val="1200"/>
              </a:spcAft>
              <a:buFont typeface="Wingdings" panose="05000000000000000000" pitchFamily="2" charset="2"/>
              <a:buChar char="q"/>
            </a:pPr>
            <a:r>
              <a:rPr lang="en-US" sz="2300" b="1" dirty="0"/>
              <a:t>Section E. </a:t>
            </a:r>
            <a:r>
              <a:rPr lang="en-US" sz="2300" dirty="0"/>
              <a:t>Community Partnerships </a:t>
            </a:r>
          </a:p>
          <a:p>
            <a:pPr>
              <a:lnSpc>
                <a:spcPct val="100000"/>
              </a:lnSpc>
              <a:spcBef>
                <a:spcPts val="1200"/>
              </a:spcBef>
              <a:spcAft>
                <a:spcPts val="1200"/>
              </a:spcAft>
              <a:buFont typeface="Wingdings" panose="05000000000000000000" pitchFamily="2" charset="2"/>
              <a:buChar char="q"/>
            </a:pPr>
            <a:r>
              <a:rPr lang="en-US" sz="2300" b="1" dirty="0"/>
              <a:t>Section F. </a:t>
            </a:r>
            <a:r>
              <a:rPr lang="en-US" sz="2300" dirty="0"/>
              <a:t>Form D: Project Work Plan </a:t>
            </a:r>
          </a:p>
          <a:p>
            <a:pPr>
              <a:lnSpc>
                <a:spcPct val="100000"/>
              </a:lnSpc>
              <a:spcBef>
                <a:spcPts val="1200"/>
              </a:spcBef>
              <a:spcAft>
                <a:spcPts val="1200"/>
              </a:spcAft>
              <a:buFont typeface="Wingdings" panose="05000000000000000000" pitchFamily="2" charset="2"/>
              <a:buChar char="q"/>
            </a:pPr>
            <a:r>
              <a:rPr lang="en-US" sz="2300" b="1" dirty="0"/>
              <a:t>Section G. </a:t>
            </a:r>
            <a:r>
              <a:rPr lang="en-US" sz="2300" dirty="0"/>
              <a:t>Organizational Plan and Project Staffing </a:t>
            </a:r>
          </a:p>
          <a:p>
            <a:pPr>
              <a:lnSpc>
                <a:spcPct val="100000"/>
              </a:lnSpc>
              <a:spcBef>
                <a:spcPts val="1200"/>
              </a:spcBef>
              <a:spcAft>
                <a:spcPts val="1200"/>
              </a:spcAft>
              <a:buFont typeface="Wingdings" panose="05000000000000000000" pitchFamily="2" charset="2"/>
              <a:buChar char="q"/>
            </a:pPr>
            <a:r>
              <a:rPr lang="en-US" sz="2300" b="1" dirty="0"/>
              <a:t>Section H. </a:t>
            </a:r>
            <a:r>
              <a:rPr lang="en-US" sz="2300" dirty="0"/>
              <a:t>Data Collection and Program Monitoring </a:t>
            </a:r>
          </a:p>
          <a:p>
            <a:pPr>
              <a:lnSpc>
                <a:spcPct val="100000"/>
              </a:lnSpc>
              <a:spcBef>
                <a:spcPts val="1200"/>
              </a:spcBef>
              <a:spcAft>
                <a:spcPts val="1200"/>
              </a:spcAft>
              <a:buFont typeface="Wingdings" panose="05000000000000000000" pitchFamily="2" charset="2"/>
              <a:buChar char="q"/>
            </a:pPr>
            <a:r>
              <a:rPr lang="en-US" sz="2300" b="1" dirty="0"/>
              <a:t>Section I. </a:t>
            </a:r>
            <a:r>
              <a:rPr lang="en-US" sz="2300" dirty="0"/>
              <a:t>Budget Grant Expenditures: Form E: Budget (1), and the Budget Narrative (2) </a:t>
            </a:r>
          </a:p>
          <a:p>
            <a:pPr>
              <a:lnSpc>
                <a:spcPct val="100000"/>
              </a:lnSpc>
              <a:spcBef>
                <a:spcPts val="1200"/>
              </a:spcBef>
              <a:spcAft>
                <a:spcPts val="1200"/>
              </a:spcAft>
              <a:buFont typeface="Wingdings" panose="05000000000000000000" pitchFamily="2" charset="2"/>
              <a:buChar char="q"/>
            </a:pPr>
            <a:r>
              <a:rPr lang="en-US" sz="2300" b="1" dirty="0"/>
              <a:t>Appendix</a:t>
            </a:r>
          </a:p>
        </p:txBody>
      </p:sp>
      <p:sp>
        <p:nvSpPr>
          <p:cNvPr id="5" name="Slide Number Placeholder 4">
            <a:extLst>
              <a:ext uri="{FF2B5EF4-FFF2-40B4-BE49-F238E27FC236}">
                <a16:creationId xmlns:a16="http://schemas.microsoft.com/office/drawing/2014/main" id="{60AA40CB-6F89-45E4-916A-D9F80FA140E2}"/>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23</a:t>
            </a:fld>
            <a:endParaRPr lang="en-US" dirty="0"/>
          </a:p>
        </p:txBody>
      </p:sp>
    </p:spTree>
    <p:extLst>
      <p:ext uri="{BB962C8B-B14F-4D97-AF65-F5344CB8AC3E}">
        <p14:creationId xmlns:p14="http://schemas.microsoft.com/office/powerpoint/2010/main" val="3967028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BE2A2AF-0C06-4B7B-AC6D-A0D00C5FFFFC}"/>
              </a:ext>
            </a:extLst>
          </p:cNvPr>
          <p:cNvSpPr>
            <a:spLocks noGrp="1"/>
          </p:cNvSpPr>
          <p:nvPr>
            <p:ph type="title"/>
          </p:nvPr>
        </p:nvSpPr>
        <p:spPr>
          <a:xfrm>
            <a:off x="152400" y="136524"/>
            <a:ext cx="11887200" cy="443339"/>
          </a:xfrm>
        </p:spPr>
        <p:txBody>
          <a:bodyPr>
            <a:normAutofit fontScale="90000"/>
          </a:bodyPr>
          <a:lstStyle/>
          <a:p>
            <a:r>
              <a:rPr lang="en-US" sz="3200" b="1" dirty="0"/>
              <a:t>XI. Timeline</a:t>
            </a:r>
            <a:endParaRPr lang="en-US" sz="3200" dirty="0"/>
          </a:p>
        </p:txBody>
      </p:sp>
      <p:graphicFrame>
        <p:nvGraphicFramePr>
          <p:cNvPr id="5" name="Content Placeholder 4" descr="Request for Applications Timeline of Activities and Important Dates">
            <a:extLst>
              <a:ext uri="{FF2B5EF4-FFF2-40B4-BE49-F238E27FC236}">
                <a16:creationId xmlns:a16="http://schemas.microsoft.com/office/drawing/2014/main" id="{6F65BA4F-9761-42B4-A0B2-C18D89C78139}"/>
              </a:ext>
            </a:extLst>
          </p:cNvPr>
          <p:cNvGraphicFramePr>
            <a:graphicFrameLocks noGrp="1"/>
          </p:cNvGraphicFramePr>
          <p:nvPr>
            <p:ph sz="half" idx="1"/>
            <p:extLst>
              <p:ext uri="{D42A27DB-BD31-4B8C-83A1-F6EECF244321}">
                <p14:modId xmlns:p14="http://schemas.microsoft.com/office/powerpoint/2010/main" val="787744310"/>
              </p:ext>
            </p:extLst>
          </p:nvPr>
        </p:nvGraphicFramePr>
        <p:xfrm>
          <a:off x="563526" y="744279"/>
          <a:ext cx="11089497" cy="5965202"/>
        </p:xfrm>
        <a:graphic>
          <a:graphicData uri="http://schemas.openxmlformats.org/drawingml/2006/table">
            <a:tbl>
              <a:tblPr firstRow="1" bandRow="1">
                <a:tableStyleId>{5C22544A-7EE6-4342-B048-85BDC9FD1C3A}</a:tableStyleId>
              </a:tblPr>
              <a:tblGrid>
                <a:gridCol w="7088558">
                  <a:extLst>
                    <a:ext uri="{9D8B030D-6E8A-4147-A177-3AD203B41FA5}">
                      <a16:colId xmlns:a16="http://schemas.microsoft.com/office/drawing/2014/main" val="2551465851"/>
                    </a:ext>
                  </a:extLst>
                </a:gridCol>
                <a:gridCol w="4000939">
                  <a:extLst>
                    <a:ext uri="{9D8B030D-6E8A-4147-A177-3AD203B41FA5}">
                      <a16:colId xmlns:a16="http://schemas.microsoft.com/office/drawing/2014/main" val="1644618157"/>
                    </a:ext>
                  </a:extLst>
                </a:gridCol>
              </a:tblGrid>
              <a:tr h="552625">
                <a:tc>
                  <a:txBody>
                    <a:bodyPr/>
                    <a:lstStyle/>
                    <a:p>
                      <a:pPr marL="0" marR="0" algn="ctr">
                        <a:lnSpc>
                          <a:spcPct val="107000"/>
                        </a:lnSpc>
                        <a:spcBef>
                          <a:spcPts val="600"/>
                        </a:spcBef>
                        <a:spcAft>
                          <a:spcPts val="600"/>
                        </a:spcAft>
                      </a:pPr>
                      <a:r>
                        <a:rPr lang="en-US" sz="2800" b="1" dirty="0">
                          <a:solidFill>
                            <a:schemeClr val="tx1"/>
                          </a:solidFill>
                          <a:effectLst/>
                          <a:latin typeface="+mn-lt"/>
                          <a:ea typeface="Arial" panose="020B0604020202020204" pitchFamily="34" charset="0"/>
                          <a:cs typeface="Arial" panose="020B0604020202020204" pitchFamily="34" charset="0"/>
                        </a:rPr>
                        <a:t>Activity</a:t>
                      </a:r>
                      <a:endParaRPr lang="en-US" sz="28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7000"/>
                        </a:lnSpc>
                        <a:spcBef>
                          <a:spcPts val="600"/>
                        </a:spcBef>
                        <a:spcAft>
                          <a:spcPts val="600"/>
                        </a:spcAft>
                      </a:pPr>
                      <a:r>
                        <a:rPr lang="en-US" sz="2800" b="1" dirty="0">
                          <a:solidFill>
                            <a:schemeClr val="tx1"/>
                          </a:solidFill>
                          <a:effectLst/>
                          <a:latin typeface="+mn-lt"/>
                          <a:ea typeface="Arial" panose="020B0604020202020204" pitchFamily="34" charset="0"/>
                          <a:cs typeface="Arial" panose="020B0604020202020204" pitchFamily="34" charset="0"/>
                        </a:rPr>
                        <a:t>Important Date</a:t>
                      </a:r>
                      <a:endParaRPr lang="en-US" sz="28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547392680"/>
                  </a:ext>
                </a:extLst>
              </a:tr>
              <a:tr h="552625">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Request for Applications (RFA) Released</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January 13, 2023</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67139317"/>
                  </a:ext>
                </a:extLst>
              </a:tr>
              <a:tr h="552625">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RFA Technical Assistance Webinar</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January 20, 2023</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3304447"/>
                  </a:ext>
                </a:extLst>
              </a:tr>
              <a:tr h="912540">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Deadline for Applicants to Submit Notice of Intent to Submit Application (Form A)</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January 27, 2023, by </a:t>
                      </a:r>
                      <a:br>
                        <a:rPr lang="en-US" sz="2400" dirty="0">
                          <a:effectLst/>
                          <a:latin typeface="+mn-lt"/>
                          <a:ea typeface="Arial" panose="020B0604020202020204" pitchFamily="34" charset="0"/>
                          <a:cs typeface="Arial" panose="020B0604020202020204" pitchFamily="34" charset="0"/>
                        </a:rPr>
                      </a:br>
                      <a:r>
                        <a:rPr lang="en-US" sz="2400" dirty="0">
                          <a:effectLst/>
                          <a:latin typeface="+mn-lt"/>
                          <a:ea typeface="Arial" panose="020B0604020202020204" pitchFamily="34" charset="0"/>
                          <a:cs typeface="Arial" panose="020B0604020202020204" pitchFamily="34" charset="0"/>
                        </a:rPr>
                        <a:t>5 p.m.</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3183069"/>
                  </a:ext>
                </a:extLst>
              </a:tr>
              <a:tr h="824372">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Deadline for Applicants to Submit Applications </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February 17, 2023, by </a:t>
                      </a:r>
                      <a:br>
                        <a:rPr lang="en-US" sz="2400" dirty="0">
                          <a:effectLst/>
                          <a:latin typeface="+mn-lt"/>
                          <a:ea typeface="Arial" panose="020B0604020202020204" pitchFamily="34" charset="0"/>
                          <a:cs typeface="Arial" panose="020B0604020202020204" pitchFamily="34" charset="0"/>
                        </a:rPr>
                      </a:br>
                      <a:r>
                        <a:rPr lang="en-US" sz="2400" dirty="0">
                          <a:effectLst/>
                          <a:latin typeface="+mn-lt"/>
                          <a:ea typeface="Arial" panose="020B0604020202020204" pitchFamily="34" charset="0"/>
                          <a:cs typeface="Arial" panose="020B0604020202020204" pitchFamily="34" charset="0"/>
                        </a:rPr>
                        <a:t>5 p.m.</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5932448"/>
                  </a:ext>
                </a:extLst>
              </a:tr>
              <a:tr h="912540">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CDE Reviewers Evaluate and Score All Eligible Applications</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March 1</a:t>
                      </a:r>
                      <a:r>
                        <a:rPr lang="en-US" sz="2400" dirty="0"/>
                        <a:t>–</a:t>
                      </a:r>
                      <a:r>
                        <a:rPr lang="en-US" sz="2400" dirty="0">
                          <a:effectLst/>
                          <a:latin typeface="+mn-lt"/>
                          <a:ea typeface="Arial" panose="020B0604020202020204" pitchFamily="34" charset="0"/>
                          <a:cs typeface="Arial" panose="020B0604020202020204" pitchFamily="34" charset="0"/>
                        </a:rPr>
                        <a:t>10, 2023</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787133"/>
                  </a:ext>
                </a:extLst>
              </a:tr>
              <a:tr h="552625">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Posting of Intent to Award</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April 3, 2023</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6979195"/>
                  </a:ext>
                </a:extLst>
              </a:tr>
              <a:tr h="552625">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Deadline for Applicants to Submit Appeal</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April 14, 2023, by 5 p.m.</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317171"/>
                  </a:ext>
                </a:extLst>
              </a:tr>
              <a:tr h="552625">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Grant Award Notifications Mailed to Grantees</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600"/>
                        </a:spcBef>
                        <a:spcAft>
                          <a:spcPts val="600"/>
                        </a:spcAft>
                      </a:pPr>
                      <a:r>
                        <a:rPr lang="en-US" sz="2400" dirty="0">
                          <a:effectLst/>
                          <a:latin typeface="+mn-lt"/>
                          <a:ea typeface="Arial" panose="020B0604020202020204" pitchFamily="34" charset="0"/>
                          <a:cs typeface="Arial" panose="020B0604020202020204" pitchFamily="34" charset="0"/>
                        </a:rPr>
                        <a:t>May 5, 2023</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4492179"/>
                  </a:ext>
                </a:extLst>
              </a:tr>
            </a:tbl>
          </a:graphicData>
        </a:graphic>
      </p:graphicFrame>
      <p:sp>
        <p:nvSpPr>
          <p:cNvPr id="4" name="Slide Number Placeholder 4">
            <a:extLst>
              <a:ext uri="{FF2B5EF4-FFF2-40B4-BE49-F238E27FC236}">
                <a16:creationId xmlns:a16="http://schemas.microsoft.com/office/drawing/2014/main" id="{0151AA86-4555-439D-93A1-B8DA9C0B5188}"/>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24</a:t>
            </a:fld>
            <a:endParaRPr lang="en-US" dirty="0"/>
          </a:p>
        </p:txBody>
      </p:sp>
    </p:spTree>
    <p:extLst>
      <p:ext uri="{BB962C8B-B14F-4D97-AF65-F5344CB8AC3E}">
        <p14:creationId xmlns:p14="http://schemas.microsoft.com/office/powerpoint/2010/main" val="587917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900288"/>
          </a:xfrm>
        </p:spPr>
        <p:txBody>
          <a:bodyPr>
            <a:normAutofit/>
          </a:bodyPr>
          <a:lstStyle/>
          <a:p>
            <a:r>
              <a:rPr lang="en-US" sz="3200" b="1" dirty="0"/>
              <a:t>Frequently Asked Questions (1)</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967563"/>
            <a:ext cx="12039600" cy="5686638"/>
          </a:xfrm>
        </p:spPr>
        <p:txBody>
          <a:bodyPr>
            <a:noAutofit/>
          </a:bodyPr>
          <a:lstStyle/>
          <a:p>
            <a:pPr marL="514350" indent="-514350">
              <a:lnSpc>
                <a:spcPct val="100000"/>
              </a:lnSpc>
              <a:spcAft>
                <a:spcPts val="1000"/>
              </a:spcAft>
              <a:buFont typeface="+mj-lt"/>
              <a:buAutoNum type="arabicPeriod"/>
            </a:pPr>
            <a:r>
              <a:rPr lang="en-US" sz="2800" b="1" dirty="0"/>
              <a:t>Is there just one application window?</a:t>
            </a:r>
          </a:p>
          <a:p>
            <a:pPr marL="457200" lvl="1" indent="0">
              <a:lnSpc>
                <a:spcPct val="100000"/>
              </a:lnSpc>
              <a:spcAft>
                <a:spcPts val="1000"/>
              </a:spcAft>
              <a:buNone/>
            </a:pPr>
            <a:r>
              <a:rPr lang="en-US" dirty="0"/>
              <a:t>Yes, there is only one application window from January 13, 2023, through February 17, 2023. The activity and important due dates can be found in Section XI, Timeline, of the FEC RFA</a:t>
            </a:r>
          </a:p>
          <a:p>
            <a:pPr marL="514350" indent="-514350">
              <a:lnSpc>
                <a:spcPct val="100000"/>
              </a:lnSpc>
              <a:spcAft>
                <a:spcPts val="1000"/>
              </a:spcAft>
              <a:buFont typeface="+mj-lt"/>
              <a:buAutoNum type="arabicPeriod"/>
            </a:pPr>
            <a:r>
              <a:rPr lang="en-US" sz="2800" b="1" dirty="0"/>
              <a:t>Will all of the readers scoring the completed grant applications be from CDE?</a:t>
            </a:r>
          </a:p>
          <a:p>
            <a:pPr marL="457200" lvl="1" indent="0">
              <a:lnSpc>
                <a:spcPct val="100000"/>
              </a:lnSpc>
              <a:spcAft>
                <a:spcPts val="1000"/>
              </a:spcAft>
              <a:buNone/>
            </a:pPr>
            <a:r>
              <a:rPr lang="en-US" dirty="0"/>
              <a:t>Readers will be selected by the CDE and trained to score per the rubric found in Appendix IV of the FEC RFA. More information can be found in Section VII, Selection Process.</a:t>
            </a:r>
          </a:p>
          <a:p>
            <a:pPr marL="514350" indent="-514350">
              <a:lnSpc>
                <a:spcPct val="100000"/>
              </a:lnSpc>
              <a:spcAft>
                <a:spcPts val="1000"/>
              </a:spcAft>
              <a:buFont typeface="+mj-lt"/>
              <a:buAutoNum type="arabicPeriod"/>
            </a:pPr>
            <a:endParaRPr lang="en-US" sz="2400" dirty="0"/>
          </a:p>
          <a:p>
            <a:pPr marL="514350" indent="-514350">
              <a:lnSpc>
                <a:spcPct val="100000"/>
              </a:lnSpc>
              <a:spcAft>
                <a:spcPts val="1000"/>
              </a:spcAft>
              <a:buFont typeface="+mj-lt"/>
              <a:buAutoNum type="arabicPeriod"/>
            </a:pPr>
            <a:endParaRPr lang="en-US" sz="2400" dirty="0"/>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25</a:t>
            </a:fld>
            <a:endParaRPr lang="en-US" dirty="0"/>
          </a:p>
        </p:txBody>
      </p:sp>
    </p:spTree>
    <p:extLst>
      <p:ext uri="{BB962C8B-B14F-4D97-AF65-F5344CB8AC3E}">
        <p14:creationId xmlns:p14="http://schemas.microsoft.com/office/powerpoint/2010/main" val="2971913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791738"/>
          </a:xfrm>
        </p:spPr>
        <p:txBody>
          <a:bodyPr>
            <a:normAutofit/>
          </a:bodyPr>
          <a:lstStyle/>
          <a:p>
            <a:r>
              <a:rPr lang="en-US" sz="3200" b="1" dirty="0"/>
              <a:t>Frequently Asked Questions (2)</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791738"/>
            <a:ext cx="11790556" cy="5862463"/>
          </a:xfrm>
        </p:spPr>
        <p:txBody>
          <a:bodyPr>
            <a:noAutofit/>
          </a:bodyPr>
          <a:lstStyle/>
          <a:p>
            <a:pPr marL="457200" indent="-457200">
              <a:lnSpc>
                <a:spcPct val="100000"/>
              </a:lnSpc>
              <a:spcAft>
                <a:spcPts val="1000"/>
              </a:spcAft>
              <a:buFont typeface="+mj-lt"/>
              <a:buAutoNum type="arabicPeriod" startAt="3"/>
            </a:pPr>
            <a:r>
              <a:rPr lang="en-US" sz="2400" b="1" dirty="0"/>
              <a:t>If my region(s) already has a FEC in place, can I still apply to open a new FEC in this region?</a:t>
            </a:r>
          </a:p>
          <a:p>
            <a:pPr marL="457200" lvl="1" indent="0">
              <a:lnSpc>
                <a:spcPct val="100000"/>
              </a:lnSpc>
              <a:spcAft>
                <a:spcPts val="1000"/>
              </a:spcAft>
              <a:buNone/>
            </a:pPr>
            <a:r>
              <a:rPr lang="en-US" sz="2400" dirty="0"/>
              <a:t>If your region already has an FEC, you cannot apply to establish another one in the same region. It is the intent of the legislature is to establish new FECs in areas or regions where there is none. More information can be found in Section IV, Eligibility Requirements, of the FEC RFA.</a:t>
            </a:r>
            <a:endParaRPr lang="en-US" sz="2400" b="1" dirty="0"/>
          </a:p>
          <a:p>
            <a:pPr marL="514350" indent="-514350">
              <a:lnSpc>
                <a:spcPct val="100000"/>
              </a:lnSpc>
              <a:spcAft>
                <a:spcPts val="1000"/>
              </a:spcAft>
              <a:buFont typeface="+mj-lt"/>
              <a:buAutoNum type="arabicPeriod" startAt="4"/>
            </a:pPr>
            <a:r>
              <a:rPr lang="en-US" sz="2400" b="1" dirty="0"/>
              <a:t>Are county offices of education, school districts, or Special Education Local Plan Areas able to apply?</a:t>
            </a:r>
          </a:p>
          <a:p>
            <a:pPr marL="457200" lvl="1" indent="0">
              <a:lnSpc>
                <a:spcPct val="100000"/>
              </a:lnSpc>
              <a:spcAft>
                <a:spcPts val="1000"/>
              </a:spcAft>
              <a:buNone/>
            </a:pPr>
            <a:r>
              <a:rPr lang="en-US" sz="2400" dirty="0"/>
              <a:t>No, only nonprofit charitable organizations are eligible to apply as stipulated in </a:t>
            </a:r>
            <a:r>
              <a:rPr lang="en-US" sz="2400" i="1" dirty="0"/>
              <a:t>EC</a:t>
            </a:r>
            <a:r>
              <a:rPr lang="en-US" sz="2400" dirty="0"/>
              <a:t> Section 56404 and under Section IV, Eligibility Requirements, of the FEC RFA. Districts are not eligible to apply but can support with a potential applicant to submit letters of support as part of the application. </a:t>
            </a:r>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26</a:t>
            </a:fld>
            <a:endParaRPr lang="en-US" dirty="0"/>
          </a:p>
        </p:txBody>
      </p:sp>
    </p:spTree>
    <p:extLst>
      <p:ext uri="{BB962C8B-B14F-4D97-AF65-F5344CB8AC3E}">
        <p14:creationId xmlns:p14="http://schemas.microsoft.com/office/powerpoint/2010/main" val="2152918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791738"/>
          </a:xfrm>
        </p:spPr>
        <p:txBody>
          <a:bodyPr>
            <a:normAutofit/>
          </a:bodyPr>
          <a:lstStyle/>
          <a:p>
            <a:r>
              <a:rPr lang="en-US" sz="3200" b="1" dirty="0"/>
              <a:t>Frequently Asked Questions (3)</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648586"/>
            <a:ext cx="11887200" cy="6005615"/>
          </a:xfrm>
        </p:spPr>
        <p:txBody>
          <a:bodyPr>
            <a:noAutofit/>
          </a:bodyPr>
          <a:lstStyle/>
          <a:p>
            <a:pPr marL="514350" indent="-514350">
              <a:lnSpc>
                <a:spcPct val="100000"/>
              </a:lnSpc>
              <a:spcAft>
                <a:spcPts val="1000"/>
              </a:spcAft>
              <a:buFont typeface="+mj-lt"/>
              <a:buAutoNum type="arabicPeriod" startAt="5"/>
            </a:pPr>
            <a:r>
              <a:rPr lang="en-US" sz="2400" b="1" dirty="0"/>
              <a:t>Would the FECs pertain only to ages 0–3, given the priority of Early Start areas unrepresented?</a:t>
            </a:r>
          </a:p>
          <a:p>
            <a:pPr marL="457200" lvl="1" indent="0">
              <a:lnSpc>
                <a:spcPct val="100000"/>
              </a:lnSpc>
              <a:spcAft>
                <a:spcPts val="1000"/>
              </a:spcAft>
              <a:buNone/>
            </a:pPr>
            <a:r>
              <a:rPr lang="en-US" sz="2400" dirty="0"/>
              <a:t>No, the FECs serve parents and families of children ages 3–18 years of age, inclusive, and young adults 19–22 years of age inclusive who had an IEP before their eighteenth birthday. FECs provide supports to families of children transitioning from Early Start to Part B special education programs. Refer to Section V, Project Requirements, of the RFA and </a:t>
            </a:r>
            <a:r>
              <a:rPr lang="en-US" sz="2400" i="1" dirty="0"/>
              <a:t>EC</a:t>
            </a:r>
            <a:r>
              <a:rPr lang="en-US" sz="2400" dirty="0"/>
              <a:t> Section 56408(a) that pertains to potential eligible applicants.</a:t>
            </a:r>
          </a:p>
          <a:p>
            <a:pPr marL="514350" indent="-514350">
              <a:lnSpc>
                <a:spcPct val="100000"/>
              </a:lnSpc>
              <a:spcAft>
                <a:spcPts val="1000"/>
              </a:spcAft>
              <a:buFont typeface="+mj-lt"/>
              <a:buAutoNum type="arabicPeriod" startAt="5"/>
            </a:pPr>
            <a:r>
              <a:rPr lang="en-US" sz="2400" b="1" dirty="0"/>
              <a:t>What are the page limits and what sections do they relate to?</a:t>
            </a:r>
          </a:p>
          <a:p>
            <a:pPr marL="457200" lvl="1" indent="0">
              <a:lnSpc>
                <a:spcPct val="100000"/>
              </a:lnSpc>
              <a:spcAft>
                <a:spcPts val="1000"/>
              </a:spcAft>
              <a:buNone/>
            </a:pPr>
            <a:r>
              <a:rPr lang="en-US" sz="2400" dirty="0"/>
              <a:t>The detailed information on page limits and which sections they relate to can be found in the following sections of the FEC RFA: Section VIII, Application Narrative, Budget, and Appendix; Section IX, Application Format and Submission Requirements; and Section X, Application Checklist.</a:t>
            </a:r>
          </a:p>
          <a:p>
            <a:pPr marL="0" indent="0">
              <a:lnSpc>
                <a:spcPct val="100000"/>
              </a:lnSpc>
              <a:spcAft>
                <a:spcPts val="1000"/>
              </a:spcAft>
              <a:buNone/>
            </a:pPr>
            <a:endParaRPr lang="en-US" sz="2600" dirty="0"/>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27</a:t>
            </a:fld>
            <a:endParaRPr lang="en-US" dirty="0"/>
          </a:p>
        </p:txBody>
      </p:sp>
    </p:spTree>
    <p:extLst>
      <p:ext uri="{BB962C8B-B14F-4D97-AF65-F5344CB8AC3E}">
        <p14:creationId xmlns:p14="http://schemas.microsoft.com/office/powerpoint/2010/main" val="3284392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552893"/>
          </a:xfrm>
        </p:spPr>
        <p:txBody>
          <a:bodyPr>
            <a:normAutofit/>
          </a:bodyPr>
          <a:lstStyle/>
          <a:p>
            <a:r>
              <a:rPr lang="en-US" sz="3200" b="1" dirty="0"/>
              <a:t>Frequently Asked Questions (4)</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478465"/>
            <a:ext cx="11887200" cy="6175737"/>
          </a:xfrm>
        </p:spPr>
        <p:txBody>
          <a:bodyPr>
            <a:noAutofit/>
          </a:bodyPr>
          <a:lstStyle/>
          <a:p>
            <a:pPr marL="514350" indent="-514350">
              <a:lnSpc>
                <a:spcPct val="100000"/>
              </a:lnSpc>
              <a:spcAft>
                <a:spcPts val="1000"/>
              </a:spcAft>
              <a:buFont typeface="+mj-lt"/>
              <a:buAutoNum type="arabicPeriod" startAt="7"/>
            </a:pPr>
            <a:r>
              <a:rPr lang="en-US" sz="2400" b="1" dirty="0"/>
              <a:t>In Form D, Project Work Plan, are we allowed to include activities that would not necessarily be funded by FEC monies but would support FEC work in support of families with children between ages 3 and 22?</a:t>
            </a:r>
          </a:p>
          <a:p>
            <a:pPr marL="457200" lvl="1" indent="0">
              <a:lnSpc>
                <a:spcPct val="100000"/>
              </a:lnSpc>
              <a:spcAft>
                <a:spcPts val="1000"/>
              </a:spcAft>
              <a:buNone/>
            </a:pPr>
            <a:r>
              <a:rPr lang="en-US" sz="2400" dirty="0"/>
              <a:t>If you would like to include this additional information as part of your plan, then make sure that you clearly differentiate between activities that will be provided as part of the FEC grant and activities that will not be funded by the grant.</a:t>
            </a:r>
          </a:p>
          <a:p>
            <a:pPr marL="514350" indent="-514350">
              <a:lnSpc>
                <a:spcPct val="100000"/>
              </a:lnSpc>
              <a:spcAft>
                <a:spcPts val="1000"/>
              </a:spcAft>
              <a:buFont typeface="+mj-lt"/>
              <a:buAutoNum type="arabicPeriod" startAt="8"/>
            </a:pPr>
            <a:r>
              <a:rPr lang="en-US" sz="2400" b="1" dirty="0"/>
              <a:t>If awarded this grant, is there additional funding for the FECs after the initial award year?</a:t>
            </a:r>
          </a:p>
          <a:p>
            <a:pPr marL="457200" lvl="1" indent="0">
              <a:lnSpc>
                <a:spcPct val="100000"/>
              </a:lnSpc>
              <a:spcAft>
                <a:spcPts val="1000"/>
              </a:spcAft>
              <a:buNone/>
            </a:pPr>
            <a:r>
              <a:rPr lang="en-US" sz="2400" dirty="0"/>
              <a:t>The CDE will conduct fiscal and program assessments pursuant to </a:t>
            </a:r>
            <a:r>
              <a:rPr lang="en-US" sz="2400" i="1" dirty="0"/>
              <a:t>EC</a:t>
            </a:r>
            <a:r>
              <a:rPr lang="en-US" sz="2400" dirty="0"/>
              <a:t> Section 56408(b)(1) and (2) to assess each center’s eligibility for continued funding. Funding will continue past the initial year and each applicant awarded the grant will submit an annual application form and budget to indicate continuation in the grant program. Additionally, since grant amounts consist of the base rate of $246,000 per center and a mechanism that is based on the school enrollment of that region, final grant award amounts may be annually adjusted.</a:t>
            </a:r>
            <a:endParaRPr lang="en-US" sz="2400" b="1" dirty="0"/>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28</a:t>
            </a:fld>
            <a:endParaRPr lang="en-US" dirty="0"/>
          </a:p>
        </p:txBody>
      </p:sp>
    </p:spTree>
    <p:extLst>
      <p:ext uri="{BB962C8B-B14F-4D97-AF65-F5344CB8AC3E}">
        <p14:creationId xmlns:p14="http://schemas.microsoft.com/office/powerpoint/2010/main" val="1246463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791738"/>
          </a:xfrm>
        </p:spPr>
        <p:txBody>
          <a:bodyPr>
            <a:normAutofit/>
          </a:bodyPr>
          <a:lstStyle/>
          <a:p>
            <a:r>
              <a:rPr lang="en-US" sz="3200" b="1" dirty="0"/>
              <a:t>Frequently Asked Questions (5)</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680484"/>
            <a:ext cx="11790556" cy="5973717"/>
          </a:xfrm>
        </p:spPr>
        <p:txBody>
          <a:bodyPr>
            <a:noAutofit/>
          </a:bodyPr>
          <a:lstStyle/>
          <a:p>
            <a:pPr marL="514350" indent="-514350">
              <a:lnSpc>
                <a:spcPct val="100000"/>
              </a:lnSpc>
              <a:spcAft>
                <a:spcPts val="1000"/>
              </a:spcAft>
              <a:buFont typeface="+mj-lt"/>
              <a:buAutoNum type="arabicPeriod" startAt="9"/>
            </a:pPr>
            <a:r>
              <a:rPr lang="en-US" sz="2800" b="1" dirty="0"/>
              <a:t>For applicants who do not have a designated staff for this project yet, will points be deducted for not having resumes?</a:t>
            </a:r>
          </a:p>
          <a:p>
            <a:pPr marL="457200" lvl="1" indent="0">
              <a:lnSpc>
                <a:spcPct val="100000"/>
              </a:lnSpc>
              <a:spcAft>
                <a:spcPts val="1000"/>
              </a:spcAft>
              <a:buNone/>
            </a:pPr>
            <a:r>
              <a:rPr lang="en-US" dirty="0"/>
              <a:t>If staffing is not available for the proposed applicant, then the applicant can indicate “to be determined” and provide a job description that details the required duties and responsibilities of each proposed position. This information can be found in the FEC RFA in Section VIII. Application Narrative and Budget, under subsection G. Organizational Plan and Project Staffing. In order to see how these two sections of the application will be awarded points, refer to Appendix IV: Evaluation and Scoring Rubric.</a:t>
            </a:r>
          </a:p>
          <a:p>
            <a:pPr marL="514350" indent="-514350">
              <a:lnSpc>
                <a:spcPct val="100000"/>
              </a:lnSpc>
              <a:spcAft>
                <a:spcPts val="1000"/>
              </a:spcAft>
              <a:buFont typeface="+mj-lt"/>
              <a:buAutoNum type="arabicPeriod" startAt="9"/>
            </a:pPr>
            <a:endParaRPr lang="en-US" sz="2400" b="1" dirty="0"/>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29</a:t>
            </a:fld>
            <a:endParaRPr lang="en-US" dirty="0"/>
          </a:p>
        </p:txBody>
      </p:sp>
    </p:spTree>
    <p:extLst>
      <p:ext uri="{BB962C8B-B14F-4D97-AF65-F5344CB8AC3E}">
        <p14:creationId xmlns:p14="http://schemas.microsoft.com/office/powerpoint/2010/main" val="1282237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50E6-5466-487C-8A9A-480B631351C8}"/>
              </a:ext>
            </a:extLst>
          </p:cNvPr>
          <p:cNvSpPr>
            <a:spLocks noGrp="1"/>
          </p:cNvSpPr>
          <p:nvPr>
            <p:ph type="title"/>
          </p:nvPr>
        </p:nvSpPr>
        <p:spPr>
          <a:xfrm>
            <a:off x="152400" y="203800"/>
            <a:ext cx="12039600" cy="494032"/>
          </a:xfrm>
        </p:spPr>
        <p:txBody>
          <a:bodyPr>
            <a:normAutofit/>
          </a:bodyPr>
          <a:lstStyle/>
          <a:p>
            <a:r>
              <a:rPr lang="en-US" sz="2800" b="1" dirty="0"/>
              <a:t>I. Background</a:t>
            </a:r>
          </a:p>
        </p:txBody>
      </p:sp>
      <p:sp>
        <p:nvSpPr>
          <p:cNvPr id="3" name="Content Placeholder 2">
            <a:extLst>
              <a:ext uri="{FF2B5EF4-FFF2-40B4-BE49-F238E27FC236}">
                <a16:creationId xmlns:a16="http://schemas.microsoft.com/office/drawing/2014/main" id="{17FE3E39-7A90-414D-BE06-BC7013B90B0C}"/>
              </a:ext>
            </a:extLst>
          </p:cNvPr>
          <p:cNvSpPr>
            <a:spLocks noGrp="1"/>
          </p:cNvSpPr>
          <p:nvPr>
            <p:ph sz="half" idx="1"/>
          </p:nvPr>
        </p:nvSpPr>
        <p:spPr>
          <a:xfrm>
            <a:off x="152399" y="782053"/>
            <a:ext cx="12039600" cy="6075947"/>
          </a:xfrm>
        </p:spPr>
        <p:txBody>
          <a:bodyPr>
            <a:normAutofit/>
          </a:bodyPr>
          <a:lstStyle/>
          <a:p>
            <a:pPr>
              <a:lnSpc>
                <a:spcPct val="100000"/>
              </a:lnSpc>
              <a:spcBef>
                <a:spcPts val="1200"/>
              </a:spcBef>
              <a:spcAft>
                <a:spcPts val="1200"/>
              </a:spcAft>
            </a:pPr>
            <a:r>
              <a:rPr lang="en-US" sz="2400" dirty="0"/>
              <a:t>FECs were established through Senate Bill 511, then enacted as California </a:t>
            </a:r>
            <a:r>
              <a:rPr lang="en-US" sz="2400" i="1" dirty="0"/>
              <a:t>Education Code </a:t>
            </a:r>
            <a:r>
              <a:rPr lang="en-US" sz="2400" dirty="0"/>
              <a:t>(</a:t>
            </a:r>
            <a:r>
              <a:rPr lang="en-US" sz="2400" i="1" dirty="0"/>
              <a:t>EC</a:t>
            </a:r>
            <a:r>
              <a:rPr lang="en-US" sz="2400" dirty="0"/>
              <a:t>) 56400-56414 in 2001.</a:t>
            </a:r>
          </a:p>
          <a:p>
            <a:pPr>
              <a:lnSpc>
                <a:spcPct val="100000"/>
              </a:lnSpc>
              <a:spcBef>
                <a:spcPts val="1200"/>
              </a:spcBef>
              <a:spcAft>
                <a:spcPts val="1200"/>
              </a:spcAft>
            </a:pPr>
            <a:r>
              <a:rPr lang="en-US" sz="2400" dirty="0"/>
              <a:t>In June 2021, the California Legislature passed Assembly Bill (AB) 130, the Education Finance Omnibus Budget Trailer Bill (Chapter 44, Statutes of 2021), which amended </a:t>
            </a:r>
            <a:r>
              <a:rPr lang="en-US" sz="2400" i="1" dirty="0"/>
              <a:t>EC</a:t>
            </a:r>
            <a:r>
              <a:rPr lang="en-US" sz="2400" dirty="0"/>
              <a:t> Section 56400–56415. </a:t>
            </a:r>
          </a:p>
          <a:p>
            <a:pPr lvl="1">
              <a:lnSpc>
                <a:spcPct val="100000"/>
              </a:lnSpc>
              <a:spcBef>
                <a:spcPts val="1200"/>
              </a:spcBef>
              <a:spcAft>
                <a:spcPts val="1200"/>
              </a:spcAft>
              <a:buFont typeface="Courier New" panose="02070309020205020404" pitchFamily="49" charset="0"/>
              <a:buChar char="o"/>
            </a:pPr>
            <a:r>
              <a:rPr lang="en-US" sz="2400" dirty="0"/>
              <a:t>This legislation augmented funding for current FECs and supported the establishment of additional FECs in regions established by the Early Start Family Resource Centers (FRCs) that currently do not have an FEC pursuant to </a:t>
            </a:r>
            <a:r>
              <a:rPr lang="en-US" sz="2400" i="1" dirty="0"/>
              <a:t>EC</a:t>
            </a:r>
            <a:r>
              <a:rPr lang="en-US" sz="2400" dirty="0"/>
              <a:t> Section 56402(b)(1). </a:t>
            </a:r>
          </a:p>
          <a:p>
            <a:pPr>
              <a:lnSpc>
                <a:spcPct val="100000"/>
              </a:lnSpc>
              <a:spcBef>
                <a:spcPts val="1200"/>
              </a:spcBef>
              <a:spcAft>
                <a:spcPts val="1200"/>
              </a:spcAft>
            </a:pPr>
            <a:r>
              <a:rPr lang="en-US" sz="2400" dirty="0"/>
              <a:t>In June 2022, AB 178 Budget Act of 2022 (Chapter 45, Statutes of 2022) passed and provided additional funding to the CDE to conclude the FEC expansion.</a:t>
            </a:r>
          </a:p>
        </p:txBody>
      </p:sp>
      <p:sp>
        <p:nvSpPr>
          <p:cNvPr id="5" name="Slide Number Placeholder 4">
            <a:extLst>
              <a:ext uri="{FF2B5EF4-FFF2-40B4-BE49-F238E27FC236}">
                <a16:creationId xmlns:a16="http://schemas.microsoft.com/office/drawing/2014/main" id="{5B7EC499-300D-4926-B441-BDD2F795C473}"/>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3</a:t>
            </a:fld>
            <a:endParaRPr lang="en-US" dirty="0"/>
          </a:p>
        </p:txBody>
      </p:sp>
    </p:spTree>
    <p:extLst>
      <p:ext uri="{BB962C8B-B14F-4D97-AF65-F5344CB8AC3E}">
        <p14:creationId xmlns:p14="http://schemas.microsoft.com/office/powerpoint/2010/main" val="941217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A54D-B0DA-446A-840C-70B319673B40}"/>
              </a:ext>
            </a:extLst>
          </p:cNvPr>
          <p:cNvSpPr>
            <a:spLocks noGrp="1"/>
          </p:cNvSpPr>
          <p:nvPr>
            <p:ph type="title"/>
          </p:nvPr>
        </p:nvSpPr>
        <p:spPr>
          <a:xfrm>
            <a:off x="152400" y="0"/>
            <a:ext cx="11887200" cy="724463"/>
          </a:xfrm>
        </p:spPr>
        <p:txBody>
          <a:bodyPr>
            <a:normAutofit/>
          </a:bodyPr>
          <a:lstStyle/>
          <a:p>
            <a:r>
              <a:rPr lang="en-US" sz="3200" b="1" dirty="0"/>
              <a:t>Next Steps</a:t>
            </a:r>
          </a:p>
        </p:txBody>
      </p:sp>
      <p:sp>
        <p:nvSpPr>
          <p:cNvPr id="3" name="Content Placeholder 2">
            <a:extLst>
              <a:ext uri="{FF2B5EF4-FFF2-40B4-BE49-F238E27FC236}">
                <a16:creationId xmlns:a16="http://schemas.microsoft.com/office/drawing/2014/main" id="{A7851B69-4C42-41CB-BFF8-72B358D74CCA}"/>
              </a:ext>
            </a:extLst>
          </p:cNvPr>
          <p:cNvSpPr>
            <a:spLocks noGrp="1"/>
          </p:cNvSpPr>
          <p:nvPr>
            <p:ph sz="half" idx="1"/>
          </p:nvPr>
        </p:nvSpPr>
        <p:spPr>
          <a:xfrm>
            <a:off x="152400" y="616688"/>
            <a:ext cx="12039600" cy="6037513"/>
          </a:xfrm>
        </p:spPr>
        <p:txBody>
          <a:bodyPr>
            <a:noAutofit/>
          </a:bodyPr>
          <a:lstStyle/>
          <a:p>
            <a:pPr>
              <a:lnSpc>
                <a:spcPct val="100000"/>
              </a:lnSpc>
              <a:spcBef>
                <a:spcPts val="1200"/>
              </a:spcBef>
              <a:spcAft>
                <a:spcPts val="1200"/>
              </a:spcAft>
            </a:pPr>
            <a:r>
              <a:rPr lang="en-US" sz="2400" dirty="0"/>
              <a:t>Interested applicants must submit </a:t>
            </a:r>
            <a:r>
              <a:rPr lang="en-US" sz="2400" b="1" dirty="0"/>
              <a:t>Form A: Intent to Submit an Application for the FEC Grant </a:t>
            </a:r>
            <a:r>
              <a:rPr lang="en-US" sz="2400" dirty="0"/>
              <a:t>to the CDE Special Education Division by email at </a:t>
            </a:r>
            <a:r>
              <a:rPr lang="en-US" sz="2400" u="sng" dirty="0">
                <a:hlinkClick r:id="rId3" tooltip="Progams and Partnerships Unit Email Address"/>
              </a:rPr>
              <a:t>PPL@cde.ca.gov</a:t>
            </a:r>
            <a:r>
              <a:rPr lang="en-US" sz="2400" dirty="0"/>
              <a:t> </a:t>
            </a:r>
            <a:r>
              <a:rPr lang="en-US" sz="2400" b="1" dirty="0"/>
              <a:t>by </a:t>
            </a:r>
            <a:br>
              <a:rPr lang="en-US" sz="2400" b="1" dirty="0"/>
            </a:br>
            <a:r>
              <a:rPr lang="en-US" sz="2400" b="1" dirty="0"/>
              <a:t>5 p.m. on January 27, 2023</a:t>
            </a:r>
            <a:r>
              <a:rPr lang="en-US" sz="2400" dirty="0"/>
              <a:t>. Use “</a:t>
            </a:r>
            <a:r>
              <a:rPr lang="en-US" sz="2400" b="1" dirty="0"/>
              <a:t>2022 FEC Grant Intent to Submit an Application</a:t>
            </a:r>
            <a:r>
              <a:rPr lang="en-US" sz="2400" dirty="0"/>
              <a:t>” for the subject line and an email confirmation from the CDE will be sent within 24 hours.</a:t>
            </a:r>
          </a:p>
          <a:p>
            <a:pPr>
              <a:lnSpc>
                <a:spcPct val="100000"/>
              </a:lnSpc>
              <a:spcAft>
                <a:spcPts val="1000"/>
              </a:spcAft>
            </a:pPr>
            <a:r>
              <a:rPr lang="en-US" sz="2400" dirty="0"/>
              <a:t>Review </a:t>
            </a:r>
            <a:r>
              <a:rPr lang="en-US" sz="2400" b="1" dirty="0"/>
              <a:t>Section</a:t>
            </a:r>
            <a:r>
              <a:rPr lang="en-US" sz="2400" dirty="0"/>
              <a:t> </a:t>
            </a:r>
            <a:r>
              <a:rPr lang="en-US" sz="2400" b="1" dirty="0"/>
              <a:t>XI. Timeline </a:t>
            </a:r>
            <a:r>
              <a:rPr lang="en-US" sz="2400" dirty="0"/>
              <a:t>of the RFA in order to adhere to all required deadlines.</a:t>
            </a:r>
          </a:p>
          <a:p>
            <a:pPr>
              <a:lnSpc>
                <a:spcPct val="100000"/>
              </a:lnSpc>
              <a:spcAft>
                <a:spcPts val="1000"/>
              </a:spcAft>
            </a:pPr>
            <a:r>
              <a:rPr lang="en-US" sz="2400" dirty="0"/>
              <a:t>Refer to </a:t>
            </a:r>
            <a:r>
              <a:rPr lang="en-US" sz="2400" b="1" dirty="0"/>
              <a:t>Section</a:t>
            </a:r>
            <a:r>
              <a:rPr lang="en-US" sz="2400" dirty="0"/>
              <a:t> </a:t>
            </a:r>
            <a:r>
              <a:rPr lang="en-US" sz="2400" b="1" dirty="0"/>
              <a:t>IX. Application Format and Submission Requirements </a:t>
            </a:r>
            <a:r>
              <a:rPr lang="en-US" sz="2400" dirty="0"/>
              <a:t>and to </a:t>
            </a:r>
            <a:r>
              <a:rPr lang="en-US" sz="2400" b="1" dirty="0"/>
              <a:t>Section X. Application Checklist </a:t>
            </a:r>
            <a:r>
              <a:rPr lang="en-US" sz="2400" dirty="0"/>
              <a:t>of the RFA before submitting your application.</a:t>
            </a:r>
          </a:p>
          <a:p>
            <a:pPr>
              <a:lnSpc>
                <a:spcPct val="100000"/>
              </a:lnSpc>
              <a:spcAft>
                <a:spcPts val="1000"/>
              </a:spcAft>
            </a:pPr>
            <a:r>
              <a:rPr lang="en-US" sz="2400" dirty="0"/>
              <a:t>This presentation will be available on the CDE FEC Grant RFA web page at </a:t>
            </a:r>
            <a:r>
              <a:rPr lang="en-US" sz="2400" dirty="0">
                <a:hlinkClick r:id="rId4"/>
              </a:rPr>
              <a:t>https://www.cde.ca.gov/fg/fo/r18/fecexp22rfa.asp</a:t>
            </a:r>
            <a:r>
              <a:rPr lang="en-US" sz="2400" dirty="0"/>
              <a:t> and questions that were not answered in today’s webinar will be emailed next week.</a:t>
            </a:r>
          </a:p>
          <a:p>
            <a:pPr>
              <a:lnSpc>
                <a:spcPct val="100000"/>
              </a:lnSpc>
              <a:spcAft>
                <a:spcPts val="1000"/>
              </a:spcAft>
            </a:pPr>
            <a:r>
              <a:rPr lang="en-US" sz="2400" dirty="0"/>
              <a:t>Additional questions regarding this webinar or the RFA can be emailed to the CDE at </a:t>
            </a:r>
            <a:r>
              <a:rPr lang="en-US" sz="2400" dirty="0">
                <a:hlinkClick r:id="rId3" tooltip="Programs and Partnerships Unit Email Address"/>
              </a:rPr>
              <a:t>PPL@cde.ca.gov</a:t>
            </a:r>
            <a:r>
              <a:rPr lang="en-US" sz="2400" dirty="0"/>
              <a:t> with “2022 FEC RFA Questions” for the subject line.</a:t>
            </a:r>
          </a:p>
        </p:txBody>
      </p:sp>
      <p:sp>
        <p:nvSpPr>
          <p:cNvPr id="5" name="Slide Number Placeholder 4">
            <a:extLst>
              <a:ext uri="{FF2B5EF4-FFF2-40B4-BE49-F238E27FC236}">
                <a16:creationId xmlns:a16="http://schemas.microsoft.com/office/drawing/2014/main" id="{4E5BBE9C-7BC3-448C-A726-7E922A9619AE}"/>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30</a:t>
            </a:fld>
            <a:endParaRPr lang="en-US" dirty="0"/>
          </a:p>
        </p:txBody>
      </p:sp>
    </p:spTree>
    <p:extLst>
      <p:ext uri="{BB962C8B-B14F-4D97-AF65-F5344CB8AC3E}">
        <p14:creationId xmlns:p14="http://schemas.microsoft.com/office/powerpoint/2010/main" val="4019069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911F4-84F1-43CD-A6DD-1CA890D7E862}"/>
              </a:ext>
            </a:extLst>
          </p:cNvPr>
          <p:cNvSpPr>
            <a:spLocks noGrp="1"/>
          </p:cNvSpPr>
          <p:nvPr>
            <p:ph type="title"/>
          </p:nvPr>
        </p:nvSpPr>
        <p:spPr/>
        <p:txBody>
          <a:bodyPr/>
          <a:lstStyle/>
          <a:p>
            <a:r>
              <a:rPr lang="en-US" b="1" dirty="0"/>
              <a:t>Thank you for your time and good luck!</a:t>
            </a:r>
          </a:p>
        </p:txBody>
      </p:sp>
      <p:sp>
        <p:nvSpPr>
          <p:cNvPr id="5" name="Slide Number Placeholder 4">
            <a:extLst>
              <a:ext uri="{FF2B5EF4-FFF2-40B4-BE49-F238E27FC236}">
                <a16:creationId xmlns:a16="http://schemas.microsoft.com/office/drawing/2014/main" id="{8F59B370-9152-4FAE-A072-1D12A4D38BA8}"/>
              </a:ext>
            </a:extLst>
          </p:cNvPr>
          <p:cNvSpPr txBox="1">
            <a:spLocks/>
          </p:cNvSpPr>
          <p:nvPr/>
        </p:nvSpPr>
        <p:spPr>
          <a:xfrm>
            <a:off x="11653024" y="6278138"/>
            <a:ext cx="538976"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b="1" smtClean="0">
                <a:solidFill>
                  <a:schemeClr val="bg1"/>
                </a:solidFill>
              </a:rPr>
              <a:pPr/>
              <a:t>31</a:t>
            </a:fld>
            <a:endParaRPr lang="en-US" b="1" dirty="0">
              <a:solidFill>
                <a:schemeClr val="bg1"/>
              </a:solidFill>
            </a:endParaRPr>
          </a:p>
        </p:txBody>
      </p:sp>
    </p:spTree>
    <p:extLst>
      <p:ext uri="{BB962C8B-B14F-4D97-AF65-F5344CB8AC3E}">
        <p14:creationId xmlns:p14="http://schemas.microsoft.com/office/powerpoint/2010/main" val="4079575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650E6-5466-487C-8A9A-480B631351C8}"/>
              </a:ext>
            </a:extLst>
          </p:cNvPr>
          <p:cNvSpPr>
            <a:spLocks noGrp="1"/>
          </p:cNvSpPr>
          <p:nvPr>
            <p:ph type="title"/>
          </p:nvPr>
        </p:nvSpPr>
        <p:spPr>
          <a:xfrm>
            <a:off x="152400" y="203800"/>
            <a:ext cx="12039600" cy="833264"/>
          </a:xfrm>
        </p:spPr>
        <p:txBody>
          <a:bodyPr>
            <a:normAutofit/>
          </a:bodyPr>
          <a:lstStyle/>
          <a:p>
            <a:r>
              <a:rPr lang="en-US" sz="3200" b="1" dirty="0"/>
              <a:t>II. Program Purpose and Goals</a:t>
            </a:r>
          </a:p>
        </p:txBody>
      </p:sp>
      <p:sp>
        <p:nvSpPr>
          <p:cNvPr id="3" name="Content Placeholder 2">
            <a:extLst>
              <a:ext uri="{FF2B5EF4-FFF2-40B4-BE49-F238E27FC236}">
                <a16:creationId xmlns:a16="http://schemas.microsoft.com/office/drawing/2014/main" id="{17FE3E39-7A90-414D-BE06-BC7013B90B0C}"/>
              </a:ext>
            </a:extLst>
          </p:cNvPr>
          <p:cNvSpPr>
            <a:spLocks noGrp="1"/>
          </p:cNvSpPr>
          <p:nvPr>
            <p:ph sz="half" idx="1"/>
          </p:nvPr>
        </p:nvSpPr>
        <p:spPr>
          <a:xfrm>
            <a:off x="152399" y="920667"/>
            <a:ext cx="11887199" cy="5617137"/>
          </a:xfrm>
        </p:spPr>
        <p:txBody>
          <a:bodyPr>
            <a:noAutofit/>
          </a:bodyPr>
          <a:lstStyle/>
          <a:p>
            <a:pPr>
              <a:lnSpc>
                <a:spcPct val="100000"/>
              </a:lnSpc>
              <a:spcBef>
                <a:spcPts val="1200"/>
              </a:spcBef>
              <a:spcAft>
                <a:spcPts val="1200"/>
              </a:spcAft>
            </a:pPr>
            <a:r>
              <a:rPr lang="en-US" sz="2600" i="1" dirty="0"/>
              <a:t>EC</a:t>
            </a:r>
            <a:r>
              <a:rPr lang="en-US" sz="2600" dirty="0"/>
              <a:t> 56402(b)(2), the Superintendent shall give priority to applicants that are able to ensure continuity of support for families transitioning from services under Part C to Part B of the federal Individuals with Disabilities Education Act (IDEA) (20 U.S.C. Sec. 1400 et seq.), either because the applicant operates a program of family support for parents of children with disabilities up to three years of age, or the applicant works in close partnership with an organization that does so, and shall take into consideration the capacity of applicants to carry out the activities specified in </a:t>
            </a:r>
            <a:r>
              <a:rPr lang="en-US" sz="2600" i="1" dirty="0"/>
              <a:t>EC</a:t>
            </a:r>
            <a:r>
              <a:rPr lang="en-US" sz="2600" dirty="0"/>
              <a:t> Section 56408.</a:t>
            </a:r>
          </a:p>
          <a:p>
            <a:pPr>
              <a:lnSpc>
                <a:spcPct val="100000"/>
              </a:lnSpc>
              <a:spcBef>
                <a:spcPts val="1200"/>
              </a:spcBef>
              <a:spcAft>
                <a:spcPts val="1200"/>
              </a:spcAft>
            </a:pPr>
            <a:r>
              <a:rPr lang="en-US" sz="2600" dirty="0"/>
              <a:t> The CDE shall also give positive consideration to grant applicants proposing to establish new FECs that serve regions with high concentrations of pupils who qualify for free or reduced-price meals as indicated in </a:t>
            </a:r>
            <a:r>
              <a:rPr lang="en-US" sz="2600" i="1" dirty="0"/>
              <a:t>EC</a:t>
            </a:r>
            <a:r>
              <a:rPr lang="en-US" sz="2600" dirty="0"/>
              <a:t> Section 56406(c).</a:t>
            </a:r>
          </a:p>
        </p:txBody>
      </p:sp>
      <p:sp>
        <p:nvSpPr>
          <p:cNvPr id="5" name="Slide Number Placeholder 4">
            <a:extLst>
              <a:ext uri="{FF2B5EF4-FFF2-40B4-BE49-F238E27FC236}">
                <a16:creationId xmlns:a16="http://schemas.microsoft.com/office/drawing/2014/main" id="{5B7EC499-300D-4926-B441-BDD2F795C473}"/>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4</a:t>
            </a:fld>
            <a:endParaRPr lang="en-US" dirty="0"/>
          </a:p>
        </p:txBody>
      </p:sp>
    </p:spTree>
    <p:extLst>
      <p:ext uri="{BB962C8B-B14F-4D97-AF65-F5344CB8AC3E}">
        <p14:creationId xmlns:p14="http://schemas.microsoft.com/office/powerpoint/2010/main" val="215223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203800"/>
            <a:ext cx="11887200" cy="810962"/>
          </a:xfrm>
        </p:spPr>
        <p:txBody>
          <a:bodyPr>
            <a:normAutofit/>
          </a:bodyPr>
          <a:lstStyle/>
          <a:p>
            <a:r>
              <a:rPr lang="en-US" sz="3200" b="1" dirty="0"/>
              <a:t>III. Funding Available (1)</a:t>
            </a:r>
          </a:p>
        </p:txBody>
      </p:sp>
      <p:sp>
        <p:nvSpPr>
          <p:cNvPr id="3" name="Content Placeholder 2">
            <a:extLst>
              <a:ext uri="{FF2B5EF4-FFF2-40B4-BE49-F238E27FC236}">
                <a16:creationId xmlns:a16="http://schemas.microsoft.com/office/drawing/2014/main" id="{799144F9-60FC-425D-8C81-462FED050BE0}"/>
              </a:ext>
            </a:extLst>
          </p:cNvPr>
          <p:cNvSpPr>
            <a:spLocks noGrp="1"/>
          </p:cNvSpPr>
          <p:nvPr>
            <p:ph sz="half" idx="1"/>
          </p:nvPr>
        </p:nvSpPr>
        <p:spPr>
          <a:xfrm>
            <a:off x="152399" y="1014762"/>
            <a:ext cx="11887199" cy="5843238"/>
          </a:xfrm>
        </p:spPr>
        <p:txBody>
          <a:bodyPr>
            <a:noAutofit/>
          </a:bodyPr>
          <a:lstStyle/>
          <a:p>
            <a:pPr>
              <a:lnSpc>
                <a:spcPct val="100000"/>
              </a:lnSpc>
              <a:spcBef>
                <a:spcPts val="1200"/>
              </a:spcBef>
              <a:spcAft>
                <a:spcPts val="1200"/>
              </a:spcAft>
            </a:pPr>
            <a:r>
              <a:rPr lang="en-US" sz="2400" dirty="0"/>
              <a:t>In 2021, the State Budget Act provided additional funds to increase base funding and per pupil rate for the then existing fourteen FECs, and to establish new FECs across the state in regions where there were none. </a:t>
            </a:r>
          </a:p>
          <a:p>
            <a:pPr>
              <a:lnSpc>
                <a:spcPct val="100000"/>
              </a:lnSpc>
              <a:spcBef>
                <a:spcPts val="1200"/>
              </a:spcBef>
              <a:spcAft>
                <a:spcPts val="1200"/>
              </a:spcAft>
            </a:pPr>
            <a:r>
              <a:rPr lang="en-US" sz="2400" dirty="0"/>
              <a:t>In 2022, the State Budget Act provided additional funds to continue establishing FECs in the remaining five regions that do not possess a center. Only one center may be established in each of the regions that do not currently have an FEC. </a:t>
            </a:r>
          </a:p>
          <a:p>
            <a:pPr>
              <a:lnSpc>
                <a:spcPct val="100000"/>
              </a:lnSpc>
              <a:spcBef>
                <a:spcPts val="1200"/>
              </a:spcBef>
              <a:spcAft>
                <a:spcPts val="1200"/>
              </a:spcAft>
            </a:pPr>
            <a:r>
              <a:rPr lang="en-US" sz="2400" i="1" dirty="0"/>
              <a:t>EC</a:t>
            </a:r>
            <a:r>
              <a:rPr lang="en-US" sz="2400" dirty="0"/>
              <a:t> 56406(b)(1) Establishes a minimum base rate of $246,000 for each center to provide the basic services pursuant to this chapter and serve parents and families of children and young adults 3–18 years of age, inclusive, and young adults 19–22 years of age, inclusive, who had an individualized education program (IEP) before their 18th birthday. </a:t>
            </a:r>
          </a:p>
          <a:p>
            <a:pPr>
              <a:lnSpc>
                <a:spcPct val="100000"/>
              </a:lnSpc>
              <a:spcBef>
                <a:spcPts val="1200"/>
              </a:spcBef>
              <a:spcAft>
                <a:spcPts val="1200"/>
              </a:spcAft>
            </a:pPr>
            <a:r>
              <a:rPr lang="en-US" sz="2400" dirty="0"/>
              <a:t>Establishes an allocation mechanism that is determined according to school enrollment for the region served. </a:t>
            </a:r>
            <a:r>
              <a:rPr lang="en-US" sz="2400" i="1" dirty="0"/>
              <a:t>EC</a:t>
            </a:r>
            <a:r>
              <a:rPr lang="en-US" sz="2400" dirty="0"/>
              <a:t> 56406(b)(2).</a:t>
            </a:r>
          </a:p>
        </p:txBody>
      </p:sp>
      <p:sp>
        <p:nvSpPr>
          <p:cNvPr id="4" name="Slide Number Placeholder 4">
            <a:extLst>
              <a:ext uri="{FF2B5EF4-FFF2-40B4-BE49-F238E27FC236}">
                <a16:creationId xmlns:a16="http://schemas.microsoft.com/office/drawing/2014/main" id="{4FA3AD88-1E40-41AD-8152-CBB477097212}"/>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5</a:t>
            </a:fld>
            <a:endParaRPr lang="en-US" dirty="0"/>
          </a:p>
        </p:txBody>
      </p:sp>
    </p:spTree>
    <p:extLst>
      <p:ext uri="{BB962C8B-B14F-4D97-AF65-F5344CB8AC3E}">
        <p14:creationId xmlns:p14="http://schemas.microsoft.com/office/powerpoint/2010/main" val="1033516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203800"/>
            <a:ext cx="11887200" cy="810962"/>
          </a:xfrm>
        </p:spPr>
        <p:txBody>
          <a:bodyPr>
            <a:normAutofit/>
          </a:bodyPr>
          <a:lstStyle/>
          <a:p>
            <a:r>
              <a:rPr lang="en-US" sz="3200" b="1" dirty="0"/>
              <a:t>III. Funding Available (2)</a:t>
            </a:r>
          </a:p>
        </p:txBody>
      </p:sp>
      <p:sp>
        <p:nvSpPr>
          <p:cNvPr id="3" name="Content Placeholder 2">
            <a:extLst>
              <a:ext uri="{FF2B5EF4-FFF2-40B4-BE49-F238E27FC236}">
                <a16:creationId xmlns:a16="http://schemas.microsoft.com/office/drawing/2014/main" id="{799144F9-60FC-425D-8C81-462FED050BE0}"/>
              </a:ext>
            </a:extLst>
          </p:cNvPr>
          <p:cNvSpPr>
            <a:spLocks noGrp="1"/>
          </p:cNvSpPr>
          <p:nvPr>
            <p:ph sz="half" idx="1"/>
          </p:nvPr>
        </p:nvSpPr>
        <p:spPr>
          <a:xfrm>
            <a:off x="152399" y="1014762"/>
            <a:ext cx="11887199" cy="5843238"/>
          </a:xfrm>
        </p:spPr>
        <p:txBody>
          <a:bodyPr>
            <a:noAutofit/>
          </a:bodyPr>
          <a:lstStyle/>
          <a:p>
            <a:pPr>
              <a:lnSpc>
                <a:spcPct val="100000"/>
              </a:lnSpc>
              <a:spcBef>
                <a:spcPts val="1200"/>
              </a:spcBef>
              <a:spcAft>
                <a:spcPts val="1200"/>
              </a:spcAft>
            </a:pPr>
            <a:r>
              <a:rPr lang="en-US" sz="2400" dirty="0"/>
              <a:t>This RFA covers the grant period beginning November 1, 2022 (Year One), to June 30, 2023, and July 1, 2023, to June 30, 2024 (Year Two). </a:t>
            </a:r>
            <a:endParaRPr lang="en-US" sz="2400" dirty="0">
              <a:highlight>
                <a:srgbClr val="FFFF00"/>
              </a:highlight>
            </a:endParaRPr>
          </a:p>
          <a:p>
            <a:pPr>
              <a:lnSpc>
                <a:spcPct val="100000"/>
              </a:lnSpc>
              <a:spcBef>
                <a:spcPts val="1200"/>
              </a:spcBef>
              <a:spcAft>
                <a:spcPts val="1200"/>
              </a:spcAft>
            </a:pPr>
            <a:r>
              <a:rPr lang="en-US" sz="2400" dirty="0"/>
              <a:t>Grant awards will be determined based on each scored application and proposed budget submitted. </a:t>
            </a:r>
          </a:p>
          <a:p>
            <a:pPr>
              <a:lnSpc>
                <a:spcPct val="100000"/>
              </a:lnSpc>
              <a:spcBef>
                <a:spcPts val="1200"/>
              </a:spcBef>
              <a:spcAft>
                <a:spcPts val="1200"/>
              </a:spcAft>
            </a:pPr>
            <a:r>
              <a:rPr lang="en-US" sz="2400" dirty="0"/>
              <a:t>Grant awards issued thereafter are made contingent upon the availability of annual funds. If the California Legislature takes action to reduce or defer the annual funding upon which this grant award is based, then awards will be amended accordingly.</a:t>
            </a:r>
          </a:p>
          <a:p>
            <a:pPr>
              <a:lnSpc>
                <a:spcPct val="100000"/>
              </a:lnSpc>
              <a:spcBef>
                <a:spcPts val="1200"/>
              </a:spcBef>
              <a:spcAft>
                <a:spcPts val="1200"/>
              </a:spcAft>
            </a:pPr>
            <a:r>
              <a:rPr lang="en-US" sz="2400" dirty="0"/>
              <a:t>The CDE will conduct fiscal and program assessments pursuant to </a:t>
            </a:r>
            <a:r>
              <a:rPr lang="en-US" sz="2400" i="1" dirty="0"/>
              <a:t>EC</a:t>
            </a:r>
            <a:r>
              <a:rPr lang="en-US" sz="2400" dirty="0"/>
              <a:t> 56408(b)(1) and (2) to assess each center’s eligibility for continued funding. Funding will continue past the initial year and each applicant awarded the grant will submit an annual application form and budget to indicate continuation in the grant program.</a:t>
            </a:r>
          </a:p>
        </p:txBody>
      </p:sp>
      <p:sp>
        <p:nvSpPr>
          <p:cNvPr id="4" name="Slide Number Placeholder 4">
            <a:extLst>
              <a:ext uri="{FF2B5EF4-FFF2-40B4-BE49-F238E27FC236}">
                <a16:creationId xmlns:a16="http://schemas.microsoft.com/office/drawing/2014/main" id="{4FA3AD88-1E40-41AD-8152-CBB477097212}"/>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6</a:t>
            </a:fld>
            <a:endParaRPr lang="en-US" dirty="0"/>
          </a:p>
        </p:txBody>
      </p:sp>
    </p:spTree>
    <p:extLst>
      <p:ext uri="{BB962C8B-B14F-4D97-AF65-F5344CB8AC3E}">
        <p14:creationId xmlns:p14="http://schemas.microsoft.com/office/powerpoint/2010/main" val="3203323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203800"/>
            <a:ext cx="11887200" cy="810962"/>
          </a:xfrm>
        </p:spPr>
        <p:txBody>
          <a:bodyPr>
            <a:normAutofit/>
          </a:bodyPr>
          <a:lstStyle/>
          <a:p>
            <a:r>
              <a:rPr lang="en-US" sz="3200" b="1" dirty="0"/>
              <a:t>III. Funding Available (3)</a:t>
            </a:r>
          </a:p>
        </p:txBody>
      </p:sp>
      <p:sp>
        <p:nvSpPr>
          <p:cNvPr id="3" name="Content Placeholder 2">
            <a:extLst>
              <a:ext uri="{FF2B5EF4-FFF2-40B4-BE49-F238E27FC236}">
                <a16:creationId xmlns:a16="http://schemas.microsoft.com/office/drawing/2014/main" id="{799144F9-60FC-425D-8C81-462FED050BE0}"/>
              </a:ext>
            </a:extLst>
          </p:cNvPr>
          <p:cNvSpPr>
            <a:spLocks noGrp="1"/>
          </p:cNvSpPr>
          <p:nvPr>
            <p:ph sz="half" idx="1"/>
          </p:nvPr>
        </p:nvSpPr>
        <p:spPr>
          <a:xfrm>
            <a:off x="152399" y="1014762"/>
            <a:ext cx="11887199" cy="5843238"/>
          </a:xfrm>
        </p:spPr>
        <p:txBody>
          <a:bodyPr>
            <a:noAutofit/>
          </a:bodyPr>
          <a:lstStyle/>
          <a:p>
            <a:pPr>
              <a:lnSpc>
                <a:spcPct val="100000"/>
              </a:lnSpc>
              <a:spcBef>
                <a:spcPts val="1200"/>
              </a:spcBef>
              <a:spcAft>
                <a:spcPts val="1200"/>
              </a:spcAft>
            </a:pPr>
            <a:r>
              <a:rPr lang="en-US" sz="2600" dirty="0"/>
              <a:t>Per </a:t>
            </a:r>
            <a:r>
              <a:rPr lang="en-US" sz="2600" i="1" dirty="0"/>
              <a:t>EC</a:t>
            </a:r>
            <a:r>
              <a:rPr lang="en-US" sz="2600" dirty="0"/>
              <a:t> Section 56406(c), the Department shall give positive consideration to applicants proposing to establish new FECs to serve regions that have high concentrations of pupils who qualify for free and reduced-price meals. </a:t>
            </a:r>
          </a:p>
          <a:p>
            <a:pPr>
              <a:lnSpc>
                <a:spcPct val="100000"/>
              </a:lnSpc>
              <a:spcBef>
                <a:spcPts val="1200"/>
              </a:spcBef>
              <a:spcAft>
                <a:spcPts val="1200"/>
              </a:spcAft>
            </a:pPr>
            <a:r>
              <a:rPr lang="en-US" sz="2600" b="1" dirty="0"/>
              <a:t>Appendix III</a:t>
            </a:r>
            <a:r>
              <a:rPr lang="en-US" sz="2600" dirty="0"/>
              <a:t>, </a:t>
            </a:r>
            <a:r>
              <a:rPr lang="en-US" sz="2600" b="1" dirty="0"/>
              <a:t>Positive Consideration Factor</a:t>
            </a:r>
            <a:r>
              <a:rPr lang="en-US" sz="2600" dirty="0"/>
              <a:t>, includes a table with eligible counties or regions with high concentrations of pupils and the corresponding percentages for each county or region. </a:t>
            </a:r>
          </a:p>
          <a:p>
            <a:pPr>
              <a:lnSpc>
                <a:spcPct val="100000"/>
              </a:lnSpc>
              <a:spcBef>
                <a:spcPts val="1200"/>
              </a:spcBef>
              <a:spcAft>
                <a:spcPts val="1200"/>
              </a:spcAft>
            </a:pPr>
            <a:r>
              <a:rPr lang="en-US" sz="2600" dirty="0"/>
              <a:t>The data used to create the positive consideration table in Appendix III is from the 2021–22 Unduplicated Student Count Free or Reduced-Price Meal CDE database which can be accessed on the CDE Free or Reduced-Price Meal (Student Poverty) Data web page at: </a:t>
            </a:r>
            <a:r>
              <a:rPr lang="en-US" sz="2600" u="sng" dirty="0">
                <a:hlinkClick r:id="rId3" tooltip="Free or Reduced-Price Meal (Student Poverty) Data - Accessing Educational Data"/>
              </a:rPr>
              <a:t>https://www.cde.ca.gov/ds/ad/filessp.asp</a:t>
            </a:r>
            <a:r>
              <a:rPr lang="en-US" sz="2600" dirty="0"/>
              <a:t>.</a:t>
            </a:r>
            <a:endParaRPr lang="en-US" sz="2600" u="sng" dirty="0"/>
          </a:p>
        </p:txBody>
      </p:sp>
      <p:sp>
        <p:nvSpPr>
          <p:cNvPr id="4" name="Slide Number Placeholder 4">
            <a:extLst>
              <a:ext uri="{FF2B5EF4-FFF2-40B4-BE49-F238E27FC236}">
                <a16:creationId xmlns:a16="http://schemas.microsoft.com/office/drawing/2014/main" id="{4FA3AD88-1E40-41AD-8152-CBB477097212}"/>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7</a:t>
            </a:fld>
            <a:endParaRPr lang="en-US" dirty="0"/>
          </a:p>
        </p:txBody>
      </p:sp>
    </p:spTree>
    <p:extLst>
      <p:ext uri="{BB962C8B-B14F-4D97-AF65-F5344CB8AC3E}">
        <p14:creationId xmlns:p14="http://schemas.microsoft.com/office/powerpoint/2010/main" val="3010119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203800"/>
            <a:ext cx="11887200" cy="810962"/>
          </a:xfrm>
        </p:spPr>
        <p:txBody>
          <a:bodyPr>
            <a:normAutofit/>
          </a:bodyPr>
          <a:lstStyle/>
          <a:p>
            <a:r>
              <a:rPr lang="en-US" sz="3200" b="1" dirty="0"/>
              <a:t>IV. Eligibility Requirements (1)</a:t>
            </a:r>
          </a:p>
        </p:txBody>
      </p:sp>
      <p:sp>
        <p:nvSpPr>
          <p:cNvPr id="3" name="Content Placeholder 2">
            <a:extLst>
              <a:ext uri="{FF2B5EF4-FFF2-40B4-BE49-F238E27FC236}">
                <a16:creationId xmlns:a16="http://schemas.microsoft.com/office/drawing/2014/main" id="{799144F9-60FC-425D-8C81-462FED050BE0}"/>
              </a:ext>
            </a:extLst>
          </p:cNvPr>
          <p:cNvSpPr>
            <a:spLocks noGrp="1"/>
          </p:cNvSpPr>
          <p:nvPr>
            <p:ph sz="half" idx="1"/>
          </p:nvPr>
        </p:nvSpPr>
        <p:spPr>
          <a:xfrm>
            <a:off x="152399" y="1014762"/>
            <a:ext cx="12039601" cy="5843238"/>
          </a:xfrm>
        </p:spPr>
        <p:txBody>
          <a:bodyPr>
            <a:noAutofit/>
          </a:bodyPr>
          <a:lstStyle/>
          <a:p>
            <a:pPr>
              <a:lnSpc>
                <a:spcPct val="100000"/>
              </a:lnSpc>
              <a:spcBef>
                <a:spcPts val="1200"/>
              </a:spcBef>
              <a:spcAft>
                <a:spcPts val="1200"/>
              </a:spcAft>
            </a:pPr>
            <a:r>
              <a:rPr lang="en-US" sz="2400" dirty="0"/>
              <a:t>Only grant applicants that propose to establish a new FEC within the regions of the state established under the Early Start FRCs that are not currently served by an existing FEC are eligible to apply for funding pursuant to </a:t>
            </a:r>
            <a:r>
              <a:rPr lang="en-US" sz="2400" i="1" dirty="0"/>
              <a:t>EC</a:t>
            </a:r>
            <a:r>
              <a:rPr lang="en-US" sz="2400" dirty="0"/>
              <a:t> Section 56402(b)(1).</a:t>
            </a:r>
          </a:p>
          <a:p>
            <a:pPr>
              <a:lnSpc>
                <a:spcPct val="100000"/>
              </a:lnSpc>
              <a:spcBef>
                <a:spcPts val="1200"/>
              </a:spcBef>
              <a:spcAft>
                <a:spcPts val="1200"/>
              </a:spcAft>
            </a:pPr>
            <a:r>
              <a:rPr lang="en-US" sz="2400" dirty="0"/>
              <a:t>Applicants who do not propose to establish a new center in the region for services will be ineligible for funding. </a:t>
            </a:r>
          </a:p>
          <a:p>
            <a:pPr>
              <a:lnSpc>
                <a:spcPct val="100000"/>
              </a:lnSpc>
              <a:spcBef>
                <a:spcPts val="1200"/>
              </a:spcBef>
              <a:spcAft>
                <a:spcPts val="1200"/>
              </a:spcAft>
            </a:pPr>
            <a:r>
              <a:rPr lang="en-US" sz="2400" dirty="0"/>
              <a:t>An existing FEC who chooses to apply for this grant in order to open a new center in a neighboring region that currently does not have one is eligible for the funding that is established through the allocation per </a:t>
            </a:r>
            <a:r>
              <a:rPr lang="en-US" sz="2400" i="1" dirty="0"/>
              <a:t>EC</a:t>
            </a:r>
            <a:r>
              <a:rPr lang="en-US" sz="2400" dirty="0"/>
              <a:t> Section 56406(b).</a:t>
            </a:r>
          </a:p>
          <a:p>
            <a:pPr>
              <a:lnSpc>
                <a:spcPct val="100000"/>
              </a:lnSpc>
              <a:spcBef>
                <a:spcPts val="1200"/>
              </a:spcBef>
              <a:spcAft>
                <a:spcPts val="1200"/>
              </a:spcAft>
            </a:pPr>
            <a:r>
              <a:rPr lang="en-US" sz="2400" dirty="0"/>
              <a:t>Review </a:t>
            </a:r>
            <a:r>
              <a:rPr lang="en-US" sz="2400" b="1" dirty="0"/>
              <a:t>Appendix I</a:t>
            </a:r>
            <a:r>
              <a:rPr lang="en-US" sz="2400" dirty="0"/>
              <a:t>, </a:t>
            </a:r>
            <a:r>
              <a:rPr lang="en-US" sz="2400" b="1" dirty="0"/>
              <a:t>Eligible Regions for Family Empowerment Center</a:t>
            </a:r>
            <a:r>
              <a:rPr lang="en-US" sz="2400" dirty="0"/>
              <a:t>, to determine which California counties are not currently supported by an existing FEC. </a:t>
            </a:r>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653024" y="6278138"/>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8</a:t>
            </a:fld>
            <a:endParaRPr lang="en-US" dirty="0"/>
          </a:p>
        </p:txBody>
      </p:sp>
    </p:spTree>
    <p:extLst>
      <p:ext uri="{BB962C8B-B14F-4D97-AF65-F5344CB8AC3E}">
        <p14:creationId xmlns:p14="http://schemas.microsoft.com/office/powerpoint/2010/main" val="965055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E0C9-E80D-480F-B3A2-3B3FAB5C1B22}"/>
              </a:ext>
            </a:extLst>
          </p:cNvPr>
          <p:cNvSpPr>
            <a:spLocks noGrp="1"/>
          </p:cNvSpPr>
          <p:nvPr>
            <p:ph type="title"/>
          </p:nvPr>
        </p:nvSpPr>
        <p:spPr>
          <a:xfrm>
            <a:off x="152400" y="81280"/>
            <a:ext cx="11887200" cy="726794"/>
          </a:xfrm>
        </p:spPr>
        <p:txBody>
          <a:bodyPr>
            <a:normAutofit/>
          </a:bodyPr>
          <a:lstStyle/>
          <a:p>
            <a:r>
              <a:rPr lang="en-US" sz="3200" b="1" dirty="0"/>
              <a:t>IV. Eligibility Requirements (2)</a:t>
            </a:r>
          </a:p>
        </p:txBody>
      </p:sp>
      <p:sp>
        <p:nvSpPr>
          <p:cNvPr id="5" name="Content Placeholder 4">
            <a:extLst>
              <a:ext uri="{FF2B5EF4-FFF2-40B4-BE49-F238E27FC236}">
                <a16:creationId xmlns:a16="http://schemas.microsoft.com/office/drawing/2014/main" id="{12209B2D-0DC7-4BDD-8A54-589BF0CD30EC}"/>
              </a:ext>
            </a:extLst>
          </p:cNvPr>
          <p:cNvSpPr>
            <a:spLocks noGrp="1"/>
          </p:cNvSpPr>
          <p:nvPr>
            <p:ph idx="1"/>
          </p:nvPr>
        </p:nvSpPr>
        <p:spPr>
          <a:xfrm>
            <a:off x="152400" y="1095152"/>
            <a:ext cx="12039600" cy="5762847"/>
          </a:xfrm>
        </p:spPr>
        <p:txBody>
          <a:bodyPr>
            <a:noAutofit/>
          </a:bodyPr>
          <a:lstStyle/>
          <a:p>
            <a:pPr>
              <a:lnSpc>
                <a:spcPct val="100000"/>
              </a:lnSpc>
              <a:spcAft>
                <a:spcPts val="1000"/>
              </a:spcAft>
            </a:pPr>
            <a:r>
              <a:rPr lang="en-US" sz="2800" dirty="0"/>
              <a:t>To be eligible to receive grant funds, applicants must meet the following requirements per </a:t>
            </a:r>
            <a:r>
              <a:rPr lang="en-US" sz="2800" i="1" dirty="0"/>
              <a:t>EC</a:t>
            </a:r>
            <a:r>
              <a:rPr lang="en-US" sz="2800" dirty="0"/>
              <a:t> Section 56404:</a:t>
            </a:r>
          </a:p>
          <a:p>
            <a:pPr marL="971550" lvl="1" indent="-514350">
              <a:lnSpc>
                <a:spcPct val="100000"/>
              </a:lnSpc>
              <a:spcAft>
                <a:spcPts val="1000"/>
              </a:spcAft>
              <a:buAutoNum type="alphaLcParenBoth"/>
            </a:pPr>
            <a:r>
              <a:rPr lang="en-US" dirty="0"/>
              <a:t>Be a nonprofit charitable organization organized under the Internal Revenue Code pursuant to paragraph (3) of subdivision (c) of Section 501 of Title 26 of the United States Code.</a:t>
            </a:r>
          </a:p>
          <a:p>
            <a:pPr marL="971550" lvl="1" indent="-514350">
              <a:lnSpc>
                <a:spcPct val="100000"/>
              </a:lnSpc>
              <a:spcAft>
                <a:spcPts val="1000"/>
              </a:spcAft>
              <a:buAutoNum type="alphaLcParenBoth"/>
            </a:pPr>
            <a:r>
              <a:rPr lang="en-US" dirty="0"/>
              <a:t>Assure that the center will be staffed primarily by parents, guardians, and family members of children and young adults with disabilities and by adults with disabilities.</a:t>
            </a:r>
          </a:p>
        </p:txBody>
      </p:sp>
      <p:sp>
        <p:nvSpPr>
          <p:cNvPr id="4" name="Slide Number Placeholder 4">
            <a:extLst>
              <a:ext uri="{FF2B5EF4-FFF2-40B4-BE49-F238E27FC236}">
                <a16:creationId xmlns:a16="http://schemas.microsoft.com/office/drawing/2014/main" id="{29A6650B-57E3-425F-9E1F-DCF0BBE7280A}"/>
              </a:ext>
            </a:extLst>
          </p:cNvPr>
          <p:cNvSpPr txBox="1">
            <a:spLocks/>
          </p:cNvSpPr>
          <p:nvPr/>
        </p:nvSpPr>
        <p:spPr>
          <a:xfrm>
            <a:off x="11805426" y="6414662"/>
            <a:ext cx="386574" cy="44333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9BC29B-CD14-4172-9B93-F334EF7BA94E}" type="slidenum">
              <a:rPr lang="en-US" smtClean="0"/>
              <a:pPr/>
              <a:t>9</a:t>
            </a:fld>
            <a:endParaRPr lang="en-US" dirty="0"/>
          </a:p>
        </p:txBody>
      </p:sp>
    </p:spTree>
    <p:extLst>
      <p:ext uri="{BB962C8B-B14F-4D97-AF65-F5344CB8AC3E}">
        <p14:creationId xmlns:p14="http://schemas.microsoft.com/office/powerpoint/2010/main" val="2374223548"/>
      </p:ext>
    </p:extLst>
  </p:cSld>
  <p:clrMapOvr>
    <a:masterClrMapping/>
  </p:clrMapOvr>
</p:sld>
</file>

<file path=ppt/theme/theme1.xml><?xml version="1.0" encoding="utf-8"?>
<a:theme xmlns:a="http://schemas.openxmlformats.org/drawingml/2006/main" name="CDE Set 1">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4195</Words>
  <Application>Microsoft Office PowerPoint</Application>
  <PresentationFormat>Widescreen</PresentationFormat>
  <Paragraphs>244</Paragraphs>
  <Slides>31</Slides>
  <Notes>31</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31</vt:i4>
      </vt:variant>
    </vt:vector>
  </HeadingPairs>
  <TitlesOfParts>
    <vt:vector size="42" baseType="lpstr">
      <vt:lpstr>Arial</vt:lpstr>
      <vt:lpstr>Calibri</vt:lpstr>
      <vt:lpstr>Courier New</vt:lpstr>
      <vt:lpstr>Wingdings</vt:lpstr>
      <vt:lpstr>CDE Set 1</vt:lpstr>
      <vt:lpstr>CDE Set 2</vt:lpstr>
      <vt:lpstr>CDE Set 3</vt:lpstr>
      <vt:lpstr>CDE Set 4</vt:lpstr>
      <vt:lpstr>CDE Set 5</vt:lpstr>
      <vt:lpstr>CDE Set 6</vt:lpstr>
      <vt:lpstr>CDE Set 7</vt:lpstr>
      <vt:lpstr>2022–23 Family Empowerment Centers on Disability Grant Request for Applications</vt:lpstr>
      <vt:lpstr>Overview and Questions</vt:lpstr>
      <vt:lpstr>I. Background</vt:lpstr>
      <vt:lpstr>II. Program Purpose and Goals</vt:lpstr>
      <vt:lpstr>III. Funding Available (1)</vt:lpstr>
      <vt:lpstr>III. Funding Available (2)</vt:lpstr>
      <vt:lpstr>III. Funding Available (3)</vt:lpstr>
      <vt:lpstr>IV. Eligibility Requirements (1)</vt:lpstr>
      <vt:lpstr>IV. Eligibility Requirements (2)</vt:lpstr>
      <vt:lpstr>IV. Eligibility Requirements (3)</vt:lpstr>
      <vt:lpstr>V. Project Requirements</vt:lpstr>
      <vt:lpstr>VI. Administrative Requirements</vt:lpstr>
      <vt:lpstr>Submitting Form A: Intent to Submit an Application for the Family Empowerment Center on Disability Grant </vt:lpstr>
      <vt:lpstr>VII. Selection Process</vt:lpstr>
      <vt:lpstr>VIII. Application Narrative, Budget, and Appendix (1)</vt:lpstr>
      <vt:lpstr>VIII. Application Narrative, Budget, and Appendix (2)</vt:lpstr>
      <vt:lpstr>VIII. Application Narrative, Budget, and Appendix (3)</vt:lpstr>
      <vt:lpstr>IX. Application Format and Submission Requirements (1)</vt:lpstr>
      <vt:lpstr>IX. Application Format and Submission Requirements (2)</vt:lpstr>
      <vt:lpstr>IX. Application Format and Submission Requirements (3)</vt:lpstr>
      <vt:lpstr>IX. Application Format and Submission Requirements (4)</vt:lpstr>
      <vt:lpstr>IX. Application Format and Submission Requirements (5)</vt:lpstr>
      <vt:lpstr>X. Application Checklist</vt:lpstr>
      <vt:lpstr>XI. Timeline</vt:lpstr>
      <vt:lpstr>Frequently Asked Questions (1)</vt:lpstr>
      <vt:lpstr>Frequently Asked Questions (2)</vt:lpstr>
      <vt:lpstr>Frequently Asked Questions (3)</vt:lpstr>
      <vt:lpstr>Frequently Asked Questions (4)</vt:lpstr>
      <vt:lpstr>Frequently Asked Questions (5)</vt:lpstr>
      <vt:lpstr>Next Steps</vt:lpstr>
      <vt:lpstr>Thank you for your time and good luck!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Pres-22: FECs on Disability Grant Request for Applications Webinar (CA Dept of Education)</dc:title>
  <dc:subject>2022 Family Empowerment Centers (FECs) on Disability Grant Request for Applications.</dc:subject>
  <dc:creator/>
  <cp:lastModifiedBy/>
  <cp:revision>1</cp:revision>
  <dcterms:created xsi:type="dcterms:W3CDTF">2024-06-12T19:33:24Z</dcterms:created>
  <dcterms:modified xsi:type="dcterms:W3CDTF">2024-06-12T19:33:41Z</dcterms:modified>
</cp:coreProperties>
</file>