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9" r:id="rId4"/>
    <p:sldId id="313" r:id="rId5"/>
    <p:sldId id="261" r:id="rId6"/>
    <p:sldId id="290" r:id="rId7"/>
    <p:sldId id="258" r:id="rId8"/>
    <p:sldId id="259" r:id="rId9"/>
    <p:sldId id="260" r:id="rId10"/>
    <p:sldId id="262" r:id="rId11"/>
    <p:sldId id="291" r:id="rId12"/>
    <p:sldId id="263" r:id="rId13"/>
    <p:sldId id="269" r:id="rId14"/>
    <p:sldId id="270" r:id="rId15"/>
    <p:sldId id="265" r:id="rId16"/>
    <p:sldId id="264" r:id="rId17"/>
    <p:sldId id="266" r:id="rId18"/>
    <p:sldId id="267" r:id="rId19"/>
    <p:sldId id="268" r:id="rId20"/>
    <p:sldId id="272" r:id="rId21"/>
    <p:sldId id="271" r:id="rId22"/>
    <p:sldId id="273" r:id="rId23"/>
    <p:sldId id="274" r:id="rId24"/>
    <p:sldId id="275" r:id="rId25"/>
    <p:sldId id="276" r:id="rId26"/>
    <p:sldId id="277" r:id="rId27"/>
    <p:sldId id="278" r:id="rId28"/>
    <p:sldId id="314" r:id="rId29"/>
    <p:sldId id="279" r:id="rId30"/>
    <p:sldId id="280" r:id="rId31"/>
    <p:sldId id="281" r:id="rId32"/>
    <p:sldId id="282" r:id="rId33"/>
    <p:sldId id="284" r:id="rId34"/>
    <p:sldId id="285" r:id="rId35"/>
    <p:sldId id="283" r:id="rId36"/>
    <p:sldId id="292" r:id="rId37"/>
    <p:sldId id="293" r:id="rId38"/>
    <p:sldId id="286" r:id="rId39"/>
    <p:sldId id="294" r:id="rId40"/>
    <p:sldId id="295" r:id="rId41"/>
    <p:sldId id="287" r:id="rId42"/>
    <p:sldId id="296" r:id="rId43"/>
    <p:sldId id="300" r:id="rId44"/>
    <p:sldId id="297" r:id="rId45"/>
    <p:sldId id="298" r:id="rId46"/>
    <p:sldId id="299" r:id="rId47"/>
    <p:sldId id="288" r:id="rId48"/>
    <p:sldId id="301" r:id="rId49"/>
    <p:sldId id="302" r:id="rId50"/>
    <p:sldId id="303" r:id="rId51"/>
    <p:sldId id="304" r:id="rId52"/>
    <p:sldId id="305" r:id="rId53"/>
    <p:sldId id="306" r:id="rId54"/>
    <p:sldId id="311" r:id="rId55"/>
    <p:sldId id="307" r:id="rId56"/>
    <p:sldId id="308" r:id="rId57"/>
    <p:sldId id="309" r:id="rId58"/>
    <p:sldId id="310" r:id="rId59"/>
    <p:sldId id="312" r:id="rId60"/>
  </p:sldIdLst>
  <p:sldSz cx="12192000" cy="6858000"/>
  <p:notesSz cx="6985000" cy="92837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36" autoAdjust="0"/>
    <p:restoredTop sz="94660"/>
  </p:normalViewPr>
  <p:slideViewPr>
    <p:cSldViewPr snapToGrid="0">
      <p:cViewPr varScale="1">
        <p:scale>
          <a:sx n="114" d="100"/>
          <a:sy n="114" d="100"/>
        </p:scale>
        <p:origin x="31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12192000" cy="6858000"/>
            <a:chOff x="0" y="0"/>
            <a:chExt cx="5760" cy="4320"/>
          </a:xfrm>
        </p:grpSpPr>
        <p:sp>
          <p:nvSpPr>
            <p:cNvPr id="4" name="Rectangle 13"/>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a:solidFill>
                  <a:srgbClr val="000000"/>
                </a:solidFill>
              </a:endParaRPr>
            </a:p>
          </p:txBody>
        </p:sp>
        <p:sp>
          <p:nvSpPr>
            <p:cNvPr id="5" name="Rectangle 14"/>
            <p:cNvSpPr>
              <a:spLocks noChangeArrowheads="1"/>
            </p:cNvSpPr>
            <p:nvPr/>
          </p:nvSpPr>
          <p:spPr bwMode="auto">
            <a:xfrm>
              <a:off x="1248" y="1392"/>
              <a:ext cx="4512" cy="96"/>
            </a:xfrm>
            <a:prstGeom prst="rect">
              <a:avLst/>
            </a:prstGeom>
            <a:gradFill rotWithShape="0">
              <a:gsLst>
                <a:gs pos="0">
                  <a:srgbClr val="F17157"/>
                </a:gs>
                <a:gs pos="100000">
                  <a:srgbClr val="FAD0C8"/>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a:p>
          </p:txBody>
        </p:sp>
        <p:sp>
          <p:nvSpPr>
            <p:cNvPr id="6" name="Rectangle 15"/>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a:p>
          </p:txBody>
        </p:sp>
      </p:grpSp>
      <p:sp>
        <p:nvSpPr>
          <p:cNvPr id="7" name="Rectangle 6"/>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spcBef>
                <a:spcPts val="800"/>
              </a:spcBef>
              <a:defRPr/>
            </a:pPr>
            <a:r>
              <a:rPr lang="en-US" altLang="en-US" sz="1100" b="1" dirty="0">
                <a:solidFill>
                  <a:srgbClr val="070C51"/>
                </a:solidFill>
                <a:latin typeface="Arial" panose="020B0604020202020204" pitchFamily="34" charset="0"/>
              </a:rPr>
              <a:t>CALIFORNIA DEPARTMENT OF EDUCATION</a:t>
            </a:r>
            <a:br>
              <a:rPr lang="en-US" altLang="en-US" sz="1100" b="1" dirty="0">
                <a:solidFill>
                  <a:srgbClr val="070C51"/>
                </a:solidFill>
                <a:latin typeface="Arial" panose="020B0604020202020204" pitchFamily="34" charset="0"/>
              </a:rPr>
            </a:br>
            <a:r>
              <a:rPr lang="en-US" altLang="en-US" sz="1100" dirty="0">
                <a:solidFill>
                  <a:srgbClr val="070C51"/>
                </a:solidFill>
                <a:latin typeface="Arial" panose="020B0604020202020204" pitchFamily="34" charset="0"/>
              </a:rPr>
              <a:t>Tony Thurmond, State Superintendent of Public Instruction</a:t>
            </a:r>
            <a:endParaRPr lang="en-US" altLang="en-US" sz="1200" b="1" dirty="0">
              <a:solidFill>
                <a:srgbClr val="000000"/>
              </a:solidFill>
              <a:latin typeface="Arial" panose="020B0604020202020204" pitchFamily="34" charset="0"/>
            </a:endParaRPr>
          </a:p>
        </p:txBody>
      </p:sp>
      <p:pic>
        <p:nvPicPr>
          <p:cNvPr id="8" name="Picture 18" descr="Official Seal of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8150" y="523875"/>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43200" y="3086100"/>
            <a:ext cx="9144000" cy="1143000"/>
          </a:xfrm>
        </p:spPr>
        <p:txBody>
          <a:bodyPr/>
          <a:lstStyle/>
          <a:p>
            <a:r>
              <a:rPr lang="en-US"/>
              <a:t>Click to edit Master title style</a:t>
            </a:r>
          </a:p>
        </p:txBody>
      </p:sp>
    </p:spTree>
    <p:extLst>
      <p:ext uri="{BB962C8B-B14F-4D97-AF65-F5344CB8AC3E}">
        <p14:creationId xmlns:p14="http://schemas.microsoft.com/office/powerpoint/2010/main" val="39669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D6029DA4-09B0-4A2D-AA4B-CC45A202471A}" type="slidenum">
              <a:rPr lang="en-US" altLang="en-US"/>
              <a:pPr>
                <a:defRPr/>
              </a:pPr>
              <a:t>‹#›</a:t>
            </a:fld>
            <a:endParaRPr lang="en-US" altLang="en-US"/>
          </a:p>
        </p:txBody>
      </p:sp>
    </p:spTree>
    <p:extLst>
      <p:ext uri="{BB962C8B-B14F-4D97-AF65-F5344CB8AC3E}">
        <p14:creationId xmlns:p14="http://schemas.microsoft.com/office/powerpoint/2010/main" val="1151940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F4240488-8288-431D-9FBC-061E1C8939AC}" type="slidenum">
              <a:rPr lang="en-US" altLang="en-US"/>
              <a:pPr>
                <a:defRPr/>
              </a:pPr>
              <a:t>‹#›</a:t>
            </a:fld>
            <a:endParaRPr lang="en-US" altLang="en-US"/>
          </a:p>
        </p:txBody>
      </p:sp>
    </p:spTree>
    <p:extLst>
      <p:ext uri="{BB962C8B-B14F-4D97-AF65-F5344CB8AC3E}">
        <p14:creationId xmlns:p14="http://schemas.microsoft.com/office/powerpoint/2010/main" val="1277856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3FDE3ABF-8AC6-4BCD-B555-3DAB003AA8A5}" type="slidenum">
              <a:rPr lang="en-US" altLang="en-US"/>
              <a:pPr>
                <a:defRPr/>
              </a:pPr>
              <a:t>‹#›</a:t>
            </a:fld>
            <a:endParaRPr lang="en-US" altLang="en-US"/>
          </a:p>
        </p:txBody>
      </p:sp>
    </p:spTree>
    <p:extLst>
      <p:ext uri="{BB962C8B-B14F-4D97-AF65-F5344CB8AC3E}">
        <p14:creationId xmlns:p14="http://schemas.microsoft.com/office/powerpoint/2010/main" val="3180018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6351" y="526617"/>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2546351" y="339422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1" fontAlgn="auto" hangingPunct="1">
              <a:spcBef>
                <a:spcPts val="0"/>
              </a:spcBef>
              <a:spcAft>
                <a:spcPts val="0"/>
              </a:spcAft>
              <a:defRPr smtClean="0">
                <a:solidFill>
                  <a:schemeClr val="tx1"/>
                </a:solidFill>
              </a:defRPr>
            </a:lvl1pPr>
          </a:lstStyle>
          <a:p>
            <a:pPr>
              <a:defRPr/>
            </a:pPr>
            <a:fld id="{A935ACD9-0DAA-478F-B516-11CD936CED7B}" type="datetimeFigureOut">
              <a:rPr lang="en-US"/>
              <a:pPr>
                <a:defRPr/>
              </a:pPr>
              <a:t>12/18/2019</a:t>
            </a:fld>
            <a:endParaRPr lang="en-US"/>
          </a:p>
        </p:txBody>
      </p:sp>
      <p:sp>
        <p:nvSpPr>
          <p:cNvPr id="5" name="Footer Placeholder 4"/>
          <p:cNvSpPr>
            <a:spLocks noGrp="1"/>
          </p:cNvSpPr>
          <p:nvPr>
            <p:ph type="ftr" sz="quarter" idx="11"/>
          </p:nvPr>
        </p:nvSpPr>
        <p:spPr/>
        <p:txBody>
          <a:bodyPr/>
          <a:lstStyle>
            <a:lvl1pPr eaLnBrk="1" fontAlgn="auto" hangingPunct="1">
              <a:spcBef>
                <a:spcPts val="0"/>
              </a:spcBef>
              <a:spcAft>
                <a:spcPts val="0"/>
              </a:spcAft>
              <a:defRPr>
                <a:solidFill>
                  <a:schemeClr val="tx1"/>
                </a:solidFill>
              </a:defRPr>
            </a:lvl1pPr>
          </a:lstStyle>
          <a:p>
            <a:pPr>
              <a:defRPr/>
            </a:pPr>
            <a:endParaRPr lang="en-US"/>
          </a:p>
        </p:txBody>
      </p:sp>
      <p:sp>
        <p:nvSpPr>
          <p:cNvPr id="6" name="Slide Number Placeholder 5"/>
          <p:cNvSpPr>
            <a:spLocks noGrp="1"/>
          </p:cNvSpPr>
          <p:nvPr>
            <p:ph type="sldNum" sz="quarter" idx="12"/>
          </p:nvPr>
        </p:nvSpPr>
        <p:spPr/>
        <p:txBody>
          <a:bodyPr/>
          <a:lstStyle>
            <a:lvl1pPr eaLnBrk="1" fontAlgn="auto" hangingPunct="1">
              <a:spcBef>
                <a:spcPts val="0"/>
              </a:spcBef>
              <a:spcAft>
                <a:spcPts val="0"/>
              </a:spcAft>
              <a:defRPr smtClean="0">
                <a:solidFill>
                  <a:schemeClr val="tx1"/>
                </a:solidFill>
              </a:defRPr>
            </a:lvl1pPr>
          </a:lstStyle>
          <a:p>
            <a:pPr>
              <a:defRPr/>
            </a:pPr>
            <a:fld id="{8455F1E9-99A2-42DA-AF8F-C71A50B88033}" type="slidenum">
              <a:rPr lang="en-US"/>
              <a:pPr>
                <a:defRPr/>
              </a:pPr>
              <a:t>‹#›</a:t>
            </a:fld>
            <a:endParaRPr lang="en-US"/>
          </a:p>
        </p:txBody>
      </p:sp>
    </p:spTree>
    <p:extLst>
      <p:ext uri="{BB962C8B-B14F-4D97-AF65-F5344CB8AC3E}">
        <p14:creationId xmlns:p14="http://schemas.microsoft.com/office/powerpoint/2010/main" val="34956093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12192000" cy="6858000"/>
            <a:chOff x="0" y="0"/>
            <a:chExt cx="5760" cy="4320"/>
          </a:xfrm>
        </p:grpSpPr>
        <p:sp>
          <p:nvSpPr>
            <p:cNvPr id="1033" name="Rectangle 8"/>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a:p>
          </p:txBody>
        </p:sp>
        <p:sp>
          <p:nvSpPr>
            <p:cNvPr id="1034" name="Rectangle 9"/>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a:p>
          </p:txBody>
        </p:sp>
      </p:grpSp>
      <p:sp>
        <p:nvSpPr>
          <p:cNvPr id="1027" name="Rectangle 2"/>
          <p:cNvSpPr>
            <a:spLocks noGrp="1" noChangeArrowheads="1"/>
          </p:cNvSpPr>
          <p:nvPr>
            <p:ph type="title"/>
          </p:nvPr>
        </p:nvSpPr>
        <p:spPr bwMode="auto">
          <a:xfrm>
            <a:off x="2540000" y="6096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540000" y="1981200"/>
            <a:ext cx="9144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a:defRPr/>
            </a:pPr>
            <a:endParaRPr lang="en-US" altLang="en-US"/>
          </a:p>
        </p:txBody>
      </p:sp>
      <p:sp>
        <p:nvSpPr>
          <p:cNvPr id="4" name="Rectangle 5"/>
          <p:cNvSpPr>
            <a:spLocks noGrp="1" noChangeArrowheads="1"/>
          </p:cNvSpPr>
          <p:nvPr>
            <p:ph type="ftr" sz="quarter" idx="3"/>
          </p:nvPr>
        </p:nvSpPr>
        <p:spPr bwMode="auto">
          <a:xfrm>
            <a:off x="5075238" y="6254750"/>
            <a:ext cx="4068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945515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a:defRPr/>
            </a:pPr>
            <a:fld id="{845CA088-98AF-4DF2-8493-E1610DC2B74C}" type="slidenum">
              <a:rPr lang="en-US" altLang="en-US"/>
              <a:pPr>
                <a:defRPr/>
              </a:pPr>
              <a:t>‹#›</a:t>
            </a:fld>
            <a:endParaRPr lang="en-US" altLang="en-US"/>
          </a:p>
        </p:txBody>
      </p:sp>
      <p:pic>
        <p:nvPicPr>
          <p:cNvPr id="1032" name="Picture 11" descr="Official Seal of the California Department of Education"/>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41325" y="527050"/>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1"/>
          <p:cNvSpPr>
            <a:spLocks noChangeArrowheads="1"/>
          </p:cNvSpPr>
          <p:nvPr userDrawn="1"/>
        </p:nvSpPr>
        <p:spPr bwMode="auto">
          <a:xfrm>
            <a:off x="317500" y="2066925"/>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4" r:id="rId5"/>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de.ca.gov/pd/ps/qpls.as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cde.ca.gov/fg/fo/fm/ff.asp"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cde.ca.gov/fg/fo/r18/seewig19rfa.asp"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cde.ca.gov/fg/fo/r18/seewig19rfa.asp"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www.cde.ca.gov/fg/fo/r18/seewig19rfa.asp"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mailto:SEEWIG@cde.ca.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de.ca.gov/sp/sw/t1/csss.as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4"/>
          <p:cNvSpPr>
            <a:spLocks noGrp="1"/>
          </p:cNvSpPr>
          <p:nvPr>
            <p:ph type="title"/>
          </p:nvPr>
        </p:nvSpPr>
        <p:spPr>
          <a:xfrm>
            <a:off x="2743200" y="2505075"/>
            <a:ext cx="9144000" cy="3438525"/>
          </a:xfrm>
        </p:spPr>
        <p:txBody>
          <a:bodyPr/>
          <a:lstStyle/>
          <a:p>
            <a:r>
              <a:rPr lang="en-US" altLang="en-US" sz="2800" dirty="0"/>
              <a:t>Educator Workforce Investment Grant Program: </a:t>
            </a:r>
            <a:br>
              <a:rPr lang="en-US" altLang="en-US" sz="2800" dirty="0"/>
            </a:br>
            <a:r>
              <a:rPr lang="en-US" altLang="en-US" sz="2800" dirty="0"/>
              <a:t>Special Education-Related Professional Development </a:t>
            </a:r>
            <a:br>
              <a:rPr lang="en-US" altLang="en-US" sz="2800" dirty="0"/>
            </a:br>
            <a:r>
              <a:rPr lang="en-US" altLang="en-US" sz="2800" dirty="0"/>
              <a:t>Request for Applications</a:t>
            </a:r>
            <a:br>
              <a:rPr lang="en-US" altLang="en-US" sz="3600" dirty="0"/>
            </a:br>
            <a:r>
              <a:rPr lang="en-US" altLang="en-US" sz="2400" dirty="0"/>
              <a:t>Webinar</a:t>
            </a:r>
            <a:br>
              <a:rPr lang="en-US" altLang="en-US" sz="2400" dirty="0"/>
            </a:br>
            <a:r>
              <a:rPr lang="en-US" altLang="en-US" sz="2400" dirty="0"/>
              <a:t>December 10,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Eligibility Requirements </a:t>
            </a:r>
            <a:r>
              <a:rPr lang="en-US" sz="3200" dirty="0"/>
              <a:t>(1)</a:t>
            </a:r>
          </a:p>
        </p:txBody>
      </p:sp>
      <p:sp>
        <p:nvSpPr>
          <p:cNvPr id="3" name="Content Placeholder 2"/>
          <p:cNvSpPr>
            <a:spLocks noGrp="1"/>
          </p:cNvSpPr>
          <p:nvPr>
            <p:ph idx="1"/>
          </p:nvPr>
        </p:nvSpPr>
        <p:spPr>
          <a:xfrm>
            <a:off x="2540000" y="1933075"/>
            <a:ext cx="9144000" cy="4342598"/>
          </a:xfrm>
        </p:spPr>
        <p:txBody>
          <a:bodyPr/>
          <a:lstStyle/>
          <a:p>
            <a:r>
              <a:rPr lang="en-US" sz="2200" dirty="0"/>
              <a:t>Lead applicants must be an IHE or an NPO with demonstrated expertise in developing and providing professional learning to teachers and paraprofessionals in public schools serving kindergarten and grades one to twelve, inclusive.</a:t>
            </a:r>
          </a:p>
          <a:p>
            <a:endParaRPr lang="en-US" sz="800" dirty="0"/>
          </a:p>
          <a:p>
            <a:r>
              <a:rPr lang="en-US" sz="2200" dirty="0"/>
              <a:t>Applicants must be able to demonstrate knowledge and capacity to implement special education-related professional development that aligns with the Statewide System of Support and the Quality Professional Learning Standards with a focus on literacy development through MTSS.</a:t>
            </a:r>
          </a:p>
          <a:p>
            <a:endParaRPr lang="en-US" sz="800" dirty="0"/>
          </a:p>
          <a:p>
            <a:r>
              <a:rPr lang="en-US" sz="2200" dirty="0"/>
              <a:t>If multiple IHEs or NPOs partner, a lead applicant must be identified.</a:t>
            </a:r>
          </a:p>
        </p:txBody>
      </p:sp>
    </p:spTree>
    <p:extLst>
      <p:ext uri="{BB962C8B-B14F-4D97-AF65-F5344CB8AC3E}">
        <p14:creationId xmlns:p14="http://schemas.microsoft.com/office/powerpoint/2010/main" val="1075032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Eligibility Requirements </a:t>
            </a:r>
            <a:r>
              <a:rPr lang="en-US" sz="3200" dirty="0"/>
              <a:t>(2)</a:t>
            </a:r>
          </a:p>
        </p:txBody>
      </p:sp>
      <p:sp>
        <p:nvSpPr>
          <p:cNvPr id="3" name="Content Placeholder 2"/>
          <p:cNvSpPr>
            <a:spLocks noGrp="1"/>
          </p:cNvSpPr>
          <p:nvPr>
            <p:ph idx="1"/>
          </p:nvPr>
        </p:nvSpPr>
        <p:spPr>
          <a:xfrm>
            <a:off x="2289741" y="1668379"/>
            <a:ext cx="9144000" cy="5247371"/>
          </a:xfrm>
        </p:spPr>
        <p:txBody>
          <a:bodyPr/>
          <a:lstStyle/>
          <a:p>
            <a:pPr marL="0" indent="0">
              <a:buNone/>
            </a:pPr>
            <a:r>
              <a:rPr lang="en-US" sz="2200" dirty="0"/>
              <a:t>Applicants must be able to demonstrate knowledge and capacity to:</a:t>
            </a:r>
          </a:p>
          <a:p>
            <a:pPr lvl="0"/>
            <a:r>
              <a:rPr lang="en-US" sz="2200" dirty="0"/>
              <a:t>Build the capacity of teachers and </a:t>
            </a:r>
            <a:r>
              <a:rPr lang="en-US" sz="2200" dirty="0" err="1"/>
              <a:t>paraeducators</a:t>
            </a:r>
            <a:r>
              <a:rPr lang="en-US" sz="2200" dirty="0"/>
              <a:t> in literacy development among students experiencing literacy difficulties, including in assessment, instruction, and curriculum, through an MTSS framework.</a:t>
            </a:r>
            <a:endParaRPr lang="en-US" sz="800" dirty="0"/>
          </a:p>
          <a:p>
            <a:pPr lvl="0"/>
            <a:r>
              <a:rPr lang="en-US" sz="2200" dirty="0"/>
              <a:t>Use a coaching approach to professional learning that includes facilitating expert support, and provides models of instruction and active learning to implement literacy development through special education-related professional development in a manner that aligns with the Statewide System of Support. </a:t>
            </a:r>
            <a:endParaRPr lang="en-US" sz="800" dirty="0"/>
          </a:p>
          <a:p>
            <a:pPr lvl="0"/>
            <a:r>
              <a:rPr lang="en-US" sz="2200" dirty="0"/>
              <a:t>Connect teachers and </a:t>
            </a:r>
            <a:r>
              <a:rPr lang="en-US" sz="2200" dirty="0" err="1"/>
              <a:t>paraeducators</a:t>
            </a:r>
            <a:r>
              <a:rPr lang="en-US" sz="2200" dirty="0"/>
              <a:t> using a collaborative and team approach for reflection and feedback opportunities as well as for sharing of content and resources.</a:t>
            </a:r>
          </a:p>
          <a:p>
            <a:endParaRPr lang="en-US" sz="2400" dirty="0"/>
          </a:p>
        </p:txBody>
      </p:sp>
    </p:spTree>
    <p:extLst>
      <p:ext uri="{BB962C8B-B14F-4D97-AF65-F5344CB8AC3E}">
        <p14:creationId xmlns:p14="http://schemas.microsoft.com/office/powerpoint/2010/main" val="2606821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Professional Learning Standards</a:t>
            </a:r>
          </a:p>
        </p:txBody>
      </p:sp>
      <p:sp>
        <p:nvSpPr>
          <p:cNvPr id="3" name="Content Placeholder 2"/>
          <p:cNvSpPr>
            <a:spLocks noGrp="1"/>
          </p:cNvSpPr>
          <p:nvPr>
            <p:ph idx="1"/>
          </p:nvPr>
        </p:nvSpPr>
        <p:spPr>
          <a:xfrm>
            <a:off x="2540000" y="1981200"/>
            <a:ext cx="9144000" cy="4552950"/>
          </a:xfrm>
        </p:spPr>
        <p:txBody>
          <a:bodyPr/>
          <a:lstStyle/>
          <a:p>
            <a:pPr>
              <a:buFont typeface="Arial" panose="020B0604020202020204" pitchFamily="34" charset="0"/>
              <a:buChar char="•"/>
            </a:pPr>
            <a:r>
              <a:rPr lang="en-US" sz="2200" dirty="0"/>
              <a:t>Professional learning opportunities must conform to the best evidence regarding effective learning for educators, which includes, but is not limited to, California’s Quality Professional Learning Standards (QPLS). </a:t>
            </a:r>
          </a:p>
          <a:p>
            <a:pPr>
              <a:buFont typeface="Arial" panose="020B0604020202020204" pitchFamily="34" charset="0"/>
              <a:buChar char="•"/>
            </a:pPr>
            <a:r>
              <a:rPr lang="en-US" sz="2200" dirty="0"/>
              <a:t>The QPLS comprise the elements of a quality professional learning system that, if well implemented, will benefit educators focused on increasing their professional capacity and performance. </a:t>
            </a:r>
          </a:p>
          <a:p>
            <a:pPr>
              <a:buFont typeface="Arial" panose="020B0604020202020204" pitchFamily="34" charset="0"/>
              <a:buChar char="•"/>
            </a:pPr>
            <a:r>
              <a:rPr lang="en-US" sz="2200" dirty="0"/>
              <a:t>The QPLS serve as a foundation for the content, processes, and conditions essential to all educator professional development.</a:t>
            </a:r>
          </a:p>
          <a:p>
            <a:pPr>
              <a:buFont typeface="Arial" panose="020B0604020202020204" pitchFamily="34" charset="0"/>
              <a:buChar char="•"/>
            </a:pPr>
            <a:r>
              <a:rPr lang="en-US" sz="2200" dirty="0"/>
              <a:t>More information about the QPLS is available in Table 1 of the RFA and at </a:t>
            </a:r>
            <a:r>
              <a:rPr lang="en-US" sz="2200" dirty="0">
                <a:hlinkClick r:id="rId2"/>
              </a:rPr>
              <a:t>https://www.cde.ca.gov/pd/ps/qpls.asp</a:t>
            </a:r>
            <a:endParaRPr lang="en-US" sz="2200" dirty="0"/>
          </a:p>
          <a:p>
            <a:pPr>
              <a:buFont typeface="Arial" panose="020B0604020202020204" pitchFamily="34" charset="0"/>
              <a:buChar char="•"/>
            </a:pPr>
            <a:endParaRPr lang="en-US" sz="2200" dirty="0"/>
          </a:p>
        </p:txBody>
      </p:sp>
    </p:spTree>
    <p:extLst>
      <p:ext uri="{BB962C8B-B14F-4D97-AF65-F5344CB8AC3E}">
        <p14:creationId xmlns:p14="http://schemas.microsoft.com/office/powerpoint/2010/main" val="2890885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Professional Development Goals </a:t>
            </a:r>
            <a:r>
              <a:rPr lang="en-US" sz="3200" dirty="0"/>
              <a:t>(1)</a:t>
            </a:r>
          </a:p>
        </p:txBody>
      </p:sp>
      <p:sp>
        <p:nvSpPr>
          <p:cNvPr id="3" name="Content Placeholder 2"/>
          <p:cNvSpPr>
            <a:spLocks noGrp="1"/>
          </p:cNvSpPr>
          <p:nvPr>
            <p:ph idx="1"/>
          </p:nvPr>
        </p:nvSpPr>
        <p:spPr>
          <a:xfrm>
            <a:off x="2540000" y="1913825"/>
            <a:ext cx="9144000" cy="4477352"/>
          </a:xfrm>
        </p:spPr>
        <p:txBody>
          <a:bodyPr/>
          <a:lstStyle/>
          <a:p>
            <a:pPr marL="0" indent="0">
              <a:buNone/>
            </a:pPr>
            <a:r>
              <a:rPr lang="en-US" sz="2200" dirty="0"/>
              <a:t>One grantee will collaboratively work with the Statewide System of Support to build the capacity of LEAs across the state to create, design, and deliver professional learning opportunities for teachers and paraprofessionals in the area of literacy development with the ultimate goal of providing access for students with disabilities to their grade-level content standards within the general education environment. Professional learning opportunities for teachers, paraprofessionals, school leaders, and counselors should include strategies for high-quality instruction and special education-related professional development aligned to the QPLS and that address, but are not limited to, the following five areas specified below:</a:t>
            </a:r>
          </a:p>
          <a:p>
            <a:endParaRPr lang="en-US" dirty="0"/>
          </a:p>
        </p:txBody>
      </p:sp>
    </p:spTree>
    <p:extLst>
      <p:ext uri="{BB962C8B-B14F-4D97-AF65-F5344CB8AC3E}">
        <p14:creationId xmlns:p14="http://schemas.microsoft.com/office/powerpoint/2010/main" val="562259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Professional Development Goals </a:t>
            </a:r>
            <a:r>
              <a:rPr lang="en-US" sz="3200" dirty="0"/>
              <a:t>(2)</a:t>
            </a:r>
          </a:p>
        </p:txBody>
      </p:sp>
      <p:sp>
        <p:nvSpPr>
          <p:cNvPr id="3" name="Content Placeholder 2"/>
          <p:cNvSpPr>
            <a:spLocks noGrp="1"/>
          </p:cNvSpPr>
          <p:nvPr>
            <p:ph idx="1"/>
          </p:nvPr>
        </p:nvSpPr>
        <p:spPr/>
        <p:txBody>
          <a:bodyPr/>
          <a:lstStyle/>
          <a:p>
            <a:pPr lvl="0"/>
            <a:r>
              <a:rPr lang="en-US" sz="2000" dirty="0"/>
              <a:t>Inclusive practices for general education and special education settings, including a universal design for learning (UDL) to help educators teach all students regardless of ability and teaching models that support these practices, including co-teaching</a:t>
            </a:r>
          </a:p>
          <a:p>
            <a:pPr lvl="0"/>
            <a:r>
              <a:rPr lang="en-US" sz="2000" dirty="0"/>
              <a:t>General procedures for identifying individuals with disabilities and developing appropriate individualized education programs for these students</a:t>
            </a:r>
          </a:p>
          <a:p>
            <a:pPr lvl="0"/>
            <a:r>
              <a:rPr lang="en-US" sz="2000" dirty="0"/>
              <a:t>Alternative dispute resolution procedures</a:t>
            </a:r>
          </a:p>
          <a:p>
            <a:pPr lvl="0"/>
            <a:r>
              <a:rPr lang="en-US" sz="2000" dirty="0"/>
              <a:t>Strategies for supporting students with particular disabilities in a general education setting</a:t>
            </a:r>
          </a:p>
          <a:p>
            <a:pPr lvl="0"/>
            <a:r>
              <a:rPr lang="en-US" sz="2000" dirty="0"/>
              <a:t>Support for students with overlapping educational needs, particularly those with an individualized education program who are also identified as English learners</a:t>
            </a:r>
          </a:p>
          <a:p>
            <a:endParaRPr lang="en-US" dirty="0"/>
          </a:p>
        </p:txBody>
      </p:sp>
    </p:spTree>
    <p:extLst>
      <p:ext uri="{BB962C8B-B14F-4D97-AF65-F5344CB8AC3E}">
        <p14:creationId xmlns:p14="http://schemas.microsoft.com/office/powerpoint/2010/main" val="602343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Professional Development Goals </a:t>
            </a:r>
            <a:r>
              <a:rPr lang="en-US" sz="3200" dirty="0"/>
              <a:t>(3)</a:t>
            </a:r>
          </a:p>
        </p:txBody>
      </p:sp>
      <p:sp>
        <p:nvSpPr>
          <p:cNvPr id="3" name="Content Placeholder 2"/>
          <p:cNvSpPr>
            <a:spLocks noGrp="1"/>
          </p:cNvSpPr>
          <p:nvPr>
            <p:ph idx="1"/>
          </p:nvPr>
        </p:nvSpPr>
        <p:spPr/>
        <p:txBody>
          <a:bodyPr/>
          <a:lstStyle/>
          <a:p>
            <a:pPr marL="0" indent="0">
              <a:buNone/>
            </a:pPr>
            <a:r>
              <a:rPr lang="en-US" sz="2200" dirty="0"/>
              <a:t>The professional development efforts may include, but are not limited to the following goals:</a:t>
            </a:r>
          </a:p>
          <a:p>
            <a:pPr lvl="0"/>
            <a:r>
              <a:rPr lang="en-US" sz="2200" dirty="0"/>
              <a:t>Creating professional learning materials to inform teachers, paraprofessionals, school leaders, and counselors of practices that encourage and support diverse students </a:t>
            </a:r>
          </a:p>
          <a:p>
            <a:pPr lvl="0"/>
            <a:r>
              <a:rPr lang="en-US" sz="2200" dirty="0"/>
              <a:t>Providing coaching and coaching support focused on teacher and paraeducator needs</a:t>
            </a:r>
          </a:p>
          <a:p>
            <a:pPr lvl="0"/>
            <a:r>
              <a:rPr lang="en-US" sz="2200" dirty="0"/>
              <a:t>Identifying and sharing models of effective practice to provide exemplars of best practice around curricular and instructional practice for teachers and other instructional staff</a:t>
            </a:r>
          </a:p>
        </p:txBody>
      </p:sp>
    </p:spTree>
    <p:extLst>
      <p:ext uri="{BB962C8B-B14F-4D97-AF65-F5344CB8AC3E}">
        <p14:creationId xmlns:p14="http://schemas.microsoft.com/office/powerpoint/2010/main" val="3701846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Professional Development Goals </a:t>
            </a:r>
            <a:r>
              <a:rPr lang="en-US" sz="3200" dirty="0"/>
              <a:t>(4)</a:t>
            </a:r>
          </a:p>
        </p:txBody>
      </p:sp>
      <p:sp>
        <p:nvSpPr>
          <p:cNvPr id="3" name="Content Placeholder 2"/>
          <p:cNvSpPr>
            <a:spLocks noGrp="1"/>
          </p:cNvSpPr>
          <p:nvPr>
            <p:ph idx="1"/>
          </p:nvPr>
        </p:nvSpPr>
        <p:spPr/>
        <p:txBody>
          <a:bodyPr/>
          <a:lstStyle/>
          <a:p>
            <a:pPr marL="0" indent="0">
              <a:buNone/>
            </a:pPr>
            <a:r>
              <a:rPr lang="en-US" sz="2200" dirty="0"/>
              <a:t>The professional development efforts may include, but are not limited to the following goals:</a:t>
            </a:r>
          </a:p>
          <a:p>
            <a:pPr lvl="0">
              <a:buFont typeface="Arial" panose="020B0604020202020204" pitchFamily="34" charset="0"/>
              <a:buChar char="•"/>
            </a:pPr>
            <a:r>
              <a:rPr lang="en-US" sz="2200" dirty="0"/>
              <a:t>Encouraging COEs, LEAs, and IHEs to form partnerships that focus on long-term professional learning of teachers to enhance their special education-related content knowledge, pedagogical content knowledge, and instructional strategies</a:t>
            </a:r>
          </a:p>
          <a:p>
            <a:pPr lvl="0"/>
            <a:r>
              <a:rPr lang="en-US" sz="2200" dirty="0"/>
              <a:t>Encouraging IHEs to assume greater responsibility for improving special education-related teacher education and to bring together K–12 teachers, paraprofessionals, administrators, and counselors for mutual professional growth</a:t>
            </a:r>
          </a:p>
          <a:p>
            <a:endParaRPr lang="en-US" dirty="0"/>
          </a:p>
        </p:txBody>
      </p:sp>
    </p:spTree>
    <p:extLst>
      <p:ext uri="{BB962C8B-B14F-4D97-AF65-F5344CB8AC3E}">
        <p14:creationId xmlns:p14="http://schemas.microsoft.com/office/powerpoint/2010/main" val="848354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Responsibilities of the Grantee</a:t>
            </a:r>
            <a:r>
              <a:rPr lang="en-US" sz="3200" dirty="0"/>
              <a:t> (1)</a:t>
            </a:r>
          </a:p>
        </p:txBody>
      </p:sp>
      <p:sp>
        <p:nvSpPr>
          <p:cNvPr id="3" name="Content Placeholder 2"/>
          <p:cNvSpPr>
            <a:spLocks noGrp="1"/>
          </p:cNvSpPr>
          <p:nvPr>
            <p:ph idx="1"/>
          </p:nvPr>
        </p:nvSpPr>
        <p:spPr/>
        <p:txBody>
          <a:bodyPr/>
          <a:lstStyle/>
          <a:p>
            <a:pPr marL="0" indent="0">
              <a:buNone/>
            </a:pPr>
            <a:r>
              <a:rPr lang="en-US" sz="2400" dirty="0"/>
              <a:t>The grantee will focus directly on building capacity to support LEAs with professional learning opportunities for teachers, paraprofessionals, school leaders, and counselors designed to provide high-quality instruction and learning experiences that support literacy development as it relates to the system-wide implementation of the five special education-related professional development areas noted in the RFA and are conducted in a manner that aligns with the Statewide System of Support. </a:t>
            </a:r>
          </a:p>
        </p:txBody>
      </p:sp>
    </p:spTree>
    <p:extLst>
      <p:ext uri="{BB962C8B-B14F-4D97-AF65-F5344CB8AC3E}">
        <p14:creationId xmlns:p14="http://schemas.microsoft.com/office/powerpoint/2010/main" val="2632111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Responsibilities of the Grantee </a:t>
            </a:r>
            <a:r>
              <a:rPr lang="en-US" sz="3200" dirty="0"/>
              <a:t>(2)</a:t>
            </a:r>
          </a:p>
        </p:txBody>
      </p:sp>
      <p:sp>
        <p:nvSpPr>
          <p:cNvPr id="3" name="Content Placeholder 2"/>
          <p:cNvSpPr>
            <a:spLocks noGrp="1"/>
          </p:cNvSpPr>
          <p:nvPr>
            <p:ph idx="1"/>
          </p:nvPr>
        </p:nvSpPr>
        <p:spPr>
          <a:xfrm>
            <a:off x="2540000" y="1981199"/>
            <a:ext cx="9144000" cy="4409975"/>
          </a:xfrm>
        </p:spPr>
        <p:txBody>
          <a:bodyPr/>
          <a:lstStyle/>
          <a:p>
            <a:pPr marL="0" indent="0">
              <a:buNone/>
            </a:pPr>
            <a:r>
              <a:rPr lang="en-US" sz="2200" dirty="0"/>
              <a:t>The selected applicant must be able to complete the following:</a:t>
            </a:r>
          </a:p>
          <a:p>
            <a:pPr marL="231775" lvl="1" indent="-231775">
              <a:buFont typeface="Arial" panose="020B0604020202020204" pitchFamily="34" charset="0"/>
              <a:buChar char="•"/>
            </a:pPr>
            <a:r>
              <a:rPr lang="en-US" sz="2200" dirty="0"/>
              <a:t>Provide expertise to build capacity and effectively provide support to LEAs focused on literacy development as it relates to the five specified special education-related professional development areas.</a:t>
            </a:r>
          </a:p>
          <a:p>
            <a:pPr marL="231775" lvl="1" indent="-231775">
              <a:buFont typeface="Arial" panose="020B0604020202020204" pitchFamily="34" charset="0"/>
              <a:buChar char="•"/>
            </a:pPr>
            <a:r>
              <a:rPr lang="en-US" sz="2200" dirty="0"/>
              <a:t>Identify existing resources, leverage partnerships, and, if requested, develop new resources to improve outcomes for students with disabilities.</a:t>
            </a:r>
          </a:p>
          <a:p>
            <a:pPr marL="231775" lvl="1" indent="-231775">
              <a:buFont typeface="Arial" panose="020B0604020202020204" pitchFamily="34" charset="0"/>
              <a:buChar char="•"/>
            </a:pPr>
            <a:r>
              <a:rPr lang="en-US" sz="2200" dirty="0"/>
              <a:t>Serve as centers of expertise and partner in providing support with other facilitators and capacity builders in the Statewide System of Support.</a:t>
            </a:r>
          </a:p>
          <a:p>
            <a:pPr marL="231775" lvl="1" indent="-231775">
              <a:buFont typeface="Arial" panose="020B0604020202020204" pitchFamily="34" charset="0"/>
              <a:buChar char="•"/>
            </a:pPr>
            <a:r>
              <a:rPr lang="en-US" sz="2200" dirty="0"/>
              <a:t>Provide necessary assistance to other EWIG recipients, when requested by the CDE or the CCEE.</a:t>
            </a:r>
          </a:p>
          <a:p>
            <a:endParaRPr lang="en-US" dirty="0"/>
          </a:p>
        </p:txBody>
      </p:sp>
    </p:spTree>
    <p:extLst>
      <p:ext uri="{BB962C8B-B14F-4D97-AF65-F5344CB8AC3E}">
        <p14:creationId xmlns:p14="http://schemas.microsoft.com/office/powerpoint/2010/main" val="3196503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Responsibilities of the Grantee </a:t>
            </a:r>
            <a:r>
              <a:rPr lang="en-US" sz="3200" dirty="0"/>
              <a:t>(3)</a:t>
            </a:r>
          </a:p>
        </p:txBody>
      </p:sp>
      <p:sp>
        <p:nvSpPr>
          <p:cNvPr id="3" name="Content Placeholder 2"/>
          <p:cNvSpPr>
            <a:spLocks noGrp="1"/>
          </p:cNvSpPr>
          <p:nvPr>
            <p:ph idx="1"/>
          </p:nvPr>
        </p:nvSpPr>
        <p:spPr>
          <a:xfrm>
            <a:off x="2540000" y="1586564"/>
            <a:ext cx="9144000" cy="4852735"/>
          </a:xfrm>
        </p:spPr>
        <p:txBody>
          <a:bodyPr/>
          <a:lstStyle/>
          <a:p>
            <a:pPr marL="0" indent="0">
              <a:buNone/>
            </a:pPr>
            <a:r>
              <a:rPr lang="en-US" sz="2200" dirty="0"/>
              <a:t>The selected applicant must be able to complete the following:</a:t>
            </a:r>
          </a:p>
          <a:p>
            <a:pPr marL="231775" lvl="1" indent="-231775">
              <a:buFont typeface="Arial" panose="020B0604020202020204" pitchFamily="34" charset="0"/>
              <a:buChar char="•"/>
            </a:pPr>
            <a:r>
              <a:rPr lang="en-US" sz="2200" dirty="0"/>
              <a:t>Fund in-state travel for the project lead to attend a semi-annual convening with others from the Statewide System of Support. </a:t>
            </a:r>
          </a:p>
          <a:p>
            <a:pPr marL="231775" lvl="1" indent="-231775">
              <a:buFont typeface="Arial" panose="020B0604020202020204" pitchFamily="34" charset="0"/>
              <a:buChar char="•"/>
            </a:pPr>
            <a:r>
              <a:rPr lang="en-US" sz="2200" dirty="0"/>
              <a:t>Establish qualitative and quantitative goals to evaluate the capacity built within agencies developing and/or receiving services statewide to provide quality assistance and expertise to LEAs across multiple measures.</a:t>
            </a:r>
          </a:p>
          <a:p>
            <a:pPr marL="231775" lvl="1" indent="-231775">
              <a:buFont typeface="Arial" panose="020B0604020202020204" pitchFamily="34" charset="0"/>
              <a:buChar char="•"/>
            </a:pPr>
            <a:r>
              <a:rPr lang="en-US" sz="2200" dirty="0"/>
              <a:t>Provide a written report summarizing the activities accomplished; the impact of these activities; and the number of teachers, paraprofessionals, school leaders, school counselors, LEAs, counties, and regions impacted by these activities.</a:t>
            </a:r>
          </a:p>
        </p:txBody>
      </p:sp>
    </p:spTree>
    <p:extLst>
      <p:ext uri="{BB962C8B-B14F-4D97-AF65-F5344CB8AC3E}">
        <p14:creationId xmlns:p14="http://schemas.microsoft.com/office/powerpoint/2010/main" val="1249578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dirty="0"/>
              <a:t>Grant Overview </a:t>
            </a:r>
            <a:r>
              <a:rPr lang="en-US" altLang="en-US" sz="3200" dirty="0"/>
              <a:t>(1)</a:t>
            </a:r>
          </a:p>
        </p:txBody>
      </p:sp>
      <p:sp>
        <p:nvSpPr>
          <p:cNvPr id="9219" name="Content Placeholder 4"/>
          <p:cNvSpPr>
            <a:spLocks noGrp="1"/>
          </p:cNvSpPr>
          <p:nvPr>
            <p:ph idx="1"/>
          </p:nvPr>
        </p:nvSpPr>
        <p:spPr/>
        <p:txBody>
          <a:bodyPr/>
          <a:lstStyle/>
          <a:p>
            <a:pPr marL="0" indent="0">
              <a:buNone/>
            </a:pPr>
            <a:r>
              <a:rPr lang="en-US" sz="2400" dirty="0"/>
              <a:t>The California Department of Education (CDE) and the California Collaborative for Educational Excellence (CCEE) invite institutions of higher education (IHEs) and nonprofit organizations (NPOs) with expertise in developing and providing professional learning to teachers and paraprofessionals in public schools serving kindergarten and grades one through twelve, inclusive, to apply for a grant to create, design, and deliver professional learning opportunities for teachers and paraprofessionals in the area of literacy development with the ultimate goal of providing access for students with disabilities to their grade-level content standards within the general education environment</a:t>
            </a:r>
            <a:r>
              <a:rPr lang="en-US" altLang="en-US" sz="2400"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Allowable Activities and Costs</a:t>
            </a:r>
          </a:p>
        </p:txBody>
      </p:sp>
      <p:sp>
        <p:nvSpPr>
          <p:cNvPr id="3" name="Content Placeholder 2"/>
          <p:cNvSpPr>
            <a:spLocks noGrp="1"/>
          </p:cNvSpPr>
          <p:nvPr>
            <p:ph idx="1"/>
          </p:nvPr>
        </p:nvSpPr>
        <p:spPr/>
        <p:txBody>
          <a:bodyPr/>
          <a:lstStyle/>
          <a:p>
            <a:r>
              <a:rPr lang="en-US" sz="2200" dirty="0"/>
              <a:t>Applicant budgets for the use of grant funds will be reviewed, and any items that are deemed non-allowable, excessive, or inappropriate will be eliminated. Generally, all expenditures must contribute to the goals and objectives outlined in Section 1 of the RFA.</a:t>
            </a:r>
          </a:p>
          <a:p>
            <a:r>
              <a:rPr lang="en-US" sz="2200" dirty="0"/>
              <a:t>The grantee may enter into subcontracts with one or more COEs, LEAs, IHEs, or NPO educational service providers to assist in fulfilling the responsibilities outlined in Section 1 of the RFA.</a:t>
            </a:r>
          </a:p>
          <a:p>
            <a:r>
              <a:rPr lang="en-US" sz="2200" dirty="0"/>
              <a:t>Funds may not be used for rental of a venue to provide professional learning unless the expense is determined by the CDE to be a necessary and reasonable expense.</a:t>
            </a:r>
          </a:p>
          <a:p>
            <a:r>
              <a:rPr lang="en-US" sz="2200" dirty="0"/>
              <a:t>Please see the RFA for a list of non-allowable activities and costs.</a:t>
            </a:r>
          </a:p>
          <a:p>
            <a:endParaRPr lang="en-US" dirty="0"/>
          </a:p>
        </p:txBody>
      </p:sp>
    </p:spTree>
    <p:extLst>
      <p:ext uri="{BB962C8B-B14F-4D97-AF65-F5344CB8AC3E}">
        <p14:creationId xmlns:p14="http://schemas.microsoft.com/office/powerpoint/2010/main" val="2252561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Administrative Indirect Cost Rate</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The grantee must limit administrative indirect costs to a maximum 8 percent indirect cost rate per SB 75 (Chapter 51, Statutes of 2019) the Education Omnibus Trailer Bill, Section 84. </a:t>
            </a:r>
          </a:p>
          <a:p>
            <a:pPr marL="0" indent="0">
              <a:buNone/>
            </a:pPr>
            <a:endParaRPr lang="en-US" dirty="0"/>
          </a:p>
        </p:txBody>
      </p:sp>
    </p:spTree>
    <p:extLst>
      <p:ext uri="{BB962C8B-B14F-4D97-AF65-F5344CB8AC3E}">
        <p14:creationId xmlns:p14="http://schemas.microsoft.com/office/powerpoint/2010/main" val="31276449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Accountability: Reporting Requirements</a:t>
            </a:r>
          </a:p>
        </p:txBody>
      </p:sp>
      <p:sp>
        <p:nvSpPr>
          <p:cNvPr id="3" name="Content Placeholder 2"/>
          <p:cNvSpPr>
            <a:spLocks noGrp="1"/>
          </p:cNvSpPr>
          <p:nvPr>
            <p:ph idx="1"/>
          </p:nvPr>
        </p:nvSpPr>
        <p:spPr>
          <a:xfrm>
            <a:off x="2540000" y="1981200"/>
            <a:ext cx="9144000" cy="4496602"/>
          </a:xfrm>
        </p:spPr>
        <p:txBody>
          <a:bodyPr/>
          <a:lstStyle/>
          <a:p>
            <a:pPr marL="0" indent="0">
              <a:buNone/>
            </a:pPr>
            <a:r>
              <a:rPr lang="en-US" sz="2200" dirty="0"/>
              <a:t>An integral part of the reporting requirements is ongoing communication with the CCEE, the CDE and other Lead Agencies in the Statewide System of Support. The grantee will participate in regular meetings to be convened by the CCEE and the CDE. Additionally, the following regular reporting will be completed and submitted:</a:t>
            </a:r>
          </a:p>
          <a:p>
            <a:pPr marL="342900" lvl="1" indent="-342900">
              <a:buFont typeface="Arial" panose="020B0604020202020204" pitchFamily="34" charset="0"/>
              <a:buChar char="•"/>
            </a:pPr>
            <a:r>
              <a:rPr lang="en-US" sz="2200" dirty="0"/>
              <a:t>A quarterly fiscal activity report by grantee</a:t>
            </a:r>
          </a:p>
          <a:p>
            <a:pPr marL="342900" lvl="1" indent="-342900">
              <a:buFont typeface="Arial" panose="020B0604020202020204" pitchFamily="34" charset="0"/>
              <a:buChar char="•"/>
            </a:pPr>
            <a:r>
              <a:rPr lang="en-US" sz="2200" dirty="0"/>
              <a:t>A quarterly narrative report of identified resources, activities, and effective practices developed by each grantee, and by the partnership</a:t>
            </a:r>
          </a:p>
          <a:p>
            <a:pPr marL="342900" lvl="1" indent="-342900">
              <a:buFont typeface="Arial" panose="020B0604020202020204" pitchFamily="34" charset="0"/>
              <a:buChar char="•"/>
            </a:pPr>
            <a:r>
              <a:rPr lang="en-US" sz="2200" dirty="0"/>
              <a:t>An annual program report by each grantee, and by the partnership, identifying the number of schools and educators served</a:t>
            </a:r>
          </a:p>
          <a:p>
            <a:pPr marL="0" indent="0">
              <a:buNone/>
            </a:pPr>
            <a:endParaRPr lang="en-US" dirty="0"/>
          </a:p>
        </p:txBody>
      </p:sp>
    </p:spTree>
    <p:extLst>
      <p:ext uri="{BB962C8B-B14F-4D97-AF65-F5344CB8AC3E}">
        <p14:creationId xmlns:p14="http://schemas.microsoft.com/office/powerpoint/2010/main" val="3204846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Accountability: Program Deliverables </a:t>
            </a:r>
            <a:r>
              <a:rPr lang="en-US" sz="3200" dirty="0"/>
              <a:t>(1)</a:t>
            </a:r>
          </a:p>
        </p:txBody>
      </p:sp>
      <p:sp>
        <p:nvSpPr>
          <p:cNvPr id="3" name="Content Placeholder 2"/>
          <p:cNvSpPr>
            <a:spLocks noGrp="1"/>
          </p:cNvSpPr>
          <p:nvPr>
            <p:ph idx="1"/>
          </p:nvPr>
        </p:nvSpPr>
        <p:spPr>
          <a:xfrm>
            <a:off x="2540000" y="1875324"/>
            <a:ext cx="9144000" cy="4409973"/>
          </a:xfrm>
        </p:spPr>
        <p:txBody>
          <a:bodyPr/>
          <a:lstStyle/>
          <a:p>
            <a:pPr marL="0" indent="0">
              <a:buNone/>
            </a:pPr>
            <a:r>
              <a:rPr lang="en-US" sz="2200" dirty="0"/>
              <a:t>The grantee must provide a summary of activities in the annual report identifying both individual and collective contributions including, but not limited to:</a:t>
            </a:r>
          </a:p>
          <a:p>
            <a:pPr marL="231775" lvl="1" indent="-231775">
              <a:buFont typeface="Arial" panose="020B0604020202020204" pitchFamily="34" charset="0"/>
              <a:buChar char="•"/>
            </a:pPr>
            <a:r>
              <a:rPr lang="en-US" sz="2200" dirty="0"/>
              <a:t>Proposed multiple measures to assess progress toward the program goals that evaluate the increased capacity of the grantee and partner(s) to provide quality assistance and expertise to LEAs</a:t>
            </a:r>
          </a:p>
          <a:p>
            <a:pPr marL="231775" lvl="1" indent="-231775">
              <a:buFont typeface="Arial" panose="020B0604020202020204" pitchFamily="34" charset="0"/>
              <a:buChar char="•"/>
            </a:pPr>
            <a:r>
              <a:rPr lang="en-US" sz="2200" dirty="0"/>
              <a:t>Special education-related professional development implementation resources identified, calibrated, coordinated, developed, and implemented</a:t>
            </a:r>
          </a:p>
          <a:p>
            <a:pPr marL="231775" lvl="1" indent="-231775">
              <a:buFont typeface="Arial" panose="020B0604020202020204" pitchFamily="34" charset="0"/>
              <a:buChar char="•"/>
            </a:pPr>
            <a:r>
              <a:rPr lang="en-US" sz="2200" dirty="0"/>
              <a:t>Technical assistance and professional learning opportunities provided to teachers, paraprofessionals, school leaders, and counselors related to special education</a:t>
            </a:r>
          </a:p>
          <a:p>
            <a:pPr marL="0" indent="0">
              <a:buNone/>
            </a:pPr>
            <a:endParaRPr lang="en-US" dirty="0"/>
          </a:p>
        </p:txBody>
      </p:sp>
    </p:spTree>
    <p:extLst>
      <p:ext uri="{BB962C8B-B14F-4D97-AF65-F5344CB8AC3E}">
        <p14:creationId xmlns:p14="http://schemas.microsoft.com/office/powerpoint/2010/main" val="2626184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9999" y="609600"/>
            <a:ext cx="9231697" cy="1143000"/>
          </a:xfrm>
        </p:spPr>
        <p:txBody>
          <a:bodyPr/>
          <a:lstStyle/>
          <a:p>
            <a:r>
              <a:rPr lang="en-US" sz="4000" dirty="0"/>
              <a:t>Accountability: Program Deliverables (</a:t>
            </a:r>
            <a:r>
              <a:rPr lang="en-US" sz="3200" dirty="0"/>
              <a:t>2</a:t>
            </a:r>
            <a:r>
              <a:rPr lang="en-US" sz="4000" dirty="0"/>
              <a:t>)</a:t>
            </a:r>
          </a:p>
        </p:txBody>
      </p:sp>
      <p:sp>
        <p:nvSpPr>
          <p:cNvPr id="3" name="Content Placeholder 2"/>
          <p:cNvSpPr>
            <a:spLocks noGrp="1"/>
          </p:cNvSpPr>
          <p:nvPr>
            <p:ph idx="1"/>
          </p:nvPr>
        </p:nvSpPr>
        <p:spPr/>
        <p:txBody>
          <a:bodyPr/>
          <a:lstStyle/>
          <a:p>
            <a:pPr marL="0" lvl="1" indent="0">
              <a:buNone/>
            </a:pPr>
            <a:r>
              <a:rPr lang="en-US" sz="2200" dirty="0"/>
              <a:t>The grantee must provide a summary of activities in the annual report identifying both individual and collective contributions including, but not limited to:</a:t>
            </a:r>
          </a:p>
          <a:p>
            <a:pPr marL="231775" lvl="1" indent="-231775">
              <a:buFont typeface="Arial" panose="020B0604020202020204" pitchFamily="34" charset="0"/>
              <a:buChar char="•"/>
            </a:pPr>
            <a:r>
              <a:rPr lang="en-US" sz="2200" dirty="0"/>
              <a:t>Evidence of coordination and collaboration with other agencies of the Statewide System of Support, including but not limited to COEs, English Learner Specialists, the CCEE, the CDE, IHEs, NPOs, </a:t>
            </a:r>
          </a:p>
          <a:p>
            <a:pPr marL="231775" lvl="1" indent="-231775">
              <a:buFont typeface="Arial" panose="020B0604020202020204" pitchFamily="34" charset="0"/>
              <a:buChar char="•"/>
            </a:pPr>
            <a:r>
              <a:rPr lang="en-US" sz="2200" dirty="0"/>
              <a:t>Number of participating educators, disaggregated by role, classrooms, schools, LEAs, counties, and regions served</a:t>
            </a:r>
          </a:p>
          <a:p>
            <a:endParaRPr lang="en-US" dirty="0"/>
          </a:p>
        </p:txBody>
      </p:sp>
    </p:spTree>
    <p:extLst>
      <p:ext uri="{BB962C8B-B14F-4D97-AF65-F5344CB8AC3E}">
        <p14:creationId xmlns:p14="http://schemas.microsoft.com/office/powerpoint/2010/main" val="28117951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Timeline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06085220"/>
              </p:ext>
            </p:extLst>
          </p:nvPr>
        </p:nvGraphicFramePr>
        <p:xfrm>
          <a:off x="2540000" y="1981200"/>
          <a:ext cx="9144000" cy="3606800"/>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840">
                <a:tc>
                  <a:txBody>
                    <a:bodyPr/>
                    <a:lstStyle/>
                    <a:p>
                      <a:r>
                        <a:rPr lang="en-US" dirty="0">
                          <a:solidFill>
                            <a:schemeClr val="tx1"/>
                          </a:solidFill>
                        </a:rPr>
                        <a:t>Activity</a:t>
                      </a:r>
                    </a:p>
                  </a:txBody>
                  <a:tcPr/>
                </a:tc>
                <a:tc>
                  <a:txBody>
                    <a:bodyPr/>
                    <a:lstStyle/>
                    <a:p>
                      <a:r>
                        <a:rPr lang="en-US" dirty="0">
                          <a:solidFill>
                            <a:schemeClr val="tx1"/>
                          </a:solidFill>
                        </a:rPr>
                        <a:t>Date</a:t>
                      </a:r>
                    </a:p>
                  </a:txBody>
                  <a:tcPr/>
                </a:tc>
                <a:extLst>
                  <a:ext uri="{0D108BD9-81ED-4DB2-BD59-A6C34878D82A}">
                    <a16:rowId xmlns:a16="http://schemas.microsoft.com/office/drawing/2014/main" val="10000"/>
                  </a:ext>
                </a:extLst>
              </a:tr>
              <a:tr h="370840">
                <a:tc>
                  <a:txBody>
                    <a:bodyPr/>
                    <a:lstStyle/>
                    <a:p>
                      <a:r>
                        <a:rPr lang="en-US" dirty="0"/>
                        <a:t>RFA Release</a:t>
                      </a:r>
                    </a:p>
                  </a:txBody>
                  <a:tcPr/>
                </a:tc>
                <a:tc>
                  <a:txBody>
                    <a:bodyPr/>
                    <a:lstStyle/>
                    <a:p>
                      <a:r>
                        <a:rPr lang="en-US" dirty="0"/>
                        <a:t>December 3, 2019</a:t>
                      </a:r>
                    </a:p>
                  </a:txBody>
                  <a:tcPr/>
                </a:tc>
                <a:extLst>
                  <a:ext uri="{0D108BD9-81ED-4DB2-BD59-A6C34878D82A}">
                    <a16:rowId xmlns:a16="http://schemas.microsoft.com/office/drawing/2014/main" val="10001"/>
                  </a:ext>
                </a:extLst>
              </a:tr>
              <a:tr h="370840">
                <a:tc>
                  <a:txBody>
                    <a:bodyPr/>
                    <a:lstStyle/>
                    <a:p>
                      <a:r>
                        <a:rPr lang="en-US" dirty="0"/>
                        <a:t>Application</a:t>
                      </a:r>
                      <a:r>
                        <a:rPr lang="en-US" baseline="0" dirty="0"/>
                        <a:t> Workshop Webinar</a:t>
                      </a:r>
                      <a:endParaRPr lang="en-US" dirty="0"/>
                    </a:p>
                  </a:txBody>
                  <a:tcPr/>
                </a:tc>
                <a:tc>
                  <a:txBody>
                    <a:bodyPr/>
                    <a:lstStyle/>
                    <a:p>
                      <a:r>
                        <a:rPr lang="en-US" dirty="0"/>
                        <a:t>December 10, 2019, at 11 a.m.</a:t>
                      </a:r>
                    </a:p>
                  </a:txBody>
                  <a:tcPr/>
                </a:tc>
                <a:extLst>
                  <a:ext uri="{0D108BD9-81ED-4DB2-BD59-A6C34878D82A}">
                    <a16:rowId xmlns:a16="http://schemas.microsoft.com/office/drawing/2014/main" val="10002"/>
                  </a:ext>
                </a:extLst>
              </a:tr>
              <a:tr h="370840">
                <a:tc>
                  <a:txBody>
                    <a:bodyPr/>
                    <a:lstStyle/>
                    <a:p>
                      <a:r>
                        <a:rPr lang="en-US" dirty="0"/>
                        <a:t>Form</a:t>
                      </a:r>
                      <a:r>
                        <a:rPr lang="en-US" baseline="0" dirty="0"/>
                        <a:t> B. </a:t>
                      </a:r>
                      <a:r>
                        <a:rPr lang="en-US" dirty="0"/>
                        <a:t>Intent to Submit an Application</a:t>
                      </a:r>
                    </a:p>
                  </a:txBody>
                  <a:tcPr/>
                </a:tc>
                <a:tc>
                  <a:txBody>
                    <a:bodyPr/>
                    <a:lstStyle/>
                    <a:p>
                      <a:r>
                        <a:rPr lang="en-US" dirty="0"/>
                        <a:t>January 6, 2020, by 5 p.m.</a:t>
                      </a:r>
                    </a:p>
                  </a:txBody>
                  <a:tcPr/>
                </a:tc>
                <a:extLst>
                  <a:ext uri="{0D108BD9-81ED-4DB2-BD59-A6C34878D82A}">
                    <a16:rowId xmlns:a16="http://schemas.microsoft.com/office/drawing/2014/main" val="10003"/>
                  </a:ext>
                </a:extLst>
              </a:tr>
              <a:tr h="370840">
                <a:tc>
                  <a:txBody>
                    <a:bodyPr/>
                    <a:lstStyle/>
                    <a:p>
                      <a:r>
                        <a:rPr lang="en-US" dirty="0"/>
                        <a:t>Application due to the CDE</a:t>
                      </a:r>
                    </a:p>
                  </a:txBody>
                  <a:tcPr/>
                </a:tc>
                <a:tc>
                  <a:txBody>
                    <a:bodyPr/>
                    <a:lstStyle/>
                    <a:p>
                      <a:r>
                        <a:rPr lang="en-US" dirty="0"/>
                        <a:t>February 14, 2020, by 5 p.m.</a:t>
                      </a:r>
                    </a:p>
                  </a:txBody>
                  <a:tcPr/>
                </a:tc>
                <a:extLst>
                  <a:ext uri="{0D108BD9-81ED-4DB2-BD59-A6C34878D82A}">
                    <a16:rowId xmlns:a16="http://schemas.microsoft.com/office/drawing/2014/main" val="10004"/>
                  </a:ext>
                </a:extLst>
              </a:tr>
              <a:tr h="370840">
                <a:tc>
                  <a:txBody>
                    <a:bodyPr/>
                    <a:lstStyle/>
                    <a:p>
                      <a:r>
                        <a:rPr lang="en-US" dirty="0"/>
                        <a:t>Special education applicant interviews</a:t>
                      </a:r>
                    </a:p>
                  </a:txBody>
                  <a:tcPr/>
                </a:tc>
                <a:tc>
                  <a:txBody>
                    <a:bodyPr/>
                    <a:lstStyle/>
                    <a:p>
                      <a:r>
                        <a:rPr lang="en-US" dirty="0"/>
                        <a:t>Week of March 9, 2020</a:t>
                      </a:r>
                    </a:p>
                  </a:txBody>
                  <a:tcPr/>
                </a:tc>
                <a:extLst>
                  <a:ext uri="{0D108BD9-81ED-4DB2-BD59-A6C34878D82A}">
                    <a16:rowId xmlns:a16="http://schemas.microsoft.com/office/drawing/2014/main" val="10005"/>
                  </a:ext>
                </a:extLst>
              </a:tr>
              <a:tr h="370840">
                <a:tc>
                  <a:txBody>
                    <a:bodyPr/>
                    <a:lstStyle/>
                    <a:p>
                      <a:r>
                        <a:rPr lang="en-US" dirty="0"/>
                        <a:t>Intent to award posted</a:t>
                      </a:r>
                    </a:p>
                  </a:txBody>
                  <a:tcPr/>
                </a:tc>
                <a:tc>
                  <a:txBody>
                    <a:bodyPr/>
                    <a:lstStyle/>
                    <a:p>
                      <a:r>
                        <a:rPr lang="en-US" dirty="0"/>
                        <a:t>March 18, 2020</a:t>
                      </a:r>
                    </a:p>
                  </a:txBody>
                  <a:tcPr/>
                </a:tc>
                <a:extLst>
                  <a:ext uri="{0D108BD9-81ED-4DB2-BD59-A6C34878D82A}">
                    <a16:rowId xmlns:a16="http://schemas.microsoft.com/office/drawing/2014/main" val="10006"/>
                  </a:ext>
                </a:extLst>
              </a:tr>
              <a:tr h="370840">
                <a:tc>
                  <a:txBody>
                    <a:bodyPr/>
                    <a:lstStyle/>
                    <a:p>
                      <a:r>
                        <a:rPr lang="en-US" dirty="0"/>
                        <a:t>Last day for appeals to be received at the CDE</a:t>
                      </a:r>
                    </a:p>
                  </a:txBody>
                  <a:tcPr/>
                </a:tc>
                <a:tc>
                  <a:txBody>
                    <a:bodyPr/>
                    <a:lstStyle/>
                    <a:p>
                      <a:r>
                        <a:rPr lang="en-US" dirty="0"/>
                        <a:t>March 25, 2020, by 5 p.m.</a:t>
                      </a:r>
                    </a:p>
                  </a:txBody>
                  <a:tcPr/>
                </a:tc>
                <a:extLst>
                  <a:ext uri="{0D108BD9-81ED-4DB2-BD59-A6C34878D82A}">
                    <a16:rowId xmlns:a16="http://schemas.microsoft.com/office/drawing/2014/main" val="10007"/>
                  </a:ext>
                </a:extLst>
              </a:tr>
              <a:tr h="370840">
                <a:tc>
                  <a:txBody>
                    <a:bodyPr/>
                    <a:lstStyle/>
                    <a:p>
                      <a:r>
                        <a:rPr lang="en-US" dirty="0"/>
                        <a:t>Final awards posted</a:t>
                      </a:r>
                    </a:p>
                  </a:txBody>
                  <a:tcPr/>
                </a:tc>
                <a:tc>
                  <a:txBody>
                    <a:bodyPr/>
                    <a:lstStyle/>
                    <a:p>
                      <a:r>
                        <a:rPr lang="en-US" dirty="0"/>
                        <a:t>April 17, 2020</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8607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Process </a:t>
            </a:r>
            <a:r>
              <a:rPr lang="en-US" sz="3200" dirty="0"/>
              <a:t>(1)</a:t>
            </a:r>
          </a:p>
        </p:txBody>
      </p:sp>
      <p:sp>
        <p:nvSpPr>
          <p:cNvPr id="3" name="Content Placeholder 2"/>
          <p:cNvSpPr>
            <a:spLocks noGrp="1"/>
          </p:cNvSpPr>
          <p:nvPr>
            <p:ph idx="1"/>
          </p:nvPr>
        </p:nvSpPr>
        <p:spPr>
          <a:xfrm>
            <a:off x="2540000" y="1981199"/>
            <a:ext cx="9144000" cy="4458101"/>
          </a:xfrm>
        </p:spPr>
        <p:txBody>
          <a:bodyPr/>
          <a:lstStyle/>
          <a:p>
            <a:pPr marL="231775" lvl="1" indent="-231775">
              <a:buFont typeface="Arial" panose="020B0604020202020204" pitchFamily="34" charset="0"/>
              <a:buChar char="•"/>
            </a:pPr>
            <a:r>
              <a:rPr lang="en-US" sz="2200" dirty="0"/>
              <a:t>In completing the application narrative, applicants should address the prompts in each section of the narrative description and refer to the evaluation rubric in Appendix A. </a:t>
            </a:r>
          </a:p>
          <a:p>
            <a:pPr marL="231775" lvl="1" indent="-231775">
              <a:buFont typeface="Arial" panose="020B0604020202020204" pitchFamily="34" charset="0"/>
              <a:buChar char="•"/>
            </a:pPr>
            <a:r>
              <a:rPr lang="en-US" sz="2200" dirty="0"/>
              <a:t>Each applicant will receive a single score. Reading members will be instructed to take a holistic approach in the application review process to rank and evaluate the application. The readers will make every effort to allow any part of the narrative to satisfy the evaluation points in the rubric.</a:t>
            </a:r>
          </a:p>
          <a:p>
            <a:pPr marL="231775" lvl="1" indent="-231775">
              <a:buFont typeface="Arial" panose="020B0604020202020204" pitchFamily="34" charset="0"/>
              <a:buChar char="•"/>
            </a:pPr>
            <a:r>
              <a:rPr lang="en-US" sz="2200" dirty="0"/>
              <a:t>The application will consist of four general types of information: (1) Applicant Information; (2) Applicant Narrative; (3) Budget Information; and (4) Letters of Commitment. To prepare the application, follow the guidance provided in Section 5 of the RFA.</a:t>
            </a:r>
          </a:p>
          <a:p>
            <a:pPr marL="0" indent="0">
              <a:buNone/>
            </a:pPr>
            <a:endParaRPr lang="en-US" dirty="0"/>
          </a:p>
        </p:txBody>
      </p:sp>
    </p:spTree>
    <p:extLst>
      <p:ext uri="{BB962C8B-B14F-4D97-AF65-F5344CB8AC3E}">
        <p14:creationId xmlns:p14="http://schemas.microsoft.com/office/powerpoint/2010/main" val="32704004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Process </a:t>
            </a:r>
            <a:r>
              <a:rPr lang="en-US" sz="3200" dirty="0"/>
              <a:t>(2)</a:t>
            </a:r>
            <a:endParaRPr lang="en-US" dirty="0"/>
          </a:p>
        </p:txBody>
      </p:sp>
      <p:sp>
        <p:nvSpPr>
          <p:cNvPr id="3" name="Content Placeholder 2"/>
          <p:cNvSpPr>
            <a:spLocks noGrp="1"/>
          </p:cNvSpPr>
          <p:nvPr>
            <p:ph idx="1"/>
          </p:nvPr>
        </p:nvSpPr>
        <p:spPr>
          <a:xfrm>
            <a:off x="2540000" y="1832275"/>
            <a:ext cx="9144000" cy="5102985"/>
          </a:xfrm>
        </p:spPr>
        <p:txBody>
          <a:bodyPr/>
          <a:lstStyle/>
          <a:p>
            <a:pPr marL="0" lvl="2" indent="0">
              <a:buNone/>
            </a:pPr>
            <a:r>
              <a:rPr lang="en-US" dirty="0"/>
              <a:t>Interested applicants are required to submit the EWIG for Special Education-Related Professional Development Intent to Submit an Application Form (see Form B) to the CDE Special Education Division by email at SEEWIG@cde.ca.gov by 5 p.m. on January 6, 2020. Submitting this form does not require an organization to submit an application; however, an application will not be accepted unless the form was submitted and received by the CDE on time.</a:t>
            </a:r>
          </a:p>
          <a:p>
            <a:pPr marL="0" indent="0">
              <a:buNone/>
            </a:pPr>
            <a:endParaRPr lang="en-US" dirty="0"/>
          </a:p>
        </p:txBody>
      </p:sp>
    </p:spTree>
    <p:extLst>
      <p:ext uri="{BB962C8B-B14F-4D97-AF65-F5344CB8AC3E}">
        <p14:creationId xmlns:p14="http://schemas.microsoft.com/office/powerpoint/2010/main" val="26724093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Process </a:t>
            </a:r>
            <a:r>
              <a:rPr lang="en-US" sz="3200" dirty="0"/>
              <a:t>(3)</a:t>
            </a:r>
            <a:endParaRPr lang="en-US" dirty="0"/>
          </a:p>
        </p:txBody>
      </p:sp>
      <p:sp>
        <p:nvSpPr>
          <p:cNvPr id="3" name="Content Placeholder 2"/>
          <p:cNvSpPr>
            <a:spLocks noGrp="1"/>
          </p:cNvSpPr>
          <p:nvPr>
            <p:ph idx="1"/>
          </p:nvPr>
        </p:nvSpPr>
        <p:spPr>
          <a:xfrm>
            <a:off x="2540000" y="1711699"/>
            <a:ext cx="9144000" cy="5102985"/>
          </a:xfrm>
        </p:spPr>
        <p:txBody>
          <a:bodyPr/>
          <a:lstStyle/>
          <a:p>
            <a:pPr marL="231775" lvl="2" indent="-231775">
              <a:buFont typeface="Arial" panose="020B0604020202020204" pitchFamily="34" charset="0"/>
              <a:buChar char="•"/>
            </a:pPr>
            <a:r>
              <a:rPr lang="en-US" dirty="0"/>
              <a:t>The applicant will receive email confirmation of the information submitted. If changes need to be made, the applicant must resubmit the entire application prior to the submission deadline.</a:t>
            </a:r>
          </a:p>
          <a:p>
            <a:pPr marL="231775" lvl="2" indent="-231775">
              <a:buFont typeface="Arial" panose="020B0604020202020204" pitchFamily="34" charset="0"/>
              <a:buChar char="•"/>
            </a:pPr>
            <a:r>
              <a:rPr lang="en-US" dirty="0"/>
              <a:t>The last submitted application will be the one considered for review.</a:t>
            </a:r>
          </a:p>
          <a:p>
            <a:pPr marL="231775" lvl="2" indent="-231775">
              <a:buFont typeface="Arial" panose="020B0604020202020204" pitchFamily="34" charset="0"/>
              <a:buChar char="•"/>
            </a:pPr>
            <a:r>
              <a:rPr lang="en-US" dirty="0"/>
              <a:t>The CCEE and the CDE are not able to modify the application information after it is submitted.</a:t>
            </a:r>
          </a:p>
          <a:p>
            <a:pPr marL="231775" lvl="2" indent="-231775">
              <a:buFont typeface="Arial" panose="020B0604020202020204" pitchFamily="34" charset="0"/>
              <a:buChar char="•"/>
            </a:pPr>
            <a:r>
              <a:rPr lang="en-US" dirty="0"/>
              <a:t>Incomplete or late applications will not be considered.</a:t>
            </a:r>
          </a:p>
          <a:p>
            <a:pPr marL="0" indent="0">
              <a:buNone/>
            </a:pPr>
            <a:endParaRPr lang="en-US" dirty="0"/>
          </a:p>
        </p:txBody>
      </p:sp>
    </p:spTree>
    <p:extLst>
      <p:ext uri="{BB962C8B-B14F-4D97-AF65-F5344CB8AC3E}">
        <p14:creationId xmlns:p14="http://schemas.microsoft.com/office/powerpoint/2010/main" val="2526029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Application Review</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dirty="0"/>
              <a:t>Complete applications will be reviewed and evaluated by the reading panel and will be evaluated using the Evaluation Rubric (Appendix A). Care is taken to ensure that reviewers have no conflicts with the applicants. Interviews with potential grantees may be conducted. All costs associated with the interviews will be the responsibility of the applicant. </a:t>
            </a:r>
          </a:p>
          <a:p>
            <a:pPr>
              <a:buFont typeface="Arial" panose="020B0604020202020204" pitchFamily="34" charset="0"/>
              <a:buChar char="•"/>
            </a:pPr>
            <a:r>
              <a:rPr lang="en-US" sz="2400" dirty="0"/>
              <a:t>Although scores from the review of the applications are important, they are not the sole determiners for funding. The selected applicant is subject to approval by the Executive Director of the State Board of Education.</a:t>
            </a:r>
          </a:p>
          <a:p>
            <a:pPr marL="0" indent="0">
              <a:buNone/>
            </a:pPr>
            <a:endParaRPr lang="en-US" dirty="0"/>
          </a:p>
        </p:txBody>
      </p:sp>
    </p:spTree>
    <p:extLst>
      <p:ext uri="{BB962C8B-B14F-4D97-AF65-F5344CB8AC3E}">
        <p14:creationId xmlns:p14="http://schemas.microsoft.com/office/powerpoint/2010/main" val="4109410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dirty="0"/>
              <a:t>Grant Overview </a:t>
            </a:r>
            <a:r>
              <a:rPr lang="en-US" altLang="en-US" sz="3200" dirty="0"/>
              <a:t>(2)</a:t>
            </a:r>
          </a:p>
        </p:txBody>
      </p:sp>
      <p:sp>
        <p:nvSpPr>
          <p:cNvPr id="9219" name="Content Placeholder 4"/>
          <p:cNvSpPr>
            <a:spLocks noGrp="1"/>
          </p:cNvSpPr>
          <p:nvPr>
            <p:ph idx="1"/>
          </p:nvPr>
        </p:nvSpPr>
        <p:spPr/>
        <p:txBody>
          <a:bodyPr/>
          <a:lstStyle/>
          <a:p>
            <a:pPr marL="0" indent="0">
              <a:buNone/>
            </a:pPr>
            <a:r>
              <a:rPr lang="en-US" sz="2400" dirty="0"/>
              <a:t>The professional learning activities must be designed to support teachers and </a:t>
            </a:r>
            <a:r>
              <a:rPr lang="en-US" sz="2400" dirty="0" err="1"/>
              <a:t>paraeducators</a:t>
            </a:r>
            <a:r>
              <a:rPr lang="en-US" sz="2400" dirty="0"/>
              <a:t> in implementing high-quality instruction, must use a coaching approach to build capacity, and must integrate evidence-based practices and interventions within a multi-tiered system of support (MTSS) framework that aligns with the California Statewide System of Support structure.</a:t>
            </a:r>
            <a:endParaRPr lang="en-US" altLang="en-US" sz="2400" dirty="0"/>
          </a:p>
        </p:txBody>
      </p:sp>
    </p:spTree>
    <p:extLst>
      <p:ext uri="{BB962C8B-B14F-4D97-AF65-F5344CB8AC3E}">
        <p14:creationId xmlns:p14="http://schemas.microsoft.com/office/powerpoint/2010/main" val="2000910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Appeals Process</a:t>
            </a:r>
          </a:p>
        </p:txBody>
      </p:sp>
      <p:sp>
        <p:nvSpPr>
          <p:cNvPr id="3" name="Content Placeholder 2"/>
          <p:cNvSpPr>
            <a:spLocks noGrp="1"/>
          </p:cNvSpPr>
          <p:nvPr>
            <p:ph idx="1"/>
          </p:nvPr>
        </p:nvSpPr>
        <p:spPr/>
        <p:txBody>
          <a:bodyPr/>
          <a:lstStyle/>
          <a:p>
            <a:r>
              <a:rPr lang="en-US" sz="2200" dirty="0"/>
              <a:t>The CDE must receive a request for appeal no later than </a:t>
            </a:r>
            <a:r>
              <a:rPr lang="en-US" sz="2200" b="1" dirty="0"/>
              <a:t>5 p.m. on March 25, 2020</a:t>
            </a:r>
            <a:r>
              <a:rPr lang="en-US" sz="2200" dirty="0"/>
              <a:t>. Only the lead applicant may electronically submit an appeal via the link on the CDE EWIG Program web page. Appeals submitted via means other than the electronic link will </a:t>
            </a:r>
            <a:r>
              <a:rPr lang="en-US" sz="2200" b="1" dirty="0"/>
              <a:t>not</a:t>
            </a:r>
            <a:r>
              <a:rPr lang="en-US" sz="2200" dirty="0"/>
              <a:t> be accepted. </a:t>
            </a:r>
          </a:p>
          <a:p>
            <a:r>
              <a:rPr lang="en-US" sz="2200" dirty="0"/>
              <a:t>Appeals shall be limited to the grounds that the CDE failed to </a:t>
            </a:r>
            <a:r>
              <a:rPr lang="en-US" sz="2200" b="1" dirty="0"/>
              <a:t>correctly apply the standards for reviewing the application </a:t>
            </a:r>
            <a:r>
              <a:rPr lang="en-US" sz="2200" dirty="0"/>
              <a:t>as specified in this RFA. The appellant must file a full and complete written appeal, include the issue(s) in dispute, the legal authority or other basis for the appeal position, and the remedy sought. </a:t>
            </a:r>
          </a:p>
          <a:p>
            <a:r>
              <a:rPr lang="en-US" sz="2200" dirty="0"/>
              <a:t>Please see the RFA for more details.</a:t>
            </a:r>
          </a:p>
        </p:txBody>
      </p:sp>
    </p:spTree>
    <p:extLst>
      <p:ext uri="{BB962C8B-B14F-4D97-AF65-F5344CB8AC3E}">
        <p14:creationId xmlns:p14="http://schemas.microsoft.com/office/powerpoint/2010/main" val="27169392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 Award Notification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dirty="0"/>
              <a:t>Applicants selected for funding will receive a Grant Award Notification (CDE Form AO-400), the official CDE document that awards funds to local projects. </a:t>
            </a:r>
          </a:p>
          <a:p>
            <a:pPr>
              <a:buFont typeface="Arial" panose="020B0604020202020204" pitchFamily="34" charset="0"/>
              <a:buChar char="•"/>
            </a:pPr>
            <a:r>
              <a:rPr lang="en-US" sz="2400" dirty="0"/>
              <a:t>Each grantee must sign and return the Grant Award Notification to the CDE before project work may begin and disbursement of funds can be made.</a:t>
            </a:r>
          </a:p>
          <a:p>
            <a:pPr>
              <a:buFont typeface="Arial" panose="020B0604020202020204" pitchFamily="34" charset="0"/>
              <a:buChar char="•"/>
            </a:pPr>
            <a:r>
              <a:rPr lang="en-US" sz="2400" dirty="0"/>
              <a:t>The grant award will be processed upon receipt of the signed AO-400. The AO-400 must be signed by the authorized agent and returned to the CDE within ten (10) working days of receipt.</a:t>
            </a:r>
          </a:p>
          <a:p>
            <a:pPr marL="0" indent="0">
              <a:buNone/>
            </a:pPr>
            <a:endParaRPr lang="en-US" dirty="0"/>
          </a:p>
        </p:txBody>
      </p:sp>
    </p:spTree>
    <p:extLst>
      <p:ext uri="{BB962C8B-B14F-4D97-AF65-F5344CB8AC3E}">
        <p14:creationId xmlns:p14="http://schemas.microsoft.com/office/powerpoint/2010/main" val="1735680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744352"/>
            <a:ext cx="9144000" cy="1143000"/>
          </a:xfrm>
        </p:spPr>
        <p:txBody>
          <a:bodyPr/>
          <a:lstStyle/>
          <a:p>
            <a:r>
              <a:rPr lang="en-US" sz="4000" dirty="0"/>
              <a:t>Assurances, Certifications, </a:t>
            </a:r>
            <a:br>
              <a:rPr lang="en-US" sz="4000" dirty="0"/>
            </a:br>
            <a:r>
              <a:rPr lang="en-US" sz="4000" dirty="0"/>
              <a:t>Terms, and Conditions</a:t>
            </a:r>
          </a:p>
        </p:txBody>
      </p:sp>
      <p:sp>
        <p:nvSpPr>
          <p:cNvPr id="3" name="Content Placeholder 2"/>
          <p:cNvSpPr>
            <a:spLocks noGrp="1"/>
          </p:cNvSpPr>
          <p:nvPr>
            <p:ph idx="1"/>
          </p:nvPr>
        </p:nvSpPr>
        <p:spPr>
          <a:xfrm>
            <a:off x="2540000" y="2452837"/>
            <a:ext cx="9144000" cy="3485951"/>
          </a:xfrm>
        </p:spPr>
        <p:txBody>
          <a:bodyPr/>
          <a:lstStyle/>
          <a:p>
            <a:pPr marL="0" indent="0">
              <a:buNone/>
            </a:pPr>
            <a:r>
              <a:rPr lang="en-US" sz="2800" dirty="0"/>
              <a:t>Assurances, certifications, terms, and conditions are requirements of applicants and the grantee as a condition of receiving funds. The signed grant application submitted to the CDE is a commitment to comply with the assurances, certifications, terms, and conditions associated with the grant. </a:t>
            </a:r>
          </a:p>
        </p:txBody>
      </p:sp>
    </p:spTree>
    <p:extLst>
      <p:ext uri="{BB962C8B-B14F-4D97-AF65-F5344CB8AC3E}">
        <p14:creationId xmlns:p14="http://schemas.microsoft.com/office/powerpoint/2010/main" val="16160721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Assurances and Certifications</a:t>
            </a:r>
          </a:p>
        </p:txBody>
      </p:sp>
      <p:sp>
        <p:nvSpPr>
          <p:cNvPr id="3" name="Content Placeholder 2"/>
          <p:cNvSpPr>
            <a:spLocks noGrp="1"/>
          </p:cNvSpPr>
          <p:nvPr>
            <p:ph idx="1"/>
          </p:nvPr>
        </p:nvSpPr>
        <p:spPr/>
        <p:txBody>
          <a:bodyPr/>
          <a:lstStyle/>
          <a:p>
            <a:r>
              <a:rPr lang="en-US" sz="2200" dirty="0"/>
              <a:t>The Dean of the Institution at the IHE and/or the chief executive officer (CEO) of the NPO, acting as the fiscal agent, must agree to Form A: Project Statement of Assurances. </a:t>
            </a:r>
          </a:p>
          <a:p>
            <a:r>
              <a:rPr lang="en-US" sz="2200" dirty="0"/>
              <a:t>Applicants do not need to sign and return the general assurances and certifications with the application. Instead, applicants must download assurances and certifications and keep them on file and available for compliance reviews, complaint investigations, or audits. </a:t>
            </a:r>
          </a:p>
          <a:p>
            <a:r>
              <a:rPr lang="en-US" sz="2200" dirty="0"/>
              <a:t>General assurances and certifications are available on the CDE Funding Forms web page at </a:t>
            </a:r>
            <a:r>
              <a:rPr lang="en-US" sz="2200" u="sng" dirty="0">
                <a:hlinkClick r:id="rId2"/>
              </a:rPr>
              <a:t>https://www.cde.ca.gov/fg/fo/fm/ff.asp</a:t>
            </a:r>
            <a:r>
              <a:rPr lang="en-US" sz="2200" dirty="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654037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551850"/>
            <a:ext cx="9144000" cy="1143000"/>
          </a:xfrm>
        </p:spPr>
        <p:txBody>
          <a:bodyPr/>
          <a:lstStyle/>
          <a:p>
            <a:r>
              <a:rPr lang="en-US" dirty="0"/>
              <a:t>Terms and Conditions</a:t>
            </a:r>
          </a:p>
        </p:txBody>
      </p:sp>
      <p:sp>
        <p:nvSpPr>
          <p:cNvPr id="3" name="Content Placeholder 2"/>
          <p:cNvSpPr>
            <a:spLocks noGrp="1"/>
          </p:cNvSpPr>
          <p:nvPr>
            <p:ph idx="1"/>
          </p:nvPr>
        </p:nvSpPr>
        <p:spPr>
          <a:xfrm>
            <a:off x="2540000" y="1669391"/>
            <a:ext cx="9144000" cy="4891234"/>
          </a:xfrm>
        </p:spPr>
        <p:txBody>
          <a:bodyPr/>
          <a:lstStyle/>
          <a:p>
            <a:r>
              <a:rPr lang="en-US" sz="2000" dirty="0"/>
              <a:t>All funds must be expended or legally obligated by the end of each fiscal year, beginning with the 2019–2020 fiscal year, and for not more than the maximum amount indicated on the AO-400. Encumbrances may be made at any time after the beginning date of the grant stated on the AO-400. No extensions of this grant will be allowed.</a:t>
            </a:r>
          </a:p>
          <a:p>
            <a:r>
              <a:rPr lang="en-US" sz="2000" dirty="0"/>
              <a:t>A budget revision is required if expenditures for any budget category exceed 10 percent of the authorized budget item total in the approved budget. The budget revision must be approved by the CDE before expenditures are made.</a:t>
            </a:r>
          </a:p>
          <a:p>
            <a:r>
              <a:rPr lang="en-US" sz="2000" dirty="0"/>
              <a:t>The budgets should display annual implementation showing how the grant will be used to provide professional learning opportunities to teachers and paraprofessionals in public schools in a manner that aligns with the Statewide System of Support. Proposed expenditures must demonstrate appropriate use of state funds. </a:t>
            </a:r>
            <a:r>
              <a:rPr lang="en-US" sz="2000" b="1" dirty="0"/>
              <a:t>Note:</a:t>
            </a:r>
            <a:r>
              <a:rPr lang="en-US" sz="2000" dirty="0"/>
              <a:t> Funding requested for purchases over $5,000 in Capital Outlay, Category 6000, requires approval by the CDE.</a:t>
            </a:r>
          </a:p>
          <a:p>
            <a:pPr marL="0" indent="0">
              <a:buNone/>
            </a:pPr>
            <a:endParaRPr lang="en-US" dirty="0"/>
          </a:p>
        </p:txBody>
      </p:sp>
    </p:spTree>
    <p:extLst>
      <p:ext uri="{BB962C8B-B14F-4D97-AF65-F5344CB8AC3E}">
        <p14:creationId xmlns:p14="http://schemas.microsoft.com/office/powerpoint/2010/main" val="32339285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 Application </a:t>
            </a:r>
            <a:r>
              <a:rPr lang="en-US" sz="3200" dirty="0"/>
              <a:t>(1)</a:t>
            </a:r>
          </a:p>
        </p:txBody>
      </p:sp>
      <p:sp>
        <p:nvSpPr>
          <p:cNvPr id="3" name="Content Placeholder 2"/>
          <p:cNvSpPr>
            <a:spLocks noGrp="1"/>
          </p:cNvSpPr>
          <p:nvPr>
            <p:ph idx="1"/>
          </p:nvPr>
        </p:nvSpPr>
        <p:spPr>
          <a:xfrm>
            <a:off x="2620387" y="1981200"/>
            <a:ext cx="9144000" cy="4114800"/>
          </a:xfrm>
        </p:spPr>
        <p:txBody>
          <a:bodyPr/>
          <a:lstStyle/>
          <a:p>
            <a:pPr>
              <a:buFont typeface="Arial" panose="020B0604020202020204" pitchFamily="34" charset="0"/>
              <a:buChar char="•"/>
            </a:pPr>
            <a:r>
              <a:rPr lang="en-US" sz="2400" dirty="0"/>
              <a:t>A complete application is submitted electronically through the EWIG: Special Education-Related Professional Development Online Application, a link to which will be available on the RFA web page at </a:t>
            </a:r>
            <a:r>
              <a:rPr lang="en-US" sz="2400" u="sng" dirty="0">
                <a:hlinkClick r:id="rId2"/>
              </a:rPr>
              <a:t>https://www.cde.ca.gov/fg/fo/r18/seewig19rfa.asp</a:t>
            </a:r>
            <a:r>
              <a:rPr lang="en-US" sz="2400" dirty="0"/>
              <a:t>, shortly after the RFA is released. See Section 4 and Appendix B for instructions. Applicants must separately attach supporting evidence, such as a budget and Letters of Commitment.</a:t>
            </a:r>
          </a:p>
          <a:p>
            <a:pPr>
              <a:buFont typeface="Arial" panose="020B0604020202020204" pitchFamily="34" charset="0"/>
              <a:buChar char="•"/>
            </a:pPr>
            <a:endParaRPr lang="en-US" sz="800" dirty="0"/>
          </a:p>
          <a:p>
            <a:r>
              <a:rPr lang="en-US" sz="2400" dirty="0"/>
              <a:t>The grantee will serve as a </a:t>
            </a:r>
            <a:r>
              <a:rPr lang="en-US" sz="2400" b="1" dirty="0"/>
              <a:t>capacity builder</a:t>
            </a:r>
            <a:r>
              <a:rPr lang="en-US" sz="2400" dirty="0"/>
              <a:t>, resource </a:t>
            </a:r>
            <a:r>
              <a:rPr lang="en-US" sz="2400" b="1" dirty="0"/>
              <a:t>connector</a:t>
            </a:r>
            <a:r>
              <a:rPr lang="en-US" sz="2400" dirty="0"/>
              <a:t>, and </a:t>
            </a:r>
            <a:r>
              <a:rPr lang="en-US" sz="2400" b="1" dirty="0"/>
              <a:t>facilitator</a:t>
            </a:r>
            <a:r>
              <a:rPr lang="en-US" sz="2400" dirty="0"/>
              <a:t>. Provide a narrative that describes how the applicant will address these multiple roles.</a:t>
            </a:r>
          </a:p>
        </p:txBody>
      </p:sp>
    </p:spTree>
    <p:extLst>
      <p:ext uri="{BB962C8B-B14F-4D97-AF65-F5344CB8AC3E}">
        <p14:creationId xmlns:p14="http://schemas.microsoft.com/office/powerpoint/2010/main" val="21426100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 Application </a:t>
            </a:r>
            <a:r>
              <a:rPr lang="en-US" sz="3200" dirty="0"/>
              <a:t>(2)</a:t>
            </a:r>
          </a:p>
        </p:txBody>
      </p:sp>
      <p:sp>
        <p:nvSpPr>
          <p:cNvPr id="3" name="Content Placeholder 2"/>
          <p:cNvSpPr>
            <a:spLocks noGrp="1"/>
          </p:cNvSpPr>
          <p:nvPr>
            <p:ph idx="1"/>
          </p:nvPr>
        </p:nvSpPr>
        <p:spPr/>
        <p:txBody>
          <a:bodyPr/>
          <a:lstStyle/>
          <a:p>
            <a:pPr marL="0" indent="0">
              <a:buNone/>
            </a:pPr>
            <a:r>
              <a:rPr lang="en-US" sz="2400" dirty="0"/>
              <a:t>The applicant should be able to demonstrate how their expertise in creating professional learning opportunities for K–12 educators in literacy development for students’ access to grade-level standards aligns to the QPLS and California’s MTSS initiative; develops strong relationships with key regional and local partners and builds common language across partners; builds capacity and effectively provides support to LEAs focused on special education; and develops the capacity of LEAs to provide high-quality, inclusive instruction and learning experiences for students with disabilities.</a:t>
            </a:r>
          </a:p>
          <a:p>
            <a:pPr marL="0" indent="0">
              <a:buNone/>
            </a:pPr>
            <a:endParaRPr lang="en-US" sz="2200" dirty="0"/>
          </a:p>
          <a:p>
            <a:pPr marL="0" indent="0">
              <a:buNone/>
            </a:pPr>
            <a:endParaRPr lang="en-US" sz="2200" dirty="0"/>
          </a:p>
          <a:p>
            <a:pPr marL="0" indent="0">
              <a:buNone/>
            </a:pPr>
            <a:endParaRPr lang="en-US" dirty="0"/>
          </a:p>
        </p:txBody>
      </p:sp>
    </p:spTree>
    <p:extLst>
      <p:ext uri="{BB962C8B-B14F-4D97-AF65-F5344CB8AC3E}">
        <p14:creationId xmlns:p14="http://schemas.microsoft.com/office/powerpoint/2010/main" val="2506716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 Application </a:t>
            </a:r>
            <a:r>
              <a:rPr lang="en-US" sz="3200" dirty="0"/>
              <a:t>(3)</a:t>
            </a:r>
          </a:p>
        </p:txBody>
      </p:sp>
      <p:sp>
        <p:nvSpPr>
          <p:cNvPr id="3" name="Content Placeholder 2"/>
          <p:cNvSpPr>
            <a:spLocks noGrp="1"/>
          </p:cNvSpPr>
          <p:nvPr>
            <p:ph idx="1"/>
          </p:nvPr>
        </p:nvSpPr>
        <p:spPr/>
        <p:txBody>
          <a:bodyPr/>
          <a:lstStyle/>
          <a:p>
            <a:pPr marL="0" indent="0">
              <a:buNone/>
            </a:pPr>
            <a:endParaRPr lang="en-US" sz="2200" dirty="0"/>
          </a:p>
          <a:p>
            <a:pPr marL="0" indent="0">
              <a:buNone/>
            </a:pPr>
            <a:r>
              <a:rPr lang="en-US" sz="2800" dirty="0"/>
              <a:t>To complete the narrative:</a:t>
            </a:r>
          </a:p>
          <a:p>
            <a:pPr marL="231775" lvl="1" indent="-231775">
              <a:buFont typeface="Arial" panose="020B0604020202020204" pitchFamily="34" charset="0"/>
              <a:buChar char="•"/>
            </a:pPr>
            <a:r>
              <a:rPr lang="en-US" dirty="0"/>
              <a:t>Address the prompts for each of the sections.</a:t>
            </a:r>
          </a:p>
          <a:p>
            <a:pPr marL="231775" lvl="1" indent="-231775">
              <a:buFont typeface="Arial" panose="020B0604020202020204" pitchFamily="34" charset="0"/>
              <a:buChar char="•"/>
            </a:pPr>
            <a:r>
              <a:rPr lang="en-US" dirty="0"/>
              <a:t>Refer to the scoring rubric in Appendix A to understand how responses will be evaluated by the reading panel.</a:t>
            </a:r>
          </a:p>
          <a:p>
            <a:pPr marL="231775" lvl="1" indent="-231775">
              <a:buFont typeface="Arial" panose="020B0604020202020204" pitchFamily="34" charset="0"/>
              <a:buChar char="•"/>
            </a:pPr>
            <a:r>
              <a:rPr lang="en-US" dirty="0"/>
              <a:t>Follow all application directions in Section 4.B. and in Appendix B: Online Application Instructions.</a:t>
            </a:r>
          </a:p>
          <a:p>
            <a:pPr marL="0" indent="0">
              <a:buNone/>
            </a:pPr>
            <a:endParaRPr lang="en-US" sz="2200" dirty="0"/>
          </a:p>
          <a:p>
            <a:pPr marL="0" indent="0">
              <a:buNone/>
            </a:pPr>
            <a:endParaRPr lang="en-US" dirty="0"/>
          </a:p>
        </p:txBody>
      </p:sp>
    </p:spTree>
    <p:extLst>
      <p:ext uri="{BB962C8B-B14F-4D97-AF65-F5344CB8AC3E}">
        <p14:creationId xmlns:p14="http://schemas.microsoft.com/office/powerpoint/2010/main" val="29559345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Vision and Mission </a:t>
            </a:r>
            <a:r>
              <a:rPr lang="en-US" sz="3200" dirty="0"/>
              <a:t>(1)</a:t>
            </a:r>
          </a:p>
        </p:txBody>
      </p:sp>
      <p:sp>
        <p:nvSpPr>
          <p:cNvPr id="3" name="Content Placeholder 2"/>
          <p:cNvSpPr>
            <a:spLocks noGrp="1"/>
          </p:cNvSpPr>
          <p:nvPr>
            <p:ph idx="1"/>
          </p:nvPr>
        </p:nvSpPr>
        <p:spPr/>
        <p:txBody>
          <a:bodyPr/>
          <a:lstStyle/>
          <a:p>
            <a:pPr marL="0" indent="0">
              <a:buNone/>
            </a:pPr>
            <a:r>
              <a:rPr lang="en-US" sz="2400" dirty="0"/>
              <a:t>The aim of this grant is to provide professional development opportunities and resources for special and general education teachers and </a:t>
            </a:r>
            <a:r>
              <a:rPr lang="en-US" sz="2400" dirty="0" err="1"/>
              <a:t>paraeducators</a:t>
            </a:r>
            <a:r>
              <a:rPr lang="en-US" sz="2400" dirty="0"/>
              <a:t> in the area of student literacy development to support increased access to grade-level standards and inclusion of students with disabilities within the general education environment. Applicants must consider how they can serve as capacity builders, connectors, and facilitators within the Statewide System of Support. The QPLS and coaching systems and structures are expected features of the professional development model to support practice and student outcomes.</a:t>
            </a:r>
          </a:p>
          <a:p>
            <a:pPr marL="0" indent="0">
              <a:buNone/>
            </a:pPr>
            <a:endParaRPr lang="en-US" dirty="0"/>
          </a:p>
        </p:txBody>
      </p:sp>
    </p:spTree>
    <p:extLst>
      <p:ext uri="{BB962C8B-B14F-4D97-AF65-F5344CB8AC3E}">
        <p14:creationId xmlns:p14="http://schemas.microsoft.com/office/powerpoint/2010/main" val="318245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Vision and Mission (2)</a:t>
            </a:r>
          </a:p>
        </p:txBody>
      </p:sp>
      <p:sp>
        <p:nvSpPr>
          <p:cNvPr id="3" name="Content Placeholder 2"/>
          <p:cNvSpPr>
            <a:spLocks noGrp="1"/>
          </p:cNvSpPr>
          <p:nvPr>
            <p:ph idx="1"/>
          </p:nvPr>
        </p:nvSpPr>
        <p:spPr/>
        <p:txBody>
          <a:bodyPr/>
          <a:lstStyle/>
          <a:p>
            <a:pPr marL="0" indent="0">
              <a:buNone/>
            </a:pPr>
            <a:r>
              <a:rPr lang="en-US" sz="2200" dirty="0"/>
              <a:t>Applicants must articulate a theory of action for addressing student literacy development for access to grade-level standards and inclusion within the general education setting. The five areas for special education-related professional development noted below must be included as they relate to literacy development:</a:t>
            </a:r>
          </a:p>
          <a:p>
            <a:pPr marL="457200" lvl="0" indent="-457200">
              <a:buFont typeface="+mj-lt"/>
              <a:buAutoNum type="arabicPeriod"/>
            </a:pPr>
            <a:r>
              <a:rPr lang="en-US" sz="2200" dirty="0"/>
              <a:t>Inclusive practices for general education and special education settings, including a UDL to help educators teach all students regardless of ability and teaching models that support these practices, including co-teaching</a:t>
            </a:r>
          </a:p>
          <a:p>
            <a:pPr marL="457200" lvl="0" indent="-457200">
              <a:buFont typeface="+mj-lt"/>
              <a:buAutoNum type="arabicPeriod"/>
            </a:pPr>
            <a:r>
              <a:rPr lang="en-US" sz="2200" dirty="0"/>
              <a:t>General procedures for identifying individuals with disabilities and developing appropriate individualized education programs for these students</a:t>
            </a:r>
          </a:p>
          <a:p>
            <a:pPr marL="0" indent="0">
              <a:buNone/>
            </a:pPr>
            <a:endParaRPr lang="en-US" dirty="0"/>
          </a:p>
        </p:txBody>
      </p:sp>
    </p:spTree>
    <p:extLst>
      <p:ext uri="{BB962C8B-B14F-4D97-AF65-F5344CB8AC3E}">
        <p14:creationId xmlns:p14="http://schemas.microsoft.com/office/powerpoint/2010/main" val="54475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for Application</a:t>
            </a:r>
          </a:p>
        </p:txBody>
      </p:sp>
      <p:sp>
        <p:nvSpPr>
          <p:cNvPr id="3" name="Content Placeholder 2"/>
          <p:cNvSpPr>
            <a:spLocks noGrp="1"/>
          </p:cNvSpPr>
          <p:nvPr>
            <p:ph idx="1"/>
          </p:nvPr>
        </p:nvSpPr>
        <p:spPr/>
        <p:txBody>
          <a:bodyPr/>
          <a:lstStyle/>
          <a:p>
            <a:pPr marL="0" indent="0">
              <a:buNone/>
            </a:pPr>
            <a:r>
              <a:rPr lang="en-US" dirty="0"/>
              <a:t>The Special Education-Related Professional Development Request for Application (RFA) can be found at:</a:t>
            </a:r>
          </a:p>
          <a:p>
            <a:pPr marL="0" indent="0">
              <a:buNone/>
            </a:pPr>
            <a:r>
              <a:rPr lang="en-US" u="sng" dirty="0">
                <a:hlinkClick r:id="rId2"/>
              </a:rPr>
              <a:t>https://www.cde.ca.gov/fg/fo/r18/seewig19rfa.asp</a:t>
            </a:r>
            <a:endParaRPr lang="en-US" dirty="0"/>
          </a:p>
          <a:p>
            <a:pPr marL="0" indent="0">
              <a:buNone/>
            </a:pPr>
            <a:r>
              <a:rPr lang="en-US" dirty="0"/>
              <a:t> </a:t>
            </a:r>
          </a:p>
        </p:txBody>
      </p:sp>
    </p:spTree>
    <p:extLst>
      <p:ext uri="{BB962C8B-B14F-4D97-AF65-F5344CB8AC3E}">
        <p14:creationId xmlns:p14="http://schemas.microsoft.com/office/powerpoint/2010/main" val="34481771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Vision and Mission (3)</a:t>
            </a:r>
          </a:p>
        </p:txBody>
      </p:sp>
      <p:sp>
        <p:nvSpPr>
          <p:cNvPr id="3" name="Content Placeholder 2"/>
          <p:cNvSpPr>
            <a:spLocks noGrp="1"/>
          </p:cNvSpPr>
          <p:nvPr>
            <p:ph idx="1"/>
          </p:nvPr>
        </p:nvSpPr>
        <p:spPr/>
        <p:txBody>
          <a:bodyPr/>
          <a:lstStyle/>
          <a:p>
            <a:pPr marL="461963" lvl="0" indent="-461963">
              <a:buNone/>
            </a:pPr>
            <a:r>
              <a:rPr lang="en-US" sz="2200" dirty="0"/>
              <a:t>3. 	Alternative dispute resolution procedures</a:t>
            </a:r>
          </a:p>
          <a:p>
            <a:pPr marL="461963" lvl="0" indent="-461963">
              <a:buNone/>
            </a:pPr>
            <a:r>
              <a:rPr lang="en-US" sz="2200" dirty="0"/>
              <a:t>4. 	Strategies for supporting students with particular disabilities in a general education setting</a:t>
            </a:r>
          </a:p>
          <a:p>
            <a:pPr marL="461963" lvl="0" indent="-461963">
              <a:buNone/>
            </a:pPr>
            <a:r>
              <a:rPr lang="en-US" sz="2200" dirty="0"/>
              <a:t>5. 	Support for students with overlapping educational needs, particularly those with an individualized education program who are also identified as English learners</a:t>
            </a:r>
          </a:p>
          <a:p>
            <a:pPr marL="0" indent="0">
              <a:buNone/>
            </a:pPr>
            <a:endParaRPr lang="en-US" dirty="0"/>
          </a:p>
        </p:txBody>
      </p:sp>
    </p:spTree>
    <p:extLst>
      <p:ext uri="{BB962C8B-B14F-4D97-AF65-F5344CB8AC3E}">
        <p14:creationId xmlns:p14="http://schemas.microsoft.com/office/powerpoint/2010/main" val="25810919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Quality Professional Learning Standards</a:t>
            </a:r>
          </a:p>
        </p:txBody>
      </p:sp>
      <p:sp>
        <p:nvSpPr>
          <p:cNvPr id="3" name="Content Placeholder 2"/>
          <p:cNvSpPr>
            <a:spLocks noGrp="1"/>
          </p:cNvSpPr>
          <p:nvPr>
            <p:ph idx="1"/>
          </p:nvPr>
        </p:nvSpPr>
        <p:spPr>
          <a:xfrm>
            <a:off x="2540000" y="2614245"/>
            <a:ext cx="9144000" cy="4114800"/>
          </a:xfrm>
        </p:spPr>
        <p:txBody>
          <a:bodyPr/>
          <a:lstStyle/>
          <a:p>
            <a:pPr marL="0" indent="0">
              <a:buNone/>
            </a:pPr>
            <a:r>
              <a:rPr lang="en-US" sz="2200" dirty="0"/>
              <a:t>For this role:</a:t>
            </a:r>
          </a:p>
          <a:p>
            <a:pPr lvl="0"/>
            <a:r>
              <a:rPr lang="en-US" sz="2200" dirty="0"/>
              <a:t>Describe the applicant’s previous experience or expertise, if any</a:t>
            </a:r>
          </a:p>
          <a:p>
            <a:pPr lvl="0"/>
            <a:r>
              <a:rPr lang="en-US" sz="2200" dirty="0"/>
              <a:t>Propose strategies and responsible agencies or staff</a:t>
            </a:r>
          </a:p>
          <a:p>
            <a:pPr lvl="0"/>
            <a:r>
              <a:rPr lang="en-US" sz="2200" dirty="0"/>
              <a:t>Propose a timeline of activities that will be used to achieve the goals </a:t>
            </a:r>
          </a:p>
          <a:p>
            <a:pPr marL="0" lvl="0" indent="0">
              <a:buNone/>
            </a:pPr>
            <a:endParaRPr lang="en-US" sz="2200" dirty="0"/>
          </a:p>
          <a:p>
            <a:pPr marL="0" lvl="0" indent="0">
              <a:buNone/>
            </a:pPr>
            <a:r>
              <a:rPr lang="en-US" sz="2200" dirty="0"/>
              <a:t>Describe how the proposed professional learning model will address the QPLS: data, content and pedagogy, equity, design and structure, collaboration and shared accountability, resources, and alignment and coherence.</a:t>
            </a:r>
          </a:p>
          <a:p>
            <a:pPr marL="0" lvl="0" indent="0">
              <a:buNone/>
            </a:pPr>
            <a:endParaRPr lang="en-US" sz="800" dirty="0"/>
          </a:p>
          <a:p>
            <a:pPr marL="0" indent="0">
              <a:buNone/>
            </a:pPr>
            <a:endParaRPr lang="en-US" sz="2200" dirty="0"/>
          </a:p>
          <a:p>
            <a:endParaRPr lang="en-US" dirty="0"/>
          </a:p>
        </p:txBody>
      </p:sp>
    </p:spTree>
    <p:extLst>
      <p:ext uri="{BB962C8B-B14F-4D97-AF65-F5344CB8AC3E}">
        <p14:creationId xmlns:p14="http://schemas.microsoft.com/office/powerpoint/2010/main" val="18369657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Capacity Builder </a:t>
            </a:r>
            <a:r>
              <a:rPr lang="en-US" sz="3200" dirty="0"/>
              <a:t>(1)</a:t>
            </a:r>
          </a:p>
        </p:txBody>
      </p:sp>
      <p:sp>
        <p:nvSpPr>
          <p:cNvPr id="3" name="Content Placeholder 2"/>
          <p:cNvSpPr>
            <a:spLocks noGrp="1"/>
          </p:cNvSpPr>
          <p:nvPr>
            <p:ph idx="1"/>
          </p:nvPr>
        </p:nvSpPr>
        <p:spPr/>
        <p:txBody>
          <a:bodyPr/>
          <a:lstStyle/>
          <a:p>
            <a:pPr marL="0" indent="0">
              <a:buNone/>
            </a:pPr>
            <a:r>
              <a:rPr lang="en-US" sz="2200" dirty="0"/>
              <a:t>For this role:</a:t>
            </a:r>
          </a:p>
          <a:p>
            <a:pPr lvl="0"/>
            <a:r>
              <a:rPr lang="en-US" sz="2200" dirty="0"/>
              <a:t>Describe the applicant’s previous experience or expertise, if any</a:t>
            </a:r>
          </a:p>
          <a:p>
            <a:pPr lvl="0"/>
            <a:r>
              <a:rPr lang="en-US" sz="2200" dirty="0"/>
              <a:t>Propose strategies and responsible agencies or staff</a:t>
            </a:r>
          </a:p>
          <a:p>
            <a:pPr lvl="0"/>
            <a:r>
              <a:rPr lang="en-US" sz="2200" dirty="0"/>
              <a:t>Propose a timeline of activities that will be used to achieve the goals </a:t>
            </a:r>
          </a:p>
          <a:p>
            <a:pPr marL="0" lvl="0" indent="0">
              <a:buNone/>
            </a:pPr>
            <a:endParaRPr lang="en-US" sz="2200" dirty="0"/>
          </a:p>
          <a:p>
            <a:pPr marL="461963" indent="-461963">
              <a:buNone/>
            </a:pPr>
            <a:r>
              <a:rPr lang="en-US" sz="2200" dirty="0"/>
              <a:t>1. 	Effectively use evidence-based practices for building and deconstructing foundational literacy skills, including specific skills, such as literacy across disciplines and content; problem-solving; analytical thinking; and critical thinking and analysis.</a:t>
            </a:r>
          </a:p>
        </p:txBody>
      </p:sp>
    </p:spTree>
    <p:extLst>
      <p:ext uri="{BB962C8B-B14F-4D97-AF65-F5344CB8AC3E}">
        <p14:creationId xmlns:p14="http://schemas.microsoft.com/office/powerpoint/2010/main" val="143819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Capacity Builder </a:t>
            </a:r>
            <a:r>
              <a:rPr lang="en-US" sz="3200" dirty="0"/>
              <a:t>(2)</a:t>
            </a:r>
          </a:p>
        </p:txBody>
      </p:sp>
      <p:sp>
        <p:nvSpPr>
          <p:cNvPr id="3" name="Content Placeholder 2"/>
          <p:cNvSpPr>
            <a:spLocks noGrp="1"/>
          </p:cNvSpPr>
          <p:nvPr>
            <p:ph idx="1"/>
          </p:nvPr>
        </p:nvSpPr>
        <p:spPr/>
        <p:txBody>
          <a:bodyPr/>
          <a:lstStyle/>
          <a:p>
            <a:pPr marL="0" indent="0">
              <a:buNone/>
            </a:pPr>
            <a:r>
              <a:rPr lang="en-US" sz="2200" dirty="0"/>
              <a:t>For this role:</a:t>
            </a:r>
          </a:p>
          <a:p>
            <a:pPr lvl="0"/>
            <a:r>
              <a:rPr lang="en-US" sz="2200" dirty="0"/>
              <a:t>Describe the applicant’s previous experience or expertise, if any</a:t>
            </a:r>
          </a:p>
          <a:p>
            <a:pPr lvl="0"/>
            <a:r>
              <a:rPr lang="en-US" sz="2200" dirty="0"/>
              <a:t>Propose strategies and responsible agencies or staff</a:t>
            </a:r>
          </a:p>
          <a:p>
            <a:pPr lvl="0"/>
            <a:r>
              <a:rPr lang="en-US" sz="2200" dirty="0"/>
              <a:t>Propose a timeline of activities that will be used to achieve the goals </a:t>
            </a:r>
          </a:p>
          <a:p>
            <a:pPr marL="0" lvl="0" indent="0">
              <a:buNone/>
            </a:pPr>
            <a:endParaRPr lang="en-US" sz="2200" dirty="0"/>
          </a:p>
          <a:p>
            <a:pPr marL="461963" indent="-461963">
              <a:buNone/>
            </a:pPr>
            <a:r>
              <a:rPr lang="en-US" sz="2200" dirty="0"/>
              <a:t>2. 	Effectively identify appropriate interventions and evidence-based practices to address the needs of students struggling with reading skills and address the impact of disability on literacy skill development.</a:t>
            </a:r>
          </a:p>
          <a:p>
            <a:pPr marL="0" indent="0">
              <a:buNone/>
            </a:pPr>
            <a:endParaRPr lang="en-US" sz="2000" dirty="0"/>
          </a:p>
        </p:txBody>
      </p:sp>
    </p:spTree>
    <p:extLst>
      <p:ext uri="{BB962C8B-B14F-4D97-AF65-F5344CB8AC3E}">
        <p14:creationId xmlns:p14="http://schemas.microsoft.com/office/powerpoint/2010/main" val="32466511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Capacity Builder </a:t>
            </a:r>
            <a:r>
              <a:rPr lang="en-US" sz="3200" dirty="0"/>
              <a:t>(3)</a:t>
            </a:r>
          </a:p>
        </p:txBody>
      </p:sp>
      <p:sp>
        <p:nvSpPr>
          <p:cNvPr id="3" name="Content Placeholder 2"/>
          <p:cNvSpPr>
            <a:spLocks noGrp="1"/>
          </p:cNvSpPr>
          <p:nvPr>
            <p:ph idx="1"/>
          </p:nvPr>
        </p:nvSpPr>
        <p:spPr/>
        <p:txBody>
          <a:bodyPr/>
          <a:lstStyle/>
          <a:p>
            <a:pPr marL="0" indent="0">
              <a:buNone/>
            </a:pPr>
            <a:r>
              <a:rPr lang="en-US" sz="2200" dirty="0"/>
              <a:t>For this role:</a:t>
            </a:r>
          </a:p>
          <a:p>
            <a:pPr lvl="0"/>
            <a:r>
              <a:rPr lang="en-US" sz="2200" dirty="0"/>
              <a:t>Describe the applicant’s previous experience or expertise, if any</a:t>
            </a:r>
          </a:p>
          <a:p>
            <a:pPr lvl="0"/>
            <a:r>
              <a:rPr lang="en-US" sz="2200" dirty="0"/>
              <a:t>Propose strategies and responsible agencies or staff</a:t>
            </a:r>
          </a:p>
          <a:p>
            <a:pPr lvl="0"/>
            <a:r>
              <a:rPr lang="en-US" sz="2200" dirty="0"/>
              <a:t>Propose a timeline of activities that will be used to achieve the goals </a:t>
            </a:r>
          </a:p>
          <a:p>
            <a:pPr marL="0" lvl="0" indent="0">
              <a:buNone/>
            </a:pPr>
            <a:endParaRPr lang="en-US" sz="2200" dirty="0"/>
          </a:p>
          <a:p>
            <a:pPr marL="0" lvl="0" indent="0">
              <a:buNone/>
            </a:pPr>
            <a:r>
              <a:rPr lang="en-US" sz="2200" dirty="0"/>
              <a:t>3. Support the improvement of procedures for identifying individuals with exceptional needs, developing appropriate individualized educational programs to improve outcomes for students with disabilities across grade bands and abilities, and improve alternative dispute resolution procedures within systems.</a:t>
            </a:r>
          </a:p>
          <a:p>
            <a:pPr marL="461963" indent="-461963">
              <a:buNone/>
            </a:pPr>
            <a:endParaRPr lang="en-US" sz="2000" dirty="0"/>
          </a:p>
        </p:txBody>
      </p:sp>
    </p:spTree>
    <p:extLst>
      <p:ext uri="{BB962C8B-B14F-4D97-AF65-F5344CB8AC3E}">
        <p14:creationId xmlns:p14="http://schemas.microsoft.com/office/powerpoint/2010/main" val="33651003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Capacity Builder </a:t>
            </a:r>
            <a:r>
              <a:rPr lang="en-US" sz="3200" dirty="0"/>
              <a:t>(4)</a:t>
            </a:r>
          </a:p>
        </p:txBody>
      </p:sp>
      <p:sp>
        <p:nvSpPr>
          <p:cNvPr id="3" name="Content Placeholder 2"/>
          <p:cNvSpPr>
            <a:spLocks noGrp="1"/>
          </p:cNvSpPr>
          <p:nvPr>
            <p:ph idx="1"/>
          </p:nvPr>
        </p:nvSpPr>
        <p:spPr/>
        <p:txBody>
          <a:bodyPr/>
          <a:lstStyle/>
          <a:p>
            <a:pPr marL="0" indent="0">
              <a:buNone/>
            </a:pPr>
            <a:r>
              <a:rPr lang="en-US" sz="2200" dirty="0"/>
              <a:t>For this role:</a:t>
            </a:r>
          </a:p>
          <a:p>
            <a:pPr lvl="0"/>
            <a:r>
              <a:rPr lang="en-US" sz="2200" dirty="0"/>
              <a:t>Describe the applicant’s previous experience or expertise, if any</a:t>
            </a:r>
          </a:p>
          <a:p>
            <a:pPr lvl="0"/>
            <a:r>
              <a:rPr lang="en-US" sz="2200" dirty="0"/>
              <a:t>Propose strategies and responsible agencies or staff</a:t>
            </a:r>
          </a:p>
          <a:p>
            <a:pPr lvl="0"/>
            <a:r>
              <a:rPr lang="en-US" sz="2200" dirty="0"/>
              <a:t>Propose a timeline of activities that will be used to achieve the goals </a:t>
            </a:r>
          </a:p>
          <a:p>
            <a:pPr marL="0" lvl="0" indent="0">
              <a:buNone/>
            </a:pPr>
            <a:endParaRPr lang="en-US" sz="2200" dirty="0"/>
          </a:p>
          <a:p>
            <a:pPr marL="461963" lvl="0" indent="-461963">
              <a:buNone/>
            </a:pPr>
            <a:r>
              <a:rPr lang="en-US" sz="2200" dirty="0"/>
              <a:t>4.	Develop and share materials for teachers and </a:t>
            </a:r>
            <a:r>
              <a:rPr lang="en-US" sz="2200" dirty="0" err="1"/>
              <a:t>paraeducators</a:t>
            </a:r>
            <a:r>
              <a:rPr lang="en-US" sz="2200" dirty="0"/>
              <a:t> that promote inclusive practices and support student literacy development for access to grade-level standards, including using content-rich text and, culturally and linguistically responsive instructional practices and strategies.</a:t>
            </a:r>
          </a:p>
          <a:p>
            <a:pPr marL="461963" indent="-461963">
              <a:buNone/>
            </a:pPr>
            <a:endParaRPr lang="en-US" sz="2000" dirty="0"/>
          </a:p>
        </p:txBody>
      </p:sp>
    </p:spTree>
    <p:extLst>
      <p:ext uri="{BB962C8B-B14F-4D97-AF65-F5344CB8AC3E}">
        <p14:creationId xmlns:p14="http://schemas.microsoft.com/office/powerpoint/2010/main" val="23507798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Capacity Builder </a:t>
            </a:r>
            <a:r>
              <a:rPr lang="en-US" sz="3200" dirty="0"/>
              <a:t>(5)</a:t>
            </a:r>
          </a:p>
        </p:txBody>
      </p:sp>
      <p:sp>
        <p:nvSpPr>
          <p:cNvPr id="3" name="Content Placeholder 2"/>
          <p:cNvSpPr>
            <a:spLocks noGrp="1"/>
          </p:cNvSpPr>
          <p:nvPr>
            <p:ph idx="1"/>
          </p:nvPr>
        </p:nvSpPr>
        <p:spPr/>
        <p:txBody>
          <a:bodyPr/>
          <a:lstStyle/>
          <a:p>
            <a:pPr marL="0" indent="0">
              <a:buNone/>
            </a:pPr>
            <a:r>
              <a:rPr lang="en-US" sz="2200" dirty="0"/>
              <a:t>For this role:</a:t>
            </a:r>
          </a:p>
          <a:p>
            <a:pPr lvl="0"/>
            <a:r>
              <a:rPr lang="en-US" sz="2200" dirty="0"/>
              <a:t>Describe the applicant’s previous experience or expertise, if any</a:t>
            </a:r>
          </a:p>
          <a:p>
            <a:pPr lvl="0"/>
            <a:r>
              <a:rPr lang="en-US" sz="2200" dirty="0"/>
              <a:t>Propose strategies and responsible agencies or staff</a:t>
            </a:r>
          </a:p>
          <a:p>
            <a:pPr lvl="0"/>
            <a:r>
              <a:rPr lang="en-US" sz="2200" dirty="0"/>
              <a:t>Propose a timeline of activities that will be used to achieve the goals </a:t>
            </a:r>
          </a:p>
          <a:p>
            <a:pPr marL="0" lvl="0" indent="0">
              <a:buNone/>
            </a:pPr>
            <a:endParaRPr lang="en-US" sz="2200" dirty="0"/>
          </a:p>
          <a:p>
            <a:pPr marL="461963" indent="-461963">
              <a:buNone/>
            </a:pPr>
            <a:r>
              <a:rPr lang="en-US" sz="2200" dirty="0"/>
              <a:t>5. 	Support teachers and </a:t>
            </a:r>
            <a:r>
              <a:rPr lang="en-US" sz="2200" dirty="0" err="1"/>
              <a:t>pareducators</a:t>
            </a:r>
            <a:r>
              <a:rPr lang="en-US" sz="2200" dirty="0"/>
              <a:t> using coaching structures and systems that are relevant, incorporate active learning and models of effective practice grounded in curriculum and UDL strategies to improve outcomes for students with disabilities, regardless of educational setting.</a:t>
            </a:r>
          </a:p>
          <a:p>
            <a:pPr marL="461963" lvl="0" indent="-461963">
              <a:buNone/>
            </a:pPr>
            <a:endParaRPr lang="en-US" sz="2000" dirty="0"/>
          </a:p>
        </p:txBody>
      </p:sp>
    </p:spTree>
    <p:extLst>
      <p:ext uri="{BB962C8B-B14F-4D97-AF65-F5344CB8AC3E}">
        <p14:creationId xmlns:p14="http://schemas.microsoft.com/office/powerpoint/2010/main" val="21406331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Connector </a:t>
            </a:r>
            <a:r>
              <a:rPr lang="en-US" sz="3200" dirty="0"/>
              <a:t>(1)</a:t>
            </a:r>
          </a:p>
        </p:txBody>
      </p:sp>
      <p:sp>
        <p:nvSpPr>
          <p:cNvPr id="3" name="Content Placeholder 2"/>
          <p:cNvSpPr>
            <a:spLocks noGrp="1"/>
          </p:cNvSpPr>
          <p:nvPr>
            <p:ph idx="1"/>
          </p:nvPr>
        </p:nvSpPr>
        <p:spPr/>
        <p:txBody>
          <a:bodyPr/>
          <a:lstStyle/>
          <a:p>
            <a:pPr marL="0" indent="0">
              <a:buNone/>
            </a:pPr>
            <a:r>
              <a:rPr lang="en-US" sz="2200" dirty="0"/>
              <a:t>For this role:</a:t>
            </a:r>
          </a:p>
          <a:p>
            <a:pPr lvl="0"/>
            <a:r>
              <a:rPr lang="en-US" sz="2200" dirty="0"/>
              <a:t>Describe the applicant’s previous experience or expertise, if any</a:t>
            </a:r>
          </a:p>
          <a:p>
            <a:pPr lvl="0"/>
            <a:r>
              <a:rPr lang="en-US" sz="2200" dirty="0"/>
              <a:t>Propose strategies and responsible agencies or staff</a:t>
            </a:r>
          </a:p>
          <a:p>
            <a:pPr lvl="0"/>
            <a:r>
              <a:rPr lang="en-US" sz="2200" dirty="0"/>
              <a:t>Propose a timeline of activities that will be used to achieve the goals </a:t>
            </a:r>
          </a:p>
          <a:p>
            <a:pPr marL="0" indent="0">
              <a:buNone/>
            </a:pPr>
            <a:endParaRPr lang="en-US" sz="2200" dirty="0"/>
          </a:p>
          <a:p>
            <a:pPr marL="461963" indent="-461963">
              <a:buNone/>
            </a:pPr>
            <a:r>
              <a:rPr lang="en-US" sz="2200" dirty="0"/>
              <a:t>1. 	Build others as coaches so they can serve as a resource to other teachers and </a:t>
            </a:r>
            <a:r>
              <a:rPr lang="en-US" sz="2200" dirty="0" err="1"/>
              <a:t>paraeducators</a:t>
            </a:r>
            <a:r>
              <a:rPr lang="en-US" sz="2200" dirty="0"/>
              <a:t> in implementing evidence-based practices in literacy development for access to grade level standards that improve outcomes for students with disabilities.</a:t>
            </a:r>
          </a:p>
          <a:p>
            <a:pPr marL="0" indent="0">
              <a:buNone/>
            </a:pPr>
            <a:endParaRPr lang="en-US" dirty="0"/>
          </a:p>
        </p:txBody>
      </p:sp>
    </p:spTree>
    <p:extLst>
      <p:ext uri="{BB962C8B-B14F-4D97-AF65-F5344CB8AC3E}">
        <p14:creationId xmlns:p14="http://schemas.microsoft.com/office/powerpoint/2010/main" val="18555193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Connector </a:t>
            </a:r>
            <a:r>
              <a:rPr lang="en-US" sz="3200" dirty="0"/>
              <a:t>(2)</a:t>
            </a:r>
          </a:p>
        </p:txBody>
      </p:sp>
      <p:sp>
        <p:nvSpPr>
          <p:cNvPr id="3" name="Content Placeholder 2"/>
          <p:cNvSpPr>
            <a:spLocks noGrp="1"/>
          </p:cNvSpPr>
          <p:nvPr>
            <p:ph idx="1"/>
          </p:nvPr>
        </p:nvSpPr>
        <p:spPr>
          <a:xfrm>
            <a:off x="2540000" y="1941006"/>
            <a:ext cx="9144000" cy="4114800"/>
          </a:xfrm>
        </p:spPr>
        <p:txBody>
          <a:bodyPr/>
          <a:lstStyle/>
          <a:p>
            <a:pPr marL="0" indent="0">
              <a:buNone/>
            </a:pPr>
            <a:r>
              <a:rPr lang="en-US" sz="2200" dirty="0"/>
              <a:t>For this role:</a:t>
            </a:r>
          </a:p>
          <a:p>
            <a:pPr lvl="0"/>
            <a:r>
              <a:rPr lang="en-US" sz="2200" dirty="0"/>
              <a:t>Describe the applicant’s previous experience or expertise, if any</a:t>
            </a:r>
          </a:p>
          <a:p>
            <a:pPr lvl="0"/>
            <a:r>
              <a:rPr lang="en-US" sz="2200" dirty="0"/>
              <a:t>Propose strategies and responsible agencies or staff</a:t>
            </a:r>
          </a:p>
          <a:p>
            <a:pPr lvl="0"/>
            <a:r>
              <a:rPr lang="en-US" sz="2200" dirty="0"/>
              <a:t>Propose a timeline of activities that will be used to achieve the goals </a:t>
            </a:r>
          </a:p>
          <a:p>
            <a:pPr marL="0" indent="0">
              <a:buNone/>
            </a:pPr>
            <a:endParaRPr lang="en-US" dirty="0"/>
          </a:p>
          <a:p>
            <a:pPr marL="461963" indent="-461963">
              <a:buNone/>
            </a:pPr>
            <a:r>
              <a:rPr lang="en-US" sz="2200" dirty="0"/>
              <a:t>2.	Align professional learning opportunities for districts and schools with access for both special and general education professionals.</a:t>
            </a:r>
          </a:p>
          <a:p>
            <a:pPr marL="0" indent="0">
              <a:buNone/>
            </a:pPr>
            <a:endParaRPr lang="en-US" dirty="0"/>
          </a:p>
        </p:txBody>
      </p:sp>
    </p:spTree>
    <p:extLst>
      <p:ext uri="{BB962C8B-B14F-4D97-AF65-F5344CB8AC3E}">
        <p14:creationId xmlns:p14="http://schemas.microsoft.com/office/powerpoint/2010/main" val="4231002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Connector </a:t>
            </a:r>
            <a:r>
              <a:rPr lang="en-US" sz="3200" dirty="0"/>
              <a:t>(3)</a:t>
            </a:r>
          </a:p>
        </p:txBody>
      </p:sp>
      <p:sp>
        <p:nvSpPr>
          <p:cNvPr id="3" name="Content Placeholder 2"/>
          <p:cNvSpPr>
            <a:spLocks noGrp="1"/>
          </p:cNvSpPr>
          <p:nvPr>
            <p:ph idx="1"/>
          </p:nvPr>
        </p:nvSpPr>
        <p:spPr/>
        <p:txBody>
          <a:bodyPr/>
          <a:lstStyle/>
          <a:p>
            <a:pPr marL="0" indent="0">
              <a:buNone/>
            </a:pPr>
            <a:r>
              <a:rPr lang="en-US" sz="2200" dirty="0"/>
              <a:t>For this role:</a:t>
            </a:r>
          </a:p>
          <a:p>
            <a:pPr lvl="0"/>
            <a:r>
              <a:rPr lang="en-US" sz="2200" dirty="0"/>
              <a:t>Describe the applicant’s previous experience or expertise, if any</a:t>
            </a:r>
          </a:p>
          <a:p>
            <a:pPr lvl="0"/>
            <a:r>
              <a:rPr lang="en-US" sz="2200" dirty="0"/>
              <a:t>Propose strategies and responsible agencies or staff</a:t>
            </a:r>
          </a:p>
          <a:p>
            <a:pPr lvl="0"/>
            <a:r>
              <a:rPr lang="en-US" sz="2200" dirty="0"/>
              <a:t>Propose a timeline of activities that will be used to achieve the goals </a:t>
            </a:r>
          </a:p>
          <a:p>
            <a:pPr marL="0" lvl="0" indent="0">
              <a:buNone/>
            </a:pPr>
            <a:endParaRPr lang="en-US" sz="2200" dirty="0"/>
          </a:p>
          <a:p>
            <a:pPr marL="461963" indent="-461963">
              <a:buNone/>
            </a:pPr>
            <a:r>
              <a:rPr lang="en-US" sz="2200" dirty="0"/>
              <a:t>3.	Integrate the use of a multi-tiered system of support framework and universally designed instruction in literacy to ensure greater access to the core curriculum for students with disabilities, including those identified as English learners.</a:t>
            </a:r>
          </a:p>
          <a:p>
            <a:pPr marL="0" indent="0">
              <a:buNone/>
            </a:pPr>
            <a:endParaRPr lang="en-US" dirty="0"/>
          </a:p>
        </p:txBody>
      </p:sp>
    </p:spTree>
    <p:extLst>
      <p:ext uri="{BB962C8B-B14F-4D97-AF65-F5344CB8AC3E}">
        <p14:creationId xmlns:p14="http://schemas.microsoft.com/office/powerpoint/2010/main" val="3168627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Statewide System of Support </a:t>
            </a:r>
            <a:r>
              <a:rPr lang="en-US" sz="3200" dirty="0"/>
              <a:t>(1)</a:t>
            </a:r>
          </a:p>
        </p:txBody>
      </p:sp>
      <p:sp>
        <p:nvSpPr>
          <p:cNvPr id="3" name="Content Placeholder 2"/>
          <p:cNvSpPr>
            <a:spLocks noGrp="1"/>
          </p:cNvSpPr>
          <p:nvPr>
            <p:ph idx="1"/>
          </p:nvPr>
        </p:nvSpPr>
        <p:spPr>
          <a:xfrm>
            <a:off x="2539999" y="1981200"/>
            <a:ext cx="9144001" cy="4114800"/>
          </a:xfrm>
        </p:spPr>
        <p:txBody>
          <a:bodyPr/>
          <a:lstStyle/>
          <a:p>
            <a:pPr>
              <a:buFont typeface="Arial" panose="020B0604020202020204" pitchFamily="34" charset="0"/>
              <a:buChar char="•"/>
            </a:pPr>
            <a:r>
              <a:rPr lang="en-US" sz="2400" dirty="0"/>
              <a:t>The California Statewide System of Support is designed to build local capacity and assist local educational agencies (LEAs) in identifying and addressing inequities as part of the continuous improvement process. </a:t>
            </a:r>
          </a:p>
          <a:p>
            <a:pPr>
              <a:buFont typeface="Arial" panose="020B0604020202020204" pitchFamily="34" charset="0"/>
              <a:buChar char="•"/>
            </a:pPr>
            <a:endParaRPr lang="en-US" sz="800" dirty="0"/>
          </a:p>
          <a:p>
            <a:pPr>
              <a:buFont typeface="Arial" panose="020B0604020202020204" pitchFamily="34" charset="0"/>
              <a:buChar char="•"/>
            </a:pPr>
            <a:r>
              <a:rPr lang="en-US" sz="2400" dirty="0"/>
              <a:t>This support includes three levels: (1) support for all; (2) individually designed or differentiated assistance; and (3) intensive intervention. </a:t>
            </a:r>
          </a:p>
        </p:txBody>
      </p:sp>
    </p:spTree>
    <p:extLst>
      <p:ext uri="{BB962C8B-B14F-4D97-AF65-F5344CB8AC3E}">
        <p14:creationId xmlns:p14="http://schemas.microsoft.com/office/powerpoint/2010/main" val="12848907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Connector </a:t>
            </a:r>
            <a:r>
              <a:rPr lang="en-US" sz="3200" dirty="0"/>
              <a:t>(4)</a:t>
            </a:r>
          </a:p>
        </p:txBody>
      </p:sp>
      <p:sp>
        <p:nvSpPr>
          <p:cNvPr id="3" name="Content Placeholder 2"/>
          <p:cNvSpPr>
            <a:spLocks noGrp="1"/>
          </p:cNvSpPr>
          <p:nvPr>
            <p:ph idx="1"/>
          </p:nvPr>
        </p:nvSpPr>
        <p:spPr/>
        <p:txBody>
          <a:bodyPr/>
          <a:lstStyle/>
          <a:p>
            <a:pPr marL="0" indent="0">
              <a:buNone/>
            </a:pPr>
            <a:r>
              <a:rPr lang="en-US" sz="2200" dirty="0"/>
              <a:t>For this role:</a:t>
            </a:r>
          </a:p>
          <a:p>
            <a:pPr lvl="0"/>
            <a:r>
              <a:rPr lang="en-US" sz="2200" dirty="0"/>
              <a:t>Describe the applicant’s previous experience or expertise, if any</a:t>
            </a:r>
          </a:p>
          <a:p>
            <a:pPr lvl="0"/>
            <a:r>
              <a:rPr lang="en-US" sz="2200" dirty="0"/>
              <a:t>Propose strategies and responsible agencies or staff</a:t>
            </a:r>
          </a:p>
          <a:p>
            <a:pPr lvl="0"/>
            <a:r>
              <a:rPr lang="en-US" sz="2200" dirty="0"/>
              <a:t>Propose a timeline of activities that will be used to achieve the goals</a:t>
            </a:r>
          </a:p>
          <a:p>
            <a:pPr marL="0" lvl="0" indent="0">
              <a:buNone/>
            </a:pPr>
            <a:r>
              <a:rPr lang="en-US" sz="2200" dirty="0"/>
              <a:t> </a:t>
            </a:r>
          </a:p>
          <a:p>
            <a:pPr marL="461963" indent="-461963">
              <a:buNone/>
            </a:pPr>
            <a:r>
              <a:rPr lang="en-US" sz="2200" dirty="0"/>
              <a:t>4.	Leverage and expand upon existing policies and infrastructures to support proposed activities.</a:t>
            </a:r>
          </a:p>
          <a:p>
            <a:pPr marL="0" indent="0">
              <a:buNone/>
            </a:pPr>
            <a:endParaRPr lang="en-US" dirty="0"/>
          </a:p>
        </p:txBody>
      </p:sp>
    </p:spTree>
    <p:extLst>
      <p:ext uri="{BB962C8B-B14F-4D97-AF65-F5344CB8AC3E}">
        <p14:creationId xmlns:p14="http://schemas.microsoft.com/office/powerpoint/2010/main" val="7532327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Facilitator </a:t>
            </a:r>
            <a:r>
              <a:rPr lang="en-US" sz="3200" dirty="0"/>
              <a:t>(1)</a:t>
            </a:r>
          </a:p>
        </p:txBody>
      </p:sp>
      <p:sp>
        <p:nvSpPr>
          <p:cNvPr id="3" name="Content Placeholder 2"/>
          <p:cNvSpPr>
            <a:spLocks noGrp="1"/>
          </p:cNvSpPr>
          <p:nvPr>
            <p:ph idx="1"/>
          </p:nvPr>
        </p:nvSpPr>
        <p:spPr/>
        <p:txBody>
          <a:bodyPr/>
          <a:lstStyle/>
          <a:p>
            <a:pPr marL="0" indent="0">
              <a:buNone/>
            </a:pPr>
            <a:r>
              <a:rPr lang="en-US" sz="2200" dirty="0"/>
              <a:t>For this role:</a:t>
            </a:r>
          </a:p>
          <a:p>
            <a:pPr lvl="0"/>
            <a:r>
              <a:rPr lang="en-US" sz="2200" dirty="0"/>
              <a:t>Describe the applicant’s previous experience or expertise, if any</a:t>
            </a:r>
          </a:p>
          <a:p>
            <a:pPr lvl="0"/>
            <a:r>
              <a:rPr lang="en-US" sz="2200" dirty="0"/>
              <a:t>Propose strategies and responsible agencies or staff</a:t>
            </a:r>
          </a:p>
          <a:p>
            <a:pPr lvl="0"/>
            <a:r>
              <a:rPr lang="en-US" sz="2200" dirty="0"/>
              <a:t>Propose a timeline of activities that will be used to achieve the goals</a:t>
            </a:r>
          </a:p>
          <a:p>
            <a:pPr marL="0" lvl="0" indent="0">
              <a:buNone/>
            </a:pPr>
            <a:r>
              <a:rPr lang="en-US" sz="2200" dirty="0"/>
              <a:t> </a:t>
            </a:r>
          </a:p>
          <a:p>
            <a:pPr marL="461963" lvl="0" indent="-461963">
              <a:buNone/>
            </a:pPr>
            <a:r>
              <a:rPr lang="en-US" sz="2200" dirty="0"/>
              <a:t>1. 	Partner with a COE or consortium of COEs or others.</a:t>
            </a:r>
          </a:p>
          <a:p>
            <a:pPr marL="461963" lvl="0" indent="-461963">
              <a:buNone/>
            </a:pPr>
            <a:r>
              <a:rPr lang="en-US" sz="2200" dirty="0"/>
              <a:t>2. 	Build capacity, readiness, and strategies of the partners to address the goals of the grant.</a:t>
            </a:r>
          </a:p>
          <a:p>
            <a:pPr marL="0" indent="0">
              <a:buNone/>
            </a:pPr>
            <a:endParaRPr lang="en-US" dirty="0"/>
          </a:p>
        </p:txBody>
      </p:sp>
    </p:spTree>
    <p:extLst>
      <p:ext uri="{BB962C8B-B14F-4D97-AF65-F5344CB8AC3E}">
        <p14:creationId xmlns:p14="http://schemas.microsoft.com/office/powerpoint/2010/main" val="32544626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Facilitator </a:t>
            </a:r>
            <a:r>
              <a:rPr lang="en-US" sz="3200" dirty="0"/>
              <a:t>(2)</a:t>
            </a:r>
          </a:p>
        </p:txBody>
      </p:sp>
      <p:sp>
        <p:nvSpPr>
          <p:cNvPr id="3" name="Content Placeholder 2"/>
          <p:cNvSpPr>
            <a:spLocks noGrp="1"/>
          </p:cNvSpPr>
          <p:nvPr>
            <p:ph idx="1"/>
          </p:nvPr>
        </p:nvSpPr>
        <p:spPr/>
        <p:txBody>
          <a:bodyPr/>
          <a:lstStyle/>
          <a:p>
            <a:pPr marL="0" indent="0">
              <a:buNone/>
            </a:pPr>
            <a:r>
              <a:rPr lang="en-US" sz="2200" dirty="0"/>
              <a:t>For this role:</a:t>
            </a:r>
          </a:p>
          <a:p>
            <a:pPr lvl="0"/>
            <a:r>
              <a:rPr lang="en-US" sz="2200" dirty="0"/>
              <a:t>Describe the applicant’s previous experience or expertise, if any</a:t>
            </a:r>
          </a:p>
          <a:p>
            <a:pPr lvl="0"/>
            <a:r>
              <a:rPr lang="en-US" sz="2200" dirty="0"/>
              <a:t>Propose strategies and responsible agencies or staff</a:t>
            </a:r>
          </a:p>
          <a:p>
            <a:pPr lvl="0"/>
            <a:r>
              <a:rPr lang="en-US" sz="2200" dirty="0"/>
              <a:t>Propose a timeline of activities that will be used to achieve the goals</a:t>
            </a:r>
          </a:p>
          <a:p>
            <a:pPr marL="0" lvl="0" indent="0">
              <a:buNone/>
            </a:pPr>
            <a:r>
              <a:rPr lang="en-US" sz="2200" dirty="0"/>
              <a:t> </a:t>
            </a:r>
          </a:p>
          <a:p>
            <a:pPr marL="461963" lvl="0" indent="-461963">
              <a:buNone/>
            </a:pPr>
            <a:r>
              <a:rPr lang="en-US" sz="2400" dirty="0"/>
              <a:t>3.	Convene and cultivate peer learning networks and/or communities of practice with a special education focus.</a:t>
            </a:r>
          </a:p>
          <a:p>
            <a:pPr marL="461963" lvl="0" indent="-461963">
              <a:buNone/>
            </a:pPr>
            <a:r>
              <a:rPr lang="en-US" sz="2400" dirty="0"/>
              <a:t>4.	Leverage and expand upon existing policies and infrastructures to support proposed activities.</a:t>
            </a:r>
          </a:p>
          <a:p>
            <a:pPr marL="461963" lvl="0" indent="-461963">
              <a:buNone/>
            </a:pPr>
            <a:endParaRPr lang="en-US" sz="2200" dirty="0"/>
          </a:p>
          <a:p>
            <a:pPr marL="0" indent="0">
              <a:buNone/>
            </a:pPr>
            <a:endParaRPr lang="en-US" dirty="0"/>
          </a:p>
        </p:txBody>
      </p:sp>
    </p:spTree>
    <p:extLst>
      <p:ext uri="{BB962C8B-B14F-4D97-AF65-F5344CB8AC3E}">
        <p14:creationId xmlns:p14="http://schemas.microsoft.com/office/powerpoint/2010/main" val="3775475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Participants</a:t>
            </a:r>
          </a:p>
        </p:txBody>
      </p:sp>
      <p:sp>
        <p:nvSpPr>
          <p:cNvPr id="3" name="Content Placeholder 2"/>
          <p:cNvSpPr>
            <a:spLocks noGrp="1"/>
          </p:cNvSpPr>
          <p:nvPr>
            <p:ph idx="1"/>
          </p:nvPr>
        </p:nvSpPr>
        <p:spPr/>
        <p:txBody>
          <a:bodyPr/>
          <a:lstStyle/>
          <a:p>
            <a:pPr lvl="0"/>
            <a:r>
              <a:rPr lang="en-US" sz="2400" dirty="0"/>
              <a:t>Provide Letters of Commitment addressed to the lead applicant and signed by the Dean of the specific department within the IHE who will oversee the grant and/or the CEO of the NPO, and the COE superintendent in each participating COE partner, if applicable</a:t>
            </a:r>
          </a:p>
          <a:p>
            <a:pPr lvl="0"/>
            <a:endParaRPr lang="en-US" sz="800" dirty="0"/>
          </a:p>
          <a:p>
            <a:pPr lvl="0"/>
            <a:r>
              <a:rPr lang="en-US" sz="2400" dirty="0"/>
              <a:t>Discuss how the applicant will recruit, select, engage, retain, and replace, if necessary, project participants in multi-year professional learning opportunities</a:t>
            </a:r>
          </a:p>
          <a:p>
            <a:endParaRPr lang="en-US" dirty="0"/>
          </a:p>
        </p:txBody>
      </p:sp>
    </p:spTree>
    <p:extLst>
      <p:ext uri="{BB962C8B-B14F-4D97-AF65-F5344CB8AC3E}">
        <p14:creationId xmlns:p14="http://schemas.microsoft.com/office/powerpoint/2010/main" val="28556869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Metrics</a:t>
            </a:r>
          </a:p>
        </p:txBody>
      </p:sp>
      <p:sp>
        <p:nvSpPr>
          <p:cNvPr id="3" name="Content Placeholder 2"/>
          <p:cNvSpPr>
            <a:spLocks noGrp="1"/>
          </p:cNvSpPr>
          <p:nvPr>
            <p:ph idx="1"/>
          </p:nvPr>
        </p:nvSpPr>
        <p:spPr/>
        <p:txBody>
          <a:bodyPr/>
          <a:lstStyle/>
          <a:p>
            <a:pPr marL="0" indent="0">
              <a:buNone/>
            </a:pPr>
            <a:r>
              <a:rPr lang="en-US" sz="2200" dirty="0"/>
              <a:t>The QPLS serve as a foundation for the content, processes, and conditions essential to all educator professional learning. It is pertinent that the grantee collects, analyzes, reflects upon, and report various sources of data for evidence of changes and/or improvements in collective practice to anchor decisions about planning, implementing, or assessing quality professional learning.</a:t>
            </a:r>
          </a:p>
        </p:txBody>
      </p:sp>
    </p:spTree>
    <p:extLst>
      <p:ext uri="{BB962C8B-B14F-4D97-AF65-F5344CB8AC3E}">
        <p14:creationId xmlns:p14="http://schemas.microsoft.com/office/powerpoint/2010/main" val="211373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Budget </a:t>
            </a:r>
            <a:r>
              <a:rPr lang="en-US" sz="3200" dirty="0"/>
              <a:t>(1)</a:t>
            </a:r>
          </a:p>
        </p:txBody>
      </p:sp>
      <p:sp>
        <p:nvSpPr>
          <p:cNvPr id="3" name="Content Placeholder 2"/>
          <p:cNvSpPr>
            <a:spLocks noGrp="1"/>
          </p:cNvSpPr>
          <p:nvPr>
            <p:ph idx="1"/>
          </p:nvPr>
        </p:nvSpPr>
        <p:spPr/>
        <p:txBody>
          <a:bodyPr/>
          <a:lstStyle/>
          <a:p>
            <a:pPr marL="0" indent="0">
              <a:buNone/>
            </a:pPr>
            <a:r>
              <a:rPr lang="en-US" sz="2400" dirty="0"/>
              <a:t>The applicant must provide a thorough and detailed justification for each identified cost associated with implementing the proposed goals and activities, including why the costs are reasonable and necessary to support the proposal’s goals and activities. A projected budget for the entire grant period           (May 1, 2020–June 30, 2023) is required for the application.     The budget will be reviewed and scored. </a:t>
            </a:r>
          </a:p>
        </p:txBody>
      </p:sp>
    </p:spTree>
    <p:extLst>
      <p:ext uri="{BB962C8B-B14F-4D97-AF65-F5344CB8AC3E}">
        <p14:creationId xmlns:p14="http://schemas.microsoft.com/office/powerpoint/2010/main" val="42732902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Budget </a:t>
            </a:r>
            <a:r>
              <a:rPr lang="en-US" sz="3200" dirty="0"/>
              <a:t>(2)</a:t>
            </a:r>
          </a:p>
        </p:txBody>
      </p:sp>
      <p:sp>
        <p:nvSpPr>
          <p:cNvPr id="3" name="Content Placeholder 2"/>
          <p:cNvSpPr>
            <a:spLocks noGrp="1"/>
          </p:cNvSpPr>
          <p:nvPr>
            <p:ph idx="1"/>
          </p:nvPr>
        </p:nvSpPr>
        <p:spPr/>
        <p:txBody>
          <a:bodyPr/>
          <a:lstStyle/>
          <a:p>
            <a:pPr marL="0" indent="0">
              <a:buNone/>
            </a:pPr>
            <a:r>
              <a:rPr lang="en-US" sz="2400" dirty="0"/>
              <a:t>Applicants must provide expenditure amounts for the following areas:</a:t>
            </a:r>
            <a:endParaRPr lang="en-US" sz="2400" b="1" dirty="0"/>
          </a:p>
          <a:p>
            <a:pPr lvl="1">
              <a:buFont typeface="Arial" panose="020B0604020202020204" pitchFamily="34" charset="0"/>
              <a:buChar char="•"/>
            </a:pPr>
            <a:r>
              <a:rPr lang="en-US" sz="2400" dirty="0"/>
              <a:t>Internal staff compensation;</a:t>
            </a:r>
          </a:p>
          <a:p>
            <a:pPr lvl="1">
              <a:buFont typeface="Arial" panose="020B0604020202020204" pitchFamily="34" charset="0"/>
              <a:buChar char="•"/>
            </a:pPr>
            <a:r>
              <a:rPr lang="en-US" sz="2400" dirty="0"/>
              <a:t>Supplies required to support COEs, LEAs, and grant participants;</a:t>
            </a:r>
          </a:p>
          <a:p>
            <a:pPr lvl="1">
              <a:buFont typeface="Arial" panose="020B0604020202020204" pitchFamily="34" charset="0"/>
              <a:buChar char="•"/>
            </a:pPr>
            <a:r>
              <a:rPr lang="en-US" sz="2400" dirty="0"/>
              <a:t>Services provided by the applicant and external entities;</a:t>
            </a:r>
          </a:p>
          <a:p>
            <a:pPr lvl="1">
              <a:buFont typeface="Arial" panose="020B0604020202020204" pitchFamily="34" charset="0"/>
              <a:buChar char="•"/>
            </a:pPr>
            <a:r>
              <a:rPr lang="en-US" sz="2400" dirty="0"/>
              <a:t>Travel and communication expense to meet with COEs, the CCEE, and the CDE, and other Lead Agencies, and</a:t>
            </a:r>
          </a:p>
          <a:p>
            <a:pPr lvl="1">
              <a:buFont typeface="Arial" panose="020B0604020202020204" pitchFamily="34" charset="0"/>
              <a:buChar char="•"/>
            </a:pPr>
            <a:r>
              <a:rPr lang="en-US" sz="2400" dirty="0"/>
              <a:t>Indirect charges, capped at 8 percent.</a:t>
            </a:r>
          </a:p>
          <a:p>
            <a:pPr marL="0" indent="0">
              <a:buNone/>
            </a:pPr>
            <a:endParaRPr lang="en-US" sz="2400" dirty="0"/>
          </a:p>
        </p:txBody>
      </p:sp>
    </p:spTree>
    <p:extLst>
      <p:ext uri="{BB962C8B-B14F-4D97-AF65-F5344CB8AC3E}">
        <p14:creationId xmlns:p14="http://schemas.microsoft.com/office/powerpoint/2010/main" val="8005037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Budget </a:t>
            </a:r>
            <a:r>
              <a:rPr lang="en-US" sz="3200" dirty="0"/>
              <a:t>(3)</a:t>
            </a:r>
          </a:p>
        </p:txBody>
      </p:sp>
      <p:sp>
        <p:nvSpPr>
          <p:cNvPr id="3" name="Content Placeholder 2"/>
          <p:cNvSpPr>
            <a:spLocks noGrp="1"/>
          </p:cNvSpPr>
          <p:nvPr>
            <p:ph idx="1"/>
          </p:nvPr>
        </p:nvSpPr>
        <p:spPr/>
        <p:txBody>
          <a:bodyPr/>
          <a:lstStyle/>
          <a:p>
            <a:pPr marL="0" indent="0">
              <a:buNone/>
            </a:pPr>
            <a:r>
              <a:rPr lang="en-US" sz="2200" dirty="0"/>
              <a:t>Applicants must use the EWIG Special Education-Related Professional Development Proposed Budget Template available on the RFA web page at </a:t>
            </a:r>
            <a:r>
              <a:rPr lang="en-US" sz="2400" u="sng" dirty="0">
                <a:hlinkClick r:id="rId2"/>
              </a:rPr>
              <a:t>https://www.cde.ca.gov/fg/fo/r18/seewig19rfa.asp</a:t>
            </a:r>
            <a:r>
              <a:rPr lang="en-US" sz="2200" dirty="0"/>
              <a:t>. The Proposed Budget Detail must include a detailed budget narrative (description) for each line item included in the grant period. The narrative should include how the proposed costs are necessary and reasonable in terms of grant activities, benefits to participants, and grant outcomes. Provide sufficient detail and a breakdown/calculation that justifies each line item. Group line items by the Object Code series and provide lines for Object Code totals. The Proposed Budget Summary should provide totals for each Object Code and should align with the Proposed Budget Detail. </a:t>
            </a:r>
          </a:p>
        </p:txBody>
      </p:sp>
    </p:spTree>
    <p:extLst>
      <p:ext uri="{BB962C8B-B14F-4D97-AF65-F5344CB8AC3E}">
        <p14:creationId xmlns:p14="http://schemas.microsoft.com/office/powerpoint/2010/main" val="21033307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Budget </a:t>
            </a:r>
            <a:r>
              <a:rPr lang="en-US" sz="3200" dirty="0"/>
              <a:t>(4)</a:t>
            </a:r>
          </a:p>
        </p:txBody>
      </p:sp>
      <p:sp>
        <p:nvSpPr>
          <p:cNvPr id="3" name="Content Placeholder 2"/>
          <p:cNvSpPr>
            <a:spLocks noGrp="1"/>
          </p:cNvSpPr>
          <p:nvPr>
            <p:ph idx="1"/>
          </p:nvPr>
        </p:nvSpPr>
        <p:spPr/>
        <p:txBody>
          <a:bodyPr/>
          <a:lstStyle/>
          <a:p>
            <a:r>
              <a:rPr lang="en-US" sz="2400" dirty="0"/>
              <a:t>The EWIG Special Education-Related Professional Development Proposed Budget must be submitted as an Excel file through the online application. </a:t>
            </a:r>
          </a:p>
          <a:p>
            <a:r>
              <a:rPr lang="en-US" sz="2400" dirty="0"/>
              <a:t>Please see the attachment Instructions in Appendix B: Online Application Instructions.</a:t>
            </a:r>
          </a:p>
        </p:txBody>
      </p:sp>
    </p:spTree>
    <p:extLst>
      <p:ext uri="{BB962C8B-B14F-4D97-AF65-F5344CB8AC3E}">
        <p14:creationId xmlns:p14="http://schemas.microsoft.com/office/powerpoint/2010/main" val="24368325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pPr marL="0" indent="0">
              <a:buNone/>
            </a:pPr>
            <a:r>
              <a:rPr lang="en-US" dirty="0"/>
              <a:t>Applicants should submit questions and requests for clarification to </a:t>
            </a:r>
            <a:r>
              <a:rPr lang="en-US" dirty="0">
                <a:hlinkClick r:id="rId2"/>
              </a:rPr>
              <a:t>SEEWIG@cde.ca.gov</a:t>
            </a:r>
            <a:r>
              <a:rPr lang="en-US" dirty="0"/>
              <a:t>.</a:t>
            </a:r>
          </a:p>
          <a:p>
            <a:pPr marL="0" indent="0">
              <a:buNone/>
            </a:pPr>
            <a:endParaRPr lang="en-US" dirty="0"/>
          </a:p>
        </p:txBody>
      </p:sp>
    </p:spTree>
    <p:extLst>
      <p:ext uri="{BB962C8B-B14F-4D97-AF65-F5344CB8AC3E}">
        <p14:creationId xmlns:p14="http://schemas.microsoft.com/office/powerpoint/2010/main" val="101879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Statewide System of Support </a:t>
            </a:r>
            <a:r>
              <a:rPr lang="en-US" sz="3200" dirty="0"/>
              <a:t>(2)</a:t>
            </a:r>
          </a:p>
        </p:txBody>
      </p:sp>
      <p:sp>
        <p:nvSpPr>
          <p:cNvPr id="3" name="Content Placeholder 2"/>
          <p:cNvSpPr>
            <a:spLocks noGrp="1"/>
          </p:cNvSpPr>
          <p:nvPr>
            <p:ph idx="1"/>
          </p:nvPr>
        </p:nvSpPr>
        <p:spPr>
          <a:xfrm>
            <a:off x="2539999" y="1798322"/>
            <a:ext cx="9144001" cy="4486977"/>
          </a:xfrm>
        </p:spPr>
        <p:txBody>
          <a:bodyPr/>
          <a:lstStyle/>
          <a:p>
            <a:pPr>
              <a:buFont typeface="Arial" panose="020B0604020202020204" pitchFamily="34" charset="0"/>
              <a:buChar char="•"/>
            </a:pPr>
            <a:r>
              <a:rPr lang="en-US" sz="2400" dirty="0"/>
              <a:t>The system is made up of numerous support providers who work collaboratively to provide coordinated support to LEAs. In this system, lead agencies support this work by serving as facilitators, resource connectors, and capacity builders.</a:t>
            </a:r>
          </a:p>
          <a:p>
            <a:pPr>
              <a:buFont typeface="Arial" panose="020B0604020202020204" pitchFamily="34" charset="0"/>
              <a:buChar char="•"/>
            </a:pPr>
            <a:endParaRPr lang="en-US" sz="800" dirty="0"/>
          </a:p>
          <a:p>
            <a:pPr>
              <a:buFont typeface="Arial" panose="020B0604020202020204" pitchFamily="34" charset="0"/>
              <a:buChar char="•"/>
            </a:pPr>
            <a:r>
              <a:rPr lang="en-US" sz="2400" dirty="0"/>
              <a:t>Both the CDE and the CCEE are key state agencies in the system. </a:t>
            </a:r>
          </a:p>
          <a:p>
            <a:pPr>
              <a:buFont typeface="Arial" panose="020B0604020202020204" pitchFamily="34" charset="0"/>
              <a:buChar char="•"/>
            </a:pPr>
            <a:endParaRPr lang="en-US" sz="800" dirty="0"/>
          </a:p>
          <a:p>
            <a:pPr>
              <a:buFont typeface="Arial" panose="020B0604020202020204" pitchFamily="34" charset="0"/>
              <a:buChar char="•"/>
            </a:pPr>
            <a:r>
              <a:rPr lang="en-US" sz="2400" dirty="0"/>
              <a:t>The goal of this broad system is to build local capacity so that LEAs are equipped to ensure that each and every student has the resources necessary to succeed in school. More information about the Statewide System of Support is available at </a:t>
            </a:r>
            <a:r>
              <a:rPr lang="en-US" sz="2400" dirty="0">
                <a:hlinkClick r:id="rId2"/>
              </a:rPr>
              <a:t>https://www.cde.ca.gov/sp/sw/t1/csss.asp</a:t>
            </a:r>
            <a:r>
              <a:rPr lang="en-US" sz="2400" dirty="0"/>
              <a:t>.</a:t>
            </a:r>
          </a:p>
          <a:p>
            <a:pPr marL="0" indent="0">
              <a:buNone/>
            </a:pPr>
            <a:endParaRPr lang="en-US" sz="2400" dirty="0"/>
          </a:p>
        </p:txBody>
      </p:sp>
    </p:spTree>
    <p:extLst>
      <p:ext uri="{BB962C8B-B14F-4D97-AF65-F5344CB8AC3E}">
        <p14:creationId xmlns:p14="http://schemas.microsoft.com/office/powerpoint/2010/main" val="1629003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Senate Bill 75: Funding Authority </a:t>
            </a:r>
            <a:r>
              <a:rPr lang="en-US" sz="3200" dirty="0"/>
              <a:t>(1)</a:t>
            </a:r>
          </a:p>
        </p:txBody>
      </p:sp>
      <p:sp>
        <p:nvSpPr>
          <p:cNvPr id="3" name="Content Placeholder 2"/>
          <p:cNvSpPr>
            <a:spLocks noGrp="1"/>
          </p:cNvSpPr>
          <p:nvPr>
            <p:ph idx="1"/>
          </p:nvPr>
        </p:nvSpPr>
        <p:spPr>
          <a:xfrm>
            <a:off x="2540000" y="1685924"/>
            <a:ext cx="9144000" cy="4772025"/>
          </a:xfrm>
        </p:spPr>
        <p:txBody>
          <a:bodyPr/>
          <a:lstStyle/>
          <a:p>
            <a:pPr>
              <a:buFont typeface="Arial" panose="020B0604020202020204" pitchFamily="34" charset="0"/>
              <a:buChar char="•"/>
            </a:pPr>
            <a:r>
              <a:rPr lang="en-US" sz="2400" dirty="0"/>
              <a:t>Senate Bill (SB) 75 (Chapter 51, Statutes of 2019) the Education Omnibus Trailer Bill, Section 84, established the Educator Workforce Investment Grant (EWIG) Program to support competitive grants for professional learning opportunities for teachers and paraprofessionals across the state.</a:t>
            </a:r>
          </a:p>
          <a:p>
            <a:pPr marL="0" indent="0">
              <a:buNone/>
            </a:pPr>
            <a:endParaRPr lang="en-US" sz="800" dirty="0"/>
          </a:p>
          <a:p>
            <a:pPr>
              <a:buFont typeface="Arial" panose="020B0604020202020204" pitchFamily="34" charset="0"/>
              <a:buChar char="•"/>
            </a:pPr>
            <a:r>
              <a:rPr lang="en-US" sz="2400" dirty="0"/>
              <a:t>SB 75 gave the CDE and the CCEE authority to provide         $5 million in grants for special education-related professional development addressing, but not limited to, all of the following topics noted on the next slide:</a:t>
            </a:r>
          </a:p>
          <a:p>
            <a:pPr marL="0" indent="0">
              <a:buNone/>
            </a:pPr>
            <a:endParaRPr lang="en-US" sz="2200" dirty="0"/>
          </a:p>
        </p:txBody>
      </p:sp>
    </p:spTree>
    <p:extLst>
      <p:ext uri="{BB962C8B-B14F-4D97-AF65-F5344CB8AC3E}">
        <p14:creationId xmlns:p14="http://schemas.microsoft.com/office/powerpoint/2010/main" val="3333578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Senate Bill 75: Funding Authority </a:t>
            </a:r>
            <a:r>
              <a:rPr lang="en-US" sz="3200" dirty="0"/>
              <a:t>(2)</a:t>
            </a:r>
          </a:p>
        </p:txBody>
      </p:sp>
      <p:sp>
        <p:nvSpPr>
          <p:cNvPr id="3" name="Content Placeholder 2"/>
          <p:cNvSpPr>
            <a:spLocks noGrp="1"/>
          </p:cNvSpPr>
          <p:nvPr>
            <p:ph idx="1"/>
          </p:nvPr>
        </p:nvSpPr>
        <p:spPr>
          <a:xfrm>
            <a:off x="2540000" y="1694849"/>
            <a:ext cx="9144000" cy="4695826"/>
          </a:xfrm>
        </p:spPr>
        <p:txBody>
          <a:bodyPr/>
          <a:lstStyle/>
          <a:p>
            <a:pPr marL="0" indent="0">
              <a:buNone/>
            </a:pPr>
            <a:r>
              <a:rPr lang="en-US" sz="2200" dirty="0"/>
              <a:t>(A) Inclusive practices for general education and special education settings, including a universal design for learning to help educators teach all students regardless of ability and teaching models that support these practices, including co-teaching.</a:t>
            </a:r>
          </a:p>
          <a:p>
            <a:pPr marL="0" indent="0">
              <a:buNone/>
            </a:pPr>
            <a:r>
              <a:rPr lang="en-US" sz="2200" dirty="0"/>
              <a:t>(B) General procedures for identifying individuals with disabilities and developing appropriate individualized education programs for these students.</a:t>
            </a:r>
          </a:p>
          <a:p>
            <a:pPr marL="0" indent="0">
              <a:buNone/>
            </a:pPr>
            <a:r>
              <a:rPr lang="en-US" sz="2200" dirty="0"/>
              <a:t>(C) Alternative dispute resolution procedures.</a:t>
            </a:r>
          </a:p>
          <a:p>
            <a:pPr marL="0" indent="0">
              <a:buNone/>
            </a:pPr>
            <a:r>
              <a:rPr lang="en-US" sz="2200" dirty="0"/>
              <a:t>(D) Strategies for supporting pupils with particular disabilities in a general education setting.</a:t>
            </a:r>
          </a:p>
          <a:p>
            <a:pPr marL="0" indent="0">
              <a:buNone/>
            </a:pPr>
            <a:r>
              <a:rPr lang="en-US" sz="2200" dirty="0"/>
              <a:t>(E) Support for pupils with overlapping educational needs, particularly those with an individualized education program who are also identified as English learners.</a:t>
            </a:r>
          </a:p>
          <a:p>
            <a:endParaRPr lang="en-US" dirty="0"/>
          </a:p>
        </p:txBody>
      </p:sp>
    </p:spTree>
    <p:extLst>
      <p:ext uri="{BB962C8B-B14F-4D97-AF65-F5344CB8AC3E}">
        <p14:creationId xmlns:p14="http://schemas.microsoft.com/office/powerpoint/2010/main" val="183736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 Considerations </a:t>
            </a:r>
          </a:p>
        </p:txBody>
      </p:sp>
      <p:sp>
        <p:nvSpPr>
          <p:cNvPr id="3" name="Content Placeholder 2"/>
          <p:cNvSpPr>
            <a:spLocks noGrp="1"/>
          </p:cNvSpPr>
          <p:nvPr>
            <p:ph idx="1"/>
          </p:nvPr>
        </p:nvSpPr>
        <p:spPr>
          <a:xfrm>
            <a:off x="2540000" y="1990025"/>
            <a:ext cx="9144000" cy="4114800"/>
          </a:xfrm>
        </p:spPr>
        <p:txBody>
          <a:bodyPr/>
          <a:lstStyle/>
          <a:p>
            <a:pPr>
              <a:buFont typeface="Arial" panose="020B0604020202020204" pitchFamily="34" charset="0"/>
              <a:buChar char="•"/>
            </a:pPr>
            <a:r>
              <a:rPr lang="en-US" sz="2200" dirty="0"/>
              <a:t>The CDE and the CCEE will select one grantee, subject to approval by the Executive Director of the State Board of Education.</a:t>
            </a:r>
          </a:p>
          <a:p>
            <a:pPr>
              <a:buFont typeface="Arial" panose="020B0604020202020204" pitchFamily="34" charset="0"/>
              <a:buChar char="•"/>
            </a:pPr>
            <a:r>
              <a:rPr lang="en-US" sz="2200" dirty="0"/>
              <a:t>Positive consideration will be given to applicants who propose to partner with a county office of education (COE) or a consortium of county offices of education (COEs).</a:t>
            </a:r>
          </a:p>
          <a:p>
            <a:pPr>
              <a:buFont typeface="Arial" panose="020B0604020202020204" pitchFamily="34" charset="0"/>
              <a:buChar char="•"/>
            </a:pPr>
            <a:r>
              <a:rPr lang="en-US" sz="2200" dirty="0"/>
              <a:t>The selected grantee will become an important member of the Statewide System of Support, providing targeted support focused on strategies for providing high-quality instruction and special education-related professional learning experiences. </a:t>
            </a:r>
          </a:p>
          <a:p>
            <a:pPr>
              <a:buFont typeface="Arial" panose="020B0604020202020204" pitchFamily="34" charset="0"/>
              <a:buChar char="•"/>
            </a:pPr>
            <a:r>
              <a:rPr lang="en-US" sz="2200" dirty="0"/>
              <a:t>The grant period begins May 1, 2020, and ends June 30, 2023. The total grant budget is $5 million.</a:t>
            </a:r>
          </a:p>
          <a:p>
            <a:pPr>
              <a:buFont typeface="Arial" panose="020B0604020202020204" pitchFamily="34" charset="0"/>
              <a:buChar char="•"/>
            </a:pPr>
            <a:endParaRPr lang="en-US" sz="2200" dirty="0"/>
          </a:p>
        </p:txBody>
      </p:sp>
    </p:spTree>
    <p:extLst>
      <p:ext uri="{BB962C8B-B14F-4D97-AF65-F5344CB8AC3E}">
        <p14:creationId xmlns:p14="http://schemas.microsoft.com/office/powerpoint/2010/main" val="857272601"/>
      </p:ext>
    </p:extLst>
  </p:cSld>
  <p:clrMapOvr>
    <a:masterClrMapping/>
  </p:clrMapOvr>
</p:sld>
</file>

<file path=ppt/theme/theme1.xml><?xml version="1.0" encoding="utf-8"?>
<a:theme xmlns:a="http://schemas.openxmlformats.org/drawingml/2006/main" name="Blank Presentation">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3333CC"/>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682</TotalTime>
  <Words>4693</Words>
  <Application>Microsoft Office PowerPoint</Application>
  <PresentationFormat>Widescreen</PresentationFormat>
  <Paragraphs>285</Paragraphs>
  <Slides>59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59</vt:i4>
      </vt:variant>
    </vt:vector>
  </HeadingPairs>
  <TitlesOfParts>
    <vt:vector size="62" baseType="lpstr">
      <vt:lpstr>Arial</vt:lpstr>
      <vt:lpstr>Times</vt:lpstr>
      <vt:lpstr>Blank Presentation</vt:lpstr>
      <vt:lpstr>Educator Workforce Investment Grant Program:  Special Education-Related Professional Development  Request for Applications Webinar December 10, 2019</vt:lpstr>
      <vt:lpstr>Grant Overview (1)</vt:lpstr>
      <vt:lpstr>Grant Overview (2)</vt:lpstr>
      <vt:lpstr>Request for Application</vt:lpstr>
      <vt:lpstr>Statewide System of Support (1)</vt:lpstr>
      <vt:lpstr>Statewide System of Support (2)</vt:lpstr>
      <vt:lpstr>Senate Bill 75: Funding Authority (1)</vt:lpstr>
      <vt:lpstr>Senate Bill 75: Funding Authority (2)</vt:lpstr>
      <vt:lpstr>Grant Considerations </vt:lpstr>
      <vt:lpstr>Eligibility Requirements (1)</vt:lpstr>
      <vt:lpstr>Eligibility Requirements (2)</vt:lpstr>
      <vt:lpstr>Quality Professional Learning Standards</vt:lpstr>
      <vt:lpstr>Professional Development Goals (1)</vt:lpstr>
      <vt:lpstr>Professional Development Goals (2)</vt:lpstr>
      <vt:lpstr>Professional Development Goals (3)</vt:lpstr>
      <vt:lpstr>Professional Development Goals (4)</vt:lpstr>
      <vt:lpstr>Responsibilities of the Grantee (1)</vt:lpstr>
      <vt:lpstr>Responsibilities of the Grantee (2)</vt:lpstr>
      <vt:lpstr>Responsibilities of the Grantee (3)</vt:lpstr>
      <vt:lpstr>Allowable Activities and Costs</vt:lpstr>
      <vt:lpstr>Administrative Indirect Cost Rate</vt:lpstr>
      <vt:lpstr>Accountability: Reporting Requirements</vt:lpstr>
      <vt:lpstr>Accountability: Program Deliverables (1)</vt:lpstr>
      <vt:lpstr>Accountability: Program Deliverables (2)</vt:lpstr>
      <vt:lpstr>Application Timeline</vt:lpstr>
      <vt:lpstr>Application Process (1)</vt:lpstr>
      <vt:lpstr>Application Process (2)</vt:lpstr>
      <vt:lpstr>Application Process (3)</vt:lpstr>
      <vt:lpstr>Application Review</vt:lpstr>
      <vt:lpstr>Appeals Process</vt:lpstr>
      <vt:lpstr>Grant Award Notification</vt:lpstr>
      <vt:lpstr>Assurances, Certifications,  Terms, and Conditions</vt:lpstr>
      <vt:lpstr>Assurances and Certifications</vt:lpstr>
      <vt:lpstr>Terms and Conditions</vt:lpstr>
      <vt:lpstr>Grant Application (1)</vt:lpstr>
      <vt:lpstr>Grant Application (2)</vt:lpstr>
      <vt:lpstr>Grant Application (3)</vt:lpstr>
      <vt:lpstr>Vision and Mission (1)</vt:lpstr>
      <vt:lpstr>Vision and Mission (2)</vt:lpstr>
      <vt:lpstr>Vision and Mission (3)</vt:lpstr>
      <vt:lpstr>Use of Quality Professional Learning Standards</vt:lpstr>
      <vt:lpstr>Capacity Builder (1)</vt:lpstr>
      <vt:lpstr>Capacity Builder (2)</vt:lpstr>
      <vt:lpstr>Capacity Builder (3)</vt:lpstr>
      <vt:lpstr>Capacity Builder (4)</vt:lpstr>
      <vt:lpstr>Capacity Builder (5)</vt:lpstr>
      <vt:lpstr>Resource Connector (1)</vt:lpstr>
      <vt:lpstr>Resource Connector (2)</vt:lpstr>
      <vt:lpstr>Resource Connector (3)</vt:lpstr>
      <vt:lpstr>Resource Connector (4)</vt:lpstr>
      <vt:lpstr>Facilitator (1)</vt:lpstr>
      <vt:lpstr>Facilitator (2)</vt:lpstr>
      <vt:lpstr>Project Participants</vt:lpstr>
      <vt:lpstr>Proposed Metrics</vt:lpstr>
      <vt:lpstr>Application Budget (1)</vt:lpstr>
      <vt:lpstr>Application Budget (2)</vt:lpstr>
      <vt:lpstr>Application Budget (3)</vt:lpstr>
      <vt:lpstr>Application Budget (4)</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SEEWIG Technical Assistance Webinar Presentation - (CA Dept of Education)</dc:title>
  <dc:subject>The PowerPoint presented during the webinar to provide technical assistance for the 2019 Education Workforce Investment Grant Program: Special Education-Related Professional Development Request for Applications.</dc:subject>
  <dc:creator>CA Dept of Education</dc:creator>
  <cp:lastModifiedBy>Jill Amick</cp:lastModifiedBy>
  <cp:revision>208</cp:revision>
  <cp:lastPrinted>2019-12-03T01:02:00Z</cp:lastPrinted>
  <dcterms:created xsi:type="dcterms:W3CDTF">2016-12-13T00:20:38Z</dcterms:created>
  <dcterms:modified xsi:type="dcterms:W3CDTF">2019-12-18T18:12:09Z</dcterms:modified>
</cp:coreProperties>
</file>