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3"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2"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jnFJxUzW/DJmFpxZlk5gCLpvA5j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4" name="Google Shape;54;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b="0"/>
          </a:p>
        </p:txBody>
      </p:sp>
      <p:sp>
        <p:nvSpPr>
          <p:cNvPr id="55" name="Google Shape;55;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1b488aee4d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g1b488aee4d9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g1b488aee4d9_0_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Arial"/>
              <a:buNone/>
            </a:pPr>
            <a:endParaRPr sz="1400">
              <a:latin typeface="Calibri"/>
              <a:ea typeface="Calibri"/>
              <a:cs typeface="Calibri"/>
              <a:sym typeface="Calibri"/>
            </a:endParaRPr>
          </a:p>
        </p:txBody>
      </p:sp>
      <p:sp>
        <p:nvSpPr>
          <p:cNvPr id="134" name="Google Shape;13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1" name="Google Shape;141;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endParaRPr sz="1200">
              <a:solidFill>
                <a:schemeClr val="dk1"/>
              </a:solidFill>
              <a:latin typeface="Calibri"/>
              <a:ea typeface="Calibri"/>
              <a:cs typeface="Calibri"/>
              <a:sym typeface="Calibri"/>
            </a:endParaRPr>
          </a:p>
        </p:txBody>
      </p:sp>
      <p:sp>
        <p:nvSpPr>
          <p:cNvPr id="142" name="Google Shape;142;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150" name="Google Shape;150;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400"/>
              <a:buFont typeface="Calibri"/>
              <a:buNone/>
            </a:pPr>
            <a:endParaRPr sz="1400"/>
          </a:p>
        </p:txBody>
      </p:sp>
      <p:sp>
        <p:nvSpPr>
          <p:cNvPr id="158" name="Google Shape;158;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5" name="Google Shape;165;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endParaRPr/>
          </a:p>
        </p:txBody>
      </p:sp>
      <p:sp>
        <p:nvSpPr>
          <p:cNvPr id="166" name="Google Shape;166;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3" name="Google Shape;173;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b="0"/>
          </a:p>
        </p:txBody>
      </p:sp>
      <p:sp>
        <p:nvSpPr>
          <p:cNvPr id="174" name="Google Shape;174;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3" name="Google Shape;173;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b="0"/>
          </a:p>
        </p:txBody>
      </p:sp>
      <p:sp>
        <p:nvSpPr>
          <p:cNvPr id="174" name="Google Shape;174;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660925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1" name="Google Shape;181;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182" name="Google Shape;182;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1" name="Google Shape;6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400"/>
              <a:buFont typeface="Arial"/>
              <a:buNone/>
            </a:pPr>
            <a:endParaRPr sz="1400"/>
          </a:p>
        </p:txBody>
      </p:sp>
      <p:sp>
        <p:nvSpPr>
          <p:cNvPr id="62" name="Google Shape;62;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9" name="Google Shape;69;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70" name="Google Shape;70;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78" name="Google Shape;78;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86" name="Google Shape;86;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200"/>
              <a:buFont typeface="Arial"/>
              <a:buNone/>
            </a:pPr>
            <a:endParaRPr/>
          </a:p>
        </p:txBody>
      </p:sp>
      <p:sp>
        <p:nvSpPr>
          <p:cNvPr id="94" name="Google Shape;94;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9" name="Google Shape;109;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800"/>
              <a:buFont typeface="Calibri"/>
              <a:buNone/>
            </a:pPr>
            <a:endParaRPr sz="800"/>
          </a:p>
        </p:txBody>
      </p:sp>
      <p:sp>
        <p:nvSpPr>
          <p:cNvPr id="110" name="Google Shape;110;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b488aee4d9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7" name="Google Shape;117;g1b488aee4d9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800"/>
              <a:buFont typeface="Calibri"/>
              <a:buNone/>
            </a:pPr>
            <a:endParaRPr sz="800"/>
          </a:p>
        </p:txBody>
      </p:sp>
      <p:sp>
        <p:nvSpPr>
          <p:cNvPr id="118" name="Google Shape;118;g1b488aee4d9_0_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3"/>
        <p:cNvGrpSpPr/>
        <p:nvPr/>
      </p:nvGrpSpPr>
      <p:grpSpPr>
        <a:xfrm>
          <a:off x="0" y="0"/>
          <a:ext cx="0" cy="0"/>
          <a:chOff x="0" y="0"/>
          <a:chExt cx="0" cy="0"/>
        </a:xfrm>
      </p:grpSpPr>
      <p:sp>
        <p:nvSpPr>
          <p:cNvPr id="14" name="Google Shape;14;p23"/>
          <p:cNvSpPr/>
          <p:nvPr/>
        </p:nvSpPr>
        <p:spPr>
          <a:xfrm>
            <a:off x="-1" y="5298"/>
            <a:ext cx="12191999" cy="6852702"/>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grpSp>
        <p:nvGrpSpPr>
          <p:cNvPr id="15" name="Google Shape;15;p23"/>
          <p:cNvGrpSpPr/>
          <p:nvPr/>
        </p:nvGrpSpPr>
        <p:grpSpPr>
          <a:xfrm>
            <a:off x="0" y="990600"/>
            <a:ext cx="12192000" cy="4645492"/>
            <a:chOff x="0" y="990600"/>
            <a:chExt cx="12192000" cy="4645492"/>
          </a:xfrm>
        </p:grpSpPr>
        <p:sp>
          <p:nvSpPr>
            <p:cNvPr id="16" name="Google Shape;16;p23"/>
            <p:cNvSpPr/>
            <p:nvPr/>
          </p:nvSpPr>
          <p:spPr>
            <a:xfrm>
              <a:off x="0" y="990600"/>
              <a:ext cx="12191999" cy="4462612"/>
            </a:xfrm>
            <a:prstGeom prst="rect">
              <a:avLst/>
            </a:prstGeom>
            <a:solidFill>
              <a:srgbClr val="0C4A6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7" name="Google Shape;17;p23"/>
            <p:cNvSpPr/>
            <p:nvPr/>
          </p:nvSpPr>
          <p:spPr>
            <a:xfrm>
              <a:off x="1" y="5453212"/>
              <a:ext cx="12191999" cy="182880"/>
            </a:xfrm>
            <a:prstGeom prst="rect">
              <a:avLst/>
            </a:prstGeom>
            <a:solidFill>
              <a:srgbClr val="ED8B6F"/>
            </a:solid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grpSp>
      <p:grpSp>
        <p:nvGrpSpPr>
          <p:cNvPr id="18" name="Google Shape;18;p23"/>
          <p:cNvGrpSpPr/>
          <p:nvPr/>
        </p:nvGrpSpPr>
        <p:grpSpPr>
          <a:xfrm>
            <a:off x="152397" y="161925"/>
            <a:ext cx="11887200" cy="6462519"/>
            <a:chOff x="152397" y="161925"/>
            <a:chExt cx="11887200" cy="6462519"/>
          </a:xfrm>
        </p:grpSpPr>
        <p:pic>
          <p:nvPicPr>
            <p:cNvPr id="19" name="Google Shape;19;p23" descr="The official seal of the California Department of Education"/>
            <p:cNvPicPr preferRelativeResize="0"/>
            <p:nvPr/>
          </p:nvPicPr>
          <p:blipFill rotWithShape="1">
            <a:blip r:embed="rId2">
              <a:alphaModFix/>
            </a:blip>
            <a:srcRect/>
            <a:stretch/>
          </p:blipFill>
          <p:spPr>
            <a:xfrm>
              <a:off x="5276651" y="161925"/>
              <a:ext cx="1638692" cy="1655762"/>
            </a:xfrm>
            <a:prstGeom prst="rect">
              <a:avLst/>
            </a:prstGeom>
            <a:noFill/>
            <a:ln>
              <a:noFill/>
            </a:ln>
          </p:spPr>
        </p:pic>
        <p:sp>
          <p:nvSpPr>
            <p:cNvPr id="20" name="Google Shape;20;p23"/>
            <p:cNvSpPr txBox="1"/>
            <p:nvPr/>
          </p:nvSpPr>
          <p:spPr>
            <a:xfrm>
              <a:off x="152397" y="5793447"/>
              <a:ext cx="11887200" cy="83099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400" b="1" i="0" u="none" strike="noStrike" cap="none">
                  <a:solidFill>
                    <a:srgbClr val="0C4A6D"/>
                  </a:solidFill>
                  <a:latin typeface="Arial"/>
                  <a:ea typeface="Arial"/>
                  <a:cs typeface="Arial"/>
                  <a:sym typeface="Arial"/>
                </a:rPr>
                <a:t>CALIFORNIA DEPARTMENT OF EDUCATION</a:t>
              </a:r>
              <a:endParaRPr/>
            </a:p>
            <a:p>
              <a:pPr marL="0" marR="0" lvl="0" indent="0" algn="ctr" rtl="0">
                <a:spcBef>
                  <a:spcPts val="0"/>
                </a:spcBef>
                <a:spcAft>
                  <a:spcPts val="0"/>
                </a:spcAft>
                <a:buNone/>
              </a:pPr>
              <a:r>
                <a:rPr lang="en-US" sz="2400" b="0" i="0" u="none" strike="noStrike" cap="none">
                  <a:solidFill>
                    <a:srgbClr val="0C4A6D"/>
                  </a:solidFill>
                  <a:latin typeface="Arial"/>
                  <a:ea typeface="Arial"/>
                  <a:cs typeface="Arial"/>
                  <a:sym typeface="Arial"/>
                </a:rPr>
                <a:t>Tony Thurmond, State Superintendent of Public Instruction</a:t>
              </a:r>
              <a:endParaRPr/>
            </a:p>
          </p:txBody>
        </p:sp>
      </p:grpSp>
      <p:sp>
        <p:nvSpPr>
          <p:cNvPr id="21" name="Google Shape;21;p23"/>
          <p:cNvSpPr txBox="1">
            <a:spLocks noGrp="1"/>
          </p:cNvSpPr>
          <p:nvPr>
            <p:ph type="ctrTitle"/>
          </p:nvPr>
        </p:nvSpPr>
        <p:spPr>
          <a:xfrm>
            <a:off x="1524000" y="2514600"/>
            <a:ext cx="9144000" cy="18288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sp>
        <p:nvSpPr>
          <p:cNvPr id="23" name="Google Shape;23;p24"/>
          <p:cNvSpPr txBox="1">
            <a:spLocks noGrp="1"/>
          </p:cNvSpPr>
          <p:nvPr>
            <p:ph type="title"/>
          </p:nvPr>
        </p:nvSpPr>
        <p:spPr>
          <a:xfrm>
            <a:off x="152400" y="203799"/>
            <a:ext cx="118872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24"/>
          <p:cNvSpPr txBox="1">
            <a:spLocks noGrp="1"/>
          </p:cNvSpPr>
          <p:nvPr>
            <p:ph type="body" idx="1"/>
          </p:nvPr>
        </p:nvSpPr>
        <p:spPr>
          <a:xfrm>
            <a:off x="152400" y="1638300"/>
            <a:ext cx="11887200" cy="5015901"/>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25"/>
          <p:cNvSpPr txBox="1">
            <a:spLocks noGrp="1"/>
          </p:cNvSpPr>
          <p:nvPr>
            <p:ph type="title"/>
          </p:nvPr>
        </p:nvSpPr>
        <p:spPr>
          <a:xfrm>
            <a:off x="152400" y="203799"/>
            <a:ext cx="118872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5"/>
          <p:cNvSpPr txBox="1">
            <a:spLocks noGrp="1"/>
          </p:cNvSpPr>
          <p:nvPr>
            <p:ph type="body" idx="1"/>
          </p:nvPr>
        </p:nvSpPr>
        <p:spPr>
          <a:xfrm>
            <a:off x="152400" y="1638300"/>
            <a:ext cx="5852160" cy="501590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25"/>
          <p:cNvSpPr txBox="1">
            <a:spLocks noGrp="1"/>
          </p:cNvSpPr>
          <p:nvPr>
            <p:ph type="body" idx="2"/>
          </p:nvPr>
        </p:nvSpPr>
        <p:spPr>
          <a:xfrm>
            <a:off x="6187440" y="1638299"/>
            <a:ext cx="5852160" cy="501590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d Slide">
  <p:cSld name="End Slide">
    <p:spTree>
      <p:nvGrpSpPr>
        <p:cNvPr id="1" name="Shape 29"/>
        <p:cNvGrpSpPr/>
        <p:nvPr/>
      </p:nvGrpSpPr>
      <p:grpSpPr>
        <a:xfrm>
          <a:off x="0" y="0"/>
          <a:ext cx="0" cy="0"/>
          <a:chOff x="0" y="0"/>
          <a:chExt cx="0" cy="0"/>
        </a:xfrm>
      </p:grpSpPr>
      <p:sp>
        <p:nvSpPr>
          <p:cNvPr id="30" name="Google Shape;30;p31"/>
          <p:cNvSpPr txBox="1">
            <a:spLocks noGrp="1"/>
          </p:cNvSpPr>
          <p:nvPr>
            <p:ph type="title"/>
          </p:nvPr>
        </p:nvSpPr>
        <p:spPr>
          <a:xfrm>
            <a:off x="152400" y="899124"/>
            <a:ext cx="118872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1" name="Google Shape;31;p31" descr="The official seal of the California Department of Education"/>
          <p:cNvPicPr preferRelativeResize="0"/>
          <p:nvPr/>
        </p:nvPicPr>
        <p:blipFill rotWithShape="1">
          <a:blip r:embed="rId2">
            <a:alphaModFix/>
          </a:blip>
          <a:srcRect/>
          <a:stretch/>
        </p:blipFill>
        <p:spPr>
          <a:xfrm>
            <a:off x="5048152" y="2810668"/>
            <a:ext cx="2095696" cy="211752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End Slide">
  <p:cSld name="End Slide">
    <p:spTree>
      <p:nvGrpSpPr>
        <p:cNvPr id="1" name="Shape 36"/>
        <p:cNvGrpSpPr/>
        <p:nvPr/>
      </p:nvGrpSpPr>
      <p:grpSpPr>
        <a:xfrm>
          <a:off x="0" y="0"/>
          <a:ext cx="0" cy="0"/>
          <a:chOff x="0" y="0"/>
          <a:chExt cx="0" cy="0"/>
        </a:xfrm>
      </p:grpSpPr>
      <p:sp>
        <p:nvSpPr>
          <p:cNvPr id="37" name="Google Shape;37;p27"/>
          <p:cNvSpPr txBox="1">
            <a:spLocks noGrp="1"/>
          </p:cNvSpPr>
          <p:nvPr>
            <p:ph type="title"/>
          </p:nvPr>
        </p:nvSpPr>
        <p:spPr>
          <a:xfrm>
            <a:off x="152400" y="832449"/>
            <a:ext cx="118872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8" name="Google Shape;38;p27" descr="The official seal of the California Department of Education"/>
          <p:cNvPicPr preferRelativeResize="0"/>
          <p:nvPr/>
        </p:nvPicPr>
        <p:blipFill rotWithShape="1">
          <a:blip r:embed="rId2">
            <a:alphaModFix/>
          </a:blip>
          <a:srcRect/>
          <a:stretch/>
        </p:blipFill>
        <p:spPr>
          <a:xfrm>
            <a:off x="4918081" y="2448361"/>
            <a:ext cx="2355839" cy="238037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39"/>
        <p:cNvGrpSpPr/>
        <p:nvPr/>
      </p:nvGrpSpPr>
      <p:grpSpPr>
        <a:xfrm>
          <a:off x="0" y="0"/>
          <a:ext cx="0" cy="0"/>
          <a:chOff x="0" y="0"/>
          <a:chExt cx="0" cy="0"/>
        </a:xfrm>
      </p:grpSpPr>
      <p:sp>
        <p:nvSpPr>
          <p:cNvPr id="40" name="Google Shape;40;p28"/>
          <p:cNvSpPr/>
          <p:nvPr/>
        </p:nvSpPr>
        <p:spPr>
          <a:xfrm>
            <a:off x="1" y="2649"/>
            <a:ext cx="12191999" cy="6852702"/>
          </a:xfrm>
          <a:prstGeom prst="rect">
            <a:avLst/>
          </a:prstGeom>
          <a:solidFill>
            <a:srgbClr val="0C4A6D"/>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1" name="Google Shape;41;p28"/>
          <p:cNvSpPr/>
          <p:nvPr/>
        </p:nvSpPr>
        <p:spPr>
          <a:xfrm>
            <a:off x="1514475" y="5057774"/>
            <a:ext cx="10677525" cy="409576"/>
          </a:xfrm>
          <a:prstGeom prst="rect">
            <a:avLst/>
          </a:prstGeom>
          <a:solidFill>
            <a:srgbClr val="2E75B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pic>
        <p:nvPicPr>
          <p:cNvPr id="42" name="Google Shape;42;p28" descr="The official seal of the California Department of Education"/>
          <p:cNvPicPr preferRelativeResize="0"/>
          <p:nvPr/>
        </p:nvPicPr>
        <p:blipFill rotWithShape="1">
          <a:blip r:embed="rId2">
            <a:alphaModFix/>
          </a:blip>
          <a:srcRect/>
          <a:stretch/>
        </p:blipFill>
        <p:spPr>
          <a:xfrm>
            <a:off x="341319" y="3900876"/>
            <a:ext cx="2355839" cy="2380379"/>
          </a:xfrm>
          <a:prstGeom prst="rect">
            <a:avLst/>
          </a:prstGeom>
          <a:noFill/>
          <a:ln>
            <a:noFill/>
          </a:ln>
        </p:spPr>
      </p:pic>
      <p:sp>
        <p:nvSpPr>
          <p:cNvPr id="43" name="Google Shape;43;p28"/>
          <p:cNvSpPr txBox="1"/>
          <p:nvPr/>
        </p:nvSpPr>
        <p:spPr>
          <a:xfrm>
            <a:off x="3500437" y="5705051"/>
            <a:ext cx="8477250" cy="830997"/>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2400" b="1" i="0" u="none" strike="noStrike" cap="none">
                <a:solidFill>
                  <a:schemeClr val="lt1"/>
                </a:solidFill>
                <a:latin typeface="Arial"/>
                <a:ea typeface="Arial"/>
                <a:cs typeface="Arial"/>
                <a:sym typeface="Arial"/>
              </a:rPr>
              <a:t>CALIFORNIA DEPARTMENT OF EDUCATION</a:t>
            </a:r>
            <a:endParaRPr/>
          </a:p>
          <a:p>
            <a:pPr marL="0" marR="0" lvl="0" indent="0" algn="r" rtl="0">
              <a:spcBef>
                <a:spcPts val="0"/>
              </a:spcBef>
              <a:spcAft>
                <a:spcPts val="0"/>
              </a:spcAft>
              <a:buNone/>
            </a:pPr>
            <a:r>
              <a:rPr lang="en-US" sz="2400" b="0" i="0" u="none" strike="noStrike" cap="none">
                <a:solidFill>
                  <a:schemeClr val="lt1"/>
                </a:solidFill>
                <a:latin typeface="Arial"/>
                <a:ea typeface="Arial"/>
                <a:cs typeface="Arial"/>
                <a:sym typeface="Arial"/>
              </a:rPr>
              <a:t>Tony Thurmond, State Superintendent of Public Instruction</a:t>
            </a:r>
            <a:endParaRPr/>
          </a:p>
        </p:txBody>
      </p:sp>
      <p:sp>
        <p:nvSpPr>
          <p:cNvPr id="44" name="Google Shape;44;p28"/>
          <p:cNvSpPr txBox="1">
            <a:spLocks noGrp="1"/>
          </p:cNvSpPr>
          <p:nvPr>
            <p:ph type="ctrTitle"/>
          </p:nvPr>
        </p:nvSpPr>
        <p:spPr>
          <a:xfrm>
            <a:off x="2867816" y="1390650"/>
            <a:ext cx="9153525" cy="3347821"/>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5"/>
        <p:cNvGrpSpPr/>
        <p:nvPr/>
      </p:nvGrpSpPr>
      <p:grpSpPr>
        <a:xfrm>
          <a:off x="0" y="0"/>
          <a:ext cx="0" cy="0"/>
          <a:chOff x="0" y="0"/>
          <a:chExt cx="0" cy="0"/>
        </a:xfrm>
      </p:grpSpPr>
      <p:sp>
        <p:nvSpPr>
          <p:cNvPr id="46" name="Google Shape;46;p29"/>
          <p:cNvSpPr txBox="1">
            <a:spLocks noGrp="1"/>
          </p:cNvSpPr>
          <p:nvPr>
            <p:ph type="title"/>
          </p:nvPr>
        </p:nvSpPr>
        <p:spPr>
          <a:xfrm>
            <a:off x="152400" y="203799"/>
            <a:ext cx="118872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9"/>
          <p:cNvSpPr txBox="1">
            <a:spLocks noGrp="1"/>
          </p:cNvSpPr>
          <p:nvPr>
            <p:ph type="body" idx="1"/>
          </p:nvPr>
        </p:nvSpPr>
        <p:spPr>
          <a:xfrm>
            <a:off x="152400" y="1638300"/>
            <a:ext cx="11887200" cy="5015901"/>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lt1"/>
              </a:buClr>
              <a:buSzPts val="3200"/>
              <a:buChar char="•"/>
              <a:defRPr sz="3200"/>
            </a:lvl1pPr>
            <a:lvl2pPr marL="914400" lvl="1" indent="-406400" algn="l">
              <a:lnSpc>
                <a:spcPct val="90000"/>
              </a:lnSpc>
              <a:spcBef>
                <a:spcPts val="500"/>
              </a:spcBef>
              <a:spcAft>
                <a:spcPts val="0"/>
              </a:spcAft>
              <a:buClr>
                <a:schemeClr val="lt1"/>
              </a:buClr>
              <a:buSzPts val="2800"/>
              <a:buChar char="•"/>
              <a:defRPr sz="2800"/>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8"/>
        <p:cNvGrpSpPr/>
        <p:nvPr/>
      </p:nvGrpSpPr>
      <p:grpSpPr>
        <a:xfrm>
          <a:off x="0" y="0"/>
          <a:ext cx="0" cy="0"/>
          <a:chOff x="0" y="0"/>
          <a:chExt cx="0" cy="0"/>
        </a:xfrm>
      </p:grpSpPr>
      <p:sp>
        <p:nvSpPr>
          <p:cNvPr id="49" name="Google Shape;49;p30"/>
          <p:cNvSpPr txBox="1">
            <a:spLocks noGrp="1"/>
          </p:cNvSpPr>
          <p:nvPr>
            <p:ph type="title"/>
          </p:nvPr>
        </p:nvSpPr>
        <p:spPr>
          <a:xfrm>
            <a:off x="152400" y="203799"/>
            <a:ext cx="118872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30"/>
          <p:cNvSpPr txBox="1">
            <a:spLocks noGrp="1"/>
          </p:cNvSpPr>
          <p:nvPr>
            <p:ph type="body" idx="1"/>
          </p:nvPr>
        </p:nvSpPr>
        <p:spPr>
          <a:xfrm>
            <a:off x="152400" y="1638300"/>
            <a:ext cx="5852160" cy="501590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30"/>
          <p:cNvSpPr txBox="1">
            <a:spLocks noGrp="1"/>
          </p:cNvSpPr>
          <p:nvPr>
            <p:ph type="body" idx="2"/>
          </p:nvPr>
        </p:nvSpPr>
        <p:spPr>
          <a:xfrm>
            <a:off x="6187440" y="1638299"/>
            <a:ext cx="5852160" cy="501590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lt1"/>
              </a:buClr>
              <a:buSzPts val="1800"/>
              <a:buChar char="•"/>
              <a:defRPr/>
            </a:lvl1pPr>
            <a:lvl2pPr marL="914400" lvl="1" indent="-342900" algn="l">
              <a:lnSpc>
                <a:spcPct val="90000"/>
              </a:lnSpc>
              <a:spcBef>
                <a:spcPts val="500"/>
              </a:spcBef>
              <a:spcAft>
                <a:spcPts val="0"/>
              </a:spcAft>
              <a:buClr>
                <a:schemeClr val="lt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p:nvPr/>
        </p:nvSpPr>
        <p:spPr>
          <a:xfrm>
            <a:off x="0" y="0"/>
            <a:ext cx="152400" cy="6858000"/>
          </a:xfrm>
          <a:prstGeom prst="rect">
            <a:avLst/>
          </a:prstGeom>
          <a:solidFill>
            <a:srgbClr val="ED8B6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Google Shape;11;p22"/>
          <p:cNvSpPr txBox="1">
            <a:spLocks noGrp="1"/>
          </p:cNvSpPr>
          <p:nvPr>
            <p:ph type="title"/>
          </p:nvPr>
        </p:nvSpPr>
        <p:spPr>
          <a:xfrm>
            <a:off x="152400" y="203799"/>
            <a:ext cx="11887200" cy="1325563"/>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22"/>
          <p:cNvSpPr txBox="1">
            <a:spLocks noGrp="1"/>
          </p:cNvSpPr>
          <p:nvPr>
            <p:ph type="body" idx="1"/>
          </p:nvPr>
        </p:nvSpPr>
        <p:spPr>
          <a:xfrm>
            <a:off x="152400" y="1638300"/>
            <a:ext cx="11887200" cy="5015901"/>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C4A6D"/>
        </a:solidFill>
        <a:effectLst/>
      </p:bgPr>
    </p:bg>
    <p:spTree>
      <p:nvGrpSpPr>
        <p:cNvPr id="1" name="Shape 32"/>
        <p:cNvGrpSpPr/>
        <p:nvPr/>
      </p:nvGrpSpPr>
      <p:grpSpPr>
        <a:xfrm>
          <a:off x="0" y="0"/>
          <a:ext cx="0" cy="0"/>
          <a:chOff x="0" y="0"/>
          <a:chExt cx="0" cy="0"/>
        </a:xfrm>
      </p:grpSpPr>
      <p:sp>
        <p:nvSpPr>
          <p:cNvPr id="33" name="Google Shape;33;p26"/>
          <p:cNvSpPr/>
          <p:nvPr/>
        </p:nvSpPr>
        <p:spPr>
          <a:xfrm rot="5400000">
            <a:off x="5730240" y="396240"/>
            <a:ext cx="731520" cy="12191998"/>
          </a:xfrm>
          <a:prstGeom prst="rect">
            <a:avLst/>
          </a:prstGeom>
          <a:solidFill>
            <a:srgbClr val="2E75B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4" name="Google Shape;34;p26"/>
          <p:cNvSpPr txBox="1">
            <a:spLocks noGrp="1"/>
          </p:cNvSpPr>
          <p:nvPr>
            <p:ph type="title"/>
          </p:nvPr>
        </p:nvSpPr>
        <p:spPr>
          <a:xfrm>
            <a:off x="152400" y="203799"/>
            <a:ext cx="11887200" cy="1325563"/>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5" name="Google Shape;35;p26"/>
          <p:cNvSpPr txBox="1">
            <a:spLocks noGrp="1"/>
          </p:cNvSpPr>
          <p:nvPr>
            <p:ph type="body" idx="1"/>
          </p:nvPr>
        </p:nvSpPr>
        <p:spPr>
          <a:xfrm>
            <a:off x="152400" y="1638300"/>
            <a:ext cx="11887200" cy="5015901"/>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90000"/>
              </a:lnSpc>
              <a:spcBef>
                <a:spcPts val="100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400" marR="0" lvl="1" indent="-406400" algn="l" rtl="0">
              <a:lnSpc>
                <a:spcPct val="90000"/>
              </a:lnSpc>
              <a:spcBef>
                <a:spcPts val="50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mailto:SpecialEducationLeads@cde.ca.gov"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SpecialEducationLeads@cde.ca.gov"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fg/fo/r18/spedresourcelead23rfa.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SpecialEducationLeads@cde.ca.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
          <p:cNvSpPr txBox="1">
            <a:spLocks noGrp="1"/>
          </p:cNvSpPr>
          <p:nvPr>
            <p:ph type="ctrTitle"/>
          </p:nvPr>
        </p:nvSpPr>
        <p:spPr>
          <a:xfrm>
            <a:off x="156117" y="2514600"/>
            <a:ext cx="11887199" cy="1366024"/>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ct val="100000"/>
              <a:buFont typeface="Arial"/>
              <a:buNone/>
            </a:pPr>
            <a:r>
              <a:rPr lang="en-US" sz="4900" b="1" dirty="0"/>
              <a:t>Special Education Resource Leads </a:t>
            </a:r>
            <a:br>
              <a:rPr lang="en-US" sz="4900" b="1" dirty="0"/>
            </a:br>
            <a:r>
              <a:rPr lang="en-US" sz="4900" b="1" dirty="0"/>
              <a:t>Request for Applications</a:t>
            </a:r>
            <a:endParaRPr b="1" dirty="0"/>
          </a:p>
        </p:txBody>
      </p:sp>
      <p:sp>
        <p:nvSpPr>
          <p:cNvPr id="58" name="Google Shape;58;p1"/>
          <p:cNvSpPr txBox="1"/>
          <p:nvPr/>
        </p:nvSpPr>
        <p:spPr>
          <a:xfrm>
            <a:off x="1282390" y="4059043"/>
            <a:ext cx="9333571" cy="1029791"/>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lt1"/>
              </a:buClr>
              <a:buSzPts val="3200"/>
              <a:buFont typeface="Arial"/>
              <a:buNone/>
            </a:pPr>
            <a:r>
              <a:rPr lang="en-US" sz="3200" b="0" i="0" u="none" strike="noStrike" cap="none" dirty="0">
                <a:solidFill>
                  <a:schemeClr val="lt1"/>
                </a:solidFill>
                <a:latin typeface="Arial"/>
                <a:ea typeface="Arial"/>
                <a:cs typeface="Arial"/>
                <a:sym typeface="Arial"/>
              </a:rPr>
              <a:t>Technical Assistance Webinar </a:t>
            </a:r>
            <a:r>
              <a:rPr lang="en-US" sz="3200" dirty="0">
                <a:solidFill>
                  <a:schemeClr val="lt1"/>
                </a:solidFill>
              </a:rPr>
              <a:t>p</a:t>
            </a:r>
            <a:r>
              <a:rPr lang="en-US" sz="3200" b="0" i="0" u="none" strike="noStrike" cap="none" dirty="0">
                <a:solidFill>
                  <a:schemeClr val="lt1"/>
                </a:solidFill>
                <a:latin typeface="Arial"/>
                <a:ea typeface="Arial"/>
                <a:cs typeface="Arial"/>
                <a:sym typeface="Arial"/>
              </a:rPr>
              <a:t>resented by the Special Education Division on January 5, 2023</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1b488aee4d9_0_0"/>
          <p:cNvSpPr txBox="1">
            <a:spLocks noGrp="1"/>
          </p:cNvSpPr>
          <p:nvPr>
            <p:ph type="title"/>
          </p:nvPr>
        </p:nvSpPr>
        <p:spPr>
          <a:xfrm>
            <a:off x="152398" y="258262"/>
            <a:ext cx="11887200" cy="5883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00"/>
              <a:buFont typeface="Arial"/>
              <a:buNone/>
            </a:pPr>
            <a:r>
              <a:rPr lang="en-US" sz="3200" b="1"/>
              <a:t>V. Project Requirements</a:t>
            </a:r>
            <a:endParaRPr/>
          </a:p>
        </p:txBody>
      </p:sp>
      <p:sp>
        <p:nvSpPr>
          <p:cNvPr id="129" name="Google Shape;129;g1b488aee4d9_0_0"/>
          <p:cNvSpPr txBox="1">
            <a:spLocks noGrp="1"/>
          </p:cNvSpPr>
          <p:nvPr>
            <p:ph type="body" idx="1"/>
          </p:nvPr>
        </p:nvSpPr>
        <p:spPr>
          <a:xfrm>
            <a:off x="152333" y="1256536"/>
            <a:ext cx="11887200" cy="5790300"/>
          </a:xfrm>
          <a:prstGeom prst="rect">
            <a:avLst/>
          </a:prstGeom>
          <a:noFill/>
          <a:ln>
            <a:noFill/>
          </a:ln>
        </p:spPr>
        <p:txBody>
          <a:bodyPr spcFirstLastPara="1" wrap="square" lIns="91425" tIns="45700" rIns="91425" bIns="45700" anchor="t" anchorCtr="0">
            <a:noAutofit/>
          </a:bodyPr>
          <a:lstStyle/>
          <a:p>
            <a:pPr marL="228600" lvl="0" indent="-215900" algn="l" rtl="0">
              <a:lnSpc>
                <a:spcPct val="100000"/>
              </a:lnSpc>
              <a:spcBef>
                <a:spcPts val="0"/>
              </a:spcBef>
              <a:spcAft>
                <a:spcPts val="0"/>
              </a:spcAft>
              <a:buClr>
                <a:schemeClr val="dk1"/>
              </a:buClr>
              <a:buSzPts val="2400"/>
              <a:buChar char="•"/>
            </a:pPr>
            <a:r>
              <a:rPr lang="en-US" sz="2400" dirty="0"/>
              <a:t>In accordance with </a:t>
            </a:r>
            <a:r>
              <a:rPr lang="en-US" sz="2400" i="1" dirty="0"/>
              <a:t>EC</a:t>
            </a:r>
            <a:r>
              <a:rPr lang="en-US" sz="2400" dirty="0"/>
              <a:t> Section 52073.2, grant applicants shall serve LEAs, providing technical assistance, </a:t>
            </a:r>
            <a:r>
              <a:rPr lang="en-US" sz="2400" dirty="0">
                <a:highlight>
                  <a:srgbClr val="FFFFFF"/>
                </a:highlight>
              </a:rPr>
              <a:t>ensure statewide representation and focus on building SELPA capacity to support local educational agencies in achieving the goals, actions, and services identified in their local control and accountability plans. </a:t>
            </a:r>
            <a:endParaRPr sz="2400" dirty="0"/>
          </a:p>
          <a:p>
            <a:pPr marL="228600" lvl="0" indent="-228600" algn="l" rtl="0">
              <a:lnSpc>
                <a:spcPct val="100000"/>
              </a:lnSpc>
              <a:spcBef>
                <a:spcPts val="2400"/>
              </a:spcBef>
              <a:spcAft>
                <a:spcPts val="0"/>
              </a:spcAft>
              <a:buClr>
                <a:schemeClr val="dk1"/>
              </a:buClr>
              <a:buSzPts val="2600"/>
              <a:buChar char="•"/>
            </a:pPr>
            <a:r>
              <a:rPr lang="en-US" sz="2400" b="1" dirty="0"/>
              <a:t>Section B </a:t>
            </a:r>
            <a:r>
              <a:rPr lang="en-US" sz="2400" dirty="0"/>
              <a:t>identifies the knowledge and expertise all applicants must demonstrate in accordance with </a:t>
            </a:r>
            <a:r>
              <a:rPr lang="en-US" sz="2400" i="1" dirty="0"/>
              <a:t>EC</a:t>
            </a:r>
            <a:r>
              <a:rPr lang="en-US" sz="2400" dirty="0"/>
              <a:t> Section 52073 and details the services each applicant must provide in accordance with </a:t>
            </a:r>
            <a:r>
              <a:rPr lang="en-US" sz="2400" i="1" dirty="0"/>
              <a:t>EC</a:t>
            </a:r>
            <a:r>
              <a:rPr lang="en-US" sz="2400" dirty="0"/>
              <a:t> Section 52073.2 as a condition of funding.</a:t>
            </a:r>
            <a:endParaRPr sz="2800" dirty="0"/>
          </a:p>
          <a:p>
            <a:pPr marL="228600" lvl="0" indent="-228600" algn="l" rtl="0">
              <a:lnSpc>
                <a:spcPct val="100000"/>
              </a:lnSpc>
              <a:spcBef>
                <a:spcPts val="2400"/>
              </a:spcBef>
              <a:spcAft>
                <a:spcPts val="0"/>
              </a:spcAft>
              <a:buClr>
                <a:schemeClr val="dk1"/>
              </a:buClr>
              <a:buSzPts val="2600"/>
              <a:buChar char="•"/>
            </a:pPr>
            <a:r>
              <a:rPr lang="en-US" sz="2400" dirty="0"/>
              <a:t>Ongoing communication, collaboration, and partnership with the CDE and other Leads are integral. Applicants must attend and participate in regular meetings convened by the CDE and CCEE, as appropriate.</a:t>
            </a:r>
            <a:endParaRPr sz="2800" dirty="0"/>
          </a:p>
          <a:p>
            <a:pPr marL="228600" lvl="0" indent="-63500" algn="l" rtl="0">
              <a:lnSpc>
                <a:spcPct val="90000"/>
              </a:lnSpc>
              <a:spcBef>
                <a:spcPts val="2200"/>
              </a:spcBef>
              <a:spcAft>
                <a:spcPts val="0"/>
              </a:spcAft>
              <a:buClr>
                <a:schemeClr val="dk1"/>
              </a:buClr>
              <a:buSzPts val="2600"/>
              <a:buNone/>
            </a:pPr>
            <a:endParaRPr sz="2400" dirty="0"/>
          </a:p>
        </p:txBody>
      </p:sp>
      <p:sp>
        <p:nvSpPr>
          <p:cNvPr id="130" name="Google Shape;130;g1b488aee4d9_0_0"/>
          <p:cNvSpPr txBox="1"/>
          <p:nvPr/>
        </p:nvSpPr>
        <p:spPr>
          <a:xfrm>
            <a:off x="11514667" y="6278138"/>
            <a:ext cx="525000" cy="44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10</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2"/>
          <p:cNvSpPr txBox="1">
            <a:spLocks noGrp="1"/>
          </p:cNvSpPr>
          <p:nvPr>
            <p:ph type="title"/>
          </p:nvPr>
        </p:nvSpPr>
        <p:spPr>
          <a:xfrm>
            <a:off x="152400" y="44714"/>
            <a:ext cx="11887200" cy="5883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00"/>
              <a:buFont typeface="Arial"/>
              <a:buNone/>
            </a:pPr>
            <a:r>
              <a:rPr lang="en-US" sz="3200" b="1"/>
              <a:t>VI. Administrative Requirements</a:t>
            </a:r>
            <a:endParaRPr/>
          </a:p>
        </p:txBody>
      </p:sp>
      <p:sp>
        <p:nvSpPr>
          <p:cNvPr id="137" name="Google Shape;137;p12"/>
          <p:cNvSpPr txBox="1">
            <a:spLocks noGrp="1"/>
          </p:cNvSpPr>
          <p:nvPr>
            <p:ph type="body" idx="1"/>
          </p:nvPr>
        </p:nvSpPr>
        <p:spPr>
          <a:xfrm>
            <a:off x="224118" y="439478"/>
            <a:ext cx="11887200" cy="5653800"/>
          </a:xfrm>
          <a:prstGeom prst="rect">
            <a:avLst/>
          </a:prstGeom>
          <a:noFill/>
          <a:ln>
            <a:noFill/>
          </a:ln>
        </p:spPr>
        <p:txBody>
          <a:bodyPr spcFirstLastPara="1" wrap="square" lIns="91425" tIns="45700" rIns="91425" bIns="45700" anchor="t" anchorCtr="0">
            <a:noAutofit/>
          </a:bodyPr>
          <a:lstStyle/>
          <a:p>
            <a:pPr marL="0" lvl="0" indent="457200" algn="l" rtl="0">
              <a:lnSpc>
                <a:spcPct val="100000"/>
              </a:lnSpc>
              <a:spcBef>
                <a:spcPts val="2400"/>
              </a:spcBef>
              <a:spcAft>
                <a:spcPts val="0"/>
              </a:spcAft>
              <a:buNone/>
            </a:pPr>
            <a:r>
              <a:rPr lang="en-US" sz="2400" b="1" dirty="0"/>
              <a:t>Reporting— </a:t>
            </a:r>
            <a:r>
              <a:rPr lang="en-US" sz="2400" dirty="0">
                <a:highlight>
                  <a:srgbClr val="FFFFFF"/>
                </a:highlight>
              </a:rPr>
              <a:t>The Lead will</a:t>
            </a:r>
            <a:r>
              <a:rPr lang="en-US" sz="2400" dirty="0"/>
              <a:t> </a:t>
            </a:r>
            <a:r>
              <a:rPr lang="en-US" sz="2400" dirty="0">
                <a:highlight>
                  <a:srgbClr val="FFFFFF"/>
                </a:highlight>
              </a:rPr>
              <a:t>participate in regular meetings to be convened by the CCEE and the CDE. Additionally,</a:t>
            </a:r>
            <a:r>
              <a:rPr lang="en-US" sz="2400" dirty="0"/>
              <a:t> </a:t>
            </a:r>
            <a:r>
              <a:rPr lang="en-US" sz="2400" dirty="0">
                <a:highlight>
                  <a:srgbClr val="FFFFFF"/>
                </a:highlight>
              </a:rPr>
              <a:t>the following regular reporting will be required: An annual project plan by each grantee, a quarterly fiscal activity report, a quarterly project report, mid-year interviews. Grantees shall utilize templates for the reports developed by the CDE and CCEE. An annual project plan outlining short- and long-term goals, including methods of evaluating progress related to the work is also required. Quarterly project reports must describe the progress the grantee has made towards achieving the goals established in the annual project plan, as well as identification of next steps for continued progress, growth, and sustainability of the work in the field.</a:t>
            </a:r>
          </a:p>
          <a:p>
            <a:pPr marL="0" lvl="0" indent="457200" algn="l" rtl="0">
              <a:lnSpc>
                <a:spcPct val="100000"/>
              </a:lnSpc>
              <a:spcBef>
                <a:spcPts val="2400"/>
              </a:spcBef>
              <a:spcAft>
                <a:spcPts val="0"/>
              </a:spcAft>
              <a:buNone/>
            </a:pPr>
            <a:r>
              <a:rPr lang="en-US" sz="2400" b="1" dirty="0"/>
              <a:t>Grant Award Notification, Payments and Indirect Cost Rate (ICR)—</a:t>
            </a:r>
            <a:r>
              <a:rPr lang="en-US" sz="2400" dirty="0"/>
              <a:t>Selected grantees must sign and return the Grant Award Notification before work may begin and disbursement of funds can be made. Grant payments are issued up to the reported expenditures. ICR is the approved CDE rate for the fiscal year in which the funds are spent. </a:t>
            </a:r>
            <a:endParaRPr dirty="0"/>
          </a:p>
        </p:txBody>
      </p:sp>
      <p:sp>
        <p:nvSpPr>
          <p:cNvPr id="138" name="Google Shape;138;p12"/>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3"/>
          <p:cNvSpPr txBox="1">
            <a:spLocks noGrp="1"/>
          </p:cNvSpPr>
          <p:nvPr>
            <p:ph type="title"/>
          </p:nvPr>
        </p:nvSpPr>
        <p:spPr>
          <a:xfrm>
            <a:off x="152400" y="203799"/>
            <a:ext cx="11887200" cy="7106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VII. Selection Process</a:t>
            </a:r>
            <a:endParaRPr/>
          </a:p>
        </p:txBody>
      </p:sp>
      <p:sp>
        <p:nvSpPr>
          <p:cNvPr id="145" name="Google Shape;145;p13"/>
          <p:cNvSpPr txBox="1">
            <a:spLocks noGrp="1"/>
          </p:cNvSpPr>
          <p:nvPr>
            <p:ph type="body" idx="1"/>
          </p:nvPr>
        </p:nvSpPr>
        <p:spPr>
          <a:xfrm>
            <a:off x="152400" y="1126776"/>
            <a:ext cx="11887200" cy="5594700"/>
          </a:xfrm>
          <a:prstGeom prst="rect">
            <a:avLst/>
          </a:prstGeom>
          <a:noFill/>
          <a:ln>
            <a:noFill/>
          </a:ln>
        </p:spPr>
        <p:txBody>
          <a:bodyPr spcFirstLastPara="1" wrap="square" lIns="91425" tIns="45700" rIns="91425" bIns="45700" anchor="t" anchorCtr="0">
            <a:noAutofit/>
          </a:bodyPr>
          <a:lstStyle/>
          <a:p>
            <a:pPr marL="228600" lvl="0" indent="-203200" algn="l" rtl="0">
              <a:lnSpc>
                <a:spcPct val="100000"/>
              </a:lnSpc>
              <a:spcBef>
                <a:spcPts val="0"/>
              </a:spcBef>
              <a:spcAft>
                <a:spcPts val="0"/>
              </a:spcAft>
              <a:buClr>
                <a:schemeClr val="dk1"/>
              </a:buClr>
              <a:buSzPts val="2400"/>
              <a:buChar char="•"/>
            </a:pPr>
            <a:r>
              <a:rPr lang="en-US" sz="2400" dirty="0"/>
              <a:t>All applications will be screened to ensure the components as described in </a:t>
            </a:r>
            <a:r>
              <a:rPr lang="en-US" sz="2400" b="1" dirty="0"/>
              <a:t>Section IV, Application PROCEDURES AND PROCESSES</a:t>
            </a:r>
            <a:r>
              <a:rPr lang="en-US" sz="2400" dirty="0"/>
              <a:t>.</a:t>
            </a:r>
            <a:endParaRPr sz="2400" dirty="0"/>
          </a:p>
          <a:p>
            <a:pPr marL="228600" marR="38100" lvl="0" indent="-266700" algn="l" rtl="0">
              <a:lnSpc>
                <a:spcPct val="100000"/>
              </a:lnSpc>
              <a:spcBef>
                <a:spcPts val="1200"/>
              </a:spcBef>
              <a:spcAft>
                <a:spcPts val="0"/>
              </a:spcAft>
              <a:buSzPts val="2400"/>
              <a:buChar char="•"/>
            </a:pPr>
            <a:r>
              <a:rPr lang="en-US" sz="2400" dirty="0">
                <a:highlight>
                  <a:srgbClr val="FFFFFF"/>
                </a:highlight>
              </a:rPr>
              <a:t>A complete application is submitted via email. The</a:t>
            </a:r>
            <a:r>
              <a:rPr lang="en-US" sz="2400" dirty="0"/>
              <a:t> </a:t>
            </a:r>
            <a:r>
              <a:rPr lang="en-US" sz="2400" dirty="0">
                <a:highlight>
                  <a:srgbClr val="FFFFFF"/>
                </a:highlight>
              </a:rPr>
              <a:t>Application Narrative should be submitted as a PDF file. The PDF document should not</a:t>
            </a:r>
            <a:r>
              <a:rPr lang="en-US" sz="2400" dirty="0"/>
              <a:t> </a:t>
            </a:r>
            <a:r>
              <a:rPr lang="en-US" sz="2400" dirty="0">
                <a:highlight>
                  <a:srgbClr val="FFFFFF"/>
                </a:highlight>
              </a:rPr>
              <a:t>exceed 15 pages. Applicants may separately attach supporting evidence. </a:t>
            </a:r>
            <a:endParaRPr sz="2400" dirty="0"/>
          </a:p>
          <a:p>
            <a:pPr marL="228600" lvl="0" indent="-203200" algn="l" rtl="0">
              <a:lnSpc>
                <a:spcPct val="100000"/>
              </a:lnSpc>
              <a:spcBef>
                <a:spcPts val="2400"/>
              </a:spcBef>
              <a:spcAft>
                <a:spcPts val="0"/>
              </a:spcAft>
              <a:buClr>
                <a:schemeClr val="dk1"/>
              </a:buClr>
              <a:buSzPts val="2400"/>
              <a:buChar char="•"/>
            </a:pPr>
            <a:r>
              <a:rPr lang="en-US" sz="2400" dirty="0"/>
              <a:t>Points will be awarded based on completeness and responsiveness of the application to each of the required application components. The number of grant awards will be based on the number of eligible applications and the amount of available funding.</a:t>
            </a:r>
            <a:endParaRPr sz="2400" dirty="0"/>
          </a:p>
          <a:p>
            <a:pPr marL="228600" lvl="0" indent="-203200" algn="l" rtl="0">
              <a:lnSpc>
                <a:spcPct val="100000"/>
              </a:lnSpc>
              <a:spcBef>
                <a:spcPts val="2400"/>
              </a:spcBef>
              <a:spcAft>
                <a:spcPts val="0"/>
              </a:spcAft>
              <a:buClr>
                <a:schemeClr val="dk1"/>
              </a:buClr>
              <a:buSzPts val="2400"/>
              <a:buChar char="•"/>
            </a:pPr>
            <a:r>
              <a:rPr lang="en-US" sz="2400" dirty="0"/>
              <a:t>Final approval of grant awards for successful applications will be decided by the CDE Special Education Division.</a:t>
            </a:r>
            <a:endParaRPr sz="2400" dirty="0"/>
          </a:p>
        </p:txBody>
      </p:sp>
      <p:sp>
        <p:nvSpPr>
          <p:cNvPr id="146" name="Google Shape;146;p13"/>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12</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4"/>
          <p:cNvSpPr txBox="1">
            <a:spLocks noGrp="1"/>
          </p:cNvSpPr>
          <p:nvPr>
            <p:ph type="title"/>
          </p:nvPr>
        </p:nvSpPr>
        <p:spPr>
          <a:xfrm>
            <a:off x="152400" y="304801"/>
            <a:ext cx="11887200" cy="892098"/>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3200"/>
              <a:buFont typeface="Arial"/>
              <a:buNone/>
            </a:pPr>
            <a:r>
              <a:rPr lang="en-US" sz="3200" b="1" dirty="0"/>
              <a:t>VIII. Application and Budget </a:t>
            </a:r>
            <a:br>
              <a:rPr lang="en-US" sz="3200" b="1" dirty="0"/>
            </a:br>
            <a:r>
              <a:rPr lang="en-US" sz="3200" b="1" dirty="0"/>
              <a:t>Scoring</a:t>
            </a:r>
            <a:endParaRPr dirty="0"/>
          </a:p>
        </p:txBody>
      </p:sp>
      <p:sp>
        <p:nvSpPr>
          <p:cNvPr id="153" name="Google Shape;153;p14"/>
          <p:cNvSpPr txBox="1">
            <a:spLocks noGrp="1"/>
          </p:cNvSpPr>
          <p:nvPr>
            <p:ph type="body" idx="1"/>
          </p:nvPr>
        </p:nvSpPr>
        <p:spPr>
          <a:xfrm>
            <a:off x="438900" y="508950"/>
            <a:ext cx="11753100" cy="5840100"/>
          </a:xfrm>
          <a:prstGeom prst="rect">
            <a:avLst/>
          </a:prstGeom>
          <a:noFill/>
          <a:ln>
            <a:noFill/>
          </a:ln>
        </p:spPr>
        <p:txBody>
          <a:bodyPr spcFirstLastPara="1" wrap="square" lIns="91425" tIns="45700" rIns="91425" bIns="45700" anchor="ctr" anchorCtr="0">
            <a:noAutofit/>
          </a:bodyPr>
          <a:lstStyle/>
          <a:p>
            <a:pPr indent="-381000">
              <a:lnSpc>
                <a:spcPct val="150000"/>
              </a:lnSpc>
              <a:spcBef>
                <a:spcPts val="0"/>
              </a:spcBef>
              <a:buSzPts val="2400"/>
            </a:pPr>
            <a:r>
              <a:rPr lang="en-US" sz="2400" dirty="0"/>
              <a:t>Face Page [not scored]</a:t>
            </a:r>
            <a:endParaRPr sz="2400" dirty="0"/>
          </a:p>
          <a:p>
            <a:pPr indent="-381000">
              <a:lnSpc>
                <a:spcPct val="150000"/>
              </a:lnSpc>
              <a:spcBef>
                <a:spcPts val="0"/>
              </a:spcBef>
              <a:buSzPts val="2400"/>
            </a:pPr>
            <a:r>
              <a:rPr lang="en-US" sz="2400" dirty="0">
                <a:highlight>
                  <a:srgbClr val="FFFFFF"/>
                </a:highlight>
              </a:rPr>
              <a:t>Vision, Expertise, and Proposed Activities (30 Points)</a:t>
            </a:r>
            <a:endParaRPr sz="2400" dirty="0">
              <a:highlight>
                <a:srgbClr val="FFFFFF"/>
              </a:highlight>
            </a:endParaRPr>
          </a:p>
          <a:p>
            <a:pPr indent="-381000">
              <a:lnSpc>
                <a:spcPct val="150000"/>
              </a:lnSpc>
              <a:spcBef>
                <a:spcPts val="0"/>
              </a:spcBef>
              <a:buSzPts val="2400"/>
            </a:pPr>
            <a:r>
              <a:rPr lang="en-US" sz="2400" dirty="0">
                <a:highlight>
                  <a:srgbClr val="FFFFFF"/>
                </a:highlight>
              </a:rPr>
              <a:t> Planning, Implementation, and Evaluation Activities (40 Points)</a:t>
            </a:r>
            <a:endParaRPr sz="2400" dirty="0">
              <a:highlight>
                <a:srgbClr val="FFFFFF"/>
              </a:highlight>
            </a:endParaRPr>
          </a:p>
          <a:p>
            <a:pPr indent="-381000">
              <a:lnSpc>
                <a:spcPct val="150000"/>
              </a:lnSpc>
              <a:spcBef>
                <a:spcPts val="0"/>
              </a:spcBef>
              <a:buSzPts val="2400"/>
            </a:pPr>
            <a:r>
              <a:rPr lang="en-US" sz="2400" dirty="0">
                <a:highlight>
                  <a:srgbClr val="FFFFFF"/>
                </a:highlight>
              </a:rPr>
              <a:t> Metrics to Monitor the Progress of Proposed Activities (20 points)</a:t>
            </a:r>
            <a:endParaRPr sz="2400" dirty="0">
              <a:highlight>
                <a:srgbClr val="FFFFFF"/>
              </a:highlight>
            </a:endParaRPr>
          </a:p>
          <a:p>
            <a:pPr indent="-381000">
              <a:lnSpc>
                <a:spcPct val="150000"/>
              </a:lnSpc>
              <a:spcBef>
                <a:spcPts val="0"/>
              </a:spcBef>
              <a:buSzPts val="2400"/>
            </a:pPr>
            <a:r>
              <a:rPr lang="en-US" sz="2400" dirty="0"/>
              <a:t>Budget and Budget Narrative [10 points]</a:t>
            </a:r>
            <a:endParaRPr sz="2400" dirty="0"/>
          </a:p>
        </p:txBody>
      </p:sp>
      <p:sp>
        <p:nvSpPr>
          <p:cNvPr id="154" name="Google Shape;154;p14"/>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13</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5"/>
          <p:cNvSpPr txBox="1">
            <a:spLocks noGrp="1"/>
          </p:cNvSpPr>
          <p:nvPr>
            <p:ph type="title"/>
          </p:nvPr>
        </p:nvSpPr>
        <p:spPr>
          <a:xfrm>
            <a:off x="152400" y="0"/>
            <a:ext cx="11887200" cy="92555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3200"/>
              <a:buFont typeface="Arial"/>
              <a:buNone/>
            </a:pPr>
            <a:r>
              <a:rPr lang="en-US" sz="3200" b="1" dirty="0"/>
              <a:t>IX. Application Format and </a:t>
            </a:r>
            <a:br>
              <a:rPr lang="en-US" sz="3200" b="1" dirty="0"/>
            </a:br>
            <a:r>
              <a:rPr lang="en-US" sz="3200" b="1" dirty="0"/>
              <a:t>Submission Requirements (1)</a:t>
            </a:r>
            <a:endParaRPr dirty="0"/>
          </a:p>
        </p:txBody>
      </p:sp>
      <p:sp>
        <p:nvSpPr>
          <p:cNvPr id="161" name="Google Shape;161;p15"/>
          <p:cNvSpPr txBox="1">
            <a:spLocks noGrp="1"/>
          </p:cNvSpPr>
          <p:nvPr>
            <p:ph type="body" idx="1"/>
          </p:nvPr>
        </p:nvSpPr>
        <p:spPr>
          <a:xfrm>
            <a:off x="152400" y="1171986"/>
            <a:ext cx="11968480" cy="6116320"/>
          </a:xfrm>
          <a:prstGeom prst="rect">
            <a:avLst/>
          </a:prstGeom>
          <a:noFill/>
          <a:ln>
            <a:noFill/>
          </a:ln>
        </p:spPr>
        <p:txBody>
          <a:bodyPr spcFirstLastPara="1" wrap="square" lIns="91425" tIns="45700" rIns="91425" bIns="45700" anchor="t" anchorCtr="0">
            <a:noAutofit/>
          </a:bodyPr>
          <a:lstStyle/>
          <a:p>
            <a:pPr marL="228600" lvl="0" indent="-266700" algn="l" rtl="0">
              <a:lnSpc>
                <a:spcPct val="100000"/>
              </a:lnSpc>
              <a:spcBef>
                <a:spcPts val="0"/>
              </a:spcBef>
              <a:spcAft>
                <a:spcPts val="0"/>
              </a:spcAft>
              <a:buSzPts val="2400"/>
              <a:buChar char="•"/>
            </a:pPr>
            <a:r>
              <a:rPr lang="en-US" sz="2400" dirty="0"/>
              <a:t>Interested applicants must submit Full Application for the SERL Grant to the CDE Special Education Division by email at </a:t>
            </a:r>
            <a:r>
              <a:rPr lang="en-US" sz="2400" u="sng" dirty="0">
                <a:solidFill>
                  <a:schemeClr val="hlink"/>
                </a:solidFill>
                <a:hlinkClick r:id="rId3" tooltip="Email address for Special Education Leads"/>
              </a:rPr>
              <a:t>SpecialEducationLeads@cde.ca.gov</a:t>
            </a:r>
            <a:r>
              <a:rPr lang="en-US" sz="2400" dirty="0"/>
              <a:t> </a:t>
            </a:r>
            <a:r>
              <a:rPr lang="en-US" sz="2400" b="1" dirty="0"/>
              <a:t>by 5 p.m. on January 31, 2023</a:t>
            </a:r>
            <a:r>
              <a:rPr lang="en-US" sz="2400" dirty="0"/>
              <a:t>. Use “</a:t>
            </a:r>
            <a:r>
              <a:rPr lang="en-US" sz="2400" b="1" dirty="0"/>
              <a:t>Special Education Leads Application</a:t>
            </a:r>
            <a:r>
              <a:rPr lang="en-US" sz="2400" dirty="0"/>
              <a:t>” for the subject line.</a:t>
            </a:r>
          </a:p>
          <a:p>
            <a:pPr marL="228600" lvl="0" indent="-266700" algn="l" rtl="0">
              <a:lnSpc>
                <a:spcPct val="100000"/>
              </a:lnSpc>
              <a:spcBef>
                <a:spcPts val="0"/>
              </a:spcBef>
              <a:spcAft>
                <a:spcPts val="0"/>
              </a:spcAft>
              <a:buSzPts val="2400"/>
              <a:buChar char="•"/>
            </a:pPr>
            <a:endParaRPr lang="en-US" sz="2400" dirty="0">
              <a:highlight>
                <a:srgbClr val="FFFFFF"/>
              </a:highlight>
            </a:endParaRPr>
          </a:p>
          <a:p>
            <a:pPr marL="228600" lvl="0" indent="-266700" algn="l" rtl="0">
              <a:lnSpc>
                <a:spcPct val="100000"/>
              </a:lnSpc>
              <a:spcBef>
                <a:spcPts val="0"/>
              </a:spcBef>
              <a:spcAft>
                <a:spcPts val="0"/>
              </a:spcAft>
              <a:buSzPts val="2400"/>
              <a:buChar char="•"/>
            </a:pPr>
            <a:r>
              <a:rPr lang="en-US" sz="2400" dirty="0">
                <a:highlight>
                  <a:srgbClr val="FFFFFF"/>
                </a:highlight>
              </a:rPr>
              <a:t>The applicant must copy and paste the narrative questions into a separate document to be included as part of the application package. The application process is conducted by providing a PDF containing the</a:t>
            </a:r>
            <a:r>
              <a:rPr lang="en-US" sz="2400" dirty="0"/>
              <a:t> </a:t>
            </a:r>
            <a:r>
              <a:rPr lang="en-US" sz="2400" dirty="0">
                <a:highlight>
                  <a:srgbClr val="FFFFFF"/>
                </a:highlight>
              </a:rPr>
              <a:t>information requested for the Application Narrative via email. The PDF file</a:t>
            </a:r>
            <a:r>
              <a:rPr lang="en-US" sz="2400" dirty="0"/>
              <a:t> </a:t>
            </a:r>
            <a:r>
              <a:rPr lang="en-US" sz="2400" dirty="0">
                <a:highlight>
                  <a:srgbClr val="FFFFFF"/>
                </a:highlight>
              </a:rPr>
              <a:t>name should contain the applicant’s name. The file size is limited to 15</a:t>
            </a:r>
            <a:r>
              <a:rPr lang="en-US" sz="2400" dirty="0"/>
              <a:t> </a:t>
            </a:r>
            <a:r>
              <a:rPr lang="en-US" sz="2400" dirty="0">
                <a:highlight>
                  <a:srgbClr val="FFFFFF"/>
                </a:highlight>
              </a:rPr>
              <a:t>pages and 1MB. Applicants may separately attach supporting evidence. </a:t>
            </a:r>
          </a:p>
          <a:p>
            <a:pPr marL="0" lvl="0" indent="0" algn="l" rtl="0">
              <a:lnSpc>
                <a:spcPct val="100000"/>
              </a:lnSpc>
              <a:spcBef>
                <a:spcPts val="0"/>
              </a:spcBef>
              <a:spcAft>
                <a:spcPts val="0"/>
              </a:spcAft>
              <a:buSzPts val="2400"/>
              <a:buNone/>
            </a:pPr>
            <a:endParaRPr lang="en-US" sz="2400" dirty="0">
              <a:highlight>
                <a:srgbClr val="FFFFFF"/>
              </a:highlight>
            </a:endParaRPr>
          </a:p>
          <a:p>
            <a:pPr marL="228600" lvl="0" indent="-266700" algn="l" rtl="0">
              <a:lnSpc>
                <a:spcPct val="100000"/>
              </a:lnSpc>
              <a:spcBef>
                <a:spcPts val="0"/>
              </a:spcBef>
              <a:spcAft>
                <a:spcPts val="0"/>
              </a:spcAft>
              <a:buSzPts val="2400"/>
              <a:buChar char="•"/>
            </a:pPr>
            <a:r>
              <a:rPr lang="en-US" sz="2400" dirty="0">
                <a:highlight>
                  <a:srgbClr val="FFFFFF"/>
                </a:highlight>
              </a:rPr>
              <a:t>The last submitted application will be the one considered for review.</a:t>
            </a:r>
          </a:p>
        </p:txBody>
      </p:sp>
      <p:sp>
        <p:nvSpPr>
          <p:cNvPr id="162" name="Google Shape;162;p15"/>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14</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6"/>
          <p:cNvSpPr txBox="1">
            <a:spLocks noGrp="1"/>
          </p:cNvSpPr>
          <p:nvPr>
            <p:ph type="title"/>
          </p:nvPr>
        </p:nvSpPr>
        <p:spPr>
          <a:xfrm>
            <a:off x="152400" y="0"/>
            <a:ext cx="11887200" cy="925552"/>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ts val="3200"/>
              <a:buFont typeface="Arial"/>
              <a:buNone/>
            </a:pPr>
            <a:r>
              <a:rPr lang="en-US" sz="3200" b="1" dirty="0"/>
              <a:t>IX. Application Format and</a:t>
            </a:r>
            <a:br>
              <a:rPr lang="en-US" sz="3200" b="1" dirty="0"/>
            </a:br>
            <a:r>
              <a:rPr lang="en-US" sz="3200" b="1" dirty="0"/>
              <a:t>Submission Requirements (2)</a:t>
            </a:r>
            <a:endParaRPr dirty="0"/>
          </a:p>
        </p:txBody>
      </p:sp>
      <p:sp>
        <p:nvSpPr>
          <p:cNvPr id="169" name="Google Shape;169;p16"/>
          <p:cNvSpPr txBox="1">
            <a:spLocks noGrp="1"/>
          </p:cNvSpPr>
          <p:nvPr>
            <p:ph type="body" idx="1"/>
          </p:nvPr>
        </p:nvSpPr>
        <p:spPr>
          <a:xfrm>
            <a:off x="223500" y="1252256"/>
            <a:ext cx="11968500" cy="6116400"/>
          </a:xfrm>
          <a:prstGeom prst="rect">
            <a:avLst/>
          </a:prstGeom>
          <a:noFill/>
          <a:ln>
            <a:noFill/>
          </a:ln>
        </p:spPr>
        <p:txBody>
          <a:bodyPr spcFirstLastPara="1" wrap="square" lIns="91425" tIns="45700" rIns="91425" bIns="45700" anchor="t" anchorCtr="0">
            <a:noAutofit/>
          </a:bodyPr>
          <a:lstStyle/>
          <a:p>
            <a:pPr marL="228600" lvl="0" indent="-266700">
              <a:lnSpc>
                <a:spcPct val="100000"/>
              </a:lnSpc>
              <a:spcBef>
                <a:spcPts val="0"/>
              </a:spcBef>
              <a:buSzPts val="2400"/>
            </a:pPr>
            <a:endParaRPr lang="en-US" sz="2400" dirty="0">
              <a:highlight>
                <a:srgbClr val="FFFFFF"/>
              </a:highlight>
            </a:endParaRPr>
          </a:p>
          <a:p>
            <a:pPr marL="228600" marR="279400" lvl="0" indent="-266700">
              <a:lnSpc>
                <a:spcPct val="100000"/>
              </a:lnSpc>
              <a:spcBef>
                <a:spcPts val="0"/>
              </a:spcBef>
              <a:buSzPts val="2400"/>
            </a:pPr>
            <a:r>
              <a:rPr lang="en-US" sz="2400" dirty="0">
                <a:highlight>
                  <a:srgbClr val="FFFFFF"/>
                </a:highlight>
              </a:rPr>
              <a:t>The CCEE and the CDE are not able to modify the application information</a:t>
            </a:r>
            <a:r>
              <a:rPr lang="en-US" sz="2400" dirty="0"/>
              <a:t> </a:t>
            </a:r>
            <a:r>
              <a:rPr lang="en-US" sz="2400" dirty="0">
                <a:highlight>
                  <a:srgbClr val="FFFFFF"/>
                </a:highlight>
              </a:rPr>
              <a:t>after it is submitted and incomplete or late applications will not be considered.</a:t>
            </a:r>
            <a:endParaRPr lang="en-US" sz="2400" dirty="0"/>
          </a:p>
          <a:p>
            <a:pPr marL="228600" lvl="0" indent="-228600" algn="l" rtl="0">
              <a:lnSpc>
                <a:spcPct val="100000"/>
              </a:lnSpc>
              <a:spcBef>
                <a:spcPts val="0"/>
              </a:spcBef>
              <a:spcAft>
                <a:spcPts val="0"/>
              </a:spcAft>
              <a:buClr>
                <a:schemeClr val="dk1"/>
              </a:buClr>
              <a:buSzPts val="2800"/>
              <a:buChar char="•"/>
            </a:pPr>
            <a:endParaRPr lang="en-US" sz="2400" dirty="0"/>
          </a:p>
          <a:p>
            <a:pPr marL="228600" lvl="0" indent="-228600" algn="l" rtl="0">
              <a:lnSpc>
                <a:spcPct val="100000"/>
              </a:lnSpc>
              <a:spcBef>
                <a:spcPts val="0"/>
              </a:spcBef>
              <a:spcAft>
                <a:spcPts val="0"/>
              </a:spcAft>
              <a:buClr>
                <a:schemeClr val="dk1"/>
              </a:buClr>
              <a:buSzPts val="2800"/>
              <a:buChar char="•"/>
            </a:pPr>
            <a:r>
              <a:rPr lang="en-US" sz="2400" dirty="0"/>
              <a:t>Page length and formatting requirements will be evaluated. Applications that do not adhere to the requirements may be disqualified from review:</a:t>
            </a:r>
            <a:endParaRPr sz="2800" dirty="0"/>
          </a:p>
          <a:p>
            <a:pPr lvl="1" indent="-457200">
              <a:lnSpc>
                <a:spcPct val="100000"/>
              </a:lnSpc>
              <a:spcBef>
                <a:spcPts val="2400"/>
              </a:spcBef>
              <a:buSzPts val="2800"/>
            </a:pPr>
            <a:r>
              <a:rPr lang="en-US" sz="2400" dirty="0"/>
              <a:t>Typed applications in Portable Document Format (PDF); Font: Arial 12 or Times New Roman 12; applications must follow numerical sequencing outlined in RFA; the application narrative is limited to 15 pages (1MB) formatted to 1” margins.</a:t>
            </a:r>
          </a:p>
          <a:p>
            <a:pPr lvl="1" indent="-457200">
              <a:lnSpc>
                <a:spcPct val="100000"/>
              </a:lnSpc>
              <a:spcBef>
                <a:spcPts val="2400"/>
              </a:spcBef>
              <a:buSzPts val="2800"/>
            </a:pPr>
            <a:r>
              <a:rPr lang="en-US" sz="2400" dirty="0"/>
              <a:t>All pages, including budget documents, must be numbered sequentially. </a:t>
            </a:r>
            <a:endParaRPr sz="2400" dirty="0"/>
          </a:p>
        </p:txBody>
      </p:sp>
      <p:sp>
        <p:nvSpPr>
          <p:cNvPr id="170" name="Google Shape;170;p16"/>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15</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0"/>
          <p:cNvSpPr txBox="1">
            <a:spLocks noGrp="1"/>
          </p:cNvSpPr>
          <p:nvPr>
            <p:ph type="title"/>
          </p:nvPr>
        </p:nvSpPr>
        <p:spPr>
          <a:xfrm>
            <a:off x="152400" y="0"/>
            <a:ext cx="11887200" cy="79173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Next Steps</a:t>
            </a:r>
            <a:endParaRPr/>
          </a:p>
        </p:txBody>
      </p:sp>
      <p:sp>
        <p:nvSpPr>
          <p:cNvPr id="177" name="Google Shape;177;p20"/>
          <p:cNvSpPr txBox="1">
            <a:spLocks noGrp="1"/>
          </p:cNvSpPr>
          <p:nvPr>
            <p:ph type="body" idx="1"/>
          </p:nvPr>
        </p:nvSpPr>
        <p:spPr>
          <a:xfrm>
            <a:off x="131956" y="1256960"/>
            <a:ext cx="11790556" cy="5862463"/>
          </a:xfrm>
          <a:prstGeom prst="rect">
            <a:avLst/>
          </a:prstGeom>
          <a:noFill/>
          <a:ln>
            <a:noFill/>
          </a:ln>
        </p:spPr>
        <p:txBody>
          <a:bodyPr spcFirstLastPara="1" wrap="square" lIns="91425" tIns="45700" rIns="91425" bIns="45700" anchor="t" anchorCtr="0">
            <a:noAutofit/>
          </a:bodyPr>
          <a:lstStyle/>
          <a:p>
            <a:pPr marL="228600" lvl="0" indent="-228600" algn="l" rtl="0">
              <a:lnSpc>
                <a:spcPct val="100000"/>
              </a:lnSpc>
              <a:spcBef>
                <a:spcPts val="0"/>
              </a:spcBef>
              <a:spcAft>
                <a:spcPts val="0"/>
              </a:spcAft>
              <a:buClr>
                <a:schemeClr val="dk1"/>
              </a:buClr>
              <a:buSzPts val="2600"/>
              <a:buChar char="•"/>
            </a:pPr>
            <a:r>
              <a:rPr lang="en-US" sz="2600" dirty="0"/>
              <a:t>Interested applicants must submit </a:t>
            </a:r>
            <a:r>
              <a:rPr lang="en-US" sz="2600" b="1" dirty="0"/>
              <a:t>a Full Application</a:t>
            </a:r>
            <a:r>
              <a:rPr lang="en-US" sz="2600" dirty="0"/>
              <a:t> for the SERL Grant to the CDE Special Education Division by email at </a:t>
            </a:r>
            <a:r>
              <a:rPr lang="en-US" sz="2600" u="sng" dirty="0">
                <a:solidFill>
                  <a:schemeClr val="hlink"/>
                </a:solidFill>
                <a:hlinkClick r:id="rId3" tooltip="Email address for Special Education Leads"/>
              </a:rPr>
              <a:t>SpecialEducationLeads@cde.ca.gov</a:t>
            </a:r>
            <a:r>
              <a:rPr lang="en-US" sz="2600" dirty="0"/>
              <a:t> </a:t>
            </a:r>
            <a:r>
              <a:rPr lang="en-US" sz="2600" b="1" dirty="0"/>
              <a:t>by 5 p.m. on January 31, 2023</a:t>
            </a:r>
            <a:r>
              <a:rPr lang="en-US" sz="2600" dirty="0"/>
              <a:t>.</a:t>
            </a:r>
            <a:endParaRPr dirty="0"/>
          </a:p>
          <a:p>
            <a:pPr marL="228600" lvl="0" indent="-228600" algn="l" rtl="0">
              <a:lnSpc>
                <a:spcPct val="100000"/>
              </a:lnSpc>
              <a:spcBef>
                <a:spcPts val="2000"/>
              </a:spcBef>
              <a:spcAft>
                <a:spcPts val="0"/>
              </a:spcAft>
              <a:buClr>
                <a:schemeClr val="dk1"/>
              </a:buClr>
              <a:buSzPts val="2600"/>
              <a:buChar char="•"/>
            </a:pPr>
            <a:r>
              <a:rPr lang="en-US" sz="2600" dirty="0"/>
              <a:t>Review </a:t>
            </a:r>
            <a:r>
              <a:rPr lang="en-US" sz="2600" b="1" dirty="0"/>
              <a:t>Section IV </a:t>
            </a:r>
            <a:r>
              <a:rPr lang="en-US" sz="2600" dirty="0"/>
              <a:t>of the RFA in order to adhere to all required deadlines.</a:t>
            </a:r>
            <a:endParaRPr dirty="0"/>
          </a:p>
          <a:p>
            <a:pPr marL="228600" lvl="0" indent="-228600" algn="l" rtl="0">
              <a:lnSpc>
                <a:spcPct val="100000"/>
              </a:lnSpc>
              <a:spcBef>
                <a:spcPts val="2000"/>
              </a:spcBef>
              <a:spcAft>
                <a:spcPts val="0"/>
              </a:spcAft>
              <a:buClr>
                <a:schemeClr val="dk1"/>
              </a:buClr>
              <a:buSzPts val="2600"/>
              <a:buChar char="•"/>
            </a:pPr>
            <a:r>
              <a:rPr lang="en-US" sz="2600" dirty="0"/>
              <a:t>Refer back to </a:t>
            </a:r>
            <a:r>
              <a:rPr lang="en-US" sz="2600" b="1" dirty="0"/>
              <a:t>Sections IV &amp; V </a:t>
            </a:r>
            <a:r>
              <a:rPr lang="en-US" sz="2600" dirty="0"/>
              <a:t>of the RFA before submitting your application.</a:t>
            </a:r>
            <a:endParaRPr dirty="0"/>
          </a:p>
          <a:p>
            <a:pPr marL="228600" lvl="0" indent="-228600" algn="l" rtl="0">
              <a:lnSpc>
                <a:spcPct val="100000"/>
              </a:lnSpc>
              <a:spcBef>
                <a:spcPts val="2000"/>
              </a:spcBef>
              <a:spcAft>
                <a:spcPts val="0"/>
              </a:spcAft>
              <a:buClr>
                <a:schemeClr val="dk1"/>
              </a:buClr>
              <a:buSzPts val="2600"/>
              <a:buChar char="•"/>
            </a:pPr>
            <a:r>
              <a:rPr lang="en-US" sz="2600" dirty="0"/>
              <a:t>An SERL RFA Questions and Answers document will be available on the CDE SERL Grant RFA web page for reference.</a:t>
            </a:r>
            <a:endParaRPr dirty="0"/>
          </a:p>
          <a:p>
            <a:pPr marL="228600" lvl="0" indent="-228600" algn="l" rtl="0">
              <a:lnSpc>
                <a:spcPct val="100000"/>
              </a:lnSpc>
              <a:spcBef>
                <a:spcPts val="2000"/>
              </a:spcBef>
              <a:spcAft>
                <a:spcPts val="0"/>
              </a:spcAft>
              <a:buClr>
                <a:schemeClr val="dk1"/>
              </a:buClr>
              <a:buSzPts val="2600"/>
              <a:buChar char="•"/>
            </a:pPr>
            <a:r>
              <a:rPr lang="en-US" sz="2600" dirty="0"/>
              <a:t>Additional questions regarding this webinar can be emailed to CDE at </a:t>
            </a:r>
            <a:r>
              <a:rPr lang="en-US" sz="2600" u="sng" dirty="0">
                <a:solidFill>
                  <a:schemeClr val="hlink"/>
                </a:solidFill>
                <a:hlinkClick r:id="rId3" tooltip="Email address for Special Education Leads"/>
              </a:rPr>
              <a:t>SpecialEducationLeads@cde.ca.gov</a:t>
            </a:r>
            <a:r>
              <a:rPr lang="en-US" sz="2600" dirty="0"/>
              <a:t>.</a:t>
            </a:r>
            <a:endParaRPr dirty="0"/>
          </a:p>
        </p:txBody>
      </p:sp>
      <p:sp>
        <p:nvSpPr>
          <p:cNvPr id="178" name="Google Shape;178;p20"/>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16</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20"/>
          <p:cNvSpPr txBox="1">
            <a:spLocks noGrp="1"/>
          </p:cNvSpPr>
          <p:nvPr>
            <p:ph type="title"/>
          </p:nvPr>
        </p:nvSpPr>
        <p:spPr>
          <a:xfrm>
            <a:off x="152400" y="3033131"/>
            <a:ext cx="11887200" cy="79173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4000" b="1" dirty="0"/>
              <a:t>Questions and Answers</a:t>
            </a:r>
            <a:endParaRPr sz="5400" dirty="0"/>
          </a:p>
        </p:txBody>
      </p:sp>
      <p:sp>
        <p:nvSpPr>
          <p:cNvPr id="178" name="Google Shape;178;p20"/>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17</a:t>
            </a:fld>
            <a:endParaRPr sz="18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7579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1"/>
          <p:cNvSpPr txBox="1">
            <a:spLocks noGrp="1"/>
          </p:cNvSpPr>
          <p:nvPr>
            <p:ph type="title"/>
          </p:nvPr>
        </p:nvSpPr>
        <p:spPr>
          <a:xfrm>
            <a:off x="152400" y="832449"/>
            <a:ext cx="118872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400"/>
              <a:buFont typeface="Arial"/>
              <a:buNone/>
            </a:pPr>
            <a:r>
              <a:rPr lang="en-US" b="1" dirty="0"/>
              <a:t>Thank you for your time and good luck!</a:t>
            </a:r>
            <a:endParaRPr dirty="0"/>
          </a:p>
        </p:txBody>
      </p:sp>
      <p:sp>
        <p:nvSpPr>
          <p:cNvPr id="185" name="Google Shape;185;p21"/>
          <p:cNvSpPr txBox="1"/>
          <p:nvPr/>
        </p:nvSpPr>
        <p:spPr>
          <a:xfrm>
            <a:off x="11653024" y="6278138"/>
            <a:ext cx="538976"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1" i="0" u="none" strike="noStrike" cap="none">
                <a:solidFill>
                  <a:schemeClr val="lt1"/>
                </a:solidFill>
                <a:latin typeface="Arial"/>
                <a:ea typeface="Arial"/>
                <a:cs typeface="Arial"/>
                <a:sym typeface="Arial"/>
              </a:rPr>
              <a:t>18</a:t>
            </a:fld>
            <a:endParaRPr sz="1800" b="1" i="0" u="none" strike="noStrike" cap="none">
              <a:solidFill>
                <a:schemeClr val="lt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2"/>
          <p:cNvSpPr txBox="1">
            <a:spLocks noGrp="1"/>
          </p:cNvSpPr>
          <p:nvPr>
            <p:ph type="title"/>
          </p:nvPr>
        </p:nvSpPr>
        <p:spPr>
          <a:xfrm>
            <a:off x="193040" y="203798"/>
            <a:ext cx="11887200" cy="7416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Overview and Questions</a:t>
            </a:r>
            <a:endParaRPr/>
          </a:p>
        </p:txBody>
      </p:sp>
      <p:sp>
        <p:nvSpPr>
          <p:cNvPr id="65" name="Google Shape;65;p2"/>
          <p:cNvSpPr txBox="1">
            <a:spLocks noGrp="1"/>
          </p:cNvSpPr>
          <p:nvPr>
            <p:ph type="body" idx="1"/>
          </p:nvPr>
        </p:nvSpPr>
        <p:spPr>
          <a:xfrm>
            <a:off x="193040" y="1699457"/>
            <a:ext cx="11846558" cy="5912520"/>
          </a:xfrm>
          <a:prstGeom prst="rect">
            <a:avLst/>
          </a:prstGeom>
          <a:noFill/>
          <a:ln>
            <a:noFill/>
          </a:ln>
        </p:spPr>
        <p:txBody>
          <a:bodyPr spcFirstLastPara="1" wrap="square" lIns="91425" tIns="45700" rIns="91425" bIns="45700" anchor="t" anchorCtr="0">
            <a:normAutofit/>
          </a:bodyPr>
          <a:lstStyle/>
          <a:p>
            <a:pPr marL="228600" lvl="0" indent="-228600">
              <a:lnSpc>
                <a:spcPct val="100000"/>
              </a:lnSpc>
              <a:spcBef>
                <a:spcPts val="0"/>
              </a:spcBef>
              <a:buSzPts val="2800"/>
            </a:pPr>
            <a:r>
              <a:rPr lang="en-US" sz="2400" dirty="0"/>
              <a:t>The Special Education Resource Leads (SERL) Grant Request for Applications (RFA) can be found on the California Department of Education (CDE) web </a:t>
            </a:r>
            <a:r>
              <a:rPr lang="en-US" sz="2400"/>
              <a:t>page </a:t>
            </a:r>
            <a:r>
              <a:rPr lang="en-US" sz="2400">
                <a:hlinkClick r:id="rId3" tooltip="Special Education Resource Leads Request for Applications web page"/>
              </a:rPr>
              <a:t>https://www.cde.ca.gov/fg/fo/r18/spedresourcelead23rfa.asp</a:t>
            </a:r>
            <a:endParaRPr lang="en-US" sz="2400" dirty="0"/>
          </a:p>
          <a:p>
            <a:pPr marL="0" lvl="0" indent="0" algn="l" rtl="0">
              <a:lnSpc>
                <a:spcPct val="100000"/>
              </a:lnSpc>
              <a:spcBef>
                <a:spcPts val="0"/>
              </a:spcBef>
              <a:spcAft>
                <a:spcPts val="0"/>
              </a:spcAft>
              <a:buClr>
                <a:schemeClr val="dk1"/>
              </a:buClr>
              <a:buSzPts val="2800"/>
              <a:buNone/>
            </a:pPr>
            <a:endParaRPr lang="en-US" sz="2400" dirty="0"/>
          </a:p>
          <a:p>
            <a:pPr marL="228600" lvl="0" indent="-228600" algn="l" rtl="0">
              <a:lnSpc>
                <a:spcPct val="100000"/>
              </a:lnSpc>
              <a:spcBef>
                <a:spcPts val="0"/>
              </a:spcBef>
              <a:spcAft>
                <a:spcPts val="0"/>
              </a:spcAft>
              <a:buClr>
                <a:schemeClr val="dk1"/>
              </a:buClr>
              <a:buSzPts val="2800"/>
              <a:buChar char="•"/>
            </a:pPr>
            <a:r>
              <a:rPr lang="en-US" sz="2400" dirty="0"/>
              <a:t>If you have questions regarding the RFA, please submit them through the webinar chat function.</a:t>
            </a:r>
            <a:r>
              <a:rPr lang="en-US" sz="2800" dirty="0"/>
              <a:t> </a:t>
            </a:r>
            <a:r>
              <a:rPr lang="en-US" sz="2400" dirty="0"/>
              <a:t>An SERL RFA Questions and Answers document will be available on the CDE SERL Grant RFA web page for reference.</a:t>
            </a:r>
            <a:endParaRPr sz="2800" dirty="0"/>
          </a:p>
          <a:p>
            <a:pPr marL="228600" lvl="0" indent="-228600" algn="l" rtl="0">
              <a:lnSpc>
                <a:spcPct val="100000"/>
              </a:lnSpc>
              <a:spcBef>
                <a:spcPts val="2400"/>
              </a:spcBef>
              <a:spcAft>
                <a:spcPts val="0"/>
              </a:spcAft>
              <a:buClr>
                <a:schemeClr val="dk1"/>
              </a:buClr>
              <a:buSzPts val="2800"/>
              <a:buChar char="•"/>
            </a:pPr>
            <a:r>
              <a:rPr lang="en-US" sz="2400" dirty="0"/>
              <a:t>Additional questions regarding this webinar or application process can be emailed to the CDE at </a:t>
            </a:r>
            <a:r>
              <a:rPr lang="en-US" sz="2400" u="sng" dirty="0">
                <a:solidFill>
                  <a:schemeClr val="hlink"/>
                </a:solidFill>
                <a:hlinkClick r:id="rId4" tooltip="Email address for Special Education Leads"/>
              </a:rPr>
              <a:t>SpecialEducationLeads@cde.ca.gov</a:t>
            </a:r>
            <a:r>
              <a:rPr lang="en-US" sz="2400" dirty="0"/>
              <a:t>.</a:t>
            </a:r>
            <a:endParaRPr sz="2800" dirty="0"/>
          </a:p>
        </p:txBody>
      </p:sp>
      <p:sp>
        <p:nvSpPr>
          <p:cNvPr id="66" name="Google Shape;66;p2"/>
          <p:cNvSpPr txBox="1"/>
          <p:nvPr/>
        </p:nvSpPr>
        <p:spPr>
          <a:xfrm>
            <a:off x="11653024" y="6278138"/>
            <a:ext cx="386574"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2</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3"/>
          <p:cNvSpPr txBox="1">
            <a:spLocks noGrp="1"/>
          </p:cNvSpPr>
          <p:nvPr>
            <p:ph type="title"/>
          </p:nvPr>
        </p:nvSpPr>
        <p:spPr>
          <a:xfrm>
            <a:off x="152400" y="-58507"/>
            <a:ext cx="12039600" cy="8334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dirty="0"/>
              <a:t>I. Background</a:t>
            </a:r>
            <a:endParaRPr dirty="0"/>
          </a:p>
        </p:txBody>
      </p:sp>
      <p:sp>
        <p:nvSpPr>
          <p:cNvPr id="73" name="Google Shape;73;p3"/>
          <p:cNvSpPr txBox="1">
            <a:spLocks noGrp="1"/>
          </p:cNvSpPr>
          <p:nvPr>
            <p:ph type="body" idx="1"/>
          </p:nvPr>
        </p:nvSpPr>
        <p:spPr>
          <a:xfrm>
            <a:off x="228600" y="481207"/>
            <a:ext cx="11887200" cy="6018600"/>
          </a:xfrm>
          <a:prstGeom prst="rect">
            <a:avLst/>
          </a:prstGeom>
          <a:noFill/>
          <a:ln>
            <a:noFill/>
          </a:ln>
        </p:spPr>
        <p:txBody>
          <a:bodyPr spcFirstLastPara="1" wrap="square" lIns="91425" tIns="45700" rIns="91425" bIns="45700" anchor="t" anchorCtr="0">
            <a:noAutofit/>
          </a:bodyPr>
          <a:lstStyle/>
          <a:p>
            <a:pPr marL="228600" marR="177800" lvl="0" indent="-260350" algn="l" rtl="0">
              <a:lnSpc>
                <a:spcPct val="100000"/>
              </a:lnSpc>
              <a:spcBef>
                <a:spcPts val="1100"/>
              </a:spcBef>
              <a:spcAft>
                <a:spcPts val="0"/>
              </a:spcAft>
              <a:buSzPts val="2300"/>
              <a:buChar char="•"/>
            </a:pPr>
            <a:r>
              <a:rPr lang="en-US" sz="2400" dirty="0">
                <a:highlight>
                  <a:srgbClr val="FFFFFF"/>
                </a:highlight>
              </a:rPr>
              <a:t>In 2017, the California School Dashboard (Dashboard) was launched to help districts</a:t>
            </a:r>
            <a:r>
              <a:rPr lang="en-US" sz="2400" dirty="0"/>
              <a:t> </a:t>
            </a:r>
            <a:r>
              <a:rPr lang="en-US" sz="2400" dirty="0">
                <a:highlight>
                  <a:srgbClr val="FFFFFF"/>
                </a:highlight>
              </a:rPr>
              <a:t>identify strengths and weaknesses.</a:t>
            </a:r>
            <a:r>
              <a:rPr lang="en-US" sz="2400" dirty="0"/>
              <a:t>  </a:t>
            </a:r>
            <a:r>
              <a:rPr lang="en-US" sz="2400" dirty="0">
                <a:highlight>
                  <a:srgbClr val="FFFFFF"/>
                </a:highlight>
              </a:rPr>
              <a:t>In response to the needs illuminated through the Dashboard, California developed the</a:t>
            </a:r>
            <a:r>
              <a:rPr lang="en-US" sz="2400" dirty="0"/>
              <a:t> </a:t>
            </a:r>
            <a:r>
              <a:rPr lang="en-US" sz="2400" dirty="0">
                <a:highlight>
                  <a:srgbClr val="FFFFFF"/>
                </a:highlight>
              </a:rPr>
              <a:t>California Statewide System of Support (SSOS). This system of support is designed to build</a:t>
            </a:r>
            <a:r>
              <a:rPr lang="en-US" sz="2400" dirty="0"/>
              <a:t> </a:t>
            </a:r>
            <a:r>
              <a:rPr lang="en-US" sz="2400" dirty="0">
                <a:highlight>
                  <a:srgbClr val="FFFFFF"/>
                </a:highlight>
              </a:rPr>
              <a:t>local capacity and assist Local Educational Agencies (LEAs) in identifying and eliminating inequities, as part of the continuous improvement process.</a:t>
            </a:r>
          </a:p>
          <a:p>
            <a:pPr marL="228600" marR="177800" lvl="0" indent="-260350" algn="l" rtl="0">
              <a:lnSpc>
                <a:spcPct val="100000"/>
              </a:lnSpc>
              <a:spcBef>
                <a:spcPts val="1100"/>
              </a:spcBef>
              <a:spcAft>
                <a:spcPts val="0"/>
              </a:spcAft>
              <a:buSzPts val="2300"/>
              <a:buChar char="•"/>
            </a:pPr>
            <a:r>
              <a:rPr lang="en-US" sz="2400" dirty="0"/>
              <a:t>The Special Education Resource Leads were established initially through Senate Bill 511, then enacted as California </a:t>
            </a:r>
            <a:r>
              <a:rPr lang="en-US" sz="2400" i="1" dirty="0"/>
              <a:t>Education Code </a:t>
            </a:r>
            <a:r>
              <a:rPr lang="en-US" sz="2400" dirty="0"/>
              <a:t>(</a:t>
            </a:r>
            <a:r>
              <a:rPr lang="en-US" sz="2400" i="1" dirty="0"/>
              <a:t>EC</a:t>
            </a:r>
            <a:r>
              <a:rPr lang="en-US" sz="2400" dirty="0"/>
              <a:t>) 52073 in 2018. Then titled </a:t>
            </a:r>
            <a:r>
              <a:rPr lang="en-US" sz="2400" i="1" dirty="0"/>
              <a:t>Special Education Local Plan Area (SELPA) “Content Leads” and “System Improvement Leads”. </a:t>
            </a:r>
            <a:endParaRPr sz="2400" i="1" dirty="0"/>
          </a:p>
          <a:p>
            <a:pPr marL="228600" lvl="0" indent="-196850" algn="l" rtl="0">
              <a:lnSpc>
                <a:spcPct val="100000"/>
              </a:lnSpc>
              <a:spcBef>
                <a:spcPts val="2400"/>
              </a:spcBef>
              <a:spcAft>
                <a:spcPts val="0"/>
              </a:spcAft>
              <a:buClr>
                <a:schemeClr val="dk1"/>
              </a:buClr>
              <a:buSzPts val="2300"/>
              <a:buChar char="•"/>
            </a:pPr>
            <a:r>
              <a:rPr lang="en-US" sz="2400" dirty="0"/>
              <a:t> In June 2022, the California Legislature passed Assembly Bill (AB) 181, which amended </a:t>
            </a:r>
            <a:r>
              <a:rPr lang="en-US" sz="2400" i="1" dirty="0"/>
              <a:t>EC</a:t>
            </a:r>
            <a:r>
              <a:rPr lang="en-US" sz="2400" dirty="0"/>
              <a:t> sections 52073.1-52073.2 to update language regarding augmented funding, a focus on Alternate Dispute Resolution (ADR) and a partnership with a Family Empowerment Center (FEC), and the inclusion of County Offices of Education as eligible applicants. </a:t>
            </a:r>
            <a:endParaRPr sz="2400" dirty="0"/>
          </a:p>
        </p:txBody>
      </p:sp>
      <p:sp>
        <p:nvSpPr>
          <p:cNvPr id="74" name="Google Shape;74;p3"/>
          <p:cNvSpPr txBox="1"/>
          <p:nvPr/>
        </p:nvSpPr>
        <p:spPr>
          <a:xfrm>
            <a:off x="11653024" y="6278138"/>
            <a:ext cx="386574"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3</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4"/>
          <p:cNvSpPr txBox="1">
            <a:spLocks noGrp="1"/>
          </p:cNvSpPr>
          <p:nvPr>
            <p:ph type="title"/>
          </p:nvPr>
        </p:nvSpPr>
        <p:spPr>
          <a:xfrm>
            <a:off x="152400" y="203800"/>
            <a:ext cx="12039600" cy="83326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II. Program Purpose </a:t>
            </a:r>
            <a:endParaRPr/>
          </a:p>
        </p:txBody>
      </p:sp>
      <p:sp>
        <p:nvSpPr>
          <p:cNvPr id="81" name="Google Shape;81;p4"/>
          <p:cNvSpPr txBox="1">
            <a:spLocks noGrp="1"/>
          </p:cNvSpPr>
          <p:nvPr>
            <p:ph type="body" idx="1"/>
          </p:nvPr>
        </p:nvSpPr>
        <p:spPr>
          <a:xfrm>
            <a:off x="152399" y="1353804"/>
            <a:ext cx="11887199" cy="5617137"/>
          </a:xfrm>
          <a:prstGeom prst="rect">
            <a:avLst/>
          </a:prstGeom>
          <a:noFill/>
          <a:ln>
            <a:noFill/>
          </a:ln>
        </p:spPr>
        <p:txBody>
          <a:bodyPr spcFirstLastPara="1" wrap="square" lIns="91425" tIns="45700" rIns="91425" bIns="45700" anchor="t" anchorCtr="0">
            <a:noAutofit/>
          </a:bodyPr>
          <a:lstStyle/>
          <a:p>
            <a:pPr marL="228600" marR="88900" lvl="0" indent="-355600" algn="l" rtl="0">
              <a:lnSpc>
                <a:spcPct val="100000"/>
              </a:lnSpc>
              <a:spcBef>
                <a:spcPts val="1100"/>
              </a:spcBef>
              <a:spcAft>
                <a:spcPts val="0"/>
              </a:spcAft>
              <a:buSzPts val="3800"/>
              <a:buChar char="•"/>
            </a:pPr>
            <a:r>
              <a:rPr lang="en-US" sz="2400" dirty="0">
                <a:highlight>
                  <a:srgbClr val="FFFFFF"/>
                </a:highlight>
              </a:rPr>
              <a:t>The CDE, working in collaboration with the CCEE, is authorized to establish a process</a:t>
            </a:r>
            <a:r>
              <a:rPr lang="en-US" sz="2400" dirty="0"/>
              <a:t> </a:t>
            </a:r>
            <a:r>
              <a:rPr lang="en-US" sz="2400" dirty="0">
                <a:highlight>
                  <a:srgbClr val="FFFFFF"/>
                </a:highlight>
              </a:rPr>
              <a:t>to select, subject to the approval of the Executive Director of the SBE, in consultation with the Department of Finance, SELPAS, COEs, or a</a:t>
            </a:r>
            <a:r>
              <a:rPr lang="en-US" sz="2400" dirty="0"/>
              <a:t> </a:t>
            </a:r>
            <a:r>
              <a:rPr lang="en-US" sz="2400" dirty="0">
                <a:highlight>
                  <a:srgbClr val="FFFFFF"/>
                </a:highlight>
              </a:rPr>
              <a:t>consortia thereof to serve as Special Education Resource Leads to work with lead</a:t>
            </a:r>
            <a:r>
              <a:rPr lang="en-US" sz="2400" dirty="0"/>
              <a:t> </a:t>
            </a:r>
            <a:r>
              <a:rPr lang="en-US" sz="2400" dirty="0">
                <a:highlight>
                  <a:srgbClr val="FFFFFF"/>
                </a:highlight>
              </a:rPr>
              <a:t>agencies selected pursuant to EC sections 52073.1 and 52073.2, and</a:t>
            </a:r>
            <a:r>
              <a:rPr lang="en-US" sz="2400" dirty="0"/>
              <a:t> </a:t>
            </a:r>
            <a:r>
              <a:rPr lang="en-US" sz="2400" dirty="0">
                <a:highlight>
                  <a:srgbClr val="FFFFFF"/>
                </a:highlight>
              </a:rPr>
              <a:t>other COEs to improve pupil outcomes as part of the SSOS.</a:t>
            </a:r>
            <a:r>
              <a:rPr lang="en-US" sz="2400" dirty="0"/>
              <a:t> </a:t>
            </a:r>
          </a:p>
          <a:p>
            <a:pPr marL="228600" marR="88900" lvl="0" indent="-355600" algn="l" rtl="0">
              <a:lnSpc>
                <a:spcPct val="100000"/>
              </a:lnSpc>
              <a:spcBef>
                <a:spcPts val="1100"/>
              </a:spcBef>
              <a:spcAft>
                <a:spcPts val="0"/>
              </a:spcAft>
              <a:buSzPts val="3800"/>
              <a:buChar char="•"/>
            </a:pPr>
            <a:r>
              <a:rPr lang="en-US" sz="2400" dirty="0">
                <a:highlight>
                  <a:srgbClr val="FFFFFF"/>
                </a:highlight>
              </a:rPr>
              <a:t>The process to select SERL grantees shall ensure that no more than 10 special education resource leads are selected to provide specific expertise on special education issues within the statewide system of support. At least three resource leads shall be selected in a manner to ensure statewide representation and focus directly on building local and regional capacity to support local educational agencies in achieving the goals, actions, and services identified in their local control and accountability plans. </a:t>
            </a:r>
            <a:endParaRPr i="1" dirty="0"/>
          </a:p>
        </p:txBody>
      </p:sp>
      <p:sp>
        <p:nvSpPr>
          <p:cNvPr id="82" name="Google Shape;82;p4"/>
          <p:cNvSpPr txBox="1"/>
          <p:nvPr/>
        </p:nvSpPr>
        <p:spPr>
          <a:xfrm>
            <a:off x="11653024" y="6278138"/>
            <a:ext cx="386574"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4</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5"/>
          <p:cNvSpPr txBox="1">
            <a:spLocks noGrp="1"/>
          </p:cNvSpPr>
          <p:nvPr>
            <p:ph type="title"/>
          </p:nvPr>
        </p:nvSpPr>
        <p:spPr>
          <a:xfrm>
            <a:off x="152400" y="203800"/>
            <a:ext cx="11887200" cy="81096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dirty="0"/>
              <a:t>III. Funding Available (1)</a:t>
            </a:r>
            <a:endParaRPr dirty="0"/>
          </a:p>
        </p:txBody>
      </p:sp>
      <p:sp>
        <p:nvSpPr>
          <p:cNvPr id="89" name="Google Shape;89;p5"/>
          <p:cNvSpPr txBox="1">
            <a:spLocks noGrp="1"/>
          </p:cNvSpPr>
          <p:nvPr>
            <p:ph type="body" idx="1"/>
          </p:nvPr>
        </p:nvSpPr>
        <p:spPr>
          <a:xfrm>
            <a:off x="152400" y="1463941"/>
            <a:ext cx="11887199" cy="5843238"/>
          </a:xfrm>
          <a:prstGeom prst="rect">
            <a:avLst/>
          </a:prstGeom>
          <a:noFill/>
          <a:ln>
            <a:noFill/>
          </a:ln>
        </p:spPr>
        <p:txBody>
          <a:bodyPr spcFirstLastPara="1" wrap="square" lIns="91425" tIns="45700" rIns="91425" bIns="45700" anchor="t" anchorCtr="0">
            <a:noAutofit/>
          </a:bodyPr>
          <a:lstStyle/>
          <a:p>
            <a:pPr marL="457200" marR="368300" lvl="0" indent="-381000" algn="l" rtl="0">
              <a:lnSpc>
                <a:spcPct val="100000"/>
              </a:lnSpc>
              <a:spcBef>
                <a:spcPts val="1100"/>
              </a:spcBef>
              <a:spcAft>
                <a:spcPts val="0"/>
              </a:spcAft>
              <a:buSzPts val="2400"/>
              <a:buChar char="•"/>
            </a:pPr>
            <a:r>
              <a:rPr lang="en-US" sz="2400" dirty="0">
                <a:highlight>
                  <a:srgbClr val="FFFFFF"/>
                </a:highlight>
              </a:rPr>
              <a:t>This application covers the grant period beginning July 1, 2023, and ending June 30, 2028. Funds are available to each applicant based on the application and</a:t>
            </a:r>
            <a:r>
              <a:rPr lang="en-US" sz="2400" dirty="0"/>
              <a:t> </a:t>
            </a:r>
            <a:r>
              <a:rPr lang="en-US" sz="2400" dirty="0">
                <a:highlight>
                  <a:srgbClr val="FFFFFF"/>
                </a:highlight>
              </a:rPr>
              <a:t>proposed budget. The total grant budget for this RFA is $12,000,000 per year.</a:t>
            </a:r>
          </a:p>
          <a:p>
            <a:pPr marL="457200" marR="368300" lvl="0" indent="-381000" algn="l" rtl="0">
              <a:lnSpc>
                <a:spcPct val="100000"/>
              </a:lnSpc>
              <a:spcBef>
                <a:spcPts val="1100"/>
              </a:spcBef>
              <a:spcAft>
                <a:spcPts val="0"/>
              </a:spcAft>
              <a:buSzPts val="2400"/>
              <a:buChar char="•"/>
            </a:pPr>
            <a:r>
              <a:rPr lang="en-US" sz="2400" i="1" dirty="0"/>
              <a:t>EC 53072.2 </a:t>
            </a:r>
            <a:r>
              <a:rPr lang="en-US" sz="2400" dirty="0"/>
              <a:t>Two</a:t>
            </a:r>
            <a:r>
              <a:rPr lang="en-US" sz="2400" i="1" dirty="0"/>
              <a:t> </a:t>
            </a:r>
            <a:r>
              <a:rPr lang="en-US" sz="2400" dirty="0"/>
              <a:t>million dollars annually is specifically budgeted toward the Lead selected for ADR.</a:t>
            </a:r>
          </a:p>
          <a:p>
            <a:pPr marL="457200" marR="368300" lvl="0" indent="-381000" algn="l" rtl="0">
              <a:lnSpc>
                <a:spcPct val="100000"/>
              </a:lnSpc>
              <a:spcBef>
                <a:spcPts val="1100"/>
              </a:spcBef>
              <a:spcAft>
                <a:spcPts val="0"/>
              </a:spcAft>
              <a:buSzPts val="2400"/>
              <a:buChar char="•"/>
            </a:pPr>
            <a:r>
              <a:rPr lang="en-US" sz="2400" dirty="0">
                <a:highlight>
                  <a:srgbClr val="FFFFFF"/>
                </a:highlight>
              </a:rPr>
              <a:t>The SERL Grantees are selected for a term not longer than five years. </a:t>
            </a:r>
            <a:r>
              <a:rPr lang="en-US" sz="2400" dirty="0"/>
              <a:t>Continued funding for the second, third, fourth and fifth years is contingent upon a favorable annual review by CDE/CCEE of each Leads progress on goals and deliverables.</a:t>
            </a:r>
            <a:endParaRPr sz="2400" dirty="0"/>
          </a:p>
          <a:p>
            <a:pPr marL="228600" lvl="0" indent="0" algn="l" rtl="0">
              <a:lnSpc>
                <a:spcPct val="100000"/>
              </a:lnSpc>
              <a:spcBef>
                <a:spcPts val="2400"/>
              </a:spcBef>
              <a:spcAft>
                <a:spcPts val="0"/>
              </a:spcAft>
              <a:buNone/>
            </a:pPr>
            <a:endParaRPr sz="2800" dirty="0"/>
          </a:p>
        </p:txBody>
      </p:sp>
      <p:sp>
        <p:nvSpPr>
          <p:cNvPr id="90" name="Google Shape;90;p5"/>
          <p:cNvSpPr txBox="1"/>
          <p:nvPr/>
        </p:nvSpPr>
        <p:spPr>
          <a:xfrm>
            <a:off x="11653024" y="6278138"/>
            <a:ext cx="386574"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5</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6"/>
          <p:cNvSpPr txBox="1">
            <a:spLocks noGrp="1"/>
          </p:cNvSpPr>
          <p:nvPr>
            <p:ph type="title"/>
          </p:nvPr>
        </p:nvSpPr>
        <p:spPr>
          <a:xfrm>
            <a:off x="152400" y="203800"/>
            <a:ext cx="11887200" cy="81096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III. Funding Available (2)</a:t>
            </a:r>
            <a:endParaRPr/>
          </a:p>
        </p:txBody>
      </p:sp>
      <p:sp>
        <p:nvSpPr>
          <p:cNvPr id="97" name="Google Shape;97;p6"/>
          <p:cNvSpPr txBox="1">
            <a:spLocks noGrp="1"/>
          </p:cNvSpPr>
          <p:nvPr>
            <p:ph type="body" idx="1"/>
          </p:nvPr>
        </p:nvSpPr>
        <p:spPr>
          <a:xfrm>
            <a:off x="152399" y="1014762"/>
            <a:ext cx="11887199" cy="5843238"/>
          </a:xfrm>
          <a:prstGeom prst="rect">
            <a:avLst/>
          </a:prstGeom>
          <a:noFill/>
          <a:ln>
            <a:noFill/>
          </a:ln>
        </p:spPr>
        <p:txBody>
          <a:bodyPr spcFirstLastPara="1" wrap="square" lIns="91425" tIns="45700" rIns="91425" bIns="45700" anchor="t" anchorCtr="0">
            <a:noAutofit/>
          </a:bodyPr>
          <a:lstStyle/>
          <a:p>
            <a:pPr marL="228600" lvl="0" indent="0" algn="l" rtl="0">
              <a:lnSpc>
                <a:spcPct val="100000"/>
              </a:lnSpc>
              <a:spcBef>
                <a:spcPts val="0"/>
              </a:spcBef>
              <a:spcAft>
                <a:spcPts val="0"/>
              </a:spcAft>
              <a:buNone/>
            </a:pPr>
            <a:endParaRPr dirty="0"/>
          </a:p>
          <a:p>
            <a:pPr marL="228600" lvl="0" indent="-228600" algn="l" rtl="0">
              <a:lnSpc>
                <a:spcPct val="100000"/>
              </a:lnSpc>
              <a:spcBef>
                <a:spcPts val="2400"/>
              </a:spcBef>
              <a:spcAft>
                <a:spcPts val="0"/>
              </a:spcAft>
              <a:buClr>
                <a:schemeClr val="dk1"/>
              </a:buClr>
              <a:buSzPts val="2800"/>
              <a:buChar char="•"/>
            </a:pPr>
            <a:r>
              <a:rPr lang="en-US" sz="2800" dirty="0"/>
              <a:t>Grant awards will be determined based on each scored application and proposed budget submitted. </a:t>
            </a:r>
            <a:endParaRPr sz="2800" dirty="0"/>
          </a:p>
          <a:p>
            <a:pPr marL="228600" lvl="0" indent="-228600" algn="l" rtl="0">
              <a:lnSpc>
                <a:spcPct val="100000"/>
              </a:lnSpc>
              <a:spcBef>
                <a:spcPts val="2400"/>
              </a:spcBef>
              <a:spcAft>
                <a:spcPts val="0"/>
              </a:spcAft>
              <a:buClr>
                <a:schemeClr val="dk1"/>
              </a:buClr>
              <a:buSzPts val="2800"/>
              <a:buChar char="•"/>
            </a:pPr>
            <a:r>
              <a:rPr lang="en-US" sz="2800" dirty="0"/>
              <a:t>Grant awards issued thereafter are made contingent upon the availability of annual funds. If the California Legislature takes action to reduce or defer the annual funding upon which this grant award is based, then awards will be amended accordingly.</a:t>
            </a:r>
            <a:endParaRPr dirty="0"/>
          </a:p>
        </p:txBody>
      </p:sp>
      <p:sp>
        <p:nvSpPr>
          <p:cNvPr id="98" name="Google Shape;98;p6"/>
          <p:cNvSpPr txBox="1"/>
          <p:nvPr/>
        </p:nvSpPr>
        <p:spPr>
          <a:xfrm>
            <a:off x="11653024" y="6278138"/>
            <a:ext cx="386574"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6</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8"/>
          <p:cNvSpPr txBox="1">
            <a:spLocks noGrp="1"/>
          </p:cNvSpPr>
          <p:nvPr>
            <p:ph type="title"/>
          </p:nvPr>
        </p:nvSpPr>
        <p:spPr>
          <a:xfrm>
            <a:off x="0" y="-43734"/>
            <a:ext cx="11887200" cy="810962"/>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IV. Eligibility Requirements (1)</a:t>
            </a:r>
            <a:endParaRPr/>
          </a:p>
        </p:txBody>
      </p:sp>
      <p:sp>
        <p:nvSpPr>
          <p:cNvPr id="105" name="Google Shape;105;p8"/>
          <p:cNvSpPr txBox="1">
            <a:spLocks noGrp="1"/>
          </p:cNvSpPr>
          <p:nvPr>
            <p:ph type="body" idx="1"/>
          </p:nvPr>
        </p:nvSpPr>
        <p:spPr>
          <a:xfrm>
            <a:off x="76200" y="356396"/>
            <a:ext cx="12039600" cy="5843100"/>
          </a:xfrm>
          <a:prstGeom prst="rect">
            <a:avLst/>
          </a:prstGeom>
          <a:noFill/>
          <a:ln>
            <a:noFill/>
          </a:ln>
        </p:spPr>
        <p:txBody>
          <a:bodyPr spcFirstLastPara="1" wrap="square" lIns="91425" tIns="45700" rIns="91425" bIns="45700" anchor="t" anchorCtr="0">
            <a:noAutofit/>
          </a:bodyPr>
          <a:lstStyle/>
          <a:p>
            <a:pPr marL="228600" lvl="0" indent="0" algn="l" rtl="0">
              <a:lnSpc>
                <a:spcPct val="100000"/>
              </a:lnSpc>
              <a:spcBef>
                <a:spcPts val="2400"/>
              </a:spcBef>
              <a:spcAft>
                <a:spcPts val="0"/>
              </a:spcAft>
              <a:buNone/>
            </a:pPr>
            <a:r>
              <a:rPr lang="en-US" sz="2400" dirty="0">
                <a:highlight>
                  <a:srgbClr val="FFFFFF"/>
                </a:highlight>
              </a:rPr>
              <a:t>Individual applicants must be a COE, SELPA or an appropriate partnership or</a:t>
            </a:r>
            <a:r>
              <a:rPr lang="en-US" sz="2400" dirty="0"/>
              <a:t> </a:t>
            </a:r>
            <a:r>
              <a:rPr lang="en-US" sz="2400" dirty="0">
                <a:highlight>
                  <a:srgbClr val="FFFFFF"/>
                </a:highlight>
              </a:rPr>
              <a:t>consortia of COEs and/or SELPAs. Applications for the ADR Lead must also partner and apply with one or more family support organizations that provide support for families of pupils with disabilities.  All applicants must provide statewide representation and meet these requirements:</a:t>
            </a:r>
            <a:r>
              <a:rPr lang="en-US" sz="2400" dirty="0"/>
              <a:t> </a:t>
            </a:r>
          </a:p>
          <a:p>
            <a:pPr marL="685800" lvl="0" indent="-457200" algn="l" rtl="0">
              <a:lnSpc>
                <a:spcPct val="100000"/>
              </a:lnSpc>
              <a:spcBef>
                <a:spcPts val="2400"/>
              </a:spcBef>
              <a:spcAft>
                <a:spcPts val="0"/>
              </a:spcAft>
              <a:buFont typeface="Arial" panose="020B0604020202020204" pitchFamily="34" charset="0"/>
              <a:buChar char="•"/>
            </a:pPr>
            <a:r>
              <a:rPr lang="en-US" sz="2400" dirty="0">
                <a:highlight>
                  <a:srgbClr val="FFFFFF"/>
                </a:highlight>
              </a:rPr>
              <a:t>Demonstrate expertise in both the state priorities and federal Individuals with</a:t>
            </a:r>
            <a:r>
              <a:rPr lang="en-US" sz="2400" dirty="0"/>
              <a:t> </a:t>
            </a:r>
            <a:r>
              <a:rPr lang="en-US" sz="2400" dirty="0">
                <a:highlight>
                  <a:srgbClr val="FFFFFF"/>
                </a:highlight>
              </a:rPr>
              <a:t>Disabilities Education Act indicators and an understanding of the relationship</a:t>
            </a:r>
            <a:r>
              <a:rPr lang="en-US" sz="2400" dirty="0"/>
              <a:t> </a:t>
            </a:r>
            <a:r>
              <a:rPr lang="en-US" sz="2400" dirty="0">
                <a:highlight>
                  <a:srgbClr val="FFFFFF"/>
                </a:highlight>
              </a:rPr>
              <a:t>between them.</a:t>
            </a:r>
            <a:r>
              <a:rPr lang="en-US" sz="2400" dirty="0"/>
              <a:t> </a:t>
            </a:r>
          </a:p>
          <a:p>
            <a:pPr marL="685800" lvl="0" indent="-457200" algn="l" rtl="0">
              <a:lnSpc>
                <a:spcPct val="100000"/>
              </a:lnSpc>
              <a:spcBef>
                <a:spcPts val="2400"/>
              </a:spcBef>
              <a:spcAft>
                <a:spcPts val="0"/>
              </a:spcAft>
              <a:buFont typeface="Arial" panose="020B0604020202020204" pitchFamily="34" charset="0"/>
              <a:buChar char="•"/>
            </a:pPr>
            <a:r>
              <a:rPr lang="en-US" sz="2400" dirty="0">
                <a:highlight>
                  <a:srgbClr val="FFFFFF"/>
                </a:highlight>
              </a:rPr>
              <a:t>Ability to build capacity of other SELPAs or COEs to provide effective assistance and</a:t>
            </a:r>
            <a:r>
              <a:rPr lang="en-US" sz="2400" dirty="0"/>
              <a:t> </a:t>
            </a:r>
            <a:r>
              <a:rPr lang="en-US" sz="2400" dirty="0">
                <a:highlight>
                  <a:srgbClr val="FFFFFF"/>
                </a:highlight>
              </a:rPr>
              <a:t>support LEAs under the state and federal priorities.</a:t>
            </a:r>
            <a:r>
              <a:rPr lang="en-US" sz="2400" dirty="0"/>
              <a:t> </a:t>
            </a:r>
          </a:p>
          <a:p>
            <a:pPr marL="685800" indent="-457200">
              <a:lnSpc>
                <a:spcPct val="100000"/>
              </a:lnSpc>
              <a:spcBef>
                <a:spcPts val="2400"/>
              </a:spcBef>
            </a:pPr>
            <a:r>
              <a:rPr lang="en-US" sz="2400" dirty="0">
                <a:highlight>
                  <a:srgbClr val="FFFFFF"/>
                </a:highlight>
              </a:rPr>
              <a:t>Capacity and willingness to work with and coordinate other Lead Agencies within the statewide system of support, to provide coordinated assistance and supports</a:t>
            </a:r>
            <a:r>
              <a:rPr lang="en-US" sz="2400" dirty="0"/>
              <a:t> </a:t>
            </a:r>
            <a:r>
              <a:rPr lang="en-US" sz="2400" dirty="0">
                <a:highlight>
                  <a:srgbClr val="FFFFFF"/>
                </a:highlight>
              </a:rPr>
              <a:t>to LEAs to improve student performance and close the achievement gap for</a:t>
            </a:r>
            <a:r>
              <a:rPr lang="en-US" sz="2400" dirty="0"/>
              <a:t> </a:t>
            </a:r>
            <a:r>
              <a:rPr lang="en-US" sz="2400" dirty="0">
                <a:highlight>
                  <a:srgbClr val="FFFFFF"/>
                </a:highlight>
              </a:rPr>
              <a:t>students with disabilities (SWDs). </a:t>
            </a:r>
            <a:r>
              <a:rPr lang="en-US" sz="2400" dirty="0"/>
              <a:t> </a:t>
            </a:r>
            <a:endParaRPr sz="2400" dirty="0"/>
          </a:p>
          <a:p>
            <a:pPr marL="0" lvl="0" indent="0" algn="l" rtl="0">
              <a:lnSpc>
                <a:spcPct val="100000"/>
              </a:lnSpc>
              <a:spcBef>
                <a:spcPts val="2400"/>
              </a:spcBef>
              <a:spcAft>
                <a:spcPts val="0"/>
              </a:spcAft>
              <a:buNone/>
            </a:pPr>
            <a:endParaRPr sz="1200" dirty="0"/>
          </a:p>
        </p:txBody>
      </p:sp>
      <p:sp>
        <p:nvSpPr>
          <p:cNvPr id="106" name="Google Shape;106;p8"/>
          <p:cNvSpPr txBox="1"/>
          <p:nvPr/>
        </p:nvSpPr>
        <p:spPr>
          <a:xfrm>
            <a:off x="11653024" y="6278138"/>
            <a:ext cx="386574"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7</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9"/>
          <p:cNvSpPr txBox="1">
            <a:spLocks noGrp="1"/>
          </p:cNvSpPr>
          <p:nvPr>
            <p:ph type="title"/>
          </p:nvPr>
        </p:nvSpPr>
        <p:spPr>
          <a:xfrm>
            <a:off x="152400" y="81280"/>
            <a:ext cx="11887200" cy="53848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IV. Eligibility Requirements (2)</a:t>
            </a:r>
            <a:endParaRPr/>
          </a:p>
        </p:txBody>
      </p:sp>
      <p:sp>
        <p:nvSpPr>
          <p:cNvPr id="113" name="Google Shape;113;p9"/>
          <p:cNvSpPr txBox="1">
            <a:spLocks noGrp="1"/>
          </p:cNvSpPr>
          <p:nvPr>
            <p:ph type="body" idx="1"/>
          </p:nvPr>
        </p:nvSpPr>
        <p:spPr>
          <a:xfrm>
            <a:off x="325179" y="1202905"/>
            <a:ext cx="12039600" cy="6238200"/>
          </a:xfrm>
          <a:prstGeom prst="rect">
            <a:avLst/>
          </a:prstGeom>
          <a:noFill/>
          <a:ln>
            <a:noFill/>
          </a:ln>
        </p:spPr>
        <p:txBody>
          <a:bodyPr spcFirstLastPara="1" wrap="square" lIns="91425" tIns="45700" rIns="91425" bIns="45700" anchor="t" anchorCtr="0">
            <a:noAutofit/>
          </a:bodyPr>
          <a:lstStyle/>
          <a:p>
            <a:pPr marL="228600" marR="711200" lvl="0" indent="0" algn="l" rtl="0">
              <a:lnSpc>
                <a:spcPct val="100000"/>
              </a:lnSpc>
              <a:spcBef>
                <a:spcPts val="1200"/>
              </a:spcBef>
              <a:spcAft>
                <a:spcPts val="0"/>
              </a:spcAft>
              <a:buNone/>
            </a:pPr>
            <a:r>
              <a:rPr lang="en-US" sz="2400" dirty="0">
                <a:highlight>
                  <a:srgbClr val="FFFFFF"/>
                </a:highlight>
              </a:rPr>
              <a:t>4. Demonstrate knowledge and expertise in the research and evidence of</a:t>
            </a:r>
            <a:r>
              <a:rPr lang="en-US" sz="2400" dirty="0"/>
              <a:t> </a:t>
            </a:r>
            <a:r>
              <a:rPr lang="en-US" sz="2400" dirty="0">
                <a:highlight>
                  <a:srgbClr val="FFFFFF"/>
                </a:highlight>
              </a:rPr>
              <a:t>implementation and improvement sciences.</a:t>
            </a:r>
            <a:r>
              <a:rPr lang="en-US" sz="2400" dirty="0"/>
              <a:t> </a:t>
            </a:r>
            <a:endParaRPr sz="2400" dirty="0"/>
          </a:p>
          <a:p>
            <a:pPr marL="228600" marR="368300" lvl="0" indent="0" algn="l" rtl="0">
              <a:lnSpc>
                <a:spcPct val="100000"/>
              </a:lnSpc>
              <a:spcBef>
                <a:spcPts val="1200"/>
              </a:spcBef>
              <a:spcAft>
                <a:spcPts val="0"/>
              </a:spcAft>
              <a:buNone/>
            </a:pPr>
            <a:r>
              <a:rPr lang="en-US" sz="2400" dirty="0">
                <a:highlight>
                  <a:srgbClr val="FFFFFF"/>
                </a:highlight>
              </a:rPr>
              <a:t>5. Willingness to establish measurable goals for improved performance across</a:t>
            </a:r>
            <a:r>
              <a:rPr lang="en-US" sz="2400" dirty="0"/>
              <a:t> </a:t>
            </a:r>
            <a:r>
              <a:rPr lang="en-US" sz="2400" dirty="0">
                <a:highlight>
                  <a:srgbClr val="FFFFFF"/>
                </a:highlight>
              </a:rPr>
              <a:t>multiple measures.</a:t>
            </a:r>
            <a:r>
              <a:rPr lang="en-US" sz="2400" dirty="0"/>
              <a:t> </a:t>
            </a:r>
            <a:endParaRPr sz="2400" dirty="0"/>
          </a:p>
          <a:p>
            <a:pPr marL="228600" marR="368300" lvl="0" indent="0" algn="l" rtl="0">
              <a:lnSpc>
                <a:spcPct val="100000"/>
              </a:lnSpc>
              <a:spcBef>
                <a:spcPts val="1200"/>
              </a:spcBef>
              <a:spcAft>
                <a:spcPts val="0"/>
              </a:spcAft>
              <a:buNone/>
            </a:pPr>
            <a:r>
              <a:rPr lang="en-US" sz="2400" dirty="0">
                <a:highlight>
                  <a:srgbClr val="FFFFFF"/>
                </a:highlight>
              </a:rPr>
              <a:t>6. Ability to define a clear vision for collaboratively addressing the needs of LEAs</a:t>
            </a:r>
            <a:r>
              <a:rPr lang="en-US" sz="2400" dirty="0"/>
              <a:t> </a:t>
            </a:r>
            <a:r>
              <a:rPr lang="en-US" sz="2400" dirty="0">
                <a:highlight>
                  <a:srgbClr val="FFFFFF"/>
                </a:highlight>
              </a:rPr>
              <a:t>across the state, define the specific role each member LEA in the partnership</a:t>
            </a:r>
            <a:r>
              <a:rPr lang="en-US" sz="2400" dirty="0"/>
              <a:t> </a:t>
            </a:r>
            <a:r>
              <a:rPr lang="en-US" sz="2400" dirty="0">
                <a:highlight>
                  <a:srgbClr val="FFFFFF"/>
                </a:highlight>
              </a:rPr>
              <a:t>will hold in contributing to statewide coverage, develop a plan for implementing</a:t>
            </a:r>
            <a:r>
              <a:rPr lang="en-US" sz="2400" dirty="0"/>
              <a:t> </a:t>
            </a:r>
            <a:r>
              <a:rPr lang="en-US" sz="2400" dirty="0">
                <a:highlight>
                  <a:srgbClr val="FFFFFF"/>
                </a:highlight>
              </a:rPr>
              <a:t>those roles, and demonstrate expertise and capacity to implement the plan.</a:t>
            </a:r>
            <a:r>
              <a:rPr lang="en-US" sz="2400" dirty="0"/>
              <a:t> </a:t>
            </a:r>
            <a:endParaRPr sz="2400" dirty="0"/>
          </a:p>
          <a:p>
            <a:pPr marL="228600" marR="76200" lvl="0" indent="0" algn="l" rtl="0">
              <a:lnSpc>
                <a:spcPct val="100000"/>
              </a:lnSpc>
              <a:spcBef>
                <a:spcPts val="1200"/>
              </a:spcBef>
              <a:spcAft>
                <a:spcPts val="0"/>
              </a:spcAft>
              <a:buNone/>
            </a:pPr>
            <a:r>
              <a:rPr lang="en-US" sz="2400" dirty="0">
                <a:highlight>
                  <a:srgbClr val="FFFFFF"/>
                </a:highlight>
              </a:rPr>
              <a:t>7. Make a compelling case for the requested funding, and explain how the services</a:t>
            </a:r>
            <a:r>
              <a:rPr lang="en-US" sz="2400" dirty="0"/>
              <a:t> </a:t>
            </a:r>
            <a:r>
              <a:rPr lang="en-US" sz="2400" dirty="0">
                <a:highlight>
                  <a:srgbClr val="FFFFFF"/>
                </a:highlight>
              </a:rPr>
              <a:t>will be evaluated.</a:t>
            </a:r>
            <a:r>
              <a:rPr lang="en-US" sz="2400" dirty="0"/>
              <a:t> </a:t>
            </a:r>
            <a:endParaRPr sz="2400" dirty="0"/>
          </a:p>
          <a:p>
            <a:pPr marL="228600" lvl="0" indent="0" algn="l" rtl="0">
              <a:lnSpc>
                <a:spcPct val="100000"/>
              </a:lnSpc>
              <a:spcBef>
                <a:spcPts val="0"/>
              </a:spcBef>
              <a:spcAft>
                <a:spcPts val="0"/>
              </a:spcAft>
              <a:buNone/>
            </a:pPr>
            <a:endParaRPr sz="2000" dirty="0"/>
          </a:p>
        </p:txBody>
      </p:sp>
      <p:sp>
        <p:nvSpPr>
          <p:cNvPr id="114" name="Google Shape;114;p9"/>
          <p:cNvSpPr txBox="1"/>
          <p:nvPr/>
        </p:nvSpPr>
        <p:spPr>
          <a:xfrm>
            <a:off x="11805426" y="6414662"/>
            <a:ext cx="386574" cy="44333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8</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1b488aee4d9_0_7"/>
          <p:cNvSpPr txBox="1">
            <a:spLocks noGrp="1"/>
          </p:cNvSpPr>
          <p:nvPr>
            <p:ph type="title"/>
          </p:nvPr>
        </p:nvSpPr>
        <p:spPr>
          <a:xfrm>
            <a:off x="152400" y="81280"/>
            <a:ext cx="11887200" cy="5385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200"/>
              <a:buFont typeface="Arial"/>
              <a:buNone/>
            </a:pPr>
            <a:r>
              <a:rPr lang="en-US" sz="3200" b="1"/>
              <a:t>IV. Eligibility Requirements (3)</a:t>
            </a:r>
            <a:endParaRPr/>
          </a:p>
        </p:txBody>
      </p:sp>
      <p:sp>
        <p:nvSpPr>
          <p:cNvPr id="121" name="Google Shape;121;g1b488aee4d9_0_7"/>
          <p:cNvSpPr txBox="1">
            <a:spLocks noGrp="1"/>
          </p:cNvSpPr>
          <p:nvPr>
            <p:ph type="body" idx="1"/>
          </p:nvPr>
        </p:nvSpPr>
        <p:spPr>
          <a:xfrm>
            <a:off x="293094" y="1042484"/>
            <a:ext cx="12039600" cy="6238200"/>
          </a:xfrm>
          <a:prstGeom prst="rect">
            <a:avLst/>
          </a:prstGeom>
          <a:noFill/>
          <a:ln>
            <a:noFill/>
          </a:ln>
        </p:spPr>
        <p:txBody>
          <a:bodyPr spcFirstLastPara="1" wrap="square" lIns="91425" tIns="45700" rIns="91425" bIns="45700" anchor="t" anchorCtr="0">
            <a:noAutofit/>
          </a:bodyPr>
          <a:lstStyle/>
          <a:p>
            <a:pPr marL="228600" marR="76200" lvl="0" indent="0" algn="l" rtl="0">
              <a:lnSpc>
                <a:spcPct val="115000"/>
              </a:lnSpc>
              <a:spcBef>
                <a:spcPts val="1200"/>
              </a:spcBef>
              <a:spcAft>
                <a:spcPts val="0"/>
              </a:spcAft>
              <a:buNone/>
            </a:pPr>
            <a:r>
              <a:rPr lang="en-US" sz="2400" dirty="0">
                <a:highlight>
                  <a:srgbClr val="FFFFFF"/>
                </a:highlight>
              </a:rPr>
              <a:t>In addition, each Lead role will have its own specific eligibility criteria and requirements. </a:t>
            </a:r>
            <a:endParaRPr sz="2400" dirty="0">
              <a:highlight>
                <a:srgbClr val="FFFFFF"/>
              </a:highlight>
            </a:endParaRPr>
          </a:p>
          <a:p>
            <a:pPr marL="228600" marR="76200" lvl="0" indent="0" algn="l" rtl="0">
              <a:lnSpc>
                <a:spcPct val="115000"/>
              </a:lnSpc>
              <a:spcBef>
                <a:spcPts val="1200"/>
              </a:spcBef>
              <a:spcAft>
                <a:spcPts val="0"/>
              </a:spcAft>
              <a:buNone/>
            </a:pPr>
            <a:r>
              <a:rPr lang="en-US" sz="2400" dirty="0">
                <a:highlight>
                  <a:srgbClr val="FFFFFF"/>
                </a:highlight>
              </a:rPr>
              <a:t>This RFA is seeking applicants to fill the following roles:</a:t>
            </a:r>
            <a:endParaRPr sz="2400" dirty="0">
              <a:highlight>
                <a:srgbClr val="FFFFFF"/>
              </a:highlight>
            </a:endParaRPr>
          </a:p>
          <a:p>
            <a:pPr marR="76200" lvl="1" indent="-387350">
              <a:lnSpc>
                <a:spcPct val="115000"/>
              </a:lnSpc>
              <a:spcBef>
                <a:spcPts val="1200"/>
              </a:spcBef>
              <a:buSzPts val="2500"/>
            </a:pPr>
            <a:r>
              <a:rPr lang="en-US" sz="2400" dirty="0">
                <a:highlight>
                  <a:srgbClr val="FFFFFF"/>
                </a:highlight>
              </a:rPr>
              <a:t>Individualized Education Plan Best Practices (1 Lead)</a:t>
            </a:r>
            <a:endParaRPr sz="2400" dirty="0">
              <a:highlight>
                <a:srgbClr val="FFFFFF"/>
              </a:highlight>
            </a:endParaRPr>
          </a:p>
          <a:p>
            <a:pPr marR="76200" lvl="1" indent="-387350">
              <a:lnSpc>
                <a:spcPct val="115000"/>
              </a:lnSpc>
              <a:spcBef>
                <a:spcPts val="0"/>
              </a:spcBef>
              <a:buSzPts val="2500"/>
            </a:pPr>
            <a:r>
              <a:rPr lang="en-US" sz="2400" dirty="0">
                <a:highlight>
                  <a:srgbClr val="FFFFFF"/>
                </a:highlight>
              </a:rPr>
              <a:t>Universal Design for Learning (1-2 Leads)</a:t>
            </a:r>
            <a:endParaRPr sz="2400" dirty="0">
              <a:highlight>
                <a:srgbClr val="FFFFFF"/>
              </a:highlight>
            </a:endParaRPr>
          </a:p>
          <a:p>
            <a:pPr marR="76200" lvl="1" indent="-387350">
              <a:lnSpc>
                <a:spcPct val="115000"/>
              </a:lnSpc>
              <a:spcBef>
                <a:spcPts val="0"/>
              </a:spcBef>
              <a:buSzPts val="2500"/>
            </a:pPr>
            <a:r>
              <a:rPr lang="en-US" sz="2400" dirty="0">
                <a:highlight>
                  <a:srgbClr val="FFFFFF"/>
                </a:highlight>
              </a:rPr>
              <a:t>Capacity Builder (3-5 Leads)</a:t>
            </a:r>
            <a:endParaRPr sz="2400" dirty="0">
              <a:highlight>
                <a:srgbClr val="FFFFFF"/>
              </a:highlight>
            </a:endParaRPr>
          </a:p>
          <a:p>
            <a:pPr marR="76200" lvl="1" indent="-387350">
              <a:lnSpc>
                <a:spcPct val="115000"/>
              </a:lnSpc>
              <a:spcBef>
                <a:spcPts val="0"/>
              </a:spcBef>
              <a:buSzPts val="2500"/>
            </a:pPr>
            <a:r>
              <a:rPr lang="en-US" sz="2400" dirty="0">
                <a:highlight>
                  <a:srgbClr val="FFFFFF"/>
                </a:highlight>
              </a:rPr>
              <a:t>English Learners (1 Lead)</a:t>
            </a:r>
            <a:endParaRPr sz="2400" dirty="0">
              <a:highlight>
                <a:srgbClr val="FFFFFF"/>
              </a:highlight>
            </a:endParaRPr>
          </a:p>
          <a:p>
            <a:pPr marR="76200" lvl="1" indent="-387350">
              <a:lnSpc>
                <a:spcPct val="115000"/>
              </a:lnSpc>
              <a:spcBef>
                <a:spcPts val="0"/>
              </a:spcBef>
              <a:buSzPts val="2500"/>
            </a:pPr>
            <a:r>
              <a:rPr lang="en-US" sz="2400" dirty="0">
                <a:highlight>
                  <a:srgbClr val="FFFFFF"/>
                </a:highlight>
              </a:rPr>
              <a:t>Alternate Dispute Resolution (1 lead, must partner with a FEC)</a:t>
            </a:r>
            <a:endParaRPr sz="2400" dirty="0">
              <a:highlight>
                <a:srgbClr val="FFFFFF"/>
              </a:highlight>
            </a:endParaRPr>
          </a:p>
          <a:p>
            <a:pPr marL="0" marR="76200" lvl="0" indent="0" algn="l" rtl="0">
              <a:lnSpc>
                <a:spcPct val="115000"/>
              </a:lnSpc>
              <a:spcBef>
                <a:spcPts val="1200"/>
              </a:spcBef>
              <a:spcAft>
                <a:spcPts val="0"/>
              </a:spcAft>
              <a:buNone/>
            </a:pPr>
            <a:endParaRPr sz="2400" dirty="0">
              <a:highlight>
                <a:srgbClr val="FFFFFF"/>
              </a:highlight>
            </a:endParaRPr>
          </a:p>
          <a:p>
            <a:pPr marL="228600" lvl="0" indent="0" algn="l" rtl="0">
              <a:lnSpc>
                <a:spcPct val="100000"/>
              </a:lnSpc>
              <a:spcBef>
                <a:spcPts val="0"/>
              </a:spcBef>
              <a:spcAft>
                <a:spcPts val="0"/>
              </a:spcAft>
              <a:buNone/>
            </a:pPr>
            <a:r>
              <a:rPr lang="en-US" sz="2400" dirty="0"/>
              <a:t>Full descriptions of the requirements for each role can be found in the RFA, section B.</a:t>
            </a:r>
            <a:endParaRPr sz="2400" dirty="0"/>
          </a:p>
        </p:txBody>
      </p:sp>
      <p:sp>
        <p:nvSpPr>
          <p:cNvPr id="122" name="Google Shape;122;g1b488aee4d9_0_7"/>
          <p:cNvSpPr txBox="1"/>
          <p:nvPr/>
        </p:nvSpPr>
        <p:spPr>
          <a:xfrm>
            <a:off x="11805426" y="6414662"/>
            <a:ext cx="386700" cy="44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fld id="{00000000-1234-1234-1234-123412341234}" type="slidenum">
              <a:rPr lang="en-US" sz="1800" b="0" i="0" u="none" strike="noStrike" cap="none">
                <a:solidFill>
                  <a:schemeClr val="dk1"/>
                </a:solidFill>
                <a:latin typeface="Arial"/>
                <a:ea typeface="Arial"/>
                <a:cs typeface="Arial"/>
                <a:sym typeface="Arial"/>
              </a:rPr>
              <a:t>9</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CDE Set 4">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DE Set 1">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1939</Words>
  <Application>Microsoft Office PowerPoint</Application>
  <PresentationFormat>Widescreen</PresentationFormat>
  <Paragraphs>116</Paragraphs>
  <Slides>18</Slides>
  <Notes>18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18</vt:i4>
      </vt:variant>
    </vt:vector>
  </HeadingPairs>
  <TitlesOfParts>
    <vt:vector size="22" baseType="lpstr">
      <vt:lpstr>Arial</vt:lpstr>
      <vt:lpstr>Calibri</vt:lpstr>
      <vt:lpstr>CDE Set 4</vt:lpstr>
      <vt:lpstr>CDE Set 1</vt:lpstr>
      <vt:lpstr>Special Education Resource Leads  Request for Applications</vt:lpstr>
      <vt:lpstr>Overview and Questions</vt:lpstr>
      <vt:lpstr>I. Background</vt:lpstr>
      <vt:lpstr>II. Program Purpose </vt:lpstr>
      <vt:lpstr>III. Funding Available (1)</vt:lpstr>
      <vt:lpstr>III. Funding Available (2)</vt:lpstr>
      <vt:lpstr>IV. Eligibility Requirements (1)</vt:lpstr>
      <vt:lpstr>IV. Eligibility Requirements (2)</vt:lpstr>
      <vt:lpstr>IV. Eligibility Requirements (3)</vt:lpstr>
      <vt:lpstr>V. Project Requirements</vt:lpstr>
      <vt:lpstr>VI. Administrative Requirements</vt:lpstr>
      <vt:lpstr>VII. Selection Process</vt:lpstr>
      <vt:lpstr>VIII. Application and Budget  Scoring</vt:lpstr>
      <vt:lpstr>IX. Application Format and  Submission Requirements (1)</vt:lpstr>
      <vt:lpstr>IX. Application Format and Submission Requirements (2)</vt:lpstr>
      <vt:lpstr>Next Steps</vt:lpstr>
      <vt:lpstr>Questions and Answers</vt:lpstr>
      <vt:lpstr>Thank you for your time and good luck!</vt:lpstr>
    </vt:vector>
  </TitlesOfParts>
  <Company>CA Dept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Pres-23: Special Education Resource Leads (CA Dept of Education)</dc:title>
  <dc:subject>Powerpoint presentation from the Special Education Resource Leads Request for Application webinar hosted on January 5, 2023.</dc:subject>
  <dc:creator/>
  <cp:lastModifiedBy>Jill Amick</cp:lastModifiedBy>
  <cp:revision>11</cp:revision>
  <dcterms:created xsi:type="dcterms:W3CDTF">2020-10-16T22:20:34Z</dcterms:created>
  <dcterms:modified xsi:type="dcterms:W3CDTF">2023-01-26T22:40:30Z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0x010100A20AD5224AD97544AEC3E6D5FBAC79B3</vt:lpwstr>
  </property>
</Properties>
</file>